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5" r:id="rId4"/>
  </p:sldMasterIdLst>
  <p:notesMasterIdLst>
    <p:notesMasterId r:id="rId65"/>
  </p:notesMasterIdLst>
  <p:handoutMasterIdLst>
    <p:handoutMasterId r:id="rId66"/>
  </p:handoutMasterIdLst>
  <p:sldIdLst>
    <p:sldId id="390" r:id="rId5"/>
    <p:sldId id="460" r:id="rId6"/>
    <p:sldId id="412" r:id="rId7"/>
    <p:sldId id="294" r:id="rId8"/>
    <p:sldId id="410" r:id="rId9"/>
    <p:sldId id="411" r:id="rId10"/>
    <p:sldId id="461" r:id="rId11"/>
    <p:sldId id="413" r:id="rId12"/>
    <p:sldId id="414" r:id="rId13"/>
    <p:sldId id="462" r:id="rId14"/>
    <p:sldId id="415" r:id="rId15"/>
    <p:sldId id="463" r:id="rId16"/>
    <p:sldId id="416" r:id="rId17"/>
    <p:sldId id="464" r:id="rId18"/>
    <p:sldId id="417" r:id="rId19"/>
    <p:sldId id="457" r:id="rId20"/>
    <p:sldId id="418" r:id="rId21"/>
    <p:sldId id="419" r:id="rId22"/>
    <p:sldId id="420" r:id="rId23"/>
    <p:sldId id="469" r:id="rId24"/>
    <p:sldId id="421" r:id="rId25"/>
    <p:sldId id="422" r:id="rId26"/>
    <p:sldId id="456" r:id="rId27"/>
    <p:sldId id="423" r:id="rId28"/>
    <p:sldId id="424" r:id="rId29"/>
    <p:sldId id="425" r:id="rId30"/>
    <p:sldId id="426" r:id="rId31"/>
    <p:sldId id="465" r:id="rId32"/>
    <p:sldId id="427" r:id="rId33"/>
    <p:sldId id="458" r:id="rId34"/>
    <p:sldId id="428" r:id="rId35"/>
    <p:sldId id="459" r:id="rId36"/>
    <p:sldId id="429" r:id="rId37"/>
    <p:sldId id="430" r:id="rId38"/>
    <p:sldId id="466" r:id="rId39"/>
    <p:sldId id="431" r:id="rId40"/>
    <p:sldId id="432" r:id="rId41"/>
    <p:sldId id="433" r:id="rId42"/>
    <p:sldId id="467" r:id="rId43"/>
    <p:sldId id="434" r:id="rId44"/>
    <p:sldId id="435" r:id="rId45"/>
    <p:sldId id="436" r:id="rId46"/>
    <p:sldId id="437" r:id="rId47"/>
    <p:sldId id="468" r:id="rId48"/>
    <p:sldId id="439" r:id="rId49"/>
    <p:sldId id="440" r:id="rId50"/>
    <p:sldId id="441" r:id="rId51"/>
    <p:sldId id="447" r:id="rId52"/>
    <p:sldId id="444" r:id="rId53"/>
    <p:sldId id="452" r:id="rId54"/>
    <p:sldId id="445" r:id="rId55"/>
    <p:sldId id="446" r:id="rId56"/>
    <p:sldId id="451" r:id="rId57"/>
    <p:sldId id="449" r:id="rId58"/>
    <p:sldId id="442" r:id="rId59"/>
    <p:sldId id="450" r:id="rId60"/>
    <p:sldId id="438" r:id="rId61"/>
    <p:sldId id="470" r:id="rId62"/>
    <p:sldId id="408" r:id="rId63"/>
    <p:sldId id="409" r:id="rId64"/>
  </p:sldIdLst>
  <p:sldSz cx="9144000" cy="6858000" type="screen4x3"/>
  <p:notesSz cx="6797675" cy="9926638"/>
  <p:defaultTextStyle>
    <a:defPPr>
      <a:defRPr lang="fr-FR"/>
    </a:defPPr>
    <a:lvl1pPr algn="l" rtl="0" eaLnBrk="0" fontAlgn="base" hangingPunct="0">
      <a:spcBef>
        <a:spcPct val="0"/>
      </a:spcBef>
      <a:spcAft>
        <a:spcPct val="0"/>
      </a:spcAft>
      <a:defRPr kern="1200">
        <a:solidFill>
          <a:schemeClr val="tx2"/>
        </a:solidFill>
        <a:latin typeface="Arial" charset="0"/>
        <a:ea typeface="ヒラギノ角ゴ Pro W3" pitchFamily="1" charset="-128"/>
        <a:cs typeface="+mn-cs"/>
      </a:defRPr>
    </a:lvl1pPr>
    <a:lvl2pPr marL="457200" algn="l" rtl="0" eaLnBrk="0" fontAlgn="base" hangingPunct="0">
      <a:spcBef>
        <a:spcPct val="0"/>
      </a:spcBef>
      <a:spcAft>
        <a:spcPct val="0"/>
      </a:spcAft>
      <a:defRPr kern="1200">
        <a:solidFill>
          <a:schemeClr val="tx2"/>
        </a:solidFill>
        <a:latin typeface="Arial" charset="0"/>
        <a:ea typeface="ヒラギノ角ゴ Pro W3" pitchFamily="1" charset="-128"/>
        <a:cs typeface="+mn-cs"/>
      </a:defRPr>
    </a:lvl2pPr>
    <a:lvl3pPr marL="914400" algn="l" rtl="0" eaLnBrk="0" fontAlgn="base" hangingPunct="0">
      <a:spcBef>
        <a:spcPct val="0"/>
      </a:spcBef>
      <a:spcAft>
        <a:spcPct val="0"/>
      </a:spcAft>
      <a:defRPr kern="1200">
        <a:solidFill>
          <a:schemeClr val="tx2"/>
        </a:solidFill>
        <a:latin typeface="Arial" charset="0"/>
        <a:ea typeface="ヒラギノ角ゴ Pro W3" pitchFamily="1" charset="-128"/>
        <a:cs typeface="+mn-cs"/>
      </a:defRPr>
    </a:lvl3pPr>
    <a:lvl4pPr marL="1371600" algn="l" rtl="0" eaLnBrk="0" fontAlgn="base" hangingPunct="0">
      <a:spcBef>
        <a:spcPct val="0"/>
      </a:spcBef>
      <a:spcAft>
        <a:spcPct val="0"/>
      </a:spcAft>
      <a:defRPr kern="1200">
        <a:solidFill>
          <a:schemeClr val="tx2"/>
        </a:solidFill>
        <a:latin typeface="Arial" charset="0"/>
        <a:ea typeface="ヒラギノ角ゴ Pro W3" pitchFamily="1" charset="-128"/>
        <a:cs typeface="+mn-cs"/>
      </a:defRPr>
    </a:lvl4pPr>
    <a:lvl5pPr marL="1828800" algn="l" rtl="0" eaLnBrk="0" fontAlgn="base" hangingPunct="0">
      <a:spcBef>
        <a:spcPct val="0"/>
      </a:spcBef>
      <a:spcAft>
        <a:spcPct val="0"/>
      </a:spcAft>
      <a:defRPr kern="1200">
        <a:solidFill>
          <a:schemeClr val="tx2"/>
        </a:solidFill>
        <a:latin typeface="Arial" charset="0"/>
        <a:ea typeface="ヒラギノ角ゴ Pro W3" pitchFamily="1" charset="-128"/>
        <a:cs typeface="+mn-cs"/>
      </a:defRPr>
    </a:lvl5pPr>
    <a:lvl6pPr marL="2286000" algn="l" defTabSz="914400" rtl="0" eaLnBrk="1" latinLnBrk="0" hangingPunct="1">
      <a:defRPr kern="1200">
        <a:solidFill>
          <a:schemeClr val="tx2"/>
        </a:solidFill>
        <a:latin typeface="Arial" charset="0"/>
        <a:ea typeface="ヒラギノ角ゴ Pro W3" pitchFamily="1" charset="-128"/>
        <a:cs typeface="+mn-cs"/>
      </a:defRPr>
    </a:lvl6pPr>
    <a:lvl7pPr marL="2743200" algn="l" defTabSz="914400" rtl="0" eaLnBrk="1" latinLnBrk="0" hangingPunct="1">
      <a:defRPr kern="1200">
        <a:solidFill>
          <a:schemeClr val="tx2"/>
        </a:solidFill>
        <a:latin typeface="Arial" charset="0"/>
        <a:ea typeface="ヒラギノ角ゴ Pro W3" pitchFamily="1" charset="-128"/>
        <a:cs typeface="+mn-cs"/>
      </a:defRPr>
    </a:lvl7pPr>
    <a:lvl8pPr marL="3200400" algn="l" defTabSz="914400" rtl="0" eaLnBrk="1" latinLnBrk="0" hangingPunct="1">
      <a:defRPr kern="1200">
        <a:solidFill>
          <a:schemeClr val="tx2"/>
        </a:solidFill>
        <a:latin typeface="Arial" charset="0"/>
        <a:ea typeface="ヒラギノ角ゴ Pro W3" pitchFamily="1" charset="-128"/>
        <a:cs typeface="+mn-cs"/>
      </a:defRPr>
    </a:lvl8pPr>
    <a:lvl9pPr marL="3657600" algn="l" defTabSz="914400" rtl="0" eaLnBrk="1" latinLnBrk="0" hangingPunct="1">
      <a:defRPr kern="1200">
        <a:solidFill>
          <a:schemeClr val="tx2"/>
        </a:solidFill>
        <a:latin typeface="Arial" charset="0"/>
        <a:ea typeface="ヒラギノ角ゴ Pro W3"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808080"/>
    <a:srgbClr val="777777"/>
    <a:srgbClr val="5F5F5F"/>
    <a:srgbClr val="0000FF"/>
    <a:srgbClr val="C0C0C0"/>
    <a:srgbClr val="EAEAEA"/>
    <a:srgbClr val="D5D5D5"/>
    <a:srgbClr val="F3F3F3"/>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9" autoAdjust="0"/>
    <p:restoredTop sz="92199" autoAdjust="0"/>
  </p:normalViewPr>
  <p:slideViewPr>
    <p:cSldViewPr>
      <p:cViewPr>
        <p:scale>
          <a:sx n="90" d="100"/>
          <a:sy n="90" d="100"/>
        </p:scale>
        <p:origin x="-1314" y="-96"/>
      </p:cViewPr>
      <p:guideLst>
        <p:guide orient="horz" pos="754"/>
        <p:guide pos="521"/>
      </p:guideLst>
    </p:cSldViewPr>
  </p:slideViewPr>
  <p:outlineViewPr>
    <p:cViewPr>
      <p:scale>
        <a:sx n="33" d="100"/>
        <a:sy n="33" d="100"/>
      </p:scale>
      <p:origin x="48" y="41838"/>
    </p:cViewPr>
  </p:outlineViewPr>
  <p:notesTextViewPr>
    <p:cViewPr>
      <p:scale>
        <a:sx n="100" d="100"/>
        <a:sy n="100" d="100"/>
      </p:scale>
      <p:origin x="0" y="0"/>
    </p:cViewPr>
  </p:notesTextViewPr>
  <p:sorterViewPr>
    <p:cViewPr>
      <p:scale>
        <a:sx n="100" d="100"/>
        <a:sy n="100" d="100"/>
      </p:scale>
      <p:origin x="0" y="14574"/>
    </p:cViewPr>
  </p:sorterViewPr>
  <p:notesViewPr>
    <p:cSldViewPr>
      <p:cViewPr>
        <p:scale>
          <a:sx n="75" d="100"/>
          <a:sy n="75" d="100"/>
        </p:scale>
        <p:origin x="-1368" y="1182"/>
      </p:cViewPr>
      <p:guideLst>
        <p:guide orient="horz" pos="3127"/>
        <p:guide pos="400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6879" name="Group 79"/>
          <p:cNvGrpSpPr>
            <a:grpSpLocks/>
          </p:cNvGrpSpPr>
          <p:nvPr/>
        </p:nvGrpSpPr>
        <p:grpSpPr bwMode="auto">
          <a:xfrm>
            <a:off x="79365" y="9169401"/>
            <a:ext cx="6538530" cy="314325"/>
            <a:chOff x="49" y="5792"/>
            <a:chExt cx="4037" cy="198"/>
          </a:xfrm>
        </p:grpSpPr>
        <p:sp>
          <p:nvSpPr>
            <p:cNvPr id="76880" name="Line 80"/>
            <p:cNvSpPr>
              <a:spLocks noChangeShapeType="1"/>
            </p:cNvSpPr>
            <p:nvPr/>
          </p:nvSpPr>
          <p:spPr bwMode="auto">
            <a:xfrm>
              <a:off x="98" y="5840"/>
              <a:ext cx="3264" cy="1"/>
            </a:xfrm>
            <a:prstGeom prst="line">
              <a:avLst/>
            </a:prstGeom>
            <a:noFill/>
            <a:ln w="6350">
              <a:solidFill>
                <a:srgbClr val="E51519"/>
              </a:solidFill>
              <a:round/>
              <a:headEnd/>
              <a:tailEnd/>
            </a:ln>
          </p:spPr>
          <p:txBody>
            <a:bodyPr/>
            <a:lstStyle/>
            <a:p>
              <a:endParaRPr lang="fr-FR" dirty="0"/>
            </a:p>
          </p:txBody>
        </p:sp>
        <p:sp>
          <p:nvSpPr>
            <p:cNvPr id="76881" name="Rectangle 81"/>
            <p:cNvSpPr>
              <a:spLocks noChangeArrowheads="1"/>
            </p:cNvSpPr>
            <p:nvPr/>
          </p:nvSpPr>
          <p:spPr bwMode="auto">
            <a:xfrm>
              <a:off x="49" y="5828"/>
              <a:ext cx="2164" cy="162"/>
            </a:xfrm>
            <a:prstGeom prst="rect">
              <a:avLst/>
            </a:prstGeom>
            <a:noFill/>
            <a:ln w="9525" algn="ctr">
              <a:noFill/>
              <a:miter lim="800000"/>
              <a:headEnd/>
              <a:tailEnd/>
            </a:ln>
            <a:effectLst/>
          </p:spPr>
          <p:txBody>
            <a:bodyPr lIns="91391" tIns="45696" rIns="91391" bIns="45696" anchor="b"/>
            <a:lstStyle/>
            <a:p>
              <a:pPr eaLnBrk="1" hangingPunct="1"/>
              <a:r>
                <a:rPr lang="fr-FR" sz="800" dirty="0">
                  <a:solidFill>
                    <a:schemeClr val="tx1"/>
                  </a:solidFill>
                </a:rPr>
                <a:t>Titre de la présentation - Date / p</a:t>
              </a:r>
              <a:fld id="{CCA0E128-AC94-438E-A3B2-1E56914649EE}" type="slidenum">
                <a:rPr lang="fr-FR" sz="800">
                  <a:solidFill>
                    <a:schemeClr val="tx1"/>
                  </a:solidFill>
                </a:rPr>
                <a:pPr eaLnBrk="1" hangingPunct="1"/>
                <a:t>‹N°›</a:t>
              </a:fld>
              <a:endParaRPr lang="fr-FR" sz="800" dirty="0">
                <a:solidFill>
                  <a:schemeClr val="tx1"/>
                </a:solidFill>
              </a:endParaRPr>
            </a:p>
          </p:txBody>
        </p:sp>
        <p:grpSp>
          <p:nvGrpSpPr>
            <p:cNvPr id="76882" name="Group 82"/>
            <p:cNvGrpSpPr>
              <a:grpSpLocks noChangeAspect="1"/>
            </p:cNvGrpSpPr>
            <p:nvPr/>
          </p:nvGrpSpPr>
          <p:grpSpPr bwMode="auto">
            <a:xfrm>
              <a:off x="3406" y="5792"/>
              <a:ext cx="680" cy="180"/>
              <a:chOff x="202" y="1480"/>
              <a:chExt cx="5211" cy="1350"/>
            </a:xfrm>
          </p:grpSpPr>
          <p:sp>
            <p:nvSpPr>
              <p:cNvPr id="76883" name="AutoShape 83"/>
              <p:cNvSpPr>
                <a:spLocks noChangeAspect="1" noChangeArrowheads="1" noTextEdit="1"/>
              </p:cNvSpPr>
              <p:nvPr/>
            </p:nvSpPr>
            <p:spPr bwMode="auto">
              <a:xfrm>
                <a:off x="204" y="1480"/>
                <a:ext cx="5207" cy="1350"/>
              </a:xfrm>
              <a:prstGeom prst="rect">
                <a:avLst/>
              </a:prstGeom>
              <a:noFill/>
              <a:ln w="9525">
                <a:noFill/>
                <a:miter lim="800000"/>
                <a:headEnd/>
                <a:tailEnd/>
              </a:ln>
            </p:spPr>
            <p:txBody>
              <a:bodyPr/>
              <a:lstStyle/>
              <a:p>
                <a:endParaRPr lang="fr-FR" dirty="0"/>
              </a:p>
            </p:txBody>
          </p:sp>
          <p:sp>
            <p:nvSpPr>
              <p:cNvPr id="76884" name="Freeform 84"/>
              <p:cNvSpPr>
                <a:spLocks noChangeAspect="1"/>
              </p:cNvSpPr>
              <p:nvPr/>
            </p:nvSpPr>
            <p:spPr bwMode="auto">
              <a:xfrm>
                <a:off x="202" y="1482"/>
                <a:ext cx="652" cy="724"/>
              </a:xfrm>
              <a:custGeom>
                <a:avLst/>
                <a:gdLst/>
                <a:ahLst/>
                <a:cxnLst>
                  <a:cxn ang="0">
                    <a:pos x="27" y="271"/>
                  </a:cxn>
                  <a:cxn ang="0">
                    <a:pos x="181" y="425"/>
                  </a:cxn>
                  <a:cxn ang="0">
                    <a:pos x="322" y="337"/>
                  </a:cxn>
                  <a:cxn ang="0">
                    <a:pos x="0" y="120"/>
                  </a:cxn>
                  <a:cxn ang="0">
                    <a:pos x="197" y="0"/>
                  </a:cxn>
                  <a:cxn ang="0">
                    <a:pos x="360" y="24"/>
                  </a:cxn>
                  <a:cxn ang="0">
                    <a:pos x="360" y="145"/>
                  </a:cxn>
                  <a:cxn ang="0">
                    <a:pos x="341" y="145"/>
                  </a:cxn>
                  <a:cxn ang="0">
                    <a:pos x="310" y="75"/>
                  </a:cxn>
                  <a:cxn ang="0">
                    <a:pos x="190" y="13"/>
                  </a:cxn>
                  <a:cxn ang="0">
                    <a:pos x="59" y="93"/>
                  </a:cxn>
                  <a:cxn ang="0">
                    <a:pos x="222" y="182"/>
                  </a:cxn>
                  <a:cxn ang="0">
                    <a:pos x="395" y="305"/>
                  </a:cxn>
                  <a:cxn ang="0">
                    <a:pos x="170" y="438"/>
                  </a:cxn>
                  <a:cxn ang="0">
                    <a:pos x="8" y="405"/>
                  </a:cxn>
                  <a:cxn ang="0">
                    <a:pos x="8" y="271"/>
                  </a:cxn>
                  <a:cxn ang="0">
                    <a:pos x="27" y="271"/>
                  </a:cxn>
                </a:cxnLst>
                <a:rect l="0" t="0" r="r" b="b"/>
                <a:pathLst>
                  <a:path w="395" h="438">
                    <a:moveTo>
                      <a:pt x="27" y="271"/>
                    </a:moveTo>
                    <a:cubicBezTo>
                      <a:pt x="64" y="384"/>
                      <a:pt x="97" y="425"/>
                      <a:pt x="181" y="425"/>
                    </a:cubicBezTo>
                    <a:cubicBezTo>
                      <a:pt x="260" y="425"/>
                      <a:pt x="322" y="389"/>
                      <a:pt x="322" y="337"/>
                    </a:cubicBezTo>
                    <a:cubicBezTo>
                      <a:pt x="322" y="217"/>
                      <a:pt x="0" y="263"/>
                      <a:pt x="0" y="120"/>
                    </a:cubicBezTo>
                    <a:cubicBezTo>
                      <a:pt x="0" y="48"/>
                      <a:pt x="79" y="0"/>
                      <a:pt x="197" y="0"/>
                    </a:cubicBezTo>
                    <a:cubicBezTo>
                      <a:pt x="262" y="0"/>
                      <a:pt x="316" y="10"/>
                      <a:pt x="360" y="24"/>
                    </a:cubicBezTo>
                    <a:cubicBezTo>
                      <a:pt x="360" y="145"/>
                      <a:pt x="360" y="145"/>
                      <a:pt x="360" y="145"/>
                    </a:cubicBezTo>
                    <a:cubicBezTo>
                      <a:pt x="341" y="145"/>
                      <a:pt x="341" y="145"/>
                      <a:pt x="341" y="145"/>
                    </a:cubicBezTo>
                    <a:cubicBezTo>
                      <a:pt x="310" y="75"/>
                      <a:pt x="310" y="75"/>
                      <a:pt x="310" y="75"/>
                    </a:cubicBezTo>
                    <a:cubicBezTo>
                      <a:pt x="288" y="27"/>
                      <a:pt x="246" y="13"/>
                      <a:pt x="190" y="13"/>
                    </a:cubicBezTo>
                    <a:cubicBezTo>
                      <a:pt x="113" y="13"/>
                      <a:pt x="59" y="49"/>
                      <a:pt x="59" y="93"/>
                    </a:cubicBezTo>
                    <a:cubicBezTo>
                      <a:pt x="59" y="139"/>
                      <a:pt x="105" y="151"/>
                      <a:pt x="222" y="182"/>
                    </a:cubicBezTo>
                    <a:cubicBezTo>
                      <a:pt x="350" y="216"/>
                      <a:pt x="395" y="239"/>
                      <a:pt x="395" y="305"/>
                    </a:cubicBezTo>
                    <a:cubicBezTo>
                      <a:pt x="395" y="382"/>
                      <a:pt x="303" y="438"/>
                      <a:pt x="170" y="438"/>
                    </a:cubicBezTo>
                    <a:cubicBezTo>
                      <a:pt x="119" y="438"/>
                      <a:pt x="46" y="423"/>
                      <a:pt x="8" y="405"/>
                    </a:cubicBezTo>
                    <a:cubicBezTo>
                      <a:pt x="8" y="271"/>
                      <a:pt x="8" y="271"/>
                      <a:pt x="8" y="271"/>
                    </a:cubicBezTo>
                    <a:lnTo>
                      <a:pt x="27" y="271"/>
                    </a:lnTo>
                    <a:close/>
                  </a:path>
                </a:pathLst>
              </a:custGeom>
              <a:solidFill>
                <a:srgbClr val="E51519"/>
              </a:solidFill>
              <a:ln w="9525">
                <a:noFill/>
                <a:round/>
                <a:headEnd/>
                <a:tailEnd/>
              </a:ln>
            </p:spPr>
            <p:txBody>
              <a:bodyPr/>
              <a:lstStyle/>
              <a:p>
                <a:endParaRPr lang="fr-FR" dirty="0"/>
              </a:p>
            </p:txBody>
          </p:sp>
          <p:sp>
            <p:nvSpPr>
              <p:cNvPr id="76885" name="Freeform 85"/>
              <p:cNvSpPr>
                <a:spLocks noChangeAspect="1" noEditPoints="1"/>
              </p:cNvSpPr>
              <p:nvPr/>
            </p:nvSpPr>
            <p:spPr bwMode="auto">
              <a:xfrm>
                <a:off x="955" y="1665"/>
                <a:ext cx="623" cy="541"/>
              </a:xfrm>
              <a:custGeom>
                <a:avLst/>
                <a:gdLst/>
                <a:ahLst/>
                <a:cxnLst>
                  <a:cxn ang="0">
                    <a:pos x="90" y="164"/>
                  </a:cxn>
                  <a:cxn ang="0">
                    <a:pos x="189" y="14"/>
                  </a:cxn>
                  <a:cxn ang="0">
                    <a:pos x="288" y="164"/>
                  </a:cxn>
                  <a:cxn ang="0">
                    <a:pos x="189" y="314"/>
                  </a:cxn>
                  <a:cxn ang="0">
                    <a:pos x="90" y="164"/>
                  </a:cxn>
                  <a:cxn ang="0">
                    <a:pos x="0" y="164"/>
                  </a:cxn>
                  <a:cxn ang="0">
                    <a:pos x="189" y="327"/>
                  </a:cxn>
                  <a:cxn ang="0">
                    <a:pos x="378" y="164"/>
                  </a:cxn>
                  <a:cxn ang="0">
                    <a:pos x="189" y="0"/>
                  </a:cxn>
                  <a:cxn ang="0">
                    <a:pos x="0" y="164"/>
                  </a:cxn>
                </a:cxnLst>
                <a:rect l="0" t="0" r="r" b="b"/>
                <a:pathLst>
                  <a:path w="378" h="327">
                    <a:moveTo>
                      <a:pt x="90" y="164"/>
                    </a:moveTo>
                    <a:cubicBezTo>
                      <a:pt x="90" y="46"/>
                      <a:pt x="124" y="14"/>
                      <a:pt x="189" y="14"/>
                    </a:cubicBezTo>
                    <a:cubicBezTo>
                      <a:pt x="254" y="14"/>
                      <a:pt x="288" y="46"/>
                      <a:pt x="288" y="164"/>
                    </a:cubicBezTo>
                    <a:cubicBezTo>
                      <a:pt x="288" y="281"/>
                      <a:pt x="254" y="314"/>
                      <a:pt x="189" y="314"/>
                    </a:cubicBezTo>
                    <a:cubicBezTo>
                      <a:pt x="124" y="314"/>
                      <a:pt x="90" y="281"/>
                      <a:pt x="90" y="164"/>
                    </a:cubicBezTo>
                    <a:close/>
                    <a:moveTo>
                      <a:pt x="0" y="164"/>
                    </a:moveTo>
                    <a:cubicBezTo>
                      <a:pt x="0" y="261"/>
                      <a:pt x="82" y="327"/>
                      <a:pt x="189" y="327"/>
                    </a:cubicBezTo>
                    <a:cubicBezTo>
                      <a:pt x="297" y="327"/>
                      <a:pt x="378" y="261"/>
                      <a:pt x="378" y="164"/>
                    </a:cubicBezTo>
                    <a:cubicBezTo>
                      <a:pt x="378" y="67"/>
                      <a:pt x="297" y="0"/>
                      <a:pt x="189" y="0"/>
                    </a:cubicBezTo>
                    <a:cubicBezTo>
                      <a:pt x="82" y="0"/>
                      <a:pt x="0" y="67"/>
                      <a:pt x="0" y="164"/>
                    </a:cubicBezTo>
                    <a:close/>
                  </a:path>
                </a:pathLst>
              </a:custGeom>
              <a:solidFill>
                <a:srgbClr val="E51519"/>
              </a:solidFill>
              <a:ln w="9525">
                <a:noFill/>
                <a:round/>
                <a:headEnd/>
                <a:tailEnd/>
              </a:ln>
            </p:spPr>
            <p:txBody>
              <a:bodyPr/>
              <a:lstStyle/>
              <a:p>
                <a:endParaRPr lang="fr-FR" dirty="0"/>
              </a:p>
            </p:txBody>
          </p:sp>
          <p:sp>
            <p:nvSpPr>
              <p:cNvPr id="76886" name="Freeform 86"/>
              <p:cNvSpPr>
                <a:spLocks noChangeAspect="1" noEditPoints="1"/>
              </p:cNvSpPr>
              <p:nvPr/>
            </p:nvSpPr>
            <p:spPr bwMode="auto">
              <a:xfrm>
                <a:off x="1653" y="1665"/>
                <a:ext cx="646" cy="700"/>
              </a:xfrm>
              <a:custGeom>
                <a:avLst/>
                <a:gdLst/>
                <a:ahLst/>
                <a:cxnLst>
                  <a:cxn ang="0">
                    <a:pos x="302" y="164"/>
                  </a:cxn>
                  <a:cxn ang="0">
                    <a:pos x="213" y="311"/>
                  </a:cxn>
                  <a:cxn ang="0">
                    <a:pos x="123" y="164"/>
                  </a:cxn>
                  <a:cxn ang="0">
                    <a:pos x="210" y="17"/>
                  </a:cxn>
                  <a:cxn ang="0">
                    <a:pos x="302" y="164"/>
                  </a:cxn>
                  <a:cxn ang="0">
                    <a:pos x="123" y="423"/>
                  </a:cxn>
                  <a:cxn ang="0">
                    <a:pos x="123" y="284"/>
                  </a:cxn>
                  <a:cxn ang="0">
                    <a:pos x="125" y="284"/>
                  </a:cxn>
                  <a:cxn ang="0">
                    <a:pos x="223" y="327"/>
                  </a:cxn>
                  <a:cxn ang="0">
                    <a:pos x="392" y="164"/>
                  </a:cxn>
                  <a:cxn ang="0">
                    <a:pos x="224" y="0"/>
                  </a:cxn>
                  <a:cxn ang="0">
                    <a:pos x="121" y="46"/>
                  </a:cxn>
                  <a:cxn ang="0">
                    <a:pos x="119" y="46"/>
                  </a:cxn>
                  <a:cxn ang="0">
                    <a:pos x="119" y="10"/>
                  </a:cxn>
                  <a:cxn ang="0">
                    <a:pos x="0" y="10"/>
                  </a:cxn>
                  <a:cxn ang="0">
                    <a:pos x="0" y="23"/>
                  </a:cxn>
                  <a:cxn ang="0">
                    <a:pos x="41" y="23"/>
                  </a:cxn>
                  <a:cxn ang="0">
                    <a:pos x="41" y="410"/>
                  </a:cxn>
                  <a:cxn ang="0">
                    <a:pos x="0" y="410"/>
                  </a:cxn>
                  <a:cxn ang="0">
                    <a:pos x="0" y="423"/>
                  </a:cxn>
                  <a:cxn ang="0">
                    <a:pos x="123" y="423"/>
                  </a:cxn>
                </a:cxnLst>
                <a:rect l="0" t="0" r="r" b="b"/>
                <a:pathLst>
                  <a:path w="392" h="423">
                    <a:moveTo>
                      <a:pt x="302" y="164"/>
                    </a:moveTo>
                    <a:cubicBezTo>
                      <a:pt x="302" y="279"/>
                      <a:pt x="271" y="311"/>
                      <a:pt x="213" y="311"/>
                    </a:cubicBezTo>
                    <a:cubicBezTo>
                      <a:pt x="155" y="311"/>
                      <a:pt x="123" y="269"/>
                      <a:pt x="123" y="164"/>
                    </a:cubicBezTo>
                    <a:cubicBezTo>
                      <a:pt x="123" y="45"/>
                      <a:pt x="158" y="17"/>
                      <a:pt x="210" y="17"/>
                    </a:cubicBezTo>
                    <a:cubicBezTo>
                      <a:pt x="269" y="17"/>
                      <a:pt x="302" y="63"/>
                      <a:pt x="302" y="164"/>
                    </a:cubicBezTo>
                    <a:close/>
                    <a:moveTo>
                      <a:pt x="123" y="423"/>
                    </a:moveTo>
                    <a:cubicBezTo>
                      <a:pt x="123" y="284"/>
                      <a:pt x="123" y="284"/>
                      <a:pt x="123" y="284"/>
                    </a:cubicBezTo>
                    <a:cubicBezTo>
                      <a:pt x="125" y="284"/>
                      <a:pt x="125" y="284"/>
                      <a:pt x="125" y="284"/>
                    </a:cubicBezTo>
                    <a:cubicBezTo>
                      <a:pt x="145" y="313"/>
                      <a:pt x="178" y="327"/>
                      <a:pt x="223" y="327"/>
                    </a:cubicBezTo>
                    <a:cubicBezTo>
                      <a:pt x="311" y="327"/>
                      <a:pt x="392" y="271"/>
                      <a:pt x="392" y="164"/>
                    </a:cubicBezTo>
                    <a:cubicBezTo>
                      <a:pt x="392" y="73"/>
                      <a:pt x="330" y="0"/>
                      <a:pt x="224" y="0"/>
                    </a:cubicBezTo>
                    <a:cubicBezTo>
                      <a:pt x="173" y="0"/>
                      <a:pt x="138" y="18"/>
                      <a:pt x="121" y="46"/>
                    </a:cubicBezTo>
                    <a:cubicBezTo>
                      <a:pt x="119" y="46"/>
                      <a:pt x="119" y="46"/>
                      <a:pt x="119" y="46"/>
                    </a:cubicBezTo>
                    <a:cubicBezTo>
                      <a:pt x="119" y="10"/>
                      <a:pt x="119" y="10"/>
                      <a:pt x="119" y="10"/>
                    </a:cubicBezTo>
                    <a:cubicBezTo>
                      <a:pt x="0" y="10"/>
                      <a:pt x="0" y="10"/>
                      <a:pt x="0" y="10"/>
                    </a:cubicBezTo>
                    <a:cubicBezTo>
                      <a:pt x="0" y="23"/>
                      <a:pt x="0" y="23"/>
                      <a:pt x="0" y="23"/>
                    </a:cubicBezTo>
                    <a:cubicBezTo>
                      <a:pt x="41" y="23"/>
                      <a:pt x="41" y="23"/>
                      <a:pt x="41" y="23"/>
                    </a:cubicBezTo>
                    <a:cubicBezTo>
                      <a:pt x="41" y="410"/>
                      <a:pt x="41" y="410"/>
                      <a:pt x="41" y="410"/>
                    </a:cubicBezTo>
                    <a:cubicBezTo>
                      <a:pt x="0" y="410"/>
                      <a:pt x="0" y="410"/>
                      <a:pt x="0" y="410"/>
                    </a:cubicBezTo>
                    <a:cubicBezTo>
                      <a:pt x="0" y="423"/>
                      <a:pt x="0" y="423"/>
                      <a:pt x="0" y="423"/>
                    </a:cubicBezTo>
                    <a:lnTo>
                      <a:pt x="123" y="423"/>
                    </a:lnTo>
                    <a:close/>
                  </a:path>
                </a:pathLst>
              </a:custGeom>
              <a:solidFill>
                <a:srgbClr val="E51519"/>
              </a:solidFill>
              <a:ln w="9525">
                <a:noFill/>
                <a:round/>
                <a:headEnd/>
                <a:tailEnd/>
              </a:ln>
            </p:spPr>
            <p:txBody>
              <a:bodyPr/>
              <a:lstStyle/>
              <a:p>
                <a:endParaRPr lang="fr-FR" dirty="0"/>
              </a:p>
            </p:txBody>
          </p:sp>
          <p:sp>
            <p:nvSpPr>
              <p:cNvPr id="76887" name="Freeform 87"/>
              <p:cNvSpPr>
                <a:spLocks noChangeAspect="1"/>
              </p:cNvSpPr>
              <p:nvPr/>
            </p:nvSpPr>
            <p:spPr bwMode="auto">
              <a:xfrm>
                <a:off x="2395" y="1665"/>
                <a:ext cx="483" cy="526"/>
              </a:xfrm>
              <a:custGeom>
                <a:avLst/>
                <a:gdLst/>
                <a:ahLst/>
                <a:cxnLst>
                  <a:cxn ang="0">
                    <a:pos x="0" y="318"/>
                  </a:cxn>
                  <a:cxn ang="0">
                    <a:pos x="0" y="304"/>
                  </a:cxn>
                  <a:cxn ang="0">
                    <a:pos x="46" y="304"/>
                  </a:cxn>
                  <a:cxn ang="0">
                    <a:pos x="46" y="23"/>
                  </a:cxn>
                  <a:cxn ang="0">
                    <a:pos x="0" y="23"/>
                  </a:cxn>
                  <a:cxn ang="0">
                    <a:pos x="0" y="10"/>
                  </a:cxn>
                  <a:cxn ang="0">
                    <a:pos x="126" y="10"/>
                  </a:cxn>
                  <a:cxn ang="0">
                    <a:pos x="126" y="55"/>
                  </a:cxn>
                  <a:cxn ang="0">
                    <a:pos x="128" y="55"/>
                  </a:cxn>
                  <a:cxn ang="0">
                    <a:pos x="233" y="0"/>
                  </a:cxn>
                  <a:cxn ang="0">
                    <a:pos x="293" y="11"/>
                  </a:cxn>
                  <a:cxn ang="0">
                    <a:pos x="293" y="120"/>
                  </a:cxn>
                  <a:cxn ang="0">
                    <a:pos x="271" y="120"/>
                  </a:cxn>
                  <a:cxn ang="0">
                    <a:pos x="243" y="68"/>
                  </a:cxn>
                  <a:cxn ang="0">
                    <a:pos x="198" y="22"/>
                  </a:cxn>
                  <a:cxn ang="0">
                    <a:pos x="128" y="121"/>
                  </a:cxn>
                  <a:cxn ang="0">
                    <a:pos x="128" y="318"/>
                  </a:cxn>
                  <a:cxn ang="0">
                    <a:pos x="0" y="318"/>
                  </a:cxn>
                </a:cxnLst>
                <a:rect l="0" t="0" r="r" b="b"/>
                <a:pathLst>
                  <a:path w="293" h="318">
                    <a:moveTo>
                      <a:pt x="0" y="318"/>
                    </a:moveTo>
                    <a:cubicBezTo>
                      <a:pt x="0" y="304"/>
                      <a:pt x="0" y="304"/>
                      <a:pt x="0" y="304"/>
                    </a:cubicBezTo>
                    <a:cubicBezTo>
                      <a:pt x="46" y="304"/>
                      <a:pt x="46" y="304"/>
                      <a:pt x="46" y="304"/>
                    </a:cubicBezTo>
                    <a:cubicBezTo>
                      <a:pt x="46" y="23"/>
                      <a:pt x="46" y="23"/>
                      <a:pt x="46" y="23"/>
                    </a:cubicBezTo>
                    <a:cubicBezTo>
                      <a:pt x="0" y="23"/>
                      <a:pt x="0" y="23"/>
                      <a:pt x="0" y="23"/>
                    </a:cubicBezTo>
                    <a:cubicBezTo>
                      <a:pt x="0" y="10"/>
                      <a:pt x="0" y="10"/>
                      <a:pt x="0" y="10"/>
                    </a:cubicBezTo>
                    <a:cubicBezTo>
                      <a:pt x="126" y="10"/>
                      <a:pt x="126" y="10"/>
                      <a:pt x="126" y="10"/>
                    </a:cubicBezTo>
                    <a:cubicBezTo>
                      <a:pt x="126" y="55"/>
                      <a:pt x="126" y="55"/>
                      <a:pt x="126" y="55"/>
                    </a:cubicBezTo>
                    <a:cubicBezTo>
                      <a:pt x="128" y="55"/>
                      <a:pt x="128" y="55"/>
                      <a:pt x="128" y="55"/>
                    </a:cubicBezTo>
                    <a:cubicBezTo>
                      <a:pt x="146" y="20"/>
                      <a:pt x="177" y="0"/>
                      <a:pt x="233" y="0"/>
                    </a:cubicBezTo>
                    <a:cubicBezTo>
                      <a:pt x="255" y="0"/>
                      <a:pt x="280" y="7"/>
                      <a:pt x="293" y="11"/>
                    </a:cubicBezTo>
                    <a:cubicBezTo>
                      <a:pt x="293" y="120"/>
                      <a:pt x="293" y="120"/>
                      <a:pt x="293" y="120"/>
                    </a:cubicBezTo>
                    <a:cubicBezTo>
                      <a:pt x="271" y="120"/>
                      <a:pt x="271" y="120"/>
                      <a:pt x="271" y="120"/>
                    </a:cubicBezTo>
                    <a:cubicBezTo>
                      <a:pt x="243" y="68"/>
                      <a:pt x="243" y="68"/>
                      <a:pt x="243" y="68"/>
                    </a:cubicBezTo>
                    <a:cubicBezTo>
                      <a:pt x="228" y="36"/>
                      <a:pt x="219" y="22"/>
                      <a:pt x="198" y="22"/>
                    </a:cubicBezTo>
                    <a:cubicBezTo>
                      <a:pt x="163" y="22"/>
                      <a:pt x="128" y="67"/>
                      <a:pt x="128" y="121"/>
                    </a:cubicBezTo>
                    <a:cubicBezTo>
                      <a:pt x="128" y="318"/>
                      <a:pt x="128" y="318"/>
                      <a:pt x="128" y="318"/>
                    </a:cubicBezTo>
                    <a:lnTo>
                      <a:pt x="0" y="318"/>
                    </a:lnTo>
                    <a:close/>
                  </a:path>
                </a:pathLst>
              </a:custGeom>
              <a:solidFill>
                <a:srgbClr val="E51519"/>
              </a:solidFill>
              <a:ln w="9525">
                <a:noFill/>
                <a:round/>
                <a:headEnd/>
                <a:tailEnd/>
              </a:ln>
            </p:spPr>
            <p:txBody>
              <a:bodyPr/>
              <a:lstStyle/>
              <a:p>
                <a:endParaRPr lang="fr-FR" dirty="0"/>
              </a:p>
            </p:txBody>
          </p:sp>
          <p:sp>
            <p:nvSpPr>
              <p:cNvPr id="76888" name="Freeform 88"/>
              <p:cNvSpPr>
                <a:spLocks noChangeAspect="1" noEditPoints="1"/>
              </p:cNvSpPr>
              <p:nvPr/>
            </p:nvSpPr>
            <p:spPr bwMode="auto">
              <a:xfrm>
                <a:off x="2921" y="1665"/>
                <a:ext cx="565" cy="541"/>
              </a:xfrm>
              <a:custGeom>
                <a:avLst/>
                <a:gdLst/>
                <a:ahLst/>
                <a:cxnLst>
                  <a:cxn ang="0">
                    <a:pos x="266" y="193"/>
                  </a:cxn>
                  <a:cxn ang="0">
                    <a:pos x="157" y="306"/>
                  </a:cxn>
                  <a:cxn ang="0">
                    <a:pos x="87" y="243"/>
                  </a:cxn>
                  <a:cxn ang="0">
                    <a:pos x="266" y="147"/>
                  </a:cxn>
                  <a:cxn ang="0">
                    <a:pos x="266" y="193"/>
                  </a:cxn>
                  <a:cxn ang="0">
                    <a:pos x="342" y="318"/>
                  </a:cxn>
                  <a:cxn ang="0">
                    <a:pos x="342" y="78"/>
                  </a:cxn>
                  <a:cxn ang="0">
                    <a:pos x="185" y="0"/>
                  </a:cxn>
                  <a:cxn ang="0">
                    <a:pos x="52" y="22"/>
                  </a:cxn>
                  <a:cxn ang="0">
                    <a:pos x="52" y="120"/>
                  </a:cxn>
                  <a:cxn ang="0">
                    <a:pos x="71" y="120"/>
                  </a:cxn>
                  <a:cxn ang="0">
                    <a:pos x="190" y="14"/>
                  </a:cxn>
                  <a:cxn ang="0">
                    <a:pos x="266" y="68"/>
                  </a:cxn>
                  <a:cxn ang="0">
                    <a:pos x="266" y="131"/>
                  </a:cxn>
                  <a:cxn ang="0">
                    <a:pos x="0" y="243"/>
                  </a:cxn>
                  <a:cxn ang="0">
                    <a:pos x="132" y="327"/>
                  </a:cxn>
                  <a:cxn ang="0">
                    <a:pos x="264" y="264"/>
                  </a:cxn>
                  <a:cxn ang="0">
                    <a:pos x="266" y="264"/>
                  </a:cxn>
                  <a:cxn ang="0">
                    <a:pos x="266" y="318"/>
                  </a:cxn>
                  <a:cxn ang="0">
                    <a:pos x="342" y="318"/>
                  </a:cxn>
                </a:cxnLst>
                <a:rect l="0" t="0" r="r" b="b"/>
                <a:pathLst>
                  <a:path w="342" h="327">
                    <a:moveTo>
                      <a:pt x="266" y="193"/>
                    </a:moveTo>
                    <a:cubicBezTo>
                      <a:pt x="266" y="260"/>
                      <a:pt x="222" y="304"/>
                      <a:pt x="157" y="306"/>
                    </a:cubicBezTo>
                    <a:cubicBezTo>
                      <a:pt x="111" y="306"/>
                      <a:pt x="87" y="289"/>
                      <a:pt x="87" y="243"/>
                    </a:cubicBezTo>
                    <a:cubicBezTo>
                      <a:pt x="87" y="156"/>
                      <a:pt x="168" y="179"/>
                      <a:pt x="266" y="147"/>
                    </a:cubicBezTo>
                    <a:lnTo>
                      <a:pt x="266" y="193"/>
                    </a:lnTo>
                    <a:close/>
                    <a:moveTo>
                      <a:pt x="342" y="318"/>
                    </a:moveTo>
                    <a:cubicBezTo>
                      <a:pt x="342" y="78"/>
                      <a:pt x="342" y="78"/>
                      <a:pt x="342" y="78"/>
                    </a:cubicBezTo>
                    <a:cubicBezTo>
                      <a:pt x="342" y="40"/>
                      <a:pt x="293" y="0"/>
                      <a:pt x="185" y="0"/>
                    </a:cubicBezTo>
                    <a:cubicBezTo>
                      <a:pt x="139" y="0"/>
                      <a:pt x="98" y="9"/>
                      <a:pt x="52" y="22"/>
                    </a:cubicBezTo>
                    <a:cubicBezTo>
                      <a:pt x="52" y="120"/>
                      <a:pt x="52" y="120"/>
                      <a:pt x="52" y="120"/>
                    </a:cubicBezTo>
                    <a:cubicBezTo>
                      <a:pt x="71" y="120"/>
                      <a:pt x="71" y="120"/>
                      <a:pt x="71" y="120"/>
                    </a:cubicBezTo>
                    <a:cubicBezTo>
                      <a:pt x="113" y="36"/>
                      <a:pt x="130" y="14"/>
                      <a:pt x="190" y="14"/>
                    </a:cubicBezTo>
                    <a:cubicBezTo>
                      <a:pt x="236" y="14"/>
                      <a:pt x="266" y="29"/>
                      <a:pt x="266" y="68"/>
                    </a:cubicBezTo>
                    <a:cubicBezTo>
                      <a:pt x="266" y="131"/>
                      <a:pt x="266" y="131"/>
                      <a:pt x="266" y="131"/>
                    </a:cubicBezTo>
                    <a:cubicBezTo>
                      <a:pt x="179" y="168"/>
                      <a:pt x="0" y="137"/>
                      <a:pt x="0" y="243"/>
                    </a:cubicBezTo>
                    <a:cubicBezTo>
                      <a:pt x="0" y="296"/>
                      <a:pt x="54" y="327"/>
                      <a:pt x="132" y="327"/>
                    </a:cubicBezTo>
                    <a:cubicBezTo>
                      <a:pt x="194" y="327"/>
                      <a:pt x="243" y="302"/>
                      <a:pt x="264" y="264"/>
                    </a:cubicBezTo>
                    <a:cubicBezTo>
                      <a:pt x="266" y="264"/>
                      <a:pt x="266" y="264"/>
                      <a:pt x="266" y="264"/>
                    </a:cubicBezTo>
                    <a:cubicBezTo>
                      <a:pt x="266" y="318"/>
                      <a:pt x="266" y="318"/>
                      <a:pt x="266" y="318"/>
                    </a:cubicBezTo>
                    <a:lnTo>
                      <a:pt x="342" y="318"/>
                    </a:lnTo>
                    <a:close/>
                  </a:path>
                </a:pathLst>
              </a:custGeom>
              <a:solidFill>
                <a:srgbClr val="E51519"/>
              </a:solidFill>
              <a:ln w="9525">
                <a:noFill/>
                <a:round/>
                <a:headEnd/>
                <a:tailEnd/>
              </a:ln>
            </p:spPr>
            <p:txBody>
              <a:bodyPr/>
              <a:lstStyle/>
              <a:p>
                <a:endParaRPr lang="fr-FR" dirty="0"/>
              </a:p>
            </p:txBody>
          </p:sp>
          <p:sp>
            <p:nvSpPr>
              <p:cNvPr id="76889" name="Freeform 89"/>
              <p:cNvSpPr>
                <a:spLocks noChangeAspect="1"/>
              </p:cNvSpPr>
              <p:nvPr/>
            </p:nvSpPr>
            <p:spPr bwMode="auto">
              <a:xfrm>
                <a:off x="1623" y="2425"/>
                <a:ext cx="274" cy="302"/>
              </a:xfrm>
              <a:custGeom>
                <a:avLst/>
                <a:gdLst/>
                <a:ahLst/>
                <a:cxnLst>
                  <a:cxn ang="0">
                    <a:pos x="148" y="115"/>
                  </a:cxn>
                  <a:cxn ang="0">
                    <a:pos x="148" y="116"/>
                  </a:cxn>
                  <a:cxn ang="0">
                    <a:pos x="128" y="154"/>
                  </a:cxn>
                  <a:cxn ang="0">
                    <a:pos x="87" y="168"/>
                  </a:cxn>
                  <a:cxn ang="0">
                    <a:pos x="36" y="148"/>
                  </a:cxn>
                  <a:cxn ang="0">
                    <a:pos x="18" y="91"/>
                  </a:cxn>
                  <a:cxn ang="0">
                    <a:pos x="37" y="37"/>
                  </a:cxn>
                  <a:cxn ang="0">
                    <a:pos x="87" y="16"/>
                  </a:cxn>
                  <a:cxn ang="0">
                    <a:pos x="130" y="28"/>
                  </a:cxn>
                  <a:cxn ang="0">
                    <a:pos x="146" y="59"/>
                  </a:cxn>
                  <a:cxn ang="0">
                    <a:pos x="146" y="61"/>
                  </a:cxn>
                  <a:cxn ang="0">
                    <a:pos x="164" y="61"/>
                  </a:cxn>
                  <a:cxn ang="0">
                    <a:pos x="164" y="59"/>
                  </a:cxn>
                  <a:cxn ang="0">
                    <a:pos x="138" y="14"/>
                  </a:cxn>
                  <a:cxn ang="0">
                    <a:pos x="87" y="0"/>
                  </a:cxn>
                  <a:cxn ang="0">
                    <a:pos x="23" y="26"/>
                  </a:cxn>
                  <a:cxn ang="0">
                    <a:pos x="0" y="94"/>
                  </a:cxn>
                  <a:cxn ang="0">
                    <a:pos x="24" y="159"/>
                  </a:cxn>
                  <a:cxn ang="0">
                    <a:pos x="88" y="183"/>
                  </a:cxn>
                  <a:cxn ang="0">
                    <a:pos x="140" y="165"/>
                  </a:cxn>
                  <a:cxn ang="0">
                    <a:pos x="166" y="117"/>
                  </a:cxn>
                  <a:cxn ang="0">
                    <a:pos x="166" y="115"/>
                  </a:cxn>
                  <a:cxn ang="0">
                    <a:pos x="148" y="115"/>
                  </a:cxn>
                </a:cxnLst>
                <a:rect l="0" t="0" r="r" b="b"/>
                <a:pathLst>
                  <a:path w="166" h="183">
                    <a:moveTo>
                      <a:pt x="148" y="115"/>
                    </a:moveTo>
                    <a:cubicBezTo>
                      <a:pt x="148" y="116"/>
                      <a:pt x="148" y="116"/>
                      <a:pt x="148" y="116"/>
                    </a:cubicBezTo>
                    <a:cubicBezTo>
                      <a:pt x="146" y="132"/>
                      <a:pt x="139" y="145"/>
                      <a:pt x="128" y="154"/>
                    </a:cubicBezTo>
                    <a:cubicBezTo>
                      <a:pt x="116" y="163"/>
                      <a:pt x="103" y="168"/>
                      <a:pt x="87" y="168"/>
                    </a:cubicBezTo>
                    <a:cubicBezTo>
                      <a:pt x="65" y="168"/>
                      <a:pt x="48" y="161"/>
                      <a:pt x="36" y="148"/>
                    </a:cubicBezTo>
                    <a:cubicBezTo>
                      <a:pt x="24" y="134"/>
                      <a:pt x="18" y="115"/>
                      <a:pt x="18" y="91"/>
                    </a:cubicBezTo>
                    <a:cubicBezTo>
                      <a:pt x="18" y="69"/>
                      <a:pt x="24" y="51"/>
                      <a:pt x="37" y="37"/>
                    </a:cubicBezTo>
                    <a:cubicBezTo>
                      <a:pt x="50" y="23"/>
                      <a:pt x="67" y="16"/>
                      <a:pt x="87" y="16"/>
                    </a:cubicBezTo>
                    <a:cubicBezTo>
                      <a:pt x="104" y="16"/>
                      <a:pt x="119" y="20"/>
                      <a:pt x="130" y="28"/>
                    </a:cubicBezTo>
                    <a:cubicBezTo>
                      <a:pt x="141" y="36"/>
                      <a:pt x="146" y="46"/>
                      <a:pt x="146" y="59"/>
                    </a:cubicBezTo>
                    <a:cubicBezTo>
                      <a:pt x="146" y="61"/>
                      <a:pt x="146" y="61"/>
                      <a:pt x="146" y="61"/>
                    </a:cubicBezTo>
                    <a:cubicBezTo>
                      <a:pt x="164" y="61"/>
                      <a:pt x="164" y="61"/>
                      <a:pt x="164" y="61"/>
                    </a:cubicBezTo>
                    <a:cubicBezTo>
                      <a:pt x="164" y="59"/>
                      <a:pt x="164" y="59"/>
                      <a:pt x="164" y="59"/>
                    </a:cubicBezTo>
                    <a:cubicBezTo>
                      <a:pt x="161" y="39"/>
                      <a:pt x="153" y="24"/>
                      <a:pt x="138" y="14"/>
                    </a:cubicBezTo>
                    <a:cubicBezTo>
                      <a:pt x="125" y="5"/>
                      <a:pt x="108" y="0"/>
                      <a:pt x="87" y="0"/>
                    </a:cubicBezTo>
                    <a:cubicBezTo>
                      <a:pt x="60" y="0"/>
                      <a:pt x="39" y="9"/>
                      <a:pt x="23" y="26"/>
                    </a:cubicBezTo>
                    <a:cubicBezTo>
                      <a:pt x="8" y="43"/>
                      <a:pt x="0" y="66"/>
                      <a:pt x="0" y="94"/>
                    </a:cubicBezTo>
                    <a:cubicBezTo>
                      <a:pt x="0" y="121"/>
                      <a:pt x="8" y="143"/>
                      <a:pt x="24" y="159"/>
                    </a:cubicBezTo>
                    <a:cubicBezTo>
                      <a:pt x="40" y="175"/>
                      <a:pt x="61" y="183"/>
                      <a:pt x="88" y="183"/>
                    </a:cubicBezTo>
                    <a:cubicBezTo>
                      <a:pt x="108" y="183"/>
                      <a:pt x="126" y="177"/>
                      <a:pt x="140" y="165"/>
                    </a:cubicBezTo>
                    <a:cubicBezTo>
                      <a:pt x="154" y="153"/>
                      <a:pt x="163" y="137"/>
                      <a:pt x="166" y="117"/>
                    </a:cubicBezTo>
                    <a:cubicBezTo>
                      <a:pt x="166" y="115"/>
                      <a:pt x="166" y="115"/>
                      <a:pt x="166" y="115"/>
                    </a:cubicBezTo>
                    <a:lnTo>
                      <a:pt x="148" y="115"/>
                    </a:lnTo>
                    <a:close/>
                  </a:path>
                </a:pathLst>
              </a:custGeom>
              <a:solidFill>
                <a:srgbClr val="000000"/>
              </a:solidFill>
              <a:ln w="9525">
                <a:noFill/>
                <a:round/>
                <a:headEnd/>
                <a:tailEnd/>
              </a:ln>
            </p:spPr>
            <p:txBody>
              <a:bodyPr/>
              <a:lstStyle/>
              <a:p>
                <a:endParaRPr lang="fr-FR" dirty="0"/>
              </a:p>
            </p:txBody>
          </p:sp>
          <p:sp>
            <p:nvSpPr>
              <p:cNvPr id="76890" name="Freeform 90"/>
              <p:cNvSpPr>
                <a:spLocks noChangeAspect="1" noEditPoints="1"/>
              </p:cNvSpPr>
              <p:nvPr/>
            </p:nvSpPr>
            <p:spPr bwMode="auto">
              <a:xfrm>
                <a:off x="2025" y="2425"/>
                <a:ext cx="286" cy="302"/>
              </a:xfrm>
              <a:custGeom>
                <a:avLst/>
                <a:gdLst/>
                <a:ahLst/>
                <a:cxnLst>
                  <a:cxn ang="0">
                    <a:pos x="150" y="26"/>
                  </a:cxn>
                  <a:cxn ang="0">
                    <a:pos x="87" y="0"/>
                  </a:cxn>
                  <a:cxn ang="0">
                    <a:pos x="24" y="25"/>
                  </a:cxn>
                  <a:cxn ang="0">
                    <a:pos x="0" y="92"/>
                  </a:cxn>
                  <a:cxn ang="0">
                    <a:pos x="24" y="158"/>
                  </a:cxn>
                  <a:cxn ang="0">
                    <a:pos x="86" y="183"/>
                  </a:cxn>
                  <a:cxn ang="0">
                    <a:pos x="149" y="158"/>
                  </a:cxn>
                  <a:cxn ang="0">
                    <a:pos x="173" y="92"/>
                  </a:cxn>
                  <a:cxn ang="0">
                    <a:pos x="150" y="26"/>
                  </a:cxn>
                  <a:cxn ang="0">
                    <a:pos x="87" y="168"/>
                  </a:cxn>
                  <a:cxn ang="0">
                    <a:pos x="37" y="147"/>
                  </a:cxn>
                  <a:cxn ang="0">
                    <a:pos x="18" y="92"/>
                  </a:cxn>
                  <a:cxn ang="0">
                    <a:pos x="37" y="37"/>
                  </a:cxn>
                  <a:cxn ang="0">
                    <a:pos x="87" y="16"/>
                  </a:cxn>
                  <a:cxn ang="0">
                    <a:pos x="136" y="37"/>
                  </a:cxn>
                  <a:cxn ang="0">
                    <a:pos x="155" y="92"/>
                  </a:cxn>
                  <a:cxn ang="0">
                    <a:pos x="136" y="147"/>
                  </a:cxn>
                  <a:cxn ang="0">
                    <a:pos x="87" y="168"/>
                  </a:cxn>
                </a:cxnLst>
                <a:rect l="0" t="0" r="r" b="b"/>
                <a:pathLst>
                  <a:path w="173" h="183">
                    <a:moveTo>
                      <a:pt x="150" y="26"/>
                    </a:moveTo>
                    <a:cubicBezTo>
                      <a:pt x="134" y="9"/>
                      <a:pt x="113" y="0"/>
                      <a:pt x="87" y="0"/>
                    </a:cubicBezTo>
                    <a:cubicBezTo>
                      <a:pt x="61" y="0"/>
                      <a:pt x="40" y="9"/>
                      <a:pt x="24" y="25"/>
                    </a:cubicBezTo>
                    <a:cubicBezTo>
                      <a:pt x="8" y="42"/>
                      <a:pt x="0" y="64"/>
                      <a:pt x="0" y="92"/>
                    </a:cubicBezTo>
                    <a:cubicBezTo>
                      <a:pt x="0" y="119"/>
                      <a:pt x="8" y="141"/>
                      <a:pt x="24" y="158"/>
                    </a:cubicBezTo>
                    <a:cubicBezTo>
                      <a:pt x="39" y="175"/>
                      <a:pt x="60" y="183"/>
                      <a:pt x="86" y="183"/>
                    </a:cubicBezTo>
                    <a:cubicBezTo>
                      <a:pt x="113" y="183"/>
                      <a:pt x="134" y="175"/>
                      <a:pt x="149" y="158"/>
                    </a:cubicBezTo>
                    <a:cubicBezTo>
                      <a:pt x="165" y="142"/>
                      <a:pt x="173" y="119"/>
                      <a:pt x="173" y="92"/>
                    </a:cubicBezTo>
                    <a:cubicBezTo>
                      <a:pt x="173" y="65"/>
                      <a:pt x="165" y="42"/>
                      <a:pt x="150" y="26"/>
                    </a:cubicBezTo>
                    <a:close/>
                    <a:moveTo>
                      <a:pt x="87" y="168"/>
                    </a:moveTo>
                    <a:cubicBezTo>
                      <a:pt x="66" y="168"/>
                      <a:pt x="50" y="161"/>
                      <a:pt x="37" y="147"/>
                    </a:cubicBezTo>
                    <a:cubicBezTo>
                      <a:pt x="25" y="133"/>
                      <a:pt x="18" y="115"/>
                      <a:pt x="18" y="92"/>
                    </a:cubicBezTo>
                    <a:cubicBezTo>
                      <a:pt x="18" y="69"/>
                      <a:pt x="25" y="51"/>
                      <a:pt x="37" y="37"/>
                    </a:cubicBezTo>
                    <a:cubicBezTo>
                      <a:pt x="50" y="23"/>
                      <a:pt x="66" y="16"/>
                      <a:pt x="87" y="16"/>
                    </a:cubicBezTo>
                    <a:cubicBezTo>
                      <a:pt x="107" y="16"/>
                      <a:pt x="124" y="23"/>
                      <a:pt x="136" y="37"/>
                    </a:cubicBezTo>
                    <a:cubicBezTo>
                      <a:pt x="149" y="51"/>
                      <a:pt x="155" y="69"/>
                      <a:pt x="155" y="92"/>
                    </a:cubicBezTo>
                    <a:cubicBezTo>
                      <a:pt x="155" y="115"/>
                      <a:pt x="149" y="133"/>
                      <a:pt x="136" y="147"/>
                    </a:cubicBezTo>
                    <a:cubicBezTo>
                      <a:pt x="124" y="161"/>
                      <a:pt x="107" y="168"/>
                      <a:pt x="87" y="168"/>
                    </a:cubicBezTo>
                    <a:close/>
                  </a:path>
                </a:pathLst>
              </a:custGeom>
              <a:solidFill>
                <a:srgbClr val="000000"/>
              </a:solidFill>
              <a:ln w="9525">
                <a:noFill/>
                <a:round/>
                <a:headEnd/>
                <a:tailEnd/>
              </a:ln>
            </p:spPr>
            <p:txBody>
              <a:bodyPr/>
              <a:lstStyle/>
              <a:p>
                <a:endParaRPr lang="fr-FR" dirty="0"/>
              </a:p>
            </p:txBody>
          </p:sp>
          <p:sp>
            <p:nvSpPr>
              <p:cNvPr id="76891" name="Freeform 91"/>
              <p:cNvSpPr>
                <a:spLocks noChangeAspect="1"/>
              </p:cNvSpPr>
              <p:nvPr/>
            </p:nvSpPr>
            <p:spPr bwMode="auto">
              <a:xfrm>
                <a:off x="2454" y="2425"/>
                <a:ext cx="248" cy="296"/>
              </a:xfrm>
              <a:custGeom>
                <a:avLst/>
                <a:gdLst/>
                <a:ahLst/>
                <a:cxnLst>
                  <a:cxn ang="0">
                    <a:pos x="132" y="17"/>
                  </a:cxn>
                  <a:cxn ang="0">
                    <a:pos x="81" y="0"/>
                  </a:cxn>
                  <a:cxn ang="0">
                    <a:pos x="39" y="13"/>
                  </a:cxn>
                  <a:cxn ang="0">
                    <a:pos x="18" y="37"/>
                  </a:cxn>
                  <a:cxn ang="0">
                    <a:pos x="18" y="4"/>
                  </a:cxn>
                  <a:cxn ang="0">
                    <a:pos x="0" y="4"/>
                  </a:cxn>
                  <a:cxn ang="0">
                    <a:pos x="0" y="179"/>
                  </a:cxn>
                  <a:cxn ang="0">
                    <a:pos x="18" y="179"/>
                  </a:cxn>
                  <a:cxn ang="0">
                    <a:pos x="18" y="83"/>
                  </a:cxn>
                  <a:cxn ang="0">
                    <a:pos x="35" y="35"/>
                  </a:cxn>
                  <a:cxn ang="0">
                    <a:pos x="82" y="16"/>
                  </a:cxn>
                  <a:cxn ang="0">
                    <a:pos x="132" y="67"/>
                  </a:cxn>
                  <a:cxn ang="0">
                    <a:pos x="132" y="179"/>
                  </a:cxn>
                  <a:cxn ang="0">
                    <a:pos x="150" y="179"/>
                  </a:cxn>
                  <a:cxn ang="0">
                    <a:pos x="150" y="65"/>
                  </a:cxn>
                  <a:cxn ang="0">
                    <a:pos x="132" y="17"/>
                  </a:cxn>
                </a:cxnLst>
                <a:rect l="0" t="0" r="r" b="b"/>
                <a:pathLst>
                  <a:path w="150" h="179">
                    <a:moveTo>
                      <a:pt x="132" y="17"/>
                    </a:moveTo>
                    <a:cubicBezTo>
                      <a:pt x="120" y="6"/>
                      <a:pt x="103" y="0"/>
                      <a:pt x="81" y="0"/>
                    </a:cubicBezTo>
                    <a:cubicBezTo>
                      <a:pt x="66" y="0"/>
                      <a:pt x="51" y="5"/>
                      <a:pt x="39" y="13"/>
                    </a:cubicBezTo>
                    <a:cubicBezTo>
                      <a:pt x="29" y="19"/>
                      <a:pt x="23" y="27"/>
                      <a:pt x="18" y="37"/>
                    </a:cubicBezTo>
                    <a:cubicBezTo>
                      <a:pt x="18" y="26"/>
                      <a:pt x="18" y="4"/>
                      <a:pt x="18" y="4"/>
                    </a:cubicBezTo>
                    <a:cubicBezTo>
                      <a:pt x="0" y="4"/>
                      <a:pt x="0" y="4"/>
                      <a:pt x="0" y="4"/>
                    </a:cubicBezTo>
                    <a:cubicBezTo>
                      <a:pt x="0" y="179"/>
                      <a:pt x="0" y="179"/>
                      <a:pt x="0" y="179"/>
                    </a:cubicBezTo>
                    <a:cubicBezTo>
                      <a:pt x="18" y="179"/>
                      <a:pt x="18" y="179"/>
                      <a:pt x="18" y="179"/>
                    </a:cubicBezTo>
                    <a:cubicBezTo>
                      <a:pt x="18" y="83"/>
                      <a:pt x="18" y="83"/>
                      <a:pt x="18" y="83"/>
                    </a:cubicBezTo>
                    <a:cubicBezTo>
                      <a:pt x="18" y="64"/>
                      <a:pt x="24" y="48"/>
                      <a:pt x="35" y="35"/>
                    </a:cubicBezTo>
                    <a:cubicBezTo>
                      <a:pt x="47" y="22"/>
                      <a:pt x="63" y="16"/>
                      <a:pt x="82" y="16"/>
                    </a:cubicBezTo>
                    <a:cubicBezTo>
                      <a:pt x="115" y="16"/>
                      <a:pt x="132" y="33"/>
                      <a:pt x="132" y="67"/>
                    </a:cubicBezTo>
                    <a:cubicBezTo>
                      <a:pt x="132" y="179"/>
                      <a:pt x="132" y="179"/>
                      <a:pt x="132" y="179"/>
                    </a:cubicBezTo>
                    <a:cubicBezTo>
                      <a:pt x="150" y="179"/>
                      <a:pt x="150" y="179"/>
                      <a:pt x="150" y="179"/>
                    </a:cubicBezTo>
                    <a:cubicBezTo>
                      <a:pt x="150" y="65"/>
                      <a:pt x="150" y="65"/>
                      <a:pt x="150" y="65"/>
                    </a:cubicBezTo>
                    <a:cubicBezTo>
                      <a:pt x="150" y="44"/>
                      <a:pt x="144" y="28"/>
                      <a:pt x="132" y="17"/>
                    </a:cubicBezTo>
                    <a:close/>
                  </a:path>
                </a:pathLst>
              </a:custGeom>
              <a:solidFill>
                <a:srgbClr val="000000"/>
              </a:solidFill>
              <a:ln w="9525">
                <a:noFill/>
                <a:round/>
                <a:headEnd/>
                <a:tailEnd/>
              </a:ln>
            </p:spPr>
            <p:txBody>
              <a:bodyPr/>
              <a:lstStyle/>
              <a:p>
                <a:endParaRPr lang="fr-FR" dirty="0"/>
              </a:p>
            </p:txBody>
          </p:sp>
          <p:sp>
            <p:nvSpPr>
              <p:cNvPr id="76892" name="Freeform 92"/>
              <p:cNvSpPr>
                <a:spLocks noChangeAspect="1"/>
              </p:cNvSpPr>
              <p:nvPr/>
            </p:nvSpPr>
            <p:spPr bwMode="auto">
              <a:xfrm>
                <a:off x="2845" y="2425"/>
                <a:ext cx="250" cy="302"/>
              </a:xfrm>
              <a:custGeom>
                <a:avLst/>
                <a:gdLst/>
                <a:ahLst/>
                <a:cxnLst>
                  <a:cxn ang="0">
                    <a:pos x="135" y="99"/>
                  </a:cxn>
                  <a:cxn ang="0">
                    <a:pos x="87" y="82"/>
                  </a:cxn>
                  <a:cxn ang="0">
                    <a:pos x="35" y="67"/>
                  </a:cxn>
                  <a:cxn ang="0">
                    <a:pos x="25" y="47"/>
                  </a:cxn>
                  <a:cxn ang="0">
                    <a:pos x="37" y="24"/>
                  </a:cxn>
                  <a:cxn ang="0">
                    <a:pos x="76" y="16"/>
                  </a:cxn>
                  <a:cxn ang="0">
                    <a:pos x="114" y="26"/>
                  </a:cxn>
                  <a:cxn ang="0">
                    <a:pos x="127" y="57"/>
                  </a:cxn>
                  <a:cxn ang="0">
                    <a:pos x="127" y="59"/>
                  </a:cxn>
                  <a:cxn ang="0">
                    <a:pos x="145" y="59"/>
                  </a:cxn>
                  <a:cxn ang="0">
                    <a:pos x="145" y="57"/>
                  </a:cxn>
                  <a:cxn ang="0">
                    <a:pos x="127" y="15"/>
                  </a:cxn>
                  <a:cxn ang="0">
                    <a:pos x="75" y="0"/>
                  </a:cxn>
                  <a:cxn ang="0">
                    <a:pos x="26" y="12"/>
                  </a:cxn>
                  <a:cxn ang="0">
                    <a:pos x="7" y="46"/>
                  </a:cxn>
                  <a:cxn ang="0">
                    <a:pos x="22" y="80"/>
                  </a:cxn>
                  <a:cxn ang="0">
                    <a:pos x="73" y="97"/>
                  </a:cxn>
                  <a:cxn ang="0">
                    <a:pos x="121" y="112"/>
                  </a:cxn>
                  <a:cxn ang="0">
                    <a:pos x="133" y="133"/>
                  </a:cxn>
                  <a:cxn ang="0">
                    <a:pos x="118" y="159"/>
                  </a:cxn>
                  <a:cxn ang="0">
                    <a:pos x="78" y="168"/>
                  </a:cxn>
                  <a:cxn ang="0">
                    <a:pos x="35" y="155"/>
                  </a:cxn>
                  <a:cxn ang="0">
                    <a:pos x="18" y="120"/>
                  </a:cxn>
                  <a:cxn ang="0">
                    <a:pos x="18" y="118"/>
                  </a:cxn>
                  <a:cxn ang="0">
                    <a:pos x="0" y="118"/>
                  </a:cxn>
                  <a:cxn ang="0">
                    <a:pos x="0" y="120"/>
                  </a:cxn>
                  <a:cxn ang="0">
                    <a:pos x="22" y="167"/>
                  </a:cxn>
                  <a:cxn ang="0">
                    <a:pos x="77" y="183"/>
                  </a:cxn>
                  <a:cxn ang="0">
                    <a:pos x="131" y="171"/>
                  </a:cxn>
                  <a:cxn ang="0">
                    <a:pos x="151" y="133"/>
                  </a:cxn>
                  <a:cxn ang="0">
                    <a:pos x="135" y="99"/>
                  </a:cxn>
                </a:cxnLst>
                <a:rect l="0" t="0" r="r" b="b"/>
                <a:pathLst>
                  <a:path w="151" h="183">
                    <a:moveTo>
                      <a:pt x="135" y="99"/>
                    </a:moveTo>
                    <a:cubicBezTo>
                      <a:pt x="126" y="92"/>
                      <a:pt x="110" y="86"/>
                      <a:pt x="87" y="82"/>
                    </a:cubicBezTo>
                    <a:cubicBezTo>
                      <a:pt x="61" y="78"/>
                      <a:pt x="44" y="73"/>
                      <a:pt x="35" y="67"/>
                    </a:cubicBezTo>
                    <a:cubicBezTo>
                      <a:pt x="28" y="62"/>
                      <a:pt x="25" y="56"/>
                      <a:pt x="25" y="47"/>
                    </a:cubicBezTo>
                    <a:cubicBezTo>
                      <a:pt x="25" y="37"/>
                      <a:pt x="29" y="30"/>
                      <a:pt x="37" y="24"/>
                    </a:cubicBezTo>
                    <a:cubicBezTo>
                      <a:pt x="46" y="18"/>
                      <a:pt x="59" y="16"/>
                      <a:pt x="76" y="16"/>
                    </a:cubicBezTo>
                    <a:cubicBezTo>
                      <a:pt x="92" y="16"/>
                      <a:pt x="105" y="19"/>
                      <a:pt x="114" y="26"/>
                    </a:cubicBezTo>
                    <a:cubicBezTo>
                      <a:pt x="123" y="34"/>
                      <a:pt x="127" y="44"/>
                      <a:pt x="127" y="57"/>
                    </a:cubicBezTo>
                    <a:cubicBezTo>
                      <a:pt x="127" y="59"/>
                      <a:pt x="127" y="59"/>
                      <a:pt x="127" y="59"/>
                    </a:cubicBezTo>
                    <a:cubicBezTo>
                      <a:pt x="145" y="59"/>
                      <a:pt x="145" y="59"/>
                      <a:pt x="145" y="59"/>
                    </a:cubicBezTo>
                    <a:cubicBezTo>
                      <a:pt x="145" y="57"/>
                      <a:pt x="145" y="57"/>
                      <a:pt x="145" y="57"/>
                    </a:cubicBezTo>
                    <a:cubicBezTo>
                      <a:pt x="145" y="39"/>
                      <a:pt x="139" y="24"/>
                      <a:pt x="127" y="15"/>
                    </a:cubicBezTo>
                    <a:cubicBezTo>
                      <a:pt x="115" y="5"/>
                      <a:pt x="97" y="0"/>
                      <a:pt x="75" y="0"/>
                    </a:cubicBezTo>
                    <a:cubicBezTo>
                      <a:pt x="54" y="0"/>
                      <a:pt x="38" y="4"/>
                      <a:pt x="26" y="12"/>
                    </a:cubicBezTo>
                    <a:cubicBezTo>
                      <a:pt x="13" y="20"/>
                      <a:pt x="7" y="31"/>
                      <a:pt x="7" y="46"/>
                    </a:cubicBezTo>
                    <a:cubicBezTo>
                      <a:pt x="7" y="61"/>
                      <a:pt x="12" y="72"/>
                      <a:pt x="22" y="80"/>
                    </a:cubicBezTo>
                    <a:cubicBezTo>
                      <a:pt x="32" y="87"/>
                      <a:pt x="49" y="93"/>
                      <a:pt x="73" y="97"/>
                    </a:cubicBezTo>
                    <a:cubicBezTo>
                      <a:pt x="96" y="101"/>
                      <a:pt x="112" y="106"/>
                      <a:pt x="121" y="112"/>
                    </a:cubicBezTo>
                    <a:cubicBezTo>
                      <a:pt x="129" y="117"/>
                      <a:pt x="133" y="124"/>
                      <a:pt x="133" y="133"/>
                    </a:cubicBezTo>
                    <a:cubicBezTo>
                      <a:pt x="133" y="145"/>
                      <a:pt x="128" y="153"/>
                      <a:pt x="118" y="159"/>
                    </a:cubicBezTo>
                    <a:cubicBezTo>
                      <a:pt x="109" y="165"/>
                      <a:pt x="95" y="168"/>
                      <a:pt x="78" y="168"/>
                    </a:cubicBezTo>
                    <a:cubicBezTo>
                      <a:pt x="60" y="168"/>
                      <a:pt x="46" y="164"/>
                      <a:pt x="35" y="155"/>
                    </a:cubicBezTo>
                    <a:cubicBezTo>
                      <a:pt x="24" y="146"/>
                      <a:pt x="18" y="135"/>
                      <a:pt x="18" y="120"/>
                    </a:cubicBezTo>
                    <a:cubicBezTo>
                      <a:pt x="18" y="118"/>
                      <a:pt x="18" y="118"/>
                      <a:pt x="18" y="118"/>
                    </a:cubicBezTo>
                    <a:cubicBezTo>
                      <a:pt x="0" y="118"/>
                      <a:pt x="0" y="118"/>
                      <a:pt x="0" y="118"/>
                    </a:cubicBezTo>
                    <a:cubicBezTo>
                      <a:pt x="0" y="120"/>
                      <a:pt x="0" y="120"/>
                      <a:pt x="0" y="120"/>
                    </a:cubicBezTo>
                    <a:cubicBezTo>
                      <a:pt x="0" y="140"/>
                      <a:pt x="8" y="156"/>
                      <a:pt x="22" y="167"/>
                    </a:cubicBezTo>
                    <a:cubicBezTo>
                      <a:pt x="36" y="178"/>
                      <a:pt x="54" y="183"/>
                      <a:pt x="77" y="183"/>
                    </a:cubicBezTo>
                    <a:cubicBezTo>
                      <a:pt x="101" y="183"/>
                      <a:pt x="119" y="179"/>
                      <a:pt x="131" y="171"/>
                    </a:cubicBezTo>
                    <a:cubicBezTo>
                      <a:pt x="144" y="162"/>
                      <a:pt x="151" y="149"/>
                      <a:pt x="151" y="133"/>
                    </a:cubicBezTo>
                    <a:cubicBezTo>
                      <a:pt x="151" y="118"/>
                      <a:pt x="145" y="107"/>
                      <a:pt x="135" y="99"/>
                    </a:cubicBezTo>
                    <a:close/>
                  </a:path>
                </a:pathLst>
              </a:custGeom>
              <a:solidFill>
                <a:srgbClr val="000000"/>
              </a:solidFill>
              <a:ln w="9525">
                <a:noFill/>
                <a:round/>
                <a:headEnd/>
                <a:tailEnd/>
              </a:ln>
            </p:spPr>
            <p:txBody>
              <a:bodyPr/>
              <a:lstStyle/>
              <a:p>
                <a:endParaRPr lang="fr-FR" dirty="0"/>
              </a:p>
            </p:txBody>
          </p:sp>
          <p:sp>
            <p:nvSpPr>
              <p:cNvPr id="76893" name="Freeform 93"/>
              <p:cNvSpPr>
                <a:spLocks noChangeAspect="1"/>
              </p:cNvSpPr>
              <p:nvPr/>
            </p:nvSpPr>
            <p:spPr bwMode="auto">
              <a:xfrm>
                <a:off x="3240" y="2431"/>
                <a:ext cx="246" cy="296"/>
              </a:xfrm>
              <a:custGeom>
                <a:avLst/>
                <a:gdLst/>
                <a:ahLst/>
                <a:cxnLst>
                  <a:cxn ang="0">
                    <a:pos x="131" y="0"/>
                  </a:cxn>
                  <a:cxn ang="0">
                    <a:pos x="131" y="93"/>
                  </a:cxn>
                  <a:cxn ang="0">
                    <a:pos x="114" y="145"/>
                  </a:cxn>
                  <a:cxn ang="0">
                    <a:pos x="69" y="164"/>
                  </a:cxn>
                  <a:cxn ang="0">
                    <a:pos x="18" y="113"/>
                  </a:cxn>
                  <a:cxn ang="0">
                    <a:pos x="18" y="0"/>
                  </a:cxn>
                  <a:cxn ang="0">
                    <a:pos x="0" y="0"/>
                  </a:cxn>
                  <a:cxn ang="0">
                    <a:pos x="0" y="114"/>
                  </a:cxn>
                  <a:cxn ang="0">
                    <a:pos x="68" y="179"/>
                  </a:cxn>
                  <a:cxn ang="0">
                    <a:pos x="111" y="167"/>
                  </a:cxn>
                  <a:cxn ang="0">
                    <a:pos x="131" y="143"/>
                  </a:cxn>
                  <a:cxn ang="0">
                    <a:pos x="131" y="175"/>
                  </a:cxn>
                  <a:cxn ang="0">
                    <a:pos x="149" y="175"/>
                  </a:cxn>
                  <a:cxn ang="0">
                    <a:pos x="149" y="0"/>
                  </a:cxn>
                  <a:cxn ang="0">
                    <a:pos x="131" y="0"/>
                  </a:cxn>
                </a:cxnLst>
                <a:rect l="0" t="0" r="r" b="b"/>
                <a:pathLst>
                  <a:path w="149" h="179">
                    <a:moveTo>
                      <a:pt x="131" y="0"/>
                    </a:moveTo>
                    <a:cubicBezTo>
                      <a:pt x="131" y="93"/>
                      <a:pt x="131" y="93"/>
                      <a:pt x="131" y="93"/>
                    </a:cubicBezTo>
                    <a:cubicBezTo>
                      <a:pt x="131" y="115"/>
                      <a:pt x="126" y="132"/>
                      <a:pt x="114" y="145"/>
                    </a:cubicBezTo>
                    <a:cubicBezTo>
                      <a:pt x="103" y="158"/>
                      <a:pt x="88" y="164"/>
                      <a:pt x="69" y="164"/>
                    </a:cubicBezTo>
                    <a:cubicBezTo>
                      <a:pt x="34" y="164"/>
                      <a:pt x="18" y="147"/>
                      <a:pt x="18" y="113"/>
                    </a:cubicBezTo>
                    <a:cubicBezTo>
                      <a:pt x="18" y="0"/>
                      <a:pt x="18" y="0"/>
                      <a:pt x="18" y="0"/>
                    </a:cubicBezTo>
                    <a:cubicBezTo>
                      <a:pt x="0" y="0"/>
                      <a:pt x="0" y="0"/>
                      <a:pt x="0" y="0"/>
                    </a:cubicBezTo>
                    <a:cubicBezTo>
                      <a:pt x="0" y="114"/>
                      <a:pt x="0" y="114"/>
                      <a:pt x="0" y="114"/>
                    </a:cubicBezTo>
                    <a:cubicBezTo>
                      <a:pt x="0" y="157"/>
                      <a:pt x="23" y="179"/>
                      <a:pt x="68" y="179"/>
                    </a:cubicBezTo>
                    <a:cubicBezTo>
                      <a:pt x="84" y="179"/>
                      <a:pt x="98" y="175"/>
                      <a:pt x="111" y="167"/>
                    </a:cubicBezTo>
                    <a:cubicBezTo>
                      <a:pt x="121" y="160"/>
                      <a:pt x="127" y="152"/>
                      <a:pt x="131" y="143"/>
                    </a:cubicBezTo>
                    <a:cubicBezTo>
                      <a:pt x="131" y="153"/>
                      <a:pt x="131" y="175"/>
                      <a:pt x="131" y="175"/>
                    </a:cubicBezTo>
                    <a:cubicBezTo>
                      <a:pt x="149" y="175"/>
                      <a:pt x="149" y="175"/>
                      <a:pt x="149" y="175"/>
                    </a:cubicBezTo>
                    <a:cubicBezTo>
                      <a:pt x="149" y="0"/>
                      <a:pt x="149" y="0"/>
                      <a:pt x="149" y="0"/>
                    </a:cubicBezTo>
                    <a:lnTo>
                      <a:pt x="131" y="0"/>
                    </a:lnTo>
                    <a:close/>
                  </a:path>
                </a:pathLst>
              </a:custGeom>
              <a:solidFill>
                <a:srgbClr val="000000"/>
              </a:solidFill>
              <a:ln w="9525">
                <a:noFill/>
                <a:round/>
                <a:headEnd/>
                <a:tailEnd/>
              </a:ln>
            </p:spPr>
            <p:txBody>
              <a:bodyPr/>
              <a:lstStyle/>
              <a:p>
                <a:endParaRPr lang="fr-FR" dirty="0"/>
              </a:p>
            </p:txBody>
          </p:sp>
          <p:sp>
            <p:nvSpPr>
              <p:cNvPr id="76894" name="Rectangle 94"/>
              <p:cNvSpPr>
                <a:spLocks noChangeAspect="1" noChangeArrowheads="1"/>
              </p:cNvSpPr>
              <p:nvPr/>
            </p:nvSpPr>
            <p:spPr bwMode="auto">
              <a:xfrm>
                <a:off x="3649" y="2322"/>
                <a:ext cx="28" cy="399"/>
              </a:xfrm>
              <a:prstGeom prst="rect">
                <a:avLst/>
              </a:prstGeom>
              <a:solidFill>
                <a:srgbClr val="000000"/>
              </a:solidFill>
              <a:ln w="9525">
                <a:noFill/>
                <a:miter lim="800000"/>
                <a:headEnd/>
                <a:tailEnd/>
              </a:ln>
            </p:spPr>
            <p:txBody>
              <a:bodyPr/>
              <a:lstStyle/>
              <a:p>
                <a:endParaRPr lang="fr-FR" dirty="0"/>
              </a:p>
            </p:txBody>
          </p:sp>
          <p:sp>
            <p:nvSpPr>
              <p:cNvPr id="76895" name="Freeform 95"/>
              <p:cNvSpPr>
                <a:spLocks noChangeAspect="1"/>
              </p:cNvSpPr>
              <p:nvPr/>
            </p:nvSpPr>
            <p:spPr bwMode="auto">
              <a:xfrm>
                <a:off x="3807" y="2344"/>
                <a:ext cx="152" cy="377"/>
              </a:xfrm>
              <a:custGeom>
                <a:avLst/>
                <a:gdLst/>
                <a:ahLst/>
                <a:cxnLst>
                  <a:cxn ang="0">
                    <a:pos x="92" y="69"/>
                  </a:cxn>
                  <a:cxn ang="0">
                    <a:pos x="92" y="53"/>
                  </a:cxn>
                  <a:cxn ang="0">
                    <a:pos x="52" y="53"/>
                  </a:cxn>
                  <a:cxn ang="0">
                    <a:pos x="52" y="0"/>
                  </a:cxn>
                  <a:cxn ang="0">
                    <a:pos x="34" y="0"/>
                  </a:cxn>
                  <a:cxn ang="0">
                    <a:pos x="34" y="53"/>
                  </a:cxn>
                  <a:cxn ang="0">
                    <a:pos x="0" y="53"/>
                  </a:cxn>
                  <a:cxn ang="0">
                    <a:pos x="0" y="69"/>
                  </a:cxn>
                  <a:cxn ang="0">
                    <a:pos x="34" y="69"/>
                  </a:cxn>
                  <a:cxn ang="0">
                    <a:pos x="34" y="188"/>
                  </a:cxn>
                  <a:cxn ang="0">
                    <a:pos x="45" y="219"/>
                  </a:cxn>
                  <a:cxn ang="0">
                    <a:pos x="80" y="228"/>
                  </a:cxn>
                  <a:cxn ang="0">
                    <a:pos x="92" y="228"/>
                  </a:cxn>
                  <a:cxn ang="0">
                    <a:pos x="92" y="213"/>
                  </a:cxn>
                  <a:cxn ang="0">
                    <a:pos x="80" y="213"/>
                  </a:cxn>
                  <a:cxn ang="0">
                    <a:pos x="58" y="207"/>
                  </a:cxn>
                  <a:cxn ang="0">
                    <a:pos x="52" y="186"/>
                  </a:cxn>
                  <a:cxn ang="0">
                    <a:pos x="52" y="69"/>
                  </a:cxn>
                  <a:cxn ang="0">
                    <a:pos x="92" y="69"/>
                  </a:cxn>
                </a:cxnLst>
                <a:rect l="0" t="0" r="r" b="b"/>
                <a:pathLst>
                  <a:path w="92" h="228">
                    <a:moveTo>
                      <a:pt x="92" y="69"/>
                    </a:moveTo>
                    <a:cubicBezTo>
                      <a:pt x="92" y="53"/>
                      <a:pt x="92" y="53"/>
                      <a:pt x="92" y="53"/>
                    </a:cubicBezTo>
                    <a:cubicBezTo>
                      <a:pt x="92" y="53"/>
                      <a:pt x="56" y="53"/>
                      <a:pt x="52" y="53"/>
                    </a:cubicBezTo>
                    <a:cubicBezTo>
                      <a:pt x="52" y="49"/>
                      <a:pt x="52" y="0"/>
                      <a:pt x="52" y="0"/>
                    </a:cubicBezTo>
                    <a:cubicBezTo>
                      <a:pt x="34" y="0"/>
                      <a:pt x="34" y="0"/>
                      <a:pt x="34" y="0"/>
                    </a:cubicBezTo>
                    <a:cubicBezTo>
                      <a:pt x="34" y="0"/>
                      <a:pt x="34" y="49"/>
                      <a:pt x="34" y="53"/>
                    </a:cubicBezTo>
                    <a:cubicBezTo>
                      <a:pt x="30" y="53"/>
                      <a:pt x="0" y="53"/>
                      <a:pt x="0" y="53"/>
                    </a:cubicBezTo>
                    <a:cubicBezTo>
                      <a:pt x="0" y="69"/>
                      <a:pt x="0" y="69"/>
                      <a:pt x="0" y="69"/>
                    </a:cubicBezTo>
                    <a:cubicBezTo>
                      <a:pt x="0" y="69"/>
                      <a:pt x="30" y="69"/>
                      <a:pt x="34" y="69"/>
                    </a:cubicBezTo>
                    <a:cubicBezTo>
                      <a:pt x="34" y="73"/>
                      <a:pt x="34" y="188"/>
                      <a:pt x="34" y="188"/>
                    </a:cubicBezTo>
                    <a:cubicBezTo>
                      <a:pt x="34" y="202"/>
                      <a:pt x="38" y="212"/>
                      <a:pt x="45" y="219"/>
                    </a:cubicBezTo>
                    <a:cubicBezTo>
                      <a:pt x="53" y="225"/>
                      <a:pt x="64" y="228"/>
                      <a:pt x="80" y="228"/>
                    </a:cubicBezTo>
                    <a:cubicBezTo>
                      <a:pt x="92" y="228"/>
                      <a:pt x="92" y="228"/>
                      <a:pt x="92" y="228"/>
                    </a:cubicBezTo>
                    <a:cubicBezTo>
                      <a:pt x="92" y="213"/>
                      <a:pt x="92" y="213"/>
                      <a:pt x="92" y="213"/>
                    </a:cubicBezTo>
                    <a:cubicBezTo>
                      <a:pt x="80" y="213"/>
                      <a:pt x="80" y="213"/>
                      <a:pt x="80" y="213"/>
                    </a:cubicBezTo>
                    <a:cubicBezTo>
                      <a:pt x="70" y="213"/>
                      <a:pt x="62" y="211"/>
                      <a:pt x="58" y="207"/>
                    </a:cubicBezTo>
                    <a:cubicBezTo>
                      <a:pt x="54" y="203"/>
                      <a:pt x="52" y="196"/>
                      <a:pt x="52" y="186"/>
                    </a:cubicBezTo>
                    <a:cubicBezTo>
                      <a:pt x="52" y="186"/>
                      <a:pt x="52" y="73"/>
                      <a:pt x="52" y="69"/>
                    </a:cubicBezTo>
                    <a:cubicBezTo>
                      <a:pt x="56" y="69"/>
                      <a:pt x="92" y="69"/>
                      <a:pt x="92" y="69"/>
                    </a:cubicBezTo>
                    <a:close/>
                  </a:path>
                </a:pathLst>
              </a:custGeom>
              <a:solidFill>
                <a:srgbClr val="000000"/>
              </a:solidFill>
              <a:ln w="9525">
                <a:noFill/>
                <a:round/>
                <a:headEnd/>
                <a:tailEnd/>
              </a:ln>
            </p:spPr>
            <p:txBody>
              <a:bodyPr/>
              <a:lstStyle/>
              <a:p>
                <a:endParaRPr lang="fr-FR" dirty="0"/>
              </a:p>
            </p:txBody>
          </p:sp>
          <p:sp>
            <p:nvSpPr>
              <p:cNvPr id="76896" name="Rectangle 96"/>
              <p:cNvSpPr>
                <a:spLocks noChangeAspect="1" noChangeArrowheads="1"/>
              </p:cNvSpPr>
              <p:nvPr/>
            </p:nvSpPr>
            <p:spPr bwMode="auto">
              <a:xfrm>
                <a:off x="4099" y="2325"/>
                <a:ext cx="23" cy="57"/>
              </a:xfrm>
              <a:prstGeom prst="rect">
                <a:avLst/>
              </a:prstGeom>
              <a:solidFill>
                <a:srgbClr val="000000"/>
              </a:solidFill>
              <a:ln w="4763">
                <a:solidFill>
                  <a:srgbClr val="000000"/>
                </a:solidFill>
                <a:miter lim="800000"/>
                <a:headEnd/>
                <a:tailEnd/>
              </a:ln>
            </p:spPr>
            <p:txBody>
              <a:bodyPr/>
              <a:lstStyle/>
              <a:p>
                <a:endParaRPr lang="fr-FR" dirty="0"/>
              </a:p>
            </p:txBody>
          </p:sp>
          <p:sp>
            <p:nvSpPr>
              <p:cNvPr id="76897" name="Rectangle 97"/>
              <p:cNvSpPr>
                <a:spLocks noChangeAspect="1" noChangeArrowheads="1"/>
              </p:cNvSpPr>
              <p:nvPr/>
            </p:nvSpPr>
            <p:spPr bwMode="auto">
              <a:xfrm>
                <a:off x="4096" y="2431"/>
                <a:ext cx="30" cy="290"/>
              </a:xfrm>
              <a:prstGeom prst="rect">
                <a:avLst/>
              </a:prstGeom>
              <a:solidFill>
                <a:srgbClr val="000000"/>
              </a:solidFill>
              <a:ln w="9525">
                <a:noFill/>
                <a:miter lim="800000"/>
                <a:headEnd/>
                <a:tailEnd/>
              </a:ln>
            </p:spPr>
            <p:txBody>
              <a:bodyPr/>
              <a:lstStyle/>
              <a:p>
                <a:endParaRPr lang="fr-FR" dirty="0"/>
              </a:p>
            </p:txBody>
          </p:sp>
          <p:sp>
            <p:nvSpPr>
              <p:cNvPr id="76898" name="Freeform 98"/>
              <p:cNvSpPr>
                <a:spLocks noChangeAspect="1"/>
              </p:cNvSpPr>
              <p:nvPr/>
            </p:nvSpPr>
            <p:spPr bwMode="auto">
              <a:xfrm>
                <a:off x="4287" y="2425"/>
                <a:ext cx="248" cy="296"/>
              </a:xfrm>
              <a:custGeom>
                <a:avLst/>
                <a:gdLst/>
                <a:ahLst/>
                <a:cxnLst>
                  <a:cxn ang="0">
                    <a:pos x="132" y="17"/>
                  </a:cxn>
                  <a:cxn ang="0">
                    <a:pos x="81" y="0"/>
                  </a:cxn>
                  <a:cxn ang="0">
                    <a:pos x="39" y="13"/>
                  </a:cxn>
                  <a:cxn ang="0">
                    <a:pos x="18" y="37"/>
                  </a:cxn>
                  <a:cxn ang="0">
                    <a:pos x="18" y="4"/>
                  </a:cxn>
                  <a:cxn ang="0">
                    <a:pos x="0" y="4"/>
                  </a:cxn>
                  <a:cxn ang="0">
                    <a:pos x="0" y="179"/>
                  </a:cxn>
                  <a:cxn ang="0">
                    <a:pos x="18" y="179"/>
                  </a:cxn>
                  <a:cxn ang="0">
                    <a:pos x="18" y="83"/>
                  </a:cxn>
                  <a:cxn ang="0">
                    <a:pos x="36" y="35"/>
                  </a:cxn>
                  <a:cxn ang="0">
                    <a:pos x="82" y="16"/>
                  </a:cxn>
                  <a:cxn ang="0">
                    <a:pos x="132" y="67"/>
                  </a:cxn>
                  <a:cxn ang="0">
                    <a:pos x="132" y="179"/>
                  </a:cxn>
                  <a:cxn ang="0">
                    <a:pos x="150" y="179"/>
                  </a:cxn>
                  <a:cxn ang="0">
                    <a:pos x="150" y="65"/>
                  </a:cxn>
                  <a:cxn ang="0">
                    <a:pos x="132" y="17"/>
                  </a:cxn>
                </a:cxnLst>
                <a:rect l="0" t="0" r="r" b="b"/>
                <a:pathLst>
                  <a:path w="150" h="179">
                    <a:moveTo>
                      <a:pt x="132" y="17"/>
                    </a:moveTo>
                    <a:cubicBezTo>
                      <a:pt x="121" y="6"/>
                      <a:pt x="104" y="0"/>
                      <a:pt x="81" y="0"/>
                    </a:cubicBezTo>
                    <a:cubicBezTo>
                      <a:pt x="66" y="0"/>
                      <a:pt x="52" y="5"/>
                      <a:pt x="39" y="13"/>
                    </a:cubicBezTo>
                    <a:cubicBezTo>
                      <a:pt x="29" y="19"/>
                      <a:pt x="23" y="27"/>
                      <a:pt x="18" y="37"/>
                    </a:cubicBezTo>
                    <a:cubicBezTo>
                      <a:pt x="18" y="26"/>
                      <a:pt x="18" y="4"/>
                      <a:pt x="18" y="4"/>
                    </a:cubicBezTo>
                    <a:cubicBezTo>
                      <a:pt x="0" y="4"/>
                      <a:pt x="0" y="4"/>
                      <a:pt x="0" y="4"/>
                    </a:cubicBezTo>
                    <a:cubicBezTo>
                      <a:pt x="0" y="179"/>
                      <a:pt x="0" y="179"/>
                      <a:pt x="0" y="179"/>
                    </a:cubicBezTo>
                    <a:cubicBezTo>
                      <a:pt x="18" y="179"/>
                      <a:pt x="18" y="179"/>
                      <a:pt x="18" y="179"/>
                    </a:cubicBezTo>
                    <a:cubicBezTo>
                      <a:pt x="18" y="83"/>
                      <a:pt x="18" y="83"/>
                      <a:pt x="18" y="83"/>
                    </a:cubicBezTo>
                    <a:cubicBezTo>
                      <a:pt x="18" y="64"/>
                      <a:pt x="24" y="48"/>
                      <a:pt x="36" y="35"/>
                    </a:cubicBezTo>
                    <a:cubicBezTo>
                      <a:pt x="47" y="22"/>
                      <a:pt x="63" y="16"/>
                      <a:pt x="82" y="16"/>
                    </a:cubicBezTo>
                    <a:cubicBezTo>
                      <a:pt x="116" y="16"/>
                      <a:pt x="132" y="33"/>
                      <a:pt x="132" y="67"/>
                    </a:cubicBezTo>
                    <a:cubicBezTo>
                      <a:pt x="132" y="179"/>
                      <a:pt x="132" y="179"/>
                      <a:pt x="132" y="179"/>
                    </a:cubicBezTo>
                    <a:cubicBezTo>
                      <a:pt x="150" y="179"/>
                      <a:pt x="150" y="179"/>
                      <a:pt x="150" y="179"/>
                    </a:cubicBezTo>
                    <a:cubicBezTo>
                      <a:pt x="150" y="65"/>
                      <a:pt x="150" y="65"/>
                      <a:pt x="150" y="65"/>
                    </a:cubicBezTo>
                    <a:cubicBezTo>
                      <a:pt x="150" y="44"/>
                      <a:pt x="144" y="28"/>
                      <a:pt x="132" y="17"/>
                    </a:cubicBezTo>
                    <a:close/>
                  </a:path>
                </a:pathLst>
              </a:custGeom>
              <a:solidFill>
                <a:srgbClr val="000000"/>
              </a:solidFill>
              <a:ln w="9525">
                <a:noFill/>
                <a:round/>
                <a:headEnd/>
                <a:tailEnd/>
              </a:ln>
            </p:spPr>
            <p:txBody>
              <a:bodyPr/>
              <a:lstStyle/>
              <a:p>
                <a:endParaRPr lang="fr-FR" dirty="0"/>
              </a:p>
            </p:txBody>
          </p:sp>
          <p:sp>
            <p:nvSpPr>
              <p:cNvPr id="76899" name="Freeform 99"/>
              <p:cNvSpPr>
                <a:spLocks noChangeAspect="1" noEditPoints="1"/>
              </p:cNvSpPr>
              <p:nvPr/>
            </p:nvSpPr>
            <p:spPr bwMode="auto">
              <a:xfrm>
                <a:off x="4678" y="2423"/>
                <a:ext cx="271" cy="405"/>
              </a:xfrm>
              <a:custGeom>
                <a:avLst/>
                <a:gdLst/>
                <a:ahLst/>
                <a:cxnLst>
                  <a:cxn ang="0">
                    <a:pos x="144" y="5"/>
                  </a:cxn>
                  <a:cxn ang="0">
                    <a:pos x="144" y="39"/>
                  </a:cxn>
                  <a:cxn ang="0">
                    <a:pos x="123" y="13"/>
                  </a:cxn>
                  <a:cxn ang="0">
                    <a:pos x="81" y="0"/>
                  </a:cxn>
                  <a:cxn ang="0">
                    <a:pos x="22" y="25"/>
                  </a:cxn>
                  <a:cxn ang="0">
                    <a:pos x="0" y="88"/>
                  </a:cxn>
                  <a:cxn ang="0">
                    <a:pos x="21" y="151"/>
                  </a:cxn>
                  <a:cxn ang="0">
                    <a:pos x="83" y="174"/>
                  </a:cxn>
                  <a:cxn ang="0">
                    <a:pos x="123" y="163"/>
                  </a:cxn>
                  <a:cxn ang="0">
                    <a:pos x="146" y="139"/>
                  </a:cxn>
                  <a:cxn ang="0">
                    <a:pos x="146" y="168"/>
                  </a:cxn>
                  <a:cxn ang="0">
                    <a:pos x="130" y="215"/>
                  </a:cxn>
                  <a:cxn ang="0">
                    <a:pos x="83" y="230"/>
                  </a:cxn>
                  <a:cxn ang="0">
                    <a:pos x="43" y="220"/>
                  </a:cxn>
                  <a:cxn ang="0">
                    <a:pos x="26" y="190"/>
                  </a:cxn>
                  <a:cxn ang="0">
                    <a:pos x="26" y="188"/>
                  </a:cxn>
                  <a:cxn ang="0">
                    <a:pos x="8" y="188"/>
                  </a:cxn>
                  <a:cxn ang="0">
                    <a:pos x="9" y="190"/>
                  </a:cxn>
                  <a:cxn ang="0">
                    <a:pos x="32" y="234"/>
                  </a:cxn>
                  <a:cxn ang="0">
                    <a:pos x="83" y="245"/>
                  </a:cxn>
                  <a:cxn ang="0">
                    <a:pos x="164" y="170"/>
                  </a:cxn>
                  <a:cxn ang="0">
                    <a:pos x="164" y="5"/>
                  </a:cxn>
                  <a:cxn ang="0">
                    <a:pos x="144" y="5"/>
                  </a:cxn>
                  <a:cxn ang="0">
                    <a:pos x="146" y="89"/>
                  </a:cxn>
                  <a:cxn ang="0">
                    <a:pos x="128" y="139"/>
                  </a:cxn>
                  <a:cxn ang="0">
                    <a:pos x="82" y="159"/>
                  </a:cxn>
                  <a:cxn ang="0">
                    <a:pos x="35" y="139"/>
                  </a:cxn>
                  <a:cxn ang="0">
                    <a:pos x="17" y="88"/>
                  </a:cxn>
                  <a:cxn ang="0">
                    <a:pos x="35" y="35"/>
                  </a:cxn>
                  <a:cxn ang="0">
                    <a:pos x="82" y="15"/>
                  </a:cxn>
                  <a:cxn ang="0">
                    <a:pos x="128" y="35"/>
                  </a:cxn>
                  <a:cxn ang="0">
                    <a:pos x="146" y="89"/>
                  </a:cxn>
                </a:cxnLst>
                <a:rect l="0" t="0" r="r" b="b"/>
                <a:pathLst>
                  <a:path w="164" h="245">
                    <a:moveTo>
                      <a:pt x="144" y="5"/>
                    </a:moveTo>
                    <a:cubicBezTo>
                      <a:pt x="144" y="5"/>
                      <a:pt x="144" y="28"/>
                      <a:pt x="144" y="39"/>
                    </a:cubicBezTo>
                    <a:cubicBezTo>
                      <a:pt x="140" y="29"/>
                      <a:pt x="133" y="20"/>
                      <a:pt x="123" y="13"/>
                    </a:cubicBezTo>
                    <a:cubicBezTo>
                      <a:pt x="111" y="5"/>
                      <a:pt x="97" y="0"/>
                      <a:pt x="81" y="0"/>
                    </a:cubicBezTo>
                    <a:cubicBezTo>
                      <a:pt x="57" y="0"/>
                      <a:pt x="37" y="8"/>
                      <a:pt x="22" y="25"/>
                    </a:cubicBezTo>
                    <a:cubicBezTo>
                      <a:pt x="7" y="41"/>
                      <a:pt x="0" y="62"/>
                      <a:pt x="0" y="88"/>
                    </a:cubicBezTo>
                    <a:cubicBezTo>
                      <a:pt x="0" y="115"/>
                      <a:pt x="7" y="136"/>
                      <a:pt x="21" y="151"/>
                    </a:cubicBezTo>
                    <a:cubicBezTo>
                      <a:pt x="36" y="166"/>
                      <a:pt x="57" y="174"/>
                      <a:pt x="83" y="174"/>
                    </a:cubicBezTo>
                    <a:cubicBezTo>
                      <a:pt x="97" y="174"/>
                      <a:pt x="111" y="170"/>
                      <a:pt x="123" y="163"/>
                    </a:cubicBezTo>
                    <a:cubicBezTo>
                      <a:pt x="132" y="157"/>
                      <a:pt x="140" y="149"/>
                      <a:pt x="146" y="139"/>
                    </a:cubicBezTo>
                    <a:cubicBezTo>
                      <a:pt x="146" y="148"/>
                      <a:pt x="146" y="168"/>
                      <a:pt x="146" y="168"/>
                    </a:cubicBezTo>
                    <a:cubicBezTo>
                      <a:pt x="146" y="189"/>
                      <a:pt x="141" y="205"/>
                      <a:pt x="130" y="215"/>
                    </a:cubicBezTo>
                    <a:cubicBezTo>
                      <a:pt x="119" y="225"/>
                      <a:pt x="104" y="230"/>
                      <a:pt x="83" y="230"/>
                    </a:cubicBezTo>
                    <a:cubicBezTo>
                      <a:pt x="66" y="230"/>
                      <a:pt x="53" y="227"/>
                      <a:pt x="43" y="220"/>
                    </a:cubicBezTo>
                    <a:cubicBezTo>
                      <a:pt x="33" y="213"/>
                      <a:pt x="28" y="203"/>
                      <a:pt x="26" y="190"/>
                    </a:cubicBezTo>
                    <a:cubicBezTo>
                      <a:pt x="26" y="188"/>
                      <a:pt x="26" y="188"/>
                      <a:pt x="26" y="188"/>
                    </a:cubicBezTo>
                    <a:cubicBezTo>
                      <a:pt x="8" y="188"/>
                      <a:pt x="8" y="188"/>
                      <a:pt x="8" y="188"/>
                    </a:cubicBezTo>
                    <a:cubicBezTo>
                      <a:pt x="9" y="190"/>
                      <a:pt x="9" y="190"/>
                      <a:pt x="9" y="190"/>
                    </a:cubicBezTo>
                    <a:cubicBezTo>
                      <a:pt x="11" y="210"/>
                      <a:pt x="19" y="225"/>
                      <a:pt x="32" y="234"/>
                    </a:cubicBezTo>
                    <a:cubicBezTo>
                      <a:pt x="44" y="241"/>
                      <a:pt x="61" y="245"/>
                      <a:pt x="83" y="245"/>
                    </a:cubicBezTo>
                    <a:cubicBezTo>
                      <a:pt x="137" y="245"/>
                      <a:pt x="164" y="220"/>
                      <a:pt x="164" y="170"/>
                    </a:cubicBezTo>
                    <a:cubicBezTo>
                      <a:pt x="164" y="5"/>
                      <a:pt x="164" y="5"/>
                      <a:pt x="164" y="5"/>
                    </a:cubicBezTo>
                    <a:lnTo>
                      <a:pt x="144" y="5"/>
                    </a:lnTo>
                    <a:close/>
                    <a:moveTo>
                      <a:pt x="146" y="89"/>
                    </a:moveTo>
                    <a:cubicBezTo>
                      <a:pt x="146" y="109"/>
                      <a:pt x="140" y="126"/>
                      <a:pt x="128" y="139"/>
                    </a:cubicBezTo>
                    <a:cubicBezTo>
                      <a:pt x="116" y="152"/>
                      <a:pt x="101" y="159"/>
                      <a:pt x="82" y="159"/>
                    </a:cubicBezTo>
                    <a:cubicBezTo>
                      <a:pt x="62" y="159"/>
                      <a:pt x="46" y="152"/>
                      <a:pt x="35" y="139"/>
                    </a:cubicBezTo>
                    <a:cubicBezTo>
                      <a:pt x="23" y="127"/>
                      <a:pt x="17" y="109"/>
                      <a:pt x="17" y="88"/>
                    </a:cubicBezTo>
                    <a:cubicBezTo>
                      <a:pt x="17" y="66"/>
                      <a:pt x="23" y="49"/>
                      <a:pt x="35" y="35"/>
                    </a:cubicBezTo>
                    <a:cubicBezTo>
                      <a:pt x="47" y="22"/>
                      <a:pt x="62" y="15"/>
                      <a:pt x="82" y="15"/>
                    </a:cubicBezTo>
                    <a:cubicBezTo>
                      <a:pt x="101" y="15"/>
                      <a:pt x="117" y="22"/>
                      <a:pt x="128" y="35"/>
                    </a:cubicBezTo>
                    <a:cubicBezTo>
                      <a:pt x="140" y="49"/>
                      <a:pt x="146" y="67"/>
                      <a:pt x="146" y="89"/>
                    </a:cubicBezTo>
                    <a:close/>
                  </a:path>
                </a:pathLst>
              </a:custGeom>
              <a:solidFill>
                <a:srgbClr val="000000"/>
              </a:solidFill>
              <a:ln w="9525">
                <a:noFill/>
                <a:round/>
                <a:headEnd/>
                <a:tailEnd/>
              </a:ln>
            </p:spPr>
            <p:txBody>
              <a:bodyPr/>
              <a:lstStyle/>
              <a:p>
                <a:endParaRPr lang="fr-FR" dirty="0"/>
              </a:p>
            </p:txBody>
          </p:sp>
          <p:sp>
            <p:nvSpPr>
              <p:cNvPr id="76900" name="Rectangle 100"/>
              <p:cNvSpPr>
                <a:spLocks noChangeAspect="1" noChangeArrowheads="1"/>
              </p:cNvSpPr>
              <p:nvPr/>
            </p:nvSpPr>
            <p:spPr bwMode="auto">
              <a:xfrm>
                <a:off x="5129" y="2435"/>
                <a:ext cx="284" cy="288"/>
              </a:xfrm>
              <a:prstGeom prst="rect">
                <a:avLst/>
              </a:prstGeom>
              <a:solidFill>
                <a:srgbClr val="E51519"/>
              </a:solidFill>
              <a:ln w="9525">
                <a:noFill/>
                <a:miter lim="800000"/>
                <a:headEnd/>
                <a:tailEnd/>
              </a:ln>
            </p:spPr>
            <p:txBody>
              <a:bodyPr/>
              <a:lstStyle/>
              <a:p>
                <a:endParaRPr lang="fr-FR" dirty="0"/>
              </a:p>
            </p:txBody>
          </p:sp>
        </p:grpSp>
      </p:grpSp>
    </p:spTree>
    <p:extLst>
      <p:ext uri="{BB962C8B-B14F-4D97-AF65-F5344CB8AC3E}">
        <p14:creationId xmlns:p14="http://schemas.microsoft.com/office/powerpoint/2010/main" val="2960439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47" name="Group 103"/>
          <p:cNvGrpSpPr>
            <a:grpSpLocks/>
          </p:cNvGrpSpPr>
          <p:nvPr/>
        </p:nvGrpSpPr>
        <p:grpSpPr bwMode="auto">
          <a:xfrm>
            <a:off x="79365" y="9359901"/>
            <a:ext cx="6538530" cy="314325"/>
            <a:chOff x="49" y="5792"/>
            <a:chExt cx="4037" cy="198"/>
          </a:xfrm>
        </p:grpSpPr>
        <p:sp>
          <p:nvSpPr>
            <p:cNvPr id="6248" name="Line 104"/>
            <p:cNvSpPr>
              <a:spLocks noChangeShapeType="1"/>
            </p:cNvSpPr>
            <p:nvPr/>
          </p:nvSpPr>
          <p:spPr bwMode="auto">
            <a:xfrm>
              <a:off x="98" y="5840"/>
              <a:ext cx="3264" cy="1"/>
            </a:xfrm>
            <a:prstGeom prst="line">
              <a:avLst/>
            </a:prstGeom>
            <a:noFill/>
            <a:ln w="6350">
              <a:solidFill>
                <a:srgbClr val="E51519"/>
              </a:solidFill>
              <a:round/>
              <a:headEnd/>
              <a:tailEnd/>
            </a:ln>
          </p:spPr>
          <p:txBody>
            <a:bodyPr/>
            <a:lstStyle/>
            <a:p>
              <a:endParaRPr lang="fr-FR" dirty="0"/>
            </a:p>
          </p:txBody>
        </p:sp>
        <p:sp>
          <p:nvSpPr>
            <p:cNvPr id="6249" name="Rectangle 105"/>
            <p:cNvSpPr>
              <a:spLocks noChangeArrowheads="1"/>
            </p:cNvSpPr>
            <p:nvPr/>
          </p:nvSpPr>
          <p:spPr bwMode="auto">
            <a:xfrm>
              <a:off x="49" y="5828"/>
              <a:ext cx="2164" cy="162"/>
            </a:xfrm>
            <a:prstGeom prst="rect">
              <a:avLst/>
            </a:prstGeom>
            <a:noFill/>
            <a:ln w="9525" algn="ctr">
              <a:noFill/>
              <a:miter lim="800000"/>
              <a:headEnd/>
              <a:tailEnd/>
            </a:ln>
            <a:effectLst/>
          </p:spPr>
          <p:txBody>
            <a:bodyPr lIns="91391" tIns="45696" rIns="91391" bIns="45696" anchor="b"/>
            <a:lstStyle/>
            <a:p>
              <a:pPr eaLnBrk="1" hangingPunct="1"/>
              <a:r>
                <a:rPr lang="fr-FR" sz="800" dirty="0">
                  <a:solidFill>
                    <a:schemeClr val="tx1"/>
                  </a:solidFill>
                </a:rPr>
                <a:t>Titre de la présentation - Date / p</a:t>
              </a:r>
              <a:fld id="{29FAF6C6-B3CA-46FA-A9EF-71880FF077B9}" type="slidenum">
                <a:rPr lang="fr-FR" sz="800">
                  <a:solidFill>
                    <a:schemeClr val="tx1"/>
                  </a:solidFill>
                </a:rPr>
                <a:pPr eaLnBrk="1" hangingPunct="1"/>
                <a:t>‹N°›</a:t>
              </a:fld>
              <a:endParaRPr lang="fr-FR" sz="800" dirty="0">
                <a:solidFill>
                  <a:schemeClr val="tx1"/>
                </a:solidFill>
              </a:endParaRPr>
            </a:p>
          </p:txBody>
        </p:sp>
        <p:grpSp>
          <p:nvGrpSpPr>
            <p:cNvPr id="6250" name="Group 106"/>
            <p:cNvGrpSpPr>
              <a:grpSpLocks noChangeAspect="1"/>
            </p:cNvGrpSpPr>
            <p:nvPr/>
          </p:nvGrpSpPr>
          <p:grpSpPr bwMode="auto">
            <a:xfrm>
              <a:off x="3406" y="5792"/>
              <a:ext cx="680" cy="180"/>
              <a:chOff x="202" y="1480"/>
              <a:chExt cx="5211" cy="1350"/>
            </a:xfrm>
          </p:grpSpPr>
          <p:sp>
            <p:nvSpPr>
              <p:cNvPr id="6251" name="AutoShape 107"/>
              <p:cNvSpPr>
                <a:spLocks noChangeAspect="1" noChangeArrowheads="1" noTextEdit="1"/>
              </p:cNvSpPr>
              <p:nvPr/>
            </p:nvSpPr>
            <p:spPr bwMode="auto">
              <a:xfrm>
                <a:off x="204" y="1480"/>
                <a:ext cx="5207" cy="1350"/>
              </a:xfrm>
              <a:prstGeom prst="rect">
                <a:avLst/>
              </a:prstGeom>
              <a:noFill/>
              <a:ln w="9525">
                <a:noFill/>
                <a:miter lim="800000"/>
                <a:headEnd/>
                <a:tailEnd/>
              </a:ln>
            </p:spPr>
            <p:txBody>
              <a:bodyPr/>
              <a:lstStyle/>
              <a:p>
                <a:endParaRPr lang="fr-FR" dirty="0"/>
              </a:p>
            </p:txBody>
          </p:sp>
          <p:sp>
            <p:nvSpPr>
              <p:cNvPr id="6252" name="Freeform 108"/>
              <p:cNvSpPr>
                <a:spLocks noChangeAspect="1"/>
              </p:cNvSpPr>
              <p:nvPr/>
            </p:nvSpPr>
            <p:spPr bwMode="auto">
              <a:xfrm>
                <a:off x="202" y="1482"/>
                <a:ext cx="652" cy="724"/>
              </a:xfrm>
              <a:custGeom>
                <a:avLst/>
                <a:gdLst/>
                <a:ahLst/>
                <a:cxnLst>
                  <a:cxn ang="0">
                    <a:pos x="27" y="271"/>
                  </a:cxn>
                  <a:cxn ang="0">
                    <a:pos x="181" y="425"/>
                  </a:cxn>
                  <a:cxn ang="0">
                    <a:pos x="322" y="337"/>
                  </a:cxn>
                  <a:cxn ang="0">
                    <a:pos x="0" y="120"/>
                  </a:cxn>
                  <a:cxn ang="0">
                    <a:pos x="197" y="0"/>
                  </a:cxn>
                  <a:cxn ang="0">
                    <a:pos x="360" y="24"/>
                  </a:cxn>
                  <a:cxn ang="0">
                    <a:pos x="360" y="145"/>
                  </a:cxn>
                  <a:cxn ang="0">
                    <a:pos x="341" y="145"/>
                  </a:cxn>
                  <a:cxn ang="0">
                    <a:pos x="310" y="75"/>
                  </a:cxn>
                  <a:cxn ang="0">
                    <a:pos x="190" y="13"/>
                  </a:cxn>
                  <a:cxn ang="0">
                    <a:pos x="59" y="93"/>
                  </a:cxn>
                  <a:cxn ang="0">
                    <a:pos x="222" y="182"/>
                  </a:cxn>
                  <a:cxn ang="0">
                    <a:pos x="395" y="305"/>
                  </a:cxn>
                  <a:cxn ang="0">
                    <a:pos x="170" y="438"/>
                  </a:cxn>
                  <a:cxn ang="0">
                    <a:pos x="8" y="405"/>
                  </a:cxn>
                  <a:cxn ang="0">
                    <a:pos x="8" y="271"/>
                  </a:cxn>
                  <a:cxn ang="0">
                    <a:pos x="27" y="271"/>
                  </a:cxn>
                </a:cxnLst>
                <a:rect l="0" t="0" r="r" b="b"/>
                <a:pathLst>
                  <a:path w="395" h="438">
                    <a:moveTo>
                      <a:pt x="27" y="271"/>
                    </a:moveTo>
                    <a:cubicBezTo>
                      <a:pt x="64" y="384"/>
                      <a:pt x="97" y="425"/>
                      <a:pt x="181" y="425"/>
                    </a:cubicBezTo>
                    <a:cubicBezTo>
                      <a:pt x="260" y="425"/>
                      <a:pt x="322" y="389"/>
                      <a:pt x="322" y="337"/>
                    </a:cubicBezTo>
                    <a:cubicBezTo>
                      <a:pt x="322" y="217"/>
                      <a:pt x="0" y="263"/>
                      <a:pt x="0" y="120"/>
                    </a:cubicBezTo>
                    <a:cubicBezTo>
                      <a:pt x="0" y="48"/>
                      <a:pt x="79" y="0"/>
                      <a:pt x="197" y="0"/>
                    </a:cubicBezTo>
                    <a:cubicBezTo>
                      <a:pt x="262" y="0"/>
                      <a:pt x="316" y="10"/>
                      <a:pt x="360" y="24"/>
                    </a:cubicBezTo>
                    <a:cubicBezTo>
                      <a:pt x="360" y="145"/>
                      <a:pt x="360" y="145"/>
                      <a:pt x="360" y="145"/>
                    </a:cubicBezTo>
                    <a:cubicBezTo>
                      <a:pt x="341" y="145"/>
                      <a:pt x="341" y="145"/>
                      <a:pt x="341" y="145"/>
                    </a:cubicBezTo>
                    <a:cubicBezTo>
                      <a:pt x="310" y="75"/>
                      <a:pt x="310" y="75"/>
                      <a:pt x="310" y="75"/>
                    </a:cubicBezTo>
                    <a:cubicBezTo>
                      <a:pt x="288" y="27"/>
                      <a:pt x="246" y="13"/>
                      <a:pt x="190" y="13"/>
                    </a:cubicBezTo>
                    <a:cubicBezTo>
                      <a:pt x="113" y="13"/>
                      <a:pt x="59" y="49"/>
                      <a:pt x="59" y="93"/>
                    </a:cubicBezTo>
                    <a:cubicBezTo>
                      <a:pt x="59" y="139"/>
                      <a:pt x="105" y="151"/>
                      <a:pt x="222" y="182"/>
                    </a:cubicBezTo>
                    <a:cubicBezTo>
                      <a:pt x="350" y="216"/>
                      <a:pt x="395" y="239"/>
                      <a:pt x="395" y="305"/>
                    </a:cubicBezTo>
                    <a:cubicBezTo>
                      <a:pt x="395" y="382"/>
                      <a:pt x="303" y="438"/>
                      <a:pt x="170" y="438"/>
                    </a:cubicBezTo>
                    <a:cubicBezTo>
                      <a:pt x="119" y="438"/>
                      <a:pt x="46" y="423"/>
                      <a:pt x="8" y="405"/>
                    </a:cubicBezTo>
                    <a:cubicBezTo>
                      <a:pt x="8" y="271"/>
                      <a:pt x="8" y="271"/>
                      <a:pt x="8" y="271"/>
                    </a:cubicBezTo>
                    <a:lnTo>
                      <a:pt x="27" y="271"/>
                    </a:lnTo>
                    <a:close/>
                  </a:path>
                </a:pathLst>
              </a:custGeom>
              <a:solidFill>
                <a:srgbClr val="E51519"/>
              </a:solidFill>
              <a:ln w="9525">
                <a:noFill/>
                <a:round/>
                <a:headEnd/>
                <a:tailEnd/>
              </a:ln>
            </p:spPr>
            <p:txBody>
              <a:bodyPr/>
              <a:lstStyle/>
              <a:p>
                <a:endParaRPr lang="fr-FR" dirty="0"/>
              </a:p>
            </p:txBody>
          </p:sp>
          <p:sp>
            <p:nvSpPr>
              <p:cNvPr id="6253" name="Freeform 109"/>
              <p:cNvSpPr>
                <a:spLocks noChangeAspect="1" noEditPoints="1"/>
              </p:cNvSpPr>
              <p:nvPr/>
            </p:nvSpPr>
            <p:spPr bwMode="auto">
              <a:xfrm>
                <a:off x="955" y="1665"/>
                <a:ext cx="623" cy="541"/>
              </a:xfrm>
              <a:custGeom>
                <a:avLst/>
                <a:gdLst/>
                <a:ahLst/>
                <a:cxnLst>
                  <a:cxn ang="0">
                    <a:pos x="90" y="164"/>
                  </a:cxn>
                  <a:cxn ang="0">
                    <a:pos x="189" y="14"/>
                  </a:cxn>
                  <a:cxn ang="0">
                    <a:pos x="288" y="164"/>
                  </a:cxn>
                  <a:cxn ang="0">
                    <a:pos x="189" y="314"/>
                  </a:cxn>
                  <a:cxn ang="0">
                    <a:pos x="90" y="164"/>
                  </a:cxn>
                  <a:cxn ang="0">
                    <a:pos x="0" y="164"/>
                  </a:cxn>
                  <a:cxn ang="0">
                    <a:pos x="189" y="327"/>
                  </a:cxn>
                  <a:cxn ang="0">
                    <a:pos x="378" y="164"/>
                  </a:cxn>
                  <a:cxn ang="0">
                    <a:pos x="189" y="0"/>
                  </a:cxn>
                  <a:cxn ang="0">
                    <a:pos x="0" y="164"/>
                  </a:cxn>
                </a:cxnLst>
                <a:rect l="0" t="0" r="r" b="b"/>
                <a:pathLst>
                  <a:path w="378" h="327">
                    <a:moveTo>
                      <a:pt x="90" y="164"/>
                    </a:moveTo>
                    <a:cubicBezTo>
                      <a:pt x="90" y="46"/>
                      <a:pt x="124" y="14"/>
                      <a:pt x="189" y="14"/>
                    </a:cubicBezTo>
                    <a:cubicBezTo>
                      <a:pt x="254" y="14"/>
                      <a:pt x="288" y="46"/>
                      <a:pt x="288" y="164"/>
                    </a:cubicBezTo>
                    <a:cubicBezTo>
                      <a:pt x="288" y="281"/>
                      <a:pt x="254" y="314"/>
                      <a:pt x="189" y="314"/>
                    </a:cubicBezTo>
                    <a:cubicBezTo>
                      <a:pt x="124" y="314"/>
                      <a:pt x="90" y="281"/>
                      <a:pt x="90" y="164"/>
                    </a:cubicBezTo>
                    <a:close/>
                    <a:moveTo>
                      <a:pt x="0" y="164"/>
                    </a:moveTo>
                    <a:cubicBezTo>
                      <a:pt x="0" y="261"/>
                      <a:pt x="82" y="327"/>
                      <a:pt x="189" y="327"/>
                    </a:cubicBezTo>
                    <a:cubicBezTo>
                      <a:pt x="297" y="327"/>
                      <a:pt x="378" y="261"/>
                      <a:pt x="378" y="164"/>
                    </a:cubicBezTo>
                    <a:cubicBezTo>
                      <a:pt x="378" y="67"/>
                      <a:pt x="297" y="0"/>
                      <a:pt x="189" y="0"/>
                    </a:cubicBezTo>
                    <a:cubicBezTo>
                      <a:pt x="82" y="0"/>
                      <a:pt x="0" y="67"/>
                      <a:pt x="0" y="164"/>
                    </a:cubicBezTo>
                    <a:close/>
                  </a:path>
                </a:pathLst>
              </a:custGeom>
              <a:solidFill>
                <a:srgbClr val="E51519"/>
              </a:solidFill>
              <a:ln w="9525">
                <a:noFill/>
                <a:round/>
                <a:headEnd/>
                <a:tailEnd/>
              </a:ln>
            </p:spPr>
            <p:txBody>
              <a:bodyPr/>
              <a:lstStyle/>
              <a:p>
                <a:endParaRPr lang="fr-FR" dirty="0"/>
              </a:p>
            </p:txBody>
          </p:sp>
          <p:sp>
            <p:nvSpPr>
              <p:cNvPr id="6254" name="Freeform 110"/>
              <p:cNvSpPr>
                <a:spLocks noChangeAspect="1" noEditPoints="1"/>
              </p:cNvSpPr>
              <p:nvPr/>
            </p:nvSpPr>
            <p:spPr bwMode="auto">
              <a:xfrm>
                <a:off x="1653" y="1665"/>
                <a:ext cx="646" cy="700"/>
              </a:xfrm>
              <a:custGeom>
                <a:avLst/>
                <a:gdLst/>
                <a:ahLst/>
                <a:cxnLst>
                  <a:cxn ang="0">
                    <a:pos x="302" y="164"/>
                  </a:cxn>
                  <a:cxn ang="0">
                    <a:pos x="213" y="311"/>
                  </a:cxn>
                  <a:cxn ang="0">
                    <a:pos x="123" y="164"/>
                  </a:cxn>
                  <a:cxn ang="0">
                    <a:pos x="210" y="17"/>
                  </a:cxn>
                  <a:cxn ang="0">
                    <a:pos x="302" y="164"/>
                  </a:cxn>
                  <a:cxn ang="0">
                    <a:pos x="123" y="423"/>
                  </a:cxn>
                  <a:cxn ang="0">
                    <a:pos x="123" y="284"/>
                  </a:cxn>
                  <a:cxn ang="0">
                    <a:pos x="125" y="284"/>
                  </a:cxn>
                  <a:cxn ang="0">
                    <a:pos x="223" y="327"/>
                  </a:cxn>
                  <a:cxn ang="0">
                    <a:pos x="392" y="164"/>
                  </a:cxn>
                  <a:cxn ang="0">
                    <a:pos x="224" y="0"/>
                  </a:cxn>
                  <a:cxn ang="0">
                    <a:pos x="121" y="46"/>
                  </a:cxn>
                  <a:cxn ang="0">
                    <a:pos x="119" y="46"/>
                  </a:cxn>
                  <a:cxn ang="0">
                    <a:pos x="119" y="10"/>
                  </a:cxn>
                  <a:cxn ang="0">
                    <a:pos x="0" y="10"/>
                  </a:cxn>
                  <a:cxn ang="0">
                    <a:pos x="0" y="23"/>
                  </a:cxn>
                  <a:cxn ang="0">
                    <a:pos x="41" y="23"/>
                  </a:cxn>
                  <a:cxn ang="0">
                    <a:pos x="41" y="410"/>
                  </a:cxn>
                  <a:cxn ang="0">
                    <a:pos x="0" y="410"/>
                  </a:cxn>
                  <a:cxn ang="0">
                    <a:pos x="0" y="423"/>
                  </a:cxn>
                  <a:cxn ang="0">
                    <a:pos x="123" y="423"/>
                  </a:cxn>
                </a:cxnLst>
                <a:rect l="0" t="0" r="r" b="b"/>
                <a:pathLst>
                  <a:path w="392" h="423">
                    <a:moveTo>
                      <a:pt x="302" y="164"/>
                    </a:moveTo>
                    <a:cubicBezTo>
                      <a:pt x="302" y="279"/>
                      <a:pt x="271" y="311"/>
                      <a:pt x="213" y="311"/>
                    </a:cubicBezTo>
                    <a:cubicBezTo>
                      <a:pt x="155" y="311"/>
                      <a:pt x="123" y="269"/>
                      <a:pt x="123" y="164"/>
                    </a:cubicBezTo>
                    <a:cubicBezTo>
                      <a:pt x="123" y="45"/>
                      <a:pt x="158" y="17"/>
                      <a:pt x="210" y="17"/>
                    </a:cubicBezTo>
                    <a:cubicBezTo>
                      <a:pt x="269" y="17"/>
                      <a:pt x="302" y="63"/>
                      <a:pt x="302" y="164"/>
                    </a:cubicBezTo>
                    <a:close/>
                    <a:moveTo>
                      <a:pt x="123" y="423"/>
                    </a:moveTo>
                    <a:cubicBezTo>
                      <a:pt x="123" y="284"/>
                      <a:pt x="123" y="284"/>
                      <a:pt x="123" y="284"/>
                    </a:cubicBezTo>
                    <a:cubicBezTo>
                      <a:pt x="125" y="284"/>
                      <a:pt x="125" y="284"/>
                      <a:pt x="125" y="284"/>
                    </a:cubicBezTo>
                    <a:cubicBezTo>
                      <a:pt x="145" y="313"/>
                      <a:pt x="178" y="327"/>
                      <a:pt x="223" y="327"/>
                    </a:cubicBezTo>
                    <a:cubicBezTo>
                      <a:pt x="311" y="327"/>
                      <a:pt x="392" y="271"/>
                      <a:pt x="392" y="164"/>
                    </a:cubicBezTo>
                    <a:cubicBezTo>
                      <a:pt x="392" y="73"/>
                      <a:pt x="330" y="0"/>
                      <a:pt x="224" y="0"/>
                    </a:cubicBezTo>
                    <a:cubicBezTo>
                      <a:pt x="173" y="0"/>
                      <a:pt x="138" y="18"/>
                      <a:pt x="121" y="46"/>
                    </a:cubicBezTo>
                    <a:cubicBezTo>
                      <a:pt x="119" y="46"/>
                      <a:pt x="119" y="46"/>
                      <a:pt x="119" y="46"/>
                    </a:cubicBezTo>
                    <a:cubicBezTo>
                      <a:pt x="119" y="10"/>
                      <a:pt x="119" y="10"/>
                      <a:pt x="119" y="10"/>
                    </a:cubicBezTo>
                    <a:cubicBezTo>
                      <a:pt x="0" y="10"/>
                      <a:pt x="0" y="10"/>
                      <a:pt x="0" y="10"/>
                    </a:cubicBezTo>
                    <a:cubicBezTo>
                      <a:pt x="0" y="23"/>
                      <a:pt x="0" y="23"/>
                      <a:pt x="0" y="23"/>
                    </a:cubicBezTo>
                    <a:cubicBezTo>
                      <a:pt x="41" y="23"/>
                      <a:pt x="41" y="23"/>
                      <a:pt x="41" y="23"/>
                    </a:cubicBezTo>
                    <a:cubicBezTo>
                      <a:pt x="41" y="410"/>
                      <a:pt x="41" y="410"/>
                      <a:pt x="41" y="410"/>
                    </a:cubicBezTo>
                    <a:cubicBezTo>
                      <a:pt x="0" y="410"/>
                      <a:pt x="0" y="410"/>
                      <a:pt x="0" y="410"/>
                    </a:cubicBezTo>
                    <a:cubicBezTo>
                      <a:pt x="0" y="423"/>
                      <a:pt x="0" y="423"/>
                      <a:pt x="0" y="423"/>
                    </a:cubicBezTo>
                    <a:lnTo>
                      <a:pt x="123" y="423"/>
                    </a:lnTo>
                    <a:close/>
                  </a:path>
                </a:pathLst>
              </a:custGeom>
              <a:solidFill>
                <a:srgbClr val="E51519"/>
              </a:solidFill>
              <a:ln w="9525">
                <a:noFill/>
                <a:round/>
                <a:headEnd/>
                <a:tailEnd/>
              </a:ln>
            </p:spPr>
            <p:txBody>
              <a:bodyPr/>
              <a:lstStyle/>
              <a:p>
                <a:endParaRPr lang="fr-FR" dirty="0"/>
              </a:p>
            </p:txBody>
          </p:sp>
          <p:sp>
            <p:nvSpPr>
              <p:cNvPr id="6255" name="Freeform 111"/>
              <p:cNvSpPr>
                <a:spLocks noChangeAspect="1"/>
              </p:cNvSpPr>
              <p:nvPr/>
            </p:nvSpPr>
            <p:spPr bwMode="auto">
              <a:xfrm>
                <a:off x="2395" y="1665"/>
                <a:ext cx="483" cy="526"/>
              </a:xfrm>
              <a:custGeom>
                <a:avLst/>
                <a:gdLst/>
                <a:ahLst/>
                <a:cxnLst>
                  <a:cxn ang="0">
                    <a:pos x="0" y="318"/>
                  </a:cxn>
                  <a:cxn ang="0">
                    <a:pos x="0" y="304"/>
                  </a:cxn>
                  <a:cxn ang="0">
                    <a:pos x="46" y="304"/>
                  </a:cxn>
                  <a:cxn ang="0">
                    <a:pos x="46" y="23"/>
                  </a:cxn>
                  <a:cxn ang="0">
                    <a:pos x="0" y="23"/>
                  </a:cxn>
                  <a:cxn ang="0">
                    <a:pos x="0" y="10"/>
                  </a:cxn>
                  <a:cxn ang="0">
                    <a:pos x="126" y="10"/>
                  </a:cxn>
                  <a:cxn ang="0">
                    <a:pos x="126" y="55"/>
                  </a:cxn>
                  <a:cxn ang="0">
                    <a:pos x="128" y="55"/>
                  </a:cxn>
                  <a:cxn ang="0">
                    <a:pos x="233" y="0"/>
                  </a:cxn>
                  <a:cxn ang="0">
                    <a:pos x="293" y="11"/>
                  </a:cxn>
                  <a:cxn ang="0">
                    <a:pos x="293" y="120"/>
                  </a:cxn>
                  <a:cxn ang="0">
                    <a:pos x="271" y="120"/>
                  </a:cxn>
                  <a:cxn ang="0">
                    <a:pos x="243" y="68"/>
                  </a:cxn>
                  <a:cxn ang="0">
                    <a:pos x="198" y="22"/>
                  </a:cxn>
                  <a:cxn ang="0">
                    <a:pos x="128" y="121"/>
                  </a:cxn>
                  <a:cxn ang="0">
                    <a:pos x="128" y="318"/>
                  </a:cxn>
                  <a:cxn ang="0">
                    <a:pos x="0" y="318"/>
                  </a:cxn>
                </a:cxnLst>
                <a:rect l="0" t="0" r="r" b="b"/>
                <a:pathLst>
                  <a:path w="293" h="318">
                    <a:moveTo>
                      <a:pt x="0" y="318"/>
                    </a:moveTo>
                    <a:cubicBezTo>
                      <a:pt x="0" y="304"/>
                      <a:pt x="0" y="304"/>
                      <a:pt x="0" y="304"/>
                    </a:cubicBezTo>
                    <a:cubicBezTo>
                      <a:pt x="46" y="304"/>
                      <a:pt x="46" y="304"/>
                      <a:pt x="46" y="304"/>
                    </a:cubicBezTo>
                    <a:cubicBezTo>
                      <a:pt x="46" y="23"/>
                      <a:pt x="46" y="23"/>
                      <a:pt x="46" y="23"/>
                    </a:cubicBezTo>
                    <a:cubicBezTo>
                      <a:pt x="0" y="23"/>
                      <a:pt x="0" y="23"/>
                      <a:pt x="0" y="23"/>
                    </a:cubicBezTo>
                    <a:cubicBezTo>
                      <a:pt x="0" y="10"/>
                      <a:pt x="0" y="10"/>
                      <a:pt x="0" y="10"/>
                    </a:cubicBezTo>
                    <a:cubicBezTo>
                      <a:pt x="126" y="10"/>
                      <a:pt x="126" y="10"/>
                      <a:pt x="126" y="10"/>
                    </a:cubicBezTo>
                    <a:cubicBezTo>
                      <a:pt x="126" y="55"/>
                      <a:pt x="126" y="55"/>
                      <a:pt x="126" y="55"/>
                    </a:cubicBezTo>
                    <a:cubicBezTo>
                      <a:pt x="128" y="55"/>
                      <a:pt x="128" y="55"/>
                      <a:pt x="128" y="55"/>
                    </a:cubicBezTo>
                    <a:cubicBezTo>
                      <a:pt x="146" y="20"/>
                      <a:pt x="177" y="0"/>
                      <a:pt x="233" y="0"/>
                    </a:cubicBezTo>
                    <a:cubicBezTo>
                      <a:pt x="255" y="0"/>
                      <a:pt x="280" y="7"/>
                      <a:pt x="293" y="11"/>
                    </a:cubicBezTo>
                    <a:cubicBezTo>
                      <a:pt x="293" y="120"/>
                      <a:pt x="293" y="120"/>
                      <a:pt x="293" y="120"/>
                    </a:cubicBezTo>
                    <a:cubicBezTo>
                      <a:pt x="271" y="120"/>
                      <a:pt x="271" y="120"/>
                      <a:pt x="271" y="120"/>
                    </a:cubicBezTo>
                    <a:cubicBezTo>
                      <a:pt x="243" y="68"/>
                      <a:pt x="243" y="68"/>
                      <a:pt x="243" y="68"/>
                    </a:cubicBezTo>
                    <a:cubicBezTo>
                      <a:pt x="228" y="36"/>
                      <a:pt x="219" y="22"/>
                      <a:pt x="198" y="22"/>
                    </a:cubicBezTo>
                    <a:cubicBezTo>
                      <a:pt x="163" y="22"/>
                      <a:pt x="128" y="67"/>
                      <a:pt x="128" y="121"/>
                    </a:cubicBezTo>
                    <a:cubicBezTo>
                      <a:pt x="128" y="318"/>
                      <a:pt x="128" y="318"/>
                      <a:pt x="128" y="318"/>
                    </a:cubicBezTo>
                    <a:lnTo>
                      <a:pt x="0" y="318"/>
                    </a:lnTo>
                    <a:close/>
                  </a:path>
                </a:pathLst>
              </a:custGeom>
              <a:solidFill>
                <a:srgbClr val="E51519"/>
              </a:solidFill>
              <a:ln w="9525">
                <a:noFill/>
                <a:round/>
                <a:headEnd/>
                <a:tailEnd/>
              </a:ln>
            </p:spPr>
            <p:txBody>
              <a:bodyPr/>
              <a:lstStyle/>
              <a:p>
                <a:endParaRPr lang="fr-FR" dirty="0"/>
              </a:p>
            </p:txBody>
          </p:sp>
          <p:sp>
            <p:nvSpPr>
              <p:cNvPr id="6256" name="Freeform 112"/>
              <p:cNvSpPr>
                <a:spLocks noChangeAspect="1" noEditPoints="1"/>
              </p:cNvSpPr>
              <p:nvPr/>
            </p:nvSpPr>
            <p:spPr bwMode="auto">
              <a:xfrm>
                <a:off x="2921" y="1665"/>
                <a:ext cx="565" cy="541"/>
              </a:xfrm>
              <a:custGeom>
                <a:avLst/>
                <a:gdLst/>
                <a:ahLst/>
                <a:cxnLst>
                  <a:cxn ang="0">
                    <a:pos x="266" y="193"/>
                  </a:cxn>
                  <a:cxn ang="0">
                    <a:pos x="157" y="306"/>
                  </a:cxn>
                  <a:cxn ang="0">
                    <a:pos x="87" y="243"/>
                  </a:cxn>
                  <a:cxn ang="0">
                    <a:pos x="266" y="147"/>
                  </a:cxn>
                  <a:cxn ang="0">
                    <a:pos x="266" y="193"/>
                  </a:cxn>
                  <a:cxn ang="0">
                    <a:pos x="342" y="318"/>
                  </a:cxn>
                  <a:cxn ang="0">
                    <a:pos x="342" y="78"/>
                  </a:cxn>
                  <a:cxn ang="0">
                    <a:pos x="185" y="0"/>
                  </a:cxn>
                  <a:cxn ang="0">
                    <a:pos x="52" y="22"/>
                  </a:cxn>
                  <a:cxn ang="0">
                    <a:pos x="52" y="120"/>
                  </a:cxn>
                  <a:cxn ang="0">
                    <a:pos x="71" y="120"/>
                  </a:cxn>
                  <a:cxn ang="0">
                    <a:pos x="190" y="14"/>
                  </a:cxn>
                  <a:cxn ang="0">
                    <a:pos x="266" y="68"/>
                  </a:cxn>
                  <a:cxn ang="0">
                    <a:pos x="266" y="131"/>
                  </a:cxn>
                  <a:cxn ang="0">
                    <a:pos x="0" y="243"/>
                  </a:cxn>
                  <a:cxn ang="0">
                    <a:pos x="132" y="327"/>
                  </a:cxn>
                  <a:cxn ang="0">
                    <a:pos x="264" y="264"/>
                  </a:cxn>
                  <a:cxn ang="0">
                    <a:pos x="266" y="264"/>
                  </a:cxn>
                  <a:cxn ang="0">
                    <a:pos x="266" y="318"/>
                  </a:cxn>
                  <a:cxn ang="0">
                    <a:pos x="342" y="318"/>
                  </a:cxn>
                </a:cxnLst>
                <a:rect l="0" t="0" r="r" b="b"/>
                <a:pathLst>
                  <a:path w="342" h="327">
                    <a:moveTo>
                      <a:pt x="266" y="193"/>
                    </a:moveTo>
                    <a:cubicBezTo>
                      <a:pt x="266" y="260"/>
                      <a:pt x="222" y="304"/>
                      <a:pt x="157" y="306"/>
                    </a:cubicBezTo>
                    <a:cubicBezTo>
                      <a:pt x="111" y="306"/>
                      <a:pt x="87" y="289"/>
                      <a:pt x="87" y="243"/>
                    </a:cubicBezTo>
                    <a:cubicBezTo>
                      <a:pt x="87" y="156"/>
                      <a:pt x="168" y="179"/>
                      <a:pt x="266" y="147"/>
                    </a:cubicBezTo>
                    <a:lnTo>
                      <a:pt x="266" y="193"/>
                    </a:lnTo>
                    <a:close/>
                    <a:moveTo>
                      <a:pt x="342" y="318"/>
                    </a:moveTo>
                    <a:cubicBezTo>
                      <a:pt x="342" y="78"/>
                      <a:pt x="342" y="78"/>
                      <a:pt x="342" y="78"/>
                    </a:cubicBezTo>
                    <a:cubicBezTo>
                      <a:pt x="342" y="40"/>
                      <a:pt x="293" y="0"/>
                      <a:pt x="185" y="0"/>
                    </a:cubicBezTo>
                    <a:cubicBezTo>
                      <a:pt x="139" y="0"/>
                      <a:pt x="98" y="9"/>
                      <a:pt x="52" y="22"/>
                    </a:cubicBezTo>
                    <a:cubicBezTo>
                      <a:pt x="52" y="120"/>
                      <a:pt x="52" y="120"/>
                      <a:pt x="52" y="120"/>
                    </a:cubicBezTo>
                    <a:cubicBezTo>
                      <a:pt x="71" y="120"/>
                      <a:pt x="71" y="120"/>
                      <a:pt x="71" y="120"/>
                    </a:cubicBezTo>
                    <a:cubicBezTo>
                      <a:pt x="113" y="36"/>
                      <a:pt x="130" y="14"/>
                      <a:pt x="190" y="14"/>
                    </a:cubicBezTo>
                    <a:cubicBezTo>
                      <a:pt x="236" y="14"/>
                      <a:pt x="266" y="29"/>
                      <a:pt x="266" y="68"/>
                    </a:cubicBezTo>
                    <a:cubicBezTo>
                      <a:pt x="266" y="131"/>
                      <a:pt x="266" y="131"/>
                      <a:pt x="266" y="131"/>
                    </a:cubicBezTo>
                    <a:cubicBezTo>
                      <a:pt x="179" y="168"/>
                      <a:pt x="0" y="137"/>
                      <a:pt x="0" y="243"/>
                    </a:cubicBezTo>
                    <a:cubicBezTo>
                      <a:pt x="0" y="296"/>
                      <a:pt x="54" y="327"/>
                      <a:pt x="132" y="327"/>
                    </a:cubicBezTo>
                    <a:cubicBezTo>
                      <a:pt x="194" y="327"/>
                      <a:pt x="243" y="302"/>
                      <a:pt x="264" y="264"/>
                    </a:cubicBezTo>
                    <a:cubicBezTo>
                      <a:pt x="266" y="264"/>
                      <a:pt x="266" y="264"/>
                      <a:pt x="266" y="264"/>
                    </a:cubicBezTo>
                    <a:cubicBezTo>
                      <a:pt x="266" y="318"/>
                      <a:pt x="266" y="318"/>
                      <a:pt x="266" y="318"/>
                    </a:cubicBezTo>
                    <a:lnTo>
                      <a:pt x="342" y="318"/>
                    </a:lnTo>
                    <a:close/>
                  </a:path>
                </a:pathLst>
              </a:custGeom>
              <a:solidFill>
                <a:srgbClr val="E51519"/>
              </a:solidFill>
              <a:ln w="9525">
                <a:noFill/>
                <a:round/>
                <a:headEnd/>
                <a:tailEnd/>
              </a:ln>
            </p:spPr>
            <p:txBody>
              <a:bodyPr/>
              <a:lstStyle/>
              <a:p>
                <a:endParaRPr lang="fr-FR" dirty="0"/>
              </a:p>
            </p:txBody>
          </p:sp>
          <p:sp>
            <p:nvSpPr>
              <p:cNvPr id="6257" name="Freeform 113"/>
              <p:cNvSpPr>
                <a:spLocks noChangeAspect="1"/>
              </p:cNvSpPr>
              <p:nvPr/>
            </p:nvSpPr>
            <p:spPr bwMode="auto">
              <a:xfrm>
                <a:off x="1623" y="2425"/>
                <a:ext cx="274" cy="302"/>
              </a:xfrm>
              <a:custGeom>
                <a:avLst/>
                <a:gdLst/>
                <a:ahLst/>
                <a:cxnLst>
                  <a:cxn ang="0">
                    <a:pos x="148" y="115"/>
                  </a:cxn>
                  <a:cxn ang="0">
                    <a:pos x="148" y="116"/>
                  </a:cxn>
                  <a:cxn ang="0">
                    <a:pos x="128" y="154"/>
                  </a:cxn>
                  <a:cxn ang="0">
                    <a:pos x="87" y="168"/>
                  </a:cxn>
                  <a:cxn ang="0">
                    <a:pos x="36" y="148"/>
                  </a:cxn>
                  <a:cxn ang="0">
                    <a:pos x="18" y="91"/>
                  </a:cxn>
                  <a:cxn ang="0">
                    <a:pos x="37" y="37"/>
                  </a:cxn>
                  <a:cxn ang="0">
                    <a:pos x="87" y="16"/>
                  </a:cxn>
                  <a:cxn ang="0">
                    <a:pos x="130" y="28"/>
                  </a:cxn>
                  <a:cxn ang="0">
                    <a:pos x="146" y="59"/>
                  </a:cxn>
                  <a:cxn ang="0">
                    <a:pos x="146" y="61"/>
                  </a:cxn>
                  <a:cxn ang="0">
                    <a:pos x="164" y="61"/>
                  </a:cxn>
                  <a:cxn ang="0">
                    <a:pos x="164" y="59"/>
                  </a:cxn>
                  <a:cxn ang="0">
                    <a:pos x="138" y="14"/>
                  </a:cxn>
                  <a:cxn ang="0">
                    <a:pos x="87" y="0"/>
                  </a:cxn>
                  <a:cxn ang="0">
                    <a:pos x="23" y="26"/>
                  </a:cxn>
                  <a:cxn ang="0">
                    <a:pos x="0" y="94"/>
                  </a:cxn>
                  <a:cxn ang="0">
                    <a:pos x="24" y="159"/>
                  </a:cxn>
                  <a:cxn ang="0">
                    <a:pos x="88" y="183"/>
                  </a:cxn>
                  <a:cxn ang="0">
                    <a:pos x="140" y="165"/>
                  </a:cxn>
                  <a:cxn ang="0">
                    <a:pos x="166" y="117"/>
                  </a:cxn>
                  <a:cxn ang="0">
                    <a:pos x="166" y="115"/>
                  </a:cxn>
                  <a:cxn ang="0">
                    <a:pos x="148" y="115"/>
                  </a:cxn>
                </a:cxnLst>
                <a:rect l="0" t="0" r="r" b="b"/>
                <a:pathLst>
                  <a:path w="166" h="183">
                    <a:moveTo>
                      <a:pt x="148" y="115"/>
                    </a:moveTo>
                    <a:cubicBezTo>
                      <a:pt x="148" y="116"/>
                      <a:pt x="148" y="116"/>
                      <a:pt x="148" y="116"/>
                    </a:cubicBezTo>
                    <a:cubicBezTo>
                      <a:pt x="146" y="132"/>
                      <a:pt x="139" y="145"/>
                      <a:pt x="128" y="154"/>
                    </a:cubicBezTo>
                    <a:cubicBezTo>
                      <a:pt x="116" y="163"/>
                      <a:pt x="103" y="168"/>
                      <a:pt x="87" y="168"/>
                    </a:cubicBezTo>
                    <a:cubicBezTo>
                      <a:pt x="65" y="168"/>
                      <a:pt x="48" y="161"/>
                      <a:pt x="36" y="148"/>
                    </a:cubicBezTo>
                    <a:cubicBezTo>
                      <a:pt x="24" y="134"/>
                      <a:pt x="18" y="115"/>
                      <a:pt x="18" y="91"/>
                    </a:cubicBezTo>
                    <a:cubicBezTo>
                      <a:pt x="18" y="69"/>
                      <a:pt x="24" y="51"/>
                      <a:pt x="37" y="37"/>
                    </a:cubicBezTo>
                    <a:cubicBezTo>
                      <a:pt x="50" y="23"/>
                      <a:pt x="67" y="16"/>
                      <a:pt x="87" y="16"/>
                    </a:cubicBezTo>
                    <a:cubicBezTo>
                      <a:pt x="104" y="16"/>
                      <a:pt x="119" y="20"/>
                      <a:pt x="130" y="28"/>
                    </a:cubicBezTo>
                    <a:cubicBezTo>
                      <a:pt x="141" y="36"/>
                      <a:pt x="146" y="46"/>
                      <a:pt x="146" y="59"/>
                    </a:cubicBezTo>
                    <a:cubicBezTo>
                      <a:pt x="146" y="61"/>
                      <a:pt x="146" y="61"/>
                      <a:pt x="146" y="61"/>
                    </a:cubicBezTo>
                    <a:cubicBezTo>
                      <a:pt x="164" y="61"/>
                      <a:pt x="164" y="61"/>
                      <a:pt x="164" y="61"/>
                    </a:cubicBezTo>
                    <a:cubicBezTo>
                      <a:pt x="164" y="59"/>
                      <a:pt x="164" y="59"/>
                      <a:pt x="164" y="59"/>
                    </a:cubicBezTo>
                    <a:cubicBezTo>
                      <a:pt x="161" y="39"/>
                      <a:pt x="153" y="24"/>
                      <a:pt x="138" y="14"/>
                    </a:cubicBezTo>
                    <a:cubicBezTo>
                      <a:pt x="125" y="5"/>
                      <a:pt x="108" y="0"/>
                      <a:pt x="87" y="0"/>
                    </a:cubicBezTo>
                    <a:cubicBezTo>
                      <a:pt x="60" y="0"/>
                      <a:pt x="39" y="9"/>
                      <a:pt x="23" y="26"/>
                    </a:cubicBezTo>
                    <a:cubicBezTo>
                      <a:pt x="8" y="43"/>
                      <a:pt x="0" y="66"/>
                      <a:pt x="0" y="94"/>
                    </a:cubicBezTo>
                    <a:cubicBezTo>
                      <a:pt x="0" y="121"/>
                      <a:pt x="8" y="143"/>
                      <a:pt x="24" y="159"/>
                    </a:cubicBezTo>
                    <a:cubicBezTo>
                      <a:pt x="40" y="175"/>
                      <a:pt x="61" y="183"/>
                      <a:pt x="88" y="183"/>
                    </a:cubicBezTo>
                    <a:cubicBezTo>
                      <a:pt x="108" y="183"/>
                      <a:pt x="126" y="177"/>
                      <a:pt x="140" y="165"/>
                    </a:cubicBezTo>
                    <a:cubicBezTo>
                      <a:pt x="154" y="153"/>
                      <a:pt x="163" y="137"/>
                      <a:pt x="166" y="117"/>
                    </a:cubicBezTo>
                    <a:cubicBezTo>
                      <a:pt x="166" y="115"/>
                      <a:pt x="166" y="115"/>
                      <a:pt x="166" y="115"/>
                    </a:cubicBezTo>
                    <a:lnTo>
                      <a:pt x="148" y="115"/>
                    </a:lnTo>
                    <a:close/>
                  </a:path>
                </a:pathLst>
              </a:custGeom>
              <a:solidFill>
                <a:srgbClr val="000000"/>
              </a:solidFill>
              <a:ln w="9525">
                <a:noFill/>
                <a:round/>
                <a:headEnd/>
                <a:tailEnd/>
              </a:ln>
            </p:spPr>
            <p:txBody>
              <a:bodyPr/>
              <a:lstStyle/>
              <a:p>
                <a:endParaRPr lang="fr-FR" dirty="0"/>
              </a:p>
            </p:txBody>
          </p:sp>
          <p:sp>
            <p:nvSpPr>
              <p:cNvPr id="6258" name="Freeform 114"/>
              <p:cNvSpPr>
                <a:spLocks noChangeAspect="1" noEditPoints="1"/>
              </p:cNvSpPr>
              <p:nvPr/>
            </p:nvSpPr>
            <p:spPr bwMode="auto">
              <a:xfrm>
                <a:off x="2025" y="2425"/>
                <a:ext cx="286" cy="302"/>
              </a:xfrm>
              <a:custGeom>
                <a:avLst/>
                <a:gdLst/>
                <a:ahLst/>
                <a:cxnLst>
                  <a:cxn ang="0">
                    <a:pos x="150" y="26"/>
                  </a:cxn>
                  <a:cxn ang="0">
                    <a:pos x="87" y="0"/>
                  </a:cxn>
                  <a:cxn ang="0">
                    <a:pos x="24" y="25"/>
                  </a:cxn>
                  <a:cxn ang="0">
                    <a:pos x="0" y="92"/>
                  </a:cxn>
                  <a:cxn ang="0">
                    <a:pos x="24" y="158"/>
                  </a:cxn>
                  <a:cxn ang="0">
                    <a:pos x="86" y="183"/>
                  </a:cxn>
                  <a:cxn ang="0">
                    <a:pos x="149" y="158"/>
                  </a:cxn>
                  <a:cxn ang="0">
                    <a:pos x="173" y="92"/>
                  </a:cxn>
                  <a:cxn ang="0">
                    <a:pos x="150" y="26"/>
                  </a:cxn>
                  <a:cxn ang="0">
                    <a:pos x="87" y="168"/>
                  </a:cxn>
                  <a:cxn ang="0">
                    <a:pos x="37" y="147"/>
                  </a:cxn>
                  <a:cxn ang="0">
                    <a:pos x="18" y="92"/>
                  </a:cxn>
                  <a:cxn ang="0">
                    <a:pos x="37" y="37"/>
                  </a:cxn>
                  <a:cxn ang="0">
                    <a:pos x="87" y="16"/>
                  </a:cxn>
                  <a:cxn ang="0">
                    <a:pos x="136" y="37"/>
                  </a:cxn>
                  <a:cxn ang="0">
                    <a:pos x="155" y="92"/>
                  </a:cxn>
                  <a:cxn ang="0">
                    <a:pos x="136" y="147"/>
                  </a:cxn>
                  <a:cxn ang="0">
                    <a:pos x="87" y="168"/>
                  </a:cxn>
                </a:cxnLst>
                <a:rect l="0" t="0" r="r" b="b"/>
                <a:pathLst>
                  <a:path w="173" h="183">
                    <a:moveTo>
                      <a:pt x="150" y="26"/>
                    </a:moveTo>
                    <a:cubicBezTo>
                      <a:pt x="134" y="9"/>
                      <a:pt x="113" y="0"/>
                      <a:pt x="87" y="0"/>
                    </a:cubicBezTo>
                    <a:cubicBezTo>
                      <a:pt x="61" y="0"/>
                      <a:pt x="40" y="9"/>
                      <a:pt x="24" y="25"/>
                    </a:cubicBezTo>
                    <a:cubicBezTo>
                      <a:pt x="8" y="42"/>
                      <a:pt x="0" y="64"/>
                      <a:pt x="0" y="92"/>
                    </a:cubicBezTo>
                    <a:cubicBezTo>
                      <a:pt x="0" y="119"/>
                      <a:pt x="8" y="141"/>
                      <a:pt x="24" y="158"/>
                    </a:cubicBezTo>
                    <a:cubicBezTo>
                      <a:pt x="39" y="175"/>
                      <a:pt x="60" y="183"/>
                      <a:pt x="86" y="183"/>
                    </a:cubicBezTo>
                    <a:cubicBezTo>
                      <a:pt x="113" y="183"/>
                      <a:pt x="134" y="175"/>
                      <a:pt x="149" y="158"/>
                    </a:cubicBezTo>
                    <a:cubicBezTo>
                      <a:pt x="165" y="142"/>
                      <a:pt x="173" y="119"/>
                      <a:pt x="173" y="92"/>
                    </a:cubicBezTo>
                    <a:cubicBezTo>
                      <a:pt x="173" y="65"/>
                      <a:pt x="165" y="42"/>
                      <a:pt x="150" y="26"/>
                    </a:cubicBezTo>
                    <a:close/>
                    <a:moveTo>
                      <a:pt x="87" y="168"/>
                    </a:moveTo>
                    <a:cubicBezTo>
                      <a:pt x="66" y="168"/>
                      <a:pt x="50" y="161"/>
                      <a:pt x="37" y="147"/>
                    </a:cubicBezTo>
                    <a:cubicBezTo>
                      <a:pt x="25" y="133"/>
                      <a:pt x="18" y="115"/>
                      <a:pt x="18" y="92"/>
                    </a:cubicBezTo>
                    <a:cubicBezTo>
                      <a:pt x="18" y="69"/>
                      <a:pt x="25" y="51"/>
                      <a:pt x="37" y="37"/>
                    </a:cubicBezTo>
                    <a:cubicBezTo>
                      <a:pt x="50" y="23"/>
                      <a:pt x="66" y="16"/>
                      <a:pt x="87" y="16"/>
                    </a:cubicBezTo>
                    <a:cubicBezTo>
                      <a:pt x="107" y="16"/>
                      <a:pt x="124" y="23"/>
                      <a:pt x="136" y="37"/>
                    </a:cubicBezTo>
                    <a:cubicBezTo>
                      <a:pt x="149" y="51"/>
                      <a:pt x="155" y="69"/>
                      <a:pt x="155" y="92"/>
                    </a:cubicBezTo>
                    <a:cubicBezTo>
                      <a:pt x="155" y="115"/>
                      <a:pt x="149" y="133"/>
                      <a:pt x="136" y="147"/>
                    </a:cubicBezTo>
                    <a:cubicBezTo>
                      <a:pt x="124" y="161"/>
                      <a:pt x="107" y="168"/>
                      <a:pt x="87" y="168"/>
                    </a:cubicBezTo>
                    <a:close/>
                  </a:path>
                </a:pathLst>
              </a:custGeom>
              <a:solidFill>
                <a:srgbClr val="000000"/>
              </a:solidFill>
              <a:ln w="9525">
                <a:noFill/>
                <a:round/>
                <a:headEnd/>
                <a:tailEnd/>
              </a:ln>
            </p:spPr>
            <p:txBody>
              <a:bodyPr/>
              <a:lstStyle/>
              <a:p>
                <a:endParaRPr lang="fr-FR" dirty="0"/>
              </a:p>
            </p:txBody>
          </p:sp>
          <p:sp>
            <p:nvSpPr>
              <p:cNvPr id="6259" name="Freeform 115"/>
              <p:cNvSpPr>
                <a:spLocks noChangeAspect="1"/>
              </p:cNvSpPr>
              <p:nvPr/>
            </p:nvSpPr>
            <p:spPr bwMode="auto">
              <a:xfrm>
                <a:off x="2454" y="2425"/>
                <a:ext cx="248" cy="296"/>
              </a:xfrm>
              <a:custGeom>
                <a:avLst/>
                <a:gdLst/>
                <a:ahLst/>
                <a:cxnLst>
                  <a:cxn ang="0">
                    <a:pos x="132" y="17"/>
                  </a:cxn>
                  <a:cxn ang="0">
                    <a:pos x="81" y="0"/>
                  </a:cxn>
                  <a:cxn ang="0">
                    <a:pos x="39" y="13"/>
                  </a:cxn>
                  <a:cxn ang="0">
                    <a:pos x="18" y="37"/>
                  </a:cxn>
                  <a:cxn ang="0">
                    <a:pos x="18" y="4"/>
                  </a:cxn>
                  <a:cxn ang="0">
                    <a:pos x="0" y="4"/>
                  </a:cxn>
                  <a:cxn ang="0">
                    <a:pos x="0" y="179"/>
                  </a:cxn>
                  <a:cxn ang="0">
                    <a:pos x="18" y="179"/>
                  </a:cxn>
                  <a:cxn ang="0">
                    <a:pos x="18" y="83"/>
                  </a:cxn>
                  <a:cxn ang="0">
                    <a:pos x="35" y="35"/>
                  </a:cxn>
                  <a:cxn ang="0">
                    <a:pos x="82" y="16"/>
                  </a:cxn>
                  <a:cxn ang="0">
                    <a:pos x="132" y="67"/>
                  </a:cxn>
                  <a:cxn ang="0">
                    <a:pos x="132" y="179"/>
                  </a:cxn>
                  <a:cxn ang="0">
                    <a:pos x="150" y="179"/>
                  </a:cxn>
                  <a:cxn ang="0">
                    <a:pos x="150" y="65"/>
                  </a:cxn>
                  <a:cxn ang="0">
                    <a:pos x="132" y="17"/>
                  </a:cxn>
                </a:cxnLst>
                <a:rect l="0" t="0" r="r" b="b"/>
                <a:pathLst>
                  <a:path w="150" h="179">
                    <a:moveTo>
                      <a:pt x="132" y="17"/>
                    </a:moveTo>
                    <a:cubicBezTo>
                      <a:pt x="120" y="6"/>
                      <a:pt x="103" y="0"/>
                      <a:pt x="81" y="0"/>
                    </a:cubicBezTo>
                    <a:cubicBezTo>
                      <a:pt x="66" y="0"/>
                      <a:pt x="51" y="5"/>
                      <a:pt x="39" y="13"/>
                    </a:cubicBezTo>
                    <a:cubicBezTo>
                      <a:pt x="29" y="19"/>
                      <a:pt x="23" y="27"/>
                      <a:pt x="18" y="37"/>
                    </a:cubicBezTo>
                    <a:cubicBezTo>
                      <a:pt x="18" y="26"/>
                      <a:pt x="18" y="4"/>
                      <a:pt x="18" y="4"/>
                    </a:cubicBezTo>
                    <a:cubicBezTo>
                      <a:pt x="0" y="4"/>
                      <a:pt x="0" y="4"/>
                      <a:pt x="0" y="4"/>
                    </a:cubicBezTo>
                    <a:cubicBezTo>
                      <a:pt x="0" y="179"/>
                      <a:pt x="0" y="179"/>
                      <a:pt x="0" y="179"/>
                    </a:cubicBezTo>
                    <a:cubicBezTo>
                      <a:pt x="18" y="179"/>
                      <a:pt x="18" y="179"/>
                      <a:pt x="18" y="179"/>
                    </a:cubicBezTo>
                    <a:cubicBezTo>
                      <a:pt x="18" y="83"/>
                      <a:pt x="18" y="83"/>
                      <a:pt x="18" y="83"/>
                    </a:cubicBezTo>
                    <a:cubicBezTo>
                      <a:pt x="18" y="64"/>
                      <a:pt x="24" y="48"/>
                      <a:pt x="35" y="35"/>
                    </a:cubicBezTo>
                    <a:cubicBezTo>
                      <a:pt x="47" y="22"/>
                      <a:pt x="63" y="16"/>
                      <a:pt x="82" y="16"/>
                    </a:cubicBezTo>
                    <a:cubicBezTo>
                      <a:pt x="115" y="16"/>
                      <a:pt x="132" y="33"/>
                      <a:pt x="132" y="67"/>
                    </a:cubicBezTo>
                    <a:cubicBezTo>
                      <a:pt x="132" y="179"/>
                      <a:pt x="132" y="179"/>
                      <a:pt x="132" y="179"/>
                    </a:cubicBezTo>
                    <a:cubicBezTo>
                      <a:pt x="150" y="179"/>
                      <a:pt x="150" y="179"/>
                      <a:pt x="150" y="179"/>
                    </a:cubicBezTo>
                    <a:cubicBezTo>
                      <a:pt x="150" y="65"/>
                      <a:pt x="150" y="65"/>
                      <a:pt x="150" y="65"/>
                    </a:cubicBezTo>
                    <a:cubicBezTo>
                      <a:pt x="150" y="44"/>
                      <a:pt x="144" y="28"/>
                      <a:pt x="132" y="17"/>
                    </a:cubicBezTo>
                    <a:close/>
                  </a:path>
                </a:pathLst>
              </a:custGeom>
              <a:solidFill>
                <a:srgbClr val="000000"/>
              </a:solidFill>
              <a:ln w="9525">
                <a:noFill/>
                <a:round/>
                <a:headEnd/>
                <a:tailEnd/>
              </a:ln>
            </p:spPr>
            <p:txBody>
              <a:bodyPr/>
              <a:lstStyle/>
              <a:p>
                <a:endParaRPr lang="fr-FR" dirty="0"/>
              </a:p>
            </p:txBody>
          </p:sp>
          <p:sp>
            <p:nvSpPr>
              <p:cNvPr id="6260" name="Freeform 116"/>
              <p:cNvSpPr>
                <a:spLocks noChangeAspect="1"/>
              </p:cNvSpPr>
              <p:nvPr/>
            </p:nvSpPr>
            <p:spPr bwMode="auto">
              <a:xfrm>
                <a:off x="2845" y="2425"/>
                <a:ext cx="250" cy="302"/>
              </a:xfrm>
              <a:custGeom>
                <a:avLst/>
                <a:gdLst/>
                <a:ahLst/>
                <a:cxnLst>
                  <a:cxn ang="0">
                    <a:pos x="135" y="99"/>
                  </a:cxn>
                  <a:cxn ang="0">
                    <a:pos x="87" y="82"/>
                  </a:cxn>
                  <a:cxn ang="0">
                    <a:pos x="35" y="67"/>
                  </a:cxn>
                  <a:cxn ang="0">
                    <a:pos x="25" y="47"/>
                  </a:cxn>
                  <a:cxn ang="0">
                    <a:pos x="37" y="24"/>
                  </a:cxn>
                  <a:cxn ang="0">
                    <a:pos x="76" y="16"/>
                  </a:cxn>
                  <a:cxn ang="0">
                    <a:pos x="114" y="26"/>
                  </a:cxn>
                  <a:cxn ang="0">
                    <a:pos x="127" y="57"/>
                  </a:cxn>
                  <a:cxn ang="0">
                    <a:pos x="127" y="59"/>
                  </a:cxn>
                  <a:cxn ang="0">
                    <a:pos x="145" y="59"/>
                  </a:cxn>
                  <a:cxn ang="0">
                    <a:pos x="145" y="57"/>
                  </a:cxn>
                  <a:cxn ang="0">
                    <a:pos x="127" y="15"/>
                  </a:cxn>
                  <a:cxn ang="0">
                    <a:pos x="75" y="0"/>
                  </a:cxn>
                  <a:cxn ang="0">
                    <a:pos x="26" y="12"/>
                  </a:cxn>
                  <a:cxn ang="0">
                    <a:pos x="7" y="46"/>
                  </a:cxn>
                  <a:cxn ang="0">
                    <a:pos x="22" y="80"/>
                  </a:cxn>
                  <a:cxn ang="0">
                    <a:pos x="73" y="97"/>
                  </a:cxn>
                  <a:cxn ang="0">
                    <a:pos x="121" y="112"/>
                  </a:cxn>
                  <a:cxn ang="0">
                    <a:pos x="133" y="133"/>
                  </a:cxn>
                  <a:cxn ang="0">
                    <a:pos x="118" y="159"/>
                  </a:cxn>
                  <a:cxn ang="0">
                    <a:pos x="78" y="168"/>
                  </a:cxn>
                  <a:cxn ang="0">
                    <a:pos x="35" y="155"/>
                  </a:cxn>
                  <a:cxn ang="0">
                    <a:pos x="18" y="120"/>
                  </a:cxn>
                  <a:cxn ang="0">
                    <a:pos x="18" y="118"/>
                  </a:cxn>
                  <a:cxn ang="0">
                    <a:pos x="0" y="118"/>
                  </a:cxn>
                  <a:cxn ang="0">
                    <a:pos x="0" y="120"/>
                  </a:cxn>
                  <a:cxn ang="0">
                    <a:pos x="22" y="167"/>
                  </a:cxn>
                  <a:cxn ang="0">
                    <a:pos x="77" y="183"/>
                  </a:cxn>
                  <a:cxn ang="0">
                    <a:pos x="131" y="171"/>
                  </a:cxn>
                  <a:cxn ang="0">
                    <a:pos x="151" y="133"/>
                  </a:cxn>
                  <a:cxn ang="0">
                    <a:pos x="135" y="99"/>
                  </a:cxn>
                </a:cxnLst>
                <a:rect l="0" t="0" r="r" b="b"/>
                <a:pathLst>
                  <a:path w="151" h="183">
                    <a:moveTo>
                      <a:pt x="135" y="99"/>
                    </a:moveTo>
                    <a:cubicBezTo>
                      <a:pt x="126" y="92"/>
                      <a:pt x="110" y="86"/>
                      <a:pt x="87" y="82"/>
                    </a:cubicBezTo>
                    <a:cubicBezTo>
                      <a:pt x="61" y="78"/>
                      <a:pt x="44" y="73"/>
                      <a:pt x="35" y="67"/>
                    </a:cubicBezTo>
                    <a:cubicBezTo>
                      <a:pt x="28" y="62"/>
                      <a:pt x="25" y="56"/>
                      <a:pt x="25" y="47"/>
                    </a:cubicBezTo>
                    <a:cubicBezTo>
                      <a:pt x="25" y="37"/>
                      <a:pt x="29" y="30"/>
                      <a:pt x="37" y="24"/>
                    </a:cubicBezTo>
                    <a:cubicBezTo>
                      <a:pt x="46" y="18"/>
                      <a:pt x="59" y="16"/>
                      <a:pt x="76" y="16"/>
                    </a:cubicBezTo>
                    <a:cubicBezTo>
                      <a:pt x="92" y="16"/>
                      <a:pt x="105" y="19"/>
                      <a:pt x="114" y="26"/>
                    </a:cubicBezTo>
                    <a:cubicBezTo>
                      <a:pt x="123" y="34"/>
                      <a:pt x="127" y="44"/>
                      <a:pt x="127" y="57"/>
                    </a:cubicBezTo>
                    <a:cubicBezTo>
                      <a:pt x="127" y="59"/>
                      <a:pt x="127" y="59"/>
                      <a:pt x="127" y="59"/>
                    </a:cubicBezTo>
                    <a:cubicBezTo>
                      <a:pt x="145" y="59"/>
                      <a:pt x="145" y="59"/>
                      <a:pt x="145" y="59"/>
                    </a:cubicBezTo>
                    <a:cubicBezTo>
                      <a:pt x="145" y="57"/>
                      <a:pt x="145" y="57"/>
                      <a:pt x="145" y="57"/>
                    </a:cubicBezTo>
                    <a:cubicBezTo>
                      <a:pt x="145" y="39"/>
                      <a:pt x="139" y="24"/>
                      <a:pt x="127" y="15"/>
                    </a:cubicBezTo>
                    <a:cubicBezTo>
                      <a:pt x="115" y="5"/>
                      <a:pt x="97" y="0"/>
                      <a:pt x="75" y="0"/>
                    </a:cubicBezTo>
                    <a:cubicBezTo>
                      <a:pt x="54" y="0"/>
                      <a:pt x="38" y="4"/>
                      <a:pt x="26" y="12"/>
                    </a:cubicBezTo>
                    <a:cubicBezTo>
                      <a:pt x="13" y="20"/>
                      <a:pt x="7" y="31"/>
                      <a:pt x="7" y="46"/>
                    </a:cubicBezTo>
                    <a:cubicBezTo>
                      <a:pt x="7" y="61"/>
                      <a:pt x="12" y="72"/>
                      <a:pt x="22" y="80"/>
                    </a:cubicBezTo>
                    <a:cubicBezTo>
                      <a:pt x="32" y="87"/>
                      <a:pt x="49" y="93"/>
                      <a:pt x="73" y="97"/>
                    </a:cubicBezTo>
                    <a:cubicBezTo>
                      <a:pt x="96" y="101"/>
                      <a:pt x="112" y="106"/>
                      <a:pt x="121" y="112"/>
                    </a:cubicBezTo>
                    <a:cubicBezTo>
                      <a:pt x="129" y="117"/>
                      <a:pt x="133" y="124"/>
                      <a:pt x="133" y="133"/>
                    </a:cubicBezTo>
                    <a:cubicBezTo>
                      <a:pt x="133" y="145"/>
                      <a:pt x="128" y="153"/>
                      <a:pt x="118" y="159"/>
                    </a:cubicBezTo>
                    <a:cubicBezTo>
                      <a:pt x="109" y="165"/>
                      <a:pt x="95" y="168"/>
                      <a:pt x="78" y="168"/>
                    </a:cubicBezTo>
                    <a:cubicBezTo>
                      <a:pt x="60" y="168"/>
                      <a:pt x="46" y="164"/>
                      <a:pt x="35" y="155"/>
                    </a:cubicBezTo>
                    <a:cubicBezTo>
                      <a:pt x="24" y="146"/>
                      <a:pt x="18" y="135"/>
                      <a:pt x="18" y="120"/>
                    </a:cubicBezTo>
                    <a:cubicBezTo>
                      <a:pt x="18" y="118"/>
                      <a:pt x="18" y="118"/>
                      <a:pt x="18" y="118"/>
                    </a:cubicBezTo>
                    <a:cubicBezTo>
                      <a:pt x="0" y="118"/>
                      <a:pt x="0" y="118"/>
                      <a:pt x="0" y="118"/>
                    </a:cubicBezTo>
                    <a:cubicBezTo>
                      <a:pt x="0" y="120"/>
                      <a:pt x="0" y="120"/>
                      <a:pt x="0" y="120"/>
                    </a:cubicBezTo>
                    <a:cubicBezTo>
                      <a:pt x="0" y="140"/>
                      <a:pt x="8" y="156"/>
                      <a:pt x="22" y="167"/>
                    </a:cubicBezTo>
                    <a:cubicBezTo>
                      <a:pt x="36" y="178"/>
                      <a:pt x="54" y="183"/>
                      <a:pt x="77" y="183"/>
                    </a:cubicBezTo>
                    <a:cubicBezTo>
                      <a:pt x="101" y="183"/>
                      <a:pt x="119" y="179"/>
                      <a:pt x="131" y="171"/>
                    </a:cubicBezTo>
                    <a:cubicBezTo>
                      <a:pt x="144" y="162"/>
                      <a:pt x="151" y="149"/>
                      <a:pt x="151" y="133"/>
                    </a:cubicBezTo>
                    <a:cubicBezTo>
                      <a:pt x="151" y="118"/>
                      <a:pt x="145" y="107"/>
                      <a:pt x="135" y="99"/>
                    </a:cubicBezTo>
                    <a:close/>
                  </a:path>
                </a:pathLst>
              </a:custGeom>
              <a:solidFill>
                <a:srgbClr val="000000"/>
              </a:solidFill>
              <a:ln w="9525">
                <a:noFill/>
                <a:round/>
                <a:headEnd/>
                <a:tailEnd/>
              </a:ln>
            </p:spPr>
            <p:txBody>
              <a:bodyPr/>
              <a:lstStyle/>
              <a:p>
                <a:endParaRPr lang="fr-FR" dirty="0"/>
              </a:p>
            </p:txBody>
          </p:sp>
          <p:sp>
            <p:nvSpPr>
              <p:cNvPr id="6261" name="Freeform 117"/>
              <p:cNvSpPr>
                <a:spLocks noChangeAspect="1"/>
              </p:cNvSpPr>
              <p:nvPr/>
            </p:nvSpPr>
            <p:spPr bwMode="auto">
              <a:xfrm>
                <a:off x="3240" y="2431"/>
                <a:ext cx="246" cy="296"/>
              </a:xfrm>
              <a:custGeom>
                <a:avLst/>
                <a:gdLst/>
                <a:ahLst/>
                <a:cxnLst>
                  <a:cxn ang="0">
                    <a:pos x="131" y="0"/>
                  </a:cxn>
                  <a:cxn ang="0">
                    <a:pos x="131" y="93"/>
                  </a:cxn>
                  <a:cxn ang="0">
                    <a:pos x="114" y="145"/>
                  </a:cxn>
                  <a:cxn ang="0">
                    <a:pos x="69" y="164"/>
                  </a:cxn>
                  <a:cxn ang="0">
                    <a:pos x="18" y="113"/>
                  </a:cxn>
                  <a:cxn ang="0">
                    <a:pos x="18" y="0"/>
                  </a:cxn>
                  <a:cxn ang="0">
                    <a:pos x="0" y="0"/>
                  </a:cxn>
                  <a:cxn ang="0">
                    <a:pos x="0" y="114"/>
                  </a:cxn>
                  <a:cxn ang="0">
                    <a:pos x="68" y="179"/>
                  </a:cxn>
                  <a:cxn ang="0">
                    <a:pos x="111" y="167"/>
                  </a:cxn>
                  <a:cxn ang="0">
                    <a:pos x="131" y="143"/>
                  </a:cxn>
                  <a:cxn ang="0">
                    <a:pos x="131" y="175"/>
                  </a:cxn>
                  <a:cxn ang="0">
                    <a:pos x="149" y="175"/>
                  </a:cxn>
                  <a:cxn ang="0">
                    <a:pos x="149" y="0"/>
                  </a:cxn>
                  <a:cxn ang="0">
                    <a:pos x="131" y="0"/>
                  </a:cxn>
                </a:cxnLst>
                <a:rect l="0" t="0" r="r" b="b"/>
                <a:pathLst>
                  <a:path w="149" h="179">
                    <a:moveTo>
                      <a:pt x="131" y="0"/>
                    </a:moveTo>
                    <a:cubicBezTo>
                      <a:pt x="131" y="93"/>
                      <a:pt x="131" y="93"/>
                      <a:pt x="131" y="93"/>
                    </a:cubicBezTo>
                    <a:cubicBezTo>
                      <a:pt x="131" y="115"/>
                      <a:pt x="126" y="132"/>
                      <a:pt x="114" y="145"/>
                    </a:cubicBezTo>
                    <a:cubicBezTo>
                      <a:pt x="103" y="158"/>
                      <a:pt x="88" y="164"/>
                      <a:pt x="69" y="164"/>
                    </a:cubicBezTo>
                    <a:cubicBezTo>
                      <a:pt x="34" y="164"/>
                      <a:pt x="18" y="147"/>
                      <a:pt x="18" y="113"/>
                    </a:cubicBezTo>
                    <a:cubicBezTo>
                      <a:pt x="18" y="0"/>
                      <a:pt x="18" y="0"/>
                      <a:pt x="18" y="0"/>
                    </a:cubicBezTo>
                    <a:cubicBezTo>
                      <a:pt x="0" y="0"/>
                      <a:pt x="0" y="0"/>
                      <a:pt x="0" y="0"/>
                    </a:cubicBezTo>
                    <a:cubicBezTo>
                      <a:pt x="0" y="114"/>
                      <a:pt x="0" y="114"/>
                      <a:pt x="0" y="114"/>
                    </a:cubicBezTo>
                    <a:cubicBezTo>
                      <a:pt x="0" y="157"/>
                      <a:pt x="23" y="179"/>
                      <a:pt x="68" y="179"/>
                    </a:cubicBezTo>
                    <a:cubicBezTo>
                      <a:pt x="84" y="179"/>
                      <a:pt x="98" y="175"/>
                      <a:pt x="111" y="167"/>
                    </a:cubicBezTo>
                    <a:cubicBezTo>
                      <a:pt x="121" y="160"/>
                      <a:pt x="127" y="152"/>
                      <a:pt x="131" y="143"/>
                    </a:cubicBezTo>
                    <a:cubicBezTo>
                      <a:pt x="131" y="153"/>
                      <a:pt x="131" y="175"/>
                      <a:pt x="131" y="175"/>
                    </a:cubicBezTo>
                    <a:cubicBezTo>
                      <a:pt x="149" y="175"/>
                      <a:pt x="149" y="175"/>
                      <a:pt x="149" y="175"/>
                    </a:cubicBezTo>
                    <a:cubicBezTo>
                      <a:pt x="149" y="0"/>
                      <a:pt x="149" y="0"/>
                      <a:pt x="149" y="0"/>
                    </a:cubicBezTo>
                    <a:lnTo>
                      <a:pt x="131" y="0"/>
                    </a:lnTo>
                    <a:close/>
                  </a:path>
                </a:pathLst>
              </a:custGeom>
              <a:solidFill>
                <a:srgbClr val="000000"/>
              </a:solidFill>
              <a:ln w="9525">
                <a:noFill/>
                <a:round/>
                <a:headEnd/>
                <a:tailEnd/>
              </a:ln>
            </p:spPr>
            <p:txBody>
              <a:bodyPr/>
              <a:lstStyle/>
              <a:p>
                <a:endParaRPr lang="fr-FR" dirty="0"/>
              </a:p>
            </p:txBody>
          </p:sp>
          <p:sp>
            <p:nvSpPr>
              <p:cNvPr id="6262" name="Rectangle 118"/>
              <p:cNvSpPr>
                <a:spLocks noChangeAspect="1" noChangeArrowheads="1"/>
              </p:cNvSpPr>
              <p:nvPr/>
            </p:nvSpPr>
            <p:spPr bwMode="auto">
              <a:xfrm>
                <a:off x="3649" y="2322"/>
                <a:ext cx="28" cy="399"/>
              </a:xfrm>
              <a:prstGeom prst="rect">
                <a:avLst/>
              </a:prstGeom>
              <a:solidFill>
                <a:srgbClr val="000000"/>
              </a:solidFill>
              <a:ln w="9525">
                <a:noFill/>
                <a:miter lim="800000"/>
                <a:headEnd/>
                <a:tailEnd/>
              </a:ln>
            </p:spPr>
            <p:txBody>
              <a:bodyPr/>
              <a:lstStyle/>
              <a:p>
                <a:endParaRPr lang="fr-FR" dirty="0"/>
              </a:p>
            </p:txBody>
          </p:sp>
          <p:sp>
            <p:nvSpPr>
              <p:cNvPr id="6263" name="Freeform 119"/>
              <p:cNvSpPr>
                <a:spLocks noChangeAspect="1"/>
              </p:cNvSpPr>
              <p:nvPr/>
            </p:nvSpPr>
            <p:spPr bwMode="auto">
              <a:xfrm>
                <a:off x="3807" y="2344"/>
                <a:ext cx="152" cy="377"/>
              </a:xfrm>
              <a:custGeom>
                <a:avLst/>
                <a:gdLst/>
                <a:ahLst/>
                <a:cxnLst>
                  <a:cxn ang="0">
                    <a:pos x="92" y="69"/>
                  </a:cxn>
                  <a:cxn ang="0">
                    <a:pos x="92" y="53"/>
                  </a:cxn>
                  <a:cxn ang="0">
                    <a:pos x="52" y="53"/>
                  </a:cxn>
                  <a:cxn ang="0">
                    <a:pos x="52" y="0"/>
                  </a:cxn>
                  <a:cxn ang="0">
                    <a:pos x="34" y="0"/>
                  </a:cxn>
                  <a:cxn ang="0">
                    <a:pos x="34" y="53"/>
                  </a:cxn>
                  <a:cxn ang="0">
                    <a:pos x="0" y="53"/>
                  </a:cxn>
                  <a:cxn ang="0">
                    <a:pos x="0" y="69"/>
                  </a:cxn>
                  <a:cxn ang="0">
                    <a:pos x="34" y="69"/>
                  </a:cxn>
                  <a:cxn ang="0">
                    <a:pos x="34" y="188"/>
                  </a:cxn>
                  <a:cxn ang="0">
                    <a:pos x="45" y="219"/>
                  </a:cxn>
                  <a:cxn ang="0">
                    <a:pos x="80" y="228"/>
                  </a:cxn>
                  <a:cxn ang="0">
                    <a:pos x="92" y="228"/>
                  </a:cxn>
                  <a:cxn ang="0">
                    <a:pos x="92" y="213"/>
                  </a:cxn>
                  <a:cxn ang="0">
                    <a:pos x="80" y="213"/>
                  </a:cxn>
                  <a:cxn ang="0">
                    <a:pos x="58" y="207"/>
                  </a:cxn>
                  <a:cxn ang="0">
                    <a:pos x="52" y="186"/>
                  </a:cxn>
                  <a:cxn ang="0">
                    <a:pos x="52" y="69"/>
                  </a:cxn>
                  <a:cxn ang="0">
                    <a:pos x="92" y="69"/>
                  </a:cxn>
                </a:cxnLst>
                <a:rect l="0" t="0" r="r" b="b"/>
                <a:pathLst>
                  <a:path w="92" h="228">
                    <a:moveTo>
                      <a:pt x="92" y="69"/>
                    </a:moveTo>
                    <a:cubicBezTo>
                      <a:pt x="92" y="53"/>
                      <a:pt x="92" y="53"/>
                      <a:pt x="92" y="53"/>
                    </a:cubicBezTo>
                    <a:cubicBezTo>
                      <a:pt x="92" y="53"/>
                      <a:pt x="56" y="53"/>
                      <a:pt x="52" y="53"/>
                    </a:cubicBezTo>
                    <a:cubicBezTo>
                      <a:pt x="52" y="49"/>
                      <a:pt x="52" y="0"/>
                      <a:pt x="52" y="0"/>
                    </a:cubicBezTo>
                    <a:cubicBezTo>
                      <a:pt x="34" y="0"/>
                      <a:pt x="34" y="0"/>
                      <a:pt x="34" y="0"/>
                    </a:cubicBezTo>
                    <a:cubicBezTo>
                      <a:pt x="34" y="0"/>
                      <a:pt x="34" y="49"/>
                      <a:pt x="34" y="53"/>
                    </a:cubicBezTo>
                    <a:cubicBezTo>
                      <a:pt x="30" y="53"/>
                      <a:pt x="0" y="53"/>
                      <a:pt x="0" y="53"/>
                    </a:cubicBezTo>
                    <a:cubicBezTo>
                      <a:pt x="0" y="69"/>
                      <a:pt x="0" y="69"/>
                      <a:pt x="0" y="69"/>
                    </a:cubicBezTo>
                    <a:cubicBezTo>
                      <a:pt x="0" y="69"/>
                      <a:pt x="30" y="69"/>
                      <a:pt x="34" y="69"/>
                    </a:cubicBezTo>
                    <a:cubicBezTo>
                      <a:pt x="34" y="73"/>
                      <a:pt x="34" y="188"/>
                      <a:pt x="34" y="188"/>
                    </a:cubicBezTo>
                    <a:cubicBezTo>
                      <a:pt x="34" y="202"/>
                      <a:pt x="38" y="212"/>
                      <a:pt x="45" y="219"/>
                    </a:cubicBezTo>
                    <a:cubicBezTo>
                      <a:pt x="53" y="225"/>
                      <a:pt x="64" y="228"/>
                      <a:pt x="80" y="228"/>
                    </a:cubicBezTo>
                    <a:cubicBezTo>
                      <a:pt x="92" y="228"/>
                      <a:pt x="92" y="228"/>
                      <a:pt x="92" y="228"/>
                    </a:cubicBezTo>
                    <a:cubicBezTo>
                      <a:pt x="92" y="213"/>
                      <a:pt x="92" y="213"/>
                      <a:pt x="92" y="213"/>
                    </a:cubicBezTo>
                    <a:cubicBezTo>
                      <a:pt x="80" y="213"/>
                      <a:pt x="80" y="213"/>
                      <a:pt x="80" y="213"/>
                    </a:cubicBezTo>
                    <a:cubicBezTo>
                      <a:pt x="70" y="213"/>
                      <a:pt x="62" y="211"/>
                      <a:pt x="58" y="207"/>
                    </a:cubicBezTo>
                    <a:cubicBezTo>
                      <a:pt x="54" y="203"/>
                      <a:pt x="52" y="196"/>
                      <a:pt x="52" y="186"/>
                    </a:cubicBezTo>
                    <a:cubicBezTo>
                      <a:pt x="52" y="186"/>
                      <a:pt x="52" y="73"/>
                      <a:pt x="52" y="69"/>
                    </a:cubicBezTo>
                    <a:cubicBezTo>
                      <a:pt x="56" y="69"/>
                      <a:pt x="92" y="69"/>
                      <a:pt x="92" y="69"/>
                    </a:cubicBezTo>
                    <a:close/>
                  </a:path>
                </a:pathLst>
              </a:custGeom>
              <a:solidFill>
                <a:srgbClr val="000000"/>
              </a:solidFill>
              <a:ln w="9525">
                <a:noFill/>
                <a:round/>
                <a:headEnd/>
                <a:tailEnd/>
              </a:ln>
            </p:spPr>
            <p:txBody>
              <a:bodyPr/>
              <a:lstStyle/>
              <a:p>
                <a:endParaRPr lang="fr-FR" dirty="0"/>
              </a:p>
            </p:txBody>
          </p:sp>
          <p:sp>
            <p:nvSpPr>
              <p:cNvPr id="6264" name="Rectangle 120"/>
              <p:cNvSpPr>
                <a:spLocks noChangeAspect="1" noChangeArrowheads="1"/>
              </p:cNvSpPr>
              <p:nvPr/>
            </p:nvSpPr>
            <p:spPr bwMode="auto">
              <a:xfrm>
                <a:off x="4099" y="2325"/>
                <a:ext cx="23" cy="57"/>
              </a:xfrm>
              <a:prstGeom prst="rect">
                <a:avLst/>
              </a:prstGeom>
              <a:solidFill>
                <a:srgbClr val="000000"/>
              </a:solidFill>
              <a:ln w="4763">
                <a:solidFill>
                  <a:srgbClr val="000000"/>
                </a:solidFill>
                <a:miter lim="800000"/>
                <a:headEnd/>
                <a:tailEnd/>
              </a:ln>
            </p:spPr>
            <p:txBody>
              <a:bodyPr/>
              <a:lstStyle/>
              <a:p>
                <a:endParaRPr lang="fr-FR" dirty="0"/>
              </a:p>
            </p:txBody>
          </p:sp>
          <p:sp>
            <p:nvSpPr>
              <p:cNvPr id="6265" name="Rectangle 121"/>
              <p:cNvSpPr>
                <a:spLocks noChangeAspect="1" noChangeArrowheads="1"/>
              </p:cNvSpPr>
              <p:nvPr/>
            </p:nvSpPr>
            <p:spPr bwMode="auto">
              <a:xfrm>
                <a:off x="4096" y="2431"/>
                <a:ext cx="30" cy="290"/>
              </a:xfrm>
              <a:prstGeom prst="rect">
                <a:avLst/>
              </a:prstGeom>
              <a:solidFill>
                <a:srgbClr val="000000"/>
              </a:solidFill>
              <a:ln w="9525">
                <a:noFill/>
                <a:miter lim="800000"/>
                <a:headEnd/>
                <a:tailEnd/>
              </a:ln>
            </p:spPr>
            <p:txBody>
              <a:bodyPr/>
              <a:lstStyle/>
              <a:p>
                <a:endParaRPr lang="fr-FR" dirty="0"/>
              </a:p>
            </p:txBody>
          </p:sp>
          <p:sp>
            <p:nvSpPr>
              <p:cNvPr id="6266" name="Freeform 122"/>
              <p:cNvSpPr>
                <a:spLocks noChangeAspect="1"/>
              </p:cNvSpPr>
              <p:nvPr/>
            </p:nvSpPr>
            <p:spPr bwMode="auto">
              <a:xfrm>
                <a:off x="4287" y="2425"/>
                <a:ext cx="248" cy="296"/>
              </a:xfrm>
              <a:custGeom>
                <a:avLst/>
                <a:gdLst/>
                <a:ahLst/>
                <a:cxnLst>
                  <a:cxn ang="0">
                    <a:pos x="132" y="17"/>
                  </a:cxn>
                  <a:cxn ang="0">
                    <a:pos x="81" y="0"/>
                  </a:cxn>
                  <a:cxn ang="0">
                    <a:pos x="39" y="13"/>
                  </a:cxn>
                  <a:cxn ang="0">
                    <a:pos x="18" y="37"/>
                  </a:cxn>
                  <a:cxn ang="0">
                    <a:pos x="18" y="4"/>
                  </a:cxn>
                  <a:cxn ang="0">
                    <a:pos x="0" y="4"/>
                  </a:cxn>
                  <a:cxn ang="0">
                    <a:pos x="0" y="179"/>
                  </a:cxn>
                  <a:cxn ang="0">
                    <a:pos x="18" y="179"/>
                  </a:cxn>
                  <a:cxn ang="0">
                    <a:pos x="18" y="83"/>
                  </a:cxn>
                  <a:cxn ang="0">
                    <a:pos x="36" y="35"/>
                  </a:cxn>
                  <a:cxn ang="0">
                    <a:pos x="82" y="16"/>
                  </a:cxn>
                  <a:cxn ang="0">
                    <a:pos x="132" y="67"/>
                  </a:cxn>
                  <a:cxn ang="0">
                    <a:pos x="132" y="179"/>
                  </a:cxn>
                  <a:cxn ang="0">
                    <a:pos x="150" y="179"/>
                  </a:cxn>
                  <a:cxn ang="0">
                    <a:pos x="150" y="65"/>
                  </a:cxn>
                  <a:cxn ang="0">
                    <a:pos x="132" y="17"/>
                  </a:cxn>
                </a:cxnLst>
                <a:rect l="0" t="0" r="r" b="b"/>
                <a:pathLst>
                  <a:path w="150" h="179">
                    <a:moveTo>
                      <a:pt x="132" y="17"/>
                    </a:moveTo>
                    <a:cubicBezTo>
                      <a:pt x="121" y="6"/>
                      <a:pt x="104" y="0"/>
                      <a:pt x="81" y="0"/>
                    </a:cubicBezTo>
                    <a:cubicBezTo>
                      <a:pt x="66" y="0"/>
                      <a:pt x="52" y="5"/>
                      <a:pt x="39" y="13"/>
                    </a:cubicBezTo>
                    <a:cubicBezTo>
                      <a:pt x="29" y="19"/>
                      <a:pt x="23" y="27"/>
                      <a:pt x="18" y="37"/>
                    </a:cubicBezTo>
                    <a:cubicBezTo>
                      <a:pt x="18" y="26"/>
                      <a:pt x="18" y="4"/>
                      <a:pt x="18" y="4"/>
                    </a:cubicBezTo>
                    <a:cubicBezTo>
                      <a:pt x="0" y="4"/>
                      <a:pt x="0" y="4"/>
                      <a:pt x="0" y="4"/>
                    </a:cubicBezTo>
                    <a:cubicBezTo>
                      <a:pt x="0" y="179"/>
                      <a:pt x="0" y="179"/>
                      <a:pt x="0" y="179"/>
                    </a:cubicBezTo>
                    <a:cubicBezTo>
                      <a:pt x="18" y="179"/>
                      <a:pt x="18" y="179"/>
                      <a:pt x="18" y="179"/>
                    </a:cubicBezTo>
                    <a:cubicBezTo>
                      <a:pt x="18" y="83"/>
                      <a:pt x="18" y="83"/>
                      <a:pt x="18" y="83"/>
                    </a:cubicBezTo>
                    <a:cubicBezTo>
                      <a:pt x="18" y="64"/>
                      <a:pt x="24" y="48"/>
                      <a:pt x="36" y="35"/>
                    </a:cubicBezTo>
                    <a:cubicBezTo>
                      <a:pt x="47" y="22"/>
                      <a:pt x="63" y="16"/>
                      <a:pt x="82" y="16"/>
                    </a:cubicBezTo>
                    <a:cubicBezTo>
                      <a:pt x="116" y="16"/>
                      <a:pt x="132" y="33"/>
                      <a:pt x="132" y="67"/>
                    </a:cubicBezTo>
                    <a:cubicBezTo>
                      <a:pt x="132" y="179"/>
                      <a:pt x="132" y="179"/>
                      <a:pt x="132" y="179"/>
                    </a:cubicBezTo>
                    <a:cubicBezTo>
                      <a:pt x="150" y="179"/>
                      <a:pt x="150" y="179"/>
                      <a:pt x="150" y="179"/>
                    </a:cubicBezTo>
                    <a:cubicBezTo>
                      <a:pt x="150" y="65"/>
                      <a:pt x="150" y="65"/>
                      <a:pt x="150" y="65"/>
                    </a:cubicBezTo>
                    <a:cubicBezTo>
                      <a:pt x="150" y="44"/>
                      <a:pt x="144" y="28"/>
                      <a:pt x="132" y="17"/>
                    </a:cubicBezTo>
                    <a:close/>
                  </a:path>
                </a:pathLst>
              </a:custGeom>
              <a:solidFill>
                <a:srgbClr val="000000"/>
              </a:solidFill>
              <a:ln w="9525">
                <a:noFill/>
                <a:round/>
                <a:headEnd/>
                <a:tailEnd/>
              </a:ln>
            </p:spPr>
            <p:txBody>
              <a:bodyPr/>
              <a:lstStyle/>
              <a:p>
                <a:endParaRPr lang="fr-FR" dirty="0"/>
              </a:p>
            </p:txBody>
          </p:sp>
          <p:sp>
            <p:nvSpPr>
              <p:cNvPr id="6267" name="Freeform 123"/>
              <p:cNvSpPr>
                <a:spLocks noChangeAspect="1" noEditPoints="1"/>
              </p:cNvSpPr>
              <p:nvPr/>
            </p:nvSpPr>
            <p:spPr bwMode="auto">
              <a:xfrm>
                <a:off x="4678" y="2423"/>
                <a:ext cx="271" cy="405"/>
              </a:xfrm>
              <a:custGeom>
                <a:avLst/>
                <a:gdLst/>
                <a:ahLst/>
                <a:cxnLst>
                  <a:cxn ang="0">
                    <a:pos x="144" y="5"/>
                  </a:cxn>
                  <a:cxn ang="0">
                    <a:pos x="144" y="39"/>
                  </a:cxn>
                  <a:cxn ang="0">
                    <a:pos x="123" y="13"/>
                  </a:cxn>
                  <a:cxn ang="0">
                    <a:pos x="81" y="0"/>
                  </a:cxn>
                  <a:cxn ang="0">
                    <a:pos x="22" y="25"/>
                  </a:cxn>
                  <a:cxn ang="0">
                    <a:pos x="0" y="88"/>
                  </a:cxn>
                  <a:cxn ang="0">
                    <a:pos x="21" y="151"/>
                  </a:cxn>
                  <a:cxn ang="0">
                    <a:pos x="83" y="174"/>
                  </a:cxn>
                  <a:cxn ang="0">
                    <a:pos x="123" y="163"/>
                  </a:cxn>
                  <a:cxn ang="0">
                    <a:pos x="146" y="139"/>
                  </a:cxn>
                  <a:cxn ang="0">
                    <a:pos x="146" y="168"/>
                  </a:cxn>
                  <a:cxn ang="0">
                    <a:pos x="130" y="215"/>
                  </a:cxn>
                  <a:cxn ang="0">
                    <a:pos x="83" y="230"/>
                  </a:cxn>
                  <a:cxn ang="0">
                    <a:pos x="43" y="220"/>
                  </a:cxn>
                  <a:cxn ang="0">
                    <a:pos x="26" y="190"/>
                  </a:cxn>
                  <a:cxn ang="0">
                    <a:pos x="26" y="188"/>
                  </a:cxn>
                  <a:cxn ang="0">
                    <a:pos x="8" y="188"/>
                  </a:cxn>
                  <a:cxn ang="0">
                    <a:pos x="9" y="190"/>
                  </a:cxn>
                  <a:cxn ang="0">
                    <a:pos x="32" y="234"/>
                  </a:cxn>
                  <a:cxn ang="0">
                    <a:pos x="83" y="245"/>
                  </a:cxn>
                  <a:cxn ang="0">
                    <a:pos x="164" y="170"/>
                  </a:cxn>
                  <a:cxn ang="0">
                    <a:pos x="164" y="5"/>
                  </a:cxn>
                  <a:cxn ang="0">
                    <a:pos x="144" y="5"/>
                  </a:cxn>
                  <a:cxn ang="0">
                    <a:pos x="146" y="89"/>
                  </a:cxn>
                  <a:cxn ang="0">
                    <a:pos x="128" y="139"/>
                  </a:cxn>
                  <a:cxn ang="0">
                    <a:pos x="82" y="159"/>
                  </a:cxn>
                  <a:cxn ang="0">
                    <a:pos x="35" y="139"/>
                  </a:cxn>
                  <a:cxn ang="0">
                    <a:pos x="17" y="88"/>
                  </a:cxn>
                  <a:cxn ang="0">
                    <a:pos x="35" y="35"/>
                  </a:cxn>
                  <a:cxn ang="0">
                    <a:pos x="82" y="15"/>
                  </a:cxn>
                  <a:cxn ang="0">
                    <a:pos x="128" y="35"/>
                  </a:cxn>
                  <a:cxn ang="0">
                    <a:pos x="146" y="89"/>
                  </a:cxn>
                </a:cxnLst>
                <a:rect l="0" t="0" r="r" b="b"/>
                <a:pathLst>
                  <a:path w="164" h="245">
                    <a:moveTo>
                      <a:pt x="144" y="5"/>
                    </a:moveTo>
                    <a:cubicBezTo>
                      <a:pt x="144" y="5"/>
                      <a:pt x="144" y="28"/>
                      <a:pt x="144" y="39"/>
                    </a:cubicBezTo>
                    <a:cubicBezTo>
                      <a:pt x="140" y="29"/>
                      <a:pt x="133" y="20"/>
                      <a:pt x="123" y="13"/>
                    </a:cubicBezTo>
                    <a:cubicBezTo>
                      <a:pt x="111" y="5"/>
                      <a:pt x="97" y="0"/>
                      <a:pt x="81" y="0"/>
                    </a:cubicBezTo>
                    <a:cubicBezTo>
                      <a:pt x="57" y="0"/>
                      <a:pt x="37" y="8"/>
                      <a:pt x="22" y="25"/>
                    </a:cubicBezTo>
                    <a:cubicBezTo>
                      <a:pt x="7" y="41"/>
                      <a:pt x="0" y="62"/>
                      <a:pt x="0" y="88"/>
                    </a:cubicBezTo>
                    <a:cubicBezTo>
                      <a:pt x="0" y="115"/>
                      <a:pt x="7" y="136"/>
                      <a:pt x="21" y="151"/>
                    </a:cubicBezTo>
                    <a:cubicBezTo>
                      <a:pt x="36" y="166"/>
                      <a:pt x="57" y="174"/>
                      <a:pt x="83" y="174"/>
                    </a:cubicBezTo>
                    <a:cubicBezTo>
                      <a:pt x="97" y="174"/>
                      <a:pt x="111" y="170"/>
                      <a:pt x="123" y="163"/>
                    </a:cubicBezTo>
                    <a:cubicBezTo>
                      <a:pt x="132" y="157"/>
                      <a:pt x="140" y="149"/>
                      <a:pt x="146" y="139"/>
                    </a:cubicBezTo>
                    <a:cubicBezTo>
                      <a:pt x="146" y="148"/>
                      <a:pt x="146" y="168"/>
                      <a:pt x="146" y="168"/>
                    </a:cubicBezTo>
                    <a:cubicBezTo>
                      <a:pt x="146" y="189"/>
                      <a:pt x="141" y="205"/>
                      <a:pt x="130" y="215"/>
                    </a:cubicBezTo>
                    <a:cubicBezTo>
                      <a:pt x="119" y="225"/>
                      <a:pt x="104" y="230"/>
                      <a:pt x="83" y="230"/>
                    </a:cubicBezTo>
                    <a:cubicBezTo>
                      <a:pt x="66" y="230"/>
                      <a:pt x="53" y="227"/>
                      <a:pt x="43" y="220"/>
                    </a:cubicBezTo>
                    <a:cubicBezTo>
                      <a:pt x="33" y="213"/>
                      <a:pt x="28" y="203"/>
                      <a:pt x="26" y="190"/>
                    </a:cubicBezTo>
                    <a:cubicBezTo>
                      <a:pt x="26" y="188"/>
                      <a:pt x="26" y="188"/>
                      <a:pt x="26" y="188"/>
                    </a:cubicBezTo>
                    <a:cubicBezTo>
                      <a:pt x="8" y="188"/>
                      <a:pt x="8" y="188"/>
                      <a:pt x="8" y="188"/>
                    </a:cubicBezTo>
                    <a:cubicBezTo>
                      <a:pt x="9" y="190"/>
                      <a:pt x="9" y="190"/>
                      <a:pt x="9" y="190"/>
                    </a:cubicBezTo>
                    <a:cubicBezTo>
                      <a:pt x="11" y="210"/>
                      <a:pt x="19" y="225"/>
                      <a:pt x="32" y="234"/>
                    </a:cubicBezTo>
                    <a:cubicBezTo>
                      <a:pt x="44" y="241"/>
                      <a:pt x="61" y="245"/>
                      <a:pt x="83" y="245"/>
                    </a:cubicBezTo>
                    <a:cubicBezTo>
                      <a:pt x="137" y="245"/>
                      <a:pt x="164" y="220"/>
                      <a:pt x="164" y="170"/>
                    </a:cubicBezTo>
                    <a:cubicBezTo>
                      <a:pt x="164" y="5"/>
                      <a:pt x="164" y="5"/>
                      <a:pt x="164" y="5"/>
                    </a:cubicBezTo>
                    <a:lnTo>
                      <a:pt x="144" y="5"/>
                    </a:lnTo>
                    <a:close/>
                    <a:moveTo>
                      <a:pt x="146" y="89"/>
                    </a:moveTo>
                    <a:cubicBezTo>
                      <a:pt x="146" y="109"/>
                      <a:pt x="140" y="126"/>
                      <a:pt x="128" y="139"/>
                    </a:cubicBezTo>
                    <a:cubicBezTo>
                      <a:pt x="116" y="152"/>
                      <a:pt x="101" y="159"/>
                      <a:pt x="82" y="159"/>
                    </a:cubicBezTo>
                    <a:cubicBezTo>
                      <a:pt x="62" y="159"/>
                      <a:pt x="46" y="152"/>
                      <a:pt x="35" y="139"/>
                    </a:cubicBezTo>
                    <a:cubicBezTo>
                      <a:pt x="23" y="127"/>
                      <a:pt x="17" y="109"/>
                      <a:pt x="17" y="88"/>
                    </a:cubicBezTo>
                    <a:cubicBezTo>
                      <a:pt x="17" y="66"/>
                      <a:pt x="23" y="49"/>
                      <a:pt x="35" y="35"/>
                    </a:cubicBezTo>
                    <a:cubicBezTo>
                      <a:pt x="47" y="22"/>
                      <a:pt x="62" y="15"/>
                      <a:pt x="82" y="15"/>
                    </a:cubicBezTo>
                    <a:cubicBezTo>
                      <a:pt x="101" y="15"/>
                      <a:pt x="117" y="22"/>
                      <a:pt x="128" y="35"/>
                    </a:cubicBezTo>
                    <a:cubicBezTo>
                      <a:pt x="140" y="49"/>
                      <a:pt x="146" y="67"/>
                      <a:pt x="146" y="89"/>
                    </a:cubicBezTo>
                    <a:close/>
                  </a:path>
                </a:pathLst>
              </a:custGeom>
              <a:solidFill>
                <a:srgbClr val="000000"/>
              </a:solidFill>
              <a:ln w="9525">
                <a:noFill/>
                <a:round/>
                <a:headEnd/>
                <a:tailEnd/>
              </a:ln>
            </p:spPr>
            <p:txBody>
              <a:bodyPr/>
              <a:lstStyle/>
              <a:p>
                <a:endParaRPr lang="fr-FR" dirty="0"/>
              </a:p>
            </p:txBody>
          </p:sp>
          <p:sp>
            <p:nvSpPr>
              <p:cNvPr id="6268" name="Rectangle 124"/>
              <p:cNvSpPr>
                <a:spLocks noChangeAspect="1" noChangeArrowheads="1"/>
              </p:cNvSpPr>
              <p:nvPr/>
            </p:nvSpPr>
            <p:spPr bwMode="auto">
              <a:xfrm>
                <a:off x="5129" y="2435"/>
                <a:ext cx="284" cy="288"/>
              </a:xfrm>
              <a:prstGeom prst="rect">
                <a:avLst/>
              </a:prstGeom>
              <a:solidFill>
                <a:srgbClr val="E51519"/>
              </a:solidFill>
              <a:ln w="9525">
                <a:noFill/>
                <a:miter lim="800000"/>
                <a:headEnd/>
                <a:tailEnd/>
              </a:ln>
            </p:spPr>
            <p:txBody>
              <a:bodyPr/>
              <a:lstStyle/>
              <a:p>
                <a:endParaRPr lang="fr-FR" dirty="0"/>
              </a:p>
            </p:txBody>
          </p:sp>
        </p:grpSp>
      </p:grpSp>
      <p:sp>
        <p:nvSpPr>
          <p:cNvPr id="6148" name="Rectangle 4"/>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1135378" y="4714877"/>
            <a:ext cx="4530163" cy="4467224"/>
          </a:xfrm>
          <a:prstGeom prst="rect">
            <a:avLst/>
          </a:prstGeom>
          <a:noFill/>
          <a:ln w="9525">
            <a:noFill/>
            <a:miter lim="800000"/>
            <a:headEnd/>
            <a:tailEnd/>
          </a:ln>
        </p:spPr>
        <p:txBody>
          <a:bodyPr vert="horz" wrap="square" lIns="92112" tIns="46056" rIns="92112" bIns="46056"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Tree>
    <p:extLst>
      <p:ext uri="{BB962C8B-B14F-4D97-AF65-F5344CB8AC3E}">
        <p14:creationId xmlns:p14="http://schemas.microsoft.com/office/powerpoint/2010/main" val="4642258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000" b="1" kern="1200">
        <a:solidFill>
          <a:schemeClr val="tx1"/>
        </a:solidFill>
        <a:latin typeface="Arial" charset="0"/>
        <a:ea typeface="+mn-ea"/>
        <a:cs typeface="+mn-cs"/>
      </a:defRPr>
    </a:lvl1pPr>
    <a:lvl2pPr marL="457200" algn="l" rtl="0" fontAlgn="base">
      <a:spcBef>
        <a:spcPct val="30000"/>
      </a:spcBef>
      <a:spcAft>
        <a:spcPct val="0"/>
      </a:spcAft>
      <a:buChar char="•"/>
      <a:defRPr sz="1000" kern="1200">
        <a:solidFill>
          <a:schemeClr val="tx1"/>
        </a:solidFill>
        <a:latin typeface="Arial" charset="0"/>
        <a:ea typeface="+mn-ea"/>
        <a:cs typeface="+mn-cs"/>
      </a:defRPr>
    </a:lvl2pPr>
    <a:lvl3pPr marL="914400" algn="l" rtl="0" fontAlgn="base">
      <a:spcBef>
        <a:spcPct val="30000"/>
      </a:spcBef>
      <a:spcAft>
        <a:spcPct val="0"/>
      </a:spcAft>
      <a:defRPr sz="1000" kern="1200">
        <a:solidFill>
          <a:schemeClr val="tx1"/>
        </a:solidFill>
        <a:latin typeface="Arial" charset="0"/>
        <a:ea typeface="+mn-ea"/>
        <a:cs typeface="+mn-cs"/>
      </a:defRPr>
    </a:lvl3pPr>
    <a:lvl4pPr marL="1371600" algn="l" rtl="0" fontAlgn="base">
      <a:spcBef>
        <a:spcPct val="30000"/>
      </a:spcBef>
      <a:spcAft>
        <a:spcPct val="0"/>
      </a:spcAft>
      <a:defRPr sz="1000" kern="1200">
        <a:solidFill>
          <a:schemeClr val="tx1"/>
        </a:solidFill>
        <a:latin typeface="Arial" charset="0"/>
        <a:ea typeface="+mn-ea"/>
        <a:cs typeface="+mn-cs"/>
      </a:defRPr>
    </a:lvl4pPr>
    <a:lvl5pPr marL="1828800" algn="l" rtl="0" fontAlgn="base">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p:sp>
      <p:sp>
        <p:nvSpPr>
          <p:cNvPr id="11" name="Espace réservé des commentaires 10"/>
          <p:cNvSpPr>
            <a:spLocks noGrp="1"/>
          </p:cNvSpPr>
          <p:nvPr>
            <p:ph type="body" idx="1"/>
          </p:nvPr>
        </p:nvSpPr>
        <p:spPr/>
        <p:txBody>
          <a:bodyPr/>
          <a:lstStyle/>
          <a:p>
            <a:endParaRPr lang="fr-FR"/>
          </a:p>
        </p:txBody>
      </p:sp>
      <p:sp>
        <p:nvSpPr>
          <p:cNvPr id="14" name="Espace réservé du pied de page 13"/>
          <p:cNvSpPr>
            <a:spLocks noGrp="1"/>
          </p:cNvSpPr>
          <p:nvPr>
            <p:ph type="ftr" sz="quarter" idx="12"/>
          </p:nvPr>
        </p:nvSpPr>
        <p:spPr>
          <a:xfrm>
            <a:off x="1" y="9428164"/>
            <a:ext cx="2946400" cy="496887"/>
          </a:xfrm>
          <a:prstGeom prst="rect">
            <a:avLst/>
          </a:prstGeom>
        </p:spPr>
        <p:txBody>
          <a:bodyPr lIns="91420" tIns="45711" rIns="91420" bIns="45711"/>
          <a:lstStyle/>
          <a:p>
            <a:r>
              <a:rPr lang="en-GB" sz="1100" dirty="0"/>
              <a:t>Titre de la </a:t>
            </a:r>
            <a:r>
              <a:rPr lang="en-GB" sz="1100" dirty="0" err="1"/>
              <a:t>présentation</a:t>
            </a:r>
            <a:endParaRPr lang="en-GB" sz="1100" dirty="0"/>
          </a:p>
        </p:txBody>
      </p:sp>
      <p:sp>
        <p:nvSpPr>
          <p:cNvPr id="15" name="Espace réservé du numéro de diapositive 14"/>
          <p:cNvSpPr>
            <a:spLocks noGrp="1"/>
          </p:cNvSpPr>
          <p:nvPr>
            <p:ph type="sldNum" sz="quarter" idx="13"/>
          </p:nvPr>
        </p:nvSpPr>
        <p:spPr>
          <a:xfrm>
            <a:off x="3849688" y="9428164"/>
            <a:ext cx="2946400" cy="496887"/>
          </a:xfrm>
          <a:prstGeom prst="rect">
            <a:avLst/>
          </a:prstGeom>
        </p:spPr>
        <p:txBody>
          <a:bodyPr lIns="91420" tIns="45711" rIns="91420" bIns="45711"/>
          <a:lstStyle/>
          <a:p>
            <a:fld id="{305287CA-3E72-4A91-B59B-B69F40801570}" type="slidenum">
              <a:rPr lang="en-GB" sz="1100"/>
              <a:pPr/>
              <a:t>1</a:t>
            </a:fld>
            <a:endParaRPr lang="en-GB" sz="1100" dirty="0"/>
          </a:p>
        </p:txBody>
      </p:sp>
      <p:sp>
        <p:nvSpPr>
          <p:cNvPr id="2" name="Espace réservé de la date 1"/>
          <p:cNvSpPr>
            <a:spLocks noGrp="1"/>
          </p:cNvSpPr>
          <p:nvPr>
            <p:ph type="dt" idx="14"/>
          </p:nvPr>
        </p:nvSpPr>
        <p:spPr>
          <a:xfrm>
            <a:off x="3849688" y="1"/>
            <a:ext cx="2946400" cy="496888"/>
          </a:xfrm>
          <a:prstGeom prst="rect">
            <a:avLst/>
          </a:prstGeom>
        </p:spPr>
        <p:txBody>
          <a:bodyPr lIns="91420" tIns="45711" rIns="91420" bIns="45711"/>
          <a:lstStyle/>
          <a:p>
            <a:fld id="{37715C75-AE30-4511-AEEC-D9010583B5D0}" type="datetime1">
              <a:rPr lang="fr-FR" smtClean="0"/>
              <a:pPr/>
              <a:t>07/07/2016</a:t>
            </a:fld>
            <a:endParaRPr lang="fr-FR"/>
          </a:p>
        </p:txBody>
      </p:sp>
    </p:spTree>
    <p:extLst>
      <p:ext uri="{BB962C8B-B14F-4D97-AF65-F5344CB8AC3E}">
        <p14:creationId xmlns:p14="http://schemas.microsoft.com/office/powerpoint/2010/main" val="2615425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r>
              <a:rPr lang="fr-FR" b="0" dirty="0" smtClean="0"/>
              <a:t>Laissez</a:t>
            </a:r>
            <a:r>
              <a:rPr lang="fr-FR" b="0" baseline="0" dirty="0" smtClean="0"/>
              <a:t> l’image en introduction</a:t>
            </a:r>
            <a:endParaRPr lang="fr-FR" b="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r>
              <a:rPr lang="fr-FR" b="0" dirty="0" smtClean="0"/>
              <a:t>Ne</a:t>
            </a:r>
            <a:r>
              <a:rPr lang="fr-FR" b="0" baseline="0" dirty="0" smtClean="0"/>
              <a:t> changer l’exercice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r>
              <a:rPr lang="fr-FR" b="0" dirty="0" smtClean="0"/>
              <a:t>Ne</a:t>
            </a:r>
            <a:r>
              <a:rPr lang="fr-FR" b="0" baseline="0" dirty="0" smtClean="0"/>
              <a:t> changer l’exercice</a:t>
            </a:r>
            <a:endParaRPr lang="fr-FR" b="0" baseline="0"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p:sp>
      <p:sp>
        <p:nvSpPr>
          <p:cNvPr id="11" name="Espace réservé des commentaires 10"/>
          <p:cNvSpPr>
            <a:spLocks noGrp="1"/>
          </p:cNvSpPr>
          <p:nvPr>
            <p:ph type="body" idx="1"/>
          </p:nvPr>
        </p:nvSpPr>
        <p:spPr/>
        <p:txBody>
          <a:bodyPr/>
          <a:lstStyle/>
          <a:p>
            <a:endParaRPr lang="fr-FR"/>
          </a:p>
        </p:txBody>
      </p:sp>
      <p:sp>
        <p:nvSpPr>
          <p:cNvPr id="14" name="Espace réservé du pied de page 13"/>
          <p:cNvSpPr>
            <a:spLocks noGrp="1"/>
          </p:cNvSpPr>
          <p:nvPr>
            <p:ph type="ftr" sz="quarter" idx="12"/>
          </p:nvPr>
        </p:nvSpPr>
        <p:spPr>
          <a:xfrm>
            <a:off x="1" y="9428164"/>
            <a:ext cx="2946400" cy="496887"/>
          </a:xfrm>
          <a:prstGeom prst="rect">
            <a:avLst/>
          </a:prstGeom>
        </p:spPr>
        <p:txBody>
          <a:bodyPr lIns="91420" tIns="45711" rIns="91420" bIns="45711"/>
          <a:lstStyle/>
          <a:p>
            <a:r>
              <a:rPr lang="en-GB" sz="1100" dirty="0"/>
              <a:t>Titre de la </a:t>
            </a:r>
            <a:r>
              <a:rPr lang="en-GB" sz="1100" dirty="0" err="1"/>
              <a:t>présentation</a:t>
            </a:r>
            <a:endParaRPr lang="en-GB" sz="1100" dirty="0"/>
          </a:p>
        </p:txBody>
      </p:sp>
      <p:sp>
        <p:nvSpPr>
          <p:cNvPr id="15" name="Espace réservé du numéro de diapositive 14"/>
          <p:cNvSpPr>
            <a:spLocks noGrp="1"/>
          </p:cNvSpPr>
          <p:nvPr>
            <p:ph type="sldNum" sz="quarter" idx="13"/>
          </p:nvPr>
        </p:nvSpPr>
        <p:spPr>
          <a:xfrm>
            <a:off x="3849688" y="9428164"/>
            <a:ext cx="2946400" cy="496887"/>
          </a:xfrm>
          <a:prstGeom prst="rect">
            <a:avLst/>
          </a:prstGeom>
        </p:spPr>
        <p:txBody>
          <a:bodyPr lIns="91420" tIns="45711" rIns="91420" bIns="45711"/>
          <a:lstStyle/>
          <a:p>
            <a:fld id="{305287CA-3E72-4A91-B59B-B69F40801570}" type="slidenum">
              <a:rPr lang="en-GB" sz="1100"/>
              <a:pPr/>
              <a:t>59</a:t>
            </a:fld>
            <a:endParaRPr lang="en-GB" sz="1100" dirty="0"/>
          </a:p>
        </p:txBody>
      </p:sp>
      <p:sp>
        <p:nvSpPr>
          <p:cNvPr id="2" name="Espace réservé de la date 1"/>
          <p:cNvSpPr>
            <a:spLocks noGrp="1"/>
          </p:cNvSpPr>
          <p:nvPr>
            <p:ph type="dt" idx="14"/>
          </p:nvPr>
        </p:nvSpPr>
        <p:spPr>
          <a:xfrm>
            <a:off x="3849688" y="1"/>
            <a:ext cx="2946400" cy="496888"/>
          </a:xfrm>
          <a:prstGeom prst="rect">
            <a:avLst/>
          </a:prstGeom>
        </p:spPr>
        <p:txBody>
          <a:bodyPr lIns="91420" tIns="45711" rIns="91420" bIns="45711"/>
          <a:lstStyle/>
          <a:p>
            <a:fld id="{515EB234-939A-4BA3-A716-59F9426BFB0B}" type="datetime1">
              <a:rPr lang="fr-FR" smtClean="0"/>
              <a:pPr/>
              <a:t>07/07/2016</a:t>
            </a:fld>
            <a:endParaRPr lang="fr-FR"/>
          </a:p>
        </p:txBody>
      </p:sp>
    </p:spTree>
    <p:extLst>
      <p:ext uri="{BB962C8B-B14F-4D97-AF65-F5344CB8AC3E}">
        <p14:creationId xmlns:p14="http://schemas.microsoft.com/office/powerpoint/2010/main" val="3099856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r>
              <a:rPr lang="fr-FR" b="0" dirty="0" smtClean="0"/>
              <a:t>Ne</a:t>
            </a:r>
            <a:r>
              <a:rPr lang="fr-FR" b="0" baseline="0" dirty="0" smtClean="0"/>
              <a:t> changer l’exercice</a:t>
            </a:r>
            <a:endParaRPr lang="fr-FR" b="0" baseline="0"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p:sp>
      <p:sp>
        <p:nvSpPr>
          <p:cNvPr id="11" name="Espace réservé des commentaires 10"/>
          <p:cNvSpPr>
            <a:spLocks noGrp="1"/>
          </p:cNvSpPr>
          <p:nvPr>
            <p:ph type="body" idx="1"/>
          </p:nvPr>
        </p:nvSpPr>
        <p:spPr/>
        <p:txBody>
          <a:bodyPr/>
          <a:lstStyle/>
          <a:p>
            <a:endParaRPr lang="fr-FR" dirty="0"/>
          </a:p>
        </p:txBody>
      </p:sp>
      <p:sp>
        <p:nvSpPr>
          <p:cNvPr id="14" name="Espace réservé du pied de page 13"/>
          <p:cNvSpPr>
            <a:spLocks noGrp="1"/>
          </p:cNvSpPr>
          <p:nvPr>
            <p:ph type="ftr" sz="quarter" idx="12"/>
          </p:nvPr>
        </p:nvSpPr>
        <p:spPr>
          <a:xfrm>
            <a:off x="1" y="9428164"/>
            <a:ext cx="2946400" cy="496887"/>
          </a:xfrm>
          <a:prstGeom prst="rect">
            <a:avLst/>
          </a:prstGeom>
        </p:spPr>
        <p:txBody>
          <a:bodyPr lIns="91420" tIns="45711" rIns="91420" bIns="45711"/>
          <a:lstStyle/>
          <a:p>
            <a:r>
              <a:rPr lang="en-GB" sz="1100" dirty="0"/>
              <a:t>Titre de la </a:t>
            </a:r>
            <a:r>
              <a:rPr lang="en-GB" sz="1100" dirty="0" err="1"/>
              <a:t>présentation</a:t>
            </a:r>
            <a:endParaRPr lang="en-GB" sz="1100" dirty="0"/>
          </a:p>
        </p:txBody>
      </p:sp>
      <p:sp>
        <p:nvSpPr>
          <p:cNvPr id="15" name="Espace réservé du numéro de diapositive 14"/>
          <p:cNvSpPr>
            <a:spLocks noGrp="1"/>
          </p:cNvSpPr>
          <p:nvPr>
            <p:ph type="sldNum" sz="quarter" idx="13"/>
          </p:nvPr>
        </p:nvSpPr>
        <p:spPr>
          <a:xfrm>
            <a:off x="3849688" y="9428164"/>
            <a:ext cx="2946400" cy="496887"/>
          </a:xfrm>
          <a:prstGeom prst="rect">
            <a:avLst/>
          </a:prstGeom>
        </p:spPr>
        <p:txBody>
          <a:bodyPr lIns="91420" tIns="45711" rIns="91420" bIns="45711"/>
          <a:lstStyle/>
          <a:p>
            <a:fld id="{305287CA-3E72-4A91-B59B-B69F40801570}" type="slidenum">
              <a:rPr lang="en-GB" sz="1100"/>
              <a:pPr/>
              <a:t>60</a:t>
            </a:fld>
            <a:endParaRPr lang="en-GB" sz="1100" dirty="0"/>
          </a:p>
        </p:txBody>
      </p:sp>
      <p:sp>
        <p:nvSpPr>
          <p:cNvPr id="2" name="Espace réservé de la date 1"/>
          <p:cNvSpPr>
            <a:spLocks noGrp="1"/>
          </p:cNvSpPr>
          <p:nvPr>
            <p:ph type="dt" idx="14"/>
          </p:nvPr>
        </p:nvSpPr>
        <p:spPr>
          <a:xfrm>
            <a:off x="3849688" y="1"/>
            <a:ext cx="2946400" cy="496888"/>
          </a:xfrm>
          <a:prstGeom prst="rect">
            <a:avLst/>
          </a:prstGeom>
        </p:spPr>
        <p:txBody>
          <a:bodyPr lIns="91420" tIns="45711" rIns="91420" bIns="45711"/>
          <a:lstStyle/>
          <a:p>
            <a:fld id="{59815696-F950-420E-887A-FA249CDA242C}" type="datetime1">
              <a:rPr lang="fr-FR" smtClean="0"/>
              <a:pPr/>
              <a:t>07/07/2016</a:t>
            </a:fld>
            <a:endParaRPr lang="fr-FR"/>
          </a:p>
        </p:txBody>
      </p:sp>
    </p:spTree>
    <p:extLst>
      <p:ext uri="{BB962C8B-B14F-4D97-AF65-F5344CB8AC3E}">
        <p14:creationId xmlns:p14="http://schemas.microsoft.com/office/powerpoint/2010/main" val="2671404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spTree>
      <p:nvGrpSpPr>
        <p:cNvPr id="1" name=""/>
        <p:cNvGrpSpPr/>
        <p:nvPr/>
      </p:nvGrpSpPr>
      <p:grpSpPr>
        <a:xfrm>
          <a:off x="0" y="0"/>
          <a:ext cx="0" cy="0"/>
          <a:chOff x="0" y="0"/>
          <a:chExt cx="0" cy="0"/>
        </a:xfrm>
      </p:grpSpPr>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4" y="408"/>
            <a:ext cx="9143456" cy="6857592"/>
          </a:xfrm>
          <a:prstGeom prst="rect">
            <a:avLst/>
          </a:prstGeom>
        </p:spPr>
      </p:pic>
      <p:sp>
        <p:nvSpPr>
          <p:cNvPr id="2" name="Titre 1"/>
          <p:cNvSpPr>
            <a:spLocks noGrp="1"/>
          </p:cNvSpPr>
          <p:nvPr>
            <p:ph type="ctrTitle"/>
          </p:nvPr>
        </p:nvSpPr>
        <p:spPr>
          <a:xfrm>
            <a:off x="551884" y="4968083"/>
            <a:ext cx="6451431" cy="424711"/>
          </a:xfrm>
        </p:spPr>
        <p:txBody>
          <a:bodyPr wrap="square" anchor="b">
            <a:spAutoFit/>
          </a:bodyPr>
          <a:lstStyle>
            <a:lvl1pPr algn="l">
              <a:defRPr sz="2400" cap="all" baseline="0">
                <a:solidFill>
                  <a:schemeClr val="tx1"/>
                </a:solidFill>
              </a:defRPr>
            </a:lvl1pPr>
          </a:lstStyle>
          <a:p>
            <a:r>
              <a:rPr lang="fr-FR" smtClean="0"/>
              <a:t>Cliquez pour modifier le style du titre</a:t>
            </a:r>
            <a:endParaRPr lang="fr-FR" dirty="0"/>
          </a:p>
        </p:txBody>
      </p:sp>
      <p:sp>
        <p:nvSpPr>
          <p:cNvPr id="12" name="Sous-titre 2"/>
          <p:cNvSpPr>
            <a:spLocks noGrp="1"/>
          </p:cNvSpPr>
          <p:nvPr>
            <p:ph type="subTitle" idx="1"/>
          </p:nvPr>
        </p:nvSpPr>
        <p:spPr>
          <a:xfrm>
            <a:off x="546100" y="5404077"/>
            <a:ext cx="6457215" cy="307777"/>
          </a:xfrm>
          <a:prstGeom prst="rect">
            <a:avLst/>
          </a:prstGeom>
        </p:spPr>
        <p:txBody>
          <a:bodyPr wrap="square" tIns="0" bIns="0">
            <a:spAutoFit/>
          </a:bodyPr>
          <a:lstStyle>
            <a:lvl1pPr marL="0" indent="0" algn="l">
              <a:spcBef>
                <a:spcPts val="411"/>
              </a:spcBef>
              <a:buNone/>
              <a:defRPr>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smtClean="0"/>
              <a:t>Cliquez pour modifier le style des sous-titres du masque</a:t>
            </a:r>
            <a:endParaRPr lang="fr-FR" dirty="0"/>
          </a:p>
        </p:txBody>
      </p:sp>
      <p:pic>
        <p:nvPicPr>
          <p:cNvPr id="14" name="Picture 34"/>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779534" y="6139564"/>
            <a:ext cx="2027798" cy="698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228058" y="317601"/>
            <a:ext cx="14668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space réservé de la date 7"/>
          <p:cNvSpPr>
            <a:spLocks noGrp="1"/>
          </p:cNvSpPr>
          <p:nvPr>
            <p:ph type="dt" sz="half" idx="10"/>
          </p:nvPr>
        </p:nvSpPr>
        <p:spPr/>
        <p:txBody>
          <a:bodyPr/>
          <a:lstStyle/>
          <a:p>
            <a:fld id="{F58669D8-F67C-4B22-B6C4-ABCAAFEDF7A5}" type="datetime1">
              <a:rPr lang="fr-FR" smtClean="0"/>
              <a:pPr/>
              <a:t>07/07/2016</a:t>
            </a:fld>
            <a:endParaRPr lang="fr-FR" dirty="0"/>
          </a:p>
        </p:txBody>
      </p:sp>
      <p:sp>
        <p:nvSpPr>
          <p:cNvPr id="13" name="Espace réservé du pied de page 12"/>
          <p:cNvSpPr>
            <a:spLocks noGrp="1"/>
          </p:cNvSpPr>
          <p:nvPr>
            <p:ph type="ftr" sz="quarter" idx="11"/>
          </p:nvPr>
        </p:nvSpPr>
        <p:spPr/>
        <p:txBody>
          <a:bodyPr/>
          <a:lstStyle/>
          <a:p>
            <a:r>
              <a:rPr lang="fr-FR" dirty="0" smtClean="0"/>
              <a:t>Initiation Assurance Vie – 2014</a:t>
            </a:r>
            <a:endParaRPr lang="fr-FR" dirty="0"/>
          </a:p>
        </p:txBody>
      </p:sp>
      <p:sp>
        <p:nvSpPr>
          <p:cNvPr id="15" name="Espace réservé du numéro de diapositive 14"/>
          <p:cNvSpPr>
            <a:spLocks noGrp="1"/>
          </p:cNvSpPr>
          <p:nvPr>
            <p:ph type="sldNum" sz="quarter" idx="12"/>
          </p:nvPr>
        </p:nvSpPr>
        <p:spPr/>
        <p:txBody>
          <a:bodyPr/>
          <a:lstStyle/>
          <a:p>
            <a:fld id="{AF43E6FD-AB27-4108-A2FC-346BB5F75E3F}" type="slidenum">
              <a:rPr lang="fr-FR" smtClean="0"/>
              <a:pPr/>
              <a:t>‹N°›</a:t>
            </a:fld>
            <a:endParaRPr lang="fr-FR" dirty="0"/>
          </a:p>
        </p:txBody>
      </p:sp>
      <p:cxnSp>
        <p:nvCxnSpPr>
          <p:cNvPr id="16" name="Connecteur droit 15"/>
          <p:cNvCxnSpPr/>
          <p:nvPr userDrawn="1"/>
        </p:nvCxnSpPr>
        <p:spPr>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5988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us">
    <p:spTree>
      <p:nvGrpSpPr>
        <p:cNvPr id="1" name=""/>
        <p:cNvGrpSpPr/>
        <p:nvPr/>
      </p:nvGrpSpPr>
      <p:grpSpPr>
        <a:xfrm>
          <a:off x="0" y="0"/>
          <a:ext cx="0" cy="0"/>
          <a:chOff x="0" y="0"/>
          <a:chExt cx="0" cy="0"/>
        </a:xfrm>
      </p:grpSpPr>
      <p:sp>
        <p:nvSpPr>
          <p:cNvPr id="4" name="Rectangle 3"/>
          <p:cNvSpPr/>
          <p:nvPr userDrawn="1"/>
        </p:nvSpPr>
        <p:spPr>
          <a:xfrm>
            <a:off x="1" y="1474788"/>
            <a:ext cx="4891138"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a:xfrm>
            <a:off x="4932040" y="1474788"/>
            <a:ext cx="4211960"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a:xfrm>
            <a:off x="4932040" y="3824288"/>
            <a:ext cx="4211960"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a:xfrm>
            <a:off x="1" y="1474788"/>
            <a:ext cx="4891138" cy="4691062"/>
          </a:xfrm>
          <a:prstGeom prst="rect">
            <a:avLst/>
          </a:prstGeom>
          <a:noFill/>
          <a:ln w="38100">
            <a:noFill/>
          </a:ln>
        </p:spPr>
        <p:txBody>
          <a:bodyPr lIns="504000" rIns="108000"/>
          <a:lstStyle>
            <a:lvl1pPr>
              <a:defRPr sz="20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p:txBody>
          <a:bodyPr/>
          <a:lstStyle/>
          <a:p>
            <a:r>
              <a:rPr lang="fr-FR" smtClean="0"/>
              <a:t>Cliquez pour modifier le style du titre</a:t>
            </a:r>
            <a:endParaRPr lang="fr-FR"/>
          </a:p>
        </p:txBody>
      </p:sp>
      <p:sp>
        <p:nvSpPr>
          <p:cNvPr id="9" name="Espace réservé de la date 8"/>
          <p:cNvSpPr>
            <a:spLocks noGrp="1"/>
          </p:cNvSpPr>
          <p:nvPr>
            <p:ph type="dt" sz="half" idx="10"/>
          </p:nvPr>
        </p:nvSpPr>
        <p:spPr/>
        <p:txBody>
          <a:bodyPr/>
          <a:lstStyle/>
          <a:p>
            <a:fld id="{457CC83F-3AE1-47CF-A124-1F3F346DAB89}" type="datetime1">
              <a:rPr lang="fr-FR" smtClean="0"/>
              <a:pPr/>
              <a:t>07/07/2016</a:t>
            </a:fld>
            <a:endParaRPr lang="fr-FR" dirty="0"/>
          </a:p>
        </p:txBody>
      </p:sp>
      <p:sp>
        <p:nvSpPr>
          <p:cNvPr id="10" name="Espace réservé du pied de page 9"/>
          <p:cNvSpPr>
            <a:spLocks noGrp="1"/>
          </p:cNvSpPr>
          <p:nvPr>
            <p:ph type="ftr" sz="quarter" idx="11"/>
          </p:nvPr>
        </p:nvSpPr>
        <p:spPr/>
        <p:txBody>
          <a:bodyPr/>
          <a:lstStyle/>
          <a:p>
            <a:r>
              <a:rPr lang="fr-FR" dirty="0" smtClean="0"/>
              <a:t>Initiation Assurance Vie – 2014</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a:xfrm>
            <a:off x="5206300" y="1474788"/>
            <a:ext cx="3663440" cy="2314575"/>
          </a:xfrm>
          <a:prstGeom prst="rect">
            <a:avLst/>
          </a:prstGeom>
          <a:noFill/>
          <a:ln w="38100">
            <a:noFill/>
          </a:ln>
        </p:spPr>
        <p:txBody>
          <a:bodyPr lIns="108000" rIns="108000"/>
          <a:lstStyle>
            <a:lvl1pPr>
              <a:defRPr sz="20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p:txBody>
      </p:sp>
      <p:sp>
        <p:nvSpPr>
          <p:cNvPr id="22" name="Espace réservé du contenu 2"/>
          <p:cNvSpPr>
            <a:spLocks noGrp="1"/>
          </p:cNvSpPr>
          <p:nvPr>
            <p:ph idx="14"/>
          </p:nvPr>
        </p:nvSpPr>
        <p:spPr>
          <a:xfrm>
            <a:off x="5206300" y="3844608"/>
            <a:ext cx="3663440" cy="2314575"/>
          </a:xfrm>
          <a:prstGeom prst="rect">
            <a:avLst/>
          </a:prstGeom>
          <a:noFill/>
          <a:ln w="38100">
            <a:noFill/>
          </a:ln>
        </p:spPr>
        <p:txBody>
          <a:bodyPr lIns="108000" rIns="108000"/>
          <a:lstStyle>
            <a:lvl1pPr>
              <a:defRPr sz="20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a:p>
            <a:pPr lvl="2"/>
            <a:r>
              <a:rPr lang="fr-FR" smtClean="0"/>
              <a:t>Troisième niveau</a:t>
            </a:r>
          </a:p>
        </p:txBody>
      </p:sp>
    </p:spTree>
    <p:extLst>
      <p:ext uri="{BB962C8B-B14F-4D97-AF65-F5344CB8AC3E}">
        <p14:creationId xmlns:p14="http://schemas.microsoft.com/office/powerpoint/2010/main" val="12802411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onnes texte">
    <p:spTree>
      <p:nvGrpSpPr>
        <p:cNvPr id="1" name=""/>
        <p:cNvGrpSpPr/>
        <p:nvPr/>
      </p:nvGrpSpPr>
      <p:grpSpPr>
        <a:xfrm>
          <a:off x="0" y="0"/>
          <a:ext cx="0" cy="0"/>
          <a:chOff x="0" y="0"/>
          <a:chExt cx="0" cy="0"/>
        </a:xfrm>
      </p:grpSpPr>
      <p:sp>
        <p:nvSpPr>
          <p:cNvPr id="4" name="Rectangle 3"/>
          <p:cNvSpPr/>
          <p:nvPr userDrawn="1"/>
        </p:nvSpPr>
        <p:spPr>
          <a:xfrm>
            <a:off x="0" y="1474788"/>
            <a:ext cx="3019301"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a:xfrm>
            <a:off x="52012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p:txBody>
      </p:sp>
      <p:sp>
        <p:nvSpPr>
          <p:cNvPr id="8" name="Titre 7"/>
          <p:cNvSpPr>
            <a:spLocks noGrp="1"/>
          </p:cNvSpPr>
          <p:nvPr>
            <p:ph type="title"/>
          </p:nvPr>
        </p:nvSpPr>
        <p:spPr/>
        <p:txBody>
          <a:bodyPr/>
          <a:lstStyle/>
          <a:p>
            <a:r>
              <a:rPr lang="fr-FR" smtClean="0"/>
              <a:t>Cliquez pour modifier le style du titre</a:t>
            </a:r>
            <a:endParaRPr lang="fr-FR"/>
          </a:p>
        </p:txBody>
      </p:sp>
      <p:sp>
        <p:nvSpPr>
          <p:cNvPr id="9" name="Espace réservé de la date 8"/>
          <p:cNvSpPr>
            <a:spLocks noGrp="1"/>
          </p:cNvSpPr>
          <p:nvPr>
            <p:ph type="dt" sz="half" idx="10"/>
          </p:nvPr>
        </p:nvSpPr>
        <p:spPr/>
        <p:txBody>
          <a:bodyPr/>
          <a:lstStyle/>
          <a:p>
            <a:fld id="{65E2826E-5387-4228-BAA0-60FDC3181A9B}" type="datetime1">
              <a:rPr lang="fr-FR" smtClean="0"/>
              <a:pPr/>
              <a:t>07/07/2016</a:t>
            </a:fld>
            <a:endParaRPr lang="fr-FR" dirty="0"/>
          </a:p>
        </p:txBody>
      </p:sp>
      <p:sp>
        <p:nvSpPr>
          <p:cNvPr id="10" name="Espace réservé du pied de page 9"/>
          <p:cNvSpPr>
            <a:spLocks noGrp="1"/>
          </p:cNvSpPr>
          <p:nvPr>
            <p:ph type="ftr" sz="quarter" idx="11"/>
          </p:nvPr>
        </p:nvSpPr>
        <p:spPr/>
        <p:txBody>
          <a:bodyPr/>
          <a:lstStyle/>
          <a:p>
            <a:r>
              <a:rPr lang="fr-FR" dirty="0" smtClean="0"/>
              <a:t>Initiation Assurance Vie – 2014</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
        <p:nvSpPr>
          <p:cNvPr id="12" name="Rectangle 11"/>
          <p:cNvSpPr/>
          <p:nvPr userDrawn="1"/>
        </p:nvSpPr>
        <p:spPr>
          <a:xfrm>
            <a:off x="3057154"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3" name="Rectangle 12"/>
          <p:cNvSpPr/>
          <p:nvPr userDrawn="1"/>
        </p:nvSpPr>
        <p:spPr>
          <a:xfrm>
            <a:off x="6119008"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4" name="Espace réservé du contenu 2"/>
          <p:cNvSpPr>
            <a:spLocks noGrp="1"/>
          </p:cNvSpPr>
          <p:nvPr>
            <p:ph idx="13"/>
          </p:nvPr>
        </p:nvSpPr>
        <p:spPr>
          <a:xfrm>
            <a:off x="3313956"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p:txBody>
      </p:sp>
      <p:sp>
        <p:nvSpPr>
          <p:cNvPr id="15" name="Espace réservé du contenu 2"/>
          <p:cNvSpPr>
            <a:spLocks noGrp="1"/>
          </p:cNvSpPr>
          <p:nvPr>
            <p:ph idx="14"/>
          </p:nvPr>
        </p:nvSpPr>
        <p:spPr>
          <a:xfrm>
            <a:off x="636686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p:txBody>
      </p:sp>
    </p:spTree>
    <p:extLst>
      <p:ext uri="{BB962C8B-B14F-4D97-AF65-F5344CB8AC3E}">
        <p14:creationId xmlns:p14="http://schemas.microsoft.com/office/powerpoint/2010/main" val="28701692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08B89EAD-4F59-4EBD-AA76-6F0AB50F0B06}" type="datetime1">
              <a:rPr lang="fr-FR" smtClean="0"/>
              <a:pPr/>
              <a:t>07/07/2016</a:t>
            </a:fld>
            <a:endParaRPr lang="fr-FR"/>
          </a:p>
        </p:txBody>
      </p:sp>
      <p:sp>
        <p:nvSpPr>
          <p:cNvPr id="4" name="Espace réservé du pied de page 3"/>
          <p:cNvSpPr>
            <a:spLocks noGrp="1"/>
          </p:cNvSpPr>
          <p:nvPr>
            <p:ph type="ftr" sz="quarter" idx="11"/>
          </p:nvPr>
        </p:nvSpPr>
        <p:spPr/>
        <p:txBody>
          <a:bodyPr/>
          <a:lstStyle/>
          <a:p>
            <a:r>
              <a:rPr lang="fr-FR" dirty="0" smtClean="0"/>
              <a:t>Initiation Assurance Vie – 2014</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‹N°›</a:t>
            </a:fld>
            <a:endParaRPr lang="fr-FR"/>
          </a:p>
        </p:txBody>
      </p:sp>
    </p:spTree>
    <p:extLst>
      <p:ext uri="{BB962C8B-B14F-4D97-AF65-F5344CB8AC3E}">
        <p14:creationId xmlns:p14="http://schemas.microsoft.com/office/powerpoint/2010/main" val="39831729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F72A3BB-C542-455E-9C31-241333DC005D}" type="datetime1">
              <a:rPr lang="fr-FR" smtClean="0"/>
              <a:pPr/>
              <a:t>07/07/2016</a:t>
            </a:fld>
            <a:endParaRPr lang="fr-FR"/>
          </a:p>
        </p:txBody>
      </p:sp>
      <p:sp>
        <p:nvSpPr>
          <p:cNvPr id="3" name="Espace réservé du pied de page 2"/>
          <p:cNvSpPr>
            <a:spLocks noGrp="1"/>
          </p:cNvSpPr>
          <p:nvPr>
            <p:ph type="ftr" sz="quarter" idx="11"/>
          </p:nvPr>
        </p:nvSpPr>
        <p:spPr/>
        <p:txBody>
          <a:bodyPr/>
          <a:lstStyle/>
          <a:p>
            <a:r>
              <a:rPr lang="fr-FR" dirty="0" smtClean="0"/>
              <a:t>Initiation Assurance Vie – 2014</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‹N°›</a:t>
            </a:fld>
            <a:endParaRPr lang="fr-FR"/>
          </a:p>
        </p:txBody>
      </p:sp>
      <p:sp>
        <p:nvSpPr>
          <p:cNvPr id="9" name="Rectangle 8"/>
          <p:cNvSpPr/>
          <p:nvPr userDrawn="1"/>
        </p:nvSpPr>
        <p:spPr>
          <a:xfrm>
            <a:off x="0" y="0"/>
            <a:ext cx="9143728" cy="156763"/>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61832" y="6485715"/>
            <a:ext cx="1026736" cy="183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Connecteur droit 11"/>
          <p:cNvCxnSpPr/>
          <p:nvPr userDrawn="1"/>
        </p:nvCxnSpPr>
        <p:spPr>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9636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6" name="Rectangle 5"/>
          <p:cNvSpPr/>
          <p:nvPr userDrawn="1"/>
        </p:nvSpPr>
        <p:spPr>
          <a:xfrm>
            <a:off x="0" y="0"/>
            <a:ext cx="9143728" cy="3429000"/>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0" tIns="0" rIns="36000" bIns="144000" rtlCol="0" anchor="b"/>
          <a:lstStyle/>
          <a:p>
            <a:pPr algn="l"/>
            <a:endParaRPr lang="en-GB" sz="2200" dirty="0">
              <a:latin typeface="+mj-lt"/>
            </a:endParaRPr>
          </a:p>
        </p:txBody>
      </p:sp>
      <p:sp>
        <p:nvSpPr>
          <p:cNvPr id="3" name="Espace réservé de la date 2"/>
          <p:cNvSpPr>
            <a:spLocks noGrp="1"/>
          </p:cNvSpPr>
          <p:nvPr>
            <p:ph type="dt" sz="half" idx="10"/>
          </p:nvPr>
        </p:nvSpPr>
        <p:spPr/>
        <p:txBody>
          <a:bodyPr/>
          <a:lstStyle/>
          <a:p>
            <a:fld id="{5D6DF8F5-4E32-4179-9899-6FC7080C12F4}" type="datetime1">
              <a:rPr lang="fr-FR" smtClean="0"/>
              <a:pPr/>
              <a:t>07/07/2016</a:t>
            </a:fld>
            <a:endParaRPr lang="fr-FR"/>
          </a:p>
        </p:txBody>
      </p:sp>
      <p:sp>
        <p:nvSpPr>
          <p:cNvPr id="4" name="Espace réservé du pied de page 3"/>
          <p:cNvSpPr>
            <a:spLocks noGrp="1"/>
          </p:cNvSpPr>
          <p:nvPr>
            <p:ph type="ftr" sz="quarter" idx="11"/>
          </p:nvPr>
        </p:nvSpPr>
        <p:spPr/>
        <p:txBody>
          <a:bodyPr/>
          <a:lstStyle/>
          <a:p>
            <a:r>
              <a:rPr lang="fr-FR" dirty="0" smtClean="0"/>
              <a:t>Initiation Assurance Vie – 2014</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‹N°›</a:t>
            </a:fld>
            <a:endParaRPr lang="fr-FR"/>
          </a:p>
        </p:txBody>
      </p:sp>
      <p:pic>
        <p:nvPicPr>
          <p:cNvPr id="11"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9765" y="2856911"/>
            <a:ext cx="1668505" cy="6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14166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smtClean="0"/>
              <a:t>Cliquez pour modifier le style du titre</a:t>
            </a:r>
            <a:endParaRPr lang="fr-FR"/>
          </a:p>
        </p:txBody>
      </p:sp>
      <p:sp>
        <p:nvSpPr>
          <p:cNvPr id="9" name="Espace réservé de la date 8"/>
          <p:cNvSpPr>
            <a:spLocks noGrp="1"/>
          </p:cNvSpPr>
          <p:nvPr>
            <p:ph type="dt" sz="half" idx="10"/>
          </p:nvPr>
        </p:nvSpPr>
        <p:spPr/>
        <p:txBody>
          <a:bodyPr/>
          <a:lstStyle/>
          <a:p>
            <a:fld id="{8E092E03-8714-4C4E-8FEE-F89F621672CA}" type="datetime1">
              <a:rPr lang="fr-FR" smtClean="0"/>
              <a:pPr/>
              <a:t>07/07/2016</a:t>
            </a:fld>
            <a:endParaRPr lang="fr-FR" dirty="0"/>
          </a:p>
        </p:txBody>
      </p:sp>
      <p:sp>
        <p:nvSpPr>
          <p:cNvPr id="10" name="Espace réservé du pied de page 9"/>
          <p:cNvSpPr>
            <a:spLocks noGrp="1"/>
          </p:cNvSpPr>
          <p:nvPr>
            <p:ph type="ftr" sz="quarter" idx="11"/>
          </p:nvPr>
        </p:nvSpPr>
        <p:spPr/>
        <p:txBody>
          <a:bodyPr/>
          <a:lstStyle/>
          <a:p>
            <a:r>
              <a:rPr lang="fr-FR" dirty="0" smtClean="0"/>
              <a:t>Initiation Assurance Vie – 2014</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
        <p:nvSpPr>
          <p:cNvPr id="12" name="Espace réservé du contenu 11"/>
          <p:cNvSpPr>
            <a:spLocks noGrp="1"/>
          </p:cNvSpPr>
          <p:nvPr>
            <p:ph sz="quarter" idx="13"/>
          </p:nvPr>
        </p:nvSpPr>
        <p:spPr>
          <a:xfrm>
            <a:off x="515938" y="1484313"/>
            <a:ext cx="8088312" cy="4681537"/>
          </a:xfrm>
        </p:spPr>
        <p:txBody>
          <a:bodyPr/>
          <a:lstStyle/>
          <a:p>
            <a:pPr lvl="0"/>
            <a:r>
              <a:rPr lang="fr-FR" smtClean="0"/>
              <a:t>Cliquez pour modifier les styles du texte du masque</a:t>
            </a:r>
          </a:p>
          <a:p>
            <a:pPr lvl="1"/>
            <a:r>
              <a:rPr lang="fr-FR" smtClean="0"/>
              <a:t>Deuxième niveau</a:t>
            </a:r>
          </a:p>
          <a:p>
            <a:pPr lvl="2"/>
            <a:r>
              <a:rPr lang="fr-FR" smtClean="0"/>
              <a:t>Troisième niveau</a:t>
            </a:r>
          </a:p>
        </p:txBody>
      </p:sp>
    </p:spTree>
    <p:extLst>
      <p:ext uri="{BB962C8B-B14F-4D97-AF65-F5344CB8AC3E}">
        <p14:creationId xmlns:p14="http://schemas.microsoft.com/office/powerpoint/2010/main" val="11471722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Espace réservé du texte 8"/>
          <p:cNvSpPr>
            <a:spLocks noGrp="1"/>
          </p:cNvSpPr>
          <p:nvPr>
            <p:ph type="body" sz="quarter" idx="13"/>
          </p:nvPr>
        </p:nvSpPr>
        <p:spPr>
          <a:xfrm>
            <a:off x="539750" y="3573463"/>
            <a:ext cx="8064500" cy="2592387"/>
          </a:xfrm>
          <a:prstGeom prst="rect">
            <a:avLst/>
          </a:prstGeom>
        </p:spPr>
        <p:txBody>
          <a:bodyPr/>
          <a:lstStyle>
            <a:lvl1pPr marL="0" indent="0">
              <a:spcBef>
                <a:spcPts val="800"/>
              </a:spcBef>
              <a:buFont typeface="Arial" panose="020B0604020202020204" pitchFamily="34" charset="0"/>
              <a:buNone/>
              <a:defRPr sz="2400" b="0"/>
            </a:lvl1pPr>
            <a:lvl2pPr marL="0" indent="0">
              <a:spcBef>
                <a:spcPts val="800"/>
              </a:spcBef>
              <a:buFont typeface="Arial" panose="020B0604020202020204" pitchFamily="34" charset="0"/>
              <a:buNone/>
              <a:defRPr sz="28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smtClean="0"/>
              <a:t>Cliquez pour modifier les styles du texte du masque</a:t>
            </a:r>
          </a:p>
          <a:p>
            <a:pPr lvl="1"/>
            <a:r>
              <a:rPr lang="fr-FR" smtClean="0"/>
              <a:t>Deuxième niveau</a:t>
            </a:r>
          </a:p>
        </p:txBody>
      </p:sp>
      <p:sp>
        <p:nvSpPr>
          <p:cNvPr id="6" name="Rectangle 5"/>
          <p:cNvSpPr/>
          <p:nvPr userDrawn="1"/>
        </p:nvSpPr>
        <p:spPr>
          <a:xfrm>
            <a:off x="0" y="0"/>
            <a:ext cx="9143728" cy="3429000"/>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0" tIns="0" rIns="36000" bIns="144000" rtlCol="0" anchor="b"/>
          <a:lstStyle/>
          <a:p>
            <a:pPr algn="l"/>
            <a:endParaRPr lang="en-GB" sz="2200" dirty="0">
              <a:latin typeface="+mj-lt"/>
            </a:endParaRPr>
          </a:p>
        </p:txBody>
      </p:sp>
      <p:sp>
        <p:nvSpPr>
          <p:cNvPr id="3" name="Espace réservé de la date 2"/>
          <p:cNvSpPr>
            <a:spLocks noGrp="1"/>
          </p:cNvSpPr>
          <p:nvPr>
            <p:ph type="dt" sz="half" idx="10"/>
          </p:nvPr>
        </p:nvSpPr>
        <p:spPr/>
        <p:txBody>
          <a:bodyPr/>
          <a:lstStyle/>
          <a:p>
            <a:fld id="{387ADFC4-7D67-441D-BD2E-B35FEF1F9532}" type="datetime1">
              <a:rPr lang="fr-FR" smtClean="0"/>
              <a:pPr/>
              <a:t>07/07/2016</a:t>
            </a:fld>
            <a:endParaRPr lang="fr-FR"/>
          </a:p>
        </p:txBody>
      </p:sp>
      <p:sp>
        <p:nvSpPr>
          <p:cNvPr id="4" name="Espace réservé du pied de page 3"/>
          <p:cNvSpPr>
            <a:spLocks noGrp="1"/>
          </p:cNvSpPr>
          <p:nvPr>
            <p:ph type="ftr" sz="quarter" idx="11"/>
          </p:nvPr>
        </p:nvSpPr>
        <p:spPr/>
        <p:txBody>
          <a:bodyPr/>
          <a:lstStyle/>
          <a:p>
            <a:r>
              <a:rPr lang="fr-FR" dirty="0" smtClean="0"/>
              <a:t>Initiation Assurance Vie – 2014</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‹N°›</a:t>
            </a:fld>
            <a:endParaRPr lang="fr-FR"/>
          </a:p>
        </p:txBody>
      </p:sp>
      <p:sp>
        <p:nvSpPr>
          <p:cNvPr id="8" name="ZoneTexte 7"/>
          <p:cNvSpPr txBox="1"/>
          <p:nvPr userDrawn="1"/>
        </p:nvSpPr>
        <p:spPr>
          <a:xfrm>
            <a:off x="461432" y="2867745"/>
            <a:ext cx="1656184" cy="461665"/>
          </a:xfrm>
          <a:prstGeom prst="rect">
            <a:avLst/>
          </a:prstGeom>
          <a:noFill/>
        </p:spPr>
        <p:txBody>
          <a:bodyPr wrap="square" rtlCol="0">
            <a:spAutoFit/>
          </a:bodyPr>
          <a:lstStyle/>
          <a:p>
            <a:r>
              <a:rPr lang="it-IT" sz="2400" dirty="0" smtClean="0">
                <a:solidFill>
                  <a:schemeClr val="bg1"/>
                </a:solidFill>
                <a:latin typeface="+mn-lt"/>
              </a:rPr>
              <a:t>AGENDA</a:t>
            </a:r>
            <a:endParaRPr lang="it-IT" sz="2400" dirty="0">
              <a:solidFill>
                <a:schemeClr val="bg1"/>
              </a:solidFill>
              <a:latin typeface="+mn-lt"/>
            </a:endParaRPr>
          </a:p>
        </p:txBody>
      </p:sp>
    </p:spTree>
    <p:extLst>
      <p:ext uri="{BB962C8B-B14F-4D97-AF65-F5344CB8AC3E}">
        <p14:creationId xmlns:p14="http://schemas.microsoft.com/office/powerpoint/2010/main" val="32369774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itre">
    <p:spTree>
      <p:nvGrpSpPr>
        <p:cNvPr id="1" name=""/>
        <p:cNvGrpSpPr/>
        <p:nvPr/>
      </p:nvGrpSpPr>
      <p:grpSpPr>
        <a:xfrm>
          <a:off x="0" y="0"/>
          <a:ext cx="0" cy="0"/>
          <a:chOff x="0" y="0"/>
          <a:chExt cx="0" cy="0"/>
        </a:xfrm>
      </p:grpSpPr>
      <p:sp>
        <p:nvSpPr>
          <p:cNvPr id="12" name="Espace réservé pour une image  11"/>
          <p:cNvSpPr>
            <a:spLocks noGrp="1"/>
          </p:cNvSpPr>
          <p:nvPr>
            <p:ph type="pic" sz="quarter" idx="11"/>
          </p:nvPr>
        </p:nvSpPr>
        <p:spPr>
          <a:xfrm>
            <a:off x="-12730" y="0"/>
            <a:ext cx="9156731" cy="423870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19"/>
              <a:gd name="connsiteY0" fmla="*/ 3 h 10000"/>
              <a:gd name="connsiteX1" fmla="*/ 10019 w 10019"/>
              <a:gd name="connsiteY1" fmla="*/ 0 h 10000"/>
              <a:gd name="connsiteX2" fmla="*/ 10019 w 10019"/>
              <a:gd name="connsiteY2" fmla="*/ 10000 h 10000"/>
              <a:gd name="connsiteX3" fmla="*/ 19 w 10019"/>
              <a:gd name="connsiteY3" fmla="*/ 10000 h 10000"/>
              <a:gd name="connsiteX4" fmla="*/ 0 w 10019"/>
              <a:gd name="connsiteY4" fmla="*/ 3 h 10000"/>
              <a:gd name="connsiteX0" fmla="*/ 11 w 10030"/>
              <a:gd name="connsiteY0" fmla="*/ 3 h 10000"/>
              <a:gd name="connsiteX1" fmla="*/ 10030 w 10030"/>
              <a:gd name="connsiteY1" fmla="*/ 0 h 10000"/>
              <a:gd name="connsiteX2" fmla="*/ 10030 w 10030"/>
              <a:gd name="connsiteY2" fmla="*/ 10000 h 10000"/>
              <a:gd name="connsiteX3" fmla="*/ 1 w 10030"/>
              <a:gd name="connsiteY3" fmla="*/ 3565 h 10000"/>
              <a:gd name="connsiteX4" fmla="*/ 11 w 10030"/>
              <a:gd name="connsiteY4" fmla="*/ 3 h 10000"/>
              <a:gd name="connsiteX0" fmla="*/ 10 w 10029"/>
              <a:gd name="connsiteY0" fmla="*/ 3 h 10000"/>
              <a:gd name="connsiteX1" fmla="*/ 10029 w 10029"/>
              <a:gd name="connsiteY1" fmla="*/ 0 h 10000"/>
              <a:gd name="connsiteX2" fmla="*/ 10029 w 10029"/>
              <a:gd name="connsiteY2" fmla="*/ 10000 h 10000"/>
              <a:gd name="connsiteX3" fmla="*/ 0 w 10029"/>
              <a:gd name="connsiteY3" fmla="*/ 3565 h 10000"/>
              <a:gd name="connsiteX4" fmla="*/ 10 w 10029"/>
              <a:gd name="connsiteY4" fmla="*/ 3 h 10000"/>
              <a:gd name="connsiteX0" fmla="*/ 0 w 10019"/>
              <a:gd name="connsiteY0" fmla="*/ 3 h 10000"/>
              <a:gd name="connsiteX1" fmla="*/ 10019 w 10019"/>
              <a:gd name="connsiteY1" fmla="*/ 0 h 10000"/>
              <a:gd name="connsiteX2" fmla="*/ 10019 w 10019"/>
              <a:gd name="connsiteY2" fmla="*/ 10000 h 10000"/>
              <a:gd name="connsiteX3" fmla="*/ 9 w 10019"/>
              <a:gd name="connsiteY3" fmla="*/ 3646 h 10000"/>
              <a:gd name="connsiteX4" fmla="*/ 0 w 10019"/>
              <a:gd name="connsiteY4" fmla="*/ 3 h 10000"/>
              <a:gd name="connsiteX0" fmla="*/ 0 w 10019"/>
              <a:gd name="connsiteY0" fmla="*/ 3 h 10000"/>
              <a:gd name="connsiteX1" fmla="*/ 10019 w 10019"/>
              <a:gd name="connsiteY1" fmla="*/ 0 h 10000"/>
              <a:gd name="connsiteX2" fmla="*/ 10019 w 10019"/>
              <a:gd name="connsiteY2" fmla="*/ 10000 h 10000"/>
              <a:gd name="connsiteX3" fmla="*/ 5323 w 10019"/>
              <a:gd name="connsiteY3" fmla="*/ 7020 h 10000"/>
              <a:gd name="connsiteX4" fmla="*/ 9 w 10019"/>
              <a:gd name="connsiteY4" fmla="*/ 3646 h 10000"/>
              <a:gd name="connsiteX5" fmla="*/ 0 w 10019"/>
              <a:gd name="connsiteY5" fmla="*/ 3 h 10000"/>
              <a:gd name="connsiteX0" fmla="*/ 0 w 10019"/>
              <a:gd name="connsiteY0" fmla="*/ 3 h 10000"/>
              <a:gd name="connsiteX1" fmla="*/ 10019 w 10019"/>
              <a:gd name="connsiteY1" fmla="*/ 0 h 10000"/>
              <a:gd name="connsiteX2" fmla="*/ 10019 w 10019"/>
              <a:gd name="connsiteY2" fmla="*/ 10000 h 10000"/>
              <a:gd name="connsiteX3" fmla="*/ 5418 w 10019"/>
              <a:gd name="connsiteY3" fmla="*/ 4115 h 10000"/>
              <a:gd name="connsiteX4" fmla="*/ 9 w 10019"/>
              <a:gd name="connsiteY4" fmla="*/ 3646 h 10000"/>
              <a:gd name="connsiteX5" fmla="*/ 0 w 10019"/>
              <a:gd name="connsiteY5" fmla="*/ 3 h 10000"/>
              <a:gd name="connsiteX0" fmla="*/ 0 w 10019"/>
              <a:gd name="connsiteY0" fmla="*/ 3 h 10000"/>
              <a:gd name="connsiteX1" fmla="*/ 10019 w 10019"/>
              <a:gd name="connsiteY1" fmla="*/ 0 h 10000"/>
              <a:gd name="connsiteX2" fmla="*/ 10019 w 10019"/>
              <a:gd name="connsiteY2" fmla="*/ 10000 h 10000"/>
              <a:gd name="connsiteX3" fmla="*/ 5418 w 10019"/>
              <a:gd name="connsiteY3" fmla="*/ 4115 h 10000"/>
              <a:gd name="connsiteX4" fmla="*/ 9 w 10019"/>
              <a:gd name="connsiteY4" fmla="*/ 3646 h 10000"/>
              <a:gd name="connsiteX5" fmla="*/ 0 w 10019"/>
              <a:gd name="connsiteY5" fmla="*/ 3 h 10000"/>
              <a:gd name="connsiteX0" fmla="*/ 0 w 10019"/>
              <a:gd name="connsiteY0" fmla="*/ 3 h 10000"/>
              <a:gd name="connsiteX1" fmla="*/ 10019 w 10019"/>
              <a:gd name="connsiteY1" fmla="*/ 0 h 10000"/>
              <a:gd name="connsiteX2" fmla="*/ 10019 w 10019"/>
              <a:gd name="connsiteY2" fmla="*/ 10000 h 10000"/>
              <a:gd name="connsiteX3" fmla="*/ 5418 w 10019"/>
              <a:gd name="connsiteY3" fmla="*/ 4115 h 10000"/>
              <a:gd name="connsiteX4" fmla="*/ 9 w 10019"/>
              <a:gd name="connsiteY4" fmla="*/ 3646 h 10000"/>
              <a:gd name="connsiteX5" fmla="*/ 0 w 10019"/>
              <a:gd name="connsiteY5" fmla="*/ 3 h 10000"/>
              <a:gd name="connsiteX0" fmla="*/ 0 w 10019"/>
              <a:gd name="connsiteY0" fmla="*/ 3 h 10000"/>
              <a:gd name="connsiteX1" fmla="*/ 10019 w 10019"/>
              <a:gd name="connsiteY1" fmla="*/ 0 h 10000"/>
              <a:gd name="connsiteX2" fmla="*/ 10019 w 10019"/>
              <a:gd name="connsiteY2" fmla="*/ 10000 h 10000"/>
              <a:gd name="connsiteX3" fmla="*/ 5418 w 10019"/>
              <a:gd name="connsiteY3" fmla="*/ 4115 h 10000"/>
              <a:gd name="connsiteX4" fmla="*/ 9 w 10019"/>
              <a:gd name="connsiteY4" fmla="*/ 3646 h 10000"/>
              <a:gd name="connsiteX5" fmla="*/ 0 w 10019"/>
              <a:gd name="connsiteY5" fmla="*/ 3 h 10000"/>
              <a:gd name="connsiteX0" fmla="*/ 0 w 10019"/>
              <a:gd name="connsiteY0" fmla="*/ 3 h 10000"/>
              <a:gd name="connsiteX1" fmla="*/ 10019 w 10019"/>
              <a:gd name="connsiteY1" fmla="*/ 0 h 10000"/>
              <a:gd name="connsiteX2" fmla="*/ 10019 w 10019"/>
              <a:gd name="connsiteY2" fmla="*/ 10000 h 10000"/>
              <a:gd name="connsiteX3" fmla="*/ 5418 w 10019"/>
              <a:gd name="connsiteY3" fmla="*/ 4115 h 10000"/>
              <a:gd name="connsiteX4" fmla="*/ 9 w 10019"/>
              <a:gd name="connsiteY4" fmla="*/ 3646 h 10000"/>
              <a:gd name="connsiteX5" fmla="*/ 0 w 10019"/>
              <a:gd name="connsiteY5" fmla="*/ 3 h 10000"/>
              <a:gd name="connsiteX0" fmla="*/ 0 w 10019"/>
              <a:gd name="connsiteY0" fmla="*/ 3 h 10000"/>
              <a:gd name="connsiteX1" fmla="*/ 10019 w 10019"/>
              <a:gd name="connsiteY1" fmla="*/ 0 h 10000"/>
              <a:gd name="connsiteX2" fmla="*/ 10019 w 10019"/>
              <a:gd name="connsiteY2" fmla="*/ 10000 h 10000"/>
              <a:gd name="connsiteX3" fmla="*/ 7466 w 10019"/>
              <a:gd name="connsiteY3" fmla="*/ 6778 h 10000"/>
              <a:gd name="connsiteX4" fmla="*/ 5418 w 10019"/>
              <a:gd name="connsiteY4" fmla="*/ 4115 h 10000"/>
              <a:gd name="connsiteX5" fmla="*/ 9 w 10019"/>
              <a:gd name="connsiteY5" fmla="*/ 3646 h 10000"/>
              <a:gd name="connsiteX6" fmla="*/ 0 w 10019"/>
              <a:gd name="connsiteY6" fmla="*/ 3 h 10000"/>
              <a:gd name="connsiteX0" fmla="*/ 0 w 10019"/>
              <a:gd name="connsiteY0" fmla="*/ 3 h 10000"/>
              <a:gd name="connsiteX1" fmla="*/ 10019 w 10019"/>
              <a:gd name="connsiteY1" fmla="*/ 0 h 10000"/>
              <a:gd name="connsiteX2" fmla="*/ 10019 w 10019"/>
              <a:gd name="connsiteY2" fmla="*/ 10000 h 10000"/>
              <a:gd name="connsiteX3" fmla="*/ 429 w 10019"/>
              <a:gd name="connsiteY3" fmla="*/ 3490 h 10000"/>
              <a:gd name="connsiteX4" fmla="*/ 5418 w 10019"/>
              <a:gd name="connsiteY4" fmla="*/ 4115 h 10000"/>
              <a:gd name="connsiteX5" fmla="*/ 9 w 10019"/>
              <a:gd name="connsiteY5" fmla="*/ 3646 h 10000"/>
              <a:gd name="connsiteX6" fmla="*/ 0 w 10019"/>
              <a:gd name="connsiteY6" fmla="*/ 3 h 10000"/>
              <a:gd name="connsiteX0" fmla="*/ 0 w 10019"/>
              <a:gd name="connsiteY0" fmla="*/ 3 h 10000"/>
              <a:gd name="connsiteX1" fmla="*/ 10019 w 10019"/>
              <a:gd name="connsiteY1" fmla="*/ 0 h 10000"/>
              <a:gd name="connsiteX2" fmla="*/ 10019 w 10019"/>
              <a:gd name="connsiteY2" fmla="*/ 10000 h 10000"/>
              <a:gd name="connsiteX3" fmla="*/ 4447 w 10019"/>
              <a:gd name="connsiteY3" fmla="*/ 6213 h 10000"/>
              <a:gd name="connsiteX4" fmla="*/ 429 w 10019"/>
              <a:gd name="connsiteY4" fmla="*/ 3490 h 10000"/>
              <a:gd name="connsiteX5" fmla="*/ 5418 w 10019"/>
              <a:gd name="connsiteY5" fmla="*/ 4115 h 10000"/>
              <a:gd name="connsiteX6" fmla="*/ 9 w 10019"/>
              <a:gd name="connsiteY6" fmla="*/ 3646 h 10000"/>
              <a:gd name="connsiteX7" fmla="*/ 0 w 10019"/>
              <a:gd name="connsiteY7" fmla="*/ 3 h 10000"/>
              <a:gd name="connsiteX0" fmla="*/ 0 w 10019"/>
              <a:gd name="connsiteY0" fmla="*/ 3 h 10000"/>
              <a:gd name="connsiteX1" fmla="*/ 10019 w 10019"/>
              <a:gd name="connsiteY1" fmla="*/ 0 h 10000"/>
              <a:gd name="connsiteX2" fmla="*/ 10019 w 10019"/>
              <a:gd name="connsiteY2" fmla="*/ 10000 h 10000"/>
              <a:gd name="connsiteX3" fmla="*/ 1295 w 10019"/>
              <a:gd name="connsiteY3" fmla="*/ 6092 h 10000"/>
              <a:gd name="connsiteX4" fmla="*/ 429 w 10019"/>
              <a:gd name="connsiteY4" fmla="*/ 3490 h 10000"/>
              <a:gd name="connsiteX5" fmla="*/ 5418 w 10019"/>
              <a:gd name="connsiteY5" fmla="*/ 4115 h 10000"/>
              <a:gd name="connsiteX6" fmla="*/ 9 w 10019"/>
              <a:gd name="connsiteY6" fmla="*/ 3646 h 10000"/>
              <a:gd name="connsiteX7" fmla="*/ 0 w 10019"/>
              <a:gd name="connsiteY7" fmla="*/ 3 h 10000"/>
              <a:gd name="connsiteX0" fmla="*/ 0 w 10019"/>
              <a:gd name="connsiteY0" fmla="*/ 3 h 10000"/>
              <a:gd name="connsiteX1" fmla="*/ 10019 w 10019"/>
              <a:gd name="connsiteY1" fmla="*/ 0 h 10000"/>
              <a:gd name="connsiteX2" fmla="*/ 10019 w 10019"/>
              <a:gd name="connsiteY2" fmla="*/ 10000 h 10000"/>
              <a:gd name="connsiteX3" fmla="*/ 3619 w 10019"/>
              <a:gd name="connsiteY3" fmla="*/ 7161 h 10000"/>
              <a:gd name="connsiteX4" fmla="*/ 1295 w 10019"/>
              <a:gd name="connsiteY4" fmla="*/ 6092 h 10000"/>
              <a:gd name="connsiteX5" fmla="*/ 429 w 10019"/>
              <a:gd name="connsiteY5" fmla="*/ 3490 h 10000"/>
              <a:gd name="connsiteX6" fmla="*/ 5418 w 10019"/>
              <a:gd name="connsiteY6" fmla="*/ 4115 h 10000"/>
              <a:gd name="connsiteX7" fmla="*/ 9 w 10019"/>
              <a:gd name="connsiteY7" fmla="*/ 3646 h 10000"/>
              <a:gd name="connsiteX8" fmla="*/ 0 w 10019"/>
              <a:gd name="connsiteY8" fmla="*/ 3 h 10000"/>
              <a:gd name="connsiteX0" fmla="*/ 19 w 10038"/>
              <a:gd name="connsiteY0" fmla="*/ 3 h 10000"/>
              <a:gd name="connsiteX1" fmla="*/ 10038 w 10038"/>
              <a:gd name="connsiteY1" fmla="*/ 0 h 10000"/>
              <a:gd name="connsiteX2" fmla="*/ 10038 w 10038"/>
              <a:gd name="connsiteY2" fmla="*/ 10000 h 10000"/>
              <a:gd name="connsiteX3" fmla="*/ 0 w 10038"/>
              <a:gd name="connsiteY3" fmla="*/ 5446 h 10000"/>
              <a:gd name="connsiteX4" fmla="*/ 1314 w 10038"/>
              <a:gd name="connsiteY4" fmla="*/ 6092 h 10000"/>
              <a:gd name="connsiteX5" fmla="*/ 448 w 10038"/>
              <a:gd name="connsiteY5" fmla="*/ 3490 h 10000"/>
              <a:gd name="connsiteX6" fmla="*/ 5437 w 10038"/>
              <a:gd name="connsiteY6" fmla="*/ 4115 h 10000"/>
              <a:gd name="connsiteX7" fmla="*/ 28 w 10038"/>
              <a:gd name="connsiteY7" fmla="*/ 3646 h 10000"/>
              <a:gd name="connsiteX8" fmla="*/ 19 w 10038"/>
              <a:gd name="connsiteY8" fmla="*/ 3 h 10000"/>
              <a:gd name="connsiteX0" fmla="*/ 19 w 10038"/>
              <a:gd name="connsiteY0" fmla="*/ 3 h 10000"/>
              <a:gd name="connsiteX1" fmla="*/ 10038 w 10038"/>
              <a:gd name="connsiteY1" fmla="*/ 0 h 10000"/>
              <a:gd name="connsiteX2" fmla="*/ 10038 w 10038"/>
              <a:gd name="connsiteY2" fmla="*/ 10000 h 10000"/>
              <a:gd name="connsiteX3" fmla="*/ 4304 w 10038"/>
              <a:gd name="connsiteY3" fmla="*/ 7403 h 10000"/>
              <a:gd name="connsiteX4" fmla="*/ 0 w 10038"/>
              <a:gd name="connsiteY4" fmla="*/ 5446 h 10000"/>
              <a:gd name="connsiteX5" fmla="*/ 1314 w 10038"/>
              <a:gd name="connsiteY5" fmla="*/ 6092 h 10000"/>
              <a:gd name="connsiteX6" fmla="*/ 448 w 10038"/>
              <a:gd name="connsiteY6" fmla="*/ 3490 h 10000"/>
              <a:gd name="connsiteX7" fmla="*/ 5437 w 10038"/>
              <a:gd name="connsiteY7" fmla="*/ 4115 h 10000"/>
              <a:gd name="connsiteX8" fmla="*/ 28 w 10038"/>
              <a:gd name="connsiteY8" fmla="*/ 3646 h 10000"/>
              <a:gd name="connsiteX9" fmla="*/ 19 w 10038"/>
              <a:gd name="connsiteY9" fmla="*/ 3 h 10000"/>
              <a:gd name="connsiteX0" fmla="*/ 19 w 10038"/>
              <a:gd name="connsiteY0" fmla="*/ 3 h 10000"/>
              <a:gd name="connsiteX1" fmla="*/ 10038 w 10038"/>
              <a:gd name="connsiteY1" fmla="*/ 0 h 10000"/>
              <a:gd name="connsiteX2" fmla="*/ 10038 w 10038"/>
              <a:gd name="connsiteY2" fmla="*/ 10000 h 10000"/>
              <a:gd name="connsiteX3" fmla="*/ 19 w 10038"/>
              <a:gd name="connsiteY3" fmla="*/ 7060 h 10000"/>
              <a:gd name="connsiteX4" fmla="*/ 0 w 10038"/>
              <a:gd name="connsiteY4" fmla="*/ 5446 h 10000"/>
              <a:gd name="connsiteX5" fmla="*/ 1314 w 10038"/>
              <a:gd name="connsiteY5" fmla="*/ 6092 h 10000"/>
              <a:gd name="connsiteX6" fmla="*/ 448 w 10038"/>
              <a:gd name="connsiteY6" fmla="*/ 3490 h 10000"/>
              <a:gd name="connsiteX7" fmla="*/ 5437 w 10038"/>
              <a:gd name="connsiteY7" fmla="*/ 4115 h 10000"/>
              <a:gd name="connsiteX8" fmla="*/ 28 w 10038"/>
              <a:gd name="connsiteY8" fmla="*/ 3646 h 10000"/>
              <a:gd name="connsiteX9" fmla="*/ 19 w 10038"/>
              <a:gd name="connsiteY9" fmla="*/ 3 h 10000"/>
              <a:gd name="connsiteX0" fmla="*/ 19 w 10038"/>
              <a:gd name="connsiteY0" fmla="*/ 3 h 10000"/>
              <a:gd name="connsiteX1" fmla="*/ 10038 w 10038"/>
              <a:gd name="connsiteY1" fmla="*/ 0 h 10000"/>
              <a:gd name="connsiteX2" fmla="*/ 10038 w 10038"/>
              <a:gd name="connsiteY2" fmla="*/ 10000 h 10000"/>
              <a:gd name="connsiteX3" fmla="*/ 3990 w 10038"/>
              <a:gd name="connsiteY3" fmla="*/ 8230 h 10000"/>
              <a:gd name="connsiteX4" fmla="*/ 19 w 10038"/>
              <a:gd name="connsiteY4" fmla="*/ 7060 h 10000"/>
              <a:gd name="connsiteX5" fmla="*/ 0 w 10038"/>
              <a:gd name="connsiteY5" fmla="*/ 5446 h 10000"/>
              <a:gd name="connsiteX6" fmla="*/ 1314 w 10038"/>
              <a:gd name="connsiteY6" fmla="*/ 6092 h 10000"/>
              <a:gd name="connsiteX7" fmla="*/ 448 w 10038"/>
              <a:gd name="connsiteY7" fmla="*/ 3490 h 10000"/>
              <a:gd name="connsiteX8" fmla="*/ 5437 w 10038"/>
              <a:gd name="connsiteY8" fmla="*/ 4115 h 10000"/>
              <a:gd name="connsiteX9" fmla="*/ 28 w 10038"/>
              <a:gd name="connsiteY9" fmla="*/ 3646 h 10000"/>
              <a:gd name="connsiteX10" fmla="*/ 19 w 10038"/>
              <a:gd name="connsiteY10" fmla="*/ 3 h 10000"/>
              <a:gd name="connsiteX0" fmla="*/ 19 w 10038"/>
              <a:gd name="connsiteY0" fmla="*/ 3 h 10000"/>
              <a:gd name="connsiteX1" fmla="*/ 10038 w 10038"/>
              <a:gd name="connsiteY1" fmla="*/ 0 h 10000"/>
              <a:gd name="connsiteX2" fmla="*/ 10038 w 10038"/>
              <a:gd name="connsiteY2" fmla="*/ 10000 h 10000"/>
              <a:gd name="connsiteX3" fmla="*/ 4799 w 10038"/>
              <a:gd name="connsiteY3" fmla="*/ 9521 h 10000"/>
              <a:gd name="connsiteX4" fmla="*/ 19 w 10038"/>
              <a:gd name="connsiteY4" fmla="*/ 7060 h 10000"/>
              <a:gd name="connsiteX5" fmla="*/ 0 w 10038"/>
              <a:gd name="connsiteY5" fmla="*/ 5446 h 10000"/>
              <a:gd name="connsiteX6" fmla="*/ 1314 w 10038"/>
              <a:gd name="connsiteY6" fmla="*/ 6092 h 10000"/>
              <a:gd name="connsiteX7" fmla="*/ 448 w 10038"/>
              <a:gd name="connsiteY7" fmla="*/ 3490 h 10000"/>
              <a:gd name="connsiteX8" fmla="*/ 5437 w 10038"/>
              <a:gd name="connsiteY8" fmla="*/ 4115 h 10000"/>
              <a:gd name="connsiteX9" fmla="*/ 28 w 10038"/>
              <a:gd name="connsiteY9" fmla="*/ 3646 h 10000"/>
              <a:gd name="connsiteX10" fmla="*/ 19 w 10038"/>
              <a:gd name="connsiteY10" fmla="*/ 3 h 10000"/>
              <a:gd name="connsiteX0" fmla="*/ 19 w 10038"/>
              <a:gd name="connsiteY0" fmla="*/ 3 h 10000"/>
              <a:gd name="connsiteX1" fmla="*/ 10038 w 10038"/>
              <a:gd name="connsiteY1" fmla="*/ 0 h 10000"/>
              <a:gd name="connsiteX2" fmla="*/ 10038 w 10038"/>
              <a:gd name="connsiteY2" fmla="*/ 10000 h 10000"/>
              <a:gd name="connsiteX3" fmla="*/ 6133 w 10038"/>
              <a:gd name="connsiteY3" fmla="*/ 9642 h 10000"/>
              <a:gd name="connsiteX4" fmla="*/ 4799 w 10038"/>
              <a:gd name="connsiteY4" fmla="*/ 9521 h 10000"/>
              <a:gd name="connsiteX5" fmla="*/ 19 w 10038"/>
              <a:gd name="connsiteY5" fmla="*/ 7060 h 10000"/>
              <a:gd name="connsiteX6" fmla="*/ 0 w 10038"/>
              <a:gd name="connsiteY6" fmla="*/ 5446 h 10000"/>
              <a:gd name="connsiteX7" fmla="*/ 1314 w 10038"/>
              <a:gd name="connsiteY7" fmla="*/ 6092 h 10000"/>
              <a:gd name="connsiteX8" fmla="*/ 448 w 10038"/>
              <a:gd name="connsiteY8" fmla="*/ 3490 h 10000"/>
              <a:gd name="connsiteX9" fmla="*/ 5437 w 10038"/>
              <a:gd name="connsiteY9" fmla="*/ 4115 h 10000"/>
              <a:gd name="connsiteX10" fmla="*/ 28 w 10038"/>
              <a:gd name="connsiteY10" fmla="*/ 3646 h 10000"/>
              <a:gd name="connsiteX11" fmla="*/ 19 w 10038"/>
              <a:gd name="connsiteY11" fmla="*/ 3 h 10000"/>
              <a:gd name="connsiteX0" fmla="*/ 19 w 10038"/>
              <a:gd name="connsiteY0" fmla="*/ 3 h 10000"/>
              <a:gd name="connsiteX1" fmla="*/ 10038 w 10038"/>
              <a:gd name="connsiteY1" fmla="*/ 0 h 10000"/>
              <a:gd name="connsiteX2" fmla="*/ 10038 w 10038"/>
              <a:gd name="connsiteY2" fmla="*/ 10000 h 10000"/>
              <a:gd name="connsiteX3" fmla="*/ 3895 w 10038"/>
              <a:gd name="connsiteY3" fmla="*/ 6899 h 10000"/>
              <a:gd name="connsiteX4" fmla="*/ 4799 w 10038"/>
              <a:gd name="connsiteY4" fmla="*/ 9521 h 10000"/>
              <a:gd name="connsiteX5" fmla="*/ 19 w 10038"/>
              <a:gd name="connsiteY5" fmla="*/ 7060 h 10000"/>
              <a:gd name="connsiteX6" fmla="*/ 0 w 10038"/>
              <a:gd name="connsiteY6" fmla="*/ 5446 h 10000"/>
              <a:gd name="connsiteX7" fmla="*/ 1314 w 10038"/>
              <a:gd name="connsiteY7" fmla="*/ 6092 h 10000"/>
              <a:gd name="connsiteX8" fmla="*/ 448 w 10038"/>
              <a:gd name="connsiteY8" fmla="*/ 3490 h 10000"/>
              <a:gd name="connsiteX9" fmla="*/ 5437 w 10038"/>
              <a:gd name="connsiteY9" fmla="*/ 4115 h 10000"/>
              <a:gd name="connsiteX10" fmla="*/ 28 w 10038"/>
              <a:gd name="connsiteY10" fmla="*/ 3646 h 10000"/>
              <a:gd name="connsiteX11" fmla="*/ 19 w 10038"/>
              <a:gd name="connsiteY11" fmla="*/ 3 h 10000"/>
              <a:gd name="connsiteX0" fmla="*/ 19 w 10038"/>
              <a:gd name="connsiteY0" fmla="*/ 3 h 10000"/>
              <a:gd name="connsiteX1" fmla="*/ 10038 w 10038"/>
              <a:gd name="connsiteY1" fmla="*/ 0 h 10000"/>
              <a:gd name="connsiteX2" fmla="*/ 10038 w 10038"/>
              <a:gd name="connsiteY2" fmla="*/ 10000 h 10000"/>
              <a:gd name="connsiteX3" fmla="*/ 6409 w 10038"/>
              <a:gd name="connsiteY3" fmla="*/ 8149 h 10000"/>
              <a:gd name="connsiteX4" fmla="*/ 3895 w 10038"/>
              <a:gd name="connsiteY4" fmla="*/ 6899 h 10000"/>
              <a:gd name="connsiteX5" fmla="*/ 4799 w 10038"/>
              <a:gd name="connsiteY5" fmla="*/ 9521 h 10000"/>
              <a:gd name="connsiteX6" fmla="*/ 19 w 10038"/>
              <a:gd name="connsiteY6" fmla="*/ 7060 h 10000"/>
              <a:gd name="connsiteX7" fmla="*/ 0 w 10038"/>
              <a:gd name="connsiteY7" fmla="*/ 5446 h 10000"/>
              <a:gd name="connsiteX8" fmla="*/ 1314 w 10038"/>
              <a:gd name="connsiteY8" fmla="*/ 6092 h 10000"/>
              <a:gd name="connsiteX9" fmla="*/ 448 w 10038"/>
              <a:gd name="connsiteY9" fmla="*/ 3490 h 10000"/>
              <a:gd name="connsiteX10" fmla="*/ 5437 w 10038"/>
              <a:gd name="connsiteY10" fmla="*/ 4115 h 10000"/>
              <a:gd name="connsiteX11" fmla="*/ 28 w 10038"/>
              <a:gd name="connsiteY11" fmla="*/ 3646 h 10000"/>
              <a:gd name="connsiteX12" fmla="*/ 19 w 10038"/>
              <a:gd name="connsiteY12" fmla="*/ 3 h 10000"/>
              <a:gd name="connsiteX0" fmla="*/ 19 w 10038"/>
              <a:gd name="connsiteY0" fmla="*/ 3 h 10000"/>
              <a:gd name="connsiteX1" fmla="*/ 10038 w 10038"/>
              <a:gd name="connsiteY1" fmla="*/ 0 h 10000"/>
              <a:gd name="connsiteX2" fmla="*/ 10038 w 10038"/>
              <a:gd name="connsiteY2" fmla="*/ 10000 h 10000"/>
              <a:gd name="connsiteX3" fmla="*/ 5676 w 10038"/>
              <a:gd name="connsiteY3" fmla="*/ 8431 h 10000"/>
              <a:gd name="connsiteX4" fmla="*/ 3895 w 10038"/>
              <a:gd name="connsiteY4" fmla="*/ 6899 h 10000"/>
              <a:gd name="connsiteX5" fmla="*/ 4799 w 10038"/>
              <a:gd name="connsiteY5" fmla="*/ 9521 h 10000"/>
              <a:gd name="connsiteX6" fmla="*/ 19 w 10038"/>
              <a:gd name="connsiteY6" fmla="*/ 7060 h 10000"/>
              <a:gd name="connsiteX7" fmla="*/ 0 w 10038"/>
              <a:gd name="connsiteY7" fmla="*/ 5446 h 10000"/>
              <a:gd name="connsiteX8" fmla="*/ 1314 w 10038"/>
              <a:gd name="connsiteY8" fmla="*/ 6092 h 10000"/>
              <a:gd name="connsiteX9" fmla="*/ 448 w 10038"/>
              <a:gd name="connsiteY9" fmla="*/ 3490 h 10000"/>
              <a:gd name="connsiteX10" fmla="*/ 5437 w 10038"/>
              <a:gd name="connsiteY10" fmla="*/ 4115 h 10000"/>
              <a:gd name="connsiteX11" fmla="*/ 28 w 10038"/>
              <a:gd name="connsiteY11" fmla="*/ 3646 h 10000"/>
              <a:gd name="connsiteX12" fmla="*/ 19 w 10038"/>
              <a:gd name="connsiteY12" fmla="*/ 3 h 10000"/>
              <a:gd name="connsiteX0" fmla="*/ 19 w 10038"/>
              <a:gd name="connsiteY0" fmla="*/ 3 h 10000"/>
              <a:gd name="connsiteX1" fmla="*/ 10038 w 10038"/>
              <a:gd name="connsiteY1" fmla="*/ 0 h 10000"/>
              <a:gd name="connsiteX2" fmla="*/ 10038 w 10038"/>
              <a:gd name="connsiteY2" fmla="*/ 10000 h 10000"/>
              <a:gd name="connsiteX3" fmla="*/ 6885 w 10038"/>
              <a:gd name="connsiteY3" fmla="*/ 8835 h 10000"/>
              <a:gd name="connsiteX4" fmla="*/ 5676 w 10038"/>
              <a:gd name="connsiteY4" fmla="*/ 8431 h 10000"/>
              <a:gd name="connsiteX5" fmla="*/ 3895 w 10038"/>
              <a:gd name="connsiteY5" fmla="*/ 6899 h 10000"/>
              <a:gd name="connsiteX6" fmla="*/ 4799 w 10038"/>
              <a:gd name="connsiteY6" fmla="*/ 9521 h 10000"/>
              <a:gd name="connsiteX7" fmla="*/ 19 w 10038"/>
              <a:gd name="connsiteY7" fmla="*/ 7060 h 10000"/>
              <a:gd name="connsiteX8" fmla="*/ 0 w 10038"/>
              <a:gd name="connsiteY8" fmla="*/ 5446 h 10000"/>
              <a:gd name="connsiteX9" fmla="*/ 1314 w 10038"/>
              <a:gd name="connsiteY9" fmla="*/ 6092 h 10000"/>
              <a:gd name="connsiteX10" fmla="*/ 448 w 10038"/>
              <a:gd name="connsiteY10" fmla="*/ 3490 h 10000"/>
              <a:gd name="connsiteX11" fmla="*/ 5437 w 10038"/>
              <a:gd name="connsiteY11" fmla="*/ 4115 h 10000"/>
              <a:gd name="connsiteX12" fmla="*/ 28 w 10038"/>
              <a:gd name="connsiteY12" fmla="*/ 3646 h 10000"/>
              <a:gd name="connsiteX13" fmla="*/ 19 w 10038"/>
              <a:gd name="connsiteY13" fmla="*/ 3 h 10000"/>
              <a:gd name="connsiteX0" fmla="*/ 19 w 10038"/>
              <a:gd name="connsiteY0" fmla="*/ 3 h 10000"/>
              <a:gd name="connsiteX1" fmla="*/ 10038 w 10038"/>
              <a:gd name="connsiteY1" fmla="*/ 0 h 10000"/>
              <a:gd name="connsiteX2" fmla="*/ 10038 w 10038"/>
              <a:gd name="connsiteY2" fmla="*/ 10000 h 10000"/>
              <a:gd name="connsiteX3" fmla="*/ 4752 w 10038"/>
              <a:gd name="connsiteY3" fmla="*/ 9803 h 10000"/>
              <a:gd name="connsiteX4" fmla="*/ 5676 w 10038"/>
              <a:gd name="connsiteY4" fmla="*/ 8431 h 10000"/>
              <a:gd name="connsiteX5" fmla="*/ 3895 w 10038"/>
              <a:gd name="connsiteY5" fmla="*/ 6899 h 10000"/>
              <a:gd name="connsiteX6" fmla="*/ 4799 w 10038"/>
              <a:gd name="connsiteY6" fmla="*/ 9521 h 10000"/>
              <a:gd name="connsiteX7" fmla="*/ 19 w 10038"/>
              <a:gd name="connsiteY7" fmla="*/ 7060 h 10000"/>
              <a:gd name="connsiteX8" fmla="*/ 0 w 10038"/>
              <a:gd name="connsiteY8" fmla="*/ 5446 h 10000"/>
              <a:gd name="connsiteX9" fmla="*/ 1314 w 10038"/>
              <a:gd name="connsiteY9" fmla="*/ 6092 h 10000"/>
              <a:gd name="connsiteX10" fmla="*/ 448 w 10038"/>
              <a:gd name="connsiteY10" fmla="*/ 3490 h 10000"/>
              <a:gd name="connsiteX11" fmla="*/ 5437 w 10038"/>
              <a:gd name="connsiteY11" fmla="*/ 4115 h 10000"/>
              <a:gd name="connsiteX12" fmla="*/ 28 w 10038"/>
              <a:gd name="connsiteY12" fmla="*/ 3646 h 10000"/>
              <a:gd name="connsiteX13" fmla="*/ 19 w 10038"/>
              <a:gd name="connsiteY13" fmla="*/ 3 h 10000"/>
              <a:gd name="connsiteX0" fmla="*/ 19 w 10038"/>
              <a:gd name="connsiteY0" fmla="*/ 3 h 9818"/>
              <a:gd name="connsiteX1" fmla="*/ 10038 w 10038"/>
              <a:gd name="connsiteY1" fmla="*/ 0 h 9818"/>
              <a:gd name="connsiteX2" fmla="*/ 10038 w 10038"/>
              <a:gd name="connsiteY2" fmla="*/ 9818 h 9818"/>
              <a:gd name="connsiteX3" fmla="*/ 4752 w 10038"/>
              <a:gd name="connsiteY3" fmla="*/ 9803 h 9818"/>
              <a:gd name="connsiteX4" fmla="*/ 5676 w 10038"/>
              <a:gd name="connsiteY4" fmla="*/ 8431 h 9818"/>
              <a:gd name="connsiteX5" fmla="*/ 3895 w 10038"/>
              <a:gd name="connsiteY5" fmla="*/ 6899 h 9818"/>
              <a:gd name="connsiteX6" fmla="*/ 4799 w 10038"/>
              <a:gd name="connsiteY6" fmla="*/ 9521 h 9818"/>
              <a:gd name="connsiteX7" fmla="*/ 19 w 10038"/>
              <a:gd name="connsiteY7" fmla="*/ 7060 h 9818"/>
              <a:gd name="connsiteX8" fmla="*/ 0 w 10038"/>
              <a:gd name="connsiteY8" fmla="*/ 5446 h 9818"/>
              <a:gd name="connsiteX9" fmla="*/ 1314 w 10038"/>
              <a:gd name="connsiteY9" fmla="*/ 6092 h 9818"/>
              <a:gd name="connsiteX10" fmla="*/ 448 w 10038"/>
              <a:gd name="connsiteY10" fmla="*/ 3490 h 9818"/>
              <a:gd name="connsiteX11" fmla="*/ 5437 w 10038"/>
              <a:gd name="connsiteY11" fmla="*/ 4115 h 9818"/>
              <a:gd name="connsiteX12" fmla="*/ 28 w 10038"/>
              <a:gd name="connsiteY12" fmla="*/ 3646 h 9818"/>
              <a:gd name="connsiteX13" fmla="*/ 19 w 10038"/>
              <a:gd name="connsiteY13" fmla="*/ 3 h 9818"/>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205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205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205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205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205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205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416 w 10000"/>
              <a:gd name="connsiteY11" fmla="*/ 4191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5651 w 10000"/>
              <a:gd name="connsiteY11" fmla="*/ 5239 h 10000"/>
              <a:gd name="connsiteX12" fmla="*/ 28 w 10000"/>
              <a:gd name="connsiteY12" fmla="*/ 3714 h 10000"/>
              <a:gd name="connsiteX13" fmla="*/ 19 w 10000"/>
              <a:gd name="connsiteY13"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64 w 10000"/>
              <a:gd name="connsiteY11" fmla="*/ 4777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19 w 10000"/>
              <a:gd name="connsiteY0" fmla="*/ 3 h 10000"/>
              <a:gd name="connsiteX1" fmla="*/ 10000 w 10000"/>
              <a:gd name="connsiteY1" fmla="*/ 0 h 10000"/>
              <a:gd name="connsiteX2" fmla="*/ 10000 w 10000"/>
              <a:gd name="connsiteY2" fmla="*/ 10000 h 10000"/>
              <a:gd name="connsiteX3" fmla="*/ 4734 w 10000"/>
              <a:gd name="connsiteY3" fmla="*/ 9985 h 10000"/>
              <a:gd name="connsiteX4" fmla="*/ 5655 w 10000"/>
              <a:gd name="connsiteY4" fmla="*/ 8587 h 10000"/>
              <a:gd name="connsiteX5" fmla="*/ 3880 w 10000"/>
              <a:gd name="connsiteY5" fmla="*/ 7027 h 10000"/>
              <a:gd name="connsiteX6" fmla="*/ 4781 w 10000"/>
              <a:gd name="connsiteY6" fmla="*/ 9697 h 10000"/>
              <a:gd name="connsiteX7" fmla="*/ 19 w 10000"/>
              <a:gd name="connsiteY7" fmla="*/ 7191 h 10000"/>
              <a:gd name="connsiteX8" fmla="*/ 0 w 10000"/>
              <a:gd name="connsiteY8" fmla="*/ 5547 h 10000"/>
              <a:gd name="connsiteX9" fmla="*/ 1309 w 10000"/>
              <a:gd name="connsiteY9" fmla="*/ 6164 h 10000"/>
              <a:gd name="connsiteX10" fmla="*/ 446 w 10000"/>
              <a:gd name="connsiteY10" fmla="*/ 3555 h 10000"/>
              <a:gd name="connsiteX11" fmla="*/ 2478 w 10000"/>
              <a:gd name="connsiteY11" fmla="*/ 4453 h 10000"/>
              <a:gd name="connsiteX12" fmla="*/ 5651 w 10000"/>
              <a:gd name="connsiteY12" fmla="*/ 5239 h 10000"/>
              <a:gd name="connsiteX13" fmla="*/ 28 w 10000"/>
              <a:gd name="connsiteY13" fmla="*/ 3714 h 10000"/>
              <a:gd name="connsiteX14" fmla="*/ 19 w 10000"/>
              <a:gd name="connsiteY14" fmla="*/ 3 h 10000"/>
              <a:gd name="connsiteX0" fmla="*/ 5 w 9986"/>
              <a:gd name="connsiteY0" fmla="*/ 3 h 10000"/>
              <a:gd name="connsiteX1" fmla="*/ 9986 w 9986"/>
              <a:gd name="connsiteY1" fmla="*/ 0 h 10000"/>
              <a:gd name="connsiteX2" fmla="*/ 9986 w 9986"/>
              <a:gd name="connsiteY2" fmla="*/ 10000 h 10000"/>
              <a:gd name="connsiteX3" fmla="*/ 4720 w 9986"/>
              <a:gd name="connsiteY3" fmla="*/ 9985 h 10000"/>
              <a:gd name="connsiteX4" fmla="*/ 5641 w 9986"/>
              <a:gd name="connsiteY4" fmla="*/ 8587 h 10000"/>
              <a:gd name="connsiteX5" fmla="*/ 3866 w 9986"/>
              <a:gd name="connsiteY5" fmla="*/ 7027 h 10000"/>
              <a:gd name="connsiteX6" fmla="*/ 4767 w 9986"/>
              <a:gd name="connsiteY6" fmla="*/ 9697 h 10000"/>
              <a:gd name="connsiteX7" fmla="*/ 5 w 9986"/>
              <a:gd name="connsiteY7" fmla="*/ 7191 h 10000"/>
              <a:gd name="connsiteX8" fmla="*/ 0 w 9986"/>
              <a:gd name="connsiteY8" fmla="*/ 5485 h 10000"/>
              <a:gd name="connsiteX9" fmla="*/ 1295 w 9986"/>
              <a:gd name="connsiteY9" fmla="*/ 6164 h 10000"/>
              <a:gd name="connsiteX10" fmla="*/ 432 w 9986"/>
              <a:gd name="connsiteY10" fmla="*/ 3555 h 10000"/>
              <a:gd name="connsiteX11" fmla="*/ 2464 w 9986"/>
              <a:gd name="connsiteY11" fmla="*/ 4453 h 10000"/>
              <a:gd name="connsiteX12" fmla="*/ 5637 w 9986"/>
              <a:gd name="connsiteY12" fmla="*/ 5239 h 10000"/>
              <a:gd name="connsiteX13" fmla="*/ 14 w 9986"/>
              <a:gd name="connsiteY13" fmla="*/ 3714 h 10000"/>
              <a:gd name="connsiteX14" fmla="*/ 5 w 9986"/>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5 w 10000"/>
              <a:gd name="connsiteY7" fmla="*/ 7191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871 w 10000"/>
              <a:gd name="connsiteY5" fmla="*/ 7027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74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60 w 10000"/>
              <a:gd name="connsiteY6" fmla="*/ 9743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46 w 10000"/>
              <a:gd name="connsiteY6" fmla="*/ 9697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32 w 10000"/>
              <a:gd name="connsiteY6" fmla="*/ 9728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12 w 10000"/>
              <a:gd name="connsiteY7" fmla="*/ 7222 h 10000"/>
              <a:gd name="connsiteX8" fmla="*/ 0 w 10000"/>
              <a:gd name="connsiteY8" fmla="*/ 5485 h 10000"/>
              <a:gd name="connsiteX9" fmla="*/ 1297 w 10000"/>
              <a:gd name="connsiteY9" fmla="*/ 6164 h 10000"/>
              <a:gd name="connsiteX10" fmla="*/ 433 w 10000"/>
              <a:gd name="connsiteY10" fmla="*/ 3555 h 10000"/>
              <a:gd name="connsiteX11" fmla="*/ 2467 w 10000"/>
              <a:gd name="connsiteY11" fmla="*/ 4453 h 10000"/>
              <a:gd name="connsiteX12" fmla="*/ 5645 w 10000"/>
              <a:gd name="connsiteY12" fmla="*/ 5239 h 10000"/>
              <a:gd name="connsiteX13" fmla="*/ 14 w 10000"/>
              <a:gd name="connsiteY13" fmla="*/ 3714 h 10000"/>
              <a:gd name="connsiteX14" fmla="*/ 5 w 10000"/>
              <a:gd name="connsiteY14"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532 w 10000"/>
              <a:gd name="connsiteY7" fmla="*/ 8537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14 w 10000"/>
              <a:gd name="connsiteY5" fmla="*/ 7073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5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5 w 10000"/>
              <a:gd name="connsiteY15" fmla="*/ 3 h 10000"/>
              <a:gd name="connsiteX0" fmla="*/ 26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26 w 10000"/>
              <a:gd name="connsiteY15" fmla="*/ 3 h 10000"/>
              <a:gd name="connsiteX0" fmla="*/ 19 w 10000"/>
              <a:gd name="connsiteY0" fmla="*/ 3 h 10000"/>
              <a:gd name="connsiteX1" fmla="*/ 10000 w 10000"/>
              <a:gd name="connsiteY1" fmla="*/ 0 h 10000"/>
              <a:gd name="connsiteX2" fmla="*/ 10000 w 10000"/>
              <a:gd name="connsiteY2" fmla="*/ 10000 h 10000"/>
              <a:gd name="connsiteX3" fmla="*/ 4727 w 10000"/>
              <a:gd name="connsiteY3" fmla="*/ 9985 h 10000"/>
              <a:gd name="connsiteX4" fmla="*/ 5649 w 10000"/>
              <a:gd name="connsiteY4" fmla="*/ 8587 h 10000"/>
              <a:gd name="connsiteX5" fmla="*/ 3907 w 10000"/>
              <a:gd name="connsiteY5" fmla="*/ 7104 h 10000"/>
              <a:gd name="connsiteX6" fmla="*/ 4753 w 10000"/>
              <a:gd name="connsiteY6" fmla="*/ 9728 h 10000"/>
              <a:gd name="connsiteX7" fmla="*/ 2439 w 10000"/>
              <a:gd name="connsiteY7" fmla="*/ 8599 h 10000"/>
              <a:gd name="connsiteX8" fmla="*/ 12 w 10000"/>
              <a:gd name="connsiteY8" fmla="*/ 7222 h 10000"/>
              <a:gd name="connsiteX9" fmla="*/ 0 w 10000"/>
              <a:gd name="connsiteY9" fmla="*/ 5485 h 10000"/>
              <a:gd name="connsiteX10" fmla="*/ 1297 w 10000"/>
              <a:gd name="connsiteY10" fmla="*/ 6164 h 10000"/>
              <a:gd name="connsiteX11" fmla="*/ 433 w 10000"/>
              <a:gd name="connsiteY11" fmla="*/ 3555 h 10000"/>
              <a:gd name="connsiteX12" fmla="*/ 2467 w 10000"/>
              <a:gd name="connsiteY12" fmla="*/ 4453 h 10000"/>
              <a:gd name="connsiteX13" fmla="*/ 5645 w 10000"/>
              <a:gd name="connsiteY13" fmla="*/ 5239 h 10000"/>
              <a:gd name="connsiteX14" fmla="*/ 14 w 10000"/>
              <a:gd name="connsiteY14" fmla="*/ 3714 h 10000"/>
              <a:gd name="connsiteX15" fmla="*/ 19 w 10000"/>
              <a:gd name="connsiteY15" fmla="*/ 3 h 10000"/>
              <a:gd name="connsiteX0" fmla="*/ 9 w 9990"/>
              <a:gd name="connsiteY0" fmla="*/ 3 h 10000"/>
              <a:gd name="connsiteX1" fmla="*/ 9990 w 9990"/>
              <a:gd name="connsiteY1" fmla="*/ 0 h 10000"/>
              <a:gd name="connsiteX2" fmla="*/ 9990 w 9990"/>
              <a:gd name="connsiteY2" fmla="*/ 10000 h 10000"/>
              <a:gd name="connsiteX3" fmla="*/ 4717 w 9990"/>
              <a:gd name="connsiteY3" fmla="*/ 9985 h 10000"/>
              <a:gd name="connsiteX4" fmla="*/ 5639 w 9990"/>
              <a:gd name="connsiteY4" fmla="*/ 8587 h 10000"/>
              <a:gd name="connsiteX5" fmla="*/ 3897 w 9990"/>
              <a:gd name="connsiteY5" fmla="*/ 7104 h 10000"/>
              <a:gd name="connsiteX6" fmla="*/ 4743 w 9990"/>
              <a:gd name="connsiteY6" fmla="*/ 9728 h 10000"/>
              <a:gd name="connsiteX7" fmla="*/ 2429 w 9990"/>
              <a:gd name="connsiteY7" fmla="*/ 8599 h 10000"/>
              <a:gd name="connsiteX8" fmla="*/ 2 w 9990"/>
              <a:gd name="connsiteY8" fmla="*/ 7222 h 10000"/>
              <a:gd name="connsiteX9" fmla="*/ 4 w 9990"/>
              <a:gd name="connsiteY9" fmla="*/ 5485 h 10000"/>
              <a:gd name="connsiteX10" fmla="*/ 1287 w 9990"/>
              <a:gd name="connsiteY10" fmla="*/ 6164 h 10000"/>
              <a:gd name="connsiteX11" fmla="*/ 423 w 9990"/>
              <a:gd name="connsiteY11" fmla="*/ 3555 h 10000"/>
              <a:gd name="connsiteX12" fmla="*/ 2457 w 9990"/>
              <a:gd name="connsiteY12" fmla="*/ 4453 h 10000"/>
              <a:gd name="connsiteX13" fmla="*/ 5635 w 9990"/>
              <a:gd name="connsiteY13" fmla="*/ 5239 h 10000"/>
              <a:gd name="connsiteX14" fmla="*/ 4 w 9990"/>
              <a:gd name="connsiteY14" fmla="*/ 3714 h 10000"/>
              <a:gd name="connsiteX15" fmla="*/ 9 w 9990"/>
              <a:gd name="connsiteY15" fmla="*/ 3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90" h="10000">
                <a:moveTo>
                  <a:pt x="9" y="3"/>
                </a:moveTo>
                <a:lnTo>
                  <a:pt x="9990" y="0"/>
                </a:lnTo>
                <a:lnTo>
                  <a:pt x="9990" y="10000"/>
                </a:lnTo>
                <a:lnTo>
                  <a:pt x="4717" y="9985"/>
                </a:lnTo>
                <a:cubicBezTo>
                  <a:pt x="5061" y="9688"/>
                  <a:pt x="5670" y="9314"/>
                  <a:pt x="5639" y="8587"/>
                </a:cubicBezTo>
                <a:cubicBezTo>
                  <a:pt x="5609" y="7888"/>
                  <a:pt x="3996" y="6729"/>
                  <a:pt x="3897" y="7104"/>
                </a:cubicBezTo>
                <a:cubicBezTo>
                  <a:pt x="3803" y="7459"/>
                  <a:pt x="5024" y="9371"/>
                  <a:pt x="4743" y="9728"/>
                </a:cubicBezTo>
                <a:cubicBezTo>
                  <a:pt x="4527" y="10002"/>
                  <a:pt x="3290" y="9248"/>
                  <a:pt x="2429" y="8599"/>
                </a:cubicBezTo>
                <a:cubicBezTo>
                  <a:pt x="1568" y="7950"/>
                  <a:pt x="246" y="6991"/>
                  <a:pt x="2" y="7222"/>
                </a:cubicBezTo>
                <a:cubicBezTo>
                  <a:pt x="-4" y="6674"/>
                  <a:pt x="10" y="6033"/>
                  <a:pt x="4" y="5485"/>
                </a:cubicBezTo>
                <a:cubicBezTo>
                  <a:pt x="356" y="5812"/>
                  <a:pt x="1217" y="6486"/>
                  <a:pt x="1287" y="6164"/>
                </a:cubicBezTo>
                <a:cubicBezTo>
                  <a:pt x="1357" y="5842"/>
                  <a:pt x="227" y="3840"/>
                  <a:pt x="423" y="3555"/>
                </a:cubicBezTo>
                <a:cubicBezTo>
                  <a:pt x="618" y="3270"/>
                  <a:pt x="1567" y="3818"/>
                  <a:pt x="2457" y="4453"/>
                </a:cubicBezTo>
                <a:cubicBezTo>
                  <a:pt x="3348" y="5088"/>
                  <a:pt x="5629" y="7334"/>
                  <a:pt x="5635" y="5239"/>
                </a:cubicBezTo>
                <a:cubicBezTo>
                  <a:pt x="5643" y="2435"/>
                  <a:pt x="888" y="2517"/>
                  <a:pt x="4" y="3714"/>
                </a:cubicBezTo>
                <a:cubicBezTo>
                  <a:pt x="8" y="3217"/>
                  <a:pt x="15" y="3397"/>
                  <a:pt x="9" y="3"/>
                </a:cubicBezTo>
                <a:close/>
              </a:path>
            </a:pathLst>
          </a:custGeom>
        </p:spPr>
        <p:txBody>
          <a:bodyPr/>
          <a:lstStyle/>
          <a:p>
            <a:r>
              <a:rPr lang="fr-FR" smtClean="0"/>
              <a:t>Cliquez sur l'icône pour ajouter une image</a:t>
            </a:r>
            <a:endParaRPr lang="fr-FR" dirty="0"/>
          </a:p>
        </p:txBody>
      </p:sp>
      <p:sp>
        <p:nvSpPr>
          <p:cNvPr id="11" name="Titre 1"/>
          <p:cNvSpPr>
            <a:spLocks noGrp="1"/>
          </p:cNvSpPr>
          <p:nvPr>
            <p:ph type="ctrTitle"/>
          </p:nvPr>
        </p:nvSpPr>
        <p:spPr>
          <a:xfrm>
            <a:off x="551884" y="4968083"/>
            <a:ext cx="6451431" cy="424711"/>
          </a:xfrm>
        </p:spPr>
        <p:txBody>
          <a:bodyPr wrap="square" anchor="b">
            <a:spAutoFit/>
          </a:bodyPr>
          <a:lstStyle>
            <a:lvl1pPr algn="l">
              <a:defRPr sz="2400" cap="all" baseline="0">
                <a:solidFill>
                  <a:schemeClr val="tx1"/>
                </a:solidFill>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546100" y="5404077"/>
            <a:ext cx="6457215" cy="307777"/>
          </a:xfrm>
          <a:prstGeom prst="rect">
            <a:avLst/>
          </a:prstGeom>
        </p:spPr>
        <p:txBody>
          <a:bodyPr wrap="square" tIns="0" bIns="0">
            <a:spAutoFit/>
          </a:bodyPr>
          <a:lstStyle>
            <a:lvl1pPr marL="0" indent="0" algn="l">
              <a:spcBef>
                <a:spcPts val="411"/>
              </a:spcBef>
              <a:buNone/>
              <a:defRPr>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smtClean="0"/>
              <a:t>Cliquez pour modifier le style des sous-titres du masque</a:t>
            </a:r>
            <a:endParaRPr lang="fr-FR" dirty="0"/>
          </a:p>
        </p:txBody>
      </p:sp>
      <p:pic>
        <p:nvPicPr>
          <p:cNvPr id="14" name="Picture 3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79534" y="6139564"/>
            <a:ext cx="2027798" cy="698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Espace réservé de la date 14"/>
          <p:cNvSpPr>
            <a:spLocks noGrp="1"/>
          </p:cNvSpPr>
          <p:nvPr>
            <p:ph type="dt" sz="half" idx="12"/>
          </p:nvPr>
        </p:nvSpPr>
        <p:spPr/>
        <p:txBody>
          <a:bodyPr/>
          <a:lstStyle/>
          <a:p>
            <a:fld id="{8076607C-DF0B-474F-8094-38F11FA5A41A}" type="datetime1">
              <a:rPr lang="fr-FR" smtClean="0"/>
              <a:pPr/>
              <a:t>07/07/2016</a:t>
            </a:fld>
            <a:endParaRPr lang="fr-FR" dirty="0"/>
          </a:p>
        </p:txBody>
      </p:sp>
      <p:sp>
        <p:nvSpPr>
          <p:cNvPr id="16" name="Espace réservé du pied de page 15"/>
          <p:cNvSpPr>
            <a:spLocks noGrp="1"/>
          </p:cNvSpPr>
          <p:nvPr>
            <p:ph type="ftr" sz="quarter" idx="13"/>
          </p:nvPr>
        </p:nvSpPr>
        <p:spPr/>
        <p:txBody>
          <a:bodyPr/>
          <a:lstStyle/>
          <a:p>
            <a:r>
              <a:rPr lang="fr-FR" dirty="0" smtClean="0"/>
              <a:t>Initiation Assurance Vie – 2014</a:t>
            </a:r>
            <a:endParaRPr lang="fr-FR" dirty="0"/>
          </a:p>
        </p:txBody>
      </p:sp>
      <p:sp>
        <p:nvSpPr>
          <p:cNvPr id="17" name="Espace réservé du numéro de diapositive 16"/>
          <p:cNvSpPr>
            <a:spLocks noGrp="1"/>
          </p:cNvSpPr>
          <p:nvPr>
            <p:ph type="sldNum" sz="quarter" idx="14"/>
          </p:nvPr>
        </p:nvSpPr>
        <p:spPr/>
        <p:txBody>
          <a:bodyPr/>
          <a:lstStyle/>
          <a:p>
            <a:fld id="{AF43E6FD-AB27-4108-A2FC-346BB5F75E3F}" type="slidenum">
              <a:rPr lang="fr-FR" smtClean="0"/>
              <a:pPr/>
              <a:t>‹N°›</a:t>
            </a:fld>
            <a:endParaRPr lang="fr-FR" dirty="0"/>
          </a:p>
        </p:txBody>
      </p:sp>
      <p:cxnSp>
        <p:nvCxnSpPr>
          <p:cNvPr id="18" name="Connecteur droit 17"/>
          <p:cNvCxnSpPr/>
          <p:nvPr userDrawn="1"/>
        </p:nvCxnSpPr>
        <p:spPr>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36484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15938" y="1484312"/>
            <a:ext cx="8088511" cy="4681537"/>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a:xfrm>
            <a:off x="544439" y="316180"/>
            <a:ext cx="8045374" cy="332546"/>
          </a:xfrm>
        </p:spPr>
        <p:txBody>
          <a:bodyPr anchor="ctr"/>
          <a:lstStyle/>
          <a:p>
            <a:r>
              <a:rPr lang="fr-FR" smtClean="0"/>
              <a:t>Cliquez pour modifier le style du titre</a:t>
            </a:r>
            <a:endParaRPr lang="fr-FR" dirty="0"/>
          </a:p>
        </p:txBody>
      </p:sp>
      <p:sp>
        <p:nvSpPr>
          <p:cNvPr id="9" name="Espace réservé de la date 8"/>
          <p:cNvSpPr>
            <a:spLocks noGrp="1"/>
          </p:cNvSpPr>
          <p:nvPr>
            <p:ph type="dt" sz="half" idx="10"/>
          </p:nvPr>
        </p:nvSpPr>
        <p:spPr/>
        <p:txBody>
          <a:bodyPr/>
          <a:lstStyle/>
          <a:p>
            <a:fld id="{ED0425FC-BF87-47C9-987C-39A04C929E5C}" type="datetime1">
              <a:rPr lang="fr-FR" smtClean="0"/>
              <a:pPr/>
              <a:t>07/07/2016</a:t>
            </a:fld>
            <a:endParaRPr lang="fr-FR" dirty="0"/>
          </a:p>
        </p:txBody>
      </p:sp>
      <p:sp>
        <p:nvSpPr>
          <p:cNvPr id="10" name="Espace réservé du pied de page 9"/>
          <p:cNvSpPr>
            <a:spLocks noGrp="1"/>
          </p:cNvSpPr>
          <p:nvPr>
            <p:ph type="ftr" sz="quarter" idx="11"/>
          </p:nvPr>
        </p:nvSpPr>
        <p:spPr/>
        <p:txBody>
          <a:bodyPr/>
          <a:lstStyle/>
          <a:p>
            <a:r>
              <a:rPr lang="fr-FR" dirty="0" smtClean="0"/>
              <a:t>Initiation Assurance Vie – 2014</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
        <p:nvSpPr>
          <p:cNvPr id="4" name="Espace réservé du texte 3"/>
          <p:cNvSpPr>
            <a:spLocks noGrp="1"/>
          </p:cNvSpPr>
          <p:nvPr>
            <p:ph type="body" sz="quarter" idx="13"/>
          </p:nvPr>
        </p:nvSpPr>
        <p:spPr>
          <a:xfrm>
            <a:off x="544439" y="656624"/>
            <a:ext cx="8045450" cy="269875"/>
          </a:xfrm>
          <a:prstGeom prst="rect">
            <a:avLst/>
          </a:prstGeom>
        </p:spPr>
        <p:txBody>
          <a:bodyPr vert="horz" lIns="0" tIns="45710" rIns="0" bIns="45710" rtlCol="0" anchor="ctr">
            <a:noAutofit/>
          </a:bodyPr>
          <a:lstStyle>
            <a:lvl1pPr marL="0" indent="0">
              <a:buFont typeface="Arial" panose="020B0604020202020204" pitchFamily="34" charset="0"/>
              <a:buNone/>
              <a:defRPr lang="fr-FR" sz="18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marL="0" lvl="0">
              <a:lnSpc>
                <a:spcPct val="90000"/>
              </a:lnSpc>
              <a:spcBef>
                <a:spcPct val="0"/>
              </a:spcBef>
            </a:pPr>
            <a:r>
              <a:rPr lang="fr-FR" smtClean="0"/>
              <a:t>Cliquez pour modifier les styles du texte du masque</a:t>
            </a:r>
          </a:p>
        </p:txBody>
      </p:sp>
    </p:spTree>
    <p:extLst>
      <p:ext uri="{BB962C8B-B14F-4D97-AF65-F5344CB8AC3E}">
        <p14:creationId xmlns:p14="http://schemas.microsoft.com/office/powerpoint/2010/main" val="14361754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onnes">
    <p:spTree>
      <p:nvGrpSpPr>
        <p:cNvPr id="1" name=""/>
        <p:cNvGrpSpPr/>
        <p:nvPr/>
      </p:nvGrpSpPr>
      <p:grpSpPr>
        <a:xfrm>
          <a:off x="0" y="0"/>
          <a:ext cx="0" cy="0"/>
          <a:chOff x="0" y="0"/>
          <a:chExt cx="0" cy="0"/>
        </a:xfrm>
      </p:grpSpPr>
      <p:sp>
        <p:nvSpPr>
          <p:cNvPr id="5" name="Espace réservé du contenu 4"/>
          <p:cNvSpPr>
            <a:spLocks noGrp="1"/>
          </p:cNvSpPr>
          <p:nvPr>
            <p:ph sz="quarter" idx="14"/>
          </p:nvPr>
        </p:nvSpPr>
        <p:spPr>
          <a:xfrm>
            <a:off x="4716016" y="1484313"/>
            <a:ext cx="3888234" cy="4679062"/>
          </a:xfrm>
          <a:prstGeom prst="rect">
            <a:avLst/>
          </a:prstGeom>
        </p:spPr>
        <p:txBody>
          <a:bodyPr/>
          <a:lstStyle>
            <a:lvl4pPr>
              <a:defRPr sz="1600"/>
            </a:lvl4pPr>
            <a:lvl5pPr>
              <a:defRPr sz="1600"/>
            </a:lvl5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3" name="Espace réservé du contenu 2"/>
          <p:cNvSpPr>
            <a:spLocks noGrp="1"/>
          </p:cNvSpPr>
          <p:nvPr>
            <p:ph idx="1"/>
          </p:nvPr>
        </p:nvSpPr>
        <p:spPr>
          <a:xfrm>
            <a:off x="515939" y="1484313"/>
            <a:ext cx="3912046" cy="4678588"/>
          </a:xfrm>
          <a:prstGeom prst="rect">
            <a:avLst/>
          </a:prstGeom>
        </p:spPr>
        <p:txBody>
          <a:bodyPr/>
          <a:lstStyle>
            <a:lvl1pPr>
              <a:defRPr sz="2000"/>
            </a:lvl1pPr>
            <a:lvl2pPr>
              <a:defRPr sz="1800"/>
            </a:lvl2pPr>
            <a:lvl3pPr>
              <a:defRPr sz="1600"/>
            </a:lvl3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p:txBody>
          <a:bodyPr/>
          <a:lstStyle/>
          <a:p>
            <a:r>
              <a:rPr lang="fr-FR" smtClean="0"/>
              <a:t>Cliquez pour modifier le style du titre</a:t>
            </a:r>
            <a:endParaRPr lang="fr-FR"/>
          </a:p>
        </p:txBody>
      </p:sp>
      <p:sp>
        <p:nvSpPr>
          <p:cNvPr id="9" name="Espace réservé de la date 8"/>
          <p:cNvSpPr>
            <a:spLocks noGrp="1"/>
          </p:cNvSpPr>
          <p:nvPr>
            <p:ph type="dt" sz="half" idx="10"/>
          </p:nvPr>
        </p:nvSpPr>
        <p:spPr/>
        <p:txBody>
          <a:bodyPr/>
          <a:lstStyle/>
          <a:p>
            <a:fld id="{5CE4F679-C30C-4B4F-8003-519837A23D50}" type="datetime1">
              <a:rPr lang="fr-FR" smtClean="0"/>
              <a:pPr/>
              <a:t>07/07/2016</a:t>
            </a:fld>
            <a:endParaRPr lang="fr-FR" dirty="0"/>
          </a:p>
        </p:txBody>
      </p:sp>
      <p:sp>
        <p:nvSpPr>
          <p:cNvPr id="10" name="Espace réservé du pied de page 9"/>
          <p:cNvSpPr>
            <a:spLocks noGrp="1"/>
          </p:cNvSpPr>
          <p:nvPr>
            <p:ph type="ftr" sz="quarter" idx="11"/>
          </p:nvPr>
        </p:nvSpPr>
        <p:spPr/>
        <p:txBody>
          <a:bodyPr/>
          <a:lstStyle/>
          <a:p>
            <a:r>
              <a:rPr lang="fr-FR" dirty="0" smtClean="0"/>
              <a:t>Initiation Assurance Vie – 2014</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Tree>
    <p:extLst>
      <p:ext uri="{BB962C8B-B14F-4D97-AF65-F5344CB8AC3E}">
        <p14:creationId xmlns:p14="http://schemas.microsoft.com/office/powerpoint/2010/main" val="221078179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u et image rectangulair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15938" y="1484312"/>
            <a:ext cx="4056063" cy="4681537"/>
          </a:xfrm>
          <a:prstGeom prst="rect">
            <a:avLst/>
          </a:prstGeom>
        </p:spPr>
        <p:txBody>
          <a:bodyPr/>
          <a:lstStyle>
            <a:lvl1pPr>
              <a:defRPr sz="2000"/>
            </a:lvl1pPr>
            <a:lvl2pPr>
              <a:defRPr sz="1800"/>
            </a:lvl2pPr>
            <a:lvl3pPr>
              <a:defRPr sz="1600"/>
            </a:lvl3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p:txBody>
          <a:bodyPr/>
          <a:lstStyle/>
          <a:p>
            <a:r>
              <a:rPr lang="fr-FR" smtClean="0"/>
              <a:t>Cliquez pour modifier le style du titre</a:t>
            </a:r>
            <a:endParaRPr lang="fr-FR"/>
          </a:p>
        </p:txBody>
      </p:sp>
      <p:sp>
        <p:nvSpPr>
          <p:cNvPr id="9" name="Espace réservé de la date 8"/>
          <p:cNvSpPr>
            <a:spLocks noGrp="1"/>
          </p:cNvSpPr>
          <p:nvPr>
            <p:ph type="dt" sz="half" idx="10"/>
          </p:nvPr>
        </p:nvSpPr>
        <p:spPr/>
        <p:txBody>
          <a:bodyPr/>
          <a:lstStyle/>
          <a:p>
            <a:fld id="{BF53B0BB-D026-40CD-A10A-86B80A1E5A7C}" type="datetime1">
              <a:rPr lang="fr-FR" smtClean="0"/>
              <a:pPr/>
              <a:t>07/07/2016</a:t>
            </a:fld>
            <a:endParaRPr lang="fr-FR" dirty="0"/>
          </a:p>
        </p:txBody>
      </p:sp>
      <p:sp>
        <p:nvSpPr>
          <p:cNvPr id="10" name="Espace réservé du pied de page 9"/>
          <p:cNvSpPr>
            <a:spLocks noGrp="1"/>
          </p:cNvSpPr>
          <p:nvPr>
            <p:ph type="ftr" sz="quarter" idx="11"/>
          </p:nvPr>
        </p:nvSpPr>
        <p:spPr/>
        <p:txBody>
          <a:bodyPr/>
          <a:lstStyle/>
          <a:p>
            <a:r>
              <a:rPr lang="fr-FR" dirty="0" smtClean="0"/>
              <a:t>Initiation Assurance Vie – 2014</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
        <p:nvSpPr>
          <p:cNvPr id="4" name="Espace réservé pour une image  3"/>
          <p:cNvSpPr>
            <a:spLocks noGrp="1"/>
          </p:cNvSpPr>
          <p:nvPr>
            <p:ph type="pic" sz="quarter" idx="13"/>
          </p:nvPr>
        </p:nvSpPr>
        <p:spPr>
          <a:xfrm>
            <a:off x="4788024" y="1474788"/>
            <a:ext cx="4355975" cy="4691063"/>
          </a:xfrm>
          <a:prstGeom prst="rect">
            <a:avLst/>
          </a:prstGeom>
        </p:spPr>
        <p:txBody>
          <a:bodyPr/>
          <a:lstStyle/>
          <a:p>
            <a:r>
              <a:rPr lang="fr-FR" smtClean="0"/>
              <a:t>Cliquez sur l'icône pour ajouter une image</a:t>
            </a:r>
            <a:endParaRPr lang="en-GB" dirty="0"/>
          </a:p>
        </p:txBody>
      </p:sp>
    </p:spTree>
    <p:extLst>
      <p:ext uri="{BB962C8B-B14F-4D97-AF65-F5344CB8AC3E}">
        <p14:creationId xmlns:p14="http://schemas.microsoft.com/office/powerpoint/2010/main" val="9820295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et image avec volut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15938" y="1484312"/>
            <a:ext cx="4056063" cy="4681537"/>
          </a:xfrm>
          <a:prstGeom prst="rect">
            <a:avLst/>
          </a:prstGeom>
        </p:spPr>
        <p:txBody>
          <a:bodyPr/>
          <a:lstStyle>
            <a:lvl1pPr>
              <a:defRPr sz="2000"/>
            </a:lvl1pPr>
            <a:lvl2pPr>
              <a:defRPr sz="1800"/>
            </a:lvl2pPr>
            <a:lvl3pPr>
              <a:defRPr sz="1600"/>
            </a:lvl3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8" name="Titre 7"/>
          <p:cNvSpPr>
            <a:spLocks noGrp="1"/>
          </p:cNvSpPr>
          <p:nvPr>
            <p:ph type="title"/>
          </p:nvPr>
        </p:nvSpPr>
        <p:spPr/>
        <p:txBody>
          <a:bodyPr/>
          <a:lstStyle/>
          <a:p>
            <a:r>
              <a:rPr lang="fr-FR" smtClean="0"/>
              <a:t>Cliquez pour modifier le style du titre</a:t>
            </a:r>
            <a:endParaRPr lang="fr-FR"/>
          </a:p>
        </p:txBody>
      </p:sp>
      <p:sp>
        <p:nvSpPr>
          <p:cNvPr id="9" name="Espace réservé de la date 8"/>
          <p:cNvSpPr>
            <a:spLocks noGrp="1"/>
          </p:cNvSpPr>
          <p:nvPr>
            <p:ph type="dt" sz="half" idx="10"/>
          </p:nvPr>
        </p:nvSpPr>
        <p:spPr/>
        <p:txBody>
          <a:bodyPr/>
          <a:lstStyle/>
          <a:p>
            <a:fld id="{AA9167E7-A9CC-43F9-82B5-D3C2364BD267}" type="datetime1">
              <a:rPr lang="fr-FR" smtClean="0"/>
              <a:pPr/>
              <a:t>07/07/2016</a:t>
            </a:fld>
            <a:endParaRPr lang="fr-FR" dirty="0"/>
          </a:p>
        </p:txBody>
      </p:sp>
      <p:sp>
        <p:nvSpPr>
          <p:cNvPr id="10" name="Espace réservé du pied de page 9"/>
          <p:cNvSpPr>
            <a:spLocks noGrp="1"/>
          </p:cNvSpPr>
          <p:nvPr>
            <p:ph type="ftr" sz="quarter" idx="11"/>
          </p:nvPr>
        </p:nvSpPr>
        <p:spPr/>
        <p:txBody>
          <a:bodyPr/>
          <a:lstStyle/>
          <a:p>
            <a:r>
              <a:rPr lang="fr-FR" dirty="0" smtClean="0"/>
              <a:t>Initiation Assurance Vie – 2014</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
        <p:nvSpPr>
          <p:cNvPr id="4" name="Espace réservé pour une image  3"/>
          <p:cNvSpPr>
            <a:spLocks noGrp="1"/>
          </p:cNvSpPr>
          <p:nvPr>
            <p:ph type="pic" sz="quarter" idx="13"/>
          </p:nvPr>
        </p:nvSpPr>
        <p:spPr>
          <a:xfrm>
            <a:off x="4788024" y="1474789"/>
            <a:ext cx="4359945" cy="4691132"/>
          </a:xfrm>
          <a:custGeom>
            <a:avLst/>
            <a:gdLst>
              <a:gd name="connsiteX0" fmla="*/ 0 w 3816226"/>
              <a:gd name="connsiteY0" fmla="*/ 0 h 4691063"/>
              <a:gd name="connsiteX1" fmla="*/ 3816226 w 3816226"/>
              <a:gd name="connsiteY1" fmla="*/ 0 h 4691063"/>
              <a:gd name="connsiteX2" fmla="*/ 3816226 w 3816226"/>
              <a:gd name="connsiteY2" fmla="*/ 0 h 4691063"/>
              <a:gd name="connsiteX3" fmla="*/ 3816226 w 3816226"/>
              <a:gd name="connsiteY3" fmla="*/ 4691063 h 4691063"/>
              <a:gd name="connsiteX4" fmla="*/ 0 w 3816226"/>
              <a:gd name="connsiteY4" fmla="*/ 4691063 h 4691063"/>
              <a:gd name="connsiteX5" fmla="*/ 0 w 3816226"/>
              <a:gd name="connsiteY5" fmla="*/ 0 h 4691063"/>
              <a:gd name="connsiteX0" fmla="*/ 0 w 3816226"/>
              <a:gd name="connsiteY0" fmla="*/ 0 h 4691063"/>
              <a:gd name="connsiteX1" fmla="*/ 3816226 w 3816226"/>
              <a:gd name="connsiteY1" fmla="*/ 0 h 4691063"/>
              <a:gd name="connsiteX2" fmla="*/ 3816226 w 3816226"/>
              <a:gd name="connsiteY2" fmla="*/ 0 h 4691063"/>
              <a:gd name="connsiteX3" fmla="*/ 3816226 w 3816226"/>
              <a:gd name="connsiteY3" fmla="*/ 4691063 h 4691063"/>
              <a:gd name="connsiteX4" fmla="*/ 2200004 w 3816226"/>
              <a:gd name="connsiteY4" fmla="*/ 4405895 h 4691063"/>
              <a:gd name="connsiteX5" fmla="*/ 0 w 3816226"/>
              <a:gd name="connsiteY5" fmla="*/ 4691063 h 4691063"/>
              <a:gd name="connsiteX6" fmla="*/ 0 w 3816226"/>
              <a:gd name="connsiteY6" fmla="*/ 0 h 4691063"/>
              <a:gd name="connsiteX0" fmla="*/ 0 w 3816226"/>
              <a:gd name="connsiteY0" fmla="*/ 0 h 4691063"/>
              <a:gd name="connsiteX1" fmla="*/ 3816226 w 3816226"/>
              <a:gd name="connsiteY1" fmla="*/ 0 h 4691063"/>
              <a:gd name="connsiteX2" fmla="*/ 3816226 w 3816226"/>
              <a:gd name="connsiteY2" fmla="*/ 0 h 4691063"/>
              <a:gd name="connsiteX3" fmla="*/ 3816226 w 3816226"/>
              <a:gd name="connsiteY3" fmla="*/ 4691063 h 4691063"/>
              <a:gd name="connsiteX4" fmla="*/ 2200004 w 3816226"/>
              <a:gd name="connsiteY4" fmla="*/ 4405895 h 4691063"/>
              <a:gd name="connsiteX5" fmla="*/ 4763 w 3816226"/>
              <a:gd name="connsiteY5" fmla="*/ 3700463 h 4691063"/>
              <a:gd name="connsiteX6" fmla="*/ 0 w 3816226"/>
              <a:gd name="connsiteY6" fmla="*/ 0 h 4691063"/>
              <a:gd name="connsiteX0" fmla="*/ 0 w 3816226"/>
              <a:gd name="connsiteY0" fmla="*/ 0 h 4691063"/>
              <a:gd name="connsiteX1" fmla="*/ 3816226 w 3816226"/>
              <a:gd name="connsiteY1" fmla="*/ 0 h 4691063"/>
              <a:gd name="connsiteX2" fmla="*/ 3816226 w 3816226"/>
              <a:gd name="connsiteY2" fmla="*/ 0 h 4691063"/>
              <a:gd name="connsiteX3" fmla="*/ 3816226 w 3816226"/>
              <a:gd name="connsiteY3" fmla="*/ 4691063 h 4691063"/>
              <a:gd name="connsiteX4" fmla="*/ 2200004 w 3816226"/>
              <a:gd name="connsiteY4" fmla="*/ 4405895 h 4691063"/>
              <a:gd name="connsiteX5" fmla="*/ 4763 w 3816226"/>
              <a:gd name="connsiteY5" fmla="*/ 3700463 h 4691063"/>
              <a:gd name="connsiteX6" fmla="*/ 0 w 3816226"/>
              <a:gd name="connsiteY6" fmla="*/ 0 h 4691063"/>
              <a:gd name="connsiteX0" fmla="*/ 0 w 3816226"/>
              <a:gd name="connsiteY0" fmla="*/ 0 h 4786951"/>
              <a:gd name="connsiteX1" fmla="*/ 3816226 w 3816226"/>
              <a:gd name="connsiteY1" fmla="*/ 0 h 4786951"/>
              <a:gd name="connsiteX2" fmla="*/ 3816226 w 3816226"/>
              <a:gd name="connsiteY2" fmla="*/ 0 h 4786951"/>
              <a:gd name="connsiteX3" fmla="*/ 3816226 w 3816226"/>
              <a:gd name="connsiteY3" fmla="*/ 4691063 h 4786951"/>
              <a:gd name="connsiteX4" fmla="*/ 3409679 w 3816226"/>
              <a:gd name="connsiteY4" fmla="*/ 4786895 h 4786951"/>
              <a:gd name="connsiteX5" fmla="*/ 4763 w 3816226"/>
              <a:gd name="connsiteY5" fmla="*/ 3700463 h 4786951"/>
              <a:gd name="connsiteX6" fmla="*/ 0 w 3816226"/>
              <a:gd name="connsiteY6" fmla="*/ 0 h 4786951"/>
              <a:gd name="connsiteX0" fmla="*/ 0 w 3816226"/>
              <a:gd name="connsiteY0" fmla="*/ 0 h 4786895"/>
              <a:gd name="connsiteX1" fmla="*/ 3816226 w 3816226"/>
              <a:gd name="connsiteY1" fmla="*/ 0 h 4786895"/>
              <a:gd name="connsiteX2" fmla="*/ 3816226 w 3816226"/>
              <a:gd name="connsiteY2" fmla="*/ 0 h 4786895"/>
              <a:gd name="connsiteX3" fmla="*/ 3816226 w 3816226"/>
              <a:gd name="connsiteY3" fmla="*/ 4691063 h 4786895"/>
              <a:gd name="connsiteX4" fmla="*/ 3409679 w 3816226"/>
              <a:gd name="connsiteY4" fmla="*/ 4786895 h 4786895"/>
              <a:gd name="connsiteX5" fmla="*/ 4763 w 3816226"/>
              <a:gd name="connsiteY5" fmla="*/ 3700463 h 4786895"/>
              <a:gd name="connsiteX6" fmla="*/ 0 w 3816226"/>
              <a:gd name="connsiteY6" fmla="*/ 0 h 4786895"/>
              <a:gd name="connsiteX0" fmla="*/ 0 w 3816226"/>
              <a:gd name="connsiteY0" fmla="*/ 0 h 4777370"/>
              <a:gd name="connsiteX1" fmla="*/ 3816226 w 3816226"/>
              <a:gd name="connsiteY1" fmla="*/ 0 h 4777370"/>
              <a:gd name="connsiteX2" fmla="*/ 3816226 w 3816226"/>
              <a:gd name="connsiteY2" fmla="*/ 0 h 4777370"/>
              <a:gd name="connsiteX3" fmla="*/ 3816226 w 3816226"/>
              <a:gd name="connsiteY3" fmla="*/ 4691063 h 4777370"/>
              <a:gd name="connsiteX4" fmla="*/ 3595417 w 3816226"/>
              <a:gd name="connsiteY4" fmla="*/ 4777370 h 4777370"/>
              <a:gd name="connsiteX5" fmla="*/ 4763 w 3816226"/>
              <a:gd name="connsiteY5" fmla="*/ 3700463 h 4777370"/>
              <a:gd name="connsiteX6" fmla="*/ 0 w 3816226"/>
              <a:gd name="connsiteY6" fmla="*/ 0 h 4777370"/>
              <a:gd name="connsiteX0" fmla="*/ 0 w 3816226"/>
              <a:gd name="connsiteY0" fmla="*/ 0 h 4777370"/>
              <a:gd name="connsiteX1" fmla="*/ 3816226 w 3816226"/>
              <a:gd name="connsiteY1" fmla="*/ 0 h 4777370"/>
              <a:gd name="connsiteX2" fmla="*/ 3816226 w 3816226"/>
              <a:gd name="connsiteY2" fmla="*/ 0 h 4777370"/>
              <a:gd name="connsiteX3" fmla="*/ 3595417 w 3816226"/>
              <a:gd name="connsiteY3" fmla="*/ 4777370 h 4777370"/>
              <a:gd name="connsiteX4" fmla="*/ 4763 w 3816226"/>
              <a:gd name="connsiteY4" fmla="*/ 3700463 h 4777370"/>
              <a:gd name="connsiteX5" fmla="*/ 0 w 3816226"/>
              <a:gd name="connsiteY5" fmla="*/ 0 h 4777370"/>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4763 w 3816226"/>
              <a:gd name="connsiteY4" fmla="*/ 3700463 h 4686883"/>
              <a:gd name="connsiteX5" fmla="*/ 0 w 3816226"/>
              <a:gd name="connsiteY5" fmla="*/ 0 h 4686883"/>
              <a:gd name="connsiteX0" fmla="*/ 0 w 3816226"/>
              <a:gd name="connsiteY0" fmla="*/ 0 h 4690956"/>
              <a:gd name="connsiteX1" fmla="*/ 3816226 w 3816226"/>
              <a:gd name="connsiteY1" fmla="*/ 0 h 4690956"/>
              <a:gd name="connsiteX2" fmla="*/ 3816226 w 3816226"/>
              <a:gd name="connsiteY2" fmla="*/ 0 h 4690956"/>
              <a:gd name="connsiteX3" fmla="*/ 3809730 w 3816226"/>
              <a:gd name="connsiteY3" fmla="*/ 4686883 h 4690956"/>
              <a:gd name="connsiteX4" fmla="*/ 4763 w 3816226"/>
              <a:gd name="connsiteY4" fmla="*/ 3700463 h 4690956"/>
              <a:gd name="connsiteX5" fmla="*/ 0 w 3816226"/>
              <a:gd name="connsiteY5" fmla="*/ 0 h 4690956"/>
              <a:gd name="connsiteX0" fmla="*/ 0 w 3816226"/>
              <a:gd name="connsiteY0" fmla="*/ 0 h 4690726"/>
              <a:gd name="connsiteX1" fmla="*/ 3816226 w 3816226"/>
              <a:gd name="connsiteY1" fmla="*/ 0 h 4690726"/>
              <a:gd name="connsiteX2" fmla="*/ 3816226 w 3816226"/>
              <a:gd name="connsiteY2" fmla="*/ 0 h 4690726"/>
              <a:gd name="connsiteX3" fmla="*/ 3809730 w 3816226"/>
              <a:gd name="connsiteY3" fmla="*/ 4686883 h 4690726"/>
              <a:gd name="connsiteX4" fmla="*/ 4763 w 3816226"/>
              <a:gd name="connsiteY4" fmla="*/ 3700463 h 4690726"/>
              <a:gd name="connsiteX5" fmla="*/ 0 w 3816226"/>
              <a:gd name="connsiteY5" fmla="*/ 0 h 4690726"/>
              <a:gd name="connsiteX0" fmla="*/ 0 w 3816226"/>
              <a:gd name="connsiteY0" fmla="*/ 0 h 4690901"/>
              <a:gd name="connsiteX1" fmla="*/ 3816226 w 3816226"/>
              <a:gd name="connsiteY1" fmla="*/ 0 h 4690901"/>
              <a:gd name="connsiteX2" fmla="*/ 3816226 w 3816226"/>
              <a:gd name="connsiteY2" fmla="*/ 0 h 4690901"/>
              <a:gd name="connsiteX3" fmla="*/ 3809730 w 3816226"/>
              <a:gd name="connsiteY3" fmla="*/ 4686883 h 4690901"/>
              <a:gd name="connsiteX4" fmla="*/ 4763 w 3816226"/>
              <a:gd name="connsiteY4" fmla="*/ 3700463 h 4690901"/>
              <a:gd name="connsiteX5" fmla="*/ 0 w 3816226"/>
              <a:gd name="connsiteY5" fmla="*/ 0 h 4690901"/>
              <a:gd name="connsiteX0" fmla="*/ 0 w 3866858"/>
              <a:gd name="connsiteY0" fmla="*/ 0 h 5055521"/>
              <a:gd name="connsiteX1" fmla="*/ 3816226 w 3866858"/>
              <a:gd name="connsiteY1" fmla="*/ 0 h 5055521"/>
              <a:gd name="connsiteX2" fmla="*/ 3816226 w 3866858"/>
              <a:gd name="connsiteY2" fmla="*/ 0 h 5055521"/>
              <a:gd name="connsiteX3" fmla="*/ 3809730 w 3866858"/>
              <a:gd name="connsiteY3" fmla="*/ 4686883 h 5055521"/>
              <a:gd name="connsiteX4" fmla="*/ 3486025 w 3866858"/>
              <a:gd name="connsiteY4" fmla="*/ 4633912 h 5055521"/>
              <a:gd name="connsiteX5" fmla="*/ 4763 w 3866858"/>
              <a:gd name="connsiteY5" fmla="*/ 3700463 h 5055521"/>
              <a:gd name="connsiteX6" fmla="*/ 0 w 3866858"/>
              <a:gd name="connsiteY6" fmla="*/ 0 h 5055521"/>
              <a:gd name="connsiteX0" fmla="*/ 0 w 3816226"/>
              <a:gd name="connsiteY0" fmla="*/ 0 h 5019080"/>
              <a:gd name="connsiteX1" fmla="*/ 3816226 w 3816226"/>
              <a:gd name="connsiteY1" fmla="*/ 0 h 5019080"/>
              <a:gd name="connsiteX2" fmla="*/ 3816226 w 3816226"/>
              <a:gd name="connsiteY2" fmla="*/ 0 h 5019080"/>
              <a:gd name="connsiteX3" fmla="*/ 3809730 w 3816226"/>
              <a:gd name="connsiteY3" fmla="*/ 4686883 h 5019080"/>
              <a:gd name="connsiteX4" fmla="*/ 3486025 w 3816226"/>
              <a:gd name="connsiteY4" fmla="*/ 4633912 h 5019080"/>
              <a:gd name="connsiteX5" fmla="*/ 4763 w 3816226"/>
              <a:gd name="connsiteY5" fmla="*/ 3700463 h 5019080"/>
              <a:gd name="connsiteX6" fmla="*/ 0 w 3816226"/>
              <a:gd name="connsiteY6" fmla="*/ 0 h 5019080"/>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3486025 w 3816226"/>
              <a:gd name="connsiteY4" fmla="*/ 4633912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3500313 w 3816226"/>
              <a:gd name="connsiteY4" fmla="*/ 4657725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3500313 w 3816226"/>
              <a:gd name="connsiteY4" fmla="*/ 4657725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3500313 w 3816226"/>
              <a:gd name="connsiteY4" fmla="*/ 4657725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3500313 w 3816226"/>
              <a:gd name="connsiteY4" fmla="*/ 4657725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3500313 w 3816226"/>
              <a:gd name="connsiteY4" fmla="*/ 4657725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3500313 w 3816226"/>
              <a:gd name="connsiteY4" fmla="*/ 4657725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3500313 w 3816226"/>
              <a:gd name="connsiteY4" fmla="*/ 4657725 h 4686883"/>
              <a:gd name="connsiteX5" fmla="*/ 1917575 w 3816226"/>
              <a:gd name="connsiteY5" fmla="*/ 4197351 h 4686883"/>
              <a:gd name="connsiteX6" fmla="*/ 4763 w 3816226"/>
              <a:gd name="connsiteY6" fmla="*/ 3700463 h 4686883"/>
              <a:gd name="connsiteX7" fmla="*/ 0 w 3816226"/>
              <a:gd name="connsiteY7" fmla="*/ 0 h 4686883"/>
              <a:gd name="connsiteX0" fmla="*/ 0 w 3816226"/>
              <a:gd name="connsiteY0" fmla="*/ 0 h 4928639"/>
              <a:gd name="connsiteX1" fmla="*/ 3816226 w 3816226"/>
              <a:gd name="connsiteY1" fmla="*/ 0 h 4928639"/>
              <a:gd name="connsiteX2" fmla="*/ 3816226 w 3816226"/>
              <a:gd name="connsiteY2" fmla="*/ 0 h 4928639"/>
              <a:gd name="connsiteX3" fmla="*/ 3809730 w 3816226"/>
              <a:gd name="connsiteY3" fmla="*/ 4686883 h 4928639"/>
              <a:gd name="connsiteX4" fmla="*/ 1917575 w 3816226"/>
              <a:gd name="connsiteY4" fmla="*/ 4197351 h 4928639"/>
              <a:gd name="connsiteX5" fmla="*/ 4763 w 3816226"/>
              <a:gd name="connsiteY5" fmla="*/ 3700463 h 4928639"/>
              <a:gd name="connsiteX6" fmla="*/ 0 w 3816226"/>
              <a:gd name="connsiteY6" fmla="*/ 0 h 4928639"/>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3816226"/>
              <a:gd name="connsiteY0" fmla="*/ 0 h 4686883"/>
              <a:gd name="connsiteX1" fmla="*/ 3816226 w 3816226"/>
              <a:gd name="connsiteY1" fmla="*/ 0 h 4686883"/>
              <a:gd name="connsiteX2" fmla="*/ 3816226 w 3816226"/>
              <a:gd name="connsiteY2" fmla="*/ 0 h 4686883"/>
              <a:gd name="connsiteX3" fmla="*/ 3809730 w 3816226"/>
              <a:gd name="connsiteY3" fmla="*/ 4686883 h 4686883"/>
              <a:gd name="connsiteX4" fmla="*/ 1917575 w 3816226"/>
              <a:gd name="connsiteY4" fmla="*/ 4197351 h 4686883"/>
              <a:gd name="connsiteX5" fmla="*/ 4763 w 3816226"/>
              <a:gd name="connsiteY5" fmla="*/ 3700463 h 4686883"/>
              <a:gd name="connsiteX6" fmla="*/ 0 w 3816226"/>
              <a:gd name="connsiteY6" fmla="*/ 0 h 4686883"/>
              <a:gd name="connsiteX0" fmla="*/ 0 w 4362326"/>
              <a:gd name="connsiteY0" fmla="*/ 0 h 4686883"/>
              <a:gd name="connsiteX1" fmla="*/ 3816226 w 4362326"/>
              <a:gd name="connsiteY1" fmla="*/ 0 h 4686883"/>
              <a:gd name="connsiteX2" fmla="*/ 4362326 w 4362326"/>
              <a:gd name="connsiteY2" fmla="*/ 0 h 4686883"/>
              <a:gd name="connsiteX3" fmla="*/ 3809730 w 4362326"/>
              <a:gd name="connsiteY3" fmla="*/ 4686883 h 4686883"/>
              <a:gd name="connsiteX4" fmla="*/ 1917575 w 4362326"/>
              <a:gd name="connsiteY4" fmla="*/ 4197351 h 4686883"/>
              <a:gd name="connsiteX5" fmla="*/ 4763 w 4362326"/>
              <a:gd name="connsiteY5" fmla="*/ 3700463 h 4686883"/>
              <a:gd name="connsiteX6" fmla="*/ 0 w 4362326"/>
              <a:gd name="connsiteY6" fmla="*/ 0 h 4686883"/>
              <a:gd name="connsiteX0" fmla="*/ 0 w 4398684"/>
              <a:gd name="connsiteY0" fmla="*/ 0 h 5034980"/>
              <a:gd name="connsiteX1" fmla="*/ 3816226 w 4398684"/>
              <a:gd name="connsiteY1" fmla="*/ 0 h 5034980"/>
              <a:gd name="connsiteX2" fmla="*/ 4362326 w 4398684"/>
              <a:gd name="connsiteY2" fmla="*/ 0 h 5034980"/>
              <a:gd name="connsiteX3" fmla="*/ 4355975 w 4398684"/>
              <a:gd name="connsiteY3" fmla="*/ 4687888 h 5034980"/>
              <a:gd name="connsiteX4" fmla="*/ 3809730 w 4398684"/>
              <a:gd name="connsiteY4" fmla="*/ 4686883 h 5034980"/>
              <a:gd name="connsiteX5" fmla="*/ 1917575 w 4398684"/>
              <a:gd name="connsiteY5" fmla="*/ 4197351 h 5034980"/>
              <a:gd name="connsiteX6" fmla="*/ 4763 w 4398684"/>
              <a:gd name="connsiteY6" fmla="*/ 3700463 h 5034980"/>
              <a:gd name="connsiteX7" fmla="*/ 0 w 4398684"/>
              <a:gd name="connsiteY7" fmla="*/ 0 h 5034980"/>
              <a:gd name="connsiteX0" fmla="*/ 0 w 4398684"/>
              <a:gd name="connsiteY0" fmla="*/ 0 h 5036745"/>
              <a:gd name="connsiteX1" fmla="*/ 3816226 w 4398684"/>
              <a:gd name="connsiteY1" fmla="*/ 0 h 5036745"/>
              <a:gd name="connsiteX2" fmla="*/ 4362326 w 4398684"/>
              <a:gd name="connsiteY2" fmla="*/ 0 h 5036745"/>
              <a:gd name="connsiteX3" fmla="*/ 4355975 w 4398684"/>
              <a:gd name="connsiteY3" fmla="*/ 4690269 h 5036745"/>
              <a:gd name="connsiteX4" fmla="*/ 3809730 w 4398684"/>
              <a:gd name="connsiteY4" fmla="*/ 4686883 h 5036745"/>
              <a:gd name="connsiteX5" fmla="*/ 1917575 w 4398684"/>
              <a:gd name="connsiteY5" fmla="*/ 4197351 h 5036745"/>
              <a:gd name="connsiteX6" fmla="*/ 4763 w 4398684"/>
              <a:gd name="connsiteY6" fmla="*/ 3700463 h 5036745"/>
              <a:gd name="connsiteX7" fmla="*/ 0 w 4398684"/>
              <a:gd name="connsiteY7" fmla="*/ 0 h 5036745"/>
              <a:gd name="connsiteX0" fmla="*/ 0 w 4398684"/>
              <a:gd name="connsiteY0" fmla="*/ 0 h 4690269"/>
              <a:gd name="connsiteX1" fmla="*/ 3816226 w 4398684"/>
              <a:gd name="connsiteY1" fmla="*/ 0 h 4690269"/>
              <a:gd name="connsiteX2" fmla="*/ 4362326 w 4398684"/>
              <a:gd name="connsiteY2" fmla="*/ 0 h 4690269"/>
              <a:gd name="connsiteX3" fmla="*/ 4355975 w 4398684"/>
              <a:gd name="connsiteY3" fmla="*/ 4690269 h 4690269"/>
              <a:gd name="connsiteX4" fmla="*/ 3809730 w 4398684"/>
              <a:gd name="connsiteY4" fmla="*/ 4686883 h 4690269"/>
              <a:gd name="connsiteX5" fmla="*/ 1917575 w 4398684"/>
              <a:gd name="connsiteY5" fmla="*/ 4197351 h 4690269"/>
              <a:gd name="connsiteX6" fmla="*/ 4763 w 4398684"/>
              <a:gd name="connsiteY6" fmla="*/ 3700463 h 4690269"/>
              <a:gd name="connsiteX7" fmla="*/ 0 w 4398684"/>
              <a:gd name="connsiteY7" fmla="*/ 0 h 4690269"/>
              <a:gd name="connsiteX0" fmla="*/ 0 w 4398024"/>
              <a:gd name="connsiteY0" fmla="*/ 0 h 4690269"/>
              <a:gd name="connsiteX1" fmla="*/ 3816226 w 4398024"/>
              <a:gd name="connsiteY1" fmla="*/ 0 h 4690269"/>
              <a:gd name="connsiteX2" fmla="*/ 4359945 w 4398024"/>
              <a:gd name="connsiteY2" fmla="*/ 0 h 4690269"/>
              <a:gd name="connsiteX3" fmla="*/ 4355975 w 4398024"/>
              <a:gd name="connsiteY3" fmla="*/ 4690269 h 4690269"/>
              <a:gd name="connsiteX4" fmla="*/ 3809730 w 4398024"/>
              <a:gd name="connsiteY4" fmla="*/ 4686883 h 4690269"/>
              <a:gd name="connsiteX5" fmla="*/ 1917575 w 4398024"/>
              <a:gd name="connsiteY5" fmla="*/ 4197351 h 4690269"/>
              <a:gd name="connsiteX6" fmla="*/ 4763 w 4398024"/>
              <a:gd name="connsiteY6" fmla="*/ 3700463 h 4690269"/>
              <a:gd name="connsiteX7" fmla="*/ 0 w 4398024"/>
              <a:gd name="connsiteY7" fmla="*/ 0 h 4690269"/>
              <a:gd name="connsiteX0" fmla="*/ 0 w 4359945"/>
              <a:gd name="connsiteY0" fmla="*/ 0 h 4690269"/>
              <a:gd name="connsiteX1" fmla="*/ 3816226 w 4359945"/>
              <a:gd name="connsiteY1" fmla="*/ 0 h 4690269"/>
              <a:gd name="connsiteX2" fmla="*/ 4359945 w 4359945"/>
              <a:gd name="connsiteY2" fmla="*/ 0 h 4690269"/>
              <a:gd name="connsiteX3" fmla="*/ 4355975 w 4359945"/>
              <a:gd name="connsiteY3" fmla="*/ 4690269 h 4690269"/>
              <a:gd name="connsiteX4" fmla="*/ 3809730 w 4359945"/>
              <a:gd name="connsiteY4" fmla="*/ 4686883 h 4690269"/>
              <a:gd name="connsiteX5" fmla="*/ 1917575 w 4359945"/>
              <a:gd name="connsiteY5" fmla="*/ 4197351 h 4690269"/>
              <a:gd name="connsiteX6" fmla="*/ 4763 w 4359945"/>
              <a:gd name="connsiteY6" fmla="*/ 3700463 h 4690269"/>
              <a:gd name="connsiteX7" fmla="*/ 0 w 4359945"/>
              <a:gd name="connsiteY7" fmla="*/ 0 h 4690269"/>
              <a:gd name="connsiteX0" fmla="*/ 0 w 4359945"/>
              <a:gd name="connsiteY0" fmla="*/ 0 h 4690269"/>
              <a:gd name="connsiteX1" fmla="*/ 4359945 w 4359945"/>
              <a:gd name="connsiteY1" fmla="*/ 0 h 4690269"/>
              <a:gd name="connsiteX2" fmla="*/ 4355975 w 4359945"/>
              <a:gd name="connsiteY2" fmla="*/ 4690269 h 4690269"/>
              <a:gd name="connsiteX3" fmla="*/ 3809730 w 4359945"/>
              <a:gd name="connsiteY3" fmla="*/ 4686883 h 4690269"/>
              <a:gd name="connsiteX4" fmla="*/ 1917575 w 4359945"/>
              <a:gd name="connsiteY4" fmla="*/ 4197351 h 4690269"/>
              <a:gd name="connsiteX5" fmla="*/ 4763 w 4359945"/>
              <a:gd name="connsiteY5" fmla="*/ 3700463 h 4690269"/>
              <a:gd name="connsiteX6" fmla="*/ 0 w 4359945"/>
              <a:gd name="connsiteY6" fmla="*/ 0 h 4690269"/>
              <a:gd name="connsiteX0" fmla="*/ 0 w 4359945"/>
              <a:gd name="connsiteY0" fmla="*/ 0 h 4686883"/>
              <a:gd name="connsiteX1" fmla="*/ 4359945 w 4359945"/>
              <a:gd name="connsiteY1" fmla="*/ 0 h 4686883"/>
              <a:gd name="connsiteX2" fmla="*/ 4355975 w 4359945"/>
              <a:gd name="connsiteY2" fmla="*/ 4666456 h 4686883"/>
              <a:gd name="connsiteX3" fmla="*/ 3809730 w 4359945"/>
              <a:gd name="connsiteY3" fmla="*/ 4686883 h 4686883"/>
              <a:gd name="connsiteX4" fmla="*/ 1917575 w 4359945"/>
              <a:gd name="connsiteY4" fmla="*/ 4197351 h 4686883"/>
              <a:gd name="connsiteX5" fmla="*/ 4763 w 4359945"/>
              <a:gd name="connsiteY5" fmla="*/ 3700463 h 4686883"/>
              <a:gd name="connsiteX6" fmla="*/ 0 w 4359945"/>
              <a:gd name="connsiteY6" fmla="*/ 0 h 4686883"/>
              <a:gd name="connsiteX0" fmla="*/ 0 w 4359945"/>
              <a:gd name="connsiteY0" fmla="*/ 0 h 4687390"/>
              <a:gd name="connsiteX1" fmla="*/ 4359945 w 4359945"/>
              <a:gd name="connsiteY1" fmla="*/ 0 h 4687390"/>
              <a:gd name="connsiteX2" fmla="*/ 4355975 w 4359945"/>
              <a:gd name="connsiteY2" fmla="*/ 4666456 h 4687390"/>
              <a:gd name="connsiteX3" fmla="*/ 3809730 w 4359945"/>
              <a:gd name="connsiteY3" fmla="*/ 4686883 h 4687390"/>
              <a:gd name="connsiteX4" fmla="*/ 1917575 w 4359945"/>
              <a:gd name="connsiteY4" fmla="*/ 4197351 h 4687390"/>
              <a:gd name="connsiteX5" fmla="*/ 4763 w 4359945"/>
              <a:gd name="connsiteY5" fmla="*/ 3700463 h 4687390"/>
              <a:gd name="connsiteX6" fmla="*/ 0 w 4359945"/>
              <a:gd name="connsiteY6" fmla="*/ 0 h 4687390"/>
              <a:gd name="connsiteX0" fmla="*/ 0 w 4359945"/>
              <a:gd name="connsiteY0" fmla="*/ 0 h 4691132"/>
              <a:gd name="connsiteX1" fmla="*/ 4359945 w 4359945"/>
              <a:gd name="connsiteY1" fmla="*/ 0 h 4691132"/>
              <a:gd name="connsiteX2" fmla="*/ 4355975 w 4359945"/>
              <a:gd name="connsiteY2" fmla="*/ 4666456 h 4691132"/>
              <a:gd name="connsiteX3" fmla="*/ 3809730 w 4359945"/>
              <a:gd name="connsiteY3" fmla="*/ 4686883 h 4691132"/>
              <a:gd name="connsiteX4" fmla="*/ 1917575 w 4359945"/>
              <a:gd name="connsiteY4" fmla="*/ 4197351 h 4691132"/>
              <a:gd name="connsiteX5" fmla="*/ 4763 w 4359945"/>
              <a:gd name="connsiteY5" fmla="*/ 3700463 h 4691132"/>
              <a:gd name="connsiteX6" fmla="*/ 0 w 4359945"/>
              <a:gd name="connsiteY6" fmla="*/ 0 h 4691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9945" h="4691132">
                <a:moveTo>
                  <a:pt x="0" y="0"/>
                </a:moveTo>
                <a:lnTo>
                  <a:pt x="4359945" y="0"/>
                </a:lnTo>
                <a:cubicBezTo>
                  <a:pt x="4358622" y="1563423"/>
                  <a:pt x="4357298" y="3103033"/>
                  <a:pt x="4355975" y="4666456"/>
                </a:cubicBezTo>
                <a:cubicBezTo>
                  <a:pt x="3978631" y="4701840"/>
                  <a:pt x="3817187" y="4689599"/>
                  <a:pt x="3809730" y="4686883"/>
                </a:cubicBezTo>
                <a:cubicBezTo>
                  <a:pt x="3036088" y="4629204"/>
                  <a:pt x="2518399" y="4414142"/>
                  <a:pt x="1917575" y="4197351"/>
                </a:cubicBezTo>
                <a:cubicBezTo>
                  <a:pt x="1701696" y="4128295"/>
                  <a:pt x="325153" y="3629290"/>
                  <a:pt x="4763" y="3700463"/>
                </a:cubicBezTo>
                <a:cubicBezTo>
                  <a:pt x="794" y="2476500"/>
                  <a:pt x="1588" y="1233488"/>
                  <a:pt x="0" y="0"/>
                </a:cubicBezTo>
                <a:close/>
              </a:path>
            </a:pathLst>
          </a:custGeom>
          <a:noFill/>
        </p:spPr>
        <p:txBody>
          <a:bodyPr/>
          <a:lstStyle/>
          <a:p>
            <a:r>
              <a:rPr lang="fr-FR" smtClean="0"/>
              <a:t>Cliquez sur l'icône pour ajouter une image</a:t>
            </a:r>
            <a:endParaRPr lang="en-GB" dirty="0"/>
          </a:p>
        </p:txBody>
      </p:sp>
    </p:spTree>
    <p:extLst>
      <p:ext uri="{BB962C8B-B14F-4D97-AF65-F5344CB8AC3E}">
        <p14:creationId xmlns:p14="http://schemas.microsoft.com/office/powerpoint/2010/main" val="32533609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ontenus">
    <p:spTree>
      <p:nvGrpSpPr>
        <p:cNvPr id="1" name=""/>
        <p:cNvGrpSpPr/>
        <p:nvPr/>
      </p:nvGrpSpPr>
      <p:grpSpPr>
        <a:xfrm>
          <a:off x="0" y="0"/>
          <a:ext cx="0" cy="0"/>
          <a:chOff x="0" y="0"/>
          <a:chExt cx="0" cy="0"/>
        </a:xfrm>
      </p:grpSpPr>
      <p:sp>
        <p:nvSpPr>
          <p:cNvPr id="4" name="Rectangle 3"/>
          <p:cNvSpPr/>
          <p:nvPr userDrawn="1"/>
        </p:nvSpPr>
        <p:spPr>
          <a:xfrm>
            <a:off x="0" y="1474788"/>
            <a:ext cx="4556345"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a:xfrm>
            <a:off x="4584698" y="1474788"/>
            <a:ext cx="4559301"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9" name="Rectangle 18"/>
          <p:cNvSpPr/>
          <p:nvPr userDrawn="1"/>
        </p:nvSpPr>
        <p:spPr>
          <a:xfrm>
            <a:off x="0" y="3824288"/>
            <a:ext cx="4556345"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a:xfrm>
            <a:off x="4584698" y="3824288"/>
            <a:ext cx="4559301"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a:xfrm>
            <a:off x="515938" y="147478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p:txBody>
      </p:sp>
      <p:sp>
        <p:nvSpPr>
          <p:cNvPr id="8" name="Titre 7"/>
          <p:cNvSpPr>
            <a:spLocks noGrp="1"/>
          </p:cNvSpPr>
          <p:nvPr>
            <p:ph type="title"/>
          </p:nvPr>
        </p:nvSpPr>
        <p:spPr/>
        <p:txBody>
          <a:bodyPr/>
          <a:lstStyle/>
          <a:p>
            <a:r>
              <a:rPr lang="fr-FR" smtClean="0"/>
              <a:t>Cliquez pour modifier le style du titre</a:t>
            </a:r>
            <a:endParaRPr lang="fr-FR"/>
          </a:p>
        </p:txBody>
      </p:sp>
      <p:sp>
        <p:nvSpPr>
          <p:cNvPr id="9" name="Espace réservé de la date 8"/>
          <p:cNvSpPr>
            <a:spLocks noGrp="1"/>
          </p:cNvSpPr>
          <p:nvPr>
            <p:ph type="dt" sz="half" idx="10"/>
          </p:nvPr>
        </p:nvSpPr>
        <p:spPr/>
        <p:txBody>
          <a:bodyPr/>
          <a:lstStyle/>
          <a:p>
            <a:fld id="{22CB2E0A-0A01-4D86-B28C-2612F5E9CF0B}" type="datetime1">
              <a:rPr lang="fr-FR" smtClean="0"/>
              <a:pPr/>
              <a:t>07/07/2016</a:t>
            </a:fld>
            <a:endParaRPr lang="fr-FR" dirty="0"/>
          </a:p>
        </p:txBody>
      </p:sp>
      <p:sp>
        <p:nvSpPr>
          <p:cNvPr id="10" name="Espace réservé du pied de page 9"/>
          <p:cNvSpPr>
            <a:spLocks noGrp="1"/>
          </p:cNvSpPr>
          <p:nvPr>
            <p:ph type="ftr" sz="quarter" idx="11"/>
          </p:nvPr>
        </p:nvSpPr>
        <p:spPr/>
        <p:txBody>
          <a:bodyPr/>
          <a:lstStyle/>
          <a:p>
            <a:r>
              <a:rPr lang="fr-FR" dirty="0" smtClean="0"/>
              <a:t>Initiation Assurance Vie – 2014</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a:xfrm>
            <a:off x="4706951" y="147478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p:txBody>
      </p:sp>
      <p:sp>
        <p:nvSpPr>
          <p:cNvPr id="22" name="Espace réservé du contenu 2"/>
          <p:cNvSpPr>
            <a:spLocks noGrp="1"/>
          </p:cNvSpPr>
          <p:nvPr>
            <p:ph idx="14"/>
          </p:nvPr>
        </p:nvSpPr>
        <p:spPr>
          <a:xfrm>
            <a:off x="4706951" y="384460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p:txBody>
      </p:sp>
      <p:sp>
        <p:nvSpPr>
          <p:cNvPr id="23" name="Espace réservé du contenu 2"/>
          <p:cNvSpPr>
            <a:spLocks noGrp="1"/>
          </p:cNvSpPr>
          <p:nvPr>
            <p:ph idx="15"/>
          </p:nvPr>
        </p:nvSpPr>
        <p:spPr>
          <a:xfrm>
            <a:off x="515938" y="384460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smtClean="0"/>
              <a:t>Cliquez pour modifier les styles du texte du masque</a:t>
            </a:r>
          </a:p>
          <a:p>
            <a:pPr lvl="1"/>
            <a:r>
              <a:rPr lang="fr-FR" smtClean="0"/>
              <a:t>Deuxième niveau</a:t>
            </a:r>
          </a:p>
        </p:txBody>
      </p:sp>
    </p:spTree>
    <p:extLst>
      <p:ext uri="{BB962C8B-B14F-4D97-AF65-F5344CB8AC3E}">
        <p14:creationId xmlns:p14="http://schemas.microsoft.com/office/powerpoint/2010/main" val="13966416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44439" y="190697"/>
            <a:ext cx="8045374" cy="790031"/>
          </a:xfrm>
          <a:prstGeom prst="rect">
            <a:avLst/>
          </a:prstGeom>
        </p:spPr>
        <p:txBody>
          <a:bodyPr vert="horz" lIns="0" tIns="45710" rIns="0" bIns="45710" rtlCol="0" anchor="b">
            <a:noAutofit/>
          </a:bodyPr>
          <a:lstStyle/>
          <a:p>
            <a:r>
              <a:rPr lang="fr-FR" dirty="0" smtClean="0"/>
              <a:t>Modifiez le style du titre</a:t>
            </a:r>
            <a:endParaRPr lang="fr-FR" dirty="0"/>
          </a:p>
        </p:txBody>
      </p:sp>
      <p:sp>
        <p:nvSpPr>
          <p:cNvPr id="4" name="Espace réservé de la date 3"/>
          <p:cNvSpPr>
            <a:spLocks noGrp="1"/>
          </p:cNvSpPr>
          <p:nvPr>
            <p:ph type="dt" sz="half" idx="2"/>
          </p:nvPr>
        </p:nvSpPr>
        <p:spPr>
          <a:xfrm>
            <a:off x="5142021" y="6468453"/>
            <a:ext cx="1086163" cy="206104"/>
          </a:xfrm>
          <a:prstGeom prst="rect">
            <a:avLst/>
          </a:prstGeom>
        </p:spPr>
        <p:txBody>
          <a:bodyPr vert="horz" lIns="91420" tIns="45710" rIns="91420" bIns="45710" rtlCol="0" anchor="ctr"/>
          <a:lstStyle>
            <a:lvl1pPr algn="l">
              <a:defRPr sz="1100">
                <a:solidFill>
                  <a:srgbClr val="464646"/>
                </a:solidFill>
              </a:defRPr>
            </a:lvl1pPr>
          </a:lstStyle>
          <a:p>
            <a:fld id="{D6D0B5B7-BEA1-4DC5-BE66-EF292C73EF88}" type="datetime1">
              <a:rPr lang="fr-FR" smtClean="0"/>
              <a:pPr/>
              <a:t>07/07/2016</a:t>
            </a:fld>
            <a:endParaRPr lang="fr-FR" dirty="0"/>
          </a:p>
        </p:txBody>
      </p:sp>
      <p:sp>
        <p:nvSpPr>
          <p:cNvPr id="5" name="Espace réservé du pied de page 4"/>
          <p:cNvSpPr>
            <a:spLocks noGrp="1"/>
          </p:cNvSpPr>
          <p:nvPr>
            <p:ph type="ftr" sz="quarter" idx="3"/>
          </p:nvPr>
        </p:nvSpPr>
        <p:spPr>
          <a:xfrm>
            <a:off x="531466" y="6502208"/>
            <a:ext cx="4544590" cy="162152"/>
          </a:xfrm>
          <a:prstGeom prst="rect">
            <a:avLst/>
          </a:prstGeom>
        </p:spPr>
        <p:txBody>
          <a:bodyPr vert="horz" lIns="91420" tIns="45710" rIns="91420" bIns="45710" rtlCol="0" anchor="ctr"/>
          <a:lstStyle>
            <a:lvl1pPr algn="l">
              <a:defRPr sz="1100">
                <a:solidFill>
                  <a:srgbClr val="464646"/>
                </a:solidFill>
              </a:defRPr>
            </a:lvl1pPr>
          </a:lstStyle>
          <a:p>
            <a:r>
              <a:rPr lang="fr-FR" dirty="0" smtClean="0"/>
              <a:t>Initiation Assurance Vie – 2014</a:t>
            </a:r>
            <a:endParaRPr lang="fr-FR" dirty="0"/>
          </a:p>
        </p:txBody>
      </p:sp>
      <p:sp>
        <p:nvSpPr>
          <p:cNvPr id="6" name="Espace réservé du numéro de diapositive 5"/>
          <p:cNvSpPr>
            <a:spLocks noGrp="1"/>
          </p:cNvSpPr>
          <p:nvPr>
            <p:ph type="sldNum" sz="quarter" idx="4"/>
          </p:nvPr>
        </p:nvSpPr>
        <p:spPr>
          <a:xfrm>
            <a:off x="122130" y="6502208"/>
            <a:ext cx="296226" cy="162152"/>
          </a:xfrm>
          <a:prstGeom prst="rect">
            <a:avLst/>
          </a:prstGeom>
        </p:spPr>
        <p:txBody>
          <a:bodyPr vert="horz" lIns="0" tIns="45710" rIns="0" bIns="45710" rtlCol="0" anchor="ctr"/>
          <a:lstStyle>
            <a:lvl1pPr algn="r">
              <a:defRPr sz="1100">
                <a:solidFill>
                  <a:srgbClr val="464646"/>
                </a:solidFill>
              </a:defRPr>
            </a:lvl1pPr>
          </a:lstStyle>
          <a:p>
            <a:fld id="{AF43E6FD-AB27-4108-A2FC-346BB5F75E3F}" type="slidenum">
              <a:rPr lang="fr-FR" smtClean="0"/>
              <a:pPr/>
              <a:t>‹N°›</a:t>
            </a:fld>
            <a:endParaRPr lang="fr-FR" dirty="0"/>
          </a:p>
        </p:txBody>
      </p:sp>
      <p:cxnSp>
        <p:nvCxnSpPr>
          <p:cNvPr id="11" name="Connecteur droit 10"/>
          <p:cNvCxnSpPr/>
          <p:nvPr/>
        </p:nvCxnSpPr>
        <p:spPr>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539750" y="1054174"/>
            <a:ext cx="641823"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0" y="0"/>
            <a:ext cx="9143728" cy="156763"/>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3" name="Picture 3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434195" y="6345501"/>
            <a:ext cx="1280388" cy="44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Espace réservé du texte 6"/>
          <p:cNvSpPr>
            <a:spLocks noGrp="1"/>
          </p:cNvSpPr>
          <p:nvPr>
            <p:ph type="body" idx="1"/>
          </p:nvPr>
        </p:nvSpPr>
        <p:spPr>
          <a:xfrm>
            <a:off x="515938" y="1484314"/>
            <a:ext cx="8088312" cy="4681536"/>
          </a:xfrm>
          <a:prstGeom prst="rect">
            <a:avLst/>
          </a:prstGeom>
        </p:spPr>
        <p:txBody>
          <a:bodyPr vert="horz" lIns="0" tIns="0" rIns="0" bIns="0" rtlCol="0">
            <a:noAutofit/>
          </a:bodyPr>
          <a:lstStyle/>
          <a:p>
            <a:pPr lvl="0"/>
            <a:r>
              <a:rPr lang="fr-FR" dirty="0" smtClean="0"/>
              <a:t>Modifiez les styles du texte du masque</a:t>
            </a:r>
          </a:p>
          <a:p>
            <a:pPr lvl="1"/>
            <a:r>
              <a:rPr lang="fr-FR" dirty="0" smtClean="0"/>
              <a:t>Deuxième niveau</a:t>
            </a:r>
          </a:p>
          <a:p>
            <a:pPr lvl="2"/>
            <a:r>
              <a:rPr lang="fr-FR" dirty="0" smtClean="0"/>
              <a:t>Troisième niveau</a:t>
            </a:r>
          </a:p>
        </p:txBody>
      </p:sp>
    </p:spTree>
    <p:extLst>
      <p:ext uri="{BB962C8B-B14F-4D97-AF65-F5344CB8AC3E}">
        <p14:creationId xmlns:p14="http://schemas.microsoft.com/office/powerpoint/2010/main" val="83806932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Lst>
  <p:timing>
    <p:tnLst>
      <p:par>
        <p:cTn id="1" dur="indefinite" restart="never" nodeType="tmRoot"/>
      </p:par>
    </p:tnLst>
  </p:timing>
  <p:hf hdr="0"/>
  <p:txStyles>
    <p:titleStyle>
      <a:lvl1pPr algn="l" defTabSz="914199" rtl="0" eaLnBrk="1" latinLnBrk="0" hangingPunct="1">
        <a:lnSpc>
          <a:spcPct val="90000"/>
        </a:lnSpc>
        <a:spcBef>
          <a:spcPct val="0"/>
        </a:spcBef>
        <a:buNone/>
        <a:defRPr sz="2200" kern="1200" cap="all" baseline="0">
          <a:solidFill>
            <a:schemeClr val="tx1"/>
          </a:solidFill>
          <a:latin typeface="+mj-lt"/>
          <a:ea typeface="+mj-ea"/>
          <a:cs typeface="+mj-cs"/>
        </a:defRPr>
      </a:lvl1pPr>
    </p:titleStyle>
    <p:bodyStyle>
      <a:lvl1pPr marL="271463" indent="-271463" algn="l" defTabSz="914199" rtl="0" eaLnBrk="1" latinLnBrk="0" hangingPunct="1">
        <a:spcBef>
          <a:spcPts val="1800"/>
        </a:spcBef>
        <a:buClr>
          <a:srgbClr val="CF022B"/>
        </a:buClr>
        <a:buSzPct val="90000"/>
        <a:buFontTx/>
        <a:buBlip>
          <a:blip r:embed="rId17"/>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SzPct val="80000"/>
        <a:buFontTx/>
        <a:buBlip>
          <a:blip r:embed="rId18"/>
        </a:buBlip>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jpeg"/></Relationships>
</file>

<file path=ppt/slides/_rels/slide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51884" y="4635684"/>
            <a:ext cx="6451431" cy="757110"/>
          </a:xfrm>
        </p:spPr>
        <p:txBody>
          <a:bodyPr/>
          <a:lstStyle/>
          <a:p>
            <a:r>
              <a:rPr lang="fr-FR" dirty="0" smtClean="0"/>
              <a:t>Initiation</a:t>
            </a:r>
            <a:br>
              <a:rPr lang="fr-FR" dirty="0" smtClean="0"/>
            </a:br>
            <a:endParaRPr lang="fr-FR" dirty="0"/>
          </a:p>
        </p:txBody>
      </p:sp>
      <p:sp>
        <p:nvSpPr>
          <p:cNvPr id="3" name="Sous-titre 2"/>
          <p:cNvSpPr>
            <a:spLocks noGrp="1"/>
          </p:cNvSpPr>
          <p:nvPr>
            <p:ph type="subTitle" idx="1"/>
          </p:nvPr>
        </p:nvSpPr>
        <p:spPr>
          <a:xfrm>
            <a:off x="546100" y="5404077"/>
            <a:ext cx="6457215" cy="666849"/>
          </a:xfrm>
        </p:spPr>
        <p:txBody>
          <a:bodyPr/>
          <a:lstStyle/>
          <a:p>
            <a:r>
              <a:rPr lang="fr-FR" dirty="0" smtClean="0"/>
              <a:t>Frédéric</a:t>
            </a:r>
          </a:p>
          <a:p>
            <a:r>
              <a:rPr lang="fr-FR" dirty="0" err="1" smtClean="0"/>
              <a:t>Davias</a:t>
            </a:r>
            <a:endParaRPr lang="fr-FR" dirty="0"/>
          </a:p>
        </p:txBody>
      </p:sp>
      <p:sp>
        <p:nvSpPr>
          <p:cNvPr id="4" name="Espace réservé du pied de page 3"/>
          <p:cNvSpPr>
            <a:spLocks noGrp="1"/>
          </p:cNvSpPr>
          <p:nvPr>
            <p:ph type="ftr" sz="quarter" idx="11"/>
          </p:nvPr>
        </p:nvSpPr>
        <p:spPr/>
        <p:txBody>
          <a:bodyPr/>
          <a:lstStyle/>
          <a:p>
            <a:r>
              <a:rPr lang="fr-FR" dirty="0" smtClean="0"/>
              <a:t>Initiation Assurance Vie – 2014</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1</a:t>
            </a:fld>
            <a:endParaRPr lang="fr-FR" dirty="0"/>
          </a:p>
        </p:txBody>
      </p:sp>
      <p:sp>
        <p:nvSpPr>
          <p:cNvPr id="6" name="Espace réservé de la date 5"/>
          <p:cNvSpPr>
            <a:spLocks noGrp="1"/>
          </p:cNvSpPr>
          <p:nvPr>
            <p:ph type="dt" sz="half" idx="10"/>
          </p:nvPr>
        </p:nvSpPr>
        <p:spPr/>
        <p:txBody>
          <a:bodyPr/>
          <a:lstStyle/>
          <a:p>
            <a:fld id="{24039AEC-DCEE-480D-9049-0727B659F2C5}" type="datetime1">
              <a:rPr lang="fr-FR" smtClean="0"/>
              <a:pPr/>
              <a:t>07/07/2016</a:t>
            </a:fld>
            <a:endParaRPr lang="fr-FR" dirty="0"/>
          </a:p>
        </p:txBody>
      </p:sp>
      <p:grpSp>
        <p:nvGrpSpPr>
          <p:cNvPr id="9" name="Groupe 8"/>
          <p:cNvGrpSpPr/>
          <p:nvPr/>
        </p:nvGrpSpPr>
        <p:grpSpPr>
          <a:xfrm>
            <a:off x="2150560" y="4317806"/>
            <a:ext cx="6053137" cy="1893888"/>
            <a:chOff x="2915816" y="3212976"/>
            <a:chExt cx="6053137" cy="1893888"/>
          </a:xfrm>
        </p:grpSpPr>
        <p:pic>
          <p:nvPicPr>
            <p:cNvPr id="7" name="Picture 8" descr="assurance-vie-logo"/>
            <p:cNvPicPr>
              <a:picLocks noChangeAspect="1" noChangeArrowheads="1"/>
            </p:cNvPicPr>
            <p:nvPr/>
          </p:nvPicPr>
          <p:blipFill>
            <a:blip r:embed="rId3" cstate="print"/>
            <a:srcRect/>
            <a:stretch>
              <a:fillRect/>
            </a:stretch>
          </p:blipFill>
          <p:spPr bwMode="auto">
            <a:xfrm>
              <a:off x="2920578" y="3219326"/>
              <a:ext cx="6048375" cy="1887538"/>
            </a:xfrm>
            <a:prstGeom prst="rect">
              <a:avLst/>
            </a:prstGeom>
            <a:noFill/>
          </p:spPr>
        </p:pic>
        <p:pic>
          <p:nvPicPr>
            <p:cNvPr id="8" name="Picture 5"/>
            <p:cNvPicPr>
              <a:picLocks noChangeAspect="1" noChangeArrowheads="1"/>
            </p:cNvPicPr>
            <p:nvPr/>
          </p:nvPicPr>
          <p:blipFill>
            <a:blip r:embed="rId4" cstate="print"/>
            <a:srcRect/>
            <a:stretch>
              <a:fillRect/>
            </a:stretch>
          </p:blipFill>
          <p:spPr bwMode="auto">
            <a:xfrm>
              <a:off x="2915816" y="3212976"/>
              <a:ext cx="2886075" cy="728663"/>
            </a:xfrm>
            <a:prstGeom prst="rect">
              <a:avLst/>
            </a:prstGeom>
            <a:noFill/>
            <a:ln w="9525">
              <a:noFill/>
              <a:miter lim="800000"/>
              <a:headEnd/>
              <a:tailEnd/>
            </a:ln>
          </p:spPr>
        </p:pic>
      </p:grpSp>
    </p:spTree>
    <p:extLst>
      <p:ext uri="{BB962C8B-B14F-4D97-AF65-F5344CB8AC3E}">
        <p14:creationId xmlns:p14="http://schemas.microsoft.com/office/powerpoint/2010/main" val="1484269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10</a:t>
            </a:fld>
            <a:endParaRPr lang="fr-FR" dirty="0"/>
          </a:p>
        </p:txBody>
      </p:sp>
      <p:sp>
        <p:nvSpPr>
          <p:cNvPr id="8" name="Rectangle 2"/>
          <p:cNvSpPr>
            <a:spLocks noGrp="1" noChangeArrowheads="1"/>
          </p:cNvSpPr>
          <p:nvPr>
            <p:ph type="title" idx="4294967295"/>
          </p:nvPr>
        </p:nvSpPr>
        <p:spPr>
          <a:xfrm>
            <a:off x="755576" y="332656"/>
            <a:ext cx="7620000" cy="736600"/>
          </a:xfrm>
          <a:noFill/>
        </p:spPr>
        <p:txBody>
          <a:bodyPr anchor="t"/>
          <a:lstStyle/>
          <a:p>
            <a:r>
              <a:rPr lang="fr-FR" dirty="0" smtClean="0"/>
              <a:t>AGENDA</a:t>
            </a:r>
          </a:p>
        </p:txBody>
      </p:sp>
      <p:sp>
        <p:nvSpPr>
          <p:cNvPr id="9" name="Rectangle 3"/>
          <p:cNvSpPr>
            <a:spLocks noChangeArrowheads="1"/>
          </p:cNvSpPr>
          <p:nvPr/>
        </p:nvSpPr>
        <p:spPr bwMode="auto">
          <a:xfrm>
            <a:off x="920750" y="539750"/>
            <a:ext cx="5689600" cy="304800"/>
          </a:xfrm>
          <a:prstGeom prst="rect">
            <a:avLst/>
          </a:prstGeom>
          <a:noFill/>
          <a:ln w="9525">
            <a:noFill/>
            <a:miter lim="800000"/>
            <a:headEnd/>
            <a:tailEnd/>
          </a:ln>
        </p:spPr>
        <p:txBody>
          <a:bodyPr lIns="92075" tIns="46038" rIns="92075" bIns="46038"/>
          <a:lstStyle/>
          <a:p>
            <a:pPr marL="342900" indent="-342900">
              <a:spcBef>
                <a:spcPct val="75000"/>
              </a:spcBef>
              <a:spcAft>
                <a:spcPct val="20000"/>
              </a:spcAft>
              <a:buClr>
                <a:srgbClr val="DA162E"/>
              </a:buClr>
              <a:buSzPct val="75000"/>
              <a:buFont typeface="Wingdings" pitchFamily="2" charset="2"/>
              <a:buNone/>
            </a:pPr>
            <a:endParaRPr lang="fr-FR" sz="1800">
              <a:solidFill>
                <a:srgbClr val="505050"/>
              </a:solidFill>
            </a:endParaRPr>
          </a:p>
        </p:txBody>
      </p:sp>
      <p:sp>
        <p:nvSpPr>
          <p:cNvPr id="10" name="Rectangle 6"/>
          <p:cNvSpPr>
            <a:spLocks noChangeArrowheads="1"/>
          </p:cNvSpPr>
          <p:nvPr/>
        </p:nvSpPr>
        <p:spPr bwMode="auto">
          <a:xfrm>
            <a:off x="827584" y="1628800"/>
            <a:ext cx="7429500" cy="4278094"/>
          </a:xfrm>
          <a:prstGeom prst="rect">
            <a:avLst/>
          </a:prstGeom>
          <a:noFill/>
          <a:ln w="9525">
            <a:noFill/>
            <a:miter lim="800000"/>
            <a:headEnd/>
            <a:tailEnd/>
          </a:ln>
        </p:spPr>
        <p:txBody>
          <a:bodyPr>
            <a:spAutoFit/>
          </a:bodyPr>
          <a:lstStyle/>
          <a:p>
            <a:pPr>
              <a:buClr>
                <a:srgbClr val="FF0000"/>
              </a:buClr>
              <a:buFont typeface="Wingdings" pitchFamily="2" charset="2"/>
              <a:buChar char="q"/>
            </a:pPr>
            <a:r>
              <a:rPr lang="fr-FR" sz="1600" dirty="0">
                <a:solidFill>
                  <a:srgbClr val="5A5A5A"/>
                </a:solidFill>
              </a:rPr>
              <a:t> </a:t>
            </a:r>
            <a:r>
              <a:rPr lang="fr-FR" sz="1600" dirty="0">
                <a:solidFill>
                  <a:srgbClr val="5F5F5F"/>
                </a:solidFill>
              </a:rPr>
              <a:t>Un petit quizz pour commencer…</a:t>
            </a:r>
          </a:p>
          <a:p>
            <a:pPr>
              <a:buClr>
                <a:srgbClr val="FF0000"/>
              </a:buClr>
              <a:buFont typeface="Wingdings" pitchFamily="2" charset="2"/>
              <a:buChar char="q"/>
            </a:pPr>
            <a:endParaRPr lang="fr-FR" sz="1600" dirty="0"/>
          </a:p>
          <a:p>
            <a:pPr>
              <a:buClr>
                <a:srgbClr val="FF0000"/>
              </a:buClr>
              <a:buFont typeface="Wingdings" pitchFamily="2" charset="2"/>
              <a:buChar char="q"/>
            </a:pPr>
            <a:r>
              <a:rPr lang="fr-FR" sz="1600" dirty="0">
                <a:solidFill>
                  <a:srgbClr val="777777"/>
                </a:solidFill>
              </a:rPr>
              <a:t> L’Assurance Vie dans l’Assurance de Personne</a:t>
            </a:r>
          </a:p>
          <a:p>
            <a:pPr>
              <a:buClr>
                <a:srgbClr val="FF0000"/>
              </a:buClr>
              <a:buFont typeface="Wingdings" pitchFamily="2" charset="2"/>
              <a:buChar char="q"/>
            </a:pPr>
            <a:endParaRPr lang="fr-FR" sz="1600" b="1" dirty="0">
              <a:solidFill>
                <a:srgbClr val="000099"/>
              </a:solidFill>
            </a:endParaRPr>
          </a:p>
          <a:p>
            <a:pPr>
              <a:buClr>
                <a:srgbClr val="FF0000"/>
              </a:buClr>
              <a:buFont typeface="Wingdings" pitchFamily="2" charset="2"/>
              <a:buChar char="q"/>
            </a:pPr>
            <a:r>
              <a:rPr lang="fr-FR" sz="1600" dirty="0">
                <a:solidFill>
                  <a:srgbClr val="5A5A5A"/>
                </a:solidFill>
              </a:rPr>
              <a:t> </a:t>
            </a:r>
            <a:r>
              <a:rPr lang="fr-FR" sz="1600" b="1" dirty="0">
                <a:solidFill>
                  <a:srgbClr val="FF0000"/>
                </a:solidFill>
              </a:rPr>
              <a:t>L’Assurance Vie pourquoi ? Les avantages</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Les acteurs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Les produits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La fiscalité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Les canaux de distribution</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Vision système d’information : Cycles de vie &amp; Cartographie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Chiffres et Tendances du </a:t>
            </a:r>
            <a:r>
              <a:rPr lang="fr-FR" sz="1600" dirty="0" smtClean="0">
                <a:solidFill>
                  <a:srgbClr val="5A5A5A"/>
                </a:solidFill>
              </a:rPr>
              <a:t>marché</a:t>
            </a:r>
            <a:endParaRPr lang="fr-FR" sz="1600" dirty="0">
              <a:solidFill>
                <a:srgbClr val="5A5A5A"/>
              </a:solidFill>
            </a:endParaRP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11</a:t>
            </a:fld>
            <a:endParaRPr lang="fr-FR" dirty="0"/>
          </a:p>
        </p:txBody>
      </p:sp>
      <p:sp>
        <p:nvSpPr>
          <p:cNvPr id="10" name="Titre 1"/>
          <p:cNvSpPr>
            <a:spLocks noGrp="1"/>
          </p:cNvSpPr>
          <p:nvPr>
            <p:ph type="title"/>
          </p:nvPr>
        </p:nvSpPr>
        <p:spPr>
          <a:xfrm>
            <a:off x="914400" y="88900"/>
            <a:ext cx="7620000" cy="736600"/>
          </a:xfrm>
        </p:spPr>
        <p:txBody>
          <a:bodyPr/>
          <a:lstStyle/>
          <a:p>
            <a:r>
              <a:rPr lang="fr-FR" altLang="fr-FR" smtClean="0"/>
              <a:t>Pourquoi l’Assurance Vie ? Les avantages</a:t>
            </a:r>
          </a:p>
        </p:txBody>
      </p:sp>
      <p:sp>
        <p:nvSpPr>
          <p:cNvPr id="11" name="Espace réservé du contenu 4"/>
          <p:cNvSpPr txBox="1">
            <a:spLocks/>
          </p:cNvSpPr>
          <p:nvPr/>
        </p:nvSpPr>
        <p:spPr bwMode="auto">
          <a:xfrm>
            <a:off x="869872" y="1374443"/>
            <a:ext cx="7456487" cy="4867275"/>
          </a:xfrm>
          <a:prstGeom prst="rect">
            <a:avLst/>
          </a:prstGeom>
          <a:noFill/>
          <a:ln w="9525">
            <a:noFill/>
            <a:miter lim="800000"/>
            <a:headEnd/>
            <a:tailEnd/>
          </a:ln>
        </p:spPr>
        <p:txBody>
          <a:bodyPr lIns="92075" tIns="46038" rIns="92075" bIns="46038"/>
          <a:lstStyle>
            <a:lvl1pPr marL="266700" indent="-266700">
              <a:defRPr sz="1600">
                <a:solidFill>
                  <a:schemeClr val="tx1"/>
                </a:solidFill>
                <a:latin typeface="Arial" charset="0"/>
                <a:ea typeface="ヒラギノ角ゴ Pro W3" pitchFamily="1" charset="-128"/>
              </a:defRPr>
            </a:lvl1pPr>
            <a:lvl2pPr marL="723900" indent="-266700">
              <a:defRPr sz="1600">
                <a:solidFill>
                  <a:schemeClr val="tx1"/>
                </a:solidFill>
                <a:latin typeface="Arial" charset="0"/>
                <a:ea typeface="ヒラギノ角ゴ Pro W3" pitchFamily="1" charset="-128"/>
              </a:defRPr>
            </a:lvl2pPr>
            <a:lvl3pPr marL="1181100" indent="-2667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lvl="1">
              <a:spcBef>
                <a:spcPct val="75000"/>
              </a:spcBef>
              <a:spcAft>
                <a:spcPct val="20000"/>
              </a:spcAft>
              <a:buClr>
                <a:srgbClr val="DA162E"/>
              </a:buClr>
              <a:buSzPct val="75000"/>
              <a:buFont typeface="Wingdings" pitchFamily="2" charset="2"/>
              <a:buChar char="Ø"/>
            </a:pPr>
            <a:r>
              <a:rPr lang="fr-FR" altLang="fr-FR" b="1" dirty="0">
                <a:solidFill>
                  <a:srgbClr val="000099"/>
                </a:solidFill>
              </a:rPr>
              <a:t>Rendements attractifs</a:t>
            </a:r>
          </a:p>
          <a:p>
            <a:pPr lvl="1">
              <a:spcBef>
                <a:spcPct val="75000"/>
              </a:spcBef>
              <a:spcAft>
                <a:spcPct val="20000"/>
              </a:spcAft>
              <a:buClr>
                <a:srgbClr val="DA162E"/>
              </a:buClr>
              <a:buSzPct val="75000"/>
              <a:buFont typeface="Wingdings" pitchFamily="2" charset="2"/>
              <a:buChar char="Ø"/>
            </a:pPr>
            <a:r>
              <a:rPr lang="fr-FR" altLang="fr-FR" b="1" dirty="0">
                <a:solidFill>
                  <a:srgbClr val="000099"/>
                </a:solidFill>
              </a:rPr>
              <a:t>Fiscalité avantageuse : </a:t>
            </a:r>
          </a:p>
          <a:p>
            <a:pPr lvl="2">
              <a:spcBef>
                <a:spcPct val="75000"/>
              </a:spcBef>
              <a:spcAft>
                <a:spcPct val="20000"/>
              </a:spcAft>
              <a:buClr>
                <a:srgbClr val="DA162E"/>
              </a:buClr>
              <a:buSzPct val="75000"/>
              <a:buFont typeface="Wingdings" pitchFamily="2" charset="2"/>
              <a:buChar char="ü"/>
            </a:pPr>
            <a:r>
              <a:rPr lang="fr-FR" altLang="fr-FR" sz="1400" dirty="0">
                <a:solidFill>
                  <a:srgbClr val="5A5A5A"/>
                </a:solidFill>
              </a:rPr>
              <a:t>produit et intérêts hors d'imposition pendant toute la durée du contrat </a:t>
            </a:r>
            <a:r>
              <a:rPr lang="fr-FR" altLang="fr-FR" sz="1200" dirty="0">
                <a:solidFill>
                  <a:srgbClr val="5A5A5A"/>
                </a:solidFill>
              </a:rPr>
              <a:t> (seules les sorties sont soumises à Imposition)</a:t>
            </a:r>
            <a:r>
              <a:rPr lang="fr-FR" altLang="fr-FR" sz="1400" dirty="0">
                <a:solidFill>
                  <a:srgbClr val="5A5A5A"/>
                </a:solidFill>
              </a:rPr>
              <a:t>;</a:t>
            </a:r>
          </a:p>
          <a:p>
            <a:pPr lvl="2">
              <a:spcBef>
                <a:spcPct val="75000"/>
              </a:spcBef>
              <a:spcAft>
                <a:spcPct val="20000"/>
              </a:spcAft>
              <a:buClr>
                <a:srgbClr val="DA162E"/>
              </a:buClr>
              <a:buSzPct val="75000"/>
              <a:buFont typeface="Wingdings" pitchFamily="2" charset="2"/>
              <a:buChar char="ü"/>
            </a:pPr>
            <a:r>
              <a:rPr lang="fr-FR" altLang="fr-FR" sz="1400" dirty="0">
                <a:solidFill>
                  <a:srgbClr val="5A5A5A"/>
                </a:solidFill>
              </a:rPr>
              <a:t>en cas de sortie : plus-values exonérés ou taxées à seulement 7,5 %;</a:t>
            </a:r>
          </a:p>
          <a:p>
            <a:pPr lvl="2">
              <a:spcBef>
                <a:spcPct val="75000"/>
              </a:spcBef>
              <a:spcAft>
                <a:spcPct val="20000"/>
              </a:spcAft>
              <a:buClr>
                <a:srgbClr val="DA162E"/>
              </a:buClr>
              <a:buSzPct val="75000"/>
              <a:buFont typeface="Wingdings" pitchFamily="2" charset="2"/>
              <a:buChar char="ü"/>
            </a:pPr>
            <a:r>
              <a:rPr lang="fr-FR" altLang="fr-FR" sz="1400" dirty="0">
                <a:solidFill>
                  <a:srgbClr val="5A5A5A"/>
                </a:solidFill>
              </a:rPr>
              <a:t>réductions d’impôt (PERP, Epargne Handicap, Rente survie, …);</a:t>
            </a:r>
          </a:p>
          <a:p>
            <a:pPr lvl="2">
              <a:spcBef>
                <a:spcPct val="75000"/>
              </a:spcBef>
              <a:spcAft>
                <a:spcPct val="20000"/>
              </a:spcAft>
              <a:buClr>
                <a:srgbClr val="DA162E"/>
              </a:buClr>
              <a:buSzPct val="75000"/>
              <a:buFont typeface="Wingdings" pitchFamily="2" charset="2"/>
              <a:buChar char="ü"/>
            </a:pPr>
            <a:r>
              <a:rPr lang="fr-FR" altLang="fr-FR" sz="1400" dirty="0">
                <a:solidFill>
                  <a:srgbClr val="5A5A5A"/>
                </a:solidFill>
              </a:rPr>
              <a:t>en cas de décès : droits de successions et abattements avantageux ;</a:t>
            </a:r>
          </a:p>
          <a:p>
            <a:pPr lvl="1">
              <a:spcBef>
                <a:spcPct val="75000"/>
              </a:spcBef>
              <a:spcAft>
                <a:spcPct val="20000"/>
              </a:spcAft>
              <a:buClr>
                <a:srgbClr val="DA162E"/>
              </a:buClr>
              <a:buSzPct val="75000"/>
              <a:buFont typeface="Wingdings" pitchFamily="2" charset="2"/>
              <a:buChar char="Ø"/>
            </a:pPr>
            <a:r>
              <a:rPr lang="fr-FR" altLang="fr-FR" b="1" dirty="0">
                <a:solidFill>
                  <a:srgbClr val="000099"/>
                </a:solidFill>
              </a:rPr>
              <a:t>Capital disponible quand on le désire</a:t>
            </a:r>
          </a:p>
          <a:p>
            <a:pPr lvl="1">
              <a:spcBef>
                <a:spcPct val="75000"/>
              </a:spcBef>
              <a:spcAft>
                <a:spcPct val="20000"/>
              </a:spcAft>
              <a:buClr>
                <a:srgbClr val="DA162E"/>
              </a:buClr>
              <a:buSzPct val="75000"/>
              <a:buFont typeface="Wingdings" pitchFamily="2" charset="2"/>
              <a:buChar char="Ø"/>
            </a:pPr>
            <a:r>
              <a:rPr lang="fr-FR" altLang="fr-FR" b="1" dirty="0">
                <a:solidFill>
                  <a:srgbClr val="000099"/>
                </a:solidFill>
              </a:rPr>
              <a:t>Épargne souple (prime unique, versements libres ou périodiques)</a:t>
            </a:r>
          </a:p>
          <a:p>
            <a:pPr lvl="1">
              <a:spcBef>
                <a:spcPct val="75000"/>
              </a:spcBef>
              <a:spcAft>
                <a:spcPct val="20000"/>
              </a:spcAft>
              <a:buClr>
                <a:srgbClr val="DA162E"/>
              </a:buClr>
              <a:buSzPct val="75000"/>
              <a:buFont typeface="Wingdings" pitchFamily="2" charset="2"/>
              <a:buChar char="Ø"/>
            </a:pPr>
            <a:r>
              <a:rPr lang="fr-FR" altLang="fr-FR" b="1" dirty="0">
                <a:solidFill>
                  <a:srgbClr val="000099"/>
                </a:solidFill>
              </a:rPr>
              <a:t>Bénéficiaires désignés librement</a:t>
            </a:r>
          </a:p>
          <a:p>
            <a:pPr>
              <a:spcBef>
                <a:spcPct val="75000"/>
              </a:spcBef>
              <a:spcAft>
                <a:spcPct val="20000"/>
              </a:spcAft>
              <a:buClr>
                <a:srgbClr val="DA162E"/>
              </a:buClr>
              <a:buSzPct val="75000"/>
              <a:buFont typeface="Wingdings" pitchFamily="2" charset="2"/>
              <a:buChar char="n"/>
            </a:pPr>
            <a:endParaRPr lang="fr-FR" altLang="fr-FR" b="1" dirty="0">
              <a:solidFill>
                <a:srgbClr val="000099"/>
              </a:solidFill>
            </a:endParaRPr>
          </a:p>
          <a:p>
            <a:pPr>
              <a:spcBef>
                <a:spcPct val="75000"/>
              </a:spcBef>
              <a:spcAft>
                <a:spcPct val="20000"/>
              </a:spcAft>
              <a:buClr>
                <a:srgbClr val="DA162E"/>
              </a:buClr>
              <a:buSzPct val="75000"/>
              <a:buFont typeface="Wingdings" pitchFamily="2" charset="2"/>
              <a:buChar char="n"/>
            </a:pPr>
            <a:endParaRPr lang="fr-FR" altLang="fr-FR" b="1" dirty="0">
              <a:solidFill>
                <a:srgbClr val="5A5A5A"/>
              </a:solidFill>
            </a:endParaRPr>
          </a:p>
        </p:txBody>
      </p:sp>
      <p:pic>
        <p:nvPicPr>
          <p:cNvPr id="12" name="Picture 6" descr="C:\Users\Frédéric\Downloads\canstock526126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571" y="4591774"/>
            <a:ext cx="520452" cy="52045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C:\Users\Frédéric\Downloads\canstock946228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084" y="40919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C:\Users\Frédéric\Downloads\canstock16539945.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5823" y="1396264"/>
            <a:ext cx="4572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9" descr="C:\Users\Frédéric\Downloads\canstock4511669.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3934" y="5112226"/>
            <a:ext cx="571500" cy="4000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C:\Users\Frédéric\Downloads\canstock9625865.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6567" y="1987255"/>
            <a:ext cx="592460" cy="592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12</a:t>
            </a:fld>
            <a:endParaRPr lang="fr-FR" dirty="0"/>
          </a:p>
        </p:txBody>
      </p:sp>
      <p:sp>
        <p:nvSpPr>
          <p:cNvPr id="8" name="Rectangle 2"/>
          <p:cNvSpPr>
            <a:spLocks noGrp="1" noChangeArrowheads="1"/>
          </p:cNvSpPr>
          <p:nvPr>
            <p:ph type="title" idx="4294967295"/>
          </p:nvPr>
        </p:nvSpPr>
        <p:spPr>
          <a:xfrm>
            <a:off x="755576" y="332656"/>
            <a:ext cx="7620000" cy="736600"/>
          </a:xfrm>
          <a:noFill/>
        </p:spPr>
        <p:txBody>
          <a:bodyPr anchor="t"/>
          <a:lstStyle/>
          <a:p>
            <a:r>
              <a:rPr lang="fr-FR" dirty="0" smtClean="0"/>
              <a:t>AGENDA</a:t>
            </a:r>
          </a:p>
        </p:txBody>
      </p:sp>
      <p:sp>
        <p:nvSpPr>
          <p:cNvPr id="9" name="Rectangle 3"/>
          <p:cNvSpPr>
            <a:spLocks noChangeArrowheads="1"/>
          </p:cNvSpPr>
          <p:nvPr/>
        </p:nvSpPr>
        <p:spPr bwMode="auto">
          <a:xfrm>
            <a:off x="920750" y="539750"/>
            <a:ext cx="5689600" cy="304800"/>
          </a:xfrm>
          <a:prstGeom prst="rect">
            <a:avLst/>
          </a:prstGeom>
          <a:noFill/>
          <a:ln w="9525">
            <a:noFill/>
            <a:miter lim="800000"/>
            <a:headEnd/>
            <a:tailEnd/>
          </a:ln>
        </p:spPr>
        <p:txBody>
          <a:bodyPr lIns="92075" tIns="46038" rIns="92075" bIns="46038"/>
          <a:lstStyle/>
          <a:p>
            <a:pPr marL="342900" indent="-342900">
              <a:spcBef>
                <a:spcPct val="75000"/>
              </a:spcBef>
              <a:spcAft>
                <a:spcPct val="20000"/>
              </a:spcAft>
              <a:buClr>
                <a:srgbClr val="DA162E"/>
              </a:buClr>
              <a:buSzPct val="75000"/>
              <a:buFont typeface="Wingdings" pitchFamily="2" charset="2"/>
              <a:buNone/>
            </a:pPr>
            <a:endParaRPr lang="fr-FR" sz="1800">
              <a:solidFill>
                <a:srgbClr val="505050"/>
              </a:solidFill>
            </a:endParaRPr>
          </a:p>
        </p:txBody>
      </p:sp>
      <p:sp>
        <p:nvSpPr>
          <p:cNvPr id="10" name="Rectangle 6"/>
          <p:cNvSpPr>
            <a:spLocks noChangeArrowheads="1"/>
          </p:cNvSpPr>
          <p:nvPr/>
        </p:nvSpPr>
        <p:spPr bwMode="auto">
          <a:xfrm>
            <a:off x="827584" y="1628800"/>
            <a:ext cx="7429500" cy="4278094"/>
          </a:xfrm>
          <a:prstGeom prst="rect">
            <a:avLst/>
          </a:prstGeom>
          <a:noFill/>
          <a:ln w="9525">
            <a:noFill/>
            <a:miter lim="800000"/>
            <a:headEnd/>
            <a:tailEnd/>
          </a:ln>
        </p:spPr>
        <p:txBody>
          <a:bodyPr>
            <a:spAutoFit/>
          </a:bodyPr>
          <a:lstStyle/>
          <a:p>
            <a:pPr>
              <a:buClr>
                <a:srgbClr val="FF0000"/>
              </a:buClr>
              <a:buFont typeface="Wingdings" pitchFamily="2" charset="2"/>
              <a:buChar char="q"/>
            </a:pPr>
            <a:r>
              <a:rPr lang="fr-FR" sz="1600" dirty="0">
                <a:solidFill>
                  <a:srgbClr val="5A5A5A"/>
                </a:solidFill>
              </a:rPr>
              <a:t> </a:t>
            </a:r>
            <a:r>
              <a:rPr lang="fr-FR" sz="1600" dirty="0">
                <a:solidFill>
                  <a:srgbClr val="5F5F5F"/>
                </a:solidFill>
              </a:rPr>
              <a:t>Un petit quizz pour commencer…</a:t>
            </a:r>
          </a:p>
          <a:p>
            <a:pPr>
              <a:buClr>
                <a:srgbClr val="FF0000"/>
              </a:buClr>
              <a:buFont typeface="Wingdings" pitchFamily="2" charset="2"/>
              <a:buChar char="q"/>
            </a:pPr>
            <a:endParaRPr lang="fr-FR" sz="1600" dirty="0"/>
          </a:p>
          <a:p>
            <a:pPr>
              <a:buClr>
                <a:srgbClr val="FF0000"/>
              </a:buClr>
              <a:buFont typeface="Wingdings" pitchFamily="2" charset="2"/>
              <a:buChar char="q"/>
            </a:pPr>
            <a:r>
              <a:rPr lang="fr-FR" sz="1600" dirty="0">
                <a:solidFill>
                  <a:srgbClr val="777777"/>
                </a:solidFill>
              </a:rPr>
              <a:t> L’Assurance Vie dans l’Assurance de Personne</a:t>
            </a:r>
          </a:p>
          <a:p>
            <a:pPr>
              <a:buClr>
                <a:srgbClr val="FF0000"/>
              </a:buClr>
              <a:buFont typeface="Wingdings" pitchFamily="2" charset="2"/>
              <a:buChar char="q"/>
            </a:pPr>
            <a:endParaRPr lang="fr-FR" sz="1600" b="1" dirty="0">
              <a:solidFill>
                <a:srgbClr val="000099"/>
              </a:solidFill>
            </a:endParaRPr>
          </a:p>
          <a:p>
            <a:pPr>
              <a:buClr>
                <a:srgbClr val="FF0000"/>
              </a:buClr>
              <a:buFont typeface="Wingdings" pitchFamily="2" charset="2"/>
              <a:buChar char="q"/>
            </a:pPr>
            <a:r>
              <a:rPr lang="fr-FR" sz="1600" b="1" dirty="0">
                <a:solidFill>
                  <a:srgbClr val="808080"/>
                </a:solidFill>
              </a:rPr>
              <a:t> </a:t>
            </a:r>
            <a:r>
              <a:rPr lang="fr-FR" sz="1600" dirty="0">
                <a:solidFill>
                  <a:srgbClr val="808080"/>
                </a:solidFill>
              </a:rPr>
              <a:t>L’Assurance Vie pourquoi ? Les avantages</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b="1" dirty="0">
                <a:solidFill>
                  <a:srgbClr val="FF0000"/>
                </a:solidFill>
              </a:rPr>
              <a:t> Les acteurs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Les produits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La fiscalité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Les canaux de distribution</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Vision système d’information : Cycles de vie &amp; Cartographie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Chiffres et Tendances du </a:t>
            </a:r>
            <a:r>
              <a:rPr lang="fr-FR" sz="1600" dirty="0" smtClean="0">
                <a:solidFill>
                  <a:srgbClr val="5A5A5A"/>
                </a:solidFill>
              </a:rPr>
              <a:t>marché</a:t>
            </a:r>
            <a:endParaRPr lang="fr-FR" sz="1600" dirty="0">
              <a:solidFill>
                <a:srgbClr val="5A5A5A"/>
              </a:solidFill>
            </a:endParaRP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13</a:t>
            </a:fld>
            <a:endParaRPr lang="fr-FR" dirty="0"/>
          </a:p>
        </p:txBody>
      </p:sp>
      <p:sp>
        <p:nvSpPr>
          <p:cNvPr id="8" name="Titre 1"/>
          <p:cNvSpPr>
            <a:spLocks noGrp="1"/>
          </p:cNvSpPr>
          <p:nvPr>
            <p:ph type="title"/>
          </p:nvPr>
        </p:nvSpPr>
        <p:spPr>
          <a:xfrm>
            <a:off x="914400" y="88900"/>
            <a:ext cx="7620000" cy="736600"/>
          </a:xfrm>
        </p:spPr>
        <p:txBody>
          <a:bodyPr/>
          <a:lstStyle/>
          <a:p>
            <a:r>
              <a:rPr lang="fr-FR" altLang="fr-FR" smtClean="0"/>
              <a:t>Les acteurs</a:t>
            </a:r>
          </a:p>
        </p:txBody>
      </p:sp>
      <p:sp>
        <p:nvSpPr>
          <p:cNvPr id="9" name="Espace réservé du contenu 4"/>
          <p:cNvSpPr>
            <a:spLocks noGrp="1"/>
          </p:cNvSpPr>
          <p:nvPr>
            <p:ph idx="4294967295"/>
          </p:nvPr>
        </p:nvSpPr>
        <p:spPr>
          <a:xfrm>
            <a:off x="395536" y="1143000"/>
            <a:ext cx="8424936" cy="5238328"/>
          </a:xfrm>
          <a:prstGeom prst="rect">
            <a:avLst/>
          </a:prstGeom>
        </p:spPr>
        <p:txBody>
          <a:bodyPr/>
          <a:lstStyle/>
          <a:p>
            <a:pPr>
              <a:buFont typeface="Wingdings" pitchFamily="2" charset="2"/>
              <a:buChar char="Ø"/>
            </a:pPr>
            <a:r>
              <a:rPr lang="fr-FR" altLang="fr-FR" sz="1400" dirty="0" smtClean="0">
                <a:solidFill>
                  <a:srgbClr val="000099"/>
                </a:solidFill>
              </a:rPr>
              <a:t>L’ASSUREUR</a:t>
            </a:r>
          </a:p>
          <a:p>
            <a:pPr lvl="1">
              <a:buFont typeface="Wingdings" pitchFamily="2" charset="2"/>
              <a:buChar char="Ø"/>
            </a:pPr>
            <a:r>
              <a:rPr lang="fr-FR" altLang="fr-FR" sz="2200" dirty="0" smtClean="0"/>
              <a:t>	</a:t>
            </a:r>
            <a:r>
              <a:rPr lang="fr-FR" altLang="fr-FR" dirty="0" smtClean="0"/>
              <a:t>C’est celui qui s’engage à verser des prestations quand le risque assuré se réalise</a:t>
            </a:r>
            <a:endParaRPr lang="fr-FR" altLang="fr-FR" sz="2200" dirty="0" smtClean="0"/>
          </a:p>
          <a:p>
            <a:pPr>
              <a:buFont typeface="Wingdings" pitchFamily="2" charset="2"/>
              <a:buChar char="Ø"/>
            </a:pPr>
            <a:r>
              <a:rPr lang="fr-FR" altLang="fr-FR" sz="1400" dirty="0" smtClean="0">
                <a:solidFill>
                  <a:srgbClr val="000099"/>
                </a:solidFill>
              </a:rPr>
              <a:t>LE SOUSCRIPTEUR</a:t>
            </a:r>
          </a:p>
          <a:p>
            <a:pPr lvl="1">
              <a:buFont typeface="Wingdings" pitchFamily="2" charset="2"/>
              <a:buChar char="Ø"/>
            </a:pPr>
            <a:r>
              <a:rPr lang="fr-FR" altLang="fr-FR" sz="2200" dirty="0" smtClean="0"/>
              <a:t>	</a:t>
            </a:r>
            <a:r>
              <a:rPr lang="fr-FR" altLang="fr-FR" dirty="0" smtClean="0"/>
              <a:t>C’est la personne physique ou morale qui souscrit le contrat auprès de l’assureur, il peut être en même temps le bénéficiaire sauf s’il s’agit d’une assurance en cas de décès; le souscripteur peut aussi être une banque ou une assurance dans le cas d’une assurance de groupe.</a:t>
            </a:r>
            <a:endParaRPr lang="fr-FR" altLang="fr-FR" sz="2200" dirty="0" smtClean="0"/>
          </a:p>
          <a:p>
            <a:pPr>
              <a:buFont typeface="Wingdings" pitchFamily="2" charset="2"/>
              <a:buChar char="Ø"/>
            </a:pPr>
            <a:r>
              <a:rPr lang="fr-FR" altLang="fr-FR" sz="1400" dirty="0" smtClean="0">
                <a:solidFill>
                  <a:srgbClr val="000099"/>
                </a:solidFill>
              </a:rPr>
              <a:t>L'ASSURÉ</a:t>
            </a:r>
          </a:p>
          <a:p>
            <a:pPr lvl="1">
              <a:buFont typeface="Wingdings" pitchFamily="2" charset="2"/>
              <a:buChar char="Ø"/>
            </a:pPr>
            <a:r>
              <a:rPr lang="fr-FR" altLang="fr-FR" dirty="0" smtClean="0"/>
              <a:t>	C'est la personne sur laquelle repose le risque assuré. Il peut être en même temps le souscripteur.</a:t>
            </a:r>
            <a:endParaRPr lang="fr-FR" altLang="fr-FR" sz="2200" dirty="0" smtClean="0"/>
          </a:p>
          <a:p>
            <a:pPr>
              <a:buFont typeface="Wingdings" pitchFamily="2" charset="2"/>
              <a:buChar char="Ø"/>
            </a:pPr>
            <a:r>
              <a:rPr lang="fr-FR" altLang="fr-FR" sz="1400" dirty="0" smtClean="0">
                <a:solidFill>
                  <a:srgbClr val="000099"/>
                </a:solidFill>
              </a:rPr>
              <a:t>LE BÉNÉFICIAIRE</a:t>
            </a:r>
          </a:p>
          <a:p>
            <a:pPr lvl="1">
              <a:buFont typeface="Wingdings" pitchFamily="2" charset="2"/>
              <a:buChar char="Ø"/>
            </a:pPr>
            <a:r>
              <a:rPr lang="fr-FR" altLang="fr-FR" dirty="0" smtClean="0"/>
              <a:t>	Il s’agit de la personne désignée par le souscripteur et à qui sera versé le capital en cas de réalisation du risque. Sa présence n’est pas obligatoire lors de la souscription et il n’est pas non plus obligatoire de l' informer de sa situation de bénéficiaire.</a:t>
            </a:r>
            <a:endParaRPr lang="fr-FR" altLang="fr-FR" sz="2200" dirty="0" smtClean="0"/>
          </a:p>
          <a:p>
            <a:pPr>
              <a:buFont typeface="Wingdings" pitchFamily="2" charset="2"/>
              <a:buNone/>
            </a:pPr>
            <a:endParaRPr lang="fr-FR" altLang="fr-FR" b="0" dirty="0" smtClean="0"/>
          </a:p>
          <a:p>
            <a:endParaRPr lang="fr-FR" altLang="fr-FR" dirty="0" smtClean="0"/>
          </a:p>
        </p:txBody>
      </p:sp>
      <p:pic>
        <p:nvPicPr>
          <p:cNvPr id="10" name="Picture 3" descr="C:\Users\Frédéric\Downloads\canstock53220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7" y="1434347"/>
            <a:ext cx="532921" cy="5329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Users\Frédéric\Downloads\canstock381797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993" y="4149080"/>
            <a:ext cx="535691" cy="7174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Frédéric\Downloads\canstock1057006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2611" y="5517232"/>
            <a:ext cx="576065" cy="6583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2611" y="2851617"/>
            <a:ext cx="576064" cy="57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14</a:t>
            </a:fld>
            <a:endParaRPr lang="fr-FR" dirty="0"/>
          </a:p>
        </p:txBody>
      </p:sp>
      <p:sp>
        <p:nvSpPr>
          <p:cNvPr id="8" name="Rectangle 2"/>
          <p:cNvSpPr>
            <a:spLocks noGrp="1" noChangeArrowheads="1"/>
          </p:cNvSpPr>
          <p:nvPr>
            <p:ph type="title" idx="4294967295"/>
          </p:nvPr>
        </p:nvSpPr>
        <p:spPr>
          <a:xfrm>
            <a:off x="755576" y="332656"/>
            <a:ext cx="7620000" cy="736600"/>
          </a:xfrm>
          <a:noFill/>
        </p:spPr>
        <p:txBody>
          <a:bodyPr anchor="t"/>
          <a:lstStyle/>
          <a:p>
            <a:r>
              <a:rPr lang="fr-FR" dirty="0" smtClean="0"/>
              <a:t>AGENDA</a:t>
            </a:r>
          </a:p>
        </p:txBody>
      </p:sp>
      <p:sp>
        <p:nvSpPr>
          <p:cNvPr id="9" name="Rectangle 3"/>
          <p:cNvSpPr>
            <a:spLocks noChangeArrowheads="1"/>
          </p:cNvSpPr>
          <p:nvPr/>
        </p:nvSpPr>
        <p:spPr bwMode="auto">
          <a:xfrm>
            <a:off x="920750" y="539750"/>
            <a:ext cx="5689600" cy="304800"/>
          </a:xfrm>
          <a:prstGeom prst="rect">
            <a:avLst/>
          </a:prstGeom>
          <a:noFill/>
          <a:ln w="9525">
            <a:noFill/>
            <a:miter lim="800000"/>
            <a:headEnd/>
            <a:tailEnd/>
          </a:ln>
        </p:spPr>
        <p:txBody>
          <a:bodyPr lIns="92075" tIns="46038" rIns="92075" bIns="46038"/>
          <a:lstStyle/>
          <a:p>
            <a:pPr marL="342900" indent="-342900">
              <a:spcBef>
                <a:spcPct val="75000"/>
              </a:spcBef>
              <a:spcAft>
                <a:spcPct val="20000"/>
              </a:spcAft>
              <a:buClr>
                <a:srgbClr val="DA162E"/>
              </a:buClr>
              <a:buSzPct val="75000"/>
              <a:buFont typeface="Wingdings" pitchFamily="2" charset="2"/>
              <a:buNone/>
            </a:pPr>
            <a:endParaRPr lang="fr-FR" sz="1800">
              <a:solidFill>
                <a:srgbClr val="505050"/>
              </a:solidFill>
            </a:endParaRPr>
          </a:p>
        </p:txBody>
      </p:sp>
      <p:sp>
        <p:nvSpPr>
          <p:cNvPr id="10" name="Rectangle 6"/>
          <p:cNvSpPr>
            <a:spLocks noChangeArrowheads="1"/>
          </p:cNvSpPr>
          <p:nvPr/>
        </p:nvSpPr>
        <p:spPr bwMode="auto">
          <a:xfrm>
            <a:off x="827584" y="1628800"/>
            <a:ext cx="7429500" cy="4278094"/>
          </a:xfrm>
          <a:prstGeom prst="rect">
            <a:avLst/>
          </a:prstGeom>
          <a:noFill/>
          <a:ln w="9525">
            <a:noFill/>
            <a:miter lim="800000"/>
            <a:headEnd/>
            <a:tailEnd/>
          </a:ln>
        </p:spPr>
        <p:txBody>
          <a:bodyPr>
            <a:spAutoFit/>
          </a:bodyPr>
          <a:lstStyle/>
          <a:p>
            <a:pPr>
              <a:buClr>
                <a:srgbClr val="FF0000"/>
              </a:buClr>
              <a:buFont typeface="Wingdings" pitchFamily="2" charset="2"/>
              <a:buChar char="q"/>
            </a:pPr>
            <a:r>
              <a:rPr lang="fr-FR" sz="1600" dirty="0">
                <a:solidFill>
                  <a:srgbClr val="5A5A5A"/>
                </a:solidFill>
              </a:rPr>
              <a:t> </a:t>
            </a:r>
            <a:r>
              <a:rPr lang="fr-FR" sz="1600" dirty="0">
                <a:solidFill>
                  <a:srgbClr val="5F5F5F"/>
                </a:solidFill>
              </a:rPr>
              <a:t>Un petit quizz pour commencer…</a:t>
            </a:r>
          </a:p>
          <a:p>
            <a:pPr>
              <a:buClr>
                <a:srgbClr val="FF0000"/>
              </a:buClr>
              <a:buFont typeface="Wingdings" pitchFamily="2" charset="2"/>
              <a:buChar char="q"/>
            </a:pPr>
            <a:endParaRPr lang="fr-FR" sz="1600" dirty="0"/>
          </a:p>
          <a:p>
            <a:pPr>
              <a:buClr>
                <a:srgbClr val="FF0000"/>
              </a:buClr>
              <a:buFont typeface="Wingdings" pitchFamily="2" charset="2"/>
              <a:buChar char="q"/>
            </a:pPr>
            <a:r>
              <a:rPr lang="fr-FR" sz="1600" dirty="0">
                <a:solidFill>
                  <a:srgbClr val="777777"/>
                </a:solidFill>
              </a:rPr>
              <a:t> L’Assurance Vie dans l’Assurance de Personne</a:t>
            </a:r>
          </a:p>
          <a:p>
            <a:pPr>
              <a:buClr>
                <a:srgbClr val="FF0000"/>
              </a:buClr>
              <a:buFont typeface="Wingdings" pitchFamily="2" charset="2"/>
              <a:buChar char="q"/>
            </a:pPr>
            <a:endParaRPr lang="fr-FR" sz="1600" b="1" dirty="0">
              <a:solidFill>
                <a:srgbClr val="000099"/>
              </a:solidFill>
            </a:endParaRPr>
          </a:p>
          <a:p>
            <a:pPr>
              <a:buClr>
                <a:srgbClr val="FF0000"/>
              </a:buClr>
              <a:buFont typeface="Wingdings" pitchFamily="2" charset="2"/>
              <a:buChar char="q"/>
            </a:pPr>
            <a:r>
              <a:rPr lang="fr-FR" sz="1600" b="1" dirty="0">
                <a:solidFill>
                  <a:srgbClr val="808080"/>
                </a:solidFill>
              </a:rPr>
              <a:t> </a:t>
            </a:r>
            <a:r>
              <a:rPr lang="fr-FR" sz="1600" dirty="0">
                <a:solidFill>
                  <a:srgbClr val="808080"/>
                </a:solidFill>
              </a:rPr>
              <a:t>L’Assurance Vie pourquoi ? Les avantages</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b="1" dirty="0">
                <a:solidFill>
                  <a:srgbClr val="FF0000"/>
                </a:solidFill>
              </a:rPr>
              <a:t> </a:t>
            </a:r>
            <a:r>
              <a:rPr lang="fr-FR" sz="1600" dirty="0">
                <a:solidFill>
                  <a:srgbClr val="969696"/>
                </a:solidFill>
              </a:rPr>
              <a:t>Les acteurs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a:t>
            </a:r>
            <a:r>
              <a:rPr lang="fr-FR" sz="1600" b="1" dirty="0">
                <a:solidFill>
                  <a:srgbClr val="FF0000"/>
                </a:solidFill>
              </a:rPr>
              <a:t>Les produits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La fiscalité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Les canaux de distribution</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Vision système d’information : Cycles de vie &amp; Cartographie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Chiffres et Tendances du </a:t>
            </a:r>
            <a:r>
              <a:rPr lang="fr-FR" sz="1600" dirty="0" smtClean="0">
                <a:solidFill>
                  <a:srgbClr val="5A5A5A"/>
                </a:solidFill>
              </a:rPr>
              <a:t>marché</a:t>
            </a:r>
            <a:endParaRPr lang="fr-FR" sz="1600" dirty="0">
              <a:solidFill>
                <a:srgbClr val="5A5A5A"/>
              </a:solidFill>
            </a:endParaRP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15</a:t>
            </a:fld>
            <a:endParaRPr lang="fr-FR" dirty="0"/>
          </a:p>
        </p:txBody>
      </p:sp>
      <p:sp>
        <p:nvSpPr>
          <p:cNvPr id="8" name="Titre 1"/>
          <p:cNvSpPr>
            <a:spLocks noGrp="1"/>
          </p:cNvSpPr>
          <p:nvPr>
            <p:ph type="title"/>
          </p:nvPr>
        </p:nvSpPr>
        <p:spPr>
          <a:xfrm>
            <a:off x="914400" y="88900"/>
            <a:ext cx="7620000" cy="736600"/>
          </a:xfrm>
        </p:spPr>
        <p:txBody>
          <a:bodyPr/>
          <a:lstStyle/>
          <a:p>
            <a:r>
              <a:rPr lang="fr-FR" altLang="fr-FR" smtClean="0"/>
              <a:t>Les familles de produits de l’Assurance Vie</a:t>
            </a:r>
          </a:p>
        </p:txBody>
      </p:sp>
      <p:sp>
        <p:nvSpPr>
          <p:cNvPr id="9" name="Espace réservé du contenu 4"/>
          <p:cNvSpPr>
            <a:spLocks noGrp="1"/>
          </p:cNvSpPr>
          <p:nvPr>
            <p:ph idx="4294967295"/>
          </p:nvPr>
        </p:nvSpPr>
        <p:spPr>
          <a:xfrm>
            <a:off x="1763688" y="1357313"/>
            <a:ext cx="6618312" cy="4867275"/>
          </a:xfrm>
          <a:prstGeom prst="rect">
            <a:avLst/>
          </a:prstGeom>
        </p:spPr>
        <p:txBody>
          <a:bodyPr/>
          <a:lstStyle/>
          <a:p>
            <a:pPr>
              <a:buFont typeface="Wingdings" pitchFamily="2" charset="2"/>
              <a:buNone/>
            </a:pPr>
            <a:endParaRPr lang="fr-FR" altLang="fr-FR" dirty="0" smtClean="0">
              <a:solidFill>
                <a:srgbClr val="000099"/>
              </a:solidFill>
            </a:endParaRPr>
          </a:p>
          <a:p>
            <a:pPr lvl="1">
              <a:spcBef>
                <a:spcPts val="600"/>
              </a:spcBef>
              <a:spcAft>
                <a:spcPts val="600"/>
              </a:spcAft>
            </a:pPr>
            <a:r>
              <a:rPr lang="fr-FR" altLang="fr-FR" dirty="0" smtClean="0">
                <a:solidFill>
                  <a:srgbClr val="000099"/>
                </a:solidFill>
              </a:rPr>
              <a:t>LES PRODUITS DE RENTE</a:t>
            </a:r>
          </a:p>
          <a:p>
            <a:pPr>
              <a:spcBef>
                <a:spcPct val="0"/>
              </a:spcBef>
              <a:spcAft>
                <a:spcPts val="600"/>
              </a:spcAft>
              <a:buFont typeface="Wingdings" pitchFamily="2" charset="2"/>
              <a:buNone/>
            </a:pPr>
            <a:r>
              <a:rPr lang="fr-FR" altLang="fr-FR" dirty="0" smtClean="0"/>
              <a:t>	</a:t>
            </a:r>
            <a:r>
              <a:rPr lang="fr-FR" altLang="fr-FR" sz="1400" b="0" dirty="0" smtClean="0"/>
              <a:t>Ces contrats sont issus d’un versement unique ou d’un réemploi (gamme épargne ou rente)</a:t>
            </a:r>
            <a:r>
              <a:rPr lang="fr-FR" altLang="fr-FR" sz="1400" b="0" i="1" dirty="0" smtClean="0"/>
              <a:t>. </a:t>
            </a:r>
            <a:r>
              <a:rPr lang="fr-FR" altLang="fr-FR" sz="1400" b="0" dirty="0" smtClean="0"/>
              <a:t>Ils peuvent être à durée Temporaire ou Viagère et se matérialise par une prestation sous la forme d’un versement de capital qui peux être Unique ou Périodique.</a:t>
            </a:r>
          </a:p>
          <a:p>
            <a:pPr lvl="1">
              <a:spcBef>
                <a:spcPts val="600"/>
              </a:spcBef>
              <a:spcAft>
                <a:spcPts val="600"/>
              </a:spcAft>
            </a:pPr>
            <a:r>
              <a:rPr lang="fr-FR" altLang="fr-FR" dirty="0" smtClean="0">
                <a:solidFill>
                  <a:srgbClr val="000099"/>
                </a:solidFill>
              </a:rPr>
              <a:t>LES PRODUITS D’ÉPARGNE</a:t>
            </a:r>
          </a:p>
          <a:p>
            <a:pPr>
              <a:spcBef>
                <a:spcPct val="0"/>
              </a:spcBef>
              <a:spcAft>
                <a:spcPts val="600"/>
              </a:spcAft>
              <a:buFont typeface="Wingdings" pitchFamily="2" charset="2"/>
              <a:buNone/>
            </a:pPr>
            <a:r>
              <a:rPr lang="fr-FR" altLang="fr-FR" sz="1400" dirty="0" smtClean="0"/>
              <a:t>	</a:t>
            </a:r>
            <a:r>
              <a:rPr lang="fr-FR" altLang="fr-FR" sz="1400" b="0" dirty="0" smtClean="0"/>
              <a:t>Ce sont des contrats dit de capitalisation, ils peuvent être en euro ou en Unités de Comptes (UC) ou sous forme de titres de capitalisation historiquement anonymes (bon au porteur).</a:t>
            </a:r>
          </a:p>
          <a:p>
            <a:pPr lvl="1">
              <a:spcBef>
                <a:spcPts val="600"/>
              </a:spcBef>
              <a:spcAft>
                <a:spcPts val="600"/>
              </a:spcAft>
            </a:pPr>
            <a:r>
              <a:rPr lang="fr-FR" altLang="fr-FR" dirty="0" smtClean="0">
                <a:solidFill>
                  <a:srgbClr val="000099"/>
                </a:solidFill>
              </a:rPr>
              <a:t>LES PRODUITS DE PREVOYANCE</a:t>
            </a:r>
          </a:p>
          <a:p>
            <a:pPr>
              <a:spcBef>
                <a:spcPct val="0"/>
              </a:spcBef>
              <a:spcAft>
                <a:spcPts val="600"/>
              </a:spcAft>
              <a:buFont typeface="Wingdings" pitchFamily="2" charset="2"/>
              <a:buNone/>
            </a:pPr>
            <a:r>
              <a:rPr lang="fr-FR" altLang="fr-FR" dirty="0" smtClean="0"/>
              <a:t>	</a:t>
            </a:r>
            <a:r>
              <a:rPr lang="fr-FR" altLang="fr-FR" sz="1400" b="0" dirty="0" smtClean="0"/>
              <a:t>Ces contrats couvrent l'assurance temporaire décès , l'assurance vie entière, les prestations obsèques, la dépendance …</a:t>
            </a:r>
          </a:p>
          <a:p>
            <a:pPr>
              <a:spcBef>
                <a:spcPct val="0"/>
              </a:spcBef>
              <a:spcAft>
                <a:spcPts val="600"/>
              </a:spcAft>
              <a:buFont typeface="Wingdings" pitchFamily="2" charset="2"/>
              <a:buNone/>
            </a:pPr>
            <a:endParaRPr lang="fr-FR" altLang="fr-FR" sz="1400" b="0" i="1" dirty="0" smtClean="0"/>
          </a:p>
          <a:p>
            <a:pPr>
              <a:buFont typeface="Wingdings" pitchFamily="2" charset="2"/>
              <a:buNone/>
            </a:pPr>
            <a:endParaRPr lang="fr-FR" altLang="fr-FR" b="0" dirty="0" smtClean="0"/>
          </a:p>
          <a:p>
            <a:endParaRPr lang="fr-FR" altLang="fr-FR" dirty="0" smtClean="0"/>
          </a:p>
        </p:txBody>
      </p:sp>
      <p:pic>
        <p:nvPicPr>
          <p:cNvPr id="40961"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889" y="1700808"/>
            <a:ext cx="954782" cy="954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6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1418" y="3068960"/>
            <a:ext cx="1525752" cy="1056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6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419" y="4509120"/>
            <a:ext cx="1521519" cy="1139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16</a:t>
            </a:fld>
            <a:endParaRPr lang="fr-FR" dirty="0"/>
          </a:p>
        </p:txBody>
      </p:sp>
      <p:sp>
        <p:nvSpPr>
          <p:cNvPr id="9" name="Rectangle 50"/>
          <p:cNvSpPr>
            <a:spLocks noChangeArrowheads="1"/>
          </p:cNvSpPr>
          <p:nvPr/>
        </p:nvSpPr>
        <p:spPr bwMode="gray">
          <a:xfrm>
            <a:off x="5068967" y="3737731"/>
            <a:ext cx="4052888" cy="1951037"/>
          </a:xfrm>
          <a:prstGeom prst="rect">
            <a:avLst/>
          </a:prstGeom>
          <a:noFill/>
          <a:ln w="9525">
            <a:noFill/>
            <a:miter lim="800000"/>
            <a:headEnd/>
            <a:tailEnd/>
          </a:ln>
        </p:spPr>
        <p:txBody>
          <a:bodyPr lIns="108000" tIns="180000" rIns="72000" bIns="0"/>
          <a:lstStyle/>
          <a:p>
            <a:endParaRPr lang="fr-FR" sz="1600" noProof="1">
              <a:solidFill>
                <a:srgbClr val="5A5A5A"/>
              </a:solidFill>
            </a:endParaRPr>
          </a:p>
        </p:txBody>
      </p:sp>
      <p:sp>
        <p:nvSpPr>
          <p:cNvPr id="11" name="Rectangle 51"/>
          <p:cNvSpPr>
            <a:spLocks noChangeArrowheads="1"/>
          </p:cNvSpPr>
          <p:nvPr/>
        </p:nvSpPr>
        <p:spPr bwMode="gray">
          <a:xfrm>
            <a:off x="868442" y="3953631"/>
            <a:ext cx="4056063" cy="1800225"/>
          </a:xfrm>
          <a:prstGeom prst="rect">
            <a:avLst/>
          </a:prstGeom>
          <a:noFill/>
          <a:ln w="9525">
            <a:noFill/>
            <a:miter lim="800000"/>
            <a:headEnd/>
            <a:tailEnd/>
          </a:ln>
        </p:spPr>
        <p:txBody>
          <a:bodyPr lIns="108000" tIns="180000" rIns="72000" bIns="0"/>
          <a:lstStyle/>
          <a:p>
            <a:endParaRPr lang="fr-FR" sz="1400" b="1">
              <a:solidFill>
                <a:schemeClr val="tx1"/>
              </a:solidFill>
            </a:endParaRPr>
          </a:p>
        </p:txBody>
      </p:sp>
      <p:sp>
        <p:nvSpPr>
          <p:cNvPr id="12" name="Titre 1"/>
          <p:cNvSpPr>
            <a:spLocks/>
          </p:cNvSpPr>
          <p:nvPr/>
        </p:nvSpPr>
        <p:spPr bwMode="auto">
          <a:xfrm>
            <a:off x="907468" y="194278"/>
            <a:ext cx="7977188" cy="735012"/>
          </a:xfrm>
          <a:prstGeom prst="rect">
            <a:avLst/>
          </a:prstGeom>
          <a:noFill/>
          <a:ln w="9525">
            <a:noFill/>
            <a:round/>
            <a:headEnd/>
            <a:tailEnd/>
          </a:ln>
        </p:spPr>
        <p:txBody>
          <a:bodyPr lIns="92160" tIns="46080" rIns="92160" bIns="46080" anchor="ctr"/>
          <a:lstStyle/>
          <a:p>
            <a:pPr eaLnBrk="0" hangingPunct="0">
              <a:lnSpc>
                <a:spcPct val="80000"/>
              </a:lnSpc>
            </a:pPr>
            <a:r>
              <a:rPr lang="fr-FR" sz="2600" dirty="0" smtClean="0">
                <a:solidFill>
                  <a:srgbClr val="E51519"/>
                </a:solidFill>
                <a:latin typeface="Century Gothic" pitchFamily="34" charset="0"/>
              </a:rPr>
              <a:t>Quels produits pour quels objectifs ?</a:t>
            </a:r>
            <a:endParaRPr lang="fr-FR" sz="2600" dirty="0">
              <a:solidFill>
                <a:srgbClr val="E51519"/>
              </a:solidFill>
              <a:latin typeface="Century Gothic" pitchFamily="34" charset="0"/>
            </a:endParaRPr>
          </a:p>
        </p:txBody>
      </p:sp>
      <p:sp>
        <p:nvSpPr>
          <p:cNvPr id="13" name="Rectangle à coins arrondis 12"/>
          <p:cNvSpPr/>
          <p:nvPr/>
        </p:nvSpPr>
        <p:spPr bwMode="auto">
          <a:xfrm>
            <a:off x="1159682" y="1072988"/>
            <a:ext cx="7274677" cy="2520280"/>
          </a:xfrm>
          <a:prstGeom prst="roundRect">
            <a:avLst>
              <a:gd name="adj" fmla="val 7672"/>
            </a:avLst>
          </a:prstGeom>
          <a:solidFill>
            <a:schemeClr val="bg2">
              <a:lumMod val="50000"/>
              <a:alpha val="20000"/>
            </a:schemeClr>
          </a:solidFill>
          <a:ln>
            <a:solidFill>
              <a:schemeClr val="bg2">
                <a:lumMod val="75000"/>
              </a:schemeClr>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lIns="36000" tIns="36000" rIns="36000" bIns="36000"/>
          <a:lstStyle/>
          <a:p>
            <a:pPr algn="ctr" eaLnBrk="0" hangingPunct="0">
              <a:defRPr/>
            </a:pPr>
            <a:r>
              <a:rPr lang="fr-FR" sz="1100" b="1" dirty="0" smtClean="0">
                <a:solidFill>
                  <a:schemeClr val="bg2">
                    <a:lumMod val="25000"/>
                  </a:schemeClr>
                </a:solidFill>
                <a:latin typeface="Calibri" pitchFamily="34" charset="0"/>
                <a:ea typeface="ヒラギノ角ゴ Pro W3"/>
                <a:cs typeface="Calibri" pitchFamily="34" charset="0"/>
              </a:rPr>
              <a:t>Individuel</a:t>
            </a:r>
            <a:endParaRPr lang="fr-FR" sz="1100" b="1" dirty="0">
              <a:solidFill>
                <a:schemeClr val="bg2">
                  <a:lumMod val="25000"/>
                </a:schemeClr>
              </a:solidFill>
              <a:latin typeface="Calibri" pitchFamily="34" charset="0"/>
              <a:ea typeface="ヒラギノ角ゴ Pro W3"/>
              <a:cs typeface="Calibri" pitchFamily="34" charset="0"/>
            </a:endParaRPr>
          </a:p>
        </p:txBody>
      </p:sp>
      <p:sp>
        <p:nvSpPr>
          <p:cNvPr id="14" name="Rectangle à coins arrondis 13"/>
          <p:cNvSpPr/>
          <p:nvPr/>
        </p:nvSpPr>
        <p:spPr bwMode="auto">
          <a:xfrm>
            <a:off x="1159682" y="3881634"/>
            <a:ext cx="7233170" cy="2447938"/>
          </a:xfrm>
          <a:prstGeom prst="roundRect">
            <a:avLst>
              <a:gd name="adj" fmla="val 7672"/>
            </a:avLst>
          </a:prstGeom>
          <a:solidFill>
            <a:schemeClr val="bg2">
              <a:lumMod val="50000"/>
              <a:alpha val="20000"/>
            </a:schemeClr>
          </a:solidFill>
          <a:ln>
            <a:solidFill>
              <a:schemeClr val="bg2">
                <a:lumMod val="75000"/>
              </a:schemeClr>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lIns="36000" tIns="36000" rIns="36000" bIns="36000"/>
          <a:lstStyle/>
          <a:p>
            <a:pPr algn="ctr" eaLnBrk="0" hangingPunct="0">
              <a:defRPr/>
            </a:pPr>
            <a:r>
              <a:rPr lang="fr-FR" sz="1100" b="1" dirty="0" smtClean="0">
                <a:solidFill>
                  <a:schemeClr val="bg2">
                    <a:lumMod val="25000"/>
                  </a:schemeClr>
                </a:solidFill>
                <a:latin typeface="Calibri" pitchFamily="34" charset="0"/>
                <a:ea typeface="ヒラギノ角ゴ Pro W3"/>
                <a:cs typeface="Calibri" pitchFamily="34" charset="0"/>
              </a:rPr>
              <a:t>Collectif</a:t>
            </a:r>
            <a:endParaRPr lang="fr-FR" sz="1100" b="1" dirty="0">
              <a:solidFill>
                <a:schemeClr val="bg2">
                  <a:lumMod val="25000"/>
                </a:schemeClr>
              </a:solidFill>
              <a:latin typeface="Calibri" pitchFamily="34" charset="0"/>
              <a:ea typeface="ヒラギノ角ゴ Pro W3"/>
              <a:cs typeface="Calibri" pitchFamily="34" charset="0"/>
            </a:endParaRPr>
          </a:p>
        </p:txBody>
      </p:sp>
      <p:sp>
        <p:nvSpPr>
          <p:cNvPr id="15" name="Rectangle à coins arrondis 14"/>
          <p:cNvSpPr/>
          <p:nvPr/>
        </p:nvSpPr>
        <p:spPr bwMode="auto">
          <a:xfrm>
            <a:off x="1416874" y="1289012"/>
            <a:ext cx="2952328" cy="4824536"/>
          </a:xfrm>
          <a:prstGeom prst="roundRect">
            <a:avLst>
              <a:gd name="adj" fmla="val 7672"/>
            </a:avLst>
          </a:prstGeom>
          <a:solidFill>
            <a:schemeClr val="accent1">
              <a:lumMod val="60000"/>
              <a:lumOff val="40000"/>
              <a:alpha val="20000"/>
            </a:schemeClr>
          </a:solidFill>
          <a:ln>
            <a:solidFill>
              <a:schemeClr val="bg2">
                <a:lumMod val="75000"/>
              </a:schemeClr>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lIns="36000" tIns="36000" rIns="36000" bIns="36000"/>
          <a:lstStyle/>
          <a:p>
            <a:pPr algn="ctr" eaLnBrk="0" hangingPunct="0">
              <a:defRPr/>
            </a:pPr>
            <a:r>
              <a:rPr lang="fr-FR" sz="1100" b="1" dirty="0" smtClean="0">
                <a:solidFill>
                  <a:srgbClr val="E51519"/>
                </a:solidFill>
                <a:latin typeface="Calibri" pitchFamily="34" charset="0"/>
                <a:ea typeface="ヒラギノ角ゴ Pro W3"/>
                <a:cs typeface="Calibri" pitchFamily="34" charset="0"/>
              </a:rPr>
              <a:t>Particuliers</a:t>
            </a:r>
            <a:endParaRPr lang="fr-FR" sz="1100" b="1" dirty="0">
              <a:solidFill>
                <a:srgbClr val="E51519"/>
              </a:solidFill>
              <a:latin typeface="Calibri" pitchFamily="34" charset="0"/>
              <a:ea typeface="ヒラギノ角ゴ Pro W3"/>
              <a:cs typeface="Calibri" pitchFamily="34" charset="0"/>
            </a:endParaRPr>
          </a:p>
        </p:txBody>
      </p:sp>
      <p:sp>
        <p:nvSpPr>
          <p:cNvPr id="16" name="Rectangle à coins arrondis 15"/>
          <p:cNvSpPr/>
          <p:nvPr/>
        </p:nvSpPr>
        <p:spPr bwMode="auto">
          <a:xfrm>
            <a:off x="5233298" y="1275692"/>
            <a:ext cx="2952328" cy="4824536"/>
          </a:xfrm>
          <a:prstGeom prst="roundRect">
            <a:avLst>
              <a:gd name="adj" fmla="val 7672"/>
            </a:avLst>
          </a:prstGeom>
          <a:solidFill>
            <a:schemeClr val="accent1">
              <a:lumMod val="60000"/>
              <a:lumOff val="40000"/>
              <a:alpha val="20000"/>
            </a:schemeClr>
          </a:solidFill>
          <a:ln>
            <a:solidFill>
              <a:schemeClr val="bg2">
                <a:lumMod val="75000"/>
              </a:schemeClr>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lIns="36000" tIns="36000" rIns="36000" bIns="36000"/>
          <a:lstStyle/>
          <a:p>
            <a:pPr algn="ctr" eaLnBrk="0" hangingPunct="0">
              <a:defRPr/>
            </a:pPr>
            <a:r>
              <a:rPr lang="fr-FR" sz="1100" b="1" dirty="0" smtClean="0">
                <a:solidFill>
                  <a:srgbClr val="E51519"/>
                </a:solidFill>
                <a:latin typeface="Calibri" pitchFamily="34" charset="0"/>
                <a:ea typeface="ヒラギノ角ゴ Pro W3"/>
                <a:cs typeface="Calibri" pitchFamily="34" charset="0"/>
              </a:rPr>
              <a:t>Professionnels</a:t>
            </a:r>
            <a:endParaRPr lang="fr-FR" sz="1100" b="1" dirty="0">
              <a:solidFill>
                <a:srgbClr val="E51519"/>
              </a:solidFill>
              <a:latin typeface="Calibri" pitchFamily="34" charset="0"/>
              <a:ea typeface="ヒラギノ角ゴ Pro W3"/>
              <a:cs typeface="Calibri" pitchFamily="34" charset="0"/>
            </a:endParaRPr>
          </a:p>
        </p:txBody>
      </p:sp>
      <p:sp>
        <p:nvSpPr>
          <p:cNvPr id="17" name="Rectangle à coins arrondis 16"/>
          <p:cNvSpPr/>
          <p:nvPr/>
        </p:nvSpPr>
        <p:spPr bwMode="auto">
          <a:xfrm>
            <a:off x="1646841" y="1765141"/>
            <a:ext cx="1224334" cy="478088"/>
          </a:xfrm>
          <a:prstGeom prst="roundRect">
            <a:avLst/>
          </a:prstGeom>
          <a:gradFill flip="none" rotWithShape="1">
            <a:gsLst>
              <a:gs pos="0">
                <a:srgbClr val="9BA5C5">
                  <a:tint val="66000"/>
                  <a:satMod val="160000"/>
                </a:srgbClr>
              </a:gs>
              <a:gs pos="50000">
                <a:srgbClr val="9BA5C5">
                  <a:tint val="44500"/>
                  <a:satMod val="160000"/>
                </a:srgbClr>
              </a:gs>
              <a:gs pos="100000">
                <a:srgbClr val="9BA5C5">
                  <a:tint val="23500"/>
                  <a:satMod val="160000"/>
                </a:srgbClr>
              </a:gs>
            </a:gsLst>
            <a:lin ang="16200000" scaled="1"/>
            <a:tileRect/>
          </a:gradFill>
          <a:ln>
            <a:solidFill>
              <a:srgbClr val="BBC2D7"/>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36000" tIns="36000" rIns="36000" bIns="36000" anchor="ctr"/>
          <a:lstStyle/>
          <a:p>
            <a:pPr algn="ctr" eaLnBrk="0" hangingPunct="0">
              <a:defRPr/>
            </a:pPr>
            <a:r>
              <a:rPr lang="fr-FR" sz="1100" dirty="0" smtClean="0">
                <a:solidFill>
                  <a:schemeClr val="tx1"/>
                </a:solidFill>
                <a:latin typeface="Calibri" pitchFamily="34" charset="0"/>
                <a:ea typeface="ヒラギノ角ゴ Pro W3" pitchFamily="1" charset="-128"/>
                <a:cs typeface="Calibri" pitchFamily="34" charset="0"/>
              </a:rPr>
              <a:t>Temporaire décès</a:t>
            </a:r>
            <a:endParaRPr lang="fr-FR" sz="1100" dirty="0">
              <a:solidFill>
                <a:schemeClr val="tx1"/>
              </a:solidFill>
              <a:latin typeface="Calibri" pitchFamily="34" charset="0"/>
              <a:ea typeface="ヒラギノ角ゴ Pro W3" pitchFamily="1" charset="-128"/>
              <a:cs typeface="Calibri" pitchFamily="34" charset="0"/>
            </a:endParaRPr>
          </a:p>
        </p:txBody>
      </p:sp>
      <p:sp>
        <p:nvSpPr>
          <p:cNvPr id="18" name="Rectangle à coins arrondis 17"/>
          <p:cNvSpPr/>
          <p:nvPr/>
        </p:nvSpPr>
        <p:spPr bwMode="auto">
          <a:xfrm>
            <a:off x="1670753" y="2394877"/>
            <a:ext cx="792088" cy="490537"/>
          </a:xfrm>
          <a:prstGeom prst="roundRect">
            <a:avLst/>
          </a:prstGeom>
          <a:gradFill flip="none" rotWithShape="1">
            <a:gsLst>
              <a:gs pos="0">
                <a:srgbClr val="9BA5C5">
                  <a:tint val="66000"/>
                  <a:satMod val="160000"/>
                </a:srgbClr>
              </a:gs>
              <a:gs pos="50000">
                <a:srgbClr val="9BA5C5">
                  <a:tint val="44500"/>
                  <a:satMod val="160000"/>
                </a:srgbClr>
              </a:gs>
              <a:gs pos="100000">
                <a:srgbClr val="9BA5C5">
                  <a:tint val="23500"/>
                  <a:satMod val="160000"/>
                </a:srgbClr>
              </a:gs>
            </a:gsLst>
            <a:lin ang="16200000" scaled="1"/>
            <a:tileRect/>
          </a:gradFill>
          <a:ln>
            <a:solidFill>
              <a:srgbClr val="BBC2D7"/>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36000" tIns="36000" rIns="36000" bIns="36000" anchor="ctr"/>
          <a:lstStyle/>
          <a:p>
            <a:pPr algn="ctr" eaLnBrk="0" hangingPunct="0">
              <a:defRPr/>
            </a:pPr>
            <a:r>
              <a:rPr lang="fr-FR" sz="1100" dirty="0" smtClean="0">
                <a:solidFill>
                  <a:schemeClr val="tx1"/>
                </a:solidFill>
                <a:latin typeface="Calibri" pitchFamily="34" charset="0"/>
                <a:ea typeface="ヒラギノ角ゴ Pro W3" pitchFamily="1" charset="-128"/>
                <a:cs typeface="Calibri" pitchFamily="34" charset="0"/>
              </a:rPr>
              <a:t>Vie entière</a:t>
            </a:r>
            <a:endParaRPr lang="fr-FR" sz="1100" dirty="0">
              <a:solidFill>
                <a:schemeClr val="tx1"/>
              </a:solidFill>
              <a:latin typeface="Calibri" pitchFamily="34" charset="0"/>
              <a:ea typeface="ヒラギノ角ゴ Pro W3" pitchFamily="1" charset="-128"/>
              <a:cs typeface="Calibri" pitchFamily="34" charset="0"/>
            </a:endParaRPr>
          </a:p>
        </p:txBody>
      </p:sp>
      <p:sp>
        <p:nvSpPr>
          <p:cNvPr id="19" name="Rectangle à coins arrondis 18"/>
          <p:cNvSpPr/>
          <p:nvPr/>
        </p:nvSpPr>
        <p:spPr bwMode="auto">
          <a:xfrm>
            <a:off x="1617567" y="3051489"/>
            <a:ext cx="746830" cy="408494"/>
          </a:xfrm>
          <a:prstGeom prst="roundRect">
            <a:avLst/>
          </a:prstGeom>
          <a:gradFill flip="none" rotWithShape="1">
            <a:gsLst>
              <a:gs pos="0">
                <a:srgbClr val="9BA5C5">
                  <a:tint val="66000"/>
                  <a:satMod val="160000"/>
                </a:srgbClr>
              </a:gs>
              <a:gs pos="50000">
                <a:srgbClr val="9BA5C5">
                  <a:tint val="44500"/>
                  <a:satMod val="160000"/>
                </a:srgbClr>
              </a:gs>
              <a:gs pos="100000">
                <a:srgbClr val="9BA5C5">
                  <a:tint val="23500"/>
                  <a:satMod val="160000"/>
                </a:srgbClr>
              </a:gs>
            </a:gsLst>
            <a:lin ang="16200000" scaled="1"/>
            <a:tileRect/>
          </a:gradFill>
          <a:ln>
            <a:solidFill>
              <a:srgbClr val="BBC2D7"/>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36000" tIns="36000" rIns="36000" bIns="36000" anchor="ctr"/>
          <a:lstStyle/>
          <a:p>
            <a:pPr algn="ctr" eaLnBrk="0" hangingPunct="0">
              <a:defRPr/>
            </a:pPr>
            <a:r>
              <a:rPr lang="fr-FR" sz="1100" dirty="0" smtClean="0">
                <a:solidFill>
                  <a:schemeClr val="tx1"/>
                </a:solidFill>
                <a:latin typeface="Calibri" pitchFamily="34" charset="0"/>
                <a:ea typeface="ヒラギノ角ゴ Pro W3" pitchFamily="1" charset="-128"/>
                <a:cs typeface="Calibri" pitchFamily="34" charset="0"/>
              </a:rPr>
              <a:t>Obsèques</a:t>
            </a:r>
            <a:endParaRPr lang="fr-FR" sz="1100" dirty="0">
              <a:solidFill>
                <a:schemeClr val="tx1"/>
              </a:solidFill>
              <a:latin typeface="Calibri" pitchFamily="34" charset="0"/>
              <a:ea typeface="ヒラギノ角ゴ Pro W3" pitchFamily="1" charset="-128"/>
              <a:cs typeface="Calibri" pitchFamily="34" charset="0"/>
            </a:endParaRPr>
          </a:p>
        </p:txBody>
      </p:sp>
      <p:sp>
        <p:nvSpPr>
          <p:cNvPr id="20" name="Rectangle à coins arrondis 19"/>
          <p:cNvSpPr/>
          <p:nvPr/>
        </p:nvSpPr>
        <p:spPr bwMode="auto">
          <a:xfrm>
            <a:off x="3217074" y="2176663"/>
            <a:ext cx="1080120" cy="408493"/>
          </a:xfrm>
          <a:prstGeom prst="roundRect">
            <a:avLst/>
          </a:prstGeom>
          <a:gradFill flip="none" rotWithShape="1">
            <a:gsLst>
              <a:gs pos="0">
                <a:srgbClr val="9BA5C5">
                  <a:tint val="66000"/>
                  <a:satMod val="160000"/>
                </a:srgbClr>
              </a:gs>
              <a:gs pos="50000">
                <a:srgbClr val="9BA5C5">
                  <a:tint val="44500"/>
                  <a:satMod val="160000"/>
                </a:srgbClr>
              </a:gs>
              <a:gs pos="100000">
                <a:srgbClr val="9BA5C5">
                  <a:tint val="23500"/>
                  <a:satMod val="160000"/>
                </a:srgbClr>
              </a:gs>
            </a:gsLst>
            <a:lin ang="16200000" scaled="1"/>
            <a:tileRect/>
          </a:gradFill>
          <a:ln>
            <a:solidFill>
              <a:srgbClr val="BBC2D7"/>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36000" tIns="36000" rIns="36000" bIns="36000" anchor="ctr"/>
          <a:lstStyle/>
          <a:p>
            <a:pPr algn="ctr" eaLnBrk="0" hangingPunct="0">
              <a:defRPr/>
            </a:pPr>
            <a:r>
              <a:rPr lang="fr-FR" sz="1100" dirty="0" err="1" smtClean="0">
                <a:solidFill>
                  <a:schemeClr val="tx1"/>
                </a:solidFill>
                <a:latin typeface="Calibri" pitchFamily="34" charset="0"/>
                <a:ea typeface="ヒラギノ角ゴ Pro W3" pitchFamily="1" charset="-128"/>
                <a:cs typeface="Calibri" pitchFamily="34" charset="0"/>
              </a:rPr>
              <a:t>Multisupports</a:t>
            </a:r>
            <a:endParaRPr lang="fr-FR" sz="1100" dirty="0">
              <a:solidFill>
                <a:schemeClr val="tx1"/>
              </a:solidFill>
              <a:latin typeface="Calibri" pitchFamily="34" charset="0"/>
              <a:ea typeface="ヒラギノ角ゴ Pro W3" pitchFamily="1" charset="-128"/>
              <a:cs typeface="Calibri" pitchFamily="34" charset="0"/>
            </a:endParaRPr>
          </a:p>
        </p:txBody>
      </p:sp>
      <p:sp>
        <p:nvSpPr>
          <p:cNvPr id="21" name="Rectangle à coins arrondis 20"/>
          <p:cNvSpPr/>
          <p:nvPr/>
        </p:nvSpPr>
        <p:spPr bwMode="auto">
          <a:xfrm>
            <a:off x="3248437" y="2928711"/>
            <a:ext cx="864492" cy="327025"/>
          </a:xfrm>
          <a:prstGeom prst="roundRect">
            <a:avLst/>
          </a:prstGeom>
          <a:gradFill flip="none" rotWithShape="1">
            <a:gsLst>
              <a:gs pos="0">
                <a:srgbClr val="9BA5C5">
                  <a:tint val="66000"/>
                  <a:satMod val="160000"/>
                </a:srgbClr>
              </a:gs>
              <a:gs pos="50000">
                <a:srgbClr val="9BA5C5">
                  <a:tint val="44500"/>
                  <a:satMod val="160000"/>
                </a:srgbClr>
              </a:gs>
              <a:gs pos="100000">
                <a:srgbClr val="9BA5C5">
                  <a:tint val="23500"/>
                  <a:satMod val="160000"/>
                </a:srgbClr>
              </a:gs>
            </a:gsLst>
            <a:lin ang="16200000" scaled="1"/>
            <a:tileRect/>
          </a:gradFill>
          <a:ln>
            <a:solidFill>
              <a:srgbClr val="BBC2D7"/>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36000" tIns="36000" rIns="36000" bIns="36000" anchor="ctr"/>
          <a:lstStyle/>
          <a:p>
            <a:pPr algn="ctr" eaLnBrk="0" hangingPunct="0">
              <a:defRPr/>
            </a:pPr>
            <a:r>
              <a:rPr lang="fr-FR" sz="1100" dirty="0" smtClean="0">
                <a:solidFill>
                  <a:schemeClr val="tx1"/>
                </a:solidFill>
                <a:latin typeface="Calibri" pitchFamily="34" charset="0"/>
                <a:ea typeface="ヒラギノ角ゴ Pro W3" pitchFamily="1" charset="-128"/>
                <a:cs typeface="Calibri" pitchFamily="34" charset="0"/>
              </a:rPr>
              <a:t>DSK/NSK</a:t>
            </a:r>
            <a:endParaRPr lang="fr-FR" sz="1100" dirty="0">
              <a:solidFill>
                <a:schemeClr val="tx1"/>
              </a:solidFill>
              <a:latin typeface="Calibri" pitchFamily="34" charset="0"/>
              <a:ea typeface="ヒラギノ角ゴ Pro W3" pitchFamily="1" charset="-128"/>
              <a:cs typeface="Calibri" pitchFamily="34" charset="0"/>
            </a:endParaRPr>
          </a:p>
        </p:txBody>
      </p:sp>
      <p:sp>
        <p:nvSpPr>
          <p:cNvPr id="22" name="Rectangle à coins arrondis 21"/>
          <p:cNvSpPr/>
          <p:nvPr/>
        </p:nvSpPr>
        <p:spPr bwMode="auto">
          <a:xfrm>
            <a:off x="3464338" y="1753692"/>
            <a:ext cx="576262" cy="327025"/>
          </a:xfrm>
          <a:prstGeom prst="roundRect">
            <a:avLst/>
          </a:prstGeom>
          <a:gradFill flip="none" rotWithShape="1">
            <a:gsLst>
              <a:gs pos="0">
                <a:srgbClr val="9BA5C5">
                  <a:tint val="66000"/>
                  <a:satMod val="160000"/>
                </a:srgbClr>
              </a:gs>
              <a:gs pos="50000">
                <a:srgbClr val="9BA5C5">
                  <a:tint val="44500"/>
                  <a:satMod val="160000"/>
                </a:srgbClr>
              </a:gs>
              <a:gs pos="100000">
                <a:srgbClr val="9BA5C5">
                  <a:tint val="23500"/>
                  <a:satMod val="160000"/>
                </a:srgbClr>
              </a:gs>
            </a:gsLst>
            <a:lin ang="16200000" scaled="1"/>
            <a:tileRect/>
          </a:gradFill>
          <a:ln>
            <a:solidFill>
              <a:srgbClr val="BBC2D7"/>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36000" tIns="36000" rIns="36000" bIns="36000" anchor="ctr"/>
          <a:lstStyle/>
          <a:p>
            <a:pPr algn="ctr" eaLnBrk="0" hangingPunct="0">
              <a:defRPr/>
            </a:pPr>
            <a:r>
              <a:rPr lang="fr-FR" sz="1100" dirty="0" smtClean="0">
                <a:solidFill>
                  <a:schemeClr val="tx1"/>
                </a:solidFill>
                <a:latin typeface="Calibri" pitchFamily="34" charset="0"/>
                <a:ea typeface="ヒラギノ角ゴ Pro W3" pitchFamily="1" charset="-128"/>
                <a:cs typeface="Calibri" pitchFamily="34" charset="0"/>
              </a:rPr>
              <a:t>Euros</a:t>
            </a:r>
            <a:endParaRPr lang="fr-FR" sz="1100" dirty="0">
              <a:solidFill>
                <a:schemeClr val="tx1"/>
              </a:solidFill>
              <a:latin typeface="Calibri" pitchFamily="34" charset="0"/>
              <a:ea typeface="ヒラギノ角ゴ Pro W3" pitchFamily="1" charset="-128"/>
              <a:cs typeface="Calibri" pitchFamily="34" charset="0"/>
            </a:endParaRPr>
          </a:p>
        </p:txBody>
      </p:sp>
      <p:sp>
        <p:nvSpPr>
          <p:cNvPr id="23" name="Rectangle à coins arrondis 22"/>
          <p:cNvSpPr/>
          <p:nvPr/>
        </p:nvSpPr>
        <p:spPr bwMode="auto">
          <a:xfrm>
            <a:off x="5521330" y="4025316"/>
            <a:ext cx="720278" cy="425722"/>
          </a:xfrm>
          <a:prstGeom prst="roundRect">
            <a:avLst/>
          </a:prstGeom>
          <a:gradFill flip="none" rotWithShape="1">
            <a:gsLst>
              <a:gs pos="0">
                <a:srgbClr val="9BA5C5">
                  <a:tint val="66000"/>
                  <a:satMod val="160000"/>
                </a:srgbClr>
              </a:gs>
              <a:gs pos="50000">
                <a:srgbClr val="9BA5C5">
                  <a:tint val="44500"/>
                  <a:satMod val="160000"/>
                </a:srgbClr>
              </a:gs>
              <a:gs pos="100000">
                <a:srgbClr val="9BA5C5">
                  <a:tint val="23500"/>
                  <a:satMod val="160000"/>
                </a:srgbClr>
              </a:gs>
            </a:gsLst>
            <a:lin ang="16200000" scaled="1"/>
            <a:tileRect/>
          </a:gradFill>
          <a:ln>
            <a:solidFill>
              <a:srgbClr val="BBC2D7"/>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36000" tIns="36000" rIns="36000" bIns="36000" anchor="ctr"/>
          <a:lstStyle/>
          <a:p>
            <a:pPr algn="ctr" eaLnBrk="0" hangingPunct="0">
              <a:defRPr/>
            </a:pPr>
            <a:r>
              <a:rPr lang="fr-FR" sz="1100" dirty="0" smtClean="0">
                <a:solidFill>
                  <a:schemeClr val="tx1"/>
                </a:solidFill>
                <a:latin typeface="Calibri" pitchFamily="34" charset="0"/>
                <a:ea typeface="ヒラギノ角ゴ Pro W3" pitchFamily="1" charset="-128"/>
                <a:cs typeface="Calibri" pitchFamily="34" charset="0"/>
              </a:rPr>
              <a:t>Article 82</a:t>
            </a:r>
            <a:endParaRPr lang="fr-FR" sz="1100" dirty="0">
              <a:solidFill>
                <a:schemeClr val="tx1"/>
              </a:solidFill>
              <a:latin typeface="Calibri" pitchFamily="34" charset="0"/>
              <a:ea typeface="ヒラギノ角ゴ Pro W3" pitchFamily="1" charset="-128"/>
              <a:cs typeface="Calibri" pitchFamily="34" charset="0"/>
            </a:endParaRPr>
          </a:p>
        </p:txBody>
      </p:sp>
      <p:sp>
        <p:nvSpPr>
          <p:cNvPr id="24" name="Rectangle à coins arrondis 23"/>
          <p:cNvSpPr/>
          <p:nvPr/>
        </p:nvSpPr>
        <p:spPr bwMode="auto">
          <a:xfrm>
            <a:off x="7129777" y="3993904"/>
            <a:ext cx="823590" cy="488546"/>
          </a:xfrm>
          <a:prstGeom prst="roundRect">
            <a:avLst/>
          </a:prstGeom>
          <a:gradFill flip="none" rotWithShape="1">
            <a:gsLst>
              <a:gs pos="0">
                <a:srgbClr val="9BA5C5">
                  <a:tint val="66000"/>
                  <a:satMod val="160000"/>
                </a:srgbClr>
              </a:gs>
              <a:gs pos="50000">
                <a:srgbClr val="9BA5C5">
                  <a:tint val="44500"/>
                  <a:satMod val="160000"/>
                </a:srgbClr>
              </a:gs>
              <a:gs pos="100000">
                <a:srgbClr val="9BA5C5">
                  <a:tint val="23500"/>
                  <a:satMod val="160000"/>
                </a:srgbClr>
              </a:gs>
            </a:gsLst>
            <a:lin ang="16200000" scaled="1"/>
            <a:tileRect/>
          </a:gradFill>
          <a:ln>
            <a:solidFill>
              <a:srgbClr val="BBC2D7"/>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36000" tIns="36000" rIns="36000" bIns="36000" anchor="ctr"/>
          <a:lstStyle/>
          <a:p>
            <a:pPr algn="ctr" eaLnBrk="0" hangingPunct="0">
              <a:defRPr/>
            </a:pPr>
            <a:r>
              <a:rPr lang="fr-FR" sz="1100" dirty="0" smtClean="0">
                <a:solidFill>
                  <a:schemeClr val="tx1"/>
                </a:solidFill>
                <a:latin typeface="Calibri" pitchFamily="34" charset="0"/>
                <a:ea typeface="ヒラギノ角ゴ Pro W3" pitchFamily="1" charset="-128"/>
                <a:cs typeface="Calibri" pitchFamily="34" charset="0"/>
              </a:rPr>
              <a:t>Article 83</a:t>
            </a:r>
            <a:endParaRPr lang="fr-FR" sz="1100" dirty="0">
              <a:solidFill>
                <a:schemeClr val="tx1"/>
              </a:solidFill>
              <a:latin typeface="Calibri" pitchFamily="34" charset="0"/>
              <a:ea typeface="ヒラギノ角ゴ Pro W3" pitchFamily="1" charset="-128"/>
              <a:cs typeface="Calibri" pitchFamily="34" charset="0"/>
            </a:endParaRPr>
          </a:p>
        </p:txBody>
      </p:sp>
      <p:sp>
        <p:nvSpPr>
          <p:cNvPr id="25" name="Rectangle à coins arrondis 24"/>
          <p:cNvSpPr/>
          <p:nvPr/>
        </p:nvSpPr>
        <p:spPr bwMode="auto">
          <a:xfrm>
            <a:off x="6371442" y="4404745"/>
            <a:ext cx="674080" cy="475391"/>
          </a:xfrm>
          <a:prstGeom prst="roundRect">
            <a:avLst/>
          </a:prstGeom>
          <a:gradFill flip="none" rotWithShape="1">
            <a:gsLst>
              <a:gs pos="0">
                <a:srgbClr val="9BA5C5">
                  <a:tint val="66000"/>
                  <a:satMod val="160000"/>
                </a:srgbClr>
              </a:gs>
              <a:gs pos="50000">
                <a:srgbClr val="9BA5C5">
                  <a:tint val="44500"/>
                  <a:satMod val="160000"/>
                </a:srgbClr>
              </a:gs>
              <a:gs pos="100000">
                <a:srgbClr val="9BA5C5">
                  <a:tint val="23500"/>
                  <a:satMod val="160000"/>
                </a:srgbClr>
              </a:gs>
            </a:gsLst>
            <a:lin ang="16200000" scaled="1"/>
            <a:tileRect/>
          </a:gradFill>
          <a:ln>
            <a:solidFill>
              <a:srgbClr val="BBC2D7"/>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36000" tIns="36000" rIns="36000" bIns="36000" anchor="ctr"/>
          <a:lstStyle/>
          <a:p>
            <a:pPr algn="ctr" eaLnBrk="0" hangingPunct="0">
              <a:defRPr/>
            </a:pPr>
            <a:r>
              <a:rPr lang="fr-FR" sz="1100" dirty="0" smtClean="0">
                <a:solidFill>
                  <a:schemeClr val="tx1"/>
                </a:solidFill>
                <a:latin typeface="Calibri" pitchFamily="34" charset="0"/>
                <a:ea typeface="ヒラギノ角ゴ Pro W3" pitchFamily="1" charset="-128"/>
                <a:cs typeface="Calibri" pitchFamily="34" charset="0"/>
              </a:rPr>
              <a:t>Article 39</a:t>
            </a:r>
            <a:endParaRPr lang="fr-FR" sz="1100" dirty="0">
              <a:solidFill>
                <a:schemeClr val="tx1"/>
              </a:solidFill>
              <a:latin typeface="Calibri" pitchFamily="34" charset="0"/>
              <a:ea typeface="ヒラギノ角ゴ Pro W3" pitchFamily="1" charset="-128"/>
              <a:cs typeface="Calibri" pitchFamily="34" charset="0"/>
            </a:endParaRPr>
          </a:p>
        </p:txBody>
      </p:sp>
      <p:sp>
        <p:nvSpPr>
          <p:cNvPr id="26" name="Rectangle à coins arrondis 25"/>
          <p:cNvSpPr/>
          <p:nvPr/>
        </p:nvSpPr>
        <p:spPr bwMode="auto">
          <a:xfrm>
            <a:off x="1779179" y="4409184"/>
            <a:ext cx="810593" cy="528408"/>
          </a:xfrm>
          <a:prstGeom prst="roundRect">
            <a:avLst/>
          </a:prstGeom>
          <a:gradFill flip="none" rotWithShape="1">
            <a:gsLst>
              <a:gs pos="0">
                <a:srgbClr val="9BA5C5">
                  <a:tint val="66000"/>
                  <a:satMod val="160000"/>
                </a:srgbClr>
              </a:gs>
              <a:gs pos="50000">
                <a:srgbClr val="9BA5C5">
                  <a:tint val="44500"/>
                  <a:satMod val="160000"/>
                </a:srgbClr>
              </a:gs>
              <a:gs pos="100000">
                <a:srgbClr val="9BA5C5">
                  <a:tint val="23500"/>
                  <a:satMod val="160000"/>
                </a:srgbClr>
              </a:gs>
            </a:gsLst>
            <a:lin ang="16200000" scaled="1"/>
            <a:tileRect/>
          </a:gradFill>
          <a:ln>
            <a:solidFill>
              <a:srgbClr val="BBC2D7"/>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36000" tIns="36000" rIns="36000" bIns="36000" anchor="ctr"/>
          <a:lstStyle/>
          <a:p>
            <a:pPr algn="ctr" eaLnBrk="0" hangingPunct="0">
              <a:defRPr/>
            </a:pPr>
            <a:r>
              <a:rPr lang="fr-FR" sz="1100" dirty="0" smtClean="0">
                <a:solidFill>
                  <a:schemeClr val="tx1"/>
                </a:solidFill>
                <a:latin typeface="Calibri" pitchFamily="34" charset="0"/>
                <a:ea typeface="ヒラギノ角ゴ Pro W3" pitchFamily="1" charset="-128"/>
                <a:cs typeface="Calibri" pitchFamily="34" charset="0"/>
              </a:rPr>
              <a:t>PERP</a:t>
            </a:r>
            <a:endParaRPr lang="fr-FR" sz="1100" dirty="0">
              <a:solidFill>
                <a:schemeClr val="tx1"/>
              </a:solidFill>
              <a:latin typeface="Calibri" pitchFamily="34" charset="0"/>
              <a:ea typeface="ヒラギノ角ゴ Pro W3" pitchFamily="1" charset="-128"/>
              <a:cs typeface="Calibri" pitchFamily="34" charset="0"/>
            </a:endParaRPr>
          </a:p>
        </p:txBody>
      </p:sp>
      <p:sp>
        <p:nvSpPr>
          <p:cNvPr id="27" name="Rectangle à coins arrondis 26"/>
          <p:cNvSpPr/>
          <p:nvPr/>
        </p:nvSpPr>
        <p:spPr bwMode="auto">
          <a:xfrm>
            <a:off x="2871175" y="5094703"/>
            <a:ext cx="754525" cy="524421"/>
          </a:xfrm>
          <a:prstGeom prst="roundRect">
            <a:avLst/>
          </a:prstGeom>
          <a:gradFill flip="none" rotWithShape="1">
            <a:gsLst>
              <a:gs pos="0">
                <a:srgbClr val="9BA5C5">
                  <a:tint val="66000"/>
                  <a:satMod val="160000"/>
                </a:srgbClr>
              </a:gs>
              <a:gs pos="50000">
                <a:srgbClr val="9BA5C5">
                  <a:tint val="44500"/>
                  <a:satMod val="160000"/>
                </a:srgbClr>
              </a:gs>
              <a:gs pos="100000">
                <a:srgbClr val="9BA5C5">
                  <a:tint val="23500"/>
                  <a:satMod val="160000"/>
                </a:srgbClr>
              </a:gs>
            </a:gsLst>
            <a:lin ang="16200000" scaled="1"/>
            <a:tileRect/>
          </a:gradFill>
          <a:ln>
            <a:solidFill>
              <a:srgbClr val="BBC2D7"/>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36000" tIns="36000" rIns="36000" bIns="36000" anchor="ctr"/>
          <a:lstStyle/>
          <a:p>
            <a:pPr algn="ctr" eaLnBrk="0" hangingPunct="0">
              <a:defRPr/>
            </a:pPr>
            <a:r>
              <a:rPr lang="fr-FR" sz="1100" dirty="0" smtClean="0">
                <a:solidFill>
                  <a:schemeClr val="tx1"/>
                </a:solidFill>
                <a:latin typeface="Calibri" pitchFamily="34" charset="0"/>
                <a:ea typeface="ヒラギノ角ゴ Pro W3" pitchFamily="1" charset="-128"/>
                <a:cs typeface="Calibri" pitchFamily="34" charset="0"/>
              </a:rPr>
              <a:t>Emprunteur</a:t>
            </a:r>
            <a:endParaRPr lang="fr-FR" sz="1100" dirty="0">
              <a:solidFill>
                <a:schemeClr val="tx1"/>
              </a:solidFill>
              <a:latin typeface="Calibri" pitchFamily="34" charset="0"/>
              <a:ea typeface="ヒラギノ角ゴ Pro W3" pitchFamily="1" charset="-128"/>
              <a:cs typeface="Calibri" pitchFamily="34" charset="0"/>
            </a:endParaRPr>
          </a:p>
        </p:txBody>
      </p:sp>
      <p:sp>
        <p:nvSpPr>
          <p:cNvPr id="28" name="Rectangle à coins arrondis 27"/>
          <p:cNvSpPr/>
          <p:nvPr/>
        </p:nvSpPr>
        <p:spPr bwMode="auto">
          <a:xfrm>
            <a:off x="7249522" y="5356914"/>
            <a:ext cx="720080" cy="468602"/>
          </a:xfrm>
          <a:prstGeom prst="roundRect">
            <a:avLst/>
          </a:prstGeom>
          <a:gradFill flip="none" rotWithShape="1">
            <a:gsLst>
              <a:gs pos="0">
                <a:srgbClr val="9BA5C5">
                  <a:tint val="66000"/>
                  <a:satMod val="160000"/>
                </a:srgbClr>
              </a:gs>
              <a:gs pos="50000">
                <a:srgbClr val="9BA5C5">
                  <a:tint val="44500"/>
                  <a:satMod val="160000"/>
                </a:srgbClr>
              </a:gs>
              <a:gs pos="100000">
                <a:srgbClr val="9BA5C5">
                  <a:tint val="23500"/>
                  <a:satMod val="160000"/>
                </a:srgbClr>
              </a:gs>
            </a:gsLst>
            <a:lin ang="16200000" scaled="1"/>
            <a:tileRect/>
          </a:gradFill>
          <a:ln>
            <a:solidFill>
              <a:srgbClr val="BBC2D7"/>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36000" tIns="36000" rIns="36000" bIns="36000" anchor="ctr"/>
          <a:lstStyle/>
          <a:p>
            <a:pPr algn="ctr" eaLnBrk="0" hangingPunct="0">
              <a:defRPr/>
            </a:pPr>
            <a:r>
              <a:rPr lang="fr-FR" sz="1100" dirty="0" smtClean="0">
                <a:solidFill>
                  <a:schemeClr val="tx1"/>
                </a:solidFill>
                <a:latin typeface="Calibri" pitchFamily="34" charset="0"/>
                <a:ea typeface="ヒラギノ角ゴ Pro W3" pitchFamily="1" charset="-128"/>
                <a:cs typeface="Calibri" pitchFamily="34" charset="0"/>
              </a:rPr>
              <a:t>Homme clé</a:t>
            </a:r>
            <a:endParaRPr lang="fr-FR" sz="1100" dirty="0">
              <a:solidFill>
                <a:schemeClr val="tx1"/>
              </a:solidFill>
              <a:latin typeface="Calibri" pitchFamily="34" charset="0"/>
              <a:ea typeface="ヒラギノ角ゴ Pro W3" pitchFamily="1" charset="-128"/>
              <a:cs typeface="Calibri" pitchFamily="34" charset="0"/>
            </a:endParaRPr>
          </a:p>
        </p:txBody>
      </p:sp>
      <p:sp>
        <p:nvSpPr>
          <p:cNvPr id="29" name="Rectangle à coins arrondis 28"/>
          <p:cNvSpPr/>
          <p:nvPr/>
        </p:nvSpPr>
        <p:spPr bwMode="auto">
          <a:xfrm>
            <a:off x="5485623" y="5083788"/>
            <a:ext cx="755985" cy="535336"/>
          </a:xfrm>
          <a:prstGeom prst="roundRect">
            <a:avLst/>
          </a:prstGeom>
          <a:gradFill flip="none" rotWithShape="1">
            <a:gsLst>
              <a:gs pos="0">
                <a:srgbClr val="9BA5C5">
                  <a:tint val="66000"/>
                  <a:satMod val="160000"/>
                </a:srgbClr>
              </a:gs>
              <a:gs pos="50000">
                <a:srgbClr val="9BA5C5">
                  <a:tint val="44500"/>
                  <a:satMod val="160000"/>
                </a:srgbClr>
              </a:gs>
              <a:gs pos="100000">
                <a:srgbClr val="9BA5C5">
                  <a:tint val="23500"/>
                  <a:satMod val="160000"/>
                </a:srgbClr>
              </a:gs>
            </a:gsLst>
            <a:lin ang="16200000" scaled="1"/>
            <a:tileRect/>
          </a:gradFill>
          <a:ln>
            <a:solidFill>
              <a:srgbClr val="BBC2D7"/>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36000" tIns="36000" rIns="36000" bIns="36000" anchor="ctr"/>
          <a:lstStyle/>
          <a:p>
            <a:pPr algn="ctr" eaLnBrk="0" hangingPunct="0">
              <a:defRPr/>
            </a:pPr>
            <a:r>
              <a:rPr lang="fr-FR" sz="1100" dirty="0" smtClean="0">
                <a:solidFill>
                  <a:schemeClr val="tx1"/>
                </a:solidFill>
                <a:latin typeface="Calibri" pitchFamily="34" charset="0"/>
                <a:ea typeface="ヒラギノ角ゴ Pro W3" pitchFamily="1" charset="-128"/>
                <a:cs typeface="Calibri" pitchFamily="34" charset="0"/>
              </a:rPr>
              <a:t>Madelin (s)</a:t>
            </a:r>
            <a:endParaRPr lang="fr-FR" sz="1100" dirty="0">
              <a:solidFill>
                <a:schemeClr val="tx1"/>
              </a:solidFill>
              <a:latin typeface="Calibri" pitchFamily="34" charset="0"/>
              <a:ea typeface="ヒラギノ角ゴ Pro W3" pitchFamily="1" charset="-128"/>
              <a:cs typeface="Calibri" pitchFamily="34" charset="0"/>
            </a:endParaRPr>
          </a:p>
        </p:txBody>
      </p:sp>
    </p:spTree>
    <p:extLst>
      <p:ext uri="{BB962C8B-B14F-4D97-AF65-F5344CB8AC3E}">
        <p14:creationId xmlns:p14="http://schemas.microsoft.com/office/powerpoint/2010/main" val="1461947510"/>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17</a:t>
            </a:fld>
            <a:endParaRPr lang="fr-FR" dirty="0"/>
          </a:p>
        </p:txBody>
      </p:sp>
      <p:sp>
        <p:nvSpPr>
          <p:cNvPr id="8" name="Titre 1"/>
          <p:cNvSpPr>
            <a:spLocks noGrp="1"/>
          </p:cNvSpPr>
          <p:nvPr>
            <p:ph type="title" idx="4294967295"/>
          </p:nvPr>
        </p:nvSpPr>
        <p:spPr>
          <a:xfrm>
            <a:off x="914400" y="88900"/>
            <a:ext cx="7620000" cy="736600"/>
          </a:xfrm>
        </p:spPr>
        <p:txBody>
          <a:bodyPr/>
          <a:lstStyle/>
          <a:p>
            <a:r>
              <a:rPr lang="fr-FR" altLang="fr-FR" sz="2200" smtClean="0"/>
              <a:t>Les « classiques » produits Décès &amp; Prévoyance</a:t>
            </a:r>
          </a:p>
        </p:txBody>
      </p:sp>
      <p:sp>
        <p:nvSpPr>
          <p:cNvPr id="10" name="Rectangle 4"/>
          <p:cNvSpPr>
            <a:spLocks noChangeArrowheads="1"/>
          </p:cNvSpPr>
          <p:nvPr/>
        </p:nvSpPr>
        <p:spPr bwMode="auto">
          <a:xfrm>
            <a:off x="899592" y="1700808"/>
            <a:ext cx="7747000" cy="367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spcBef>
                <a:spcPct val="75000"/>
              </a:spcBef>
              <a:spcAft>
                <a:spcPct val="20000"/>
              </a:spcAft>
              <a:buClr>
                <a:srgbClr val="DA162E"/>
              </a:buClr>
              <a:buSzPct val="75000"/>
              <a:buFont typeface="Wingdings" pitchFamily="2" charset="2"/>
              <a:buChar char="n"/>
            </a:pPr>
            <a:r>
              <a:rPr lang="fr-FR" altLang="fr-FR" b="1" dirty="0">
                <a:solidFill>
                  <a:srgbClr val="000099"/>
                </a:solidFill>
              </a:rPr>
              <a:t>L'assurance temporaire décès</a:t>
            </a:r>
          </a:p>
          <a:p>
            <a:pPr lvl="1">
              <a:spcBef>
                <a:spcPct val="75000"/>
              </a:spcBef>
              <a:spcAft>
                <a:spcPct val="20000"/>
              </a:spcAft>
              <a:buClr>
                <a:srgbClr val="DA162E"/>
              </a:buClr>
              <a:buSzPct val="75000"/>
              <a:buFont typeface="Wingdings" pitchFamily="2" charset="2"/>
              <a:buChar char="Ø"/>
            </a:pPr>
            <a:r>
              <a:rPr lang="fr-FR" altLang="fr-FR" sz="1400" b="1" dirty="0">
                <a:solidFill>
                  <a:srgbClr val="5A5A5A"/>
                </a:solidFill>
              </a:rPr>
              <a:t>Garantit le versement d'un capital ou d'une rente en cas de décès de l'assuré survenant pendant la période de validité du contrat. Si l'assuré est en vie au terme de cette période, le pari est raté…</a:t>
            </a:r>
          </a:p>
          <a:p>
            <a:pPr>
              <a:spcBef>
                <a:spcPct val="75000"/>
              </a:spcBef>
              <a:spcAft>
                <a:spcPct val="20000"/>
              </a:spcAft>
              <a:buClr>
                <a:srgbClr val="DA162E"/>
              </a:buClr>
              <a:buSzPct val="75000"/>
              <a:buFont typeface="Wingdings" pitchFamily="2" charset="2"/>
              <a:buChar char="n"/>
            </a:pPr>
            <a:r>
              <a:rPr lang="fr-FR" altLang="fr-FR" b="1" dirty="0">
                <a:solidFill>
                  <a:srgbClr val="000099"/>
                </a:solidFill>
              </a:rPr>
              <a:t>L'assurance vie entière</a:t>
            </a:r>
          </a:p>
          <a:p>
            <a:pPr lvl="1">
              <a:spcBef>
                <a:spcPct val="75000"/>
              </a:spcBef>
              <a:spcAft>
                <a:spcPct val="20000"/>
              </a:spcAft>
              <a:buClr>
                <a:srgbClr val="DA162E"/>
              </a:buClr>
              <a:buSzPct val="75000"/>
              <a:buFont typeface="Wingdings" pitchFamily="2" charset="2"/>
              <a:buChar char="Ø"/>
            </a:pPr>
            <a:r>
              <a:rPr lang="fr-FR" altLang="fr-FR" sz="1400" b="1" dirty="0">
                <a:solidFill>
                  <a:srgbClr val="5A5A5A"/>
                </a:solidFill>
              </a:rPr>
              <a:t>Souscrite pour une durée indéterminée et se dénoue lorsque survient le décès de l'assuré, quelle qu'en soit la date. Ce type de contrat d’assurance vie prévoit le versement d'un capital ou d'une rente au(x) bénéficiaire(s)* désigné(s).</a:t>
            </a:r>
          </a:p>
          <a:p>
            <a:pPr>
              <a:spcBef>
                <a:spcPct val="75000"/>
              </a:spcBef>
              <a:spcAft>
                <a:spcPct val="20000"/>
              </a:spcAft>
              <a:buClr>
                <a:srgbClr val="DA162E"/>
              </a:buClr>
              <a:buSzPct val="75000"/>
              <a:buFont typeface="Wingdings" pitchFamily="2" charset="2"/>
              <a:buChar char="n"/>
            </a:pPr>
            <a:r>
              <a:rPr lang="fr-FR" altLang="fr-FR" b="1" dirty="0">
                <a:solidFill>
                  <a:srgbClr val="000099"/>
                </a:solidFill>
              </a:rPr>
              <a:t>Contrats obsèques</a:t>
            </a:r>
          </a:p>
          <a:p>
            <a:pPr lvl="1">
              <a:spcBef>
                <a:spcPct val="75000"/>
              </a:spcBef>
              <a:spcAft>
                <a:spcPct val="20000"/>
              </a:spcAft>
              <a:buClr>
                <a:srgbClr val="DA162E"/>
              </a:buClr>
              <a:buSzPct val="75000"/>
              <a:buFont typeface="Wingdings" pitchFamily="2" charset="2"/>
              <a:buChar char="Ø"/>
            </a:pPr>
            <a:r>
              <a:rPr lang="fr-FR" altLang="fr-FR" sz="1400" b="1" dirty="0" smtClean="0">
                <a:solidFill>
                  <a:srgbClr val="5A5A5A"/>
                </a:solidFill>
              </a:rPr>
              <a:t>Selon les formules, les contrats d’assurance obsèques permettent de prévoir le financement et éventuellement l’organisation des obsèques</a:t>
            </a:r>
            <a:r>
              <a:rPr lang="fr-FR" altLang="fr-FR" b="1" dirty="0" smtClean="0">
                <a:solidFill>
                  <a:srgbClr val="5A5A5A"/>
                </a:solidFill>
              </a:rPr>
              <a:t>.</a:t>
            </a:r>
          </a:p>
        </p:txBody>
      </p:sp>
      <p:cxnSp>
        <p:nvCxnSpPr>
          <p:cNvPr id="3" name="Connecteur droit 2"/>
          <p:cNvCxnSpPr/>
          <p:nvPr/>
        </p:nvCxnSpPr>
        <p:spPr>
          <a:xfrm>
            <a:off x="5148064" y="1844824"/>
            <a:ext cx="2016224" cy="0"/>
          </a:xfrm>
          <a:prstGeom prst="line">
            <a:avLst/>
          </a:prstGeom>
          <a:ln w="19050">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5125038" y="1664804"/>
            <a:ext cx="0" cy="360040"/>
          </a:xfrm>
          <a:prstGeom prst="line">
            <a:avLst/>
          </a:prstGeom>
          <a:ln w="19050">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7200284" y="1664804"/>
            <a:ext cx="0" cy="360040"/>
          </a:xfrm>
          <a:prstGeom prst="line">
            <a:avLst/>
          </a:prstGeom>
          <a:ln w="19050">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5148064" y="3140968"/>
            <a:ext cx="2808312" cy="0"/>
          </a:xfrm>
          <a:prstGeom prst="line">
            <a:avLst/>
          </a:prstGeom>
          <a:ln w="19050">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5148064" y="2955852"/>
            <a:ext cx="0" cy="360040"/>
          </a:xfrm>
          <a:prstGeom prst="line">
            <a:avLst/>
          </a:prstGeom>
          <a:ln w="19050">
            <a:solidFill>
              <a:srgbClr val="CF022B"/>
            </a:solidFill>
          </a:ln>
        </p:spPr>
        <p:style>
          <a:lnRef idx="1">
            <a:schemeClr val="accent1"/>
          </a:lnRef>
          <a:fillRef idx="0">
            <a:schemeClr val="accent1"/>
          </a:fillRef>
          <a:effectRef idx="0">
            <a:schemeClr val="accent1"/>
          </a:effectRef>
          <a:fontRef idx="minor">
            <a:schemeClr val="tx1"/>
          </a:fontRef>
        </p:style>
      </p:cxnSp>
      <p:pic>
        <p:nvPicPr>
          <p:cNvPr id="39938" name="Picture 2" descr="https://encrypted-tbn2.gstatic.com/images?q=tbn:ANd9GcQZeWJSatpjxmB4GnmRqzdZrljDkle2m5NrhYedZB7_DdXheQJl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2400" y="4112542"/>
            <a:ext cx="667629" cy="647132"/>
          </a:xfrm>
          <a:prstGeom prst="rect">
            <a:avLst/>
          </a:prstGeom>
          <a:noFill/>
          <a:extLst>
            <a:ext uri="{909E8E84-426E-40DD-AFC4-6F175D3DCCD1}">
              <a14:hiddenFill xmlns:a14="http://schemas.microsoft.com/office/drawing/2010/main">
                <a:solidFill>
                  <a:srgbClr val="FFFFFF"/>
                </a:solidFill>
              </a14:hiddenFill>
            </a:ext>
          </a:extLst>
        </p:spPr>
      </p:pic>
      <p:pic>
        <p:nvPicPr>
          <p:cNvPr id="39941" name="Picture 5" descr="https://encrypted-tbn3.gstatic.com/images?q=tbn:ANd9GcQxw4lnHALtHp3eRGMq-OyhzX6zF97oTjtUBXmYvcj7JwdGiWv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7334" y="2902240"/>
            <a:ext cx="733064" cy="409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18</a:t>
            </a:fld>
            <a:endParaRPr lang="fr-FR" dirty="0"/>
          </a:p>
        </p:txBody>
      </p:sp>
      <p:sp>
        <p:nvSpPr>
          <p:cNvPr id="8" name="Titre 1"/>
          <p:cNvSpPr>
            <a:spLocks noGrp="1"/>
          </p:cNvSpPr>
          <p:nvPr>
            <p:ph type="title" idx="4294967295"/>
          </p:nvPr>
        </p:nvSpPr>
        <p:spPr>
          <a:xfrm>
            <a:off x="914400" y="88900"/>
            <a:ext cx="7620000" cy="736600"/>
          </a:xfrm>
        </p:spPr>
        <p:txBody>
          <a:bodyPr/>
          <a:lstStyle/>
          <a:p>
            <a:r>
              <a:rPr lang="fr-FR" altLang="fr-FR" sz="2200" dirty="0" smtClean="0"/>
              <a:t>Les « nouveaux » produits Dépendance</a:t>
            </a:r>
          </a:p>
        </p:txBody>
      </p:sp>
      <p:sp>
        <p:nvSpPr>
          <p:cNvPr id="9" name="Rectangle 4"/>
          <p:cNvSpPr>
            <a:spLocks noChangeArrowheads="1"/>
          </p:cNvSpPr>
          <p:nvPr/>
        </p:nvSpPr>
        <p:spPr bwMode="auto">
          <a:xfrm>
            <a:off x="880895" y="1412776"/>
            <a:ext cx="7747000" cy="2509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spcBef>
                <a:spcPct val="75000"/>
              </a:spcBef>
              <a:spcAft>
                <a:spcPct val="20000"/>
              </a:spcAft>
              <a:buClr>
                <a:srgbClr val="DA162E"/>
              </a:buClr>
              <a:buSzPct val="75000"/>
              <a:buFont typeface="Wingdings" pitchFamily="2" charset="2"/>
              <a:buChar char="n"/>
            </a:pPr>
            <a:r>
              <a:rPr lang="fr-FR" altLang="fr-FR" b="1" dirty="0">
                <a:solidFill>
                  <a:srgbClr val="000099"/>
                </a:solidFill>
              </a:rPr>
              <a:t>L'assurance </a:t>
            </a:r>
            <a:r>
              <a:rPr lang="fr-FR" altLang="fr-FR" b="1" dirty="0" smtClean="0">
                <a:solidFill>
                  <a:srgbClr val="000099"/>
                </a:solidFill>
              </a:rPr>
              <a:t>dépendance</a:t>
            </a:r>
            <a:endParaRPr lang="fr-FR" altLang="fr-FR" b="1" dirty="0">
              <a:solidFill>
                <a:srgbClr val="000099"/>
              </a:solidFill>
            </a:endParaRPr>
          </a:p>
          <a:p>
            <a:pPr lvl="1">
              <a:spcBef>
                <a:spcPct val="75000"/>
              </a:spcBef>
              <a:spcAft>
                <a:spcPct val="20000"/>
              </a:spcAft>
              <a:buClr>
                <a:srgbClr val="DA162E"/>
              </a:buClr>
              <a:buSzPct val="75000"/>
              <a:buFont typeface="Wingdings" pitchFamily="2" charset="2"/>
              <a:buChar char="Ø"/>
            </a:pPr>
            <a:r>
              <a:rPr lang="fr-FR" altLang="fr-FR" sz="1400" b="1" dirty="0" smtClean="0">
                <a:solidFill>
                  <a:srgbClr val="5A5A5A"/>
                </a:solidFill>
              </a:rPr>
              <a:t>Si l’assuré </a:t>
            </a:r>
            <a:r>
              <a:rPr lang="fr-FR" altLang="fr-FR" sz="1400" b="1" dirty="0">
                <a:solidFill>
                  <a:srgbClr val="5A5A5A"/>
                </a:solidFill>
              </a:rPr>
              <a:t>devient dépendant, il perçoit la prestation prévue, soit sous forme de </a:t>
            </a:r>
            <a:r>
              <a:rPr lang="fr-FR" altLang="fr-FR" sz="1400" b="1" dirty="0" smtClean="0">
                <a:solidFill>
                  <a:srgbClr val="5A5A5A"/>
                </a:solidFill>
              </a:rPr>
              <a:t>rente, </a:t>
            </a:r>
            <a:r>
              <a:rPr lang="fr-FR" altLang="fr-FR" sz="1400" b="1" dirty="0">
                <a:solidFill>
                  <a:srgbClr val="5A5A5A"/>
                </a:solidFill>
              </a:rPr>
              <a:t>soit sous forme de capital.</a:t>
            </a:r>
          </a:p>
          <a:p>
            <a:pPr lvl="1">
              <a:spcBef>
                <a:spcPct val="75000"/>
              </a:spcBef>
              <a:spcAft>
                <a:spcPct val="20000"/>
              </a:spcAft>
              <a:buClr>
                <a:srgbClr val="DA162E"/>
              </a:buClr>
              <a:buSzPct val="75000"/>
              <a:buFont typeface="Wingdings" pitchFamily="2" charset="2"/>
              <a:buChar char="Ø"/>
            </a:pPr>
            <a:r>
              <a:rPr lang="fr-FR" altLang="fr-FR" sz="1400" b="1" dirty="0">
                <a:solidFill>
                  <a:srgbClr val="5A5A5A"/>
                </a:solidFill>
              </a:rPr>
              <a:t>S</a:t>
            </a:r>
            <a:r>
              <a:rPr lang="fr-FR" altLang="fr-FR" sz="1400" b="1" dirty="0" smtClean="0">
                <a:solidFill>
                  <a:srgbClr val="5A5A5A"/>
                </a:solidFill>
              </a:rPr>
              <a:t>i </a:t>
            </a:r>
            <a:r>
              <a:rPr lang="fr-FR" altLang="fr-FR" sz="1400" b="1" dirty="0">
                <a:solidFill>
                  <a:srgbClr val="5A5A5A"/>
                </a:solidFill>
              </a:rPr>
              <a:t>l’assuré conserve son autonomie jusqu'à son décès, il ne perçoit aucune prestation </a:t>
            </a:r>
            <a:r>
              <a:rPr lang="fr-FR" altLang="fr-FR" sz="1400" b="1" dirty="0" smtClean="0">
                <a:solidFill>
                  <a:srgbClr val="5A5A5A"/>
                </a:solidFill>
              </a:rPr>
              <a:t>.</a:t>
            </a:r>
          </a:p>
          <a:p>
            <a:pPr lvl="1">
              <a:spcBef>
                <a:spcPct val="75000"/>
              </a:spcBef>
              <a:spcAft>
                <a:spcPct val="20000"/>
              </a:spcAft>
              <a:buClr>
                <a:srgbClr val="DA162E"/>
              </a:buClr>
              <a:buSzPct val="75000"/>
              <a:buFont typeface="Wingdings" pitchFamily="2" charset="2"/>
              <a:buChar char="Ø"/>
            </a:pPr>
            <a:r>
              <a:rPr lang="fr-FR" altLang="fr-FR" sz="1400" b="1" dirty="0" smtClean="0">
                <a:solidFill>
                  <a:srgbClr val="5A5A5A"/>
                </a:solidFill>
              </a:rPr>
              <a:t>Formidable vivier  d’innovations de services et prestations en nature</a:t>
            </a:r>
          </a:p>
          <a:p>
            <a:pPr lvl="1">
              <a:spcBef>
                <a:spcPct val="75000"/>
              </a:spcBef>
              <a:spcAft>
                <a:spcPct val="20000"/>
              </a:spcAft>
              <a:buClr>
                <a:srgbClr val="DA162E"/>
              </a:buClr>
              <a:buSzPct val="75000"/>
              <a:buFont typeface="Wingdings" pitchFamily="2" charset="2"/>
              <a:buChar char="Ø"/>
            </a:pPr>
            <a:endParaRPr lang="fr-FR" altLang="fr-FR" b="1" dirty="0" smtClean="0">
              <a:solidFill>
                <a:srgbClr val="5A5A5A"/>
              </a:solidFill>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2199683"/>
            <a:ext cx="936104"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82833" y="4281491"/>
            <a:ext cx="1656184" cy="1272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8821" y="4078725"/>
            <a:ext cx="1656184" cy="1678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19</a:t>
            </a:fld>
            <a:endParaRPr lang="fr-FR" dirty="0"/>
          </a:p>
        </p:txBody>
      </p:sp>
      <p:sp>
        <p:nvSpPr>
          <p:cNvPr id="8" name="Titre 1"/>
          <p:cNvSpPr>
            <a:spLocks noGrp="1"/>
          </p:cNvSpPr>
          <p:nvPr>
            <p:ph type="title" idx="4294967295"/>
          </p:nvPr>
        </p:nvSpPr>
        <p:spPr>
          <a:xfrm>
            <a:off x="914400" y="88900"/>
            <a:ext cx="7620000" cy="736600"/>
          </a:xfrm>
        </p:spPr>
        <p:txBody>
          <a:bodyPr/>
          <a:lstStyle/>
          <a:p>
            <a:r>
              <a:rPr lang="fr-FR" altLang="fr-FR" dirty="0" smtClean="0"/>
              <a:t>Je joue la sécurité ou le dynamisme ?</a:t>
            </a:r>
          </a:p>
        </p:txBody>
      </p:sp>
      <p:sp>
        <p:nvSpPr>
          <p:cNvPr id="10" name="Rectangle 4"/>
          <p:cNvSpPr>
            <a:spLocks noChangeArrowheads="1"/>
          </p:cNvSpPr>
          <p:nvPr/>
        </p:nvSpPr>
        <p:spPr bwMode="auto">
          <a:xfrm>
            <a:off x="755576" y="1196752"/>
            <a:ext cx="813690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66700" indent="-266700">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spcBef>
                <a:spcPct val="75000"/>
              </a:spcBef>
              <a:spcAft>
                <a:spcPct val="20000"/>
              </a:spcAft>
              <a:buClr>
                <a:srgbClr val="DA162E"/>
              </a:buClr>
              <a:buSzPct val="75000"/>
              <a:buFont typeface="Wingdings" pitchFamily="2" charset="2"/>
              <a:buChar char="q"/>
            </a:pPr>
            <a:r>
              <a:rPr lang="fr-FR" altLang="fr-FR" b="1" dirty="0">
                <a:solidFill>
                  <a:srgbClr val="000099"/>
                </a:solidFill>
              </a:rPr>
              <a:t>Les contrats d’assurance vie en euros</a:t>
            </a:r>
            <a:r>
              <a:rPr lang="fr-FR" altLang="fr-FR" b="1" dirty="0">
                <a:solidFill>
                  <a:srgbClr val="5A5A5A"/>
                </a:solidFill>
              </a:rPr>
              <a:t> </a:t>
            </a:r>
            <a:r>
              <a:rPr lang="fr-FR" altLang="fr-FR" dirty="0">
                <a:solidFill>
                  <a:srgbClr val="5A5A5A"/>
                </a:solidFill>
              </a:rPr>
              <a:t>: ils sont majoritairement investis en obligations, et leur rendement est donc lié aux taux obligataires ; ils sont ainsi peu sensibles aux aléas de la Bourse. Ils bénéficient d'une double garantie :</a:t>
            </a:r>
          </a:p>
          <a:p>
            <a:pPr lvl="1">
              <a:spcBef>
                <a:spcPct val="75000"/>
              </a:spcBef>
              <a:spcAft>
                <a:spcPct val="20000"/>
              </a:spcAft>
              <a:buClr>
                <a:srgbClr val="DA162E"/>
              </a:buClr>
              <a:buSzPct val="75000"/>
              <a:buFont typeface="Wingdings" pitchFamily="2" charset="2"/>
              <a:buChar char="Ø"/>
            </a:pPr>
            <a:r>
              <a:rPr lang="fr-FR" altLang="fr-FR" sz="1400" b="1" dirty="0">
                <a:solidFill>
                  <a:srgbClr val="5A5A5A"/>
                </a:solidFill>
              </a:rPr>
              <a:t>un rendement minimal garanti, dont le montant ne peut légalement dépasser un plafond fixé par le Code des assurances, et une participation aux bénéfices ;</a:t>
            </a:r>
          </a:p>
          <a:p>
            <a:pPr lvl="1">
              <a:spcBef>
                <a:spcPct val="75000"/>
              </a:spcBef>
              <a:spcAft>
                <a:spcPct val="20000"/>
              </a:spcAft>
              <a:buClr>
                <a:srgbClr val="DA162E"/>
              </a:buClr>
              <a:buSzPct val="75000"/>
              <a:buFont typeface="Wingdings" pitchFamily="2" charset="2"/>
              <a:buChar char="Ø"/>
            </a:pPr>
            <a:r>
              <a:rPr lang="fr-FR" altLang="fr-FR" sz="1400" b="1" dirty="0">
                <a:solidFill>
                  <a:srgbClr val="5A5A5A"/>
                </a:solidFill>
              </a:rPr>
              <a:t>un effet cliquet, qui permet au souscripteur de conserver définitivement les intérêts annuels crédités </a:t>
            </a:r>
            <a:r>
              <a:rPr lang="fr-FR" altLang="fr-FR" sz="1400" b="1" dirty="0" smtClean="0">
                <a:solidFill>
                  <a:srgbClr val="5A5A5A"/>
                </a:solidFill>
              </a:rPr>
              <a:t>sur </a:t>
            </a:r>
            <a:r>
              <a:rPr lang="fr-FR" altLang="fr-FR" sz="1400" b="1" dirty="0">
                <a:solidFill>
                  <a:srgbClr val="5A5A5A"/>
                </a:solidFill>
              </a:rPr>
              <a:t>le contrat.</a:t>
            </a:r>
          </a:p>
          <a:p>
            <a:pPr lvl="1">
              <a:spcBef>
                <a:spcPct val="75000"/>
              </a:spcBef>
              <a:spcAft>
                <a:spcPct val="20000"/>
              </a:spcAft>
              <a:buClr>
                <a:srgbClr val="DA162E"/>
              </a:buClr>
              <a:buSzPct val="75000"/>
            </a:pPr>
            <a:r>
              <a:rPr lang="fr-FR" altLang="fr-FR" b="1" dirty="0" smtClean="0">
                <a:solidFill>
                  <a:srgbClr val="00B050"/>
                </a:solidFill>
              </a:rPr>
              <a:t>Questions ?</a:t>
            </a:r>
            <a:endParaRPr lang="fr-FR" altLang="fr-FR" b="1" dirty="0">
              <a:solidFill>
                <a:srgbClr val="00B050"/>
              </a:solidFill>
            </a:endParaRPr>
          </a:p>
          <a:p>
            <a:pPr>
              <a:spcBef>
                <a:spcPct val="75000"/>
              </a:spcBef>
              <a:spcAft>
                <a:spcPct val="20000"/>
              </a:spcAft>
              <a:buClr>
                <a:srgbClr val="DA162E"/>
              </a:buClr>
              <a:buSzPct val="75000"/>
              <a:buFont typeface="Wingdings" pitchFamily="2" charset="2"/>
              <a:buChar char="q"/>
            </a:pPr>
            <a:r>
              <a:rPr lang="fr-FR" altLang="fr-FR" b="1" dirty="0">
                <a:solidFill>
                  <a:srgbClr val="000099"/>
                </a:solidFill>
              </a:rPr>
              <a:t>Les contrats d’assurance vie en unités de compte</a:t>
            </a:r>
            <a:r>
              <a:rPr lang="fr-FR" altLang="fr-FR" b="1" dirty="0">
                <a:solidFill>
                  <a:srgbClr val="5A5A5A"/>
                </a:solidFill>
              </a:rPr>
              <a:t> : </a:t>
            </a:r>
            <a:r>
              <a:rPr lang="fr-FR" altLang="fr-FR" dirty="0">
                <a:solidFill>
                  <a:srgbClr val="5A5A5A"/>
                </a:solidFill>
              </a:rPr>
              <a:t>appelés aussi contrats à capital variable, encore contrats multi supports</a:t>
            </a:r>
          </a:p>
          <a:p>
            <a:pPr lvl="1">
              <a:spcBef>
                <a:spcPct val="75000"/>
              </a:spcBef>
              <a:spcAft>
                <a:spcPct val="20000"/>
              </a:spcAft>
              <a:buClr>
                <a:srgbClr val="DA162E"/>
              </a:buClr>
              <a:buSzPct val="75000"/>
              <a:buFont typeface="Wingdings" pitchFamily="2" charset="2"/>
              <a:buChar char="Ø"/>
            </a:pPr>
            <a:r>
              <a:rPr lang="fr-FR" altLang="fr-FR" sz="1400" b="1" dirty="0">
                <a:solidFill>
                  <a:srgbClr val="5A5A5A"/>
                </a:solidFill>
              </a:rPr>
              <a:t>Ce sont des contrats d'assurance vie qui n'ont pas pour référence une monnaie mais des unités de compte, qui peuvent être des parts ou des actions de valeurs mobilières ou immobilières (Sicav, actions, obligations, parts de fonds communs de placement, parts de SCI, parts de SCPI). Ces contrats permettent un investissement diversifié sur les marchés financiers et immobiliers.</a:t>
            </a:r>
          </a:p>
          <a:p>
            <a:pPr lvl="1">
              <a:spcBef>
                <a:spcPct val="75000"/>
              </a:spcBef>
              <a:spcAft>
                <a:spcPct val="20000"/>
              </a:spcAft>
              <a:buClr>
                <a:srgbClr val="DA162E"/>
              </a:buClr>
              <a:buSzPct val="75000"/>
              <a:buFont typeface="Wingdings" pitchFamily="2" charset="2"/>
              <a:buChar char="Ø"/>
            </a:pPr>
            <a:r>
              <a:rPr lang="fr-FR" altLang="fr-FR" sz="1400" b="1" dirty="0">
                <a:solidFill>
                  <a:srgbClr val="5A5A5A"/>
                </a:solidFill>
              </a:rPr>
              <a:t>Des gestions profilées sont proposées par l’assureur : prudent / équilibré / dynamique, basiques &amp; élaborées (gestion à horizon)</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840" y="2230083"/>
            <a:ext cx="1089471" cy="816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325" y="4870931"/>
            <a:ext cx="1139181" cy="1139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2</a:t>
            </a:fld>
            <a:endParaRPr lang="fr-FR" dirty="0"/>
          </a:p>
        </p:txBody>
      </p:sp>
      <p:sp>
        <p:nvSpPr>
          <p:cNvPr id="8" name="Rectangle 2"/>
          <p:cNvSpPr>
            <a:spLocks noGrp="1" noChangeArrowheads="1"/>
          </p:cNvSpPr>
          <p:nvPr>
            <p:ph type="title" idx="4294967295"/>
          </p:nvPr>
        </p:nvSpPr>
        <p:spPr>
          <a:xfrm>
            <a:off x="755576" y="332656"/>
            <a:ext cx="7620000" cy="736600"/>
          </a:xfrm>
          <a:noFill/>
        </p:spPr>
        <p:txBody>
          <a:bodyPr anchor="t"/>
          <a:lstStyle/>
          <a:p>
            <a:r>
              <a:rPr lang="fr-FR" dirty="0" smtClean="0"/>
              <a:t>AGENDA</a:t>
            </a:r>
          </a:p>
        </p:txBody>
      </p:sp>
      <p:sp>
        <p:nvSpPr>
          <p:cNvPr id="9" name="Rectangle 3"/>
          <p:cNvSpPr>
            <a:spLocks noChangeArrowheads="1"/>
          </p:cNvSpPr>
          <p:nvPr/>
        </p:nvSpPr>
        <p:spPr bwMode="auto">
          <a:xfrm>
            <a:off x="920750" y="539750"/>
            <a:ext cx="5689600" cy="304800"/>
          </a:xfrm>
          <a:prstGeom prst="rect">
            <a:avLst/>
          </a:prstGeom>
          <a:noFill/>
          <a:ln w="9525">
            <a:noFill/>
            <a:miter lim="800000"/>
            <a:headEnd/>
            <a:tailEnd/>
          </a:ln>
        </p:spPr>
        <p:txBody>
          <a:bodyPr lIns="92075" tIns="46038" rIns="92075" bIns="46038"/>
          <a:lstStyle/>
          <a:p>
            <a:pPr marL="342900" indent="-342900">
              <a:spcBef>
                <a:spcPct val="75000"/>
              </a:spcBef>
              <a:spcAft>
                <a:spcPct val="20000"/>
              </a:spcAft>
              <a:buClr>
                <a:srgbClr val="DA162E"/>
              </a:buClr>
              <a:buSzPct val="75000"/>
              <a:buFont typeface="Wingdings" pitchFamily="2" charset="2"/>
              <a:buNone/>
            </a:pPr>
            <a:endParaRPr lang="fr-FR" sz="1800">
              <a:solidFill>
                <a:srgbClr val="505050"/>
              </a:solidFill>
            </a:endParaRPr>
          </a:p>
        </p:txBody>
      </p:sp>
      <p:sp>
        <p:nvSpPr>
          <p:cNvPr id="10" name="Rectangle 6"/>
          <p:cNvSpPr>
            <a:spLocks noChangeArrowheads="1"/>
          </p:cNvSpPr>
          <p:nvPr/>
        </p:nvSpPr>
        <p:spPr bwMode="auto">
          <a:xfrm>
            <a:off x="827584" y="1628800"/>
            <a:ext cx="7429500" cy="4278094"/>
          </a:xfrm>
          <a:prstGeom prst="rect">
            <a:avLst/>
          </a:prstGeom>
          <a:noFill/>
          <a:ln w="9525">
            <a:noFill/>
            <a:miter lim="800000"/>
            <a:headEnd/>
            <a:tailEnd/>
          </a:ln>
        </p:spPr>
        <p:txBody>
          <a:bodyPr>
            <a:spAutoFit/>
          </a:bodyPr>
          <a:lstStyle/>
          <a:p>
            <a:pPr>
              <a:buClr>
                <a:srgbClr val="FF0000"/>
              </a:buClr>
              <a:buFont typeface="Wingdings" pitchFamily="2" charset="2"/>
              <a:buChar char="q"/>
            </a:pPr>
            <a:r>
              <a:rPr lang="fr-FR" sz="1600" dirty="0">
                <a:solidFill>
                  <a:srgbClr val="5A5A5A"/>
                </a:solidFill>
              </a:rPr>
              <a:t> </a:t>
            </a:r>
            <a:r>
              <a:rPr lang="fr-FR" sz="1600" b="1" dirty="0">
                <a:solidFill>
                  <a:srgbClr val="FF0000"/>
                </a:solidFill>
              </a:rPr>
              <a:t>Un petit quizz pour commencer…</a:t>
            </a:r>
          </a:p>
          <a:p>
            <a:pPr>
              <a:buClr>
                <a:srgbClr val="FF0000"/>
              </a:buClr>
              <a:buFont typeface="Wingdings" pitchFamily="2" charset="2"/>
              <a:buChar char="q"/>
            </a:pPr>
            <a:endParaRPr lang="fr-FR" sz="1600" dirty="0"/>
          </a:p>
          <a:p>
            <a:pPr>
              <a:buClr>
                <a:srgbClr val="FF0000"/>
              </a:buClr>
              <a:buFont typeface="Wingdings" pitchFamily="2" charset="2"/>
              <a:buChar char="q"/>
            </a:pPr>
            <a:r>
              <a:rPr lang="fr-FR" sz="1600" dirty="0">
                <a:solidFill>
                  <a:srgbClr val="5F5F5F"/>
                </a:solidFill>
              </a:rPr>
              <a:t> L’Assurance Vie dans l’Assurance de Personne</a:t>
            </a:r>
          </a:p>
          <a:p>
            <a:pPr>
              <a:buClr>
                <a:srgbClr val="FF0000"/>
              </a:buClr>
              <a:buFont typeface="Wingdings" pitchFamily="2" charset="2"/>
              <a:buChar char="q"/>
            </a:pPr>
            <a:endParaRPr lang="fr-FR" sz="1600" b="1" dirty="0">
              <a:solidFill>
                <a:srgbClr val="000099"/>
              </a:solidFill>
            </a:endParaRPr>
          </a:p>
          <a:p>
            <a:pPr>
              <a:buClr>
                <a:srgbClr val="FF0000"/>
              </a:buClr>
              <a:buFont typeface="Wingdings" pitchFamily="2" charset="2"/>
              <a:buChar char="q"/>
            </a:pPr>
            <a:r>
              <a:rPr lang="fr-FR" sz="1600" dirty="0">
                <a:solidFill>
                  <a:srgbClr val="5A5A5A"/>
                </a:solidFill>
              </a:rPr>
              <a:t> L’Assurance Vie pourquoi ? Les avantages</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Les acteurs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Les produits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La fiscalité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Les canaux de distribution</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Vision système d’information : Cycles de vie &amp; Cartographie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Chiffres et Tendances du </a:t>
            </a:r>
            <a:r>
              <a:rPr lang="fr-FR" sz="1600" dirty="0" smtClean="0">
                <a:solidFill>
                  <a:srgbClr val="5A5A5A"/>
                </a:solidFill>
              </a:rPr>
              <a:t>marché</a:t>
            </a:r>
            <a:endParaRPr lang="fr-FR" sz="1600" dirty="0">
              <a:solidFill>
                <a:srgbClr val="5A5A5A"/>
              </a:solidFill>
            </a:endParaRP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20</a:t>
            </a:fld>
            <a:endParaRPr lang="fr-FR" dirty="0"/>
          </a:p>
        </p:txBody>
      </p:sp>
      <p:sp>
        <p:nvSpPr>
          <p:cNvPr id="8" name="Titre 1"/>
          <p:cNvSpPr>
            <a:spLocks noGrp="1"/>
          </p:cNvSpPr>
          <p:nvPr>
            <p:ph type="title" idx="4294967295"/>
          </p:nvPr>
        </p:nvSpPr>
        <p:spPr>
          <a:xfrm>
            <a:off x="914400" y="88900"/>
            <a:ext cx="7620000" cy="736600"/>
          </a:xfrm>
        </p:spPr>
        <p:txBody>
          <a:bodyPr/>
          <a:lstStyle/>
          <a:p>
            <a:r>
              <a:rPr lang="fr-FR" altLang="fr-FR" dirty="0" smtClean="0"/>
              <a:t>Un peu de culture générale…</a:t>
            </a:r>
          </a:p>
        </p:txBody>
      </p:sp>
      <p:pic>
        <p:nvPicPr>
          <p:cNvPr id="3075" name="Picture 3"/>
          <p:cNvPicPr>
            <a:picLocks noChangeAspect="1" noChangeArrowheads="1"/>
          </p:cNvPicPr>
          <p:nvPr/>
        </p:nvPicPr>
        <p:blipFill>
          <a:blip r:embed="rId3" cstate="print"/>
          <a:srcRect/>
          <a:stretch>
            <a:fillRect/>
          </a:stretch>
        </p:blipFill>
        <p:spPr bwMode="auto">
          <a:xfrm>
            <a:off x="2987824" y="1052736"/>
            <a:ext cx="3460030" cy="5185815"/>
          </a:xfrm>
          <a:prstGeom prst="rect">
            <a:avLst/>
          </a:prstGeom>
          <a:noFill/>
          <a:ln w="9525">
            <a:noFill/>
            <a:miter lim="800000"/>
            <a:headEnd/>
            <a:tailEnd/>
          </a:ln>
          <a:effectLst/>
        </p:spPr>
      </p:pic>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21</a:t>
            </a:fld>
            <a:endParaRPr lang="fr-FR" dirty="0"/>
          </a:p>
        </p:txBody>
      </p:sp>
      <p:sp>
        <p:nvSpPr>
          <p:cNvPr id="8" name="Titre 1"/>
          <p:cNvSpPr>
            <a:spLocks noGrp="1"/>
          </p:cNvSpPr>
          <p:nvPr>
            <p:ph type="title" idx="4294967295"/>
          </p:nvPr>
        </p:nvSpPr>
        <p:spPr>
          <a:xfrm>
            <a:off x="914400" y="88900"/>
            <a:ext cx="7620000" cy="736600"/>
          </a:xfrm>
        </p:spPr>
        <p:txBody>
          <a:bodyPr/>
          <a:lstStyle/>
          <a:p>
            <a:r>
              <a:rPr lang="fr-FR" altLang="fr-FR" dirty="0" smtClean="0"/>
              <a:t>Je décide de soutenir l’innovation ?</a:t>
            </a:r>
          </a:p>
        </p:txBody>
      </p:sp>
      <p:sp>
        <p:nvSpPr>
          <p:cNvPr id="10" name="Rectangle 4"/>
          <p:cNvSpPr>
            <a:spLocks noChangeArrowheads="1"/>
          </p:cNvSpPr>
          <p:nvPr/>
        </p:nvSpPr>
        <p:spPr bwMode="auto">
          <a:xfrm>
            <a:off x="611188" y="1700808"/>
            <a:ext cx="7818437" cy="370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200150" indent="-28575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spcBef>
                <a:spcPct val="75000"/>
              </a:spcBef>
              <a:spcAft>
                <a:spcPct val="20000"/>
              </a:spcAft>
              <a:buClr>
                <a:srgbClr val="DA162E"/>
              </a:buClr>
              <a:buSzPct val="75000"/>
              <a:buFont typeface="Wingdings" pitchFamily="2" charset="2"/>
              <a:buNone/>
            </a:pPr>
            <a:r>
              <a:rPr lang="fr-FR" altLang="fr-FR" b="1" dirty="0">
                <a:solidFill>
                  <a:srgbClr val="5A5A5A"/>
                </a:solidFill>
              </a:rPr>
              <a:t>	</a:t>
            </a:r>
            <a:r>
              <a:rPr lang="fr-FR" altLang="fr-FR" b="1" dirty="0">
                <a:solidFill>
                  <a:srgbClr val="000099"/>
                </a:solidFill>
              </a:rPr>
              <a:t>Les contrats DSK (loi finance 1998) puis NSK (loi finance 2005)</a:t>
            </a:r>
          </a:p>
          <a:p>
            <a:pPr lvl="1">
              <a:spcBef>
                <a:spcPct val="75000"/>
              </a:spcBef>
              <a:spcAft>
                <a:spcPct val="20000"/>
              </a:spcAft>
              <a:buClr>
                <a:srgbClr val="DA162E"/>
              </a:buClr>
              <a:buSzPct val="75000"/>
              <a:buFont typeface="Wingdings" pitchFamily="2" charset="2"/>
              <a:buChar char="n"/>
            </a:pPr>
            <a:r>
              <a:rPr lang="fr-FR" altLang="fr-FR" sz="1400" b="1" dirty="0">
                <a:solidFill>
                  <a:srgbClr val="5A5A5A"/>
                </a:solidFill>
              </a:rPr>
              <a:t>Les nouveaux contrats d’assurance vie investis en actions pour favoriser l’investissement des particuliers vers les entreprises innovantes et non cotées. </a:t>
            </a:r>
          </a:p>
          <a:p>
            <a:pPr lvl="1">
              <a:spcBef>
                <a:spcPct val="75000"/>
              </a:spcBef>
              <a:spcAft>
                <a:spcPct val="20000"/>
              </a:spcAft>
              <a:buClr>
                <a:srgbClr val="DA162E"/>
              </a:buClr>
              <a:buSzPct val="75000"/>
              <a:buFont typeface="Wingdings" pitchFamily="2" charset="2"/>
              <a:buChar char="n"/>
            </a:pPr>
            <a:r>
              <a:rPr lang="fr-FR" altLang="fr-FR" sz="1400" b="1" dirty="0">
                <a:solidFill>
                  <a:srgbClr val="5A5A5A"/>
                </a:solidFill>
              </a:rPr>
              <a:t>Les cotisations versées doivent être représentées par une ou plusieurs unités de compte constituées de parts ou d’actions d’organismes de placement collectif en valeurs mobilières (OPCVM) dont l’actif est constitué pour </a:t>
            </a:r>
            <a:r>
              <a:rPr lang="fr-FR" altLang="fr-FR" sz="1400" b="1" dirty="0">
                <a:solidFill>
                  <a:schemeClr val="accent1"/>
                </a:solidFill>
              </a:rPr>
              <a:t>30 % d’actions françaises ou européennes et titres assimilés</a:t>
            </a:r>
            <a:r>
              <a:rPr lang="fr-FR" altLang="fr-FR" sz="1400" b="1" dirty="0">
                <a:solidFill>
                  <a:srgbClr val="5A5A5A"/>
                </a:solidFill>
              </a:rPr>
              <a:t>, dont au moins </a:t>
            </a:r>
            <a:r>
              <a:rPr lang="fr-FR" altLang="fr-FR" sz="1400" b="1" dirty="0">
                <a:solidFill>
                  <a:schemeClr val="accent1"/>
                </a:solidFill>
              </a:rPr>
              <a:t>10 % de placements à risques</a:t>
            </a:r>
            <a:r>
              <a:rPr lang="fr-FR" altLang="fr-FR" sz="1400" b="1" dirty="0">
                <a:solidFill>
                  <a:srgbClr val="5A5A5A"/>
                </a:solidFill>
              </a:rPr>
              <a:t> (parts de fonds communs de placement à risques, fonds d'investissement de proximité, fonds commun de placement dans l'innovation, actions de sociétés de capital risque), dont au moins </a:t>
            </a:r>
            <a:r>
              <a:rPr lang="fr-FR" altLang="fr-FR" sz="1400" b="1" dirty="0">
                <a:solidFill>
                  <a:schemeClr val="accent1"/>
                </a:solidFill>
              </a:rPr>
              <a:t>5 % de titres non côtés</a:t>
            </a:r>
            <a:r>
              <a:rPr lang="fr-FR" altLang="fr-FR" sz="1400" b="1" dirty="0">
                <a:solidFill>
                  <a:srgbClr val="5A5A5A"/>
                </a:solidFill>
              </a:rPr>
              <a:t>.</a:t>
            </a:r>
          </a:p>
          <a:p>
            <a:pPr lvl="2">
              <a:spcBef>
                <a:spcPct val="75000"/>
              </a:spcBef>
              <a:spcAft>
                <a:spcPct val="20000"/>
              </a:spcAft>
              <a:buClr>
                <a:srgbClr val="DA162E"/>
              </a:buClr>
              <a:buSzPct val="75000"/>
              <a:buFont typeface="Wingdings" pitchFamily="2" charset="2"/>
              <a:buChar char="Ø"/>
            </a:pPr>
            <a:r>
              <a:rPr lang="fr-FR" altLang="fr-FR" sz="1400" b="1" dirty="0">
                <a:solidFill>
                  <a:srgbClr val="5A5A5A"/>
                </a:solidFill>
              </a:rPr>
              <a:t>La bonne nouvelle : vous faîte ce que vous voulez des 70% restant…</a:t>
            </a:r>
          </a:p>
          <a:p>
            <a:pPr lvl="2">
              <a:spcBef>
                <a:spcPct val="75000"/>
              </a:spcBef>
              <a:spcAft>
                <a:spcPct val="20000"/>
              </a:spcAft>
              <a:buClr>
                <a:srgbClr val="DA162E"/>
              </a:buClr>
              <a:buSzPct val="75000"/>
              <a:buFont typeface="Wingdings" pitchFamily="2" charset="2"/>
              <a:buChar char="Ø"/>
            </a:pPr>
            <a:r>
              <a:rPr lang="fr-FR" altLang="fr-FR" sz="1400" b="1" dirty="0">
                <a:solidFill>
                  <a:srgbClr val="5A5A5A"/>
                </a:solidFill>
              </a:rPr>
              <a:t>Encore une bonne nouvelle : au-delà de huit années de détention, ils sont exonérés de l’impôt de 7,5 % applicable aux contrats d’assurance vie. </a:t>
            </a: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22</a:t>
            </a:fld>
            <a:endParaRPr lang="fr-FR" dirty="0"/>
          </a:p>
        </p:txBody>
      </p:sp>
      <p:sp>
        <p:nvSpPr>
          <p:cNvPr id="8" name="Rectangle 4"/>
          <p:cNvSpPr>
            <a:spLocks noChangeArrowheads="1"/>
          </p:cNvSpPr>
          <p:nvPr/>
        </p:nvSpPr>
        <p:spPr bwMode="auto">
          <a:xfrm>
            <a:off x="619770" y="1700808"/>
            <a:ext cx="7818437" cy="377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200150" indent="-28575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spcBef>
                <a:spcPct val="75000"/>
              </a:spcBef>
              <a:spcAft>
                <a:spcPct val="20000"/>
              </a:spcAft>
              <a:buClr>
                <a:srgbClr val="DA162E"/>
              </a:buClr>
              <a:buSzPct val="75000"/>
              <a:buFont typeface="Wingdings" pitchFamily="2" charset="2"/>
              <a:buNone/>
            </a:pPr>
            <a:r>
              <a:rPr lang="fr-FR" altLang="fr-FR" b="1" dirty="0" smtClean="0">
                <a:solidFill>
                  <a:srgbClr val="5A5A5A"/>
                </a:solidFill>
              </a:rPr>
              <a:t>	</a:t>
            </a:r>
            <a:r>
              <a:rPr lang="fr-FR" altLang="fr-FR" b="1" dirty="0" smtClean="0">
                <a:solidFill>
                  <a:srgbClr val="000099"/>
                </a:solidFill>
              </a:rPr>
              <a:t>Euro-croissance, la réconciliation entre l’investissement boursier et l’épargnant</a:t>
            </a:r>
            <a:endParaRPr lang="fr-FR" altLang="fr-FR" b="1" dirty="0">
              <a:solidFill>
                <a:srgbClr val="000099"/>
              </a:solidFill>
            </a:endParaRPr>
          </a:p>
          <a:p>
            <a:pPr lvl="1">
              <a:spcBef>
                <a:spcPct val="75000"/>
              </a:spcBef>
              <a:spcAft>
                <a:spcPct val="20000"/>
              </a:spcAft>
              <a:buClr>
                <a:srgbClr val="DA162E"/>
              </a:buClr>
              <a:buSzPct val="75000"/>
              <a:buFont typeface="Wingdings" pitchFamily="2" charset="2"/>
              <a:buChar char="n"/>
            </a:pPr>
            <a:r>
              <a:rPr lang="fr-FR" altLang="fr-FR" sz="1400" b="1" dirty="0" smtClean="0">
                <a:solidFill>
                  <a:srgbClr val="5A5A5A"/>
                </a:solidFill>
              </a:rPr>
              <a:t>Les </a:t>
            </a:r>
            <a:r>
              <a:rPr lang="fr-FR" altLang="fr-FR" sz="1400" b="1" dirty="0">
                <a:solidFill>
                  <a:srgbClr val="5A5A5A"/>
                </a:solidFill>
              </a:rPr>
              <a:t>contrats d’assurance vie Euro-croissance se caractérisent </a:t>
            </a:r>
            <a:r>
              <a:rPr lang="fr-FR" altLang="fr-FR" sz="1400" b="1" dirty="0" smtClean="0">
                <a:solidFill>
                  <a:srgbClr val="5A5A5A"/>
                </a:solidFill>
              </a:rPr>
              <a:t>par un </a:t>
            </a:r>
            <a:r>
              <a:rPr lang="fr-FR" altLang="fr-FR" sz="1400" b="1" dirty="0">
                <a:solidFill>
                  <a:srgbClr val="5A5A5A"/>
                </a:solidFill>
              </a:rPr>
              <a:t>capital garanti à l’échéance de 8 </a:t>
            </a:r>
            <a:r>
              <a:rPr lang="fr-FR" altLang="fr-FR" sz="1400" b="1" dirty="0" smtClean="0">
                <a:solidFill>
                  <a:srgbClr val="5A5A5A"/>
                </a:solidFill>
              </a:rPr>
              <a:t>ans, la </a:t>
            </a:r>
            <a:r>
              <a:rPr lang="fr-FR" altLang="fr-FR" sz="1400" b="1" dirty="0">
                <a:solidFill>
                  <a:srgbClr val="5A5A5A"/>
                </a:solidFill>
              </a:rPr>
              <a:t>disponibilité de l’épargne à tout moment avant l’échéance mais sans garantie sur le capital</a:t>
            </a:r>
          </a:p>
          <a:p>
            <a:pPr lvl="1">
              <a:spcBef>
                <a:spcPct val="75000"/>
              </a:spcBef>
              <a:spcAft>
                <a:spcPct val="20000"/>
              </a:spcAft>
              <a:buClr>
                <a:srgbClr val="DA162E"/>
              </a:buClr>
              <a:buSzPct val="75000"/>
              <a:buFont typeface="Wingdings" pitchFamily="2" charset="2"/>
              <a:buChar char="n"/>
            </a:pPr>
            <a:r>
              <a:rPr lang="fr-FR" altLang="fr-FR" sz="1400" b="1" dirty="0">
                <a:solidFill>
                  <a:srgbClr val="5A5A5A"/>
                </a:solidFill>
              </a:rPr>
              <a:t>La durée du placement devra être d’au moins 8 ans, ce qui n’empêche pas l’assureur d’offrir la promesse d’un rendement croissant au-delà de 8 ans.</a:t>
            </a:r>
          </a:p>
          <a:p>
            <a:pPr lvl="1">
              <a:spcBef>
                <a:spcPct val="75000"/>
              </a:spcBef>
              <a:spcAft>
                <a:spcPct val="20000"/>
              </a:spcAft>
              <a:buClr>
                <a:srgbClr val="DA162E"/>
              </a:buClr>
              <a:buSzPct val="75000"/>
              <a:buFont typeface="Wingdings" pitchFamily="2" charset="2"/>
              <a:buChar char="n"/>
            </a:pPr>
            <a:r>
              <a:rPr lang="fr-FR" altLang="fr-FR" sz="1400" b="1" dirty="0">
                <a:solidFill>
                  <a:srgbClr val="5A5A5A"/>
                </a:solidFill>
              </a:rPr>
              <a:t>Le capital est garanti dans une proportion choisie par l'assuré. Autrement dit, le capital garanti à 100% à l'échéance ne sera pas la règle. Par exemple, à l'échéance de 8 ans l'assuré percevra 80% du montant investi ; ou bien, un autre exemple, 100% du montant investi + 2% par année supplémentaire de détention.</a:t>
            </a:r>
          </a:p>
          <a:p>
            <a:pPr lvl="1">
              <a:spcBef>
                <a:spcPct val="75000"/>
              </a:spcBef>
              <a:spcAft>
                <a:spcPct val="20000"/>
              </a:spcAft>
              <a:buClr>
                <a:srgbClr val="DA162E"/>
              </a:buClr>
              <a:buSzPct val="75000"/>
              <a:buFont typeface="Wingdings" pitchFamily="2" charset="2"/>
              <a:buChar char="n"/>
            </a:pPr>
            <a:r>
              <a:rPr lang="fr-FR" altLang="fr-FR" sz="1400" b="1" dirty="0" smtClean="0">
                <a:solidFill>
                  <a:srgbClr val="5A5A5A"/>
                </a:solidFill>
              </a:rPr>
              <a:t>L’esprit </a:t>
            </a:r>
            <a:r>
              <a:rPr lang="fr-FR" altLang="fr-FR" sz="1400" b="1" dirty="0">
                <a:solidFill>
                  <a:srgbClr val="5A5A5A"/>
                </a:solidFill>
              </a:rPr>
              <a:t>de création du contrat Euro-croissance est très proche de celui du contrat Euro-diversifié, commercialisé depuis 2005 sans grand succès. </a:t>
            </a:r>
          </a:p>
        </p:txBody>
      </p:sp>
      <p:sp>
        <p:nvSpPr>
          <p:cNvPr id="9" name="Titre 1"/>
          <p:cNvSpPr>
            <a:spLocks noGrp="1"/>
          </p:cNvSpPr>
          <p:nvPr>
            <p:ph type="title" idx="4294967295"/>
          </p:nvPr>
        </p:nvSpPr>
        <p:spPr>
          <a:xfrm>
            <a:off x="914400" y="88900"/>
            <a:ext cx="7620000" cy="736600"/>
          </a:xfrm>
        </p:spPr>
        <p:txBody>
          <a:bodyPr/>
          <a:lstStyle/>
          <a:p>
            <a:r>
              <a:rPr lang="fr-FR" altLang="fr-FR" dirty="0" smtClean="0"/>
              <a:t>Euro croissance un renouveau ou un flop ?</a:t>
            </a: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23</a:t>
            </a:fld>
            <a:endParaRPr lang="fr-FR" dirty="0"/>
          </a:p>
        </p:txBody>
      </p:sp>
      <p:sp>
        <p:nvSpPr>
          <p:cNvPr id="8" name="Rectangle 4"/>
          <p:cNvSpPr>
            <a:spLocks noChangeArrowheads="1"/>
          </p:cNvSpPr>
          <p:nvPr/>
        </p:nvSpPr>
        <p:spPr bwMode="auto">
          <a:xfrm>
            <a:off x="598507" y="1916832"/>
            <a:ext cx="7818437" cy="2939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200150" indent="-28575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spcBef>
                <a:spcPct val="75000"/>
              </a:spcBef>
              <a:spcAft>
                <a:spcPct val="20000"/>
              </a:spcAft>
              <a:buClr>
                <a:srgbClr val="DA162E"/>
              </a:buClr>
              <a:buSzPct val="75000"/>
              <a:buFont typeface="Wingdings" pitchFamily="2" charset="2"/>
              <a:buNone/>
            </a:pPr>
            <a:r>
              <a:rPr lang="fr-FR" altLang="fr-FR" b="1" dirty="0" smtClean="0">
                <a:solidFill>
                  <a:srgbClr val="5A5A5A"/>
                </a:solidFill>
              </a:rPr>
              <a:t>	</a:t>
            </a:r>
            <a:r>
              <a:rPr lang="fr-FR" altLang="fr-FR" b="1" dirty="0">
                <a:solidFill>
                  <a:srgbClr val="000099"/>
                </a:solidFill>
              </a:rPr>
              <a:t>V</a:t>
            </a:r>
            <a:r>
              <a:rPr lang="fr-FR" altLang="fr-FR" b="1" dirty="0" smtClean="0">
                <a:solidFill>
                  <a:srgbClr val="000099"/>
                </a:solidFill>
              </a:rPr>
              <a:t>ie Génération, la mise en contact entre les investisseurs et l’économie sociale</a:t>
            </a:r>
            <a:endParaRPr lang="fr-FR" altLang="fr-FR" b="1" dirty="0">
              <a:solidFill>
                <a:srgbClr val="000099"/>
              </a:solidFill>
            </a:endParaRPr>
          </a:p>
          <a:p>
            <a:pPr lvl="1">
              <a:spcBef>
                <a:spcPct val="75000"/>
              </a:spcBef>
              <a:spcAft>
                <a:spcPct val="20000"/>
              </a:spcAft>
              <a:buClr>
                <a:srgbClr val="DA162E"/>
              </a:buClr>
              <a:buSzPct val="75000"/>
              <a:buFont typeface="Wingdings" pitchFamily="2" charset="2"/>
              <a:buChar char="n"/>
            </a:pPr>
            <a:r>
              <a:rPr lang="fr-FR" altLang="fr-FR" sz="1400" b="1" dirty="0" smtClean="0">
                <a:solidFill>
                  <a:srgbClr val="5A5A5A"/>
                </a:solidFill>
              </a:rPr>
              <a:t>Création </a:t>
            </a:r>
            <a:r>
              <a:rPr lang="fr-FR" altLang="fr-FR" sz="1400" b="1" dirty="0">
                <a:solidFill>
                  <a:srgbClr val="5A5A5A"/>
                </a:solidFill>
              </a:rPr>
              <a:t>d’un nouveau type de contrat pour inciter les gros patrimoines à financer les PME et les ETI, le logement social et intermédiaire ainsi que l'économie sociale et solidaire (ESS). Appelé Vie-Génération, il sera investi à 33% dans ces actifs peu liquides, jugés insuffisamment accompagnés par les investisseurs.</a:t>
            </a:r>
          </a:p>
          <a:p>
            <a:pPr lvl="1">
              <a:spcBef>
                <a:spcPct val="75000"/>
              </a:spcBef>
              <a:spcAft>
                <a:spcPct val="20000"/>
              </a:spcAft>
              <a:buClr>
                <a:srgbClr val="DA162E"/>
              </a:buClr>
              <a:buSzPct val="75000"/>
              <a:buFont typeface="Wingdings" pitchFamily="2" charset="2"/>
              <a:buChar char="n"/>
            </a:pPr>
            <a:r>
              <a:rPr lang="fr-FR" altLang="fr-FR" sz="1400" b="1" dirty="0">
                <a:solidFill>
                  <a:srgbClr val="5A5A5A"/>
                </a:solidFill>
              </a:rPr>
              <a:t>Pour les souscripteurs fortunés, il n'est pas question ici de garantie du capital, mais d’échapper au durcissement de la fiscalité des transmissions à 31,25% (contre 25% actuellement) applicable à la tranche taxable supérieure à 902 838 euros</a:t>
            </a:r>
            <a:r>
              <a:rPr lang="fr-FR" altLang="fr-FR" sz="1400" b="1" dirty="0" smtClean="0">
                <a:solidFill>
                  <a:srgbClr val="5A5A5A"/>
                </a:solidFill>
              </a:rPr>
              <a:t>.</a:t>
            </a:r>
            <a:endParaRPr lang="fr-FR" altLang="fr-FR" sz="1400" b="1" dirty="0">
              <a:solidFill>
                <a:srgbClr val="5A5A5A"/>
              </a:solidFill>
            </a:endParaRPr>
          </a:p>
        </p:txBody>
      </p:sp>
      <p:sp>
        <p:nvSpPr>
          <p:cNvPr id="9" name="Titre 1"/>
          <p:cNvSpPr>
            <a:spLocks noGrp="1"/>
          </p:cNvSpPr>
          <p:nvPr>
            <p:ph type="title" idx="4294967295"/>
          </p:nvPr>
        </p:nvSpPr>
        <p:spPr>
          <a:xfrm>
            <a:off x="914400" y="88900"/>
            <a:ext cx="7620000" cy="736600"/>
          </a:xfrm>
        </p:spPr>
        <p:txBody>
          <a:bodyPr/>
          <a:lstStyle/>
          <a:p>
            <a:r>
              <a:rPr lang="fr-FR" altLang="fr-FR" dirty="0" smtClean="0"/>
              <a:t>Vie Génération</a:t>
            </a:r>
          </a:p>
        </p:txBody>
      </p:sp>
    </p:spTree>
    <p:extLst>
      <p:ext uri="{BB962C8B-B14F-4D97-AF65-F5344CB8AC3E}">
        <p14:creationId xmlns:p14="http://schemas.microsoft.com/office/powerpoint/2010/main" val="3185819026"/>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24</a:t>
            </a:fld>
            <a:endParaRPr lang="fr-FR" dirty="0"/>
          </a:p>
        </p:txBody>
      </p:sp>
      <p:sp>
        <p:nvSpPr>
          <p:cNvPr id="8" name="Titre 1"/>
          <p:cNvSpPr>
            <a:spLocks noGrp="1"/>
          </p:cNvSpPr>
          <p:nvPr>
            <p:ph type="title" idx="4294967295"/>
          </p:nvPr>
        </p:nvSpPr>
        <p:spPr>
          <a:xfrm>
            <a:off x="870545" y="188640"/>
            <a:ext cx="7620000" cy="736600"/>
          </a:xfrm>
        </p:spPr>
        <p:txBody>
          <a:bodyPr/>
          <a:lstStyle/>
          <a:p>
            <a:r>
              <a:rPr lang="fr-FR" altLang="fr-FR" sz="2200" dirty="0" smtClean="0"/>
              <a:t>Les produits Collectifs d’épargne Retraite Salariés</a:t>
            </a:r>
          </a:p>
        </p:txBody>
      </p:sp>
      <p:sp>
        <p:nvSpPr>
          <p:cNvPr id="10" name="Rectangle 4"/>
          <p:cNvSpPr>
            <a:spLocks noChangeArrowheads="1"/>
          </p:cNvSpPr>
          <p:nvPr/>
        </p:nvSpPr>
        <p:spPr bwMode="auto">
          <a:xfrm>
            <a:off x="539552" y="1340768"/>
            <a:ext cx="8281987"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spcBef>
                <a:spcPct val="75000"/>
              </a:spcBef>
              <a:spcAft>
                <a:spcPct val="20000"/>
              </a:spcAft>
              <a:buClr>
                <a:srgbClr val="DA162E"/>
              </a:buClr>
              <a:buSzPct val="75000"/>
              <a:buFont typeface="Wingdings" pitchFamily="2" charset="2"/>
              <a:buChar char="n"/>
            </a:pPr>
            <a:r>
              <a:rPr lang="fr-FR" altLang="fr-FR" b="1" dirty="0">
                <a:solidFill>
                  <a:srgbClr val="000099"/>
                </a:solidFill>
              </a:rPr>
              <a:t>Contrat de retraite à prestations définies (article 39 du CGI) :</a:t>
            </a:r>
          </a:p>
          <a:p>
            <a:pPr lvl="1">
              <a:spcBef>
                <a:spcPct val="75000"/>
              </a:spcBef>
              <a:spcAft>
                <a:spcPct val="20000"/>
              </a:spcAft>
              <a:buClr>
                <a:srgbClr val="DA162E"/>
              </a:buClr>
              <a:buSzPct val="75000"/>
              <a:buFont typeface="Wingdings" pitchFamily="2" charset="2"/>
              <a:buChar char="n"/>
            </a:pPr>
            <a:r>
              <a:rPr lang="fr-FR" altLang="fr-FR" sz="1400" b="1" dirty="0">
                <a:solidFill>
                  <a:srgbClr val="5A5A5A"/>
                </a:solidFill>
              </a:rPr>
              <a:t>contrat d’assurance retraite à droits conditionnels souscrit et financé en totalité par l’entreprise prévoyant (pour tous les salariés ou pour une catégorie de salariés) le versement d’une rente viagère, dès lors que le salarié est présent dans l’entreprise au moment du départ en retraite. Le montant de la rente est généralement défini en fonction du dernier salaire d’activité. Ces contrats sont aussi parfois appelés contrats de retraite à fonds collectifs ou régimes additifs.</a:t>
            </a:r>
          </a:p>
          <a:p>
            <a:pPr>
              <a:spcBef>
                <a:spcPct val="75000"/>
              </a:spcBef>
              <a:spcAft>
                <a:spcPct val="20000"/>
              </a:spcAft>
              <a:buClr>
                <a:srgbClr val="DA162E"/>
              </a:buClr>
              <a:buSzPct val="75000"/>
              <a:buFont typeface="Wingdings" pitchFamily="2" charset="2"/>
              <a:buChar char="n"/>
            </a:pPr>
            <a:r>
              <a:rPr lang="fr-FR" altLang="fr-FR" b="1" dirty="0">
                <a:solidFill>
                  <a:srgbClr val="000099"/>
                </a:solidFill>
              </a:rPr>
              <a:t>Contrat de retraite à cotisations définies à adhésion facultative (article 82) :</a:t>
            </a:r>
          </a:p>
          <a:p>
            <a:pPr lvl="1">
              <a:spcBef>
                <a:spcPct val="75000"/>
              </a:spcBef>
              <a:spcAft>
                <a:spcPct val="20000"/>
              </a:spcAft>
              <a:buClr>
                <a:srgbClr val="DA162E"/>
              </a:buClr>
              <a:buSzPct val="75000"/>
              <a:buFont typeface="Wingdings" pitchFamily="2" charset="2"/>
              <a:buChar char="n"/>
            </a:pPr>
            <a:r>
              <a:rPr lang="fr-FR" altLang="fr-FR" sz="1400" b="1" dirty="0">
                <a:solidFill>
                  <a:srgbClr val="5A5A5A"/>
                </a:solidFill>
              </a:rPr>
              <a:t>contrat d’assurance retraite à droits définitivement acquis, souscrit et financé généralement par l’entreprise, prévoyant (pour certains collaborateurs) le versement d’un capital ou d’une rente au salarié lors du départ en retraite. Ces contrats sont aussi appelés contrats en sursalaire.</a:t>
            </a:r>
          </a:p>
          <a:p>
            <a:pPr>
              <a:spcBef>
                <a:spcPct val="75000"/>
              </a:spcBef>
              <a:spcAft>
                <a:spcPct val="20000"/>
              </a:spcAft>
              <a:buClr>
                <a:srgbClr val="DA162E"/>
              </a:buClr>
              <a:buSzPct val="75000"/>
              <a:buFont typeface="Wingdings" pitchFamily="2" charset="2"/>
              <a:buChar char="n"/>
            </a:pPr>
            <a:r>
              <a:rPr lang="fr-FR" altLang="fr-FR" b="1" dirty="0">
                <a:solidFill>
                  <a:srgbClr val="000099"/>
                </a:solidFill>
              </a:rPr>
              <a:t>Contrat de retraite à cotisations définies à adhésion obligatoire (article 83) :</a:t>
            </a:r>
          </a:p>
          <a:p>
            <a:pPr lvl="1">
              <a:spcBef>
                <a:spcPct val="75000"/>
              </a:spcBef>
              <a:spcAft>
                <a:spcPct val="20000"/>
              </a:spcAft>
              <a:buClr>
                <a:srgbClr val="DA162E"/>
              </a:buClr>
              <a:buSzPct val="75000"/>
              <a:buFont typeface="Wingdings" pitchFamily="2" charset="2"/>
              <a:buChar char="n"/>
            </a:pPr>
            <a:r>
              <a:rPr lang="fr-FR" altLang="fr-FR" sz="1400" b="1" dirty="0">
                <a:solidFill>
                  <a:srgbClr val="5A5A5A"/>
                </a:solidFill>
              </a:rPr>
              <a:t>contrat d’assurance retraite à droits définitivement acquis, souscrit et financé par l’entreprise, prévoyant (pour tous les salariés ou pour une catégorie de salariés) le versement d’une rente viagère lors du départ en retraite du salarié, qu’il soit présent ou non dans l’entreprise à cette date.</a:t>
            </a:r>
          </a:p>
        </p:txBody>
      </p:sp>
      <p:cxnSp>
        <p:nvCxnSpPr>
          <p:cNvPr id="3" name="Connecteur droit avec flèche 2"/>
          <p:cNvCxnSpPr/>
          <p:nvPr/>
        </p:nvCxnSpPr>
        <p:spPr>
          <a:xfrm>
            <a:off x="323528" y="2636912"/>
            <a:ext cx="792088" cy="0"/>
          </a:xfrm>
          <a:prstGeom prst="straightConnector1">
            <a:avLst/>
          </a:prstGeom>
          <a:ln w="19050">
            <a:solidFill>
              <a:srgbClr val="CF022B"/>
            </a:solidFill>
            <a:tailEnd type="arrow"/>
          </a:ln>
        </p:spPr>
        <p:style>
          <a:lnRef idx="1">
            <a:schemeClr val="accent1"/>
          </a:lnRef>
          <a:fillRef idx="0">
            <a:schemeClr val="accent1"/>
          </a:fillRef>
          <a:effectRef idx="0">
            <a:schemeClr val="accent1"/>
          </a:effectRef>
          <a:fontRef idx="minor">
            <a:schemeClr val="tx1"/>
          </a:fontRef>
        </p:style>
      </p:cxnSp>
      <p:sp>
        <p:nvSpPr>
          <p:cNvPr id="4" name="ZoneTexte 3"/>
          <p:cNvSpPr txBox="1"/>
          <p:nvPr/>
        </p:nvSpPr>
        <p:spPr>
          <a:xfrm>
            <a:off x="154426" y="2236222"/>
            <a:ext cx="543739" cy="369332"/>
          </a:xfrm>
          <a:prstGeom prst="rect">
            <a:avLst/>
          </a:prstGeom>
          <a:noFill/>
        </p:spPr>
        <p:txBody>
          <a:bodyPr wrap="none" rtlCol="0">
            <a:spAutoFit/>
          </a:bodyPr>
          <a:lstStyle/>
          <a:p>
            <a:r>
              <a:rPr lang="fr-FR" dirty="0" smtClean="0"/>
              <a:t>C ?</a:t>
            </a:r>
            <a:endParaRPr lang="fr-FR" dirty="0"/>
          </a:p>
        </p:txBody>
      </p:sp>
      <p:cxnSp>
        <p:nvCxnSpPr>
          <p:cNvPr id="11" name="Connecteur droit avec flèche 10"/>
          <p:cNvCxnSpPr/>
          <p:nvPr/>
        </p:nvCxnSpPr>
        <p:spPr>
          <a:xfrm>
            <a:off x="344935" y="4405754"/>
            <a:ext cx="792088" cy="0"/>
          </a:xfrm>
          <a:prstGeom prst="straightConnector1">
            <a:avLst/>
          </a:prstGeom>
          <a:ln w="19050">
            <a:solidFill>
              <a:srgbClr val="CF022B"/>
            </a:solidFill>
            <a:tailEnd type="arrow"/>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740979" y="4005064"/>
            <a:ext cx="526747" cy="369332"/>
          </a:xfrm>
          <a:prstGeom prst="rect">
            <a:avLst/>
          </a:prstGeom>
          <a:noFill/>
        </p:spPr>
        <p:txBody>
          <a:bodyPr wrap="none" rtlCol="0">
            <a:spAutoFit/>
          </a:bodyPr>
          <a:lstStyle/>
          <a:p>
            <a:r>
              <a:rPr lang="fr-FR" dirty="0" smtClean="0"/>
              <a:t>P ?</a:t>
            </a:r>
            <a:endParaRPr lang="fr-FR" dirty="0"/>
          </a:p>
        </p:txBody>
      </p:sp>
      <p:sp>
        <p:nvSpPr>
          <p:cNvPr id="15" name="ZoneTexte 14"/>
          <p:cNvSpPr txBox="1"/>
          <p:nvPr/>
        </p:nvSpPr>
        <p:spPr>
          <a:xfrm>
            <a:off x="371578" y="4406915"/>
            <a:ext cx="397866" cy="246221"/>
          </a:xfrm>
          <a:prstGeom prst="rect">
            <a:avLst/>
          </a:prstGeom>
          <a:noFill/>
        </p:spPr>
        <p:txBody>
          <a:bodyPr wrap="none" rtlCol="0">
            <a:spAutoFit/>
          </a:bodyPr>
          <a:lstStyle/>
          <a:p>
            <a:r>
              <a:rPr lang="fr-FR" sz="1000" i="1" dirty="0" smtClean="0"/>
              <a:t>Fac</a:t>
            </a:r>
            <a:endParaRPr lang="fr-FR" sz="1000" i="1" dirty="0"/>
          </a:p>
        </p:txBody>
      </p:sp>
      <p:cxnSp>
        <p:nvCxnSpPr>
          <p:cNvPr id="16" name="Connecteur droit avec flèche 15"/>
          <p:cNvCxnSpPr/>
          <p:nvPr/>
        </p:nvCxnSpPr>
        <p:spPr>
          <a:xfrm>
            <a:off x="344935" y="6014323"/>
            <a:ext cx="792088" cy="0"/>
          </a:xfrm>
          <a:prstGeom prst="straightConnector1">
            <a:avLst/>
          </a:prstGeom>
          <a:ln w="19050">
            <a:solidFill>
              <a:srgbClr val="CF022B"/>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740979" y="5613633"/>
            <a:ext cx="526747" cy="369332"/>
          </a:xfrm>
          <a:prstGeom prst="rect">
            <a:avLst/>
          </a:prstGeom>
          <a:noFill/>
        </p:spPr>
        <p:txBody>
          <a:bodyPr wrap="none" rtlCol="0">
            <a:spAutoFit/>
          </a:bodyPr>
          <a:lstStyle/>
          <a:p>
            <a:r>
              <a:rPr lang="fr-FR" dirty="0" smtClean="0"/>
              <a:t>P ?</a:t>
            </a:r>
            <a:endParaRPr lang="fr-FR" dirty="0"/>
          </a:p>
        </p:txBody>
      </p:sp>
      <p:sp>
        <p:nvSpPr>
          <p:cNvPr id="18" name="ZoneTexte 17"/>
          <p:cNvSpPr txBox="1"/>
          <p:nvPr/>
        </p:nvSpPr>
        <p:spPr>
          <a:xfrm>
            <a:off x="371578" y="6015484"/>
            <a:ext cx="383438" cy="246221"/>
          </a:xfrm>
          <a:prstGeom prst="rect">
            <a:avLst/>
          </a:prstGeom>
          <a:noFill/>
        </p:spPr>
        <p:txBody>
          <a:bodyPr wrap="none" rtlCol="0">
            <a:spAutoFit/>
          </a:bodyPr>
          <a:lstStyle/>
          <a:p>
            <a:r>
              <a:rPr lang="fr-FR" sz="1000" i="1" dirty="0" err="1" smtClean="0"/>
              <a:t>Obl</a:t>
            </a:r>
            <a:endParaRPr lang="fr-FR" sz="1000" i="1" dirty="0"/>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25</a:t>
            </a:fld>
            <a:endParaRPr lang="fr-FR" dirty="0"/>
          </a:p>
        </p:txBody>
      </p:sp>
      <p:sp>
        <p:nvSpPr>
          <p:cNvPr id="8" name="Titre 1"/>
          <p:cNvSpPr>
            <a:spLocks noGrp="1"/>
          </p:cNvSpPr>
          <p:nvPr>
            <p:ph type="title" idx="4294967295"/>
          </p:nvPr>
        </p:nvSpPr>
        <p:spPr>
          <a:xfrm>
            <a:off x="914400" y="88900"/>
            <a:ext cx="7620000" cy="736600"/>
          </a:xfrm>
        </p:spPr>
        <p:txBody>
          <a:bodyPr/>
          <a:lstStyle/>
          <a:p>
            <a:r>
              <a:rPr lang="fr-FR" altLang="fr-FR" smtClean="0"/>
              <a:t>Les produits collectifs « Grand public »</a:t>
            </a:r>
          </a:p>
        </p:txBody>
      </p:sp>
      <p:sp>
        <p:nvSpPr>
          <p:cNvPr id="10" name="Rectangle 4"/>
          <p:cNvSpPr>
            <a:spLocks noChangeArrowheads="1"/>
          </p:cNvSpPr>
          <p:nvPr/>
        </p:nvSpPr>
        <p:spPr bwMode="auto">
          <a:xfrm>
            <a:off x="827088" y="1196752"/>
            <a:ext cx="7747000" cy="5157788"/>
          </a:xfrm>
          <a:prstGeom prst="rect">
            <a:avLst/>
          </a:prstGeom>
          <a:noFill/>
          <a:ln w="9525">
            <a:noFill/>
            <a:miter lim="800000"/>
            <a:headEnd/>
            <a:tailEnd/>
          </a:ln>
        </p:spPr>
        <p:txBody>
          <a:bodyPr>
            <a:spAutoFit/>
          </a:bodyPr>
          <a:lstStyle>
            <a:lvl1pPr marL="266700" indent="-266700">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spcBef>
                <a:spcPct val="75000"/>
              </a:spcBef>
              <a:spcAft>
                <a:spcPct val="20000"/>
              </a:spcAft>
              <a:buClr>
                <a:srgbClr val="DA162E"/>
              </a:buClr>
              <a:buSzPct val="75000"/>
              <a:buFont typeface="Wingdings" pitchFamily="2" charset="2"/>
              <a:buChar char="n"/>
            </a:pPr>
            <a:r>
              <a:rPr lang="fr-FR" altLang="fr-FR" b="1" dirty="0">
                <a:solidFill>
                  <a:srgbClr val="000099"/>
                </a:solidFill>
              </a:rPr>
              <a:t>Madelin non Agricole (Professions libérales, artisans…) &amp; Agricole</a:t>
            </a:r>
          </a:p>
          <a:p>
            <a:pPr lvl="1">
              <a:spcBef>
                <a:spcPct val="75000"/>
              </a:spcBef>
              <a:spcAft>
                <a:spcPct val="20000"/>
              </a:spcAft>
              <a:buClr>
                <a:srgbClr val="DA162E"/>
              </a:buClr>
              <a:buSzPct val="75000"/>
              <a:buFont typeface="Wingdings" pitchFamily="2" charset="2"/>
              <a:buChar char="n"/>
            </a:pPr>
            <a:r>
              <a:rPr lang="fr-FR" altLang="fr-FR" sz="1400" b="1" dirty="0">
                <a:solidFill>
                  <a:srgbClr val="5A5A5A"/>
                </a:solidFill>
              </a:rPr>
              <a:t>Ces contrats permettent de bénéficier d’une déduction fiscale sur les cotisations versées afin de se constituer une retraite complémentaire.</a:t>
            </a:r>
          </a:p>
          <a:p>
            <a:pPr>
              <a:spcBef>
                <a:spcPct val="75000"/>
              </a:spcBef>
              <a:spcAft>
                <a:spcPct val="20000"/>
              </a:spcAft>
              <a:buClr>
                <a:srgbClr val="DA162E"/>
              </a:buClr>
              <a:buSzPct val="75000"/>
              <a:buFont typeface="Wingdings" pitchFamily="2" charset="2"/>
              <a:buChar char="n"/>
            </a:pPr>
            <a:r>
              <a:rPr lang="fr-FR" altLang="fr-FR" b="1" dirty="0">
                <a:solidFill>
                  <a:srgbClr val="000099"/>
                </a:solidFill>
              </a:rPr>
              <a:t>Le Perp est un produit d'épargne de long terme ouvert à tous, ouvrant droit à avantages fiscaux au versement</a:t>
            </a:r>
          </a:p>
          <a:p>
            <a:pPr lvl="1">
              <a:spcBef>
                <a:spcPct val="75000"/>
              </a:spcBef>
              <a:spcAft>
                <a:spcPct val="20000"/>
              </a:spcAft>
              <a:buClr>
                <a:srgbClr val="DA162E"/>
              </a:buClr>
              <a:buSzPct val="75000"/>
              <a:buFont typeface="Wingdings" pitchFamily="2" charset="2"/>
              <a:buChar char="n"/>
            </a:pPr>
            <a:r>
              <a:rPr lang="fr-FR" altLang="fr-FR" sz="1400" b="1" dirty="0">
                <a:solidFill>
                  <a:srgbClr val="5A5A5A"/>
                </a:solidFill>
              </a:rPr>
              <a:t>Les cotisations versées sur un Perp sont déductibles du revenu global dans la limite d'un plafond égal à :</a:t>
            </a:r>
          </a:p>
          <a:p>
            <a:pPr lvl="2">
              <a:spcBef>
                <a:spcPct val="75000"/>
              </a:spcBef>
              <a:spcAft>
                <a:spcPct val="20000"/>
              </a:spcAft>
              <a:buClr>
                <a:srgbClr val="DA162E"/>
              </a:buClr>
              <a:buSzPct val="75000"/>
              <a:buFont typeface="Wingdings" pitchFamily="2" charset="2"/>
              <a:buChar char="n"/>
            </a:pPr>
            <a:r>
              <a:rPr lang="fr-FR" altLang="fr-FR" sz="1400" b="1" dirty="0">
                <a:solidFill>
                  <a:srgbClr val="5A5A5A"/>
                </a:solidFill>
              </a:rPr>
              <a:t>10% des revenus professionnels de l'année précédente, retenus dans la limite de 8 fois le </a:t>
            </a:r>
            <a:r>
              <a:rPr lang="fr-FR" altLang="fr-FR" sz="1400" b="1" dirty="0" err="1">
                <a:solidFill>
                  <a:srgbClr val="5A5A5A"/>
                </a:solidFill>
              </a:rPr>
              <a:t>Pass</a:t>
            </a:r>
            <a:r>
              <a:rPr lang="fr-FR" altLang="fr-FR" sz="1400" b="1" dirty="0">
                <a:solidFill>
                  <a:srgbClr val="5A5A5A"/>
                </a:solidFill>
              </a:rPr>
              <a:t>, soit 29 097 euros pour 2012 ; </a:t>
            </a:r>
          </a:p>
          <a:p>
            <a:pPr lvl="2">
              <a:spcBef>
                <a:spcPct val="75000"/>
              </a:spcBef>
              <a:spcAft>
                <a:spcPct val="20000"/>
              </a:spcAft>
              <a:buClr>
                <a:srgbClr val="DA162E"/>
              </a:buClr>
              <a:buSzPct val="75000"/>
              <a:buFont typeface="Wingdings" pitchFamily="2" charset="2"/>
              <a:buChar char="n"/>
            </a:pPr>
            <a:r>
              <a:rPr lang="fr-FR" altLang="fr-FR" sz="1400" b="1" dirty="0">
                <a:solidFill>
                  <a:srgbClr val="5A5A5A"/>
                </a:solidFill>
              </a:rPr>
              <a:t>ou 10% du </a:t>
            </a:r>
            <a:r>
              <a:rPr lang="fr-FR" altLang="fr-FR" sz="1400" b="1" dirty="0" err="1">
                <a:solidFill>
                  <a:srgbClr val="5A5A5A"/>
                </a:solidFill>
              </a:rPr>
              <a:t>Pass</a:t>
            </a:r>
            <a:r>
              <a:rPr lang="fr-FR" altLang="fr-FR" sz="1400" b="1" dirty="0">
                <a:solidFill>
                  <a:srgbClr val="5A5A5A"/>
                </a:solidFill>
              </a:rPr>
              <a:t>, soit 3 637 euros pour 2012, si ce montant est plus élevé.</a:t>
            </a:r>
          </a:p>
          <a:p>
            <a:pPr lvl="1">
              <a:spcBef>
                <a:spcPct val="75000"/>
              </a:spcBef>
              <a:spcAft>
                <a:spcPct val="20000"/>
              </a:spcAft>
              <a:buClr>
                <a:srgbClr val="DA162E"/>
              </a:buClr>
              <a:buSzPct val="75000"/>
              <a:buFont typeface="Wingdings" pitchFamily="2" charset="2"/>
              <a:buChar char="n"/>
            </a:pPr>
            <a:r>
              <a:rPr lang="fr-FR" altLang="fr-FR" sz="1400" b="1" dirty="0">
                <a:solidFill>
                  <a:srgbClr val="5A5A5A"/>
                </a:solidFill>
              </a:rPr>
              <a:t>Destiné à la constitution d'un complément de retraite principalement sous forme de rente viagère, désormais payable à compter de la liquidation de la retraite obligatoire ou à l'âge de 62 ans et non plus 60 ans.</a:t>
            </a:r>
          </a:p>
          <a:p>
            <a:pPr>
              <a:spcBef>
                <a:spcPct val="75000"/>
              </a:spcBef>
              <a:spcAft>
                <a:spcPct val="20000"/>
              </a:spcAft>
              <a:buClr>
                <a:srgbClr val="DA162E"/>
              </a:buClr>
              <a:buSzPct val="75000"/>
              <a:buFont typeface="Wingdings" pitchFamily="2" charset="2"/>
              <a:buChar char="n"/>
            </a:pPr>
            <a:r>
              <a:rPr lang="fr-FR" altLang="fr-FR" b="1" dirty="0">
                <a:solidFill>
                  <a:srgbClr val="000099"/>
                </a:solidFill>
              </a:rPr>
              <a:t>Assurance de prêt</a:t>
            </a:r>
          </a:p>
          <a:p>
            <a:pPr>
              <a:spcBef>
                <a:spcPct val="75000"/>
              </a:spcBef>
              <a:spcAft>
                <a:spcPct val="20000"/>
              </a:spcAft>
              <a:buClr>
                <a:srgbClr val="DA162E"/>
              </a:buClr>
              <a:buSzPct val="75000"/>
              <a:buFont typeface="Wingdings" pitchFamily="2" charset="2"/>
              <a:buChar char="n"/>
            </a:pPr>
            <a:r>
              <a:rPr lang="fr-FR" altLang="fr-FR" b="1" dirty="0">
                <a:solidFill>
                  <a:srgbClr val="000099"/>
                </a:solidFill>
              </a:rPr>
              <a:t>Assurance Homme-Clé</a:t>
            </a: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26</a:t>
            </a:fld>
            <a:endParaRPr lang="fr-FR" dirty="0"/>
          </a:p>
        </p:txBody>
      </p:sp>
      <p:sp>
        <p:nvSpPr>
          <p:cNvPr id="8" name="Titre 1"/>
          <p:cNvSpPr>
            <a:spLocks noGrp="1"/>
          </p:cNvSpPr>
          <p:nvPr>
            <p:ph type="title" idx="4294967295"/>
          </p:nvPr>
        </p:nvSpPr>
        <p:spPr>
          <a:xfrm>
            <a:off x="914400" y="88900"/>
            <a:ext cx="7620000" cy="736600"/>
          </a:xfrm>
        </p:spPr>
        <p:txBody>
          <a:bodyPr/>
          <a:lstStyle/>
          <a:p>
            <a:r>
              <a:rPr lang="fr-FR" altLang="fr-FR" dirty="0" smtClean="0"/>
              <a:t>Les garanties complémentaires Prévoyance</a:t>
            </a:r>
          </a:p>
        </p:txBody>
      </p:sp>
      <p:sp>
        <p:nvSpPr>
          <p:cNvPr id="9" name="Rectangle 4"/>
          <p:cNvSpPr>
            <a:spLocks noChangeArrowheads="1"/>
          </p:cNvSpPr>
          <p:nvPr/>
        </p:nvSpPr>
        <p:spPr bwMode="auto">
          <a:xfrm>
            <a:off x="683568" y="1196752"/>
            <a:ext cx="8107362" cy="514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spcBef>
                <a:spcPct val="75000"/>
              </a:spcBef>
              <a:spcAft>
                <a:spcPct val="20000"/>
              </a:spcAft>
              <a:buClr>
                <a:srgbClr val="DA162E"/>
              </a:buClr>
              <a:buSzPct val="75000"/>
              <a:buFont typeface="Wingdings" pitchFamily="2" charset="2"/>
              <a:buChar char="n"/>
            </a:pPr>
            <a:r>
              <a:rPr lang="fr-FR" altLang="fr-FR" b="1" dirty="0">
                <a:solidFill>
                  <a:srgbClr val="000099"/>
                </a:solidFill>
              </a:rPr>
              <a:t>La garantie incapacité de travail</a:t>
            </a:r>
          </a:p>
          <a:p>
            <a:pPr lvl="1">
              <a:spcBef>
                <a:spcPct val="75000"/>
              </a:spcBef>
              <a:spcAft>
                <a:spcPct val="20000"/>
              </a:spcAft>
              <a:buClr>
                <a:srgbClr val="DA162E"/>
              </a:buClr>
              <a:buSzPct val="75000"/>
              <a:buFont typeface="Wingdings" pitchFamily="2" charset="2"/>
              <a:buChar char="n"/>
            </a:pPr>
            <a:r>
              <a:rPr lang="fr-FR" altLang="fr-FR" sz="1400" b="1" dirty="0">
                <a:solidFill>
                  <a:srgbClr val="5A5A5A"/>
                </a:solidFill>
              </a:rPr>
              <a:t>Lors d'un arrêt de travail prolongé, une indemnité journalière est versée à l'assuré. Celui-ci est éventuellement exonéré du paiement des cotisations relatives au contrat tout en bénéficiant du maintien des garanties.</a:t>
            </a:r>
          </a:p>
          <a:p>
            <a:pPr>
              <a:spcBef>
                <a:spcPct val="75000"/>
              </a:spcBef>
              <a:spcAft>
                <a:spcPct val="20000"/>
              </a:spcAft>
              <a:buClr>
                <a:srgbClr val="DA162E"/>
              </a:buClr>
              <a:buSzPct val="75000"/>
              <a:buFont typeface="Wingdings" pitchFamily="2" charset="2"/>
              <a:buChar char="n"/>
            </a:pPr>
            <a:r>
              <a:rPr lang="fr-FR" altLang="fr-FR" b="1" dirty="0">
                <a:solidFill>
                  <a:srgbClr val="000099"/>
                </a:solidFill>
              </a:rPr>
              <a:t>La garantie invalidité</a:t>
            </a:r>
          </a:p>
          <a:p>
            <a:pPr lvl="1">
              <a:spcBef>
                <a:spcPct val="75000"/>
              </a:spcBef>
              <a:spcAft>
                <a:spcPct val="20000"/>
              </a:spcAft>
              <a:buClr>
                <a:srgbClr val="DA162E"/>
              </a:buClr>
              <a:buSzPct val="75000"/>
              <a:buFont typeface="Wingdings" pitchFamily="2" charset="2"/>
              <a:buChar char="n"/>
            </a:pPr>
            <a:r>
              <a:rPr lang="fr-FR" altLang="fr-FR" sz="1400" b="1" dirty="0">
                <a:solidFill>
                  <a:srgbClr val="5A5A5A"/>
                </a:solidFill>
              </a:rPr>
              <a:t>A la suite d'une invalidité définie dans le contrat, l'assureur verse des prestations sous la forme d'un capital ou d'une rente. Le plus souvent, l'assuré est exonéré du paiement des cotisations relatives au contrat d’assurance, tout en bénéficiant du maintien des garanties.</a:t>
            </a:r>
          </a:p>
          <a:p>
            <a:pPr>
              <a:spcBef>
                <a:spcPct val="75000"/>
              </a:spcBef>
              <a:spcAft>
                <a:spcPct val="20000"/>
              </a:spcAft>
              <a:buClr>
                <a:srgbClr val="DA162E"/>
              </a:buClr>
              <a:buSzPct val="75000"/>
              <a:buFont typeface="Wingdings" pitchFamily="2" charset="2"/>
              <a:buChar char="n"/>
            </a:pPr>
            <a:r>
              <a:rPr lang="fr-FR" altLang="fr-FR" b="1" dirty="0">
                <a:solidFill>
                  <a:srgbClr val="000099"/>
                </a:solidFill>
              </a:rPr>
              <a:t>La garantie décès par accident</a:t>
            </a:r>
          </a:p>
          <a:p>
            <a:pPr lvl="1">
              <a:spcBef>
                <a:spcPct val="75000"/>
              </a:spcBef>
              <a:spcAft>
                <a:spcPct val="20000"/>
              </a:spcAft>
              <a:buClr>
                <a:srgbClr val="DA162E"/>
              </a:buClr>
              <a:buSzPct val="75000"/>
              <a:buFont typeface="Wingdings" pitchFamily="2" charset="2"/>
              <a:buChar char="n"/>
            </a:pPr>
            <a:r>
              <a:rPr lang="fr-FR" altLang="fr-FR" sz="1400" b="1" dirty="0">
                <a:solidFill>
                  <a:srgbClr val="5A5A5A"/>
                </a:solidFill>
              </a:rPr>
              <a:t>Le capital est souvent doublé ou triplé lorsque le décès survient par accident, et notamment par accident de la circulation.</a:t>
            </a:r>
          </a:p>
          <a:p>
            <a:pPr>
              <a:spcBef>
                <a:spcPct val="75000"/>
              </a:spcBef>
              <a:spcAft>
                <a:spcPct val="20000"/>
              </a:spcAft>
              <a:buClr>
                <a:srgbClr val="DA162E"/>
              </a:buClr>
              <a:buSzPct val="75000"/>
              <a:buFont typeface="Wingdings" pitchFamily="2" charset="2"/>
              <a:buChar char="n"/>
            </a:pPr>
            <a:r>
              <a:rPr lang="fr-FR" altLang="fr-FR" b="1" dirty="0">
                <a:solidFill>
                  <a:srgbClr val="000099"/>
                </a:solidFill>
              </a:rPr>
              <a:t>La garantie perte d'emploi</a:t>
            </a:r>
          </a:p>
          <a:p>
            <a:pPr lvl="1">
              <a:spcBef>
                <a:spcPct val="75000"/>
              </a:spcBef>
              <a:spcAft>
                <a:spcPct val="20000"/>
              </a:spcAft>
              <a:buClr>
                <a:srgbClr val="DA162E"/>
              </a:buClr>
              <a:buSzPct val="75000"/>
              <a:buFont typeface="Wingdings" pitchFamily="2" charset="2"/>
              <a:buChar char="n"/>
            </a:pPr>
            <a:r>
              <a:rPr lang="fr-FR" altLang="fr-FR" sz="1400" b="1" dirty="0">
                <a:solidFill>
                  <a:srgbClr val="5A5A5A"/>
                </a:solidFill>
              </a:rPr>
              <a:t>Cette garantie est généralement proposée dans les contrats d’assurance liés à un prêt et prévoit soit le report des échéances du prêt, soit la prise en charge de la totalité ou d'une partie des mensualités pendant la durée fixée par le contrat.</a:t>
            </a: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27</a:t>
            </a:fld>
            <a:endParaRPr lang="fr-FR" dirty="0"/>
          </a:p>
        </p:txBody>
      </p:sp>
      <p:sp>
        <p:nvSpPr>
          <p:cNvPr id="8" name="Titre 1"/>
          <p:cNvSpPr>
            <a:spLocks noGrp="1"/>
          </p:cNvSpPr>
          <p:nvPr>
            <p:ph type="title" idx="4294967295"/>
          </p:nvPr>
        </p:nvSpPr>
        <p:spPr>
          <a:xfrm>
            <a:off x="914400" y="88900"/>
            <a:ext cx="7620000" cy="736600"/>
          </a:xfrm>
        </p:spPr>
        <p:txBody>
          <a:bodyPr/>
          <a:lstStyle/>
          <a:p>
            <a:r>
              <a:rPr lang="fr-FR" altLang="fr-FR" dirty="0" smtClean="0"/>
              <a:t>Les garanties &amp; services complémentaires Vie</a:t>
            </a:r>
          </a:p>
        </p:txBody>
      </p:sp>
      <p:sp>
        <p:nvSpPr>
          <p:cNvPr id="10" name="Rectangle 4"/>
          <p:cNvSpPr>
            <a:spLocks noChangeArrowheads="1"/>
          </p:cNvSpPr>
          <p:nvPr/>
        </p:nvSpPr>
        <p:spPr bwMode="auto">
          <a:xfrm>
            <a:off x="857250" y="1143000"/>
            <a:ext cx="7675563" cy="503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spcBef>
                <a:spcPct val="75000"/>
              </a:spcBef>
              <a:spcAft>
                <a:spcPct val="20000"/>
              </a:spcAft>
              <a:buClr>
                <a:srgbClr val="DA162E"/>
              </a:buClr>
              <a:buSzPct val="75000"/>
              <a:buFont typeface="Wingdings" pitchFamily="2" charset="2"/>
              <a:buChar char="n"/>
            </a:pPr>
            <a:r>
              <a:rPr lang="fr-FR" altLang="fr-FR" sz="1200" b="1" dirty="0">
                <a:solidFill>
                  <a:srgbClr val="5A5A5A"/>
                </a:solidFill>
              </a:rPr>
              <a:t>En cas de décès de l'assuré en cours de contrat Vie, des dispositions contractuelles permettent le plus souvent à un ou plusieurs bénéficiaires de percevoir une prestation en cas de décès. Cette garantie est dénommée </a:t>
            </a:r>
            <a:r>
              <a:rPr lang="fr-FR" altLang="fr-FR" sz="1200" b="1" dirty="0">
                <a:solidFill>
                  <a:srgbClr val="000099"/>
                </a:solidFill>
              </a:rPr>
              <a:t>"contre-assurance décès".</a:t>
            </a:r>
          </a:p>
          <a:p>
            <a:pPr>
              <a:spcBef>
                <a:spcPct val="75000"/>
              </a:spcBef>
              <a:spcAft>
                <a:spcPct val="20000"/>
              </a:spcAft>
              <a:buClr>
                <a:srgbClr val="DA162E"/>
              </a:buClr>
              <a:buSzPct val="75000"/>
              <a:buFont typeface="Wingdings" pitchFamily="2" charset="2"/>
              <a:buChar char="n"/>
            </a:pPr>
            <a:r>
              <a:rPr lang="fr-FR" altLang="fr-FR" sz="1400" b="1" dirty="0">
                <a:solidFill>
                  <a:srgbClr val="000099"/>
                </a:solidFill>
              </a:rPr>
              <a:t>Les garanties complémentaires parfois offertes sur un contrat multi supports :</a:t>
            </a:r>
          </a:p>
          <a:p>
            <a:pPr lvl="1">
              <a:spcBef>
                <a:spcPct val="75000"/>
              </a:spcBef>
              <a:spcAft>
                <a:spcPct val="20000"/>
              </a:spcAft>
              <a:buClr>
                <a:srgbClr val="DA162E"/>
              </a:buClr>
              <a:buSzPct val="75000"/>
              <a:buFont typeface="Wingdings" pitchFamily="2" charset="2"/>
              <a:buChar char="n"/>
            </a:pPr>
            <a:r>
              <a:rPr lang="fr-FR" altLang="fr-FR" sz="1200" b="1" dirty="0">
                <a:solidFill>
                  <a:srgbClr val="5A5A5A"/>
                </a:solidFill>
              </a:rPr>
              <a:t>Garantie plancher : souvent le montant des primes versées</a:t>
            </a:r>
          </a:p>
          <a:p>
            <a:pPr lvl="1">
              <a:spcBef>
                <a:spcPct val="75000"/>
              </a:spcBef>
              <a:spcAft>
                <a:spcPct val="20000"/>
              </a:spcAft>
              <a:buClr>
                <a:srgbClr val="DA162E"/>
              </a:buClr>
              <a:buSzPct val="75000"/>
              <a:buFont typeface="Wingdings" pitchFamily="2" charset="2"/>
              <a:buChar char="n"/>
            </a:pPr>
            <a:r>
              <a:rPr lang="fr-FR" altLang="fr-FR" sz="1200" b="1" dirty="0">
                <a:solidFill>
                  <a:srgbClr val="5A5A5A"/>
                </a:solidFill>
              </a:rPr>
              <a:t>Garantie majorée</a:t>
            </a:r>
          </a:p>
          <a:p>
            <a:pPr lvl="1">
              <a:spcBef>
                <a:spcPct val="75000"/>
              </a:spcBef>
              <a:spcAft>
                <a:spcPct val="20000"/>
              </a:spcAft>
              <a:buClr>
                <a:srgbClr val="DA162E"/>
              </a:buClr>
              <a:buSzPct val="75000"/>
              <a:buFont typeface="Wingdings" pitchFamily="2" charset="2"/>
              <a:buChar char="n"/>
            </a:pPr>
            <a:r>
              <a:rPr lang="fr-FR" altLang="fr-FR" sz="1200" b="1" dirty="0">
                <a:solidFill>
                  <a:srgbClr val="5A5A5A"/>
                </a:solidFill>
              </a:rPr>
              <a:t>Garantie de rendement (ou de plancher indexé)</a:t>
            </a:r>
          </a:p>
          <a:p>
            <a:pPr lvl="1">
              <a:spcBef>
                <a:spcPct val="75000"/>
              </a:spcBef>
              <a:spcAft>
                <a:spcPct val="20000"/>
              </a:spcAft>
              <a:buClr>
                <a:srgbClr val="DA162E"/>
              </a:buClr>
              <a:buSzPct val="75000"/>
              <a:buFont typeface="Wingdings" pitchFamily="2" charset="2"/>
              <a:buChar char="n"/>
            </a:pPr>
            <a:r>
              <a:rPr lang="fr-FR" altLang="fr-FR" sz="1200" b="1" dirty="0">
                <a:solidFill>
                  <a:srgbClr val="5A5A5A"/>
                </a:solidFill>
              </a:rPr>
              <a:t>Garantie cliquet</a:t>
            </a:r>
          </a:p>
          <a:p>
            <a:pPr>
              <a:spcBef>
                <a:spcPct val="75000"/>
              </a:spcBef>
              <a:spcAft>
                <a:spcPct val="20000"/>
              </a:spcAft>
              <a:buClr>
                <a:srgbClr val="DA162E"/>
              </a:buClr>
              <a:buSzPct val="75000"/>
              <a:buFont typeface="Wingdings" pitchFamily="2" charset="2"/>
              <a:buChar char="n"/>
            </a:pPr>
            <a:r>
              <a:rPr lang="fr-FR" altLang="fr-FR" sz="1400" b="1" dirty="0">
                <a:solidFill>
                  <a:srgbClr val="000099"/>
                </a:solidFill>
              </a:rPr>
              <a:t>Les services parfois offerts sur un contrat multi supports :</a:t>
            </a:r>
          </a:p>
          <a:p>
            <a:pPr lvl="1">
              <a:spcBef>
                <a:spcPct val="75000"/>
              </a:spcBef>
              <a:spcAft>
                <a:spcPct val="20000"/>
              </a:spcAft>
              <a:buClr>
                <a:srgbClr val="DA162E"/>
              </a:buClr>
              <a:buSzPct val="75000"/>
              <a:buFont typeface="Wingdings" pitchFamily="2" charset="2"/>
              <a:buChar char="n"/>
            </a:pPr>
            <a:r>
              <a:rPr lang="fr-FR" altLang="fr-FR" sz="1200" b="1" dirty="0">
                <a:solidFill>
                  <a:srgbClr val="5A5A5A"/>
                </a:solidFill>
              </a:rPr>
              <a:t>Investissement progressif et partiel de l’AG vers des UC</a:t>
            </a:r>
          </a:p>
          <a:p>
            <a:pPr lvl="1">
              <a:spcBef>
                <a:spcPct val="75000"/>
              </a:spcBef>
              <a:spcAft>
                <a:spcPct val="20000"/>
              </a:spcAft>
              <a:buClr>
                <a:srgbClr val="DA162E"/>
              </a:buClr>
              <a:buSzPct val="75000"/>
              <a:buFont typeface="Wingdings" pitchFamily="2" charset="2"/>
              <a:buChar char="n"/>
            </a:pPr>
            <a:r>
              <a:rPr lang="fr-FR" altLang="fr-FR" sz="1200" b="1" dirty="0">
                <a:solidFill>
                  <a:srgbClr val="5A5A5A"/>
                </a:solidFill>
              </a:rPr>
              <a:t>Désinvestissement progressif et total d’une UC vers l’AG</a:t>
            </a:r>
          </a:p>
          <a:p>
            <a:pPr lvl="1">
              <a:spcBef>
                <a:spcPct val="75000"/>
              </a:spcBef>
              <a:spcAft>
                <a:spcPct val="20000"/>
              </a:spcAft>
              <a:buClr>
                <a:srgbClr val="DA162E"/>
              </a:buClr>
              <a:buSzPct val="75000"/>
              <a:buFont typeface="Wingdings" pitchFamily="2" charset="2"/>
              <a:buChar char="n"/>
            </a:pPr>
            <a:r>
              <a:rPr lang="fr-FR" altLang="fr-FR" sz="1200" b="1" dirty="0">
                <a:solidFill>
                  <a:srgbClr val="5A5A5A"/>
                </a:solidFill>
              </a:rPr>
              <a:t>Optimisation annuelle : Investissement de la totalité des PB de l’AG vers des UC</a:t>
            </a:r>
          </a:p>
          <a:p>
            <a:pPr lvl="1">
              <a:spcBef>
                <a:spcPct val="75000"/>
              </a:spcBef>
              <a:spcAft>
                <a:spcPct val="20000"/>
              </a:spcAft>
              <a:buClr>
                <a:srgbClr val="DA162E"/>
              </a:buClr>
              <a:buSzPct val="75000"/>
              <a:buFont typeface="Wingdings" pitchFamily="2" charset="2"/>
              <a:buChar char="n"/>
            </a:pPr>
            <a:r>
              <a:rPr lang="fr-FR" altLang="fr-FR" sz="1200" b="1" dirty="0">
                <a:solidFill>
                  <a:srgbClr val="5A5A5A"/>
                </a:solidFill>
              </a:rPr>
              <a:t>Sécurisation des Plus-Values : Investissement de la totalité des plus-values d’une UC vers l’AG</a:t>
            </a:r>
          </a:p>
          <a:p>
            <a:pPr lvl="1">
              <a:spcBef>
                <a:spcPct val="75000"/>
              </a:spcBef>
              <a:spcAft>
                <a:spcPct val="20000"/>
              </a:spcAft>
              <a:buClr>
                <a:srgbClr val="DA162E"/>
              </a:buClr>
              <a:buSzPct val="75000"/>
              <a:buFont typeface="Wingdings" pitchFamily="2" charset="2"/>
              <a:buChar char="n"/>
            </a:pPr>
            <a:r>
              <a:rPr lang="fr-FR" altLang="fr-FR" sz="1200" b="1" dirty="0">
                <a:solidFill>
                  <a:srgbClr val="5A5A5A"/>
                </a:solidFill>
              </a:rPr>
              <a:t>Stop Baisse : dès que le seuil minimum de déclenchement de baisse choisi est atteint, la totalité de l'épargne d'un ou plusieurs UC est arbitrée vers le support à capital garanti</a:t>
            </a: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28</a:t>
            </a:fld>
            <a:endParaRPr lang="fr-FR" dirty="0"/>
          </a:p>
        </p:txBody>
      </p:sp>
      <p:sp>
        <p:nvSpPr>
          <p:cNvPr id="8" name="Rectangle 2"/>
          <p:cNvSpPr>
            <a:spLocks noGrp="1" noChangeArrowheads="1"/>
          </p:cNvSpPr>
          <p:nvPr>
            <p:ph type="title" idx="4294967295"/>
          </p:nvPr>
        </p:nvSpPr>
        <p:spPr>
          <a:xfrm>
            <a:off x="755576" y="332656"/>
            <a:ext cx="7620000" cy="736600"/>
          </a:xfrm>
          <a:noFill/>
        </p:spPr>
        <p:txBody>
          <a:bodyPr anchor="t"/>
          <a:lstStyle/>
          <a:p>
            <a:r>
              <a:rPr lang="fr-FR" dirty="0" smtClean="0"/>
              <a:t>AGENDA</a:t>
            </a:r>
          </a:p>
        </p:txBody>
      </p:sp>
      <p:sp>
        <p:nvSpPr>
          <p:cNvPr id="9" name="Rectangle 3"/>
          <p:cNvSpPr>
            <a:spLocks noChangeArrowheads="1"/>
          </p:cNvSpPr>
          <p:nvPr/>
        </p:nvSpPr>
        <p:spPr bwMode="auto">
          <a:xfrm>
            <a:off x="920750" y="539750"/>
            <a:ext cx="5689600" cy="304800"/>
          </a:xfrm>
          <a:prstGeom prst="rect">
            <a:avLst/>
          </a:prstGeom>
          <a:noFill/>
          <a:ln w="9525">
            <a:noFill/>
            <a:miter lim="800000"/>
            <a:headEnd/>
            <a:tailEnd/>
          </a:ln>
        </p:spPr>
        <p:txBody>
          <a:bodyPr lIns="92075" tIns="46038" rIns="92075" bIns="46038"/>
          <a:lstStyle/>
          <a:p>
            <a:pPr marL="342900" indent="-342900">
              <a:spcBef>
                <a:spcPct val="75000"/>
              </a:spcBef>
              <a:spcAft>
                <a:spcPct val="20000"/>
              </a:spcAft>
              <a:buClr>
                <a:srgbClr val="DA162E"/>
              </a:buClr>
              <a:buSzPct val="75000"/>
              <a:buFont typeface="Wingdings" pitchFamily="2" charset="2"/>
              <a:buNone/>
            </a:pPr>
            <a:endParaRPr lang="fr-FR" sz="1800">
              <a:solidFill>
                <a:srgbClr val="505050"/>
              </a:solidFill>
            </a:endParaRPr>
          </a:p>
        </p:txBody>
      </p:sp>
      <p:sp>
        <p:nvSpPr>
          <p:cNvPr id="10" name="Rectangle 6"/>
          <p:cNvSpPr>
            <a:spLocks noChangeArrowheads="1"/>
          </p:cNvSpPr>
          <p:nvPr/>
        </p:nvSpPr>
        <p:spPr bwMode="auto">
          <a:xfrm>
            <a:off x="827584" y="1628800"/>
            <a:ext cx="7429500" cy="4278094"/>
          </a:xfrm>
          <a:prstGeom prst="rect">
            <a:avLst/>
          </a:prstGeom>
          <a:noFill/>
          <a:ln w="9525">
            <a:noFill/>
            <a:miter lim="800000"/>
            <a:headEnd/>
            <a:tailEnd/>
          </a:ln>
        </p:spPr>
        <p:txBody>
          <a:bodyPr>
            <a:spAutoFit/>
          </a:bodyPr>
          <a:lstStyle/>
          <a:p>
            <a:pPr>
              <a:buClr>
                <a:srgbClr val="FF0000"/>
              </a:buClr>
              <a:buFont typeface="Wingdings" pitchFamily="2" charset="2"/>
              <a:buChar char="q"/>
            </a:pPr>
            <a:r>
              <a:rPr lang="fr-FR" sz="1600" dirty="0">
                <a:solidFill>
                  <a:srgbClr val="5A5A5A"/>
                </a:solidFill>
              </a:rPr>
              <a:t> </a:t>
            </a:r>
            <a:r>
              <a:rPr lang="fr-FR" sz="1600" dirty="0">
                <a:solidFill>
                  <a:srgbClr val="5F5F5F"/>
                </a:solidFill>
              </a:rPr>
              <a:t>Un petit quizz pour commencer…</a:t>
            </a:r>
          </a:p>
          <a:p>
            <a:pPr>
              <a:buClr>
                <a:srgbClr val="FF0000"/>
              </a:buClr>
              <a:buFont typeface="Wingdings" pitchFamily="2" charset="2"/>
              <a:buChar char="q"/>
            </a:pPr>
            <a:endParaRPr lang="fr-FR" sz="1600" dirty="0"/>
          </a:p>
          <a:p>
            <a:pPr>
              <a:buClr>
                <a:srgbClr val="FF0000"/>
              </a:buClr>
              <a:buFont typeface="Wingdings" pitchFamily="2" charset="2"/>
              <a:buChar char="q"/>
            </a:pPr>
            <a:r>
              <a:rPr lang="fr-FR" sz="1600" dirty="0">
                <a:solidFill>
                  <a:srgbClr val="777777"/>
                </a:solidFill>
              </a:rPr>
              <a:t> L’Assurance Vie dans l’Assurance de Personne</a:t>
            </a:r>
          </a:p>
          <a:p>
            <a:pPr>
              <a:buClr>
                <a:srgbClr val="FF0000"/>
              </a:buClr>
              <a:buFont typeface="Wingdings" pitchFamily="2" charset="2"/>
              <a:buChar char="q"/>
            </a:pPr>
            <a:endParaRPr lang="fr-FR" sz="1600" b="1" dirty="0">
              <a:solidFill>
                <a:srgbClr val="000099"/>
              </a:solidFill>
            </a:endParaRPr>
          </a:p>
          <a:p>
            <a:pPr>
              <a:buClr>
                <a:srgbClr val="FF0000"/>
              </a:buClr>
              <a:buFont typeface="Wingdings" pitchFamily="2" charset="2"/>
              <a:buChar char="q"/>
            </a:pPr>
            <a:r>
              <a:rPr lang="fr-FR" sz="1600" b="1" dirty="0">
                <a:solidFill>
                  <a:srgbClr val="808080"/>
                </a:solidFill>
              </a:rPr>
              <a:t> </a:t>
            </a:r>
            <a:r>
              <a:rPr lang="fr-FR" sz="1600" dirty="0">
                <a:solidFill>
                  <a:srgbClr val="808080"/>
                </a:solidFill>
              </a:rPr>
              <a:t>L’Assurance Vie pourquoi ? Les avantages</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b="1" dirty="0">
                <a:solidFill>
                  <a:srgbClr val="FF0000"/>
                </a:solidFill>
              </a:rPr>
              <a:t> </a:t>
            </a:r>
            <a:r>
              <a:rPr lang="fr-FR" sz="1600" dirty="0">
                <a:solidFill>
                  <a:srgbClr val="969696"/>
                </a:solidFill>
              </a:rPr>
              <a:t>Les acteurs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F5F5F"/>
                </a:solidFill>
              </a:rPr>
              <a:t> Les produits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b="1" dirty="0">
                <a:solidFill>
                  <a:srgbClr val="FF0000"/>
                </a:solidFill>
              </a:rPr>
              <a:t> La fiscalité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Les canaux de distribution</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Vision système d’information : Cycles de vie &amp; Cartographie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Chiffres et Tendances du </a:t>
            </a:r>
            <a:r>
              <a:rPr lang="fr-FR" sz="1600" dirty="0" smtClean="0">
                <a:solidFill>
                  <a:srgbClr val="5A5A5A"/>
                </a:solidFill>
              </a:rPr>
              <a:t>marché</a:t>
            </a:r>
            <a:endParaRPr lang="fr-FR" sz="1600" dirty="0">
              <a:solidFill>
                <a:srgbClr val="5A5A5A"/>
              </a:solidFill>
            </a:endParaRP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29</a:t>
            </a:fld>
            <a:endParaRPr lang="fr-FR" dirty="0"/>
          </a:p>
        </p:txBody>
      </p:sp>
      <p:sp>
        <p:nvSpPr>
          <p:cNvPr id="8" name="Espace réservé du contenu 4"/>
          <p:cNvSpPr txBox="1">
            <a:spLocks/>
          </p:cNvSpPr>
          <p:nvPr/>
        </p:nvSpPr>
        <p:spPr bwMode="auto">
          <a:xfrm>
            <a:off x="928688" y="1571625"/>
            <a:ext cx="7456487" cy="4867275"/>
          </a:xfrm>
          <a:prstGeom prst="rect">
            <a:avLst/>
          </a:prstGeom>
          <a:noFill/>
          <a:ln w="9525">
            <a:noFill/>
            <a:miter lim="800000"/>
            <a:headEnd/>
            <a:tailEnd/>
          </a:ln>
        </p:spPr>
        <p:txBody>
          <a:bodyPr lIns="92075" tIns="46038" rIns="92075" bIns="46038"/>
          <a:lstStyle/>
          <a:p>
            <a:pPr marL="266700" indent="-266700">
              <a:spcBef>
                <a:spcPct val="75000"/>
              </a:spcBef>
              <a:spcAft>
                <a:spcPct val="20000"/>
              </a:spcAft>
              <a:buClr>
                <a:srgbClr val="DA162E"/>
              </a:buClr>
              <a:buSzPct val="75000"/>
              <a:buFont typeface="Wingdings" pitchFamily="2" charset="2"/>
              <a:buChar char="n"/>
              <a:defRPr/>
            </a:pPr>
            <a:endParaRPr lang="fr-FR" b="1" kern="0" dirty="0">
              <a:solidFill>
                <a:srgbClr val="5A5A5A"/>
              </a:solidFill>
              <a:latin typeface="+mn-lt"/>
              <a:ea typeface="+mn-ea"/>
            </a:endParaRPr>
          </a:p>
        </p:txBody>
      </p:sp>
      <p:sp>
        <p:nvSpPr>
          <p:cNvPr id="12" name="Titre 1"/>
          <p:cNvSpPr>
            <a:spLocks noGrp="1"/>
          </p:cNvSpPr>
          <p:nvPr>
            <p:ph type="title" idx="4294967295"/>
          </p:nvPr>
        </p:nvSpPr>
        <p:spPr>
          <a:xfrm>
            <a:off x="914400" y="88900"/>
            <a:ext cx="7620000" cy="736600"/>
          </a:xfrm>
        </p:spPr>
        <p:txBody>
          <a:bodyPr/>
          <a:lstStyle/>
          <a:p>
            <a:r>
              <a:rPr lang="fr-FR" altLang="fr-FR" smtClean="0"/>
              <a:t>Le régime fiscal des Produits : IR</a:t>
            </a:r>
          </a:p>
        </p:txBody>
      </p:sp>
      <p:sp>
        <p:nvSpPr>
          <p:cNvPr id="13" name="Rectangle 4"/>
          <p:cNvSpPr>
            <a:spLocks noChangeArrowheads="1"/>
          </p:cNvSpPr>
          <p:nvPr/>
        </p:nvSpPr>
        <p:spPr bwMode="auto">
          <a:xfrm>
            <a:off x="444498" y="1571625"/>
            <a:ext cx="8424863" cy="4230688"/>
          </a:xfrm>
          <a:prstGeom prst="rect">
            <a:avLst/>
          </a:prstGeom>
          <a:noFill/>
          <a:ln w="9525">
            <a:noFill/>
            <a:miter lim="800000"/>
            <a:headEnd/>
            <a:tailEnd/>
          </a:ln>
        </p:spPr>
        <p:txBody>
          <a:bodyPr>
            <a:spAutoFit/>
          </a:bodyPr>
          <a:lstStyle>
            <a:lvl1pPr marL="266700" indent="-266700">
              <a:defRPr sz="1600">
                <a:solidFill>
                  <a:schemeClr val="tx1"/>
                </a:solidFill>
                <a:latin typeface="Arial" charset="0"/>
                <a:ea typeface="ヒラギノ角ゴ Pro W3" pitchFamily="1" charset="-128"/>
              </a:defRPr>
            </a:lvl1pPr>
            <a:lvl2pPr marL="723900" indent="-266700">
              <a:defRPr sz="1600">
                <a:solidFill>
                  <a:schemeClr val="tx1"/>
                </a:solidFill>
                <a:latin typeface="Arial" charset="0"/>
                <a:ea typeface="ヒラギノ角ゴ Pro W3" pitchFamily="1" charset="-128"/>
              </a:defRPr>
            </a:lvl2pPr>
            <a:lvl3pPr marL="1200150" indent="-28575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spcBef>
                <a:spcPct val="75000"/>
              </a:spcBef>
              <a:spcAft>
                <a:spcPct val="20000"/>
              </a:spcAft>
              <a:buClr>
                <a:srgbClr val="DA162E"/>
              </a:buClr>
              <a:buSzPct val="75000"/>
            </a:pPr>
            <a:r>
              <a:rPr lang="fr-FR" altLang="fr-FR" b="1" dirty="0">
                <a:solidFill>
                  <a:srgbClr val="5A5A5A"/>
                </a:solidFill>
              </a:rPr>
              <a:t>	En cas de rachat </a:t>
            </a:r>
            <a:r>
              <a:rPr lang="fr-FR" altLang="fr-FR" dirty="0">
                <a:solidFill>
                  <a:srgbClr val="5A5A5A"/>
                </a:solidFill>
              </a:rPr>
              <a:t>du contrat d'assurance vie, </a:t>
            </a:r>
            <a:r>
              <a:rPr lang="fr-FR" altLang="fr-FR" b="1" dirty="0">
                <a:solidFill>
                  <a:srgbClr val="5A5A5A"/>
                </a:solidFill>
              </a:rPr>
              <a:t>les produits</a:t>
            </a:r>
            <a:r>
              <a:rPr lang="fr-FR" altLang="fr-FR" dirty="0">
                <a:solidFill>
                  <a:srgbClr val="5A5A5A"/>
                </a:solidFill>
              </a:rPr>
              <a:t>, c'est-à-dire les intérêts acquis ou constatés à compter du 1er janvier 1998 et afférents à des cotisations versées après le 26 septembre 1997 </a:t>
            </a:r>
            <a:r>
              <a:rPr lang="fr-FR" altLang="fr-FR" b="1" dirty="0">
                <a:solidFill>
                  <a:srgbClr val="5A5A5A"/>
                </a:solidFill>
              </a:rPr>
              <a:t>sont imposés de la façon suivante :</a:t>
            </a:r>
          </a:p>
          <a:p>
            <a:pPr lvl="1">
              <a:spcBef>
                <a:spcPct val="75000"/>
              </a:spcBef>
              <a:spcAft>
                <a:spcPct val="20000"/>
              </a:spcAft>
              <a:buClr>
                <a:srgbClr val="DA162E"/>
              </a:buClr>
              <a:buSzPct val="75000"/>
              <a:buFont typeface="Wingdings" pitchFamily="2" charset="2"/>
              <a:buChar char="n"/>
            </a:pPr>
            <a:r>
              <a:rPr lang="fr-FR" altLang="fr-FR" sz="1400" dirty="0">
                <a:solidFill>
                  <a:srgbClr val="000099"/>
                </a:solidFill>
              </a:rPr>
              <a:t>Pour tout rachat du contrat d'assurance vie </a:t>
            </a:r>
            <a:r>
              <a:rPr lang="fr-FR" altLang="fr-FR" sz="1400" b="1" dirty="0">
                <a:solidFill>
                  <a:srgbClr val="000099"/>
                </a:solidFill>
              </a:rPr>
              <a:t>après huit ans</a:t>
            </a:r>
            <a:r>
              <a:rPr lang="fr-FR" altLang="fr-FR" sz="1400" dirty="0">
                <a:solidFill>
                  <a:srgbClr val="3F3F3F"/>
                </a:solidFill>
              </a:rPr>
              <a:t>, l'imposition porte sur les produits acquis dépassant le seuil de 4 600 euros pour une personne seule et 9 200 euros pour un couple (Rappel : les produits acquis ou constatés au 31 décembre 1997 sont exonérés).</a:t>
            </a:r>
          </a:p>
          <a:p>
            <a:pPr lvl="2">
              <a:spcBef>
                <a:spcPct val="75000"/>
              </a:spcBef>
              <a:spcAft>
                <a:spcPct val="20000"/>
              </a:spcAft>
              <a:buClr>
                <a:srgbClr val="DA162E"/>
              </a:buClr>
              <a:buSzPct val="75000"/>
              <a:buFont typeface="Wingdings" pitchFamily="2" charset="2"/>
              <a:buChar char="Ø"/>
            </a:pPr>
            <a:r>
              <a:rPr lang="fr-FR" altLang="fr-FR" sz="1400" b="1" dirty="0">
                <a:solidFill>
                  <a:srgbClr val="5A5A5A"/>
                </a:solidFill>
              </a:rPr>
              <a:t>soit par réintégration dans les revenus imposables,</a:t>
            </a:r>
          </a:p>
          <a:p>
            <a:pPr lvl="2">
              <a:spcBef>
                <a:spcPct val="75000"/>
              </a:spcBef>
              <a:spcAft>
                <a:spcPct val="20000"/>
              </a:spcAft>
              <a:buClr>
                <a:srgbClr val="DA162E"/>
              </a:buClr>
              <a:buSzPct val="75000"/>
              <a:buFont typeface="Wingdings" pitchFamily="2" charset="2"/>
              <a:buChar char="Ø"/>
            </a:pPr>
            <a:r>
              <a:rPr lang="fr-FR" altLang="fr-FR" sz="1400" b="1" dirty="0">
                <a:solidFill>
                  <a:srgbClr val="5A5A5A"/>
                </a:solidFill>
              </a:rPr>
              <a:t>soit par prélèvement libératoire forfaitaire (PLF) au taux de </a:t>
            </a:r>
            <a:r>
              <a:rPr lang="fr-FR" altLang="fr-FR" sz="1400" b="1" dirty="0">
                <a:solidFill>
                  <a:schemeClr val="accent1"/>
                </a:solidFill>
              </a:rPr>
              <a:t>7,5 %.</a:t>
            </a:r>
            <a:r>
              <a:rPr lang="fr-FR" altLang="fr-FR" b="1" dirty="0">
                <a:solidFill>
                  <a:srgbClr val="5A5A5A"/>
                </a:solidFill>
              </a:rPr>
              <a:t> </a:t>
            </a:r>
          </a:p>
          <a:p>
            <a:pPr lvl="1">
              <a:spcBef>
                <a:spcPct val="75000"/>
              </a:spcBef>
              <a:spcAft>
                <a:spcPct val="20000"/>
              </a:spcAft>
              <a:buClr>
                <a:srgbClr val="DA162E"/>
              </a:buClr>
              <a:buSzPct val="75000"/>
              <a:buFont typeface="Wingdings" pitchFamily="2" charset="2"/>
              <a:buChar char="n"/>
            </a:pPr>
            <a:r>
              <a:rPr lang="fr-FR" altLang="fr-FR" sz="1400" dirty="0">
                <a:solidFill>
                  <a:srgbClr val="000099"/>
                </a:solidFill>
              </a:rPr>
              <a:t>Le rachat du contrat d'assurance vie </a:t>
            </a:r>
            <a:r>
              <a:rPr lang="fr-FR" altLang="fr-FR" sz="1400" b="1" dirty="0">
                <a:solidFill>
                  <a:srgbClr val="000099"/>
                </a:solidFill>
              </a:rPr>
              <a:t>avant huit ans</a:t>
            </a:r>
          </a:p>
          <a:p>
            <a:pPr lvl="2">
              <a:spcBef>
                <a:spcPct val="75000"/>
              </a:spcBef>
              <a:spcAft>
                <a:spcPct val="20000"/>
              </a:spcAft>
              <a:buClr>
                <a:srgbClr val="DA162E"/>
              </a:buClr>
              <a:buSzPct val="75000"/>
              <a:buFont typeface="Wingdings" pitchFamily="2" charset="2"/>
              <a:buChar char="Ø"/>
            </a:pPr>
            <a:r>
              <a:rPr lang="fr-FR" altLang="fr-FR" sz="1400" b="1" dirty="0">
                <a:solidFill>
                  <a:srgbClr val="5A5A5A"/>
                </a:solidFill>
              </a:rPr>
              <a:t>soit par réintégration dans les revenus imposables,</a:t>
            </a:r>
          </a:p>
          <a:p>
            <a:pPr lvl="2">
              <a:spcBef>
                <a:spcPct val="75000"/>
              </a:spcBef>
              <a:spcAft>
                <a:spcPct val="20000"/>
              </a:spcAft>
              <a:buClr>
                <a:srgbClr val="DA162E"/>
              </a:buClr>
              <a:buSzPct val="75000"/>
              <a:buFont typeface="Wingdings" pitchFamily="2" charset="2"/>
              <a:buChar char="Ø"/>
            </a:pPr>
            <a:r>
              <a:rPr lang="fr-FR" altLang="fr-FR" sz="1400" b="1" dirty="0">
                <a:solidFill>
                  <a:srgbClr val="5A5A5A"/>
                </a:solidFill>
              </a:rPr>
              <a:t>soit par PLF au taux de </a:t>
            </a:r>
            <a:r>
              <a:rPr lang="fr-FR" altLang="fr-FR" sz="1400" b="1" dirty="0">
                <a:solidFill>
                  <a:schemeClr val="accent1"/>
                </a:solidFill>
              </a:rPr>
              <a:t>35 %</a:t>
            </a:r>
            <a:r>
              <a:rPr lang="fr-FR" altLang="fr-FR" sz="1400" b="1" dirty="0">
                <a:solidFill>
                  <a:srgbClr val="5A5A5A"/>
                </a:solidFill>
              </a:rPr>
              <a:t> en cas de rachat de la 1</a:t>
            </a:r>
            <a:r>
              <a:rPr lang="fr-FR" altLang="fr-FR" sz="1400" b="1" baseline="30000" dirty="0">
                <a:solidFill>
                  <a:srgbClr val="5A5A5A"/>
                </a:solidFill>
              </a:rPr>
              <a:t>ère</a:t>
            </a:r>
            <a:r>
              <a:rPr lang="fr-FR" altLang="fr-FR" sz="1400" b="1" dirty="0">
                <a:solidFill>
                  <a:srgbClr val="5A5A5A"/>
                </a:solidFill>
              </a:rPr>
              <a:t> à la 4</a:t>
            </a:r>
            <a:r>
              <a:rPr lang="fr-FR" altLang="fr-FR" sz="1400" b="1" baseline="30000" dirty="0">
                <a:solidFill>
                  <a:srgbClr val="5A5A5A"/>
                </a:solidFill>
              </a:rPr>
              <a:t>ème</a:t>
            </a:r>
            <a:r>
              <a:rPr lang="fr-FR" altLang="fr-FR" sz="1400" b="1" dirty="0">
                <a:solidFill>
                  <a:srgbClr val="5A5A5A"/>
                </a:solidFill>
              </a:rPr>
              <a:t> années incluses</a:t>
            </a:r>
          </a:p>
          <a:p>
            <a:pPr lvl="2">
              <a:spcBef>
                <a:spcPct val="75000"/>
              </a:spcBef>
              <a:spcAft>
                <a:spcPct val="20000"/>
              </a:spcAft>
              <a:buClr>
                <a:srgbClr val="DA162E"/>
              </a:buClr>
              <a:buSzPct val="75000"/>
              <a:buFont typeface="Wingdings" pitchFamily="2" charset="2"/>
              <a:buChar char="Ø"/>
            </a:pPr>
            <a:r>
              <a:rPr lang="fr-FR" altLang="fr-FR" sz="1400" b="1" dirty="0">
                <a:solidFill>
                  <a:srgbClr val="5A5A5A"/>
                </a:solidFill>
              </a:rPr>
              <a:t>soit par PLF au taux de </a:t>
            </a:r>
            <a:r>
              <a:rPr lang="fr-FR" altLang="fr-FR" sz="1400" b="1" dirty="0">
                <a:solidFill>
                  <a:schemeClr val="accent1"/>
                </a:solidFill>
              </a:rPr>
              <a:t>15 %</a:t>
            </a:r>
            <a:r>
              <a:rPr lang="fr-FR" altLang="fr-FR" sz="1400" b="1" dirty="0">
                <a:solidFill>
                  <a:srgbClr val="5A5A5A"/>
                </a:solidFill>
              </a:rPr>
              <a:t> en cas de rachat de la 5</a:t>
            </a:r>
            <a:r>
              <a:rPr lang="fr-FR" altLang="fr-FR" sz="1400" b="1" baseline="30000" dirty="0">
                <a:solidFill>
                  <a:srgbClr val="5A5A5A"/>
                </a:solidFill>
              </a:rPr>
              <a:t>ème</a:t>
            </a:r>
            <a:r>
              <a:rPr lang="fr-FR" altLang="fr-FR" sz="1400" b="1" dirty="0">
                <a:solidFill>
                  <a:srgbClr val="5A5A5A"/>
                </a:solidFill>
              </a:rPr>
              <a:t> à la 8</a:t>
            </a:r>
            <a:r>
              <a:rPr lang="fr-FR" altLang="fr-FR" sz="1400" b="1" baseline="30000" dirty="0">
                <a:solidFill>
                  <a:srgbClr val="5A5A5A"/>
                </a:solidFill>
              </a:rPr>
              <a:t>ème</a:t>
            </a:r>
            <a:r>
              <a:rPr lang="fr-FR" altLang="fr-FR" sz="1400" b="1" dirty="0">
                <a:solidFill>
                  <a:srgbClr val="5A5A5A"/>
                </a:solidFill>
              </a:rPr>
              <a:t> années incluses</a:t>
            </a: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3</a:t>
            </a:fld>
            <a:endParaRPr lang="fr-FR" dirty="0"/>
          </a:p>
        </p:txBody>
      </p:sp>
      <p:sp>
        <p:nvSpPr>
          <p:cNvPr id="9" name="Rectangle 2"/>
          <p:cNvSpPr>
            <a:spLocks noGrp="1" noChangeArrowheads="1"/>
          </p:cNvSpPr>
          <p:nvPr>
            <p:ph type="title"/>
          </p:nvPr>
        </p:nvSpPr>
        <p:spPr>
          <a:xfrm>
            <a:off x="864875" y="406838"/>
            <a:ext cx="7620000" cy="736600"/>
          </a:xfrm>
          <a:noFill/>
        </p:spPr>
        <p:txBody>
          <a:bodyPr anchor="t"/>
          <a:lstStyle/>
          <a:p>
            <a:r>
              <a:rPr lang="fr-FR" altLang="fr-FR" dirty="0" smtClean="0"/>
              <a:t>Je teste mes connaissances</a:t>
            </a:r>
          </a:p>
        </p:txBody>
      </p:sp>
      <p:sp>
        <p:nvSpPr>
          <p:cNvPr id="10" name="Rectangle 3"/>
          <p:cNvSpPr>
            <a:spLocks noChangeArrowheads="1"/>
          </p:cNvSpPr>
          <p:nvPr/>
        </p:nvSpPr>
        <p:spPr bwMode="auto">
          <a:xfrm>
            <a:off x="871225" y="857688"/>
            <a:ext cx="568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spcBef>
                <a:spcPct val="75000"/>
              </a:spcBef>
              <a:spcAft>
                <a:spcPct val="20000"/>
              </a:spcAft>
              <a:buClr>
                <a:srgbClr val="DA162E"/>
              </a:buClr>
              <a:buSzPct val="75000"/>
              <a:buFont typeface="Wingdings" pitchFamily="2" charset="2"/>
              <a:buNone/>
            </a:pPr>
            <a:endParaRPr lang="fr-FR" altLang="fr-FR" sz="1800">
              <a:solidFill>
                <a:srgbClr val="505050"/>
              </a:solidFill>
            </a:endParaRPr>
          </a:p>
        </p:txBody>
      </p:sp>
      <p:sp>
        <p:nvSpPr>
          <p:cNvPr id="11" name="Rectangle 4"/>
          <p:cNvSpPr>
            <a:spLocks noChangeArrowheads="1"/>
          </p:cNvSpPr>
          <p:nvPr/>
        </p:nvSpPr>
        <p:spPr bwMode="auto">
          <a:xfrm>
            <a:off x="850588" y="1802251"/>
            <a:ext cx="6815137" cy="387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66700" indent="-266700">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spcBef>
                <a:spcPct val="75000"/>
              </a:spcBef>
              <a:spcAft>
                <a:spcPct val="20000"/>
              </a:spcAft>
              <a:buClr>
                <a:srgbClr val="DA162E"/>
              </a:buClr>
              <a:buSzPct val="75000"/>
              <a:buFont typeface="Wingdings" pitchFamily="2" charset="2"/>
              <a:buChar char="n"/>
            </a:pPr>
            <a:endParaRPr lang="fr-FR" altLang="fr-FR">
              <a:solidFill>
                <a:srgbClr val="5A5A5A"/>
              </a:solidFill>
            </a:endParaRPr>
          </a:p>
          <a:p>
            <a:pPr>
              <a:spcBef>
                <a:spcPct val="75000"/>
              </a:spcBef>
              <a:spcAft>
                <a:spcPct val="20000"/>
              </a:spcAft>
              <a:buClr>
                <a:srgbClr val="DA162E"/>
              </a:buClr>
              <a:buSzPct val="75000"/>
              <a:buFont typeface="Wingdings" pitchFamily="2" charset="2"/>
              <a:buChar char="n"/>
            </a:pPr>
            <a:endParaRPr lang="fr-FR" altLang="fr-FR">
              <a:solidFill>
                <a:srgbClr val="5A5A5A"/>
              </a:solidFill>
            </a:endParaRPr>
          </a:p>
        </p:txBody>
      </p:sp>
      <p:pic>
        <p:nvPicPr>
          <p:cNvPr id="12"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725" y="3032563"/>
            <a:ext cx="743902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6"/>
          <p:cNvSpPr>
            <a:spLocks noChangeArrowheads="1"/>
          </p:cNvSpPr>
          <p:nvPr/>
        </p:nvSpPr>
        <p:spPr bwMode="auto">
          <a:xfrm>
            <a:off x="807725" y="1532376"/>
            <a:ext cx="74295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r>
              <a:rPr lang="fr-FR" altLang="fr-FR" b="1" dirty="0"/>
              <a:t>Épargne, assurance </a:t>
            </a:r>
            <a:r>
              <a:rPr lang="fr-FR" altLang="fr-FR" b="1" dirty="0" smtClean="0"/>
              <a:t>décès ou garanties prévoyance</a:t>
            </a:r>
            <a:r>
              <a:rPr lang="fr-FR" altLang="fr-FR" b="1" dirty="0"/>
              <a:t>, rémunération, fiscalité… Pour savoir où vous en êtes sur l’assurance </a:t>
            </a:r>
            <a:r>
              <a:rPr lang="fr-FR" altLang="fr-FR" b="1" dirty="0" smtClean="0"/>
              <a:t>Vie</a:t>
            </a:r>
            <a:r>
              <a:rPr lang="fr-FR" altLang="fr-FR" b="1" dirty="0"/>
              <a:t>, rien de tel qu’un petit quizz !</a:t>
            </a:r>
          </a:p>
          <a:p>
            <a:endParaRPr lang="fr-FR" altLang="fr-FR" b="1" dirty="0"/>
          </a:p>
          <a:p>
            <a:r>
              <a:rPr lang="fr-FR" altLang="fr-FR" b="1" dirty="0"/>
              <a:t> Attention, pour certaines questions, plusieurs réponses sont possibles !</a:t>
            </a:r>
            <a:endParaRPr lang="fr-FR" altLang="fr-FR" dirty="0"/>
          </a:p>
        </p:txBody>
      </p:sp>
    </p:spTree>
    <p:extLst>
      <p:ext uri="{BB962C8B-B14F-4D97-AF65-F5344CB8AC3E}">
        <p14:creationId xmlns:p14="http://schemas.microsoft.com/office/powerpoint/2010/main" val="186385348"/>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30</a:t>
            </a:fld>
            <a:endParaRPr lang="fr-FR" dirty="0"/>
          </a:p>
        </p:txBody>
      </p:sp>
      <p:sp>
        <p:nvSpPr>
          <p:cNvPr id="9" name="Rectangle 50"/>
          <p:cNvSpPr>
            <a:spLocks noChangeArrowheads="1"/>
          </p:cNvSpPr>
          <p:nvPr/>
        </p:nvSpPr>
        <p:spPr bwMode="gray">
          <a:xfrm>
            <a:off x="7524170" y="5508899"/>
            <a:ext cx="900162" cy="504056"/>
          </a:xfrm>
          <a:prstGeom prst="rect">
            <a:avLst/>
          </a:prstGeom>
          <a:noFill/>
          <a:ln w="9525">
            <a:noFill/>
            <a:miter lim="800000"/>
            <a:headEnd/>
            <a:tailEnd/>
          </a:ln>
        </p:spPr>
        <p:txBody>
          <a:bodyPr lIns="108000" tIns="180000" rIns="72000" bIns="0"/>
          <a:lstStyle/>
          <a:p>
            <a:r>
              <a:rPr lang="fr-FR" sz="1600" noProof="1" smtClean="0">
                <a:solidFill>
                  <a:srgbClr val="5A5A5A"/>
                </a:solidFill>
              </a:rPr>
              <a:t>Temps</a:t>
            </a:r>
            <a:endParaRPr lang="fr-FR" sz="1600" noProof="1">
              <a:solidFill>
                <a:srgbClr val="5A5A5A"/>
              </a:solidFill>
            </a:endParaRPr>
          </a:p>
        </p:txBody>
      </p:sp>
      <p:sp>
        <p:nvSpPr>
          <p:cNvPr id="10" name="Rectangle 51"/>
          <p:cNvSpPr>
            <a:spLocks noChangeArrowheads="1"/>
          </p:cNvSpPr>
          <p:nvPr/>
        </p:nvSpPr>
        <p:spPr bwMode="gray">
          <a:xfrm>
            <a:off x="495018" y="4124769"/>
            <a:ext cx="4056063" cy="1800225"/>
          </a:xfrm>
          <a:prstGeom prst="rect">
            <a:avLst/>
          </a:prstGeom>
          <a:noFill/>
          <a:ln w="9525">
            <a:noFill/>
            <a:miter lim="800000"/>
            <a:headEnd/>
            <a:tailEnd/>
          </a:ln>
        </p:spPr>
        <p:txBody>
          <a:bodyPr lIns="108000" tIns="180000" rIns="72000" bIns="0"/>
          <a:lstStyle/>
          <a:p>
            <a:endParaRPr lang="fr-FR" sz="1400" b="1">
              <a:solidFill>
                <a:schemeClr val="tx1"/>
              </a:solidFill>
            </a:endParaRPr>
          </a:p>
        </p:txBody>
      </p:sp>
      <p:sp>
        <p:nvSpPr>
          <p:cNvPr id="11" name="Titre 1"/>
          <p:cNvSpPr>
            <a:spLocks/>
          </p:cNvSpPr>
          <p:nvPr/>
        </p:nvSpPr>
        <p:spPr bwMode="auto">
          <a:xfrm>
            <a:off x="913595" y="260648"/>
            <a:ext cx="7977188" cy="735012"/>
          </a:xfrm>
          <a:prstGeom prst="rect">
            <a:avLst/>
          </a:prstGeom>
          <a:noFill/>
          <a:ln w="9525">
            <a:noFill/>
            <a:round/>
            <a:headEnd/>
            <a:tailEnd/>
          </a:ln>
        </p:spPr>
        <p:txBody>
          <a:bodyPr lIns="92160" tIns="46080" rIns="92160" bIns="46080" anchor="ctr"/>
          <a:lstStyle/>
          <a:p>
            <a:pPr eaLnBrk="0" hangingPunct="0">
              <a:lnSpc>
                <a:spcPct val="80000"/>
              </a:lnSpc>
            </a:pPr>
            <a:r>
              <a:rPr lang="fr-FR" sz="2600" dirty="0" smtClean="0">
                <a:solidFill>
                  <a:srgbClr val="E51519"/>
                </a:solidFill>
                <a:latin typeface="Century Gothic" pitchFamily="34" charset="0"/>
              </a:rPr>
              <a:t>Quels avantages fiscaux pour les produits ?</a:t>
            </a:r>
            <a:endParaRPr lang="fr-FR" sz="2600" dirty="0">
              <a:solidFill>
                <a:srgbClr val="E51519"/>
              </a:solidFill>
              <a:latin typeface="Century Gothic" pitchFamily="34" charset="0"/>
            </a:endParaRPr>
          </a:p>
        </p:txBody>
      </p:sp>
      <p:sp>
        <p:nvSpPr>
          <p:cNvPr id="14" name="Flèche droite 13"/>
          <p:cNvSpPr/>
          <p:nvPr/>
        </p:nvSpPr>
        <p:spPr bwMode="auto">
          <a:xfrm>
            <a:off x="611402" y="5924994"/>
            <a:ext cx="7992888" cy="14366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2"/>
              </a:solidFill>
              <a:effectLst/>
              <a:latin typeface="Arial" charset="0"/>
              <a:ea typeface="ヒラギノ角ゴ Pro W3" pitchFamily="1" charset="-128"/>
            </a:endParaRPr>
          </a:p>
        </p:txBody>
      </p:sp>
      <p:sp>
        <p:nvSpPr>
          <p:cNvPr id="15" name="Rectangle 14"/>
          <p:cNvSpPr/>
          <p:nvPr/>
        </p:nvSpPr>
        <p:spPr bwMode="auto">
          <a:xfrm>
            <a:off x="611402" y="1277251"/>
            <a:ext cx="935037" cy="4609183"/>
          </a:xfrm>
          <a:prstGeom prst="rect">
            <a:avLst/>
          </a:prstGeom>
          <a:gradFill flip="none" rotWithShape="1">
            <a:gsLst>
              <a:gs pos="0">
                <a:srgbClr val="8ACC66">
                  <a:tint val="66000"/>
                  <a:satMod val="160000"/>
                </a:srgbClr>
              </a:gs>
              <a:gs pos="50000">
                <a:srgbClr val="8ACC66">
                  <a:tint val="44500"/>
                  <a:satMod val="160000"/>
                </a:srgbClr>
              </a:gs>
              <a:gs pos="100000">
                <a:srgbClr val="8ACC66">
                  <a:tint val="23500"/>
                  <a:satMod val="160000"/>
                </a:srgbClr>
              </a:gs>
            </a:gsLst>
            <a:lin ang="16200000" scaled="1"/>
            <a:tileRect/>
          </a:gradFill>
          <a:ln>
            <a:solidFill>
              <a:srgbClr val="8ACC66"/>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lIns="0" rIns="0" anchor="ctr"/>
          <a:lstStyle/>
          <a:p>
            <a:pPr algn="ctr" eaLnBrk="0" hangingPunct="0">
              <a:defRPr/>
            </a:pPr>
            <a:r>
              <a:rPr lang="fr-FR" sz="1050" dirty="0" smtClean="0">
                <a:solidFill>
                  <a:schemeClr val="tx1"/>
                </a:solidFill>
                <a:latin typeface="Calibri" pitchFamily="34" charset="0"/>
                <a:cs typeface="Calibri" pitchFamily="34" charset="0"/>
              </a:rPr>
              <a:t>EXONERATION</a:t>
            </a:r>
            <a:endParaRPr lang="fr-FR" sz="1050" dirty="0">
              <a:solidFill>
                <a:schemeClr val="tx1"/>
              </a:solidFill>
              <a:latin typeface="Calibri" pitchFamily="34" charset="0"/>
              <a:cs typeface="Calibri" pitchFamily="34" charset="0"/>
            </a:endParaRPr>
          </a:p>
        </p:txBody>
      </p:sp>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9845" y="1532158"/>
            <a:ext cx="6802437" cy="376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89578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31</a:t>
            </a:fld>
            <a:endParaRPr lang="fr-FR" dirty="0"/>
          </a:p>
        </p:txBody>
      </p:sp>
      <p:sp>
        <p:nvSpPr>
          <p:cNvPr id="8" name="Titre 1"/>
          <p:cNvSpPr>
            <a:spLocks noGrp="1"/>
          </p:cNvSpPr>
          <p:nvPr>
            <p:ph type="title" idx="4294967295"/>
          </p:nvPr>
        </p:nvSpPr>
        <p:spPr>
          <a:xfrm>
            <a:off x="914400" y="88900"/>
            <a:ext cx="7620000" cy="736600"/>
          </a:xfrm>
        </p:spPr>
        <p:txBody>
          <a:bodyPr/>
          <a:lstStyle/>
          <a:p>
            <a:r>
              <a:rPr lang="fr-FR" altLang="fr-FR" dirty="0" smtClean="0"/>
              <a:t>Le régime fiscal des Produits : PS</a:t>
            </a:r>
          </a:p>
        </p:txBody>
      </p:sp>
      <p:sp>
        <p:nvSpPr>
          <p:cNvPr id="9" name="Espace réservé de la date 3"/>
          <p:cNvSpPr txBox="1">
            <a:spLocks noGrp="1"/>
          </p:cNvSpPr>
          <p:nvPr/>
        </p:nvSpPr>
        <p:spPr bwMode="auto">
          <a:xfrm>
            <a:off x="2865438" y="6632575"/>
            <a:ext cx="5738812"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eaLnBrk="1" hangingPunct="1"/>
            <a:r>
              <a:rPr lang="fr-FR" altLang="fr-FR" sz="800">
                <a:solidFill>
                  <a:schemeClr val="bg1"/>
                </a:solidFill>
              </a:rPr>
              <a:t>L’ Assurance Vie</a:t>
            </a:r>
          </a:p>
        </p:txBody>
      </p:sp>
      <p:sp>
        <p:nvSpPr>
          <p:cNvPr id="10" name="Espace réservé du contenu 4"/>
          <p:cNvSpPr txBox="1">
            <a:spLocks/>
          </p:cNvSpPr>
          <p:nvPr/>
        </p:nvSpPr>
        <p:spPr bwMode="auto">
          <a:xfrm>
            <a:off x="928688" y="1571625"/>
            <a:ext cx="7456487" cy="4867275"/>
          </a:xfrm>
          <a:prstGeom prst="rect">
            <a:avLst/>
          </a:prstGeom>
          <a:noFill/>
          <a:ln w="9525">
            <a:noFill/>
            <a:miter lim="800000"/>
            <a:headEnd/>
            <a:tailEnd/>
          </a:ln>
        </p:spPr>
        <p:txBody>
          <a:bodyPr lIns="92075" tIns="46038" rIns="92075" bIns="46038"/>
          <a:lstStyle/>
          <a:p>
            <a:pPr marL="266700" indent="-266700">
              <a:spcBef>
                <a:spcPct val="75000"/>
              </a:spcBef>
              <a:spcAft>
                <a:spcPct val="20000"/>
              </a:spcAft>
              <a:buClr>
                <a:srgbClr val="DA162E"/>
              </a:buClr>
              <a:buSzPct val="75000"/>
              <a:buFont typeface="Wingdings" pitchFamily="2" charset="2"/>
              <a:buChar char="n"/>
              <a:defRPr/>
            </a:pPr>
            <a:endParaRPr lang="fr-FR" b="1" kern="0" dirty="0">
              <a:solidFill>
                <a:srgbClr val="5A5A5A"/>
              </a:solidFill>
              <a:latin typeface="+mn-lt"/>
              <a:ea typeface="+mn-ea"/>
            </a:endParaRPr>
          </a:p>
        </p:txBody>
      </p:sp>
      <p:sp>
        <p:nvSpPr>
          <p:cNvPr id="11" name="Rectangle 4"/>
          <p:cNvSpPr>
            <a:spLocks noChangeArrowheads="1"/>
          </p:cNvSpPr>
          <p:nvPr/>
        </p:nvSpPr>
        <p:spPr bwMode="auto">
          <a:xfrm>
            <a:off x="179388" y="1052513"/>
            <a:ext cx="8785100" cy="5295296"/>
          </a:xfrm>
          <a:prstGeom prst="rect">
            <a:avLst/>
          </a:prstGeom>
          <a:noFill/>
          <a:ln w="9525">
            <a:noFill/>
            <a:miter lim="800000"/>
            <a:headEnd/>
            <a:tailEnd/>
          </a:ln>
        </p:spPr>
        <p:txBody>
          <a:bodyPr wrap="square">
            <a:spAutoFit/>
          </a:bodyPr>
          <a:lstStyle/>
          <a:p>
            <a:pPr marL="266700" indent="-266700">
              <a:spcBef>
                <a:spcPct val="75000"/>
              </a:spcBef>
              <a:spcAft>
                <a:spcPct val="20000"/>
              </a:spcAft>
              <a:buClr>
                <a:srgbClr val="DA162E"/>
              </a:buClr>
              <a:buSzPct val="75000"/>
              <a:buFont typeface="Wingdings" pitchFamily="2" charset="2"/>
              <a:buChar char="n"/>
              <a:defRPr/>
            </a:pPr>
            <a:r>
              <a:rPr lang="fr-FR" b="1" dirty="0">
                <a:solidFill>
                  <a:srgbClr val="5A5A5A"/>
                </a:solidFill>
              </a:rPr>
              <a:t>Les produits d'assurance vie sont assujettis à différents prélèvements et contributions sociales : </a:t>
            </a:r>
            <a:r>
              <a:rPr lang="fr-FR" dirty="0">
                <a:solidFill>
                  <a:srgbClr val="5A5A5A"/>
                </a:solidFill>
              </a:rPr>
              <a:t>à chaque inscription des produits </a:t>
            </a:r>
            <a:r>
              <a:rPr lang="fr-FR" dirty="0" smtClean="0">
                <a:solidFill>
                  <a:srgbClr val="5A5A5A"/>
                </a:solidFill>
              </a:rPr>
              <a:t>pour </a:t>
            </a:r>
            <a:r>
              <a:rPr lang="fr-FR" dirty="0">
                <a:solidFill>
                  <a:srgbClr val="5A5A5A"/>
                </a:solidFill>
              </a:rPr>
              <a:t>les contrats en euros et pour les supports en euros des contrats multi-supports, ainsi que lors du dénouement du contrat par rachat pour les contrats en unités de compte :</a:t>
            </a:r>
          </a:p>
          <a:p>
            <a:pPr marL="742950" lvl="1" indent="-285750">
              <a:spcBef>
                <a:spcPct val="75000"/>
              </a:spcBef>
              <a:spcAft>
                <a:spcPct val="20000"/>
              </a:spcAft>
              <a:buClr>
                <a:srgbClr val="DA162E"/>
              </a:buClr>
              <a:buSzPct val="75000"/>
              <a:buFont typeface="Wingdings" pitchFamily="2" charset="2"/>
              <a:buChar char="Ø"/>
              <a:defRPr/>
            </a:pPr>
            <a:r>
              <a:rPr lang="fr-FR" sz="1400" b="1" dirty="0">
                <a:solidFill>
                  <a:srgbClr val="5A5A5A"/>
                </a:solidFill>
              </a:rPr>
              <a:t>la contribution au remboursement de la dette sociale (CRDS), au taux de 8,2 %, </a:t>
            </a:r>
          </a:p>
          <a:p>
            <a:pPr marL="742950" lvl="1" indent="-285750">
              <a:spcBef>
                <a:spcPct val="75000"/>
              </a:spcBef>
              <a:spcAft>
                <a:spcPct val="20000"/>
              </a:spcAft>
              <a:buClr>
                <a:srgbClr val="DA162E"/>
              </a:buClr>
              <a:buSzPct val="75000"/>
              <a:buFont typeface="Wingdings" pitchFamily="2" charset="2"/>
              <a:buChar char="Ø"/>
              <a:defRPr/>
            </a:pPr>
            <a:r>
              <a:rPr lang="fr-FR" sz="1400" b="1" dirty="0">
                <a:solidFill>
                  <a:srgbClr val="5A5A5A"/>
                </a:solidFill>
              </a:rPr>
              <a:t>la contribution sociale généralisée (CSG), au taux de 0,5 %, </a:t>
            </a:r>
          </a:p>
          <a:p>
            <a:pPr marL="742950" lvl="1" indent="-285750">
              <a:spcBef>
                <a:spcPct val="75000"/>
              </a:spcBef>
              <a:spcAft>
                <a:spcPct val="20000"/>
              </a:spcAft>
              <a:buClr>
                <a:srgbClr val="DA162E"/>
              </a:buClr>
              <a:buSzPct val="75000"/>
              <a:buFont typeface="Wingdings" pitchFamily="2" charset="2"/>
              <a:buChar char="Ø"/>
              <a:defRPr/>
            </a:pPr>
            <a:r>
              <a:rPr lang="fr-FR" sz="1400" b="1" dirty="0">
                <a:solidFill>
                  <a:srgbClr val="5A5A5A"/>
                </a:solidFill>
              </a:rPr>
              <a:t>le prélèvement social de </a:t>
            </a:r>
            <a:r>
              <a:rPr lang="fr-FR" sz="1400" b="1" dirty="0" smtClean="0">
                <a:solidFill>
                  <a:srgbClr val="5A5A5A"/>
                </a:solidFill>
              </a:rPr>
              <a:t>4,5%, </a:t>
            </a:r>
            <a:endParaRPr lang="fr-FR" sz="1400" b="1" dirty="0">
              <a:solidFill>
                <a:srgbClr val="5A5A5A"/>
              </a:solidFill>
            </a:endParaRPr>
          </a:p>
          <a:p>
            <a:pPr marL="742950" lvl="1" indent="-285750">
              <a:spcBef>
                <a:spcPct val="75000"/>
              </a:spcBef>
              <a:spcAft>
                <a:spcPct val="20000"/>
              </a:spcAft>
              <a:buClr>
                <a:srgbClr val="DA162E"/>
              </a:buClr>
              <a:buSzPct val="75000"/>
              <a:buFont typeface="Wingdings" pitchFamily="2" charset="2"/>
              <a:buChar char="Ø"/>
              <a:defRPr/>
            </a:pPr>
            <a:r>
              <a:rPr lang="fr-FR" sz="1400" b="1" dirty="0">
                <a:solidFill>
                  <a:srgbClr val="5A5A5A"/>
                </a:solidFill>
              </a:rPr>
              <a:t>et deux contributions additionnelles, une première de 0,3 % et une seconde de </a:t>
            </a:r>
            <a:r>
              <a:rPr lang="fr-FR" sz="1400" b="1" dirty="0" smtClean="0">
                <a:solidFill>
                  <a:srgbClr val="5A5A5A"/>
                </a:solidFill>
              </a:rPr>
              <a:t>2% </a:t>
            </a:r>
            <a:r>
              <a:rPr lang="fr-FR" sz="1400" b="1" dirty="0">
                <a:solidFill>
                  <a:srgbClr val="5A5A5A"/>
                </a:solidFill>
              </a:rPr>
              <a:t>destinée à financer le </a:t>
            </a:r>
            <a:r>
              <a:rPr lang="fr-FR" sz="1400" b="1" dirty="0" smtClean="0">
                <a:solidFill>
                  <a:srgbClr val="5A5A5A"/>
                </a:solidFill>
              </a:rPr>
              <a:t>prélèvement de solidarité (PSOL).</a:t>
            </a:r>
            <a:endParaRPr lang="fr-FR" sz="1400" b="1" dirty="0">
              <a:solidFill>
                <a:srgbClr val="5A5A5A"/>
              </a:solidFill>
            </a:endParaRPr>
          </a:p>
          <a:p>
            <a:pPr marL="266700" indent="-266700">
              <a:spcBef>
                <a:spcPct val="75000"/>
              </a:spcBef>
              <a:spcAft>
                <a:spcPct val="20000"/>
              </a:spcAft>
              <a:buClr>
                <a:srgbClr val="DA162E"/>
              </a:buClr>
              <a:buSzPct val="75000"/>
              <a:buFont typeface="Wingdings" pitchFamily="2" charset="2"/>
              <a:buChar char="n"/>
              <a:defRPr/>
            </a:pPr>
            <a:r>
              <a:rPr lang="fr-FR" sz="1400" b="1" dirty="0">
                <a:solidFill>
                  <a:schemeClr val="bg2">
                    <a:lumMod val="50000"/>
                  </a:schemeClr>
                </a:solidFill>
              </a:rPr>
              <a:t>Pour rappel douloureux… l’évolution des PS :</a:t>
            </a:r>
          </a:p>
          <a:p>
            <a:pPr marL="1181100" lvl="2" indent="-266700">
              <a:defRPr/>
            </a:pPr>
            <a:r>
              <a:rPr lang="fr-FR" sz="1400" b="1" i="1" dirty="0">
                <a:solidFill>
                  <a:srgbClr val="E86A47"/>
                </a:solidFill>
              </a:rPr>
              <a:t>    </a:t>
            </a:r>
            <a:r>
              <a:rPr lang="fr-FR" sz="1400" b="1" i="1" dirty="0">
                <a:solidFill>
                  <a:srgbClr val="FF0000"/>
                </a:solidFill>
              </a:rPr>
              <a:t>0,5% </a:t>
            </a:r>
            <a:r>
              <a:rPr lang="fr-FR" sz="1400" b="1" i="1" dirty="0">
                <a:solidFill>
                  <a:srgbClr val="5A5A5A"/>
                </a:solidFill>
              </a:rPr>
              <a:t>sur les produits accumulés entre le</a:t>
            </a:r>
            <a:r>
              <a:rPr lang="fr-FR" sz="1400" b="1" i="1" dirty="0">
                <a:solidFill>
                  <a:srgbClr val="FF0000"/>
                </a:solidFill>
              </a:rPr>
              <a:t> 1/2/96 </a:t>
            </a:r>
            <a:r>
              <a:rPr lang="fr-FR" sz="1400" b="1" i="1" dirty="0">
                <a:solidFill>
                  <a:srgbClr val="5A5A5A"/>
                </a:solidFill>
              </a:rPr>
              <a:t>et le </a:t>
            </a:r>
            <a:r>
              <a:rPr lang="fr-FR" sz="1400" b="1" i="1" dirty="0">
                <a:solidFill>
                  <a:srgbClr val="FF0000"/>
                </a:solidFill>
              </a:rPr>
              <a:t>31/12/96</a:t>
            </a:r>
            <a:r>
              <a:rPr lang="fr-FR" sz="1400" b="1" i="1" dirty="0">
                <a:solidFill>
                  <a:srgbClr val="5A5A5A"/>
                </a:solidFill>
              </a:rPr>
              <a:t>,</a:t>
            </a:r>
          </a:p>
          <a:p>
            <a:pPr marL="1181100" lvl="2" indent="-266700">
              <a:defRPr/>
            </a:pPr>
            <a:r>
              <a:rPr lang="fr-FR" sz="1400" b="1" i="1" dirty="0">
                <a:solidFill>
                  <a:srgbClr val="FF0000"/>
                </a:solidFill>
              </a:rPr>
              <a:t>    3,9% </a:t>
            </a:r>
            <a:r>
              <a:rPr lang="fr-FR" sz="1400" b="1" i="1" dirty="0">
                <a:solidFill>
                  <a:srgbClr val="5A5A5A"/>
                </a:solidFill>
              </a:rPr>
              <a:t>sur les produits accumulés entre le </a:t>
            </a:r>
            <a:r>
              <a:rPr lang="fr-FR" sz="1400" b="1" i="1" dirty="0">
                <a:solidFill>
                  <a:srgbClr val="FF0000"/>
                </a:solidFill>
              </a:rPr>
              <a:t>1/1/97</a:t>
            </a:r>
            <a:r>
              <a:rPr lang="fr-FR" sz="1400" b="1" i="1" dirty="0">
                <a:solidFill>
                  <a:srgbClr val="5A5A5A"/>
                </a:solidFill>
              </a:rPr>
              <a:t> et </a:t>
            </a:r>
            <a:r>
              <a:rPr lang="fr-FR" sz="1400" b="1" i="1" dirty="0">
                <a:solidFill>
                  <a:srgbClr val="FF0000"/>
                </a:solidFill>
              </a:rPr>
              <a:t>31/12/97</a:t>
            </a:r>
          </a:p>
          <a:p>
            <a:pPr marL="1181100" lvl="2" indent="-266700">
              <a:defRPr/>
            </a:pPr>
            <a:r>
              <a:rPr lang="fr-FR" sz="1400" b="1" i="1" dirty="0">
                <a:solidFill>
                  <a:srgbClr val="5A5A5A"/>
                </a:solidFill>
              </a:rPr>
              <a:t>    </a:t>
            </a:r>
            <a:r>
              <a:rPr lang="fr-FR" sz="1400" b="1" i="1" dirty="0">
                <a:solidFill>
                  <a:srgbClr val="FF0000"/>
                </a:solidFill>
              </a:rPr>
              <a:t>10% </a:t>
            </a:r>
            <a:r>
              <a:rPr lang="fr-FR" sz="1400" b="1" i="1" dirty="0">
                <a:solidFill>
                  <a:srgbClr val="5A5A5A"/>
                </a:solidFill>
              </a:rPr>
              <a:t>sur les produits accumulés entre le </a:t>
            </a:r>
            <a:r>
              <a:rPr lang="fr-FR" sz="1400" b="1" i="1" dirty="0">
                <a:solidFill>
                  <a:srgbClr val="FF0000"/>
                </a:solidFill>
              </a:rPr>
              <a:t>1/1/98</a:t>
            </a:r>
            <a:r>
              <a:rPr lang="fr-FR" sz="1400" b="1" i="1" dirty="0">
                <a:solidFill>
                  <a:srgbClr val="5A5A5A"/>
                </a:solidFill>
              </a:rPr>
              <a:t> et le </a:t>
            </a:r>
            <a:r>
              <a:rPr lang="fr-FR" sz="1400" b="1" i="1" dirty="0">
                <a:solidFill>
                  <a:srgbClr val="FF0000"/>
                </a:solidFill>
              </a:rPr>
              <a:t>1/7/2004</a:t>
            </a:r>
          </a:p>
          <a:p>
            <a:pPr marL="1181100" lvl="2" indent="-266700">
              <a:defRPr/>
            </a:pPr>
            <a:r>
              <a:rPr lang="fr-FR" sz="1400" b="1" i="1" dirty="0">
                <a:solidFill>
                  <a:srgbClr val="5A5A5A"/>
                </a:solidFill>
              </a:rPr>
              <a:t>    </a:t>
            </a:r>
            <a:r>
              <a:rPr lang="fr-FR" sz="1400" b="1" i="1" dirty="0">
                <a:solidFill>
                  <a:srgbClr val="FF0000"/>
                </a:solidFill>
              </a:rPr>
              <a:t>11% </a:t>
            </a:r>
            <a:r>
              <a:rPr lang="fr-FR" sz="1400" b="1" i="1" dirty="0">
                <a:solidFill>
                  <a:srgbClr val="5A5A5A"/>
                </a:solidFill>
              </a:rPr>
              <a:t>sur les produits accumulés depuis le </a:t>
            </a:r>
            <a:r>
              <a:rPr lang="fr-FR" sz="1400" b="1" i="1" dirty="0">
                <a:solidFill>
                  <a:srgbClr val="FF0000"/>
                </a:solidFill>
              </a:rPr>
              <a:t>1/7/2004</a:t>
            </a:r>
          </a:p>
          <a:p>
            <a:pPr marL="1181100" lvl="2" indent="-266700">
              <a:defRPr/>
            </a:pPr>
            <a:r>
              <a:rPr lang="fr-FR" sz="1400" b="1" i="1" dirty="0">
                <a:solidFill>
                  <a:srgbClr val="5A5A5A"/>
                </a:solidFill>
              </a:rPr>
              <a:t>    </a:t>
            </a:r>
            <a:r>
              <a:rPr lang="fr-FR" sz="1400" b="1" i="1" dirty="0">
                <a:solidFill>
                  <a:srgbClr val="FF0000"/>
                </a:solidFill>
              </a:rPr>
              <a:t>12,1% </a:t>
            </a:r>
            <a:r>
              <a:rPr lang="fr-FR" sz="1400" b="1" i="1" dirty="0">
                <a:solidFill>
                  <a:srgbClr val="5A5A5A"/>
                </a:solidFill>
              </a:rPr>
              <a:t>sur les produits accumulés depuis le </a:t>
            </a:r>
            <a:r>
              <a:rPr lang="fr-FR" sz="1400" b="1" i="1" dirty="0">
                <a:solidFill>
                  <a:srgbClr val="FF0000"/>
                </a:solidFill>
              </a:rPr>
              <a:t>1/1/2009</a:t>
            </a:r>
          </a:p>
          <a:p>
            <a:pPr marL="1181100" lvl="2" indent="-266700">
              <a:defRPr/>
            </a:pPr>
            <a:r>
              <a:rPr lang="fr-FR" sz="1400" b="1" i="1" dirty="0">
                <a:solidFill>
                  <a:srgbClr val="5A5A5A"/>
                </a:solidFill>
              </a:rPr>
              <a:t>    </a:t>
            </a:r>
            <a:r>
              <a:rPr lang="fr-FR" sz="1400" b="1" i="1" dirty="0">
                <a:solidFill>
                  <a:srgbClr val="FF0000"/>
                </a:solidFill>
              </a:rPr>
              <a:t>12,3% </a:t>
            </a:r>
            <a:r>
              <a:rPr lang="fr-FR" sz="1400" b="1" i="1" dirty="0">
                <a:solidFill>
                  <a:srgbClr val="5A5A5A"/>
                </a:solidFill>
              </a:rPr>
              <a:t>sur les produits accumulés depuis le </a:t>
            </a:r>
            <a:r>
              <a:rPr lang="fr-FR" sz="1400" b="1" i="1" dirty="0" smtClean="0">
                <a:solidFill>
                  <a:srgbClr val="FF0000"/>
                </a:solidFill>
              </a:rPr>
              <a:t>1/1/2011</a:t>
            </a:r>
            <a:endParaRPr lang="fr-FR" sz="1400" b="1" i="1" dirty="0">
              <a:solidFill>
                <a:srgbClr val="5A5A5A"/>
              </a:solidFill>
            </a:endParaRPr>
          </a:p>
          <a:p>
            <a:pPr marL="1181100" lvl="2" indent="-266700">
              <a:defRPr/>
            </a:pPr>
            <a:r>
              <a:rPr lang="fr-FR" sz="1400" b="1" i="1" dirty="0">
                <a:solidFill>
                  <a:srgbClr val="5A5A5A"/>
                </a:solidFill>
              </a:rPr>
              <a:t>    </a:t>
            </a:r>
            <a:r>
              <a:rPr lang="fr-FR" sz="1400" b="1" i="1" dirty="0">
                <a:solidFill>
                  <a:srgbClr val="FF0000"/>
                </a:solidFill>
              </a:rPr>
              <a:t>13,5% </a:t>
            </a:r>
            <a:r>
              <a:rPr lang="fr-FR" sz="1400" b="1" i="1" dirty="0">
                <a:solidFill>
                  <a:srgbClr val="5A5A5A"/>
                </a:solidFill>
              </a:rPr>
              <a:t>sur les produits accumulés depuis le </a:t>
            </a:r>
            <a:r>
              <a:rPr lang="fr-FR" sz="1400" b="1" i="1" dirty="0" smtClean="0">
                <a:solidFill>
                  <a:srgbClr val="FF0000"/>
                </a:solidFill>
              </a:rPr>
              <a:t>1/10/2011</a:t>
            </a:r>
            <a:endParaRPr lang="fr-FR" b="1" i="1" dirty="0" smtClean="0">
              <a:solidFill>
                <a:srgbClr val="5A5A5A"/>
              </a:solidFill>
            </a:endParaRPr>
          </a:p>
          <a:p>
            <a:pPr marL="1181100" lvl="2" indent="-266700">
              <a:defRPr/>
            </a:pPr>
            <a:r>
              <a:rPr lang="fr-FR" sz="1400" b="1" i="1" dirty="0" smtClean="0">
                <a:solidFill>
                  <a:srgbClr val="5A5A5A"/>
                </a:solidFill>
              </a:rPr>
              <a:t>    </a:t>
            </a:r>
            <a:r>
              <a:rPr lang="fr-FR" sz="1400" b="1" i="1" dirty="0" smtClean="0">
                <a:solidFill>
                  <a:srgbClr val="FF0000"/>
                </a:solidFill>
              </a:rPr>
              <a:t>15,5</a:t>
            </a:r>
            <a:r>
              <a:rPr lang="fr-FR" sz="1400" b="1" i="1" dirty="0">
                <a:solidFill>
                  <a:srgbClr val="FF0000"/>
                </a:solidFill>
              </a:rPr>
              <a:t>% </a:t>
            </a:r>
            <a:r>
              <a:rPr lang="fr-FR" sz="1400" b="1" i="1" dirty="0">
                <a:solidFill>
                  <a:srgbClr val="5A5A5A"/>
                </a:solidFill>
              </a:rPr>
              <a:t>sur les produits accumulés depuis le </a:t>
            </a:r>
            <a:r>
              <a:rPr lang="fr-FR" sz="1400" b="1" i="1" dirty="0" smtClean="0">
                <a:solidFill>
                  <a:srgbClr val="FF0000"/>
                </a:solidFill>
              </a:rPr>
              <a:t>1/7/2012</a:t>
            </a:r>
            <a:endParaRPr lang="fr-FR" b="1" dirty="0">
              <a:solidFill>
                <a:srgbClr val="5A5A5A"/>
              </a:solidFill>
            </a:endParaRP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32</a:t>
            </a:fld>
            <a:endParaRPr lang="fr-FR" dirty="0"/>
          </a:p>
        </p:txBody>
      </p:sp>
      <p:sp>
        <p:nvSpPr>
          <p:cNvPr id="8" name="Espace réservé du contenu 4"/>
          <p:cNvSpPr txBox="1">
            <a:spLocks/>
          </p:cNvSpPr>
          <p:nvPr/>
        </p:nvSpPr>
        <p:spPr bwMode="auto">
          <a:xfrm>
            <a:off x="928688" y="1571625"/>
            <a:ext cx="7456487" cy="4867275"/>
          </a:xfrm>
          <a:prstGeom prst="rect">
            <a:avLst/>
          </a:prstGeom>
          <a:noFill/>
          <a:ln w="9525">
            <a:noFill/>
            <a:miter lim="800000"/>
            <a:headEnd/>
            <a:tailEnd/>
          </a:ln>
        </p:spPr>
        <p:txBody>
          <a:bodyPr lIns="92075" tIns="46038" rIns="92075" bIns="46038"/>
          <a:lstStyle/>
          <a:p>
            <a:pPr marL="266700" indent="-266700">
              <a:spcBef>
                <a:spcPct val="75000"/>
              </a:spcBef>
              <a:spcAft>
                <a:spcPct val="20000"/>
              </a:spcAft>
              <a:buClr>
                <a:srgbClr val="DA162E"/>
              </a:buClr>
              <a:buSzPct val="75000"/>
              <a:buFont typeface="Wingdings" pitchFamily="2" charset="2"/>
              <a:buChar char="n"/>
              <a:defRPr/>
            </a:pPr>
            <a:endParaRPr lang="fr-FR" b="1" kern="0" dirty="0">
              <a:solidFill>
                <a:srgbClr val="5A5A5A"/>
              </a:solidFill>
              <a:latin typeface="+mn-lt"/>
              <a:ea typeface="+mn-ea"/>
            </a:endParaRPr>
          </a:p>
        </p:txBody>
      </p:sp>
      <p:sp>
        <p:nvSpPr>
          <p:cNvPr id="9" name="Rectangle 50"/>
          <p:cNvSpPr>
            <a:spLocks noChangeArrowheads="1"/>
          </p:cNvSpPr>
          <p:nvPr/>
        </p:nvSpPr>
        <p:spPr bwMode="gray">
          <a:xfrm>
            <a:off x="7524328" y="5636769"/>
            <a:ext cx="900162" cy="504056"/>
          </a:xfrm>
          <a:prstGeom prst="rect">
            <a:avLst/>
          </a:prstGeom>
          <a:noFill/>
          <a:ln w="9525">
            <a:noFill/>
            <a:miter lim="800000"/>
            <a:headEnd/>
            <a:tailEnd/>
          </a:ln>
        </p:spPr>
        <p:txBody>
          <a:bodyPr lIns="108000" tIns="180000" rIns="72000" bIns="0"/>
          <a:lstStyle/>
          <a:p>
            <a:r>
              <a:rPr lang="fr-FR" sz="1600" noProof="1" smtClean="0">
                <a:solidFill>
                  <a:srgbClr val="5A5A5A"/>
                </a:solidFill>
              </a:rPr>
              <a:t>Temps</a:t>
            </a:r>
            <a:endParaRPr lang="fr-FR" sz="1600" noProof="1">
              <a:solidFill>
                <a:srgbClr val="5A5A5A"/>
              </a:solidFill>
            </a:endParaRPr>
          </a:p>
        </p:txBody>
      </p:sp>
      <p:sp>
        <p:nvSpPr>
          <p:cNvPr id="10" name="Rectangle 51"/>
          <p:cNvSpPr>
            <a:spLocks noChangeArrowheads="1"/>
          </p:cNvSpPr>
          <p:nvPr/>
        </p:nvSpPr>
        <p:spPr bwMode="gray">
          <a:xfrm>
            <a:off x="495176" y="4252639"/>
            <a:ext cx="4056063" cy="1800225"/>
          </a:xfrm>
          <a:prstGeom prst="rect">
            <a:avLst/>
          </a:prstGeom>
          <a:noFill/>
          <a:ln w="9525">
            <a:noFill/>
            <a:miter lim="800000"/>
            <a:headEnd/>
            <a:tailEnd/>
          </a:ln>
        </p:spPr>
        <p:txBody>
          <a:bodyPr lIns="108000" tIns="180000" rIns="72000" bIns="0"/>
          <a:lstStyle/>
          <a:p>
            <a:endParaRPr lang="fr-FR" sz="1400" b="1">
              <a:solidFill>
                <a:schemeClr val="tx1"/>
              </a:solidFill>
            </a:endParaRPr>
          </a:p>
        </p:txBody>
      </p:sp>
      <p:sp>
        <p:nvSpPr>
          <p:cNvPr id="11" name="Titre 1"/>
          <p:cNvSpPr>
            <a:spLocks/>
          </p:cNvSpPr>
          <p:nvPr/>
        </p:nvSpPr>
        <p:spPr bwMode="auto">
          <a:xfrm>
            <a:off x="668337" y="260648"/>
            <a:ext cx="7977188" cy="735012"/>
          </a:xfrm>
          <a:prstGeom prst="rect">
            <a:avLst/>
          </a:prstGeom>
          <a:noFill/>
          <a:ln w="9525">
            <a:noFill/>
            <a:round/>
            <a:headEnd/>
            <a:tailEnd/>
          </a:ln>
        </p:spPr>
        <p:txBody>
          <a:bodyPr lIns="92160" tIns="46080" rIns="92160" bIns="46080" anchor="ctr"/>
          <a:lstStyle/>
          <a:p>
            <a:pPr eaLnBrk="0" hangingPunct="0">
              <a:lnSpc>
                <a:spcPct val="80000"/>
              </a:lnSpc>
            </a:pPr>
            <a:r>
              <a:rPr lang="fr-FR" sz="2600" dirty="0" smtClean="0">
                <a:solidFill>
                  <a:srgbClr val="E51519"/>
                </a:solidFill>
                <a:latin typeface="Century Gothic" pitchFamily="34" charset="0"/>
              </a:rPr>
              <a:t>Des prélèvements sociaux qui se rajoutent…</a:t>
            </a:r>
            <a:endParaRPr lang="fr-FR" sz="2600" dirty="0">
              <a:solidFill>
                <a:srgbClr val="E51519"/>
              </a:solidFill>
              <a:latin typeface="Century Gothic" pitchFamily="34" charset="0"/>
            </a:endParaRPr>
          </a:p>
        </p:txBody>
      </p:sp>
      <p:sp>
        <p:nvSpPr>
          <p:cNvPr id="14" name="Flèche droite 13"/>
          <p:cNvSpPr/>
          <p:nvPr/>
        </p:nvSpPr>
        <p:spPr bwMode="auto">
          <a:xfrm>
            <a:off x="611560" y="6052864"/>
            <a:ext cx="7992888" cy="14366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2"/>
              </a:solidFill>
              <a:effectLst/>
              <a:latin typeface="Arial" charset="0"/>
              <a:ea typeface="ヒラギノ角ゴ Pro W3" pitchFamily="1" charset="-128"/>
            </a:endParaRP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1227980"/>
            <a:ext cx="7146825" cy="4505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74412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33</a:t>
            </a:fld>
            <a:endParaRPr lang="fr-FR" dirty="0"/>
          </a:p>
        </p:txBody>
      </p:sp>
      <p:sp>
        <p:nvSpPr>
          <p:cNvPr id="8" name="Titre 1"/>
          <p:cNvSpPr>
            <a:spLocks noGrp="1"/>
          </p:cNvSpPr>
          <p:nvPr>
            <p:ph type="title"/>
          </p:nvPr>
        </p:nvSpPr>
        <p:spPr>
          <a:xfrm>
            <a:off x="560529" y="102248"/>
            <a:ext cx="7620000" cy="736600"/>
          </a:xfrm>
        </p:spPr>
        <p:txBody>
          <a:bodyPr/>
          <a:lstStyle/>
          <a:p>
            <a:r>
              <a:rPr lang="fr-FR" altLang="fr-FR" sz="2200" dirty="0" smtClean="0"/>
              <a:t>La fiscalité des capitaux transmis en cas de décès</a:t>
            </a:r>
          </a:p>
        </p:txBody>
      </p:sp>
      <p:sp>
        <p:nvSpPr>
          <p:cNvPr id="10" name="Rectangle 50"/>
          <p:cNvSpPr>
            <a:spLocks noChangeArrowheads="1"/>
          </p:cNvSpPr>
          <p:nvPr/>
        </p:nvSpPr>
        <p:spPr bwMode="gray">
          <a:xfrm>
            <a:off x="4633417" y="3679797"/>
            <a:ext cx="4052888" cy="1951037"/>
          </a:xfrm>
          <a:prstGeom prst="rect">
            <a:avLst/>
          </a:prstGeom>
          <a:noFill/>
          <a:ln w="9525">
            <a:noFill/>
            <a:miter lim="800000"/>
            <a:headEnd/>
            <a:tailEnd/>
          </a:ln>
        </p:spPr>
        <p:txBody>
          <a:bodyPr lIns="108000" tIns="180000" rIns="72000" bIns="0"/>
          <a:lstStyle/>
          <a:p>
            <a:endParaRPr lang="fr-FR" sz="1600" noProof="1">
              <a:solidFill>
                <a:srgbClr val="5A5A5A"/>
              </a:solidFill>
            </a:endParaRPr>
          </a:p>
        </p:txBody>
      </p:sp>
      <p:sp>
        <p:nvSpPr>
          <p:cNvPr id="11" name="Rectangle 51"/>
          <p:cNvSpPr>
            <a:spLocks noChangeArrowheads="1"/>
          </p:cNvSpPr>
          <p:nvPr/>
        </p:nvSpPr>
        <p:spPr bwMode="gray">
          <a:xfrm>
            <a:off x="432892" y="3895697"/>
            <a:ext cx="4056063" cy="1800225"/>
          </a:xfrm>
          <a:prstGeom prst="rect">
            <a:avLst/>
          </a:prstGeom>
          <a:noFill/>
          <a:ln w="9525">
            <a:noFill/>
            <a:miter lim="800000"/>
            <a:headEnd/>
            <a:tailEnd/>
          </a:ln>
        </p:spPr>
        <p:txBody>
          <a:bodyPr lIns="108000" tIns="180000" rIns="72000" bIns="0"/>
          <a:lstStyle/>
          <a:p>
            <a:endParaRPr lang="fr-FR" sz="1400" b="1">
              <a:solidFill>
                <a:schemeClr val="tx1"/>
              </a:solidFill>
            </a:endParaRP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7886" y="1102667"/>
            <a:ext cx="5276967" cy="516106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50"/>
          <p:cNvSpPr>
            <a:spLocks noChangeArrowheads="1"/>
          </p:cNvSpPr>
          <p:nvPr/>
        </p:nvSpPr>
        <p:spPr bwMode="gray">
          <a:xfrm>
            <a:off x="7473297" y="5759673"/>
            <a:ext cx="900162" cy="504056"/>
          </a:xfrm>
          <a:prstGeom prst="rect">
            <a:avLst/>
          </a:prstGeom>
          <a:noFill/>
          <a:ln w="9525">
            <a:noFill/>
            <a:miter lim="800000"/>
            <a:headEnd/>
            <a:tailEnd/>
          </a:ln>
        </p:spPr>
        <p:txBody>
          <a:bodyPr lIns="108000" tIns="180000" rIns="72000" bIns="0"/>
          <a:lstStyle/>
          <a:p>
            <a:r>
              <a:rPr lang="fr-FR" sz="1600" noProof="1" smtClean="0">
                <a:solidFill>
                  <a:srgbClr val="5A5A5A"/>
                </a:solidFill>
              </a:rPr>
              <a:t>Temps</a:t>
            </a:r>
            <a:endParaRPr lang="fr-FR" sz="1600" noProof="1">
              <a:solidFill>
                <a:srgbClr val="5A5A5A"/>
              </a:solidFill>
            </a:endParaRPr>
          </a:p>
        </p:txBody>
      </p:sp>
      <p:sp>
        <p:nvSpPr>
          <p:cNvPr id="15" name="Flèche droite 14"/>
          <p:cNvSpPr/>
          <p:nvPr/>
        </p:nvSpPr>
        <p:spPr bwMode="auto">
          <a:xfrm>
            <a:off x="560529" y="6175768"/>
            <a:ext cx="7992888" cy="14366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2"/>
              </a:solidFill>
              <a:effectLst/>
              <a:latin typeface="Arial" charset="0"/>
              <a:ea typeface="ヒラギノ角ゴ Pro W3" pitchFamily="1" charset="-128"/>
            </a:endParaRPr>
          </a:p>
        </p:txBody>
      </p:sp>
      <p:sp>
        <p:nvSpPr>
          <p:cNvPr id="16" name="Rectangle 15"/>
          <p:cNvSpPr/>
          <p:nvPr/>
        </p:nvSpPr>
        <p:spPr bwMode="auto">
          <a:xfrm>
            <a:off x="549276" y="1048179"/>
            <a:ext cx="935037" cy="4963522"/>
          </a:xfrm>
          <a:prstGeom prst="rect">
            <a:avLst/>
          </a:prstGeom>
          <a:gradFill flip="none" rotWithShape="1">
            <a:gsLst>
              <a:gs pos="0">
                <a:srgbClr val="8ACC66">
                  <a:tint val="66000"/>
                  <a:satMod val="160000"/>
                </a:srgbClr>
              </a:gs>
              <a:gs pos="50000">
                <a:srgbClr val="8ACC66">
                  <a:tint val="44500"/>
                  <a:satMod val="160000"/>
                </a:srgbClr>
              </a:gs>
              <a:gs pos="100000">
                <a:srgbClr val="8ACC66">
                  <a:tint val="23500"/>
                  <a:satMod val="160000"/>
                </a:srgbClr>
              </a:gs>
            </a:gsLst>
            <a:lin ang="16200000" scaled="1"/>
            <a:tileRect/>
          </a:gradFill>
          <a:ln>
            <a:solidFill>
              <a:srgbClr val="8ACC66"/>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lIns="0" rIns="0" anchor="ctr"/>
          <a:lstStyle/>
          <a:p>
            <a:pPr algn="ctr" eaLnBrk="0" hangingPunct="0">
              <a:defRPr/>
            </a:pPr>
            <a:r>
              <a:rPr lang="fr-FR" sz="1050" dirty="0" smtClean="0">
                <a:solidFill>
                  <a:schemeClr val="tx1"/>
                </a:solidFill>
                <a:latin typeface="Calibri" pitchFamily="34" charset="0"/>
                <a:cs typeface="Calibri" pitchFamily="34" charset="0"/>
              </a:rPr>
              <a:t>EXONERATION</a:t>
            </a:r>
            <a:endParaRPr lang="fr-FR" sz="1050" dirty="0">
              <a:solidFill>
                <a:schemeClr val="tx1"/>
              </a:solidFill>
              <a:latin typeface="Calibri" pitchFamily="34" charset="0"/>
              <a:cs typeface="Calibri" pitchFamily="34" charset="0"/>
            </a:endParaRPr>
          </a:p>
        </p:txBody>
      </p:sp>
      <p:sp>
        <p:nvSpPr>
          <p:cNvPr id="2" name="Rectangle 1"/>
          <p:cNvSpPr/>
          <p:nvPr/>
        </p:nvSpPr>
        <p:spPr>
          <a:xfrm>
            <a:off x="7090077" y="2348880"/>
            <a:ext cx="2051720" cy="3323987"/>
          </a:xfrm>
          <a:prstGeom prst="rect">
            <a:avLst/>
          </a:prstGeom>
        </p:spPr>
        <p:txBody>
          <a:bodyPr wrap="square">
            <a:spAutoFit/>
          </a:bodyPr>
          <a:lstStyle/>
          <a:p>
            <a:r>
              <a:rPr lang="fr-FR" sz="1400" dirty="0" smtClean="0">
                <a:solidFill>
                  <a:schemeClr val="accent1">
                    <a:lumMod val="60000"/>
                    <a:lumOff val="40000"/>
                  </a:schemeClr>
                </a:solidFill>
              </a:rPr>
              <a:t>Après </a:t>
            </a:r>
            <a:r>
              <a:rPr lang="fr-FR" sz="1400" dirty="0">
                <a:solidFill>
                  <a:schemeClr val="accent1">
                    <a:lumMod val="60000"/>
                    <a:lumOff val="40000"/>
                  </a:schemeClr>
                </a:solidFill>
              </a:rPr>
              <a:t>abattement de 152 500 </a:t>
            </a:r>
            <a:r>
              <a:rPr lang="fr-FR" sz="1400" dirty="0" smtClean="0">
                <a:solidFill>
                  <a:schemeClr val="accent1">
                    <a:lumMod val="60000"/>
                    <a:lumOff val="40000"/>
                  </a:schemeClr>
                </a:solidFill>
              </a:rPr>
              <a:t>euros, à partir </a:t>
            </a:r>
            <a:r>
              <a:rPr lang="fr-FR" sz="1400" dirty="0">
                <a:solidFill>
                  <a:schemeClr val="accent1">
                    <a:lumMod val="60000"/>
                    <a:lumOff val="40000"/>
                  </a:schemeClr>
                </a:solidFill>
              </a:rPr>
              <a:t>du 1 juillet </a:t>
            </a:r>
            <a:r>
              <a:rPr lang="fr-FR" sz="1400" dirty="0" smtClean="0">
                <a:solidFill>
                  <a:schemeClr val="accent1">
                    <a:lumMod val="60000"/>
                    <a:lumOff val="40000"/>
                  </a:schemeClr>
                </a:solidFill>
              </a:rPr>
              <a:t>2014 :</a:t>
            </a:r>
          </a:p>
          <a:p>
            <a:endParaRPr lang="fr-FR" sz="1400" dirty="0">
              <a:solidFill>
                <a:schemeClr val="accent1">
                  <a:lumMod val="60000"/>
                  <a:lumOff val="40000"/>
                </a:schemeClr>
              </a:solidFill>
            </a:endParaRPr>
          </a:p>
          <a:p>
            <a:r>
              <a:rPr lang="fr-FR" sz="1400" dirty="0" smtClean="0">
                <a:solidFill>
                  <a:schemeClr val="accent1">
                    <a:lumMod val="60000"/>
                    <a:lumOff val="40000"/>
                  </a:schemeClr>
                </a:solidFill>
              </a:rPr>
              <a:t>- 20</a:t>
            </a:r>
            <a:r>
              <a:rPr lang="fr-FR" sz="1400" dirty="0">
                <a:solidFill>
                  <a:schemeClr val="accent1">
                    <a:lumMod val="60000"/>
                    <a:lumOff val="40000"/>
                  </a:schemeClr>
                </a:solidFill>
              </a:rPr>
              <a:t>% sur la fraction de la part nette taxable de chaque bénéficiaire inférieure ou égale à 700 000 </a:t>
            </a:r>
            <a:r>
              <a:rPr lang="fr-FR" sz="1400" dirty="0" smtClean="0">
                <a:solidFill>
                  <a:schemeClr val="accent1">
                    <a:lumMod val="60000"/>
                    <a:lumOff val="40000"/>
                  </a:schemeClr>
                </a:solidFill>
              </a:rPr>
              <a:t>euros ;</a:t>
            </a:r>
          </a:p>
          <a:p>
            <a:endParaRPr lang="fr-FR" sz="1400" dirty="0">
              <a:solidFill>
                <a:schemeClr val="accent1">
                  <a:lumMod val="60000"/>
                  <a:lumOff val="40000"/>
                </a:schemeClr>
              </a:solidFill>
            </a:endParaRPr>
          </a:p>
          <a:p>
            <a:r>
              <a:rPr lang="fr-FR" sz="1400" dirty="0" smtClean="0">
                <a:solidFill>
                  <a:schemeClr val="accent1">
                    <a:lumMod val="60000"/>
                    <a:lumOff val="40000"/>
                  </a:schemeClr>
                </a:solidFill>
              </a:rPr>
              <a:t>- 31,25</a:t>
            </a:r>
            <a:r>
              <a:rPr lang="fr-FR" sz="1400" dirty="0">
                <a:solidFill>
                  <a:schemeClr val="accent1">
                    <a:lumMod val="60000"/>
                    <a:lumOff val="40000"/>
                  </a:schemeClr>
                </a:solidFill>
              </a:rPr>
              <a:t>% pour la fraction de la part nette taxable de chaque bénéficiaire  excédant 700 000 </a:t>
            </a:r>
            <a:r>
              <a:rPr lang="fr-FR" sz="1400" dirty="0" smtClean="0">
                <a:solidFill>
                  <a:schemeClr val="accent1">
                    <a:lumMod val="60000"/>
                    <a:lumOff val="40000"/>
                  </a:schemeClr>
                </a:solidFill>
              </a:rPr>
              <a:t>euros.</a:t>
            </a:r>
            <a:endParaRPr lang="fr-FR" sz="1400" dirty="0">
              <a:solidFill>
                <a:schemeClr val="accent1">
                  <a:lumMod val="60000"/>
                  <a:lumOff val="40000"/>
                </a:schemeClr>
              </a:solidFill>
            </a:endParaRP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34</a:t>
            </a:fld>
            <a:endParaRPr lang="fr-FR" dirty="0"/>
          </a:p>
        </p:txBody>
      </p:sp>
      <p:sp>
        <p:nvSpPr>
          <p:cNvPr id="8" name="Titre 1"/>
          <p:cNvSpPr>
            <a:spLocks noGrp="1"/>
          </p:cNvSpPr>
          <p:nvPr>
            <p:ph type="title" idx="4294967295"/>
          </p:nvPr>
        </p:nvSpPr>
        <p:spPr>
          <a:xfrm>
            <a:off x="914400" y="88900"/>
            <a:ext cx="7620000" cy="736600"/>
          </a:xfrm>
        </p:spPr>
        <p:txBody>
          <a:bodyPr/>
          <a:lstStyle/>
          <a:p>
            <a:r>
              <a:rPr lang="fr-FR" altLang="fr-FR" smtClean="0"/>
              <a:t>Quelques spécificités fiscales</a:t>
            </a:r>
          </a:p>
        </p:txBody>
      </p:sp>
      <p:sp>
        <p:nvSpPr>
          <p:cNvPr id="9" name="Rectangle 8"/>
          <p:cNvSpPr>
            <a:spLocks noChangeArrowheads="1"/>
          </p:cNvSpPr>
          <p:nvPr/>
        </p:nvSpPr>
        <p:spPr bwMode="auto">
          <a:xfrm>
            <a:off x="714375" y="764704"/>
            <a:ext cx="7747000" cy="5568950"/>
          </a:xfrm>
          <a:prstGeom prst="rect">
            <a:avLst/>
          </a:prstGeom>
          <a:noFill/>
          <a:ln w="9525">
            <a:noFill/>
            <a:miter lim="800000"/>
            <a:headEnd/>
            <a:tailEnd/>
          </a:ln>
        </p:spPr>
        <p:txBody>
          <a:bodyPr>
            <a:spAutoFit/>
          </a:bodyPr>
          <a:lstStyle>
            <a:lvl1pPr marL="266700" indent="-266700">
              <a:defRPr sz="1600">
                <a:solidFill>
                  <a:schemeClr val="tx1"/>
                </a:solidFill>
                <a:latin typeface="Arial" charset="0"/>
                <a:ea typeface="ヒラギノ角ゴ Pro W3" pitchFamily="1" charset="-128"/>
              </a:defRPr>
            </a:lvl1pPr>
            <a:lvl2pPr marL="266700" indent="-266700">
              <a:defRPr sz="1600">
                <a:solidFill>
                  <a:schemeClr val="tx1"/>
                </a:solidFill>
                <a:latin typeface="Arial" charset="0"/>
                <a:ea typeface="ヒラギノ角ゴ Pro W3" pitchFamily="1" charset="-128"/>
              </a:defRPr>
            </a:lvl2pPr>
            <a:lvl3pPr marL="1181100" indent="-2667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spcBef>
                <a:spcPct val="75000"/>
              </a:spcBef>
              <a:spcAft>
                <a:spcPct val="20000"/>
              </a:spcAft>
              <a:buClr>
                <a:srgbClr val="DA162E"/>
              </a:buClr>
              <a:buSzPct val="75000"/>
              <a:buFont typeface="Wingdings" pitchFamily="2" charset="2"/>
              <a:buNone/>
            </a:pPr>
            <a:endParaRPr lang="fr-FR" altLang="fr-FR" b="1" dirty="0">
              <a:solidFill>
                <a:srgbClr val="5A5A5A"/>
              </a:solidFill>
            </a:endParaRPr>
          </a:p>
          <a:p>
            <a:pPr>
              <a:spcBef>
                <a:spcPts val="600"/>
              </a:spcBef>
              <a:spcAft>
                <a:spcPct val="20000"/>
              </a:spcAft>
              <a:buClr>
                <a:srgbClr val="DA162E"/>
              </a:buClr>
              <a:buSzPct val="75000"/>
              <a:buFont typeface="Wingdings" pitchFamily="2" charset="2"/>
              <a:buChar char="n"/>
            </a:pPr>
            <a:r>
              <a:rPr lang="fr-FR" altLang="fr-FR" b="1" dirty="0">
                <a:solidFill>
                  <a:srgbClr val="000099"/>
                </a:solidFill>
              </a:rPr>
              <a:t>Réduction d'impôt sur le </a:t>
            </a:r>
            <a:r>
              <a:rPr lang="fr-FR" altLang="fr-FR" b="1" u="sng" dirty="0">
                <a:solidFill>
                  <a:srgbClr val="000099"/>
                </a:solidFill>
                <a:effectLst>
                  <a:outerShdw blurRad="38100" dist="38100" dir="2700000" algn="tl">
                    <a:srgbClr val="C0C0C0"/>
                  </a:outerShdw>
                </a:effectLst>
              </a:rPr>
              <a:t>revenu</a:t>
            </a:r>
            <a:r>
              <a:rPr lang="fr-FR" altLang="fr-FR" b="1" dirty="0">
                <a:solidFill>
                  <a:srgbClr val="505050"/>
                </a:solidFill>
              </a:rPr>
              <a:t> </a:t>
            </a:r>
            <a:r>
              <a:rPr lang="fr-FR" altLang="fr-FR" dirty="0">
                <a:solidFill>
                  <a:srgbClr val="505050"/>
                </a:solidFill>
              </a:rPr>
              <a:t>pour les contrats </a:t>
            </a:r>
            <a:r>
              <a:rPr lang="fr-FR" altLang="fr-FR" b="1" dirty="0">
                <a:solidFill>
                  <a:srgbClr val="505050"/>
                </a:solidFill>
              </a:rPr>
              <a:t>épargne handicap </a:t>
            </a:r>
            <a:r>
              <a:rPr lang="fr-FR" altLang="fr-FR" dirty="0">
                <a:solidFill>
                  <a:srgbClr val="505050"/>
                </a:solidFill>
              </a:rPr>
              <a:t>et </a:t>
            </a:r>
            <a:r>
              <a:rPr lang="fr-FR" altLang="fr-FR" b="1" dirty="0">
                <a:solidFill>
                  <a:srgbClr val="505050"/>
                </a:solidFill>
              </a:rPr>
              <a:t>rente survie</a:t>
            </a:r>
            <a:r>
              <a:rPr lang="fr-FR" altLang="fr-FR" dirty="0">
                <a:solidFill>
                  <a:srgbClr val="505050"/>
                </a:solidFill>
              </a:rPr>
              <a:t> souscrits au profit de personnes handicapées</a:t>
            </a:r>
          </a:p>
          <a:p>
            <a:pPr lvl="1">
              <a:spcBef>
                <a:spcPct val="75000"/>
              </a:spcBef>
              <a:spcAft>
                <a:spcPct val="20000"/>
              </a:spcAft>
              <a:buClr>
                <a:srgbClr val="DA162E"/>
              </a:buClr>
              <a:buSzPct val="75000"/>
              <a:buFont typeface="Wingdings" pitchFamily="2" charset="2"/>
              <a:buChar char="n"/>
            </a:pPr>
            <a:r>
              <a:rPr lang="fr-FR" altLang="fr-FR" dirty="0">
                <a:solidFill>
                  <a:srgbClr val="000099"/>
                </a:solidFill>
              </a:rPr>
              <a:t>Certaines situations de force majeure</a:t>
            </a:r>
            <a:r>
              <a:rPr lang="fr-FR" altLang="fr-FR" dirty="0">
                <a:solidFill>
                  <a:srgbClr val="3F3F3F"/>
                </a:solidFill>
              </a:rPr>
              <a:t> permettent </a:t>
            </a:r>
            <a:r>
              <a:rPr lang="fr-FR" altLang="fr-FR" b="1" dirty="0">
                <a:solidFill>
                  <a:srgbClr val="3F3F3F"/>
                </a:solidFill>
              </a:rPr>
              <a:t>le rachat ou le dénouement </a:t>
            </a:r>
            <a:r>
              <a:rPr lang="fr-FR" altLang="fr-FR" dirty="0">
                <a:solidFill>
                  <a:srgbClr val="3F3F3F"/>
                </a:solidFill>
              </a:rPr>
              <a:t>du contrat d'assurance vie </a:t>
            </a:r>
            <a:r>
              <a:rPr lang="fr-FR" altLang="fr-FR" b="1" dirty="0">
                <a:solidFill>
                  <a:srgbClr val="3F3F3F"/>
                </a:solidFill>
              </a:rPr>
              <a:t>sans imposition </a:t>
            </a:r>
            <a:r>
              <a:rPr lang="fr-FR" altLang="fr-FR" sz="1400" b="1" dirty="0">
                <a:solidFill>
                  <a:srgbClr val="3F3F3F"/>
                </a:solidFill>
              </a:rPr>
              <a:t>:</a:t>
            </a:r>
          </a:p>
          <a:p>
            <a:pPr lvl="2">
              <a:spcBef>
                <a:spcPts val="600"/>
              </a:spcBef>
              <a:spcAft>
                <a:spcPts val="600"/>
              </a:spcAft>
              <a:buClr>
                <a:srgbClr val="DA162E"/>
              </a:buClr>
              <a:buSzPct val="75000"/>
              <a:buFont typeface="Wingdings" pitchFamily="2" charset="2"/>
              <a:buChar char="Ø"/>
            </a:pPr>
            <a:r>
              <a:rPr lang="fr-FR" altLang="fr-FR" sz="1400" dirty="0">
                <a:solidFill>
                  <a:srgbClr val="5A5A5A"/>
                </a:solidFill>
              </a:rPr>
              <a:t>en cas de licenciement</a:t>
            </a:r>
          </a:p>
          <a:p>
            <a:pPr lvl="2">
              <a:spcBef>
                <a:spcPts val="600"/>
              </a:spcBef>
              <a:spcAft>
                <a:spcPts val="600"/>
              </a:spcAft>
              <a:buClr>
                <a:srgbClr val="DA162E"/>
              </a:buClr>
              <a:buSzPct val="75000"/>
              <a:buFont typeface="Wingdings" pitchFamily="2" charset="2"/>
              <a:buChar char="Ø"/>
            </a:pPr>
            <a:r>
              <a:rPr lang="fr-FR" altLang="fr-FR" sz="1400" dirty="0">
                <a:solidFill>
                  <a:srgbClr val="5A5A5A"/>
                </a:solidFill>
              </a:rPr>
              <a:t>en cas de mise à la retraite anticipée</a:t>
            </a:r>
          </a:p>
          <a:p>
            <a:pPr lvl="2">
              <a:spcBef>
                <a:spcPts val="600"/>
              </a:spcBef>
              <a:spcAft>
                <a:spcPts val="600"/>
              </a:spcAft>
              <a:buClr>
                <a:srgbClr val="DA162E"/>
              </a:buClr>
              <a:buSzPct val="75000"/>
              <a:buFont typeface="Wingdings" pitchFamily="2" charset="2"/>
              <a:buChar char="Ø"/>
            </a:pPr>
            <a:r>
              <a:rPr lang="fr-FR" altLang="fr-FR" sz="1400" dirty="0">
                <a:solidFill>
                  <a:srgbClr val="5A5A5A"/>
                </a:solidFill>
              </a:rPr>
              <a:t>en cas d'invalidité ( de 2ème ou 3ème catégorie )</a:t>
            </a:r>
          </a:p>
          <a:p>
            <a:pPr lvl="2">
              <a:spcBef>
                <a:spcPts val="600"/>
              </a:spcBef>
              <a:spcAft>
                <a:spcPts val="600"/>
              </a:spcAft>
              <a:buClr>
                <a:srgbClr val="DA162E"/>
              </a:buClr>
              <a:buSzPct val="75000"/>
              <a:buFont typeface="Wingdings" pitchFamily="2" charset="2"/>
              <a:buChar char="Ø"/>
            </a:pPr>
            <a:r>
              <a:rPr lang="fr-FR" altLang="fr-FR" sz="1400" dirty="0">
                <a:solidFill>
                  <a:srgbClr val="5A5A5A"/>
                </a:solidFill>
              </a:rPr>
              <a:t>en cas de mise en liquidation judiciaire</a:t>
            </a:r>
            <a:endParaRPr lang="fr-FR" altLang="fr-FR" b="1" dirty="0">
              <a:solidFill>
                <a:srgbClr val="505050"/>
              </a:solidFill>
            </a:endParaRPr>
          </a:p>
          <a:p>
            <a:pPr>
              <a:spcBef>
                <a:spcPct val="75000"/>
              </a:spcBef>
              <a:spcAft>
                <a:spcPct val="20000"/>
              </a:spcAft>
              <a:buClr>
                <a:srgbClr val="DA162E"/>
              </a:buClr>
              <a:buSzPct val="75000"/>
              <a:buFont typeface="Wingdings" pitchFamily="2" charset="2"/>
              <a:buChar char="n"/>
            </a:pPr>
            <a:r>
              <a:rPr lang="fr-FR" altLang="fr-FR" b="1" dirty="0">
                <a:solidFill>
                  <a:srgbClr val="000099"/>
                </a:solidFill>
              </a:rPr>
              <a:t>Exonération des droits de </a:t>
            </a:r>
            <a:r>
              <a:rPr lang="fr-FR" altLang="fr-FR" b="1" u="sng" dirty="0">
                <a:solidFill>
                  <a:srgbClr val="000099"/>
                </a:solidFill>
                <a:effectLst>
                  <a:outerShdw blurRad="38100" dist="38100" dir="2700000" algn="tl">
                    <a:srgbClr val="C0C0C0"/>
                  </a:outerShdw>
                </a:effectLst>
              </a:rPr>
              <a:t>succession</a:t>
            </a:r>
            <a:r>
              <a:rPr lang="fr-FR" altLang="fr-FR" b="1" dirty="0">
                <a:solidFill>
                  <a:srgbClr val="505050"/>
                </a:solidFill>
              </a:rPr>
              <a:t> pour les proches (</a:t>
            </a:r>
            <a:r>
              <a:rPr lang="fr-FR" altLang="fr-FR" dirty="0">
                <a:solidFill>
                  <a:srgbClr val="505050"/>
                </a:solidFill>
              </a:rPr>
              <a:t>loi TEPA 2007)</a:t>
            </a:r>
            <a:r>
              <a:rPr lang="fr-FR" altLang="fr-FR" b="1" dirty="0">
                <a:solidFill>
                  <a:srgbClr val="505050"/>
                </a:solidFill>
              </a:rPr>
              <a:t> :</a:t>
            </a:r>
          </a:p>
          <a:p>
            <a:pPr lvl="1">
              <a:spcBef>
                <a:spcPct val="75000"/>
              </a:spcBef>
              <a:spcAft>
                <a:spcPct val="20000"/>
              </a:spcAft>
              <a:buClr>
                <a:srgbClr val="DA162E"/>
              </a:buClr>
              <a:buSzPct val="75000"/>
              <a:buFont typeface="Wingdings" pitchFamily="2" charset="2"/>
              <a:buChar char="Ø"/>
            </a:pPr>
            <a:r>
              <a:rPr lang="fr-FR" altLang="fr-FR" sz="1400" b="1" dirty="0">
                <a:solidFill>
                  <a:srgbClr val="505050"/>
                </a:solidFill>
              </a:rPr>
              <a:t>Les sommes perçues dans le cadre de successions ouvertes depuis le 22 août 2007 sont exonérées de droits de succession ou de prélèvement lorsque le bénéficiaire du contrat est le conjoint survivant, le partenaire lié par un Pacs, le frère ou la sœur (sous certaines conditions) du défunt.</a:t>
            </a:r>
          </a:p>
          <a:p>
            <a:pPr>
              <a:spcBef>
                <a:spcPct val="75000"/>
              </a:spcBef>
              <a:spcAft>
                <a:spcPct val="20000"/>
              </a:spcAft>
              <a:buClr>
                <a:srgbClr val="DA162E"/>
              </a:buClr>
              <a:buSzPct val="75000"/>
              <a:buFont typeface="Wingdings" pitchFamily="2" charset="2"/>
              <a:buChar char="n"/>
            </a:pPr>
            <a:r>
              <a:rPr lang="fr-FR" altLang="fr-FR" b="1" dirty="0">
                <a:solidFill>
                  <a:srgbClr val="000099"/>
                </a:solidFill>
              </a:rPr>
              <a:t>Attention : On n’échappe pas à l’ISF</a:t>
            </a:r>
            <a:r>
              <a:rPr lang="fr-FR" altLang="fr-FR" b="1" dirty="0">
                <a:solidFill>
                  <a:srgbClr val="505050"/>
                </a:solidFill>
              </a:rPr>
              <a:t>… </a:t>
            </a:r>
            <a:r>
              <a:rPr lang="fr-FR" altLang="fr-FR" sz="1400" b="1" dirty="0">
                <a:solidFill>
                  <a:srgbClr val="505050"/>
                </a:solidFill>
              </a:rPr>
              <a:t>La valeur de rachat des contrats d'assurance vie souscrits doit être déclarée. Les capitaux et rentes perçus au terme du contrat entrent dans le patrimoine et sont donc imposables à ce titre.</a:t>
            </a: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35</a:t>
            </a:fld>
            <a:endParaRPr lang="fr-FR" dirty="0"/>
          </a:p>
        </p:txBody>
      </p:sp>
      <p:sp>
        <p:nvSpPr>
          <p:cNvPr id="8" name="Rectangle 2"/>
          <p:cNvSpPr>
            <a:spLocks noGrp="1" noChangeArrowheads="1"/>
          </p:cNvSpPr>
          <p:nvPr>
            <p:ph type="title" idx="4294967295"/>
          </p:nvPr>
        </p:nvSpPr>
        <p:spPr>
          <a:xfrm>
            <a:off x="755576" y="332656"/>
            <a:ext cx="7620000" cy="736600"/>
          </a:xfrm>
          <a:noFill/>
        </p:spPr>
        <p:txBody>
          <a:bodyPr anchor="t"/>
          <a:lstStyle/>
          <a:p>
            <a:r>
              <a:rPr lang="fr-FR" dirty="0" smtClean="0"/>
              <a:t>AGENDA</a:t>
            </a:r>
          </a:p>
        </p:txBody>
      </p:sp>
      <p:sp>
        <p:nvSpPr>
          <p:cNvPr id="9" name="Rectangle 3"/>
          <p:cNvSpPr>
            <a:spLocks noChangeArrowheads="1"/>
          </p:cNvSpPr>
          <p:nvPr/>
        </p:nvSpPr>
        <p:spPr bwMode="auto">
          <a:xfrm>
            <a:off x="920750" y="539750"/>
            <a:ext cx="5689600" cy="304800"/>
          </a:xfrm>
          <a:prstGeom prst="rect">
            <a:avLst/>
          </a:prstGeom>
          <a:noFill/>
          <a:ln w="9525">
            <a:noFill/>
            <a:miter lim="800000"/>
            <a:headEnd/>
            <a:tailEnd/>
          </a:ln>
        </p:spPr>
        <p:txBody>
          <a:bodyPr lIns="92075" tIns="46038" rIns="92075" bIns="46038"/>
          <a:lstStyle/>
          <a:p>
            <a:pPr marL="342900" indent="-342900">
              <a:spcBef>
                <a:spcPct val="75000"/>
              </a:spcBef>
              <a:spcAft>
                <a:spcPct val="20000"/>
              </a:spcAft>
              <a:buClr>
                <a:srgbClr val="DA162E"/>
              </a:buClr>
              <a:buSzPct val="75000"/>
              <a:buFont typeface="Wingdings" pitchFamily="2" charset="2"/>
              <a:buNone/>
            </a:pPr>
            <a:endParaRPr lang="fr-FR" sz="1800">
              <a:solidFill>
                <a:srgbClr val="505050"/>
              </a:solidFill>
            </a:endParaRPr>
          </a:p>
        </p:txBody>
      </p:sp>
      <p:sp>
        <p:nvSpPr>
          <p:cNvPr id="10" name="Rectangle 6"/>
          <p:cNvSpPr>
            <a:spLocks noChangeArrowheads="1"/>
          </p:cNvSpPr>
          <p:nvPr/>
        </p:nvSpPr>
        <p:spPr bwMode="auto">
          <a:xfrm>
            <a:off x="827584" y="1628800"/>
            <a:ext cx="7429500" cy="4278094"/>
          </a:xfrm>
          <a:prstGeom prst="rect">
            <a:avLst/>
          </a:prstGeom>
          <a:noFill/>
          <a:ln w="9525">
            <a:noFill/>
            <a:miter lim="800000"/>
            <a:headEnd/>
            <a:tailEnd/>
          </a:ln>
        </p:spPr>
        <p:txBody>
          <a:bodyPr>
            <a:spAutoFit/>
          </a:bodyPr>
          <a:lstStyle/>
          <a:p>
            <a:pPr>
              <a:buClr>
                <a:srgbClr val="FF0000"/>
              </a:buClr>
              <a:buFont typeface="Wingdings" pitchFamily="2" charset="2"/>
              <a:buChar char="q"/>
            </a:pPr>
            <a:r>
              <a:rPr lang="fr-FR" sz="1600" dirty="0">
                <a:solidFill>
                  <a:srgbClr val="5A5A5A"/>
                </a:solidFill>
              </a:rPr>
              <a:t> </a:t>
            </a:r>
            <a:r>
              <a:rPr lang="fr-FR" sz="1600" dirty="0">
                <a:solidFill>
                  <a:srgbClr val="5F5F5F"/>
                </a:solidFill>
              </a:rPr>
              <a:t>Un petit quizz pour commencer…</a:t>
            </a:r>
          </a:p>
          <a:p>
            <a:pPr>
              <a:buClr>
                <a:srgbClr val="FF0000"/>
              </a:buClr>
              <a:buFont typeface="Wingdings" pitchFamily="2" charset="2"/>
              <a:buChar char="q"/>
            </a:pPr>
            <a:endParaRPr lang="fr-FR" sz="1600" dirty="0"/>
          </a:p>
          <a:p>
            <a:pPr>
              <a:buClr>
                <a:srgbClr val="FF0000"/>
              </a:buClr>
              <a:buFont typeface="Wingdings" pitchFamily="2" charset="2"/>
              <a:buChar char="q"/>
            </a:pPr>
            <a:r>
              <a:rPr lang="fr-FR" sz="1600" dirty="0">
                <a:solidFill>
                  <a:srgbClr val="777777"/>
                </a:solidFill>
              </a:rPr>
              <a:t> L’Assurance Vie dans l’Assurance de Personne</a:t>
            </a:r>
          </a:p>
          <a:p>
            <a:pPr>
              <a:buClr>
                <a:srgbClr val="FF0000"/>
              </a:buClr>
              <a:buFont typeface="Wingdings" pitchFamily="2" charset="2"/>
              <a:buChar char="q"/>
            </a:pPr>
            <a:endParaRPr lang="fr-FR" sz="1600" b="1" dirty="0">
              <a:solidFill>
                <a:srgbClr val="000099"/>
              </a:solidFill>
            </a:endParaRPr>
          </a:p>
          <a:p>
            <a:pPr>
              <a:buClr>
                <a:srgbClr val="FF0000"/>
              </a:buClr>
              <a:buFont typeface="Wingdings" pitchFamily="2" charset="2"/>
              <a:buChar char="q"/>
            </a:pPr>
            <a:r>
              <a:rPr lang="fr-FR" sz="1600" b="1" dirty="0">
                <a:solidFill>
                  <a:srgbClr val="808080"/>
                </a:solidFill>
              </a:rPr>
              <a:t> </a:t>
            </a:r>
            <a:r>
              <a:rPr lang="fr-FR" sz="1600" dirty="0">
                <a:solidFill>
                  <a:srgbClr val="808080"/>
                </a:solidFill>
              </a:rPr>
              <a:t>L’Assurance Vie pourquoi ? Les avantages</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b="1" dirty="0">
                <a:solidFill>
                  <a:srgbClr val="FF0000"/>
                </a:solidFill>
              </a:rPr>
              <a:t> </a:t>
            </a:r>
            <a:r>
              <a:rPr lang="fr-FR" sz="1600" dirty="0">
                <a:solidFill>
                  <a:srgbClr val="969696"/>
                </a:solidFill>
              </a:rPr>
              <a:t>Les acteurs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F5F5F"/>
                </a:solidFill>
              </a:rPr>
              <a:t> Les produits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b="1" dirty="0">
                <a:solidFill>
                  <a:srgbClr val="FF0000"/>
                </a:solidFill>
              </a:rPr>
              <a:t> </a:t>
            </a:r>
            <a:r>
              <a:rPr lang="fr-FR" sz="1600" dirty="0">
                <a:solidFill>
                  <a:srgbClr val="777777"/>
                </a:solidFill>
              </a:rPr>
              <a:t>La fiscalité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b="1" dirty="0">
                <a:solidFill>
                  <a:srgbClr val="FF0000"/>
                </a:solidFill>
              </a:rPr>
              <a:t> Les canaux de distribution</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Vision système d’information : Cycles de vie &amp; Cartographie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Chiffres et Tendances du </a:t>
            </a:r>
            <a:r>
              <a:rPr lang="fr-FR" sz="1600" dirty="0" smtClean="0">
                <a:solidFill>
                  <a:srgbClr val="5A5A5A"/>
                </a:solidFill>
              </a:rPr>
              <a:t>marché</a:t>
            </a:r>
            <a:endParaRPr lang="fr-FR" sz="1600" dirty="0">
              <a:solidFill>
                <a:srgbClr val="5A5A5A"/>
              </a:solidFill>
            </a:endParaRP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36</a:t>
            </a:fld>
            <a:endParaRPr lang="fr-FR" dirty="0"/>
          </a:p>
        </p:txBody>
      </p:sp>
      <p:sp>
        <p:nvSpPr>
          <p:cNvPr id="8" name="Titre 1"/>
          <p:cNvSpPr>
            <a:spLocks noGrp="1"/>
          </p:cNvSpPr>
          <p:nvPr>
            <p:ph type="title" idx="4294967295"/>
          </p:nvPr>
        </p:nvSpPr>
        <p:spPr>
          <a:xfrm>
            <a:off x="914400" y="88900"/>
            <a:ext cx="7620000" cy="736600"/>
          </a:xfrm>
        </p:spPr>
        <p:txBody>
          <a:bodyPr/>
          <a:lstStyle/>
          <a:p>
            <a:r>
              <a:rPr lang="fr-FR" altLang="fr-FR" smtClean="0"/>
              <a:t>Les canaux de distribution : les sociétés</a:t>
            </a:r>
          </a:p>
        </p:txBody>
      </p:sp>
      <p:sp>
        <p:nvSpPr>
          <p:cNvPr id="9" name="Espace réservé du contenu 4"/>
          <p:cNvSpPr txBox="1">
            <a:spLocks/>
          </p:cNvSpPr>
          <p:nvPr/>
        </p:nvSpPr>
        <p:spPr bwMode="auto">
          <a:xfrm>
            <a:off x="928688" y="1571625"/>
            <a:ext cx="7456487" cy="4867275"/>
          </a:xfrm>
          <a:prstGeom prst="rect">
            <a:avLst/>
          </a:prstGeom>
          <a:noFill/>
          <a:ln w="9525">
            <a:noFill/>
            <a:miter lim="800000"/>
            <a:headEnd/>
            <a:tailEnd/>
          </a:ln>
        </p:spPr>
        <p:txBody>
          <a:bodyPr lIns="92075" tIns="46038" rIns="92075" bIns="46038"/>
          <a:lstStyle/>
          <a:p>
            <a:pPr marL="266700" indent="-266700">
              <a:spcBef>
                <a:spcPct val="75000"/>
              </a:spcBef>
              <a:spcAft>
                <a:spcPct val="20000"/>
              </a:spcAft>
              <a:buClr>
                <a:srgbClr val="DA162E"/>
              </a:buClr>
              <a:buSzPct val="75000"/>
              <a:buFont typeface="Wingdings" pitchFamily="2" charset="2"/>
              <a:buChar char="n"/>
              <a:defRPr/>
            </a:pPr>
            <a:endParaRPr lang="fr-FR" b="1" kern="0" dirty="0">
              <a:solidFill>
                <a:srgbClr val="5A5A5A"/>
              </a:solidFill>
              <a:latin typeface="+mn-lt"/>
              <a:ea typeface="+mn-ea"/>
            </a:endParaRPr>
          </a:p>
        </p:txBody>
      </p:sp>
      <p:sp>
        <p:nvSpPr>
          <p:cNvPr id="10" name="Rectangle 4"/>
          <p:cNvSpPr>
            <a:spLocks noChangeArrowheads="1"/>
          </p:cNvSpPr>
          <p:nvPr/>
        </p:nvSpPr>
        <p:spPr bwMode="auto">
          <a:xfrm>
            <a:off x="539750" y="2204864"/>
            <a:ext cx="7747000"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spcBef>
                <a:spcPct val="75000"/>
              </a:spcBef>
              <a:spcAft>
                <a:spcPct val="20000"/>
              </a:spcAft>
              <a:buClr>
                <a:srgbClr val="DA162E"/>
              </a:buClr>
              <a:buSzPct val="75000"/>
              <a:buFont typeface="Wingdings" pitchFamily="2" charset="2"/>
              <a:buChar char="n"/>
            </a:pPr>
            <a:r>
              <a:rPr lang="fr-FR" altLang="fr-FR" b="1" dirty="0">
                <a:solidFill>
                  <a:srgbClr val="000099"/>
                </a:solidFill>
              </a:rPr>
              <a:t>Trois grandes familles d’organismes sont autorisées à opérer sur le marché français de l’assurance :</a:t>
            </a:r>
          </a:p>
          <a:p>
            <a:pPr lvl="1">
              <a:spcBef>
                <a:spcPct val="75000"/>
              </a:spcBef>
              <a:spcAft>
                <a:spcPct val="20000"/>
              </a:spcAft>
              <a:buClr>
                <a:srgbClr val="DA162E"/>
              </a:buClr>
              <a:buSzPct val="75000"/>
              <a:buFont typeface="Wingdings" pitchFamily="2" charset="2"/>
              <a:buChar char="n"/>
            </a:pPr>
            <a:r>
              <a:rPr lang="fr-FR" altLang="fr-FR" b="1" dirty="0">
                <a:solidFill>
                  <a:srgbClr val="000099"/>
                </a:solidFill>
              </a:rPr>
              <a:t>les sociétés d’assurances</a:t>
            </a:r>
            <a:r>
              <a:rPr lang="fr-FR" altLang="fr-FR" b="1" dirty="0">
                <a:solidFill>
                  <a:srgbClr val="5A5A5A"/>
                </a:solidFill>
              </a:rPr>
              <a:t> (anonymes ou à forme mutuelle) régies par le Code des assurances</a:t>
            </a:r>
          </a:p>
          <a:p>
            <a:pPr lvl="1">
              <a:spcBef>
                <a:spcPct val="75000"/>
              </a:spcBef>
              <a:spcAft>
                <a:spcPct val="20000"/>
              </a:spcAft>
              <a:buClr>
                <a:srgbClr val="DA162E"/>
              </a:buClr>
              <a:buSzPct val="75000"/>
              <a:buFont typeface="Wingdings" pitchFamily="2" charset="2"/>
              <a:buChar char="n"/>
            </a:pPr>
            <a:r>
              <a:rPr lang="fr-FR" altLang="fr-FR" b="1" dirty="0">
                <a:solidFill>
                  <a:srgbClr val="000099"/>
                </a:solidFill>
              </a:rPr>
              <a:t>les mutuelles</a:t>
            </a:r>
            <a:r>
              <a:rPr lang="fr-FR" altLang="fr-FR" b="1" dirty="0">
                <a:solidFill>
                  <a:srgbClr val="5A5A5A"/>
                </a:solidFill>
              </a:rPr>
              <a:t>, dites « mutuelles 45 », qui relèvent du Code de la mutualité</a:t>
            </a:r>
          </a:p>
          <a:p>
            <a:pPr lvl="1">
              <a:spcBef>
                <a:spcPct val="75000"/>
              </a:spcBef>
              <a:spcAft>
                <a:spcPct val="20000"/>
              </a:spcAft>
              <a:buClr>
                <a:srgbClr val="DA162E"/>
              </a:buClr>
              <a:buSzPct val="75000"/>
              <a:buFont typeface="Wingdings" pitchFamily="2" charset="2"/>
              <a:buChar char="n"/>
            </a:pPr>
            <a:r>
              <a:rPr lang="fr-FR" altLang="fr-FR" b="1" dirty="0">
                <a:solidFill>
                  <a:srgbClr val="000099"/>
                </a:solidFill>
              </a:rPr>
              <a:t>les institutions de prévoyance (IP)</a:t>
            </a:r>
            <a:r>
              <a:rPr lang="fr-FR" altLang="fr-FR" b="1" dirty="0">
                <a:solidFill>
                  <a:srgbClr val="5A5A5A"/>
                </a:solidFill>
              </a:rPr>
              <a:t> qui sont réglementées par le Code de la Sécurité sociale ou bien par le Code rural</a:t>
            </a: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37</a:t>
            </a:fld>
            <a:endParaRPr lang="fr-FR" dirty="0"/>
          </a:p>
        </p:txBody>
      </p:sp>
      <p:sp>
        <p:nvSpPr>
          <p:cNvPr id="8" name="Titre 1"/>
          <p:cNvSpPr>
            <a:spLocks noGrp="1"/>
          </p:cNvSpPr>
          <p:nvPr>
            <p:ph type="title" idx="4294967295"/>
          </p:nvPr>
        </p:nvSpPr>
        <p:spPr>
          <a:xfrm>
            <a:off x="914400" y="88900"/>
            <a:ext cx="7620000" cy="736600"/>
          </a:xfrm>
        </p:spPr>
        <p:txBody>
          <a:bodyPr/>
          <a:lstStyle/>
          <a:p>
            <a:r>
              <a:rPr lang="fr-FR" altLang="fr-FR" smtClean="0"/>
              <a:t>Les canaux de la distribution : les acteurs</a:t>
            </a:r>
          </a:p>
        </p:txBody>
      </p:sp>
      <p:sp>
        <p:nvSpPr>
          <p:cNvPr id="9" name="Espace réservé du contenu 4"/>
          <p:cNvSpPr txBox="1">
            <a:spLocks/>
          </p:cNvSpPr>
          <p:nvPr/>
        </p:nvSpPr>
        <p:spPr bwMode="auto">
          <a:xfrm>
            <a:off x="928688" y="1571625"/>
            <a:ext cx="7456487" cy="4867275"/>
          </a:xfrm>
          <a:prstGeom prst="rect">
            <a:avLst/>
          </a:prstGeom>
          <a:noFill/>
          <a:ln w="9525">
            <a:noFill/>
            <a:miter lim="800000"/>
            <a:headEnd/>
            <a:tailEnd/>
          </a:ln>
        </p:spPr>
        <p:txBody>
          <a:bodyPr lIns="92075" tIns="46038" rIns="92075" bIns="46038"/>
          <a:lstStyle/>
          <a:p>
            <a:pPr marL="266700" indent="-266700">
              <a:spcBef>
                <a:spcPct val="75000"/>
              </a:spcBef>
              <a:spcAft>
                <a:spcPct val="20000"/>
              </a:spcAft>
              <a:buClr>
                <a:srgbClr val="DA162E"/>
              </a:buClr>
              <a:buSzPct val="75000"/>
              <a:buFont typeface="Wingdings" pitchFamily="2" charset="2"/>
              <a:buChar char="n"/>
              <a:defRPr/>
            </a:pPr>
            <a:endParaRPr lang="fr-FR" b="1" kern="0" dirty="0">
              <a:solidFill>
                <a:srgbClr val="5A5A5A"/>
              </a:solidFill>
              <a:latin typeface="+mn-lt"/>
              <a:ea typeface="+mn-ea"/>
            </a:endParaRPr>
          </a:p>
        </p:txBody>
      </p:sp>
      <p:sp>
        <p:nvSpPr>
          <p:cNvPr id="11" name="Rectangle 4"/>
          <p:cNvSpPr>
            <a:spLocks noChangeArrowheads="1"/>
          </p:cNvSpPr>
          <p:nvPr/>
        </p:nvSpPr>
        <p:spPr bwMode="auto">
          <a:xfrm>
            <a:off x="250825" y="3789363"/>
            <a:ext cx="8280400"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spcBef>
                <a:spcPct val="75000"/>
              </a:spcBef>
              <a:spcAft>
                <a:spcPct val="20000"/>
              </a:spcAft>
              <a:buClr>
                <a:srgbClr val="DA162E"/>
              </a:buClr>
              <a:buSzPct val="75000"/>
              <a:buFont typeface="Wingdings" pitchFamily="2" charset="2"/>
              <a:buChar char="n"/>
            </a:pPr>
            <a:r>
              <a:rPr lang="fr-FR" altLang="fr-FR" sz="1400" b="1">
                <a:solidFill>
                  <a:srgbClr val="000099"/>
                </a:solidFill>
              </a:rPr>
              <a:t>Le réseau salarié</a:t>
            </a:r>
          </a:p>
          <a:p>
            <a:pPr>
              <a:spcBef>
                <a:spcPct val="75000"/>
              </a:spcBef>
              <a:spcAft>
                <a:spcPct val="20000"/>
              </a:spcAft>
              <a:buClr>
                <a:srgbClr val="DA162E"/>
              </a:buClr>
              <a:buSzPct val="75000"/>
              <a:buFont typeface="Wingdings" pitchFamily="2" charset="2"/>
              <a:buChar char="n"/>
            </a:pPr>
            <a:r>
              <a:rPr lang="fr-FR" altLang="fr-FR" sz="1400" b="1">
                <a:solidFill>
                  <a:srgbClr val="000099"/>
                </a:solidFill>
              </a:rPr>
              <a:t>L’agent général</a:t>
            </a:r>
            <a:r>
              <a:rPr lang="fr-FR" altLang="fr-FR" sz="1400" b="1">
                <a:solidFill>
                  <a:srgbClr val="5A5A5A"/>
                </a:solidFill>
              </a:rPr>
              <a:t> exerce une profession libérale. Il est le mandataire d’une société ou de plusieurs sociétés d’assurances pour des branches différentes, dans une circonscription territoriale. Le portefeuille constitué par les clients de son agence est la propriété de la société d’assurances qu’il représente. </a:t>
            </a:r>
          </a:p>
          <a:p>
            <a:pPr>
              <a:spcBef>
                <a:spcPct val="75000"/>
              </a:spcBef>
              <a:spcAft>
                <a:spcPct val="20000"/>
              </a:spcAft>
              <a:buClr>
                <a:srgbClr val="DA162E"/>
              </a:buClr>
              <a:buSzPct val="75000"/>
              <a:buFont typeface="Wingdings" pitchFamily="2" charset="2"/>
              <a:buChar char="n"/>
            </a:pPr>
            <a:r>
              <a:rPr lang="fr-FR" altLang="fr-FR" sz="1400" b="1">
                <a:solidFill>
                  <a:srgbClr val="000099"/>
                </a:solidFill>
              </a:rPr>
              <a:t>Le courtier</a:t>
            </a:r>
            <a:r>
              <a:rPr lang="fr-FR" altLang="fr-FR" sz="1400" b="1">
                <a:solidFill>
                  <a:srgbClr val="5A5A5A"/>
                </a:solidFill>
              </a:rPr>
              <a:t> est un commerçant inscrit en tant que tel au registre du commerce. Il est le mandataire de l’assuré et n’est pas lié à une société d’assurances. Il place les contrats auprès des sociétés dont les produits sont les plus adaptés aux besoins de ses clients. Le portefeuille de clients lui appartient. Les courtiers sont essentiellement implantés en région parisienne et dans les très grandes villes. </a:t>
            </a:r>
          </a:p>
        </p:txBody>
      </p:sp>
      <p:pic>
        <p:nvPicPr>
          <p:cNvPr id="1026" name="Picture 2"/>
          <p:cNvPicPr>
            <a:picLocks noChangeAspect="1" noChangeArrowheads="1"/>
          </p:cNvPicPr>
          <p:nvPr/>
        </p:nvPicPr>
        <p:blipFill>
          <a:blip r:embed="rId3" cstate="print"/>
          <a:srcRect/>
          <a:stretch>
            <a:fillRect/>
          </a:stretch>
        </p:blipFill>
        <p:spPr bwMode="auto">
          <a:xfrm>
            <a:off x="2699792" y="980728"/>
            <a:ext cx="4644008" cy="3078994"/>
          </a:xfrm>
          <a:prstGeom prst="rect">
            <a:avLst/>
          </a:prstGeom>
          <a:noFill/>
          <a:ln w="9525">
            <a:noFill/>
            <a:miter lim="800000"/>
            <a:headEnd/>
            <a:tailEnd/>
          </a:ln>
        </p:spPr>
      </p:pic>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38</a:t>
            </a:fld>
            <a:endParaRPr lang="fr-FR" dirty="0"/>
          </a:p>
        </p:txBody>
      </p:sp>
      <p:sp>
        <p:nvSpPr>
          <p:cNvPr id="8" name="Titre 1"/>
          <p:cNvSpPr>
            <a:spLocks noGrp="1"/>
          </p:cNvSpPr>
          <p:nvPr>
            <p:ph type="title" idx="4294967295"/>
          </p:nvPr>
        </p:nvSpPr>
        <p:spPr>
          <a:xfrm>
            <a:off x="914400" y="88900"/>
            <a:ext cx="7620000" cy="736600"/>
          </a:xfrm>
        </p:spPr>
        <p:txBody>
          <a:bodyPr/>
          <a:lstStyle/>
          <a:p>
            <a:r>
              <a:rPr lang="fr-FR" altLang="fr-FR" sz="2200" smtClean="0"/>
              <a:t>Les canaux de la distribution : bancassurance et nouveaux canaux</a:t>
            </a:r>
          </a:p>
        </p:txBody>
      </p:sp>
      <p:sp>
        <p:nvSpPr>
          <p:cNvPr id="9" name="Espace réservé du contenu 4"/>
          <p:cNvSpPr txBox="1">
            <a:spLocks/>
          </p:cNvSpPr>
          <p:nvPr/>
        </p:nvSpPr>
        <p:spPr bwMode="auto">
          <a:xfrm>
            <a:off x="1021557" y="1716088"/>
            <a:ext cx="7456487" cy="4867275"/>
          </a:xfrm>
          <a:prstGeom prst="rect">
            <a:avLst/>
          </a:prstGeom>
          <a:noFill/>
          <a:ln w="9525">
            <a:noFill/>
            <a:miter lim="800000"/>
            <a:headEnd/>
            <a:tailEnd/>
          </a:ln>
        </p:spPr>
        <p:txBody>
          <a:bodyPr lIns="92075" tIns="46038" rIns="92075" bIns="46038"/>
          <a:lstStyle/>
          <a:p>
            <a:pPr marL="266700" indent="-266700">
              <a:spcBef>
                <a:spcPct val="75000"/>
              </a:spcBef>
              <a:spcAft>
                <a:spcPct val="20000"/>
              </a:spcAft>
              <a:buClr>
                <a:srgbClr val="DA162E"/>
              </a:buClr>
              <a:buSzPct val="75000"/>
              <a:buFont typeface="Wingdings" pitchFamily="2" charset="2"/>
              <a:buChar char="n"/>
              <a:defRPr/>
            </a:pPr>
            <a:endParaRPr lang="fr-FR" b="1" kern="0" dirty="0">
              <a:solidFill>
                <a:srgbClr val="5A5A5A"/>
              </a:solidFill>
              <a:latin typeface="+mn-lt"/>
              <a:ea typeface="+mn-ea"/>
            </a:endParaRPr>
          </a:p>
        </p:txBody>
      </p:sp>
      <p:sp>
        <p:nvSpPr>
          <p:cNvPr id="11" name="Rectangle 4"/>
          <p:cNvSpPr>
            <a:spLocks noChangeArrowheads="1"/>
          </p:cNvSpPr>
          <p:nvPr/>
        </p:nvSpPr>
        <p:spPr bwMode="auto">
          <a:xfrm>
            <a:off x="488157" y="4581526"/>
            <a:ext cx="77470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spcBef>
                <a:spcPct val="75000"/>
              </a:spcBef>
              <a:spcAft>
                <a:spcPct val="20000"/>
              </a:spcAft>
              <a:buClr>
                <a:srgbClr val="DA162E"/>
              </a:buClr>
              <a:buSzPct val="75000"/>
              <a:buFont typeface="Wingdings" pitchFamily="2" charset="2"/>
              <a:buChar char="n"/>
            </a:pPr>
            <a:r>
              <a:rPr lang="fr-FR" altLang="fr-FR" sz="1400" b="1">
                <a:solidFill>
                  <a:srgbClr val="000099"/>
                </a:solidFill>
              </a:rPr>
              <a:t>Le réseau bancaire</a:t>
            </a:r>
          </a:p>
          <a:p>
            <a:pPr>
              <a:spcBef>
                <a:spcPct val="75000"/>
              </a:spcBef>
              <a:spcAft>
                <a:spcPct val="20000"/>
              </a:spcAft>
              <a:buClr>
                <a:srgbClr val="DA162E"/>
              </a:buClr>
              <a:buSzPct val="75000"/>
              <a:buFont typeface="Wingdings" pitchFamily="2" charset="2"/>
              <a:buChar char="n"/>
            </a:pPr>
            <a:r>
              <a:rPr lang="fr-FR" altLang="fr-FR" sz="1400" b="1">
                <a:solidFill>
                  <a:srgbClr val="000099"/>
                </a:solidFill>
              </a:rPr>
              <a:t>La distribution directe</a:t>
            </a:r>
            <a:r>
              <a:rPr lang="fr-FR" altLang="fr-FR" sz="1400" b="1">
                <a:solidFill>
                  <a:srgbClr val="5A5A5A"/>
                </a:solidFill>
              </a:rPr>
              <a:t> (aucun contact physique entre l’assureur et le client) : vente par correspondance, par téléphone, et surtout par Internet</a:t>
            </a:r>
          </a:p>
          <a:p>
            <a:pPr>
              <a:spcBef>
                <a:spcPct val="75000"/>
              </a:spcBef>
              <a:spcAft>
                <a:spcPct val="20000"/>
              </a:spcAft>
              <a:buClr>
                <a:srgbClr val="DA162E"/>
              </a:buClr>
              <a:buSzPct val="75000"/>
              <a:buFont typeface="Wingdings" pitchFamily="2" charset="2"/>
              <a:buChar char="n"/>
            </a:pPr>
            <a:r>
              <a:rPr lang="fr-FR" altLang="fr-FR" sz="1400" b="1">
                <a:solidFill>
                  <a:srgbClr val="000099"/>
                </a:solidFill>
              </a:rPr>
              <a:t>Les nouveaux réseaux de distribution</a:t>
            </a:r>
            <a:r>
              <a:rPr lang="fr-FR" altLang="fr-FR" sz="1400" b="1">
                <a:solidFill>
                  <a:srgbClr val="5A5A5A"/>
                </a:solidFill>
              </a:rPr>
              <a:t> : Via la grande distribution et via les concessionnaires automobile mais encore agences de voyage, agences immobilières, magasins de pompes funèbres (contrats obsèques), boutiques de téléphonie... </a:t>
            </a:r>
          </a:p>
        </p:txBody>
      </p:sp>
      <p:pic>
        <p:nvPicPr>
          <p:cNvPr id="2050" name="Picture 2"/>
          <p:cNvPicPr>
            <a:picLocks noChangeAspect="1" noChangeArrowheads="1"/>
          </p:cNvPicPr>
          <p:nvPr/>
        </p:nvPicPr>
        <p:blipFill>
          <a:blip r:embed="rId3" cstate="print"/>
          <a:srcRect/>
          <a:stretch>
            <a:fillRect/>
          </a:stretch>
        </p:blipFill>
        <p:spPr bwMode="auto">
          <a:xfrm>
            <a:off x="1907704" y="980728"/>
            <a:ext cx="5419854" cy="3600400"/>
          </a:xfrm>
          <a:prstGeom prst="rect">
            <a:avLst/>
          </a:prstGeom>
          <a:noFill/>
          <a:ln w="9525">
            <a:noFill/>
            <a:miter lim="800000"/>
            <a:headEnd/>
            <a:tailEnd/>
          </a:ln>
        </p:spPr>
      </p:pic>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39</a:t>
            </a:fld>
            <a:endParaRPr lang="fr-FR" dirty="0"/>
          </a:p>
        </p:txBody>
      </p:sp>
      <p:sp>
        <p:nvSpPr>
          <p:cNvPr id="8" name="Rectangle 2"/>
          <p:cNvSpPr>
            <a:spLocks noGrp="1" noChangeArrowheads="1"/>
          </p:cNvSpPr>
          <p:nvPr>
            <p:ph type="title" idx="4294967295"/>
          </p:nvPr>
        </p:nvSpPr>
        <p:spPr>
          <a:xfrm>
            <a:off x="755576" y="332656"/>
            <a:ext cx="7620000" cy="736600"/>
          </a:xfrm>
          <a:noFill/>
        </p:spPr>
        <p:txBody>
          <a:bodyPr anchor="t"/>
          <a:lstStyle/>
          <a:p>
            <a:r>
              <a:rPr lang="fr-FR" dirty="0" smtClean="0"/>
              <a:t>AGENDA</a:t>
            </a:r>
          </a:p>
        </p:txBody>
      </p:sp>
      <p:sp>
        <p:nvSpPr>
          <p:cNvPr id="9" name="Rectangle 3"/>
          <p:cNvSpPr>
            <a:spLocks noChangeArrowheads="1"/>
          </p:cNvSpPr>
          <p:nvPr/>
        </p:nvSpPr>
        <p:spPr bwMode="auto">
          <a:xfrm>
            <a:off x="920750" y="539750"/>
            <a:ext cx="5689600" cy="304800"/>
          </a:xfrm>
          <a:prstGeom prst="rect">
            <a:avLst/>
          </a:prstGeom>
          <a:noFill/>
          <a:ln w="9525">
            <a:noFill/>
            <a:miter lim="800000"/>
            <a:headEnd/>
            <a:tailEnd/>
          </a:ln>
        </p:spPr>
        <p:txBody>
          <a:bodyPr lIns="92075" tIns="46038" rIns="92075" bIns="46038"/>
          <a:lstStyle/>
          <a:p>
            <a:pPr marL="342900" indent="-342900">
              <a:spcBef>
                <a:spcPct val="75000"/>
              </a:spcBef>
              <a:spcAft>
                <a:spcPct val="20000"/>
              </a:spcAft>
              <a:buClr>
                <a:srgbClr val="DA162E"/>
              </a:buClr>
              <a:buSzPct val="75000"/>
              <a:buFont typeface="Wingdings" pitchFamily="2" charset="2"/>
              <a:buNone/>
            </a:pPr>
            <a:endParaRPr lang="fr-FR" sz="1800">
              <a:solidFill>
                <a:srgbClr val="505050"/>
              </a:solidFill>
            </a:endParaRPr>
          </a:p>
        </p:txBody>
      </p:sp>
      <p:sp>
        <p:nvSpPr>
          <p:cNvPr id="10" name="Rectangle 6"/>
          <p:cNvSpPr>
            <a:spLocks noChangeArrowheads="1"/>
          </p:cNvSpPr>
          <p:nvPr/>
        </p:nvSpPr>
        <p:spPr bwMode="auto">
          <a:xfrm>
            <a:off x="827584" y="1628800"/>
            <a:ext cx="7429500" cy="4278094"/>
          </a:xfrm>
          <a:prstGeom prst="rect">
            <a:avLst/>
          </a:prstGeom>
          <a:noFill/>
          <a:ln w="9525">
            <a:noFill/>
            <a:miter lim="800000"/>
            <a:headEnd/>
            <a:tailEnd/>
          </a:ln>
        </p:spPr>
        <p:txBody>
          <a:bodyPr>
            <a:spAutoFit/>
          </a:bodyPr>
          <a:lstStyle/>
          <a:p>
            <a:pPr>
              <a:buClr>
                <a:srgbClr val="FF0000"/>
              </a:buClr>
              <a:buFont typeface="Wingdings" pitchFamily="2" charset="2"/>
              <a:buChar char="q"/>
            </a:pPr>
            <a:r>
              <a:rPr lang="fr-FR" sz="1600" dirty="0">
                <a:solidFill>
                  <a:srgbClr val="5A5A5A"/>
                </a:solidFill>
              </a:rPr>
              <a:t> </a:t>
            </a:r>
            <a:r>
              <a:rPr lang="fr-FR" sz="1600" dirty="0">
                <a:solidFill>
                  <a:srgbClr val="5F5F5F"/>
                </a:solidFill>
              </a:rPr>
              <a:t>Un petit quizz pour commencer…</a:t>
            </a:r>
          </a:p>
          <a:p>
            <a:pPr>
              <a:buClr>
                <a:srgbClr val="FF0000"/>
              </a:buClr>
              <a:buFont typeface="Wingdings" pitchFamily="2" charset="2"/>
              <a:buChar char="q"/>
            </a:pPr>
            <a:endParaRPr lang="fr-FR" sz="1600" dirty="0"/>
          </a:p>
          <a:p>
            <a:pPr>
              <a:buClr>
                <a:srgbClr val="FF0000"/>
              </a:buClr>
              <a:buFont typeface="Wingdings" pitchFamily="2" charset="2"/>
              <a:buChar char="q"/>
            </a:pPr>
            <a:r>
              <a:rPr lang="fr-FR" sz="1600" dirty="0">
                <a:solidFill>
                  <a:srgbClr val="777777"/>
                </a:solidFill>
              </a:rPr>
              <a:t> L’Assurance Vie dans l’Assurance de Personne</a:t>
            </a:r>
          </a:p>
          <a:p>
            <a:pPr>
              <a:buClr>
                <a:srgbClr val="FF0000"/>
              </a:buClr>
              <a:buFont typeface="Wingdings" pitchFamily="2" charset="2"/>
              <a:buChar char="q"/>
            </a:pPr>
            <a:endParaRPr lang="fr-FR" sz="1600" b="1" dirty="0">
              <a:solidFill>
                <a:srgbClr val="000099"/>
              </a:solidFill>
            </a:endParaRPr>
          </a:p>
          <a:p>
            <a:pPr>
              <a:buClr>
                <a:srgbClr val="FF0000"/>
              </a:buClr>
              <a:buFont typeface="Wingdings" pitchFamily="2" charset="2"/>
              <a:buChar char="q"/>
            </a:pPr>
            <a:r>
              <a:rPr lang="fr-FR" sz="1600" b="1" dirty="0">
                <a:solidFill>
                  <a:srgbClr val="808080"/>
                </a:solidFill>
              </a:rPr>
              <a:t> </a:t>
            </a:r>
            <a:r>
              <a:rPr lang="fr-FR" sz="1600" dirty="0">
                <a:solidFill>
                  <a:srgbClr val="808080"/>
                </a:solidFill>
              </a:rPr>
              <a:t>L’Assurance Vie pourquoi ? Les avantages</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b="1" dirty="0">
                <a:solidFill>
                  <a:srgbClr val="FF0000"/>
                </a:solidFill>
              </a:rPr>
              <a:t> </a:t>
            </a:r>
            <a:r>
              <a:rPr lang="fr-FR" sz="1600" dirty="0">
                <a:solidFill>
                  <a:srgbClr val="969696"/>
                </a:solidFill>
              </a:rPr>
              <a:t>Les acteurs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F5F5F"/>
                </a:solidFill>
              </a:rPr>
              <a:t> Les produits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b="1" dirty="0">
                <a:solidFill>
                  <a:srgbClr val="FF0000"/>
                </a:solidFill>
              </a:rPr>
              <a:t> </a:t>
            </a:r>
            <a:r>
              <a:rPr lang="fr-FR" sz="1600" dirty="0">
                <a:solidFill>
                  <a:srgbClr val="777777"/>
                </a:solidFill>
              </a:rPr>
              <a:t>La fiscalité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b="1" dirty="0">
                <a:solidFill>
                  <a:srgbClr val="FF0000"/>
                </a:solidFill>
              </a:rPr>
              <a:t> </a:t>
            </a:r>
            <a:r>
              <a:rPr lang="fr-FR" sz="1600" dirty="0">
                <a:solidFill>
                  <a:srgbClr val="808080"/>
                </a:solidFill>
              </a:rPr>
              <a:t>Les canaux de distribution</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a:t>
            </a:r>
            <a:r>
              <a:rPr lang="fr-FR" sz="1600" b="1" dirty="0">
                <a:solidFill>
                  <a:srgbClr val="FF0000"/>
                </a:solidFill>
              </a:rPr>
              <a:t>Vision système d’information : Cycles de vie &amp; Cartographie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Chiffres et Tendances du </a:t>
            </a:r>
            <a:r>
              <a:rPr lang="fr-FR" sz="1600" dirty="0" smtClean="0">
                <a:solidFill>
                  <a:srgbClr val="5A5A5A"/>
                </a:solidFill>
              </a:rPr>
              <a:t>marché</a:t>
            </a:r>
            <a:endParaRPr lang="fr-FR" sz="1600" dirty="0">
              <a:solidFill>
                <a:srgbClr val="5A5A5A"/>
              </a:solidFill>
            </a:endParaRP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4</a:t>
            </a:fld>
            <a:endParaRPr lang="fr-FR" dirty="0"/>
          </a:p>
        </p:txBody>
      </p:sp>
      <p:sp>
        <p:nvSpPr>
          <p:cNvPr id="15" name="Titre 1"/>
          <p:cNvSpPr>
            <a:spLocks noGrp="1"/>
          </p:cNvSpPr>
          <p:nvPr>
            <p:ph type="title"/>
          </p:nvPr>
        </p:nvSpPr>
        <p:spPr>
          <a:xfrm>
            <a:off x="827584" y="188640"/>
            <a:ext cx="7620000" cy="736600"/>
          </a:xfrm>
        </p:spPr>
        <p:txBody>
          <a:bodyPr/>
          <a:lstStyle/>
          <a:p>
            <a:r>
              <a:rPr lang="fr-FR" altLang="fr-FR" dirty="0" smtClean="0"/>
              <a:t>Quizz « Je Débute »</a:t>
            </a:r>
          </a:p>
        </p:txBody>
      </p:sp>
      <p:pic>
        <p:nvPicPr>
          <p:cNvPr id="16" name="Picture 3"/>
          <p:cNvPicPr>
            <a:picLocks noGrp="1" noChangeAspect="1" noChangeArrowheads="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a:xfrm>
            <a:off x="683568" y="1484784"/>
            <a:ext cx="7686675" cy="4429125"/>
          </a:xfrm>
          <a:prstGeom prst="rect">
            <a:avLst/>
          </a:prstGeom>
          <a:noFill/>
        </p:spPr>
      </p:pic>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40</a:t>
            </a:fld>
            <a:endParaRPr lang="fr-FR" dirty="0"/>
          </a:p>
        </p:txBody>
      </p:sp>
      <p:sp>
        <p:nvSpPr>
          <p:cNvPr id="8" name="Titre 1"/>
          <p:cNvSpPr>
            <a:spLocks noGrp="1"/>
          </p:cNvSpPr>
          <p:nvPr>
            <p:ph type="title"/>
          </p:nvPr>
        </p:nvSpPr>
        <p:spPr>
          <a:xfrm>
            <a:off x="914400" y="88900"/>
            <a:ext cx="7620000" cy="736600"/>
          </a:xfrm>
        </p:spPr>
        <p:txBody>
          <a:bodyPr/>
          <a:lstStyle/>
          <a:p>
            <a:r>
              <a:rPr lang="fr-FR" altLang="fr-FR" smtClean="0"/>
              <a:t>Cycle de vie d’un contrat de rente</a:t>
            </a:r>
          </a:p>
        </p:txBody>
      </p:sp>
      <p:sp>
        <p:nvSpPr>
          <p:cNvPr id="9" name="Rectangle 2" descr="Papier lettre"/>
          <p:cNvSpPr>
            <a:spLocks noChangeArrowheads="1"/>
          </p:cNvSpPr>
          <p:nvPr/>
        </p:nvSpPr>
        <p:spPr bwMode="auto">
          <a:xfrm>
            <a:off x="76200" y="2362200"/>
            <a:ext cx="8915400" cy="1066800"/>
          </a:xfrm>
          <a:prstGeom prst="rect">
            <a:avLst/>
          </a:prstGeom>
          <a:blipFill dpi="0" rotWithShape="0">
            <a:blip r:embed="rId3" cstate="print"/>
            <a:srcRect/>
            <a:tile tx="0" ty="0" sx="100000" sy="100000" flip="none" algn="tl"/>
          </a:bli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endParaRPr lang="fr-FR" altLang="fr-FR"/>
          </a:p>
        </p:txBody>
      </p:sp>
      <p:sp>
        <p:nvSpPr>
          <p:cNvPr id="10" name="Rectangle 3" descr="Papier lettre"/>
          <p:cNvSpPr>
            <a:spLocks noChangeArrowheads="1"/>
          </p:cNvSpPr>
          <p:nvPr/>
        </p:nvSpPr>
        <p:spPr bwMode="auto">
          <a:xfrm>
            <a:off x="76200" y="3505200"/>
            <a:ext cx="8915400" cy="1066800"/>
          </a:xfrm>
          <a:prstGeom prst="rect">
            <a:avLst/>
          </a:prstGeom>
          <a:blipFill dpi="0" rotWithShape="0">
            <a:blip r:embed="rId3" cstate="print"/>
            <a:srcRect/>
            <a:tile tx="0" ty="0" sx="100000" sy="100000" flip="none" algn="tl"/>
          </a:bli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endParaRPr lang="fr-FR" altLang="fr-FR"/>
          </a:p>
        </p:txBody>
      </p:sp>
      <p:sp>
        <p:nvSpPr>
          <p:cNvPr id="11" name="Rectangle 4" descr="Papier lettre"/>
          <p:cNvSpPr>
            <a:spLocks noChangeArrowheads="1"/>
          </p:cNvSpPr>
          <p:nvPr/>
        </p:nvSpPr>
        <p:spPr bwMode="auto">
          <a:xfrm>
            <a:off x="76200" y="4648200"/>
            <a:ext cx="8915400" cy="1143000"/>
          </a:xfrm>
          <a:prstGeom prst="rect">
            <a:avLst/>
          </a:prstGeom>
          <a:blipFill dpi="0" rotWithShape="0">
            <a:blip r:embed="rId3" cstate="print"/>
            <a:srcRect/>
            <a:tile tx="0" ty="0" sx="100000" sy="100000" flip="none" algn="tl"/>
          </a:bli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endParaRPr lang="fr-FR" altLang="fr-FR"/>
          </a:p>
        </p:txBody>
      </p:sp>
      <p:sp>
        <p:nvSpPr>
          <p:cNvPr id="12" name="Rectangle 5" descr="Papier lettre"/>
          <p:cNvSpPr>
            <a:spLocks noChangeArrowheads="1"/>
          </p:cNvSpPr>
          <p:nvPr/>
        </p:nvSpPr>
        <p:spPr bwMode="auto">
          <a:xfrm>
            <a:off x="76200" y="1143000"/>
            <a:ext cx="8924925" cy="1066800"/>
          </a:xfrm>
          <a:prstGeom prst="rect">
            <a:avLst/>
          </a:prstGeom>
          <a:blipFill dpi="0" rotWithShape="0">
            <a:blip r:embed="rId3" cstate="print"/>
            <a:srcRect/>
            <a:tile tx="0" ty="0" sx="100000" sy="100000" flip="none" algn="tl"/>
          </a:bli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endParaRPr lang="fr-FR" altLang="fr-FR"/>
          </a:p>
        </p:txBody>
      </p:sp>
      <p:sp>
        <p:nvSpPr>
          <p:cNvPr id="13" name="Text Box 7"/>
          <p:cNvSpPr txBox="1">
            <a:spLocks noChangeArrowheads="1"/>
          </p:cNvSpPr>
          <p:nvPr/>
        </p:nvSpPr>
        <p:spPr bwMode="auto">
          <a:xfrm>
            <a:off x="577850" y="2719388"/>
            <a:ext cx="1174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Affaire</a:t>
            </a:r>
          </a:p>
          <a:p>
            <a:pPr algn="ctr"/>
            <a:r>
              <a:rPr lang="en-US" altLang="fr-FR" sz="1000"/>
              <a:t>nouvelle</a:t>
            </a:r>
          </a:p>
          <a:p>
            <a:pPr algn="ctr"/>
            <a:r>
              <a:rPr lang="en-US" altLang="fr-FR" sz="1000"/>
              <a:t>(réemploi ou non)</a:t>
            </a:r>
          </a:p>
        </p:txBody>
      </p:sp>
      <p:sp>
        <p:nvSpPr>
          <p:cNvPr id="14" name="Line 8"/>
          <p:cNvSpPr>
            <a:spLocks noChangeShapeType="1"/>
          </p:cNvSpPr>
          <p:nvPr/>
        </p:nvSpPr>
        <p:spPr bwMode="auto">
          <a:xfrm>
            <a:off x="766763" y="2278063"/>
            <a:ext cx="8067675"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5" name="Line 9"/>
          <p:cNvSpPr>
            <a:spLocks noChangeShapeType="1"/>
          </p:cNvSpPr>
          <p:nvPr/>
        </p:nvSpPr>
        <p:spPr bwMode="auto">
          <a:xfrm flipV="1">
            <a:off x="1057275" y="2343150"/>
            <a:ext cx="0" cy="3238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6" name="Line 10"/>
          <p:cNvSpPr>
            <a:spLocks noChangeShapeType="1"/>
          </p:cNvSpPr>
          <p:nvPr/>
        </p:nvSpPr>
        <p:spPr bwMode="auto">
          <a:xfrm flipV="1">
            <a:off x="2836863" y="3527425"/>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7" name="Text Box 11"/>
          <p:cNvSpPr txBox="1">
            <a:spLocks noChangeArrowheads="1"/>
          </p:cNvSpPr>
          <p:nvPr/>
        </p:nvSpPr>
        <p:spPr bwMode="auto">
          <a:xfrm>
            <a:off x="2532063" y="3956050"/>
            <a:ext cx="676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Arrérage</a:t>
            </a:r>
          </a:p>
        </p:txBody>
      </p:sp>
      <p:sp>
        <p:nvSpPr>
          <p:cNvPr id="18" name="Line 12"/>
          <p:cNvSpPr>
            <a:spLocks noChangeShapeType="1"/>
          </p:cNvSpPr>
          <p:nvPr/>
        </p:nvSpPr>
        <p:spPr bwMode="auto">
          <a:xfrm flipV="1">
            <a:off x="1495425" y="3541713"/>
            <a:ext cx="0"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9" name="Text Box 13"/>
          <p:cNvSpPr txBox="1">
            <a:spLocks noChangeArrowheads="1"/>
          </p:cNvSpPr>
          <p:nvPr/>
        </p:nvSpPr>
        <p:spPr bwMode="auto">
          <a:xfrm>
            <a:off x="1003300" y="3962400"/>
            <a:ext cx="1054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Mise en </a:t>
            </a:r>
          </a:p>
          <a:p>
            <a:pPr algn="ctr"/>
            <a:r>
              <a:rPr lang="en-US" altLang="fr-FR" sz="1000"/>
              <a:t>vigueur différée</a:t>
            </a:r>
          </a:p>
        </p:txBody>
      </p:sp>
      <p:sp>
        <p:nvSpPr>
          <p:cNvPr id="20" name="Line 14"/>
          <p:cNvSpPr>
            <a:spLocks noChangeShapeType="1"/>
          </p:cNvSpPr>
          <p:nvPr/>
        </p:nvSpPr>
        <p:spPr bwMode="auto">
          <a:xfrm flipV="1">
            <a:off x="3729038" y="3527425"/>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21" name="Text Box 15"/>
          <p:cNvSpPr txBox="1">
            <a:spLocks noChangeArrowheads="1"/>
          </p:cNvSpPr>
          <p:nvPr/>
        </p:nvSpPr>
        <p:spPr bwMode="auto">
          <a:xfrm>
            <a:off x="3273425" y="3954463"/>
            <a:ext cx="985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Revalorisation</a:t>
            </a:r>
          </a:p>
          <a:p>
            <a:pPr algn="ctr"/>
            <a:r>
              <a:rPr lang="en-US" altLang="fr-FR" sz="1000"/>
              <a:t>des arrérages</a:t>
            </a:r>
          </a:p>
        </p:txBody>
      </p:sp>
      <p:sp>
        <p:nvSpPr>
          <p:cNvPr id="22" name="Line 16"/>
          <p:cNvSpPr>
            <a:spLocks noChangeShapeType="1"/>
          </p:cNvSpPr>
          <p:nvPr/>
        </p:nvSpPr>
        <p:spPr bwMode="auto">
          <a:xfrm rot="10828643" flipV="1">
            <a:off x="4192588" y="1836738"/>
            <a:ext cx="1587"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23" name="Text Box 17"/>
          <p:cNvSpPr txBox="1">
            <a:spLocks noChangeArrowheads="1"/>
          </p:cNvSpPr>
          <p:nvPr/>
        </p:nvSpPr>
        <p:spPr bwMode="auto">
          <a:xfrm>
            <a:off x="3721100" y="1524000"/>
            <a:ext cx="936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Décès rentier</a:t>
            </a:r>
          </a:p>
        </p:txBody>
      </p:sp>
      <p:sp>
        <p:nvSpPr>
          <p:cNvPr id="24" name="Text Box 19"/>
          <p:cNvSpPr txBox="1">
            <a:spLocks noChangeArrowheads="1"/>
          </p:cNvSpPr>
          <p:nvPr/>
        </p:nvSpPr>
        <p:spPr bwMode="auto">
          <a:xfrm>
            <a:off x="1790700" y="1462088"/>
            <a:ext cx="1585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Changement de situation</a:t>
            </a:r>
          </a:p>
          <a:p>
            <a:pPr algn="ctr"/>
            <a:r>
              <a:rPr lang="en-US" altLang="fr-FR" sz="1000"/>
              <a:t>fiscale du rentier</a:t>
            </a:r>
          </a:p>
        </p:txBody>
      </p:sp>
      <p:sp>
        <p:nvSpPr>
          <p:cNvPr id="25" name="Text Box 21"/>
          <p:cNvSpPr txBox="1">
            <a:spLocks noChangeArrowheads="1"/>
          </p:cNvSpPr>
          <p:nvPr/>
        </p:nvSpPr>
        <p:spPr bwMode="auto">
          <a:xfrm>
            <a:off x="7072313" y="1524000"/>
            <a:ext cx="11128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Décès co-rentier</a:t>
            </a:r>
          </a:p>
        </p:txBody>
      </p:sp>
      <p:sp>
        <p:nvSpPr>
          <p:cNvPr id="26" name="Line 22"/>
          <p:cNvSpPr>
            <a:spLocks noChangeShapeType="1"/>
          </p:cNvSpPr>
          <p:nvPr/>
        </p:nvSpPr>
        <p:spPr bwMode="auto">
          <a:xfrm flipV="1">
            <a:off x="1485900" y="4779963"/>
            <a:ext cx="0"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27" name="Text Box 23"/>
          <p:cNvSpPr txBox="1">
            <a:spLocks noChangeArrowheads="1"/>
          </p:cNvSpPr>
          <p:nvPr/>
        </p:nvSpPr>
        <p:spPr bwMode="auto">
          <a:xfrm>
            <a:off x="1060450" y="5165725"/>
            <a:ext cx="920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Renonciation</a:t>
            </a:r>
          </a:p>
        </p:txBody>
      </p:sp>
      <p:sp>
        <p:nvSpPr>
          <p:cNvPr id="28" name="Line 24"/>
          <p:cNvSpPr>
            <a:spLocks noChangeShapeType="1"/>
          </p:cNvSpPr>
          <p:nvPr/>
        </p:nvSpPr>
        <p:spPr bwMode="auto">
          <a:xfrm flipV="1">
            <a:off x="3095625" y="4779963"/>
            <a:ext cx="0"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29" name="Text Box 25"/>
          <p:cNvSpPr txBox="1">
            <a:spLocks noChangeArrowheads="1"/>
          </p:cNvSpPr>
          <p:nvPr/>
        </p:nvSpPr>
        <p:spPr bwMode="auto">
          <a:xfrm>
            <a:off x="2754313" y="5165725"/>
            <a:ext cx="7508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Sans effet</a:t>
            </a:r>
          </a:p>
        </p:txBody>
      </p:sp>
      <p:sp>
        <p:nvSpPr>
          <p:cNvPr id="30" name="Line 26"/>
          <p:cNvSpPr>
            <a:spLocks noChangeShapeType="1"/>
          </p:cNvSpPr>
          <p:nvPr/>
        </p:nvSpPr>
        <p:spPr bwMode="auto">
          <a:xfrm flipV="1">
            <a:off x="4467225" y="4779963"/>
            <a:ext cx="0"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31" name="Text Box 27"/>
          <p:cNvSpPr txBox="1">
            <a:spLocks noChangeArrowheads="1"/>
          </p:cNvSpPr>
          <p:nvPr/>
        </p:nvSpPr>
        <p:spPr bwMode="auto">
          <a:xfrm>
            <a:off x="3694113" y="5165725"/>
            <a:ext cx="16144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Modification des données</a:t>
            </a:r>
            <a:br>
              <a:rPr lang="en-US" altLang="fr-FR" sz="1000"/>
            </a:br>
            <a:r>
              <a:rPr lang="en-US" altLang="fr-FR" sz="1000"/>
              <a:t>bénéficiaires</a:t>
            </a:r>
          </a:p>
        </p:txBody>
      </p:sp>
      <p:sp>
        <p:nvSpPr>
          <p:cNvPr id="32" name="Line 28"/>
          <p:cNvSpPr>
            <a:spLocks noChangeShapeType="1"/>
          </p:cNvSpPr>
          <p:nvPr/>
        </p:nvSpPr>
        <p:spPr bwMode="auto">
          <a:xfrm flipV="1">
            <a:off x="6169025" y="4759325"/>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33" name="Text Box 29"/>
          <p:cNvSpPr txBox="1">
            <a:spLocks noChangeArrowheads="1"/>
          </p:cNvSpPr>
          <p:nvPr/>
        </p:nvSpPr>
        <p:spPr bwMode="auto">
          <a:xfrm>
            <a:off x="5638800" y="5105400"/>
            <a:ext cx="1150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Modification </a:t>
            </a:r>
            <a:br>
              <a:rPr lang="en-US" altLang="fr-FR" sz="1000"/>
            </a:br>
            <a:r>
              <a:rPr lang="en-US" altLang="fr-FR" sz="1000"/>
              <a:t>des données RIB</a:t>
            </a:r>
          </a:p>
        </p:txBody>
      </p:sp>
      <p:sp>
        <p:nvSpPr>
          <p:cNvPr id="34" name="Text Box 30"/>
          <p:cNvSpPr txBox="1">
            <a:spLocks noChangeArrowheads="1"/>
          </p:cNvSpPr>
          <p:nvPr/>
        </p:nvSpPr>
        <p:spPr bwMode="auto">
          <a:xfrm rot="16200000">
            <a:off x="-185737" y="1450975"/>
            <a:ext cx="103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200" b="1">
                <a:solidFill>
                  <a:srgbClr val="0000FF"/>
                </a:solidFill>
                <a:latin typeface="Comic Sans MS" pitchFamily="66" charset="0"/>
              </a:rPr>
              <a:t>Evénements</a:t>
            </a:r>
          </a:p>
          <a:p>
            <a:pPr algn="ctr"/>
            <a:r>
              <a:rPr lang="en-US" altLang="fr-FR" sz="1200" b="1">
                <a:solidFill>
                  <a:srgbClr val="0000FF"/>
                </a:solidFill>
                <a:latin typeface="Comic Sans MS" pitchFamily="66" charset="0"/>
              </a:rPr>
              <a:t> extérieurs</a:t>
            </a:r>
            <a:endParaRPr lang="en-US" altLang="fr-FR" sz="1200">
              <a:solidFill>
                <a:srgbClr val="0000FF"/>
              </a:solidFill>
              <a:latin typeface="Comic Sans MS" pitchFamily="66" charset="0"/>
            </a:endParaRPr>
          </a:p>
        </p:txBody>
      </p:sp>
      <p:sp>
        <p:nvSpPr>
          <p:cNvPr id="35" name="Text Box 31"/>
          <p:cNvSpPr txBox="1">
            <a:spLocks noChangeArrowheads="1"/>
          </p:cNvSpPr>
          <p:nvPr/>
        </p:nvSpPr>
        <p:spPr bwMode="auto">
          <a:xfrm rot="16200000">
            <a:off x="-130174" y="2522537"/>
            <a:ext cx="1071562"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200" b="1">
                <a:solidFill>
                  <a:srgbClr val="0000FF"/>
                </a:solidFill>
                <a:latin typeface="Comic Sans MS" pitchFamily="66" charset="0"/>
              </a:rPr>
              <a:t>Actes</a:t>
            </a:r>
          </a:p>
          <a:p>
            <a:pPr algn="ctr"/>
            <a:r>
              <a:rPr lang="en-US" altLang="fr-FR" sz="1200" b="1">
                <a:solidFill>
                  <a:srgbClr val="0000FF"/>
                </a:solidFill>
                <a:latin typeface="Comic Sans MS" pitchFamily="66" charset="0"/>
              </a:rPr>
              <a:t>utilisateurs </a:t>
            </a:r>
          </a:p>
          <a:p>
            <a:pPr algn="ctr"/>
            <a:r>
              <a:rPr lang="en-US" altLang="fr-FR" sz="1200" b="1">
                <a:solidFill>
                  <a:srgbClr val="0000FF"/>
                </a:solidFill>
                <a:latin typeface="Comic Sans MS" pitchFamily="66" charset="0"/>
              </a:rPr>
              <a:t>Rente</a:t>
            </a:r>
            <a:endParaRPr lang="en-US" altLang="fr-FR" sz="1200">
              <a:solidFill>
                <a:srgbClr val="0000FF"/>
              </a:solidFill>
              <a:latin typeface="Comic Sans MS" pitchFamily="66" charset="0"/>
            </a:endParaRPr>
          </a:p>
        </p:txBody>
      </p:sp>
      <p:sp>
        <p:nvSpPr>
          <p:cNvPr id="36" name="Text Box 32"/>
          <p:cNvSpPr txBox="1">
            <a:spLocks noChangeArrowheads="1"/>
          </p:cNvSpPr>
          <p:nvPr/>
        </p:nvSpPr>
        <p:spPr bwMode="auto">
          <a:xfrm rot="16231189">
            <a:off x="-246856" y="3836194"/>
            <a:ext cx="1135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200" b="1">
                <a:solidFill>
                  <a:srgbClr val="0000FF"/>
                </a:solidFill>
                <a:latin typeface="Comic Sans MS" pitchFamily="66" charset="0"/>
              </a:rPr>
              <a:t>Traitements</a:t>
            </a:r>
          </a:p>
          <a:p>
            <a:pPr algn="ctr"/>
            <a:r>
              <a:rPr lang="en-US" altLang="fr-FR" sz="1200" b="1">
                <a:solidFill>
                  <a:srgbClr val="0000FF"/>
                </a:solidFill>
                <a:latin typeface="Comic Sans MS" pitchFamily="66" charset="0"/>
              </a:rPr>
              <a:t>automatiques</a:t>
            </a:r>
            <a:endParaRPr lang="en-US" altLang="fr-FR" sz="1200">
              <a:solidFill>
                <a:srgbClr val="0000FF"/>
              </a:solidFill>
              <a:latin typeface="Comic Sans MS" pitchFamily="66" charset="0"/>
            </a:endParaRPr>
          </a:p>
        </p:txBody>
      </p:sp>
      <p:sp>
        <p:nvSpPr>
          <p:cNvPr id="37" name="Text Box 33"/>
          <p:cNvSpPr txBox="1">
            <a:spLocks noChangeArrowheads="1"/>
          </p:cNvSpPr>
          <p:nvPr/>
        </p:nvSpPr>
        <p:spPr bwMode="auto">
          <a:xfrm rot="16120521">
            <a:off x="-304007" y="5006182"/>
            <a:ext cx="1274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200" b="1">
                <a:solidFill>
                  <a:srgbClr val="0000FF"/>
                </a:solidFill>
                <a:latin typeface="Comic Sans MS" pitchFamily="66" charset="0"/>
              </a:rPr>
              <a:t>Opération non </a:t>
            </a:r>
            <a:br>
              <a:rPr lang="en-US" altLang="fr-FR" sz="1200" b="1">
                <a:solidFill>
                  <a:srgbClr val="0000FF"/>
                </a:solidFill>
                <a:latin typeface="Comic Sans MS" pitchFamily="66" charset="0"/>
              </a:rPr>
            </a:br>
            <a:r>
              <a:rPr lang="en-US" altLang="fr-FR" sz="1200" b="1">
                <a:solidFill>
                  <a:srgbClr val="0000FF"/>
                </a:solidFill>
                <a:latin typeface="Comic Sans MS" pitchFamily="66" charset="0"/>
              </a:rPr>
              <a:t>spécifiques</a:t>
            </a:r>
            <a:endParaRPr lang="en-US" altLang="fr-FR" sz="1200">
              <a:solidFill>
                <a:srgbClr val="0000FF"/>
              </a:solidFill>
              <a:latin typeface="Comic Sans MS" pitchFamily="66" charset="0"/>
            </a:endParaRPr>
          </a:p>
        </p:txBody>
      </p:sp>
      <p:sp>
        <p:nvSpPr>
          <p:cNvPr id="38" name="Line 34"/>
          <p:cNvSpPr>
            <a:spLocks noChangeShapeType="1"/>
          </p:cNvSpPr>
          <p:nvPr/>
        </p:nvSpPr>
        <p:spPr bwMode="auto">
          <a:xfrm flipV="1">
            <a:off x="7237413" y="2376488"/>
            <a:ext cx="0"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39" name="Text Box 35"/>
          <p:cNvSpPr txBox="1">
            <a:spLocks noChangeArrowheads="1"/>
          </p:cNvSpPr>
          <p:nvPr/>
        </p:nvSpPr>
        <p:spPr bwMode="auto">
          <a:xfrm>
            <a:off x="6715125" y="2752725"/>
            <a:ext cx="1082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Terminaison </a:t>
            </a:r>
          </a:p>
          <a:p>
            <a:pPr algn="ctr"/>
            <a:r>
              <a:rPr lang="en-US" altLang="fr-FR" sz="1000"/>
              <a:t>rentes certaines</a:t>
            </a:r>
          </a:p>
        </p:txBody>
      </p:sp>
      <p:sp>
        <p:nvSpPr>
          <p:cNvPr id="40" name="Line 36"/>
          <p:cNvSpPr>
            <a:spLocks noChangeShapeType="1"/>
          </p:cNvSpPr>
          <p:nvPr/>
        </p:nvSpPr>
        <p:spPr bwMode="auto">
          <a:xfrm flipV="1">
            <a:off x="4616450" y="3533775"/>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41" name="Text Box 37"/>
          <p:cNvSpPr txBox="1">
            <a:spLocks noChangeArrowheads="1"/>
          </p:cNvSpPr>
          <p:nvPr/>
        </p:nvSpPr>
        <p:spPr bwMode="auto">
          <a:xfrm>
            <a:off x="4179888" y="3960813"/>
            <a:ext cx="949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Arrérages de </a:t>
            </a:r>
          </a:p>
          <a:p>
            <a:pPr algn="ctr"/>
            <a:r>
              <a:rPr lang="en-US" altLang="fr-FR" sz="1000"/>
              <a:t>rattrapage</a:t>
            </a:r>
          </a:p>
        </p:txBody>
      </p:sp>
      <p:sp>
        <p:nvSpPr>
          <p:cNvPr id="42" name="Line 38"/>
          <p:cNvSpPr>
            <a:spLocks noChangeShapeType="1"/>
          </p:cNvSpPr>
          <p:nvPr/>
        </p:nvSpPr>
        <p:spPr bwMode="auto">
          <a:xfrm flipV="1">
            <a:off x="4613275" y="2365375"/>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43" name="Text Box 39"/>
          <p:cNvSpPr txBox="1">
            <a:spLocks noChangeArrowheads="1"/>
          </p:cNvSpPr>
          <p:nvPr/>
        </p:nvSpPr>
        <p:spPr bwMode="auto">
          <a:xfrm>
            <a:off x="4279900" y="2741613"/>
            <a:ext cx="7540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Réversion</a:t>
            </a:r>
          </a:p>
        </p:txBody>
      </p:sp>
      <p:sp>
        <p:nvSpPr>
          <p:cNvPr id="44" name="Rectangle 40"/>
          <p:cNvSpPr>
            <a:spLocks noChangeArrowheads="1"/>
          </p:cNvSpPr>
          <p:nvPr/>
        </p:nvSpPr>
        <p:spPr bwMode="auto">
          <a:xfrm>
            <a:off x="1701800" y="2665413"/>
            <a:ext cx="584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r>
              <a:rPr lang="en-US" altLang="fr-FR" sz="1000"/>
              <a:t>Rachat</a:t>
            </a:r>
          </a:p>
        </p:txBody>
      </p:sp>
      <p:sp>
        <p:nvSpPr>
          <p:cNvPr id="45" name="Line 41"/>
          <p:cNvSpPr>
            <a:spLocks noChangeShapeType="1"/>
          </p:cNvSpPr>
          <p:nvPr/>
        </p:nvSpPr>
        <p:spPr bwMode="auto">
          <a:xfrm flipV="1">
            <a:off x="1970088" y="2376488"/>
            <a:ext cx="0"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46" name="Line 42"/>
          <p:cNvSpPr>
            <a:spLocks noChangeShapeType="1"/>
          </p:cNvSpPr>
          <p:nvPr/>
        </p:nvSpPr>
        <p:spPr bwMode="auto">
          <a:xfrm flipV="1">
            <a:off x="6345238" y="3519488"/>
            <a:ext cx="0"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47" name="Text Box 43"/>
          <p:cNvSpPr txBox="1">
            <a:spLocks noChangeArrowheads="1"/>
          </p:cNvSpPr>
          <p:nvPr/>
        </p:nvSpPr>
        <p:spPr bwMode="auto">
          <a:xfrm>
            <a:off x="5830888" y="3946525"/>
            <a:ext cx="1103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Avis d’échéance</a:t>
            </a:r>
          </a:p>
          <a:p>
            <a:pPr algn="ctr"/>
            <a:r>
              <a:rPr lang="en-US" altLang="fr-FR" sz="1000"/>
              <a:t>annuels</a:t>
            </a:r>
          </a:p>
        </p:txBody>
      </p:sp>
      <p:sp>
        <p:nvSpPr>
          <p:cNvPr id="48" name="Line 44"/>
          <p:cNvSpPr>
            <a:spLocks noChangeShapeType="1"/>
          </p:cNvSpPr>
          <p:nvPr/>
        </p:nvSpPr>
        <p:spPr bwMode="auto">
          <a:xfrm flipV="1">
            <a:off x="8591550" y="4738688"/>
            <a:ext cx="0"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49" name="Text Box 45"/>
          <p:cNvSpPr txBox="1">
            <a:spLocks noChangeArrowheads="1"/>
          </p:cNvSpPr>
          <p:nvPr/>
        </p:nvSpPr>
        <p:spPr bwMode="auto">
          <a:xfrm>
            <a:off x="8307388" y="5165725"/>
            <a:ext cx="6397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Blocage</a:t>
            </a:r>
          </a:p>
        </p:txBody>
      </p:sp>
      <p:sp>
        <p:nvSpPr>
          <p:cNvPr id="50" name="Line 49"/>
          <p:cNvSpPr>
            <a:spLocks noChangeShapeType="1"/>
          </p:cNvSpPr>
          <p:nvPr/>
        </p:nvSpPr>
        <p:spPr bwMode="auto">
          <a:xfrm rot="10828643" flipV="1">
            <a:off x="7585075" y="1833563"/>
            <a:ext cx="1588"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51" name="Line 50"/>
          <p:cNvSpPr>
            <a:spLocks noChangeShapeType="1"/>
          </p:cNvSpPr>
          <p:nvPr/>
        </p:nvSpPr>
        <p:spPr bwMode="auto">
          <a:xfrm rot="10828643" flipV="1">
            <a:off x="2590800" y="1833563"/>
            <a:ext cx="1588"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41</a:t>
            </a:fld>
            <a:endParaRPr lang="fr-FR" dirty="0"/>
          </a:p>
        </p:txBody>
      </p:sp>
      <p:sp>
        <p:nvSpPr>
          <p:cNvPr id="8" name="Titre 1"/>
          <p:cNvSpPr>
            <a:spLocks noGrp="1"/>
          </p:cNvSpPr>
          <p:nvPr>
            <p:ph type="title"/>
          </p:nvPr>
        </p:nvSpPr>
        <p:spPr>
          <a:xfrm>
            <a:off x="914400" y="88900"/>
            <a:ext cx="7620000" cy="736600"/>
          </a:xfrm>
        </p:spPr>
        <p:txBody>
          <a:bodyPr/>
          <a:lstStyle/>
          <a:p>
            <a:r>
              <a:rPr lang="fr-FR" altLang="fr-FR" smtClean="0"/>
              <a:t>Cycle de vie d’un contrat de prévoyance</a:t>
            </a:r>
          </a:p>
        </p:txBody>
      </p:sp>
      <p:sp>
        <p:nvSpPr>
          <p:cNvPr id="9" name="Rectangle 2" descr="Papier lettre"/>
          <p:cNvSpPr>
            <a:spLocks noChangeArrowheads="1"/>
          </p:cNvSpPr>
          <p:nvPr/>
        </p:nvSpPr>
        <p:spPr bwMode="auto">
          <a:xfrm>
            <a:off x="76200" y="2433638"/>
            <a:ext cx="8915400" cy="1066800"/>
          </a:xfrm>
          <a:prstGeom prst="rect">
            <a:avLst/>
          </a:prstGeom>
          <a:blipFill dpi="0" rotWithShape="0">
            <a:blip r:embed="rId3" cstate="print"/>
            <a:srcRect/>
            <a:tile tx="0" ty="0" sx="100000" sy="100000" flip="none" algn="tl"/>
          </a:bli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endParaRPr lang="fr-FR" altLang="fr-FR"/>
          </a:p>
        </p:txBody>
      </p:sp>
      <p:sp>
        <p:nvSpPr>
          <p:cNvPr id="10" name="Rectangle 3" descr="Papier lettre"/>
          <p:cNvSpPr>
            <a:spLocks noChangeArrowheads="1"/>
          </p:cNvSpPr>
          <p:nvPr/>
        </p:nvSpPr>
        <p:spPr bwMode="auto">
          <a:xfrm>
            <a:off x="76200" y="3576638"/>
            <a:ext cx="8915400" cy="1066800"/>
          </a:xfrm>
          <a:prstGeom prst="rect">
            <a:avLst/>
          </a:prstGeom>
          <a:blipFill dpi="0" rotWithShape="0">
            <a:blip r:embed="rId3" cstate="print"/>
            <a:srcRect/>
            <a:tile tx="0" ty="0" sx="100000" sy="100000" flip="none" algn="tl"/>
          </a:bli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endParaRPr lang="fr-FR" altLang="fr-FR"/>
          </a:p>
        </p:txBody>
      </p:sp>
      <p:sp>
        <p:nvSpPr>
          <p:cNvPr id="11" name="Rectangle 4" descr="Papier lettre"/>
          <p:cNvSpPr>
            <a:spLocks noChangeArrowheads="1"/>
          </p:cNvSpPr>
          <p:nvPr/>
        </p:nvSpPr>
        <p:spPr bwMode="auto">
          <a:xfrm>
            <a:off x="76200" y="4719638"/>
            <a:ext cx="8915400" cy="1143000"/>
          </a:xfrm>
          <a:prstGeom prst="rect">
            <a:avLst/>
          </a:prstGeom>
          <a:blipFill dpi="0" rotWithShape="0">
            <a:blip r:embed="rId3" cstate="print"/>
            <a:srcRect/>
            <a:tile tx="0" ty="0" sx="100000" sy="100000" flip="none" algn="tl"/>
          </a:bli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endParaRPr lang="fr-FR" altLang="fr-FR" b="1"/>
          </a:p>
        </p:txBody>
      </p:sp>
      <p:sp>
        <p:nvSpPr>
          <p:cNvPr id="12" name="Rectangle 5" descr="Papier lettre"/>
          <p:cNvSpPr>
            <a:spLocks noChangeArrowheads="1"/>
          </p:cNvSpPr>
          <p:nvPr/>
        </p:nvSpPr>
        <p:spPr bwMode="auto">
          <a:xfrm>
            <a:off x="76200" y="1214438"/>
            <a:ext cx="8915400" cy="1066800"/>
          </a:xfrm>
          <a:prstGeom prst="rect">
            <a:avLst/>
          </a:prstGeom>
          <a:blipFill dpi="0" rotWithShape="0">
            <a:blip r:embed="rId3" cstate="print"/>
            <a:srcRect/>
            <a:tile tx="0" ty="0" sx="100000" sy="100000" flip="none" algn="tl"/>
          </a:bli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endParaRPr lang="fr-FR" altLang="fr-FR"/>
          </a:p>
        </p:txBody>
      </p:sp>
      <p:sp>
        <p:nvSpPr>
          <p:cNvPr id="13" name="Text Box 7"/>
          <p:cNvSpPr txBox="1">
            <a:spLocks noChangeArrowheads="1"/>
          </p:cNvSpPr>
          <p:nvPr/>
        </p:nvSpPr>
        <p:spPr bwMode="auto">
          <a:xfrm>
            <a:off x="612775" y="2790825"/>
            <a:ext cx="654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Affaire</a:t>
            </a:r>
          </a:p>
          <a:p>
            <a:pPr algn="ctr"/>
            <a:r>
              <a:rPr lang="en-US" altLang="fr-FR" sz="1000"/>
              <a:t>nouvelle</a:t>
            </a:r>
          </a:p>
        </p:txBody>
      </p:sp>
      <p:sp>
        <p:nvSpPr>
          <p:cNvPr id="14" name="Line 8"/>
          <p:cNvSpPr>
            <a:spLocks noChangeShapeType="1"/>
          </p:cNvSpPr>
          <p:nvPr/>
        </p:nvSpPr>
        <p:spPr bwMode="auto">
          <a:xfrm>
            <a:off x="766763" y="2349500"/>
            <a:ext cx="8067675"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5" name="Line 9"/>
          <p:cNvSpPr>
            <a:spLocks noChangeShapeType="1"/>
          </p:cNvSpPr>
          <p:nvPr/>
        </p:nvSpPr>
        <p:spPr bwMode="auto">
          <a:xfrm flipV="1">
            <a:off x="909638" y="2414588"/>
            <a:ext cx="0" cy="3238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6" name="Line 10"/>
          <p:cNvSpPr>
            <a:spLocks noChangeShapeType="1"/>
          </p:cNvSpPr>
          <p:nvPr/>
        </p:nvSpPr>
        <p:spPr bwMode="auto">
          <a:xfrm flipV="1">
            <a:off x="2287588" y="4875213"/>
            <a:ext cx="0"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7" name="Text Box 11"/>
          <p:cNvSpPr txBox="1">
            <a:spLocks noChangeArrowheads="1"/>
          </p:cNvSpPr>
          <p:nvPr/>
        </p:nvSpPr>
        <p:spPr bwMode="auto">
          <a:xfrm>
            <a:off x="1714500" y="5251450"/>
            <a:ext cx="1181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Modification</a:t>
            </a:r>
          </a:p>
          <a:p>
            <a:pPr algn="ctr"/>
            <a:r>
              <a:rPr lang="en-US" altLang="fr-FR" sz="1000"/>
              <a:t>des prélèvements</a:t>
            </a:r>
          </a:p>
        </p:txBody>
      </p:sp>
      <p:sp>
        <p:nvSpPr>
          <p:cNvPr id="18" name="Line 12"/>
          <p:cNvSpPr>
            <a:spLocks noChangeShapeType="1"/>
          </p:cNvSpPr>
          <p:nvPr/>
        </p:nvSpPr>
        <p:spPr bwMode="auto">
          <a:xfrm flipV="1">
            <a:off x="3194050" y="2428875"/>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9" name="Text Box 13"/>
          <p:cNvSpPr txBox="1">
            <a:spLocks noChangeArrowheads="1"/>
          </p:cNvSpPr>
          <p:nvPr/>
        </p:nvSpPr>
        <p:spPr bwMode="auto">
          <a:xfrm>
            <a:off x="2560638" y="2828925"/>
            <a:ext cx="1354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Ajout / Augmentation</a:t>
            </a:r>
          </a:p>
          <a:p>
            <a:pPr algn="ctr"/>
            <a:r>
              <a:rPr lang="en-US" altLang="fr-FR" sz="1000"/>
              <a:t>garantie</a:t>
            </a:r>
          </a:p>
        </p:txBody>
      </p:sp>
      <p:sp>
        <p:nvSpPr>
          <p:cNvPr id="20" name="Line 14"/>
          <p:cNvSpPr>
            <a:spLocks noChangeShapeType="1"/>
          </p:cNvSpPr>
          <p:nvPr/>
        </p:nvSpPr>
        <p:spPr bwMode="auto">
          <a:xfrm flipV="1">
            <a:off x="2836863" y="3598863"/>
            <a:ext cx="0"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21" name="Text Box 15"/>
          <p:cNvSpPr txBox="1">
            <a:spLocks noChangeArrowheads="1"/>
          </p:cNvSpPr>
          <p:nvPr/>
        </p:nvSpPr>
        <p:spPr bwMode="auto">
          <a:xfrm>
            <a:off x="2365375" y="4027488"/>
            <a:ext cx="10048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Quittancement</a:t>
            </a:r>
          </a:p>
        </p:txBody>
      </p:sp>
      <p:sp>
        <p:nvSpPr>
          <p:cNvPr id="22" name="Line 16"/>
          <p:cNvSpPr>
            <a:spLocks noChangeShapeType="1"/>
          </p:cNvSpPr>
          <p:nvPr/>
        </p:nvSpPr>
        <p:spPr bwMode="auto">
          <a:xfrm flipV="1">
            <a:off x="1371600" y="3613150"/>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23" name="Text Box 17"/>
          <p:cNvSpPr txBox="1">
            <a:spLocks noChangeArrowheads="1"/>
          </p:cNvSpPr>
          <p:nvPr/>
        </p:nvSpPr>
        <p:spPr bwMode="auto">
          <a:xfrm>
            <a:off x="879475" y="4033838"/>
            <a:ext cx="1054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Mise en </a:t>
            </a:r>
          </a:p>
          <a:p>
            <a:pPr algn="ctr"/>
            <a:r>
              <a:rPr lang="en-US" altLang="fr-FR" sz="1000"/>
              <a:t>vigueur différée</a:t>
            </a:r>
          </a:p>
        </p:txBody>
      </p:sp>
      <p:sp>
        <p:nvSpPr>
          <p:cNvPr id="24" name="Line 18"/>
          <p:cNvSpPr>
            <a:spLocks noChangeShapeType="1"/>
          </p:cNvSpPr>
          <p:nvPr/>
        </p:nvSpPr>
        <p:spPr bwMode="auto">
          <a:xfrm flipV="1">
            <a:off x="3729038" y="3598863"/>
            <a:ext cx="0"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25" name="Text Box 19"/>
          <p:cNvSpPr txBox="1">
            <a:spLocks noChangeArrowheads="1"/>
          </p:cNvSpPr>
          <p:nvPr/>
        </p:nvSpPr>
        <p:spPr bwMode="auto">
          <a:xfrm>
            <a:off x="3259138" y="4025900"/>
            <a:ext cx="1012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Indexation</a:t>
            </a:r>
          </a:p>
          <a:p>
            <a:pPr algn="ctr"/>
            <a:r>
              <a:rPr lang="en-US" altLang="fr-FR" sz="1000"/>
              <a:t>et anniversaire</a:t>
            </a:r>
          </a:p>
        </p:txBody>
      </p:sp>
      <p:sp>
        <p:nvSpPr>
          <p:cNvPr id="26" name="Line 20"/>
          <p:cNvSpPr>
            <a:spLocks noChangeShapeType="1"/>
          </p:cNvSpPr>
          <p:nvPr/>
        </p:nvSpPr>
        <p:spPr bwMode="auto">
          <a:xfrm rot="10828643" flipV="1">
            <a:off x="4192588" y="1908175"/>
            <a:ext cx="1587"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27" name="Text Box 21"/>
          <p:cNvSpPr txBox="1">
            <a:spLocks noChangeArrowheads="1"/>
          </p:cNvSpPr>
          <p:nvPr/>
        </p:nvSpPr>
        <p:spPr bwMode="auto">
          <a:xfrm>
            <a:off x="3521075" y="1533525"/>
            <a:ext cx="1333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Rentes Dépendance</a:t>
            </a:r>
          </a:p>
          <a:p>
            <a:pPr algn="ctr"/>
            <a:r>
              <a:rPr lang="en-US" altLang="fr-FR" sz="1000"/>
              <a:t>et ITD</a:t>
            </a:r>
          </a:p>
        </p:txBody>
      </p:sp>
      <p:sp>
        <p:nvSpPr>
          <p:cNvPr id="28" name="Line 22"/>
          <p:cNvSpPr>
            <a:spLocks noChangeShapeType="1"/>
          </p:cNvSpPr>
          <p:nvPr/>
        </p:nvSpPr>
        <p:spPr bwMode="auto">
          <a:xfrm rot="10828643" flipH="1" flipV="1">
            <a:off x="2584450" y="1908175"/>
            <a:ext cx="6350" cy="3111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29" name="Text Box 23"/>
          <p:cNvSpPr txBox="1">
            <a:spLocks noChangeArrowheads="1"/>
          </p:cNvSpPr>
          <p:nvPr/>
        </p:nvSpPr>
        <p:spPr bwMode="auto">
          <a:xfrm>
            <a:off x="1846263" y="1457325"/>
            <a:ext cx="1474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Changement de CSP,</a:t>
            </a:r>
          </a:p>
          <a:p>
            <a:pPr algn="ctr"/>
            <a:r>
              <a:rPr lang="en-US" altLang="fr-FR" sz="1000"/>
              <a:t>département résidence</a:t>
            </a:r>
          </a:p>
        </p:txBody>
      </p:sp>
      <p:sp>
        <p:nvSpPr>
          <p:cNvPr id="30" name="Text Box 24"/>
          <p:cNvSpPr txBox="1">
            <a:spLocks noChangeArrowheads="1"/>
          </p:cNvSpPr>
          <p:nvPr/>
        </p:nvSpPr>
        <p:spPr bwMode="auto">
          <a:xfrm>
            <a:off x="5410200" y="2752725"/>
            <a:ext cx="1131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Annulation /</a:t>
            </a:r>
          </a:p>
          <a:p>
            <a:pPr algn="ctr"/>
            <a:r>
              <a:rPr lang="en-US" altLang="fr-FR" sz="1000"/>
              <a:t>Saisie antérieure</a:t>
            </a:r>
          </a:p>
        </p:txBody>
      </p:sp>
      <p:sp>
        <p:nvSpPr>
          <p:cNvPr id="31" name="Freeform 25"/>
          <p:cNvSpPr>
            <a:spLocks/>
          </p:cNvSpPr>
          <p:nvPr/>
        </p:nvSpPr>
        <p:spPr bwMode="auto">
          <a:xfrm>
            <a:off x="2895600" y="2428875"/>
            <a:ext cx="3011488" cy="325438"/>
          </a:xfrm>
          <a:custGeom>
            <a:avLst/>
            <a:gdLst>
              <a:gd name="T0" fmla="*/ 2147483647 w 1584"/>
              <a:gd name="T1" fmla="*/ 2147483647 h 240"/>
              <a:gd name="T2" fmla="*/ 2147483647 w 1584"/>
              <a:gd name="T3" fmla="*/ 2147483647 h 240"/>
              <a:gd name="T4" fmla="*/ 0 w 1584"/>
              <a:gd name="T5" fmla="*/ 2147483647 h 240"/>
              <a:gd name="T6" fmla="*/ 0 w 1584"/>
              <a:gd name="T7" fmla="*/ 0 h 240"/>
              <a:gd name="T8" fmla="*/ 0 60000 65536"/>
              <a:gd name="T9" fmla="*/ 0 60000 65536"/>
              <a:gd name="T10" fmla="*/ 0 60000 65536"/>
              <a:gd name="T11" fmla="*/ 0 60000 65536"/>
              <a:gd name="T12" fmla="*/ 0 w 1584"/>
              <a:gd name="T13" fmla="*/ 0 h 240"/>
              <a:gd name="T14" fmla="*/ 1584 w 1584"/>
              <a:gd name="T15" fmla="*/ 240 h 240"/>
            </a:gdLst>
            <a:ahLst/>
            <a:cxnLst>
              <a:cxn ang="T8">
                <a:pos x="T0" y="T1"/>
              </a:cxn>
              <a:cxn ang="T9">
                <a:pos x="T2" y="T3"/>
              </a:cxn>
              <a:cxn ang="T10">
                <a:pos x="T4" y="T5"/>
              </a:cxn>
              <a:cxn ang="T11">
                <a:pos x="T6" y="T7"/>
              </a:cxn>
            </a:cxnLst>
            <a:rect l="T12" t="T13" r="T14" b="T15"/>
            <a:pathLst>
              <a:path w="1584" h="240">
                <a:moveTo>
                  <a:pt x="1584" y="240"/>
                </a:moveTo>
                <a:lnTo>
                  <a:pt x="1584" y="192"/>
                </a:lnTo>
                <a:lnTo>
                  <a:pt x="0" y="192"/>
                </a:lnTo>
                <a:lnTo>
                  <a:pt x="0" y="0"/>
                </a:lnTo>
              </a:path>
            </a:pathLst>
          </a:custGeom>
          <a:noFill/>
          <a:ln w="127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fr-FR"/>
          </a:p>
        </p:txBody>
      </p:sp>
      <p:sp>
        <p:nvSpPr>
          <p:cNvPr id="32" name="Text Box 27"/>
          <p:cNvSpPr txBox="1">
            <a:spLocks noChangeArrowheads="1"/>
          </p:cNvSpPr>
          <p:nvPr/>
        </p:nvSpPr>
        <p:spPr bwMode="auto">
          <a:xfrm>
            <a:off x="7623175" y="1457325"/>
            <a:ext cx="682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Décès /</a:t>
            </a:r>
          </a:p>
          <a:p>
            <a:pPr algn="ctr"/>
            <a:r>
              <a:rPr lang="en-US" altLang="fr-FR" sz="1000"/>
              <a:t>Invalidité</a:t>
            </a:r>
          </a:p>
        </p:txBody>
      </p:sp>
      <p:sp>
        <p:nvSpPr>
          <p:cNvPr id="33" name="Line 28"/>
          <p:cNvSpPr>
            <a:spLocks noChangeShapeType="1"/>
          </p:cNvSpPr>
          <p:nvPr/>
        </p:nvSpPr>
        <p:spPr bwMode="auto">
          <a:xfrm flipV="1">
            <a:off x="1371600" y="4851400"/>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34" name="Text Box 29"/>
          <p:cNvSpPr txBox="1">
            <a:spLocks noChangeArrowheads="1"/>
          </p:cNvSpPr>
          <p:nvPr/>
        </p:nvSpPr>
        <p:spPr bwMode="auto">
          <a:xfrm>
            <a:off x="946150" y="5237163"/>
            <a:ext cx="920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Renonciation</a:t>
            </a:r>
          </a:p>
        </p:txBody>
      </p:sp>
      <p:sp>
        <p:nvSpPr>
          <p:cNvPr id="35" name="Line 30"/>
          <p:cNvSpPr>
            <a:spLocks noChangeShapeType="1"/>
          </p:cNvSpPr>
          <p:nvPr/>
        </p:nvSpPr>
        <p:spPr bwMode="auto">
          <a:xfrm flipV="1">
            <a:off x="3095625" y="4851400"/>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36" name="Text Box 31"/>
          <p:cNvSpPr txBox="1">
            <a:spLocks noChangeArrowheads="1"/>
          </p:cNvSpPr>
          <p:nvPr/>
        </p:nvSpPr>
        <p:spPr bwMode="auto">
          <a:xfrm>
            <a:off x="2754313" y="5237163"/>
            <a:ext cx="7508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Sans effet</a:t>
            </a:r>
          </a:p>
        </p:txBody>
      </p:sp>
      <p:sp>
        <p:nvSpPr>
          <p:cNvPr id="37" name="Line 32"/>
          <p:cNvSpPr>
            <a:spLocks noChangeShapeType="1"/>
          </p:cNvSpPr>
          <p:nvPr/>
        </p:nvSpPr>
        <p:spPr bwMode="auto">
          <a:xfrm flipV="1">
            <a:off x="4467225" y="4851400"/>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38" name="Text Box 33"/>
          <p:cNvSpPr txBox="1">
            <a:spLocks noChangeArrowheads="1"/>
          </p:cNvSpPr>
          <p:nvPr/>
        </p:nvSpPr>
        <p:spPr bwMode="auto">
          <a:xfrm>
            <a:off x="3694113" y="5237163"/>
            <a:ext cx="16144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Modification des données</a:t>
            </a:r>
            <a:br>
              <a:rPr lang="en-US" altLang="fr-FR" sz="1000"/>
            </a:br>
            <a:r>
              <a:rPr lang="en-US" altLang="fr-FR" sz="1000"/>
              <a:t>bénéficiaires</a:t>
            </a:r>
          </a:p>
        </p:txBody>
      </p:sp>
      <p:sp>
        <p:nvSpPr>
          <p:cNvPr id="39" name="Line 34"/>
          <p:cNvSpPr>
            <a:spLocks noChangeShapeType="1"/>
          </p:cNvSpPr>
          <p:nvPr/>
        </p:nvSpPr>
        <p:spPr bwMode="auto">
          <a:xfrm flipV="1">
            <a:off x="6169025" y="4830763"/>
            <a:ext cx="0"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40" name="Text Box 35"/>
          <p:cNvSpPr txBox="1">
            <a:spLocks noChangeArrowheads="1"/>
          </p:cNvSpPr>
          <p:nvPr/>
        </p:nvSpPr>
        <p:spPr bwMode="auto">
          <a:xfrm>
            <a:off x="5638800" y="5176838"/>
            <a:ext cx="1150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Modification </a:t>
            </a:r>
            <a:br>
              <a:rPr lang="en-US" altLang="fr-FR" sz="1000"/>
            </a:br>
            <a:r>
              <a:rPr lang="en-US" altLang="fr-FR" sz="1000"/>
              <a:t>des données RIB</a:t>
            </a:r>
          </a:p>
        </p:txBody>
      </p:sp>
      <p:sp>
        <p:nvSpPr>
          <p:cNvPr id="41" name="Text Box 36"/>
          <p:cNvSpPr txBox="1">
            <a:spLocks noChangeArrowheads="1"/>
          </p:cNvSpPr>
          <p:nvPr/>
        </p:nvSpPr>
        <p:spPr bwMode="auto">
          <a:xfrm rot="16200000">
            <a:off x="-183356" y="1554957"/>
            <a:ext cx="1030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200" b="1">
                <a:solidFill>
                  <a:srgbClr val="0000FF"/>
                </a:solidFill>
                <a:latin typeface="Comic Sans MS" pitchFamily="66" charset="0"/>
              </a:rPr>
              <a:t>Evénements</a:t>
            </a:r>
          </a:p>
          <a:p>
            <a:pPr algn="ctr"/>
            <a:r>
              <a:rPr lang="en-US" altLang="fr-FR" sz="1200" b="1">
                <a:solidFill>
                  <a:srgbClr val="0000FF"/>
                </a:solidFill>
                <a:latin typeface="Comic Sans MS" pitchFamily="66" charset="0"/>
              </a:rPr>
              <a:t> extérieurs</a:t>
            </a:r>
          </a:p>
        </p:txBody>
      </p:sp>
      <p:sp>
        <p:nvSpPr>
          <p:cNvPr id="42" name="Text Box 37"/>
          <p:cNvSpPr txBox="1">
            <a:spLocks noChangeArrowheads="1"/>
          </p:cNvSpPr>
          <p:nvPr/>
        </p:nvSpPr>
        <p:spPr bwMode="auto">
          <a:xfrm rot="16200000">
            <a:off x="-130175" y="2628900"/>
            <a:ext cx="107156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200" b="1">
                <a:solidFill>
                  <a:srgbClr val="0000FF"/>
                </a:solidFill>
                <a:latin typeface="Comic Sans MS" pitchFamily="66" charset="0"/>
              </a:rPr>
              <a:t>Actes</a:t>
            </a:r>
          </a:p>
          <a:p>
            <a:pPr algn="ctr"/>
            <a:r>
              <a:rPr lang="en-US" altLang="fr-FR" sz="1200" b="1">
                <a:solidFill>
                  <a:srgbClr val="0000FF"/>
                </a:solidFill>
                <a:latin typeface="Comic Sans MS" pitchFamily="66" charset="0"/>
              </a:rPr>
              <a:t>utilisateurs </a:t>
            </a:r>
          </a:p>
          <a:p>
            <a:pPr algn="ctr"/>
            <a:r>
              <a:rPr lang="en-US" altLang="fr-FR" sz="1200" b="1">
                <a:solidFill>
                  <a:srgbClr val="0000FF"/>
                </a:solidFill>
                <a:latin typeface="Comic Sans MS" pitchFamily="66" charset="0"/>
              </a:rPr>
              <a:t>prévoyance</a:t>
            </a:r>
          </a:p>
        </p:txBody>
      </p:sp>
      <p:sp>
        <p:nvSpPr>
          <p:cNvPr id="43" name="Text Box 38"/>
          <p:cNvSpPr txBox="1">
            <a:spLocks noChangeArrowheads="1"/>
          </p:cNvSpPr>
          <p:nvPr/>
        </p:nvSpPr>
        <p:spPr bwMode="auto">
          <a:xfrm rot="16231189">
            <a:off x="-246857" y="3866357"/>
            <a:ext cx="1135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200" b="1">
                <a:solidFill>
                  <a:srgbClr val="0000FF"/>
                </a:solidFill>
                <a:latin typeface="Comic Sans MS" pitchFamily="66" charset="0"/>
              </a:rPr>
              <a:t>Traitements</a:t>
            </a:r>
          </a:p>
          <a:p>
            <a:pPr algn="ctr"/>
            <a:r>
              <a:rPr lang="en-US" altLang="fr-FR" sz="1200" b="1">
                <a:solidFill>
                  <a:srgbClr val="0000FF"/>
                </a:solidFill>
                <a:latin typeface="Comic Sans MS" pitchFamily="66" charset="0"/>
              </a:rPr>
              <a:t>automatiques</a:t>
            </a:r>
          </a:p>
        </p:txBody>
      </p:sp>
      <p:sp>
        <p:nvSpPr>
          <p:cNvPr id="44" name="Text Box 39"/>
          <p:cNvSpPr txBox="1">
            <a:spLocks noChangeArrowheads="1"/>
          </p:cNvSpPr>
          <p:nvPr/>
        </p:nvSpPr>
        <p:spPr bwMode="auto">
          <a:xfrm rot="16120521">
            <a:off x="-304006" y="5109369"/>
            <a:ext cx="1274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200" b="1">
                <a:solidFill>
                  <a:srgbClr val="0000FF"/>
                </a:solidFill>
                <a:latin typeface="Comic Sans MS" pitchFamily="66" charset="0"/>
              </a:rPr>
              <a:t>Opération non </a:t>
            </a:r>
            <a:br>
              <a:rPr lang="en-US" altLang="fr-FR" sz="1200" b="1">
                <a:solidFill>
                  <a:srgbClr val="0000FF"/>
                </a:solidFill>
                <a:latin typeface="Comic Sans MS" pitchFamily="66" charset="0"/>
              </a:rPr>
            </a:br>
            <a:r>
              <a:rPr lang="en-US" altLang="fr-FR" sz="1200" b="1">
                <a:solidFill>
                  <a:srgbClr val="0000FF"/>
                </a:solidFill>
                <a:latin typeface="Comic Sans MS" pitchFamily="66" charset="0"/>
              </a:rPr>
              <a:t>spécifiques</a:t>
            </a:r>
          </a:p>
        </p:txBody>
      </p:sp>
      <p:sp>
        <p:nvSpPr>
          <p:cNvPr id="45" name="Line 40"/>
          <p:cNvSpPr>
            <a:spLocks noChangeShapeType="1"/>
          </p:cNvSpPr>
          <p:nvPr/>
        </p:nvSpPr>
        <p:spPr bwMode="auto">
          <a:xfrm flipV="1">
            <a:off x="7599363" y="2447925"/>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46" name="Text Box 41"/>
          <p:cNvSpPr txBox="1">
            <a:spLocks noChangeArrowheads="1"/>
          </p:cNvSpPr>
          <p:nvPr/>
        </p:nvSpPr>
        <p:spPr bwMode="auto">
          <a:xfrm>
            <a:off x="7232650" y="2824163"/>
            <a:ext cx="7683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Résiliation</a:t>
            </a:r>
          </a:p>
        </p:txBody>
      </p:sp>
      <p:sp>
        <p:nvSpPr>
          <p:cNvPr id="47" name="Line 42"/>
          <p:cNvSpPr>
            <a:spLocks noChangeShapeType="1"/>
          </p:cNvSpPr>
          <p:nvPr/>
        </p:nvSpPr>
        <p:spPr bwMode="auto">
          <a:xfrm flipV="1">
            <a:off x="4616450" y="3605213"/>
            <a:ext cx="0"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48" name="Text Box 43"/>
          <p:cNvSpPr txBox="1">
            <a:spLocks noChangeArrowheads="1"/>
          </p:cNvSpPr>
          <p:nvPr/>
        </p:nvSpPr>
        <p:spPr bwMode="auto">
          <a:xfrm>
            <a:off x="4251325" y="4032250"/>
            <a:ext cx="801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Impayés et</a:t>
            </a:r>
          </a:p>
          <a:p>
            <a:pPr algn="ctr"/>
            <a:r>
              <a:rPr lang="en-US" altLang="fr-FR" sz="1000"/>
              <a:t>résiliations</a:t>
            </a:r>
          </a:p>
        </p:txBody>
      </p:sp>
      <p:sp>
        <p:nvSpPr>
          <p:cNvPr id="49" name="Line 44"/>
          <p:cNvSpPr>
            <a:spLocks noChangeShapeType="1"/>
          </p:cNvSpPr>
          <p:nvPr/>
        </p:nvSpPr>
        <p:spPr bwMode="auto">
          <a:xfrm flipV="1">
            <a:off x="4613275" y="2436813"/>
            <a:ext cx="0"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50" name="Text Box 45"/>
          <p:cNvSpPr txBox="1">
            <a:spLocks noChangeArrowheads="1"/>
          </p:cNvSpPr>
          <p:nvPr/>
        </p:nvSpPr>
        <p:spPr bwMode="auto">
          <a:xfrm>
            <a:off x="4044950" y="2813050"/>
            <a:ext cx="1223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Instruction </a:t>
            </a:r>
          </a:p>
          <a:p>
            <a:pPr algn="ctr"/>
            <a:r>
              <a:rPr lang="en-US" altLang="fr-FR" sz="1000"/>
              <a:t>sélection médicale</a:t>
            </a:r>
          </a:p>
          <a:p>
            <a:pPr algn="ctr"/>
            <a:r>
              <a:rPr lang="en-US" altLang="fr-FR" sz="1000"/>
              <a:t>nouvelle prop </a:t>
            </a:r>
          </a:p>
        </p:txBody>
      </p:sp>
      <p:sp>
        <p:nvSpPr>
          <p:cNvPr id="51" name="Rectangle 46"/>
          <p:cNvSpPr>
            <a:spLocks noChangeArrowheads="1"/>
          </p:cNvSpPr>
          <p:nvPr/>
        </p:nvSpPr>
        <p:spPr bwMode="auto">
          <a:xfrm>
            <a:off x="6411913" y="2736850"/>
            <a:ext cx="8874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r>
              <a:rPr lang="en-US" altLang="fr-FR" sz="1000"/>
              <a:t>Diminution / </a:t>
            </a:r>
          </a:p>
          <a:p>
            <a:r>
              <a:rPr lang="en-US" altLang="fr-FR" sz="1000"/>
              <a:t>Suppression</a:t>
            </a:r>
          </a:p>
          <a:p>
            <a:r>
              <a:rPr lang="en-US" altLang="fr-FR" sz="1000"/>
              <a:t>de garantie</a:t>
            </a:r>
          </a:p>
        </p:txBody>
      </p:sp>
      <p:sp>
        <p:nvSpPr>
          <p:cNvPr id="52" name="Line 47"/>
          <p:cNvSpPr>
            <a:spLocks noChangeShapeType="1"/>
          </p:cNvSpPr>
          <p:nvPr/>
        </p:nvSpPr>
        <p:spPr bwMode="auto">
          <a:xfrm flipV="1">
            <a:off x="6781800" y="2447925"/>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53" name="Line 48"/>
          <p:cNvSpPr>
            <a:spLocks noChangeShapeType="1"/>
          </p:cNvSpPr>
          <p:nvPr/>
        </p:nvSpPr>
        <p:spPr bwMode="auto">
          <a:xfrm flipV="1">
            <a:off x="6345238" y="3590925"/>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54" name="Text Box 49"/>
          <p:cNvSpPr txBox="1">
            <a:spLocks noChangeArrowheads="1"/>
          </p:cNvSpPr>
          <p:nvPr/>
        </p:nvSpPr>
        <p:spPr bwMode="auto">
          <a:xfrm>
            <a:off x="5830888" y="4017963"/>
            <a:ext cx="1103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Avis d’échéance</a:t>
            </a:r>
          </a:p>
          <a:p>
            <a:pPr algn="ctr"/>
            <a:r>
              <a:rPr lang="en-US" altLang="fr-FR" sz="1000"/>
              <a:t>annuels</a:t>
            </a:r>
          </a:p>
        </p:txBody>
      </p:sp>
      <p:sp>
        <p:nvSpPr>
          <p:cNvPr id="55" name="Text Box 50"/>
          <p:cNvSpPr txBox="1">
            <a:spLocks noChangeArrowheads="1"/>
          </p:cNvSpPr>
          <p:nvPr/>
        </p:nvSpPr>
        <p:spPr bwMode="auto">
          <a:xfrm>
            <a:off x="1447800" y="2813050"/>
            <a:ext cx="104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Saisie impayé /</a:t>
            </a:r>
          </a:p>
          <a:p>
            <a:pPr algn="ctr"/>
            <a:r>
              <a:rPr lang="en-US" altLang="fr-FR" sz="1000"/>
              <a:t>régularisation</a:t>
            </a:r>
          </a:p>
        </p:txBody>
      </p:sp>
      <p:sp>
        <p:nvSpPr>
          <p:cNvPr id="56" name="Line 51"/>
          <p:cNvSpPr>
            <a:spLocks noChangeShapeType="1"/>
          </p:cNvSpPr>
          <p:nvPr/>
        </p:nvSpPr>
        <p:spPr bwMode="auto">
          <a:xfrm flipV="1">
            <a:off x="1987550" y="2428875"/>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57" name="Line 52"/>
          <p:cNvSpPr>
            <a:spLocks noChangeShapeType="1"/>
          </p:cNvSpPr>
          <p:nvPr/>
        </p:nvSpPr>
        <p:spPr bwMode="auto">
          <a:xfrm flipV="1">
            <a:off x="8367713" y="2447925"/>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58" name="Text Box 53"/>
          <p:cNvSpPr txBox="1">
            <a:spLocks noChangeArrowheads="1"/>
          </p:cNvSpPr>
          <p:nvPr/>
        </p:nvSpPr>
        <p:spPr bwMode="auto">
          <a:xfrm>
            <a:off x="7716838" y="2824163"/>
            <a:ext cx="13350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Annulation </a:t>
            </a:r>
          </a:p>
          <a:p>
            <a:pPr algn="ctr"/>
            <a:r>
              <a:rPr lang="en-US" altLang="fr-FR" sz="1000"/>
              <a:t>résilitation dont suite</a:t>
            </a:r>
          </a:p>
          <a:p>
            <a:pPr algn="ctr"/>
            <a:r>
              <a:rPr lang="en-US" altLang="fr-FR" sz="1000"/>
              <a:t>à impayé</a:t>
            </a:r>
          </a:p>
        </p:txBody>
      </p:sp>
      <p:sp>
        <p:nvSpPr>
          <p:cNvPr id="59" name="Line 54"/>
          <p:cNvSpPr>
            <a:spLocks noChangeShapeType="1"/>
          </p:cNvSpPr>
          <p:nvPr/>
        </p:nvSpPr>
        <p:spPr bwMode="auto">
          <a:xfrm flipV="1">
            <a:off x="8591550" y="4810125"/>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60" name="Text Box 55"/>
          <p:cNvSpPr txBox="1">
            <a:spLocks noChangeArrowheads="1"/>
          </p:cNvSpPr>
          <p:nvPr/>
        </p:nvSpPr>
        <p:spPr bwMode="auto">
          <a:xfrm>
            <a:off x="8307388" y="5237163"/>
            <a:ext cx="6397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Blocage</a:t>
            </a:r>
          </a:p>
        </p:txBody>
      </p:sp>
      <p:sp>
        <p:nvSpPr>
          <p:cNvPr id="61" name="Line 58"/>
          <p:cNvSpPr>
            <a:spLocks noChangeShapeType="1"/>
          </p:cNvSpPr>
          <p:nvPr/>
        </p:nvSpPr>
        <p:spPr bwMode="auto">
          <a:xfrm rot="10828643" flipH="1" flipV="1">
            <a:off x="7918450" y="1914525"/>
            <a:ext cx="6350" cy="3111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42</a:t>
            </a:fld>
            <a:endParaRPr lang="fr-FR" dirty="0"/>
          </a:p>
        </p:txBody>
      </p:sp>
      <p:sp>
        <p:nvSpPr>
          <p:cNvPr id="8" name="Titre 1"/>
          <p:cNvSpPr>
            <a:spLocks noGrp="1"/>
          </p:cNvSpPr>
          <p:nvPr>
            <p:ph type="title"/>
          </p:nvPr>
        </p:nvSpPr>
        <p:spPr>
          <a:xfrm>
            <a:off x="914400" y="88900"/>
            <a:ext cx="7620000" cy="736600"/>
          </a:xfrm>
        </p:spPr>
        <p:txBody>
          <a:bodyPr/>
          <a:lstStyle/>
          <a:p>
            <a:r>
              <a:rPr lang="fr-FR" altLang="fr-FR" smtClean="0"/>
              <a:t>Cycle de vie d’un contrat d’épargne</a:t>
            </a:r>
          </a:p>
        </p:txBody>
      </p:sp>
      <p:sp>
        <p:nvSpPr>
          <p:cNvPr id="9" name="Rectangle 2" descr="Papier lettre"/>
          <p:cNvSpPr>
            <a:spLocks noChangeArrowheads="1"/>
          </p:cNvSpPr>
          <p:nvPr/>
        </p:nvSpPr>
        <p:spPr bwMode="auto">
          <a:xfrm>
            <a:off x="84138" y="2433638"/>
            <a:ext cx="8915400" cy="1066800"/>
          </a:xfrm>
          <a:prstGeom prst="rect">
            <a:avLst/>
          </a:prstGeom>
          <a:blipFill dpi="0" rotWithShape="0">
            <a:blip r:embed="rId3" cstate="print"/>
            <a:srcRect/>
            <a:tile tx="0" ty="0" sx="100000" sy="100000" flip="none" algn="tl"/>
          </a:bli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endParaRPr lang="fr-FR" altLang="fr-FR"/>
          </a:p>
        </p:txBody>
      </p:sp>
      <p:sp>
        <p:nvSpPr>
          <p:cNvPr id="10" name="Rectangle 3" descr="Papier lettre"/>
          <p:cNvSpPr>
            <a:spLocks noChangeArrowheads="1"/>
          </p:cNvSpPr>
          <p:nvPr/>
        </p:nvSpPr>
        <p:spPr bwMode="auto">
          <a:xfrm>
            <a:off x="84138" y="3576638"/>
            <a:ext cx="8915400" cy="1066800"/>
          </a:xfrm>
          <a:prstGeom prst="rect">
            <a:avLst/>
          </a:prstGeom>
          <a:blipFill dpi="0" rotWithShape="0">
            <a:blip r:embed="rId3" cstate="print"/>
            <a:srcRect/>
            <a:tile tx="0" ty="0" sx="100000" sy="100000" flip="none" algn="tl"/>
          </a:bli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endParaRPr lang="fr-FR" altLang="fr-FR"/>
          </a:p>
        </p:txBody>
      </p:sp>
      <p:sp>
        <p:nvSpPr>
          <p:cNvPr id="11" name="Rectangle 4" descr="Papier lettre"/>
          <p:cNvSpPr>
            <a:spLocks noChangeArrowheads="1"/>
          </p:cNvSpPr>
          <p:nvPr/>
        </p:nvSpPr>
        <p:spPr bwMode="auto">
          <a:xfrm>
            <a:off x="84138" y="4719638"/>
            <a:ext cx="8915400" cy="1143000"/>
          </a:xfrm>
          <a:prstGeom prst="rect">
            <a:avLst/>
          </a:prstGeom>
          <a:blipFill dpi="0" rotWithShape="0">
            <a:blip r:embed="rId3" cstate="print"/>
            <a:srcRect/>
            <a:tile tx="0" ty="0" sx="100000" sy="100000" flip="none" algn="tl"/>
          </a:bli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endParaRPr lang="fr-FR" altLang="fr-FR"/>
          </a:p>
        </p:txBody>
      </p:sp>
      <p:sp>
        <p:nvSpPr>
          <p:cNvPr id="12" name="Rectangle 5" descr="Papier lettre"/>
          <p:cNvSpPr>
            <a:spLocks noChangeArrowheads="1"/>
          </p:cNvSpPr>
          <p:nvPr/>
        </p:nvSpPr>
        <p:spPr bwMode="auto">
          <a:xfrm>
            <a:off x="84138" y="1214438"/>
            <a:ext cx="8915400" cy="1066800"/>
          </a:xfrm>
          <a:prstGeom prst="rect">
            <a:avLst/>
          </a:prstGeom>
          <a:blipFill dpi="0" rotWithShape="0">
            <a:blip r:embed="rId3" cstate="print"/>
            <a:srcRect/>
            <a:tile tx="0" ty="0" sx="100000" sy="100000" flip="none" algn="tl"/>
          </a:bli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endParaRPr lang="fr-FR" altLang="fr-FR"/>
          </a:p>
        </p:txBody>
      </p:sp>
      <p:sp>
        <p:nvSpPr>
          <p:cNvPr id="13" name="Text Box 7"/>
          <p:cNvSpPr txBox="1">
            <a:spLocks noChangeArrowheads="1"/>
          </p:cNvSpPr>
          <p:nvPr/>
        </p:nvSpPr>
        <p:spPr bwMode="auto">
          <a:xfrm>
            <a:off x="420688" y="2813050"/>
            <a:ext cx="11874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Affaire</a:t>
            </a:r>
          </a:p>
          <a:p>
            <a:pPr algn="ctr"/>
            <a:r>
              <a:rPr lang="en-US" altLang="fr-FR" sz="1000"/>
              <a:t>nouvelle /</a:t>
            </a:r>
          </a:p>
          <a:p>
            <a:pPr algn="ctr"/>
            <a:r>
              <a:rPr lang="en-US" altLang="fr-FR" sz="1000"/>
              <a:t>Transfert entrant /</a:t>
            </a:r>
          </a:p>
          <a:p>
            <a:pPr algn="ctr"/>
            <a:r>
              <a:rPr lang="en-US" altLang="fr-FR" sz="1000"/>
              <a:t>Réemploi</a:t>
            </a:r>
          </a:p>
        </p:txBody>
      </p:sp>
      <p:sp>
        <p:nvSpPr>
          <p:cNvPr id="14" name="Line 8"/>
          <p:cNvSpPr>
            <a:spLocks noChangeShapeType="1"/>
          </p:cNvSpPr>
          <p:nvPr/>
        </p:nvSpPr>
        <p:spPr bwMode="auto">
          <a:xfrm>
            <a:off x="774700" y="2349500"/>
            <a:ext cx="8067675"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5" name="Line 9"/>
          <p:cNvSpPr>
            <a:spLocks noChangeShapeType="1"/>
          </p:cNvSpPr>
          <p:nvPr/>
        </p:nvSpPr>
        <p:spPr bwMode="auto">
          <a:xfrm flipV="1">
            <a:off x="998538" y="2414588"/>
            <a:ext cx="0" cy="3238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6" name="Line 10"/>
          <p:cNvSpPr>
            <a:spLocks noChangeShapeType="1"/>
          </p:cNvSpPr>
          <p:nvPr/>
        </p:nvSpPr>
        <p:spPr bwMode="auto">
          <a:xfrm flipV="1">
            <a:off x="2700338" y="4810125"/>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7" name="Text Box 11"/>
          <p:cNvSpPr txBox="1">
            <a:spLocks noChangeArrowheads="1"/>
          </p:cNvSpPr>
          <p:nvPr/>
        </p:nvSpPr>
        <p:spPr bwMode="auto">
          <a:xfrm>
            <a:off x="2141538" y="5186363"/>
            <a:ext cx="1150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Mise en place</a:t>
            </a:r>
          </a:p>
          <a:p>
            <a:pPr algn="ctr"/>
            <a:r>
              <a:rPr lang="en-US" altLang="fr-FR" sz="1000"/>
              <a:t>de quittancement</a:t>
            </a:r>
          </a:p>
        </p:txBody>
      </p:sp>
      <p:sp>
        <p:nvSpPr>
          <p:cNvPr id="18" name="Line 12"/>
          <p:cNvSpPr>
            <a:spLocks noChangeShapeType="1"/>
          </p:cNvSpPr>
          <p:nvPr/>
        </p:nvSpPr>
        <p:spPr bwMode="auto">
          <a:xfrm flipV="1">
            <a:off x="3208338" y="2447925"/>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9" name="Text Box 13"/>
          <p:cNvSpPr txBox="1">
            <a:spLocks noChangeArrowheads="1"/>
          </p:cNvSpPr>
          <p:nvPr/>
        </p:nvSpPr>
        <p:spPr bwMode="auto">
          <a:xfrm>
            <a:off x="2454275" y="2805113"/>
            <a:ext cx="18208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Arbitrage(*)</a:t>
            </a:r>
          </a:p>
          <a:p>
            <a:pPr algn="ctr"/>
            <a:r>
              <a:rPr lang="en-US" altLang="fr-FR" sz="1000"/>
              <a:t>Versement (réemploi ou non)</a:t>
            </a:r>
          </a:p>
          <a:p>
            <a:pPr algn="ctr"/>
            <a:r>
              <a:rPr lang="en-US" altLang="fr-FR" sz="1000"/>
              <a:t>Rachat partiel (vidage(*))</a:t>
            </a:r>
          </a:p>
        </p:txBody>
      </p:sp>
      <p:sp>
        <p:nvSpPr>
          <p:cNvPr id="20" name="Line 14"/>
          <p:cNvSpPr>
            <a:spLocks noChangeShapeType="1"/>
          </p:cNvSpPr>
          <p:nvPr/>
        </p:nvSpPr>
        <p:spPr bwMode="auto">
          <a:xfrm flipV="1">
            <a:off x="2844800" y="3598863"/>
            <a:ext cx="0"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21" name="Text Box 15"/>
          <p:cNvSpPr txBox="1">
            <a:spLocks noChangeArrowheads="1"/>
          </p:cNvSpPr>
          <p:nvPr/>
        </p:nvSpPr>
        <p:spPr bwMode="auto">
          <a:xfrm>
            <a:off x="2373313" y="4027488"/>
            <a:ext cx="10048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Quittancement</a:t>
            </a:r>
          </a:p>
        </p:txBody>
      </p:sp>
      <p:sp>
        <p:nvSpPr>
          <p:cNvPr id="22" name="Line 16"/>
          <p:cNvSpPr>
            <a:spLocks noChangeShapeType="1"/>
          </p:cNvSpPr>
          <p:nvPr/>
        </p:nvSpPr>
        <p:spPr bwMode="auto">
          <a:xfrm flipV="1">
            <a:off x="1017588" y="3613150"/>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23" name="Text Box 17"/>
          <p:cNvSpPr txBox="1">
            <a:spLocks noChangeArrowheads="1"/>
          </p:cNvSpPr>
          <p:nvPr/>
        </p:nvSpPr>
        <p:spPr bwMode="auto">
          <a:xfrm>
            <a:off x="565150" y="4033838"/>
            <a:ext cx="9794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Valorisation(*)</a:t>
            </a:r>
          </a:p>
        </p:txBody>
      </p:sp>
      <p:sp>
        <p:nvSpPr>
          <p:cNvPr id="24" name="Line 18"/>
          <p:cNvSpPr>
            <a:spLocks noChangeShapeType="1"/>
          </p:cNvSpPr>
          <p:nvPr/>
        </p:nvSpPr>
        <p:spPr bwMode="auto">
          <a:xfrm flipV="1">
            <a:off x="3736975" y="3598863"/>
            <a:ext cx="0"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25" name="Text Box 20"/>
          <p:cNvSpPr txBox="1">
            <a:spLocks noChangeArrowheads="1"/>
          </p:cNvSpPr>
          <p:nvPr/>
        </p:nvSpPr>
        <p:spPr bwMode="auto">
          <a:xfrm>
            <a:off x="3727450" y="1595438"/>
            <a:ext cx="935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Détachement</a:t>
            </a:r>
          </a:p>
          <a:p>
            <a:pPr algn="ctr"/>
            <a:r>
              <a:rPr lang="en-US" altLang="fr-FR" sz="1000"/>
              <a:t>de coupon(*)</a:t>
            </a:r>
          </a:p>
        </p:txBody>
      </p:sp>
      <p:sp>
        <p:nvSpPr>
          <p:cNvPr id="26" name="Text Box 22"/>
          <p:cNvSpPr txBox="1">
            <a:spLocks noChangeArrowheads="1"/>
          </p:cNvSpPr>
          <p:nvPr/>
        </p:nvSpPr>
        <p:spPr bwMode="auto">
          <a:xfrm>
            <a:off x="2058988" y="1595438"/>
            <a:ext cx="10620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Fractionnement</a:t>
            </a:r>
          </a:p>
          <a:p>
            <a:pPr algn="ctr"/>
            <a:r>
              <a:rPr lang="en-US" altLang="fr-FR" sz="1000"/>
              <a:t>d’un support(*)</a:t>
            </a:r>
          </a:p>
        </p:txBody>
      </p:sp>
      <p:sp>
        <p:nvSpPr>
          <p:cNvPr id="27" name="Line 23"/>
          <p:cNvSpPr>
            <a:spLocks noChangeShapeType="1"/>
          </p:cNvSpPr>
          <p:nvPr/>
        </p:nvSpPr>
        <p:spPr bwMode="auto">
          <a:xfrm flipV="1">
            <a:off x="5445125" y="3598863"/>
            <a:ext cx="0"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28" name="Text Box 24"/>
          <p:cNvSpPr txBox="1">
            <a:spLocks noChangeArrowheads="1"/>
          </p:cNvSpPr>
          <p:nvPr/>
        </p:nvSpPr>
        <p:spPr bwMode="auto">
          <a:xfrm>
            <a:off x="4997450" y="4025900"/>
            <a:ext cx="968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Capitalisation</a:t>
            </a:r>
          </a:p>
          <a:p>
            <a:pPr algn="ctr"/>
            <a:r>
              <a:rPr lang="en-US" altLang="fr-FR" sz="1000"/>
              <a:t>trimestrielle(*)</a:t>
            </a:r>
          </a:p>
        </p:txBody>
      </p:sp>
      <p:sp>
        <p:nvSpPr>
          <p:cNvPr id="29" name="Text Box 25"/>
          <p:cNvSpPr txBox="1">
            <a:spLocks noChangeArrowheads="1"/>
          </p:cNvSpPr>
          <p:nvPr/>
        </p:nvSpPr>
        <p:spPr bwMode="auto">
          <a:xfrm>
            <a:off x="6027738" y="4033838"/>
            <a:ext cx="1162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Frais sur encours</a:t>
            </a:r>
          </a:p>
        </p:txBody>
      </p:sp>
      <p:sp>
        <p:nvSpPr>
          <p:cNvPr id="30" name="Line 26"/>
          <p:cNvSpPr>
            <a:spLocks noChangeShapeType="1"/>
          </p:cNvSpPr>
          <p:nvPr/>
        </p:nvSpPr>
        <p:spPr bwMode="auto">
          <a:xfrm flipV="1">
            <a:off x="6557963" y="3598863"/>
            <a:ext cx="0"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31" name="Text Box 27"/>
          <p:cNvSpPr txBox="1">
            <a:spLocks noChangeArrowheads="1"/>
          </p:cNvSpPr>
          <p:nvPr/>
        </p:nvSpPr>
        <p:spPr bwMode="auto">
          <a:xfrm>
            <a:off x="5308600" y="2813050"/>
            <a:ext cx="13144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Annulation /</a:t>
            </a:r>
          </a:p>
          <a:p>
            <a:pPr algn="ctr"/>
            <a:r>
              <a:rPr lang="en-US" altLang="fr-FR" sz="1000"/>
              <a:t>Nouveau versement</a:t>
            </a:r>
          </a:p>
          <a:p>
            <a:pPr algn="ctr"/>
            <a:r>
              <a:rPr lang="en-US" altLang="fr-FR" sz="1000"/>
              <a:t>antidaté</a:t>
            </a:r>
          </a:p>
        </p:txBody>
      </p:sp>
      <p:sp>
        <p:nvSpPr>
          <p:cNvPr id="32" name="Freeform 28"/>
          <p:cNvSpPr>
            <a:spLocks/>
          </p:cNvSpPr>
          <p:nvPr/>
        </p:nvSpPr>
        <p:spPr bwMode="auto">
          <a:xfrm>
            <a:off x="3559175" y="2428875"/>
            <a:ext cx="2355850" cy="325438"/>
          </a:xfrm>
          <a:custGeom>
            <a:avLst/>
            <a:gdLst>
              <a:gd name="T0" fmla="*/ 2147483647 w 1584"/>
              <a:gd name="T1" fmla="*/ 2147483647 h 240"/>
              <a:gd name="T2" fmla="*/ 2147483647 w 1584"/>
              <a:gd name="T3" fmla="*/ 2147483647 h 240"/>
              <a:gd name="T4" fmla="*/ 0 w 1584"/>
              <a:gd name="T5" fmla="*/ 2147483647 h 240"/>
              <a:gd name="T6" fmla="*/ 0 w 1584"/>
              <a:gd name="T7" fmla="*/ 0 h 240"/>
              <a:gd name="T8" fmla="*/ 0 60000 65536"/>
              <a:gd name="T9" fmla="*/ 0 60000 65536"/>
              <a:gd name="T10" fmla="*/ 0 60000 65536"/>
              <a:gd name="T11" fmla="*/ 0 60000 65536"/>
              <a:gd name="T12" fmla="*/ 0 w 1584"/>
              <a:gd name="T13" fmla="*/ 0 h 240"/>
              <a:gd name="T14" fmla="*/ 1584 w 1584"/>
              <a:gd name="T15" fmla="*/ 240 h 240"/>
            </a:gdLst>
            <a:ahLst/>
            <a:cxnLst>
              <a:cxn ang="T8">
                <a:pos x="T0" y="T1"/>
              </a:cxn>
              <a:cxn ang="T9">
                <a:pos x="T2" y="T3"/>
              </a:cxn>
              <a:cxn ang="T10">
                <a:pos x="T4" y="T5"/>
              </a:cxn>
              <a:cxn ang="T11">
                <a:pos x="T6" y="T7"/>
              </a:cxn>
            </a:cxnLst>
            <a:rect l="T12" t="T13" r="T14" b="T15"/>
            <a:pathLst>
              <a:path w="1584" h="240">
                <a:moveTo>
                  <a:pt x="1584" y="240"/>
                </a:moveTo>
                <a:lnTo>
                  <a:pt x="1584" y="192"/>
                </a:lnTo>
                <a:lnTo>
                  <a:pt x="0" y="192"/>
                </a:lnTo>
                <a:lnTo>
                  <a:pt x="0" y="0"/>
                </a:lnTo>
              </a:path>
            </a:pathLst>
          </a:custGeom>
          <a:noFill/>
          <a:ln w="127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fr-FR"/>
          </a:p>
        </p:txBody>
      </p:sp>
      <p:sp>
        <p:nvSpPr>
          <p:cNvPr id="33" name="Line 29"/>
          <p:cNvSpPr>
            <a:spLocks noChangeShapeType="1"/>
          </p:cNvSpPr>
          <p:nvPr/>
        </p:nvSpPr>
        <p:spPr bwMode="auto">
          <a:xfrm flipV="1">
            <a:off x="6713538" y="2428875"/>
            <a:ext cx="0" cy="8572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34" name="Text Box 30"/>
          <p:cNvSpPr txBox="1">
            <a:spLocks noChangeArrowheads="1"/>
          </p:cNvSpPr>
          <p:nvPr/>
        </p:nvSpPr>
        <p:spPr bwMode="auto">
          <a:xfrm>
            <a:off x="6889750" y="2600325"/>
            <a:ext cx="218281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r>
              <a:rPr lang="en-US" altLang="fr-FR" sz="1000"/>
              <a:t>Rachat total / Transfert sortant</a:t>
            </a:r>
          </a:p>
          <a:p>
            <a:r>
              <a:rPr lang="en-US" altLang="fr-FR" sz="1000"/>
              <a:t>Terme =&gt; Prorogation</a:t>
            </a:r>
          </a:p>
          <a:p>
            <a:r>
              <a:rPr lang="en-US" altLang="fr-FR" sz="1000"/>
              <a:t>           =&gt; Affaire nouvelle Rente/Ep</a:t>
            </a:r>
          </a:p>
          <a:p>
            <a:r>
              <a:rPr lang="en-US" altLang="fr-FR" sz="1000"/>
              <a:t>           =&gt; VEEX épargne</a:t>
            </a:r>
          </a:p>
          <a:p>
            <a:r>
              <a:rPr lang="en-US" altLang="fr-FR" sz="1000"/>
              <a:t>           =&gt; Capital</a:t>
            </a:r>
          </a:p>
        </p:txBody>
      </p:sp>
      <p:sp>
        <p:nvSpPr>
          <p:cNvPr id="35" name="Line 31"/>
          <p:cNvSpPr>
            <a:spLocks noChangeShapeType="1"/>
          </p:cNvSpPr>
          <p:nvPr/>
        </p:nvSpPr>
        <p:spPr bwMode="auto">
          <a:xfrm rot="10828643" flipV="1">
            <a:off x="7588250" y="1970088"/>
            <a:ext cx="1588"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36" name="Text Box 32"/>
          <p:cNvSpPr txBox="1">
            <a:spLocks noChangeArrowheads="1"/>
          </p:cNvSpPr>
          <p:nvPr/>
        </p:nvSpPr>
        <p:spPr bwMode="auto">
          <a:xfrm>
            <a:off x="7312025" y="1595438"/>
            <a:ext cx="542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Décès</a:t>
            </a:r>
          </a:p>
        </p:txBody>
      </p:sp>
      <p:sp>
        <p:nvSpPr>
          <p:cNvPr id="37" name="Line 33"/>
          <p:cNvSpPr>
            <a:spLocks noChangeShapeType="1"/>
          </p:cNvSpPr>
          <p:nvPr/>
        </p:nvSpPr>
        <p:spPr bwMode="auto">
          <a:xfrm flipV="1">
            <a:off x="1119188" y="4851400"/>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38" name="Text Box 34"/>
          <p:cNvSpPr txBox="1">
            <a:spLocks noChangeArrowheads="1"/>
          </p:cNvSpPr>
          <p:nvPr/>
        </p:nvSpPr>
        <p:spPr bwMode="auto">
          <a:xfrm>
            <a:off x="693738" y="5237163"/>
            <a:ext cx="920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Renonciation</a:t>
            </a:r>
          </a:p>
        </p:txBody>
      </p:sp>
      <p:sp>
        <p:nvSpPr>
          <p:cNvPr id="39" name="Line 35"/>
          <p:cNvSpPr>
            <a:spLocks noChangeShapeType="1"/>
          </p:cNvSpPr>
          <p:nvPr/>
        </p:nvSpPr>
        <p:spPr bwMode="auto">
          <a:xfrm flipV="1">
            <a:off x="1873250" y="4851400"/>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40" name="Text Box 36"/>
          <p:cNvSpPr txBox="1">
            <a:spLocks noChangeArrowheads="1"/>
          </p:cNvSpPr>
          <p:nvPr/>
        </p:nvSpPr>
        <p:spPr bwMode="auto">
          <a:xfrm>
            <a:off x="1531938" y="5237163"/>
            <a:ext cx="7508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Sans effet</a:t>
            </a:r>
          </a:p>
        </p:txBody>
      </p:sp>
      <p:sp>
        <p:nvSpPr>
          <p:cNvPr id="41" name="Line 37"/>
          <p:cNvSpPr>
            <a:spLocks noChangeShapeType="1"/>
          </p:cNvSpPr>
          <p:nvPr/>
        </p:nvSpPr>
        <p:spPr bwMode="auto">
          <a:xfrm flipV="1">
            <a:off x="4475163" y="4851400"/>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42" name="Text Box 38"/>
          <p:cNvSpPr txBox="1">
            <a:spLocks noChangeArrowheads="1"/>
          </p:cNvSpPr>
          <p:nvPr/>
        </p:nvSpPr>
        <p:spPr bwMode="auto">
          <a:xfrm>
            <a:off x="3702050" y="5237163"/>
            <a:ext cx="1614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Modification des données</a:t>
            </a:r>
            <a:br>
              <a:rPr lang="en-US" altLang="fr-FR" sz="1000"/>
            </a:br>
            <a:r>
              <a:rPr lang="en-US" altLang="fr-FR" sz="1000"/>
              <a:t>bénéficiaires</a:t>
            </a:r>
          </a:p>
        </p:txBody>
      </p:sp>
      <p:sp>
        <p:nvSpPr>
          <p:cNvPr id="43" name="Line 39"/>
          <p:cNvSpPr>
            <a:spLocks noChangeShapeType="1"/>
          </p:cNvSpPr>
          <p:nvPr/>
        </p:nvSpPr>
        <p:spPr bwMode="auto">
          <a:xfrm flipV="1">
            <a:off x="6176963" y="4830763"/>
            <a:ext cx="0"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44" name="Text Box 40"/>
          <p:cNvSpPr txBox="1">
            <a:spLocks noChangeArrowheads="1"/>
          </p:cNvSpPr>
          <p:nvPr/>
        </p:nvSpPr>
        <p:spPr bwMode="auto">
          <a:xfrm>
            <a:off x="5646738" y="5176838"/>
            <a:ext cx="1150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Modification </a:t>
            </a:r>
            <a:br>
              <a:rPr lang="en-US" altLang="fr-FR" sz="1000"/>
            </a:br>
            <a:r>
              <a:rPr lang="en-US" altLang="fr-FR" sz="1000"/>
              <a:t>des données RIB</a:t>
            </a:r>
          </a:p>
        </p:txBody>
      </p:sp>
      <p:sp>
        <p:nvSpPr>
          <p:cNvPr id="45" name="Text Box 41"/>
          <p:cNvSpPr txBox="1">
            <a:spLocks noChangeArrowheads="1"/>
          </p:cNvSpPr>
          <p:nvPr/>
        </p:nvSpPr>
        <p:spPr bwMode="auto">
          <a:xfrm rot="16200000">
            <a:off x="-177800" y="1517650"/>
            <a:ext cx="103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200" b="1">
                <a:solidFill>
                  <a:srgbClr val="0000FF"/>
                </a:solidFill>
                <a:latin typeface="Comic Sans MS" pitchFamily="66" charset="0"/>
              </a:rPr>
              <a:t>Evénements</a:t>
            </a:r>
          </a:p>
          <a:p>
            <a:pPr algn="ctr"/>
            <a:r>
              <a:rPr lang="en-US" altLang="fr-FR" sz="1200" b="1">
                <a:solidFill>
                  <a:srgbClr val="0000FF"/>
                </a:solidFill>
                <a:latin typeface="Comic Sans MS" pitchFamily="66" charset="0"/>
              </a:rPr>
              <a:t> extérieurs</a:t>
            </a:r>
          </a:p>
        </p:txBody>
      </p:sp>
      <p:sp>
        <p:nvSpPr>
          <p:cNvPr id="46" name="Text Box 42"/>
          <p:cNvSpPr txBox="1">
            <a:spLocks noChangeArrowheads="1"/>
          </p:cNvSpPr>
          <p:nvPr/>
        </p:nvSpPr>
        <p:spPr bwMode="auto">
          <a:xfrm rot="16200000">
            <a:off x="-184944" y="2751932"/>
            <a:ext cx="1004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200" b="1">
                <a:solidFill>
                  <a:srgbClr val="0000FF"/>
                </a:solidFill>
                <a:latin typeface="Comic Sans MS" pitchFamily="66" charset="0"/>
              </a:rPr>
              <a:t>Actes</a:t>
            </a:r>
          </a:p>
          <a:p>
            <a:pPr algn="ctr"/>
            <a:r>
              <a:rPr lang="en-US" altLang="fr-FR" sz="1200" b="1">
                <a:solidFill>
                  <a:srgbClr val="0000FF"/>
                </a:solidFill>
                <a:latin typeface="Comic Sans MS" pitchFamily="66" charset="0"/>
              </a:rPr>
              <a:t>utilisateurs</a:t>
            </a:r>
          </a:p>
        </p:txBody>
      </p:sp>
      <p:sp>
        <p:nvSpPr>
          <p:cNvPr id="47" name="Text Box 43"/>
          <p:cNvSpPr txBox="1">
            <a:spLocks noChangeArrowheads="1"/>
          </p:cNvSpPr>
          <p:nvPr/>
        </p:nvSpPr>
        <p:spPr bwMode="auto">
          <a:xfrm rot="16231189">
            <a:off x="-238919" y="3853657"/>
            <a:ext cx="1135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200" b="1">
                <a:solidFill>
                  <a:srgbClr val="0000FF"/>
                </a:solidFill>
                <a:latin typeface="Comic Sans MS" pitchFamily="66" charset="0"/>
              </a:rPr>
              <a:t>Traitements</a:t>
            </a:r>
          </a:p>
          <a:p>
            <a:pPr algn="ctr"/>
            <a:r>
              <a:rPr lang="en-US" altLang="fr-FR" sz="1200" b="1">
                <a:solidFill>
                  <a:srgbClr val="0000FF"/>
                </a:solidFill>
                <a:latin typeface="Comic Sans MS" pitchFamily="66" charset="0"/>
              </a:rPr>
              <a:t>automatiques</a:t>
            </a:r>
          </a:p>
        </p:txBody>
      </p:sp>
      <p:sp>
        <p:nvSpPr>
          <p:cNvPr id="48" name="Text Box 44"/>
          <p:cNvSpPr txBox="1">
            <a:spLocks noChangeArrowheads="1"/>
          </p:cNvSpPr>
          <p:nvPr/>
        </p:nvSpPr>
        <p:spPr bwMode="auto">
          <a:xfrm rot="16120521">
            <a:off x="-296068" y="5074444"/>
            <a:ext cx="1274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200" b="1">
                <a:solidFill>
                  <a:srgbClr val="0000FF"/>
                </a:solidFill>
                <a:latin typeface="Comic Sans MS" pitchFamily="66" charset="0"/>
              </a:rPr>
              <a:t>Opération non </a:t>
            </a:r>
            <a:br>
              <a:rPr lang="en-US" altLang="fr-FR" sz="1200" b="1">
                <a:solidFill>
                  <a:srgbClr val="0000FF"/>
                </a:solidFill>
                <a:latin typeface="Comic Sans MS" pitchFamily="66" charset="0"/>
              </a:rPr>
            </a:br>
            <a:r>
              <a:rPr lang="en-US" altLang="fr-FR" sz="1200" b="1">
                <a:solidFill>
                  <a:srgbClr val="0000FF"/>
                </a:solidFill>
                <a:latin typeface="Comic Sans MS" pitchFamily="66" charset="0"/>
              </a:rPr>
              <a:t>spécifiques</a:t>
            </a:r>
          </a:p>
        </p:txBody>
      </p:sp>
      <p:sp>
        <p:nvSpPr>
          <p:cNvPr id="49" name="Line 45"/>
          <p:cNvSpPr>
            <a:spLocks noChangeShapeType="1"/>
          </p:cNvSpPr>
          <p:nvPr/>
        </p:nvSpPr>
        <p:spPr bwMode="auto">
          <a:xfrm flipV="1">
            <a:off x="7488238" y="3605213"/>
            <a:ext cx="0"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50" name="Text Box 46"/>
          <p:cNvSpPr txBox="1">
            <a:spLocks noChangeArrowheads="1"/>
          </p:cNvSpPr>
          <p:nvPr/>
        </p:nvSpPr>
        <p:spPr bwMode="auto">
          <a:xfrm>
            <a:off x="7053263" y="4032250"/>
            <a:ext cx="942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Capitalisation</a:t>
            </a:r>
          </a:p>
          <a:p>
            <a:pPr algn="ctr"/>
            <a:r>
              <a:rPr lang="en-US" altLang="fr-FR" sz="1000"/>
              <a:t>annuelle</a:t>
            </a:r>
          </a:p>
        </p:txBody>
      </p:sp>
      <p:sp>
        <p:nvSpPr>
          <p:cNvPr id="51" name="Line 47"/>
          <p:cNvSpPr>
            <a:spLocks noChangeShapeType="1"/>
          </p:cNvSpPr>
          <p:nvPr/>
        </p:nvSpPr>
        <p:spPr bwMode="auto">
          <a:xfrm flipV="1">
            <a:off x="7569200" y="4875213"/>
            <a:ext cx="0"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52" name="Text Box 48"/>
          <p:cNvSpPr txBox="1">
            <a:spLocks noChangeArrowheads="1"/>
          </p:cNvSpPr>
          <p:nvPr/>
        </p:nvSpPr>
        <p:spPr bwMode="auto">
          <a:xfrm>
            <a:off x="6927850" y="5251450"/>
            <a:ext cx="1316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Modification </a:t>
            </a:r>
          </a:p>
          <a:p>
            <a:pPr algn="ctr"/>
            <a:r>
              <a:rPr lang="en-US" altLang="fr-FR" sz="1000"/>
              <a:t>cadre / régime fiscal</a:t>
            </a:r>
          </a:p>
        </p:txBody>
      </p:sp>
      <p:sp>
        <p:nvSpPr>
          <p:cNvPr id="53" name="Line 49"/>
          <p:cNvSpPr>
            <a:spLocks noChangeShapeType="1"/>
          </p:cNvSpPr>
          <p:nvPr/>
        </p:nvSpPr>
        <p:spPr bwMode="auto">
          <a:xfrm flipV="1">
            <a:off x="1811338" y="2447925"/>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54" name="Text Box 50"/>
          <p:cNvSpPr txBox="1">
            <a:spLocks noChangeArrowheads="1"/>
          </p:cNvSpPr>
          <p:nvPr/>
        </p:nvSpPr>
        <p:spPr bwMode="auto">
          <a:xfrm>
            <a:off x="1320800" y="2824163"/>
            <a:ext cx="1201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Mise en place</a:t>
            </a:r>
          </a:p>
          <a:p>
            <a:pPr algn="ctr"/>
            <a:r>
              <a:rPr lang="en-US" altLang="fr-FR" sz="1000"/>
              <a:t>de retrait organisé</a:t>
            </a:r>
          </a:p>
        </p:txBody>
      </p:sp>
      <p:sp>
        <p:nvSpPr>
          <p:cNvPr id="55" name="Line 51"/>
          <p:cNvSpPr>
            <a:spLocks noChangeShapeType="1"/>
          </p:cNvSpPr>
          <p:nvPr/>
        </p:nvSpPr>
        <p:spPr bwMode="auto">
          <a:xfrm flipV="1">
            <a:off x="4648200" y="3590925"/>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56" name="Text Box 52"/>
          <p:cNvSpPr txBox="1">
            <a:spLocks noChangeArrowheads="1"/>
          </p:cNvSpPr>
          <p:nvPr/>
        </p:nvSpPr>
        <p:spPr bwMode="auto">
          <a:xfrm>
            <a:off x="4306888" y="3967163"/>
            <a:ext cx="7175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Paiement</a:t>
            </a:r>
          </a:p>
          <a:p>
            <a:pPr algn="ctr"/>
            <a:r>
              <a:rPr lang="en-US" altLang="fr-FR" sz="1000"/>
              <a:t>retrait</a:t>
            </a:r>
          </a:p>
          <a:p>
            <a:pPr algn="ctr"/>
            <a:r>
              <a:rPr lang="en-US" altLang="fr-FR" sz="1000"/>
              <a:t>organisé</a:t>
            </a:r>
          </a:p>
        </p:txBody>
      </p:sp>
      <p:sp>
        <p:nvSpPr>
          <p:cNvPr id="57" name="Line 53"/>
          <p:cNvSpPr>
            <a:spLocks noChangeShapeType="1"/>
          </p:cNvSpPr>
          <p:nvPr/>
        </p:nvSpPr>
        <p:spPr bwMode="auto">
          <a:xfrm flipV="1">
            <a:off x="3436938" y="3603625"/>
            <a:ext cx="0" cy="749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58" name="Text Box 54"/>
          <p:cNvSpPr txBox="1">
            <a:spLocks noChangeArrowheads="1"/>
          </p:cNvSpPr>
          <p:nvPr/>
        </p:nvSpPr>
        <p:spPr bwMode="auto">
          <a:xfrm>
            <a:off x="2878138" y="4337050"/>
            <a:ext cx="11811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Mise en réduction</a:t>
            </a:r>
          </a:p>
        </p:txBody>
      </p:sp>
      <p:sp>
        <p:nvSpPr>
          <p:cNvPr id="59" name="Text Box 55"/>
          <p:cNvSpPr txBox="1">
            <a:spLocks noChangeArrowheads="1"/>
          </p:cNvSpPr>
          <p:nvPr/>
        </p:nvSpPr>
        <p:spPr bwMode="auto">
          <a:xfrm>
            <a:off x="3448050" y="3971925"/>
            <a:ext cx="9794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Valorisation(*)</a:t>
            </a:r>
          </a:p>
        </p:txBody>
      </p:sp>
      <p:sp>
        <p:nvSpPr>
          <p:cNvPr id="60" name="Text Box 56"/>
          <p:cNvSpPr txBox="1">
            <a:spLocks noChangeArrowheads="1"/>
          </p:cNvSpPr>
          <p:nvPr/>
        </p:nvSpPr>
        <p:spPr bwMode="auto">
          <a:xfrm>
            <a:off x="4268788" y="2813050"/>
            <a:ext cx="104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Saisie impayé /</a:t>
            </a:r>
          </a:p>
          <a:p>
            <a:pPr algn="ctr"/>
            <a:r>
              <a:rPr lang="en-US" altLang="fr-FR" sz="1000"/>
              <a:t>régularisation</a:t>
            </a:r>
          </a:p>
        </p:txBody>
      </p:sp>
      <p:sp>
        <p:nvSpPr>
          <p:cNvPr id="61" name="Line 57"/>
          <p:cNvSpPr>
            <a:spLocks noChangeShapeType="1"/>
          </p:cNvSpPr>
          <p:nvPr/>
        </p:nvSpPr>
        <p:spPr bwMode="auto">
          <a:xfrm flipV="1">
            <a:off x="4808538" y="2428875"/>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62" name="Line 58"/>
          <p:cNvSpPr>
            <a:spLocks noChangeShapeType="1"/>
          </p:cNvSpPr>
          <p:nvPr/>
        </p:nvSpPr>
        <p:spPr bwMode="auto">
          <a:xfrm flipV="1">
            <a:off x="8415338" y="3590925"/>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63" name="Text Box 59"/>
          <p:cNvSpPr txBox="1">
            <a:spLocks noChangeArrowheads="1"/>
          </p:cNvSpPr>
          <p:nvPr/>
        </p:nvSpPr>
        <p:spPr bwMode="auto">
          <a:xfrm>
            <a:off x="7977188" y="4017963"/>
            <a:ext cx="949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Double</a:t>
            </a:r>
          </a:p>
          <a:p>
            <a:pPr algn="ctr"/>
            <a:r>
              <a:rPr lang="en-US" altLang="fr-FR" sz="1000"/>
              <a:t> capitalisation</a:t>
            </a:r>
          </a:p>
        </p:txBody>
      </p:sp>
      <p:sp>
        <p:nvSpPr>
          <p:cNvPr id="64" name="Text Box 61"/>
          <p:cNvSpPr txBox="1">
            <a:spLocks noChangeArrowheads="1"/>
          </p:cNvSpPr>
          <p:nvPr/>
        </p:nvSpPr>
        <p:spPr bwMode="auto">
          <a:xfrm>
            <a:off x="4640263" y="1581150"/>
            <a:ext cx="153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Versement exceptionnel</a:t>
            </a:r>
          </a:p>
          <a:p>
            <a:pPr algn="ctr"/>
            <a:r>
              <a:rPr lang="en-US" altLang="fr-FR" sz="1000"/>
              <a:t>PBAO</a:t>
            </a:r>
          </a:p>
        </p:txBody>
      </p:sp>
      <p:sp>
        <p:nvSpPr>
          <p:cNvPr id="65" name="Text Box 62"/>
          <p:cNvSpPr txBox="1">
            <a:spLocks noChangeArrowheads="1"/>
          </p:cNvSpPr>
          <p:nvPr/>
        </p:nvSpPr>
        <p:spPr bwMode="auto">
          <a:xfrm>
            <a:off x="6181725" y="3209925"/>
            <a:ext cx="1041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Choix au terme</a:t>
            </a:r>
          </a:p>
        </p:txBody>
      </p:sp>
      <p:sp>
        <p:nvSpPr>
          <p:cNvPr id="66" name="Line 63"/>
          <p:cNvSpPr>
            <a:spLocks noChangeShapeType="1"/>
          </p:cNvSpPr>
          <p:nvPr/>
        </p:nvSpPr>
        <p:spPr bwMode="auto">
          <a:xfrm flipV="1">
            <a:off x="1912938" y="3590925"/>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67" name="Text Box 64"/>
          <p:cNvSpPr txBox="1">
            <a:spLocks noChangeArrowheads="1"/>
          </p:cNvSpPr>
          <p:nvPr/>
        </p:nvSpPr>
        <p:spPr bwMode="auto">
          <a:xfrm>
            <a:off x="1509713" y="4019550"/>
            <a:ext cx="871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Etats </a:t>
            </a:r>
          </a:p>
          <a:p>
            <a:pPr algn="ctr"/>
            <a:r>
              <a:rPr lang="en-US" altLang="fr-FR" sz="1000"/>
              <a:t>à l’approche</a:t>
            </a:r>
          </a:p>
          <a:p>
            <a:pPr algn="ctr"/>
            <a:r>
              <a:rPr lang="en-US" altLang="fr-FR" sz="1000"/>
              <a:t>du terme</a:t>
            </a:r>
          </a:p>
        </p:txBody>
      </p:sp>
      <p:sp>
        <p:nvSpPr>
          <p:cNvPr id="68" name="Line 65"/>
          <p:cNvSpPr>
            <a:spLocks noChangeShapeType="1"/>
          </p:cNvSpPr>
          <p:nvPr/>
        </p:nvSpPr>
        <p:spPr bwMode="auto">
          <a:xfrm flipV="1">
            <a:off x="8599488" y="4810125"/>
            <a:ext cx="0" cy="325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69" name="Text Box 66"/>
          <p:cNvSpPr txBox="1">
            <a:spLocks noChangeArrowheads="1"/>
          </p:cNvSpPr>
          <p:nvPr/>
        </p:nvSpPr>
        <p:spPr bwMode="auto">
          <a:xfrm>
            <a:off x="8315325" y="5237163"/>
            <a:ext cx="6397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lgn="ctr"/>
            <a:r>
              <a:rPr lang="en-US" altLang="fr-FR" sz="1000"/>
              <a:t>Blocage</a:t>
            </a:r>
          </a:p>
        </p:txBody>
      </p:sp>
      <p:sp>
        <p:nvSpPr>
          <p:cNvPr id="70" name="Line 68"/>
          <p:cNvSpPr>
            <a:spLocks noChangeShapeType="1"/>
          </p:cNvSpPr>
          <p:nvPr/>
        </p:nvSpPr>
        <p:spPr bwMode="auto">
          <a:xfrm rot="10828643" flipV="1">
            <a:off x="5418138" y="1970088"/>
            <a:ext cx="1587"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71" name="Line 69"/>
          <p:cNvSpPr>
            <a:spLocks noChangeShapeType="1"/>
          </p:cNvSpPr>
          <p:nvPr/>
        </p:nvSpPr>
        <p:spPr bwMode="auto">
          <a:xfrm rot="10828643" flipV="1">
            <a:off x="4198938" y="1970088"/>
            <a:ext cx="1587"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72" name="Line 70"/>
          <p:cNvSpPr>
            <a:spLocks noChangeShapeType="1"/>
          </p:cNvSpPr>
          <p:nvPr/>
        </p:nvSpPr>
        <p:spPr bwMode="auto">
          <a:xfrm rot="10828643" flipV="1">
            <a:off x="2522538" y="1970088"/>
            <a:ext cx="1587" cy="325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43</a:t>
            </a:fld>
            <a:endParaRPr lang="fr-FR" dirty="0"/>
          </a:p>
        </p:txBody>
      </p:sp>
      <p:sp>
        <p:nvSpPr>
          <p:cNvPr id="8" name="Titre 1"/>
          <p:cNvSpPr>
            <a:spLocks noGrp="1"/>
          </p:cNvSpPr>
          <p:nvPr>
            <p:ph type="title"/>
          </p:nvPr>
        </p:nvSpPr>
        <p:spPr>
          <a:xfrm>
            <a:off x="914400" y="88900"/>
            <a:ext cx="7620000" cy="736600"/>
          </a:xfrm>
        </p:spPr>
        <p:txBody>
          <a:bodyPr/>
          <a:lstStyle/>
          <a:p>
            <a:r>
              <a:rPr lang="fr-FR" altLang="fr-FR" dirty="0" smtClean="0"/>
              <a:t>Exemple de cartographie SI</a:t>
            </a:r>
          </a:p>
        </p:txBody>
      </p:sp>
      <p:pic>
        <p:nvPicPr>
          <p:cNvPr id="3074" name="Picture 2"/>
          <p:cNvPicPr>
            <a:picLocks noChangeAspect="1" noChangeArrowheads="1"/>
          </p:cNvPicPr>
          <p:nvPr/>
        </p:nvPicPr>
        <p:blipFill>
          <a:blip r:embed="rId3" cstate="print"/>
          <a:srcRect/>
          <a:stretch>
            <a:fillRect/>
          </a:stretch>
        </p:blipFill>
        <p:spPr bwMode="auto">
          <a:xfrm>
            <a:off x="1115616" y="1196752"/>
            <a:ext cx="6878984" cy="5045245"/>
          </a:xfrm>
          <a:prstGeom prst="rect">
            <a:avLst/>
          </a:prstGeom>
          <a:noFill/>
          <a:ln w="9525">
            <a:noFill/>
            <a:miter lim="800000"/>
            <a:headEnd/>
            <a:tailEnd/>
          </a:ln>
          <a:effectLst/>
        </p:spPr>
      </p:pic>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44</a:t>
            </a:fld>
            <a:endParaRPr lang="fr-FR" dirty="0"/>
          </a:p>
        </p:txBody>
      </p:sp>
      <p:sp>
        <p:nvSpPr>
          <p:cNvPr id="8" name="Rectangle 2"/>
          <p:cNvSpPr>
            <a:spLocks noGrp="1" noChangeArrowheads="1"/>
          </p:cNvSpPr>
          <p:nvPr>
            <p:ph type="title" idx="4294967295"/>
          </p:nvPr>
        </p:nvSpPr>
        <p:spPr>
          <a:xfrm>
            <a:off x="755576" y="332656"/>
            <a:ext cx="7620000" cy="736600"/>
          </a:xfrm>
          <a:noFill/>
        </p:spPr>
        <p:txBody>
          <a:bodyPr anchor="t"/>
          <a:lstStyle/>
          <a:p>
            <a:r>
              <a:rPr lang="fr-FR" dirty="0" smtClean="0"/>
              <a:t>AGENDA</a:t>
            </a:r>
          </a:p>
        </p:txBody>
      </p:sp>
      <p:sp>
        <p:nvSpPr>
          <p:cNvPr id="9" name="Rectangle 3"/>
          <p:cNvSpPr>
            <a:spLocks noChangeArrowheads="1"/>
          </p:cNvSpPr>
          <p:nvPr/>
        </p:nvSpPr>
        <p:spPr bwMode="auto">
          <a:xfrm>
            <a:off x="920750" y="539750"/>
            <a:ext cx="5689600" cy="304800"/>
          </a:xfrm>
          <a:prstGeom prst="rect">
            <a:avLst/>
          </a:prstGeom>
          <a:noFill/>
          <a:ln w="9525">
            <a:noFill/>
            <a:miter lim="800000"/>
            <a:headEnd/>
            <a:tailEnd/>
          </a:ln>
        </p:spPr>
        <p:txBody>
          <a:bodyPr lIns="92075" tIns="46038" rIns="92075" bIns="46038"/>
          <a:lstStyle/>
          <a:p>
            <a:pPr marL="342900" indent="-342900">
              <a:spcBef>
                <a:spcPct val="75000"/>
              </a:spcBef>
              <a:spcAft>
                <a:spcPct val="20000"/>
              </a:spcAft>
              <a:buClr>
                <a:srgbClr val="DA162E"/>
              </a:buClr>
              <a:buSzPct val="75000"/>
              <a:buFont typeface="Wingdings" pitchFamily="2" charset="2"/>
              <a:buNone/>
            </a:pPr>
            <a:endParaRPr lang="fr-FR" sz="1800">
              <a:solidFill>
                <a:srgbClr val="505050"/>
              </a:solidFill>
            </a:endParaRPr>
          </a:p>
        </p:txBody>
      </p:sp>
      <p:sp>
        <p:nvSpPr>
          <p:cNvPr id="10" name="Rectangle 6"/>
          <p:cNvSpPr>
            <a:spLocks noChangeArrowheads="1"/>
          </p:cNvSpPr>
          <p:nvPr/>
        </p:nvSpPr>
        <p:spPr bwMode="auto">
          <a:xfrm>
            <a:off x="827584" y="1628800"/>
            <a:ext cx="7429500" cy="4278094"/>
          </a:xfrm>
          <a:prstGeom prst="rect">
            <a:avLst/>
          </a:prstGeom>
          <a:noFill/>
          <a:ln w="9525">
            <a:noFill/>
            <a:miter lim="800000"/>
            <a:headEnd/>
            <a:tailEnd/>
          </a:ln>
        </p:spPr>
        <p:txBody>
          <a:bodyPr>
            <a:spAutoFit/>
          </a:bodyPr>
          <a:lstStyle/>
          <a:p>
            <a:pPr>
              <a:buClr>
                <a:srgbClr val="FF0000"/>
              </a:buClr>
              <a:buFont typeface="Wingdings" pitchFamily="2" charset="2"/>
              <a:buChar char="q"/>
            </a:pPr>
            <a:r>
              <a:rPr lang="fr-FR" sz="1600" dirty="0">
                <a:solidFill>
                  <a:srgbClr val="5A5A5A"/>
                </a:solidFill>
              </a:rPr>
              <a:t> </a:t>
            </a:r>
            <a:r>
              <a:rPr lang="fr-FR" sz="1600" dirty="0">
                <a:solidFill>
                  <a:srgbClr val="5F5F5F"/>
                </a:solidFill>
              </a:rPr>
              <a:t>Un petit quizz pour commencer…</a:t>
            </a:r>
          </a:p>
          <a:p>
            <a:pPr>
              <a:buClr>
                <a:srgbClr val="FF0000"/>
              </a:buClr>
              <a:buFont typeface="Wingdings" pitchFamily="2" charset="2"/>
              <a:buChar char="q"/>
            </a:pPr>
            <a:endParaRPr lang="fr-FR" sz="1600" dirty="0"/>
          </a:p>
          <a:p>
            <a:pPr>
              <a:buClr>
                <a:srgbClr val="FF0000"/>
              </a:buClr>
              <a:buFont typeface="Wingdings" pitchFamily="2" charset="2"/>
              <a:buChar char="q"/>
            </a:pPr>
            <a:r>
              <a:rPr lang="fr-FR" sz="1600" dirty="0">
                <a:solidFill>
                  <a:srgbClr val="777777"/>
                </a:solidFill>
              </a:rPr>
              <a:t> L’Assurance Vie dans l’Assurance de Personne</a:t>
            </a:r>
          </a:p>
          <a:p>
            <a:pPr>
              <a:buClr>
                <a:srgbClr val="FF0000"/>
              </a:buClr>
              <a:buFont typeface="Wingdings" pitchFamily="2" charset="2"/>
              <a:buChar char="q"/>
            </a:pPr>
            <a:endParaRPr lang="fr-FR" sz="1600" b="1" dirty="0">
              <a:solidFill>
                <a:srgbClr val="000099"/>
              </a:solidFill>
            </a:endParaRPr>
          </a:p>
          <a:p>
            <a:pPr>
              <a:buClr>
                <a:srgbClr val="FF0000"/>
              </a:buClr>
              <a:buFont typeface="Wingdings" pitchFamily="2" charset="2"/>
              <a:buChar char="q"/>
            </a:pPr>
            <a:r>
              <a:rPr lang="fr-FR" sz="1600" b="1" dirty="0">
                <a:solidFill>
                  <a:srgbClr val="808080"/>
                </a:solidFill>
              </a:rPr>
              <a:t> </a:t>
            </a:r>
            <a:r>
              <a:rPr lang="fr-FR" sz="1600" dirty="0">
                <a:solidFill>
                  <a:srgbClr val="808080"/>
                </a:solidFill>
              </a:rPr>
              <a:t>L’Assurance Vie pourquoi ? Les avantages</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b="1" dirty="0">
                <a:solidFill>
                  <a:srgbClr val="FF0000"/>
                </a:solidFill>
              </a:rPr>
              <a:t> </a:t>
            </a:r>
            <a:r>
              <a:rPr lang="fr-FR" sz="1600" dirty="0">
                <a:solidFill>
                  <a:srgbClr val="969696"/>
                </a:solidFill>
              </a:rPr>
              <a:t>Les acteurs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F5F5F"/>
                </a:solidFill>
              </a:rPr>
              <a:t> Les produits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b="1" dirty="0">
                <a:solidFill>
                  <a:srgbClr val="FF0000"/>
                </a:solidFill>
              </a:rPr>
              <a:t> </a:t>
            </a:r>
            <a:r>
              <a:rPr lang="fr-FR" sz="1600" dirty="0">
                <a:solidFill>
                  <a:srgbClr val="777777"/>
                </a:solidFill>
              </a:rPr>
              <a:t>La fiscalité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b="1" dirty="0">
                <a:solidFill>
                  <a:srgbClr val="FF0000"/>
                </a:solidFill>
              </a:rPr>
              <a:t> </a:t>
            </a:r>
            <a:r>
              <a:rPr lang="fr-FR" sz="1600" dirty="0">
                <a:solidFill>
                  <a:srgbClr val="808080"/>
                </a:solidFill>
              </a:rPr>
              <a:t>Les canaux de distribution</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969696"/>
                </a:solidFill>
              </a:rPr>
              <a:t> Vision système d’information : Cycles de vie &amp; Cartographie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b="1" dirty="0">
                <a:solidFill>
                  <a:srgbClr val="FF0000"/>
                </a:solidFill>
              </a:rPr>
              <a:t> Chiffres et Tendances du </a:t>
            </a:r>
            <a:r>
              <a:rPr lang="fr-FR" sz="1600" b="1" dirty="0" smtClean="0">
                <a:solidFill>
                  <a:srgbClr val="FF0000"/>
                </a:solidFill>
              </a:rPr>
              <a:t>marché</a:t>
            </a:r>
            <a:endParaRPr lang="fr-FR" sz="1600" b="1" dirty="0">
              <a:solidFill>
                <a:srgbClr val="FF0000"/>
              </a:solidFill>
            </a:endParaRP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45</a:t>
            </a:fld>
            <a:endParaRPr lang="fr-FR" dirty="0"/>
          </a:p>
        </p:txBody>
      </p:sp>
      <p:pic>
        <p:nvPicPr>
          <p:cNvPr id="5122" name="Picture 2"/>
          <p:cNvPicPr>
            <a:picLocks noChangeAspect="1" noChangeArrowheads="1"/>
          </p:cNvPicPr>
          <p:nvPr/>
        </p:nvPicPr>
        <p:blipFill>
          <a:blip r:embed="rId3" cstate="print"/>
          <a:srcRect/>
          <a:stretch>
            <a:fillRect/>
          </a:stretch>
        </p:blipFill>
        <p:spPr bwMode="auto">
          <a:xfrm>
            <a:off x="1115616" y="1412776"/>
            <a:ext cx="6822503" cy="4653136"/>
          </a:xfrm>
          <a:prstGeom prst="rect">
            <a:avLst/>
          </a:prstGeom>
          <a:noFill/>
          <a:ln w="9525">
            <a:noFill/>
            <a:miter lim="800000"/>
            <a:headEnd/>
            <a:tailEnd/>
          </a:ln>
        </p:spPr>
      </p:pic>
      <p:sp>
        <p:nvSpPr>
          <p:cNvPr id="8" name="Rectangle 2"/>
          <p:cNvSpPr>
            <a:spLocks noGrp="1" noChangeArrowheads="1"/>
          </p:cNvSpPr>
          <p:nvPr>
            <p:ph type="title" idx="4294967295"/>
          </p:nvPr>
        </p:nvSpPr>
        <p:spPr>
          <a:xfrm>
            <a:off x="755576" y="332656"/>
            <a:ext cx="7620000" cy="736600"/>
          </a:xfrm>
          <a:noFill/>
        </p:spPr>
        <p:txBody>
          <a:bodyPr anchor="t"/>
          <a:lstStyle/>
          <a:p>
            <a:r>
              <a:rPr lang="fr-FR" dirty="0" smtClean="0"/>
              <a:t>Répartition Vie &amp; Non Vie</a:t>
            </a: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46</a:t>
            </a:fld>
            <a:endParaRPr lang="fr-FR" dirty="0"/>
          </a:p>
        </p:txBody>
      </p:sp>
      <p:pic>
        <p:nvPicPr>
          <p:cNvPr id="6146" name="Picture 2"/>
          <p:cNvPicPr>
            <a:picLocks noChangeAspect="1" noChangeArrowheads="1"/>
          </p:cNvPicPr>
          <p:nvPr/>
        </p:nvPicPr>
        <p:blipFill>
          <a:blip r:embed="rId3" cstate="print"/>
          <a:srcRect/>
          <a:stretch>
            <a:fillRect/>
          </a:stretch>
        </p:blipFill>
        <p:spPr bwMode="auto">
          <a:xfrm>
            <a:off x="1331640" y="1412776"/>
            <a:ext cx="6931701" cy="4653136"/>
          </a:xfrm>
          <a:prstGeom prst="rect">
            <a:avLst/>
          </a:prstGeom>
          <a:noFill/>
          <a:ln w="9525">
            <a:noFill/>
            <a:miter lim="800000"/>
            <a:headEnd/>
            <a:tailEnd/>
          </a:ln>
        </p:spPr>
      </p:pic>
      <p:sp>
        <p:nvSpPr>
          <p:cNvPr id="8" name="Rectangle 2"/>
          <p:cNvSpPr>
            <a:spLocks noGrp="1" noChangeArrowheads="1"/>
          </p:cNvSpPr>
          <p:nvPr>
            <p:ph type="title" idx="4294967295"/>
          </p:nvPr>
        </p:nvSpPr>
        <p:spPr>
          <a:xfrm>
            <a:off x="755576" y="332656"/>
            <a:ext cx="7620000" cy="736600"/>
          </a:xfrm>
          <a:noFill/>
        </p:spPr>
        <p:txBody>
          <a:bodyPr anchor="t"/>
          <a:lstStyle/>
          <a:p>
            <a:r>
              <a:rPr lang="fr-FR" dirty="0" smtClean="0"/>
              <a:t>Répartition Vie Individuel &amp; Collectif</a:t>
            </a: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47</a:t>
            </a:fld>
            <a:endParaRPr lang="fr-FR" dirty="0"/>
          </a:p>
        </p:txBody>
      </p:sp>
      <p:pic>
        <p:nvPicPr>
          <p:cNvPr id="7170" name="Picture 2"/>
          <p:cNvPicPr>
            <a:picLocks noChangeAspect="1" noChangeArrowheads="1"/>
          </p:cNvPicPr>
          <p:nvPr/>
        </p:nvPicPr>
        <p:blipFill>
          <a:blip r:embed="rId3" cstate="print"/>
          <a:srcRect/>
          <a:stretch>
            <a:fillRect/>
          </a:stretch>
        </p:blipFill>
        <p:spPr bwMode="auto">
          <a:xfrm>
            <a:off x="1403648" y="1484784"/>
            <a:ext cx="6732240" cy="4536128"/>
          </a:xfrm>
          <a:prstGeom prst="rect">
            <a:avLst/>
          </a:prstGeom>
          <a:noFill/>
          <a:ln w="9525">
            <a:noFill/>
            <a:miter lim="800000"/>
            <a:headEnd/>
            <a:tailEnd/>
          </a:ln>
        </p:spPr>
      </p:pic>
      <p:sp>
        <p:nvSpPr>
          <p:cNvPr id="8" name="Rectangle 2"/>
          <p:cNvSpPr>
            <a:spLocks noGrp="1" noChangeArrowheads="1"/>
          </p:cNvSpPr>
          <p:nvPr>
            <p:ph type="title" idx="4294967295"/>
          </p:nvPr>
        </p:nvSpPr>
        <p:spPr>
          <a:xfrm>
            <a:off x="755576" y="332656"/>
            <a:ext cx="7620000" cy="736600"/>
          </a:xfrm>
          <a:noFill/>
        </p:spPr>
        <p:txBody>
          <a:bodyPr anchor="t"/>
          <a:lstStyle/>
          <a:p>
            <a:r>
              <a:rPr lang="fr-FR" dirty="0" smtClean="0"/>
              <a:t>Répartition Vie &amp; Décès</a:t>
            </a: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48</a:t>
            </a:fld>
            <a:endParaRPr lang="fr-FR" dirty="0"/>
          </a:p>
        </p:txBody>
      </p:sp>
      <p:pic>
        <p:nvPicPr>
          <p:cNvPr id="13314" name="Picture 2"/>
          <p:cNvPicPr>
            <a:picLocks noChangeAspect="1" noChangeArrowheads="1"/>
          </p:cNvPicPr>
          <p:nvPr/>
        </p:nvPicPr>
        <p:blipFill>
          <a:blip r:embed="rId3" cstate="print"/>
          <a:srcRect/>
          <a:stretch>
            <a:fillRect/>
          </a:stretch>
        </p:blipFill>
        <p:spPr bwMode="auto">
          <a:xfrm>
            <a:off x="2411760" y="764704"/>
            <a:ext cx="5572208" cy="5490245"/>
          </a:xfrm>
          <a:prstGeom prst="rect">
            <a:avLst/>
          </a:prstGeom>
          <a:noFill/>
          <a:ln w="9525">
            <a:noFill/>
            <a:miter lim="800000"/>
            <a:headEnd/>
            <a:tailEnd/>
          </a:ln>
        </p:spPr>
      </p:pic>
      <p:sp>
        <p:nvSpPr>
          <p:cNvPr id="8" name="Rectangle 2"/>
          <p:cNvSpPr>
            <a:spLocks noGrp="1" noChangeArrowheads="1"/>
          </p:cNvSpPr>
          <p:nvPr>
            <p:ph type="title" idx="4294967295"/>
          </p:nvPr>
        </p:nvSpPr>
        <p:spPr>
          <a:xfrm>
            <a:off x="755576" y="332656"/>
            <a:ext cx="7620000" cy="736600"/>
          </a:xfrm>
          <a:noFill/>
        </p:spPr>
        <p:txBody>
          <a:bodyPr anchor="t"/>
          <a:lstStyle/>
          <a:p>
            <a:r>
              <a:rPr lang="fr-FR" dirty="0" smtClean="0"/>
              <a:t>La collecte sous surveillance</a:t>
            </a: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49</a:t>
            </a:fld>
            <a:endParaRPr lang="fr-FR" dirty="0"/>
          </a:p>
        </p:txBody>
      </p:sp>
      <p:pic>
        <p:nvPicPr>
          <p:cNvPr id="10243" name="Picture 3"/>
          <p:cNvPicPr>
            <a:picLocks noChangeAspect="1" noChangeArrowheads="1"/>
          </p:cNvPicPr>
          <p:nvPr/>
        </p:nvPicPr>
        <p:blipFill>
          <a:blip r:embed="rId3" cstate="print"/>
          <a:srcRect/>
          <a:stretch>
            <a:fillRect/>
          </a:stretch>
        </p:blipFill>
        <p:spPr bwMode="auto">
          <a:xfrm>
            <a:off x="1763688" y="260648"/>
            <a:ext cx="5833269" cy="5665367"/>
          </a:xfrm>
          <a:prstGeom prst="rect">
            <a:avLst/>
          </a:prstGeom>
          <a:noFill/>
          <a:ln w="9525">
            <a:noFill/>
            <a:miter lim="800000"/>
            <a:headEnd/>
            <a:tailEnd/>
          </a:ln>
        </p:spPr>
      </p:pic>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5</a:t>
            </a:fld>
            <a:endParaRPr lang="fr-FR" dirty="0"/>
          </a:p>
        </p:txBody>
      </p:sp>
      <p:sp>
        <p:nvSpPr>
          <p:cNvPr id="14" name="Titre 1"/>
          <p:cNvSpPr>
            <a:spLocks noGrp="1"/>
          </p:cNvSpPr>
          <p:nvPr>
            <p:ph type="title"/>
          </p:nvPr>
        </p:nvSpPr>
        <p:spPr>
          <a:xfrm>
            <a:off x="914400" y="88900"/>
            <a:ext cx="7620000" cy="736600"/>
          </a:xfrm>
        </p:spPr>
        <p:txBody>
          <a:bodyPr/>
          <a:lstStyle/>
          <a:p>
            <a:r>
              <a:rPr lang="fr-FR" altLang="fr-FR" smtClean="0"/>
              <a:t>Quizz « Je Maîtrise »</a:t>
            </a:r>
          </a:p>
        </p:txBody>
      </p:sp>
      <p:pic>
        <p:nvPicPr>
          <p:cNvPr id="15" name="Picture 2"/>
          <p:cNvPicPr>
            <a:picLocks noGrp="1" noChangeAspect="1" noChangeArrowheads="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a:xfrm>
            <a:off x="928688" y="1214438"/>
            <a:ext cx="6572250" cy="5064125"/>
          </a:xfrm>
          <a:prstGeom prst="rect">
            <a:avLst/>
          </a:prstGeom>
          <a:noFill/>
        </p:spPr>
      </p:pic>
    </p:spTree>
    <p:extLst>
      <p:ext uri="{BB962C8B-B14F-4D97-AF65-F5344CB8AC3E}">
        <p14:creationId xmlns:p14="http://schemas.microsoft.com/office/powerpoint/2010/main" val="186385348"/>
      </p:ext>
    </p:extLst>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50</a:t>
            </a:fld>
            <a:endParaRPr lang="fr-FR" dirty="0"/>
          </a:p>
        </p:txBody>
      </p:sp>
      <p:pic>
        <p:nvPicPr>
          <p:cNvPr id="2050" name="Picture 2" descr="D:\APS Cons Form Ass Vie\Année 2013 2014\Cours 3\OAT 10 France.jpg"/>
          <p:cNvPicPr>
            <a:picLocks noChangeAspect="1" noChangeArrowheads="1"/>
          </p:cNvPicPr>
          <p:nvPr/>
        </p:nvPicPr>
        <p:blipFill>
          <a:blip r:embed="rId3" cstate="print"/>
          <a:srcRect/>
          <a:stretch>
            <a:fillRect/>
          </a:stretch>
        </p:blipFill>
        <p:spPr bwMode="auto">
          <a:xfrm>
            <a:off x="1403648" y="1268760"/>
            <a:ext cx="6516010" cy="4696481"/>
          </a:xfrm>
          <a:prstGeom prst="rect">
            <a:avLst/>
          </a:prstGeom>
          <a:noFill/>
        </p:spPr>
      </p:pic>
      <p:sp>
        <p:nvSpPr>
          <p:cNvPr id="8" name="Rectangle 2"/>
          <p:cNvSpPr>
            <a:spLocks noGrp="1" noChangeArrowheads="1"/>
          </p:cNvSpPr>
          <p:nvPr>
            <p:ph type="title" idx="4294967295"/>
          </p:nvPr>
        </p:nvSpPr>
        <p:spPr>
          <a:xfrm>
            <a:off x="755576" y="332656"/>
            <a:ext cx="7620000" cy="736600"/>
          </a:xfrm>
          <a:noFill/>
        </p:spPr>
        <p:txBody>
          <a:bodyPr anchor="t"/>
          <a:lstStyle/>
          <a:p>
            <a:r>
              <a:rPr lang="fr-FR" dirty="0" smtClean="0"/>
              <a:t>Mécanisme financier de baisse de rendement euro</a:t>
            </a: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51</a:t>
            </a:fld>
            <a:endParaRPr lang="fr-FR" dirty="0"/>
          </a:p>
        </p:txBody>
      </p:sp>
      <p:pic>
        <p:nvPicPr>
          <p:cNvPr id="11266" name="Picture 2"/>
          <p:cNvPicPr>
            <a:picLocks noChangeAspect="1" noChangeArrowheads="1"/>
          </p:cNvPicPr>
          <p:nvPr/>
        </p:nvPicPr>
        <p:blipFill>
          <a:blip r:embed="rId3" cstate="print"/>
          <a:srcRect/>
          <a:stretch>
            <a:fillRect/>
          </a:stretch>
        </p:blipFill>
        <p:spPr bwMode="auto">
          <a:xfrm>
            <a:off x="827584" y="1196752"/>
            <a:ext cx="3600400" cy="2466416"/>
          </a:xfrm>
          <a:prstGeom prst="rect">
            <a:avLst/>
          </a:prstGeom>
          <a:noFill/>
          <a:ln w="9525">
            <a:noFill/>
            <a:miter lim="800000"/>
            <a:headEnd/>
            <a:tailEnd/>
          </a:ln>
        </p:spPr>
      </p:pic>
      <p:sp>
        <p:nvSpPr>
          <p:cNvPr id="8" name="Rectangle 2"/>
          <p:cNvSpPr>
            <a:spLocks noGrp="1" noChangeArrowheads="1"/>
          </p:cNvSpPr>
          <p:nvPr>
            <p:ph type="title" idx="4294967295"/>
          </p:nvPr>
        </p:nvSpPr>
        <p:spPr>
          <a:xfrm>
            <a:off x="755576" y="332656"/>
            <a:ext cx="7620000" cy="736600"/>
          </a:xfrm>
          <a:noFill/>
        </p:spPr>
        <p:txBody>
          <a:bodyPr anchor="t"/>
          <a:lstStyle/>
          <a:p>
            <a:r>
              <a:rPr lang="fr-FR" dirty="0" smtClean="0"/>
              <a:t>Zoom sur rendement des UC</a:t>
            </a:r>
          </a:p>
        </p:txBody>
      </p:sp>
      <p:pic>
        <p:nvPicPr>
          <p:cNvPr id="11267" name="Picture 3"/>
          <p:cNvPicPr>
            <a:picLocks noChangeAspect="1" noChangeArrowheads="1"/>
          </p:cNvPicPr>
          <p:nvPr/>
        </p:nvPicPr>
        <p:blipFill>
          <a:blip r:embed="rId4" cstate="print"/>
          <a:srcRect/>
          <a:stretch>
            <a:fillRect/>
          </a:stretch>
        </p:blipFill>
        <p:spPr bwMode="auto">
          <a:xfrm>
            <a:off x="4644008" y="3356992"/>
            <a:ext cx="4176464" cy="2898287"/>
          </a:xfrm>
          <a:prstGeom prst="rect">
            <a:avLst/>
          </a:prstGeom>
          <a:noFill/>
          <a:ln w="9525">
            <a:noFill/>
            <a:miter lim="800000"/>
            <a:headEnd/>
            <a:tailEnd/>
          </a:ln>
        </p:spPr>
      </p:pic>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52</a:t>
            </a:fld>
            <a:endParaRPr lang="fr-FR" dirty="0"/>
          </a:p>
        </p:txBody>
      </p:sp>
      <p:sp>
        <p:nvSpPr>
          <p:cNvPr id="8" name="Rectangle 2"/>
          <p:cNvSpPr>
            <a:spLocks noGrp="1" noChangeArrowheads="1"/>
          </p:cNvSpPr>
          <p:nvPr>
            <p:ph type="title" idx="4294967295"/>
          </p:nvPr>
        </p:nvSpPr>
        <p:spPr>
          <a:xfrm>
            <a:off x="755576" y="332656"/>
            <a:ext cx="7620000" cy="736600"/>
          </a:xfrm>
          <a:noFill/>
        </p:spPr>
        <p:txBody>
          <a:bodyPr anchor="t"/>
          <a:lstStyle/>
          <a:p>
            <a:r>
              <a:rPr lang="fr-FR" dirty="0" smtClean="0"/>
              <a:t>Zoom sur les placements des assureurs</a:t>
            </a:r>
          </a:p>
        </p:txBody>
      </p:sp>
      <p:pic>
        <p:nvPicPr>
          <p:cNvPr id="1026" name="Picture 2"/>
          <p:cNvPicPr>
            <a:picLocks noChangeAspect="1" noChangeArrowheads="1"/>
          </p:cNvPicPr>
          <p:nvPr/>
        </p:nvPicPr>
        <p:blipFill>
          <a:blip r:embed="rId3" cstate="print"/>
          <a:srcRect/>
          <a:stretch>
            <a:fillRect/>
          </a:stretch>
        </p:blipFill>
        <p:spPr bwMode="auto">
          <a:xfrm>
            <a:off x="683568" y="1412776"/>
            <a:ext cx="7980810" cy="4615408"/>
          </a:xfrm>
          <a:prstGeom prst="rect">
            <a:avLst/>
          </a:prstGeom>
          <a:noFill/>
          <a:ln w="9525">
            <a:noFill/>
            <a:miter lim="800000"/>
            <a:headEnd/>
            <a:tailEnd/>
          </a:ln>
        </p:spPr>
      </p:pic>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53</a:t>
            </a:fld>
            <a:endParaRPr lang="fr-FR" dirty="0"/>
          </a:p>
        </p:txBody>
      </p:sp>
      <p:sp>
        <p:nvSpPr>
          <p:cNvPr id="8" name="Rectangle 2"/>
          <p:cNvSpPr>
            <a:spLocks noGrp="1" noChangeArrowheads="1"/>
          </p:cNvSpPr>
          <p:nvPr>
            <p:ph type="title" idx="4294967295"/>
          </p:nvPr>
        </p:nvSpPr>
        <p:spPr>
          <a:xfrm>
            <a:off x="755576" y="332656"/>
            <a:ext cx="7620000" cy="736600"/>
          </a:xfrm>
          <a:noFill/>
        </p:spPr>
        <p:txBody>
          <a:bodyPr anchor="t"/>
          <a:lstStyle/>
          <a:p>
            <a:r>
              <a:rPr lang="fr-FR" dirty="0" smtClean="0"/>
              <a:t>Un encours comparable au PIB</a:t>
            </a:r>
          </a:p>
        </p:txBody>
      </p:sp>
      <p:pic>
        <p:nvPicPr>
          <p:cNvPr id="2050" name="Picture 2" descr="D:\APS Cons Form Ass Vie\Année 2013 2014\Cours 3\PIB Monde .jpg"/>
          <p:cNvPicPr>
            <a:picLocks noChangeAspect="1" noChangeArrowheads="1"/>
          </p:cNvPicPr>
          <p:nvPr/>
        </p:nvPicPr>
        <p:blipFill>
          <a:blip r:embed="rId3" cstate="print"/>
          <a:srcRect/>
          <a:stretch>
            <a:fillRect/>
          </a:stretch>
        </p:blipFill>
        <p:spPr bwMode="auto">
          <a:xfrm>
            <a:off x="1187624" y="1196752"/>
            <a:ext cx="6719906" cy="4837350"/>
          </a:xfrm>
          <a:prstGeom prst="rect">
            <a:avLst/>
          </a:prstGeom>
          <a:noFill/>
        </p:spPr>
      </p:pic>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54</a:t>
            </a:fld>
            <a:endParaRPr lang="fr-FR" dirty="0"/>
          </a:p>
        </p:txBody>
      </p:sp>
      <p:sp>
        <p:nvSpPr>
          <p:cNvPr id="8" name="Rectangle 50"/>
          <p:cNvSpPr>
            <a:spLocks noChangeArrowheads="1"/>
          </p:cNvSpPr>
          <p:nvPr/>
        </p:nvSpPr>
        <p:spPr bwMode="gray">
          <a:xfrm>
            <a:off x="4772748" y="3777086"/>
            <a:ext cx="4052888" cy="1951037"/>
          </a:xfrm>
          <a:prstGeom prst="rect">
            <a:avLst/>
          </a:prstGeom>
          <a:noFill/>
          <a:ln w="9525">
            <a:noFill/>
            <a:miter lim="800000"/>
            <a:headEnd/>
            <a:tailEnd/>
          </a:ln>
        </p:spPr>
        <p:txBody>
          <a:bodyPr lIns="108000" tIns="180000" rIns="72000" bIns="0"/>
          <a:lstStyle/>
          <a:p>
            <a:endParaRPr lang="fr-FR" sz="1600" noProof="1">
              <a:solidFill>
                <a:srgbClr val="5A5A5A"/>
              </a:solidFill>
            </a:endParaRPr>
          </a:p>
        </p:txBody>
      </p:sp>
      <p:sp>
        <p:nvSpPr>
          <p:cNvPr id="9" name="Rectangle 51"/>
          <p:cNvSpPr>
            <a:spLocks noChangeArrowheads="1"/>
          </p:cNvSpPr>
          <p:nvPr/>
        </p:nvSpPr>
        <p:spPr bwMode="gray">
          <a:xfrm>
            <a:off x="572223" y="3992986"/>
            <a:ext cx="4056063" cy="1800225"/>
          </a:xfrm>
          <a:prstGeom prst="rect">
            <a:avLst/>
          </a:prstGeom>
          <a:noFill/>
          <a:ln w="9525">
            <a:noFill/>
            <a:miter lim="800000"/>
            <a:headEnd/>
            <a:tailEnd/>
          </a:ln>
        </p:spPr>
        <p:txBody>
          <a:bodyPr lIns="108000" tIns="180000" rIns="72000" bIns="0"/>
          <a:lstStyle/>
          <a:p>
            <a:endParaRPr lang="fr-FR" sz="1400" b="1">
              <a:solidFill>
                <a:schemeClr val="tx1"/>
              </a:solidFill>
            </a:endParaRPr>
          </a:p>
        </p:txBody>
      </p:sp>
      <p:pic>
        <p:nvPicPr>
          <p:cNvPr id="11" name="Picture 2" descr="C:\Users\Frédéric\Documents\dettes eta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2613" y="3635555"/>
            <a:ext cx="2629867" cy="25150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C:\Users\Frédéric\Documents\actif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8847" y="1041368"/>
            <a:ext cx="3240360" cy="152165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Users\Frédéric\Documents\placementpm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0652" y="3777085"/>
            <a:ext cx="2528998" cy="24602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C:\Users\Frédéric\Documents\placemententrep.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0612" y="4295580"/>
            <a:ext cx="2468830" cy="18002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Users\Frédéric\Documents\placemententrepris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4631" y="3680144"/>
            <a:ext cx="1484875" cy="103137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0" descr="glassarrow_south"/>
          <p:cNvPicPr>
            <a:picLocks noChangeAspect="1" noChangeArrowheads="1"/>
          </p:cNvPicPr>
          <p:nvPr/>
        </p:nvPicPr>
        <p:blipFill>
          <a:blip r:embed="rId8" cstate="print"/>
          <a:srcRect/>
          <a:stretch>
            <a:fillRect/>
          </a:stretch>
        </p:blipFill>
        <p:spPr bwMode="auto">
          <a:xfrm>
            <a:off x="4040402" y="2624511"/>
            <a:ext cx="857250" cy="857250"/>
          </a:xfrm>
          <a:prstGeom prst="rect">
            <a:avLst/>
          </a:prstGeom>
          <a:noFill/>
          <a:ln w="9525">
            <a:noFill/>
            <a:miter lim="800000"/>
            <a:headEnd/>
            <a:tailEnd/>
          </a:ln>
        </p:spPr>
      </p:pic>
      <p:pic>
        <p:nvPicPr>
          <p:cNvPr id="17" name="Picture 20" descr="glassarrow_south"/>
          <p:cNvPicPr>
            <a:picLocks noChangeAspect="1" noChangeArrowheads="1"/>
          </p:cNvPicPr>
          <p:nvPr/>
        </p:nvPicPr>
        <p:blipFill>
          <a:blip r:embed="rId8" cstate="print"/>
          <a:srcRect/>
          <a:stretch>
            <a:fillRect/>
          </a:stretch>
        </p:blipFill>
        <p:spPr bwMode="auto">
          <a:xfrm rot="19269541">
            <a:off x="6119234" y="2585147"/>
            <a:ext cx="857250" cy="857250"/>
          </a:xfrm>
          <a:prstGeom prst="rect">
            <a:avLst/>
          </a:prstGeom>
          <a:noFill/>
          <a:ln w="9525">
            <a:noFill/>
            <a:miter lim="800000"/>
            <a:headEnd/>
            <a:tailEnd/>
          </a:ln>
        </p:spPr>
      </p:pic>
      <p:pic>
        <p:nvPicPr>
          <p:cNvPr id="18" name="Picture 20" descr="glassarrow_south"/>
          <p:cNvPicPr>
            <a:picLocks noChangeAspect="1" noChangeArrowheads="1"/>
          </p:cNvPicPr>
          <p:nvPr/>
        </p:nvPicPr>
        <p:blipFill>
          <a:blip r:embed="rId8" cstate="print"/>
          <a:srcRect/>
          <a:stretch>
            <a:fillRect/>
          </a:stretch>
        </p:blipFill>
        <p:spPr bwMode="auto">
          <a:xfrm rot="2356685">
            <a:off x="1987670" y="2563023"/>
            <a:ext cx="857250" cy="857250"/>
          </a:xfrm>
          <a:prstGeom prst="rect">
            <a:avLst/>
          </a:prstGeom>
          <a:noFill/>
          <a:ln w="9525">
            <a:noFill/>
            <a:miter lim="800000"/>
            <a:headEnd/>
            <a:tailEnd/>
          </a:ln>
        </p:spPr>
      </p:pic>
      <p:pic>
        <p:nvPicPr>
          <p:cNvPr id="19" name="Picture 9" descr="C:\Users\Frédéric\Downloads\P007005008.smq.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22062" y="4001622"/>
            <a:ext cx="355484" cy="25061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2"/>
          <p:cNvSpPr>
            <a:spLocks noGrp="1" noChangeArrowheads="1"/>
          </p:cNvSpPr>
          <p:nvPr>
            <p:ph type="title" idx="4294967295"/>
          </p:nvPr>
        </p:nvSpPr>
        <p:spPr>
          <a:xfrm>
            <a:off x="755576" y="332656"/>
            <a:ext cx="7620000" cy="736600"/>
          </a:xfrm>
          <a:noFill/>
        </p:spPr>
        <p:txBody>
          <a:bodyPr anchor="t"/>
          <a:lstStyle/>
          <a:p>
            <a:r>
              <a:rPr lang="fr-FR" dirty="0" smtClean="0"/>
              <a:t>Un soutien économique majeur de l’hexagone</a:t>
            </a: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55</a:t>
            </a:fld>
            <a:endParaRPr lang="fr-FR" dirty="0"/>
          </a:p>
        </p:txBody>
      </p:sp>
      <p:pic>
        <p:nvPicPr>
          <p:cNvPr id="8194" name="Picture 2"/>
          <p:cNvPicPr>
            <a:picLocks noChangeAspect="1" noChangeArrowheads="1"/>
          </p:cNvPicPr>
          <p:nvPr/>
        </p:nvPicPr>
        <p:blipFill>
          <a:blip r:embed="rId3" cstate="print"/>
          <a:srcRect/>
          <a:stretch>
            <a:fillRect/>
          </a:stretch>
        </p:blipFill>
        <p:spPr bwMode="auto">
          <a:xfrm>
            <a:off x="3995936" y="404664"/>
            <a:ext cx="4387378" cy="6012333"/>
          </a:xfrm>
          <a:prstGeom prst="rect">
            <a:avLst/>
          </a:prstGeom>
          <a:noFill/>
          <a:ln w="9525">
            <a:noFill/>
            <a:miter lim="800000"/>
            <a:headEnd/>
            <a:tailEnd/>
          </a:ln>
        </p:spPr>
      </p:pic>
      <p:sp>
        <p:nvSpPr>
          <p:cNvPr id="8" name="Rectangle 2"/>
          <p:cNvSpPr>
            <a:spLocks noGrp="1" noChangeArrowheads="1"/>
          </p:cNvSpPr>
          <p:nvPr>
            <p:ph type="title" idx="4294967295"/>
          </p:nvPr>
        </p:nvSpPr>
        <p:spPr>
          <a:xfrm>
            <a:off x="755576" y="332656"/>
            <a:ext cx="7620000" cy="736600"/>
          </a:xfrm>
          <a:noFill/>
        </p:spPr>
        <p:txBody>
          <a:bodyPr anchor="t"/>
          <a:lstStyle/>
          <a:p>
            <a:r>
              <a:rPr lang="fr-FR" dirty="0" smtClean="0"/>
              <a:t>Leaders du marché</a:t>
            </a:r>
            <a:br>
              <a:rPr lang="fr-FR" dirty="0" smtClean="0"/>
            </a:br>
            <a:r>
              <a:rPr lang="fr-FR" dirty="0" smtClean="0"/>
              <a:t>France</a:t>
            </a: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56</a:t>
            </a:fld>
            <a:endParaRPr lang="fr-FR" dirty="0"/>
          </a:p>
        </p:txBody>
      </p:sp>
      <p:pic>
        <p:nvPicPr>
          <p:cNvPr id="1026" name="Picture 2" descr="D:\APS Cons Form Ass Vie\Année 2013 2014\Cours 2\07 CA France 2012.png"/>
          <p:cNvPicPr>
            <a:picLocks noChangeAspect="1" noChangeArrowheads="1"/>
          </p:cNvPicPr>
          <p:nvPr/>
        </p:nvPicPr>
        <p:blipFill>
          <a:blip r:embed="rId3" cstate="print"/>
          <a:srcRect/>
          <a:stretch>
            <a:fillRect/>
          </a:stretch>
        </p:blipFill>
        <p:spPr bwMode="auto">
          <a:xfrm>
            <a:off x="1691680" y="980728"/>
            <a:ext cx="6458852" cy="5420482"/>
          </a:xfrm>
          <a:prstGeom prst="rect">
            <a:avLst/>
          </a:prstGeom>
          <a:noFill/>
        </p:spPr>
      </p:pic>
      <p:sp>
        <p:nvSpPr>
          <p:cNvPr id="9" name="Rectangle 2"/>
          <p:cNvSpPr>
            <a:spLocks noGrp="1" noChangeArrowheads="1"/>
          </p:cNvSpPr>
          <p:nvPr>
            <p:ph type="title" idx="4294967295"/>
          </p:nvPr>
        </p:nvSpPr>
        <p:spPr>
          <a:xfrm>
            <a:off x="755576" y="332656"/>
            <a:ext cx="7620000" cy="736600"/>
          </a:xfrm>
          <a:noFill/>
        </p:spPr>
        <p:txBody>
          <a:bodyPr anchor="t"/>
          <a:lstStyle/>
          <a:p>
            <a:r>
              <a:rPr lang="fr-FR" dirty="0" smtClean="0"/>
              <a:t>Répartition territoriale de notre marché</a:t>
            </a: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57</a:t>
            </a:fld>
            <a:endParaRPr lang="fr-FR" dirty="0"/>
          </a:p>
        </p:txBody>
      </p:sp>
      <p:pic>
        <p:nvPicPr>
          <p:cNvPr id="4098" name="Picture 2" descr="D:\APS Cons Form Ass Vie\Année 2013 2014\Cours 2\05 Classement France Europe 2013.png"/>
          <p:cNvPicPr>
            <a:picLocks noChangeAspect="1" noChangeArrowheads="1"/>
          </p:cNvPicPr>
          <p:nvPr/>
        </p:nvPicPr>
        <p:blipFill>
          <a:blip r:embed="rId3" cstate="print"/>
          <a:srcRect/>
          <a:stretch>
            <a:fillRect/>
          </a:stretch>
        </p:blipFill>
        <p:spPr bwMode="auto">
          <a:xfrm>
            <a:off x="395536" y="476672"/>
            <a:ext cx="3690586" cy="5623388"/>
          </a:xfrm>
          <a:prstGeom prst="rect">
            <a:avLst/>
          </a:prstGeom>
          <a:noFill/>
        </p:spPr>
      </p:pic>
      <p:pic>
        <p:nvPicPr>
          <p:cNvPr id="4099" name="Picture 3" descr="D:\APS Cons Form Ass Vie\Année 2013 2014\Cours 2\06 Classement européen cotisations 2013.png"/>
          <p:cNvPicPr>
            <a:picLocks noChangeAspect="1" noChangeArrowheads="1"/>
          </p:cNvPicPr>
          <p:nvPr/>
        </p:nvPicPr>
        <p:blipFill>
          <a:blip r:embed="rId4" cstate="print"/>
          <a:srcRect/>
          <a:stretch>
            <a:fillRect/>
          </a:stretch>
        </p:blipFill>
        <p:spPr bwMode="auto">
          <a:xfrm>
            <a:off x="4283968" y="476672"/>
            <a:ext cx="4696481" cy="5687219"/>
          </a:xfrm>
          <a:prstGeom prst="rect">
            <a:avLst/>
          </a:prstGeom>
          <a:noFill/>
        </p:spPr>
      </p:pic>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58</a:t>
            </a:fld>
            <a:endParaRPr lang="fr-FR" dirty="0"/>
          </a:p>
        </p:txBody>
      </p:sp>
      <p:sp>
        <p:nvSpPr>
          <p:cNvPr id="8" name="Titre 1"/>
          <p:cNvSpPr>
            <a:spLocks noGrp="1"/>
          </p:cNvSpPr>
          <p:nvPr>
            <p:ph type="title" idx="4294967295"/>
          </p:nvPr>
        </p:nvSpPr>
        <p:spPr>
          <a:xfrm>
            <a:off x="914400" y="88900"/>
            <a:ext cx="7620000" cy="736600"/>
          </a:xfrm>
        </p:spPr>
        <p:txBody>
          <a:bodyPr/>
          <a:lstStyle/>
          <a:p>
            <a:r>
              <a:rPr lang="fr-FR" altLang="fr-FR" dirty="0" smtClean="0"/>
              <a:t>Un peu de culture générale…</a:t>
            </a:r>
          </a:p>
        </p:txBody>
      </p:sp>
      <p:sp>
        <p:nvSpPr>
          <p:cNvPr id="9" name="Rectangle 4"/>
          <p:cNvSpPr>
            <a:spLocks noChangeArrowheads="1"/>
          </p:cNvSpPr>
          <p:nvPr/>
        </p:nvSpPr>
        <p:spPr bwMode="auto">
          <a:xfrm>
            <a:off x="539750" y="2204864"/>
            <a:ext cx="7747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sz="1600">
                <a:solidFill>
                  <a:schemeClr val="tx1"/>
                </a:solidFill>
                <a:latin typeface="Arial" charset="0"/>
                <a:ea typeface="ヒラギノ角ゴ Pro W3" pitchFamily="1" charset="-128"/>
              </a:defRPr>
            </a:lvl1pPr>
            <a:lvl2pPr marL="742950" indent="-285750">
              <a:defRPr sz="1600">
                <a:solidFill>
                  <a:schemeClr val="tx1"/>
                </a:solidFill>
                <a:latin typeface="Arial" charset="0"/>
                <a:ea typeface="ヒラギノ角ゴ Pro W3" pitchFamily="1" charset="-128"/>
              </a:defRPr>
            </a:lvl2pPr>
            <a:lvl3pPr marL="1143000" indent="-228600">
              <a:defRPr sz="1600">
                <a:solidFill>
                  <a:schemeClr val="tx1"/>
                </a:solidFill>
                <a:latin typeface="Arial" charset="0"/>
                <a:ea typeface="ヒラギノ角ゴ Pro W3" pitchFamily="1" charset="-128"/>
              </a:defRPr>
            </a:lvl3pPr>
            <a:lvl4pPr marL="1600200" indent="-228600">
              <a:defRPr sz="1600">
                <a:solidFill>
                  <a:schemeClr val="tx1"/>
                </a:solidFill>
                <a:latin typeface="Arial" charset="0"/>
                <a:ea typeface="ヒラギノ角ゴ Pro W3" pitchFamily="1" charset="-128"/>
              </a:defRPr>
            </a:lvl4pPr>
            <a:lvl5pPr marL="2057400" indent="-228600">
              <a:defRPr sz="16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16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16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16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1600">
                <a:solidFill>
                  <a:schemeClr val="tx1"/>
                </a:solidFill>
                <a:latin typeface="Arial" charset="0"/>
                <a:ea typeface="ヒラギノ角ゴ Pro W3" pitchFamily="1" charset="-128"/>
              </a:defRPr>
            </a:lvl9pPr>
          </a:lstStyle>
          <a:p>
            <a:pPr>
              <a:spcBef>
                <a:spcPct val="75000"/>
              </a:spcBef>
              <a:spcAft>
                <a:spcPct val="20000"/>
              </a:spcAft>
              <a:buClr>
                <a:srgbClr val="DA162E"/>
              </a:buClr>
              <a:buSzPct val="75000"/>
              <a:buFont typeface="Wingdings" pitchFamily="2" charset="2"/>
              <a:buChar char="n"/>
            </a:pPr>
            <a:r>
              <a:rPr lang="fr-FR" altLang="fr-FR" b="1" dirty="0" err="1" smtClean="0">
                <a:solidFill>
                  <a:srgbClr val="000099"/>
                </a:solidFill>
              </a:rPr>
              <a:t>Why</a:t>
            </a:r>
            <a:r>
              <a:rPr lang="fr-FR" altLang="fr-FR" b="1" dirty="0" smtClean="0">
                <a:solidFill>
                  <a:srgbClr val="000099"/>
                </a:solidFill>
              </a:rPr>
              <a:t> UK first ???</a:t>
            </a: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ctrTitle"/>
          </p:nvPr>
        </p:nvSpPr>
        <p:spPr/>
        <p:txBody>
          <a:bodyPr/>
          <a:lstStyle/>
          <a:p>
            <a:r>
              <a:rPr lang="fr-FR" dirty="0" smtClean="0"/>
              <a:t>Questions / réponses</a:t>
            </a:r>
            <a:endParaRPr lang="fr-FR" dirty="0"/>
          </a:p>
        </p:txBody>
      </p:sp>
      <p:sp>
        <p:nvSpPr>
          <p:cNvPr id="2" name="Espace réservé du pied de page 1"/>
          <p:cNvSpPr>
            <a:spLocks noGrp="1"/>
          </p:cNvSpPr>
          <p:nvPr>
            <p:ph type="ftr" sz="quarter" idx="13"/>
          </p:nvPr>
        </p:nvSpPr>
        <p:spPr/>
        <p:txBody>
          <a:bodyPr/>
          <a:lstStyle/>
          <a:p>
            <a:r>
              <a:rPr lang="fr-FR" dirty="0" smtClean="0"/>
              <a:t>Initiation Assurance Vie – 2014</a:t>
            </a:r>
            <a:endParaRPr lang="fr-FR" dirty="0"/>
          </a:p>
        </p:txBody>
      </p:sp>
      <p:sp>
        <p:nvSpPr>
          <p:cNvPr id="3" name="Espace réservé du numéro de diapositive 2"/>
          <p:cNvSpPr>
            <a:spLocks noGrp="1"/>
          </p:cNvSpPr>
          <p:nvPr>
            <p:ph type="sldNum" sz="quarter" idx="14"/>
          </p:nvPr>
        </p:nvSpPr>
        <p:spPr/>
        <p:txBody>
          <a:bodyPr/>
          <a:lstStyle/>
          <a:p>
            <a:fld id="{AF43E6FD-AB27-4108-A2FC-346BB5F75E3F}" type="slidenum">
              <a:rPr lang="fr-FR" smtClean="0"/>
              <a:pPr/>
              <a:t>59</a:t>
            </a:fld>
            <a:endParaRPr lang="fr-FR" dirty="0"/>
          </a:p>
        </p:txBody>
      </p:sp>
      <p:pic>
        <p:nvPicPr>
          <p:cNvPr id="10" name="Espace réservé pour une image  6" descr="Fotolia_56863823_S_achetée le 25fev14_par Amélie.jpg"/>
          <p:cNvPicPr>
            <a:picLocks noGrp="1" noChangeAspect="1"/>
          </p:cNvPicPr>
          <p:nvPr>
            <p:ph type="pic" sz="quarter" idx="11"/>
          </p:nvPr>
        </p:nvPicPr>
        <p:blipFill>
          <a:blip r:embed="rId3" cstate="print"/>
          <a:srcRect t="15283" b="15283"/>
          <a:stretch>
            <a:fillRect/>
          </a:stretch>
        </p:blipFill>
        <p:spPr/>
      </p:pic>
    </p:spTree>
    <p:extLst>
      <p:ext uri="{BB962C8B-B14F-4D97-AF65-F5344CB8AC3E}">
        <p14:creationId xmlns:p14="http://schemas.microsoft.com/office/powerpoint/2010/main" val="890726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6</a:t>
            </a:fld>
            <a:endParaRPr lang="fr-FR" dirty="0"/>
          </a:p>
        </p:txBody>
      </p:sp>
      <p:sp>
        <p:nvSpPr>
          <p:cNvPr id="14" name="Titre 1"/>
          <p:cNvSpPr>
            <a:spLocks noGrp="1"/>
          </p:cNvSpPr>
          <p:nvPr>
            <p:ph type="title"/>
          </p:nvPr>
        </p:nvSpPr>
        <p:spPr>
          <a:xfrm>
            <a:off x="914400" y="88900"/>
            <a:ext cx="7620000" cy="736600"/>
          </a:xfrm>
        </p:spPr>
        <p:txBody>
          <a:bodyPr/>
          <a:lstStyle/>
          <a:p>
            <a:r>
              <a:rPr lang="fr-FR" altLang="fr-FR" dirty="0" smtClean="0"/>
              <a:t>Quizz « J’assure »</a:t>
            </a:r>
          </a:p>
        </p:txBody>
      </p:sp>
      <p:pic>
        <p:nvPicPr>
          <p:cNvPr id="15" name="Picture 2"/>
          <p:cNvPicPr>
            <a:picLocks noGrp="1" noChangeAspect="1" noChangeArrowheads="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a:xfrm>
            <a:off x="539552" y="1556792"/>
            <a:ext cx="7456487" cy="3984625"/>
          </a:xfrm>
          <a:prstGeom prst="rect">
            <a:avLst/>
          </a:prstGeom>
          <a:noFill/>
        </p:spPr>
      </p:pic>
    </p:spTree>
    <p:extLst>
      <p:ext uri="{BB962C8B-B14F-4D97-AF65-F5344CB8AC3E}">
        <p14:creationId xmlns:p14="http://schemas.microsoft.com/office/powerpoint/2010/main" val="186385348"/>
      </p:ext>
    </p:extLst>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dirty="0" smtClean="0"/>
              <a:t>Initiation Assurance Vie – 2014</a:t>
            </a:r>
            <a:endParaRPr lang="fr-FR" dirty="0"/>
          </a:p>
        </p:txBody>
      </p:sp>
      <p:sp>
        <p:nvSpPr>
          <p:cNvPr id="5" name="Espace réservé du numéro de diapositive 4"/>
          <p:cNvSpPr>
            <a:spLocks noGrp="1"/>
          </p:cNvSpPr>
          <p:nvPr>
            <p:ph type="sldNum" sz="quarter" idx="12"/>
          </p:nvPr>
        </p:nvSpPr>
        <p:spPr/>
        <p:txBody>
          <a:bodyPr/>
          <a:lstStyle/>
          <a:p>
            <a:fld id="{AF43E6FD-AB27-4108-A2FC-346BB5F75E3F}" type="slidenum">
              <a:rPr lang="fr-FR" smtClean="0"/>
              <a:pPr/>
              <a:t>60</a:t>
            </a:fld>
            <a:endParaRPr lang="fr-FR" dirty="0"/>
          </a:p>
        </p:txBody>
      </p:sp>
      <p:sp>
        <p:nvSpPr>
          <p:cNvPr id="10" name="Espace réservé du contenu 2"/>
          <p:cNvSpPr txBox="1">
            <a:spLocks/>
          </p:cNvSpPr>
          <p:nvPr/>
        </p:nvSpPr>
        <p:spPr>
          <a:xfrm>
            <a:off x="430170" y="3613492"/>
            <a:ext cx="5942030" cy="1899387"/>
          </a:xfrm>
          <a:prstGeom prst="rect">
            <a:avLst/>
          </a:prstGeom>
        </p:spPr>
        <p:txBody>
          <a:bodyPr/>
          <a:lstStyle/>
          <a:p>
            <a:pPr marL="266700" marR="0" lvl="0" indent="-266700" algn="l" defTabSz="914199" rtl="0" eaLnBrk="1" fontAlgn="auto" latinLnBrk="0" hangingPunct="1">
              <a:lnSpc>
                <a:spcPct val="100000"/>
              </a:lnSpc>
              <a:spcAft>
                <a:spcPts val="600"/>
              </a:spcAft>
              <a:buClrTx/>
              <a:buSzPct val="70000"/>
              <a:tabLst/>
              <a:defRPr/>
            </a:pPr>
            <a:endParaRPr kumimoji="0" lang="fr-FR" sz="1400" b="1" i="0" u="none" strike="noStrike" kern="1200" cap="none" spc="0" normalizeH="0" baseline="0" noProof="0" dirty="0" smtClean="0">
              <a:ln>
                <a:noFill/>
              </a:ln>
              <a:solidFill>
                <a:schemeClr val="tx1"/>
              </a:solidFill>
              <a:effectLst/>
              <a:uLnTx/>
              <a:uFillTx/>
              <a:latin typeface="+mn-lt"/>
              <a:ea typeface="+mn-ea"/>
              <a:cs typeface="+mn-cs"/>
            </a:endParaRPr>
          </a:p>
          <a:p>
            <a:pPr marL="192088" marR="0" lvl="1" indent="-192088" algn="l" defTabSz="914199" rtl="0" eaLnBrk="1" fontAlgn="auto" latinLnBrk="0" hangingPunct="1">
              <a:lnSpc>
                <a:spcPct val="100000"/>
              </a:lnSpc>
              <a:spcAft>
                <a:spcPts val="0"/>
              </a:spcAft>
              <a:buClrTx/>
              <a:buSzPct val="70000"/>
              <a:tabLst>
                <a:tab pos="2160588" algn="l"/>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Frédéric DAVIAS	+33 (0) </a:t>
            </a:r>
            <a:r>
              <a:rPr lang="fr-FR" sz="1400" dirty="0" smtClean="0">
                <a:solidFill>
                  <a:schemeClr val="tx1"/>
                </a:solidFill>
                <a:latin typeface="+mn-lt"/>
                <a:ea typeface="+mn-ea"/>
              </a:rPr>
              <a:t>6 75 22 50 45</a:t>
            </a:r>
          </a:p>
          <a:p>
            <a:pPr marL="192088" marR="0" lvl="1" indent="-192088" algn="l" defTabSz="914199" rtl="0" eaLnBrk="1" fontAlgn="auto" latinLnBrk="0" hangingPunct="1">
              <a:lnSpc>
                <a:spcPct val="100000"/>
              </a:lnSpc>
              <a:spcAft>
                <a:spcPts val="0"/>
              </a:spcAft>
              <a:buClrTx/>
              <a:buSzPct val="70000"/>
              <a:tabLst>
                <a:tab pos="2160588" algn="l"/>
              </a:tabLst>
              <a:defRPr/>
            </a:pPr>
            <a:r>
              <a:rPr lang="fr-FR" sz="1400" dirty="0" smtClean="0">
                <a:solidFill>
                  <a:srgbClr val="0000FF"/>
                </a:solidFill>
                <a:latin typeface="+mn-lt"/>
                <a:ea typeface="+mn-ea"/>
              </a:rPr>
              <a:t>                                                  </a:t>
            </a:r>
            <a:r>
              <a:rPr lang="fr-FR" sz="1400" dirty="0" smtClean="0">
                <a:solidFill>
                  <a:srgbClr val="C00000"/>
                </a:solidFill>
                <a:latin typeface="+mn-lt"/>
                <a:ea typeface="+mn-ea"/>
              </a:rPr>
              <a:t>@</a:t>
            </a:r>
            <a:r>
              <a:rPr lang="fr-FR" sz="1400" dirty="0" smtClean="0">
                <a:solidFill>
                  <a:schemeClr val="tx1"/>
                </a:solidFill>
                <a:latin typeface="+mn-lt"/>
                <a:ea typeface="+mn-ea"/>
              </a:rPr>
              <a:t> frederic.davias@sopraconsulting.com</a:t>
            </a:r>
            <a:endParaRPr lang="fr-FR" sz="1400" dirty="0" smtClean="0">
              <a:solidFill>
                <a:schemeClr val="tx1"/>
              </a:solidFill>
            </a:endParaRPr>
          </a:p>
          <a:p>
            <a:pPr marL="192088" marR="0" lvl="1" indent="-192088" algn="l" defTabSz="914199" rtl="0" eaLnBrk="1" fontAlgn="auto" latinLnBrk="0" hangingPunct="1">
              <a:lnSpc>
                <a:spcPct val="100000"/>
              </a:lnSpc>
              <a:spcAft>
                <a:spcPts val="0"/>
              </a:spcAft>
              <a:buClrTx/>
              <a:buSzPct val="70000"/>
              <a:tabLst>
                <a:tab pos="2160588" algn="l"/>
              </a:tabLst>
              <a:defRPr/>
            </a:pPr>
            <a:endParaRPr kumimoji="0" lang="fr-FR" sz="1400" b="0" i="0" u="none" strike="noStrike" kern="1200" cap="none" spc="0" normalizeH="0" baseline="0" noProof="0" dirty="0" smtClean="0">
              <a:ln>
                <a:noFill/>
              </a:ln>
              <a:solidFill>
                <a:schemeClr val="tx1"/>
              </a:solidFill>
              <a:effectLst/>
              <a:uLnTx/>
              <a:uFillTx/>
              <a:latin typeface="+mn-lt"/>
              <a:ea typeface="+mn-ea"/>
              <a:cs typeface="+mn-cs"/>
            </a:endParaRPr>
          </a:p>
          <a:p>
            <a:pPr marL="431002" marR="0" lvl="1" indent="-192645" algn="l" defTabSz="914199" rtl="0" eaLnBrk="1" fontAlgn="auto" latinLnBrk="0" hangingPunct="1">
              <a:lnSpc>
                <a:spcPct val="100000"/>
              </a:lnSpc>
              <a:spcBef>
                <a:spcPts val="411"/>
              </a:spcBef>
              <a:spcAft>
                <a:spcPts val="0"/>
              </a:spcAft>
              <a:buClrTx/>
              <a:buSzPct val="70000"/>
              <a:tabLst/>
              <a:defRPr/>
            </a:pPr>
            <a:endParaRPr kumimoji="0" lang="fr-FR" sz="1400" b="0" i="0" u="none" strike="noStrike" kern="1200" cap="none" spc="0" normalizeH="0" baseline="0" noProof="0" dirty="0" smtClean="0">
              <a:ln>
                <a:noFill/>
              </a:ln>
              <a:solidFill>
                <a:schemeClr val="tx1"/>
              </a:solidFill>
              <a:effectLst/>
              <a:uLnTx/>
              <a:uFillTx/>
              <a:latin typeface="+mn-lt"/>
              <a:ea typeface="+mn-ea"/>
              <a:cs typeface="+mn-cs"/>
              <a:hlinkClick r:id=""/>
            </a:endParaRPr>
          </a:p>
          <a:p>
            <a:pPr marL="431002" marR="0" lvl="1" indent="-192645" algn="l" defTabSz="914199" rtl="0" eaLnBrk="1" fontAlgn="auto" latinLnBrk="0" hangingPunct="1">
              <a:lnSpc>
                <a:spcPct val="100000"/>
              </a:lnSpc>
              <a:spcBef>
                <a:spcPts val="411"/>
              </a:spcBef>
              <a:spcAft>
                <a:spcPts val="0"/>
              </a:spcAft>
              <a:buClrTx/>
              <a:buSzPct val="70000"/>
              <a:tabLst/>
              <a:defRPr/>
            </a:pPr>
            <a:endParaRPr kumimoji="0" lang="fr-FR" sz="1400" b="0" i="0" u="none" strike="noStrike" kern="1200" cap="none" spc="0" normalizeH="0" baseline="0" noProof="0" dirty="0" smtClean="0">
              <a:ln>
                <a:noFill/>
              </a:ln>
              <a:solidFill>
                <a:schemeClr val="tx1"/>
              </a:solidFill>
              <a:effectLst/>
              <a:uLnTx/>
              <a:uFillTx/>
              <a:latin typeface="+mn-lt"/>
              <a:ea typeface="+mn-ea"/>
              <a:cs typeface="+mn-cs"/>
              <a:hlinkClick r:id=""/>
            </a:endParaRPr>
          </a:p>
        </p:txBody>
      </p:sp>
      <p:sp>
        <p:nvSpPr>
          <p:cNvPr id="13" name="Freeform 8"/>
          <p:cNvSpPr>
            <a:spLocks/>
          </p:cNvSpPr>
          <p:nvPr/>
        </p:nvSpPr>
        <p:spPr bwMode="auto">
          <a:xfrm>
            <a:off x="2516595" y="4018421"/>
            <a:ext cx="100409" cy="98689"/>
          </a:xfrm>
          <a:custGeom>
            <a:avLst/>
            <a:gdLst>
              <a:gd name="T0" fmla="*/ 345 w 346"/>
              <a:gd name="T1" fmla="*/ 255 h 340"/>
              <a:gd name="T2" fmla="*/ 343 w 346"/>
              <a:gd name="T3" fmla="*/ 251 h 340"/>
              <a:gd name="T4" fmla="*/ 256 w 346"/>
              <a:gd name="T5" fmla="*/ 214 h 340"/>
              <a:gd name="T6" fmla="*/ 253 w 346"/>
              <a:gd name="T7" fmla="*/ 214 h 340"/>
              <a:gd name="T8" fmla="*/ 245 w 346"/>
              <a:gd name="T9" fmla="*/ 218 h 340"/>
              <a:gd name="T10" fmla="*/ 242 w 346"/>
              <a:gd name="T11" fmla="*/ 219 h 340"/>
              <a:gd name="T12" fmla="*/ 237 w 346"/>
              <a:gd name="T13" fmla="*/ 222 h 340"/>
              <a:gd name="T14" fmla="*/ 234 w 346"/>
              <a:gd name="T15" fmla="*/ 224 h 340"/>
              <a:gd name="T16" fmla="*/ 230 w 346"/>
              <a:gd name="T17" fmla="*/ 227 h 340"/>
              <a:gd name="T18" fmla="*/ 228 w 346"/>
              <a:gd name="T19" fmla="*/ 229 h 340"/>
              <a:gd name="T20" fmla="*/ 225 w 346"/>
              <a:gd name="T21" fmla="*/ 232 h 340"/>
              <a:gd name="T22" fmla="*/ 222 w 346"/>
              <a:gd name="T23" fmla="*/ 234 h 340"/>
              <a:gd name="T24" fmla="*/ 220 w 346"/>
              <a:gd name="T25" fmla="*/ 236 h 340"/>
              <a:gd name="T26" fmla="*/ 218 w 346"/>
              <a:gd name="T27" fmla="*/ 238 h 340"/>
              <a:gd name="T28" fmla="*/ 216 w 346"/>
              <a:gd name="T29" fmla="*/ 241 h 340"/>
              <a:gd name="T30" fmla="*/ 215 w 346"/>
              <a:gd name="T31" fmla="*/ 243 h 340"/>
              <a:gd name="T32" fmla="*/ 214 w 346"/>
              <a:gd name="T33" fmla="*/ 244 h 340"/>
              <a:gd name="T34" fmla="*/ 212 w 346"/>
              <a:gd name="T35" fmla="*/ 246 h 340"/>
              <a:gd name="T36" fmla="*/ 212 w 346"/>
              <a:gd name="T37" fmla="*/ 247 h 340"/>
              <a:gd name="T38" fmla="*/ 149 w 346"/>
              <a:gd name="T39" fmla="*/ 197 h 340"/>
              <a:gd name="T40" fmla="*/ 149 w 346"/>
              <a:gd name="T41" fmla="*/ 197 h 340"/>
              <a:gd name="T42" fmla="*/ 99 w 346"/>
              <a:gd name="T43" fmla="*/ 134 h 340"/>
              <a:gd name="T44" fmla="*/ 99 w 346"/>
              <a:gd name="T45" fmla="*/ 133 h 340"/>
              <a:gd name="T46" fmla="*/ 101 w 346"/>
              <a:gd name="T47" fmla="*/ 132 h 340"/>
              <a:gd name="T48" fmla="*/ 103 w 346"/>
              <a:gd name="T49" fmla="*/ 131 h 340"/>
              <a:gd name="T50" fmla="*/ 105 w 346"/>
              <a:gd name="T51" fmla="*/ 130 h 340"/>
              <a:gd name="T52" fmla="*/ 107 w 346"/>
              <a:gd name="T53" fmla="*/ 128 h 340"/>
              <a:gd name="T54" fmla="*/ 109 w 346"/>
              <a:gd name="T55" fmla="*/ 126 h 340"/>
              <a:gd name="T56" fmla="*/ 112 w 346"/>
              <a:gd name="T57" fmla="*/ 123 h 340"/>
              <a:gd name="T58" fmla="*/ 114 w 346"/>
              <a:gd name="T59" fmla="*/ 121 h 340"/>
              <a:gd name="T60" fmla="*/ 116 w 346"/>
              <a:gd name="T61" fmla="*/ 118 h 340"/>
              <a:gd name="T62" fmla="*/ 119 w 346"/>
              <a:gd name="T63" fmla="*/ 116 h 340"/>
              <a:gd name="T64" fmla="*/ 121 w 346"/>
              <a:gd name="T65" fmla="*/ 112 h 340"/>
              <a:gd name="T66" fmla="*/ 123 w 346"/>
              <a:gd name="T67" fmla="*/ 109 h 340"/>
              <a:gd name="T68" fmla="*/ 126 w 346"/>
              <a:gd name="T69" fmla="*/ 104 h 340"/>
              <a:gd name="T70" fmla="*/ 128 w 346"/>
              <a:gd name="T71" fmla="*/ 101 h 340"/>
              <a:gd name="T72" fmla="*/ 132 w 346"/>
              <a:gd name="T73" fmla="*/ 92 h 340"/>
              <a:gd name="T74" fmla="*/ 132 w 346"/>
              <a:gd name="T75" fmla="*/ 89 h 340"/>
              <a:gd name="T76" fmla="*/ 94 w 346"/>
              <a:gd name="T77" fmla="*/ 3 h 340"/>
              <a:gd name="T78" fmla="*/ 90 w 346"/>
              <a:gd name="T79" fmla="*/ 0 h 340"/>
              <a:gd name="T80" fmla="*/ 51 w 346"/>
              <a:gd name="T81" fmla="*/ 0 h 340"/>
              <a:gd name="T82" fmla="*/ 49 w 346"/>
              <a:gd name="T83" fmla="*/ 0 h 340"/>
              <a:gd name="T84" fmla="*/ 6 w 346"/>
              <a:gd name="T85" fmla="*/ 97 h 340"/>
              <a:gd name="T86" fmla="*/ 6 w 346"/>
              <a:gd name="T87" fmla="*/ 99 h 340"/>
              <a:gd name="T88" fmla="*/ 6 w 346"/>
              <a:gd name="T89" fmla="*/ 100 h 340"/>
              <a:gd name="T90" fmla="*/ 101 w 346"/>
              <a:gd name="T91" fmla="*/ 244 h 340"/>
              <a:gd name="T92" fmla="*/ 246 w 346"/>
              <a:gd name="T93" fmla="*/ 340 h 340"/>
              <a:gd name="T94" fmla="*/ 247 w 346"/>
              <a:gd name="T95" fmla="*/ 340 h 340"/>
              <a:gd name="T96" fmla="*/ 248 w 346"/>
              <a:gd name="T97" fmla="*/ 340 h 340"/>
              <a:gd name="T98" fmla="*/ 261 w 346"/>
              <a:gd name="T99" fmla="*/ 340 h 340"/>
              <a:gd name="T100" fmla="*/ 261 w 346"/>
              <a:gd name="T101" fmla="*/ 340 h 340"/>
              <a:gd name="T102" fmla="*/ 343 w 346"/>
              <a:gd name="T103" fmla="*/ 302 h 340"/>
              <a:gd name="T104" fmla="*/ 345 w 346"/>
              <a:gd name="T105" fmla="*/ 297 h 340"/>
              <a:gd name="T106" fmla="*/ 346 w 346"/>
              <a:gd name="T107" fmla="*/ 295 h 340"/>
              <a:gd name="T108" fmla="*/ 345 w 346"/>
              <a:gd name="T109" fmla="*/ 255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6" h="340">
                <a:moveTo>
                  <a:pt x="345" y="255"/>
                </a:moveTo>
                <a:cubicBezTo>
                  <a:pt x="345" y="254"/>
                  <a:pt x="344" y="252"/>
                  <a:pt x="343" y="251"/>
                </a:cubicBezTo>
                <a:cubicBezTo>
                  <a:pt x="256" y="214"/>
                  <a:pt x="256" y="214"/>
                  <a:pt x="256" y="214"/>
                </a:cubicBezTo>
                <a:cubicBezTo>
                  <a:pt x="256" y="214"/>
                  <a:pt x="254" y="214"/>
                  <a:pt x="253" y="214"/>
                </a:cubicBezTo>
                <a:cubicBezTo>
                  <a:pt x="250" y="215"/>
                  <a:pt x="247" y="216"/>
                  <a:pt x="245" y="218"/>
                </a:cubicBezTo>
                <a:cubicBezTo>
                  <a:pt x="244" y="218"/>
                  <a:pt x="243" y="219"/>
                  <a:pt x="242" y="219"/>
                </a:cubicBezTo>
                <a:cubicBezTo>
                  <a:pt x="240" y="220"/>
                  <a:pt x="238" y="221"/>
                  <a:pt x="237" y="222"/>
                </a:cubicBezTo>
                <a:cubicBezTo>
                  <a:pt x="236" y="223"/>
                  <a:pt x="235" y="223"/>
                  <a:pt x="234" y="224"/>
                </a:cubicBezTo>
                <a:cubicBezTo>
                  <a:pt x="233" y="225"/>
                  <a:pt x="231" y="226"/>
                  <a:pt x="230" y="227"/>
                </a:cubicBezTo>
                <a:cubicBezTo>
                  <a:pt x="229" y="227"/>
                  <a:pt x="229" y="228"/>
                  <a:pt x="228" y="229"/>
                </a:cubicBezTo>
                <a:cubicBezTo>
                  <a:pt x="227" y="230"/>
                  <a:pt x="226" y="231"/>
                  <a:pt x="225" y="232"/>
                </a:cubicBezTo>
                <a:cubicBezTo>
                  <a:pt x="224" y="232"/>
                  <a:pt x="223" y="233"/>
                  <a:pt x="222" y="234"/>
                </a:cubicBezTo>
                <a:cubicBezTo>
                  <a:pt x="222" y="235"/>
                  <a:pt x="221" y="235"/>
                  <a:pt x="220" y="236"/>
                </a:cubicBezTo>
                <a:cubicBezTo>
                  <a:pt x="219" y="237"/>
                  <a:pt x="219" y="238"/>
                  <a:pt x="218" y="238"/>
                </a:cubicBezTo>
                <a:cubicBezTo>
                  <a:pt x="218" y="239"/>
                  <a:pt x="217" y="240"/>
                  <a:pt x="216" y="241"/>
                </a:cubicBezTo>
                <a:cubicBezTo>
                  <a:pt x="216" y="241"/>
                  <a:pt x="215" y="242"/>
                  <a:pt x="215" y="243"/>
                </a:cubicBezTo>
                <a:cubicBezTo>
                  <a:pt x="214" y="243"/>
                  <a:pt x="214" y="244"/>
                  <a:pt x="214" y="244"/>
                </a:cubicBezTo>
                <a:cubicBezTo>
                  <a:pt x="213" y="245"/>
                  <a:pt x="213" y="245"/>
                  <a:pt x="212" y="246"/>
                </a:cubicBezTo>
                <a:cubicBezTo>
                  <a:pt x="212" y="246"/>
                  <a:pt x="212" y="247"/>
                  <a:pt x="212" y="247"/>
                </a:cubicBezTo>
                <a:cubicBezTo>
                  <a:pt x="191" y="238"/>
                  <a:pt x="154" y="202"/>
                  <a:pt x="149" y="197"/>
                </a:cubicBezTo>
                <a:cubicBezTo>
                  <a:pt x="149" y="197"/>
                  <a:pt x="149" y="197"/>
                  <a:pt x="149" y="197"/>
                </a:cubicBezTo>
                <a:cubicBezTo>
                  <a:pt x="149" y="196"/>
                  <a:pt x="108" y="156"/>
                  <a:pt x="99" y="134"/>
                </a:cubicBezTo>
                <a:cubicBezTo>
                  <a:pt x="99" y="134"/>
                  <a:pt x="99" y="133"/>
                  <a:pt x="99" y="133"/>
                </a:cubicBezTo>
                <a:cubicBezTo>
                  <a:pt x="100" y="133"/>
                  <a:pt x="100" y="133"/>
                  <a:pt x="101" y="132"/>
                </a:cubicBezTo>
                <a:cubicBezTo>
                  <a:pt x="101" y="132"/>
                  <a:pt x="102" y="131"/>
                  <a:pt x="103" y="131"/>
                </a:cubicBezTo>
                <a:cubicBezTo>
                  <a:pt x="103" y="130"/>
                  <a:pt x="104" y="130"/>
                  <a:pt x="105" y="130"/>
                </a:cubicBezTo>
                <a:cubicBezTo>
                  <a:pt x="105" y="129"/>
                  <a:pt x="106" y="128"/>
                  <a:pt x="107" y="128"/>
                </a:cubicBezTo>
                <a:cubicBezTo>
                  <a:pt x="108" y="127"/>
                  <a:pt x="108" y="126"/>
                  <a:pt x="109" y="126"/>
                </a:cubicBezTo>
                <a:cubicBezTo>
                  <a:pt x="110" y="125"/>
                  <a:pt x="111" y="124"/>
                  <a:pt x="112" y="123"/>
                </a:cubicBezTo>
                <a:cubicBezTo>
                  <a:pt x="112" y="123"/>
                  <a:pt x="113" y="122"/>
                  <a:pt x="114" y="121"/>
                </a:cubicBezTo>
                <a:cubicBezTo>
                  <a:pt x="115" y="120"/>
                  <a:pt x="116" y="119"/>
                  <a:pt x="116" y="118"/>
                </a:cubicBezTo>
                <a:cubicBezTo>
                  <a:pt x="117" y="117"/>
                  <a:pt x="118" y="116"/>
                  <a:pt x="119" y="116"/>
                </a:cubicBezTo>
                <a:cubicBezTo>
                  <a:pt x="120" y="114"/>
                  <a:pt x="120" y="113"/>
                  <a:pt x="121" y="112"/>
                </a:cubicBezTo>
                <a:cubicBezTo>
                  <a:pt x="122" y="111"/>
                  <a:pt x="123" y="110"/>
                  <a:pt x="123" y="109"/>
                </a:cubicBezTo>
                <a:cubicBezTo>
                  <a:pt x="124" y="107"/>
                  <a:pt x="125" y="106"/>
                  <a:pt x="126" y="104"/>
                </a:cubicBezTo>
                <a:cubicBezTo>
                  <a:pt x="127" y="103"/>
                  <a:pt x="127" y="102"/>
                  <a:pt x="128" y="101"/>
                </a:cubicBezTo>
                <a:cubicBezTo>
                  <a:pt x="129" y="98"/>
                  <a:pt x="131" y="95"/>
                  <a:pt x="132" y="92"/>
                </a:cubicBezTo>
                <a:cubicBezTo>
                  <a:pt x="132" y="91"/>
                  <a:pt x="132" y="90"/>
                  <a:pt x="132" y="89"/>
                </a:cubicBezTo>
                <a:cubicBezTo>
                  <a:pt x="94" y="3"/>
                  <a:pt x="94" y="3"/>
                  <a:pt x="94" y="3"/>
                </a:cubicBezTo>
                <a:cubicBezTo>
                  <a:pt x="94" y="1"/>
                  <a:pt x="92" y="0"/>
                  <a:pt x="90" y="0"/>
                </a:cubicBezTo>
                <a:cubicBezTo>
                  <a:pt x="51" y="0"/>
                  <a:pt x="51" y="0"/>
                  <a:pt x="51" y="0"/>
                </a:cubicBezTo>
                <a:cubicBezTo>
                  <a:pt x="50" y="0"/>
                  <a:pt x="49" y="0"/>
                  <a:pt x="49" y="0"/>
                </a:cubicBezTo>
                <a:cubicBezTo>
                  <a:pt x="47" y="1"/>
                  <a:pt x="0" y="24"/>
                  <a:pt x="6" y="97"/>
                </a:cubicBezTo>
                <a:cubicBezTo>
                  <a:pt x="6" y="99"/>
                  <a:pt x="6" y="99"/>
                  <a:pt x="6" y="99"/>
                </a:cubicBezTo>
                <a:cubicBezTo>
                  <a:pt x="6" y="100"/>
                  <a:pt x="6" y="100"/>
                  <a:pt x="6" y="100"/>
                </a:cubicBezTo>
                <a:cubicBezTo>
                  <a:pt x="13" y="162"/>
                  <a:pt x="80" y="226"/>
                  <a:pt x="101" y="244"/>
                </a:cubicBezTo>
                <a:cubicBezTo>
                  <a:pt x="119" y="265"/>
                  <a:pt x="183" y="333"/>
                  <a:pt x="246" y="340"/>
                </a:cubicBezTo>
                <a:cubicBezTo>
                  <a:pt x="246" y="340"/>
                  <a:pt x="246" y="340"/>
                  <a:pt x="247" y="340"/>
                </a:cubicBezTo>
                <a:cubicBezTo>
                  <a:pt x="248" y="340"/>
                  <a:pt x="248" y="340"/>
                  <a:pt x="248" y="340"/>
                </a:cubicBezTo>
                <a:cubicBezTo>
                  <a:pt x="253" y="340"/>
                  <a:pt x="257" y="340"/>
                  <a:pt x="261" y="340"/>
                </a:cubicBezTo>
                <a:cubicBezTo>
                  <a:pt x="261" y="340"/>
                  <a:pt x="261" y="340"/>
                  <a:pt x="261" y="340"/>
                </a:cubicBezTo>
                <a:cubicBezTo>
                  <a:pt x="312" y="340"/>
                  <a:pt x="335" y="313"/>
                  <a:pt x="343" y="302"/>
                </a:cubicBezTo>
                <a:cubicBezTo>
                  <a:pt x="344" y="299"/>
                  <a:pt x="345" y="297"/>
                  <a:pt x="345" y="297"/>
                </a:cubicBezTo>
                <a:cubicBezTo>
                  <a:pt x="346" y="296"/>
                  <a:pt x="346" y="296"/>
                  <a:pt x="346" y="295"/>
                </a:cubicBezTo>
                <a:lnTo>
                  <a:pt x="345" y="255"/>
                </a:lnTo>
                <a:close/>
              </a:path>
            </a:pathLst>
          </a:custGeom>
          <a:solidFill>
            <a:srgbClr val="CF022B"/>
          </a:solidFill>
          <a:ln>
            <a:noFill/>
          </a:ln>
        </p:spPr>
        <p:txBody>
          <a:bodyPr vert="horz" wrap="square" lIns="91440" tIns="45720" rIns="91440" bIns="45720" numCol="1" anchor="t" anchorCtr="0" compatLnSpc="1">
            <a:prstTxWarp prst="textNoShape">
              <a:avLst/>
            </a:prstTxWarp>
          </a:bodyPr>
          <a:lstStyle/>
          <a:p>
            <a:endParaRPr lang="en-GB"/>
          </a:p>
        </p:txBody>
      </p:sp>
      <p:sp>
        <p:nvSpPr>
          <p:cNvPr id="8" name="ZoneTexte 7"/>
          <p:cNvSpPr txBox="1"/>
          <p:nvPr/>
        </p:nvSpPr>
        <p:spPr>
          <a:xfrm>
            <a:off x="4950908" y="3613492"/>
            <a:ext cx="3741314" cy="954107"/>
          </a:xfrm>
          <a:prstGeom prst="rect">
            <a:avLst/>
          </a:prstGeom>
          <a:noFill/>
        </p:spPr>
        <p:txBody>
          <a:bodyPr wrap="square" rtlCol="0">
            <a:spAutoFit/>
          </a:bodyPr>
          <a:lstStyle/>
          <a:p>
            <a:pPr algn="r"/>
            <a:r>
              <a:rPr lang="fr-FR" sz="1400" dirty="0" smtClean="0"/>
              <a:t>Sopra Consulting </a:t>
            </a:r>
            <a:endParaRPr lang="fr-FR" sz="1400" dirty="0"/>
          </a:p>
          <a:p>
            <a:pPr algn="r"/>
            <a:r>
              <a:rPr lang="fr-FR" sz="1400" dirty="0" err="1" smtClean="0"/>
              <a:t>Director</a:t>
            </a:r>
            <a:r>
              <a:rPr lang="fr-FR" sz="1400" dirty="0" smtClean="0"/>
              <a:t> Conseil APS</a:t>
            </a:r>
            <a:endParaRPr lang="fr-FR" sz="1400" dirty="0"/>
          </a:p>
          <a:p>
            <a:pPr algn="r"/>
            <a:endParaRPr lang="fr-FR" sz="1400" dirty="0"/>
          </a:p>
          <a:p>
            <a:pPr algn="r"/>
            <a:r>
              <a:rPr lang="fr-FR" sz="1400" dirty="0" smtClean="0"/>
              <a:t>www.sopraconsulting.com</a:t>
            </a:r>
            <a:endParaRPr lang="fr-FR" sz="1400" dirty="0"/>
          </a:p>
        </p:txBody>
      </p:sp>
    </p:spTree>
    <p:extLst>
      <p:ext uri="{BB962C8B-B14F-4D97-AF65-F5344CB8AC3E}">
        <p14:creationId xmlns:p14="http://schemas.microsoft.com/office/powerpoint/2010/main" val="3575285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7</a:t>
            </a:fld>
            <a:endParaRPr lang="fr-FR" dirty="0"/>
          </a:p>
        </p:txBody>
      </p:sp>
      <p:sp>
        <p:nvSpPr>
          <p:cNvPr id="8" name="Rectangle 2"/>
          <p:cNvSpPr>
            <a:spLocks noGrp="1" noChangeArrowheads="1"/>
          </p:cNvSpPr>
          <p:nvPr>
            <p:ph type="title" idx="4294967295"/>
          </p:nvPr>
        </p:nvSpPr>
        <p:spPr>
          <a:xfrm>
            <a:off x="755576" y="332656"/>
            <a:ext cx="7620000" cy="736600"/>
          </a:xfrm>
          <a:noFill/>
        </p:spPr>
        <p:txBody>
          <a:bodyPr anchor="t"/>
          <a:lstStyle/>
          <a:p>
            <a:r>
              <a:rPr lang="fr-FR" dirty="0" smtClean="0"/>
              <a:t>AGENDA</a:t>
            </a:r>
          </a:p>
        </p:txBody>
      </p:sp>
      <p:sp>
        <p:nvSpPr>
          <p:cNvPr id="9" name="Rectangle 3"/>
          <p:cNvSpPr>
            <a:spLocks noChangeArrowheads="1"/>
          </p:cNvSpPr>
          <p:nvPr/>
        </p:nvSpPr>
        <p:spPr bwMode="auto">
          <a:xfrm>
            <a:off x="920750" y="539750"/>
            <a:ext cx="5689600" cy="304800"/>
          </a:xfrm>
          <a:prstGeom prst="rect">
            <a:avLst/>
          </a:prstGeom>
          <a:noFill/>
          <a:ln w="9525">
            <a:noFill/>
            <a:miter lim="800000"/>
            <a:headEnd/>
            <a:tailEnd/>
          </a:ln>
        </p:spPr>
        <p:txBody>
          <a:bodyPr lIns="92075" tIns="46038" rIns="92075" bIns="46038"/>
          <a:lstStyle/>
          <a:p>
            <a:pPr marL="342900" indent="-342900">
              <a:spcBef>
                <a:spcPct val="75000"/>
              </a:spcBef>
              <a:spcAft>
                <a:spcPct val="20000"/>
              </a:spcAft>
              <a:buClr>
                <a:srgbClr val="DA162E"/>
              </a:buClr>
              <a:buSzPct val="75000"/>
              <a:buFont typeface="Wingdings" pitchFamily="2" charset="2"/>
              <a:buNone/>
            </a:pPr>
            <a:endParaRPr lang="fr-FR" sz="1800">
              <a:solidFill>
                <a:srgbClr val="505050"/>
              </a:solidFill>
            </a:endParaRPr>
          </a:p>
        </p:txBody>
      </p:sp>
      <p:sp>
        <p:nvSpPr>
          <p:cNvPr id="10" name="Rectangle 6"/>
          <p:cNvSpPr>
            <a:spLocks noChangeArrowheads="1"/>
          </p:cNvSpPr>
          <p:nvPr/>
        </p:nvSpPr>
        <p:spPr bwMode="auto">
          <a:xfrm>
            <a:off x="827584" y="1628800"/>
            <a:ext cx="7429500" cy="4278094"/>
          </a:xfrm>
          <a:prstGeom prst="rect">
            <a:avLst/>
          </a:prstGeom>
          <a:noFill/>
          <a:ln w="9525">
            <a:noFill/>
            <a:miter lim="800000"/>
            <a:headEnd/>
            <a:tailEnd/>
          </a:ln>
        </p:spPr>
        <p:txBody>
          <a:bodyPr>
            <a:spAutoFit/>
          </a:bodyPr>
          <a:lstStyle/>
          <a:p>
            <a:pPr>
              <a:buClr>
                <a:srgbClr val="FF0000"/>
              </a:buClr>
              <a:buFont typeface="Wingdings" pitchFamily="2" charset="2"/>
              <a:buChar char="q"/>
            </a:pPr>
            <a:r>
              <a:rPr lang="fr-FR" sz="1600" dirty="0">
                <a:solidFill>
                  <a:srgbClr val="5A5A5A"/>
                </a:solidFill>
              </a:rPr>
              <a:t> </a:t>
            </a:r>
            <a:r>
              <a:rPr lang="fr-FR" sz="1600" dirty="0">
                <a:solidFill>
                  <a:srgbClr val="5F5F5F"/>
                </a:solidFill>
              </a:rPr>
              <a:t>Un petit quizz pour commencer…</a:t>
            </a:r>
          </a:p>
          <a:p>
            <a:pPr>
              <a:buClr>
                <a:srgbClr val="FF0000"/>
              </a:buClr>
              <a:buFont typeface="Wingdings" pitchFamily="2" charset="2"/>
              <a:buChar char="q"/>
            </a:pPr>
            <a:endParaRPr lang="fr-FR" sz="1600" dirty="0"/>
          </a:p>
          <a:p>
            <a:pPr>
              <a:buClr>
                <a:srgbClr val="FF0000"/>
              </a:buClr>
              <a:buFont typeface="Wingdings" pitchFamily="2" charset="2"/>
              <a:buChar char="q"/>
            </a:pPr>
            <a:r>
              <a:rPr lang="fr-FR" sz="1600" dirty="0">
                <a:solidFill>
                  <a:srgbClr val="5F5F5F"/>
                </a:solidFill>
              </a:rPr>
              <a:t> </a:t>
            </a:r>
            <a:r>
              <a:rPr lang="fr-FR" sz="1600" b="1" dirty="0">
                <a:solidFill>
                  <a:srgbClr val="FF0000"/>
                </a:solidFill>
              </a:rPr>
              <a:t>L’Assurance Vie dans l’Assurance de Personne</a:t>
            </a:r>
          </a:p>
          <a:p>
            <a:pPr>
              <a:buClr>
                <a:srgbClr val="FF0000"/>
              </a:buClr>
              <a:buFont typeface="Wingdings" pitchFamily="2" charset="2"/>
              <a:buChar char="q"/>
            </a:pPr>
            <a:endParaRPr lang="fr-FR" sz="1600" b="1" dirty="0">
              <a:solidFill>
                <a:srgbClr val="000099"/>
              </a:solidFill>
            </a:endParaRPr>
          </a:p>
          <a:p>
            <a:pPr>
              <a:buClr>
                <a:srgbClr val="FF0000"/>
              </a:buClr>
              <a:buFont typeface="Wingdings" pitchFamily="2" charset="2"/>
              <a:buChar char="q"/>
            </a:pPr>
            <a:r>
              <a:rPr lang="fr-FR" sz="1600" dirty="0">
                <a:solidFill>
                  <a:srgbClr val="5A5A5A"/>
                </a:solidFill>
              </a:rPr>
              <a:t> L’Assurance Vie pourquoi ? Les avantages</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Les acteurs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Les produits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La fiscalité de l’Assurance Vie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Les canaux de distribution</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Vision système d’information : Cycles de vie &amp; Cartographie</a:t>
            </a:r>
          </a:p>
          <a:p>
            <a:pPr>
              <a:buClr>
                <a:srgbClr val="FF0000"/>
              </a:buClr>
              <a:buFont typeface="Wingdings" pitchFamily="2" charset="2"/>
              <a:buChar char="q"/>
            </a:pPr>
            <a:endParaRPr lang="fr-FR" sz="1600" dirty="0">
              <a:solidFill>
                <a:srgbClr val="5A5A5A"/>
              </a:solidFill>
            </a:endParaRPr>
          </a:p>
          <a:p>
            <a:pPr>
              <a:buClr>
                <a:srgbClr val="FF0000"/>
              </a:buClr>
              <a:buFont typeface="Wingdings" pitchFamily="2" charset="2"/>
              <a:buChar char="q"/>
            </a:pPr>
            <a:r>
              <a:rPr lang="fr-FR" sz="1600" dirty="0">
                <a:solidFill>
                  <a:srgbClr val="5A5A5A"/>
                </a:solidFill>
              </a:rPr>
              <a:t> Chiffres et Tendances du </a:t>
            </a:r>
            <a:r>
              <a:rPr lang="fr-FR" sz="1600" dirty="0" smtClean="0">
                <a:solidFill>
                  <a:srgbClr val="5A5A5A"/>
                </a:solidFill>
              </a:rPr>
              <a:t>marché</a:t>
            </a:r>
            <a:endParaRPr lang="fr-FR" sz="1600" dirty="0">
              <a:solidFill>
                <a:srgbClr val="5A5A5A"/>
              </a:solidFill>
            </a:endParaRPr>
          </a:p>
        </p:txBody>
      </p:sp>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8</a:t>
            </a:fld>
            <a:endParaRPr lang="fr-FR" dirty="0"/>
          </a:p>
        </p:txBody>
      </p:sp>
      <p:sp>
        <p:nvSpPr>
          <p:cNvPr id="12" name="Titre 1"/>
          <p:cNvSpPr>
            <a:spLocks noGrp="1"/>
          </p:cNvSpPr>
          <p:nvPr>
            <p:ph type="title"/>
          </p:nvPr>
        </p:nvSpPr>
        <p:spPr>
          <a:xfrm>
            <a:off x="744463" y="285527"/>
            <a:ext cx="7620000" cy="736600"/>
          </a:xfrm>
        </p:spPr>
        <p:txBody>
          <a:bodyPr/>
          <a:lstStyle/>
          <a:p>
            <a:r>
              <a:rPr lang="fr-FR" altLang="fr-FR" sz="2200" dirty="0" smtClean="0"/>
              <a:t>La place de l’Assurance Vie dans l’Assurance de Personne ?</a:t>
            </a:r>
          </a:p>
        </p:txBody>
      </p:sp>
      <p:sp>
        <p:nvSpPr>
          <p:cNvPr id="13" name="Espace réservé du contenu 4"/>
          <p:cNvSpPr>
            <a:spLocks noGrp="1"/>
          </p:cNvSpPr>
          <p:nvPr>
            <p:ph idx="4294967295"/>
          </p:nvPr>
        </p:nvSpPr>
        <p:spPr>
          <a:xfrm>
            <a:off x="755576" y="1196752"/>
            <a:ext cx="7456487" cy="5224463"/>
          </a:xfrm>
          <a:prstGeom prst="rect">
            <a:avLst/>
          </a:prstGeom>
        </p:spPr>
        <p:txBody>
          <a:bodyPr/>
          <a:lstStyle/>
          <a:p>
            <a:r>
              <a:rPr lang="fr-FR" altLang="fr-FR" dirty="0" smtClean="0">
                <a:solidFill>
                  <a:srgbClr val="000099"/>
                </a:solidFill>
              </a:rPr>
              <a:t>L’assurance de personnes : Qu’est-ce qui est Vie ?</a:t>
            </a:r>
          </a:p>
          <a:p>
            <a:pPr>
              <a:buFont typeface="Wingdings" pitchFamily="2" charset="2"/>
              <a:buNone/>
            </a:pPr>
            <a:r>
              <a:rPr lang="fr-FR" altLang="fr-FR" b="0" dirty="0" smtClean="0"/>
              <a:t>	</a:t>
            </a:r>
            <a:r>
              <a:rPr lang="fr-FR" altLang="fr-FR" sz="1400" b="0" dirty="0" smtClean="0"/>
              <a:t>En opposition avec l’</a:t>
            </a:r>
            <a:r>
              <a:rPr lang="fr-FR" altLang="fr-FR" sz="1400" dirty="0" smtClean="0"/>
              <a:t>assurance des biens</a:t>
            </a:r>
            <a:r>
              <a:rPr lang="fr-FR" altLang="fr-FR" sz="1400" b="0" dirty="0" smtClean="0"/>
              <a:t>, elle couvrent les risques qui portent atteinte </a:t>
            </a:r>
            <a:r>
              <a:rPr lang="fr-FR" altLang="fr-FR" sz="1400" dirty="0" smtClean="0"/>
              <a:t>à la personne </a:t>
            </a:r>
            <a:r>
              <a:rPr lang="fr-FR" altLang="fr-FR" sz="1400" b="0" dirty="0" smtClean="0"/>
              <a:t>soit </a:t>
            </a:r>
            <a:r>
              <a:rPr lang="fr-FR" altLang="fr-FR" sz="1400" dirty="0" smtClean="0"/>
              <a:t>dans son intégrité physique </a:t>
            </a:r>
            <a:r>
              <a:rPr lang="fr-FR" altLang="fr-FR" sz="1400" b="0" dirty="0" smtClean="0"/>
              <a:t>(assurances des dommages corporels) soit dans </a:t>
            </a:r>
            <a:r>
              <a:rPr lang="fr-FR" altLang="fr-FR" sz="1400" dirty="0" smtClean="0"/>
              <a:t>son existence </a:t>
            </a:r>
            <a:r>
              <a:rPr lang="fr-FR" altLang="fr-FR" sz="1400" b="0" dirty="0" smtClean="0"/>
              <a:t>(assurance sur la vie).</a:t>
            </a:r>
          </a:p>
          <a:p>
            <a:pPr>
              <a:buFont typeface="Wingdings" pitchFamily="2" charset="2"/>
              <a:buNone/>
            </a:pPr>
            <a:r>
              <a:rPr lang="fr-FR" altLang="fr-FR" sz="1400" dirty="0" smtClean="0"/>
              <a:t>	</a:t>
            </a:r>
            <a:r>
              <a:rPr lang="fr-FR" altLang="fr-FR" sz="1400" b="0" dirty="0" smtClean="0"/>
              <a:t>Les assurances sur la vie, dites </a:t>
            </a:r>
            <a:r>
              <a:rPr lang="fr-FR" altLang="fr-FR" sz="1400" dirty="0" smtClean="0"/>
              <a:t>« assurances vie »</a:t>
            </a:r>
            <a:r>
              <a:rPr lang="fr-FR" altLang="fr-FR" sz="1400" b="0" dirty="0" smtClean="0"/>
              <a:t>,</a:t>
            </a:r>
            <a:r>
              <a:rPr lang="fr-FR" altLang="fr-FR" sz="1400" dirty="0" smtClean="0"/>
              <a:t> </a:t>
            </a:r>
            <a:r>
              <a:rPr lang="fr-FR" altLang="fr-FR" sz="1400" b="0" dirty="0" smtClean="0"/>
              <a:t>reposent toujours sur la durée de la vie humaine et comportent trois grandes familles : </a:t>
            </a:r>
          </a:p>
          <a:p>
            <a:pPr marL="1143000" lvl="2" indent="-228600">
              <a:spcBef>
                <a:spcPct val="75000"/>
              </a:spcBef>
              <a:buClr>
                <a:srgbClr val="DA162E"/>
              </a:buClr>
              <a:buSzPct val="75000"/>
              <a:buFont typeface="Wingdings" pitchFamily="2" charset="2"/>
              <a:buChar char="Ø"/>
            </a:pPr>
            <a:r>
              <a:rPr lang="fr-FR" altLang="fr-FR" sz="1400" i="1" dirty="0" smtClean="0">
                <a:solidFill>
                  <a:srgbClr val="000099"/>
                </a:solidFill>
              </a:rPr>
              <a:t>L’assurance en cas de vie</a:t>
            </a:r>
            <a:r>
              <a:rPr lang="fr-FR" altLang="fr-FR" sz="1400" b="0" i="1" dirty="0" smtClean="0">
                <a:solidFill>
                  <a:srgbClr val="5A5A5A"/>
                </a:solidFill>
              </a:rPr>
              <a:t>, qui permet la constitution d'une épargne et le versement de celle-ci sous forme de capital ou de rente si l'assuré est en vie au terme du contrat. </a:t>
            </a:r>
          </a:p>
          <a:p>
            <a:pPr marL="1143000" lvl="2" indent="-228600">
              <a:spcBef>
                <a:spcPct val="75000"/>
              </a:spcBef>
              <a:buClr>
                <a:srgbClr val="DA162E"/>
              </a:buClr>
              <a:buSzPct val="75000"/>
              <a:buFont typeface="Wingdings" pitchFamily="2" charset="2"/>
              <a:buChar char="Ø"/>
            </a:pPr>
            <a:r>
              <a:rPr lang="fr-FR" altLang="fr-FR" sz="1400" i="1" dirty="0" smtClean="0">
                <a:solidFill>
                  <a:srgbClr val="000099"/>
                </a:solidFill>
              </a:rPr>
              <a:t>L’assurance en cas de décès</a:t>
            </a:r>
            <a:r>
              <a:rPr lang="fr-FR" altLang="fr-FR" sz="1400" b="0" i="1" dirty="0" smtClean="0">
                <a:solidFill>
                  <a:srgbClr val="5A5A5A"/>
                </a:solidFill>
              </a:rPr>
              <a:t>, qui garantit le versement d’un capital ou d’une rente à un bénéficiaire désigné, en cas de décès de l’assuré avant le terme du contrat. </a:t>
            </a:r>
          </a:p>
          <a:p>
            <a:pPr marL="1143000" lvl="2" indent="-228600">
              <a:spcBef>
                <a:spcPct val="75000"/>
              </a:spcBef>
              <a:buClr>
                <a:srgbClr val="DA162E"/>
              </a:buClr>
              <a:buSzPct val="75000"/>
              <a:buFont typeface="Wingdings" pitchFamily="2" charset="2"/>
              <a:buChar char="Ø"/>
            </a:pPr>
            <a:r>
              <a:rPr lang="fr-FR" altLang="fr-FR" sz="1400" i="1" dirty="0" smtClean="0">
                <a:solidFill>
                  <a:srgbClr val="000099"/>
                </a:solidFill>
              </a:rPr>
              <a:t>L’assurance mixte</a:t>
            </a:r>
            <a:r>
              <a:rPr lang="fr-FR" altLang="fr-FR" sz="1400" i="1" dirty="0" smtClean="0">
                <a:solidFill>
                  <a:srgbClr val="5A5A5A"/>
                </a:solidFill>
              </a:rPr>
              <a:t> </a:t>
            </a:r>
            <a:r>
              <a:rPr lang="fr-FR" altLang="fr-FR" sz="1400" b="0" i="1" dirty="0" smtClean="0">
                <a:solidFill>
                  <a:srgbClr val="5A5A5A"/>
                </a:solidFill>
              </a:rPr>
              <a:t>qui combine des garanties en cas de décès et en cas de vie.</a:t>
            </a:r>
          </a:p>
          <a:p>
            <a:pPr>
              <a:buFont typeface="Wingdings" pitchFamily="2" charset="2"/>
              <a:buNone/>
            </a:pPr>
            <a:endParaRPr lang="fr-FR" altLang="fr-FR" dirty="0" smtClean="0"/>
          </a:p>
        </p:txBody>
      </p:sp>
      <p:pic>
        <p:nvPicPr>
          <p:cNvPr id="16" name="Picture 7" descr="AssuranceVie2"/>
          <p:cNvPicPr>
            <a:picLocks noChangeAspect="1" noChangeArrowheads="1"/>
          </p:cNvPicPr>
          <p:nvPr/>
        </p:nvPicPr>
        <p:blipFill>
          <a:blip r:embed="rId3" cstate="print"/>
          <a:srcRect/>
          <a:stretch>
            <a:fillRect/>
          </a:stretch>
        </p:blipFill>
        <p:spPr bwMode="auto">
          <a:xfrm>
            <a:off x="1078372" y="3144380"/>
            <a:ext cx="504057" cy="504056"/>
          </a:xfrm>
          <a:prstGeom prst="rect">
            <a:avLst/>
          </a:prstGeom>
          <a:noFill/>
        </p:spPr>
      </p:pic>
      <p:pic>
        <p:nvPicPr>
          <p:cNvPr id="17" name="Picture 6" descr="Décès1"/>
          <p:cNvPicPr>
            <a:picLocks noChangeAspect="1" noChangeArrowheads="1"/>
          </p:cNvPicPr>
          <p:nvPr/>
        </p:nvPicPr>
        <p:blipFill>
          <a:blip r:embed="rId4" cstate="print"/>
          <a:srcRect/>
          <a:stretch>
            <a:fillRect/>
          </a:stretch>
        </p:blipFill>
        <p:spPr bwMode="auto">
          <a:xfrm>
            <a:off x="1091663" y="3818564"/>
            <a:ext cx="477474" cy="499109"/>
          </a:xfrm>
          <a:prstGeom prst="rect">
            <a:avLst/>
          </a:prstGeom>
          <a:noFill/>
        </p:spPr>
      </p:pic>
    </p:spTree>
    <p:extLst>
      <p:ext uri="{BB962C8B-B14F-4D97-AF65-F5344CB8AC3E}">
        <p14:creationId xmlns:p14="http://schemas.microsoft.com/office/powerpoint/2010/main" val="2232179895"/>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4"/>
          <p:cNvSpPr>
            <a:spLocks noGrp="1"/>
          </p:cNvSpPr>
          <p:nvPr>
            <p:ph idx="4294967295"/>
          </p:nvPr>
        </p:nvSpPr>
        <p:spPr>
          <a:xfrm>
            <a:off x="251520" y="1124744"/>
            <a:ext cx="8640959" cy="5099844"/>
          </a:xfrm>
          <a:prstGeom prst="rect">
            <a:avLst/>
          </a:prstGeom>
        </p:spPr>
        <p:txBody>
          <a:bodyPr/>
          <a:lstStyle/>
          <a:p>
            <a:r>
              <a:rPr lang="fr-FR" altLang="fr-FR" dirty="0" smtClean="0">
                <a:solidFill>
                  <a:srgbClr val="000099"/>
                </a:solidFill>
              </a:rPr>
              <a:t>L’assurance des personnes : Qu’est-ce qui est non Vie ?</a:t>
            </a:r>
          </a:p>
          <a:p>
            <a:pPr lvl="1">
              <a:buFont typeface="Wingdings" pitchFamily="2" charset="2"/>
              <a:buChar char="Ø"/>
            </a:pPr>
            <a:r>
              <a:rPr lang="fr-FR" altLang="fr-FR" dirty="0" smtClean="0">
                <a:solidFill>
                  <a:srgbClr val="000099"/>
                </a:solidFill>
              </a:rPr>
              <a:t>Le contrat de capitalisation</a:t>
            </a:r>
            <a:r>
              <a:rPr lang="fr-FR" altLang="fr-FR" b="0" dirty="0" smtClean="0"/>
              <a:t>, bien qu’il soit soumis  au Code des assurances, n’est pas à proprement parler un contrat d’assurance vie. La notion d’assuré est totalement absente de ce contrat. Il s’agit d’un contrat d’épargne s’appuyant sur une gestion financière de l’épargne constituée, permettant de la faire fructifier et garantissant un capital déterminé à l’échéance du contrat.</a:t>
            </a:r>
          </a:p>
          <a:p>
            <a:pPr lvl="1">
              <a:buFont typeface="Wingdings" pitchFamily="2" charset="2"/>
              <a:buChar char="Ø"/>
            </a:pPr>
            <a:r>
              <a:rPr lang="fr-FR" altLang="fr-FR" dirty="0" smtClean="0">
                <a:solidFill>
                  <a:srgbClr val="000099"/>
                </a:solidFill>
              </a:rPr>
              <a:t>Tontine</a:t>
            </a:r>
          </a:p>
          <a:p>
            <a:pPr lvl="1">
              <a:buFont typeface="Wingdings" pitchFamily="2" charset="2"/>
              <a:buChar char="Ø"/>
            </a:pPr>
            <a:r>
              <a:rPr lang="fr-FR" altLang="fr-FR" dirty="0" smtClean="0">
                <a:solidFill>
                  <a:srgbClr val="000099"/>
                </a:solidFill>
              </a:rPr>
              <a:t>Les assurances de dommages corporels</a:t>
            </a:r>
            <a:r>
              <a:rPr lang="fr-FR" altLang="fr-FR" dirty="0" smtClean="0"/>
              <a:t> </a:t>
            </a:r>
            <a:r>
              <a:rPr lang="fr-FR" altLang="fr-FR" b="0" dirty="0" smtClean="0"/>
              <a:t>regroupent les assurances des risques d’atteinte à l’intégrité physique en cas de maladie ou d’accident corporel. Soit ces assurances font l’objet de contrats spécifiques (assurances individuelles contre les accidents, contrats complémentaires santé ou hospitalisation, assurance dépendance, garanties des accidents de la vie…), soit ce sont des garanties (invalidité, incapacité…) généralement annexées aux contrats d’assurance vie.</a:t>
            </a:r>
          </a:p>
          <a:p>
            <a:pPr lvl="1">
              <a:buFont typeface="Wingdings" pitchFamily="2" charset="2"/>
              <a:buNone/>
            </a:pPr>
            <a:endParaRPr lang="fr-FR" altLang="fr-FR" b="0" dirty="0" smtClean="0">
              <a:solidFill>
                <a:srgbClr val="5A5A5A"/>
              </a:solidFill>
            </a:endParaRPr>
          </a:p>
          <a:p>
            <a:pPr lvl="1">
              <a:buFont typeface="Wingdings" pitchFamily="2" charset="2"/>
              <a:buNone/>
            </a:pPr>
            <a:r>
              <a:rPr lang="fr-FR" altLang="fr-FR" b="0" dirty="0" smtClean="0">
                <a:solidFill>
                  <a:srgbClr val="5A5A5A"/>
                </a:solidFill>
              </a:rPr>
              <a:t>	Selon les contrats, ces garanties prévoient le versement de prestations en cas de décès, d’incapacité de travail, d’invalidité, de dépendance ainsi que le remboursement des frais de soins de santé.</a:t>
            </a:r>
          </a:p>
          <a:p>
            <a:pPr>
              <a:buFont typeface="Wingdings" pitchFamily="2" charset="2"/>
              <a:buNone/>
            </a:pPr>
            <a:endParaRPr lang="fr-FR" altLang="fr-FR" dirty="0" smtClean="0"/>
          </a:p>
        </p:txBody>
      </p:sp>
      <p:sp>
        <p:nvSpPr>
          <p:cNvPr id="5" name="Espace réservé de la date 4"/>
          <p:cNvSpPr>
            <a:spLocks noGrp="1"/>
          </p:cNvSpPr>
          <p:nvPr>
            <p:ph type="dt" sz="half" idx="10"/>
          </p:nvPr>
        </p:nvSpPr>
        <p:spPr/>
        <p:txBody>
          <a:bodyPr/>
          <a:lstStyle/>
          <a:p>
            <a:fld id="{654D0A26-8E69-471F-8AED-67AC82E275C5}" type="datetime1">
              <a:rPr lang="fr-FR" smtClean="0"/>
              <a:pPr/>
              <a:t>07/07/2016</a:t>
            </a:fld>
            <a:endParaRPr lang="fr-FR" dirty="0"/>
          </a:p>
        </p:txBody>
      </p:sp>
      <p:sp>
        <p:nvSpPr>
          <p:cNvPr id="6" name="Espace réservé du pied de page 5"/>
          <p:cNvSpPr>
            <a:spLocks noGrp="1"/>
          </p:cNvSpPr>
          <p:nvPr>
            <p:ph type="ftr" sz="quarter" idx="11"/>
          </p:nvPr>
        </p:nvSpPr>
        <p:spPr/>
        <p:txBody>
          <a:bodyPr/>
          <a:lstStyle/>
          <a:p>
            <a:r>
              <a:rPr lang="fr-FR" dirty="0" smtClean="0"/>
              <a:t>Initiation Assurance Vie – 2014</a:t>
            </a:r>
            <a:endParaRPr lang="fr-FR" dirty="0"/>
          </a:p>
        </p:txBody>
      </p:sp>
      <p:sp>
        <p:nvSpPr>
          <p:cNvPr id="7" name="Espace réservé du numéro de diapositive 5"/>
          <p:cNvSpPr>
            <a:spLocks noGrp="1"/>
          </p:cNvSpPr>
          <p:nvPr>
            <p:ph type="sldNum" sz="quarter" idx="12"/>
          </p:nvPr>
        </p:nvSpPr>
        <p:spPr/>
        <p:txBody>
          <a:bodyPr/>
          <a:lstStyle/>
          <a:p>
            <a:fld id="{AF43E6FD-AB27-4108-A2FC-346BB5F75E3F}" type="slidenum">
              <a:rPr lang="fr-FR" smtClean="0"/>
              <a:pPr/>
              <a:t>9</a:t>
            </a:fld>
            <a:endParaRPr lang="fr-FR" dirty="0"/>
          </a:p>
        </p:txBody>
      </p:sp>
      <p:sp>
        <p:nvSpPr>
          <p:cNvPr id="11" name="Titre 1"/>
          <p:cNvSpPr>
            <a:spLocks noGrp="1"/>
          </p:cNvSpPr>
          <p:nvPr>
            <p:ph type="title"/>
          </p:nvPr>
        </p:nvSpPr>
        <p:spPr>
          <a:xfrm>
            <a:off x="827584" y="188640"/>
            <a:ext cx="7620000" cy="736600"/>
          </a:xfrm>
        </p:spPr>
        <p:txBody>
          <a:bodyPr/>
          <a:lstStyle/>
          <a:p>
            <a:r>
              <a:rPr lang="fr-FR" altLang="fr-FR" sz="2200" dirty="0" smtClean="0"/>
              <a:t>La place de l’Assurance Vie dans l’Assurance de Personne ?</a:t>
            </a:r>
          </a:p>
        </p:txBody>
      </p:sp>
      <p:sp>
        <p:nvSpPr>
          <p:cNvPr id="12" name="Espace réservé de la date 3"/>
          <p:cNvSpPr txBox="1">
            <a:spLocks/>
          </p:cNvSpPr>
          <p:nvPr/>
        </p:nvSpPr>
        <p:spPr>
          <a:xfrm>
            <a:off x="2865438" y="6632575"/>
            <a:ext cx="5738812" cy="2095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20" tIns="45710" rIns="91420" bIns="45710" rtlCol="0" anchor="ctr"/>
          <a:lstStyle>
            <a:defPPr>
              <a:defRPr lang="fr-FR"/>
            </a:defPPr>
            <a:lvl1pPr algn="l" rtl="0" eaLnBrk="0" fontAlgn="base" hangingPunct="0">
              <a:spcBef>
                <a:spcPct val="0"/>
              </a:spcBef>
              <a:spcAft>
                <a:spcPct val="0"/>
              </a:spcAft>
              <a:defRPr sz="1600" kern="1200">
                <a:solidFill>
                  <a:schemeClr val="tx1"/>
                </a:solidFill>
                <a:latin typeface="Arial" charset="0"/>
                <a:ea typeface="ヒラギノ角ゴ Pro W3" pitchFamily="1" charset="-128"/>
                <a:cs typeface="+mn-cs"/>
              </a:defRPr>
            </a:lvl1pPr>
            <a:lvl2pPr marL="742950" indent="-285750" algn="l" rtl="0" eaLnBrk="0" fontAlgn="base" hangingPunct="0">
              <a:spcBef>
                <a:spcPct val="0"/>
              </a:spcBef>
              <a:spcAft>
                <a:spcPct val="0"/>
              </a:spcAft>
              <a:defRPr sz="1600" kern="1200">
                <a:solidFill>
                  <a:schemeClr val="tx1"/>
                </a:solidFill>
                <a:latin typeface="Arial" charset="0"/>
                <a:ea typeface="ヒラギノ角ゴ Pro W3" pitchFamily="1" charset="-128"/>
                <a:cs typeface="+mn-cs"/>
              </a:defRPr>
            </a:lvl2pPr>
            <a:lvl3pPr marL="1143000" indent="-228600" algn="l" rtl="0" eaLnBrk="0" fontAlgn="base" hangingPunct="0">
              <a:spcBef>
                <a:spcPct val="0"/>
              </a:spcBef>
              <a:spcAft>
                <a:spcPct val="0"/>
              </a:spcAft>
              <a:defRPr sz="1600" kern="1200">
                <a:solidFill>
                  <a:schemeClr val="tx1"/>
                </a:solidFill>
                <a:latin typeface="Arial" charset="0"/>
                <a:ea typeface="ヒラギノ角ゴ Pro W3" pitchFamily="1" charset="-128"/>
                <a:cs typeface="+mn-cs"/>
              </a:defRPr>
            </a:lvl3pPr>
            <a:lvl4pPr marL="1600200" indent="-228600" algn="l" rtl="0" eaLnBrk="0" fontAlgn="base" hangingPunct="0">
              <a:spcBef>
                <a:spcPct val="0"/>
              </a:spcBef>
              <a:spcAft>
                <a:spcPct val="0"/>
              </a:spcAft>
              <a:defRPr sz="1600" kern="1200">
                <a:solidFill>
                  <a:schemeClr val="tx1"/>
                </a:solidFill>
                <a:latin typeface="Arial" charset="0"/>
                <a:ea typeface="ヒラギノ角ゴ Pro W3" pitchFamily="1" charset="-128"/>
                <a:cs typeface="+mn-cs"/>
              </a:defRPr>
            </a:lvl4pPr>
            <a:lvl5pPr marL="2057400" indent="-228600" algn="l" rtl="0" eaLnBrk="0" fontAlgn="base" hangingPunct="0">
              <a:spcBef>
                <a:spcPct val="0"/>
              </a:spcBef>
              <a:spcAft>
                <a:spcPct val="0"/>
              </a:spcAft>
              <a:defRPr sz="1600" kern="1200">
                <a:solidFill>
                  <a:schemeClr val="tx1"/>
                </a:solidFill>
                <a:latin typeface="Arial" charset="0"/>
                <a:ea typeface="ヒラギノ角ゴ Pro W3" pitchFamily="1" charset="-128"/>
                <a:cs typeface="+mn-cs"/>
              </a:defRPr>
            </a:lvl5pPr>
            <a:lvl6pPr marL="2514600" indent="-228600" algn="l" defTabSz="914400" rtl="0" eaLnBrk="0" fontAlgn="base" latinLnBrk="0" hangingPunct="0">
              <a:spcBef>
                <a:spcPct val="0"/>
              </a:spcBef>
              <a:spcAft>
                <a:spcPct val="0"/>
              </a:spcAft>
              <a:defRPr sz="1600" kern="1200">
                <a:solidFill>
                  <a:schemeClr val="tx1"/>
                </a:solidFill>
                <a:latin typeface="Arial" charset="0"/>
                <a:ea typeface="ヒラギノ角ゴ Pro W3" pitchFamily="1" charset="-128"/>
                <a:cs typeface="+mn-cs"/>
              </a:defRPr>
            </a:lvl6pPr>
            <a:lvl7pPr marL="2971800" indent="-228600" algn="l" defTabSz="914400" rtl="0" eaLnBrk="0" fontAlgn="base" latinLnBrk="0" hangingPunct="0">
              <a:spcBef>
                <a:spcPct val="0"/>
              </a:spcBef>
              <a:spcAft>
                <a:spcPct val="0"/>
              </a:spcAft>
              <a:defRPr sz="1600" kern="1200">
                <a:solidFill>
                  <a:schemeClr val="tx1"/>
                </a:solidFill>
                <a:latin typeface="Arial" charset="0"/>
                <a:ea typeface="ヒラギノ角ゴ Pro W3" pitchFamily="1" charset="-128"/>
                <a:cs typeface="+mn-cs"/>
              </a:defRPr>
            </a:lvl7pPr>
            <a:lvl8pPr marL="3429000" indent="-228600" algn="l" defTabSz="914400" rtl="0" eaLnBrk="0" fontAlgn="base" latinLnBrk="0" hangingPunct="0">
              <a:spcBef>
                <a:spcPct val="0"/>
              </a:spcBef>
              <a:spcAft>
                <a:spcPct val="0"/>
              </a:spcAft>
              <a:defRPr sz="1600" kern="1200">
                <a:solidFill>
                  <a:schemeClr val="tx1"/>
                </a:solidFill>
                <a:latin typeface="Arial" charset="0"/>
                <a:ea typeface="ヒラギノ角ゴ Pro W3" pitchFamily="1" charset="-128"/>
                <a:cs typeface="+mn-cs"/>
              </a:defRPr>
            </a:lvl8pPr>
            <a:lvl9pPr marL="3886200" indent="-228600" algn="l" defTabSz="914400" rtl="0" eaLnBrk="0" fontAlgn="base" latinLnBrk="0" hangingPunct="0">
              <a:spcBef>
                <a:spcPct val="0"/>
              </a:spcBef>
              <a:spcAft>
                <a:spcPct val="0"/>
              </a:spcAft>
              <a:defRPr sz="1600" kern="1200">
                <a:solidFill>
                  <a:schemeClr val="tx1"/>
                </a:solidFill>
                <a:latin typeface="Arial" charset="0"/>
                <a:ea typeface="ヒラギノ角ゴ Pro W3" pitchFamily="1" charset="-128"/>
                <a:cs typeface="+mn-cs"/>
              </a:defRPr>
            </a:lvl9pPr>
          </a:lstStyle>
          <a:p>
            <a:r>
              <a:rPr lang="fr-FR" altLang="fr-FR" sz="800" smtClean="0">
                <a:solidFill>
                  <a:schemeClr val="bg1"/>
                </a:solidFill>
              </a:rPr>
              <a:t>L’ Assurance Vie</a:t>
            </a:r>
          </a:p>
        </p:txBody>
      </p:sp>
      <p:pic>
        <p:nvPicPr>
          <p:cNvPr id="14" name="Picture 9" descr="contrats-d-assurance-accidents-id349"/>
          <p:cNvPicPr>
            <a:picLocks noChangeAspect="1" noChangeArrowheads="1"/>
          </p:cNvPicPr>
          <p:nvPr/>
        </p:nvPicPr>
        <p:blipFill>
          <a:blip r:embed="rId3" cstate="print"/>
          <a:srcRect/>
          <a:stretch>
            <a:fillRect/>
          </a:stretch>
        </p:blipFill>
        <p:spPr bwMode="auto">
          <a:xfrm>
            <a:off x="251520" y="4005064"/>
            <a:ext cx="792088" cy="792088"/>
          </a:xfrm>
          <a:prstGeom prst="rect">
            <a:avLst/>
          </a:prstGeom>
          <a:noFill/>
        </p:spPr>
      </p:pic>
      <p:pic>
        <p:nvPicPr>
          <p:cNvPr id="15" name="Picture 8" descr="Capitalisation"/>
          <p:cNvPicPr>
            <a:picLocks noChangeAspect="1" noChangeArrowheads="1"/>
          </p:cNvPicPr>
          <p:nvPr/>
        </p:nvPicPr>
        <p:blipFill>
          <a:blip r:embed="rId4" cstate="print"/>
          <a:srcRect/>
          <a:stretch>
            <a:fillRect/>
          </a:stretch>
        </p:blipFill>
        <p:spPr bwMode="auto">
          <a:xfrm>
            <a:off x="251520" y="2132856"/>
            <a:ext cx="682464" cy="684620"/>
          </a:xfrm>
          <a:prstGeom prst="rect">
            <a:avLst/>
          </a:prstGeom>
          <a:noFill/>
        </p:spPr>
      </p:pic>
    </p:spTree>
    <p:extLst>
      <p:ext uri="{BB962C8B-B14F-4D97-AF65-F5344CB8AC3E}">
        <p14:creationId xmlns:p14="http://schemas.microsoft.com/office/powerpoint/2010/main" val="4246281701"/>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Sopra_FR_Masque_4-3">
  <a:themeElements>
    <a:clrScheme name="Sopra">
      <a:dk1>
        <a:srgbClr val="232323"/>
      </a:dk1>
      <a:lt1>
        <a:sysClr val="window" lastClr="FFFFFF"/>
      </a:lt1>
      <a:dk2>
        <a:srgbClr val="000000"/>
      </a:dk2>
      <a:lt2>
        <a:srgbClr val="611B32"/>
      </a:lt2>
      <a:accent1>
        <a:srgbClr val="CF022B"/>
      </a:accent1>
      <a:accent2>
        <a:srgbClr val="810119"/>
      </a:accent2>
      <a:accent3>
        <a:srgbClr val="F15929"/>
      </a:accent3>
      <a:accent4>
        <a:srgbClr val="FAAA0A"/>
      </a:accent4>
      <a:accent5>
        <a:srgbClr val="4D688C"/>
      </a:accent5>
      <a:accent6>
        <a:srgbClr val="88AA2E"/>
      </a:accent6>
      <a:hlink>
        <a:srgbClr val="0000FF"/>
      </a:hlink>
      <a:folHlink>
        <a:srgbClr val="800080"/>
      </a:folHlink>
    </a:clrScheme>
    <a:fontScheme name="Sopra">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F022B"/>
        </a:solidFill>
        <a:ln>
          <a:noFill/>
        </a:ln>
      </a:spPr>
      <a:bodyPr rtlCol="0" anchor="ctr"/>
      <a:lstStyle>
        <a:defPP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F022B"/>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B6F9A5530847B459834980B9129790A" ma:contentTypeVersion="13" ma:contentTypeDescription="Crée un document." ma:contentTypeScope="" ma:versionID="f267e212d47d7cfc0ca51371103f2689">
  <xsd:schema xmlns:xsd="http://www.w3.org/2001/XMLSchema" xmlns:xs="http://www.w3.org/2001/XMLSchema" xmlns:p="http://schemas.microsoft.com/office/2006/metadata/properties" xmlns:ns1="http://schemas.microsoft.com/sharepoint/v3" xmlns:ns2="491f76ce-9ed4-4a43-87be-05c30ef516ef" targetNamespace="http://schemas.microsoft.com/office/2006/metadata/properties" ma:root="true" ma:fieldsID="22660f66490f394258d291714f226d60" ns1:_="" ns2:_="">
    <xsd:import namespace="http://schemas.microsoft.com/sharepoint/v3"/>
    <xsd:import namespace="491f76ce-9ed4-4a43-87be-05c30ef516ef"/>
    <xsd:element name="properties">
      <xsd:complexType>
        <xsd:sequence>
          <xsd:element name="documentManagement">
            <xsd:complexType>
              <xsd:all>
                <xsd:element ref="ns1:AverageRating" minOccurs="0"/>
                <xsd:element ref="ns1:RatingCount" minOccurs="0"/>
                <xsd:element ref="ns1:RatedBy" minOccurs="0"/>
                <xsd:element ref="ns1:Ratings" minOccurs="0"/>
                <xsd:element ref="ns1:LikesCount" minOccurs="0"/>
                <xsd:element ref="ns1:LikedBy" minOccurs="0"/>
                <xsd:element ref="ns2:SOP-DescriptionLongue" minOccurs="0"/>
                <xsd:element ref="ns2:f7554b9f094a4ad0908889f9c76704aa"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Évaluation (0-5)" ma:decimals="2" ma:description="Valeur moyenne de toutes les évaluations envoyées" ma:internalName="AverageRating" ma:readOnly="true">
      <xsd:simpleType>
        <xsd:restriction base="dms:Number"/>
      </xsd:simpleType>
    </xsd:element>
    <xsd:element name="RatingCount" ma:index="9" nillable="true" ma:displayName="Nombre d’évaluations" ma:decimals="0" ma:description="Nombre d’évaluations envoyées" ma:internalName="RatingCount" ma:readOnly="true">
      <xsd:simpleType>
        <xsd:restriction base="dms:Number"/>
      </xsd:simpleType>
    </xsd:element>
    <xsd:element name="RatedBy" ma:index="10" nillable="true" ma:displayName="Évalué par" ma:description="Des utilisateurs ont évalué l'élément."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1" nillable="true" ma:displayName="Évaluation des utilisateurs" ma:description="Évaluation des utilisateurs pour l'élément" ma:hidden="true" ma:internalName="Ratings">
      <xsd:simpleType>
        <xsd:restriction base="dms:Note"/>
      </xsd:simpleType>
    </xsd:element>
    <xsd:element name="LikesCount" ma:index="12" nillable="true" ma:displayName="Nombre de « J'aime »" ma:internalName="LikesCount">
      <xsd:simpleType>
        <xsd:restriction base="dms:Unknown"/>
      </xsd:simpleType>
    </xsd:element>
    <xsd:element name="LikedBy" ma:index="13" nillable="true" ma:displayName="Aimé par"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91f76ce-9ed4-4a43-87be-05c30ef516ef" elementFormDefault="qualified">
    <xsd:import namespace="http://schemas.microsoft.com/office/2006/documentManagement/types"/>
    <xsd:import namespace="http://schemas.microsoft.com/office/infopath/2007/PartnerControls"/>
    <xsd:element name="SOP-DescriptionLongue" ma:index="14" nillable="true" ma:displayName="Description longue" ma:internalName="SOP_x002d_DescriptionLongue">
      <xsd:simpleType>
        <xsd:restriction base="dms:Note">
          <xsd:maxLength value="255"/>
        </xsd:restriction>
      </xsd:simpleType>
    </xsd:element>
    <xsd:element name="f7554b9f094a4ad0908889f9c76704aa" ma:index="16" nillable="true" ma:taxonomy="true" ma:internalName="f7554b9f094a4ad0908889f9c76704aa" ma:taxonomyFieldName="Source_x0020_F2F" ma:displayName="Source F2F" ma:default="" ma:fieldId="{f7554b9f-094a-4ad0-9088-89f9c76704aa}" ma:sspId="5d04bb52-f274-443f-91a6-0e6352dc29dc" ma:termSetId="1d72aea2-75bc-44cd-a887-4d2d8d7a6c9e" ma:anchorId="00000000-0000-0000-0000-000000000000" ma:open="false" ma:isKeyword="false">
      <xsd:complexType>
        <xsd:sequence>
          <xsd:element ref="pc:Terms" minOccurs="0" maxOccurs="1"/>
        </xsd:sequence>
      </xsd:complexType>
    </xsd:element>
    <xsd:element name="TaxCatchAll" ma:index="17" nillable="true" ma:displayName="Taxonomy Catch All Column" ma:hidden="true" ma:list="{95e1b2d9-264c-4f79-a0ae-7b0a4d2cac81}" ma:internalName="TaxCatchAll" ma:showField="CatchAllData" ma:web="29a13cf4-a176-4e63-8a19-83cf6ea119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SOP-DescriptionLongue xmlns="491f76ce-9ed4-4a43-87be-05c30ef516ef" xsi:nil="true"/>
    <TaxCatchAll xmlns="491f76ce-9ed4-4a43-87be-05c30ef516ef">
      <Value>22</Value>
    </TaxCatchAll>
    <f7554b9f094a4ad0908889f9c76704aa xmlns="491f76ce-9ed4-4a43-87be-05c30ef516ef">
      <Terms xmlns="http://schemas.microsoft.com/office/infopath/2007/PartnerControls">
        <TermInfo xmlns="http://schemas.microsoft.com/office/infopath/2007/PartnerControls">
          <TermName xmlns="http://schemas.microsoft.com/office/infopath/2007/PartnerControls">Cté / APS</TermName>
          <TermId xmlns="http://schemas.microsoft.com/office/infopath/2007/PartnerControls">b940e296-01ff-4b0e-a89a-8b6b9ccbdc31</TermId>
        </TermInfo>
      </Terms>
    </f7554b9f094a4ad0908889f9c76704aa>
    <Ratings xmlns="http://schemas.microsoft.com/sharepoint/v3" xsi:nil="true"/>
    <LikedBy xmlns="http://schemas.microsoft.com/sharepoint/v3">
      <UserInfo>
        <DisplayName/>
        <AccountId xsi:nil="true"/>
        <AccountType/>
      </UserInfo>
    </LikedBy>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4026778B-E225-46EC-AEED-554A52FC080C}">
  <ds:schemaRefs>
    <ds:schemaRef ds:uri="http://schemas.microsoft.com/sharepoint/v3/contenttype/forms"/>
  </ds:schemaRefs>
</ds:datastoreItem>
</file>

<file path=customXml/itemProps2.xml><?xml version="1.0" encoding="utf-8"?>
<ds:datastoreItem xmlns:ds="http://schemas.openxmlformats.org/officeDocument/2006/customXml" ds:itemID="{2684C6AA-BDBD-4452-9DBC-7DADBCA781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1f76ce-9ed4-4a43-87be-05c30ef516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430C6A-0ABF-4FE5-8E23-FEAEE584D5EF}">
  <ds:schemaRefs>
    <ds:schemaRef ds:uri="491f76ce-9ed4-4a43-87be-05c30ef516ef"/>
    <ds:schemaRef ds:uri="http://purl.org/dc/elements/1.1/"/>
    <ds:schemaRef ds:uri="http://purl.org/dc/dcmitype/"/>
    <ds:schemaRef ds:uri="http://schemas.microsoft.com/office/2006/documentManagement/types"/>
    <ds:schemaRef ds:uri="http://schemas.microsoft.com/sharepoint/v3"/>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8397</TotalTime>
  <Words>3428</Words>
  <Application>Microsoft Office PowerPoint</Application>
  <PresentationFormat>Affichage à l'écran (4:3)</PresentationFormat>
  <Paragraphs>734</Paragraphs>
  <Slides>60</Slides>
  <Notes>60</Notes>
  <HiddenSlides>0</HiddenSlides>
  <MMClips>0</MMClips>
  <ScaleCrop>false</ScaleCrop>
  <HeadingPairs>
    <vt:vector size="4" baseType="variant">
      <vt:variant>
        <vt:lpstr>Thème</vt:lpstr>
      </vt:variant>
      <vt:variant>
        <vt:i4>1</vt:i4>
      </vt:variant>
      <vt:variant>
        <vt:lpstr>Titres des diapositives</vt:lpstr>
      </vt:variant>
      <vt:variant>
        <vt:i4>60</vt:i4>
      </vt:variant>
    </vt:vector>
  </HeadingPairs>
  <TitlesOfParts>
    <vt:vector size="61" baseType="lpstr">
      <vt:lpstr>Sopra_FR_Masque_4-3</vt:lpstr>
      <vt:lpstr>Initiation </vt:lpstr>
      <vt:lpstr>AGENDA</vt:lpstr>
      <vt:lpstr>Je teste mes connaissances</vt:lpstr>
      <vt:lpstr>Quizz « Je Débute »</vt:lpstr>
      <vt:lpstr>Quizz « Je Maîtrise »</vt:lpstr>
      <vt:lpstr>Quizz « J’assure »</vt:lpstr>
      <vt:lpstr>AGENDA</vt:lpstr>
      <vt:lpstr>La place de l’Assurance Vie dans l’Assurance de Personne ?</vt:lpstr>
      <vt:lpstr>La place de l’Assurance Vie dans l’Assurance de Personne ?</vt:lpstr>
      <vt:lpstr>AGENDA</vt:lpstr>
      <vt:lpstr>Pourquoi l’Assurance Vie ? Les avantages</vt:lpstr>
      <vt:lpstr>AGENDA</vt:lpstr>
      <vt:lpstr>Les acteurs</vt:lpstr>
      <vt:lpstr>AGENDA</vt:lpstr>
      <vt:lpstr>Les familles de produits de l’Assurance Vie</vt:lpstr>
      <vt:lpstr>Présentation PowerPoint</vt:lpstr>
      <vt:lpstr>Les « classiques » produits Décès &amp; Prévoyance</vt:lpstr>
      <vt:lpstr>Les « nouveaux » produits Dépendance</vt:lpstr>
      <vt:lpstr>Je joue la sécurité ou le dynamisme ?</vt:lpstr>
      <vt:lpstr>Un peu de culture générale…</vt:lpstr>
      <vt:lpstr>Je décide de soutenir l’innovation ?</vt:lpstr>
      <vt:lpstr>Euro croissance un renouveau ou un flop ?</vt:lpstr>
      <vt:lpstr>Vie Génération</vt:lpstr>
      <vt:lpstr>Les produits Collectifs d’épargne Retraite Salariés</vt:lpstr>
      <vt:lpstr>Les produits collectifs « Grand public »</vt:lpstr>
      <vt:lpstr>Les garanties complémentaires Prévoyance</vt:lpstr>
      <vt:lpstr>Les garanties &amp; services complémentaires Vie</vt:lpstr>
      <vt:lpstr>AGENDA</vt:lpstr>
      <vt:lpstr>Le régime fiscal des Produits : IR</vt:lpstr>
      <vt:lpstr>Présentation PowerPoint</vt:lpstr>
      <vt:lpstr>Le régime fiscal des Produits : PS</vt:lpstr>
      <vt:lpstr>Présentation PowerPoint</vt:lpstr>
      <vt:lpstr>La fiscalité des capitaux transmis en cas de décès</vt:lpstr>
      <vt:lpstr>Quelques spécificités fiscales</vt:lpstr>
      <vt:lpstr>AGENDA</vt:lpstr>
      <vt:lpstr>Les canaux de distribution : les sociétés</vt:lpstr>
      <vt:lpstr>Les canaux de la distribution : les acteurs</vt:lpstr>
      <vt:lpstr>Les canaux de la distribution : bancassurance et nouveaux canaux</vt:lpstr>
      <vt:lpstr>AGENDA</vt:lpstr>
      <vt:lpstr>Cycle de vie d’un contrat de rente</vt:lpstr>
      <vt:lpstr>Cycle de vie d’un contrat de prévoyance</vt:lpstr>
      <vt:lpstr>Cycle de vie d’un contrat d’épargne</vt:lpstr>
      <vt:lpstr>Exemple de cartographie SI</vt:lpstr>
      <vt:lpstr>AGENDA</vt:lpstr>
      <vt:lpstr>Répartition Vie &amp; Non Vie</vt:lpstr>
      <vt:lpstr>Répartition Vie Individuel &amp; Collectif</vt:lpstr>
      <vt:lpstr>Répartition Vie &amp; Décès</vt:lpstr>
      <vt:lpstr>La collecte sous surveillance</vt:lpstr>
      <vt:lpstr>Présentation PowerPoint</vt:lpstr>
      <vt:lpstr>Mécanisme financier de baisse de rendement euro</vt:lpstr>
      <vt:lpstr>Zoom sur rendement des UC</vt:lpstr>
      <vt:lpstr>Zoom sur les placements des assureurs</vt:lpstr>
      <vt:lpstr>Un encours comparable au PIB</vt:lpstr>
      <vt:lpstr>Un soutien économique majeur de l’hexagone</vt:lpstr>
      <vt:lpstr>Leaders du marché France</vt:lpstr>
      <vt:lpstr>Répartition territoriale de notre marché</vt:lpstr>
      <vt:lpstr>Présentation PowerPoint</vt:lpstr>
      <vt:lpstr>Un peu de culture générale…</vt:lpstr>
      <vt:lpstr>Questions / réponses</vt:lpstr>
      <vt:lpstr>Présentation PowerPoint</vt:lpstr>
    </vt:vector>
  </TitlesOfParts>
  <Manager>Thierry ARNAL</Manager>
  <Company>Sopra 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Initiation Assurance VIE V1</dc:title>
  <dc:subject>Formation Initiation à l'Assurances IARD</dc:subject>
  <dc:creator>Frédérico HERMENEGILDO;Thierry ARNAL</dc:creator>
  <cp:keywords>Initiation Assurances IARD</cp:keywords>
  <cp:lastModifiedBy>dgobert</cp:lastModifiedBy>
  <cp:revision>617</cp:revision>
  <cp:lastPrinted>2016-07-07T08:52:54Z</cp:lastPrinted>
  <dcterms:created xsi:type="dcterms:W3CDTF">2013-04-02T14:45:49Z</dcterms:created>
  <dcterms:modified xsi:type="dcterms:W3CDTF">2016-07-07T15:11:07Z</dcterms:modified>
  <cp:category>Formation</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0x0101007B6F9A5530847B459834980B9129790A</vt:lpwstr>
  </property>
  <property fmtid="{D5CDD505-2E9C-101B-9397-08002B2CF9AE}" pid="3" name="Source F2F">
    <vt:lpwstr>22;#Cté / APS|b940e296-01ff-4b0e-a89a-8b6b9ccbdc31</vt:lpwstr>
  </property>
</Properties>
</file>