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7.xml" ContentType="application/vnd.openxmlformats-officedocument.drawingml.chart+xml"/>
  <Override PartName="/ppt/notesSlides/notesSlide36.xml" ContentType="application/vnd.openxmlformats-officedocument.presentationml.notesSlide+xml"/>
  <Override PartName="/ppt/charts/chart8.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9.xml" ContentType="application/vnd.openxmlformats-officedocument.drawingml.chart+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10.xml" ContentType="application/vnd.openxmlformats-officedocument.drawingml.chart+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851" r:id="rId3"/>
    <p:sldMasterId id="2147483865" r:id="rId4"/>
  </p:sldMasterIdLst>
  <p:notesMasterIdLst>
    <p:notesMasterId r:id="rId91"/>
  </p:notesMasterIdLst>
  <p:handoutMasterIdLst>
    <p:handoutMasterId r:id="rId92"/>
  </p:handoutMasterIdLst>
  <p:sldIdLst>
    <p:sldId id="263" r:id="rId5"/>
    <p:sldId id="411" r:id="rId6"/>
    <p:sldId id="516" r:id="rId7"/>
    <p:sldId id="347" r:id="rId8"/>
    <p:sldId id="477" r:id="rId9"/>
    <p:sldId id="289" r:id="rId10"/>
    <p:sldId id="433" r:id="rId11"/>
    <p:sldId id="529" r:id="rId12"/>
    <p:sldId id="530" r:id="rId13"/>
    <p:sldId id="531" r:id="rId14"/>
    <p:sldId id="436" r:id="rId15"/>
    <p:sldId id="452" r:id="rId16"/>
    <p:sldId id="378" r:id="rId17"/>
    <p:sldId id="437" r:id="rId18"/>
    <p:sldId id="541" r:id="rId19"/>
    <p:sldId id="486" r:id="rId20"/>
    <p:sldId id="490" r:id="rId21"/>
    <p:sldId id="489" r:id="rId22"/>
    <p:sldId id="384" r:id="rId23"/>
    <p:sldId id="438" r:id="rId24"/>
    <p:sldId id="439" r:id="rId25"/>
    <p:sldId id="513" r:id="rId26"/>
    <p:sldId id="476" r:id="rId27"/>
    <p:sldId id="505" r:id="rId28"/>
    <p:sldId id="493" r:id="rId29"/>
    <p:sldId id="494" r:id="rId30"/>
    <p:sldId id="545" r:id="rId31"/>
    <p:sldId id="495" r:id="rId32"/>
    <p:sldId id="551" r:id="rId33"/>
    <p:sldId id="492" r:id="rId34"/>
    <p:sldId id="550" r:id="rId35"/>
    <p:sldId id="549" r:id="rId36"/>
    <p:sldId id="548" r:id="rId37"/>
    <p:sldId id="552" r:id="rId38"/>
    <p:sldId id="441" r:id="rId39"/>
    <p:sldId id="442" r:id="rId40"/>
    <p:sldId id="540" r:id="rId41"/>
    <p:sldId id="544" r:id="rId42"/>
    <p:sldId id="542" r:id="rId43"/>
    <p:sldId id="394" r:id="rId44"/>
    <p:sldId id="453" r:id="rId45"/>
    <p:sldId id="386" r:id="rId46"/>
    <p:sldId id="515" r:id="rId47"/>
    <p:sldId id="478" r:id="rId48"/>
    <p:sldId id="479" r:id="rId49"/>
    <p:sldId id="480" r:id="rId50"/>
    <p:sldId id="481" r:id="rId51"/>
    <p:sldId id="482" r:id="rId52"/>
    <p:sldId id="425" r:id="rId53"/>
    <p:sldId id="483" r:id="rId54"/>
    <p:sldId id="443" r:id="rId55"/>
    <p:sldId id="444" r:id="rId56"/>
    <p:sldId id="445" r:id="rId57"/>
    <p:sldId id="517" r:id="rId58"/>
    <p:sldId id="503" r:id="rId59"/>
    <p:sldId id="454" r:id="rId60"/>
    <p:sldId id="398" r:id="rId61"/>
    <p:sldId id="518" r:id="rId62"/>
    <p:sldId id="519" r:id="rId63"/>
    <p:sldId id="520" r:id="rId64"/>
    <p:sldId id="364" r:id="rId65"/>
    <p:sldId id="369" r:id="rId66"/>
    <p:sldId id="521" r:id="rId67"/>
    <p:sldId id="522" r:id="rId68"/>
    <p:sldId id="523" r:id="rId69"/>
    <p:sldId id="524" r:id="rId70"/>
    <p:sldId id="525" r:id="rId71"/>
    <p:sldId id="526" r:id="rId72"/>
    <p:sldId id="417" r:id="rId73"/>
    <p:sldId id="370" r:id="rId74"/>
    <p:sldId id="414" r:id="rId75"/>
    <p:sldId id="379" r:id="rId76"/>
    <p:sldId id="455" r:id="rId77"/>
    <p:sldId id="504" r:id="rId78"/>
    <p:sldId id="385" r:id="rId79"/>
    <p:sldId id="458" r:id="rId80"/>
    <p:sldId id="403" r:id="rId81"/>
    <p:sldId id="473" r:id="rId82"/>
    <p:sldId id="533" r:id="rId83"/>
    <p:sldId id="534" r:id="rId84"/>
    <p:sldId id="535" r:id="rId85"/>
    <p:sldId id="536" r:id="rId86"/>
    <p:sldId id="537" r:id="rId87"/>
    <p:sldId id="538" r:id="rId88"/>
    <p:sldId id="539" r:id="rId89"/>
    <p:sldId id="259" r:id="rId90"/>
  </p:sldIdLst>
  <p:sldSz cx="9144000" cy="6858000" type="screen4x3"/>
  <p:notesSz cx="6662738" cy="9926638"/>
  <p:defaultTextStyle>
    <a:defPPr>
      <a:defRPr lang="fr-FR"/>
    </a:defPPr>
    <a:lvl1pPr algn="l" rtl="0" eaLnBrk="0" fontAlgn="base" hangingPunct="0">
      <a:spcBef>
        <a:spcPct val="0"/>
      </a:spcBef>
      <a:spcAft>
        <a:spcPct val="0"/>
      </a:spcAft>
      <a:defRPr sz="1300" kern="1200">
        <a:solidFill>
          <a:schemeClr val="tx1"/>
        </a:solidFill>
        <a:latin typeface="Tahoma" pitchFamily="34" charset="0"/>
        <a:ea typeface="ＭＳ Ｐゴシック" pitchFamily="88" charset="-128"/>
        <a:cs typeface="+mn-cs"/>
      </a:defRPr>
    </a:lvl1pPr>
    <a:lvl2pPr marL="457200" algn="l" rtl="0" eaLnBrk="0" fontAlgn="base" hangingPunct="0">
      <a:spcBef>
        <a:spcPct val="0"/>
      </a:spcBef>
      <a:spcAft>
        <a:spcPct val="0"/>
      </a:spcAft>
      <a:defRPr sz="1300" kern="1200">
        <a:solidFill>
          <a:schemeClr val="tx1"/>
        </a:solidFill>
        <a:latin typeface="Tahoma" pitchFamily="34" charset="0"/>
        <a:ea typeface="ＭＳ Ｐゴシック" pitchFamily="88" charset="-128"/>
        <a:cs typeface="+mn-cs"/>
      </a:defRPr>
    </a:lvl2pPr>
    <a:lvl3pPr marL="914400" algn="l" rtl="0" eaLnBrk="0" fontAlgn="base" hangingPunct="0">
      <a:spcBef>
        <a:spcPct val="0"/>
      </a:spcBef>
      <a:spcAft>
        <a:spcPct val="0"/>
      </a:spcAft>
      <a:defRPr sz="1300" kern="1200">
        <a:solidFill>
          <a:schemeClr val="tx1"/>
        </a:solidFill>
        <a:latin typeface="Tahoma" pitchFamily="34" charset="0"/>
        <a:ea typeface="ＭＳ Ｐゴシック" pitchFamily="88" charset="-128"/>
        <a:cs typeface="+mn-cs"/>
      </a:defRPr>
    </a:lvl3pPr>
    <a:lvl4pPr marL="1371600" algn="l" rtl="0" eaLnBrk="0" fontAlgn="base" hangingPunct="0">
      <a:spcBef>
        <a:spcPct val="0"/>
      </a:spcBef>
      <a:spcAft>
        <a:spcPct val="0"/>
      </a:spcAft>
      <a:defRPr sz="1300" kern="1200">
        <a:solidFill>
          <a:schemeClr val="tx1"/>
        </a:solidFill>
        <a:latin typeface="Tahoma" pitchFamily="34" charset="0"/>
        <a:ea typeface="ＭＳ Ｐゴシック" pitchFamily="88" charset="-128"/>
        <a:cs typeface="+mn-cs"/>
      </a:defRPr>
    </a:lvl4pPr>
    <a:lvl5pPr marL="1828800" algn="l" rtl="0" eaLnBrk="0" fontAlgn="base" hangingPunct="0">
      <a:spcBef>
        <a:spcPct val="0"/>
      </a:spcBef>
      <a:spcAft>
        <a:spcPct val="0"/>
      </a:spcAft>
      <a:defRPr sz="1300" kern="1200">
        <a:solidFill>
          <a:schemeClr val="tx1"/>
        </a:solidFill>
        <a:latin typeface="Tahoma" pitchFamily="34" charset="0"/>
        <a:ea typeface="ＭＳ Ｐゴシック" pitchFamily="88" charset="-128"/>
        <a:cs typeface="+mn-cs"/>
      </a:defRPr>
    </a:lvl5pPr>
    <a:lvl6pPr marL="2286000" algn="l" defTabSz="914400" rtl="0" eaLnBrk="1" latinLnBrk="0" hangingPunct="1">
      <a:defRPr sz="1300" kern="1200">
        <a:solidFill>
          <a:schemeClr val="tx1"/>
        </a:solidFill>
        <a:latin typeface="Tahoma" pitchFamily="34" charset="0"/>
        <a:ea typeface="ＭＳ Ｐゴシック" pitchFamily="88" charset="-128"/>
        <a:cs typeface="+mn-cs"/>
      </a:defRPr>
    </a:lvl6pPr>
    <a:lvl7pPr marL="2743200" algn="l" defTabSz="914400" rtl="0" eaLnBrk="1" latinLnBrk="0" hangingPunct="1">
      <a:defRPr sz="1300" kern="1200">
        <a:solidFill>
          <a:schemeClr val="tx1"/>
        </a:solidFill>
        <a:latin typeface="Tahoma" pitchFamily="34" charset="0"/>
        <a:ea typeface="ＭＳ Ｐゴシック" pitchFamily="88" charset="-128"/>
        <a:cs typeface="+mn-cs"/>
      </a:defRPr>
    </a:lvl7pPr>
    <a:lvl8pPr marL="3200400" algn="l" defTabSz="914400" rtl="0" eaLnBrk="1" latinLnBrk="0" hangingPunct="1">
      <a:defRPr sz="1300" kern="1200">
        <a:solidFill>
          <a:schemeClr val="tx1"/>
        </a:solidFill>
        <a:latin typeface="Tahoma" pitchFamily="34" charset="0"/>
        <a:ea typeface="ＭＳ Ｐゴシック" pitchFamily="88" charset="-128"/>
        <a:cs typeface="+mn-cs"/>
      </a:defRPr>
    </a:lvl8pPr>
    <a:lvl9pPr marL="3657600" algn="l" defTabSz="914400" rtl="0" eaLnBrk="1" latinLnBrk="0" hangingPunct="1">
      <a:defRPr sz="1300" kern="1200">
        <a:solidFill>
          <a:schemeClr val="tx1"/>
        </a:solidFill>
        <a:latin typeface="Tahoma" pitchFamily="34" charset="0"/>
        <a:ea typeface="ＭＳ Ｐゴシック" pitchFamily="88"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FF4343"/>
    <a:srgbClr val="FFD9D9"/>
    <a:srgbClr val="99FF66"/>
    <a:srgbClr val="FF2525"/>
    <a:srgbClr val="99FF33"/>
    <a:srgbClr val="FF7C80"/>
    <a:srgbClr val="CCCCFF"/>
    <a:srgbClr val="66FF33"/>
    <a:srgbClr val="FF9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2" autoAdjust="0"/>
    <p:restoredTop sz="69825" autoAdjust="0"/>
  </p:normalViewPr>
  <p:slideViewPr>
    <p:cSldViewPr snapToGrid="0" snapToObjects="1">
      <p:cViewPr varScale="1">
        <p:scale>
          <a:sx n="134" d="100"/>
          <a:sy n="134" d="100"/>
        </p:scale>
        <p:origin x="-258" y="-78"/>
      </p:cViewPr>
      <p:guideLst>
        <p:guide orient="horz" pos="4129"/>
        <p:guide orient="horz" pos="4319"/>
        <p:guide orient="horz" pos="4201"/>
        <p:guide orient="horz" pos="519"/>
        <p:guide orient="horz" pos="858"/>
        <p:guide pos="5646"/>
        <p:guide pos="5738"/>
        <p:guide pos="2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8820"/>
    </p:cViewPr>
  </p:sorterViewPr>
  <p:notesViewPr>
    <p:cSldViewPr snapToGrid="0" snapToObjects="1">
      <p:cViewPr>
        <p:scale>
          <a:sx n="100" d="100"/>
          <a:sy n="100" d="100"/>
        </p:scale>
        <p:origin x="-840" y="2436"/>
      </p:cViewPr>
      <p:guideLst>
        <p:guide orient="horz" pos="2945"/>
        <p:guide pos="4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72.xml"/><Relationship Id="rId18" Type="http://schemas.openxmlformats.org/officeDocument/2006/relationships/slide" Target="slides/slide77.xml"/><Relationship Id="rId3" Type="http://schemas.openxmlformats.org/officeDocument/2006/relationships/slide" Target="slides/slide12.xml"/><Relationship Id="rId7" Type="http://schemas.openxmlformats.org/officeDocument/2006/relationships/slide" Target="slides/slide19.xml"/><Relationship Id="rId12" Type="http://schemas.openxmlformats.org/officeDocument/2006/relationships/slide" Target="slides/slide57.xml"/><Relationship Id="rId17" Type="http://schemas.openxmlformats.org/officeDocument/2006/relationships/slide" Target="slides/slide76.xml"/><Relationship Id="rId2" Type="http://schemas.openxmlformats.org/officeDocument/2006/relationships/slide" Target="slides/slide11.xml"/><Relationship Id="rId16" Type="http://schemas.openxmlformats.org/officeDocument/2006/relationships/slide" Target="slides/slide75.xml"/><Relationship Id="rId20" Type="http://schemas.openxmlformats.org/officeDocument/2006/relationships/slide" Target="slides/slide79.xml"/><Relationship Id="rId1" Type="http://schemas.openxmlformats.org/officeDocument/2006/relationships/slide" Target="slides/slide6.xml"/><Relationship Id="rId6" Type="http://schemas.openxmlformats.org/officeDocument/2006/relationships/slide" Target="slides/slide17.xml"/><Relationship Id="rId11" Type="http://schemas.openxmlformats.org/officeDocument/2006/relationships/slide" Target="slides/slide56.xml"/><Relationship Id="rId5" Type="http://schemas.openxmlformats.org/officeDocument/2006/relationships/slide" Target="slides/slide14.xml"/><Relationship Id="rId15" Type="http://schemas.openxmlformats.org/officeDocument/2006/relationships/slide" Target="slides/slide74.xml"/><Relationship Id="rId10" Type="http://schemas.openxmlformats.org/officeDocument/2006/relationships/slide" Target="slides/slide54.xml"/><Relationship Id="rId19" Type="http://schemas.openxmlformats.org/officeDocument/2006/relationships/slide" Target="slides/slide78.xml"/><Relationship Id="rId4" Type="http://schemas.openxmlformats.org/officeDocument/2006/relationships/slide" Target="slides/slide13.xml"/><Relationship Id="rId9" Type="http://schemas.openxmlformats.org/officeDocument/2006/relationships/slide" Target="slides/slide42.xml"/><Relationship Id="rId14" Type="http://schemas.openxmlformats.org/officeDocument/2006/relationships/slide" Target="slides/slide73.xml"/></Relationships>
</file>

<file path=ppt/charts/_rels/chart1.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Feuille_de_calcul_Microsoft_Excel3.xlsx"/></Relationships>
</file>

<file path=ppt/charts/_rels/chart2.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20and%20Settings\sLecocq\Bureau\support%20fondamentaux%20assuranc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20and%20Settings\sLecocq\Bureau\support%20fondamentaux%20assuranc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20and%20Settings\sLecocq\Bureau\support%20fondamentaux%20assuranc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20and%20Settings\sLecocq\Bureau\support%20fondamentaux%20assurance.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8.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_rels/chart9.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cat>
            <c:strRef>
              <c:f>Feuil1!$C$4:$C$15</c:f>
              <c:strCache>
                <c:ptCount val="12"/>
                <c:pt idx="0">
                  <c:v>Multirisques habitation</c:v>
                </c:pt>
                <c:pt idx="1">
                  <c:v>Automobile</c:v>
                </c:pt>
                <c:pt idx="2">
                  <c:v>Pertes pécuniaires</c:v>
                </c:pt>
                <c:pt idx="3">
                  <c:v>Assistance</c:v>
                </c:pt>
                <c:pt idx="4">
                  <c:v>Crédit-caution</c:v>
                </c:pt>
                <c:pt idx="5">
                  <c:v>Transports</c:v>
                </c:pt>
                <c:pt idx="6">
                  <c:v>Protection juridique</c:v>
                </c:pt>
                <c:pt idx="7">
                  <c:v>Responsabilité civile générale</c:v>
                </c:pt>
                <c:pt idx="8">
                  <c:v>Construction</c:v>
                </c:pt>
                <c:pt idx="9">
                  <c:v>Catastrophes naturelles</c:v>
                </c:pt>
                <c:pt idx="10">
                  <c:v>Biens agricoles</c:v>
                </c:pt>
                <c:pt idx="11">
                  <c:v>Biens professionnels</c:v>
                </c:pt>
              </c:strCache>
            </c:strRef>
          </c:cat>
          <c:val>
            <c:numRef>
              <c:f>Feuil1!$D$4:$D$15</c:f>
              <c:numCache>
                <c:formatCode>0.0%</c:formatCode>
                <c:ptCount val="12"/>
                <c:pt idx="0">
                  <c:v>0.16100000000000006</c:v>
                </c:pt>
                <c:pt idx="1">
                  <c:v>0.4</c:v>
                </c:pt>
                <c:pt idx="2">
                  <c:v>3.5000000000000017E-2</c:v>
                </c:pt>
                <c:pt idx="3">
                  <c:v>2.5000000000000015E-2</c:v>
                </c:pt>
                <c:pt idx="4">
                  <c:v>2.2000000000000016E-2</c:v>
                </c:pt>
                <c:pt idx="5">
                  <c:v>2.5000000000000015E-2</c:v>
                </c:pt>
                <c:pt idx="6">
                  <c:v>1.6000000000000011E-2</c:v>
                </c:pt>
                <c:pt idx="7">
                  <c:v>7.7000000000000041E-2</c:v>
                </c:pt>
                <c:pt idx="8">
                  <c:v>5.5000000000000021E-2</c:v>
                </c:pt>
                <c:pt idx="9">
                  <c:v>3.0000000000000009E-2</c:v>
                </c:pt>
                <c:pt idx="10">
                  <c:v>2.300000000000001E-2</c:v>
                </c:pt>
                <c:pt idx="11">
                  <c:v>0.13100000000000001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Feuil1!$B$1</c:f>
              <c:strCache>
                <c:ptCount val="1"/>
                <c:pt idx="0">
                  <c:v>2007</c:v>
                </c:pt>
              </c:strCache>
            </c:strRef>
          </c:tx>
          <c:invertIfNegative val="0"/>
          <c:dLbls>
            <c:txPr>
              <a:bodyPr anchor="ctr" anchorCtr="1"/>
              <a:lstStyle/>
              <a:p>
                <a:pPr>
                  <a:defRPr sz="1200"/>
                </a:pPr>
                <a:endParaRPr lang="fr-FR"/>
              </a:p>
            </c:txPr>
            <c:showLegendKey val="0"/>
            <c:showVal val="1"/>
            <c:showCatName val="0"/>
            <c:showSerName val="0"/>
            <c:showPercent val="0"/>
            <c:showBubbleSize val="0"/>
            <c:showLeaderLines val="0"/>
          </c:dLbls>
          <c:cat>
            <c:strRef>
              <c:f>Feuil1!$A$2:$A$4</c:f>
              <c:strCache>
                <c:ptCount val="3"/>
                <c:pt idx="0">
                  <c:v>Vie</c:v>
                </c:pt>
                <c:pt idx="1">
                  <c:v>Non Vie</c:v>
                </c:pt>
                <c:pt idx="2">
                  <c:v>Ensemble du marché</c:v>
                </c:pt>
              </c:strCache>
            </c:strRef>
          </c:cat>
          <c:val>
            <c:numRef>
              <c:f>Feuil1!$B$2:$B$4</c:f>
              <c:numCache>
                <c:formatCode>General</c:formatCode>
                <c:ptCount val="3"/>
                <c:pt idx="0">
                  <c:v>156.30000000000001</c:v>
                </c:pt>
                <c:pt idx="1">
                  <c:v>97.5</c:v>
                </c:pt>
                <c:pt idx="2">
                  <c:v>253.8</c:v>
                </c:pt>
              </c:numCache>
            </c:numRef>
          </c:val>
        </c:ser>
        <c:ser>
          <c:idx val="1"/>
          <c:order val="1"/>
          <c:tx>
            <c:strRef>
              <c:f>Feuil1!$C$1</c:f>
              <c:strCache>
                <c:ptCount val="1"/>
                <c:pt idx="0">
                  <c:v>2008</c:v>
                </c:pt>
              </c:strCache>
            </c:strRef>
          </c:tx>
          <c:invertIfNegative val="0"/>
          <c:dLbls>
            <c:dLbl>
              <c:idx val="0"/>
              <c:layout>
                <c:manualLayout>
                  <c:x val="2.6458333333333309E-2"/>
                  <c:y val="-3.9436084629721309E-17"/>
                </c:manualLayout>
              </c:layout>
              <c:showLegendKey val="0"/>
              <c:showVal val="1"/>
              <c:showCatName val="0"/>
              <c:showSerName val="0"/>
              <c:showPercent val="0"/>
              <c:showBubbleSize val="0"/>
            </c:dLbl>
            <c:dLbl>
              <c:idx val="1"/>
              <c:layout>
                <c:manualLayout>
                  <c:x val="3.2337962962963221E-2"/>
                  <c:y val="0"/>
                </c:manualLayout>
              </c:layout>
              <c:showLegendKey val="0"/>
              <c:showVal val="1"/>
              <c:showCatName val="0"/>
              <c:showSerName val="0"/>
              <c:showPercent val="0"/>
              <c:showBubbleSize val="0"/>
            </c:dLbl>
            <c:dLbl>
              <c:idx val="2"/>
              <c:layout>
                <c:manualLayout>
                  <c:x val="3.2337962962963221E-2"/>
                  <c:y val="-4.3021680216802334E-3"/>
                </c:manualLayout>
              </c:layout>
              <c:showLegendKey val="0"/>
              <c:showVal val="1"/>
              <c:showCatName val="0"/>
              <c:showSerName val="0"/>
              <c:showPercent val="0"/>
              <c:showBubbleSize val="0"/>
            </c:dLbl>
            <c:txPr>
              <a:bodyPr/>
              <a:lstStyle/>
              <a:p>
                <a:pPr>
                  <a:defRPr sz="1200"/>
                </a:pPr>
                <a:endParaRPr lang="fr-FR"/>
              </a:p>
            </c:txPr>
            <c:showLegendKey val="0"/>
            <c:showVal val="1"/>
            <c:showCatName val="0"/>
            <c:showSerName val="0"/>
            <c:showPercent val="0"/>
            <c:showBubbleSize val="0"/>
            <c:showLeaderLines val="0"/>
          </c:dLbls>
          <c:cat>
            <c:strRef>
              <c:f>Feuil1!$A$2:$A$4</c:f>
              <c:strCache>
                <c:ptCount val="3"/>
                <c:pt idx="0">
                  <c:v>Vie</c:v>
                </c:pt>
                <c:pt idx="1">
                  <c:v>Non Vie</c:v>
                </c:pt>
                <c:pt idx="2">
                  <c:v>Ensemble du marché</c:v>
                </c:pt>
              </c:strCache>
            </c:strRef>
          </c:cat>
          <c:val>
            <c:numRef>
              <c:f>Feuil1!$C$2:$C$4</c:f>
              <c:numCache>
                <c:formatCode>General</c:formatCode>
                <c:ptCount val="3"/>
                <c:pt idx="0">
                  <c:v>140.6</c:v>
                </c:pt>
                <c:pt idx="1">
                  <c:v>103.1</c:v>
                </c:pt>
                <c:pt idx="2">
                  <c:v>243.7</c:v>
                </c:pt>
              </c:numCache>
            </c:numRef>
          </c:val>
        </c:ser>
        <c:dLbls>
          <c:showLegendKey val="0"/>
          <c:showVal val="0"/>
          <c:showCatName val="0"/>
          <c:showSerName val="0"/>
          <c:showPercent val="0"/>
          <c:showBubbleSize val="0"/>
        </c:dLbls>
        <c:gapWidth val="150"/>
        <c:shape val="box"/>
        <c:axId val="125853056"/>
        <c:axId val="125854848"/>
        <c:axId val="0"/>
      </c:bar3DChart>
      <c:catAx>
        <c:axId val="125853056"/>
        <c:scaling>
          <c:orientation val="minMax"/>
        </c:scaling>
        <c:delete val="0"/>
        <c:axPos val="b"/>
        <c:majorTickMark val="out"/>
        <c:minorTickMark val="none"/>
        <c:tickLblPos val="nextTo"/>
        <c:txPr>
          <a:bodyPr/>
          <a:lstStyle/>
          <a:p>
            <a:pPr>
              <a:defRPr sz="1200"/>
            </a:pPr>
            <a:endParaRPr lang="fr-FR"/>
          </a:p>
        </c:txPr>
        <c:crossAx val="125854848"/>
        <c:crosses val="autoZero"/>
        <c:auto val="1"/>
        <c:lblAlgn val="ctr"/>
        <c:lblOffset val="100"/>
        <c:noMultiLvlLbl val="0"/>
      </c:catAx>
      <c:valAx>
        <c:axId val="125854848"/>
        <c:scaling>
          <c:orientation val="minMax"/>
        </c:scaling>
        <c:delete val="0"/>
        <c:axPos val="l"/>
        <c:majorGridlines/>
        <c:numFmt formatCode="General" sourceLinked="1"/>
        <c:majorTickMark val="out"/>
        <c:minorTickMark val="none"/>
        <c:tickLblPos val="none"/>
        <c:spPr>
          <a:noFill/>
        </c:spPr>
        <c:crossAx val="125853056"/>
        <c:crosses val="autoZero"/>
        <c:crossBetween val="between"/>
      </c:valAx>
    </c:plotArea>
    <c:legend>
      <c:legendPos val="l"/>
      <c:layout>
        <c:manualLayout>
          <c:xMode val="edge"/>
          <c:yMode val="edge"/>
          <c:x val="0.15087523998452901"/>
          <c:y val="0.111341463414634"/>
          <c:w val="0.14122517207473001"/>
          <c:h val="0.17501355013550104"/>
        </c:manualLayout>
      </c:layout>
      <c:overlay val="1"/>
      <c:txPr>
        <a:bodyPr/>
        <a:lstStyle/>
        <a:p>
          <a:pPr>
            <a:defRPr sz="1200"/>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cat>
            <c:strRef>
              <c:f>'Feuil1 (2)'!$C$4:$C$7</c:f>
              <c:strCache>
                <c:ptCount val="4"/>
                <c:pt idx="0">
                  <c:v>Assurances en cas de vie
et bons de capitalisation
(supports en unités de compte)</c:v>
                </c:pt>
                <c:pt idx="1">
                  <c:v>Assurances en cas de vie
et bons de capitalisation
(supports en euros)</c:v>
                </c:pt>
                <c:pt idx="2">
                  <c:v>Assurance
en cas de décès</c:v>
                </c:pt>
                <c:pt idx="3">
                  <c:v>Assurances en cas de maladie
ou d'accident corporel</c:v>
                </c:pt>
              </c:strCache>
            </c:strRef>
          </c:cat>
          <c:val>
            <c:numRef>
              <c:f>'Feuil1 (2)'!$D$4:$D$7</c:f>
              <c:numCache>
                <c:formatCode>0.0%</c:formatCode>
                <c:ptCount val="4"/>
                <c:pt idx="0">
                  <c:v>0.15000000000000008</c:v>
                </c:pt>
                <c:pt idx="1">
                  <c:v>0.66000000000000036</c:v>
                </c:pt>
                <c:pt idx="2">
                  <c:v>7.0000000000000021E-2</c:v>
                </c:pt>
                <c:pt idx="3">
                  <c:v>0.12000000000000002</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plotArea>
      <c:layout>
        <c:manualLayout>
          <c:layoutTarget val="inner"/>
          <c:xMode val="edge"/>
          <c:yMode val="edge"/>
          <c:x val="6.53501109788929E-2"/>
          <c:y val="5.1400554097404495E-2"/>
          <c:w val="0.91964452996430102"/>
          <c:h val="0.74471857684456533"/>
        </c:manualLayout>
      </c:layout>
      <c:barChart>
        <c:barDir val="col"/>
        <c:grouping val="clustered"/>
        <c:varyColors val="0"/>
        <c:ser>
          <c:idx val="0"/>
          <c:order val="0"/>
          <c:spPr>
            <a:gradFill>
              <a:gsLst>
                <a:gs pos="0">
                  <a:srgbClr val="FFFFFF">
                    <a:lumMod val="75000"/>
                  </a:srgbClr>
                </a:gs>
                <a:gs pos="80000">
                  <a:srgbClr val="FFFFFF">
                    <a:lumMod val="85000"/>
                  </a:srgbClr>
                </a:gs>
                <a:gs pos="100000">
                  <a:schemeClr val="bg1">
                    <a:lumMod val="85000"/>
                  </a:schemeClr>
                </a:gs>
              </a:gsLst>
              <a:lin ang="16200000" scaled="0"/>
            </a:gradFill>
          </c:spPr>
          <c:invertIfNegative val="0"/>
          <c:dLbls>
            <c:txPr>
              <a:bodyPr/>
              <a:lstStyle/>
              <a:p>
                <a:pPr>
                  <a:defRPr sz="1000" b="1"/>
                </a:pPr>
                <a:endParaRPr lang="fr-FR"/>
              </a:p>
            </c:txPr>
            <c:showLegendKey val="0"/>
            <c:showVal val="1"/>
            <c:showCatName val="0"/>
            <c:showSerName val="0"/>
            <c:showPercent val="0"/>
            <c:showBubbleSize val="0"/>
            <c:showLeaderLines val="0"/>
          </c:dLbls>
          <c:cat>
            <c:strRef>
              <c:f>Feuil1!$A$42:$A$51</c:f>
              <c:strCache>
                <c:ptCount val="10"/>
                <c:pt idx="0">
                  <c:v>Allianz </c:v>
                </c:pt>
                <c:pt idx="1">
                  <c:v>Prudential  </c:v>
                </c:pt>
                <c:pt idx="2">
                  <c:v>AXA </c:v>
                </c:pt>
                <c:pt idx="3">
                  <c:v>Generali </c:v>
                </c:pt>
                <c:pt idx="4">
                  <c:v>Aviva </c:v>
                </c:pt>
                <c:pt idx="5">
                  <c:v>Legal &amp; General </c:v>
                </c:pt>
                <c:pt idx="6">
                  <c:v>Aegon </c:v>
                </c:pt>
                <c:pt idx="7">
                  <c:v>ING </c:v>
                </c:pt>
                <c:pt idx="8">
                  <c:v>Zurich </c:v>
                </c:pt>
                <c:pt idx="9">
                  <c:v>CNP</c:v>
                </c:pt>
              </c:strCache>
            </c:strRef>
          </c:cat>
          <c:val>
            <c:numRef>
              <c:f>Feuil1!$B$42:$B$51</c:f>
              <c:numCache>
                <c:formatCode>General</c:formatCode>
                <c:ptCount val="10"/>
                <c:pt idx="0">
                  <c:v>87.2</c:v>
                </c:pt>
                <c:pt idx="1">
                  <c:v>84.5</c:v>
                </c:pt>
                <c:pt idx="2">
                  <c:v>82.6</c:v>
                </c:pt>
                <c:pt idx="3">
                  <c:v>63.3</c:v>
                </c:pt>
                <c:pt idx="4">
                  <c:v>56</c:v>
                </c:pt>
                <c:pt idx="5">
                  <c:v>54.3</c:v>
                </c:pt>
                <c:pt idx="6">
                  <c:v>53.9</c:v>
                </c:pt>
                <c:pt idx="7">
                  <c:v>53.2</c:v>
                </c:pt>
                <c:pt idx="8">
                  <c:v>34.300000000000004</c:v>
                </c:pt>
                <c:pt idx="9">
                  <c:v>31.5</c:v>
                </c:pt>
              </c:numCache>
            </c:numRef>
          </c:val>
        </c:ser>
        <c:dLbls>
          <c:showLegendKey val="0"/>
          <c:showVal val="1"/>
          <c:showCatName val="0"/>
          <c:showSerName val="0"/>
          <c:showPercent val="0"/>
          <c:showBubbleSize val="0"/>
        </c:dLbls>
        <c:gapWidth val="75"/>
        <c:axId val="114993408"/>
        <c:axId val="115003392"/>
      </c:barChart>
      <c:catAx>
        <c:axId val="114993408"/>
        <c:scaling>
          <c:orientation val="minMax"/>
        </c:scaling>
        <c:delete val="0"/>
        <c:axPos val="b"/>
        <c:majorTickMark val="none"/>
        <c:minorTickMark val="none"/>
        <c:tickLblPos val="nextTo"/>
        <c:txPr>
          <a:bodyPr/>
          <a:lstStyle/>
          <a:p>
            <a:pPr>
              <a:defRPr sz="1200"/>
            </a:pPr>
            <a:endParaRPr lang="fr-FR"/>
          </a:p>
        </c:txPr>
        <c:crossAx val="115003392"/>
        <c:crosses val="autoZero"/>
        <c:auto val="1"/>
        <c:lblAlgn val="ctr"/>
        <c:lblOffset val="100"/>
        <c:noMultiLvlLbl val="0"/>
      </c:catAx>
      <c:valAx>
        <c:axId val="115003392"/>
        <c:scaling>
          <c:orientation val="minMax"/>
        </c:scaling>
        <c:delete val="0"/>
        <c:axPos val="l"/>
        <c:numFmt formatCode="General" sourceLinked="1"/>
        <c:majorTickMark val="none"/>
        <c:minorTickMark val="none"/>
        <c:tickLblPos val="nextTo"/>
        <c:txPr>
          <a:bodyPr/>
          <a:lstStyle/>
          <a:p>
            <a:pPr>
              <a:defRPr sz="1050"/>
            </a:pPr>
            <a:endParaRPr lang="fr-FR"/>
          </a:p>
        </c:txPr>
        <c:crossAx val="114993408"/>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8"/>
    </mc:Choice>
    <mc:Fallback>
      <c:style val="28"/>
    </mc:Fallback>
  </mc:AlternateContent>
  <c:chart>
    <c:title>
      <c:tx>
        <c:rich>
          <a:bodyPr/>
          <a:lstStyle/>
          <a:p>
            <a:pPr>
              <a:defRPr sz="1400"/>
            </a:pPr>
            <a:r>
              <a:rPr lang="fr-FR" sz="1400" dirty="0"/>
              <a:t>Classement des 10 premiers groupes d’assurances en 2007 </a:t>
            </a:r>
            <a:r>
              <a:rPr lang="fr-FR" sz="1400" b="0" i="1" dirty="0" smtClean="0"/>
              <a:t>(primes</a:t>
            </a:r>
            <a:r>
              <a:rPr lang="fr-FR" sz="1400" b="0" i="1" baseline="0" dirty="0" smtClean="0"/>
              <a:t> acquises nettes </a:t>
            </a:r>
            <a:r>
              <a:rPr lang="fr-FR" sz="1400" b="0" i="1" dirty="0" smtClean="0"/>
              <a:t>en </a:t>
            </a:r>
            <a:r>
              <a:rPr lang="fr-FR" sz="1400" b="0" i="1" dirty="0"/>
              <a:t>milliards d’</a:t>
            </a:r>
            <a:r>
              <a:rPr lang="fr-FR" sz="1400" b="0" i="1" dirty="0" smtClean="0"/>
              <a:t>€)</a:t>
            </a:r>
            <a:endParaRPr lang="fr-FR" sz="1400" b="0" i="1" dirty="0"/>
          </a:p>
        </c:rich>
      </c:tx>
      <c:layout>
        <c:manualLayout>
          <c:xMode val="edge"/>
          <c:yMode val="edge"/>
          <c:x val="0.123918351932627"/>
          <c:y val="4.6296296296296632E-3"/>
        </c:manualLayout>
      </c:layout>
      <c:overlay val="0"/>
    </c:title>
    <c:autoTitleDeleted val="0"/>
    <c:plotArea>
      <c:layout>
        <c:manualLayout>
          <c:layoutTarget val="inner"/>
          <c:xMode val="edge"/>
          <c:yMode val="edge"/>
          <c:x val="2.110311750599542E-2"/>
          <c:y val="0.196450677206261"/>
          <c:w val="0.95779376498801005"/>
          <c:h val="0.60420772284145396"/>
        </c:manualLayout>
      </c:layout>
      <c:barChart>
        <c:barDir val="col"/>
        <c:grouping val="clustered"/>
        <c:varyColors val="0"/>
        <c:ser>
          <c:idx val="0"/>
          <c:order val="0"/>
          <c:invertIfNegative val="0"/>
          <c:dPt>
            <c:idx val="0"/>
            <c:invertIfNegative val="0"/>
            <c:bubble3D val="0"/>
            <c:spPr>
              <a:gradFill>
                <a:gsLst>
                  <a:gs pos="0">
                    <a:srgbClr val="99FF66"/>
                  </a:gs>
                  <a:gs pos="50000">
                    <a:srgbClr val="99FF66"/>
                  </a:gs>
                  <a:gs pos="100000">
                    <a:srgbClr val="99FF66"/>
                  </a:gs>
                </a:gsLst>
                <a:lin ang="5400000" scaled="0"/>
              </a:gradFill>
            </c:spPr>
          </c:dPt>
          <c:dPt>
            <c:idx val="1"/>
            <c:invertIfNegative val="0"/>
            <c:bubble3D val="0"/>
            <c:spPr>
              <a:gradFill>
                <a:gsLst>
                  <a:gs pos="0">
                    <a:srgbClr val="99FF66"/>
                  </a:gs>
                  <a:gs pos="50000">
                    <a:srgbClr val="99FF66"/>
                  </a:gs>
                  <a:gs pos="100000">
                    <a:srgbClr val="99FF66"/>
                  </a:gs>
                </a:gsLst>
                <a:lin ang="5400000" scaled="0"/>
              </a:gradFill>
            </c:spPr>
          </c:dPt>
          <c:dPt>
            <c:idx val="2"/>
            <c:invertIfNegative val="0"/>
            <c:bubble3D val="0"/>
            <c:spPr>
              <a:gradFill>
                <a:gsLst>
                  <a:gs pos="0">
                    <a:srgbClr val="CCCCFF"/>
                  </a:gs>
                  <a:gs pos="50000">
                    <a:srgbClr val="CCCCFF"/>
                  </a:gs>
                  <a:gs pos="100000">
                    <a:srgbClr val="CCCCFF"/>
                  </a:gs>
                </a:gsLst>
                <a:lin ang="5400000" scaled="0"/>
              </a:gradFill>
            </c:spPr>
          </c:dPt>
          <c:dPt>
            <c:idx val="3"/>
            <c:invertIfNegative val="0"/>
            <c:bubble3D val="0"/>
            <c:spPr>
              <a:gradFill>
                <a:gsLst>
                  <a:gs pos="0">
                    <a:srgbClr val="99FF66"/>
                  </a:gs>
                  <a:gs pos="50000">
                    <a:srgbClr val="99FF66"/>
                  </a:gs>
                  <a:gs pos="100000">
                    <a:srgbClr val="99FF66"/>
                  </a:gs>
                </a:gsLst>
                <a:lin ang="5400000" scaled="0"/>
              </a:gradFill>
            </c:spPr>
          </c:dPt>
          <c:dPt>
            <c:idx val="4"/>
            <c:invertIfNegative val="0"/>
            <c:bubble3D val="0"/>
            <c:spPr>
              <a:gradFill>
                <a:gsLst>
                  <a:gs pos="0">
                    <a:srgbClr val="CCCCFF"/>
                  </a:gs>
                  <a:gs pos="50000">
                    <a:srgbClr val="CCCCFF"/>
                  </a:gs>
                  <a:gs pos="100000">
                    <a:srgbClr val="CCCCFF"/>
                  </a:gs>
                </a:gsLst>
                <a:lin ang="5400000" scaled="0"/>
              </a:gradFill>
            </c:spPr>
          </c:dPt>
          <c:dPt>
            <c:idx val="5"/>
            <c:invertIfNegative val="0"/>
            <c:bubble3D val="0"/>
            <c:spPr>
              <a:gradFill>
                <a:gsLst>
                  <a:gs pos="0">
                    <a:srgbClr val="CCCCFF"/>
                  </a:gs>
                  <a:gs pos="50000">
                    <a:srgbClr val="CCCCFF"/>
                  </a:gs>
                  <a:gs pos="100000">
                    <a:srgbClr val="CCCCFF"/>
                  </a:gs>
                </a:gsLst>
                <a:lin ang="5400000" scaled="0"/>
              </a:gradFill>
            </c:spPr>
          </c:dPt>
          <c:dPt>
            <c:idx val="6"/>
            <c:invertIfNegative val="0"/>
            <c:bubble3D val="0"/>
            <c:spPr>
              <a:gradFill>
                <a:gsLst>
                  <a:gs pos="0">
                    <a:srgbClr val="99FF66"/>
                  </a:gs>
                  <a:gs pos="50000">
                    <a:srgbClr val="99FF66"/>
                  </a:gs>
                  <a:gs pos="100000">
                    <a:srgbClr val="99FF66"/>
                  </a:gs>
                </a:gsLst>
                <a:lin ang="5400000" scaled="0"/>
              </a:gradFill>
            </c:spPr>
          </c:dPt>
          <c:dPt>
            <c:idx val="7"/>
            <c:invertIfNegative val="0"/>
            <c:bubble3D val="0"/>
            <c:spPr>
              <a:gradFill>
                <a:gsLst>
                  <a:gs pos="0">
                    <a:srgbClr val="E20000"/>
                  </a:gs>
                  <a:gs pos="50000">
                    <a:srgbClr val="E20000"/>
                  </a:gs>
                  <a:gs pos="100000">
                    <a:srgbClr val="E20000"/>
                  </a:gs>
                </a:gsLst>
                <a:lin ang="5400000" scaled="0"/>
              </a:gradFill>
            </c:spPr>
          </c:dPt>
          <c:dPt>
            <c:idx val="8"/>
            <c:invertIfNegative val="0"/>
            <c:bubble3D val="0"/>
            <c:spPr>
              <a:gradFill>
                <a:gsLst>
                  <a:gs pos="0">
                    <a:srgbClr val="E20000"/>
                  </a:gs>
                  <a:gs pos="50000">
                    <a:srgbClr val="E20000"/>
                  </a:gs>
                  <a:gs pos="100000">
                    <a:srgbClr val="E20000"/>
                  </a:gs>
                </a:gsLst>
                <a:lin ang="5400000" scaled="0"/>
              </a:gradFill>
            </c:spPr>
          </c:dPt>
          <c:dPt>
            <c:idx val="9"/>
            <c:invertIfNegative val="0"/>
            <c:bubble3D val="0"/>
            <c:spPr>
              <a:gradFill>
                <a:gsLst>
                  <a:gs pos="0">
                    <a:srgbClr val="CCCCFF"/>
                  </a:gs>
                  <a:gs pos="50000">
                    <a:srgbClr val="CCCCFF"/>
                  </a:gs>
                  <a:gs pos="100000">
                    <a:srgbClr val="CCCCFF"/>
                  </a:gs>
                </a:gsLst>
                <a:lin ang="5400000" scaled="0"/>
              </a:gradFill>
            </c:spPr>
          </c:dPt>
          <c:cat>
            <c:strRef>
              <c:f>Feuil1!$A$22:$J$22</c:f>
              <c:strCache>
                <c:ptCount val="10"/>
                <c:pt idx="0">
                  <c:v>CNP </c:v>
                </c:pt>
                <c:pt idx="1">
                  <c:v>AXA </c:v>
                </c:pt>
                <c:pt idx="2">
                  <c:v>Crédit
Agricole
Assurances</c:v>
                </c:pt>
                <c:pt idx="3">
                  <c:v>Generali
France </c:v>
                </c:pt>
                <c:pt idx="4">
                  <c:v>BNP
Paribas
Assurance </c:v>
                </c:pt>
                <c:pt idx="5">
                  <c:v>ACM</c:v>
                </c:pt>
                <c:pt idx="6">
                  <c:v>AGF </c:v>
                </c:pt>
                <c:pt idx="7">
                  <c:v>Groupama </c:v>
                </c:pt>
                <c:pt idx="8">
                  <c:v>Covéa</c:v>
                </c:pt>
                <c:pt idx="9">
                  <c:v>Sogecap</c:v>
                </c:pt>
              </c:strCache>
            </c:strRef>
          </c:cat>
          <c:val>
            <c:numRef>
              <c:f>Feuil1!$A$23:$J$23</c:f>
              <c:numCache>
                <c:formatCode>General</c:formatCode>
                <c:ptCount val="10"/>
                <c:pt idx="0">
                  <c:v>27.3</c:v>
                </c:pt>
                <c:pt idx="1">
                  <c:v>24.6</c:v>
                </c:pt>
                <c:pt idx="2">
                  <c:v>20.7</c:v>
                </c:pt>
                <c:pt idx="3">
                  <c:v>14.7</c:v>
                </c:pt>
                <c:pt idx="4">
                  <c:v>12.6</c:v>
                </c:pt>
                <c:pt idx="5">
                  <c:v>12</c:v>
                </c:pt>
                <c:pt idx="6">
                  <c:v>11.9</c:v>
                </c:pt>
                <c:pt idx="7">
                  <c:v>11.9</c:v>
                </c:pt>
                <c:pt idx="8">
                  <c:v>11.5</c:v>
                </c:pt>
                <c:pt idx="9">
                  <c:v>9.3000000000000007</c:v>
                </c:pt>
              </c:numCache>
            </c:numRef>
          </c:val>
        </c:ser>
        <c:dLbls>
          <c:showLegendKey val="0"/>
          <c:showVal val="1"/>
          <c:showCatName val="0"/>
          <c:showSerName val="0"/>
          <c:showPercent val="0"/>
          <c:showBubbleSize val="0"/>
        </c:dLbls>
        <c:gapWidth val="150"/>
        <c:overlap val="-25"/>
        <c:axId val="115673344"/>
        <c:axId val="115679232"/>
      </c:barChart>
      <c:catAx>
        <c:axId val="115673344"/>
        <c:scaling>
          <c:orientation val="minMax"/>
        </c:scaling>
        <c:delete val="0"/>
        <c:axPos val="b"/>
        <c:majorTickMark val="none"/>
        <c:minorTickMark val="none"/>
        <c:tickLblPos val="nextTo"/>
        <c:crossAx val="115679232"/>
        <c:crosses val="autoZero"/>
        <c:auto val="0"/>
        <c:lblAlgn val="ctr"/>
        <c:lblOffset val="100"/>
        <c:noMultiLvlLbl val="0"/>
      </c:catAx>
      <c:valAx>
        <c:axId val="115679232"/>
        <c:scaling>
          <c:orientation val="minMax"/>
        </c:scaling>
        <c:delete val="1"/>
        <c:axPos val="l"/>
        <c:numFmt formatCode="General" sourceLinked="1"/>
        <c:majorTickMark val="out"/>
        <c:minorTickMark val="none"/>
        <c:tickLblPos val="nextTo"/>
        <c:crossAx val="11567334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1"/>
    <c:plotArea>
      <c:layout>
        <c:manualLayout>
          <c:layoutTarget val="inner"/>
          <c:xMode val="edge"/>
          <c:yMode val="edge"/>
          <c:x val="6.53501109788929E-2"/>
          <c:y val="9.1657874169598239E-2"/>
          <c:w val="0.91964452996430102"/>
          <c:h val="0.70336133906473897"/>
        </c:manualLayout>
      </c:layout>
      <c:barChart>
        <c:barDir val="col"/>
        <c:grouping val="clustered"/>
        <c:varyColors val="0"/>
        <c:ser>
          <c:idx val="0"/>
          <c:order val="0"/>
          <c:spPr>
            <a:gradFill>
              <a:gsLst>
                <a:gs pos="0">
                  <a:srgbClr val="C00000"/>
                </a:gs>
                <a:gs pos="50000">
                  <a:srgbClr val="C00000"/>
                </a:gs>
                <a:gs pos="100000">
                  <a:srgbClr val="C00000"/>
                </a:gs>
              </a:gsLst>
              <a:lin ang="5400000" scaled="0"/>
            </a:gradFill>
          </c:spPr>
          <c:invertIfNegative val="0"/>
          <c:dPt>
            <c:idx val="1"/>
            <c:invertIfNegative val="0"/>
            <c:bubble3D val="0"/>
            <c:spPr>
              <a:solidFill>
                <a:srgbClr val="99FF66"/>
              </a:solidFill>
            </c:spPr>
          </c:dPt>
          <c:dPt>
            <c:idx val="3"/>
            <c:invertIfNegative val="0"/>
            <c:bubble3D val="0"/>
            <c:spPr>
              <a:solidFill>
                <a:srgbClr val="99FF66"/>
              </a:solidFill>
            </c:spPr>
          </c:dPt>
          <c:dPt>
            <c:idx val="4"/>
            <c:invertIfNegative val="0"/>
            <c:bubble3D val="0"/>
            <c:spPr>
              <a:solidFill>
                <a:srgbClr val="99FF66"/>
              </a:solidFill>
            </c:spPr>
          </c:dPt>
          <c:dPt>
            <c:idx val="7"/>
            <c:invertIfNegative val="0"/>
            <c:bubble3D val="0"/>
            <c:spPr>
              <a:solidFill>
                <a:srgbClr val="CCCCFF"/>
              </a:solidFill>
            </c:spPr>
          </c:dPt>
          <c:dPt>
            <c:idx val="8"/>
            <c:invertIfNegative val="0"/>
            <c:bubble3D val="0"/>
            <c:spPr>
              <a:solidFill>
                <a:srgbClr val="CCCCFF"/>
              </a:solidFill>
            </c:spPr>
          </c:dPt>
          <c:cat>
            <c:strRef>
              <c:f>Feuil1!$A$74:$A$83</c:f>
              <c:strCache>
                <c:ptCount val="10"/>
                <c:pt idx="0">
                  <c:v>Covéa</c:v>
                </c:pt>
                <c:pt idx="1">
                  <c:v>AXA</c:v>
                </c:pt>
                <c:pt idx="2">
                  <c:v>Groupama </c:v>
                </c:pt>
                <c:pt idx="3">
                  <c:v>AGF</c:v>
                </c:pt>
                <c:pt idx="4">
                  <c:v>Generali
France </c:v>
                </c:pt>
                <c:pt idx="5">
                  <c:v>MACIF</c:v>
                </c:pt>
                <c:pt idx="6">
                  <c:v>MAIF</c:v>
                </c:pt>
                <c:pt idx="7">
                  <c:v>Crédit
Agricole
Assurances</c:v>
                </c:pt>
                <c:pt idx="8">
                  <c:v>ACM</c:v>
                </c:pt>
                <c:pt idx="9">
                  <c:v>SGAM BTP</c:v>
                </c:pt>
              </c:strCache>
            </c:strRef>
          </c:cat>
          <c:val>
            <c:numRef>
              <c:f>Feuil1!$B$74:$B$83</c:f>
              <c:numCache>
                <c:formatCode>General</c:formatCode>
                <c:ptCount val="10"/>
                <c:pt idx="0">
                  <c:v>7.5</c:v>
                </c:pt>
                <c:pt idx="1">
                  <c:v>7</c:v>
                </c:pt>
                <c:pt idx="2">
                  <c:v>6.9</c:v>
                </c:pt>
                <c:pt idx="3">
                  <c:v>5.3</c:v>
                </c:pt>
                <c:pt idx="4">
                  <c:v>2.9</c:v>
                </c:pt>
                <c:pt idx="5">
                  <c:v>2.7</c:v>
                </c:pt>
                <c:pt idx="6">
                  <c:v>2.1</c:v>
                </c:pt>
                <c:pt idx="7">
                  <c:v>2</c:v>
                </c:pt>
                <c:pt idx="8">
                  <c:v>1.9000000000000001</c:v>
                </c:pt>
                <c:pt idx="9">
                  <c:v>1.6</c:v>
                </c:pt>
              </c:numCache>
            </c:numRef>
          </c:val>
        </c:ser>
        <c:dLbls>
          <c:showLegendKey val="0"/>
          <c:showVal val="1"/>
          <c:showCatName val="0"/>
          <c:showSerName val="0"/>
          <c:showPercent val="0"/>
          <c:showBubbleSize val="0"/>
        </c:dLbls>
        <c:gapWidth val="75"/>
        <c:axId val="115726592"/>
        <c:axId val="115728384"/>
      </c:barChart>
      <c:catAx>
        <c:axId val="115726592"/>
        <c:scaling>
          <c:orientation val="minMax"/>
        </c:scaling>
        <c:delete val="0"/>
        <c:axPos val="b"/>
        <c:majorTickMark val="none"/>
        <c:minorTickMark val="none"/>
        <c:tickLblPos val="nextTo"/>
        <c:txPr>
          <a:bodyPr/>
          <a:lstStyle/>
          <a:p>
            <a:pPr>
              <a:defRPr sz="950" baseline="0"/>
            </a:pPr>
            <a:endParaRPr lang="fr-FR"/>
          </a:p>
        </c:txPr>
        <c:crossAx val="115728384"/>
        <c:crosses val="autoZero"/>
        <c:auto val="1"/>
        <c:lblAlgn val="ctr"/>
        <c:lblOffset val="100"/>
        <c:noMultiLvlLbl val="0"/>
      </c:catAx>
      <c:valAx>
        <c:axId val="115728384"/>
        <c:scaling>
          <c:orientation val="minMax"/>
        </c:scaling>
        <c:delete val="0"/>
        <c:axPos val="l"/>
        <c:numFmt formatCode="General" sourceLinked="1"/>
        <c:majorTickMark val="none"/>
        <c:minorTickMark val="none"/>
        <c:tickLblPos val="nextTo"/>
        <c:crossAx val="115726592"/>
        <c:crosses val="autoZero"/>
        <c:crossBetween val="between"/>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1"/>
    <c:plotArea>
      <c:layout>
        <c:manualLayout>
          <c:layoutTarget val="inner"/>
          <c:xMode val="edge"/>
          <c:yMode val="edge"/>
          <c:x val="6.53501109788929E-2"/>
          <c:y val="0.13715090530154989"/>
          <c:w val="0.91964452996430102"/>
          <c:h val="0.65786830793278805"/>
        </c:manualLayout>
      </c:layout>
      <c:barChart>
        <c:barDir val="col"/>
        <c:grouping val="clustered"/>
        <c:varyColors val="0"/>
        <c:ser>
          <c:idx val="0"/>
          <c:order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invertIfNegative val="0"/>
          <c:dPt>
            <c:idx val="0"/>
            <c:invertIfNegative val="0"/>
            <c:bubble3D val="0"/>
            <c:spPr>
              <a:solidFill>
                <a:srgbClr val="99FF66"/>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1"/>
            <c:invertIfNegative val="0"/>
            <c:bubble3D val="0"/>
            <c:spPr>
              <a:solidFill>
                <a:srgbClr val="CCCCFF"/>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2"/>
            <c:invertIfNegative val="0"/>
            <c:bubble3D val="0"/>
            <c:spPr>
              <a:solidFill>
                <a:srgbClr val="99FF66"/>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3"/>
            <c:invertIfNegative val="0"/>
            <c:bubble3D val="0"/>
            <c:spPr>
              <a:solidFill>
                <a:srgbClr val="CCCCFF"/>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4"/>
            <c:invertIfNegative val="0"/>
            <c:bubble3D val="0"/>
            <c:spPr>
              <a:solidFill>
                <a:srgbClr val="99FF66"/>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5"/>
            <c:invertIfNegative val="0"/>
            <c:bubble3D val="0"/>
            <c:spPr>
              <a:solidFill>
                <a:srgbClr val="CCCCFF"/>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6"/>
            <c:invertIfNegative val="0"/>
            <c:bubble3D val="0"/>
            <c:spPr>
              <a:solidFill>
                <a:srgbClr val="CCCCFF"/>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7"/>
            <c:invertIfNegative val="0"/>
            <c:bubble3D val="0"/>
            <c:spPr>
              <a:solidFill>
                <a:srgbClr val="99FF66"/>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8"/>
            <c:invertIfNegative val="0"/>
            <c:bubble3D val="0"/>
            <c:spPr>
              <a:solidFill>
                <a:srgbClr val="C00000"/>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dPt>
            <c:idx val="9"/>
            <c:invertIfNegative val="0"/>
            <c:bubble3D val="0"/>
            <c:spPr>
              <a:solidFill>
                <a:srgbClr val="CCCCFF"/>
              </a:soli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dPt>
          <c:cat>
            <c:strRef>
              <c:f>Feuil1!$A$58:$A$67</c:f>
              <c:strCache>
                <c:ptCount val="10"/>
                <c:pt idx="0">
                  <c:v>CNP </c:v>
                </c:pt>
                <c:pt idx="1">
                  <c:v>Crédit
Agricole
Assurances</c:v>
                </c:pt>
                <c:pt idx="2">
                  <c:v>AXA </c:v>
                </c:pt>
                <c:pt idx="3">
                  <c:v>BNP
Paribas
Assurance </c:v>
                </c:pt>
                <c:pt idx="4">
                  <c:v>Generali
France </c:v>
                </c:pt>
                <c:pt idx="5">
                  <c:v>ACM</c:v>
                </c:pt>
                <c:pt idx="6">
                  <c:v>Sogecap</c:v>
                </c:pt>
                <c:pt idx="7">
                  <c:v>AGF </c:v>
                </c:pt>
                <c:pt idx="8">
                  <c:v>Groupama </c:v>
                </c:pt>
                <c:pt idx="9">
                  <c:v>Natixis</c:v>
                </c:pt>
              </c:strCache>
            </c:strRef>
          </c:cat>
          <c:val>
            <c:numRef>
              <c:f>Feuil1!$B$58:$B$67</c:f>
              <c:numCache>
                <c:formatCode>General</c:formatCode>
                <c:ptCount val="10"/>
                <c:pt idx="0">
                  <c:v>25.2</c:v>
                </c:pt>
                <c:pt idx="1">
                  <c:v>18.399999999999999</c:v>
                </c:pt>
                <c:pt idx="2">
                  <c:v>14</c:v>
                </c:pt>
                <c:pt idx="3">
                  <c:v>11.6</c:v>
                </c:pt>
                <c:pt idx="4">
                  <c:v>11.3</c:v>
                </c:pt>
                <c:pt idx="5">
                  <c:v>9.7000000000000011</c:v>
                </c:pt>
                <c:pt idx="6">
                  <c:v>9</c:v>
                </c:pt>
                <c:pt idx="7">
                  <c:v>6.1</c:v>
                </c:pt>
                <c:pt idx="8">
                  <c:v>4.7</c:v>
                </c:pt>
                <c:pt idx="9">
                  <c:v>4.7</c:v>
                </c:pt>
              </c:numCache>
            </c:numRef>
          </c:val>
        </c:ser>
        <c:dLbls>
          <c:showLegendKey val="0"/>
          <c:showVal val="1"/>
          <c:showCatName val="0"/>
          <c:showSerName val="0"/>
          <c:showPercent val="0"/>
          <c:showBubbleSize val="0"/>
        </c:dLbls>
        <c:gapWidth val="75"/>
        <c:axId val="116030848"/>
        <c:axId val="116040832"/>
      </c:barChart>
      <c:catAx>
        <c:axId val="116030848"/>
        <c:scaling>
          <c:orientation val="minMax"/>
        </c:scaling>
        <c:delete val="0"/>
        <c:axPos val="b"/>
        <c:majorTickMark val="none"/>
        <c:minorTickMark val="none"/>
        <c:tickLblPos val="nextTo"/>
        <c:txPr>
          <a:bodyPr/>
          <a:lstStyle/>
          <a:p>
            <a:pPr>
              <a:defRPr sz="950" baseline="0"/>
            </a:pPr>
            <a:endParaRPr lang="fr-FR"/>
          </a:p>
        </c:txPr>
        <c:crossAx val="116040832"/>
        <c:crosses val="autoZero"/>
        <c:auto val="1"/>
        <c:lblAlgn val="ctr"/>
        <c:lblOffset val="100"/>
        <c:noMultiLvlLbl val="0"/>
      </c:catAx>
      <c:valAx>
        <c:axId val="116040832"/>
        <c:scaling>
          <c:orientation val="minMax"/>
        </c:scaling>
        <c:delete val="0"/>
        <c:axPos val="l"/>
        <c:numFmt formatCode="General" sourceLinked="1"/>
        <c:majorTickMark val="none"/>
        <c:minorTickMark val="none"/>
        <c:tickLblPos val="nextTo"/>
        <c:crossAx val="116030848"/>
        <c:crosses val="autoZero"/>
        <c:crossBetween val="between"/>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percentStacked"/>
        <c:varyColors val="0"/>
        <c:ser>
          <c:idx val="0"/>
          <c:order val="0"/>
          <c:tx>
            <c:strRef>
              <c:f>Feuil1!$A$2</c:f>
              <c:strCache>
                <c:ptCount val="1"/>
                <c:pt idx="0">
                  <c:v>Réseaux de bancassurance</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Feuil1!$B$2:$K$2</c:f>
              <c:numCache>
                <c:formatCode>General</c:formatCode>
                <c:ptCount val="10"/>
                <c:pt idx="0">
                  <c:v>60</c:v>
                </c:pt>
                <c:pt idx="1">
                  <c:v>61</c:v>
                </c:pt>
                <c:pt idx="2">
                  <c:v>60</c:v>
                </c:pt>
                <c:pt idx="3">
                  <c:v>61</c:v>
                </c:pt>
                <c:pt idx="4">
                  <c:v>62</c:v>
                </c:pt>
                <c:pt idx="5">
                  <c:v>62</c:v>
                </c:pt>
                <c:pt idx="6">
                  <c:v>62</c:v>
                </c:pt>
                <c:pt idx="7">
                  <c:v>64</c:v>
                </c:pt>
                <c:pt idx="8">
                  <c:v>62</c:v>
                </c:pt>
                <c:pt idx="9">
                  <c:v>60</c:v>
                </c:pt>
              </c:numCache>
            </c:numRef>
          </c:val>
        </c:ser>
        <c:ser>
          <c:idx val="1"/>
          <c:order val="1"/>
          <c:tx>
            <c:strRef>
              <c:f>Feuil1!$A$3</c:f>
              <c:strCache>
                <c:ptCount val="1"/>
                <c:pt idx="0">
                  <c:v>Agents généraux</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Feuil1!$B$3:$K$3</c:f>
              <c:numCache>
                <c:formatCode>General</c:formatCode>
                <c:ptCount val="10"/>
                <c:pt idx="0">
                  <c:v>9</c:v>
                </c:pt>
                <c:pt idx="1">
                  <c:v>8</c:v>
                </c:pt>
                <c:pt idx="2">
                  <c:v>8</c:v>
                </c:pt>
                <c:pt idx="3">
                  <c:v>8</c:v>
                </c:pt>
                <c:pt idx="4">
                  <c:v>8</c:v>
                </c:pt>
                <c:pt idx="5">
                  <c:v>7</c:v>
                </c:pt>
                <c:pt idx="6">
                  <c:v>7</c:v>
                </c:pt>
                <c:pt idx="7">
                  <c:v>7</c:v>
                </c:pt>
                <c:pt idx="8">
                  <c:v>7</c:v>
                </c:pt>
                <c:pt idx="9">
                  <c:v>8</c:v>
                </c:pt>
              </c:numCache>
            </c:numRef>
          </c:val>
        </c:ser>
        <c:ser>
          <c:idx val="2"/>
          <c:order val="2"/>
          <c:tx>
            <c:strRef>
              <c:f>Feuil1!$A$4</c:f>
              <c:strCache>
                <c:ptCount val="1"/>
                <c:pt idx="0">
                  <c:v>Courtiers</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Feuil1!$B$4:$K$4</c:f>
              <c:numCache>
                <c:formatCode>General</c:formatCode>
                <c:ptCount val="10"/>
                <c:pt idx="0">
                  <c:v>9</c:v>
                </c:pt>
                <c:pt idx="1">
                  <c:v>9</c:v>
                </c:pt>
                <c:pt idx="2">
                  <c:v>9</c:v>
                </c:pt>
                <c:pt idx="3">
                  <c:v>9</c:v>
                </c:pt>
                <c:pt idx="4">
                  <c:v>9</c:v>
                </c:pt>
                <c:pt idx="5">
                  <c:v>13</c:v>
                </c:pt>
                <c:pt idx="6">
                  <c:v>13</c:v>
                </c:pt>
                <c:pt idx="7">
                  <c:v>12</c:v>
                </c:pt>
                <c:pt idx="8">
                  <c:v>13</c:v>
                </c:pt>
                <c:pt idx="9">
                  <c:v>14</c:v>
                </c:pt>
              </c:numCache>
            </c:numRef>
          </c:val>
        </c:ser>
        <c:ser>
          <c:idx val="3"/>
          <c:order val="3"/>
          <c:tx>
            <c:strRef>
              <c:f>Feuil1!$A$5</c:f>
              <c:strCache>
                <c:ptCount val="1"/>
                <c:pt idx="0">
                  <c:v>Salariés</c:v>
                </c:pt>
              </c:strCache>
            </c:strRef>
          </c:tx>
          <c:dLbls>
            <c:dLbl>
              <c:idx val="0"/>
              <c:tx>
                <c:rich>
                  <a:bodyPr/>
                  <a:lstStyle/>
                  <a:p>
                    <a:r>
                      <a:rPr lang="en-US" dirty="0">
                        <a:solidFill>
                          <a:schemeClr val="tx1"/>
                        </a:solidFill>
                      </a:rPr>
                      <a:t>1</a:t>
                    </a:r>
                    <a:r>
                      <a:rPr lang="en-US" dirty="0"/>
                      <a:t>7</a:t>
                    </a:r>
                  </a:p>
                </c:rich>
              </c:tx>
              <c:showLegendKey val="0"/>
              <c:showVal val="1"/>
              <c:showCatName val="0"/>
              <c:showSerName val="0"/>
              <c:showPercent val="0"/>
              <c:showBubbleSize val="0"/>
            </c:dLbl>
            <c:dLbl>
              <c:idx val="9"/>
              <c:tx>
                <c:rich>
                  <a:bodyPr/>
                  <a:lstStyle/>
                  <a:p>
                    <a:r>
                      <a:rPr lang="en-US" dirty="0"/>
                      <a:t>1</a:t>
                    </a:r>
                    <a:r>
                      <a:rPr lang="en-US" dirty="0">
                        <a:solidFill>
                          <a:schemeClr val="tx1"/>
                        </a:solidFill>
                      </a:rPr>
                      <a:t>6</a:t>
                    </a:r>
                  </a:p>
                </c:rich>
              </c:tx>
              <c:showLegendKey val="0"/>
              <c:showVal val="1"/>
              <c:showCatName val="0"/>
              <c:showSerName val="0"/>
              <c:showPercent val="0"/>
              <c:showBubbleSize val="0"/>
            </c:dLbl>
            <c:txPr>
              <a:bodyPr/>
              <a:lstStyle/>
              <a:p>
                <a:pPr>
                  <a:defRPr sz="1200">
                    <a:solidFill>
                      <a:schemeClr val="bg1"/>
                    </a:solidFill>
                  </a:defRPr>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Feuil1!$B$5:$K$5</c:f>
              <c:numCache>
                <c:formatCode>General</c:formatCode>
                <c:ptCount val="10"/>
                <c:pt idx="0">
                  <c:v>17</c:v>
                </c:pt>
                <c:pt idx="1">
                  <c:v>16</c:v>
                </c:pt>
                <c:pt idx="2">
                  <c:v>17</c:v>
                </c:pt>
                <c:pt idx="3">
                  <c:v>16</c:v>
                </c:pt>
                <c:pt idx="4">
                  <c:v>16</c:v>
                </c:pt>
                <c:pt idx="5">
                  <c:v>16</c:v>
                </c:pt>
                <c:pt idx="6">
                  <c:v>16</c:v>
                </c:pt>
                <c:pt idx="7">
                  <c:v>15</c:v>
                </c:pt>
                <c:pt idx="8">
                  <c:v>16</c:v>
                </c:pt>
                <c:pt idx="9">
                  <c:v>16</c:v>
                </c:pt>
              </c:numCache>
            </c:numRef>
          </c:val>
        </c:ser>
        <c:ser>
          <c:idx val="4"/>
          <c:order val="4"/>
          <c:tx>
            <c:strRef>
              <c:f>Feuil1!$A$6</c:f>
              <c:strCache>
                <c:ptCount val="1"/>
                <c:pt idx="0">
                  <c:v>Sociétés sans intermédiaires</c:v>
                </c:pt>
              </c:strCache>
            </c:strRef>
          </c:tx>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Feuil1!$B$6:$K$6</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5"/>
          <c:order val="5"/>
          <c:tx>
            <c:strRef>
              <c:f>Feuil1!$A$7</c:f>
              <c:strCache>
                <c:ptCount val="1"/>
                <c:pt idx="0">
                  <c:v>Autres modes (vente directe, Internet...)</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Feuil1!$B$7:$K$7</c:f>
              <c:numCache>
                <c:formatCode>General</c:formatCode>
                <c:ptCount val="10"/>
                <c:pt idx="0">
                  <c:v>5</c:v>
                </c:pt>
                <c:pt idx="1">
                  <c:v>6</c:v>
                </c:pt>
                <c:pt idx="2">
                  <c:v>6</c:v>
                </c:pt>
                <c:pt idx="3">
                  <c:v>6</c:v>
                </c:pt>
                <c:pt idx="4">
                  <c:v>5</c:v>
                </c:pt>
                <c:pt idx="5">
                  <c:v>2</c:v>
                </c:pt>
                <c:pt idx="6">
                  <c:v>2</c:v>
                </c:pt>
                <c:pt idx="7">
                  <c:v>2</c:v>
                </c:pt>
                <c:pt idx="8">
                  <c:v>2</c:v>
                </c:pt>
                <c:pt idx="9">
                  <c:v>2</c:v>
                </c:pt>
              </c:numCache>
            </c:numRef>
          </c:val>
        </c:ser>
        <c:dLbls>
          <c:showLegendKey val="0"/>
          <c:showVal val="0"/>
          <c:showCatName val="0"/>
          <c:showSerName val="0"/>
          <c:showPercent val="0"/>
          <c:showBubbleSize val="0"/>
        </c:dLbls>
        <c:axId val="116742016"/>
        <c:axId val="116743552"/>
      </c:areaChart>
      <c:catAx>
        <c:axId val="116742016"/>
        <c:scaling>
          <c:orientation val="minMax"/>
        </c:scaling>
        <c:delete val="0"/>
        <c:axPos val="b"/>
        <c:numFmt formatCode="dd/mm/yyyy" sourceLinked="1"/>
        <c:majorTickMark val="out"/>
        <c:minorTickMark val="none"/>
        <c:tickLblPos val="nextTo"/>
        <c:txPr>
          <a:bodyPr/>
          <a:lstStyle/>
          <a:p>
            <a:pPr>
              <a:defRPr sz="1200"/>
            </a:pPr>
            <a:endParaRPr lang="fr-FR"/>
          </a:p>
        </c:txPr>
        <c:crossAx val="116743552"/>
        <c:crosses val="autoZero"/>
        <c:auto val="1"/>
        <c:lblAlgn val="ctr"/>
        <c:lblOffset val="100"/>
        <c:noMultiLvlLbl val="0"/>
      </c:catAx>
      <c:valAx>
        <c:axId val="116743552"/>
        <c:scaling>
          <c:orientation val="minMax"/>
        </c:scaling>
        <c:delete val="0"/>
        <c:axPos val="l"/>
        <c:majorGridlines/>
        <c:numFmt formatCode="0%" sourceLinked="1"/>
        <c:majorTickMark val="out"/>
        <c:minorTickMark val="none"/>
        <c:tickLblPos val="none"/>
        <c:txPr>
          <a:bodyPr/>
          <a:lstStyle/>
          <a:p>
            <a:pPr>
              <a:defRPr sz="1200"/>
            </a:pPr>
            <a:endParaRPr lang="fr-FR"/>
          </a:p>
        </c:txPr>
        <c:crossAx val="116742016"/>
        <c:crosses val="autoZero"/>
        <c:crossBetween val="midCat"/>
      </c:valAx>
    </c:plotArea>
    <c:legend>
      <c:legendPos val="r"/>
      <c:layout>
        <c:manualLayout>
          <c:xMode val="edge"/>
          <c:yMode val="edge"/>
          <c:x val="0.69421139316512115"/>
          <c:y val="1.4212274151485006E-3"/>
          <c:w val="0.245083996334507"/>
          <c:h val="0.93011685891593165"/>
        </c:manualLayout>
      </c:layout>
      <c:overlay val="0"/>
      <c:txPr>
        <a:bodyPr/>
        <a:lstStyle/>
        <a:p>
          <a:pPr>
            <a:defRPr sz="1100"/>
          </a:pPr>
          <a:endParaRPr lang="fr-FR"/>
        </a:p>
      </c:txPr>
    </c:legend>
    <c:plotVisOnly val="1"/>
    <c:dispBlanksAs val="zero"/>
    <c:showDLblsOverMax val="0"/>
  </c:chart>
  <c:txPr>
    <a:bodyPr/>
    <a:lstStyle/>
    <a:p>
      <a:pPr>
        <a:defRPr sz="1800"/>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percentStacked"/>
        <c:varyColors val="0"/>
        <c:ser>
          <c:idx val="0"/>
          <c:order val="0"/>
          <c:tx>
            <c:strRef>
              <c:f>Feuil1!$A$2</c:f>
              <c:strCache>
                <c:ptCount val="1"/>
                <c:pt idx="0">
                  <c:v>Réseaux de bancassurance</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Feuil1!$B$2:$K$2</c:f>
              <c:numCache>
                <c:formatCode>General</c:formatCode>
                <c:ptCount val="10"/>
                <c:pt idx="0">
                  <c:v>8</c:v>
                </c:pt>
                <c:pt idx="1">
                  <c:v>8</c:v>
                </c:pt>
                <c:pt idx="2">
                  <c:v>8</c:v>
                </c:pt>
                <c:pt idx="3">
                  <c:v>8</c:v>
                </c:pt>
                <c:pt idx="4">
                  <c:v>8</c:v>
                </c:pt>
                <c:pt idx="5">
                  <c:v>9</c:v>
                </c:pt>
                <c:pt idx="6">
                  <c:v>9</c:v>
                </c:pt>
                <c:pt idx="7">
                  <c:v>9</c:v>
                </c:pt>
                <c:pt idx="8">
                  <c:v>9</c:v>
                </c:pt>
                <c:pt idx="9">
                  <c:v>10</c:v>
                </c:pt>
              </c:numCache>
            </c:numRef>
          </c:val>
        </c:ser>
        <c:ser>
          <c:idx val="1"/>
          <c:order val="1"/>
          <c:tx>
            <c:strRef>
              <c:f>Feuil1!$A$3</c:f>
              <c:strCache>
                <c:ptCount val="1"/>
                <c:pt idx="0">
                  <c:v>Agents généraux</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Feuil1!$B$3:$K$3</c:f>
              <c:numCache>
                <c:formatCode>General</c:formatCode>
                <c:ptCount val="10"/>
                <c:pt idx="0">
                  <c:v>35</c:v>
                </c:pt>
                <c:pt idx="1">
                  <c:v>35</c:v>
                </c:pt>
                <c:pt idx="2">
                  <c:v>35</c:v>
                </c:pt>
                <c:pt idx="3">
                  <c:v>35</c:v>
                </c:pt>
                <c:pt idx="4">
                  <c:v>35</c:v>
                </c:pt>
                <c:pt idx="5">
                  <c:v>35</c:v>
                </c:pt>
                <c:pt idx="6">
                  <c:v>35</c:v>
                </c:pt>
                <c:pt idx="7">
                  <c:v>35</c:v>
                </c:pt>
                <c:pt idx="8">
                  <c:v>35</c:v>
                </c:pt>
                <c:pt idx="9">
                  <c:v>35</c:v>
                </c:pt>
              </c:numCache>
            </c:numRef>
          </c:val>
        </c:ser>
        <c:ser>
          <c:idx val="2"/>
          <c:order val="2"/>
          <c:tx>
            <c:strRef>
              <c:f>Feuil1!$A$4</c:f>
              <c:strCache>
                <c:ptCount val="1"/>
                <c:pt idx="0">
                  <c:v>Courtiers</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Feuil1!$B$4:$K$4</c:f>
              <c:numCache>
                <c:formatCode>General</c:formatCode>
                <c:ptCount val="10"/>
                <c:pt idx="0">
                  <c:v>17</c:v>
                </c:pt>
                <c:pt idx="1">
                  <c:v>17</c:v>
                </c:pt>
                <c:pt idx="2">
                  <c:v>18</c:v>
                </c:pt>
                <c:pt idx="3">
                  <c:v>19</c:v>
                </c:pt>
                <c:pt idx="4">
                  <c:v>19</c:v>
                </c:pt>
                <c:pt idx="5">
                  <c:v>18</c:v>
                </c:pt>
                <c:pt idx="6">
                  <c:v>18</c:v>
                </c:pt>
                <c:pt idx="7">
                  <c:v>18</c:v>
                </c:pt>
                <c:pt idx="8">
                  <c:v>18</c:v>
                </c:pt>
                <c:pt idx="9">
                  <c:v>18</c:v>
                </c:pt>
              </c:numCache>
            </c:numRef>
          </c:val>
        </c:ser>
        <c:ser>
          <c:idx val="3"/>
          <c:order val="3"/>
          <c:tx>
            <c:strRef>
              <c:f>Feuil1!$A$5</c:f>
              <c:strCache>
                <c:ptCount val="1"/>
                <c:pt idx="0">
                  <c:v>Salariés</c:v>
                </c:pt>
              </c:strCache>
            </c:strRef>
          </c:tx>
          <c:dLbls>
            <c:dLbl>
              <c:idx val="1"/>
              <c:spPr/>
              <c:txPr>
                <a:bodyPr/>
                <a:lstStyle/>
                <a:p>
                  <a:pPr>
                    <a:defRPr sz="1200">
                      <a:solidFill>
                        <a:schemeClr val="bg1"/>
                      </a:solidFill>
                    </a:defRPr>
                  </a:pPr>
                  <a:endParaRPr lang="fr-FR"/>
                </a:p>
              </c:txPr>
              <c:showLegendKey val="0"/>
              <c:showVal val="1"/>
              <c:showCatName val="0"/>
              <c:showSerName val="0"/>
              <c:showPercent val="0"/>
              <c:showBubbleSize val="0"/>
            </c:dLbl>
            <c:dLbl>
              <c:idx val="2"/>
              <c:spPr/>
              <c:txPr>
                <a:bodyPr/>
                <a:lstStyle/>
                <a:p>
                  <a:pPr>
                    <a:defRPr sz="1200">
                      <a:solidFill>
                        <a:schemeClr val="bg1"/>
                      </a:solidFill>
                    </a:defRPr>
                  </a:pPr>
                  <a:endParaRPr lang="fr-FR"/>
                </a:p>
              </c:txPr>
              <c:showLegendKey val="0"/>
              <c:showVal val="1"/>
              <c:showCatName val="0"/>
              <c:showSerName val="0"/>
              <c:showPercent val="0"/>
              <c:showBubbleSize val="0"/>
            </c:dLbl>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Feuil1!$B$5:$K$5</c:f>
              <c:numCache>
                <c:formatCode>General</c:formatCode>
                <c:ptCount val="10"/>
                <c:pt idx="0">
                  <c:v>3</c:v>
                </c:pt>
                <c:pt idx="1">
                  <c:v>3</c:v>
                </c:pt>
                <c:pt idx="2">
                  <c:v>2</c:v>
                </c:pt>
                <c:pt idx="3">
                  <c:v>2</c:v>
                </c:pt>
                <c:pt idx="4">
                  <c:v>2</c:v>
                </c:pt>
                <c:pt idx="5">
                  <c:v>2</c:v>
                </c:pt>
                <c:pt idx="6">
                  <c:v>2</c:v>
                </c:pt>
                <c:pt idx="7">
                  <c:v>2</c:v>
                </c:pt>
                <c:pt idx="8">
                  <c:v>2</c:v>
                </c:pt>
                <c:pt idx="9">
                  <c:v>2</c:v>
                </c:pt>
              </c:numCache>
            </c:numRef>
          </c:val>
        </c:ser>
        <c:ser>
          <c:idx val="4"/>
          <c:order val="4"/>
          <c:tx>
            <c:strRef>
              <c:f>Feuil1!$A$6</c:f>
              <c:strCache>
                <c:ptCount val="1"/>
                <c:pt idx="0">
                  <c:v>Sociétés sans intermédiaires</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Feuil1!$B$6:$K$6</c:f>
              <c:numCache>
                <c:formatCode>General</c:formatCode>
                <c:ptCount val="10"/>
                <c:pt idx="0">
                  <c:v>34</c:v>
                </c:pt>
                <c:pt idx="1">
                  <c:v>34</c:v>
                </c:pt>
                <c:pt idx="2">
                  <c:v>34</c:v>
                </c:pt>
                <c:pt idx="3">
                  <c:v>33</c:v>
                </c:pt>
                <c:pt idx="4">
                  <c:v>33</c:v>
                </c:pt>
                <c:pt idx="5">
                  <c:v>33</c:v>
                </c:pt>
                <c:pt idx="6">
                  <c:v>33</c:v>
                </c:pt>
                <c:pt idx="7">
                  <c:v>33</c:v>
                </c:pt>
                <c:pt idx="8">
                  <c:v>33</c:v>
                </c:pt>
                <c:pt idx="9">
                  <c:v>33</c:v>
                </c:pt>
              </c:numCache>
            </c:numRef>
          </c:val>
        </c:ser>
        <c:ser>
          <c:idx val="5"/>
          <c:order val="5"/>
          <c:tx>
            <c:strRef>
              <c:f>Feuil1!$A$7</c:f>
              <c:strCache>
                <c:ptCount val="1"/>
                <c:pt idx="0">
                  <c:v>Autres modes (vente directe, Internet...)</c:v>
                </c:pt>
              </c:strCache>
            </c:strRef>
          </c:tx>
          <c:dLbls>
            <c:txPr>
              <a:bodyPr/>
              <a:lstStyle/>
              <a:p>
                <a:pPr>
                  <a:defRPr sz="1200"/>
                </a:pPr>
                <a:endParaRPr lang="fr-FR"/>
              </a:p>
            </c:txPr>
            <c:showLegendKey val="0"/>
            <c:showVal val="1"/>
            <c:showCatName val="0"/>
            <c:showSerName val="0"/>
            <c:showPercent val="0"/>
            <c:showBubbleSize val="0"/>
            <c:showLeaderLines val="0"/>
          </c:dLbls>
          <c:cat>
            <c:strRef>
              <c:f>Feuil1!$B$1:$K$1</c:f>
              <c:strCache>
                <c:ptCount val="10"/>
                <c:pt idx="0">
                  <c:v>1999</c:v>
                </c:pt>
                <c:pt idx="1">
                  <c:v>2000</c:v>
                </c:pt>
                <c:pt idx="2">
                  <c:v>2001</c:v>
                </c:pt>
                <c:pt idx="3">
                  <c:v>2002</c:v>
                </c:pt>
                <c:pt idx="4">
                  <c:v>2003</c:v>
                </c:pt>
                <c:pt idx="5">
                  <c:v>2004</c:v>
                </c:pt>
                <c:pt idx="6">
                  <c:v>2005</c:v>
                </c:pt>
                <c:pt idx="7">
                  <c:v>2006</c:v>
                </c:pt>
                <c:pt idx="8">
                  <c:v>2007</c:v>
                </c:pt>
                <c:pt idx="9">
                  <c:v>2008</c:v>
                </c:pt>
              </c:strCache>
            </c:strRef>
          </c:cat>
          <c:val>
            <c:numRef>
              <c:f>Feuil1!$B$7:$K$7</c:f>
              <c:numCache>
                <c:formatCode>General</c:formatCode>
                <c:ptCount val="10"/>
                <c:pt idx="0">
                  <c:v>3</c:v>
                </c:pt>
                <c:pt idx="1">
                  <c:v>3</c:v>
                </c:pt>
                <c:pt idx="2">
                  <c:v>3</c:v>
                </c:pt>
                <c:pt idx="3">
                  <c:v>3</c:v>
                </c:pt>
                <c:pt idx="4">
                  <c:v>3</c:v>
                </c:pt>
                <c:pt idx="5">
                  <c:v>3</c:v>
                </c:pt>
                <c:pt idx="6">
                  <c:v>3</c:v>
                </c:pt>
                <c:pt idx="7">
                  <c:v>3</c:v>
                </c:pt>
                <c:pt idx="8">
                  <c:v>3</c:v>
                </c:pt>
                <c:pt idx="9">
                  <c:v>2</c:v>
                </c:pt>
              </c:numCache>
            </c:numRef>
          </c:val>
        </c:ser>
        <c:dLbls>
          <c:showLegendKey val="0"/>
          <c:showVal val="0"/>
          <c:showCatName val="0"/>
          <c:showSerName val="0"/>
          <c:showPercent val="0"/>
          <c:showBubbleSize val="0"/>
        </c:dLbls>
        <c:axId val="116470144"/>
        <c:axId val="116471680"/>
      </c:areaChart>
      <c:catAx>
        <c:axId val="116470144"/>
        <c:scaling>
          <c:orientation val="minMax"/>
        </c:scaling>
        <c:delete val="0"/>
        <c:axPos val="b"/>
        <c:numFmt formatCode="dd/mm/yyyy" sourceLinked="1"/>
        <c:majorTickMark val="out"/>
        <c:minorTickMark val="none"/>
        <c:tickLblPos val="nextTo"/>
        <c:txPr>
          <a:bodyPr/>
          <a:lstStyle/>
          <a:p>
            <a:pPr>
              <a:defRPr sz="1200"/>
            </a:pPr>
            <a:endParaRPr lang="fr-FR"/>
          </a:p>
        </c:txPr>
        <c:crossAx val="116471680"/>
        <c:crosses val="autoZero"/>
        <c:auto val="1"/>
        <c:lblAlgn val="ctr"/>
        <c:lblOffset val="100"/>
        <c:noMultiLvlLbl val="0"/>
      </c:catAx>
      <c:valAx>
        <c:axId val="116471680"/>
        <c:scaling>
          <c:orientation val="minMax"/>
        </c:scaling>
        <c:delete val="0"/>
        <c:axPos val="l"/>
        <c:majorGridlines/>
        <c:numFmt formatCode="0%" sourceLinked="1"/>
        <c:majorTickMark val="out"/>
        <c:minorTickMark val="none"/>
        <c:tickLblPos val="none"/>
        <c:txPr>
          <a:bodyPr/>
          <a:lstStyle/>
          <a:p>
            <a:pPr>
              <a:defRPr sz="1200"/>
            </a:pPr>
            <a:endParaRPr lang="fr-FR"/>
          </a:p>
        </c:txPr>
        <c:crossAx val="116470144"/>
        <c:crosses val="autoZero"/>
        <c:crossBetween val="midCat"/>
      </c:valAx>
    </c:plotArea>
    <c:legend>
      <c:legendPos val="r"/>
      <c:layout>
        <c:manualLayout>
          <c:xMode val="edge"/>
          <c:yMode val="edge"/>
          <c:x val="0.69421139316512104"/>
          <c:y val="1.4212274151485006E-3"/>
          <c:w val="0.245083996334507"/>
          <c:h val="0.93011685891593165"/>
        </c:manualLayout>
      </c:layout>
      <c:overlay val="0"/>
      <c:txPr>
        <a:bodyPr/>
        <a:lstStyle/>
        <a:p>
          <a:pPr>
            <a:defRPr sz="1100"/>
          </a:pPr>
          <a:endParaRPr lang="fr-FR"/>
        </a:p>
      </c:txPr>
    </c:legend>
    <c:plotVisOnly val="1"/>
    <c:dispBlanksAs val="zero"/>
    <c:showDLblsOverMax val="0"/>
  </c:chart>
  <c:txPr>
    <a:bodyPr/>
    <a:lstStyle/>
    <a:p>
      <a:pPr>
        <a:defRPr sz="1800"/>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pPr>
            <a:r>
              <a:rPr lang="fr-FR" sz="1050" dirty="0"/>
              <a:t>Répartition par branche</a:t>
            </a:r>
            <a:r>
              <a:rPr lang="fr-FR" sz="1050" baseline="0" dirty="0"/>
              <a:t> d'activité </a:t>
            </a:r>
            <a:r>
              <a:rPr lang="fr-FR" sz="1050" dirty="0" smtClean="0"/>
              <a:t>métiers </a:t>
            </a:r>
            <a:r>
              <a:rPr lang="fr-FR" sz="1050" dirty="0"/>
              <a:t>(en %</a:t>
            </a:r>
            <a:r>
              <a:rPr lang="fr-FR" sz="1050" baseline="0" dirty="0"/>
              <a:t>)</a:t>
            </a:r>
            <a:endParaRPr lang="fr-FR" sz="1050" dirty="0"/>
          </a:p>
        </c:rich>
      </c:tx>
      <c:overlay val="0"/>
    </c:title>
    <c:autoTitleDeleted val="0"/>
    <c:plotArea>
      <c:layout/>
      <c:barChart>
        <c:barDir val="bar"/>
        <c:grouping val="clustered"/>
        <c:varyColors val="0"/>
        <c:ser>
          <c:idx val="0"/>
          <c:order val="0"/>
          <c:invertIfNegative val="0"/>
          <c:cat>
            <c:strRef>
              <c:f>Feuil1!$A$2:$A$18</c:f>
              <c:strCache>
                <c:ptCount val="17"/>
                <c:pt idx="0">
                  <c:v>Indéterminé</c:v>
                </c:pt>
                <c:pt idx="1">
                  <c:v>Direction</c:v>
                </c:pt>
                <c:pt idx="2">
                  <c:v>Ressources humaines</c:v>
                </c:pt>
                <c:pt idx="3">
                  <c:v>Logistique</c:v>
                </c:pt>
                <c:pt idx="4">
                  <c:v>Gestion et organisation</c:v>
                </c:pt>
                <c:pt idx="5">
                  <c:v>Etudes et conseil</c:v>
                </c:pt>
                <c:pt idx="6">
                  <c:v>Informatiques et télécommunications</c:v>
                </c:pt>
                <c:pt idx="7">
                  <c:v>Gestion des actifs</c:v>
                </c:pt>
                <c:pt idx="8">
                  <c:v>Communication</c:v>
                </c:pt>
                <c:pt idx="9">
                  <c:v>Secrétariat et assistanat</c:v>
                </c:pt>
                <c:pt idx="10">
                  <c:v>Administration</c:v>
                </c:pt>
                <c:pt idx="11">
                  <c:v>Réassurance</c:v>
                </c:pt>
                <c:pt idx="12">
                  <c:v>Comptabilité</c:v>
                </c:pt>
                <c:pt idx="13">
                  <c:v>Commercial</c:v>
                </c:pt>
                <c:pt idx="14">
                  <c:v>Gestion des contrats</c:v>
                </c:pt>
                <c:pt idx="15">
                  <c:v>Contrôle technique et prévention</c:v>
                </c:pt>
                <c:pt idx="16">
                  <c:v>Conception et adaptation de produits</c:v>
                </c:pt>
              </c:strCache>
            </c:strRef>
          </c:cat>
          <c:val>
            <c:numRef>
              <c:f>Feuil1!$B$2:$B$18</c:f>
              <c:numCache>
                <c:formatCode>General</c:formatCode>
                <c:ptCount val="17"/>
                <c:pt idx="0">
                  <c:v>0.70000000000000129</c:v>
                </c:pt>
                <c:pt idx="1">
                  <c:v>2.5</c:v>
                </c:pt>
                <c:pt idx="2">
                  <c:v>2.2000000000000002</c:v>
                </c:pt>
                <c:pt idx="3">
                  <c:v>3.6</c:v>
                </c:pt>
                <c:pt idx="4">
                  <c:v>3.3</c:v>
                </c:pt>
                <c:pt idx="5">
                  <c:v>2.5</c:v>
                </c:pt>
                <c:pt idx="6">
                  <c:v>7.7</c:v>
                </c:pt>
                <c:pt idx="7">
                  <c:v>1.3</c:v>
                </c:pt>
                <c:pt idx="8">
                  <c:v>0.9</c:v>
                </c:pt>
                <c:pt idx="9">
                  <c:v>4.5999999999999996</c:v>
                </c:pt>
                <c:pt idx="10">
                  <c:v>1.8</c:v>
                </c:pt>
                <c:pt idx="11">
                  <c:v>0.70000000000000129</c:v>
                </c:pt>
                <c:pt idx="12">
                  <c:v>3.6</c:v>
                </c:pt>
                <c:pt idx="13">
                  <c:v>31.7</c:v>
                </c:pt>
                <c:pt idx="14">
                  <c:v>28.7</c:v>
                </c:pt>
                <c:pt idx="15">
                  <c:v>1.2</c:v>
                </c:pt>
                <c:pt idx="16">
                  <c:v>3</c:v>
                </c:pt>
              </c:numCache>
            </c:numRef>
          </c:val>
        </c:ser>
        <c:dLbls>
          <c:showLegendKey val="0"/>
          <c:showVal val="1"/>
          <c:showCatName val="0"/>
          <c:showSerName val="0"/>
          <c:showPercent val="0"/>
          <c:showBubbleSize val="0"/>
        </c:dLbls>
        <c:gapWidth val="150"/>
        <c:overlap val="-25"/>
        <c:axId val="125492224"/>
        <c:axId val="125494016"/>
      </c:barChart>
      <c:catAx>
        <c:axId val="125492224"/>
        <c:scaling>
          <c:orientation val="minMax"/>
        </c:scaling>
        <c:delete val="0"/>
        <c:axPos val="l"/>
        <c:majorTickMark val="none"/>
        <c:minorTickMark val="none"/>
        <c:tickLblPos val="nextTo"/>
        <c:txPr>
          <a:bodyPr/>
          <a:lstStyle/>
          <a:p>
            <a:pPr>
              <a:defRPr sz="900"/>
            </a:pPr>
            <a:endParaRPr lang="fr-FR"/>
          </a:p>
        </c:txPr>
        <c:crossAx val="125494016"/>
        <c:crosses val="autoZero"/>
        <c:auto val="1"/>
        <c:lblAlgn val="ctr"/>
        <c:lblOffset val="100"/>
        <c:noMultiLvlLbl val="0"/>
      </c:catAx>
      <c:valAx>
        <c:axId val="125494016"/>
        <c:scaling>
          <c:orientation val="minMax"/>
        </c:scaling>
        <c:delete val="1"/>
        <c:axPos val="b"/>
        <c:numFmt formatCode="General" sourceLinked="1"/>
        <c:majorTickMark val="out"/>
        <c:minorTickMark val="none"/>
        <c:tickLblPos val="nextTo"/>
        <c:crossAx val="125492224"/>
        <c:crosses val="autoZero"/>
        <c:crossBetween val="between"/>
      </c:valAx>
    </c:plotArea>
    <c:plotVisOnly val="1"/>
    <c:dispBlanksAs val="gap"/>
    <c:showDLblsOverMax val="0"/>
  </c:chart>
  <c:spPr>
    <a:effectLst>
      <a:outerShdw blurRad="50800" dist="38100" dir="5400000" algn="t" rotWithShape="0">
        <a:prstClr val="black">
          <a:alpha val="40000"/>
        </a:prstClr>
      </a:outerShdw>
    </a:effectLst>
  </c:sp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7.wmf"/><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026" name="Picture 10" descr="pied2"/>
          <p:cNvPicPr>
            <a:picLocks noChangeArrowheads="1"/>
          </p:cNvPicPr>
          <p:nvPr/>
        </p:nvPicPr>
        <p:blipFill>
          <a:blip r:embed="rId2"/>
          <a:srcRect/>
          <a:stretch>
            <a:fillRect/>
          </a:stretch>
        </p:blipFill>
        <p:spPr bwMode="auto">
          <a:xfrm>
            <a:off x="0" y="9263063"/>
            <a:ext cx="6662738" cy="641350"/>
          </a:xfrm>
          <a:prstGeom prst="rect">
            <a:avLst/>
          </a:prstGeom>
          <a:noFill/>
          <a:ln w="9525">
            <a:noFill/>
            <a:miter lim="800000"/>
            <a:headEnd/>
            <a:tailEnd/>
          </a:ln>
        </p:spPr>
      </p:pic>
      <p:sp>
        <p:nvSpPr>
          <p:cNvPr id="179204" name="Rectangle 4"/>
          <p:cNvSpPr>
            <a:spLocks noGrp="1" noChangeArrowheads="1"/>
          </p:cNvSpPr>
          <p:nvPr>
            <p:ph type="ftr" sz="quarter" idx="2"/>
          </p:nvPr>
        </p:nvSpPr>
        <p:spPr bwMode="auto">
          <a:xfrm>
            <a:off x="882650" y="9337677"/>
            <a:ext cx="4687888" cy="5508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700">
                <a:latin typeface="Tahoma" charset="0"/>
              </a:defRPr>
            </a:lvl1pPr>
          </a:lstStyle>
          <a:p>
            <a:pPr>
              <a:defRPr/>
            </a:pPr>
            <a:r>
              <a:rPr lang="fr-FR" dirty="0"/>
              <a:t>© Orga Consultants – Titre de la présentation - date - </a:t>
            </a:r>
            <a:fld id="{B51FB12C-1820-4EF3-A70A-45E40B8DA175}" type="slidenum">
              <a:rPr lang="fr-FR"/>
              <a:pPr>
                <a:defRPr/>
              </a:pPr>
              <a:t>‹N°›</a:t>
            </a:fld>
            <a:endParaRPr lang="fr-FR" dirty="0"/>
          </a:p>
        </p:txBody>
      </p:sp>
    </p:spTree>
    <p:extLst>
      <p:ext uri="{BB962C8B-B14F-4D97-AF65-F5344CB8AC3E}">
        <p14:creationId xmlns:p14="http://schemas.microsoft.com/office/powerpoint/2010/main" val="902465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538" name="Picture 12" descr="pied2"/>
          <p:cNvPicPr>
            <a:picLocks noChangeArrowheads="1"/>
          </p:cNvPicPr>
          <p:nvPr/>
        </p:nvPicPr>
        <p:blipFill>
          <a:blip r:embed="rId2"/>
          <a:srcRect/>
          <a:stretch>
            <a:fillRect/>
          </a:stretch>
        </p:blipFill>
        <p:spPr bwMode="auto">
          <a:xfrm>
            <a:off x="0" y="9263063"/>
            <a:ext cx="6662738" cy="641350"/>
          </a:xfrm>
          <a:prstGeom prst="rect">
            <a:avLst/>
          </a:prstGeom>
          <a:noFill/>
          <a:ln w="9525">
            <a:noFill/>
            <a:miter lim="800000"/>
            <a:headEnd/>
            <a:tailEnd/>
          </a:ln>
        </p:spPr>
      </p:pic>
      <p:sp>
        <p:nvSpPr>
          <p:cNvPr id="65539" name="Rectangle 4"/>
          <p:cNvSpPr>
            <a:spLocks noGrp="1" noRot="1" noChangeAspect="1" noChangeArrowheads="1" noTextEdit="1"/>
          </p:cNvSpPr>
          <p:nvPr>
            <p:ph type="sldImg" idx="2"/>
          </p:nvPr>
        </p:nvSpPr>
        <p:spPr bwMode="auto">
          <a:xfrm>
            <a:off x="700088" y="457200"/>
            <a:ext cx="5334000" cy="40020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304800" y="4675188"/>
            <a:ext cx="6165850" cy="4849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 Deuxième niveau</a:t>
            </a:r>
          </a:p>
          <a:p>
            <a:pPr lvl="2"/>
            <a:r>
              <a:rPr lang="fr-FR" noProof="0" smtClean="0"/>
              <a:t> Troisième niveau</a:t>
            </a:r>
          </a:p>
          <a:p>
            <a:pPr lvl="3"/>
            <a:r>
              <a:rPr lang="fr-FR" noProof="0" smtClean="0"/>
              <a:t> Quatrième niveau</a:t>
            </a:r>
          </a:p>
          <a:p>
            <a:pPr lvl="4"/>
            <a:r>
              <a:rPr lang="fr-FR" noProof="0" smtClean="0"/>
              <a:t> Cinquième niveau</a:t>
            </a:r>
          </a:p>
        </p:txBody>
      </p:sp>
    </p:spTree>
    <p:extLst>
      <p:ext uri="{BB962C8B-B14F-4D97-AF65-F5344CB8AC3E}">
        <p14:creationId xmlns:p14="http://schemas.microsoft.com/office/powerpoint/2010/main" val="1405353619"/>
      </p:ext>
    </p:extLst>
  </p:cSld>
  <p:clrMap bg1="lt1" tx1="dk1" bg2="lt2" tx2="dk2" accent1="accent1" accent2="accent2" accent3="accent3" accent4="accent4" accent5="accent5" accent6="accent6" hlink="hlink" folHlink="folHlink"/>
  <p:notesStyle>
    <a:lvl1pPr marL="187325" indent="-187325" algn="l" rtl="0" eaLnBrk="0" fontAlgn="base" hangingPunct="0">
      <a:spcBef>
        <a:spcPct val="30000"/>
      </a:spcBef>
      <a:spcAft>
        <a:spcPct val="0"/>
      </a:spcAft>
      <a:buClr>
        <a:srgbClr val="FF0000"/>
      </a:buClr>
      <a:buFont typeface="Wingdings" pitchFamily="2" charset="2"/>
      <a:buChar char="n"/>
      <a:defRPr sz="900" kern="1200">
        <a:solidFill>
          <a:schemeClr val="tx1"/>
        </a:solidFill>
        <a:latin typeface="Tahoma" charset="0"/>
        <a:ea typeface="ＭＳ Ｐゴシック" pitchFamily="88" charset="-128"/>
        <a:cs typeface="+mn-cs"/>
      </a:defRPr>
    </a:lvl1pPr>
    <a:lvl2pPr marL="457200" indent="-168275" algn="l" rtl="0" eaLnBrk="0" fontAlgn="base" hangingPunct="0">
      <a:spcBef>
        <a:spcPct val="30000"/>
      </a:spcBef>
      <a:spcAft>
        <a:spcPct val="0"/>
      </a:spcAft>
      <a:buFont typeface="Wingdings" pitchFamily="2" charset="2"/>
      <a:buChar char="n"/>
      <a:defRPr sz="800" kern="1200">
        <a:solidFill>
          <a:schemeClr val="tx1"/>
        </a:solidFill>
        <a:latin typeface="Tahoma" charset="0"/>
        <a:ea typeface="ＭＳ Ｐゴシック" pitchFamily="88" charset="-128"/>
        <a:cs typeface="+mn-cs"/>
      </a:defRPr>
    </a:lvl2pPr>
    <a:lvl3pPr marL="668338" indent="-104775" algn="l" rtl="0" eaLnBrk="0" fontAlgn="base" hangingPunct="0">
      <a:spcBef>
        <a:spcPct val="30000"/>
      </a:spcBef>
      <a:spcAft>
        <a:spcPct val="0"/>
      </a:spcAft>
      <a:buChar char="•"/>
      <a:defRPr sz="800" kern="1200">
        <a:solidFill>
          <a:schemeClr val="tx1"/>
        </a:solidFill>
        <a:latin typeface="Tahoma" charset="0"/>
        <a:ea typeface="ＭＳ Ｐゴシック" pitchFamily="88" charset="-128"/>
        <a:cs typeface="+mn-cs"/>
      </a:defRPr>
    </a:lvl3pPr>
    <a:lvl4pPr marL="858838" indent="-107950" algn="l" rtl="0" eaLnBrk="0" fontAlgn="base" hangingPunct="0">
      <a:spcBef>
        <a:spcPct val="30000"/>
      </a:spcBef>
      <a:spcAft>
        <a:spcPct val="0"/>
      </a:spcAft>
      <a:buChar char="•"/>
      <a:defRPr sz="800" i="1" kern="1200">
        <a:solidFill>
          <a:schemeClr val="tx1"/>
        </a:solidFill>
        <a:latin typeface="Tahoma" charset="0"/>
        <a:ea typeface="ＭＳ Ｐゴシック" pitchFamily="88" charset="-128"/>
        <a:cs typeface="+mn-cs"/>
      </a:defRPr>
    </a:lvl4pPr>
    <a:lvl5pPr marL="1828800" algn="l" rtl="0" eaLnBrk="0" fontAlgn="base" hangingPunct="0">
      <a:spcBef>
        <a:spcPct val="30000"/>
      </a:spcBef>
      <a:spcAft>
        <a:spcPct val="0"/>
      </a:spcAft>
      <a:buChar char="•"/>
      <a:defRPr sz="800" i="1" kern="1200">
        <a:solidFill>
          <a:schemeClr val="tx1"/>
        </a:solidFill>
        <a:latin typeface="Tahoma" charset="0"/>
        <a:ea typeface="ＭＳ Ｐゴシック" pitchFamily="8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rofessionnels.lcl.fr/Divers/Lexique/Lexique/interet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ffsa.fr/webffsa/portailffsa.nsf/html/reglementationintro"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Rot="1" noChangeAspect="1" noChangeArrowheads="1" noTextEdit="1"/>
          </p:cNvSpPr>
          <p:nvPr>
            <p:ph type="sldImg"/>
          </p:nvPr>
        </p:nvSpPr>
        <p:spPr>
          <a:xfrm>
            <a:off x="698500" y="457200"/>
            <a:ext cx="5335588" cy="4002088"/>
          </a:xfrm>
          <a:ln/>
        </p:spPr>
      </p:sp>
      <p:sp>
        <p:nvSpPr>
          <p:cNvPr id="66563" name="Rectangle 5"/>
          <p:cNvSpPr>
            <a:spLocks noGrp="1" noChangeArrowheads="1"/>
          </p:cNvSpPr>
          <p:nvPr>
            <p:ph type="body" idx="1"/>
          </p:nvPr>
        </p:nvSpPr>
        <p:spPr>
          <a:noFill/>
          <a:ln/>
        </p:spPr>
        <p:txBody>
          <a:bodyPr/>
          <a:lstStyle/>
          <a:p>
            <a:pPr eaLnBrk="1" hangingPunct="1">
              <a:buFont typeface="Wingdings" pitchFamily="2" charset="2"/>
              <a:buNone/>
            </a:pPr>
            <a:endParaRPr lang="fr-FR" b="1" dirty="0" smtClean="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Rot="1" noChangeAspect="1" noChangeArrowheads="1" noTextEdit="1"/>
          </p:cNvSpPr>
          <p:nvPr>
            <p:ph type="sldImg"/>
          </p:nvPr>
        </p:nvSpPr>
        <p:spPr>
          <a:xfrm>
            <a:off x="698500" y="457200"/>
            <a:ext cx="5335588" cy="4002088"/>
          </a:xfrm>
          <a:ln/>
        </p:spPr>
      </p:sp>
      <p:sp>
        <p:nvSpPr>
          <p:cNvPr id="79875" name="Rectangle 5"/>
          <p:cNvSpPr>
            <a:spLocks noGrp="1" noChangeArrowheads="1"/>
          </p:cNvSpPr>
          <p:nvPr>
            <p:ph type="body" idx="1"/>
          </p:nvPr>
        </p:nvSpPr>
        <p:spPr>
          <a:noFill/>
          <a:ln/>
        </p:spPr>
        <p:txBody>
          <a:bodyPr/>
          <a:lstStyle/>
          <a:p>
            <a:pPr eaLnBrk="1" hangingPunct="1">
              <a:spcBef>
                <a:spcPts val="0"/>
              </a:spcBef>
              <a:buNone/>
            </a:pPr>
            <a:r>
              <a:rPr lang="fr-FR" sz="800" b="1" u="sng" dirty="0" smtClean="0">
                <a:latin typeface="Tahoma" pitchFamily="34" charset="0"/>
              </a:rPr>
              <a:t>ASSURANCES DE PERSONNES</a:t>
            </a:r>
            <a:r>
              <a:rPr lang="fr-FR" sz="800" u="sng" dirty="0" smtClean="0">
                <a:latin typeface="Tahoma" pitchFamily="34" charset="0"/>
              </a:rPr>
              <a:t> :</a:t>
            </a:r>
          </a:p>
          <a:p>
            <a:pPr lvl="1" eaLnBrk="1" hangingPunct="1">
              <a:spcBef>
                <a:spcPts val="0"/>
              </a:spcBef>
            </a:pPr>
            <a:r>
              <a:rPr lang="fr-FR" sz="700" dirty="0" smtClean="0">
                <a:latin typeface="Tahoma" pitchFamily="34" charset="0"/>
              </a:rPr>
              <a:t>But : versement de prestations forfaitaires en cas d’événements affectant l’assuré</a:t>
            </a:r>
          </a:p>
          <a:p>
            <a:pPr lvl="1" eaLnBrk="1" hangingPunct="1">
              <a:spcBef>
                <a:spcPts val="0"/>
              </a:spcBef>
            </a:pPr>
            <a:r>
              <a:rPr lang="fr-FR" sz="700" dirty="0" smtClean="0">
                <a:latin typeface="Tahoma" pitchFamily="34" charset="0"/>
              </a:rPr>
              <a:t>Pas soumises au principe indemnitaire puisque la valeur pécuniaire de la personne humaine ne peut être fixée. </a:t>
            </a:r>
          </a:p>
          <a:p>
            <a:pPr lvl="1" eaLnBrk="1" hangingPunct="1">
              <a:spcBef>
                <a:spcPts val="0"/>
              </a:spcBef>
            </a:pPr>
            <a:r>
              <a:rPr lang="fr-FR" sz="700" dirty="0" smtClean="0">
                <a:latin typeface="Tahoma" pitchFamily="34" charset="0"/>
              </a:rPr>
              <a:t>Elle est donc soumise au</a:t>
            </a:r>
            <a:r>
              <a:rPr lang="fr-FR" sz="700" b="1" dirty="0" smtClean="0">
                <a:latin typeface="Tahoma" pitchFamily="34" charset="0"/>
              </a:rPr>
              <a:t> Principe forfaitaire </a:t>
            </a:r>
            <a:r>
              <a:rPr lang="fr-FR" sz="700" dirty="0" smtClean="0">
                <a:latin typeface="Tahoma" pitchFamily="34" charset="0"/>
              </a:rPr>
              <a:t>(sauf pour l’assurance des frais de soins) : les sommes versées prennent la forme d'un forfait. Un assuré peut souscrire autant de contrats qu'il le désire. </a:t>
            </a:r>
            <a:r>
              <a:rPr lang="fr-FR" sz="700" i="1" dirty="0" smtClean="0">
                <a:latin typeface="Tahoma" pitchFamily="34" charset="0"/>
              </a:rPr>
              <a:t>Exception au principe forfaitaire : assurance décès emprunteur -&gt; indemnitaire au profit de l’organisme de prêt</a:t>
            </a:r>
            <a:r>
              <a:rPr lang="fr-FR" sz="700" dirty="0" smtClean="0">
                <a:latin typeface="Tahoma" pitchFamily="34" charset="0"/>
              </a:rPr>
              <a:t>.</a:t>
            </a:r>
          </a:p>
          <a:p>
            <a:pPr lvl="1" eaLnBrk="1" hangingPunct="1">
              <a:spcBef>
                <a:spcPts val="0"/>
              </a:spcBef>
            </a:pPr>
            <a:r>
              <a:rPr lang="fr-FR" sz="700" b="1" dirty="0" smtClean="0">
                <a:latin typeface="Tahoma" pitchFamily="34" charset="0"/>
              </a:rPr>
              <a:t>Non subrogation </a:t>
            </a:r>
            <a:r>
              <a:rPr lang="fr-FR" sz="700" dirty="0" smtClean="0">
                <a:latin typeface="Tahoma" pitchFamily="34" charset="0"/>
              </a:rPr>
              <a:t>: Les capitaux, réglés à la victime par l’assureur, ne peuvent pas être réclamés ensuite à un éventuel tiers responsable.</a:t>
            </a:r>
          </a:p>
          <a:p>
            <a:pPr lvl="1" eaLnBrk="1" hangingPunct="1">
              <a:spcBef>
                <a:spcPts val="0"/>
              </a:spcBef>
            </a:pPr>
            <a:r>
              <a:rPr lang="fr-FR" sz="700" dirty="0" smtClean="0">
                <a:latin typeface="Tahoma" pitchFamily="34" charset="0"/>
              </a:rPr>
              <a:t>Beaucoup moins diversifié que l’assurance de biens et de responsabilités (4 catégories) pour 62 % de CA</a:t>
            </a:r>
            <a:endParaRPr lang="fr-FR" sz="700" b="1" dirty="0" smtClean="0">
              <a:latin typeface="Tahoma" pitchFamily="34" charset="0"/>
            </a:endParaRPr>
          </a:p>
          <a:p>
            <a:pPr eaLnBrk="1" hangingPunct="1">
              <a:spcBef>
                <a:spcPts val="0"/>
              </a:spcBef>
            </a:pPr>
            <a:r>
              <a:rPr lang="fr-FR" sz="800" b="1" dirty="0" smtClean="0">
                <a:latin typeface="Tahoma" pitchFamily="34" charset="0"/>
              </a:rPr>
              <a:t>Assurances en cas de vie…</a:t>
            </a:r>
            <a:r>
              <a:rPr lang="fr-FR" sz="800" dirty="0" smtClean="0">
                <a:latin typeface="Tahoma" pitchFamily="34" charset="0"/>
              </a:rPr>
              <a:t> : Contrat d’assurance, souscrit individuellement ou par l’intermédiaire d’une entreprise ou d’une association, permettant la constitution d’une épargne (sous forme de capital ou de rente) si la personne assurée est en vie au terme du contrat. Ce contrat est généralement assorti d’une </a:t>
            </a:r>
            <a:r>
              <a:rPr lang="fr-FR" sz="800" b="1" i="1" dirty="0" smtClean="0">
                <a:latin typeface="Tahoma" pitchFamily="34" charset="0"/>
              </a:rPr>
              <a:t>contre-assurance</a:t>
            </a:r>
            <a:r>
              <a:rPr lang="fr-FR" sz="800" i="1" dirty="0" smtClean="0">
                <a:latin typeface="Tahoma" pitchFamily="34" charset="0"/>
              </a:rPr>
              <a:t> </a:t>
            </a:r>
            <a:r>
              <a:rPr lang="fr-FR" sz="800" dirty="0" smtClean="0">
                <a:latin typeface="Tahoma" pitchFamily="34" charset="0"/>
              </a:rPr>
              <a:t>en cas de décès. …</a:t>
            </a:r>
            <a:r>
              <a:rPr lang="fr-FR" sz="800" b="1" dirty="0" smtClean="0">
                <a:latin typeface="Tahoma" pitchFamily="34" charset="0"/>
              </a:rPr>
              <a:t>et bons de capitalisation</a:t>
            </a:r>
            <a:r>
              <a:rPr lang="fr-FR" sz="800" dirty="0" smtClean="0">
                <a:latin typeface="Tahoma" pitchFamily="34" charset="0"/>
              </a:rPr>
              <a:t>.</a:t>
            </a:r>
          </a:p>
          <a:p>
            <a:pPr lvl="1">
              <a:spcBef>
                <a:spcPts val="0"/>
              </a:spcBef>
            </a:pPr>
            <a:r>
              <a:rPr lang="fr-FR" sz="700" b="1" dirty="0" smtClean="0">
                <a:solidFill>
                  <a:srgbClr val="FF0000"/>
                </a:solidFill>
                <a:latin typeface="Tahoma" pitchFamily="34" charset="0"/>
              </a:rPr>
              <a:t>Ce qui communément est appelé « assurance-vie » en France est un double contrat d'assurance décès et d'assurance en cas de vie sur une durée unique. Ceci permet de présenter un quasi produit d'épargne, doté des avantages fiscaux de l'assurance </a:t>
            </a:r>
            <a:r>
              <a:rPr lang="fr-FR" sz="700" b="1" i="1" dirty="0" smtClean="0">
                <a:solidFill>
                  <a:srgbClr val="FF0000"/>
                </a:solidFill>
                <a:latin typeface="Tahoma" pitchFamily="34" charset="0"/>
              </a:rPr>
              <a:t>(reprendre rapidement le fonctionnement d’un contrat d’assurance vie)</a:t>
            </a:r>
            <a:r>
              <a:rPr lang="fr-FR" sz="700" b="1" dirty="0" smtClean="0">
                <a:solidFill>
                  <a:srgbClr val="FF0000"/>
                </a:solidFill>
                <a:latin typeface="Tahoma" pitchFamily="34" charset="0"/>
              </a:rPr>
              <a:t>.</a:t>
            </a:r>
          </a:p>
          <a:p>
            <a:pPr lvl="1">
              <a:spcBef>
                <a:spcPts val="0"/>
              </a:spcBef>
            </a:pPr>
            <a:r>
              <a:rPr lang="fr-FR" sz="700" b="1" i="1" dirty="0" smtClean="0">
                <a:latin typeface="Tahoma" pitchFamily="34" charset="0"/>
              </a:rPr>
              <a:t>Pourquoi la durée Ass Vie = 8 ans</a:t>
            </a:r>
            <a:r>
              <a:rPr lang="fr-FR" sz="700" i="1" dirty="0" smtClean="0">
                <a:latin typeface="Tahoma" pitchFamily="34" charset="0"/>
              </a:rPr>
              <a:t> : </a:t>
            </a:r>
            <a:r>
              <a:rPr lang="fr-FR" sz="700" i="1" dirty="0" smtClean="0"/>
              <a:t>les plus-values ou intérêts générés par le contrat sont alors </a:t>
            </a:r>
            <a:r>
              <a:rPr lang="fr-FR" sz="700" b="1" i="1" dirty="0" smtClean="0"/>
              <a:t>taxables à 46 %</a:t>
            </a:r>
            <a:r>
              <a:rPr lang="fr-FR" sz="700" i="1" dirty="0" smtClean="0"/>
              <a:t> (35 % +11 % de prélèvements sociaux) au cours des </a:t>
            </a:r>
            <a:r>
              <a:rPr lang="fr-FR" sz="700" b="1" i="1" dirty="0" smtClean="0"/>
              <a:t>quatre premières années</a:t>
            </a:r>
            <a:r>
              <a:rPr lang="fr-FR" sz="700" i="1" dirty="0" smtClean="0"/>
              <a:t> et à </a:t>
            </a:r>
            <a:r>
              <a:rPr lang="fr-FR" sz="700" b="1" i="1" dirty="0" smtClean="0"/>
              <a:t>26 % </a:t>
            </a:r>
            <a:r>
              <a:rPr lang="fr-FR" sz="700" i="1" dirty="0" smtClean="0"/>
              <a:t>au cours des </a:t>
            </a:r>
            <a:r>
              <a:rPr lang="fr-FR" sz="700" b="1" i="1" dirty="0" smtClean="0"/>
              <a:t>quatre années suivantes</a:t>
            </a:r>
            <a:r>
              <a:rPr lang="fr-FR" sz="700" i="1" dirty="0" smtClean="0"/>
              <a:t> (15 % +11 % de prélèvements sociaux). </a:t>
            </a:r>
            <a:r>
              <a:rPr lang="fr-FR" sz="700" b="1" i="1" dirty="0" smtClean="0"/>
              <a:t>Au bout de huit ans en revanche</a:t>
            </a:r>
            <a:r>
              <a:rPr lang="fr-FR" sz="700" i="1" dirty="0" smtClean="0"/>
              <a:t>, le taux de taxation est ramené à </a:t>
            </a:r>
            <a:r>
              <a:rPr lang="fr-FR" sz="700" b="1" i="1" dirty="0" smtClean="0"/>
              <a:t>18,5 % </a:t>
            </a:r>
            <a:r>
              <a:rPr lang="fr-FR" sz="700" i="1" dirty="0" smtClean="0"/>
              <a:t>(7,5 % +11 % de prélèvements sociaux), après abattement annuel de 4.600 euros (personne seule) ou de 9.200 euros (couple).</a:t>
            </a:r>
            <a:endParaRPr lang="fr-FR" dirty="0" smtClean="0">
              <a:latin typeface="Tahoma" pitchFamily="34" charset="0"/>
            </a:endParaRPr>
          </a:p>
          <a:p>
            <a:pPr lvl="1" eaLnBrk="1" hangingPunct="1">
              <a:spcBef>
                <a:spcPts val="0"/>
              </a:spcBef>
            </a:pPr>
            <a:r>
              <a:rPr lang="fr-FR" sz="700" dirty="0" smtClean="0">
                <a:latin typeface="Tahoma" pitchFamily="34" charset="0"/>
              </a:rPr>
              <a:t>Support UC :</a:t>
            </a:r>
          </a:p>
          <a:p>
            <a:pPr lvl="2" eaLnBrk="1" hangingPunct="1">
              <a:spcBef>
                <a:spcPts val="0"/>
              </a:spcBef>
            </a:pPr>
            <a:r>
              <a:rPr lang="fr-FR" sz="700" dirty="0" smtClean="0">
                <a:latin typeface="Tahoma" pitchFamily="34" charset="0"/>
              </a:rPr>
              <a:t>le </a:t>
            </a:r>
            <a:r>
              <a:rPr lang="fr-FR" sz="700" b="1" dirty="0" smtClean="0">
                <a:latin typeface="Tahoma" pitchFamily="34" charset="0"/>
              </a:rPr>
              <a:t>montant </a:t>
            </a:r>
            <a:r>
              <a:rPr lang="fr-FR" sz="700" dirty="0" smtClean="0">
                <a:latin typeface="Tahoma" pitchFamily="34" charset="0"/>
              </a:rPr>
              <a:t>des garanties et des cotisations est </a:t>
            </a:r>
            <a:r>
              <a:rPr lang="fr-FR" sz="700" b="1" dirty="0" smtClean="0">
                <a:latin typeface="Tahoma" pitchFamily="34" charset="0"/>
              </a:rPr>
              <a:t>exprimé </a:t>
            </a:r>
            <a:r>
              <a:rPr lang="fr-FR" sz="700" dirty="0" smtClean="0">
                <a:latin typeface="Tahoma" pitchFamily="34" charset="0"/>
              </a:rPr>
              <a:t>non pas en euros mais par référence à une ou des unités de compte telles que des </a:t>
            </a:r>
            <a:r>
              <a:rPr lang="fr-FR" sz="700" b="1" dirty="0" smtClean="0">
                <a:latin typeface="Tahoma" pitchFamily="34" charset="0"/>
              </a:rPr>
              <a:t>actions de SICAV ou des parts de société civile immobilière</a:t>
            </a:r>
            <a:r>
              <a:rPr lang="fr-FR" sz="700" dirty="0" smtClean="0">
                <a:latin typeface="Tahoma" pitchFamily="34" charset="0"/>
              </a:rPr>
              <a:t>. Les garanties du contrat sont directement liées à la variation, à la hausse ou à la baisse, de ces parts ou actions.</a:t>
            </a:r>
          </a:p>
          <a:p>
            <a:pPr lvl="2" eaLnBrk="1" hangingPunct="1">
              <a:spcBef>
                <a:spcPts val="0"/>
              </a:spcBef>
            </a:pPr>
            <a:r>
              <a:rPr lang="fr-FR" sz="700" dirty="0" smtClean="0">
                <a:latin typeface="Tahoma" pitchFamily="34" charset="0"/>
              </a:rPr>
              <a:t>Supports en UC plus risqués car liés au cours de la bourse.</a:t>
            </a:r>
          </a:p>
          <a:p>
            <a:pPr lvl="1" eaLnBrk="1" hangingPunct="1">
              <a:spcBef>
                <a:spcPts val="0"/>
              </a:spcBef>
            </a:pPr>
            <a:r>
              <a:rPr lang="fr-FR" sz="700" dirty="0" smtClean="0">
                <a:latin typeface="Tahoma" pitchFamily="34" charset="0"/>
              </a:rPr>
              <a:t>Support en Euros : </a:t>
            </a:r>
            <a:r>
              <a:rPr lang="fr-FR" sz="700" dirty="0" smtClean="0"/>
              <a:t>Si vous placez votre argent sur un support en euros, vos versements sont </a:t>
            </a:r>
            <a:r>
              <a:rPr lang="fr-FR" sz="700" b="1" dirty="0" smtClean="0"/>
              <a:t>investis principalement en obligations</a:t>
            </a:r>
            <a:r>
              <a:rPr lang="fr-FR" sz="700" dirty="0" smtClean="0"/>
              <a:t>. Votre épargne est égale à vos versements plus les </a:t>
            </a:r>
            <a:r>
              <a:rPr lang="fr-FR" sz="700" dirty="0" smtClean="0">
                <a:hlinkClick r:id="rId3" action="ppaction://hlinkfile"/>
              </a:rPr>
              <a:t>intérêts</a:t>
            </a:r>
            <a:r>
              <a:rPr lang="fr-FR" sz="700" dirty="0" smtClean="0"/>
              <a:t> produits. </a:t>
            </a:r>
            <a:r>
              <a:rPr lang="fr-FR" sz="650" i="1" dirty="0" smtClean="0"/>
              <a:t>(</a:t>
            </a:r>
            <a:r>
              <a:rPr lang="fr-FR" sz="650" b="1" i="1" dirty="0" smtClean="0"/>
              <a:t>Définition obligation</a:t>
            </a:r>
            <a:r>
              <a:rPr lang="fr-FR" sz="650" i="1" dirty="0" smtClean="0"/>
              <a:t> : dette contractée par la société ou l'Etat qui émet ce titre. L'émission d'obligation permet donc à une entreprise (ou à un Etat) de lever des fonds sur les marchés financiers auprès d'investisseurs)</a:t>
            </a:r>
            <a:r>
              <a:rPr lang="fr-FR" sz="700" dirty="0" smtClean="0"/>
              <a:t>.</a:t>
            </a:r>
            <a:endParaRPr lang="fr-FR" sz="700" dirty="0" smtClean="0">
              <a:latin typeface="Tahoma" pitchFamily="34" charset="0"/>
            </a:endParaRPr>
          </a:p>
          <a:p>
            <a:pPr>
              <a:spcBef>
                <a:spcPts val="0"/>
              </a:spcBef>
            </a:pPr>
            <a:r>
              <a:rPr lang="fr-FR" sz="800" b="1" dirty="0" smtClean="0">
                <a:latin typeface="Tahoma" pitchFamily="34" charset="0"/>
              </a:rPr>
              <a:t>Assurance en cas de maladie ou d’accident corporel </a:t>
            </a:r>
            <a:r>
              <a:rPr lang="fr-FR" sz="800" dirty="0" smtClean="0">
                <a:latin typeface="Tahoma" pitchFamily="34" charset="0"/>
              </a:rPr>
              <a:t>:</a:t>
            </a:r>
            <a:r>
              <a:rPr lang="fr-FR" sz="800" dirty="0" smtClean="0"/>
              <a:t> remboursement de frais de soins, généralement en complément de la Sécu, ou le versement d’indemnités (IJ) en cas d’incapacité de travail (arrêt de travail) ou d’invalidité, ou d’un capital ou d’une rente en cas de décès par accident</a:t>
            </a:r>
            <a:endParaRPr lang="fr-FR" dirty="0" smtClean="0">
              <a:latin typeface="Tahoma" pitchFamily="34" charset="0"/>
            </a:endParaRPr>
          </a:p>
          <a:p>
            <a:pPr eaLnBrk="1" hangingPunct="1">
              <a:spcBef>
                <a:spcPts val="0"/>
              </a:spcBef>
            </a:pPr>
            <a:r>
              <a:rPr lang="fr-FR" sz="800" b="1" dirty="0" smtClean="0">
                <a:latin typeface="Tahoma" pitchFamily="34" charset="0"/>
              </a:rPr>
              <a:t>Focus Individuelle vs Collective :</a:t>
            </a:r>
            <a:endParaRPr lang="fr-FR" b="1" dirty="0" smtClean="0">
              <a:latin typeface="Tahoma" pitchFamily="34" charset="0"/>
            </a:endParaRPr>
          </a:p>
          <a:p>
            <a:pPr lvl="1" eaLnBrk="1" hangingPunct="1">
              <a:spcBef>
                <a:spcPts val="0"/>
              </a:spcBef>
            </a:pPr>
            <a:r>
              <a:rPr lang="fr-FR" sz="700" dirty="0" smtClean="0">
                <a:latin typeface="Tahoma" pitchFamily="34" charset="0"/>
              </a:rPr>
              <a:t>Assurance individuelle : en général le souscripteur est l'assuré</a:t>
            </a:r>
          </a:p>
          <a:p>
            <a:pPr lvl="1" eaLnBrk="1" hangingPunct="1">
              <a:spcBef>
                <a:spcPts val="0"/>
              </a:spcBef>
            </a:pPr>
            <a:r>
              <a:rPr lang="fr-FR" sz="700" dirty="0" smtClean="0">
                <a:latin typeface="Tahoma" pitchFamily="34" charset="0"/>
              </a:rPr>
              <a:t>Assurance collective (ou de groupe) : le souscripteur est une entreprise ou une collectivité, les assurés sont membres de l'entreprise ou de la collectivité</a:t>
            </a:r>
          </a:p>
          <a:p>
            <a:pPr lvl="1" eaLnBrk="1" hangingPunct="1">
              <a:spcBef>
                <a:spcPts val="0"/>
              </a:spcBef>
            </a:pPr>
            <a:r>
              <a:rPr lang="fr-FR" sz="700" dirty="0" smtClean="0">
                <a:latin typeface="Tahoma" pitchFamily="34" charset="0"/>
              </a:rPr>
              <a:t>Distinction Groupe « ouvert » et groupe « fermé »</a:t>
            </a:r>
          </a:p>
          <a:p>
            <a:pPr lvl="2" eaLnBrk="1" hangingPunct="1">
              <a:spcBef>
                <a:spcPts val="0"/>
              </a:spcBef>
            </a:pPr>
            <a:r>
              <a:rPr lang="fr-FR" sz="700" dirty="0" smtClean="0">
                <a:latin typeface="Tahoma" pitchFamily="34" charset="0"/>
              </a:rPr>
              <a:t>Groupe « ouvert » : Association ou groupement formé en vue de la souscription de contrats d’assurance de personnes ouverts aux adhésions individuelles à la différence des assurances collectives, qui s’adressent à des groupes fermés d’adhérents (par ex. : les salariés d’une entreprise)</a:t>
            </a:r>
            <a:endParaRPr lang="fr-FR" sz="800" dirty="0" smtClean="0">
              <a:latin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Rot="1" noChangeAspect="1" noChangeArrowheads="1" noTextEdit="1"/>
          </p:cNvSpPr>
          <p:nvPr>
            <p:ph type="sldImg"/>
          </p:nvPr>
        </p:nvSpPr>
        <p:spPr>
          <a:xfrm>
            <a:off x="698500" y="457200"/>
            <a:ext cx="5335588" cy="4002088"/>
          </a:xfrm>
          <a:ln/>
        </p:spPr>
      </p:sp>
      <p:sp>
        <p:nvSpPr>
          <p:cNvPr id="81923" name="Rectangle 6"/>
          <p:cNvSpPr>
            <a:spLocks noGrp="1" noChangeArrowheads="1"/>
          </p:cNvSpPr>
          <p:nvPr>
            <p:ph type="body" idx="1"/>
          </p:nvPr>
        </p:nvSpPr>
        <p:spPr>
          <a:noFill/>
          <a:ln/>
        </p:spPr>
        <p:txBody>
          <a:bodyPr/>
          <a:lstStyle/>
          <a:p>
            <a:pPr algn="l"/>
            <a:r>
              <a:rPr lang="fr-FR" b="0" i="0" u="sng" dirty="0" smtClean="0">
                <a:latin typeface="Tahoma" pitchFamily="34" charset="0"/>
              </a:rPr>
              <a:t>Message</a:t>
            </a:r>
            <a:r>
              <a:rPr lang="fr-FR" b="0" i="0" u="none" baseline="0" dirty="0" smtClean="0">
                <a:latin typeface="Tahoma" pitchFamily="34" charset="0"/>
              </a:rPr>
              <a:t> : </a:t>
            </a:r>
          </a:p>
          <a:p>
            <a:pPr lvl="1" algn="l"/>
            <a:r>
              <a:rPr lang="fr-FR" b="0" i="0" baseline="0" dirty="0" smtClean="0">
                <a:latin typeface="Tahoma" pitchFamily="34" charset="0"/>
              </a:rPr>
              <a:t>1) Notion de branches d’assurance (et d’agrément : </a:t>
            </a:r>
            <a:r>
              <a:rPr lang="fr-FR" b="1" i="0" baseline="0" dirty="0" smtClean="0">
                <a:latin typeface="Tahoma" pitchFamily="34" charset="0"/>
              </a:rPr>
              <a:t>il ya un CdC à respecter sur chaque</a:t>
            </a:r>
            <a:r>
              <a:rPr lang="fr-FR" b="1" i="0" dirty="0" smtClean="0">
                <a:latin typeface="Tahoma" pitchFamily="34" charset="0"/>
              </a:rPr>
              <a:t> branche</a:t>
            </a:r>
            <a:r>
              <a:rPr lang="fr-FR" b="0" i="0" baseline="0" dirty="0" smtClean="0">
                <a:latin typeface="Tahoma" pitchFamily="34" charset="0"/>
              </a:rPr>
              <a:t>)</a:t>
            </a:r>
          </a:p>
          <a:p>
            <a:pPr lvl="1" algn="l"/>
            <a:r>
              <a:rPr lang="fr-FR" b="0" i="0" baseline="0" dirty="0" smtClean="0">
                <a:latin typeface="Tahoma" pitchFamily="34" charset="0"/>
              </a:rPr>
              <a:t>2) L’impact sur la fabrication (l’assemblage) des produits (ou des contrats) d’assurance : </a:t>
            </a:r>
            <a:r>
              <a:rPr lang="fr-FR" b="1" i="0" baseline="0" dirty="0" smtClean="0">
                <a:latin typeface="Tahoma" pitchFamily="34" charset="0"/>
              </a:rPr>
              <a:t>la société</a:t>
            </a:r>
            <a:r>
              <a:rPr lang="fr-FR" b="1" i="0" dirty="0" smtClean="0">
                <a:latin typeface="Tahoma" pitchFamily="34" charset="0"/>
              </a:rPr>
              <a:t> doit avoir l’agrément sur chaque branche </a:t>
            </a:r>
          </a:p>
          <a:p>
            <a:endParaRPr lang="fr-FR" b="1" i="1" dirty="0" smtClean="0">
              <a:latin typeface="Tahoma" pitchFamily="34" charset="0"/>
            </a:endParaRPr>
          </a:p>
          <a:p>
            <a:r>
              <a:rPr lang="fr-FR" b="1" i="1" dirty="0" smtClean="0">
                <a:latin typeface="Tahoma" pitchFamily="34" charset="0"/>
              </a:rPr>
              <a:t>Le Code des assurances comporte une classification par branches de toutes les opérations d’assurance pouvant être pratiquées. </a:t>
            </a:r>
          </a:p>
          <a:p>
            <a:r>
              <a:rPr lang="fr-FR" dirty="0" smtClean="0">
                <a:latin typeface="Tahoma" pitchFamily="34" charset="0"/>
              </a:rPr>
              <a:t>C’est sur cette classification qu’est fondé </a:t>
            </a:r>
            <a:r>
              <a:rPr lang="fr-FR" dirty="0" smtClean="0">
                <a:latin typeface="Tahoma" pitchFamily="34" charset="0"/>
                <a:hlinkClick r:id="rId3" action="ppaction://hlinkfile"/>
              </a:rPr>
              <a:t>l'octroi des agréments</a:t>
            </a:r>
            <a:r>
              <a:rPr lang="fr-FR" dirty="0" smtClean="0">
                <a:latin typeface="Tahoma" pitchFamily="34" charset="0"/>
              </a:rPr>
              <a:t> présentés par les sociétés d’assurances souhaitant opérer sur le territoire français</a:t>
            </a:r>
            <a:r>
              <a:rPr lang="fr-FR" i="1" dirty="0" smtClean="0">
                <a:latin typeface="Tahoma" pitchFamily="34" charset="0"/>
              </a:rPr>
              <a:t>.</a:t>
            </a:r>
          </a:p>
          <a:p>
            <a:r>
              <a:rPr lang="fr-FR" dirty="0" smtClean="0">
                <a:latin typeface="Tahoma" pitchFamily="34" charset="0"/>
              </a:rPr>
              <a:t>Cette classification recense </a:t>
            </a:r>
            <a:r>
              <a:rPr lang="fr-FR" b="1" dirty="0" smtClean="0">
                <a:latin typeface="Tahoma" pitchFamily="34" charset="0"/>
              </a:rPr>
              <a:t>26 branches d’assurance.</a:t>
            </a:r>
          </a:p>
          <a:p>
            <a:pPr eaLnBrk="1" hangingPunct="1"/>
            <a:endParaRPr lang="fr-FR" dirty="0" smtClean="0">
              <a:latin typeface="Tahoma" pitchFamily="34" charset="0"/>
            </a:endParaRPr>
          </a:p>
          <a:p>
            <a:pPr>
              <a:lnSpc>
                <a:spcPct val="85000"/>
              </a:lnSpc>
            </a:pPr>
            <a:r>
              <a:rPr lang="fr-FR" dirty="0" smtClean="0">
                <a:latin typeface="Tahoma" pitchFamily="34" charset="0"/>
              </a:rPr>
              <a:t>Pour en savoir plus (non abordé à priori) :</a:t>
            </a:r>
          </a:p>
          <a:p>
            <a:pPr lvl="1">
              <a:lnSpc>
                <a:spcPct val="85000"/>
              </a:lnSpc>
            </a:pPr>
            <a:r>
              <a:rPr lang="fr-FR" dirty="0" smtClean="0">
                <a:latin typeface="Tahoma" pitchFamily="34" charset="0"/>
              </a:rPr>
              <a:t>CONTRÔLE DES ASSURANCES</a:t>
            </a:r>
          </a:p>
          <a:p>
            <a:pPr lvl="1">
              <a:lnSpc>
                <a:spcPct val="85000"/>
              </a:lnSpc>
            </a:pPr>
            <a:r>
              <a:rPr lang="fr-FR" dirty="0" smtClean="0">
                <a:latin typeface="Tahoma" pitchFamily="34" charset="0"/>
              </a:rPr>
              <a:t>Le contrôle administratif est dévolu au ministère chargé de l'économie et des finances depuis la loi du 31/12/1989.</a:t>
            </a:r>
            <a:br>
              <a:rPr lang="fr-FR" dirty="0" smtClean="0">
                <a:latin typeface="Tahoma" pitchFamily="34" charset="0"/>
              </a:rPr>
            </a:br>
            <a:r>
              <a:rPr lang="fr-FR" dirty="0" smtClean="0">
                <a:latin typeface="Tahoma" pitchFamily="34" charset="0"/>
              </a:rPr>
              <a:t>Ce contrôle s'exerce de 2 manières :</a:t>
            </a:r>
          </a:p>
          <a:p>
            <a:pPr lvl="2">
              <a:lnSpc>
                <a:spcPct val="85000"/>
              </a:lnSpc>
            </a:pPr>
            <a:r>
              <a:rPr lang="fr-FR" dirty="0" smtClean="0">
                <a:latin typeface="Tahoma" pitchFamily="34" charset="0"/>
              </a:rPr>
              <a:t>la délivrance d'un agrément</a:t>
            </a:r>
          </a:p>
          <a:p>
            <a:pPr lvl="3">
              <a:lnSpc>
                <a:spcPct val="85000"/>
              </a:lnSpc>
            </a:pPr>
            <a:r>
              <a:rPr lang="fr-FR" dirty="0" smtClean="0">
                <a:latin typeface="Tahoma" pitchFamily="34" charset="0"/>
              </a:rPr>
              <a:t>un agrément pour toutes les sociétés établies en France</a:t>
            </a:r>
          </a:p>
          <a:p>
            <a:pPr lvl="3">
              <a:lnSpc>
                <a:spcPct val="85000"/>
              </a:lnSpc>
            </a:pPr>
            <a:r>
              <a:rPr lang="fr-FR" dirty="0" smtClean="0">
                <a:latin typeface="Tahoma" pitchFamily="34" charset="0"/>
              </a:rPr>
              <a:t>un agrément pour les sociétés étrangères des pays non membres de l'Union Européenne et qui ne font pas partie de l'Espace Économique Européen</a:t>
            </a:r>
          </a:p>
          <a:p>
            <a:pPr lvl="3">
              <a:lnSpc>
                <a:spcPct val="85000"/>
              </a:lnSpc>
            </a:pPr>
            <a:r>
              <a:rPr lang="fr-FR" dirty="0" smtClean="0">
                <a:latin typeface="Tahoma" pitchFamily="34" charset="0"/>
              </a:rPr>
              <a:t>un agrément pour l'assurance en Libre Prestation de Services (LPS), qui concernent les entreprises étrangères non communautaires mais dont le siège social est situé dans un État intégré à l'Espace Économique Européen</a:t>
            </a:r>
          </a:p>
          <a:p>
            <a:pPr lvl="2">
              <a:lnSpc>
                <a:spcPct val="85000"/>
              </a:lnSpc>
            </a:pPr>
            <a:r>
              <a:rPr lang="fr-FR" dirty="0" smtClean="0">
                <a:latin typeface="Tahoma" pitchFamily="34" charset="0"/>
              </a:rPr>
              <a:t>un droit de regard sur les documents distribués au public</a:t>
            </a:r>
          </a:p>
          <a:p>
            <a:pPr lvl="3">
              <a:lnSpc>
                <a:spcPct val="85000"/>
              </a:lnSpc>
            </a:pPr>
            <a:r>
              <a:rPr lang="fr-FR" dirty="0" smtClean="0">
                <a:latin typeface="Tahoma" pitchFamily="34" charset="0"/>
              </a:rPr>
              <a:t>le contrat d'assurance, les documents à caractère contractuel ou publicitaire ayant pour objet une opération d'assurance ou de capitalisation peuvent ou doivent être communiqués au ministre de l'Économie et des Finances.</a:t>
            </a:r>
          </a:p>
          <a:p>
            <a:pPr lvl="1"/>
            <a:r>
              <a:rPr lang="fr-FR" dirty="0" smtClean="0">
                <a:latin typeface="Tahoma" pitchFamily="34" charset="0"/>
              </a:rPr>
              <a:t>Le contrôle financier est assurée par la Commission de Contrôle des Assurances Mutuelle Institut de Prévoyance devenue Autorité Contrôle Assurance et Mutuelles, instituée par la loi du 31/12/1989</a:t>
            </a:r>
          </a:p>
          <a:p>
            <a:pPr lvl="2"/>
            <a:r>
              <a:rPr lang="fr-FR" dirty="0" smtClean="0">
                <a:latin typeface="Tahoma" pitchFamily="34" charset="0"/>
              </a:rPr>
              <a:t>veille au respect des lois et règlements par les sociétés d'assurance et vérifie qu'elles ont une marge de solvabilité suffisante</a:t>
            </a:r>
          </a:p>
          <a:p>
            <a:pPr lvl="3">
              <a:lnSpc>
                <a:spcPct val="85000"/>
              </a:lnSpc>
            </a:pPr>
            <a:endParaRPr lang="fr-FR" dirty="0" smtClean="0">
              <a:latin typeface="Tahoma" pitchFamily="34" charset="0"/>
            </a:endParaRPr>
          </a:p>
          <a:p>
            <a:pPr eaLnBrk="1" hangingPunct="1"/>
            <a:endParaRPr lang="fr-FR" dirty="0" smtClean="0">
              <a:latin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xfrm>
            <a:off x="698500" y="457200"/>
            <a:ext cx="5335588" cy="4002088"/>
          </a:xfrm>
          <a:ln/>
        </p:spPr>
      </p:sp>
      <p:sp>
        <p:nvSpPr>
          <p:cNvPr id="801795" name="Rectangle 3"/>
          <p:cNvSpPr>
            <a:spLocks noGrp="1" noChangeArrowheads="1"/>
          </p:cNvSpPr>
          <p:nvPr>
            <p:ph type="body" idx="1"/>
          </p:nvPr>
        </p:nvSpPr>
        <p:spPr/>
        <p:txBody>
          <a:bodyPr/>
          <a:lstStyle/>
          <a:p>
            <a:r>
              <a:rPr lang="fr-FR" dirty="0"/>
              <a:t>Parmi ces évènements, lequel est assurable en France ? </a:t>
            </a:r>
            <a:r>
              <a:rPr lang="fr-FR" sz="1000" dirty="0"/>
              <a:t>L’annulation d’un spectacle musical</a:t>
            </a:r>
          </a:p>
          <a:p>
            <a:r>
              <a:rPr lang="fr-FR" dirty="0"/>
              <a:t>L’assurance vie est-elle obligatoire ? </a:t>
            </a:r>
            <a:r>
              <a:rPr lang="fr-FR" sz="1000" dirty="0"/>
              <a:t>Non</a:t>
            </a:r>
          </a:p>
          <a:p>
            <a:r>
              <a:rPr lang="fr-FR" dirty="0"/>
              <a:t>Le capital d’un contrat d’assurance vie est toujours garanti, si vous êtes titulaire d’un : contrat en euros. </a:t>
            </a:r>
          </a:p>
          <a:p>
            <a:r>
              <a:rPr lang="fr-FR" dirty="0"/>
              <a:t>Assurance vie et assurance décès, même combat ?</a:t>
            </a:r>
          </a:p>
          <a:p>
            <a:pPr lvl="1"/>
            <a:r>
              <a:rPr lang="fr-FR" dirty="0"/>
              <a:t>Dans les 2 cas, je dois désigner des bénéficiaires</a:t>
            </a:r>
          </a:p>
          <a:p>
            <a:pPr lvl="1"/>
            <a:r>
              <a:rPr lang="fr-FR" dirty="0"/>
              <a:t>Dans les 2 cas, si je décède, je transmets un capital à mes bénéficiaires</a:t>
            </a:r>
          </a:p>
          <a:p>
            <a:pPr lvl="1"/>
            <a:r>
              <a:rPr lang="fr-FR" dirty="0"/>
              <a:t>Dans les 2 cas, je récupère les fonds investis</a:t>
            </a:r>
            <a:br>
              <a:rPr lang="fr-FR" dirty="0"/>
            </a:br>
            <a:r>
              <a:rPr lang="fr-FR" i="1" dirty="0">
                <a:solidFill>
                  <a:schemeClr val="hlink"/>
                </a:solidFill>
              </a:rPr>
              <a:t>Là encore, les propositions a et b sont l’exacte vérité ! Et oui, pour l’une comme pour l’autre, vous êtes obligés de désigner un ou plusieurs bénéficiaires qui toucheront un capital décès si le pire vous arrive en cours de contrat</a:t>
            </a:r>
          </a:p>
          <a:p>
            <a:r>
              <a:rPr lang="fr-FR" dirty="0"/>
              <a:t>Question à 100 000 euros : vous avez cotisé à fonds perdus…</a:t>
            </a:r>
          </a:p>
          <a:p>
            <a:pPr lvl="1"/>
            <a:r>
              <a:rPr lang="fr-FR" dirty="0"/>
              <a:t>si vous avez souscrit une assurance décès et vous êtes en vie au terme de celle-ci</a:t>
            </a:r>
          </a:p>
          <a:p>
            <a:pPr lvl="1"/>
            <a:r>
              <a:rPr lang="fr-FR" dirty="0"/>
              <a:t>si vous avez une assurance voiture et vous n'avez jamais eu d'accident</a:t>
            </a:r>
          </a:p>
          <a:p>
            <a:pPr lvl="1"/>
            <a:r>
              <a:rPr lang="fr-FR" dirty="0"/>
              <a:t>si vous avez souscrit une assurance vie et vous êtes décédé (pas de chance)</a:t>
            </a:r>
          </a:p>
          <a:p>
            <a:pPr lvl="1">
              <a:buFont typeface="Wingdings" pitchFamily="2" charset="2"/>
              <a:buNone/>
            </a:pPr>
            <a:r>
              <a:rPr lang="fr-FR" i="1" dirty="0">
                <a:solidFill>
                  <a:schemeClr val="hlink"/>
                </a:solidFill>
              </a:rPr>
              <a:t>Les propositions a et b sont la clé d’une réponse complète ! En effet, avec l’assurance décès, vous cotisez pour que vos bénéficiaires touchent un capital défini au départ (la garantie) au cas où vous décéderiez… Donc si vous êtes vivant à la fin du contrat, vous ne touchez rien et vos bénéficiaires non plus ! Pour l’assurance auto, c’est la même chose : pas d’accident, pas d’indemnisation (mais c’est tant mieux</a:t>
            </a:r>
            <a:r>
              <a:rPr lang="fr-FR" dirty="0">
                <a:solidFill>
                  <a:schemeClr val="hlink"/>
                </a:solidFill>
              </a:rPr>
              <a:t>).</a:t>
            </a:r>
          </a:p>
          <a:p>
            <a:r>
              <a:rPr lang="fr-FR" sz="1000" dirty="0"/>
              <a:t>En cas d’accident de la route, si je suis responsable, quelle assurance permet de couvrir les frais pour le tiers (personne percutée) : L’assurance de responsabilité </a:t>
            </a:r>
          </a:p>
          <a:p>
            <a:r>
              <a:rPr lang="fr-FR" sz="1000" dirty="0"/>
              <a:t>Selon la classification par branche, l’assurance santé, </a:t>
            </a:r>
            <a:r>
              <a:rPr lang="fr-FR" sz="1000" dirty="0" smtClean="0"/>
              <a:t>c’est de </a:t>
            </a:r>
            <a:r>
              <a:rPr lang="fr-FR" sz="1000" dirty="0"/>
              <a:t>l’assurance de personnes</a:t>
            </a:r>
          </a:p>
          <a:p>
            <a:endParaRPr lang="fr-FR" sz="1000" dirty="0"/>
          </a:p>
          <a:p>
            <a:pPr lvl="1"/>
            <a:endParaRPr lang="fr-FR" i="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Rot="1" noChangeAspect="1" noChangeArrowheads="1" noTextEdit="1"/>
          </p:cNvSpPr>
          <p:nvPr>
            <p:ph type="sldImg"/>
          </p:nvPr>
        </p:nvSpPr>
        <p:spPr>
          <a:xfrm>
            <a:off x="698500" y="457200"/>
            <a:ext cx="5335588" cy="4002088"/>
          </a:xfrm>
          <a:ln/>
        </p:spPr>
      </p:sp>
      <p:sp>
        <p:nvSpPr>
          <p:cNvPr id="83971" name="Rectangle 5"/>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8"/>
          <p:cNvSpPr>
            <a:spLocks noGrp="1" noRot="1" noChangeAspect="1" noChangeArrowheads="1" noTextEdit="1"/>
          </p:cNvSpPr>
          <p:nvPr>
            <p:ph type="sldImg"/>
          </p:nvPr>
        </p:nvSpPr>
        <p:spPr>
          <a:xfrm>
            <a:off x="698500" y="457200"/>
            <a:ext cx="5335588" cy="4002088"/>
          </a:xfrm>
          <a:ln/>
        </p:spPr>
      </p:sp>
      <p:sp>
        <p:nvSpPr>
          <p:cNvPr id="88067" name="Rectangle 1029"/>
          <p:cNvSpPr>
            <a:spLocks noGrp="1" noChangeArrowheads="1"/>
          </p:cNvSpPr>
          <p:nvPr>
            <p:ph type="body" idx="1"/>
          </p:nvPr>
        </p:nvSpPr>
        <p:spPr>
          <a:noFill/>
          <a:ln/>
        </p:spPr>
        <p:txBody>
          <a:bodyPr/>
          <a:lstStyle/>
          <a:p>
            <a:pPr eaLnBrk="1" hangingPunct="1"/>
            <a:r>
              <a:rPr lang="fr-FR" b="1" dirty="0" smtClean="0">
                <a:latin typeface="Tahoma" pitchFamily="34" charset="0"/>
              </a:rPr>
              <a:t>Message </a:t>
            </a:r>
            <a:r>
              <a:rPr lang="fr-FR" dirty="0" smtClean="0">
                <a:latin typeface="Tahoma" pitchFamily="34" charset="0"/>
              </a:rPr>
              <a:t>: vue d’ensemble des acteurs, qui sont détaillées dans les pages suivantes</a:t>
            </a:r>
          </a:p>
          <a:p>
            <a:pPr eaLnBrk="1" hangingPunct="1"/>
            <a:r>
              <a:rPr lang="fr-FR" dirty="0" smtClean="0">
                <a:latin typeface="Tahoma" pitchFamily="34" charset="0"/>
              </a:rPr>
              <a:t>Les </a:t>
            </a:r>
            <a:r>
              <a:rPr lang="fr-FR" b="1" dirty="0" smtClean="0">
                <a:latin typeface="Tahoma" pitchFamily="34" charset="0"/>
              </a:rPr>
              <a:t>assureurs à réseaux d’intermédiaires</a:t>
            </a:r>
            <a:r>
              <a:rPr lang="fr-FR" dirty="0" smtClean="0">
                <a:latin typeface="Tahoma" pitchFamily="34" charset="0"/>
              </a:rPr>
              <a:t> (ou assureurs traditionnels) et les </a:t>
            </a:r>
            <a:r>
              <a:rPr lang="fr-FR" b="1" dirty="0" smtClean="0">
                <a:latin typeface="Tahoma" pitchFamily="34" charset="0"/>
              </a:rPr>
              <a:t>bancassureurs</a:t>
            </a:r>
            <a:r>
              <a:rPr lang="fr-FR" dirty="0" smtClean="0">
                <a:latin typeface="Tahoma" pitchFamily="34" charset="0"/>
              </a:rPr>
              <a:t> : </a:t>
            </a:r>
          </a:p>
          <a:p>
            <a:pPr lvl="1" eaLnBrk="1" hangingPunct="1"/>
            <a:r>
              <a:rPr lang="fr-FR" dirty="0" smtClean="0">
                <a:latin typeface="Tahoma" pitchFamily="34" charset="0"/>
              </a:rPr>
              <a:t>elles sont régies par la loi de 1966 relatives aux sociétés commerciales sous réserve de la réglementation propre aux entreprises d'assurance</a:t>
            </a:r>
          </a:p>
          <a:p>
            <a:pPr lvl="1" eaLnBrk="1" hangingPunct="1"/>
            <a:r>
              <a:rPr lang="fr-FR" dirty="0" smtClean="0">
                <a:latin typeface="Tahoma" pitchFamily="34" charset="0"/>
              </a:rPr>
              <a:t>Structure capitalistique, </a:t>
            </a:r>
          </a:p>
          <a:p>
            <a:pPr lvl="1" eaLnBrk="1" hangingPunct="1"/>
            <a:r>
              <a:rPr lang="fr-FR" dirty="0" smtClean="0">
                <a:latin typeface="Tahoma" pitchFamily="34" charset="0"/>
              </a:rPr>
              <a:t>Elles ont un objet commercial, le pouvoir appartient aux actionnaires, assurés = clients.</a:t>
            </a:r>
          </a:p>
          <a:p>
            <a:pPr lvl="1" eaLnBrk="1" hangingPunct="1"/>
            <a:r>
              <a:rPr lang="fr-FR" dirty="0" smtClean="0">
                <a:latin typeface="Tahoma" pitchFamily="34" charset="0"/>
              </a:rPr>
              <a:t>Les filiales des Banques sont régies par le code des assurances. Les salariés des banques doivent avoir reçu une formation Assurance de 200h pour commercialiser ces produits. </a:t>
            </a:r>
            <a:r>
              <a:rPr lang="fr-FR" b="1" dirty="0" smtClean="0">
                <a:latin typeface="Tahoma" pitchFamily="34" charset="0"/>
              </a:rPr>
              <a:t>Cas CNP Assurances</a:t>
            </a:r>
          </a:p>
          <a:p>
            <a:pPr eaLnBrk="1" hangingPunct="1"/>
            <a:r>
              <a:rPr lang="fr-FR" dirty="0" smtClean="0">
                <a:latin typeface="Tahoma" pitchFamily="34" charset="0"/>
              </a:rPr>
              <a:t>Les </a:t>
            </a:r>
            <a:r>
              <a:rPr lang="fr-FR" b="1" dirty="0" smtClean="0">
                <a:latin typeface="Tahoma" pitchFamily="34" charset="0"/>
              </a:rPr>
              <a:t>MSI</a:t>
            </a:r>
            <a:r>
              <a:rPr lang="fr-FR" dirty="0" smtClean="0">
                <a:latin typeface="Tahoma" pitchFamily="34" charset="0"/>
              </a:rPr>
              <a:t> dépendent du Code des Assurances. Elles assurent les personnes, les biens et les responsabilités.</a:t>
            </a:r>
          </a:p>
          <a:p>
            <a:pPr lvl="1" eaLnBrk="1" hangingPunct="1"/>
            <a:r>
              <a:rPr lang="fr-FR" dirty="0" smtClean="0">
                <a:latin typeface="Tahoma" pitchFamily="34" charset="0"/>
              </a:rPr>
              <a:t>elles ont un objet non commercial</a:t>
            </a:r>
          </a:p>
          <a:p>
            <a:pPr lvl="1" eaLnBrk="1" hangingPunct="1"/>
            <a:r>
              <a:rPr lang="fr-FR" dirty="0" smtClean="0">
                <a:latin typeface="Tahoma" pitchFamily="34" charset="0"/>
              </a:rPr>
              <a:t>leurs adhérents sont à la fois assurés et sociétaires. </a:t>
            </a:r>
          </a:p>
          <a:p>
            <a:pPr eaLnBrk="1" hangingPunct="1"/>
            <a:r>
              <a:rPr lang="fr-FR" dirty="0" smtClean="0">
                <a:latin typeface="Tahoma" pitchFamily="34" charset="0"/>
              </a:rPr>
              <a:t>Les </a:t>
            </a:r>
            <a:r>
              <a:rPr lang="fr-FR" b="1" dirty="0" smtClean="0">
                <a:latin typeface="Tahoma" pitchFamily="34" charset="0"/>
              </a:rPr>
              <a:t>mutuelles santé</a:t>
            </a:r>
            <a:r>
              <a:rPr lang="fr-FR" dirty="0" smtClean="0">
                <a:latin typeface="Tahoma" pitchFamily="34" charset="0"/>
              </a:rPr>
              <a:t> et les </a:t>
            </a:r>
            <a:r>
              <a:rPr lang="fr-FR" b="1" dirty="0" smtClean="0">
                <a:latin typeface="Tahoma" pitchFamily="34" charset="0"/>
              </a:rPr>
              <a:t>Institutions de Prévoyance</a:t>
            </a:r>
            <a:r>
              <a:rPr lang="fr-FR" dirty="0" smtClean="0">
                <a:latin typeface="Tahoma" pitchFamily="34" charset="0"/>
              </a:rPr>
              <a:t> interviennent surtout en protection sociale complémentaire, en particulier en Assurance Santé (leurs garanties viennent compléter les garanties des régimes obligatoires de Sécurité Sociale)</a:t>
            </a:r>
          </a:p>
          <a:p>
            <a:pPr eaLnBrk="1" hangingPunct="1"/>
            <a:endParaRPr lang="fr-FR" dirty="0" smtClean="0">
              <a:latin typeface="Tahoma" pitchFamily="34" charset="0"/>
            </a:endParaRPr>
          </a:p>
          <a:p>
            <a:pPr eaLnBrk="1" hangingPunct="1"/>
            <a:r>
              <a:rPr lang="fr-FR" b="1" dirty="0" smtClean="0">
                <a:latin typeface="Tahoma" pitchFamily="34" charset="0"/>
              </a:rPr>
              <a:t>FFSA</a:t>
            </a:r>
            <a:r>
              <a:rPr lang="fr-FR" dirty="0" smtClean="0">
                <a:latin typeface="Tahoma" pitchFamily="34" charset="0"/>
              </a:rPr>
              <a:t> (Fédération</a:t>
            </a:r>
            <a:r>
              <a:rPr lang="fr-FR" baseline="0" dirty="0" smtClean="0">
                <a:latin typeface="Tahoma" pitchFamily="34" charset="0"/>
              </a:rPr>
              <a:t> Française des </a:t>
            </a:r>
            <a:r>
              <a:rPr lang="fr-FR" b="1" baseline="0" dirty="0" smtClean="0">
                <a:latin typeface="Tahoma" pitchFamily="34" charset="0"/>
              </a:rPr>
              <a:t>Sociétés d’Assurance</a:t>
            </a:r>
            <a:r>
              <a:rPr lang="fr-FR" baseline="0" dirty="0" smtClean="0">
                <a:latin typeface="Tahoma" pitchFamily="34" charset="0"/>
              </a:rPr>
              <a:t>) : </a:t>
            </a:r>
            <a:r>
              <a:rPr lang="fr-FR" i="1" dirty="0" smtClean="0"/>
              <a:t>« …regroupe 266 entreprises représentant 90 % du marché français de l'assurance… ». </a:t>
            </a:r>
            <a:r>
              <a:rPr lang="fr-FR" dirty="0" smtClean="0"/>
              <a:t>Elle réunit des sociétés anonymes, des sociétés d'assurance mutuelle et des succursales de sociétés étrangères pratiquant l'assurance et la réassurance</a:t>
            </a:r>
          </a:p>
          <a:p>
            <a:pPr eaLnBrk="1" hangingPunct="1"/>
            <a:r>
              <a:rPr lang="fr-FR" b="1" dirty="0" smtClean="0">
                <a:latin typeface="Tahoma" pitchFamily="34" charset="0"/>
              </a:rPr>
              <a:t>GEMA</a:t>
            </a:r>
            <a:r>
              <a:rPr lang="fr-FR" dirty="0" smtClean="0">
                <a:latin typeface="Tahoma" pitchFamily="34" charset="0"/>
              </a:rPr>
              <a:t> (Groupement des entreprises</a:t>
            </a:r>
            <a:r>
              <a:rPr lang="fr-FR" baseline="0" dirty="0" smtClean="0">
                <a:latin typeface="Tahoma" pitchFamily="34" charset="0"/>
              </a:rPr>
              <a:t> </a:t>
            </a:r>
            <a:r>
              <a:rPr lang="fr-FR" b="1" baseline="0" dirty="0" smtClean="0">
                <a:latin typeface="Tahoma" pitchFamily="34" charset="0"/>
              </a:rPr>
              <a:t>mutuelles d’assurance</a:t>
            </a:r>
            <a:r>
              <a:rPr lang="fr-FR" baseline="0" dirty="0" smtClean="0">
                <a:latin typeface="Tahoma" pitchFamily="34" charset="0"/>
              </a:rPr>
              <a:t>) :</a:t>
            </a:r>
            <a:r>
              <a:rPr lang="fr-FR" dirty="0" smtClean="0">
                <a:latin typeface="Tahoma" pitchFamily="34" charset="0"/>
              </a:rPr>
              <a:t> est le syndicat professionnel des </a:t>
            </a:r>
            <a:r>
              <a:rPr lang="fr-FR" b="1" dirty="0" smtClean="0">
                <a:latin typeface="Tahoma" pitchFamily="34" charset="0"/>
              </a:rPr>
              <a:t>MSI</a:t>
            </a:r>
            <a:r>
              <a:rPr lang="fr-FR" dirty="0" smtClean="0">
                <a:latin typeface="Tahoma" pitchFamily="34" charset="0"/>
              </a:rPr>
              <a:t> </a:t>
            </a:r>
            <a:r>
              <a:rPr lang="fr-FR" b="1" dirty="0" smtClean="0">
                <a:latin typeface="Tahoma" pitchFamily="34" charset="0"/>
              </a:rPr>
              <a:t>et de leurs filiales</a:t>
            </a:r>
            <a:r>
              <a:rPr lang="fr-FR" dirty="0" smtClean="0">
                <a:latin typeface="Tahoma" pitchFamily="34" charset="0"/>
              </a:rPr>
              <a:t> (code</a:t>
            </a:r>
            <a:r>
              <a:rPr lang="fr-FR" baseline="0" dirty="0" smtClean="0">
                <a:latin typeface="Tahoma" pitchFamily="34" charset="0"/>
              </a:rPr>
              <a:t> des assurances)</a:t>
            </a:r>
            <a:r>
              <a:rPr lang="fr-FR" dirty="0" smtClean="0">
                <a:latin typeface="Tahoma" pitchFamily="34" charset="0"/>
              </a:rPr>
              <a:t>.</a:t>
            </a:r>
            <a:r>
              <a:rPr lang="fr-FR" dirty="0" smtClean="0"/>
              <a:t> « …</a:t>
            </a:r>
            <a:r>
              <a:rPr lang="fr-FR" b="0" i="1" dirty="0" smtClean="0"/>
              <a:t>a vocation à présenter à l'opinion publique une approche mutualiste des questions d'assurance et d'indemnisation, à étudier et à défendre les intérêts généraux de l'assurance à caractère mutuel… »</a:t>
            </a:r>
          </a:p>
          <a:p>
            <a:pPr eaLnBrk="1" hangingPunct="1"/>
            <a:r>
              <a:rPr lang="fr-FR" b="1" dirty="0" smtClean="0">
                <a:latin typeface="Tahoma" pitchFamily="34" charset="0"/>
              </a:rPr>
              <a:t>FNMF</a:t>
            </a:r>
            <a:r>
              <a:rPr lang="fr-FR" dirty="0" smtClean="0">
                <a:latin typeface="Tahoma" pitchFamily="34" charset="0"/>
              </a:rPr>
              <a:t> (</a:t>
            </a:r>
            <a:r>
              <a:rPr lang="fr-FR" sz="900" b="0" i="0" kern="1200" dirty="0" smtClean="0">
                <a:solidFill>
                  <a:schemeClr val="tx1"/>
                </a:solidFill>
                <a:latin typeface="Tahoma" charset="0"/>
                <a:ea typeface="ＭＳ Ｐゴシック" pitchFamily="88" charset="-128"/>
                <a:cs typeface="+mn-cs"/>
              </a:rPr>
              <a:t>Fédération nationale de la mutualité française) : Groupement</a:t>
            </a:r>
            <a:r>
              <a:rPr lang="fr-FR" sz="900" b="0" i="0" kern="1200" baseline="0" dirty="0" smtClean="0">
                <a:solidFill>
                  <a:schemeClr val="tx1"/>
                </a:solidFill>
                <a:latin typeface="Tahoma" charset="0"/>
                <a:ea typeface="ＭＳ Ｐゴシック" pitchFamily="88" charset="-128"/>
                <a:cs typeface="+mn-cs"/>
              </a:rPr>
              <a:t> des </a:t>
            </a:r>
            <a:r>
              <a:rPr lang="fr-FR" sz="900" b="1" i="0" kern="1200" baseline="0" dirty="0" smtClean="0">
                <a:solidFill>
                  <a:schemeClr val="tx1"/>
                </a:solidFill>
                <a:latin typeface="Tahoma" charset="0"/>
                <a:ea typeface="ＭＳ Ｐゴシック" pitchFamily="88" charset="-128"/>
                <a:cs typeface="+mn-cs"/>
              </a:rPr>
              <a:t>mutuelles de santé</a:t>
            </a:r>
            <a:r>
              <a:rPr lang="fr-FR" sz="900" b="0" i="0" kern="1200" baseline="0" dirty="0" smtClean="0">
                <a:solidFill>
                  <a:schemeClr val="tx1"/>
                </a:solidFill>
                <a:latin typeface="Tahoma" charset="0"/>
                <a:ea typeface="ＭＳ Ｐゴシック" pitchFamily="88" charset="-128"/>
                <a:cs typeface="+mn-cs"/>
              </a:rPr>
              <a:t> (code de la mutualité), regroupe 800 mutuelles de santé et gère un réseau de services de soins mutualistes (ex : hôpital mutualiste de Montsouris), services aux personnes (handicapées, personnes âgées, famille)</a:t>
            </a:r>
          </a:p>
          <a:p>
            <a:pPr eaLnBrk="1" hangingPunct="1"/>
            <a:r>
              <a:rPr lang="fr-FR" sz="900" b="1" i="0" kern="1200" baseline="0" dirty="0" smtClean="0">
                <a:solidFill>
                  <a:schemeClr val="tx1"/>
                </a:solidFill>
                <a:latin typeface="Tahoma" pitchFamily="34" charset="0"/>
                <a:cs typeface="+mn-cs"/>
              </a:rPr>
              <a:t>OEMA </a:t>
            </a:r>
            <a:r>
              <a:rPr lang="fr-FR" dirty="0" smtClean="0">
                <a:latin typeface="Tahoma" pitchFamily="34" charset="0"/>
              </a:rPr>
              <a:t>: Observatoire</a:t>
            </a:r>
            <a:r>
              <a:rPr lang="fr-FR" baseline="0" dirty="0" smtClean="0">
                <a:latin typeface="Tahoma" pitchFamily="34" charset="0"/>
              </a:rPr>
              <a:t> des évolutions des métiers de l’assurance</a:t>
            </a:r>
          </a:p>
          <a:p>
            <a:pPr eaLnBrk="1" hangingPunct="1"/>
            <a:r>
              <a:rPr lang="fr-FR" b="1" dirty="0" smtClean="0">
                <a:latin typeface="Tahoma" pitchFamily="34" charset="0"/>
              </a:rPr>
              <a:t>CTIP </a:t>
            </a:r>
            <a:r>
              <a:rPr lang="fr-FR" dirty="0" smtClean="0">
                <a:latin typeface="Tahoma" pitchFamily="34" charset="0"/>
              </a:rPr>
              <a:t>: Centre Technique des </a:t>
            </a:r>
            <a:r>
              <a:rPr lang="fr-FR" b="1" dirty="0" smtClean="0">
                <a:latin typeface="Tahoma" pitchFamily="34" charset="0"/>
              </a:rPr>
              <a:t>Institutions</a:t>
            </a:r>
            <a:r>
              <a:rPr lang="fr-FR" b="1" baseline="0" dirty="0" smtClean="0">
                <a:latin typeface="Tahoma" pitchFamily="34" charset="0"/>
              </a:rPr>
              <a:t> de Prévoyance</a:t>
            </a:r>
            <a:endParaRPr lang="fr-FR" b="1" dirty="0" smtClean="0">
              <a:latin typeface="Tahoma" pitchFamily="34" charset="0"/>
            </a:endParaRPr>
          </a:p>
          <a:p>
            <a:pPr eaLnBrk="1" hangingPunct="1"/>
            <a:endParaRPr lang="fr-FR" dirty="0" smtClean="0">
              <a:latin typeface="Tahoma" pitchFamily="34" charset="0"/>
            </a:endParaRPr>
          </a:p>
          <a:p>
            <a:pPr eaLnBrk="1" hangingPunct="1"/>
            <a:endParaRPr lang="fr-FR" dirty="0" smtClean="0">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noFill/>
          <a:ln/>
        </p:spPr>
        <p:txBody>
          <a:bodyPr/>
          <a:lstStyle/>
          <a:p>
            <a:r>
              <a:rPr lang="fr-FR" dirty="0" smtClean="0">
                <a:latin typeface="Tahoma" pitchFamily="34" charset="0"/>
              </a:rPr>
              <a:t>VIE :</a:t>
            </a:r>
          </a:p>
          <a:p>
            <a:pPr lvl="1"/>
            <a:r>
              <a:rPr lang="fr-FR" dirty="0" smtClean="0">
                <a:latin typeface="Tahoma" pitchFamily="34" charset="0"/>
              </a:rPr>
              <a:t>CNP</a:t>
            </a:r>
          </a:p>
          <a:p>
            <a:pPr lvl="2"/>
            <a:r>
              <a:rPr lang="fr-FR" dirty="0" smtClean="0">
                <a:latin typeface="Tahoma" pitchFamily="34" charset="0"/>
              </a:rPr>
              <a:t>Suite au rachat des 50% d’Ecureuil</a:t>
            </a:r>
            <a:r>
              <a:rPr lang="fr-FR" baseline="0" dirty="0" smtClean="0">
                <a:latin typeface="Tahoma" pitchFamily="34" charset="0"/>
              </a:rPr>
              <a:t> vie non encore détenu auprès de la Caisse d’épargne, la CNP fait un bon d’activité de 21% en 2007 et occupe 17,7% du marché loin devant le Crédit Agricole situé à 12,9%.</a:t>
            </a:r>
          </a:p>
          <a:p>
            <a:pPr lvl="2"/>
            <a:r>
              <a:rPr lang="fr-FR" baseline="0" dirty="0" smtClean="0">
                <a:latin typeface="Tahoma" pitchFamily="34" charset="0"/>
              </a:rPr>
              <a:t>Dans l’hypothèse où la CNP réussirait à racheter le pôle assurance vie de Natixis d’ici à la fin 2008, elle se situerait à environ 21% de Part de Marché en 2008 avec une avance de quelques 8 points sur le Crédit Agricole.</a:t>
            </a:r>
            <a:endParaRPr lang="fr-FR" dirty="0" smtClean="0">
              <a:latin typeface="Tahoma" pitchFamily="34" charset="0"/>
            </a:endParaRPr>
          </a:p>
          <a:p>
            <a:pPr lvl="1">
              <a:buNone/>
            </a:pPr>
            <a:endParaRPr lang="fr-FR" dirty="0" smtClean="0">
              <a:latin typeface="Tahoma" pitchFamily="34" charset="0"/>
            </a:endParaRPr>
          </a:p>
          <a:p>
            <a:pPr lvl="1"/>
            <a:r>
              <a:rPr lang="fr-FR" dirty="0" smtClean="0">
                <a:latin typeface="Tahoma" pitchFamily="34" charset="0"/>
              </a:rPr>
              <a:t>Stratégie du Crédit Agricole au démarrage de l’activité non vie en 1989:</a:t>
            </a:r>
          </a:p>
          <a:p>
            <a:pPr lvl="2"/>
            <a:r>
              <a:rPr lang="fr-FR" dirty="0" smtClean="0">
                <a:latin typeface="Tahoma" pitchFamily="34" charset="0"/>
              </a:rPr>
              <a:t> Le CA détient 14 millions de clients banque</a:t>
            </a:r>
          </a:p>
          <a:p>
            <a:pPr lvl="2"/>
            <a:r>
              <a:rPr lang="fr-FR" dirty="0" smtClean="0">
                <a:latin typeface="Tahoma" pitchFamily="34" charset="0"/>
              </a:rPr>
              <a:t> Objectif initial (dépassé): équiper 10% de ses clients en Assurance non vie</a:t>
            </a:r>
          </a:p>
          <a:p>
            <a:pPr lvl="2"/>
            <a:r>
              <a:rPr lang="fr-FR" dirty="0" smtClean="0">
                <a:latin typeface="Tahoma" pitchFamily="34" charset="0"/>
              </a:rPr>
              <a:t>Passé de la 9 à la 8</a:t>
            </a:r>
            <a:r>
              <a:rPr lang="fr-FR" baseline="30000" dirty="0" smtClean="0">
                <a:latin typeface="Tahoma" pitchFamily="34" charset="0"/>
              </a:rPr>
              <a:t>ème</a:t>
            </a:r>
            <a:r>
              <a:rPr lang="fr-FR" dirty="0" smtClean="0">
                <a:latin typeface="Tahoma" pitchFamily="34" charset="0"/>
              </a:rPr>
              <a:t> place entre 2006 et 2007.</a:t>
            </a:r>
          </a:p>
          <a:p>
            <a:pPr lvl="1">
              <a:buNone/>
            </a:pPr>
            <a:endParaRPr lang="fr-FR" dirty="0" smtClean="0">
              <a:latin typeface="Tahoma" pitchFamily="34" charset="0"/>
            </a:endParaRPr>
          </a:p>
          <a:p>
            <a:r>
              <a:rPr lang="fr-FR" dirty="0" smtClean="0">
                <a:latin typeface="Tahoma" pitchFamily="34" charset="0"/>
              </a:rPr>
              <a:t>NON</a:t>
            </a:r>
            <a:r>
              <a:rPr lang="fr-FR" baseline="0" dirty="0" smtClean="0">
                <a:latin typeface="Tahoma" pitchFamily="34" charset="0"/>
              </a:rPr>
              <a:t> VIE :</a:t>
            </a:r>
          </a:p>
          <a:p>
            <a:r>
              <a:rPr lang="fr-FR" dirty="0" smtClean="0">
                <a:latin typeface="Tahoma" pitchFamily="34" charset="0"/>
              </a:rPr>
              <a:t>Dominé</a:t>
            </a:r>
            <a:r>
              <a:rPr lang="fr-FR" baseline="0" dirty="0" smtClean="0">
                <a:latin typeface="Tahoma" pitchFamily="34" charset="0"/>
              </a:rPr>
              <a:t> par 4 groupes pesant chacun plus de 10% de PdM : 2 groupes mutualistes et 2 capitalistes</a:t>
            </a:r>
          </a:p>
          <a:p>
            <a:r>
              <a:rPr lang="fr-FR" baseline="0" dirty="0" smtClean="0">
                <a:latin typeface="Tahoma" pitchFamily="34" charset="0"/>
              </a:rPr>
              <a:t>Poids du mutualisme sur le marché de l’IARD en France</a:t>
            </a:r>
            <a:endParaRPr lang="fr-FR" dirty="0" smtClean="0">
              <a:latin typeface="Tahoma" pitchFamily="34" charset="0"/>
            </a:endParaRPr>
          </a:p>
          <a:p>
            <a:r>
              <a:rPr lang="fr-FR" dirty="0" smtClean="0">
                <a:latin typeface="Tahoma" pitchFamily="34" charset="0"/>
              </a:rPr>
              <a:t>Covéa (MAAF/MMA) en 2006	 :</a:t>
            </a:r>
          </a:p>
          <a:p>
            <a:pPr lvl="1"/>
            <a:r>
              <a:rPr lang="fr-FR" dirty="0" smtClean="0">
                <a:latin typeface="Tahoma" pitchFamily="34" charset="0"/>
              </a:rPr>
              <a:t>+ 3% de croissance sur le marché AUTO dont la croissance est de 0,7%</a:t>
            </a:r>
          </a:p>
          <a:p>
            <a:pPr lvl="1"/>
            <a:r>
              <a:rPr lang="fr-FR" dirty="0" smtClean="0">
                <a:latin typeface="Tahoma" pitchFamily="34" charset="0"/>
              </a:rPr>
              <a:t>+ 2,5% de croissance sur le marché HABITATION dont la croissance est de 1,1%</a:t>
            </a:r>
          </a:p>
          <a:p>
            <a:pPr lvl="0"/>
            <a:endParaRPr lang="fr-FR" dirty="0" smtClean="0">
              <a:latin typeface="Tahoma" pitchFamily="34" charset="0"/>
            </a:endParaRPr>
          </a:p>
          <a:p>
            <a:pPr lvl="0"/>
            <a:endParaRPr lang="fr-FR" dirty="0" smtClean="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produit est intégré dans l’offre globale (Ass. Emprunteurs, Ass. Auto si crédit, MRH si prêt immobilier…)</a:t>
            </a:r>
          </a:p>
          <a:p>
            <a:r>
              <a:rPr lang="fr-FR" dirty="0" smtClean="0"/>
              <a:t>Bancassurance : force de vente énorme comparée aux assureurs (27 à guichets)</a:t>
            </a:r>
          </a:p>
          <a:p>
            <a:r>
              <a:rPr lang="fr-FR" dirty="0" smtClean="0"/>
              <a:t>Logos des 20 1ères sociétés françaises</a:t>
            </a:r>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Eléments pour l’oral</a:t>
            </a:r>
          </a:p>
          <a:p>
            <a:pPr lvl="1"/>
            <a:r>
              <a:rPr lang="fr-FR" dirty="0" smtClean="0"/>
              <a:t>Pas de profit, pas de client mais des sociétaires</a:t>
            </a:r>
          </a:p>
          <a:p>
            <a:pPr lvl="1"/>
            <a:r>
              <a:rPr lang="fr-FR" dirty="0" smtClean="0"/>
              <a:t>On ne vend pas, on répond à un besoin exprimé par le sociétaire</a:t>
            </a:r>
          </a:p>
          <a:p>
            <a:pPr lvl="1"/>
            <a:r>
              <a:rPr lang="fr-FR" dirty="0" smtClean="0"/>
              <a:t>Ça change</a:t>
            </a:r>
          </a:p>
          <a:p>
            <a:endParaRPr lang="fr-FR" dirty="0" smtClean="0"/>
          </a:p>
          <a:p>
            <a:r>
              <a:rPr lang="fr-FR" dirty="0" smtClean="0"/>
              <a:t>MACIF : Mutuelle d’Assurances des Commerçants et des Industriels Français</a:t>
            </a:r>
          </a:p>
          <a:p>
            <a:r>
              <a:rPr lang="fr-FR" dirty="0" smtClean="0"/>
              <a:t>MAIF : Mutuelle d’Assurances des Instituteurs de France</a:t>
            </a:r>
          </a:p>
          <a:p>
            <a:r>
              <a:rPr lang="fr-FR" dirty="0" smtClean="0"/>
              <a:t>MAAF : Mutuelle d’Assurances des Artisans de France</a:t>
            </a:r>
          </a:p>
          <a:p>
            <a:r>
              <a:rPr lang="fr-FR" dirty="0" smtClean="0"/>
              <a:t>GMF : Garantie Mutuelle des Fonctionnaires</a:t>
            </a:r>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900" kern="1200" baseline="0" dirty="0" smtClean="0">
                <a:solidFill>
                  <a:schemeClr val="tx1"/>
                </a:solidFill>
                <a:latin typeface="Tahoma" charset="0"/>
                <a:ea typeface="ＭＳ Ｐゴシック" pitchFamily="88" charset="-128"/>
                <a:cs typeface="+mn-cs"/>
              </a:rPr>
              <a:t>Contrairement aux sociétés d’assurance, les groupements mutualistes </a:t>
            </a:r>
            <a:r>
              <a:rPr lang="fr-FR" sz="900" b="1" kern="1200" baseline="0" dirty="0" smtClean="0">
                <a:solidFill>
                  <a:schemeClr val="tx1"/>
                </a:solidFill>
                <a:latin typeface="Tahoma" charset="0"/>
                <a:ea typeface="ＭＳ Ｐゴシック" pitchFamily="88" charset="-128"/>
                <a:cs typeface="+mn-cs"/>
              </a:rPr>
              <a:t>Santé</a:t>
            </a:r>
            <a:r>
              <a:rPr lang="fr-FR" sz="900" kern="1200" dirty="0" smtClean="0">
                <a:solidFill>
                  <a:schemeClr val="tx1"/>
                </a:solidFill>
                <a:latin typeface="Tahoma" charset="0"/>
                <a:ea typeface="ＭＳ Ｐゴシック" pitchFamily="88" charset="-128"/>
                <a:cs typeface="+mn-cs"/>
              </a:rPr>
              <a:t> </a:t>
            </a:r>
            <a:r>
              <a:rPr lang="fr-FR" sz="900" kern="1200" baseline="0" dirty="0" smtClean="0">
                <a:solidFill>
                  <a:schemeClr val="tx1"/>
                </a:solidFill>
                <a:latin typeface="Tahoma" charset="0"/>
                <a:ea typeface="ＭＳ Ｐゴシック" pitchFamily="88" charset="-128"/>
                <a:cs typeface="+mn-cs"/>
              </a:rPr>
              <a:t>sont à but non lucratif et possèdent un statut juridique qui peut en fait recouvrir plusieurs structures correspondant à des activités différentes :</a:t>
            </a:r>
          </a:p>
          <a:p>
            <a:pPr lvl="1"/>
            <a:r>
              <a:rPr lang="fr-FR" sz="800" kern="1200" baseline="0" dirty="0" smtClean="0">
                <a:solidFill>
                  <a:schemeClr val="tx1"/>
                </a:solidFill>
                <a:latin typeface="Tahoma" charset="0"/>
                <a:ea typeface="ＭＳ Ｐゴシック" pitchFamily="88" charset="-128"/>
                <a:cs typeface="+mn-cs"/>
              </a:rPr>
              <a:t>la </a:t>
            </a:r>
            <a:r>
              <a:rPr lang="fr-FR" sz="800" b="1" kern="1200" baseline="0" dirty="0" smtClean="0">
                <a:solidFill>
                  <a:schemeClr val="tx1"/>
                </a:solidFill>
                <a:latin typeface="Tahoma" charset="0"/>
                <a:ea typeface="ＭＳ Ｐゴシック" pitchFamily="88" charset="-128"/>
                <a:cs typeface="+mn-cs"/>
              </a:rPr>
              <a:t>mutuelle proprement dite</a:t>
            </a:r>
            <a:r>
              <a:rPr lang="fr-FR" sz="800" kern="1200" baseline="0" dirty="0" smtClean="0">
                <a:solidFill>
                  <a:schemeClr val="tx1"/>
                </a:solidFill>
                <a:latin typeface="Tahoma" charset="0"/>
                <a:ea typeface="ＭＳ Ｐゴシック" pitchFamily="88" charset="-128"/>
                <a:cs typeface="+mn-cs"/>
              </a:rPr>
              <a:t> gère les risques courts (de moins d’un an), pour l’essentiel le risque </a:t>
            </a:r>
            <a:r>
              <a:rPr lang="fr-FR" sz="900" kern="1200" baseline="0" dirty="0" smtClean="0">
                <a:solidFill>
                  <a:schemeClr val="tx1"/>
                </a:solidFill>
                <a:latin typeface="Tahoma" charset="0"/>
                <a:ea typeface="ＭＳ Ｐゴシック" pitchFamily="88" charset="-128"/>
                <a:cs typeface="+mn-cs"/>
              </a:rPr>
              <a:t>maladie ;</a:t>
            </a:r>
          </a:p>
          <a:p>
            <a:pPr lvl="1"/>
            <a:r>
              <a:rPr lang="fr-FR" sz="800" kern="1200" baseline="0" dirty="0" smtClean="0">
                <a:solidFill>
                  <a:schemeClr val="tx1"/>
                </a:solidFill>
                <a:latin typeface="Tahoma" charset="0"/>
                <a:ea typeface="ＭＳ Ｐゴシック" pitchFamily="88" charset="-128"/>
                <a:cs typeface="+mn-cs"/>
              </a:rPr>
              <a:t>les </a:t>
            </a:r>
            <a:r>
              <a:rPr lang="fr-FR" sz="800" b="1" kern="1200" baseline="0" dirty="0" smtClean="0">
                <a:solidFill>
                  <a:schemeClr val="tx1"/>
                </a:solidFill>
                <a:latin typeface="Tahoma" charset="0"/>
                <a:ea typeface="ＭＳ Ｐゴシック" pitchFamily="88" charset="-128"/>
                <a:cs typeface="+mn-cs"/>
              </a:rPr>
              <a:t>caisses autonomes mutualistes</a:t>
            </a:r>
            <a:r>
              <a:rPr lang="fr-FR" sz="800" kern="1200" baseline="0" dirty="0" smtClean="0">
                <a:solidFill>
                  <a:schemeClr val="tx1"/>
                </a:solidFill>
                <a:latin typeface="Tahoma" charset="0"/>
                <a:ea typeface="ＭＳ Ｐゴシック" pitchFamily="88" charset="-128"/>
                <a:cs typeface="+mn-cs"/>
              </a:rPr>
              <a:t> gèrent les risques longs (au-delà d’un an) ;</a:t>
            </a:r>
          </a:p>
          <a:p>
            <a:pPr lvl="1"/>
            <a:r>
              <a:rPr lang="fr-FR" sz="800" kern="1200" baseline="0" dirty="0" smtClean="0">
                <a:solidFill>
                  <a:schemeClr val="tx1"/>
                </a:solidFill>
                <a:latin typeface="Tahoma" charset="0"/>
                <a:ea typeface="ＭＳ Ｐゴシック" pitchFamily="88" charset="-128"/>
                <a:cs typeface="+mn-cs"/>
              </a:rPr>
              <a:t>les </a:t>
            </a:r>
            <a:r>
              <a:rPr lang="fr-FR" sz="800" b="1" kern="1200" baseline="0" dirty="0" smtClean="0">
                <a:solidFill>
                  <a:schemeClr val="tx1"/>
                </a:solidFill>
                <a:latin typeface="Tahoma" charset="0"/>
                <a:ea typeface="ＭＳ Ｐゴシック" pitchFamily="88" charset="-128"/>
                <a:cs typeface="+mn-cs"/>
              </a:rPr>
              <a:t>réalisations sociales</a:t>
            </a:r>
            <a:r>
              <a:rPr lang="fr-FR" sz="800" kern="1200" baseline="0" dirty="0" smtClean="0">
                <a:solidFill>
                  <a:schemeClr val="tx1"/>
                </a:solidFill>
                <a:latin typeface="Tahoma" charset="0"/>
                <a:ea typeface="ＭＳ Ｐゴシック" pitchFamily="88" charset="-128"/>
                <a:cs typeface="+mn-cs"/>
              </a:rPr>
              <a:t> offrent des services (cliniques, pharmacies mutualistes, centres de </a:t>
            </a:r>
            <a:r>
              <a:rPr lang="fr-FR" sz="900" kern="1200" baseline="0" dirty="0" smtClean="0">
                <a:solidFill>
                  <a:schemeClr val="tx1"/>
                </a:solidFill>
                <a:latin typeface="Tahoma" charset="0"/>
                <a:ea typeface="ＭＳ Ｐゴシック" pitchFamily="88" charset="-128"/>
                <a:cs typeface="+mn-cs"/>
              </a:rPr>
              <a:t>vacances, etc.).</a:t>
            </a:r>
          </a:p>
          <a:p>
            <a:r>
              <a:rPr lang="fr-FR" sz="900" kern="1200" baseline="0" dirty="0" smtClean="0">
                <a:solidFill>
                  <a:schemeClr val="tx1"/>
                </a:solidFill>
                <a:latin typeface="Tahoma" charset="0"/>
                <a:ea typeface="ＭＳ Ｐゴシック" pitchFamily="88" charset="-128"/>
                <a:cs typeface="+mn-cs"/>
              </a:rPr>
              <a:t>3 </a:t>
            </a:r>
            <a:r>
              <a:rPr lang="fr-FR" dirty="0" smtClean="0"/>
              <a:t>fédérations nationales : Fédération des mutuelles de France, Mutualité française, FEDERATION NATIONALE DE LA MUTUALITE FRANCAISE</a:t>
            </a:r>
          </a:p>
          <a:p>
            <a:endParaRPr lang="fr-FR" sz="900" i="1" kern="1200" baseline="0" dirty="0" smtClean="0">
              <a:solidFill>
                <a:schemeClr val="tx1"/>
              </a:solidFill>
              <a:latin typeface="Tahoma" charset="0"/>
              <a:cs typeface="+mn-cs"/>
            </a:endParaRPr>
          </a:p>
          <a:p>
            <a:r>
              <a:rPr lang="fr-FR" b="1" dirty="0" smtClean="0"/>
              <a:t>MGEN</a:t>
            </a:r>
            <a:r>
              <a:rPr lang="fr-FR" b="1" baseline="0" dirty="0" smtClean="0"/>
              <a:t> : </a:t>
            </a:r>
            <a:r>
              <a:rPr lang="fr-FR" b="1" dirty="0" smtClean="0"/>
              <a:t>Mutuelle Générale de l'Éducation Nationale </a:t>
            </a:r>
            <a:r>
              <a:rPr lang="fr-FR" b="0" dirty="0" smtClean="0"/>
              <a:t>gère la protection sociale de plus de 3 millions de personnes, </a:t>
            </a:r>
            <a:r>
              <a:rPr lang="fr-FR" dirty="0" smtClean="0"/>
              <a:t>professionnels de l'Éducation nationale, de la Recherche, de la Culture, de la Jeunesse et des Sports.</a:t>
            </a:r>
          </a:p>
          <a:p>
            <a:r>
              <a:rPr lang="fr-FR" b="1" dirty="0" smtClean="0"/>
              <a:t>MG</a:t>
            </a:r>
            <a:r>
              <a:rPr lang="fr-FR" baseline="0" dirty="0" smtClean="0"/>
              <a:t> : historiquement La Poste et France Télécom</a:t>
            </a:r>
            <a:endParaRPr lang="fr-FR" dirty="0" smtClean="0"/>
          </a:p>
          <a:p>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98500" y="457200"/>
            <a:ext cx="5335588" cy="4002088"/>
          </a:xfrm>
          <a:ln/>
        </p:spPr>
      </p:sp>
      <p:sp>
        <p:nvSpPr>
          <p:cNvPr id="84995" name="Rectangle 3"/>
          <p:cNvSpPr>
            <a:spLocks noGrp="1" noChangeArrowheads="1"/>
          </p:cNvSpPr>
          <p:nvPr>
            <p:ph type="body" idx="1"/>
          </p:nvPr>
        </p:nvSpPr>
        <p:spPr>
          <a:noFill/>
          <a:ln/>
        </p:spPr>
        <p:txBody>
          <a:bodyPr/>
          <a:lstStyle/>
          <a:p>
            <a:pPr eaLnBrk="1" hangingPunct="1"/>
            <a:r>
              <a:rPr lang="fr-FR" dirty="0" smtClean="0">
                <a:latin typeface="Tahoma" pitchFamily="34" charset="0"/>
              </a:rPr>
              <a:t>Les Européens sont plus présent à l’international que les Américains et les Asiatiques, ce qui s’explique par la taille des marchés domestiques (56% de l’activité mondiale se trouve dans ces deux continents)</a:t>
            </a:r>
          </a:p>
          <a:p>
            <a:pPr eaLnBrk="1" hangingPunct="1"/>
            <a:endParaRPr lang="fr-FR" dirty="0" smtClean="0">
              <a:latin typeface="Tahoma" pitchFamily="34" charset="0"/>
            </a:endParaRPr>
          </a:p>
          <a:p>
            <a:pPr eaLnBrk="1" hangingPunct="1"/>
            <a:r>
              <a:rPr lang="fr-FR" dirty="0" smtClean="0">
                <a:latin typeface="Tahoma" pitchFamily="34" charset="0"/>
              </a:rPr>
              <a:t>Assurance est caractérisée par une très faible concentration à l’échelon international. Les 10 premiers groupes mondiaux pèsent ~19% de l’activité du secteur.</a:t>
            </a:r>
          </a:p>
          <a:p>
            <a:pPr eaLnBrk="1" hangingPunct="1"/>
            <a:endParaRPr lang="fr-FR" dirty="0" smtClean="0">
              <a:latin typeface="Tahoma" pitchFamily="34" charset="0"/>
            </a:endParaRPr>
          </a:p>
          <a:p>
            <a:pPr eaLnBrk="1" hangingPunct="1"/>
            <a:r>
              <a:rPr lang="fr-FR" dirty="0" smtClean="0">
                <a:latin typeface="Tahoma" pitchFamily="34" charset="0"/>
              </a:rPr>
              <a:t>Les leaders mondiaux de l’assurance sont caractérisés par une vrai présence internationale, des activités Vie et non-Vie significative et une capitalisation boursière supérieure à 25Mds€ : AIG / ING / AXA / Allianz / Generali</a:t>
            </a:r>
          </a:p>
          <a:p>
            <a:pPr eaLnBrk="1" hangingPunct="1"/>
            <a:endParaRPr lang="fr-FR" dirty="0" smtClean="0">
              <a:latin typeface="Tahoma" pitchFamily="34" charset="0"/>
            </a:endParaRPr>
          </a:p>
          <a:p>
            <a:pPr eaLnBrk="1" hangingPunct="1"/>
            <a:r>
              <a:rPr lang="fr-FR" dirty="0" smtClean="0">
                <a:latin typeface="Tahoma" pitchFamily="34" charset="0"/>
              </a:rPr>
              <a:t>Les autres sont souvent leaders sur leur marché domestique, mais avec une présence internationale plus limitée et un positionnement pas toujours complet sur la Vie et la non-Vie</a:t>
            </a:r>
          </a:p>
          <a:p>
            <a:pPr eaLnBrk="1" hangingPunct="1"/>
            <a:endParaRPr lang="fr-FR" dirty="0" smtClean="0">
              <a:latin typeface="Tahoma" pitchFamily="34" charset="0"/>
            </a:endParaRPr>
          </a:p>
          <a:p>
            <a:pPr eaLnBrk="1" hangingPunct="1"/>
            <a:endParaRPr lang="fr-FR" dirty="0" smtClean="0">
              <a:latin typeface="Tahoma" pitchFamily="34" charset="0"/>
            </a:endParaRPr>
          </a:p>
          <a:p>
            <a:pPr eaLnBrk="1" hangingPunct="1"/>
            <a:endParaRPr lang="fr-FR" dirty="0" smtClean="0">
              <a:latin typeface="Tahoma" pitchFamily="34" charset="0"/>
            </a:endParaRPr>
          </a:p>
          <a:p>
            <a:pPr eaLnBrk="1" hangingPunct="1"/>
            <a:endParaRPr lang="fr-FR" dirty="0" smtClean="0">
              <a:latin typeface="Tahoma" pitchFamily="34" charset="0"/>
            </a:endParaRPr>
          </a:p>
        </p:txBody>
      </p:sp>
      <p:pic>
        <p:nvPicPr>
          <p:cNvPr id="3075" name="Picture 3"/>
          <p:cNvPicPr>
            <a:picLocks noChangeAspect="1" noChangeArrowheads="1"/>
          </p:cNvPicPr>
          <p:nvPr/>
        </p:nvPicPr>
        <p:blipFill>
          <a:blip r:embed="rId3"/>
          <a:srcRect/>
          <a:stretch>
            <a:fillRect/>
          </a:stretch>
        </p:blipFill>
        <p:spPr bwMode="auto">
          <a:xfrm>
            <a:off x="784860" y="7122833"/>
            <a:ext cx="2909570" cy="2229027"/>
          </a:xfrm>
          <a:prstGeom prst="rect">
            <a:avLst/>
          </a:prstGeom>
          <a:noFill/>
          <a:ln w="9525">
            <a:noFill/>
            <a:miter lim="800000"/>
            <a:headEnd/>
            <a:tailEnd/>
          </a:ln>
          <a:effec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98500" y="457200"/>
            <a:ext cx="5335588" cy="4002088"/>
          </a:xfrm>
          <a:ln/>
        </p:spPr>
      </p:sp>
      <p:sp>
        <p:nvSpPr>
          <p:cNvPr id="67587" name="Rectangle 3"/>
          <p:cNvSpPr>
            <a:spLocks noGrp="1" noChangeArrowheads="1"/>
          </p:cNvSpPr>
          <p:nvPr>
            <p:ph type="body" idx="1"/>
          </p:nvPr>
        </p:nvSpPr>
        <p:spPr>
          <a:noFill/>
          <a:ln/>
        </p:spPr>
        <p:txBody>
          <a:bodyPr/>
          <a:lstStyle/>
          <a:p>
            <a:pPr eaLnBrk="1" hangingPunct="1">
              <a:buFont typeface="Wingdings" pitchFamily="2" charset="2"/>
              <a:buNone/>
            </a:pPr>
            <a:endParaRPr lang="fr-FR" dirty="0" smtClean="0">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e l'image des diapositives 1"/>
          <p:cNvSpPr>
            <a:spLocks noGrp="1" noRot="1" noChangeAspect="1" noTextEdit="1"/>
          </p:cNvSpPr>
          <p:nvPr>
            <p:ph type="sldImg"/>
          </p:nvPr>
        </p:nvSpPr>
        <p:spPr>
          <a:ln/>
        </p:spPr>
      </p:sp>
      <p:sp>
        <p:nvSpPr>
          <p:cNvPr id="86019" name="Espace réservé des commentaires 2"/>
          <p:cNvSpPr>
            <a:spLocks noGrp="1"/>
          </p:cNvSpPr>
          <p:nvPr>
            <p:ph type="body" idx="1"/>
          </p:nvPr>
        </p:nvSpPr>
        <p:spPr>
          <a:noFill/>
          <a:ln/>
        </p:spPr>
        <p:txBody>
          <a:bodyPr/>
          <a:lstStyle/>
          <a:p>
            <a:r>
              <a:rPr lang="fr-FR" dirty="0" smtClean="0">
                <a:latin typeface="Tahoma" pitchFamily="34" charset="0"/>
              </a:rPr>
              <a:t>La CNP est en tête, </a:t>
            </a:r>
          </a:p>
          <a:p>
            <a:pPr lvl="1"/>
            <a:r>
              <a:rPr lang="fr-FR" dirty="0" smtClean="0">
                <a:latin typeface="Tahoma" pitchFamily="34" charset="0"/>
              </a:rPr>
              <a:t>Initialement établissement public à caractère administratif, géré depuis 1959 par la Caisse des dépôts, la Caisse nationale de prévoyance a adopté en 1987 le statut d'établissement public à caractère industriel et commercial (EPIC), pour devenir en 1992, CNP Assurances, Société anonyme régie par le Code des assurances.</a:t>
            </a:r>
          </a:p>
          <a:p>
            <a:pPr lvl="1"/>
            <a:r>
              <a:rPr lang="fr-FR" b="0" i="0" dirty="0" smtClean="0">
                <a:latin typeface="Tahoma" pitchFamily="34" charset="0"/>
              </a:rPr>
              <a:t>CNP Assurances a été créée pour recueillir les activités vie et détient les participations du groupe dans ses filiales :</a:t>
            </a:r>
          </a:p>
          <a:p>
            <a:pPr lvl="2"/>
            <a:r>
              <a:rPr lang="fr-FR" b="0" i="0" dirty="0" smtClean="0">
                <a:latin typeface="Tahoma" pitchFamily="34" charset="0"/>
              </a:rPr>
              <a:t>CNP International, filiale commune avec la Caisse Centrale de Réassurance</a:t>
            </a:r>
          </a:p>
          <a:p>
            <a:pPr lvl="2"/>
            <a:r>
              <a:rPr lang="fr-FR" b="0" i="0" dirty="0" smtClean="0">
                <a:latin typeface="Tahoma" pitchFamily="34" charset="0"/>
              </a:rPr>
              <a:t>Préviposte, filiale commune avec La Poste</a:t>
            </a:r>
          </a:p>
          <a:p>
            <a:pPr lvl="2"/>
            <a:r>
              <a:rPr lang="fr-FR" b="0" i="0" dirty="0" smtClean="0">
                <a:latin typeface="Tahoma" pitchFamily="34" charset="0"/>
              </a:rPr>
              <a:t>Ecureuil Vie, filiale commune avec le groupe Caisse d'épargne</a:t>
            </a:r>
          </a:p>
          <a:p>
            <a:pPr lvl="2"/>
            <a:r>
              <a:rPr lang="fr-FR" b="0" i="0" dirty="0" smtClean="0">
                <a:latin typeface="Tahoma" pitchFamily="34" charset="0"/>
              </a:rPr>
              <a:t>Investissement Trésor-Vie, filiale commune avec le Trésor Public</a:t>
            </a:r>
          </a:p>
          <a:p>
            <a:pPr lvl="2"/>
            <a:r>
              <a:rPr lang="fr-FR" b="0" i="0" dirty="0" smtClean="0">
                <a:latin typeface="Tahoma" pitchFamily="34" charset="0"/>
              </a:rPr>
              <a:t>CNP IAM, filiale de CNP Assurances, rassemble les activités non-vie (invalidité, accident, maladie et risques d'emploi)</a:t>
            </a:r>
          </a:p>
          <a:p>
            <a:pPr lvl="2"/>
            <a:r>
              <a:rPr lang="fr-FR" b="0" i="0" dirty="0" smtClean="0">
                <a:latin typeface="Tahoma" pitchFamily="34" charset="0"/>
              </a:rPr>
              <a:t>Assurposte, filiale avec La Poste spécialisée dans le domaine de la santé.</a:t>
            </a:r>
          </a:p>
          <a:p>
            <a:endParaRPr lang="fr-FR" dirty="0" smtClean="0">
              <a:latin typeface="Tahoma" pitchFamily="34" charset="0"/>
            </a:endParaRPr>
          </a:p>
          <a:p>
            <a:r>
              <a:rPr lang="fr-FR" dirty="0" smtClean="0">
                <a:latin typeface="Tahoma" pitchFamily="34" charset="0"/>
              </a:rPr>
              <a:t>Allianz : n°2 mondial, n°8 en France (gagne</a:t>
            </a:r>
            <a:r>
              <a:rPr lang="fr-FR" baseline="0" dirty="0" smtClean="0">
                <a:latin typeface="Tahoma" pitchFamily="34" charset="0"/>
              </a:rPr>
              <a:t> 1 </a:t>
            </a:r>
            <a:r>
              <a:rPr lang="fr-FR" dirty="0" smtClean="0">
                <a:latin typeface="Tahoma" pitchFamily="34" charset="0"/>
              </a:rPr>
              <a:t>place en France) </a:t>
            </a:r>
          </a:p>
          <a:p>
            <a:r>
              <a:rPr lang="fr-FR" dirty="0" smtClean="0">
                <a:latin typeface="Tahoma" pitchFamily="34" charset="0"/>
              </a:rPr>
              <a:t>AXA : groupe N°1 mondial et n°2 en France.</a:t>
            </a:r>
          </a:p>
          <a:p>
            <a:endParaRPr lang="fr-FR" dirty="0" smtClean="0">
              <a:latin typeface="Tahoma" pitchFamily="34" charset="0"/>
            </a:endParaRPr>
          </a:p>
          <a:p>
            <a:r>
              <a:rPr lang="fr-FR" dirty="0" smtClean="0">
                <a:latin typeface="Tahoma" pitchFamily="34" charset="0"/>
              </a:rPr>
              <a:t>Remarques : </a:t>
            </a:r>
          </a:p>
          <a:p>
            <a:pPr lvl="1"/>
            <a:r>
              <a:rPr lang="fr-FR" dirty="0" smtClean="0">
                <a:latin typeface="Tahoma" pitchFamily="34" charset="0"/>
              </a:rPr>
              <a:t>les </a:t>
            </a:r>
            <a:r>
              <a:rPr lang="fr-FR" b="1" dirty="0" smtClean="0">
                <a:latin typeface="Tahoma" pitchFamily="34" charset="0"/>
              </a:rPr>
              <a:t>bancassureurs</a:t>
            </a:r>
            <a:r>
              <a:rPr lang="fr-FR" dirty="0" smtClean="0">
                <a:latin typeface="Tahoma" pitchFamily="34" charset="0"/>
              </a:rPr>
              <a:t> sont aussi des sociétés anonymes, figurés ici pour les distinguer des assureurs capitalistiques, </a:t>
            </a:r>
          </a:p>
          <a:p>
            <a:pPr lvl="1"/>
            <a:r>
              <a:rPr lang="fr-FR" dirty="0" smtClean="0">
                <a:latin typeface="Tahoma" pitchFamily="34" charset="0"/>
              </a:rPr>
              <a:t>Lees mutuelles sont des </a:t>
            </a:r>
            <a:r>
              <a:rPr lang="fr-FR" b="1" dirty="0" smtClean="0">
                <a:latin typeface="Tahoma" pitchFamily="34" charset="0"/>
              </a:rPr>
              <a:t>MSI </a:t>
            </a:r>
            <a:r>
              <a:rPr lang="fr-FR" dirty="0" smtClean="0">
                <a:latin typeface="Tahoma" pitchFamily="34" charset="0"/>
              </a:rPr>
              <a:t>(et pas des mutuelles santé)</a:t>
            </a:r>
            <a:endParaRPr lang="fr-FR" b="1" dirty="0" smtClean="0">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noFill/>
          <a:ln/>
        </p:spPr>
        <p:txBody>
          <a:bodyPr/>
          <a:lstStyle/>
          <a:p>
            <a:r>
              <a:rPr lang="fr-FR" dirty="0" smtClean="0">
                <a:latin typeface="Tahoma" pitchFamily="34" charset="0"/>
              </a:rPr>
              <a:t>VIE :</a:t>
            </a:r>
          </a:p>
          <a:p>
            <a:pPr lvl="1"/>
            <a:r>
              <a:rPr lang="fr-FR" dirty="0" smtClean="0">
                <a:latin typeface="Tahoma" pitchFamily="34" charset="0"/>
              </a:rPr>
              <a:t>CNP</a:t>
            </a:r>
          </a:p>
          <a:p>
            <a:pPr lvl="2"/>
            <a:r>
              <a:rPr lang="fr-FR" dirty="0" smtClean="0">
                <a:latin typeface="Tahoma" pitchFamily="34" charset="0"/>
              </a:rPr>
              <a:t>Suite au rachat des 50% d’Ecureuil</a:t>
            </a:r>
            <a:r>
              <a:rPr lang="fr-FR" baseline="0" dirty="0" smtClean="0">
                <a:latin typeface="Tahoma" pitchFamily="34" charset="0"/>
              </a:rPr>
              <a:t> vie non encore détenu auprès de la Caisse d’épargne, la CNP fait un bon d’activité de 21% en 2007 et occupe 17,7% du marché loin devant le Crédit Agricole situé à 12,9%.</a:t>
            </a:r>
          </a:p>
          <a:p>
            <a:pPr lvl="2"/>
            <a:r>
              <a:rPr lang="fr-FR" baseline="0" dirty="0" smtClean="0">
                <a:latin typeface="Tahoma" pitchFamily="34" charset="0"/>
              </a:rPr>
              <a:t>Dans l’hypothèse où la CNP réussirait à racheter le pôle assurance vie de Natixis d’ici à la fin 2008, elle se situerait à environ 21% de Part de Marché en 2008 avec une avance de quelques 8 points sur le Crédit Agricole.</a:t>
            </a:r>
            <a:endParaRPr lang="fr-FR" dirty="0" smtClean="0">
              <a:latin typeface="Tahoma" pitchFamily="34" charset="0"/>
            </a:endParaRPr>
          </a:p>
          <a:p>
            <a:pPr lvl="1">
              <a:buNone/>
            </a:pPr>
            <a:endParaRPr lang="fr-FR" dirty="0" smtClean="0">
              <a:latin typeface="Tahoma" pitchFamily="34" charset="0"/>
            </a:endParaRPr>
          </a:p>
          <a:p>
            <a:pPr lvl="1"/>
            <a:r>
              <a:rPr lang="fr-FR" dirty="0" smtClean="0">
                <a:latin typeface="Tahoma" pitchFamily="34" charset="0"/>
              </a:rPr>
              <a:t>Stratégie du Crédit Agricole au démarrage de l’activité non vie en 1989:</a:t>
            </a:r>
          </a:p>
          <a:p>
            <a:pPr lvl="2"/>
            <a:r>
              <a:rPr lang="fr-FR" dirty="0" smtClean="0">
                <a:latin typeface="Tahoma" pitchFamily="34" charset="0"/>
              </a:rPr>
              <a:t> Le CA détient 14 millions de clients banque</a:t>
            </a:r>
          </a:p>
          <a:p>
            <a:pPr lvl="2"/>
            <a:r>
              <a:rPr lang="fr-FR" dirty="0" smtClean="0">
                <a:latin typeface="Tahoma" pitchFamily="34" charset="0"/>
              </a:rPr>
              <a:t> Objectif initial (dépassé): équiper 10% de ses clients en Assurance non vie</a:t>
            </a:r>
          </a:p>
          <a:p>
            <a:pPr lvl="2"/>
            <a:r>
              <a:rPr lang="fr-FR" dirty="0" smtClean="0">
                <a:latin typeface="Tahoma" pitchFamily="34" charset="0"/>
              </a:rPr>
              <a:t>Passé de la 9 à la 8</a:t>
            </a:r>
            <a:r>
              <a:rPr lang="fr-FR" baseline="30000" dirty="0" smtClean="0">
                <a:latin typeface="Tahoma" pitchFamily="34" charset="0"/>
              </a:rPr>
              <a:t>ème</a:t>
            </a:r>
            <a:r>
              <a:rPr lang="fr-FR" dirty="0" smtClean="0">
                <a:latin typeface="Tahoma" pitchFamily="34" charset="0"/>
              </a:rPr>
              <a:t> place entre 2006 et 2007.</a:t>
            </a:r>
          </a:p>
          <a:p>
            <a:pPr lvl="1">
              <a:buNone/>
            </a:pPr>
            <a:endParaRPr lang="fr-FR" dirty="0" smtClean="0">
              <a:latin typeface="Tahoma" pitchFamily="34" charset="0"/>
            </a:endParaRPr>
          </a:p>
          <a:p>
            <a:r>
              <a:rPr lang="fr-FR" dirty="0" smtClean="0">
                <a:latin typeface="Tahoma" pitchFamily="34" charset="0"/>
              </a:rPr>
              <a:t>NON</a:t>
            </a:r>
            <a:r>
              <a:rPr lang="fr-FR" baseline="0" dirty="0" smtClean="0">
                <a:latin typeface="Tahoma" pitchFamily="34" charset="0"/>
              </a:rPr>
              <a:t> VIE :</a:t>
            </a:r>
          </a:p>
          <a:p>
            <a:r>
              <a:rPr lang="fr-FR" dirty="0" smtClean="0">
                <a:latin typeface="Tahoma" pitchFamily="34" charset="0"/>
              </a:rPr>
              <a:t>Dominé</a:t>
            </a:r>
            <a:r>
              <a:rPr lang="fr-FR" baseline="0" dirty="0" smtClean="0">
                <a:latin typeface="Tahoma" pitchFamily="34" charset="0"/>
              </a:rPr>
              <a:t> par 4 groupes pesant chacun plus de 10% de PdM : 2 groupes mutualistes et 2 capitalistes</a:t>
            </a:r>
          </a:p>
          <a:p>
            <a:r>
              <a:rPr lang="fr-FR" baseline="0" dirty="0" smtClean="0">
                <a:latin typeface="Tahoma" pitchFamily="34" charset="0"/>
              </a:rPr>
              <a:t>Poids du mutualisme sur le marché de l’IARD en France</a:t>
            </a:r>
            <a:endParaRPr lang="fr-FR" dirty="0" smtClean="0">
              <a:latin typeface="Tahoma" pitchFamily="34" charset="0"/>
            </a:endParaRPr>
          </a:p>
          <a:p>
            <a:r>
              <a:rPr lang="fr-FR" dirty="0" smtClean="0">
                <a:latin typeface="Tahoma" pitchFamily="34" charset="0"/>
              </a:rPr>
              <a:t>Covéa (MAAF/MMA) en 2006	 :</a:t>
            </a:r>
          </a:p>
          <a:p>
            <a:pPr lvl="1"/>
            <a:r>
              <a:rPr lang="fr-FR" dirty="0" smtClean="0">
                <a:latin typeface="Tahoma" pitchFamily="34" charset="0"/>
              </a:rPr>
              <a:t>+ 3% de croissance sur le marché AUTO dont la croissance est de 0,7%</a:t>
            </a:r>
          </a:p>
          <a:p>
            <a:pPr lvl="1"/>
            <a:r>
              <a:rPr lang="fr-FR" dirty="0" smtClean="0">
                <a:latin typeface="Tahoma" pitchFamily="34" charset="0"/>
              </a:rPr>
              <a:t>+ 2,5% de croissance sur le marché HABITATION dont la croissance est de 1,1%</a:t>
            </a:r>
          </a:p>
          <a:p>
            <a:pPr lvl="0"/>
            <a:endParaRPr lang="fr-FR" dirty="0" smtClean="0">
              <a:latin typeface="Tahoma" pitchFamily="34" charset="0"/>
            </a:endParaRPr>
          </a:p>
          <a:p>
            <a:pPr lvl="0"/>
            <a:endParaRPr lang="fr-FR" dirty="0" smtClean="0">
              <a:latin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Rot="1" noChangeAspect="1" noChangeArrowheads="1" noTextEdit="1"/>
          </p:cNvSpPr>
          <p:nvPr>
            <p:ph type="sldImg"/>
          </p:nvPr>
        </p:nvSpPr>
        <p:spPr>
          <a:xfrm>
            <a:off x="698500" y="457200"/>
            <a:ext cx="5335588" cy="4002088"/>
          </a:xfrm>
          <a:ln/>
        </p:spPr>
      </p:sp>
      <p:sp>
        <p:nvSpPr>
          <p:cNvPr id="83971" name="Rectangle 5"/>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r>
              <a:rPr lang="fr-FR" dirty="0" smtClean="0">
                <a:latin typeface="Tahoma" pitchFamily="34" charset="0"/>
              </a:rPr>
              <a:t>L'agent général d'assurance : 12 000 en 2007 (vs 21000 en 1990)</a:t>
            </a:r>
          </a:p>
          <a:p>
            <a:pPr lvl="1" eaLnBrk="1" hangingPunct="1"/>
            <a:r>
              <a:rPr lang="fr-FR" dirty="0" smtClean="0">
                <a:latin typeface="Tahoma" pitchFamily="34" charset="0"/>
              </a:rPr>
              <a:t>Il est mandaté par sa société d'assurance pour placer, dans le secteur qui lui a été confié, les contrats pour lesquels il a été nommé. </a:t>
            </a:r>
          </a:p>
          <a:p>
            <a:pPr lvl="1" eaLnBrk="1" hangingPunct="1"/>
            <a:r>
              <a:rPr lang="fr-FR" dirty="0" smtClean="0">
                <a:latin typeface="Tahoma" pitchFamily="34" charset="0"/>
              </a:rPr>
              <a:t>Historiquement, il assurait toutes les fonctions de l'assurance (production, sinistres, encaissements) selon les délégations données par l'assureur. Une tendance lourde : l'agent général est essentiellement distributeur, il perd les fonctions de gestion des sinistres et d'encaissement.</a:t>
            </a:r>
          </a:p>
          <a:p>
            <a:pPr lvl="1" eaLnBrk="1" hangingPunct="1"/>
            <a:r>
              <a:rPr lang="fr-FR" dirty="0" smtClean="0">
                <a:latin typeface="Tahoma" pitchFamily="34" charset="0"/>
              </a:rPr>
              <a:t>En principe, l'agent général réserve l'exclusivité de sa production à la société qui l'a mandaté en contre partie d'une exclusivité territoriale.</a:t>
            </a:r>
          </a:p>
          <a:p>
            <a:pPr lvl="1" eaLnBrk="1" hangingPunct="1"/>
            <a:r>
              <a:rPr lang="fr-FR" dirty="0" smtClean="0">
                <a:latin typeface="Tahoma" pitchFamily="34" charset="0"/>
              </a:rPr>
              <a:t>L'agent d'assurance exerce une profession libérale. Une erreur commise par un agent est opposable à la compagnie d'assurance qui l'a mandaté.</a:t>
            </a:r>
          </a:p>
          <a:p>
            <a:pPr eaLnBrk="1" hangingPunct="1"/>
            <a:r>
              <a:rPr lang="fr-FR" dirty="0" smtClean="0">
                <a:latin typeface="Tahoma" pitchFamily="34" charset="0"/>
              </a:rPr>
              <a:t>Le courtier : 9500 en 2007 (vs 2 800 en 2005)</a:t>
            </a:r>
          </a:p>
          <a:p>
            <a:pPr lvl="1" eaLnBrk="1" hangingPunct="1"/>
            <a:r>
              <a:rPr lang="fr-FR" dirty="0" smtClean="0">
                <a:latin typeface="Tahoma" pitchFamily="34" charset="0"/>
              </a:rPr>
              <a:t>Il est mandaté par l'assuré pour rechercher en toute indépendance, à chaque fois et au cas par dans, la société d'assurance qui garantit le client au mieux de ses intérêts.</a:t>
            </a:r>
          </a:p>
          <a:p>
            <a:pPr lvl="1" eaLnBrk="1" hangingPunct="1"/>
            <a:r>
              <a:rPr lang="fr-FR" dirty="0" smtClean="0">
                <a:latin typeface="Tahoma" pitchFamily="34" charset="0"/>
              </a:rPr>
              <a:t>L'erreur du courtier n'engage a priori pas la responsabilité de la compagnie d'assurance puisqu'il n'en est pas le mandataire</a:t>
            </a:r>
          </a:p>
          <a:p>
            <a:pPr lvl="1" eaLnBrk="1" hangingPunct="1"/>
            <a:r>
              <a:rPr lang="fr-FR" dirty="0" smtClean="0">
                <a:latin typeface="Tahoma" pitchFamily="34" charset="0"/>
              </a:rPr>
              <a:t>Le courtier a la qualité de commerçant et, en tant que tel, est inscrit au registre du commerce</a:t>
            </a:r>
          </a:p>
          <a:p>
            <a:pPr eaLnBrk="1" hangingPunct="1"/>
            <a:r>
              <a:rPr lang="fr-FR" dirty="0" smtClean="0">
                <a:latin typeface="Tahoma" pitchFamily="34" charset="0"/>
              </a:rPr>
              <a:t>Réseaux de salariés :</a:t>
            </a:r>
          </a:p>
          <a:p>
            <a:pPr lvl="1" eaLnBrk="1" hangingPunct="1"/>
            <a:r>
              <a:rPr lang="fr-FR" dirty="0" smtClean="0">
                <a:latin typeface="Tahoma" pitchFamily="34" charset="0"/>
              </a:rPr>
              <a:t>Ils sont salariés de l'assureur</a:t>
            </a:r>
          </a:p>
          <a:p>
            <a:pPr lvl="1" eaLnBrk="1" hangingPunct="1"/>
            <a:r>
              <a:rPr lang="fr-FR" dirty="0" smtClean="0">
                <a:latin typeface="Tahoma" pitchFamily="34" charset="0"/>
              </a:rPr>
              <a:t>Mode de distribution des mutuelles</a:t>
            </a:r>
          </a:p>
          <a:p>
            <a:pPr eaLnBrk="1" hangingPunct="1"/>
            <a:r>
              <a:rPr lang="fr-FR" dirty="0" smtClean="0">
                <a:latin typeface="Tahoma" pitchFamily="34" charset="0"/>
              </a:rPr>
              <a:t>Réseaux d'agences bancaires </a:t>
            </a:r>
          </a:p>
          <a:p>
            <a:pPr lvl="1" eaLnBrk="1" hangingPunct="1"/>
            <a:r>
              <a:rPr lang="fr-FR" dirty="0" smtClean="0">
                <a:latin typeface="Tahoma" pitchFamily="34" charset="0"/>
              </a:rPr>
              <a:t>Ils distribuent : </a:t>
            </a:r>
          </a:p>
          <a:p>
            <a:pPr lvl="2" eaLnBrk="1" hangingPunct="1"/>
            <a:r>
              <a:rPr lang="fr-FR" dirty="0" smtClean="0">
                <a:latin typeface="Tahoma" pitchFamily="34" charset="0"/>
              </a:rPr>
              <a:t>des produits d'assurance vie </a:t>
            </a:r>
            <a:r>
              <a:rPr lang="fr-FR" b="1" i="1" dirty="0" smtClean="0">
                <a:solidFill>
                  <a:srgbClr val="CC0000"/>
                </a:solidFill>
                <a:latin typeface="Tahoma" pitchFamily="34" charset="0"/>
              </a:rPr>
              <a:t>en garanties de produits</a:t>
            </a:r>
            <a:r>
              <a:rPr lang="fr-FR" dirty="0" smtClean="0">
                <a:latin typeface="Tahoma" pitchFamily="34" charset="0"/>
              </a:rPr>
              <a:t>, en tant que produits de placement. </a:t>
            </a:r>
          </a:p>
          <a:p>
            <a:pPr lvl="2" eaLnBrk="1" hangingPunct="1"/>
            <a:r>
              <a:rPr lang="fr-FR" dirty="0" smtClean="0">
                <a:latin typeface="Tahoma" pitchFamily="34" charset="0"/>
              </a:rPr>
              <a:t>des assurances dommages à leurs clients qui demandent des crédits auto, habitation,…</a:t>
            </a:r>
          </a:p>
        </p:txBody>
      </p:sp>
      <p:grpSp>
        <p:nvGrpSpPr>
          <p:cNvPr id="2" name="Groupe 6"/>
          <p:cNvGrpSpPr/>
          <p:nvPr/>
        </p:nvGrpSpPr>
        <p:grpSpPr>
          <a:xfrm>
            <a:off x="891540" y="8254417"/>
            <a:ext cx="3313535" cy="1550987"/>
            <a:chOff x="495300" y="5017845"/>
            <a:chExt cx="3365500" cy="1690930"/>
          </a:xfrm>
        </p:grpSpPr>
        <p:pic>
          <p:nvPicPr>
            <p:cNvPr id="4" name="Picture 30"/>
            <p:cNvPicPr>
              <a:picLocks noChangeAspect="1" noChangeArrowheads="1"/>
            </p:cNvPicPr>
            <p:nvPr/>
          </p:nvPicPr>
          <p:blipFill>
            <a:blip r:embed="rId3"/>
            <a:srcRect r="1639"/>
            <a:stretch>
              <a:fillRect/>
            </a:stretch>
          </p:blipFill>
          <p:spPr bwMode="auto">
            <a:xfrm>
              <a:off x="495300" y="5017845"/>
              <a:ext cx="3365500" cy="1690930"/>
            </a:xfrm>
            <a:prstGeom prst="rect">
              <a:avLst/>
            </a:prstGeom>
            <a:noFill/>
            <a:ln w="9525" algn="ctr">
              <a:solidFill>
                <a:srgbClr val="333333"/>
              </a:solidFill>
              <a:miter lim="800000"/>
              <a:headEnd/>
              <a:tailEnd/>
            </a:ln>
            <a:effectLst>
              <a:outerShdw dist="107763" dir="2700000" algn="ctr" rotWithShape="0">
                <a:schemeClr val="bg2">
                  <a:alpha val="50000"/>
                </a:schemeClr>
              </a:outerShdw>
            </a:effectLst>
          </p:spPr>
        </p:pic>
        <p:sp>
          <p:nvSpPr>
            <p:cNvPr id="5" name="ZoneTexte 15"/>
            <p:cNvSpPr txBox="1">
              <a:spLocks noChangeArrowheads="1"/>
            </p:cNvSpPr>
            <p:nvPr/>
          </p:nvSpPr>
          <p:spPr bwMode="auto">
            <a:xfrm>
              <a:off x="3503613" y="5157788"/>
              <a:ext cx="327013" cy="107722"/>
            </a:xfrm>
            <a:prstGeom prst="rect">
              <a:avLst/>
            </a:prstGeom>
            <a:solidFill>
              <a:schemeClr val="bg1"/>
            </a:solidFill>
            <a:ln w="9525">
              <a:noFill/>
              <a:miter lim="800000"/>
              <a:headEnd/>
              <a:tailEnd/>
            </a:ln>
          </p:spPr>
          <p:txBody>
            <a:bodyPr wrap="none" lIns="0" tIns="0" rIns="0" bIns="0">
              <a:spAutoFit/>
            </a:bodyPr>
            <a:lstStyle/>
            <a:p>
              <a:r>
                <a:rPr lang="fr-FR" sz="700" dirty="0"/>
                <a:t>144 100</a:t>
              </a:r>
            </a:p>
          </p:txBody>
        </p:sp>
        <p:sp>
          <p:nvSpPr>
            <p:cNvPr id="6" name="ZoneTexte 16"/>
            <p:cNvSpPr txBox="1">
              <a:spLocks noChangeArrowheads="1"/>
            </p:cNvSpPr>
            <p:nvPr/>
          </p:nvSpPr>
          <p:spPr bwMode="auto">
            <a:xfrm>
              <a:off x="3436938" y="6269038"/>
              <a:ext cx="371897" cy="107722"/>
            </a:xfrm>
            <a:prstGeom prst="rect">
              <a:avLst/>
            </a:prstGeom>
            <a:solidFill>
              <a:schemeClr val="bg1"/>
            </a:solidFill>
            <a:ln w="9525">
              <a:noFill/>
              <a:miter lim="800000"/>
              <a:headEnd/>
              <a:tailEnd/>
            </a:ln>
          </p:spPr>
          <p:txBody>
            <a:bodyPr wrap="none" lIns="0" tIns="0" rIns="0" bIns="0">
              <a:spAutoFit/>
            </a:bodyPr>
            <a:lstStyle/>
            <a:p>
              <a:r>
                <a:rPr lang="fr-FR" sz="700" b="1" dirty="0">
                  <a:solidFill>
                    <a:srgbClr val="FF9B09"/>
                  </a:solidFill>
                </a:rPr>
                <a:t>210 500</a:t>
              </a:r>
            </a:p>
          </p:txBody>
        </p:sp>
      </p:gr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r>
              <a:rPr lang="fr-FR" dirty="0" smtClean="0">
                <a:latin typeface="Tahoma" pitchFamily="34" charset="0"/>
              </a:rPr>
              <a:t>L'agent général d'assurance : 12 000 en 2007 (vs 21000 en 1990)</a:t>
            </a:r>
          </a:p>
          <a:p>
            <a:pPr lvl="1" eaLnBrk="1" hangingPunct="1"/>
            <a:r>
              <a:rPr lang="fr-FR" dirty="0" smtClean="0">
                <a:latin typeface="Tahoma" pitchFamily="34" charset="0"/>
              </a:rPr>
              <a:t>Il est mandaté par sa société d'assurance pour placer, dans le secteur qui lui a été confié, les contrats pour lesquels il a été nommé. </a:t>
            </a:r>
          </a:p>
          <a:p>
            <a:pPr lvl="1" eaLnBrk="1" hangingPunct="1"/>
            <a:r>
              <a:rPr lang="fr-FR" dirty="0" smtClean="0">
                <a:latin typeface="Tahoma" pitchFamily="34" charset="0"/>
              </a:rPr>
              <a:t>Historiquement, il assurait toutes les fonctions de l'assurance (production, sinistres, encaissements) selon les délégations données par l'assureur. Une tendance lourde : l'agent général est essentiellement distributeur, il perd les fonctions de gestion des sinistres et d'encaissement.</a:t>
            </a:r>
          </a:p>
          <a:p>
            <a:pPr lvl="1" eaLnBrk="1" hangingPunct="1"/>
            <a:r>
              <a:rPr lang="fr-FR" dirty="0" smtClean="0">
                <a:latin typeface="Tahoma" pitchFamily="34" charset="0"/>
              </a:rPr>
              <a:t>En principe, l'agent général réserve l'exclusivité de sa production à la société qui l'a mandaté en contre partie d'une exclusivité territoriale.</a:t>
            </a:r>
          </a:p>
          <a:p>
            <a:pPr lvl="1" eaLnBrk="1" hangingPunct="1"/>
            <a:r>
              <a:rPr lang="fr-FR" dirty="0" smtClean="0">
                <a:latin typeface="Tahoma" pitchFamily="34" charset="0"/>
              </a:rPr>
              <a:t>L'agent d'assurance exerce une profession libérale. Une erreur commise par un agent est opposable à la compagnie d'assurance qui l'a mandaté.</a:t>
            </a:r>
          </a:p>
          <a:p>
            <a:pPr eaLnBrk="1" hangingPunct="1"/>
            <a:r>
              <a:rPr lang="fr-FR" dirty="0" smtClean="0">
                <a:latin typeface="Tahoma" pitchFamily="34" charset="0"/>
              </a:rPr>
              <a:t>Le courtier : 9500 en 2007 (vs 2 800 en 2005)</a:t>
            </a:r>
          </a:p>
          <a:p>
            <a:pPr lvl="1" eaLnBrk="1" hangingPunct="1"/>
            <a:r>
              <a:rPr lang="fr-FR" dirty="0" smtClean="0">
                <a:latin typeface="Tahoma" pitchFamily="34" charset="0"/>
              </a:rPr>
              <a:t>Il est mandaté par l'assuré pour rechercher en toute indépendance, à chaque fois et au cas par dans, la société d'assurance qui garantit le client au mieux de ses intérêts.</a:t>
            </a:r>
          </a:p>
          <a:p>
            <a:pPr lvl="1" eaLnBrk="1" hangingPunct="1"/>
            <a:r>
              <a:rPr lang="fr-FR" dirty="0" smtClean="0">
                <a:latin typeface="Tahoma" pitchFamily="34" charset="0"/>
              </a:rPr>
              <a:t>L'erreur du courtier n'engage a priori pas la responsabilité de la compagnie d'assurance puisqu'il n'en est pas le mandataire</a:t>
            </a:r>
          </a:p>
          <a:p>
            <a:pPr lvl="1" eaLnBrk="1" hangingPunct="1"/>
            <a:r>
              <a:rPr lang="fr-FR" dirty="0" smtClean="0">
                <a:latin typeface="Tahoma" pitchFamily="34" charset="0"/>
              </a:rPr>
              <a:t>Le courtier a la qualité de commerçant et, en tant que tel, est inscrit au registre du commerce</a:t>
            </a:r>
          </a:p>
          <a:p>
            <a:pPr eaLnBrk="1" hangingPunct="1"/>
            <a:r>
              <a:rPr lang="fr-FR" dirty="0" smtClean="0">
                <a:latin typeface="Tahoma" pitchFamily="34" charset="0"/>
              </a:rPr>
              <a:t>Réseaux de salariés :</a:t>
            </a:r>
          </a:p>
          <a:p>
            <a:pPr lvl="1" eaLnBrk="1" hangingPunct="1"/>
            <a:r>
              <a:rPr lang="fr-FR" dirty="0" smtClean="0">
                <a:latin typeface="Tahoma" pitchFamily="34" charset="0"/>
              </a:rPr>
              <a:t>Ils sont salariés de l'assureur</a:t>
            </a:r>
          </a:p>
          <a:p>
            <a:pPr lvl="1" eaLnBrk="1" hangingPunct="1"/>
            <a:r>
              <a:rPr lang="fr-FR" dirty="0" smtClean="0">
                <a:latin typeface="Tahoma" pitchFamily="34" charset="0"/>
              </a:rPr>
              <a:t>Mode de distribution des mutuelles</a:t>
            </a:r>
          </a:p>
          <a:p>
            <a:pPr eaLnBrk="1" hangingPunct="1"/>
            <a:r>
              <a:rPr lang="fr-FR" dirty="0" smtClean="0">
                <a:latin typeface="Tahoma" pitchFamily="34" charset="0"/>
              </a:rPr>
              <a:t>Réseaux d'agences bancaires </a:t>
            </a:r>
          </a:p>
          <a:p>
            <a:pPr lvl="1" eaLnBrk="1" hangingPunct="1"/>
            <a:r>
              <a:rPr lang="fr-FR" dirty="0" smtClean="0">
                <a:latin typeface="Tahoma" pitchFamily="34" charset="0"/>
              </a:rPr>
              <a:t>Ils distribuent : </a:t>
            </a:r>
          </a:p>
          <a:p>
            <a:pPr lvl="2" eaLnBrk="1" hangingPunct="1"/>
            <a:r>
              <a:rPr lang="fr-FR" dirty="0" smtClean="0">
                <a:latin typeface="Tahoma" pitchFamily="34" charset="0"/>
              </a:rPr>
              <a:t>des produits d'assurance vie </a:t>
            </a:r>
            <a:r>
              <a:rPr lang="fr-FR" b="1" i="1" dirty="0" smtClean="0">
                <a:solidFill>
                  <a:srgbClr val="CC0000"/>
                </a:solidFill>
                <a:latin typeface="Tahoma" pitchFamily="34" charset="0"/>
              </a:rPr>
              <a:t>en garanties de produits</a:t>
            </a:r>
            <a:r>
              <a:rPr lang="fr-FR" dirty="0" smtClean="0">
                <a:latin typeface="Tahoma" pitchFamily="34" charset="0"/>
              </a:rPr>
              <a:t>, en tant que produits de placement. </a:t>
            </a:r>
          </a:p>
          <a:p>
            <a:pPr lvl="2" eaLnBrk="1" hangingPunct="1"/>
            <a:r>
              <a:rPr lang="fr-FR" dirty="0" smtClean="0">
                <a:latin typeface="Tahoma" pitchFamily="34" charset="0"/>
              </a:rPr>
              <a:t>des assurances dommages à leurs clients qui demandent des crédits auto, habitation,…</a:t>
            </a:r>
          </a:p>
        </p:txBody>
      </p:sp>
      <p:grpSp>
        <p:nvGrpSpPr>
          <p:cNvPr id="2" name="Groupe 6"/>
          <p:cNvGrpSpPr/>
          <p:nvPr/>
        </p:nvGrpSpPr>
        <p:grpSpPr>
          <a:xfrm>
            <a:off x="891540" y="8254417"/>
            <a:ext cx="3313535" cy="1550987"/>
            <a:chOff x="495300" y="5017845"/>
            <a:chExt cx="3365500" cy="1690930"/>
          </a:xfrm>
        </p:grpSpPr>
        <p:pic>
          <p:nvPicPr>
            <p:cNvPr id="4" name="Picture 30"/>
            <p:cNvPicPr>
              <a:picLocks noChangeAspect="1" noChangeArrowheads="1"/>
            </p:cNvPicPr>
            <p:nvPr/>
          </p:nvPicPr>
          <p:blipFill>
            <a:blip r:embed="rId3"/>
            <a:srcRect r="1639"/>
            <a:stretch>
              <a:fillRect/>
            </a:stretch>
          </p:blipFill>
          <p:spPr bwMode="auto">
            <a:xfrm>
              <a:off x="495300" y="5017845"/>
              <a:ext cx="3365500" cy="1690930"/>
            </a:xfrm>
            <a:prstGeom prst="rect">
              <a:avLst/>
            </a:prstGeom>
            <a:noFill/>
            <a:ln w="9525" algn="ctr">
              <a:solidFill>
                <a:srgbClr val="333333"/>
              </a:solidFill>
              <a:miter lim="800000"/>
              <a:headEnd/>
              <a:tailEnd/>
            </a:ln>
            <a:effectLst>
              <a:outerShdw dist="107763" dir="2700000" algn="ctr" rotWithShape="0">
                <a:schemeClr val="bg2">
                  <a:alpha val="50000"/>
                </a:schemeClr>
              </a:outerShdw>
            </a:effectLst>
          </p:spPr>
        </p:pic>
        <p:sp>
          <p:nvSpPr>
            <p:cNvPr id="5" name="ZoneTexte 15"/>
            <p:cNvSpPr txBox="1">
              <a:spLocks noChangeArrowheads="1"/>
            </p:cNvSpPr>
            <p:nvPr/>
          </p:nvSpPr>
          <p:spPr bwMode="auto">
            <a:xfrm>
              <a:off x="3503613" y="5157788"/>
              <a:ext cx="327013" cy="107722"/>
            </a:xfrm>
            <a:prstGeom prst="rect">
              <a:avLst/>
            </a:prstGeom>
            <a:solidFill>
              <a:schemeClr val="bg1"/>
            </a:solidFill>
            <a:ln w="9525">
              <a:noFill/>
              <a:miter lim="800000"/>
              <a:headEnd/>
              <a:tailEnd/>
            </a:ln>
          </p:spPr>
          <p:txBody>
            <a:bodyPr wrap="none" lIns="0" tIns="0" rIns="0" bIns="0">
              <a:spAutoFit/>
            </a:bodyPr>
            <a:lstStyle/>
            <a:p>
              <a:r>
                <a:rPr lang="fr-FR" sz="700" dirty="0"/>
                <a:t>144 100</a:t>
              </a:r>
            </a:p>
          </p:txBody>
        </p:sp>
        <p:sp>
          <p:nvSpPr>
            <p:cNvPr id="6" name="ZoneTexte 16"/>
            <p:cNvSpPr txBox="1">
              <a:spLocks noChangeArrowheads="1"/>
            </p:cNvSpPr>
            <p:nvPr/>
          </p:nvSpPr>
          <p:spPr bwMode="auto">
            <a:xfrm>
              <a:off x="3436938" y="6269038"/>
              <a:ext cx="371897" cy="107722"/>
            </a:xfrm>
            <a:prstGeom prst="rect">
              <a:avLst/>
            </a:prstGeom>
            <a:solidFill>
              <a:schemeClr val="bg1"/>
            </a:solidFill>
            <a:ln w="9525">
              <a:noFill/>
              <a:miter lim="800000"/>
              <a:headEnd/>
              <a:tailEnd/>
            </a:ln>
          </p:spPr>
          <p:txBody>
            <a:bodyPr wrap="none" lIns="0" tIns="0" rIns="0" bIns="0">
              <a:spAutoFit/>
            </a:bodyPr>
            <a:lstStyle/>
            <a:p>
              <a:r>
                <a:rPr lang="fr-FR" sz="700" b="1" dirty="0">
                  <a:solidFill>
                    <a:srgbClr val="FF9B09"/>
                  </a:solidFill>
                </a:rPr>
                <a:t>210 500</a:t>
              </a:r>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98500" y="457200"/>
            <a:ext cx="5335588" cy="4002088"/>
          </a:xfrm>
          <a:ln/>
        </p:spPr>
      </p:sp>
      <p:sp>
        <p:nvSpPr>
          <p:cNvPr id="67587" name="Rectangle 3"/>
          <p:cNvSpPr>
            <a:spLocks noGrp="1" noChangeArrowheads="1"/>
          </p:cNvSpPr>
          <p:nvPr>
            <p:ph type="body" idx="1"/>
          </p:nvPr>
        </p:nvSpPr>
        <p:spPr>
          <a:noFill/>
          <a:ln/>
        </p:spPr>
        <p:txBody>
          <a:bodyPr/>
          <a:lstStyle/>
          <a:p>
            <a:pPr eaLnBrk="1" hangingPunct="1">
              <a:buFont typeface="Wingdings" pitchFamily="2" charset="2"/>
              <a:buNone/>
            </a:pPr>
            <a:endParaRPr lang="fr-FR" dirty="0" smtClean="0">
              <a:latin typeface="Tahoma"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r>
              <a:rPr lang="fr-FR" dirty="0" smtClean="0">
                <a:latin typeface="Tahoma" pitchFamily="34" charset="0"/>
              </a:rPr>
              <a:t>L'agent général d'assurance : 12 000 en 2007 (vs 21000 en 1990)</a:t>
            </a:r>
          </a:p>
          <a:p>
            <a:pPr lvl="1" eaLnBrk="1" hangingPunct="1"/>
            <a:r>
              <a:rPr lang="fr-FR" dirty="0" smtClean="0">
                <a:latin typeface="Tahoma" pitchFamily="34" charset="0"/>
              </a:rPr>
              <a:t>Il est mandaté par sa société d'assurance pour placer, dans le secteur qui lui a été confié, les contrats pour lesquels il a été nommé. </a:t>
            </a:r>
          </a:p>
          <a:p>
            <a:pPr lvl="1" eaLnBrk="1" hangingPunct="1"/>
            <a:r>
              <a:rPr lang="fr-FR" dirty="0" smtClean="0">
                <a:latin typeface="Tahoma" pitchFamily="34" charset="0"/>
              </a:rPr>
              <a:t>Historiquement, il assurait toutes les fonctions de l'assurance (production, sinistres, encaissements) selon les délégations données par l'assureur. Une tendance lourde : l'agent général est essentiellement distributeur, il perd les fonctions de gestion des sinistres et d'encaissement.</a:t>
            </a:r>
          </a:p>
          <a:p>
            <a:pPr lvl="1" eaLnBrk="1" hangingPunct="1"/>
            <a:r>
              <a:rPr lang="fr-FR" dirty="0" smtClean="0">
                <a:latin typeface="Tahoma" pitchFamily="34" charset="0"/>
              </a:rPr>
              <a:t>En principe, l'agent général réserve l'exclusivité de sa production à la société qui l'a mandaté en contre partie d'une exclusivité territoriale.</a:t>
            </a:r>
          </a:p>
          <a:p>
            <a:pPr lvl="1" eaLnBrk="1" hangingPunct="1"/>
            <a:r>
              <a:rPr lang="fr-FR" dirty="0" smtClean="0">
                <a:latin typeface="Tahoma" pitchFamily="34" charset="0"/>
              </a:rPr>
              <a:t>L'agent d'assurance exerce une profession libérale. Une erreur commise par un agent est opposable à la compagnie d'assurance qui l'a mandaté.</a:t>
            </a:r>
          </a:p>
          <a:p>
            <a:pPr eaLnBrk="1" hangingPunct="1"/>
            <a:r>
              <a:rPr lang="fr-FR" dirty="0" smtClean="0">
                <a:latin typeface="Tahoma" pitchFamily="34" charset="0"/>
              </a:rPr>
              <a:t>Le courtier : 9500 en 2007 (vs 2 800 en 2005)</a:t>
            </a:r>
          </a:p>
          <a:p>
            <a:pPr lvl="1" eaLnBrk="1" hangingPunct="1"/>
            <a:r>
              <a:rPr lang="fr-FR" dirty="0" smtClean="0">
                <a:latin typeface="Tahoma" pitchFamily="34" charset="0"/>
              </a:rPr>
              <a:t>Il est mandaté par l'assuré pour rechercher en toute indépendance, à chaque fois et au cas par dans, la société d'assurance qui garantit le client au mieux de ses intérêts.</a:t>
            </a:r>
          </a:p>
          <a:p>
            <a:pPr lvl="1" eaLnBrk="1" hangingPunct="1"/>
            <a:r>
              <a:rPr lang="fr-FR" dirty="0" smtClean="0">
                <a:latin typeface="Tahoma" pitchFamily="34" charset="0"/>
              </a:rPr>
              <a:t>L'erreur du courtier n'engage a priori pas la responsabilité de la compagnie d'assurance puisqu'il n'en est pas le mandataire</a:t>
            </a:r>
          </a:p>
          <a:p>
            <a:pPr lvl="1" eaLnBrk="1" hangingPunct="1"/>
            <a:r>
              <a:rPr lang="fr-FR" dirty="0" smtClean="0">
                <a:latin typeface="Tahoma" pitchFamily="34" charset="0"/>
              </a:rPr>
              <a:t>Le courtier a la qualité de commerçant et, en tant que tel, est inscrit au registre du commerce</a:t>
            </a:r>
          </a:p>
          <a:p>
            <a:pPr eaLnBrk="1" hangingPunct="1"/>
            <a:r>
              <a:rPr lang="fr-FR" dirty="0" smtClean="0">
                <a:latin typeface="Tahoma" pitchFamily="34" charset="0"/>
              </a:rPr>
              <a:t>Réseaux de salariés :</a:t>
            </a:r>
          </a:p>
          <a:p>
            <a:pPr lvl="1" eaLnBrk="1" hangingPunct="1"/>
            <a:r>
              <a:rPr lang="fr-FR" dirty="0" smtClean="0">
                <a:latin typeface="Tahoma" pitchFamily="34" charset="0"/>
              </a:rPr>
              <a:t>Ils sont salariés de l'assureur</a:t>
            </a:r>
          </a:p>
          <a:p>
            <a:pPr lvl="1" eaLnBrk="1" hangingPunct="1"/>
            <a:r>
              <a:rPr lang="fr-FR" dirty="0" smtClean="0">
                <a:latin typeface="Tahoma" pitchFamily="34" charset="0"/>
              </a:rPr>
              <a:t>Mode de distribution des mutuelles</a:t>
            </a:r>
          </a:p>
          <a:p>
            <a:pPr eaLnBrk="1" hangingPunct="1"/>
            <a:r>
              <a:rPr lang="fr-FR" dirty="0" smtClean="0">
                <a:latin typeface="Tahoma" pitchFamily="34" charset="0"/>
              </a:rPr>
              <a:t>Réseaux d'agences bancaires </a:t>
            </a:r>
          </a:p>
          <a:p>
            <a:pPr lvl="1" eaLnBrk="1" hangingPunct="1"/>
            <a:r>
              <a:rPr lang="fr-FR" dirty="0" smtClean="0">
                <a:latin typeface="Tahoma" pitchFamily="34" charset="0"/>
              </a:rPr>
              <a:t>Ils distribuent : </a:t>
            </a:r>
          </a:p>
          <a:p>
            <a:pPr lvl="2" eaLnBrk="1" hangingPunct="1"/>
            <a:r>
              <a:rPr lang="fr-FR" dirty="0" smtClean="0">
                <a:latin typeface="Tahoma" pitchFamily="34" charset="0"/>
              </a:rPr>
              <a:t>des produits d'assurance vie </a:t>
            </a:r>
            <a:r>
              <a:rPr lang="fr-FR" b="1" i="1" dirty="0" smtClean="0">
                <a:solidFill>
                  <a:srgbClr val="CC0000"/>
                </a:solidFill>
                <a:latin typeface="Tahoma" pitchFamily="34" charset="0"/>
              </a:rPr>
              <a:t>en garanties de produits</a:t>
            </a:r>
            <a:r>
              <a:rPr lang="fr-FR" dirty="0" smtClean="0">
                <a:latin typeface="Tahoma" pitchFamily="34" charset="0"/>
              </a:rPr>
              <a:t>, en tant que produits de placement. </a:t>
            </a:r>
          </a:p>
          <a:p>
            <a:pPr lvl="2" eaLnBrk="1" hangingPunct="1"/>
            <a:r>
              <a:rPr lang="fr-FR" dirty="0" smtClean="0">
                <a:latin typeface="Tahoma" pitchFamily="34" charset="0"/>
              </a:rPr>
              <a:t>des assurances dommages à leurs clients qui demandent des crédits auto, habitation,…</a:t>
            </a:r>
          </a:p>
        </p:txBody>
      </p:sp>
      <p:grpSp>
        <p:nvGrpSpPr>
          <p:cNvPr id="2" name="Groupe 6"/>
          <p:cNvGrpSpPr/>
          <p:nvPr/>
        </p:nvGrpSpPr>
        <p:grpSpPr>
          <a:xfrm>
            <a:off x="891540" y="8254417"/>
            <a:ext cx="3313535" cy="1550987"/>
            <a:chOff x="495300" y="5017845"/>
            <a:chExt cx="3365500" cy="1690930"/>
          </a:xfrm>
        </p:grpSpPr>
        <p:pic>
          <p:nvPicPr>
            <p:cNvPr id="4" name="Picture 30"/>
            <p:cNvPicPr>
              <a:picLocks noChangeAspect="1" noChangeArrowheads="1"/>
            </p:cNvPicPr>
            <p:nvPr/>
          </p:nvPicPr>
          <p:blipFill>
            <a:blip r:embed="rId3"/>
            <a:srcRect r="1639"/>
            <a:stretch>
              <a:fillRect/>
            </a:stretch>
          </p:blipFill>
          <p:spPr bwMode="auto">
            <a:xfrm>
              <a:off x="495300" y="5017845"/>
              <a:ext cx="3365500" cy="1690930"/>
            </a:xfrm>
            <a:prstGeom prst="rect">
              <a:avLst/>
            </a:prstGeom>
            <a:noFill/>
            <a:ln w="9525" algn="ctr">
              <a:solidFill>
                <a:srgbClr val="333333"/>
              </a:solidFill>
              <a:miter lim="800000"/>
              <a:headEnd/>
              <a:tailEnd/>
            </a:ln>
            <a:effectLst>
              <a:outerShdw dist="107763" dir="2700000" algn="ctr" rotWithShape="0">
                <a:schemeClr val="bg2">
                  <a:alpha val="50000"/>
                </a:schemeClr>
              </a:outerShdw>
            </a:effectLst>
          </p:spPr>
        </p:pic>
        <p:sp>
          <p:nvSpPr>
            <p:cNvPr id="5" name="ZoneTexte 15"/>
            <p:cNvSpPr txBox="1">
              <a:spLocks noChangeArrowheads="1"/>
            </p:cNvSpPr>
            <p:nvPr/>
          </p:nvSpPr>
          <p:spPr bwMode="auto">
            <a:xfrm>
              <a:off x="3503613" y="5157788"/>
              <a:ext cx="327013" cy="107722"/>
            </a:xfrm>
            <a:prstGeom prst="rect">
              <a:avLst/>
            </a:prstGeom>
            <a:solidFill>
              <a:schemeClr val="bg1"/>
            </a:solidFill>
            <a:ln w="9525">
              <a:noFill/>
              <a:miter lim="800000"/>
              <a:headEnd/>
              <a:tailEnd/>
            </a:ln>
          </p:spPr>
          <p:txBody>
            <a:bodyPr wrap="none" lIns="0" tIns="0" rIns="0" bIns="0">
              <a:spAutoFit/>
            </a:bodyPr>
            <a:lstStyle/>
            <a:p>
              <a:r>
                <a:rPr lang="fr-FR" sz="700" dirty="0"/>
                <a:t>144 100</a:t>
              </a:r>
            </a:p>
          </p:txBody>
        </p:sp>
        <p:sp>
          <p:nvSpPr>
            <p:cNvPr id="6" name="ZoneTexte 16"/>
            <p:cNvSpPr txBox="1">
              <a:spLocks noChangeArrowheads="1"/>
            </p:cNvSpPr>
            <p:nvPr/>
          </p:nvSpPr>
          <p:spPr bwMode="auto">
            <a:xfrm>
              <a:off x="3436938" y="6269038"/>
              <a:ext cx="371897" cy="107722"/>
            </a:xfrm>
            <a:prstGeom prst="rect">
              <a:avLst/>
            </a:prstGeom>
            <a:solidFill>
              <a:schemeClr val="bg1"/>
            </a:solidFill>
            <a:ln w="9525">
              <a:noFill/>
              <a:miter lim="800000"/>
              <a:headEnd/>
              <a:tailEnd/>
            </a:ln>
          </p:spPr>
          <p:txBody>
            <a:bodyPr wrap="none" lIns="0" tIns="0" rIns="0" bIns="0">
              <a:spAutoFit/>
            </a:bodyPr>
            <a:lstStyle/>
            <a:p>
              <a:r>
                <a:rPr lang="fr-FR" sz="700" b="1" dirty="0">
                  <a:solidFill>
                    <a:srgbClr val="FF9B09"/>
                  </a:solidFill>
                </a:rPr>
                <a:t>210 500</a:t>
              </a:r>
            </a:p>
          </p:txBody>
        </p:sp>
      </p:gr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r>
              <a:rPr lang="fr-FR" dirty="0" smtClean="0">
                <a:latin typeface="Tahoma" pitchFamily="34" charset="0"/>
              </a:rPr>
              <a:t>Groupama : 2230 agences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r>
              <a:rPr lang="fr-FR" dirty="0" smtClean="0">
                <a:latin typeface="Tahoma" pitchFamily="34" charset="0"/>
              </a:rPr>
              <a:t>L'agent général d'assurance : 12 000 en 2007 (vs 21000 en 1990)</a:t>
            </a:r>
          </a:p>
          <a:p>
            <a:pPr lvl="1" eaLnBrk="1" hangingPunct="1"/>
            <a:r>
              <a:rPr lang="fr-FR" dirty="0" smtClean="0">
                <a:latin typeface="Tahoma" pitchFamily="34" charset="0"/>
              </a:rPr>
              <a:t>Il est mandaté par sa société d'assurance pour placer, dans le secteur qui lui a été confié, les contrats pour lesquels il a été nommé. </a:t>
            </a:r>
          </a:p>
          <a:p>
            <a:pPr lvl="1" eaLnBrk="1" hangingPunct="1"/>
            <a:r>
              <a:rPr lang="fr-FR" dirty="0" smtClean="0">
                <a:latin typeface="Tahoma" pitchFamily="34" charset="0"/>
              </a:rPr>
              <a:t>Historiquement, il assurait toutes les fonctions de l'assurance (production, sinistres, encaissements) selon les délégations données par l'assureur. Une tendance lourde : l'agent général est essentiellement distributeur, il perd les fonctions de gestion des sinistres et d'encaissement.</a:t>
            </a:r>
          </a:p>
          <a:p>
            <a:pPr lvl="1" eaLnBrk="1" hangingPunct="1"/>
            <a:r>
              <a:rPr lang="fr-FR" dirty="0" smtClean="0">
                <a:latin typeface="Tahoma" pitchFamily="34" charset="0"/>
              </a:rPr>
              <a:t>En principe, l'agent général réserve l'exclusivité de sa production à la société qui l'a mandaté en contre partie d'une exclusivité territoriale.</a:t>
            </a:r>
          </a:p>
          <a:p>
            <a:pPr lvl="1" eaLnBrk="1" hangingPunct="1"/>
            <a:r>
              <a:rPr lang="fr-FR" dirty="0" smtClean="0">
                <a:latin typeface="Tahoma" pitchFamily="34" charset="0"/>
              </a:rPr>
              <a:t>L'agent d'assurance exerce une profession libérale. Une erreur commise par un agent est opposable à la compagnie d'assurance qui l'a mandaté.</a:t>
            </a:r>
          </a:p>
          <a:p>
            <a:pPr eaLnBrk="1" hangingPunct="1"/>
            <a:r>
              <a:rPr lang="fr-FR" dirty="0" smtClean="0">
                <a:latin typeface="Tahoma" pitchFamily="34" charset="0"/>
              </a:rPr>
              <a:t>Le courtier : 9500 en 2007 (vs 2 800 en 2005)</a:t>
            </a:r>
          </a:p>
          <a:p>
            <a:pPr lvl="1" eaLnBrk="1" hangingPunct="1"/>
            <a:r>
              <a:rPr lang="fr-FR" dirty="0" smtClean="0">
                <a:latin typeface="Tahoma" pitchFamily="34" charset="0"/>
              </a:rPr>
              <a:t>Il est mandaté par l'assuré pour rechercher en toute indépendance, à chaque fois et au cas par dans, la société d'assurance qui garantit le client au mieux de ses intérêts.</a:t>
            </a:r>
          </a:p>
          <a:p>
            <a:pPr lvl="1" eaLnBrk="1" hangingPunct="1"/>
            <a:r>
              <a:rPr lang="fr-FR" dirty="0" smtClean="0">
                <a:latin typeface="Tahoma" pitchFamily="34" charset="0"/>
              </a:rPr>
              <a:t>L'erreur du courtier n'engage a priori pas la responsabilité de la compagnie d'assurance puisqu'il n'en est pas le mandataire</a:t>
            </a:r>
          </a:p>
          <a:p>
            <a:pPr lvl="1" eaLnBrk="1" hangingPunct="1"/>
            <a:r>
              <a:rPr lang="fr-FR" dirty="0" smtClean="0">
                <a:latin typeface="Tahoma" pitchFamily="34" charset="0"/>
              </a:rPr>
              <a:t>Le courtier a la qualité de commerçant et, en tant que tel, est inscrit au registre du commerce</a:t>
            </a:r>
          </a:p>
          <a:p>
            <a:pPr eaLnBrk="1" hangingPunct="1"/>
            <a:r>
              <a:rPr lang="fr-FR" dirty="0" smtClean="0">
                <a:latin typeface="Tahoma" pitchFamily="34" charset="0"/>
              </a:rPr>
              <a:t>Réseaux de salariés :</a:t>
            </a:r>
          </a:p>
          <a:p>
            <a:pPr lvl="1" eaLnBrk="1" hangingPunct="1"/>
            <a:r>
              <a:rPr lang="fr-FR" dirty="0" smtClean="0">
                <a:latin typeface="Tahoma" pitchFamily="34" charset="0"/>
              </a:rPr>
              <a:t>Ils sont salariés de l'assureur</a:t>
            </a:r>
          </a:p>
          <a:p>
            <a:pPr lvl="1" eaLnBrk="1" hangingPunct="1"/>
            <a:r>
              <a:rPr lang="fr-FR" dirty="0" smtClean="0">
                <a:latin typeface="Tahoma" pitchFamily="34" charset="0"/>
              </a:rPr>
              <a:t>Mode de distribution des mutuelles</a:t>
            </a:r>
          </a:p>
          <a:p>
            <a:pPr eaLnBrk="1" hangingPunct="1"/>
            <a:r>
              <a:rPr lang="fr-FR" dirty="0" smtClean="0">
                <a:latin typeface="Tahoma" pitchFamily="34" charset="0"/>
              </a:rPr>
              <a:t>Réseaux d'agences bancaires </a:t>
            </a:r>
          </a:p>
          <a:p>
            <a:pPr lvl="1" eaLnBrk="1" hangingPunct="1"/>
            <a:r>
              <a:rPr lang="fr-FR" dirty="0" smtClean="0">
                <a:latin typeface="Tahoma" pitchFamily="34" charset="0"/>
              </a:rPr>
              <a:t>Ils distribuent : </a:t>
            </a:r>
          </a:p>
          <a:p>
            <a:pPr lvl="2" eaLnBrk="1" hangingPunct="1"/>
            <a:r>
              <a:rPr lang="fr-FR" dirty="0" smtClean="0">
                <a:latin typeface="Tahoma" pitchFamily="34" charset="0"/>
              </a:rPr>
              <a:t>des produits d'assurance vie </a:t>
            </a:r>
            <a:r>
              <a:rPr lang="fr-FR" b="1" i="1" dirty="0" smtClean="0">
                <a:solidFill>
                  <a:srgbClr val="CC0000"/>
                </a:solidFill>
                <a:latin typeface="Tahoma" pitchFamily="34" charset="0"/>
              </a:rPr>
              <a:t>en garanties de produits</a:t>
            </a:r>
            <a:r>
              <a:rPr lang="fr-FR" dirty="0" smtClean="0">
                <a:latin typeface="Tahoma" pitchFamily="34" charset="0"/>
              </a:rPr>
              <a:t>, en tant que produits de placement. </a:t>
            </a:r>
          </a:p>
          <a:p>
            <a:pPr lvl="2" eaLnBrk="1" hangingPunct="1"/>
            <a:r>
              <a:rPr lang="fr-FR" dirty="0" smtClean="0">
                <a:latin typeface="Tahoma" pitchFamily="34" charset="0"/>
              </a:rPr>
              <a:t>des assurances dommages à leurs clients qui demandent des crédits auto, habitation,…</a:t>
            </a:r>
          </a:p>
        </p:txBody>
      </p:sp>
      <p:grpSp>
        <p:nvGrpSpPr>
          <p:cNvPr id="2" name="Groupe 6"/>
          <p:cNvGrpSpPr/>
          <p:nvPr/>
        </p:nvGrpSpPr>
        <p:grpSpPr>
          <a:xfrm>
            <a:off x="891540" y="8254417"/>
            <a:ext cx="3313535" cy="1550987"/>
            <a:chOff x="495300" y="5017845"/>
            <a:chExt cx="3365500" cy="1690930"/>
          </a:xfrm>
        </p:grpSpPr>
        <p:pic>
          <p:nvPicPr>
            <p:cNvPr id="4" name="Picture 30"/>
            <p:cNvPicPr>
              <a:picLocks noChangeAspect="1" noChangeArrowheads="1"/>
            </p:cNvPicPr>
            <p:nvPr/>
          </p:nvPicPr>
          <p:blipFill>
            <a:blip r:embed="rId3"/>
            <a:srcRect r="1639"/>
            <a:stretch>
              <a:fillRect/>
            </a:stretch>
          </p:blipFill>
          <p:spPr bwMode="auto">
            <a:xfrm>
              <a:off x="495300" y="5017845"/>
              <a:ext cx="3365500" cy="1690930"/>
            </a:xfrm>
            <a:prstGeom prst="rect">
              <a:avLst/>
            </a:prstGeom>
            <a:noFill/>
            <a:ln w="9525" algn="ctr">
              <a:solidFill>
                <a:srgbClr val="333333"/>
              </a:solidFill>
              <a:miter lim="800000"/>
              <a:headEnd/>
              <a:tailEnd/>
            </a:ln>
            <a:effectLst>
              <a:outerShdw dist="107763" dir="2700000" algn="ctr" rotWithShape="0">
                <a:schemeClr val="bg2">
                  <a:alpha val="50000"/>
                </a:schemeClr>
              </a:outerShdw>
            </a:effectLst>
          </p:spPr>
        </p:pic>
        <p:sp>
          <p:nvSpPr>
            <p:cNvPr id="5" name="ZoneTexte 15"/>
            <p:cNvSpPr txBox="1">
              <a:spLocks noChangeArrowheads="1"/>
            </p:cNvSpPr>
            <p:nvPr/>
          </p:nvSpPr>
          <p:spPr bwMode="auto">
            <a:xfrm>
              <a:off x="3503613" y="5157788"/>
              <a:ext cx="327013" cy="107722"/>
            </a:xfrm>
            <a:prstGeom prst="rect">
              <a:avLst/>
            </a:prstGeom>
            <a:solidFill>
              <a:schemeClr val="bg1"/>
            </a:solidFill>
            <a:ln w="9525">
              <a:noFill/>
              <a:miter lim="800000"/>
              <a:headEnd/>
              <a:tailEnd/>
            </a:ln>
          </p:spPr>
          <p:txBody>
            <a:bodyPr wrap="none" lIns="0" tIns="0" rIns="0" bIns="0">
              <a:spAutoFit/>
            </a:bodyPr>
            <a:lstStyle/>
            <a:p>
              <a:r>
                <a:rPr lang="fr-FR" sz="700" dirty="0"/>
                <a:t>144 100</a:t>
              </a:r>
            </a:p>
          </p:txBody>
        </p:sp>
        <p:sp>
          <p:nvSpPr>
            <p:cNvPr id="6" name="ZoneTexte 16"/>
            <p:cNvSpPr txBox="1">
              <a:spLocks noChangeArrowheads="1"/>
            </p:cNvSpPr>
            <p:nvPr/>
          </p:nvSpPr>
          <p:spPr bwMode="auto">
            <a:xfrm>
              <a:off x="3436938" y="6269038"/>
              <a:ext cx="371897" cy="107722"/>
            </a:xfrm>
            <a:prstGeom prst="rect">
              <a:avLst/>
            </a:prstGeom>
            <a:solidFill>
              <a:schemeClr val="bg1"/>
            </a:solidFill>
            <a:ln w="9525">
              <a:noFill/>
              <a:miter lim="800000"/>
              <a:headEnd/>
              <a:tailEnd/>
            </a:ln>
          </p:spPr>
          <p:txBody>
            <a:bodyPr wrap="none" lIns="0" tIns="0" rIns="0" bIns="0">
              <a:spAutoFit/>
            </a:bodyPr>
            <a:lstStyle/>
            <a:p>
              <a:r>
                <a:rPr lang="fr-FR" sz="700" b="1" dirty="0">
                  <a:solidFill>
                    <a:srgbClr val="FF9B09"/>
                  </a:solidFill>
                </a:rPr>
                <a:t>210 500</a:t>
              </a:r>
            </a:p>
          </p:txBody>
        </p:sp>
      </p:gr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r>
              <a:rPr lang="fr-FR" dirty="0" smtClean="0">
                <a:latin typeface="Tahoma" pitchFamily="34" charset="0"/>
              </a:rPr>
              <a:t>L'agent général d'assurance : 12 000 en 2007 (vs 21000 en 1990)</a:t>
            </a:r>
          </a:p>
          <a:p>
            <a:pPr lvl="1" eaLnBrk="1" hangingPunct="1"/>
            <a:r>
              <a:rPr lang="fr-FR" dirty="0" smtClean="0">
                <a:latin typeface="Tahoma" pitchFamily="34" charset="0"/>
              </a:rPr>
              <a:t>Il est mandaté par sa société d'assurance pour placer, dans le secteur qui lui a été confié, les contrats pour lesquels il a été nommé. </a:t>
            </a:r>
          </a:p>
          <a:p>
            <a:pPr lvl="1" eaLnBrk="1" hangingPunct="1"/>
            <a:r>
              <a:rPr lang="fr-FR" dirty="0" smtClean="0">
                <a:latin typeface="Tahoma" pitchFamily="34" charset="0"/>
              </a:rPr>
              <a:t>Historiquement, il assurait toutes les fonctions de l'assurance (production, sinistres, encaissements) selon les délégations données par l'assureur. Une tendance lourde : l'agent général est essentiellement distributeur, il perd les fonctions de gestion des sinistres et d'encaissement.</a:t>
            </a:r>
          </a:p>
          <a:p>
            <a:pPr lvl="1" eaLnBrk="1" hangingPunct="1"/>
            <a:r>
              <a:rPr lang="fr-FR" dirty="0" smtClean="0">
                <a:latin typeface="Tahoma" pitchFamily="34" charset="0"/>
              </a:rPr>
              <a:t>En principe, l'agent général réserve l'exclusivité de sa production à la société qui l'a mandaté en contre partie d'une exclusivité territoriale.</a:t>
            </a:r>
          </a:p>
          <a:p>
            <a:pPr lvl="1" eaLnBrk="1" hangingPunct="1"/>
            <a:r>
              <a:rPr lang="fr-FR" dirty="0" smtClean="0">
                <a:latin typeface="Tahoma" pitchFamily="34" charset="0"/>
              </a:rPr>
              <a:t>L'agent d'assurance exerce une profession libérale. Une erreur commise par un agent est opposable à la compagnie d'assurance qui l'a mandaté.</a:t>
            </a:r>
          </a:p>
          <a:p>
            <a:pPr eaLnBrk="1" hangingPunct="1"/>
            <a:r>
              <a:rPr lang="fr-FR" dirty="0" smtClean="0">
                <a:latin typeface="Tahoma" pitchFamily="34" charset="0"/>
              </a:rPr>
              <a:t>Le courtier : 9500 en 2007 (vs 2 800 en 2005)</a:t>
            </a:r>
          </a:p>
          <a:p>
            <a:pPr lvl="1" eaLnBrk="1" hangingPunct="1"/>
            <a:r>
              <a:rPr lang="fr-FR" dirty="0" smtClean="0">
                <a:latin typeface="Tahoma" pitchFamily="34" charset="0"/>
              </a:rPr>
              <a:t>Il est mandaté par l'assuré pour rechercher en toute indépendance, à chaque fois et au cas par dans, la société d'assurance qui garantit le client au mieux de ses intérêts.</a:t>
            </a:r>
          </a:p>
          <a:p>
            <a:pPr lvl="1" eaLnBrk="1" hangingPunct="1"/>
            <a:r>
              <a:rPr lang="fr-FR" dirty="0" smtClean="0">
                <a:latin typeface="Tahoma" pitchFamily="34" charset="0"/>
              </a:rPr>
              <a:t>L'erreur du courtier n'engage a priori pas la responsabilité de la compagnie d'assurance puisqu'il n'en est pas le mandataire</a:t>
            </a:r>
          </a:p>
          <a:p>
            <a:pPr lvl="1" eaLnBrk="1" hangingPunct="1"/>
            <a:r>
              <a:rPr lang="fr-FR" dirty="0" smtClean="0">
                <a:latin typeface="Tahoma" pitchFamily="34" charset="0"/>
              </a:rPr>
              <a:t>Le courtier a la qualité de commerçant et, en tant que tel, est inscrit au registre du commerce</a:t>
            </a:r>
          </a:p>
          <a:p>
            <a:pPr eaLnBrk="1" hangingPunct="1"/>
            <a:r>
              <a:rPr lang="fr-FR" dirty="0" smtClean="0">
                <a:latin typeface="Tahoma" pitchFamily="34" charset="0"/>
              </a:rPr>
              <a:t>Réseaux de salariés :</a:t>
            </a:r>
          </a:p>
          <a:p>
            <a:pPr lvl="1" eaLnBrk="1" hangingPunct="1"/>
            <a:r>
              <a:rPr lang="fr-FR" dirty="0" smtClean="0">
                <a:latin typeface="Tahoma" pitchFamily="34" charset="0"/>
              </a:rPr>
              <a:t>Ils sont salariés de l'assureur</a:t>
            </a:r>
          </a:p>
          <a:p>
            <a:pPr lvl="1" eaLnBrk="1" hangingPunct="1"/>
            <a:r>
              <a:rPr lang="fr-FR" dirty="0" smtClean="0">
                <a:latin typeface="Tahoma" pitchFamily="34" charset="0"/>
              </a:rPr>
              <a:t>Mode de distribution des mutuelles</a:t>
            </a:r>
          </a:p>
          <a:p>
            <a:pPr eaLnBrk="1" hangingPunct="1"/>
            <a:r>
              <a:rPr lang="fr-FR" dirty="0" smtClean="0">
                <a:latin typeface="Tahoma" pitchFamily="34" charset="0"/>
              </a:rPr>
              <a:t>Réseaux d'agences bancaires </a:t>
            </a:r>
          </a:p>
          <a:p>
            <a:pPr lvl="1" eaLnBrk="1" hangingPunct="1"/>
            <a:r>
              <a:rPr lang="fr-FR" dirty="0" smtClean="0">
                <a:latin typeface="Tahoma" pitchFamily="34" charset="0"/>
              </a:rPr>
              <a:t>Ils distribuent : </a:t>
            </a:r>
          </a:p>
          <a:p>
            <a:pPr lvl="2" eaLnBrk="1" hangingPunct="1"/>
            <a:r>
              <a:rPr lang="fr-FR" dirty="0" smtClean="0">
                <a:latin typeface="Tahoma" pitchFamily="34" charset="0"/>
              </a:rPr>
              <a:t>des produits d'assurance vie </a:t>
            </a:r>
            <a:r>
              <a:rPr lang="fr-FR" b="1" i="1" dirty="0" smtClean="0">
                <a:solidFill>
                  <a:srgbClr val="CC0000"/>
                </a:solidFill>
                <a:latin typeface="Tahoma" pitchFamily="34" charset="0"/>
              </a:rPr>
              <a:t>en garanties de produits</a:t>
            </a:r>
            <a:r>
              <a:rPr lang="fr-FR" dirty="0" smtClean="0">
                <a:latin typeface="Tahoma" pitchFamily="34" charset="0"/>
              </a:rPr>
              <a:t>, en tant que produits de placement. </a:t>
            </a:r>
          </a:p>
          <a:p>
            <a:pPr lvl="2" eaLnBrk="1" hangingPunct="1"/>
            <a:r>
              <a:rPr lang="fr-FR" dirty="0" smtClean="0">
                <a:latin typeface="Tahoma" pitchFamily="34" charset="0"/>
              </a:rPr>
              <a:t>des assurances dommages à leurs clients qui demandent des crédits auto, habitation,…</a:t>
            </a:r>
          </a:p>
        </p:txBody>
      </p:sp>
      <p:grpSp>
        <p:nvGrpSpPr>
          <p:cNvPr id="2" name="Groupe 6"/>
          <p:cNvGrpSpPr/>
          <p:nvPr/>
        </p:nvGrpSpPr>
        <p:grpSpPr>
          <a:xfrm>
            <a:off x="891540" y="8254417"/>
            <a:ext cx="3313535" cy="1550987"/>
            <a:chOff x="495300" y="5017845"/>
            <a:chExt cx="3365500" cy="1690930"/>
          </a:xfrm>
        </p:grpSpPr>
        <p:pic>
          <p:nvPicPr>
            <p:cNvPr id="4" name="Picture 30"/>
            <p:cNvPicPr>
              <a:picLocks noChangeAspect="1" noChangeArrowheads="1"/>
            </p:cNvPicPr>
            <p:nvPr/>
          </p:nvPicPr>
          <p:blipFill>
            <a:blip r:embed="rId3"/>
            <a:srcRect r="1639"/>
            <a:stretch>
              <a:fillRect/>
            </a:stretch>
          </p:blipFill>
          <p:spPr bwMode="auto">
            <a:xfrm>
              <a:off x="495300" y="5017845"/>
              <a:ext cx="3365500" cy="1690930"/>
            </a:xfrm>
            <a:prstGeom prst="rect">
              <a:avLst/>
            </a:prstGeom>
            <a:noFill/>
            <a:ln w="9525" algn="ctr">
              <a:solidFill>
                <a:srgbClr val="333333"/>
              </a:solidFill>
              <a:miter lim="800000"/>
              <a:headEnd/>
              <a:tailEnd/>
            </a:ln>
            <a:effectLst>
              <a:outerShdw dist="107763" dir="2700000" algn="ctr" rotWithShape="0">
                <a:schemeClr val="bg2">
                  <a:alpha val="50000"/>
                </a:schemeClr>
              </a:outerShdw>
            </a:effectLst>
          </p:spPr>
        </p:pic>
        <p:sp>
          <p:nvSpPr>
            <p:cNvPr id="5" name="ZoneTexte 15"/>
            <p:cNvSpPr txBox="1">
              <a:spLocks noChangeArrowheads="1"/>
            </p:cNvSpPr>
            <p:nvPr/>
          </p:nvSpPr>
          <p:spPr bwMode="auto">
            <a:xfrm>
              <a:off x="3503613" y="5157788"/>
              <a:ext cx="327013" cy="107722"/>
            </a:xfrm>
            <a:prstGeom prst="rect">
              <a:avLst/>
            </a:prstGeom>
            <a:solidFill>
              <a:schemeClr val="bg1"/>
            </a:solidFill>
            <a:ln w="9525">
              <a:noFill/>
              <a:miter lim="800000"/>
              <a:headEnd/>
              <a:tailEnd/>
            </a:ln>
          </p:spPr>
          <p:txBody>
            <a:bodyPr wrap="none" lIns="0" tIns="0" rIns="0" bIns="0">
              <a:spAutoFit/>
            </a:bodyPr>
            <a:lstStyle/>
            <a:p>
              <a:r>
                <a:rPr lang="fr-FR" sz="700" dirty="0"/>
                <a:t>144 100</a:t>
              </a:r>
            </a:p>
          </p:txBody>
        </p:sp>
        <p:sp>
          <p:nvSpPr>
            <p:cNvPr id="6" name="ZoneTexte 16"/>
            <p:cNvSpPr txBox="1">
              <a:spLocks noChangeArrowheads="1"/>
            </p:cNvSpPr>
            <p:nvPr/>
          </p:nvSpPr>
          <p:spPr bwMode="auto">
            <a:xfrm>
              <a:off x="3436938" y="6269038"/>
              <a:ext cx="371897" cy="107722"/>
            </a:xfrm>
            <a:prstGeom prst="rect">
              <a:avLst/>
            </a:prstGeom>
            <a:solidFill>
              <a:schemeClr val="bg1"/>
            </a:solidFill>
            <a:ln w="9525">
              <a:noFill/>
              <a:miter lim="800000"/>
              <a:headEnd/>
              <a:tailEnd/>
            </a:ln>
          </p:spPr>
          <p:txBody>
            <a:bodyPr wrap="none" lIns="0" tIns="0" rIns="0" bIns="0">
              <a:spAutoFit/>
            </a:bodyPr>
            <a:lstStyle/>
            <a:p>
              <a:r>
                <a:rPr lang="fr-FR" sz="700" b="1" dirty="0">
                  <a:solidFill>
                    <a:srgbClr val="FF9B09"/>
                  </a:solidFill>
                </a:rPr>
                <a:t>210 500</a:t>
              </a:r>
            </a:p>
          </p:txBody>
        </p:sp>
      </p:gr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Espace réservé de l'image des diapositives 1"/>
          <p:cNvSpPr>
            <a:spLocks noGrp="1" noRot="1" noChangeAspect="1" noTextEdit="1"/>
          </p:cNvSpPr>
          <p:nvPr>
            <p:ph type="sldImg"/>
          </p:nvPr>
        </p:nvSpPr>
        <p:spPr>
          <a:ln/>
        </p:spPr>
      </p:sp>
      <p:sp>
        <p:nvSpPr>
          <p:cNvPr id="90115" name="Espace réservé des commentaires 2"/>
          <p:cNvSpPr>
            <a:spLocks noGrp="1"/>
          </p:cNvSpPr>
          <p:nvPr>
            <p:ph type="body" idx="1"/>
          </p:nvPr>
        </p:nvSpPr>
        <p:spPr>
          <a:noFill/>
          <a:ln/>
        </p:spPr>
        <p:txBody>
          <a:bodyPr/>
          <a:lstStyle/>
          <a:p>
            <a:pPr>
              <a:buFont typeface="Wingdings" pitchFamily="2" charset="2"/>
              <a:buNone/>
            </a:pPr>
            <a:r>
              <a:rPr lang="fr-FR" dirty="0" smtClean="0">
                <a:solidFill>
                  <a:srgbClr val="595C5F"/>
                </a:solidFill>
                <a:latin typeface="DTLDocumentaT"/>
              </a:rPr>
              <a:t>Rapport FFSA 2007 : </a:t>
            </a:r>
          </a:p>
          <a:p>
            <a:r>
              <a:rPr lang="fr-FR" dirty="0" smtClean="0">
                <a:solidFill>
                  <a:srgbClr val="595C5F"/>
                </a:solidFill>
                <a:latin typeface="DTLDocumentaT"/>
              </a:rPr>
              <a:t>La France se caractérise par la variété de ses réseaux de distribution : agents généraux et courtiers d’assurances, réseaux salariés, bureaux des sociétés sans intermédiaires, réseaux de bancassurance… La vente directe (publipostage, vente par téléphone, par Internet…) et les autres modes de distribution (par de grands distributeurs, des constructeurs automobiles…) se développent également mais reste modeste.</a:t>
            </a:r>
          </a:p>
          <a:p>
            <a:endParaRPr lang="fr-FR" dirty="0" smtClean="0">
              <a:solidFill>
                <a:srgbClr val="595C5F"/>
              </a:solidFill>
              <a:latin typeface="DTLDocumentaT"/>
            </a:endParaRPr>
          </a:p>
          <a:p>
            <a:r>
              <a:rPr lang="fr-FR" dirty="0" smtClean="0">
                <a:solidFill>
                  <a:srgbClr val="595C5F"/>
                </a:solidFill>
                <a:latin typeface="DTLDocumentaT"/>
              </a:rPr>
              <a:t>L’assurance vie est distribuée majoritairement par les réseaux de bancassurance. Puis viennent les réseaux salariés des sociétés d’assurances</a:t>
            </a:r>
          </a:p>
          <a:p>
            <a:endParaRPr lang="fr-FR" dirty="0" smtClean="0">
              <a:solidFill>
                <a:srgbClr val="595C5F"/>
              </a:solidFill>
              <a:latin typeface="DTLDocumentaT"/>
            </a:endParaRPr>
          </a:p>
          <a:p>
            <a:pPr>
              <a:buFont typeface="Wingdings" pitchFamily="2" charset="2"/>
              <a:buNone/>
            </a:pPr>
            <a:r>
              <a:rPr lang="fr-FR" i="1" dirty="0" smtClean="0">
                <a:solidFill>
                  <a:srgbClr val="595C5F"/>
                </a:solidFill>
                <a:latin typeface="DTLDocumentaT"/>
              </a:rPr>
              <a:t>Sur graphique, à noter en 2004, affinement de la rubrique « autres modes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ce réservé de l'image des diapositives 1"/>
          <p:cNvSpPr>
            <a:spLocks noGrp="1" noRot="1" noChangeAspect="1" noTextEdit="1"/>
          </p:cNvSpPr>
          <p:nvPr>
            <p:ph type="sldImg"/>
          </p:nvPr>
        </p:nvSpPr>
        <p:spPr>
          <a:ln/>
        </p:spPr>
      </p:sp>
      <p:sp>
        <p:nvSpPr>
          <p:cNvPr id="91139" name="Espace réservé des commentaires 2"/>
          <p:cNvSpPr>
            <a:spLocks noGrp="1"/>
          </p:cNvSpPr>
          <p:nvPr>
            <p:ph type="body" idx="1"/>
          </p:nvPr>
        </p:nvSpPr>
        <p:spPr>
          <a:noFill/>
          <a:ln/>
        </p:spPr>
        <p:txBody>
          <a:bodyPr/>
          <a:lstStyle/>
          <a:p>
            <a:pPr>
              <a:buFont typeface="Wingdings" pitchFamily="2" charset="2"/>
              <a:buNone/>
            </a:pPr>
            <a:r>
              <a:rPr lang="fr-FR" dirty="0" smtClean="0">
                <a:solidFill>
                  <a:srgbClr val="595C5F"/>
                </a:solidFill>
                <a:latin typeface="DTLDocumentaT"/>
              </a:rPr>
              <a:t>Rapport FFSA 2007 : </a:t>
            </a:r>
          </a:p>
          <a:p>
            <a:r>
              <a:rPr lang="fr-FR" dirty="0" smtClean="0">
                <a:solidFill>
                  <a:srgbClr val="595C5F"/>
                </a:solidFill>
                <a:latin typeface="DTLDocumentaT"/>
              </a:rPr>
              <a:t>En France, agents généraux et bureaux de sociétés sans intermédiaires dominent la vente des assurances de dommages (</a:t>
            </a:r>
            <a:r>
              <a:rPr lang="fr-FR" i="1" dirty="0" smtClean="0">
                <a:solidFill>
                  <a:srgbClr val="595C5F"/>
                </a:solidFill>
                <a:latin typeface="DTLDocumentaT"/>
              </a:rPr>
              <a:t>biens et responsabilités</a:t>
            </a:r>
            <a:r>
              <a:rPr lang="fr-FR" dirty="0" smtClean="0">
                <a:solidFill>
                  <a:srgbClr val="595C5F"/>
                </a:solidFill>
                <a:latin typeface="DTLDocumentaT"/>
              </a:rPr>
              <a:t>), suivis des courtiers, plus spécialisés dans les assurances des entreprises.</a:t>
            </a:r>
          </a:p>
          <a:p>
            <a:r>
              <a:rPr lang="fr-FR" dirty="0" smtClean="0">
                <a:solidFill>
                  <a:srgbClr val="595C5F"/>
                </a:solidFill>
                <a:latin typeface="DTLDocumentaT"/>
              </a:rPr>
              <a:t>En risques de particuliers, les sociétés sans intermédiaires ont accru leur part de marché depuis 1995, part qui s’est stabilisée en 2004. En revanche, en assurances des entreprises ou de transports de marchandises, les sociétés avec intermédiaires restent très largement prédominantes.</a:t>
            </a:r>
          </a:p>
          <a:p>
            <a:endParaRPr lang="fr-FR" dirty="0" smtClean="0">
              <a:latin typeface="Tahoma"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noFill/>
          <a:ln/>
        </p:spPr>
        <p:txBody>
          <a:bodyPr/>
          <a:lstStyle/>
          <a:p>
            <a:r>
              <a:rPr lang="fr-FR" dirty="0" smtClean="0">
                <a:latin typeface="Tahoma" pitchFamily="34" charset="0"/>
              </a:rPr>
              <a:t>VIE :</a:t>
            </a:r>
          </a:p>
          <a:p>
            <a:pPr lvl="1"/>
            <a:r>
              <a:rPr lang="fr-FR" dirty="0" smtClean="0">
                <a:latin typeface="Tahoma" pitchFamily="34" charset="0"/>
              </a:rPr>
              <a:t>CNP</a:t>
            </a:r>
          </a:p>
          <a:p>
            <a:pPr lvl="2"/>
            <a:r>
              <a:rPr lang="fr-FR" dirty="0" smtClean="0">
                <a:latin typeface="Tahoma" pitchFamily="34" charset="0"/>
              </a:rPr>
              <a:t>Suite au rachat des 50% d’Ecureuil</a:t>
            </a:r>
            <a:r>
              <a:rPr lang="fr-FR" baseline="0" dirty="0" smtClean="0">
                <a:latin typeface="Tahoma" pitchFamily="34" charset="0"/>
              </a:rPr>
              <a:t> vie non encore détenu auprès de la Caisse d’épargne, la CNP fait un bon d’activité de 21% en 2007 et occupe 17,7% du marché loin devant le Crédit Agricole situé à 12,9%.</a:t>
            </a:r>
          </a:p>
          <a:p>
            <a:pPr lvl="2"/>
            <a:r>
              <a:rPr lang="fr-FR" baseline="0" dirty="0" smtClean="0">
                <a:latin typeface="Tahoma" pitchFamily="34" charset="0"/>
              </a:rPr>
              <a:t>Dans l’hypothèse où la CNP réussirait à racheter le pôle assurance vie de Natixis d’ici à la fin 2008, elle se situerait à environ 21% de Part de Marché en 2008 avec une avance de quelques 8 points sur le Crédit Agricole.</a:t>
            </a:r>
            <a:endParaRPr lang="fr-FR" dirty="0" smtClean="0">
              <a:latin typeface="Tahoma" pitchFamily="34" charset="0"/>
            </a:endParaRPr>
          </a:p>
          <a:p>
            <a:pPr lvl="1">
              <a:buNone/>
            </a:pPr>
            <a:endParaRPr lang="fr-FR" dirty="0" smtClean="0">
              <a:latin typeface="Tahoma" pitchFamily="34" charset="0"/>
            </a:endParaRPr>
          </a:p>
          <a:p>
            <a:pPr lvl="1"/>
            <a:r>
              <a:rPr lang="fr-FR" dirty="0" smtClean="0">
                <a:latin typeface="Tahoma" pitchFamily="34" charset="0"/>
              </a:rPr>
              <a:t>Stratégie du Crédit Agricole au démarrage de l’activité non vie en 1989:</a:t>
            </a:r>
          </a:p>
          <a:p>
            <a:pPr lvl="2"/>
            <a:r>
              <a:rPr lang="fr-FR" dirty="0" smtClean="0">
                <a:latin typeface="Tahoma" pitchFamily="34" charset="0"/>
              </a:rPr>
              <a:t> Le CA détient 14 millions de clients banque</a:t>
            </a:r>
          </a:p>
          <a:p>
            <a:pPr lvl="2"/>
            <a:r>
              <a:rPr lang="fr-FR" dirty="0" smtClean="0">
                <a:latin typeface="Tahoma" pitchFamily="34" charset="0"/>
              </a:rPr>
              <a:t> Objectif initial (dépassé): équiper 10% de ses clients en Assurance non vie</a:t>
            </a:r>
          </a:p>
          <a:p>
            <a:pPr lvl="2"/>
            <a:r>
              <a:rPr lang="fr-FR" dirty="0" smtClean="0">
                <a:latin typeface="Tahoma" pitchFamily="34" charset="0"/>
              </a:rPr>
              <a:t>Passé de la 9 à la 8</a:t>
            </a:r>
            <a:r>
              <a:rPr lang="fr-FR" baseline="30000" dirty="0" smtClean="0">
                <a:latin typeface="Tahoma" pitchFamily="34" charset="0"/>
              </a:rPr>
              <a:t>ème</a:t>
            </a:r>
            <a:r>
              <a:rPr lang="fr-FR" dirty="0" smtClean="0">
                <a:latin typeface="Tahoma" pitchFamily="34" charset="0"/>
              </a:rPr>
              <a:t> place entre 2006 et 2007.</a:t>
            </a:r>
          </a:p>
          <a:p>
            <a:pPr lvl="1">
              <a:buNone/>
            </a:pPr>
            <a:endParaRPr lang="fr-FR" dirty="0" smtClean="0">
              <a:latin typeface="Tahoma" pitchFamily="34" charset="0"/>
            </a:endParaRPr>
          </a:p>
          <a:p>
            <a:r>
              <a:rPr lang="fr-FR" dirty="0" smtClean="0">
                <a:latin typeface="Tahoma" pitchFamily="34" charset="0"/>
              </a:rPr>
              <a:t>NON</a:t>
            </a:r>
            <a:r>
              <a:rPr lang="fr-FR" baseline="0" dirty="0" smtClean="0">
                <a:latin typeface="Tahoma" pitchFamily="34" charset="0"/>
              </a:rPr>
              <a:t> VIE :</a:t>
            </a:r>
          </a:p>
          <a:p>
            <a:r>
              <a:rPr lang="fr-FR" dirty="0" smtClean="0">
                <a:latin typeface="Tahoma" pitchFamily="34" charset="0"/>
              </a:rPr>
              <a:t>Dominé</a:t>
            </a:r>
            <a:r>
              <a:rPr lang="fr-FR" baseline="0" dirty="0" smtClean="0">
                <a:latin typeface="Tahoma" pitchFamily="34" charset="0"/>
              </a:rPr>
              <a:t> par 4 groupes pesant chacun plus de 10% de PdM : 2 groupes mutualistes et 2 capitalistes</a:t>
            </a:r>
          </a:p>
          <a:p>
            <a:r>
              <a:rPr lang="fr-FR" baseline="0" dirty="0" smtClean="0">
                <a:latin typeface="Tahoma" pitchFamily="34" charset="0"/>
              </a:rPr>
              <a:t>Poids du mutualisme sur le marché de l’IARD en France</a:t>
            </a:r>
            <a:endParaRPr lang="fr-FR" dirty="0" smtClean="0">
              <a:latin typeface="Tahoma" pitchFamily="34" charset="0"/>
            </a:endParaRPr>
          </a:p>
          <a:p>
            <a:r>
              <a:rPr lang="fr-FR" dirty="0" smtClean="0">
                <a:latin typeface="Tahoma" pitchFamily="34" charset="0"/>
              </a:rPr>
              <a:t>Covéa (MAAF/MMA) en 2006	 :</a:t>
            </a:r>
          </a:p>
          <a:p>
            <a:pPr lvl="1"/>
            <a:r>
              <a:rPr lang="fr-FR" dirty="0" smtClean="0">
                <a:latin typeface="Tahoma" pitchFamily="34" charset="0"/>
              </a:rPr>
              <a:t>+ 3% de croissance sur le marché AUTO dont la croissance est de 0,7%</a:t>
            </a:r>
          </a:p>
          <a:p>
            <a:pPr lvl="1"/>
            <a:r>
              <a:rPr lang="fr-FR" dirty="0" smtClean="0">
                <a:latin typeface="Tahoma" pitchFamily="34" charset="0"/>
              </a:rPr>
              <a:t>+ 2,5% de croissance sur le marché HABITATION dont la croissance est de 1,1%</a:t>
            </a:r>
          </a:p>
          <a:p>
            <a:pPr lvl="0"/>
            <a:endParaRPr lang="fr-FR" dirty="0" smtClean="0">
              <a:latin typeface="Tahoma" pitchFamily="34" charset="0"/>
            </a:endParaRPr>
          </a:p>
          <a:p>
            <a:pPr lvl="0"/>
            <a:endParaRPr lang="fr-FR" dirty="0" smtClean="0">
              <a:latin typeface="Tahoma"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noFill/>
          <a:ln/>
        </p:spPr>
        <p:txBody>
          <a:bodyPr/>
          <a:lstStyle/>
          <a:p>
            <a:r>
              <a:rPr lang="fr-FR" dirty="0" smtClean="0">
                <a:latin typeface="Tahoma" pitchFamily="34" charset="0"/>
              </a:rPr>
              <a:t>VIE :</a:t>
            </a:r>
          </a:p>
          <a:p>
            <a:pPr lvl="1"/>
            <a:r>
              <a:rPr lang="fr-FR" dirty="0" smtClean="0">
                <a:latin typeface="Tahoma" pitchFamily="34" charset="0"/>
              </a:rPr>
              <a:t>CNP</a:t>
            </a:r>
          </a:p>
          <a:p>
            <a:pPr lvl="2"/>
            <a:r>
              <a:rPr lang="fr-FR" dirty="0" smtClean="0">
                <a:latin typeface="Tahoma" pitchFamily="34" charset="0"/>
              </a:rPr>
              <a:t>Suite au rachat des 50% d’Ecureuil</a:t>
            </a:r>
            <a:r>
              <a:rPr lang="fr-FR" baseline="0" dirty="0" smtClean="0">
                <a:latin typeface="Tahoma" pitchFamily="34" charset="0"/>
              </a:rPr>
              <a:t> vie non encore détenu auprès de la Caisse d’épargne, la CNP fait un bon d’activité de 21% en 2007 et occupe 17,7% du marché loin devant le Crédit Agricole situé à 12,9%.</a:t>
            </a:r>
          </a:p>
          <a:p>
            <a:pPr lvl="2"/>
            <a:r>
              <a:rPr lang="fr-FR" baseline="0" dirty="0" smtClean="0">
                <a:latin typeface="Tahoma" pitchFamily="34" charset="0"/>
              </a:rPr>
              <a:t>Dans l’hypothèse où la CNP réussirait à racheter le pôle assurance vie de Natixis d’ici à la fin 2008, elle se situerait à environ 21% de Part de Marché en 2008 avec une avance de quelques 8 points sur le Crédit Agricole.</a:t>
            </a:r>
            <a:endParaRPr lang="fr-FR" dirty="0" smtClean="0">
              <a:latin typeface="Tahoma" pitchFamily="34" charset="0"/>
            </a:endParaRPr>
          </a:p>
          <a:p>
            <a:pPr lvl="1">
              <a:buNone/>
            </a:pPr>
            <a:endParaRPr lang="fr-FR" dirty="0" smtClean="0">
              <a:latin typeface="Tahoma" pitchFamily="34" charset="0"/>
            </a:endParaRPr>
          </a:p>
          <a:p>
            <a:pPr lvl="1"/>
            <a:r>
              <a:rPr lang="fr-FR" dirty="0" smtClean="0">
                <a:latin typeface="Tahoma" pitchFamily="34" charset="0"/>
              </a:rPr>
              <a:t>Stratégie du Crédit Agricole au démarrage de l’activité non vie en 1989:</a:t>
            </a:r>
          </a:p>
          <a:p>
            <a:pPr lvl="2"/>
            <a:r>
              <a:rPr lang="fr-FR" dirty="0" smtClean="0">
                <a:latin typeface="Tahoma" pitchFamily="34" charset="0"/>
              </a:rPr>
              <a:t> Le CA détient 14 millions de clients banque</a:t>
            </a:r>
          </a:p>
          <a:p>
            <a:pPr lvl="2"/>
            <a:r>
              <a:rPr lang="fr-FR" dirty="0" smtClean="0">
                <a:latin typeface="Tahoma" pitchFamily="34" charset="0"/>
              </a:rPr>
              <a:t> Objectif initial (dépassé): équiper 10% de ses clients en Assurance non vie</a:t>
            </a:r>
          </a:p>
          <a:p>
            <a:pPr lvl="2"/>
            <a:r>
              <a:rPr lang="fr-FR" dirty="0" smtClean="0">
                <a:latin typeface="Tahoma" pitchFamily="34" charset="0"/>
              </a:rPr>
              <a:t>Passé de la 9 à la 8</a:t>
            </a:r>
            <a:r>
              <a:rPr lang="fr-FR" baseline="30000" dirty="0" smtClean="0">
                <a:latin typeface="Tahoma" pitchFamily="34" charset="0"/>
              </a:rPr>
              <a:t>ème</a:t>
            </a:r>
            <a:r>
              <a:rPr lang="fr-FR" dirty="0" smtClean="0">
                <a:latin typeface="Tahoma" pitchFamily="34" charset="0"/>
              </a:rPr>
              <a:t> place entre 2006 et 2007.</a:t>
            </a:r>
          </a:p>
          <a:p>
            <a:pPr lvl="1">
              <a:buNone/>
            </a:pPr>
            <a:endParaRPr lang="fr-FR" dirty="0" smtClean="0">
              <a:latin typeface="Tahoma" pitchFamily="34" charset="0"/>
            </a:endParaRPr>
          </a:p>
          <a:p>
            <a:r>
              <a:rPr lang="fr-FR" dirty="0" smtClean="0">
                <a:latin typeface="Tahoma" pitchFamily="34" charset="0"/>
              </a:rPr>
              <a:t>NON</a:t>
            </a:r>
            <a:r>
              <a:rPr lang="fr-FR" baseline="0" dirty="0" smtClean="0">
                <a:latin typeface="Tahoma" pitchFamily="34" charset="0"/>
              </a:rPr>
              <a:t> VIE :</a:t>
            </a:r>
          </a:p>
          <a:p>
            <a:r>
              <a:rPr lang="fr-FR" dirty="0" smtClean="0">
                <a:latin typeface="Tahoma" pitchFamily="34" charset="0"/>
              </a:rPr>
              <a:t>Dominé</a:t>
            </a:r>
            <a:r>
              <a:rPr lang="fr-FR" baseline="0" dirty="0" smtClean="0">
                <a:latin typeface="Tahoma" pitchFamily="34" charset="0"/>
              </a:rPr>
              <a:t> par 4 groupes pesant chacun plus de 10% de PdM : 2 groupes mutualistes et 2 capitalistes</a:t>
            </a:r>
          </a:p>
          <a:p>
            <a:r>
              <a:rPr lang="fr-FR" baseline="0" dirty="0" smtClean="0">
                <a:latin typeface="Tahoma" pitchFamily="34" charset="0"/>
              </a:rPr>
              <a:t>Poids du mutualisme sur le marché de l’IARD en France</a:t>
            </a:r>
            <a:endParaRPr lang="fr-FR" dirty="0" smtClean="0">
              <a:latin typeface="Tahoma" pitchFamily="34" charset="0"/>
            </a:endParaRPr>
          </a:p>
          <a:p>
            <a:r>
              <a:rPr lang="fr-FR" dirty="0" smtClean="0">
                <a:latin typeface="Tahoma" pitchFamily="34" charset="0"/>
              </a:rPr>
              <a:t>Covéa (MAAF/MMA) en 2006	 :</a:t>
            </a:r>
          </a:p>
          <a:p>
            <a:pPr lvl="1"/>
            <a:r>
              <a:rPr lang="fr-FR" dirty="0" smtClean="0">
                <a:latin typeface="Tahoma" pitchFamily="34" charset="0"/>
              </a:rPr>
              <a:t>+ 3% de croissance sur le marché AUTO dont la croissance est de 0,7%</a:t>
            </a:r>
          </a:p>
          <a:p>
            <a:pPr lvl="1"/>
            <a:r>
              <a:rPr lang="fr-FR" dirty="0" smtClean="0">
                <a:latin typeface="Tahoma" pitchFamily="34" charset="0"/>
              </a:rPr>
              <a:t>+ 2,5% de croissance sur le marché HABITATION dont la croissance est de 1,1%</a:t>
            </a:r>
          </a:p>
          <a:p>
            <a:pPr lvl="0"/>
            <a:endParaRPr lang="fr-FR" dirty="0" smtClean="0">
              <a:latin typeface="Tahoma" pitchFamily="34" charset="0"/>
            </a:endParaRPr>
          </a:p>
          <a:p>
            <a:pPr lvl="0"/>
            <a:endParaRPr lang="fr-FR" dirty="0" smtClean="0">
              <a:latin typeface="Tahoma"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noFill/>
          <a:ln/>
        </p:spPr>
        <p:txBody>
          <a:bodyPr/>
          <a:lstStyle/>
          <a:p>
            <a:r>
              <a:rPr lang="fr-FR" dirty="0" smtClean="0">
                <a:latin typeface="Tahoma" pitchFamily="34" charset="0"/>
              </a:rPr>
              <a:t>VIE :</a:t>
            </a:r>
          </a:p>
          <a:p>
            <a:pPr lvl="1"/>
            <a:r>
              <a:rPr lang="fr-FR" dirty="0" smtClean="0">
                <a:latin typeface="Tahoma" pitchFamily="34" charset="0"/>
              </a:rPr>
              <a:t>CNP</a:t>
            </a:r>
          </a:p>
          <a:p>
            <a:pPr lvl="2"/>
            <a:r>
              <a:rPr lang="fr-FR" dirty="0" smtClean="0">
                <a:latin typeface="Tahoma" pitchFamily="34" charset="0"/>
              </a:rPr>
              <a:t>Suite au rachat des 50% d’Ecureuil</a:t>
            </a:r>
            <a:r>
              <a:rPr lang="fr-FR" baseline="0" dirty="0" smtClean="0">
                <a:latin typeface="Tahoma" pitchFamily="34" charset="0"/>
              </a:rPr>
              <a:t> vie non encore détenu auprès de la Caisse d’épargne, la CNP fait un bon d’activité de 21% en 2007 et occupe 17,7% du marché loin devant le Crédit Agricole situé à 12,9%.</a:t>
            </a:r>
          </a:p>
          <a:p>
            <a:pPr lvl="2"/>
            <a:r>
              <a:rPr lang="fr-FR" baseline="0" dirty="0" smtClean="0">
                <a:latin typeface="Tahoma" pitchFamily="34" charset="0"/>
              </a:rPr>
              <a:t>Dans l’hypothèse où la CNP réussirait à racheter le pôle assurance vie de Natixis d’ici à la fin 2008, elle se situerait à environ 21% de Part de Marché en 2008 avec une avance de quelques 8 points sur le Crédit Agricole.</a:t>
            </a:r>
            <a:endParaRPr lang="fr-FR" dirty="0" smtClean="0">
              <a:latin typeface="Tahoma" pitchFamily="34" charset="0"/>
            </a:endParaRPr>
          </a:p>
          <a:p>
            <a:pPr lvl="1">
              <a:buNone/>
            </a:pPr>
            <a:endParaRPr lang="fr-FR" dirty="0" smtClean="0">
              <a:latin typeface="Tahoma" pitchFamily="34" charset="0"/>
            </a:endParaRPr>
          </a:p>
          <a:p>
            <a:pPr lvl="1"/>
            <a:r>
              <a:rPr lang="fr-FR" dirty="0" smtClean="0">
                <a:latin typeface="Tahoma" pitchFamily="34" charset="0"/>
              </a:rPr>
              <a:t>Stratégie du Crédit Agricole au démarrage de l’activité non vie en 1989:</a:t>
            </a:r>
          </a:p>
          <a:p>
            <a:pPr lvl="2"/>
            <a:r>
              <a:rPr lang="fr-FR" dirty="0" smtClean="0">
                <a:latin typeface="Tahoma" pitchFamily="34" charset="0"/>
              </a:rPr>
              <a:t> Le CA détient 14 millions de clients banque</a:t>
            </a:r>
          </a:p>
          <a:p>
            <a:pPr lvl="2"/>
            <a:r>
              <a:rPr lang="fr-FR" dirty="0" smtClean="0">
                <a:latin typeface="Tahoma" pitchFamily="34" charset="0"/>
              </a:rPr>
              <a:t> Objectif initial (dépassé): équiper 10% de ses clients en Assurance non vie</a:t>
            </a:r>
          </a:p>
          <a:p>
            <a:pPr lvl="2"/>
            <a:r>
              <a:rPr lang="fr-FR" dirty="0" smtClean="0">
                <a:latin typeface="Tahoma" pitchFamily="34" charset="0"/>
              </a:rPr>
              <a:t>Passé de la 9 à la 8</a:t>
            </a:r>
            <a:r>
              <a:rPr lang="fr-FR" baseline="30000" dirty="0" smtClean="0">
                <a:latin typeface="Tahoma" pitchFamily="34" charset="0"/>
              </a:rPr>
              <a:t>ème</a:t>
            </a:r>
            <a:r>
              <a:rPr lang="fr-FR" dirty="0" smtClean="0">
                <a:latin typeface="Tahoma" pitchFamily="34" charset="0"/>
              </a:rPr>
              <a:t> place entre 2006 et 2007.</a:t>
            </a:r>
          </a:p>
          <a:p>
            <a:pPr lvl="1">
              <a:buNone/>
            </a:pPr>
            <a:endParaRPr lang="fr-FR" dirty="0" smtClean="0">
              <a:latin typeface="Tahoma" pitchFamily="34" charset="0"/>
            </a:endParaRPr>
          </a:p>
          <a:p>
            <a:r>
              <a:rPr lang="fr-FR" dirty="0" smtClean="0">
                <a:latin typeface="Tahoma" pitchFamily="34" charset="0"/>
              </a:rPr>
              <a:t>NON</a:t>
            </a:r>
            <a:r>
              <a:rPr lang="fr-FR" baseline="0" dirty="0" smtClean="0">
                <a:latin typeface="Tahoma" pitchFamily="34" charset="0"/>
              </a:rPr>
              <a:t> VIE :</a:t>
            </a:r>
          </a:p>
          <a:p>
            <a:r>
              <a:rPr lang="fr-FR" dirty="0" smtClean="0">
                <a:latin typeface="Tahoma" pitchFamily="34" charset="0"/>
              </a:rPr>
              <a:t>Dominé</a:t>
            </a:r>
            <a:r>
              <a:rPr lang="fr-FR" baseline="0" dirty="0" smtClean="0">
                <a:latin typeface="Tahoma" pitchFamily="34" charset="0"/>
              </a:rPr>
              <a:t> par 4 groupes pesant chacun plus de 10% de PdM : 2 groupes mutualistes et 2 capitalistes</a:t>
            </a:r>
          </a:p>
          <a:p>
            <a:r>
              <a:rPr lang="fr-FR" baseline="0" dirty="0" smtClean="0">
                <a:latin typeface="Tahoma" pitchFamily="34" charset="0"/>
              </a:rPr>
              <a:t>Poids du mutualisme sur le marché de l’IARD en France</a:t>
            </a:r>
            <a:endParaRPr lang="fr-FR" dirty="0" smtClean="0">
              <a:latin typeface="Tahoma" pitchFamily="34" charset="0"/>
            </a:endParaRPr>
          </a:p>
          <a:p>
            <a:r>
              <a:rPr lang="fr-FR" dirty="0" smtClean="0">
                <a:latin typeface="Tahoma" pitchFamily="34" charset="0"/>
              </a:rPr>
              <a:t>Covéa (MAAF/MMA) en 2006	 :</a:t>
            </a:r>
          </a:p>
          <a:p>
            <a:pPr lvl="1"/>
            <a:r>
              <a:rPr lang="fr-FR" dirty="0" smtClean="0">
                <a:latin typeface="Tahoma" pitchFamily="34" charset="0"/>
              </a:rPr>
              <a:t>+ 3% de croissance sur le marché AUTO dont la croissance est de 0,7%</a:t>
            </a:r>
          </a:p>
          <a:p>
            <a:pPr lvl="1"/>
            <a:r>
              <a:rPr lang="fr-FR" dirty="0" smtClean="0">
                <a:latin typeface="Tahoma" pitchFamily="34" charset="0"/>
              </a:rPr>
              <a:t>+ 2,5% de croissance sur le marché HABITATION dont la croissance est de 1,1%</a:t>
            </a:r>
          </a:p>
          <a:p>
            <a:pPr lvl="0"/>
            <a:endParaRPr lang="fr-FR" dirty="0" smtClean="0">
              <a:latin typeface="Tahoma" pitchFamily="34" charset="0"/>
            </a:endParaRPr>
          </a:p>
          <a:p>
            <a:pPr lvl="0"/>
            <a:endParaRPr lang="fr-FR" dirty="0" smtClean="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98500" y="457200"/>
            <a:ext cx="5335588" cy="4002088"/>
          </a:xfrm>
          <a:ln/>
        </p:spPr>
      </p:sp>
      <p:sp>
        <p:nvSpPr>
          <p:cNvPr id="69635" name="Rectangle 3"/>
          <p:cNvSpPr>
            <a:spLocks noGrp="1" noChangeArrowheads="1"/>
          </p:cNvSpPr>
          <p:nvPr>
            <p:ph type="body" idx="1"/>
          </p:nvPr>
        </p:nvSpPr>
        <p:spPr>
          <a:noFill/>
          <a:ln/>
        </p:spPr>
        <p:txBody>
          <a:bodyPr/>
          <a:lstStyle/>
          <a:p>
            <a:pPr eaLnBrk="1" hangingPunct="1"/>
            <a:r>
              <a:rPr lang="fr-FR" sz="800" dirty="0" smtClean="0">
                <a:latin typeface="Tahoma" pitchFamily="34" charset="0"/>
              </a:rPr>
              <a:t>«</a:t>
            </a:r>
            <a:r>
              <a:rPr lang="fr-FR" sz="800" b="1" dirty="0" smtClean="0">
                <a:latin typeface="Tahoma" pitchFamily="34" charset="0"/>
              </a:rPr>
              <a:t>pour un technicien de l’assurance » </a:t>
            </a:r>
            <a:r>
              <a:rPr lang="fr-FR" sz="800" dirty="0" smtClean="0">
                <a:latin typeface="Tahoma" pitchFamily="34" charset="0"/>
              </a:rPr>
              <a:t>: un technicien d’assurance…Concrètement, ce sont les gestionnaires (sinistres et contrat, plutôt BO) et les métiers du risque (direction technique). Ici, il s’agit plus d’une approche d’actuaire ou de statisticien.</a:t>
            </a:r>
          </a:p>
          <a:p>
            <a:pPr eaLnBrk="1" hangingPunct="1"/>
            <a:r>
              <a:rPr lang="fr-FR" sz="800" b="1" dirty="0" smtClean="0">
                <a:latin typeface="Tahoma" pitchFamily="34" charset="0"/>
              </a:rPr>
              <a:t>Autre proposition de définition </a:t>
            </a:r>
            <a:r>
              <a:rPr lang="fr-FR" sz="800" dirty="0" smtClean="0">
                <a:latin typeface="Tahoma" pitchFamily="34" charset="0"/>
              </a:rPr>
              <a:t>: l’assurance, c’est participer à une </a:t>
            </a:r>
            <a:r>
              <a:rPr lang="fr-FR" sz="800" i="1" dirty="0" smtClean="0">
                <a:latin typeface="Tahoma" pitchFamily="34" charset="0"/>
              </a:rPr>
              <a:t>grande idée sociale</a:t>
            </a:r>
            <a:r>
              <a:rPr lang="fr-FR" sz="800" dirty="0" smtClean="0">
                <a:latin typeface="Tahoma" pitchFamily="34" charset="0"/>
              </a:rPr>
              <a:t> qui est d’unir le plus grand nombre de gens pour permettre à chacun de ne plus être démuni face aux risques de la vie quotidienne.</a:t>
            </a:r>
            <a:endParaRPr lang="fr-FR" sz="1100" dirty="0" smtClean="0"/>
          </a:p>
          <a:p>
            <a:r>
              <a:rPr lang="fr-FR" sz="800" b="1" dirty="0" smtClean="0"/>
              <a:t>Historique rapide :</a:t>
            </a:r>
          </a:p>
          <a:p>
            <a:pPr lvl="1"/>
            <a:r>
              <a:rPr lang="fr-FR" sz="700" dirty="0" smtClean="0"/>
              <a:t>les textes les plus anciens qui ont été retrouvés à ce jour attestent de l'existence d'une certaine forme d'assurance il y a près de 4000 ans. Mais il est vrai que l'assurance en tant " qu'industrie " s'est surtout développée au siècle dernier. L'assurance des particuliers a connu une grande expansion en France après la dernière guerre mondiale, et plus particulièrement dans les années 1960 à 1980.</a:t>
            </a:r>
          </a:p>
          <a:p>
            <a:r>
              <a:rPr lang="fr-FR" sz="800" b="1" dirty="0" smtClean="0"/>
              <a:t>Utilité :</a:t>
            </a:r>
          </a:p>
          <a:p>
            <a:pPr lvl="1"/>
            <a:r>
              <a:rPr lang="fr-FR" sz="700" dirty="0" smtClean="0"/>
              <a:t>On dit souvent, c’est cher l’assurance, regarde ce que ça me coute…</a:t>
            </a:r>
          </a:p>
          <a:p>
            <a:pPr lvl="1"/>
            <a:r>
              <a:rPr lang="fr-FR" sz="700" dirty="0" smtClean="0"/>
              <a:t>Mais, en dehors des assurances rendues obligatoires par la loi (assurance de responsabilité civile automobile (« au tiers »), assurance des locataires,…) personne ne vous oblige à vous assurer.</a:t>
            </a:r>
          </a:p>
          <a:p>
            <a:pPr lvl="1"/>
            <a:r>
              <a:rPr lang="fr-FR" sz="700" dirty="0" smtClean="0"/>
              <a:t>Mais la sagesse vous a enseigné qu'il était utile de s'assurer pour ne pas se retrouver à la rue et vous êtes devenu un " assuré ", c'est à dire quelqu'un qui, tous les ans, jette des sous dans une grande tirelire qu'on appelle la " Mutualité ".</a:t>
            </a:r>
          </a:p>
          <a:p>
            <a:r>
              <a:rPr lang="fr-FR" sz="800" b="1" dirty="0" smtClean="0"/>
              <a:t>Principes généraux :</a:t>
            </a:r>
          </a:p>
          <a:p>
            <a:pPr lvl="1"/>
            <a:r>
              <a:rPr lang="fr-FR" sz="700" dirty="0" smtClean="0"/>
              <a:t>Cette somme, elle est gardée par " L’assureur « </a:t>
            </a:r>
          </a:p>
          <a:p>
            <a:pPr lvl="2"/>
            <a:r>
              <a:rPr lang="fr-FR" sz="700" dirty="0" smtClean="0"/>
              <a:t>" L'assureur "est chargé de gérer le pot commun pour le compte de tous ceux qui ont mis des sous dedans.</a:t>
            </a:r>
          </a:p>
          <a:p>
            <a:pPr lvl="2"/>
            <a:r>
              <a:rPr lang="fr-FR" sz="700" dirty="0" smtClean="0"/>
              <a:t>" L'assureur «  a plusieurs « pots » : un pour les habitations, un pour les voitures, un pour les malades,…</a:t>
            </a:r>
          </a:p>
          <a:p>
            <a:pPr lvl="2"/>
            <a:r>
              <a:rPr lang="fr-FR" sz="700" dirty="0" smtClean="0"/>
              <a:t>" Et donc l'assureur distribue des sous à ceux qui n'ont pas de chance dans la vie, c’est-à-dire qui ont subis un sinistre</a:t>
            </a:r>
          </a:p>
          <a:p>
            <a:pPr lvl="1"/>
            <a:r>
              <a:rPr lang="fr-FR" sz="700" dirty="0" smtClean="0"/>
              <a:t>Ces flux financiers sont très importants. Heureusement, les sages du grand conseil lui ont dit qu'il fallait en mettre de côté pour le cas où le ciel nous tomberait sur la tête. Les assureurs font donc des provisions pour pouvoir payer tous ses assurés en cas de coup durs.</a:t>
            </a:r>
          </a:p>
          <a:p>
            <a:pPr lvl="1"/>
            <a:r>
              <a:rPr lang="fr-FR" sz="700" dirty="0" smtClean="0"/>
              <a:t>Bien sur, « l'assureur " ne fait ça pour rien…Le grand conseil lui a dit qu'il pouvait en prendre un peu pour manger comme tout le monde.</a:t>
            </a:r>
          </a:p>
          <a:p>
            <a:pPr lvl="1"/>
            <a:endParaRPr lang="fr-FR" sz="700" dirty="0" smtClean="0"/>
          </a:p>
          <a:p>
            <a:pPr lvl="1"/>
            <a:r>
              <a:rPr lang="fr-FR" dirty="0" smtClean="0"/>
              <a:t>Cette activité est millénaire, ce qui prouve que le besoin est réel. Christophe va vous détailler les principaux évènements qui ont modelé le secteur de l’assurance.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xfrm>
            <a:off x="698500" y="457200"/>
            <a:ext cx="5335588" cy="4002088"/>
          </a:xfrm>
          <a:ln/>
        </p:spPr>
      </p:sp>
      <p:sp>
        <p:nvSpPr>
          <p:cNvPr id="92163" name="Rectangle 5"/>
          <p:cNvSpPr>
            <a:spLocks noGrp="1" noChangeArrowheads="1"/>
          </p:cNvSpPr>
          <p:nvPr>
            <p:ph type="body" idx="1"/>
          </p:nvPr>
        </p:nvSpPr>
        <p:spPr>
          <a:noFill/>
          <a:ln/>
        </p:spPr>
        <p:txBody>
          <a:bodyPr/>
          <a:lstStyle/>
          <a:p>
            <a:pPr eaLnBrk="1" hangingPunct="1"/>
            <a:r>
              <a:rPr lang="fr-FR" dirty="0" smtClean="0">
                <a:latin typeface="Tahoma" pitchFamily="34" charset="0"/>
              </a:rPr>
              <a:t>A la Société Générale, la décision est prise. Au 1er mars 2008, la banque fera gérer par Sogecap les nouveaux contrats d'assurance de crédits immobiliers et mettra fin à son partenariat de quarante ans avec Generali</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r>
              <a:rPr lang="fr-FR" sz="800" dirty="0"/>
              <a:t>Parmi ces métiers, lequel n’est pas un métier commercial ? l'expert</a:t>
            </a:r>
          </a:p>
          <a:p>
            <a:r>
              <a:rPr lang="fr-FR" sz="800" dirty="0"/>
              <a:t>Quelle compagnie est numéro 1 mondial ? </a:t>
            </a:r>
            <a:r>
              <a:rPr lang="fr-FR" sz="800" dirty="0" smtClean="0"/>
              <a:t>AXA</a:t>
            </a:r>
            <a:endParaRPr lang="fr-FR" dirty="0"/>
          </a:p>
          <a:p>
            <a:r>
              <a:rPr lang="fr-FR" dirty="0"/>
              <a:t>Quels assureurs ne dépendent pas du code des assurances ? Les instituts de prévoyance</a:t>
            </a:r>
          </a:p>
          <a:p>
            <a:r>
              <a:rPr lang="fr-FR" sz="800" dirty="0"/>
              <a:t>En cas d’erreur, l’agent engage sa responsabilité ?Faux, par contre c’est le cas pour le courtier</a:t>
            </a:r>
          </a:p>
          <a:p>
            <a:r>
              <a:rPr lang="fr-FR" sz="800" dirty="0"/>
              <a:t>En France, ces derniers sont les plus gros distributeurs de produits d’assurance : Non VIe</a:t>
            </a:r>
          </a:p>
          <a:p>
            <a:r>
              <a:rPr lang="fr-FR" sz="800" dirty="0"/>
              <a:t>Quel métier est le plus représenté dans les compagnies d’assurance ?</a:t>
            </a:r>
          </a:p>
          <a:p>
            <a:pPr lvl="1"/>
            <a:r>
              <a:rPr lang="fr-FR" sz="700" dirty="0"/>
              <a:t>Gestionnaire de contrat</a:t>
            </a:r>
          </a:p>
          <a:p>
            <a:pPr lvl="1"/>
            <a:r>
              <a:rPr lang="fr-FR" sz="700" dirty="0"/>
              <a:t>Gestionnaire sinistre</a:t>
            </a:r>
          </a:p>
          <a:p>
            <a:pPr lvl="1"/>
            <a:r>
              <a:rPr lang="fr-FR" sz="700" dirty="0"/>
              <a:t>Commercial</a:t>
            </a:r>
          </a:p>
          <a:p>
            <a:pPr lvl="1"/>
            <a:endParaRPr lang="fr-FR" dirty="0"/>
          </a:p>
          <a:p>
            <a:endParaRPr lang="fr-FR"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Rot="1" noChangeAspect="1" noChangeArrowheads="1" noTextEdit="1"/>
          </p:cNvSpPr>
          <p:nvPr>
            <p:ph type="sldImg"/>
          </p:nvPr>
        </p:nvSpPr>
        <p:spPr>
          <a:xfrm>
            <a:off x="698500" y="457200"/>
            <a:ext cx="5335588" cy="4002088"/>
          </a:xfrm>
          <a:ln/>
        </p:spPr>
      </p:sp>
      <p:sp>
        <p:nvSpPr>
          <p:cNvPr id="95235" name="Rectangle 5"/>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Grp="1" noRot="1" noChangeAspect="1" noChangeArrowheads="1" noTextEdit="1"/>
          </p:cNvSpPr>
          <p:nvPr>
            <p:ph type="sldImg"/>
          </p:nvPr>
        </p:nvSpPr>
        <p:spPr>
          <a:xfrm>
            <a:off x="698500" y="457200"/>
            <a:ext cx="5335588" cy="4002088"/>
          </a:xfrm>
          <a:ln/>
        </p:spPr>
      </p:sp>
      <p:sp>
        <p:nvSpPr>
          <p:cNvPr id="495621" name="Rectangle 5"/>
          <p:cNvSpPr>
            <a:spLocks noGrp="1" noChangeArrowheads="1"/>
          </p:cNvSpPr>
          <p:nvPr>
            <p:ph type="body" idx="1"/>
          </p:nvPr>
        </p:nvSpPr>
        <p:spPr/>
        <p:txBody>
          <a:bodyPr/>
          <a:lstStyle/>
          <a:p>
            <a:r>
              <a:rPr lang="fr-FR" u="sng" dirty="0"/>
              <a:t>Souscripteur</a:t>
            </a:r>
            <a:r>
              <a:rPr lang="fr-FR" dirty="0"/>
              <a:t> : </a:t>
            </a:r>
            <a:r>
              <a:rPr lang="fr-FR" dirty="0" smtClean="0"/>
              <a:t>il signe le contrat et s'engage au règlement des primes =&gt; celui qui paie.</a:t>
            </a:r>
          </a:p>
          <a:p>
            <a:r>
              <a:rPr lang="fr-FR" u="sng" dirty="0" smtClean="0"/>
              <a:t>Assuré</a:t>
            </a:r>
            <a:r>
              <a:rPr lang="fr-FR" dirty="0"/>
              <a:t>: </a:t>
            </a:r>
            <a:r>
              <a:rPr lang="fr-FR" dirty="0" smtClean="0"/>
              <a:t>celui (lui ou ses biens) qui encours le risque assuré =&gt; est exposé au risque (1 ou plusieurs assurés). Souvent</a:t>
            </a:r>
            <a:r>
              <a:rPr lang="fr-FR" baseline="0" dirty="0" smtClean="0"/>
              <a:t> le souscripteur est aussi l’assuré (votre contrat d’assurance habitation par exemple)</a:t>
            </a:r>
            <a:endParaRPr lang="fr-FR" dirty="0"/>
          </a:p>
          <a:p>
            <a:endParaRPr lang="fr-FR" dirty="0" smtClean="0"/>
          </a:p>
          <a:p>
            <a:r>
              <a:rPr lang="fr-FR" dirty="0" smtClean="0"/>
              <a:t>Prime pure = Fréquence d’un sinistre</a:t>
            </a:r>
            <a:r>
              <a:rPr lang="fr-FR" baseline="0" dirty="0" smtClean="0"/>
              <a:t> (ex  : vol automobile) x Montant moyen d’une indemnisation. On peut détailler par type de véhicules par exemple</a:t>
            </a:r>
            <a:endParaRPr lang="fr-FR" dirty="0" smtClean="0"/>
          </a:p>
          <a:p>
            <a:endParaRPr lang="fr-FR" dirty="0" smtClean="0"/>
          </a:p>
          <a:p>
            <a:r>
              <a:rPr lang="fr-FR" dirty="0" smtClean="0"/>
              <a:t>Prime </a:t>
            </a:r>
            <a:r>
              <a:rPr lang="fr-FR" dirty="0"/>
              <a:t>payable </a:t>
            </a:r>
            <a:r>
              <a:rPr lang="fr-FR" u="sng" dirty="0"/>
              <a:t>au départ</a:t>
            </a:r>
            <a:r>
              <a:rPr lang="fr-FR" dirty="0"/>
              <a:t>, d’où son nom de </a:t>
            </a:r>
            <a:r>
              <a:rPr lang="fr-FR" dirty="0" smtClean="0"/>
              <a:t>prime (ou cotisations)</a:t>
            </a:r>
            <a:endParaRPr lang="fr-FR" dirty="0"/>
          </a:p>
          <a:p>
            <a:r>
              <a:rPr lang="fr-FR" dirty="0"/>
              <a:t>Intermédiaire : courtier par exemple</a:t>
            </a:r>
          </a:p>
          <a:p>
            <a:endParaRPr lang="fr-FR" dirty="0" smtClean="0"/>
          </a:p>
          <a:p>
            <a:r>
              <a:rPr lang="fr-FR" dirty="0" smtClean="0"/>
              <a:t>Cotisation </a:t>
            </a:r>
            <a:r>
              <a:rPr lang="fr-FR" dirty="0"/>
              <a:t>: terme utilisé surtout par les sociétés mutuelles où ASSURE = SOCIETAIRE et paye des cotisations.</a:t>
            </a:r>
          </a:p>
          <a:p>
            <a:pPr>
              <a:buNone/>
            </a:pPr>
            <a:endParaRPr lang="fr-FR" dirty="0" smtClean="0"/>
          </a:p>
          <a:p>
            <a:r>
              <a:rPr lang="fr-FR" dirty="0" smtClean="0"/>
              <a:t>Le contrat d'assurance est à </a:t>
            </a:r>
            <a:r>
              <a:rPr lang="fr-FR" u="sng" dirty="0" smtClean="0"/>
              <a:t>effets réciproques</a:t>
            </a:r>
            <a:r>
              <a:rPr lang="fr-FR" dirty="0" smtClean="0"/>
              <a:t>. Assureur et souscripteur ont des devoirs :</a:t>
            </a:r>
          </a:p>
          <a:p>
            <a:pPr lvl="1"/>
            <a:r>
              <a:rPr lang="fr-FR" dirty="0" smtClean="0"/>
              <a:t>l'assureur s'engage à indemniser le bénéficiaire pour les risques garantis sur l'assuré ou ses biens</a:t>
            </a:r>
          </a:p>
          <a:p>
            <a:pPr lvl="1"/>
            <a:r>
              <a:rPr lang="fr-FR" dirty="0" smtClean="0"/>
              <a:t>le souscripteur s'engage à :</a:t>
            </a:r>
          </a:p>
          <a:p>
            <a:pPr lvl="2"/>
            <a:r>
              <a:rPr lang="fr-FR" dirty="0" smtClean="0"/>
              <a:t>Payer la prime ou cotisation (en IARD principalement – mise en demeure &amp; suspension contrat 30 jours après envoi lettre &amp; résiliation 40 jours après)</a:t>
            </a:r>
          </a:p>
          <a:p>
            <a:pPr lvl="2"/>
            <a:r>
              <a:rPr lang="fr-FR" dirty="0" smtClean="0"/>
              <a:t>Déclarer le risque à la souscription</a:t>
            </a:r>
          </a:p>
          <a:p>
            <a:pPr lvl="2"/>
            <a:r>
              <a:rPr lang="fr-FR" dirty="0" smtClean="0"/>
              <a:t>Déclarer les aggravations et modifications en cours de contrat (ex : produits pétroliers vont être exposés dans le bâtiment assuré contre l’incendie, véhicule va être utilisé à titre professionnel…)</a:t>
            </a:r>
          </a:p>
          <a:p>
            <a:pPr lvl="2"/>
            <a:r>
              <a:rPr lang="fr-FR" dirty="0" smtClean="0"/>
              <a:t>Déclarer les sinistres à la survenance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Rectangle 1028"/>
          <p:cNvSpPr>
            <a:spLocks noGrp="1" noRot="1" noChangeAspect="1" noChangeArrowheads="1" noTextEdit="1"/>
          </p:cNvSpPr>
          <p:nvPr>
            <p:ph type="sldImg"/>
          </p:nvPr>
        </p:nvSpPr>
        <p:spPr>
          <a:xfrm>
            <a:off x="698500" y="457200"/>
            <a:ext cx="5335588" cy="4002088"/>
          </a:xfrm>
          <a:ln/>
        </p:spPr>
      </p:sp>
      <p:sp>
        <p:nvSpPr>
          <p:cNvPr id="497669" name="Rectangle 1029"/>
          <p:cNvSpPr>
            <a:spLocks noGrp="1" noChangeArrowheads="1"/>
          </p:cNvSpPr>
          <p:nvPr>
            <p:ph type="body" idx="1"/>
          </p:nvPr>
        </p:nvSpPr>
        <p:spPr/>
        <p:txBody>
          <a:bodyPr/>
          <a:lstStyle/>
          <a:p>
            <a:r>
              <a:rPr lang="fr-FR" dirty="0"/>
              <a:t>Risque : évènement dommageable contre l’arrivée duquel on cherche à se </a:t>
            </a:r>
            <a:r>
              <a:rPr lang="fr-FR" dirty="0" smtClean="0"/>
              <a:t>prémunir (dégâts des eaux, accident de voiture, vol, incendie…)</a:t>
            </a:r>
            <a:endParaRPr lang="fr-FR" dirty="0"/>
          </a:p>
          <a:p>
            <a:r>
              <a:rPr lang="fr-FR" dirty="0"/>
              <a:t>Futur : risque n’est pas encore réalisé</a:t>
            </a:r>
          </a:p>
          <a:p>
            <a:r>
              <a:rPr lang="fr-FR" dirty="0"/>
              <a:t>Aléatoire : dépend du hasard. Incertitude réside :</a:t>
            </a:r>
          </a:p>
          <a:p>
            <a:pPr lvl="1"/>
            <a:r>
              <a:rPr lang="fr-FR" dirty="0"/>
              <a:t>Soit dans la survenance de l’évènement (on ne sait pas qu’il y aura un incendie, un vol…)</a:t>
            </a:r>
          </a:p>
          <a:p>
            <a:pPr lvl="1"/>
            <a:r>
              <a:rPr lang="fr-FR" dirty="0"/>
              <a:t>Soit dans la date de survenance de l’évènement (on ne sait pas à quelle date le décès interviendra)</a:t>
            </a:r>
          </a:p>
          <a:p>
            <a:pPr eaLnBrk="1" hangingPunct="1"/>
            <a:r>
              <a:rPr lang="fr-FR" dirty="0" smtClean="0">
                <a:latin typeface="Tahoma" pitchFamily="34" charset="0"/>
              </a:rPr>
              <a:t>Il existe des risques dont l’assurance est prohibée (variable en fonction du pays). En France :</a:t>
            </a:r>
          </a:p>
          <a:p>
            <a:pPr lvl="1" eaLnBrk="1" hangingPunct="1"/>
            <a:r>
              <a:rPr lang="fr-FR" dirty="0" smtClean="0">
                <a:latin typeface="Tahoma" pitchFamily="34" charset="0"/>
              </a:rPr>
              <a:t>Amendes</a:t>
            </a:r>
          </a:p>
          <a:p>
            <a:pPr lvl="1" eaLnBrk="1" hangingPunct="1"/>
            <a:r>
              <a:rPr lang="fr-FR" dirty="0" smtClean="0">
                <a:latin typeface="Tahoma" pitchFamily="34" charset="0"/>
              </a:rPr>
              <a:t>Rançons en cas de kidnapping</a:t>
            </a:r>
          </a:p>
          <a:p>
            <a:pPr lvl="1" eaLnBrk="1" hangingPunct="1"/>
            <a:r>
              <a:rPr lang="fr-FR" dirty="0" smtClean="0">
                <a:latin typeface="Tahoma" pitchFamily="34" charset="0"/>
              </a:rPr>
              <a:t>Décès d’un mineur de moins de 12 ans (souci de protection des mineurs face à des possibles abus)</a:t>
            </a:r>
          </a:p>
          <a:p>
            <a:pPr lvl="1" eaLnBrk="1" hangingPunct="1"/>
            <a:r>
              <a:rPr lang="fr-FR" dirty="0" smtClean="0">
                <a:latin typeface="Tahoma" pitchFamily="34" charset="0"/>
              </a:rPr>
              <a:t>Conséquence du retrait du permis de conduire</a:t>
            </a:r>
          </a:p>
          <a:p>
            <a:pPr eaLnBrk="1" hangingPunct="1"/>
            <a:endParaRPr lang="fr-FR" dirty="0" smtClean="0">
              <a:latin typeface="Tahoma" pitchFamily="34" charset="0"/>
            </a:endParaRPr>
          </a:p>
          <a:p>
            <a:pPr eaLnBrk="1" hangingPunct="1"/>
            <a:r>
              <a:rPr lang="fr-FR" i="1" dirty="0" smtClean="0">
                <a:latin typeface="Tahoma" pitchFamily="34" charset="0"/>
              </a:rPr>
              <a:t>Vocabulaire : on peut parler de « bon risque », « mauvais risque » pour désigner un type d’entités assurables (ex : le 2 roues est un mauvais risque), « visite de risque » pour les bâtiments industriels par exemple</a:t>
            </a:r>
          </a:p>
          <a:p>
            <a:pPr eaLnBrk="1" hangingPunct="1"/>
            <a:endParaRPr lang="fr-F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Grp="1" noRot="1" noChangeAspect="1" noChangeArrowheads="1" noTextEdit="1"/>
          </p:cNvSpPr>
          <p:nvPr>
            <p:ph type="sldImg"/>
          </p:nvPr>
        </p:nvSpPr>
        <p:spPr>
          <a:xfrm>
            <a:off x="698500" y="457200"/>
            <a:ext cx="5335588" cy="4002088"/>
          </a:xfrm>
          <a:ln/>
        </p:spPr>
      </p:sp>
      <p:sp>
        <p:nvSpPr>
          <p:cNvPr id="499717" name="Rectangle 5"/>
          <p:cNvSpPr>
            <a:spLocks noGrp="1" noChangeArrowheads="1"/>
          </p:cNvSpPr>
          <p:nvPr>
            <p:ph type="body" idx="1"/>
          </p:nvPr>
        </p:nvSpPr>
        <p:spPr/>
        <p:txBody>
          <a:bodyPr/>
          <a:lstStyle/>
          <a:p>
            <a:r>
              <a:rPr lang="fr-FR" u="sng" dirty="0" smtClean="0"/>
              <a:t>Tiers</a:t>
            </a:r>
            <a:r>
              <a:rPr lang="fr-FR" dirty="0" smtClean="0"/>
              <a:t> : en cas d’accident de la route, si je suis responsable, l’assurance de responsabilité permet de couvrir les frais pour le tiers (personne percutée).</a:t>
            </a:r>
          </a:p>
          <a:p>
            <a:endParaRPr lang="fr-FR" dirty="0" smtClean="0"/>
          </a:p>
          <a:p>
            <a:r>
              <a:rPr lang="fr-FR" u="sng" dirty="0" smtClean="0"/>
              <a:t>Le bénéficiaire</a:t>
            </a:r>
            <a:r>
              <a:rPr lang="fr-FR" dirty="0" smtClean="0"/>
              <a:t> (assurance vie) : celui qui reçoit les indemnités dues par l'assureur en cas de réalisation du sinistre garanti</a:t>
            </a:r>
          </a:p>
          <a:p>
            <a:endParaRPr lang="fr-FR" dirty="0" smtClean="0"/>
          </a:p>
          <a:p>
            <a:r>
              <a:rPr lang="fr-FR" u="sng" dirty="0" smtClean="0"/>
              <a:t>Prestation </a:t>
            </a:r>
            <a:r>
              <a:rPr lang="fr-FR" u="sng" dirty="0"/>
              <a:t>forfaitaire</a:t>
            </a:r>
            <a:r>
              <a:rPr lang="fr-FR" dirty="0" smtClean="0"/>
              <a:t>: versée </a:t>
            </a:r>
            <a:r>
              <a:rPr lang="fr-FR" dirty="0"/>
              <a:t>sous forme d’un capital, rente ou somme de x euros par jour</a:t>
            </a:r>
            <a:r>
              <a:rPr lang="fr-FR" dirty="0" smtClean="0"/>
              <a:t>. Elle est décidée au moment de la souscription et inscrite au contrat</a:t>
            </a:r>
            <a:endParaRPr lang="fr-FR" dirty="0"/>
          </a:p>
          <a:p>
            <a:endParaRPr lang="fr-FR" dirty="0"/>
          </a:p>
          <a:p>
            <a:endParaRPr lang="fr-FR" dirty="0"/>
          </a:p>
          <a:p>
            <a:endParaRPr lang="fr-FR" dirty="0"/>
          </a:p>
          <a:p>
            <a:pPr>
              <a:buFont typeface="Wingdings" pitchFamily="2" charset="2"/>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Rot="1" noChangeAspect="1" noChangeArrowheads="1" noTextEdit="1"/>
          </p:cNvSpPr>
          <p:nvPr>
            <p:ph type="sldImg"/>
          </p:nvPr>
        </p:nvSpPr>
        <p:spPr>
          <a:xfrm>
            <a:off x="698500" y="457200"/>
            <a:ext cx="5335588" cy="4002088"/>
          </a:xfrm>
          <a:ln/>
        </p:spPr>
      </p:sp>
      <p:sp>
        <p:nvSpPr>
          <p:cNvPr id="73731" name="Rectangle 5"/>
          <p:cNvSpPr>
            <a:spLocks noGrp="1" noChangeArrowheads="1"/>
          </p:cNvSpPr>
          <p:nvPr>
            <p:ph type="body" idx="1"/>
          </p:nvPr>
        </p:nvSpPr>
        <p:spPr>
          <a:noFill/>
          <a:ln/>
        </p:spPr>
        <p:txBody>
          <a:bodyPr/>
          <a:lstStyle/>
          <a:p>
            <a:pPr lvl="1" eaLnBrk="1" hangingPunct="1"/>
            <a:r>
              <a:rPr lang="fr-FR" sz="900" dirty="0" smtClean="0">
                <a:latin typeface="Tahoma" pitchFamily="34" charset="0"/>
              </a:rPr>
              <a:t>Compensation :  le souscripteur est conscient du fait que grâce à ses versements et ceux des autres souscripteurs que l’assureur pourra indemniser les personnes de la mutualité qui auront été sinistrés</a:t>
            </a:r>
          </a:p>
          <a:p>
            <a:pPr lvl="1" eaLnBrk="1" hangingPunct="1"/>
            <a:endParaRPr lang="fr-FR" sz="900" dirty="0" smtClean="0">
              <a:latin typeface="Tahoma" pitchFamily="34" charset="0"/>
            </a:endParaRPr>
          </a:p>
          <a:p>
            <a:pPr lvl="1" eaLnBrk="1" hangingPunct="1"/>
            <a:r>
              <a:rPr lang="fr-FR" sz="900" dirty="0" smtClean="0">
                <a:latin typeface="Tahoma" pitchFamily="34" charset="0"/>
              </a:rPr>
              <a:t>Tendance à la démutualisation : pay as you drive par exemple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xfrm>
            <a:off x="698500" y="457200"/>
            <a:ext cx="5335588" cy="4002088"/>
          </a:xfrm>
          <a:ln/>
        </p:spPr>
      </p:sp>
      <p:sp>
        <p:nvSpPr>
          <p:cNvPr id="74755" name="Rectangle 5"/>
          <p:cNvSpPr>
            <a:spLocks noGrp="1" noChangeArrowheads="1"/>
          </p:cNvSpPr>
          <p:nvPr>
            <p:ph type="body" idx="1"/>
          </p:nvPr>
        </p:nvSpPr>
        <p:spPr>
          <a:noFill/>
          <a:ln/>
        </p:spPr>
        <p:txBody>
          <a:bodyPr/>
          <a:lstStyle/>
          <a:p>
            <a:pPr eaLnBrk="1" hangingPunct="1"/>
            <a:r>
              <a:rPr lang="fr-FR" dirty="0" smtClean="0">
                <a:latin typeface="Tahoma" pitchFamily="34" charset="0"/>
              </a:rPr>
              <a:t>Inversion du cycle d’exploitation : </a:t>
            </a:r>
          </a:p>
          <a:p>
            <a:pPr lvl="1" eaLnBrk="1" hangingPunct="1"/>
            <a:r>
              <a:rPr lang="fr-FR" dirty="0" smtClean="0">
                <a:latin typeface="Tahoma" pitchFamily="34" charset="0"/>
              </a:rPr>
              <a:t>Dans l’industrie, l’entreprise </a:t>
            </a:r>
            <a:r>
              <a:rPr lang="fr-FR" u="sng" dirty="0" smtClean="0">
                <a:latin typeface="Tahoma" pitchFamily="34" charset="0"/>
              </a:rPr>
              <a:t>achète</a:t>
            </a:r>
            <a:r>
              <a:rPr lang="fr-FR" dirty="0" smtClean="0">
                <a:latin typeface="Tahoma" pitchFamily="34" charset="0"/>
              </a:rPr>
              <a:t> des matières pour produire AVANT de le </a:t>
            </a:r>
            <a:r>
              <a:rPr lang="fr-FR" u="sng" dirty="0" smtClean="0">
                <a:latin typeface="Tahoma" pitchFamily="34" charset="0"/>
              </a:rPr>
              <a:t>vendre</a:t>
            </a:r>
            <a:r>
              <a:rPr lang="fr-FR" dirty="0" smtClean="0">
                <a:latin typeface="Tahoma" pitchFamily="34" charset="0"/>
              </a:rPr>
              <a:t>. ACHAT -&gt; VENTE</a:t>
            </a:r>
          </a:p>
          <a:p>
            <a:pPr lvl="1" eaLnBrk="1" hangingPunct="1"/>
            <a:r>
              <a:rPr lang="fr-FR" dirty="0" smtClean="0">
                <a:latin typeface="Tahoma" pitchFamily="34" charset="0"/>
              </a:rPr>
              <a:t>En assurance, la société perçoit sa rémunération avant d’effectuer une hypothétique prestation (en cas de sinistre). </a:t>
            </a:r>
          </a:p>
          <a:p>
            <a:pPr lvl="1" eaLnBrk="1" hangingPunct="1">
              <a:buFont typeface="Wingdings" pitchFamily="2" charset="2"/>
              <a:buNone/>
            </a:pPr>
            <a:r>
              <a:rPr lang="fr-FR" dirty="0" smtClean="0">
                <a:latin typeface="Tahoma" pitchFamily="34" charset="0"/>
              </a:rPr>
              <a:t>	VENTE -&gt; ACHAT</a:t>
            </a:r>
          </a:p>
          <a:p>
            <a:pPr lvl="1" eaLnBrk="1" hangingPunct="1"/>
            <a:r>
              <a:rPr lang="fr-FR" dirty="0" smtClean="0">
                <a:latin typeface="Tahoma" pitchFamily="34" charset="0"/>
              </a:rPr>
              <a:t>Conséquences :</a:t>
            </a:r>
          </a:p>
          <a:p>
            <a:pPr lvl="2" eaLnBrk="1" hangingPunct="1"/>
            <a:r>
              <a:rPr lang="fr-FR" dirty="0" smtClean="0">
                <a:latin typeface="Tahoma" pitchFamily="34" charset="0"/>
              </a:rPr>
              <a:t>Avantages : avance de trésorerie</a:t>
            </a:r>
          </a:p>
          <a:p>
            <a:pPr lvl="2" eaLnBrk="1" hangingPunct="1"/>
            <a:r>
              <a:rPr lang="fr-FR" dirty="0" smtClean="0">
                <a:latin typeface="Tahoma" pitchFamily="34" charset="0"/>
              </a:rPr>
              <a:t>Inconvénients : au moment de fixer la cotisation, l’assureur ne connait pas le coût réel des hypothétiques sinistres</a:t>
            </a:r>
          </a:p>
          <a:p>
            <a:pPr lvl="2" eaLnBrk="1" hangingPunct="1"/>
            <a:r>
              <a:rPr lang="fr-FR" dirty="0" smtClean="0">
                <a:latin typeface="Tahoma" pitchFamily="34" charset="0"/>
              </a:rPr>
              <a:t>Impact sur lecture du compte de résultat</a:t>
            </a:r>
          </a:p>
          <a:p>
            <a:pPr eaLnBrk="1" hangingPunct="1"/>
            <a:r>
              <a:rPr lang="fr-FR" dirty="0" smtClean="0">
                <a:latin typeface="Tahoma" pitchFamily="34" charset="0"/>
              </a:rPr>
              <a:t>Nécessité de production :</a:t>
            </a:r>
          </a:p>
          <a:p>
            <a:pPr lvl="1" eaLnBrk="1" hangingPunct="1"/>
            <a:r>
              <a:rPr lang="fr-FR" dirty="0" smtClean="0">
                <a:latin typeface="Tahoma" pitchFamily="34" charset="0"/>
              </a:rPr>
              <a:t>Loi des grands nombres (facilite la compensation) : « + est grand le nombre d’expériences, plus les résultats se rapprochent de la probabilité théorique de survenance d’un évènement »</a:t>
            </a:r>
          </a:p>
          <a:p>
            <a:pPr eaLnBrk="1" hangingPunct="1"/>
            <a:r>
              <a:rPr lang="fr-FR" dirty="0" smtClean="0">
                <a:latin typeface="Tahoma" pitchFamily="34" charset="0"/>
              </a:rPr>
              <a:t>L’Homogénéité des risques</a:t>
            </a:r>
          </a:p>
          <a:p>
            <a:pPr lvl="1" eaLnBrk="1" hangingPunct="1"/>
            <a:r>
              <a:rPr lang="fr-FR" dirty="0" smtClean="0">
                <a:latin typeface="Tahoma" pitchFamily="34" charset="0"/>
              </a:rPr>
              <a:t>Avoir a peu près le même risque de sinistres pour tout le groupe correspondant à un tarif. Pour homogénéiser les risques, on peut décider d’exclure certains risques (ex : le conducteur qui a eu trop d’accidents…)</a:t>
            </a:r>
          </a:p>
          <a:p>
            <a:pPr eaLnBrk="1" hangingPunct="1"/>
            <a:r>
              <a:rPr lang="fr-FR" dirty="0" smtClean="0">
                <a:latin typeface="Tahoma" pitchFamily="34" charset="0"/>
              </a:rPr>
              <a:t>Dispersion des risques : </a:t>
            </a:r>
          </a:p>
          <a:p>
            <a:pPr lvl="1" eaLnBrk="1" hangingPunct="1"/>
            <a:r>
              <a:rPr lang="fr-FR" dirty="0" smtClean="0">
                <a:latin typeface="Tahoma" pitchFamily="34" charset="0"/>
              </a:rPr>
              <a:t>« ne pas mettre tous ses œufs dans le même panier ». Exemple : ne pas assurer contre la grêle tous les exploitants agricoles d’une même région</a:t>
            </a:r>
          </a:p>
          <a:p>
            <a:pPr lvl="1" eaLnBrk="1" hangingPunct="1"/>
            <a:r>
              <a:rPr lang="fr-FR" dirty="0" smtClean="0">
                <a:latin typeface="Tahoma" pitchFamily="34" charset="0"/>
              </a:rPr>
              <a:t>Mais difficile en pratique =&gt; dans ce cas, le problème est plutôt résolu par le principe suivant</a:t>
            </a:r>
          </a:p>
          <a:p>
            <a:pPr eaLnBrk="1" hangingPunct="1"/>
            <a:endParaRPr lang="fr-FR" dirty="0" smtClean="0">
              <a:latin typeface="Tahoma" pitchFamily="34" charset="0"/>
            </a:endParaRPr>
          </a:p>
          <a:p>
            <a:pPr eaLnBrk="1" hangingPunct="1"/>
            <a:r>
              <a:rPr lang="fr-FR" dirty="0" smtClean="0">
                <a:latin typeface="Tahoma" pitchFamily="34" charset="0"/>
              </a:rPr>
              <a:t>Division des risques (Co-assurance ou réassurance).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698500" y="457200"/>
            <a:ext cx="5335588" cy="4002088"/>
          </a:xfrm>
          <a:ln/>
        </p:spPr>
      </p:sp>
      <p:sp>
        <p:nvSpPr>
          <p:cNvPr id="101379" name="Rectangle 3"/>
          <p:cNvSpPr>
            <a:spLocks noGrp="1" noChangeArrowheads="1"/>
          </p:cNvSpPr>
          <p:nvPr>
            <p:ph type="body" idx="1"/>
          </p:nvPr>
        </p:nvSpPr>
        <p:spPr>
          <a:noFill/>
          <a:ln/>
        </p:spPr>
        <p:txBody>
          <a:bodyPr/>
          <a:lstStyle/>
          <a:p>
            <a:pPr lvl="2" eaLnBrk="1" hangingPunct="1">
              <a:lnSpc>
                <a:spcPct val="150000"/>
              </a:lnSpc>
            </a:pPr>
            <a:r>
              <a:rPr lang="fr-FR" dirty="0" smtClean="0">
                <a:latin typeface="Tahoma" pitchFamily="34" charset="0"/>
              </a:rPr>
              <a:t>Les assureurs s'attendent à voir se multiplier ces taxes et contributions diverses, calculées sur l'assiette des primes et finalement payées par le client, pour financer les divers « fonds d'indemnisation» que les Pouvoirs Publics multiplient: amiante, aléa thérapeutique,…).</a:t>
            </a:r>
          </a:p>
          <a:p>
            <a:pPr lvl="2" eaLnBrk="1" hangingPunct="1">
              <a:lnSpc>
                <a:spcPct val="150000"/>
              </a:lnSpc>
            </a:pPr>
            <a:r>
              <a:rPr lang="fr-FR" dirty="0" smtClean="0">
                <a:latin typeface="Tahoma" pitchFamily="34" charset="0"/>
              </a:rPr>
              <a:t>Si l'on considère l'assurance comme une activité économique de marché, on peut déplorer que la multiplication de ces prélèvements accrédite l'idée que l'assurance est une sorte d'impôt ou une collection d'impôts et de recettes, alimentant des caisses publiques dont les objectifs sont pour le moins divers. La multiplication de ces taxes est, en outre, génératrice de surcoûts de gestion importants et difficilement maîtrisables. L'image de l'assurance, autant d'ailleurs que celle des Pouvoirs Publics, n'en sort évidemment pas grandie.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r>
              <a:rPr lang="fr-FR" dirty="0" smtClean="0">
                <a:latin typeface="Tahoma" pitchFamily="34" charset="0"/>
              </a:rPr>
              <a:t>L’Assurance : une des plus vieilles industries</a:t>
            </a:r>
          </a:p>
          <a:p>
            <a:pPr eaLnBrk="1" hangingPunct="1"/>
            <a:r>
              <a:rPr lang="fr-FR" dirty="0" smtClean="0">
                <a:latin typeface="Tahoma" pitchFamily="34" charset="0"/>
              </a:rPr>
              <a:t> Née 2000 av JC avec la mutualisation des pertes par les chameliers (départ à 15 chameaux, arrivée à 10)</a:t>
            </a:r>
          </a:p>
          <a:p>
            <a:pPr eaLnBrk="1" hangingPunct="1"/>
            <a:r>
              <a:rPr lang="fr-FR" dirty="0" smtClean="0">
                <a:latin typeface="Tahoma" pitchFamily="34" charset="0"/>
              </a:rPr>
              <a:t> L’assurance moderne est née avec les vénitiens au XVe siècle (cf. législation)</a:t>
            </a:r>
          </a:p>
          <a:p>
            <a:pPr eaLnBrk="1" hangingPunct="1"/>
            <a:r>
              <a:rPr lang="fr-FR" dirty="0" smtClean="0">
                <a:latin typeface="Tahoma" pitchFamily="34" charset="0"/>
              </a:rPr>
              <a:t>Tontine</a:t>
            </a:r>
          </a:p>
          <a:p>
            <a:pPr lvl="1" eaLnBrk="1" hangingPunct="1"/>
            <a:r>
              <a:rPr lang="fr-FR" dirty="0" smtClean="0">
                <a:latin typeface="Tahoma" pitchFamily="34" charset="0"/>
              </a:rPr>
              <a:t>Pratique de "petite collecte entre amis" a été initiée par un banquier italien (Lorenzo Tonti) qui agissait pour le compte de Mazarin, l'intérêt de l'Etat et celui de la royauté alors à court de fonds (déjà !).</a:t>
            </a:r>
          </a:p>
          <a:p>
            <a:pPr lvl="1" eaLnBrk="1" hangingPunct="1"/>
            <a:r>
              <a:rPr lang="fr-FR" dirty="0" smtClean="0">
                <a:latin typeface="Tahoma" pitchFamily="34" charset="0"/>
              </a:rPr>
              <a:t>En 1844, le général Riffault, convaincu de la pertinence de ce système d'épargne, crée les "Associations mutuelles Le Conservateur". Leur mission : tontiner !</a:t>
            </a:r>
          </a:p>
          <a:p>
            <a:pPr lvl="1" eaLnBrk="1" hangingPunct="1"/>
            <a:r>
              <a:rPr lang="fr-FR" dirty="0" smtClean="0">
                <a:latin typeface="Tahoma" pitchFamily="34" charset="0"/>
              </a:rPr>
              <a:t>Aujourd’hui, c’est une association collective d’épargnants qui mettent en commun des fonds pour une période librement déterminée. Chaque 1er janvier, une association est créée pour une durée de 20 années</a:t>
            </a:r>
          </a:p>
          <a:p>
            <a:pPr lvl="1" eaLnBrk="1" hangingPunct="1"/>
            <a:r>
              <a:rPr lang="fr-FR" dirty="0" smtClean="0">
                <a:latin typeface="Tahoma" pitchFamily="34" charset="0"/>
              </a:rPr>
              <a:t>A terme la distribution se fait au prorata de l'âge : les sociétaires plus âgés, dont par définition l’espérance de vie est plus courte, perçoivent un véritable bonus (une fois n’est pas coutume)</a:t>
            </a:r>
          </a:p>
          <a:p>
            <a:pPr lvl="1" eaLnBrk="1" hangingPunct="1"/>
            <a:endParaRPr lang="fr-FR" dirty="0" smtClean="0">
              <a:latin typeface="Tahoma" pitchFamily="34" charset="0"/>
            </a:endParaRPr>
          </a:p>
          <a:p>
            <a:pPr eaLnBrk="1" hangingPunct="1"/>
            <a:r>
              <a:rPr lang="fr-FR" dirty="0" smtClean="0">
                <a:latin typeface="Tahoma" pitchFamily="34" charset="0"/>
              </a:rPr>
              <a:t>Première compagnie française en 1786 : l’ancêtre du GAN</a:t>
            </a:r>
            <a:endParaRPr lang="fr-F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a:ln/>
        </p:spPr>
      </p:sp>
      <p:sp>
        <p:nvSpPr>
          <p:cNvPr id="75779" name="Espace réservé des commentaires 2"/>
          <p:cNvSpPr>
            <a:spLocks noGrp="1"/>
          </p:cNvSpPr>
          <p:nvPr>
            <p:ph type="body" idx="1"/>
          </p:nvPr>
        </p:nvSpPr>
        <p:spPr>
          <a:noFill/>
          <a:ln/>
        </p:spPr>
        <p:txBody>
          <a:bodyPr/>
          <a:lstStyle/>
          <a:p>
            <a:pPr>
              <a:buFont typeface="Wingdings" pitchFamily="2" charset="2"/>
              <a:buNone/>
            </a:pPr>
            <a:r>
              <a:rPr lang="fr-FR" sz="600" dirty="0" smtClean="0">
                <a:latin typeface="Tahoma" pitchFamily="34" charset="0"/>
              </a:rPr>
              <a:t>COASSURANCE</a:t>
            </a:r>
          </a:p>
          <a:p>
            <a:r>
              <a:rPr lang="fr-FR" sz="600" dirty="0" smtClean="0">
                <a:latin typeface="Tahoma" pitchFamily="34" charset="0"/>
              </a:rPr>
              <a:t>Fonctionnement pratique</a:t>
            </a:r>
          </a:p>
          <a:p>
            <a:pPr lvl="1"/>
            <a:r>
              <a:rPr lang="fr-FR" sz="600" dirty="0" smtClean="0">
                <a:latin typeface="Tahoma" pitchFamily="34" charset="0"/>
              </a:rPr>
              <a:t>Police collective à prime unique (sociétaire ne verse qu’une seule prime)</a:t>
            </a:r>
          </a:p>
          <a:p>
            <a:pPr lvl="1"/>
            <a:r>
              <a:rPr lang="fr-FR" sz="600" dirty="0" smtClean="0">
                <a:latin typeface="Tahoma" pitchFamily="34" charset="0"/>
              </a:rPr>
              <a:t>Annexe de coassurance (liste coassureur, quote part du risque accepté, apériteur)</a:t>
            </a:r>
          </a:p>
          <a:p>
            <a:r>
              <a:rPr lang="fr-FR" sz="600" dirty="0" smtClean="0">
                <a:latin typeface="Tahoma" pitchFamily="34" charset="0"/>
              </a:rPr>
              <a:t>Partage proportionnel : proportion de risque assuré = proportion de prime perçues = proportion de prestation due en cas de réalisation du sinistre</a:t>
            </a:r>
          </a:p>
          <a:p>
            <a:r>
              <a:rPr lang="fr-FR" sz="600" dirty="0" smtClean="0">
                <a:latin typeface="Tahoma" pitchFamily="34" charset="0"/>
              </a:rPr>
              <a:t>Plein de souscription = plein d’acceptation </a:t>
            </a:r>
          </a:p>
          <a:p>
            <a:pPr lvl="1"/>
            <a:r>
              <a:rPr lang="fr-FR" sz="600" dirty="0" smtClean="0">
                <a:latin typeface="Tahoma" pitchFamily="34" charset="0"/>
              </a:rPr>
              <a:t>Dépend de la capacité financière de l’assureur</a:t>
            </a:r>
          </a:p>
          <a:p>
            <a:pPr lvl="1"/>
            <a:r>
              <a:rPr lang="fr-FR" sz="600" dirty="0" smtClean="0">
                <a:latin typeface="Tahoma" pitchFamily="34" charset="0"/>
              </a:rPr>
              <a:t>Sont définis par nature d'assurance et catégorie de risque</a:t>
            </a:r>
          </a:p>
          <a:p>
            <a:pPr lvl="1"/>
            <a:r>
              <a:rPr lang="fr-FR" sz="600" dirty="0" smtClean="0">
                <a:latin typeface="Tahoma" pitchFamily="34" charset="0"/>
              </a:rPr>
              <a:t>Plus le risque est grand, moins le plein de souscription est élevé (en %)</a:t>
            </a:r>
          </a:p>
          <a:p>
            <a:r>
              <a:rPr lang="fr-FR" sz="600" dirty="0" smtClean="0">
                <a:latin typeface="Tahoma" pitchFamily="34" charset="0"/>
              </a:rPr>
              <a:t>Quote part : % accepté par chaque assureur est fonction de critères fixés à l’avance qui reflètent les capacités financières de chacun </a:t>
            </a:r>
          </a:p>
          <a:p>
            <a:r>
              <a:rPr lang="fr-FR" sz="600" dirty="0" smtClean="0">
                <a:latin typeface="Tahoma" pitchFamily="34" charset="0"/>
              </a:rPr>
              <a:t>Apériteur ou société apéritrice : désignation d’un coassureur chargé de représenter tous les autres dans les relations avec le client</a:t>
            </a:r>
          </a:p>
          <a:p>
            <a:r>
              <a:rPr lang="fr-FR" sz="600" dirty="0" smtClean="0">
                <a:latin typeface="Tahoma" pitchFamily="34" charset="0"/>
              </a:rPr>
              <a:t>Pour des risques importants, on fait appel à des dizaines voire des centaines de coassureurs (assurances maritimes par exemple)</a:t>
            </a:r>
          </a:p>
          <a:p>
            <a:endParaRPr lang="fr-FR" sz="600" dirty="0" smtClean="0">
              <a:latin typeface="Tahoma" pitchFamily="34" charset="0"/>
            </a:endParaRPr>
          </a:p>
          <a:p>
            <a:pPr>
              <a:buFont typeface="Wingdings" pitchFamily="2" charset="2"/>
              <a:buNone/>
            </a:pPr>
            <a:r>
              <a:rPr lang="fr-FR" sz="600" dirty="0" smtClean="0">
                <a:latin typeface="Tahoma" pitchFamily="34" charset="0"/>
              </a:rPr>
              <a:t>REASSURANCE</a:t>
            </a:r>
          </a:p>
          <a:p>
            <a:r>
              <a:rPr lang="fr-FR" sz="600" dirty="0" smtClean="0">
                <a:latin typeface="Tahoma" pitchFamily="34" charset="0"/>
              </a:rPr>
              <a:t>La réassurance est une autre forme de répartition des risques. Plus une société est petite, plus elle doit se réassurer.</a:t>
            </a:r>
          </a:p>
          <a:p>
            <a:r>
              <a:rPr lang="fr-FR" sz="600" dirty="0" smtClean="0">
                <a:latin typeface="Tahoma" pitchFamily="34" charset="0"/>
              </a:rPr>
              <a:t>Principe : activité par laquelle un réassureur prend en charge, moyennant rémunération, tout ou partie des risques souscrits par un autre assureur</a:t>
            </a:r>
          </a:p>
          <a:p>
            <a:r>
              <a:rPr lang="fr-FR" sz="600" dirty="0" smtClean="0">
                <a:latin typeface="Tahoma" pitchFamily="34" charset="0"/>
              </a:rPr>
              <a:t>Convention ou Traité : écrit qui matérialise le contrat de réassurance et fixe les engagements de chaque partie (cédant et réassureur) et qui décrit :</a:t>
            </a:r>
          </a:p>
          <a:p>
            <a:pPr lvl="1"/>
            <a:r>
              <a:rPr lang="fr-FR" sz="600" dirty="0" smtClean="0">
                <a:latin typeface="Tahoma" pitchFamily="34" charset="0"/>
              </a:rPr>
              <a:t>Les contrats qui entrent dans le cadre de la réassurance</a:t>
            </a:r>
          </a:p>
          <a:p>
            <a:pPr lvl="1"/>
            <a:r>
              <a:rPr lang="fr-FR" sz="600" dirty="0" smtClean="0">
                <a:latin typeface="Tahoma" pitchFamily="34" charset="0"/>
              </a:rPr>
              <a:t>La prime due au réassureur</a:t>
            </a:r>
          </a:p>
          <a:p>
            <a:pPr lvl="1"/>
            <a:r>
              <a:rPr lang="fr-FR" sz="600" dirty="0" smtClean="0">
                <a:latin typeface="Tahoma" pitchFamily="34" charset="0"/>
              </a:rPr>
              <a:t>La date d'effet et la durée de l'engagement</a:t>
            </a:r>
          </a:p>
          <a:p>
            <a:r>
              <a:rPr lang="fr-FR" sz="600" dirty="0" smtClean="0">
                <a:latin typeface="Tahoma" pitchFamily="34" charset="0"/>
              </a:rPr>
              <a:t>Principe juridique : l’assureur direct est le seul responsable vis-à-vis des assurés, qui ne connaissent pas le (ou les) réassureur(s) &lt;&gt; Co-assurance</a:t>
            </a:r>
          </a:p>
          <a:p>
            <a:r>
              <a:rPr lang="fr-FR" sz="600" dirty="0" smtClean="0">
                <a:latin typeface="Tahoma" pitchFamily="34" charset="0"/>
              </a:rPr>
              <a:t>Sur les gros risques, on a à la fois coassurance et réassurance.</a:t>
            </a:r>
          </a:p>
          <a:p>
            <a:r>
              <a:rPr lang="fr-FR" sz="600" dirty="0" smtClean="0">
                <a:latin typeface="Tahoma" pitchFamily="34" charset="0"/>
              </a:rPr>
              <a:t>Pour une même catégorie de risques, une société peut avoir plusieurs traités de réassurance de nature différente (voir slide suivant)</a:t>
            </a:r>
          </a:p>
          <a:p>
            <a:pPr lvl="1"/>
            <a:r>
              <a:rPr lang="fr-FR" sz="600" dirty="0" smtClean="0">
                <a:latin typeface="Tahoma" pitchFamily="34" charset="0"/>
              </a:rPr>
              <a:t>Réassurance proportionnelle :</a:t>
            </a:r>
          </a:p>
          <a:p>
            <a:pPr lvl="2"/>
            <a:r>
              <a:rPr lang="fr-FR" sz="600" dirty="0" smtClean="0">
                <a:latin typeface="Tahoma" pitchFamily="34" charset="0"/>
              </a:rPr>
              <a:t>Déterminée à la souscription (AVANT survenance SINISTRE)</a:t>
            </a:r>
          </a:p>
          <a:p>
            <a:pPr lvl="2"/>
            <a:r>
              <a:rPr lang="fr-FR" sz="600" dirty="0" smtClean="0">
                <a:latin typeface="Tahoma" pitchFamily="34" charset="0"/>
              </a:rPr>
              <a:t>En quote-part : réassureur garantit le même % sur tous les risques</a:t>
            </a:r>
          </a:p>
          <a:p>
            <a:pPr lvl="2"/>
            <a:r>
              <a:rPr lang="fr-FR" sz="600" dirty="0" smtClean="0">
                <a:latin typeface="Tahoma" pitchFamily="34" charset="0"/>
              </a:rPr>
              <a:t>En excédent de plein : réassureur intervient lorsque la garantie de chaque contrat dépasse une certaine somme</a:t>
            </a:r>
          </a:p>
          <a:p>
            <a:pPr lvl="1"/>
            <a:r>
              <a:rPr lang="fr-FR" sz="600" dirty="0" smtClean="0">
                <a:latin typeface="Tahoma" pitchFamily="34" charset="0"/>
              </a:rPr>
              <a:t>Réassurance non proportionnelle (ne peut être calculée qu’après survenance des sinistres) :</a:t>
            </a:r>
          </a:p>
          <a:p>
            <a:pPr lvl="2"/>
            <a:r>
              <a:rPr lang="fr-FR" sz="600" dirty="0" smtClean="0">
                <a:latin typeface="Tahoma" pitchFamily="34" charset="0"/>
              </a:rPr>
              <a:t>Déterminée APRES survenance sinistre</a:t>
            </a:r>
          </a:p>
          <a:p>
            <a:pPr lvl="2"/>
            <a:r>
              <a:rPr lang="fr-FR" sz="600" dirty="0" smtClean="0">
                <a:latin typeface="Tahoma" pitchFamily="34" charset="0"/>
              </a:rPr>
              <a:t>En excédent de sinistre : réassureur intervient pour des sinistres dépassant une certaine somme</a:t>
            </a:r>
          </a:p>
          <a:p>
            <a:pPr lvl="2"/>
            <a:r>
              <a:rPr lang="fr-FR" sz="600" dirty="0" smtClean="0">
                <a:latin typeface="Tahoma" pitchFamily="34" charset="0"/>
              </a:rPr>
              <a:t>En excédent de pertes : réassureur intervient lorsque l’ensemble des sinistres d’une année dépasse un certain pourcentage des primes encaissées</a:t>
            </a:r>
          </a:p>
          <a:p>
            <a:pPr lvl="1"/>
            <a:r>
              <a:rPr lang="fr-FR" sz="600" dirty="0" smtClean="0">
                <a:latin typeface="Tahoma" pitchFamily="34" charset="0"/>
              </a:rPr>
              <a:t>Évoquer oralement la réassurance financière </a:t>
            </a:r>
          </a:p>
          <a:p>
            <a:pPr lvl="2"/>
            <a:r>
              <a:rPr lang="fr-FR" sz="600" dirty="0" smtClean="0">
                <a:latin typeface="Tahoma" pitchFamily="34" charset="0"/>
              </a:rPr>
              <a:t>Pour les gros risques (ex : navette spatiale)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698500" y="457200"/>
            <a:ext cx="5335588" cy="4002088"/>
          </a:xfrm>
          <a:ln/>
        </p:spPr>
      </p:sp>
      <p:sp>
        <p:nvSpPr>
          <p:cNvPr id="98307" name="Rectangle 3"/>
          <p:cNvSpPr>
            <a:spLocks noGrp="1" noChangeArrowheads="1"/>
          </p:cNvSpPr>
          <p:nvPr>
            <p:ph type="body" idx="1"/>
          </p:nvPr>
        </p:nvSpPr>
        <p:spPr>
          <a:noFill/>
          <a:ln/>
        </p:spPr>
        <p:txBody>
          <a:bodyPr/>
          <a:lstStyle/>
          <a:p>
            <a:pPr lvl="1"/>
            <a:r>
              <a:rPr lang="fr-FR" i="1" dirty="0" smtClean="0">
                <a:latin typeface="Tahoma" pitchFamily="34" charset="0"/>
              </a:rPr>
              <a:t>Cf. </a:t>
            </a:r>
            <a:r>
              <a:rPr lang="fr-FR" i="1" baseline="0" dirty="0" smtClean="0">
                <a:latin typeface="Tahoma" pitchFamily="34" charset="0"/>
              </a:rPr>
              <a:t>référentiel des processus Assurances de l’UA</a:t>
            </a:r>
            <a:endParaRPr lang="fr-FR" i="1" dirty="0" smtClean="0">
              <a:latin typeface="Tahoma" pitchFamily="34" charset="0"/>
            </a:endParaRPr>
          </a:p>
          <a:p>
            <a:pPr lvl="1"/>
            <a:endParaRPr lang="fr-FR" dirty="0" smtClean="0">
              <a:latin typeface="Tahoma" pitchFamily="34" charset="0"/>
            </a:endParaRPr>
          </a:p>
          <a:p>
            <a:pPr lvl="1"/>
            <a:r>
              <a:rPr lang="fr-FR" dirty="0" smtClean="0">
                <a:latin typeface="Tahoma" pitchFamily="34" charset="0"/>
              </a:rPr>
              <a:t>Les avenants : d'une manière générale, la modification, et naturellement l'aggravation du risque doivent être déclarées à l'assureur, qui en tire les conséquences en matière de cotisation et modifie l'étendue du risque couvert, dès la déclaration du risque.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698500" y="457200"/>
            <a:ext cx="5335588" cy="4002088"/>
          </a:xfrm>
          <a:ln/>
        </p:spPr>
      </p:sp>
      <p:sp>
        <p:nvSpPr>
          <p:cNvPr id="99331" name="Rectangle 3"/>
          <p:cNvSpPr>
            <a:spLocks noGrp="1" noChangeArrowheads="1"/>
          </p:cNvSpPr>
          <p:nvPr>
            <p:ph type="body" idx="1"/>
          </p:nvPr>
        </p:nvSpPr>
        <p:spPr>
          <a:noFill/>
          <a:ln/>
        </p:spPr>
        <p:txBody>
          <a:bodyPr/>
          <a:lstStyle/>
          <a:p>
            <a:pPr lvl="1" algn="just"/>
            <a:r>
              <a:rPr lang="fr-FR" dirty="0" smtClean="0">
                <a:latin typeface="Tahoma" pitchFamily="34" charset="0"/>
              </a:rPr>
              <a:t>Pendant longtemps, les modalités de remontée des fonds, après paiement des sinistres par les intermédiaires ont fait l'objet de contentieux douloureux, d'autant que la comptabilité des intermédiaires est complexe, notamment pour les agents (cotisations, commissions, frais généraux de l'agence et sinistres sont versés par la même caisse). Dans le même ordre d'idées, les assureurs jugent souvent le délai de rétention des cotisations par les courtiers excessif.</a:t>
            </a:r>
          </a:p>
          <a:p>
            <a:pPr lvl="1" algn="just"/>
            <a:r>
              <a:rPr lang="fr-FR" dirty="0" smtClean="0">
                <a:latin typeface="Tahoma" pitchFamily="34" charset="0"/>
              </a:rPr>
              <a:t>Dans ce contexte, beaucoup d'efforts ont été consentis au cours des dernières années pour simplifier ces opérations, malgré des oppositions vives de certains agents à « l'encaissement direct» par les compagnies d'assurance (qui ne posait évidemment aucun problème aux MSI, ni aux bancassureurs).</a:t>
            </a:r>
          </a:p>
          <a:p>
            <a:pPr lvl="1" algn="just"/>
            <a:r>
              <a:rPr lang="fr-FR" dirty="0" smtClean="0">
                <a:latin typeface="Tahoma" pitchFamily="34" charset="0"/>
              </a:rPr>
              <a:t>De plus en plus, les cotisations sont versées directement à la compagnie d'assurance par le client, l'appel de cotisation lui étant de même directement adressé. Cette procédure est généralisée en assurance de personnes et tend à l'être en dommages. Elle permet évidemment de simplifier les circuits, d'éviter des déficits de caisse des agents, de faciliter les contacts avec les courtiers et surtout d'améliorer substantiellement les moyens de paiement. Le T.I.P. prend la suite du chèque: il sera bientôt remplacé par le prélèvement bancaire annuel voire mensuel. Les MSI, et surtout les bancassureurs sont très nettement en avance sur les assureurs traditionnels. Les assureurs-vie ont résolu tous les problèmes qui demeurent encore en dommages à cet égard.</a:t>
            </a:r>
          </a:p>
          <a:p>
            <a:pPr lvl="1" algn="just"/>
            <a:r>
              <a:rPr lang="fr-FR" dirty="0" smtClean="0">
                <a:latin typeface="Tahoma" pitchFamily="34" charset="0"/>
              </a:rPr>
              <a:t>Le non-paiement des cotisations à l'échéance comporte un certain nombre de conséquences importantes pour le client et pour l'assureur. Celui-ci peut suspendre la garantie trente jours après mise en demeure du client, puis résilier le contrat dix jours après l'expiration du premier délai de trente jours. La garantie est remise en vigueur si la prime est dûment payée. Il faut noter qu'après résiliation pour non-paiement de prime, la cotisation reste néanmoins due par le client, ce qui n'est pas toujours très clairement perçu et compris par celui-ci. Derrière ce formalisme, les entreprises et leurs mandataires ont construit de lourds systèmes de gestion pour surveiller les délais, envoyer les lettres recommandées, gérer le « précontentieux» (période de 50 jours qui précède la résiliation), remettre en vigueur les contrats « suspendus », lancer le contentieux de recouvrement après résiliation et surveiller la survenance éventuelle de sinistres pendant la période de suspension. Par ailleurs, les intermédiaires ne sont pas toujours très diligents dans la collecte des cotisations, ni surtout dans le renvoi des fonds chez l'assureur, les courtiers notamment sur lesquels les sociétés ont moins de moyens de pression que sur les agents. Beaucoup d'intermédiaires consentent en outre des délais de paiement à leurs clients importants, ce qui ne facilite pas la gestion globale, ni du « contentieux »,ni de la garantie elle-même.</a:t>
            </a:r>
          </a:p>
          <a:p>
            <a:r>
              <a:rPr lang="fr-FR" dirty="0" smtClean="0">
                <a:latin typeface="Tahoma" pitchFamily="34" charset="0"/>
              </a:rPr>
              <a:t>LOI</a:t>
            </a:r>
            <a:r>
              <a:rPr lang="fr-FR" baseline="0" dirty="0" smtClean="0">
                <a:latin typeface="Tahoma" pitchFamily="34" charset="0"/>
              </a:rPr>
              <a:t> CHATEL, </a:t>
            </a:r>
            <a:r>
              <a:rPr lang="fr-FR" dirty="0" smtClean="0"/>
              <a:t>3 cas se présentent à vous :</a:t>
            </a:r>
          </a:p>
          <a:p>
            <a:pPr lvl="1"/>
            <a:r>
              <a:rPr lang="fr-FR" dirty="0" smtClean="0"/>
              <a:t>L’assureur envoie l’avis d’échéance et prévient l’assuré de la possibilité de résilier au moins 15 jours avant la fin du préavis. Dans ce cas l’assuré peut dénoncer son contrat d’assurance dans les termes prévus aux conditions générales (respect du préavis prévu aux Conditions générales soit 2 ou 3 mois) </a:t>
            </a:r>
          </a:p>
          <a:p>
            <a:pPr lvl="1"/>
            <a:r>
              <a:rPr lang="fr-FR" dirty="0" smtClean="0"/>
              <a:t>L’assureur envoie l’avis d’échéance et informe l’assuré de sa faculté de renonciation de son contrat d’assurance quelques jours avant l’échéance principale. Dans ce cas, l’assuré dispose d’un délai de 20 jours à compter de l’envoi de l’avis d’échéance pour dénoncer son contrat (bien garder l’enveloppe) </a:t>
            </a:r>
          </a:p>
          <a:p>
            <a:pPr lvl="1"/>
            <a:r>
              <a:rPr lang="fr-FR" dirty="0" smtClean="0"/>
              <a:t>L’assureur n’informe pas l’assuré de sa faculté de dénoncer son contrat d’assurance. Dans ce cas, l’assuré peut résilier à tout moment son contrat. L’assuré doit alors adresser à son assurance une lettre recommandée avec accusé réception. Si l'assuré a déjà payé une somme, l'assureur a l'obligation de le rembourser dans les 30 jours suivant sa résiliation. S'il ne le fait pas dans cette période de temps, il devra verser en plus des intérêts. </a:t>
            </a:r>
          </a:p>
          <a:p>
            <a:pPr lvl="1" algn="just"/>
            <a:endParaRPr lang="fr-FR" dirty="0" smtClean="0">
              <a:latin typeface="Tahoma"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698500" y="457200"/>
            <a:ext cx="5335588" cy="4002088"/>
          </a:xfrm>
          <a:ln/>
        </p:spPr>
      </p:sp>
      <p:sp>
        <p:nvSpPr>
          <p:cNvPr id="100355" name="Rectangle 3"/>
          <p:cNvSpPr>
            <a:spLocks noGrp="1" noChangeArrowheads="1"/>
          </p:cNvSpPr>
          <p:nvPr>
            <p:ph type="body" idx="1"/>
          </p:nvPr>
        </p:nvSpPr>
        <p:spPr>
          <a:noFill/>
          <a:ln/>
        </p:spPr>
        <p:txBody>
          <a:bodyPr/>
          <a:lstStyle/>
          <a:p>
            <a:pPr algn="just"/>
            <a:r>
              <a:rPr lang="fr-FR" dirty="0" smtClean="0">
                <a:latin typeface="Tahoma" pitchFamily="34" charset="0"/>
              </a:rPr>
              <a:t>Sinistres (compléments) :</a:t>
            </a:r>
          </a:p>
          <a:p>
            <a:pPr lvl="1" algn="just"/>
            <a:r>
              <a:rPr lang="fr-FR" dirty="0" smtClean="0">
                <a:latin typeface="Tahoma" pitchFamily="34" charset="0"/>
              </a:rPr>
              <a:t>Les médecins-experts ont un rôle majeur dans le dialogue avec la victime, les praticiens qui le soignent, et l'évaluation des séquelles de l'accident pour la victime et donc de l'indemnité due par l'assureur.</a:t>
            </a:r>
          </a:p>
          <a:p>
            <a:pPr lvl="1" algn="just"/>
            <a:r>
              <a:rPr lang="fr-FR" dirty="0" smtClean="0">
                <a:latin typeface="Tahoma" pitchFamily="34" charset="0"/>
              </a:rPr>
              <a:t>En matière de dommages aux biens, il existe des experts d'assureurs (exclusivement experts pour le compte des compagnies) et des experts d'assurés. L'indépendance des premiers fait l'objet d'âpres critiques des organisations de consommateurs, tandis que le rôle des seconds est souvent contesté par les assureurs. Pour les sinistres de particuliers, l'expertise est souvent faite par le seul expert d'assureur. Pour les grands sinistres, les deux experts, dans le cadre d'une expertise contradictoire, fixent les conditions de l'indemnisation par accord entre eux.</a:t>
            </a:r>
          </a:p>
          <a:p>
            <a:pPr lvl="1" algn="just"/>
            <a:r>
              <a:rPr lang="fr-FR" dirty="0" smtClean="0">
                <a:latin typeface="Tahoma" pitchFamily="34" charset="0"/>
              </a:rPr>
              <a:t>Rappelons enfin que l'expertise est obligatoire dans l'assurance construction et que les experts en matière de transport maritime sont dénommés« commissaires d'avarie» et constituent des réseaux internationaux.</a:t>
            </a:r>
          </a:p>
          <a:p>
            <a:pPr lvl="1" algn="just"/>
            <a:r>
              <a:rPr lang="fr-FR" dirty="0" smtClean="0">
                <a:latin typeface="Tahoma" pitchFamily="34" charset="0"/>
              </a:rPr>
              <a:t>Les litiges avec les clients sont malheureusement trop fréquents, soit à l'occasion du paiement des primes (surtout s'il est tardif), soit dans le cadre de l'indemnisation des sinistres. Longtemps, l'assureur s'en est remis au juge, et beaucoup d'organisations de consommateurs continuent de recommander de se pourvoir devant les tribunaux, qui nomment alors des « experts judiciaires» (à ne pas confondre avec les experts « amiables»).</a:t>
            </a:r>
          </a:p>
          <a:p>
            <a:pPr lvl="1" algn="just"/>
            <a:r>
              <a:rPr lang="fr-FR" dirty="0" smtClean="0">
                <a:latin typeface="Tahoma" pitchFamily="34" charset="0"/>
              </a:rPr>
              <a:t>La Chancellerie elle-même ne s'est jamais montrée très favorable à des transactions où, pense-t-elle, l'assureur peut être tenté de léser la victime ou le client. Toutes les compagnies ont défini des politiques de transaction amiable, et les instances professionnelles promeuvent des solutions d'arbitrage entre les compagnies. Les conventions de règlements de sinistres n'ont pas en réalité d'autre but.</a:t>
            </a:r>
          </a:p>
          <a:p>
            <a:pPr lvl="1" algn="just"/>
            <a:r>
              <a:rPr lang="fr-FR" dirty="0" smtClean="0">
                <a:latin typeface="Tahoma" pitchFamily="34" charset="0"/>
              </a:rPr>
              <a:t>Les réclamations demeurent nombreuses et les compagnies, le CDlA, la Commission consultative des assurances y portent une attention toute particulière. La FFSA, le GEMA et certaines compagnies ont mis en place des structures de médiation, pour éviter que les différends ne deviennent des contentieux judiciaires. Instaurés depuis une dizaine d'années, les médiateurs ont œuvré efficacement pour rapprocher les points de vue, améliorer l'image de l'assureur auprès des clients et sans doute aussi pour faire passer le message de service au client auprès de structures de gestion parfois enclines à une vision rigide du droit, voire à soupçonner l'intention frauduleuse.</a:t>
            </a:r>
          </a:p>
          <a:p>
            <a:pPr algn="just"/>
            <a:r>
              <a:rPr lang="fr-FR" dirty="0" smtClean="0">
                <a:latin typeface="Tahoma" pitchFamily="34" charset="0"/>
              </a:rPr>
              <a:t>Résiliation (compléments) : </a:t>
            </a:r>
          </a:p>
          <a:p>
            <a:pPr lvl="1"/>
            <a:r>
              <a:rPr lang="fr-FR" dirty="0" smtClean="0">
                <a:latin typeface="Tahoma" pitchFamily="34" charset="0"/>
              </a:rPr>
              <a:t>L'interruption de paiement des « primes périodiques » d'un contrat d'assurance-vie conduit à la « réduction» du contrat. En dommages, cette interruption provoque la suspension des garanties.</a:t>
            </a:r>
          </a:p>
          <a:p>
            <a:pPr lvl="1"/>
            <a:r>
              <a:rPr lang="fr-FR" dirty="0" smtClean="0">
                <a:latin typeface="Tahoma" pitchFamily="34" charset="0"/>
              </a:rPr>
              <a:t>Il peut à l'inverse être « remis en vigueur» si la prime est effectivement payée.</a:t>
            </a:r>
          </a:p>
          <a:p>
            <a:pPr lvl="1"/>
            <a:r>
              <a:rPr lang="fr-FR" dirty="0" smtClean="0">
                <a:latin typeface="Tahoma" pitchFamily="34" charset="0"/>
              </a:rPr>
              <a:t>L'assureur dispose aussi d'un droit de résiliation du contrat dont les circonstances sont définies par le Code des Assurances. La plus évidente est le non paiement de primes. Les plus conflictuelles sont l'aggravation du risque et surtout la résiliation après sinistre (procédure de « surveillance du portefeuille »)</a:t>
            </a:r>
          </a:p>
          <a:p>
            <a:pPr lvl="1"/>
            <a:r>
              <a:rPr lang="fr-FR" dirty="0" smtClean="0">
                <a:latin typeface="Tahoma" pitchFamily="34" charset="0"/>
              </a:rPr>
              <a:t>Notons que la résiliation du contrat automobile contraint l'assureur à notifier au client (et donc au nouvel assureur) un relevé d'informations sur les sinistres passés, justifiant ainsi le coefficient de bonus-malus déclaré par le client.</a:t>
            </a:r>
          </a:p>
          <a:p>
            <a:endParaRPr lang="fr-FR" dirty="0" smtClean="0">
              <a:latin typeface="Tahoma" pitchFamily="34" charset="0"/>
            </a:endParaRPr>
          </a:p>
          <a:p>
            <a:pPr lvl="1" algn="just"/>
            <a:endParaRPr lang="fr-FR" dirty="0" smtClean="0">
              <a:latin typeface="Tahoma" pitchFamily="34" charset="0"/>
            </a:endParaRPr>
          </a:p>
          <a:p>
            <a:pPr lvl="1" algn="just"/>
            <a:endParaRPr lang="fr-FR" dirty="0" smtClean="0">
              <a:latin typeface="Tahoma"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698500" y="457200"/>
            <a:ext cx="5335588" cy="4002088"/>
          </a:xfrm>
          <a:ln/>
        </p:spPr>
      </p:sp>
      <p:sp>
        <p:nvSpPr>
          <p:cNvPr id="96259" name="Rectangle 3"/>
          <p:cNvSpPr>
            <a:spLocks noGrp="1" noChangeArrowheads="1"/>
          </p:cNvSpPr>
          <p:nvPr>
            <p:ph type="body" idx="1"/>
          </p:nvPr>
        </p:nvSpPr>
        <p:spPr>
          <a:noFill/>
          <a:ln/>
        </p:spPr>
        <p:txBody>
          <a:bodyPr/>
          <a:lstStyle/>
          <a:p>
            <a:pPr eaLnBrk="1" hangingPunct="1"/>
            <a:r>
              <a:rPr lang="fr-FR" dirty="0" smtClean="0">
                <a:latin typeface="Tahoma" pitchFamily="34" charset="0"/>
              </a:rPr>
              <a:t>La Direction Commerciale et les services commerciaux : </a:t>
            </a:r>
          </a:p>
          <a:p>
            <a:pPr lvl="1" eaLnBrk="1" hangingPunct="1"/>
            <a:r>
              <a:rPr lang="fr-FR" b="1" dirty="0" smtClean="0">
                <a:latin typeface="Tahoma" pitchFamily="34" charset="0"/>
              </a:rPr>
              <a:t>Le service des agences</a:t>
            </a:r>
            <a:r>
              <a:rPr lang="fr-FR" dirty="0" smtClean="0">
                <a:latin typeface="Tahoma" pitchFamily="34" charset="0"/>
              </a:rPr>
              <a:t> qui a pour mission d’étudier l’implantation des agences, les conditions de nomination des agents, leur formation et leur perfectionnement, et d’une manière générale, de contrôler et stimuler la production.</a:t>
            </a:r>
          </a:p>
          <a:p>
            <a:pPr lvl="1" eaLnBrk="1" hangingPunct="1"/>
            <a:r>
              <a:rPr lang="fr-FR" b="1" dirty="0" smtClean="0">
                <a:latin typeface="Tahoma" pitchFamily="34" charset="0"/>
              </a:rPr>
              <a:t>Le service de l’inspection</a:t>
            </a:r>
            <a:r>
              <a:rPr lang="fr-FR" dirty="0" smtClean="0">
                <a:latin typeface="Tahoma" pitchFamily="34" charset="0"/>
              </a:rPr>
              <a:t> qui englobe et coordonne les différents échelons du corps de l’inspection technico commerciale. Dans certaines sociétés, un corps d’inspection spécifique anime et coordonne le réseau des producteurs salariés.</a:t>
            </a:r>
          </a:p>
          <a:p>
            <a:pPr lvl="1" eaLnBrk="1" hangingPunct="1"/>
            <a:r>
              <a:rPr lang="fr-FR" b="1" dirty="0" smtClean="0">
                <a:latin typeface="Tahoma" pitchFamily="34" charset="0"/>
              </a:rPr>
              <a:t>Le bureau d’études de marché</a:t>
            </a:r>
            <a:r>
              <a:rPr lang="fr-FR" dirty="0" smtClean="0">
                <a:latin typeface="Tahoma" pitchFamily="34" charset="0"/>
              </a:rPr>
              <a:t>, qui étudie les contrats nouveaux, les procédés nouveaux, la publicité, la communication externe. A mesure de la croissance des groupes d’assurances et de l’importance pris par le marketing ce service a pris son autonomie et s’est transformé en Direction Marketing.</a:t>
            </a:r>
          </a:p>
          <a:p>
            <a:pPr eaLnBrk="1" hangingPunct="1"/>
            <a:r>
              <a:rPr lang="fr-FR" dirty="0" smtClean="0">
                <a:latin typeface="Tahoma" pitchFamily="34" charset="0"/>
              </a:rPr>
              <a:t>La Direction Technique et les services techniques :</a:t>
            </a:r>
          </a:p>
          <a:p>
            <a:pPr lvl="1" eaLnBrk="1" hangingPunct="1"/>
            <a:r>
              <a:rPr lang="fr-FR" b="1" dirty="0" smtClean="0">
                <a:latin typeface="Tahoma" pitchFamily="34" charset="0"/>
              </a:rPr>
              <a:t>Les services production</a:t>
            </a:r>
            <a:r>
              <a:rPr lang="fr-FR" dirty="0" smtClean="0">
                <a:latin typeface="Tahoma" pitchFamily="34" charset="0"/>
              </a:rPr>
              <a:t> chargés d’examiner les propositions, de tarifer et d’accepter les risques, de rédiger les contrats et leurs avenants.</a:t>
            </a:r>
          </a:p>
          <a:p>
            <a:pPr lvl="1" eaLnBrk="1" hangingPunct="1"/>
            <a:r>
              <a:rPr lang="fr-FR" b="1" dirty="0" smtClean="0">
                <a:latin typeface="Tahoma" pitchFamily="34" charset="0"/>
              </a:rPr>
              <a:t>Les services de règlement de sinistres</a:t>
            </a:r>
            <a:r>
              <a:rPr lang="fr-FR" dirty="0" smtClean="0">
                <a:latin typeface="Tahoma" pitchFamily="34" charset="0"/>
              </a:rPr>
              <a:t> qui sont la plupart du temps spécialisés selon les branches d’assurance.</a:t>
            </a:r>
          </a:p>
          <a:p>
            <a:pPr lvl="1" eaLnBrk="1" hangingPunct="1"/>
            <a:r>
              <a:rPr lang="fr-FR" b="1" dirty="0" smtClean="0">
                <a:latin typeface="Tahoma" pitchFamily="34" charset="0"/>
              </a:rPr>
              <a:t>Les services contentieux</a:t>
            </a:r>
            <a:r>
              <a:rPr lang="fr-FR" dirty="0" smtClean="0">
                <a:latin typeface="Tahoma" pitchFamily="34" charset="0"/>
              </a:rPr>
              <a:t> qui consacrent leur activité aux dossiers litigieux soumis aux tribunaux.</a:t>
            </a:r>
          </a:p>
          <a:p>
            <a:pPr eaLnBrk="1" hangingPunct="1"/>
            <a:r>
              <a:rPr lang="fr-FR" dirty="0" smtClean="0">
                <a:latin typeface="Tahoma" pitchFamily="34" charset="0"/>
              </a:rPr>
              <a:t>Les services administratifs :</a:t>
            </a:r>
          </a:p>
          <a:p>
            <a:pPr lvl="1" eaLnBrk="1" hangingPunct="1"/>
            <a:r>
              <a:rPr lang="fr-FR" dirty="0" smtClean="0">
                <a:latin typeface="Tahoma" pitchFamily="34" charset="0"/>
              </a:rPr>
              <a:t>La Direction des Systèmes d’Information</a:t>
            </a:r>
          </a:p>
          <a:p>
            <a:pPr lvl="1" eaLnBrk="1" hangingPunct="1"/>
            <a:r>
              <a:rPr lang="fr-FR" dirty="0" smtClean="0">
                <a:latin typeface="Tahoma" pitchFamily="34" charset="0"/>
              </a:rPr>
              <a:t>Les services de comptabilité (générale et intermédiaire)</a:t>
            </a:r>
          </a:p>
          <a:p>
            <a:pPr lvl="1" eaLnBrk="1" hangingPunct="1"/>
            <a:r>
              <a:rPr lang="fr-FR" dirty="0" smtClean="0">
                <a:latin typeface="Tahoma" pitchFamily="34" charset="0"/>
              </a:rPr>
              <a:t>Les services de gestion administrative des contrats (enregistrement, quittancement, décomptes, etc.)</a:t>
            </a:r>
          </a:p>
          <a:p>
            <a:pPr lvl="1" eaLnBrk="1" hangingPunct="1"/>
            <a:r>
              <a:rPr lang="fr-FR" dirty="0" smtClean="0">
                <a:latin typeface="Tahoma" pitchFamily="34" charset="0"/>
              </a:rPr>
              <a:t>Les services généraux (économat, courrier, entretien)</a:t>
            </a:r>
          </a:p>
          <a:p>
            <a:pPr lvl="1" eaLnBrk="1" hangingPunct="1"/>
            <a:r>
              <a:rPr lang="fr-FR" dirty="0" smtClean="0">
                <a:latin typeface="Tahoma" pitchFamily="34" charset="0"/>
              </a:rPr>
              <a:t>Les services du personnel</a:t>
            </a:r>
          </a:p>
          <a:p>
            <a:pPr eaLnBrk="1" hangingPunct="1"/>
            <a:r>
              <a:rPr lang="fr-FR" dirty="0" smtClean="0">
                <a:latin typeface="Tahoma" pitchFamily="34" charset="0"/>
              </a:rPr>
              <a:t>Les services financiers</a:t>
            </a:r>
          </a:p>
          <a:p>
            <a:pPr lvl="1" eaLnBrk="1" hangingPunct="1"/>
            <a:r>
              <a:rPr lang="fr-FR" dirty="0" smtClean="0">
                <a:latin typeface="Tahoma" pitchFamily="34" charset="0"/>
              </a:rPr>
              <a:t>Le service immobilier</a:t>
            </a:r>
          </a:p>
          <a:p>
            <a:pPr lvl="1" eaLnBrk="1" hangingPunct="1"/>
            <a:r>
              <a:rPr lang="fr-FR" dirty="0" smtClean="0">
                <a:latin typeface="Tahoma" pitchFamily="34" charset="0"/>
              </a:rPr>
              <a:t>Le service chargé des valeurs mobilières</a:t>
            </a:r>
          </a:p>
          <a:p>
            <a:pPr eaLnBrk="1" hangingPunct="1"/>
            <a:endParaRPr lang="fr-FR" dirty="0" smtClean="0">
              <a:latin typeface="Tahoma"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698500" y="457200"/>
            <a:ext cx="5335588" cy="4002088"/>
          </a:xfrm>
          <a:ln/>
        </p:spPr>
      </p:sp>
      <p:sp>
        <p:nvSpPr>
          <p:cNvPr id="93187" name="Rectangle 3"/>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xfrm>
            <a:off x="698500" y="457200"/>
            <a:ext cx="5335588" cy="4002088"/>
          </a:xfrm>
          <a:ln/>
        </p:spPr>
      </p:sp>
      <p:sp>
        <p:nvSpPr>
          <p:cNvPr id="805891" name="Rectangle 3"/>
          <p:cNvSpPr>
            <a:spLocks noGrp="1" noChangeArrowheads="1"/>
          </p:cNvSpPr>
          <p:nvPr>
            <p:ph type="body" idx="1"/>
          </p:nvPr>
        </p:nvSpPr>
        <p:spPr/>
        <p:txBody>
          <a:bodyPr/>
          <a:lstStyle/>
          <a:p>
            <a:r>
              <a:rPr lang="fr-FR" sz="700" dirty="0"/>
              <a:t>Le laps de temps entre le moment où l’on souscrit un contrat d’assurance et celui où l’on est réellement couvert est appelé : </a:t>
            </a:r>
            <a:r>
              <a:rPr lang="fr-FR" sz="800" dirty="0"/>
              <a:t>Délai de carence</a:t>
            </a:r>
          </a:p>
          <a:p>
            <a:r>
              <a:rPr lang="fr-FR" dirty="0"/>
              <a:t>Mais au bout du compte, qui recevra l'argent disponible de mon contrat d'assurance vie ?</a:t>
            </a:r>
          </a:p>
          <a:p>
            <a:pPr lvl="1"/>
            <a:r>
              <a:rPr lang="fr-FR" dirty="0"/>
              <a:t>Mon père, ma mère, mes frères et mes </a:t>
            </a:r>
            <a:r>
              <a:rPr lang="fr-FR" dirty="0" smtClean="0"/>
              <a:t>sœurs… </a:t>
            </a:r>
            <a:r>
              <a:rPr lang="fr-FR" dirty="0"/>
              <a:t>oh oh ce serait le bonheur !</a:t>
            </a:r>
          </a:p>
          <a:p>
            <a:pPr lvl="1"/>
            <a:r>
              <a:rPr lang="fr-FR" dirty="0"/>
              <a:t>Moi avec un grand M comme Merci Moi</a:t>
            </a:r>
          </a:p>
          <a:p>
            <a:pPr lvl="1"/>
            <a:r>
              <a:rPr lang="fr-FR" dirty="0"/>
              <a:t>La personne de mon choix…</a:t>
            </a:r>
          </a:p>
          <a:p>
            <a:pPr lvl="1">
              <a:buFont typeface="Wingdings" pitchFamily="2" charset="2"/>
              <a:buNone/>
            </a:pPr>
            <a:r>
              <a:rPr lang="fr-FR" i="1" dirty="0">
                <a:solidFill>
                  <a:schemeClr val="hlink"/>
                </a:solidFill>
              </a:rPr>
              <a:t>Ici, toutes les réponses sont justes ! </a:t>
            </a:r>
          </a:p>
          <a:p>
            <a:pPr lvl="1">
              <a:buFont typeface="Wingdings" pitchFamily="2" charset="2"/>
              <a:buNone/>
            </a:pPr>
            <a:r>
              <a:rPr lang="fr-FR" i="1" dirty="0">
                <a:solidFill>
                  <a:schemeClr val="hlink"/>
                </a:solidFill>
              </a:rPr>
              <a:t>Démonstration :</a:t>
            </a:r>
          </a:p>
          <a:p>
            <a:pPr lvl="1">
              <a:buFont typeface="Wingdings" pitchFamily="2" charset="2"/>
              <a:buNone/>
            </a:pPr>
            <a:r>
              <a:rPr lang="fr-FR" i="1" dirty="0">
                <a:solidFill>
                  <a:schemeClr val="hlink"/>
                </a:solidFill>
              </a:rPr>
              <a:t>a) Ça c’est vrai si ce sont votre ou vos bénéficiaire(s) désignés au contrat et que vous décédez en cours de contrat.</a:t>
            </a:r>
          </a:p>
          <a:p>
            <a:pPr lvl="1">
              <a:buFont typeface="Wingdings" pitchFamily="2" charset="2"/>
              <a:buNone/>
            </a:pPr>
            <a:r>
              <a:rPr lang="fr-FR" i="1" dirty="0">
                <a:solidFill>
                  <a:schemeClr val="hlink"/>
                </a:solidFill>
              </a:rPr>
              <a:t>b) Si vous êtes en vie à l’échéance de votre contrat, tout est pour vous si vous le souhaitez !</a:t>
            </a:r>
          </a:p>
          <a:p>
            <a:pPr lvl="1">
              <a:buFont typeface="Wingdings" pitchFamily="2" charset="2"/>
              <a:buNone/>
            </a:pPr>
            <a:r>
              <a:rPr lang="fr-FR" i="1" dirty="0">
                <a:solidFill>
                  <a:schemeClr val="hlink"/>
                </a:solidFill>
              </a:rPr>
              <a:t>c) C’est vrai si vous désignez cette personne comme votre bénéficiaire et que vous décédez au cours du contrat</a:t>
            </a:r>
            <a:endParaRPr lang="fr-FR" i="1" dirty="0"/>
          </a:p>
          <a:p>
            <a:pPr>
              <a:lnSpc>
                <a:spcPct val="80000"/>
              </a:lnSpc>
            </a:pPr>
            <a:r>
              <a:rPr lang="fr-FR" sz="800" dirty="0"/>
              <a:t>Le contrat prend effet à la date de souscription de mon contrat ? Faux. Pas nécessairement, la prise d’effet peut être postérieure.</a:t>
            </a:r>
          </a:p>
          <a:p>
            <a:endParaRPr lang="fr-FR" dirty="0"/>
          </a:p>
          <a:p>
            <a:endParaRPr lang="fr-FR"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Rot="1" noChangeAspect="1" noChangeArrowheads="1" noTextEdit="1"/>
          </p:cNvSpPr>
          <p:nvPr>
            <p:ph type="sldImg"/>
          </p:nvPr>
        </p:nvSpPr>
        <p:spPr>
          <a:xfrm>
            <a:off x="698500" y="457200"/>
            <a:ext cx="5335588" cy="4002088"/>
          </a:xfrm>
          <a:ln/>
        </p:spPr>
      </p:sp>
      <p:sp>
        <p:nvSpPr>
          <p:cNvPr id="106499" name="Rectangle 5"/>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xfrm>
            <a:off x="698500" y="457200"/>
            <a:ext cx="5335588" cy="4002088"/>
          </a:xfrm>
          <a:ln/>
        </p:spPr>
      </p:sp>
      <p:sp>
        <p:nvSpPr>
          <p:cNvPr id="74755" name="Rectangle 5"/>
          <p:cNvSpPr>
            <a:spLocks noGrp="1" noChangeArrowheads="1"/>
          </p:cNvSpPr>
          <p:nvPr>
            <p:ph type="body" idx="1"/>
          </p:nvPr>
        </p:nvSpPr>
        <p:spPr>
          <a:noFill/>
          <a:ln/>
        </p:spPr>
        <p:txBody>
          <a:bodyPr/>
          <a:lstStyle/>
          <a:p>
            <a:pPr eaLnBrk="1" hangingPunct="1"/>
            <a:r>
              <a:rPr lang="fr-FR" dirty="0" smtClean="0">
                <a:latin typeface="Tahoma" pitchFamily="34" charset="0"/>
              </a:rPr>
              <a:t>Inversion du cycle d’exploitation : </a:t>
            </a:r>
          </a:p>
          <a:p>
            <a:pPr lvl="1" eaLnBrk="1" hangingPunct="1"/>
            <a:r>
              <a:rPr lang="fr-FR" dirty="0" smtClean="0">
                <a:latin typeface="Tahoma" pitchFamily="34" charset="0"/>
              </a:rPr>
              <a:t>Dans l’industrie, l’entreprise </a:t>
            </a:r>
            <a:r>
              <a:rPr lang="fr-FR" u="sng" dirty="0" smtClean="0">
                <a:latin typeface="Tahoma" pitchFamily="34" charset="0"/>
              </a:rPr>
              <a:t>achète</a:t>
            </a:r>
            <a:r>
              <a:rPr lang="fr-FR" dirty="0" smtClean="0">
                <a:latin typeface="Tahoma" pitchFamily="34" charset="0"/>
              </a:rPr>
              <a:t> des matières pour produire AVANT de le </a:t>
            </a:r>
            <a:r>
              <a:rPr lang="fr-FR" u="sng" dirty="0" smtClean="0">
                <a:latin typeface="Tahoma" pitchFamily="34" charset="0"/>
              </a:rPr>
              <a:t>vendre</a:t>
            </a:r>
            <a:r>
              <a:rPr lang="fr-FR" dirty="0" smtClean="0">
                <a:latin typeface="Tahoma" pitchFamily="34" charset="0"/>
              </a:rPr>
              <a:t>. ACHAT -&gt; VENTE</a:t>
            </a:r>
          </a:p>
          <a:p>
            <a:pPr lvl="1" eaLnBrk="1" hangingPunct="1"/>
            <a:r>
              <a:rPr lang="fr-FR" dirty="0" smtClean="0">
                <a:latin typeface="Tahoma" pitchFamily="34" charset="0"/>
              </a:rPr>
              <a:t>En assurance, la société perçoit sa rémunération avant d’effectuer une hypothétique prestation (en cas de sinistre). </a:t>
            </a:r>
          </a:p>
          <a:p>
            <a:pPr lvl="1" eaLnBrk="1" hangingPunct="1">
              <a:buFont typeface="Wingdings" pitchFamily="2" charset="2"/>
              <a:buNone/>
            </a:pPr>
            <a:r>
              <a:rPr lang="fr-FR" dirty="0" smtClean="0">
                <a:latin typeface="Tahoma" pitchFamily="34" charset="0"/>
              </a:rPr>
              <a:t>	VENTE -&gt; ACHAT</a:t>
            </a:r>
          </a:p>
          <a:p>
            <a:pPr lvl="1" eaLnBrk="1" hangingPunct="1"/>
            <a:r>
              <a:rPr lang="fr-FR" dirty="0" smtClean="0">
                <a:latin typeface="Tahoma" pitchFamily="34" charset="0"/>
              </a:rPr>
              <a:t>Conséquences :</a:t>
            </a:r>
          </a:p>
          <a:p>
            <a:pPr lvl="2" eaLnBrk="1" hangingPunct="1"/>
            <a:r>
              <a:rPr lang="fr-FR" dirty="0" smtClean="0">
                <a:latin typeface="Tahoma" pitchFamily="34" charset="0"/>
              </a:rPr>
              <a:t>Avantages : avance de trésorerie</a:t>
            </a:r>
          </a:p>
          <a:p>
            <a:pPr lvl="2" eaLnBrk="1" hangingPunct="1"/>
            <a:r>
              <a:rPr lang="fr-FR" dirty="0" smtClean="0">
                <a:latin typeface="Tahoma" pitchFamily="34" charset="0"/>
              </a:rPr>
              <a:t>Inconvénients : au moment de fixer la cotisation, l’assureur ne connait pas le coût réel</a:t>
            </a:r>
          </a:p>
          <a:p>
            <a:pPr lvl="2" eaLnBrk="1" hangingPunct="1"/>
            <a:r>
              <a:rPr lang="fr-FR" dirty="0" smtClean="0">
                <a:latin typeface="Tahoma" pitchFamily="34" charset="0"/>
              </a:rPr>
              <a:t>Impact sur lecture du compte de résultat</a:t>
            </a:r>
          </a:p>
          <a:p>
            <a:pPr eaLnBrk="1" hangingPunct="1"/>
            <a:r>
              <a:rPr lang="fr-FR" dirty="0" smtClean="0">
                <a:latin typeface="Tahoma" pitchFamily="34" charset="0"/>
              </a:rPr>
              <a:t>Nécessité de production :</a:t>
            </a:r>
          </a:p>
          <a:p>
            <a:pPr lvl="1" eaLnBrk="1" hangingPunct="1"/>
            <a:r>
              <a:rPr lang="fr-FR" dirty="0" smtClean="0">
                <a:latin typeface="Tahoma" pitchFamily="34" charset="0"/>
              </a:rPr>
              <a:t>Loi des grands nombres (facilite la compensation) : « + est grand le nombre d’expériences, plus les résultats se rapprochent de la probabilité théorique de survenance d’un évènement »</a:t>
            </a:r>
          </a:p>
          <a:p>
            <a:pPr eaLnBrk="1" hangingPunct="1"/>
            <a:r>
              <a:rPr lang="fr-FR" dirty="0" smtClean="0">
                <a:latin typeface="Tahoma" pitchFamily="34" charset="0"/>
              </a:rPr>
              <a:t>L’Homogénéité des risques</a:t>
            </a:r>
          </a:p>
          <a:p>
            <a:pPr lvl="1" eaLnBrk="1" hangingPunct="1"/>
            <a:r>
              <a:rPr lang="fr-FR" dirty="0" smtClean="0">
                <a:latin typeface="Tahoma" pitchFamily="34" charset="0"/>
              </a:rPr>
              <a:t>Avoir a peu près le même risque de sinistres pour tout le monde. Pour homogénéiser les risques, on peut décider d’exclure certains risques (ex : le conducteur qui a eu trop d’accidents…)</a:t>
            </a:r>
          </a:p>
          <a:p>
            <a:pPr eaLnBrk="1" hangingPunct="1"/>
            <a:r>
              <a:rPr lang="fr-FR" dirty="0" smtClean="0">
                <a:latin typeface="Tahoma" pitchFamily="34" charset="0"/>
              </a:rPr>
              <a:t>Dispersion des risques : </a:t>
            </a:r>
          </a:p>
          <a:p>
            <a:pPr lvl="1" eaLnBrk="1" hangingPunct="1"/>
            <a:r>
              <a:rPr lang="fr-FR" dirty="0" smtClean="0">
                <a:latin typeface="Tahoma" pitchFamily="34" charset="0"/>
              </a:rPr>
              <a:t>« ne pas mettre tous ses œufs dans le même panier ». Exemple : ne pas assurer contre la grêle tous les exploitants agricoles d’une même région</a:t>
            </a:r>
          </a:p>
          <a:p>
            <a:pPr lvl="1" eaLnBrk="1" hangingPunct="1"/>
            <a:r>
              <a:rPr lang="fr-FR" dirty="0" smtClean="0">
                <a:latin typeface="Tahoma" pitchFamily="34" charset="0"/>
              </a:rPr>
              <a:t>Mais difficile en pratique =&gt; dans ce cas, le problème est plutôt résolu par le principe suivant</a:t>
            </a:r>
          </a:p>
          <a:p>
            <a:pPr eaLnBrk="1" hangingPunct="1"/>
            <a:endParaRPr lang="fr-FR" dirty="0" smtClean="0">
              <a:latin typeface="Tahoma" pitchFamily="34" charset="0"/>
            </a:endParaRPr>
          </a:p>
          <a:p>
            <a:pPr eaLnBrk="1" hangingPunct="1"/>
            <a:r>
              <a:rPr lang="fr-FR" dirty="0" smtClean="0">
                <a:latin typeface="Tahoma" pitchFamily="34" charset="0"/>
              </a:rPr>
              <a:t>Division des risques (Co-assurance ou réassurance).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xfrm>
            <a:off x="698500" y="457200"/>
            <a:ext cx="5335588" cy="4002088"/>
          </a:xfrm>
          <a:ln/>
        </p:spPr>
      </p:sp>
      <p:sp>
        <p:nvSpPr>
          <p:cNvPr id="74755" name="Rectangle 5"/>
          <p:cNvSpPr>
            <a:spLocks noGrp="1" noChangeArrowheads="1"/>
          </p:cNvSpPr>
          <p:nvPr>
            <p:ph type="body" idx="1"/>
          </p:nvPr>
        </p:nvSpPr>
        <p:spPr>
          <a:noFill/>
          <a:ln/>
        </p:spPr>
        <p:txBody>
          <a:bodyPr/>
          <a:lstStyle/>
          <a:p>
            <a:pPr eaLnBrk="1" hangingPunct="1"/>
            <a:r>
              <a:rPr lang="fr-FR" dirty="0" smtClean="0">
                <a:latin typeface="Tahoma" pitchFamily="34" charset="0"/>
              </a:rPr>
              <a:t>Inversion du cycle d’exploitation : </a:t>
            </a:r>
          </a:p>
          <a:p>
            <a:pPr lvl="1" eaLnBrk="1" hangingPunct="1"/>
            <a:r>
              <a:rPr lang="fr-FR" dirty="0" smtClean="0">
                <a:latin typeface="Tahoma" pitchFamily="34" charset="0"/>
              </a:rPr>
              <a:t>Dans l’industrie, l’entreprise </a:t>
            </a:r>
            <a:r>
              <a:rPr lang="fr-FR" u="sng" dirty="0" smtClean="0">
                <a:latin typeface="Tahoma" pitchFamily="34" charset="0"/>
              </a:rPr>
              <a:t>achète</a:t>
            </a:r>
            <a:r>
              <a:rPr lang="fr-FR" dirty="0" smtClean="0">
                <a:latin typeface="Tahoma" pitchFamily="34" charset="0"/>
              </a:rPr>
              <a:t> des matières pour produire AVANT de le </a:t>
            </a:r>
            <a:r>
              <a:rPr lang="fr-FR" u="sng" dirty="0" smtClean="0">
                <a:latin typeface="Tahoma" pitchFamily="34" charset="0"/>
              </a:rPr>
              <a:t>vendre</a:t>
            </a:r>
            <a:r>
              <a:rPr lang="fr-FR" dirty="0" smtClean="0">
                <a:latin typeface="Tahoma" pitchFamily="34" charset="0"/>
              </a:rPr>
              <a:t>. ACHAT -&gt; VENTE</a:t>
            </a:r>
          </a:p>
          <a:p>
            <a:pPr lvl="1" eaLnBrk="1" hangingPunct="1"/>
            <a:r>
              <a:rPr lang="fr-FR" dirty="0" smtClean="0">
                <a:latin typeface="Tahoma" pitchFamily="34" charset="0"/>
              </a:rPr>
              <a:t>En assurance, la société perçoit sa rémunération avant d’effectuer une hypothétique prestation (en cas de sinistre). </a:t>
            </a:r>
          </a:p>
          <a:p>
            <a:pPr lvl="1" eaLnBrk="1" hangingPunct="1">
              <a:buFont typeface="Wingdings" pitchFamily="2" charset="2"/>
              <a:buNone/>
            </a:pPr>
            <a:r>
              <a:rPr lang="fr-FR" dirty="0" smtClean="0">
                <a:latin typeface="Tahoma" pitchFamily="34" charset="0"/>
              </a:rPr>
              <a:t>	VENTE -&gt; ACHAT</a:t>
            </a:r>
          </a:p>
          <a:p>
            <a:pPr lvl="1" eaLnBrk="1" hangingPunct="1"/>
            <a:r>
              <a:rPr lang="fr-FR" dirty="0" smtClean="0">
                <a:latin typeface="Tahoma" pitchFamily="34" charset="0"/>
              </a:rPr>
              <a:t>Conséquences :</a:t>
            </a:r>
          </a:p>
          <a:p>
            <a:pPr lvl="2" eaLnBrk="1" hangingPunct="1"/>
            <a:r>
              <a:rPr lang="fr-FR" dirty="0" smtClean="0">
                <a:latin typeface="Tahoma" pitchFamily="34" charset="0"/>
              </a:rPr>
              <a:t>Avantages : avance de trésorerie</a:t>
            </a:r>
          </a:p>
          <a:p>
            <a:pPr lvl="2" eaLnBrk="1" hangingPunct="1"/>
            <a:r>
              <a:rPr lang="fr-FR" dirty="0" smtClean="0">
                <a:latin typeface="Tahoma" pitchFamily="34" charset="0"/>
              </a:rPr>
              <a:t>Inconvénients : au moment de fixer la cotisation, l’assureur ne connait pas le coût réel</a:t>
            </a:r>
          </a:p>
          <a:p>
            <a:pPr lvl="2" eaLnBrk="1" hangingPunct="1"/>
            <a:r>
              <a:rPr lang="fr-FR" dirty="0" smtClean="0">
                <a:latin typeface="Tahoma" pitchFamily="34" charset="0"/>
              </a:rPr>
              <a:t>Impact sur lecture du compte de résultat</a:t>
            </a:r>
          </a:p>
          <a:p>
            <a:pPr eaLnBrk="1" hangingPunct="1"/>
            <a:r>
              <a:rPr lang="fr-FR" dirty="0" smtClean="0">
                <a:latin typeface="Tahoma" pitchFamily="34" charset="0"/>
              </a:rPr>
              <a:t>Nécessité de production :</a:t>
            </a:r>
          </a:p>
          <a:p>
            <a:pPr lvl="1" eaLnBrk="1" hangingPunct="1"/>
            <a:r>
              <a:rPr lang="fr-FR" dirty="0" smtClean="0">
                <a:latin typeface="Tahoma" pitchFamily="34" charset="0"/>
              </a:rPr>
              <a:t>Loi des grands nombres (facilite la compensation) : « + est grand le nombre d’expériences, plus les résultats se rapprochent de la probabilité théorique de survenance d’un évènement »</a:t>
            </a:r>
          </a:p>
          <a:p>
            <a:pPr eaLnBrk="1" hangingPunct="1"/>
            <a:r>
              <a:rPr lang="fr-FR" dirty="0" smtClean="0">
                <a:latin typeface="Tahoma" pitchFamily="34" charset="0"/>
              </a:rPr>
              <a:t>L’Homogénéité des risques</a:t>
            </a:r>
          </a:p>
          <a:p>
            <a:pPr lvl="1" eaLnBrk="1" hangingPunct="1"/>
            <a:r>
              <a:rPr lang="fr-FR" dirty="0" smtClean="0">
                <a:latin typeface="Tahoma" pitchFamily="34" charset="0"/>
              </a:rPr>
              <a:t>Avoir a peu près le même risque de sinistres pour tout le monde. Pour homogénéiser les risques, on peut décider d’exclure certains risques (ex : le conducteur qui a eu trop d’accidents…)</a:t>
            </a:r>
          </a:p>
          <a:p>
            <a:pPr eaLnBrk="1" hangingPunct="1"/>
            <a:r>
              <a:rPr lang="fr-FR" dirty="0" smtClean="0">
                <a:latin typeface="Tahoma" pitchFamily="34" charset="0"/>
              </a:rPr>
              <a:t>Dispersion des risques : </a:t>
            </a:r>
          </a:p>
          <a:p>
            <a:pPr lvl="1" eaLnBrk="1" hangingPunct="1"/>
            <a:r>
              <a:rPr lang="fr-FR" dirty="0" smtClean="0">
                <a:latin typeface="Tahoma" pitchFamily="34" charset="0"/>
              </a:rPr>
              <a:t>« ne pas mettre tous ses œufs dans le même panier ». Exemple : ne pas assurer contre la grêle tous les exploitants agricoles d’une même région</a:t>
            </a:r>
          </a:p>
          <a:p>
            <a:pPr lvl="1" eaLnBrk="1" hangingPunct="1"/>
            <a:r>
              <a:rPr lang="fr-FR" dirty="0" smtClean="0">
                <a:latin typeface="Tahoma" pitchFamily="34" charset="0"/>
              </a:rPr>
              <a:t>Mais difficile en pratique =&gt; dans ce cas, le problème est plutôt résolu par le principe suivant</a:t>
            </a:r>
          </a:p>
          <a:p>
            <a:pPr eaLnBrk="1" hangingPunct="1"/>
            <a:endParaRPr lang="fr-FR" dirty="0" smtClean="0">
              <a:latin typeface="Tahoma" pitchFamily="34" charset="0"/>
            </a:endParaRPr>
          </a:p>
          <a:p>
            <a:pPr eaLnBrk="1" hangingPunct="1"/>
            <a:r>
              <a:rPr lang="fr-FR" dirty="0" smtClean="0">
                <a:latin typeface="Tahoma" pitchFamily="34" charset="0"/>
              </a:rPr>
              <a:t>Division des risques (Co-assurance ou réassurance).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p:nvPr>
        </p:nvSpPr>
        <p:spPr>
          <a:xfrm>
            <a:off x="698500" y="457200"/>
            <a:ext cx="5335588" cy="4002088"/>
          </a:xfrm>
          <a:ln/>
        </p:spPr>
      </p:sp>
      <p:sp>
        <p:nvSpPr>
          <p:cNvPr id="68611" name="Rectangle 5"/>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xfrm>
            <a:off x="698500" y="457200"/>
            <a:ext cx="5335588" cy="4002088"/>
          </a:xfrm>
          <a:ln/>
        </p:spPr>
      </p:sp>
      <p:sp>
        <p:nvSpPr>
          <p:cNvPr id="74755" name="Rectangle 5"/>
          <p:cNvSpPr>
            <a:spLocks noGrp="1" noChangeArrowheads="1"/>
          </p:cNvSpPr>
          <p:nvPr>
            <p:ph type="body" idx="1"/>
          </p:nvPr>
        </p:nvSpPr>
        <p:spPr>
          <a:noFill/>
          <a:ln/>
        </p:spPr>
        <p:txBody>
          <a:bodyPr/>
          <a:lstStyle/>
          <a:p>
            <a:pPr eaLnBrk="1" hangingPunct="1"/>
            <a:r>
              <a:rPr lang="fr-FR" dirty="0" smtClean="0">
                <a:latin typeface="Tahoma" pitchFamily="34" charset="0"/>
              </a:rPr>
              <a:t>Inversion du cycle d’exploitation : </a:t>
            </a:r>
          </a:p>
          <a:p>
            <a:pPr lvl="1" eaLnBrk="1" hangingPunct="1"/>
            <a:r>
              <a:rPr lang="fr-FR" dirty="0" smtClean="0">
                <a:latin typeface="Tahoma" pitchFamily="34" charset="0"/>
              </a:rPr>
              <a:t>Dans l’industrie, l’entreprise </a:t>
            </a:r>
            <a:r>
              <a:rPr lang="fr-FR" u="sng" dirty="0" smtClean="0">
                <a:latin typeface="Tahoma" pitchFamily="34" charset="0"/>
              </a:rPr>
              <a:t>achète</a:t>
            </a:r>
            <a:r>
              <a:rPr lang="fr-FR" dirty="0" smtClean="0">
                <a:latin typeface="Tahoma" pitchFamily="34" charset="0"/>
              </a:rPr>
              <a:t> des matières pour produire AVANT de le </a:t>
            </a:r>
            <a:r>
              <a:rPr lang="fr-FR" u="sng" dirty="0" smtClean="0">
                <a:latin typeface="Tahoma" pitchFamily="34" charset="0"/>
              </a:rPr>
              <a:t>vendre</a:t>
            </a:r>
            <a:r>
              <a:rPr lang="fr-FR" dirty="0" smtClean="0">
                <a:latin typeface="Tahoma" pitchFamily="34" charset="0"/>
              </a:rPr>
              <a:t>. ACHAT -&gt; VENTE</a:t>
            </a:r>
          </a:p>
          <a:p>
            <a:pPr lvl="1" eaLnBrk="1" hangingPunct="1"/>
            <a:r>
              <a:rPr lang="fr-FR" dirty="0" smtClean="0">
                <a:latin typeface="Tahoma" pitchFamily="34" charset="0"/>
              </a:rPr>
              <a:t>En assurance, la société perçoit sa rémunération avant d’effectuer une hypothétique prestation (en cas de sinistre). </a:t>
            </a:r>
          </a:p>
          <a:p>
            <a:pPr lvl="1" eaLnBrk="1" hangingPunct="1">
              <a:buFont typeface="Wingdings" pitchFamily="2" charset="2"/>
              <a:buNone/>
            </a:pPr>
            <a:r>
              <a:rPr lang="fr-FR" dirty="0" smtClean="0">
                <a:latin typeface="Tahoma" pitchFamily="34" charset="0"/>
              </a:rPr>
              <a:t>	VENTE -&gt; ACHAT</a:t>
            </a:r>
          </a:p>
          <a:p>
            <a:pPr lvl="1" eaLnBrk="1" hangingPunct="1"/>
            <a:r>
              <a:rPr lang="fr-FR" dirty="0" smtClean="0">
                <a:latin typeface="Tahoma" pitchFamily="34" charset="0"/>
              </a:rPr>
              <a:t>Conséquences :</a:t>
            </a:r>
          </a:p>
          <a:p>
            <a:pPr lvl="2" eaLnBrk="1" hangingPunct="1"/>
            <a:r>
              <a:rPr lang="fr-FR" dirty="0" smtClean="0">
                <a:latin typeface="Tahoma" pitchFamily="34" charset="0"/>
              </a:rPr>
              <a:t>Avantages : avance de trésorerie</a:t>
            </a:r>
          </a:p>
          <a:p>
            <a:pPr lvl="2" eaLnBrk="1" hangingPunct="1"/>
            <a:r>
              <a:rPr lang="fr-FR" dirty="0" smtClean="0">
                <a:latin typeface="Tahoma" pitchFamily="34" charset="0"/>
              </a:rPr>
              <a:t>Inconvénients : au moment de fixer la cotisation, l’assureur ne connait pas le coût réel</a:t>
            </a:r>
          </a:p>
          <a:p>
            <a:pPr lvl="2" eaLnBrk="1" hangingPunct="1"/>
            <a:r>
              <a:rPr lang="fr-FR" dirty="0" smtClean="0">
                <a:latin typeface="Tahoma" pitchFamily="34" charset="0"/>
              </a:rPr>
              <a:t>Impact sur lecture du compte de résultat</a:t>
            </a:r>
          </a:p>
          <a:p>
            <a:pPr eaLnBrk="1" hangingPunct="1"/>
            <a:r>
              <a:rPr lang="fr-FR" dirty="0" smtClean="0">
                <a:latin typeface="Tahoma" pitchFamily="34" charset="0"/>
              </a:rPr>
              <a:t>Nécessité de production :</a:t>
            </a:r>
          </a:p>
          <a:p>
            <a:pPr lvl="1" eaLnBrk="1" hangingPunct="1"/>
            <a:r>
              <a:rPr lang="fr-FR" dirty="0" smtClean="0">
                <a:latin typeface="Tahoma" pitchFamily="34" charset="0"/>
              </a:rPr>
              <a:t>Loi des grands nombres (facilite la compensation) : « + est grand le nombre d’expériences, plus les résultats se rapprochent de la probabilité théorique de survenance d’un évènement »</a:t>
            </a:r>
          </a:p>
          <a:p>
            <a:pPr eaLnBrk="1" hangingPunct="1"/>
            <a:r>
              <a:rPr lang="fr-FR" dirty="0" smtClean="0">
                <a:latin typeface="Tahoma" pitchFamily="34" charset="0"/>
              </a:rPr>
              <a:t>L’Homogénéité des risques</a:t>
            </a:r>
          </a:p>
          <a:p>
            <a:pPr lvl="1" eaLnBrk="1" hangingPunct="1"/>
            <a:r>
              <a:rPr lang="fr-FR" dirty="0" smtClean="0">
                <a:latin typeface="Tahoma" pitchFamily="34" charset="0"/>
              </a:rPr>
              <a:t>Avoir a peu près le même risque de sinistres pour tout le monde. Pour homogénéiser les risques, on peut décider d’exclure certains risques (ex : le conducteur qui a eu trop d’accidents…)</a:t>
            </a:r>
          </a:p>
          <a:p>
            <a:pPr eaLnBrk="1" hangingPunct="1"/>
            <a:r>
              <a:rPr lang="fr-FR" dirty="0" smtClean="0">
                <a:latin typeface="Tahoma" pitchFamily="34" charset="0"/>
              </a:rPr>
              <a:t>Dispersion des risques : </a:t>
            </a:r>
          </a:p>
          <a:p>
            <a:pPr lvl="1" eaLnBrk="1" hangingPunct="1"/>
            <a:r>
              <a:rPr lang="fr-FR" dirty="0" smtClean="0">
                <a:latin typeface="Tahoma" pitchFamily="34" charset="0"/>
              </a:rPr>
              <a:t>« ne pas mettre tous ses œufs dans le même panier ». Exemple : ne pas assurer contre la grêle tous les exploitants agricoles d’une même région</a:t>
            </a:r>
          </a:p>
          <a:p>
            <a:pPr lvl="1" eaLnBrk="1" hangingPunct="1"/>
            <a:r>
              <a:rPr lang="fr-FR" dirty="0" smtClean="0">
                <a:latin typeface="Tahoma" pitchFamily="34" charset="0"/>
              </a:rPr>
              <a:t>Mais difficile en pratique =&gt; dans ce cas, le problème est plutôt résolu par le principe suivant</a:t>
            </a:r>
          </a:p>
          <a:p>
            <a:pPr eaLnBrk="1" hangingPunct="1"/>
            <a:endParaRPr lang="fr-FR" dirty="0" smtClean="0">
              <a:latin typeface="Tahoma" pitchFamily="34" charset="0"/>
            </a:endParaRPr>
          </a:p>
          <a:p>
            <a:pPr eaLnBrk="1" hangingPunct="1"/>
            <a:r>
              <a:rPr lang="fr-FR" dirty="0" smtClean="0">
                <a:latin typeface="Tahoma" pitchFamily="34" charset="0"/>
              </a:rPr>
              <a:t>Division des risques (Co-assurance ou réassurance).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p:nvPr>
        </p:nvSpPr>
        <p:spPr>
          <a:xfrm>
            <a:off x="698500" y="457200"/>
            <a:ext cx="5335588" cy="4002088"/>
          </a:xfrm>
          <a:ln/>
        </p:spPr>
      </p:sp>
      <p:sp>
        <p:nvSpPr>
          <p:cNvPr id="107523" name="Rectangle 5"/>
          <p:cNvSpPr>
            <a:spLocks noGrp="1" noChangeArrowheads="1"/>
          </p:cNvSpPr>
          <p:nvPr>
            <p:ph type="body" idx="1"/>
          </p:nvPr>
        </p:nvSpPr>
        <p:spPr>
          <a:noFill/>
          <a:ln/>
        </p:spPr>
        <p:txBody>
          <a:bodyPr/>
          <a:lstStyle/>
          <a:p>
            <a:pPr eaLnBrk="1" hangingPunct="1"/>
            <a:r>
              <a:rPr lang="fr-FR" dirty="0" smtClean="0">
                <a:latin typeface="Tahoma" pitchFamily="34" charset="0"/>
              </a:rPr>
              <a:t>Notion de provision</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Rot="1" noChangeAspect="1" noChangeArrowheads="1" noTextEdit="1"/>
          </p:cNvSpPr>
          <p:nvPr>
            <p:ph type="sldImg"/>
          </p:nvPr>
        </p:nvSpPr>
        <p:spPr>
          <a:xfrm>
            <a:off x="698500" y="457200"/>
            <a:ext cx="5335588" cy="4002088"/>
          </a:xfrm>
          <a:ln/>
        </p:spPr>
      </p:sp>
      <p:sp>
        <p:nvSpPr>
          <p:cNvPr id="108547" name="Rectangle 5"/>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Rectangle 4"/>
          <p:cNvSpPr>
            <a:spLocks noGrp="1" noRot="1" noChangeAspect="1" noChangeArrowheads="1" noTextEdit="1"/>
          </p:cNvSpPr>
          <p:nvPr>
            <p:ph type="sldImg"/>
          </p:nvPr>
        </p:nvSpPr>
        <p:spPr>
          <a:ln/>
        </p:spPr>
      </p:sp>
      <p:sp>
        <p:nvSpPr>
          <p:cNvPr id="532485" name="Rectangle 5"/>
          <p:cNvSpPr>
            <a:spLocks noGrp="1" noChangeArrowheads="1"/>
          </p:cNvSpPr>
          <p:nvPr>
            <p:ph type="body" idx="1"/>
          </p:nvPr>
        </p:nvSpPr>
        <p:spPr/>
        <p:txBody>
          <a:bodyPr/>
          <a:lstStyle/>
          <a:p>
            <a:endParaRPr lang="fr-F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2" name="Rectangle 1028"/>
          <p:cNvSpPr>
            <a:spLocks noGrp="1" noRot="1" noChangeAspect="1" noChangeArrowheads="1" noTextEdit="1"/>
          </p:cNvSpPr>
          <p:nvPr>
            <p:ph type="sldImg"/>
          </p:nvPr>
        </p:nvSpPr>
        <p:spPr>
          <a:ln/>
        </p:spPr>
      </p:sp>
      <p:sp>
        <p:nvSpPr>
          <p:cNvPr id="534533" name="Rectangle 1029"/>
          <p:cNvSpPr>
            <a:spLocks noGrp="1" noChangeArrowheads="1"/>
          </p:cNvSpPr>
          <p:nvPr>
            <p:ph type="body" idx="1"/>
          </p:nvPr>
        </p:nvSpPr>
        <p:spPr/>
        <p:txBody>
          <a:bodyPr/>
          <a:lstStyle/>
          <a:p>
            <a:endParaRPr lang="fr-F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0" name="Rectangle 4"/>
          <p:cNvSpPr>
            <a:spLocks noGrp="1" noRot="1" noChangeAspect="1" noChangeArrowheads="1" noTextEdit="1"/>
          </p:cNvSpPr>
          <p:nvPr>
            <p:ph type="sldImg"/>
          </p:nvPr>
        </p:nvSpPr>
        <p:spPr>
          <a:ln/>
        </p:spPr>
      </p:sp>
      <p:sp>
        <p:nvSpPr>
          <p:cNvPr id="536581" name="Rectangle 5"/>
          <p:cNvSpPr>
            <a:spLocks noGrp="1" noChangeArrowheads="1"/>
          </p:cNvSpPr>
          <p:nvPr>
            <p:ph type="body" idx="1"/>
          </p:nvPr>
        </p:nvSpPr>
        <p:spPr/>
        <p:txBody>
          <a:bodyPr/>
          <a:lstStyle/>
          <a:p>
            <a:endParaRPr lang="fr-F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Rot="1" noChangeAspect="1" noChangeArrowheads="1" noTextEdit="1"/>
          </p:cNvSpPr>
          <p:nvPr>
            <p:ph type="sldImg"/>
          </p:nvPr>
        </p:nvSpPr>
        <p:spPr>
          <a:ln/>
        </p:spPr>
      </p:sp>
      <p:sp>
        <p:nvSpPr>
          <p:cNvPr id="538629" name="Rectangle 5"/>
          <p:cNvSpPr>
            <a:spLocks noGrp="1" noChangeArrowheads="1"/>
          </p:cNvSpPr>
          <p:nvPr>
            <p:ph type="body" idx="1"/>
          </p:nvPr>
        </p:nvSpPr>
        <p:spPr/>
        <p:txBody>
          <a:bodyPr/>
          <a:lstStyle/>
          <a:p>
            <a:endParaRPr lang="fr-F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Rot="1" noChangeAspect="1" noChangeArrowheads="1" noTextEdit="1"/>
          </p:cNvSpPr>
          <p:nvPr>
            <p:ph type="sldImg"/>
          </p:nvPr>
        </p:nvSpPr>
        <p:spPr>
          <a:ln/>
        </p:spPr>
      </p:sp>
      <p:sp>
        <p:nvSpPr>
          <p:cNvPr id="540677" name="Rectangle 5"/>
          <p:cNvSpPr>
            <a:spLocks noGrp="1" noChangeArrowheads="1"/>
          </p:cNvSpPr>
          <p:nvPr>
            <p:ph type="body" idx="1"/>
          </p:nvPr>
        </p:nvSpPr>
        <p:spPr/>
        <p:txBody>
          <a:bodyPr/>
          <a:lstStyle/>
          <a:p>
            <a:endParaRPr lang="fr-F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Rectangle 4"/>
          <p:cNvSpPr>
            <a:spLocks noGrp="1" noRot="1" noChangeAspect="1" noChangeArrowheads="1" noTextEdit="1"/>
          </p:cNvSpPr>
          <p:nvPr>
            <p:ph type="sldImg"/>
          </p:nvPr>
        </p:nvSpPr>
        <p:spPr>
          <a:ln/>
        </p:spPr>
      </p:sp>
      <p:sp>
        <p:nvSpPr>
          <p:cNvPr id="542725" name="Rectangle 5"/>
          <p:cNvSpPr>
            <a:spLocks noGrp="1" noChangeArrowheads="1"/>
          </p:cNvSpPr>
          <p:nvPr>
            <p:ph type="body" idx="1"/>
          </p:nvPr>
        </p:nvSpPr>
        <p:spPr/>
        <p:txBody>
          <a:bodyPr/>
          <a:lstStyle/>
          <a:p>
            <a:endParaRPr lang="fr-F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698500" y="457200"/>
            <a:ext cx="5335588" cy="4002088"/>
          </a:xfrm>
          <a:ln/>
        </p:spPr>
      </p:sp>
      <p:sp>
        <p:nvSpPr>
          <p:cNvPr id="109571" name="Rectangle 3"/>
          <p:cNvSpPr>
            <a:spLocks noGrp="1" noChangeArrowheads="1"/>
          </p:cNvSpPr>
          <p:nvPr>
            <p:ph type="body" idx="1"/>
          </p:nvPr>
        </p:nvSpPr>
        <p:spPr>
          <a:noFill/>
          <a:ln/>
        </p:spPr>
        <p:txBody>
          <a:bodyPr/>
          <a:lstStyle/>
          <a:p>
            <a:pPr eaLnBrk="1" hangingPunct="1">
              <a:buFont typeface="Wingdings" pitchFamily="2" charset="2"/>
              <a:buNone/>
            </a:pPr>
            <a:endParaRPr lang="fr-FR" dirty="0" smtClean="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a:ln/>
        </p:spPr>
      </p:sp>
      <p:sp>
        <p:nvSpPr>
          <p:cNvPr id="5" name="Espace réservé des commentaires 2"/>
          <p:cNvSpPr>
            <a:spLocks noGrp="1"/>
          </p:cNvSpPr>
          <p:nvPr>
            <p:ph type="body" idx="3"/>
          </p:nvPr>
        </p:nvSpPr>
        <p:spPr>
          <a:xfrm>
            <a:off x="304800" y="4675188"/>
            <a:ext cx="6165850" cy="4849812"/>
          </a:xfrm>
          <a:noFill/>
          <a:ln/>
        </p:spPr>
        <p:txBody>
          <a:bodyPr/>
          <a:lstStyle/>
          <a:p>
            <a:r>
              <a:rPr lang="fr-FR" sz="800" i="1" dirty="0" smtClean="0"/>
              <a:t>Assurance auto, multirisques habitation, assurance vie, complémentaire santé…Le champ d’intervention de l’assurance est vaste</a:t>
            </a:r>
            <a:r>
              <a:rPr lang="fr-FR" sz="800" dirty="0" smtClean="0"/>
              <a:t/>
            </a:r>
            <a:br>
              <a:rPr lang="fr-FR" sz="800" dirty="0" smtClean="0"/>
            </a:br>
            <a:r>
              <a:rPr lang="fr-FR" sz="800" i="1" dirty="0" smtClean="0"/>
              <a:t>Les activités des assureurs, nombreuses et diversifiées, donnent lieu à plusieurs classifications utilisées à des fins différentes.</a:t>
            </a:r>
          </a:p>
          <a:p>
            <a:r>
              <a:rPr lang="fr-FR" sz="800" b="1" dirty="0" smtClean="0"/>
              <a:t>Les assurances de biens et de responsabilité et les assurances de personnes</a:t>
            </a:r>
          </a:p>
          <a:p>
            <a:pPr lvl="1"/>
            <a:r>
              <a:rPr lang="fr-FR" sz="700" dirty="0" smtClean="0"/>
              <a:t>C’est la classification habituelle utilisée par les professionnels de l’assurance en France. </a:t>
            </a:r>
          </a:p>
          <a:p>
            <a:pPr lvl="1"/>
            <a:r>
              <a:rPr lang="fr-FR" sz="700" dirty="0" smtClean="0"/>
              <a:t>Les </a:t>
            </a:r>
            <a:r>
              <a:rPr lang="fr-FR" sz="700" b="1" dirty="0" smtClean="0"/>
              <a:t>assurances de biens et de responsabilité</a:t>
            </a:r>
            <a:r>
              <a:rPr lang="fr-FR" sz="700" dirty="0" smtClean="0"/>
              <a:t> </a:t>
            </a:r>
            <a:r>
              <a:rPr lang="fr-FR" sz="700" b="1" dirty="0" smtClean="0"/>
              <a:t>(ou assurances de dommages) ont pour objet la protection du patrimoine de l’assuré</a:t>
            </a:r>
            <a:r>
              <a:rPr lang="fr-FR" sz="700" dirty="0" smtClean="0"/>
              <a:t>. Elles compensent, en effet, les pertes financières dues à la destruction de ses biens </a:t>
            </a:r>
            <a:r>
              <a:rPr lang="fr-FR" sz="700" u="sng" dirty="0" smtClean="0"/>
              <a:t>ou aux dommages qu’il a causés à des tiers</a:t>
            </a:r>
            <a:r>
              <a:rPr lang="fr-FR" sz="700" dirty="0" smtClean="0"/>
              <a:t>. </a:t>
            </a:r>
          </a:p>
          <a:p>
            <a:pPr lvl="1"/>
            <a:r>
              <a:rPr lang="fr-FR" sz="700" dirty="0" smtClean="0"/>
              <a:t>Les </a:t>
            </a:r>
            <a:r>
              <a:rPr lang="fr-FR" sz="700" b="1" dirty="0" smtClean="0"/>
              <a:t>assurances de personnes</a:t>
            </a:r>
            <a:r>
              <a:rPr lang="fr-FR" sz="700" dirty="0" smtClean="0"/>
              <a:t> </a:t>
            </a:r>
            <a:r>
              <a:rPr lang="fr-FR" sz="700" b="1" dirty="0" smtClean="0"/>
              <a:t>ont pour objet de garantir la personne humaine.</a:t>
            </a:r>
          </a:p>
          <a:p>
            <a:pPr lvl="2"/>
            <a:r>
              <a:rPr lang="fr-FR" sz="700" dirty="0" smtClean="0"/>
              <a:t>Elles couvrent les risques qui portent atteinte à la personne </a:t>
            </a:r>
            <a:r>
              <a:rPr lang="fr-FR" sz="700" u="sng" dirty="0" smtClean="0"/>
              <a:t>soit dans son intégrité physique</a:t>
            </a:r>
            <a:r>
              <a:rPr lang="fr-FR" sz="700" dirty="0" smtClean="0"/>
              <a:t> (assurances des dommages corporels) </a:t>
            </a:r>
            <a:r>
              <a:rPr lang="fr-FR" sz="700" u="sng" dirty="0" smtClean="0"/>
              <a:t>soit dans son existence</a:t>
            </a:r>
            <a:r>
              <a:rPr lang="fr-FR" sz="700" dirty="0" smtClean="0"/>
              <a:t> (assurance sur la vie).</a:t>
            </a:r>
          </a:p>
          <a:p>
            <a:pPr lvl="2"/>
            <a:r>
              <a:rPr lang="fr-FR" sz="700" dirty="0" smtClean="0"/>
              <a:t>Selon les contrats, ces garanties prévoient le versement de prestations en cas de décès, d’incapacité de travail, d’invalidité, de dépendance ainsi que le remboursement des frais de soins de santé.</a:t>
            </a:r>
          </a:p>
          <a:p>
            <a:pPr lvl="2">
              <a:lnSpc>
                <a:spcPct val="95000"/>
              </a:lnSpc>
            </a:pPr>
            <a:r>
              <a:rPr lang="fr-FR" sz="700" dirty="0" smtClean="0"/>
              <a:t>Elles reposent toujours sur la durée de la vie humaine et comportent 3 grandes familles :</a:t>
            </a:r>
          </a:p>
          <a:p>
            <a:pPr lvl="3">
              <a:lnSpc>
                <a:spcPct val="95000"/>
              </a:lnSpc>
            </a:pPr>
            <a:r>
              <a:rPr lang="fr-FR" sz="700" i="0" dirty="0" smtClean="0"/>
              <a:t>L’assurance en cas  : Elle garantit le versement d’un capital ou d’une rente à un bénéficiaire désigné, en cas de décès de l’assuré avant le terme du contrat.</a:t>
            </a:r>
          </a:p>
          <a:p>
            <a:pPr lvl="3">
              <a:lnSpc>
                <a:spcPct val="95000"/>
              </a:lnSpc>
            </a:pPr>
            <a:r>
              <a:rPr lang="fr-FR" sz="700" i="0" dirty="0" smtClean="0"/>
              <a:t>L’assurance en cas de vie : Elle permet la constitution d'une épargne et le versement de celle-ci sous forme de capital ou de rente si l'assuré est en vie au terme du contrat.</a:t>
            </a:r>
          </a:p>
          <a:p>
            <a:pPr lvl="3">
              <a:lnSpc>
                <a:spcPct val="95000"/>
              </a:lnSpc>
            </a:pPr>
            <a:r>
              <a:rPr lang="fr-FR" sz="700" i="0" dirty="0" smtClean="0">
                <a:latin typeface="Tahoma" pitchFamily="34" charset="0"/>
              </a:rPr>
              <a:t>Le contrat de capitalisation : bien qu’il soit soumis au Code des assurances, le contrat de capitalisation n’est pas à proprement parler un contrat d’assurance vie. Elle est destinée à une clientèle fortunée (les intérêts échappent à l’ISF) dans un objectif de transmission de patrimoine</a:t>
            </a:r>
          </a:p>
          <a:p>
            <a:pPr marL="982663" lvl="4" indent="-84138">
              <a:lnSpc>
                <a:spcPct val="95000"/>
              </a:lnSpc>
            </a:pPr>
            <a:r>
              <a:rPr lang="fr-FR" sz="700" b="1" dirty="0" smtClean="0"/>
              <a:t>Au plan financier</a:t>
            </a:r>
            <a:r>
              <a:rPr lang="fr-FR" sz="700" dirty="0" smtClean="0"/>
              <a:t> </a:t>
            </a:r>
            <a:r>
              <a:rPr lang="fr-FR" sz="700" dirty="0" smtClean="0">
                <a:sym typeface="Wingdings" pitchFamily="2" charset="2"/>
              </a:rPr>
              <a:t> </a:t>
            </a:r>
            <a:r>
              <a:rPr lang="fr-FR" sz="700" dirty="0" smtClean="0"/>
              <a:t>identique à l’assurance vie : produit d’épargne, versements, choix des supports, fiscalité </a:t>
            </a:r>
          </a:p>
          <a:p>
            <a:pPr marL="982663" lvl="4" indent="-84138">
              <a:lnSpc>
                <a:spcPct val="95000"/>
              </a:lnSpc>
            </a:pPr>
            <a:r>
              <a:rPr lang="fr-FR" sz="700" b="1" dirty="0" smtClean="0">
                <a:latin typeface="Tahoma" pitchFamily="34" charset="0"/>
              </a:rPr>
              <a:t>Au plan de la transmission </a:t>
            </a:r>
            <a:r>
              <a:rPr lang="fr-FR" sz="700" i="0" dirty="0" smtClean="0">
                <a:latin typeface="Tahoma" pitchFamily="34" charset="0"/>
                <a:sym typeface="Wingdings" pitchFamily="2" charset="2"/>
              </a:rPr>
              <a:t> </a:t>
            </a:r>
            <a:r>
              <a:rPr lang="fr-FR" sz="700" i="0" dirty="0" smtClean="0">
                <a:latin typeface="Tahoma" pitchFamily="34" charset="0"/>
              </a:rPr>
              <a:t>notion d’assuré étant absente de ce contrat, il est transmissible de son vivant ou à son décès (dans ce cas, elle fait partie de la succession, au contraire de l’ass. vie), sans dénouer le contrat comme pour l’assurance vie</a:t>
            </a:r>
            <a:endParaRPr lang="fr-FR" sz="700" b="1" i="0" dirty="0" smtClean="0"/>
          </a:p>
          <a:p>
            <a:r>
              <a:rPr lang="fr-FR" sz="800" b="1" dirty="0" smtClean="0"/>
              <a:t>Les assurances vie et non vie</a:t>
            </a:r>
          </a:p>
          <a:p>
            <a:pPr lvl="1"/>
            <a:r>
              <a:rPr lang="fr-FR" sz="700" dirty="0" smtClean="0"/>
              <a:t>La mise en place du marché européen des assurances a donné lieu à une classification européenne commune à tous les pays de l’Espace économique européen.</a:t>
            </a:r>
          </a:p>
          <a:p>
            <a:pPr lvl="1"/>
            <a:r>
              <a:rPr lang="fr-FR" sz="700" dirty="0" smtClean="0"/>
              <a:t>Elle distingue : Les assurances vie, c'est-à-dire les assurances de personnes à l’exception des assurances des dommages corporels.</a:t>
            </a:r>
          </a:p>
          <a:p>
            <a:pPr lvl="1"/>
            <a:r>
              <a:rPr lang="fr-FR" sz="700" dirty="0" smtClean="0"/>
              <a:t>Les assurances non vie qui incluent les assurances de biens et de responsabilité et les assurances des dommages corporels. </a:t>
            </a:r>
          </a:p>
          <a:p>
            <a:r>
              <a:rPr lang="fr-FR" sz="800" b="1" dirty="0" smtClean="0"/>
              <a:t>Les assurances gérées en répartition et celles gérées en capitalisation</a:t>
            </a:r>
          </a:p>
          <a:p>
            <a:pPr lvl="1"/>
            <a:r>
              <a:rPr lang="fr-FR" sz="700" dirty="0" smtClean="0"/>
              <a:t>La réglementation française impose une </a:t>
            </a:r>
            <a:r>
              <a:rPr lang="fr-FR" sz="700" b="1" dirty="0" smtClean="0"/>
              <a:t>séparation juridique entre les sociétés d’assurances en fonction du mode de gestion financière</a:t>
            </a:r>
            <a:r>
              <a:rPr lang="fr-FR" sz="700" dirty="0" smtClean="0"/>
              <a:t> (gestion en répartition ou en capitalisation) qui s’applique aux assurances qu’elles pratiquent. D’où la nécessité de distinguer les assurances gérées en répartition de celles gérées en capitalisation.</a:t>
            </a:r>
            <a:endParaRPr lang="fr-FR" sz="800" b="1" dirty="0" smtClean="0"/>
          </a:p>
          <a:p>
            <a:pPr>
              <a:lnSpc>
                <a:spcPct val="95000"/>
              </a:lnSpc>
              <a:tabLst>
                <a:tab pos="1706563" algn="l"/>
              </a:tabLst>
            </a:pPr>
            <a:r>
              <a:rPr lang="fr-FR" sz="800" dirty="0" smtClean="0">
                <a:latin typeface="Tahoma" pitchFamily="34" charset="0"/>
              </a:rPr>
              <a:t>Remarque : Ce qu’on appelle « Prévoyance » comprend généralement les garanties en cas d’incapacité de travail, d’invalidité 	) et de décès</a:t>
            </a:r>
          </a:p>
        </p:txBody>
      </p:sp>
      <p:sp>
        <p:nvSpPr>
          <p:cNvPr id="6" name="Rectangle 44"/>
          <p:cNvSpPr>
            <a:spLocks/>
          </p:cNvSpPr>
          <p:nvPr/>
        </p:nvSpPr>
        <p:spPr bwMode="auto">
          <a:xfrm>
            <a:off x="668496" y="8801100"/>
            <a:ext cx="1404000" cy="108000"/>
          </a:xfrm>
          <a:prstGeom prst="roundRect">
            <a:avLst/>
          </a:prstGeom>
          <a:solidFill>
            <a:srgbClr val="FF9797"/>
          </a:solidFill>
          <a:ln w="12700">
            <a:solidFill>
              <a:srgbClr val="FFFFFF"/>
            </a:solidFill>
            <a:miter lim="800000"/>
            <a:headEnd/>
            <a:tailEnd/>
          </a:ln>
          <a:effectLst/>
          <a:scene3d>
            <a:camera prst="orthographicFront"/>
            <a:lightRig rig="threePt" dir="t"/>
          </a:scene3d>
          <a:sp3d>
            <a:bevelT/>
          </a:sp3d>
        </p:spPr>
        <p:txBody>
          <a:bodyPr lIns="0" tIns="36000" rIns="0" bIns="36000" anchor="ctr"/>
          <a:lstStyle/>
          <a:p>
            <a:pPr algn="ctr">
              <a:tabLst>
                <a:tab pos="1168400" algn="l"/>
                <a:tab pos="1828800" algn="l"/>
              </a:tabLst>
              <a:defRPr/>
            </a:pPr>
            <a:r>
              <a:rPr lang="fr-FR" sz="600" dirty="0" smtClean="0">
                <a:solidFill>
                  <a:srgbClr val="C00000"/>
                </a:solidFill>
                <a:latin typeface="Tahoma" charset="0"/>
                <a:sym typeface="Tahoma" pitchFamily="34" charset="0"/>
              </a:rPr>
              <a:t>Assurances des dommages </a:t>
            </a:r>
            <a:r>
              <a:rPr lang="fr-FR" sz="600" dirty="0">
                <a:solidFill>
                  <a:srgbClr val="C00000"/>
                </a:solidFill>
                <a:latin typeface="Tahoma" charset="0"/>
                <a:sym typeface="Tahoma" pitchFamily="34" charset="0"/>
              </a:rPr>
              <a:t>corporels</a:t>
            </a:r>
          </a:p>
        </p:txBody>
      </p:sp>
      <p:sp>
        <p:nvSpPr>
          <p:cNvPr id="7" name="Rectangle 44"/>
          <p:cNvSpPr>
            <a:spLocks/>
          </p:cNvSpPr>
          <p:nvPr/>
        </p:nvSpPr>
        <p:spPr bwMode="auto">
          <a:xfrm>
            <a:off x="1899451" y="5806440"/>
            <a:ext cx="756000" cy="108000"/>
          </a:xfrm>
          <a:prstGeom prst="roundRect">
            <a:avLst/>
          </a:prstGeom>
          <a:solidFill>
            <a:srgbClr val="FF9797"/>
          </a:solidFill>
          <a:ln w="12700">
            <a:solidFill>
              <a:srgbClr val="FFFFFF"/>
            </a:solidFill>
            <a:miter lim="800000"/>
            <a:headEnd/>
            <a:tailEnd/>
          </a:ln>
          <a:effectLst/>
          <a:scene3d>
            <a:camera prst="orthographicFront"/>
            <a:lightRig rig="threePt" dir="t"/>
          </a:scene3d>
          <a:sp3d>
            <a:bevelT/>
          </a:sp3d>
        </p:spPr>
        <p:txBody>
          <a:bodyPr lIns="0" tIns="36000" rIns="0" bIns="36000" anchor="ctr"/>
          <a:lstStyle/>
          <a:p>
            <a:pPr algn="ctr">
              <a:tabLst>
                <a:tab pos="1168400" algn="l"/>
                <a:tab pos="1828800" algn="l"/>
              </a:tabLst>
              <a:defRPr/>
            </a:pPr>
            <a:r>
              <a:rPr lang="fr-FR" sz="600" dirty="0" smtClean="0">
                <a:solidFill>
                  <a:srgbClr val="C00000"/>
                </a:solidFill>
                <a:latin typeface="Tahoma" charset="0"/>
                <a:sym typeface="Tahoma" pitchFamily="34" charset="0"/>
              </a:rPr>
              <a:t>Assurances sur la vie</a:t>
            </a:r>
            <a:endParaRPr lang="fr-FR" sz="600" dirty="0">
              <a:solidFill>
                <a:srgbClr val="C00000"/>
              </a:solidFill>
              <a:latin typeface="Tahoma" charset="0"/>
              <a:sym typeface="Tahoma" pitchFamily="34" charset="0"/>
            </a:endParaRPr>
          </a:p>
        </p:txBody>
      </p:sp>
      <p:sp>
        <p:nvSpPr>
          <p:cNvPr id="8" name="Rectangle 44"/>
          <p:cNvSpPr>
            <a:spLocks/>
          </p:cNvSpPr>
          <p:nvPr/>
        </p:nvSpPr>
        <p:spPr bwMode="auto">
          <a:xfrm>
            <a:off x="1270776" y="6289920"/>
            <a:ext cx="756000" cy="144000"/>
          </a:xfrm>
          <a:prstGeom prst="roundRect">
            <a:avLst/>
          </a:prstGeom>
          <a:solidFill>
            <a:srgbClr val="FFD9D9"/>
          </a:solidFill>
          <a:ln w="12700">
            <a:solidFill>
              <a:srgbClr val="FFFFFF"/>
            </a:solidFill>
            <a:miter lim="800000"/>
            <a:headEnd/>
            <a:tailEnd/>
          </a:ln>
          <a:effectLst/>
          <a:scene3d>
            <a:camera prst="orthographicFront"/>
            <a:lightRig rig="threePt" dir="t"/>
          </a:scene3d>
          <a:sp3d>
            <a:bevelT/>
          </a:sp3d>
        </p:spPr>
        <p:txBody>
          <a:bodyPr lIns="0" tIns="0" rIns="0" bIns="18000" anchor="b"/>
          <a:lstStyle/>
          <a:p>
            <a:pPr algn="ctr" defTabSz="874713">
              <a:tabLst>
                <a:tab pos="1168400" algn="l"/>
                <a:tab pos="1828800" algn="l"/>
              </a:tabLst>
              <a:defRPr/>
            </a:pPr>
            <a:r>
              <a:rPr lang="fr-FR" sz="600" dirty="0">
                <a:solidFill>
                  <a:srgbClr val="C00000"/>
                </a:solidFill>
                <a:sym typeface="Tahoma" pitchFamily="34" charset="0"/>
              </a:rPr>
              <a:t>Ass. en cas </a:t>
            </a:r>
            <a:r>
              <a:rPr lang="fr-FR" sz="600" dirty="0" smtClean="0">
                <a:solidFill>
                  <a:srgbClr val="C00000"/>
                </a:solidFill>
                <a:sym typeface="Tahoma" pitchFamily="34" charset="0"/>
              </a:rPr>
              <a:t>de décès</a:t>
            </a:r>
            <a:endParaRPr lang="fr-FR" sz="600" dirty="0">
              <a:solidFill>
                <a:srgbClr val="C00000"/>
              </a:solidFill>
              <a:sym typeface="Tahoma" pitchFamily="34" charset="0"/>
            </a:endParaRPr>
          </a:p>
        </p:txBody>
      </p:sp>
      <p:sp>
        <p:nvSpPr>
          <p:cNvPr id="9" name="Rectangle 44"/>
          <p:cNvSpPr>
            <a:spLocks/>
          </p:cNvSpPr>
          <p:nvPr/>
        </p:nvSpPr>
        <p:spPr bwMode="auto">
          <a:xfrm>
            <a:off x="1270776" y="6553980"/>
            <a:ext cx="1007604" cy="108000"/>
          </a:xfrm>
          <a:prstGeom prst="roundRect">
            <a:avLst/>
          </a:prstGeom>
          <a:solidFill>
            <a:srgbClr val="FFD9D9"/>
          </a:solidFill>
          <a:ln w="12700">
            <a:solidFill>
              <a:srgbClr val="FFFFFF"/>
            </a:solidFill>
            <a:miter lim="800000"/>
            <a:headEnd/>
            <a:tailEnd/>
          </a:ln>
          <a:effectLst/>
          <a:scene3d>
            <a:camera prst="orthographicFront"/>
            <a:lightRig rig="threePt" dir="t"/>
          </a:scene3d>
          <a:sp3d>
            <a:bevelT/>
          </a:sp3d>
        </p:spPr>
        <p:txBody>
          <a:bodyPr lIns="0" tIns="0" rIns="0" bIns="18000" anchor="b"/>
          <a:lstStyle/>
          <a:p>
            <a:pPr algn="ctr" defTabSz="874713">
              <a:tabLst>
                <a:tab pos="1168400" algn="l"/>
                <a:tab pos="1828800" algn="l"/>
              </a:tabLst>
              <a:defRPr/>
            </a:pPr>
            <a:r>
              <a:rPr lang="fr-FR" sz="600" dirty="0">
                <a:solidFill>
                  <a:srgbClr val="C00000"/>
                </a:solidFill>
                <a:sym typeface="Tahoma" pitchFamily="34" charset="0"/>
              </a:rPr>
              <a:t>Ass. en cas </a:t>
            </a:r>
            <a:r>
              <a:rPr lang="fr-FR" sz="600" dirty="0" smtClean="0">
                <a:solidFill>
                  <a:srgbClr val="C00000"/>
                </a:solidFill>
                <a:sym typeface="Tahoma" pitchFamily="34" charset="0"/>
              </a:rPr>
              <a:t>de </a:t>
            </a:r>
            <a:r>
              <a:rPr lang="fr-FR" sz="600" b="1" dirty="0" smtClean="0">
                <a:solidFill>
                  <a:srgbClr val="C00000"/>
                </a:solidFill>
                <a:sym typeface="Tahoma" pitchFamily="34" charset="0"/>
              </a:rPr>
              <a:t>vie</a:t>
            </a:r>
            <a:endParaRPr lang="fr-FR" sz="600" b="1" dirty="0">
              <a:solidFill>
                <a:srgbClr val="C00000"/>
              </a:solidFill>
              <a:sym typeface="Tahoma" pitchFamily="34" charset="0"/>
            </a:endParaRPr>
          </a:p>
        </p:txBody>
      </p:sp>
      <p:sp>
        <p:nvSpPr>
          <p:cNvPr id="10" name="Rectangle 44"/>
          <p:cNvSpPr>
            <a:spLocks/>
          </p:cNvSpPr>
          <p:nvPr/>
        </p:nvSpPr>
        <p:spPr bwMode="auto">
          <a:xfrm>
            <a:off x="1787451" y="6774765"/>
            <a:ext cx="504000" cy="108000"/>
          </a:xfrm>
          <a:prstGeom prst="roundRect">
            <a:avLst/>
          </a:prstGeom>
          <a:solidFill>
            <a:srgbClr val="FFD9D9"/>
          </a:solidFill>
          <a:ln w="12700">
            <a:solidFill>
              <a:srgbClr val="FFFFFF"/>
            </a:solidFill>
            <a:miter lim="800000"/>
            <a:headEnd/>
            <a:tailEnd/>
          </a:ln>
          <a:effectLst/>
          <a:scene3d>
            <a:camera prst="orthographicFront"/>
            <a:lightRig rig="threePt" dir="t"/>
          </a:scene3d>
          <a:sp3d>
            <a:bevelT/>
          </a:sp3d>
        </p:spPr>
        <p:txBody>
          <a:bodyPr lIns="0" tIns="0" rIns="0" bIns="18000" anchor="b"/>
          <a:lstStyle/>
          <a:p>
            <a:pPr algn="ctr" defTabSz="874713">
              <a:tabLst>
                <a:tab pos="1168400" algn="l"/>
                <a:tab pos="1828800" algn="l"/>
              </a:tabLst>
              <a:defRPr/>
            </a:pPr>
            <a:r>
              <a:rPr lang="fr-FR" sz="600" dirty="0" smtClean="0">
                <a:solidFill>
                  <a:srgbClr val="C00000"/>
                </a:solidFill>
                <a:sym typeface="Tahoma" pitchFamily="34" charset="0"/>
              </a:rPr>
              <a:t>Capitalisation</a:t>
            </a:r>
            <a:endParaRPr lang="fr-FR" sz="600" b="1" dirty="0">
              <a:solidFill>
                <a:srgbClr val="C00000"/>
              </a:solidFill>
              <a:sym typeface="Tahoma" pitchFamily="34" charset="0"/>
            </a:endParaRPr>
          </a:p>
        </p:txBody>
      </p:sp>
      <p:sp>
        <p:nvSpPr>
          <p:cNvPr id="11" name="Rectangle 44"/>
          <p:cNvSpPr>
            <a:spLocks/>
          </p:cNvSpPr>
          <p:nvPr/>
        </p:nvSpPr>
        <p:spPr bwMode="auto">
          <a:xfrm>
            <a:off x="2440446" y="8795385"/>
            <a:ext cx="756000" cy="108000"/>
          </a:xfrm>
          <a:prstGeom prst="roundRect">
            <a:avLst/>
          </a:prstGeom>
          <a:solidFill>
            <a:srgbClr val="FFD9D9"/>
          </a:solidFill>
          <a:ln w="12700">
            <a:solidFill>
              <a:srgbClr val="FFFFFF"/>
            </a:solidFill>
            <a:miter lim="800000"/>
            <a:headEnd/>
            <a:tailEnd/>
          </a:ln>
          <a:effectLst/>
          <a:scene3d>
            <a:camera prst="orthographicFront"/>
            <a:lightRig rig="threePt" dir="t"/>
          </a:scene3d>
          <a:sp3d>
            <a:bevelT/>
          </a:sp3d>
        </p:spPr>
        <p:txBody>
          <a:bodyPr lIns="0" tIns="0" rIns="0" bIns="18000" anchor="b"/>
          <a:lstStyle/>
          <a:p>
            <a:pPr algn="ctr" defTabSz="874713">
              <a:tabLst>
                <a:tab pos="1168400" algn="l"/>
                <a:tab pos="1828800" algn="l"/>
              </a:tabLst>
              <a:defRPr/>
            </a:pPr>
            <a:r>
              <a:rPr lang="fr-FR" sz="600" dirty="0">
                <a:solidFill>
                  <a:srgbClr val="C00000"/>
                </a:solidFill>
                <a:sym typeface="Tahoma" pitchFamily="34" charset="0"/>
              </a:rPr>
              <a:t>Ass. en cas </a:t>
            </a:r>
            <a:r>
              <a:rPr lang="fr-FR" sz="600" dirty="0" smtClean="0">
                <a:solidFill>
                  <a:srgbClr val="C00000"/>
                </a:solidFill>
                <a:sym typeface="Tahoma" pitchFamily="34" charset="0"/>
              </a:rPr>
              <a:t>de décès</a:t>
            </a:r>
            <a:endParaRPr lang="fr-FR" sz="600" dirty="0">
              <a:solidFill>
                <a:srgbClr val="C00000"/>
              </a:solidFill>
              <a:sym typeface="Tahoma"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Rot="1" noChangeAspect="1" noChangeArrowheads="1" noTextEdit="1"/>
          </p:cNvSpPr>
          <p:nvPr>
            <p:ph type="sldImg"/>
          </p:nvPr>
        </p:nvSpPr>
        <p:spPr>
          <a:xfrm>
            <a:off x="698500" y="457200"/>
            <a:ext cx="5335588" cy="4002088"/>
          </a:xfrm>
          <a:ln/>
        </p:spPr>
      </p:sp>
      <p:sp>
        <p:nvSpPr>
          <p:cNvPr id="110595" name="Rectangle 5"/>
          <p:cNvSpPr>
            <a:spLocks noGrp="1" noChangeArrowheads="1"/>
          </p:cNvSpPr>
          <p:nvPr>
            <p:ph type="body" idx="1"/>
          </p:nvPr>
        </p:nvSpPr>
        <p:spPr>
          <a:noFill/>
          <a:ln/>
        </p:spPr>
        <p:txBody>
          <a:bodyPr/>
          <a:lstStyle/>
          <a:p>
            <a:pPr eaLnBrk="1" hangingPunct="1"/>
            <a:r>
              <a:rPr lang="fr-FR" dirty="0" smtClean="0">
                <a:latin typeface="Tahoma" pitchFamily="34" charset="0"/>
              </a:rPr>
              <a:t>Ratio combiné &gt; 100 montre une situation difficile puisque ce sont les produits financiers qui assurent la marge (ce qui n’est pas une situation saine).</a:t>
            </a:r>
          </a:p>
          <a:p>
            <a:pPr eaLnBrk="1" hangingPunct="1">
              <a:buFont typeface="Wingdings" pitchFamily="2" charset="2"/>
              <a:buNone/>
            </a:pPr>
            <a:endParaRPr lang="fr-FR" dirty="0" smtClean="0">
              <a:latin typeface="Tahoma" pitchFamily="34" charset="0"/>
            </a:endParaRPr>
          </a:p>
          <a:p>
            <a:pPr eaLnBrk="1" hangingPunct="1">
              <a:buFont typeface="Wingdings" pitchFamily="2" charset="2"/>
              <a:buNone/>
            </a:pPr>
            <a:r>
              <a:rPr lang="fr-FR" dirty="0" smtClean="0">
                <a:latin typeface="Tahoma" pitchFamily="34" charset="0"/>
              </a:rPr>
              <a:t>Rapport FFSA 2007 :</a:t>
            </a:r>
          </a:p>
          <a:p>
            <a:r>
              <a:rPr lang="fr-FR" dirty="0" smtClean="0">
                <a:latin typeface="Tahoma" pitchFamily="34" charset="0"/>
              </a:rPr>
              <a:t>Le ratio moyen de chargement (les frais rapportés aux cotisations) s’établit en 2007 à 22,4 %.</a:t>
            </a:r>
          </a:p>
          <a:p>
            <a:r>
              <a:rPr lang="fr-FR" dirty="0" smtClean="0">
                <a:latin typeface="Tahoma" pitchFamily="34" charset="0"/>
              </a:rPr>
              <a:t>Le ratio combiné, net de réassurance, qui rapporte au montant des cotisations les prestations versées et provisionnées, les coûts d’acquisition et d’administration et autres charges techniques, atteint 100,6 % en 2007 , contre 99,8 % en 2006.</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698500" y="457200"/>
            <a:ext cx="5335588" cy="4002088"/>
          </a:xfrm>
          <a:ln/>
        </p:spPr>
      </p:sp>
      <p:sp>
        <p:nvSpPr>
          <p:cNvPr id="111619" name="Rectangle 3"/>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8"/>
          <p:cNvSpPr>
            <a:spLocks noGrp="1" noRot="1" noChangeAspect="1" noChangeArrowheads="1" noTextEdit="1"/>
          </p:cNvSpPr>
          <p:nvPr>
            <p:ph type="sldImg"/>
          </p:nvPr>
        </p:nvSpPr>
        <p:spPr>
          <a:xfrm>
            <a:off x="698500" y="457200"/>
            <a:ext cx="5335588" cy="4002088"/>
          </a:xfrm>
          <a:ln/>
        </p:spPr>
      </p:sp>
      <p:sp>
        <p:nvSpPr>
          <p:cNvPr id="112643" name="Rectangle 1029"/>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Rot="1" noChangeAspect="1" noChangeArrowheads="1" noTextEdit="1"/>
          </p:cNvSpPr>
          <p:nvPr>
            <p:ph type="sldImg"/>
          </p:nvPr>
        </p:nvSpPr>
        <p:spPr>
          <a:xfrm>
            <a:off x="698500" y="457200"/>
            <a:ext cx="5335588" cy="4002088"/>
          </a:xfrm>
          <a:ln/>
        </p:spPr>
      </p:sp>
      <p:sp>
        <p:nvSpPr>
          <p:cNvPr id="747523" name="Rectangle 3"/>
          <p:cNvSpPr>
            <a:spLocks noGrp="1" noChangeArrowheads="1"/>
          </p:cNvSpPr>
          <p:nvPr>
            <p:ph type="body" idx="1"/>
          </p:nvPr>
        </p:nvSpPr>
        <p:spPr/>
        <p:txBody>
          <a:bodyPr/>
          <a:lstStyle/>
          <a:p>
            <a:r>
              <a:rPr lang="fr-FR" dirty="0" smtClean="0"/>
              <a:t>Sources : rapport ACAM 2008, p3</a:t>
            </a:r>
            <a:r>
              <a:rPr lang="fr-FR" baseline="0" dirty="0" smtClean="0"/>
              <a:t> et p11 – rapport FFSA 2008, </a:t>
            </a:r>
            <a:endParaRPr lang="fr-FR" dirty="0" smtClean="0"/>
          </a:p>
          <a:p>
            <a:endParaRPr lang="fr-FR" dirty="0" smtClean="0"/>
          </a:p>
          <a:p>
            <a:r>
              <a:rPr lang="fr-FR" dirty="0" smtClean="0"/>
              <a:t>Point</a:t>
            </a:r>
            <a:r>
              <a:rPr lang="fr-FR" baseline="0" dirty="0" smtClean="0"/>
              <a:t> d’attention sur les tendances : ex : facile d’augmenter le CA, en augmentant le tarif mais ne traduit pas le dynamisme commercial. Il faudrait les flux nets pour avoir une idée.Les tendances et le choix de chaque entreprise peuvent être contradictoires.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spect="1" noChangeArrowheads="1" noTextEdit="1"/>
          </p:cNvSpPr>
          <p:nvPr>
            <p:ph type="sldImg"/>
          </p:nvPr>
        </p:nvSpPr>
        <p:spPr>
          <a:xfrm>
            <a:off x="698500" y="457200"/>
            <a:ext cx="5335588" cy="4002088"/>
          </a:xfrm>
          <a:ln/>
        </p:spPr>
      </p:sp>
      <p:sp>
        <p:nvSpPr>
          <p:cNvPr id="829443"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Rot="1" noChangeAspect="1" noChangeArrowheads="1" noTextEdit="1"/>
          </p:cNvSpPr>
          <p:nvPr>
            <p:ph type="sldImg"/>
          </p:nvPr>
        </p:nvSpPr>
        <p:spPr>
          <a:xfrm>
            <a:off x="698500" y="457200"/>
            <a:ext cx="5335588" cy="4002088"/>
          </a:xfrm>
          <a:ln/>
        </p:spPr>
      </p:sp>
      <p:sp>
        <p:nvSpPr>
          <p:cNvPr id="113667" name="Rectangle 8"/>
          <p:cNvSpPr>
            <a:spLocks noGrp="1" noChangeArrowheads="1"/>
          </p:cNvSpPr>
          <p:nvPr>
            <p:ph type="body" idx="1"/>
          </p:nvPr>
        </p:nvSpPr>
        <p:spPr>
          <a:noFill/>
          <a:ln/>
        </p:spPr>
        <p:txBody>
          <a:bodyPr/>
          <a:lstStyle/>
          <a:p>
            <a:r>
              <a:rPr lang="fr-FR" dirty="0" smtClean="0">
                <a:latin typeface="Tahoma" pitchFamily="34" charset="0"/>
              </a:rPr>
              <a:t>Le résultat technique recule encore en 2008 compte tenu de la progression de la charge des sinistres.</a:t>
            </a:r>
          </a:p>
          <a:p>
            <a:r>
              <a:rPr lang="fr-FR" dirty="0" smtClean="0">
                <a:latin typeface="Tahoma" pitchFamily="34" charset="0"/>
              </a:rPr>
              <a:t>Le ratio moyen de chargement (les frais rapportés aux cotisations) s’établit en 2007 à 22,4 %.</a:t>
            </a:r>
          </a:p>
          <a:p>
            <a:r>
              <a:rPr lang="fr-FR" dirty="0" smtClean="0">
                <a:latin typeface="Tahoma" pitchFamily="34" charset="0"/>
              </a:rPr>
              <a:t>Le ratio combiné, net de réassurance, qui rapporte au montant des cotisations les prestations versées et provisionnées, les coûts d’acquisition et d’administration et autres charges techniques, atteint 100,6 %, contre 99,8 % l’année précédente. Le résultat net comptable s’élève à 5,7 milliards d’euros et représente 16,7 % des capitaux propres.</a:t>
            </a:r>
          </a:p>
          <a:p>
            <a:endParaRPr lang="fr-FR" dirty="0" smtClean="0">
              <a:latin typeface="Tahoma" pitchFamily="34" charset="0"/>
            </a:endParaRPr>
          </a:p>
          <a:p>
            <a:r>
              <a:rPr lang="fr-FR" i="1" dirty="0" smtClean="0">
                <a:latin typeface="Tahoma" pitchFamily="34" charset="0"/>
              </a:rPr>
              <a:t>Rem : Dans ce tableau, on a que l’IARD. On a pas tout le « non vie ».</a:t>
            </a:r>
          </a:p>
        </p:txBody>
      </p:sp>
      <p:pic>
        <p:nvPicPr>
          <p:cNvPr id="113668" name="Picture 9"/>
          <p:cNvPicPr>
            <a:picLocks noChangeAspect="1" noChangeArrowheads="1"/>
          </p:cNvPicPr>
          <p:nvPr/>
        </p:nvPicPr>
        <p:blipFill>
          <a:blip r:embed="rId3"/>
          <a:srcRect l="10938" t="34375" r="49219" b="37500"/>
          <a:stretch>
            <a:fillRect/>
          </a:stretch>
        </p:blipFill>
        <p:spPr bwMode="auto">
          <a:xfrm>
            <a:off x="600075" y="6257925"/>
            <a:ext cx="3036888" cy="1606550"/>
          </a:xfrm>
          <a:prstGeom prst="rect">
            <a:avLst/>
          </a:prstGeom>
          <a:noFill/>
          <a:ln w="9525">
            <a:solidFill>
              <a:srgbClr val="006699"/>
            </a:solidFill>
            <a:miter lim="800000"/>
            <a:headEnd/>
            <a:tailEnd/>
          </a:ln>
        </p:spPr>
      </p:pic>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xfrm>
            <a:off x="698500" y="457200"/>
            <a:ext cx="5335588" cy="4002088"/>
          </a:xfrm>
          <a:ln/>
        </p:spPr>
      </p:sp>
      <p:sp>
        <p:nvSpPr>
          <p:cNvPr id="831491"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Rot="1" noChangeAspect="1" noChangeArrowheads="1" noTextEdit="1"/>
          </p:cNvSpPr>
          <p:nvPr>
            <p:ph type="sldImg"/>
          </p:nvPr>
        </p:nvSpPr>
        <p:spPr>
          <a:xfrm>
            <a:off x="698500" y="457200"/>
            <a:ext cx="5335588" cy="4002088"/>
          </a:xfrm>
          <a:ln/>
        </p:spPr>
      </p:sp>
      <p:sp>
        <p:nvSpPr>
          <p:cNvPr id="114691" name="Rectangle 8"/>
          <p:cNvSpPr>
            <a:spLocks noGrp="1" noChangeArrowheads="1"/>
          </p:cNvSpPr>
          <p:nvPr>
            <p:ph type="body" idx="1"/>
          </p:nvPr>
        </p:nvSpPr>
        <p:spPr>
          <a:noFill/>
          <a:ln/>
        </p:spPr>
        <p:txBody>
          <a:bodyPr/>
          <a:lstStyle/>
          <a:p>
            <a:pPr eaLnBrk="1" hangingPunct="1"/>
            <a:r>
              <a:rPr lang="fr-FR" dirty="0" smtClean="0">
                <a:latin typeface="Tahoma" pitchFamily="34" charset="0"/>
              </a:rPr>
              <a:t> Les placements Vie ont suivi l’augmentation de la part de l’assurance vie dans le patrimoine financier des ménages (24% en 1996, 35% en 2007)</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Grp="1" noRot="1" noChangeAspect="1" noChangeArrowheads="1" noTextEdit="1"/>
          </p:cNvSpPr>
          <p:nvPr>
            <p:ph type="sldImg"/>
          </p:nvPr>
        </p:nvSpPr>
        <p:spPr>
          <a:xfrm>
            <a:off x="698500" y="457200"/>
            <a:ext cx="5335588" cy="4002088"/>
          </a:xfrm>
          <a:ln/>
        </p:spPr>
      </p:sp>
      <p:sp>
        <p:nvSpPr>
          <p:cNvPr id="364549" name="Rectangle 5"/>
          <p:cNvSpPr>
            <a:spLocks noGrp="1" noChangeArrowheads="1"/>
          </p:cNvSpPr>
          <p:nvPr>
            <p:ph type="body" idx="1"/>
          </p:nvPr>
        </p:nvSpPr>
        <p:spPr/>
        <p:txBody>
          <a:bodyPr/>
          <a:lstStyle/>
          <a:p>
            <a:endParaRPr lang="fr-F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ce réservé de l'image des diapositives 1"/>
          <p:cNvSpPr>
            <a:spLocks noGrp="1" noRot="1" noChangeAspect="1" noTextEdit="1"/>
          </p:cNvSpPr>
          <p:nvPr>
            <p:ph type="sldImg"/>
          </p:nvPr>
        </p:nvSpPr>
        <p:spPr>
          <a:ln/>
        </p:spPr>
      </p:sp>
      <p:sp>
        <p:nvSpPr>
          <p:cNvPr id="146435" name="Espace réservé des commentaires 2"/>
          <p:cNvSpPr>
            <a:spLocks noGrp="1"/>
          </p:cNvSpPr>
          <p:nvPr>
            <p:ph type="body" idx="1"/>
          </p:nvPr>
        </p:nvSpPr>
        <p:spPr>
          <a:noFill/>
          <a:ln/>
        </p:spPr>
        <p:txBody>
          <a:bodyPr/>
          <a:lstStyle/>
          <a:p>
            <a:pPr eaLnBrk="1" hangingPunct="1"/>
            <a:endParaRPr lang="fr-FR" dirty="0">
              <a:latin typeface="Tahoma" charset="0"/>
            </a:endParaRPr>
          </a:p>
        </p:txBody>
      </p:sp>
      <p:sp>
        <p:nvSpPr>
          <p:cNvPr id="146436" name="Espace réservé du pied de page 3"/>
          <p:cNvSpPr txBox="1">
            <a:spLocks noGrp="1"/>
          </p:cNvSpPr>
          <p:nvPr/>
        </p:nvSpPr>
        <p:spPr bwMode="auto">
          <a:xfrm>
            <a:off x="881810" y="9340851"/>
            <a:ext cx="4757965" cy="550863"/>
          </a:xfrm>
          <a:prstGeom prst="rect">
            <a:avLst/>
          </a:prstGeom>
          <a:noFill/>
          <a:ln w="9525">
            <a:noFill/>
            <a:miter lim="800000"/>
            <a:headEnd/>
            <a:tailEnd/>
          </a:ln>
        </p:spPr>
        <p:txBody>
          <a:bodyPr lIns="91432" tIns="45716" rIns="91432" bIns="45716" anchor="b">
            <a:prstTxWarp prst="textNoShape">
              <a:avLst/>
            </a:prstTxWarp>
          </a:bodyPr>
          <a:lstStyle/>
          <a:p>
            <a:pPr algn="l" defTabSz="874713"/>
            <a:r>
              <a:rPr lang="fr-FR" sz="700" dirty="0"/>
              <a:t>© Orga Consultants – Titre de la présentation - date - </a:t>
            </a:r>
            <a:fld id="{A41FF69E-285C-0D41-90D6-E3D7D6D54873}" type="slidenum">
              <a:rPr lang="fr-FR" sz="700"/>
              <a:pPr algn="l" defTabSz="874713"/>
              <a:t>79</a:t>
            </a:fld>
            <a:endParaRPr lang="fr-FR" sz="7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a:ln/>
        </p:spPr>
      </p:sp>
      <p:sp>
        <p:nvSpPr>
          <p:cNvPr id="77827" name="Espace réservé des commentaires 2"/>
          <p:cNvSpPr>
            <a:spLocks noGrp="1"/>
          </p:cNvSpPr>
          <p:nvPr>
            <p:ph type="body" idx="1"/>
          </p:nvPr>
        </p:nvSpPr>
        <p:spPr>
          <a:noFill/>
          <a:ln/>
        </p:spPr>
        <p:txBody>
          <a:bodyPr/>
          <a:lstStyle/>
          <a:p>
            <a:pPr eaLnBrk="1" hangingPunct="1"/>
            <a:r>
              <a:rPr lang="fr-FR" sz="800" u="sng" dirty="0" smtClean="0">
                <a:latin typeface="Tahoma" pitchFamily="34" charset="0"/>
              </a:rPr>
              <a:t>Message</a:t>
            </a:r>
            <a:r>
              <a:rPr lang="fr-FR" sz="800" baseline="0" dirty="0" smtClean="0">
                <a:latin typeface="Tahoma" pitchFamily="34" charset="0"/>
              </a:rPr>
              <a:t> : poids de l’assurance vie, poids du secteur</a:t>
            </a:r>
          </a:p>
          <a:p>
            <a:pPr eaLnBrk="1" hangingPunct="1"/>
            <a:endParaRPr lang="fr-FR" sz="800" dirty="0" smtClean="0">
              <a:latin typeface="Tahoma" pitchFamily="34" charset="0"/>
            </a:endParaRPr>
          </a:p>
          <a:p>
            <a:pPr eaLnBrk="1" hangingPunct="1"/>
            <a:r>
              <a:rPr lang="fr-FR" sz="800" b="1" baseline="0" dirty="0" smtClean="0">
                <a:latin typeface="Tahoma" pitchFamily="34" charset="0"/>
              </a:rPr>
              <a:t>Comparaison : </a:t>
            </a:r>
          </a:p>
          <a:p>
            <a:pPr lvl="1" eaLnBrk="1" hangingPunct="1"/>
            <a:r>
              <a:rPr lang="fr-FR" sz="700" b="1" dirty="0" smtClean="0"/>
              <a:t>branche automobile : environ 110 Milliards d’euros</a:t>
            </a:r>
          </a:p>
          <a:p>
            <a:pPr lvl="1" eaLnBrk="1" hangingPunct="1"/>
            <a:r>
              <a:rPr lang="fr-FR" sz="700" b="1" baseline="0" dirty="0" smtClean="0">
                <a:latin typeface="Tahoma" pitchFamily="34" charset="0"/>
              </a:rPr>
              <a:t>Agroalimentaire</a:t>
            </a:r>
            <a:r>
              <a:rPr lang="fr-FR" sz="700" b="1" dirty="0" smtClean="0">
                <a:latin typeface="Tahoma" pitchFamily="34" charset="0"/>
              </a:rPr>
              <a:t> : 139 Mds €</a:t>
            </a:r>
            <a:endParaRPr lang="fr-FR" sz="700" b="1" baseline="0" dirty="0" smtClean="0">
              <a:latin typeface="Tahoma" pitchFamily="34" charset="0"/>
            </a:endParaRPr>
          </a:p>
          <a:p>
            <a:pPr eaLnBrk="1" hangingPunct="1"/>
            <a:endParaRPr lang="fr-FR" sz="800" dirty="0" smtClean="0">
              <a:latin typeface="Tahoma" pitchFamily="34" charset="0"/>
            </a:endParaRPr>
          </a:p>
          <a:p>
            <a:pPr eaLnBrk="1" hangingPunct="1"/>
            <a:r>
              <a:rPr lang="fr-FR" sz="800" dirty="0" smtClean="0">
                <a:latin typeface="Tahoma" pitchFamily="34" charset="0"/>
              </a:rPr>
              <a:t>L’assurance de personnes est le segment le plus important du marché (80 %</a:t>
            </a:r>
            <a:r>
              <a:rPr lang="fr-FR" sz="800" baseline="0" dirty="0" smtClean="0">
                <a:latin typeface="Tahoma" pitchFamily="34" charset="0"/>
              </a:rPr>
              <a:t> du C.A.).</a:t>
            </a:r>
          </a:p>
          <a:p>
            <a:pPr eaLnBrk="1" hangingPunct="1"/>
            <a:endParaRPr lang="fr-FR" sz="800" baseline="0" dirty="0" smtClean="0">
              <a:latin typeface="Tahoma" pitchFamily="34" charset="0"/>
            </a:endParaRPr>
          </a:p>
          <a:p>
            <a:pPr marL="187325" marR="0" indent="-187325" algn="l" defTabSz="914400" rtl="0" eaLnBrk="1" fontAlgn="base" latinLnBrk="0" hangingPunct="1">
              <a:lnSpc>
                <a:spcPct val="100000"/>
              </a:lnSpc>
              <a:spcBef>
                <a:spcPct val="30000"/>
              </a:spcBef>
              <a:spcAft>
                <a:spcPct val="0"/>
              </a:spcAft>
              <a:buClr>
                <a:srgbClr val="FF0000"/>
              </a:buClr>
              <a:buSzTx/>
              <a:buFont typeface="Wingdings" pitchFamily="2" charset="2"/>
              <a:buChar char="n"/>
              <a:tabLst/>
              <a:defRPr/>
            </a:pPr>
            <a:endParaRPr lang="fr-FR" sz="800" i="1" dirty="0" smtClean="0">
              <a:latin typeface="Tahoma" pitchFamily="34" charset="0"/>
            </a:endParaRPr>
          </a:p>
          <a:p>
            <a:pPr marL="187325" marR="0" indent="-187325" algn="l" defTabSz="914400" rtl="0" eaLnBrk="1" fontAlgn="base" latinLnBrk="0" hangingPunct="1">
              <a:lnSpc>
                <a:spcPct val="100000"/>
              </a:lnSpc>
              <a:spcBef>
                <a:spcPct val="30000"/>
              </a:spcBef>
              <a:spcAft>
                <a:spcPct val="0"/>
              </a:spcAft>
              <a:buClr>
                <a:srgbClr val="FF0000"/>
              </a:buClr>
              <a:buSzTx/>
              <a:buFont typeface="Wingdings" pitchFamily="2" charset="2"/>
              <a:buChar char="n"/>
              <a:tabLst/>
              <a:defRPr/>
            </a:pPr>
            <a:r>
              <a:rPr lang="fr-FR" sz="800" i="1" dirty="0" smtClean="0">
                <a:latin typeface="Tahoma" pitchFamily="34" charset="0"/>
              </a:rPr>
              <a:t>Sources </a:t>
            </a:r>
            <a:r>
              <a:rPr lang="fr-FR" sz="800" i="1" baseline="0" dirty="0" smtClean="0">
                <a:latin typeface="Tahoma" pitchFamily="34" charset="0"/>
              </a:rPr>
              <a:t>: </a:t>
            </a:r>
            <a:r>
              <a:rPr lang="fr-FR" sz="800" i="1" dirty="0" smtClean="0">
                <a:latin typeface="Tahoma" pitchFamily="34" charset="0"/>
              </a:rPr>
              <a:t>Le CA « biens et responsabilités » a été reconstitué à partir</a:t>
            </a:r>
            <a:r>
              <a:rPr lang="fr-FR" sz="800" i="1" baseline="0" dirty="0" smtClean="0">
                <a:latin typeface="Tahoma" pitchFamily="34" charset="0"/>
              </a:rPr>
              <a:t> du rapport de l’ACAM 2008 en faisant la somme des primes de la page 28 (assurance auto) à 40 (assurance de crédit et caution)</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endParaRPr lang="fr-FR" dirty="0">
              <a:latin typeface="Tahoma"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98500" y="457200"/>
            <a:ext cx="5335588" cy="4002088"/>
          </a:xfrm>
          <a:ln/>
        </p:spPr>
      </p:sp>
      <p:sp>
        <p:nvSpPr>
          <p:cNvPr id="128003" name="Rectangle 3"/>
          <p:cNvSpPr>
            <a:spLocks noGrp="1" noChangeArrowheads="1"/>
          </p:cNvSpPr>
          <p:nvPr>
            <p:ph type="body" idx="1"/>
          </p:nvPr>
        </p:nvSpPr>
        <p:spPr>
          <a:noFill/>
          <a:ln/>
        </p:spPr>
        <p:txBody>
          <a:bodyPr/>
          <a:lstStyle/>
          <a:p>
            <a:pPr eaLnBrk="1" hangingPunct="1"/>
            <a:endParaRPr lang="fr-FR" dirty="0" smtClean="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Rot="1" noChangeAspect="1" noChangeArrowheads="1" noTextEdit="1"/>
          </p:cNvSpPr>
          <p:nvPr>
            <p:ph type="sldImg"/>
          </p:nvPr>
        </p:nvSpPr>
        <p:spPr>
          <a:xfrm>
            <a:off x="698500" y="457200"/>
            <a:ext cx="5335588" cy="4002088"/>
          </a:xfrm>
          <a:ln/>
        </p:spPr>
      </p:sp>
      <p:sp>
        <p:nvSpPr>
          <p:cNvPr id="5" name="Rectangle 5"/>
          <p:cNvSpPr>
            <a:spLocks noGrp="1" noChangeArrowheads="1"/>
          </p:cNvSpPr>
          <p:nvPr>
            <p:ph type="body" idx="3"/>
          </p:nvPr>
        </p:nvSpPr>
        <p:spPr>
          <a:xfrm>
            <a:off x="304800" y="4675188"/>
            <a:ext cx="6165850" cy="4849812"/>
          </a:xfrm>
          <a:noFill/>
          <a:ln/>
        </p:spPr>
        <p:txBody>
          <a:bodyPr/>
          <a:lstStyle/>
          <a:p>
            <a:pPr eaLnBrk="1" hangingPunct="1">
              <a:lnSpc>
                <a:spcPct val="80000"/>
              </a:lnSpc>
            </a:pPr>
            <a:r>
              <a:rPr lang="fr-FR" sz="700" b="1" u="sng" dirty="0" smtClean="0">
                <a:latin typeface="Tahoma" pitchFamily="34" charset="0"/>
              </a:rPr>
              <a:t>Message</a:t>
            </a:r>
            <a:r>
              <a:rPr lang="fr-FR" sz="700" b="1" baseline="0" dirty="0" smtClean="0">
                <a:latin typeface="Tahoma" pitchFamily="34" charset="0"/>
              </a:rPr>
              <a:t> : présentation des grandes catégories de produits existants.</a:t>
            </a:r>
            <a:r>
              <a:rPr lang="fr-FR" sz="700" b="1" dirty="0" smtClean="0">
                <a:latin typeface="Tahoma" pitchFamily="34" charset="0"/>
              </a:rPr>
              <a:t> </a:t>
            </a:r>
            <a:r>
              <a:rPr lang="fr-FR" sz="700" b="1" baseline="0" dirty="0" smtClean="0">
                <a:latin typeface="Tahoma" pitchFamily="34" charset="0"/>
              </a:rPr>
              <a:t>Très diversifié (12 catégories pour 18 % CA)</a:t>
            </a:r>
            <a:endParaRPr lang="fr-FR" sz="700" b="1" dirty="0" smtClean="0">
              <a:latin typeface="Tahoma" pitchFamily="34" charset="0"/>
            </a:endParaRPr>
          </a:p>
          <a:p>
            <a:pPr eaLnBrk="1" hangingPunct="1">
              <a:lnSpc>
                <a:spcPct val="80000"/>
              </a:lnSpc>
            </a:pPr>
            <a:r>
              <a:rPr lang="fr-FR" sz="700" dirty="0" smtClean="0">
                <a:latin typeface="Tahoma" pitchFamily="34" charset="0"/>
              </a:rPr>
              <a:t>C’est dans cette catégorie que se trouvent toutes les </a:t>
            </a:r>
            <a:r>
              <a:rPr lang="fr-FR" sz="700" b="1" dirty="0" smtClean="0">
                <a:latin typeface="Tahoma" pitchFamily="34" charset="0"/>
              </a:rPr>
              <a:t>assurances obligatoires existantes</a:t>
            </a:r>
            <a:r>
              <a:rPr lang="fr-FR" sz="700" dirty="0" smtClean="0">
                <a:latin typeface="Tahoma" pitchFamily="34" charset="0"/>
              </a:rPr>
              <a:t>. La France est le pays où il y a le plus d’assurances obligatoires</a:t>
            </a:r>
          </a:p>
          <a:p>
            <a:pPr lvl="1" indent="-182563" eaLnBrk="1" hangingPunct="1">
              <a:lnSpc>
                <a:spcPct val="80000"/>
              </a:lnSpc>
            </a:pPr>
            <a:r>
              <a:rPr lang="fr-FR" sz="700" dirty="0" smtClean="0">
                <a:latin typeface="Tahoma" pitchFamily="34" charset="0"/>
              </a:rPr>
              <a:t>majorité des assurances obligatoires (près d’une centaine) </a:t>
            </a:r>
            <a:r>
              <a:rPr lang="fr-FR" sz="700" dirty="0" smtClean="0">
                <a:latin typeface="Tahoma" pitchFamily="34" charset="0"/>
                <a:sym typeface="Wingdings" pitchFamily="2" charset="2"/>
              </a:rPr>
              <a:t> pour </a:t>
            </a:r>
            <a:r>
              <a:rPr lang="fr-FR" sz="700" dirty="0" smtClean="0">
                <a:latin typeface="Tahoma" pitchFamily="34" charset="0"/>
              </a:rPr>
              <a:t>les professionnels en matière de responsabilité civile. Objectif : protection des victimes.</a:t>
            </a:r>
          </a:p>
          <a:p>
            <a:pPr lvl="1" indent="-182563" eaLnBrk="1" hangingPunct="1">
              <a:lnSpc>
                <a:spcPct val="80000"/>
              </a:lnSpc>
            </a:pPr>
            <a:r>
              <a:rPr lang="fr-FR" sz="700" dirty="0" smtClean="0">
                <a:latin typeface="Tahoma" pitchFamily="34" charset="0"/>
              </a:rPr>
              <a:t>Pour les </a:t>
            </a:r>
            <a:r>
              <a:rPr lang="fr-FR" sz="700" u="sng" dirty="0" smtClean="0">
                <a:latin typeface="Tahoma" pitchFamily="34" charset="0"/>
              </a:rPr>
              <a:t>particuliers</a:t>
            </a:r>
            <a:r>
              <a:rPr lang="fr-FR" sz="700" dirty="0" smtClean="0">
                <a:latin typeface="Tahoma" pitchFamily="34" charset="0"/>
              </a:rPr>
              <a:t> : </a:t>
            </a:r>
            <a:r>
              <a:rPr lang="fr-FR" sz="700" u="sng" dirty="0" smtClean="0">
                <a:latin typeface="Tahoma" pitchFamily="34" charset="0"/>
              </a:rPr>
              <a:t>l'assurance de responsabilité civile automobile</a:t>
            </a:r>
            <a:r>
              <a:rPr lang="fr-FR" sz="700" dirty="0" smtClean="0">
                <a:latin typeface="Tahoma" pitchFamily="34" charset="0"/>
              </a:rPr>
              <a:t> (assurance « au tiers »), l'assurance des risques locatifs (</a:t>
            </a:r>
            <a:r>
              <a:rPr lang="fr-FR" sz="700" dirty="0" smtClean="0"/>
              <a:t>dommages causés par le locataire au propriétaire)</a:t>
            </a:r>
            <a:r>
              <a:rPr lang="fr-FR" sz="700" dirty="0" smtClean="0">
                <a:latin typeface="Tahoma" pitchFamily="34" charset="0"/>
              </a:rPr>
              <a:t>, l'assurance dommage d'ouvrages, assurance RC des chasseurs, Assurances scolaires (pour pouvoir participer à toute les activités)</a:t>
            </a:r>
            <a:endParaRPr lang="fr-FR" sz="700" b="1" dirty="0" smtClean="0">
              <a:latin typeface="Tahoma" pitchFamily="34" charset="0"/>
            </a:endParaRPr>
          </a:p>
          <a:p>
            <a:pPr eaLnBrk="1" hangingPunct="1">
              <a:lnSpc>
                <a:spcPct val="80000"/>
              </a:lnSpc>
            </a:pPr>
            <a:r>
              <a:rPr lang="fr-FR" sz="800" b="1" i="1" dirty="0" smtClean="0"/>
              <a:t>Exemple</a:t>
            </a:r>
            <a:r>
              <a:rPr lang="fr-FR" sz="800" i="1" dirty="0" smtClean="0"/>
              <a:t> </a:t>
            </a:r>
            <a:r>
              <a:rPr lang="fr-FR" sz="800" b="1" i="1" dirty="0" smtClean="0">
                <a:latin typeface="Tahoma" pitchFamily="34" charset="0"/>
              </a:rPr>
              <a:t>Subrogation</a:t>
            </a:r>
            <a:r>
              <a:rPr lang="fr-FR" sz="800" i="1" dirty="0" smtClean="0"/>
              <a:t>: lors d’un accident de voiture avec un</a:t>
            </a:r>
            <a:r>
              <a:rPr lang="fr-FR" sz="800" i="1" baseline="0" dirty="0" smtClean="0"/>
              <a:t> autre véhicule, votre </a:t>
            </a:r>
            <a:r>
              <a:rPr lang="fr-FR" sz="800" i="1" dirty="0" smtClean="0"/>
              <a:t>assureur vous indemnise directement, puis réclame à l’assureur du</a:t>
            </a:r>
            <a:r>
              <a:rPr lang="fr-FR" sz="800" i="1" baseline="0" dirty="0" smtClean="0"/>
              <a:t> propriétaire de l’autre véhicule</a:t>
            </a:r>
            <a:r>
              <a:rPr lang="fr-FR" sz="800" i="1" dirty="0" smtClean="0"/>
              <a:t> le remboursement de la somme versée. C’est la subrogation.</a:t>
            </a:r>
            <a:r>
              <a:rPr lang="fr-FR" sz="800" dirty="0" smtClean="0"/>
              <a:t/>
            </a:r>
            <a:br>
              <a:rPr lang="fr-FR" sz="800" dirty="0" smtClean="0"/>
            </a:br>
            <a:endParaRPr lang="fr-FR" sz="800" dirty="0" smtClean="0"/>
          </a:p>
          <a:p>
            <a:pPr eaLnBrk="1" hangingPunct="1">
              <a:lnSpc>
                <a:spcPct val="80000"/>
              </a:lnSpc>
            </a:pPr>
            <a:r>
              <a:rPr lang="fr-FR" sz="700" b="1" dirty="0" smtClean="0"/>
              <a:t>L’assurance automobile</a:t>
            </a:r>
            <a:r>
              <a:rPr lang="fr-FR" sz="700" dirty="0" smtClean="0"/>
              <a:t>, les garanties  :</a:t>
            </a:r>
          </a:p>
          <a:p>
            <a:pPr lvl="1">
              <a:lnSpc>
                <a:spcPct val="80000"/>
              </a:lnSpc>
            </a:pPr>
            <a:r>
              <a:rPr lang="fr-FR" sz="600" i="1" u="sng" dirty="0" smtClean="0"/>
              <a:t>L’assurance de responsabilité civile</a:t>
            </a:r>
            <a:r>
              <a:rPr lang="fr-FR" sz="600" i="1" dirty="0" smtClean="0"/>
              <a:t> : en assurance automobile, </a:t>
            </a:r>
            <a:r>
              <a:rPr lang="fr-FR" sz="600" i="1" u="sng" dirty="0" smtClean="0"/>
              <a:t>seule la garantie de responsabilité civile est obligatoire</a:t>
            </a:r>
            <a:r>
              <a:rPr lang="fr-FR" sz="600" i="1" dirty="0" smtClean="0"/>
              <a:t>. Elle a pour objet de réparer les dommages corporels ou matériels causés à autrui par l’automobiliste assuré.</a:t>
            </a:r>
          </a:p>
          <a:p>
            <a:pPr lvl="1">
              <a:lnSpc>
                <a:spcPct val="80000"/>
              </a:lnSpc>
            </a:pPr>
            <a:r>
              <a:rPr lang="fr-FR" sz="600" i="1" u="sng" dirty="0" smtClean="0"/>
              <a:t>La garantie du conducteur</a:t>
            </a:r>
            <a:r>
              <a:rPr lang="fr-FR" sz="600" i="1" dirty="0" smtClean="0"/>
              <a:t> :  prévoit l’indemnisation des dommages corporels que le conducteur d’un véhicule peut subir lors d’un accident lorsqu’ils n’engagent pas la responsabilité d’un tiers.</a:t>
            </a:r>
          </a:p>
          <a:p>
            <a:pPr lvl="1">
              <a:lnSpc>
                <a:spcPct val="80000"/>
              </a:lnSpc>
            </a:pPr>
            <a:r>
              <a:rPr lang="fr-FR" sz="600" i="1" u="sng" dirty="0" smtClean="0"/>
              <a:t>Les garanties dommages</a:t>
            </a:r>
            <a:r>
              <a:rPr lang="fr-FR" sz="600" i="1" dirty="0" smtClean="0"/>
              <a:t> : couvrent la réparation des conséquences matérielles d’un accident, d’un incendie ou d’un vol et concernent le véhicule de l’automobiliste assuré.</a:t>
            </a:r>
            <a:endParaRPr lang="fr-FR" sz="600" dirty="0" smtClean="0">
              <a:latin typeface="Tahoma" pitchFamily="34" charset="0"/>
            </a:endParaRPr>
          </a:p>
          <a:p>
            <a:pPr eaLnBrk="1" hangingPunct="1">
              <a:lnSpc>
                <a:spcPct val="80000"/>
              </a:lnSpc>
            </a:pPr>
            <a:r>
              <a:rPr lang="fr-FR" sz="700" dirty="0" smtClean="0">
                <a:latin typeface="Tahoma" pitchFamily="34" charset="0"/>
              </a:rPr>
              <a:t>La </a:t>
            </a:r>
            <a:r>
              <a:rPr lang="fr-FR" sz="700" b="1" dirty="0" smtClean="0">
                <a:latin typeface="Tahoma" pitchFamily="34" charset="0"/>
              </a:rPr>
              <a:t>MRH</a:t>
            </a:r>
            <a:r>
              <a:rPr lang="fr-FR" sz="700" dirty="0" smtClean="0">
                <a:latin typeface="Tahoma" pitchFamily="34" charset="0"/>
              </a:rPr>
              <a:t> </a:t>
            </a:r>
            <a:r>
              <a:rPr lang="fr-FR" sz="700" dirty="0" smtClean="0"/>
              <a:t>permet de protéger son patrimoine lorsqu'on est </a:t>
            </a:r>
            <a:r>
              <a:rPr lang="fr-FR" sz="700" u="sng" dirty="0" smtClean="0"/>
              <a:t>responsable</a:t>
            </a:r>
            <a:r>
              <a:rPr lang="fr-FR" sz="700" dirty="0" smtClean="0"/>
              <a:t> ou </a:t>
            </a:r>
            <a:r>
              <a:rPr lang="fr-FR" sz="700" u="sng" dirty="0" smtClean="0"/>
              <a:t>victime</a:t>
            </a:r>
            <a:r>
              <a:rPr lang="fr-FR" sz="700" dirty="0" smtClean="0"/>
              <a:t> d’un sinistre : </a:t>
            </a:r>
          </a:p>
          <a:p>
            <a:pPr lvl="1" eaLnBrk="1" hangingPunct="1">
              <a:lnSpc>
                <a:spcPct val="80000"/>
              </a:lnSpc>
            </a:pPr>
            <a:r>
              <a:rPr lang="fr-FR" sz="600" i="1" dirty="0" smtClean="0"/>
              <a:t>Assemblage des garanties = </a:t>
            </a:r>
            <a:r>
              <a:rPr lang="fr-FR" sz="600" i="1" u="sng" dirty="0" smtClean="0"/>
              <a:t>l’assurance de responsabilité civile</a:t>
            </a:r>
            <a:r>
              <a:rPr lang="fr-FR" sz="600" i="1" dirty="0" smtClean="0"/>
              <a:t>, l</a:t>
            </a:r>
            <a:r>
              <a:rPr lang="fr-FR" sz="600" i="1" u="sng" dirty="0" smtClean="0">
                <a:latin typeface="Tahoma" pitchFamily="34" charset="0"/>
              </a:rPr>
              <a:t>es garanties dommages</a:t>
            </a:r>
            <a:r>
              <a:rPr lang="fr-FR" sz="600" dirty="0" smtClean="0">
                <a:latin typeface="Tahoma" pitchFamily="34" charset="0"/>
              </a:rPr>
              <a:t> : incendie-explosion, dégâts</a:t>
            </a:r>
            <a:r>
              <a:rPr lang="fr-FR" sz="600" baseline="0" dirty="0" smtClean="0">
                <a:latin typeface="Tahoma" pitchFamily="34" charset="0"/>
              </a:rPr>
              <a:t> des eaux</a:t>
            </a:r>
            <a:r>
              <a:rPr lang="fr-FR" sz="600" dirty="0" smtClean="0">
                <a:latin typeface="Tahoma" pitchFamily="34" charset="0"/>
              </a:rPr>
              <a:t>, vol, vandalisme, Bris de Glace, Catastrophes Naturelles, tempêtes, actes de terrorisme ou d’attentats, et </a:t>
            </a:r>
            <a:r>
              <a:rPr lang="fr-FR" sz="600" u="sng" dirty="0" smtClean="0">
                <a:latin typeface="Tahoma" pitchFamily="34" charset="0"/>
              </a:rPr>
              <a:t>d’autres garanties </a:t>
            </a:r>
            <a:r>
              <a:rPr lang="fr-FR" sz="600" dirty="0" smtClean="0">
                <a:latin typeface="Tahoma" pitchFamily="34" charset="0"/>
              </a:rPr>
              <a:t>comme la protection juridique</a:t>
            </a:r>
          </a:p>
          <a:p>
            <a:pPr eaLnBrk="1" hangingPunct="1">
              <a:lnSpc>
                <a:spcPct val="80000"/>
              </a:lnSpc>
            </a:pPr>
            <a:r>
              <a:rPr lang="fr-FR" sz="700" b="1" dirty="0" smtClean="0"/>
              <a:t>Biens professionnels </a:t>
            </a:r>
            <a:r>
              <a:rPr lang="fr-FR" sz="600" dirty="0" smtClean="0"/>
              <a:t>recouvre trois types de risques assez différents :</a:t>
            </a:r>
          </a:p>
          <a:p>
            <a:pPr lvl="1" eaLnBrk="1" hangingPunct="1">
              <a:lnSpc>
                <a:spcPct val="80000"/>
              </a:lnSpc>
            </a:pPr>
            <a:r>
              <a:rPr lang="fr-FR" sz="600" dirty="0" smtClean="0"/>
              <a:t>Multirisques (« package »), adaptés à chaque activité, pour les artisans, les commerçants, les prestataires de services, les collectivités et une partie des </a:t>
            </a:r>
            <a:r>
              <a:rPr lang="fr-FR" sz="600" b="1" dirty="0" smtClean="0"/>
              <a:t>petites entreprises</a:t>
            </a:r>
          </a:p>
          <a:p>
            <a:pPr lvl="1" eaLnBrk="1" hangingPunct="1">
              <a:lnSpc>
                <a:spcPct val="80000"/>
              </a:lnSpc>
            </a:pPr>
            <a:r>
              <a:rPr lang="fr-FR" sz="600" dirty="0" smtClean="0"/>
              <a:t>Risques simples : pour les moyennes et grandes entreprises, ou celles qui exercent une activité présentant des risques spécifiques, font l’objet de contrats sur mesure  (un assemblage de risques simple)</a:t>
            </a:r>
          </a:p>
          <a:p>
            <a:pPr eaLnBrk="1" hangingPunct="1">
              <a:lnSpc>
                <a:spcPct val="80000"/>
              </a:lnSpc>
            </a:pPr>
            <a:r>
              <a:rPr lang="fr-FR" sz="700" b="1" dirty="0" smtClean="0">
                <a:latin typeface="Tahoma" pitchFamily="34" charset="0"/>
              </a:rPr>
              <a:t>Biens agricoles </a:t>
            </a:r>
            <a:r>
              <a:rPr lang="fr-FR" sz="700" dirty="0" smtClean="0">
                <a:latin typeface="Tahoma" pitchFamily="34" charset="0"/>
              </a:rPr>
              <a:t>: </a:t>
            </a:r>
            <a:r>
              <a:rPr lang="fr-FR" sz="700" dirty="0" smtClean="0"/>
              <a:t>couvre les dommages causés à l’ensemble de l’exploitation : bâtiments, contenu (mobilier, matériel agricole etc.), marchandises, animaux et récoltes (la grêle)</a:t>
            </a:r>
          </a:p>
          <a:p>
            <a:pPr eaLnBrk="1" hangingPunct="1">
              <a:lnSpc>
                <a:spcPct val="80000"/>
              </a:lnSpc>
            </a:pPr>
            <a:r>
              <a:rPr lang="fr-FR" sz="700" b="1" dirty="0" smtClean="0"/>
              <a:t>Catastrophes naturelles </a:t>
            </a:r>
            <a:r>
              <a:rPr lang="fr-FR" sz="700" dirty="0" smtClean="0"/>
              <a:t>: </a:t>
            </a:r>
            <a:r>
              <a:rPr lang="fr-FR" sz="800" dirty="0" smtClean="0"/>
              <a:t>dégâts dus aux catastrophes naturelles</a:t>
            </a:r>
            <a:endParaRPr lang="fr-FR" sz="700" dirty="0" smtClean="0"/>
          </a:p>
          <a:p>
            <a:pPr>
              <a:lnSpc>
                <a:spcPct val="80000"/>
              </a:lnSpc>
            </a:pPr>
            <a:r>
              <a:rPr lang="fr-FR" sz="700" b="1" dirty="0" smtClean="0"/>
              <a:t>Construction</a:t>
            </a:r>
            <a:r>
              <a:rPr lang="fr-FR" sz="700" dirty="0" smtClean="0"/>
              <a:t> recouvre principalement 2 types de garanties : l’assurance </a:t>
            </a:r>
            <a:r>
              <a:rPr lang="fr-FR" sz="700" u="sng" dirty="0" smtClean="0"/>
              <a:t>dommages ouvrage</a:t>
            </a:r>
            <a:r>
              <a:rPr lang="fr-FR" sz="700" dirty="0" smtClean="0"/>
              <a:t> (pour les particuliers et </a:t>
            </a:r>
            <a:r>
              <a:rPr lang="fr-FR" sz="700" b="1" i="1" dirty="0" smtClean="0"/>
              <a:t>obligatoire</a:t>
            </a:r>
            <a:r>
              <a:rPr lang="fr-FR" sz="700" dirty="0" smtClean="0"/>
              <a:t>), qui permet à celui qui fait construire d’être indemnisé rapidement en cas de dommage, et l’assurance de </a:t>
            </a:r>
            <a:r>
              <a:rPr lang="fr-FR" sz="700" u="sng" dirty="0" smtClean="0"/>
              <a:t>responsabilité civile décennale</a:t>
            </a:r>
            <a:r>
              <a:rPr lang="fr-FR" sz="700" dirty="0" smtClean="0"/>
              <a:t> (pour les professionnels du bâtiment), qui couvre la responsabilité des constructeurs.</a:t>
            </a:r>
            <a:endParaRPr lang="fr-FR" sz="700" b="1" dirty="0" smtClean="0"/>
          </a:p>
          <a:p>
            <a:pPr>
              <a:lnSpc>
                <a:spcPct val="80000"/>
              </a:lnSpc>
            </a:pPr>
            <a:r>
              <a:rPr lang="fr-FR" sz="700" b="1" dirty="0" smtClean="0"/>
              <a:t>Protection juridique</a:t>
            </a:r>
            <a:r>
              <a:rPr lang="fr-FR" sz="700" dirty="0" smtClean="0"/>
              <a:t> : L’assurance de protection juridique consiste à prendre en charge des frais ou à fournir des services, en cas de différend ou de litige opposant l’assuré à un tiers afin de l’aider à faire valoir ses droits.</a:t>
            </a:r>
          </a:p>
          <a:p>
            <a:pPr eaLnBrk="1" hangingPunct="1">
              <a:lnSpc>
                <a:spcPct val="80000"/>
              </a:lnSpc>
            </a:pPr>
            <a:r>
              <a:rPr lang="fr-FR" sz="700" b="1" dirty="0" smtClean="0">
                <a:latin typeface="Tahoma" pitchFamily="34" charset="0"/>
              </a:rPr>
              <a:t>Transports </a:t>
            </a:r>
            <a:r>
              <a:rPr lang="fr-FR" sz="700" dirty="0" smtClean="0">
                <a:latin typeface="Tahoma" pitchFamily="34" charset="0"/>
              </a:rPr>
              <a:t>:</a:t>
            </a:r>
          </a:p>
          <a:p>
            <a:pPr lvl="1" eaLnBrk="1" hangingPunct="1">
              <a:lnSpc>
                <a:spcPct val="80000"/>
              </a:lnSpc>
            </a:pPr>
            <a:r>
              <a:rPr lang="fr-FR" sz="600" b="1" dirty="0" smtClean="0">
                <a:latin typeface="Tahoma" pitchFamily="34" charset="0"/>
              </a:rPr>
              <a:t>navires </a:t>
            </a:r>
            <a:r>
              <a:rPr lang="fr-FR" sz="600" dirty="0" smtClean="0">
                <a:latin typeface="Tahoma" pitchFamily="34" charset="0"/>
              </a:rPr>
              <a:t>de commerce, de pêche, de plaisance, ou des bateaux de navigation intérieure, et les risques énergie et offshore ;</a:t>
            </a:r>
          </a:p>
          <a:p>
            <a:pPr lvl="1" eaLnBrk="1" hangingPunct="1">
              <a:lnSpc>
                <a:spcPct val="80000"/>
              </a:lnSpc>
            </a:pPr>
            <a:r>
              <a:rPr lang="fr-FR" sz="600" b="1" dirty="0" smtClean="0">
                <a:latin typeface="Tahoma" pitchFamily="34" charset="0"/>
              </a:rPr>
              <a:t>marchandises transportées </a:t>
            </a:r>
            <a:r>
              <a:rPr lang="fr-FR" sz="600" dirty="0" smtClean="0">
                <a:latin typeface="Tahoma" pitchFamily="34" charset="0"/>
              </a:rPr>
              <a:t>par voie maritime, terrestre, fluviale ou aérienne.</a:t>
            </a:r>
          </a:p>
          <a:p>
            <a:pPr lvl="1" eaLnBrk="1" hangingPunct="1">
              <a:lnSpc>
                <a:spcPct val="80000"/>
              </a:lnSpc>
            </a:pPr>
            <a:r>
              <a:rPr lang="fr-FR" sz="600" b="1" dirty="0" smtClean="0">
                <a:latin typeface="Tahoma" pitchFamily="34" charset="0"/>
              </a:rPr>
              <a:t>aviation</a:t>
            </a:r>
            <a:r>
              <a:rPr lang="fr-FR" sz="600" dirty="0" smtClean="0">
                <a:latin typeface="Tahoma" pitchFamily="34" charset="0"/>
              </a:rPr>
              <a:t>, qui inclut tous les risques liés aux aéronefs, au transport aérien de passagers, à la responsabilité des transporteurs aériens à l’égard des marchandises, à l’exploitation, aux prestations aéroportuaires, à la construction et à la réparation aéronautiques</a:t>
            </a:r>
          </a:p>
          <a:p>
            <a:pPr lvl="1" eaLnBrk="1" hangingPunct="1">
              <a:lnSpc>
                <a:spcPct val="80000"/>
              </a:lnSpc>
            </a:pPr>
            <a:r>
              <a:rPr lang="fr-FR" sz="600" b="1" dirty="0" smtClean="0">
                <a:latin typeface="Tahoma" pitchFamily="34" charset="0"/>
              </a:rPr>
              <a:t>L’assurance spatiale</a:t>
            </a:r>
            <a:r>
              <a:rPr lang="fr-FR" sz="600" dirty="0" smtClean="0">
                <a:latin typeface="Tahoma" pitchFamily="34" charset="0"/>
              </a:rPr>
              <a:t>, qu’il s’agisse des lanceurs ou des satellites.</a:t>
            </a:r>
          </a:p>
          <a:p>
            <a:pPr>
              <a:lnSpc>
                <a:spcPct val="80000"/>
              </a:lnSpc>
            </a:pPr>
            <a:r>
              <a:rPr lang="fr-FR" sz="700" b="1" dirty="0" smtClean="0">
                <a:latin typeface="Tahoma" pitchFamily="34" charset="0"/>
              </a:rPr>
              <a:t>Crédit-caution</a:t>
            </a:r>
            <a:r>
              <a:rPr lang="fr-FR" sz="700" dirty="0" smtClean="0">
                <a:latin typeface="Tahoma" pitchFamily="34" charset="0"/>
              </a:rPr>
              <a:t> : </a:t>
            </a:r>
            <a:r>
              <a:rPr lang="fr-FR" sz="800" dirty="0" smtClean="0"/>
              <a:t>L’entreprise qui accorde des crédits à ses clients s’expose aux risques liés à leur insolvabilité, l’assurance crédit lui permet de se prémunir contre le risque de perte de créances.</a:t>
            </a:r>
            <a:endParaRPr lang="fr-FR" sz="700" dirty="0" smtClean="0">
              <a:latin typeface="Tahoma" pitchFamily="34" charset="0"/>
            </a:endParaRPr>
          </a:p>
          <a:p>
            <a:pPr eaLnBrk="1" hangingPunct="1">
              <a:lnSpc>
                <a:spcPct val="80000"/>
              </a:lnSpc>
            </a:pPr>
            <a:r>
              <a:rPr lang="fr-FR" sz="700" b="1" dirty="0" smtClean="0">
                <a:latin typeface="Tahoma" pitchFamily="34" charset="0"/>
              </a:rPr>
              <a:t>Assistance</a:t>
            </a:r>
            <a:r>
              <a:rPr lang="fr-FR" sz="700" dirty="0" smtClean="0">
                <a:latin typeface="Tahoma" pitchFamily="34" charset="0"/>
              </a:rPr>
              <a:t> : recouvre plusieurs types de presta : </a:t>
            </a:r>
            <a:r>
              <a:rPr lang="fr-FR" sz="700" b="1" dirty="0" smtClean="0">
                <a:latin typeface="Tahoma" pitchFamily="34" charset="0"/>
              </a:rPr>
              <a:t>Assistance en cas d’accident</a:t>
            </a:r>
            <a:r>
              <a:rPr lang="fr-FR" sz="700" dirty="0" smtClean="0">
                <a:latin typeface="Tahoma" pitchFamily="34" charset="0"/>
              </a:rPr>
              <a:t> : </a:t>
            </a:r>
            <a:r>
              <a:rPr lang="fr-FR" sz="700" dirty="0" smtClean="0"/>
              <a:t>dépannage ou remorquage en cas de panne ou d’accident, envoi de pièces détachées, frais d'hébergement, conduite à destination, frais de récupération du véhicule. </a:t>
            </a:r>
            <a:r>
              <a:rPr lang="fr-FR" sz="700" b="1" dirty="0" smtClean="0"/>
              <a:t>Assistance aux passagers: </a:t>
            </a:r>
            <a:r>
              <a:rPr lang="fr-FR" sz="700" dirty="0" smtClean="0"/>
              <a:t>rapatriement en cas d’accident ou de maladie, remboursement des frais médicaux à l’étranger, rapatriement du corps en cas de décès.</a:t>
            </a:r>
          </a:p>
          <a:p>
            <a:pPr eaLnBrk="1" hangingPunct="1">
              <a:lnSpc>
                <a:spcPct val="80000"/>
              </a:lnSpc>
            </a:pPr>
            <a:r>
              <a:rPr lang="fr-FR" sz="700" b="1" dirty="0" smtClean="0">
                <a:latin typeface="Tahoma" pitchFamily="34" charset="0"/>
              </a:rPr>
              <a:t>Pertes pécuniaires </a:t>
            </a:r>
            <a:r>
              <a:rPr lang="fr-FR" sz="700" dirty="0" smtClean="0">
                <a:latin typeface="Tahoma" pitchFamily="34" charset="0"/>
              </a:rPr>
              <a:t>: (ex : </a:t>
            </a:r>
            <a:r>
              <a:rPr lang="fr-FR" sz="800" dirty="0" smtClean="0"/>
              <a:t>se protéger contre le risque d'impayé de loyer en souscrivant une assurance spécifique)</a:t>
            </a:r>
            <a:endParaRPr lang="fr-FR" sz="700" dirty="0" smtClean="0">
              <a:latin typeface="Tahoma" pitchFamily="34" charset="0"/>
            </a:endParaRPr>
          </a:p>
          <a:p>
            <a:pPr eaLnBrk="1" hangingPunct="1">
              <a:lnSpc>
                <a:spcPct val="80000"/>
              </a:lnSpc>
            </a:pPr>
            <a:r>
              <a:rPr lang="fr-FR" sz="700" b="1" dirty="0" smtClean="0">
                <a:latin typeface="Tahoma" pitchFamily="34" charset="0"/>
              </a:rPr>
              <a:t>Transmission</a:t>
            </a:r>
            <a:r>
              <a:rPr lang="fr-FR" sz="700" dirty="0" smtClean="0">
                <a:latin typeface="Tahoma" pitchFamily="34" charset="0"/>
              </a:rPr>
              <a:t> : en cas de décès assuré ou d’aliénation de la chose assurée, l’assurance continue de plein droit au profit de l’héritier ou de l’acquéreur. L’héritier ou l’acquéreur est tenu d’exécuter toutes les obligations incombant au souscripteur (cf. Art L 121-10 CdA)</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1034"/>
          <p:cNvGrpSpPr>
            <a:grpSpLocks/>
          </p:cNvGrpSpPr>
          <p:nvPr userDrawn="1"/>
        </p:nvGrpSpPr>
        <p:grpSpPr bwMode="auto">
          <a:xfrm>
            <a:off x="3275013" y="2362200"/>
            <a:ext cx="4192587" cy="2601913"/>
            <a:chOff x="918" y="1739"/>
            <a:chExt cx="2058" cy="1286"/>
          </a:xfrm>
        </p:grpSpPr>
        <p:sp>
          <p:nvSpPr>
            <p:cNvPr id="5" name="Freeform 1035"/>
            <p:cNvSpPr>
              <a:spLocks/>
            </p:cNvSpPr>
            <p:nvPr/>
          </p:nvSpPr>
          <p:spPr bwMode="auto">
            <a:xfrm>
              <a:off x="1359" y="1815"/>
              <a:ext cx="187" cy="239"/>
            </a:xfrm>
            <a:custGeom>
              <a:avLst/>
              <a:gdLst/>
              <a:ahLst/>
              <a:cxnLst>
                <a:cxn ang="0">
                  <a:pos x="79" y="220"/>
                </a:cxn>
                <a:cxn ang="0">
                  <a:pos x="180" y="68"/>
                </a:cxn>
                <a:cxn ang="0">
                  <a:pos x="180" y="68"/>
                </a:cxn>
                <a:cxn ang="0">
                  <a:pos x="186" y="52"/>
                </a:cxn>
                <a:cxn ang="0">
                  <a:pos x="187" y="35"/>
                </a:cxn>
                <a:cxn ang="0">
                  <a:pos x="181" y="19"/>
                </a:cxn>
                <a:cxn ang="0">
                  <a:pos x="168" y="6"/>
                </a:cxn>
                <a:cxn ang="0">
                  <a:pos x="161" y="2"/>
                </a:cxn>
                <a:cxn ang="0">
                  <a:pos x="153" y="0"/>
                </a:cxn>
                <a:cxn ang="0">
                  <a:pos x="144" y="0"/>
                </a:cxn>
                <a:cxn ang="0">
                  <a:pos x="136" y="0"/>
                </a:cxn>
                <a:cxn ang="0">
                  <a:pos x="127" y="3"/>
                </a:cxn>
                <a:cxn ang="0">
                  <a:pos x="120" y="6"/>
                </a:cxn>
                <a:cxn ang="0">
                  <a:pos x="113" y="13"/>
                </a:cxn>
                <a:cxn ang="0">
                  <a:pos x="107" y="19"/>
                </a:cxn>
                <a:cxn ang="0">
                  <a:pos x="107" y="19"/>
                </a:cxn>
                <a:cxn ang="0">
                  <a:pos x="6" y="172"/>
                </a:cxn>
                <a:cxn ang="0">
                  <a:pos x="6" y="172"/>
                </a:cxn>
                <a:cxn ang="0">
                  <a:pos x="0" y="188"/>
                </a:cxn>
                <a:cxn ang="0">
                  <a:pos x="0" y="205"/>
                </a:cxn>
                <a:cxn ang="0">
                  <a:pos x="5" y="220"/>
                </a:cxn>
                <a:cxn ang="0">
                  <a:pos x="18" y="232"/>
                </a:cxn>
                <a:cxn ang="0">
                  <a:pos x="25" y="237"/>
                </a:cxn>
                <a:cxn ang="0">
                  <a:pos x="33" y="239"/>
                </a:cxn>
                <a:cxn ang="0">
                  <a:pos x="42" y="239"/>
                </a:cxn>
                <a:cxn ang="0">
                  <a:pos x="50" y="239"/>
                </a:cxn>
                <a:cxn ang="0">
                  <a:pos x="59" y="236"/>
                </a:cxn>
                <a:cxn ang="0">
                  <a:pos x="66" y="232"/>
                </a:cxn>
                <a:cxn ang="0">
                  <a:pos x="73" y="226"/>
                </a:cxn>
                <a:cxn ang="0">
                  <a:pos x="79" y="220"/>
                </a:cxn>
                <a:cxn ang="0">
                  <a:pos x="79" y="220"/>
                </a:cxn>
              </a:cxnLst>
              <a:rect l="0" t="0" r="r" b="b"/>
              <a:pathLst>
                <a:path w="187" h="239">
                  <a:moveTo>
                    <a:pt x="79" y="220"/>
                  </a:moveTo>
                  <a:lnTo>
                    <a:pt x="180" y="68"/>
                  </a:lnTo>
                  <a:lnTo>
                    <a:pt x="180" y="68"/>
                  </a:lnTo>
                  <a:lnTo>
                    <a:pt x="186" y="52"/>
                  </a:lnTo>
                  <a:lnTo>
                    <a:pt x="187" y="35"/>
                  </a:lnTo>
                  <a:lnTo>
                    <a:pt x="181" y="19"/>
                  </a:lnTo>
                  <a:lnTo>
                    <a:pt x="168" y="6"/>
                  </a:lnTo>
                  <a:lnTo>
                    <a:pt x="161" y="2"/>
                  </a:lnTo>
                  <a:lnTo>
                    <a:pt x="153" y="0"/>
                  </a:lnTo>
                  <a:lnTo>
                    <a:pt x="144" y="0"/>
                  </a:lnTo>
                  <a:lnTo>
                    <a:pt x="136" y="0"/>
                  </a:lnTo>
                  <a:lnTo>
                    <a:pt x="127" y="3"/>
                  </a:lnTo>
                  <a:lnTo>
                    <a:pt x="120" y="6"/>
                  </a:lnTo>
                  <a:lnTo>
                    <a:pt x="113" y="13"/>
                  </a:lnTo>
                  <a:lnTo>
                    <a:pt x="107" y="19"/>
                  </a:lnTo>
                  <a:lnTo>
                    <a:pt x="107" y="19"/>
                  </a:lnTo>
                  <a:lnTo>
                    <a:pt x="6" y="172"/>
                  </a:lnTo>
                  <a:lnTo>
                    <a:pt x="6" y="172"/>
                  </a:lnTo>
                  <a:lnTo>
                    <a:pt x="0" y="188"/>
                  </a:lnTo>
                  <a:lnTo>
                    <a:pt x="0" y="205"/>
                  </a:lnTo>
                  <a:lnTo>
                    <a:pt x="5" y="220"/>
                  </a:lnTo>
                  <a:lnTo>
                    <a:pt x="18" y="232"/>
                  </a:lnTo>
                  <a:lnTo>
                    <a:pt x="25" y="237"/>
                  </a:lnTo>
                  <a:lnTo>
                    <a:pt x="33" y="239"/>
                  </a:lnTo>
                  <a:lnTo>
                    <a:pt x="42" y="239"/>
                  </a:lnTo>
                  <a:lnTo>
                    <a:pt x="50" y="239"/>
                  </a:lnTo>
                  <a:lnTo>
                    <a:pt x="59" y="236"/>
                  </a:lnTo>
                  <a:lnTo>
                    <a:pt x="66" y="232"/>
                  </a:lnTo>
                  <a:lnTo>
                    <a:pt x="73" y="226"/>
                  </a:lnTo>
                  <a:lnTo>
                    <a:pt x="79" y="220"/>
                  </a:lnTo>
                  <a:lnTo>
                    <a:pt x="79" y="220"/>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6" name="Freeform 1036"/>
            <p:cNvSpPr>
              <a:spLocks/>
            </p:cNvSpPr>
            <p:nvPr/>
          </p:nvSpPr>
          <p:spPr bwMode="auto">
            <a:xfrm>
              <a:off x="1188" y="1739"/>
              <a:ext cx="87" cy="308"/>
            </a:xfrm>
            <a:custGeom>
              <a:avLst/>
              <a:gdLst/>
              <a:ahLst/>
              <a:cxnLst>
                <a:cxn ang="0">
                  <a:pos x="87" y="264"/>
                </a:cxn>
                <a:cxn ang="0">
                  <a:pos x="87" y="43"/>
                </a:cxn>
                <a:cxn ang="0">
                  <a:pos x="87" y="43"/>
                </a:cxn>
                <a:cxn ang="0">
                  <a:pos x="86" y="35"/>
                </a:cxn>
                <a:cxn ang="0">
                  <a:pos x="84" y="26"/>
                </a:cxn>
                <a:cxn ang="0">
                  <a:pos x="80" y="19"/>
                </a:cxn>
                <a:cxn ang="0">
                  <a:pos x="75" y="13"/>
                </a:cxn>
                <a:cxn ang="0">
                  <a:pos x="67" y="7"/>
                </a:cxn>
                <a:cxn ang="0">
                  <a:pos x="60" y="3"/>
                </a:cxn>
                <a:cxn ang="0">
                  <a:pos x="51" y="1"/>
                </a:cxn>
                <a:cxn ang="0">
                  <a:pos x="43" y="0"/>
                </a:cxn>
                <a:cxn ang="0">
                  <a:pos x="34" y="1"/>
                </a:cxn>
                <a:cxn ang="0">
                  <a:pos x="26" y="3"/>
                </a:cxn>
                <a:cxn ang="0">
                  <a:pos x="19" y="7"/>
                </a:cxn>
                <a:cxn ang="0">
                  <a:pos x="12" y="13"/>
                </a:cxn>
                <a:cxn ang="0">
                  <a:pos x="7" y="19"/>
                </a:cxn>
                <a:cxn ang="0">
                  <a:pos x="3" y="26"/>
                </a:cxn>
                <a:cxn ang="0">
                  <a:pos x="1" y="35"/>
                </a:cxn>
                <a:cxn ang="0">
                  <a:pos x="0" y="43"/>
                </a:cxn>
                <a:cxn ang="0">
                  <a:pos x="0" y="43"/>
                </a:cxn>
                <a:cxn ang="0">
                  <a:pos x="0" y="264"/>
                </a:cxn>
                <a:cxn ang="0">
                  <a:pos x="0" y="264"/>
                </a:cxn>
                <a:cxn ang="0">
                  <a:pos x="1" y="273"/>
                </a:cxn>
                <a:cxn ang="0">
                  <a:pos x="3" y="281"/>
                </a:cxn>
                <a:cxn ang="0">
                  <a:pos x="7" y="288"/>
                </a:cxn>
                <a:cxn ang="0">
                  <a:pos x="12" y="296"/>
                </a:cxn>
                <a:cxn ang="0">
                  <a:pos x="19" y="301"/>
                </a:cxn>
                <a:cxn ang="0">
                  <a:pos x="26" y="305"/>
                </a:cxn>
                <a:cxn ang="0">
                  <a:pos x="34" y="307"/>
                </a:cxn>
                <a:cxn ang="0">
                  <a:pos x="43" y="308"/>
                </a:cxn>
                <a:cxn ang="0">
                  <a:pos x="51" y="307"/>
                </a:cxn>
                <a:cxn ang="0">
                  <a:pos x="60" y="305"/>
                </a:cxn>
                <a:cxn ang="0">
                  <a:pos x="67" y="301"/>
                </a:cxn>
                <a:cxn ang="0">
                  <a:pos x="75" y="296"/>
                </a:cxn>
                <a:cxn ang="0">
                  <a:pos x="80" y="288"/>
                </a:cxn>
                <a:cxn ang="0">
                  <a:pos x="84" y="281"/>
                </a:cxn>
                <a:cxn ang="0">
                  <a:pos x="86" y="273"/>
                </a:cxn>
                <a:cxn ang="0">
                  <a:pos x="87" y="264"/>
                </a:cxn>
                <a:cxn ang="0">
                  <a:pos x="87" y="264"/>
                </a:cxn>
              </a:cxnLst>
              <a:rect l="0" t="0" r="r" b="b"/>
              <a:pathLst>
                <a:path w="87" h="308">
                  <a:moveTo>
                    <a:pt x="87" y="264"/>
                  </a:moveTo>
                  <a:lnTo>
                    <a:pt x="87" y="43"/>
                  </a:lnTo>
                  <a:lnTo>
                    <a:pt x="87" y="43"/>
                  </a:lnTo>
                  <a:lnTo>
                    <a:pt x="86" y="35"/>
                  </a:lnTo>
                  <a:lnTo>
                    <a:pt x="84" y="26"/>
                  </a:lnTo>
                  <a:lnTo>
                    <a:pt x="80" y="19"/>
                  </a:lnTo>
                  <a:lnTo>
                    <a:pt x="75" y="13"/>
                  </a:lnTo>
                  <a:lnTo>
                    <a:pt x="67" y="7"/>
                  </a:lnTo>
                  <a:lnTo>
                    <a:pt x="60" y="3"/>
                  </a:lnTo>
                  <a:lnTo>
                    <a:pt x="51" y="1"/>
                  </a:lnTo>
                  <a:lnTo>
                    <a:pt x="43" y="0"/>
                  </a:lnTo>
                  <a:lnTo>
                    <a:pt x="34" y="1"/>
                  </a:lnTo>
                  <a:lnTo>
                    <a:pt x="26" y="3"/>
                  </a:lnTo>
                  <a:lnTo>
                    <a:pt x="19" y="7"/>
                  </a:lnTo>
                  <a:lnTo>
                    <a:pt x="12" y="13"/>
                  </a:lnTo>
                  <a:lnTo>
                    <a:pt x="7" y="19"/>
                  </a:lnTo>
                  <a:lnTo>
                    <a:pt x="3" y="26"/>
                  </a:lnTo>
                  <a:lnTo>
                    <a:pt x="1" y="35"/>
                  </a:lnTo>
                  <a:lnTo>
                    <a:pt x="0" y="43"/>
                  </a:lnTo>
                  <a:lnTo>
                    <a:pt x="0" y="43"/>
                  </a:lnTo>
                  <a:lnTo>
                    <a:pt x="0" y="264"/>
                  </a:lnTo>
                  <a:lnTo>
                    <a:pt x="0" y="264"/>
                  </a:lnTo>
                  <a:lnTo>
                    <a:pt x="1" y="273"/>
                  </a:lnTo>
                  <a:lnTo>
                    <a:pt x="3" y="281"/>
                  </a:lnTo>
                  <a:lnTo>
                    <a:pt x="7" y="288"/>
                  </a:lnTo>
                  <a:lnTo>
                    <a:pt x="12" y="296"/>
                  </a:lnTo>
                  <a:lnTo>
                    <a:pt x="19" y="301"/>
                  </a:lnTo>
                  <a:lnTo>
                    <a:pt x="26" y="305"/>
                  </a:lnTo>
                  <a:lnTo>
                    <a:pt x="34" y="307"/>
                  </a:lnTo>
                  <a:lnTo>
                    <a:pt x="43" y="308"/>
                  </a:lnTo>
                  <a:lnTo>
                    <a:pt x="51" y="307"/>
                  </a:lnTo>
                  <a:lnTo>
                    <a:pt x="60" y="305"/>
                  </a:lnTo>
                  <a:lnTo>
                    <a:pt x="67" y="301"/>
                  </a:lnTo>
                  <a:lnTo>
                    <a:pt x="75" y="296"/>
                  </a:lnTo>
                  <a:lnTo>
                    <a:pt x="80" y="288"/>
                  </a:lnTo>
                  <a:lnTo>
                    <a:pt x="84" y="281"/>
                  </a:lnTo>
                  <a:lnTo>
                    <a:pt x="86" y="273"/>
                  </a:lnTo>
                  <a:lnTo>
                    <a:pt x="87" y="264"/>
                  </a:lnTo>
                  <a:lnTo>
                    <a:pt x="87" y="264"/>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7" name="Freeform 1037"/>
            <p:cNvSpPr>
              <a:spLocks/>
            </p:cNvSpPr>
            <p:nvPr/>
          </p:nvSpPr>
          <p:spPr bwMode="auto">
            <a:xfrm>
              <a:off x="918" y="1813"/>
              <a:ext cx="166" cy="246"/>
            </a:xfrm>
            <a:custGeom>
              <a:avLst/>
              <a:gdLst/>
              <a:ahLst/>
              <a:cxnLst>
                <a:cxn ang="0">
                  <a:pos x="162" y="183"/>
                </a:cxn>
                <a:cxn ang="0">
                  <a:pos x="83" y="24"/>
                </a:cxn>
                <a:cxn ang="0">
                  <a:pos x="83" y="24"/>
                </a:cxn>
                <a:cxn ang="0">
                  <a:pos x="77" y="17"/>
                </a:cxn>
                <a:cxn ang="0">
                  <a:pos x="72" y="11"/>
                </a:cxn>
                <a:cxn ang="0">
                  <a:pos x="65" y="5"/>
                </a:cxn>
                <a:cxn ang="0">
                  <a:pos x="57" y="2"/>
                </a:cxn>
                <a:cxn ang="0">
                  <a:pos x="49" y="0"/>
                </a:cxn>
                <a:cxn ang="0">
                  <a:pos x="40" y="0"/>
                </a:cxn>
                <a:cxn ang="0">
                  <a:pos x="32" y="1"/>
                </a:cxn>
                <a:cxn ang="0">
                  <a:pos x="24" y="4"/>
                </a:cxn>
                <a:cxn ang="0">
                  <a:pos x="10" y="16"/>
                </a:cxn>
                <a:cxn ang="0">
                  <a:pos x="2" y="31"/>
                </a:cxn>
                <a:cxn ang="0">
                  <a:pos x="0" y="46"/>
                </a:cxn>
                <a:cxn ang="0">
                  <a:pos x="5" y="63"/>
                </a:cxn>
                <a:cxn ang="0">
                  <a:pos x="5" y="63"/>
                </a:cxn>
                <a:cxn ang="0">
                  <a:pos x="85" y="222"/>
                </a:cxn>
                <a:cxn ang="0">
                  <a:pos x="85" y="222"/>
                </a:cxn>
                <a:cxn ang="0">
                  <a:pos x="89" y="229"/>
                </a:cxn>
                <a:cxn ang="0">
                  <a:pos x="95" y="236"/>
                </a:cxn>
                <a:cxn ang="0">
                  <a:pos x="103" y="240"/>
                </a:cxn>
                <a:cxn ang="0">
                  <a:pos x="110" y="243"/>
                </a:cxn>
                <a:cxn ang="0">
                  <a:pos x="118" y="245"/>
                </a:cxn>
                <a:cxn ang="0">
                  <a:pos x="126" y="245"/>
                </a:cxn>
                <a:cxn ang="0">
                  <a:pos x="134" y="244"/>
                </a:cxn>
                <a:cxn ang="0">
                  <a:pos x="143" y="241"/>
                </a:cxn>
                <a:cxn ang="0">
                  <a:pos x="157" y="230"/>
                </a:cxn>
                <a:cxn ang="0">
                  <a:pos x="164" y="215"/>
                </a:cxn>
                <a:cxn ang="0">
                  <a:pos x="166" y="200"/>
                </a:cxn>
                <a:cxn ang="0">
                  <a:pos x="162" y="183"/>
                </a:cxn>
                <a:cxn ang="0">
                  <a:pos x="162" y="183"/>
                </a:cxn>
              </a:cxnLst>
              <a:rect l="0" t="0" r="r" b="b"/>
              <a:pathLst>
                <a:path w="166" h="245">
                  <a:moveTo>
                    <a:pt x="162" y="183"/>
                  </a:moveTo>
                  <a:lnTo>
                    <a:pt x="83" y="24"/>
                  </a:lnTo>
                  <a:lnTo>
                    <a:pt x="83" y="24"/>
                  </a:lnTo>
                  <a:lnTo>
                    <a:pt x="77" y="17"/>
                  </a:lnTo>
                  <a:lnTo>
                    <a:pt x="72" y="11"/>
                  </a:lnTo>
                  <a:lnTo>
                    <a:pt x="65" y="5"/>
                  </a:lnTo>
                  <a:lnTo>
                    <a:pt x="57" y="2"/>
                  </a:lnTo>
                  <a:lnTo>
                    <a:pt x="49" y="0"/>
                  </a:lnTo>
                  <a:lnTo>
                    <a:pt x="40" y="0"/>
                  </a:lnTo>
                  <a:lnTo>
                    <a:pt x="32" y="1"/>
                  </a:lnTo>
                  <a:lnTo>
                    <a:pt x="24" y="4"/>
                  </a:lnTo>
                  <a:lnTo>
                    <a:pt x="10" y="16"/>
                  </a:lnTo>
                  <a:lnTo>
                    <a:pt x="2" y="31"/>
                  </a:lnTo>
                  <a:lnTo>
                    <a:pt x="0" y="46"/>
                  </a:lnTo>
                  <a:lnTo>
                    <a:pt x="5" y="63"/>
                  </a:lnTo>
                  <a:lnTo>
                    <a:pt x="5" y="63"/>
                  </a:lnTo>
                  <a:lnTo>
                    <a:pt x="85" y="222"/>
                  </a:lnTo>
                  <a:lnTo>
                    <a:pt x="85" y="222"/>
                  </a:lnTo>
                  <a:lnTo>
                    <a:pt x="89" y="229"/>
                  </a:lnTo>
                  <a:lnTo>
                    <a:pt x="95" y="236"/>
                  </a:lnTo>
                  <a:lnTo>
                    <a:pt x="103" y="240"/>
                  </a:lnTo>
                  <a:lnTo>
                    <a:pt x="110" y="243"/>
                  </a:lnTo>
                  <a:lnTo>
                    <a:pt x="118" y="245"/>
                  </a:lnTo>
                  <a:lnTo>
                    <a:pt x="126" y="245"/>
                  </a:lnTo>
                  <a:lnTo>
                    <a:pt x="134" y="244"/>
                  </a:lnTo>
                  <a:lnTo>
                    <a:pt x="143" y="241"/>
                  </a:lnTo>
                  <a:lnTo>
                    <a:pt x="157" y="230"/>
                  </a:lnTo>
                  <a:lnTo>
                    <a:pt x="164" y="215"/>
                  </a:lnTo>
                  <a:lnTo>
                    <a:pt x="166" y="200"/>
                  </a:lnTo>
                  <a:lnTo>
                    <a:pt x="162" y="183"/>
                  </a:lnTo>
                  <a:lnTo>
                    <a:pt x="162" y="183"/>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8" name="Freeform 1038"/>
            <p:cNvSpPr>
              <a:spLocks/>
            </p:cNvSpPr>
            <p:nvPr/>
          </p:nvSpPr>
          <p:spPr bwMode="auto">
            <a:xfrm>
              <a:off x="930" y="2514"/>
              <a:ext cx="87" cy="55"/>
            </a:xfrm>
            <a:custGeom>
              <a:avLst/>
              <a:gdLst/>
              <a:ahLst/>
              <a:cxnLst>
                <a:cxn ang="0">
                  <a:pos x="87" y="23"/>
                </a:cxn>
                <a:cxn ang="0">
                  <a:pos x="76" y="19"/>
                </a:cxn>
                <a:cxn ang="0">
                  <a:pos x="65" y="17"/>
                </a:cxn>
                <a:cxn ang="0">
                  <a:pos x="55" y="14"/>
                </a:cxn>
                <a:cxn ang="0">
                  <a:pos x="43" y="11"/>
                </a:cxn>
                <a:cxn ang="0">
                  <a:pos x="33" y="9"/>
                </a:cxn>
                <a:cxn ang="0">
                  <a:pos x="22" y="6"/>
                </a:cxn>
                <a:cxn ang="0">
                  <a:pos x="11" y="4"/>
                </a:cxn>
                <a:cxn ang="0">
                  <a:pos x="0" y="0"/>
                </a:cxn>
                <a:cxn ang="0">
                  <a:pos x="0" y="51"/>
                </a:cxn>
                <a:cxn ang="0">
                  <a:pos x="87" y="55"/>
                </a:cxn>
                <a:cxn ang="0">
                  <a:pos x="87" y="23"/>
                </a:cxn>
              </a:cxnLst>
              <a:rect l="0" t="0" r="r" b="b"/>
              <a:pathLst>
                <a:path w="87" h="55">
                  <a:moveTo>
                    <a:pt x="87" y="23"/>
                  </a:moveTo>
                  <a:lnTo>
                    <a:pt x="76" y="19"/>
                  </a:lnTo>
                  <a:lnTo>
                    <a:pt x="65" y="17"/>
                  </a:lnTo>
                  <a:lnTo>
                    <a:pt x="55" y="14"/>
                  </a:lnTo>
                  <a:lnTo>
                    <a:pt x="43" y="11"/>
                  </a:lnTo>
                  <a:lnTo>
                    <a:pt x="33" y="9"/>
                  </a:lnTo>
                  <a:lnTo>
                    <a:pt x="22" y="6"/>
                  </a:lnTo>
                  <a:lnTo>
                    <a:pt x="11" y="4"/>
                  </a:lnTo>
                  <a:lnTo>
                    <a:pt x="0" y="0"/>
                  </a:lnTo>
                  <a:lnTo>
                    <a:pt x="0" y="51"/>
                  </a:lnTo>
                  <a:lnTo>
                    <a:pt x="87" y="55"/>
                  </a:lnTo>
                  <a:lnTo>
                    <a:pt x="87" y="23"/>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9" name="Freeform 1039"/>
            <p:cNvSpPr>
              <a:spLocks/>
            </p:cNvSpPr>
            <p:nvPr/>
          </p:nvSpPr>
          <p:spPr bwMode="auto">
            <a:xfrm>
              <a:off x="930" y="2100"/>
              <a:ext cx="785" cy="909"/>
            </a:xfrm>
            <a:custGeom>
              <a:avLst/>
              <a:gdLst/>
              <a:ahLst/>
              <a:cxnLst>
                <a:cxn ang="0">
                  <a:pos x="605" y="142"/>
                </a:cxn>
                <a:cxn ang="0">
                  <a:pos x="564" y="108"/>
                </a:cxn>
                <a:cxn ang="0">
                  <a:pos x="519" y="77"/>
                </a:cxn>
                <a:cxn ang="0">
                  <a:pos x="473" y="52"/>
                </a:cxn>
                <a:cxn ang="0">
                  <a:pos x="423" y="32"/>
                </a:cxn>
                <a:cxn ang="0">
                  <a:pos x="373" y="17"/>
                </a:cxn>
                <a:cxn ang="0">
                  <a:pos x="321" y="7"/>
                </a:cxn>
                <a:cxn ang="0">
                  <a:pos x="267" y="1"/>
                </a:cxn>
                <a:cxn ang="0">
                  <a:pos x="0" y="0"/>
                </a:cxn>
                <a:cxn ang="0">
                  <a:pos x="11" y="418"/>
                </a:cxn>
                <a:cxn ang="0">
                  <a:pos x="33" y="423"/>
                </a:cxn>
                <a:cxn ang="0">
                  <a:pos x="55" y="428"/>
                </a:cxn>
                <a:cxn ang="0">
                  <a:pos x="76" y="433"/>
                </a:cxn>
                <a:cxn ang="0">
                  <a:pos x="87" y="88"/>
                </a:cxn>
                <a:cxn ang="0">
                  <a:pos x="263" y="89"/>
                </a:cxn>
                <a:cxn ang="0">
                  <a:pos x="307" y="93"/>
                </a:cxn>
                <a:cxn ang="0">
                  <a:pos x="352" y="102"/>
                </a:cxn>
                <a:cxn ang="0">
                  <a:pos x="395" y="114"/>
                </a:cxn>
                <a:cxn ang="0">
                  <a:pos x="436" y="131"/>
                </a:cxn>
                <a:cxn ang="0">
                  <a:pos x="475" y="152"/>
                </a:cxn>
                <a:cxn ang="0">
                  <a:pos x="512" y="178"/>
                </a:cxn>
                <a:cxn ang="0">
                  <a:pos x="547" y="206"/>
                </a:cxn>
                <a:cxn ang="0">
                  <a:pos x="591" y="252"/>
                </a:cxn>
                <a:cxn ang="0">
                  <a:pos x="637" y="316"/>
                </a:cxn>
                <a:cxn ang="0">
                  <a:pos x="669" y="387"/>
                </a:cxn>
                <a:cxn ang="0">
                  <a:pos x="690" y="463"/>
                </a:cxn>
                <a:cxn ang="0">
                  <a:pos x="536" y="502"/>
                </a:cxn>
                <a:cxn ang="0">
                  <a:pos x="280" y="594"/>
                </a:cxn>
                <a:cxn ang="0">
                  <a:pos x="302" y="671"/>
                </a:cxn>
                <a:cxn ang="0">
                  <a:pos x="323" y="710"/>
                </a:cxn>
                <a:cxn ang="0">
                  <a:pos x="352" y="741"/>
                </a:cxn>
                <a:cxn ang="0">
                  <a:pos x="383" y="764"/>
                </a:cxn>
                <a:cxn ang="0">
                  <a:pos x="419" y="781"/>
                </a:cxn>
                <a:cxn ang="0">
                  <a:pos x="455" y="794"/>
                </a:cxn>
                <a:cxn ang="0">
                  <a:pos x="490" y="801"/>
                </a:cxn>
                <a:cxn ang="0">
                  <a:pos x="523" y="806"/>
                </a:cxn>
                <a:cxn ang="0">
                  <a:pos x="536" y="821"/>
                </a:cxn>
                <a:cxn ang="0">
                  <a:pos x="87" y="469"/>
                </a:cxn>
                <a:cxn ang="0">
                  <a:pos x="0" y="909"/>
                </a:cxn>
                <a:cxn ang="0">
                  <a:pos x="624" y="719"/>
                </a:cxn>
                <a:cxn ang="0">
                  <a:pos x="573" y="721"/>
                </a:cxn>
                <a:cxn ang="0">
                  <a:pos x="542" y="720"/>
                </a:cxn>
                <a:cxn ang="0">
                  <a:pos x="494" y="713"/>
                </a:cxn>
                <a:cxn ang="0">
                  <a:pos x="441" y="695"/>
                </a:cxn>
                <a:cxn ang="0">
                  <a:pos x="624" y="682"/>
                </a:cxn>
                <a:cxn ang="0">
                  <a:pos x="785" y="589"/>
                </a:cxn>
                <a:cxn ang="0">
                  <a:pos x="782" y="491"/>
                </a:cxn>
                <a:cxn ang="0">
                  <a:pos x="762" y="387"/>
                </a:cxn>
                <a:cxn ang="0">
                  <a:pos x="721" y="290"/>
                </a:cxn>
                <a:cxn ang="0">
                  <a:pos x="662" y="201"/>
                </a:cxn>
              </a:cxnLst>
              <a:rect l="0" t="0" r="r" b="b"/>
              <a:pathLst>
                <a:path w="785" h="909">
                  <a:moveTo>
                    <a:pt x="625" y="161"/>
                  </a:moveTo>
                  <a:lnTo>
                    <a:pt x="605" y="142"/>
                  </a:lnTo>
                  <a:lnTo>
                    <a:pt x="585" y="124"/>
                  </a:lnTo>
                  <a:lnTo>
                    <a:pt x="564" y="108"/>
                  </a:lnTo>
                  <a:lnTo>
                    <a:pt x="542" y="92"/>
                  </a:lnTo>
                  <a:lnTo>
                    <a:pt x="519" y="77"/>
                  </a:lnTo>
                  <a:lnTo>
                    <a:pt x="496" y="65"/>
                  </a:lnTo>
                  <a:lnTo>
                    <a:pt x="473" y="52"/>
                  </a:lnTo>
                  <a:lnTo>
                    <a:pt x="449" y="41"/>
                  </a:lnTo>
                  <a:lnTo>
                    <a:pt x="423" y="32"/>
                  </a:lnTo>
                  <a:lnTo>
                    <a:pt x="399" y="24"/>
                  </a:lnTo>
                  <a:lnTo>
                    <a:pt x="373" y="17"/>
                  </a:lnTo>
                  <a:lnTo>
                    <a:pt x="347" y="11"/>
                  </a:lnTo>
                  <a:lnTo>
                    <a:pt x="321" y="7"/>
                  </a:lnTo>
                  <a:lnTo>
                    <a:pt x="293" y="3"/>
                  </a:lnTo>
                  <a:lnTo>
                    <a:pt x="267" y="1"/>
                  </a:lnTo>
                  <a:lnTo>
                    <a:pt x="240" y="0"/>
                  </a:lnTo>
                  <a:lnTo>
                    <a:pt x="0" y="0"/>
                  </a:lnTo>
                  <a:lnTo>
                    <a:pt x="0" y="414"/>
                  </a:lnTo>
                  <a:lnTo>
                    <a:pt x="11" y="418"/>
                  </a:lnTo>
                  <a:lnTo>
                    <a:pt x="22" y="420"/>
                  </a:lnTo>
                  <a:lnTo>
                    <a:pt x="33" y="423"/>
                  </a:lnTo>
                  <a:lnTo>
                    <a:pt x="43" y="425"/>
                  </a:lnTo>
                  <a:lnTo>
                    <a:pt x="55" y="428"/>
                  </a:lnTo>
                  <a:lnTo>
                    <a:pt x="65" y="431"/>
                  </a:lnTo>
                  <a:lnTo>
                    <a:pt x="76" y="433"/>
                  </a:lnTo>
                  <a:lnTo>
                    <a:pt x="87" y="437"/>
                  </a:lnTo>
                  <a:lnTo>
                    <a:pt x="87" y="88"/>
                  </a:lnTo>
                  <a:lnTo>
                    <a:pt x="240" y="88"/>
                  </a:lnTo>
                  <a:lnTo>
                    <a:pt x="263" y="89"/>
                  </a:lnTo>
                  <a:lnTo>
                    <a:pt x="285" y="90"/>
                  </a:lnTo>
                  <a:lnTo>
                    <a:pt x="307" y="93"/>
                  </a:lnTo>
                  <a:lnTo>
                    <a:pt x="329" y="96"/>
                  </a:lnTo>
                  <a:lnTo>
                    <a:pt x="352" y="102"/>
                  </a:lnTo>
                  <a:lnTo>
                    <a:pt x="373" y="108"/>
                  </a:lnTo>
                  <a:lnTo>
                    <a:pt x="395" y="114"/>
                  </a:lnTo>
                  <a:lnTo>
                    <a:pt x="415" y="123"/>
                  </a:lnTo>
                  <a:lnTo>
                    <a:pt x="436" y="131"/>
                  </a:lnTo>
                  <a:lnTo>
                    <a:pt x="455" y="142"/>
                  </a:lnTo>
                  <a:lnTo>
                    <a:pt x="475" y="152"/>
                  </a:lnTo>
                  <a:lnTo>
                    <a:pt x="494" y="165"/>
                  </a:lnTo>
                  <a:lnTo>
                    <a:pt x="512" y="178"/>
                  </a:lnTo>
                  <a:lnTo>
                    <a:pt x="530" y="191"/>
                  </a:lnTo>
                  <a:lnTo>
                    <a:pt x="547" y="206"/>
                  </a:lnTo>
                  <a:lnTo>
                    <a:pt x="564" y="222"/>
                  </a:lnTo>
                  <a:lnTo>
                    <a:pt x="591" y="252"/>
                  </a:lnTo>
                  <a:lnTo>
                    <a:pt x="615" y="283"/>
                  </a:lnTo>
                  <a:lnTo>
                    <a:pt x="637" y="316"/>
                  </a:lnTo>
                  <a:lnTo>
                    <a:pt x="654" y="351"/>
                  </a:lnTo>
                  <a:lnTo>
                    <a:pt x="669" y="387"/>
                  </a:lnTo>
                  <a:lnTo>
                    <a:pt x="682" y="425"/>
                  </a:lnTo>
                  <a:lnTo>
                    <a:pt x="690" y="463"/>
                  </a:lnTo>
                  <a:lnTo>
                    <a:pt x="696" y="502"/>
                  </a:lnTo>
                  <a:lnTo>
                    <a:pt x="536" y="502"/>
                  </a:lnTo>
                  <a:lnTo>
                    <a:pt x="536" y="594"/>
                  </a:lnTo>
                  <a:lnTo>
                    <a:pt x="280" y="594"/>
                  </a:lnTo>
                  <a:lnTo>
                    <a:pt x="294" y="649"/>
                  </a:lnTo>
                  <a:lnTo>
                    <a:pt x="302" y="671"/>
                  </a:lnTo>
                  <a:lnTo>
                    <a:pt x="311" y="691"/>
                  </a:lnTo>
                  <a:lnTo>
                    <a:pt x="323" y="710"/>
                  </a:lnTo>
                  <a:lnTo>
                    <a:pt x="337" y="726"/>
                  </a:lnTo>
                  <a:lnTo>
                    <a:pt x="352" y="741"/>
                  </a:lnTo>
                  <a:lnTo>
                    <a:pt x="367" y="752"/>
                  </a:lnTo>
                  <a:lnTo>
                    <a:pt x="383" y="764"/>
                  </a:lnTo>
                  <a:lnTo>
                    <a:pt x="401" y="773"/>
                  </a:lnTo>
                  <a:lnTo>
                    <a:pt x="419" y="781"/>
                  </a:lnTo>
                  <a:lnTo>
                    <a:pt x="437" y="788"/>
                  </a:lnTo>
                  <a:lnTo>
                    <a:pt x="455" y="794"/>
                  </a:lnTo>
                  <a:lnTo>
                    <a:pt x="473" y="798"/>
                  </a:lnTo>
                  <a:lnTo>
                    <a:pt x="490" y="801"/>
                  </a:lnTo>
                  <a:lnTo>
                    <a:pt x="507" y="804"/>
                  </a:lnTo>
                  <a:lnTo>
                    <a:pt x="523" y="806"/>
                  </a:lnTo>
                  <a:lnTo>
                    <a:pt x="536" y="807"/>
                  </a:lnTo>
                  <a:lnTo>
                    <a:pt x="536" y="821"/>
                  </a:lnTo>
                  <a:lnTo>
                    <a:pt x="87" y="822"/>
                  </a:lnTo>
                  <a:lnTo>
                    <a:pt x="87" y="469"/>
                  </a:lnTo>
                  <a:lnTo>
                    <a:pt x="0" y="465"/>
                  </a:lnTo>
                  <a:lnTo>
                    <a:pt x="0" y="909"/>
                  </a:lnTo>
                  <a:lnTo>
                    <a:pt x="624" y="909"/>
                  </a:lnTo>
                  <a:lnTo>
                    <a:pt x="624" y="719"/>
                  </a:lnTo>
                  <a:lnTo>
                    <a:pt x="577" y="721"/>
                  </a:lnTo>
                  <a:lnTo>
                    <a:pt x="573" y="721"/>
                  </a:lnTo>
                  <a:lnTo>
                    <a:pt x="561" y="721"/>
                  </a:lnTo>
                  <a:lnTo>
                    <a:pt x="542" y="720"/>
                  </a:lnTo>
                  <a:lnTo>
                    <a:pt x="519" y="718"/>
                  </a:lnTo>
                  <a:lnTo>
                    <a:pt x="494" y="713"/>
                  </a:lnTo>
                  <a:lnTo>
                    <a:pt x="468" y="706"/>
                  </a:lnTo>
                  <a:lnTo>
                    <a:pt x="441" y="695"/>
                  </a:lnTo>
                  <a:lnTo>
                    <a:pt x="417" y="682"/>
                  </a:lnTo>
                  <a:lnTo>
                    <a:pt x="624" y="682"/>
                  </a:lnTo>
                  <a:lnTo>
                    <a:pt x="624" y="589"/>
                  </a:lnTo>
                  <a:lnTo>
                    <a:pt x="785" y="589"/>
                  </a:lnTo>
                  <a:lnTo>
                    <a:pt x="785" y="545"/>
                  </a:lnTo>
                  <a:lnTo>
                    <a:pt x="782" y="491"/>
                  </a:lnTo>
                  <a:lnTo>
                    <a:pt x="775" y="439"/>
                  </a:lnTo>
                  <a:lnTo>
                    <a:pt x="762" y="387"/>
                  </a:lnTo>
                  <a:lnTo>
                    <a:pt x="744" y="337"/>
                  </a:lnTo>
                  <a:lnTo>
                    <a:pt x="721" y="290"/>
                  </a:lnTo>
                  <a:lnTo>
                    <a:pt x="694" y="244"/>
                  </a:lnTo>
                  <a:lnTo>
                    <a:pt x="662" y="201"/>
                  </a:lnTo>
                  <a:lnTo>
                    <a:pt x="625" y="161"/>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0" name="Freeform 1040"/>
            <p:cNvSpPr>
              <a:spLocks/>
            </p:cNvSpPr>
            <p:nvPr/>
          </p:nvSpPr>
          <p:spPr bwMode="auto">
            <a:xfrm>
              <a:off x="2261" y="2935"/>
              <a:ext cx="87" cy="90"/>
            </a:xfrm>
            <a:custGeom>
              <a:avLst/>
              <a:gdLst/>
              <a:ahLst/>
              <a:cxnLst>
                <a:cxn ang="0">
                  <a:pos x="10" y="0"/>
                </a:cxn>
                <a:cxn ang="0">
                  <a:pos x="0" y="86"/>
                </a:cxn>
                <a:cxn ang="0">
                  <a:pos x="5" y="87"/>
                </a:cxn>
                <a:cxn ang="0">
                  <a:pos x="11" y="87"/>
                </a:cxn>
                <a:cxn ang="0">
                  <a:pos x="16" y="88"/>
                </a:cxn>
                <a:cxn ang="0">
                  <a:pos x="20" y="88"/>
                </a:cxn>
                <a:cxn ang="0">
                  <a:pos x="26" y="90"/>
                </a:cxn>
                <a:cxn ang="0">
                  <a:pos x="31" y="90"/>
                </a:cxn>
                <a:cxn ang="0">
                  <a:pos x="35" y="90"/>
                </a:cxn>
                <a:cxn ang="0">
                  <a:pos x="40" y="90"/>
                </a:cxn>
                <a:cxn ang="0">
                  <a:pos x="47" y="90"/>
                </a:cxn>
                <a:cxn ang="0">
                  <a:pos x="52" y="90"/>
                </a:cxn>
                <a:cxn ang="0">
                  <a:pos x="58" y="88"/>
                </a:cxn>
                <a:cxn ang="0">
                  <a:pos x="64" y="88"/>
                </a:cxn>
                <a:cxn ang="0">
                  <a:pos x="70" y="87"/>
                </a:cxn>
                <a:cxn ang="0">
                  <a:pos x="75" y="86"/>
                </a:cxn>
                <a:cxn ang="0">
                  <a:pos x="82" y="86"/>
                </a:cxn>
                <a:cxn ang="0">
                  <a:pos x="87" y="85"/>
                </a:cxn>
                <a:cxn ang="0">
                  <a:pos x="84" y="64"/>
                </a:cxn>
                <a:cxn ang="0">
                  <a:pos x="80" y="43"/>
                </a:cxn>
                <a:cxn ang="0">
                  <a:pos x="77" y="21"/>
                </a:cxn>
                <a:cxn ang="0">
                  <a:pos x="73" y="0"/>
                </a:cxn>
                <a:cxn ang="0">
                  <a:pos x="66" y="1"/>
                </a:cxn>
                <a:cxn ang="0">
                  <a:pos x="57" y="1"/>
                </a:cxn>
                <a:cxn ang="0">
                  <a:pos x="50" y="1"/>
                </a:cxn>
                <a:cxn ang="0">
                  <a:pos x="41" y="1"/>
                </a:cxn>
                <a:cxn ang="0">
                  <a:pos x="34" y="1"/>
                </a:cxn>
                <a:cxn ang="0">
                  <a:pos x="26" y="1"/>
                </a:cxn>
                <a:cxn ang="0">
                  <a:pos x="18" y="1"/>
                </a:cxn>
                <a:cxn ang="0">
                  <a:pos x="10" y="0"/>
                </a:cxn>
              </a:cxnLst>
              <a:rect l="0" t="0" r="r" b="b"/>
              <a:pathLst>
                <a:path w="87" h="90">
                  <a:moveTo>
                    <a:pt x="10" y="0"/>
                  </a:moveTo>
                  <a:lnTo>
                    <a:pt x="0" y="86"/>
                  </a:lnTo>
                  <a:lnTo>
                    <a:pt x="5" y="87"/>
                  </a:lnTo>
                  <a:lnTo>
                    <a:pt x="11" y="87"/>
                  </a:lnTo>
                  <a:lnTo>
                    <a:pt x="16" y="88"/>
                  </a:lnTo>
                  <a:lnTo>
                    <a:pt x="20" y="88"/>
                  </a:lnTo>
                  <a:lnTo>
                    <a:pt x="26" y="90"/>
                  </a:lnTo>
                  <a:lnTo>
                    <a:pt x="31" y="90"/>
                  </a:lnTo>
                  <a:lnTo>
                    <a:pt x="35" y="90"/>
                  </a:lnTo>
                  <a:lnTo>
                    <a:pt x="40" y="90"/>
                  </a:lnTo>
                  <a:lnTo>
                    <a:pt x="47" y="90"/>
                  </a:lnTo>
                  <a:lnTo>
                    <a:pt x="52" y="90"/>
                  </a:lnTo>
                  <a:lnTo>
                    <a:pt x="58" y="88"/>
                  </a:lnTo>
                  <a:lnTo>
                    <a:pt x="64" y="88"/>
                  </a:lnTo>
                  <a:lnTo>
                    <a:pt x="70" y="87"/>
                  </a:lnTo>
                  <a:lnTo>
                    <a:pt x="75" y="86"/>
                  </a:lnTo>
                  <a:lnTo>
                    <a:pt x="82" y="86"/>
                  </a:lnTo>
                  <a:lnTo>
                    <a:pt x="87" y="85"/>
                  </a:lnTo>
                  <a:lnTo>
                    <a:pt x="84" y="64"/>
                  </a:lnTo>
                  <a:lnTo>
                    <a:pt x="80" y="43"/>
                  </a:lnTo>
                  <a:lnTo>
                    <a:pt x="77" y="21"/>
                  </a:lnTo>
                  <a:lnTo>
                    <a:pt x="73" y="0"/>
                  </a:lnTo>
                  <a:lnTo>
                    <a:pt x="66" y="1"/>
                  </a:lnTo>
                  <a:lnTo>
                    <a:pt x="57" y="1"/>
                  </a:lnTo>
                  <a:lnTo>
                    <a:pt x="50" y="1"/>
                  </a:lnTo>
                  <a:lnTo>
                    <a:pt x="41" y="1"/>
                  </a:lnTo>
                  <a:lnTo>
                    <a:pt x="34" y="1"/>
                  </a:lnTo>
                  <a:lnTo>
                    <a:pt x="26" y="1"/>
                  </a:lnTo>
                  <a:lnTo>
                    <a:pt x="18" y="1"/>
                  </a:lnTo>
                  <a:lnTo>
                    <a:pt x="10" y="0"/>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1" name="Freeform 1041"/>
            <p:cNvSpPr>
              <a:spLocks/>
            </p:cNvSpPr>
            <p:nvPr/>
          </p:nvSpPr>
          <p:spPr bwMode="auto">
            <a:xfrm>
              <a:off x="2281" y="2754"/>
              <a:ext cx="38" cy="86"/>
            </a:xfrm>
            <a:custGeom>
              <a:avLst/>
              <a:gdLst/>
              <a:ahLst/>
              <a:cxnLst>
                <a:cxn ang="0">
                  <a:pos x="38" y="87"/>
                </a:cxn>
                <a:cxn ang="0">
                  <a:pos x="34" y="62"/>
                </a:cxn>
                <a:cxn ang="0">
                  <a:pos x="31" y="40"/>
                </a:cxn>
                <a:cxn ang="0">
                  <a:pos x="28" y="19"/>
                </a:cxn>
                <a:cxn ang="0">
                  <a:pos x="25" y="0"/>
                </a:cxn>
                <a:cxn ang="0">
                  <a:pos x="11" y="0"/>
                </a:cxn>
                <a:cxn ang="0">
                  <a:pos x="0" y="87"/>
                </a:cxn>
                <a:cxn ang="0">
                  <a:pos x="38" y="87"/>
                </a:cxn>
              </a:cxnLst>
              <a:rect l="0" t="0" r="r" b="b"/>
              <a:pathLst>
                <a:path w="38" h="87">
                  <a:moveTo>
                    <a:pt x="38" y="87"/>
                  </a:moveTo>
                  <a:lnTo>
                    <a:pt x="34" y="62"/>
                  </a:lnTo>
                  <a:lnTo>
                    <a:pt x="31" y="40"/>
                  </a:lnTo>
                  <a:lnTo>
                    <a:pt x="28" y="19"/>
                  </a:lnTo>
                  <a:lnTo>
                    <a:pt x="25" y="0"/>
                  </a:lnTo>
                  <a:lnTo>
                    <a:pt x="11" y="0"/>
                  </a:lnTo>
                  <a:lnTo>
                    <a:pt x="0" y="87"/>
                  </a:lnTo>
                  <a:lnTo>
                    <a:pt x="38" y="87"/>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2" name="Freeform 1042"/>
            <p:cNvSpPr>
              <a:spLocks/>
            </p:cNvSpPr>
            <p:nvPr/>
          </p:nvSpPr>
          <p:spPr bwMode="auto">
            <a:xfrm>
              <a:off x="2294" y="2703"/>
              <a:ext cx="7" cy="30"/>
            </a:xfrm>
            <a:custGeom>
              <a:avLst/>
              <a:gdLst/>
              <a:ahLst/>
              <a:cxnLst>
                <a:cxn ang="0">
                  <a:pos x="3" y="0"/>
                </a:cxn>
                <a:cxn ang="0">
                  <a:pos x="0" y="30"/>
                </a:cxn>
                <a:cxn ang="0">
                  <a:pos x="7" y="30"/>
                </a:cxn>
                <a:cxn ang="0">
                  <a:pos x="6" y="17"/>
                </a:cxn>
                <a:cxn ang="0">
                  <a:pos x="4" y="8"/>
                </a:cxn>
                <a:cxn ang="0">
                  <a:pos x="3" y="3"/>
                </a:cxn>
                <a:cxn ang="0">
                  <a:pos x="3" y="0"/>
                </a:cxn>
              </a:cxnLst>
              <a:rect l="0" t="0" r="r" b="b"/>
              <a:pathLst>
                <a:path w="7" h="30">
                  <a:moveTo>
                    <a:pt x="3" y="0"/>
                  </a:moveTo>
                  <a:lnTo>
                    <a:pt x="0" y="30"/>
                  </a:lnTo>
                  <a:lnTo>
                    <a:pt x="7" y="30"/>
                  </a:lnTo>
                  <a:lnTo>
                    <a:pt x="6" y="17"/>
                  </a:lnTo>
                  <a:lnTo>
                    <a:pt x="4" y="8"/>
                  </a:lnTo>
                  <a:lnTo>
                    <a:pt x="3" y="3"/>
                  </a:lnTo>
                  <a:lnTo>
                    <a:pt x="3" y="0"/>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3" name="Freeform 1043"/>
            <p:cNvSpPr>
              <a:spLocks/>
            </p:cNvSpPr>
            <p:nvPr/>
          </p:nvSpPr>
          <p:spPr bwMode="auto">
            <a:xfrm>
              <a:off x="2883" y="2571"/>
              <a:ext cx="93" cy="64"/>
            </a:xfrm>
            <a:custGeom>
              <a:avLst/>
              <a:gdLst/>
              <a:ahLst/>
              <a:cxnLst>
                <a:cxn ang="0">
                  <a:pos x="92" y="0"/>
                </a:cxn>
                <a:cxn ang="0">
                  <a:pos x="6" y="24"/>
                </a:cxn>
                <a:cxn ang="0">
                  <a:pos x="5" y="30"/>
                </a:cxn>
                <a:cxn ang="0">
                  <a:pos x="4" y="35"/>
                </a:cxn>
                <a:cxn ang="0">
                  <a:pos x="2" y="42"/>
                </a:cxn>
                <a:cxn ang="0">
                  <a:pos x="0" y="47"/>
                </a:cxn>
                <a:cxn ang="0">
                  <a:pos x="88" y="63"/>
                </a:cxn>
                <a:cxn ang="0">
                  <a:pos x="91" y="48"/>
                </a:cxn>
                <a:cxn ang="0">
                  <a:pos x="93" y="32"/>
                </a:cxn>
                <a:cxn ang="0">
                  <a:pos x="93" y="16"/>
                </a:cxn>
                <a:cxn ang="0">
                  <a:pos x="92" y="0"/>
                </a:cxn>
              </a:cxnLst>
              <a:rect l="0" t="0" r="r" b="b"/>
              <a:pathLst>
                <a:path w="93" h="63">
                  <a:moveTo>
                    <a:pt x="92" y="0"/>
                  </a:moveTo>
                  <a:lnTo>
                    <a:pt x="6" y="24"/>
                  </a:lnTo>
                  <a:lnTo>
                    <a:pt x="5" y="30"/>
                  </a:lnTo>
                  <a:lnTo>
                    <a:pt x="4" y="35"/>
                  </a:lnTo>
                  <a:lnTo>
                    <a:pt x="2" y="42"/>
                  </a:lnTo>
                  <a:lnTo>
                    <a:pt x="0" y="47"/>
                  </a:lnTo>
                  <a:lnTo>
                    <a:pt x="88" y="63"/>
                  </a:lnTo>
                  <a:lnTo>
                    <a:pt x="91" y="48"/>
                  </a:lnTo>
                  <a:lnTo>
                    <a:pt x="93" y="32"/>
                  </a:lnTo>
                  <a:lnTo>
                    <a:pt x="93" y="16"/>
                  </a:lnTo>
                  <a:lnTo>
                    <a:pt x="92" y="0"/>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4" name="Freeform 1044"/>
            <p:cNvSpPr>
              <a:spLocks/>
            </p:cNvSpPr>
            <p:nvPr/>
          </p:nvSpPr>
          <p:spPr bwMode="auto">
            <a:xfrm>
              <a:off x="1950" y="1952"/>
              <a:ext cx="1025" cy="1069"/>
            </a:xfrm>
            <a:custGeom>
              <a:avLst/>
              <a:gdLst/>
              <a:ahLst/>
              <a:cxnLst>
                <a:cxn ang="0">
                  <a:pos x="836" y="672"/>
                </a:cxn>
                <a:cxn ang="0">
                  <a:pos x="836" y="610"/>
                </a:cxn>
                <a:cxn ang="0">
                  <a:pos x="889" y="586"/>
                </a:cxn>
                <a:cxn ang="0">
                  <a:pos x="918" y="598"/>
                </a:cxn>
                <a:cxn ang="0">
                  <a:pos x="939" y="642"/>
                </a:cxn>
                <a:cxn ang="0">
                  <a:pos x="1020" y="598"/>
                </a:cxn>
                <a:cxn ang="0">
                  <a:pos x="985" y="540"/>
                </a:cxn>
                <a:cxn ang="0">
                  <a:pos x="912" y="501"/>
                </a:cxn>
                <a:cxn ang="0">
                  <a:pos x="800" y="524"/>
                </a:cxn>
                <a:cxn ang="0">
                  <a:pos x="700" y="384"/>
                </a:cxn>
                <a:cxn ang="0">
                  <a:pos x="556" y="137"/>
                </a:cxn>
                <a:cxn ang="0">
                  <a:pos x="475" y="37"/>
                </a:cxn>
                <a:cxn ang="0">
                  <a:pos x="351" y="0"/>
                </a:cxn>
                <a:cxn ang="0">
                  <a:pos x="228" y="38"/>
                </a:cxn>
                <a:cxn ang="0">
                  <a:pos x="148" y="136"/>
                </a:cxn>
                <a:cxn ang="0">
                  <a:pos x="132" y="294"/>
                </a:cxn>
                <a:cxn ang="0">
                  <a:pos x="166" y="328"/>
                </a:cxn>
                <a:cxn ang="0">
                  <a:pos x="210" y="310"/>
                </a:cxn>
                <a:cxn ang="0">
                  <a:pos x="219" y="195"/>
                </a:cxn>
                <a:cxn ang="0">
                  <a:pos x="256" y="126"/>
                </a:cxn>
                <a:cxn ang="0">
                  <a:pos x="325" y="89"/>
                </a:cxn>
                <a:cxn ang="0">
                  <a:pos x="403" y="97"/>
                </a:cxn>
                <a:cxn ang="0">
                  <a:pos x="463" y="147"/>
                </a:cxn>
                <a:cxn ang="0">
                  <a:pos x="486" y="221"/>
                </a:cxn>
                <a:cxn ang="0">
                  <a:pos x="15" y="823"/>
                </a:cxn>
                <a:cxn ang="0">
                  <a:pos x="114" y="980"/>
                </a:cxn>
                <a:cxn ang="0">
                  <a:pos x="187" y="1030"/>
                </a:cxn>
                <a:cxn ang="0">
                  <a:pos x="268" y="1062"/>
                </a:cxn>
                <a:cxn ang="0">
                  <a:pos x="277" y="974"/>
                </a:cxn>
                <a:cxn ang="0">
                  <a:pos x="164" y="908"/>
                </a:cxn>
                <a:cxn ang="0">
                  <a:pos x="93" y="773"/>
                </a:cxn>
                <a:cxn ang="0">
                  <a:pos x="463" y="592"/>
                </a:cxn>
                <a:cxn ang="0">
                  <a:pos x="418" y="539"/>
                </a:cxn>
                <a:cxn ang="0">
                  <a:pos x="346" y="517"/>
                </a:cxn>
                <a:cxn ang="0">
                  <a:pos x="228" y="594"/>
                </a:cxn>
                <a:cxn ang="0">
                  <a:pos x="237" y="712"/>
                </a:cxn>
                <a:cxn ang="0">
                  <a:pos x="315" y="672"/>
                </a:cxn>
                <a:cxn ang="0">
                  <a:pos x="308" y="628"/>
                </a:cxn>
                <a:cxn ang="0">
                  <a:pos x="340" y="605"/>
                </a:cxn>
                <a:cxn ang="0">
                  <a:pos x="350" y="768"/>
                </a:cxn>
                <a:cxn ang="0">
                  <a:pos x="362" y="842"/>
                </a:cxn>
                <a:cxn ang="0">
                  <a:pos x="464" y="695"/>
                </a:cxn>
                <a:cxn ang="0">
                  <a:pos x="570" y="677"/>
                </a:cxn>
                <a:cxn ang="0">
                  <a:pos x="615" y="744"/>
                </a:cxn>
                <a:cxn ang="0">
                  <a:pos x="607" y="789"/>
                </a:cxn>
                <a:cxn ang="0">
                  <a:pos x="541" y="905"/>
                </a:cxn>
                <a:cxn ang="0">
                  <a:pos x="428" y="973"/>
                </a:cxn>
                <a:cxn ang="0">
                  <a:pos x="398" y="1068"/>
                </a:cxn>
                <a:cxn ang="0">
                  <a:pos x="561" y="1003"/>
                </a:cxn>
                <a:cxn ang="0">
                  <a:pos x="671" y="869"/>
                </a:cxn>
                <a:cxn ang="0">
                  <a:pos x="702" y="711"/>
                </a:cxn>
                <a:cxn ang="0">
                  <a:pos x="778" y="739"/>
                </a:cxn>
                <a:cxn ang="0">
                  <a:pos x="896" y="783"/>
                </a:cxn>
                <a:cxn ang="0">
                  <a:pos x="973" y="752"/>
                </a:cxn>
                <a:cxn ang="0">
                  <a:pos x="1010" y="706"/>
                </a:cxn>
                <a:cxn ang="0">
                  <a:pos x="925" y="679"/>
                </a:cxn>
                <a:cxn ang="0">
                  <a:pos x="882" y="698"/>
                </a:cxn>
              </a:cxnLst>
              <a:rect l="0" t="0" r="r" b="b"/>
              <a:pathLst>
                <a:path w="1025" h="1069">
                  <a:moveTo>
                    <a:pt x="882" y="698"/>
                  </a:moveTo>
                  <a:lnTo>
                    <a:pt x="871" y="696"/>
                  </a:lnTo>
                  <a:lnTo>
                    <a:pt x="860" y="693"/>
                  </a:lnTo>
                  <a:lnTo>
                    <a:pt x="851" y="688"/>
                  </a:lnTo>
                  <a:lnTo>
                    <a:pt x="842" y="681"/>
                  </a:lnTo>
                  <a:lnTo>
                    <a:pt x="836" y="672"/>
                  </a:lnTo>
                  <a:lnTo>
                    <a:pt x="831" y="663"/>
                  </a:lnTo>
                  <a:lnTo>
                    <a:pt x="827" y="652"/>
                  </a:lnTo>
                  <a:lnTo>
                    <a:pt x="826" y="641"/>
                  </a:lnTo>
                  <a:lnTo>
                    <a:pt x="827" y="630"/>
                  </a:lnTo>
                  <a:lnTo>
                    <a:pt x="831" y="619"/>
                  </a:lnTo>
                  <a:lnTo>
                    <a:pt x="836" y="610"/>
                  </a:lnTo>
                  <a:lnTo>
                    <a:pt x="843" y="601"/>
                  </a:lnTo>
                  <a:lnTo>
                    <a:pt x="851" y="595"/>
                  </a:lnTo>
                  <a:lnTo>
                    <a:pt x="860" y="590"/>
                  </a:lnTo>
                  <a:lnTo>
                    <a:pt x="871" y="587"/>
                  </a:lnTo>
                  <a:lnTo>
                    <a:pt x="882" y="586"/>
                  </a:lnTo>
                  <a:lnTo>
                    <a:pt x="889" y="586"/>
                  </a:lnTo>
                  <a:lnTo>
                    <a:pt x="894" y="587"/>
                  </a:lnTo>
                  <a:lnTo>
                    <a:pt x="899" y="588"/>
                  </a:lnTo>
                  <a:lnTo>
                    <a:pt x="905" y="590"/>
                  </a:lnTo>
                  <a:lnTo>
                    <a:pt x="910" y="592"/>
                  </a:lnTo>
                  <a:lnTo>
                    <a:pt x="914" y="595"/>
                  </a:lnTo>
                  <a:lnTo>
                    <a:pt x="918" y="598"/>
                  </a:lnTo>
                  <a:lnTo>
                    <a:pt x="922" y="602"/>
                  </a:lnTo>
                  <a:lnTo>
                    <a:pt x="930" y="611"/>
                  </a:lnTo>
                  <a:lnTo>
                    <a:pt x="935" y="620"/>
                  </a:lnTo>
                  <a:lnTo>
                    <a:pt x="938" y="630"/>
                  </a:lnTo>
                  <a:lnTo>
                    <a:pt x="939" y="642"/>
                  </a:lnTo>
                  <a:lnTo>
                    <a:pt x="939" y="642"/>
                  </a:lnTo>
                  <a:lnTo>
                    <a:pt x="939" y="642"/>
                  </a:lnTo>
                  <a:lnTo>
                    <a:pt x="939" y="642"/>
                  </a:lnTo>
                  <a:lnTo>
                    <a:pt x="939" y="643"/>
                  </a:lnTo>
                  <a:lnTo>
                    <a:pt x="1025" y="619"/>
                  </a:lnTo>
                  <a:lnTo>
                    <a:pt x="1023" y="609"/>
                  </a:lnTo>
                  <a:lnTo>
                    <a:pt x="1020" y="598"/>
                  </a:lnTo>
                  <a:lnTo>
                    <a:pt x="1015" y="588"/>
                  </a:lnTo>
                  <a:lnTo>
                    <a:pt x="1011" y="577"/>
                  </a:lnTo>
                  <a:lnTo>
                    <a:pt x="1005" y="568"/>
                  </a:lnTo>
                  <a:lnTo>
                    <a:pt x="1000" y="558"/>
                  </a:lnTo>
                  <a:lnTo>
                    <a:pt x="992" y="549"/>
                  </a:lnTo>
                  <a:lnTo>
                    <a:pt x="985" y="540"/>
                  </a:lnTo>
                  <a:lnTo>
                    <a:pt x="974" y="531"/>
                  </a:lnTo>
                  <a:lnTo>
                    <a:pt x="963" y="522"/>
                  </a:lnTo>
                  <a:lnTo>
                    <a:pt x="951" y="515"/>
                  </a:lnTo>
                  <a:lnTo>
                    <a:pt x="938" y="510"/>
                  </a:lnTo>
                  <a:lnTo>
                    <a:pt x="925" y="504"/>
                  </a:lnTo>
                  <a:lnTo>
                    <a:pt x="912" y="501"/>
                  </a:lnTo>
                  <a:lnTo>
                    <a:pt x="897" y="499"/>
                  </a:lnTo>
                  <a:lnTo>
                    <a:pt x="883" y="498"/>
                  </a:lnTo>
                  <a:lnTo>
                    <a:pt x="860" y="500"/>
                  </a:lnTo>
                  <a:lnTo>
                    <a:pt x="839" y="505"/>
                  </a:lnTo>
                  <a:lnTo>
                    <a:pt x="819" y="513"/>
                  </a:lnTo>
                  <a:lnTo>
                    <a:pt x="800" y="524"/>
                  </a:lnTo>
                  <a:lnTo>
                    <a:pt x="783" y="538"/>
                  </a:lnTo>
                  <a:lnTo>
                    <a:pt x="769" y="554"/>
                  </a:lnTo>
                  <a:lnTo>
                    <a:pt x="758" y="572"/>
                  </a:lnTo>
                  <a:lnTo>
                    <a:pt x="748" y="592"/>
                  </a:lnTo>
                  <a:lnTo>
                    <a:pt x="701" y="592"/>
                  </a:lnTo>
                  <a:lnTo>
                    <a:pt x="700" y="384"/>
                  </a:lnTo>
                  <a:lnTo>
                    <a:pt x="573" y="384"/>
                  </a:lnTo>
                  <a:lnTo>
                    <a:pt x="573" y="221"/>
                  </a:lnTo>
                  <a:lnTo>
                    <a:pt x="572" y="199"/>
                  </a:lnTo>
                  <a:lnTo>
                    <a:pt x="569" y="178"/>
                  </a:lnTo>
                  <a:lnTo>
                    <a:pt x="564" y="157"/>
                  </a:lnTo>
                  <a:lnTo>
                    <a:pt x="556" y="137"/>
                  </a:lnTo>
                  <a:lnTo>
                    <a:pt x="547" y="118"/>
                  </a:lnTo>
                  <a:lnTo>
                    <a:pt x="536" y="99"/>
                  </a:lnTo>
                  <a:lnTo>
                    <a:pt x="523" y="82"/>
                  </a:lnTo>
                  <a:lnTo>
                    <a:pt x="509" y="65"/>
                  </a:lnTo>
                  <a:lnTo>
                    <a:pt x="492" y="50"/>
                  </a:lnTo>
                  <a:lnTo>
                    <a:pt x="475" y="37"/>
                  </a:lnTo>
                  <a:lnTo>
                    <a:pt x="456" y="27"/>
                  </a:lnTo>
                  <a:lnTo>
                    <a:pt x="437" y="17"/>
                  </a:lnTo>
                  <a:lnTo>
                    <a:pt x="416" y="10"/>
                  </a:lnTo>
                  <a:lnTo>
                    <a:pt x="395" y="5"/>
                  </a:lnTo>
                  <a:lnTo>
                    <a:pt x="374" y="1"/>
                  </a:lnTo>
                  <a:lnTo>
                    <a:pt x="351" y="0"/>
                  </a:lnTo>
                  <a:lnTo>
                    <a:pt x="329" y="1"/>
                  </a:lnTo>
                  <a:lnTo>
                    <a:pt x="307" y="5"/>
                  </a:lnTo>
                  <a:lnTo>
                    <a:pt x="286" y="10"/>
                  </a:lnTo>
                  <a:lnTo>
                    <a:pt x="266" y="17"/>
                  </a:lnTo>
                  <a:lnTo>
                    <a:pt x="247" y="27"/>
                  </a:lnTo>
                  <a:lnTo>
                    <a:pt x="228" y="38"/>
                  </a:lnTo>
                  <a:lnTo>
                    <a:pt x="211" y="51"/>
                  </a:lnTo>
                  <a:lnTo>
                    <a:pt x="195" y="65"/>
                  </a:lnTo>
                  <a:lnTo>
                    <a:pt x="181" y="81"/>
                  </a:lnTo>
                  <a:lnTo>
                    <a:pt x="169" y="98"/>
                  </a:lnTo>
                  <a:lnTo>
                    <a:pt x="157" y="117"/>
                  </a:lnTo>
                  <a:lnTo>
                    <a:pt x="148" y="136"/>
                  </a:lnTo>
                  <a:lnTo>
                    <a:pt x="140" y="156"/>
                  </a:lnTo>
                  <a:lnTo>
                    <a:pt x="135" y="177"/>
                  </a:lnTo>
                  <a:lnTo>
                    <a:pt x="132" y="199"/>
                  </a:lnTo>
                  <a:lnTo>
                    <a:pt x="131" y="221"/>
                  </a:lnTo>
                  <a:lnTo>
                    <a:pt x="131" y="286"/>
                  </a:lnTo>
                  <a:lnTo>
                    <a:pt x="132" y="294"/>
                  </a:lnTo>
                  <a:lnTo>
                    <a:pt x="134" y="302"/>
                  </a:lnTo>
                  <a:lnTo>
                    <a:pt x="138" y="310"/>
                  </a:lnTo>
                  <a:lnTo>
                    <a:pt x="143" y="316"/>
                  </a:lnTo>
                  <a:lnTo>
                    <a:pt x="150" y="321"/>
                  </a:lnTo>
                  <a:lnTo>
                    <a:pt x="157" y="326"/>
                  </a:lnTo>
                  <a:lnTo>
                    <a:pt x="166" y="328"/>
                  </a:lnTo>
                  <a:lnTo>
                    <a:pt x="174" y="329"/>
                  </a:lnTo>
                  <a:lnTo>
                    <a:pt x="182" y="328"/>
                  </a:lnTo>
                  <a:lnTo>
                    <a:pt x="191" y="326"/>
                  </a:lnTo>
                  <a:lnTo>
                    <a:pt x="198" y="321"/>
                  </a:lnTo>
                  <a:lnTo>
                    <a:pt x="205" y="316"/>
                  </a:lnTo>
                  <a:lnTo>
                    <a:pt x="210" y="310"/>
                  </a:lnTo>
                  <a:lnTo>
                    <a:pt x="214" y="302"/>
                  </a:lnTo>
                  <a:lnTo>
                    <a:pt x="216" y="294"/>
                  </a:lnTo>
                  <a:lnTo>
                    <a:pt x="217" y="286"/>
                  </a:lnTo>
                  <a:lnTo>
                    <a:pt x="217" y="221"/>
                  </a:lnTo>
                  <a:lnTo>
                    <a:pt x="218" y="207"/>
                  </a:lnTo>
                  <a:lnTo>
                    <a:pt x="219" y="195"/>
                  </a:lnTo>
                  <a:lnTo>
                    <a:pt x="223" y="182"/>
                  </a:lnTo>
                  <a:lnTo>
                    <a:pt x="228" y="170"/>
                  </a:lnTo>
                  <a:lnTo>
                    <a:pt x="233" y="158"/>
                  </a:lnTo>
                  <a:lnTo>
                    <a:pt x="239" y="147"/>
                  </a:lnTo>
                  <a:lnTo>
                    <a:pt x="248" y="137"/>
                  </a:lnTo>
                  <a:lnTo>
                    <a:pt x="256" y="126"/>
                  </a:lnTo>
                  <a:lnTo>
                    <a:pt x="266" y="118"/>
                  </a:lnTo>
                  <a:lnTo>
                    <a:pt x="276" y="109"/>
                  </a:lnTo>
                  <a:lnTo>
                    <a:pt x="288" y="103"/>
                  </a:lnTo>
                  <a:lnTo>
                    <a:pt x="300" y="97"/>
                  </a:lnTo>
                  <a:lnTo>
                    <a:pt x="312" y="92"/>
                  </a:lnTo>
                  <a:lnTo>
                    <a:pt x="325" y="89"/>
                  </a:lnTo>
                  <a:lnTo>
                    <a:pt x="338" y="88"/>
                  </a:lnTo>
                  <a:lnTo>
                    <a:pt x="351" y="87"/>
                  </a:lnTo>
                  <a:lnTo>
                    <a:pt x="365" y="88"/>
                  </a:lnTo>
                  <a:lnTo>
                    <a:pt x="378" y="89"/>
                  </a:lnTo>
                  <a:lnTo>
                    <a:pt x="390" y="92"/>
                  </a:lnTo>
                  <a:lnTo>
                    <a:pt x="403" y="97"/>
                  </a:lnTo>
                  <a:lnTo>
                    <a:pt x="415" y="103"/>
                  </a:lnTo>
                  <a:lnTo>
                    <a:pt x="426" y="109"/>
                  </a:lnTo>
                  <a:lnTo>
                    <a:pt x="437" y="118"/>
                  </a:lnTo>
                  <a:lnTo>
                    <a:pt x="446" y="126"/>
                  </a:lnTo>
                  <a:lnTo>
                    <a:pt x="456" y="137"/>
                  </a:lnTo>
                  <a:lnTo>
                    <a:pt x="463" y="147"/>
                  </a:lnTo>
                  <a:lnTo>
                    <a:pt x="471" y="158"/>
                  </a:lnTo>
                  <a:lnTo>
                    <a:pt x="476" y="170"/>
                  </a:lnTo>
                  <a:lnTo>
                    <a:pt x="480" y="182"/>
                  </a:lnTo>
                  <a:lnTo>
                    <a:pt x="483" y="195"/>
                  </a:lnTo>
                  <a:lnTo>
                    <a:pt x="485" y="207"/>
                  </a:lnTo>
                  <a:lnTo>
                    <a:pt x="486" y="221"/>
                  </a:lnTo>
                  <a:lnTo>
                    <a:pt x="486" y="384"/>
                  </a:lnTo>
                  <a:lnTo>
                    <a:pt x="0" y="384"/>
                  </a:lnTo>
                  <a:lnTo>
                    <a:pt x="0" y="721"/>
                  </a:lnTo>
                  <a:lnTo>
                    <a:pt x="2" y="756"/>
                  </a:lnTo>
                  <a:lnTo>
                    <a:pt x="6" y="789"/>
                  </a:lnTo>
                  <a:lnTo>
                    <a:pt x="15" y="823"/>
                  </a:lnTo>
                  <a:lnTo>
                    <a:pt x="26" y="855"/>
                  </a:lnTo>
                  <a:lnTo>
                    <a:pt x="41" y="886"/>
                  </a:lnTo>
                  <a:lnTo>
                    <a:pt x="59" y="915"/>
                  </a:lnTo>
                  <a:lnTo>
                    <a:pt x="80" y="943"/>
                  </a:lnTo>
                  <a:lnTo>
                    <a:pt x="103" y="969"/>
                  </a:lnTo>
                  <a:lnTo>
                    <a:pt x="114" y="980"/>
                  </a:lnTo>
                  <a:lnTo>
                    <a:pt x="125" y="989"/>
                  </a:lnTo>
                  <a:lnTo>
                    <a:pt x="137" y="999"/>
                  </a:lnTo>
                  <a:lnTo>
                    <a:pt x="149" y="1007"/>
                  </a:lnTo>
                  <a:lnTo>
                    <a:pt x="161" y="1015"/>
                  </a:lnTo>
                  <a:lnTo>
                    <a:pt x="174" y="1024"/>
                  </a:lnTo>
                  <a:lnTo>
                    <a:pt x="187" y="1030"/>
                  </a:lnTo>
                  <a:lnTo>
                    <a:pt x="199" y="1038"/>
                  </a:lnTo>
                  <a:lnTo>
                    <a:pt x="213" y="1043"/>
                  </a:lnTo>
                  <a:lnTo>
                    <a:pt x="226" y="1049"/>
                  </a:lnTo>
                  <a:lnTo>
                    <a:pt x="239" y="1054"/>
                  </a:lnTo>
                  <a:lnTo>
                    <a:pt x="254" y="1058"/>
                  </a:lnTo>
                  <a:lnTo>
                    <a:pt x="268" y="1062"/>
                  </a:lnTo>
                  <a:lnTo>
                    <a:pt x="283" y="1065"/>
                  </a:lnTo>
                  <a:lnTo>
                    <a:pt x="296" y="1067"/>
                  </a:lnTo>
                  <a:lnTo>
                    <a:pt x="311" y="1069"/>
                  </a:lnTo>
                  <a:lnTo>
                    <a:pt x="321" y="983"/>
                  </a:lnTo>
                  <a:lnTo>
                    <a:pt x="300" y="980"/>
                  </a:lnTo>
                  <a:lnTo>
                    <a:pt x="277" y="974"/>
                  </a:lnTo>
                  <a:lnTo>
                    <a:pt x="257" y="967"/>
                  </a:lnTo>
                  <a:lnTo>
                    <a:pt x="237" y="958"/>
                  </a:lnTo>
                  <a:lnTo>
                    <a:pt x="217" y="948"/>
                  </a:lnTo>
                  <a:lnTo>
                    <a:pt x="199" y="936"/>
                  </a:lnTo>
                  <a:lnTo>
                    <a:pt x="181" y="923"/>
                  </a:lnTo>
                  <a:lnTo>
                    <a:pt x="164" y="908"/>
                  </a:lnTo>
                  <a:lnTo>
                    <a:pt x="147" y="888"/>
                  </a:lnTo>
                  <a:lnTo>
                    <a:pt x="132" y="867"/>
                  </a:lnTo>
                  <a:lnTo>
                    <a:pt x="118" y="844"/>
                  </a:lnTo>
                  <a:lnTo>
                    <a:pt x="107" y="821"/>
                  </a:lnTo>
                  <a:lnTo>
                    <a:pt x="99" y="797"/>
                  </a:lnTo>
                  <a:lnTo>
                    <a:pt x="93" y="773"/>
                  </a:lnTo>
                  <a:lnTo>
                    <a:pt x="88" y="747"/>
                  </a:lnTo>
                  <a:lnTo>
                    <a:pt x="87" y="721"/>
                  </a:lnTo>
                  <a:lnTo>
                    <a:pt x="87" y="470"/>
                  </a:lnTo>
                  <a:lnTo>
                    <a:pt x="613" y="470"/>
                  </a:lnTo>
                  <a:lnTo>
                    <a:pt x="614" y="592"/>
                  </a:lnTo>
                  <a:lnTo>
                    <a:pt x="463" y="592"/>
                  </a:lnTo>
                  <a:lnTo>
                    <a:pt x="458" y="581"/>
                  </a:lnTo>
                  <a:lnTo>
                    <a:pt x="452" y="572"/>
                  </a:lnTo>
                  <a:lnTo>
                    <a:pt x="444" y="563"/>
                  </a:lnTo>
                  <a:lnTo>
                    <a:pt x="437" y="555"/>
                  </a:lnTo>
                  <a:lnTo>
                    <a:pt x="427" y="546"/>
                  </a:lnTo>
                  <a:lnTo>
                    <a:pt x="418" y="539"/>
                  </a:lnTo>
                  <a:lnTo>
                    <a:pt x="406" y="533"/>
                  </a:lnTo>
                  <a:lnTo>
                    <a:pt x="396" y="526"/>
                  </a:lnTo>
                  <a:lnTo>
                    <a:pt x="384" y="522"/>
                  </a:lnTo>
                  <a:lnTo>
                    <a:pt x="371" y="519"/>
                  </a:lnTo>
                  <a:lnTo>
                    <a:pt x="359" y="518"/>
                  </a:lnTo>
                  <a:lnTo>
                    <a:pt x="346" y="517"/>
                  </a:lnTo>
                  <a:lnTo>
                    <a:pt x="321" y="519"/>
                  </a:lnTo>
                  <a:lnTo>
                    <a:pt x="296" y="526"/>
                  </a:lnTo>
                  <a:lnTo>
                    <a:pt x="274" y="539"/>
                  </a:lnTo>
                  <a:lnTo>
                    <a:pt x="255" y="554"/>
                  </a:lnTo>
                  <a:lnTo>
                    <a:pt x="240" y="573"/>
                  </a:lnTo>
                  <a:lnTo>
                    <a:pt x="228" y="594"/>
                  </a:lnTo>
                  <a:lnTo>
                    <a:pt x="220" y="618"/>
                  </a:lnTo>
                  <a:lnTo>
                    <a:pt x="218" y="644"/>
                  </a:lnTo>
                  <a:lnTo>
                    <a:pt x="219" y="662"/>
                  </a:lnTo>
                  <a:lnTo>
                    <a:pt x="224" y="680"/>
                  </a:lnTo>
                  <a:lnTo>
                    <a:pt x="229" y="696"/>
                  </a:lnTo>
                  <a:lnTo>
                    <a:pt x="237" y="712"/>
                  </a:lnTo>
                  <a:lnTo>
                    <a:pt x="208" y="889"/>
                  </a:lnTo>
                  <a:lnTo>
                    <a:pt x="331" y="889"/>
                  </a:lnTo>
                  <a:lnTo>
                    <a:pt x="342" y="802"/>
                  </a:lnTo>
                  <a:lnTo>
                    <a:pt x="311" y="802"/>
                  </a:lnTo>
                  <a:lnTo>
                    <a:pt x="330" y="687"/>
                  </a:lnTo>
                  <a:lnTo>
                    <a:pt x="315" y="672"/>
                  </a:lnTo>
                  <a:lnTo>
                    <a:pt x="311" y="666"/>
                  </a:lnTo>
                  <a:lnTo>
                    <a:pt x="308" y="658"/>
                  </a:lnTo>
                  <a:lnTo>
                    <a:pt x="306" y="651"/>
                  </a:lnTo>
                  <a:lnTo>
                    <a:pt x="305" y="644"/>
                  </a:lnTo>
                  <a:lnTo>
                    <a:pt x="306" y="636"/>
                  </a:lnTo>
                  <a:lnTo>
                    <a:pt x="308" y="628"/>
                  </a:lnTo>
                  <a:lnTo>
                    <a:pt x="312" y="621"/>
                  </a:lnTo>
                  <a:lnTo>
                    <a:pt x="318" y="616"/>
                  </a:lnTo>
                  <a:lnTo>
                    <a:pt x="322" y="612"/>
                  </a:lnTo>
                  <a:lnTo>
                    <a:pt x="327" y="609"/>
                  </a:lnTo>
                  <a:lnTo>
                    <a:pt x="333" y="606"/>
                  </a:lnTo>
                  <a:lnTo>
                    <a:pt x="340" y="605"/>
                  </a:lnTo>
                  <a:lnTo>
                    <a:pt x="339" y="781"/>
                  </a:lnTo>
                  <a:lnTo>
                    <a:pt x="344" y="781"/>
                  </a:lnTo>
                  <a:lnTo>
                    <a:pt x="347" y="751"/>
                  </a:lnTo>
                  <a:lnTo>
                    <a:pt x="347" y="754"/>
                  </a:lnTo>
                  <a:lnTo>
                    <a:pt x="348" y="759"/>
                  </a:lnTo>
                  <a:lnTo>
                    <a:pt x="350" y="768"/>
                  </a:lnTo>
                  <a:lnTo>
                    <a:pt x="351" y="781"/>
                  </a:lnTo>
                  <a:lnTo>
                    <a:pt x="379" y="781"/>
                  </a:lnTo>
                  <a:lnTo>
                    <a:pt x="382" y="802"/>
                  </a:lnTo>
                  <a:lnTo>
                    <a:pt x="356" y="802"/>
                  </a:lnTo>
                  <a:lnTo>
                    <a:pt x="359" y="821"/>
                  </a:lnTo>
                  <a:lnTo>
                    <a:pt x="362" y="842"/>
                  </a:lnTo>
                  <a:lnTo>
                    <a:pt x="365" y="864"/>
                  </a:lnTo>
                  <a:lnTo>
                    <a:pt x="369" y="889"/>
                  </a:lnTo>
                  <a:lnTo>
                    <a:pt x="485" y="889"/>
                  </a:lnTo>
                  <a:lnTo>
                    <a:pt x="455" y="712"/>
                  </a:lnTo>
                  <a:lnTo>
                    <a:pt x="460" y="704"/>
                  </a:lnTo>
                  <a:lnTo>
                    <a:pt x="464" y="695"/>
                  </a:lnTo>
                  <a:lnTo>
                    <a:pt x="467" y="687"/>
                  </a:lnTo>
                  <a:lnTo>
                    <a:pt x="470" y="677"/>
                  </a:lnTo>
                  <a:lnTo>
                    <a:pt x="482" y="677"/>
                  </a:lnTo>
                  <a:lnTo>
                    <a:pt x="482" y="743"/>
                  </a:lnTo>
                  <a:lnTo>
                    <a:pt x="569" y="743"/>
                  </a:lnTo>
                  <a:lnTo>
                    <a:pt x="570" y="677"/>
                  </a:lnTo>
                  <a:lnTo>
                    <a:pt x="614" y="679"/>
                  </a:lnTo>
                  <a:lnTo>
                    <a:pt x="614" y="737"/>
                  </a:lnTo>
                  <a:lnTo>
                    <a:pt x="614" y="739"/>
                  </a:lnTo>
                  <a:lnTo>
                    <a:pt x="615" y="741"/>
                  </a:lnTo>
                  <a:lnTo>
                    <a:pt x="615" y="742"/>
                  </a:lnTo>
                  <a:lnTo>
                    <a:pt x="615" y="744"/>
                  </a:lnTo>
                  <a:lnTo>
                    <a:pt x="615" y="744"/>
                  </a:lnTo>
                  <a:lnTo>
                    <a:pt x="615" y="744"/>
                  </a:lnTo>
                  <a:lnTo>
                    <a:pt x="615" y="744"/>
                  </a:lnTo>
                  <a:lnTo>
                    <a:pt x="615" y="744"/>
                  </a:lnTo>
                  <a:lnTo>
                    <a:pt x="612" y="767"/>
                  </a:lnTo>
                  <a:lnTo>
                    <a:pt x="607" y="789"/>
                  </a:lnTo>
                  <a:lnTo>
                    <a:pt x="600" y="811"/>
                  </a:lnTo>
                  <a:lnTo>
                    <a:pt x="591" y="832"/>
                  </a:lnTo>
                  <a:lnTo>
                    <a:pt x="580" y="852"/>
                  </a:lnTo>
                  <a:lnTo>
                    <a:pt x="569" y="870"/>
                  </a:lnTo>
                  <a:lnTo>
                    <a:pt x="556" y="888"/>
                  </a:lnTo>
                  <a:lnTo>
                    <a:pt x="541" y="905"/>
                  </a:lnTo>
                  <a:lnTo>
                    <a:pt x="524" y="919"/>
                  </a:lnTo>
                  <a:lnTo>
                    <a:pt x="508" y="933"/>
                  </a:lnTo>
                  <a:lnTo>
                    <a:pt x="490" y="946"/>
                  </a:lnTo>
                  <a:lnTo>
                    <a:pt x="470" y="956"/>
                  </a:lnTo>
                  <a:lnTo>
                    <a:pt x="450" y="966"/>
                  </a:lnTo>
                  <a:lnTo>
                    <a:pt x="428" y="973"/>
                  </a:lnTo>
                  <a:lnTo>
                    <a:pt x="406" y="979"/>
                  </a:lnTo>
                  <a:lnTo>
                    <a:pt x="384" y="983"/>
                  </a:lnTo>
                  <a:lnTo>
                    <a:pt x="388" y="1004"/>
                  </a:lnTo>
                  <a:lnTo>
                    <a:pt x="391" y="1026"/>
                  </a:lnTo>
                  <a:lnTo>
                    <a:pt x="395" y="1047"/>
                  </a:lnTo>
                  <a:lnTo>
                    <a:pt x="398" y="1068"/>
                  </a:lnTo>
                  <a:lnTo>
                    <a:pt x="427" y="1063"/>
                  </a:lnTo>
                  <a:lnTo>
                    <a:pt x="457" y="1056"/>
                  </a:lnTo>
                  <a:lnTo>
                    <a:pt x="485" y="1046"/>
                  </a:lnTo>
                  <a:lnTo>
                    <a:pt x="512" y="1033"/>
                  </a:lnTo>
                  <a:lnTo>
                    <a:pt x="537" y="1020"/>
                  </a:lnTo>
                  <a:lnTo>
                    <a:pt x="561" y="1003"/>
                  </a:lnTo>
                  <a:lnTo>
                    <a:pt x="585" y="985"/>
                  </a:lnTo>
                  <a:lnTo>
                    <a:pt x="606" y="965"/>
                  </a:lnTo>
                  <a:lnTo>
                    <a:pt x="625" y="943"/>
                  </a:lnTo>
                  <a:lnTo>
                    <a:pt x="642" y="919"/>
                  </a:lnTo>
                  <a:lnTo>
                    <a:pt x="657" y="895"/>
                  </a:lnTo>
                  <a:lnTo>
                    <a:pt x="671" y="869"/>
                  </a:lnTo>
                  <a:lnTo>
                    <a:pt x="682" y="841"/>
                  </a:lnTo>
                  <a:lnTo>
                    <a:pt x="691" y="812"/>
                  </a:lnTo>
                  <a:lnTo>
                    <a:pt x="698" y="782"/>
                  </a:lnTo>
                  <a:lnTo>
                    <a:pt x="702" y="751"/>
                  </a:lnTo>
                  <a:lnTo>
                    <a:pt x="702" y="736"/>
                  </a:lnTo>
                  <a:lnTo>
                    <a:pt x="702" y="711"/>
                  </a:lnTo>
                  <a:lnTo>
                    <a:pt x="701" y="689"/>
                  </a:lnTo>
                  <a:lnTo>
                    <a:pt x="701" y="679"/>
                  </a:lnTo>
                  <a:lnTo>
                    <a:pt x="744" y="679"/>
                  </a:lnTo>
                  <a:lnTo>
                    <a:pt x="753" y="701"/>
                  </a:lnTo>
                  <a:lnTo>
                    <a:pt x="763" y="721"/>
                  </a:lnTo>
                  <a:lnTo>
                    <a:pt x="778" y="739"/>
                  </a:lnTo>
                  <a:lnTo>
                    <a:pt x="795" y="754"/>
                  </a:lnTo>
                  <a:lnTo>
                    <a:pt x="814" y="766"/>
                  </a:lnTo>
                  <a:lnTo>
                    <a:pt x="835" y="776"/>
                  </a:lnTo>
                  <a:lnTo>
                    <a:pt x="858" y="782"/>
                  </a:lnTo>
                  <a:lnTo>
                    <a:pt x="882" y="784"/>
                  </a:lnTo>
                  <a:lnTo>
                    <a:pt x="896" y="783"/>
                  </a:lnTo>
                  <a:lnTo>
                    <a:pt x="911" y="781"/>
                  </a:lnTo>
                  <a:lnTo>
                    <a:pt x="924" y="778"/>
                  </a:lnTo>
                  <a:lnTo>
                    <a:pt x="937" y="774"/>
                  </a:lnTo>
                  <a:lnTo>
                    <a:pt x="950" y="767"/>
                  </a:lnTo>
                  <a:lnTo>
                    <a:pt x="962" y="761"/>
                  </a:lnTo>
                  <a:lnTo>
                    <a:pt x="973" y="752"/>
                  </a:lnTo>
                  <a:lnTo>
                    <a:pt x="984" y="743"/>
                  </a:lnTo>
                  <a:lnTo>
                    <a:pt x="990" y="736"/>
                  </a:lnTo>
                  <a:lnTo>
                    <a:pt x="996" y="729"/>
                  </a:lnTo>
                  <a:lnTo>
                    <a:pt x="1002" y="722"/>
                  </a:lnTo>
                  <a:lnTo>
                    <a:pt x="1006" y="713"/>
                  </a:lnTo>
                  <a:lnTo>
                    <a:pt x="1010" y="706"/>
                  </a:lnTo>
                  <a:lnTo>
                    <a:pt x="1014" y="699"/>
                  </a:lnTo>
                  <a:lnTo>
                    <a:pt x="1017" y="690"/>
                  </a:lnTo>
                  <a:lnTo>
                    <a:pt x="1021" y="682"/>
                  </a:lnTo>
                  <a:lnTo>
                    <a:pt x="933" y="666"/>
                  </a:lnTo>
                  <a:lnTo>
                    <a:pt x="929" y="672"/>
                  </a:lnTo>
                  <a:lnTo>
                    <a:pt x="925" y="679"/>
                  </a:lnTo>
                  <a:lnTo>
                    <a:pt x="918" y="684"/>
                  </a:lnTo>
                  <a:lnTo>
                    <a:pt x="913" y="689"/>
                  </a:lnTo>
                  <a:lnTo>
                    <a:pt x="906" y="692"/>
                  </a:lnTo>
                  <a:lnTo>
                    <a:pt x="898" y="695"/>
                  </a:lnTo>
                  <a:lnTo>
                    <a:pt x="891" y="696"/>
                  </a:lnTo>
                  <a:lnTo>
                    <a:pt x="882" y="698"/>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5" name="Freeform 1045"/>
            <p:cNvSpPr>
              <a:spLocks/>
            </p:cNvSpPr>
            <p:nvPr/>
          </p:nvSpPr>
          <p:spPr bwMode="auto">
            <a:xfrm>
              <a:off x="1230" y="2181"/>
              <a:ext cx="380" cy="381"/>
            </a:xfrm>
            <a:custGeom>
              <a:avLst/>
              <a:gdLst/>
              <a:ahLst/>
              <a:cxnLst>
                <a:cxn ang="0">
                  <a:pos x="379" y="171"/>
                </a:cxn>
                <a:cxn ang="0">
                  <a:pos x="372" y="134"/>
                </a:cxn>
                <a:cxn ang="0">
                  <a:pos x="358" y="100"/>
                </a:cxn>
                <a:cxn ang="0">
                  <a:pos x="338" y="68"/>
                </a:cxn>
                <a:cxn ang="0">
                  <a:pos x="310" y="42"/>
                </a:cxn>
                <a:cxn ang="0">
                  <a:pos x="280" y="22"/>
                </a:cxn>
                <a:cxn ang="0">
                  <a:pos x="245" y="7"/>
                </a:cxn>
                <a:cxn ang="0">
                  <a:pos x="209" y="1"/>
                </a:cxn>
                <a:cxn ang="0">
                  <a:pos x="171" y="1"/>
                </a:cxn>
                <a:cxn ang="0">
                  <a:pos x="134" y="8"/>
                </a:cxn>
                <a:cxn ang="0">
                  <a:pos x="99" y="23"/>
                </a:cxn>
                <a:cxn ang="0">
                  <a:pos x="69" y="43"/>
                </a:cxn>
                <a:cxn ang="0">
                  <a:pos x="43" y="68"/>
                </a:cxn>
                <a:cxn ang="0">
                  <a:pos x="23" y="99"/>
                </a:cxn>
                <a:cxn ang="0">
                  <a:pos x="8" y="133"/>
                </a:cxn>
                <a:cxn ang="0">
                  <a:pos x="1" y="170"/>
                </a:cxn>
                <a:cxn ang="0">
                  <a:pos x="1" y="209"/>
                </a:cxn>
                <a:cxn ang="0">
                  <a:pos x="8" y="245"/>
                </a:cxn>
                <a:cxn ang="0">
                  <a:pos x="22" y="279"/>
                </a:cxn>
                <a:cxn ang="0">
                  <a:pos x="43" y="310"/>
                </a:cxn>
                <a:cxn ang="0">
                  <a:pos x="69" y="337"/>
                </a:cxn>
                <a:cxn ang="0">
                  <a:pos x="100" y="358"/>
                </a:cxn>
                <a:cxn ang="0">
                  <a:pos x="135" y="371"/>
                </a:cxn>
                <a:cxn ang="0">
                  <a:pos x="171" y="379"/>
                </a:cxn>
                <a:cxn ang="0">
                  <a:pos x="209" y="379"/>
                </a:cxn>
                <a:cxn ang="0">
                  <a:pos x="245" y="371"/>
                </a:cxn>
                <a:cxn ang="0">
                  <a:pos x="280" y="358"/>
                </a:cxn>
                <a:cxn ang="0">
                  <a:pos x="310" y="337"/>
                </a:cxn>
                <a:cxn ang="0">
                  <a:pos x="338" y="310"/>
                </a:cxn>
                <a:cxn ang="0">
                  <a:pos x="358" y="279"/>
                </a:cxn>
                <a:cxn ang="0">
                  <a:pos x="372" y="245"/>
                </a:cxn>
                <a:cxn ang="0">
                  <a:pos x="379" y="209"/>
                </a:cxn>
              </a:cxnLst>
              <a:rect l="0" t="0" r="r" b="b"/>
              <a:pathLst>
                <a:path w="380" h="380">
                  <a:moveTo>
                    <a:pt x="380" y="190"/>
                  </a:moveTo>
                  <a:lnTo>
                    <a:pt x="379" y="171"/>
                  </a:lnTo>
                  <a:lnTo>
                    <a:pt x="377" y="153"/>
                  </a:lnTo>
                  <a:lnTo>
                    <a:pt x="372" y="134"/>
                  </a:lnTo>
                  <a:lnTo>
                    <a:pt x="366" y="117"/>
                  </a:lnTo>
                  <a:lnTo>
                    <a:pt x="358" y="100"/>
                  </a:lnTo>
                  <a:lnTo>
                    <a:pt x="348" y="84"/>
                  </a:lnTo>
                  <a:lnTo>
                    <a:pt x="338" y="68"/>
                  </a:lnTo>
                  <a:lnTo>
                    <a:pt x="325" y="54"/>
                  </a:lnTo>
                  <a:lnTo>
                    <a:pt x="310" y="42"/>
                  </a:lnTo>
                  <a:lnTo>
                    <a:pt x="295" y="31"/>
                  </a:lnTo>
                  <a:lnTo>
                    <a:pt x="280" y="22"/>
                  </a:lnTo>
                  <a:lnTo>
                    <a:pt x="263" y="13"/>
                  </a:lnTo>
                  <a:lnTo>
                    <a:pt x="245" y="7"/>
                  </a:lnTo>
                  <a:lnTo>
                    <a:pt x="227" y="3"/>
                  </a:lnTo>
                  <a:lnTo>
                    <a:pt x="209" y="1"/>
                  </a:lnTo>
                  <a:lnTo>
                    <a:pt x="190" y="0"/>
                  </a:lnTo>
                  <a:lnTo>
                    <a:pt x="171" y="1"/>
                  </a:lnTo>
                  <a:lnTo>
                    <a:pt x="152" y="4"/>
                  </a:lnTo>
                  <a:lnTo>
                    <a:pt x="134" y="8"/>
                  </a:lnTo>
                  <a:lnTo>
                    <a:pt x="116" y="14"/>
                  </a:lnTo>
                  <a:lnTo>
                    <a:pt x="99" y="23"/>
                  </a:lnTo>
                  <a:lnTo>
                    <a:pt x="84" y="32"/>
                  </a:lnTo>
                  <a:lnTo>
                    <a:pt x="69" y="43"/>
                  </a:lnTo>
                  <a:lnTo>
                    <a:pt x="56" y="54"/>
                  </a:lnTo>
                  <a:lnTo>
                    <a:pt x="43" y="68"/>
                  </a:lnTo>
                  <a:lnTo>
                    <a:pt x="33" y="83"/>
                  </a:lnTo>
                  <a:lnTo>
                    <a:pt x="23" y="99"/>
                  </a:lnTo>
                  <a:lnTo>
                    <a:pt x="15" y="116"/>
                  </a:lnTo>
                  <a:lnTo>
                    <a:pt x="8" y="133"/>
                  </a:lnTo>
                  <a:lnTo>
                    <a:pt x="4" y="152"/>
                  </a:lnTo>
                  <a:lnTo>
                    <a:pt x="1" y="170"/>
                  </a:lnTo>
                  <a:lnTo>
                    <a:pt x="0" y="190"/>
                  </a:lnTo>
                  <a:lnTo>
                    <a:pt x="1" y="209"/>
                  </a:lnTo>
                  <a:lnTo>
                    <a:pt x="4" y="227"/>
                  </a:lnTo>
                  <a:lnTo>
                    <a:pt x="8" y="245"/>
                  </a:lnTo>
                  <a:lnTo>
                    <a:pt x="15" y="263"/>
                  </a:lnTo>
                  <a:lnTo>
                    <a:pt x="22" y="279"/>
                  </a:lnTo>
                  <a:lnTo>
                    <a:pt x="31" y="295"/>
                  </a:lnTo>
                  <a:lnTo>
                    <a:pt x="43" y="310"/>
                  </a:lnTo>
                  <a:lnTo>
                    <a:pt x="56" y="324"/>
                  </a:lnTo>
                  <a:lnTo>
                    <a:pt x="69" y="337"/>
                  </a:lnTo>
                  <a:lnTo>
                    <a:pt x="84" y="348"/>
                  </a:lnTo>
                  <a:lnTo>
                    <a:pt x="100" y="358"/>
                  </a:lnTo>
                  <a:lnTo>
                    <a:pt x="117" y="365"/>
                  </a:lnTo>
                  <a:lnTo>
                    <a:pt x="135" y="371"/>
                  </a:lnTo>
                  <a:lnTo>
                    <a:pt x="153" y="376"/>
                  </a:lnTo>
                  <a:lnTo>
                    <a:pt x="171" y="379"/>
                  </a:lnTo>
                  <a:lnTo>
                    <a:pt x="190" y="380"/>
                  </a:lnTo>
                  <a:lnTo>
                    <a:pt x="209" y="379"/>
                  </a:lnTo>
                  <a:lnTo>
                    <a:pt x="227" y="376"/>
                  </a:lnTo>
                  <a:lnTo>
                    <a:pt x="245" y="371"/>
                  </a:lnTo>
                  <a:lnTo>
                    <a:pt x="263" y="365"/>
                  </a:lnTo>
                  <a:lnTo>
                    <a:pt x="280" y="358"/>
                  </a:lnTo>
                  <a:lnTo>
                    <a:pt x="295" y="348"/>
                  </a:lnTo>
                  <a:lnTo>
                    <a:pt x="310" y="337"/>
                  </a:lnTo>
                  <a:lnTo>
                    <a:pt x="325" y="324"/>
                  </a:lnTo>
                  <a:lnTo>
                    <a:pt x="338" y="310"/>
                  </a:lnTo>
                  <a:lnTo>
                    <a:pt x="348" y="295"/>
                  </a:lnTo>
                  <a:lnTo>
                    <a:pt x="358" y="279"/>
                  </a:lnTo>
                  <a:lnTo>
                    <a:pt x="366" y="263"/>
                  </a:lnTo>
                  <a:lnTo>
                    <a:pt x="372" y="245"/>
                  </a:lnTo>
                  <a:lnTo>
                    <a:pt x="377" y="227"/>
                  </a:lnTo>
                  <a:lnTo>
                    <a:pt x="379" y="209"/>
                  </a:lnTo>
                  <a:lnTo>
                    <a:pt x="380" y="190"/>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6" name="Freeform 1046"/>
            <p:cNvSpPr>
              <a:spLocks/>
            </p:cNvSpPr>
            <p:nvPr/>
          </p:nvSpPr>
          <p:spPr bwMode="auto">
            <a:xfrm>
              <a:off x="1328" y="2278"/>
              <a:ext cx="184" cy="185"/>
            </a:xfrm>
            <a:custGeom>
              <a:avLst/>
              <a:gdLst/>
              <a:ahLst/>
              <a:cxnLst>
                <a:cxn ang="0">
                  <a:pos x="92" y="185"/>
                </a:cxn>
                <a:cxn ang="0">
                  <a:pos x="82" y="185"/>
                </a:cxn>
                <a:cxn ang="0">
                  <a:pos x="74" y="182"/>
                </a:cxn>
                <a:cxn ang="0">
                  <a:pos x="65" y="180"/>
                </a:cxn>
                <a:cxn ang="0">
                  <a:pos x="57" y="177"/>
                </a:cxn>
                <a:cxn ang="0">
                  <a:pos x="49" y="174"/>
                </a:cxn>
                <a:cxn ang="0">
                  <a:pos x="41" y="170"/>
                </a:cxn>
                <a:cxn ang="0">
                  <a:pos x="34" y="165"/>
                </a:cxn>
                <a:cxn ang="0">
                  <a:pos x="26" y="158"/>
                </a:cxn>
                <a:cxn ang="0">
                  <a:pos x="15" y="143"/>
                </a:cxn>
                <a:cxn ang="0">
                  <a:pos x="7" y="128"/>
                </a:cxn>
                <a:cxn ang="0">
                  <a:pos x="2" y="111"/>
                </a:cxn>
                <a:cxn ang="0">
                  <a:pos x="0" y="93"/>
                </a:cxn>
                <a:cxn ang="0">
                  <a:pos x="2" y="74"/>
                </a:cxn>
                <a:cxn ang="0">
                  <a:pos x="7" y="57"/>
                </a:cxn>
                <a:cxn ang="0">
                  <a:pos x="15" y="41"/>
                </a:cxn>
                <a:cxn ang="0">
                  <a:pos x="26" y="27"/>
                </a:cxn>
                <a:cxn ang="0">
                  <a:pos x="34" y="21"/>
                </a:cxn>
                <a:cxn ang="0">
                  <a:pos x="41" y="16"/>
                </a:cxn>
                <a:cxn ang="0">
                  <a:pos x="49" y="10"/>
                </a:cxn>
                <a:cxn ang="0">
                  <a:pos x="57" y="7"/>
                </a:cxn>
                <a:cxn ang="0">
                  <a:pos x="65" y="4"/>
                </a:cxn>
                <a:cxn ang="0">
                  <a:pos x="74" y="2"/>
                </a:cxn>
                <a:cxn ang="0">
                  <a:pos x="82" y="0"/>
                </a:cxn>
                <a:cxn ang="0">
                  <a:pos x="92" y="0"/>
                </a:cxn>
                <a:cxn ang="0">
                  <a:pos x="101" y="0"/>
                </a:cxn>
                <a:cxn ang="0">
                  <a:pos x="110" y="2"/>
                </a:cxn>
                <a:cxn ang="0">
                  <a:pos x="118" y="4"/>
                </a:cxn>
                <a:cxn ang="0">
                  <a:pos x="127" y="7"/>
                </a:cxn>
                <a:cxn ang="0">
                  <a:pos x="135" y="10"/>
                </a:cxn>
                <a:cxn ang="0">
                  <a:pos x="142" y="16"/>
                </a:cxn>
                <a:cxn ang="0">
                  <a:pos x="150" y="21"/>
                </a:cxn>
                <a:cxn ang="0">
                  <a:pos x="157" y="27"/>
                </a:cxn>
                <a:cxn ang="0">
                  <a:pos x="169" y="41"/>
                </a:cxn>
                <a:cxn ang="0">
                  <a:pos x="177" y="57"/>
                </a:cxn>
                <a:cxn ang="0">
                  <a:pos x="182" y="74"/>
                </a:cxn>
                <a:cxn ang="0">
                  <a:pos x="184" y="93"/>
                </a:cxn>
                <a:cxn ang="0">
                  <a:pos x="182" y="112"/>
                </a:cxn>
                <a:cxn ang="0">
                  <a:pos x="176" y="129"/>
                </a:cxn>
                <a:cxn ang="0">
                  <a:pos x="168" y="144"/>
                </a:cxn>
                <a:cxn ang="0">
                  <a:pos x="157" y="157"/>
                </a:cxn>
                <a:cxn ang="0">
                  <a:pos x="144" y="169"/>
                </a:cxn>
                <a:cxn ang="0">
                  <a:pos x="128" y="177"/>
                </a:cxn>
                <a:cxn ang="0">
                  <a:pos x="111" y="182"/>
                </a:cxn>
                <a:cxn ang="0">
                  <a:pos x="92" y="185"/>
                </a:cxn>
              </a:cxnLst>
              <a:rect l="0" t="0" r="r" b="b"/>
              <a:pathLst>
                <a:path w="184" h="185">
                  <a:moveTo>
                    <a:pt x="92" y="185"/>
                  </a:moveTo>
                  <a:lnTo>
                    <a:pt x="82" y="185"/>
                  </a:lnTo>
                  <a:lnTo>
                    <a:pt x="74" y="182"/>
                  </a:lnTo>
                  <a:lnTo>
                    <a:pt x="65" y="180"/>
                  </a:lnTo>
                  <a:lnTo>
                    <a:pt x="57" y="177"/>
                  </a:lnTo>
                  <a:lnTo>
                    <a:pt x="49" y="174"/>
                  </a:lnTo>
                  <a:lnTo>
                    <a:pt x="41" y="170"/>
                  </a:lnTo>
                  <a:lnTo>
                    <a:pt x="34" y="165"/>
                  </a:lnTo>
                  <a:lnTo>
                    <a:pt x="26" y="158"/>
                  </a:lnTo>
                  <a:lnTo>
                    <a:pt x="15" y="143"/>
                  </a:lnTo>
                  <a:lnTo>
                    <a:pt x="7" y="128"/>
                  </a:lnTo>
                  <a:lnTo>
                    <a:pt x="2" y="111"/>
                  </a:lnTo>
                  <a:lnTo>
                    <a:pt x="0" y="93"/>
                  </a:lnTo>
                  <a:lnTo>
                    <a:pt x="2" y="74"/>
                  </a:lnTo>
                  <a:lnTo>
                    <a:pt x="7" y="57"/>
                  </a:lnTo>
                  <a:lnTo>
                    <a:pt x="15" y="41"/>
                  </a:lnTo>
                  <a:lnTo>
                    <a:pt x="26" y="27"/>
                  </a:lnTo>
                  <a:lnTo>
                    <a:pt x="34" y="21"/>
                  </a:lnTo>
                  <a:lnTo>
                    <a:pt x="41" y="16"/>
                  </a:lnTo>
                  <a:lnTo>
                    <a:pt x="49" y="10"/>
                  </a:lnTo>
                  <a:lnTo>
                    <a:pt x="57" y="7"/>
                  </a:lnTo>
                  <a:lnTo>
                    <a:pt x="65" y="4"/>
                  </a:lnTo>
                  <a:lnTo>
                    <a:pt x="74" y="2"/>
                  </a:lnTo>
                  <a:lnTo>
                    <a:pt x="82" y="0"/>
                  </a:lnTo>
                  <a:lnTo>
                    <a:pt x="92" y="0"/>
                  </a:lnTo>
                  <a:lnTo>
                    <a:pt x="101" y="0"/>
                  </a:lnTo>
                  <a:lnTo>
                    <a:pt x="110" y="2"/>
                  </a:lnTo>
                  <a:lnTo>
                    <a:pt x="118" y="4"/>
                  </a:lnTo>
                  <a:lnTo>
                    <a:pt x="127" y="7"/>
                  </a:lnTo>
                  <a:lnTo>
                    <a:pt x="135" y="10"/>
                  </a:lnTo>
                  <a:lnTo>
                    <a:pt x="142" y="16"/>
                  </a:lnTo>
                  <a:lnTo>
                    <a:pt x="150" y="21"/>
                  </a:lnTo>
                  <a:lnTo>
                    <a:pt x="157" y="27"/>
                  </a:lnTo>
                  <a:lnTo>
                    <a:pt x="169" y="41"/>
                  </a:lnTo>
                  <a:lnTo>
                    <a:pt x="177" y="57"/>
                  </a:lnTo>
                  <a:lnTo>
                    <a:pt x="182" y="74"/>
                  </a:lnTo>
                  <a:lnTo>
                    <a:pt x="184" y="93"/>
                  </a:lnTo>
                  <a:lnTo>
                    <a:pt x="182" y="112"/>
                  </a:lnTo>
                  <a:lnTo>
                    <a:pt x="176" y="129"/>
                  </a:lnTo>
                  <a:lnTo>
                    <a:pt x="168" y="144"/>
                  </a:lnTo>
                  <a:lnTo>
                    <a:pt x="157" y="157"/>
                  </a:lnTo>
                  <a:lnTo>
                    <a:pt x="144" y="169"/>
                  </a:lnTo>
                  <a:lnTo>
                    <a:pt x="128" y="177"/>
                  </a:lnTo>
                  <a:lnTo>
                    <a:pt x="111" y="182"/>
                  </a:lnTo>
                  <a:lnTo>
                    <a:pt x="92" y="185"/>
                  </a:lnTo>
                  <a:close/>
                </a:path>
              </a:pathLst>
            </a:custGeom>
            <a:solidFill>
              <a:srgbClr val="FFFFFF"/>
            </a:solidFill>
            <a:ln w="9525">
              <a:noFill/>
              <a:round/>
              <a:headEnd/>
              <a:tailEnd/>
            </a:ln>
          </p:spPr>
          <p:txBody>
            <a:bodyPr/>
            <a:lstStyle/>
            <a:p>
              <a:pPr>
                <a:defRPr/>
              </a:pPr>
              <a:endParaRPr lang="fr-FR" dirty="0">
                <a:latin typeface="Tahoma" charset="0"/>
              </a:endParaRPr>
            </a:p>
          </p:txBody>
        </p:sp>
        <p:sp>
          <p:nvSpPr>
            <p:cNvPr id="17" name="Freeform 1047"/>
            <p:cNvSpPr>
              <a:spLocks/>
            </p:cNvSpPr>
            <p:nvPr/>
          </p:nvSpPr>
          <p:spPr bwMode="auto">
            <a:xfrm>
              <a:off x="1531" y="2181"/>
              <a:ext cx="379" cy="381"/>
            </a:xfrm>
            <a:custGeom>
              <a:avLst/>
              <a:gdLst/>
              <a:ahLst/>
              <a:cxnLst>
                <a:cxn ang="0">
                  <a:pos x="379" y="171"/>
                </a:cxn>
                <a:cxn ang="0">
                  <a:pos x="371" y="134"/>
                </a:cxn>
                <a:cxn ang="0">
                  <a:pos x="358" y="100"/>
                </a:cxn>
                <a:cxn ang="0">
                  <a:pos x="336" y="68"/>
                </a:cxn>
                <a:cxn ang="0">
                  <a:pos x="310" y="42"/>
                </a:cxn>
                <a:cxn ang="0">
                  <a:pos x="279" y="22"/>
                </a:cxn>
                <a:cxn ang="0">
                  <a:pos x="246" y="7"/>
                </a:cxn>
                <a:cxn ang="0">
                  <a:pos x="210" y="1"/>
                </a:cxn>
                <a:cxn ang="0">
                  <a:pos x="171" y="1"/>
                </a:cxn>
                <a:cxn ang="0">
                  <a:pos x="134" y="8"/>
                </a:cxn>
                <a:cxn ang="0">
                  <a:pos x="100" y="23"/>
                </a:cxn>
                <a:cxn ang="0">
                  <a:pos x="69" y="43"/>
                </a:cxn>
                <a:cxn ang="0">
                  <a:pos x="43" y="68"/>
                </a:cxn>
                <a:cxn ang="0">
                  <a:pos x="23" y="99"/>
                </a:cxn>
                <a:cxn ang="0">
                  <a:pos x="8" y="133"/>
                </a:cxn>
                <a:cxn ang="0">
                  <a:pos x="1" y="170"/>
                </a:cxn>
                <a:cxn ang="0">
                  <a:pos x="1" y="209"/>
                </a:cxn>
                <a:cxn ang="0">
                  <a:pos x="8" y="245"/>
                </a:cxn>
                <a:cxn ang="0">
                  <a:pos x="22" y="279"/>
                </a:cxn>
                <a:cxn ang="0">
                  <a:pos x="43" y="310"/>
                </a:cxn>
                <a:cxn ang="0">
                  <a:pos x="69" y="337"/>
                </a:cxn>
                <a:cxn ang="0">
                  <a:pos x="101" y="358"/>
                </a:cxn>
                <a:cxn ang="0">
                  <a:pos x="135" y="371"/>
                </a:cxn>
                <a:cxn ang="0">
                  <a:pos x="172" y="379"/>
                </a:cxn>
                <a:cxn ang="0">
                  <a:pos x="210" y="379"/>
                </a:cxn>
                <a:cxn ang="0">
                  <a:pos x="246" y="371"/>
                </a:cxn>
                <a:cxn ang="0">
                  <a:pos x="279" y="358"/>
                </a:cxn>
                <a:cxn ang="0">
                  <a:pos x="310" y="337"/>
                </a:cxn>
                <a:cxn ang="0">
                  <a:pos x="336" y="310"/>
                </a:cxn>
                <a:cxn ang="0">
                  <a:pos x="358" y="279"/>
                </a:cxn>
                <a:cxn ang="0">
                  <a:pos x="371" y="245"/>
                </a:cxn>
                <a:cxn ang="0">
                  <a:pos x="379" y="209"/>
                </a:cxn>
              </a:cxnLst>
              <a:rect l="0" t="0" r="r" b="b"/>
              <a:pathLst>
                <a:path w="380" h="380">
                  <a:moveTo>
                    <a:pt x="380" y="190"/>
                  </a:moveTo>
                  <a:lnTo>
                    <a:pt x="379" y="171"/>
                  </a:lnTo>
                  <a:lnTo>
                    <a:pt x="377" y="153"/>
                  </a:lnTo>
                  <a:lnTo>
                    <a:pt x="371" y="134"/>
                  </a:lnTo>
                  <a:lnTo>
                    <a:pt x="365" y="117"/>
                  </a:lnTo>
                  <a:lnTo>
                    <a:pt x="358" y="100"/>
                  </a:lnTo>
                  <a:lnTo>
                    <a:pt x="348" y="84"/>
                  </a:lnTo>
                  <a:lnTo>
                    <a:pt x="336" y="68"/>
                  </a:lnTo>
                  <a:lnTo>
                    <a:pt x="324" y="54"/>
                  </a:lnTo>
                  <a:lnTo>
                    <a:pt x="310" y="42"/>
                  </a:lnTo>
                  <a:lnTo>
                    <a:pt x="295" y="31"/>
                  </a:lnTo>
                  <a:lnTo>
                    <a:pt x="279" y="22"/>
                  </a:lnTo>
                  <a:lnTo>
                    <a:pt x="263" y="13"/>
                  </a:lnTo>
                  <a:lnTo>
                    <a:pt x="246" y="7"/>
                  </a:lnTo>
                  <a:lnTo>
                    <a:pt x="228" y="3"/>
                  </a:lnTo>
                  <a:lnTo>
                    <a:pt x="210" y="1"/>
                  </a:lnTo>
                  <a:lnTo>
                    <a:pt x="191" y="0"/>
                  </a:lnTo>
                  <a:lnTo>
                    <a:pt x="171" y="1"/>
                  </a:lnTo>
                  <a:lnTo>
                    <a:pt x="153" y="4"/>
                  </a:lnTo>
                  <a:lnTo>
                    <a:pt x="134" y="8"/>
                  </a:lnTo>
                  <a:lnTo>
                    <a:pt x="117" y="14"/>
                  </a:lnTo>
                  <a:lnTo>
                    <a:pt x="100" y="23"/>
                  </a:lnTo>
                  <a:lnTo>
                    <a:pt x="84" y="32"/>
                  </a:lnTo>
                  <a:lnTo>
                    <a:pt x="69" y="43"/>
                  </a:lnTo>
                  <a:lnTo>
                    <a:pt x="56" y="54"/>
                  </a:lnTo>
                  <a:lnTo>
                    <a:pt x="43" y="68"/>
                  </a:lnTo>
                  <a:lnTo>
                    <a:pt x="32" y="83"/>
                  </a:lnTo>
                  <a:lnTo>
                    <a:pt x="23" y="99"/>
                  </a:lnTo>
                  <a:lnTo>
                    <a:pt x="14" y="116"/>
                  </a:lnTo>
                  <a:lnTo>
                    <a:pt x="8" y="133"/>
                  </a:lnTo>
                  <a:lnTo>
                    <a:pt x="4" y="152"/>
                  </a:lnTo>
                  <a:lnTo>
                    <a:pt x="1" y="170"/>
                  </a:lnTo>
                  <a:lnTo>
                    <a:pt x="0" y="190"/>
                  </a:lnTo>
                  <a:lnTo>
                    <a:pt x="1" y="209"/>
                  </a:lnTo>
                  <a:lnTo>
                    <a:pt x="4" y="227"/>
                  </a:lnTo>
                  <a:lnTo>
                    <a:pt x="8" y="245"/>
                  </a:lnTo>
                  <a:lnTo>
                    <a:pt x="14" y="263"/>
                  </a:lnTo>
                  <a:lnTo>
                    <a:pt x="22" y="279"/>
                  </a:lnTo>
                  <a:lnTo>
                    <a:pt x="31" y="295"/>
                  </a:lnTo>
                  <a:lnTo>
                    <a:pt x="43" y="310"/>
                  </a:lnTo>
                  <a:lnTo>
                    <a:pt x="56" y="324"/>
                  </a:lnTo>
                  <a:lnTo>
                    <a:pt x="69" y="337"/>
                  </a:lnTo>
                  <a:lnTo>
                    <a:pt x="85" y="348"/>
                  </a:lnTo>
                  <a:lnTo>
                    <a:pt x="101" y="358"/>
                  </a:lnTo>
                  <a:lnTo>
                    <a:pt x="118" y="365"/>
                  </a:lnTo>
                  <a:lnTo>
                    <a:pt x="135" y="371"/>
                  </a:lnTo>
                  <a:lnTo>
                    <a:pt x="154" y="376"/>
                  </a:lnTo>
                  <a:lnTo>
                    <a:pt x="172" y="379"/>
                  </a:lnTo>
                  <a:lnTo>
                    <a:pt x="191" y="380"/>
                  </a:lnTo>
                  <a:lnTo>
                    <a:pt x="210" y="379"/>
                  </a:lnTo>
                  <a:lnTo>
                    <a:pt x="228" y="376"/>
                  </a:lnTo>
                  <a:lnTo>
                    <a:pt x="246" y="371"/>
                  </a:lnTo>
                  <a:lnTo>
                    <a:pt x="263" y="365"/>
                  </a:lnTo>
                  <a:lnTo>
                    <a:pt x="279" y="358"/>
                  </a:lnTo>
                  <a:lnTo>
                    <a:pt x="295" y="348"/>
                  </a:lnTo>
                  <a:lnTo>
                    <a:pt x="310" y="337"/>
                  </a:lnTo>
                  <a:lnTo>
                    <a:pt x="324" y="324"/>
                  </a:lnTo>
                  <a:lnTo>
                    <a:pt x="336" y="310"/>
                  </a:lnTo>
                  <a:lnTo>
                    <a:pt x="348" y="295"/>
                  </a:lnTo>
                  <a:lnTo>
                    <a:pt x="358" y="279"/>
                  </a:lnTo>
                  <a:lnTo>
                    <a:pt x="365" y="263"/>
                  </a:lnTo>
                  <a:lnTo>
                    <a:pt x="371" y="245"/>
                  </a:lnTo>
                  <a:lnTo>
                    <a:pt x="377" y="227"/>
                  </a:lnTo>
                  <a:lnTo>
                    <a:pt x="379" y="209"/>
                  </a:lnTo>
                  <a:lnTo>
                    <a:pt x="380" y="190"/>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18" name="Freeform 1048"/>
            <p:cNvSpPr>
              <a:spLocks/>
            </p:cNvSpPr>
            <p:nvPr/>
          </p:nvSpPr>
          <p:spPr bwMode="auto">
            <a:xfrm>
              <a:off x="1629" y="2278"/>
              <a:ext cx="185" cy="185"/>
            </a:xfrm>
            <a:custGeom>
              <a:avLst/>
              <a:gdLst/>
              <a:ahLst/>
              <a:cxnLst>
                <a:cxn ang="0">
                  <a:pos x="93" y="185"/>
                </a:cxn>
                <a:cxn ang="0">
                  <a:pos x="83" y="185"/>
                </a:cxn>
                <a:cxn ang="0">
                  <a:pos x="74" y="182"/>
                </a:cxn>
                <a:cxn ang="0">
                  <a:pos x="65" y="180"/>
                </a:cxn>
                <a:cxn ang="0">
                  <a:pos x="57" y="177"/>
                </a:cxn>
                <a:cxn ang="0">
                  <a:pos x="48" y="174"/>
                </a:cxn>
                <a:cxn ang="0">
                  <a:pos x="41" y="170"/>
                </a:cxn>
                <a:cxn ang="0">
                  <a:pos x="34" y="165"/>
                </a:cxn>
                <a:cxn ang="0">
                  <a:pos x="27" y="158"/>
                </a:cxn>
                <a:cxn ang="0">
                  <a:pos x="16" y="143"/>
                </a:cxn>
                <a:cxn ang="0">
                  <a:pos x="7" y="128"/>
                </a:cxn>
                <a:cxn ang="0">
                  <a:pos x="2" y="111"/>
                </a:cxn>
                <a:cxn ang="0">
                  <a:pos x="0" y="93"/>
                </a:cxn>
                <a:cxn ang="0">
                  <a:pos x="2" y="74"/>
                </a:cxn>
                <a:cxn ang="0">
                  <a:pos x="7" y="57"/>
                </a:cxn>
                <a:cxn ang="0">
                  <a:pos x="16" y="41"/>
                </a:cxn>
                <a:cxn ang="0">
                  <a:pos x="27" y="27"/>
                </a:cxn>
                <a:cxn ang="0">
                  <a:pos x="34" y="21"/>
                </a:cxn>
                <a:cxn ang="0">
                  <a:pos x="41" y="16"/>
                </a:cxn>
                <a:cxn ang="0">
                  <a:pos x="48" y="10"/>
                </a:cxn>
                <a:cxn ang="0">
                  <a:pos x="57" y="7"/>
                </a:cxn>
                <a:cxn ang="0">
                  <a:pos x="65" y="4"/>
                </a:cxn>
                <a:cxn ang="0">
                  <a:pos x="74" y="2"/>
                </a:cxn>
                <a:cxn ang="0">
                  <a:pos x="83" y="0"/>
                </a:cxn>
                <a:cxn ang="0">
                  <a:pos x="93" y="0"/>
                </a:cxn>
                <a:cxn ang="0">
                  <a:pos x="102" y="0"/>
                </a:cxn>
                <a:cxn ang="0">
                  <a:pos x="111" y="2"/>
                </a:cxn>
                <a:cxn ang="0">
                  <a:pos x="119" y="4"/>
                </a:cxn>
                <a:cxn ang="0">
                  <a:pos x="128" y="7"/>
                </a:cxn>
                <a:cxn ang="0">
                  <a:pos x="136" y="10"/>
                </a:cxn>
                <a:cxn ang="0">
                  <a:pos x="143" y="16"/>
                </a:cxn>
                <a:cxn ang="0">
                  <a:pos x="151" y="21"/>
                </a:cxn>
                <a:cxn ang="0">
                  <a:pos x="157" y="27"/>
                </a:cxn>
                <a:cxn ang="0">
                  <a:pos x="169" y="41"/>
                </a:cxn>
                <a:cxn ang="0">
                  <a:pos x="177" y="57"/>
                </a:cxn>
                <a:cxn ang="0">
                  <a:pos x="181" y="74"/>
                </a:cxn>
                <a:cxn ang="0">
                  <a:pos x="184" y="93"/>
                </a:cxn>
                <a:cxn ang="0">
                  <a:pos x="181" y="112"/>
                </a:cxn>
                <a:cxn ang="0">
                  <a:pos x="176" y="129"/>
                </a:cxn>
                <a:cxn ang="0">
                  <a:pos x="168" y="144"/>
                </a:cxn>
                <a:cxn ang="0">
                  <a:pos x="157" y="157"/>
                </a:cxn>
                <a:cxn ang="0">
                  <a:pos x="143" y="169"/>
                </a:cxn>
                <a:cxn ang="0">
                  <a:pos x="129" y="177"/>
                </a:cxn>
                <a:cxn ang="0">
                  <a:pos x="111" y="182"/>
                </a:cxn>
                <a:cxn ang="0">
                  <a:pos x="93" y="185"/>
                </a:cxn>
              </a:cxnLst>
              <a:rect l="0" t="0" r="r" b="b"/>
              <a:pathLst>
                <a:path w="184" h="185">
                  <a:moveTo>
                    <a:pt x="93" y="185"/>
                  </a:moveTo>
                  <a:lnTo>
                    <a:pt x="83" y="185"/>
                  </a:lnTo>
                  <a:lnTo>
                    <a:pt x="74" y="182"/>
                  </a:lnTo>
                  <a:lnTo>
                    <a:pt x="65" y="180"/>
                  </a:lnTo>
                  <a:lnTo>
                    <a:pt x="57" y="177"/>
                  </a:lnTo>
                  <a:lnTo>
                    <a:pt x="48" y="174"/>
                  </a:lnTo>
                  <a:lnTo>
                    <a:pt x="41" y="170"/>
                  </a:lnTo>
                  <a:lnTo>
                    <a:pt x="34" y="165"/>
                  </a:lnTo>
                  <a:lnTo>
                    <a:pt x="27" y="158"/>
                  </a:lnTo>
                  <a:lnTo>
                    <a:pt x="16" y="143"/>
                  </a:lnTo>
                  <a:lnTo>
                    <a:pt x="7" y="128"/>
                  </a:lnTo>
                  <a:lnTo>
                    <a:pt x="2" y="111"/>
                  </a:lnTo>
                  <a:lnTo>
                    <a:pt x="0" y="93"/>
                  </a:lnTo>
                  <a:lnTo>
                    <a:pt x="2" y="74"/>
                  </a:lnTo>
                  <a:lnTo>
                    <a:pt x="7" y="57"/>
                  </a:lnTo>
                  <a:lnTo>
                    <a:pt x="16" y="41"/>
                  </a:lnTo>
                  <a:lnTo>
                    <a:pt x="27" y="27"/>
                  </a:lnTo>
                  <a:lnTo>
                    <a:pt x="34" y="21"/>
                  </a:lnTo>
                  <a:lnTo>
                    <a:pt x="41" y="16"/>
                  </a:lnTo>
                  <a:lnTo>
                    <a:pt x="48" y="10"/>
                  </a:lnTo>
                  <a:lnTo>
                    <a:pt x="57" y="7"/>
                  </a:lnTo>
                  <a:lnTo>
                    <a:pt x="65" y="4"/>
                  </a:lnTo>
                  <a:lnTo>
                    <a:pt x="74" y="2"/>
                  </a:lnTo>
                  <a:lnTo>
                    <a:pt x="83" y="0"/>
                  </a:lnTo>
                  <a:lnTo>
                    <a:pt x="93" y="0"/>
                  </a:lnTo>
                  <a:lnTo>
                    <a:pt x="102" y="0"/>
                  </a:lnTo>
                  <a:lnTo>
                    <a:pt x="111" y="2"/>
                  </a:lnTo>
                  <a:lnTo>
                    <a:pt x="119" y="4"/>
                  </a:lnTo>
                  <a:lnTo>
                    <a:pt x="128" y="7"/>
                  </a:lnTo>
                  <a:lnTo>
                    <a:pt x="136" y="10"/>
                  </a:lnTo>
                  <a:lnTo>
                    <a:pt x="143" y="16"/>
                  </a:lnTo>
                  <a:lnTo>
                    <a:pt x="151" y="21"/>
                  </a:lnTo>
                  <a:lnTo>
                    <a:pt x="157" y="27"/>
                  </a:lnTo>
                  <a:lnTo>
                    <a:pt x="169" y="41"/>
                  </a:lnTo>
                  <a:lnTo>
                    <a:pt x="177" y="57"/>
                  </a:lnTo>
                  <a:lnTo>
                    <a:pt x="181" y="74"/>
                  </a:lnTo>
                  <a:lnTo>
                    <a:pt x="184" y="93"/>
                  </a:lnTo>
                  <a:lnTo>
                    <a:pt x="181" y="112"/>
                  </a:lnTo>
                  <a:lnTo>
                    <a:pt x="176" y="129"/>
                  </a:lnTo>
                  <a:lnTo>
                    <a:pt x="168" y="144"/>
                  </a:lnTo>
                  <a:lnTo>
                    <a:pt x="157" y="157"/>
                  </a:lnTo>
                  <a:lnTo>
                    <a:pt x="143" y="169"/>
                  </a:lnTo>
                  <a:lnTo>
                    <a:pt x="129" y="177"/>
                  </a:lnTo>
                  <a:lnTo>
                    <a:pt x="111" y="182"/>
                  </a:lnTo>
                  <a:lnTo>
                    <a:pt x="93" y="185"/>
                  </a:lnTo>
                  <a:close/>
                </a:path>
              </a:pathLst>
            </a:custGeom>
            <a:solidFill>
              <a:srgbClr val="FFFFFF"/>
            </a:solidFill>
            <a:ln w="9525">
              <a:noFill/>
              <a:round/>
              <a:headEnd/>
              <a:tailEnd/>
            </a:ln>
          </p:spPr>
          <p:txBody>
            <a:bodyPr/>
            <a:lstStyle/>
            <a:p>
              <a:pPr>
                <a:defRPr/>
              </a:pPr>
              <a:endParaRPr lang="fr-FR" dirty="0">
                <a:latin typeface="Tahoma" charset="0"/>
              </a:endParaRPr>
            </a:p>
          </p:txBody>
        </p:sp>
        <p:sp>
          <p:nvSpPr>
            <p:cNvPr id="19" name="Freeform 1049"/>
            <p:cNvSpPr>
              <a:spLocks/>
            </p:cNvSpPr>
            <p:nvPr/>
          </p:nvSpPr>
          <p:spPr bwMode="auto">
            <a:xfrm>
              <a:off x="1394" y="2345"/>
              <a:ext cx="51" cy="51"/>
            </a:xfrm>
            <a:custGeom>
              <a:avLst/>
              <a:gdLst/>
              <a:ahLst/>
              <a:cxnLst>
                <a:cxn ang="0">
                  <a:pos x="26" y="51"/>
                </a:cxn>
                <a:cxn ang="0">
                  <a:pos x="16" y="49"/>
                </a:cxn>
                <a:cxn ang="0">
                  <a:pos x="8" y="44"/>
                </a:cxn>
                <a:cxn ang="0">
                  <a:pos x="3" y="35"/>
                </a:cxn>
                <a:cxn ang="0">
                  <a:pos x="0" y="26"/>
                </a:cxn>
                <a:cxn ang="0">
                  <a:pos x="3" y="16"/>
                </a:cxn>
                <a:cxn ang="0">
                  <a:pos x="8" y="8"/>
                </a:cxn>
                <a:cxn ang="0">
                  <a:pos x="16" y="2"/>
                </a:cxn>
                <a:cxn ang="0">
                  <a:pos x="26" y="0"/>
                </a:cxn>
                <a:cxn ang="0">
                  <a:pos x="35" y="2"/>
                </a:cxn>
                <a:cxn ang="0">
                  <a:pos x="44" y="8"/>
                </a:cxn>
                <a:cxn ang="0">
                  <a:pos x="49" y="16"/>
                </a:cxn>
                <a:cxn ang="0">
                  <a:pos x="51" y="26"/>
                </a:cxn>
                <a:cxn ang="0">
                  <a:pos x="49" y="35"/>
                </a:cxn>
                <a:cxn ang="0">
                  <a:pos x="44" y="44"/>
                </a:cxn>
                <a:cxn ang="0">
                  <a:pos x="35" y="49"/>
                </a:cxn>
                <a:cxn ang="0">
                  <a:pos x="26" y="51"/>
                </a:cxn>
              </a:cxnLst>
              <a:rect l="0" t="0" r="r" b="b"/>
              <a:pathLst>
                <a:path w="51" h="51">
                  <a:moveTo>
                    <a:pt x="26" y="51"/>
                  </a:moveTo>
                  <a:lnTo>
                    <a:pt x="16" y="49"/>
                  </a:lnTo>
                  <a:lnTo>
                    <a:pt x="8" y="44"/>
                  </a:lnTo>
                  <a:lnTo>
                    <a:pt x="3" y="35"/>
                  </a:lnTo>
                  <a:lnTo>
                    <a:pt x="0" y="26"/>
                  </a:lnTo>
                  <a:lnTo>
                    <a:pt x="3" y="16"/>
                  </a:lnTo>
                  <a:lnTo>
                    <a:pt x="8" y="8"/>
                  </a:lnTo>
                  <a:lnTo>
                    <a:pt x="16" y="2"/>
                  </a:lnTo>
                  <a:lnTo>
                    <a:pt x="26" y="0"/>
                  </a:lnTo>
                  <a:lnTo>
                    <a:pt x="35" y="2"/>
                  </a:lnTo>
                  <a:lnTo>
                    <a:pt x="44" y="8"/>
                  </a:lnTo>
                  <a:lnTo>
                    <a:pt x="49" y="16"/>
                  </a:lnTo>
                  <a:lnTo>
                    <a:pt x="51" y="26"/>
                  </a:lnTo>
                  <a:lnTo>
                    <a:pt x="49" y="35"/>
                  </a:lnTo>
                  <a:lnTo>
                    <a:pt x="44" y="44"/>
                  </a:lnTo>
                  <a:lnTo>
                    <a:pt x="35" y="49"/>
                  </a:lnTo>
                  <a:lnTo>
                    <a:pt x="26" y="51"/>
                  </a:lnTo>
                  <a:close/>
                </a:path>
              </a:pathLst>
            </a:custGeom>
            <a:solidFill>
              <a:srgbClr val="DDDDDD"/>
            </a:solidFill>
            <a:ln w="9525">
              <a:noFill/>
              <a:round/>
              <a:headEnd/>
              <a:tailEnd/>
            </a:ln>
          </p:spPr>
          <p:txBody>
            <a:bodyPr/>
            <a:lstStyle/>
            <a:p>
              <a:pPr>
                <a:defRPr/>
              </a:pPr>
              <a:endParaRPr lang="fr-FR" dirty="0">
                <a:latin typeface="Tahoma" charset="0"/>
              </a:endParaRPr>
            </a:p>
          </p:txBody>
        </p:sp>
        <p:sp>
          <p:nvSpPr>
            <p:cNvPr id="20" name="Freeform 1050"/>
            <p:cNvSpPr>
              <a:spLocks/>
            </p:cNvSpPr>
            <p:nvPr/>
          </p:nvSpPr>
          <p:spPr bwMode="auto">
            <a:xfrm>
              <a:off x="1696" y="2345"/>
              <a:ext cx="51" cy="51"/>
            </a:xfrm>
            <a:custGeom>
              <a:avLst/>
              <a:gdLst/>
              <a:ahLst/>
              <a:cxnLst>
                <a:cxn ang="0">
                  <a:pos x="26" y="51"/>
                </a:cxn>
                <a:cxn ang="0">
                  <a:pos x="15" y="49"/>
                </a:cxn>
                <a:cxn ang="0">
                  <a:pos x="8" y="44"/>
                </a:cxn>
                <a:cxn ang="0">
                  <a:pos x="3" y="35"/>
                </a:cxn>
                <a:cxn ang="0">
                  <a:pos x="0" y="26"/>
                </a:cxn>
                <a:cxn ang="0">
                  <a:pos x="3" y="16"/>
                </a:cxn>
                <a:cxn ang="0">
                  <a:pos x="8" y="8"/>
                </a:cxn>
                <a:cxn ang="0">
                  <a:pos x="15" y="2"/>
                </a:cxn>
                <a:cxn ang="0">
                  <a:pos x="26" y="0"/>
                </a:cxn>
                <a:cxn ang="0">
                  <a:pos x="35" y="2"/>
                </a:cxn>
                <a:cxn ang="0">
                  <a:pos x="44" y="8"/>
                </a:cxn>
                <a:cxn ang="0">
                  <a:pos x="49" y="16"/>
                </a:cxn>
                <a:cxn ang="0">
                  <a:pos x="51" y="26"/>
                </a:cxn>
                <a:cxn ang="0">
                  <a:pos x="49" y="35"/>
                </a:cxn>
                <a:cxn ang="0">
                  <a:pos x="44" y="44"/>
                </a:cxn>
                <a:cxn ang="0">
                  <a:pos x="35" y="49"/>
                </a:cxn>
                <a:cxn ang="0">
                  <a:pos x="26" y="51"/>
                </a:cxn>
              </a:cxnLst>
              <a:rect l="0" t="0" r="r" b="b"/>
              <a:pathLst>
                <a:path w="51" h="51">
                  <a:moveTo>
                    <a:pt x="26" y="51"/>
                  </a:moveTo>
                  <a:lnTo>
                    <a:pt x="15" y="49"/>
                  </a:lnTo>
                  <a:lnTo>
                    <a:pt x="8" y="44"/>
                  </a:lnTo>
                  <a:lnTo>
                    <a:pt x="3" y="35"/>
                  </a:lnTo>
                  <a:lnTo>
                    <a:pt x="0" y="26"/>
                  </a:lnTo>
                  <a:lnTo>
                    <a:pt x="3" y="16"/>
                  </a:lnTo>
                  <a:lnTo>
                    <a:pt x="8" y="8"/>
                  </a:lnTo>
                  <a:lnTo>
                    <a:pt x="15" y="2"/>
                  </a:lnTo>
                  <a:lnTo>
                    <a:pt x="26" y="0"/>
                  </a:lnTo>
                  <a:lnTo>
                    <a:pt x="35" y="2"/>
                  </a:lnTo>
                  <a:lnTo>
                    <a:pt x="44" y="8"/>
                  </a:lnTo>
                  <a:lnTo>
                    <a:pt x="49" y="16"/>
                  </a:lnTo>
                  <a:lnTo>
                    <a:pt x="51" y="26"/>
                  </a:lnTo>
                  <a:lnTo>
                    <a:pt x="49" y="35"/>
                  </a:lnTo>
                  <a:lnTo>
                    <a:pt x="44" y="44"/>
                  </a:lnTo>
                  <a:lnTo>
                    <a:pt x="35" y="49"/>
                  </a:lnTo>
                  <a:lnTo>
                    <a:pt x="26" y="51"/>
                  </a:lnTo>
                  <a:close/>
                </a:path>
              </a:pathLst>
            </a:custGeom>
            <a:solidFill>
              <a:srgbClr val="DDDDDD"/>
            </a:solidFill>
            <a:ln w="9525">
              <a:noFill/>
              <a:round/>
              <a:headEnd/>
              <a:tailEnd/>
            </a:ln>
          </p:spPr>
          <p:txBody>
            <a:bodyPr/>
            <a:lstStyle/>
            <a:p>
              <a:pPr>
                <a:defRPr/>
              </a:pPr>
              <a:endParaRPr lang="fr-FR" dirty="0">
                <a:latin typeface="Tahoma" charset="0"/>
              </a:endParaRPr>
            </a:p>
          </p:txBody>
        </p:sp>
      </p:grpSp>
      <p:pic>
        <p:nvPicPr>
          <p:cNvPr id="21" name="Picture 1031" descr="pied1"/>
          <p:cNvPicPr>
            <a:picLocks noChangeAspect="1" noChangeArrowheads="1"/>
          </p:cNvPicPr>
          <p:nvPr/>
        </p:nvPicPr>
        <p:blipFill>
          <a:blip r:embed="rId2"/>
          <a:srcRect/>
          <a:stretch>
            <a:fillRect/>
          </a:stretch>
        </p:blipFill>
        <p:spPr bwMode="auto">
          <a:xfrm>
            <a:off x="0" y="6035675"/>
            <a:ext cx="9137650" cy="841375"/>
          </a:xfrm>
          <a:prstGeom prst="rect">
            <a:avLst/>
          </a:prstGeom>
          <a:noFill/>
          <a:ln w="9525">
            <a:noFill/>
            <a:miter lim="800000"/>
            <a:headEnd/>
            <a:tailEnd/>
          </a:ln>
        </p:spPr>
      </p:pic>
      <p:pic>
        <p:nvPicPr>
          <p:cNvPr id="22" name="Picture 1032" descr="o"/>
          <p:cNvPicPr>
            <a:picLocks noChangeAspect="1" noChangeArrowheads="1"/>
          </p:cNvPicPr>
          <p:nvPr/>
        </p:nvPicPr>
        <p:blipFill>
          <a:blip r:embed="rId3"/>
          <a:srcRect/>
          <a:stretch>
            <a:fillRect/>
          </a:stretch>
        </p:blipFill>
        <p:spPr bwMode="auto">
          <a:xfrm>
            <a:off x="0" y="0"/>
            <a:ext cx="3322638" cy="3248025"/>
          </a:xfrm>
          <a:prstGeom prst="rect">
            <a:avLst/>
          </a:prstGeom>
          <a:noFill/>
          <a:ln w="9525">
            <a:noFill/>
            <a:miter lim="800000"/>
            <a:headEnd/>
            <a:tailEnd/>
          </a:ln>
        </p:spPr>
      </p:pic>
      <p:pic>
        <p:nvPicPr>
          <p:cNvPr id="23" name="Picture 1033" descr="j0293454"/>
          <p:cNvPicPr>
            <a:picLocks noChangeAspect="1" noChangeArrowheads="1"/>
          </p:cNvPicPr>
          <p:nvPr userDrawn="1"/>
        </p:nvPicPr>
        <p:blipFill>
          <a:blip r:embed="rId4"/>
          <a:srcRect/>
          <a:stretch>
            <a:fillRect/>
          </a:stretch>
        </p:blipFill>
        <p:spPr bwMode="auto">
          <a:xfrm>
            <a:off x="287338" y="6345238"/>
            <a:ext cx="703262" cy="436562"/>
          </a:xfrm>
          <a:prstGeom prst="rect">
            <a:avLst/>
          </a:prstGeom>
          <a:noFill/>
          <a:ln w="9525">
            <a:noFill/>
            <a:miter lim="800000"/>
            <a:headEnd/>
            <a:tailEnd/>
          </a:ln>
        </p:spPr>
      </p:pic>
      <p:sp>
        <p:nvSpPr>
          <p:cNvPr id="186372" name="Rectangle 1028"/>
          <p:cNvSpPr>
            <a:spLocks noGrp="1" noChangeArrowheads="1"/>
          </p:cNvSpPr>
          <p:nvPr>
            <p:ph type="ctrTitle"/>
          </p:nvPr>
        </p:nvSpPr>
        <p:spPr>
          <a:xfrm>
            <a:off x="1651000" y="3281363"/>
            <a:ext cx="5843588" cy="509587"/>
          </a:xfrm>
        </p:spPr>
        <p:txBody>
          <a:bodyPr/>
          <a:lstStyle>
            <a:lvl1pPr>
              <a:defRPr sz="3500"/>
            </a:lvl1pPr>
          </a:lstStyle>
          <a:p>
            <a:r>
              <a:rPr lang="fr-FR"/>
              <a:t>Cliquez pour modifier le style du titre</a:t>
            </a:r>
          </a:p>
        </p:txBody>
      </p:sp>
      <p:sp>
        <p:nvSpPr>
          <p:cNvPr id="186373" name="Rectangle 1029"/>
          <p:cNvSpPr>
            <a:spLocks noGrp="1" noChangeArrowheads="1"/>
          </p:cNvSpPr>
          <p:nvPr>
            <p:ph type="subTitle" idx="1"/>
          </p:nvPr>
        </p:nvSpPr>
        <p:spPr>
          <a:xfrm>
            <a:off x="1651000" y="3787775"/>
            <a:ext cx="5846763" cy="2238375"/>
          </a:xfrm>
        </p:spPr>
        <p:txBody>
          <a:bodyPr/>
          <a:lstStyle>
            <a:lvl1pPr marL="0" indent="0" algn="r">
              <a:buFont typeface="Wingdings" pitchFamily="2" charset="2"/>
              <a:buNone/>
              <a:defRPr sz="2000" b="0"/>
            </a:lvl1pPr>
            <a:lvl2pPr marL="436563" lvl="1" indent="0" algn="r">
              <a:buFont typeface="Wingdings" pitchFamily="2" charset="2"/>
              <a:buNone/>
              <a:defRPr/>
            </a:lvl2pPr>
            <a:lvl3pPr marL="874713" lvl="2" indent="0" algn="r">
              <a:buFont typeface="Wingdings" pitchFamily="2" charset="2"/>
              <a:buNone/>
              <a:defRPr sz="900"/>
            </a:lvl3pPr>
            <a:lvl4pPr marL="1311275" lvl="3" indent="0" algn="r">
              <a:buFontTx/>
              <a:buNone/>
              <a:defRPr sz="900" i="0"/>
            </a:lvl4pPr>
            <a:lvl5pPr marL="1747838" lvl="4" indent="0" algn="r">
              <a:buFont typeface="Times" pitchFamily="88" charset="0"/>
              <a:buNone/>
              <a:defRPr sz="900" i="0"/>
            </a:lvl5pPr>
          </a:lstStyle>
          <a:p>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a:p>
            <a:pPr lvl="4"/>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5275" y="250825"/>
            <a:ext cx="1993900" cy="57023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63575" y="250825"/>
            <a:ext cx="5829300" cy="57023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715963" y="250825"/>
            <a:ext cx="7770812" cy="509588"/>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663575" y="1262063"/>
            <a:ext cx="3911600" cy="46910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graphique 3"/>
          <p:cNvSpPr>
            <a:spLocks noGrp="1"/>
          </p:cNvSpPr>
          <p:nvPr>
            <p:ph type="chart" sz="half" idx="2"/>
          </p:nvPr>
        </p:nvSpPr>
        <p:spPr>
          <a:xfrm>
            <a:off x="4727575" y="1262063"/>
            <a:ext cx="3911600" cy="4691062"/>
          </a:xfrm>
        </p:spPr>
        <p:txBody>
          <a:bodyPr/>
          <a:lstStyle/>
          <a:p>
            <a:pPr lvl="0"/>
            <a:endParaRPr lang="fr-FR"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15963" y="250825"/>
            <a:ext cx="7770812" cy="509588"/>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663575" y="1262063"/>
            <a:ext cx="7975600" cy="4691062"/>
          </a:xfrm>
        </p:spPr>
        <p:txBody>
          <a:bodyPr/>
          <a:lstStyle/>
          <a:p>
            <a:pPr lvl="0"/>
            <a:endParaRPr lang="fr-FR"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smtClean="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86375" name="Picture 2055" descr="pied1"/>
          <p:cNvPicPr>
            <a:picLocks noChangeAspect="1" noChangeArrowheads="1"/>
          </p:cNvPicPr>
          <p:nvPr/>
        </p:nvPicPr>
        <p:blipFill>
          <a:blip r:embed="rId2" cstate="print"/>
          <a:srcRect/>
          <a:stretch>
            <a:fillRect/>
          </a:stretch>
        </p:blipFill>
        <p:spPr bwMode="auto">
          <a:xfrm>
            <a:off x="0" y="6035675"/>
            <a:ext cx="9137650" cy="841375"/>
          </a:xfrm>
          <a:prstGeom prst="rect">
            <a:avLst/>
          </a:prstGeom>
          <a:noFill/>
        </p:spPr>
      </p:pic>
      <p:pic>
        <p:nvPicPr>
          <p:cNvPr id="186376" name="Picture 2056" descr="o"/>
          <p:cNvPicPr>
            <a:picLocks noChangeAspect="1" noChangeArrowheads="1"/>
          </p:cNvPicPr>
          <p:nvPr/>
        </p:nvPicPr>
        <p:blipFill>
          <a:blip r:embed="rId3" cstate="print"/>
          <a:srcRect/>
          <a:stretch>
            <a:fillRect/>
          </a:stretch>
        </p:blipFill>
        <p:spPr bwMode="auto">
          <a:xfrm>
            <a:off x="0" y="0"/>
            <a:ext cx="3322638" cy="3248025"/>
          </a:xfrm>
          <a:prstGeom prst="rect">
            <a:avLst/>
          </a:prstGeom>
          <a:noFill/>
        </p:spPr>
      </p:pic>
      <p:sp>
        <p:nvSpPr>
          <p:cNvPr id="186372" name="Rectangle 2052"/>
          <p:cNvSpPr>
            <a:spLocks noGrp="1" noChangeArrowheads="1"/>
          </p:cNvSpPr>
          <p:nvPr>
            <p:ph type="ctrTitle"/>
          </p:nvPr>
        </p:nvSpPr>
        <p:spPr>
          <a:xfrm>
            <a:off x="1651000" y="3281363"/>
            <a:ext cx="5843588" cy="509587"/>
          </a:xfrm>
        </p:spPr>
        <p:txBody>
          <a:bodyPr/>
          <a:lstStyle>
            <a:lvl1pPr>
              <a:defRPr sz="3500"/>
            </a:lvl1pPr>
          </a:lstStyle>
          <a:p>
            <a:r>
              <a:rPr lang="fr-FR"/>
              <a:t>Cliquez pour modifier le style du titre</a:t>
            </a:r>
          </a:p>
        </p:txBody>
      </p:sp>
      <p:sp>
        <p:nvSpPr>
          <p:cNvPr id="186373" name="Rectangle 2053"/>
          <p:cNvSpPr>
            <a:spLocks noGrp="1" noChangeArrowheads="1"/>
          </p:cNvSpPr>
          <p:nvPr>
            <p:ph type="subTitle" idx="1"/>
          </p:nvPr>
        </p:nvSpPr>
        <p:spPr>
          <a:xfrm>
            <a:off x="1651000" y="3787775"/>
            <a:ext cx="5846763" cy="2238375"/>
          </a:xfrm>
        </p:spPr>
        <p:txBody>
          <a:bodyPr/>
          <a:lstStyle>
            <a:lvl1pPr marL="0" indent="0" algn="r">
              <a:buFont typeface="Wingdings" pitchFamily="2" charset="2"/>
              <a:buNone/>
              <a:defRPr sz="2000" b="0"/>
            </a:lvl1pPr>
            <a:lvl2pPr marL="436563" lvl="1" indent="0" algn="r">
              <a:buFont typeface="Wingdings" pitchFamily="2" charset="2"/>
              <a:buNone/>
              <a:defRPr/>
            </a:lvl2pPr>
            <a:lvl3pPr marL="874713" lvl="2" indent="0" algn="r">
              <a:buFont typeface="Wingdings" pitchFamily="2" charset="2"/>
              <a:buNone/>
              <a:defRPr sz="900"/>
            </a:lvl3pPr>
            <a:lvl4pPr marL="1311275" lvl="3" indent="0" algn="r">
              <a:buFontTx/>
              <a:buNone/>
              <a:defRPr sz="900" i="0"/>
            </a:lvl4pPr>
            <a:lvl5pPr marL="1747838" lvl="4" indent="0" algn="r">
              <a:buFont typeface="Times" pitchFamily="18" charset="0"/>
              <a:buNone/>
              <a:defRPr sz="900" i="0"/>
            </a:lvl5pPr>
          </a:lstStyle>
          <a:p>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a:p>
            <a:pPr lvl="4"/>
            <a:endParaRPr lang="fr-F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63575" y="1262063"/>
            <a:ext cx="3911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727575" y="1262063"/>
            <a:ext cx="3911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45275" y="250825"/>
            <a:ext cx="1993900" cy="57023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63575" y="250825"/>
            <a:ext cx="5829300" cy="57023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15963" y="250825"/>
            <a:ext cx="7770812" cy="509588"/>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663575" y="1262063"/>
            <a:ext cx="3911600" cy="46910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727575" y="1262063"/>
            <a:ext cx="3911600" cy="46910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715963" y="250825"/>
            <a:ext cx="7770812" cy="509588"/>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663575" y="1262063"/>
            <a:ext cx="7975600" cy="4691062"/>
          </a:xfrm>
        </p:spPr>
        <p:txBody>
          <a:bodyPr/>
          <a:lstStyle/>
          <a:p>
            <a:endParaRPr lang="fr-F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63575" y="1262063"/>
            <a:ext cx="3911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727575" y="1262063"/>
            <a:ext cx="3911600" cy="4691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w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6.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8.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2.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3" descr="haut"/>
          <p:cNvPicPr>
            <a:picLocks noChangeAspect="1" noChangeArrowheads="1"/>
          </p:cNvPicPr>
          <p:nvPr/>
        </p:nvPicPr>
        <p:blipFill>
          <a:blip r:embed="rId15"/>
          <a:srcRect/>
          <a:stretch>
            <a:fillRect/>
          </a:stretch>
        </p:blipFill>
        <p:spPr bwMode="auto">
          <a:xfrm>
            <a:off x="0" y="0"/>
            <a:ext cx="9137650" cy="871538"/>
          </a:xfrm>
          <a:prstGeom prst="rect">
            <a:avLst/>
          </a:prstGeom>
          <a:noFill/>
          <a:ln w="9525">
            <a:noFill/>
            <a:miter lim="800000"/>
            <a:headEnd/>
            <a:tailEnd/>
          </a:ln>
        </p:spPr>
      </p:pic>
      <p:pic>
        <p:nvPicPr>
          <p:cNvPr id="3075" name="Picture 14" descr="pied2"/>
          <p:cNvPicPr>
            <a:picLocks noChangeAspect="1" noChangeArrowheads="1"/>
          </p:cNvPicPr>
          <p:nvPr/>
        </p:nvPicPr>
        <p:blipFill>
          <a:blip r:embed="rId16"/>
          <a:srcRect/>
          <a:stretch>
            <a:fillRect/>
          </a:stretch>
        </p:blipFill>
        <p:spPr bwMode="auto">
          <a:xfrm>
            <a:off x="0" y="5986463"/>
            <a:ext cx="9137650" cy="871537"/>
          </a:xfrm>
          <a:prstGeom prst="rect">
            <a:avLst/>
          </a:prstGeom>
          <a:noFill/>
          <a:ln w="9525">
            <a:noFill/>
            <a:miter lim="800000"/>
            <a:headEnd/>
            <a:tailEnd/>
          </a:ln>
        </p:spPr>
      </p:pic>
      <p:sp>
        <p:nvSpPr>
          <p:cNvPr id="3076" name="Rectangle 7"/>
          <p:cNvSpPr>
            <a:spLocks noGrp="1" noChangeArrowheads="1"/>
          </p:cNvSpPr>
          <p:nvPr>
            <p:ph type="title"/>
          </p:nvPr>
        </p:nvSpPr>
        <p:spPr bwMode="auto">
          <a:xfrm>
            <a:off x="715963" y="250825"/>
            <a:ext cx="7770812" cy="509588"/>
          </a:xfrm>
          <a:prstGeom prst="rect">
            <a:avLst/>
          </a:prstGeom>
          <a:noFill/>
          <a:ln w="9525">
            <a:noFill/>
            <a:miter lim="800000"/>
            <a:headEnd/>
            <a:tailEnd/>
          </a:ln>
        </p:spPr>
        <p:txBody>
          <a:bodyPr vert="horz" wrap="square" lIns="87387" tIns="43693" rIns="87387" bIns="43693" numCol="1" anchor="ctr" anchorCtr="0" compatLnSpc="1">
            <a:prstTxWarp prst="textNoShape">
              <a:avLst/>
            </a:prstTxWarp>
          </a:bodyPr>
          <a:lstStyle/>
          <a:p>
            <a:pPr lvl="0"/>
            <a:r>
              <a:rPr lang="fr-FR" smtClean="0"/>
              <a:t>Cliquez et modifiez le titre</a:t>
            </a:r>
          </a:p>
        </p:txBody>
      </p:sp>
      <p:sp>
        <p:nvSpPr>
          <p:cNvPr id="3077" name="Rectangle 8"/>
          <p:cNvSpPr>
            <a:spLocks noGrp="1" noChangeArrowheads="1"/>
          </p:cNvSpPr>
          <p:nvPr>
            <p:ph type="body" idx="1"/>
          </p:nvPr>
        </p:nvSpPr>
        <p:spPr bwMode="auto">
          <a:xfrm>
            <a:off x="663575" y="1262063"/>
            <a:ext cx="7975600" cy="4691062"/>
          </a:xfrm>
          <a:prstGeom prst="rect">
            <a:avLst/>
          </a:prstGeom>
          <a:noFill/>
          <a:ln w="9525">
            <a:noFill/>
            <a:miter lim="800000"/>
            <a:headEnd/>
            <a:tailEnd/>
          </a:ln>
        </p:spPr>
        <p:txBody>
          <a:bodyPr vert="horz" wrap="square" lIns="87387" tIns="43693" rIns="87387" bIns="43693"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4592" name="Rectangle 16"/>
          <p:cNvSpPr>
            <a:spLocks noChangeArrowheads="1"/>
          </p:cNvSpPr>
          <p:nvPr/>
        </p:nvSpPr>
        <p:spPr bwMode="auto">
          <a:xfrm>
            <a:off x="1189038" y="6524625"/>
            <a:ext cx="6478587" cy="212725"/>
          </a:xfrm>
          <a:prstGeom prst="rect">
            <a:avLst/>
          </a:prstGeom>
          <a:noFill/>
          <a:ln w="9525">
            <a:noFill/>
            <a:miter lim="800000"/>
            <a:headEnd/>
            <a:tailEnd/>
          </a:ln>
        </p:spPr>
        <p:txBody>
          <a:bodyPr lIns="87387" tIns="43693" rIns="87387" bIns="43693"/>
          <a:lstStyle/>
          <a:p>
            <a:pPr defTabSz="874713">
              <a:defRPr/>
            </a:pPr>
            <a:r>
              <a:rPr lang="fr-FR" sz="700" dirty="0">
                <a:latin typeface="Tahoma" charset="0"/>
              </a:rPr>
              <a:t>© Orga Consultants – Fondamentaux Assurance – Session du </a:t>
            </a:r>
            <a:r>
              <a:rPr lang="fr-FR" sz="700" dirty="0" smtClean="0">
                <a:latin typeface="Tahoma" charset="0"/>
              </a:rPr>
              <a:t>24 septembre 2009- </a:t>
            </a:r>
            <a:fld id="{0D3C01A6-98A9-4799-B953-632D619C0767}" type="slidenum">
              <a:rPr lang="fr-FR" sz="700">
                <a:latin typeface="Tahoma" charset="0"/>
              </a:rPr>
              <a:pPr defTabSz="874713">
                <a:defRPr/>
              </a:pPr>
              <a:t>‹N°›</a:t>
            </a:fld>
            <a:endParaRPr lang="fr-FR" sz="700" dirty="0">
              <a:latin typeface="Tahoma" charset="0"/>
            </a:endParaRPr>
          </a:p>
          <a:p>
            <a:pPr defTabSz="874713">
              <a:defRPr/>
            </a:pPr>
            <a:endParaRPr lang="fr-FR" sz="700" dirty="0">
              <a:latin typeface="Tahoma" charset="0"/>
            </a:endParaRPr>
          </a:p>
        </p:txBody>
      </p:sp>
      <p:pic>
        <p:nvPicPr>
          <p:cNvPr id="3079" name="Picture 17" descr="j0293454"/>
          <p:cNvPicPr>
            <a:picLocks noChangeAspect="1" noChangeArrowheads="1"/>
          </p:cNvPicPr>
          <p:nvPr userDrawn="1"/>
        </p:nvPicPr>
        <p:blipFill>
          <a:blip r:embed="rId17"/>
          <a:srcRect/>
          <a:stretch>
            <a:fillRect/>
          </a:stretch>
        </p:blipFill>
        <p:spPr bwMode="auto">
          <a:xfrm>
            <a:off x="287338" y="6345238"/>
            <a:ext cx="703262" cy="4365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0"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Lst>
  <p:timing>
    <p:tnLst>
      <p:par>
        <p:cTn id="1" dur="indefinite" restart="never" nodeType="tmRoot"/>
      </p:par>
    </p:tnLst>
  </p:timing>
  <p:txStyles>
    <p:titleStyle>
      <a:lvl1pPr algn="r" defTabSz="874713" rtl="0" eaLnBrk="0" fontAlgn="base" hangingPunct="0">
        <a:spcBef>
          <a:spcPct val="0"/>
        </a:spcBef>
        <a:spcAft>
          <a:spcPct val="0"/>
        </a:spcAft>
        <a:defRPr sz="2000" b="1">
          <a:solidFill>
            <a:schemeClr val="tx2"/>
          </a:solidFill>
          <a:latin typeface="+mj-lt"/>
          <a:ea typeface="+mj-ea"/>
          <a:cs typeface="+mj-cs"/>
        </a:defRPr>
      </a:lvl1pPr>
      <a:lvl2pPr algn="r" defTabSz="874713" rtl="0" eaLnBrk="0" fontAlgn="base" hangingPunct="0">
        <a:spcBef>
          <a:spcPct val="0"/>
        </a:spcBef>
        <a:spcAft>
          <a:spcPct val="0"/>
        </a:spcAft>
        <a:defRPr sz="2000" b="1">
          <a:solidFill>
            <a:schemeClr val="tx2"/>
          </a:solidFill>
          <a:latin typeface="Tahoma" charset="0"/>
        </a:defRPr>
      </a:lvl2pPr>
      <a:lvl3pPr algn="r" defTabSz="874713" rtl="0" eaLnBrk="0" fontAlgn="base" hangingPunct="0">
        <a:spcBef>
          <a:spcPct val="0"/>
        </a:spcBef>
        <a:spcAft>
          <a:spcPct val="0"/>
        </a:spcAft>
        <a:defRPr sz="2000" b="1">
          <a:solidFill>
            <a:schemeClr val="tx2"/>
          </a:solidFill>
          <a:latin typeface="Tahoma" charset="0"/>
        </a:defRPr>
      </a:lvl3pPr>
      <a:lvl4pPr algn="r" defTabSz="874713" rtl="0" eaLnBrk="0" fontAlgn="base" hangingPunct="0">
        <a:spcBef>
          <a:spcPct val="0"/>
        </a:spcBef>
        <a:spcAft>
          <a:spcPct val="0"/>
        </a:spcAft>
        <a:defRPr sz="2000" b="1">
          <a:solidFill>
            <a:schemeClr val="tx2"/>
          </a:solidFill>
          <a:latin typeface="Tahoma" charset="0"/>
        </a:defRPr>
      </a:lvl4pPr>
      <a:lvl5pPr algn="r" defTabSz="874713" rtl="0" eaLnBrk="0" fontAlgn="base" hangingPunct="0">
        <a:spcBef>
          <a:spcPct val="0"/>
        </a:spcBef>
        <a:spcAft>
          <a:spcPct val="0"/>
        </a:spcAft>
        <a:defRPr sz="2000" b="1">
          <a:solidFill>
            <a:schemeClr val="tx2"/>
          </a:solidFill>
          <a:latin typeface="Tahoma" charset="0"/>
        </a:defRPr>
      </a:lvl5pPr>
      <a:lvl6pPr marL="457200" algn="r" defTabSz="874713" rtl="0" fontAlgn="base">
        <a:spcBef>
          <a:spcPct val="0"/>
        </a:spcBef>
        <a:spcAft>
          <a:spcPct val="0"/>
        </a:spcAft>
        <a:defRPr sz="2000" b="1">
          <a:solidFill>
            <a:schemeClr val="tx2"/>
          </a:solidFill>
          <a:latin typeface="Tahoma" charset="0"/>
        </a:defRPr>
      </a:lvl6pPr>
      <a:lvl7pPr marL="914400" algn="r" defTabSz="874713" rtl="0" fontAlgn="base">
        <a:spcBef>
          <a:spcPct val="0"/>
        </a:spcBef>
        <a:spcAft>
          <a:spcPct val="0"/>
        </a:spcAft>
        <a:defRPr sz="2000" b="1">
          <a:solidFill>
            <a:schemeClr val="tx2"/>
          </a:solidFill>
          <a:latin typeface="Tahoma" charset="0"/>
        </a:defRPr>
      </a:lvl7pPr>
      <a:lvl8pPr marL="1371600" algn="r" defTabSz="874713" rtl="0" fontAlgn="base">
        <a:spcBef>
          <a:spcPct val="0"/>
        </a:spcBef>
        <a:spcAft>
          <a:spcPct val="0"/>
        </a:spcAft>
        <a:defRPr sz="2000" b="1">
          <a:solidFill>
            <a:schemeClr val="tx2"/>
          </a:solidFill>
          <a:latin typeface="Tahoma" charset="0"/>
        </a:defRPr>
      </a:lvl8pPr>
      <a:lvl9pPr marL="1828800" algn="r" defTabSz="874713" rtl="0" fontAlgn="base">
        <a:spcBef>
          <a:spcPct val="0"/>
        </a:spcBef>
        <a:spcAft>
          <a:spcPct val="0"/>
        </a:spcAft>
        <a:defRPr sz="2000" b="1">
          <a:solidFill>
            <a:schemeClr val="tx2"/>
          </a:solidFill>
          <a:latin typeface="Tahoma" charset="0"/>
        </a:defRPr>
      </a:lvl9pPr>
    </p:titleStyle>
    <p:bodyStyle>
      <a:lvl1pPr marL="327025" indent="-327025" algn="l" defTabSz="874713" rtl="0" eaLnBrk="0" fontAlgn="base" hangingPunct="0">
        <a:spcBef>
          <a:spcPct val="20000"/>
        </a:spcBef>
        <a:spcAft>
          <a:spcPct val="0"/>
        </a:spcAft>
        <a:buClr>
          <a:srgbClr val="C80005"/>
        </a:buClr>
        <a:buFont typeface="Wingdings" pitchFamily="2" charset="2"/>
        <a:buChar char="n"/>
        <a:defRPr sz="1600" b="1">
          <a:solidFill>
            <a:schemeClr val="tx1"/>
          </a:solidFill>
          <a:latin typeface="+mn-lt"/>
          <a:ea typeface="+mn-ea"/>
          <a:cs typeface="+mn-cs"/>
        </a:defRPr>
      </a:lvl1pPr>
      <a:lvl2pPr marL="711200" indent="-274638" algn="l" defTabSz="874713" rtl="0" eaLnBrk="0" fontAlgn="base" hangingPunct="0">
        <a:spcBef>
          <a:spcPct val="20000"/>
        </a:spcBef>
        <a:spcAft>
          <a:spcPct val="0"/>
        </a:spcAft>
        <a:buClr>
          <a:srgbClr val="5F5F5F"/>
        </a:buClr>
        <a:buFont typeface="Wingdings" pitchFamily="2" charset="2"/>
        <a:buChar char="n"/>
        <a:defRPr sz="1400">
          <a:solidFill>
            <a:schemeClr val="tx1"/>
          </a:solidFill>
          <a:latin typeface="+mn-lt"/>
        </a:defRPr>
      </a:lvl2pPr>
      <a:lvl3pPr marL="1092200" indent="-217488" algn="l" defTabSz="874713" rtl="0" eaLnBrk="0" fontAlgn="base" hangingPunct="0">
        <a:spcBef>
          <a:spcPct val="20000"/>
        </a:spcBef>
        <a:spcAft>
          <a:spcPct val="0"/>
        </a:spcAft>
        <a:buFont typeface="Wingdings" pitchFamily="2" charset="2"/>
        <a:buChar char="n"/>
        <a:defRPr sz="1200">
          <a:solidFill>
            <a:schemeClr val="tx1"/>
          </a:solidFill>
          <a:latin typeface="+mn-lt"/>
        </a:defRPr>
      </a:lvl3pPr>
      <a:lvl4pPr marL="1528763" indent="-217488" algn="l" defTabSz="874713" rtl="0" eaLnBrk="0" fontAlgn="base" hangingPunct="0">
        <a:spcBef>
          <a:spcPct val="20000"/>
        </a:spcBef>
        <a:spcAft>
          <a:spcPct val="0"/>
        </a:spcAft>
        <a:buChar char="•"/>
        <a:defRPr sz="1000" i="1">
          <a:solidFill>
            <a:schemeClr val="tx1"/>
          </a:solidFill>
          <a:latin typeface="+mn-lt"/>
        </a:defRPr>
      </a:lvl4pPr>
      <a:lvl5pPr marL="1966913" indent="-219075" algn="l" defTabSz="874713" rtl="0" eaLnBrk="0" fontAlgn="base" hangingPunct="0">
        <a:spcBef>
          <a:spcPct val="20000"/>
        </a:spcBef>
        <a:spcAft>
          <a:spcPct val="0"/>
        </a:spcAft>
        <a:buFont typeface="Times" charset="0"/>
        <a:buChar char="•"/>
        <a:defRPr sz="1000" i="1">
          <a:solidFill>
            <a:schemeClr val="tx1"/>
          </a:solidFill>
          <a:latin typeface="+mn-lt"/>
        </a:defRPr>
      </a:lvl5pPr>
      <a:lvl6pPr marL="2424113" indent="-219075" algn="l" defTabSz="874713" rtl="0" fontAlgn="base">
        <a:spcBef>
          <a:spcPct val="20000"/>
        </a:spcBef>
        <a:spcAft>
          <a:spcPct val="0"/>
        </a:spcAft>
        <a:buFont typeface="Times" pitchFamily="88" charset="0"/>
        <a:buChar char="•"/>
        <a:defRPr sz="1000" i="1">
          <a:solidFill>
            <a:schemeClr val="tx1"/>
          </a:solidFill>
          <a:latin typeface="+mn-lt"/>
        </a:defRPr>
      </a:lvl6pPr>
      <a:lvl7pPr marL="2881313" indent="-219075" algn="l" defTabSz="874713" rtl="0" fontAlgn="base">
        <a:spcBef>
          <a:spcPct val="20000"/>
        </a:spcBef>
        <a:spcAft>
          <a:spcPct val="0"/>
        </a:spcAft>
        <a:buFont typeface="Times" pitchFamily="88" charset="0"/>
        <a:buChar char="•"/>
        <a:defRPr sz="1000" i="1">
          <a:solidFill>
            <a:schemeClr val="tx1"/>
          </a:solidFill>
          <a:latin typeface="+mn-lt"/>
        </a:defRPr>
      </a:lvl7pPr>
      <a:lvl8pPr marL="3338513" indent="-219075" algn="l" defTabSz="874713" rtl="0" fontAlgn="base">
        <a:spcBef>
          <a:spcPct val="20000"/>
        </a:spcBef>
        <a:spcAft>
          <a:spcPct val="0"/>
        </a:spcAft>
        <a:buFont typeface="Times" pitchFamily="88" charset="0"/>
        <a:buChar char="•"/>
        <a:defRPr sz="1000" i="1">
          <a:solidFill>
            <a:schemeClr val="tx1"/>
          </a:solidFill>
          <a:latin typeface="+mn-lt"/>
        </a:defRPr>
      </a:lvl8pPr>
      <a:lvl9pPr marL="3795713" indent="-219075" algn="l" defTabSz="874713" rtl="0" fontAlgn="base">
        <a:spcBef>
          <a:spcPct val="20000"/>
        </a:spcBef>
        <a:spcAft>
          <a:spcPct val="0"/>
        </a:spcAft>
        <a:buFont typeface="Times" pitchFamily="88" charset="0"/>
        <a:buChar char="•"/>
        <a:defRPr sz="1000" i="1">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descr="pied3"/>
          <p:cNvPicPr>
            <a:picLocks noChangeAspect="1" noChangeArrowheads="1"/>
          </p:cNvPicPr>
          <p:nvPr/>
        </p:nvPicPr>
        <p:blipFill>
          <a:blip r:embed="rId13"/>
          <a:srcRect/>
          <a:stretch>
            <a:fillRect/>
          </a:stretch>
        </p:blipFill>
        <p:spPr bwMode="auto">
          <a:xfrm>
            <a:off x="0" y="5992813"/>
            <a:ext cx="9137650" cy="865187"/>
          </a:xfrm>
          <a:prstGeom prst="rect">
            <a:avLst/>
          </a:prstGeom>
          <a:noFill/>
          <a:ln w="9525">
            <a:noFill/>
            <a:miter lim="800000"/>
            <a:headEnd/>
            <a:tailEnd/>
          </a:ln>
        </p:spPr>
      </p:pic>
      <p:pic>
        <p:nvPicPr>
          <p:cNvPr id="4099" name="Picture 8" descr="g"/>
          <p:cNvPicPr>
            <a:picLocks noChangeAspect="1" noChangeArrowheads="1"/>
          </p:cNvPicPr>
          <p:nvPr/>
        </p:nvPicPr>
        <p:blipFill>
          <a:blip r:embed="rId14"/>
          <a:srcRect/>
          <a:stretch>
            <a:fillRect/>
          </a:stretch>
        </p:blipFill>
        <p:spPr bwMode="auto">
          <a:xfrm>
            <a:off x="0" y="1481138"/>
            <a:ext cx="3502025" cy="4984750"/>
          </a:xfrm>
          <a:prstGeom prst="rect">
            <a:avLst/>
          </a:prstGeom>
          <a:noFill/>
          <a:ln w="9525">
            <a:noFill/>
            <a:miter lim="800000"/>
            <a:headEnd/>
            <a:tailEnd/>
          </a:ln>
        </p:spPr>
      </p:pic>
      <p:pic>
        <p:nvPicPr>
          <p:cNvPr id="4100" name="Picture 9" descr="r"/>
          <p:cNvPicPr>
            <a:picLocks noChangeAspect="1" noChangeArrowheads="1"/>
          </p:cNvPicPr>
          <p:nvPr/>
        </p:nvPicPr>
        <p:blipFill>
          <a:blip r:embed="rId15"/>
          <a:srcRect/>
          <a:stretch>
            <a:fillRect/>
          </a:stretch>
        </p:blipFill>
        <p:spPr bwMode="auto">
          <a:xfrm>
            <a:off x="7405688" y="152400"/>
            <a:ext cx="1738312" cy="2546350"/>
          </a:xfrm>
          <a:prstGeom prst="rect">
            <a:avLst/>
          </a:prstGeom>
          <a:noFill/>
          <a:ln w="9525">
            <a:noFill/>
            <a:miter lim="800000"/>
            <a:headEnd/>
            <a:tailEnd/>
          </a:ln>
        </p:spPr>
      </p:pic>
      <p:sp>
        <p:nvSpPr>
          <p:cNvPr id="145418" name="Text Box 10"/>
          <p:cNvSpPr txBox="1">
            <a:spLocks noChangeArrowheads="1"/>
          </p:cNvSpPr>
          <p:nvPr/>
        </p:nvSpPr>
        <p:spPr bwMode="auto">
          <a:xfrm>
            <a:off x="7388225" y="2798763"/>
            <a:ext cx="1617663" cy="1057736"/>
          </a:xfrm>
          <a:prstGeom prst="rect">
            <a:avLst/>
          </a:prstGeom>
          <a:noFill/>
          <a:ln w="9525">
            <a:noFill/>
            <a:miter lim="800000"/>
            <a:headEnd/>
            <a:tailEnd/>
          </a:ln>
        </p:spPr>
        <p:txBody>
          <a:bodyPr lIns="87387" tIns="43693" rIns="87387" bIns="43693">
            <a:spAutoFit/>
          </a:bodyPr>
          <a:lstStyle/>
          <a:p>
            <a:pPr defTabSz="874713">
              <a:defRPr/>
            </a:pPr>
            <a:r>
              <a:rPr lang="fr-FR" sz="900" dirty="0">
                <a:latin typeface="Tahoma" charset="0"/>
              </a:rPr>
              <a:t>92, Av. Charles de  Gaulle</a:t>
            </a:r>
          </a:p>
          <a:p>
            <a:pPr defTabSz="874713">
              <a:defRPr/>
            </a:pPr>
            <a:r>
              <a:rPr lang="fr-FR" sz="900" dirty="0">
                <a:latin typeface="Tahoma" charset="0"/>
              </a:rPr>
              <a:t>92200 Neuilly-sur-Seine</a:t>
            </a:r>
          </a:p>
          <a:p>
            <a:pPr defTabSz="874713">
              <a:defRPr/>
            </a:pPr>
            <a:endParaRPr lang="fr-FR" sz="900" dirty="0">
              <a:latin typeface="Tahoma" charset="0"/>
            </a:endParaRPr>
          </a:p>
          <a:p>
            <a:pPr defTabSz="874713">
              <a:defRPr/>
            </a:pPr>
            <a:r>
              <a:rPr lang="fr-FR" sz="900" dirty="0">
                <a:latin typeface="Tahoma" charset="0"/>
              </a:rPr>
              <a:t>Tél. : + 33 (0)1 46 41 97 97</a:t>
            </a:r>
          </a:p>
          <a:p>
            <a:pPr defTabSz="874713">
              <a:defRPr/>
            </a:pPr>
            <a:r>
              <a:rPr lang="fr-FR" sz="900" dirty="0">
                <a:latin typeface="Tahoma" charset="0"/>
              </a:rPr>
              <a:t>Fax : + 33 (0)1 46 41 97 98</a:t>
            </a:r>
          </a:p>
          <a:p>
            <a:pPr defTabSz="874713">
              <a:defRPr/>
            </a:pPr>
            <a:endParaRPr lang="fr-FR" sz="900" dirty="0">
              <a:latin typeface="Tahoma" charset="0"/>
            </a:endParaRPr>
          </a:p>
          <a:p>
            <a:pPr defTabSz="874713">
              <a:defRPr/>
            </a:pPr>
            <a:r>
              <a:rPr lang="fr-FR" sz="900" dirty="0">
                <a:latin typeface="Tahoma" charset="0"/>
              </a:rPr>
              <a:t>www.orgaconsultants.com</a:t>
            </a: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defTabSz="874713" rtl="0" eaLnBrk="0" fontAlgn="base" hangingPunct="0">
        <a:spcBef>
          <a:spcPct val="0"/>
        </a:spcBef>
        <a:spcAft>
          <a:spcPct val="0"/>
        </a:spcAft>
        <a:defRPr sz="4200">
          <a:solidFill>
            <a:schemeClr val="tx2"/>
          </a:solidFill>
          <a:latin typeface="+mj-lt"/>
          <a:ea typeface="+mj-ea"/>
          <a:cs typeface="+mj-cs"/>
        </a:defRPr>
      </a:lvl1pPr>
      <a:lvl2pPr algn="ctr" defTabSz="874713" rtl="0" eaLnBrk="0" fontAlgn="base" hangingPunct="0">
        <a:spcBef>
          <a:spcPct val="0"/>
        </a:spcBef>
        <a:spcAft>
          <a:spcPct val="0"/>
        </a:spcAft>
        <a:defRPr sz="4200">
          <a:solidFill>
            <a:schemeClr val="tx2"/>
          </a:solidFill>
          <a:latin typeface="Arial" charset="0"/>
        </a:defRPr>
      </a:lvl2pPr>
      <a:lvl3pPr algn="ctr" defTabSz="874713" rtl="0" eaLnBrk="0" fontAlgn="base" hangingPunct="0">
        <a:spcBef>
          <a:spcPct val="0"/>
        </a:spcBef>
        <a:spcAft>
          <a:spcPct val="0"/>
        </a:spcAft>
        <a:defRPr sz="4200">
          <a:solidFill>
            <a:schemeClr val="tx2"/>
          </a:solidFill>
          <a:latin typeface="Arial" charset="0"/>
        </a:defRPr>
      </a:lvl3pPr>
      <a:lvl4pPr algn="ctr" defTabSz="874713" rtl="0" eaLnBrk="0" fontAlgn="base" hangingPunct="0">
        <a:spcBef>
          <a:spcPct val="0"/>
        </a:spcBef>
        <a:spcAft>
          <a:spcPct val="0"/>
        </a:spcAft>
        <a:defRPr sz="4200">
          <a:solidFill>
            <a:schemeClr val="tx2"/>
          </a:solidFill>
          <a:latin typeface="Arial" charset="0"/>
        </a:defRPr>
      </a:lvl4pPr>
      <a:lvl5pPr algn="ctr" defTabSz="874713" rtl="0" eaLnBrk="0" fontAlgn="base" hangingPunct="0">
        <a:spcBef>
          <a:spcPct val="0"/>
        </a:spcBef>
        <a:spcAft>
          <a:spcPct val="0"/>
        </a:spcAft>
        <a:defRPr sz="4200">
          <a:solidFill>
            <a:schemeClr val="tx2"/>
          </a:solidFill>
          <a:latin typeface="Arial" charset="0"/>
        </a:defRPr>
      </a:lvl5pPr>
      <a:lvl6pPr marL="457200" algn="ctr" defTabSz="874713" rtl="0" fontAlgn="base">
        <a:spcBef>
          <a:spcPct val="0"/>
        </a:spcBef>
        <a:spcAft>
          <a:spcPct val="0"/>
        </a:spcAft>
        <a:defRPr sz="4200">
          <a:solidFill>
            <a:schemeClr val="tx2"/>
          </a:solidFill>
          <a:latin typeface="Arial" charset="0"/>
        </a:defRPr>
      </a:lvl6pPr>
      <a:lvl7pPr marL="914400" algn="ctr" defTabSz="874713" rtl="0" fontAlgn="base">
        <a:spcBef>
          <a:spcPct val="0"/>
        </a:spcBef>
        <a:spcAft>
          <a:spcPct val="0"/>
        </a:spcAft>
        <a:defRPr sz="4200">
          <a:solidFill>
            <a:schemeClr val="tx2"/>
          </a:solidFill>
          <a:latin typeface="Arial" charset="0"/>
        </a:defRPr>
      </a:lvl7pPr>
      <a:lvl8pPr marL="1371600" algn="ctr" defTabSz="874713" rtl="0" fontAlgn="base">
        <a:spcBef>
          <a:spcPct val="0"/>
        </a:spcBef>
        <a:spcAft>
          <a:spcPct val="0"/>
        </a:spcAft>
        <a:defRPr sz="4200">
          <a:solidFill>
            <a:schemeClr val="tx2"/>
          </a:solidFill>
          <a:latin typeface="Arial" charset="0"/>
        </a:defRPr>
      </a:lvl8pPr>
      <a:lvl9pPr marL="1828800" algn="ctr" defTabSz="874713" rtl="0" fontAlgn="base">
        <a:spcBef>
          <a:spcPct val="0"/>
        </a:spcBef>
        <a:spcAft>
          <a:spcPct val="0"/>
        </a:spcAft>
        <a:defRPr sz="4200">
          <a:solidFill>
            <a:schemeClr val="tx2"/>
          </a:solidFill>
          <a:latin typeface="Arial" charset="0"/>
        </a:defRPr>
      </a:lvl9pPr>
    </p:titleStyle>
    <p:bodyStyle>
      <a:lvl1pPr marL="327025" indent="-327025" algn="l" defTabSz="874713" rtl="0" eaLnBrk="0" fontAlgn="base" hangingPunct="0">
        <a:spcBef>
          <a:spcPct val="20000"/>
        </a:spcBef>
        <a:spcAft>
          <a:spcPct val="0"/>
        </a:spcAft>
        <a:buChar char="•"/>
        <a:defRPr sz="3100">
          <a:solidFill>
            <a:schemeClr val="tx1"/>
          </a:solidFill>
          <a:latin typeface="+mn-lt"/>
          <a:ea typeface="+mn-ea"/>
          <a:cs typeface="+mn-cs"/>
        </a:defRPr>
      </a:lvl1pPr>
      <a:lvl2pPr marL="711200" indent="-274638" algn="l" defTabSz="874713" rtl="0" eaLnBrk="0" fontAlgn="base" hangingPunct="0">
        <a:spcBef>
          <a:spcPct val="20000"/>
        </a:spcBef>
        <a:spcAft>
          <a:spcPct val="0"/>
        </a:spcAft>
        <a:buChar char="–"/>
        <a:defRPr sz="2700">
          <a:solidFill>
            <a:schemeClr val="tx1"/>
          </a:solidFill>
          <a:latin typeface="+mn-lt"/>
        </a:defRPr>
      </a:lvl2pPr>
      <a:lvl3pPr marL="1092200" indent="-217488" algn="l" defTabSz="874713" rtl="0" eaLnBrk="0" fontAlgn="base" hangingPunct="0">
        <a:spcBef>
          <a:spcPct val="20000"/>
        </a:spcBef>
        <a:spcAft>
          <a:spcPct val="0"/>
        </a:spcAft>
        <a:buChar char="•"/>
        <a:defRPr sz="2300">
          <a:solidFill>
            <a:schemeClr val="tx1"/>
          </a:solidFill>
          <a:latin typeface="+mn-lt"/>
        </a:defRPr>
      </a:lvl3pPr>
      <a:lvl4pPr marL="1528763" indent="-217488" algn="l" defTabSz="874713" rtl="0" eaLnBrk="0" fontAlgn="base" hangingPunct="0">
        <a:spcBef>
          <a:spcPct val="20000"/>
        </a:spcBef>
        <a:spcAft>
          <a:spcPct val="0"/>
        </a:spcAft>
        <a:buChar char="–"/>
        <a:defRPr sz="1900">
          <a:solidFill>
            <a:schemeClr val="tx1"/>
          </a:solidFill>
          <a:latin typeface="+mn-lt"/>
        </a:defRPr>
      </a:lvl4pPr>
      <a:lvl5pPr marL="1966913" indent="-219075" algn="l" defTabSz="874713" rtl="0" eaLnBrk="0" fontAlgn="base" hangingPunct="0">
        <a:spcBef>
          <a:spcPct val="20000"/>
        </a:spcBef>
        <a:spcAft>
          <a:spcPct val="0"/>
        </a:spcAft>
        <a:buChar char="»"/>
        <a:defRPr sz="1900">
          <a:solidFill>
            <a:schemeClr val="tx1"/>
          </a:solidFill>
          <a:latin typeface="+mn-lt"/>
        </a:defRPr>
      </a:lvl5pPr>
      <a:lvl6pPr marL="2424113" indent="-219075" algn="l" defTabSz="874713" rtl="0" fontAlgn="base">
        <a:spcBef>
          <a:spcPct val="20000"/>
        </a:spcBef>
        <a:spcAft>
          <a:spcPct val="0"/>
        </a:spcAft>
        <a:buChar char="»"/>
        <a:defRPr sz="1900">
          <a:solidFill>
            <a:schemeClr val="tx1"/>
          </a:solidFill>
          <a:latin typeface="+mn-lt"/>
        </a:defRPr>
      </a:lvl6pPr>
      <a:lvl7pPr marL="2881313" indent="-219075" algn="l" defTabSz="874713" rtl="0" fontAlgn="base">
        <a:spcBef>
          <a:spcPct val="20000"/>
        </a:spcBef>
        <a:spcAft>
          <a:spcPct val="0"/>
        </a:spcAft>
        <a:buChar char="»"/>
        <a:defRPr sz="1900">
          <a:solidFill>
            <a:schemeClr val="tx1"/>
          </a:solidFill>
          <a:latin typeface="+mn-lt"/>
        </a:defRPr>
      </a:lvl7pPr>
      <a:lvl8pPr marL="3338513" indent="-219075" algn="l" defTabSz="874713" rtl="0" fontAlgn="base">
        <a:spcBef>
          <a:spcPct val="20000"/>
        </a:spcBef>
        <a:spcAft>
          <a:spcPct val="0"/>
        </a:spcAft>
        <a:buChar char="»"/>
        <a:defRPr sz="1900">
          <a:solidFill>
            <a:schemeClr val="tx1"/>
          </a:solidFill>
          <a:latin typeface="+mn-lt"/>
        </a:defRPr>
      </a:lvl8pPr>
      <a:lvl9pPr marL="3795713" indent="-219075" algn="l" defTabSz="874713" rtl="0" fontAlgn="base">
        <a:spcBef>
          <a:spcPct val="20000"/>
        </a:spcBef>
        <a:spcAft>
          <a:spcPct val="0"/>
        </a:spcAft>
        <a:buChar char="»"/>
        <a:defRPr sz="19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89" name="Picture 13" descr="haut"/>
          <p:cNvPicPr>
            <a:picLocks noChangeAspect="1" noChangeArrowheads="1"/>
          </p:cNvPicPr>
          <p:nvPr/>
        </p:nvPicPr>
        <p:blipFill>
          <a:blip r:embed="rId15" cstate="print"/>
          <a:srcRect/>
          <a:stretch>
            <a:fillRect/>
          </a:stretch>
        </p:blipFill>
        <p:spPr bwMode="auto">
          <a:xfrm>
            <a:off x="0" y="0"/>
            <a:ext cx="9137650" cy="871538"/>
          </a:xfrm>
          <a:prstGeom prst="rect">
            <a:avLst/>
          </a:prstGeom>
          <a:noFill/>
        </p:spPr>
      </p:pic>
      <p:pic>
        <p:nvPicPr>
          <p:cNvPr id="24590" name="Picture 14" descr="pied2"/>
          <p:cNvPicPr>
            <a:picLocks noChangeAspect="1" noChangeArrowheads="1"/>
          </p:cNvPicPr>
          <p:nvPr/>
        </p:nvPicPr>
        <p:blipFill>
          <a:blip r:embed="rId16" cstate="print"/>
          <a:srcRect/>
          <a:stretch>
            <a:fillRect/>
          </a:stretch>
        </p:blipFill>
        <p:spPr bwMode="auto">
          <a:xfrm>
            <a:off x="0" y="5986463"/>
            <a:ext cx="9137650" cy="871537"/>
          </a:xfrm>
          <a:prstGeom prst="rect">
            <a:avLst/>
          </a:prstGeom>
          <a:noFill/>
        </p:spPr>
      </p:pic>
      <p:sp>
        <p:nvSpPr>
          <p:cNvPr id="24583" name="Rectangle 7"/>
          <p:cNvSpPr>
            <a:spLocks noGrp="1" noChangeArrowheads="1"/>
          </p:cNvSpPr>
          <p:nvPr>
            <p:ph type="title"/>
          </p:nvPr>
        </p:nvSpPr>
        <p:spPr bwMode="auto">
          <a:xfrm>
            <a:off x="715963" y="250825"/>
            <a:ext cx="7770812" cy="509588"/>
          </a:xfrm>
          <a:prstGeom prst="rect">
            <a:avLst/>
          </a:prstGeom>
          <a:noFill/>
          <a:ln w="9525">
            <a:noFill/>
            <a:miter lim="800000"/>
            <a:headEnd/>
            <a:tailEnd/>
          </a:ln>
        </p:spPr>
        <p:txBody>
          <a:bodyPr vert="horz" wrap="square" lIns="87387" tIns="43693" rIns="87387" bIns="43693" numCol="1" anchor="ctr" anchorCtr="0" compatLnSpc="1">
            <a:prstTxWarp prst="textNoShape">
              <a:avLst/>
            </a:prstTxWarp>
          </a:bodyPr>
          <a:lstStyle/>
          <a:p>
            <a:pPr lvl="0"/>
            <a:r>
              <a:rPr lang="fr-FR" smtClean="0"/>
              <a:t>Cliquez et modifiez le titre</a:t>
            </a:r>
          </a:p>
        </p:txBody>
      </p:sp>
      <p:sp>
        <p:nvSpPr>
          <p:cNvPr id="24584" name="Rectangle 8"/>
          <p:cNvSpPr>
            <a:spLocks noGrp="1" noChangeArrowheads="1"/>
          </p:cNvSpPr>
          <p:nvPr>
            <p:ph type="body" idx="1"/>
          </p:nvPr>
        </p:nvSpPr>
        <p:spPr bwMode="auto">
          <a:xfrm>
            <a:off x="663575" y="1262063"/>
            <a:ext cx="7975600" cy="4691062"/>
          </a:xfrm>
          <a:prstGeom prst="rect">
            <a:avLst/>
          </a:prstGeom>
          <a:noFill/>
          <a:ln w="9525">
            <a:noFill/>
            <a:miter lim="800000"/>
            <a:headEnd/>
            <a:tailEnd/>
          </a:ln>
        </p:spPr>
        <p:txBody>
          <a:bodyPr vert="horz" wrap="square" lIns="87387" tIns="43693" rIns="87387" bIns="43693"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4592" name="Rectangle 16"/>
          <p:cNvSpPr>
            <a:spLocks noChangeArrowheads="1"/>
          </p:cNvSpPr>
          <p:nvPr/>
        </p:nvSpPr>
        <p:spPr bwMode="auto">
          <a:xfrm>
            <a:off x="1189038" y="6524625"/>
            <a:ext cx="6478587" cy="212725"/>
          </a:xfrm>
          <a:prstGeom prst="rect">
            <a:avLst/>
          </a:prstGeom>
          <a:noFill/>
          <a:ln w="9525">
            <a:noFill/>
            <a:miter lim="800000"/>
            <a:headEnd/>
            <a:tailEnd/>
          </a:ln>
        </p:spPr>
        <p:txBody>
          <a:bodyPr lIns="87387" tIns="43693" rIns="87387" bIns="43693"/>
          <a:lstStyle/>
          <a:p>
            <a:pPr defTabSz="874713"/>
            <a:r>
              <a:rPr lang="fr-FR" sz="700" dirty="0"/>
              <a:t>© Orga Consultants – Panorama du secteur de l’assurance – Janvier 2009 - </a:t>
            </a:r>
            <a:fld id="{5ACF69D9-641B-481B-8D85-C17876202FEA}" type="slidenum">
              <a:rPr lang="fr-FR" sz="700"/>
              <a:pPr defTabSz="874713"/>
              <a:t>‹N°›</a:t>
            </a:fld>
            <a:endParaRPr lang="fr-FR" sz="700" dirty="0"/>
          </a:p>
          <a:p>
            <a:pPr defTabSz="874713"/>
            <a:endParaRPr lang="fr-FR" sz="700" dirty="0"/>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Lst>
  <p:timing>
    <p:tnLst>
      <p:par>
        <p:cTn id="1" dur="indefinite" restart="never" nodeType="tmRoot"/>
      </p:par>
    </p:tnLst>
  </p:timing>
  <p:txStyles>
    <p:titleStyle>
      <a:lvl1pPr algn="r" defTabSz="874713" rtl="0" fontAlgn="base">
        <a:spcBef>
          <a:spcPct val="0"/>
        </a:spcBef>
        <a:spcAft>
          <a:spcPct val="0"/>
        </a:spcAft>
        <a:defRPr sz="2000" b="1">
          <a:solidFill>
            <a:schemeClr val="tx2"/>
          </a:solidFill>
          <a:latin typeface="+mj-lt"/>
          <a:ea typeface="+mj-ea"/>
          <a:cs typeface="+mj-cs"/>
        </a:defRPr>
      </a:lvl1pPr>
      <a:lvl2pPr algn="r" defTabSz="874713" rtl="0" fontAlgn="base">
        <a:spcBef>
          <a:spcPct val="0"/>
        </a:spcBef>
        <a:spcAft>
          <a:spcPct val="0"/>
        </a:spcAft>
        <a:defRPr sz="2000" b="1">
          <a:solidFill>
            <a:schemeClr val="tx2"/>
          </a:solidFill>
          <a:latin typeface="Tahoma" pitchFamily="34" charset="0"/>
        </a:defRPr>
      </a:lvl2pPr>
      <a:lvl3pPr algn="r" defTabSz="874713" rtl="0" fontAlgn="base">
        <a:spcBef>
          <a:spcPct val="0"/>
        </a:spcBef>
        <a:spcAft>
          <a:spcPct val="0"/>
        </a:spcAft>
        <a:defRPr sz="2000" b="1">
          <a:solidFill>
            <a:schemeClr val="tx2"/>
          </a:solidFill>
          <a:latin typeface="Tahoma" pitchFamily="34" charset="0"/>
        </a:defRPr>
      </a:lvl3pPr>
      <a:lvl4pPr algn="r" defTabSz="874713" rtl="0" fontAlgn="base">
        <a:spcBef>
          <a:spcPct val="0"/>
        </a:spcBef>
        <a:spcAft>
          <a:spcPct val="0"/>
        </a:spcAft>
        <a:defRPr sz="2000" b="1">
          <a:solidFill>
            <a:schemeClr val="tx2"/>
          </a:solidFill>
          <a:latin typeface="Tahoma" pitchFamily="34" charset="0"/>
        </a:defRPr>
      </a:lvl4pPr>
      <a:lvl5pPr algn="r" defTabSz="874713" rtl="0" fontAlgn="base">
        <a:spcBef>
          <a:spcPct val="0"/>
        </a:spcBef>
        <a:spcAft>
          <a:spcPct val="0"/>
        </a:spcAft>
        <a:defRPr sz="2000" b="1">
          <a:solidFill>
            <a:schemeClr val="tx2"/>
          </a:solidFill>
          <a:latin typeface="Tahoma" pitchFamily="34" charset="0"/>
        </a:defRPr>
      </a:lvl5pPr>
      <a:lvl6pPr marL="457200" algn="r" defTabSz="874713" rtl="0" fontAlgn="base">
        <a:spcBef>
          <a:spcPct val="0"/>
        </a:spcBef>
        <a:spcAft>
          <a:spcPct val="0"/>
        </a:spcAft>
        <a:defRPr sz="2000" b="1">
          <a:solidFill>
            <a:schemeClr val="tx2"/>
          </a:solidFill>
          <a:latin typeface="Tahoma" pitchFamily="34" charset="0"/>
        </a:defRPr>
      </a:lvl6pPr>
      <a:lvl7pPr marL="914400" algn="r" defTabSz="874713" rtl="0" fontAlgn="base">
        <a:spcBef>
          <a:spcPct val="0"/>
        </a:spcBef>
        <a:spcAft>
          <a:spcPct val="0"/>
        </a:spcAft>
        <a:defRPr sz="2000" b="1">
          <a:solidFill>
            <a:schemeClr val="tx2"/>
          </a:solidFill>
          <a:latin typeface="Tahoma" pitchFamily="34" charset="0"/>
        </a:defRPr>
      </a:lvl7pPr>
      <a:lvl8pPr marL="1371600" algn="r" defTabSz="874713" rtl="0" fontAlgn="base">
        <a:spcBef>
          <a:spcPct val="0"/>
        </a:spcBef>
        <a:spcAft>
          <a:spcPct val="0"/>
        </a:spcAft>
        <a:defRPr sz="2000" b="1">
          <a:solidFill>
            <a:schemeClr val="tx2"/>
          </a:solidFill>
          <a:latin typeface="Tahoma" pitchFamily="34" charset="0"/>
        </a:defRPr>
      </a:lvl8pPr>
      <a:lvl9pPr marL="1828800" algn="r" defTabSz="874713" rtl="0" fontAlgn="base">
        <a:spcBef>
          <a:spcPct val="0"/>
        </a:spcBef>
        <a:spcAft>
          <a:spcPct val="0"/>
        </a:spcAft>
        <a:defRPr sz="2000" b="1">
          <a:solidFill>
            <a:schemeClr val="tx2"/>
          </a:solidFill>
          <a:latin typeface="Tahoma" pitchFamily="34" charset="0"/>
        </a:defRPr>
      </a:lvl9pPr>
    </p:titleStyle>
    <p:bodyStyle>
      <a:lvl1pPr marL="327025" indent="-327025" algn="l" defTabSz="874713" rtl="0" fontAlgn="base">
        <a:spcBef>
          <a:spcPct val="20000"/>
        </a:spcBef>
        <a:spcAft>
          <a:spcPct val="0"/>
        </a:spcAft>
        <a:buClr>
          <a:srgbClr val="C80005"/>
        </a:buClr>
        <a:buFont typeface="Wingdings" pitchFamily="2" charset="2"/>
        <a:buChar char="n"/>
        <a:defRPr sz="1600" b="1">
          <a:solidFill>
            <a:schemeClr val="tx1"/>
          </a:solidFill>
          <a:latin typeface="+mn-lt"/>
          <a:ea typeface="+mn-ea"/>
          <a:cs typeface="+mn-cs"/>
        </a:defRPr>
      </a:lvl1pPr>
      <a:lvl2pPr marL="711200" indent="-274638" algn="l" defTabSz="874713" rtl="0" fontAlgn="base">
        <a:spcBef>
          <a:spcPct val="20000"/>
        </a:spcBef>
        <a:spcAft>
          <a:spcPct val="0"/>
        </a:spcAft>
        <a:buClr>
          <a:srgbClr val="5F5F5F"/>
        </a:buClr>
        <a:buFont typeface="Wingdings" pitchFamily="2" charset="2"/>
        <a:buChar char="n"/>
        <a:defRPr sz="1400">
          <a:solidFill>
            <a:schemeClr val="tx1"/>
          </a:solidFill>
          <a:latin typeface="+mn-lt"/>
        </a:defRPr>
      </a:lvl2pPr>
      <a:lvl3pPr marL="1092200" indent="-217488" algn="l" defTabSz="874713" rtl="0" fontAlgn="base">
        <a:spcBef>
          <a:spcPct val="20000"/>
        </a:spcBef>
        <a:spcAft>
          <a:spcPct val="0"/>
        </a:spcAft>
        <a:buFont typeface="Wingdings" pitchFamily="2" charset="2"/>
        <a:buChar char="n"/>
        <a:defRPr sz="1200">
          <a:solidFill>
            <a:schemeClr val="tx1"/>
          </a:solidFill>
          <a:latin typeface="+mn-lt"/>
        </a:defRPr>
      </a:lvl3pPr>
      <a:lvl4pPr marL="1528763" indent="-217488" algn="l" defTabSz="874713" rtl="0" fontAlgn="base">
        <a:spcBef>
          <a:spcPct val="20000"/>
        </a:spcBef>
        <a:spcAft>
          <a:spcPct val="0"/>
        </a:spcAft>
        <a:buChar char="•"/>
        <a:defRPr sz="1000" i="1">
          <a:solidFill>
            <a:schemeClr val="tx1"/>
          </a:solidFill>
          <a:latin typeface="+mn-lt"/>
        </a:defRPr>
      </a:lvl4pPr>
      <a:lvl5pPr marL="1966913" indent="-219075" algn="l" defTabSz="874713" rtl="0" fontAlgn="base">
        <a:spcBef>
          <a:spcPct val="20000"/>
        </a:spcBef>
        <a:spcAft>
          <a:spcPct val="0"/>
        </a:spcAft>
        <a:buFont typeface="Times" pitchFamily="18" charset="0"/>
        <a:buChar char="•"/>
        <a:defRPr sz="1000" i="1">
          <a:solidFill>
            <a:schemeClr val="tx1"/>
          </a:solidFill>
          <a:latin typeface="+mn-lt"/>
        </a:defRPr>
      </a:lvl5pPr>
      <a:lvl6pPr marL="2424113" indent="-219075" algn="l" defTabSz="874713" rtl="0" fontAlgn="base">
        <a:spcBef>
          <a:spcPct val="20000"/>
        </a:spcBef>
        <a:spcAft>
          <a:spcPct val="0"/>
        </a:spcAft>
        <a:buFont typeface="Times" pitchFamily="18" charset="0"/>
        <a:buChar char="•"/>
        <a:defRPr sz="1000" i="1">
          <a:solidFill>
            <a:schemeClr val="tx1"/>
          </a:solidFill>
          <a:latin typeface="+mn-lt"/>
        </a:defRPr>
      </a:lvl6pPr>
      <a:lvl7pPr marL="2881313" indent="-219075" algn="l" defTabSz="874713" rtl="0" fontAlgn="base">
        <a:spcBef>
          <a:spcPct val="20000"/>
        </a:spcBef>
        <a:spcAft>
          <a:spcPct val="0"/>
        </a:spcAft>
        <a:buFont typeface="Times" pitchFamily="18" charset="0"/>
        <a:buChar char="•"/>
        <a:defRPr sz="1000" i="1">
          <a:solidFill>
            <a:schemeClr val="tx1"/>
          </a:solidFill>
          <a:latin typeface="+mn-lt"/>
        </a:defRPr>
      </a:lvl7pPr>
      <a:lvl8pPr marL="3338513" indent="-219075" algn="l" defTabSz="874713" rtl="0" fontAlgn="base">
        <a:spcBef>
          <a:spcPct val="20000"/>
        </a:spcBef>
        <a:spcAft>
          <a:spcPct val="0"/>
        </a:spcAft>
        <a:buFont typeface="Times" pitchFamily="18" charset="0"/>
        <a:buChar char="•"/>
        <a:defRPr sz="1000" i="1">
          <a:solidFill>
            <a:schemeClr val="tx1"/>
          </a:solidFill>
          <a:latin typeface="+mn-lt"/>
        </a:defRPr>
      </a:lvl8pPr>
      <a:lvl9pPr marL="3795713" indent="-219075" algn="l" defTabSz="874713" rtl="0" fontAlgn="base">
        <a:spcBef>
          <a:spcPct val="20000"/>
        </a:spcBef>
        <a:spcAft>
          <a:spcPct val="0"/>
        </a:spcAft>
        <a:buFont typeface="Times" pitchFamily="18" charset="0"/>
        <a:buChar char="•"/>
        <a:defRPr sz="1000" i="1">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haut"/>
          <p:cNvPicPr>
            <a:picLocks noChangeAspect="1" noChangeArrowheads="1"/>
          </p:cNvPicPr>
          <p:nvPr/>
        </p:nvPicPr>
        <p:blipFill>
          <a:blip r:embed="rId4"/>
          <a:srcRect/>
          <a:stretch>
            <a:fillRect/>
          </a:stretch>
        </p:blipFill>
        <p:spPr bwMode="auto">
          <a:xfrm>
            <a:off x="0" y="0"/>
            <a:ext cx="9137650" cy="871538"/>
          </a:xfrm>
          <a:prstGeom prst="rect">
            <a:avLst/>
          </a:prstGeom>
          <a:noFill/>
          <a:ln w="9525">
            <a:noFill/>
            <a:miter lim="800000"/>
            <a:headEnd/>
            <a:tailEnd/>
          </a:ln>
        </p:spPr>
      </p:pic>
      <p:pic>
        <p:nvPicPr>
          <p:cNvPr id="1027" name="Picture 14" descr="pied2"/>
          <p:cNvPicPr>
            <a:picLocks noChangeAspect="1" noChangeArrowheads="1"/>
          </p:cNvPicPr>
          <p:nvPr/>
        </p:nvPicPr>
        <p:blipFill>
          <a:blip r:embed="rId5"/>
          <a:srcRect/>
          <a:stretch>
            <a:fillRect/>
          </a:stretch>
        </p:blipFill>
        <p:spPr bwMode="auto">
          <a:xfrm>
            <a:off x="0" y="5986463"/>
            <a:ext cx="9137650" cy="871537"/>
          </a:xfrm>
          <a:prstGeom prst="rect">
            <a:avLst/>
          </a:prstGeom>
          <a:noFill/>
          <a:ln w="9525">
            <a:noFill/>
            <a:miter lim="800000"/>
            <a:headEnd/>
            <a:tailEnd/>
          </a:ln>
        </p:spPr>
      </p:pic>
      <p:sp>
        <p:nvSpPr>
          <p:cNvPr id="1028" name="Rectangle 7"/>
          <p:cNvSpPr>
            <a:spLocks noGrp="1" noChangeArrowheads="1"/>
          </p:cNvSpPr>
          <p:nvPr>
            <p:ph type="title"/>
          </p:nvPr>
        </p:nvSpPr>
        <p:spPr bwMode="auto">
          <a:xfrm>
            <a:off x="715963" y="250825"/>
            <a:ext cx="7770812" cy="509588"/>
          </a:xfrm>
          <a:prstGeom prst="rect">
            <a:avLst/>
          </a:prstGeom>
          <a:noFill/>
          <a:ln w="9525">
            <a:noFill/>
            <a:miter lim="800000"/>
            <a:headEnd/>
            <a:tailEnd/>
          </a:ln>
        </p:spPr>
        <p:txBody>
          <a:bodyPr vert="horz" wrap="square" lIns="87387" tIns="43693" rIns="87387" bIns="43693" numCol="1" anchor="ctr" anchorCtr="0" compatLnSpc="1">
            <a:prstTxWarp prst="textNoShape">
              <a:avLst/>
            </a:prstTxWarp>
          </a:bodyPr>
          <a:lstStyle/>
          <a:p>
            <a:pPr lvl="0"/>
            <a:r>
              <a:rPr lang="fr-FR"/>
              <a:t>Cliquez et modifiez le titre</a:t>
            </a:r>
          </a:p>
        </p:txBody>
      </p:sp>
      <p:sp>
        <p:nvSpPr>
          <p:cNvPr id="1029" name="Rectangle 8"/>
          <p:cNvSpPr>
            <a:spLocks noGrp="1" noChangeArrowheads="1"/>
          </p:cNvSpPr>
          <p:nvPr>
            <p:ph type="body" idx="1"/>
          </p:nvPr>
        </p:nvSpPr>
        <p:spPr bwMode="auto">
          <a:xfrm>
            <a:off x="663575" y="1262063"/>
            <a:ext cx="7975600" cy="4691062"/>
          </a:xfrm>
          <a:prstGeom prst="rect">
            <a:avLst/>
          </a:prstGeom>
          <a:noFill/>
          <a:ln w="9525">
            <a:noFill/>
            <a:miter lim="800000"/>
            <a:headEnd/>
            <a:tailEnd/>
          </a:ln>
        </p:spPr>
        <p:txBody>
          <a:bodyPr vert="horz" wrap="square" lIns="87387" tIns="43693" rIns="87387" bIns="43693"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31" name="Rectangle 7"/>
          <p:cNvSpPr>
            <a:spLocks noChangeArrowheads="1"/>
          </p:cNvSpPr>
          <p:nvPr userDrawn="1"/>
        </p:nvSpPr>
        <p:spPr bwMode="auto">
          <a:xfrm>
            <a:off x="1189038" y="6581775"/>
            <a:ext cx="6478587" cy="212725"/>
          </a:xfrm>
          <a:prstGeom prst="rect">
            <a:avLst/>
          </a:prstGeom>
          <a:noFill/>
          <a:ln w="9525">
            <a:noFill/>
            <a:miter lim="800000"/>
            <a:headEnd/>
            <a:tailEnd/>
          </a:ln>
        </p:spPr>
        <p:txBody>
          <a:bodyPr lIns="87387" tIns="43693" rIns="87387" bIns="43693">
            <a:prstTxWarp prst="textNoShape">
              <a:avLst/>
            </a:prstTxWarp>
          </a:bodyPr>
          <a:lstStyle/>
          <a:p>
            <a:pPr algn="l" defTabSz="874713"/>
            <a:r>
              <a:rPr lang="fr-FR" sz="700" dirty="0"/>
              <a:t>© Orga Consultants – Présentation des savoir faire en Assurance et Protection Sociale –septembre 2009 - </a:t>
            </a:r>
            <a:fld id="{39DB90C8-7650-A94E-A692-1F7A30FB5F5C}" type="slidenum">
              <a:rPr lang="fr-FR" sz="700"/>
              <a:pPr algn="l" defTabSz="874713"/>
              <a:t>‹N°›</a:t>
            </a:fld>
            <a:endParaRPr lang="fr-FR" sz="700" dirty="0"/>
          </a:p>
          <a:p>
            <a:pPr algn="l" defTabSz="874713"/>
            <a:endParaRPr lang="fr-FR" sz="700" dirty="0"/>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Lst>
  <p:timing>
    <p:tnLst>
      <p:par>
        <p:cTn id="1" dur="indefinite" restart="never" nodeType="tmRoot"/>
      </p:par>
    </p:tnLst>
  </p:timing>
  <p:txStyles>
    <p:titleStyle>
      <a:lvl1pPr algn="r" defTabSz="874713" rtl="0" eaLnBrk="0" fontAlgn="base" hangingPunct="0">
        <a:spcBef>
          <a:spcPct val="0"/>
        </a:spcBef>
        <a:spcAft>
          <a:spcPct val="0"/>
        </a:spcAft>
        <a:defRPr sz="2000" b="1">
          <a:solidFill>
            <a:schemeClr val="tx2"/>
          </a:solidFill>
          <a:latin typeface="+mj-lt"/>
          <a:ea typeface="MS PGothic" pitchFamily="34" charset="-128"/>
          <a:cs typeface="MS PGothic" pitchFamily="34" charset="-128"/>
        </a:defRPr>
      </a:lvl1pPr>
      <a:lvl2pPr algn="r" defTabSz="874713" rtl="0" eaLnBrk="0" fontAlgn="base" hangingPunct="0">
        <a:spcBef>
          <a:spcPct val="0"/>
        </a:spcBef>
        <a:spcAft>
          <a:spcPct val="0"/>
        </a:spcAft>
        <a:defRPr sz="2000" b="1">
          <a:solidFill>
            <a:schemeClr val="tx2"/>
          </a:solidFill>
          <a:latin typeface="Tahoma" pitchFamily="34" charset="0"/>
          <a:ea typeface="MS PGothic" pitchFamily="34" charset="-128"/>
          <a:cs typeface="MS PGothic" pitchFamily="34" charset="-128"/>
        </a:defRPr>
      </a:lvl2pPr>
      <a:lvl3pPr algn="r" defTabSz="874713" rtl="0" eaLnBrk="0" fontAlgn="base" hangingPunct="0">
        <a:spcBef>
          <a:spcPct val="0"/>
        </a:spcBef>
        <a:spcAft>
          <a:spcPct val="0"/>
        </a:spcAft>
        <a:defRPr sz="2000" b="1">
          <a:solidFill>
            <a:schemeClr val="tx2"/>
          </a:solidFill>
          <a:latin typeface="Tahoma" pitchFamily="34" charset="0"/>
          <a:ea typeface="MS PGothic" pitchFamily="34" charset="-128"/>
          <a:cs typeface="MS PGothic" pitchFamily="34" charset="-128"/>
        </a:defRPr>
      </a:lvl3pPr>
      <a:lvl4pPr algn="r" defTabSz="874713" rtl="0" eaLnBrk="0" fontAlgn="base" hangingPunct="0">
        <a:spcBef>
          <a:spcPct val="0"/>
        </a:spcBef>
        <a:spcAft>
          <a:spcPct val="0"/>
        </a:spcAft>
        <a:defRPr sz="2000" b="1">
          <a:solidFill>
            <a:schemeClr val="tx2"/>
          </a:solidFill>
          <a:latin typeface="Tahoma" pitchFamily="34" charset="0"/>
          <a:ea typeface="MS PGothic" pitchFamily="34" charset="-128"/>
          <a:cs typeface="MS PGothic" pitchFamily="34" charset="-128"/>
        </a:defRPr>
      </a:lvl4pPr>
      <a:lvl5pPr algn="r" defTabSz="874713" rtl="0" eaLnBrk="0" fontAlgn="base" hangingPunct="0">
        <a:spcBef>
          <a:spcPct val="0"/>
        </a:spcBef>
        <a:spcAft>
          <a:spcPct val="0"/>
        </a:spcAft>
        <a:defRPr sz="2000" b="1">
          <a:solidFill>
            <a:schemeClr val="tx2"/>
          </a:solidFill>
          <a:latin typeface="Tahoma" pitchFamily="34" charset="0"/>
          <a:ea typeface="MS PGothic" pitchFamily="34" charset="-128"/>
          <a:cs typeface="MS PGothic" pitchFamily="34" charset="-128"/>
        </a:defRPr>
      </a:lvl5pPr>
      <a:lvl6pPr marL="457200" algn="r" defTabSz="874713" rtl="0" fontAlgn="base">
        <a:spcBef>
          <a:spcPct val="0"/>
        </a:spcBef>
        <a:spcAft>
          <a:spcPct val="0"/>
        </a:spcAft>
        <a:defRPr sz="2000" b="1">
          <a:solidFill>
            <a:schemeClr val="tx2"/>
          </a:solidFill>
          <a:latin typeface="Tahoma" pitchFamily="34" charset="0"/>
        </a:defRPr>
      </a:lvl6pPr>
      <a:lvl7pPr marL="914400" algn="r" defTabSz="874713" rtl="0" fontAlgn="base">
        <a:spcBef>
          <a:spcPct val="0"/>
        </a:spcBef>
        <a:spcAft>
          <a:spcPct val="0"/>
        </a:spcAft>
        <a:defRPr sz="2000" b="1">
          <a:solidFill>
            <a:schemeClr val="tx2"/>
          </a:solidFill>
          <a:latin typeface="Tahoma" pitchFamily="34" charset="0"/>
        </a:defRPr>
      </a:lvl7pPr>
      <a:lvl8pPr marL="1371600" algn="r" defTabSz="874713" rtl="0" fontAlgn="base">
        <a:spcBef>
          <a:spcPct val="0"/>
        </a:spcBef>
        <a:spcAft>
          <a:spcPct val="0"/>
        </a:spcAft>
        <a:defRPr sz="2000" b="1">
          <a:solidFill>
            <a:schemeClr val="tx2"/>
          </a:solidFill>
          <a:latin typeface="Tahoma" pitchFamily="34" charset="0"/>
        </a:defRPr>
      </a:lvl8pPr>
      <a:lvl9pPr marL="1828800" algn="r" defTabSz="874713" rtl="0" fontAlgn="base">
        <a:spcBef>
          <a:spcPct val="0"/>
        </a:spcBef>
        <a:spcAft>
          <a:spcPct val="0"/>
        </a:spcAft>
        <a:defRPr sz="2000" b="1">
          <a:solidFill>
            <a:schemeClr val="tx2"/>
          </a:solidFill>
          <a:latin typeface="Tahoma" pitchFamily="34" charset="0"/>
        </a:defRPr>
      </a:lvl9pPr>
    </p:titleStyle>
    <p:bodyStyle>
      <a:lvl1pPr marL="327025" indent="-327025" algn="l" defTabSz="874713" rtl="0" eaLnBrk="0" fontAlgn="base" hangingPunct="0">
        <a:spcBef>
          <a:spcPct val="20000"/>
        </a:spcBef>
        <a:spcAft>
          <a:spcPct val="0"/>
        </a:spcAft>
        <a:buClr>
          <a:srgbClr val="C80005"/>
        </a:buClr>
        <a:buFont typeface="Wingdings" charset="2"/>
        <a:buChar char="n"/>
        <a:defRPr sz="1600" b="1">
          <a:solidFill>
            <a:schemeClr val="tx1"/>
          </a:solidFill>
          <a:latin typeface="+mn-lt"/>
          <a:ea typeface="MS PGothic" pitchFamily="34" charset="-128"/>
          <a:cs typeface="MS PGothic" pitchFamily="34" charset="-128"/>
        </a:defRPr>
      </a:lvl1pPr>
      <a:lvl2pPr marL="711200" indent="-274638" algn="l" defTabSz="874713" rtl="0" eaLnBrk="0" fontAlgn="base" hangingPunct="0">
        <a:spcBef>
          <a:spcPct val="20000"/>
        </a:spcBef>
        <a:spcAft>
          <a:spcPct val="0"/>
        </a:spcAft>
        <a:buClr>
          <a:srgbClr val="5F5F5F"/>
        </a:buClr>
        <a:buFont typeface="Wingdings" charset="2"/>
        <a:buChar char="n"/>
        <a:defRPr sz="1400">
          <a:solidFill>
            <a:schemeClr val="tx1"/>
          </a:solidFill>
          <a:latin typeface="+mn-lt"/>
          <a:ea typeface="MS PGothic" pitchFamily="34" charset="-128"/>
          <a:cs typeface="MS PGothic" pitchFamily="34" charset="-128"/>
        </a:defRPr>
      </a:lvl2pPr>
      <a:lvl3pPr marL="1092200" indent="-217488" algn="l" defTabSz="874713" rtl="0" eaLnBrk="0" fontAlgn="base" hangingPunct="0">
        <a:spcBef>
          <a:spcPct val="20000"/>
        </a:spcBef>
        <a:spcAft>
          <a:spcPct val="0"/>
        </a:spcAft>
        <a:buFont typeface="Wingdings" charset="2"/>
        <a:buChar char="n"/>
        <a:defRPr sz="1200">
          <a:solidFill>
            <a:schemeClr val="tx1"/>
          </a:solidFill>
          <a:latin typeface="+mn-lt"/>
          <a:ea typeface="MS PGothic" pitchFamily="34" charset="-128"/>
          <a:cs typeface="MS PGothic" pitchFamily="34" charset="-128"/>
        </a:defRPr>
      </a:lvl3pPr>
      <a:lvl4pPr marL="1528763" indent="-217488" algn="l" defTabSz="874713" rtl="0" eaLnBrk="0" fontAlgn="base" hangingPunct="0">
        <a:spcBef>
          <a:spcPct val="20000"/>
        </a:spcBef>
        <a:spcAft>
          <a:spcPct val="0"/>
        </a:spcAft>
        <a:buChar char="•"/>
        <a:defRPr sz="1000" i="1">
          <a:solidFill>
            <a:schemeClr val="tx1"/>
          </a:solidFill>
          <a:latin typeface="+mn-lt"/>
          <a:ea typeface="MS PGothic" pitchFamily="34" charset="-128"/>
          <a:cs typeface="MS PGothic" pitchFamily="34" charset="-128"/>
        </a:defRPr>
      </a:lvl4pPr>
      <a:lvl5pPr marL="1966913" indent="-219075" algn="l" defTabSz="874713" rtl="0" eaLnBrk="0" fontAlgn="base" hangingPunct="0">
        <a:spcBef>
          <a:spcPct val="20000"/>
        </a:spcBef>
        <a:spcAft>
          <a:spcPct val="0"/>
        </a:spcAft>
        <a:buFont typeface="Times" charset="0"/>
        <a:buChar char="•"/>
        <a:defRPr sz="1000" i="1">
          <a:solidFill>
            <a:schemeClr val="tx1"/>
          </a:solidFill>
          <a:latin typeface="+mn-lt"/>
          <a:ea typeface="MS PGothic" pitchFamily="34" charset="-128"/>
          <a:cs typeface="MS PGothic" pitchFamily="34" charset="-128"/>
        </a:defRPr>
      </a:lvl5pPr>
      <a:lvl6pPr marL="2424113" indent="-219075" algn="l" defTabSz="874713" rtl="0" fontAlgn="base">
        <a:spcBef>
          <a:spcPct val="20000"/>
        </a:spcBef>
        <a:spcAft>
          <a:spcPct val="0"/>
        </a:spcAft>
        <a:buFont typeface="Times" pitchFamily="18" charset="0"/>
        <a:buChar char="•"/>
        <a:defRPr sz="1000" i="1">
          <a:solidFill>
            <a:schemeClr val="tx1"/>
          </a:solidFill>
          <a:latin typeface="+mn-lt"/>
        </a:defRPr>
      </a:lvl6pPr>
      <a:lvl7pPr marL="2881313" indent="-219075" algn="l" defTabSz="874713" rtl="0" fontAlgn="base">
        <a:spcBef>
          <a:spcPct val="20000"/>
        </a:spcBef>
        <a:spcAft>
          <a:spcPct val="0"/>
        </a:spcAft>
        <a:buFont typeface="Times" pitchFamily="18" charset="0"/>
        <a:buChar char="•"/>
        <a:defRPr sz="1000" i="1">
          <a:solidFill>
            <a:schemeClr val="tx1"/>
          </a:solidFill>
          <a:latin typeface="+mn-lt"/>
        </a:defRPr>
      </a:lvl7pPr>
      <a:lvl8pPr marL="3338513" indent="-219075" algn="l" defTabSz="874713" rtl="0" fontAlgn="base">
        <a:spcBef>
          <a:spcPct val="20000"/>
        </a:spcBef>
        <a:spcAft>
          <a:spcPct val="0"/>
        </a:spcAft>
        <a:buFont typeface="Times" pitchFamily="18" charset="0"/>
        <a:buChar char="•"/>
        <a:defRPr sz="1000" i="1">
          <a:solidFill>
            <a:schemeClr val="tx1"/>
          </a:solidFill>
          <a:latin typeface="+mn-lt"/>
        </a:defRPr>
      </a:lvl8pPr>
      <a:lvl9pPr marL="3795713" indent="-219075" algn="l" defTabSz="874713" rtl="0" fontAlgn="base">
        <a:spcBef>
          <a:spcPct val="20000"/>
        </a:spcBef>
        <a:spcAft>
          <a:spcPct val="0"/>
        </a:spcAft>
        <a:buFont typeface="Times" pitchFamily="18" charset="0"/>
        <a:buChar char="•"/>
        <a:defRPr sz="1000" i="1">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notesSlide" Target="../notesSlides/notesSlide16.xml"/><Relationship Id="rId21" Type="http://schemas.openxmlformats.org/officeDocument/2006/relationships/image" Target="../media/image27.png"/><Relationship Id="rId7" Type="http://schemas.openxmlformats.org/officeDocument/2006/relationships/oleObject" Target="???" TargetMode="External"/><Relationship Id="rId12" Type="http://schemas.openxmlformats.org/officeDocument/2006/relationships/hyperlink" Target="http://www.allianzbanque.fr/bweb/servlet/B_Servlet?type=2&amp;conteneur=Home" TargetMode="External"/><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vmlDrawing" Target="../drawings/vmlDrawing1.vml"/><Relationship Id="rId6" Type="http://schemas.openxmlformats.org/officeDocument/2006/relationships/image" Target="../media/image16.png"/><Relationship Id="rId11" Type="http://schemas.openxmlformats.org/officeDocument/2006/relationships/image" Target="../media/image18.png"/><Relationship Id="rId24" Type="http://schemas.openxmlformats.org/officeDocument/2006/relationships/image" Target="../media/image30.png"/><Relationship Id="rId5" Type="http://schemas.openxmlformats.org/officeDocument/2006/relationships/image" Target="../media/image14.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hyperlink" Target="http://www.agf.fr/agfnet/?EspaceId=PAR" TargetMode="External"/><Relationship Id="rId19" Type="http://schemas.openxmlformats.org/officeDocument/2006/relationships/image" Target="../media/image25.png"/><Relationship Id="rId4" Type="http://schemas.openxmlformats.org/officeDocument/2006/relationships/oleObject" Target="../embeddings/oleObject1.bin"/><Relationship Id="rId9" Type="http://schemas.openxmlformats.org/officeDocument/2006/relationships/image" Target="../media/image17.png"/><Relationship Id="rId14" Type="http://schemas.openxmlformats.org/officeDocument/2006/relationships/image" Target="../media/image20.png"/><Relationship Id="rId22"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1.png"/><Relationship Id="rId7" Type="http://schemas.openxmlformats.org/officeDocument/2006/relationships/hyperlink" Target="http://images.google.fr/imgres?imgurl=http://coureursdextreme.free.fr/organisation%2024%20heures/logo%20des%20partenaires/MAAF-.jpg&amp;imgrefurl=http://coureursdextreme.free.fr/organisation%2024%20heures/2009/menu2009.htm&amp;usg=__8Q_3axwiAvplgwun55U2G8Nljeo=&amp;h=272&amp;w=355&amp;sz=19&amp;hl=fr&amp;start=3&amp;um=1&amp;tbnid=1k_d7UZ8jj7C4M:&amp;tbnh=93&amp;tbnw=121&amp;prev=/images?q=Maaf&amp;hl=fr&amp;um=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32.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39.gif"/><Relationship Id="rId13" Type="http://schemas.openxmlformats.org/officeDocument/2006/relationships/image" Target="../media/image37.wmf"/><Relationship Id="rId3" Type="http://schemas.openxmlformats.org/officeDocument/2006/relationships/notesSlide" Target="../notesSlides/notesSlide18.xml"/><Relationship Id="rId7" Type="http://schemas.openxmlformats.org/officeDocument/2006/relationships/image" Target="../media/image36.png"/><Relationship Id="rId12" Type="http://schemas.openxmlformats.org/officeDocument/2006/relationships/oleObject" Target="../embeddings/Document_Microsoft_Word_97_-_20031.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oleObject" Target="../embeddings/oleObject3.bin"/><Relationship Id="rId5" Type="http://schemas.openxmlformats.org/officeDocument/2006/relationships/image" Target="../media/image38.png"/><Relationship Id="rId10" Type="http://schemas.openxmlformats.org/officeDocument/2006/relationships/image" Target="../media/image41.jpeg"/><Relationship Id="rId4" Type="http://schemas.openxmlformats.org/officeDocument/2006/relationships/hyperlink" Target="http://www.mgen.fr/mgen/default.asp" TargetMode="External"/><Relationship Id="rId9" Type="http://schemas.openxmlformats.org/officeDocument/2006/relationships/image" Target="../media/image40.jpeg"/></Relationships>
</file>

<file path=ppt/slides/_rels/slide19.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chart" Target="../charts/chart3.xml"/><Relationship Id="rId7" Type="http://schemas.openxmlformats.org/officeDocument/2006/relationships/image" Target="../media/image45.w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www.marsh.fr/marshv2/index.html" TargetMode="External"/><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hyperlink" Target="http://www.verspieren.com/;content;frameset;default;/743f38b5391994902845804aa689dc0a/20040106134043577/c72f9b19183bef601004df45f39692a8/internet/root/index.php?id=6&amp;inc=5" TargetMode="External"/><Relationship Id="rId4" Type="http://schemas.openxmlformats.org/officeDocument/2006/relationships/image" Target="../media/image49.png"/><Relationship Id="rId9"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66.emf"/><Relationship Id="rId4" Type="http://schemas.openxmlformats.org/officeDocument/2006/relationships/image" Target="../media/image65.wmf"/></Relationships>
</file>

<file path=ppt/slides/_rels/slide4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image" Target="../media/image68.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1.gif"/></Relationships>
</file>

<file path=ppt/slides/_rels/slide52.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3.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75.gif"/><Relationship Id="rId4" Type="http://schemas.openxmlformats.org/officeDocument/2006/relationships/image" Target="../media/image71.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oleObject" Target="???" TargetMode="External"/><Relationship Id="rId13" Type="http://schemas.openxmlformats.org/officeDocument/2006/relationships/image" Target="../media/image16.png"/><Relationship Id="rId18" Type="http://schemas.openxmlformats.org/officeDocument/2006/relationships/image" Target="../media/image87.jpeg"/><Relationship Id="rId26" Type="http://schemas.openxmlformats.org/officeDocument/2006/relationships/image" Target="../media/image88.jpeg"/><Relationship Id="rId39" Type="http://schemas.openxmlformats.org/officeDocument/2006/relationships/image" Target="../media/image33.png"/><Relationship Id="rId3" Type="http://schemas.openxmlformats.org/officeDocument/2006/relationships/notesSlide" Target="../notesSlides/notesSlide79.xml"/><Relationship Id="rId21" Type="http://schemas.openxmlformats.org/officeDocument/2006/relationships/image" Target="../media/image19.png"/><Relationship Id="rId34" Type="http://schemas.openxmlformats.org/officeDocument/2006/relationships/image" Target="../media/image90.jpeg"/><Relationship Id="rId42" Type="http://schemas.openxmlformats.org/officeDocument/2006/relationships/hyperlink" Target="http://images.google.fr/imgres?imgurl=http://www.aramice.fr/uploads/RTEmagicC_Novalis_Taitbout_02.jpg.jpg&amp;imgrefurl=http://www.aramice.fr/nos-adherents/novalis-taitbout/&amp;usg=__OtpVWSGQGznXmHyyWaF3AzeqIGg=&amp;h=66&amp;w=320&amp;sz=35&amp;hl=fr&amp;start=1&amp;um=1&amp;tbnid=cy5uvYpwmnAMkM:&amp;tbnh=24&amp;tbnw=118&amp;prev=/images?q=novalis+taitbout&amp;hl=fr&amp;sa=N&amp;um=1" TargetMode="External"/><Relationship Id="rId7" Type="http://schemas.openxmlformats.org/officeDocument/2006/relationships/image" Target="../media/image31.png"/><Relationship Id="rId12" Type="http://schemas.openxmlformats.org/officeDocument/2006/relationships/image" Target="../media/image32.png"/><Relationship Id="rId17" Type="http://schemas.openxmlformats.org/officeDocument/2006/relationships/image" Target="../media/image86.jpeg"/><Relationship Id="rId25" Type="http://schemas.openxmlformats.org/officeDocument/2006/relationships/hyperlink" Target="http://images.google.fr/imgres?imgurl=http://www.ipsec.site-recrutement.com/k4u-logo.do?command=ShowModelLogo&amp;imgrefurl=http://www.ipsec.site-recrutement.com/KJSRAction.do?command=ViewJob&amp;JobId=406619&amp;usg=__0HIIKLIo7ag9n-yEx1V-oLbbRtI=&amp;h=94&amp;w=97&amp;sz=27&amp;hl=fr&amp;start=1&amp;um=1&amp;tbnid=XC1e-3ilBpV95M:&amp;tbnh=78&amp;tbnw=81&amp;prev=/images?q=IPSEC+pr%C3%A9voyance&amp;hl=fr&amp;um=1" TargetMode="External"/><Relationship Id="rId33" Type="http://schemas.openxmlformats.org/officeDocument/2006/relationships/hyperlink" Target="http://images.google.com/imgres?imgurl=http://www.caisse-epargne.nc/cpp/112/fra/blob/logo_tete_cenc_050510091507.gif&amp;imgrefurl=http://www.caisse-epargne.nc/asp/cenc_modele1.aspx?np=reseau_oceor_cenc&amp;nv=20070827164908&amp;usg=__F4-2nyLGWfsg1Od4uCmcN2To3g0=&amp;h=120&amp;w=146&amp;sz=2&amp;hl=fr&amp;start=11&amp;um=1&amp;tbnid=ApR5y6PLutpjTM:&amp;tbnh=78&amp;tbnw=95&amp;prev=/images?q=logo+caisse+d'%C3%A9pargne&amp;um=1&amp;hl=fr&amp;lr=&amp;rls=com.microsoft:*:IE-SearchBox&amp;rlz=1I7SKPB" TargetMode="External"/><Relationship Id="rId38" Type="http://schemas.openxmlformats.org/officeDocument/2006/relationships/image" Target="../media/image53.png"/><Relationship Id="rId2" Type="http://schemas.openxmlformats.org/officeDocument/2006/relationships/slideLayout" Target="../slideLayouts/slideLayout38.xml"/><Relationship Id="rId16" Type="http://schemas.openxmlformats.org/officeDocument/2006/relationships/image" Target="../media/image49.png"/><Relationship Id="rId20" Type="http://schemas.openxmlformats.org/officeDocument/2006/relationships/hyperlink" Target="http://www.allianzbanque.fr/bweb/servlet/B_Servlet?type=2&amp;conteneur=Home" TargetMode="External"/><Relationship Id="rId29" Type="http://schemas.openxmlformats.org/officeDocument/2006/relationships/oleObject" Target="../embeddings/oleObject4.bin"/><Relationship Id="rId41" Type="http://schemas.openxmlformats.org/officeDocument/2006/relationships/image" Target="../media/image93.jpeg"/><Relationship Id="rId1" Type="http://schemas.openxmlformats.org/officeDocument/2006/relationships/vmlDrawing" Target="../drawings/vmlDrawing3.vml"/><Relationship Id="rId6" Type="http://schemas.openxmlformats.org/officeDocument/2006/relationships/image" Target="../media/image83.png"/><Relationship Id="rId11" Type="http://schemas.openxmlformats.org/officeDocument/2006/relationships/image" Target="../media/image84.png"/><Relationship Id="rId24" Type="http://schemas.openxmlformats.org/officeDocument/2006/relationships/image" Target="../media/image17.png"/><Relationship Id="rId32" Type="http://schemas.openxmlformats.org/officeDocument/2006/relationships/image" Target="../media/image89.wmf"/><Relationship Id="rId37" Type="http://schemas.openxmlformats.org/officeDocument/2006/relationships/image" Target="../media/image91.jpeg"/><Relationship Id="rId40" Type="http://schemas.openxmlformats.org/officeDocument/2006/relationships/image" Target="../media/image92.jpeg"/><Relationship Id="rId5" Type="http://schemas.openxmlformats.org/officeDocument/2006/relationships/image" Target="../media/image35.png"/><Relationship Id="rId15" Type="http://schemas.openxmlformats.org/officeDocument/2006/relationships/hyperlink" Target="http://www.marsh.fr/marshv2/index.html" TargetMode="External"/><Relationship Id="rId23" Type="http://schemas.openxmlformats.org/officeDocument/2006/relationships/image" Target="../media/image18.png"/><Relationship Id="rId28" Type="http://schemas.openxmlformats.org/officeDocument/2006/relationships/image" Target="../media/image34.jpeg"/><Relationship Id="rId36" Type="http://schemas.openxmlformats.org/officeDocument/2006/relationships/image" Target="../media/image81.png"/><Relationship Id="rId10" Type="http://schemas.openxmlformats.org/officeDocument/2006/relationships/hyperlink" Target="http://www.reunica.com/Internet" TargetMode="External"/><Relationship Id="rId19" Type="http://schemas.openxmlformats.org/officeDocument/2006/relationships/image" Target="../media/image21.png"/><Relationship Id="rId31" Type="http://schemas.openxmlformats.org/officeDocument/2006/relationships/image" Target="../media/image37.wmf"/><Relationship Id="rId4" Type="http://schemas.openxmlformats.org/officeDocument/2006/relationships/image" Target="../media/image82.jpeg"/><Relationship Id="rId9" Type="http://schemas.openxmlformats.org/officeDocument/2006/relationships/image" Target="../media/image15.png"/><Relationship Id="rId14" Type="http://schemas.openxmlformats.org/officeDocument/2006/relationships/image" Target="../media/image85.jpeg"/><Relationship Id="rId22" Type="http://schemas.openxmlformats.org/officeDocument/2006/relationships/hyperlink" Target="http://www.agf.fr/agfnet/?EspaceId=PAR" TargetMode="External"/><Relationship Id="rId27" Type="http://schemas.openxmlformats.org/officeDocument/2006/relationships/hyperlink" Target="http://images.google.fr/imgres?imgurl=http://coureursdextreme.free.fr/organisation%2024%20heures/logo%20des%20partenaires/MAAF-.jpg&amp;imgrefurl=http://coureursdextreme.free.fr/organisation%2024%20heures/2009/menu2009.htm&amp;usg=__8Q_3axwiAvplgwun55U2G8Nljeo=&amp;h=272&amp;w=355&amp;sz=19&amp;hl=fr&amp;start=3&amp;um=1&amp;tbnid=1k_d7UZ8jj7C4M:&amp;tbnh=93&amp;tbnw=121&amp;prev=/images?q=Maaf&amp;hl=fr&amp;um=1" TargetMode="External"/><Relationship Id="rId30" Type="http://schemas.openxmlformats.org/officeDocument/2006/relationships/oleObject" Target="../embeddings/Document_Microsoft_Word_97_-_20032.doc"/><Relationship Id="rId35" Type="http://schemas.openxmlformats.org/officeDocument/2006/relationships/oleObject" Target="../embeddings/oleObject5.bin"/><Relationship Id="rId43" Type="http://schemas.openxmlformats.org/officeDocument/2006/relationships/image" Target="../media/image9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80.xml"/><Relationship Id="rId1" Type="http://schemas.openxmlformats.org/officeDocument/2006/relationships/slideLayout" Target="../slideLayouts/slideLayout39.xml"/></Relationships>
</file>

<file path=ppt/slides/_rels/slide81.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81.xml"/><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82.xml"/><Relationship Id="rId1" Type="http://schemas.openxmlformats.org/officeDocument/2006/relationships/slideLayout" Target="../slideLayouts/slideLayout39.xml"/></Relationships>
</file>

<file path=ppt/slides/_rels/slide83.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83.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028" descr="j0293454"/>
          <p:cNvPicPr>
            <a:picLocks noChangeAspect="1" noChangeArrowheads="1"/>
          </p:cNvPicPr>
          <p:nvPr/>
        </p:nvPicPr>
        <p:blipFill>
          <a:blip r:embed="rId3">
            <a:lum bright="70000" contrast="-70000"/>
          </a:blip>
          <a:srcRect/>
          <a:stretch>
            <a:fillRect/>
          </a:stretch>
        </p:blipFill>
        <p:spPr bwMode="auto">
          <a:xfrm>
            <a:off x="2462213" y="1741488"/>
            <a:ext cx="5697537" cy="3536950"/>
          </a:xfrm>
          <a:prstGeom prst="rect">
            <a:avLst/>
          </a:prstGeom>
          <a:noFill/>
          <a:ln w="9525">
            <a:noFill/>
            <a:miter lim="800000"/>
            <a:headEnd/>
            <a:tailEnd/>
          </a:ln>
        </p:spPr>
      </p:pic>
      <p:sp>
        <p:nvSpPr>
          <p:cNvPr id="6147" name="Rectangle 1026"/>
          <p:cNvSpPr>
            <a:spLocks noGrp="1" noChangeArrowheads="1"/>
          </p:cNvSpPr>
          <p:nvPr>
            <p:ph type="ctrTitle"/>
          </p:nvPr>
        </p:nvSpPr>
        <p:spPr>
          <a:xfrm>
            <a:off x="1676400" y="3194050"/>
            <a:ext cx="5791200" cy="2597150"/>
          </a:xfrm>
        </p:spPr>
        <p:txBody>
          <a:bodyPr/>
          <a:lstStyle/>
          <a:p>
            <a:pPr eaLnBrk="1" hangingPunct="1"/>
            <a:r>
              <a:rPr lang="fr-FR" dirty="0" smtClean="0"/>
              <a:t>Les fondamentaux du marché Assurances </a:t>
            </a:r>
            <a:r>
              <a:rPr lang="fr-FR" dirty="0" smtClean="0">
                <a:solidFill>
                  <a:srgbClr val="333399"/>
                </a:solidFill>
              </a:rPr>
              <a:t/>
            </a:r>
            <a:br>
              <a:rPr lang="fr-FR" dirty="0" smtClean="0">
                <a:solidFill>
                  <a:srgbClr val="333399"/>
                </a:solidFill>
              </a:rPr>
            </a:br>
            <a:r>
              <a:rPr lang="fr-FR" sz="2000" dirty="0" smtClean="0"/>
              <a:t>24 septembre 2009</a:t>
            </a:r>
            <a:r>
              <a:rPr lang="fr-FR" sz="3900" dirty="0" smtClean="0">
                <a:solidFill>
                  <a:srgbClr val="777777"/>
                </a:solidFill>
              </a:rPr>
              <a:t/>
            </a:r>
            <a:br>
              <a:rPr lang="fr-FR" sz="3900" dirty="0" smtClean="0">
                <a:solidFill>
                  <a:srgbClr val="777777"/>
                </a:solidFill>
              </a:rPr>
            </a:br>
            <a:endParaRPr lang="fr-FR" sz="3900" dirty="0" smtClean="0">
              <a:solidFill>
                <a:srgbClr val="77777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contenu 20"/>
          <p:cNvSpPr>
            <a:spLocks noGrp="1"/>
          </p:cNvSpPr>
          <p:nvPr>
            <p:ph idx="1"/>
          </p:nvPr>
        </p:nvSpPr>
        <p:spPr/>
        <p:txBody>
          <a:bodyPr/>
          <a:lstStyle/>
          <a:p>
            <a:pPr>
              <a:spcBef>
                <a:spcPts val="300"/>
              </a:spcBef>
            </a:pPr>
            <a:r>
              <a:rPr lang="fr-FR" dirty="0" smtClean="0"/>
              <a:t>Les assurances de personnes</a:t>
            </a:r>
          </a:p>
          <a:p>
            <a:pPr lvl="1">
              <a:spcBef>
                <a:spcPts val="300"/>
              </a:spcBef>
            </a:pPr>
            <a:r>
              <a:rPr lang="fr-FR" dirty="0" smtClean="0"/>
              <a:t>2 principes essentiels </a:t>
            </a:r>
          </a:p>
          <a:p>
            <a:pPr lvl="2"/>
            <a:r>
              <a:rPr lang="fr-FR" b="1" dirty="0" smtClean="0"/>
              <a:t>Le principe forfaitaire</a:t>
            </a:r>
            <a:r>
              <a:rPr lang="fr-FR" dirty="0" smtClean="0"/>
              <a:t> : les sommes versées prennent la forme d'un forfait et sont fixées dans le contrat </a:t>
            </a:r>
            <a:r>
              <a:rPr lang="fr-FR" i="1" dirty="0" smtClean="0"/>
              <a:t>(sauf pour l’assurance des frais de soins et l’assurance décès emprunteur)</a:t>
            </a:r>
          </a:p>
          <a:p>
            <a:pPr lvl="2">
              <a:spcBef>
                <a:spcPts val="300"/>
              </a:spcBef>
            </a:pPr>
            <a:r>
              <a:rPr lang="fr-FR" b="1" dirty="0" smtClean="0"/>
              <a:t>La non subrogation</a:t>
            </a:r>
            <a:r>
              <a:rPr lang="fr-FR" dirty="0" smtClean="0"/>
              <a:t> : après avoir réglé les indemnités forfaitaires à son client victime d’un sinistre, l’assureur ne peut pas se substituer à lui pour récupérer cette somme auprès de l’assureur du responsable des dommages.</a:t>
            </a:r>
          </a:p>
          <a:p>
            <a:pPr lvl="3">
              <a:spcBef>
                <a:spcPts val="300"/>
              </a:spcBef>
            </a:pPr>
            <a:endParaRPr lang="fr-FR" b="1" dirty="0" smtClean="0"/>
          </a:p>
          <a:p>
            <a:pPr lvl="1">
              <a:spcBef>
                <a:spcPts val="300"/>
              </a:spcBef>
            </a:pPr>
            <a:r>
              <a:rPr lang="fr-FR" u="sng" dirty="0" smtClean="0"/>
              <a:t>Cotisations par catégorie de contrats en 2008</a:t>
            </a:r>
            <a:r>
              <a:rPr lang="fr-FR" dirty="0" smtClean="0"/>
              <a:t> :</a:t>
            </a:r>
            <a:endParaRPr lang="fr-FR" dirty="0"/>
          </a:p>
        </p:txBody>
      </p:sp>
      <p:sp>
        <p:nvSpPr>
          <p:cNvPr id="23" name="ZoneTexte 22"/>
          <p:cNvSpPr txBox="1"/>
          <p:nvPr/>
        </p:nvSpPr>
        <p:spPr>
          <a:xfrm>
            <a:off x="6134100" y="3327400"/>
            <a:ext cx="2638864" cy="630942"/>
          </a:xfrm>
          <a:prstGeom prst="rect">
            <a:avLst/>
          </a:prstGeom>
          <a:noFill/>
        </p:spPr>
        <p:txBody>
          <a:bodyPr wrap="none" rtlCol="0">
            <a:spAutoFit/>
          </a:bodyPr>
          <a:lstStyle/>
          <a:p>
            <a:pPr marL="444500" indent="-444500"/>
            <a:r>
              <a:rPr lang="fr-FR" sz="1200" b="1" dirty="0" smtClean="0"/>
              <a:t>15%	</a:t>
            </a:r>
            <a:r>
              <a:rPr lang="fr-FR" sz="1200" dirty="0" smtClean="0"/>
              <a:t>Assurances en cas de vie</a:t>
            </a:r>
            <a:br>
              <a:rPr lang="fr-FR" sz="1200" dirty="0" smtClean="0"/>
            </a:br>
            <a:r>
              <a:rPr lang="fr-FR" sz="1200" dirty="0" smtClean="0"/>
              <a:t>et bons de capitalisation</a:t>
            </a:r>
            <a:br>
              <a:rPr lang="fr-FR" sz="1200" dirty="0" smtClean="0"/>
            </a:br>
            <a:r>
              <a:rPr lang="fr-FR" sz="1100" dirty="0" smtClean="0"/>
              <a:t>(supports en unités de compte) </a:t>
            </a:r>
            <a:endParaRPr lang="fr-FR" sz="1200" dirty="0"/>
          </a:p>
        </p:txBody>
      </p:sp>
      <p:cxnSp>
        <p:nvCxnSpPr>
          <p:cNvPr id="25" name="Connecteur en angle 24"/>
          <p:cNvCxnSpPr/>
          <p:nvPr/>
        </p:nvCxnSpPr>
        <p:spPr bwMode="auto">
          <a:xfrm>
            <a:off x="4965700" y="3471902"/>
            <a:ext cx="1181011" cy="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9" name="Graphique 28"/>
          <p:cNvGraphicFramePr/>
          <p:nvPr/>
        </p:nvGraphicFramePr>
        <p:xfrm>
          <a:off x="3105150" y="3300506"/>
          <a:ext cx="3086100" cy="2873187"/>
        </p:xfrm>
        <a:graphic>
          <a:graphicData uri="http://schemas.openxmlformats.org/drawingml/2006/chart">
            <c:chart xmlns:c="http://schemas.openxmlformats.org/drawingml/2006/chart" xmlns:r="http://schemas.openxmlformats.org/officeDocument/2006/relationships" r:id="rId3"/>
          </a:graphicData>
        </a:graphic>
      </p:graphicFrame>
      <p:sp>
        <p:nvSpPr>
          <p:cNvPr id="30" name="ZoneTexte 29"/>
          <p:cNvSpPr txBox="1"/>
          <p:nvPr/>
        </p:nvSpPr>
        <p:spPr>
          <a:xfrm>
            <a:off x="6134100" y="4446369"/>
            <a:ext cx="2458302" cy="630942"/>
          </a:xfrm>
          <a:prstGeom prst="rect">
            <a:avLst/>
          </a:prstGeom>
          <a:noFill/>
        </p:spPr>
        <p:txBody>
          <a:bodyPr wrap="square" rtlCol="0">
            <a:spAutoFit/>
          </a:bodyPr>
          <a:lstStyle/>
          <a:p>
            <a:pPr marL="444500" indent="-444500"/>
            <a:r>
              <a:rPr lang="fr-FR" sz="1200" b="1" dirty="0" smtClean="0"/>
              <a:t>66%	</a:t>
            </a:r>
            <a:r>
              <a:rPr lang="fr-FR" sz="1200" dirty="0" smtClean="0"/>
              <a:t>Assurances en cas de vie</a:t>
            </a:r>
            <a:br>
              <a:rPr lang="fr-FR" sz="1200" dirty="0" smtClean="0"/>
            </a:br>
            <a:r>
              <a:rPr lang="fr-FR" sz="1200" dirty="0" smtClean="0"/>
              <a:t>et bons de capitalisation</a:t>
            </a:r>
            <a:br>
              <a:rPr lang="fr-FR" sz="1200" dirty="0" smtClean="0"/>
            </a:br>
            <a:r>
              <a:rPr lang="fr-FR" sz="1100" dirty="0" smtClean="0"/>
              <a:t>(supports en euros) </a:t>
            </a:r>
            <a:endParaRPr lang="fr-FR" sz="1200" dirty="0"/>
          </a:p>
        </p:txBody>
      </p:sp>
      <p:cxnSp>
        <p:nvCxnSpPr>
          <p:cNvPr id="31" name="Connecteur en angle 30"/>
          <p:cNvCxnSpPr/>
          <p:nvPr/>
        </p:nvCxnSpPr>
        <p:spPr bwMode="auto">
          <a:xfrm>
            <a:off x="5918200" y="4590871"/>
            <a:ext cx="228511" cy="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 Box 34"/>
          <p:cNvSpPr txBox="1">
            <a:spLocks noChangeArrowheads="1"/>
          </p:cNvSpPr>
          <p:nvPr/>
        </p:nvSpPr>
        <p:spPr bwMode="auto">
          <a:xfrm>
            <a:off x="5649913" y="6272213"/>
            <a:ext cx="2511425" cy="230187"/>
          </a:xfrm>
          <a:prstGeom prst="rect">
            <a:avLst/>
          </a:prstGeom>
          <a:noFill/>
          <a:ln w="9525">
            <a:noFill/>
            <a:miter lim="800000"/>
            <a:headEnd/>
            <a:tailEnd/>
          </a:ln>
        </p:spPr>
        <p:txBody>
          <a:bodyPr>
            <a:spAutoFit/>
          </a:bodyPr>
          <a:lstStyle/>
          <a:p>
            <a:pPr>
              <a:spcBef>
                <a:spcPct val="50000"/>
              </a:spcBef>
            </a:pPr>
            <a:r>
              <a:rPr lang="fr-FR" sz="900" dirty="0">
                <a:solidFill>
                  <a:srgbClr val="5F5F5F"/>
                </a:solidFill>
              </a:rPr>
              <a:t>Source : Rapport annuel </a:t>
            </a:r>
            <a:r>
              <a:rPr lang="fr-FR" sz="900" dirty="0" smtClean="0">
                <a:solidFill>
                  <a:srgbClr val="5F5F5F"/>
                </a:solidFill>
              </a:rPr>
              <a:t>2008 </a:t>
            </a:r>
            <a:r>
              <a:rPr lang="fr-FR" sz="900" dirty="0">
                <a:solidFill>
                  <a:srgbClr val="5F5F5F"/>
                </a:solidFill>
              </a:rPr>
              <a:t>de la FFSA</a:t>
            </a:r>
          </a:p>
        </p:txBody>
      </p:sp>
      <p:grpSp>
        <p:nvGrpSpPr>
          <p:cNvPr id="36" name="Groupe 35"/>
          <p:cNvGrpSpPr/>
          <p:nvPr/>
        </p:nvGrpSpPr>
        <p:grpSpPr>
          <a:xfrm>
            <a:off x="538163" y="3340100"/>
            <a:ext cx="2916237" cy="1546710"/>
            <a:chOff x="411163" y="2273300"/>
            <a:chExt cx="2916237" cy="1546710"/>
          </a:xfrm>
        </p:grpSpPr>
        <p:sp>
          <p:nvSpPr>
            <p:cNvPr id="34" name="ZoneTexte 33"/>
            <p:cNvSpPr txBox="1"/>
            <p:nvPr/>
          </p:nvSpPr>
          <p:spPr>
            <a:xfrm>
              <a:off x="411163" y="2273300"/>
              <a:ext cx="2293938" cy="1546710"/>
            </a:xfrm>
            <a:prstGeom prst="rect">
              <a:avLst/>
            </a:prstGeom>
            <a:noFill/>
          </p:spPr>
          <p:txBody>
            <a:bodyPr wrap="square" rtlCol="0">
              <a:noAutofit/>
            </a:bodyPr>
            <a:lstStyle/>
            <a:p>
              <a:pPr algn="r"/>
              <a:r>
                <a:rPr lang="fr-FR" sz="1200" dirty="0" smtClean="0"/>
                <a:t>Assurances en cas de maladie</a:t>
              </a:r>
              <a:br>
                <a:rPr lang="fr-FR" sz="1200" dirty="0" smtClean="0"/>
              </a:br>
              <a:r>
                <a:rPr lang="fr-FR" sz="1200" dirty="0" smtClean="0"/>
                <a:t>ou d'accident corporel</a:t>
              </a:r>
            </a:p>
            <a:p>
              <a:pPr marL="363538" lvl="0" indent="-177800" defTabSz="363538">
                <a:buFont typeface="Wingdings" pitchFamily="2" charset="2"/>
                <a:buChar char="ü"/>
              </a:pPr>
              <a:r>
                <a:rPr lang="fr-FR" sz="1050" i="1" dirty="0" smtClean="0">
                  <a:solidFill>
                    <a:srgbClr val="000000"/>
                  </a:solidFill>
                </a:rPr>
                <a:t>Prestations forfaitaires ou indemnitaires</a:t>
              </a:r>
            </a:p>
            <a:p>
              <a:pPr marL="363538" lvl="0" indent="-177800" defTabSz="363538">
                <a:buFont typeface="Wingdings" pitchFamily="2" charset="2"/>
                <a:buChar char="ü"/>
              </a:pPr>
              <a:r>
                <a:rPr lang="fr-FR" sz="1050" i="1" dirty="0" smtClean="0">
                  <a:solidFill>
                    <a:srgbClr val="000000"/>
                  </a:solidFill>
                </a:rPr>
                <a:t>Remboursement des frais de soins</a:t>
              </a:r>
            </a:p>
            <a:p>
              <a:pPr marL="363538" lvl="0" indent="-177800" defTabSz="363538">
                <a:buFont typeface="Wingdings" pitchFamily="2" charset="2"/>
                <a:buChar char="ü"/>
              </a:pPr>
              <a:r>
                <a:rPr lang="fr-FR" sz="1050" i="1" dirty="0" smtClean="0">
                  <a:solidFill>
                    <a:srgbClr val="000000"/>
                  </a:solidFill>
                </a:rPr>
                <a:t>IJ suite incapacité de travail</a:t>
              </a:r>
            </a:p>
            <a:p>
              <a:pPr marL="363538" lvl="0" indent="-177800" defTabSz="363538">
                <a:buFont typeface="Wingdings" pitchFamily="2" charset="2"/>
                <a:buChar char="ü"/>
              </a:pPr>
              <a:r>
                <a:rPr lang="fr-FR" sz="1050" i="1" dirty="0" smtClean="0">
                  <a:solidFill>
                    <a:srgbClr val="000000"/>
                  </a:solidFill>
                </a:rPr>
                <a:t>Rente d’invalidité</a:t>
              </a:r>
              <a:endParaRPr lang="fr-FR" sz="1200" b="1" dirty="0" smtClean="0"/>
            </a:p>
          </p:txBody>
        </p:sp>
        <p:sp>
          <p:nvSpPr>
            <p:cNvPr id="35" name="ZoneTexte 34"/>
            <p:cNvSpPr txBox="1"/>
            <p:nvPr/>
          </p:nvSpPr>
          <p:spPr>
            <a:xfrm>
              <a:off x="2635250" y="2273300"/>
              <a:ext cx="692150" cy="330200"/>
            </a:xfrm>
            <a:prstGeom prst="rect">
              <a:avLst/>
            </a:prstGeom>
            <a:noFill/>
          </p:spPr>
          <p:txBody>
            <a:bodyPr wrap="square" rtlCol="0">
              <a:noAutofit/>
            </a:bodyPr>
            <a:lstStyle/>
            <a:p>
              <a:r>
                <a:rPr lang="fr-FR" sz="1200" b="1" dirty="0" smtClean="0"/>
                <a:t>12%</a:t>
              </a:r>
            </a:p>
          </p:txBody>
        </p:sp>
      </p:grpSp>
      <p:cxnSp>
        <p:nvCxnSpPr>
          <p:cNvPr id="37" name="Connecteur en angle 36"/>
          <p:cNvCxnSpPr/>
          <p:nvPr/>
        </p:nvCxnSpPr>
        <p:spPr bwMode="auto">
          <a:xfrm>
            <a:off x="3297282" y="3471902"/>
            <a:ext cx="1044000" cy="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grpSp>
        <p:nvGrpSpPr>
          <p:cNvPr id="38" name="Groupe 37"/>
          <p:cNvGrpSpPr/>
          <p:nvPr/>
        </p:nvGrpSpPr>
        <p:grpSpPr>
          <a:xfrm>
            <a:off x="538163" y="4886810"/>
            <a:ext cx="2916237" cy="1383815"/>
            <a:chOff x="411163" y="2273299"/>
            <a:chExt cx="2916237" cy="1383815"/>
          </a:xfrm>
        </p:grpSpPr>
        <p:sp>
          <p:nvSpPr>
            <p:cNvPr id="39" name="ZoneTexte 38"/>
            <p:cNvSpPr txBox="1"/>
            <p:nvPr/>
          </p:nvSpPr>
          <p:spPr>
            <a:xfrm>
              <a:off x="411163" y="2273299"/>
              <a:ext cx="2293938" cy="1383815"/>
            </a:xfrm>
            <a:prstGeom prst="rect">
              <a:avLst/>
            </a:prstGeom>
            <a:noFill/>
          </p:spPr>
          <p:txBody>
            <a:bodyPr wrap="square" rtlCol="0">
              <a:noAutofit/>
            </a:bodyPr>
            <a:lstStyle/>
            <a:p>
              <a:pPr algn="r"/>
              <a:r>
                <a:rPr lang="fr-FR" sz="1200" dirty="0" smtClean="0"/>
                <a:t>Assurance en cas de décès</a:t>
              </a:r>
            </a:p>
            <a:p>
              <a:pPr marL="444500" indent="-177800" defTabSz="363538">
                <a:lnSpc>
                  <a:spcPct val="95000"/>
                </a:lnSpc>
                <a:buFont typeface="Wingdings" pitchFamily="2" charset="2"/>
                <a:buChar char="ü"/>
              </a:pPr>
              <a:r>
                <a:rPr lang="fr-FR" sz="1050" i="1" dirty="0" smtClean="0">
                  <a:solidFill>
                    <a:srgbClr val="000000"/>
                  </a:solidFill>
                </a:rPr>
                <a:t>30 % de contrats à adhésion individuelle </a:t>
              </a:r>
            </a:p>
            <a:p>
              <a:pPr marL="444500" indent="-177800" defTabSz="363538">
                <a:lnSpc>
                  <a:spcPct val="95000"/>
                </a:lnSpc>
                <a:buFont typeface="Wingdings" pitchFamily="2" charset="2"/>
                <a:buChar char="ü"/>
              </a:pPr>
              <a:r>
                <a:rPr lang="fr-FR" sz="1050" i="1" dirty="0" smtClean="0">
                  <a:solidFill>
                    <a:srgbClr val="000000"/>
                  </a:solidFill>
                </a:rPr>
                <a:t>70% contrats collectifs, dont :</a:t>
              </a:r>
            </a:p>
            <a:p>
              <a:pPr marL="631825" lvl="1" indent="-177800" defTabSz="363538">
                <a:lnSpc>
                  <a:spcPct val="95000"/>
                </a:lnSpc>
                <a:buFont typeface="Wingdings" pitchFamily="2" charset="2"/>
                <a:buChar char="§"/>
              </a:pPr>
              <a:r>
                <a:rPr lang="fr-FR" sz="1050" i="1" dirty="0" smtClean="0">
                  <a:solidFill>
                    <a:srgbClr val="000000"/>
                  </a:solidFill>
                </a:rPr>
                <a:t>50% contrats entreprises</a:t>
              </a:r>
            </a:p>
            <a:p>
              <a:pPr marL="631825" lvl="1" indent="-177800" defTabSz="363538">
                <a:lnSpc>
                  <a:spcPct val="95000"/>
                </a:lnSpc>
                <a:buFont typeface="Wingdings" pitchFamily="2" charset="2"/>
                <a:buChar char="§"/>
              </a:pPr>
              <a:r>
                <a:rPr lang="fr-FR" sz="1050" i="1" dirty="0" smtClean="0">
                  <a:solidFill>
                    <a:srgbClr val="000000"/>
                  </a:solidFill>
                </a:rPr>
                <a:t>50% assurance décès emprunteur</a:t>
              </a:r>
            </a:p>
          </p:txBody>
        </p:sp>
        <p:sp>
          <p:nvSpPr>
            <p:cNvPr id="40" name="ZoneTexte 39"/>
            <p:cNvSpPr txBox="1"/>
            <p:nvPr/>
          </p:nvSpPr>
          <p:spPr>
            <a:xfrm>
              <a:off x="2635250" y="2273300"/>
              <a:ext cx="692150" cy="330200"/>
            </a:xfrm>
            <a:prstGeom prst="rect">
              <a:avLst/>
            </a:prstGeom>
            <a:noFill/>
          </p:spPr>
          <p:txBody>
            <a:bodyPr wrap="square" rtlCol="0">
              <a:noAutofit/>
            </a:bodyPr>
            <a:lstStyle/>
            <a:p>
              <a:r>
                <a:rPr lang="fr-FR" sz="1200" b="1" dirty="0" smtClean="0"/>
                <a:t>7%</a:t>
              </a:r>
            </a:p>
          </p:txBody>
        </p:sp>
      </p:grpSp>
      <p:cxnSp>
        <p:nvCxnSpPr>
          <p:cNvPr id="48" name="Connecteur en angle 47"/>
          <p:cNvCxnSpPr/>
          <p:nvPr/>
        </p:nvCxnSpPr>
        <p:spPr bwMode="auto">
          <a:xfrm rot="5400000" flipH="1" flipV="1">
            <a:off x="2930252" y="4401942"/>
            <a:ext cx="936000" cy="252000"/>
          </a:xfrm>
          <a:prstGeom prst="bentConnector3">
            <a:avLst>
              <a:gd name="adj1" fmla="val 99371"/>
            </a:avLst>
          </a:prstGeom>
          <a:solidFill>
            <a:schemeClr val="accent1"/>
          </a:solidFill>
          <a:ln w="9525" cap="flat" cmpd="sng" algn="ctr">
            <a:solidFill>
              <a:schemeClr val="tx1"/>
            </a:solidFill>
            <a:prstDash val="solid"/>
            <a:round/>
            <a:headEnd type="none" w="med" len="med"/>
            <a:tailEnd type="none" w="med" len="med"/>
          </a:ln>
          <a:effectLst/>
        </p:spPr>
      </p:cxnSp>
      <p:sp>
        <p:nvSpPr>
          <p:cNvPr id="24" name="Rectangle 3087"/>
          <p:cNvSpPr>
            <a:spLocks noGrp="1" noChangeArrowheads="1"/>
          </p:cNvSpPr>
          <p:nvPr>
            <p:ph type="title"/>
          </p:nvPr>
        </p:nvSpPr>
        <p:spPr>
          <a:xfrm>
            <a:off x="715963" y="0"/>
            <a:ext cx="7770812" cy="760413"/>
          </a:xfrm>
        </p:spPr>
        <p:txBody>
          <a:bodyPr/>
          <a:lstStyle/>
          <a:p>
            <a:pPr eaLnBrk="1" hangingPunct="1"/>
            <a:r>
              <a:rPr lang="fr-FR" sz="1600" dirty="0" smtClean="0"/>
              <a:t>Les produits d’assurances </a:t>
            </a:r>
            <a:r>
              <a:rPr lang="fr-FR" dirty="0" smtClean="0"/>
              <a:t/>
            </a:r>
            <a:br>
              <a:rPr lang="fr-FR" dirty="0" smtClean="0"/>
            </a:br>
            <a:r>
              <a:rPr lang="fr-FR" i="1" spc="-40" dirty="0" smtClean="0"/>
              <a:t>Les grandes familles de produits</a:t>
            </a:r>
            <a:endParaRPr lang="fr-FR" sz="1600" i="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1214438"/>
            <a:ext cx="8001000" cy="4429125"/>
          </a:xfrm>
        </p:spPr>
        <p:txBody>
          <a:bodyPr/>
          <a:lstStyle/>
          <a:p>
            <a:pPr marL="342900" indent="-342900" defTabSz="914400" eaLnBrk="1" hangingPunct="1">
              <a:defRPr/>
            </a:pPr>
            <a:r>
              <a:rPr lang="fr-FR" dirty="0" smtClean="0"/>
              <a:t>1984 : harmonisation de la répartition des assurances en 26 branches dans le cadre de l'Union Européenne</a:t>
            </a:r>
          </a:p>
          <a:p>
            <a:pPr marL="342900" indent="-342900" defTabSz="914400" eaLnBrk="1" hangingPunct="1">
              <a:defRPr/>
            </a:pPr>
            <a:endParaRPr lang="fr-FR" dirty="0" smtClean="0"/>
          </a:p>
          <a:p>
            <a:pPr marL="342900" indent="-342900" defTabSz="914400" eaLnBrk="1" hangingPunct="1">
              <a:defRPr/>
            </a:pPr>
            <a:endParaRPr lang="fr-FR" dirty="0" smtClean="0"/>
          </a:p>
          <a:p>
            <a:pPr marL="342900" indent="-342900" defTabSz="914400" eaLnBrk="1" hangingPunct="1">
              <a:defRPr/>
            </a:pPr>
            <a:endParaRPr lang="fr-FR" dirty="0" smtClean="0"/>
          </a:p>
          <a:p>
            <a:pPr marL="342900" indent="-342900" defTabSz="914400" eaLnBrk="1" hangingPunct="1">
              <a:defRPr/>
            </a:pPr>
            <a:endParaRPr lang="fr-FR" dirty="0" smtClean="0"/>
          </a:p>
          <a:p>
            <a:pPr marL="1544638" lvl="3" indent="-342900" defTabSz="914400" eaLnBrk="1" hangingPunct="1">
              <a:defRPr/>
            </a:pPr>
            <a:endParaRPr lang="fr-FR" dirty="0" smtClean="0"/>
          </a:p>
          <a:p>
            <a:pPr marL="1982788" lvl="4" indent="-342900" defTabSz="914400" eaLnBrk="1" hangingPunct="1">
              <a:lnSpc>
                <a:spcPct val="85000"/>
              </a:lnSpc>
              <a:buFont typeface="Times" pitchFamily="88" charset="0"/>
              <a:buChar char="•"/>
              <a:defRPr/>
            </a:pPr>
            <a:endParaRPr lang="fr-FR" spc="-100" dirty="0" smtClean="0"/>
          </a:p>
          <a:p>
            <a:pPr marL="342900" indent="-342900" defTabSz="914400" eaLnBrk="1" hangingPunct="1">
              <a:lnSpc>
                <a:spcPct val="85000"/>
              </a:lnSpc>
              <a:defRPr/>
            </a:pPr>
            <a:endParaRPr lang="fr-FR" spc="-90" dirty="0" smtClean="0"/>
          </a:p>
          <a:p>
            <a:pPr marL="342900" indent="-342900" defTabSz="914400" eaLnBrk="1" hangingPunct="1">
              <a:lnSpc>
                <a:spcPct val="85000"/>
              </a:lnSpc>
              <a:defRPr/>
            </a:pPr>
            <a:endParaRPr lang="fr-FR" spc="-90" dirty="0" smtClean="0"/>
          </a:p>
          <a:p>
            <a:pPr marL="342900" indent="-342900" defTabSz="914400" eaLnBrk="1" hangingPunct="1">
              <a:lnSpc>
                <a:spcPct val="85000"/>
              </a:lnSpc>
              <a:defRPr/>
            </a:pPr>
            <a:r>
              <a:rPr lang="fr-FR" spc="-90" dirty="0" smtClean="0"/>
              <a:t>En pratique, les contrats comportent des garanties relevant de plusieurs branches</a:t>
            </a:r>
          </a:p>
          <a:p>
            <a:pPr lvl="1" eaLnBrk="1" hangingPunct="1">
              <a:lnSpc>
                <a:spcPct val="85000"/>
              </a:lnSpc>
              <a:defRPr/>
            </a:pPr>
            <a:r>
              <a:rPr lang="fr-FR" dirty="0" smtClean="0"/>
              <a:t>Par exemple, les contrats automobiles relèvent des branches :</a:t>
            </a:r>
          </a:p>
          <a:p>
            <a:pPr lvl="2" eaLnBrk="1" hangingPunct="1">
              <a:lnSpc>
                <a:spcPct val="85000"/>
              </a:lnSpc>
              <a:buClr>
                <a:schemeClr val="tx1"/>
              </a:buClr>
              <a:tabLst>
                <a:tab pos="1438275" algn="l"/>
              </a:tabLst>
              <a:defRPr/>
            </a:pPr>
            <a:r>
              <a:rPr lang="fr-FR" kern="1200" dirty="0" smtClean="0">
                <a:solidFill>
                  <a:srgbClr val="000099"/>
                </a:solidFill>
                <a:ea typeface="ＭＳ Ｐゴシック" pitchFamily="88" charset="-128"/>
                <a:cs typeface="+mn-cs"/>
              </a:rPr>
              <a:t>3 :	Corps de véhicules terrestres</a:t>
            </a:r>
          </a:p>
          <a:p>
            <a:pPr lvl="2" eaLnBrk="1" hangingPunct="1">
              <a:lnSpc>
                <a:spcPct val="85000"/>
              </a:lnSpc>
              <a:buClr>
                <a:schemeClr val="tx1"/>
              </a:buClr>
              <a:tabLst>
                <a:tab pos="1438275" algn="l"/>
              </a:tabLst>
              <a:defRPr/>
            </a:pPr>
            <a:r>
              <a:rPr lang="fr-FR" dirty="0" smtClean="0">
                <a:solidFill>
                  <a:srgbClr val="000099"/>
                </a:solidFill>
              </a:rPr>
              <a:t>10 :	Responsabilité civile véhicules terrestres automoteurs </a:t>
            </a:r>
          </a:p>
          <a:p>
            <a:pPr lvl="2" eaLnBrk="1" hangingPunct="1">
              <a:lnSpc>
                <a:spcPct val="85000"/>
              </a:lnSpc>
              <a:buClr>
                <a:schemeClr val="tx1"/>
              </a:buClr>
              <a:tabLst>
                <a:tab pos="1438275" algn="l"/>
              </a:tabLst>
              <a:defRPr/>
            </a:pPr>
            <a:r>
              <a:rPr lang="fr-FR" dirty="0" smtClean="0">
                <a:solidFill>
                  <a:srgbClr val="000099"/>
                </a:solidFill>
              </a:rPr>
              <a:t>1 :	Accidents (assurance de personnes)</a:t>
            </a:r>
          </a:p>
          <a:p>
            <a:pPr lvl="2" eaLnBrk="1" hangingPunct="1">
              <a:lnSpc>
                <a:spcPct val="85000"/>
              </a:lnSpc>
              <a:tabLst>
                <a:tab pos="1438275" algn="l"/>
              </a:tabLst>
              <a:defRPr/>
            </a:pPr>
            <a:r>
              <a:rPr lang="fr-FR" dirty="0" smtClean="0"/>
              <a:t>et même </a:t>
            </a:r>
            <a:r>
              <a:rPr lang="fr-FR" dirty="0" smtClean="0">
                <a:solidFill>
                  <a:srgbClr val="000099"/>
                </a:solidFill>
              </a:rPr>
              <a:t>17 : Protection juridique</a:t>
            </a:r>
            <a:endParaRPr lang="fr-FR" dirty="0" smtClean="0"/>
          </a:p>
          <a:p>
            <a:pPr lvl="1" eaLnBrk="1" hangingPunct="1">
              <a:lnSpc>
                <a:spcPct val="85000"/>
              </a:lnSpc>
              <a:defRPr/>
            </a:pPr>
            <a:r>
              <a:rPr lang="fr-FR" dirty="0" smtClean="0"/>
              <a:t>Les contrats MRH (multi risques habitation) relèvent des branches :</a:t>
            </a:r>
          </a:p>
          <a:p>
            <a:pPr lvl="2" eaLnBrk="1" hangingPunct="1">
              <a:lnSpc>
                <a:spcPct val="85000"/>
              </a:lnSpc>
              <a:buClr>
                <a:schemeClr val="tx1"/>
              </a:buClr>
              <a:tabLst>
                <a:tab pos="1438275" algn="l"/>
              </a:tabLst>
              <a:defRPr/>
            </a:pPr>
            <a:r>
              <a:rPr lang="fr-FR" dirty="0" smtClean="0">
                <a:solidFill>
                  <a:srgbClr val="000099"/>
                </a:solidFill>
              </a:rPr>
              <a:t>8 :	Incendie et éléments naturels</a:t>
            </a:r>
          </a:p>
          <a:p>
            <a:pPr lvl="2" eaLnBrk="1" hangingPunct="1">
              <a:lnSpc>
                <a:spcPct val="85000"/>
              </a:lnSpc>
              <a:buClr>
                <a:schemeClr val="tx1"/>
              </a:buClr>
              <a:tabLst>
                <a:tab pos="1438275" algn="l"/>
              </a:tabLst>
              <a:defRPr/>
            </a:pPr>
            <a:r>
              <a:rPr lang="fr-FR" dirty="0" smtClean="0">
                <a:solidFill>
                  <a:srgbClr val="000099"/>
                </a:solidFill>
              </a:rPr>
              <a:t>9 :	Autres dommages aux biens (risques divers)</a:t>
            </a:r>
          </a:p>
          <a:p>
            <a:pPr lvl="2" eaLnBrk="1" hangingPunct="1">
              <a:lnSpc>
                <a:spcPct val="85000"/>
              </a:lnSpc>
              <a:buClr>
                <a:schemeClr val="tx1"/>
              </a:buClr>
              <a:tabLst>
                <a:tab pos="1438275" algn="l"/>
              </a:tabLst>
              <a:defRPr/>
            </a:pPr>
            <a:r>
              <a:rPr lang="fr-FR" dirty="0" smtClean="0">
                <a:solidFill>
                  <a:srgbClr val="000099"/>
                </a:solidFill>
              </a:rPr>
              <a:t>13 :	Responsabilité civile générale</a:t>
            </a:r>
          </a:p>
          <a:p>
            <a:pPr lvl="2" eaLnBrk="1" hangingPunct="1">
              <a:lnSpc>
                <a:spcPct val="85000"/>
              </a:lnSpc>
              <a:buClr>
                <a:schemeClr val="tx1"/>
              </a:buClr>
              <a:tabLst>
                <a:tab pos="1438275" algn="l"/>
              </a:tabLst>
              <a:defRPr/>
            </a:pPr>
            <a:r>
              <a:rPr lang="fr-FR" dirty="0" smtClean="0">
                <a:solidFill>
                  <a:srgbClr val="000099"/>
                </a:solidFill>
              </a:rPr>
              <a:t>16 :	Pertes pécuniaires diverses</a:t>
            </a:r>
          </a:p>
          <a:p>
            <a:pPr lvl="2" eaLnBrk="1" hangingPunct="1">
              <a:lnSpc>
                <a:spcPct val="85000"/>
              </a:lnSpc>
              <a:buClr>
                <a:schemeClr val="tx1"/>
              </a:buClr>
              <a:tabLst>
                <a:tab pos="1438275" algn="l"/>
              </a:tabLst>
              <a:defRPr/>
            </a:pPr>
            <a:r>
              <a:rPr lang="fr-FR" dirty="0" smtClean="0">
                <a:solidFill>
                  <a:srgbClr val="000099"/>
                </a:solidFill>
              </a:rPr>
              <a:t>17 :	Protection juridique</a:t>
            </a:r>
            <a:endParaRPr lang="fr-FR" dirty="0" smtClean="0"/>
          </a:p>
          <a:p>
            <a:pPr marL="342900" indent="-342900" defTabSz="914400" eaLnBrk="1" hangingPunct="1">
              <a:defRPr/>
            </a:pPr>
            <a:endParaRPr lang="fr-FR" dirty="0" smtClean="0"/>
          </a:p>
          <a:p>
            <a:pPr marL="1143000" lvl="2" indent="-228600" defTabSz="914400" eaLnBrk="1" hangingPunct="1">
              <a:buFont typeface="Wingdings" pitchFamily="2" charset="2"/>
              <a:buNone/>
              <a:defRPr/>
            </a:pPr>
            <a:endParaRPr lang="fr-FR" dirty="0" smtClean="0"/>
          </a:p>
        </p:txBody>
      </p:sp>
      <p:sp>
        <p:nvSpPr>
          <p:cNvPr id="21507" name="Text Box 3"/>
          <p:cNvSpPr txBox="1">
            <a:spLocks noChangeArrowheads="1"/>
          </p:cNvSpPr>
          <p:nvPr/>
        </p:nvSpPr>
        <p:spPr bwMode="auto">
          <a:xfrm>
            <a:off x="855663" y="1901825"/>
            <a:ext cx="2857500" cy="1654175"/>
          </a:xfrm>
          <a:prstGeom prst="rect">
            <a:avLst/>
          </a:prstGeom>
          <a:noFill/>
          <a:ln w="9525">
            <a:noFill/>
            <a:miter lim="800000"/>
            <a:headEnd/>
            <a:tailEnd/>
          </a:ln>
        </p:spPr>
        <p:txBody>
          <a:bodyPr>
            <a:spAutoFit/>
          </a:bodyPr>
          <a:lstStyle/>
          <a:p>
            <a:pPr marL="266700" indent="-266700">
              <a:lnSpc>
                <a:spcPct val="85000"/>
              </a:lnSpc>
              <a:spcBef>
                <a:spcPct val="10000"/>
              </a:spcBef>
            </a:pPr>
            <a:r>
              <a:rPr lang="fr-FR" sz="1000" b="1" dirty="0">
                <a:solidFill>
                  <a:srgbClr val="000099"/>
                </a:solidFill>
              </a:rPr>
              <a:t>1	Accidents (assurance de personnes)</a:t>
            </a:r>
          </a:p>
          <a:p>
            <a:pPr marL="266700" indent="-266700">
              <a:lnSpc>
                <a:spcPct val="85000"/>
              </a:lnSpc>
              <a:spcBef>
                <a:spcPct val="10000"/>
              </a:spcBef>
            </a:pPr>
            <a:r>
              <a:rPr lang="fr-FR" sz="1000" b="1" dirty="0">
                <a:solidFill>
                  <a:srgbClr val="000099"/>
                </a:solidFill>
              </a:rPr>
              <a:t>2	Maladie²</a:t>
            </a:r>
          </a:p>
          <a:p>
            <a:pPr marL="266700" indent="-266700">
              <a:lnSpc>
                <a:spcPct val="85000"/>
              </a:lnSpc>
              <a:spcBef>
                <a:spcPct val="10000"/>
              </a:spcBef>
            </a:pPr>
            <a:r>
              <a:rPr lang="fr-FR" sz="1000" b="1" dirty="0">
                <a:solidFill>
                  <a:srgbClr val="000099"/>
                </a:solidFill>
              </a:rPr>
              <a:t>3	Corps de véhicules terrestres</a:t>
            </a:r>
          </a:p>
          <a:p>
            <a:pPr marL="266700" indent="-266700">
              <a:lnSpc>
                <a:spcPct val="85000"/>
              </a:lnSpc>
              <a:spcBef>
                <a:spcPct val="10000"/>
              </a:spcBef>
            </a:pPr>
            <a:r>
              <a:rPr lang="fr-FR" sz="1000" b="1" dirty="0">
                <a:solidFill>
                  <a:srgbClr val="000099"/>
                </a:solidFill>
              </a:rPr>
              <a:t>4	Corps de véhicules ferroviaires</a:t>
            </a:r>
          </a:p>
          <a:p>
            <a:pPr marL="266700" indent="-266700">
              <a:lnSpc>
                <a:spcPct val="85000"/>
              </a:lnSpc>
              <a:spcBef>
                <a:spcPct val="10000"/>
              </a:spcBef>
            </a:pPr>
            <a:r>
              <a:rPr lang="fr-FR" sz="1000" b="1" dirty="0">
                <a:solidFill>
                  <a:srgbClr val="000099"/>
                </a:solidFill>
              </a:rPr>
              <a:t>5	Corps de véhicules aériens</a:t>
            </a:r>
          </a:p>
          <a:p>
            <a:pPr marL="266700" indent="-266700">
              <a:lnSpc>
                <a:spcPct val="85000"/>
              </a:lnSpc>
              <a:spcBef>
                <a:spcPct val="10000"/>
              </a:spcBef>
            </a:pPr>
            <a:r>
              <a:rPr lang="fr-FR" sz="1000" b="1" dirty="0">
                <a:solidFill>
                  <a:srgbClr val="000099"/>
                </a:solidFill>
              </a:rPr>
              <a:t>6	Corps de véhicules maritimes, lacustres et fluviaux</a:t>
            </a:r>
          </a:p>
          <a:p>
            <a:pPr marL="266700" indent="-266700">
              <a:lnSpc>
                <a:spcPct val="85000"/>
              </a:lnSpc>
              <a:spcBef>
                <a:spcPct val="10000"/>
              </a:spcBef>
            </a:pPr>
            <a:r>
              <a:rPr lang="fr-FR" sz="1000" b="1" dirty="0">
                <a:solidFill>
                  <a:srgbClr val="000099"/>
                </a:solidFill>
              </a:rPr>
              <a:t>7	Marchandises transportées</a:t>
            </a:r>
          </a:p>
          <a:p>
            <a:pPr marL="266700" indent="-266700">
              <a:lnSpc>
                <a:spcPct val="85000"/>
              </a:lnSpc>
              <a:spcBef>
                <a:spcPct val="10000"/>
              </a:spcBef>
            </a:pPr>
            <a:r>
              <a:rPr lang="fr-FR" sz="1000" b="1" dirty="0">
                <a:solidFill>
                  <a:srgbClr val="000099"/>
                </a:solidFill>
              </a:rPr>
              <a:t>8	Incendie et éléments naturels</a:t>
            </a:r>
          </a:p>
          <a:p>
            <a:pPr marL="266700" indent="-266700">
              <a:lnSpc>
                <a:spcPct val="85000"/>
              </a:lnSpc>
              <a:spcBef>
                <a:spcPct val="10000"/>
              </a:spcBef>
            </a:pPr>
            <a:r>
              <a:rPr lang="fr-FR" sz="1000" b="1" dirty="0">
                <a:solidFill>
                  <a:srgbClr val="000099"/>
                </a:solidFill>
              </a:rPr>
              <a:t>9	Autres dommages aux biens (risques divers)</a:t>
            </a:r>
          </a:p>
        </p:txBody>
      </p:sp>
      <p:sp>
        <p:nvSpPr>
          <p:cNvPr id="21508" name="Text Box 4"/>
          <p:cNvSpPr txBox="1">
            <a:spLocks noChangeArrowheads="1"/>
          </p:cNvSpPr>
          <p:nvPr/>
        </p:nvSpPr>
        <p:spPr bwMode="auto">
          <a:xfrm>
            <a:off x="6389688" y="1893888"/>
            <a:ext cx="2286000" cy="1670050"/>
          </a:xfrm>
          <a:prstGeom prst="rect">
            <a:avLst/>
          </a:prstGeom>
          <a:noFill/>
          <a:ln w="9525">
            <a:noFill/>
            <a:miter lim="800000"/>
            <a:headEnd/>
            <a:tailEnd/>
          </a:ln>
        </p:spPr>
        <p:txBody>
          <a:bodyPr>
            <a:spAutoFit/>
          </a:bodyPr>
          <a:lstStyle/>
          <a:p>
            <a:pPr marL="266700" indent="-266700">
              <a:lnSpc>
                <a:spcPct val="85000"/>
              </a:lnSpc>
              <a:spcBef>
                <a:spcPct val="10000"/>
              </a:spcBef>
            </a:pPr>
            <a:r>
              <a:rPr lang="fr-FR" sz="1000" b="1" dirty="0">
                <a:solidFill>
                  <a:srgbClr val="000099"/>
                </a:solidFill>
              </a:rPr>
              <a:t>17	Protection juridique</a:t>
            </a:r>
          </a:p>
          <a:p>
            <a:pPr marL="266700" indent="-266700">
              <a:lnSpc>
                <a:spcPct val="85000"/>
              </a:lnSpc>
              <a:spcBef>
                <a:spcPct val="10000"/>
              </a:spcBef>
            </a:pPr>
            <a:r>
              <a:rPr lang="fr-FR" sz="1000" b="1" dirty="0">
                <a:solidFill>
                  <a:srgbClr val="000099"/>
                </a:solidFill>
              </a:rPr>
              <a:t>18	Assistance</a:t>
            </a:r>
          </a:p>
          <a:p>
            <a:pPr marL="266700" indent="-266700">
              <a:lnSpc>
                <a:spcPct val="85000"/>
              </a:lnSpc>
              <a:spcBef>
                <a:spcPct val="10000"/>
              </a:spcBef>
            </a:pPr>
            <a:r>
              <a:rPr lang="fr-FR" sz="1000" b="1" dirty="0">
                <a:solidFill>
                  <a:srgbClr val="000099"/>
                </a:solidFill>
              </a:rPr>
              <a:t>19	</a:t>
            </a:r>
            <a:r>
              <a:rPr lang="fr-FR" sz="1000" b="1" i="1" dirty="0">
                <a:solidFill>
                  <a:srgbClr val="000099"/>
                </a:solidFill>
              </a:rPr>
              <a:t>Non attribué</a:t>
            </a:r>
          </a:p>
          <a:p>
            <a:pPr marL="266700" indent="-266700">
              <a:lnSpc>
                <a:spcPct val="85000"/>
              </a:lnSpc>
              <a:spcBef>
                <a:spcPct val="10000"/>
              </a:spcBef>
            </a:pPr>
            <a:r>
              <a:rPr lang="fr-FR" sz="1000" b="1" dirty="0">
                <a:solidFill>
                  <a:srgbClr val="000099"/>
                </a:solidFill>
              </a:rPr>
              <a:t>20	Vie, Décès</a:t>
            </a:r>
          </a:p>
          <a:p>
            <a:pPr marL="266700" indent="-266700">
              <a:lnSpc>
                <a:spcPct val="85000"/>
              </a:lnSpc>
              <a:spcBef>
                <a:spcPct val="10000"/>
              </a:spcBef>
            </a:pPr>
            <a:r>
              <a:rPr lang="fr-FR" sz="1000" b="1" dirty="0">
                <a:solidFill>
                  <a:srgbClr val="000099"/>
                </a:solidFill>
              </a:rPr>
              <a:t>21	Nuptialité, natalité</a:t>
            </a:r>
          </a:p>
          <a:p>
            <a:pPr marL="266700" indent="-266700">
              <a:lnSpc>
                <a:spcPct val="85000"/>
              </a:lnSpc>
              <a:spcBef>
                <a:spcPct val="10000"/>
              </a:spcBef>
            </a:pPr>
            <a:r>
              <a:rPr lang="fr-FR" sz="1000" b="1" dirty="0">
                <a:solidFill>
                  <a:srgbClr val="000099"/>
                </a:solidFill>
              </a:rPr>
              <a:t>22	Assurances liées à des fonds d'investissement</a:t>
            </a:r>
          </a:p>
          <a:p>
            <a:pPr marL="266700" indent="-266700">
              <a:lnSpc>
                <a:spcPct val="85000"/>
              </a:lnSpc>
              <a:spcBef>
                <a:spcPct val="10000"/>
              </a:spcBef>
            </a:pPr>
            <a:r>
              <a:rPr lang="fr-FR" sz="1000" b="1" dirty="0">
                <a:solidFill>
                  <a:srgbClr val="000099"/>
                </a:solidFill>
              </a:rPr>
              <a:t>23	Opérations tontinières</a:t>
            </a:r>
          </a:p>
          <a:p>
            <a:pPr marL="266700" indent="-266700">
              <a:lnSpc>
                <a:spcPct val="85000"/>
              </a:lnSpc>
              <a:spcBef>
                <a:spcPct val="10000"/>
              </a:spcBef>
            </a:pPr>
            <a:r>
              <a:rPr lang="fr-FR" sz="1000" b="1" dirty="0">
                <a:solidFill>
                  <a:srgbClr val="000099"/>
                </a:solidFill>
              </a:rPr>
              <a:t>24	Capitalisation (épargne)</a:t>
            </a:r>
          </a:p>
          <a:p>
            <a:pPr marL="266700" indent="-266700">
              <a:lnSpc>
                <a:spcPct val="85000"/>
              </a:lnSpc>
              <a:spcBef>
                <a:spcPct val="10000"/>
              </a:spcBef>
            </a:pPr>
            <a:r>
              <a:rPr lang="fr-FR" sz="1000" b="1" dirty="0">
                <a:solidFill>
                  <a:srgbClr val="000099"/>
                </a:solidFill>
              </a:rPr>
              <a:t>25	Gestion des fonds collectifs</a:t>
            </a:r>
          </a:p>
          <a:p>
            <a:pPr marL="266700" indent="-266700">
              <a:lnSpc>
                <a:spcPct val="85000"/>
              </a:lnSpc>
              <a:spcBef>
                <a:spcPct val="10000"/>
              </a:spcBef>
            </a:pPr>
            <a:r>
              <a:rPr lang="fr-FR" sz="1000" b="1" dirty="0">
                <a:solidFill>
                  <a:srgbClr val="000099"/>
                </a:solidFill>
              </a:rPr>
              <a:t>26	Prévoyance collective </a:t>
            </a:r>
          </a:p>
        </p:txBody>
      </p:sp>
      <p:sp>
        <p:nvSpPr>
          <p:cNvPr id="21509" name="Rectangle 7"/>
          <p:cNvSpPr>
            <a:spLocks noGrp="1" noChangeArrowheads="1"/>
          </p:cNvSpPr>
          <p:nvPr>
            <p:ph type="title"/>
          </p:nvPr>
        </p:nvSpPr>
        <p:spPr/>
        <p:txBody>
          <a:bodyPr/>
          <a:lstStyle/>
          <a:p>
            <a:pPr eaLnBrk="1" hangingPunct="1"/>
            <a:r>
              <a:rPr lang="fr-FR" sz="1600" dirty="0" smtClean="0"/>
              <a:t>Les produits d’assurances</a:t>
            </a:r>
            <a:r>
              <a:rPr lang="fr-FR" dirty="0" smtClean="0"/>
              <a:t/>
            </a:r>
            <a:br>
              <a:rPr lang="fr-FR" dirty="0" smtClean="0"/>
            </a:br>
            <a:r>
              <a:rPr lang="fr-FR" i="1" spc="-90" dirty="0" smtClean="0"/>
              <a:t>Approche règlementaire/comptable : les branches de l'assurance</a:t>
            </a:r>
            <a:r>
              <a:rPr lang="fr-FR" sz="1600" i="1" dirty="0" smtClean="0"/>
              <a:t/>
            </a:r>
            <a:br>
              <a:rPr lang="fr-FR" sz="1600" i="1" dirty="0" smtClean="0"/>
            </a:br>
            <a:endParaRPr lang="fr-FR" sz="1600" i="1" dirty="0" smtClean="0"/>
          </a:p>
        </p:txBody>
      </p:sp>
      <p:sp>
        <p:nvSpPr>
          <p:cNvPr id="21510" name="Text Box 3"/>
          <p:cNvSpPr txBox="1">
            <a:spLocks noChangeArrowheads="1"/>
          </p:cNvSpPr>
          <p:nvPr/>
        </p:nvSpPr>
        <p:spPr bwMode="auto">
          <a:xfrm>
            <a:off x="3675063" y="1909763"/>
            <a:ext cx="2857500" cy="1638300"/>
          </a:xfrm>
          <a:prstGeom prst="rect">
            <a:avLst/>
          </a:prstGeom>
          <a:noFill/>
          <a:ln w="9525">
            <a:noFill/>
            <a:miter lim="800000"/>
            <a:headEnd/>
            <a:tailEnd/>
          </a:ln>
        </p:spPr>
        <p:txBody>
          <a:bodyPr>
            <a:spAutoFit/>
          </a:bodyPr>
          <a:lstStyle/>
          <a:p>
            <a:pPr marL="266700" indent="-266700">
              <a:lnSpc>
                <a:spcPct val="85000"/>
              </a:lnSpc>
              <a:spcBef>
                <a:spcPct val="10000"/>
              </a:spcBef>
            </a:pPr>
            <a:r>
              <a:rPr lang="fr-FR" sz="1000" b="1" dirty="0">
                <a:solidFill>
                  <a:srgbClr val="000099"/>
                </a:solidFill>
              </a:rPr>
              <a:t>10	Responsabilité civile véhicules terrestres automoteurs</a:t>
            </a:r>
          </a:p>
          <a:p>
            <a:pPr marL="266700" indent="-266700">
              <a:lnSpc>
                <a:spcPct val="85000"/>
              </a:lnSpc>
              <a:spcBef>
                <a:spcPct val="10000"/>
              </a:spcBef>
            </a:pPr>
            <a:r>
              <a:rPr lang="fr-FR" sz="1000" b="1" dirty="0">
                <a:solidFill>
                  <a:srgbClr val="000099"/>
                </a:solidFill>
              </a:rPr>
              <a:t>11	Responsabilité civile véhicules aériens</a:t>
            </a:r>
          </a:p>
          <a:p>
            <a:pPr marL="266700" indent="-266700">
              <a:lnSpc>
                <a:spcPct val="85000"/>
              </a:lnSpc>
              <a:spcBef>
                <a:spcPct val="10000"/>
              </a:spcBef>
            </a:pPr>
            <a:r>
              <a:rPr lang="fr-FR" sz="1000" b="1" dirty="0">
                <a:solidFill>
                  <a:srgbClr val="000099"/>
                </a:solidFill>
              </a:rPr>
              <a:t>12	Responsabilité civile véhicules maritimes, </a:t>
            </a:r>
          </a:p>
          <a:p>
            <a:pPr marL="266700" indent="-266700">
              <a:lnSpc>
                <a:spcPct val="85000"/>
              </a:lnSpc>
              <a:spcBef>
                <a:spcPct val="10000"/>
              </a:spcBef>
            </a:pPr>
            <a:r>
              <a:rPr lang="fr-FR" sz="1000" b="1" dirty="0">
                <a:solidFill>
                  <a:srgbClr val="000099"/>
                </a:solidFill>
              </a:rPr>
              <a:t>	lacustres et fluviaux</a:t>
            </a:r>
          </a:p>
          <a:p>
            <a:pPr marL="266700" indent="-266700">
              <a:lnSpc>
                <a:spcPct val="85000"/>
              </a:lnSpc>
              <a:spcBef>
                <a:spcPct val="10000"/>
              </a:spcBef>
              <a:buFontTx/>
              <a:buAutoNum type="arabicPlain" startAt="13"/>
            </a:pPr>
            <a:r>
              <a:rPr lang="fr-FR" sz="1000" b="1" dirty="0">
                <a:solidFill>
                  <a:srgbClr val="000099"/>
                </a:solidFill>
              </a:rPr>
              <a:t>Responsabilité civile générale</a:t>
            </a:r>
          </a:p>
          <a:p>
            <a:pPr marL="266700" indent="-266700">
              <a:lnSpc>
                <a:spcPct val="85000"/>
              </a:lnSpc>
              <a:spcBef>
                <a:spcPct val="10000"/>
              </a:spcBef>
            </a:pPr>
            <a:r>
              <a:rPr lang="fr-FR" sz="1000" b="1" dirty="0">
                <a:solidFill>
                  <a:srgbClr val="000099"/>
                </a:solidFill>
              </a:rPr>
              <a:t>14	Crédit</a:t>
            </a:r>
          </a:p>
          <a:p>
            <a:pPr marL="266700" indent="-266700">
              <a:lnSpc>
                <a:spcPct val="85000"/>
              </a:lnSpc>
              <a:spcBef>
                <a:spcPct val="10000"/>
              </a:spcBef>
            </a:pPr>
            <a:r>
              <a:rPr lang="fr-FR" sz="1000" b="1" dirty="0">
                <a:solidFill>
                  <a:srgbClr val="000099"/>
                </a:solidFill>
              </a:rPr>
              <a:t>15	Caution</a:t>
            </a:r>
          </a:p>
          <a:p>
            <a:pPr marL="266700" indent="-266700">
              <a:lnSpc>
                <a:spcPct val="85000"/>
              </a:lnSpc>
              <a:spcBef>
                <a:spcPct val="10000"/>
              </a:spcBef>
            </a:pPr>
            <a:r>
              <a:rPr lang="fr-FR" sz="1000" b="1" dirty="0">
                <a:solidFill>
                  <a:srgbClr val="000099"/>
                </a:solidFill>
              </a:rPr>
              <a:t>16	Pertes pécuniaires diverses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91" name="AutoShape 23"/>
          <p:cNvSpPr>
            <a:spLocks noChangeArrowheads="1"/>
          </p:cNvSpPr>
          <p:nvPr/>
        </p:nvSpPr>
        <p:spPr bwMode="auto">
          <a:xfrm>
            <a:off x="1520170" y="4586940"/>
            <a:ext cx="5148000" cy="169863"/>
          </a:xfrm>
          <a:prstGeom prst="hexagon">
            <a:avLst>
              <a:gd name="adj" fmla="val 115460"/>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92" name="AutoShape 24"/>
          <p:cNvSpPr>
            <a:spLocks noChangeArrowheads="1"/>
          </p:cNvSpPr>
          <p:nvPr/>
        </p:nvSpPr>
        <p:spPr bwMode="auto">
          <a:xfrm>
            <a:off x="1520170" y="4415490"/>
            <a:ext cx="5148000" cy="169863"/>
          </a:xfrm>
          <a:prstGeom prst="hexagon">
            <a:avLst>
              <a:gd name="adj" fmla="val 115460"/>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89" name="AutoShape 21"/>
          <p:cNvSpPr>
            <a:spLocks noChangeArrowheads="1"/>
          </p:cNvSpPr>
          <p:nvPr/>
        </p:nvSpPr>
        <p:spPr bwMode="auto">
          <a:xfrm>
            <a:off x="1520170" y="3845205"/>
            <a:ext cx="4500000" cy="169862"/>
          </a:xfrm>
          <a:prstGeom prst="hexagon">
            <a:avLst>
              <a:gd name="adj" fmla="val 10187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90" name="AutoShape 22"/>
          <p:cNvSpPr>
            <a:spLocks noChangeArrowheads="1"/>
          </p:cNvSpPr>
          <p:nvPr/>
        </p:nvSpPr>
        <p:spPr bwMode="auto">
          <a:xfrm>
            <a:off x="1520170" y="3673755"/>
            <a:ext cx="4500000" cy="169862"/>
          </a:xfrm>
          <a:prstGeom prst="hexagon">
            <a:avLst>
              <a:gd name="adj" fmla="val 10187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79" name="AutoShape 11"/>
          <p:cNvSpPr>
            <a:spLocks noChangeArrowheads="1"/>
          </p:cNvSpPr>
          <p:nvPr/>
        </p:nvSpPr>
        <p:spPr bwMode="auto">
          <a:xfrm>
            <a:off x="1520171" y="2383959"/>
            <a:ext cx="2087562" cy="169862"/>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74" name="AutoShape 6"/>
          <p:cNvSpPr>
            <a:spLocks noChangeArrowheads="1"/>
          </p:cNvSpPr>
          <p:nvPr/>
        </p:nvSpPr>
        <p:spPr bwMode="auto">
          <a:xfrm>
            <a:off x="1520171" y="1451070"/>
            <a:ext cx="2447925" cy="180975"/>
          </a:xfrm>
          <a:prstGeom prst="hexagon">
            <a:avLst>
              <a:gd name="adj" fmla="val 123803"/>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88" name="AutoShape 20"/>
          <p:cNvSpPr>
            <a:spLocks noChangeArrowheads="1"/>
          </p:cNvSpPr>
          <p:nvPr/>
        </p:nvSpPr>
        <p:spPr bwMode="auto">
          <a:xfrm>
            <a:off x="1520171" y="2920253"/>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93" name="AutoShape 25"/>
          <p:cNvSpPr>
            <a:spLocks noChangeArrowheads="1"/>
          </p:cNvSpPr>
          <p:nvPr/>
        </p:nvSpPr>
        <p:spPr bwMode="auto">
          <a:xfrm>
            <a:off x="1520171" y="5457076"/>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94" name="AutoShape 26"/>
          <p:cNvSpPr>
            <a:spLocks noChangeArrowheads="1"/>
          </p:cNvSpPr>
          <p:nvPr/>
        </p:nvSpPr>
        <p:spPr bwMode="auto">
          <a:xfrm>
            <a:off x="1520171" y="6168556"/>
            <a:ext cx="2087562" cy="169862"/>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0770" name="Rectangle 2"/>
          <p:cNvSpPr>
            <a:spLocks noGrp="1" noChangeArrowheads="1"/>
          </p:cNvSpPr>
          <p:nvPr>
            <p:ph type="body" idx="1"/>
          </p:nvPr>
        </p:nvSpPr>
        <p:spPr>
          <a:xfrm>
            <a:off x="685800" y="854636"/>
            <a:ext cx="8001000" cy="5483781"/>
          </a:xfrm>
          <a:noFill/>
        </p:spPr>
        <p:txBody>
          <a:bodyPr/>
          <a:lstStyle/>
          <a:p>
            <a:pPr marL="342900" indent="-342900" defTabSz="914400">
              <a:lnSpc>
                <a:spcPct val="95000"/>
              </a:lnSpc>
            </a:pPr>
            <a:r>
              <a:rPr lang="fr-FR" sz="1050" dirty="0"/>
              <a:t>Parmi ces évènements, lequel est assurable en France ?</a:t>
            </a:r>
            <a:endParaRPr lang="fr-FR" sz="1050" u="sng" dirty="0"/>
          </a:p>
          <a:p>
            <a:pPr marL="901700" lvl="1" indent="-444500" defTabSz="914400">
              <a:lnSpc>
                <a:spcPct val="95000"/>
              </a:lnSpc>
            </a:pPr>
            <a:r>
              <a:rPr lang="fr-FR" sz="1050" dirty="0"/>
              <a:t>Amendes</a:t>
            </a:r>
          </a:p>
          <a:p>
            <a:pPr marL="901700" lvl="1" indent="-444500" defTabSz="914400">
              <a:lnSpc>
                <a:spcPct val="95000"/>
              </a:lnSpc>
            </a:pPr>
            <a:r>
              <a:rPr lang="fr-FR" sz="1050" dirty="0"/>
              <a:t>Rançons en cas de kidnapping</a:t>
            </a:r>
          </a:p>
          <a:p>
            <a:pPr marL="901700" lvl="1" indent="-444500" defTabSz="914400">
              <a:lnSpc>
                <a:spcPct val="95000"/>
              </a:lnSpc>
            </a:pPr>
            <a:r>
              <a:rPr lang="fr-FR" sz="1050" dirty="0"/>
              <a:t>L’annulation d’un spectacle musical</a:t>
            </a:r>
          </a:p>
          <a:p>
            <a:pPr marL="901700" lvl="1" indent="-444500" defTabSz="914400">
              <a:lnSpc>
                <a:spcPct val="95000"/>
              </a:lnSpc>
            </a:pPr>
            <a:r>
              <a:rPr lang="fr-FR" sz="1050" dirty="0" smtClean="0"/>
              <a:t>Décès </a:t>
            </a:r>
            <a:r>
              <a:rPr lang="fr-FR" sz="1050" dirty="0"/>
              <a:t>d’un mineur de moins de 12 ans</a:t>
            </a:r>
          </a:p>
          <a:p>
            <a:pPr marL="901700" lvl="1" indent="-444500" defTabSz="914400">
              <a:lnSpc>
                <a:spcPct val="95000"/>
              </a:lnSpc>
            </a:pPr>
            <a:r>
              <a:rPr lang="fr-FR" sz="1050" dirty="0"/>
              <a:t>Conséquence du retrait du permis de conduire</a:t>
            </a:r>
          </a:p>
          <a:p>
            <a:pPr marL="342900" indent="-342900" defTabSz="914400">
              <a:lnSpc>
                <a:spcPct val="95000"/>
              </a:lnSpc>
            </a:pPr>
            <a:r>
              <a:rPr lang="fr-FR" sz="1050" dirty="0"/>
              <a:t>L’assurance vie est-elle obligatoire ? </a:t>
            </a:r>
          </a:p>
          <a:p>
            <a:pPr marL="901700" lvl="1" indent="-444500" defTabSz="914400">
              <a:lnSpc>
                <a:spcPct val="95000"/>
              </a:lnSpc>
            </a:pPr>
            <a:r>
              <a:rPr lang="fr-FR" sz="1050" dirty="0"/>
              <a:t>oui</a:t>
            </a:r>
          </a:p>
          <a:p>
            <a:pPr marL="901700" lvl="1" indent="-444500" defTabSz="914400">
              <a:lnSpc>
                <a:spcPct val="95000"/>
              </a:lnSpc>
            </a:pPr>
            <a:r>
              <a:rPr lang="fr-FR" sz="1050" dirty="0"/>
              <a:t>non</a:t>
            </a:r>
          </a:p>
          <a:p>
            <a:pPr marL="901700" lvl="1" indent="-444500" defTabSz="914400">
              <a:lnSpc>
                <a:spcPct val="95000"/>
              </a:lnSpc>
            </a:pPr>
            <a:r>
              <a:rPr lang="fr-FR" sz="1050" dirty="0"/>
              <a:t>cela dépend de votre profession  </a:t>
            </a:r>
          </a:p>
          <a:p>
            <a:pPr marL="342900" indent="-342900" defTabSz="914400">
              <a:lnSpc>
                <a:spcPct val="95000"/>
              </a:lnSpc>
            </a:pPr>
            <a:r>
              <a:rPr lang="fr-FR" sz="1050" dirty="0"/>
              <a:t>Le capital d’un contrat d’assurance vie est toujours garanti, si vous êtes titulaire d’un : </a:t>
            </a:r>
          </a:p>
          <a:p>
            <a:pPr marL="901700" lvl="1" indent="-444500" defTabSz="914400">
              <a:lnSpc>
                <a:spcPct val="95000"/>
              </a:lnSpc>
            </a:pPr>
            <a:r>
              <a:rPr lang="fr-FR" sz="1050" dirty="0"/>
              <a:t>Contrat en euros. </a:t>
            </a:r>
          </a:p>
          <a:p>
            <a:pPr marL="901700" lvl="1" indent="-444500" defTabSz="914400">
              <a:lnSpc>
                <a:spcPct val="95000"/>
              </a:lnSpc>
            </a:pPr>
            <a:r>
              <a:rPr lang="fr-FR" sz="1050" dirty="0"/>
              <a:t>Contrat </a:t>
            </a:r>
            <a:r>
              <a:rPr lang="fr-FR" sz="1050" dirty="0" smtClean="0"/>
              <a:t>multisupports. </a:t>
            </a:r>
            <a:endParaRPr lang="fr-FR" sz="1050" dirty="0"/>
          </a:p>
          <a:p>
            <a:pPr marL="901700" lvl="1" indent="-444500" defTabSz="914400">
              <a:lnSpc>
                <a:spcPct val="95000"/>
              </a:lnSpc>
            </a:pPr>
            <a:r>
              <a:rPr lang="fr-FR" sz="1050" dirty="0"/>
              <a:t>Contrat en unités de compte.</a:t>
            </a:r>
          </a:p>
          <a:p>
            <a:pPr marL="342900" indent="-342900" defTabSz="914400">
              <a:lnSpc>
                <a:spcPct val="95000"/>
              </a:lnSpc>
            </a:pPr>
            <a:r>
              <a:rPr lang="fr-FR" sz="1050" dirty="0"/>
              <a:t>Assurance vie et assurance décès, même combat ?</a:t>
            </a:r>
          </a:p>
          <a:p>
            <a:pPr marL="901700" lvl="1" indent="-444500" defTabSz="914400">
              <a:lnSpc>
                <a:spcPct val="95000"/>
              </a:lnSpc>
            </a:pPr>
            <a:r>
              <a:rPr lang="fr-FR" sz="1050" dirty="0"/>
              <a:t>Dans les 2 cas, je dois désigner des bénéficiaires</a:t>
            </a:r>
          </a:p>
          <a:p>
            <a:pPr marL="901700" lvl="1" indent="-444500" defTabSz="914400">
              <a:lnSpc>
                <a:spcPct val="95000"/>
              </a:lnSpc>
            </a:pPr>
            <a:r>
              <a:rPr lang="fr-FR" sz="1050" dirty="0"/>
              <a:t>Dans les 2 cas, si je décède, je transmets un capital à mes bénéficiaires</a:t>
            </a:r>
          </a:p>
          <a:p>
            <a:pPr marL="901700" lvl="1" indent="-444500" defTabSz="914400">
              <a:lnSpc>
                <a:spcPct val="95000"/>
              </a:lnSpc>
            </a:pPr>
            <a:r>
              <a:rPr lang="fr-FR" sz="1050" dirty="0"/>
              <a:t>Dans les 2 cas, je récupère les fonds investis</a:t>
            </a:r>
          </a:p>
          <a:p>
            <a:pPr marL="342900" indent="-342900" defTabSz="914400">
              <a:lnSpc>
                <a:spcPct val="95000"/>
              </a:lnSpc>
            </a:pPr>
            <a:r>
              <a:rPr lang="fr-FR" sz="1050" dirty="0"/>
              <a:t>Question à 100 000 euros : vous avez cotisé à fonds perdus…</a:t>
            </a:r>
          </a:p>
          <a:p>
            <a:pPr marL="901700" lvl="1" indent="-444500" defTabSz="914400">
              <a:lnSpc>
                <a:spcPct val="95000"/>
              </a:lnSpc>
            </a:pPr>
            <a:r>
              <a:rPr lang="fr-FR" sz="1050" dirty="0"/>
              <a:t>si vous avez souscrit une assurance décès et vous êtes en vie au terme de celle-ci</a:t>
            </a:r>
          </a:p>
          <a:p>
            <a:pPr marL="901700" lvl="1" indent="-444500" defTabSz="914400">
              <a:lnSpc>
                <a:spcPct val="95000"/>
              </a:lnSpc>
            </a:pPr>
            <a:r>
              <a:rPr lang="fr-FR" sz="1050" dirty="0"/>
              <a:t>si vous avez une assurance voiture et vous n'avez jamais eu d'accident</a:t>
            </a:r>
          </a:p>
          <a:p>
            <a:pPr marL="901700" lvl="1" indent="-444500" defTabSz="914400">
              <a:lnSpc>
                <a:spcPct val="95000"/>
              </a:lnSpc>
            </a:pPr>
            <a:r>
              <a:rPr lang="fr-FR" sz="1050" dirty="0"/>
              <a:t>si vous avez souscrit une assurance vie et vous êtes décédé (pas de chance)</a:t>
            </a:r>
          </a:p>
          <a:p>
            <a:pPr marL="342900" indent="-342900" defTabSz="914400">
              <a:lnSpc>
                <a:spcPct val="95000"/>
              </a:lnSpc>
            </a:pPr>
            <a:r>
              <a:rPr lang="fr-FR" sz="1050" dirty="0"/>
              <a:t>En cas d’accident de la route, si je suis responsable, quelle assurance permet de couvrir les frais pour le tiers </a:t>
            </a:r>
            <a:r>
              <a:rPr lang="fr-FR" sz="1050" dirty="0" smtClean="0"/>
              <a:t>(la personne </a:t>
            </a:r>
            <a:r>
              <a:rPr lang="fr-FR" sz="1050" dirty="0"/>
              <a:t>percutée)</a:t>
            </a:r>
          </a:p>
          <a:p>
            <a:pPr marL="901700" lvl="1" indent="-444500" defTabSz="914400">
              <a:lnSpc>
                <a:spcPct val="95000"/>
              </a:lnSpc>
            </a:pPr>
            <a:r>
              <a:rPr lang="fr-FR" sz="1000" dirty="0"/>
              <a:t>L’assurance de personnes</a:t>
            </a:r>
            <a:endParaRPr lang="fr-FR" sz="1000" i="1" dirty="0"/>
          </a:p>
          <a:p>
            <a:pPr marL="901700" lvl="1" indent="-444500" defTabSz="914400">
              <a:lnSpc>
                <a:spcPct val="95000"/>
              </a:lnSpc>
            </a:pPr>
            <a:r>
              <a:rPr lang="fr-FR" sz="1000" dirty="0"/>
              <a:t>L’assurance de responsabilité </a:t>
            </a:r>
          </a:p>
          <a:p>
            <a:pPr marL="901700" lvl="1" indent="-444500" defTabSz="914400">
              <a:lnSpc>
                <a:spcPct val="95000"/>
              </a:lnSpc>
            </a:pPr>
            <a:r>
              <a:rPr lang="fr-FR" sz="1000" dirty="0"/>
              <a:t>L’assurance vie</a:t>
            </a:r>
          </a:p>
          <a:p>
            <a:pPr marL="342900" indent="-342900" defTabSz="914400">
              <a:lnSpc>
                <a:spcPct val="95000"/>
              </a:lnSpc>
            </a:pPr>
            <a:r>
              <a:rPr lang="fr-FR" sz="1050" dirty="0"/>
              <a:t>Selon la classification de l’assurance par branche, l’assurance santé fait partie de :</a:t>
            </a:r>
          </a:p>
          <a:p>
            <a:pPr marL="901700" lvl="1" indent="-444500" defTabSz="914400">
              <a:lnSpc>
                <a:spcPct val="95000"/>
              </a:lnSpc>
            </a:pPr>
            <a:r>
              <a:rPr lang="fr-FR" sz="1000" dirty="0"/>
              <a:t>L’assurance de dommages</a:t>
            </a:r>
          </a:p>
          <a:p>
            <a:pPr marL="901700" lvl="1" indent="-444500" defTabSz="914400">
              <a:lnSpc>
                <a:spcPct val="95000"/>
              </a:lnSpc>
            </a:pPr>
            <a:r>
              <a:rPr lang="fr-FR" sz="1000" dirty="0"/>
              <a:t>L’assurance de personnes</a:t>
            </a:r>
          </a:p>
          <a:p>
            <a:pPr marL="342900" indent="-342900" defTabSz="914400">
              <a:lnSpc>
                <a:spcPct val="95000"/>
              </a:lnSpc>
            </a:pPr>
            <a:endParaRPr lang="fr-FR" sz="1050" dirty="0"/>
          </a:p>
          <a:p>
            <a:pPr marL="342900" indent="-342900" defTabSz="914400">
              <a:lnSpc>
                <a:spcPct val="95000"/>
              </a:lnSpc>
            </a:pPr>
            <a:endParaRPr lang="fr-FR" sz="1050" dirty="0"/>
          </a:p>
        </p:txBody>
      </p:sp>
      <p:sp>
        <p:nvSpPr>
          <p:cNvPr id="800773" name="Rectangle 5"/>
          <p:cNvSpPr>
            <a:spLocks noGrp="1" noChangeArrowheads="1"/>
          </p:cNvSpPr>
          <p:nvPr>
            <p:ph type="title"/>
          </p:nvPr>
        </p:nvSpPr>
        <p:spPr>
          <a:xfrm>
            <a:off x="715963" y="251292"/>
            <a:ext cx="7770812" cy="509587"/>
          </a:xfrm>
          <a:noFill/>
          <a:ln/>
        </p:spPr>
        <p:txBody>
          <a:bodyPr/>
          <a:lstStyle/>
          <a:p>
            <a:r>
              <a:rPr lang="fr-FR" dirty="0"/>
              <a:t>Quizz n°1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00774"/>
                                        </p:tgtEl>
                                        <p:attrNameLst>
                                          <p:attrName>style.visibility</p:attrName>
                                        </p:attrNameLst>
                                      </p:cBhvr>
                                      <p:to>
                                        <p:strVal val="visible"/>
                                      </p:to>
                                    </p:set>
                                    <p:animEffect transition="in" filter="diamond(in)">
                                      <p:cBhvr>
                                        <p:cTn id="7" dur="2000"/>
                                        <p:tgtEl>
                                          <p:spTgt spid="80077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00779"/>
                                        </p:tgtEl>
                                        <p:attrNameLst>
                                          <p:attrName>style.visibility</p:attrName>
                                        </p:attrNameLst>
                                      </p:cBhvr>
                                      <p:to>
                                        <p:strVal val="visible"/>
                                      </p:to>
                                    </p:set>
                                    <p:animEffect transition="in" filter="diamond(in)">
                                      <p:cBhvr>
                                        <p:cTn id="12" dur="2000"/>
                                        <p:tgtEl>
                                          <p:spTgt spid="80077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00788"/>
                                        </p:tgtEl>
                                        <p:attrNameLst>
                                          <p:attrName>style.visibility</p:attrName>
                                        </p:attrNameLst>
                                      </p:cBhvr>
                                      <p:to>
                                        <p:strVal val="visible"/>
                                      </p:to>
                                    </p:set>
                                    <p:animEffect transition="in" filter="diamond(in)">
                                      <p:cBhvr>
                                        <p:cTn id="17" dur="2000"/>
                                        <p:tgtEl>
                                          <p:spTgt spid="80078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00789"/>
                                        </p:tgtEl>
                                        <p:attrNameLst>
                                          <p:attrName>style.visibility</p:attrName>
                                        </p:attrNameLst>
                                      </p:cBhvr>
                                      <p:to>
                                        <p:strVal val="visible"/>
                                      </p:to>
                                    </p:set>
                                    <p:animEffect transition="in" filter="diamond(in)">
                                      <p:cBhvr>
                                        <p:cTn id="22" dur="2000"/>
                                        <p:tgtEl>
                                          <p:spTgt spid="80078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00790"/>
                                        </p:tgtEl>
                                        <p:attrNameLst>
                                          <p:attrName>style.visibility</p:attrName>
                                        </p:attrNameLst>
                                      </p:cBhvr>
                                      <p:to>
                                        <p:strVal val="visible"/>
                                      </p:to>
                                    </p:set>
                                    <p:animEffect transition="in" filter="diamond(in)">
                                      <p:cBhvr>
                                        <p:cTn id="27" dur="2000"/>
                                        <p:tgtEl>
                                          <p:spTgt spid="800790"/>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800791"/>
                                        </p:tgtEl>
                                        <p:attrNameLst>
                                          <p:attrName>style.visibility</p:attrName>
                                        </p:attrNameLst>
                                      </p:cBhvr>
                                      <p:to>
                                        <p:strVal val="visible"/>
                                      </p:to>
                                    </p:set>
                                    <p:animEffect transition="in" filter="diamond(in)">
                                      <p:cBhvr>
                                        <p:cTn id="32" dur="2000"/>
                                        <p:tgtEl>
                                          <p:spTgt spid="800791"/>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800792"/>
                                        </p:tgtEl>
                                        <p:attrNameLst>
                                          <p:attrName>style.visibility</p:attrName>
                                        </p:attrNameLst>
                                      </p:cBhvr>
                                      <p:to>
                                        <p:strVal val="visible"/>
                                      </p:to>
                                    </p:set>
                                    <p:animEffect transition="in" filter="diamond(in)">
                                      <p:cBhvr>
                                        <p:cTn id="37" dur="2000"/>
                                        <p:tgtEl>
                                          <p:spTgt spid="80079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800793"/>
                                        </p:tgtEl>
                                        <p:attrNameLst>
                                          <p:attrName>style.visibility</p:attrName>
                                        </p:attrNameLst>
                                      </p:cBhvr>
                                      <p:to>
                                        <p:strVal val="visible"/>
                                      </p:to>
                                    </p:set>
                                    <p:animEffect transition="in" filter="diamond(in)">
                                      <p:cBhvr>
                                        <p:cTn id="42" dur="2000"/>
                                        <p:tgtEl>
                                          <p:spTgt spid="80079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800794"/>
                                        </p:tgtEl>
                                        <p:attrNameLst>
                                          <p:attrName>style.visibility</p:attrName>
                                        </p:attrNameLst>
                                      </p:cBhvr>
                                      <p:to>
                                        <p:strVal val="visible"/>
                                      </p:to>
                                    </p:set>
                                    <p:animEffect transition="in" filter="diamond(in)">
                                      <p:cBhvr>
                                        <p:cTn id="47" dur="2000"/>
                                        <p:tgtEl>
                                          <p:spTgt spid="800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91" grpId="0" animBg="1"/>
      <p:bldP spid="800792" grpId="0" animBg="1"/>
      <p:bldP spid="800789" grpId="0" animBg="1"/>
      <p:bldP spid="800790" grpId="0" animBg="1"/>
      <p:bldP spid="800779" grpId="0" animBg="1"/>
      <p:bldP spid="800774" grpId="0" animBg="1"/>
      <p:bldP spid="800788" grpId="0" animBg="1"/>
      <p:bldP spid="800793" grpId="0" animBg="1"/>
      <p:bldP spid="80079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201706" y="3281363"/>
            <a:ext cx="8619566" cy="509587"/>
          </a:xfrm>
        </p:spPr>
        <p:txBody>
          <a:bodyPr/>
          <a:lstStyle/>
          <a:p>
            <a:pPr eaLnBrk="1" hangingPunct="1"/>
            <a:r>
              <a:rPr lang="fr-FR" dirty="0" smtClean="0"/>
              <a:t>Les différentes sociétés d’assurance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fr-FR" sz="1600" dirty="0" smtClean="0"/>
              <a:t>Les différentes sociétés d’assurance </a:t>
            </a:r>
            <a:r>
              <a:rPr lang="fr-FR" dirty="0" smtClean="0"/>
              <a:t/>
            </a:r>
            <a:br>
              <a:rPr lang="fr-FR" dirty="0" smtClean="0"/>
            </a:br>
            <a:r>
              <a:rPr lang="fr-FR" i="1" dirty="0" smtClean="0"/>
              <a:t>Les différentes formes de sociétés</a:t>
            </a:r>
            <a:br>
              <a:rPr lang="fr-FR" i="1" dirty="0" smtClean="0"/>
            </a:br>
            <a:endParaRPr lang="fr-FR" sz="1600" i="1" dirty="0" smtClean="0"/>
          </a:p>
        </p:txBody>
      </p:sp>
      <p:sp>
        <p:nvSpPr>
          <p:cNvPr id="27" name="Rectangle 53"/>
          <p:cNvSpPr>
            <a:spLocks noChangeArrowheads="1"/>
          </p:cNvSpPr>
          <p:nvPr/>
        </p:nvSpPr>
        <p:spPr bwMode="auto">
          <a:xfrm>
            <a:off x="2164697" y="1956449"/>
            <a:ext cx="6067452" cy="1600200"/>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wrap="none" anchor="ctr"/>
          <a:lstStyle/>
          <a:p>
            <a:pPr>
              <a:defRPr/>
            </a:pPr>
            <a:endParaRPr lang="fr-FR" dirty="0"/>
          </a:p>
        </p:txBody>
      </p:sp>
      <p:sp>
        <p:nvSpPr>
          <p:cNvPr id="28" name="Rectangle 54"/>
          <p:cNvSpPr>
            <a:spLocks noChangeArrowheads="1"/>
          </p:cNvSpPr>
          <p:nvPr/>
        </p:nvSpPr>
        <p:spPr bwMode="auto">
          <a:xfrm>
            <a:off x="2164697" y="4395054"/>
            <a:ext cx="6067452" cy="533400"/>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wrap="none" anchor="ctr"/>
          <a:lstStyle/>
          <a:p>
            <a:pPr>
              <a:defRPr/>
            </a:pPr>
            <a:endParaRPr lang="fr-FR" dirty="0"/>
          </a:p>
        </p:txBody>
      </p:sp>
      <p:sp>
        <p:nvSpPr>
          <p:cNvPr id="29" name="Rectangle 55"/>
          <p:cNvSpPr>
            <a:spLocks noChangeArrowheads="1"/>
          </p:cNvSpPr>
          <p:nvPr/>
        </p:nvSpPr>
        <p:spPr bwMode="auto">
          <a:xfrm>
            <a:off x="2164697" y="3626331"/>
            <a:ext cx="6067452" cy="685800"/>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wrap="none" anchor="ctr"/>
          <a:lstStyle/>
          <a:p>
            <a:pPr>
              <a:defRPr/>
            </a:pPr>
            <a:endParaRPr lang="fr-FR" dirty="0"/>
          </a:p>
        </p:txBody>
      </p:sp>
      <p:sp>
        <p:nvSpPr>
          <p:cNvPr id="30" name="Rectangle 56"/>
          <p:cNvSpPr>
            <a:spLocks noChangeArrowheads="1"/>
          </p:cNvSpPr>
          <p:nvPr/>
        </p:nvSpPr>
        <p:spPr bwMode="auto">
          <a:xfrm>
            <a:off x="2164697" y="1196046"/>
            <a:ext cx="6067452" cy="685800"/>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wrap="none" anchor="ctr"/>
          <a:lstStyle/>
          <a:p>
            <a:pPr>
              <a:defRPr/>
            </a:pPr>
            <a:endParaRPr lang="fr-FR" dirty="0"/>
          </a:p>
        </p:txBody>
      </p:sp>
      <p:sp>
        <p:nvSpPr>
          <p:cNvPr id="27663" name="Rectangle 28"/>
          <p:cNvSpPr>
            <a:spLocks noChangeArrowheads="1"/>
          </p:cNvSpPr>
          <p:nvPr/>
        </p:nvSpPr>
        <p:spPr bwMode="auto">
          <a:xfrm>
            <a:off x="2192338" y="1231247"/>
            <a:ext cx="1371600" cy="558800"/>
          </a:xfrm>
          <a:prstGeom prst="rect">
            <a:avLst/>
          </a:prstGeom>
          <a:noFill/>
          <a:ln w="19050">
            <a:noFill/>
            <a:miter lim="800000"/>
            <a:headEnd/>
            <a:tailEnd/>
          </a:ln>
        </p:spPr>
        <p:txBody>
          <a:bodyPr anchor="ctr"/>
          <a:lstStyle/>
          <a:p>
            <a:pPr algn="ctr"/>
            <a:r>
              <a:rPr lang="fr-FR" sz="1100" b="1" dirty="0" smtClean="0"/>
              <a:t>Assureurs à réseaux d’intermédiaires</a:t>
            </a:r>
            <a:endParaRPr lang="fr-FR" sz="1100" b="1" dirty="0"/>
          </a:p>
        </p:txBody>
      </p:sp>
      <p:sp>
        <p:nvSpPr>
          <p:cNvPr id="27664" name="Rectangle 29"/>
          <p:cNvSpPr>
            <a:spLocks noChangeArrowheads="1"/>
          </p:cNvSpPr>
          <p:nvPr/>
        </p:nvSpPr>
        <p:spPr bwMode="auto">
          <a:xfrm>
            <a:off x="2163763" y="3695700"/>
            <a:ext cx="1400175" cy="584200"/>
          </a:xfrm>
          <a:prstGeom prst="rect">
            <a:avLst/>
          </a:prstGeom>
          <a:noFill/>
          <a:ln w="19050">
            <a:noFill/>
            <a:miter lim="800000"/>
            <a:headEnd/>
            <a:tailEnd/>
          </a:ln>
        </p:spPr>
        <p:txBody>
          <a:bodyPr anchor="ctr"/>
          <a:lstStyle/>
          <a:p>
            <a:pPr algn="ctr"/>
            <a:r>
              <a:rPr lang="fr-FR" sz="1100" b="1" dirty="0"/>
              <a:t>Mutuelles sans interm</a:t>
            </a:r>
            <a:r>
              <a:rPr lang="fr-FR" sz="1100" b="1" dirty="0">
                <a:latin typeface="Arial" pitchFamily="34" charset="0"/>
              </a:rPr>
              <a:t>é</a:t>
            </a:r>
            <a:r>
              <a:rPr lang="fr-FR" sz="1100" b="1" dirty="0"/>
              <a:t>diaires</a:t>
            </a:r>
          </a:p>
        </p:txBody>
      </p:sp>
      <p:sp>
        <p:nvSpPr>
          <p:cNvPr id="27665" name="Rectangle 30"/>
          <p:cNvSpPr>
            <a:spLocks noChangeArrowheads="1"/>
          </p:cNvSpPr>
          <p:nvPr/>
        </p:nvSpPr>
        <p:spPr bwMode="auto">
          <a:xfrm>
            <a:off x="2163763" y="4483100"/>
            <a:ext cx="1400175" cy="336550"/>
          </a:xfrm>
          <a:prstGeom prst="rect">
            <a:avLst/>
          </a:prstGeom>
          <a:noFill/>
          <a:ln w="19050">
            <a:noFill/>
            <a:miter lim="800000"/>
            <a:headEnd/>
            <a:tailEnd/>
          </a:ln>
        </p:spPr>
        <p:txBody>
          <a:bodyPr anchor="ctr"/>
          <a:lstStyle/>
          <a:p>
            <a:pPr algn="ctr"/>
            <a:r>
              <a:rPr lang="fr-FR" sz="1100" b="1" dirty="0"/>
              <a:t>Mutuelles 45</a:t>
            </a:r>
          </a:p>
        </p:txBody>
      </p:sp>
      <p:sp>
        <p:nvSpPr>
          <p:cNvPr id="27666" name="Rectangle 31"/>
          <p:cNvSpPr>
            <a:spLocks noChangeArrowheads="1"/>
          </p:cNvSpPr>
          <p:nvPr/>
        </p:nvSpPr>
        <p:spPr bwMode="auto">
          <a:xfrm>
            <a:off x="2163763" y="2360613"/>
            <a:ext cx="1400175" cy="558800"/>
          </a:xfrm>
          <a:prstGeom prst="rect">
            <a:avLst/>
          </a:prstGeom>
          <a:noFill/>
          <a:ln w="19050">
            <a:noFill/>
            <a:miter lim="800000"/>
            <a:headEnd/>
            <a:tailEnd/>
          </a:ln>
        </p:spPr>
        <p:txBody>
          <a:bodyPr anchor="ctr"/>
          <a:lstStyle/>
          <a:p>
            <a:pPr algn="ctr"/>
            <a:r>
              <a:rPr lang="fr-FR" sz="1100" b="1" dirty="0"/>
              <a:t>Banques</a:t>
            </a:r>
            <a:br>
              <a:rPr lang="fr-FR" sz="1100" b="1" dirty="0"/>
            </a:br>
            <a:r>
              <a:rPr lang="fr-FR" sz="1100" b="1" dirty="0"/>
              <a:t>(bancassureurs)</a:t>
            </a:r>
          </a:p>
        </p:txBody>
      </p:sp>
      <p:sp>
        <p:nvSpPr>
          <p:cNvPr id="47" name="Rectangle 35"/>
          <p:cNvSpPr>
            <a:spLocks noChangeArrowheads="1"/>
          </p:cNvSpPr>
          <p:nvPr/>
        </p:nvSpPr>
        <p:spPr bwMode="auto">
          <a:xfrm>
            <a:off x="580715" y="1195934"/>
            <a:ext cx="838200" cy="4343400"/>
          </a:xfrm>
          <a:prstGeom prst="rect">
            <a:avLst/>
          </a:prstGeom>
          <a:solidFill>
            <a:srgbClr val="C0C0C0"/>
          </a:solidFill>
          <a:ln w="19050">
            <a:solidFill>
              <a:srgbClr val="C0C0C0"/>
            </a:solidFill>
            <a:miter lim="800000"/>
            <a:headEnd/>
            <a:tailEnd/>
          </a:ln>
          <a:effectLst/>
          <a:scene3d>
            <a:camera prst="orthographicFront"/>
            <a:lightRig rig="threePt" dir="t"/>
          </a:scene3d>
          <a:sp3d>
            <a:bevelT/>
          </a:sp3d>
        </p:spPr>
        <p:txBody>
          <a:bodyPr lIns="18000" rIns="18000" anchor="ctr"/>
          <a:lstStyle/>
          <a:p>
            <a:pPr algn="ctr">
              <a:defRPr/>
            </a:pPr>
            <a:r>
              <a:rPr lang="fr-FR" sz="900" b="1" dirty="0"/>
              <a:t>Autorit</a:t>
            </a:r>
            <a:r>
              <a:rPr lang="fr-FR" sz="900" b="1" dirty="0">
                <a:latin typeface="Arial"/>
              </a:rPr>
              <a:t>é</a:t>
            </a:r>
            <a:r>
              <a:rPr lang="fr-FR" sz="900" b="1" dirty="0"/>
              <a:t>s</a:t>
            </a:r>
          </a:p>
          <a:p>
            <a:pPr algn="ctr">
              <a:defRPr/>
            </a:pPr>
            <a:r>
              <a:rPr lang="fr-FR" sz="900" b="1" dirty="0"/>
              <a:t>de contrôle</a:t>
            </a:r>
          </a:p>
          <a:p>
            <a:pPr algn="ctr">
              <a:defRPr/>
            </a:pPr>
            <a:endParaRPr lang="fr-FR" sz="900" b="1" dirty="0"/>
          </a:p>
          <a:p>
            <a:pPr algn="ctr">
              <a:defRPr/>
            </a:pPr>
            <a:r>
              <a:rPr lang="fr-FR" sz="900" b="1" dirty="0"/>
              <a:t>ACAM</a:t>
            </a:r>
          </a:p>
          <a:p>
            <a:pPr algn="ctr">
              <a:defRPr/>
            </a:pPr>
            <a:r>
              <a:rPr lang="fr-FR" sz="900" b="1" dirty="0"/>
              <a:t>Direction des</a:t>
            </a:r>
            <a:br>
              <a:rPr lang="fr-FR" sz="900" b="1" dirty="0"/>
            </a:br>
            <a:r>
              <a:rPr lang="fr-FR" sz="900" b="1" dirty="0"/>
              <a:t>assurances</a:t>
            </a:r>
          </a:p>
          <a:p>
            <a:pPr algn="ctr">
              <a:defRPr/>
            </a:pPr>
            <a:r>
              <a:rPr lang="fr-FR" sz="900" b="1" dirty="0"/>
              <a:t>(Tr</a:t>
            </a:r>
            <a:r>
              <a:rPr lang="fr-FR" sz="900" b="1" dirty="0">
                <a:latin typeface="Arial"/>
              </a:rPr>
              <a:t>é</a:t>
            </a:r>
            <a:r>
              <a:rPr lang="fr-FR" sz="900" b="1" dirty="0"/>
              <a:t>sor)</a:t>
            </a:r>
          </a:p>
          <a:p>
            <a:pPr algn="ctr">
              <a:defRPr/>
            </a:pPr>
            <a:endParaRPr lang="fr-FR" sz="900" b="1" dirty="0"/>
          </a:p>
          <a:p>
            <a:pPr algn="ctr">
              <a:defRPr/>
            </a:pPr>
            <a:endParaRPr lang="fr-FR" sz="900" b="1" dirty="0"/>
          </a:p>
          <a:p>
            <a:pPr algn="ctr">
              <a:defRPr/>
            </a:pPr>
            <a:endParaRPr lang="fr-FR" sz="900" b="1" dirty="0"/>
          </a:p>
          <a:p>
            <a:pPr algn="ctr">
              <a:defRPr/>
            </a:pPr>
            <a:r>
              <a:rPr lang="fr-FR" sz="900" b="1" dirty="0"/>
              <a:t>Instances repr</a:t>
            </a:r>
            <a:r>
              <a:rPr lang="fr-FR" sz="900" b="1" dirty="0">
                <a:latin typeface="Arial"/>
              </a:rPr>
              <a:t>é</a:t>
            </a:r>
            <a:r>
              <a:rPr lang="fr-FR" sz="900" b="1" dirty="0"/>
              <a:t>senta-tives et consultatives</a:t>
            </a:r>
          </a:p>
          <a:p>
            <a:pPr algn="ctr">
              <a:defRPr/>
            </a:pPr>
            <a:endParaRPr lang="fr-FR" sz="900" b="1" dirty="0"/>
          </a:p>
          <a:p>
            <a:pPr algn="ctr">
              <a:defRPr/>
            </a:pPr>
            <a:r>
              <a:rPr lang="fr-FR" sz="900" b="1" dirty="0"/>
              <a:t>FFSA, GEMA,</a:t>
            </a:r>
          </a:p>
          <a:p>
            <a:pPr algn="ctr">
              <a:defRPr/>
            </a:pPr>
            <a:r>
              <a:rPr lang="fr-FR" sz="900" b="1" dirty="0"/>
              <a:t>FNMF, </a:t>
            </a:r>
            <a:r>
              <a:rPr lang="fr-FR" sz="900" b="1" dirty="0" smtClean="0"/>
              <a:t>OEMA,</a:t>
            </a:r>
            <a:endParaRPr lang="fr-FR" sz="900" b="1" dirty="0"/>
          </a:p>
          <a:p>
            <a:pPr algn="ctr">
              <a:defRPr/>
            </a:pPr>
            <a:r>
              <a:rPr lang="fr-FR" sz="900" b="1" dirty="0"/>
              <a:t>CTIP</a:t>
            </a:r>
          </a:p>
        </p:txBody>
      </p:sp>
      <p:sp>
        <p:nvSpPr>
          <p:cNvPr id="27670" name="Text Box 46"/>
          <p:cNvSpPr txBox="1">
            <a:spLocks noChangeArrowheads="1"/>
          </p:cNvSpPr>
          <p:nvPr/>
        </p:nvSpPr>
        <p:spPr bwMode="auto">
          <a:xfrm>
            <a:off x="3459163" y="1347788"/>
            <a:ext cx="2739853" cy="430887"/>
          </a:xfrm>
          <a:prstGeom prst="rect">
            <a:avLst/>
          </a:prstGeom>
          <a:noFill/>
          <a:ln w="9525">
            <a:noFill/>
            <a:miter lim="800000"/>
            <a:headEnd/>
            <a:tailEnd/>
          </a:ln>
        </p:spPr>
        <p:txBody>
          <a:bodyPr wrap="none">
            <a:spAutoFit/>
          </a:bodyPr>
          <a:lstStyle/>
          <a:p>
            <a:r>
              <a:rPr lang="fr-FR" sz="1100" dirty="0"/>
              <a:t>Axa, </a:t>
            </a:r>
            <a:r>
              <a:rPr lang="fr-FR" sz="1100" dirty="0" smtClean="0"/>
              <a:t>AGF, Aviva </a:t>
            </a:r>
            <a:r>
              <a:rPr lang="fr-FR" sz="1100" dirty="0"/>
              <a:t>France, Generali </a:t>
            </a:r>
            <a:r>
              <a:rPr lang="fr-FR" sz="1100" dirty="0" smtClean="0"/>
              <a:t>France,</a:t>
            </a:r>
            <a:endParaRPr lang="fr-FR" sz="1100" dirty="0"/>
          </a:p>
          <a:p>
            <a:r>
              <a:rPr lang="fr-FR" sz="1100" dirty="0" smtClean="0"/>
              <a:t>La </a:t>
            </a:r>
            <a:r>
              <a:rPr lang="fr-FR" sz="1100" dirty="0"/>
              <a:t>Mondiale, Swiss Life France, </a:t>
            </a:r>
            <a:r>
              <a:rPr lang="fr-FR" sz="1100" dirty="0">
                <a:latin typeface="Arial" pitchFamily="34" charset="0"/>
              </a:rPr>
              <a:t>…</a:t>
            </a:r>
            <a:endParaRPr lang="fr-FR" sz="1100" dirty="0"/>
          </a:p>
        </p:txBody>
      </p:sp>
      <p:sp>
        <p:nvSpPr>
          <p:cNvPr id="27671" name="Text Box 47"/>
          <p:cNvSpPr txBox="1">
            <a:spLocks noChangeArrowheads="1"/>
          </p:cNvSpPr>
          <p:nvPr/>
        </p:nvSpPr>
        <p:spPr bwMode="auto">
          <a:xfrm>
            <a:off x="3459163" y="3721100"/>
            <a:ext cx="2691763" cy="430887"/>
          </a:xfrm>
          <a:prstGeom prst="rect">
            <a:avLst/>
          </a:prstGeom>
          <a:noFill/>
          <a:ln w="9525">
            <a:noFill/>
            <a:miter lim="800000"/>
            <a:headEnd/>
            <a:tailEnd/>
          </a:ln>
        </p:spPr>
        <p:txBody>
          <a:bodyPr wrap="none">
            <a:spAutoFit/>
          </a:bodyPr>
          <a:lstStyle/>
          <a:p>
            <a:r>
              <a:rPr lang="fr-FR" sz="1100" dirty="0" smtClean="0"/>
              <a:t>Groupama, Maaf-MMA/Azur </a:t>
            </a:r>
            <a:r>
              <a:rPr lang="fr-FR" sz="1100" dirty="0"/>
              <a:t>GMF, Macif</a:t>
            </a:r>
          </a:p>
          <a:p>
            <a:r>
              <a:rPr lang="fr-FR" sz="1100" dirty="0"/>
              <a:t>MACSF, Maif, Matmut, SMABTP, </a:t>
            </a:r>
            <a:r>
              <a:rPr lang="fr-FR" sz="1100" dirty="0">
                <a:latin typeface="Arial" pitchFamily="34" charset="0"/>
              </a:rPr>
              <a:t>…</a:t>
            </a:r>
            <a:endParaRPr lang="fr-FR" sz="1100" dirty="0"/>
          </a:p>
        </p:txBody>
      </p:sp>
      <p:sp>
        <p:nvSpPr>
          <p:cNvPr id="27672" name="Text Box 48"/>
          <p:cNvSpPr txBox="1">
            <a:spLocks noChangeArrowheads="1"/>
          </p:cNvSpPr>
          <p:nvPr/>
        </p:nvSpPr>
        <p:spPr bwMode="auto">
          <a:xfrm>
            <a:off x="3459163" y="1927225"/>
            <a:ext cx="4104009" cy="1615827"/>
          </a:xfrm>
          <a:prstGeom prst="rect">
            <a:avLst/>
          </a:prstGeom>
          <a:noFill/>
          <a:ln w="9525">
            <a:noFill/>
            <a:miter lim="800000"/>
            <a:headEnd/>
            <a:tailEnd/>
          </a:ln>
        </p:spPr>
        <p:txBody>
          <a:bodyPr wrap="none">
            <a:spAutoFit/>
          </a:bodyPr>
          <a:lstStyle/>
          <a:p>
            <a:r>
              <a:rPr lang="fr-FR" sz="1100" dirty="0" smtClean="0"/>
              <a:t>CA (Predica, Pacifica, Afcalia, Médicale de France)</a:t>
            </a:r>
          </a:p>
          <a:p>
            <a:r>
              <a:rPr lang="fr-FR" sz="1100" dirty="0" smtClean="0"/>
              <a:t>Cr</a:t>
            </a:r>
            <a:r>
              <a:rPr lang="fr-FR" sz="1100" dirty="0" smtClean="0">
                <a:latin typeface="Arial" pitchFamily="34" charset="0"/>
              </a:rPr>
              <a:t>é</a:t>
            </a:r>
            <a:r>
              <a:rPr lang="fr-FR" sz="1100" dirty="0" smtClean="0"/>
              <a:t>dit Mutuel-CIC (GACM, ACMN Vie, ACMN IARD, Suravenir)</a:t>
            </a:r>
          </a:p>
          <a:p>
            <a:r>
              <a:rPr lang="fr-FR" sz="1100" dirty="0" smtClean="0"/>
              <a:t>CNP Assurances (produits distribués par Banque postale et CE)</a:t>
            </a:r>
          </a:p>
          <a:p>
            <a:r>
              <a:rPr lang="fr-FR" sz="1100" dirty="0" smtClean="0"/>
              <a:t>SG (Sog</a:t>
            </a:r>
            <a:r>
              <a:rPr lang="fr-FR" sz="1100" dirty="0" smtClean="0">
                <a:latin typeface="Arial" pitchFamily="34" charset="0"/>
              </a:rPr>
              <a:t>é</a:t>
            </a:r>
            <a:r>
              <a:rPr lang="fr-FR" sz="1100" dirty="0" smtClean="0"/>
              <a:t>cap, Sogessur)</a:t>
            </a:r>
          </a:p>
          <a:p>
            <a:r>
              <a:rPr lang="fr-FR" sz="1100" dirty="0" smtClean="0"/>
              <a:t>La Banque Postale (Assurposte)</a:t>
            </a:r>
          </a:p>
          <a:p>
            <a:r>
              <a:rPr lang="fr-FR" sz="1100" dirty="0" smtClean="0"/>
              <a:t>CE (Ecureuil Vie, Ecureuil Assurance)</a:t>
            </a:r>
          </a:p>
          <a:p>
            <a:r>
              <a:rPr lang="fr-FR" sz="1100" dirty="0" smtClean="0"/>
              <a:t>BNP </a:t>
            </a:r>
            <a:r>
              <a:rPr lang="fr-FR" sz="1100" dirty="0"/>
              <a:t>Paribas (Cardif, Natio Vie, Natio Assurance)</a:t>
            </a:r>
          </a:p>
          <a:p>
            <a:r>
              <a:rPr lang="fr-FR" sz="1100" dirty="0" smtClean="0"/>
              <a:t>Natixis (Natixis Assurances, Prepar Vie)</a:t>
            </a:r>
          </a:p>
          <a:p>
            <a:r>
              <a:rPr lang="fr-FR" sz="1100" dirty="0" smtClean="0"/>
              <a:t>HSBC </a:t>
            </a:r>
            <a:r>
              <a:rPr lang="fr-FR" sz="1100" dirty="0"/>
              <a:t>France (Erisa, Erisa IARD</a:t>
            </a:r>
            <a:r>
              <a:rPr lang="fr-FR" sz="1100" dirty="0" smtClean="0"/>
              <a:t>)</a:t>
            </a:r>
            <a:endParaRPr lang="fr-FR" sz="1100" dirty="0"/>
          </a:p>
        </p:txBody>
      </p:sp>
      <p:sp>
        <p:nvSpPr>
          <p:cNvPr id="27673" name="Text Box 49"/>
          <p:cNvSpPr txBox="1">
            <a:spLocks noChangeArrowheads="1"/>
          </p:cNvSpPr>
          <p:nvPr/>
        </p:nvSpPr>
        <p:spPr bwMode="auto">
          <a:xfrm>
            <a:off x="3459163" y="4410075"/>
            <a:ext cx="3700462" cy="428625"/>
          </a:xfrm>
          <a:prstGeom prst="rect">
            <a:avLst/>
          </a:prstGeom>
          <a:noFill/>
          <a:ln w="9525">
            <a:noFill/>
            <a:miter lim="800000"/>
            <a:headEnd/>
            <a:tailEnd/>
          </a:ln>
        </p:spPr>
        <p:txBody>
          <a:bodyPr>
            <a:spAutoFit/>
          </a:bodyPr>
          <a:lstStyle/>
          <a:p>
            <a:r>
              <a:rPr lang="fr-FR" sz="1100" dirty="0"/>
              <a:t>Alliance Mutualiste, MFP, Mgen-MIP, Mutaris(MG+MNT), MNH, UGIM, Mederic Mieux-être, </a:t>
            </a:r>
            <a:r>
              <a:rPr lang="fr-FR" sz="1100" dirty="0">
                <a:latin typeface="Arial" pitchFamily="34" charset="0"/>
              </a:rPr>
              <a:t>…</a:t>
            </a:r>
            <a:endParaRPr lang="fr-FR" sz="1100" dirty="0"/>
          </a:p>
        </p:txBody>
      </p:sp>
      <p:sp>
        <p:nvSpPr>
          <p:cNvPr id="53" name="Rectangle 57"/>
          <p:cNvSpPr>
            <a:spLocks noChangeArrowheads="1"/>
          </p:cNvSpPr>
          <p:nvPr/>
        </p:nvSpPr>
        <p:spPr bwMode="auto">
          <a:xfrm>
            <a:off x="2164697" y="5011377"/>
            <a:ext cx="6067452" cy="533400"/>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wrap="none" anchor="ctr"/>
          <a:lstStyle/>
          <a:p>
            <a:pPr>
              <a:defRPr/>
            </a:pPr>
            <a:endParaRPr lang="fr-FR" dirty="0"/>
          </a:p>
        </p:txBody>
      </p:sp>
      <p:sp>
        <p:nvSpPr>
          <p:cNvPr id="27677" name="Rectangle 58"/>
          <p:cNvSpPr>
            <a:spLocks noChangeArrowheads="1"/>
          </p:cNvSpPr>
          <p:nvPr/>
        </p:nvSpPr>
        <p:spPr bwMode="auto">
          <a:xfrm>
            <a:off x="2163763" y="5048250"/>
            <a:ext cx="1400175" cy="400050"/>
          </a:xfrm>
          <a:prstGeom prst="rect">
            <a:avLst/>
          </a:prstGeom>
          <a:noFill/>
          <a:ln w="19050">
            <a:noFill/>
            <a:miter lim="800000"/>
            <a:headEnd/>
            <a:tailEnd/>
          </a:ln>
        </p:spPr>
        <p:txBody>
          <a:bodyPr anchor="ctr"/>
          <a:lstStyle/>
          <a:p>
            <a:pPr algn="ctr"/>
            <a:r>
              <a:rPr lang="fr-FR" sz="1100" b="1" dirty="0"/>
              <a:t>Institutions de Pr</a:t>
            </a:r>
            <a:r>
              <a:rPr lang="fr-FR" sz="1100" b="1" dirty="0">
                <a:latin typeface="Arial" pitchFamily="34" charset="0"/>
              </a:rPr>
              <a:t>é</a:t>
            </a:r>
            <a:r>
              <a:rPr lang="fr-FR" sz="1100" b="1" dirty="0"/>
              <a:t>voyance (IP)</a:t>
            </a:r>
          </a:p>
        </p:txBody>
      </p:sp>
      <p:sp>
        <p:nvSpPr>
          <p:cNvPr id="27678" name="Text Box 60"/>
          <p:cNvSpPr txBox="1">
            <a:spLocks noChangeArrowheads="1"/>
          </p:cNvSpPr>
          <p:nvPr/>
        </p:nvSpPr>
        <p:spPr bwMode="auto">
          <a:xfrm>
            <a:off x="3459163" y="5016500"/>
            <a:ext cx="3557587" cy="428625"/>
          </a:xfrm>
          <a:prstGeom prst="rect">
            <a:avLst/>
          </a:prstGeom>
          <a:noFill/>
          <a:ln w="9525">
            <a:noFill/>
            <a:miter lim="800000"/>
            <a:headEnd/>
            <a:tailEnd/>
          </a:ln>
        </p:spPr>
        <p:txBody>
          <a:bodyPr>
            <a:spAutoFit/>
          </a:bodyPr>
          <a:lstStyle/>
          <a:p>
            <a:r>
              <a:rPr lang="fr-FR" sz="1100" dirty="0"/>
              <a:t>AG2R, Ionis, M</a:t>
            </a:r>
            <a:r>
              <a:rPr lang="fr-FR" sz="1100" dirty="0">
                <a:latin typeface="Arial" pitchFamily="34" charset="0"/>
              </a:rPr>
              <a:t>é</a:t>
            </a:r>
            <a:r>
              <a:rPr lang="fr-FR" sz="1100" dirty="0"/>
              <a:t>deric, MV4-Parunion, Malakoff, ProBTP, Reunica-Bayard, Mornay, </a:t>
            </a:r>
            <a:r>
              <a:rPr lang="fr-FR" sz="1100" dirty="0">
                <a:latin typeface="Arial" pitchFamily="34" charset="0"/>
              </a:rPr>
              <a:t>…</a:t>
            </a:r>
            <a:endParaRPr lang="fr-FR" sz="1100" dirty="0"/>
          </a:p>
        </p:txBody>
      </p:sp>
      <p:sp>
        <p:nvSpPr>
          <p:cNvPr id="77" name="AutoShape 5"/>
          <p:cNvSpPr>
            <a:spLocks noChangeArrowheads="1"/>
          </p:cNvSpPr>
          <p:nvPr/>
        </p:nvSpPr>
        <p:spPr bwMode="auto">
          <a:xfrm>
            <a:off x="7660645" y="1539677"/>
            <a:ext cx="471600" cy="284400"/>
          </a:xfrm>
          <a:prstGeom prst="roundRect">
            <a:avLst>
              <a:gd name="adj" fmla="val 16667"/>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200" b="1" dirty="0">
                <a:solidFill>
                  <a:srgbClr val="C00000"/>
                </a:solidFill>
                <a:sym typeface="Tahoma" pitchFamily="34" charset="0"/>
              </a:rPr>
              <a:t>AD</a:t>
            </a:r>
          </a:p>
        </p:txBody>
      </p:sp>
      <p:sp>
        <p:nvSpPr>
          <p:cNvPr id="78" name="AutoShape 5"/>
          <p:cNvSpPr>
            <a:spLocks noChangeArrowheads="1"/>
          </p:cNvSpPr>
          <p:nvPr/>
        </p:nvSpPr>
        <p:spPr bwMode="auto">
          <a:xfrm>
            <a:off x="7660645" y="1240478"/>
            <a:ext cx="472356" cy="284749"/>
          </a:xfrm>
          <a:prstGeom prst="roundRect">
            <a:avLst>
              <a:gd name="adj" fmla="val 16667"/>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spAutoFit/>
          </a:bodyPr>
          <a:lstStyle/>
          <a:p>
            <a:pPr algn="ctr" defTabSz="874713">
              <a:tabLst>
                <a:tab pos="1168400" algn="l"/>
                <a:tab pos="1828800" algn="l"/>
              </a:tabLst>
              <a:defRPr/>
            </a:pPr>
            <a:r>
              <a:rPr lang="fr-FR" sz="1200" b="1" dirty="0">
                <a:solidFill>
                  <a:srgbClr val="C00000"/>
                </a:solidFill>
                <a:sym typeface="Tahoma" pitchFamily="34" charset="0"/>
              </a:rPr>
              <a:t>AP</a:t>
            </a:r>
          </a:p>
        </p:txBody>
      </p:sp>
      <p:sp>
        <p:nvSpPr>
          <p:cNvPr id="79" name="AutoShape 5"/>
          <p:cNvSpPr>
            <a:spLocks noChangeArrowheads="1"/>
          </p:cNvSpPr>
          <p:nvPr/>
        </p:nvSpPr>
        <p:spPr bwMode="auto">
          <a:xfrm>
            <a:off x="7660645" y="3960163"/>
            <a:ext cx="471600" cy="284400"/>
          </a:xfrm>
          <a:prstGeom prst="roundRect">
            <a:avLst>
              <a:gd name="adj" fmla="val 16667"/>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200" b="1" dirty="0">
                <a:solidFill>
                  <a:srgbClr val="C00000"/>
                </a:solidFill>
                <a:sym typeface="Tahoma" pitchFamily="34" charset="0"/>
              </a:rPr>
              <a:t>AD</a:t>
            </a:r>
          </a:p>
        </p:txBody>
      </p:sp>
      <p:sp>
        <p:nvSpPr>
          <p:cNvPr id="80" name="AutoShape 5"/>
          <p:cNvSpPr>
            <a:spLocks noChangeArrowheads="1"/>
          </p:cNvSpPr>
          <p:nvPr/>
        </p:nvSpPr>
        <p:spPr bwMode="auto">
          <a:xfrm>
            <a:off x="7660645" y="3660964"/>
            <a:ext cx="472356" cy="284749"/>
          </a:xfrm>
          <a:prstGeom prst="roundRect">
            <a:avLst>
              <a:gd name="adj" fmla="val 16667"/>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spAutoFit/>
          </a:bodyPr>
          <a:lstStyle/>
          <a:p>
            <a:pPr algn="ctr" defTabSz="874713">
              <a:tabLst>
                <a:tab pos="1168400" algn="l"/>
                <a:tab pos="1828800" algn="l"/>
              </a:tabLst>
              <a:defRPr/>
            </a:pPr>
            <a:r>
              <a:rPr lang="fr-FR" sz="1200" b="1" dirty="0">
                <a:solidFill>
                  <a:srgbClr val="C00000"/>
                </a:solidFill>
                <a:sym typeface="Tahoma" pitchFamily="34" charset="0"/>
              </a:rPr>
              <a:t>AP</a:t>
            </a:r>
          </a:p>
        </p:txBody>
      </p:sp>
      <p:sp>
        <p:nvSpPr>
          <p:cNvPr id="81" name="AutoShape 5"/>
          <p:cNvSpPr>
            <a:spLocks noChangeArrowheads="1"/>
          </p:cNvSpPr>
          <p:nvPr/>
        </p:nvSpPr>
        <p:spPr bwMode="auto">
          <a:xfrm>
            <a:off x="7660645" y="4500570"/>
            <a:ext cx="472356" cy="284749"/>
          </a:xfrm>
          <a:prstGeom prst="roundRect">
            <a:avLst>
              <a:gd name="adj" fmla="val 16667"/>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spAutoFit/>
          </a:bodyPr>
          <a:lstStyle/>
          <a:p>
            <a:pPr algn="ctr" defTabSz="874713">
              <a:tabLst>
                <a:tab pos="1168400" algn="l"/>
                <a:tab pos="1828800" algn="l"/>
              </a:tabLst>
              <a:defRPr/>
            </a:pPr>
            <a:r>
              <a:rPr lang="fr-FR" sz="1200" b="1" dirty="0">
                <a:solidFill>
                  <a:srgbClr val="C00000"/>
                </a:solidFill>
                <a:sym typeface="Tahoma" pitchFamily="34" charset="0"/>
              </a:rPr>
              <a:t>AP</a:t>
            </a:r>
          </a:p>
        </p:txBody>
      </p:sp>
      <p:sp>
        <p:nvSpPr>
          <p:cNvPr id="82" name="AutoShape 5"/>
          <p:cNvSpPr>
            <a:spLocks noChangeArrowheads="1"/>
          </p:cNvSpPr>
          <p:nvPr/>
        </p:nvSpPr>
        <p:spPr bwMode="auto">
          <a:xfrm>
            <a:off x="7660645" y="5116618"/>
            <a:ext cx="472356" cy="284749"/>
          </a:xfrm>
          <a:prstGeom prst="roundRect">
            <a:avLst>
              <a:gd name="adj" fmla="val 16667"/>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spAutoFit/>
          </a:bodyPr>
          <a:lstStyle/>
          <a:p>
            <a:pPr algn="ctr" defTabSz="874713">
              <a:tabLst>
                <a:tab pos="1168400" algn="l"/>
                <a:tab pos="1828800" algn="l"/>
              </a:tabLst>
              <a:defRPr/>
            </a:pPr>
            <a:r>
              <a:rPr lang="fr-FR" sz="1200" b="1" dirty="0">
                <a:solidFill>
                  <a:srgbClr val="C00000"/>
                </a:solidFill>
                <a:sym typeface="Tahoma" pitchFamily="34" charset="0"/>
              </a:rPr>
              <a:t>AP</a:t>
            </a:r>
          </a:p>
        </p:txBody>
      </p:sp>
      <p:sp>
        <p:nvSpPr>
          <p:cNvPr id="83" name="AutoShape 5"/>
          <p:cNvSpPr>
            <a:spLocks noChangeArrowheads="1"/>
          </p:cNvSpPr>
          <p:nvPr/>
        </p:nvSpPr>
        <p:spPr bwMode="auto">
          <a:xfrm>
            <a:off x="7660645" y="2731249"/>
            <a:ext cx="471600" cy="284400"/>
          </a:xfrm>
          <a:prstGeom prst="roundRect">
            <a:avLst>
              <a:gd name="adj" fmla="val 16667"/>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200" b="1" dirty="0">
                <a:solidFill>
                  <a:srgbClr val="C00000"/>
                </a:solidFill>
                <a:sym typeface="Tahoma" pitchFamily="34" charset="0"/>
              </a:rPr>
              <a:t>AD</a:t>
            </a:r>
          </a:p>
        </p:txBody>
      </p:sp>
      <p:sp>
        <p:nvSpPr>
          <p:cNvPr id="84" name="AutoShape 5"/>
          <p:cNvSpPr>
            <a:spLocks noChangeArrowheads="1"/>
          </p:cNvSpPr>
          <p:nvPr/>
        </p:nvSpPr>
        <p:spPr bwMode="auto">
          <a:xfrm>
            <a:off x="7660645" y="2432050"/>
            <a:ext cx="472356" cy="284749"/>
          </a:xfrm>
          <a:prstGeom prst="roundRect">
            <a:avLst>
              <a:gd name="adj" fmla="val 16667"/>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spAutoFit/>
          </a:bodyPr>
          <a:lstStyle/>
          <a:p>
            <a:pPr algn="ctr" defTabSz="874713">
              <a:tabLst>
                <a:tab pos="1168400" algn="l"/>
                <a:tab pos="1828800" algn="l"/>
              </a:tabLst>
              <a:defRPr/>
            </a:pPr>
            <a:r>
              <a:rPr lang="fr-FR" sz="1200" b="1" dirty="0">
                <a:solidFill>
                  <a:srgbClr val="C00000"/>
                </a:solidFill>
                <a:sym typeface="Tahoma" pitchFamily="34" charset="0"/>
              </a:rPr>
              <a:t>AP</a:t>
            </a:r>
          </a:p>
        </p:txBody>
      </p:sp>
      <p:sp>
        <p:nvSpPr>
          <p:cNvPr id="85" name="AutoShape 5"/>
          <p:cNvSpPr>
            <a:spLocks noChangeArrowheads="1"/>
          </p:cNvSpPr>
          <p:nvPr/>
        </p:nvSpPr>
        <p:spPr bwMode="auto">
          <a:xfrm>
            <a:off x="5903088" y="5804104"/>
            <a:ext cx="471600" cy="216000"/>
          </a:xfrm>
          <a:prstGeom prst="roundRect">
            <a:avLst>
              <a:gd name="adj" fmla="val 16667"/>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200" b="1" dirty="0">
                <a:solidFill>
                  <a:srgbClr val="C00000"/>
                </a:solidFill>
                <a:sym typeface="Tahoma" pitchFamily="34" charset="0"/>
              </a:rPr>
              <a:t>AD</a:t>
            </a:r>
          </a:p>
        </p:txBody>
      </p:sp>
      <p:sp>
        <p:nvSpPr>
          <p:cNvPr id="86" name="AutoShape 5"/>
          <p:cNvSpPr>
            <a:spLocks noChangeArrowheads="1"/>
          </p:cNvSpPr>
          <p:nvPr/>
        </p:nvSpPr>
        <p:spPr bwMode="auto">
          <a:xfrm>
            <a:off x="5903088" y="5572140"/>
            <a:ext cx="472356" cy="216000"/>
          </a:xfrm>
          <a:prstGeom prst="roundRect">
            <a:avLst>
              <a:gd name="adj" fmla="val 16667"/>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spAutoFit/>
          </a:bodyPr>
          <a:lstStyle/>
          <a:p>
            <a:pPr algn="ctr" defTabSz="874713">
              <a:tabLst>
                <a:tab pos="1168400" algn="l"/>
                <a:tab pos="1828800" algn="l"/>
              </a:tabLst>
              <a:defRPr/>
            </a:pPr>
            <a:r>
              <a:rPr lang="fr-FR" sz="1200" b="1" dirty="0">
                <a:solidFill>
                  <a:srgbClr val="C00000"/>
                </a:solidFill>
                <a:sym typeface="Tahoma" pitchFamily="34" charset="0"/>
              </a:rPr>
              <a:t>AP</a:t>
            </a:r>
          </a:p>
        </p:txBody>
      </p:sp>
      <p:sp>
        <p:nvSpPr>
          <p:cNvPr id="27709" name="ZoneTexte 86"/>
          <p:cNvSpPr txBox="1">
            <a:spLocks noChangeArrowheads="1"/>
          </p:cNvSpPr>
          <p:nvPr/>
        </p:nvSpPr>
        <p:spPr bwMode="auto">
          <a:xfrm>
            <a:off x="6321425" y="5535613"/>
            <a:ext cx="1905000" cy="261937"/>
          </a:xfrm>
          <a:prstGeom prst="rect">
            <a:avLst/>
          </a:prstGeom>
          <a:noFill/>
          <a:ln w="9525">
            <a:noFill/>
            <a:miter lim="800000"/>
            <a:headEnd/>
            <a:tailEnd/>
          </a:ln>
        </p:spPr>
        <p:txBody>
          <a:bodyPr wrap="none">
            <a:spAutoFit/>
          </a:bodyPr>
          <a:lstStyle/>
          <a:p>
            <a:r>
              <a:rPr lang="fr-FR" sz="1100" dirty="0">
                <a:solidFill>
                  <a:srgbClr val="C00000"/>
                </a:solidFill>
                <a:sym typeface="Tahoma" pitchFamily="34" charset="0"/>
              </a:rPr>
              <a:t>= Assurances de Personnes</a:t>
            </a:r>
          </a:p>
        </p:txBody>
      </p:sp>
      <p:sp>
        <p:nvSpPr>
          <p:cNvPr id="27710" name="ZoneTexte 87"/>
          <p:cNvSpPr txBox="1">
            <a:spLocks noChangeArrowheads="1"/>
          </p:cNvSpPr>
          <p:nvPr/>
        </p:nvSpPr>
        <p:spPr bwMode="auto">
          <a:xfrm>
            <a:off x="6321425" y="5776913"/>
            <a:ext cx="1966913" cy="261937"/>
          </a:xfrm>
          <a:prstGeom prst="rect">
            <a:avLst/>
          </a:prstGeom>
          <a:noFill/>
          <a:ln w="9525">
            <a:noFill/>
            <a:miter lim="800000"/>
            <a:headEnd/>
            <a:tailEnd/>
          </a:ln>
        </p:spPr>
        <p:txBody>
          <a:bodyPr wrap="none">
            <a:spAutoFit/>
          </a:bodyPr>
          <a:lstStyle/>
          <a:p>
            <a:r>
              <a:rPr lang="fr-FR" sz="1100" dirty="0">
                <a:solidFill>
                  <a:srgbClr val="C00000"/>
                </a:solidFill>
                <a:sym typeface="Tahoma" pitchFamily="34" charset="0"/>
              </a:rPr>
              <a:t>= Assurances de Dommages</a:t>
            </a:r>
          </a:p>
        </p:txBody>
      </p:sp>
      <p:sp>
        <p:nvSpPr>
          <p:cNvPr id="91" name="Text Box 1031"/>
          <p:cNvSpPr txBox="1">
            <a:spLocks noChangeArrowheads="1"/>
          </p:cNvSpPr>
          <p:nvPr/>
        </p:nvSpPr>
        <p:spPr bwMode="auto">
          <a:xfrm rot="5400000">
            <a:off x="7559698" y="4347687"/>
            <a:ext cx="1908000" cy="457200"/>
          </a:xfrm>
          <a:prstGeom prst="rect">
            <a:avLst/>
          </a:prstGeom>
          <a:solidFill>
            <a:schemeClr val="hlink"/>
          </a:solidFill>
          <a:ln w="9525">
            <a:solidFill>
              <a:srgbClr val="C00000"/>
            </a:solidFill>
            <a:miter lim="800000"/>
            <a:headEnd/>
            <a:tailEnd/>
          </a:ln>
          <a:scene3d>
            <a:camera prst="orthographicFront"/>
            <a:lightRig rig="threePt" dir="t"/>
          </a:scene3d>
          <a:sp3d>
            <a:bevelT/>
          </a:sp3d>
        </p:spPr>
        <p:txBody>
          <a:bodyPr lIns="18000" tIns="10800" rIns="18000" bIns="10800" anchor="ctr" anchorCtr="1"/>
          <a:lstStyle/>
          <a:p>
            <a:pPr algn="ctr">
              <a:lnSpc>
                <a:spcPct val="85000"/>
              </a:lnSpc>
              <a:defRPr/>
            </a:pPr>
            <a:r>
              <a:rPr lang="fr-FR" dirty="0">
                <a:solidFill>
                  <a:schemeClr val="bg1"/>
                </a:solidFill>
              </a:rPr>
              <a:t>Soci</a:t>
            </a:r>
            <a:r>
              <a:rPr lang="fr-FR" dirty="0">
                <a:solidFill>
                  <a:schemeClr val="bg1"/>
                </a:solidFill>
                <a:latin typeface="Arial" charset="0"/>
              </a:rPr>
              <a:t>é</a:t>
            </a:r>
            <a:r>
              <a:rPr lang="fr-FR" dirty="0">
                <a:solidFill>
                  <a:schemeClr val="bg1"/>
                </a:solidFill>
              </a:rPr>
              <a:t>t</a:t>
            </a:r>
            <a:r>
              <a:rPr lang="fr-FR" dirty="0">
                <a:solidFill>
                  <a:schemeClr val="bg1"/>
                </a:solidFill>
                <a:latin typeface="Arial" charset="0"/>
              </a:rPr>
              <a:t>é</a:t>
            </a:r>
            <a:r>
              <a:rPr lang="fr-FR" dirty="0">
                <a:solidFill>
                  <a:schemeClr val="bg1"/>
                </a:solidFill>
              </a:rPr>
              <a:t>s sans capital social</a:t>
            </a:r>
          </a:p>
        </p:txBody>
      </p:sp>
      <p:sp>
        <p:nvSpPr>
          <p:cNvPr id="33" name="Rectangle 35"/>
          <p:cNvSpPr>
            <a:spLocks noChangeArrowheads="1"/>
          </p:cNvSpPr>
          <p:nvPr/>
        </p:nvSpPr>
        <p:spPr bwMode="auto">
          <a:xfrm>
            <a:off x="1492598" y="1195933"/>
            <a:ext cx="612000" cy="3116198"/>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lIns="36000" rIns="36000" anchor="ctr"/>
          <a:lstStyle/>
          <a:p>
            <a:pPr>
              <a:defRPr/>
            </a:pPr>
            <a:r>
              <a:rPr lang="fr-FR" sz="1100" dirty="0"/>
              <a:t>389 soci</a:t>
            </a:r>
            <a:r>
              <a:rPr lang="fr-FR" sz="1100" dirty="0">
                <a:latin typeface="Arial"/>
              </a:rPr>
              <a:t>é</a:t>
            </a:r>
            <a:r>
              <a:rPr lang="fr-FR" sz="1100" dirty="0"/>
              <a:t>t</a:t>
            </a:r>
            <a:r>
              <a:rPr lang="fr-FR" sz="1100" dirty="0">
                <a:latin typeface="Arial"/>
              </a:rPr>
              <a:t>é</a:t>
            </a:r>
            <a:r>
              <a:rPr lang="fr-FR" sz="1100" dirty="0"/>
              <a:t>s d</a:t>
            </a:r>
            <a:r>
              <a:rPr lang="fr-FR" sz="1100" dirty="0">
                <a:latin typeface="Arial"/>
              </a:rPr>
              <a:t>’</a:t>
            </a:r>
            <a:r>
              <a:rPr lang="fr-FR" sz="1100" dirty="0"/>
              <a:t>assu-rance</a:t>
            </a:r>
          </a:p>
        </p:txBody>
      </p:sp>
      <p:sp>
        <p:nvSpPr>
          <p:cNvPr id="34" name="Rectangle 35"/>
          <p:cNvSpPr>
            <a:spLocks noChangeArrowheads="1"/>
          </p:cNvSpPr>
          <p:nvPr/>
        </p:nvSpPr>
        <p:spPr bwMode="auto">
          <a:xfrm>
            <a:off x="1492598" y="4395054"/>
            <a:ext cx="612000" cy="533399"/>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lIns="0" rIns="0" anchor="ctr"/>
          <a:lstStyle/>
          <a:p>
            <a:pPr>
              <a:defRPr/>
            </a:pPr>
            <a:r>
              <a:rPr lang="fr-FR" sz="1100" dirty="0"/>
              <a:t>1070 mutuelles</a:t>
            </a:r>
          </a:p>
        </p:txBody>
      </p:sp>
      <p:sp>
        <p:nvSpPr>
          <p:cNvPr id="35" name="Rectangle 35"/>
          <p:cNvSpPr>
            <a:spLocks noChangeArrowheads="1"/>
          </p:cNvSpPr>
          <p:nvPr/>
        </p:nvSpPr>
        <p:spPr bwMode="auto">
          <a:xfrm>
            <a:off x="1492598" y="5011378"/>
            <a:ext cx="612000" cy="524889"/>
          </a:xfrm>
          <a:prstGeom prst="rect">
            <a:avLst/>
          </a:prstGeom>
          <a:solidFill>
            <a:srgbClr val="FFFF99"/>
          </a:solidFill>
          <a:ln w="9525">
            <a:solidFill>
              <a:srgbClr val="FFFF99"/>
            </a:solidFill>
            <a:miter lim="800000"/>
            <a:headEnd/>
            <a:tailEnd/>
          </a:ln>
          <a:effectLst/>
          <a:scene3d>
            <a:camera prst="orthographicFront"/>
            <a:lightRig rig="threePt" dir="t"/>
          </a:scene3d>
          <a:sp3d>
            <a:bevelT/>
          </a:sp3d>
        </p:spPr>
        <p:txBody>
          <a:bodyPr anchor="ctr"/>
          <a:lstStyle/>
          <a:p>
            <a:pPr>
              <a:defRPr/>
            </a:pPr>
            <a:r>
              <a:rPr lang="fr-FR" sz="1100" dirty="0"/>
              <a:t>63 IP</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solidFill>
                  <a:schemeClr val="tx1"/>
                </a:solidFill>
              </a:rPr>
              <a:t>Les différentes sociétés d’assurance</a:t>
            </a:r>
            <a:r>
              <a:rPr lang="fr-FR" sz="1600" dirty="0" smtClean="0"/>
              <a:t/>
            </a:r>
            <a:br>
              <a:rPr lang="fr-FR" sz="1600" dirty="0" smtClean="0"/>
            </a:br>
            <a:r>
              <a:rPr lang="fr-FR" i="1" dirty="0" smtClean="0"/>
              <a:t>Les principaux Groupes</a:t>
            </a:r>
            <a:endParaRPr lang="fr-FR" sz="1600" i="1" u="sng" dirty="0" smtClean="0"/>
          </a:p>
        </p:txBody>
      </p:sp>
      <p:pic>
        <p:nvPicPr>
          <p:cNvPr id="5" name="Image 4" descr="Capture d’écran 2009-09-23 à 00.45.38.png"/>
          <p:cNvPicPr>
            <a:picLocks noChangeAspect="1"/>
          </p:cNvPicPr>
          <p:nvPr/>
        </p:nvPicPr>
        <p:blipFill>
          <a:blip r:embed="rId3"/>
          <a:srcRect t="5186"/>
          <a:stretch>
            <a:fillRect/>
          </a:stretch>
        </p:blipFill>
        <p:spPr>
          <a:xfrm>
            <a:off x="890197" y="785807"/>
            <a:ext cx="7620256" cy="565645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1026"/>
          <p:cNvSpPr>
            <a:spLocks noGrp="1" noChangeArrowheads="1"/>
          </p:cNvSpPr>
          <p:nvPr>
            <p:ph type="title"/>
          </p:nvPr>
        </p:nvSpPr>
        <p:spPr>
          <a:xfrm>
            <a:off x="715963" y="143249"/>
            <a:ext cx="7770812" cy="509588"/>
          </a:xfrm>
        </p:spPr>
        <p:txBody>
          <a:bodyPr/>
          <a:lstStyle/>
          <a:p>
            <a:r>
              <a:rPr lang="fr-FR" sz="1600" dirty="0" smtClean="0"/>
              <a:t>Les différentes sociétés d’assurance </a:t>
            </a:r>
            <a:r>
              <a:rPr lang="fr-FR" dirty="0" smtClean="0"/>
              <a:t/>
            </a:r>
            <a:br>
              <a:rPr lang="fr-FR" dirty="0" smtClean="0"/>
            </a:br>
            <a:r>
              <a:rPr lang="fr-FR" i="1" dirty="0" smtClean="0"/>
              <a:t>Les différentes formes de sociétés</a:t>
            </a:r>
            <a:endParaRPr lang="fr-FR" i="1" dirty="0" smtClean="0">
              <a:solidFill>
                <a:schemeClr val="tx1"/>
              </a:solidFill>
            </a:endParaRPr>
          </a:p>
        </p:txBody>
      </p:sp>
      <p:sp>
        <p:nvSpPr>
          <p:cNvPr id="447491" name="Rectangle 1027"/>
          <p:cNvSpPr>
            <a:spLocks noGrp="1" noChangeArrowheads="1"/>
          </p:cNvSpPr>
          <p:nvPr>
            <p:ph type="body" idx="1"/>
          </p:nvPr>
        </p:nvSpPr>
        <p:spPr>
          <a:xfrm>
            <a:off x="663575" y="1850403"/>
            <a:ext cx="7975600" cy="4318384"/>
          </a:xfrm>
        </p:spPr>
        <p:txBody>
          <a:bodyPr/>
          <a:lstStyle/>
          <a:p>
            <a:r>
              <a:rPr lang="fr-FR" dirty="0" smtClean="0"/>
              <a:t>Les assureurs à réseaux d’intermédiaires</a:t>
            </a:r>
            <a:endParaRPr lang="fr-FR" dirty="0"/>
          </a:p>
          <a:p>
            <a:pPr lvl="1"/>
            <a:r>
              <a:rPr lang="fr-FR" dirty="0" smtClean="0"/>
              <a:t>Généraliste de l'assurance</a:t>
            </a:r>
          </a:p>
          <a:p>
            <a:pPr lvl="1"/>
            <a:r>
              <a:rPr lang="fr-FR" dirty="0" smtClean="0"/>
              <a:t>Compagnie régie par le code des assurances et contrôlée par la Commission de contrôle des assurances</a:t>
            </a:r>
            <a:endParaRPr lang="fr-FR" dirty="0"/>
          </a:p>
          <a:p>
            <a:pPr lvl="1"/>
            <a:r>
              <a:rPr lang="fr-FR" dirty="0" smtClean="0"/>
              <a:t>Caractéristiques :</a:t>
            </a:r>
            <a:endParaRPr lang="fr-FR" dirty="0"/>
          </a:p>
          <a:p>
            <a:pPr lvl="2"/>
            <a:r>
              <a:rPr lang="fr-FR" dirty="0" smtClean="0"/>
              <a:t>Tous les produits</a:t>
            </a:r>
          </a:p>
          <a:p>
            <a:pPr lvl="2"/>
            <a:r>
              <a:rPr lang="fr-FR" dirty="0" smtClean="0"/>
              <a:t>Tous les métiers</a:t>
            </a:r>
          </a:p>
          <a:p>
            <a:pPr lvl="2"/>
            <a:r>
              <a:rPr lang="fr-FR" dirty="0" smtClean="0"/>
              <a:t>Toutes les formes de distribution</a:t>
            </a:r>
          </a:p>
          <a:p>
            <a:pPr lvl="2"/>
            <a:endParaRPr lang="fr-FR" dirty="0" smtClean="0"/>
          </a:p>
          <a:p>
            <a:pPr lvl="2"/>
            <a:endParaRPr lang="fr-FR" dirty="0" smtClean="0"/>
          </a:p>
          <a:p>
            <a:endParaRPr lang="fr-FR" dirty="0" smtClean="0"/>
          </a:p>
          <a:p>
            <a:endParaRPr lang="fr-FR" dirty="0" smtClean="0"/>
          </a:p>
          <a:p>
            <a:r>
              <a:rPr lang="fr-FR" dirty="0" smtClean="0"/>
              <a:t>Bancassurance</a:t>
            </a:r>
          </a:p>
          <a:p>
            <a:pPr lvl="1"/>
            <a:r>
              <a:rPr lang="fr-FR" dirty="0" smtClean="0"/>
              <a:t>Né dans les années 70 en Alsace avec le Crédit Mutuel  </a:t>
            </a:r>
          </a:p>
          <a:p>
            <a:pPr lvl="1"/>
            <a:r>
              <a:rPr lang="fr-FR" dirty="0" smtClean="0"/>
              <a:t>Généralisation dans les années 80 pour l’assurance vie et les années 90 pour les assurances dommages.</a:t>
            </a:r>
          </a:p>
          <a:p>
            <a:pPr lvl="1"/>
            <a:r>
              <a:rPr lang="fr-FR" dirty="0" smtClean="0"/>
              <a:t>Le produit d’assurance est intégré dans l’offre globale de produits bancaires</a:t>
            </a:r>
          </a:p>
          <a:p>
            <a:pPr lvl="1"/>
            <a:r>
              <a:rPr lang="fr-FR" dirty="0" smtClean="0"/>
              <a:t>Environ 27000 guichets</a:t>
            </a:r>
          </a:p>
          <a:p>
            <a:pPr algn="just"/>
            <a:endParaRPr lang="fr-FR" dirty="0" smtClean="0"/>
          </a:p>
          <a:p>
            <a:pPr lvl="2"/>
            <a:endParaRPr lang="fr-FR" dirty="0" smtClean="0"/>
          </a:p>
          <a:p>
            <a:endParaRPr lang="fr-FR" dirty="0"/>
          </a:p>
        </p:txBody>
      </p:sp>
      <p:graphicFrame>
        <p:nvGraphicFramePr>
          <p:cNvPr id="447493" name="Object 1029"/>
          <p:cNvGraphicFramePr>
            <a:graphicFrameLocks noChangeAspect="1"/>
          </p:cNvGraphicFramePr>
          <p:nvPr/>
        </p:nvGraphicFramePr>
        <p:xfrm>
          <a:off x="4136309" y="1258463"/>
          <a:ext cx="590550" cy="393700"/>
        </p:xfrm>
        <a:graphic>
          <a:graphicData uri="http://schemas.openxmlformats.org/presentationml/2006/ole">
            <mc:AlternateContent xmlns:mc="http://schemas.openxmlformats.org/markup-compatibility/2006">
              <mc:Choice xmlns:v="urn:schemas-microsoft-com:vml" Requires="v">
                <p:oleObj spid="_x0000_s1032" name="Photo Editor Photo" r:id="rId4" imgW="1076475" imgH="752381" progId="">
                  <p:embed/>
                </p:oleObj>
              </mc:Choice>
              <mc:Fallback>
                <p:oleObj name="Photo Editor Photo" r:id="rId4" imgW="1076475" imgH="752381"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14159" r="22124" b="39241"/>
                      <a:stretch>
                        <a:fillRect/>
                      </a:stretch>
                    </p:blipFill>
                    <p:spPr bwMode="auto">
                      <a:xfrm>
                        <a:off x="4136309" y="1258463"/>
                        <a:ext cx="590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 name="Picture 50"/>
          <p:cNvPicPr>
            <a:picLocks noChangeAspect="1" noChangeArrowheads="1"/>
          </p:cNvPicPr>
          <p:nvPr/>
        </p:nvPicPr>
        <p:blipFill>
          <a:blip r:embed="rId6">
            <a:lum contrast="20000"/>
          </a:blip>
          <a:srcRect/>
          <a:stretch>
            <a:fillRect/>
          </a:stretch>
        </p:blipFill>
        <p:spPr bwMode="auto">
          <a:xfrm>
            <a:off x="8347237" y="1120350"/>
            <a:ext cx="523875" cy="334963"/>
          </a:xfrm>
          <a:prstGeom prst="rect">
            <a:avLst/>
          </a:prstGeom>
          <a:noFill/>
          <a:ln w="9525">
            <a:noFill/>
            <a:miter lim="800000"/>
            <a:headEnd/>
            <a:tailEnd/>
          </a:ln>
        </p:spPr>
      </p:pic>
      <p:graphicFrame>
        <p:nvGraphicFramePr>
          <p:cNvPr id="1031" name="Object 2"/>
          <p:cNvGraphicFramePr>
            <a:graphicFrameLocks noChangeAspect="1"/>
          </p:cNvGraphicFramePr>
          <p:nvPr/>
        </p:nvGraphicFramePr>
        <p:xfrm>
          <a:off x="8176788" y="1549154"/>
          <a:ext cx="832108" cy="301249"/>
        </p:xfrm>
        <a:graphic>
          <a:graphicData uri="http://schemas.openxmlformats.org/presentationml/2006/ole">
            <mc:AlternateContent xmlns:mc="http://schemas.openxmlformats.org/markup-compatibility/2006">
              <mc:Choice xmlns:v="urn:schemas-microsoft-com:vml" Requires="v">
                <p:oleObj spid="_x0000_s1033" name="Document" r:id="rId7" imgW="3810532" imgH="1371791" progId="Word.Document.12">
                  <p:link updateAutomatic="1"/>
                </p:oleObj>
              </mc:Choice>
              <mc:Fallback>
                <p:oleObj name="Document" r:id="rId7" imgW="3810532" imgH="1371791" progId="Word.Document.12">
                  <p:link updateAutomatic="1"/>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6788" y="1549154"/>
                        <a:ext cx="832108" cy="30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4" name="Picture 72" descr="Generali, Solutions d'assurances"/>
          <p:cNvPicPr>
            <a:picLocks noChangeAspect="1" noChangeArrowheads="1"/>
          </p:cNvPicPr>
          <p:nvPr/>
        </p:nvPicPr>
        <p:blipFill>
          <a:blip r:embed="rId9"/>
          <a:srcRect/>
          <a:stretch>
            <a:fillRect/>
          </a:stretch>
        </p:blipFill>
        <p:spPr bwMode="auto">
          <a:xfrm>
            <a:off x="4870724" y="1295194"/>
            <a:ext cx="1085770" cy="345838"/>
          </a:xfrm>
          <a:prstGeom prst="rect">
            <a:avLst/>
          </a:prstGeom>
          <a:noFill/>
          <a:ln w="9525">
            <a:noFill/>
            <a:miter lim="800000"/>
            <a:headEnd/>
            <a:tailEnd/>
          </a:ln>
        </p:spPr>
      </p:pic>
      <p:pic>
        <p:nvPicPr>
          <p:cNvPr id="15" name="Picture 70" descr="Logo AGF">
            <a:hlinkClick r:id="rId10" tooltip="Logo AGF - Retour à la page d'accueil AGF"/>
          </p:cNvPr>
          <p:cNvPicPr>
            <a:picLocks noChangeAspect="1" noChangeArrowheads="1"/>
          </p:cNvPicPr>
          <p:nvPr/>
        </p:nvPicPr>
        <p:blipFill>
          <a:blip r:embed="rId11"/>
          <a:srcRect/>
          <a:stretch>
            <a:fillRect/>
          </a:stretch>
        </p:blipFill>
        <p:spPr bwMode="auto">
          <a:xfrm>
            <a:off x="6310181" y="1549154"/>
            <a:ext cx="596229" cy="174137"/>
          </a:xfrm>
          <a:prstGeom prst="rect">
            <a:avLst/>
          </a:prstGeom>
          <a:noFill/>
          <a:ln w="9525">
            <a:noFill/>
            <a:miter lim="800000"/>
            <a:headEnd/>
            <a:tailEnd/>
          </a:ln>
        </p:spPr>
      </p:pic>
      <p:pic>
        <p:nvPicPr>
          <p:cNvPr id="16" name="Picture 68" descr="http://www.allianzbanque.fr/rebranding/img/top_logo.gif">
            <a:hlinkClick r:id="rId12" tooltip="Accueil"/>
          </p:cNvPr>
          <p:cNvPicPr>
            <a:picLocks noChangeAspect="1" noChangeArrowheads="1"/>
          </p:cNvPicPr>
          <p:nvPr/>
        </p:nvPicPr>
        <p:blipFill>
          <a:blip r:embed="rId13"/>
          <a:srcRect l="8844" t="25401" r="46777" b="24074"/>
          <a:stretch>
            <a:fillRect/>
          </a:stretch>
        </p:blipFill>
        <p:spPr bwMode="auto">
          <a:xfrm>
            <a:off x="6081581" y="1287832"/>
            <a:ext cx="824829" cy="264028"/>
          </a:xfrm>
          <a:prstGeom prst="rect">
            <a:avLst/>
          </a:prstGeom>
          <a:noFill/>
          <a:ln w="9525">
            <a:noFill/>
            <a:miter lim="800000"/>
            <a:headEnd/>
            <a:tailEnd/>
          </a:ln>
        </p:spPr>
      </p:pic>
      <p:pic>
        <p:nvPicPr>
          <p:cNvPr id="17" name="Image 16"/>
          <p:cNvPicPr>
            <a:picLocks noChangeAspect="1"/>
          </p:cNvPicPr>
          <p:nvPr/>
        </p:nvPicPr>
        <p:blipFill>
          <a:blip r:embed="rId14" cstate="print"/>
          <a:stretch>
            <a:fillRect/>
          </a:stretch>
        </p:blipFill>
        <p:spPr>
          <a:xfrm>
            <a:off x="7349888" y="1102092"/>
            <a:ext cx="403759" cy="386204"/>
          </a:xfrm>
          <a:prstGeom prst="rect">
            <a:avLst/>
          </a:prstGeom>
        </p:spPr>
      </p:pic>
      <p:pic>
        <p:nvPicPr>
          <p:cNvPr id="18" name="Picture 11" descr="logo"/>
          <p:cNvPicPr>
            <a:picLocks noChangeAspect="1" noChangeArrowheads="1"/>
          </p:cNvPicPr>
          <p:nvPr/>
        </p:nvPicPr>
        <p:blipFill>
          <a:blip r:embed="rId15"/>
          <a:srcRect/>
          <a:stretch>
            <a:fillRect/>
          </a:stretch>
        </p:blipFill>
        <p:spPr bwMode="auto">
          <a:xfrm>
            <a:off x="7055010" y="784701"/>
            <a:ext cx="981778" cy="249403"/>
          </a:xfrm>
          <a:prstGeom prst="rect">
            <a:avLst/>
          </a:prstGeom>
          <a:noFill/>
          <a:ln w="9525">
            <a:noFill/>
            <a:miter lim="800000"/>
            <a:headEnd/>
            <a:tailEnd/>
          </a:ln>
        </p:spPr>
      </p:pic>
      <p:pic>
        <p:nvPicPr>
          <p:cNvPr id="19" name="Image 18"/>
          <p:cNvPicPr>
            <a:picLocks noChangeAspect="1"/>
          </p:cNvPicPr>
          <p:nvPr/>
        </p:nvPicPr>
        <p:blipFill>
          <a:blip r:embed="rId16" cstate="print"/>
          <a:stretch>
            <a:fillRect/>
          </a:stretch>
        </p:blipFill>
        <p:spPr>
          <a:xfrm>
            <a:off x="7055010" y="1450377"/>
            <a:ext cx="519836" cy="513256"/>
          </a:xfrm>
          <a:prstGeom prst="rect">
            <a:avLst/>
          </a:prstGeom>
        </p:spPr>
      </p:pic>
      <p:pic>
        <p:nvPicPr>
          <p:cNvPr id="20" name="Image 19" descr="Capture d’écran 2009-09-22 à 23.51.06.png"/>
          <p:cNvPicPr>
            <a:picLocks noChangeAspect="1"/>
          </p:cNvPicPr>
          <p:nvPr/>
        </p:nvPicPr>
        <p:blipFill>
          <a:blip r:embed="rId17" cstate="print"/>
          <a:stretch>
            <a:fillRect/>
          </a:stretch>
        </p:blipFill>
        <p:spPr>
          <a:xfrm>
            <a:off x="7574846" y="1488296"/>
            <a:ext cx="483580" cy="475337"/>
          </a:xfrm>
          <a:prstGeom prst="rect">
            <a:avLst/>
          </a:prstGeom>
        </p:spPr>
      </p:pic>
      <p:pic>
        <p:nvPicPr>
          <p:cNvPr id="22" name="Image 21"/>
          <p:cNvPicPr>
            <a:picLocks noChangeAspect="1"/>
          </p:cNvPicPr>
          <p:nvPr/>
        </p:nvPicPr>
        <p:blipFill>
          <a:blip r:embed="rId18"/>
          <a:stretch>
            <a:fillRect/>
          </a:stretch>
        </p:blipFill>
        <p:spPr>
          <a:xfrm>
            <a:off x="4915094" y="4336750"/>
            <a:ext cx="1527944" cy="312737"/>
          </a:xfrm>
          <a:prstGeom prst="rect">
            <a:avLst/>
          </a:prstGeom>
        </p:spPr>
      </p:pic>
      <p:pic>
        <p:nvPicPr>
          <p:cNvPr id="23" name="Image 22"/>
          <p:cNvPicPr>
            <a:picLocks noChangeAspect="1"/>
          </p:cNvPicPr>
          <p:nvPr/>
        </p:nvPicPr>
        <p:blipFill>
          <a:blip r:embed="rId19"/>
          <a:stretch>
            <a:fillRect/>
          </a:stretch>
        </p:blipFill>
        <p:spPr>
          <a:xfrm>
            <a:off x="4915094" y="4703677"/>
            <a:ext cx="1166487" cy="255169"/>
          </a:xfrm>
          <a:prstGeom prst="rect">
            <a:avLst/>
          </a:prstGeom>
        </p:spPr>
      </p:pic>
      <p:pic>
        <p:nvPicPr>
          <p:cNvPr id="24" name="Image 23"/>
          <p:cNvPicPr>
            <a:picLocks noChangeAspect="1"/>
          </p:cNvPicPr>
          <p:nvPr/>
        </p:nvPicPr>
        <p:blipFill>
          <a:blip r:embed="rId20"/>
          <a:stretch>
            <a:fillRect/>
          </a:stretch>
        </p:blipFill>
        <p:spPr>
          <a:xfrm>
            <a:off x="8350633" y="4241512"/>
            <a:ext cx="571694" cy="564172"/>
          </a:xfrm>
          <a:prstGeom prst="rect">
            <a:avLst/>
          </a:prstGeom>
        </p:spPr>
      </p:pic>
      <p:pic>
        <p:nvPicPr>
          <p:cNvPr id="25" name="Image 24" descr="Capture d’écran 2009-09-22 à 23.57.17.png"/>
          <p:cNvPicPr>
            <a:picLocks noChangeAspect="1"/>
          </p:cNvPicPr>
          <p:nvPr/>
        </p:nvPicPr>
        <p:blipFill>
          <a:blip r:embed="rId21"/>
          <a:stretch>
            <a:fillRect/>
          </a:stretch>
        </p:blipFill>
        <p:spPr>
          <a:xfrm>
            <a:off x="1470162" y="4358948"/>
            <a:ext cx="2092566" cy="344729"/>
          </a:xfrm>
          <a:prstGeom prst="rect">
            <a:avLst/>
          </a:prstGeom>
        </p:spPr>
      </p:pic>
      <p:pic>
        <p:nvPicPr>
          <p:cNvPr id="26" name="Image 25" descr="Capture d’écran 2009-09-23 à 00.02.06.png"/>
          <p:cNvPicPr>
            <a:picLocks noChangeAspect="1"/>
          </p:cNvPicPr>
          <p:nvPr/>
        </p:nvPicPr>
        <p:blipFill>
          <a:blip r:embed="rId22"/>
          <a:stretch>
            <a:fillRect/>
          </a:stretch>
        </p:blipFill>
        <p:spPr>
          <a:xfrm>
            <a:off x="3431837" y="4642203"/>
            <a:ext cx="1295022" cy="326961"/>
          </a:xfrm>
          <a:prstGeom prst="rect">
            <a:avLst/>
          </a:prstGeom>
        </p:spPr>
      </p:pic>
      <p:pic>
        <p:nvPicPr>
          <p:cNvPr id="27" name="Image 26"/>
          <p:cNvPicPr>
            <a:picLocks noChangeAspect="1"/>
          </p:cNvPicPr>
          <p:nvPr/>
        </p:nvPicPr>
        <p:blipFill>
          <a:blip r:embed="rId23"/>
          <a:srcRect r="74330"/>
          <a:stretch>
            <a:fillRect/>
          </a:stretch>
        </p:blipFill>
        <p:spPr>
          <a:xfrm>
            <a:off x="6640933" y="4591989"/>
            <a:ext cx="1353545" cy="427389"/>
          </a:xfrm>
          <a:prstGeom prst="rect">
            <a:avLst/>
          </a:prstGeom>
        </p:spPr>
      </p:pic>
      <p:pic>
        <p:nvPicPr>
          <p:cNvPr id="28" name="Image 27"/>
          <p:cNvPicPr>
            <a:picLocks noChangeAspect="1"/>
          </p:cNvPicPr>
          <p:nvPr/>
        </p:nvPicPr>
        <p:blipFill>
          <a:blip r:embed="rId24"/>
          <a:stretch>
            <a:fillRect/>
          </a:stretch>
        </p:blipFill>
        <p:spPr>
          <a:xfrm>
            <a:off x="6590584" y="4246559"/>
            <a:ext cx="1760049" cy="3454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1027"/>
          <p:cNvSpPr>
            <a:spLocks noGrp="1" noChangeArrowheads="1"/>
          </p:cNvSpPr>
          <p:nvPr>
            <p:ph type="body" idx="1"/>
          </p:nvPr>
        </p:nvSpPr>
        <p:spPr>
          <a:xfrm>
            <a:off x="663575" y="1960143"/>
            <a:ext cx="7975600" cy="3610838"/>
          </a:xfrm>
        </p:spPr>
        <p:txBody>
          <a:bodyPr/>
          <a:lstStyle/>
          <a:p>
            <a:pPr algn="just"/>
            <a:r>
              <a:rPr lang="fr-FR" dirty="0" smtClean="0"/>
              <a:t>Les Mutuelles sans intermédiaires (MSI)</a:t>
            </a:r>
          </a:p>
          <a:p>
            <a:pPr lvl="1" algn="just"/>
            <a:r>
              <a:rPr lang="fr-FR" dirty="0" smtClean="0"/>
              <a:t>Ce sont des mutuelles d’assurance qui ont recours à une distribution sans intermédiaire commissionné : l’assuré et la société d’assurance sont en contact direct</a:t>
            </a:r>
          </a:p>
          <a:p>
            <a:pPr lvl="1" algn="just"/>
            <a:r>
              <a:rPr lang="fr-FR" dirty="0" smtClean="0"/>
              <a:t>Ce sont des sociétés à caractère non commercial</a:t>
            </a:r>
          </a:p>
          <a:p>
            <a:pPr lvl="1" algn="just"/>
            <a:r>
              <a:rPr lang="fr-FR" dirty="0" smtClean="0"/>
              <a:t>Les mutuelles sans intermédiaires sont régies, comme les compagnies d’assurance  “traditionnelles”  par le code des assurances</a:t>
            </a:r>
          </a:p>
          <a:p>
            <a:pPr lvl="1" algn="just"/>
            <a:r>
              <a:rPr lang="fr-FR" dirty="0" smtClean="0"/>
              <a:t>En principe, elles représentent une population spécifique (ex la MAIF = les instituteurs,...) mais la plupart comme la MATMUT se sont ouvertes aujourd’hui à la quasi totalité des professions. </a:t>
            </a:r>
          </a:p>
          <a:p>
            <a:pPr lvl="1" algn="just"/>
            <a:r>
              <a:rPr lang="fr-FR" dirty="0" smtClean="0"/>
              <a:t>Pour s’adapter à la législation, les mutuelles ont créé des filiales spécialisées dans l’assurance vie.</a:t>
            </a:r>
          </a:p>
          <a:p>
            <a:pPr lvl="1" algn="just"/>
            <a:r>
              <a:rPr lang="fr-FR" dirty="0" smtClean="0"/>
              <a:t>Elles commercialisent essentiellement les garanties Auto, la multirisques Habitation (MRH) et la Garantie Accidents de la Vie ( GAV)</a:t>
            </a:r>
          </a:p>
          <a:p>
            <a:endParaRPr lang="fr-FR" dirty="0" smtClean="0"/>
          </a:p>
          <a:p>
            <a:pPr lvl="1"/>
            <a:endParaRPr lang="fr-FR" dirty="0" smtClean="0"/>
          </a:p>
          <a:p>
            <a:endParaRPr lang="fr-FR" dirty="0" smtClean="0"/>
          </a:p>
          <a:p>
            <a:pPr lvl="1"/>
            <a:endParaRPr lang="fr-FR" dirty="0" smtClean="0"/>
          </a:p>
          <a:p>
            <a:endParaRPr lang="fr-FR" dirty="0" smtClean="0"/>
          </a:p>
          <a:p>
            <a:endParaRPr lang="fr-FR" dirty="0" smtClean="0"/>
          </a:p>
        </p:txBody>
      </p:sp>
      <p:sp>
        <p:nvSpPr>
          <p:cNvPr id="10" name="Rectangle 1026"/>
          <p:cNvSpPr>
            <a:spLocks noGrp="1" noChangeArrowheads="1"/>
          </p:cNvSpPr>
          <p:nvPr>
            <p:ph type="title"/>
          </p:nvPr>
        </p:nvSpPr>
        <p:spPr>
          <a:xfrm>
            <a:off x="715963" y="143249"/>
            <a:ext cx="7770812" cy="509588"/>
          </a:xfrm>
        </p:spPr>
        <p:txBody>
          <a:bodyPr/>
          <a:lstStyle/>
          <a:p>
            <a:r>
              <a:rPr lang="fr-FR" sz="1600" dirty="0" smtClean="0"/>
              <a:t>Les différentes sociétés d’assurance </a:t>
            </a:r>
            <a:r>
              <a:rPr lang="fr-FR" dirty="0" smtClean="0"/>
              <a:t/>
            </a:r>
            <a:br>
              <a:rPr lang="fr-FR" dirty="0" smtClean="0"/>
            </a:br>
            <a:r>
              <a:rPr lang="fr-FR" i="1" dirty="0" smtClean="0"/>
              <a:t>Les différentes formes de sociétés</a:t>
            </a:r>
            <a:endParaRPr lang="fr-FR" sz="1600" i="1" dirty="0" smtClean="0">
              <a:solidFill>
                <a:schemeClr val="tx1"/>
              </a:solidFill>
            </a:endParaRPr>
          </a:p>
        </p:txBody>
      </p:sp>
      <p:pic>
        <p:nvPicPr>
          <p:cNvPr id="7" name="Image 19"/>
          <p:cNvPicPr>
            <a:picLocks noChangeAspect="1"/>
          </p:cNvPicPr>
          <p:nvPr/>
        </p:nvPicPr>
        <p:blipFill>
          <a:blip r:embed="rId3"/>
          <a:srcRect/>
          <a:stretch>
            <a:fillRect/>
          </a:stretch>
        </p:blipFill>
        <p:spPr bwMode="auto">
          <a:xfrm>
            <a:off x="4210128" y="1051163"/>
            <a:ext cx="523875" cy="523874"/>
          </a:xfrm>
          <a:prstGeom prst="rect">
            <a:avLst/>
          </a:prstGeom>
          <a:noFill/>
          <a:ln w="9525">
            <a:noFill/>
            <a:miter lim="800000"/>
            <a:headEnd/>
            <a:tailEnd/>
          </a:ln>
        </p:spPr>
      </p:pic>
      <p:pic>
        <p:nvPicPr>
          <p:cNvPr id="8" name="Image 17"/>
          <p:cNvPicPr>
            <a:picLocks noChangeAspect="1"/>
          </p:cNvPicPr>
          <p:nvPr/>
        </p:nvPicPr>
        <p:blipFill>
          <a:blip r:embed="rId4"/>
          <a:srcRect/>
          <a:stretch>
            <a:fillRect/>
          </a:stretch>
        </p:blipFill>
        <p:spPr bwMode="auto">
          <a:xfrm>
            <a:off x="6215309" y="1313100"/>
            <a:ext cx="537363" cy="531256"/>
          </a:xfrm>
          <a:prstGeom prst="rect">
            <a:avLst/>
          </a:prstGeom>
          <a:noFill/>
          <a:ln w="9525">
            <a:noFill/>
            <a:miter lim="800000"/>
            <a:headEnd/>
            <a:tailEnd/>
          </a:ln>
        </p:spPr>
      </p:pic>
      <p:pic>
        <p:nvPicPr>
          <p:cNvPr id="9" name="Picture 50"/>
          <p:cNvPicPr>
            <a:picLocks noChangeAspect="1" noChangeArrowheads="1"/>
          </p:cNvPicPr>
          <p:nvPr/>
        </p:nvPicPr>
        <p:blipFill>
          <a:blip r:embed="rId5">
            <a:lum contrast="20000"/>
          </a:blip>
          <a:srcRect/>
          <a:stretch>
            <a:fillRect/>
          </a:stretch>
        </p:blipFill>
        <p:spPr bwMode="auto">
          <a:xfrm>
            <a:off x="6530734" y="865507"/>
            <a:ext cx="523875" cy="334963"/>
          </a:xfrm>
          <a:prstGeom prst="rect">
            <a:avLst/>
          </a:prstGeom>
          <a:noFill/>
          <a:ln w="9525">
            <a:noFill/>
            <a:miter lim="800000"/>
            <a:headEnd/>
            <a:tailEnd/>
          </a:ln>
        </p:spPr>
      </p:pic>
      <p:pic>
        <p:nvPicPr>
          <p:cNvPr id="11" name="Picture 66" descr="D:\Documents and Settings\cLacaille\Mes documents\04-ACO-ApprocheComptes\EcureuilAssurances\20090609\Doc Présenté\Matmut.png"/>
          <p:cNvPicPr>
            <a:picLocks noChangeAspect="1" noChangeArrowheads="1"/>
          </p:cNvPicPr>
          <p:nvPr/>
        </p:nvPicPr>
        <p:blipFill>
          <a:blip r:embed="rId6"/>
          <a:srcRect/>
          <a:stretch>
            <a:fillRect/>
          </a:stretch>
        </p:blipFill>
        <p:spPr bwMode="auto">
          <a:xfrm>
            <a:off x="5456280" y="1051163"/>
            <a:ext cx="565077" cy="523874"/>
          </a:xfrm>
          <a:prstGeom prst="rect">
            <a:avLst/>
          </a:prstGeom>
          <a:noFill/>
          <a:ln w="9525">
            <a:noFill/>
            <a:miter lim="800000"/>
            <a:headEnd/>
            <a:tailEnd/>
          </a:ln>
        </p:spPr>
      </p:pic>
      <p:pic>
        <p:nvPicPr>
          <p:cNvPr id="15" name="Picture 48" descr="MAAF-">
            <a:hlinkClick r:id="rId7"/>
          </p:cNvPr>
          <p:cNvPicPr>
            <a:picLocks noChangeAspect="1" noChangeArrowheads="1"/>
          </p:cNvPicPr>
          <p:nvPr/>
        </p:nvPicPr>
        <p:blipFill>
          <a:blip r:embed="rId8"/>
          <a:srcRect/>
          <a:stretch>
            <a:fillRect/>
          </a:stretch>
        </p:blipFill>
        <p:spPr bwMode="auto">
          <a:xfrm>
            <a:off x="6864825" y="1320482"/>
            <a:ext cx="682534" cy="523874"/>
          </a:xfrm>
          <a:prstGeom prst="rect">
            <a:avLst/>
          </a:prstGeom>
          <a:noFill/>
          <a:ln w="9525">
            <a:noFill/>
            <a:miter lim="800000"/>
            <a:headEnd/>
            <a:tailEnd/>
          </a:ln>
        </p:spPr>
      </p:pic>
      <p:pic>
        <p:nvPicPr>
          <p:cNvPr id="16" name="Picture 7"/>
          <p:cNvPicPr>
            <a:picLocks noChangeAspect="1" noChangeArrowheads="1"/>
          </p:cNvPicPr>
          <p:nvPr/>
        </p:nvPicPr>
        <p:blipFill>
          <a:blip r:embed="rId9"/>
          <a:srcRect/>
          <a:stretch>
            <a:fillRect/>
          </a:stretch>
        </p:blipFill>
        <p:spPr bwMode="auto">
          <a:xfrm>
            <a:off x="4742937" y="1054854"/>
            <a:ext cx="626054" cy="531256"/>
          </a:xfrm>
          <a:prstGeom prst="rect">
            <a:avLst/>
          </a:prstGeom>
          <a:noFill/>
          <a:ln w="9525">
            <a:noFill/>
            <a:miter lim="800000"/>
            <a:headEnd/>
            <a:tailEnd/>
          </a:ln>
        </p:spPr>
      </p:pic>
      <p:pic>
        <p:nvPicPr>
          <p:cNvPr id="17" name="Picture 11" descr="logo"/>
          <p:cNvPicPr>
            <a:picLocks noChangeAspect="1" noChangeArrowheads="1"/>
          </p:cNvPicPr>
          <p:nvPr/>
        </p:nvPicPr>
        <p:blipFill>
          <a:blip r:embed="rId10"/>
          <a:srcRect/>
          <a:stretch>
            <a:fillRect/>
          </a:stretch>
        </p:blipFill>
        <p:spPr bwMode="auto">
          <a:xfrm>
            <a:off x="7775886" y="1450335"/>
            <a:ext cx="981778" cy="2494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3"/>
          <p:cNvSpPr>
            <a:spLocks noGrp="1" noChangeArrowheads="1"/>
          </p:cNvSpPr>
          <p:nvPr>
            <p:ph type="body" idx="1"/>
          </p:nvPr>
        </p:nvSpPr>
        <p:spPr>
          <a:xfrm>
            <a:off x="431558" y="838975"/>
            <a:ext cx="8384895" cy="4691062"/>
          </a:xfrm>
        </p:spPr>
        <p:txBody>
          <a:bodyPr/>
          <a:lstStyle/>
          <a:p>
            <a:pPr>
              <a:lnSpc>
                <a:spcPct val="80000"/>
              </a:lnSpc>
            </a:pPr>
            <a:r>
              <a:rPr lang="fr-FR" dirty="0" smtClean="0"/>
              <a:t>Les Mutuelles 45</a:t>
            </a:r>
          </a:p>
          <a:p>
            <a:pPr lvl="1">
              <a:lnSpc>
                <a:spcPct val="80000"/>
              </a:lnSpc>
            </a:pPr>
            <a:r>
              <a:rPr lang="fr-FR" dirty="0" smtClean="0"/>
              <a:t>Nées de la création de la sécurité sociale en 1945, elles se définissent comme “des groupements à but non lucratif” qui mènent dans l’intérêt de leurs membres et de leurs familles, des actions de prévoyance, de solidarité et d’entraide.</a:t>
            </a:r>
          </a:p>
          <a:p>
            <a:pPr lvl="1">
              <a:lnSpc>
                <a:spcPct val="80000"/>
              </a:lnSpc>
            </a:pPr>
            <a:r>
              <a:rPr lang="fr-FR" dirty="0" smtClean="0"/>
              <a:t>Que font les mutuelles 45?</a:t>
            </a:r>
          </a:p>
          <a:p>
            <a:pPr lvl="2">
              <a:lnSpc>
                <a:spcPct val="80000"/>
              </a:lnSpc>
            </a:pPr>
            <a:r>
              <a:rPr lang="fr-FR" dirty="0" smtClean="0"/>
              <a:t>Les groupements</a:t>
            </a:r>
          </a:p>
          <a:p>
            <a:pPr lvl="3">
              <a:lnSpc>
                <a:spcPct val="80000"/>
              </a:lnSpc>
            </a:pPr>
            <a:r>
              <a:rPr lang="fr-FR" dirty="0" smtClean="0"/>
              <a:t>Ils sont composés de mutuelles, des unions ou des fédérations de mutuelles</a:t>
            </a:r>
          </a:p>
          <a:p>
            <a:pPr lvl="3">
              <a:lnSpc>
                <a:spcPct val="80000"/>
              </a:lnSpc>
            </a:pPr>
            <a:r>
              <a:rPr lang="fr-FR" dirty="0" smtClean="0"/>
              <a:t>Leur principale activité est la fourniture de prestations en assurance maladie complémentaire</a:t>
            </a:r>
          </a:p>
          <a:p>
            <a:pPr lvl="3">
              <a:lnSpc>
                <a:spcPct val="80000"/>
              </a:lnSpc>
            </a:pPr>
            <a:r>
              <a:rPr lang="fr-FR" dirty="0" smtClean="0"/>
              <a:t>Certains groupements tels que la MGEN  gèrent également le régime obligatoire de la Sécurité Sociale</a:t>
            </a:r>
          </a:p>
          <a:p>
            <a:pPr lvl="2">
              <a:lnSpc>
                <a:spcPct val="80000"/>
              </a:lnSpc>
            </a:pPr>
            <a:r>
              <a:rPr lang="fr-FR" dirty="0" smtClean="0"/>
              <a:t>Les caisses autonomes mutualistes</a:t>
            </a:r>
          </a:p>
          <a:p>
            <a:pPr lvl="3">
              <a:lnSpc>
                <a:spcPct val="80000"/>
              </a:lnSpc>
            </a:pPr>
            <a:r>
              <a:rPr lang="fr-FR" dirty="0" smtClean="0"/>
              <a:t>Elles ne possèdent pas de statut juridique distinct des mutuelles mais uniquement une comptabilité séparée.</a:t>
            </a:r>
          </a:p>
          <a:p>
            <a:pPr lvl="3">
              <a:lnSpc>
                <a:spcPct val="80000"/>
              </a:lnSpc>
            </a:pPr>
            <a:r>
              <a:rPr lang="fr-FR" dirty="0" smtClean="0"/>
              <a:t>Elles sont chargées de la gestion de l’activité prévoyance des mutuelles, qui regroupe des prestations “vie” et “non vie”</a:t>
            </a:r>
          </a:p>
          <a:p>
            <a:pPr>
              <a:lnSpc>
                <a:spcPct val="80000"/>
              </a:lnSpc>
            </a:pPr>
            <a:endParaRPr lang="fr-FR" dirty="0" smtClean="0"/>
          </a:p>
          <a:p>
            <a:pPr>
              <a:lnSpc>
                <a:spcPct val="80000"/>
              </a:lnSpc>
            </a:pPr>
            <a:endParaRPr lang="fr-FR" dirty="0" smtClean="0"/>
          </a:p>
          <a:p>
            <a:pPr>
              <a:lnSpc>
                <a:spcPct val="80000"/>
              </a:lnSpc>
            </a:pPr>
            <a:r>
              <a:rPr lang="fr-FR" dirty="0" smtClean="0"/>
              <a:t>Les Institutions de prévoyance</a:t>
            </a:r>
          </a:p>
          <a:p>
            <a:pPr lvl="1">
              <a:lnSpc>
                <a:spcPct val="80000"/>
              </a:lnSpc>
            </a:pPr>
            <a:r>
              <a:rPr lang="fr-FR" dirty="0" smtClean="0"/>
              <a:t>Organismes paritaires (employeur, employés) à but non lucratif, qui protègent les salariés des risques de la vie depuis 50 ans. Relèvent du code de la Sécurité Sociale.</a:t>
            </a:r>
          </a:p>
          <a:p>
            <a:pPr lvl="1">
              <a:lnSpc>
                <a:spcPct val="80000"/>
              </a:lnSpc>
            </a:pPr>
            <a:r>
              <a:rPr lang="fr-FR" dirty="0" smtClean="0"/>
              <a:t>Les IP gèrent les garanties complémentaires liées au risques Maladie ou Accident susceptibles d'entrainer une perte de revenus pour la personne et sa famille</a:t>
            </a:r>
          </a:p>
          <a:p>
            <a:pPr lvl="1">
              <a:lnSpc>
                <a:spcPct val="80000"/>
              </a:lnSpc>
            </a:pPr>
            <a:r>
              <a:rPr lang="fr-FR" dirty="0" smtClean="0"/>
              <a:t>Se sont des spécialistes de la prévoyance collective en entreprise mais assurent également dans une moindre mesure des contrats individuels (salariés retraités, dans le cadre de la loi Evin)</a:t>
            </a:r>
          </a:p>
          <a:p>
            <a:pPr lvl="1">
              <a:lnSpc>
                <a:spcPct val="80000"/>
              </a:lnSpc>
            </a:pPr>
            <a:r>
              <a:rPr lang="fr-FR" dirty="0" smtClean="0"/>
              <a:t>Ils fournissent des prestations de Santé (remboursement des frais de soins), de l'action sociale et des prestations de Prévoyance :</a:t>
            </a:r>
          </a:p>
          <a:p>
            <a:pPr lvl="2">
              <a:lnSpc>
                <a:spcPct val="80000"/>
              </a:lnSpc>
            </a:pPr>
            <a:r>
              <a:rPr lang="fr-FR" dirty="0" smtClean="0"/>
              <a:t>Décès, avec versement d’un capital décès, rente de conjoint , rente éducation</a:t>
            </a:r>
          </a:p>
          <a:p>
            <a:pPr lvl="2">
              <a:lnSpc>
                <a:spcPct val="80000"/>
              </a:lnSpc>
            </a:pPr>
            <a:r>
              <a:rPr lang="fr-FR" dirty="0" smtClean="0"/>
              <a:t>Incapacité/invalidité : versement d’indemnités</a:t>
            </a:r>
          </a:p>
          <a:p>
            <a:pPr lvl="2">
              <a:lnSpc>
                <a:spcPct val="80000"/>
              </a:lnSpc>
            </a:pPr>
            <a:r>
              <a:rPr lang="fr-FR" dirty="0" smtClean="0"/>
              <a:t>Retraire supplémentaire et dépendance</a:t>
            </a:r>
          </a:p>
          <a:p>
            <a:pPr lvl="1">
              <a:lnSpc>
                <a:spcPct val="80000"/>
              </a:lnSpc>
            </a:pPr>
            <a:r>
              <a:rPr lang="fr-FR" dirty="0" smtClean="0"/>
              <a:t>1,9 M d'entreprises adhérentes pour 11 M de personnes couvertes en prévoyance et 5 M en santé. Un CA représentant près de 5% sur le marché de l’assurance 2005.</a:t>
            </a:r>
            <a:endParaRPr lang="fr-FR" dirty="0"/>
          </a:p>
        </p:txBody>
      </p:sp>
      <p:sp>
        <p:nvSpPr>
          <p:cNvPr id="10" name="Rectangle 1026"/>
          <p:cNvSpPr>
            <a:spLocks noGrp="1" noChangeArrowheads="1"/>
          </p:cNvSpPr>
          <p:nvPr>
            <p:ph type="title"/>
          </p:nvPr>
        </p:nvSpPr>
        <p:spPr>
          <a:xfrm>
            <a:off x="715963" y="143249"/>
            <a:ext cx="7770812" cy="509588"/>
          </a:xfrm>
        </p:spPr>
        <p:txBody>
          <a:bodyPr/>
          <a:lstStyle/>
          <a:p>
            <a:r>
              <a:rPr lang="fr-FR" sz="1600" dirty="0" smtClean="0"/>
              <a:t>Les différentes sociétés d’assurance </a:t>
            </a:r>
            <a:r>
              <a:rPr lang="fr-FR" dirty="0" smtClean="0"/>
              <a:t/>
            </a:r>
            <a:br>
              <a:rPr lang="fr-FR" dirty="0" smtClean="0"/>
            </a:br>
            <a:r>
              <a:rPr lang="fr-FR" i="1" dirty="0" smtClean="0"/>
              <a:t>Les différentes formes de sociétés</a:t>
            </a:r>
            <a:endParaRPr lang="fr-FR" i="1" dirty="0" smtClean="0">
              <a:solidFill>
                <a:schemeClr val="tx1"/>
              </a:solidFill>
            </a:endParaRPr>
          </a:p>
        </p:txBody>
      </p:sp>
      <p:pic>
        <p:nvPicPr>
          <p:cNvPr id="12" name="Picture 4" descr="logo">
            <a:hlinkClick r:id="rId4"/>
          </p:cNvPr>
          <p:cNvPicPr>
            <a:picLocks noChangeAspect="1" noChangeArrowheads="1"/>
          </p:cNvPicPr>
          <p:nvPr/>
        </p:nvPicPr>
        <p:blipFill>
          <a:blip r:embed="rId5"/>
          <a:srcRect/>
          <a:stretch>
            <a:fillRect/>
          </a:stretch>
        </p:blipFill>
        <p:spPr bwMode="auto">
          <a:xfrm>
            <a:off x="7211454" y="1510468"/>
            <a:ext cx="827088" cy="614363"/>
          </a:xfrm>
          <a:prstGeom prst="rect">
            <a:avLst/>
          </a:prstGeom>
          <a:noFill/>
        </p:spPr>
      </p:pic>
      <p:graphicFrame>
        <p:nvGraphicFramePr>
          <p:cNvPr id="13" name="Object 5"/>
          <p:cNvGraphicFramePr>
            <a:graphicFrameLocks noChangeAspect="1"/>
          </p:cNvGraphicFramePr>
          <p:nvPr/>
        </p:nvGraphicFramePr>
        <p:xfrm>
          <a:off x="8278254" y="1473956"/>
          <a:ext cx="612775" cy="722312"/>
        </p:xfrm>
        <a:graphic>
          <a:graphicData uri="http://schemas.openxmlformats.org/presentationml/2006/ole">
            <mc:AlternateContent xmlns:mc="http://schemas.openxmlformats.org/markup-compatibility/2006">
              <mc:Choice xmlns:v="urn:schemas-microsoft-com:vml" Requires="v">
                <p:oleObj spid="_x0000_s191493" name="Photo Editor Photo" r:id="rId6" imgW="866896" imgH="1019048" progId="">
                  <p:embed/>
                </p:oleObj>
              </mc:Choice>
              <mc:Fallback>
                <p:oleObj name="Photo Editor Photo" r:id="rId6" imgW="866896" imgH="1019048"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8254" y="1473956"/>
                        <a:ext cx="612775"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1492" name="Picture 4" descr="D:\Documents and Settings\aGautreau\Bureau\logo.gif"/>
          <p:cNvPicPr>
            <a:picLocks noChangeAspect="1" noChangeArrowheads="1"/>
          </p:cNvPicPr>
          <p:nvPr/>
        </p:nvPicPr>
        <p:blipFill>
          <a:blip r:embed="rId8"/>
          <a:srcRect/>
          <a:stretch>
            <a:fillRect/>
          </a:stretch>
        </p:blipFill>
        <p:spPr bwMode="auto">
          <a:xfrm>
            <a:off x="7340907" y="3230505"/>
            <a:ext cx="540000" cy="358362"/>
          </a:xfrm>
          <a:prstGeom prst="rect">
            <a:avLst/>
          </a:prstGeom>
          <a:noFill/>
        </p:spPr>
      </p:pic>
      <p:pic>
        <p:nvPicPr>
          <p:cNvPr id="9" name="Picture 64" descr="LogoAPRIONIS%20web"/>
          <p:cNvPicPr>
            <a:picLocks noChangeAspect="1" noChangeArrowheads="1"/>
          </p:cNvPicPr>
          <p:nvPr/>
        </p:nvPicPr>
        <p:blipFill>
          <a:blip r:embed="rId9"/>
          <a:srcRect l="2702" t="14339" r="2702" b="12277"/>
          <a:stretch>
            <a:fillRect/>
          </a:stretch>
        </p:blipFill>
        <p:spPr bwMode="auto">
          <a:xfrm>
            <a:off x="5755076" y="3237274"/>
            <a:ext cx="739899" cy="360000"/>
          </a:xfrm>
          <a:prstGeom prst="rect">
            <a:avLst/>
          </a:prstGeom>
          <a:noFill/>
          <a:ln w="9525">
            <a:noFill/>
            <a:miter lim="800000"/>
            <a:headEnd/>
            <a:tailEnd/>
          </a:ln>
        </p:spPr>
      </p:pic>
      <p:pic>
        <p:nvPicPr>
          <p:cNvPr id="11" name="Picture 23" descr="MalaMed_coul"/>
          <p:cNvPicPr>
            <a:picLocks noChangeAspect="1" noChangeArrowheads="1"/>
          </p:cNvPicPr>
          <p:nvPr/>
        </p:nvPicPr>
        <p:blipFill>
          <a:blip r:embed="rId10"/>
          <a:srcRect/>
          <a:stretch>
            <a:fillRect/>
          </a:stretch>
        </p:blipFill>
        <p:spPr bwMode="auto">
          <a:xfrm>
            <a:off x="6524975" y="3134280"/>
            <a:ext cx="776434" cy="523000"/>
          </a:xfrm>
          <a:prstGeom prst="rect">
            <a:avLst/>
          </a:prstGeom>
          <a:noFill/>
          <a:ln w="9525">
            <a:noFill/>
            <a:miter lim="800000"/>
            <a:headEnd/>
            <a:tailEnd/>
          </a:ln>
        </p:spPr>
      </p:pic>
      <p:graphicFrame>
        <p:nvGraphicFramePr>
          <p:cNvPr id="2" name="Object 4"/>
          <p:cNvGraphicFramePr>
            <a:graphicFrameLocks noChangeAspect="1"/>
          </p:cNvGraphicFramePr>
          <p:nvPr/>
        </p:nvGraphicFramePr>
        <p:xfrm>
          <a:off x="7968416" y="3237274"/>
          <a:ext cx="577059" cy="360000"/>
        </p:xfrm>
        <a:graphic>
          <a:graphicData uri="http://schemas.openxmlformats.org/presentationml/2006/ole">
            <mc:AlternateContent xmlns:mc="http://schemas.openxmlformats.org/markup-compatibility/2006">
              <mc:Choice xmlns:v="urn:schemas-microsoft-com:vml" Requires="v">
                <p:oleObj spid="_x0000_s191494" name="Document" r:id="rId12" imgW="867240" imgH="619200" progId="Word.Document.8">
                  <p:embed/>
                </p:oleObj>
              </mc:Choice>
              <mc:Fallback>
                <p:oleObj name="Document" r:id="rId12" imgW="867240" imgH="619200" progId="Word.Document.8">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68416" y="3237274"/>
                        <a:ext cx="577059"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5963" y="112713"/>
            <a:ext cx="7770812" cy="509587"/>
          </a:xfrm>
        </p:spPr>
        <p:txBody>
          <a:bodyPr/>
          <a:lstStyle/>
          <a:p>
            <a:pPr eaLnBrk="1" hangingPunct="1"/>
            <a:r>
              <a:rPr lang="fr-FR" sz="1600" dirty="0" smtClean="0"/>
              <a:t>Les différentes sociétés d’assurance</a:t>
            </a:r>
            <a:r>
              <a:rPr lang="fr-FR" dirty="0" smtClean="0"/>
              <a:t/>
            </a:r>
            <a:br>
              <a:rPr lang="fr-FR" dirty="0" smtClean="0"/>
            </a:br>
            <a:r>
              <a:rPr lang="fr-FR" i="1" dirty="0" smtClean="0"/>
              <a:t>Les leaders européens</a:t>
            </a:r>
          </a:p>
        </p:txBody>
      </p:sp>
      <p:sp>
        <p:nvSpPr>
          <p:cNvPr id="24579" name="Rectangle 3"/>
          <p:cNvSpPr>
            <a:spLocks noChangeArrowheads="1"/>
          </p:cNvSpPr>
          <p:nvPr/>
        </p:nvSpPr>
        <p:spPr bwMode="auto">
          <a:xfrm>
            <a:off x="795338" y="1000125"/>
            <a:ext cx="7848600" cy="1447800"/>
          </a:xfrm>
          <a:prstGeom prst="rect">
            <a:avLst/>
          </a:prstGeom>
          <a:noFill/>
          <a:ln w="9525">
            <a:noFill/>
            <a:miter lim="800000"/>
            <a:headEnd/>
            <a:tailEnd/>
          </a:ln>
        </p:spPr>
        <p:txBody>
          <a:bodyPr lIns="87387" tIns="43693" rIns="87387" bIns="43693"/>
          <a:lstStyle/>
          <a:p>
            <a:pPr marL="342900" indent="-342900" eaLnBrk="1" hangingPunct="1">
              <a:spcBef>
                <a:spcPct val="20000"/>
              </a:spcBef>
              <a:spcAft>
                <a:spcPct val="20000"/>
              </a:spcAft>
              <a:buClr>
                <a:srgbClr val="C80005"/>
              </a:buClr>
              <a:buFont typeface="Wingdings" pitchFamily="2" charset="2"/>
              <a:buChar char="n"/>
              <a:tabLst>
                <a:tab pos="2381250" algn="l"/>
                <a:tab pos="3243263" algn="l"/>
                <a:tab pos="4852988" algn="l"/>
              </a:tabLst>
            </a:pPr>
            <a:r>
              <a:rPr lang="fr-FR" sz="1600" b="1" dirty="0"/>
              <a:t>Les leaders européens </a:t>
            </a:r>
            <a:r>
              <a:rPr lang="fr-FR" sz="1200" i="1" dirty="0" smtClean="0"/>
              <a:t>(primes acquises nettes 2007 </a:t>
            </a:r>
            <a:r>
              <a:rPr lang="fr-FR" sz="1200" i="1" dirty="0"/>
              <a:t>en Mds d’</a:t>
            </a:r>
            <a:r>
              <a:rPr lang="fr-FR" sz="1200" i="1" dirty="0" smtClean="0"/>
              <a:t>€)</a:t>
            </a:r>
            <a:endParaRPr lang="fr-FR" sz="1200" i="1"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smtClean="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smtClean="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r>
              <a:rPr lang="fr-FR" sz="1200" dirty="0" smtClean="0"/>
              <a:t>AXA </a:t>
            </a:r>
            <a:r>
              <a:rPr lang="fr-FR" sz="1200" dirty="0"/>
              <a:t>et Allianz sont aussi les leaders mondiaux, respectivement n°1 et n°2 (source : Fortune 500)</a:t>
            </a:r>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r>
              <a:rPr lang="fr-FR" sz="1200" dirty="0"/>
              <a:t>Sur l’Europe, Prudential, AXA et Legal &amp; General sont les premiers en Vie</a:t>
            </a:r>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r>
              <a:rPr lang="fr-FR" sz="1200" dirty="0"/>
              <a:t>Allianz, AXA et Zurich sont les premiers en Dommages</a:t>
            </a:r>
          </a:p>
          <a:p>
            <a:pPr marL="342900" indent="-342900" eaLnBrk="1" hangingPunct="1">
              <a:lnSpc>
                <a:spcPct val="85000"/>
              </a:lnSpc>
              <a:spcBef>
                <a:spcPct val="20000"/>
              </a:spcBef>
              <a:spcAft>
                <a:spcPct val="20000"/>
              </a:spcAft>
              <a:buClr>
                <a:srgbClr val="C80005"/>
              </a:buClr>
              <a:buFont typeface="Wingdings" pitchFamily="2" charset="2"/>
              <a:buChar char="n"/>
              <a:tabLst>
                <a:tab pos="2381250" algn="l"/>
                <a:tab pos="3243263" algn="l"/>
                <a:tab pos="4852988" algn="l"/>
              </a:tabLst>
            </a:pPr>
            <a:r>
              <a:rPr lang="fr-FR" sz="1600" b="1" dirty="0" smtClean="0"/>
              <a:t>Principaux </a:t>
            </a:r>
            <a:r>
              <a:rPr lang="fr-FR" sz="1600" b="1" dirty="0"/>
              <a:t>leaders hors Europe</a:t>
            </a:r>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r>
              <a:rPr lang="fr-FR" sz="1200" dirty="0"/>
              <a:t>USA : </a:t>
            </a:r>
            <a:r>
              <a:rPr lang="fr-FR" sz="1200" dirty="0" smtClean="0"/>
              <a:t>State </a:t>
            </a:r>
            <a:r>
              <a:rPr lang="fr-FR" sz="1200" dirty="0"/>
              <a:t>Farm, Berkshire Hathaway</a:t>
            </a:r>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r>
              <a:rPr lang="fr-FR" sz="1200" dirty="0"/>
              <a:t>Japon : Nippon Life, Dai-Ichi Mutual Life, Meiji Yasuda Life</a:t>
            </a:r>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r>
              <a:rPr lang="fr-FR" sz="1200" dirty="0"/>
              <a:t>Chine : China Life </a:t>
            </a:r>
            <a:r>
              <a:rPr lang="fr-FR" sz="1200" dirty="0" smtClean="0"/>
              <a:t>Insurance</a:t>
            </a:r>
            <a:endParaRPr lang="fr-FR" sz="1200" dirty="0"/>
          </a:p>
          <a:p>
            <a:pPr marL="762000" lvl="1" indent="-304800" eaLnBrk="1" hangingPunct="1">
              <a:lnSpc>
                <a:spcPct val="85000"/>
              </a:lnSpc>
              <a:spcBef>
                <a:spcPct val="20000"/>
              </a:spcBef>
              <a:spcAft>
                <a:spcPct val="20000"/>
              </a:spcAft>
              <a:buClr>
                <a:srgbClr val="5F5F5F"/>
              </a:buClr>
              <a:buFont typeface="Wingdings" pitchFamily="2" charset="2"/>
              <a:buChar char="n"/>
              <a:tabLst>
                <a:tab pos="2381250" algn="l"/>
                <a:tab pos="3243263" algn="l"/>
                <a:tab pos="4852988" algn="l"/>
              </a:tabLst>
            </a:pPr>
            <a:endParaRPr lang="fr-FR" sz="1200" dirty="0"/>
          </a:p>
        </p:txBody>
      </p:sp>
      <p:graphicFrame>
        <p:nvGraphicFramePr>
          <p:cNvPr id="35" name="Graphique 34"/>
          <p:cNvGraphicFramePr/>
          <p:nvPr/>
        </p:nvGraphicFramePr>
        <p:xfrm>
          <a:off x="1155585" y="1601332"/>
          <a:ext cx="7358114" cy="2954979"/>
        </p:xfrm>
        <a:graphic>
          <a:graphicData uri="http://schemas.openxmlformats.org/drawingml/2006/chart">
            <c:chart xmlns:c="http://schemas.openxmlformats.org/drawingml/2006/chart" xmlns:r="http://schemas.openxmlformats.org/officeDocument/2006/relationships" r:id="rId3"/>
          </a:graphicData>
        </a:graphic>
      </p:graphicFrame>
      <p:pic>
        <p:nvPicPr>
          <p:cNvPr id="24581" name="Picture 7" descr="FL00276_"/>
          <p:cNvPicPr preferRelativeResize="0">
            <a:picLocks noChangeArrowheads="1"/>
          </p:cNvPicPr>
          <p:nvPr/>
        </p:nvPicPr>
        <p:blipFill>
          <a:blip r:embed="rId4"/>
          <a:srcRect/>
          <a:stretch>
            <a:fillRect/>
          </a:stretch>
        </p:blipFill>
        <p:spPr bwMode="auto">
          <a:xfrm>
            <a:off x="1825625" y="1627188"/>
            <a:ext cx="292100" cy="103187"/>
          </a:xfrm>
          <a:prstGeom prst="rect">
            <a:avLst/>
          </a:prstGeom>
          <a:solidFill>
            <a:schemeClr val="bg1"/>
          </a:solidFill>
          <a:ln w="9525">
            <a:noFill/>
            <a:miter lim="800000"/>
            <a:headEnd/>
            <a:tailEnd/>
          </a:ln>
        </p:spPr>
      </p:pic>
      <p:pic>
        <p:nvPicPr>
          <p:cNvPr id="24582" name="Picture 11" descr="FL00268_"/>
          <p:cNvPicPr>
            <a:picLocks noChangeAspect="1" noChangeArrowheads="1"/>
          </p:cNvPicPr>
          <p:nvPr/>
        </p:nvPicPr>
        <p:blipFill>
          <a:blip r:embed="rId5"/>
          <a:srcRect/>
          <a:stretch>
            <a:fillRect/>
          </a:stretch>
        </p:blipFill>
        <p:spPr bwMode="auto">
          <a:xfrm>
            <a:off x="2476500" y="1698625"/>
            <a:ext cx="290513" cy="104775"/>
          </a:xfrm>
          <a:prstGeom prst="rect">
            <a:avLst/>
          </a:prstGeom>
          <a:solidFill>
            <a:schemeClr val="bg1"/>
          </a:solidFill>
          <a:ln w="9525">
            <a:noFill/>
            <a:miter lim="800000"/>
            <a:headEnd/>
            <a:tailEnd/>
          </a:ln>
        </p:spPr>
      </p:pic>
      <p:pic>
        <p:nvPicPr>
          <p:cNvPr id="24583" name="Picture 16" descr="FL00272_"/>
          <p:cNvPicPr preferRelativeResize="0">
            <a:picLocks noChangeArrowheads="1"/>
          </p:cNvPicPr>
          <p:nvPr/>
        </p:nvPicPr>
        <p:blipFill>
          <a:blip r:embed="rId6"/>
          <a:srcRect/>
          <a:stretch>
            <a:fillRect/>
          </a:stretch>
        </p:blipFill>
        <p:spPr bwMode="auto">
          <a:xfrm>
            <a:off x="3160713" y="1752600"/>
            <a:ext cx="292100" cy="104775"/>
          </a:xfrm>
          <a:prstGeom prst="rect">
            <a:avLst/>
          </a:prstGeom>
          <a:solidFill>
            <a:schemeClr val="bg1"/>
          </a:solidFill>
          <a:ln w="9525">
            <a:noFill/>
            <a:miter lim="800000"/>
            <a:headEnd/>
            <a:tailEnd/>
          </a:ln>
        </p:spPr>
      </p:pic>
      <p:pic>
        <p:nvPicPr>
          <p:cNvPr id="24584" name="Picture 12" descr="FL00291_"/>
          <p:cNvPicPr preferRelativeResize="0">
            <a:picLocks noChangeArrowheads="1"/>
          </p:cNvPicPr>
          <p:nvPr/>
        </p:nvPicPr>
        <p:blipFill>
          <a:blip r:embed="rId7"/>
          <a:srcRect/>
          <a:stretch>
            <a:fillRect/>
          </a:stretch>
        </p:blipFill>
        <p:spPr bwMode="auto">
          <a:xfrm>
            <a:off x="3854450" y="2136775"/>
            <a:ext cx="292100" cy="104775"/>
          </a:xfrm>
          <a:prstGeom prst="rect">
            <a:avLst/>
          </a:prstGeom>
          <a:solidFill>
            <a:schemeClr val="bg1"/>
          </a:solidFill>
          <a:ln w="9525">
            <a:noFill/>
            <a:miter lim="800000"/>
            <a:headEnd/>
            <a:tailEnd/>
          </a:ln>
        </p:spPr>
      </p:pic>
      <p:pic>
        <p:nvPicPr>
          <p:cNvPr id="24585" name="Picture 11" descr="FL00268_"/>
          <p:cNvPicPr>
            <a:picLocks noChangeAspect="1" noChangeArrowheads="1"/>
          </p:cNvPicPr>
          <p:nvPr/>
        </p:nvPicPr>
        <p:blipFill>
          <a:blip r:embed="rId5"/>
          <a:srcRect/>
          <a:stretch>
            <a:fillRect/>
          </a:stretch>
        </p:blipFill>
        <p:spPr bwMode="auto">
          <a:xfrm>
            <a:off x="4549775" y="2282825"/>
            <a:ext cx="290513" cy="104775"/>
          </a:xfrm>
          <a:prstGeom prst="rect">
            <a:avLst/>
          </a:prstGeom>
          <a:solidFill>
            <a:schemeClr val="bg1"/>
          </a:solidFill>
          <a:ln w="9525">
            <a:noFill/>
            <a:miter lim="800000"/>
            <a:headEnd/>
            <a:tailEnd/>
          </a:ln>
        </p:spPr>
      </p:pic>
      <p:pic>
        <p:nvPicPr>
          <p:cNvPr id="24586" name="Picture 11" descr="FL00268_"/>
          <p:cNvPicPr>
            <a:picLocks noChangeAspect="1" noChangeArrowheads="1"/>
          </p:cNvPicPr>
          <p:nvPr/>
        </p:nvPicPr>
        <p:blipFill>
          <a:blip r:embed="rId5"/>
          <a:srcRect/>
          <a:stretch>
            <a:fillRect/>
          </a:stretch>
        </p:blipFill>
        <p:spPr bwMode="auto">
          <a:xfrm>
            <a:off x="5192713" y="2341563"/>
            <a:ext cx="290512" cy="104775"/>
          </a:xfrm>
          <a:prstGeom prst="rect">
            <a:avLst/>
          </a:prstGeom>
          <a:solidFill>
            <a:schemeClr val="bg1"/>
          </a:solidFill>
          <a:ln w="9525">
            <a:noFill/>
            <a:miter lim="800000"/>
            <a:headEnd/>
            <a:tailEnd/>
          </a:ln>
        </p:spPr>
      </p:pic>
      <p:pic>
        <p:nvPicPr>
          <p:cNvPr id="24587" name="Picture 13" descr="j0362767"/>
          <p:cNvPicPr preferRelativeResize="0">
            <a:picLocks noChangeArrowheads="1"/>
          </p:cNvPicPr>
          <p:nvPr/>
        </p:nvPicPr>
        <p:blipFill>
          <a:blip r:embed="rId8"/>
          <a:srcRect/>
          <a:stretch>
            <a:fillRect/>
          </a:stretch>
        </p:blipFill>
        <p:spPr bwMode="auto">
          <a:xfrm>
            <a:off x="5862638" y="2351088"/>
            <a:ext cx="292100" cy="104775"/>
          </a:xfrm>
          <a:prstGeom prst="rect">
            <a:avLst/>
          </a:prstGeom>
          <a:solidFill>
            <a:schemeClr val="bg1"/>
          </a:solidFill>
          <a:ln w="9525">
            <a:noFill/>
            <a:miter lim="800000"/>
            <a:headEnd/>
            <a:tailEnd/>
          </a:ln>
        </p:spPr>
      </p:pic>
      <p:pic>
        <p:nvPicPr>
          <p:cNvPr id="24588" name="Picture 13" descr="j0362767"/>
          <p:cNvPicPr preferRelativeResize="0">
            <a:picLocks noChangeArrowheads="1"/>
          </p:cNvPicPr>
          <p:nvPr/>
        </p:nvPicPr>
        <p:blipFill>
          <a:blip r:embed="rId8"/>
          <a:srcRect/>
          <a:stretch>
            <a:fillRect/>
          </a:stretch>
        </p:blipFill>
        <p:spPr bwMode="auto">
          <a:xfrm>
            <a:off x="6529388" y="2368550"/>
            <a:ext cx="292100" cy="104775"/>
          </a:xfrm>
          <a:prstGeom prst="rect">
            <a:avLst/>
          </a:prstGeom>
          <a:solidFill>
            <a:schemeClr val="bg1"/>
          </a:solidFill>
          <a:ln w="9525">
            <a:noFill/>
            <a:miter lim="800000"/>
            <a:headEnd/>
            <a:tailEnd/>
          </a:ln>
        </p:spPr>
      </p:pic>
      <p:pic>
        <p:nvPicPr>
          <p:cNvPr id="24589" name="Picture 9" descr="FL00288_"/>
          <p:cNvPicPr preferRelativeResize="0">
            <a:picLocks noChangeArrowheads="1"/>
          </p:cNvPicPr>
          <p:nvPr/>
        </p:nvPicPr>
        <p:blipFill>
          <a:blip r:embed="rId9"/>
          <a:srcRect/>
          <a:stretch>
            <a:fillRect/>
          </a:stretch>
        </p:blipFill>
        <p:spPr bwMode="auto">
          <a:xfrm>
            <a:off x="7235825" y="2725738"/>
            <a:ext cx="292100" cy="144462"/>
          </a:xfrm>
          <a:prstGeom prst="rect">
            <a:avLst/>
          </a:prstGeom>
          <a:solidFill>
            <a:schemeClr val="bg1"/>
          </a:solidFill>
          <a:ln w="9525">
            <a:noFill/>
            <a:miter lim="800000"/>
            <a:headEnd/>
            <a:tailEnd/>
          </a:ln>
        </p:spPr>
      </p:pic>
      <p:pic>
        <p:nvPicPr>
          <p:cNvPr id="24590" name="Picture 16" descr="FL00272_"/>
          <p:cNvPicPr preferRelativeResize="0">
            <a:picLocks noChangeArrowheads="1"/>
          </p:cNvPicPr>
          <p:nvPr/>
        </p:nvPicPr>
        <p:blipFill>
          <a:blip r:embed="rId6"/>
          <a:srcRect/>
          <a:stretch>
            <a:fillRect/>
          </a:stretch>
        </p:blipFill>
        <p:spPr bwMode="auto">
          <a:xfrm>
            <a:off x="7908925" y="2824163"/>
            <a:ext cx="292100" cy="104775"/>
          </a:xfrm>
          <a:prstGeom prst="rect">
            <a:avLst/>
          </a:prstGeom>
          <a:solidFill>
            <a:schemeClr val="bg1"/>
          </a:solidFill>
          <a:ln w="9525">
            <a:noFill/>
            <a:miter lim="800000"/>
            <a:headEnd/>
            <a:tailEnd/>
          </a:ln>
        </p:spPr>
      </p:pic>
      <p:sp>
        <p:nvSpPr>
          <p:cNvPr id="15" name="Text Box 34"/>
          <p:cNvSpPr txBox="1">
            <a:spLocks noChangeArrowheads="1"/>
          </p:cNvSpPr>
          <p:nvPr/>
        </p:nvSpPr>
        <p:spPr bwMode="auto">
          <a:xfrm>
            <a:off x="6199981" y="4305300"/>
            <a:ext cx="2894013" cy="230832"/>
          </a:xfrm>
          <a:prstGeom prst="rect">
            <a:avLst/>
          </a:prstGeom>
          <a:noFill/>
          <a:ln w="9525">
            <a:noFill/>
            <a:miter lim="800000"/>
            <a:headEnd/>
            <a:tailEnd/>
          </a:ln>
        </p:spPr>
        <p:txBody>
          <a:bodyPr wrap="square">
            <a:spAutoFit/>
          </a:bodyPr>
          <a:lstStyle/>
          <a:p>
            <a:pPr>
              <a:spcBef>
                <a:spcPct val="50000"/>
              </a:spcBef>
            </a:pPr>
            <a:r>
              <a:rPr lang="fr-FR" sz="900" dirty="0">
                <a:solidFill>
                  <a:srgbClr val="5F5F5F"/>
                </a:solidFill>
              </a:rPr>
              <a:t>Source : </a:t>
            </a:r>
            <a:r>
              <a:rPr lang="fr-FR" sz="900" dirty="0" smtClean="0">
                <a:solidFill>
                  <a:srgbClr val="5F5F5F"/>
                </a:solidFill>
              </a:rPr>
              <a:t>hors série Argus de l’assurance – déc. 2008</a:t>
            </a:r>
            <a:endParaRPr lang="fr-FR" sz="900" dirty="0">
              <a:solidFill>
                <a:srgbClr val="5F5F5F"/>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dirty="0" smtClean="0"/>
              <a:t>Plan de la formation</a:t>
            </a:r>
          </a:p>
        </p:txBody>
      </p:sp>
      <p:sp>
        <p:nvSpPr>
          <p:cNvPr id="5" name="Rectangle 1027"/>
          <p:cNvSpPr txBox="1">
            <a:spLocks noChangeArrowheads="1"/>
          </p:cNvSpPr>
          <p:nvPr/>
        </p:nvSpPr>
        <p:spPr bwMode="auto">
          <a:xfrm>
            <a:off x="527050" y="1052513"/>
            <a:ext cx="8221663" cy="5113337"/>
          </a:xfrm>
          <a:prstGeom prst="rect">
            <a:avLst/>
          </a:prstGeom>
          <a:noFill/>
          <a:ln w="9525">
            <a:noFill/>
            <a:miter lim="800000"/>
            <a:headEnd/>
            <a:tailEnd/>
          </a:ln>
        </p:spPr>
        <p:txBody>
          <a:bodyPr vert="horz" wrap="square" lIns="87387" tIns="43693" rIns="87387" bIns="43693" numCol="1" anchor="t" anchorCtr="0" compatLnSpc="1">
            <a:prstTxWarp prst="textNoShape">
              <a:avLst/>
            </a:prstTxWarp>
          </a:bodyPr>
          <a:lstStyle/>
          <a:p>
            <a:pPr marL="327025" lvl="0" indent="-327025" defTabSz="874713">
              <a:spcBef>
                <a:spcPts val="600"/>
              </a:spcBef>
              <a:buClr>
                <a:srgbClr val="C80005"/>
              </a:buClr>
              <a:buFont typeface="Wingdings" pitchFamily="2" charset="2"/>
              <a:buChar char="n"/>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Tour de table, attentes – </a:t>
            </a:r>
            <a:r>
              <a:rPr lang="fr-FR" sz="1400" b="1" kern="0" dirty="0" smtClean="0"/>
              <a:t>Préambule		</a:t>
            </a:r>
            <a:endParaRPr kumimoji="0" lang="fr-FR" sz="1200" b="0" i="1" u="none" strike="noStrike" kern="0" cap="none" spc="0" normalizeH="0" baseline="0" noProof="0" dirty="0" smtClean="0">
              <a:ln>
                <a:noFill/>
              </a:ln>
              <a:solidFill>
                <a:srgbClr val="777777"/>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None/>
              <a:tabLst/>
              <a:defRPr/>
            </a:pPr>
            <a:endParaRPr dirty="0"/>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Les produits</a:t>
            </a:r>
            <a:r>
              <a:rPr kumimoji="0" lang="fr-FR" sz="1400" b="1" i="0" u="none" strike="noStrike" kern="0" cap="none" spc="0" normalizeH="0" noProof="0" dirty="0" smtClean="0">
                <a:ln>
                  <a:noFill/>
                </a:ln>
                <a:solidFill>
                  <a:schemeClr val="tx1"/>
                </a:solidFill>
                <a:effectLst/>
                <a:uLnTx/>
                <a:uFillTx/>
                <a:latin typeface="+mn-lt"/>
                <a:ea typeface="+mn-ea"/>
                <a:cs typeface="+mn-cs"/>
              </a:rPr>
              <a:t> d’assurance				</a:t>
            </a:r>
            <a:endParaRPr kumimoji="0" lang="fr-FR" sz="1200" b="0" i="1" u="none" strike="noStrike" kern="0" cap="none" spc="0" normalizeH="0" baseline="0" noProof="0" dirty="0" smtClean="0">
              <a:ln>
                <a:noFill/>
              </a:ln>
              <a:solidFill>
                <a:srgbClr val="777777"/>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None/>
              <a:tabLst/>
              <a:defRPr/>
            </a:pPr>
            <a:endParaRPr kumimoji="0" lang="fr-FR" sz="1200" b="1" i="1" u="sng" strike="noStrike" kern="0" cap="none" spc="0" normalizeH="0" baseline="0" noProof="0" dirty="0" smtClean="0">
              <a:ln>
                <a:noFill/>
              </a:ln>
              <a:solidFill>
                <a:srgbClr val="777777"/>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Les différentes sociétés d’assurance		</a:t>
            </a:r>
          </a:p>
          <a:p>
            <a:pPr marL="254000" indent="-274638" defTabSz="874713">
              <a:spcBef>
                <a:spcPts val="600"/>
              </a:spcBef>
              <a:buClr>
                <a:srgbClr val="5F5F5F"/>
              </a:buClr>
              <a:buFont typeface="Wingdings" pitchFamily="2" charset="2"/>
              <a:buChar char="n"/>
              <a:defRPr/>
            </a:pPr>
            <a:endParaRPr kumimoji="0" lang="fr-FR" sz="1200" b="0" i="0" u="none" strike="noStrike" kern="0" cap="none" spc="0" normalizeH="0" baseline="0" noProof="0" dirty="0" smtClean="0">
              <a:ln>
                <a:noFill/>
              </a:ln>
              <a:solidFill>
                <a:schemeClr val="tx1"/>
              </a:solidFill>
              <a:effectLst/>
              <a:uLnTx/>
              <a:uFillTx/>
              <a:latin typeface="+mn-lt"/>
            </a:endParaRPr>
          </a:p>
          <a:p>
            <a:pPr marL="327025" indent="-327025" defTabSz="874713">
              <a:spcBef>
                <a:spcPts val="600"/>
              </a:spcBef>
              <a:buClr>
                <a:srgbClr val="C80005"/>
              </a:buClr>
              <a:buFont typeface="Wingdings" pitchFamily="2" charset="2"/>
              <a:buChar char="n"/>
              <a:defRPr/>
            </a:pPr>
            <a:r>
              <a:rPr lang="fr-FR" sz="1400" b="1" kern="0" dirty="0" smtClean="0">
                <a:latin typeface="+mn-lt"/>
                <a:ea typeface="+mn-ea"/>
              </a:rPr>
              <a:t>La distribution dans l’assurance</a:t>
            </a:r>
          </a:p>
          <a:p>
            <a:pPr marL="1241425" lvl="2" indent="-327025" defTabSz="874713">
              <a:spcBef>
                <a:spcPts val="600"/>
              </a:spcBef>
              <a:buClr>
                <a:srgbClr val="C80005"/>
              </a:buClr>
              <a:buFont typeface="Wingdings" pitchFamily="2" charset="2"/>
              <a:buChar char="n"/>
              <a:defRPr/>
            </a:pP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Grands</a:t>
            </a:r>
            <a:r>
              <a:rPr kumimoji="0" lang="fr-FR" sz="1400" b="1" i="0" u="none" strike="noStrike" kern="0" cap="none" spc="0" normalizeH="0" noProof="0" dirty="0" smtClean="0">
                <a:ln>
                  <a:noFill/>
                </a:ln>
                <a:solidFill>
                  <a:schemeClr val="tx1"/>
                </a:solidFill>
                <a:effectLst/>
                <a:uLnTx/>
                <a:uFillTx/>
                <a:latin typeface="+mn-lt"/>
                <a:ea typeface="+mn-ea"/>
                <a:cs typeface="+mn-cs"/>
              </a:rPr>
              <a:t> principes de fonctionnement d’une société d’assurance</a:t>
            </a:r>
          </a:p>
          <a:p>
            <a:pPr marL="327025" marR="0" lvl="0" indent="-327025" algn="l" defTabSz="874713" rtl="0" eaLnBrk="0" fontAlgn="base" latinLnBrk="0" hangingPunct="0">
              <a:spcBef>
                <a:spcPts val="600"/>
              </a:spcBef>
              <a:spcAft>
                <a:spcPct val="0"/>
              </a:spcAft>
              <a:buClr>
                <a:srgbClr val="C80005"/>
              </a:buClr>
              <a:buSzTx/>
              <a:tabLst/>
              <a:defRPr/>
            </a:pPr>
            <a:endParaRPr kumimoji="0" lang="fr-FR" sz="1200" b="1" i="0" u="sng" strike="noStrike" kern="0" cap="none" spc="0" normalizeH="0" baseline="0" noProof="0" dirty="0" smtClean="0">
              <a:ln>
                <a:noFill/>
              </a:ln>
              <a:solidFill>
                <a:schemeClr val="tx1"/>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Le modèle économique</a:t>
            </a:r>
            <a:r>
              <a:rPr kumimoji="0" lang="fr-FR" sz="1400" b="1" i="0" u="none" strike="noStrike" kern="0" cap="none" spc="0" normalizeH="0" noProof="0" dirty="0" smtClean="0">
                <a:ln>
                  <a:noFill/>
                </a:ln>
                <a:solidFill>
                  <a:schemeClr val="tx1"/>
                </a:solidFill>
                <a:effectLst/>
                <a:uLnTx/>
                <a:uFillTx/>
                <a:latin typeface="+mn-lt"/>
                <a:ea typeface="+mn-ea"/>
                <a:cs typeface="+mn-cs"/>
              </a:rPr>
              <a:t> de l’assurance		</a:t>
            </a: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711200" marR="0" lvl="1" indent="-274638" algn="l" defTabSz="874713" rtl="0" eaLnBrk="0" fontAlgn="base" latinLnBrk="0" hangingPunct="0">
              <a:spcBef>
                <a:spcPts val="600"/>
              </a:spcBef>
              <a:spcAft>
                <a:spcPct val="0"/>
              </a:spcAft>
              <a:buClr>
                <a:srgbClr val="5F5F5F"/>
              </a:buClr>
              <a:buSzTx/>
              <a:buFont typeface="Wingdings" pitchFamily="2" charset="2"/>
              <a:buChar char="n"/>
              <a:tabLst/>
              <a:defRPr/>
            </a:pPr>
            <a:endParaRPr kumimoji="0" lang="fr-FR" sz="1200" b="0" i="0" u="none" strike="noStrike" kern="0" cap="none" spc="0" normalizeH="0" baseline="0" noProof="0" dirty="0" smtClean="0">
              <a:ln>
                <a:noFill/>
              </a:ln>
              <a:solidFill>
                <a:schemeClr val="tx1"/>
              </a:solidFill>
              <a:effectLst/>
              <a:uLnTx/>
              <a:uFillTx/>
              <a:latin typeface="+mn-lt"/>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Résultats financiers du marché français		</a:t>
            </a:r>
          </a:p>
          <a:p>
            <a:pPr marL="711200" marR="0" lvl="1" indent="-274638" algn="l" defTabSz="874713" rtl="0" eaLnBrk="0" fontAlgn="base" latinLnBrk="0" hangingPunct="0">
              <a:spcBef>
                <a:spcPts val="600"/>
              </a:spcBef>
              <a:spcAft>
                <a:spcPct val="0"/>
              </a:spcAft>
              <a:buClr>
                <a:srgbClr val="5F5F5F"/>
              </a:buClr>
              <a:buSzTx/>
              <a:buFont typeface="Wingdings" pitchFamily="2" charset="2"/>
              <a:buChar char="n"/>
              <a:tabLst/>
              <a:defRPr/>
            </a:pPr>
            <a:endParaRPr kumimoji="0" lang="fr-FR" sz="1200" b="0" i="0" u="none" strike="noStrike" kern="0" cap="none" spc="0" normalizeH="0" baseline="0" noProof="0" dirty="0" smtClean="0">
              <a:ln>
                <a:noFill/>
              </a:ln>
              <a:solidFill>
                <a:schemeClr val="tx1"/>
              </a:solidFill>
              <a:effectLst/>
              <a:uLnTx/>
              <a:uFillTx/>
              <a:latin typeface="+mn-lt"/>
            </a:endParaRPr>
          </a:p>
          <a:p>
            <a:pPr marL="327025" indent="-327025" defTabSz="874713">
              <a:spcBef>
                <a:spcPts val="600"/>
              </a:spcBef>
              <a:buClr>
                <a:srgbClr val="C80005"/>
              </a:buClr>
              <a:buFont typeface="Wingdings" pitchFamily="2" charset="2"/>
              <a:buChar char="n"/>
              <a:defRPr/>
            </a:pPr>
            <a:r>
              <a:rPr lang="fr-FR" sz="1400" b="1" kern="0" dirty="0" smtClean="0">
                <a:latin typeface="+mn-lt"/>
                <a:ea typeface="+mn-ea"/>
              </a:rPr>
              <a:t>Les enjeux des assureurs en 2009 et nos interventions</a:t>
            </a:r>
            <a:endParaRPr kumimoji="0" lang="fr-FR" sz="1200" b="0" i="1" u="none" strike="noStrike" kern="0" cap="none" spc="0" normalizeH="0" baseline="0" noProof="0" dirty="0" smtClean="0">
              <a:ln>
                <a:noFill/>
              </a:ln>
              <a:solidFill>
                <a:srgbClr val="777777"/>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Conclusion					</a:t>
            </a:r>
            <a:endParaRPr kumimoji="0" lang="fr-FR" sz="1200" b="0" i="1" u="none" strike="noStrike" kern="0" cap="none" spc="0" normalizeH="0" baseline="0" noProof="0" dirty="0">
              <a:ln>
                <a:noFill/>
              </a:ln>
              <a:solidFill>
                <a:srgbClr val="777777"/>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t>Les différentes sociétés d’assurance </a:t>
            </a:r>
            <a:r>
              <a:rPr lang="fr-FR" dirty="0" smtClean="0"/>
              <a:t/>
            </a:r>
            <a:br>
              <a:rPr lang="fr-FR" dirty="0" smtClean="0"/>
            </a:br>
            <a:r>
              <a:rPr lang="fr-FR" i="1" dirty="0" smtClean="0"/>
              <a:t>Les leaders en France</a:t>
            </a:r>
            <a:endParaRPr lang="fr-FR" sz="1600" i="1" dirty="0" smtClean="0"/>
          </a:p>
        </p:txBody>
      </p:sp>
      <p:sp>
        <p:nvSpPr>
          <p:cNvPr id="25615" name="Rectangle 3"/>
          <p:cNvSpPr>
            <a:spLocks noChangeArrowheads="1"/>
          </p:cNvSpPr>
          <p:nvPr/>
        </p:nvSpPr>
        <p:spPr bwMode="auto">
          <a:xfrm>
            <a:off x="557214" y="4292600"/>
            <a:ext cx="8143875" cy="1600200"/>
          </a:xfrm>
          <a:prstGeom prst="rect">
            <a:avLst/>
          </a:prstGeom>
          <a:noFill/>
          <a:ln w="9525">
            <a:solidFill>
              <a:schemeClr val="tx1"/>
            </a:solidFill>
            <a:prstDash val="sysDot"/>
            <a:miter lim="800000"/>
            <a:headEnd/>
            <a:tailEnd/>
          </a:ln>
        </p:spPr>
        <p:txBody>
          <a:bodyPr/>
          <a:lstStyle/>
          <a:p>
            <a:pPr marL="342900" indent="-342900" eaLnBrk="1" hangingPunct="1">
              <a:spcBef>
                <a:spcPct val="20000"/>
              </a:spcBef>
              <a:buClr>
                <a:srgbClr val="C80005"/>
              </a:buClr>
              <a:buFont typeface="Wingdings" pitchFamily="2" charset="2"/>
              <a:buChar char="n"/>
            </a:pPr>
            <a:r>
              <a:rPr lang="fr-FR" sz="1400" dirty="0"/>
              <a:t>Grande variété des acteurs représentés (Société d’assurance, Bancassurance, MSI)</a:t>
            </a:r>
          </a:p>
          <a:p>
            <a:pPr marL="342900" indent="-342900" eaLnBrk="1" hangingPunct="1">
              <a:spcBef>
                <a:spcPct val="20000"/>
              </a:spcBef>
              <a:buClr>
                <a:srgbClr val="C80005"/>
              </a:buClr>
              <a:buFont typeface="Wingdings" pitchFamily="2" charset="2"/>
              <a:buChar char="n"/>
            </a:pPr>
            <a:r>
              <a:rPr lang="fr-FR" sz="1400" dirty="0"/>
              <a:t>Les 5 premiers groupes représentent 45 % du marché français, les 10 premiers 68 %. </a:t>
            </a:r>
          </a:p>
          <a:p>
            <a:pPr marL="342900" indent="-342900" eaLnBrk="1" hangingPunct="1">
              <a:spcBef>
                <a:spcPct val="20000"/>
              </a:spcBef>
              <a:buClr>
                <a:srgbClr val="C80005"/>
              </a:buClr>
              <a:buFont typeface="Wingdings" pitchFamily="2" charset="2"/>
              <a:buChar char="n"/>
            </a:pPr>
            <a:r>
              <a:rPr lang="fr-FR" sz="1400" dirty="0"/>
              <a:t>Pour 4 des 10 premières compagnies, la Vie représente plus de 90% du </a:t>
            </a:r>
            <a:r>
              <a:rPr lang="fr-FR" sz="1400" dirty="0" smtClean="0"/>
              <a:t>CA : </a:t>
            </a:r>
            <a:r>
              <a:rPr lang="fr-FR" sz="1400" dirty="0"/>
              <a:t>CNP, Crédit Agricole, BNP Paribas Sogecap</a:t>
            </a:r>
          </a:p>
          <a:p>
            <a:pPr marL="342900" indent="-342900" eaLnBrk="1" hangingPunct="1">
              <a:spcBef>
                <a:spcPct val="20000"/>
              </a:spcBef>
              <a:buClr>
                <a:srgbClr val="C80005"/>
              </a:buClr>
              <a:buFont typeface="Wingdings" pitchFamily="2" charset="2"/>
              <a:buChar char="n"/>
            </a:pPr>
            <a:r>
              <a:rPr lang="fr-FR" sz="1400" dirty="0"/>
              <a:t>En 2007, les filiales et succursales de sociétés étrangères exerçant une activité d’assurance ou de réassurance détiennent 21,1 % du marché français</a:t>
            </a:r>
          </a:p>
        </p:txBody>
      </p:sp>
      <p:graphicFrame>
        <p:nvGraphicFramePr>
          <p:cNvPr id="11" name="Graphique 10"/>
          <p:cNvGraphicFramePr/>
          <p:nvPr/>
        </p:nvGraphicFramePr>
        <p:xfrm>
          <a:off x="414311" y="1071546"/>
          <a:ext cx="8001056" cy="3286148"/>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e 19"/>
          <p:cNvGrpSpPr/>
          <p:nvPr/>
        </p:nvGrpSpPr>
        <p:grpSpPr>
          <a:xfrm>
            <a:off x="6990959" y="1571625"/>
            <a:ext cx="2067317" cy="684213"/>
            <a:chOff x="6990959" y="1571625"/>
            <a:chExt cx="2067317" cy="684213"/>
          </a:xfrm>
        </p:grpSpPr>
        <p:sp>
          <p:nvSpPr>
            <p:cNvPr id="12" name="Rectangle 11"/>
            <p:cNvSpPr/>
            <p:nvPr/>
          </p:nvSpPr>
          <p:spPr bwMode="auto">
            <a:xfrm>
              <a:off x="6990959" y="2044237"/>
              <a:ext cx="324000" cy="180000"/>
            </a:xfrm>
            <a:prstGeom prst="rect">
              <a:avLst/>
            </a:prstGeom>
            <a:solidFill>
              <a:srgbClr val="CCCC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874713">
                <a:defRPr/>
              </a:pPr>
              <a:endParaRPr lang="fr-FR" sz="1200" dirty="0">
                <a:solidFill>
                  <a:schemeClr val="tx1"/>
                </a:solidFill>
                <a:ea typeface="ＭＳ Ｐゴシック" pitchFamily="88" charset="-128"/>
              </a:endParaRPr>
            </a:p>
          </p:txBody>
        </p:sp>
        <p:sp>
          <p:nvSpPr>
            <p:cNvPr id="13" name="Rectangle 12"/>
            <p:cNvSpPr/>
            <p:nvPr/>
          </p:nvSpPr>
          <p:spPr bwMode="auto">
            <a:xfrm>
              <a:off x="6990959" y="1823878"/>
              <a:ext cx="324000" cy="180000"/>
            </a:xfrm>
            <a:prstGeom prst="rect">
              <a:avLst/>
            </a:prstGeom>
            <a:solidFill>
              <a:srgbClr val="99FF66"/>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874713">
                <a:defRPr/>
              </a:pPr>
              <a:endParaRPr lang="fr-FR" sz="1200" dirty="0">
                <a:solidFill>
                  <a:schemeClr val="tx1"/>
                </a:solidFill>
                <a:ea typeface="ＭＳ Ｐゴシック" pitchFamily="88" charset="-128"/>
              </a:endParaRPr>
            </a:p>
          </p:txBody>
        </p:sp>
        <p:sp>
          <p:nvSpPr>
            <p:cNvPr id="14" name="Rectangle 13"/>
            <p:cNvSpPr/>
            <p:nvPr/>
          </p:nvSpPr>
          <p:spPr bwMode="auto">
            <a:xfrm>
              <a:off x="6990959" y="1603519"/>
              <a:ext cx="324000" cy="180000"/>
            </a:xfrm>
            <a:prstGeom prst="rect">
              <a:avLst/>
            </a:prstGeom>
            <a:gradFill>
              <a:gsLst>
                <a:gs pos="0">
                  <a:srgbClr val="E20000"/>
                </a:gs>
                <a:gs pos="50000">
                  <a:srgbClr val="E20000"/>
                </a:gs>
                <a:gs pos="100000">
                  <a:srgbClr val="E20000"/>
                </a:gs>
              </a:gsLst>
              <a:lin ang="5400000" scaled="0"/>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874713">
                <a:defRPr/>
              </a:pPr>
              <a:endParaRPr lang="fr-FR" sz="1200" dirty="0">
                <a:solidFill>
                  <a:schemeClr val="bg1"/>
                </a:solidFill>
                <a:ea typeface="ＭＳ Ｐゴシック" pitchFamily="88" charset="-128"/>
              </a:endParaRPr>
            </a:p>
          </p:txBody>
        </p:sp>
        <p:sp>
          <p:nvSpPr>
            <p:cNvPr id="15" name="ZoneTexte 14"/>
            <p:cNvSpPr txBox="1">
              <a:spLocks noChangeArrowheads="1"/>
            </p:cNvSpPr>
            <p:nvPr/>
          </p:nvSpPr>
          <p:spPr bwMode="auto">
            <a:xfrm>
              <a:off x="7272339" y="1571625"/>
              <a:ext cx="1785937" cy="246063"/>
            </a:xfrm>
            <a:prstGeom prst="rect">
              <a:avLst/>
            </a:prstGeom>
            <a:noFill/>
            <a:ln w="9525">
              <a:noFill/>
              <a:miter lim="800000"/>
              <a:headEnd/>
              <a:tailEnd/>
            </a:ln>
          </p:spPr>
          <p:txBody>
            <a:bodyPr>
              <a:spAutoFit/>
            </a:bodyPr>
            <a:lstStyle/>
            <a:p>
              <a:r>
                <a:rPr lang="fr-FR" sz="1000" dirty="0" smtClean="0"/>
                <a:t>Mutuelles</a:t>
              </a:r>
              <a:endParaRPr lang="fr-FR" sz="1000" dirty="0"/>
            </a:p>
          </p:txBody>
        </p:sp>
        <p:sp>
          <p:nvSpPr>
            <p:cNvPr id="16" name="ZoneTexte 15"/>
            <p:cNvSpPr txBox="1">
              <a:spLocks noChangeArrowheads="1"/>
            </p:cNvSpPr>
            <p:nvPr/>
          </p:nvSpPr>
          <p:spPr bwMode="auto">
            <a:xfrm>
              <a:off x="7272339" y="1787525"/>
              <a:ext cx="1785937" cy="246063"/>
            </a:xfrm>
            <a:prstGeom prst="rect">
              <a:avLst/>
            </a:prstGeom>
            <a:noFill/>
            <a:ln w="9525">
              <a:noFill/>
              <a:miter lim="800000"/>
              <a:headEnd/>
              <a:tailEnd/>
            </a:ln>
          </p:spPr>
          <p:txBody>
            <a:bodyPr>
              <a:spAutoFit/>
            </a:bodyPr>
            <a:lstStyle/>
            <a:p>
              <a:r>
                <a:rPr lang="fr-FR" sz="1000" dirty="0"/>
                <a:t>Société Anonyme</a:t>
              </a:r>
            </a:p>
          </p:txBody>
        </p:sp>
        <p:sp>
          <p:nvSpPr>
            <p:cNvPr id="17" name="ZoneTexte 16"/>
            <p:cNvSpPr txBox="1">
              <a:spLocks noChangeArrowheads="1"/>
            </p:cNvSpPr>
            <p:nvPr/>
          </p:nvSpPr>
          <p:spPr bwMode="auto">
            <a:xfrm>
              <a:off x="7272339" y="2009775"/>
              <a:ext cx="1785937" cy="246063"/>
            </a:xfrm>
            <a:prstGeom prst="rect">
              <a:avLst/>
            </a:prstGeom>
            <a:noFill/>
            <a:ln w="9525">
              <a:noFill/>
              <a:miter lim="800000"/>
              <a:headEnd/>
              <a:tailEnd/>
            </a:ln>
          </p:spPr>
          <p:txBody>
            <a:bodyPr>
              <a:spAutoFit/>
            </a:bodyPr>
            <a:lstStyle/>
            <a:p>
              <a:r>
                <a:rPr lang="fr-FR" sz="1000" dirty="0"/>
                <a:t>Bancassureur</a:t>
              </a:r>
            </a:p>
          </p:txBody>
        </p:sp>
      </p:grpSp>
      <p:sp>
        <p:nvSpPr>
          <p:cNvPr id="18" name="Text Box 34"/>
          <p:cNvSpPr txBox="1">
            <a:spLocks noChangeArrowheads="1"/>
          </p:cNvSpPr>
          <p:nvPr/>
        </p:nvSpPr>
        <p:spPr bwMode="auto">
          <a:xfrm>
            <a:off x="6199981" y="4038600"/>
            <a:ext cx="2894013" cy="230832"/>
          </a:xfrm>
          <a:prstGeom prst="rect">
            <a:avLst/>
          </a:prstGeom>
          <a:noFill/>
          <a:ln w="9525">
            <a:noFill/>
            <a:miter lim="800000"/>
            <a:headEnd/>
            <a:tailEnd/>
          </a:ln>
        </p:spPr>
        <p:txBody>
          <a:bodyPr wrap="square">
            <a:spAutoFit/>
          </a:bodyPr>
          <a:lstStyle/>
          <a:p>
            <a:pPr>
              <a:spcBef>
                <a:spcPct val="50000"/>
              </a:spcBef>
            </a:pPr>
            <a:r>
              <a:rPr lang="fr-FR" sz="900" dirty="0">
                <a:solidFill>
                  <a:srgbClr val="5F5F5F"/>
                </a:solidFill>
              </a:rPr>
              <a:t>Source : </a:t>
            </a:r>
            <a:r>
              <a:rPr lang="fr-FR" sz="900" dirty="0" smtClean="0">
                <a:solidFill>
                  <a:srgbClr val="5F5F5F"/>
                </a:solidFill>
              </a:rPr>
              <a:t>hors série Argus de l’assurance – déc. 2008</a:t>
            </a:r>
            <a:endParaRPr lang="fr-FR" sz="900" dirty="0">
              <a:solidFill>
                <a:srgbClr val="5F5F5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solidFill>
                  <a:schemeClr val="tx1"/>
                </a:solidFill>
              </a:rPr>
              <a:t>Les différentes sociétés d’assurance</a:t>
            </a:r>
            <a:r>
              <a:rPr lang="fr-FR" sz="1600" dirty="0" smtClean="0"/>
              <a:t/>
            </a:r>
            <a:br>
              <a:rPr lang="fr-FR" sz="1600" dirty="0" smtClean="0"/>
            </a:br>
            <a:r>
              <a:rPr lang="fr-FR" i="1" dirty="0" smtClean="0"/>
              <a:t>Les leaders en France </a:t>
            </a:r>
            <a:r>
              <a:rPr lang="fr-FR" i="1" u="sng" dirty="0" smtClean="0"/>
              <a:t>par activité</a:t>
            </a:r>
            <a:endParaRPr lang="fr-FR" sz="1600" i="1" u="sng" dirty="0" smtClean="0"/>
          </a:p>
        </p:txBody>
      </p:sp>
      <p:graphicFrame>
        <p:nvGraphicFramePr>
          <p:cNvPr id="7" name="Graphique 6"/>
          <p:cNvGraphicFramePr/>
          <p:nvPr/>
        </p:nvGraphicFramePr>
        <p:xfrm>
          <a:off x="785786" y="3459494"/>
          <a:ext cx="7923600" cy="3070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à coins arrondis 7"/>
          <p:cNvSpPr/>
          <p:nvPr/>
        </p:nvSpPr>
        <p:spPr bwMode="auto">
          <a:xfrm>
            <a:off x="4271978" y="3673808"/>
            <a:ext cx="4140000" cy="428400"/>
          </a:xfrm>
          <a:prstGeom prst="roundRect">
            <a:avLst/>
          </a:prstGeom>
          <a:gradFill>
            <a:gsLst>
              <a:gs pos="0">
                <a:srgbClr val="C00000"/>
              </a:gs>
              <a:gs pos="80000">
                <a:srgbClr val="C00000"/>
              </a:gs>
              <a:gs pos="100000">
                <a:srgbClr val="C00000"/>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defTabSz="874713">
              <a:defRPr/>
            </a:pPr>
            <a:r>
              <a:rPr lang="fr-FR" sz="1200" dirty="0">
                <a:solidFill>
                  <a:schemeClr val="bg1"/>
                </a:solidFill>
              </a:rPr>
              <a:t>Classement des leaders de l’assurance en </a:t>
            </a:r>
            <a:r>
              <a:rPr lang="fr-FR" sz="1200" b="1" dirty="0">
                <a:solidFill>
                  <a:schemeClr val="bg1"/>
                </a:solidFill>
              </a:rPr>
              <a:t>Dommages</a:t>
            </a:r>
            <a:r>
              <a:rPr lang="fr-FR" sz="1200" dirty="0">
                <a:solidFill>
                  <a:schemeClr val="bg1"/>
                </a:solidFill>
              </a:rPr>
              <a:t> en France en 2007</a:t>
            </a:r>
          </a:p>
        </p:txBody>
      </p:sp>
      <p:sp>
        <p:nvSpPr>
          <p:cNvPr id="9" name="Rectangle à coins arrondis 8"/>
          <p:cNvSpPr/>
          <p:nvPr/>
        </p:nvSpPr>
        <p:spPr bwMode="auto">
          <a:xfrm>
            <a:off x="4272174" y="1102040"/>
            <a:ext cx="4143404" cy="428628"/>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defTabSz="874713">
              <a:defRPr/>
            </a:pPr>
            <a:r>
              <a:rPr lang="fr-FR" sz="1200" dirty="0">
                <a:solidFill>
                  <a:schemeClr val="tx1"/>
                </a:solidFill>
              </a:rPr>
              <a:t>Classement des leaders de l’assurance en </a:t>
            </a:r>
            <a:r>
              <a:rPr lang="fr-FR" sz="1200" b="1" dirty="0">
                <a:solidFill>
                  <a:schemeClr val="tx1"/>
                </a:solidFill>
              </a:rPr>
              <a:t>Vie </a:t>
            </a:r>
            <a:r>
              <a:rPr lang="fr-FR" sz="1200" dirty="0">
                <a:solidFill>
                  <a:schemeClr val="tx1"/>
                </a:solidFill>
              </a:rPr>
              <a:t>en France en </a:t>
            </a:r>
            <a:r>
              <a:rPr lang="fr-FR" sz="1200" dirty="0" smtClean="0">
                <a:solidFill>
                  <a:schemeClr val="tx1"/>
                </a:solidFill>
              </a:rPr>
              <a:t>2007</a:t>
            </a:r>
            <a:endParaRPr lang="fr-FR" sz="1200" dirty="0">
              <a:solidFill>
                <a:schemeClr val="tx1"/>
              </a:solidFill>
            </a:endParaRPr>
          </a:p>
        </p:txBody>
      </p:sp>
      <p:graphicFrame>
        <p:nvGraphicFramePr>
          <p:cNvPr id="11" name="Graphique 10"/>
          <p:cNvGraphicFramePr/>
          <p:nvPr/>
        </p:nvGraphicFramePr>
        <p:xfrm>
          <a:off x="785786" y="530536"/>
          <a:ext cx="7930800" cy="30708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Box 34"/>
          <p:cNvSpPr txBox="1">
            <a:spLocks noChangeArrowheads="1"/>
          </p:cNvSpPr>
          <p:nvPr/>
        </p:nvSpPr>
        <p:spPr bwMode="auto">
          <a:xfrm>
            <a:off x="6199981" y="3276600"/>
            <a:ext cx="2894013" cy="230832"/>
          </a:xfrm>
          <a:prstGeom prst="rect">
            <a:avLst/>
          </a:prstGeom>
          <a:noFill/>
          <a:ln w="9525">
            <a:noFill/>
            <a:miter lim="800000"/>
            <a:headEnd/>
            <a:tailEnd/>
          </a:ln>
        </p:spPr>
        <p:txBody>
          <a:bodyPr wrap="square">
            <a:spAutoFit/>
          </a:bodyPr>
          <a:lstStyle/>
          <a:p>
            <a:pPr>
              <a:spcBef>
                <a:spcPct val="50000"/>
              </a:spcBef>
            </a:pPr>
            <a:r>
              <a:rPr lang="fr-FR" sz="900" dirty="0">
                <a:solidFill>
                  <a:srgbClr val="5F5F5F"/>
                </a:solidFill>
              </a:rPr>
              <a:t>Source : </a:t>
            </a:r>
            <a:r>
              <a:rPr lang="fr-FR" sz="900" dirty="0" smtClean="0">
                <a:solidFill>
                  <a:srgbClr val="5F5F5F"/>
                </a:solidFill>
              </a:rPr>
              <a:t>hors série Argus de l’assurance – déc. 2008</a:t>
            </a:r>
            <a:endParaRPr lang="fr-FR" sz="900" dirty="0">
              <a:solidFill>
                <a:srgbClr val="5F5F5F"/>
              </a:solidFill>
            </a:endParaRPr>
          </a:p>
        </p:txBody>
      </p:sp>
      <p:grpSp>
        <p:nvGrpSpPr>
          <p:cNvPr id="12" name="Groupe 11"/>
          <p:cNvGrpSpPr/>
          <p:nvPr/>
        </p:nvGrpSpPr>
        <p:grpSpPr>
          <a:xfrm>
            <a:off x="7314959" y="4102208"/>
            <a:ext cx="2067317" cy="684213"/>
            <a:chOff x="6990959" y="1571625"/>
            <a:chExt cx="2067317" cy="684213"/>
          </a:xfrm>
        </p:grpSpPr>
        <p:sp>
          <p:nvSpPr>
            <p:cNvPr id="13" name="Rectangle 12"/>
            <p:cNvSpPr/>
            <p:nvPr/>
          </p:nvSpPr>
          <p:spPr bwMode="auto">
            <a:xfrm>
              <a:off x="6990959" y="2044237"/>
              <a:ext cx="324000" cy="180000"/>
            </a:xfrm>
            <a:prstGeom prst="rect">
              <a:avLst/>
            </a:prstGeom>
            <a:solidFill>
              <a:srgbClr val="CCCC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874713">
                <a:defRPr/>
              </a:pPr>
              <a:endParaRPr lang="fr-FR" sz="1200" dirty="0">
                <a:solidFill>
                  <a:schemeClr val="tx1"/>
                </a:solidFill>
                <a:ea typeface="ＭＳ Ｐゴシック" pitchFamily="88" charset="-128"/>
              </a:endParaRPr>
            </a:p>
          </p:txBody>
        </p:sp>
        <p:sp>
          <p:nvSpPr>
            <p:cNvPr id="14" name="Rectangle 13"/>
            <p:cNvSpPr/>
            <p:nvPr/>
          </p:nvSpPr>
          <p:spPr bwMode="auto">
            <a:xfrm>
              <a:off x="6990959" y="1823878"/>
              <a:ext cx="324000" cy="180000"/>
            </a:xfrm>
            <a:prstGeom prst="rect">
              <a:avLst/>
            </a:prstGeom>
            <a:solidFill>
              <a:srgbClr val="99FF66"/>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874713">
                <a:defRPr/>
              </a:pPr>
              <a:endParaRPr lang="fr-FR" sz="1200" dirty="0">
                <a:solidFill>
                  <a:schemeClr val="tx1"/>
                </a:solidFill>
                <a:ea typeface="ＭＳ Ｐゴシック" pitchFamily="88" charset="-128"/>
              </a:endParaRPr>
            </a:p>
          </p:txBody>
        </p:sp>
        <p:sp>
          <p:nvSpPr>
            <p:cNvPr id="15" name="Rectangle 14"/>
            <p:cNvSpPr/>
            <p:nvPr/>
          </p:nvSpPr>
          <p:spPr bwMode="auto">
            <a:xfrm>
              <a:off x="6990959" y="1603519"/>
              <a:ext cx="324000" cy="180000"/>
            </a:xfrm>
            <a:prstGeom prst="rect">
              <a:avLst/>
            </a:prstGeom>
            <a:gradFill>
              <a:gsLst>
                <a:gs pos="0">
                  <a:srgbClr val="E20000"/>
                </a:gs>
                <a:gs pos="50000">
                  <a:srgbClr val="E20000"/>
                </a:gs>
                <a:gs pos="100000">
                  <a:srgbClr val="E20000"/>
                </a:gs>
              </a:gsLst>
              <a:lin ang="5400000" scaled="0"/>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874713">
                <a:defRPr/>
              </a:pPr>
              <a:endParaRPr lang="fr-FR" sz="1200" dirty="0">
                <a:solidFill>
                  <a:schemeClr val="bg1"/>
                </a:solidFill>
                <a:ea typeface="ＭＳ Ｐゴシック" pitchFamily="88" charset="-128"/>
              </a:endParaRPr>
            </a:p>
          </p:txBody>
        </p:sp>
        <p:sp>
          <p:nvSpPr>
            <p:cNvPr id="16" name="ZoneTexte 15"/>
            <p:cNvSpPr txBox="1">
              <a:spLocks noChangeArrowheads="1"/>
            </p:cNvSpPr>
            <p:nvPr/>
          </p:nvSpPr>
          <p:spPr bwMode="auto">
            <a:xfrm>
              <a:off x="7272339" y="1571625"/>
              <a:ext cx="1785937" cy="246063"/>
            </a:xfrm>
            <a:prstGeom prst="rect">
              <a:avLst/>
            </a:prstGeom>
            <a:noFill/>
            <a:ln w="9525">
              <a:noFill/>
              <a:miter lim="800000"/>
              <a:headEnd/>
              <a:tailEnd/>
            </a:ln>
          </p:spPr>
          <p:txBody>
            <a:bodyPr>
              <a:spAutoFit/>
            </a:bodyPr>
            <a:lstStyle/>
            <a:p>
              <a:r>
                <a:rPr lang="fr-FR" sz="1000" dirty="0" smtClean="0"/>
                <a:t>Mutuelles</a:t>
              </a:r>
              <a:endParaRPr lang="fr-FR" sz="1000" dirty="0"/>
            </a:p>
          </p:txBody>
        </p:sp>
        <p:sp>
          <p:nvSpPr>
            <p:cNvPr id="17" name="ZoneTexte 16"/>
            <p:cNvSpPr txBox="1">
              <a:spLocks noChangeArrowheads="1"/>
            </p:cNvSpPr>
            <p:nvPr/>
          </p:nvSpPr>
          <p:spPr bwMode="auto">
            <a:xfrm>
              <a:off x="7272339" y="1787525"/>
              <a:ext cx="1785937" cy="246063"/>
            </a:xfrm>
            <a:prstGeom prst="rect">
              <a:avLst/>
            </a:prstGeom>
            <a:noFill/>
            <a:ln w="9525">
              <a:noFill/>
              <a:miter lim="800000"/>
              <a:headEnd/>
              <a:tailEnd/>
            </a:ln>
          </p:spPr>
          <p:txBody>
            <a:bodyPr>
              <a:spAutoFit/>
            </a:bodyPr>
            <a:lstStyle/>
            <a:p>
              <a:r>
                <a:rPr lang="fr-FR" sz="1000" dirty="0"/>
                <a:t>Société Anonyme</a:t>
              </a:r>
            </a:p>
          </p:txBody>
        </p:sp>
        <p:sp>
          <p:nvSpPr>
            <p:cNvPr id="18" name="ZoneTexte 17"/>
            <p:cNvSpPr txBox="1">
              <a:spLocks noChangeArrowheads="1"/>
            </p:cNvSpPr>
            <p:nvPr/>
          </p:nvSpPr>
          <p:spPr bwMode="auto">
            <a:xfrm>
              <a:off x="7272339" y="2009775"/>
              <a:ext cx="1785937" cy="246063"/>
            </a:xfrm>
            <a:prstGeom prst="rect">
              <a:avLst/>
            </a:prstGeom>
            <a:noFill/>
            <a:ln w="9525">
              <a:noFill/>
              <a:miter lim="800000"/>
              <a:headEnd/>
              <a:tailEnd/>
            </a:ln>
          </p:spPr>
          <p:txBody>
            <a:bodyPr>
              <a:spAutoFit/>
            </a:bodyPr>
            <a:lstStyle/>
            <a:p>
              <a:r>
                <a:rPr lang="fr-FR" sz="1000" dirty="0"/>
                <a:t>Bancassureur</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solidFill>
                  <a:schemeClr val="tx1"/>
                </a:solidFill>
              </a:rPr>
              <a:t>Les différentes sociétés d’assurance</a:t>
            </a:r>
            <a:r>
              <a:rPr lang="fr-FR" sz="1600" dirty="0" smtClean="0"/>
              <a:t/>
            </a:r>
            <a:br>
              <a:rPr lang="fr-FR" sz="1600" dirty="0" smtClean="0"/>
            </a:br>
            <a:r>
              <a:rPr lang="fr-FR" i="1" dirty="0" smtClean="0"/>
              <a:t> Positionnement de l’offre suivant les acteurs</a:t>
            </a:r>
          </a:p>
        </p:txBody>
      </p:sp>
      <p:graphicFrame>
        <p:nvGraphicFramePr>
          <p:cNvPr id="6" name="Tableau 5"/>
          <p:cNvGraphicFramePr>
            <a:graphicFrameLocks noGrp="1"/>
          </p:cNvGraphicFramePr>
          <p:nvPr/>
        </p:nvGraphicFramePr>
        <p:xfrm>
          <a:off x="150128" y="833512"/>
          <a:ext cx="8820000" cy="5473159"/>
        </p:xfrm>
        <a:graphic>
          <a:graphicData uri="http://schemas.openxmlformats.org/drawingml/2006/table">
            <a:tbl>
              <a:tblPr firstCol="1" bandCol="1">
                <a:effectLst/>
                <a:tableStyleId>{BC89EF96-8CEA-46FF-86C4-4CE0E7609802}</a:tableStyleId>
              </a:tblPr>
              <a:tblGrid>
                <a:gridCol w="1260000"/>
                <a:gridCol w="1260000"/>
                <a:gridCol w="1260000"/>
                <a:gridCol w="1260000"/>
                <a:gridCol w="1260000"/>
                <a:gridCol w="1260000"/>
                <a:gridCol w="1260000"/>
              </a:tblGrid>
              <a:tr h="443959">
                <a:tc rowSpan="2">
                  <a:txBody>
                    <a:bodyPr/>
                    <a:lstStyle/>
                    <a:p>
                      <a:pPr algn="ctr">
                        <a:lnSpc>
                          <a:spcPct val="85000"/>
                        </a:lnSpc>
                      </a:pPr>
                      <a:r>
                        <a:rPr lang="fr-FR" sz="1200" dirty="0" smtClean="0">
                          <a:ln>
                            <a:noFill/>
                          </a:ln>
                        </a:rPr>
                        <a:t>Intervenants</a:t>
                      </a:r>
                      <a:endParaRPr lang="fr-FR" sz="1200" b="1" dirty="0">
                        <a:ln>
                          <a:noFill/>
                        </a:ln>
                        <a:solidFill>
                          <a:schemeClr val="bg1"/>
                        </a:solidFill>
                      </a:endParaRPr>
                    </a:p>
                  </a:txBody>
                  <a:tcPr marL="45720" marR="457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gridSpan="2">
                  <a:txBody>
                    <a:bodyPr/>
                    <a:lstStyle/>
                    <a:p>
                      <a:pPr algn="ctr" rtl="0" fontAlgn="ctr">
                        <a:lnSpc>
                          <a:spcPct val="85000"/>
                        </a:lnSpc>
                      </a:pPr>
                      <a:r>
                        <a:rPr lang="fr-FR" sz="1600" b="1" u="none" strike="noStrike" dirty="0" smtClean="0"/>
                        <a:t>IARD</a:t>
                      </a:r>
                      <a:endParaRPr lang="fr-FR" sz="1600" b="1" i="0" u="none" strike="noStrike" dirty="0">
                        <a:solidFill>
                          <a:srgbClr val="C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rtl="0" fontAlgn="ctr">
                        <a:lnSpc>
                          <a:spcPct val="85000"/>
                        </a:lnSpc>
                      </a:pP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c gridSpan="2">
                  <a:txBody>
                    <a:bodyPr/>
                    <a:lstStyle/>
                    <a:p>
                      <a:pPr algn="ctr" rtl="0" fontAlgn="ctr">
                        <a:lnSpc>
                          <a:spcPct val="85000"/>
                        </a:lnSpc>
                      </a:pPr>
                      <a:r>
                        <a:rPr lang="fr-FR" sz="1600" b="1" u="none" strike="noStrike" dirty="0" smtClean="0"/>
                        <a:t>VIE</a:t>
                      </a:r>
                      <a:endParaRPr lang="fr-FR" sz="1600" b="1" i="0" u="none" strike="noStrike" dirty="0">
                        <a:solidFill>
                          <a:srgbClr val="C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rtl="0" fontAlgn="ctr">
                        <a:lnSpc>
                          <a:spcPct val="85000"/>
                        </a:lnSpc>
                      </a:pP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c gridSpan="2">
                  <a:txBody>
                    <a:bodyPr/>
                    <a:lstStyle/>
                    <a:p>
                      <a:pPr algn="ctr" rtl="0" fontAlgn="ctr">
                        <a:lnSpc>
                          <a:spcPct val="85000"/>
                        </a:lnSpc>
                      </a:pPr>
                      <a:r>
                        <a:rPr lang="fr-FR" sz="1600" b="1" u="none" strike="noStrike" dirty="0" smtClean="0"/>
                        <a:t>SANTE</a:t>
                      </a:r>
                      <a:endParaRPr lang="fr-FR" sz="1600" b="1" i="0" u="none" strike="noStrike" dirty="0">
                        <a:solidFill>
                          <a:srgbClr val="C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rtl="0" fontAlgn="ctr">
                        <a:lnSpc>
                          <a:spcPct val="85000"/>
                        </a:lnSpc>
                      </a:pP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r>
              <a:tr h="389965">
                <a:tc vMerge="1">
                  <a:txBody>
                    <a:bodyPr/>
                    <a:lstStyle/>
                    <a:p>
                      <a:pPr algn="ctr">
                        <a:lnSpc>
                          <a:spcPct val="85000"/>
                        </a:lnSpc>
                      </a:pPr>
                      <a:endParaRPr lang="fr-FR" sz="1200" b="1" dirty="0">
                        <a:ln>
                          <a:noFill/>
                        </a:ln>
                        <a:solidFill>
                          <a:schemeClr val="bg1"/>
                        </a:solidFill>
                      </a:endParaRPr>
                    </a:p>
                  </a:txBody>
                  <a:tcPr marL="45720" marR="4572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marL="0" algn="ctr" defTabSz="914400" rtl="0" eaLnBrk="1" fontAlgn="ctr" latinLnBrk="0" hangingPunct="1">
                        <a:lnSpc>
                          <a:spcPct val="85000"/>
                        </a:lnSpc>
                      </a:pPr>
                      <a:r>
                        <a:rPr lang="fr-FR" sz="1400" b="1" u="none" strike="noStrike" kern="1200" dirty="0" smtClean="0">
                          <a:solidFill>
                            <a:schemeClr val="tx1"/>
                          </a:solidFill>
                          <a:latin typeface="+mn-lt"/>
                          <a:ea typeface="+mn-ea"/>
                          <a:cs typeface="+mn-cs"/>
                        </a:rPr>
                        <a:t>Particulier</a:t>
                      </a:r>
                      <a:endParaRPr lang="fr-FR" sz="1400" b="1" u="none" strike="noStrike" kern="1200" dirty="0">
                        <a:solidFill>
                          <a:schemeClr val="tx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fontAlgn="ctr" latinLnBrk="0" hangingPunct="1">
                        <a:lnSpc>
                          <a:spcPct val="85000"/>
                        </a:lnSpc>
                      </a:pPr>
                      <a:r>
                        <a:rPr lang="fr-FR" sz="1400" b="1" u="none" strike="noStrike" kern="1200" dirty="0" smtClean="0">
                          <a:solidFill>
                            <a:schemeClr val="tx1"/>
                          </a:solidFill>
                          <a:latin typeface="+mn-lt"/>
                          <a:ea typeface="+mn-ea"/>
                          <a:cs typeface="+mn-cs"/>
                        </a:rPr>
                        <a:t>Professionnel</a:t>
                      </a:r>
                      <a:endParaRPr lang="fr-FR" sz="1400" b="1" u="none" strike="noStrike" kern="1200" dirty="0">
                        <a:solidFill>
                          <a:schemeClr val="tx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20000"/>
                      </a:schemeClr>
                    </a:solidFill>
                  </a:tcPr>
                </a:tc>
                <a:tc>
                  <a:txBody>
                    <a:bodyPr/>
                    <a:lstStyle/>
                    <a:p>
                      <a:pPr marL="0" algn="ctr" defTabSz="914400" rtl="0" eaLnBrk="1" fontAlgn="ctr" latinLnBrk="0" hangingPunct="1">
                        <a:lnSpc>
                          <a:spcPct val="85000"/>
                        </a:lnSpc>
                      </a:pPr>
                      <a:r>
                        <a:rPr lang="fr-FR" sz="1400" b="1" u="none" strike="noStrike" kern="1200" dirty="0" smtClean="0">
                          <a:solidFill>
                            <a:schemeClr val="tx1"/>
                          </a:solidFill>
                          <a:latin typeface="+mn-lt"/>
                          <a:ea typeface="+mn-ea"/>
                          <a:cs typeface="+mn-cs"/>
                        </a:rPr>
                        <a:t>Particulier</a:t>
                      </a:r>
                      <a:endParaRPr lang="fr-FR" sz="1400" b="1" u="none" strike="noStrike" kern="1200" dirty="0">
                        <a:solidFill>
                          <a:schemeClr val="tx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fontAlgn="ctr" latinLnBrk="0" hangingPunct="1">
                        <a:lnSpc>
                          <a:spcPct val="85000"/>
                        </a:lnSpc>
                      </a:pPr>
                      <a:r>
                        <a:rPr lang="fr-FR" sz="1400" b="1" u="none" strike="noStrike" kern="1200" dirty="0" smtClean="0">
                          <a:solidFill>
                            <a:schemeClr val="tx1"/>
                          </a:solidFill>
                          <a:latin typeface="+mn-lt"/>
                          <a:ea typeface="+mn-ea"/>
                          <a:cs typeface="+mn-cs"/>
                        </a:rPr>
                        <a:t>Professionnel</a:t>
                      </a:r>
                      <a:endParaRPr lang="fr-FR" sz="1400" b="1" u="none" strike="noStrike" kern="1200" dirty="0">
                        <a:solidFill>
                          <a:schemeClr val="tx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20000"/>
                      </a:schemeClr>
                    </a:solidFill>
                  </a:tcPr>
                </a:tc>
                <a:tc>
                  <a:txBody>
                    <a:bodyPr/>
                    <a:lstStyle/>
                    <a:p>
                      <a:pPr marL="0" algn="ctr" defTabSz="914400" rtl="0" eaLnBrk="1" fontAlgn="ctr" latinLnBrk="0" hangingPunct="1">
                        <a:lnSpc>
                          <a:spcPct val="85000"/>
                        </a:lnSpc>
                      </a:pPr>
                      <a:r>
                        <a:rPr lang="fr-FR" sz="1400" b="1" u="none" strike="noStrike" kern="1200" dirty="0" smtClean="0">
                          <a:solidFill>
                            <a:schemeClr val="tx1"/>
                          </a:solidFill>
                          <a:latin typeface="+mn-lt"/>
                          <a:ea typeface="+mn-ea"/>
                          <a:cs typeface="+mn-cs"/>
                        </a:rPr>
                        <a:t>Particulier</a:t>
                      </a:r>
                      <a:endParaRPr lang="fr-FR" sz="1400" b="1" u="none" strike="noStrike" kern="1200" dirty="0">
                        <a:solidFill>
                          <a:schemeClr val="tx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algn="ctr" defTabSz="914400" rtl="0" eaLnBrk="1" fontAlgn="ctr" latinLnBrk="0" hangingPunct="1">
                        <a:lnSpc>
                          <a:spcPct val="85000"/>
                        </a:lnSpc>
                      </a:pPr>
                      <a:r>
                        <a:rPr lang="fr-FR" sz="1400" b="1" u="none" strike="noStrike" kern="1200" dirty="0" smtClean="0">
                          <a:solidFill>
                            <a:schemeClr val="tx1"/>
                          </a:solidFill>
                          <a:latin typeface="+mn-lt"/>
                          <a:ea typeface="+mn-ea"/>
                          <a:cs typeface="+mn-cs"/>
                        </a:rPr>
                        <a:t>Professionnel</a:t>
                      </a:r>
                      <a:endParaRPr lang="fr-FR" sz="1400" b="1" u="none" strike="noStrike" kern="1200" dirty="0">
                        <a:solidFill>
                          <a:schemeClr val="tx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20000"/>
                      </a:schemeClr>
                    </a:solidFill>
                  </a:tcPr>
                </a:tc>
              </a:tr>
              <a:tr h="748800">
                <a:tc>
                  <a:txBody>
                    <a:bodyPr/>
                    <a:lstStyle/>
                    <a:p>
                      <a:pPr algn="l" rtl="0" fontAlgn="t">
                        <a:lnSpc>
                          <a:spcPct val="85000"/>
                        </a:lnSpc>
                      </a:pPr>
                      <a:r>
                        <a:rPr lang="fr-FR" sz="1200" u="none" strike="noStrike" dirty="0">
                          <a:ln>
                            <a:noFill/>
                          </a:ln>
                        </a:rPr>
                        <a:t>Assureurs et Mutuelles avec </a:t>
                      </a:r>
                      <a:r>
                        <a:rPr lang="fr-FR" sz="1200" u="none" strike="noStrike" dirty="0" smtClean="0">
                          <a:ln>
                            <a:noFill/>
                          </a:ln>
                        </a:rPr>
                        <a:t>intermédiaires</a:t>
                      </a:r>
                    </a:p>
                    <a:p>
                      <a:pPr algn="l" rtl="0" fontAlgn="t">
                        <a:lnSpc>
                          <a:spcPct val="85000"/>
                        </a:lnSpc>
                      </a:pPr>
                      <a:r>
                        <a:rPr lang="fr-FR" sz="1050" b="0" u="none" strike="noStrike" dirty="0" smtClean="0">
                          <a:ln>
                            <a:noFill/>
                          </a:ln>
                        </a:rPr>
                        <a:t>(</a:t>
                      </a:r>
                      <a:r>
                        <a:rPr lang="fr-FR" sz="1050" b="0" u="none" strike="noStrike" dirty="0">
                          <a:ln>
                            <a:noFill/>
                          </a:ln>
                        </a:rPr>
                        <a:t>AXA, AGF, GAN, MMA, MACSF)</a:t>
                      </a:r>
                      <a:endParaRPr lang="fr-FR" sz="1200" b="0"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1" i="0" u="none" strike="noStrike" dirty="0" smtClean="0">
                          <a:solidFill>
                            <a:schemeClr val="bg1"/>
                          </a:solidFill>
                          <a:latin typeface="+mn-lt"/>
                        </a:rPr>
                        <a:t>Oui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1" i="0" u="none" strike="noStrike" dirty="0" smtClean="0">
                          <a:solidFill>
                            <a:schemeClr val="bg1"/>
                          </a:solidFill>
                          <a:latin typeface="+mn-lt"/>
                        </a:rPr>
                        <a:t>Oui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1" i="0" u="none" strike="noStrike" dirty="0" smtClean="0">
                          <a:solidFill>
                            <a:schemeClr val="bg1"/>
                          </a:solidFill>
                          <a:latin typeface="+mn-lt"/>
                        </a:rPr>
                        <a:t>Oui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1" i="0" u="none" strike="noStrike" dirty="0" smtClean="0">
                          <a:solidFill>
                            <a:schemeClr val="bg1"/>
                          </a:solidFill>
                          <a:latin typeface="+mn-lt"/>
                        </a:rPr>
                        <a:t>Oui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1" i="0" u="none" strike="noStrike" dirty="0" smtClean="0">
                          <a:solidFill>
                            <a:schemeClr val="bg1"/>
                          </a:solidFill>
                          <a:latin typeface="+mn-lt"/>
                        </a:rPr>
                        <a:t>Oui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r>
              <a:tr h="748800">
                <a:tc>
                  <a:txBody>
                    <a:bodyPr/>
                    <a:lstStyle/>
                    <a:p>
                      <a:pPr algn="l" rtl="0" fontAlgn="t">
                        <a:lnSpc>
                          <a:spcPct val="85000"/>
                        </a:lnSpc>
                      </a:pPr>
                      <a:r>
                        <a:rPr lang="fr-FR" sz="1200" u="none" strike="noStrike" dirty="0">
                          <a:ln>
                            <a:noFill/>
                          </a:ln>
                        </a:rPr>
                        <a:t>Mutuelles sans </a:t>
                      </a:r>
                      <a:r>
                        <a:rPr lang="fr-FR" sz="1200" u="none" strike="noStrike" dirty="0" smtClean="0">
                          <a:ln>
                            <a:noFill/>
                          </a:ln>
                        </a:rPr>
                        <a:t>intermédiaires</a:t>
                      </a:r>
                    </a:p>
                    <a:p>
                      <a:pPr algn="l" rtl="0" fontAlgn="t">
                        <a:lnSpc>
                          <a:spcPct val="85000"/>
                        </a:lnSpc>
                      </a:pPr>
                      <a:r>
                        <a:rPr lang="fr-FR" sz="1050" b="0" u="none" strike="noStrike" dirty="0" smtClean="0">
                          <a:ln>
                            <a:noFill/>
                          </a:ln>
                        </a:rPr>
                        <a:t>(</a:t>
                      </a:r>
                      <a:r>
                        <a:rPr lang="fr-FR" sz="1050" b="0" u="none" strike="noStrike" dirty="0">
                          <a:ln>
                            <a:noFill/>
                          </a:ln>
                        </a:rPr>
                        <a:t>MACIF, MAIF, Groupama…)</a:t>
                      </a:r>
                      <a:endParaRPr lang="fr-FR" sz="1200" b="0"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1" i="0" u="none" strike="noStrike" dirty="0" smtClean="0">
                          <a:solidFill>
                            <a:schemeClr val="bg1"/>
                          </a:solidFill>
                          <a:latin typeface="+mn-lt"/>
                        </a:rPr>
                        <a:t>Oui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0" i="0" u="none" strike="noStrike" kern="1200" dirty="0" smtClean="0">
                          <a:solidFill>
                            <a:srgbClr val="000000"/>
                          </a:solidFill>
                          <a:latin typeface="+mn-lt"/>
                          <a:ea typeface="+mn-ea"/>
                          <a:cs typeface="+mn-cs"/>
                        </a:rPr>
                        <a:t>Peu</a:t>
                      </a:r>
                      <a:endParaRPr lang="fr-FR" sz="1400" b="0" i="0" u="none" strike="noStrike" kern="1200" dirty="0">
                        <a:solidFill>
                          <a:srgbClr val="000000"/>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FF66"/>
                    </a:solidFill>
                  </a:tcPr>
                </a:tc>
                <a:tc>
                  <a:txBody>
                    <a:bodyPr/>
                    <a:lstStyle/>
                    <a:p>
                      <a:pPr algn="ctr" rtl="0" fontAlgn="ctr">
                        <a:lnSpc>
                          <a:spcPct val="85000"/>
                        </a:lnSpc>
                      </a:pPr>
                      <a:r>
                        <a:rPr lang="fr-FR" sz="1400" b="0" i="0" u="none" strike="noStrike" dirty="0" smtClean="0">
                          <a:solidFill>
                            <a:srgbClr val="000000"/>
                          </a:solidFill>
                          <a:latin typeface="Tahoma"/>
                        </a:rPr>
                        <a:t>Peu</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FF66"/>
                    </a:solidFill>
                  </a:tcPr>
                </a:tc>
                <a:tc>
                  <a:txBody>
                    <a:bodyPr/>
                    <a:lstStyle/>
                    <a:p>
                      <a:pPr algn="ctr" rtl="0" fontAlgn="ctr">
                        <a:lnSpc>
                          <a:spcPct val="85000"/>
                        </a:lnSpc>
                      </a:pPr>
                      <a:r>
                        <a:rPr lang="fr-FR" sz="1400" b="0" i="0" u="none" strike="noStrike" dirty="0" smtClean="0">
                          <a:solidFill>
                            <a:srgbClr val="000000"/>
                          </a:solidFill>
                          <a:latin typeface="+mn-lt"/>
                        </a:rPr>
                        <a:t>Non</a:t>
                      </a:r>
                      <a:endParaRPr lang="fr-FR" sz="1400" b="0" i="0" u="none" strike="noStrike" dirty="0">
                        <a:solidFill>
                          <a:srgbClr val="000000"/>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1" i="0" u="none" strike="noStrike" dirty="0" smtClean="0">
                          <a:solidFill>
                            <a:schemeClr val="bg1"/>
                          </a:solidFill>
                          <a:latin typeface="+mn-lt"/>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r>
              <a:tr h="748800">
                <a:tc>
                  <a:txBody>
                    <a:bodyPr/>
                    <a:lstStyle/>
                    <a:p>
                      <a:pPr algn="l" rtl="0" fontAlgn="t">
                        <a:lnSpc>
                          <a:spcPct val="85000"/>
                        </a:lnSpc>
                      </a:pPr>
                      <a:r>
                        <a:rPr lang="fr-FR" sz="1200" u="none" strike="noStrike" dirty="0">
                          <a:ln>
                            <a:noFill/>
                          </a:ln>
                        </a:rPr>
                        <a:t>Bancassureurs </a:t>
                      </a:r>
                      <a:r>
                        <a:rPr lang="fr-FR" sz="1050" b="0" u="none" strike="noStrike" dirty="0" smtClean="0">
                          <a:ln>
                            <a:noFill/>
                          </a:ln>
                        </a:rPr>
                        <a:t>(Crédit Agricole, ACM, Société générale)</a:t>
                      </a:r>
                      <a:endParaRPr lang="fr-FR" sz="1200" b="0"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Peu</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FF66"/>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Peu</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FF66"/>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Peu</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FF66"/>
                    </a:solidFill>
                  </a:tcPr>
                </a:tc>
              </a:tr>
              <a:tr h="748800">
                <a:tc>
                  <a:txBody>
                    <a:bodyPr/>
                    <a:lstStyle/>
                    <a:p>
                      <a:pPr algn="l" rtl="0" fontAlgn="t">
                        <a:lnSpc>
                          <a:spcPct val="85000"/>
                        </a:lnSpc>
                      </a:pPr>
                      <a:r>
                        <a:rPr lang="fr-FR" sz="1200" u="none" strike="noStrike" dirty="0">
                          <a:ln>
                            <a:noFill/>
                          </a:ln>
                        </a:rPr>
                        <a:t>Vente </a:t>
                      </a:r>
                      <a:r>
                        <a:rPr lang="fr-FR" sz="1200" u="none" strike="noStrike" dirty="0" smtClean="0">
                          <a:ln>
                            <a:noFill/>
                          </a:ln>
                        </a:rPr>
                        <a:t>directe</a:t>
                      </a:r>
                    </a:p>
                    <a:p>
                      <a:pPr algn="l" rtl="0" fontAlgn="t">
                        <a:lnSpc>
                          <a:spcPct val="85000"/>
                        </a:lnSpc>
                      </a:pPr>
                      <a:r>
                        <a:rPr lang="fr-FR" sz="1050" b="0" u="none" strike="noStrike" dirty="0" smtClean="0">
                          <a:ln>
                            <a:noFill/>
                          </a:ln>
                        </a:rPr>
                        <a:t>(</a:t>
                      </a:r>
                      <a:r>
                        <a:rPr lang="fr-FR" sz="1050" b="0" u="none" strike="noStrike" dirty="0">
                          <a:ln>
                            <a:noFill/>
                          </a:ln>
                        </a:rPr>
                        <a:t>Direct assurances, Eurofil, Amaguiz.com)</a:t>
                      </a:r>
                      <a:endParaRPr lang="fr-FR" sz="1200" b="0"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r>
              <a:tr h="748800">
                <a:tc>
                  <a:txBody>
                    <a:bodyPr/>
                    <a:lstStyle/>
                    <a:p>
                      <a:pPr algn="l" rtl="0" fontAlgn="t">
                        <a:lnSpc>
                          <a:spcPct val="85000"/>
                        </a:lnSpc>
                      </a:pPr>
                      <a:r>
                        <a:rPr lang="fr-FR" sz="1200" u="none" strike="noStrike" dirty="0">
                          <a:ln>
                            <a:noFill/>
                          </a:ln>
                        </a:rPr>
                        <a:t>Mutuelles 45 et Institutions de Prévoyance</a:t>
                      </a:r>
                      <a:endParaRPr lang="fr-FR" sz="1200" b="1"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0" i="0" u="none" strike="noStrike" dirty="0" smtClean="0">
                          <a:solidFill>
                            <a:srgbClr val="000000"/>
                          </a:solidFill>
                          <a:latin typeface="Tahoma"/>
                        </a:rPr>
                        <a:t>Peu</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9FF66"/>
                    </a:solidFill>
                  </a:tcPr>
                </a:tc>
                <a:tc>
                  <a:txBody>
                    <a:bodyPr/>
                    <a:lstStyle/>
                    <a:p>
                      <a:pPr algn="ctr" rtl="0" fontAlgn="ctr">
                        <a:lnSpc>
                          <a:spcPct val="85000"/>
                        </a:lnSpc>
                      </a:pPr>
                      <a:r>
                        <a:rPr lang="fr-FR" sz="1400" b="0" i="0" u="none" strike="noStrike" dirty="0" smtClean="0">
                          <a:solidFill>
                            <a:srgbClr val="000000"/>
                          </a:solidFill>
                          <a:latin typeface="Tahoma"/>
                        </a:rPr>
                        <a:t>Mut</a:t>
                      </a:r>
                      <a:r>
                        <a:rPr lang="fr-FR" sz="1400" b="0" i="0" u="none" strike="noStrike" baseline="0" dirty="0" smtClean="0">
                          <a:solidFill>
                            <a:srgbClr val="000000"/>
                          </a:solidFill>
                          <a:latin typeface="Tahoma"/>
                        </a:rPr>
                        <a:t> 45 : Non</a:t>
                      </a:r>
                    </a:p>
                    <a:p>
                      <a:pPr algn="ctr" rtl="0" fontAlgn="ctr">
                        <a:lnSpc>
                          <a:spcPct val="85000"/>
                        </a:lnSpc>
                      </a:pPr>
                      <a:r>
                        <a:rPr lang="fr-FR" sz="1400" b="0" i="0" u="none" strike="noStrike" baseline="0" dirty="0" smtClean="0">
                          <a:solidFill>
                            <a:srgbClr val="000000"/>
                          </a:solidFill>
                          <a:latin typeface="Tahoma"/>
                        </a:rPr>
                        <a:t>IP : Oui</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gradFill flip="none" rotWithShape="1">
                      <a:gsLst>
                        <a:gs pos="0">
                          <a:srgbClr val="FF0000"/>
                        </a:gs>
                        <a:gs pos="100000">
                          <a:srgbClr val="00B050"/>
                        </a:gs>
                        <a:gs pos="100000">
                          <a:schemeClr val="accent1">
                            <a:tint val="23500"/>
                            <a:satMod val="160000"/>
                          </a:schemeClr>
                        </a:gs>
                      </a:gsLst>
                      <a:lin ang="5400000" scaled="1"/>
                      <a:tileRect/>
                    </a:gra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r>
              <a:tr h="411141">
                <a:tc>
                  <a:txBody>
                    <a:bodyPr/>
                    <a:lstStyle/>
                    <a:p>
                      <a:pPr algn="l" rtl="0" fontAlgn="t">
                        <a:lnSpc>
                          <a:spcPct val="85000"/>
                        </a:lnSpc>
                      </a:pPr>
                      <a:r>
                        <a:rPr lang="fr-FR" sz="1200" u="none" strike="noStrike" dirty="0" smtClean="0">
                          <a:ln>
                            <a:noFill/>
                          </a:ln>
                        </a:rPr>
                        <a:t>Autres</a:t>
                      </a:r>
                    </a:p>
                    <a:p>
                      <a:pPr algn="l" rtl="0" fontAlgn="t">
                        <a:lnSpc>
                          <a:spcPct val="85000"/>
                        </a:lnSpc>
                      </a:pPr>
                      <a:r>
                        <a:rPr lang="fr-FR" sz="1050" b="0" u="none" strike="noStrike" dirty="0" smtClean="0">
                          <a:ln>
                            <a:noFill/>
                          </a:ln>
                        </a:rPr>
                        <a:t>Grande distribution</a:t>
                      </a:r>
                      <a:endParaRPr lang="fr-FR" sz="1200" b="0"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400" b="1" i="0" u="none" strike="noStrike" kern="1200" dirty="0" smtClean="0">
                          <a:solidFill>
                            <a:schemeClr val="bg1"/>
                          </a:solidFill>
                          <a:latin typeface="Tahoma"/>
                          <a:ea typeface="+mn-ea"/>
                          <a:cs typeface="+mn-cs"/>
                        </a:rPr>
                        <a:t>Oui</a:t>
                      </a:r>
                      <a:endParaRPr lang="fr-FR" sz="1400" b="1" i="0" u="none" strike="noStrike" kern="1200" dirty="0">
                        <a:solidFill>
                          <a:schemeClr val="bg1"/>
                        </a:solidFill>
                        <a:latin typeface="Tahoma"/>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1" i="0" u="none" strike="noStrike" dirty="0" smtClean="0">
                          <a:solidFill>
                            <a:schemeClr val="bg1"/>
                          </a:solidFill>
                          <a:latin typeface="Tahoma"/>
                        </a:rPr>
                        <a:t>Oui</a:t>
                      </a:r>
                      <a:endParaRPr lang="fr-FR" sz="1400" b="1" i="0" u="none" strike="noStrike" dirty="0">
                        <a:solidFill>
                          <a:schemeClr val="bg1"/>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r>
              <a:tr h="484094">
                <a:tc>
                  <a:txBody>
                    <a:bodyPr/>
                    <a:lstStyle/>
                    <a:p>
                      <a:pPr algn="l" rtl="0" fontAlgn="t">
                        <a:lnSpc>
                          <a:spcPct val="85000"/>
                        </a:lnSpc>
                      </a:pPr>
                      <a:r>
                        <a:rPr lang="fr-FR" sz="1200" u="none" strike="noStrike" dirty="0" smtClean="0">
                          <a:ln>
                            <a:noFill/>
                          </a:ln>
                        </a:rPr>
                        <a:t>Autres</a:t>
                      </a:r>
                    </a:p>
                    <a:p>
                      <a:pPr algn="l" rtl="0" fontAlgn="t">
                        <a:lnSpc>
                          <a:spcPct val="85000"/>
                        </a:lnSpc>
                      </a:pPr>
                      <a:r>
                        <a:rPr lang="fr-FR" sz="1050" b="0" u="none" strike="noStrike" dirty="0" smtClean="0">
                          <a:ln>
                            <a:noFill/>
                          </a:ln>
                        </a:rPr>
                        <a:t>Concessionnaires</a:t>
                      </a:r>
                      <a:r>
                        <a:rPr lang="fr-FR" sz="1050" b="0" u="none" strike="noStrike" baseline="0" dirty="0" smtClean="0">
                          <a:ln>
                            <a:noFill/>
                          </a:ln>
                        </a:rPr>
                        <a:t> Auto, agences immo</a:t>
                      </a:r>
                      <a:endParaRPr lang="fr-FR" sz="1200" b="0" i="0" u="none" strike="noStrike" dirty="0">
                        <a:ln>
                          <a:noFill/>
                        </a:ln>
                        <a:solidFill>
                          <a:schemeClr val="bg1"/>
                        </a:solidFill>
                        <a:latin typeface="Tahoma"/>
                      </a:endParaRPr>
                    </a:p>
                  </a:txBody>
                  <a:tcPr marL="36000"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400" b="1" i="0" u="none" strike="noStrike" kern="1200" dirty="0" smtClean="0">
                          <a:solidFill>
                            <a:schemeClr val="bg1"/>
                          </a:solidFill>
                          <a:latin typeface="Tahoma"/>
                          <a:ea typeface="+mn-ea"/>
                          <a:cs typeface="+mn-cs"/>
                        </a:rPr>
                        <a:t>Oui</a:t>
                      </a:r>
                      <a:endParaRPr lang="fr-FR" sz="1400" b="1" i="0" u="none" strike="noStrike" kern="1200" dirty="0">
                        <a:solidFill>
                          <a:schemeClr val="bg1"/>
                        </a:solidFill>
                        <a:latin typeface="Tahoma"/>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0" i="0" u="none" strike="noStrike" dirty="0" smtClean="0">
                          <a:solidFill>
                            <a:srgbClr val="000000"/>
                          </a:solidFill>
                          <a:latin typeface="+mn-lt"/>
                        </a:rPr>
                        <a:t>Non</a:t>
                      </a:r>
                      <a:endParaRPr lang="fr-FR" sz="1400" b="0" i="0" u="none" strike="noStrike" dirty="0">
                        <a:solidFill>
                          <a:srgbClr val="000000"/>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c>
                  <a:txBody>
                    <a:bodyPr/>
                    <a:lstStyle/>
                    <a:p>
                      <a:pPr algn="ctr" rtl="0" fontAlgn="ctr">
                        <a:lnSpc>
                          <a:spcPct val="85000"/>
                        </a:lnSpc>
                      </a:pPr>
                      <a:r>
                        <a:rPr lang="fr-FR" sz="1400" b="0" i="0" u="none" strike="noStrike" dirty="0" smtClean="0">
                          <a:solidFill>
                            <a:srgbClr val="000000"/>
                          </a:solidFill>
                          <a:latin typeface="Tahoma"/>
                        </a:rPr>
                        <a:t>Non</a:t>
                      </a:r>
                      <a:endParaRPr lang="fr-FR" sz="14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2525"/>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1219200" y="3281363"/>
            <a:ext cx="6705600" cy="509587"/>
          </a:xfrm>
        </p:spPr>
        <p:txBody>
          <a:bodyPr/>
          <a:lstStyle/>
          <a:p>
            <a:pPr algn="ctr" eaLnBrk="1" hangingPunct="1"/>
            <a:r>
              <a:rPr lang="fr-FR" dirty="0" smtClean="0"/>
              <a:t>La distribution dans l’assurance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1"/>
          <p:cNvSpPr>
            <a:spLocks noGrp="1" noChangeArrowheads="1"/>
          </p:cNvSpPr>
          <p:nvPr>
            <p:ph type="title"/>
          </p:nvPr>
        </p:nvSpPr>
        <p:spPr>
          <a:xfrm>
            <a:off x="715963" y="129802"/>
            <a:ext cx="7770812" cy="509588"/>
          </a:xfrm>
        </p:spPr>
        <p:txBody>
          <a:bodyPr/>
          <a:lstStyle/>
          <a:p>
            <a:r>
              <a:rPr lang="fr-FR" sz="1600" dirty="0" smtClean="0"/>
              <a:t>La distribution dans l’assurance</a:t>
            </a:r>
            <a:br>
              <a:rPr lang="fr-FR" sz="1600" dirty="0" smtClean="0"/>
            </a:br>
            <a:r>
              <a:rPr lang="fr-FR" i="1" dirty="0" smtClean="0"/>
              <a:t>Les principaux canaux de distribution</a:t>
            </a:r>
            <a:endParaRPr lang="fr-FR" sz="1600" i="1" dirty="0" smtClean="0"/>
          </a:p>
        </p:txBody>
      </p:sp>
      <p:graphicFrame>
        <p:nvGraphicFramePr>
          <p:cNvPr id="12" name="Tableau 11"/>
          <p:cNvGraphicFramePr>
            <a:graphicFrameLocks noGrp="1"/>
          </p:cNvGraphicFramePr>
          <p:nvPr/>
        </p:nvGraphicFramePr>
        <p:xfrm>
          <a:off x="150128" y="954535"/>
          <a:ext cx="8820000" cy="4952135"/>
        </p:xfrm>
        <a:graphic>
          <a:graphicData uri="http://schemas.openxmlformats.org/drawingml/2006/table">
            <a:tbl>
              <a:tblPr firstCol="1" bandCol="1">
                <a:effectLst/>
                <a:tableStyleId>{BC89EF96-8CEA-46FF-86C4-4CE0E7609802}</a:tableStyleId>
              </a:tblPr>
              <a:tblGrid>
                <a:gridCol w="1260000"/>
                <a:gridCol w="1260000"/>
                <a:gridCol w="1260000"/>
                <a:gridCol w="1260000"/>
                <a:gridCol w="1260000"/>
                <a:gridCol w="1260000"/>
                <a:gridCol w="1260000"/>
              </a:tblGrid>
              <a:tr h="859814">
                <a:tc>
                  <a:txBody>
                    <a:bodyPr/>
                    <a:lstStyle/>
                    <a:p>
                      <a:pPr algn="ctr">
                        <a:lnSpc>
                          <a:spcPct val="85000"/>
                        </a:lnSpc>
                      </a:pPr>
                      <a:r>
                        <a:rPr lang="fr-FR" sz="1200" dirty="0" smtClean="0">
                          <a:ln>
                            <a:noFill/>
                          </a:ln>
                        </a:rPr>
                        <a:t>Intervenants</a:t>
                      </a:r>
                      <a:endParaRPr lang="fr-FR" sz="1200" b="1" dirty="0">
                        <a:ln>
                          <a:noFill/>
                        </a:ln>
                        <a:solidFill>
                          <a:schemeClr val="bg1"/>
                        </a:solidFill>
                      </a:endParaRPr>
                    </a:p>
                  </a:txBody>
                  <a:tcPr marL="45720" marR="4572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200" b="1" u="none" strike="noStrike" dirty="0"/>
                        <a:t>Prescripteurs (agents généraux/ courtiers) </a:t>
                      </a:r>
                      <a:endParaRPr lang="fr-FR" sz="1200" b="1" i="0" u="none" strike="noStrike" dirty="0">
                        <a:solidFill>
                          <a:srgbClr val="C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B w="38100" cap="flat" cmpd="sng" algn="ctr">
                      <a:solidFill>
                        <a:schemeClr val="accent1">
                          <a:lumMod val="60000"/>
                          <a:lumOff val="40000"/>
                        </a:schemeClr>
                      </a:solidFill>
                      <a:prstDash val="solid"/>
                      <a:round/>
                      <a:headEnd type="none" w="med" len="med"/>
                      <a:tailEnd type="none" w="med" len="med"/>
                    </a:lnB>
                  </a:tcPr>
                </a:tc>
                <a:tc>
                  <a:txBody>
                    <a:bodyPr/>
                    <a:lstStyle/>
                    <a:p>
                      <a:pPr algn="ctr" rtl="0" fontAlgn="ctr">
                        <a:lnSpc>
                          <a:spcPct val="85000"/>
                        </a:lnSpc>
                      </a:pPr>
                      <a:r>
                        <a:rPr lang="fr-FR" sz="1200" b="1" u="none" strike="noStrike" dirty="0"/>
                        <a:t>Délégations/ agences/ espaces </a:t>
                      </a: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c>
                  <a:txBody>
                    <a:bodyPr/>
                    <a:lstStyle/>
                    <a:p>
                      <a:pPr algn="ctr" rtl="0" fontAlgn="ctr">
                        <a:lnSpc>
                          <a:spcPct val="85000"/>
                        </a:lnSpc>
                      </a:pPr>
                      <a:r>
                        <a:rPr lang="fr-FR" sz="1200" b="1" u="none" strike="noStrike" dirty="0"/>
                        <a:t>Réseaux  </a:t>
                      </a:r>
                      <a:r>
                        <a:rPr lang="fr-FR" sz="1200" b="1" u="none" strike="noStrike" dirty="0" smtClean="0"/>
                        <a:t>salariés de </a:t>
                      </a:r>
                      <a:r>
                        <a:rPr lang="fr-FR" sz="1200" b="1" u="none" strike="noStrike" dirty="0"/>
                        <a:t>conseillers </a:t>
                      </a: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c>
                  <a:txBody>
                    <a:bodyPr/>
                    <a:lstStyle/>
                    <a:p>
                      <a:pPr algn="ctr" rtl="0" fontAlgn="ctr">
                        <a:lnSpc>
                          <a:spcPct val="85000"/>
                        </a:lnSpc>
                      </a:pPr>
                      <a:r>
                        <a:rPr lang="fr-FR" sz="1200" b="1" u="none" strike="noStrike" dirty="0"/>
                        <a:t>Conseillers en gestion de patrimoine indépendants (CGPI) </a:t>
                      </a: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c>
                  <a:txBody>
                    <a:bodyPr/>
                    <a:lstStyle/>
                    <a:p>
                      <a:pPr algn="ctr" rtl="0" fontAlgn="ctr">
                        <a:lnSpc>
                          <a:spcPct val="85000"/>
                        </a:lnSpc>
                      </a:pPr>
                      <a:r>
                        <a:rPr lang="fr-FR" sz="1200" b="1" u="none" strike="noStrike" dirty="0"/>
                        <a:t>Téléphone </a:t>
                      </a: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c>
                  <a:txBody>
                    <a:bodyPr/>
                    <a:lstStyle/>
                    <a:p>
                      <a:pPr algn="ctr" rtl="0" fontAlgn="ctr">
                        <a:lnSpc>
                          <a:spcPct val="85000"/>
                        </a:lnSpc>
                      </a:pPr>
                      <a:r>
                        <a:rPr lang="fr-FR" sz="1200" b="1" u="none" strike="noStrike" dirty="0"/>
                        <a:t>Internet </a:t>
                      </a:r>
                      <a:endParaRPr lang="fr-FR" sz="1200" b="1" i="0" u="none" strike="noStrike" dirty="0">
                        <a:solidFill>
                          <a:srgbClr val="C00000"/>
                        </a:solidFill>
                        <a:latin typeface="Tahoma"/>
                      </a:endParaRPr>
                    </a:p>
                  </a:txBody>
                  <a:tcPr marL="9525" marR="9525" marT="9525" marB="0" anchor="ctr">
                    <a:lnB w="38100" cap="flat" cmpd="sng" algn="ctr">
                      <a:solidFill>
                        <a:schemeClr val="accent1">
                          <a:lumMod val="60000"/>
                          <a:lumOff val="40000"/>
                        </a:schemeClr>
                      </a:solidFill>
                      <a:prstDash val="solid"/>
                      <a:round/>
                      <a:headEnd type="none" w="med" len="med"/>
                      <a:tailEnd type="none" w="med" len="med"/>
                    </a:lnB>
                  </a:tcPr>
                </a:tc>
              </a:tr>
              <a:tr h="370840">
                <a:tc>
                  <a:txBody>
                    <a:bodyPr/>
                    <a:lstStyle/>
                    <a:p>
                      <a:pPr algn="l" rtl="0" fontAlgn="t">
                        <a:lnSpc>
                          <a:spcPct val="85000"/>
                        </a:lnSpc>
                      </a:pPr>
                      <a:r>
                        <a:rPr lang="fr-FR" sz="1200" u="none" strike="noStrike" dirty="0">
                          <a:ln>
                            <a:noFill/>
                          </a:ln>
                        </a:rPr>
                        <a:t>Assureurs et Mutuelles avec </a:t>
                      </a:r>
                      <a:r>
                        <a:rPr lang="fr-FR" sz="1200" u="none" strike="noStrike" dirty="0" smtClean="0">
                          <a:ln>
                            <a:noFill/>
                          </a:ln>
                        </a:rPr>
                        <a:t>intermédiaires</a:t>
                      </a:r>
                    </a:p>
                    <a:p>
                      <a:pPr algn="l" rtl="0" fontAlgn="t">
                        <a:lnSpc>
                          <a:spcPct val="85000"/>
                        </a:lnSpc>
                      </a:pPr>
                      <a:r>
                        <a:rPr lang="fr-FR" sz="1050" b="0" u="none" strike="noStrike" dirty="0" smtClean="0">
                          <a:ln>
                            <a:noFill/>
                          </a:ln>
                        </a:rPr>
                        <a:t>(</a:t>
                      </a:r>
                      <a:r>
                        <a:rPr lang="fr-FR" sz="1050" b="0" u="none" strike="noStrike" dirty="0">
                          <a:ln>
                            <a:noFill/>
                          </a:ln>
                        </a:rPr>
                        <a:t>AXA, AGF, GAN, MMA, MACSF)</a:t>
                      </a:r>
                      <a:endParaRPr lang="fr-FR" sz="1200" b="0" i="0" u="none" strike="noStrike" dirty="0">
                        <a:ln>
                          <a:noFill/>
                        </a:ln>
                        <a:solidFill>
                          <a:schemeClr val="bg1"/>
                        </a:solidFill>
                        <a:latin typeface="Tahoma"/>
                      </a:endParaRPr>
                    </a:p>
                  </a:txBody>
                  <a:tcPr marL="36000" marR="9525" marT="9525"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100" u="none" strike="noStrike" dirty="0"/>
                        <a:t>1</a:t>
                      </a:r>
                      <a:r>
                        <a:rPr lang="fr-FR" sz="1100" u="none" strike="noStrike" baseline="30000" dirty="0"/>
                        <a:t>er</a:t>
                      </a:r>
                      <a:r>
                        <a:rPr lang="fr-FR" sz="1100" u="none" strike="noStrike" dirty="0"/>
                        <a:t> support de proximité mais en perte de vitesse </a:t>
                      </a:r>
                      <a:endParaRPr lang="fr-FR" sz="11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lnT w="38100" cap="flat" cmpd="sng" algn="ctr">
                      <a:solidFill>
                        <a:schemeClr val="accent1">
                          <a:lumMod val="60000"/>
                          <a:lumOff val="40000"/>
                        </a:schemeClr>
                      </a:solidFill>
                      <a:prstDash val="solid"/>
                      <a:round/>
                      <a:headEnd type="none" w="med" len="med"/>
                      <a:tailEnd type="none" w="med" len="med"/>
                    </a:lnT>
                  </a:tcP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lnT w="38100" cap="flat" cmpd="sng" algn="ctr">
                      <a:solidFill>
                        <a:schemeClr val="accent1">
                          <a:lumMod val="60000"/>
                          <a:lumOff val="40000"/>
                        </a:schemeClr>
                      </a:solidFill>
                      <a:prstDash val="solid"/>
                      <a:round/>
                      <a:headEnd type="none" w="med" len="med"/>
                      <a:tailEnd type="none" w="med" len="med"/>
                    </a:lnT>
                  </a:tcPr>
                </a:tc>
                <a:tc>
                  <a:txBody>
                    <a:bodyPr/>
                    <a:lstStyle/>
                    <a:p>
                      <a:pPr algn="ctr" rtl="0" fontAlgn="ctr">
                        <a:lnSpc>
                          <a:spcPct val="85000"/>
                        </a:lnSpc>
                      </a:pPr>
                      <a:r>
                        <a:rPr lang="fr-FR" sz="1100" u="none" strike="noStrike" dirty="0"/>
                        <a:t>2</a:t>
                      </a:r>
                      <a:r>
                        <a:rPr lang="fr-FR" sz="1100" u="none" strike="noStrike" baseline="30000" dirty="0"/>
                        <a:t>ème</a:t>
                      </a:r>
                      <a:r>
                        <a:rPr lang="fr-FR" sz="1100" u="none" strike="noStrike" dirty="0"/>
                        <a:t> réseau vente </a:t>
                      </a:r>
                      <a:r>
                        <a:rPr lang="fr-FR" sz="1100" u="none" strike="noStrike" dirty="0" smtClean="0"/>
                        <a:t>debout</a:t>
                      </a:r>
                      <a:endParaRPr lang="fr-FR" sz="1100" b="0" i="0" u="none" strike="noStrike" dirty="0">
                        <a:solidFill>
                          <a:srgbClr val="000000"/>
                        </a:solidFill>
                        <a:latin typeface="Tahoma"/>
                      </a:endParaRPr>
                    </a:p>
                  </a:txBody>
                  <a:tcPr marL="9525" marR="9525" marT="9525" marB="0" anchor="ctr">
                    <a:lnT w="38100" cap="flat" cmpd="sng" algn="ctr">
                      <a:solidFill>
                        <a:schemeClr val="accent1">
                          <a:lumMod val="60000"/>
                          <a:lumOff val="40000"/>
                        </a:schemeClr>
                      </a:solidFill>
                      <a:prstDash val="solid"/>
                      <a:round/>
                      <a:headEnd type="none" w="med" len="med"/>
                      <a:tailEnd type="none" w="med" len="med"/>
                    </a:lnT>
                  </a:tcPr>
                </a:tc>
                <a:tc>
                  <a:txBody>
                    <a:bodyPr/>
                    <a:lstStyle/>
                    <a:p>
                      <a:pPr algn="ctr" rtl="0" fontAlgn="ctr">
                        <a:lnSpc>
                          <a:spcPct val="85000"/>
                        </a:lnSpc>
                      </a:pPr>
                      <a:r>
                        <a:rPr lang="fr-FR" sz="1100" u="none" strike="noStrike" dirty="0"/>
                        <a:t>Recours important pour la distribution d’assurance en cas de vie </a:t>
                      </a:r>
                      <a:endParaRPr lang="fr-FR" sz="1100" b="0" i="0" u="none" strike="noStrike" dirty="0">
                        <a:solidFill>
                          <a:srgbClr val="000000"/>
                        </a:solidFill>
                        <a:latin typeface="Tahoma"/>
                      </a:endParaRPr>
                    </a:p>
                  </a:txBody>
                  <a:tcPr marL="9525" marR="9525" marT="9525" marB="0" anchor="ctr">
                    <a:lnT w="38100" cap="flat" cmpd="sng" algn="ctr">
                      <a:solidFill>
                        <a:schemeClr val="accent1">
                          <a:lumMod val="60000"/>
                          <a:lumOff val="40000"/>
                        </a:schemeClr>
                      </a:solidFill>
                      <a:prstDash val="solid"/>
                      <a:round/>
                      <a:headEnd type="none" w="med" len="med"/>
                      <a:tailEnd type="none" w="med" len="med"/>
                    </a:lnT>
                  </a:tcPr>
                </a:tc>
                <a:tc>
                  <a:txBody>
                    <a:bodyPr/>
                    <a:lstStyle/>
                    <a:p>
                      <a:pPr algn="ctr" rtl="0" fontAlgn="ctr">
                        <a:lnSpc>
                          <a:spcPct val="85000"/>
                        </a:lnSpc>
                      </a:pPr>
                      <a:r>
                        <a:rPr lang="fr-FR" sz="1100" u="none" strike="noStrike" dirty="0" smtClean="0"/>
                        <a:t>Centres de relation</a:t>
                      </a:r>
                      <a:r>
                        <a:rPr lang="fr-FR" sz="1100" u="none" strike="noStrike" baseline="0" dirty="0" smtClean="0"/>
                        <a:t> Client, en développement</a:t>
                      </a:r>
                      <a:endParaRPr lang="fr-FR" sz="1100" b="0" i="0" u="none" strike="noStrike" dirty="0">
                        <a:solidFill>
                          <a:srgbClr val="000000"/>
                        </a:solidFill>
                        <a:latin typeface="Tahoma"/>
                      </a:endParaRPr>
                    </a:p>
                  </a:txBody>
                  <a:tcPr marL="9525" marR="9525" marT="9525" marB="0" anchor="ctr">
                    <a:lnT w="38100" cap="flat" cmpd="sng" algn="ctr">
                      <a:solidFill>
                        <a:schemeClr val="accent1">
                          <a:lumMod val="60000"/>
                          <a:lumOff val="40000"/>
                        </a:schemeClr>
                      </a:solidFill>
                      <a:prstDash val="solid"/>
                      <a:round/>
                      <a:headEnd type="none" w="med" len="med"/>
                      <a:tailEnd type="none" w="med" len="med"/>
                    </a:lnT>
                  </a:tcPr>
                </a:tc>
                <a:tc>
                  <a:txBody>
                    <a:bodyPr/>
                    <a:lstStyle/>
                    <a:p>
                      <a:pPr algn="ctr" rtl="0" fontAlgn="ctr">
                        <a:lnSpc>
                          <a:spcPct val="85000"/>
                        </a:lnSpc>
                      </a:pPr>
                      <a:r>
                        <a:rPr lang="fr-FR" sz="1100" u="none" strike="noStrike" dirty="0" smtClean="0"/>
                        <a:t>Utilisation du </a:t>
                      </a:r>
                      <a:r>
                        <a:rPr lang="fr-FR" sz="1100" u="none" strike="noStrike" dirty="0"/>
                        <a:t>canal </a:t>
                      </a:r>
                      <a:r>
                        <a:rPr lang="fr-FR" sz="1100" u="none" strike="noStrike" dirty="0" smtClean="0"/>
                        <a:t>pour une </a:t>
                      </a:r>
                      <a:r>
                        <a:rPr lang="fr-FR" sz="1100" u="none" strike="noStrike" dirty="0"/>
                        <a:t>fonction de services aux </a:t>
                      </a:r>
                      <a:r>
                        <a:rPr lang="fr-FR" sz="1100" u="none" strike="noStrike" dirty="0" smtClean="0"/>
                        <a:t>prescripteurs</a:t>
                      </a:r>
                      <a:endParaRPr lang="fr-FR" sz="1100" b="0" i="0" u="none" strike="noStrike" dirty="0">
                        <a:solidFill>
                          <a:srgbClr val="000000"/>
                        </a:solidFill>
                        <a:latin typeface="Tahoma"/>
                      </a:endParaRPr>
                    </a:p>
                  </a:txBody>
                  <a:tcPr marL="9525" marR="9525" marT="9525" marB="0" anchor="ctr">
                    <a:lnT w="38100" cap="flat" cmpd="sng" algn="ctr">
                      <a:solidFill>
                        <a:schemeClr val="accent1">
                          <a:lumMod val="60000"/>
                          <a:lumOff val="40000"/>
                        </a:schemeClr>
                      </a:solidFill>
                      <a:prstDash val="solid"/>
                      <a:round/>
                      <a:headEnd type="none" w="med" len="med"/>
                      <a:tailEnd type="none" w="med" len="med"/>
                    </a:lnT>
                  </a:tcPr>
                </a:tc>
              </a:tr>
              <a:tr h="370840">
                <a:tc>
                  <a:txBody>
                    <a:bodyPr/>
                    <a:lstStyle/>
                    <a:p>
                      <a:pPr algn="l" rtl="0" fontAlgn="t">
                        <a:lnSpc>
                          <a:spcPct val="85000"/>
                        </a:lnSpc>
                      </a:pPr>
                      <a:r>
                        <a:rPr lang="fr-FR" sz="1200" u="none" strike="noStrike" dirty="0">
                          <a:ln>
                            <a:noFill/>
                          </a:ln>
                        </a:rPr>
                        <a:t>Mutuelles sans </a:t>
                      </a:r>
                      <a:r>
                        <a:rPr lang="fr-FR" sz="1200" u="none" strike="noStrike" dirty="0" smtClean="0">
                          <a:ln>
                            <a:noFill/>
                          </a:ln>
                        </a:rPr>
                        <a:t>intermédiaires</a:t>
                      </a:r>
                    </a:p>
                    <a:p>
                      <a:pPr algn="l" rtl="0" fontAlgn="t">
                        <a:lnSpc>
                          <a:spcPct val="85000"/>
                        </a:lnSpc>
                      </a:pPr>
                      <a:r>
                        <a:rPr lang="fr-FR" sz="1050" b="0" u="none" strike="noStrike" dirty="0" smtClean="0">
                          <a:ln>
                            <a:noFill/>
                          </a:ln>
                        </a:rPr>
                        <a:t>(</a:t>
                      </a:r>
                      <a:r>
                        <a:rPr lang="fr-FR" sz="1050" b="0" u="none" strike="noStrike" dirty="0">
                          <a:ln>
                            <a:noFill/>
                          </a:ln>
                        </a:rPr>
                        <a:t>MACIF, MAIF, Groupama…)</a:t>
                      </a:r>
                      <a:endParaRPr lang="fr-FR" sz="1200" b="0" i="0" u="none" strike="noStrike" dirty="0">
                        <a:ln>
                          <a:noFill/>
                        </a:ln>
                        <a:solidFill>
                          <a:schemeClr val="bg1"/>
                        </a:solidFill>
                        <a:latin typeface="Tahoma"/>
                      </a:endParaRPr>
                    </a:p>
                  </a:txBody>
                  <a:tcPr marL="36000" marR="9525" marT="9525"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100" u="none" strike="noStrike" dirty="0"/>
                        <a:t>-</a:t>
                      </a:r>
                      <a:endParaRPr lang="fr-FR" sz="11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100" u="none" strike="noStrike" dirty="0" smtClean="0"/>
                        <a:t>1</a:t>
                      </a:r>
                      <a:r>
                        <a:rPr lang="fr-FR" sz="1100" u="none" strike="noStrike" baseline="30000" dirty="0" smtClean="0"/>
                        <a:t>er</a:t>
                      </a:r>
                      <a:r>
                        <a:rPr lang="fr-FR" sz="1100" u="none" strike="noStrike" dirty="0" smtClean="0"/>
                        <a:t> réseau (vente assise)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b="0" i="0" u="none" strike="noStrike" dirty="0" smtClean="0">
                          <a:solidFill>
                            <a:srgbClr val="000000"/>
                          </a:solidFill>
                          <a:latin typeface="Tahoma"/>
                        </a:rPr>
                        <a:t>-</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Recours marginal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Support à distance en développement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Essentiell</a:t>
                      </a:r>
                      <a:r>
                        <a:rPr lang="fr-FR" sz="1100" u="none" strike="noStrike" baseline="30000" dirty="0"/>
                        <a:t>t</a:t>
                      </a:r>
                      <a:r>
                        <a:rPr lang="fr-FR" sz="1100" u="none" strike="noStrike" dirty="0"/>
                        <a:t> pour la demande </a:t>
                      </a:r>
                      <a:r>
                        <a:rPr lang="fr-FR" sz="1100" u="none" strike="noStrike" dirty="0" smtClean="0"/>
                        <a:t>d’info,</a:t>
                      </a:r>
                      <a:r>
                        <a:rPr lang="fr-FR" sz="1100" u="none" strike="noStrike" baseline="0" dirty="0" smtClean="0"/>
                        <a:t> devis et opérations sur contrats</a:t>
                      </a:r>
                      <a:endParaRPr lang="fr-FR" sz="1100" b="0" i="0" u="none" strike="noStrike" dirty="0">
                        <a:solidFill>
                          <a:srgbClr val="000000"/>
                        </a:solidFill>
                        <a:latin typeface="Tahoma"/>
                      </a:endParaRPr>
                    </a:p>
                  </a:txBody>
                  <a:tcPr marL="9525" marR="9525" marT="9525" marB="0" anchor="ctr"/>
                </a:tc>
              </a:tr>
              <a:tr h="370840">
                <a:tc>
                  <a:txBody>
                    <a:bodyPr/>
                    <a:lstStyle/>
                    <a:p>
                      <a:pPr algn="l" rtl="0" fontAlgn="t">
                        <a:lnSpc>
                          <a:spcPct val="85000"/>
                        </a:lnSpc>
                      </a:pPr>
                      <a:r>
                        <a:rPr lang="fr-FR" sz="1200" u="none" strike="noStrike" dirty="0">
                          <a:ln>
                            <a:noFill/>
                          </a:ln>
                        </a:rPr>
                        <a:t>Bancassureurs </a:t>
                      </a:r>
                      <a:r>
                        <a:rPr lang="fr-FR" sz="1050" b="0" u="none" strike="noStrike" dirty="0" smtClean="0">
                          <a:ln>
                            <a:noFill/>
                          </a:ln>
                        </a:rPr>
                        <a:t>(Crédit Agricole, ACM, Société générale)</a:t>
                      </a:r>
                      <a:endParaRPr lang="fr-FR" sz="1200" b="0" i="0" u="none" strike="noStrike" dirty="0">
                        <a:ln>
                          <a:noFill/>
                        </a:ln>
                        <a:solidFill>
                          <a:schemeClr val="bg1"/>
                        </a:solidFill>
                        <a:latin typeface="Tahoma"/>
                      </a:endParaRPr>
                    </a:p>
                  </a:txBody>
                  <a:tcPr marL="36000" marR="9525" marT="9525"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100" u="none" strike="noStrike" dirty="0" smtClean="0"/>
                        <a:t>Utilisation du courtage pour </a:t>
                      </a:r>
                      <a:r>
                        <a:rPr lang="fr-FR" sz="1100" u="none" strike="noStrike" dirty="0"/>
                        <a:t>certains segments de clientèle (professionnels</a:t>
                      </a:r>
                      <a:r>
                        <a:rPr lang="fr-FR" sz="1100" u="none" strike="noStrike" dirty="0" smtClean="0"/>
                        <a:t>..)</a:t>
                      </a:r>
                      <a:endParaRPr lang="fr-FR" sz="11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rtl="0" fontAlgn="ctr">
                        <a:lnSpc>
                          <a:spcPct val="85000"/>
                        </a:lnSpc>
                      </a:pPr>
                      <a:r>
                        <a:rPr lang="fr-FR" sz="1100" u="none" strike="noStrike" dirty="0"/>
                        <a:t>1</a:t>
                      </a:r>
                      <a:r>
                        <a:rPr lang="fr-FR" sz="1100" u="none" strike="noStrike" baseline="30000" dirty="0"/>
                        <a:t>er</a:t>
                      </a:r>
                      <a:r>
                        <a:rPr lang="fr-FR" sz="1100" u="none" strike="noStrike" dirty="0"/>
                        <a:t> support de proximité avec une couverture de l’ensemble du territoire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Support à distance en fort développement </a:t>
                      </a:r>
                      <a:endParaRPr lang="fr-FR" sz="1100" b="0" i="0" u="none" strike="noStrike" dirty="0">
                        <a:solidFill>
                          <a:srgbClr val="000000"/>
                        </a:solidFill>
                        <a:latin typeface="Tahoma"/>
                      </a:endParaRPr>
                    </a:p>
                  </a:txBody>
                  <a:tcPr marL="9525" marR="9525" marT="9525" marB="0" anchor="ct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100" u="none" strike="noStrike" dirty="0" smtClean="0"/>
                        <a:t>Essentiell</a:t>
                      </a:r>
                      <a:r>
                        <a:rPr lang="fr-FR" sz="1100" u="none" strike="noStrike" baseline="30000" dirty="0" smtClean="0"/>
                        <a:t>t</a:t>
                      </a:r>
                      <a:r>
                        <a:rPr lang="fr-FR" sz="1100" u="none" strike="noStrike" dirty="0" smtClean="0"/>
                        <a:t> pour la demande d’info,</a:t>
                      </a:r>
                      <a:r>
                        <a:rPr lang="fr-FR" sz="1100" u="none" strike="noStrike" baseline="0" dirty="0" smtClean="0"/>
                        <a:t> devis et opérations sur contrats</a:t>
                      </a:r>
                      <a:endParaRPr lang="fr-FR" sz="1100" b="0" i="0" u="none" strike="noStrike" dirty="0" smtClean="0">
                        <a:solidFill>
                          <a:srgbClr val="000000"/>
                        </a:solidFill>
                        <a:latin typeface="+mn-lt"/>
                      </a:endParaRPr>
                    </a:p>
                  </a:txBody>
                  <a:tcPr marL="9525" marR="9525" marT="9525" marB="0" anchor="ctr"/>
                </a:tc>
              </a:tr>
              <a:tr h="370840">
                <a:tc>
                  <a:txBody>
                    <a:bodyPr/>
                    <a:lstStyle/>
                    <a:p>
                      <a:pPr algn="l" rtl="0" fontAlgn="t">
                        <a:lnSpc>
                          <a:spcPct val="85000"/>
                        </a:lnSpc>
                      </a:pPr>
                      <a:r>
                        <a:rPr lang="fr-FR" sz="1200" u="none" strike="noStrike" dirty="0" smtClean="0">
                          <a:ln>
                            <a:noFill/>
                          </a:ln>
                        </a:rPr>
                        <a:t>Assureurs directs</a:t>
                      </a:r>
                    </a:p>
                    <a:p>
                      <a:pPr algn="l" rtl="0" fontAlgn="t">
                        <a:lnSpc>
                          <a:spcPct val="85000"/>
                        </a:lnSpc>
                      </a:pPr>
                      <a:r>
                        <a:rPr lang="fr-FR" sz="1050" b="0" u="none" strike="noStrike" dirty="0" smtClean="0">
                          <a:ln>
                            <a:noFill/>
                          </a:ln>
                        </a:rPr>
                        <a:t>(</a:t>
                      </a:r>
                      <a:r>
                        <a:rPr lang="fr-FR" sz="1050" b="0" u="none" strike="noStrike" dirty="0">
                          <a:ln>
                            <a:noFill/>
                          </a:ln>
                        </a:rPr>
                        <a:t>Direct assurances, Eurofil, Amaguiz.com)</a:t>
                      </a:r>
                      <a:endParaRPr lang="fr-FR" sz="1200" b="0" i="0" u="none" strike="noStrike" dirty="0">
                        <a:ln>
                          <a:noFill/>
                        </a:ln>
                        <a:solidFill>
                          <a:schemeClr val="bg1"/>
                        </a:solidFill>
                        <a:latin typeface="Tahoma"/>
                      </a:endParaRPr>
                    </a:p>
                  </a:txBody>
                  <a:tcPr marL="36000" marR="9525" marT="9525"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smtClean="0"/>
                        <a:t>1</a:t>
                      </a:r>
                      <a:r>
                        <a:rPr lang="fr-FR" sz="1100" u="none" strike="noStrike" baseline="30000" dirty="0" smtClean="0"/>
                        <a:t>er</a:t>
                      </a:r>
                      <a:r>
                        <a:rPr lang="fr-FR" sz="1100" u="none" strike="noStrike" dirty="0" smtClean="0"/>
                        <a:t> support </a:t>
                      </a:r>
                      <a:r>
                        <a:rPr lang="fr-FR" sz="1100" u="none" strike="noStrike" dirty="0"/>
                        <a:t>de </a:t>
                      </a:r>
                      <a:r>
                        <a:rPr lang="fr-FR" sz="1100" u="none" strike="noStrike" dirty="0" smtClean="0"/>
                        <a:t>vente et</a:t>
                      </a:r>
                      <a:r>
                        <a:rPr lang="fr-FR" sz="1100" u="none" strike="noStrike" baseline="0" dirty="0" smtClean="0"/>
                        <a:t> d’interaction client</a:t>
                      </a:r>
                      <a:endParaRPr lang="fr-FR" sz="1100" b="0" i="0" u="none" strike="noStrike" dirty="0">
                        <a:solidFill>
                          <a:srgbClr val="000000"/>
                        </a:solidFill>
                        <a:latin typeface="Tahoma"/>
                      </a:endParaRPr>
                    </a:p>
                  </a:txBody>
                  <a:tcPr marL="9525" marR="9525" marT="9525" marB="0" anchor="ct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100" u="none" strike="noStrike" dirty="0" smtClean="0"/>
                        <a:t>1</a:t>
                      </a:r>
                      <a:r>
                        <a:rPr lang="fr-FR" sz="1100" u="none" strike="noStrike" baseline="30000" dirty="0" smtClean="0"/>
                        <a:t>er</a:t>
                      </a:r>
                      <a:r>
                        <a:rPr lang="fr-FR" sz="1100" u="none" strike="noStrike" dirty="0" smtClean="0"/>
                        <a:t> support de vente et</a:t>
                      </a:r>
                      <a:r>
                        <a:rPr lang="fr-FR" sz="1100" u="none" strike="noStrike" baseline="0" dirty="0" smtClean="0"/>
                        <a:t> d’interaction client</a:t>
                      </a:r>
                      <a:r>
                        <a:rPr lang="fr-FR" sz="1100" u="none" strike="noStrike" dirty="0" smtClean="0"/>
                        <a:t> (en forte</a:t>
                      </a:r>
                      <a:r>
                        <a:rPr lang="fr-FR" sz="1100" u="none" strike="noStrike" baseline="0" dirty="0" smtClean="0"/>
                        <a:t> progression)</a:t>
                      </a:r>
                      <a:endParaRPr lang="fr-FR" sz="1100" b="0" i="0" u="none" strike="noStrike" dirty="0">
                        <a:solidFill>
                          <a:srgbClr val="000000"/>
                        </a:solidFill>
                        <a:latin typeface="Tahoma"/>
                      </a:endParaRPr>
                    </a:p>
                  </a:txBody>
                  <a:tcPr marL="9525" marR="9525" marT="9525" marB="0" anchor="ctr"/>
                </a:tc>
              </a:tr>
              <a:tr h="370840">
                <a:tc>
                  <a:txBody>
                    <a:bodyPr/>
                    <a:lstStyle/>
                    <a:p>
                      <a:pPr algn="l" rtl="0" fontAlgn="t">
                        <a:lnSpc>
                          <a:spcPct val="85000"/>
                        </a:lnSpc>
                      </a:pPr>
                      <a:r>
                        <a:rPr lang="fr-FR" sz="1200" u="none" strike="noStrike" dirty="0">
                          <a:ln>
                            <a:noFill/>
                          </a:ln>
                        </a:rPr>
                        <a:t>Mutuelles 45 et Institutions de Prévoyance</a:t>
                      </a:r>
                      <a:endParaRPr lang="fr-FR" sz="1200" b="1" i="0" u="none" strike="noStrike" dirty="0">
                        <a:ln>
                          <a:noFill/>
                        </a:ln>
                        <a:solidFill>
                          <a:schemeClr val="bg1"/>
                        </a:solidFill>
                        <a:latin typeface="Tahoma"/>
                      </a:endParaRPr>
                    </a:p>
                  </a:txBody>
                  <a:tcPr marL="36000" marR="9525" marT="9525"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7C80"/>
                    </a:solidFill>
                  </a:tcP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marL="0" marR="0" indent="0" algn="ctr" defTabSz="914400" rtl="0" eaLnBrk="1" fontAlgn="ctr" latinLnBrk="0" hangingPunct="1">
                        <a:lnSpc>
                          <a:spcPct val="85000"/>
                        </a:lnSpc>
                        <a:spcBef>
                          <a:spcPts val="0"/>
                        </a:spcBef>
                        <a:spcAft>
                          <a:spcPts val="0"/>
                        </a:spcAft>
                        <a:buClrTx/>
                        <a:buSzTx/>
                        <a:buFontTx/>
                        <a:buNone/>
                        <a:tabLst/>
                        <a:defRPr/>
                      </a:pPr>
                      <a:r>
                        <a:rPr lang="fr-FR" sz="1100" u="none" strike="noStrike" dirty="0" smtClean="0"/>
                        <a:t>1</a:t>
                      </a:r>
                      <a:r>
                        <a:rPr lang="fr-FR" sz="1100" u="none" strike="noStrike" baseline="30000" dirty="0" smtClean="0"/>
                        <a:t>er</a:t>
                      </a:r>
                      <a:r>
                        <a:rPr lang="fr-FR" sz="1100" u="none" strike="noStrike" dirty="0" smtClean="0"/>
                        <a:t> réseau (vente assise)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b="0" i="0" u="none" strike="noStrike" dirty="0" smtClean="0">
                          <a:solidFill>
                            <a:srgbClr val="000000"/>
                          </a:solidFill>
                          <a:latin typeface="Tahoma"/>
                        </a:rPr>
                        <a:t>-</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Support à distance en développement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smtClean="0"/>
                        <a:t>Essentiell</a:t>
                      </a:r>
                      <a:r>
                        <a:rPr lang="fr-FR" sz="1100" u="none" strike="noStrike" baseline="30000" dirty="0" smtClean="0"/>
                        <a:t>t</a:t>
                      </a:r>
                      <a:r>
                        <a:rPr lang="fr-FR" sz="1100" u="none" strike="noStrike" dirty="0" smtClean="0"/>
                        <a:t> pour la demande d’info,</a:t>
                      </a:r>
                      <a:r>
                        <a:rPr lang="fr-FR" sz="1100" u="none" strike="noStrike" baseline="0" dirty="0" smtClean="0"/>
                        <a:t> devis et opérations sur contrats</a:t>
                      </a:r>
                      <a:endParaRPr lang="fr-FR" sz="1100" b="0" i="0" u="none" strike="noStrike" dirty="0">
                        <a:solidFill>
                          <a:srgbClr val="000000"/>
                        </a:solidFill>
                        <a:latin typeface="Tahoma"/>
                      </a:endParaRPr>
                    </a:p>
                  </a:txBody>
                  <a:tcPr marL="9525" marR="9525" marT="9525" marB="0" anchor="ctr"/>
                </a:tc>
              </a:tr>
              <a:tr h="370840">
                <a:tc>
                  <a:txBody>
                    <a:bodyPr/>
                    <a:lstStyle/>
                    <a:p>
                      <a:pPr algn="l" rtl="0" fontAlgn="t">
                        <a:lnSpc>
                          <a:spcPct val="85000"/>
                        </a:lnSpc>
                      </a:pPr>
                      <a:r>
                        <a:rPr lang="fr-FR" sz="1200" u="none" strike="noStrike" dirty="0" smtClean="0">
                          <a:ln>
                            <a:noFill/>
                          </a:ln>
                        </a:rPr>
                        <a:t>Autres</a:t>
                      </a:r>
                    </a:p>
                    <a:p>
                      <a:pPr algn="l" rtl="0" fontAlgn="t">
                        <a:lnSpc>
                          <a:spcPct val="85000"/>
                        </a:lnSpc>
                      </a:pPr>
                      <a:r>
                        <a:rPr lang="fr-FR" sz="1050" b="0" u="none" strike="noStrike" dirty="0" smtClean="0">
                          <a:ln>
                            <a:noFill/>
                          </a:ln>
                        </a:rPr>
                        <a:t>(</a:t>
                      </a:r>
                      <a:r>
                        <a:rPr lang="fr-FR" sz="1050" b="0" u="none" strike="noStrike" dirty="0">
                          <a:ln>
                            <a:noFill/>
                          </a:ln>
                        </a:rPr>
                        <a:t>Grande </a:t>
                      </a:r>
                      <a:r>
                        <a:rPr lang="fr-FR" sz="1050" b="0" u="none" strike="noStrike" dirty="0" smtClean="0">
                          <a:ln>
                            <a:noFill/>
                          </a:ln>
                        </a:rPr>
                        <a:t>distribution,</a:t>
                      </a:r>
                      <a:r>
                        <a:rPr lang="fr-FR" sz="1050" b="0" u="none" strike="noStrike" baseline="0" dirty="0" smtClean="0">
                          <a:ln>
                            <a:noFill/>
                          </a:ln>
                        </a:rPr>
                        <a:t> constructeurs Auto</a:t>
                      </a:r>
                      <a:r>
                        <a:rPr lang="fr-FR" sz="1050" b="0" u="none" strike="noStrike" dirty="0" smtClean="0">
                          <a:ln>
                            <a:noFill/>
                          </a:ln>
                        </a:rPr>
                        <a:t>)</a:t>
                      </a:r>
                      <a:endParaRPr lang="fr-FR" sz="1200" b="0" i="0" u="none" strike="noStrike" dirty="0">
                        <a:ln>
                          <a:noFill/>
                        </a:ln>
                        <a:solidFill>
                          <a:schemeClr val="bg1"/>
                        </a:solidFill>
                        <a:latin typeface="Tahoma"/>
                      </a:endParaRPr>
                    </a:p>
                  </a:txBody>
                  <a:tcPr marL="36000" marR="9525" marT="9525"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F7C80"/>
                    </a:solidFill>
                  </a:tcP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rtl="0" fontAlgn="ctr">
                        <a:lnSpc>
                          <a:spcPct val="85000"/>
                        </a:lnSpc>
                      </a:pPr>
                      <a:r>
                        <a:rPr lang="fr-FR" sz="1100" u="none" strike="noStrike" dirty="0"/>
                        <a:t>1</a:t>
                      </a:r>
                      <a:r>
                        <a:rPr lang="fr-FR" sz="1100" u="none" strike="noStrike" baseline="30000" dirty="0"/>
                        <a:t>er</a:t>
                      </a:r>
                      <a:r>
                        <a:rPr lang="fr-FR" sz="1100" u="none" strike="noStrike" dirty="0"/>
                        <a:t> support de proximité  (supermarchés, concessions auto, agences immo.)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Support à distance en développement</a:t>
                      </a:r>
                      <a:endParaRPr lang="fr-FR" sz="1100" b="0" i="0" u="none" strike="noStrike" dirty="0">
                        <a:solidFill>
                          <a:srgbClr val="000000"/>
                        </a:solidFill>
                        <a:latin typeface="Tahoma"/>
                      </a:endParaRPr>
                    </a:p>
                  </a:txBody>
                  <a:tcPr marL="9525" marR="9525" marT="9525" marB="0" anchor="ctr"/>
                </a:tc>
                <a:tc>
                  <a:txBody>
                    <a:bodyPr/>
                    <a:lstStyle/>
                    <a:p>
                      <a:pPr algn="ctr" rtl="0" fontAlgn="ctr">
                        <a:lnSpc>
                          <a:spcPct val="85000"/>
                        </a:lnSpc>
                      </a:pPr>
                      <a:r>
                        <a:rPr lang="fr-FR" sz="1100" u="none" strike="noStrike" dirty="0"/>
                        <a:t>- </a:t>
                      </a:r>
                      <a:endParaRPr lang="fr-FR" sz="1100" b="0" i="0" u="none" strike="noStrike" dirty="0">
                        <a:solidFill>
                          <a:srgbClr val="000000"/>
                        </a:solidFill>
                        <a:latin typeface="Tahoma"/>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715963" y="143249"/>
            <a:ext cx="7770812" cy="509588"/>
          </a:xfrm>
        </p:spPr>
        <p:txBody>
          <a:bodyPr/>
          <a:lstStyle/>
          <a:p>
            <a:r>
              <a:rPr lang="fr-FR" sz="1600" dirty="0" smtClean="0"/>
              <a:t>La distribution dans l’assurance </a:t>
            </a:r>
            <a:r>
              <a:rPr lang="fr-FR" dirty="0" smtClean="0"/>
              <a:t/>
            </a:r>
            <a:br>
              <a:rPr lang="fr-FR" dirty="0" smtClean="0"/>
            </a:br>
            <a:r>
              <a:rPr lang="fr-FR" i="1" dirty="0" smtClean="0"/>
              <a:t>Les agents généraux</a:t>
            </a:r>
            <a:endParaRPr lang="fr-FR" sz="1600" i="1" dirty="0" smtClean="0"/>
          </a:p>
        </p:txBody>
      </p:sp>
      <p:sp>
        <p:nvSpPr>
          <p:cNvPr id="336899" name="Rectangle 3"/>
          <p:cNvSpPr>
            <a:spLocks noGrp="1" noChangeArrowheads="1"/>
          </p:cNvSpPr>
          <p:nvPr>
            <p:ph type="body" idx="1"/>
          </p:nvPr>
        </p:nvSpPr>
        <p:spPr>
          <a:xfrm>
            <a:off x="609600" y="838200"/>
            <a:ext cx="8305800" cy="5715000"/>
          </a:xfrm>
        </p:spPr>
        <p:txBody>
          <a:bodyPr/>
          <a:lstStyle/>
          <a:p>
            <a:pPr>
              <a:lnSpc>
                <a:spcPct val="90000"/>
              </a:lnSpc>
            </a:pPr>
            <a:r>
              <a:rPr lang="fr-FR" sz="1400" dirty="0"/>
              <a:t>Définition :</a:t>
            </a:r>
            <a:endParaRPr lang="fr-FR" sz="1200" b="0" dirty="0"/>
          </a:p>
          <a:p>
            <a:pPr lvl="1">
              <a:lnSpc>
                <a:spcPct val="90000"/>
              </a:lnSpc>
            </a:pPr>
            <a:r>
              <a:rPr lang="fr-FR" sz="1200" dirty="0"/>
              <a:t>L’agent général bénéficie d’un statut spécifique issu du traité de nomination signé avec leur compagnie</a:t>
            </a:r>
          </a:p>
          <a:p>
            <a:pPr lvl="1">
              <a:lnSpc>
                <a:spcPct val="90000"/>
              </a:lnSpc>
            </a:pPr>
            <a:r>
              <a:rPr lang="fr-FR" sz="1200" dirty="0"/>
              <a:t>Ce traité établit une relation d’exclusivité avec la société mandante qu’il représente sur un territoire géographique déterminé</a:t>
            </a:r>
          </a:p>
          <a:p>
            <a:pPr lvl="1">
              <a:lnSpc>
                <a:spcPct val="90000"/>
              </a:lnSpc>
            </a:pPr>
            <a:r>
              <a:rPr lang="fr-FR" sz="1200" dirty="0"/>
              <a:t>L’agent n’est pas propriétaire de son portefeuille</a:t>
            </a:r>
          </a:p>
          <a:p>
            <a:pPr lvl="1">
              <a:lnSpc>
                <a:spcPct val="90000"/>
              </a:lnSpc>
            </a:pPr>
            <a:r>
              <a:rPr lang="fr-FR" sz="1200" dirty="0"/>
              <a:t>Son point de vente est à l’enseigne de la compagnie et répond aux exigences de la charte de communication</a:t>
            </a:r>
          </a:p>
          <a:p>
            <a:pPr lvl="1">
              <a:lnSpc>
                <a:spcPct val="90000"/>
              </a:lnSpc>
            </a:pPr>
            <a:r>
              <a:rPr lang="fr-FR" sz="1200" dirty="0"/>
              <a:t>Son mode de rémunération est le même que celui des courtiers, il perçoit des commissions sur les contrats réalisés. Cette rémunération lui permet de financer non seulement son revenu personnel mais également toutes les charges de l’agence</a:t>
            </a:r>
          </a:p>
          <a:p>
            <a:pPr lvl="2">
              <a:lnSpc>
                <a:spcPct val="90000"/>
              </a:lnSpc>
            </a:pPr>
            <a:endParaRPr lang="fr-FR" sz="1000" dirty="0"/>
          </a:p>
          <a:p>
            <a:pPr>
              <a:lnSpc>
                <a:spcPct val="90000"/>
              </a:lnSpc>
            </a:pPr>
            <a:r>
              <a:rPr lang="fr-FR" sz="1400" dirty="0"/>
              <a:t>Caractéristiques :</a:t>
            </a:r>
          </a:p>
          <a:p>
            <a:pPr lvl="1">
              <a:lnSpc>
                <a:spcPct val="90000"/>
              </a:lnSpc>
            </a:pPr>
            <a:r>
              <a:rPr lang="fr-FR" sz="1200" dirty="0"/>
              <a:t>Baisse significative du nombre d’agents généraux : près de 21000 en 1990, plus que 13000 en 2005, </a:t>
            </a:r>
            <a:r>
              <a:rPr lang="fr-FR" sz="1200" dirty="0" smtClean="0"/>
              <a:t/>
            </a:r>
            <a:br>
              <a:rPr lang="fr-FR" sz="1200" dirty="0" smtClean="0"/>
            </a:br>
            <a:r>
              <a:rPr lang="fr-FR" sz="1200" dirty="0" smtClean="0"/>
              <a:t>et 12 938 au 31/12/2007 (source AGEA)</a:t>
            </a:r>
            <a:endParaRPr lang="fr-FR" sz="1200" dirty="0"/>
          </a:p>
          <a:p>
            <a:pPr lvl="1">
              <a:lnSpc>
                <a:spcPct val="90000"/>
              </a:lnSpc>
            </a:pPr>
            <a:r>
              <a:rPr lang="fr-FR" sz="1200" dirty="0"/>
              <a:t>La taille des agents généraux a cependant augmenté du fait notamment du jeu des fusions inter compagnies et des regroupements opérés sur le terrain</a:t>
            </a:r>
          </a:p>
          <a:p>
            <a:pPr lvl="1">
              <a:lnSpc>
                <a:spcPct val="90000"/>
              </a:lnSpc>
            </a:pPr>
            <a:r>
              <a:rPr lang="fr-FR" sz="1200" dirty="0" smtClean="0"/>
              <a:t>En </a:t>
            </a:r>
            <a:r>
              <a:rPr lang="fr-FR" sz="1200" dirty="0"/>
              <a:t>assurance dommages, les agents généraux se hissent en tête avec 35% des contrats distribués en valeur. Ce chiffre tombe à 8% pour les contrats d’assurance vie</a:t>
            </a:r>
          </a:p>
          <a:p>
            <a:pPr lvl="1">
              <a:lnSpc>
                <a:spcPct val="90000"/>
              </a:lnSpc>
            </a:pPr>
            <a:r>
              <a:rPr lang="fr-FR" sz="1200" dirty="0"/>
              <a:t>La clé de leur réussite : proximité avec la clientèle, fin maillage du territoire et personnalisation de la relation client</a:t>
            </a:r>
          </a:p>
          <a:p>
            <a:pPr lvl="1">
              <a:lnSpc>
                <a:spcPct val="90000"/>
              </a:lnSpc>
            </a:pPr>
            <a:r>
              <a:rPr lang="fr-FR" sz="1200" dirty="0"/>
              <a:t>Entre </a:t>
            </a:r>
            <a:r>
              <a:rPr lang="fr-FR" sz="1200" dirty="0" smtClean="0"/>
              <a:t>1993 </a:t>
            </a:r>
            <a:r>
              <a:rPr lang="fr-FR" sz="1200" dirty="0"/>
              <a:t>et </a:t>
            </a:r>
            <a:r>
              <a:rPr lang="fr-FR" sz="1200" dirty="0" smtClean="0"/>
              <a:t>2004, </a:t>
            </a:r>
            <a:r>
              <a:rPr lang="fr-FR" sz="1200" dirty="0"/>
              <a:t>les agents généraux ont cédé 9 points de parts de marché en assurance dommages et </a:t>
            </a:r>
            <a:r>
              <a:rPr lang="fr-FR" sz="1200" dirty="0" smtClean="0"/>
              <a:t>7 </a:t>
            </a:r>
            <a:r>
              <a:rPr lang="fr-FR" sz="1200" dirty="0"/>
              <a:t>points en assurance vie. </a:t>
            </a:r>
          </a:p>
          <a:p>
            <a:pPr lvl="1">
              <a:lnSpc>
                <a:spcPct val="90000"/>
              </a:lnSpc>
            </a:pPr>
            <a:r>
              <a:rPr lang="fr-FR" sz="1200" dirty="0"/>
              <a:t>Depuis </a:t>
            </a:r>
            <a:r>
              <a:rPr lang="fr-FR" sz="1200" dirty="0" smtClean="0"/>
              <a:t>3 </a:t>
            </a:r>
            <a:r>
              <a:rPr lang="fr-FR" sz="1200" dirty="0"/>
              <a:t>ans les agents généraux semblent avoir trouvé la parade à l’érosion de leur part de marché : l’accroissement du taux de rétention </a:t>
            </a:r>
            <a:r>
              <a:rPr lang="fr-FR" sz="1200" dirty="0" smtClean="0"/>
              <a:t>des clients (fidélisation)</a:t>
            </a:r>
            <a:endParaRPr lang="fr-FR" sz="1200" dirty="0"/>
          </a:p>
          <a:p>
            <a:pPr lvl="1">
              <a:lnSpc>
                <a:spcPct val="90000"/>
              </a:lnSpc>
            </a:pPr>
            <a:r>
              <a:rPr lang="fr-FR" sz="1200" dirty="0"/>
              <a:t>Perception par les agents généraux de leur partenaire (compagnie mandante)</a:t>
            </a:r>
          </a:p>
          <a:p>
            <a:pPr lvl="2">
              <a:lnSpc>
                <a:spcPct val="90000"/>
              </a:lnSpc>
            </a:pPr>
            <a:r>
              <a:rPr lang="fr-FR" sz="1000" dirty="0"/>
              <a:t>Ce qu’ils apprécient le plus : leur avenir prometteur, leur bonne gestion, leur adaptation aux innovations</a:t>
            </a:r>
          </a:p>
          <a:p>
            <a:pPr lvl="2">
              <a:lnSpc>
                <a:spcPct val="90000"/>
              </a:lnSpc>
            </a:pPr>
            <a:r>
              <a:rPr lang="fr-FR" sz="1000" dirty="0"/>
              <a:t>Ce qui les stigmatisent le plus : manque d’adéquation entre le discours et les actes, l’absence de proximité client, la recherche du profit avant l’homme </a:t>
            </a:r>
          </a:p>
          <a:p>
            <a:pPr lvl="1">
              <a:lnSpc>
                <a:spcPct val="90000"/>
              </a:lnSpc>
            </a:pPr>
            <a:r>
              <a:rPr lang="fr-FR" sz="1200" dirty="0"/>
              <a:t>Leur vœu le plus cher est de nouer une « vraie relation de partenariat » avec leur société qui serait garante du respect de leur statut d’indépendant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457200" y="40341"/>
            <a:ext cx="8029575" cy="652837"/>
          </a:xfrm>
        </p:spPr>
        <p:txBody>
          <a:bodyPr/>
          <a:lstStyle/>
          <a:p>
            <a:pPr>
              <a:lnSpc>
                <a:spcPct val="80000"/>
              </a:lnSpc>
            </a:pPr>
            <a:r>
              <a:rPr lang="fr-FR" sz="1600" dirty="0" smtClean="0"/>
              <a:t>La distribution dans l’assurance</a:t>
            </a:r>
            <a:br>
              <a:rPr lang="fr-FR" sz="1600" dirty="0" smtClean="0"/>
            </a:br>
            <a:r>
              <a:rPr lang="fr-FR" sz="1800" i="1" dirty="0" smtClean="0"/>
              <a:t>Les courtiers : des distributeurs de proximité, des grossistes</a:t>
            </a:r>
            <a:br>
              <a:rPr lang="fr-FR" sz="1800" i="1" dirty="0" smtClean="0"/>
            </a:br>
            <a:r>
              <a:rPr lang="fr-FR" sz="1800" i="1" dirty="0" smtClean="0"/>
              <a:t>et le « grand courtage »</a:t>
            </a:r>
          </a:p>
        </p:txBody>
      </p:sp>
      <p:sp>
        <p:nvSpPr>
          <p:cNvPr id="344067" name="Rectangle 3"/>
          <p:cNvSpPr>
            <a:spLocks noGrp="1" noChangeArrowheads="1"/>
          </p:cNvSpPr>
          <p:nvPr>
            <p:ph type="body" idx="1"/>
          </p:nvPr>
        </p:nvSpPr>
        <p:spPr>
          <a:xfrm>
            <a:off x="457200" y="871538"/>
            <a:ext cx="7747000" cy="4691062"/>
          </a:xfrm>
        </p:spPr>
        <p:txBody>
          <a:bodyPr/>
          <a:lstStyle/>
          <a:p>
            <a:pPr>
              <a:lnSpc>
                <a:spcPct val="90000"/>
              </a:lnSpc>
            </a:pPr>
            <a:r>
              <a:rPr lang="fr-FR" sz="1400" dirty="0"/>
              <a:t>Définition :</a:t>
            </a:r>
          </a:p>
          <a:p>
            <a:pPr lvl="1">
              <a:lnSpc>
                <a:spcPct val="90000"/>
              </a:lnSpc>
            </a:pPr>
            <a:r>
              <a:rPr lang="fr-FR" sz="1200" dirty="0"/>
              <a:t>Le courtier est une personne physique ou morale</a:t>
            </a:r>
          </a:p>
          <a:p>
            <a:pPr lvl="1">
              <a:lnSpc>
                <a:spcPct val="90000"/>
              </a:lnSpc>
            </a:pPr>
            <a:r>
              <a:rPr lang="fr-FR" sz="1200" dirty="0"/>
              <a:t>Il est inscrit au registre du commerce</a:t>
            </a:r>
          </a:p>
          <a:p>
            <a:pPr lvl="1">
              <a:lnSpc>
                <a:spcPct val="90000"/>
              </a:lnSpc>
            </a:pPr>
            <a:r>
              <a:rPr lang="fr-FR" sz="1200" dirty="0"/>
              <a:t>Il représente ses clients, les conseille, négocie avec les sociétés d'assurance de son choix ou sélectionnées par ses clients et les assiste pour le règlement des sinistres</a:t>
            </a:r>
          </a:p>
          <a:p>
            <a:pPr lvl="1">
              <a:lnSpc>
                <a:spcPct val="90000"/>
              </a:lnSpc>
            </a:pPr>
            <a:r>
              <a:rPr lang="fr-FR" sz="1200" dirty="0"/>
              <a:t>Son rôle est de placer les risques ou l’épargne de ses client auprès de la société d’assurance proposant les meilleures conditions</a:t>
            </a:r>
            <a:endParaRPr lang="fr-FR" dirty="0"/>
          </a:p>
          <a:p>
            <a:pPr lvl="4">
              <a:lnSpc>
                <a:spcPct val="90000"/>
              </a:lnSpc>
            </a:pPr>
            <a:endParaRPr lang="fr-FR" sz="800" dirty="0"/>
          </a:p>
          <a:p>
            <a:pPr>
              <a:lnSpc>
                <a:spcPct val="90000"/>
              </a:lnSpc>
            </a:pPr>
            <a:r>
              <a:rPr lang="fr-FR" sz="1400" dirty="0"/>
              <a:t> Caractéristiques :</a:t>
            </a:r>
          </a:p>
          <a:p>
            <a:pPr lvl="1">
              <a:lnSpc>
                <a:spcPct val="90000"/>
              </a:lnSpc>
            </a:pPr>
            <a:r>
              <a:rPr lang="fr-FR" sz="1200" dirty="0"/>
              <a:t>2800 courtiers à titre principal et 17 000 salariés</a:t>
            </a:r>
          </a:p>
          <a:p>
            <a:pPr lvl="1">
              <a:lnSpc>
                <a:spcPct val="90000"/>
              </a:lnSpc>
            </a:pPr>
            <a:r>
              <a:rPr lang="fr-FR" sz="1200" dirty="0"/>
              <a:t>Quelques groupes internationaux et de très nombreux petits cabinets </a:t>
            </a:r>
          </a:p>
          <a:p>
            <a:pPr lvl="2">
              <a:lnSpc>
                <a:spcPct val="90000"/>
              </a:lnSpc>
            </a:pPr>
            <a:r>
              <a:rPr lang="fr-FR" sz="1000" dirty="0"/>
              <a:t>10% des courtiers réalisent 80% du chiffre d’affaires de la profession</a:t>
            </a:r>
          </a:p>
          <a:p>
            <a:pPr lvl="2">
              <a:lnSpc>
                <a:spcPct val="90000"/>
              </a:lnSpc>
            </a:pPr>
            <a:r>
              <a:rPr lang="fr-FR" sz="1000" dirty="0"/>
              <a:t>Les 10 plus gros courtiers représentent 50% du chiffre d’affaires de la profession</a:t>
            </a:r>
          </a:p>
          <a:p>
            <a:pPr lvl="2">
              <a:lnSpc>
                <a:spcPct val="90000"/>
              </a:lnSpc>
            </a:pPr>
            <a:r>
              <a:rPr lang="fr-FR" sz="1000" dirty="0"/>
              <a:t>80% des cabinets ont moins de 9 salariés. Les plus gros emploient jusqu’à 3000 personnes</a:t>
            </a:r>
          </a:p>
          <a:p>
            <a:pPr lvl="1">
              <a:lnSpc>
                <a:spcPct val="90000"/>
              </a:lnSpc>
            </a:pPr>
            <a:r>
              <a:rPr lang="fr-FR" sz="1200" dirty="0"/>
              <a:t>Un marché en pleine concentration (les assureurs exigent des courtiers un certain volume de collecte) autour des grandes agglomérations (Paris, Lyon, Marseille, Strasbourg, Bordeaux, Lille) </a:t>
            </a:r>
          </a:p>
          <a:p>
            <a:pPr lvl="1">
              <a:lnSpc>
                <a:spcPct val="90000"/>
              </a:lnSpc>
            </a:pPr>
            <a:r>
              <a:rPr lang="fr-FR" sz="1200" dirty="0"/>
              <a:t>Ils se positionnent plus sur les risques d’entreprises que sur les risques de particuliers où leur plus-value est moindre</a:t>
            </a:r>
          </a:p>
          <a:p>
            <a:pPr lvl="1">
              <a:lnSpc>
                <a:spcPct val="90000"/>
              </a:lnSpc>
            </a:pPr>
            <a:r>
              <a:rPr lang="fr-FR" sz="1200" dirty="0"/>
              <a:t>Tendance à la spécialisation des courtiers (en assurance de personne ou sur des niches en dommages</a:t>
            </a:r>
          </a:p>
          <a:p>
            <a:pPr lvl="1">
              <a:lnSpc>
                <a:spcPct val="90000"/>
              </a:lnSpc>
            </a:pPr>
            <a:r>
              <a:rPr lang="fr-FR" sz="1200" dirty="0"/>
              <a:t>Ils ont repris confiance notamment grâce à l’amélioration de leur niveau de commissionnement</a:t>
            </a:r>
          </a:p>
          <a:p>
            <a:pPr lvl="1">
              <a:lnSpc>
                <a:spcPct val="90000"/>
              </a:lnSpc>
            </a:pPr>
            <a:r>
              <a:rPr lang="fr-FR" sz="1200" dirty="0"/>
              <a:t>Ils revendiquent leur indépendance, fragilisée par la raréfaction de l’offre</a:t>
            </a:r>
          </a:p>
          <a:p>
            <a:pPr lvl="1">
              <a:lnSpc>
                <a:spcPct val="90000"/>
              </a:lnSpc>
            </a:pPr>
            <a:r>
              <a:rPr lang="fr-FR" sz="1200" dirty="0"/>
              <a:t>Pour se démarquer de leurs concurrents, ils misent notamment sur leur capacité à proposer des solutions exactement adaptées aux besoins de leurs clients</a:t>
            </a:r>
          </a:p>
          <a:p>
            <a:pPr lvl="1">
              <a:lnSpc>
                <a:spcPct val="90000"/>
              </a:lnSpc>
            </a:pPr>
            <a:r>
              <a:rPr lang="fr-FR" sz="1200" dirty="0"/>
              <a:t>Ils souhaitent se consacrer davantage à la prospection et à la relation client pour y dédier 58% de leur temps de travail contre 43% actuellement</a:t>
            </a:r>
          </a:p>
          <a:p>
            <a:pPr lvl="1">
              <a:lnSpc>
                <a:spcPct val="90000"/>
              </a:lnSpc>
            </a:pPr>
            <a:r>
              <a:rPr lang="fr-FR" sz="1200" dirty="0"/>
              <a:t>Perception par les courtiers de leur partenaire (compagnie mandante)</a:t>
            </a:r>
          </a:p>
          <a:p>
            <a:pPr lvl="2">
              <a:lnSpc>
                <a:spcPct val="90000"/>
              </a:lnSpc>
            </a:pPr>
            <a:r>
              <a:rPr lang="fr-FR" sz="1000" dirty="0"/>
              <a:t>Ce qu’ils apprécient le plus : une bonne gestion, une adaptation aux innovations, le sens de la qualité du service</a:t>
            </a:r>
          </a:p>
          <a:p>
            <a:pPr lvl="2">
              <a:lnSpc>
                <a:spcPct val="90000"/>
              </a:lnSpc>
            </a:pPr>
            <a:r>
              <a:rPr lang="fr-FR" sz="1000" dirty="0"/>
              <a:t>Ce qui les stigmatise le plus : le manque d’objectifs clairs, une médiocre proximité avec le client, la recherche effrénée du profit</a:t>
            </a:r>
            <a:endParaRPr lang="fr-FR" dirty="0"/>
          </a:p>
          <a:p>
            <a:pPr>
              <a:lnSpc>
                <a:spcPct val="90000"/>
              </a:lnSpc>
            </a:pPr>
            <a:endParaRPr lang="fr-FR" sz="1200" dirty="0"/>
          </a:p>
        </p:txBody>
      </p:sp>
      <p:pic>
        <p:nvPicPr>
          <p:cNvPr id="344068" name="Picture 4" descr="marshlogo">
            <a:hlinkClick r:id="rId3"/>
          </p:cNvPr>
          <p:cNvPicPr>
            <a:picLocks noChangeAspect="1" noChangeArrowheads="1"/>
          </p:cNvPicPr>
          <p:nvPr/>
        </p:nvPicPr>
        <p:blipFill>
          <a:blip r:embed="rId4"/>
          <a:srcRect l="7692" t="29948"/>
          <a:stretch>
            <a:fillRect/>
          </a:stretch>
        </p:blipFill>
        <p:spPr bwMode="auto">
          <a:xfrm>
            <a:off x="7696200" y="914400"/>
            <a:ext cx="1143000" cy="304800"/>
          </a:xfrm>
          <a:prstGeom prst="rect">
            <a:avLst/>
          </a:prstGeom>
          <a:noFill/>
        </p:spPr>
      </p:pic>
      <p:pic>
        <p:nvPicPr>
          <p:cNvPr id="344070" name="Picture 6" descr="top_logo">
            <a:hlinkClick r:id="rId5"/>
          </p:cNvPr>
          <p:cNvPicPr>
            <a:picLocks noChangeAspect="1" noChangeArrowheads="1"/>
          </p:cNvPicPr>
          <p:nvPr/>
        </p:nvPicPr>
        <p:blipFill>
          <a:blip r:embed="rId6"/>
          <a:srcRect b="46188"/>
          <a:stretch>
            <a:fillRect/>
          </a:stretch>
        </p:blipFill>
        <p:spPr bwMode="auto">
          <a:xfrm>
            <a:off x="7620000" y="1447800"/>
            <a:ext cx="1295400" cy="293688"/>
          </a:xfrm>
          <a:prstGeom prst="rect">
            <a:avLst/>
          </a:prstGeom>
          <a:noFill/>
        </p:spPr>
      </p:pic>
      <p:pic>
        <p:nvPicPr>
          <p:cNvPr id="344071" name="Picture 7" descr="Aon: Insure your vision"/>
          <p:cNvPicPr>
            <a:picLocks noChangeAspect="1" noChangeArrowheads="1"/>
          </p:cNvPicPr>
          <p:nvPr/>
        </p:nvPicPr>
        <p:blipFill>
          <a:blip r:embed="rId7"/>
          <a:srcRect/>
          <a:stretch>
            <a:fillRect/>
          </a:stretch>
        </p:blipFill>
        <p:spPr bwMode="auto">
          <a:xfrm>
            <a:off x="6597650" y="914400"/>
            <a:ext cx="793750" cy="382588"/>
          </a:xfrm>
          <a:prstGeom prst="rect">
            <a:avLst/>
          </a:prstGeom>
          <a:noFill/>
        </p:spPr>
      </p:pic>
      <p:pic>
        <p:nvPicPr>
          <p:cNvPr id="8" name="Image 7"/>
          <p:cNvPicPr>
            <a:picLocks noChangeAspect="1"/>
          </p:cNvPicPr>
          <p:nvPr/>
        </p:nvPicPr>
        <p:blipFill>
          <a:blip r:embed="rId8"/>
          <a:stretch>
            <a:fillRect/>
          </a:stretch>
        </p:blipFill>
        <p:spPr>
          <a:xfrm>
            <a:off x="7770812" y="1999626"/>
            <a:ext cx="866775" cy="573601"/>
          </a:xfrm>
          <a:prstGeom prst="rect">
            <a:avLst/>
          </a:prstGeom>
        </p:spPr>
      </p:pic>
      <p:pic>
        <p:nvPicPr>
          <p:cNvPr id="10" name="Picture 60"/>
          <p:cNvPicPr>
            <a:picLocks noChangeAspect="1" noChangeArrowheads="1"/>
          </p:cNvPicPr>
          <p:nvPr/>
        </p:nvPicPr>
        <p:blipFill>
          <a:blip r:embed="rId9"/>
          <a:srcRect l="35957" t="1746" r="38684" b="78255"/>
          <a:stretch>
            <a:fillRect/>
          </a:stretch>
        </p:blipFill>
        <p:spPr bwMode="auto">
          <a:xfrm>
            <a:off x="5662755" y="892360"/>
            <a:ext cx="781114" cy="4067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br>
              <a:rPr lang="fr-FR" sz="1600" dirty="0" smtClean="0"/>
            </a:br>
            <a:r>
              <a:rPr lang="fr-FR" i="1" dirty="0" smtClean="0"/>
              <a:t>Les Agents Généraux et les courtiers</a:t>
            </a:r>
            <a:endParaRPr lang="fr-FR" sz="1600" i="1" dirty="0" smtClean="0"/>
          </a:p>
        </p:txBody>
      </p:sp>
      <p:pic>
        <p:nvPicPr>
          <p:cNvPr id="10" name="Image 9" descr="Capture d’écran 2009-09-23 à 00.52.42.png"/>
          <p:cNvPicPr>
            <a:picLocks noChangeAspect="1"/>
          </p:cNvPicPr>
          <p:nvPr/>
        </p:nvPicPr>
        <p:blipFill>
          <a:blip r:embed="rId3"/>
          <a:stretch>
            <a:fillRect/>
          </a:stretch>
        </p:blipFill>
        <p:spPr>
          <a:xfrm>
            <a:off x="724102" y="965993"/>
            <a:ext cx="6065281" cy="3780271"/>
          </a:xfrm>
          <a:prstGeom prst="rect">
            <a:avLst/>
          </a:prstGeom>
        </p:spPr>
      </p:pic>
      <p:sp>
        <p:nvSpPr>
          <p:cNvPr id="11" name="Rectangle 37"/>
          <p:cNvSpPr>
            <a:spLocks noChangeArrowheads="1"/>
          </p:cNvSpPr>
          <p:nvPr/>
        </p:nvSpPr>
        <p:spPr bwMode="auto">
          <a:xfrm>
            <a:off x="715963" y="4898488"/>
            <a:ext cx="7236632" cy="1093522"/>
          </a:xfrm>
          <a:prstGeom prst="rect">
            <a:avLst/>
          </a:prstGeom>
          <a:noFill/>
          <a:ln w="9525">
            <a:noFill/>
            <a:miter lim="800000"/>
            <a:headEnd/>
            <a:tailEnd/>
          </a:ln>
        </p:spPr>
        <p:txBody>
          <a:bodyPr lIns="87387" tIns="43693" rIns="87387" bIns="43693"/>
          <a:lstStyle/>
          <a:p>
            <a:pPr marL="268288" indent="-268288" defTabSz="874713" eaLnBrk="1" hangingPunct="1">
              <a:spcBef>
                <a:spcPct val="20000"/>
              </a:spcBef>
              <a:buClr>
                <a:srgbClr val="C80005"/>
              </a:buClr>
              <a:buFont typeface="Wingdings" pitchFamily="2" charset="2"/>
              <a:buChar char="n"/>
            </a:pPr>
            <a:r>
              <a:rPr lang="fr-FR" sz="1600" dirty="0" smtClean="0"/>
              <a:t>Les courtiers :</a:t>
            </a:r>
          </a:p>
          <a:p>
            <a:pPr marL="725488" lvl="1" indent="-268288" defTabSz="874713" eaLnBrk="1" hangingPunct="1">
              <a:spcBef>
                <a:spcPct val="20000"/>
              </a:spcBef>
              <a:buClr>
                <a:srgbClr val="C80005"/>
              </a:buClr>
              <a:buFont typeface="Wingdings" pitchFamily="2" charset="2"/>
              <a:buChar char="n"/>
            </a:pPr>
            <a:r>
              <a:rPr lang="fr-FR" sz="1400" dirty="0" smtClean="0"/>
              <a:t>Selon l’ORIAS (Organisme pour le Registre des Intermédiaires en Assurance), la catégorie« courtiers » comptait fin 2007, 16 206 inscrits, dont 1 769 exerçaient une activité principale autre que l’intermédiation d’assurance.</a:t>
            </a:r>
          </a:p>
          <a:p>
            <a:pPr marL="725488" lvl="1" indent="-268288" defTabSz="874713" eaLnBrk="1" hangingPunct="1">
              <a:spcBef>
                <a:spcPct val="20000"/>
              </a:spcBef>
              <a:buClr>
                <a:srgbClr val="C80005"/>
              </a:buClr>
              <a:buFont typeface="Wingdings" pitchFamily="2" charset="2"/>
              <a:buChar char="n"/>
            </a:pPr>
            <a:r>
              <a:rPr lang="fr-FR" sz="1400" dirty="0" smtClean="0"/>
              <a:t>En outre, parmi les courtiers, 5 942 étaient également inscrits dans la catégorie « Agents Généraux »</a:t>
            </a:r>
            <a:endParaRPr lang="fr-FR" sz="14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715963" y="156696"/>
            <a:ext cx="7770812" cy="509588"/>
          </a:xfrm>
        </p:spPr>
        <p:txBody>
          <a:bodyPr/>
          <a:lstStyle/>
          <a:p>
            <a:r>
              <a:rPr lang="fr-FR" sz="1600" dirty="0" smtClean="0"/>
              <a:t>La distribution dans l’assurance</a:t>
            </a:r>
            <a:r>
              <a:rPr lang="fr-FR" dirty="0" smtClean="0"/>
              <a:t/>
            </a:r>
            <a:br>
              <a:rPr lang="fr-FR" dirty="0" smtClean="0"/>
            </a:br>
            <a:r>
              <a:rPr lang="fr-FR" i="1" spc="-50" dirty="0" smtClean="0"/>
              <a:t>Les conseillers de gestion de patrimoine indépendants (CGPI)</a:t>
            </a:r>
            <a:endParaRPr lang="fr-FR" sz="1600" i="1" spc="-50" dirty="0" smtClean="0"/>
          </a:p>
        </p:txBody>
      </p:sp>
      <p:sp>
        <p:nvSpPr>
          <p:cNvPr id="348163" name="Rectangle 3"/>
          <p:cNvSpPr>
            <a:spLocks noGrp="1" noChangeArrowheads="1"/>
          </p:cNvSpPr>
          <p:nvPr>
            <p:ph type="body" idx="1"/>
          </p:nvPr>
        </p:nvSpPr>
        <p:spPr/>
        <p:txBody>
          <a:bodyPr/>
          <a:lstStyle/>
          <a:p>
            <a:pPr>
              <a:lnSpc>
                <a:spcPct val="90000"/>
              </a:lnSpc>
            </a:pPr>
            <a:r>
              <a:rPr lang="fr-FR" sz="1400" dirty="0"/>
              <a:t>Définition :</a:t>
            </a:r>
          </a:p>
          <a:p>
            <a:pPr lvl="1">
              <a:lnSpc>
                <a:spcPct val="90000"/>
              </a:lnSpc>
            </a:pPr>
            <a:r>
              <a:rPr lang="fr-FR" sz="1200" dirty="0"/>
              <a:t>Généralistes du patrimoine, ils conseillent et proposent à leurs clients, les stratégies d'investissement ou les produits les mieux adaptés;</a:t>
            </a:r>
          </a:p>
          <a:p>
            <a:pPr lvl="1">
              <a:lnSpc>
                <a:spcPct val="90000"/>
              </a:lnSpc>
            </a:pPr>
            <a:r>
              <a:rPr lang="fr-FR" sz="1200" dirty="0"/>
              <a:t>Dans le secteur de l’assurance ils proposent principalement des produits d’assurance-vie, de prévoyance, de retraite...</a:t>
            </a:r>
          </a:p>
          <a:p>
            <a:pPr lvl="1">
              <a:lnSpc>
                <a:spcPct val="90000"/>
              </a:lnSpc>
            </a:pPr>
            <a:r>
              <a:rPr lang="fr-FR" sz="1200" dirty="0"/>
              <a:t>Ils ont généralement le statut de courtier</a:t>
            </a:r>
          </a:p>
          <a:p>
            <a:pPr>
              <a:lnSpc>
                <a:spcPct val="90000"/>
              </a:lnSpc>
            </a:pPr>
            <a:endParaRPr lang="fr-FR" sz="1400" dirty="0"/>
          </a:p>
          <a:p>
            <a:pPr>
              <a:lnSpc>
                <a:spcPct val="90000"/>
              </a:lnSpc>
            </a:pPr>
            <a:r>
              <a:rPr lang="fr-FR" sz="1400" dirty="0"/>
              <a:t>Caractéristiques :</a:t>
            </a:r>
          </a:p>
          <a:p>
            <a:pPr lvl="1">
              <a:lnSpc>
                <a:spcPct val="90000"/>
              </a:lnSpc>
            </a:pPr>
            <a:r>
              <a:rPr lang="fr-FR" sz="1200" dirty="0"/>
              <a:t>Ils sont près de 2500 en 2005. 70% des cabinets comptent 1 à 2 personnes</a:t>
            </a:r>
          </a:p>
          <a:p>
            <a:pPr lvl="2">
              <a:lnSpc>
                <a:spcPct val="90000"/>
              </a:lnSpc>
            </a:pPr>
            <a:r>
              <a:rPr lang="fr-FR" sz="1000" dirty="0"/>
              <a:t>56% exercent depuis plus de 15 ans dans l’assurance</a:t>
            </a:r>
          </a:p>
          <a:p>
            <a:pPr lvl="2">
              <a:lnSpc>
                <a:spcPct val="90000"/>
              </a:lnSpc>
            </a:pPr>
            <a:r>
              <a:rPr lang="fr-FR" sz="1000" dirty="0"/>
              <a:t>31% ont un niveau bac et 46% un diplôme à bac+4 ou plus</a:t>
            </a:r>
          </a:p>
          <a:p>
            <a:pPr lvl="1">
              <a:lnSpc>
                <a:spcPct val="90000"/>
              </a:lnSpc>
            </a:pPr>
            <a:r>
              <a:rPr lang="fr-FR" sz="1200" dirty="0"/>
              <a:t>Les CGPI évoluent sur un marché de 4,5 millions de clients aisés, souvent retraités.</a:t>
            </a:r>
          </a:p>
          <a:p>
            <a:pPr lvl="1">
              <a:lnSpc>
                <a:spcPct val="90000"/>
              </a:lnSpc>
            </a:pPr>
            <a:r>
              <a:rPr lang="fr-FR" sz="1200" dirty="0"/>
              <a:t>Comme pour les courtiers généralistes, quelques réseaux importants existent au milieu d’une multitude de petits CGPI qui ont tendance à se regrouper.</a:t>
            </a:r>
          </a:p>
          <a:p>
            <a:pPr lvl="1">
              <a:lnSpc>
                <a:spcPct val="90000"/>
              </a:lnSpc>
            </a:pPr>
            <a:r>
              <a:rPr lang="fr-FR" sz="1200" dirty="0"/>
              <a:t>De tous les réseaux indépendants de l’assurance, les conseils en gestion de patrimoine indépendants sont, de loin, la population la plus satisfaite de sa relation avec les sociétés d’assurances et la plus confiante dans l’avenir</a:t>
            </a:r>
          </a:p>
          <a:p>
            <a:pPr lvl="1">
              <a:lnSpc>
                <a:spcPct val="90000"/>
              </a:lnSpc>
            </a:pPr>
            <a:r>
              <a:rPr lang="fr-FR" sz="1200" dirty="0" smtClean="0"/>
              <a:t>Leur </a:t>
            </a:r>
            <a:r>
              <a:rPr lang="fr-FR" sz="1200" dirty="0"/>
              <a:t>atout phare réside, selon eux, dans leur approche conseil ainsi que dans leur capacité à analyser spécifiquement les besoins de leur clientèle</a:t>
            </a:r>
          </a:p>
          <a:p>
            <a:pPr lvl="1">
              <a:lnSpc>
                <a:spcPct val="90000"/>
              </a:lnSpc>
            </a:pPr>
            <a:r>
              <a:rPr lang="fr-FR" sz="1200" dirty="0"/>
              <a:t>Ils rejoignent les agents et les courtiers sur la nécessité de créer un véritable lien de partenariat et d’innover</a:t>
            </a:r>
          </a:p>
          <a:p>
            <a:pPr lvl="1">
              <a:lnSpc>
                <a:spcPct val="90000"/>
              </a:lnSpc>
            </a:pPr>
            <a:r>
              <a:rPr lang="fr-FR" sz="1200" dirty="0"/>
              <a:t>Ils reconnaissent devoir acquérir de nouvelles compétences afin de ne pas rester dans leur métier de base</a:t>
            </a:r>
          </a:p>
          <a:p>
            <a:pPr lvl="1">
              <a:lnSpc>
                <a:spcPct val="90000"/>
              </a:lnSpc>
            </a:pPr>
            <a:endParaRPr lang="fr-FR"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br>
              <a:rPr lang="fr-FR" sz="1600" dirty="0" smtClean="0"/>
            </a:br>
            <a:r>
              <a:rPr lang="fr-FR" i="1" dirty="0" smtClean="0"/>
              <a:t>Les CGPI</a:t>
            </a:r>
            <a:endParaRPr lang="fr-FR" sz="1600" i="1" dirty="0" smtClean="0"/>
          </a:p>
        </p:txBody>
      </p:sp>
      <p:pic>
        <p:nvPicPr>
          <p:cNvPr id="5" name="Image 4" descr="Capture d’écran 2009-09-23 à 01.06.29.png"/>
          <p:cNvPicPr>
            <a:picLocks noChangeAspect="1"/>
          </p:cNvPicPr>
          <p:nvPr/>
        </p:nvPicPr>
        <p:blipFill>
          <a:blip r:embed="rId3"/>
          <a:stretch>
            <a:fillRect/>
          </a:stretch>
        </p:blipFill>
        <p:spPr>
          <a:xfrm>
            <a:off x="546000" y="1310707"/>
            <a:ext cx="8166246" cy="2929073"/>
          </a:xfrm>
          <a:prstGeom prst="rect">
            <a:avLst/>
          </a:prstGeom>
        </p:spPr>
      </p:pic>
      <p:sp>
        <p:nvSpPr>
          <p:cNvPr id="6" name="Rectangle 37"/>
          <p:cNvSpPr>
            <a:spLocks noChangeArrowheads="1"/>
          </p:cNvSpPr>
          <p:nvPr/>
        </p:nvSpPr>
        <p:spPr bwMode="auto">
          <a:xfrm>
            <a:off x="715964" y="4652380"/>
            <a:ext cx="7770812" cy="1093522"/>
          </a:xfrm>
          <a:prstGeom prst="rect">
            <a:avLst/>
          </a:prstGeom>
          <a:noFill/>
          <a:ln w="9525">
            <a:noFill/>
            <a:miter lim="800000"/>
            <a:headEnd/>
            <a:tailEnd/>
          </a:ln>
        </p:spPr>
        <p:txBody>
          <a:bodyPr lIns="87387" tIns="43693" rIns="87387" bIns="43693"/>
          <a:lstStyle/>
          <a:p>
            <a:pPr marL="268288" indent="-268288" defTabSz="874713" eaLnBrk="1" hangingPunct="1">
              <a:spcBef>
                <a:spcPct val="20000"/>
              </a:spcBef>
              <a:buClr>
                <a:srgbClr val="C80005"/>
              </a:buClr>
              <a:buFont typeface="Wingdings" pitchFamily="2" charset="2"/>
              <a:buChar char="n"/>
            </a:pPr>
            <a:r>
              <a:rPr lang="fr-FR" sz="1600" dirty="0" smtClean="0"/>
              <a:t>Les CGPI travaillent avec au moins 5 fournisseurs de produits financiers pour 90% d’entre eux, et avec un minimum de 3, pour 50% d’entre eux </a:t>
            </a:r>
            <a:endParaRPr lang="fr-FR" sz="16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dirty="0" smtClean="0"/>
              <a:t>Plan de la formation</a:t>
            </a:r>
          </a:p>
        </p:txBody>
      </p:sp>
      <p:sp>
        <p:nvSpPr>
          <p:cNvPr id="5" name="Rectangle 1027"/>
          <p:cNvSpPr txBox="1">
            <a:spLocks noChangeArrowheads="1"/>
          </p:cNvSpPr>
          <p:nvPr/>
        </p:nvSpPr>
        <p:spPr bwMode="auto">
          <a:xfrm>
            <a:off x="527050" y="1052513"/>
            <a:ext cx="8221663" cy="5113337"/>
          </a:xfrm>
          <a:prstGeom prst="rect">
            <a:avLst/>
          </a:prstGeom>
          <a:noFill/>
          <a:ln w="9525">
            <a:noFill/>
            <a:miter lim="800000"/>
            <a:headEnd/>
            <a:tailEnd/>
          </a:ln>
        </p:spPr>
        <p:txBody>
          <a:bodyPr vert="horz" wrap="square" lIns="87387" tIns="43693" rIns="87387" bIns="43693" numCol="1" anchor="t" anchorCtr="0" compatLnSpc="1">
            <a:prstTxWarp prst="textNoShape">
              <a:avLst/>
            </a:prstTxWarp>
          </a:bodyPr>
          <a:lstStyle/>
          <a:p>
            <a:pPr marL="327025" lvl="0" indent="-327025" defTabSz="874713">
              <a:spcBef>
                <a:spcPts val="600"/>
              </a:spcBef>
              <a:buClr>
                <a:srgbClr val="C80005"/>
              </a:buClr>
              <a:buFont typeface="Wingdings" pitchFamily="2" charset="2"/>
              <a:buChar char="n"/>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Tour de table, attentes – </a:t>
            </a:r>
            <a:r>
              <a:rPr lang="fr-FR" sz="1400" b="1" kern="0" dirty="0" smtClean="0"/>
              <a:t>Préambule		</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&lt;30’&gt;	CLA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9h00 - 9h30</a:t>
            </a:r>
          </a:p>
          <a:p>
            <a:pPr marL="327025" marR="0" lvl="0" indent="-327025" algn="l" defTabSz="874713" rtl="0" eaLnBrk="0" fontAlgn="base" latinLnBrk="0" hangingPunct="0">
              <a:spcBef>
                <a:spcPts val="600"/>
              </a:spcBef>
              <a:spcAft>
                <a:spcPct val="0"/>
              </a:spcAft>
              <a:buClr>
                <a:srgbClr val="C80005"/>
              </a:buClr>
              <a:buSzTx/>
              <a:buFont typeface="Wingdings" pitchFamily="2" charset="2"/>
              <a:buNone/>
              <a:tabLst/>
              <a:defRPr/>
            </a:pPr>
            <a:endParaRPr dirty="0"/>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Les produits</a:t>
            </a:r>
            <a:r>
              <a:rPr kumimoji="0" lang="fr-FR" sz="1400" b="1" i="0" u="none" strike="noStrike" kern="0" cap="none" spc="0" normalizeH="0" noProof="0" dirty="0" smtClean="0">
                <a:ln>
                  <a:noFill/>
                </a:ln>
                <a:solidFill>
                  <a:schemeClr val="tx1"/>
                </a:solidFill>
                <a:effectLst/>
                <a:uLnTx/>
                <a:uFillTx/>
                <a:latin typeface="+mn-lt"/>
                <a:ea typeface="+mn-ea"/>
                <a:cs typeface="+mn-cs"/>
              </a:rPr>
              <a:t> d’assurance				</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&lt;40’&gt;	AGA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9h30- 10h10</a:t>
            </a:r>
          </a:p>
          <a:p>
            <a:pPr marL="327025" marR="0" lvl="0" indent="-327025" algn="l" defTabSz="874713" rtl="0" eaLnBrk="0" fontAlgn="base" latinLnBrk="0" hangingPunct="0">
              <a:spcBef>
                <a:spcPts val="600"/>
              </a:spcBef>
              <a:spcAft>
                <a:spcPct val="0"/>
              </a:spcAft>
              <a:buClr>
                <a:srgbClr val="C80005"/>
              </a:buClr>
              <a:buSzTx/>
              <a:buFont typeface="Wingdings" pitchFamily="2" charset="2"/>
              <a:buNone/>
              <a:tabLst/>
              <a:defRPr/>
            </a:pPr>
            <a:endParaRPr kumimoji="0" lang="fr-FR" sz="1200" b="1" i="1" u="sng" strike="noStrike" kern="0" cap="none" spc="0" normalizeH="0" baseline="0" noProof="0" dirty="0" smtClean="0">
              <a:ln>
                <a:noFill/>
              </a:ln>
              <a:solidFill>
                <a:srgbClr val="777777"/>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Les différentes sociétés d’assurance		</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&lt;50’&gt;	AGA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10h10 - 11h00</a:t>
            </a: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254000" lvl="0" indent="-274638" defTabSz="874713">
              <a:spcBef>
                <a:spcPts val="600"/>
              </a:spcBef>
              <a:buClr>
                <a:srgbClr val="5F5F5F"/>
              </a:buClr>
              <a:defRPr/>
            </a:pPr>
            <a:r>
              <a:rPr lang="fr-FR" sz="1200" b="1" i="1" u="sng" kern="0" dirty="0" smtClean="0">
                <a:solidFill>
                  <a:srgbClr val="777777"/>
                </a:solidFill>
              </a:rPr>
              <a:t>Pause &lt;15’&gt; 11h00 – 11h15</a:t>
            </a:r>
            <a:endParaRPr kumimoji="0" lang="fr-FR" sz="1200" b="0" i="0" u="none" strike="noStrike" kern="0" cap="none" spc="0" normalizeH="0" baseline="0" noProof="0" dirty="0" smtClean="0">
              <a:ln>
                <a:noFill/>
              </a:ln>
              <a:solidFill>
                <a:schemeClr val="tx1"/>
              </a:solidFill>
              <a:effectLst/>
              <a:uLnTx/>
              <a:uFillTx/>
              <a:latin typeface="+mn-lt"/>
            </a:endParaRPr>
          </a:p>
          <a:p>
            <a:pPr marL="327025" indent="-327025" defTabSz="874713">
              <a:spcBef>
                <a:spcPts val="600"/>
              </a:spcBef>
              <a:buClr>
                <a:srgbClr val="C80005"/>
              </a:buClr>
              <a:buFont typeface="Wingdings" pitchFamily="2" charset="2"/>
              <a:buChar char="n"/>
              <a:defRPr/>
            </a:pPr>
            <a:r>
              <a:rPr lang="fr-FR" sz="1400" b="1" kern="0" dirty="0" smtClean="0">
                <a:latin typeface="+mn-lt"/>
                <a:ea typeface="+mn-ea"/>
              </a:rPr>
              <a:t>La distribution dans l’assurance			</a:t>
            </a:r>
            <a:r>
              <a:rPr lang="fr-FR" sz="1400" b="1" i="1" kern="0" dirty="0" smtClean="0">
                <a:solidFill>
                  <a:srgbClr val="777777"/>
                </a:solidFill>
              </a:rPr>
              <a:t>&lt;60’&gt;	CLA	</a:t>
            </a:r>
            <a:r>
              <a:rPr lang="fr-FR" sz="1200" i="1" kern="0" dirty="0" smtClean="0">
                <a:solidFill>
                  <a:srgbClr val="777777"/>
                </a:solidFill>
              </a:rPr>
              <a:t>11h15- 12h15</a:t>
            </a:r>
          </a:p>
          <a:p>
            <a:pPr marL="327025" lvl="0" indent="-327025" defTabSz="874713">
              <a:spcBef>
                <a:spcPts val="600"/>
              </a:spcBef>
              <a:buClr>
                <a:srgbClr val="C80005"/>
              </a:buClr>
              <a:defRPr/>
            </a:pPr>
            <a:r>
              <a:rPr lang="fr-FR" sz="1200" b="1" i="1" u="sng" kern="0" dirty="0" smtClean="0">
                <a:solidFill>
                  <a:srgbClr val="777777"/>
                </a:solidFill>
              </a:rPr>
              <a:t>Déjeuner &lt;60’&gt; 12h15 – 13h30</a:t>
            </a:r>
            <a:endParaRPr lang="fr-FR" sz="1200" kern="0" dirty="0" smtClean="0"/>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Grands</a:t>
            </a:r>
            <a:r>
              <a:rPr kumimoji="0" lang="fr-FR" sz="1400" b="1" i="0" u="none" strike="noStrike" kern="0" cap="none" spc="0" normalizeH="0" noProof="0" dirty="0" smtClean="0">
                <a:ln>
                  <a:noFill/>
                </a:ln>
                <a:solidFill>
                  <a:schemeClr val="tx1"/>
                </a:solidFill>
                <a:effectLst/>
                <a:uLnTx/>
                <a:uFillTx/>
                <a:latin typeface="+mn-lt"/>
                <a:ea typeface="+mn-ea"/>
                <a:cs typeface="+mn-cs"/>
              </a:rPr>
              <a:t> principes de fonctionnement d’une société d’assurance</a:t>
            </a:r>
          </a:p>
          <a:p>
            <a:pPr marL="327025" marR="0" lvl="0" indent="-327025" algn="r" defTabSz="874713" rtl="0" eaLnBrk="0" fontAlgn="base" latinLnBrk="0" hangingPunct="0">
              <a:spcBef>
                <a:spcPts val="600"/>
              </a:spcBef>
              <a:spcAft>
                <a:spcPct val="0"/>
              </a:spcAft>
              <a:buClr>
                <a:srgbClr val="C80005"/>
              </a:buClr>
              <a:buSzTx/>
              <a:tabLst/>
              <a:defRPr/>
            </a:pPr>
            <a:r>
              <a:rPr kumimoji="0" lang="fr-FR" sz="1400" b="1" i="1" u="none" strike="noStrike" kern="0" cap="none" spc="0" normalizeH="0" baseline="0" noProof="0" dirty="0" smtClean="0">
                <a:ln>
                  <a:noFill/>
                </a:ln>
                <a:solidFill>
                  <a:srgbClr val="777777"/>
                </a:solidFill>
                <a:effectLst/>
                <a:uLnTx/>
                <a:uFillTx/>
                <a:latin typeface="+mn-lt"/>
                <a:ea typeface="+mn-ea"/>
                <a:cs typeface="+mn-cs"/>
              </a:rPr>
              <a:t>&lt;90’&gt;	CLA/AGA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13h30 – 15h00</a:t>
            </a:r>
          </a:p>
          <a:p>
            <a:pPr marL="327025" marR="0" lvl="0" indent="-327025" defTabSz="874713" rtl="0" eaLnBrk="0" fontAlgn="base" latinLnBrk="0" hangingPunct="0">
              <a:spcBef>
                <a:spcPts val="600"/>
              </a:spcBef>
              <a:spcAft>
                <a:spcPct val="0"/>
              </a:spcAft>
              <a:buClr>
                <a:srgbClr val="C80005"/>
              </a:buClr>
              <a:buSzTx/>
              <a:buFont typeface="Wingdings" pitchFamily="2" charset="2"/>
              <a:buNone/>
              <a:tabLst/>
              <a:defRPr/>
            </a:pPr>
            <a:r>
              <a:rPr kumimoji="0" lang="fr-FR" sz="1200" b="1" i="1" u="sng" strike="noStrike" kern="0" cap="none" spc="0" normalizeH="0" baseline="0" noProof="0" dirty="0" smtClean="0">
                <a:ln>
                  <a:noFill/>
                </a:ln>
                <a:solidFill>
                  <a:srgbClr val="777777"/>
                </a:solidFill>
                <a:effectLst/>
                <a:uLnTx/>
                <a:uFillTx/>
                <a:latin typeface="+mn-lt"/>
                <a:ea typeface="+mn-ea"/>
                <a:cs typeface="+mn-cs"/>
              </a:rPr>
              <a:t>Pause &lt;15’&gt; 15h00 - 15h15</a:t>
            </a:r>
            <a:endParaRPr kumimoji="0" lang="fr-FR" sz="1200" b="1" i="0" u="sng" strike="noStrike" kern="0" cap="none" spc="0" normalizeH="0" baseline="0" noProof="0" dirty="0" smtClean="0">
              <a:ln>
                <a:noFill/>
              </a:ln>
              <a:solidFill>
                <a:schemeClr val="tx1"/>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Le modèle économique</a:t>
            </a:r>
            <a:r>
              <a:rPr kumimoji="0" lang="fr-FR" sz="1400" b="1" i="0" u="none" strike="noStrike" kern="0" cap="none" spc="0" normalizeH="0" noProof="0" dirty="0" smtClean="0">
                <a:ln>
                  <a:noFill/>
                </a:ln>
                <a:solidFill>
                  <a:schemeClr val="tx1"/>
                </a:solidFill>
                <a:effectLst/>
                <a:uLnTx/>
                <a:uFillTx/>
                <a:latin typeface="+mn-lt"/>
                <a:ea typeface="+mn-ea"/>
                <a:cs typeface="+mn-cs"/>
              </a:rPr>
              <a:t> de l’assurance		</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&lt;45’&gt;	CLA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15h15 – 16h00</a:t>
            </a: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711200" marR="0" lvl="1" indent="-274638" algn="l" defTabSz="874713" rtl="0" eaLnBrk="0" fontAlgn="base" latinLnBrk="0" hangingPunct="0">
              <a:spcBef>
                <a:spcPts val="600"/>
              </a:spcBef>
              <a:spcAft>
                <a:spcPct val="0"/>
              </a:spcAft>
              <a:buClr>
                <a:srgbClr val="5F5F5F"/>
              </a:buClr>
              <a:buSzTx/>
              <a:buFont typeface="Wingdings" pitchFamily="2" charset="2"/>
              <a:buChar char="n"/>
              <a:tabLst/>
              <a:defRPr/>
            </a:pPr>
            <a:endParaRPr kumimoji="0" lang="fr-FR" sz="1200" b="0" i="0" u="none" strike="noStrike" kern="0" cap="none" spc="0" normalizeH="0" baseline="0" noProof="0" dirty="0" smtClean="0">
              <a:ln>
                <a:noFill/>
              </a:ln>
              <a:solidFill>
                <a:schemeClr val="tx1"/>
              </a:solidFill>
              <a:effectLst/>
              <a:uLnTx/>
              <a:uFillTx/>
              <a:latin typeface="+mn-lt"/>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Résultats financiersdu marché français		</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&lt;30’&gt;	AGA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16h00 – 16h30</a:t>
            </a: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711200" marR="0" lvl="1" indent="-274638" algn="l" defTabSz="874713" rtl="0" eaLnBrk="0" fontAlgn="base" latinLnBrk="0" hangingPunct="0">
              <a:spcBef>
                <a:spcPts val="600"/>
              </a:spcBef>
              <a:spcAft>
                <a:spcPct val="0"/>
              </a:spcAft>
              <a:buClr>
                <a:srgbClr val="5F5F5F"/>
              </a:buClr>
              <a:buSzTx/>
              <a:buFont typeface="Wingdings" pitchFamily="2" charset="2"/>
              <a:buChar char="n"/>
              <a:tabLst/>
              <a:defRPr/>
            </a:pPr>
            <a:endParaRPr kumimoji="0" lang="fr-FR" sz="1200" b="0" i="0" u="none" strike="noStrike" kern="0" cap="none" spc="0" normalizeH="0" baseline="0" noProof="0" dirty="0" smtClean="0">
              <a:ln>
                <a:noFill/>
              </a:ln>
              <a:solidFill>
                <a:schemeClr val="tx1"/>
              </a:solidFill>
              <a:effectLst/>
              <a:uLnTx/>
              <a:uFillTx/>
              <a:latin typeface="+mn-lt"/>
            </a:endParaRPr>
          </a:p>
          <a:p>
            <a:pPr marL="327025" lvl="0" indent="-327025" defTabSz="874713">
              <a:spcBef>
                <a:spcPts val="600"/>
              </a:spcBef>
              <a:buClr>
                <a:srgbClr val="C80005"/>
              </a:buClr>
              <a:buFont typeface="Wingdings" pitchFamily="2" charset="2"/>
              <a:buChar char="n"/>
              <a:defRPr/>
            </a:pPr>
            <a:r>
              <a:rPr lang="fr-FR" sz="1400" b="1" kern="0" dirty="0" smtClean="0"/>
              <a:t>Les enjeux des assureurs en 2009 et nos interventions</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&lt;60’&gt;	CLA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16h30 – 17h30</a:t>
            </a: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endParaRPr kumimoji="0" lang="fr-FR" sz="1400" b="1" i="0" u="none" strike="noStrike" kern="0" cap="none" spc="0" normalizeH="0" baseline="0" noProof="0" dirty="0" smtClean="0">
              <a:ln>
                <a:noFill/>
              </a:ln>
              <a:solidFill>
                <a:schemeClr val="tx1"/>
              </a:solidFill>
              <a:effectLst/>
              <a:uLnTx/>
              <a:uFillTx/>
              <a:latin typeface="+mn-lt"/>
              <a:ea typeface="+mn-ea"/>
              <a:cs typeface="+mn-cs"/>
            </a:endParaRPr>
          </a:p>
          <a:p>
            <a:pPr marL="327025" marR="0" lvl="0" indent="-327025" algn="l" defTabSz="874713" rtl="0" eaLnBrk="0" fontAlgn="base" latinLnBrk="0" hangingPunct="0">
              <a:spcBef>
                <a:spcPts val="600"/>
              </a:spcBef>
              <a:spcAft>
                <a:spcPct val="0"/>
              </a:spcAft>
              <a:buClr>
                <a:srgbClr val="C80005"/>
              </a:buClr>
              <a:buSzTx/>
              <a:buFont typeface="Wingdings" pitchFamily="2" charset="2"/>
              <a:buChar char="n"/>
              <a:tabLst/>
              <a:defRPr/>
            </a:pPr>
            <a:r>
              <a:rPr kumimoji="0" lang="fr-FR" sz="1400" b="1" i="0" u="none" strike="noStrike" kern="0" cap="none" spc="0" normalizeH="0" baseline="0" noProof="0" dirty="0" smtClean="0">
                <a:ln>
                  <a:noFill/>
                </a:ln>
                <a:solidFill>
                  <a:schemeClr val="tx1"/>
                </a:solidFill>
                <a:effectLst/>
                <a:uLnTx/>
                <a:uFillTx/>
                <a:latin typeface="+mn-lt"/>
                <a:ea typeface="+mn-ea"/>
                <a:cs typeface="+mn-cs"/>
              </a:rPr>
              <a:t>Conclusion					</a:t>
            </a:r>
            <a:r>
              <a:rPr kumimoji="0" lang="fr-FR" sz="1400" b="1" i="1" u="none" strike="noStrike" kern="0" cap="none" spc="0" normalizeH="0" baseline="0" noProof="0" dirty="0" smtClean="0">
                <a:ln>
                  <a:noFill/>
                </a:ln>
                <a:solidFill>
                  <a:srgbClr val="777777"/>
                </a:solidFill>
                <a:effectLst/>
                <a:uLnTx/>
                <a:uFillTx/>
                <a:latin typeface="+mn-lt"/>
                <a:ea typeface="+mn-ea"/>
                <a:cs typeface="+mn-cs"/>
              </a:rPr>
              <a:t>&lt;10’&gt;	CLA 	</a:t>
            </a:r>
            <a:r>
              <a:rPr kumimoji="0" lang="fr-FR" sz="1200" b="0" i="1" u="none" strike="noStrike" kern="0" cap="none" spc="0" normalizeH="0" baseline="0" noProof="0" dirty="0" smtClean="0">
                <a:ln>
                  <a:noFill/>
                </a:ln>
                <a:solidFill>
                  <a:srgbClr val="777777"/>
                </a:solidFill>
                <a:effectLst/>
                <a:uLnTx/>
                <a:uFillTx/>
                <a:latin typeface="+mn-lt"/>
                <a:ea typeface="+mn-ea"/>
                <a:cs typeface="+mn-cs"/>
              </a:rPr>
              <a:t>17h30 – 17h40</a:t>
            </a:r>
            <a:endParaRPr kumimoji="0" lang="fr-FR" sz="1200" b="0" i="1" u="none" strike="noStrike" kern="0" cap="none" spc="0" normalizeH="0" baseline="0" noProof="0" dirty="0">
              <a:ln>
                <a:noFill/>
              </a:ln>
              <a:solidFill>
                <a:srgbClr val="777777"/>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85800" y="199652"/>
            <a:ext cx="7800975" cy="441325"/>
          </a:xfrm>
        </p:spPr>
        <p:txBody>
          <a:bodyPr/>
          <a:lstStyle/>
          <a:p>
            <a:r>
              <a:rPr lang="fr-FR" sz="1600" dirty="0" smtClean="0"/>
              <a:t>La distribution dans l’assurance</a:t>
            </a:r>
            <a:br>
              <a:rPr lang="fr-FR" sz="1600" dirty="0" smtClean="0"/>
            </a:br>
            <a:r>
              <a:rPr lang="fr-FR" i="1" dirty="0" smtClean="0"/>
              <a:t>Les réseaux de conseillers : des salariés « debout »</a:t>
            </a:r>
            <a:endParaRPr lang="fr-FR" sz="1600" i="1" dirty="0" smtClean="0"/>
          </a:p>
        </p:txBody>
      </p:sp>
      <p:sp>
        <p:nvSpPr>
          <p:cNvPr id="283651" name="Rectangle 3"/>
          <p:cNvSpPr>
            <a:spLocks noGrp="1" noChangeArrowheads="1"/>
          </p:cNvSpPr>
          <p:nvPr>
            <p:ph type="body" idx="1"/>
          </p:nvPr>
        </p:nvSpPr>
        <p:spPr>
          <a:ln/>
        </p:spPr>
        <p:txBody>
          <a:bodyPr/>
          <a:lstStyle/>
          <a:p>
            <a:pPr marL="342900" indent="-342900" defTabSz="914400"/>
            <a:r>
              <a:rPr lang="fr-FR" dirty="0"/>
              <a:t>Définition</a:t>
            </a:r>
          </a:p>
          <a:p>
            <a:pPr marL="742950" lvl="1" indent="-285750" defTabSz="914400"/>
            <a:r>
              <a:rPr lang="fr-FR" dirty="0"/>
              <a:t>Il s’agit généralement de salariés qui ont pour mission de produire des contrats en visitant les prospects et clients à leur domicile ou lieu de travail</a:t>
            </a:r>
          </a:p>
          <a:p>
            <a:pPr marL="742950" lvl="1" indent="-285750" defTabSz="914400"/>
            <a:r>
              <a:rPr lang="fr-FR" dirty="0"/>
              <a:t>On trouve également quelques réseaux au sein desquels ces commerciaux ont un statut de mandataire et non de salarié.</a:t>
            </a:r>
          </a:p>
          <a:p>
            <a:pPr marL="742950" lvl="1" indent="-285750" defTabSz="914400"/>
            <a:r>
              <a:rPr lang="fr-FR" dirty="0"/>
              <a:t>Le plus souvent ces réseaux sont dévolus aux assurances de personnes (retraite, assurance vie, prévoyance)</a:t>
            </a:r>
          </a:p>
          <a:p>
            <a:pPr marL="742950" lvl="1" indent="-285750" defTabSz="914400"/>
            <a:endParaRPr lang="fr-FR" dirty="0"/>
          </a:p>
          <a:p>
            <a:pPr marL="342900" indent="-342900" defTabSz="914400"/>
            <a:r>
              <a:rPr lang="fr-FR" dirty="0"/>
              <a:t>Caractéristiques</a:t>
            </a:r>
          </a:p>
          <a:p>
            <a:pPr marL="742950" lvl="1" indent="-285750" defTabSz="914400"/>
            <a:r>
              <a:rPr lang="fr-FR" dirty="0"/>
              <a:t>Leur nombre est estimé à 15000</a:t>
            </a:r>
          </a:p>
          <a:p>
            <a:pPr marL="742950" lvl="1" indent="-285750" defTabSz="914400"/>
            <a:r>
              <a:rPr lang="fr-FR" dirty="0"/>
              <a:t>Les réseaux les plus connus et les plus importants en taille sont :</a:t>
            </a:r>
          </a:p>
          <a:p>
            <a:pPr marL="1143000" lvl="2" indent="-228600" defTabSz="914400"/>
            <a:r>
              <a:rPr lang="fr-FR" dirty="0"/>
              <a:t>AGF Finance Conseil</a:t>
            </a:r>
          </a:p>
          <a:p>
            <a:pPr marL="1143000" lvl="2" indent="-228600" defTabSz="914400"/>
            <a:r>
              <a:rPr lang="fr-FR" dirty="0"/>
              <a:t>AXA</a:t>
            </a:r>
          </a:p>
          <a:p>
            <a:pPr marL="1143000" lvl="2" indent="-228600" defTabSz="914400"/>
            <a:r>
              <a:rPr lang="fr-FR" dirty="0" smtClean="0"/>
              <a:t>Generali Proximité</a:t>
            </a:r>
          </a:p>
          <a:p>
            <a:pPr marL="1143000" lvl="2" indent="-228600" defTabSz="914400"/>
            <a:r>
              <a:rPr lang="fr-FR" dirty="0"/>
              <a:t>GAN Prévoyance</a:t>
            </a:r>
          </a:p>
          <a:p>
            <a:pPr marL="1143000" lvl="2" indent="-228600" defTabSz="914400"/>
            <a:r>
              <a:rPr lang="fr-FR" dirty="0"/>
              <a:t>La</a:t>
            </a:r>
            <a:r>
              <a:rPr lang="fr-FR" dirty="0" smtClean="0"/>
              <a:t> Mondiale Experts</a:t>
            </a:r>
          </a:p>
          <a:p>
            <a:pPr marL="742950" lvl="1" indent="-285750" defTabSz="914400"/>
            <a:r>
              <a:rPr lang="fr-FR" dirty="0"/>
              <a:t>Ces réseaux bien que coûteux représentent une force de frappe considérable car ils sont constitués de vrais vendeurs et leur rémunération dépend directement de la réalisation de leur objectif	</a:t>
            </a:r>
          </a:p>
          <a:p>
            <a:pPr marL="1562100" lvl="3" indent="-228600" defTabSz="914400">
              <a:buClr>
                <a:srgbClr val="333399"/>
              </a:buClr>
            </a:pP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br>
              <a:rPr lang="fr-FR" sz="1600" dirty="0" smtClean="0"/>
            </a:br>
            <a:r>
              <a:rPr lang="fr-FR" i="1" dirty="0" smtClean="0"/>
              <a:t>Les salariés « debout »</a:t>
            </a:r>
            <a:endParaRPr lang="fr-FR" sz="1600" i="1" dirty="0" smtClean="0"/>
          </a:p>
        </p:txBody>
      </p:sp>
      <p:pic>
        <p:nvPicPr>
          <p:cNvPr id="5" name="Image 4" descr="Capture d’écran 2009-09-23 à 00.58.49.png"/>
          <p:cNvPicPr>
            <a:picLocks noChangeAspect="1"/>
          </p:cNvPicPr>
          <p:nvPr/>
        </p:nvPicPr>
        <p:blipFill>
          <a:blip r:embed="rId3"/>
          <a:stretch>
            <a:fillRect/>
          </a:stretch>
        </p:blipFill>
        <p:spPr>
          <a:xfrm>
            <a:off x="405455" y="1288796"/>
            <a:ext cx="8501145" cy="4300753"/>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br>
              <a:rPr lang="fr-FR" sz="1600" dirty="0" smtClean="0"/>
            </a:br>
            <a:r>
              <a:rPr lang="fr-FR" i="1" dirty="0" smtClean="0"/>
              <a:t>Les agences des Mutuelles Sans Intermédiaires (MSI)</a:t>
            </a:r>
            <a:endParaRPr lang="fr-FR" sz="1600" i="1" dirty="0" smtClean="0"/>
          </a:p>
        </p:txBody>
      </p:sp>
      <p:pic>
        <p:nvPicPr>
          <p:cNvPr id="3" name="Image 2" descr="Capture d’écran 2009-09-23 à 00.58.00.png"/>
          <p:cNvPicPr>
            <a:picLocks noChangeAspect="1"/>
          </p:cNvPicPr>
          <p:nvPr/>
        </p:nvPicPr>
        <p:blipFill>
          <a:blip r:embed="rId3"/>
          <a:stretch>
            <a:fillRect/>
          </a:stretch>
        </p:blipFill>
        <p:spPr>
          <a:xfrm>
            <a:off x="1298273" y="1135138"/>
            <a:ext cx="6375400" cy="4305300"/>
          </a:xfrm>
          <a:prstGeom prst="rect">
            <a:avLst/>
          </a:prstGeom>
        </p:spPr>
      </p:pic>
      <p:sp>
        <p:nvSpPr>
          <p:cNvPr id="4" name="Espace réservé du contenu 2"/>
          <p:cNvSpPr>
            <a:spLocks noGrp="1"/>
          </p:cNvSpPr>
          <p:nvPr>
            <p:ph idx="1"/>
          </p:nvPr>
        </p:nvSpPr>
        <p:spPr>
          <a:xfrm>
            <a:off x="663575" y="5104171"/>
            <a:ext cx="7975600" cy="1371233"/>
          </a:xfrm>
        </p:spPr>
        <p:txBody>
          <a:bodyPr/>
          <a:lstStyle/>
          <a:p>
            <a:pPr>
              <a:lnSpc>
                <a:spcPct val="150000"/>
              </a:lnSpc>
              <a:buNone/>
            </a:pPr>
            <a:endParaRPr lang="fr-FR" dirty="0" smtClean="0"/>
          </a:p>
          <a:p>
            <a:pPr>
              <a:lnSpc>
                <a:spcPct val="150000"/>
              </a:lnSpc>
            </a:pPr>
            <a:r>
              <a:rPr lang="fr-FR" b="0" dirty="0" smtClean="0"/>
              <a:t> Les commerciaux sont des salariés, peu ou pas commissionnés qui constituent un réseau de vendeurs dits « assis »…mais les choses évoluent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br>
              <a:rPr lang="fr-FR" sz="1600" dirty="0" smtClean="0"/>
            </a:br>
            <a:r>
              <a:rPr lang="fr-FR" i="1" dirty="0" smtClean="0"/>
              <a:t>Les guichets bancaires</a:t>
            </a:r>
            <a:endParaRPr lang="fr-FR" sz="1600" i="1" dirty="0" smtClean="0"/>
          </a:p>
        </p:txBody>
      </p:sp>
      <p:pic>
        <p:nvPicPr>
          <p:cNvPr id="4" name="Image 3" descr="Capture d’écran 2009-09-23 à 00.57.30.png"/>
          <p:cNvPicPr>
            <a:picLocks noChangeAspect="1"/>
          </p:cNvPicPr>
          <p:nvPr/>
        </p:nvPicPr>
        <p:blipFill>
          <a:blip r:embed="rId3"/>
          <a:stretch>
            <a:fillRect/>
          </a:stretch>
        </p:blipFill>
        <p:spPr>
          <a:xfrm>
            <a:off x="751573" y="898930"/>
            <a:ext cx="7799590" cy="5438047"/>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br>
              <a:rPr lang="fr-FR" sz="1600" dirty="0" smtClean="0"/>
            </a:br>
            <a:r>
              <a:rPr lang="fr-FR" i="1" dirty="0" smtClean="0"/>
              <a:t>Force de frappe théorique des principaux réseaux</a:t>
            </a:r>
            <a:endParaRPr lang="fr-FR" sz="1600" i="1" dirty="0" smtClean="0"/>
          </a:p>
        </p:txBody>
      </p:sp>
      <p:pic>
        <p:nvPicPr>
          <p:cNvPr id="5" name="Image 4" descr="Capture d’écran 2009-09-23 à 01.28.10.png"/>
          <p:cNvPicPr>
            <a:picLocks noChangeAspect="1"/>
          </p:cNvPicPr>
          <p:nvPr/>
        </p:nvPicPr>
        <p:blipFill>
          <a:blip r:embed="rId3"/>
          <a:stretch>
            <a:fillRect/>
          </a:stretch>
        </p:blipFill>
        <p:spPr>
          <a:xfrm>
            <a:off x="1178865" y="878394"/>
            <a:ext cx="6971177" cy="5434046"/>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15963" y="130082"/>
            <a:ext cx="7770812" cy="509587"/>
          </a:xfrm>
        </p:spPr>
        <p:txBody>
          <a:bodyPr/>
          <a:lstStyle/>
          <a:p>
            <a:pPr eaLnBrk="1" hangingPunct="1"/>
            <a:r>
              <a:rPr lang="fr-FR" sz="1600" dirty="0" smtClean="0"/>
              <a:t>La distribution dans l’assurance </a:t>
            </a:r>
            <a:br>
              <a:rPr lang="fr-FR" sz="1600" dirty="0" smtClean="0"/>
            </a:br>
            <a:r>
              <a:rPr lang="fr-FR" i="1" dirty="0" smtClean="0"/>
              <a:t>Modes de distribution (Vie)</a:t>
            </a:r>
          </a:p>
        </p:txBody>
      </p:sp>
      <p:sp>
        <p:nvSpPr>
          <p:cNvPr id="1028" name="Rectangle 3"/>
          <p:cNvSpPr>
            <a:spLocks noChangeArrowheads="1"/>
          </p:cNvSpPr>
          <p:nvPr/>
        </p:nvSpPr>
        <p:spPr bwMode="auto">
          <a:xfrm>
            <a:off x="609600" y="990600"/>
            <a:ext cx="8221663" cy="4114800"/>
          </a:xfrm>
          <a:prstGeom prst="rect">
            <a:avLst/>
          </a:prstGeom>
          <a:noFill/>
          <a:ln w="9525">
            <a:noFill/>
            <a:miter lim="800000"/>
            <a:headEnd/>
            <a:tailEnd/>
          </a:ln>
        </p:spPr>
        <p:txBody>
          <a:bodyPr lIns="87387" tIns="43693" rIns="87387" bIns="43693"/>
          <a:lstStyle/>
          <a:p>
            <a:pPr marL="342900" indent="-342900" eaLnBrk="1" hangingPunct="1">
              <a:lnSpc>
                <a:spcPct val="90000"/>
              </a:lnSpc>
              <a:spcBef>
                <a:spcPct val="20000"/>
              </a:spcBef>
              <a:buClr>
                <a:srgbClr val="C80005"/>
              </a:buClr>
              <a:buFont typeface="Wingdings" pitchFamily="2" charset="2"/>
              <a:buChar char="n"/>
            </a:pPr>
            <a:r>
              <a:rPr lang="fr-FR" sz="1400" b="1" dirty="0"/>
              <a:t>Poids relatif des différents modes de distribution </a:t>
            </a:r>
            <a:r>
              <a:rPr lang="fr-FR" sz="1400" b="1" u="sng" dirty="0"/>
              <a:t>VIE</a:t>
            </a:r>
            <a:r>
              <a:rPr lang="fr-FR" sz="1400" b="1" dirty="0"/>
              <a:t> (% du CA)</a:t>
            </a:r>
          </a:p>
          <a:p>
            <a:pPr marL="1600200" lvl="3" indent="-228600" eaLnBrk="1" hangingPunct="1">
              <a:lnSpc>
                <a:spcPct val="90000"/>
              </a:lnSpc>
              <a:spcBef>
                <a:spcPct val="20000"/>
              </a:spcBef>
            </a:pPr>
            <a:endParaRPr lang="fr-FR" sz="1200" i="1" dirty="0"/>
          </a:p>
        </p:txBody>
      </p:sp>
      <p:sp>
        <p:nvSpPr>
          <p:cNvPr id="8" name="Text Box 5"/>
          <p:cNvSpPr txBox="1">
            <a:spLocks noChangeArrowheads="1"/>
          </p:cNvSpPr>
          <p:nvPr/>
        </p:nvSpPr>
        <p:spPr bwMode="auto">
          <a:xfrm>
            <a:off x="676265" y="1309444"/>
            <a:ext cx="1717675" cy="228600"/>
          </a:xfrm>
          <a:prstGeom prst="rect">
            <a:avLst/>
          </a:prstGeom>
          <a:noFill/>
          <a:ln w="9525">
            <a:noFill/>
            <a:miter lim="800000"/>
            <a:headEnd/>
            <a:tailEnd/>
          </a:ln>
          <a:scene3d>
            <a:camera prst="orthographicFront">
              <a:rot lat="0" lon="0" rev="0"/>
            </a:camera>
            <a:lightRig rig="threePt" dir="t"/>
          </a:scene3d>
          <a:sp3d/>
        </p:spPr>
        <p:txBody>
          <a:bodyPr>
            <a:spAutoFit/>
          </a:bodyPr>
          <a:lstStyle/>
          <a:p>
            <a:pPr algn="r">
              <a:spcBef>
                <a:spcPct val="50000"/>
              </a:spcBef>
              <a:defRPr/>
            </a:pPr>
            <a:r>
              <a:rPr lang="fr-FR" sz="900" dirty="0">
                <a:solidFill>
                  <a:srgbClr val="5F5F5F"/>
                </a:solidFill>
              </a:rPr>
              <a:t>Source : Rapport FFSA </a:t>
            </a:r>
            <a:r>
              <a:rPr lang="fr-FR" sz="900" dirty="0" smtClean="0">
                <a:solidFill>
                  <a:srgbClr val="5F5F5F"/>
                </a:solidFill>
              </a:rPr>
              <a:t>2008</a:t>
            </a:r>
            <a:endParaRPr lang="fr-FR" sz="900" dirty="0">
              <a:solidFill>
                <a:srgbClr val="5F5F5F"/>
              </a:solidFill>
            </a:endParaRPr>
          </a:p>
        </p:txBody>
      </p:sp>
      <p:sp>
        <p:nvSpPr>
          <p:cNvPr id="14" name="Text Box 4"/>
          <p:cNvSpPr txBox="1">
            <a:spLocks noChangeArrowheads="1"/>
          </p:cNvSpPr>
          <p:nvPr/>
        </p:nvSpPr>
        <p:spPr bwMode="auto">
          <a:xfrm>
            <a:off x="357188" y="4338906"/>
            <a:ext cx="8501062" cy="1714500"/>
          </a:xfrm>
          <a:prstGeom prst="rect">
            <a:avLst/>
          </a:prstGeom>
          <a:noFill/>
          <a:ln w="9525">
            <a:solidFill>
              <a:schemeClr val="tx1"/>
            </a:solidFill>
            <a:prstDash val="sysDot"/>
            <a:miter lim="800000"/>
            <a:headEnd/>
            <a:tailEnd/>
          </a:ln>
        </p:spPr>
        <p:txBody>
          <a:bodyPr/>
          <a:lstStyle/>
          <a:p>
            <a:pPr marL="157163" indent="-157163" eaLnBrk="1" hangingPunct="1">
              <a:spcBef>
                <a:spcPct val="20000"/>
              </a:spcBef>
              <a:buClr>
                <a:srgbClr val="FFFF99"/>
              </a:buClr>
              <a:buFont typeface="Wingdings" pitchFamily="2" charset="2"/>
              <a:buChar char="n"/>
              <a:defRPr/>
            </a:pPr>
            <a:r>
              <a:rPr lang="fr-FR" sz="1200" u="sng" dirty="0"/>
              <a:t>Réseaux de bancassurance </a:t>
            </a:r>
            <a:r>
              <a:rPr lang="fr-FR" sz="1200" dirty="0"/>
              <a:t>: En Assurance Vie, les guichets des établissements bancaires et financiers sont devenus les principaux distributeurs des produits (</a:t>
            </a:r>
            <a:r>
              <a:rPr lang="fr-FR" sz="1200" u="sng" dirty="0" smtClean="0"/>
              <a:t>60% </a:t>
            </a:r>
            <a:r>
              <a:rPr lang="fr-FR" sz="1200" u="sng" dirty="0"/>
              <a:t>du CA en 2007</a:t>
            </a:r>
            <a:r>
              <a:rPr lang="fr-FR" sz="1200" dirty="0"/>
              <a:t>, contre 25% en 1985). </a:t>
            </a:r>
          </a:p>
          <a:p>
            <a:pPr marL="157163" indent="-157163" eaLnBrk="1" hangingPunct="1">
              <a:spcBef>
                <a:spcPct val="20000"/>
              </a:spcBef>
              <a:buClr>
                <a:schemeClr val="accent5">
                  <a:lumMod val="90000"/>
                </a:schemeClr>
              </a:buClr>
              <a:buFont typeface="Wingdings" pitchFamily="2" charset="2"/>
              <a:buChar char="n"/>
              <a:defRPr/>
            </a:pPr>
            <a:r>
              <a:rPr lang="fr-FR" sz="1200" u="sng" dirty="0"/>
              <a:t>Agents généraux</a:t>
            </a:r>
            <a:r>
              <a:rPr lang="fr-FR" sz="1200" dirty="0"/>
              <a:t> : En Vie, la part de marché a diminué de 10 points depuis 1992.</a:t>
            </a:r>
          </a:p>
          <a:p>
            <a:pPr marL="157163" indent="-157163" eaLnBrk="1" hangingPunct="1">
              <a:spcBef>
                <a:spcPct val="20000"/>
              </a:spcBef>
              <a:buFont typeface="Wingdings" pitchFamily="2" charset="2"/>
              <a:buChar char="n"/>
              <a:defRPr/>
            </a:pPr>
            <a:r>
              <a:rPr lang="fr-FR" sz="1200" u="sng" dirty="0"/>
              <a:t>Courtiers</a:t>
            </a:r>
            <a:r>
              <a:rPr lang="fr-FR" sz="1200" dirty="0"/>
              <a:t> : maintiennent leur place dans le paysage de la distribution </a:t>
            </a:r>
            <a:r>
              <a:rPr lang="fr-FR" sz="1200" dirty="0" smtClean="0"/>
              <a:t>Vie, avec une légère progression depuis 2003</a:t>
            </a:r>
            <a:endParaRPr lang="fr-FR" sz="1200" dirty="0"/>
          </a:p>
          <a:p>
            <a:pPr marL="157163" indent="-157163" eaLnBrk="1" hangingPunct="1">
              <a:spcBef>
                <a:spcPct val="20000"/>
              </a:spcBef>
              <a:buClr>
                <a:schemeClr val="accent1">
                  <a:lumMod val="40000"/>
                  <a:lumOff val="60000"/>
                </a:schemeClr>
              </a:buClr>
              <a:buFont typeface="Wingdings" pitchFamily="2" charset="2"/>
              <a:buChar char="n"/>
              <a:defRPr/>
            </a:pPr>
            <a:r>
              <a:rPr lang="fr-FR" sz="1200" u="sng" dirty="0"/>
              <a:t>Salariés</a:t>
            </a:r>
            <a:r>
              <a:rPr lang="fr-FR" sz="1200" dirty="0"/>
              <a:t> : Le poids des réseaux salariés diminue régulièrement. Ils restent les seconds distributeurs d’assurance vie.</a:t>
            </a:r>
          </a:p>
          <a:p>
            <a:pPr marL="157163" indent="-157163" eaLnBrk="1" hangingPunct="1">
              <a:spcBef>
                <a:spcPct val="20000"/>
              </a:spcBef>
              <a:buClr>
                <a:srgbClr val="FFC000"/>
              </a:buClr>
              <a:buFont typeface="Wingdings" pitchFamily="2" charset="2"/>
              <a:buChar char="n"/>
              <a:defRPr/>
            </a:pPr>
            <a:r>
              <a:rPr lang="fr-FR" sz="1200" u="sng" dirty="0"/>
              <a:t>Sociétés sans intermédiaires</a:t>
            </a:r>
            <a:r>
              <a:rPr lang="fr-FR" sz="1200" dirty="0"/>
              <a:t> : quasiment absentes du marché Vie </a:t>
            </a:r>
            <a:r>
              <a:rPr lang="fr-FR" sz="1200" i="1" dirty="0"/>
              <a:t>(non significatif sur le graphique)</a:t>
            </a:r>
            <a:r>
              <a:rPr lang="fr-FR" sz="1200" dirty="0"/>
              <a:t>.</a:t>
            </a:r>
          </a:p>
          <a:p>
            <a:pPr marL="157163" indent="-157163" eaLnBrk="1" hangingPunct="1">
              <a:spcBef>
                <a:spcPct val="20000"/>
              </a:spcBef>
              <a:buClr>
                <a:schemeClr val="accent5">
                  <a:lumMod val="50000"/>
                </a:schemeClr>
              </a:buClr>
              <a:buFont typeface="Wingdings" pitchFamily="2" charset="2"/>
              <a:buChar char="n"/>
              <a:defRPr/>
            </a:pPr>
            <a:r>
              <a:rPr lang="fr-FR" sz="1200" u="sng" dirty="0"/>
              <a:t>Autres</a:t>
            </a:r>
            <a:r>
              <a:rPr lang="fr-FR" sz="1200" dirty="0"/>
              <a:t> : La percée de la vente directe et autres modes </a:t>
            </a:r>
            <a:r>
              <a:rPr lang="fr-FR" sz="1200" dirty="0" smtClean="0"/>
              <a:t>(Fortunéo, Boursorama) a tendance à stagner, voire à ralentir</a:t>
            </a:r>
            <a:endParaRPr lang="fr-FR" sz="1200" dirty="0"/>
          </a:p>
        </p:txBody>
      </p:sp>
      <p:graphicFrame>
        <p:nvGraphicFramePr>
          <p:cNvPr id="9" name="Graphique 8"/>
          <p:cNvGraphicFramePr/>
          <p:nvPr/>
        </p:nvGraphicFramePr>
        <p:xfrm>
          <a:off x="565674" y="1372944"/>
          <a:ext cx="8292576" cy="2984744"/>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bwMode="auto">
          <a:xfrm>
            <a:off x="457674" y="4435412"/>
            <a:ext cx="108000" cy="108000"/>
          </a:xfrm>
          <a:prstGeom prst="rect">
            <a:avLst/>
          </a:prstGeom>
          <a:solidFill>
            <a:schemeClr val="accent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1" name="Rectangle 10"/>
          <p:cNvSpPr/>
          <p:nvPr/>
        </p:nvSpPr>
        <p:spPr bwMode="auto">
          <a:xfrm>
            <a:off x="457674" y="4848210"/>
            <a:ext cx="108000" cy="108000"/>
          </a:xfrm>
          <a:prstGeom prst="rect">
            <a:avLst/>
          </a:prstGeom>
          <a:solidFill>
            <a:schemeClr val="accent6">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2" name="Rectangle 11"/>
          <p:cNvSpPr/>
          <p:nvPr/>
        </p:nvSpPr>
        <p:spPr bwMode="auto">
          <a:xfrm>
            <a:off x="457674" y="5048518"/>
            <a:ext cx="108000" cy="108000"/>
          </a:xfrm>
          <a:prstGeom prst="rect">
            <a:avLst/>
          </a:prstGeom>
          <a:solidFill>
            <a:schemeClr val="bg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3" name="Rectangle 12"/>
          <p:cNvSpPr/>
          <p:nvPr/>
        </p:nvSpPr>
        <p:spPr bwMode="auto">
          <a:xfrm>
            <a:off x="457674" y="5281127"/>
            <a:ext cx="108000" cy="108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5" name="Rectangle 14"/>
          <p:cNvSpPr/>
          <p:nvPr/>
        </p:nvSpPr>
        <p:spPr bwMode="auto">
          <a:xfrm>
            <a:off x="457674" y="5719502"/>
            <a:ext cx="108000" cy="108000"/>
          </a:xfrm>
          <a:prstGeom prst="rect">
            <a:avLst/>
          </a:prstGeom>
          <a:solidFill>
            <a:schemeClr val="accent6">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6" name="Rectangle 15"/>
          <p:cNvSpPr/>
          <p:nvPr/>
        </p:nvSpPr>
        <p:spPr bwMode="auto">
          <a:xfrm>
            <a:off x="457674" y="5492718"/>
            <a:ext cx="108000" cy="108000"/>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7" name="ZoneTexte 16"/>
          <p:cNvSpPr txBox="1"/>
          <p:nvPr/>
        </p:nvSpPr>
        <p:spPr>
          <a:xfrm>
            <a:off x="357188" y="6053406"/>
            <a:ext cx="4208203" cy="230832"/>
          </a:xfrm>
          <a:prstGeom prst="rect">
            <a:avLst/>
          </a:prstGeom>
          <a:noFill/>
        </p:spPr>
        <p:txBody>
          <a:bodyPr wrap="none" rtlCol="0">
            <a:spAutoFit/>
          </a:bodyPr>
          <a:lstStyle/>
          <a:p>
            <a:r>
              <a:rPr lang="fr-FR" sz="900" i="1" dirty="0" smtClean="0">
                <a:solidFill>
                  <a:schemeClr val="bg1">
                    <a:lumMod val="50000"/>
                  </a:schemeClr>
                </a:solidFill>
              </a:rPr>
              <a:t>Sur le graphique, à noter en 2004, affinement de la rubrique « autres modes »</a:t>
            </a:r>
            <a:endParaRPr lang="fr-FR" sz="9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685980" y="1265368"/>
            <a:ext cx="1717675" cy="228600"/>
          </a:xfrm>
          <a:prstGeom prst="rect">
            <a:avLst/>
          </a:prstGeom>
          <a:noFill/>
          <a:ln w="9525">
            <a:noFill/>
            <a:miter lim="800000"/>
            <a:headEnd/>
            <a:tailEnd/>
          </a:ln>
          <a:scene3d>
            <a:camera prst="orthographicFront">
              <a:rot lat="0" lon="0" rev="0"/>
            </a:camera>
            <a:lightRig rig="threePt" dir="t"/>
          </a:scene3d>
          <a:sp3d/>
        </p:spPr>
        <p:txBody>
          <a:bodyPr>
            <a:spAutoFit/>
          </a:bodyPr>
          <a:lstStyle/>
          <a:p>
            <a:pPr algn="r">
              <a:spcBef>
                <a:spcPct val="50000"/>
              </a:spcBef>
              <a:defRPr/>
            </a:pPr>
            <a:r>
              <a:rPr lang="fr-FR" sz="900" dirty="0">
                <a:solidFill>
                  <a:srgbClr val="5F5F5F"/>
                </a:solidFill>
              </a:rPr>
              <a:t>Source : Rapport FFSA </a:t>
            </a:r>
            <a:r>
              <a:rPr lang="fr-FR" sz="900" dirty="0" smtClean="0">
                <a:solidFill>
                  <a:srgbClr val="5F5F5F"/>
                </a:solidFill>
              </a:rPr>
              <a:t>2008</a:t>
            </a:r>
            <a:endParaRPr lang="fr-FR" sz="900" dirty="0">
              <a:solidFill>
                <a:srgbClr val="5F5F5F"/>
              </a:solidFill>
            </a:endParaRPr>
          </a:p>
        </p:txBody>
      </p:sp>
      <p:sp>
        <p:nvSpPr>
          <p:cNvPr id="2052" name="Rectangle 3"/>
          <p:cNvSpPr>
            <a:spLocks noChangeArrowheads="1"/>
          </p:cNvSpPr>
          <p:nvPr/>
        </p:nvSpPr>
        <p:spPr bwMode="auto">
          <a:xfrm>
            <a:off x="609600" y="990600"/>
            <a:ext cx="8221663" cy="4114800"/>
          </a:xfrm>
          <a:prstGeom prst="rect">
            <a:avLst/>
          </a:prstGeom>
          <a:noFill/>
          <a:ln w="9525">
            <a:noFill/>
            <a:miter lim="800000"/>
            <a:headEnd/>
            <a:tailEnd/>
          </a:ln>
        </p:spPr>
        <p:txBody>
          <a:bodyPr lIns="87387" tIns="43693" rIns="87387" bIns="43693"/>
          <a:lstStyle/>
          <a:p>
            <a:pPr marL="342900" indent="-342900" eaLnBrk="1" hangingPunct="1">
              <a:lnSpc>
                <a:spcPct val="90000"/>
              </a:lnSpc>
              <a:spcBef>
                <a:spcPct val="20000"/>
              </a:spcBef>
              <a:buClr>
                <a:srgbClr val="C80005"/>
              </a:buClr>
              <a:buFont typeface="Wingdings" pitchFamily="2" charset="2"/>
              <a:buChar char="n"/>
            </a:pPr>
            <a:r>
              <a:rPr lang="fr-FR" sz="1400" b="1" dirty="0"/>
              <a:t>Poids relatif des différents modes de distribution </a:t>
            </a:r>
            <a:r>
              <a:rPr lang="fr-FR" sz="1400" b="1" u="sng" dirty="0"/>
              <a:t>NON VIE</a:t>
            </a:r>
            <a:r>
              <a:rPr lang="fr-FR" sz="1400" b="1" dirty="0"/>
              <a:t> (% du CA)</a:t>
            </a:r>
          </a:p>
          <a:p>
            <a:pPr marL="1600200" lvl="3" indent="-228600" eaLnBrk="1" hangingPunct="1">
              <a:lnSpc>
                <a:spcPct val="90000"/>
              </a:lnSpc>
              <a:spcBef>
                <a:spcPct val="20000"/>
              </a:spcBef>
            </a:pPr>
            <a:endParaRPr lang="fr-FR" sz="1200" i="1" dirty="0"/>
          </a:p>
        </p:txBody>
      </p:sp>
      <p:sp>
        <p:nvSpPr>
          <p:cNvPr id="9" name="Text Box 6"/>
          <p:cNvSpPr txBox="1">
            <a:spLocks noChangeArrowheads="1"/>
          </p:cNvSpPr>
          <p:nvPr/>
        </p:nvSpPr>
        <p:spPr bwMode="auto">
          <a:xfrm>
            <a:off x="355600" y="4356100"/>
            <a:ext cx="8499475" cy="1714500"/>
          </a:xfrm>
          <a:prstGeom prst="rect">
            <a:avLst/>
          </a:prstGeom>
          <a:noFill/>
          <a:ln w="9525">
            <a:solidFill>
              <a:schemeClr val="tx1"/>
            </a:solidFill>
            <a:prstDash val="sysDot"/>
            <a:miter lim="800000"/>
            <a:headEnd/>
            <a:tailEnd/>
          </a:ln>
        </p:spPr>
        <p:txBody>
          <a:bodyPr/>
          <a:lstStyle/>
          <a:p>
            <a:pPr marL="157163" indent="-157163" eaLnBrk="1" hangingPunct="1">
              <a:spcBef>
                <a:spcPct val="20000"/>
              </a:spcBef>
              <a:buClr>
                <a:srgbClr val="FFFF99"/>
              </a:buClr>
              <a:buFont typeface="Wingdings" pitchFamily="2" charset="2"/>
              <a:buChar char="n"/>
              <a:defRPr/>
            </a:pPr>
            <a:r>
              <a:rPr lang="fr-FR" sz="1200" u="sng" dirty="0"/>
              <a:t>Réseaux de bancassurance</a:t>
            </a:r>
            <a:r>
              <a:rPr lang="fr-FR" sz="1200" dirty="0"/>
              <a:t> : Les bancassureurs progressent en assurance Dommages (9% du CA en 2007, contre 2% en 1991). </a:t>
            </a:r>
          </a:p>
          <a:p>
            <a:pPr marL="157163" indent="-157163" eaLnBrk="1" hangingPunct="1">
              <a:spcBef>
                <a:spcPct val="20000"/>
              </a:spcBef>
              <a:buClr>
                <a:schemeClr val="accent1"/>
              </a:buClr>
              <a:buFont typeface="Wingdings" pitchFamily="2" charset="2"/>
              <a:buChar char="n"/>
              <a:defRPr/>
            </a:pPr>
            <a:r>
              <a:rPr lang="fr-FR" sz="1200" u="sng" dirty="0"/>
              <a:t>Agents généraux</a:t>
            </a:r>
            <a:r>
              <a:rPr lang="fr-FR" sz="1200" dirty="0"/>
              <a:t> : Encore leader en Dommages, les Agents généraux ont perdu 10 points depuis 1992. </a:t>
            </a:r>
          </a:p>
          <a:p>
            <a:pPr marL="157163" indent="-157163" eaLnBrk="1" hangingPunct="1">
              <a:spcBef>
                <a:spcPct val="20000"/>
              </a:spcBef>
              <a:buFont typeface="Wingdings" pitchFamily="2" charset="2"/>
              <a:buChar char="n"/>
              <a:defRPr/>
            </a:pPr>
            <a:r>
              <a:rPr lang="fr-FR" sz="1200" u="sng" dirty="0"/>
              <a:t>Courtiers</a:t>
            </a:r>
            <a:r>
              <a:rPr lang="fr-FR" sz="1200" dirty="0"/>
              <a:t> : maintiennent leur place dans le paysage de la distribution Non Vie.</a:t>
            </a:r>
          </a:p>
          <a:p>
            <a:pPr marL="157163" indent="-157163" eaLnBrk="1" hangingPunct="1">
              <a:spcBef>
                <a:spcPct val="20000"/>
              </a:spcBef>
              <a:buClr>
                <a:schemeClr val="accent1">
                  <a:lumMod val="40000"/>
                  <a:lumOff val="60000"/>
                </a:schemeClr>
              </a:buClr>
              <a:buFont typeface="Wingdings" pitchFamily="2" charset="2"/>
              <a:buChar char="n"/>
              <a:defRPr/>
            </a:pPr>
            <a:r>
              <a:rPr lang="fr-FR" sz="1200" u="sng" dirty="0"/>
              <a:t>Salariés</a:t>
            </a:r>
            <a:r>
              <a:rPr lang="fr-FR" sz="1200" dirty="0"/>
              <a:t> : Le poids des réseaux salariés sur la Non Vie est très faible et diminue.</a:t>
            </a:r>
          </a:p>
          <a:p>
            <a:pPr marL="157163" indent="-157163" eaLnBrk="1" hangingPunct="1">
              <a:spcBef>
                <a:spcPct val="20000"/>
              </a:spcBef>
              <a:buClr>
                <a:srgbClr val="FFC000"/>
              </a:buClr>
              <a:buFont typeface="Wingdings" pitchFamily="2" charset="2"/>
              <a:buChar char="n"/>
              <a:defRPr/>
            </a:pPr>
            <a:r>
              <a:rPr lang="fr-FR" sz="1200" u="sng" dirty="0"/>
              <a:t>Sociétés sans intermédiaires</a:t>
            </a:r>
            <a:r>
              <a:rPr lang="fr-FR" sz="1200" dirty="0"/>
              <a:t> : représentent un tiers du marché des Dommages.</a:t>
            </a:r>
          </a:p>
          <a:p>
            <a:pPr marL="157163" indent="-157163" eaLnBrk="1" hangingPunct="1">
              <a:spcBef>
                <a:spcPct val="20000"/>
              </a:spcBef>
              <a:buClr>
                <a:schemeClr val="accent1">
                  <a:lumMod val="75000"/>
                </a:schemeClr>
              </a:buClr>
              <a:buFont typeface="Wingdings" pitchFamily="2" charset="2"/>
              <a:buChar char="n"/>
              <a:defRPr/>
            </a:pPr>
            <a:r>
              <a:rPr lang="fr-FR" sz="1200" u="sng" dirty="0"/>
              <a:t>Autres</a:t>
            </a:r>
            <a:r>
              <a:rPr lang="fr-FR" sz="1200" dirty="0"/>
              <a:t> : La percée de la vente directe et autres modes </a:t>
            </a:r>
            <a:r>
              <a:rPr lang="fr-FR" sz="1200" dirty="0" smtClean="0"/>
              <a:t>(Direct Assurances, Eurofil) </a:t>
            </a:r>
            <a:r>
              <a:rPr lang="fr-FR" sz="1200" dirty="0"/>
              <a:t>reste modeste.</a:t>
            </a:r>
          </a:p>
        </p:txBody>
      </p:sp>
      <p:sp>
        <p:nvSpPr>
          <p:cNvPr id="2054" name="Rectangle 4"/>
          <p:cNvSpPr>
            <a:spLocks noGrp="1" noChangeArrowheads="1"/>
          </p:cNvSpPr>
          <p:nvPr>
            <p:ph type="title"/>
          </p:nvPr>
        </p:nvSpPr>
        <p:spPr>
          <a:xfrm>
            <a:off x="715963" y="111219"/>
            <a:ext cx="7770812" cy="509587"/>
          </a:xfrm>
        </p:spPr>
        <p:txBody>
          <a:bodyPr/>
          <a:lstStyle/>
          <a:p>
            <a:pPr eaLnBrk="1" hangingPunct="1"/>
            <a:r>
              <a:rPr lang="fr-FR" sz="1600" dirty="0" smtClean="0"/>
              <a:t>La distribution dans l’assurance </a:t>
            </a:r>
            <a:r>
              <a:rPr lang="fr-FR" dirty="0" smtClean="0"/>
              <a:t/>
            </a:r>
            <a:br>
              <a:rPr lang="fr-FR" dirty="0" smtClean="0"/>
            </a:br>
            <a:r>
              <a:rPr lang="fr-FR" i="1" dirty="0" smtClean="0"/>
              <a:t>Modes de distribution (Non Vie)</a:t>
            </a:r>
          </a:p>
        </p:txBody>
      </p:sp>
      <p:graphicFrame>
        <p:nvGraphicFramePr>
          <p:cNvPr id="7" name="Graphique 6"/>
          <p:cNvGraphicFramePr/>
          <p:nvPr/>
        </p:nvGraphicFramePr>
        <p:xfrm>
          <a:off x="565674" y="1372944"/>
          <a:ext cx="8292576" cy="2984744"/>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457674" y="4454194"/>
            <a:ext cx="108000" cy="108000"/>
          </a:xfrm>
          <a:prstGeom prst="rect">
            <a:avLst/>
          </a:prstGeom>
          <a:solidFill>
            <a:schemeClr val="accent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0" name="Rectangle 9"/>
          <p:cNvSpPr/>
          <p:nvPr/>
        </p:nvSpPr>
        <p:spPr bwMode="auto">
          <a:xfrm>
            <a:off x="457674" y="4866992"/>
            <a:ext cx="108000" cy="108000"/>
          </a:xfrm>
          <a:prstGeom prst="rect">
            <a:avLst/>
          </a:prstGeom>
          <a:solidFill>
            <a:schemeClr val="accent6">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1" name="Rectangle 10"/>
          <p:cNvSpPr/>
          <p:nvPr/>
        </p:nvSpPr>
        <p:spPr bwMode="auto">
          <a:xfrm>
            <a:off x="457674" y="5067300"/>
            <a:ext cx="108000" cy="108000"/>
          </a:xfrm>
          <a:prstGeom prst="rect">
            <a:avLst/>
          </a:prstGeom>
          <a:solidFill>
            <a:schemeClr val="bg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2" name="Rectangle 11"/>
          <p:cNvSpPr/>
          <p:nvPr/>
        </p:nvSpPr>
        <p:spPr bwMode="auto">
          <a:xfrm>
            <a:off x="457674" y="5299909"/>
            <a:ext cx="108000" cy="108000"/>
          </a:xfrm>
          <a:prstGeom prst="rect">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3" name="Rectangle 12"/>
          <p:cNvSpPr/>
          <p:nvPr/>
        </p:nvSpPr>
        <p:spPr bwMode="auto">
          <a:xfrm>
            <a:off x="457674" y="5738284"/>
            <a:ext cx="108000" cy="108000"/>
          </a:xfrm>
          <a:prstGeom prst="rect">
            <a:avLst/>
          </a:prstGeom>
          <a:solidFill>
            <a:schemeClr val="accent6">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4" name="Rectangle 13"/>
          <p:cNvSpPr/>
          <p:nvPr/>
        </p:nvSpPr>
        <p:spPr bwMode="auto">
          <a:xfrm>
            <a:off x="457674" y="5511500"/>
            <a:ext cx="108000" cy="108000"/>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solidFill>
                  <a:srgbClr val="000000"/>
                </a:solidFill>
              </a:rPr>
              <a:t>La distribution dans l’assurance </a:t>
            </a:r>
            <a:r>
              <a:rPr lang="fr-FR" dirty="0" smtClean="0">
                <a:solidFill>
                  <a:srgbClr val="000000"/>
                </a:solidFill>
              </a:rPr>
              <a:t/>
            </a:r>
            <a:br>
              <a:rPr lang="fr-FR" dirty="0" smtClean="0">
                <a:solidFill>
                  <a:srgbClr val="000000"/>
                </a:solidFill>
              </a:rPr>
            </a:br>
            <a:r>
              <a:rPr lang="fr-FR" i="1" dirty="0" smtClean="0">
                <a:solidFill>
                  <a:srgbClr val="000000"/>
                </a:solidFill>
              </a:rPr>
              <a:t>Modes de distribution selon le type de société d’assurance</a:t>
            </a:r>
            <a:endParaRPr lang="fr-FR" sz="1600" i="1" u="sng" dirty="0" smtClean="0"/>
          </a:p>
        </p:txBody>
      </p:sp>
      <p:pic>
        <p:nvPicPr>
          <p:cNvPr id="20" name="Image 19" descr="Capture d’écran 2009-09-23 à 00.34.29.png"/>
          <p:cNvPicPr>
            <a:picLocks noChangeAspect="1"/>
          </p:cNvPicPr>
          <p:nvPr/>
        </p:nvPicPr>
        <p:blipFill>
          <a:blip r:embed="rId3"/>
          <a:stretch>
            <a:fillRect/>
          </a:stretch>
        </p:blipFill>
        <p:spPr>
          <a:xfrm>
            <a:off x="949333" y="907356"/>
            <a:ext cx="7506758" cy="552580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solidFill>
                  <a:srgbClr val="000000"/>
                </a:solidFill>
              </a:rPr>
              <a:t>La distribution dans l’assurance </a:t>
            </a:r>
            <a:r>
              <a:rPr lang="fr-FR" dirty="0" smtClean="0">
                <a:solidFill>
                  <a:srgbClr val="000000"/>
                </a:solidFill>
              </a:rPr>
              <a:t/>
            </a:r>
            <a:br>
              <a:rPr lang="fr-FR" dirty="0" smtClean="0">
                <a:solidFill>
                  <a:srgbClr val="000000"/>
                </a:solidFill>
              </a:rPr>
            </a:br>
            <a:r>
              <a:rPr lang="fr-FR" i="1" dirty="0" smtClean="0">
                <a:solidFill>
                  <a:srgbClr val="000000"/>
                </a:solidFill>
              </a:rPr>
              <a:t>Modes de distribution selon le type de société d’assurance</a:t>
            </a:r>
            <a:endParaRPr lang="fr-FR" sz="1600" i="1" u="sng" dirty="0" smtClean="0"/>
          </a:p>
        </p:txBody>
      </p:sp>
      <p:pic>
        <p:nvPicPr>
          <p:cNvPr id="5" name="Image 4" descr="Capture d’écran 2009-09-23 à 00.40.15.png"/>
          <p:cNvPicPr>
            <a:picLocks noChangeAspect="1"/>
          </p:cNvPicPr>
          <p:nvPr/>
        </p:nvPicPr>
        <p:blipFill>
          <a:blip r:embed="rId3"/>
          <a:stretch>
            <a:fillRect/>
          </a:stretch>
        </p:blipFill>
        <p:spPr>
          <a:xfrm>
            <a:off x="411143" y="800624"/>
            <a:ext cx="8471786" cy="5600791"/>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715963" y="111125"/>
            <a:ext cx="7770812" cy="509588"/>
          </a:xfrm>
          <a:noFill/>
        </p:spPr>
        <p:txBody>
          <a:bodyPr lIns="91440" tIns="45720" rIns="91440" bIns="45720"/>
          <a:lstStyle/>
          <a:p>
            <a:pPr eaLnBrk="1" hangingPunct="1"/>
            <a:r>
              <a:rPr lang="fr-FR" sz="1600" dirty="0" smtClean="0">
                <a:solidFill>
                  <a:srgbClr val="000000"/>
                </a:solidFill>
              </a:rPr>
              <a:t>La distribution dans l’assurance </a:t>
            </a:r>
            <a:r>
              <a:rPr lang="fr-FR" dirty="0" smtClean="0">
                <a:solidFill>
                  <a:srgbClr val="000000"/>
                </a:solidFill>
              </a:rPr>
              <a:t/>
            </a:r>
            <a:br>
              <a:rPr lang="fr-FR" dirty="0" smtClean="0">
                <a:solidFill>
                  <a:srgbClr val="000000"/>
                </a:solidFill>
              </a:rPr>
            </a:br>
            <a:r>
              <a:rPr lang="fr-FR" i="1" dirty="0" smtClean="0">
                <a:solidFill>
                  <a:srgbClr val="000000"/>
                </a:solidFill>
              </a:rPr>
              <a:t>Modes de distribution selon le type de société d’assurance</a:t>
            </a:r>
            <a:endParaRPr lang="fr-FR" sz="1600" i="1" u="sng" dirty="0" smtClean="0"/>
          </a:p>
        </p:txBody>
      </p:sp>
      <p:pic>
        <p:nvPicPr>
          <p:cNvPr id="5" name="Image 4" descr="Capture d’écran 2009-09-23 à 00.41.21.png"/>
          <p:cNvPicPr>
            <a:picLocks noChangeAspect="1"/>
          </p:cNvPicPr>
          <p:nvPr/>
        </p:nvPicPr>
        <p:blipFill>
          <a:blip r:embed="rId3"/>
          <a:stretch>
            <a:fillRect/>
          </a:stretch>
        </p:blipFill>
        <p:spPr>
          <a:xfrm>
            <a:off x="1021979" y="837431"/>
            <a:ext cx="7326946" cy="55991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15963" y="138057"/>
            <a:ext cx="7770812" cy="509588"/>
          </a:xfrm>
        </p:spPr>
        <p:txBody>
          <a:bodyPr/>
          <a:lstStyle/>
          <a:p>
            <a:pPr eaLnBrk="1" hangingPunct="1"/>
            <a:r>
              <a:rPr lang="fr-FR" sz="1600" dirty="0" smtClean="0"/>
              <a:t>Préambule</a:t>
            </a:r>
            <a:r>
              <a:rPr lang="fr-FR" dirty="0" smtClean="0"/>
              <a:t/>
            </a:r>
            <a:br>
              <a:rPr lang="fr-FR" dirty="0" smtClean="0"/>
            </a:br>
            <a:r>
              <a:rPr lang="fr-FR" i="1" dirty="0" smtClean="0"/>
              <a:t>Qu’est ce que l’assurance ?</a:t>
            </a:r>
            <a:endParaRPr lang="fr-FR" sz="1800" i="1" dirty="0" smtClean="0"/>
          </a:p>
        </p:txBody>
      </p:sp>
      <p:sp>
        <p:nvSpPr>
          <p:cNvPr id="427011" name="Rectangle 3"/>
          <p:cNvSpPr>
            <a:spLocks noGrp="1" noChangeArrowheads="1"/>
          </p:cNvSpPr>
          <p:nvPr>
            <p:ph type="body" idx="1"/>
          </p:nvPr>
        </p:nvSpPr>
        <p:spPr>
          <a:xfrm>
            <a:off x="663575" y="1189450"/>
            <a:ext cx="7975600" cy="438150"/>
          </a:xfrm>
        </p:spPr>
        <p:txBody>
          <a:bodyPr/>
          <a:lstStyle/>
          <a:p>
            <a:pPr eaLnBrk="1" hangingPunct="1"/>
            <a:r>
              <a:rPr lang="fr-FR" dirty="0" smtClean="0"/>
              <a:t>Pour un consultant ?</a:t>
            </a:r>
          </a:p>
          <a:p>
            <a:pPr eaLnBrk="1" hangingPunct="1"/>
            <a:endParaRPr lang="fr-FR" dirty="0" smtClean="0"/>
          </a:p>
        </p:txBody>
      </p:sp>
      <p:sp>
        <p:nvSpPr>
          <p:cNvPr id="427013" name="Rectangle 5"/>
          <p:cNvSpPr>
            <a:spLocks noChangeArrowheads="1"/>
          </p:cNvSpPr>
          <p:nvPr/>
        </p:nvSpPr>
        <p:spPr bwMode="auto">
          <a:xfrm>
            <a:off x="671513" y="1916525"/>
            <a:ext cx="7975600" cy="3816350"/>
          </a:xfrm>
          <a:prstGeom prst="rect">
            <a:avLst/>
          </a:prstGeom>
          <a:noFill/>
          <a:ln w="9525">
            <a:noFill/>
            <a:miter lim="800000"/>
            <a:headEnd/>
            <a:tailEnd/>
          </a:ln>
        </p:spPr>
        <p:txBody>
          <a:bodyPr lIns="87387" tIns="43693" rIns="87387" bIns="43693"/>
          <a:lstStyle/>
          <a:p>
            <a:pPr marL="327025" indent="-327025" defTabSz="874713" eaLnBrk="1" hangingPunct="1">
              <a:spcBef>
                <a:spcPct val="20000"/>
              </a:spcBef>
              <a:buClr>
                <a:srgbClr val="C80005"/>
              </a:buClr>
              <a:buFont typeface="Wingdings" pitchFamily="2" charset="2"/>
              <a:buChar char="n"/>
            </a:pPr>
            <a:r>
              <a:rPr lang="fr-FR" sz="1600" b="1" dirty="0"/>
              <a:t>Pour un juriste : </a:t>
            </a:r>
          </a:p>
          <a:p>
            <a:pPr marL="711200" lvl="1" indent="-274638" defTabSz="874713" eaLnBrk="1" hangingPunct="1">
              <a:spcBef>
                <a:spcPct val="20000"/>
              </a:spcBef>
              <a:buClr>
                <a:srgbClr val="5F5F5F"/>
              </a:buClr>
              <a:buFont typeface="Wingdings" pitchFamily="2" charset="2"/>
              <a:buChar char="n"/>
            </a:pPr>
            <a:r>
              <a:rPr lang="fr-FR" sz="1200" i="1" dirty="0"/>
              <a:t>« Un contrat par lequel un souscripteur se fait promettre par un assureur une prestation en cas de réalisation d’un risque, moyennant le paiement d’un prix, appelé prime ou cotisation. »</a:t>
            </a:r>
          </a:p>
          <a:p>
            <a:pPr marL="327025" indent="-327025" defTabSz="874713" eaLnBrk="1" hangingPunct="1">
              <a:spcBef>
                <a:spcPct val="20000"/>
              </a:spcBef>
              <a:buClr>
                <a:srgbClr val="C80005"/>
              </a:buClr>
              <a:buFont typeface="Wingdings" pitchFamily="2" charset="2"/>
              <a:buChar char="n"/>
            </a:pPr>
            <a:endParaRPr lang="fr-FR" sz="1400" b="1" i="1" dirty="0"/>
          </a:p>
          <a:p>
            <a:pPr marL="327025" indent="-327025" defTabSz="874713" eaLnBrk="1" hangingPunct="1">
              <a:spcBef>
                <a:spcPct val="20000"/>
              </a:spcBef>
              <a:buClr>
                <a:srgbClr val="C80005"/>
              </a:buClr>
              <a:buFont typeface="Wingdings" pitchFamily="2" charset="2"/>
              <a:buChar char="n"/>
            </a:pPr>
            <a:r>
              <a:rPr lang="fr-FR" sz="1600" b="1" dirty="0"/>
              <a:t>Pour un </a:t>
            </a:r>
            <a:r>
              <a:rPr lang="fr-FR" sz="1600" b="1" dirty="0" smtClean="0"/>
              <a:t>technicien de l’assurance </a:t>
            </a:r>
            <a:r>
              <a:rPr lang="fr-FR" sz="1600" b="1" dirty="0"/>
              <a:t>: </a:t>
            </a:r>
          </a:p>
          <a:p>
            <a:pPr marL="711200" lvl="1" indent="-274638" defTabSz="874713" eaLnBrk="1" hangingPunct="1">
              <a:spcBef>
                <a:spcPct val="20000"/>
              </a:spcBef>
              <a:buClr>
                <a:srgbClr val="5F5F5F"/>
              </a:buClr>
              <a:buFont typeface="Wingdings" pitchFamily="2" charset="2"/>
              <a:buChar char="n"/>
            </a:pPr>
            <a:r>
              <a:rPr lang="fr-FR" sz="1200" i="1" dirty="0"/>
              <a:t>« Opération par laquelle un assureur organise en mutualité une multitude d’assurés exposés à la réalisation de certains risques et indemnise ceux d’entre eux qui subissent un sinistre grâce à la masse commune des primes (cotisations) collectées. »</a:t>
            </a:r>
          </a:p>
          <a:p>
            <a:pPr marL="327025" indent="-327025" defTabSz="874713" eaLnBrk="1" hangingPunct="1">
              <a:spcBef>
                <a:spcPct val="20000"/>
              </a:spcBef>
              <a:buClr>
                <a:srgbClr val="C80005"/>
              </a:buClr>
              <a:buFont typeface="Wingdings" pitchFamily="2" charset="2"/>
              <a:buChar char="n"/>
            </a:pPr>
            <a:endParaRPr lang="fr-FR" sz="1400" b="1" i="1" dirty="0"/>
          </a:p>
          <a:p>
            <a:pPr marL="327025" indent="-327025" defTabSz="874713" eaLnBrk="1" hangingPunct="1">
              <a:spcBef>
                <a:spcPct val="20000"/>
              </a:spcBef>
              <a:buClr>
                <a:srgbClr val="C80005"/>
              </a:buClr>
              <a:buFont typeface="Wingdings" pitchFamily="2" charset="2"/>
              <a:buChar char="n"/>
            </a:pPr>
            <a:r>
              <a:rPr lang="fr-FR" sz="1600" b="1" dirty="0"/>
              <a:t>Pour la reine Elisabeth 1ère Angleterre : </a:t>
            </a:r>
          </a:p>
          <a:p>
            <a:pPr marL="711200" lvl="1" indent="-274638" defTabSz="874713" eaLnBrk="1" hangingPunct="1">
              <a:spcBef>
                <a:spcPct val="20000"/>
              </a:spcBef>
              <a:buClr>
                <a:srgbClr val="5F5F5F"/>
              </a:buClr>
              <a:buFont typeface="Wingdings" pitchFamily="2" charset="2"/>
              <a:buChar char="n"/>
            </a:pPr>
            <a:r>
              <a:rPr lang="fr-FR" sz="1200" i="1" dirty="0"/>
              <a:t>« L'assurance a été établie de sorte que la perte pèse légèrement sur beaucoup, plutôt que lourdement sur peu. »</a:t>
            </a:r>
          </a:p>
          <a:p>
            <a:pPr marL="327025" indent="-327025" defTabSz="874713" eaLnBrk="1" hangingPunct="1">
              <a:spcBef>
                <a:spcPct val="20000"/>
              </a:spcBef>
              <a:buClr>
                <a:srgbClr val="C80005"/>
              </a:buClr>
              <a:buFont typeface="Wingdings" pitchFamily="2" charset="2"/>
              <a:buChar char="n"/>
            </a:pPr>
            <a:endParaRPr lang="fr-FR" sz="1400" b="1" i="1" dirty="0"/>
          </a:p>
          <a:p>
            <a:pPr marL="327025" indent="-327025" defTabSz="874713" eaLnBrk="1" hangingPunct="1">
              <a:spcBef>
                <a:spcPct val="20000"/>
              </a:spcBef>
              <a:buClr>
                <a:srgbClr val="C80005"/>
              </a:buClr>
              <a:buFont typeface="Wingdings" pitchFamily="2" charset="2"/>
              <a:buChar char="n"/>
            </a:pPr>
            <a:r>
              <a:rPr lang="fr-FR" sz="1600" b="1" dirty="0"/>
              <a:t>Pour un assuré : </a:t>
            </a:r>
          </a:p>
          <a:p>
            <a:pPr marL="711200" lvl="1" indent="-274638" defTabSz="874713" eaLnBrk="1" hangingPunct="1">
              <a:spcBef>
                <a:spcPct val="20000"/>
              </a:spcBef>
              <a:buClr>
                <a:srgbClr val="5F5F5F"/>
              </a:buClr>
              <a:buFont typeface="Wingdings" pitchFamily="2" charset="2"/>
              <a:buChar char="n"/>
            </a:pPr>
            <a:r>
              <a:rPr lang="fr-FR" sz="1200" i="1" dirty="0"/>
              <a:t>« Somme importante que vous êtes certain de débourser tous les ans, avec l'espoir que vous aurez un jour un accident qui vous permettra de tout récupérer d'un seul coup. » </a:t>
            </a:r>
          </a:p>
          <a:p>
            <a:pPr marL="327025" indent="-327025" defTabSz="874713" eaLnBrk="1" hangingPunct="1">
              <a:spcBef>
                <a:spcPct val="20000"/>
              </a:spcBef>
              <a:buClr>
                <a:srgbClr val="C80005"/>
              </a:buClr>
              <a:buFont typeface="Wingdings" pitchFamily="2" charset="2"/>
              <a:buChar char="n"/>
            </a:pPr>
            <a:endParaRPr lang="fr-FR" sz="1400" b="1" i="1" dirty="0"/>
          </a:p>
          <a:p>
            <a:pPr marL="327025" indent="-327025" defTabSz="874713" eaLnBrk="1" hangingPunct="1">
              <a:spcBef>
                <a:spcPct val="20000"/>
              </a:spcBef>
              <a:buClr>
                <a:srgbClr val="C80005"/>
              </a:buClr>
              <a:buFont typeface="Wingdings" pitchFamily="2" charset="2"/>
              <a:buChar char="n"/>
            </a:pPr>
            <a:endParaRPr lang="fr-FR" sz="1600" b="1"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checkerboard(across)">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3"/>
                                        </p:tgtEl>
                                        <p:attrNameLst>
                                          <p:attrName>style.visibility</p:attrName>
                                        </p:attrNameLst>
                                      </p:cBhvr>
                                      <p:to>
                                        <p:strVal val="visible"/>
                                      </p:to>
                                    </p:set>
                                    <p:animEffect transition="in" filter="blinds(horizontal)">
                                      <p:cBhvr>
                                        <p:cTn id="12" dur="500"/>
                                        <p:tgtEl>
                                          <p:spTgt spid="427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P spid="4270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098"/>
          <p:cNvSpPr>
            <a:spLocks noGrp="1" noChangeArrowheads="1"/>
          </p:cNvSpPr>
          <p:nvPr>
            <p:ph type="title"/>
          </p:nvPr>
        </p:nvSpPr>
        <p:spPr>
          <a:xfrm>
            <a:off x="715963" y="115888"/>
            <a:ext cx="7770812" cy="509587"/>
          </a:xfrm>
          <a:noFill/>
        </p:spPr>
        <p:txBody>
          <a:bodyPr lIns="91440" tIns="45720" rIns="91440" bIns="45720"/>
          <a:lstStyle/>
          <a:p>
            <a:pPr eaLnBrk="1" hangingPunct="1"/>
            <a:r>
              <a:rPr lang="fr-FR" sz="1600" dirty="0" smtClean="0"/>
              <a:t>La distribution dans l’assurance</a:t>
            </a:r>
            <a:r>
              <a:rPr lang="fr-FR" sz="1800" dirty="0" smtClean="0"/>
              <a:t/>
            </a:r>
            <a:br>
              <a:rPr lang="fr-FR" sz="1800" dirty="0" smtClean="0"/>
            </a:br>
            <a:r>
              <a:rPr lang="fr-FR" i="1" dirty="0" smtClean="0"/>
              <a:t>Les principaux modèles d'organisation existants</a:t>
            </a:r>
          </a:p>
        </p:txBody>
      </p:sp>
      <p:sp>
        <p:nvSpPr>
          <p:cNvPr id="30723" name="AutoShape 4099"/>
          <p:cNvSpPr>
            <a:spLocks noChangeArrowheads="1"/>
          </p:cNvSpPr>
          <p:nvPr/>
        </p:nvSpPr>
        <p:spPr bwMode="auto">
          <a:xfrm>
            <a:off x="393700" y="1219200"/>
            <a:ext cx="8382000" cy="1117600"/>
          </a:xfrm>
          <a:prstGeom prst="roundRect">
            <a:avLst>
              <a:gd name="adj" fmla="val 16667"/>
            </a:avLst>
          </a:prstGeom>
          <a:solidFill>
            <a:srgbClr val="000099"/>
          </a:solidFill>
          <a:ln w="9525">
            <a:solidFill>
              <a:srgbClr val="000099"/>
            </a:solidFill>
            <a:round/>
            <a:headEnd/>
            <a:tailEnd/>
          </a:ln>
          <a:scene3d>
            <a:camera prst="orthographicFront"/>
            <a:lightRig rig="threePt" dir="t"/>
          </a:scene3d>
          <a:sp3d prstMaterial="dkEdge">
            <a:bevelT w="152400"/>
            <a:bevelB w="152400"/>
          </a:sp3d>
        </p:spPr>
        <p:txBody>
          <a:bodyPr wrap="none" lIns="54000" anchor="ctr"/>
          <a:lstStyle/>
          <a:p>
            <a:pPr>
              <a:defRPr/>
            </a:pPr>
            <a:r>
              <a:rPr lang="fr-FR" sz="1000" b="1" dirty="0">
                <a:solidFill>
                  <a:schemeClr val="bg1"/>
                </a:solidFill>
              </a:rPr>
              <a:t>Gestion financière</a:t>
            </a:r>
          </a:p>
          <a:p>
            <a:pPr>
              <a:defRPr/>
            </a:pPr>
            <a:r>
              <a:rPr lang="fr-FR" sz="1000" b="1" dirty="0">
                <a:solidFill>
                  <a:schemeClr val="bg1"/>
                </a:solidFill>
              </a:rPr>
              <a:t>Gestion risque</a:t>
            </a:r>
          </a:p>
        </p:txBody>
      </p:sp>
      <p:sp>
        <p:nvSpPr>
          <p:cNvPr id="30724" name="AutoShape 4100"/>
          <p:cNvSpPr>
            <a:spLocks noChangeArrowheads="1"/>
          </p:cNvSpPr>
          <p:nvPr/>
        </p:nvSpPr>
        <p:spPr bwMode="auto">
          <a:xfrm>
            <a:off x="393700" y="2598738"/>
            <a:ext cx="8382000" cy="1117600"/>
          </a:xfrm>
          <a:prstGeom prst="roundRect">
            <a:avLst>
              <a:gd name="adj" fmla="val 16667"/>
            </a:avLst>
          </a:prstGeom>
          <a:solidFill>
            <a:srgbClr val="000099"/>
          </a:solidFill>
          <a:ln w="9525">
            <a:solidFill>
              <a:srgbClr val="000099"/>
            </a:solidFill>
            <a:round/>
            <a:headEnd/>
            <a:tailEnd/>
          </a:ln>
          <a:scene3d>
            <a:camera prst="orthographicFront"/>
            <a:lightRig rig="threePt" dir="t"/>
          </a:scene3d>
          <a:sp3d prstMaterial="dkEdge">
            <a:bevelT w="152400"/>
            <a:bevelB w="152400"/>
          </a:sp3d>
        </p:spPr>
        <p:txBody>
          <a:bodyPr wrap="none" lIns="54000" anchor="ctr"/>
          <a:lstStyle/>
          <a:p>
            <a:pPr>
              <a:defRPr/>
            </a:pPr>
            <a:r>
              <a:rPr lang="fr-FR" sz="1000" b="1" dirty="0">
                <a:solidFill>
                  <a:schemeClr val="bg1"/>
                </a:solidFill>
              </a:rPr>
              <a:t>Gestion administrative</a:t>
            </a:r>
          </a:p>
          <a:p>
            <a:pPr>
              <a:defRPr/>
            </a:pPr>
            <a:r>
              <a:rPr lang="fr-FR" sz="1000" b="1" dirty="0">
                <a:solidFill>
                  <a:schemeClr val="bg1"/>
                </a:solidFill>
              </a:rPr>
              <a:t> - production (BO)</a:t>
            </a:r>
            <a:endParaRPr lang="fr-FR" sz="1000" b="1" dirty="0" smtClean="0">
              <a:solidFill>
                <a:schemeClr val="bg1"/>
              </a:solidFill>
            </a:endParaRPr>
          </a:p>
          <a:p>
            <a:pPr>
              <a:defRPr/>
            </a:pPr>
            <a:r>
              <a:rPr lang="fr-FR" sz="1000" b="1" dirty="0" smtClean="0">
                <a:solidFill>
                  <a:schemeClr val="bg1"/>
                </a:solidFill>
              </a:rPr>
              <a:t> - </a:t>
            </a:r>
            <a:r>
              <a:rPr lang="fr-FR" sz="1000" b="1" dirty="0">
                <a:solidFill>
                  <a:schemeClr val="bg1"/>
                </a:solidFill>
              </a:rPr>
              <a:t>sinistres</a:t>
            </a:r>
          </a:p>
        </p:txBody>
      </p:sp>
      <p:sp>
        <p:nvSpPr>
          <p:cNvPr id="30725" name="AutoShape 4101"/>
          <p:cNvSpPr>
            <a:spLocks noChangeArrowheads="1"/>
          </p:cNvSpPr>
          <p:nvPr/>
        </p:nvSpPr>
        <p:spPr bwMode="auto">
          <a:xfrm>
            <a:off x="393700" y="3933825"/>
            <a:ext cx="8382000" cy="1117600"/>
          </a:xfrm>
          <a:prstGeom prst="roundRect">
            <a:avLst>
              <a:gd name="adj" fmla="val 16667"/>
            </a:avLst>
          </a:prstGeom>
          <a:solidFill>
            <a:srgbClr val="000099"/>
          </a:solidFill>
          <a:ln w="9525">
            <a:solidFill>
              <a:srgbClr val="000099"/>
            </a:solidFill>
            <a:round/>
            <a:headEnd/>
            <a:tailEnd/>
          </a:ln>
          <a:scene3d>
            <a:camera prst="orthographicFront"/>
            <a:lightRig rig="threePt" dir="t"/>
          </a:scene3d>
          <a:sp3d prstMaterial="dkEdge">
            <a:bevelT w="152400"/>
            <a:bevelB w="152400"/>
          </a:sp3d>
        </p:spPr>
        <p:txBody>
          <a:bodyPr wrap="none" lIns="54000" anchor="ctr"/>
          <a:lstStyle/>
          <a:p>
            <a:pPr>
              <a:defRPr/>
            </a:pPr>
            <a:r>
              <a:rPr lang="fr-FR" sz="1000" b="1" dirty="0">
                <a:solidFill>
                  <a:schemeClr val="bg1"/>
                </a:solidFill>
              </a:rPr>
              <a:t>Distribution</a:t>
            </a:r>
            <a:endParaRPr lang="fr-FR" sz="1000" b="1" dirty="0" smtClean="0">
              <a:solidFill>
                <a:schemeClr val="bg1"/>
              </a:solidFill>
            </a:endParaRPr>
          </a:p>
          <a:p>
            <a:pPr>
              <a:defRPr/>
            </a:pPr>
            <a:r>
              <a:rPr lang="fr-FR" sz="1000" b="1" dirty="0" smtClean="0">
                <a:solidFill>
                  <a:schemeClr val="bg1"/>
                </a:solidFill>
              </a:rPr>
              <a:t> - </a:t>
            </a:r>
            <a:r>
              <a:rPr lang="fr-FR" sz="1000" b="1" dirty="0">
                <a:solidFill>
                  <a:schemeClr val="bg1"/>
                </a:solidFill>
              </a:rPr>
              <a:t>vente</a:t>
            </a:r>
            <a:endParaRPr lang="fr-FR" sz="1000" b="1" dirty="0" smtClean="0">
              <a:solidFill>
                <a:schemeClr val="bg1"/>
              </a:solidFill>
            </a:endParaRPr>
          </a:p>
          <a:p>
            <a:pPr>
              <a:defRPr/>
            </a:pPr>
            <a:r>
              <a:rPr lang="fr-FR" sz="1000" b="1" dirty="0" smtClean="0">
                <a:solidFill>
                  <a:schemeClr val="bg1"/>
                </a:solidFill>
              </a:rPr>
              <a:t> - </a:t>
            </a:r>
            <a:r>
              <a:rPr lang="fr-FR" sz="1000" b="1" dirty="0">
                <a:solidFill>
                  <a:schemeClr val="bg1"/>
                </a:solidFill>
              </a:rPr>
              <a:t>contrat (partie FO)</a:t>
            </a:r>
          </a:p>
        </p:txBody>
      </p:sp>
      <p:sp>
        <p:nvSpPr>
          <p:cNvPr id="30726" name="AutoShape 4102"/>
          <p:cNvSpPr>
            <a:spLocks noChangeArrowheads="1"/>
          </p:cNvSpPr>
          <p:nvPr/>
        </p:nvSpPr>
        <p:spPr bwMode="auto">
          <a:xfrm>
            <a:off x="2015356" y="1219201"/>
            <a:ext cx="1289050" cy="3911600"/>
          </a:xfrm>
          <a:prstGeom prst="roundRect">
            <a:avLst>
              <a:gd name="adj" fmla="val 16667"/>
            </a:avLst>
          </a:prstGeom>
          <a:solidFill>
            <a:schemeClr val="bg1"/>
          </a:solidFill>
          <a:ln w="9525">
            <a:noFill/>
            <a:round/>
            <a:headEnd/>
            <a:tailEnd/>
          </a:ln>
          <a:scene3d>
            <a:camera prst="orthographicFront"/>
            <a:lightRig rig="threePt" dir="t"/>
          </a:scene3d>
          <a:sp3d>
            <a:bevelT w="152400" prst="softRound"/>
            <a:bevelB w="152400"/>
          </a:sp3d>
        </p:spPr>
        <p:txBody>
          <a:bodyPr lIns="18000" tIns="10800" rIns="18000" bIns="10800"/>
          <a:lstStyle/>
          <a:p>
            <a:pPr algn="ctr">
              <a:lnSpc>
                <a:spcPct val="90000"/>
              </a:lnSpc>
              <a:defRPr/>
            </a:pPr>
            <a:r>
              <a:rPr lang="fr-FR" sz="1000" dirty="0">
                <a:solidFill>
                  <a:srgbClr val="003399"/>
                </a:solidFill>
              </a:rPr>
              <a:t>ASSUREUR </a:t>
            </a:r>
            <a:r>
              <a:rPr lang="fr-FR" sz="1000" dirty="0" smtClean="0">
                <a:solidFill>
                  <a:srgbClr val="003399"/>
                </a:solidFill>
              </a:rPr>
              <a:t>A RESEAUX D’INTERMEDIAIRES</a:t>
            </a:r>
            <a:endParaRPr lang="fr-FR" sz="1000" dirty="0">
              <a:solidFill>
                <a:srgbClr val="003399"/>
              </a:solidFill>
            </a:endParaRPr>
          </a:p>
        </p:txBody>
      </p:sp>
      <p:sp>
        <p:nvSpPr>
          <p:cNvPr id="30727" name="AutoShape 4103"/>
          <p:cNvSpPr>
            <a:spLocks noChangeArrowheads="1"/>
          </p:cNvSpPr>
          <p:nvPr/>
        </p:nvSpPr>
        <p:spPr bwMode="auto">
          <a:xfrm>
            <a:off x="3361764" y="1219201"/>
            <a:ext cx="1404000" cy="3917950"/>
          </a:xfrm>
          <a:prstGeom prst="roundRect">
            <a:avLst>
              <a:gd name="adj" fmla="val 16667"/>
            </a:avLst>
          </a:prstGeom>
          <a:solidFill>
            <a:schemeClr val="bg1"/>
          </a:solidFill>
          <a:ln w="9525">
            <a:noFill/>
            <a:round/>
            <a:headEnd/>
            <a:tailEnd/>
          </a:ln>
          <a:scene3d>
            <a:camera prst="orthographicFront"/>
            <a:lightRig rig="threePt" dir="t"/>
          </a:scene3d>
          <a:sp3d>
            <a:bevelT w="152400" prst="softRound"/>
            <a:bevelB w="152400"/>
          </a:sp3d>
        </p:spPr>
        <p:txBody>
          <a:bodyPr lIns="18000" tIns="10800" rIns="18000" bIns="10800"/>
          <a:lstStyle/>
          <a:p>
            <a:pPr algn="ctr">
              <a:defRPr/>
            </a:pPr>
            <a:r>
              <a:rPr lang="fr-FR" sz="1000" dirty="0">
                <a:solidFill>
                  <a:srgbClr val="003399"/>
                </a:solidFill>
              </a:rPr>
              <a:t>MSI</a:t>
            </a:r>
          </a:p>
        </p:txBody>
      </p:sp>
      <p:sp>
        <p:nvSpPr>
          <p:cNvPr id="30728" name="AutoShape 4104"/>
          <p:cNvSpPr>
            <a:spLocks noChangeArrowheads="1"/>
          </p:cNvSpPr>
          <p:nvPr/>
        </p:nvSpPr>
        <p:spPr bwMode="auto">
          <a:xfrm>
            <a:off x="2104256" y="1741488"/>
            <a:ext cx="1144587" cy="2019300"/>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Compagnie</a:t>
            </a:r>
          </a:p>
          <a:p>
            <a:pPr algn="ctr">
              <a:defRPr/>
            </a:pPr>
            <a:endParaRPr lang="fr-FR" sz="1200" dirty="0">
              <a:solidFill>
                <a:srgbClr val="003399"/>
              </a:solidFill>
            </a:endParaRPr>
          </a:p>
          <a:p>
            <a:pPr algn="ctr">
              <a:defRPr/>
            </a:pPr>
            <a:r>
              <a:rPr lang="fr-FR" sz="1200" dirty="0">
                <a:solidFill>
                  <a:srgbClr val="003399"/>
                </a:solidFill>
              </a:rPr>
              <a:t>(IARD, Vie, …)</a:t>
            </a:r>
          </a:p>
        </p:txBody>
      </p:sp>
      <p:sp>
        <p:nvSpPr>
          <p:cNvPr id="30729" name="AutoShape 4105"/>
          <p:cNvSpPr>
            <a:spLocks noChangeArrowheads="1"/>
          </p:cNvSpPr>
          <p:nvPr/>
        </p:nvSpPr>
        <p:spPr bwMode="auto">
          <a:xfrm>
            <a:off x="2096318" y="3860800"/>
            <a:ext cx="654050" cy="1173163"/>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Agent</a:t>
            </a:r>
          </a:p>
        </p:txBody>
      </p:sp>
      <p:sp>
        <p:nvSpPr>
          <p:cNvPr id="30730" name="AutoShape 4106"/>
          <p:cNvSpPr>
            <a:spLocks noChangeArrowheads="1"/>
          </p:cNvSpPr>
          <p:nvPr/>
        </p:nvSpPr>
        <p:spPr bwMode="auto">
          <a:xfrm>
            <a:off x="6236116" y="1219201"/>
            <a:ext cx="1309687" cy="3906837"/>
          </a:xfrm>
          <a:prstGeom prst="roundRect">
            <a:avLst>
              <a:gd name="adj" fmla="val 16667"/>
            </a:avLst>
          </a:prstGeom>
          <a:solidFill>
            <a:schemeClr val="bg1"/>
          </a:solidFill>
          <a:ln w="9525">
            <a:noFill/>
            <a:round/>
            <a:headEnd/>
            <a:tailEnd/>
          </a:ln>
          <a:scene3d>
            <a:camera prst="orthographicFront"/>
            <a:lightRig rig="threePt" dir="t"/>
          </a:scene3d>
          <a:sp3d>
            <a:bevelT w="152400" prst="softRound"/>
            <a:bevelB w="152400"/>
          </a:sp3d>
        </p:spPr>
        <p:txBody>
          <a:bodyPr lIns="18000" tIns="10800" rIns="18000" bIns="10800"/>
          <a:lstStyle/>
          <a:p>
            <a:pPr algn="ctr">
              <a:defRPr/>
            </a:pPr>
            <a:r>
              <a:rPr lang="fr-FR" sz="1000" dirty="0" smtClean="0">
                <a:solidFill>
                  <a:srgbClr val="003399"/>
                </a:solidFill>
              </a:rPr>
              <a:t>GRAND COURTIER</a:t>
            </a:r>
            <a:endParaRPr lang="fr-FR" sz="1000" dirty="0">
              <a:solidFill>
                <a:srgbClr val="003399"/>
              </a:solidFill>
            </a:endParaRPr>
          </a:p>
        </p:txBody>
      </p:sp>
      <p:sp>
        <p:nvSpPr>
          <p:cNvPr id="30731" name="AutoShape 4107"/>
          <p:cNvSpPr>
            <a:spLocks noChangeArrowheads="1"/>
          </p:cNvSpPr>
          <p:nvPr/>
        </p:nvSpPr>
        <p:spPr bwMode="auto">
          <a:xfrm>
            <a:off x="4826000" y="1219201"/>
            <a:ext cx="1289050" cy="3906838"/>
          </a:xfrm>
          <a:prstGeom prst="roundRect">
            <a:avLst>
              <a:gd name="adj" fmla="val 16667"/>
            </a:avLst>
          </a:prstGeom>
          <a:solidFill>
            <a:schemeClr val="bg1"/>
          </a:solidFill>
          <a:ln w="9525">
            <a:noFill/>
            <a:round/>
            <a:headEnd/>
            <a:tailEnd/>
          </a:ln>
          <a:scene3d>
            <a:camera prst="orthographicFront"/>
            <a:lightRig rig="threePt" dir="t"/>
          </a:scene3d>
          <a:sp3d>
            <a:bevelT w="152400" prst="softRound"/>
            <a:bevelB w="152400"/>
          </a:sp3d>
        </p:spPr>
        <p:txBody>
          <a:bodyPr lIns="18000" tIns="10800" rIns="18000" bIns="10800"/>
          <a:lstStyle/>
          <a:p>
            <a:pPr algn="ctr">
              <a:defRPr/>
            </a:pPr>
            <a:r>
              <a:rPr lang="fr-FR" sz="1000" dirty="0" smtClean="0">
                <a:solidFill>
                  <a:srgbClr val="003399"/>
                </a:solidFill>
              </a:rPr>
              <a:t>BANCASSUREUR</a:t>
            </a:r>
            <a:endParaRPr lang="fr-FR" sz="1000" dirty="0">
              <a:solidFill>
                <a:srgbClr val="003399"/>
              </a:solidFill>
            </a:endParaRPr>
          </a:p>
        </p:txBody>
      </p:sp>
      <p:sp>
        <p:nvSpPr>
          <p:cNvPr id="30732" name="AutoShape 4108"/>
          <p:cNvSpPr>
            <a:spLocks noChangeArrowheads="1"/>
          </p:cNvSpPr>
          <p:nvPr/>
        </p:nvSpPr>
        <p:spPr bwMode="auto">
          <a:xfrm>
            <a:off x="4854575" y="1741488"/>
            <a:ext cx="614362" cy="2198687"/>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Société Assur.</a:t>
            </a:r>
          </a:p>
          <a:p>
            <a:pPr algn="ctr">
              <a:defRPr/>
            </a:pPr>
            <a:r>
              <a:rPr lang="fr-FR" sz="1200" dirty="0">
                <a:solidFill>
                  <a:srgbClr val="003399"/>
                </a:solidFill>
              </a:rPr>
              <a:t>Vie</a:t>
            </a:r>
            <a:endParaRPr lang="fr-FR" sz="1200" i="1" dirty="0">
              <a:solidFill>
                <a:srgbClr val="003399"/>
              </a:solidFill>
            </a:endParaRPr>
          </a:p>
        </p:txBody>
      </p:sp>
      <p:sp>
        <p:nvSpPr>
          <p:cNvPr id="30733" name="AutoShape 4109"/>
          <p:cNvSpPr>
            <a:spLocks noChangeArrowheads="1"/>
          </p:cNvSpPr>
          <p:nvPr/>
        </p:nvSpPr>
        <p:spPr bwMode="auto">
          <a:xfrm>
            <a:off x="4914900" y="3963988"/>
            <a:ext cx="1112837" cy="1069975"/>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Banque</a:t>
            </a:r>
          </a:p>
        </p:txBody>
      </p:sp>
      <p:sp>
        <p:nvSpPr>
          <p:cNvPr id="30734" name="AutoShape 4111"/>
          <p:cNvSpPr>
            <a:spLocks noChangeArrowheads="1"/>
          </p:cNvSpPr>
          <p:nvPr/>
        </p:nvSpPr>
        <p:spPr bwMode="auto">
          <a:xfrm>
            <a:off x="6344066" y="1698626"/>
            <a:ext cx="558800" cy="1238250"/>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Cie 1</a:t>
            </a:r>
          </a:p>
        </p:txBody>
      </p:sp>
      <p:sp>
        <p:nvSpPr>
          <p:cNvPr id="30735" name="AutoShape 4112"/>
          <p:cNvSpPr>
            <a:spLocks noChangeArrowheads="1"/>
          </p:cNvSpPr>
          <p:nvPr/>
        </p:nvSpPr>
        <p:spPr bwMode="auto">
          <a:xfrm>
            <a:off x="6891753" y="1698626"/>
            <a:ext cx="550863" cy="1238250"/>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Cie 2</a:t>
            </a:r>
          </a:p>
        </p:txBody>
      </p:sp>
      <p:sp>
        <p:nvSpPr>
          <p:cNvPr id="30736" name="AutoShape 4113"/>
          <p:cNvSpPr>
            <a:spLocks noChangeArrowheads="1"/>
          </p:cNvSpPr>
          <p:nvPr/>
        </p:nvSpPr>
        <p:spPr bwMode="auto">
          <a:xfrm>
            <a:off x="6342478" y="2967038"/>
            <a:ext cx="1090613" cy="2062163"/>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courtier</a:t>
            </a:r>
          </a:p>
        </p:txBody>
      </p:sp>
      <p:sp>
        <p:nvSpPr>
          <p:cNvPr id="30737" name="AutoShape 4114"/>
          <p:cNvSpPr>
            <a:spLocks noChangeArrowheads="1"/>
          </p:cNvSpPr>
          <p:nvPr/>
        </p:nvSpPr>
        <p:spPr bwMode="auto">
          <a:xfrm>
            <a:off x="5464175" y="1741488"/>
            <a:ext cx="625475" cy="2198687"/>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Société Assur.</a:t>
            </a:r>
          </a:p>
          <a:p>
            <a:pPr algn="ctr">
              <a:defRPr/>
            </a:pPr>
            <a:r>
              <a:rPr lang="fr-FR" sz="1200" dirty="0">
                <a:solidFill>
                  <a:srgbClr val="003399"/>
                </a:solidFill>
              </a:rPr>
              <a:t>IARD</a:t>
            </a:r>
          </a:p>
        </p:txBody>
      </p:sp>
      <p:sp>
        <p:nvSpPr>
          <p:cNvPr id="30738" name="AutoShape 4124"/>
          <p:cNvSpPr>
            <a:spLocks noChangeArrowheads="1"/>
          </p:cNvSpPr>
          <p:nvPr/>
        </p:nvSpPr>
        <p:spPr bwMode="auto">
          <a:xfrm>
            <a:off x="3461776" y="1752600"/>
            <a:ext cx="1223963" cy="3330575"/>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endParaRPr lang="fr-FR" sz="1200" dirty="0">
              <a:solidFill>
                <a:srgbClr val="003399"/>
              </a:solidFill>
            </a:endParaRPr>
          </a:p>
          <a:p>
            <a:pPr algn="ctr">
              <a:defRPr/>
            </a:pPr>
            <a:endParaRPr lang="fr-FR" sz="1200" dirty="0">
              <a:solidFill>
                <a:srgbClr val="003399"/>
              </a:solidFill>
            </a:endParaRPr>
          </a:p>
          <a:p>
            <a:pPr algn="ctr">
              <a:defRPr/>
            </a:pPr>
            <a:endParaRPr lang="fr-FR" sz="1200" dirty="0">
              <a:solidFill>
                <a:srgbClr val="003399"/>
              </a:solidFill>
            </a:endParaRPr>
          </a:p>
        </p:txBody>
      </p:sp>
      <p:sp>
        <p:nvSpPr>
          <p:cNvPr id="30739" name="AutoShape 4116"/>
          <p:cNvSpPr>
            <a:spLocks noChangeArrowheads="1"/>
          </p:cNvSpPr>
          <p:nvPr/>
        </p:nvSpPr>
        <p:spPr bwMode="auto">
          <a:xfrm>
            <a:off x="2812281" y="3879850"/>
            <a:ext cx="420687" cy="1154113"/>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Rés. spéc.</a:t>
            </a:r>
          </a:p>
          <a:p>
            <a:pPr algn="ctr">
              <a:defRPr/>
            </a:pPr>
            <a:endParaRPr lang="fr-FR" sz="1200" dirty="0">
              <a:solidFill>
                <a:srgbClr val="003399"/>
              </a:solidFill>
            </a:endParaRPr>
          </a:p>
          <a:p>
            <a:pPr algn="ctr">
              <a:defRPr/>
            </a:pPr>
            <a:r>
              <a:rPr lang="fr-FR" sz="1200" dirty="0">
                <a:solidFill>
                  <a:srgbClr val="003399"/>
                </a:solidFill>
              </a:rPr>
              <a:t>Vie, ...</a:t>
            </a:r>
          </a:p>
        </p:txBody>
      </p:sp>
      <p:sp>
        <p:nvSpPr>
          <p:cNvPr id="30740" name="AutoShape 4117"/>
          <p:cNvSpPr>
            <a:spLocks noChangeArrowheads="1"/>
          </p:cNvSpPr>
          <p:nvPr/>
        </p:nvSpPr>
        <p:spPr bwMode="auto">
          <a:xfrm>
            <a:off x="7589276" y="1219201"/>
            <a:ext cx="1130300" cy="3917950"/>
          </a:xfrm>
          <a:prstGeom prst="roundRect">
            <a:avLst>
              <a:gd name="adj" fmla="val 16667"/>
            </a:avLst>
          </a:prstGeom>
          <a:solidFill>
            <a:schemeClr val="bg1"/>
          </a:solidFill>
          <a:ln w="9525">
            <a:noFill/>
            <a:round/>
            <a:headEnd/>
            <a:tailEnd/>
          </a:ln>
          <a:scene3d>
            <a:camera prst="orthographicFront"/>
            <a:lightRig rig="threePt" dir="t"/>
          </a:scene3d>
          <a:sp3d>
            <a:bevelT w="152400" prst="softRound"/>
            <a:bevelB w="152400"/>
          </a:sp3d>
        </p:spPr>
        <p:txBody>
          <a:bodyPr lIns="18000" tIns="10800" rIns="18000" bIns="10800"/>
          <a:lstStyle/>
          <a:p>
            <a:pPr algn="ctr">
              <a:defRPr/>
            </a:pPr>
            <a:r>
              <a:rPr lang="fr-FR" sz="1000" dirty="0">
                <a:solidFill>
                  <a:srgbClr val="003399"/>
                </a:solidFill>
              </a:rPr>
              <a:t>ASSUREUR</a:t>
            </a:r>
          </a:p>
          <a:p>
            <a:pPr algn="ctr">
              <a:defRPr/>
            </a:pPr>
            <a:r>
              <a:rPr lang="fr-FR" sz="1000" dirty="0">
                <a:solidFill>
                  <a:srgbClr val="003399"/>
                </a:solidFill>
              </a:rPr>
              <a:t>DIRECT</a:t>
            </a:r>
          </a:p>
        </p:txBody>
      </p:sp>
      <p:sp>
        <p:nvSpPr>
          <p:cNvPr id="30741" name="AutoShape 4118"/>
          <p:cNvSpPr>
            <a:spLocks noChangeArrowheads="1"/>
          </p:cNvSpPr>
          <p:nvPr/>
        </p:nvSpPr>
        <p:spPr bwMode="auto">
          <a:xfrm>
            <a:off x="7692464" y="1741488"/>
            <a:ext cx="936625" cy="3271837"/>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endParaRPr lang="fr-FR" sz="1200" dirty="0">
              <a:solidFill>
                <a:srgbClr val="003399"/>
              </a:solidFill>
            </a:endParaRPr>
          </a:p>
          <a:p>
            <a:pPr algn="ctr">
              <a:defRPr/>
            </a:pPr>
            <a:endParaRPr lang="fr-FR" sz="1200" dirty="0">
              <a:solidFill>
                <a:srgbClr val="003399"/>
              </a:solidFill>
            </a:endParaRPr>
          </a:p>
          <a:p>
            <a:pPr algn="ctr">
              <a:defRPr/>
            </a:pPr>
            <a:r>
              <a:rPr lang="fr-FR" sz="1200" dirty="0">
                <a:solidFill>
                  <a:srgbClr val="003399"/>
                </a:solidFill>
              </a:rPr>
              <a:t>IARD</a:t>
            </a:r>
          </a:p>
        </p:txBody>
      </p:sp>
      <p:sp>
        <p:nvSpPr>
          <p:cNvPr id="30742" name="AutoShape 4122"/>
          <p:cNvSpPr>
            <a:spLocks noChangeArrowheads="1"/>
          </p:cNvSpPr>
          <p:nvPr/>
        </p:nvSpPr>
        <p:spPr bwMode="auto">
          <a:xfrm>
            <a:off x="7725801" y="3941763"/>
            <a:ext cx="865188" cy="1069975"/>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Internet / Téléphone</a:t>
            </a:r>
          </a:p>
        </p:txBody>
      </p:sp>
      <p:sp>
        <p:nvSpPr>
          <p:cNvPr id="30743" name="AutoShape 4110"/>
          <p:cNvSpPr>
            <a:spLocks noChangeArrowheads="1"/>
          </p:cNvSpPr>
          <p:nvPr/>
        </p:nvSpPr>
        <p:spPr bwMode="auto">
          <a:xfrm>
            <a:off x="3458601" y="1725612"/>
            <a:ext cx="646113" cy="2133600"/>
          </a:xfrm>
          <a:prstGeom prst="roundRect">
            <a:avLst>
              <a:gd name="adj" fmla="val 16667"/>
            </a:avLst>
          </a:prstGeom>
          <a:noFill/>
          <a:ln w="9525">
            <a:noFill/>
            <a:prstDash val="sysDot"/>
            <a:round/>
            <a:headEnd/>
            <a:tailEnd/>
          </a:ln>
          <a:scene3d>
            <a:camera prst="orthographicFront"/>
            <a:lightRig rig="threePt" dir="t"/>
          </a:scene3d>
          <a:sp3d>
            <a:bevelT w="152400"/>
            <a:bevelB w="152400"/>
          </a:sp3d>
        </p:spPr>
        <p:txBody>
          <a:bodyPr lIns="0" tIns="10800" rIns="0" bIns="10800" anchor="ctr"/>
          <a:lstStyle/>
          <a:p>
            <a:pPr algn="ctr">
              <a:defRPr/>
            </a:pPr>
            <a:endParaRPr lang="fr-FR" sz="1200" dirty="0">
              <a:solidFill>
                <a:srgbClr val="003399"/>
              </a:solidFill>
            </a:endParaRPr>
          </a:p>
          <a:p>
            <a:pPr algn="ctr">
              <a:defRPr/>
            </a:pPr>
            <a:endParaRPr lang="fr-FR" sz="1200" dirty="0">
              <a:solidFill>
                <a:srgbClr val="003399"/>
              </a:solidFill>
            </a:endParaRPr>
          </a:p>
          <a:p>
            <a:pPr algn="ctr">
              <a:defRPr/>
            </a:pPr>
            <a:r>
              <a:rPr lang="fr-FR" sz="1200" dirty="0">
                <a:solidFill>
                  <a:srgbClr val="003399"/>
                </a:solidFill>
              </a:rPr>
              <a:t>Mutuelle</a:t>
            </a:r>
          </a:p>
          <a:p>
            <a:pPr algn="ctr">
              <a:defRPr/>
            </a:pPr>
            <a:endParaRPr lang="fr-FR" sz="1200" dirty="0">
              <a:solidFill>
                <a:srgbClr val="003399"/>
              </a:solidFill>
            </a:endParaRPr>
          </a:p>
          <a:p>
            <a:pPr algn="ctr">
              <a:defRPr/>
            </a:pPr>
            <a:r>
              <a:rPr lang="fr-FR" sz="1200" dirty="0">
                <a:solidFill>
                  <a:srgbClr val="003399"/>
                </a:solidFill>
              </a:rPr>
              <a:t>IARD</a:t>
            </a:r>
          </a:p>
        </p:txBody>
      </p:sp>
      <p:sp>
        <p:nvSpPr>
          <p:cNvPr id="30744" name="AutoShape 4115"/>
          <p:cNvSpPr>
            <a:spLocks noChangeArrowheads="1"/>
          </p:cNvSpPr>
          <p:nvPr/>
        </p:nvSpPr>
        <p:spPr bwMode="auto">
          <a:xfrm>
            <a:off x="4117414" y="1985055"/>
            <a:ext cx="555625" cy="1868260"/>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Filiales spéc.</a:t>
            </a:r>
          </a:p>
          <a:p>
            <a:pPr algn="ctr">
              <a:defRPr/>
            </a:pPr>
            <a:endParaRPr lang="fr-FR" sz="1200" dirty="0">
              <a:solidFill>
                <a:srgbClr val="003399"/>
              </a:solidFill>
            </a:endParaRPr>
          </a:p>
          <a:p>
            <a:pPr algn="ctr">
              <a:defRPr/>
            </a:pPr>
            <a:r>
              <a:rPr lang="fr-FR" sz="1200" dirty="0">
                <a:solidFill>
                  <a:srgbClr val="003399"/>
                </a:solidFill>
              </a:rPr>
              <a:t>Vie</a:t>
            </a:r>
          </a:p>
          <a:p>
            <a:pPr algn="ctr">
              <a:defRPr/>
            </a:pPr>
            <a:r>
              <a:rPr lang="fr-FR" sz="1200" dirty="0">
                <a:solidFill>
                  <a:srgbClr val="003399"/>
                </a:solidFill>
              </a:rPr>
              <a:t>PJ</a:t>
            </a:r>
          </a:p>
          <a:p>
            <a:pPr algn="ctr">
              <a:defRPr/>
            </a:pPr>
            <a:r>
              <a:rPr lang="fr-FR" sz="1200" dirty="0">
                <a:solidFill>
                  <a:srgbClr val="003399"/>
                </a:solidFill>
              </a:rPr>
              <a:t>...</a:t>
            </a:r>
          </a:p>
        </p:txBody>
      </p:sp>
      <p:sp>
        <p:nvSpPr>
          <p:cNvPr id="30745" name="AutoShape 4123"/>
          <p:cNvSpPr>
            <a:spLocks noChangeArrowheads="1"/>
          </p:cNvSpPr>
          <p:nvPr/>
        </p:nvSpPr>
        <p:spPr bwMode="auto">
          <a:xfrm>
            <a:off x="3499876" y="3906837"/>
            <a:ext cx="1154113" cy="1150938"/>
          </a:xfrm>
          <a:prstGeom prst="roundRect">
            <a:avLst>
              <a:gd name="adj" fmla="val 16667"/>
            </a:avLst>
          </a:prstGeom>
          <a:solidFill>
            <a:srgbClr val="6699CC"/>
          </a:solidFill>
          <a:ln w="9525">
            <a:noFill/>
            <a:prstDash val="sysDot"/>
            <a:round/>
            <a:headEnd/>
            <a:tailEnd/>
          </a:ln>
          <a:scene3d>
            <a:camera prst="orthographicFront"/>
            <a:lightRig rig="threePt" dir="t"/>
          </a:scene3d>
          <a:sp3d>
            <a:bevelT w="152400"/>
            <a:bevelB w="152400"/>
          </a:sp3d>
        </p:spPr>
        <p:txBody>
          <a:bodyPr lIns="18000" tIns="10800" rIns="18000" bIns="10800" anchor="ctr"/>
          <a:lstStyle/>
          <a:p>
            <a:pPr algn="ctr">
              <a:defRPr/>
            </a:pPr>
            <a:r>
              <a:rPr lang="fr-FR" sz="1200" dirty="0">
                <a:solidFill>
                  <a:srgbClr val="003399"/>
                </a:solidFill>
              </a:rPr>
              <a:t>Point de vente/ Agence (salariés)</a:t>
            </a:r>
          </a:p>
        </p:txBody>
      </p:sp>
      <p:sp>
        <p:nvSpPr>
          <p:cNvPr id="29768" name="ZoneTexte 86"/>
          <p:cNvSpPr txBox="1">
            <a:spLocks noChangeArrowheads="1"/>
          </p:cNvSpPr>
          <p:nvPr/>
        </p:nvSpPr>
        <p:spPr bwMode="auto">
          <a:xfrm>
            <a:off x="3790389" y="5126037"/>
            <a:ext cx="588962" cy="939800"/>
          </a:xfrm>
          <a:prstGeom prst="rect">
            <a:avLst/>
          </a:prstGeom>
          <a:noFill/>
          <a:ln w="9525">
            <a:noFill/>
            <a:miter lim="800000"/>
            <a:headEnd/>
            <a:tailEnd/>
          </a:ln>
        </p:spPr>
        <p:txBody>
          <a:bodyPr wrap="none">
            <a:spAutoFit/>
          </a:bodyPr>
          <a:lstStyle/>
          <a:p>
            <a:pPr algn="ctr"/>
            <a:r>
              <a:rPr lang="fr-FR" sz="1100" dirty="0">
                <a:sym typeface="Tahoma" pitchFamily="34" charset="0"/>
              </a:rPr>
              <a:t>Ex :</a:t>
            </a:r>
          </a:p>
          <a:p>
            <a:pPr algn="ctr"/>
            <a:r>
              <a:rPr lang="fr-FR" sz="1100" dirty="0">
                <a:sym typeface="Tahoma" pitchFamily="34" charset="0"/>
              </a:rPr>
              <a:t>GMF</a:t>
            </a:r>
          </a:p>
          <a:p>
            <a:pPr algn="ctr"/>
            <a:r>
              <a:rPr lang="fr-FR" sz="1100" dirty="0">
                <a:sym typeface="Tahoma" pitchFamily="34" charset="0"/>
              </a:rPr>
              <a:t>MAAF</a:t>
            </a:r>
          </a:p>
          <a:p>
            <a:pPr algn="ctr"/>
            <a:r>
              <a:rPr lang="fr-FR" sz="1100" dirty="0">
                <a:sym typeface="Tahoma" pitchFamily="34" charset="0"/>
              </a:rPr>
              <a:t>MACIF</a:t>
            </a:r>
          </a:p>
          <a:p>
            <a:pPr algn="ctr"/>
            <a:r>
              <a:rPr lang="fr-FR" sz="1100" dirty="0">
                <a:sym typeface="Tahoma" pitchFamily="34" charset="0"/>
              </a:rPr>
              <a:t>MAIF</a:t>
            </a:r>
          </a:p>
        </p:txBody>
      </p:sp>
      <p:sp>
        <p:nvSpPr>
          <p:cNvPr id="29769" name="ZoneTexte 86"/>
          <p:cNvSpPr txBox="1">
            <a:spLocks noChangeArrowheads="1"/>
          </p:cNvSpPr>
          <p:nvPr/>
        </p:nvSpPr>
        <p:spPr bwMode="auto">
          <a:xfrm>
            <a:off x="2104256" y="5114923"/>
            <a:ext cx="1128711" cy="1103235"/>
          </a:xfrm>
          <a:prstGeom prst="rect">
            <a:avLst/>
          </a:prstGeom>
          <a:noFill/>
          <a:ln w="9525">
            <a:noFill/>
            <a:miter lim="800000"/>
            <a:headEnd/>
            <a:tailEnd/>
          </a:ln>
        </p:spPr>
        <p:txBody>
          <a:bodyPr wrap="square">
            <a:noAutofit/>
          </a:bodyPr>
          <a:lstStyle/>
          <a:p>
            <a:pPr algn="ctr"/>
            <a:r>
              <a:rPr lang="fr-FR" sz="1100" dirty="0">
                <a:sym typeface="Tahoma" pitchFamily="34" charset="0"/>
              </a:rPr>
              <a:t>Ex :</a:t>
            </a:r>
          </a:p>
          <a:p>
            <a:pPr algn="ctr"/>
            <a:r>
              <a:rPr lang="fr-FR" sz="1100" dirty="0" smtClean="0">
                <a:sym typeface="Tahoma" pitchFamily="34" charset="0"/>
              </a:rPr>
              <a:t>AXA</a:t>
            </a:r>
            <a:br>
              <a:rPr lang="fr-FR" sz="1100" dirty="0" smtClean="0">
                <a:sym typeface="Tahoma" pitchFamily="34" charset="0"/>
              </a:rPr>
            </a:br>
            <a:r>
              <a:rPr lang="fr-FR" sz="1100" dirty="0" smtClean="0">
                <a:sym typeface="Tahoma" pitchFamily="34" charset="0"/>
              </a:rPr>
              <a:t>GENERALI</a:t>
            </a:r>
            <a:br>
              <a:rPr lang="fr-FR" sz="1100" dirty="0" smtClean="0">
                <a:sym typeface="Tahoma" pitchFamily="34" charset="0"/>
              </a:rPr>
            </a:br>
            <a:r>
              <a:rPr lang="fr-FR" sz="1100" dirty="0" smtClean="0">
                <a:sym typeface="Tahoma" pitchFamily="34" charset="0"/>
              </a:rPr>
              <a:t>AGF</a:t>
            </a:r>
            <a:br>
              <a:rPr lang="fr-FR" sz="1100" dirty="0" smtClean="0">
                <a:sym typeface="Tahoma" pitchFamily="34" charset="0"/>
              </a:rPr>
            </a:br>
            <a:r>
              <a:rPr lang="fr-FR" sz="1100" dirty="0" smtClean="0">
                <a:sym typeface="Tahoma" pitchFamily="34" charset="0"/>
              </a:rPr>
              <a:t>MMA</a:t>
            </a:r>
          </a:p>
          <a:p>
            <a:pPr algn="ctr"/>
            <a:endParaRPr lang="fr-FR" sz="1100" dirty="0">
              <a:sym typeface="Tahoma" pitchFamily="34" charset="0"/>
            </a:endParaRPr>
          </a:p>
        </p:txBody>
      </p:sp>
      <p:sp>
        <p:nvSpPr>
          <p:cNvPr id="29770" name="ZoneTexte 86"/>
          <p:cNvSpPr txBox="1">
            <a:spLocks noChangeArrowheads="1"/>
          </p:cNvSpPr>
          <p:nvPr/>
        </p:nvSpPr>
        <p:spPr bwMode="auto">
          <a:xfrm>
            <a:off x="6240878" y="5110163"/>
            <a:ext cx="1354138" cy="1107996"/>
          </a:xfrm>
          <a:prstGeom prst="rect">
            <a:avLst/>
          </a:prstGeom>
          <a:noFill/>
          <a:ln w="9525">
            <a:noFill/>
            <a:miter lim="800000"/>
            <a:headEnd/>
            <a:tailEnd/>
          </a:ln>
        </p:spPr>
        <p:txBody>
          <a:bodyPr>
            <a:spAutoFit/>
          </a:bodyPr>
          <a:lstStyle/>
          <a:p>
            <a:pPr algn="ctr"/>
            <a:r>
              <a:rPr lang="fr-FR" sz="1100" dirty="0">
                <a:sym typeface="Tahoma" pitchFamily="34" charset="0"/>
              </a:rPr>
              <a:t>Ex : </a:t>
            </a:r>
          </a:p>
          <a:p>
            <a:pPr algn="ctr"/>
            <a:r>
              <a:rPr lang="fr-FR" sz="1100" dirty="0" smtClean="0">
                <a:sym typeface="Tahoma" pitchFamily="34" charset="0"/>
              </a:rPr>
              <a:t>AON </a:t>
            </a:r>
            <a:r>
              <a:rPr lang="fr-FR" sz="1100" dirty="0">
                <a:sym typeface="Tahoma" pitchFamily="34" charset="0"/>
              </a:rPr>
              <a:t>(courtier)</a:t>
            </a:r>
          </a:p>
          <a:p>
            <a:pPr algn="ctr"/>
            <a:r>
              <a:rPr lang="fr-FR" sz="1100" dirty="0">
                <a:sym typeface="Tahoma" pitchFamily="34" charset="0"/>
              </a:rPr>
              <a:t> et </a:t>
            </a:r>
            <a:r>
              <a:rPr lang="fr-FR" sz="1100" dirty="0" smtClean="0">
                <a:sym typeface="Tahoma" pitchFamily="34" charset="0"/>
              </a:rPr>
              <a:t>AXA </a:t>
            </a:r>
            <a:r>
              <a:rPr lang="fr-FR" sz="1100" dirty="0">
                <a:sym typeface="Tahoma" pitchFamily="34" charset="0"/>
              </a:rPr>
              <a:t>(assureur</a:t>
            </a:r>
            <a:r>
              <a:rPr lang="fr-FR" sz="1100" dirty="0" smtClean="0">
                <a:sym typeface="Tahoma" pitchFamily="34" charset="0"/>
              </a:rPr>
              <a:t>) pour la gestion de flottes automobiles</a:t>
            </a:r>
            <a:endParaRPr lang="fr-FR" sz="1100" dirty="0">
              <a:sym typeface="Tahoma" pitchFamily="34" charset="0"/>
            </a:endParaRPr>
          </a:p>
          <a:p>
            <a:pPr algn="ctr"/>
            <a:endParaRPr lang="fr-FR" sz="1100" dirty="0">
              <a:sym typeface="Tahoma" pitchFamily="34" charset="0"/>
            </a:endParaRPr>
          </a:p>
        </p:txBody>
      </p:sp>
      <p:sp>
        <p:nvSpPr>
          <p:cNvPr id="29771" name="ZoneTexte 86"/>
          <p:cNvSpPr txBox="1">
            <a:spLocks noChangeArrowheads="1"/>
          </p:cNvSpPr>
          <p:nvPr/>
        </p:nvSpPr>
        <p:spPr bwMode="auto">
          <a:xfrm>
            <a:off x="4906962" y="5114925"/>
            <a:ext cx="1214438" cy="928688"/>
          </a:xfrm>
          <a:prstGeom prst="rect">
            <a:avLst/>
          </a:prstGeom>
          <a:noFill/>
          <a:ln w="9525">
            <a:noFill/>
            <a:miter lim="800000"/>
            <a:headEnd/>
            <a:tailEnd/>
          </a:ln>
        </p:spPr>
        <p:txBody>
          <a:bodyPr/>
          <a:lstStyle/>
          <a:p>
            <a:pPr algn="ctr"/>
            <a:r>
              <a:rPr lang="fr-FR" sz="1100" dirty="0">
                <a:sym typeface="Tahoma" pitchFamily="34" charset="0"/>
              </a:rPr>
              <a:t>Ex : </a:t>
            </a:r>
            <a:endParaRPr lang="fr-FR" sz="1100" dirty="0" smtClean="0">
              <a:sym typeface="Tahoma" pitchFamily="34" charset="0"/>
            </a:endParaRPr>
          </a:p>
          <a:p>
            <a:pPr algn="ctr"/>
            <a:r>
              <a:rPr lang="fr-FR" sz="1100" dirty="0" smtClean="0">
                <a:sym typeface="Tahoma" pitchFamily="34" charset="0"/>
              </a:rPr>
              <a:t>CA Assurances (Pacifica, Predica)</a:t>
            </a:r>
          </a:p>
          <a:p>
            <a:pPr algn="ctr"/>
            <a:endParaRPr lang="fr-FR" sz="1100" dirty="0">
              <a:sym typeface="Tahoma" pitchFamily="34" charset="0"/>
            </a:endParaRPr>
          </a:p>
        </p:txBody>
      </p:sp>
      <p:sp>
        <p:nvSpPr>
          <p:cNvPr id="29772" name="ZoneTexte 86"/>
          <p:cNvSpPr txBox="1">
            <a:spLocks noChangeArrowheads="1"/>
          </p:cNvSpPr>
          <p:nvPr/>
        </p:nvSpPr>
        <p:spPr bwMode="auto">
          <a:xfrm>
            <a:off x="7568639" y="5114925"/>
            <a:ext cx="1223962" cy="939800"/>
          </a:xfrm>
          <a:prstGeom prst="rect">
            <a:avLst/>
          </a:prstGeom>
          <a:noFill/>
          <a:ln w="9525">
            <a:noFill/>
            <a:miter lim="800000"/>
            <a:headEnd/>
            <a:tailEnd/>
          </a:ln>
        </p:spPr>
        <p:txBody>
          <a:bodyPr>
            <a:spAutoFit/>
          </a:bodyPr>
          <a:lstStyle/>
          <a:p>
            <a:pPr algn="ctr"/>
            <a:r>
              <a:rPr lang="fr-FR" sz="1100" dirty="0">
                <a:sym typeface="Tahoma" pitchFamily="34" charset="0"/>
              </a:rPr>
              <a:t>Ex : </a:t>
            </a:r>
          </a:p>
          <a:p>
            <a:pPr algn="ctr"/>
            <a:r>
              <a:rPr lang="fr-FR" sz="1100" dirty="0">
                <a:sym typeface="Tahoma" pitchFamily="34" charset="0"/>
              </a:rPr>
              <a:t>Direct Assurances, </a:t>
            </a:r>
          </a:p>
          <a:p>
            <a:pPr algn="ctr"/>
            <a:r>
              <a:rPr lang="fr-FR" sz="1100" dirty="0">
                <a:sym typeface="Tahoma" pitchFamily="34" charset="0"/>
              </a:rPr>
              <a:t>Eurofil</a:t>
            </a:r>
          </a:p>
          <a:p>
            <a:pPr algn="ctr"/>
            <a:endParaRPr lang="fr-FR" sz="1100" dirty="0">
              <a:sym typeface="Tahoma"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19"/>
          <p:cNvSpPr>
            <a:spLocks noChangeArrowheads="1"/>
          </p:cNvSpPr>
          <p:nvPr/>
        </p:nvSpPr>
        <p:spPr bwMode="auto">
          <a:xfrm>
            <a:off x="5021716" y="2825399"/>
            <a:ext cx="2798809"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26" name="AutoShape 18"/>
          <p:cNvSpPr>
            <a:spLocks noChangeArrowheads="1"/>
          </p:cNvSpPr>
          <p:nvPr/>
        </p:nvSpPr>
        <p:spPr bwMode="auto">
          <a:xfrm>
            <a:off x="5062057" y="1523050"/>
            <a:ext cx="2479659"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27" name="AutoShape 19"/>
          <p:cNvSpPr>
            <a:spLocks noChangeArrowheads="1"/>
          </p:cNvSpPr>
          <p:nvPr/>
        </p:nvSpPr>
        <p:spPr bwMode="auto">
          <a:xfrm>
            <a:off x="5021716" y="2452095"/>
            <a:ext cx="2798809"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28" name="AutoShape 20"/>
          <p:cNvSpPr>
            <a:spLocks noChangeArrowheads="1"/>
          </p:cNvSpPr>
          <p:nvPr/>
        </p:nvSpPr>
        <p:spPr bwMode="auto">
          <a:xfrm>
            <a:off x="5021717" y="3600326"/>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29" name="AutoShape 21"/>
          <p:cNvSpPr>
            <a:spLocks noChangeArrowheads="1"/>
          </p:cNvSpPr>
          <p:nvPr/>
        </p:nvSpPr>
        <p:spPr bwMode="auto">
          <a:xfrm>
            <a:off x="5021717" y="4325474"/>
            <a:ext cx="2087562" cy="169862"/>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25" name="AutoShape 17"/>
          <p:cNvSpPr>
            <a:spLocks noChangeArrowheads="1"/>
          </p:cNvSpPr>
          <p:nvPr/>
        </p:nvSpPr>
        <p:spPr bwMode="auto">
          <a:xfrm>
            <a:off x="809409" y="4351867"/>
            <a:ext cx="2087562" cy="169862"/>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24" name="AutoShape 16"/>
          <p:cNvSpPr>
            <a:spLocks noChangeArrowheads="1"/>
          </p:cNvSpPr>
          <p:nvPr/>
        </p:nvSpPr>
        <p:spPr bwMode="auto">
          <a:xfrm>
            <a:off x="809409" y="3592819"/>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17" name="AutoShape 9"/>
          <p:cNvSpPr>
            <a:spLocks noChangeArrowheads="1"/>
          </p:cNvSpPr>
          <p:nvPr/>
        </p:nvSpPr>
        <p:spPr bwMode="auto">
          <a:xfrm>
            <a:off x="809409" y="2643504"/>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12" name="AutoShape 4"/>
          <p:cNvSpPr>
            <a:spLocks noChangeArrowheads="1"/>
          </p:cNvSpPr>
          <p:nvPr/>
        </p:nvSpPr>
        <p:spPr bwMode="auto">
          <a:xfrm>
            <a:off x="809409" y="2056848"/>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11011" name="Rectangle 3"/>
          <p:cNvSpPr>
            <a:spLocks noGrp="1" noChangeArrowheads="1"/>
          </p:cNvSpPr>
          <p:nvPr>
            <p:ph type="title"/>
          </p:nvPr>
        </p:nvSpPr>
        <p:spPr>
          <a:xfrm>
            <a:off x="715963" y="278186"/>
            <a:ext cx="7770812" cy="509587"/>
          </a:xfrm>
          <a:noFill/>
          <a:ln/>
        </p:spPr>
        <p:txBody>
          <a:bodyPr/>
          <a:lstStyle/>
          <a:p>
            <a:r>
              <a:rPr lang="fr-FR" dirty="0"/>
              <a:t>Quizz n°2</a:t>
            </a:r>
          </a:p>
        </p:txBody>
      </p:sp>
      <p:sp>
        <p:nvSpPr>
          <p:cNvPr id="811010" name="Rectangle 2"/>
          <p:cNvSpPr>
            <a:spLocks noGrp="1" noChangeArrowheads="1"/>
          </p:cNvSpPr>
          <p:nvPr>
            <p:ph type="body" idx="1"/>
          </p:nvPr>
        </p:nvSpPr>
        <p:spPr>
          <a:xfrm>
            <a:off x="488764" y="1275511"/>
            <a:ext cx="4010665" cy="4076418"/>
          </a:xfrm>
        </p:spPr>
        <p:txBody>
          <a:bodyPr/>
          <a:lstStyle/>
          <a:p>
            <a:r>
              <a:rPr lang="fr-FR" sz="1050" dirty="0"/>
              <a:t>Parmi ces métiers, lequel n’est pas un métier commercial ? </a:t>
            </a:r>
          </a:p>
          <a:p>
            <a:pPr marL="806450" lvl="1" indent="-369888"/>
            <a:r>
              <a:rPr lang="fr-FR" sz="1050" dirty="0"/>
              <a:t>le conseiller en assurance</a:t>
            </a:r>
          </a:p>
          <a:p>
            <a:pPr marL="806450" lvl="1" indent="-369888"/>
            <a:r>
              <a:rPr lang="fr-FR" sz="1050" dirty="0"/>
              <a:t>l’agent </a:t>
            </a:r>
            <a:r>
              <a:rPr lang="fr-FR" sz="1050" dirty="0" smtClean="0"/>
              <a:t>général d’assurance </a:t>
            </a:r>
          </a:p>
          <a:p>
            <a:pPr marL="806450" lvl="1" indent="-369888"/>
            <a:r>
              <a:rPr lang="fr-FR" sz="1050" dirty="0" smtClean="0"/>
              <a:t>l'expert</a:t>
            </a:r>
            <a:endParaRPr lang="fr-FR" sz="1050" dirty="0"/>
          </a:p>
          <a:p>
            <a:pPr marL="806450" lvl="1" indent="-369888"/>
            <a:r>
              <a:rPr lang="fr-FR" sz="1050" dirty="0"/>
              <a:t>le courtier d’assurance</a:t>
            </a:r>
          </a:p>
          <a:p>
            <a:r>
              <a:rPr lang="fr-FR" sz="1050" dirty="0"/>
              <a:t>Quelle compagnie est numéro 1 mondial ?</a:t>
            </a:r>
          </a:p>
          <a:p>
            <a:pPr marL="806450" lvl="1" indent="-369888"/>
            <a:r>
              <a:rPr lang="fr-FR" sz="1050" dirty="0"/>
              <a:t>Axa</a:t>
            </a:r>
          </a:p>
          <a:p>
            <a:pPr marL="806450" lvl="1" indent="-369888"/>
            <a:r>
              <a:rPr lang="fr-FR" sz="1050" dirty="0"/>
              <a:t>Prudential</a:t>
            </a:r>
          </a:p>
          <a:p>
            <a:pPr marL="806450" lvl="1" indent="-369888"/>
            <a:r>
              <a:rPr lang="fr-FR" sz="1050" dirty="0"/>
              <a:t>Allianz</a:t>
            </a:r>
          </a:p>
          <a:p>
            <a:r>
              <a:rPr lang="fr-FR" sz="1050" dirty="0"/>
              <a:t>Quelle compagnie est numéro 1 en France ?</a:t>
            </a:r>
          </a:p>
          <a:p>
            <a:pPr marL="806450" lvl="1" indent="-369888"/>
            <a:r>
              <a:rPr lang="fr-FR" sz="1050" dirty="0"/>
              <a:t>Axa</a:t>
            </a:r>
          </a:p>
          <a:p>
            <a:pPr marL="806450" lvl="1" indent="-369888"/>
            <a:r>
              <a:rPr lang="fr-FR" sz="1050" dirty="0"/>
              <a:t>CNP</a:t>
            </a:r>
          </a:p>
          <a:p>
            <a:pPr marL="806450" lvl="1" indent="-369888"/>
            <a:r>
              <a:rPr lang="fr-FR" sz="1050" dirty="0"/>
              <a:t>Crédit Agricole</a:t>
            </a:r>
          </a:p>
          <a:p>
            <a:r>
              <a:rPr lang="fr-FR" sz="1050" dirty="0"/>
              <a:t>Quelle compagnie est numéro 1 en France en VIE?</a:t>
            </a:r>
          </a:p>
          <a:p>
            <a:pPr marL="806450" lvl="1" indent="-369888"/>
            <a:r>
              <a:rPr lang="fr-FR" sz="1050" dirty="0"/>
              <a:t>Axa</a:t>
            </a:r>
          </a:p>
          <a:p>
            <a:pPr marL="806450" lvl="1" indent="-369888"/>
            <a:r>
              <a:rPr lang="fr-FR" sz="1050" dirty="0"/>
              <a:t>CNP</a:t>
            </a:r>
          </a:p>
          <a:p>
            <a:pPr marL="806450" lvl="1" indent="-369888"/>
            <a:r>
              <a:rPr lang="fr-FR" sz="1050" dirty="0"/>
              <a:t>Crédit </a:t>
            </a:r>
            <a:r>
              <a:rPr lang="fr-FR" sz="1050" dirty="0" smtClean="0"/>
              <a:t>Agricole</a:t>
            </a:r>
          </a:p>
          <a:p>
            <a:endParaRPr lang="fr-FR" sz="1050" dirty="0"/>
          </a:p>
        </p:txBody>
      </p:sp>
      <p:sp>
        <p:nvSpPr>
          <p:cNvPr id="13" name="Rectangle 2"/>
          <p:cNvSpPr txBox="1">
            <a:spLocks noChangeArrowheads="1"/>
          </p:cNvSpPr>
          <p:nvPr/>
        </p:nvSpPr>
        <p:spPr bwMode="auto">
          <a:xfrm>
            <a:off x="4707885" y="1275510"/>
            <a:ext cx="4010665" cy="4076419"/>
          </a:xfrm>
          <a:prstGeom prst="rect">
            <a:avLst/>
          </a:prstGeom>
          <a:noFill/>
          <a:ln w="9525">
            <a:noFill/>
            <a:miter lim="800000"/>
            <a:headEnd/>
            <a:tailEnd/>
          </a:ln>
        </p:spPr>
        <p:txBody>
          <a:bodyPr vert="horz" wrap="square" lIns="87387" tIns="43693" rIns="87387" bIns="43693" numCol="1" anchor="t" anchorCtr="0" compatLnSpc="1">
            <a:prstTxWarp prst="textNoShape">
              <a:avLst/>
            </a:prstTxWarp>
          </a:bodyPr>
          <a:lstStyle/>
          <a:p>
            <a:pPr marL="327025" lvl="0" indent="-327025" defTabSz="874713">
              <a:spcBef>
                <a:spcPct val="20000"/>
              </a:spcBef>
              <a:buClr>
                <a:srgbClr val="C80005"/>
              </a:buClr>
              <a:buFont typeface="Wingdings" pitchFamily="2" charset="2"/>
              <a:buChar char="n"/>
            </a:pPr>
            <a:r>
              <a:rPr lang="fr-FR" sz="1050" b="1" kern="0" dirty="0" smtClean="0">
                <a:solidFill>
                  <a:srgbClr val="000000"/>
                </a:solidFill>
                <a:latin typeface="Tahoma"/>
                <a:ea typeface="+mn-ea"/>
              </a:rPr>
              <a:t>Quelle groupe est numéro 1 en France en NON VIE ?</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Covéa (GMF, MMA, MAAF)</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CNP</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Groupama</a:t>
            </a:r>
            <a:endParaRPr lang="fr-FR" sz="1050" b="1" kern="0" dirty="0" smtClean="0">
              <a:solidFill>
                <a:srgbClr val="000000"/>
              </a:solidFill>
              <a:latin typeface="Tahoma"/>
              <a:ea typeface="+mn-ea"/>
            </a:endParaRPr>
          </a:p>
          <a:p>
            <a:pPr marL="327025" lvl="0" indent="-327025" defTabSz="874713">
              <a:spcBef>
                <a:spcPct val="20000"/>
              </a:spcBef>
              <a:buClr>
                <a:srgbClr val="C80005"/>
              </a:buClr>
              <a:buFont typeface="Wingdings" pitchFamily="2" charset="2"/>
              <a:buChar char="n"/>
            </a:pPr>
            <a:r>
              <a:rPr lang="fr-FR" sz="1050" b="1" kern="0" dirty="0" smtClean="0">
                <a:solidFill>
                  <a:srgbClr val="000000"/>
                </a:solidFill>
                <a:latin typeface="Tahoma"/>
                <a:ea typeface="+mn-ea"/>
              </a:rPr>
              <a:t>Quels assureurs ne dépendent pas du code des assurances ? </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Les Institutions de prévoyance </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Les Mutuelles Sans Intermédiaires</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Les Mutuelles 45</a:t>
            </a:r>
          </a:p>
          <a:p>
            <a:pPr marL="806450" lvl="1" indent="-369888" defTabSz="874713">
              <a:spcBef>
                <a:spcPct val="20000"/>
              </a:spcBef>
              <a:buClr>
                <a:srgbClr val="5F5F5F"/>
              </a:buClr>
              <a:buFont typeface="Wingdings" pitchFamily="2" charset="2"/>
              <a:buChar char="n"/>
            </a:pPr>
            <a:r>
              <a:rPr lang="fr-FR" sz="1050" kern="0" dirty="0" smtClean="0">
                <a:solidFill>
                  <a:srgbClr val="000000"/>
                </a:solidFill>
                <a:latin typeface="Tahoma"/>
              </a:rPr>
              <a:t>Les Sociétés Anonymes</a:t>
            </a:r>
          </a:p>
          <a:p>
            <a:pPr marL="327025" marR="0" lvl="0" indent="-327025" algn="l" defTabSz="874713" rtl="0" eaLnBrk="0" fontAlgn="base" latinLnBrk="0" hangingPunct="0">
              <a:lnSpc>
                <a:spcPct val="100000"/>
              </a:lnSpc>
              <a:spcBef>
                <a:spcPct val="20000"/>
              </a:spcBef>
              <a:spcAft>
                <a:spcPct val="0"/>
              </a:spcAft>
              <a:buClr>
                <a:srgbClr val="C80005"/>
              </a:buClr>
              <a:buSzTx/>
              <a:buFont typeface="Wingdings" pitchFamily="2" charset="2"/>
              <a:buChar char="n"/>
              <a:tabLst/>
              <a:defRPr/>
            </a:pPr>
            <a:r>
              <a:rPr kumimoji="0" lang="fr-FR" sz="1050" b="1" i="0" u="none" strike="noStrike" kern="0" cap="none" spc="0" normalizeH="0" baseline="0" noProof="0" dirty="0" smtClean="0">
                <a:ln>
                  <a:noFill/>
                </a:ln>
                <a:solidFill>
                  <a:schemeClr val="tx1"/>
                </a:solidFill>
                <a:effectLst/>
                <a:uLnTx/>
                <a:uFillTx/>
                <a:latin typeface="+mn-lt"/>
                <a:ea typeface="+mn-ea"/>
                <a:cs typeface="+mn-cs"/>
              </a:rPr>
              <a:t>En cas d’erreur, l’agent engage sa responsabilité ?</a:t>
            </a:r>
          </a:p>
          <a:p>
            <a:pPr marL="806450" marR="0" lvl="1" indent="-369888" algn="l" defTabSz="874713" rtl="0" eaLnBrk="0" fontAlgn="base" latinLnBrk="0" hangingPunct="0">
              <a:lnSpc>
                <a:spcPct val="100000"/>
              </a:lnSpc>
              <a:spcBef>
                <a:spcPct val="20000"/>
              </a:spcBef>
              <a:spcAft>
                <a:spcPct val="0"/>
              </a:spcAft>
              <a:buClr>
                <a:srgbClr val="5F5F5F"/>
              </a:buClr>
              <a:buSzTx/>
              <a:buFont typeface="Wingdings" pitchFamily="2" charset="2"/>
              <a:buChar char="n"/>
              <a:tabLst/>
              <a:defRPr/>
            </a:pPr>
            <a:r>
              <a:rPr kumimoji="0" lang="fr-FR" sz="1050" b="0" i="0" u="none" strike="noStrike" kern="0" cap="none" spc="0" normalizeH="0" baseline="0" noProof="0" dirty="0" smtClean="0">
                <a:ln>
                  <a:noFill/>
                </a:ln>
                <a:solidFill>
                  <a:schemeClr val="tx1"/>
                </a:solidFill>
                <a:effectLst/>
                <a:uLnTx/>
                <a:uFillTx/>
                <a:latin typeface="+mn-lt"/>
              </a:rPr>
              <a:t>Vrai</a:t>
            </a:r>
          </a:p>
          <a:p>
            <a:pPr marL="806450" marR="0" lvl="1" indent="-369888" algn="l" defTabSz="874713" rtl="0" eaLnBrk="0" fontAlgn="base" latinLnBrk="0" hangingPunct="0">
              <a:lnSpc>
                <a:spcPct val="100000"/>
              </a:lnSpc>
              <a:spcBef>
                <a:spcPct val="20000"/>
              </a:spcBef>
              <a:spcAft>
                <a:spcPct val="0"/>
              </a:spcAft>
              <a:buClr>
                <a:srgbClr val="5F5F5F"/>
              </a:buClr>
              <a:buSzTx/>
              <a:buFont typeface="Wingdings" pitchFamily="2" charset="2"/>
              <a:buChar char="n"/>
              <a:tabLst/>
              <a:defRPr/>
            </a:pPr>
            <a:r>
              <a:rPr kumimoji="0" lang="fr-FR" sz="1050" b="0" i="0" u="none" strike="noStrike" kern="0" cap="none" spc="0" normalizeH="0" baseline="0" noProof="0" dirty="0" smtClean="0">
                <a:ln>
                  <a:noFill/>
                </a:ln>
                <a:solidFill>
                  <a:schemeClr val="tx1"/>
                </a:solidFill>
                <a:effectLst/>
                <a:uLnTx/>
                <a:uFillTx/>
                <a:latin typeface="+mn-lt"/>
              </a:rPr>
              <a:t>Faux</a:t>
            </a:r>
          </a:p>
          <a:p>
            <a:pPr marL="327025" marR="0" lvl="0" indent="-327025" algn="l" defTabSz="874713" rtl="0" eaLnBrk="0" fontAlgn="base" latinLnBrk="0" hangingPunct="0">
              <a:lnSpc>
                <a:spcPct val="100000"/>
              </a:lnSpc>
              <a:spcBef>
                <a:spcPct val="20000"/>
              </a:spcBef>
              <a:spcAft>
                <a:spcPct val="0"/>
              </a:spcAft>
              <a:buClr>
                <a:srgbClr val="C80005"/>
              </a:buClr>
              <a:buSzTx/>
              <a:buFont typeface="Wingdings" pitchFamily="2" charset="2"/>
              <a:buChar char="n"/>
              <a:tabLst/>
              <a:defRPr/>
            </a:pPr>
            <a:r>
              <a:rPr kumimoji="0" lang="fr-FR" sz="1050" b="1" i="0" u="none" strike="noStrike" kern="0" cap="none" spc="0" normalizeH="0" baseline="0" noProof="0" dirty="0" smtClean="0">
                <a:ln>
                  <a:noFill/>
                </a:ln>
                <a:solidFill>
                  <a:schemeClr val="tx1"/>
                </a:solidFill>
                <a:effectLst/>
                <a:uLnTx/>
                <a:uFillTx/>
                <a:latin typeface="+mn-lt"/>
                <a:ea typeface="+mn-ea"/>
                <a:cs typeface="+mn-cs"/>
              </a:rPr>
              <a:t>En France, les agents sont les plus gros distributeurs de produits d’assurance :</a:t>
            </a:r>
          </a:p>
          <a:p>
            <a:pPr marL="806450" marR="0" lvl="1" indent="-369888" algn="l" defTabSz="874713" rtl="0" eaLnBrk="0" fontAlgn="base" latinLnBrk="0" hangingPunct="0">
              <a:lnSpc>
                <a:spcPct val="100000"/>
              </a:lnSpc>
              <a:spcBef>
                <a:spcPct val="20000"/>
              </a:spcBef>
              <a:spcAft>
                <a:spcPct val="0"/>
              </a:spcAft>
              <a:buClr>
                <a:srgbClr val="5F5F5F"/>
              </a:buClr>
              <a:buSzTx/>
              <a:buFont typeface="Wingdings" pitchFamily="2" charset="2"/>
              <a:buChar char="n"/>
              <a:tabLst/>
              <a:defRPr/>
            </a:pPr>
            <a:r>
              <a:rPr kumimoji="0" lang="fr-FR" sz="1050" b="0" i="0" u="none" strike="noStrike" kern="0" cap="none" spc="0" normalizeH="0" baseline="0" noProof="0" dirty="0" smtClean="0">
                <a:ln>
                  <a:noFill/>
                </a:ln>
                <a:solidFill>
                  <a:schemeClr val="tx1"/>
                </a:solidFill>
                <a:effectLst/>
                <a:uLnTx/>
                <a:uFillTx/>
                <a:latin typeface="+mn-lt"/>
              </a:rPr>
              <a:t>Vie </a:t>
            </a:r>
          </a:p>
          <a:p>
            <a:pPr marL="806450" marR="0" lvl="1" indent="-369888" algn="l" defTabSz="874713" rtl="0" eaLnBrk="0" fontAlgn="base" latinLnBrk="0" hangingPunct="0">
              <a:lnSpc>
                <a:spcPct val="100000"/>
              </a:lnSpc>
              <a:spcBef>
                <a:spcPct val="20000"/>
              </a:spcBef>
              <a:spcAft>
                <a:spcPct val="0"/>
              </a:spcAft>
              <a:buClr>
                <a:srgbClr val="5F5F5F"/>
              </a:buClr>
              <a:buSzTx/>
              <a:buFont typeface="Wingdings" pitchFamily="2" charset="2"/>
              <a:buChar char="n"/>
              <a:tabLst/>
              <a:defRPr/>
            </a:pPr>
            <a:r>
              <a:rPr kumimoji="0" lang="fr-FR" sz="1050" b="0" i="0" u="none" strike="noStrike" kern="0" cap="none" spc="0" normalizeH="0" baseline="0" noProof="0" dirty="0" smtClean="0">
                <a:ln>
                  <a:noFill/>
                </a:ln>
                <a:solidFill>
                  <a:schemeClr val="tx1"/>
                </a:solidFill>
                <a:effectLst/>
                <a:uLnTx/>
                <a:uFillTx/>
                <a:latin typeface="+mn-lt"/>
              </a:rPr>
              <a:t>Non Vie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11012"/>
                                        </p:tgtEl>
                                        <p:attrNameLst>
                                          <p:attrName>style.visibility</p:attrName>
                                        </p:attrNameLst>
                                      </p:cBhvr>
                                      <p:to>
                                        <p:strVal val="visible"/>
                                      </p:to>
                                    </p:set>
                                    <p:animEffect transition="in" filter="diamond(in)">
                                      <p:cBhvr>
                                        <p:cTn id="7" dur="2000"/>
                                        <p:tgtEl>
                                          <p:spTgt spid="8110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11017"/>
                                        </p:tgtEl>
                                        <p:attrNameLst>
                                          <p:attrName>style.visibility</p:attrName>
                                        </p:attrNameLst>
                                      </p:cBhvr>
                                      <p:to>
                                        <p:strVal val="visible"/>
                                      </p:to>
                                    </p:set>
                                    <p:animEffect transition="in" filter="diamond(in)">
                                      <p:cBhvr>
                                        <p:cTn id="12" dur="2000"/>
                                        <p:tgtEl>
                                          <p:spTgt spid="81101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11024"/>
                                        </p:tgtEl>
                                        <p:attrNameLst>
                                          <p:attrName>style.visibility</p:attrName>
                                        </p:attrNameLst>
                                      </p:cBhvr>
                                      <p:to>
                                        <p:strVal val="visible"/>
                                      </p:to>
                                    </p:set>
                                    <p:animEffect transition="in" filter="diamond(in)">
                                      <p:cBhvr>
                                        <p:cTn id="17" dur="2000"/>
                                        <p:tgtEl>
                                          <p:spTgt spid="81102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11025"/>
                                        </p:tgtEl>
                                        <p:attrNameLst>
                                          <p:attrName>style.visibility</p:attrName>
                                        </p:attrNameLst>
                                      </p:cBhvr>
                                      <p:to>
                                        <p:strVal val="visible"/>
                                      </p:to>
                                    </p:set>
                                    <p:animEffect transition="in" filter="diamond(in)">
                                      <p:cBhvr>
                                        <p:cTn id="22" dur="2000"/>
                                        <p:tgtEl>
                                          <p:spTgt spid="8110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11026"/>
                                        </p:tgtEl>
                                        <p:attrNameLst>
                                          <p:attrName>style.visibility</p:attrName>
                                        </p:attrNameLst>
                                      </p:cBhvr>
                                      <p:to>
                                        <p:strVal val="visible"/>
                                      </p:to>
                                    </p:set>
                                    <p:animEffect transition="in" filter="diamond(in)">
                                      <p:cBhvr>
                                        <p:cTn id="27" dur="2000"/>
                                        <p:tgtEl>
                                          <p:spTgt spid="8110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811027"/>
                                        </p:tgtEl>
                                        <p:attrNameLst>
                                          <p:attrName>style.visibility</p:attrName>
                                        </p:attrNameLst>
                                      </p:cBhvr>
                                      <p:to>
                                        <p:strVal val="visible"/>
                                      </p:to>
                                    </p:set>
                                    <p:animEffect transition="in" filter="diamond(in)">
                                      <p:cBhvr>
                                        <p:cTn id="32" dur="2000"/>
                                        <p:tgtEl>
                                          <p:spTgt spid="811027"/>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amond(in)">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811028"/>
                                        </p:tgtEl>
                                        <p:attrNameLst>
                                          <p:attrName>style.visibility</p:attrName>
                                        </p:attrNameLst>
                                      </p:cBhvr>
                                      <p:to>
                                        <p:strVal val="visible"/>
                                      </p:to>
                                    </p:set>
                                    <p:animEffect transition="in" filter="diamond(in)">
                                      <p:cBhvr>
                                        <p:cTn id="42" dur="2000"/>
                                        <p:tgtEl>
                                          <p:spTgt spid="811028"/>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811029"/>
                                        </p:tgtEl>
                                        <p:attrNameLst>
                                          <p:attrName>style.visibility</p:attrName>
                                        </p:attrNameLst>
                                      </p:cBhvr>
                                      <p:to>
                                        <p:strVal val="visible"/>
                                      </p:to>
                                    </p:set>
                                    <p:animEffect transition="in" filter="diamond(in)">
                                      <p:cBhvr>
                                        <p:cTn id="47" dur="2000"/>
                                        <p:tgtEl>
                                          <p:spTgt spid="81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11026" grpId="0" animBg="1"/>
      <p:bldP spid="811027" grpId="0" animBg="1"/>
      <p:bldP spid="811028" grpId="0" animBg="1"/>
      <p:bldP spid="811029" grpId="0" animBg="1"/>
      <p:bldP spid="811025" grpId="0" animBg="1"/>
      <p:bldP spid="811024" grpId="0" animBg="1"/>
      <p:bldP spid="811017" grpId="0" animBg="1"/>
      <p:bldP spid="8110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219200" y="3281363"/>
            <a:ext cx="6705600" cy="509587"/>
          </a:xfrm>
        </p:spPr>
        <p:txBody>
          <a:bodyPr/>
          <a:lstStyle/>
          <a:p>
            <a:pPr eaLnBrk="1" hangingPunct="1"/>
            <a:r>
              <a:rPr lang="fr-FR" sz="3600" dirty="0" smtClean="0">
                <a:solidFill>
                  <a:schemeClr val="tx1"/>
                </a:solidFill>
              </a:rPr>
              <a:t>Grands principes de fonctionnement d’une société d’assurance</a:t>
            </a:r>
            <a:endParaRPr lang="fr-FR"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5963" y="0"/>
            <a:ext cx="7770812" cy="760413"/>
          </a:xfrm>
        </p:spPr>
        <p:txBody>
          <a:bodyPr/>
          <a:lstStyle/>
          <a:p>
            <a:r>
              <a:rPr lang="fr-FR" sz="1600" dirty="0" smtClean="0"/>
              <a:t>Grands principes de fonctionnement d’une société d’assurance</a:t>
            </a:r>
            <a:br>
              <a:rPr lang="fr-FR" sz="1600" dirty="0" smtClean="0"/>
            </a:br>
            <a:r>
              <a:rPr lang="fr-FR" i="1" spc="-100" dirty="0" smtClean="0"/>
              <a:t>Vue d’ensemble</a:t>
            </a:r>
            <a:endParaRPr lang="fr-FR" dirty="0"/>
          </a:p>
        </p:txBody>
      </p:sp>
      <p:sp>
        <p:nvSpPr>
          <p:cNvPr id="5" name="Rectangle 496"/>
          <p:cNvSpPr>
            <a:spLocks noChangeArrowheads="1"/>
          </p:cNvSpPr>
          <p:nvPr/>
        </p:nvSpPr>
        <p:spPr bwMode="auto">
          <a:xfrm>
            <a:off x="255613" y="2522539"/>
            <a:ext cx="1411849" cy="2582862"/>
          </a:xfrm>
          <a:prstGeom prst="rect">
            <a:avLst/>
          </a:prstGeom>
          <a:solidFill>
            <a:srgbClr val="FF8B8B"/>
          </a:solidFill>
          <a:ln>
            <a:headEnd/>
            <a:tailEnd/>
          </a:ln>
        </p:spPr>
        <p:style>
          <a:lnRef idx="0">
            <a:schemeClr val="accent3"/>
          </a:lnRef>
          <a:fillRef idx="3">
            <a:schemeClr val="accent3"/>
          </a:fillRef>
          <a:effectRef idx="3">
            <a:schemeClr val="accent3"/>
          </a:effectRef>
          <a:fontRef idx="minor">
            <a:schemeClr val="lt1"/>
          </a:fontRef>
        </p:style>
        <p:txBody>
          <a:bodyPr lIns="36000" tIns="108000" rIns="36000" anchor="t" anchorCtr="0"/>
          <a:lstStyle/>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Analyse des marchés clients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Stratégie produits / services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Marketing des offres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Définition technique des garanties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Suivi des résultats technique</a:t>
            </a:r>
            <a:endParaRPr lang="fr-FR" sz="1200" dirty="0">
              <a:solidFill>
                <a:schemeClr val="tx1"/>
              </a:solidFill>
              <a:latin typeface="Arial" pitchFamily="34" charset="0"/>
              <a:cs typeface="Arial" pitchFamily="34" charset="0"/>
            </a:endParaRPr>
          </a:p>
        </p:txBody>
      </p:sp>
      <p:sp>
        <p:nvSpPr>
          <p:cNvPr id="6" name="Rectangle 497"/>
          <p:cNvSpPr>
            <a:spLocks noChangeArrowheads="1"/>
          </p:cNvSpPr>
          <p:nvPr/>
        </p:nvSpPr>
        <p:spPr bwMode="auto">
          <a:xfrm>
            <a:off x="1667463" y="2522538"/>
            <a:ext cx="1411849" cy="2582862"/>
          </a:xfrm>
          <a:prstGeom prst="rect">
            <a:avLst/>
          </a:prstGeom>
          <a:solidFill>
            <a:srgbClr val="FF8B8B"/>
          </a:solidFill>
          <a:ln>
            <a:headEnd/>
            <a:tailEnd/>
          </a:ln>
        </p:spPr>
        <p:style>
          <a:lnRef idx="0">
            <a:schemeClr val="accent3"/>
          </a:lnRef>
          <a:fillRef idx="3">
            <a:schemeClr val="accent3"/>
          </a:fillRef>
          <a:effectRef idx="3">
            <a:schemeClr val="accent3"/>
          </a:effectRef>
          <a:fontRef idx="minor">
            <a:schemeClr val="lt1"/>
          </a:fontRef>
        </p:style>
        <p:txBody>
          <a:bodyPr lIns="36000" tIns="108000" rIns="36000" anchor="t" anchorCtr="0"/>
          <a:lstStyle/>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a:t>
            </a:r>
            <a:r>
              <a:rPr lang="fr-FR" sz="1200" dirty="0">
                <a:solidFill>
                  <a:schemeClr val="tx1"/>
                </a:solidFill>
                <a:latin typeface="Arial" pitchFamily="34" charset="0"/>
                <a:cs typeface="Arial" pitchFamily="34" charset="0"/>
              </a:rPr>
              <a:t>des </a:t>
            </a:r>
            <a:r>
              <a:rPr lang="fr-FR" sz="1200" dirty="0" smtClean="0">
                <a:solidFill>
                  <a:schemeClr val="tx1"/>
                </a:solidFill>
                <a:latin typeface="Arial" pitchFamily="34" charset="0"/>
                <a:cs typeface="Arial" pitchFamily="34" charset="0"/>
              </a:rPr>
              <a:t>réseaux (admin. animation</a:t>
            </a:r>
            <a:r>
              <a:rPr lang="fr-FR" sz="1200" dirty="0">
                <a:solidFill>
                  <a:schemeClr val="tx1"/>
                </a:solidFill>
                <a:latin typeface="Arial" pitchFamily="34" charset="0"/>
                <a:cs typeface="Arial" pitchFamily="34" charset="0"/>
              </a:rPr>
              <a:t>, </a:t>
            </a:r>
            <a:r>
              <a:rPr lang="fr-FR" sz="1200" dirty="0" smtClean="0">
                <a:solidFill>
                  <a:schemeClr val="tx1"/>
                </a:solidFill>
                <a:latin typeface="Arial" pitchFamily="34" charset="0"/>
                <a:cs typeface="Arial" pitchFamily="34" charset="0"/>
              </a:rPr>
              <a:t>formation)</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des campagnes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a:t>
            </a:r>
            <a:r>
              <a:rPr lang="fr-FR" sz="1200" dirty="0">
                <a:solidFill>
                  <a:schemeClr val="tx1"/>
                </a:solidFill>
                <a:latin typeface="Arial" pitchFamily="34" charset="0"/>
                <a:cs typeface="Arial" pitchFamily="34" charset="0"/>
              </a:rPr>
              <a:t>de la relation </a:t>
            </a:r>
            <a:r>
              <a:rPr lang="fr-FR" sz="1200" dirty="0" smtClean="0">
                <a:solidFill>
                  <a:schemeClr val="tx1"/>
                </a:solidFill>
                <a:latin typeface="Arial" pitchFamily="34" charset="0"/>
                <a:cs typeface="Arial" pitchFamily="34" charset="0"/>
              </a:rPr>
              <a:t>client</a:t>
            </a:r>
            <a:endParaRPr lang="fr-FR" sz="1200" dirty="0">
              <a:solidFill>
                <a:schemeClr val="tx1"/>
              </a:solidFill>
              <a:latin typeface="Arial" pitchFamily="34" charset="0"/>
              <a:cs typeface="Arial" pitchFamily="34" charset="0"/>
            </a:endParaRP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Vente</a:t>
            </a:r>
            <a:endParaRPr lang="fr-FR" sz="1200" dirty="0">
              <a:solidFill>
                <a:schemeClr val="tx1"/>
              </a:solidFill>
              <a:latin typeface="Arial" pitchFamily="34" charset="0"/>
              <a:cs typeface="Arial" pitchFamily="34" charset="0"/>
            </a:endParaRPr>
          </a:p>
        </p:txBody>
      </p:sp>
      <p:sp>
        <p:nvSpPr>
          <p:cNvPr id="7" name="Rectangle 498"/>
          <p:cNvSpPr>
            <a:spLocks noChangeArrowheads="1"/>
          </p:cNvSpPr>
          <p:nvPr/>
        </p:nvSpPr>
        <p:spPr bwMode="auto">
          <a:xfrm>
            <a:off x="3079311" y="2522538"/>
            <a:ext cx="1411849" cy="2582862"/>
          </a:xfrm>
          <a:prstGeom prst="rect">
            <a:avLst/>
          </a:prstGeom>
          <a:solidFill>
            <a:srgbClr val="FF8B8B"/>
          </a:solidFill>
          <a:ln>
            <a:headEnd/>
            <a:tailEnd/>
          </a:ln>
        </p:spPr>
        <p:style>
          <a:lnRef idx="0">
            <a:schemeClr val="accent3"/>
          </a:lnRef>
          <a:fillRef idx="3">
            <a:schemeClr val="accent3"/>
          </a:fillRef>
          <a:effectRef idx="3">
            <a:schemeClr val="accent3"/>
          </a:effectRef>
          <a:fontRef idx="minor">
            <a:schemeClr val="lt1"/>
          </a:fontRef>
        </p:style>
        <p:txBody>
          <a:bodyPr lIns="36000" tIns="108000" rIns="36000" anchor="t" anchorCtr="0"/>
          <a:lstStyle/>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des devis ou propositions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des souscriptions et adhésions</a:t>
            </a:r>
            <a:endParaRPr lang="fr-FR" sz="1200" dirty="0">
              <a:solidFill>
                <a:schemeClr val="tx1"/>
              </a:solidFill>
              <a:latin typeface="Arial" pitchFamily="34" charset="0"/>
              <a:cs typeface="Arial" pitchFamily="34" charset="0"/>
            </a:endParaRPr>
          </a:p>
        </p:txBody>
      </p:sp>
      <p:sp>
        <p:nvSpPr>
          <p:cNvPr id="8" name="Rectangle 499"/>
          <p:cNvSpPr>
            <a:spLocks noChangeArrowheads="1"/>
          </p:cNvSpPr>
          <p:nvPr/>
        </p:nvSpPr>
        <p:spPr bwMode="auto">
          <a:xfrm>
            <a:off x="5903010" y="2522539"/>
            <a:ext cx="1414076" cy="2582862"/>
          </a:xfrm>
          <a:prstGeom prst="rect">
            <a:avLst/>
          </a:prstGeom>
          <a:solidFill>
            <a:srgbClr val="FF8B8B"/>
          </a:solidFill>
          <a:ln>
            <a:headEnd/>
            <a:tailEnd/>
          </a:ln>
        </p:spPr>
        <p:style>
          <a:lnRef idx="0">
            <a:schemeClr val="accent3"/>
          </a:lnRef>
          <a:fillRef idx="3">
            <a:schemeClr val="accent3"/>
          </a:fillRef>
          <a:effectRef idx="3">
            <a:schemeClr val="accent3"/>
          </a:effectRef>
          <a:fontRef idx="minor">
            <a:schemeClr val="lt1"/>
          </a:fontRef>
        </p:style>
        <p:txBody>
          <a:bodyPr lIns="36000" tIns="108000" rIns="36000" anchor="t" anchorCtr="0"/>
          <a:lstStyle/>
          <a:p>
            <a:pPr marL="101600" indent="-101600">
              <a:spcBef>
                <a:spcPct val="20000"/>
              </a:spcBef>
              <a:spcAft>
                <a:spcPct val="20000"/>
              </a:spcAft>
              <a:buFontTx/>
              <a:buChar char="•"/>
            </a:pPr>
            <a:r>
              <a:rPr lang="fr-FR" sz="1200" dirty="0">
                <a:solidFill>
                  <a:schemeClr val="tx1"/>
                </a:solidFill>
                <a:latin typeface="Arial" pitchFamily="34" charset="0"/>
                <a:cs typeface="Arial" pitchFamily="34" charset="0"/>
              </a:rPr>
              <a:t>Gestion des intervenants extérieurs (médecins, experts, garagistes, …)</a:t>
            </a:r>
          </a:p>
          <a:p>
            <a:pPr marL="101600" indent="-101600">
              <a:spcBef>
                <a:spcPct val="20000"/>
              </a:spcBef>
              <a:spcAft>
                <a:spcPct val="20000"/>
              </a:spcAft>
              <a:buFontTx/>
              <a:buChar char="•"/>
            </a:pPr>
            <a:r>
              <a:rPr lang="fr-FR" sz="1200" dirty="0">
                <a:solidFill>
                  <a:schemeClr val="tx1"/>
                </a:solidFill>
                <a:latin typeface="Arial" pitchFamily="34" charset="0"/>
                <a:cs typeface="Arial" pitchFamily="34" charset="0"/>
              </a:rPr>
              <a:t>Gestion des assisteurs</a:t>
            </a:r>
          </a:p>
        </p:txBody>
      </p:sp>
      <p:sp>
        <p:nvSpPr>
          <p:cNvPr id="9" name="Rectangle 500"/>
          <p:cNvSpPr>
            <a:spLocks noChangeArrowheads="1"/>
          </p:cNvSpPr>
          <p:nvPr/>
        </p:nvSpPr>
        <p:spPr bwMode="auto">
          <a:xfrm>
            <a:off x="7317086" y="2522538"/>
            <a:ext cx="1506238" cy="2582863"/>
          </a:xfrm>
          <a:prstGeom prst="rect">
            <a:avLst/>
          </a:prstGeom>
          <a:solidFill>
            <a:srgbClr val="FF8B8B"/>
          </a:solidFill>
          <a:ln>
            <a:headEnd/>
            <a:tailEnd/>
          </a:ln>
        </p:spPr>
        <p:style>
          <a:lnRef idx="0">
            <a:schemeClr val="accent3"/>
          </a:lnRef>
          <a:fillRef idx="3">
            <a:schemeClr val="accent3"/>
          </a:fillRef>
          <a:effectRef idx="3">
            <a:schemeClr val="accent3"/>
          </a:effectRef>
          <a:fontRef idx="minor">
            <a:schemeClr val="lt1"/>
          </a:fontRef>
        </p:style>
        <p:txBody>
          <a:bodyPr lIns="36000" tIns="108000" rIns="36000" anchor="t" anchorCtr="0"/>
          <a:lstStyle/>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Ouverture</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Instruction</a:t>
            </a:r>
            <a:endParaRPr lang="fr-FR" sz="1200" dirty="0">
              <a:solidFill>
                <a:schemeClr val="tx1"/>
              </a:solidFill>
              <a:latin typeface="Arial" pitchFamily="34" charset="0"/>
              <a:cs typeface="Arial" pitchFamily="34" charset="0"/>
            </a:endParaRP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Règlement</a:t>
            </a:r>
            <a:endParaRPr lang="fr-FR" sz="1200" dirty="0">
              <a:solidFill>
                <a:schemeClr val="tx1"/>
              </a:solidFill>
              <a:latin typeface="Arial" pitchFamily="34" charset="0"/>
              <a:cs typeface="Arial" pitchFamily="34" charset="0"/>
            </a:endParaRPr>
          </a:p>
          <a:p>
            <a:pPr marL="101600" indent="-101600">
              <a:spcBef>
                <a:spcPct val="20000"/>
              </a:spcBef>
              <a:spcAft>
                <a:spcPct val="20000"/>
              </a:spcAft>
              <a:buFontTx/>
              <a:buChar char="•"/>
            </a:pPr>
            <a:r>
              <a:rPr lang="fr-FR" sz="1200" dirty="0">
                <a:solidFill>
                  <a:schemeClr val="tx1"/>
                </a:solidFill>
                <a:latin typeface="Arial" pitchFamily="34" charset="0"/>
                <a:cs typeface="Arial" pitchFamily="34" charset="0"/>
              </a:rPr>
              <a:t>Clôture</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Réouverture</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a:t>
            </a:r>
            <a:r>
              <a:rPr lang="fr-FR" sz="1200" dirty="0">
                <a:solidFill>
                  <a:schemeClr val="tx1"/>
                </a:solidFill>
                <a:latin typeface="Arial" pitchFamily="34" charset="0"/>
                <a:cs typeface="Arial" pitchFamily="34" charset="0"/>
              </a:rPr>
              <a:t>des recours</a:t>
            </a:r>
          </a:p>
          <a:p>
            <a:pPr marL="101600" indent="-101600">
              <a:spcBef>
                <a:spcPct val="20000"/>
              </a:spcBef>
              <a:spcAft>
                <a:spcPct val="20000"/>
              </a:spcAft>
              <a:buFontTx/>
              <a:buChar char="•"/>
            </a:pPr>
            <a:r>
              <a:rPr lang="fr-FR" sz="1200" dirty="0">
                <a:solidFill>
                  <a:schemeClr val="tx1"/>
                </a:solidFill>
                <a:latin typeface="Arial" pitchFamily="34" charset="0"/>
                <a:cs typeface="Arial" pitchFamily="34" charset="0"/>
              </a:rPr>
              <a:t>Gestion des rentes</a:t>
            </a:r>
          </a:p>
        </p:txBody>
      </p:sp>
      <p:sp>
        <p:nvSpPr>
          <p:cNvPr id="11" name="Rectangle 502"/>
          <p:cNvSpPr>
            <a:spLocks noChangeArrowheads="1"/>
          </p:cNvSpPr>
          <p:nvPr/>
        </p:nvSpPr>
        <p:spPr bwMode="auto">
          <a:xfrm>
            <a:off x="4491160" y="2522539"/>
            <a:ext cx="1411849" cy="2582862"/>
          </a:xfrm>
          <a:prstGeom prst="rect">
            <a:avLst/>
          </a:prstGeom>
          <a:solidFill>
            <a:srgbClr val="FF8B8B"/>
          </a:solidFill>
          <a:ln>
            <a:headEnd/>
            <a:tailEnd/>
          </a:ln>
        </p:spPr>
        <p:style>
          <a:lnRef idx="0">
            <a:schemeClr val="accent3"/>
          </a:lnRef>
          <a:fillRef idx="3">
            <a:schemeClr val="accent3"/>
          </a:fillRef>
          <a:effectRef idx="3">
            <a:schemeClr val="accent3"/>
          </a:effectRef>
          <a:fontRef idx="minor">
            <a:schemeClr val="lt1"/>
          </a:fontRef>
        </p:style>
        <p:txBody>
          <a:bodyPr lIns="36000" tIns="108000" rIns="36000" anchor="t" anchorCtr="0"/>
          <a:lstStyle/>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du cycle de vie d’un contrat</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des cotisations</a:t>
            </a:r>
          </a:p>
          <a:p>
            <a:pPr marL="101600" indent="-101600">
              <a:spcBef>
                <a:spcPct val="20000"/>
              </a:spcBef>
              <a:spcAft>
                <a:spcPct val="20000"/>
              </a:spcAft>
              <a:buFontTx/>
              <a:buChar char="•"/>
            </a:pPr>
            <a:r>
              <a:rPr lang="fr-FR" sz="1200" dirty="0" smtClean="0">
                <a:solidFill>
                  <a:schemeClr val="tx1"/>
                </a:solidFill>
                <a:latin typeface="Arial" pitchFamily="34" charset="0"/>
                <a:cs typeface="Arial" pitchFamily="34" charset="0"/>
              </a:rPr>
              <a:t>Gestion des encaissements et impayés</a:t>
            </a:r>
            <a:endParaRPr lang="fr-FR" sz="1200" dirty="0">
              <a:solidFill>
                <a:schemeClr val="tx1"/>
              </a:solidFill>
              <a:latin typeface="Arial" pitchFamily="34" charset="0"/>
              <a:cs typeface="Arial" pitchFamily="34" charset="0"/>
            </a:endParaRPr>
          </a:p>
        </p:txBody>
      </p:sp>
      <p:sp>
        <p:nvSpPr>
          <p:cNvPr id="13" name="AutoShape 504"/>
          <p:cNvSpPr>
            <a:spLocks noChangeArrowheads="1"/>
          </p:cNvSpPr>
          <p:nvPr/>
        </p:nvSpPr>
        <p:spPr bwMode="auto">
          <a:xfrm>
            <a:off x="255614" y="1565275"/>
            <a:ext cx="1598586" cy="896437"/>
          </a:xfrm>
          <a:prstGeom prst="chevron">
            <a:avLst>
              <a:gd name="adj" fmla="val 25079"/>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fr-FR" sz="1200" b="1" dirty="0" smtClean="0">
                <a:solidFill>
                  <a:schemeClr val="bg1"/>
                </a:solidFill>
                <a:latin typeface="Verdana" pitchFamily="34" charset="0"/>
              </a:rPr>
              <a:t>Conception</a:t>
            </a:r>
            <a:br>
              <a:rPr lang="fr-FR" sz="1200" b="1" dirty="0" smtClean="0">
                <a:solidFill>
                  <a:schemeClr val="bg1"/>
                </a:solidFill>
                <a:latin typeface="Verdana" pitchFamily="34" charset="0"/>
              </a:rPr>
            </a:br>
            <a:r>
              <a:rPr lang="fr-FR" sz="1200" b="1" dirty="0" smtClean="0">
                <a:solidFill>
                  <a:schemeClr val="bg1"/>
                </a:solidFill>
                <a:latin typeface="Verdana" pitchFamily="34" charset="0"/>
              </a:rPr>
              <a:t>et mise</a:t>
            </a:r>
            <a:br>
              <a:rPr lang="fr-FR" sz="1200" b="1" dirty="0" smtClean="0">
                <a:solidFill>
                  <a:schemeClr val="bg1"/>
                </a:solidFill>
                <a:latin typeface="Verdana" pitchFamily="34" charset="0"/>
              </a:rPr>
            </a:br>
            <a:r>
              <a:rPr lang="fr-FR" sz="1200" b="1" dirty="0" smtClean="0">
                <a:solidFill>
                  <a:schemeClr val="bg1"/>
                </a:solidFill>
                <a:latin typeface="Verdana" pitchFamily="34" charset="0"/>
              </a:rPr>
              <a:t>en œuvre </a:t>
            </a:r>
            <a:br>
              <a:rPr lang="fr-FR" sz="1200" b="1" dirty="0" smtClean="0">
                <a:solidFill>
                  <a:schemeClr val="bg1"/>
                </a:solidFill>
                <a:latin typeface="Verdana" pitchFamily="34" charset="0"/>
              </a:rPr>
            </a:br>
            <a:r>
              <a:rPr lang="fr-FR" sz="1200" b="1" dirty="0" smtClean="0">
                <a:solidFill>
                  <a:schemeClr val="bg1"/>
                </a:solidFill>
                <a:latin typeface="Verdana" pitchFamily="34" charset="0"/>
              </a:rPr>
              <a:t>produits</a:t>
            </a:r>
            <a:endParaRPr lang="fr-FR" sz="1200" b="1" dirty="0">
              <a:solidFill>
                <a:schemeClr val="bg1"/>
              </a:solidFill>
              <a:latin typeface="Verdana" pitchFamily="34" charset="0"/>
            </a:endParaRPr>
          </a:p>
        </p:txBody>
      </p:sp>
      <p:sp>
        <p:nvSpPr>
          <p:cNvPr id="14" name="AutoShape 505"/>
          <p:cNvSpPr>
            <a:spLocks noChangeArrowheads="1"/>
          </p:cNvSpPr>
          <p:nvPr/>
        </p:nvSpPr>
        <p:spPr bwMode="auto">
          <a:xfrm>
            <a:off x="1667463" y="1565275"/>
            <a:ext cx="1598586" cy="896437"/>
          </a:xfrm>
          <a:prstGeom prst="chevron">
            <a:avLst>
              <a:gd name="adj" fmla="val 24854"/>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fr-FR" sz="1200" b="1" dirty="0" smtClean="0">
                <a:solidFill>
                  <a:schemeClr val="bg1"/>
                </a:solidFill>
                <a:latin typeface="Verdana" pitchFamily="34" charset="0"/>
              </a:rPr>
              <a:t>Distribution</a:t>
            </a:r>
            <a:endParaRPr lang="fr-FR" sz="1200" b="1" dirty="0">
              <a:solidFill>
                <a:schemeClr val="bg1"/>
              </a:solidFill>
              <a:latin typeface="Verdana" pitchFamily="34" charset="0"/>
            </a:endParaRPr>
          </a:p>
        </p:txBody>
      </p:sp>
      <p:sp>
        <p:nvSpPr>
          <p:cNvPr id="15" name="AutoShape 506"/>
          <p:cNvSpPr>
            <a:spLocks noChangeArrowheads="1"/>
          </p:cNvSpPr>
          <p:nvPr/>
        </p:nvSpPr>
        <p:spPr bwMode="auto">
          <a:xfrm>
            <a:off x="3079312" y="1565275"/>
            <a:ext cx="1598586" cy="896437"/>
          </a:xfrm>
          <a:prstGeom prst="chevron">
            <a:avLst>
              <a:gd name="adj" fmla="val 24855"/>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fr-FR" sz="1200" b="1" dirty="0" smtClean="0">
                <a:solidFill>
                  <a:schemeClr val="bg1"/>
                </a:solidFill>
                <a:latin typeface="Verdana" pitchFamily="34" charset="0"/>
              </a:rPr>
              <a:t>Souscription</a:t>
            </a:r>
            <a:endParaRPr lang="fr-FR" sz="1200" b="1" dirty="0">
              <a:solidFill>
                <a:schemeClr val="bg1"/>
              </a:solidFill>
              <a:latin typeface="Verdana" pitchFamily="34" charset="0"/>
            </a:endParaRPr>
          </a:p>
        </p:txBody>
      </p:sp>
      <p:sp>
        <p:nvSpPr>
          <p:cNvPr id="16" name="AutoShape 507"/>
          <p:cNvSpPr>
            <a:spLocks noChangeArrowheads="1"/>
          </p:cNvSpPr>
          <p:nvPr/>
        </p:nvSpPr>
        <p:spPr bwMode="auto">
          <a:xfrm>
            <a:off x="4491161" y="1565275"/>
            <a:ext cx="1598586" cy="896437"/>
          </a:xfrm>
          <a:prstGeom prst="chevron">
            <a:avLst>
              <a:gd name="adj" fmla="val 26122"/>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fr-FR" sz="1200" b="1" dirty="0" smtClean="0">
                <a:solidFill>
                  <a:schemeClr val="bg1"/>
                </a:solidFill>
                <a:latin typeface="Verdana" pitchFamily="34" charset="0"/>
              </a:rPr>
              <a:t>Gestion </a:t>
            </a:r>
            <a:r>
              <a:rPr lang="fr-FR" sz="1200" b="1" dirty="0">
                <a:solidFill>
                  <a:schemeClr val="bg1"/>
                </a:solidFill>
                <a:latin typeface="Verdana" pitchFamily="34" charset="0"/>
              </a:rPr>
              <a:t>des</a:t>
            </a:r>
          </a:p>
          <a:p>
            <a:pPr algn="ctr"/>
            <a:r>
              <a:rPr lang="fr-FR" sz="1200" b="1" dirty="0" smtClean="0">
                <a:solidFill>
                  <a:schemeClr val="bg1"/>
                </a:solidFill>
                <a:latin typeface="Verdana" pitchFamily="34" charset="0"/>
              </a:rPr>
              <a:t>contrats</a:t>
            </a:r>
            <a:endParaRPr lang="fr-FR" sz="1200" b="1" dirty="0">
              <a:solidFill>
                <a:schemeClr val="bg1"/>
              </a:solidFill>
              <a:latin typeface="Verdana" pitchFamily="34" charset="0"/>
            </a:endParaRPr>
          </a:p>
        </p:txBody>
      </p:sp>
      <p:sp>
        <p:nvSpPr>
          <p:cNvPr id="17" name="AutoShape 508"/>
          <p:cNvSpPr>
            <a:spLocks noChangeArrowheads="1"/>
          </p:cNvSpPr>
          <p:nvPr/>
        </p:nvSpPr>
        <p:spPr bwMode="auto">
          <a:xfrm>
            <a:off x="5903010" y="1565275"/>
            <a:ext cx="1600811" cy="896437"/>
          </a:xfrm>
          <a:prstGeom prst="chevron">
            <a:avLst>
              <a:gd name="adj" fmla="val 27837"/>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fr-FR" sz="1200" b="1" dirty="0" smtClean="0">
                <a:solidFill>
                  <a:schemeClr val="bg1"/>
                </a:solidFill>
                <a:latin typeface="Verdana" pitchFamily="34" charset="0"/>
              </a:rPr>
              <a:t>Fourniture</a:t>
            </a:r>
            <a:endParaRPr lang="fr-FR" sz="1200" b="1" dirty="0">
              <a:solidFill>
                <a:schemeClr val="bg1"/>
              </a:solidFill>
              <a:latin typeface="Verdana" pitchFamily="34" charset="0"/>
            </a:endParaRPr>
          </a:p>
          <a:p>
            <a:pPr algn="ctr"/>
            <a:r>
              <a:rPr lang="fr-FR" sz="1200" b="1" dirty="0" smtClean="0">
                <a:solidFill>
                  <a:schemeClr val="bg1"/>
                </a:solidFill>
                <a:latin typeface="Verdana" pitchFamily="34" charset="0"/>
              </a:rPr>
              <a:t>de </a:t>
            </a:r>
            <a:r>
              <a:rPr lang="fr-FR" sz="1200" b="1" dirty="0">
                <a:solidFill>
                  <a:schemeClr val="bg1"/>
                </a:solidFill>
                <a:latin typeface="Verdana" pitchFamily="34" charset="0"/>
              </a:rPr>
              <a:t>services</a:t>
            </a:r>
          </a:p>
        </p:txBody>
      </p:sp>
      <p:sp>
        <p:nvSpPr>
          <p:cNvPr id="18" name="AutoShape 509"/>
          <p:cNvSpPr>
            <a:spLocks noChangeArrowheads="1"/>
          </p:cNvSpPr>
          <p:nvPr/>
        </p:nvSpPr>
        <p:spPr bwMode="auto">
          <a:xfrm>
            <a:off x="7317086" y="1565275"/>
            <a:ext cx="1596361" cy="896437"/>
          </a:xfrm>
          <a:prstGeom prst="chevron">
            <a:avLst>
              <a:gd name="adj" fmla="val 27689"/>
            </a:avLst>
          </a:prstGeom>
          <a:solidFill>
            <a:srgbClr val="C00000"/>
          </a:solidFill>
          <a:ln>
            <a:headEnd/>
            <a:tailEnd/>
          </a:ln>
        </p:spPr>
        <p:style>
          <a:lnRef idx="0">
            <a:schemeClr val="accent1"/>
          </a:lnRef>
          <a:fillRef idx="3">
            <a:schemeClr val="accent1"/>
          </a:fillRef>
          <a:effectRef idx="3">
            <a:schemeClr val="accent1"/>
          </a:effectRef>
          <a:fontRef idx="minor">
            <a:schemeClr val="lt1"/>
          </a:fontRef>
        </p:style>
        <p:txBody>
          <a:bodyPr wrap="none" rIns="216000" anchor="ctr"/>
          <a:lstStyle/>
          <a:p>
            <a:pPr algn="ctr"/>
            <a:r>
              <a:rPr lang="fr-FR" sz="1200" b="1" dirty="0" smtClean="0">
                <a:solidFill>
                  <a:schemeClr val="bg1"/>
                </a:solidFill>
                <a:latin typeface="Verdana" pitchFamily="34" charset="0"/>
              </a:rPr>
              <a:t>Gestion </a:t>
            </a:r>
            <a:br>
              <a:rPr lang="fr-FR" sz="1200" b="1" dirty="0" smtClean="0">
                <a:solidFill>
                  <a:schemeClr val="bg1"/>
                </a:solidFill>
                <a:latin typeface="Verdana" pitchFamily="34" charset="0"/>
              </a:rPr>
            </a:br>
            <a:r>
              <a:rPr lang="fr-FR" sz="1200" b="1" dirty="0" smtClean="0">
                <a:solidFill>
                  <a:schemeClr val="bg1"/>
                </a:solidFill>
                <a:latin typeface="Verdana" pitchFamily="34" charset="0"/>
              </a:rPr>
              <a:t>des</a:t>
            </a:r>
            <a:br>
              <a:rPr lang="fr-FR" sz="1200" b="1" dirty="0" smtClean="0">
                <a:solidFill>
                  <a:schemeClr val="bg1"/>
                </a:solidFill>
                <a:latin typeface="Verdana" pitchFamily="34" charset="0"/>
              </a:rPr>
            </a:br>
            <a:r>
              <a:rPr lang="fr-FR" sz="1200" b="1" dirty="0" smtClean="0">
                <a:solidFill>
                  <a:schemeClr val="bg1"/>
                </a:solidFill>
                <a:latin typeface="Verdana" pitchFamily="34" charset="0"/>
              </a:rPr>
              <a:t>    sinistres &amp;</a:t>
            </a:r>
            <a:br>
              <a:rPr lang="fr-FR" sz="1200" b="1" dirty="0" smtClean="0">
                <a:solidFill>
                  <a:schemeClr val="bg1"/>
                </a:solidFill>
                <a:latin typeface="Verdana" pitchFamily="34" charset="0"/>
              </a:rPr>
            </a:br>
            <a:r>
              <a:rPr lang="fr-FR" sz="1200" b="1" dirty="0" smtClean="0">
                <a:solidFill>
                  <a:schemeClr val="bg1"/>
                </a:solidFill>
                <a:latin typeface="Verdana" pitchFamily="34" charset="0"/>
              </a:rPr>
              <a:t>prestations</a:t>
            </a:r>
            <a:endParaRPr lang="fr-FR" sz="1200" b="1" dirty="0">
              <a:solidFill>
                <a:schemeClr val="bg1"/>
              </a:solidFill>
              <a:latin typeface="Verdana" pitchFamily="34" charset="0"/>
            </a:endParaRPr>
          </a:p>
        </p:txBody>
      </p:sp>
      <p:sp>
        <p:nvSpPr>
          <p:cNvPr id="25" name="Titre 1"/>
          <p:cNvSpPr txBox="1">
            <a:spLocks/>
          </p:cNvSpPr>
          <p:nvPr/>
        </p:nvSpPr>
        <p:spPr bwMode="auto">
          <a:xfrm>
            <a:off x="411163" y="836614"/>
            <a:ext cx="7770812" cy="525462"/>
          </a:xfrm>
          <a:prstGeom prst="rect">
            <a:avLst/>
          </a:prstGeom>
          <a:noFill/>
          <a:ln w="9525">
            <a:noFill/>
            <a:miter lim="800000"/>
            <a:headEnd/>
            <a:tailEnd/>
          </a:ln>
        </p:spPr>
        <p:txBody>
          <a:bodyPr vert="horz" wrap="square" lIns="87387" tIns="43693" rIns="87387" bIns="43693" numCol="1" anchor="ctr" anchorCtr="0" compatLnSpc="1">
            <a:prstTxWarp prst="textNoShape">
              <a:avLst/>
            </a:prstTxWarp>
          </a:bodyPr>
          <a:lstStyle/>
          <a:p>
            <a:pPr marL="0" marR="0" lvl="0" indent="0" defTabSz="874713" rtl="0" eaLnBrk="0" fontAlgn="base" latinLnBrk="0" hangingPunct="0">
              <a:lnSpc>
                <a:spcPct val="100000"/>
              </a:lnSpc>
              <a:spcBef>
                <a:spcPct val="0"/>
              </a:spcBef>
              <a:spcAft>
                <a:spcPct val="0"/>
              </a:spcAft>
              <a:buClrTx/>
              <a:buSzTx/>
              <a:buFontTx/>
              <a:buNone/>
              <a:tabLst/>
              <a:defRPr/>
            </a:pPr>
            <a:r>
              <a:rPr kumimoji="0" lang="fr-FR" sz="1600" b="1" i="0" u="none" strike="noStrike" kern="0" cap="none" spc="0" normalizeH="0" baseline="0" noProof="0" dirty="0" smtClean="0">
                <a:ln>
                  <a:noFill/>
                </a:ln>
                <a:solidFill>
                  <a:schemeClr val="tx2"/>
                </a:solidFill>
                <a:effectLst/>
                <a:uLnTx/>
                <a:uFillTx/>
                <a:latin typeface="+mj-lt"/>
                <a:ea typeface="+mj-ea"/>
                <a:cs typeface="+mj-cs"/>
              </a:rPr>
              <a:t>La chaîne de valeur de l’Assurance : processus opérationnels</a:t>
            </a:r>
            <a:endParaRPr kumimoji="0" lang="fr-FR" sz="2000" b="1" i="0" u="none" strike="noStrike" kern="0" cap="none" spc="0" normalizeH="0" baseline="0" noProof="0" dirty="0">
              <a:ln>
                <a:noFill/>
              </a:ln>
              <a:solidFill>
                <a:schemeClr val="tx2"/>
              </a:solidFill>
              <a:effectLst/>
              <a:uLnTx/>
              <a:uFillTx/>
              <a:latin typeface="+mj-lt"/>
              <a:ea typeface="+mj-ea"/>
              <a:cs typeface="+mj-cs"/>
            </a:endParaRPr>
          </a:p>
        </p:txBody>
      </p:sp>
      <p:sp>
        <p:nvSpPr>
          <p:cNvPr id="26" name="AutoShape 505"/>
          <p:cNvSpPr>
            <a:spLocks noChangeArrowheads="1"/>
          </p:cNvSpPr>
          <p:nvPr/>
        </p:nvSpPr>
        <p:spPr bwMode="auto">
          <a:xfrm>
            <a:off x="255612" y="5496969"/>
            <a:ext cx="8567711" cy="448219"/>
          </a:xfrm>
          <a:prstGeom prst="chevron">
            <a:avLst>
              <a:gd name="adj" fmla="val 24854"/>
            </a:avLst>
          </a:prstGeom>
          <a:solidFill>
            <a:schemeClr val="bg1">
              <a:lumMod val="9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fr-FR" sz="1200" b="1" dirty="0" smtClean="0">
                <a:solidFill>
                  <a:schemeClr val="tx1"/>
                </a:solidFill>
                <a:latin typeface="Verdana" pitchFamily="34" charset="0"/>
              </a:rPr>
              <a:t>Processus Support</a:t>
            </a:r>
            <a:endParaRPr lang="fr-FR" sz="1200" b="1" dirty="0">
              <a:solidFill>
                <a:schemeClr val="tx1"/>
              </a:solidFill>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3074"/>
          <p:cNvSpPr>
            <a:spLocks noGrp="1" noChangeArrowheads="1"/>
          </p:cNvSpPr>
          <p:nvPr>
            <p:ph type="title"/>
          </p:nvPr>
        </p:nvSpPr>
        <p:spPr>
          <a:xfrm>
            <a:off x="457200" y="0"/>
            <a:ext cx="8029575" cy="760413"/>
          </a:xfrm>
        </p:spPr>
        <p:txBody>
          <a:bodyPr/>
          <a:lstStyle/>
          <a:p>
            <a:r>
              <a:rPr lang="fr-FR" sz="1600" dirty="0" smtClean="0"/>
              <a:t>Grands principes de fonctionnement d’une société d’assurance</a:t>
            </a:r>
            <a:br>
              <a:rPr lang="fr-FR" sz="1600" dirty="0" smtClean="0"/>
            </a:br>
            <a:r>
              <a:rPr lang="fr-FR" i="1" spc="-100" dirty="0" smtClean="0"/>
              <a:t>Fondamentaux techniques et juridiques des opérations d’assurance</a:t>
            </a:r>
            <a:endParaRPr lang="fr-FR" i="1" spc="-100" dirty="0"/>
          </a:p>
        </p:txBody>
      </p:sp>
      <p:sp>
        <p:nvSpPr>
          <p:cNvPr id="494595" name="Rectangle 3075"/>
          <p:cNvSpPr>
            <a:spLocks noGrp="1" noChangeArrowheads="1"/>
          </p:cNvSpPr>
          <p:nvPr>
            <p:ph type="body" idx="1"/>
          </p:nvPr>
        </p:nvSpPr>
        <p:spPr>
          <a:xfrm>
            <a:off x="457200" y="3476625"/>
            <a:ext cx="8280000" cy="3048000"/>
          </a:xfrm>
        </p:spPr>
        <p:txBody>
          <a:bodyPr/>
          <a:lstStyle/>
          <a:p>
            <a:r>
              <a:rPr lang="fr-FR" dirty="0"/>
              <a:t>La PRIME (ou cotisation) :</a:t>
            </a:r>
          </a:p>
          <a:p>
            <a:pPr lvl="1">
              <a:spcBef>
                <a:spcPct val="50000"/>
              </a:spcBef>
            </a:pPr>
            <a:r>
              <a:rPr lang="fr-FR" dirty="0"/>
              <a:t>versée par un </a:t>
            </a:r>
            <a:r>
              <a:rPr lang="fr-FR" dirty="0">
                <a:solidFill>
                  <a:schemeClr val="hlink"/>
                </a:solidFill>
              </a:rPr>
              <a:t>souscripteur </a:t>
            </a:r>
            <a:r>
              <a:rPr lang="fr-FR" dirty="0"/>
              <a:t>en échange d’une garantie accordée à un </a:t>
            </a:r>
            <a:r>
              <a:rPr lang="fr-FR" dirty="0">
                <a:solidFill>
                  <a:schemeClr val="hlink"/>
                </a:solidFill>
              </a:rPr>
              <a:t>assuré,</a:t>
            </a:r>
          </a:p>
          <a:p>
            <a:pPr lvl="1">
              <a:spcBef>
                <a:spcPct val="50000"/>
              </a:spcBef>
            </a:pPr>
            <a:r>
              <a:rPr lang="fr-FR" dirty="0"/>
              <a:t>payable au départ de l'opération d'assurance ou de </a:t>
            </a:r>
            <a:r>
              <a:rPr lang="fr-FR" dirty="0" smtClean="0"/>
              <a:t>la période annuelle du contrat</a:t>
            </a:r>
            <a:endParaRPr lang="fr-FR" dirty="0"/>
          </a:p>
          <a:p>
            <a:pPr lvl="1">
              <a:spcBef>
                <a:spcPct val="50000"/>
              </a:spcBef>
            </a:pPr>
            <a:r>
              <a:rPr lang="fr-FR" dirty="0" smtClean="0"/>
              <a:t>suffisante </a:t>
            </a:r>
            <a:r>
              <a:rPr lang="fr-FR" dirty="0"/>
              <a:t>pour faire face,</a:t>
            </a:r>
          </a:p>
          <a:p>
            <a:pPr lvl="2"/>
            <a:r>
              <a:rPr lang="fr-FR" dirty="0"/>
              <a:t>au coût des sinistres qui pourraient survenir dans l'année,</a:t>
            </a:r>
          </a:p>
          <a:p>
            <a:pPr lvl="2"/>
            <a:r>
              <a:rPr lang="fr-FR" dirty="0"/>
              <a:t>à tous les frais (d'acquisition, de gestion, d'encaissement) exposés par l'organisme assureur.</a:t>
            </a:r>
          </a:p>
          <a:p>
            <a:pPr lvl="1">
              <a:spcBef>
                <a:spcPct val="50000"/>
              </a:spcBef>
            </a:pPr>
            <a:r>
              <a:rPr lang="fr-FR" dirty="0"/>
              <a:t>pour un contrat donné, son montant se décompose en :</a:t>
            </a:r>
          </a:p>
          <a:p>
            <a:pPr lvl="2"/>
            <a:r>
              <a:rPr lang="fr-FR" dirty="0"/>
              <a:t>prime pure : évaluation statistique du montant des sinistres potentiels,</a:t>
            </a:r>
          </a:p>
          <a:p>
            <a:pPr lvl="2"/>
            <a:r>
              <a:rPr lang="fr-FR" dirty="0" smtClean="0"/>
              <a:t>+ coûts d’acquisition (marketing, pub, salaires,  éventuellement commissionnement des intermédiaires)</a:t>
            </a:r>
          </a:p>
          <a:p>
            <a:pPr lvl="2"/>
            <a:r>
              <a:rPr lang="fr-FR" dirty="0" smtClean="0"/>
              <a:t>+ coûts de gestion (gestion des contrats et des sinistres)</a:t>
            </a:r>
          </a:p>
          <a:p>
            <a:pPr lvl="2"/>
            <a:r>
              <a:rPr lang="fr-FR" dirty="0" smtClean="0"/>
              <a:t>+ taxes collectées pour l’État : différentes suivant les garanties du contrat</a:t>
            </a:r>
            <a:endParaRPr lang="fr-FR" dirty="0"/>
          </a:p>
        </p:txBody>
      </p:sp>
      <p:sp>
        <p:nvSpPr>
          <p:cNvPr id="494596" name="Rectangle 3076"/>
          <p:cNvSpPr>
            <a:spLocks noChangeArrowheads="1"/>
          </p:cNvSpPr>
          <p:nvPr/>
        </p:nvSpPr>
        <p:spPr bwMode="auto">
          <a:xfrm>
            <a:off x="900113" y="836613"/>
            <a:ext cx="7500937" cy="864000"/>
          </a:xfrm>
          <a:prstGeom prst="rect">
            <a:avLst/>
          </a:prstGeom>
          <a:solidFill>
            <a:schemeClr val="accent2"/>
          </a:solidFill>
          <a:ln w="9525">
            <a:noFill/>
            <a:miter lim="800000"/>
            <a:headEnd/>
            <a:tailEnd/>
          </a:ln>
          <a:effectLst>
            <a:outerShdw dist="107763" dir="2700000" algn="ctr" rotWithShape="0">
              <a:schemeClr val="bg2">
                <a:alpha val="50000"/>
              </a:schemeClr>
            </a:outerShdw>
          </a:effectLst>
          <a:scene3d>
            <a:camera prst="orthographicFront"/>
            <a:lightRig rig="threePt" dir="t"/>
          </a:scene3d>
          <a:sp3d>
            <a:bevelT/>
            <a:bevelB/>
          </a:sp3d>
        </p:spPr>
        <p:txBody>
          <a:bodyPr lIns="45720" rIns="45720"/>
          <a:lstStyle/>
          <a:p>
            <a:pPr marL="85725" eaLnBrk="1" hangingPunct="1">
              <a:spcBef>
                <a:spcPct val="20000"/>
              </a:spcBef>
              <a:buClr>
                <a:srgbClr val="C80005"/>
              </a:buClr>
              <a:buFont typeface="Wingdings" pitchFamily="2" charset="2"/>
              <a:buNone/>
              <a:defRPr/>
            </a:pPr>
            <a:r>
              <a:rPr lang="fr-FR" sz="1200" b="1" i="1" dirty="0">
                <a:latin typeface="Tahoma" charset="0"/>
              </a:rPr>
              <a:t>L'assurance est une opération par laquelle une partie, l'assuré, se fait promettre, moyennant une rémunération (</a:t>
            </a:r>
            <a:r>
              <a:rPr lang="fr-FR" b="1" i="1" u="sng" dirty="0">
                <a:solidFill>
                  <a:srgbClr val="FF0000"/>
                </a:solidFill>
                <a:latin typeface="Tahoma" charset="0"/>
              </a:rPr>
              <a:t>LA PRIME</a:t>
            </a:r>
            <a:r>
              <a:rPr lang="fr-FR" sz="1200" b="1" i="1" dirty="0">
                <a:latin typeface="Tahoma" charset="0"/>
              </a:rPr>
              <a:t>), pour lui ou pour un tiers, en cas de réalisation d'un risque, une prestation par une autre partie, l'assureur qui, prenant en charge un ensemble de risques, les compense conformément aux lois de la statistique.</a:t>
            </a:r>
          </a:p>
        </p:txBody>
      </p:sp>
      <p:sp>
        <p:nvSpPr>
          <p:cNvPr id="596996" name="Text Box 4100"/>
          <p:cNvSpPr txBox="1">
            <a:spLocks noChangeArrowheads="1"/>
          </p:cNvSpPr>
          <p:nvPr/>
        </p:nvSpPr>
        <p:spPr bwMode="auto">
          <a:xfrm>
            <a:off x="684213" y="2279650"/>
            <a:ext cx="1173162" cy="287338"/>
          </a:xfrm>
          <a:prstGeom prst="rect">
            <a:avLst/>
          </a:prstGeom>
          <a:solidFill>
            <a:schemeClr val="accent1"/>
          </a:solidFill>
          <a:ln w="9525">
            <a:noFill/>
            <a:miter lim="800000"/>
            <a:headEnd/>
            <a:tailEnd/>
          </a:ln>
          <a:effectLst/>
          <a:scene3d>
            <a:camera prst="orthographicFront"/>
            <a:lightRig rig="threePt" dir="t"/>
          </a:scene3d>
          <a:sp3d>
            <a:bevelT/>
          </a:sp3d>
        </p:spPr>
        <p:txBody>
          <a:bodyPr wrap="none" anchor="ctr"/>
          <a:lstStyle/>
          <a:p>
            <a:pPr algn="ctr" defTabSz="874713"/>
            <a:r>
              <a:rPr lang="fr-FR" b="1" dirty="0"/>
              <a:t>Assureur</a:t>
            </a:r>
          </a:p>
        </p:txBody>
      </p:sp>
      <p:sp>
        <p:nvSpPr>
          <p:cNvPr id="596997" name="Text Box 4101"/>
          <p:cNvSpPr txBox="1">
            <a:spLocks noChangeArrowheads="1"/>
          </p:cNvSpPr>
          <p:nvPr/>
        </p:nvSpPr>
        <p:spPr bwMode="auto">
          <a:xfrm>
            <a:off x="2544763" y="2279650"/>
            <a:ext cx="1296987" cy="287338"/>
          </a:xfrm>
          <a:prstGeom prst="rect">
            <a:avLst/>
          </a:prstGeom>
          <a:solidFill>
            <a:srgbClr val="CCFFCC"/>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Souscripteur</a:t>
            </a:r>
          </a:p>
        </p:txBody>
      </p:sp>
      <p:sp>
        <p:nvSpPr>
          <p:cNvPr id="596998" name="Text Box 4102"/>
          <p:cNvSpPr txBox="1">
            <a:spLocks noChangeArrowheads="1"/>
          </p:cNvSpPr>
          <p:nvPr/>
        </p:nvSpPr>
        <p:spPr bwMode="auto">
          <a:xfrm>
            <a:off x="4530725" y="2279650"/>
            <a:ext cx="1081088" cy="300038"/>
          </a:xfrm>
          <a:prstGeom prst="rect">
            <a:avLst/>
          </a:prstGeom>
          <a:solidFill>
            <a:srgbClr val="CCFFCC"/>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Assur</a:t>
            </a:r>
            <a:r>
              <a:rPr lang="fr-FR" b="1" dirty="0">
                <a:latin typeface="Arial"/>
              </a:rPr>
              <a:t>é</a:t>
            </a:r>
            <a:endParaRPr lang="fr-FR" b="1" dirty="0"/>
          </a:p>
        </p:txBody>
      </p:sp>
      <p:sp>
        <p:nvSpPr>
          <p:cNvPr id="596999" name="Text Box 4103"/>
          <p:cNvSpPr txBox="1">
            <a:spLocks noChangeArrowheads="1"/>
          </p:cNvSpPr>
          <p:nvPr/>
        </p:nvSpPr>
        <p:spPr bwMode="auto">
          <a:xfrm>
            <a:off x="6157913" y="2279650"/>
            <a:ext cx="1081087" cy="300038"/>
          </a:xfrm>
          <a:prstGeom prst="rect">
            <a:avLst/>
          </a:prstGeom>
          <a:solidFill>
            <a:srgbClr val="C0C0C0"/>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Tiers</a:t>
            </a:r>
          </a:p>
        </p:txBody>
      </p:sp>
      <p:sp>
        <p:nvSpPr>
          <p:cNvPr id="597000" name="Line 4104"/>
          <p:cNvSpPr>
            <a:spLocks noChangeShapeType="1"/>
          </p:cNvSpPr>
          <p:nvPr/>
        </p:nvSpPr>
        <p:spPr bwMode="auto">
          <a:xfrm>
            <a:off x="1849438" y="2352675"/>
            <a:ext cx="719137"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fr-FR" dirty="0"/>
          </a:p>
        </p:txBody>
      </p:sp>
      <p:sp>
        <p:nvSpPr>
          <p:cNvPr id="597001" name="Line 4105"/>
          <p:cNvSpPr>
            <a:spLocks noChangeShapeType="1"/>
          </p:cNvSpPr>
          <p:nvPr/>
        </p:nvSpPr>
        <p:spPr bwMode="auto">
          <a:xfrm flipH="1">
            <a:off x="1836738" y="2462213"/>
            <a:ext cx="719137" cy="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a:lstStyle/>
          <a:p>
            <a:endParaRPr lang="fr-FR" dirty="0"/>
          </a:p>
        </p:txBody>
      </p:sp>
      <p:sp>
        <p:nvSpPr>
          <p:cNvPr id="597002" name="Text Box 4106"/>
          <p:cNvSpPr txBox="1">
            <a:spLocks noChangeArrowheads="1"/>
          </p:cNvSpPr>
          <p:nvPr/>
        </p:nvSpPr>
        <p:spPr bwMode="auto">
          <a:xfrm>
            <a:off x="1763713" y="2495550"/>
            <a:ext cx="920750" cy="290513"/>
          </a:xfrm>
          <a:prstGeom prst="rect">
            <a:avLst/>
          </a:prstGeom>
          <a:noFill/>
          <a:ln w="9525">
            <a:noFill/>
            <a:miter lim="800000"/>
            <a:headEnd/>
            <a:tailEnd/>
          </a:ln>
          <a:effectLst/>
        </p:spPr>
        <p:txBody>
          <a:bodyPr wrap="none">
            <a:spAutoFit/>
          </a:bodyPr>
          <a:lstStyle/>
          <a:p>
            <a:pPr defTabSz="874713"/>
            <a:r>
              <a:rPr lang="fr-FR" dirty="0">
                <a:sym typeface="Wingdings" pitchFamily="2" charset="2"/>
              </a:rPr>
              <a:t> Contrat</a:t>
            </a:r>
          </a:p>
        </p:txBody>
      </p:sp>
      <p:cxnSp>
        <p:nvCxnSpPr>
          <p:cNvPr id="597003" name="AutoShape 4107"/>
          <p:cNvCxnSpPr>
            <a:cxnSpLocks noChangeShapeType="1"/>
            <a:stCxn id="596997" idx="2"/>
            <a:endCxn id="596996" idx="2"/>
          </p:cNvCxnSpPr>
          <p:nvPr/>
        </p:nvCxnSpPr>
        <p:spPr bwMode="auto">
          <a:xfrm rot="5400000">
            <a:off x="2232025" y="1606551"/>
            <a:ext cx="1587" cy="1922462"/>
          </a:xfrm>
          <a:prstGeom prst="bentConnector3">
            <a:avLst>
              <a:gd name="adj1" fmla="val 24800000"/>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97004" name="Text Box 4108"/>
          <p:cNvSpPr txBox="1">
            <a:spLocks noChangeArrowheads="1"/>
          </p:cNvSpPr>
          <p:nvPr/>
        </p:nvSpPr>
        <p:spPr bwMode="auto">
          <a:xfrm>
            <a:off x="1547813" y="2922588"/>
            <a:ext cx="1670050" cy="290512"/>
          </a:xfrm>
          <a:prstGeom prst="rect">
            <a:avLst/>
          </a:prstGeom>
          <a:noFill/>
          <a:ln w="9525">
            <a:noFill/>
            <a:miter lim="800000"/>
            <a:headEnd/>
            <a:tailEnd/>
          </a:ln>
          <a:effectLst/>
        </p:spPr>
        <p:txBody>
          <a:bodyPr wrap="none">
            <a:spAutoFit/>
          </a:bodyPr>
          <a:lstStyle/>
          <a:p>
            <a:pPr defTabSz="874713"/>
            <a:r>
              <a:rPr lang="fr-FR" dirty="0">
                <a:sym typeface="Wingdings" pitchFamily="2" charset="2"/>
              </a:rPr>
              <a:t> Prime (cotisation)</a:t>
            </a:r>
          </a:p>
        </p:txBody>
      </p:sp>
      <p:cxnSp>
        <p:nvCxnSpPr>
          <p:cNvPr id="597005" name="AutoShape 4109"/>
          <p:cNvCxnSpPr>
            <a:cxnSpLocks noChangeShapeType="1"/>
            <a:stCxn id="596996" idx="0"/>
            <a:endCxn id="596998" idx="0"/>
          </p:cNvCxnSpPr>
          <p:nvPr/>
        </p:nvCxnSpPr>
        <p:spPr bwMode="auto">
          <a:xfrm rot="5400000" flipV="1">
            <a:off x="3171032" y="380206"/>
            <a:ext cx="1588" cy="3800475"/>
          </a:xfrm>
          <a:prstGeom prst="bentConnector3">
            <a:avLst>
              <a:gd name="adj1" fmla="val -23200000"/>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97006" name="Text Box 4110"/>
          <p:cNvSpPr txBox="1">
            <a:spLocks noChangeArrowheads="1"/>
          </p:cNvSpPr>
          <p:nvPr/>
        </p:nvSpPr>
        <p:spPr bwMode="auto">
          <a:xfrm>
            <a:off x="2555875" y="1844675"/>
            <a:ext cx="1000125" cy="290513"/>
          </a:xfrm>
          <a:prstGeom prst="rect">
            <a:avLst/>
          </a:prstGeom>
          <a:noFill/>
          <a:ln w="9525">
            <a:noFill/>
            <a:miter lim="800000"/>
            <a:headEnd/>
            <a:tailEnd/>
          </a:ln>
          <a:effectLst/>
        </p:spPr>
        <p:txBody>
          <a:bodyPr wrap="none">
            <a:spAutoFit/>
          </a:bodyPr>
          <a:lstStyle/>
          <a:p>
            <a:pPr defTabSz="874713"/>
            <a:r>
              <a:rPr lang="fr-FR" dirty="0">
                <a:sym typeface="Wingdings" pitchFamily="2" charset="2"/>
              </a:rPr>
              <a:t> Garantie</a:t>
            </a:r>
          </a:p>
        </p:txBody>
      </p:sp>
      <p:pic>
        <p:nvPicPr>
          <p:cNvPr id="597007" name="Picture 4111" descr="j0339304[1]"/>
          <p:cNvPicPr>
            <a:picLocks noChangeAspect="1" noChangeArrowheads="1"/>
          </p:cNvPicPr>
          <p:nvPr/>
        </p:nvPicPr>
        <p:blipFill>
          <a:blip r:embed="rId3"/>
          <a:srcRect/>
          <a:stretch>
            <a:fillRect/>
          </a:stretch>
        </p:blipFill>
        <p:spPr bwMode="auto">
          <a:xfrm>
            <a:off x="4645025" y="2998788"/>
            <a:ext cx="430213" cy="431800"/>
          </a:xfrm>
          <a:prstGeom prst="rect">
            <a:avLst/>
          </a:prstGeom>
          <a:noFill/>
        </p:spPr>
      </p:pic>
      <p:pic>
        <p:nvPicPr>
          <p:cNvPr id="597009" name="Picture 4113" descr="j0242033[1]"/>
          <p:cNvPicPr>
            <a:picLocks noChangeAspect="1" noChangeArrowheads="1"/>
          </p:cNvPicPr>
          <p:nvPr/>
        </p:nvPicPr>
        <p:blipFill>
          <a:blip r:embed="rId4"/>
          <a:srcRect/>
          <a:stretch>
            <a:fillRect/>
          </a:stretch>
        </p:blipFill>
        <p:spPr bwMode="auto">
          <a:xfrm>
            <a:off x="4860925" y="2565400"/>
            <a:ext cx="503238" cy="504825"/>
          </a:xfrm>
          <a:prstGeom prst="rect">
            <a:avLst/>
          </a:prstGeom>
          <a:noFill/>
        </p:spPr>
      </p:pic>
      <p:pic>
        <p:nvPicPr>
          <p:cNvPr id="597010" name="Picture 4114" descr="j0339306[1]"/>
          <p:cNvPicPr>
            <a:picLocks noChangeAspect="1" noChangeArrowheads="1"/>
          </p:cNvPicPr>
          <p:nvPr/>
        </p:nvPicPr>
        <p:blipFill>
          <a:blip r:embed="rId5"/>
          <a:srcRect/>
          <a:stretch>
            <a:fillRect/>
          </a:stretch>
        </p:blipFill>
        <p:spPr bwMode="auto">
          <a:xfrm>
            <a:off x="5221288" y="2925763"/>
            <a:ext cx="431800" cy="431800"/>
          </a:xfrm>
          <a:prstGeom prst="rect">
            <a:avLst/>
          </a:prstGeom>
          <a:noFill/>
        </p:spPr>
      </p:pic>
      <p:sp>
        <p:nvSpPr>
          <p:cNvPr id="597011" name="Text Box 4115"/>
          <p:cNvSpPr txBox="1">
            <a:spLocks noChangeArrowheads="1"/>
          </p:cNvSpPr>
          <p:nvPr/>
        </p:nvSpPr>
        <p:spPr bwMode="auto">
          <a:xfrm>
            <a:off x="7739063" y="2276475"/>
            <a:ext cx="1081087" cy="300038"/>
          </a:xfrm>
          <a:prstGeom prst="rect">
            <a:avLst/>
          </a:prstGeom>
          <a:solidFill>
            <a:srgbClr val="C0C0C0"/>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B</a:t>
            </a:r>
            <a:r>
              <a:rPr lang="fr-FR" b="1" dirty="0">
                <a:latin typeface="Arial"/>
              </a:rPr>
              <a:t>é</a:t>
            </a:r>
            <a:r>
              <a:rPr lang="fr-FR" b="1" dirty="0"/>
              <a:t>n</a:t>
            </a:r>
            <a:r>
              <a:rPr lang="fr-FR" b="1" dirty="0">
                <a:latin typeface="Arial"/>
              </a:rPr>
              <a:t>é</a:t>
            </a:r>
            <a:r>
              <a:rPr lang="fr-FR" b="1" dirty="0"/>
              <a:t>ficiaire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93" name="Picture 3097" descr="j0318884[1]"/>
          <p:cNvPicPr>
            <a:picLocks noChangeAspect="1" noChangeArrowheads="1"/>
          </p:cNvPicPr>
          <p:nvPr/>
        </p:nvPicPr>
        <p:blipFill>
          <a:blip r:embed="rId3"/>
          <a:srcRect/>
          <a:stretch>
            <a:fillRect/>
          </a:stretch>
        </p:blipFill>
        <p:spPr bwMode="auto">
          <a:xfrm>
            <a:off x="4684713" y="2708275"/>
            <a:ext cx="792162" cy="723900"/>
          </a:xfrm>
          <a:prstGeom prst="rect">
            <a:avLst/>
          </a:prstGeom>
          <a:noFill/>
        </p:spPr>
      </p:pic>
      <p:sp>
        <p:nvSpPr>
          <p:cNvPr id="496643" name="Rectangle 1027"/>
          <p:cNvSpPr>
            <a:spLocks noGrp="1" noChangeArrowheads="1"/>
          </p:cNvSpPr>
          <p:nvPr>
            <p:ph type="body" idx="1"/>
          </p:nvPr>
        </p:nvSpPr>
        <p:spPr>
          <a:xfrm>
            <a:off x="663575" y="3716338"/>
            <a:ext cx="7975600" cy="2236787"/>
          </a:xfrm>
        </p:spPr>
        <p:txBody>
          <a:bodyPr/>
          <a:lstStyle/>
          <a:p>
            <a:r>
              <a:rPr lang="fr-FR" dirty="0"/>
              <a:t>Un RISQUE : seuls certains événements sont assurables :</a:t>
            </a:r>
          </a:p>
          <a:p>
            <a:pPr lvl="1"/>
            <a:r>
              <a:rPr lang="fr-FR" dirty="0"/>
              <a:t>Événement futur</a:t>
            </a:r>
          </a:p>
          <a:p>
            <a:pPr lvl="1"/>
            <a:r>
              <a:rPr lang="fr-FR" dirty="0"/>
              <a:t>Incertain, aléatoire</a:t>
            </a:r>
          </a:p>
          <a:p>
            <a:pPr lvl="1"/>
            <a:r>
              <a:rPr lang="fr-FR" dirty="0"/>
              <a:t>Sans lien avec la volonté de l’assuré</a:t>
            </a:r>
          </a:p>
        </p:txBody>
      </p:sp>
      <p:sp>
        <p:nvSpPr>
          <p:cNvPr id="496644" name="Rectangle 1028"/>
          <p:cNvSpPr>
            <a:spLocks noChangeArrowheads="1"/>
          </p:cNvSpPr>
          <p:nvPr/>
        </p:nvSpPr>
        <p:spPr bwMode="auto">
          <a:xfrm>
            <a:off x="900113" y="836612"/>
            <a:ext cx="7500937" cy="864000"/>
          </a:xfrm>
          <a:prstGeom prst="rect">
            <a:avLst/>
          </a:prstGeom>
          <a:solidFill>
            <a:schemeClr val="accent2"/>
          </a:solidFill>
          <a:ln w="9525">
            <a:noFill/>
            <a:miter lim="800000"/>
            <a:headEnd/>
            <a:tailEnd/>
          </a:ln>
          <a:effectLst>
            <a:outerShdw dist="107763" dir="2700000" algn="ctr" rotWithShape="0">
              <a:schemeClr val="bg2">
                <a:alpha val="50000"/>
              </a:schemeClr>
            </a:outerShdw>
          </a:effectLst>
          <a:scene3d>
            <a:camera prst="orthographicFront"/>
            <a:lightRig rig="threePt" dir="t"/>
          </a:scene3d>
          <a:sp3d>
            <a:bevelT/>
            <a:bevelB/>
          </a:sp3d>
        </p:spPr>
        <p:txBody>
          <a:bodyPr lIns="45720" rIns="45720"/>
          <a:lstStyle/>
          <a:p>
            <a:pPr marL="85725" eaLnBrk="1" hangingPunct="1">
              <a:spcBef>
                <a:spcPct val="20000"/>
              </a:spcBef>
              <a:buClr>
                <a:srgbClr val="C80005"/>
              </a:buClr>
              <a:buFont typeface="Wingdings" pitchFamily="2" charset="2"/>
              <a:buNone/>
              <a:defRPr/>
            </a:pPr>
            <a:r>
              <a:rPr lang="fr-FR" sz="1200" b="1" i="1" dirty="0">
                <a:latin typeface="Tahoma" charset="0"/>
              </a:rPr>
              <a:t>L'assurance est une opération par laquelle une partie, l'assuré, se fait promettre, moyennant une rémunération (la prime), pour lui ou pour un tiers, en cas de réalisation d‘</a:t>
            </a:r>
            <a:r>
              <a:rPr lang="fr-FR" b="1" i="1" u="sng" dirty="0">
                <a:solidFill>
                  <a:srgbClr val="FF0000"/>
                </a:solidFill>
                <a:latin typeface="Tahoma" charset="0"/>
              </a:rPr>
              <a:t>UN RISQUE</a:t>
            </a:r>
            <a:r>
              <a:rPr lang="fr-FR" sz="1200" b="1" i="1" dirty="0">
                <a:latin typeface="Tahoma" charset="0"/>
              </a:rPr>
              <a:t>, une prestation par une autre partie, l'assureur qui, prenant en charge un ensemble de risques, les compense conformément aux lois de la statistique.</a:t>
            </a:r>
          </a:p>
        </p:txBody>
      </p:sp>
      <p:sp>
        <p:nvSpPr>
          <p:cNvPr id="570378" name="Text Box 3082"/>
          <p:cNvSpPr txBox="1">
            <a:spLocks noChangeArrowheads="1"/>
          </p:cNvSpPr>
          <p:nvPr/>
        </p:nvSpPr>
        <p:spPr bwMode="auto">
          <a:xfrm>
            <a:off x="723900" y="2279650"/>
            <a:ext cx="1173163" cy="287338"/>
          </a:xfrm>
          <a:prstGeom prst="rect">
            <a:avLst/>
          </a:prstGeom>
          <a:solidFill>
            <a:schemeClr val="accent1"/>
          </a:solidFill>
          <a:ln w="9525">
            <a:noFill/>
            <a:miter lim="800000"/>
            <a:headEnd/>
            <a:tailEnd/>
          </a:ln>
          <a:effectLst/>
          <a:scene3d>
            <a:camera prst="orthographicFront"/>
            <a:lightRig rig="threePt" dir="t"/>
          </a:scene3d>
          <a:sp3d>
            <a:bevelT/>
          </a:sp3d>
        </p:spPr>
        <p:txBody>
          <a:bodyPr wrap="none" anchor="ctr"/>
          <a:lstStyle/>
          <a:p>
            <a:pPr algn="ctr" defTabSz="874713"/>
            <a:r>
              <a:rPr lang="fr-FR" b="1" dirty="0"/>
              <a:t>Assureur</a:t>
            </a:r>
          </a:p>
        </p:txBody>
      </p:sp>
      <p:sp>
        <p:nvSpPr>
          <p:cNvPr id="570379" name="Text Box 3083"/>
          <p:cNvSpPr txBox="1">
            <a:spLocks noChangeArrowheads="1"/>
          </p:cNvSpPr>
          <p:nvPr/>
        </p:nvSpPr>
        <p:spPr bwMode="auto">
          <a:xfrm>
            <a:off x="2584450" y="2279650"/>
            <a:ext cx="1296988" cy="287338"/>
          </a:xfrm>
          <a:prstGeom prst="rect">
            <a:avLst/>
          </a:prstGeom>
          <a:solidFill>
            <a:srgbClr val="CCFFCC"/>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Souscripteur</a:t>
            </a:r>
          </a:p>
        </p:txBody>
      </p:sp>
      <p:sp>
        <p:nvSpPr>
          <p:cNvPr id="570380" name="Text Box 3084"/>
          <p:cNvSpPr txBox="1">
            <a:spLocks noChangeArrowheads="1"/>
          </p:cNvSpPr>
          <p:nvPr/>
        </p:nvSpPr>
        <p:spPr bwMode="auto">
          <a:xfrm>
            <a:off x="4570413" y="2279650"/>
            <a:ext cx="1081087" cy="300038"/>
          </a:xfrm>
          <a:prstGeom prst="rect">
            <a:avLst/>
          </a:prstGeom>
          <a:solidFill>
            <a:srgbClr val="CCFFCC"/>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Assuré</a:t>
            </a:r>
          </a:p>
        </p:txBody>
      </p:sp>
      <p:cxnSp>
        <p:nvCxnSpPr>
          <p:cNvPr id="570387" name="AutoShape 3091"/>
          <p:cNvCxnSpPr>
            <a:cxnSpLocks noChangeShapeType="1"/>
            <a:stCxn id="570378" idx="0"/>
            <a:endCxn id="570380" idx="0"/>
          </p:cNvCxnSpPr>
          <p:nvPr/>
        </p:nvCxnSpPr>
        <p:spPr bwMode="auto">
          <a:xfrm rot="5400000" flipV="1">
            <a:off x="3210719" y="380206"/>
            <a:ext cx="1588" cy="3800475"/>
          </a:xfrm>
          <a:prstGeom prst="bentConnector3">
            <a:avLst>
              <a:gd name="adj1" fmla="val -20800000"/>
            </a:avLst>
          </a:prstGeom>
          <a:noFill/>
          <a:ln w="9525">
            <a:solidFill>
              <a:schemeClr val="tx1"/>
            </a:solidFill>
            <a:miter lim="800000"/>
            <a:headEnd/>
            <a:tailEnd type="triangle" w="med" len="med"/>
          </a:ln>
          <a:effectLst/>
        </p:spPr>
      </p:cxnSp>
      <p:sp>
        <p:nvSpPr>
          <p:cNvPr id="570388" name="Text Box 3092"/>
          <p:cNvSpPr txBox="1">
            <a:spLocks noChangeArrowheads="1"/>
          </p:cNvSpPr>
          <p:nvPr/>
        </p:nvSpPr>
        <p:spPr bwMode="auto">
          <a:xfrm>
            <a:off x="2595563" y="1892300"/>
            <a:ext cx="1000125" cy="290513"/>
          </a:xfrm>
          <a:prstGeom prst="rect">
            <a:avLst/>
          </a:prstGeom>
          <a:noFill/>
          <a:ln w="9525">
            <a:noFill/>
            <a:miter lim="800000"/>
            <a:headEnd/>
            <a:tailEnd/>
          </a:ln>
          <a:effectLst/>
        </p:spPr>
        <p:txBody>
          <a:bodyPr wrap="none">
            <a:spAutoFit/>
          </a:bodyPr>
          <a:lstStyle/>
          <a:p>
            <a:pPr defTabSz="874713"/>
            <a:r>
              <a:rPr lang="fr-FR" dirty="0">
                <a:sym typeface="Wingdings" pitchFamily="2" charset="2"/>
              </a:rPr>
              <a:t> Garantie</a:t>
            </a:r>
          </a:p>
        </p:txBody>
      </p:sp>
      <p:sp>
        <p:nvSpPr>
          <p:cNvPr id="570394" name="Text Box 3098"/>
          <p:cNvSpPr txBox="1">
            <a:spLocks noChangeArrowheads="1"/>
          </p:cNvSpPr>
          <p:nvPr/>
        </p:nvSpPr>
        <p:spPr bwMode="auto">
          <a:xfrm>
            <a:off x="6157913" y="2279650"/>
            <a:ext cx="1081087" cy="300038"/>
          </a:xfrm>
          <a:prstGeom prst="rect">
            <a:avLst/>
          </a:prstGeom>
          <a:solidFill>
            <a:srgbClr val="C0C0C0"/>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Tiers</a:t>
            </a:r>
          </a:p>
        </p:txBody>
      </p:sp>
      <p:sp>
        <p:nvSpPr>
          <p:cNvPr id="570395" name="Text Box 3099"/>
          <p:cNvSpPr txBox="1">
            <a:spLocks noChangeArrowheads="1"/>
          </p:cNvSpPr>
          <p:nvPr/>
        </p:nvSpPr>
        <p:spPr bwMode="auto">
          <a:xfrm>
            <a:off x="7739063" y="2276475"/>
            <a:ext cx="1081087" cy="300038"/>
          </a:xfrm>
          <a:prstGeom prst="rect">
            <a:avLst/>
          </a:prstGeom>
          <a:solidFill>
            <a:srgbClr val="C0C0C0"/>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Bénéficiaire</a:t>
            </a:r>
          </a:p>
        </p:txBody>
      </p:sp>
      <p:pic>
        <p:nvPicPr>
          <p:cNvPr id="570396" name="Picture 3100" descr="j0413508[1]"/>
          <p:cNvPicPr>
            <a:picLocks noChangeAspect="1" noChangeArrowheads="1"/>
          </p:cNvPicPr>
          <p:nvPr/>
        </p:nvPicPr>
        <p:blipFill>
          <a:blip r:embed="rId4"/>
          <a:srcRect/>
          <a:stretch>
            <a:fillRect/>
          </a:stretch>
        </p:blipFill>
        <p:spPr bwMode="auto">
          <a:xfrm>
            <a:off x="5435600" y="1844675"/>
            <a:ext cx="925513" cy="609600"/>
          </a:xfrm>
          <a:prstGeom prst="rect">
            <a:avLst/>
          </a:prstGeom>
          <a:noFill/>
        </p:spPr>
      </p:pic>
      <p:pic>
        <p:nvPicPr>
          <p:cNvPr id="570397" name="Picture 3101" descr="j0216576[1]"/>
          <p:cNvPicPr>
            <a:picLocks noChangeAspect="1" noChangeArrowheads="1"/>
          </p:cNvPicPr>
          <p:nvPr/>
        </p:nvPicPr>
        <p:blipFill>
          <a:blip r:embed="rId5"/>
          <a:srcRect/>
          <a:stretch>
            <a:fillRect/>
          </a:stretch>
        </p:blipFill>
        <p:spPr bwMode="auto">
          <a:xfrm>
            <a:off x="4140200" y="2279650"/>
            <a:ext cx="649288" cy="501650"/>
          </a:xfrm>
          <a:prstGeom prst="rect">
            <a:avLst/>
          </a:prstGeom>
          <a:noFill/>
        </p:spPr>
      </p:pic>
      <p:sp>
        <p:nvSpPr>
          <p:cNvPr id="16" name="Rectangle 3074"/>
          <p:cNvSpPr>
            <a:spLocks noGrp="1" noChangeArrowheads="1"/>
          </p:cNvSpPr>
          <p:nvPr>
            <p:ph type="title"/>
          </p:nvPr>
        </p:nvSpPr>
        <p:spPr>
          <a:xfrm>
            <a:off x="457200" y="0"/>
            <a:ext cx="8029575" cy="760413"/>
          </a:xfrm>
        </p:spPr>
        <p:txBody>
          <a:bodyPr/>
          <a:lstStyle/>
          <a:p>
            <a:r>
              <a:rPr lang="fr-FR" sz="1600" dirty="0" smtClean="0"/>
              <a:t>Grands principes de fonctionnement d’une société d’assurance</a:t>
            </a:r>
            <a:r>
              <a:rPr lang="fr-FR" spc="-130" dirty="0" smtClean="0"/>
              <a:t/>
            </a:r>
            <a:br>
              <a:rPr lang="fr-FR" spc="-130" dirty="0" smtClean="0"/>
            </a:br>
            <a:r>
              <a:rPr lang="fr-FR" i="1" spc="-100" dirty="0" smtClean="0"/>
              <a:t>Fondamentaux techniques et juridiques des opérations d’assurance</a:t>
            </a:r>
            <a:endParaRPr lang="fr-FR" i="1" spc="-1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1027"/>
          <p:cNvSpPr>
            <a:spLocks noGrp="1" noChangeArrowheads="1"/>
          </p:cNvSpPr>
          <p:nvPr>
            <p:ph type="body" idx="1"/>
          </p:nvPr>
        </p:nvSpPr>
        <p:spPr>
          <a:xfrm>
            <a:off x="663575" y="3213100"/>
            <a:ext cx="7975600" cy="2740025"/>
          </a:xfrm>
        </p:spPr>
        <p:txBody>
          <a:bodyPr/>
          <a:lstStyle/>
          <a:p>
            <a:endParaRPr lang="fr-FR" dirty="0"/>
          </a:p>
          <a:p>
            <a:r>
              <a:rPr lang="fr-FR" dirty="0"/>
              <a:t>Une PRESTATION :</a:t>
            </a:r>
          </a:p>
          <a:p>
            <a:pPr lvl="1"/>
            <a:r>
              <a:rPr lang="fr-FR" dirty="0"/>
              <a:t>En générale, une somme d'argent destinée,</a:t>
            </a:r>
          </a:p>
          <a:p>
            <a:pPr lvl="2"/>
            <a:r>
              <a:rPr lang="fr-FR" dirty="0"/>
              <a:t>soit au souscripteur et assuré, (Ex: assurance incendie),</a:t>
            </a:r>
          </a:p>
          <a:p>
            <a:pPr lvl="2"/>
            <a:r>
              <a:rPr lang="fr-FR" dirty="0"/>
              <a:t>soit à un tiers, (Ex: assurance de responsabilités),</a:t>
            </a:r>
          </a:p>
          <a:p>
            <a:pPr lvl="2"/>
            <a:r>
              <a:rPr lang="fr-FR" dirty="0"/>
              <a:t>soit au bénéficiaire, (Ex: assurance en cas de décès).</a:t>
            </a:r>
          </a:p>
          <a:p>
            <a:pPr lvl="1"/>
            <a:r>
              <a:rPr lang="fr-FR" dirty="0"/>
              <a:t>Indemnités évaluées en cas de sinistres -&gt; assurances de dommages</a:t>
            </a:r>
          </a:p>
          <a:p>
            <a:pPr lvl="1">
              <a:buFont typeface="Wingdings" pitchFamily="2" charset="2"/>
              <a:buNone/>
            </a:pPr>
            <a:r>
              <a:rPr lang="fr-FR" dirty="0"/>
              <a:t>				ou</a:t>
            </a:r>
          </a:p>
          <a:p>
            <a:pPr lvl="1"/>
            <a:r>
              <a:rPr lang="fr-FR" dirty="0"/>
              <a:t>Prestations forfaitaires déterminées à la souscription -&gt; assurances de personnes</a:t>
            </a:r>
          </a:p>
        </p:txBody>
      </p:sp>
      <p:sp>
        <p:nvSpPr>
          <p:cNvPr id="498692" name="Rectangle 1028"/>
          <p:cNvSpPr>
            <a:spLocks noChangeArrowheads="1"/>
          </p:cNvSpPr>
          <p:nvPr/>
        </p:nvSpPr>
        <p:spPr bwMode="auto">
          <a:xfrm>
            <a:off x="900113" y="836613"/>
            <a:ext cx="7500937" cy="857716"/>
          </a:xfrm>
          <a:prstGeom prst="rect">
            <a:avLst/>
          </a:prstGeom>
          <a:solidFill>
            <a:schemeClr val="accent2"/>
          </a:solidFill>
          <a:ln w="9525">
            <a:noFill/>
            <a:miter lim="800000"/>
            <a:headEnd/>
            <a:tailEnd/>
          </a:ln>
          <a:effectLst>
            <a:outerShdw dist="107763" dir="2700000" algn="ctr" rotWithShape="0">
              <a:schemeClr val="bg2">
                <a:alpha val="50000"/>
              </a:schemeClr>
            </a:outerShdw>
          </a:effectLst>
          <a:scene3d>
            <a:camera prst="orthographicFront"/>
            <a:lightRig rig="threePt" dir="t"/>
          </a:scene3d>
          <a:sp3d>
            <a:bevelT/>
            <a:bevelB/>
          </a:sp3d>
        </p:spPr>
        <p:txBody>
          <a:bodyPr lIns="45720" rIns="45720"/>
          <a:lstStyle/>
          <a:p>
            <a:pPr marL="85725" eaLnBrk="1" hangingPunct="1">
              <a:spcBef>
                <a:spcPct val="20000"/>
              </a:spcBef>
              <a:buClr>
                <a:srgbClr val="C80005"/>
              </a:buClr>
              <a:buFont typeface="Wingdings" pitchFamily="2" charset="2"/>
              <a:buNone/>
              <a:defRPr/>
            </a:pPr>
            <a:r>
              <a:rPr lang="fr-FR" sz="1200" b="1" i="1" dirty="0">
                <a:latin typeface="Tahoma" charset="0"/>
              </a:rPr>
              <a:t>L'assurance est une opération par laquelle une partie, l'assuré, se fait promettre, moyennant une rémunération (la prime), pour lui ou pour un tiers, en cas de réalisation d’un risque, </a:t>
            </a:r>
            <a:r>
              <a:rPr lang="fr-FR" b="1" i="1" u="sng" dirty="0">
                <a:solidFill>
                  <a:srgbClr val="FF0000"/>
                </a:solidFill>
                <a:latin typeface="Tahoma" charset="0"/>
              </a:rPr>
              <a:t>UNE PRESTATION </a:t>
            </a:r>
            <a:r>
              <a:rPr lang="fr-FR" sz="1200" b="1" i="1" dirty="0">
                <a:latin typeface="Tahoma" charset="0"/>
              </a:rPr>
              <a:t>par une autre partie, l'assureur qui, prenant en charge un ensemble de risques, les compense conformément aux lois de la statistique.</a:t>
            </a:r>
          </a:p>
        </p:txBody>
      </p:sp>
      <p:sp>
        <p:nvSpPr>
          <p:cNvPr id="500742" name="Text Box 1030"/>
          <p:cNvSpPr txBox="1">
            <a:spLocks noChangeArrowheads="1"/>
          </p:cNvSpPr>
          <p:nvPr/>
        </p:nvSpPr>
        <p:spPr bwMode="auto">
          <a:xfrm>
            <a:off x="682625" y="2279650"/>
            <a:ext cx="1173163" cy="287338"/>
          </a:xfrm>
          <a:prstGeom prst="rect">
            <a:avLst/>
          </a:prstGeom>
          <a:solidFill>
            <a:schemeClr val="accent1"/>
          </a:solidFill>
          <a:ln w="9525">
            <a:noFill/>
            <a:miter lim="800000"/>
            <a:headEnd/>
            <a:tailEnd/>
          </a:ln>
          <a:effectLst/>
          <a:scene3d>
            <a:camera prst="orthographicFront"/>
            <a:lightRig rig="threePt" dir="t"/>
          </a:scene3d>
          <a:sp3d>
            <a:bevelT/>
          </a:sp3d>
        </p:spPr>
        <p:txBody>
          <a:bodyPr wrap="none" anchor="ctr"/>
          <a:lstStyle/>
          <a:p>
            <a:pPr algn="ctr" defTabSz="874713"/>
            <a:r>
              <a:rPr lang="fr-FR" b="1" dirty="0"/>
              <a:t>Assureur</a:t>
            </a:r>
          </a:p>
        </p:txBody>
      </p:sp>
      <p:sp>
        <p:nvSpPr>
          <p:cNvPr id="500743" name="Text Box 1031"/>
          <p:cNvSpPr txBox="1">
            <a:spLocks noChangeArrowheads="1"/>
          </p:cNvSpPr>
          <p:nvPr/>
        </p:nvSpPr>
        <p:spPr bwMode="auto">
          <a:xfrm>
            <a:off x="2543175" y="2279650"/>
            <a:ext cx="1296988" cy="287338"/>
          </a:xfrm>
          <a:prstGeom prst="rect">
            <a:avLst/>
          </a:prstGeom>
          <a:solidFill>
            <a:srgbClr val="CCFFCC"/>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Souscripteur</a:t>
            </a:r>
          </a:p>
        </p:txBody>
      </p:sp>
      <p:sp>
        <p:nvSpPr>
          <p:cNvPr id="500744" name="Text Box 1032"/>
          <p:cNvSpPr txBox="1">
            <a:spLocks noChangeArrowheads="1"/>
          </p:cNvSpPr>
          <p:nvPr/>
        </p:nvSpPr>
        <p:spPr bwMode="auto">
          <a:xfrm>
            <a:off x="4529138" y="2279650"/>
            <a:ext cx="1081087" cy="300038"/>
          </a:xfrm>
          <a:prstGeom prst="rect">
            <a:avLst/>
          </a:prstGeom>
          <a:solidFill>
            <a:srgbClr val="CCFFCC"/>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Assuré</a:t>
            </a:r>
          </a:p>
        </p:txBody>
      </p:sp>
      <p:cxnSp>
        <p:nvCxnSpPr>
          <p:cNvPr id="500751" name="AutoShape 1039"/>
          <p:cNvCxnSpPr>
            <a:cxnSpLocks noChangeShapeType="1"/>
            <a:stCxn id="500742" idx="0"/>
            <a:endCxn id="500744" idx="0"/>
          </p:cNvCxnSpPr>
          <p:nvPr/>
        </p:nvCxnSpPr>
        <p:spPr bwMode="auto">
          <a:xfrm rot="5400000" flipV="1">
            <a:off x="3169444" y="380206"/>
            <a:ext cx="1588" cy="3800475"/>
          </a:xfrm>
          <a:prstGeom prst="bentConnector3">
            <a:avLst>
              <a:gd name="adj1" fmla="val -20800000"/>
            </a:avLst>
          </a:prstGeom>
          <a:noFill/>
          <a:ln w="9525">
            <a:solidFill>
              <a:schemeClr val="tx1"/>
            </a:solidFill>
            <a:miter lim="800000"/>
            <a:headEnd/>
            <a:tailEnd type="triangle" w="med" len="med"/>
          </a:ln>
          <a:effectLst/>
        </p:spPr>
      </p:cxnSp>
      <p:sp>
        <p:nvSpPr>
          <p:cNvPr id="500752" name="Text Box 1040"/>
          <p:cNvSpPr txBox="1">
            <a:spLocks noChangeArrowheads="1"/>
          </p:cNvSpPr>
          <p:nvPr/>
        </p:nvSpPr>
        <p:spPr bwMode="auto">
          <a:xfrm>
            <a:off x="2554288" y="1892300"/>
            <a:ext cx="1000125" cy="290513"/>
          </a:xfrm>
          <a:prstGeom prst="rect">
            <a:avLst/>
          </a:prstGeom>
          <a:noFill/>
          <a:ln w="9525">
            <a:noFill/>
            <a:miter lim="800000"/>
            <a:headEnd/>
            <a:tailEnd/>
          </a:ln>
          <a:effectLst/>
        </p:spPr>
        <p:txBody>
          <a:bodyPr wrap="none">
            <a:spAutoFit/>
          </a:bodyPr>
          <a:lstStyle/>
          <a:p>
            <a:pPr defTabSz="874713"/>
            <a:r>
              <a:rPr lang="fr-FR" dirty="0">
                <a:sym typeface="Wingdings" pitchFamily="2" charset="2"/>
              </a:rPr>
              <a:t> Garantie</a:t>
            </a:r>
          </a:p>
        </p:txBody>
      </p:sp>
      <p:sp>
        <p:nvSpPr>
          <p:cNvPr id="500757" name="Text Box 1045"/>
          <p:cNvSpPr txBox="1">
            <a:spLocks noChangeArrowheads="1"/>
          </p:cNvSpPr>
          <p:nvPr/>
        </p:nvSpPr>
        <p:spPr bwMode="auto">
          <a:xfrm>
            <a:off x="3708400" y="3141663"/>
            <a:ext cx="1111250" cy="290512"/>
          </a:xfrm>
          <a:prstGeom prst="rect">
            <a:avLst/>
          </a:prstGeom>
          <a:noFill/>
          <a:ln w="9525">
            <a:noFill/>
            <a:miter lim="800000"/>
            <a:headEnd/>
            <a:tailEnd/>
          </a:ln>
          <a:effectLst/>
        </p:spPr>
        <p:txBody>
          <a:bodyPr wrap="none">
            <a:spAutoFit/>
          </a:bodyPr>
          <a:lstStyle/>
          <a:p>
            <a:pPr defTabSz="874713"/>
            <a:r>
              <a:rPr lang="fr-FR" dirty="0">
                <a:sym typeface="Wingdings" pitchFamily="2" charset="2"/>
              </a:rPr>
              <a:t> Prestation</a:t>
            </a:r>
          </a:p>
        </p:txBody>
      </p:sp>
      <p:sp>
        <p:nvSpPr>
          <p:cNvPr id="500758" name="Text Box 1046"/>
          <p:cNvSpPr txBox="1">
            <a:spLocks noChangeArrowheads="1"/>
          </p:cNvSpPr>
          <p:nvPr/>
        </p:nvSpPr>
        <p:spPr bwMode="auto">
          <a:xfrm>
            <a:off x="6157913" y="2279650"/>
            <a:ext cx="1081087" cy="300038"/>
          </a:xfrm>
          <a:prstGeom prst="rect">
            <a:avLst/>
          </a:prstGeom>
          <a:solidFill>
            <a:srgbClr val="C0C0C0"/>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Tiers</a:t>
            </a:r>
          </a:p>
        </p:txBody>
      </p:sp>
      <p:sp>
        <p:nvSpPr>
          <p:cNvPr id="500759" name="Text Box 1047"/>
          <p:cNvSpPr txBox="1">
            <a:spLocks noChangeArrowheads="1"/>
          </p:cNvSpPr>
          <p:nvPr/>
        </p:nvSpPr>
        <p:spPr bwMode="auto">
          <a:xfrm>
            <a:off x="7739063" y="2276475"/>
            <a:ext cx="1081087" cy="300038"/>
          </a:xfrm>
          <a:prstGeom prst="rect">
            <a:avLst/>
          </a:prstGeom>
          <a:solidFill>
            <a:srgbClr val="C0C0C0"/>
          </a:solidFill>
          <a:ln w="9525" algn="ctr">
            <a:noFill/>
            <a:miter lim="800000"/>
            <a:headEnd/>
            <a:tailEnd/>
          </a:ln>
          <a:effectLst/>
          <a:scene3d>
            <a:camera prst="orthographicFront"/>
            <a:lightRig rig="threePt" dir="t"/>
          </a:scene3d>
          <a:sp3d>
            <a:bevelT/>
          </a:sp3d>
        </p:spPr>
        <p:txBody>
          <a:bodyPr wrap="none" anchor="ctr"/>
          <a:lstStyle/>
          <a:p>
            <a:pPr algn="ctr" defTabSz="874713"/>
            <a:r>
              <a:rPr lang="fr-FR" b="1" dirty="0"/>
              <a:t>Bénéficiaire</a:t>
            </a:r>
          </a:p>
        </p:txBody>
      </p:sp>
      <p:cxnSp>
        <p:nvCxnSpPr>
          <p:cNvPr id="500762" name="AutoShape 1050"/>
          <p:cNvCxnSpPr>
            <a:cxnSpLocks noChangeShapeType="1"/>
            <a:stCxn id="500742" idx="2"/>
            <a:endCxn id="500743" idx="2"/>
          </p:cNvCxnSpPr>
          <p:nvPr/>
        </p:nvCxnSpPr>
        <p:spPr bwMode="auto">
          <a:xfrm rot="16200000" flipH="1">
            <a:off x="2230438" y="1606550"/>
            <a:ext cx="1587" cy="1922463"/>
          </a:xfrm>
          <a:prstGeom prst="bentConnector3">
            <a:avLst>
              <a:gd name="adj1" fmla="val 36100000"/>
            </a:avLst>
          </a:prstGeom>
          <a:noFill/>
          <a:ln w="9525">
            <a:solidFill>
              <a:schemeClr val="tx1"/>
            </a:solidFill>
            <a:miter lim="800000"/>
            <a:headEnd/>
            <a:tailEnd type="triangle" w="med" len="med"/>
          </a:ln>
          <a:effectLst/>
        </p:spPr>
      </p:cxnSp>
      <p:cxnSp>
        <p:nvCxnSpPr>
          <p:cNvPr id="500763" name="AutoShape 1051"/>
          <p:cNvCxnSpPr>
            <a:cxnSpLocks noChangeShapeType="1"/>
            <a:stCxn id="500742" idx="2"/>
            <a:endCxn id="500744" idx="2"/>
          </p:cNvCxnSpPr>
          <p:nvPr/>
        </p:nvCxnSpPr>
        <p:spPr bwMode="auto">
          <a:xfrm rot="16200000" flipH="1">
            <a:off x="3163888" y="673100"/>
            <a:ext cx="12700" cy="3800475"/>
          </a:xfrm>
          <a:prstGeom prst="bentConnector3">
            <a:avLst>
              <a:gd name="adj1" fmla="val 4487500"/>
            </a:avLst>
          </a:prstGeom>
          <a:noFill/>
          <a:ln w="9525">
            <a:solidFill>
              <a:schemeClr val="tx1"/>
            </a:solidFill>
            <a:miter lim="800000"/>
            <a:headEnd/>
            <a:tailEnd type="triangle" w="med" len="med"/>
          </a:ln>
          <a:effectLst/>
        </p:spPr>
      </p:cxnSp>
      <p:cxnSp>
        <p:nvCxnSpPr>
          <p:cNvPr id="500764" name="AutoShape 1052"/>
          <p:cNvCxnSpPr>
            <a:cxnSpLocks noChangeShapeType="1"/>
            <a:stCxn id="500742" idx="2"/>
            <a:endCxn id="500758" idx="2"/>
          </p:cNvCxnSpPr>
          <p:nvPr/>
        </p:nvCxnSpPr>
        <p:spPr bwMode="auto">
          <a:xfrm rot="16200000" flipH="1">
            <a:off x="3978275" y="-141287"/>
            <a:ext cx="12700" cy="5429250"/>
          </a:xfrm>
          <a:prstGeom prst="bentConnector3">
            <a:avLst>
              <a:gd name="adj1" fmla="val 4487500"/>
            </a:avLst>
          </a:prstGeom>
          <a:noFill/>
          <a:ln w="9525">
            <a:solidFill>
              <a:schemeClr val="tx1"/>
            </a:solidFill>
            <a:miter lim="800000"/>
            <a:headEnd/>
            <a:tailEnd type="triangle" w="med" len="med"/>
          </a:ln>
          <a:effectLst/>
        </p:spPr>
      </p:cxnSp>
      <p:cxnSp>
        <p:nvCxnSpPr>
          <p:cNvPr id="500765" name="AutoShape 1053"/>
          <p:cNvCxnSpPr>
            <a:cxnSpLocks noChangeShapeType="1"/>
            <a:stCxn id="500742" idx="2"/>
            <a:endCxn id="500759" idx="2"/>
          </p:cNvCxnSpPr>
          <p:nvPr/>
        </p:nvCxnSpPr>
        <p:spPr bwMode="auto">
          <a:xfrm rot="16200000" flipH="1">
            <a:off x="4770437" y="-933449"/>
            <a:ext cx="9525" cy="7010400"/>
          </a:xfrm>
          <a:prstGeom prst="bentConnector3">
            <a:avLst>
              <a:gd name="adj1" fmla="val 6083333"/>
            </a:avLst>
          </a:prstGeom>
          <a:noFill/>
          <a:ln w="9525">
            <a:solidFill>
              <a:schemeClr val="tx1"/>
            </a:solidFill>
            <a:miter lim="800000"/>
            <a:headEnd/>
            <a:tailEnd type="triangle" w="med" len="med"/>
          </a:ln>
          <a:effectLst/>
        </p:spPr>
      </p:cxnSp>
      <p:sp>
        <p:nvSpPr>
          <p:cNvPr id="18" name="Rectangle 3074"/>
          <p:cNvSpPr>
            <a:spLocks noGrp="1" noChangeArrowheads="1"/>
          </p:cNvSpPr>
          <p:nvPr>
            <p:ph type="title"/>
          </p:nvPr>
        </p:nvSpPr>
        <p:spPr>
          <a:xfrm>
            <a:off x="457200" y="0"/>
            <a:ext cx="8029575" cy="760413"/>
          </a:xfrm>
        </p:spPr>
        <p:txBody>
          <a:bodyPr/>
          <a:lstStyle/>
          <a:p>
            <a:r>
              <a:rPr lang="fr-FR" sz="1600" dirty="0" smtClean="0"/>
              <a:t>Grands principes de fonctionnement d’une société d’assurance</a:t>
            </a:r>
            <a:r>
              <a:rPr lang="fr-FR" spc="-130" dirty="0" smtClean="0"/>
              <a:t/>
            </a:r>
            <a:br>
              <a:rPr lang="fr-FR" spc="-130" dirty="0" smtClean="0"/>
            </a:br>
            <a:r>
              <a:rPr lang="fr-FR" i="1" spc="-100" dirty="0" smtClean="0"/>
              <a:t>Fondamentaux techniques et juridiques des opérations d’assurance</a:t>
            </a:r>
            <a:endParaRPr lang="fr-FR" i="1" spc="-1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23925" y="1066800"/>
            <a:ext cx="7500938" cy="865188"/>
          </a:xfrm>
          <a:prstGeom prst="rect">
            <a:avLst/>
          </a:prstGeom>
          <a:solidFill>
            <a:schemeClr val="accent2"/>
          </a:solidFill>
          <a:ln w="9525">
            <a:noFill/>
            <a:miter lim="800000"/>
            <a:headEnd/>
            <a:tailEnd/>
          </a:ln>
          <a:effectLst>
            <a:outerShdw dist="107763" dir="2700000" algn="ctr" rotWithShape="0">
              <a:schemeClr val="bg2">
                <a:alpha val="50000"/>
              </a:schemeClr>
            </a:outerShdw>
          </a:effectLst>
          <a:scene3d>
            <a:camera prst="orthographicFront"/>
            <a:lightRig rig="threePt" dir="t"/>
          </a:scene3d>
          <a:sp3d>
            <a:bevelT/>
            <a:bevelB/>
          </a:sp3d>
        </p:spPr>
        <p:txBody>
          <a:bodyPr lIns="45720" rIns="45720"/>
          <a:lstStyle/>
          <a:p>
            <a:pPr marL="85725" eaLnBrk="1" hangingPunct="1">
              <a:spcBef>
                <a:spcPct val="20000"/>
              </a:spcBef>
              <a:buClr>
                <a:srgbClr val="C80005"/>
              </a:buClr>
              <a:defRPr/>
            </a:pPr>
            <a:r>
              <a:rPr lang="fr-FR" sz="1200" b="1" i="1" dirty="0">
                <a:latin typeface="Tahoma" charset="0"/>
              </a:rPr>
              <a:t>L'assurance est une opération par laquelle une partie, l'assuré, se fait promettre, moyennant une rémunération (la prime), pour lui ou pour un tiers, en cas de réalisation d’un risque, une prestation par une autre partie, l'assureur qui, prenant en charge un ensemble de risques, les </a:t>
            </a:r>
            <a:r>
              <a:rPr lang="fr-FR" b="1" i="1" u="sng" dirty="0">
                <a:solidFill>
                  <a:srgbClr val="FF0000"/>
                </a:solidFill>
                <a:latin typeface="Tahoma" charset="0"/>
              </a:rPr>
              <a:t>COMPENSE</a:t>
            </a:r>
            <a:r>
              <a:rPr lang="fr-FR" sz="1200" b="1" i="1" dirty="0">
                <a:latin typeface="Tahoma" charset="0"/>
              </a:rPr>
              <a:t>conformément aux lois de la statistique.</a:t>
            </a:r>
          </a:p>
        </p:txBody>
      </p:sp>
      <p:sp>
        <p:nvSpPr>
          <p:cNvPr id="6" name="Rectangle 3"/>
          <p:cNvSpPr txBox="1">
            <a:spLocks noChangeArrowheads="1"/>
          </p:cNvSpPr>
          <p:nvPr/>
        </p:nvSpPr>
        <p:spPr bwMode="auto">
          <a:xfrm>
            <a:off x="922338" y="2162175"/>
            <a:ext cx="7589837" cy="3863975"/>
          </a:xfrm>
          <a:prstGeom prst="rect">
            <a:avLst/>
          </a:prstGeom>
          <a:noFill/>
          <a:ln w="9525">
            <a:noFill/>
            <a:miter lim="800000"/>
            <a:headEnd/>
            <a:tailEnd/>
          </a:ln>
        </p:spPr>
        <p:txBody>
          <a:bodyPr lIns="0" tIns="43693" rIns="0" bIns="43693"/>
          <a:lstStyle/>
          <a:p>
            <a:pPr marL="327025" indent="-327025" defTabSz="874713" eaLnBrk="1" hangingPunct="1">
              <a:spcBef>
                <a:spcPct val="20000"/>
              </a:spcBef>
              <a:buClr>
                <a:srgbClr val="C80005"/>
              </a:buClr>
              <a:buFont typeface="Wingdings" pitchFamily="2" charset="2"/>
              <a:buChar char="n"/>
              <a:defRPr/>
            </a:pPr>
            <a:r>
              <a:rPr lang="fr-FR" sz="1600" b="1" kern="0" dirty="0">
                <a:latin typeface="+mn-lt"/>
                <a:ea typeface="+mn-ea"/>
              </a:rPr>
              <a:t>MUTUALITÉ : un ensemble de personnes qui cotisent pour faire face aux conséquences d’un même risque.</a:t>
            </a:r>
          </a:p>
          <a:p>
            <a:pPr marL="327025" indent="-327025" defTabSz="874713" eaLnBrk="1" hangingPunct="1">
              <a:spcBef>
                <a:spcPct val="50000"/>
              </a:spcBef>
              <a:buClr>
                <a:srgbClr val="C80005"/>
              </a:buClr>
              <a:buFont typeface="Wingdings" pitchFamily="2" charset="2"/>
              <a:buChar char="n"/>
              <a:defRPr/>
            </a:pPr>
            <a:r>
              <a:rPr lang="fr-FR" sz="1600" b="1" kern="0" dirty="0">
                <a:latin typeface="+mn-lt"/>
                <a:ea typeface="+mn-ea"/>
              </a:rPr>
              <a:t>COMPENSATION : au sein de la mutualité, chaque souscripteur verse sa cotisation sans savoir si c'est lui ou un autre qui en bénéficiera.</a:t>
            </a:r>
          </a:p>
          <a:p>
            <a:pPr marL="327025" indent="-327025" defTabSz="874713" eaLnBrk="1" hangingPunct="1">
              <a:spcBef>
                <a:spcPct val="50000"/>
              </a:spcBef>
              <a:buClr>
                <a:srgbClr val="C80005"/>
              </a:buClr>
              <a:buFont typeface="Wingdings" pitchFamily="2" charset="2"/>
              <a:buChar char="n"/>
              <a:defRPr/>
            </a:pPr>
            <a:r>
              <a:rPr lang="fr-FR" sz="1600" b="1" kern="0" dirty="0">
                <a:latin typeface="+mn-lt"/>
                <a:ea typeface="+mn-ea"/>
              </a:rPr>
              <a:t>L'assureur est l'organisateur de la compensation, de la solidarité entre les gens assurés contre la survenance d'un même événement.</a:t>
            </a:r>
          </a:p>
          <a:p>
            <a:pPr marL="327025" indent="-327025" defTabSz="874713" eaLnBrk="1" hangingPunct="1">
              <a:spcBef>
                <a:spcPct val="50000"/>
              </a:spcBef>
              <a:buClr>
                <a:srgbClr val="C80005"/>
              </a:buClr>
              <a:buFont typeface="Wingdings" pitchFamily="2" charset="2"/>
              <a:buChar char="n"/>
              <a:defRPr/>
            </a:pPr>
            <a:r>
              <a:rPr lang="fr-FR" sz="1600" b="1" kern="0" dirty="0">
                <a:latin typeface="+mn-lt"/>
                <a:ea typeface="+mn-ea"/>
              </a:rPr>
              <a:t>Solidarité très forte :</a:t>
            </a:r>
          </a:p>
          <a:p>
            <a:pPr marL="711200" lvl="1" indent="-274638" defTabSz="874713" eaLnBrk="1" hangingPunct="1">
              <a:spcBef>
                <a:spcPct val="20000"/>
              </a:spcBef>
              <a:buClr>
                <a:srgbClr val="5F5F5F"/>
              </a:buClr>
              <a:buFont typeface="Wingdings" pitchFamily="2" charset="2"/>
              <a:buChar char="n"/>
              <a:defRPr/>
            </a:pPr>
            <a:r>
              <a:rPr lang="fr-FR" sz="1400" kern="0" dirty="0">
                <a:latin typeface="+mn-lt"/>
              </a:rPr>
              <a:t>si le risque s'aggrave, l'ensemble de la mutualité devra acquitter une cotisation plus élevée,</a:t>
            </a:r>
          </a:p>
          <a:p>
            <a:pPr marL="711200" lvl="1" indent="-274638" defTabSz="874713" eaLnBrk="1" hangingPunct="1">
              <a:spcBef>
                <a:spcPct val="20000"/>
              </a:spcBef>
              <a:buClr>
                <a:srgbClr val="5F5F5F"/>
              </a:buClr>
              <a:buFont typeface="Wingdings" pitchFamily="2" charset="2"/>
              <a:buChar char="n"/>
              <a:defRPr/>
            </a:pPr>
            <a:r>
              <a:rPr lang="fr-FR" sz="1400" kern="0" dirty="0">
                <a:latin typeface="+mn-lt"/>
              </a:rPr>
              <a:t>si le risque diminue, la cotisation de chacun diminuera,</a:t>
            </a:r>
          </a:p>
          <a:p>
            <a:pPr marL="711200" lvl="1" indent="-274638" defTabSz="874713" eaLnBrk="1" hangingPunct="1">
              <a:spcBef>
                <a:spcPct val="20000"/>
              </a:spcBef>
              <a:buClr>
                <a:srgbClr val="5F5F5F"/>
              </a:buClr>
              <a:buFont typeface="Wingdings" pitchFamily="2" charset="2"/>
              <a:buChar char="n"/>
              <a:defRPr/>
            </a:pPr>
            <a:r>
              <a:rPr lang="fr-FR" sz="1400" kern="0" dirty="0">
                <a:latin typeface="+mn-lt"/>
              </a:rPr>
              <a:t>si des assurés « trichent » en ne déclarant pas la gravité de leurs risques ou en exagérant l'importance d'un sinistre, l'ensemble de la mutualité en pâtira.</a:t>
            </a:r>
          </a:p>
        </p:txBody>
      </p:sp>
      <p:sp>
        <p:nvSpPr>
          <p:cNvPr id="7" name="Rectangle 3074"/>
          <p:cNvSpPr>
            <a:spLocks noGrp="1" noChangeArrowheads="1"/>
          </p:cNvSpPr>
          <p:nvPr>
            <p:ph type="title"/>
          </p:nvPr>
        </p:nvSpPr>
        <p:spPr>
          <a:xfrm>
            <a:off x="457200" y="0"/>
            <a:ext cx="8029575" cy="760413"/>
          </a:xfrm>
        </p:spPr>
        <p:txBody>
          <a:bodyPr/>
          <a:lstStyle/>
          <a:p>
            <a:r>
              <a:rPr lang="fr-FR" sz="1600" dirty="0" smtClean="0"/>
              <a:t>Grands principes de fonctionnement d’une société d’assurance</a:t>
            </a:r>
            <a:r>
              <a:rPr lang="fr-FR" spc="-130" dirty="0" smtClean="0"/>
              <a:t/>
            </a:r>
            <a:br>
              <a:rPr lang="fr-FR" spc="-130" dirty="0" smtClean="0"/>
            </a:br>
            <a:r>
              <a:rPr lang="fr-FR" i="1" spc="-100" dirty="0" smtClean="0"/>
              <a:t>Fondamentaux techniques et juridiques des opérations d’assurance</a:t>
            </a:r>
            <a:endParaRPr lang="fr-FR" i="1" spc="-1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15963" y="1474788"/>
            <a:ext cx="7970837" cy="4495800"/>
          </a:xfrm>
        </p:spPr>
        <p:txBody>
          <a:bodyPr/>
          <a:lstStyle/>
          <a:p>
            <a:pPr eaLnBrk="1" hangingPunct="1"/>
            <a:r>
              <a:rPr lang="fr-FR" dirty="0" smtClean="0"/>
              <a:t>L’INVERSION DU CYCLE D’EXPLOITATION</a:t>
            </a:r>
          </a:p>
          <a:p>
            <a:pPr lvl="1" eaLnBrk="1" hangingPunct="1"/>
            <a:r>
              <a:rPr lang="fr-FR" dirty="0" smtClean="0"/>
              <a:t>Vendre une prestation dont on ne connaîtra le coût qu’après l’encaissement de la prime</a:t>
            </a:r>
          </a:p>
          <a:p>
            <a:pPr lvl="1" eaLnBrk="1" hangingPunct="1"/>
            <a:endParaRPr lang="fr-FR" dirty="0" smtClean="0"/>
          </a:p>
          <a:p>
            <a:pPr eaLnBrk="1" hangingPunct="1"/>
            <a:r>
              <a:rPr lang="fr-FR" dirty="0" smtClean="0"/>
              <a:t>LA NÉCESSITÉ DE LA PRODUCTION</a:t>
            </a:r>
          </a:p>
          <a:p>
            <a:pPr lvl="1" eaLnBrk="1" hangingPunct="1"/>
            <a:r>
              <a:rPr lang="fr-FR" dirty="0" smtClean="0"/>
              <a:t>Disposer constamment d’un grand nombre de risques pour permettre la mutualisation</a:t>
            </a:r>
          </a:p>
          <a:p>
            <a:pPr lvl="1" eaLnBrk="1" hangingPunct="1"/>
            <a:endParaRPr lang="fr-FR" dirty="0" smtClean="0"/>
          </a:p>
          <a:p>
            <a:pPr eaLnBrk="1" hangingPunct="1"/>
            <a:r>
              <a:rPr lang="fr-FR" dirty="0" smtClean="0"/>
              <a:t>L'HOMOGÉNÉITÉ DES RISQUES</a:t>
            </a:r>
          </a:p>
          <a:p>
            <a:pPr lvl="1" eaLnBrk="1" hangingPunct="1"/>
            <a:r>
              <a:rPr lang="fr-FR" dirty="0" smtClean="0"/>
              <a:t>Avoir un tarif adapté à chaque groupe de risques homogènes</a:t>
            </a:r>
          </a:p>
          <a:p>
            <a:pPr lvl="1" eaLnBrk="1" hangingPunct="1"/>
            <a:endParaRPr lang="fr-FR" dirty="0" smtClean="0"/>
          </a:p>
          <a:p>
            <a:pPr eaLnBrk="1" hangingPunct="1"/>
            <a:r>
              <a:rPr lang="fr-FR" dirty="0" smtClean="0"/>
              <a:t>LA DISPERSION DES RISQUES</a:t>
            </a:r>
          </a:p>
          <a:p>
            <a:pPr lvl="1" eaLnBrk="1" hangingPunct="1"/>
            <a:r>
              <a:rPr lang="fr-FR" dirty="0" smtClean="0"/>
              <a:t>Ne pas souscrire tous les risques au même endroit</a:t>
            </a:r>
          </a:p>
          <a:p>
            <a:pPr lvl="1" eaLnBrk="1" hangingPunct="1"/>
            <a:endParaRPr lang="fr-FR" dirty="0" smtClean="0"/>
          </a:p>
          <a:p>
            <a:pPr eaLnBrk="1" hangingPunct="1"/>
            <a:r>
              <a:rPr lang="fr-FR" dirty="0" smtClean="0"/>
              <a:t>LA DIVISION DES RISQUES</a:t>
            </a:r>
          </a:p>
          <a:p>
            <a:pPr lvl="1" eaLnBrk="1" hangingPunct="1"/>
            <a:r>
              <a:rPr lang="fr-FR" dirty="0" smtClean="0"/>
              <a:t>Ne pas assurer seul la couverture des grands risques</a:t>
            </a:r>
          </a:p>
        </p:txBody>
      </p:sp>
      <p:sp>
        <p:nvSpPr>
          <p:cNvPr id="6" name="Rectangle 3074"/>
          <p:cNvSpPr>
            <a:spLocks noGrp="1" noChangeArrowheads="1"/>
          </p:cNvSpPr>
          <p:nvPr>
            <p:ph type="title"/>
          </p:nvPr>
        </p:nvSpPr>
        <p:spPr>
          <a:xfrm>
            <a:off x="457200" y="0"/>
            <a:ext cx="8029575" cy="760413"/>
          </a:xfrm>
        </p:spPr>
        <p:txBody>
          <a:bodyPr/>
          <a:lstStyle/>
          <a:p>
            <a:r>
              <a:rPr lang="fr-FR" sz="1600" dirty="0" smtClean="0"/>
              <a:t>Grands principes de fonctionnement d’une société d’assurance</a:t>
            </a:r>
            <a:r>
              <a:rPr lang="fr-FR" spc="-130" dirty="0" smtClean="0"/>
              <a:t/>
            </a:r>
            <a:br>
              <a:rPr lang="fr-FR" spc="-130" dirty="0" smtClean="0"/>
            </a:br>
            <a:r>
              <a:rPr lang="fr-FR" i="1" spc="-100" dirty="0" smtClean="0"/>
              <a:t>Fondamentaux techniques et juridiques des opérations d’assurance</a:t>
            </a:r>
            <a:endParaRPr lang="fr-FR" i="1" spc="-1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663575" y="979676"/>
            <a:ext cx="7975600" cy="5497324"/>
          </a:xfrm>
        </p:spPr>
        <p:txBody>
          <a:bodyPr/>
          <a:lstStyle/>
          <a:p>
            <a:pPr lvl="0" algn="just">
              <a:lnSpc>
                <a:spcPct val="85000"/>
              </a:lnSpc>
              <a:defRPr/>
            </a:pPr>
            <a:r>
              <a:rPr lang="fr-FR" dirty="0" smtClean="0"/>
              <a:t>Taxation des contrats d'assurance</a:t>
            </a:r>
          </a:p>
          <a:p>
            <a:pPr lvl="1" algn="just">
              <a:lnSpc>
                <a:spcPct val="85000"/>
              </a:lnSpc>
              <a:spcBef>
                <a:spcPts val="600"/>
              </a:spcBef>
              <a:defRPr/>
            </a:pPr>
            <a:r>
              <a:rPr lang="fr-FR" b="1" dirty="0" smtClean="0"/>
              <a:t>Les contrats d'assurance sont lourdement taxés par un grand nombre d'impôts et de contributions</a:t>
            </a:r>
            <a:r>
              <a:rPr lang="fr-FR" dirty="0" smtClean="0"/>
              <a:t> diverses, hétéroclites, qui sont émises en même temps que les cotisations.</a:t>
            </a:r>
            <a:endParaRPr lang="fr-FR" sz="1400" b="1" i="0" dirty="0" smtClean="0"/>
          </a:p>
          <a:p>
            <a:pPr lvl="1" algn="just">
              <a:lnSpc>
                <a:spcPct val="85000"/>
              </a:lnSpc>
              <a:spcBef>
                <a:spcPts val="600"/>
              </a:spcBef>
              <a:defRPr/>
            </a:pPr>
            <a:r>
              <a:rPr lang="fr-FR" b="1" dirty="0" smtClean="0"/>
              <a:t>L'activité d'assurance est exclue du champ de la TVA</a:t>
            </a:r>
            <a:r>
              <a:rPr lang="fr-FR" dirty="0" smtClean="0"/>
              <a:t>, ce qui ne répond à aucune logique économique, puisque par exemple les services bancaires et tous les prestataires de services y sont soumis. Cela répond sûrement davantage à une logique fiscale, puisque les droits à déduction de TVA en amont générés par l'application de la TVA sur les contrats seraient considérables.</a:t>
            </a:r>
            <a:endParaRPr lang="fr-FR" sz="1400" dirty="0" smtClean="0"/>
          </a:p>
          <a:p>
            <a:pPr lvl="1" algn="just">
              <a:lnSpc>
                <a:spcPct val="85000"/>
              </a:lnSpc>
              <a:spcBef>
                <a:spcPts val="600"/>
              </a:spcBef>
              <a:defRPr/>
            </a:pPr>
            <a:r>
              <a:rPr lang="fr-FR" dirty="0" smtClean="0"/>
              <a:t>Les contrats sont soumis à des taxes spécifiques qui sont des droits d'enregistrement, dont le taux « général» est de 9 %.</a:t>
            </a:r>
            <a:endParaRPr lang="fr-FR" sz="1400" dirty="0" smtClean="0"/>
          </a:p>
          <a:p>
            <a:pPr lvl="1" algn="just">
              <a:lnSpc>
                <a:spcPct val="85000"/>
              </a:lnSpc>
              <a:spcBef>
                <a:spcPts val="600"/>
              </a:spcBef>
              <a:defRPr/>
            </a:pPr>
            <a:r>
              <a:rPr lang="fr-FR" dirty="0" smtClean="0"/>
              <a:t>Mais les exceptions sont nombreuses :</a:t>
            </a:r>
          </a:p>
          <a:p>
            <a:pPr lvl="2" algn="just">
              <a:lnSpc>
                <a:spcPct val="85000"/>
              </a:lnSpc>
              <a:defRPr/>
            </a:pPr>
            <a:r>
              <a:rPr lang="fr-FR" dirty="0" smtClean="0"/>
              <a:t>la plupart des assurances de personnes sont taxées au taux de 0 %, comme les risques agricoles et le risque transport;</a:t>
            </a:r>
          </a:p>
          <a:p>
            <a:pPr lvl="2" algn="just">
              <a:lnSpc>
                <a:spcPct val="85000"/>
              </a:lnSpc>
              <a:defRPr/>
            </a:pPr>
            <a:r>
              <a:rPr lang="fr-FR" dirty="0" smtClean="0"/>
              <a:t>les assurances maladie complémentaires à 7 % (sauf pour les contrats responsables qui devraient constituer l'essentiel des cotisations à l'avenir et qui sont exonérés) ;</a:t>
            </a:r>
          </a:p>
          <a:p>
            <a:pPr lvl="2" algn="just">
              <a:lnSpc>
                <a:spcPct val="85000"/>
              </a:lnSpc>
              <a:defRPr/>
            </a:pPr>
            <a:r>
              <a:rPr lang="fr-FR" dirty="0" smtClean="0"/>
              <a:t>la navigation de plaisance est taxée à 19 % ;</a:t>
            </a:r>
          </a:p>
          <a:p>
            <a:pPr lvl="2" algn="just">
              <a:lnSpc>
                <a:spcPct val="85000"/>
              </a:lnSpc>
              <a:defRPr/>
            </a:pPr>
            <a:r>
              <a:rPr lang="fr-FR" dirty="0" smtClean="0"/>
              <a:t>les risques automobiles, R.C. et dommages sont taxés à 18%(sauf les camions de plus de 3,5T qui sont taxés au taux 0 % et les individuelles accidents taxées à 9 % ) ;</a:t>
            </a:r>
          </a:p>
          <a:p>
            <a:pPr lvl="2" algn="just">
              <a:lnSpc>
                <a:spcPct val="85000"/>
              </a:lnSpc>
              <a:defRPr/>
            </a:pPr>
            <a:r>
              <a:rPr lang="fr-FR" dirty="0" smtClean="0"/>
              <a:t>les risques incendie des particuliers sont taxés à 30 % (!), ceux des entreprises à 7 % ainsi que les pertes d'exploitation.</a:t>
            </a:r>
            <a:endParaRPr lang="fr-FR" sz="1200" dirty="0" smtClean="0"/>
          </a:p>
          <a:p>
            <a:pPr lvl="1" algn="just">
              <a:lnSpc>
                <a:spcPct val="85000"/>
              </a:lnSpc>
              <a:spcBef>
                <a:spcPts val="600"/>
              </a:spcBef>
              <a:defRPr/>
            </a:pPr>
            <a:r>
              <a:rPr lang="fr-FR" dirty="0" smtClean="0"/>
              <a:t>A ces taxes s'ajoutent d'innombrables et baroques contributions, nées au gré de la fantaisie et des besoins des Pouvoirs Publics :</a:t>
            </a:r>
          </a:p>
          <a:p>
            <a:pPr lvl="2" algn="just">
              <a:lnSpc>
                <a:spcPct val="85000"/>
              </a:lnSpc>
              <a:defRPr/>
            </a:pPr>
            <a:r>
              <a:rPr lang="fr-FR" dirty="0" smtClean="0"/>
              <a:t>prélèvement de 15 % sur les cotisations RC Automobile au profit de la branche maladie de la Sécurité Sociale. Le taux initial était de 3 % !</a:t>
            </a:r>
          </a:p>
          <a:p>
            <a:pPr lvl="2" algn="just">
              <a:lnSpc>
                <a:spcPct val="85000"/>
              </a:lnSpc>
              <a:defRPr/>
            </a:pPr>
            <a:r>
              <a:rPr lang="fr-FR" dirty="0" smtClean="0"/>
              <a:t>contribution au profit du Fonds d'indemnisation des victimes d'actes de terrorisme et d'autres infractions (3,3 euros par contrat) ;</a:t>
            </a:r>
          </a:p>
          <a:p>
            <a:pPr lvl="2" algn="just">
              <a:lnSpc>
                <a:spcPct val="85000"/>
              </a:lnSpc>
              <a:defRPr/>
            </a:pPr>
            <a:r>
              <a:rPr lang="fr-FR" dirty="0" smtClean="0"/>
              <a:t>…</a:t>
            </a:r>
          </a:p>
        </p:txBody>
      </p:sp>
      <p:sp>
        <p:nvSpPr>
          <p:cNvPr id="38916" name="Text Box 4"/>
          <p:cNvSpPr txBox="1">
            <a:spLocks noChangeArrowheads="1"/>
          </p:cNvSpPr>
          <p:nvPr/>
        </p:nvSpPr>
        <p:spPr bwMode="auto">
          <a:xfrm>
            <a:off x="4881563" y="6262688"/>
            <a:ext cx="3195637" cy="214312"/>
          </a:xfrm>
          <a:prstGeom prst="rect">
            <a:avLst/>
          </a:prstGeom>
          <a:noFill/>
          <a:ln w="9525">
            <a:noFill/>
            <a:miter lim="800000"/>
            <a:headEnd/>
            <a:tailEnd/>
          </a:ln>
        </p:spPr>
        <p:txBody>
          <a:bodyPr wrap="none">
            <a:spAutoFit/>
          </a:bodyPr>
          <a:lstStyle/>
          <a:p>
            <a:r>
              <a:rPr lang="fr-FR" sz="800" dirty="0"/>
              <a:t>Source : </a:t>
            </a:r>
            <a:r>
              <a:rPr lang="fr-FR" sz="800" dirty="0">
                <a:latin typeface="Arial" pitchFamily="34" charset="0"/>
              </a:rPr>
              <a:t>« </a:t>
            </a:r>
            <a:r>
              <a:rPr lang="fr-FR" sz="800" dirty="0"/>
              <a:t>20 le</a:t>
            </a:r>
            <a:r>
              <a:rPr lang="fr-FR" sz="800" dirty="0">
                <a:latin typeface="Arial" pitchFamily="34" charset="0"/>
              </a:rPr>
              <a:t>ç</a:t>
            </a:r>
            <a:r>
              <a:rPr lang="fr-FR" sz="800" dirty="0"/>
              <a:t>ons sur l</a:t>
            </a:r>
            <a:r>
              <a:rPr lang="fr-FR" sz="800" dirty="0">
                <a:latin typeface="Arial" pitchFamily="34" charset="0"/>
              </a:rPr>
              <a:t>’</a:t>
            </a:r>
            <a:r>
              <a:rPr lang="fr-FR" sz="800" dirty="0"/>
              <a:t>assurance fran</a:t>
            </a:r>
            <a:r>
              <a:rPr lang="fr-FR" sz="800" dirty="0">
                <a:latin typeface="Arial" pitchFamily="34" charset="0"/>
              </a:rPr>
              <a:t>ç</a:t>
            </a:r>
            <a:r>
              <a:rPr lang="fr-FR" sz="800" dirty="0"/>
              <a:t>aise</a:t>
            </a:r>
            <a:r>
              <a:rPr lang="fr-FR" sz="800" dirty="0">
                <a:latin typeface="Arial" pitchFamily="34" charset="0"/>
              </a:rPr>
              <a:t> »</a:t>
            </a:r>
            <a:r>
              <a:rPr lang="fr-FR" sz="800" dirty="0"/>
              <a:t> de Patrick Thourot</a:t>
            </a:r>
          </a:p>
        </p:txBody>
      </p:sp>
      <p:sp>
        <p:nvSpPr>
          <p:cNvPr id="9" name="Rectangle 2"/>
          <p:cNvSpPr>
            <a:spLocks noGrp="1" noChangeArrowheads="1"/>
          </p:cNvSpPr>
          <p:nvPr>
            <p:ph type="title"/>
          </p:nvPr>
        </p:nvSpPr>
        <p:spPr>
          <a:xfrm>
            <a:off x="484094" y="152400"/>
            <a:ext cx="8002681" cy="509588"/>
          </a:xfrm>
        </p:spPr>
        <p:txBody>
          <a:bodyPr/>
          <a:lstStyle/>
          <a:p>
            <a:r>
              <a:rPr lang="fr-FR" sz="1600" dirty="0" smtClean="0"/>
              <a:t>Grands principes de fonctionnement d’une société d’assurance </a:t>
            </a:r>
            <a:r>
              <a:rPr lang="fr-FR" sz="1900" spc="-150" dirty="0" smtClean="0"/>
              <a:t/>
            </a:r>
            <a:br>
              <a:rPr lang="fr-FR" sz="1900" spc="-150" dirty="0" smtClean="0"/>
            </a:br>
            <a:r>
              <a:rPr lang="fr-FR" i="1" spc="-110" dirty="0" smtClean="0"/>
              <a:t>Fondamentaux techniques et juridiques des opérations d’assurance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srcRect/>
          <a:stretch>
            <a:fillRect/>
          </a:stretch>
        </p:blipFill>
        <p:spPr bwMode="auto">
          <a:xfrm>
            <a:off x="608387" y="1438830"/>
            <a:ext cx="3575151" cy="4638406"/>
          </a:xfrm>
          <a:prstGeom prst="rect">
            <a:avLst/>
          </a:prstGeom>
          <a:solidFill>
            <a:schemeClr val="bg1"/>
          </a:solidFill>
          <a:ln w="9525">
            <a:noFill/>
            <a:miter lim="800000"/>
            <a:headEnd/>
            <a:tailEnd/>
          </a:ln>
        </p:spPr>
      </p:pic>
      <p:pic>
        <p:nvPicPr>
          <p:cNvPr id="5" name="Picture 5"/>
          <p:cNvPicPr>
            <a:picLocks noChangeAspect="1" noChangeArrowheads="1"/>
          </p:cNvPicPr>
          <p:nvPr/>
        </p:nvPicPr>
        <p:blipFill>
          <a:blip r:embed="rId4"/>
          <a:srcRect/>
          <a:stretch>
            <a:fillRect/>
          </a:stretch>
        </p:blipFill>
        <p:spPr bwMode="auto">
          <a:xfrm>
            <a:off x="4920616" y="1438830"/>
            <a:ext cx="3564000" cy="4736063"/>
          </a:xfrm>
          <a:prstGeom prst="rect">
            <a:avLst/>
          </a:prstGeom>
          <a:noFill/>
          <a:ln w="9525">
            <a:noFill/>
            <a:miter lim="800000"/>
            <a:headEnd/>
            <a:tailEnd/>
          </a:ln>
        </p:spPr>
      </p:pic>
      <p:sp>
        <p:nvSpPr>
          <p:cNvPr id="6" name="Rectangle 2"/>
          <p:cNvSpPr>
            <a:spLocks noGrp="1" noChangeArrowheads="1"/>
          </p:cNvSpPr>
          <p:nvPr>
            <p:ph type="title"/>
          </p:nvPr>
        </p:nvSpPr>
        <p:spPr>
          <a:xfrm>
            <a:off x="715963" y="138057"/>
            <a:ext cx="7770812" cy="509588"/>
          </a:xfrm>
        </p:spPr>
        <p:txBody>
          <a:bodyPr/>
          <a:lstStyle/>
          <a:p>
            <a:pPr eaLnBrk="1" hangingPunct="1"/>
            <a:r>
              <a:rPr lang="fr-FR" sz="1600" dirty="0" smtClean="0"/>
              <a:t>Préambule</a:t>
            </a:r>
            <a:r>
              <a:rPr lang="fr-FR" dirty="0" smtClean="0"/>
              <a:t/>
            </a:r>
            <a:br>
              <a:rPr lang="fr-FR" dirty="0" smtClean="0"/>
            </a:br>
            <a:r>
              <a:rPr lang="fr-FR" i="1" dirty="0" smtClean="0"/>
              <a:t>Historique</a:t>
            </a:r>
            <a:endParaRPr lang="fr-FR" sz="1600"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contenu 2"/>
          <p:cNvSpPr>
            <a:spLocks noGrp="1"/>
          </p:cNvSpPr>
          <p:nvPr>
            <p:ph idx="1"/>
          </p:nvPr>
        </p:nvSpPr>
        <p:spPr>
          <a:xfrm>
            <a:off x="663575" y="982757"/>
            <a:ext cx="7975600" cy="4976813"/>
          </a:xfrm>
        </p:spPr>
        <p:txBody>
          <a:bodyPr/>
          <a:lstStyle/>
          <a:p>
            <a:pPr eaLnBrk="1" hangingPunct="1">
              <a:lnSpc>
                <a:spcPct val="95000"/>
              </a:lnSpc>
            </a:pPr>
            <a:r>
              <a:rPr lang="fr-FR" dirty="0" smtClean="0"/>
              <a:t>Co-assurance :</a:t>
            </a:r>
          </a:p>
          <a:p>
            <a:pPr lvl="1" eaLnBrk="1" hangingPunct="1">
              <a:lnSpc>
                <a:spcPct val="95000"/>
              </a:lnSpc>
            </a:pPr>
            <a:r>
              <a:rPr lang="fr-FR" dirty="0" smtClean="0"/>
              <a:t>Plusieurs assureurs se réunissent pour garantir un risque, non supportable par un seul assureur, dans un seul et même contrat.</a:t>
            </a:r>
          </a:p>
          <a:p>
            <a:pPr lvl="2" eaLnBrk="1" hangingPunct="1">
              <a:lnSpc>
                <a:spcPct val="95000"/>
              </a:lnSpc>
            </a:pPr>
            <a:r>
              <a:rPr lang="fr-FR" dirty="0" smtClean="0"/>
              <a:t>Ex : les tours jumelles de New York étaient couvertes par 22 assureurs pour un montant total de 3,5 Mds de $</a:t>
            </a:r>
          </a:p>
          <a:p>
            <a:pPr lvl="4" eaLnBrk="1" hangingPunct="1">
              <a:lnSpc>
                <a:spcPct val="95000"/>
              </a:lnSpc>
            </a:pPr>
            <a:endParaRPr lang="fr-FR" dirty="0" smtClean="0"/>
          </a:p>
          <a:p>
            <a:pPr lvl="1" eaLnBrk="1" hangingPunct="1">
              <a:lnSpc>
                <a:spcPct val="95000"/>
              </a:lnSpc>
            </a:pPr>
            <a:r>
              <a:rPr lang="fr-FR" dirty="0" smtClean="0"/>
              <a:t>Le souscripteur reçoit un seul contrat et une seule facture qui est émise par la compagnie qui détient la plus grande part.</a:t>
            </a:r>
          </a:p>
          <a:p>
            <a:pPr lvl="4" eaLnBrk="1" hangingPunct="1">
              <a:lnSpc>
                <a:spcPct val="95000"/>
              </a:lnSpc>
            </a:pPr>
            <a:endParaRPr lang="fr-FR" dirty="0" smtClean="0"/>
          </a:p>
          <a:p>
            <a:pPr eaLnBrk="1" hangingPunct="1">
              <a:lnSpc>
                <a:spcPct val="95000"/>
              </a:lnSpc>
            </a:pPr>
            <a:r>
              <a:rPr lang="fr-FR" dirty="0" smtClean="0"/>
              <a:t>Réassurance :</a:t>
            </a:r>
          </a:p>
          <a:p>
            <a:pPr lvl="1" eaLnBrk="1" hangingPunct="1">
              <a:lnSpc>
                <a:spcPct val="95000"/>
              </a:lnSpc>
            </a:pPr>
            <a:r>
              <a:rPr lang="fr-FR" dirty="0" smtClean="0"/>
              <a:t>Le Réassureur, c’est l’assureur de l’assureur</a:t>
            </a:r>
          </a:p>
          <a:p>
            <a:pPr lvl="1" eaLnBrk="1" hangingPunct="1">
              <a:lnSpc>
                <a:spcPct val="95000"/>
              </a:lnSpc>
            </a:pPr>
            <a:r>
              <a:rPr lang="fr-FR" dirty="0" smtClean="0"/>
              <a:t>Objectif pour l’assureur : céder une partie de ses risques pour assurer sa stabilité financière, notamment en cas de sinistres de grandes ampleurs (ex : catastrophes naturelles, attentats)</a:t>
            </a:r>
          </a:p>
          <a:p>
            <a:pPr lvl="1" eaLnBrk="1" hangingPunct="1">
              <a:lnSpc>
                <a:spcPct val="95000"/>
              </a:lnSpc>
            </a:pPr>
            <a:r>
              <a:rPr lang="fr-FR" dirty="0" smtClean="0"/>
              <a:t>Types de réassurance :</a:t>
            </a:r>
          </a:p>
          <a:p>
            <a:pPr lvl="2" eaLnBrk="1" hangingPunct="1">
              <a:lnSpc>
                <a:spcPct val="95000"/>
              </a:lnSpc>
            </a:pPr>
            <a:r>
              <a:rPr lang="fr-FR" dirty="0" smtClean="0"/>
              <a:t>Réassurance proportionnelle : L’ assureur cède au réassureur une proportion de ses risques, et une proportion de ses primes (Ex : le réassassureur intervient à hauteur de 50% du montant de sinistres, il recevra également 50% des primes)</a:t>
            </a:r>
          </a:p>
          <a:p>
            <a:pPr lvl="2" eaLnBrk="1" hangingPunct="1">
              <a:lnSpc>
                <a:spcPct val="95000"/>
              </a:lnSpc>
            </a:pPr>
            <a:r>
              <a:rPr lang="fr-FR" dirty="0" smtClean="0"/>
              <a:t>Réassurance non proportionnelle : Le réassureur n’intervient qu’à un certain seuil de sinistre ou de pertes</a:t>
            </a:r>
          </a:p>
          <a:p>
            <a:pPr lvl="1" eaLnBrk="1" hangingPunct="1">
              <a:lnSpc>
                <a:spcPct val="95000"/>
              </a:lnSpc>
            </a:pPr>
            <a:r>
              <a:rPr lang="fr-FR" dirty="0" smtClean="0"/>
              <a:t>3 premiers réassureurs mondiaux (2006) : Munich Re, Swiss Re, Lloyd’s</a:t>
            </a:r>
          </a:p>
          <a:p>
            <a:pPr lvl="1" eaLnBrk="1" hangingPunct="1">
              <a:lnSpc>
                <a:spcPct val="95000"/>
              </a:lnSpc>
            </a:pPr>
            <a:r>
              <a:rPr lang="fr-FR" dirty="0" smtClean="0"/>
              <a:t>3 premiers réassureurs français (2006) : Scor, Caisse Centrale de Réassurance (détenue à 100% par l’Etat), Paris Ré</a:t>
            </a:r>
          </a:p>
        </p:txBody>
      </p:sp>
      <p:sp>
        <p:nvSpPr>
          <p:cNvPr id="15363" name="Rectangle 16"/>
          <p:cNvSpPr>
            <a:spLocks noGrp="1" noChangeArrowheads="1"/>
          </p:cNvSpPr>
          <p:nvPr>
            <p:ph type="title"/>
          </p:nvPr>
        </p:nvSpPr>
        <p:spPr>
          <a:xfrm>
            <a:off x="484094" y="304613"/>
            <a:ext cx="8002681" cy="509588"/>
          </a:xfrm>
        </p:spPr>
        <p:txBody>
          <a:bodyPr/>
          <a:lstStyle/>
          <a:p>
            <a:pPr eaLnBrk="1" hangingPunct="1"/>
            <a:r>
              <a:rPr lang="fr-FR" sz="1600" dirty="0" smtClean="0"/>
              <a:t>Grands principes de fonctionnement d’une société d’assurance </a:t>
            </a:r>
            <a:br>
              <a:rPr lang="fr-FR" sz="1600" dirty="0" smtClean="0"/>
            </a:br>
            <a:r>
              <a:rPr lang="fr-FR" i="1" spc="-150" dirty="0" smtClean="0"/>
              <a:t>Les techniques de répartition des risques : Coassurance et Réassurance</a:t>
            </a:r>
            <a:br>
              <a:rPr lang="fr-FR" i="1" spc="-150" dirty="0" smtClean="0"/>
            </a:br>
            <a:endParaRPr lang="fr-FR" i="1" spc="-15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4881563" y="6262688"/>
            <a:ext cx="3195637" cy="214312"/>
          </a:xfrm>
          <a:prstGeom prst="rect">
            <a:avLst/>
          </a:prstGeom>
          <a:noFill/>
          <a:ln w="9525">
            <a:noFill/>
            <a:miter lim="800000"/>
            <a:headEnd/>
            <a:tailEnd/>
          </a:ln>
        </p:spPr>
        <p:txBody>
          <a:bodyPr wrap="none">
            <a:spAutoFit/>
          </a:bodyPr>
          <a:lstStyle/>
          <a:p>
            <a:r>
              <a:rPr lang="fr-FR" sz="800" dirty="0"/>
              <a:t>Source : </a:t>
            </a:r>
            <a:r>
              <a:rPr lang="fr-FR" sz="800" dirty="0">
                <a:latin typeface="Arial" pitchFamily="34" charset="0"/>
              </a:rPr>
              <a:t>« </a:t>
            </a:r>
            <a:r>
              <a:rPr lang="fr-FR" sz="800" dirty="0"/>
              <a:t>20 le</a:t>
            </a:r>
            <a:r>
              <a:rPr lang="fr-FR" sz="800" dirty="0">
                <a:latin typeface="Arial" pitchFamily="34" charset="0"/>
              </a:rPr>
              <a:t>ç</a:t>
            </a:r>
            <a:r>
              <a:rPr lang="fr-FR" sz="800" dirty="0"/>
              <a:t>ons sur l</a:t>
            </a:r>
            <a:r>
              <a:rPr lang="fr-FR" sz="800" dirty="0">
                <a:latin typeface="Arial" pitchFamily="34" charset="0"/>
              </a:rPr>
              <a:t>’</a:t>
            </a:r>
            <a:r>
              <a:rPr lang="fr-FR" sz="800" dirty="0"/>
              <a:t>assurance fran</a:t>
            </a:r>
            <a:r>
              <a:rPr lang="fr-FR" sz="800" dirty="0">
                <a:latin typeface="Arial" pitchFamily="34" charset="0"/>
              </a:rPr>
              <a:t>ç</a:t>
            </a:r>
            <a:r>
              <a:rPr lang="fr-FR" sz="800" dirty="0"/>
              <a:t>aise</a:t>
            </a:r>
            <a:r>
              <a:rPr lang="fr-FR" sz="800" dirty="0">
                <a:latin typeface="Arial" pitchFamily="34" charset="0"/>
              </a:rPr>
              <a:t> »</a:t>
            </a:r>
            <a:r>
              <a:rPr lang="fr-FR" sz="800" dirty="0"/>
              <a:t> de Patrick Thourot</a:t>
            </a:r>
          </a:p>
        </p:txBody>
      </p:sp>
      <p:sp>
        <p:nvSpPr>
          <p:cNvPr id="816132" name="AutoShape 4"/>
          <p:cNvSpPr>
            <a:spLocks noChangeArrowheads="1"/>
          </p:cNvSpPr>
          <p:nvPr/>
        </p:nvSpPr>
        <p:spPr bwMode="auto">
          <a:xfrm>
            <a:off x="179388" y="2493963"/>
            <a:ext cx="8785225" cy="1008062"/>
          </a:xfrm>
          <a:prstGeom prst="rightArrow">
            <a:avLst>
              <a:gd name="adj1" fmla="val 77639"/>
              <a:gd name="adj2" fmla="val 30623"/>
            </a:avLst>
          </a:prstGeom>
          <a:gradFill rotWithShape="1">
            <a:gsLst>
              <a:gs pos="0">
                <a:schemeClr val="accent1">
                  <a:alpha val="44000"/>
                </a:schemeClr>
              </a:gs>
              <a:gs pos="100000">
                <a:schemeClr val="accent1">
                  <a:gamma/>
                  <a:shade val="46275"/>
                  <a:invGamma/>
                  <a:alpha val="82001"/>
                </a:schemeClr>
              </a:gs>
            </a:gsLst>
            <a:lin ang="0" scaled="1"/>
          </a:gradFill>
          <a:ln w="9525">
            <a:solidFill>
              <a:schemeClr val="tx1"/>
            </a:solidFill>
            <a:miter lim="800000"/>
            <a:headEnd/>
            <a:tailEnd/>
          </a:ln>
          <a:effectLst/>
        </p:spPr>
        <p:txBody>
          <a:bodyPr wrap="none" anchor="ctr"/>
          <a:lstStyle/>
          <a:p>
            <a:pPr>
              <a:defRPr/>
            </a:pPr>
            <a:endParaRPr lang="fr-FR" dirty="0"/>
          </a:p>
        </p:txBody>
      </p:sp>
      <p:sp>
        <p:nvSpPr>
          <p:cNvPr id="816133" name="Rectangle 5"/>
          <p:cNvSpPr>
            <a:spLocks noChangeArrowheads="1"/>
          </p:cNvSpPr>
          <p:nvPr/>
        </p:nvSpPr>
        <p:spPr bwMode="auto">
          <a:xfrm>
            <a:off x="225425" y="2638425"/>
            <a:ext cx="674688" cy="719138"/>
          </a:xfrm>
          <a:prstGeom prst="rect">
            <a:avLst/>
          </a:prstGeom>
          <a:solidFill>
            <a:srgbClr val="FFFF00"/>
          </a:solidFill>
          <a:ln w="9525">
            <a:solidFill>
              <a:schemeClr val="tx1"/>
            </a:solidFill>
            <a:miter lim="800000"/>
            <a:headEnd/>
            <a:tailEnd/>
          </a:ln>
        </p:spPr>
        <p:txBody>
          <a:bodyPr wrap="none" anchor="ctr"/>
          <a:lstStyle/>
          <a:p>
            <a:pPr algn="ctr" defTabSz="874713"/>
            <a:r>
              <a:rPr lang="fr-FR" b="1" dirty="0"/>
              <a:t>Vente</a:t>
            </a:r>
          </a:p>
        </p:txBody>
      </p:sp>
      <p:sp>
        <p:nvSpPr>
          <p:cNvPr id="816134" name="AutoShape 6"/>
          <p:cNvSpPr>
            <a:spLocks/>
          </p:cNvSpPr>
          <p:nvPr/>
        </p:nvSpPr>
        <p:spPr bwMode="auto">
          <a:xfrm>
            <a:off x="1258888" y="944562"/>
            <a:ext cx="3970337" cy="1046469"/>
          </a:xfrm>
          <a:prstGeom prst="accentBorderCallout2">
            <a:avLst>
              <a:gd name="adj1" fmla="val 12676"/>
              <a:gd name="adj2" fmla="val -1921"/>
              <a:gd name="adj3" fmla="val 12676"/>
              <a:gd name="adj4" fmla="val -12556"/>
              <a:gd name="adj5" fmla="val 48065"/>
              <a:gd name="adj6" fmla="val -15352"/>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Pr</a:t>
            </a:r>
            <a:r>
              <a:rPr lang="fr-FR" sz="1000" b="1" u="sng" dirty="0">
                <a:latin typeface="Arial"/>
              </a:rPr>
              <a:t>é</a:t>
            </a:r>
            <a:r>
              <a:rPr lang="fr-FR" sz="1000" b="1" u="sng" dirty="0"/>
              <a:t>sentation et vente du contrat</a:t>
            </a:r>
            <a:r>
              <a:rPr lang="fr-FR" sz="1000" b="1" dirty="0"/>
              <a:t> par un interm</a:t>
            </a:r>
            <a:r>
              <a:rPr lang="fr-FR" sz="1000" b="1" dirty="0">
                <a:latin typeface="Arial"/>
              </a:rPr>
              <a:t>é</a:t>
            </a:r>
            <a:r>
              <a:rPr lang="fr-FR" sz="1000" b="1" dirty="0"/>
              <a:t>diaire ou un salari</a:t>
            </a:r>
            <a:r>
              <a:rPr lang="fr-FR" sz="1000" b="1" dirty="0">
                <a:latin typeface="Arial"/>
              </a:rPr>
              <a:t>é</a:t>
            </a:r>
            <a:r>
              <a:rPr lang="fr-FR" sz="1000" b="1" dirty="0"/>
              <a:t>.</a:t>
            </a:r>
          </a:p>
          <a:p>
            <a:pPr lvl="1" algn="just" defTabSz="874713">
              <a:buClr>
                <a:srgbClr val="333333"/>
              </a:buClr>
              <a:buFont typeface="Wingdings" pitchFamily="2" charset="2"/>
              <a:buNone/>
              <a:defRPr/>
            </a:pPr>
            <a:r>
              <a:rPr lang="fr-FR" sz="1000" dirty="0"/>
              <a:t>Utilisation</a:t>
            </a:r>
            <a:r>
              <a:rPr lang="fr-FR" sz="1000" dirty="0" smtClean="0"/>
              <a:t> d’outils </a:t>
            </a:r>
            <a:r>
              <a:rPr lang="fr-FR" sz="1000" dirty="0"/>
              <a:t>d</a:t>
            </a:r>
            <a:r>
              <a:rPr lang="fr-FR" sz="1000" dirty="0">
                <a:latin typeface="Arial"/>
              </a:rPr>
              <a:t>’</a:t>
            </a:r>
            <a:r>
              <a:rPr lang="fr-FR" sz="1000" dirty="0"/>
              <a:t>aide </a:t>
            </a:r>
            <a:r>
              <a:rPr lang="fr-FR" sz="1000" dirty="0">
                <a:latin typeface="Arial"/>
              </a:rPr>
              <a:t>à</a:t>
            </a:r>
            <a:r>
              <a:rPr lang="fr-FR" sz="1000" dirty="0"/>
              <a:t> la vente (OAV</a:t>
            </a:r>
            <a:r>
              <a:rPr lang="fr-FR" sz="1000" dirty="0" smtClean="0"/>
              <a:t>) permettant de découvrir les besoins du client et guider la démarche de vente, et d’outil d’aide à la tarification (OAT) pour </a:t>
            </a:r>
            <a:r>
              <a:rPr lang="fr-FR" sz="1000" dirty="0"/>
              <a:t>simuler un </a:t>
            </a:r>
            <a:r>
              <a:rPr lang="fr-FR" sz="1000" b="1" dirty="0"/>
              <a:t>tarif</a:t>
            </a:r>
            <a:r>
              <a:rPr lang="fr-FR" sz="1000" dirty="0" smtClean="0"/>
              <a:t>, </a:t>
            </a:r>
            <a:r>
              <a:rPr lang="fr-FR" sz="1000" dirty="0"/>
              <a:t>r</a:t>
            </a:r>
            <a:r>
              <a:rPr lang="fr-FR" sz="1000" dirty="0">
                <a:latin typeface="Arial"/>
              </a:rPr>
              <a:t>é</a:t>
            </a:r>
            <a:r>
              <a:rPr lang="fr-FR" sz="1000" dirty="0"/>
              <a:t>aliser un </a:t>
            </a:r>
            <a:r>
              <a:rPr lang="fr-FR" sz="1000" b="1" dirty="0"/>
              <a:t>devis</a:t>
            </a:r>
            <a:r>
              <a:rPr lang="fr-FR" sz="1000" dirty="0"/>
              <a:t> ou un </a:t>
            </a:r>
            <a:r>
              <a:rPr lang="fr-FR" sz="1000" b="1" dirty="0"/>
              <a:t>projet </a:t>
            </a:r>
            <a:r>
              <a:rPr lang="fr-FR" sz="1000" dirty="0"/>
              <a:t>(risques</a:t>
            </a:r>
            <a:r>
              <a:rPr lang="fr-FR" sz="1000" dirty="0" smtClean="0"/>
              <a:t> pro)</a:t>
            </a:r>
            <a:r>
              <a:rPr lang="fr-FR" sz="1000" dirty="0"/>
              <a:t>.</a:t>
            </a:r>
          </a:p>
        </p:txBody>
      </p:sp>
      <p:sp>
        <p:nvSpPr>
          <p:cNvPr id="816135" name="AutoShape 7"/>
          <p:cNvSpPr>
            <a:spLocks/>
          </p:cNvSpPr>
          <p:nvPr/>
        </p:nvSpPr>
        <p:spPr bwMode="auto">
          <a:xfrm>
            <a:off x="4775200" y="3651250"/>
            <a:ext cx="3541713" cy="1943100"/>
          </a:xfrm>
          <a:prstGeom prst="accentBorderCallout2">
            <a:avLst>
              <a:gd name="adj1" fmla="val 5884"/>
              <a:gd name="adj2" fmla="val -2153"/>
              <a:gd name="adj3" fmla="val 5884"/>
              <a:gd name="adj4" fmla="val -10130"/>
              <a:gd name="adj5" fmla="val -23366"/>
              <a:gd name="adj6" fmla="val -12236"/>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defTabSz="874713">
              <a:buClr>
                <a:srgbClr val="333333"/>
              </a:buClr>
              <a:buFont typeface="Wingdings" pitchFamily="2" charset="2"/>
              <a:buChar char="v"/>
              <a:defRPr/>
            </a:pPr>
            <a:r>
              <a:rPr lang="fr-FR" sz="1000" b="1" u="sng" dirty="0"/>
              <a:t>Les avenants</a:t>
            </a:r>
          </a:p>
          <a:p>
            <a:pPr marL="622300" lvl="1" defTabSz="874713">
              <a:buClr>
                <a:srgbClr val="333333"/>
              </a:buClr>
              <a:buFontTx/>
              <a:buChar char="-"/>
              <a:defRPr/>
            </a:pPr>
            <a:r>
              <a:rPr lang="fr-FR" sz="1000" dirty="0"/>
              <a:t>Les contrats sont modifi</a:t>
            </a:r>
            <a:r>
              <a:rPr lang="fr-FR" sz="1000" dirty="0">
                <a:latin typeface="Arial"/>
              </a:rPr>
              <a:t>é</a:t>
            </a:r>
            <a:r>
              <a:rPr lang="fr-FR" sz="1000" dirty="0"/>
              <a:t>s dans le temps par la r</a:t>
            </a:r>
            <a:r>
              <a:rPr lang="fr-FR" sz="1000" dirty="0">
                <a:latin typeface="Arial"/>
              </a:rPr>
              <a:t>é</a:t>
            </a:r>
            <a:r>
              <a:rPr lang="fr-FR" sz="1000" dirty="0"/>
              <a:t>daction d'avenants, qui peuvent avoir de </a:t>
            </a:r>
            <a:r>
              <a:rPr lang="fr-FR" sz="1000" b="1" dirty="0"/>
              <a:t>nombreuses causes </a:t>
            </a:r>
            <a:r>
              <a:rPr lang="fr-FR" sz="1000" dirty="0"/>
              <a:t>: changement de v</a:t>
            </a:r>
            <a:r>
              <a:rPr lang="fr-FR" sz="1000" dirty="0">
                <a:latin typeface="Arial"/>
              </a:rPr>
              <a:t>é</a:t>
            </a:r>
            <a:r>
              <a:rPr lang="fr-FR" sz="1000" dirty="0"/>
              <a:t>hicule, changement de domicile, retrait ou adjonction de garanties, changement de b</a:t>
            </a:r>
            <a:r>
              <a:rPr lang="fr-FR" sz="1000" dirty="0">
                <a:latin typeface="Arial"/>
              </a:rPr>
              <a:t>é</a:t>
            </a:r>
            <a:r>
              <a:rPr lang="fr-FR" sz="1000" dirty="0"/>
              <a:t>n</a:t>
            </a:r>
            <a:r>
              <a:rPr lang="fr-FR" sz="1000" dirty="0">
                <a:latin typeface="Arial"/>
              </a:rPr>
              <a:t>é</a:t>
            </a:r>
            <a:r>
              <a:rPr lang="fr-FR" sz="1000" dirty="0"/>
              <a:t>ficiaire en assurance-vie, etc.</a:t>
            </a:r>
          </a:p>
          <a:p>
            <a:pPr marL="622300" lvl="1" defTabSz="874713">
              <a:buClr>
                <a:srgbClr val="333333"/>
              </a:buClr>
              <a:buFontTx/>
              <a:buChar char="-"/>
              <a:defRPr/>
            </a:pPr>
            <a:endParaRPr lang="fr-FR" sz="1000" dirty="0"/>
          </a:p>
          <a:p>
            <a:pPr marL="622300" lvl="1" defTabSz="874713">
              <a:buClr>
                <a:srgbClr val="333333"/>
              </a:buClr>
              <a:buFont typeface="Wingdings" pitchFamily="2" charset="2"/>
              <a:buNone/>
              <a:defRPr/>
            </a:pPr>
            <a:r>
              <a:rPr lang="fr-FR" sz="1000" dirty="0"/>
              <a:t>- On distingue les </a:t>
            </a:r>
            <a:r>
              <a:rPr lang="fr-FR" sz="1000" b="1" dirty="0"/>
              <a:t>avenants techniques</a:t>
            </a:r>
            <a:r>
              <a:rPr lang="fr-FR" sz="1000" dirty="0"/>
              <a:t> parce qu'ils ont une influence sur la tarification, des </a:t>
            </a:r>
            <a:r>
              <a:rPr lang="fr-FR" sz="1000" b="1" dirty="0"/>
              <a:t>avenants purement administratifs</a:t>
            </a:r>
            <a:r>
              <a:rPr lang="fr-FR" sz="1000" dirty="0"/>
              <a:t>, comme un changement d'adresse par exemple.</a:t>
            </a:r>
          </a:p>
        </p:txBody>
      </p:sp>
      <p:pic>
        <p:nvPicPr>
          <p:cNvPr id="816136" name="Picture 8" descr="j0279926[1]"/>
          <p:cNvPicPr>
            <a:picLocks noChangeAspect="1" noChangeArrowheads="1"/>
          </p:cNvPicPr>
          <p:nvPr/>
        </p:nvPicPr>
        <p:blipFill>
          <a:blip r:embed="rId3"/>
          <a:srcRect/>
          <a:stretch>
            <a:fillRect/>
          </a:stretch>
        </p:blipFill>
        <p:spPr bwMode="auto">
          <a:xfrm>
            <a:off x="223838" y="1328738"/>
            <a:ext cx="869950" cy="1295400"/>
          </a:xfrm>
          <a:prstGeom prst="rect">
            <a:avLst/>
          </a:prstGeom>
          <a:noFill/>
          <a:ln w="9525">
            <a:noFill/>
            <a:miter lim="800000"/>
            <a:headEnd/>
            <a:tailEnd/>
          </a:ln>
        </p:spPr>
      </p:pic>
      <p:pic>
        <p:nvPicPr>
          <p:cNvPr id="816138" name="Picture 10"/>
          <p:cNvPicPr>
            <a:picLocks noChangeAspect="1" noChangeArrowheads="1"/>
          </p:cNvPicPr>
          <p:nvPr/>
        </p:nvPicPr>
        <p:blipFill>
          <a:blip r:embed="rId4"/>
          <a:srcRect/>
          <a:stretch>
            <a:fillRect/>
          </a:stretch>
        </p:blipFill>
        <p:spPr bwMode="auto">
          <a:xfrm>
            <a:off x="1042988" y="2638425"/>
            <a:ext cx="674687" cy="792163"/>
          </a:xfrm>
          <a:prstGeom prst="rect">
            <a:avLst/>
          </a:prstGeom>
          <a:noFill/>
          <a:ln w="9525">
            <a:noFill/>
            <a:miter lim="800000"/>
            <a:headEnd/>
            <a:tailEnd/>
          </a:ln>
        </p:spPr>
      </p:pic>
      <p:sp>
        <p:nvSpPr>
          <p:cNvPr id="816139" name="AutoShape 11"/>
          <p:cNvSpPr>
            <a:spLocks/>
          </p:cNvSpPr>
          <p:nvPr/>
        </p:nvSpPr>
        <p:spPr bwMode="auto">
          <a:xfrm>
            <a:off x="1333500" y="4006850"/>
            <a:ext cx="3238500" cy="2301875"/>
          </a:xfrm>
          <a:prstGeom prst="accentBorderCallout2">
            <a:avLst>
              <a:gd name="adj1" fmla="val 4968"/>
              <a:gd name="adj2" fmla="val -2352"/>
              <a:gd name="adj3" fmla="val 4968"/>
              <a:gd name="adj4" fmla="val -5194"/>
              <a:gd name="adj5" fmla="val -28551"/>
              <a:gd name="adj6" fmla="val -5931"/>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Souscription du contrat</a:t>
            </a:r>
            <a:r>
              <a:rPr lang="fr-FR" sz="1000" b="1" dirty="0"/>
              <a:t> :</a:t>
            </a:r>
          </a:p>
          <a:p>
            <a:pPr algn="just" defTabSz="874713">
              <a:buClr>
                <a:srgbClr val="333333"/>
              </a:buClr>
              <a:defRPr/>
            </a:pPr>
            <a:r>
              <a:rPr lang="fr-FR" sz="1000" dirty="0"/>
              <a:t>Remise de </a:t>
            </a:r>
            <a:r>
              <a:rPr lang="fr-FR" sz="1000" b="1" dirty="0"/>
              <a:t>Conditions G</a:t>
            </a:r>
            <a:r>
              <a:rPr lang="fr-FR" sz="1000" b="1" dirty="0">
                <a:latin typeface="Arial"/>
              </a:rPr>
              <a:t>é</a:t>
            </a:r>
            <a:r>
              <a:rPr lang="fr-FR" sz="1000" b="1" dirty="0"/>
              <a:t>n</a:t>
            </a:r>
            <a:r>
              <a:rPr lang="fr-FR" sz="1000" b="1" dirty="0">
                <a:latin typeface="Arial"/>
              </a:rPr>
              <a:t>é</a:t>
            </a:r>
            <a:r>
              <a:rPr lang="fr-FR" sz="1000" b="1" dirty="0"/>
              <a:t>rales (CG)</a:t>
            </a:r>
            <a:r>
              <a:rPr lang="fr-FR" sz="1000" dirty="0"/>
              <a:t> au client ou soci</a:t>
            </a:r>
            <a:r>
              <a:rPr lang="fr-FR" sz="1000" dirty="0">
                <a:latin typeface="Arial"/>
              </a:rPr>
              <a:t>é</a:t>
            </a:r>
            <a:r>
              <a:rPr lang="fr-FR" sz="1000" dirty="0"/>
              <a:t>taire (souscripteur, assur</a:t>
            </a:r>
            <a:r>
              <a:rPr lang="fr-FR" sz="1000" dirty="0">
                <a:latin typeface="Arial"/>
              </a:rPr>
              <a:t>é</a:t>
            </a:r>
            <a:r>
              <a:rPr lang="fr-FR" sz="1000" dirty="0"/>
              <a:t>) et de </a:t>
            </a:r>
            <a:r>
              <a:rPr lang="fr-FR" sz="1000" b="1" dirty="0"/>
              <a:t>Conditions Particuli</a:t>
            </a:r>
            <a:r>
              <a:rPr lang="fr-FR" sz="1000" b="1" dirty="0">
                <a:latin typeface="Arial"/>
              </a:rPr>
              <a:t>è</a:t>
            </a:r>
            <a:r>
              <a:rPr lang="fr-FR" sz="1000" b="1" dirty="0"/>
              <a:t>res (CP),</a:t>
            </a:r>
            <a:r>
              <a:rPr lang="fr-FR" sz="1000" dirty="0"/>
              <a:t> repr</a:t>
            </a:r>
            <a:r>
              <a:rPr lang="fr-FR" sz="1000" dirty="0">
                <a:latin typeface="Arial"/>
              </a:rPr>
              <a:t>é</a:t>
            </a:r>
            <a:r>
              <a:rPr lang="fr-FR" sz="1000" dirty="0"/>
              <a:t>sentant le contrat qu</a:t>
            </a:r>
            <a:r>
              <a:rPr lang="fr-FR" sz="1000" dirty="0">
                <a:latin typeface="Arial"/>
              </a:rPr>
              <a:t>’</a:t>
            </a:r>
            <a:r>
              <a:rPr lang="fr-FR" sz="1000" dirty="0"/>
              <a:t>il doit signer.</a:t>
            </a:r>
          </a:p>
          <a:p>
            <a:pPr algn="just" defTabSz="874713">
              <a:buClr>
                <a:srgbClr val="333333"/>
              </a:buClr>
              <a:defRPr/>
            </a:pPr>
            <a:endParaRPr lang="fr-FR" sz="1000" dirty="0"/>
          </a:p>
          <a:p>
            <a:pPr algn="just" defTabSz="874713">
              <a:buClr>
                <a:srgbClr val="333333"/>
              </a:buClr>
              <a:defRPr/>
            </a:pPr>
            <a:r>
              <a:rPr lang="fr-FR" sz="1000" dirty="0"/>
              <a:t>La </a:t>
            </a:r>
            <a:r>
              <a:rPr lang="fr-FR" sz="1000" b="1" dirty="0"/>
              <a:t>date d</a:t>
            </a:r>
            <a:r>
              <a:rPr lang="fr-FR" sz="1000" b="1" dirty="0">
                <a:latin typeface="Arial"/>
              </a:rPr>
              <a:t>’</a:t>
            </a:r>
            <a:r>
              <a:rPr lang="fr-FR" sz="1000" b="1" dirty="0"/>
              <a:t>effet du contrat</a:t>
            </a:r>
            <a:r>
              <a:rPr lang="fr-FR" sz="1000" dirty="0"/>
              <a:t> peut être diff</a:t>
            </a:r>
            <a:r>
              <a:rPr lang="fr-FR" sz="1000" dirty="0">
                <a:latin typeface="Arial"/>
              </a:rPr>
              <a:t>é</a:t>
            </a:r>
            <a:r>
              <a:rPr lang="fr-FR" sz="1000" dirty="0"/>
              <a:t>rente de la </a:t>
            </a:r>
            <a:r>
              <a:rPr lang="fr-FR" sz="1000" b="1" dirty="0"/>
              <a:t>date d</a:t>
            </a:r>
            <a:r>
              <a:rPr lang="fr-FR" sz="1000" b="1" dirty="0">
                <a:latin typeface="Arial"/>
              </a:rPr>
              <a:t>’é</a:t>
            </a:r>
            <a:r>
              <a:rPr lang="fr-FR" sz="1000" b="1" dirty="0"/>
              <a:t>mission du contrat</a:t>
            </a:r>
            <a:r>
              <a:rPr lang="fr-FR" sz="1000" dirty="0"/>
              <a:t>.</a:t>
            </a:r>
          </a:p>
          <a:p>
            <a:pPr algn="just" defTabSz="874713">
              <a:buClr>
                <a:srgbClr val="333333"/>
              </a:buClr>
              <a:defRPr/>
            </a:pPr>
            <a:endParaRPr lang="fr-FR" sz="1000" dirty="0"/>
          </a:p>
          <a:p>
            <a:pPr algn="just" defTabSz="874713">
              <a:buClr>
                <a:srgbClr val="333333"/>
              </a:buClr>
              <a:defRPr/>
            </a:pPr>
            <a:r>
              <a:rPr lang="fr-FR" sz="1000" dirty="0"/>
              <a:t>Remise </a:t>
            </a:r>
            <a:r>
              <a:rPr lang="fr-FR" sz="1000" b="1" dirty="0"/>
              <a:t>d</a:t>
            </a:r>
            <a:r>
              <a:rPr lang="fr-FR" sz="1000" b="1" dirty="0">
                <a:latin typeface="Arial"/>
              </a:rPr>
              <a:t>’</a:t>
            </a:r>
            <a:r>
              <a:rPr lang="fr-FR" sz="1000" b="1" dirty="0"/>
              <a:t>attestation d</a:t>
            </a:r>
            <a:r>
              <a:rPr lang="fr-FR" sz="1000" b="1" dirty="0">
                <a:latin typeface="Arial"/>
              </a:rPr>
              <a:t>’</a:t>
            </a:r>
            <a:r>
              <a:rPr lang="fr-FR" sz="1000" b="1" dirty="0"/>
              <a:t>assurance</a:t>
            </a:r>
            <a:r>
              <a:rPr lang="fr-FR" sz="1000" dirty="0"/>
              <a:t> pour certains risques (en Auto carte verte, Habitation, Ass. Scolaire</a:t>
            </a:r>
            <a:r>
              <a:rPr lang="fr-FR" sz="1000" dirty="0">
                <a:latin typeface="Arial"/>
              </a:rPr>
              <a:t>…</a:t>
            </a:r>
            <a:r>
              <a:rPr lang="fr-FR" sz="1000" dirty="0"/>
              <a:t>)</a:t>
            </a:r>
          </a:p>
        </p:txBody>
      </p:sp>
      <p:pic>
        <p:nvPicPr>
          <p:cNvPr id="816140" name="Picture 12"/>
          <p:cNvPicPr>
            <a:picLocks noChangeAspect="1" noChangeArrowheads="1"/>
          </p:cNvPicPr>
          <p:nvPr/>
        </p:nvPicPr>
        <p:blipFill>
          <a:blip r:embed="rId4"/>
          <a:srcRect/>
          <a:stretch>
            <a:fillRect/>
          </a:stretch>
        </p:blipFill>
        <p:spPr bwMode="auto">
          <a:xfrm>
            <a:off x="3995738" y="2940050"/>
            <a:ext cx="415925" cy="488950"/>
          </a:xfrm>
          <a:prstGeom prst="rect">
            <a:avLst/>
          </a:prstGeom>
          <a:noFill/>
          <a:ln w="9525">
            <a:noFill/>
            <a:miter lim="800000"/>
            <a:headEnd/>
            <a:tailEnd/>
          </a:ln>
        </p:spPr>
      </p:pic>
      <p:sp>
        <p:nvSpPr>
          <p:cNvPr id="816141" name="Text Box 13"/>
          <p:cNvSpPr txBox="1">
            <a:spLocks noChangeArrowheads="1"/>
          </p:cNvSpPr>
          <p:nvPr/>
        </p:nvSpPr>
        <p:spPr bwMode="auto">
          <a:xfrm>
            <a:off x="134937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1</a:t>
            </a:r>
          </a:p>
        </p:txBody>
      </p:sp>
      <p:sp>
        <p:nvSpPr>
          <p:cNvPr id="816142" name="Text Box 14"/>
          <p:cNvSpPr txBox="1">
            <a:spLocks noChangeArrowheads="1"/>
          </p:cNvSpPr>
          <p:nvPr/>
        </p:nvSpPr>
        <p:spPr bwMode="auto">
          <a:xfrm>
            <a:off x="2528888" y="2592388"/>
            <a:ext cx="747712"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2</a:t>
            </a:r>
          </a:p>
        </p:txBody>
      </p:sp>
      <p:sp>
        <p:nvSpPr>
          <p:cNvPr id="816143" name="Line 15"/>
          <p:cNvSpPr>
            <a:spLocks noChangeShapeType="1"/>
          </p:cNvSpPr>
          <p:nvPr/>
        </p:nvSpPr>
        <p:spPr bwMode="auto">
          <a:xfrm>
            <a:off x="226853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816144" name="Line 16"/>
          <p:cNvSpPr>
            <a:spLocks noChangeShapeType="1"/>
          </p:cNvSpPr>
          <p:nvPr/>
        </p:nvSpPr>
        <p:spPr bwMode="auto">
          <a:xfrm>
            <a:off x="362108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816145" name="Line 17"/>
          <p:cNvSpPr>
            <a:spLocks noChangeShapeType="1"/>
          </p:cNvSpPr>
          <p:nvPr/>
        </p:nvSpPr>
        <p:spPr bwMode="auto">
          <a:xfrm>
            <a:off x="5003800"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816146" name="Line 18"/>
          <p:cNvSpPr>
            <a:spLocks noChangeShapeType="1"/>
          </p:cNvSpPr>
          <p:nvPr/>
        </p:nvSpPr>
        <p:spPr bwMode="auto">
          <a:xfrm>
            <a:off x="633253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816147" name="Line 19"/>
          <p:cNvSpPr>
            <a:spLocks noChangeShapeType="1"/>
          </p:cNvSpPr>
          <p:nvPr/>
        </p:nvSpPr>
        <p:spPr bwMode="auto">
          <a:xfrm>
            <a:off x="7700963"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816148" name="Text Box 20"/>
          <p:cNvSpPr txBox="1">
            <a:spLocks noChangeArrowheads="1"/>
          </p:cNvSpPr>
          <p:nvPr/>
        </p:nvSpPr>
        <p:spPr bwMode="auto">
          <a:xfrm>
            <a:off x="3924300"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3</a:t>
            </a:r>
          </a:p>
        </p:txBody>
      </p:sp>
      <p:sp>
        <p:nvSpPr>
          <p:cNvPr id="816149" name="Text Box 21"/>
          <p:cNvSpPr txBox="1">
            <a:spLocks noChangeArrowheads="1"/>
          </p:cNvSpPr>
          <p:nvPr/>
        </p:nvSpPr>
        <p:spPr bwMode="auto">
          <a:xfrm>
            <a:off x="529272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4</a:t>
            </a:r>
          </a:p>
        </p:txBody>
      </p:sp>
      <p:sp>
        <p:nvSpPr>
          <p:cNvPr id="816150" name="Text Box 22"/>
          <p:cNvSpPr txBox="1">
            <a:spLocks noChangeArrowheads="1"/>
          </p:cNvSpPr>
          <p:nvPr/>
        </p:nvSpPr>
        <p:spPr bwMode="auto">
          <a:xfrm>
            <a:off x="6877050" y="2592388"/>
            <a:ext cx="323850" cy="260350"/>
          </a:xfrm>
          <a:prstGeom prst="rect">
            <a:avLst/>
          </a:prstGeom>
          <a:noFill/>
          <a:ln w="9525">
            <a:noFill/>
            <a:miter lim="800000"/>
            <a:headEnd/>
            <a:tailEnd/>
          </a:ln>
        </p:spPr>
        <p:txBody>
          <a:bodyPr wrap="none">
            <a:spAutoFit/>
          </a:bodyPr>
          <a:lstStyle/>
          <a:p>
            <a:pPr defTabSz="874713"/>
            <a:r>
              <a:rPr lang="fr-FR" sz="1100" b="1" dirty="0">
                <a:solidFill>
                  <a:srgbClr val="333333"/>
                </a:solidFill>
                <a:latin typeface="Arial" pitchFamily="34" charset="0"/>
              </a:rPr>
              <a:t>…</a:t>
            </a:r>
            <a:endParaRPr lang="fr-FR" sz="1100" b="1" dirty="0">
              <a:solidFill>
                <a:srgbClr val="333333"/>
              </a:solidFill>
            </a:endParaRPr>
          </a:p>
        </p:txBody>
      </p:sp>
      <p:sp>
        <p:nvSpPr>
          <p:cNvPr id="816151" name="Text Box 23"/>
          <p:cNvSpPr txBox="1">
            <a:spLocks noChangeArrowheads="1"/>
          </p:cNvSpPr>
          <p:nvPr/>
        </p:nvSpPr>
        <p:spPr bwMode="auto">
          <a:xfrm>
            <a:off x="792797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n</a:t>
            </a:r>
          </a:p>
        </p:txBody>
      </p:sp>
      <p:sp>
        <p:nvSpPr>
          <p:cNvPr id="816152" name="Line 24"/>
          <p:cNvSpPr>
            <a:spLocks noChangeShapeType="1"/>
          </p:cNvSpPr>
          <p:nvPr/>
        </p:nvSpPr>
        <p:spPr bwMode="auto">
          <a:xfrm flipV="1">
            <a:off x="1331913" y="3357563"/>
            <a:ext cx="0" cy="142875"/>
          </a:xfrm>
          <a:prstGeom prst="line">
            <a:avLst/>
          </a:prstGeom>
          <a:noFill/>
          <a:ln w="9525">
            <a:solidFill>
              <a:schemeClr val="tx1"/>
            </a:solidFill>
            <a:round/>
            <a:headEnd/>
            <a:tailEnd type="triangle" w="med" len="med"/>
          </a:ln>
        </p:spPr>
        <p:txBody>
          <a:bodyPr/>
          <a:lstStyle/>
          <a:p>
            <a:endParaRPr lang="fr-FR" dirty="0"/>
          </a:p>
        </p:txBody>
      </p:sp>
      <p:sp>
        <p:nvSpPr>
          <p:cNvPr id="816153" name="Text Box 25"/>
          <p:cNvSpPr txBox="1">
            <a:spLocks noChangeArrowheads="1"/>
          </p:cNvSpPr>
          <p:nvPr/>
        </p:nvSpPr>
        <p:spPr bwMode="auto">
          <a:xfrm>
            <a:off x="1187450" y="3598863"/>
            <a:ext cx="223838" cy="260350"/>
          </a:xfrm>
          <a:prstGeom prst="rect">
            <a:avLst/>
          </a:prstGeom>
          <a:noFill/>
          <a:ln w="9525">
            <a:noFill/>
            <a:miter lim="800000"/>
            <a:headEnd/>
            <a:tailEnd/>
          </a:ln>
        </p:spPr>
        <p:txBody>
          <a:bodyPr wrap="none">
            <a:spAutoFit/>
          </a:bodyPr>
          <a:lstStyle/>
          <a:p>
            <a:pPr defTabSz="874713"/>
            <a:r>
              <a:rPr lang="fr-FR" sz="1100" dirty="0"/>
              <a:t>j</a:t>
            </a:r>
          </a:p>
        </p:txBody>
      </p:sp>
      <p:sp>
        <p:nvSpPr>
          <p:cNvPr id="816154" name="Text Box 26"/>
          <p:cNvSpPr txBox="1">
            <a:spLocks noChangeArrowheads="1"/>
          </p:cNvSpPr>
          <p:nvPr/>
        </p:nvSpPr>
        <p:spPr bwMode="auto">
          <a:xfrm>
            <a:off x="1547813" y="3595688"/>
            <a:ext cx="403225" cy="260350"/>
          </a:xfrm>
          <a:prstGeom prst="rect">
            <a:avLst/>
          </a:prstGeom>
          <a:noFill/>
          <a:ln w="9525">
            <a:noFill/>
            <a:miter lim="800000"/>
            <a:headEnd/>
            <a:tailEnd/>
          </a:ln>
        </p:spPr>
        <p:txBody>
          <a:bodyPr wrap="none">
            <a:spAutoFit/>
          </a:bodyPr>
          <a:lstStyle/>
          <a:p>
            <a:pPr defTabSz="874713"/>
            <a:r>
              <a:rPr lang="fr-FR" sz="1100" dirty="0"/>
              <a:t>j+n</a:t>
            </a:r>
          </a:p>
        </p:txBody>
      </p:sp>
      <p:sp>
        <p:nvSpPr>
          <p:cNvPr id="816155" name="Line 27"/>
          <p:cNvSpPr>
            <a:spLocks noChangeShapeType="1"/>
          </p:cNvSpPr>
          <p:nvPr/>
        </p:nvSpPr>
        <p:spPr bwMode="auto">
          <a:xfrm flipV="1">
            <a:off x="1763713" y="3357563"/>
            <a:ext cx="0" cy="142875"/>
          </a:xfrm>
          <a:prstGeom prst="line">
            <a:avLst/>
          </a:prstGeom>
          <a:noFill/>
          <a:ln w="9525">
            <a:solidFill>
              <a:schemeClr val="tx1"/>
            </a:solidFill>
            <a:round/>
            <a:headEnd/>
            <a:tailEnd type="triangle" w="med" len="med"/>
          </a:ln>
        </p:spPr>
        <p:txBody>
          <a:bodyPr/>
          <a:lstStyle/>
          <a:p>
            <a:endParaRPr lang="fr-FR" dirty="0"/>
          </a:p>
        </p:txBody>
      </p:sp>
      <p:sp>
        <p:nvSpPr>
          <p:cNvPr id="816156" name="Line 28"/>
          <p:cNvSpPr>
            <a:spLocks noChangeShapeType="1"/>
          </p:cNvSpPr>
          <p:nvPr/>
        </p:nvSpPr>
        <p:spPr bwMode="auto">
          <a:xfrm>
            <a:off x="1331913" y="3573463"/>
            <a:ext cx="431800" cy="0"/>
          </a:xfrm>
          <a:prstGeom prst="line">
            <a:avLst/>
          </a:prstGeom>
          <a:noFill/>
          <a:ln w="9525">
            <a:solidFill>
              <a:schemeClr val="tx1"/>
            </a:solidFill>
            <a:round/>
            <a:headEnd type="triangle" w="med" len="med"/>
            <a:tailEnd type="triangle" w="med" len="med"/>
          </a:ln>
        </p:spPr>
        <p:txBody>
          <a:bodyPr/>
          <a:lstStyle/>
          <a:p>
            <a:endParaRPr lang="fr-FR" dirty="0"/>
          </a:p>
        </p:txBody>
      </p:sp>
      <p:sp>
        <p:nvSpPr>
          <p:cNvPr id="816157" name="Text Box 29"/>
          <p:cNvSpPr txBox="1">
            <a:spLocks noChangeArrowheads="1"/>
          </p:cNvSpPr>
          <p:nvPr/>
        </p:nvSpPr>
        <p:spPr bwMode="auto">
          <a:xfrm>
            <a:off x="2051050" y="3500438"/>
            <a:ext cx="1296988" cy="549275"/>
          </a:xfrm>
          <a:prstGeom prst="rect">
            <a:avLst/>
          </a:prstGeom>
          <a:noFill/>
          <a:ln w="9525">
            <a:noFill/>
            <a:miter lim="800000"/>
            <a:headEnd/>
            <a:tailEnd/>
          </a:ln>
        </p:spPr>
        <p:txBody>
          <a:bodyPr>
            <a:spAutoFit/>
          </a:bodyPr>
          <a:lstStyle/>
          <a:p>
            <a:pPr defTabSz="874713"/>
            <a:r>
              <a:rPr lang="fr-FR" sz="1000" dirty="0"/>
              <a:t>J = souscription</a:t>
            </a:r>
          </a:p>
          <a:p>
            <a:pPr defTabSz="874713"/>
            <a:r>
              <a:rPr lang="fr-FR" sz="1000" dirty="0"/>
              <a:t>J+n = Prise d</a:t>
            </a:r>
            <a:r>
              <a:rPr lang="fr-FR" sz="1000" dirty="0">
                <a:latin typeface="Arial" pitchFamily="34" charset="0"/>
              </a:rPr>
              <a:t>’</a:t>
            </a:r>
            <a:r>
              <a:rPr lang="fr-FR" sz="1000" dirty="0"/>
              <a:t>effet</a:t>
            </a:r>
          </a:p>
          <a:p>
            <a:pPr defTabSz="874713"/>
            <a:endParaRPr lang="fr-FR" sz="1000" dirty="0"/>
          </a:p>
        </p:txBody>
      </p:sp>
      <p:sp>
        <p:nvSpPr>
          <p:cNvPr id="30" name="Rectangle 2"/>
          <p:cNvSpPr>
            <a:spLocks noGrp="1" noChangeArrowheads="1"/>
          </p:cNvSpPr>
          <p:nvPr>
            <p:ph type="title"/>
          </p:nvPr>
        </p:nvSpPr>
        <p:spPr>
          <a:xfrm>
            <a:off x="484094" y="152400"/>
            <a:ext cx="8002681" cy="509588"/>
          </a:xfrm>
        </p:spPr>
        <p:txBody>
          <a:bodyPr/>
          <a:lstStyle/>
          <a:p>
            <a:r>
              <a:rPr lang="fr-FR" sz="1600" dirty="0" smtClean="0"/>
              <a:t>Grands principes de fonctionnement d’une société d’assurance </a:t>
            </a:r>
            <a:r>
              <a:rPr lang="fr-FR" sz="1900" spc="-150" dirty="0" smtClean="0"/>
              <a:t/>
            </a:r>
            <a:br>
              <a:rPr lang="fr-FR" sz="1900" spc="-150" dirty="0" smtClean="0"/>
            </a:br>
            <a:r>
              <a:rPr lang="fr-FR" i="1" spc="-170" dirty="0" smtClean="0">
                <a:solidFill>
                  <a:srgbClr val="000000"/>
                </a:solidFill>
              </a:rPr>
              <a:t>Points clés des processus de commercialisation et de gestion des contrats</a:t>
            </a:r>
            <a:endParaRPr lang="fr-FR" sz="16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6145"/>
                                        </p:tgtEl>
                                        <p:attrNameLst>
                                          <p:attrName>style.visibility</p:attrName>
                                        </p:attrNameLst>
                                      </p:cBhvr>
                                      <p:to>
                                        <p:strVal val="visible"/>
                                      </p:to>
                                    </p:set>
                                    <p:anim calcmode="lin" valueType="num">
                                      <p:cBhvr additive="base">
                                        <p:cTn id="7" dur="500" fill="hold"/>
                                        <p:tgtEl>
                                          <p:spTgt spid="816145"/>
                                        </p:tgtEl>
                                        <p:attrNameLst>
                                          <p:attrName>ppt_x</p:attrName>
                                        </p:attrNameLst>
                                      </p:cBhvr>
                                      <p:tavLst>
                                        <p:tav tm="0">
                                          <p:val>
                                            <p:strVal val="0-#ppt_w/2"/>
                                          </p:val>
                                        </p:tav>
                                        <p:tav tm="100000">
                                          <p:val>
                                            <p:strVal val="#ppt_x"/>
                                          </p:val>
                                        </p:tav>
                                      </p:tavLst>
                                    </p:anim>
                                    <p:anim calcmode="lin" valueType="num">
                                      <p:cBhvr additive="base">
                                        <p:cTn id="8" dur="500" fill="hold"/>
                                        <p:tgtEl>
                                          <p:spTgt spid="81614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16146"/>
                                        </p:tgtEl>
                                        <p:attrNameLst>
                                          <p:attrName>style.visibility</p:attrName>
                                        </p:attrNameLst>
                                      </p:cBhvr>
                                      <p:to>
                                        <p:strVal val="visible"/>
                                      </p:to>
                                    </p:set>
                                    <p:anim calcmode="lin" valueType="num">
                                      <p:cBhvr additive="base">
                                        <p:cTn id="11" dur="500" fill="hold"/>
                                        <p:tgtEl>
                                          <p:spTgt spid="816146"/>
                                        </p:tgtEl>
                                        <p:attrNameLst>
                                          <p:attrName>ppt_x</p:attrName>
                                        </p:attrNameLst>
                                      </p:cBhvr>
                                      <p:tavLst>
                                        <p:tav tm="0">
                                          <p:val>
                                            <p:strVal val="0-#ppt_w/2"/>
                                          </p:val>
                                        </p:tav>
                                        <p:tav tm="100000">
                                          <p:val>
                                            <p:strVal val="#ppt_x"/>
                                          </p:val>
                                        </p:tav>
                                      </p:tavLst>
                                    </p:anim>
                                    <p:anim calcmode="lin" valueType="num">
                                      <p:cBhvr additive="base">
                                        <p:cTn id="12" dur="500" fill="hold"/>
                                        <p:tgtEl>
                                          <p:spTgt spid="81614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16147"/>
                                        </p:tgtEl>
                                        <p:attrNameLst>
                                          <p:attrName>style.visibility</p:attrName>
                                        </p:attrNameLst>
                                      </p:cBhvr>
                                      <p:to>
                                        <p:strVal val="visible"/>
                                      </p:to>
                                    </p:set>
                                    <p:anim calcmode="lin" valueType="num">
                                      <p:cBhvr additive="base">
                                        <p:cTn id="15" dur="500" fill="hold"/>
                                        <p:tgtEl>
                                          <p:spTgt spid="816147"/>
                                        </p:tgtEl>
                                        <p:attrNameLst>
                                          <p:attrName>ppt_x</p:attrName>
                                        </p:attrNameLst>
                                      </p:cBhvr>
                                      <p:tavLst>
                                        <p:tav tm="0">
                                          <p:val>
                                            <p:strVal val="0-#ppt_w/2"/>
                                          </p:val>
                                        </p:tav>
                                        <p:tav tm="100000">
                                          <p:val>
                                            <p:strVal val="#ppt_x"/>
                                          </p:val>
                                        </p:tav>
                                      </p:tavLst>
                                    </p:anim>
                                    <p:anim calcmode="lin" valueType="num">
                                      <p:cBhvr additive="base">
                                        <p:cTn id="16" dur="500" fill="hold"/>
                                        <p:tgtEl>
                                          <p:spTgt spid="81614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16149"/>
                                        </p:tgtEl>
                                        <p:attrNameLst>
                                          <p:attrName>style.visibility</p:attrName>
                                        </p:attrNameLst>
                                      </p:cBhvr>
                                      <p:to>
                                        <p:strVal val="visible"/>
                                      </p:to>
                                    </p:set>
                                    <p:anim calcmode="lin" valueType="num">
                                      <p:cBhvr additive="base">
                                        <p:cTn id="19" dur="500" fill="hold"/>
                                        <p:tgtEl>
                                          <p:spTgt spid="816149"/>
                                        </p:tgtEl>
                                        <p:attrNameLst>
                                          <p:attrName>ppt_x</p:attrName>
                                        </p:attrNameLst>
                                      </p:cBhvr>
                                      <p:tavLst>
                                        <p:tav tm="0">
                                          <p:val>
                                            <p:strVal val="0-#ppt_w/2"/>
                                          </p:val>
                                        </p:tav>
                                        <p:tav tm="100000">
                                          <p:val>
                                            <p:strVal val="#ppt_x"/>
                                          </p:val>
                                        </p:tav>
                                      </p:tavLst>
                                    </p:anim>
                                    <p:anim calcmode="lin" valueType="num">
                                      <p:cBhvr additive="base">
                                        <p:cTn id="20" dur="500" fill="hold"/>
                                        <p:tgtEl>
                                          <p:spTgt spid="8161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16150"/>
                                        </p:tgtEl>
                                        <p:attrNameLst>
                                          <p:attrName>style.visibility</p:attrName>
                                        </p:attrNameLst>
                                      </p:cBhvr>
                                      <p:to>
                                        <p:strVal val="visible"/>
                                      </p:to>
                                    </p:set>
                                    <p:anim calcmode="lin" valueType="num">
                                      <p:cBhvr additive="base">
                                        <p:cTn id="23" dur="500" fill="hold"/>
                                        <p:tgtEl>
                                          <p:spTgt spid="816150"/>
                                        </p:tgtEl>
                                        <p:attrNameLst>
                                          <p:attrName>ppt_x</p:attrName>
                                        </p:attrNameLst>
                                      </p:cBhvr>
                                      <p:tavLst>
                                        <p:tav tm="0">
                                          <p:val>
                                            <p:strVal val="0-#ppt_w/2"/>
                                          </p:val>
                                        </p:tav>
                                        <p:tav tm="100000">
                                          <p:val>
                                            <p:strVal val="#ppt_x"/>
                                          </p:val>
                                        </p:tav>
                                      </p:tavLst>
                                    </p:anim>
                                    <p:anim calcmode="lin" valueType="num">
                                      <p:cBhvr additive="base">
                                        <p:cTn id="24" dur="500" fill="hold"/>
                                        <p:tgtEl>
                                          <p:spTgt spid="81615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6151"/>
                                        </p:tgtEl>
                                        <p:attrNameLst>
                                          <p:attrName>style.visibility</p:attrName>
                                        </p:attrNameLst>
                                      </p:cBhvr>
                                      <p:to>
                                        <p:strVal val="visible"/>
                                      </p:to>
                                    </p:set>
                                    <p:anim calcmode="lin" valueType="num">
                                      <p:cBhvr additive="base">
                                        <p:cTn id="27" dur="500" fill="hold"/>
                                        <p:tgtEl>
                                          <p:spTgt spid="816151"/>
                                        </p:tgtEl>
                                        <p:attrNameLst>
                                          <p:attrName>ppt_x</p:attrName>
                                        </p:attrNameLst>
                                      </p:cBhvr>
                                      <p:tavLst>
                                        <p:tav tm="0">
                                          <p:val>
                                            <p:strVal val="0-#ppt_w/2"/>
                                          </p:val>
                                        </p:tav>
                                        <p:tav tm="100000">
                                          <p:val>
                                            <p:strVal val="#ppt_x"/>
                                          </p:val>
                                        </p:tav>
                                      </p:tavLst>
                                    </p:anim>
                                    <p:anim calcmode="lin" valueType="num">
                                      <p:cBhvr additive="base">
                                        <p:cTn id="28" dur="500" fill="hold"/>
                                        <p:tgtEl>
                                          <p:spTgt spid="81615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16148"/>
                                        </p:tgtEl>
                                        <p:attrNameLst>
                                          <p:attrName>style.visibility</p:attrName>
                                        </p:attrNameLst>
                                      </p:cBhvr>
                                      <p:to>
                                        <p:strVal val="visible"/>
                                      </p:to>
                                    </p:set>
                                    <p:anim calcmode="lin" valueType="num">
                                      <p:cBhvr additive="base">
                                        <p:cTn id="31" dur="500" fill="hold"/>
                                        <p:tgtEl>
                                          <p:spTgt spid="816148"/>
                                        </p:tgtEl>
                                        <p:attrNameLst>
                                          <p:attrName>ppt_x</p:attrName>
                                        </p:attrNameLst>
                                      </p:cBhvr>
                                      <p:tavLst>
                                        <p:tav tm="0">
                                          <p:val>
                                            <p:strVal val="0-#ppt_w/2"/>
                                          </p:val>
                                        </p:tav>
                                        <p:tav tm="100000">
                                          <p:val>
                                            <p:strVal val="#ppt_x"/>
                                          </p:val>
                                        </p:tav>
                                      </p:tavLst>
                                    </p:anim>
                                    <p:anim calcmode="lin" valueType="num">
                                      <p:cBhvr additive="base">
                                        <p:cTn id="32" dur="500" fill="hold"/>
                                        <p:tgtEl>
                                          <p:spTgt spid="81614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16144"/>
                                        </p:tgtEl>
                                        <p:attrNameLst>
                                          <p:attrName>style.visibility</p:attrName>
                                        </p:attrNameLst>
                                      </p:cBhvr>
                                      <p:to>
                                        <p:strVal val="visible"/>
                                      </p:to>
                                    </p:set>
                                    <p:anim calcmode="lin" valueType="num">
                                      <p:cBhvr additive="base">
                                        <p:cTn id="35" dur="500" fill="hold"/>
                                        <p:tgtEl>
                                          <p:spTgt spid="816144"/>
                                        </p:tgtEl>
                                        <p:attrNameLst>
                                          <p:attrName>ppt_x</p:attrName>
                                        </p:attrNameLst>
                                      </p:cBhvr>
                                      <p:tavLst>
                                        <p:tav tm="0">
                                          <p:val>
                                            <p:strVal val="0-#ppt_w/2"/>
                                          </p:val>
                                        </p:tav>
                                        <p:tav tm="100000">
                                          <p:val>
                                            <p:strVal val="#ppt_x"/>
                                          </p:val>
                                        </p:tav>
                                      </p:tavLst>
                                    </p:anim>
                                    <p:anim calcmode="lin" valueType="num">
                                      <p:cBhvr additive="base">
                                        <p:cTn id="36" dur="500" fill="hold"/>
                                        <p:tgtEl>
                                          <p:spTgt spid="81614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816142"/>
                                        </p:tgtEl>
                                        <p:attrNameLst>
                                          <p:attrName>style.visibility</p:attrName>
                                        </p:attrNameLst>
                                      </p:cBhvr>
                                      <p:to>
                                        <p:strVal val="visible"/>
                                      </p:to>
                                    </p:set>
                                    <p:anim calcmode="lin" valueType="num">
                                      <p:cBhvr additive="base">
                                        <p:cTn id="39" dur="500" fill="hold"/>
                                        <p:tgtEl>
                                          <p:spTgt spid="816142"/>
                                        </p:tgtEl>
                                        <p:attrNameLst>
                                          <p:attrName>ppt_x</p:attrName>
                                        </p:attrNameLst>
                                      </p:cBhvr>
                                      <p:tavLst>
                                        <p:tav tm="0">
                                          <p:val>
                                            <p:strVal val="0-#ppt_w/2"/>
                                          </p:val>
                                        </p:tav>
                                        <p:tav tm="100000">
                                          <p:val>
                                            <p:strVal val="#ppt_x"/>
                                          </p:val>
                                        </p:tav>
                                      </p:tavLst>
                                    </p:anim>
                                    <p:anim calcmode="lin" valueType="num">
                                      <p:cBhvr additive="base">
                                        <p:cTn id="40" dur="500" fill="hold"/>
                                        <p:tgtEl>
                                          <p:spTgt spid="81614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816143"/>
                                        </p:tgtEl>
                                        <p:attrNameLst>
                                          <p:attrName>style.visibility</p:attrName>
                                        </p:attrNameLst>
                                      </p:cBhvr>
                                      <p:to>
                                        <p:strVal val="visible"/>
                                      </p:to>
                                    </p:set>
                                    <p:anim calcmode="lin" valueType="num">
                                      <p:cBhvr additive="base">
                                        <p:cTn id="43" dur="500" fill="hold"/>
                                        <p:tgtEl>
                                          <p:spTgt spid="816143"/>
                                        </p:tgtEl>
                                        <p:attrNameLst>
                                          <p:attrName>ppt_x</p:attrName>
                                        </p:attrNameLst>
                                      </p:cBhvr>
                                      <p:tavLst>
                                        <p:tav tm="0">
                                          <p:val>
                                            <p:strVal val="0-#ppt_w/2"/>
                                          </p:val>
                                        </p:tav>
                                        <p:tav tm="100000">
                                          <p:val>
                                            <p:strVal val="#ppt_x"/>
                                          </p:val>
                                        </p:tav>
                                      </p:tavLst>
                                    </p:anim>
                                    <p:anim calcmode="lin" valueType="num">
                                      <p:cBhvr additive="base">
                                        <p:cTn id="44" dur="500" fill="hold"/>
                                        <p:tgtEl>
                                          <p:spTgt spid="81614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816141"/>
                                        </p:tgtEl>
                                        <p:attrNameLst>
                                          <p:attrName>style.visibility</p:attrName>
                                        </p:attrNameLst>
                                      </p:cBhvr>
                                      <p:to>
                                        <p:strVal val="visible"/>
                                      </p:to>
                                    </p:set>
                                    <p:anim calcmode="lin" valueType="num">
                                      <p:cBhvr additive="base">
                                        <p:cTn id="47" dur="500" fill="hold"/>
                                        <p:tgtEl>
                                          <p:spTgt spid="816141"/>
                                        </p:tgtEl>
                                        <p:attrNameLst>
                                          <p:attrName>ppt_x</p:attrName>
                                        </p:attrNameLst>
                                      </p:cBhvr>
                                      <p:tavLst>
                                        <p:tav tm="0">
                                          <p:val>
                                            <p:strVal val="0-#ppt_w/2"/>
                                          </p:val>
                                        </p:tav>
                                        <p:tav tm="100000">
                                          <p:val>
                                            <p:strVal val="#ppt_x"/>
                                          </p:val>
                                        </p:tav>
                                      </p:tavLst>
                                    </p:anim>
                                    <p:anim calcmode="lin" valueType="num">
                                      <p:cBhvr additive="base">
                                        <p:cTn id="48" dur="500" fill="hold"/>
                                        <p:tgtEl>
                                          <p:spTgt spid="81614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816132"/>
                                        </p:tgtEl>
                                        <p:attrNameLst>
                                          <p:attrName>style.visibility</p:attrName>
                                        </p:attrNameLst>
                                      </p:cBhvr>
                                      <p:to>
                                        <p:strVal val="visible"/>
                                      </p:to>
                                    </p:set>
                                    <p:anim calcmode="lin" valueType="num">
                                      <p:cBhvr additive="base">
                                        <p:cTn id="51" dur="500" fill="hold"/>
                                        <p:tgtEl>
                                          <p:spTgt spid="816132"/>
                                        </p:tgtEl>
                                        <p:attrNameLst>
                                          <p:attrName>ppt_x</p:attrName>
                                        </p:attrNameLst>
                                      </p:cBhvr>
                                      <p:tavLst>
                                        <p:tav tm="0">
                                          <p:val>
                                            <p:strVal val="0-#ppt_w/2"/>
                                          </p:val>
                                        </p:tav>
                                        <p:tav tm="100000">
                                          <p:val>
                                            <p:strVal val="#ppt_x"/>
                                          </p:val>
                                        </p:tav>
                                      </p:tavLst>
                                    </p:anim>
                                    <p:anim calcmode="lin" valueType="num">
                                      <p:cBhvr additive="base">
                                        <p:cTn id="52" dur="500" fill="hold"/>
                                        <p:tgtEl>
                                          <p:spTgt spid="81613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6133"/>
                                        </p:tgtEl>
                                        <p:attrNameLst>
                                          <p:attrName>style.visibility</p:attrName>
                                        </p:attrNameLst>
                                      </p:cBhvr>
                                      <p:to>
                                        <p:strVal val="visible"/>
                                      </p:to>
                                    </p:set>
                                    <p:animEffect transition="in" filter="blinds(horizontal)">
                                      <p:cBhvr>
                                        <p:cTn id="57" dur="500"/>
                                        <p:tgtEl>
                                          <p:spTgt spid="816133"/>
                                        </p:tgtEl>
                                      </p:cBhvr>
                                    </p:animEffect>
                                  </p:childTnLst>
                                </p:cTn>
                              </p:par>
                              <p:par>
                                <p:cTn id="58" presetID="3" presetClass="entr" presetSubtype="10" fill="hold" nodeType="withEffect">
                                  <p:stCondLst>
                                    <p:cond delay="0"/>
                                  </p:stCondLst>
                                  <p:childTnLst>
                                    <p:set>
                                      <p:cBhvr>
                                        <p:cTn id="59" dur="1" fill="hold">
                                          <p:stCondLst>
                                            <p:cond delay="0"/>
                                          </p:stCondLst>
                                        </p:cTn>
                                        <p:tgtEl>
                                          <p:spTgt spid="816136"/>
                                        </p:tgtEl>
                                        <p:attrNameLst>
                                          <p:attrName>style.visibility</p:attrName>
                                        </p:attrNameLst>
                                      </p:cBhvr>
                                      <p:to>
                                        <p:strVal val="visible"/>
                                      </p:to>
                                    </p:set>
                                    <p:animEffect transition="in" filter="blinds(horizontal)">
                                      <p:cBhvr>
                                        <p:cTn id="60" dur="500"/>
                                        <p:tgtEl>
                                          <p:spTgt spid="81613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16134"/>
                                        </p:tgtEl>
                                        <p:attrNameLst>
                                          <p:attrName>style.visibility</p:attrName>
                                        </p:attrNameLst>
                                      </p:cBhvr>
                                      <p:to>
                                        <p:strVal val="visible"/>
                                      </p:to>
                                    </p:set>
                                    <p:animEffect transition="in" filter="blinds(horizontal)">
                                      <p:cBhvr>
                                        <p:cTn id="63" dur="500"/>
                                        <p:tgtEl>
                                          <p:spTgt spid="81613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16138"/>
                                        </p:tgtEl>
                                        <p:attrNameLst>
                                          <p:attrName>style.visibility</p:attrName>
                                        </p:attrNameLst>
                                      </p:cBhvr>
                                      <p:to>
                                        <p:strVal val="visible"/>
                                      </p:to>
                                    </p:set>
                                    <p:animEffect transition="in" filter="blinds(horizontal)">
                                      <p:cBhvr>
                                        <p:cTn id="68" dur="500"/>
                                        <p:tgtEl>
                                          <p:spTgt spid="81613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816152"/>
                                        </p:tgtEl>
                                        <p:attrNameLst>
                                          <p:attrName>style.visibility</p:attrName>
                                        </p:attrNameLst>
                                      </p:cBhvr>
                                      <p:to>
                                        <p:strVal val="visible"/>
                                      </p:to>
                                    </p:set>
                                    <p:animEffect transition="in" filter="blinds(horizontal)">
                                      <p:cBhvr>
                                        <p:cTn id="71" dur="500"/>
                                        <p:tgtEl>
                                          <p:spTgt spid="81615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816153"/>
                                        </p:tgtEl>
                                        <p:attrNameLst>
                                          <p:attrName>style.visibility</p:attrName>
                                        </p:attrNameLst>
                                      </p:cBhvr>
                                      <p:to>
                                        <p:strVal val="visible"/>
                                      </p:to>
                                    </p:set>
                                    <p:animEffect transition="in" filter="blinds(horizontal)">
                                      <p:cBhvr>
                                        <p:cTn id="74" dur="500"/>
                                        <p:tgtEl>
                                          <p:spTgt spid="816153"/>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816154"/>
                                        </p:tgtEl>
                                        <p:attrNameLst>
                                          <p:attrName>style.visibility</p:attrName>
                                        </p:attrNameLst>
                                      </p:cBhvr>
                                      <p:to>
                                        <p:strVal val="visible"/>
                                      </p:to>
                                    </p:set>
                                    <p:animEffect transition="in" filter="blinds(horizontal)">
                                      <p:cBhvr>
                                        <p:cTn id="77" dur="500"/>
                                        <p:tgtEl>
                                          <p:spTgt spid="81615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816155"/>
                                        </p:tgtEl>
                                        <p:attrNameLst>
                                          <p:attrName>style.visibility</p:attrName>
                                        </p:attrNameLst>
                                      </p:cBhvr>
                                      <p:to>
                                        <p:strVal val="visible"/>
                                      </p:to>
                                    </p:set>
                                    <p:animEffect transition="in" filter="blinds(horizontal)">
                                      <p:cBhvr>
                                        <p:cTn id="80" dur="500"/>
                                        <p:tgtEl>
                                          <p:spTgt spid="81615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816156"/>
                                        </p:tgtEl>
                                        <p:attrNameLst>
                                          <p:attrName>style.visibility</p:attrName>
                                        </p:attrNameLst>
                                      </p:cBhvr>
                                      <p:to>
                                        <p:strVal val="visible"/>
                                      </p:to>
                                    </p:set>
                                    <p:animEffect transition="in" filter="blinds(horizontal)">
                                      <p:cBhvr>
                                        <p:cTn id="83" dur="500"/>
                                        <p:tgtEl>
                                          <p:spTgt spid="816156"/>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816157"/>
                                        </p:tgtEl>
                                        <p:attrNameLst>
                                          <p:attrName>style.visibility</p:attrName>
                                        </p:attrNameLst>
                                      </p:cBhvr>
                                      <p:to>
                                        <p:strVal val="visible"/>
                                      </p:to>
                                    </p:set>
                                    <p:animEffect transition="in" filter="blinds(horizontal)">
                                      <p:cBhvr>
                                        <p:cTn id="86" dur="500"/>
                                        <p:tgtEl>
                                          <p:spTgt spid="81615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816139"/>
                                        </p:tgtEl>
                                        <p:attrNameLst>
                                          <p:attrName>style.visibility</p:attrName>
                                        </p:attrNameLst>
                                      </p:cBhvr>
                                      <p:to>
                                        <p:strVal val="visible"/>
                                      </p:to>
                                    </p:set>
                                    <p:animEffect transition="in" filter="blinds(horizontal)">
                                      <p:cBhvr>
                                        <p:cTn id="89" dur="500"/>
                                        <p:tgtEl>
                                          <p:spTgt spid="81613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816135"/>
                                        </p:tgtEl>
                                        <p:attrNameLst>
                                          <p:attrName>style.visibility</p:attrName>
                                        </p:attrNameLst>
                                      </p:cBhvr>
                                      <p:to>
                                        <p:strVal val="visible"/>
                                      </p:to>
                                    </p:set>
                                    <p:animEffect transition="in" filter="blinds(horizontal)">
                                      <p:cBhvr>
                                        <p:cTn id="94" dur="500"/>
                                        <p:tgtEl>
                                          <p:spTgt spid="816135"/>
                                        </p:tgtEl>
                                      </p:cBhvr>
                                    </p:animEffect>
                                  </p:childTnLst>
                                </p:cTn>
                              </p:par>
                              <p:par>
                                <p:cTn id="95" presetID="3" presetClass="entr" presetSubtype="10" fill="hold" nodeType="withEffect">
                                  <p:stCondLst>
                                    <p:cond delay="0"/>
                                  </p:stCondLst>
                                  <p:childTnLst>
                                    <p:set>
                                      <p:cBhvr>
                                        <p:cTn id="96" dur="1" fill="hold">
                                          <p:stCondLst>
                                            <p:cond delay="0"/>
                                          </p:stCondLst>
                                        </p:cTn>
                                        <p:tgtEl>
                                          <p:spTgt spid="816140"/>
                                        </p:tgtEl>
                                        <p:attrNameLst>
                                          <p:attrName>style.visibility</p:attrName>
                                        </p:attrNameLst>
                                      </p:cBhvr>
                                      <p:to>
                                        <p:strVal val="visible"/>
                                      </p:to>
                                    </p:set>
                                    <p:animEffect transition="in" filter="blinds(horizontal)">
                                      <p:cBhvr>
                                        <p:cTn id="97" dur="500"/>
                                        <p:tgtEl>
                                          <p:spTgt spid="81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2" grpId="0" animBg="1"/>
      <p:bldP spid="816133" grpId="0" animBg="1"/>
      <p:bldP spid="816134" grpId="0" animBg="1"/>
      <p:bldP spid="816135" grpId="0" animBg="1"/>
      <p:bldP spid="816139" grpId="0" animBg="1"/>
      <p:bldP spid="816141" grpId="0"/>
      <p:bldP spid="816142" grpId="0"/>
      <p:bldP spid="816143" grpId="0" animBg="1"/>
      <p:bldP spid="816144" grpId="0" animBg="1"/>
      <p:bldP spid="816145" grpId="0" animBg="1"/>
      <p:bldP spid="816146" grpId="0" animBg="1"/>
      <p:bldP spid="816147" grpId="0" animBg="1"/>
      <p:bldP spid="816148" grpId="0"/>
      <p:bldP spid="816149" grpId="0"/>
      <p:bldP spid="816150" grpId="0"/>
      <p:bldP spid="816151" grpId="0"/>
      <p:bldP spid="816152" grpId="0" animBg="1"/>
      <p:bldP spid="816153" grpId="0"/>
      <p:bldP spid="816154" grpId="0"/>
      <p:bldP spid="816155" grpId="0" animBg="1"/>
      <p:bldP spid="816156" grpId="0" animBg="1"/>
      <p:bldP spid="816157"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4881563" y="6262688"/>
            <a:ext cx="3195637" cy="214312"/>
          </a:xfrm>
          <a:prstGeom prst="rect">
            <a:avLst/>
          </a:prstGeom>
          <a:noFill/>
          <a:ln w="9525">
            <a:noFill/>
            <a:miter lim="800000"/>
            <a:headEnd/>
            <a:tailEnd/>
          </a:ln>
        </p:spPr>
        <p:txBody>
          <a:bodyPr wrap="none">
            <a:spAutoFit/>
          </a:bodyPr>
          <a:lstStyle/>
          <a:p>
            <a:r>
              <a:rPr lang="fr-FR" sz="800" dirty="0"/>
              <a:t>Source : </a:t>
            </a:r>
            <a:r>
              <a:rPr lang="fr-FR" sz="800" dirty="0">
                <a:latin typeface="Arial" pitchFamily="34" charset="0"/>
              </a:rPr>
              <a:t>« </a:t>
            </a:r>
            <a:r>
              <a:rPr lang="fr-FR" sz="800" dirty="0"/>
              <a:t>20 le</a:t>
            </a:r>
            <a:r>
              <a:rPr lang="fr-FR" sz="800" dirty="0">
                <a:latin typeface="Arial" pitchFamily="34" charset="0"/>
              </a:rPr>
              <a:t>ç</a:t>
            </a:r>
            <a:r>
              <a:rPr lang="fr-FR" sz="800" dirty="0"/>
              <a:t>ons sur l</a:t>
            </a:r>
            <a:r>
              <a:rPr lang="fr-FR" sz="800" dirty="0">
                <a:latin typeface="Arial" pitchFamily="34" charset="0"/>
              </a:rPr>
              <a:t>’</a:t>
            </a:r>
            <a:r>
              <a:rPr lang="fr-FR" sz="800" dirty="0"/>
              <a:t>assurance fran</a:t>
            </a:r>
            <a:r>
              <a:rPr lang="fr-FR" sz="800" dirty="0">
                <a:latin typeface="Arial" pitchFamily="34" charset="0"/>
              </a:rPr>
              <a:t>ç</a:t>
            </a:r>
            <a:r>
              <a:rPr lang="fr-FR" sz="800" dirty="0"/>
              <a:t>aise</a:t>
            </a:r>
            <a:r>
              <a:rPr lang="fr-FR" sz="800" dirty="0">
                <a:latin typeface="Arial" pitchFamily="34" charset="0"/>
              </a:rPr>
              <a:t> »</a:t>
            </a:r>
            <a:r>
              <a:rPr lang="fr-FR" sz="800" dirty="0"/>
              <a:t> de Patrick Thourot</a:t>
            </a:r>
          </a:p>
        </p:txBody>
      </p:sp>
      <p:sp>
        <p:nvSpPr>
          <p:cNvPr id="718859" name="AutoShape 11"/>
          <p:cNvSpPr>
            <a:spLocks noChangeArrowheads="1"/>
          </p:cNvSpPr>
          <p:nvPr/>
        </p:nvSpPr>
        <p:spPr bwMode="auto">
          <a:xfrm>
            <a:off x="179388" y="2492375"/>
            <a:ext cx="8785225" cy="1008063"/>
          </a:xfrm>
          <a:prstGeom prst="rightArrow">
            <a:avLst>
              <a:gd name="adj1" fmla="val 77639"/>
              <a:gd name="adj2" fmla="val 30623"/>
            </a:avLst>
          </a:prstGeom>
          <a:gradFill rotWithShape="1">
            <a:gsLst>
              <a:gs pos="0">
                <a:schemeClr val="accent1">
                  <a:alpha val="44000"/>
                </a:schemeClr>
              </a:gs>
              <a:gs pos="100000">
                <a:schemeClr val="accent1">
                  <a:gamma/>
                  <a:shade val="46275"/>
                  <a:invGamma/>
                  <a:alpha val="82001"/>
                </a:schemeClr>
              </a:gs>
            </a:gsLst>
            <a:lin ang="0" scaled="1"/>
          </a:gradFill>
          <a:ln w="9525">
            <a:solidFill>
              <a:schemeClr val="tx1"/>
            </a:solidFill>
            <a:miter lim="800000"/>
            <a:headEnd/>
            <a:tailEnd/>
          </a:ln>
          <a:effectLst/>
        </p:spPr>
        <p:txBody>
          <a:bodyPr wrap="none" anchor="ctr"/>
          <a:lstStyle/>
          <a:p>
            <a:pPr>
              <a:defRPr/>
            </a:pPr>
            <a:endParaRPr lang="fr-FR" dirty="0"/>
          </a:p>
        </p:txBody>
      </p:sp>
      <p:sp>
        <p:nvSpPr>
          <p:cNvPr id="36869" name="Rectangle 12"/>
          <p:cNvSpPr>
            <a:spLocks noChangeArrowheads="1"/>
          </p:cNvSpPr>
          <p:nvPr/>
        </p:nvSpPr>
        <p:spPr bwMode="auto">
          <a:xfrm>
            <a:off x="225425" y="2636838"/>
            <a:ext cx="674688" cy="719137"/>
          </a:xfrm>
          <a:prstGeom prst="rect">
            <a:avLst/>
          </a:prstGeom>
          <a:solidFill>
            <a:srgbClr val="FFFF00"/>
          </a:solidFill>
          <a:ln w="9525">
            <a:solidFill>
              <a:schemeClr val="tx1"/>
            </a:solidFill>
            <a:miter lim="800000"/>
            <a:headEnd/>
            <a:tailEnd/>
          </a:ln>
        </p:spPr>
        <p:txBody>
          <a:bodyPr wrap="none" anchor="ctr"/>
          <a:lstStyle/>
          <a:p>
            <a:pPr algn="ctr" defTabSz="874713"/>
            <a:r>
              <a:rPr lang="fr-FR" b="1" dirty="0"/>
              <a:t>Vente</a:t>
            </a:r>
          </a:p>
        </p:txBody>
      </p:sp>
      <p:pic>
        <p:nvPicPr>
          <p:cNvPr id="36870" name="Picture 23"/>
          <p:cNvPicPr>
            <a:picLocks noChangeAspect="1" noChangeArrowheads="1"/>
          </p:cNvPicPr>
          <p:nvPr/>
        </p:nvPicPr>
        <p:blipFill>
          <a:blip r:embed="rId3"/>
          <a:srcRect/>
          <a:stretch>
            <a:fillRect/>
          </a:stretch>
        </p:blipFill>
        <p:spPr bwMode="auto">
          <a:xfrm>
            <a:off x="944563" y="2636838"/>
            <a:ext cx="674687" cy="792162"/>
          </a:xfrm>
          <a:prstGeom prst="rect">
            <a:avLst/>
          </a:prstGeom>
          <a:noFill/>
          <a:ln w="9525">
            <a:noFill/>
            <a:miter lim="800000"/>
            <a:headEnd/>
            <a:tailEnd/>
          </a:ln>
        </p:spPr>
      </p:pic>
      <p:sp>
        <p:nvSpPr>
          <p:cNvPr id="36871" name="Text Box 28"/>
          <p:cNvSpPr txBox="1">
            <a:spLocks noChangeArrowheads="1"/>
          </p:cNvSpPr>
          <p:nvPr/>
        </p:nvSpPr>
        <p:spPr bwMode="auto">
          <a:xfrm>
            <a:off x="134937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1</a:t>
            </a:r>
          </a:p>
        </p:txBody>
      </p:sp>
      <p:sp>
        <p:nvSpPr>
          <p:cNvPr id="36872" name="Text Box 29"/>
          <p:cNvSpPr txBox="1">
            <a:spLocks noChangeArrowheads="1"/>
          </p:cNvSpPr>
          <p:nvPr/>
        </p:nvSpPr>
        <p:spPr bwMode="auto">
          <a:xfrm>
            <a:off x="2528888" y="2592388"/>
            <a:ext cx="747712"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2</a:t>
            </a:r>
          </a:p>
        </p:txBody>
      </p:sp>
      <p:sp>
        <p:nvSpPr>
          <p:cNvPr id="36873" name="Line 30"/>
          <p:cNvSpPr>
            <a:spLocks noChangeShapeType="1"/>
          </p:cNvSpPr>
          <p:nvPr/>
        </p:nvSpPr>
        <p:spPr bwMode="auto">
          <a:xfrm>
            <a:off x="226853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6874" name="Line 31"/>
          <p:cNvSpPr>
            <a:spLocks noChangeShapeType="1"/>
          </p:cNvSpPr>
          <p:nvPr/>
        </p:nvSpPr>
        <p:spPr bwMode="auto">
          <a:xfrm>
            <a:off x="362108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6875" name="Line 33"/>
          <p:cNvSpPr>
            <a:spLocks noChangeShapeType="1"/>
          </p:cNvSpPr>
          <p:nvPr/>
        </p:nvSpPr>
        <p:spPr bwMode="auto">
          <a:xfrm>
            <a:off x="5003800"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6876" name="Line 34"/>
          <p:cNvSpPr>
            <a:spLocks noChangeShapeType="1"/>
          </p:cNvSpPr>
          <p:nvPr/>
        </p:nvSpPr>
        <p:spPr bwMode="auto">
          <a:xfrm>
            <a:off x="633253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6877" name="Line 35"/>
          <p:cNvSpPr>
            <a:spLocks noChangeShapeType="1"/>
          </p:cNvSpPr>
          <p:nvPr/>
        </p:nvSpPr>
        <p:spPr bwMode="auto">
          <a:xfrm>
            <a:off x="7700963"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6878" name="Text Box 36"/>
          <p:cNvSpPr txBox="1">
            <a:spLocks noChangeArrowheads="1"/>
          </p:cNvSpPr>
          <p:nvPr/>
        </p:nvSpPr>
        <p:spPr bwMode="auto">
          <a:xfrm>
            <a:off x="3924300"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3</a:t>
            </a:r>
          </a:p>
        </p:txBody>
      </p:sp>
      <p:sp>
        <p:nvSpPr>
          <p:cNvPr id="36879" name="Text Box 37"/>
          <p:cNvSpPr txBox="1">
            <a:spLocks noChangeArrowheads="1"/>
          </p:cNvSpPr>
          <p:nvPr/>
        </p:nvSpPr>
        <p:spPr bwMode="auto">
          <a:xfrm>
            <a:off x="529272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4</a:t>
            </a:r>
          </a:p>
        </p:txBody>
      </p:sp>
      <p:sp>
        <p:nvSpPr>
          <p:cNvPr id="36880" name="Text Box 38"/>
          <p:cNvSpPr txBox="1">
            <a:spLocks noChangeArrowheads="1"/>
          </p:cNvSpPr>
          <p:nvPr/>
        </p:nvSpPr>
        <p:spPr bwMode="auto">
          <a:xfrm>
            <a:off x="6911975" y="2592388"/>
            <a:ext cx="323850" cy="260350"/>
          </a:xfrm>
          <a:prstGeom prst="rect">
            <a:avLst/>
          </a:prstGeom>
          <a:noFill/>
          <a:ln w="9525">
            <a:noFill/>
            <a:miter lim="800000"/>
            <a:headEnd/>
            <a:tailEnd/>
          </a:ln>
        </p:spPr>
        <p:txBody>
          <a:bodyPr wrap="none">
            <a:spAutoFit/>
          </a:bodyPr>
          <a:lstStyle/>
          <a:p>
            <a:pPr defTabSz="874713"/>
            <a:r>
              <a:rPr lang="fr-FR" sz="1100" b="1" dirty="0">
                <a:solidFill>
                  <a:srgbClr val="333333"/>
                </a:solidFill>
                <a:latin typeface="Arial" pitchFamily="34" charset="0"/>
              </a:rPr>
              <a:t>…</a:t>
            </a:r>
            <a:endParaRPr lang="fr-FR" sz="1100" b="1" dirty="0">
              <a:solidFill>
                <a:srgbClr val="333333"/>
              </a:solidFill>
            </a:endParaRPr>
          </a:p>
        </p:txBody>
      </p:sp>
      <p:sp>
        <p:nvSpPr>
          <p:cNvPr id="36881" name="Text Box 39"/>
          <p:cNvSpPr txBox="1">
            <a:spLocks noChangeArrowheads="1"/>
          </p:cNvSpPr>
          <p:nvPr/>
        </p:nvSpPr>
        <p:spPr bwMode="auto">
          <a:xfrm>
            <a:off x="792797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n</a:t>
            </a:r>
          </a:p>
        </p:txBody>
      </p:sp>
      <p:sp>
        <p:nvSpPr>
          <p:cNvPr id="718888" name="AutoShape 40"/>
          <p:cNvSpPr>
            <a:spLocks/>
          </p:cNvSpPr>
          <p:nvPr/>
        </p:nvSpPr>
        <p:spPr bwMode="auto">
          <a:xfrm>
            <a:off x="250825" y="4678363"/>
            <a:ext cx="8642350" cy="1703387"/>
          </a:xfrm>
          <a:prstGeom prst="accentBorderCallout2">
            <a:avLst>
              <a:gd name="adj1" fmla="val 6708"/>
              <a:gd name="adj2" fmla="val -880"/>
              <a:gd name="adj3" fmla="val 6708"/>
              <a:gd name="adj4" fmla="val -880"/>
              <a:gd name="adj5" fmla="val 6708"/>
              <a:gd name="adj6" fmla="val -1250"/>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La collecte et la gestion des cotisations (1) :</a:t>
            </a:r>
          </a:p>
          <a:p>
            <a:pPr algn="just" defTabSz="874713">
              <a:buClr>
                <a:srgbClr val="333333"/>
              </a:buClr>
              <a:buFont typeface="Wingdings" pitchFamily="2" charset="2"/>
              <a:buNone/>
              <a:defRPr/>
            </a:pPr>
            <a:r>
              <a:rPr lang="fr-FR" sz="1000" dirty="0"/>
              <a:t>Les contrats d'assurance dommages sont en France annuels et </a:t>
            </a:r>
            <a:r>
              <a:rPr lang="fr-FR" sz="1000" dirty="0" smtClean="0">
                <a:latin typeface="Arial"/>
              </a:rPr>
              <a:t>à «tacite</a:t>
            </a:r>
            <a:r>
              <a:rPr lang="fr-FR" sz="1000" b="1" dirty="0"/>
              <a:t>reconduction</a:t>
            </a:r>
            <a:r>
              <a:rPr lang="fr-FR" sz="1000" dirty="0">
                <a:latin typeface="Arial"/>
              </a:rPr>
              <a:t>»</a:t>
            </a:r>
            <a:r>
              <a:rPr lang="fr-FR" sz="1000" dirty="0"/>
              <a:t>. L'assur</a:t>
            </a:r>
            <a:r>
              <a:rPr lang="fr-FR" sz="1000" dirty="0">
                <a:latin typeface="Arial"/>
              </a:rPr>
              <a:t>é</a:t>
            </a:r>
            <a:r>
              <a:rPr lang="fr-FR" sz="1000" dirty="0"/>
              <a:t> ou l'assureur doit faire un acte volontaire pour r</a:t>
            </a:r>
            <a:r>
              <a:rPr lang="fr-FR" sz="1000" dirty="0">
                <a:latin typeface="Arial"/>
              </a:rPr>
              <a:t>é</a:t>
            </a:r>
            <a:r>
              <a:rPr lang="fr-FR" sz="1000" dirty="0"/>
              <a:t>silier le contrat </a:t>
            </a:r>
            <a:r>
              <a:rPr lang="fr-FR" sz="1000" dirty="0">
                <a:latin typeface="Arial"/>
              </a:rPr>
              <a:t>à</a:t>
            </a:r>
            <a:r>
              <a:rPr lang="fr-FR" sz="1000" dirty="0"/>
              <a:t> son </a:t>
            </a:r>
            <a:r>
              <a:rPr lang="fr-FR" sz="1000" dirty="0" smtClean="0"/>
              <a:t>terme (avec 2 ou 3 mois de préavis). </a:t>
            </a:r>
            <a:r>
              <a:rPr lang="fr-FR" sz="1000" b="1" dirty="0" smtClean="0"/>
              <a:t>La </a:t>
            </a:r>
            <a:r>
              <a:rPr lang="fr-FR" sz="1000" b="1" dirty="0"/>
              <a:t>Loi Chatel</a:t>
            </a:r>
            <a:r>
              <a:rPr lang="fr-FR" sz="1000" dirty="0"/>
              <a:t> (appliqu</a:t>
            </a:r>
            <a:r>
              <a:rPr lang="fr-FR" sz="1000" dirty="0">
                <a:latin typeface="Arial"/>
              </a:rPr>
              <a:t>é</a:t>
            </a:r>
            <a:r>
              <a:rPr lang="fr-FR" sz="1000" dirty="0"/>
              <a:t>e depuis fin 2005) facilite d</a:t>
            </a:r>
            <a:r>
              <a:rPr lang="fr-FR" sz="1000" dirty="0">
                <a:latin typeface="Arial"/>
              </a:rPr>
              <a:t>é</a:t>
            </a:r>
            <a:r>
              <a:rPr lang="fr-FR" sz="1000" dirty="0"/>
              <a:t>sormais la </a:t>
            </a:r>
            <a:r>
              <a:rPr lang="fr-FR" sz="1000" b="1" dirty="0"/>
              <a:t>r</a:t>
            </a:r>
            <a:r>
              <a:rPr lang="fr-FR" sz="1000" b="1" dirty="0">
                <a:latin typeface="Arial"/>
              </a:rPr>
              <a:t>é</a:t>
            </a:r>
            <a:r>
              <a:rPr lang="fr-FR" sz="1000" b="1" dirty="0"/>
              <a:t>siliation</a:t>
            </a:r>
            <a:r>
              <a:rPr lang="fr-FR" sz="1000" dirty="0"/>
              <a:t> des contrats couvrants les personnes physiques (Auto, habitation et sant</a:t>
            </a:r>
            <a:r>
              <a:rPr lang="fr-FR" sz="1000" dirty="0">
                <a:latin typeface="Arial"/>
              </a:rPr>
              <a:t>é</a:t>
            </a:r>
            <a:r>
              <a:rPr lang="fr-FR" sz="1000" dirty="0"/>
              <a:t>) en dehors de leurs activit</a:t>
            </a:r>
            <a:r>
              <a:rPr lang="fr-FR" sz="1000" dirty="0">
                <a:latin typeface="Arial"/>
              </a:rPr>
              <a:t>é</a:t>
            </a:r>
            <a:r>
              <a:rPr lang="fr-FR" sz="1000" dirty="0"/>
              <a:t>s professionnelles</a:t>
            </a:r>
            <a:r>
              <a:rPr lang="fr-FR" sz="1000" dirty="0" smtClean="0"/>
              <a:t>.</a:t>
            </a:r>
          </a:p>
          <a:p>
            <a:pPr algn="just" defTabSz="874713">
              <a:buClr>
                <a:srgbClr val="333333"/>
              </a:buClr>
              <a:buFont typeface="Wingdings" pitchFamily="2" charset="2"/>
              <a:buNone/>
              <a:defRPr/>
            </a:pPr>
            <a:endParaRPr lang="fr-FR" sz="1000" dirty="0" smtClean="0"/>
          </a:p>
          <a:p>
            <a:pPr algn="just" defTabSz="874713">
              <a:buClr>
                <a:srgbClr val="333333"/>
              </a:buClr>
              <a:buFont typeface="Wingdings" pitchFamily="2" charset="2"/>
              <a:buNone/>
              <a:defRPr/>
            </a:pPr>
            <a:r>
              <a:rPr lang="fr-FR" sz="1000" dirty="0" smtClean="0"/>
              <a:t>La possibilité pour l’assuré de ne pas reconduire son contrat doit lui être notifiée par l’assureur au plus tard 15 jours avant la date limite de préavis. Si ce n’est pas le cas, les assur</a:t>
            </a:r>
            <a:r>
              <a:rPr lang="fr-FR" sz="1000" dirty="0" smtClean="0">
                <a:latin typeface="Arial"/>
              </a:rPr>
              <a:t>é</a:t>
            </a:r>
            <a:r>
              <a:rPr lang="fr-FR" sz="1000" dirty="0" smtClean="0"/>
              <a:t>s ont la possibilit</a:t>
            </a:r>
            <a:r>
              <a:rPr lang="fr-FR" sz="1000" dirty="0" smtClean="0">
                <a:latin typeface="Arial"/>
              </a:rPr>
              <a:t>é</a:t>
            </a:r>
            <a:r>
              <a:rPr lang="fr-FR" sz="1000" dirty="0" smtClean="0"/>
              <a:t> de d</a:t>
            </a:r>
            <a:r>
              <a:rPr lang="fr-FR" sz="1000" dirty="0" smtClean="0">
                <a:latin typeface="Arial"/>
              </a:rPr>
              <a:t>é</a:t>
            </a:r>
            <a:r>
              <a:rPr lang="fr-FR" sz="1000" dirty="0" smtClean="0"/>
              <a:t>noncer leur contrat dans les vingt jours de l'envoi de l'avis d'</a:t>
            </a:r>
            <a:r>
              <a:rPr lang="fr-FR" sz="1000" dirty="0" smtClean="0">
                <a:latin typeface="Arial"/>
              </a:rPr>
              <a:t>é</a:t>
            </a:r>
            <a:r>
              <a:rPr lang="fr-FR" sz="1000" dirty="0" smtClean="0"/>
              <a:t>ch</a:t>
            </a:r>
            <a:r>
              <a:rPr lang="fr-FR" sz="1000" dirty="0" smtClean="0">
                <a:latin typeface="Arial"/>
              </a:rPr>
              <a:t>é</a:t>
            </a:r>
            <a:r>
              <a:rPr lang="fr-FR" sz="1000" dirty="0" smtClean="0"/>
              <a:t>ance (le cachet de la poste faisant foi) sans pénalités. Les assureurs ont modifi</a:t>
            </a:r>
            <a:r>
              <a:rPr lang="fr-FR" sz="1000" dirty="0" smtClean="0">
                <a:latin typeface="Arial"/>
              </a:rPr>
              <a:t>é</a:t>
            </a:r>
            <a:r>
              <a:rPr lang="fr-FR" sz="1000" dirty="0" smtClean="0"/>
              <a:t> leurs avis d</a:t>
            </a:r>
            <a:r>
              <a:rPr lang="fr-FR" sz="1000" dirty="0" smtClean="0">
                <a:latin typeface="Arial"/>
              </a:rPr>
              <a:t>’é</a:t>
            </a:r>
            <a:r>
              <a:rPr lang="fr-FR" sz="1000" dirty="0" smtClean="0"/>
              <a:t>ch</a:t>
            </a:r>
            <a:r>
              <a:rPr lang="fr-FR" sz="1000" dirty="0" smtClean="0">
                <a:latin typeface="Arial"/>
              </a:rPr>
              <a:t>é</a:t>
            </a:r>
            <a:r>
              <a:rPr lang="fr-FR" sz="1000" dirty="0" smtClean="0"/>
              <a:t>ance mais cela n</a:t>
            </a:r>
            <a:r>
              <a:rPr lang="fr-FR" sz="1000" dirty="0" smtClean="0">
                <a:latin typeface="Arial"/>
              </a:rPr>
              <a:t>’</a:t>
            </a:r>
            <a:r>
              <a:rPr lang="fr-FR" sz="1000" dirty="0" smtClean="0"/>
              <a:t>a pas entrain</a:t>
            </a:r>
            <a:r>
              <a:rPr lang="fr-FR" sz="1000" dirty="0" smtClean="0">
                <a:latin typeface="Arial"/>
              </a:rPr>
              <a:t>é</a:t>
            </a:r>
            <a:r>
              <a:rPr lang="fr-FR" sz="1000" dirty="0" smtClean="0"/>
              <a:t> de r</a:t>
            </a:r>
            <a:r>
              <a:rPr lang="fr-FR" sz="1000" dirty="0" smtClean="0">
                <a:latin typeface="Arial"/>
              </a:rPr>
              <a:t>é</a:t>
            </a:r>
            <a:r>
              <a:rPr lang="fr-FR" sz="1000" dirty="0" smtClean="0"/>
              <a:t>siliation en masse.</a:t>
            </a:r>
          </a:p>
          <a:p>
            <a:pPr algn="just" defTabSz="874713">
              <a:buClr>
                <a:srgbClr val="333333"/>
              </a:buClr>
              <a:buFont typeface="Wingdings" pitchFamily="2" charset="2"/>
              <a:buNone/>
              <a:defRPr/>
            </a:pPr>
            <a:endParaRPr lang="fr-FR" sz="1000" dirty="0"/>
          </a:p>
          <a:p>
            <a:pPr algn="just" defTabSz="874713">
              <a:buClr>
                <a:srgbClr val="333333"/>
              </a:buClr>
              <a:buFont typeface="Wingdings" pitchFamily="2" charset="2"/>
              <a:buNone/>
              <a:defRPr/>
            </a:pPr>
            <a:r>
              <a:rPr lang="fr-FR" sz="1000" dirty="0"/>
              <a:t>NB : Les contrats d'assurance-vie </a:t>
            </a:r>
            <a:r>
              <a:rPr lang="fr-FR" sz="1000" dirty="0">
                <a:latin typeface="Arial"/>
              </a:rPr>
              <a:t>é</a:t>
            </a:r>
            <a:r>
              <a:rPr lang="fr-FR" sz="1000" dirty="0"/>
              <a:t>pargne peuvent être de dur</a:t>
            </a:r>
            <a:r>
              <a:rPr lang="fr-FR" sz="1000" dirty="0">
                <a:latin typeface="Arial"/>
              </a:rPr>
              <a:t>é</a:t>
            </a:r>
            <a:r>
              <a:rPr lang="fr-FR" sz="1000" dirty="0"/>
              <a:t>e tr</a:t>
            </a:r>
            <a:r>
              <a:rPr lang="fr-FR" sz="1000" dirty="0">
                <a:latin typeface="Arial"/>
              </a:rPr>
              <a:t>è</a:t>
            </a:r>
            <a:r>
              <a:rPr lang="fr-FR" sz="1000" dirty="0"/>
              <a:t>s diff</a:t>
            </a:r>
            <a:r>
              <a:rPr lang="fr-FR" sz="1000" dirty="0">
                <a:latin typeface="Arial"/>
              </a:rPr>
              <a:t>é</a:t>
            </a:r>
            <a:r>
              <a:rPr lang="fr-FR" sz="1000" dirty="0"/>
              <a:t>rente, fix</a:t>
            </a:r>
            <a:r>
              <a:rPr lang="fr-FR" sz="1000" dirty="0">
                <a:latin typeface="Arial"/>
              </a:rPr>
              <a:t>é</a:t>
            </a:r>
            <a:r>
              <a:rPr lang="fr-FR" sz="1000" dirty="0"/>
              <a:t>e par la police (le contrat).</a:t>
            </a:r>
          </a:p>
        </p:txBody>
      </p:sp>
      <p:pic>
        <p:nvPicPr>
          <p:cNvPr id="718889" name="Picture 41" descr="j0433964[1]"/>
          <p:cNvPicPr>
            <a:picLocks noChangeAspect="1" noChangeArrowheads="1"/>
          </p:cNvPicPr>
          <p:nvPr/>
        </p:nvPicPr>
        <p:blipFill>
          <a:blip r:embed="rId4"/>
          <a:srcRect/>
          <a:stretch>
            <a:fillRect/>
          </a:stretch>
        </p:blipFill>
        <p:spPr bwMode="auto">
          <a:xfrm>
            <a:off x="2411413" y="3068638"/>
            <a:ext cx="288925" cy="288925"/>
          </a:xfrm>
          <a:prstGeom prst="rect">
            <a:avLst/>
          </a:prstGeom>
          <a:noFill/>
          <a:ln w="9525">
            <a:noFill/>
            <a:miter lim="800000"/>
            <a:headEnd/>
            <a:tailEnd/>
          </a:ln>
        </p:spPr>
      </p:pic>
      <p:pic>
        <p:nvPicPr>
          <p:cNvPr id="718892" name="Picture 44" descr="j0433964[1]"/>
          <p:cNvPicPr>
            <a:picLocks noChangeAspect="1" noChangeArrowheads="1"/>
          </p:cNvPicPr>
          <p:nvPr/>
        </p:nvPicPr>
        <p:blipFill>
          <a:blip r:embed="rId4"/>
          <a:srcRect/>
          <a:stretch>
            <a:fillRect/>
          </a:stretch>
        </p:blipFill>
        <p:spPr bwMode="auto">
          <a:xfrm>
            <a:off x="3779838" y="3068638"/>
            <a:ext cx="288925" cy="288925"/>
          </a:xfrm>
          <a:prstGeom prst="rect">
            <a:avLst/>
          </a:prstGeom>
          <a:noFill/>
          <a:ln w="9525">
            <a:noFill/>
            <a:miter lim="800000"/>
            <a:headEnd/>
            <a:tailEnd/>
          </a:ln>
        </p:spPr>
      </p:pic>
      <p:pic>
        <p:nvPicPr>
          <p:cNvPr id="718893" name="Picture 45" descr="j0433964[1]"/>
          <p:cNvPicPr>
            <a:picLocks noChangeAspect="1" noChangeArrowheads="1"/>
          </p:cNvPicPr>
          <p:nvPr/>
        </p:nvPicPr>
        <p:blipFill>
          <a:blip r:embed="rId4"/>
          <a:srcRect/>
          <a:stretch>
            <a:fillRect/>
          </a:stretch>
        </p:blipFill>
        <p:spPr bwMode="auto">
          <a:xfrm>
            <a:off x="5148263" y="3068638"/>
            <a:ext cx="288925" cy="288925"/>
          </a:xfrm>
          <a:prstGeom prst="rect">
            <a:avLst/>
          </a:prstGeom>
          <a:noFill/>
          <a:ln w="9525">
            <a:noFill/>
            <a:miter lim="800000"/>
            <a:headEnd/>
            <a:tailEnd/>
          </a:ln>
        </p:spPr>
      </p:pic>
      <p:pic>
        <p:nvPicPr>
          <p:cNvPr id="718894" name="Picture 46" descr="j0433964[1]"/>
          <p:cNvPicPr>
            <a:picLocks noChangeAspect="1" noChangeArrowheads="1"/>
          </p:cNvPicPr>
          <p:nvPr/>
        </p:nvPicPr>
        <p:blipFill>
          <a:blip r:embed="rId4"/>
          <a:srcRect/>
          <a:stretch>
            <a:fillRect/>
          </a:stretch>
        </p:blipFill>
        <p:spPr bwMode="auto">
          <a:xfrm>
            <a:off x="6516688" y="3068638"/>
            <a:ext cx="288925" cy="288925"/>
          </a:xfrm>
          <a:prstGeom prst="rect">
            <a:avLst/>
          </a:prstGeom>
          <a:noFill/>
          <a:ln w="9525">
            <a:noFill/>
            <a:miter lim="800000"/>
            <a:headEnd/>
            <a:tailEnd/>
          </a:ln>
        </p:spPr>
      </p:pic>
      <p:pic>
        <p:nvPicPr>
          <p:cNvPr id="718895" name="Picture 47" descr="j0433964[1]"/>
          <p:cNvPicPr>
            <a:picLocks noChangeAspect="1" noChangeArrowheads="1"/>
          </p:cNvPicPr>
          <p:nvPr/>
        </p:nvPicPr>
        <p:blipFill>
          <a:blip r:embed="rId4"/>
          <a:srcRect/>
          <a:stretch>
            <a:fillRect/>
          </a:stretch>
        </p:blipFill>
        <p:spPr bwMode="auto">
          <a:xfrm>
            <a:off x="7812088" y="3068638"/>
            <a:ext cx="288925" cy="288925"/>
          </a:xfrm>
          <a:prstGeom prst="rect">
            <a:avLst/>
          </a:prstGeom>
          <a:noFill/>
          <a:ln w="9525">
            <a:noFill/>
            <a:miter lim="800000"/>
            <a:headEnd/>
            <a:tailEnd/>
          </a:ln>
        </p:spPr>
      </p:pic>
      <p:sp>
        <p:nvSpPr>
          <p:cNvPr id="718896" name="Text Box 48"/>
          <p:cNvSpPr txBox="1">
            <a:spLocks noChangeArrowheads="1"/>
          </p:cNvSpPr>
          <p:nvPr/>
        </p:nvSpPr>
        <p:spPr bwMode="auto">
          <a:xfrm>
            <a:off x="2268538" y="3429000"/>
            <a:ext cx="1277937" cy="596900"/>
          </a:xfrm>
          <a:prstGeom prst="rect">
            <a:avLst/>
          </a:prstGeom>
          <a:noFill/>
          <a:ln w="9525">
            <a:noFill/>
            <a:miter lim="800000"/>
            <a:headEnd/>
            <a:tailEnd/>
          </a:ln>
        </p:spPr>
        <p:txBody>
          <a:bodyPr wrap="none">
            <a:spAutoFit/>
          </a:bodyPr>
          <a:lstStyle/>
          <a:p>
            <a:pPr defTabSz="874713"/>
            <a:r>
              <a:rPr lang="fr-FR" sz="1100" dirty="0"/>
              <a:t>Avis d</a:t>
            </a:r>
            <a:r>
              <a:rPr lang="fr-FR" sz="1100" dirty="0">
                <a:latin typeface="Arial" pitchFamily="34" charset="0"/>
              </a:rPr>
              <a:t>’é</a:t>
            </a:r>
            <a:r>
              <a:rPr lang="fr-FR" sz="1100" dirty="0"/>
              <a:t>ch</a:t>
            </a:r>
            <a:r>
              <a:rPr lang="fr-FR" sz="1100" dirty="0">
                <a:latin typeface="Arial" pitchFamily="34" charset="0"/>
              </a:rPr>
              <a:t>é</a:t>
            </a:r>
            <a:r>
              <a:rPr lang="fr-FR" sz="1100" dirty="0"/>
              <a:t>ance </a:t>
            </a:r>
          </a:p>
          <a:p>
            <a:pPr defTabSz="874713"/>
            <a:r>
              <a:rPr lang="fr-FR" sz="1100" dirty="0"/>
              <a:t>= Quittancement </a:t>
            </a:r>
          </a:p>
          <a:p>
            <a:pPr defTabSz="874713"/>
            <a:r>
              <a:rPr lang="fr-FR" sz="1100" dirty="0"/>
              <a:t>= Terme</a:t>
            </a:r>
          </a:p>
        </p:txBody>
      </p:sp>
      <p:pic>
        <p:nvPicPr>
          <p:cNvPr id="718898" name="Picture 50"/>
          <p:cNvPicPr>
            <a:picLocks noChangeAspect="1" noChangeArrowheads="1"/>
          </p:cNvPicPr>
          <p:nvPr/>
        </p:nvPicPr>
        <p:blipFill>
          <a:blip r:embed="rId3"/>
          <a:srcRect/>
          <a:stretch>
            <a:fillRect/>
          </a:stretch>
        </p:blipFill>
        <p:spPr bwMode="auto">
          <a:xfrm>
            <a:off x="4156075" y="2906713"/>
            <a:ext cx="415925" cy="488950"/>
          </a:xfrm>
          <a:prstGeom prst="rect">
            <a:avLst/>
          </a:prstGeom>
          <a:noFill/>
          <a:ln w="9525">
            <a:noFill/>
            <a:miter lim="800000"/>
            <a:headEnd/>
            <a:tailEnd/>
          </a:ln>
        </p:spPr>
      </p:pic>
      <p:sp>
        <p:nvSpPr>
          <p:cNvPr id="718899" name="AutoShape 51"/>
          <p:cNvSpPr>
            <a:spLocks/>
          </p:cNvSpPr>
          <p:nvPr/>
        </p:nvSpPr>
        <p:spPr bwMode="auto">
          <a:xfrm>
            <a:off x="6516688" y="968375"/>
            <a:ext cx="2376487" cy="1439863"/>
          </a:xfrm>
          <a:prstGeom prst="accentBorderCallout2">
            <a:avLst>
              <a:gd name="adj1" fmla="val 7940"/>
              <a:gd name="adj2" fmla="val -3208"/>
              <a:gd name="adj3" fmla="val 7940"/>
              <a:gd name="adj4" fmla="val -23579"/>
              <a:gd name="adj5" fmla="val 127231"/>
              <a:gd name="adj6" fmla="val -85972"/>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  La collecte et la gestion des cotisations (3) :</a:t>
            </a:r>
          </a:p>
          <a:p>
            <a:pPr algn="just" defTabSz="874713">
              <a:buClr>
                <a:srgbClr val="333333"/>
              </a:buClr>
              <a:buFont typeface="Wingdings" pitchFamily="2" charset="2"/>
              <a:buNone/>
              <a:defRPr/>
            </a:pPr>
            <a:r>
              <a:rPr lang="fr-FR" sz="1000" dirty="0"/>
              <a:t>Lors de la cr</a:t>
            </a:r>
            <a:r>
              <a:rPr lang="fr-FR" sz="1000" dirty="0">
                <a:latin typeface="Arial"/>
              </a:rPr>
              <a:t>é</a:t>
            </a:r>
            <a:r>
              <a:rPr lang="fr-FR" sz="1000" dirty="0"/>
              <a:t>ation d'un contrat ou de l'</a:t>
            </a:r>
            <a:r>
              <a:rPr lang="fr-FR" sz="1000" dirty="0">
                <a:latin typeface="Arial"/>
              </a:rPr>
              <a:t>é</a:t>
            </a:r>
            <a:r>
              <a:rPr lang="fr-FR" sz="1000" dirty="0"/>
              <a:t>mission d'un avenant ayant un effet sur le niveau de la cotisation, le guichet ou l'interm</a:t>
            </a:r>
            <a:r>
              <a:rPr lang="fr-FR" sz="1000" dirty="0">
                <a:latin typeface="Arial"/>
              </a:rPr>
              <a:t>é</a:t>
            </a:r>
            <a:r>
              <a:rPr lang="fr-FR" sz="1000" dirty="0"/>
              <a:t>diaire </a:t>
            </a:r>
            <a:r>
              <a:rPr lang="fr-FR" sz="1000" dirty="0">
                <a:latin typeface="Arial"/>
              </a:rPr>
              <a:t>é</a:t>
            </a:r>
            <a:r>
              <a:rPr lang="fr-FR" sz="1000" dirty="0"/>
              <a:t>met imm</a:t>
            </a:r>
            <a:r>
              <a:rPr lang="fr-FR" sz="1000" dirty="0">
                <a:latin typeface="Arial"/>
              </a:rPr>
              <a:t>é</a:t>
            </a:r>
            <a:r>
              <a:rPr lang="fr-FR" sz="1000" dirty="0"/>
              <a:t>diatement une cotisation pay</a:t>
            </a:r>
            <a:r>
              <a:rPr lang="fr-FR" sz="1000" dirty="0">
                <a:latin typeface="Arial"/>
              </a:rPr>
              <a:t>é</a:t>
            </a:r>
            <a:r>
              <a:rPr lang="fr-FR" sz="1000" dirty="0"/>
              <a:t>e par le client (on parle de </a:t>
            </a:r>
            <a:r>
              <a:rPr lang="fr-FR" sz="1000" b="1" dirty="0"/>
              <a:t>cotisation</a:t>
            </a:r>
            <a:r>
              <a:rPr lang="fr-FR" sz="1000" dirty="0"/>
              <a:t> et d'</a:t>
            </a:r>
            <a:r>
              <a:rPr lang="fr-FR" sz="1000" b="1" dirty="0">
                <a:latin typeface="Arial"/>
              </a:rPr>
              <a:t>é</a:t>
            </a:r>
            <a:r>
              <a:rPr lang="fr-FR" sz="1000" b="1" dirty="0"/>
              <a:t>mission </a:t>
            </a:r>
            <a:r>
              <a:rPr lang="fr-FR" sz="1000" b="1" dirty="0">
                <a:latin typeface="Arial"/>
              </a:rPr>
              <a:t>«</a:t>
            </a:r>
            <a:r>
              <a:rPr lang="fr-FR" sz="1000" b="1" dirty="0"/>
              <a:t> au comptant </a:t>
            </a:r>
            <a:r>
              <a:rPr lang="fr-FR" sz="1000" b="1" dirty="0">
                <a:latin typeface="Arial"/>
              </a:rPr>
              <a:t>»</a:t>
            </a:r>
            <a:r>
              <a:rPr lang="fr-FR" sz="1000" dirty="0"/>
              <a:t>).</a:t>
            </a:r>
          </a:p>
        </p:txBody>
      </p:sp>
      <p:sp>
        <p:nvSpPr>
          <p:cNvPr id="36891" name="Line 53"/>
          <p:cNvSpPr>
            <a:spLocks noChangeShapeType="1"/>
          </p:cNvSpPr>
          <p:nvPr/>
        </p:nvSpPr>
        <p:spPr bwMode="auto">
          <a:xfrm flipV="1">
            <a:off x="1331913" y="3357563"/>
            <a:ext cx="0" cy="142875"/>
          </a:xfrm>
          <a:prstGeom prst="line">
            <a:avLst/>
          </a:prstGeom>
          <a:noFill/>
          <a:ln w="9525">
            <a:solidFill>
              <a:schemeClr val="tx1"/>
            </a:solidFill>
            <a:round/>
            <a:headEnd/>
            <a:tailEnd type="triangle" w="med" len="med"/>
          </a:ln>
        </p:spPr>
        <p:txBody>
          <a:bodyPr/>
          <a:lstStyle/>
          <a:p>
            <a:endParaRPr lang="fr-FR" dirty="0"/>
          </a:p>
        </p:txBody>
      </p:sp>
      <p:sp>
        <p:nvSpPr>
          <p:cNvPr id="36892" name="Text Box 54"/>
          <p:cNvSpPr txBox="1">
            <a:spLocks noChangeArrowheads="1"/>
          </p:cNvSpPr>
          <p:nvPr/>
        </p:nvSpPr>
        <p:spPr bwMode="auto">
          <a:xfrm>
            <a:off x="1187450" y="3598863"/>
            <a:ext cx="223838" cy="260350"/>
          </a:xfrm>
          <a:prstGeom prst="rect">
            <a:avLst/>
          </a:prstGeom>
          <a:noFill/>
          <a:ln w="9525">
            <a:noFill/>
            <a:miter lim="800000"/>
            <a:headEnd/>
            <a:tailEnd/>
          </a:ln>
        </p:spPr>
        <p:txBody>
          <a:bodyPr wrap="none">
            <a:spAutoFit/>
          </a:bodyPr>
          <a:lstStyle/>
          <a:p>
            <a:pPr defTabSz="874713"/>
            <a:r>
              <a:rPr lang="fr-FR" sz="1100" dirty="0"/>
              <a:t>j</a:t>
            </a:r>
          </a:p>
        </p:txBody>
      </p:sp>
      <p:sp>
        <p:nvSpPr>
          <p:cNvPr id="36893" name="Text Box 55"/>
          <p:cNvSpPr txBox="1">
            <a:spLocks noChangeArrowheads="1"/>
          </p:cNvSpPr>
          <p:nvPr/>
        </p:nvSpPr>
        <p:spPr bwMode="auto">
          <a:xfrm>
            <a:off x="1547813" y="3595688"/>
            <a:ext cx="403225" cy="260350"/>
          </a:xfrm>
          <a:prstGeom prst="rect">
            <a:avLst/>
          </a:prstGeom>
          <a:noFill/>
          <a:ln w="9525">
            <a:noFill/>
            <a:miter lim="800000"/>
            <a:headEnd/>
            <a:tailEnd/>
          </a:ln>
        </p:spPr>
        <p:txBody>
          <a:bodyPr wrap="none">
            <a:spAutoFit/>
          </a:bodyPr>
          <a:lstStyle/>
          <a:p>
            <a:pPr defTabSz="874713"/>
            <a:r>
              <a:rPr lang="fr-FR" sz="1100" dirty="0"/>
              <a:t>j+n</a:t>
            </a:r>
          </a:p>
        </p:txBody>
      </p:sp>
      <p:sp>
        <p:nvSpPr>
          <p:cNvPr id="36894" name="Line 57"/>
          <p:cNvSpPr>
            <a:spLocks noChangeShapeType="1"/>
          </p:cNvSpPr>
          <p:nvPr/>
        </p:nvSpPr>
        <p:spPr bwMode="auto">
          <a:xfrm flipV="1">
            <a:off x="1763713" y="3357563"/>
            <a:ext cx="0" cy="142875"/>
          </a:xfrm>
          <a:prstGeom prst="line">
            <a:avLst/>
          </a:prstGeom>
          <a:noFill/>
          <a:ln w="9525">
            <a:solidFill>
              <a:schemeClr val="tx1"/>
            </a:solidFill>
            <a:round/>
            <a:headEnd/>
            <a:tailEnd type="triangle" w="med" len="med"/>
          </a:ln>
        </p:spPr>
        <p:txBody>
          <a:bodyPr/>
          <a:lstStyle/>
          <a:p>
            <a:endParaRPr lang="fr-FR" dirty="0"/>
          </a:p>
        </p:txBody>
      </p:sp>
      <p:sp>
        <p:nvSpPr>
          <p:cNvPr id="36895" name="Line 58"/>
          <p:cNvSpPr>
            <a:spLocks noChangeShapeType="1"/>
          </p:cNvSpPr>
          <p:nvPr/>
        </p:nvSpPr>
        <p:spPr bwMode="auto">
          <a:xfrm>
            <a:off x="1331913" y="3573463"/>
            <a:ext cx="431800" cy="0"/>
          </a:xfrm>
          <a:prstGeom prst="line">
            <a:avLst/>
          </a:prstGeom>
          <a:noFill/>
          <a:ln w="9525">
            <a:solidFill>
              <a:schemeClr val="tx1"/>
            </a:solidFill>
            <a:round/>
            <a:headEnd type="triangle" w="med" len="med"/>
            <a:tailEnd type="triangle" w="med" len="med"/>
          </a:ln>
        </p:spPr>
        <p:txBody>
          <a:bodyPr/>
          <a:lstStyle/>
          <a:p>
            <a:endParaRPr lang="fr-FR" dirty="0"/>
          </a:p>
        </p:txBody>
      </p:sp>
      <p:sp>
        <p:nvSpPr>
          <p:cNvPr id="718910" name="AutoShape 62"/>
          <p:cNvSpPr>
            <a:spLocks/>
          </p:cNvSpPr>
          <p:nvPr/>
        </p:nvSpPr>
        <p:spPr bwMode="auto">
          <a:xfrm>
            <a:off x="1679575" y="981075"/>
            <a:ext cx="3036888" cy="1439863"/>
          </a:xfrm>
          <a:prstGeom prst="accentBorderCallout2">
            <a:avLst>
              <a:gd name="adj1" fmla="val 7940"/>
              <a:gd name="adj2" fmla="val -2509"/>
              <a:gd name="adj3" fmla="val 7940"/>
              <a:gd name="adj4" fmla="val -9148"/>
              <a:gd name="adj5" fmla="val 101653"/>
              <a:gd name="adj6" fmla="val -10819"/>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  La collecte et la gestion des cotisations (2) :</a:t>
            </a:r>
          </a:p>
          <a:p>
            <a:pPr algn="just" defTabSz="874713">
              <a:buClr>
                <a:srgbClr val="333333"/>
              </a:buClr>
              <a:buFont typeface="Wingdings" pitchFamily="2" charset="2"/>
              <a:buNone/>
              <a:defRPr/>
            </a:pPr>
            <a:r>
              <a:rPr lang="fr-FR" sz="1000" dirty="0"/>
              <a:t>La </a:t>
            </a:r>
            <a:r>
              <a:rPr lang="fr-FR" sz="1000" b="1" dirty="0"/>
              <a:t>souscription</a:t>
            </a:r>
            <a:r>
              <a:rPr lang="fr-FR" sz="1000" dirty="0"/>
              <a:t> peut donner lieu </a:t>
            </a:r>
            <a:r>
              <a:rPr lang="fr-FR" sz="1000" dirty="0">
                <a:latin typeface="Arial"/>
              </a:rPr>
              <a:t>à</a:t>
            </a:r>
            <a:r>
              <a:rPr lang="fr-FR" sz="1000" dirty="0"/>
              <a:t> l</a:t>
            </a:r>
            <a:r>
              <a:rPr lang="fr-FR" sz="1000" dirty="0">
                <a:latin typeface="Arial"/>
              </a:rPr>
              <a:t>’é</a:t>
            </a:r>
            <a:r>
              <a:rPr lang="fr-FR" sz="1000" dirty="0"/>
              <a:t>mission d</a:t>
            </a:r>
            <a:r>
              <a:rPr lang="fr-FR" sz="1000" dirty="0">
                <a:latin typeface="Arial"/>
              </a:rPr>
              <a:t>’</a:t>
            </a:r>
            <a:r>
              <a:rPr lang="fr-FR" sz="1000" dirty="0"/>
              <a:t>une portion de la prime annuelle : le </a:t>
            </a:r>
            <a:r>
              <a:rPr lang="fr-FR" sz="1000" dirty="0">
                <a:latin typeface="Arial"/>
              </a:rPr>
              <a:t>« </a:t>
            </a:r>
            <a:r>
              <a:rPr lang="fr-FR" sz="1000" b="1" dirty="0"/>
              <a:t>comptant</a:t>
            </a:r>
            <a:r>
              <a:rPr lang="fr-FR" sz="1000" dirty="0">
                <a:latin typeface="Arial"/>
              </a:rPr>
              <a:t> »</a:t>
            </a:r>
            <a:r>
              <a:rPr lang="fr-FR" sz="1000" dirty="0"/>
              <a:t>, partie de la prime s</a:t>
            </a:r>
            <a:r>
              <a:rPr lang="fr-FR" sz="1000" dirty="0">
                <a:latin typeface="Arial"/>
              </a:rPr>
              <a:t>é</a:t>
            </a:r>
            <a:r>
              <a:rPr lang="fr-FR" sz="1000" dirty="0"/>
              <a:t>parant la date de la prise d</a:t>
            </a:r>
            <a:r>
              <a:rPr lang="fr-FR" sz="1000" dirty="0">
                <a:latin typeface="Arial"/>
              </a:rPr>
              <a:t>’</a:t>
            </a:r>
            <a:r>
              <a:rPr lang="fr-FR" sz="1000" dirty="0"/>
              <a:t>effet du contrat de la date de la prochaine </a:t>
            </a:r>
            <a:r>
              <a:rPr lang="fr-FR" sz="1000" dirty="0">
                <a:latin typeface="Arial"/>
              </a:rPr>
              <a:t>é</a:t>
            </a:r>
            <a:r>
              <a:rPr lang="fr-FR" sz="1000" dirty="0"/>
              <a:t>ch</a:t>
            </a:r>
            <a:r>
              <a:rPr lang="fr-FR" sz="1000" dirty="0">
                <a:latin typeface="Arial"/>
              </a:rPr>
              <a:t>é</a:t>
            </a:r>
            <a:r>
              <a:rPr lang="fr-FR" sz="1000" dirty="0"/>
              <a:t>ance principale ou secondaire.</a:t>
            </a:r>
          </a:p>
        </p:txBody>
      </p:sp>
      <p:pic>
        <p:nvPicPr>
          <p:cNvPr id="718911" name="Picture 63" descr="j0433964[1]"/>
          <p:cNvPicPr>
            <a:picLocks noChangeAspect="1" noChangeArrowheads="1"/>
          </p:cNvPicPr>
          <p:nvPr/>
        </p:nvPicPr>
        <p:blipFill>
          <a:blip r:embed="rId5"/>
          <a:srcRect/>
          <a:stretch>
            <a:fillRect/>
          </a:stretch>
        </p:blipFill>
        <p:spPr bwMode="auto">
          <a:xfrm>
            <a:off x="1220788" y="2420938"/>
            <a:ext cx="215900" cy="215900"/>
          </a:xfrm>
          <a:prstGeom prst="rect">
            <a:avLst/>
          </a:prstGeom>
          <a:noFill/>
          <a:ln w="9525">
            <a:noFill/>
            <a:miter lim="800000"/>
            <a:headEnd/>
            <a:tailEnd/>
          </a:ln>
        </p:spPr>
      </p:pic>
      <p:sp>
        <p:nvSpPr>
          <p:cNvPr id="718912" name="Text Box 64"/>
          <p:cNvSpPr txBox="1">
            <a:spLocks noChangeArrowheads="1"/>
          </p:cNvSpPr>
          <p:nvPr/>
        </p:nvSpPr>
        <p:spPr bwMode="auto">
          <a:xfrm>
            <a:off x="539750" y="2205038"/>
            <a:ext cx="874713" cy="260350"/>
          </a:xfrm>
          <a:prstGeom prst="rect">
            <a:avLst/>
          </a:prstGeom>
          <a:noFill/>
          <a:ln w="9525">
            <a:noFill/>
            <a:miter lim="800000"/>
            <a:headEnd/>
            <a:tailEnd/>
          </a:ln>
        </p:spPr>
        <p:txBody>
          <a:bodyPr wrap="none">
            <a:spAutoFit/>
          </a:bodyPr>
          <a:lstStyle/>
          <a:p>
            <a:pPr defTabSz="874713"/>
            <a:r>
              <a:rPr lang="fr-FR" sz="1100" b="1" dirty="0"/>
              <a:t>Comptant</a:t>
            </a:r>
          </a:p>
        </p:txBody>
      </p:sp>
      <p:sp>
        <p:nvSpPr>
          <p:cNvPr id="718913" name="Text Box 65"/>
          <p:cNvSpPr txBox="1">
            <a:spLocks noChangeArrowheads="1"/>
          </p:cNvSpPr>
          <p:nvPr/>
        </p:nvSpPr>
        <p:spPr bwMode="auto">
          <a:xfrm>
            <a:off x="2627313" y="3068638"/>
            <a:ext cx="896937" cy="260350"/>
          </a:xfrm>
          <a:prstGeom prst="rect">
            <a:avLst/>
          </a:prstGeom>
          <a:noFill/>
          <a:ln w="9525">
            <a:noFill/>
            <a:miter lim="800000"/>
            <a:headEnd/>
            <a:tailEnd/>
          </a:ln>
        </p:spPr>
        <p:txBody>
          <a:bodyPr wrap="none">
            <a:spAutoFit/>
          </a:bodyPr>
          <a:lstStyle/>
          <a:p>
            <a:pPr defTabSz="874713"/>
            <a:r>
              <a:rPr lang="fr-FR" sz="1100" b="1" dirty="0"/>
              <a:t>Cotisation</a:t>
            </a:r>
          </a:p>
        </p:txBody>
      </p:sp>
      <p:sp>
        <p:nvSpPr>
          <p:cNvPr id="36900" name="Text Box 66"/>
          <p:cNvSpPr txBox="1">
            <a:spLocks noChangeArrowheads="1"/>
          </p:cNvSpPr>
          <p:nvPr/>
        </p:nvSpPr>
        <p:spPr bwMode="auto">
          <a:xfrm>
            <a:off x="971550" y="3860800"/>
            <a:ext cx="1296988" cy="549275"/>
          </a:xfrm>
          <a:prstGeom prst="rect">
            <a:avLst/>
          </a:prstGeom>
          <a:noFill/>
          <a:ln w="9525">
            <a:noFill/>
            <a:miter lim="800000"/>
            <a:headEnd/>
            <a:tailEnd/>
          </a:ln>
        </p:spPr>
        <p:txBody>
          <a:bodyPr>
            <a:spAutoFit/>
          </a:bodyPr>
          <a:lstStyle/>
          <a:p>
            <a:pPr defTabSz="874713"/>
            <a:r>
              <a:rPr lang="fr-FR" sz="1000" dirty="0"/>
              <a:t>J = souscription</a:t>
            </a:r>
          </a:p>
          <a:p>
            <a:pPr defTabSz="874713"/>
            <a:r>
              <a:rPr lang="fr-FR" sz="1000" dirty="0"/>
              <a:t>J+n = Prise d</a:t>
            </a:r>
            <a:r>
              <a:rPr lang="fr-FR" sz="1000" dirty="0">
                <a:latin typeface="Arial" pitchFamily="34" charset="0"/>
              </a:rPr>
              <a:t>’</a:t>
            </a:r>
            <a:r>
              <a:rPr lang="fr-FR" sz="1000" dirty="0"/>
              <a:t>effet</a:t>
            </a:r>
          </a:p>
          <a:p>
            <a:pPr defTabSz="874713"/>
            <a:endParaRPr lang="fr-FR" sz="1000" dirty="0"/>
          </a:p>
        </p:txBody>
      </p:sp>
      <p:pic>
        <p:nvPicPr>
          <p:cNvPr id="718915" name="Picture 67" descr="j0433964[1]"/>
          <p:cNvPicPr>
            <a:picLocks noChangeAspect="1" noChangeArrowheads="1"/>
          </p:cNvPicPr>
          <p:nvPr/>
        </p:nvPicPr>
        <p:blipFill>
          <a:blip r:embed="rId5"/>
          <a:srcRect/>
          <a:stretch>
            <a:fillRect/>
          </a:stretch>
        </p:blipFill>
        <p:spPr bwMode="auto">
          <a:xfrm>
            <a:off x="4356100" y="2781300"/>
            <a:ext cx="215900" cy="215900"/>
          </a:xfrm>
          <a:prstGeom prst="rect">
            <a:avLst/>
          </a:prstGeom>
          <a:noFill/>
          <a:ln w="9525">
            <a:noFill/>
            <a:miter lim="800000"/>
            <a:headEnd/>
            <a:tailEnd/>
          </a:ln>
        </p:spPr>
      </p:pic>
      <p:sp>
        <p:nvSpPr>
          <p:cNvPr id="718916" name="AutoShape 68"/>
          <p:cNvSpPr>
            <a:spLocks/>
          </p:cNvSpPr>
          <p:nvPr/>
        </p:nvSpPr>
        <p:spPr bwMode="auto">
          <a:xfrm>
            <a:off x="3708400" y="3500438"/>
            <a:ext cx="5197475" cy="1081087"/>
          </a:xfrm>
          <a:prstGeom prst="accentBorderCallout2">
            <a:avLst>
              <a:gd name="adj1" fmla="val 10574"/>
              <a:gd name="adj2" fmla="val -1468"/>
              <a:gd name="adj3" fmla="val 10574"/>
              <a:gd name="adj4" fmla="val -4458"/>
              <a:gd name="adj5" fmla="val -20852"/>
              <a:gd name="adj6" fmla="val -7361"/>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La collecte et la gestion des cotisations (4) :</a:t>
            </a:r>
          </a:p>
          <a:p>
            <a:pPr algn="just" defTabSz="874713">
              <a:buClr>
                <a:srgbClr val="333333"/>
              </a:buClr>
              <a:buFont typeface="Wingdings" pitchFamily="2" charset="2"/>
              <a:buNone/>
              <a:defRPr/>
            </a:pPr>
            <a:r>
              <a:rPr lang="fr-FR" sz="1000" dirty="0"/>
              <a:t>Les compagnies d'assurance </a:t>
            </a:r>
            <a:r>
              <a:rPr lang="fr-FR" sz="1000" dirty="0">
                <a:latin typeface="Arial"/>
              </a:rPr>
              <a:t>é</a:t>
            </a:r>
            <a:r>
              <a:rPr lang="fr-FR" sz="1000" dirty="0"/>
              <a:t>mettent ensuite le montant des cotisations des diff</a:t>
            </a:r>
            <a:r>
              <a:rPr lang="fr-FR" sz="1000" dirty="0">
                <a:latin typeface="Arial"/>
              </a:rPr>
              <a:t>é</a:t>
            </a:r>
            <a:r>
              <a:rPr lang="fr-FR" sz="1000" dirty="0"/>
              <a:t>rents contrats </a:t>
            </a:r>
            <a:r>
              <a:rPr lang="fr-FR" sz="1000" dirty="0" smtClean="0">
                <a:latin typeface="Arial"/>
              </a:rPr>
              <a:t>à é</a:t>
            </a:r>
            <a:r>
              <a:rPr lang="fr-FR" sz="1000" dirty="0" smtClean="0"/>
              <a:t>ch</a:t>
            </a:r>
            <a:r>
              <a:rPr lang="fr-FR" sz="1000" dirty="0" smtClean="0">
                <a:latin typeface="Arial"/>
              </a:rPr>
              <a:t>é</a:t>
            </a:r>
            <a:r>
              <a:rPr lang="fr-FR" sz="1000" dirty="0" smtClean="0"/>
              <a:t>ance </a:t>
            </a:r>
            <a:r>
              <a:rPr lang="fr-FR" sz="1000" dirty="0"/>
              <a:t>au cours du mois (op</a:t>
            </a:r>
            <a:r>
              <a:rPr lang="fr-FR" sz="1000" dirty="0">
                <a:latin typeface="Arial"/>
              </a:rPr>
              <a:t>é</a:t>
            </a:r>
            <a:r>
              <a:rPr lang="fr-FR" sz="1000" dirty="0"/>
              <a:t>ration informatique mensuelle dans les soci</a:t>
            </a:r>
            <a:r>
              <a:rPr lang="fr-FR" sz="1000" dirty="0">
                <a:latin typeface="Arial"/>
              </a:rPr>
              <a:t>é</a:t>
            </a:r>
            <a:r>
              <a:rPr lang="fr-FR" sz="1000" dirty="0"/>
              <a:t>t</a:t>
            </a:r>
            <a:r>
              <a:rPr lang="fr-FR" sz="1000" dirty="0">
                <a:latin typeface="Arial"/>
              </a:rPr>
              <a:t>é</a:t>
            </a:r>
            <a:r>
              <a:rPr lang="fr-FR" sz="1000" dirty="0"/>
              <a:t>s </a:t>
            </a:r>
            <a:r>
              <a:rPr lang="fr-FR" sz="1000" dirty="0">
                <a:latin typeface="Arial"/>
              </a:rPr>
              <a:t>«</a:t>
            </a:r>
            <a:r>
              <a:rPr lang="fr-FR" sz="1000" dirty="0"/>
              <a:t>traditionnelles</a:t>
            </a:r>
            <a:r>
              <a:rPr lang="fr-FR" sz="1000" dirty="0">
                <a:latin typeface="Arial"/>
              </a:rPr>
              <a:t>»</a:t>
            </a:r>
            <a:r>
              <a:rPr lang="fr-FR" sz="1000" dirty="0"/>
              <a:t> dite </a:t>
            </a:r>
            <a:r>
              <a:rPr lang="fr-FR" sz="1000" dirty="0">
                <a:latin typeface="Arial"/>
              </a:rPr>
              <a:t>«</a:t>
            </a:r>
            <a:r>
              <a:rPr lang="fr-FR" sz="1000" b="1" dirty="0">
                <a:latin typeface="Arial"/>
              </a:rPr>
              <a:t>é</a:t>
            </a:r>
            <a:r>
              <a:rPr lang="fr-FR" sz="1000" b="1" dirty="0"/>
              <a:t>mission du terme</a:t>
            </a:r>
            <a:r>
              <a:rPr lang="fr-FR" sz="1000" dirty="0">
                <a:latin typeface="Arial"/>
              </a:rPr>
              <a:t>»</a:t>
            </a:r>
            <a:r>
              <a:rPr lang="fr-FR" sz="1000" dirty="0"/>
              <a:t>). Certaines soci</a:t>
            </a:r>
            <a:r>
              <a:rPr lang="fr-FR" sz="1000" dirty="0">
                <a:latin typeface="Arial"/>
              </a:rPr>
              <a:t>é</a:t>
            </a:r>
            <a:r>
              <a:rPr lang="fr-FR" sz="1000" dirty="0"/>
              <a:t>t</a:t>
            </a:r>
            <a:r>
              <a:rPr lang="fr-FR" sz="1000" dirty="0">
                <a:latin typeface="Arial"/>
              </a:rPr>
              <a:t>é</a:t>
            </a:r>
            <a:r>
              <a:rPr lang="fr-FR" sz="1000" dirty="0"/>
              <a:t>s s'efforcent d'avoir une </a:t>
            </a:r>
            <a:r>
              <a:rPr lang="fr-FR" sz="1000" b="1" dirty="0">
                <a:latin typeface="Arial"/>
              </a:rPr>
              <a:t>é</a:t>
            </a:r>
            <a:r>
              <a:rPr lang="fr-FR" sz="1000" b="1" dirty="0"/>
              <a:t>mission annuelle unique </a:t>
            </a:r>
            <a:r>
              <a:rPr lang="fr-FR" sz="1000" b="1" dirty="0">
                <a:latin typeface="Arial"/>
              </a:rPr>
              <a:t>à</a:t>
            </a:r>
            <a:r>
              <a:rPr lang="fr-FR" sz="1000" b="1" dirty="0"/>
              <a:t> date fixe</a:t>
            </a:r>
            <a:r>
              <a:rPr lang="fr-FR" sz="1000" dirty="0"/>
              <a:t>, d'autres </a:t>
            </a:r>
            <a:r>
              <a:rPr lang="fr-FR" sz="1000" dirty="0">
                <a:latin typeface="Arial"/>
              </a:rPr>
              <a:t>«é</a:t>
            </a:r>
            <a:r>
              <a:rPr lang="fr-FR" sz="1000" dirty="0"/>
              <a:t>mettent le </a:t>
            </a:r>
            <a:r>
              <a:rPr lang="fr-FR" sz="1000" dirty="0" smtClean="0"/>
              <a:t>terme</a:t>
            </a:r>
            <a:r>
              <a:rPr lang="fr-FR" sz="1000" dirty="0" smtClean="0">
                <a:latin typeface="Arial"/>
              </a:rPr>
              <a:t>» à </a:t>
            </a:r>
            <a:r>
              <a:rPr lang="fr-FR" sz="1000" b="1" dirty="0" smtClean="0"/>
              <a:t>l'anniversaire </a:t>
            </a:r>
            <a:r>
              <a:rPr lang="fr-FR" sz="1000" b="1" dirty="0"/>
              <a:t>de chaque contrat</a:t>
            </a:r>
            <a:r>
              <a:rPr lang="fr-FR" sz="1000" dirty="0"/>
              <a:t>.</a:t>
            </a:r>
          </a:p>
        </p:txBody>
      </p:sp>
      <p:sp>
        <p:nvSpPr>
          <p:cNvPr id="40" name="Rectangle 2"/>
          <p:cNvSpPr>
            <a:spLocks noGrp="1" noChangeArrowheads="1"/>
          </p:cNvSpPr>
          <p:nvPr>
            <p:ph type="title"/>
          </p:nvPr>
        </p:nvSpPr>
        <p:spPr>
          <a:xfrm>
            <a:off x="484094" y="152400"/>
            <a:ext cx="8002681" cy="509588"/>
          </a:xfrm>
        </p:spPr>
        <p:txBody>
          <a:bodyPr/>
          <a:lstStyle/>
          <a:p>
            <a:r>
              <a:rPr lang="fr-FR" sz="1600" dirty="0" smtClean="0"/>
              <a:t>Grands principes de fonctionnement d’une société d’assurance </a:t>
            </a:r>
            <a:r>
              <a:rPr lang="fr-FR" sz="1900" spc="-150" dirty="0" smtClean="0"/>
              <a:t/>
            </a:r>
            <a:br>
              <a:rPr lang="fr-FR" sz="1900" spc="-150" dirty="0" smtClean="0"/>
            </a:br>
            <a:r>
              <a:rPr lang="fr-FR" i="1" spc="-170" dirty="0" smtClean="0">
                <a:solidFill>
                  <a:srgbClr val="000000"/>
                </a:solidFill>
              </a:rPr>
              <a:t>Points clés des processus de commercialisation et de gestion des contrats</a:t>
            </a:r>
            <a:endParaRPr lang="fr-FR" sz="16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888"/>
                                        </p:tgtEl>
                                        <p:attrNameLst>
                                          <p:attrName>style.visibility</p:attrName>
                                        </p:attrNameLst>
                                      </p:cBhvr>
                                      <p:to>
                                        <p:strVal val="visible"/>
                                      </p:to>
                                    </p:set>
                                    <p:animEffect transition="in" filter="blinds(horizontal)">
                                      <p:cBhvr>
                                        <p:cTn id="7" dur="500"/>
                                        <p:tgtEl>
                                          <p:spTgt spid="71888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718911"/>
                                        </p:tgtEl>
                                        <p:attrNameLst>
                                          <p:attrName>style.visibility</p:attrName>
                                        </p:attrNameLst>
                                      </p:cBhvr>
                                      <p:to>
                                        <p:strVal val="visible"/>
                                      </p:to>
                                    </p:set>
                                    <p:animEffect transition="in" filter="wheel(4)">
                                      <p:cBhvr>
                                        <p:cTn id="12" dur="2000"/>
                                        <p:tgtEl>
                                          <p:spTgt spid="7189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8912"/>
                                        </p:tgtEl>
                                        <p:attrNameLst>
                                          <p:attrName>style.visibility</p:attrName>
                                        </p:attrNameLst>
                                      </p:cBhvr>
                                      <p:to>
                                        <p:strVal val="visible"/>
                                      </p:to>
                                    </p:set>
                                    <p:animEffect transition="in" filter="blinds(horizontal)">
                                      <p:cBhvr>
                                        <p:cTn id="15" dur="500"/>
                                        <p:tgtEl>
                                          <p:spTgt spid="7189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8910"/>
                                        </p:tgtEl>
                                        <p:attrNameLst>
                                          <p:attrName>style.visibility</p:attrName>
                                        </p:attrNameLst>
                                      </p:cBhvr>
                                      <p:to>
                                        <p:strVal val="visible"/>
                                      </p:to>
                                    </p:set>
                                    <p:animEffect transition="in" filter="blinds(horizontal)">
                                      <p:cBhvr>
                                        <p:cTn id="18" dur="500"/>
                                        <p:tgtEl>
                                          <p:spTgt spid="7189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8898"/>
                                        </p:tgtEl>
                                        <p:attrNameLst>
                                          <p:attrName>style.visibility</p:attrName>
                                        </p:attrNameLst>
                                      </p:cBhvr>
                                      <p:to>
                                        <p:strVal val="visible"/>
                                      </p:to>
                                    </p:set>
                                    <p:animEffect transition="in" filter="blinds(horizontal)">
                                      <p:cBhvr>
                                        <p:cTn id="23" dur="500"/>
                                        <p:tgtEl>
                                          <p:spTgt spid="71889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18899"/>
                                        </p:tgtEl>
                                        <p:attrNameLst>
                                          <p:attrName>style.visibility</p:attrName>
                                        </p:attrNameLst>
                                      </p:cBhvr>
                                      <p:to>
                                        <p:strVal val="visible"/>
                                      </p:to>
                                    </p:set>
                                    <p:animEffect transition="in" filter="blinds(horizontal)">
                                      <p:cBhvr>
                                        <p:cTn id="26" dur="500"/>
                                        <p:tgtEl>
                                          <p:spTgt spid="718899"/>
                                        </p:tgtEl>
                                      </p:cBhvr>
                                    </p:animEffect>
                                  </p:childTnLst>
                                </p:cTn>
                              </p:par>
                              <p:par>
                                <p:cTn id="27" presetID="21" presetClass="entr" presetSubtype="4" fill="hold" nodeType="withEffect">
                                  <p:stCondLst>
                                    <p:cond delay="0"/>
                                  </p:stCondLst>
                                  <p:childTnLst>
                                    <p:set>
                                      <p:cBhvr>
                                        <p:cTn id="28" dur="1" fill="hold">
                                          <p:stCondLst>
                                            <p:cond delay="0"/>
                                          </p:stCondLst>
                                        </p:cTn>
                                        <p:tgtEl>
                                          <p:spTgt spid="718915"/>
                                        </p:tgtEl>
                                        <p:attrNameLst>
                                          <p:attrName>style.visibility</p:attrName>
                                        </p:attrNameLst>
                                      </p:cBhvr>
                                      <p:to>
                                        <p:strVal val="visible"/>
                                      </p:to>
                                    </p:set>
                                    <p:animEffect transition="in" filter="wheel(4)">
                                      <p:cBhvr>
                                        <p:cTn id="29" dur="2000"/>
                                        <p:tgtEl>
                                          <p:spTgt spid="71891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18913"/>
                                        </p:tgtEl>
                                        <p:attrNameLst>
                                          <p:attrName>style.visibility</p:attrName>
                                        </p:attrNameLst>
                                      </p:cBhvr>
                                      <p:to>
                                        <p:strVal val="visible"/>
                                      </p:to>
                                    </p:set>
                                    <p:animEffect transition="in" filter="blinds(horizontal)">
                                      <p:cBhvr>
                                        <p:cTn id="34" dur="500"/>
                                        <p:tgtEl>
                                          <p:spTgt spid="718913"/>
                                        </p:tgtEl>
                                      </p:cBhvr>
                                    </p:animEffect>
                                  </p:childTnLst>
                                </p:cTn>
                              </p:par>
                              <p:par>
                                <p:cTn id="35" presetID="3" presetClass="entr" presetSubtype="10" fill="hold" nodeType="withEffect">
                                  <p:stCondLst>
                                    <p:cond delay="0"/>
                                  </p:stCondLst>
                                  <p:childTnLst>
                                    <p:set>
                                      <p:cBhvr>
                                        <p:cTn id="36" dur="1" fill="hold">
                                          <p:stCondLst>
                                            <p:cond delay="0"/>
                                          </p:stCondLst>
                                        </p:cTn>
                                        <p:tgtEl>
                                          <p:spTgt spid="718889"/>
                                        </p:tgtEl>
                                        <p:attrNameLst>
                                          <p:attrName>style.visibility</p:attrName>
                                        </p:attrNameLst>
                                      </p:cBhvr>
                                      <p:to>
                                        <p:strVal val="visible"/>
                                      </p:to>
                                    </p:set>
                                    <p:animEffect transition="in" filter="blinds(horizontal)">
                                      <p:cBhvr>
                                        <p:cTn id="37" dur="500"/>
                                        <p:tgtEl>
                                          <p:spTgt spid="71888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18896"/>
                                        </p:tgtEl>
                                        <p:attrNameLst>
                                          <p:attrName>style.visibility</p:attrName>
                                        </p:attrNameLst>
                                      </p:cBhvr>
                                      <p:to>
                                        <p:strVal val="visible"/>
                                      </p:to>
                                    </p:set>
                                    <p:animEffect transition="in" filter="blinds(horizontal)">
                                      <p:cBhvr>
                                        <p:cTn id="40" dur="500"/>
                                        <p:tgtEl>
                                          <p:spTgt spid="718896"/>
                                        </p:tgtEl>
                                      </p:cBhvr>
                                    </p:animEffect>
                                  </p:childTnLst>
                                </p:cTn>
                              </p:par>
                              <p:par>
                                <p:cTn id="41" presetID="3" presetClass="entr" presetSubtype="10" fill="hold" nodeType="withEffect">
                                  <p:stCondLst>
                                    <p:cond delay="0"/>
                                  </p:stCondLst>
                                  <p:childTnLst>
                                    <p:set>
                                      <p:cBhvr>
                                        <p:cTn id="42" dur="1" fill="hold">
                                          <p:stCondLst>
                                            <p:cond delay="0"/>
                                          </p:stCondLst>
                                        </p:cTn>
                                        <p:tgtEl>
                                          <p:spTgt spid="718892"/>
                                        </p:tgtEl>
                                        <p:attrNameLst>
                                          <p:attrName>style.visibility</p:attrName>
                                        </p:attrNameLst>
                                      </p:cBhvr>
                                      <p:to>
                                        <p:strVal val="visible"/>
                                      </p:to>
                                    </p:set>
                                    <p:animEffect transition="in" filter="blinds(horizontal)">
                                      <p:cBhvr>
                                        <p:cTn id="43" dur="500"/>
                                        <p:tgtEl>
                                          <p:spTgt spid="718892"/>
                                        </p:tgtEl>
                                      </p:cBhvr>
                                    </p:animEffect>
                                  </p:childTnLst>
                                </p:cTn>
                              </p:par>
                              <p:par>
                                <p:cTn id="44" presetID="3" presetClass="entr" presetSubtype="10" fill="hold" nodeType="withEffect">
                                  <p:stCondLst>
                                    <p:cond delay="0"/>
                                  </p:stCondLst>
                                  <p:childTnLst>
                                    <p:set>
                                      <p:cBhvr>
                                        <p:cTn id="45" dur="1" fill="hold">
                                          <p:stCondLst>
                                            <p:cond delay="0"/>
                                          </p:stCondLst>
                                        </p:cTn>
                                        <p:tgtEl>
                                          <p:spTgt spid="718893"/>
                                        </p:tgtEl>
                                        <p:attrNameLst>
                                          <p:attrName>style.visibility</p:attrName>
                                        </p:attrNameLst>
                                      </p:cBhvr>
                                      <p:to>
                                        <p:strVal val="visible"/>
                                      </p:to>
                                    </p:set>
                                    <p:animEffect transition="in" filter="blinds(horizontal)">
                                      <p:cBhvr>
                                        <p:cTn id="46" dur="500"/>
                                        <p:tgtEl>
                                          <p:spTgt spid="718893"/>
                                        </p:tgtEl>
                                      </p:cBhvr>
                                    </p:animEffect>
                                  </p:childTnLst>
                                </p:cTn>
                              </p:par>
                              <p:par>
                                <p:cTn id="47" presetID="3" presetClass="entr" presetSubtype="10" fill="hold" nodeType="withEffect">
                                  <p:stCondLst>
                                    <p:cond delay="0"/>
                                  </p:stCondLst>
                                  <p:childTnLst>
                                    <p:set>
                                      <p:cBhvr>
                                        <p:cTn id="48" dur="1" fill="hold">
                                          <p:stCondLst>
                                            <p:cond delay="0"/>
                                          </p:stCondLst>
                                        </p:cTn>
                                        <p:tgtEl>
                                          <p:spTgt spid="718894"/>
                                        </p:tgtEl>
                                        <p:attrNameLst>
                                          <p:attrName>style.visibility</p:attrName>
                                        </p:attrNameLst>
                                      </p:cBhvr>
                                      <p:to>
                                        <p:strVal val="visible"/>
                                      </p:to>
                                    </p:set>
                                    <p:animEffect transition="in" filter="blinds(horizontal)">
                                      <p:cBhvr>
                                        <p:cTn id="49" dur="500"/>
                                        <p:tgtEl>
                                          <p:spTgt spid="718894"/>
                                        </p:tgtEl>
                                      </p:cBhvr>
                                    </p:animEffect>
                                  </p:childTnLst>
                                </p:cTn>
                              </p:par>
                              <p:par>
                                <p:cTn id="50" presetID="3" presetClass="entr" presetSubtype="10" fill="hold" nodeType="withEffect">
                                  <p:stCondLst>
                                    <p:cond delay="0"/>
                                  </p:stCondLst>
                                  <p:childTnLst>
                                    <p:set>
                                      <p:cBhvr>
                                        <p:cTn id="51" dur="1" fill="hold">
                                          <p:stCondLst>
                                            <p:cond delay="0"/>
                                          </p:stCondLst>
                                        </p:cTn>
                                        <p:tgtEl>
                                          <p:spTgt spid="718895"/>
                                        </p:tgtEl>
                                        <p:attrNameLst>
                                          <p:attrName>style.visibility</p:attrName>
                                        </p:attrNameLst>
                                      </p:cBhvr>
                                      <p:to>
                                        <p:strVal val="visible"/>
                                      </p:to>
                                    </p:set>
                                    <p:animEffect transition="in" filter="blinds(horizontal)">
                                      <p:cBhvr>
                                        <p:cTn id="52" dur="500"/>
                                        <p:tgtEl>
                                          <p:spTgt spid="71889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18916"/>
                                        </p:tgtEl>
                                        <p:attrNameLst>
                                          <p:attrName>style.visibility</p:attrName>
                                        </p:attrNameLst>
                                      </p:cBhvr>
                                      <p:to>
                                        <p:strVal val="visible"/>
                                      </p:to>
                                    </p:set>
                                    <p:animEffect transition="in" filter="blinds(horizontal)">
                                      <p:cBhvr>
                                        <p:cTn id="55" dur="500"/>
                                        <p:tgtEl>
                                          <p:spTgt spid="71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88" grpId="0" animBg="1"/>
      <p:bldP spid="718896" grpId="0"/>
      <p:bldP spid="718899" grpId="0" animBg="1"/>
      <p:bldP spid="718910" grpId="0" animBg="1"/>
      <p:bldP spid="718912" grpId="0"/>
      <p:bldP spid="718913" grpId="0"/>
      <p:bldP spid="718916"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4881563" y="6262688"/>
            <a:ext cx="3195637" cy="214312"/>
          </a:xfrm>
          <a:prstGeom prst="rect">
            <a:avLst/>
          </a:prstGeom>
          <a:noFill/>
          <a:ln w="9525">
            <a:noFill/>
            <a:miter lim="800000"/>
            <a:headEnd/>
            <a:tailEnd/>
          </a:ln>
        </p:spPr>
        <p:txBody>
          <a:bodyPr wrap="none">
            <a:spAutoFit/>
          </a:bodyPr>
          <a:lstStyle/>
          <a:p>
            <a:r>
              <a:rPr lang="fr-FR" sz="800" dirty="0"/>
              <a:t>Source : </a:t>
            </a:r>
            <a:r>
              <a:rPr lang="fr-FR" sz="800" dirty="0">
                <a:latin typeface="Arial" pitchFamily="34" charset="0"/>
              </a:rPr>
              <a:t>« </a:t>
            </a:r>
            <a:r>
              <a:rPr lang="fr-FR" sz="800" dirty="0"/>
              <a:t>20 le</a:t>
            </a:r>
            <a:r>
              <a:rPr lang="fr-FR" sz="800" dirty="0">
                <a:latin typeface="Arial" pitchFamily="34" charset="0"/>
              </a:rPr>
              <a:t>ç</a:t>
            </a:r>
            <a:r>
              <a:rPr lang="fr-FR" sz="800" dirty="0"/>
              <a:t>ons sur l</a:t>
            </a:r>
            <a:r>
              <a:rPr lang="fr-FR" sz="800" dirty="0">
                <a:latin typeface="Arial" pitchFamily="34" charset="0"/>
              </a:rPr>
              <a:t>’</a:t>
            </a:r>
            <a:r>
              <a:rPr lang="fr-FR" sz="800" dirty="0"/>
              <a:t>assurance fran</a:t>
            </a:r>
            <a:r>
              <a:rPr lang="fr-FR" sz="800" dirty="0">
                <a:latin typeface="Arial" pitchFamily="34" charset="0"/>
              </a:rPr>
              <a:t>ç</a:t>
            </a:r>
            <a:r>
              <a:rPr lang="fr-FR" sz="800" dirty="0"/>
              <a:t>aise</a:t>
            </a:r>
            <a:r>
              <a:rPr lang="fr-FR" sz="800" dirty="0">
                <a:latin typeface="Arial" pitchFamily="34" charset="0"/>
              </a:rPr>
              <a:t> »</a:t>
            </a:r>
            <a:r>
              <a:rPr lang="fr-FR" sz="800" dirty="0"/>
              <a:t> de Patrick Thourot</a:t>
            </a:r>
          </a:p>
        </p:txBody>
      </p:sp>
      <p:sp>
        <p:nvSpPr>
          <p:cNvPr id="818180" name="AutoShape 4"/>
          <p:cNvSpPr>
            <a:spLocks noChangeArrowheads="1"/>
          </p:cNvSpPr>
          <p:nvPr/>
        </p:nvSpPr>
        <p:spPr bwMode="auto">
          <a:xfrm>
            <a:off x="179388" y="2492375"/>
            <a:ext cx="8785225" cy="1008063"/>
          </a:xfrm>
          <a:prstGeom prst="rightArrow">
            <a:avLst>
              <a:gd name="adj1" fmla="val 77639"/>
              <a:gd name="adj2" fmla="val 30623"/>
            </a:avLst>
          </a:prstGeom>
          <a:gradFill rotWithShape="1">
            <a:gsLst>
              <a:gs pos="0">
                <a:schemeClr val="accent1">
                  <a:alpha val="44000"/>
                </a:schemeClr>
              </a:gs>
              <a:gs pos="100000">
                <a:schemeClr val="accent1">
                  <a:gamma/>
                  <a:shade val="46275"/>
                  <a:invGamma/>
                  <a:alpha val="82001"/>
                </a:schemeClr>
              </a:gs>
            </a:gsLst>
            <a:lin ang="0" scaled="1"/>
          </a:gradFill>
          <a:ln w="9525">
            <a:solidFill>
              <a:schemeClr val="tx1"/>
            </a:solidFill>
            <a:miter lim="800000"/>
            <a:headEnd/>
            <a:tailEnd/>
          </a:ln>
          <a:effectLst/>
        </p:spPr>
        <p:txBody>
          <a:bodyPr wrap="none" anchor="ctr"/>
          <a:lstStyle/>
          <a:p>
            <a:pPr>
              <a:defRPr/>
            </a:pPr>
            <a:endParaRPr lang="fr-FR" dirty="0"/>
          </a:p>
        </p:txBody>
      </p:sp>
      <p:sp>
        <p:nvSpPr>
          <p:cNvPr id="37893" name="Rectangle 5"/>
          <p:cNvSpPr>
            <a:spLocks noChangeArrowheads="1"/>
          </p:cNvSpPr>
          <p:nvPr/>
        </p:nvSpPr>
        <p:spPr bwMode="auto">
          <a:xfrm>
            <a:off x="225425" y="2636838"/>
            <a:ext cx="674688" cy="719137"/>
          </a:xfrm>
          <a:prstGeom prst="rect">
            <a:avLst/>
          </a:prstGeom>
          <a:solidFill>
            <a:srgbClr val="FFFF00"/>
          </a:solidFill>
          <a:ln w="9525">
            <a:solidFill>
              <a:schemeClr val="tx1"/>
            </a:solidFill>
            <a:miter lim="800000"/>
            <a:headEnd/>
            <a:tailEnd/>
          </a:ln>
        </p:spPr>
        <p:txBody>
          <a:bodyPr wrap="none" anchor="ctr"/>
          <a:lstStyle/>
          <a:p>
            <a:pPr algn="ctr" defTabSz="874713"/>
            <a:r>
              <a:rPr lang="fr-FR" b="1" dirty="0"/>
              <a:t>Vente</a:t>
            </a:r>
          </a:p>
        </p:txBody>
      </p:sp>
      <p:pic>
        <p:nvPicPr>
          <p:cNvPr id="818182" name="Picture 6" descr="j0290322[1]"/>
          <p:cNvPicPr>
            <a:picLocks noChangeAspect="1" noChangeArrowheads="1"/>
          </p:cNvPicPr>
          <p:nvPr/>
        </p:nvPicPr>
        <p:blipFill>
          <a:blip r:embed="rId3"/>
          <a:srcRect/>
          <a:stretch>
            <a:fillRect/>
          </a:stretch>
        </p:blipFill>
        <p:spPr bwMode="auto">
          <a:xfrm>
            <a:off x="6961188" y="2852738"/>
            <a:ext cx="936625" cy="460375"/>
          </a:xfrm>
          <a:prstGeom prst="rect">
            <a:avLst/>
          </a:prstGeom>
          <a:noFill/>
          <a:ln w="9525">
            <a:noFill/>
            <a:miter lim="800000"/>
            <a:headEnd/>
            <a:tailEnd/>
          </a:ln>
        </p:spPr>
      </p:pic>
      <p:pic>
        <p:nvPicPr>
          <p:cNvPr id="37895" name="Picture 7"/>
          <p:cNvPicPr>
            <a:picLocks noChangeAspect="1" noChangeArrowheads="1"/>
          </p:cNvPicPr>
          <p:nvPr/>
        </p:nvPicPr>
        <p:blipFill>
          <a:blip r:embed="rId4"/>
          <a:srcRect/>
          <a:stretch>
            <a:fillRect/>
          </a:stretch>
        </p:blipFill>
        <p:spPr bwMode="auto">
          <a:xfrm>
            <a:off x="812800" y="2600325"/>
            <a:ext cx="674688" cy="792163"/>
          </a:xfrm>
          <a:prstGeom prst="rect">
            <a:avLst/>
          </a:prstGeom>
          <a:noFill/>
          <a:ln w="9525">
            <a:noFill/>
            <a:miter lim="800000"/>
            <a:headEnd/>
            <a:tailEnd/>
          </a:ln>
        </p:spPr>
      </p:pic>
      <p:sp>
        <p:nvSpPr>
          <p:cNvPr id="37896" name="Text Box 9"/>
          <p:cNvSpPr txBox="1">
            <a:spLocks noChangeArrowheads="1"/>
          </p:cNvSpPr>
          <p:nvPr/>
        </p:nvSpPr>
        <p:spPr bwMode="auto">
          <a:xfrm>
            <a:off x="134937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1</a:t>
            </a:r>
          </a:p>
        </p:txBody>
      </p:sp>
      <p:sp>
        <p:nvSpPr>
          <p:cNvPr id="37897" name="Text Box 10"/>
          <p:cNvSpPr txBox="1">
            <a:spLocks noChangeArrowheads="1"/>
          </p:cNvSpPr>
          <p:nvPr/>
        </p:nvSpPr>
        <p:spPr bwMode="auto">
          <a:xfrm>
            <a:off x="2528888" y="2592388"/>
            <a:ext cx="747712"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2</a:t>
            </a:r>
          </a:p>
        </p:txBody>
      </p:sp>
      <p:sp>
        <p:nvSpPr>
          <p:cNvPr id="37898" name="Line 11"/>
          <p:cNvSpPr>
            <a:spLocks noChangeShapeType="1"/>
          </p:cNvSpPr>
          <p:nvPr/>
        </p:nvSpPr>
        <p:spPr bwMode="auto">
          <a:xfrm>
            <a:off x="226853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7899" name="Line 12"/>
          <p:cNvSpPr>
            <a:spLocks noChangeShapeType="1"/>
          </p:cNvSpPr>
          <p:nvPr/>
        </p:nvSpPr>
        <p:spPr bwMode="auto">
          <a:xfrm>
            <a:off x="362108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7900" name="Line 13"/>
          <p:cNvSpPr>
            <a:spLocks noChangeShapeType="1"/>
          </p:cNvSpPr>
          <p:nvPr/>
        </p:nvSpPr>
        <p:spPr bwMode="auto">
          <a:xfrm>
            <a:off x="5003800"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7901" name="Line 14"/>
          <p:cNvSpPr>
            <a:spLocks noChangeShapeType="1"/>
          </p:cNvSpPr>
          <p:nvPr/>
        </p:nvSpPr>
        <p:spPr bwMode="auto">
          <a:xfrm>
            <a:off x="6332538"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7902" name="Line 15"/>
          <p:cNvSpPr>
            <a:spLocks noChangeShapeType="1"/>
          </p:cNvSpPr>
          <p:nvPr/>
        </p:nvSpPr>
        <p:spPr bwMode="auto">
          <a:xfrm>
            <a:off x="7700963" y="2636838"/>
            <a:ext cx="0" cy="720725"/>
          </a:xfrm>
          <a:prstGeom prst="line">
            <a:avLst/>
          </a:prstGeom>
          <a:noFill/>
          <a:ln w="9525" cap="rnd">
            <a:solidFill>
              <a:schemeClr val="tx1"/>
            </a:solidFill>
            <a:prstDash val="sysDot"/>
            <a:round/>
            <a:headEnd/>
            <a:tailEnd/>
          </a:ln>
        </p:spPr>
        <p:txBody>
          <a:bodyPr/>
          <a:lstStyle/>
          <a:p>
            <a:endParaRPr lang="fr-FR" dirty="0"/>
          </a:p>
        </p:txBody>
      </p:sp>
      <p:sp>
        <p:nvSpPr>
          <p:cNvPr id="37903" name="Text Box 16"/>
          <p:cNvSpPr txBox="1">
            <a:spLocks noChangeArrowheads="1"/>
          </p:cNvSpPr>
          <p:nvPr/>
        </p:nvSpPr>
        <p:spPr bwMode="auto">
          <a:xfrm>
            <a:off x="3924300"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3</a:t>
            </a:r>
          </a:p>
        </p:txBody>
      </p:sp>
      <p:sp>
        <p:nvSpPr>
          <p:cNvPr id="37904" name="Text Box 17"/>
          <p:cNvSpPr txBox="1">
            <a:spLocks noChangeArrowheads="1"/>
          </p:cNvSpPr>
          <p:nvPr/>
        </p:nvSpPr>
        <p:spPr bwMode="auto">
          <a:xfrm>
            <a:off x="529272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4</a:t>
            </a:r>
          </a:p>
        </p:txBody>
      </p:sp>
      <p:sp>
        <p:nvSpPr>
          <p:cNvPr id="37905" name="Text Box 18"/>
          <p:cNvSpPr txBox="1">
            <a:spLocks noChangeArrowheads="1"/>
          </p:cNvSpPr>
          <p:nvPr/>
        </p:nvSpPr>
        <p:spPr bwMode="auto">
          <a:xfrm>
            <a:off x="6911975" y="2592388"/>
            <a:ext cx="323850" cy="260350"/>
          </a:xfrm>
          <a:prstGeom prst="rect">
            <a:avLst/>
          </a:prstGeom>
          <a:noFill/>
          <a:ln w="9525">
            <a:noFill/>
            <a:miter lim="800000"/>
            <a:headEnd/>
            <a:tailEnd/>
          </a:ln>
        </p:spPr>
        <p:txBody>
          <a:bodyPr wrap="none">
            <a:spAutoFit/>
          </a:bodyPr>
          <a:lstStyle/>
          <a:p>
            <a:pPr defTabSz="874713"/>
            <a:r>
              <a:rPr lang="fr-FR" sz="1100" b="1" dirty="0">
                <a:solidFill>
                  <a:srgbClr val="333333"/>
                </a:solidFill>
                <a:latin typeface="Arial" pitchFamily="34" charset="0"/>
              </a:rPr>
              <a:t>…</a:t>
            </a:r>
            <a:endParaRPr lang="fr-FR" sz="1100" b="1" dirty="0">
              <a:solidFill>
                <a:srgbClr val="333333"/>
              </a:solidFill>
            </a:endParaRPr>
          </a:p>
        </p:txBody>
      </p:sp>
      <p:sp>
        <p:nvSpPr>
          <p:cNvPr id="37906" name="Text Box 19"/>
          <p:cNvSpPr txBox="1">
            <a:spLocks noChangeArrowheads="1"/>
          </p:cNvSpPr>
          <p:nvPr/>
        </p:nvSpPr>
        <p:spPr bwMode="auto">
          <a:xfrm>
            <a:off x="7927975" y="2592388"/>
            <a:ext cx="747713" cy="260350"/>
          </a:xfrm>
          <a:prstGeom prst="rect">
            <a:avLst/>
          </a:prstGeom>
          <a:noFill/>
          <a:ln w="9525">
            <a:noFill/>
            <a:miter lim="800000"/>
            <a:headEnd/>
            <a:tailEnd/>
          </a:ln>
        </p:spPr>
        <p:txBody>
          <a:bodyPr wrap="none">
            <a:spAutoFit/>
          </a:bodyPr>
          <a:lstStyle/>
          <a:p>
            <a:pPr defTabSz="874713"/>
            <a:r>
              <a:rPr lang="fr-FR" sz="1100" b="1" dirty="0">
                <a:solidFill>
                  <a:srgbClr val="333333"/>
                </a:solidFill>
              </a:rPr>
              <a:t>Ann</a:t>
            </a:r>
            <a:r>
              <a:rPr lang="fr-FR" sz="1100" b="1" dirty="0">
                <a:solidFill>
                  <a:srgbClr val="333333"/>
                </a:solidFill>
                <a:latin typeface="Arial" pitchFamily="34" charset="0"/>
              </a:rPr>
              <a:t>é</a:t>
            </a:r>
            <a:r>
              <a:rPr lang="fr-FR" sz="1100" b="1" dirty="0">
                <a:solidFill>
                  <a:srgbClr val="333333"/>
                </a:solidFill>
              </a:rPr>
              <a:t>e n</a:t>
            </a:r>
          </a:p>
        </p:txBody>
      </p:sp>
      <p:sp>
        <p:nvSpPr>
          <p:cNvPr id="818196" name="Text Box 20"/>
          <p:cNvSpPr txBox="1">
            <a:spLocks noChangeArrowheads="1"/>
          </p:cNvSpPr>
          <p:nvPr/>
        </p:nvSpPr>
        <p:spPr bwMode="auto">
          <a:xfrm>
            <a:off x="6491288" y="3502025"/>
            <a:ext cx="1800225" cy="428625"/>
          </a:xfrm>
          <a:prstGeom prst="rect">
            <a:avLst/>
          </a:prstGeom>
          <a:noFill/>
          <a:ln w="9525">
            <a:noFill/>
            <a:miter lim="800000"/>
            <a:headEnd/>
            <a:tailEnd/>
          </a:ln>
        </p:spPr>
        <p:txBody>
          <a:bodyPr>
            <a:spAutoFit/>
          </a:bodyPr>
          <a:lstStyle/>
          <a:p>
            <a:pPr algn="ctr" defTabSz="874713"/>
            <a:r>
              <a:rPr lang="fr-FR" sz="1100" dirty="0"/>
              <a:t>Survenance d</a:t>
            </a:r>
            <a:r>
              <a:rPr lang="fr-FR" sz="1100" dirty="0">
                <a:latin typeface="Arial" pitchFamily="34" charset="0"/>
              </a:rPr>
              <a:t>’</a:t>
            </a:r>
            <a:r>
              <a:rPr lang="fr-FR" sz="1100" dirty="0"/>
              <a:t>un sinistre / Rachat</a:t>
            </a:r>
          </a:p>
        </p:txBody>
      </p:sp>
      <p:sp>
        <p:nvSpPr>
          <p:cNvPr id="37908" name="Line 21"/>
          <p:cNvSpPr>
            <a:spLocks noChangeShapeType="1"/>
          </p:cNvSpPr>
          <p:nvPr/>
        </p:nvSpPr>
        <p:spPr bwMode="auto">
          <a:xfrm flipV="1">
            <a:off x="7392988" y="3357563"/>
            <a:ext cx="0" cy="142875"/>
          </a:xfrm>
          <a:prstGeom prst="line">
            <a:avLst/>
          </a:prstGeom>
          <a:noFill/>
          <a:ln w="9525">
            <a:solidFill>
              <a:schemeClr val="tx1"/>
            </a:solidFill>
            <a:round/>
            <a:headEnd/>
            <a:tailEnd type="triangle" w="med" len="med"/>
          </a:ln>
        </p:spPr>
        <p:txBody>
          <a:bodyPr/>
          <a:lstStyle/>
          <a:p>
            <a:endParaRPr lang="fr-FR" dirty="0"/>
          </a:p>
        </p:txBody>
      </p:sp>
      <p:sp>
        <p:nvSpPr>
          <p:cNvPr id="818198" name="AutoShape 22"/>
          <p:cNvSpPr>
            <a:spLocks/>
          </p:cNvSpPr>
          <p:nvPr/>
        </p:nvSpPr>
        <p:spPr bwMode="auto">
          <a:xfrm>
            <a:off x="323850" y="3967163"/>
            <a:ext cx="6992938" cy="2414587"/>
          </a:xfrm>
          <a:prstGeom prst="accentBorderCallout2">
            <a:avLst>
              <a:gd name="adj1" fmla="val 4731"/>
              <a:gd name="adj2" fmla="val 101088"/>
              <a:gd name="adj3" fmla="val 4731"/>
              <a:gd name="adj4" fmla="val 102000"/>
              <a:gd name="adj5" fmla="val -2894"/>
              <a:gd name="adj6" fmla="val 102495"/>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Le sinistre (ou l'</a:t>
            </a:r>
            <a:r>
              <a:rPr lang="fr-FR" sz="1000" b="1" u="sng" dirty="0">
                <a:latin typeface="Arial"/>
              </a:rPr>
              <a:t>é</a:t>
            </a:r>
            <a:r>
              <a:rPr lang="fr-FR" sz="1000" b="1" u="sng" dirty="0"/>
              <a:t>ch</a:t>
            </a:r>
            <a:r>
              <a:rPr lang="fr-FR" sz="1000" b="1" u="sng" dirty="0">
                <a:latin typeface="Arial"/>
              </a:rPr>
              <a:t>é</a:t>
            </a:r>
            <a:r>
              <a:rPr lang="fr-FR" sz="1000" b="1" u="sng" dirty="0"/>
              <a:t>ance ou le rachat en vie) :</a:t>
            </a:r>
          </a:p>
          <a:p>
            <a:pPr algn="just" defTabSz="874713">
              <a:buClr>
                <a:srgbClr val="333333"/>
              </a:buClr>
              <a:buFont typeface="Wingdings" pitchFamily="2" charset="2"/>
              <a:buNone/>
              <a:defRPr/>
            </a:pPr>
            <a:r>
              <a:rPr lang="fr-FR" sz="1000" dirty="0"/>
              <a:t>Ev</a:t>
            </a:r>
            <a:r>
              <a:rPr lang="fr-FR" sz="1000" dirty="0">
                <a:latin typeface="Arial"/>
              </a:rPr>
              <a:t>é</a:t>
            </a:r>
            <a:r>
              <a:rPr lang="fr-FR" sz="1000" dirty="0"/>
              <a:t>nement majeur dans la vie des contrats.</a:t>
            </a:r>
          </a:p>
          <a:p>
            <a:pPr algn="just" defTabSz="874713">
              <a:buClr>
                <a:srgbClr val="333333"/>
              </a:buClr>
              <a:buFont typeface="Wingdings" pitchFamily="2" charset="2"/>
              <a:buNone/>
              <a:defRPr/>
            </a:pPr>
            <a:r>
              <a:rPr lang="fr-FR" sz="1000" dirty="0"/>
              <a:t>Il est g</a:t>
            </a:r>
            <a:r>
              <a:rPr lang="fr-FR" sz="1000" dirty="0">
                <a:latin typeface="Arial"/>
              </a:rPr>
              <a:t>é</a:t>
            </a:r>
            <a:r>
              <a:rPr lang="fr-FR" sz="1000" dirty="0"/>
              <a:t>r</a:t>
            </a:r>
            <a:r>
              <a:rPr lang="fr-FR" sz="1000" dirty="0">
                <a:latin typeface="Arial"/>
              </a:rPr>
              <a:t>é</a:t>
            </a:r>
            <a:r>
              <a:rPr lang="fr-FR" sz="1000" dirty="0"/>
              <a:t> sp</a:t>
            </a:r>
            <a:r>
              <a:rPr lang="fr-FR" sz="1000" dirty="0">
                <a:latin typeface="Arial"/>
              </a:rPr>
              <a:t>é</a:t>
            </a:r>
            <a:r>
              <a:rPr lang="fr-FR" sz="1000" dirty="0"/>
              <a:t>cifiquement en fonction du droit applicable </a:t>
            </a:r>
            <a:r>
              <a:rPr lang="fr-FR" sz="1000" dirty="0">
                <a:latin typeface="Arial"/>
              </a:rPr>
              <a:t>à</a:t>
            </a:r>
            <a:r>
              <a:rPr lang="fr-FR" sz="1000" dirty="0"/>
              <a:t> chacune des branches.</a:t>
            </a:r>
          </a:p>
          <a:p>
            <a:pPr algn="just" defTabSz="874713">
              <a:buClr>
                <a:srgbClr val="333333"/>
              </a:buClr>
              <a:buFont typeface="Wingdings" pitchFamily="2" charset="2"/>
              <a:buNone/>
              <a:defRPr/>
            </a:pPr>
            <a:r>
              <a:rPr lang="fr-FR" sz="1000" dirty="0"/>
              <a:t>La gestion en est souvent r</a:t>
            </a:r>
            <a:r>
              <a:rPr lang="fr-FR" sz="1000" dirty="0">
                <a:latin typeface="Arial"/>
              </a:rPr>
              <a:t>é</a:t>
            </a:r>
            <a:r>
              <a:rPr lang="fr-FR" sz="1000" dirty="0"/>
              <a:t>partie entre les interm</a:t>
            </a:r>
            <a:r>
              <a:rPr lang="fr-FR" sz="1000" dirty="0">
                <a:latin typeface="Arial"/>
              </a:rPr>
              <a:t>é</a:t>
            </a:r>
            <a:r>
              <a:rPr lang="fr-FR" sz="1000" dirty="0"/>
              <a:t>diaires ou les structures locales et les organisations centrales.</a:t>
            </a:r>
          </a:p>
          <a:p>
            <a:pPr algn="just" defTabSz="874713">
              <a:buClr>
                <a:srgbClr val="333333"/>
              </a:buClr>
              <a:buFont typeface="Wingdings" pitchFamily="2" charset="2"/>
              <a:buNone/>
              <a:defRPr/>
            </a:pPr>
            <a:r>
              <a:rPr lang="fr-FR" sz="1000" dirty="0"/>
              <a:t>Le gestion des sinistres requi</a:t>
            </a:r>
            <a:r>
              <a:rPr lang="fr-FR" sz="1000" dirty="0">
                <a:latin typeface="Arial"/>
              </a:rPr>
              <a:t>è</a:t>
            </a:r>
            <a:r>
              <a:rPr lang="fr-FR" sz="1000" dirty="0"/>
              <a:t>rent l'utilisation de comp</a:t>
            </a:r>
            <a:r>
              <a:rPr lang="fr-FR" sz="1000" dirty="0">
                <a:latin typeface="Arial"/>
              </a:rPr>
              <a:t>é</a:t>
            </a:r>
            <a:r>
              <a:rPr lang="fr-FR" sz="1000" dirty="0"/>
              <a:t>tences diverses :</a:t>
            </a:r>
          </a:p>
          <a:p>
            <a:pPr algn="just" defTabSz="874713">
              <a:buClr>
                <a:srgbClr val="333333"/>
              </a:buClr>
              <a:buFont typeface="Wingdings" pitchFamily="2" charset="2"/>
              <a:buNone/>
              <a:defRPr/>
            </a:pPr>
            <a:r>
              <a:rPr lang="fr-FR" sz="1000" dirty="0"/>
              <a:t>- Des </a:t>
            </a:r>
            <a:r>
              <a:rPr lang="fr-FR" sz="1000" b="1" dirty="0"/>
              <a:t>r</a:t>
            </a:r>
            <a:r>
              <a:rPr lang="fr-FR" sz="1000" b="1" dirty="0">
                <a:latin typeface="Arial"/>
              </a:rPr>
              <a:t>é</a:t>
            </a:r>
            <a:r>
              <a:rPr lang="fr-FR" sz="1000" b="1" dirty="0"/>
              <a:t>parateurs</a:t>
            </a:r>
            <a:r>
              <a:rPr lang="fr-FR" sz="1000" dirty="0"/>
              <a:t> (garagistes, artisans), des </a:t>
            </a:r>
            <a:r>
              <a:rPr lang="fr-FR" sz="1000" b="1" dirty="0"/>
              <a:t>experts</a:t>
            </a:r>
            <a:r>
              <a:rPr lang="fr-FR" sz="1000" dirty="0"/>
              <a:t>, des </a:t>
            </a:r>
            <a:r>
              <a:rPr lang="fr-FR" sz="1000" b="1" dirty="0"/>
              <a:t>avocats</a:t>
            </a:r>
            <a:r>
              <a:rPr lang="fr-FR" sz="1000" dirty="0"/>
              <a:t>, des </a:t>
            </a:r>
            <a:r>
              <a:rPr lang="fr-FR" sz="1000" b="1" dirty="0"/>
              <a:t>m</a:t>
            </a:r>
            <a:r>
              <a:rPr lang="fr-FR" sz="1000" b="1" dirty="0">
                <a:latin typeface="Arial"/>
              </a:rPr>
              <a:t>é</a:t>
            </a:r>
            <a:r>
              <a:rPr lang="fr-FR" sz="1000" b="1" dirty="0"/>
              <a:t>decins experts</a:t>
            </a:r>
            <a:r>
              <a:rPr lang="fr-FR" sz="1000" dirty="0"/>
              <a:t>.</a:t>
            </a:r>
          </a:p>
          <a:p>
            <a:pPr algn="just" defTabSz="874713">
              <a:buClr>
                <a:srgbClr val="333333"/>
              </a:buClr>
              <a:buFont typeface="Wingdings" pitchFamily="2" charset="2"/>
              <a:buNone/>
              <a:defRPr/>
            </a:pPr>
            <a:r>
              <a:rPr lang="fr-FR" sz="1000" dirty="0"/>
              <a:t>En automobile, l'expertise </a:t>
            </a:r>
            <a:r>
              <a:rPr lang="fr-FR" sz="1000" dirty="0">
                <a:latin typeface="Arial"/>
              </a:rPr>
              <a:t>à</a:t>
            </a:r>
            <a:r>
              <a:rPr lang="fr-FR" sz="1000" dirty="0"/>
              <a:t> distance renforce le rôle du r</a:t>
            </a:r>
            <a:r>
              <a:rPr lang="fr-FR" sz="1000" dirty="0">
                <a:latin typeface="Arial"/>
              </a:rPr>
              <a:t>é</a:t>
            </a:r>
            <a:r>
              <a:rPr lang="fr-FR" sz="1000" dirty="0"/>
              <a:t>parateur et rend inutile le d</a:t>
            </a:r>
            <a:r>
              <a:rPr lang="fr-FR" sz="1000" dirty="0">
                <a:latin typeface="Arial"/>
              </a:rPr>
              <a:t>é</a:t>
            </a:r>
            <a:r>
              <a:rPr lang="fr-FR" sz="1000" dirty="0"/>
              <a:t>placement de l'expert dans le garage.</a:t>
            </a:r>
          </a:p>
          <a:p>
            <a:pPr algn="just" defTabSz="874713">
              <a:buClr>
                <a:srgbClr val="333333"/>
              </a:buClr>
              <a:buFont typeface="Wingdings" pitchFamily="2" charset="2"/>
              <a:buNone/>
              <a:defRPr/>
            </a:pPr>
            <a:endParaRPr lang="fr-FR" sz="1000" dirty="0"/>
          </a:p>
          <a:p>
            <a:pPr algn="just" defTabSz="874713">
              <a:buClr>
                <a:srgbClr val="333333"/>
              </a:buClr>
              <a:buFont typeface="Wingdings" pitchFamily="2" charset="2"/>
              <a:buNone/>
              <a:defRPr/>
            </a:pPr>
            <a:r>
              <a:rPr lang="fr-FR" sz="1000" dirty="0"/>
              <a:t>G</a:t>
            </a:r>
            <a:r>
              <a:rPr lang="fr-FR" sz="1000" dirty="0">
                <a:latin typeface="Arial"/>
              </a:rPr>
              <a:t>é</a:t>
            </a:r>
            <a:r>
              <a:rPr lang="fr-FR" sz="1000" dirty="0"/>
              <a:t>n</a:t>
            </a:r>
            <a:r>
              <a:rPr lang="fr-FR" sz="1000" dirty="0">
                <a:latin typeface="Arial"/>
              </a:rPr>
              <a:t>é</a:t>
            </a:r>
            <a:r>
              <a:rPr lang="fr-FR" sz="1000" dirty="0"/>
              <a:t>ralement, les sinistres les plus graves ou les plus difficiles sur le plan juridique sont g</a:t>
            </a:r>
            <a:r>
              <a:rPr lang="fr-FR" sz="1000" dirty="0">
                <a:latin typeface="Arial"/>
              </a:rPr>
              <a:t>é</a:t>
            </a:r>
            <a:r>
              <a:rPr lang="fr-FR" sz="1000" dirty="0"/>
              <a:t>r</a:t>
            </a:r>
            <a:r>
              <a:rPr lang="fr-FR" sz="1000" dirty="0">
                <a:latin typeface="Arial"/>
              </a:rPr>
              <a:t>é</a:t>
            </a:r>
            <a:r>
              <a:rPr lang="fr-FR" sz="1000" dirty="0"/>
              <a:t>s au niveau central, et notamment les sinistres corporels, les sinistres de responsabilit</a:t>
            </a:r>
            <a:r>
              <a:rPr lang="fr-FR" sz="1000" dirty="0">
                <a:latin typeface="Arial"/>
              </a:rPr>
              <a:t>é</a:t>
            </a:r>
            <a:r>
              <a:rPr lang="fr-FR" sz="1000" dirty="0"/>
              <a:t> civile en lARD.</a:t>
            </a:r>
          </a:p>
          <a:p>
            <a:pPr algn="just" defTabSz="874713">
              <a:buClr>
                <a:srgbClr val="333333"/>
              </a:buClr>
              <a:buFont typeface="Wingdings" pitchFamily="2" charset="2"/>
              <a:buNone/>
              <a:defRPr/>
            </a:pPr>
            <a:endParaRPr lang="fr-FR" sz="1000" dirty="0"/>
          </a:p>
          <a:p>
            <a:pPr algn="just" defTabSz="874713">
              <a:buClr>
                <a:srgbClr val="333333"/>
              </a:buClr>
              <a:buFont typeface="Wingdings" pitchFamily="2" charset="2"/>
              <a:buNone/>
              <a:defRPr/>
            </a:pPr>
            <a:r>
              <a:rPr lang="fr-FR" sz="1000" dirty="0"/>
              <a:t>De même, les sinistres </a:t>
            </a:r>
            <a:r>
              <a:rPr lang="fr-FR" sz="1000" dirty="0">
                <a:latin typeface="Arial"/>
              </a:rPr>
              <a:t>«</a:t>
            </a:r>
            <a:r>
              <a:rPr lang="fr-FR" sz="1000" dirty="0"/>
              <a:t> Vie</a:t>
            </a:r>
            <a:r>
              <a:rPr lang="fr-FR" sz="1000" dirty="0">
                <a:latin typeface="Arial"/>
              </a:rPr>
              <a:t>»</a:t>
            </a:r>
            <a:r>
              <a:rPr lang="fr-FR" sz="1000" dirty="0"/>
              <a:t> et </a:t>
            </a:r>
            <a:r>
              <a:rPr lang="fr-FR" sz="1000" dirty="0">
                <a:latin typeface="Arial"/>
              </a:rPr>
              <a:t>«</a:t>
            </a:r>
            <a:r>
              <a:rPr lang="fr-FR" sz="1000" dirty="0"/>
              <a:t>Sant</a:t>
            </a:r>
            <a:r>
              <a:rPr lang="fr-FR" sz="1000" dirty="0">
                <a:latin typeface="Arial"/>
              </a:rPr>
              <a:t>é»</a:t>
            </a:r>
            <a:r>
              <a:rPr lang="fr-FR" sz="1000" dirty="0"/>
              <a:t> sont le plus souvent g</a:t>
            </a:r>
            <a:r>
              <a:rPr lang="fr-FR" sz="1000" dirty="0">
                <a:latin typeface="Arial"/>
              </a:rPr>
              <a:t>é</a:t>
            </a:r>
            <a:r>
              <a:rPr lang="fr-FR" sz="1000" dirty="0"/>
              <a:t>r</a:t>
            </a:r>
            <a:r>
              <a:rPr lang="fr-FR" sz="1000" dirty="0">
                <a:latin typeface="Arial"/>
              </a:rPr>
              <a:t>é</a:t>
            </a:r>
            <a:r>
              <a:rPr lang="fr-FR" sz="1000" dirty="0"/>
              <a:t>s au niveau central, de fa</a:t>
            </a:r>
            <a:r>
              <a:rPr lang="fr-FR" sz="1000" dirty="0">
                <a:latin typeface="Arial"/>
              </a:rPr>
              <a:t>ç</a:t>
            </a:r>
            <a:r>
              <a:rPr lang="fr-FR" sz="1000" dirty="0"/>
              <a:t>on </a:t>
            </a:r>
            <a:r>
              <a:rPr lang="fr-FR" sz="1000" dirty="0">
                <a:latin typeface="Arial"/>
              </a:rPr>
              <a:t>à</a:t>
            </a:r>
            <a:r>
              <a:rPr lang="fr-FR" sz="1000" dirty="0"/>
              <a:t> assurer des gains de productivit</a:t>
            </a:r>
            <a:r>
              <a:rPr lang="fr-FR" sz="1000" dirty="0">
                <a:latin typeface="Arial"/>
              </a:rPr>
              <a:t>é</a:t>
            </a:r>
            <a:r>
              <a:rPr lang="fr-FR" sz="1000" dirty="0"/>
              <a:t> optimaux pour des tâches relativement r</a:t>
            </a:r>
            <a:r>
              <a:rPr lang="fr-FR" sz="1000" dirty="0">
                <a:latin typeface="Arial"/>
              </a:rPr>
              <a:t>é</a:t>
            </a:r>
            <a:r>
              <a:rPr lang="fr-FR" sz="1000" dirty="0"/>
              <a:t>p</a:t>
            </a:r>
            <a:r>
              <a:rPr lang="fr-FR" sz="1000" dirty="0">
                <a:latin typeface="Arial"/>
              </a:rPr>
              <a:t>é</a:t>
            </a:r>
            <a:r>
              <a:rPr lang="fr-FR" sz="1000" dirty="0"/>
              <a:t>titives.</a:t>
            </a:r>
          </a:p>
          <a:p>
            <a:pPr algn="just" defTabSz="874713">
              <a:buClr>
                <a:srgbClr val="333333"/>
              </a:buClr>
              <a:buFont typeface="Wingdings" pitchFamily="2" charset="2"/>
              <a:buNone/>
              <a:defRPr/>
            </a:pPr>
            <a:endParaRPr lang="fr-FR" sz="1000" dirty="0"/>
          </a:p>
        </p:txBody>
      </p:sp>
      <p:pic>
        <p:nvPicPr>
          <p:cNvPr id="818199" name="Picture 23"/>
          <p:cNvPicPr>
            <a:picLocks noChangeAspect="1" noChangeArrowheads="1"/>
          </p:cNvPicPr>
          <p:nvPr/>
        </p:nvPicPr>
        <p:blipFill>
          <a:blip r:embed="rId5"/>
          <a:srcRect/>
          <a:stretch>
            <a:fillRect/>
          </a:stretch>
        </p:blipFill>
        <p:spPr bwMode="auto">
          <a:xfrm>
            <a:off x="8172450" y="2852738"/>
            <a:ext cx="593725" cy="411162"/>
          </a:xfrm>
          <a:prstGeom prst="rect">
            <a:avLst/>
          </a:prstGeom>
          <a:noFill/>
          <a:ln w="9525">
            <a:noFill/>
            <a:miter lim="800000"/>
            <a:headEnd/>
            <a:tailEnd/>
          </a:ln>
        </p:spPr>
      </p:pic>
      <p:sp>
        <p:nvSpPr>
          <p:cNvPr id="818200" name="AutoShape 24"/>
          <p:cNvSpPr>
            <a:spLocks/>
          </p:cNvSpPr>
          <p:nvPr/>
        </p:nvSpPr>
        <p:spPr bwMode="auto">
          <a:xfrm>
            <a:off x="250825" y="765175"/>
            <a:ext cx="7645400" cy="1584325"/>
          </a:xfrm>
          <a:prstGeom prst="accentBorderCallout2">
            <a:avLst>
              <a:gd name="adj1" fmla="val 7213"/>
              <a:gd name="adj2" fmla="val 100995"/>
              <a:gd name="adj3" fmla="val 7213"/>
              <a:gd name="adj4" fmla="val 103968"/>
              <a:gd name="adj5" fmla="val 127856"/>
              <a:gd name="adj6" fmla="val 105606"/>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lstStyle/>
          <a:p>
            <a:pPr algn="just" defTabSz="874713">
              <a:buClr>
                <a:srgbClr val="333333"/>
              </a:buClr>
              <a:buFont typeface="Wingdings" pitchFamily="2" charset="2"/>
              <a:buChar char="v"/>
              <a:defRPr/>
            </a:pPr>
            <a:r>
              <a:rPr lang="fr-FR" sz="1000" b="1" u="sng" dirty="0"/>
              <a:t>La r</a:t>
            </a:r>
            <a:r>
              <a:rPr lang="fr-FR" sz="1000" b="1" u="sng" dirty="0">
                <a:latin typeface="Arial"/>
              </a:rPr>
              <a:t>é</a:t>
            </a:r>
            <a:r>
              <a:rPr lang="fr-FR" sz="1000" b="1" u="sng" dirty="0"/>
              <a:t>siliation des contrats (ou le rachat en assurance-vie) :</a:t>
            </a:r>
          </a:p>
          <a:p>
            <a:pPr algn="just" defTabSz="874713">
              <a:buClr>
                <a:srgbClr val="333333"/>
              </a:buClr>
              <a:buFont typeface="Wingdings" pitchFamily="2" charset="2"/>
              <a:buNone/>
              <a:defRPr/>
            </a:pPr>
            <a:r>
              <a:rPr lang="fr-FR" sz="1000" dirty="0"/>
              <a:t>La fin d'un contrat est multiple: </a:t>
            </a:r>
            <a:r>
              <a:rPr lang="fr-FR" sz="1000" b="1" dirty="0"/>
              <a:t>r</a:t>
            </a:r>
            <a:r>
              <a:rPr lang="fr-FR" sz="1000" b="1" dirty="0">
                <a:latin typeface="Arial"/>
              </a:rPr>
              <a:t>é</a:t>
            </a:r>
            <a:r>
              <a:rPr lang="fr-FR" sz="1000" b="1" dirty="0"/>
              <a:t>siliation par l'assur</a:t>
            </a:r>
            <a:r>
              <a:rPr lang="fr-FR" sz="1000" b="1" dirty="0">
                <a:latin typeface="Arial"/>
              </a:rPr>
              <a:t>é</a:t>
            </a:r>
            <a:r>
              <a:rPr lang="fr-FR" sz="1000" b="1" dirty="0"/>
              <a:t>, par l'assureur, rachat par le client en assurance-vie ou enfin arriv</a:t>
            </a:r>
            <a:r>
              <a:rPr lang="fr-FR" sz="1000" b="1" dirty="0">
                <a:latin typeface="Arial"/>
              </a:rPr>
              <a:t>é</a:t>
            </a:r>
            <a:r>
              <a:rPr lang="fr-FR" sz="1000" b="1" dirty="0"/>
              <a:t>e </a:t>
            </a:r>
            <a:r>
              <a:rPr lang="fr-FR" sz="1000" b="1" dirty="0">
                <a:latin typeface="Arial"/>
              </a:rPr>
              <a:t>à</a:t>
            </a:r>
            <a:r>
              <a:rPr lang="fr-FR" sz="1000" b="1" dirty="0"/>
              <a:t> l'</a:t>
            </a:r>
            <a:r>
              <a:rPr lang="fr-FR" sz="1000" b="1" dirty="0">
                <a:latin typeface="Arial"/>
              </a:rPr>
              <a:t>é</a:t>
            </a:r>
            <a:r>
              <a:rPr lang="fr-FR" sz="1000" b="1" dirty="0"/>
              <a:t>ch</a:t>
            </a:r>
            <a:r>
              <a:rPr lang="fr-FR" sz="1000" b="1" dirty="0">
                <a:latin typeface="Arial"/>
              </a:rPr>
              <a:t>é</a:t>
            </a:r>
            <a:r>
              <a:rPr lang="fr-FR" sz="1000" b="1" dirty="0"/>
              <a:t>ance</a:t>
            </a:r>
            <a:r>
              <a:rPr lang="fr-FR" sz="1000" dirty="0"/>
              <a:t>.</a:t>
            </a:r>
          </a:p>
          <a:p>
            <a:pPr algn="just" defTabSz="874713">
              <a:buClr>
                <a:srgbClr val="333333"/>
              </a:buClr>
              <a:buFont typeface="Wingdings" pitchFamily="2" charset="2"/>
              <a:buNone/>
              <a:defRPr/>
            </a:pPr>
            <a:r>
              <a:rPr lang="fr-FR" sz="1000" dirty="0"/>
              <a:t>La r</a:t>
            </a:r>
            <a:r>
              <a:rPr lang="fr-FR" sz="1000" dirty="0">
                <a:latin typeface="Arial"/>
              </a:rPr>
              <a:t>é</a:t>
            </a:r>
            <a:r>
              <a:rPr lang="fr-FR" sz="1000" dirty="0"/>
              <a:t>siliation par le client est en principe possible </a:t>
            </a:r>
            <a:r>
              <a:rPr lang="fr-FR" sz="1000" dirty="0">
                <a:latin typeface="Arial"/>
              </a:rPr>
              <a:t>à</a:t>
            </a:r>
            <a:r>
              <a:rPr lang="fr-FR" sz="1000" dirty="0"/>
              <a:t> l'</a:t>
            </a:r>
            <a:r>
              <a:rPr lang="fr-FR" sz="1000" dirty="0">
                <a:latin typeface="Arial"/>
              </a:rPr>
              <a:t>é</a:t>
            </a:r>
            <a:r>
              <a:rPr lang="fr-FR" sz="1000" dirty="0"/>
              <a:t>ch</a:t>
            </a:r>
            <a:r>
              <a:rPr lang="fr-FR" sz="1000" dirty="0">
                <a:latin typeface="Arial"/>
              </a:rPr>
              <a:t>é</a:t>
            </a:r>
            <a:r>
              <a:rPr lang="fr-FR" sz="1000" dirty="0"/>
              <a:t>ance en lARD, par lettre recommand</a:t>
            </a:r>
            <a:r>
              <a:rPr lang="fr-FR" sz="1000" dirty="0">
                <a:latin typeface="Arial"/>
              </a:rPr>
              <a:t>é</a:t>
            </a:r>
            <a:r>
              <a:rPr lang="fr-FR" sz="1000" dirty="0"/>
              <a:t>e, dans un d</a:t>
            </a:r>
            <a:r>
              <a:rPr lang="fr-FR" sz="1000" dirty="0">
                <a:latin typeface="Arial"/>
              </a:rPr>
              <a:t>é</a:t>
            </a:r>
            <a:r>
              <a:rPr lang="fr-FR" sz="1000" dirty="0"/>
              <a:t>lai </a:t>
            </a:r>
            <a:r>
              <a:rPr lang="fr-FR" sz="1000" dirty="0" smtClean="0"/>
              <a:t>fix</a:t>
            </a:r>
            <a:r>
              <a:rPr lang="fr-FR" sz="1000" dirty="0" smtClean="0">
                <a:latin typeface="Arial"/>
              </a:rPr>
              <a:t>é à</a:t>
            </a:r>
            <a:r>
              <a:rPr lang="fr-FR" sz="1000" dirty="0"/>
              <a:t>2 mois avant l'</a:t>
            </a:r>
            <a:r>
              <a:rPr lang="fr-FR" sz="1000" dirty="0">
                <a:latin typeface="Arial"/>
              </a:rPr>
              <a:t>é</a:t>
            </a:r>
            <a:r>
              <a:rPr lang="fr-FR" sz="1000" dirty="0"/>
              <a:t>ch</a:t>
            </a:r>
            <a:r>
              <a:rPr lang="fr-FR" sz="1000" dirty="0">
                <a:latin typeface="Arial"/>
              </a:rPr>
              <a:t>é</a:t>
            </a:r>
            <a:r>
              <a:rPr lang="fr-FR" sz="1000" dirty="0"/>
              <a:t>ance de la cotisation. </a:t>
            </a:r>
          </a:p>
          <a:p>
            <a:pPr algn="just" defTabSz="874713">
              <a:buClr>
                <a:srgbClr val="333333"/>
              </a:buClr>
              <a:buFont typeface="Wingdings" pitchFamily="2" charset="2"/>
              <a:buNone/>
              <a:defRPr/>
            </a:pPr>
            <a:r>
              <a:rPr lang="fr-FR" sz="1000" dirty="0"/>
              <a:t>On peut </a:t>
            </a:r>
            <a:r>
              <a:rPr lang="fr-FR" sz="1000" dirty="0">
                <a:latin typeface="Arial"/>
              </a:rPr>
              <a:t>é</a:t>
            </a:r>
            <a:r>
              <a:rPr lang="fr-FR" sz="1000" dirty="0"/>
              <a:t>galement r</a:t>
            </a:r>
            <a:r>
              <a:rPr lang="fr-FR" sz="1000" dirty="0">
                <a:latin typeface="Arial"/>
              </a:rPr>
              <a:t>é</a:t>
            </a:r>
            <a:r>
              <a:rPr lang="fr-FR" sz="1000" dirty="0"/>
              <a:t>silier </a:t>
            </a:r>
            <a:r>
              <a:rPr lang="fr-FR" sz="1000" dirty="0">
                <a:latin typeface="Arial"/>
              </a:rPr>
              <a:t>«</a:t>
            </a:r>
            <a:r>
              <a:rPr lang="fr-FR" sz="1000" b="1" dirty="0"/>
              <a:t>hors d</a:t>
            </a:r>
            <a:r>
              <a:rPr lang="fr-FR" sz="1000" b="1" dirty="0">
                <a:latin typeface="Arial"/>
              </a:rPr>
              <a:t>é</a:t>
            </a:r>
            <a:r>
              <a:rPr lang="fr-FR" sz="1000" b="1" dirty="0"/>
              <a:t>lai</a:t>
            </a:r>
            <a:r>
              <a:rPr lang="fr-FR" sz="1000" dirty="0">
                <a:latin typeface="Arial"/>
              </a:rPr>
              <a:t>»</a:t>
            </a:r>
            <a:r>
              <a:rPr lang="fr-FR" sz="1000" dirty="0"/>
              <a:t> lorsque certains </a:t>
            </a:r>
            <a:r>
              <a:rPr lang="fr-FR" sz="1000" dirty="0">
                <a:latin typeface="Arial"/>
              </a:rPr>
              <a:t>é</a:t>
            </a:r>
            <a:r>
              <a:rPr lang="fr-FR" sz="1000" dirty="0"/>
              <a:t>v</a:t>
            </a:r>
            <a:r>
              <a:rPr lang="fr-FR" sz="1000" dirty="0">
                <a:latin typeface="Arial"/>
              </a:rPr>
              <a:t>é</a:t>
            </a:r>
            <a:r>
              <a:rPr lang="fr-FR" sz="1000" dirty="0"/>
              <a:t>nements surviennent et en particulier la vente du bien assur</a:t>
            </a:r>
            <a:r>
              <a:rPr lang="fr-FR" sz="1000" dirty="0">
                <a:latin typeface="Arial"/>
              </a:rPr>
              <a:t>é</a:t>
            </a:r>
            <a:r>
              <a:rPr lang="fr-FR" sz="1000" dirty="0"/>
              <a:t>.</a:t>
            </a:r>
          </a:p>
          <a:p>
            <a:pPr algn="just" defTabSz="874713">
              <a:buClr>
                <a:srgbClr val="333333"/>
              </a:buClr>
              <a:buFont typeface="Wingdings" pitchFamily="2" charset="2"/>
              <a:buNone/>
              <a:defRPr/>
            </a:pPr>
            <a:r>
              <a:rPr lang="fr-FR" sz="1000" dirty="0"/>
              <a:t>En vie, le rachat partiel ou total peut survenir </a:t>
            </a:r>
            <a:r>
              <a:rPr lang="fr-FR" sz="1000" dirty="0">
                <a:latin typeface="Arial"/>
              </a:rPr>
              <a:t>à</a:t>
            </a:r>
            <a:r>
              <a:rPr lang="fr-FR" sz="1000" dirty="0"/>
              <a:t> tout moment. Le client re</a:t>
            </a:r>
            <a:r>
              <a:rPr lang="fr-FR" sz="1000" dirty="0">
                <a:latin typeface="Arial"/>
              </a:rPr>
              <a:t>ç</a:t>
            </a:r>
            <a:r>
              <a:rPr lang="fr-FR" sz="1000" dirty="0"/>
              <a:t>oit alors la </a:t>
            </a:r>
            <a:r>
              <a:rPr lang="fr-FR" sz="1000" dirty="0">
                <a:latin typeface="Arial"/>
              </a:rPr>
              <a:t>«</a:t>
            </a:r>
            <a:r>
              <a:rPr lang="fr-FR" sz="1000" dirty="0"/>
              <a:t> valeur de rachat</a:t>
            </a:r>
            <a:r>
              <a:rPr lang="fr-FR" sz="1000" dirty="0">
                <a:latin typeface="Arial"/>
              </a:rPr>
              <a:t>»</a:t>
            </a:r>
            <a:r>
              <a:rPr lang="fr-FR" sz="1000" dirty="0"/>
              <a:t> calcul</a:t>
            </a:r>
            <a:r>
              <a:rPr lang="fr-FR" sz="1000" dirty="0">
                <a:latin typeface="Arial"/>
              </a:rPr>
              <a:t>é</a:t>
            </a:r>
            <a:r>
              <a:rPr lang="fr-FR" sz="1000" dirty="0"/>
              <a:t>e en fonction du contrat et des provisions math</a:t>
            </a:r>
            <a:r>
              <a:rPr lang="fr-FR" sz="1000" dirty="0">
                <a:latin typeface="Arial"/>
              </a:rPr>
              <a:t>é</a:t>
            </a:r>
            <a:r>
              <a:rPr lang="fr-FR" sz="1000" dirty="0"/>
              <a:t>matiques. On sait que ce rachat peut être fortement p</a:t>
            </a:r>
            <a:r>
              <a:rPr lang="fr-FR" sz="1000" dirty="0">
                <a:latin typeface="Arial"/>
              </a:rPr>
              <a:t>é</a:t>
            </a:r>
            <a:r>
              <a:rPr lang="fr-FR" sz="1000" dirty="0"/>
              <a:t>nalis</a:t>
            </a:r>
            <a:r>
              <a:rPr lang="fr-FR" sz="1000" dirty="0">
                <a:latin typeface="Arial"/>
              </a:rPr>
              <a:t>é</a:t>
            </a:r>
            <a:r>
              <a:rPr lang="fr-FR" sz="1000" dirty="0"/>
              <a:t> par le r</a:t>
            </a:r>
            <a:r>
              <a:rPr lang="fr-FR" sz="1000" dirty="0">
                <a:latin typeface="Arial"/>
              </a:rPr>
              <a:t>é</a:t>
            </a:r>
            <a:r>
              <a:rPr lang="fr-FR" sz="1000" dirty="0"/>
              <a:t>gime fiscal applicable aux int</a:t>
            </a:r>
            <a:r>
              <a:rPr lang="fr-FR" sz="1000" dirty="0">
                <a:latin typeface="Arial"/>
              </a:rPr>
              <a:t>é</a:t>
            </a:r>
            <a:r>
              <a:rPr lang="fr-FR" sz="1000" dirty="0"/>
              <a:t>rêts capitalis</a:t>
            </a:r>
            <a:r>
              <a:rPr lang="fr-FR" sz="1000" dirty="0">
                <a:latin typeface="Arial"/>
              </a:rPr>
              <a:t>é</a:t>
            </a:r>
            <a:r>
              <a:rPr lang="fr-FR" sz="1000" dirty="0"/>
              <a:t>s, si le rachat se produit </a:t>
            </a:r>
            <a:r>
              <a:rPr lang="fr-FR" sz="1000" dirty="0">
                <a:latin typeface="Arial"/>
              </a:rPr>
              <a:t>à</a:t>
            </a:r>
            <a:r>
              <a:rPr lang="fr-FR" sz="1000" dirty="0"/>
              <a:t> l'int</a:t>
            </a:r>
            <a:r>
              <a:rPr lang="fr-FR" sz="1000" dirty="0">
                <a:latin typeface="Arial"/>
              </a:rPr>
              <a:t>é</a:t>
            </a:r>
            <a:r>
              <a:rPr lang="fr-FR" sz="1000" dirty="0"/>
              <a:t>rieur du d</a:t>
            </a:r>
            <a:r>
              <a:rPr lang="fr-FR" sz="1000" dirty="0">
                <a:latin typeface="Arial"/>
              </a:rPr>
              <a:t>é</a:t>
            </a:r>
            <a:r>
              <a:rPr lang="fr-FR" sz="1000" dirty="0"/>
              <a:t>lai de huit ans fix</a:t>
            </a:r>
            <a:r>
              <a:rPr lang="fr-FR" sz="1000" dirty="0">
                <a:latin typeface="Arial"/>
              </a:rPr>
              <a:t>é</a:t>
            </a:r>
            <a:r>
              <a:rPr lang="fr-FR" sz="1000" dirty="0"/>
              <a:t> par la r</a:t>
            </a:r>
            <a:r>
              <a:rPr lang="fr-FR" sz="1000" dirty="0">
                <a:latin typeface="Arial"/>
              </a:rPr>
              <a:t>é</a:t>
            </a:r>
            <a:r>
              <a:rPr lang="fr-FR" sz="1000" dirty="0"/>
              <a:t>glementation fiscale.</a:t>
            </a:r>
          </a:p>
        </p:txBody>
      </p:sp>
      <p:sp>
        <p:nvSpPr>
          <p:cNvPr id="27" name="Rectangle 2"/>
          <p:cNvSpPr>
            <a:spLocks noGrp="1" noChangeArrowheads="1"/>
          </p:cNvSpPr>
          <p:nvPr>
            <p:ph type="title"/>
          </p:nvPr>
        </p:nvSpPr>
        <p:spPr>
          <a:xfrm>
            <a:off x="484094" y="152400"/>
            <a:ext cx="8002681" cy="509588"/>
          </a:xfrm>
        </p:spPr>
        <p:txBody>
          <a:bodyPr/>
          <a:lstStyle/>
          <a:p>
            <a:r>
              <a:rPr lang="fr-FR" sz="1600" dirty="0" smtClean="0"/>
              <a:t>Grands principes de fonctionnement d’une société d’assurance </a:t>
            </a:r>
            <a:br>
              <a:rPr lang="fr-FR" sz="1600" dirty="0" smtClean="0"/>
            </a:br>
            <a:r>
              <a:rPr lang="fr-FR" i="1" spc="-170" dirty="0" smtClean="0">
                <a:solidFill>
                  <a:srgbClr val="000000"/>
                </a:solidFill>
              </a:rPr>
              <a:t>Points clés des processus de commercialisation et de gestion des contrats</a:t>
            </a:r>
            <a:endParaRPr lang="fr-FR" sz="16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8182"/>
                                        </p:tgtEl>
                                        <p:attrNameLst>
                                          <p:attrName>style.visibility</p:attrName>
                                        </p:attrNameLst>
                                      </p:cBhvr>
                                      <p:to>
                                        <p:strVal val="visible"/>
                                      </p:to>
                                    </p:set>
                                    <p:animEffect transition="in" filter="blinds(horizontal)">
                                      <p:cBhvr>
                                        <p:cTn id="7" dur="500"/>
                                        <p:tgtEl>
                                          <p:spTgt spid="8181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8196"/>
                                        </p:tgtEl>
                                        <p:attrNameLst>
                                          <p:attrName>style.visibility</p:attrName>
                                        </p:attrNameLst>
                                      </p:cBhvr>
                                      <p:to>
                                        <p:strVal val="visible"/>
                                      </p:to>
                                    </p:set>
                                    <p:animEffect transition="in" filter="blinds(horizontal)">
                                      <p:cBhvr>
                                        <p:cTn id="10" dur="500"/>
                                        <p:tgtEl>
                                          <p:spTgt spid="81819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8198"/>
                                        </p:tgtEl>
                                        <p:attrNameLst>
                                          <p:attrName>style.visibility</p:attrName>
                                        </p:attrNameLst>
                                      </p:cBhvr>
                                      <p:to>
                                        <p:strVal val="visible"/>
                                      </p:to>
                                    </p:set>
                                    <p:animEffect transition="in" filter="blinds(horizontal)">
                                      <p:cBhvr>
                                        <p:cTn id="13" dur="500"/>
                                        <p:tgtEl>
                                          <p:spTgt spid="81819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18200"/>
                                        </p:tgtEl>
                                        <p:attrNameLst>
                                          <p:attrName>style.visibility</p:attrName>
                                        </p:attrNameLst>
                                      </p:cBhvr>
                                      <p:to>
                                        <p:strVal val="visible"/>
                                      </p:to>
                                    </p:set>
                                    <p:animEffect transition="in" filter="blinds(horizontal)">
                                      <p:cBhvr>
                                        <p:cTn id="18" dur="500"/>
                                        <p:tgtEl>
                                          <p:spTgt spid="818200"/>
                                        </p:tgtEl>
                                      </p:cBhvr>
                                    </p:animEffect>
                                  </p:childTnLst>
                                </p:cTn>
                              </p:par>
                              <p:par>
                                <p:cTn id="19" presetID="3" presetClass="entr" presetSubtype="10" fill="hold" nodeType="withEffect">
                                  <p:stCondLst>
                                    <p:cond delay="0"/>
                                  </p:stCondLst>
                                  <p:childTnLst>
                                    <p:set>
                                      <p:cBhvr>
                                        <p:cTn id="20" dur="1" fill="hold">
                                          <p:stCondLst>
                                            <p:cond delay="0"/>
                                          </p:stCondLst>
                                        </p:cTn>
                                        <p:tgtEl>
                                          <p:spTgt spid="818199"/>
                                        </p:tgtEl>
                                        <p:attrNameLst>
                                          <p:attrName>style.visibility</p:attrName>
                                        </p:attrNameLst>
                                      </p:cBhvr>
                                      <p:to>
                                        <p:strVal val="visible"/>
                                      </p:to>
                                    </p:set>
                                    <p:animEffect transition="in" filter="blinds(horizontal)">
                                      <p:cBhvr>
                                        <p:cTn id="21" dur="500"/>
                                        <p:tgtEl>
                                          <p:spTgt spid="81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6" grpId="0"/>
      <p:bldP spid="818198" grpId="0" animBg="1"/>
      <p:bldP spid="81820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3" name="Rectangle 5"/>
          <p:cNvSpPr>
            <a:spLocks noGrp="1" noChangeArrowheads="1"/>
          </p:cNvSpPr>
          <p:nvPr>
            <p:ph type="title"/>
          </p:nvPr>
        </p:nvSpPr>
        <p:spPr>
          <a:xfrm>
            <a:off x="470647" y="161365"/>
            <a:ext cx="8016128" cy="468000"/>
          </a:xfrm>
        </p:spPr>
        <p:txBody>
          <a:bodyPr/>
          <a:lstStyle/>
          <a:p>
            <a:pPr eaLnBrk="1" hangingPunct="1"/>
            <a:r>
              <a:rPr lang="fr-FR" sz="1600" dirty="0" smtClean="0"/>
              <a:t>Grands principes de fonctionnement d’une société d’assurance </a:t>
            </a:r>
            <a:br>
              <a:rPr lang="fr-FR" sz="1600" dirty="0" smtClean="0"/>
            </a:br>
            <a:r>
              <a:rPr lang="fr-FR" i="1" dirty="0" smtClean="0">
                <a:solidFill>
                  <a:srgbClr val="000000"/>
                </a:solidFill>
              </a:rPr>
              <a:t>Exemple d’organisation d’une société d’assurances</a:t>
            </a:r>
            <a:endParaRPr lang="fr-FR" sz="1600" i="1" dirty="0" smtClean="0"/>
          </a:p>
        </p:txBody>
      </p:sp>
      <p:sp>
        <p:nvSpPr>
          <p:cNvPr id="33798" name="Text Box 6"/>
          <p:cNvSpPr txBox="1">
            <a:spLocks noChangeArrowheads="1"/>
          </p:cNvSpPr>
          <p:nvPr/>
        </p:nvSpPr>
        <p:spPr bwMode="auto">
          <a:xfrm>
            <a:off x="3487738" y="848005"/>
            <a:ext cx="1541462" cy="290512"/>
          </a:xfrm>
          <a:prstGeom prst="rect">
            <a:avLst/>
          </a:prstGeom>
          <a:solidFill>
            <a:srgbClr val="00B050"/>
          </a:solidFill>
          <a:ln>
            <a:headEnd/>
            <a:tailEnd/>
          </a:ln>
        </p:spPr>
        <p:style>
          <a:lnRef idx="0">
            <a:schemeClr val="accent4"/>
          </a:lnRef>
          <a:fillRef idx="3">
            <a:schemeClr val="accent4"/>
          </a:fillRef>
          <a:effectRef idx="3">
            <a:schemeClr val="accent4"/>
          </a:effectRef>
          <a:fontRef idx="minor">
            <a:schemeClr val="lt1"/>
          </a:fontRef>
        </p:style>
        <p:txBody>
          <a:bodyPr anchor="ctr" anchorCtr="1"/>
          <a:lstStyle/>
          <a:p>
            <a:pPr>
              <a:defRPr/>
            </a:pPr>
            <a:r>
              <a:rPr lang="fr-FR" sz="1200" dirty="0">
                <a:latin typeface="Arial" charset="0"/>
              </a:rPr>
              <a:t>Direction Générale</a:t>
            </a:r>
          </a:p>
        </p:txBody>
      </p:sp>
      <p:sp>
        <p:nvSpPr>
          <p:cNvPr id="33799" name="Text Box 7"/>
          <p:cNvSpPr txBox="1">
            <a:spLocks noChangeArrowheads="1"/>
          </p:cNvSpPr>
          <p:nvPr/>
        </p:nvSpPr>
        <p:spPr bwMode="auto">
          <a:xfrm>
            <a:off x="478497" y="2590801"/>
            <a:ext cx="1800000" cy="762000"/>
          </a:xfrm>
          <a:prstGeom prst="rect">
            <a:avLst/>
          </a:prstGeom>
          <a:solidFill>
            <a:srgbClr val="800000"/>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a:solidFill>
                  <a:schemeClr val="bg1"/>
                </a:solidFill>
                <a:latin typeface="Arial" charset="0"/>
              </a:rPr>
              <a:t>Direction </a:t>
            </a:r>
            <a:r>
              <a:rPr lang="fr-FR" sz="1200" b="1" dirty="0" smtClean="0">
                <a:solidFill>
                  <a:schemeClr val="bg1"/>
                </a:solidFill>
                <a:latin typeface="Arial" charset="0"/>
              </a:rPr>
              <a:t>Marketing et Distribution</a:t>
            </a:r>
            <a:endParaRPr lang="fr-FR" sz="1200" b="1" dirty="0">
              <a:solidFill>
                <a:schemeClr val="bg1"/>
              </a:solidFill>
              <a:latin typeface="Arial" charset="0"/>
            </a:endParaRPr>
          </a:p>
        </p:txBody>
      </p:sp>
      <p:sp>
        <p:nvSpPr>
          <p:cNvPr id="33800" name="Text Box 8"/>
          <p:cNvSpPr txBox="1">
            <a:spLocks noChangeArrowheads="1"/>
          </p:cNvSpPr>
          <p:nvPr/>
        </p:nvSpPr>
        <p:spPr bwMode="auto">
          <a:xfrm>
            <a:off x="2771207" y="2590801"/>
            <a:ext cx="1800000" cy="762000"/>
          </a:xfrm>
          <a:prstGeom prst="rect">
            <a:avLst/>
          </a:prstGeom>
          <a:solidFill>
            <a:srgbClr val="800000"/>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smtClean="0">
                <a:solidFill>
                  <a:schemeClr val="bg1"/>
                </a:solidFill>
                <a:latin typeface="Arial" charset="0"/>
              </a:rPr>
              <a:t>Direction IARD Particuliers / Professionnels</a:t>
            </a:r>
            <a:endParaRPr lang="fr-FR" sz="1200" b="1" dirty="0">
              <a:solidFill>
                <a:schemeClr val="bg1"/>
              </a:solidFill>
              <a:latin typeface="Arial" charset="0"/>
            </a:endParaRPr>
          </a:p>
        </p:txBody>
      </p:sp>
      <p:sp>
        <p:nvSpPr>
          <p:cNvPr id="33801" name="Text Box 9"/>
          <p:cNvSpPr txBox="1">
            <a:spLocks noChangeArrowheads="1"/>
          </p:cNvSpPr>
          <p:nvPr/>
        </p:nvSpPr>
        <p:spPr bwMode="auto">
          <a:xfrm>
            <a:off x="2771206" y="5039519"/>
            <a:ext cx="1800000" cy="563562"/>
          </a:xfrm>
          <a:prstGeom prst="rect">
            <a:avLst/>
          </a:prstGeom>
          <a:solidFill>
            <a:srgbClr val="800000"/>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a:solidFill>
                  <a:schemeClr val="bg1"/>
                </a:solidFill>
                <a:latin typeface="Arial" charset="0"/>
              </a:rPr>
              <a:t>Direction </a:t>
            </a:r>
            <a:r>
              <a:rPr lang="fr-FR" sz="1200" b="1" dirty="0" smtClean="0">
                <a:solidFill>
                  <a:schemeClr val="bg1"/>
                </a:solidFill>
                <a:latin typeface="Arial" charset="0"/>
              </a:rPr>
              <a:t>Ass. de Personnes Collectives</a:t>
            </a:r>
            <a:endParaRPr lang="fr-FR" sz="1200" b="1" dirty="0">
              <a:solidFill>
                <a:schemeClr val="bg1"/>
              </a:solidFill>
              <a:latin typeface="Arial" charset="0"/>
            </a:endParaRPr>
          </a:p>
        </p:txBody>
      </p:sp>
      <p:sp>
        <p:nvSpPr>
          <p:cNvPr id="33802" name="Text Box 10"/>
          <p:cNvSpPr txBox="1">
            <a:spLocks noChangeArrowheads="1"/>
          </p:cNvSpPr>
          <p:nvPr/>
        </p:nvSpPr>
        <p:spPr bwMode="auto">
          <a:xfrm>
            <a:off x="6392067" y="1752600"/>
            <a:ext cx="2094707" cy="304800"/>
          </a:xfrm>
          <a:prstGeom prst="rect">
            <a:avLst/>
          </a:prstGeom>
          <a:solidFill>
            <a:schemeClr val="accent2"/>
          </a:solidFill>
          <a:ln w="9525">
            <a:noFill/>
            <a:miter lim="800000"/>
            <a:headEnd/>
            <a:tailEnd/>
          </a:ln>
          <a:scene3d>
            <a:camera prst="orthographicFront"/>
            <a:lightRig rig="threePt" dir="t"/>
          </a:scene3d>
          <a:sp3d prstMaterial="plastic">
            <a:bevelT w="152400"/>
            <a:bevelB w="152400"/>
          </a:sp3d>
        </p:spPr>
        <p:txBody>
          <a:bodyPr anchor="ctr" anchorCtr="1"/>
          <a:lstStyle/>
          <a:p>
            <a:pPr algn="ctr">
              <a:lnSpc>
                <a:spcPct val="85000"/>
              </a:lnSpc>
              <a:defRPr/>
            </a:pPr>
            <a:r>
              <a:rPr lang="fr-FR" sz="1000" dirty="0">
                <a:latin typeface="Arial" charset="0"/>
              </a:rPr>
              <a:t>Direction </a:t>
            </a:r>
            <a:r>
              <a:rPr lang="fr-FR" sz="1000" dirty="0" smtClean="0">
                <a:latin typeface="Arial" charset="0"/>
              </a:rPr>
              <a:t>de la MOA, de Organisation et de la Qualité</a:t>
            </a:r>
            <a:endParaRPr lang="fr-FR" sz="1000" dirty="0">
              <a:latin typeface="Arial" charset="0"/>
            </a:endParaRPr>
          </a:p>
        </p:txBody>
      </p:sp>
      <p:sp>
        <p:nvSpPr>
          <p:cNvPr id="2" name="Text Box 11"/>
          <p:cNvSpPr txBox="1">
            <a:spLocks noChangeArrowheads="1"/>
          </p:cNvSpPr>
          <p:nvPr/>
        </p:nvSpPr>
        <p:spPr bwMode="auto">
          <a:xfrm>
            <a:off x="6392067" y="1240220"/>
            <a:ext cx="2094707" cy="423850"/>
          </a:xfrm>
          <a:prstGeom prst="rect">
            <a:avLst/>
          </a:prstGeom>
          <a:solidFill>
            <a:schemeClr val="accent2"/>
          </a:solidFill>
          <a:ln w="9525">
            <a:noFill/>
            <a:miter lim="800000"/>
            <a:headEnd/>
            <a:tailEnd/>
          </a:ln>
          <a:scene3d>
            <a:camera prst="orthographicFront"/>
            <a:lightRig rig="threePt" dir="t"/>
          </a:scene3d>
          <a:sp3d prstMaterial="plastic">
            <a:bevelT w="152400"/>
            <a:bevelB w="152400"/>
          </a:sp3d>
        </p:spPr>
        <p:txBody>
          <a:bodyPr anchor="ctr" anchorCtr="1"/>
          <a:lstStyle/>
          <a:p>
            <a:pPr algn="ctr">
              <a:lnSpc>
                <a:spcPct val="85000"/>
              </a:lnSpc>
              <a:defRPr/>
            </a:pPr>
            <a:r>
              <a:rPr lang="fr-FR" sz="1000" dirty="0">
                <a:latin typeface="Arial" charset="0"/>
              </a:rPr>
              <a:t>Direction des Systèmes d’Information</a:t>
            </a:r>
          </a:p>
        </p:txBody>
      </p:sp>
      <p:sp>
        <p:nvSpPr>
          <p:cNvPr id="33804" name="Text Box 12"/>
          <p:cNvSpPr txBox="1">
            <a:spLocks noChangeArrowheads="1"/>
          </p:cNvSpPr>
          <p:nvPr/>
        </p:nvSpPr>
        <p:spPr bwMode="auto">
          <a:xfrm>
            <a:off x="656298" y="1250835"/>
            <a:ext cx="1934501" cy="414350"/>
          </a:xfrm>
          <a:prstGeom prst="rect">
            <a:avLst/>
          </a:prstGeom>
          <a:solidFill>
            <a:schemeClr val="accent2"/>
          </a:solidFill>
          <a:ln w="9525">
            <a:noFill/>
            <a:miter lim="800000"/>
            <a:headEnd/>
            <a:tailEnd/>
          </a:ln>
          <a:scene3d>
            <a:camera prst="orthographicFront"/>
            <a:lightRig rig="threePt" dir="t"/>
          </a:scene3d>
          <a:sp3d prstMaterial="plastic">
            <a:bevelT w="152400"/>
            <a:bevelB w="152400"/>
          </a:sp3d>
        </p:spPr>
        <p:txBody>
          <a:bodyPr anchor="ctr" anchorCtr="1"/>
          <a:lstStyle/>
          <a:p>
            <a:pPr algn="ctr">
              <a:lnSpc>
                <a:spcPct val="85000"/>
              </a:lnSpc>
              <a:defRPr/>
            </a:pPr>
            <a:r>
              <a:rPr lang="fr-FR" sz="1000" dirty="0">
                <a:latin typeface="Arial" charset="0"/>
              </a:rPr>
              <a:t>Direction </a:t>
            </a:r>
            <a:r>
              <a:rPr lang="fr-FR" sz="1000" dirty="0" smtClean="0">
                <a:latin typeface="Arial" charset="0"/>
              </a:rPr>
              <a:t>Financière,</a:t>
            </a:r>
          </a:p>
          <a:p>
            <a:pPr algn="ctr">
              <a:lnSpc>
                <a:spcPct val="85000"/>
              </a:lnSpc>
              <a:defRPr/>
            </a:pPr>
            <a:r>
              <a:rPr lang="fr-FR" sz="1000" dirty="0" smtClean="0">
                <a:latin typeface="Arial" charset="0"/>
              </a:rPr>
              <a:t>Compta &amp; Contrôle de Gestion</a:t>
            </a:r>
            <a:endParaRPr lang="fr-FR" sz="1000" dirty="0">
              <a:latin typeface="Arial" charset="0"/>
            </a:endParaRPr>
          </a:p>
        </p:txBody>
      </p:sp>
      <p:sp>
        <p:nvSpPr>
          <p:cNvPr id="33806" name="Text Box 14"/>
          <p:cNvSpPr txBox="1">
            <a:spLocks noChangeArrowheads="1"/>
          </p:cNvSpPr>
          <p:nvPr/>
        </p:nvSpPr>
        <p:spPr bwMode="auto">
          <a:xfrm>
            <a:off x="6392068" y="833437"/>
            <a:ext cx="2094706" cy="304800"/>
          </a:xfrm>
          <a:prstGeom prst="rect">
            <a:avLst/>
          </a:prstGeom>
          <a:solidFill>
            <a:schemeClr val="accent2"/>
          </a:solidFill>
          <a:ln w="9525">
            <a:noFill/>
            <a:miter lim="800000"/>
            <a:headEnd/>
            <a:tailEnd/>
          </a:ln>
          <a:scene3d>
            <a:camera prst="orthographicFront"/>
            <a:lightRig rig="threePt" dir="t"/>
          </a:scene3d>
          <a:sp3d prstMaterial="plastic">
            <a:bevelT w="152400"/>
            <a:bevelB w="152400"/>
          </a:sp3d>
        </p:spPr>
        <p:txBody>
          <a:bodyPr anchor="ctr" anchorCtr="1"/>
          <a:lstStyle/>
          <a:p>
            <a:pPr algn="ctr">
              <a:lnSpc>
                <a:spcPct val="85000"/>
              </a:lnSpc>
              <a:defRPr/>
            </a:pPr>
            <a:r>
              <a:rPr lang="fr-FR" sz="1000" dirty="0">
                <a:latin typeface="Arial" charset="0"/>
              </a:rPr>
              <a:t>Secrétariat </a:t>
            </a:r>
            <a:r>
              <a:rPr lang="fr-FR" sz="1000" dirty="0" smtClean="0">
                <a:latin typeface="Arial" charset="0"/>
              </a:rPr>
              <a:t>Générale</a:t>
            </a:r>
          </a:p>
          <a:p>
            <a:pPr algn="ctr">
              <a:lnSpc>
                <a:spcPct val="85000"/>
              </a:lnSpc>
              <a:defRPr/>
            </a:pPr>
            <a:r>
              <a:rPr lang="fr-FR" sz="1000" dirty="0" smtClean="0">
                <a:latin typeface="Arial" charset="0"/>
              </a:rPr>
              <a:t>et Audit </a:t>
            </a:r>
            <a:r>
              <a:rPr lang="fr-FR" sz="1000" dirty="0">
                <a:latin typeface="Arial" charset="0"/>
              </a:rPr>
              <a:t>Interne</a:t>
            </a:r>
          </a:p>
        </p:txBody>
      </p:sp>
      <p:sp>
        <p:nvSpPr>
          <p:cNvPr id="33807" name="Text Box 15"/>
          <p:cNvSpPr txBox="1">
            <a:spLocks noChangeArrowheads="1"/>
          </p:cNvSpPr>
          <p:nvPr/>
        </p:nvSpPr>
        <p:spPr bwMode="auto">
          <a:xfrm>
            <a:off x="656298" y="848005"/>
            <a:ext cx="1934502" cy="304800"/>
          </a:xfrm>
          <a:prstGeom prst="rect">
            <a:avLst/>
          </a:prstGeom>
          <a:solidFill>
            <a:schemeClr val="accent2"/>
          </a:solidFill>
          <a:ln w="9525">
            <a:noFill/>
            <a:miter lim="800000"/>
            <a:headEnd/>
            <a:tailEnd/>
          </a:ln>
          <a:scene3d>
            <a:camera prst="orthographicFront"/>
            <a:lightRig rig="threePt" dir="t"/>
          </a:scene3d>
          <a:sp3d prstMaterial="plastic">
            <a:bevelT w="152400"/>
            <a:bevelB w="152400"/>
          </a:sp3d>
        </p:spPr>
        <p:txBody>
          <a:bodyPr anchor="ctr" anchorCtr="1"/>
          <a:lstStyle/>
          <a:p>
            <a:pPr algn="ctr">
              <a:lnSpc>
                <a:spcPct val="85000"/>
              </a:lnSpc>
              <a:defRPr/>
            </a:pPr>
            <a:r>
              <a:rPr lang="fr-FR" sz="1000" dirty="0">
                <a:latin typeface="Arial" charset="0"/>
              </a:rPr>
              <a:t>Direction des Ressources Humaines</a:t>
            </a:r>
          </a:p>
        </p:txBody>
      </p:sp>
      <p:grpSp>
        <p:nvGrpSpPr>
          <p:cNvPr id="3" name="Groupe 41"/>
          <p:cNvGrpSpPr/>
          <p:nvPr/>
        </p:nvGrpSpPr>
        <p:grpSpPr>
          <a:xfrm>
            <a:off x="6792912" y="2573338"/>
            <a:ext cx="1693863" cy="914400"/>
            <a:chOff x="838200" y="3657600"/>
            <a:chExt cx="1693863" cy="914400"/>
          </a:xfrm>
          <a:solidFill>
            <a:schemeClr val="accent1">
              <a:lumMod val="75000"/>
            </a:schemeClr>
          </a:solidFill>
        </p:grpSpPr>
        <p:sp>
          <p:nvSpPr>
            <p:cNvPr id="33796" name="Text Box 4"/>
            <p:cNvSpPr txBox="1">
              <a:spLocks noChangeArrowheads="1"/>
            </p:cNvSpPr>
            <p:nvPr/>
          </p:nvSpPr>
          <p:spPr bwMode="auto">
            <a:xfrm>
              <a:off x="990600" y="3810000"/>
              <a:ext cx="1541463" cy="762000"/>
            </a:xfrm>
            <a:prstGeom prst="rect">
              <a:avLst/>
            </a:prstGeom>
            <a:grpFill/>
            <a:ln w="9525">
              <a:noFill/>
              <a:miter lim="800000"/>
              <a:headEnd/>
              <a:tailEnd/>
            </a:ln>
            <a:scene3d>
              <a:camera prst="orthographicFront"/>
              <a:lightRig rig="threePt" dir="t"/>
            </a:scene3d>
            <a:sp3d prstMaterial="powder">
              <a:bevelT w="152400"/>
              <a:bevelB w="152400"/>
            </a:sp3d>
          </p:spPr>
          <p:txBody>
            <a:bodyPr anchor="ctr" anchorCtr="1"/>
            <a:lstStyle/>
            <a:p>
              <a:pPr algn="ctr">
                <a:defRPr/>
              </a:pPr>
              <a:r>
                <a:rPr lang="fr-FR" sz="1200" dirty="0">
                  <a:latin typeface="Arial" charset="0"/>
                </a:rPr>
                <a:t>Direction Commerciale Région Sud-Est</a:t>
              </a:r>
            </a:p>
          </p:txBody>
        </p:sp>
        <p:sp>
          <p:nvSpPr>
            <p:cNvPr id="33808" name="Text Box 16"/>
            <p:cNvSpPr txBox="1">
              <a:spLocks noChangeArrowheads="1"/>
            </p:cNvSpPr>
            <p:nvPr/>
          </p:nvSpPr>
          <p:spPr bwMode="auto">
            <a:xfrm>
              <a:off x="914400" y="3733800"/>
              <a:ext cx="1541463" cy="762000"/>
            </a:xfrm>
            <a:prstGeom prst="rect">
              <a:avLst/>
            </a:prstGeom>
            <a:grpFill/>
            <a:ln w="9525">
              <a:noFill/>
              <a:miter lim="800000"/>
              <a:headEnd/>
              <a:tailEnd/>
            </a:ln>
            <a:scene3d>
              <a:camera prst="orthographicFront"/>
              <a:lightRig rig="threePt" dir="t"/>
            </a:scene3d>
            <a:sp3d prstMaterial="powder">
              <a:bevelT w="152400"/>
              <a:bevelB w="152400"/>
            </a:sp3d>
          </p:spPr>
          <p:txBody>
            <a:bodyPr anchor="ctr" anchorCtr="1"/>
            <a:lstStyle/>
            <a:p>
              <a:pPr algn="ctr">
                <a:defRPr/>
              </a:pPr>
              <a:r>
                <a:rPr lang="fr-FR" sz="1200" dirty="0">
                  <a:latin typeface="Arial" charset="0"/>
                </a:rPr>
                <a:t>Direction Commerciale Région Sud-Est</a:t>
              </a:r>
            </a:p>
          </p:txBody>
        </p:sp>
        <p:sp>
          <p:nvSpPr>
            <p:cNvPr id="33809" name="Text Box 17"/>
            <p:cNvSpPr txBox="1">
              <a:spLocks noChangeArrowheads="1"/>
            </p:cNvSpPr>
            <p:nvPr/>
          </p:nvSpPr>
          <p:spPr bwMode="auto">
            <a:xfrm>
              <a:off x="838200" y="3657600"/>
              <a:ext cx="1541463" cy="762000"/>
            </a:xfrm>
            <a:prstGeom prst="rect">
              <a:avLst/>
            </a:prstGeom>
            <a:grpFill/>
            <a:ln w="9525">
              <a:noFill/>
              <a:miter lim="800000"/>
              <a:headEnd/>
              <a:tailEnd/>
            </a:ln>
            <a:scene3d>
              <a:camera prst="orthographicFront"/>
              <a:lightRig rig="threePt" dir="t"/>
            </a:scene3d>
            <a:sp3d prstMaterial="powder">
              <a:bevelT w="152400"/>
              <a:bevelB w="152400"/>
            </a:sp3d>
          </p:spPr>
          <p:txBody>
            <a:bodyPr lIns="36000" rIns="36000" anchor="ctr" anchorCtr="1"/>
            <a:lstStyle/>
            <a:p>
              <a:pPr algn="ctr">
                <a:defRPr/>
              </a:pPr>
              <a:r>
                <a:rPr lang="fr-FR" sz="1200" b="1" dirty="0" smtClean="0">
                  <a:latin typeface="Arial" charset="0"/>
                </a:rPr>
                <a:t>Directions  / Délégations</a:t>
              </a:r>
              <a:br>
                <a:rPr lang="fr-FR" sz="1200" b="1" dirty="0" smtClean="0">
                  <a:latin typeface="Arial" charset="0"/>
                </a:rPr>
              </a:br>
              <a:r>
                <a:rPr lang="fr-FR" sz="1200" b="1" dirty="0" smtClean="0">
                  <a:latin typeface="Arial" charset="0"/>
                </a:rPr>
                <a:t>Régionales</a:t>
              </a:r>
              <a:endParaRPr lang="fr-FR" sz="1200" b="1" dirty="0">
                <a:latin typeface="Arial" charset="0"/>
              </a:endParaRPr>
            </a:p>
          </p:txBody>
        </p:sp>
      </p:grpSp>
      <p:cxnSp>
        <p:nvCxnSpPr>
          <p:cNvPr id="33858" name="AutoShape 24"/>
          <p:cNvCxnSpPr>
            <a:cxnSpLocks noChangeShapeType="1"/>
            <a:stCxn id="33798" idx="3"/>
            <a:endCxn id="33806" idx="1"/>
          </p:cNvCxnSpPr>
          <p:nvPr/>
        </p:nvCxnSpPr>
        <p:spPr bwMode="auto">
          <a:xfrm flipV="1">
            <a:off x="5029200" y="985837"/>
            <a:ext cx="1362868" cy="7424"/>
          </a:xfrm>
          <a:prstGeom prst="bentConnector3">
            <a:avLst>
              <a:gd name="adj1" fmla="val 50000"/>
            </a:avLst>
          </a:prstGeom>
          <a:noFill/>
          <a:ln w="9525">
            <a:solidFill>
              <a:schemeClr val="tx1"/>
            </a:solidFill>
            <a:miter lim="800000"/>
            <a:headEnd/>
            <a:tailEnd/>
          </a:ln>
        </p:spPr>
      </p:cxnSp>
      <p:cxnSp>
        <p:nvCxnSpPr>
          <p:cNvPr id="33859" name="AutoShape 25"/>
          <p:cNvCxnSpPr>
            <a:cxnSpLocks noChangeShapeType="1"/>
            <a:stCxn id="33798" idx="1"/>
            <a:endCxn id="33807" idx="3"/>
          </p:cNvCxnSpPr>
          <p:nvPr/>
        </p:nvCxnSpPr>
        <p:spPr bwMode="auto">
          <a:xfrm rot="10800000" flipV="1">
            <a:off x="2590800" y="993261"/>
            <a:ext cx="896938" cy="7144"/>
          </a:xfrm>
          <a:prstGeom prst="bentConnector3">
            <a:avLst>
              <a:gd name="adj1" fmla="val 50000"/>
            </a:avLst>
          </a:prstGeom>
          <a:noFill/>
          <a:ln w="9525">
            <a:solidFill>
              <a:schemeClr val="tx1"/>
            </a:solidFill>
            <a:miter lim="800000"/>
            <a:headEnd/>
            <a:tailEnd/>
          </a:ln>
        </p:spPr>
      </p:cxnSp>
      <p:cxnSp>
        <p:nvCxnSpPr>
          <p:cNvPr id="33861" name="AutoShape 27"/>
          <p:cNvCxnSpPr>
            <a:cxnSpLocks noChangeShapeType="1"/>
            <a:stCxn id="33802" idx="1"/>
            <a:endCxn id="33798" idx="3"/>
          </p:cNvCxnSpPr>
          <p:nvPr/>
        </p:nvCxnSpPr>
        <p:spPr bwMode="auto">
          <a:xfrm rot="10800000">
            <a:off x="5029201" y="993262"/>
            <a:ext cx="1362867" cy="911739"/>
          </a:xfrm>
          <a:prstGeom prst="bentConnector3">
            <a:avLst>
              <a:gd name="adj1" fmla="val 50000"/>
            </a:avLst>
          </a:prstGeom>
          <a:noFill/>
          <a:ln w="9525">
            <a:solidFill>
              <a:schemeClr val="tx1"/>
            </a:solidFill>
            <a:miter lim="800000"/>
            <a:headEnd/>
            <a:tailEnd/>
          </a:ln>
        </p:spPr>
      </p:cxnSp>
      <p:cxnSp>
        <p:nvCxnSpPr>
          <p:cNvPr id="33862" name="AutoShape 28"/>
          <p:cNvCxnSpPr>
            <a:cxnSpLocks noChangeShapeType="1"/>
            <a:stCxn id="2" idx="1"/>
            <a:endCxn id="33798" idx="3"/>
          </p:cNvCxnSpPr>
          <p:nvPr/>
        </p:nvCxnSpPr>
        <p:spPr bwMode="auto">
          <a:xfrm rot="10800000">
            <a:off x="5029201" y="993261"/>
            <a:ext cx="1362867" cy="458884"/>
          </a:xfrm>
          <a:prstGeom prst="bentConnector3">
            <a:avLst>
              <a:gd name="adj1" fmla="val 50000"/>
            </a:avLst>
          </a:prstGeom>
          <a:noFill/>
          <a:ln w="9525">
            <a:solidFill>
              <a:schemeClr val="tx1"/>
            </a:solidFill>
            <a:miter lim="800000"/>
            <a:headEnd/>
            <a:tailEnd/>
          </a:ln>
        </p:spPr>
      </p:cxnSp>
      <p:cxnSp>
        <p:nvCxnSpPr>
          <p:cNvPr id="33863" name="AutoShape 29"/>
          <p:cNvCxnSpPr>
            <a:cxnSpLocks noChangeShapeType="1"/>
            <a:stCxn id="33804" idx="3"/>
            <a:endCxn id="33798" idx="1"/>
          </p:cNvCxnSpPr>
          <p:nvPr/>
        </p:nvCxnSpPr>
        <p:spPr bwMode="auto">
          <a:xfrm flipV="1">
            <a:off x="2590799" y="993261"/>
            <a:ext cx="896939" cy="464749"/>
          </a:xfrm>
          <a:prstGeom prst="bentConnector3">
            <a:avLst>
              <a:gd name="adj1" fmla="val 50000"/>
            </a:avLst>
          </a:prstGeom>
          <a:noFill/>
          <a:ln w="9525">
            <a:solidFill>
              <a:schemeClr val="tx1"/>
            </a:solidFill>
            <a:miter lim="800000"/>
            <a:headEnd/>
            <a:tailEnd/>
          </a:ln>
        </p:spPr>
      </p:cxnSp>
      <p:cxnSp>
        <p:nvCxnSpPr>
          <p:cNvPr id="33865" name="AutoShape 31"/>
          <p:cNvCxnSpPr>
            <a:cxnSpLocks noChangeShapeType="1"/>
            <a:stCxn id="33798" idx="2"/>
            <a:endCxn id="33799" idx="1"/>
          </p:cNvCxnSpPr>
          <p:nvPr/>
        </p:nvCxnSpPr>
        <p:spPr bwMode="auto">
          <a:xfrm rot="5400000">
            <a:off x="1451841" y="165173"/>
            <a:ext cx="1833284" cy="3779972"/>
          </a:xfrm>
          <a:prstGeom prst="bentConnector4">
            <a:avLst>
              <a:gd name="adj1" fmla="val 66626"/>
              <a:gd name="adj2" fmla="val 106048"/>
            </a:avLst>
          </a:prstGeom>
          <a:noFill/>
          <a:ln w="9525">
            <a:solidFill>
              <a:schemeClr val="tx1"/>
            </a:solidFill>
            <a:miter lim="800000"/>
            <a:headEnd/>
            <a:tailEnd/>
          </a:ln>
        </p:spPr>
      </p:cxnSp>
      <p:cxnSp>
        <p:nvCxnSpPr>
          <p:cNvPr id="33866" name="AutoShape 32"/>
          <p:cNvCxnSpPr>
            <a:cxnSpLocks noChangeShapeType="1"/>
            <a:stCxn id="33798" idx="2"/>
            <a:endCxn id="33801" idx="1"/>
          </p:cNvCxnSpPr>
          <p:nvPr/>
        </p:nvCxnSpPr>
        <p:spPr bwMode="auto">
          <a:xfrm rot="5400000">
            <a:off x="1423447" y="2486277"/>
            <a:ext cx="4182783" cy="1487263"/>
          </a:xfrm>
          <a:prstGeom prst="bentConnector4">
            <a:avLst>
              <a:gd name="adj1" fmla="val 29325"/>
              <a:gd name="adj2" fmla="val 115371"/>
            </a:avLst>
          </a:prstGeom>
          <a:noFill/>
          <a:ln w="9525">
            <a:solidFill>
              <a:schemeClr val="tx1"/>
            </a:solidFill>
            <a:miter lim="800000"/>
            <a:headEnd/>
            <a:tailEnd/>
          </a:ln>
        </p:spPr>
      </p:cxnSp>
      <p:sp>
        <p:nvSpPr>
          <p:cNvPr id="33867" name="Text Box 33"/>
          <p:cNvSpPr txBox="1">
            <a:spLocks noChangeArrowheads="1"/>
          </p:cNvSpPr>
          <p:nvPr/>
        </p:nvSpPr>
        <p:spPr bwMode="auto">
          <a:xfrm>
            <a:off x="6792911" y="3551238"/>
            <a:ext cx="1893889" cy="2125662"/>
          </a:xfrm>
          <a:prstGeom prst="rect">
            <a:avLst/>
          </a:prstGeom>
          <a:noFill/>
          <a:ln w="9525">
            <a:noFill/>
            <a:miter lim="800000"/>
            <a:headEnd/>
            <a:tailEnd/>
          </a:ln>
        </p:spPr>
        <p:txBody>
          <a:bodyPr/>
          <a:lstStyle/>
          <a:p>
            <a:pPr marL="101600" indent="-101600">
              <a:spcBef>
                <a:spcPts val="300"/>
              </a:spcBef>
              <a:buFontTx/>
              <a:buChar char="•"/>
            </a:pPr>
            <a:r>
              <a:rPr lang="fr-FR" sz="1200" dirty="0" smtClean="0">
                <a:latin typeface="Arial" pitchFamily="34" charset="0"/>
              </a:rPr>
              <a:t>Animation commerciale des réseaux</a:t>
            </a:r>
          </a:p>
          <a:p>
            <a:pPr marL="101600" indent="-101600">
              <a:spcBef>
                <a:spcPts val="300"/>
              </a:spcBef>
              <a:buFontTx/>
              <a:buChar char="•"/>
            </a:pPr>
            <a:r>
              <a:rPr lang="fr-FR" sz="1200" dirty="0" smtClean="0">
                <a:latin typeface="Arial" pitchFamily="34" charset="0"/>
              </a:rPr>
              <a:t>Support aux distributeurs (pour Agents, Courtiers)</a:t>
            </a:r>
          </a:p>
          <a:p>
            <a:pPr marL="101600" indent="-101600">
              <a:spcBef>
                <a:spcPts val="300"/>
              </a:spcBef>
              <a:buFontTx/>
              <a:buChar char="•"/>
            </a:pPr>
            <a:r>
              <a:rPr lang="fr-FR" sz="1200" dirty="0" smtClean="0">
                <a:latin typeface="Arial" pitchFamily="34" charset="0"/>
              </a:rPr>
              <a:t>Souscription non déléguée aux agences</a:t>
            </a:r>
          </a:p>
          <a:p>
            <a:pPr marL="101600" indent="-101600">
              <a:spcBef>
                <a:spcPts val="300"/>
              </a:spcBef>
              <a:buFontTx/>
              <a:buChar char="•"/>
            </a:pPr>
            <a:r>
              <a:rPr lang="fr-FR" sz="1200" dirty="0" smtClean="0">
                <a:latin typeface="Arial" pitchFamily="34" charset="0"/>
              </a:rPr>
              <a:t>1</a:t>
            </a:r>
            <a:r>
              <a:rPr lang="fr-FR" sz="1200" baseline="30000" dirty="0" smtClean="0">
                <a:latin typeface="Arial" pitchFamily="34" charset="0"/>
              </a:rPr>
              <a:t>er</a:t>
            </a:r>
            <a:r>
              <a:rPr lang="fr-FR" sz="1200" dirty="0" smtClean="0">
                <a:latin typeface="Arial" pitchFamily="34" charset="0"/>
              </a:rPr>
              <a:t> niveau de Gestion des sinistres</a:t>
            </a:r>
            <a:endParaRPr lang="fr-FR" sz="1200" dirty="0">
              <a:latin typeface="Arial" pitchFamily="34" charset="0"/>
            </a:endParaRPr>
          </a:p>
        </p:txBody>
      </p:sp>
      <p:cxnSp>
        <p:nvCxnSpPr>
          <p:cNvPr id="33868" name="AutoShape 34"/>
          <p:cNvCxnSpPr>
            <a:cxnSpLocks noChangeShapeType="1"/>
            <a:stCxn id="33798" idx="2"/>
            <a:endCxn id="33809" idx="0"/>
          </p:cNvCxnSpPr>
          <p:nvPr/>
        </p:nvCxnSpPr>
        <p:spPr bwMode="auto">
          <a:xfrm rot="16200000" flipH="1">
            <a:off x="5193646" y="203339"/>
            <a:ext cx="1434821" cy="3305175"/>
          </a:xfrm>
          <a:prstGeom prst="bentConnector3">
            <a:avLst>
              <a:gd name="adj1" fmla="val 85406"/>
            </a:avLst>
          </a:prstGeom>
          <a:noFill/>
          <a:ln w="9525">
            <a:solidFill>
              <a:schemeClr val="tx1"/>
            </a:solidFill>
            <a:miter lim="800000"/>
            <a:headEnd/>
            <a:tailEnd/>
          </a:ln>
        </p:spPr>
      </p:cxnSp>
      <p:sp>
        <p:nvSpPr>
          <p:cNvPr id="60" name="Text Box 10"/>
          <p:cNvSpPr txBox="1">
            <a:spLocks noChangeArrowheads="1"/>
          </p:cNvSpPr>
          <p:nvPr/>
        </p:nvSpPr>
        <p:spPr bwMode="auto">
          <a:xfrm>
            <a:off x="656298" y="1752601"/>
            <a:ext cx="1934501" cy="304800"/>
          </a:xfrm>
          <a:prstGeom prst="rect">
            <a:avLst/>
          </a:prstGeom>
          <a:solidFill>
            <a:schemeClr val="accent2"/>
          </a:solidFill>
          <a:ln w="9525">
            <a:noFill/>
            <a:miter lim="800000"/>
            <a:headEnd/>
            <a:tailEnd/>
          </a:ln>
          <a:scene3d>
            <a:camera prst="orthographicFront"/>
            <a:lightRig rig="threePt" dir="t"/>
          </a:scene3d>
          <a:sp3d prstMaterial="plastic">
            <a:bevelT w="152400"/>
            <a:bevelB w="152400"/>
          </a:sp3d>
        </p:spPr>
        <p:txBody>
          <a:bodyPr anchor="ctr" anchorCtr="1"/>
          <a:lstStyle/>
          <a:p>
            <a:pPr algn="ctr">
              <a:lnSpc>
                <a:spcPct val="85000"/>
              </a:lnSpc>
              <a:defRPr/>
            </a:pPr>
            <a:r>
              <a:rPr lang="fr-FR" sz="1000" dirty="0">
                <a:latin typeface="Arial" charset="0"/>
              </a:rPr>
              <a:t>Direction </a:t>
            </a:r>
            <a:r>
              <a:rPr lang="fr-FR" sz="1000" dirty="0" smtClean="0">
                <a:latin typeface="Arial" charset="0"/>
              </a:rPr>
              <a:t>de la Communication</a:t>
            </a:r>
            <a:endParaRPr lang="fr-FR" sz="1000" dirty="0">
              <a:latin typeface="Arial" charset="0"/>
            </a:endParaRPr>
          </a:p>
        </p:txBody>
      </p:sp>
      <p:cxnSp>
        <p:nvCxnSpPr>
          <p:cNvPr id="72" name="AutoShape 29"/>
          <p:cNvCxnSpPr>
            <a:cxnSpLocks noChangeShapeType="1"/>
            <a:stCxn id="60" idx="3"/>
            <a:endCxn id="33798" idx="1"/>
          </p:cNvCxnSpPr>
          <p:nvPr/>
        </p:nvCxnSpPr>
        <p:spPr bwMode="auto">
          <a:xfrm flipV="1">
            <a:off x="2590799" y="993261"/>
            <a:ext cx="896939" cy="911740"/>
          </a:xfrm>
          <a:prstGeom prst="bentConnector3">
            <a:avLst>
              <a:gd name="adj1" fmla="val 50000"/>
            </a:avLst>
          </a:prstGeom>
          <a:noFill/>
          <a:ln w="9525">
            <a:solidFill>
              <a:schemeClr val="tx1"/>
            </a:solidFill>
            <a:miter lim="800000"/>
            <a:headEnd/>
            <a:tailEnd/>
          </a:ln>
        </p:spPr>
      </p:cxnSp>
      <p:sp>
        <p:nvSpPr>
          <p:cNvPr id="79" name="Text Box 33"/>
          <p:cNvSpPr txBox="1">
            <a:spLocks noChangeArrowheads="1"/>
          </p:cNvSpPr>
          <p:nvPr/>
        </p:nvSpPr>
        <p:spPr bwMode="auto">
          <a:xfrm>
            <a:off x="478498" y="3398838"/>
            <a:ext cx="1800000" cy="1096962"/>
          </a:xfrm>
          <a:prstGeom prst="rect">
            <a:avLst/>
          </a:prstGeom>
          <a:noFill/>
          <a:ln w="9525">
            <a:noFill/>
            <a:miter lim="800000"/>
            <a:headEnd/>
            <a:tailEnd/>
          </a:ln>
        </p:spPr>
        <p:txBody>
          <a:bodyPr/>
          <a:lstStyle/>
          <a:p>
            <a:pPr marL="101600" indent="-101600">
              <a:spcBef>
                <a:spcPts val="300"/>
              </a:spcBef>
              <a:buFontTx/>
              <a:buChar char="•"/>
            </a:pPr>
            <a:r>
              <a:rPr lang="fr-FR" sz="1200" dirty="0" smtClean="0">
                <a:latin typeface="Arial" pitchFamily="34" charset="0"/>
              </a:rPr>
              <a:t>Marketing stratégique</a:t>
            </a:r>
          </a:p>
          <a:p>
            <a:pPr marL="101600" indent="-101600">
              <a:spcBef>
                <a:spcPts val="300"/>
              </a:spcBef>
              <a:buFontTx/>
              <a:buChar char="•"/>
            </a:pPr>
            <a:r>
              <a:rPr lang="fr-FR" sz="1200" dirty="0" smtClean="0">
                <a:latin typeface="Arial" pitchFamily="34" charset="0"/>
              </a:rPr>
              <a:t>Marketing produits</a:t>
            </a:r>
          </a:p>
          <a:p>
            <a:pPr marL="101600" indent="-101600">
              <a:spcBef>
                <a:spcPts val="300"/>
              </a:spcBef>
              <a:buFontTx/>
              <a:buChar char="•"/>
            </a:pPr>
            <a:r>
              <a:rPr lang="fr-FR" sz="1200" dirty="0" smtClean="0">
                <a:latin typeface="Arial" pitchFamily="34" charset="0"/>
              </a:rPr>
              <a:t>Conception des dispositifs de commercialisation</a:t>
            </a:r>
            <a:endParaRPr lang="fr-FR" sz="1200" dirty="0">
              <a:latin typeface="Arial" pitchFamily="34" charset="0"/>
            </a:endParaRPr>
          </a:p>
        </p:txBody>
      </p:sp>
      <p:cxnSp>
        <p:nvCxnSpPr>
          <p:cNvPr id="88" name="AutoShape 31"/>
          <p:cNvCxnSpPr>
            <a:cxnSpLocks noChangeShapeType="1"/>
            <a:stCxn id="33798" idx="2"/>
            <a:endCxn id="33800" idx="1"/>
          </p:cNvCxnSpPr>
          <p:nvPr/>
        </p:nvCxnSpPr>
        <p:spPr bwMode="auto">
          <a:xfrm rot="5400000">
            <a:off x="2598196" y="1311528"/>
            <a:ext cx="1833284" cy="1487262"/>
          </a:xfrm>
          <a:prstGeom prst="bentConnector4">
            <a:avLst>
              <a:gd name="adj1" fmla="val 66626"/>
              <a:gd name="adj2" fmla="val 115371"/>
            </a:avLst>
          </a:prstGeom>
          <a:noFill/>
          <a:ln w="9525">
            <a:solidFill>
              <a:schemeClr val="tx1"/>
            </a:solidFill>
            <a:miter lim="800000"/>
            <a:headEnd/>
            <a:tailEnd/>
          </a:ln>
        </p:spPr>
      </p:cxnSp>
      <p:sp>
        <p:nvSpPr>
          <p:cNvPr id="30" name="Text Box 33"/>
          <p:cNvSpPr txBox="1">
            <a:spLocks noChangeArrowheads="1"/>
          </p:cNvSpPr>
          <p:nvPr/>
        </p:nvSpPr>
        <p:spPr bwMode="auto">
          <a:xfrm>
            <a:off x="4643438" y="2725738"/>
            <a:ext cx="1800000" cy="3639342"/>
          </a:xfrm>
          <a:prstGeom prst="rect">
            <a:avLst/>
          </a:prstGeom>
          <a:noFill/>
          <a:ln w="9525">
            <a:noFill/>
            <a:miter lim="800000"/>
            <a:headEnd/>
            <a:tailEnd/>
          </a:ln>
        </p:spPr>
        <p:txBody>
          <a:bodyPr/>
          <a:lstStyle/>
          <a:p>
            <a:pPr>
              <a:spcBef>
                <a:spcPts val="300"/>
              </a:spcBef>
            </a:pPr>
            <a:r>
              <a:rPr lang="fr-FR" sz="1200" dirty="0" smtClean="0">
                <a:latin typeface="Arial" pitchFamily="34" charset="0"/>
              </a:rPr>
              <a:t>Par marché, par ligne produits :</a:t>
            </a:r>
          </a:p>
          <a:p>
            <a:pPr marL="101600" indent="-101600">
              <a:spcBef>
                <a:spcPts val="300"/>
              </a:spcBef>
              <a:buFontTx/>
              <a:buChar char="•"/>
            </a:pPr>
            <a:r>
              <a:rPr lang="fr-FR" sz="1200" dirty="0" smtClean="0">
                <a:latin typeface="Arial" pitchFamily="34" charset="0"/>
              </a:rPr>
              <a:t>Conception technique des produits</a:t>
            </a:r>
          </a:p>
          <a:p>
            <a:pPr marL="101600" indent="-101600">
              <a:spcBef>
                <a:spcPts val="300"/>
              </a:spcBef>
              <a:buFontTx/>
              <a:buChar char="•"/>
            </a:pPr>
            <a:r>
              <a:rPr lang="fr-FR" sz="1200" dirty="0" smtClean="0">
                <a:latin typeface="Arial" pitchFamily="34" charset="0"/>
              </a:rPr>
              <a:t>Politique de souscription</a:t>
            </a:r>
          </a:p>
          <a:p>
            <a:pPr marL="101600" indent="-101600">
              <a:spcBef>
                <a:spcPts val="300"/>
              </a:spcBef>
              <a:buFontTx/>
              <a:buChar char="•"/>
            </a:pPr>
            <a:r>
              <a:rPr lang="fr-FR" sz="1200" dirty="0" smtClean="0">
                <a:latin typeface="Arial" pitchFamily="34" charset="0"/>
              </a:rPr>
              <a:t>Politique d’indemnisation</a:t>
            </a:r>
          </a:p>
          <a:p>
            <a:pPr marL="101600" indent="-101600">
              <a:spcBef>
                <a:spcPts val="300"/>
              </a:spcBef>
              <a:buFontTx/>
              <a:buChar char="•"/>
            </a:pPr>
            <a:r>
              <a:rPr lang="fr-FR" sz="1200" dirty="0" smtClean="0">
                <a:latin typeface="Arial" pitchFamily="34" charset="0"/>
              </a:rPr>
              <a:t>Suivi des résultats technique</a:t>
            </a:r>
          </a:p>
          <a:p>
            <a:pPr marL="101600" indent="-101600">
              <a:spcBef>
                <a:spcPts val="300"/>
              </a:spcBef>
              <a:buFontTx/>
              <a:buChar char="•"/>
            </a:pPr>
            <a:r>
              <a:rPr lang="fr-FR" sz="1200" dirty="0" smtClean="0">
                <a:latin typeface="Arial" pitchFamily="34" charset="0"/>
              </a:rPr>
              <a:t>Souscription non déléguée</a:t>
            </a:r>
          </a:p>
          <a:p>
            <a:pPr marL="101600" indent="-101600">
              <a:spcBef>
                <a:spcPts val="300"/>
              </a:spcBef>
              <a:buFontTx/>
              <a:buChar char="•"/>
            </a:pPr>
            <a:r>
              <a:rPr lang="fr-FR" sz="1200" dirty="0" smtClean="0">
                <a:latin typeface="Arial" pitchFamily="34" charset="0"/>
              </a:rPr>
              <a:t>Gestion sinistres et prestations non déléguée</a:t>
            </a:r>
            <a:endParaRPr lang="fr-FR" sz="1200" dirty="0">
              <a:latin typeface="Arial" pitchFamily="34" charset="0"/>
            </a:endParaRPr>
          </a:p>
        </p:txBody>
      </p:sp>
      <p:sp>
        <p:nvSpPr>
          <p:cNvPr id="48" name="Text Box 9"/>
          <p:cNvSpPr txBox="1">
            <a:spLocks noChangeArrowheads="1"/>
          </p:cNvSpPr>
          <p:nvPr/>
        </p:nvSpPr>
        <p:spPr bwMode="auto">
          <a:xfrm>
            <a:off x="2771206" y="5801519"/>
            <a:ext cx="1800000" cy="563562"/>
          </a:xfrm>
          <a:prstGeom prst="rect">
            <a:avLst/>
          </a:prstGeom>
          <a:solidFill>
            <a:srgbClr val="800000"/>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a:solidFill>
                  <a:schemeClr val="bg1"/>
                </a:solidFill>
                <a:latin typeface="Arial" charset="0"/>
              </a:rPr>
              <a:t>Direction </a:t>
            </a:r>
            <a:r>
              <a:rPr lang="fr-FR" sz="1200" b="1" dirty="0" smtClean="0">
                <a:solidFill>
                  <a:schemeClr val="bg1"/>
                </a:solidFill>
                <a:latin typeface="Arial" charset="0"/>
              </a:rPr>
              <a:t>IARD Entreprises</a:t>
            </a:r>
            <a:endParaRPr lang="fr-FR" sz="1200" b="1" dirty="0">
              <a:solidFill>
                <a:schemeClr val="bg1"/>
              </a:solidFill>
              <a:latin typeface="Arial" charset="0"/>
            </a:endParaRPr>
          </a:p>
        </p:txBody>
      </p:sp>
      <p:sp>
        <p:nvSpPr>
          <p:cNvPr id="51" name="Text Box 8"/>
          <p:cNvSpPr txBox="1">
            <a:spLocks noChangeArrowheads="1"/>
          </p:cNvSpPr>
          <p:nvPr/>
        </p:nvSpPr>
        <p:spPr bwMode="auto">
          <a:xfrm>
            <a:off x="2771207" y="3513138"/>
            <a:ext cx="1800000" cy="588962"/>
          </a:xfrm>
          <a:prstGeom prst="rect">
            <a:avLst/>
          </a:prstGeom>
          <a:solidFill>
            <a:srgbClr val="800000"/>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smtClean="0">
                <a:solidFill>
                  <a:schemeClr val="bg1"/>
                </a:solidFill>
                <a:latin typeface="Arial" charset="0"/>
              </a:rPr>
              <a:t>Direction Vie / Epargne individuelle</a:t>
            </a:r>
            <a:endParaRPr lang="fr-FR" sz="1200" b="1" dirty="0">
              <a:solidFill>
                <a:schemeClr val="bg1"/>
              </a:solidFill>
              <a:latin typeface="Arial" charset="0"/>
            </a:endParaRPr>
          </a:p>
        </p:txBody>
      </p:sp>
      <p:sp>
        <p:nvSpPr>
          <p:cNvPr id="52" name="Text Box 8"/>
          <p:cNvSpPr txBox="1">
            <a:spLocks noChangeArrowheads="1"/>
          </p:cNvSpPr>
          <p:nvPr/>
        </p:nvSpPr>
        <p:spPr bwMode="auto">
          <a:xfrm>
            <a:off x="2771207" y="4275138"/>
            <a:ext cx="1800000" cy="588962"/>
          </a:xfrm>
          <a:prstGeom prst="rect">
            <a:avLst/>
          </a:prstGeom>
          <a:solidFill>
            <a:srgbClr val="800000"/>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smtClean="0">
                <a:solidFill>
                  <a:schemeClr val="bg1"/>
                </a:solidFill>
                <a:latin typeface="Arial" charset="0"/>
              </a:rPr>
              <a:t>Direction Santé individuelle</a:t>
            </a:r>
            <a:endParaRPr lang="fr-FR" sz="1200" b="1" dirty="0">
              <a:solidFill>
                <a:schemeClr val="bg1"/>
              </a:solidFill>
              <a:latin typeface="Arial" charset="0"/>
            </a:endParaRPr>
          </a:p>
        </p:txBody>
      </p:sp>
      <p:sp>
        <p:nvSpPr>
          <p:cNvPr id="54" name="Text Box 7"/>
          <p:cNvSpPr txBox="1">
            <a:spLocks noChangeArrowheads="1"/>
          </p:cNvSpPr>
          <p:nvPr/>
        </p:nvSpPr>
        <p:spPr bwMode="auto">
          <a:xfrm>
            <a:off x="478497" y="4841081"/>
            <a:ext cx="1800000" cy="762000"/>
          </a:xfrm>
          <a:prstGeom prst="rect">
            <a:avLst/>
          </a:prstGeom>
          <a:solidFill>
            <a:srgbClr val="FF8B8B"/>
          </a:solidFill>
          <a:ln w="9525">
            <a:noFill/>
            <a:miter lim="800000"/>
            <a:headEnd/>
            <a:tailEnd/>
          </a:ln>
          <a:scene3d>
            <a:camera prst="orthographicFront"/>
            <a:lightRig rig="threePt" dir="t"/>
          </a:scene3d>
          <a:sp3d prstMaterial="plastic">
            <a:bevelT w="152400"/>
            <a:bevelB w="152400"/>
          </a:sp3d>
        </p:spPr>
        <p:txBody>
          <a:bodyPr anchor="ctr" anchorCtr="1"/>
          <a:lstStyle/>
          <a:p>
            <a:pPr algn="ctr">
              <a:defRPr/>
            </a:pPr>
            <a:r>
              <a:rPr lang="fr-FR" sz="1200" b="1" dirty="0" smtClean="0">
                <a:latin typeface="Arial" charset="0"/>
              </a:rPr>
              <a:t>Direction</a:t>
            </a:r>
            <a:br>
              <a:rPr lang="fr-FR" sz="1200" b="1" dirty="0" smtClean="0">
                <a:latin typeface="Arial" charset="0"/>
              </a:rPr>
            </a:br>
            <a:r>
              <a:rPr lang="fr-FR" sz="1200" b="1" dirty="0" smtClean="0">
                <a:latin typeface="Arial" charset="0"/>
              </a:rPr>
              <a:t>Réseau Agents</a:t>
            </a:r>
            <a:endParaRPr lang="fr-FR" sz="1200" b="1" dirty="0">
              <a:latin typeface="Arial" charset="0"/>
            </a:endParaRPr>
          </a:p>
        </p:txBody>
      </p:sp>
      <p:sp>
        <p:nvSpPr>
          <p:cNvPr id="55" name="Text Box 33"/>
          <p:cNvSpPr txBox="1">
            <a:spLocks noChangeArrowheads="1"/>
          </p:cNvSpPr>
          <p:nvPr/>
        </p:nvSpPr>
        <p:spPr bwMode="auto">
          <a:xfrm>
            <a:off x="478498" y="5676900"/>
            <a:ext cx="1800000" cy="1096962"/>
          </a:xfrm>
          <a:prstGeom prst="rect">
            <a:avLst/>
          </a:prstGeom>
          <a:noFill/>
          <a:ln w="9525">
            <a:noFill/>
            <a:miter lim="800000"/>
            <a:headEnd/>
            <a:tailEnd/>
          </a:ln>
        </p:spPr>
        <p:txBody>
          <a:bodyPr/>
          <a:lstStyle/>
          <a:p>
            <a:pPr marL="101600" indent="-101600">
              <a:spcBef>
                <a:spcPts val="300"/>
              </a:spcBef>
              <a:buFontTx/>
              <a:buChar char="•"/>
            </a:pPr>
            <a:r>
              <a:rPr lang="fr-FR" sz="1200" dirty="0" smtClean="0">
                <a:latin typeface="Arial" pitchFamily="34" charset="0"/>
              </a:rPr>
              <a:t>Administration</a:t>
            </a:r>
          </a:p>
        </p:txBody>
      </p:sp>
      <p:cxnSp>
        <p:nvCxnSpPr>
          <p:cNvPr id="57" name="AutoShape 31"/>
          <p:cNvCxnSpPr>
            <a:cxnSpLocks noChangeShapeType="1"/>
            <a:stCxn id="33798" idx="2"/>
            <a:endCxn id="54" idx="1"/>
          </p:cNvCxnSpPr>
          <p:nvPr/>
        </p:nvCxnSpPr>
        <p:spPr bwMode="auto">
          <a:xfrm rot="5400000">
            <a:off x="326701" y="1290313"/>
            <a:ext cx="4083564" cy="3779972"/>
          </a:xfrm>
          <a:prstGeom prst="bentConnector4">
            <a:avLst>
              <a:gd name="adj1" fmla="val 29785"/>
              <a:gd name="adj2" fmla="val 106048"/>
            </a:avLst>
          </a:prstGeom>
          <a:noFill/>
          <a:ln w="9525">
            <a:solidFill>
              <a:schemeClr val="tx1"/>
            </a:solidFill>
            <a:miter lim="800000"/>
            <a:headEnd/>
            <a:tailEnd/>
          </a:ln>
        </p:spPr>
      </p:cxnSp>
      <p:cxnSp>
        <p:nvCxnSpPr>
          <p:cNvPr id="61" name="AutoShape 32"/>
          <p:cNvCxnSpPr>
            <a:cxnSpLocks noChangeShapeType="1"/>
            <a:stCxn id="33798" idx="2"/>
            <a:endCxn id="52" idx="1"/>
          </p:cNvCxnSpPr>
          <p:nvPr/>
        </p:nvCxnSpPr>
        <p:spPr bwMode="auto">
          <a:xfrm rot="5400000">
            <a:off x="1799287" y="2110437"/>
            <a:ext cx="3431102" cy="1487262"/>
          </a:xfrm>
          <a:prstGeom prst="bentConnector4">
            <a:avLst>
              <a:gd name="adj1" fmla="val 35715"/>
              <a:gd name="adj2" fmla="val 115371"/>
            </a:avLst>
          </a:prstGeom>
          <a:noFill/>
          <a:ln w="9525">
            <a:solidFill>
              <a:schemeClr val="tx1"/>
            </a:solidFill>
            <a:miter lim="800000"/>
            <a:headEnd/>
            <a:tailEnd/>
          </a:ln>
        </p:spPr>
      </p:cxnSp>
      <p:cxnSp>
        <p:nvCxnSpPr>
          <p:cNvPr id="62" name="AutoShape 32"/>
          <p:cNvCxnSpPr>
            <a:cxnSpLocks noChangeShapeType="1"/>
            <a:stCxn id="33798" idx="2"/>
            <a:endCxn id="51" idx="1"/>
          </p:cNvCxnSpPr>
          <p:nvPr/>
        </p:nvCxnSpPr>
        <p:spPr bwMode="auto">
          <a:xfrm rot="5400000">
            <a:off x="2180287" y="1729437"/>
            <a:ext cx="2669102" cy="1487262"/>
          </a:xfrm>
          <a:prstGeom prst="bentConnector4">
            <a:avLst>
              <a:gd name="adj1" fmla="val 45911"/>
              <a:gd name="adj2" fmla="val 115371"/>
            </a:avLst>
          </a:prstGeom>
          <a:noFill/>
          <a:ln w="9525">
            <a:solidFill>
              <a:schemeClr val="tx1"/>
            </a:solidFill>
            <a:miter lim="800000"/>
            <a:headEnd/>
            <a:tailEnd/>
          </a:ln>
        </p:spPr>
      </p:cxnSp>
      <p:cxnSp>
        <p:nvCxnSpPr>
          <p:cNvPr id="65" name="AutoShape 32"/>
          <p:cNvCxnSpPr>
            <a:cxnSpLocks noChangeShapeType="1"/>
            <a:stCxn id="33798" idx="2"/>
            <a:endCxn id="48" idx="1"/>
          </p:cNvCxnSpPr>
          <p:nvPr/>
        </p:nvCxnSpPr>
        <p:spPr bwMode="auto">
          <a:xfrm rot="5400000">
            <a:off x="1042447" y="2867277"/>
            <a:ext cx="4944783" cy="1487263"/>
          </a:xfrm>
          <a:prstGeom prst="bentConnector4">
            <a:avLst>
              <a:gd name="adj1" fmla="val 24549"/>
              <a:gd name="adj2" fmla="val 115371"/>
            </a:avLst>
          </a:prstGeom>
          <a:noFill/>
          <a:ln w="9525">
            <a:solidFill>
              <a:schemeClr val="tx1"/>
            </a:solidFill>
            <a:miter lim="800000"/>
            <a:headEnd/>
            <a:tailEnd/>
          </a:ln>
        </p:spPr>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7"/>
          <p:cNvSpPr>
            <a:spLocks noGrp="1" noChangeArrowheads="1"/>
          </p:cNvSpPr>
          <p:nvPr>
            <p:ph type="body" sz="half" idx="1"/>
          </p:nvPr>
        </p:nvSpPr>
        <p:spPr>
          <a:xfrm>
            <a:off x="274638" y="1196975"/>
            <a:ext cx="4195762" cy="1944688"/>
          </a:xfrm>
          <a:noFill/>
        </p:spPr>
        <p:txBody>
          <a:bodyPr/>
          <a:lstStyle/>
          <a:p>
            <a:pPr eaLnBrk="1" hangingPunct="1"/>
            <a:r>
              <a:rPr lang="fr-FR" b="0" dirty="0" smtClean="0"/>
              <a:t>Un secteur employant plus de 213 000 personnes, soit près de 1% de la population active.</a:t>
            </a:r>
          </a:p>
          <a:p>
            <a:pPr eaLnBrk="1" hangingPunct="1"/>
            <a:endParaRPr lang="fr-FR" b="0" dirty="0" smtClean="0"/>
          </a:p>
          <a:p>
            <a:pPr eaLnBrk="1" hangingPunct="1"/>
            <a:r>
              <a:rPr lang="fr-FR" b="0" dirty="0" smtClean="0"/>
              <a:t>Plus de la moitié (60,4%) des emplois sont consacrés à la commercialisation &amp; gestion des produits d’assurances.</a:t>
            </a:r>
          </a:p>
        </p:txBody>
      </p:sp>
      <p:pic>
        <p:nvPicPr>
          <p:cNvPr id="661534" name="Picture 30"/>
          <p:cNvPicPr>
            <a:picLocks noChangeAspect="1" noChangeArrowheads="1"/>
          </p:cNvPicPr>
          <p:nvPr/>
        </p:nvPicPr>
        <p:blipFill>
          <a:blip r:embed="rId3"/>
          <a:srcRect r="1639"/>
          <a:stretch>
            <a:fillRect/>
          </a:stretch>
        </p:blipFill>
        <p:spPr bwMode="auto">
          <a:xfrm>
            <a:off x="179388" y="3917950"/>
            <a:ext cx="4572000" cy="2297113"/>
          </a:xfrm>
          <a:prstGeom prst="rect">
            <a:avLst/>
          </a:prstGeom>
          <a:noFill/>
          <a:ln w="9525" algn="ctr">
            <a:solidFill>
              <a:srgbClr val="333333"/>
            </a:solidFill>
            <a:miter lim="800000"/>
            <a:headEnd/>
            <a:tailEnd/>
          </a:ln>
          <a:effectLst>
            <a:outerShdw dist="107763" dir="2700000" algn="ctr" rotWithShape="0">
              <a:schemeClr val="bg2">
                <a:alpha val="50000"/>
              </a:schemeClr>
            </a:outerShdw>
          </a:effectLst>
        </p:spPr>
      </p:pic>
      <p:sp>
        <p:nvSpPr>
          <p:cNvPr id="30725" name="Rectangle 37"/>
          <p:cNvSpPr>
            <a:spLocks noChangeArrowheads="1"/>
          </p:cNvSpPr>
          <p:nvPr/>
        </p:nvSpPr>
        <p:spPr bwMode="auto">
          <a:xfrm>
            <a:off x="4787900" y="4810125"/>
            <a:ext cx="4195763" cy="1428750"/>
          </a:xfrm>
          <a:prstGeom prst="rect">
            <a:avLst/>
          </a:prstGeom>
          <a:noFill/>
          <a:ln w="9525">
            <a:noFill/>
            <a:miter lim="800000"/>
            <a:headEnd/>
            <a:tailEnd/>
          </a:ln>
        </p:spPr>
        <p:txBody>
          <a:bodyPr lIns="87387" tIns="43693" rIns="87387" bIns="43693"/>
          <a:lstStyle/>
          <a:p>
            <a:pPr marL="268288" indent="-268288" defTabSz="874713" eaLnBrk="1" hangingPunct="1">
              <a:spcBef>
                <a:spcPct val="20000"/>
              </a:spcBef>
              <a:buClr>
                <a:srgbClr val="C80005"/>
              </a:buClr>
              <a:buFont typeface="Wingdings" pitchFamily="2" charset="2"/>
              <a:buChar char="n"/>
            </a:pPr>
            <a:r>
              <a:rPr lang="fr-FR" sz="1600" dirty="0"/>
              <a:t>Des emplois répartis entre</a:t>
            </a:r>
          </a:p>
          <a:p>
            <a:pPr marL="630238" lvl="1" indent="-274638" defTabSz="874713" eaLnBrk="1" hangingPunct="1">
              <a:spcBef>
                <a:spcPct val="20000"/>
              </a:spcBef>
              <a:buClr>
                <a:srgbClr val="5F5F5F"/>
              </a:buClr>
              <a:buFont typeface="Wingdings" pitchFamily="2" charset="2"/>
              <a:buChar char="n"/>
            </a:pPr>
            <a:r>
              <a:rPr lang="fr-FR" sz="1400" dirty="0"/>
              <a:t>les sociétés d’assurance </a:t>
            </a:r>
            <a:r>
              <a:rPr lang="fr-FR" sz="1400" dirty="0" smtClean="0"/>
              <a:t>(68% </a:t>
            </a:r>
            <a:r>
              <a:rPr lang="fr-FR" sz="1400" dirty="0"/>
              <a:t>des effectifs),</a:t>
            </a:r>
          </a:p>
          <a:p>
            <a:pPr marL="630238" lvl="1" indent="-274638" defTabSz="874713" eaLnBrk="1" hangingPunct="1">
              <a:spcBef>
                <a:spcPct val="20000"/>
              </a:spcBef>
              <a:buClr>
                <a:srgbClr val="5F5F5F"/>
              </a:buClr>
              <a:buFont typeface="Wingdings" pitchFamily="2" charset="2"/>
              <a:buChar char="n"/>
            </a:pPr>
            <a:r>
              <a:rPr lang="fr-FR" sz="1400" dirty="0"/>
              <a:t>les agences </a:t>
            </a:r>
            <a:r>
              <a:rPr lang="fr-FR" sz="1400" dirty="0" smtClean="0"/>
              <a:t>(20%)</a:t>
            </a:r>
            <a:endParaRPr lang="fr-FR" sz="1400" dirty="0"/>
          </a:p>
          <a:p>
            <a:pPr marL="630238" lvl="1" indent="-274638" defTabSz="874713" eaLnBrk="1" hangingPunct="1">
              <a:spcBef>
                <a:spcPct val="20000"/>
              </a:spcBef>
              <a:buClr>
                <a:srgbClr val="5F5F5F"/>
              </a:buClr>
              <a:buFont typeface="Wingdings" pitchFamily="2" charset="2"/>
              <a:buChar char="n"/>
            </a:pPr>
            <a:r>
              <a:rPr lang="fr-FR" sz="1400" dirty="0"/>
              <a:t>et les sociétés de courtage </a:t>
            </a:r>
            <a:r>
              <a:rPr lang="fr-FR" sz="1400" dirty="0" smtClean="0"/>
              <a:t>(10%)</a:t>
            </a:r>
            <a:endParaRPr lang="fr-FR" sz="1600" b="1" dirty="0"/>
          </a:p>
        </p:txBody>
      </p:sp>
      <p:cxnSp>
        <p:nvCxnSpPr>
          <p:cNvPr id="30726" name="Connecteur droit avec flèche 10"/>
          <p:cNvCxnSpPr>
            <a:cxnSpLocks noChangeShapeType="1"/>
          </p:cNvCxnSpPr>
          <p:nvPr/>
        </p:nvCxnSpPr>
        <p:spPr bwMode="auto">
          <a:xfrm flipV="1">
            <a:off x="4379913" y="1808163"/>
            <a:ext cx="1143000" cy="714375"/>
          </a:xfrm>
          <a:prstGeom prst="straightConnector1">
            <a:avLst/>
          </a:prstGeom>
          <a:noFill/>
          <a:ln w="9525" algn="ctr">
            <a:solidFill>
              <a:schemeClr val="tx1"/>
            </a:solidFill>
            <a:round/>
            <a:headEnd/>
            <a:tailEnd type="arrow" w="med" len="med"/>
          </a:ln>
        </p:spPr>
      </p:cxnSp>
      <p:cxnSp>
        <p:nvCxnSpPr>
          <p:cNvPr id="30727" name="Connecteur droit avec flèche 12"/>
          <p:cNvCxnSpPr>
            <a:cxnSpLocks noChangeShapeType="1"/>
          </p:cNvCxnSpPr>
          <p:nvPr/>
        </p:nvCxnSpPr>
        <p:spPr bwMode="auto">
          <a:xfrm flipV="1">
            <a:off x="4379913" y="2022475"/>
            <a:ext cx="1428750" cy="500063"/>
          </a:xfrm>
          <a:prstGeom prst="straightConnector1">
            <a:avLst/>
          </a:prstGeom>
          <a:noFill/>
          <a:ln w="9525" algn="ctr">
            <a:solidFill>
              <a:schemeClr val="tx1"/>
            </a:solidFill>
            <a:round/>
            <a:headEnd/>
            <a:tailEnd type="arrow" w="med" len="med"/>
          </a:ln>
        </p:spPr>
      </p:cxnSp>
      <p:sp>
        <p:nvSpPr>
          <p:cNvPr id="30728" name="ZoneTexte 15"/>
          <p:cNvSpPr txBox="1">
            <a:spLocks noChangeArrowheads="1"/>
          </p:cNvSpPr>
          <p:nvPr/>
        </p:nvSpPr>
        <p:spPr bwMode="auto">
          <a:xfrm>
            <a:off x="4335463" y="4138613"/>
            <a:ext cx="368691" cy="123111"/>
          </a:xfrm>
          <a:prstGeom prst="rect">
            <a:avLst/>
          </a:prstGeom>
          <a:solidFill>
            <a:schemeClr val="bg1"/>
          </a:solidFill>
          <a:ln w="9525">
            <a:noFill/>
            <a:miter lim="800000"/>
            <a:headEnd/>
            <a:tailEnd/>
          </a:ln>
        </p:spPr>
        <p:txBody>
          <a:bodyPr wrap="none" lIns="0" tIns="0" rIns="0" bIns="0">
            <a:spAutoFit/>
          </a:bodyPr>
          <a:lstStyle/>
          <a:p>
            <a:r>
              <a:rPr lang="fr-FR" sz="800" dirty="0" smtClean="0"/>
              <a:t>145 000</a:t>
            </a:r>
            <a:endParaRPr lang="fr-FR" sz="800" dirty="0"/>
          </a:p>
        </p:txBody>
      </p:sp>
      <p:sp>
        <p:nvSpPr>
          <p:cNvPr id="30729" name="ZoneTexte 16"/>
          <p:cNvSpPr txBox="1">
            <a:spLocks noChangeArrowheads="1"/>
          </p:cNvSpPr>
          <p:nvPr/>
        </p:nvSpPr>
        <p:spPr bwMode="auto">
          <a:xfrm>
            <a:off x="4268788" y="5630863"/>
            <a:ext cx="423862" cy="122237"/>
          </a:xfrm>
          <a:prstGeom prst="rect">
            <a:avLst/>
          </a:prstGeom>
          <a:solidFill>
            <a:schemeClr val="bg1"/>
          </a:solidFill>
          <a:ln w="9525">
            <a:noFill/>
            <a:miter lim="800000"/>
            <a:headEnd/>
            <a:tailEnd/>
          </a:ln>
        </p:spPr>
        <p:txBody>
          <a:bodyPr wrap="none" lIns="0" tIns="0" rIns="0" bIns="0">
            <a:spAutoFit/>
          </a:bodyPr>
          <a:lstStyle/>
          <a:p>
            <a:r>
              <a:rPr lang="fr-FR" sz="800" b="1" dirty="0">
                <a:solidFill>
                  <a:srgbClr val="FF9B09"/>
                </a:solidFill>
              </a:rPr>
              <a:t>210 500</a:t>
            </a:r>
          </a:p>
        </p:txBody>
      </p:sp>
      <p:cxnSp>
        <p:nvCxnSpPr>
          <p:cNvPr id="30730" name="Connecteur droit avec flèche 10"/>
          <p:cNvCxnSpPr>
            <a:cxnSpLocks noChangeShapeType="1"/>
          </p:cNvCxnSpPr>
          <p:nvPr/>
        </p:nvCxnSpPr>
        <p:spPr bwMode="auto">
          <a:xfrm flipV="1">
            <a:off x="4379913" y="1808163"/>
            <a:ext cx="1143000" cy="714375"/>
          </a:xfrm>
          <a:prstGeom prst="straightConnector1">
            <a:avLst/>
          </a:prstGeom>
          <a:noFill/>
          <a:ln w="9525" algn="ctr">
            <a:solidFill>
              <a:schemeClr val="tx1"/>
            </a:solidFill>
            <a:round/>
            <a:headEnd/>
            <a:tailEnd type="arrow" w="med" len="med"/>
          </a:ln>
        </p:spPr>
      </p:cxnSp>
      <p:cxnSp>
        <p:nvCxnSpPr>
          <p:cNvPr id="30731" name="Connecteur droit avec flèche 12"/>
          <p:cNvCxnSpPr>
            <a:cxnSpLocks noChangeShapeType="1"/>
          </p:cNvCxnSpPr>
          <p:nvPr/>
        </p:nvCxnSpPr>
        <p:spPr bwMode="auto">
          <a:xfrm flipV="1">
            <a:off x="4379913" y="2022475"/>
            <a:ext cx="1428750" cy="500063"/>
          </a:xfrm>
          <a:prstGeom prst="straightConnector1">
            <a:avLst/>
          </a:prstGeom>
          <a:noFill/>
          <a:ln w="9525" algn="ctr">
            <a:solidFill>
              <a:schemeClr val="tx1"/>
            </a:solidFill>
            <a:round/>
            <a:headEnd/>
            <a:tailEnd type="arrow" w="med" len="med"/>
          </a:ln>
        </p:spPr>
      </p:cxnSp>
      <p:graphicFrame>
        <p:nvGraphicFramePr>
          <p:cNvPr id="20" name="Graphique 19"/>
          <p:cNvGraphicFramePr/>
          <p:nvPr/>
        </p:nvGraphicFramePr>
        <p:xfrm>
          <a:off x="4643438" y="928670"/>
          <a:ext cx="4286280" cy="3643338"/>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2"/>
          <p:cNvSpPr>
            <a:spLocks noGrp="1" noChangeArrowheads="1"/>
          </p:cNvSpPr>
          <p:nvPr>
            <p:ph type="title"/>
          </p:nvPr>
        </p:nvSpPr>
        <p:spPr>
          <a:xfrm>
            <a:off x="537882" y="142782"/>
            <a:ext cx="7948893" cy="509587"/>
          </a:xfrm>
          <a:noFill/>
        </p:spPr>
        <p:txBody>
          <a:bodyPr lIns="91440" tIns="45720" rIns="91440" bIns="45720"/>
          <a:lstStyle/>
          <a:p>
            <a:pPr eaLnBrk="1" hangingPunct="1"/>
            <a:r>
              <a:rPr lang="fr-FR" sz="1600" dirty="0" smtClean="0"/>
              <a:t>Grands principes de fonctionnement d’une société d’assurance</a:t>
            </a:r>
            <a:r>
              <a:rPr lang="fr-FR" dirty="0" smtClean="0"/>
              <a:t/>
            </a:r>
            <a:br>
              <a:rPr lang="fr-FR" dirty="0" smtClean="0"/>
            </a:br>
            <a:r>
              <a:rPr lang="fr-FR" i="1" dirty="0" smtClean="0"/>
              <a:t>Répartition des emplois par branche de métiers</a:t>
            </a:r>
            <a:endParaRPr lang="fr-FR" sz="1600" i="1" dirty="0" smtClean="0"/>
          </a:p>
        </p:txBody>
      </p:sp>
      <p:sp>
        <p:nvSpPr>
          <p:cNvPr id="13" name="Text Box 5"/>
          <p:cNvSpPr txBox="1">
            <a:spLocks noChangeArrowheads="1"/>
          </p:cNvSpPr>
          <p:nvPr/>
        </p:nvSpPr>
        <p:spPr bwMode="auto">
          <a:xfrm>
            <a:off x="2286001" y="6215063"/>
            <a:ext cx="2465388" cy="230832"/>
          </a:xfrm>
          <a:prstGeom prst="rect">
            <a:avLst/>
          </a:prstGeom>
          <a:noFill/>
          <a:ln w="9525">
            <a:noFill/>
            <a:miter lim="800000"/>
            <a:headEnd/>
            <a:tailEnd/>
          </a:ln>
          <a:scene3d>
            <a:camera prst="orthographicFront">
              <a:rot lat="0" lon="0" rev="0"/>
            </a:camera>
            <a:lightRig rig="threePt" dir="t"/>
          </a:scene3d>
          <a:sp3d/>
        </p:spPr>
        <p:txBody>
          <a:bodyPr wrap="square">
            <a:spAutoFit/>
          </a:bodyPr>
          <a:lstStyle/>
          <a:p>
            <a:pPr algn="r">
              <a:spcBef>
                <a:spcPct val="50000"/>
              </a:spcBef>
              <a:defRPr/>
            </a:pPr>
            <a:r>
              <a:rPr lang="fr-FR" sz="900" dirty="0">
                <a:solidFill>
                  <a:srgbClr val="5F5F5F"/>
                </a:solidFill>
              </a:rPr>
              <a:t>Source : </a:t>
            </a:r>
            <a:r>
              <a:rPr lang="fr-FR" sz="900" dirty="0" smtClean="0">
                <a:solidFill>
                  <a:srgbClr val="5F5F5F"/>
                </a:solidFill>
              </a:rPr>
              <a:t>FFSA, AGEA, ORIAS</a:t>
            </a:r>
            <a:endParaRPr lang="fr-FR" sz="900" dirty="0">
              <a:solidFill>
                <a:srgbClr val="5F5F5F"/>
              </a:solidFill>
            </a:endParaRPr>
          </a:p>
        </p:txBody>
      </p:sp>
      <p:sp>
        <p:nvSpPr>
          <p:cNvPr id="15" name="ZoneTexte 15"/>
          <p:cNvSpPr txBox="1">
            <a:spLocks noChangeArrowheads="1"/>
          </p:cNvSpPr>
          <p:nvPr/>
        </p:nvSpPr>
        <p:spPr bwMode="auto">
          <a:xfrm>
            <a:off x="4284663" y="5607050"/>
            <a:ext cx="411972" cy="138499"/>
          </a:xfrm>
          <a:prstGeom prst="rect">
            <a:avLst/>
          </a:prstGeom>
          <a:solidFill>
            <a:schemeClr val="bg1"/>
          </a:solidFill>
          <a:ln w="9525">
            <a:noFill/>
            <a:miter lim="800000"/>
            <a:headEnd/>
            <a:tailEnd/>
          </a:ln>
        </p:spPr>
        <p:txBody>
          <a:bodyPr wrap="none" lIns="0" tIns="0" rIns="0" bIns="0">
            <a:spAutoFit/>
          </a:bodyPr>
          <a:lstStyle/>
          <a:p>
            <a:r>
              <a:rPr lang="fr-FR" sz="900" dirty="0" smtClean="0"/>
              <a:t>213 </a:t>
            </a:r>
            <a:r>
              <a:rPr lang="fr-FR" sz="900" dirty="0"/>
              <a:t>0</a:t>
            </a:r>
            <a:r>
              <a:rPr lang="fr-FR" sz="900" dirty="0" smtClean="0"/>
              <a:t>00</a:t>
            </a:r>
            <a:endParaRPr lang="fr-FR" sz="900" dirty="0"/>
          </a:p>
        </p:txBody>
      </p:sp>
      <p:sp>
        <p:nvSpPr>
          <p:cNvPr id="16" name="ZoneTexte 15"/>
          <p:cNvSpPr txBox="1">
            <a:spLocks noChangeArrowheads="1"/>
          </p:cNvSpPr>
          <p:nvPr/>
        </p:nvSpPr>
        <p:spPr bwMode="auto">
          <a:xfrm>
            <a:off x="4396423" y="4523152"/>
            <a:ext cx="312586" cy="123111"/>
          </a:xfrm>
          <a:prstGeom prst="rect">
            <a:avLst/>
          </a:prstGeom>
          <a:solidFill>
            <a:schemeClr val="bg1"/>
          </a:solidFill>
          <a:ln w="9525">
            <a:noFill/>
            <a:miter lim="800000"/>
            <a:headEnd/>
            <a:tailEnd/>
          </a:ln>
        </p:spPr>
        <p:txBody>
          <a:bodyPr wrap="none" lIns="0" tIns="0" rIns="0" bIns="0">
            <a:spAutoFit/>
          </a:bodyPr>
          <a:lstStyle/>
          <a:p>
            <a:r>
              <a:rPr lang="fr-FR" sz="800" dirty="0" smtClean="0"/>
              <a:t>12 800</a:t>
            </a:r>
            <a:endParaRPr lang="fr-FR" sz="800" dirty="0"/>
          </a:p>
        </p:txBody>
      </p:sp>
      <p:sp>
        <p:nvSpPr>
          <p:cNvPr id="17" name="ZoneTexte 16"/>
          <p:cNvSpPr txBox="1">
            <a:spLocks noChangeArrowheads="1"/>
          </p:cNvSpPr>
          <p:nvPr/>
        </p:nvSpPr>
        <p:spPr bwMode="auto">
          <a:xfrm>
            <a:off x="4396423" y="4699714"/>
            <a:ext cx="312586" cy="123111"/>
          </a:xfrm>
          <a:prstGeom prst="rect">
            <a:avLst/>
          </a:prstGeom>
          <a:solidFill>
            <a:schemeClr val="bg1"/>
          </a:solidFill>
          <a:ln w="9525">
            <a:noFill/>
            <a:miter lim="800000"/>
            <a:headEnd/>
            <a:tailEnd/>
          </a:ln>
        </p:spPr>
        <p:txBody>
          <a:bodyPr wrap="none" lIns="0" tIns="0" rIns="0" bIns="0">
            <a:spAutoFit/>
          </a:bodyPr>
          <a:lstStyle/>
          <a:p>
            <a:r>
              <a:rPr lang="fr-FR" sz="800" dirty="0" smtClean="0"/>
              <a:t>30 000</a:t>
            </a:r>
            <a:endParaRPr lang="fr-FR" sz="8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6" name="AutoShape 12"/>
          <p:cNvSpPr>
            <a:spLocks noChangeArrowheads="1"/>
          </p:cNvSpPr>
          <p:nvPr/>
        </p:nvSpPr>
        <p:spPr bwMode="auto">
          <a:xfrm>
            <a:off x="883792" y="3899572"/>
            <a:ext cx="3492000" cy="157162"/>
          </a:xfrm>
          <a:prstGeom prst="hexagon">
            <a:avLst>
              <a:gd name="adj" fmla="val 142839"/>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4875" name="AutoShape 11"/>
          <p:cNvSpPr>
            <a:spLocks noChangeArrowheads="1"/>
          </p:cNvSpPr>
          <p:nvPr/>
        </p:nvSpPr>
        <p:spPr bwMode="auto">
          <a:xfrm>
            <a:off x="883792" y="3493174"/>
            <a:ext cx="2087563" cy="169862"/>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4867" name="Rectangle 3"/>
          <p:cNvSpPr>
            <a:spLocks noGrp="1" noChangeArrowheads="1"/>
          </p:cNvSpPr>
          <p:nvPr>
            <p:ph type="title"/>
          </p:nvPr>
        </p:nvSpPr>
        <p:spPr>
          <a:noFill/>
          <a:ln/>
        </p:spPr>
        <p:txBody>
          <a:bodyPr lIns="91440" tIns="45720" rIns="91440" bIns="45720"/>
          <a:lstStyle/>
          <a:p>
            <a:r>
              <a:rPr lang="fr-FR" dirty="0"/>
              <a:t>Quizz n°3 </a:t>
            </a:r>
            <a:endParaRPr lang="fr-FR" sz="1600" i="1" dirty="0"/>
          </a:p>
        </p:txBody>
      </p:sp>
      <p:sp>
        <p:nvSpPr>
          <p:cNvPr id="804870" name="AutoShape 6"/>
          <p:cNvSpPr>
            <a:spLocks noChangeArrowheads="1"/>
          </p:cNvSpPr>
          <p:nvPr/>
        </p:nvSpPr>
        <p:spPr bwMode="auto">
          <a:xfrm>
            <a:off x="883792" y="1685925"/>
            <a:ext cx="2087562" cy="169863"/>
          </a:xfrm>
          <a:prstGeom prst="hexagon">
            <a:avLst>
              <a:gd name="adj" fmla="val 112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4872" name="AutoShape 8"/>
          <p:cNvSpPr>
            <a:spLocks noChangeArrowheads="1"/>
          </p:cNvSpPr>
          <p:nvPr/>
        </p:nvSpPr>
        <p:spPr bwMode="auto">
          <a:xfrm>
            <a:off x="883792" y="2462211"/>
            <a:ext cx="5184000" cy="169862"/>
          </a:xfrm>
          <a:prstGeom prst="hexagon">
            <a:avLst>
              <a:gd name="adj" fmla="val 121512"/>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4873" name="AutoShape 9"/>
          <p:cNvSpPr>
            <a:spLocks noChangeArrowheads="1"/>
          </p:cNvSpPr>
          <p:nvPr/>
        </p:nvSpPr>
        <p:spPr bwMode="auto">
          <a:xfrm>
            <a:off x="883792" y="2683553"/>
            <a:ext cx="5184000" cy="169862"/>
          </a:xfrm>
          <a:prstGeom prst="hexagon">
            <a:avLst>
              <a:gd name="adj" fmla="val 12902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4874" name="AutoShape 10"/>
          <p:cNvSpPr>
            <a:spLocks noChangeArrowheads="1"/>
          </p:cNvSpPr>
          <p:nvPr/>
        </p:nvSpPr>
        <p:spPr bwMode="auto">
          <a:xfrm>
            <a:off x="883792" y="2892195"/>
            <a:ext cx="5184000" cy="169862"/>
          </a:xfrm>
          <a:prstGeom prst="hexagon">
            <a:avLst>
              <a:gd name="adj" fmla="val 106485"/>
              <a:gd name="vf" fmla="val 115470"/>
            </a:avLst>
          </a:prstGeom>
          <a:solidFill>
            <a:schemeClr val="accent1">
              <a:alpha val="42999"/>
            </a:schemeClr>
          </a:solid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scene3d>
            <a:camera prst="orthographicFront"/>
            <a:lightRig rig="threePt" dir="t"/>
          </a:scene3d>
          <a:sp3d>
            <a:bevelT/>
            <a:bevelB/>
          </a:sp3d>
        </p:spPr>
        <p:txBody>
          <a:bodyPr wrap="none" anchor="ctr"/>
          <a:lstStyle/>
          <a:p>
            <a:endParaRPr lang="fr-FR" dirty="0"/>
          </a:p>
        </p:txBody>
      </p:sp>
      <p:sp>
        <p:nvSpPr>
          <p:cNvPr id="804871" name="Rectangle 7"/>
          <p:cNvSpPr>
            <a:spLocks noChangeArrowheads="1"/>
          </p:cNvSpPr>
          <p:nvPr/>
        </p:nvSpPr>
        <p:spPr bwMode="auto">
          <a:xfrm>
            <a:off x="600618" y="1055918"/>
            <a:ext cx="8001000" cy="5208588"/>
          </a:xfrm>
          <a:prstGeom prst="rect">
            <a:avLst/>
          </a:prstGeom>
          <a:noFill/>
          <a:ln w="9525">
            <a:noFill/>
            <a:miter lim="800000"/>
            <a:headEnd/>
            <a:tailEnd/>
          </a:ln>
        </p:spPr>
        <p:txBody>
          <a:bodyPr lIns="87387" tIns="43693" rIns="87387" bIns="43693"/>
          <a:lstStyle/>
          <a:p>
            <a:pPr marL="342900" indent="-342900" eaLnBrk="1" hangingPunct="1">
              <a:spcBef>
                <a:spcPct val="20000"/>
              </a:spcBef>
              <a:buClr>
                <a:srgbClr val="C80005"/>
              </a:buClr>
              <a:buFont typeface="Wingdings" pitchFamily="2" charset="2"/>
              <a:buChar char="n"/>
            </a:pPr>
            <a:r>
              <a:rPr lang="fr-FR" sz="1100" b="1" dirty="0"/>
              <a:t>Le laps de temps entre le moment où l’on souscrit un contrat d’assurance et celui où l’on est réellement couvert est appelé : </a:t>
            </a:r>
          </a:p>
          <a:p>
            <a:pPr marL="742950" lvl="1" indent="-285750" eaLnBrk="1" hangingPunct="1">
              <a:spcBef>
                <a:spcPct val="20000"/>
              </a:spcBef>
              <a:buClr>
                <a:srgbClr val="5F5F5F"/>
              </a:buClr>
              <a:buFont typeface="Wingdings" pitchFamily="2" charset="2"/>
              <a:buChar char="n"/>
            </a:pPr>
            <a:r>
              <a:rPr lang="fr-FR" sz="1100" dirty="0"/>
              <a:t>Délai de franchise</a:t>
            </a:r>
          </a:p>
          <a:p>
            <a:pPr marL="742950" lvl="1" indent="-285750" eaLnBrk="1" hangingPunct="1">
              <a:spcBef>
                <a:spcPct val="20000"/>
              </a:spcBef>
              <a:buClr>
                <a:srgbClr val="5F5F5F"/>
              </a:buClr>
              <a:buFont typeface="Wingdings" pitchFamily="2" charset="2"/>
              <a:buChar char="n"/>
            </a:pPr>
            <a:r>
              <a:rPr lang="fr-FR" sz="1100" dirty="0"/>
              <a:t>Délai de carence</a:t>
            </a:r>
          </a:p>
          <a:p>
            <a:pPr marL="742950" lvl="1" indent="-285750" eaLnBrk="1" hangingPunct="1">
              <a:spcBef>
                <a:spcPct val="20000"/>
              </a:spcBef>
              <a:buClr>
                <a:srgbClr val="5F5F5F"/>
              </a:buClr>
              <a:buFont typeface="Wingdings" pitchFamily="2" charset="2"/>
              <a:buChar char="n"/>
            </a:pPr>
            <a:r>
              <a:rPr lang="fr-FR" sz="1100" dirty="0"/>
              <a:t>Délai de viduité</a:t>
            </a:r>
          </a:p>
          <a:p>
            <a:pPr marL="742950" lvl="1" indent="-285750" eaLnBrk="1" hangingPunct="1">
              <a:spcBef>
                <a:spcPct val="20000"/>
              </a:spcBef>
              <a:buClr>
                <a:srgbClr val="5F5F5F"/>
              </a:buClr>
              <a:buFont typeface="Wingdings" pitchFamily="2" charset="2"/>
              <a:buChar char="n"/>
            </a:pPr>
            <a:endParaRPr lang="fr-FR" sz="1100" dirty="0"/>
          </a:p>
          <a:p>
            <a:pPr marL="342900" indent="-342900" eaLnBrk="1" hangingPunct="1">
              <a:spcBef>
                <a:spcPct val="20000"/>
              </a:spcBef>
              <a:buClr>
                <a:srgbClr val="C80005"/>
              </a:buClr>
              <a:buFont typeface="Wingdings" pitchFamily="2" charset="2"/>
              <a:buChar char="n"/>
            </a:pPr>
            <a:r>
              <a:rPr lang="fr-FR" sz="1100" b="1" dirty="0"/>
              <a:t>Au bout du compte, qui recevra l'argent disponible de mon contrat d'assurance vie ?</a:t>
            </a:r>
          </a:p>
          <a:p>
            <a:pPr marL="742950" lvl="1" indent="-285750" eaLnBrk="1" hangingPunct="1">
              <a:spcBef>
                <a:spcPct val="20000"/>
              </a:spcBef>
              <a:buClr>
                <a:srgbClr val="5F5F5F"/>
              </a:buClr>
              <a:buFont typeface="Wingdings" pitchFamily="2" charset="2"/>
              <a:buChar char="n"/>
            </a:pPr>
            <a:r>
              <a:rPr lang="fr-FR" sz="1100" dirty="0"/>
              <a:t>Mon père, ma mère, mes frères et mes </a:t>
            </a:r>
            <a:r>
              <a:rPr lang="fr-FR" sz="1100" dirty="0" smtClean="0"/>
              <a:t>sœurs…</a:t>
            </a:r>
            <a:endParaRPr lang="fr-FR" sz="1100" dirty="0"/>
          </a:p>
          <a:p>
            <a:pPr marL="742950" lvl="1" indent="-285750" eaLnBrk="1" hangingPunct="1">
              <a:spcBef>
                <a:spcPct val="20000"/>
              </a:spcBef>
              <a:buClr>
                <a:srgbClr val="5F5F5F"/>
              </a:buClr>
              <a:buFont typeface="Wingdings" pitchFamily="2" charset="2"/>
              <a:buChar char="n"/>
            </a:pPr>
            <a:r>
              <a:rPr lang="fr-FR" sz="1100" dirty="0" smtClean="0"/>
              <a:t>Moi</a:t>
            </a:r>
            <a:endParaRPr lang="fr-FR" sz="1100" dirty="0"/>
          </a:p>
          <a:p>
            <a:pPr marL="742950" lvl="1" indent="-285750" eaLnBrk="1" hangingPunct="1">
              <a:spcBef>
                <a:spcPct val="20000"/>
              </a:spcBef>
              <a:buClr>
                <a:srgbClr val="5F5F5F"/>
              </a:buClr>
              <a:buFont typeface="Wingdings" pitchFamily="2" charset="2"/>
              <a:buChar char="n"/>
            </a:pPr>
            <a:r>
              <a:rPr lang="fr-FR" sz="1100" dirty="0"/>
              <a:t>La personne de mon choix…</a:t>
            </a:r>
            <a:endParaRPr lang="fr-FR" sz="1100" i="1" dirty="0"/>
          </a:p>
          <a:p>
            <a:pPr marL="342900" indent="-342900" eaLnBrk="1" hangingPunct="1">
              <a:spcBef>
                <a:spcPct val="20000"/>
              </a:spcBef>
              <a:buClr>
                <a:srgbClr val="C80005"/>
              </a:buClr>
              <a:buFont typeface="Wingdings" pitchFamily="2" charset="2"/>
              <a:buChar char="n"/>
            </a:pPr>
            <a:r>
              <a:rPr lang="fr-FR" sz="1100" b="1" dirty="0"/>
              <a:t>Le contrat prend effet à la date de souscription de mon contrat ?</a:t>
            </a:r>
          </a:p>
          <a:p>
            <a:pPr marL="742950" lvl="1" indent="-285750" eaLnBrk="1" hangingPunct="1">
              <a:spcBef>
                <a:spcPct val="20000"/>
              </a:spcBef>
              <a:buClr>
                <a:srgbClr val="5F5F5F"/>
              </a:buClr>
              <a:buFont typeface="Wingdings" pitchFamily="2" charset="2"/>
              <a:buChar char="n"/>
            </a:pPr>
            <a:r>
              <a:rPr lang="fr-FR" sz="1100" dirty="0"/>
              <a:t>Vrai </a:t>
            </a:r>
          </a:p>
          <a:p>
            <a:pPr marL="742950" lvl="1" indent="-285750" eaLnBrk="1" hangingPunct="1">
              <a:spcBef>
                <a:spcPct val="20000"/>
              </a:spcBef>
              <a:buClr>
                <a:srgbClr val="5F5F5F"/>
              </a:buClr>
              <a:buFont typeface="Wingdings" pitchFamily="2" charset="2"/>
              <a:buChar char="n"/>
            </a:pPr>
            <a:r>
              <a:rPr lang="fr-FR" sz="1100" dirty="0"/>
              <a:t>Faux</a:t>
            </a:r>
          </a:p>
          <a:p>
            <a:pPr marL="342900" indent="-342900" eaLnBrk="1" hangingPunct="1">
              <a:spcBef>
                <a:spcPct val="20000"/>
              </a:spcBef>
              <a:buClr>
                <a:srgbClr val="C80005"/>
              </a:buClr>
              <a:buFont typeface="Wingdings" pitchFamily="2" charset="2"/>
              <a:buChar char="n"/>
            </a:pPr>
            <a:r>
              <a:rPr lang="fr-FR" sz="1100" b="1" dirty="0"/>
              <a:t>Dans quel cas peut on résilier « hors délai » un contrat d’assurance ?</a:t>
            </a:r>
          </a:p>
          <a:p>
            <a:pPr marL="742950" lvl="1" indent="-285750" eaLnBrk="1" hangingPunct="1">
              <a:spcBef>
                <a:spcPct val="20000"/>
              </a:spcBef>
              <a:buClr>
                <a:srgbClr val="5F5F5F"/>
              </a:buClr>
              <a:buFont typeface="Wingdings" pitchFamily="2" charset="2"/>
              <a:buChar char="n"/>
            </a:pPr>
            <a:r>
              <a:rPr lang="fr-FR" sz="1100" dirty="0"/>
              <a:t>Dans le cadre de la vente du bien assuré</a:t>
            </a:r>
          </a:p>
          <a:p>
            <a:pPr marL="742950" lvl="1" indent="-285750" eaLnBrk="1" hangingPunct="1">
              <a:spcBef>
                <a:spcPct val="20000"/>
              </a:spcBef>
              <a:buClr>
                <a:srgbClr val="5F5F5F"/>
              </a:buClr>
              <a:buFont typeface="Wingdings" pitchFamily="2" charset="2"/>
              <a:buChar char="n"/>
            </a:pPr>
            <a:r>
              <a:rPr lang="fr-FR" sz="1100" dirty="0"/>
              <a:t>Lorsque l’on perd son emploi</a:t>
            </a:r>
          </a:p>
          <a:p>
            <a:pPr marL="742950" lvl="1" indent="-285750" eaLnBrk="1" hangingPunct="1">
              <a:spcBef>
                <a:spcPct val="20000"/>
              </a:spcBef>
              <a:buClr>
                <a:srgbClr val="5F5F5F"/>
              </a:buClr>
              <a:buFont typeface="Wingdings" pitchFamily="2" charset="2"/>
              <a:buChar char="n"/>
            </a:pPr>
            <a:r>
              <a:rPr lang="fr-FR" sz="1100" dirty="0"/>
              <a:t>Lorsque l’on a trouvé des tarifs plus intéressants ailleurs</a:t>
            </a:r>
          </a:p>
          <a:p>
            <a:pPr marL="742950" lvl="1" indent="-285750" eaLnBrk="1" hangingPunct="1">
              <a:spcBef>
                <a:spcPct val="20000"/>
              </a:spcBef>
              <a:buClr>
                <a:srgbClr val="5F5F5F"/>
              </a:buClr>
              <a:buFont typeface="Wingdings" pitchFamily="2" charset="2"/>
              <a:buChar char="n"/>
            </a:pPr>
            <a:endParaRPr lang="fr-FR" sz="1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04870"/>
                                        </p:tgtEl>
                                        <p:attrNameLst>
                                          <p:attrName>style.visibility</p:attrName>
                                        </p:attrNameLst>
                                      </p:cBhvr>
                                      <p:to>
                                        <p:strVal val="visible"/>
                                      </p:to>
                                    </p:set>
                                    <p:animEffect transition="in" filter="diamond(in)">
                                      <p:cBhvr>
                                        <p:cTn id="7" dur="2000"/>
                                        <p:tgtEl>
                                          <p:spTgt spid="80487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04872"/>
                                        </p:tgtEl>
                                        <p:attrNameLst>
                                          <p:attrName>style.visibility</p:attrName>
                                        </p:attrNameLst>
                                      </p:cBhvr>
                                      <p:to>
                                        <p:strVal val="visible"/>
                                      </p:to>
                                    </p:set>
                                    <p:animEffect transition="in" filter="diamond(in)">
                                      <p:cBhvr>
                                        <p:cTn id="12" dur="2000"/>
                                        <p:tgtEl>
                                          <p:spTgt spid="80487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04873"/>
                                        </p:tgtEl>
                                        <p:attrNameLst>
                                          <p:attrName>style.visibility</p:attrName>
                                        </p:attrNameLst>
                                      </p:cBhvr>
                                      <p:to>
                                        <p:strVal val="visible"/>
                                      </p:to>
                                    </p:set>
                                    <p:animEffect transition="in" filter="diamond(in)">
                                      <p:cBhvr>
                                        <p:cTn id="17" dur="2000"/>
                                        <p:tgtEl>
                                          <p:spTgt spid="80487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04874"/>
                                        </p:tgtEl>
                                        <p:attrNameLst>
                                          <p:attrName>style.visibility</p:attrName>
                                        </p:attrNameLst>
                                      </p:cBhvr>
                                      <p:to>
                                        <p:strVal val="visible"/>
                                      </p:to>
                                    </p:set>
                                    <p:animEffect transition="in" filter="diamond(in)">
                                      <p:cBhvr>
                                        <p:cTn id="22" dur="2000"/>
                                        <p:tgtEl>
                                          <p:spTgt spid="80487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04875"/>
                                        </p:tgtEl>
                                        <p:attrNameLst>
                                          <p:attrName>style.visibility</p:attrName>
                                        </p:attrNameLst>
                                      </p:cBhvr>
                                      <p:to>
                                        <p:strVal val="visible"/>
                                      </p:to>
                                    </p:set>
                                    <p:animEffect transition="in" filter="diamond(in)">
                                      <p:cBhvr>
                                        <p:cTn id="27" dur="2000"/>
                                        <p:tgtEl>
                                          <p:spTgt spid="804875"/>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804876"/>
                                        </p:tgtEl>
                                        <p:attrNameLst>
                                          <p:attrName>style.visibility</p:attrName>
                                        </p:attrNameLst>
                                      </p:cBhvr>
                                      <p:to>
                                        <p:strVal val="visible"/>
                                      </p:to>
                                    </p:set>
                                    <p:animEffect transition="in" filter="diamond(in)">
                                      <p:cBhvr>
                                        <p:cTn id="32" dur="2000"/>
                                        <p:tgtEl>
                                          <p:spTgt spid="804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6" grpId="0" animBg="1"/>
      <p:bldP spid="804875" grpId="0" animBg="1"/>
      <p:bldP spid="804870" grpId="0" animBg="1"/>
      <p:bldP spid="804872" grpId="0" animBg="1"/>
      <p:bldP spid="804873" grpId="0" animBg="1"/>
      <p:bldP spid="80487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ctrTitle"/>
          </p:nvPr>
        </p:nvSpPr>
        <p:spPr>
          <a:xfrm>
            <a:off x="443753" y="3281363"/>
            <a:ext cx="7938247" cy="509587"/>
          </a:xfrm>
        </p:spPr>
        <p:txBody>
          <a:bodyPr/>
          <a:lstStyle/>
          <a:p>
            <a:pPr eaLnBrk="1" hangingPunct="1"/>
            <a:r>
              <a:rPr lang="fr-FR" sz="3100" dirty="0" smtClean="0"/>
              <a:t>Le modèle économique de l’assurance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15963" y="1474788"/>
            <a:ext cx="7970837" cy="4495800"/>
          </a:xfrm>
        </p:spPr>
        <p:txBody>
          <a:bodyPr/>
          <a:lstStyle/>
          <a:p>
            <a:pPr eaLnBrk="1" hangingPunct="1"/>
            <a:r>
              <a:rPr lang="fr-FR" dirty="0" smtClean="0"/>
              <a:t>Les compagnies d’assurance ne vendent pas des biens mais fournissent des prestations. </a:t>
            </a:r>
            <a:r>
              <a:rPr lang="fr-FR" b="0" dirty="0" smtClean="0"/>
              <a:t>Les comptes « Achats de marchandises » et « Ventes de marchandises » ne sont pas utilisés et sont remplacés par des </a:t>
            </a:r>
            <a:r>
              <a:rPr lang="fr-FR" dirty="0" smtClean="0"/>
              <a:t>comptes « Primes » et « Sinistres »</a:t>
            </a:r>
          </a:p>
          <a:p>
            <a:pPr lvl="1" eaLnBrk="1" hangingPunct="1"/>
            <a:r>
              <a:rPr lang="fr-FR" dirty="0" smtClean="0"/>
              <a:t>70 – Primes : l’entreprise enregistre les primes émises qui constituent l’essentiel de ses produits</a:t>
            </a:r>
          </a:p>
          <a:p>
            <a:pPr lvl="1" eaLnBrk="1" hangingPunct="1"/>
            <a:r>
              <a:rPr lang="fr-FR" dirty="0" smtClean="0"/>
              <a:t>60 – Prestations et frais payés (sinistres et charges connexes) : l’entreprise enregistre les sinistres survenus qu’elle règle aux bénéficiaires des contrats et qui représentent l’essentiel de ses charges d’exploitation</a:t>
            </a:r>
          </a:p>
          <a:p>
            <a:pPr eaLnBrk="1" hangingPunct="1"/>
            <a:r>
              <a:rPr lang="fr-FR" b="0" dirty="0" smtClean="0"/>
              <a:t>Les compagnies d’assurance n’ont pas de stock de marchandises mais </a:t>
            </a:r>
            <a:r>
              <a:rPr lang="fr-FR" dirty="0" smtClean="0"/>
              <a:t>elles enregistrent les engagements qu’elles ont envers les assurés du fait des contrats : les provisions techniques</a:t>
            </a:r>
          </a:p>
          <a:p>
            <a:pPr lvl="1" eaLnBrk="1" hangingPunct="1"/>
            <a:r>
              <a:rPr lang="fr-FR" dirty="0" smtClean="0"/>
              <a:t>L’engagement de payer les sinistres constitue une dette de l’assureur envers les assurés</a:t>
            </a:r>
          </a:p>
          <a:p>
            <a:pPr lvl="1" eaLnBrk="1" hangingPunct="1"/>
            <a:r>
              <a:rPr lang="fr-FR" dirty="0" smtClean="0"/>
              <a:t>Les sinistres relatifs à un contrat étant parfois payés plusieurs années après que la prime a été perçus, l’assureur doit conserver des capitaux importants constitués par les primes qu’il a encaissés jusqu’au paiement des sinistres.</a:t>
            </a:r>
          </a:p>
        </p:txBody>
      </p:sp>
      <p:sp>
        <p:nvSpPr>
          <p:cNvPr id="6" name="Rectangle 3074"/>
          <p:cNvSpPr>
            <a:spLocks noGrp="1" noChangeArrowheads="1"/>
          </p:cNvSpPr>
          <p:nvPr>
            <p:ph type="title"/>
          </p:nvPr>
        </p:nvSpPr>
        <p:spPr>
          <a:xfrm>
            <a:off x="457200" y="0"/>
            <a:ext cx="8029575" cy="760413"/>
          </a:xfrm>
        </p:spPr>
        <p:txBody>
          <a:bodyPr/>
          <a:lstStyle/>
          <a:p>
            <a:r>
              <a:rPr lang="fr-FR" sz="1600" dirty="0" smtClean="0"/>
              <a:t>Le modèle économique de l’Assurance</a:t>
            </a:r>
            <a:r>
              <a:rPr lang="fr-FR" spc="-130" dirty="0" smtClean="0"/>
              <a:t/>
            </a:r>
            <a:br>
              <a:rPr lang="fr-FR" spc="-130" dirty="0" smtClean="0"/>
            </a:br>
            <a:r>
              <a:rPr lang="fr-FR" i="1" spc="-120" dirty="0" smtClean="0"/>
              <a:t>Spécificités de la comptabilité des assurances – Principes de base 1/2</a:t>
            </a:r>
            <a:endParaRPr lang="fr-FR" i="1" spc="-12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15963" y="1140031"/>
            <a:ext cx="7970837" cy="2161309"/>
          </a:xfrm>
        </p:spPr>
        <p:txBody>
          <a:bodyPr/>
          <a:lstStyle/>
          <a:p>
            <a:pPr eaLnBrk="1" hangingPunct="1"/>
            <a:r>
              <a:rPr lang="fr-FR" dirty="0" smtClean="0"/>
              <a:t>Les compagnies d’assurance </a:t>
            </a:r>
            <a:r>
              <a:rPr lang="fr-FR" b="0" dirty="0" smtClean="0"/>
              <a:t>n’achètent pas des marchandises pour les revendre. </a:t>
            </a:r>
            <a:r>
              <a:rPr lang="fr-FR" dirty="0" smtClean="0"/>
              <a:t>Elles vendent un produit « le contrat d’assurance » et rendent ensuite le service correspondant </a:t>
            </a:r>
            <a:r>
              <a:rPr lang="fr-FR" b="0" dirty="0" smtClean="0"/>
              <a:t>(paiement d’un sinistre, par exemple)</a:t>
            </a:r>
          </a:p>
          <a:p>
            <a:pPr eaLnBrk="1" hangingPunct="1"/>
            <a:endParaRPr lang="fr-FR" b="0" dirty="0" smtClean="0"/>
          </a:p>
          <a:p>
            <a:pPr eaLnBrk="1" hangingPunct="1"/>
            <a:r>
              <a:rPr lang="fr-FR" dirty="0" smtClean="0"/>
              <a:t>L’assurance est donc, une opération par laquelle </a:t>
            </a:r>
            <a:r>
              <a:rPr lang="fr-FR" b="0" dirty="0" smtClean="0"/>
              <a:t>l’assuré se fait promettre de l’assureur une prestation en cas de sinistre pour lui ou pour un tiers, moyennant le paiement d’une prime fixée à l’avance</a:t>
            </a:r>
          </a:p>
        </p:txBody>
      </p:sp>
      <p:sp>
        <p:nvSpPr>
          <p:cNvPr id="6" name="Rectangle 3074"/>
          <p:cNvSpPr>
            <a:spLocks noGrp="1" noChangeArrowheads="1"/>
          </p:cNvSpPr>
          <p:nvPr>
            <p:ph type="title"/>
          </p:nvPr>
        </p:nvSpPr>
        <p:spPr>
          <a:xfrm>
            <a:off x="457200" y="0"/>
            <a:ext cx="8029575" cy="760413"/>
          </a:xfrm>
        </p:spPr>
        <p:txBody>
          <a:bodyPr/>
          <a:lstStyle/>
          <a:p>
            <a:r>
              <a:rPr lang="fr-FR" sz="1600" dirty="0" smtClean="0"/>
              <a:t>Le modèle économique de l’Assurance</a:t>
            </a:r>
            <a:r>
              <a:rPr lang="fr-FR" spc="-130" dirty="0" smtClean="0"/>
              <a:t/>
            </a:r>
            <a:br>
              <a:rPr lang="fr-FR" spc="-130" dirty="0" smtClean="0"/>
            </a:br>
            <a:r>
              <a:rPr lang="fr-FR" i="1" spc="-120" dirty="0" smtClean="0"/>
              <a:t>Spécificités de la comptabilité des assurances – Principes de base 2/2</a:t>
            </a:r>
            <a:endParaRPr lang="fr-FR" i="1" spc="-120" dirty="0"/>
          </a:p>
        </p:txBody>
      </p:sp>
      <p:sp>
        <p:nvSpPr>
          <p:cNvPr id="4" name="ZoneTexte 3"/>
          <p:cNvSpPr txBox="1"/>
          <p:nvPr/>
        </p:nvSpPr>
        <p:spPr>
          <a:xfrm>
            <a:off x="457200" y="3633853"/>
            <a:ext cx="1300348" cy="760020"/>
          </a:xfrm>
          <a:prstGeom prst="rect">
            <a:avLst/>
          </a:prstGeom>
          <a:noFill/>
        </p:spPr>
        <p:txBody>
          <a:bodyPr wrap="square" lIns="36000" rIns="36000" rtlCol="0">
            <a:noAutofit/>
          </a:bodyPr>
          <a:lstStyle/>
          <a:p>
            <a:pPr algn="ctr"/>
            <a:r>
              <a:rPr lang="fr-FR" sz="1400" b="1" dirty="0" smtClean="0"/>
              <a:t>Inversion du cycle de production</a:t>
            </a:r>
            <a:endParaRPr lang="fr-FR" sz="1400" b="1" dirty="0"/>
          </a:p>
        </p:txBody>
      </p:sp>
      <p:sp>
        <p:nvSpPr>
          <p:cNvPr id="5" name="ZoneTexte 4"/>
          <p:cNvSpPr txBox="1"/>
          <p:nvPr/>
        </p:nvSpPr>
        <p:spPr>
          <a:xfrm>
            <a:off x="457200" y="4892638"/>
            <a:ext cx="1300348" cy="760020"/>
          </a:xfrm>
          <a:prstGeom prst="rect">
            <a:avLst/>
          </a:prstGeom>
          <a:noFill/>
        </p:spPr>
        <p:txBody>
          <a:bodyPr wrap="square" lIns="36000" rIns="36000" rtlCol="0">
            <a:noAutofit/>
          </a:bodyPr>
          <a:lstStyle/>
          <a:p>
            <a:pPr algn="ctr"/>
            <a:r>
              <a:rPr lang="fr-FR" sz="1400" b="1" dirty="0" smtClean="0"/>
              <a:t>Décalage temporel entre sinistre et paiement</a:t>
            </a:r>
            <a:endParaRPr lang="fr-FR" sz="1400" b="1" dirty="0"/>
          </a:p>
        </p:txBody>
      </p:sp>
      <p:sp>
        <p:nvSpPr>
          <p:cNvPr id="7" name="Triangle isocèle 6"/>
          <p:cNvSpPr/>
          <p:nvPr/>
        </p:nvSpPr>
        <p:spPr bwMode="auto">
          <a:xfrm rot="5400000">
            <a:off x="1875541" y="3863569"/>
            <a:ext cx="510639" cy="261257"/>
          </a:xfrm>
          <a:prstGeom prst="triangl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8" name="Triangle isocèle 7"/>
          <p:cNvSpPr/>
          <p:nvPr/>
        </p:nvSpPr>
        <p:spPr bwMode="auto">
          <a:xfrm rot="5400000">
            <a:off x="1875541" y="5266710"/>
            <a:ext cx="510639" cy="261257"/>
          </a:xfrm>
          <a:prstGeom prst="triangl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9" name="ZoneTexte 8"/>
          <p:cNvSpPr txBox="1"/>
          <p:nvPr/>
        </p:nvSpPr>
        <p:spPr>
          <a:xfrm>
            <a:off x="2425061" y="3551238"/>
            <a:ext cx="2550700" cy="1115765"/>
          </a:xfrm>
          <a:prstGeom prst="rect">
            <a:avLst/>
          </a:prstGeom>
          <a:noFill/>
        </p:spPr>
        <p:txBody>
          <a:bodyPr wrap="square" lIns="36000" rIns="36000" rtlCol="0">
            <a:noAutofit/>
          </a:bodyPr>
          <a:lstStyle/>
          <a:p>
            <a:r>
              <a:rPr lang="fr-FR" sz="1400" b="1" dirty="0" smtClean="0"/>
              <a:t>Conséquence financière :</a:t>
            </a:r>
            <a:br>
              <a:rPr lang="fr-FR" sz="1400" b="1" dirty="0" smtClean="0"/>
            </a:br>
            <a:r>
              <a:rPr lang="fr-FR" sz="1400" dirty="0" smtClean="0"/>
              <a:t>masse de placements</a:t>
            </a:r>
          </a:p>
          <a:p>
            <a:r>
              <a:rPr lang="fr-FR" sz="1400" b="1" dirty="0" smtClean="0"/>
              <a:t>Conséquence technique :</a:t>
            </a:r>
          </a:p>
          <a:p>
            <a:r>
              <a:rPr lang="fr-FR" sz="1400" dirty="0" smtClean="0"/>
              <a:t>incertitude du résultat</a:t>
            </a:r>
            <a:endParaRPr lang="fr-FR" sz="1400" dirty="0"/>
          </a:p>
        </p:txBody>
      </p:sp>
      <p:sp>
        <p:nvSpPr>
          <p:cNvPr id="10" name="ZoneTexte 9"/>
          <p:cNvSpPr txBox="1"/>
          <p:nvPr/>
        </p:nvSpPr>
        <p:spPr>
          <a:xfrm>
            <a:off x="2425061" y="4905623"/>
            <a:ext cx="2550700" cy="1115765"/>
          </a:xfrm>
          <a:prstGeom prst="rect">
            <a:avLst/>
          </a:prstGeom>
          <a:noFill/>
        </p:spPr>
        <p:txBody>
          <a:bodyPr wrap="square" lIns="36000" rIns="36000" rtlCol="0">
            <a:noAutofit/>
          </a:bodyPr>
          <a:lstStyle/>
          <a:p>
            <a:r>
              <a:rPr lang="fr-FR" sz="1400" b="1" dirty="0" smtClean="0"/>
              <a:t>Conséquence financière :</a:t>
            </a:r>
            <a:br>
              <a:rPr lang="fr-FR" sz="1400" b="1" dirty="0" smtClean="0"/>
            </a:br>
            <a:r>
              <a:rPr lang="fr-FR" sz="1400" dirty="0" smtClean="0"/>
              <a:t>constitution de provisions</a:t>
            </a:r>
          </a:p>
          <a:p>
            <a:r>
              <a:rPr lang="fr-FR" sz="1400" b="1" dirty="0" smtClean="0"/>
              <a:t>Conséquence technique :</a:t>
            </a:r>
          </a:p>
          <a:p>
            <a:r>
              <a:rPr lang="fr-FR" sz="1400" dirty="0" smtClean="0"/>
              <a:t>Connaissance </a:t>
            </a:r>
            <a:r>
              <a:rPr lang="fr-FR" sz="1400" i="1" dirty="0" smtClean="0"/>
              <a:t>in fine </a:t>
            </a:r>
            <a:r>
              <a:rPr lang="fr-FR" sz="1400" dirty="0" smtClean="0"/>
              <a:t>du coût de revient</a:t>
            </a:r>
            <a:endParaRPr lang="fr-FR" sz="1400" dirty="0"/>
          </a:p>
        </p:txBody>
      </p:sp>
      <p:sp>
        <p:nvSpPr>
          <p:cNvPr id="11" name="ZoneTexte 10"/>
          <p:cNvSpPr txBox="1"/>
          <p:nvPr/>
        </p:nvSpPr>
        <p:spPr>
          <a:xfrm>
            <a:off x="5405766" y="3551238"/>
            <a:ext cx="1861931" cy="2470150"/>
          </a:xfrm>
          <a:prstGeom prst="rect">
            <a:avLst/>
          </a:prstGeom>
          <a:noFill/>
        </p:spPr>
        <p:txBody>
          <a:bodyPr wrap="square" lIns="36000" rIns="36000" rtlCol="0" anchor="ctr" anchorCtr="0">
            <a:noAutofit/>
          </a:bodyPr>
          <a:lstStyle/>
          <a:p>
            <a:pPr algn="ctr"/>
            <a:r>
              <a:rPr lang="fr-FR" sz="1400" b="1" dirty="0" smtClean="0"/>
              <a:t>Le bilan doit donc montrer comment les engagements envers des assurés sont couverts par des placements</a:t>
            </a:r>
            <a:endParaRPr lang="fr-FR" sz="1400" dirty="0"/>
          </a:p>
        </p:txBody>
      </p:sp>
      <p:sp>
        <p:nvSpPr>
          <p:cNvPr id="12" name="ZoneTexte 11"/>
          <p:cNvSpPr txBox="1"/>
          <p:nvPr/>
        </p:nvSpPr>
        <p:spPr>
          <a:xfrm>
            <a:off x="7825839" y="4013860"/>
            <a:ext cx="1137186" cy="2007527"/>
          </a:xfrm>
          <a:prstGeom prst="rect">
            <a:avLst/>
          </a:prstGeom>
          <a:noFill/>
        </p:spPr>
        <p:txBody>
          <a:bodyPr wrap="square" lIns="36000" rIns="36000" rtlCol="0">
            <a:noAutofit/>
          </a:bodyPr>
          <a:lstStyle/>
          <a:p>
            <a:pPr algn="ctr"/>
            <a:r>
              <a:rPr lang="fr-FR" sz="1400" b="1" dirty="0" smtClean="0"/>
              <a:t>Mise en place d’un plan comptable spécifique</a:t>
            </a:r>
            <a:endParaRPr lang="fr-FR" sz="1400" dirty="0"/>
          </a:p>
        </p:txBody>
      </p:sp>
      <p:sp>
        <p:nvSpPr>
          <p:cNvPr id="13" name="Triangle isocèle 12"/>
          <p:cNvSpPr/>
          <p:nvPr/>
        </p:nvSpPr>
        <p:spPr bwMode="auto">
          <a:xfrm rot="5400000">
            <a:off x="7297387" y="4589814"/>
            <a:ext cx="510639" cy="261257"/>
          </a:xfrm>
          <a:prstGeom prst="triangl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4" name="Accolade fermante 13"/>
          <p:cNvSpPr/>
          <p:nvPr/>
        </p:nvSpPr>
        <p:spPr bwMode="auto">
          <a:xfrm>
            <a:off x="4857017" y="3373706"/>
            <a:ext cx="489374" cy="282521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219200" y="3281363"/>
            <a:ext cx="6705600" cy="509587"/>
          </a:xfrm>
        </p:spPr>
        <p:txBody>
          <a:bodyPr/>
          <a:lstStyle/>
          <a:p>
            <a:pPr eaLnBrk="1" hangingPunct="1"/>
            <a:r>
              <a:rPr lang="fr-FR" dirty="0" smtClean="0"/>
              <a:t>Les produits d’assurance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11164" y="1140031"/>
            <a:ext cx="4101460" cy="2671948"/>
          </a:xfrm>
          <a:ln>
            <a:solidFill>
              <a:schemeClr val="tx1"/>
            </a:solidFill>
          </a:ln>
        </p:spPr>
        <p:txBody>
          <a:bodyPr/>
          <a:lstStyle/>
          <a:p>
            <a:pPr eaLnBrk="1" hangingPunct="1"/>
            <a:endParaRPr lang="fr-FR" dirty="0" smtClean="0"/>
          </a:p>
          <a:p>
            <a:pPr eaLnBrk="1" hangingPunct="1"/>
            <a:r>
              <a:rPr lang="fr-FR" dirty="0" smtClean="0"/>
              <a:t>Les activités non vie fonctionnent selon une logique d’exercice</a:t>
            </a:r>
          </a:p>
          <a:p>
            <a:pPr eaLnBrk="1" hangingPunct="1"/>
            <a:endParaRPr lang="fr-FR" dirty="0" smtClean="0"/>
          </a:p>
          <a:p>
            <a:pPr eaLnBrk="1" hangingPunct="1"/>
            <a:r>
              <a:rPr lang="fr-FR" dirty="0" smtClean="0"/>
              <a:t>L’ensemble des primes d’une année doivent couvrir l’ensemble des sinistres payés ou non (PSAP, tardifs) ainsi que les frais de gestion</a:t>
            </a:r>
          </a:p>
        </p:txBody>
      </p:sp>
      <p:sp>
        <p:nvSpPr>
          <p:cNvPr id="6" name="Rectangle 3074"/>
          <p:cNvSpPr>
            <a:spLocks noGrp="1" noChangeArrowheads="1"/>
          </p:cNvSpPr>
          <p:nvPr>
            <p:ph type="title"/>
          </p:nvPr>
        </p:nvSpPr>
        <p:spPr>
          <a:xfrm>
            <a:off x="457200" y="0"/>
            <a:ext cx="8029575" cy="760413"/>
          </a:xfrm>
        </p:spPr>
        <p:txBody>
          <a:bodyPr/>
          <a:lstStyle/>
          <a:p>
            <a:r>
              <a:rPr lang="fr-FR" sz="1600" dirty="0" smtClean="0"/>
              <a:t>Le modèle économique de l’Assurance</a:t>
            </a:r>
            <a:r>
              <a:rPr lang="fr-FR" spc="-130" dirty="0" smtClean="0"/>
              <a:t/>
            </a:r>
            <a:br>
              <a:rPr lang="fr-FR" spc="-130" dirty="0" smtClean="0"/>
            </a:br>
            <a:r>
              <a:rPr lang="fr-FR" i="1" spc="-120" dirty="0" smtClean="0"/>
              <a:t>Les états financiers</a:t>
            </a:r>
            <a:endParaRPr lang="fr-FR" i="1" spc="-120" dirty="0"/>
          </a:p>
        </p:txBody>
      </p:sp>
      <p:sp>
        <p:nvSpPr>
          <p:cNvPr id="7" name="Triangle isocèle 6"/>
          <p:cNvSpPr/>
          <p:nvPr/>
        </p:nvSpPr>
        <p:spPr bwMode="auto">
          <a:xfrm rot="10800000">
            <a:off x="4140837" y="4037611"/>
            <a:ext cx="871456" cy="261258"/>
          </a:xfrm>
          <a:prstGeom prst="triangl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874713" rtl="0" eaLnBrk="0" fontAlgn="base" latinLnBrk="0" hangingPunct="0">
              <a:lnSpc>
                <a:spcPct val="100000"/>
              </a:lnSpc>
              <a:spcBef>
                <a:spcPct val="0"/>
              </a:spcBef>
              <a:spcAft>
                <a:spcPct val="0"/>
              </a:spcAft>
              <a:buClrTx/>
              <a:buSzTx/>
              <a:buFontTx/>
              <a:buNone/>
              <a:tabLst/>
            </a:pPr>
            <a:endParaRPr kumimoji="0" lang="fr-FR" sz="1300" b="0" i="0" u="none" strike="noStrike" cap="none" normalizeH="0" baseline="0" dirty="0" smtClean="0">
              <a:ln>
                <a:noFill/>
              </a:ln>
              <a:solidFill>
                <a:schemeClr val="tx1"/>
              </a:solidFill>
              <a:effectLst/>
              <a:latin typeface="Tahoma" charset="0"/>
              <a:ea typeface="ＭＳ Ｐゴシック" pitchFamily="88" charset="-128"/>
            </a:endParaRPr>
          </a:p>
        </p:txBody>
      </p:sp>
      <p:sp>
        <p:nvSpPr>
          <p:cNvPr id="16" name="Rectangle 3"/>
          <p:cNvSpPr txBox="1">
            <a:spLocks noChangeArrowheads="1"/>
          </p:cNvSpPr>
          <p:nvPr/>
        </p:nvSpPr>
        <p:spPr bwMode="auto">
          <a:xfrm>
            <a:off x="1337438" y="961705"/>
            <a:ext cx="2248910" cy="356651"/>
          </a:xfrm>
          <a:prstGeom prst="rect">
            <a:avLst/>
          </a:prstGeom>
          <a:solidFill>
            <a:schemeClr val="accent3"/>
          </a:solidFill>
          <a:ln w="9525">
            <a:solidFill>
              <a:schemeClr val="tx1"/>
            </a:solidFill>
            <a:miter lim="800000"/>
            <a:headEnd/>
            <a:tailEnd/>
          </a:ln>
        </p:spPr>
        <p:txBody>
          <a:bodyPr vert="horz" wrap="square" lIns="87387" tIns="43693" rIns="87387" bIns="43693" numCol="1" anchor="t" anchorCtr="0" compatLnSpc="1">
            <a:prstTxWarp prst="textNoShape">
              <a:avLst/>
            </a:prstTxWarp>
          </a:bodyPr>
          <a:lstStyle/>
          <a:p>
            <a:pPr marL="327025" marR="0" lvl="0" indent="-327025" algn="ctr" defTabSz="874713" rtl="0" eaLnBrk="1" fontAlgn="base" latinLnBrk="0" hangingPunct="1">
              <a:lnSpc>
                <a:spcPct val="100000"/>
              </a:lnSpc>
              <a:spcBef>
                <a:spcPct val="20000"/>
              </a:spcBef>
              <a:spcAft>
                <a:spcPct val="0"/>
              </a:spcAft>
              <a:buClr>
                <a:srgbClr val="C80005"/>
              </a:buClr>
              <a:buSzTx/>
              <a:tabLst/>
              <a:defRPr/>
            </a:pPr>
            <a:r>
              <a:rPr kumimoji="0" lang="fr-FR" sz="1600" b="1" i="0" u="none" strike="noStrike" kern="0" cap="none" spc="0" normalizeH="0" baseline="0" noProof="0" dirty="0" smtClean="0">
                <a:ln>
                  <a:noFill/>
                </a:ln>
                <a:solidFill>
                  <a:schemeClr val="tx1"/>
                </a:solidFill>
                <a:effectLst/>
                <a:uLnTx/>
                <a:uFillTx/>
                <a:latin typeface="+mn-lt"/>
                <a:ea typeface="+mn-ea"/>
                <a:cs typeface="+mn-cs"/>
              </a:rPr>
              <a:t>Assurance non-vie</a:t>
            </a:r>
          </a:p>
        </p:txBody>
      </p:sp>
      <p:sp>
        <p:nvSpPr>
          <p:cNvPr id="17" name="Rectangle 3"/>
          <p:cNvSpPr txBox="1">
            <a:spLocks noChangeArrowheads="1"/>
          </p:cNvSpPr>
          <p:nvPr/>
        </p:nvSpPr>
        <p:spPr bwMode="auto">
          <a:xfrm>
            <a:off x="4647815" y="1140031"/>
            <a:ext cx="4101460" cy="2671948"/>
          </a:xfrm>
          <a:prstGeom prst="rect">
            <a:avLst/>
          </a:prstGeom>
          <a:noFill/>
          <a:ln w="9525">
            <a:solidFill>
              <a:schemeClr val="tx1"/>
            </a:solidFill>
            <a:miter lim="800000"/>
            <a:headEnd/>
            <a:tailEnd/>
          </a:ln>
        </p:spPr>
        <p:txBody>
          <a:bodyPr vert="horz" wrap="square" lIns="87387" tIns="43693" rIns="87387" bIns="43693" numCol="1" anchor="t" anchorCtr="0" compatLnSpc="1">
            <a:prstTxWarp prst="textNoShape">
              <a:avLst/>
            </a:prstTxWarp>
          </a:bodyPr>
          <a:lstStyle/>
          <a:p>
            <a:pPr marL="327025" marR="0" lvl="0" indent="-327025" algn="l" defTabSz="874713" rtl="0" eaLnBrk="1" fontAlgn="base" latinLnBrk="0" hangingPunct="1">
              <a:lnSpc>
                <a:spcPct val="100000"/>
              </a:lnSpc>
              <a:spcBef>
                <a:spcPct val="20000"/>
              </a:spcBef>
              <a:spcAft>
                <a:spcPct val="0"/>
              </a:spcAft>
              <a:buClr>
                <a:srgbClr val="C80005"/>
              </a:buClr>
              <a:buSzTx/>
              <a:buFont typeface="Wingdings" pitchFamily="2" charset="2"/>
              <a:buChar char="n"/>
              <a:tabLst/>
              <a:defRPr/>
            </a:pPr>
            <a:endParaRPr kumimoji="0" lang="fr-FR" sz="1600" b="1" i="0" u="none" strike="noStrike" kern="0" cap="none" spc="0" normalizeH="0" baseline="0" noProof="0" dirty="0" smtClean="0">
              <a:ln>
                <a:noFill/>
              </a:ln>
              <a:solidFill>
                <a:schemeClr val="tx1"/>
              </a:solidFill>
              <a:effectLst/>
              <a:uLnTx/>
              <a:uFillTx/>
              <a:latin typeface="+mn-lt"/>
              <a:ea typeface="+mn-ea"/>
              <a:cs typeface="+mn-cs"/>
            </a:endParaRPr>
          </a:p>
          <a:p>
            <a:pPr marL="327025" marR="0" lvl="0" indent="-327025" algn="l" defTabSz="874713" rtl="0" eaLnBrk="1" fontAlgn="base" latinLnBrk="0" hangingPunct="1">
              <a:lnSpc>
                <a:spcPct val="100000"/>
              </a:lnSpc>
              <a:spcBef>
                <a:spcPct val="20000"/>
              </a:spcBef>
              <a:spcAft>
                <a:spcPct val="0"/>
              </a:spcAft>
              <a:buClr>
                <a:srgbClr val="C80005"/>
              </a:buClr>
              <a:buSzTx/>
              <a:buFont typeface="Wingdings" pitchFamily="2" charset="2"/>
              <a:buChar char="n"/>
              <a:tabLst/>
              <a:defRPr/>
            </a:pPr>
            <a:r>
              <a:rPr kumimoji="0" lang="fr-FR" sz="1600" b="1" i="0" u="none" strike="noStrike" kern="0" cap="none" spc="0" normalizeH="0" baseline="0" noProof="0" dirty="0" smtClean="0">
                <a:ln>
                  <a:noFill/>
                </a:ln>
                <a:solidFill>
                  <a:schemeClr val="tx1"/>
                </a:solidFill>
                <a:effectLst/>
                <a:uLnTx/>
                <a:uFillTx/>
                <a:latin typeface="+mn-lt"/>
                <a:ea typeface="+mn-ea"/>
                <a:cs typeface="+mn-cs"/>
              </a:rPr>
              <a:t>Les activités Vie</a:t>
            </a:r>
            <a:r>
              <a:rPr kumimoji="0" lang="fr-FR" sz="1600" b="1" i="0" u="none" strike="noStrike" kern="0" cap="none" spc="0" normalizeH="0" noProof="0" dirty="0" smtClean="0">
                <a:ln>
                  <a:noFill/>
                </a:ln>
                <a:solidFill>
                  <a:schemeClr val="tx1"/>
                </a:solidFill>
                <a:effectLst/>
                <a:uLnTx/>
                <a:uFillTx/>
                <a:latin typeface="+mn-lt"/>
                <a:ea typeface="+mn-ea"/>
                <a:cs typeface="+mn-cs"/>
              </a:rPr>
              <a:t> fonctionnent sur une longue durée</a:t>
            </a:r>
          </a:p>
          <a:p>
            <a:pPr marL="327025" marR="0" lvl="0" indent="-327025" algn="l" defTabSz="874713" rtl="0" eaLnBrk="1" fontAlgn="base" latinLnBrk="0" hangingPunct="1">
              <a:lnSpc>
                <a:spcPct val="100000"/>
              </a:lnSpc>
              <a:spcBef>
                <a:spcPct val="20000"/>
              </a:spcBef>
              <a:spcAft>
                <a:spcPct val="0"/>
              </a:spcAft>
              <a:buClr>
                <a:srgbClr val="C80005"/>
              </a:buClr>
              <a:buSzTx/>
              <a:buFont typeface="Wingdings" pitchFamily="2" charset="2"/>
              <a:buChar char="n"/>
              <a:tabLst/>
              <a:defRPr/>
            </a:pPr>
            <a:endParaRPr lang="fr-FR" sz="1600" b="1" kern="0" baseline="0" dirty="0" smtClean="0">
              <a:latin typeface="+mn-lt"/>
              <a:ea typeface="+mn-ea"/>
            </a:endParaRPr>
          </a:p>
          <a:p>
            <a:pPr marL="327025" marR="0" lvl="0" indent="-327025" algn="l" defTabSz="874713" rtl="0" eaLnBrk="1" fontAlgn="base" latinLnBrk="0" hangingPunct="1">
              <a:lnSpc>
                <a:spcPct val="100000"/>
              </a:lnSpc>
              <a:spcBef>
                <a:spcPct val="20000"/>
              </a:spcBef>
              <a:spcAft>
                <a:spcPct val="0"/>
              </a:spcAft>
              <a:buClr>
                <a:srgbClr val="C80005"/>
              </a:buClr>
              <a:buSzTx/>
              <a:buFont typeface="Wingdings" pitchFamily="2" charset="2"/>
              <a:buChar char="n"/>
              <a:tabLst/>
              <a:defRPr/>
            </a:pPr>
            <a:r>
              <a:rPr kumimoji="0" lang="fr-FR" sz="1600" b="1" i="0" u="none" strike="noStrike" kern="0" cap="none" spc="0" normalizeH="0" noProof="0" dirty="0" smtClean="0">
                <a:ln>
                  <a:noFill/>
                </a:ln>
                <a:solidFill>
                  <a:schemeClr val="tx1"/>
                </a:solidFill>
                <a:effectLst/>
                <a:uLnTx/>
                <a:uFillTx/>
                <a:latin typeface="+mn-lt"/>
                <a:ea typeface="+mn-ea"/>
                <a:cs typeface="+mn-cs"/>
              </a:rPr>
              <a:t>Le résultat se fait sur les produits financiers non distribués et la capacité à maîtriser les coûts de gestion</a:t>
            </a:r>
            <a:endParaRPr kumimoji="0" lang="fr-FR"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5574089" y="961705"/>
            <a:ext cx="2248910" cy="356651"/>
          </a:xfrm>
          <a:prstGeom prst="rect">
            <a:avLst/>
          </a:prstGeom>
          <a:solidFill>
            <a:schemeClr val="accent3"/>
          </a:solidFill>
          <a:ln w="9525">
            <a:solidFill>
              <a:schemeClr val="tx1"/>
            </a:solidFill>
            <a:miter lim="800000"/>
            <a:headEnd/>
            <a:tailEnd/>
          </a:ln>
        </p:spPr>
        <p:txBody>
          <a:bodyPr vert="horz" wrap="square" lIns="87387" tIns="43693" rIns="87387" bIns="43693" numCol="1" anchor="t" anchorCtr="0" compatLnSpc="1">
            <a:prstTxWarp prst="textNoShape">
              <a:avLst/>
            </a:prstTxWarp>
          </a:bodyPr>
          <a:lstStyle/>
          <a:p>
            <a:pPr marL="327025" marR="0" lvl="0" indent="-327025" algn="ctr" defTabSz="874713" rtl="0" eaLnBrk="1" fontAlgn="base" latinLnBrk="0" hangingPunct="1">
              <a:lnSpc>
                <a:spcPct val="100000"/>
              </a:lnSpc>
              <a:spcBef>
                <a:spcPct val="20000"/>
              </a:spcBef>
              <a:spcAft>
                <a:spcPct val="0"/>
              </a:spcAft>
              <a:buClr>
                <a:srgbClr val="C80005"/>
              </a:buClr>
              <a:buSzTx/>
              <a:tabLst/>
              <a:defRPr/>
            </a:pPr>
            <a:r>
              <a:rPr kumimoji="0" lang="fr-FR" sz="1600" b="1" i="0" u="none" strike="noStrike" kern="0" cap="none" spc="0" normalizeH="0" baseline="0" noProof="0" dirty="0" smtClean="0">
                <a:ln>
                  <a:noFill/>
                </a:ln>
                <a:solidFill>
                  <a:schemeClr val="tx1"/>
                </a:solidFill>
                <a:effectLst/>
                <a:uLnTx/>
                <a:uFillTx/>
                <a:latin typeface="+mn-lt"/>
                <a:ea typeface="+mn-ea"/>
                <a:cs typeface="+mn-cs"/>
              </a:rPr>
              <a:t>Assurance vie</a:t>
            </a:r>
          </a:p>
        </p:txBody>
      </p:sp>
      <p:sp>
        <p:nvSpPr>
          <p:cNvPr id="19" name="Rectangle 3"/>
          <p:cNvSpPr txBox="1">
            <a:spLocks noChangeArrowheads="1"/>
          </p:cNvSpPr>
          <p:nvPr/>
        </p:nvSpPr>
        <p:spPr bwMode="auto">
          <a:xfrm>
            <a:off x="1337438" y="4465122"/>
            <a:ext cx="6485562" cy="1116282"/>
          </a:xfrm>
          <a:prstGeom prst="rect">
            <a:avLst/>
          </a:prstGeom>
          <a:noFill/>
          <a:ln w="9525">
            <a:solidFill>
              <a:schemeClr val="tx1"/>
            </a:solidFill>
            <a:miter lim="800000"/>
            <a:headEnd/>
            <a:tailEnd/>
          </a:ln>
        </p:spPr>
        <p:txBody>
          <a:bodyPr vert="horz" wrap="square" lIns="87387" tIns="43693" rIns="87387" bIns="43693" numCol="1" anchor="t" anchorCtr="0" compatLnSpc="1">
            <a:prstTxWarp prst="textNoShape">
              <a:avLst/>
            </a:prstTxWarp>
          </a:bodyPr>
          <a:lstStyle/>
          <a:p>
            <a:pPr marL="327025" marR="0" lvl="0" indent="-327025" algn="ctr" defTabSz="874713" rtl="0" eaLnBrk="1" fontAlgn="base" latinLnBrk="0" hangingPunct="1">
              <a:lnSpc>
                <a:spcPct val="100000"/>
              </a:lnSpc>
              <a:spcBef>
                <a:spcPct val="20000"/>
              </a:spcBef>
              <a:spcAft>
                <a:spcPct val="0"/>
              </a:spcAft>
              <a:buClr>
                <a:srgbClr val="C80005"/>
              </a:buClr>
              <a:buSzTx/>
              <a:tabLst/>
              <a:defRPr/>
            </a:pPr>
            <a:r>
              <a:rPr lang="fr-FR" sz="1600" b="1" kern="0" dirty="0" smtClean="0">
                <a:latin typeface="+mn-lt"/>
                <a:ea typeface="+mn-ea"/>
              </a:rPr>
              <a:t>Un Bilan unique</a:t>
            </a:r>
          </a:p>
          <a:p>
            <a:pPr marL="327025" marR="0" lvl="0" indent="-327025" algn="ctr" defTabSz="874713" rtl="0" eaLnBrk="1" fontAlgn="base" latinLnBrk="0" hangingPunct="1">
              <a:lnSpc>
                <a:spcPct val="100000"/>
              </a:lnSpc>
              <a:spcBef>
                <a:spcPct val="20000"/>
              </a:spcBef>
              <a:spcAft>
                <a:spcPct val="0"/>
              </a:spcAft>
              <a:buClr>
                <a:srgbClr val="C80005"/>
              </a:buClr>
              <a:buSzTx/>
              <a:tabLst/>
              <a:defRPr/>
            </a:pPr>
            <a:r>
              <a:rPr kumimoji="0" lang="fr-FR" sz="1600" b="1" i="0" u="none" strike="noStrike" kern="0" cap="none" spc="0" normalizeH="0" baseline="0" noProof="0" dirty="0" smtClean="0">
                <a:ln>
                  <a:noFill/>
                </a:ln>
                <a:solidFill>
                  <a:schemeClr val="tx1"/>
                </a:solidFill>
                <a:effectLst/>
                <a:uLnTx/>
                <a:uFillTx/>
                <a:latin typeface="+mn-lt"/>
                <a:ea typeface="+mn-ea"/>
                <a:cs typeface="+mn-cs"/>
              </a:rPr>
              <a:t>&amp;</a:t>
            </a:r>
          </a:p>
          <a:p>
            <a:pPr marL="327025" marR="0" lvl="0" indent="-327025" algn="ctr" defTabSz="874713" rtl="0" eaLnBrk="1" fontAlgn="base" latinLnBrk="0" hangingPunct="1">
              <a:lnSpc>
                <a:spcPct val="100000"/>
              </a:lnSpc>
              <a:spcBef>
                <a:spcPct val="20000"/>
              </a:spcBef>
              <a:spcAft>
                <a:spcPct val="0"/>
              </a:spcAft>
              <a:buClr>
                <a:srgbClr val="C80005"/>
              </a:buClr>
              <a:buSzTx/>
              <a:tabLst/>
              <a:defRPr/>
            </a:pPr>
            <a:r>
              <a:rPr lang="fr-FR" sz="1600" b="1" kern="0" dirty="0" smtClean="0">
                <a:latin typeface="+mn-lt"/>
                <a:ea typeface="+mn-ea"/>
              </a:rPr>
              <a:t>2 comptes de résultats spécifiques (vie et non-vie)</a:t>
            </a:r>
            <a:endParaRPr kumimoji="0" lang="fr-FR" sz="16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15963" y="0"/>
            <a:ext cx="7770812" cy="760413"/>
          </a:xfrm>
        </p:spPr>
        <p:txBody>
          <a:bodyPr/>
          <a:lstStyle/>
          <a:p>
            <a:pPr eaLnBrk="1" hangingPunct="1"/>
            <a:r>
              <a:rPr lang="fr-FR" sz="1600" dirty="0" smtClean="0"/>
              <a:t>Clés de lecture des états financiers</a:t>
            </a:r>
            <a:r>
              <a:rPr lang="fr-FR" dirty="0" smtClean="0"/>
              <a:t/>
            </a:r>
            <a:br>
              <a:rPr lang="fr-FR" dirty="0" smtClean="0"/>
            </a:br>
            <a:r>
              <a:rPr lang="fr-FR" i="1" dirty="0" smtClean="0"/>
              <a:t>Spécificités du Bilan comptable d’un assureur</a:t>
            </a:r>
          </a:p>
        </p:txBody>
      </p:sp>
      <p:sp>
        <p:nvSpPr>
          <p:cNvPr id="45059" name="Rectangle 3"/>
          <p:cNvSpPr>
            <a:spLocks noGrp="1" noChangeArrowheads="1"/>
          </p:cNvSpPr>
          <p:nvPr>
            <p:ph type="body" sz="half" idx="1"/>
          </p:nvPr>
        </p:nvSpPr>
        <p:spPr>
          <a:xfrm>
            <a:off x="457200" y="4210050"/>
            <a:ext cx="4038600" cy="2190750"/>
          </a:xfrm>
        </p:spPr>
        <p:txBody>
          <a:bodyPr/>
          <a:lstStyle/>
          <a:p>
            <a:pPr eaLnBrk="1" hangingPunct="1"/>
            <a:endParaRPr lang="fr-FR" sz="1400" dirty="0" smtClean="0"/>
          </a:p>
          <a:p>
            <a:pPr eaLnBrk="1" hangingPunct="1"/>
            <a:r>
              <a:rPr lang="fr-FR" sz="1400" dirty="0" smtClean="0"/>
              <a:t>Lecture de gauche à droite.</a:t>
            </a:r>
          </a:p>
          <a:p>
            <a:pPr eaLnBrk="1" hangingPunct="1"/>
            <a:endParaRPr lang="fr-FR" sz="1400" dirty="0" smtClean="0"/>
          </a:p>
          <a:p>
            <a:pPr eaLnBrk="1" hangingPunct="1"/>
            <a:r>
              <a:rPr lang="fr-FR" sz="1400" dirty="0" smtClean="0"/>
              <a:t>Comment l’actif a été financé par le passif.</a:t>
            </a:r>
          </a:p>
          <a:p>
            <a:pPr eaLnBrk="1" hangingPunct="1"/>
            <a:endParaRPr lang="fr-FR" sz="1400" dirty="0" smtClean="0"/>
          </a:p>
        </p:txBody>
      </p:sp>
      <p:sp>
        <p:nvSpPr>
          <p:cNvPr id="519172" name="Rectangle 4"/>
          <p:cNvSpPr>
            <a:spLocks noGrp="1" noChangeArrowheads="1"/>
          </p:cNvSpPr>
          <p:nvPr>
            <p:ph type="body" sz="half" idx="2"/>
          </p:nvPr>
        </p:nvSpPr>
        <p:spPr>
          <a:xfrm>
            <a:off x="4648200" y="4210050"/>
            <a:ext cx="4038600" cy="2190750"/>
          </a:xfrm>
        </p:spPr>
        <p:txBody>
          <a:bodyPr/>
          <a:lstStyle/>
          <a:p>
            <a:pPr eaLnBrk="1" hangingPunct="1"/>
            <a:endParaRPr lang="fr-FR" sz="1400" dirty="0" smtClean="0"/>
          </a:p>
          <a:p>
            <a:pPr eaLnBrk="1" hangingPunct="1"/>
            <a:r>
              <a:rPr lang="fr-FR" sz="1400" dirty="0" smtClean="0"/>
              <a:t>Lecture de droite à gauche.</a:t>
            </a:r>
          </a:p>
          <a:p>
            <a:pPr eaLnBrk="1" hangingPunct="1"/>
            <a:endParaRPr lang="fr-FR" sz="1400" dirty="0" smtClean="0"/>
          </a:p>
          <a:p>
            <a:pPr eaLnBrk="1" hangingPunct="1"/>
            <a:r>
              <a:rPr lang="fr-FR" sz="1400" dirty="0" smtClean="0"/>
              <a:t>Comment le passif a été placé à l’actif.</a:t>
            </a:r>
          </a:p>
          <a:p>
            <a:pPr eaLnBrk="1" hangingPunct="1"/>
            <a:endParaRPr lang="fr-FR" sz="1400" dirty="0" smtClean="0"/>
          </a:p>
        </p:txBody>
      </p:sp>
      <p:sp>
        <p:nvSpPr>
          <p:cNvPr id="46101" name="Text Box 6"/>
          <p:cNvSpPr txBox="1">
            <a:spLocks noChangeArrowheads="1"/>
          </p:cNvSpPr>
          <p:nvPr/>
        </p:nvSpPr>
        <p:spPr bwMode="auto">
          <a:xfrm>
            <a:off x="533400" y="1658938"/>
            <a:ext cx="3778250" cy="311150"/>
          </a:xfrm>
          <a:prstGeom prst="rect">
            <a:avLst/>
          </a:prstGeom>
          <a:solidFill>
            <a:srgbClr val="000066"/>
          </a:solidFill>
          <a:ln w="6350">
            <a:noFill/>
            <a:miter lim="800000"/>
            <a:headEnd/>
            <a:tailEnd/>
          </a:ln>
          <a:scene3d>
            <a:camera prst="orthographicFront"/>
            <a:lightRig rig="threePt" dir="t"/>
          </a:scene3d>
          <a:sp3d>
            <a:bevelT/>
            <a:bevelB/>
          </a:sp3d>
        </p:spPr>
        <p:txBody>
          <a:bodyPr wrap="none" lIns="54000" rIns="54000" anchor="ctr" anchorCtr="1"/>
          <a:lstStyle/>
          <a:p>
            <a:pPr algn="ctr" eaLnBrk="1" hangingPunct="1">
              <a:buFont typeface="Wingdings" pitchFamily="2" charset="2"/>
              <a:buNone/>
              <a:defRPr/>
            </a:pPr>
            <a:r>
              <a:rPr lang="fr-FR" sz="1400" b="1" dirty="0">
                <a:solidFill>
                  <a:schemeClr val="bg1"/>
                </a:solidFill>
                <a:latin typeface="Arial" charset="0"/>
                <a:cs typeface="Arial" charset="0"/>
              </a:rPr>
              <a:t>Entreprise « classique »</a:t>
            </a:r>
          </a:p>
        </p:txBody>
      </p:sp>
      <p:sp>
        <p:nvSpPr>
          <p:cNvPr id="46102" name="Text Box 7"/>
          <p:cNvSpPr txBox="1">
            <a:spLocks noChangeArrowheads="1"/>
          </p:cNvSpPr>
          <p:nvPr/>
        </p:nvSpPr>
        <p:spPr bwMode="auto">
          <a:xfrm>
            <a:off x="533400" y="2239963"/>
            <a:ext cx="1889125" cy="206375"/>
          </a:xfrm>
          <a:prstGeom prst="rect">
            <a:avLst/>
          </a:prstGeom>
          <a:solidFill>
            <a:srgbClr val="9999FF"/>
          </a:solidFill>
          <a:ln w="6350">
            <a:noFill/>
            <a:miter lim="800000"/>
            <a:headEnd/>
            <a:tailEnd/>
          </a:ln>
          <a:scene3d>
            <a:camera prst="orthographicFront"/>
            <a:lightRig rig="threePt" dir="t"/>
          </a:scene3d>
          <a:sp3d>
            <a:bevelT w="38100"/>
            <a:bevelB/>
          </a:sp3d>
        </p:spPr>
        <p:txBody>
          <a:bodyPr lIns="54000" rIns="54000" anchor="ctr"/>
          <a:lstStyle/>
          <a:p>
            <a:pPr marL="90488" eaLnBrk="1" hangingPunct="1">
              <a:buFont typeface="Wingdings" pitchFamily="2" charset="2"/>
              <a:buNone/>
              <a:defRPr/>
            </a:pPr>
            <a:r>
              <a:rPr lang="fr-FR" sz="1000" b="1" dirty="0">
                <a:latin typeface="Arial" charset="0"/>
                <a:cs typeface="Arial" charset="0"/>
              </a:rPr>
              <a:t>ACTIF</a:t>
            </a:r>
          </a:p>
        </p:txBody>
      </p:sp>
      <p:sp>
        <p:nvSpPr>
          <p:cNvPr id="46103" name="Text Box 8"/>
          <p:cNvSpPr txBox="1">
            <a:spLocks noChangeArrowheads="1"/>
          </p:cNvSpPr>
          <p:nvPr/>
        </p:nvSpPr>
        <p:spPr bwMode="auto">
          <a:xfrm>
            <a:off x="2419350" y="2239963"/>
            <a:ext cx="1889125" cy="206375"/>
          </a:xfrm>
          <a:prstGeom prst="rect">
            <a:avLst/>
          </a:prstGeom>
          <a:solidFill>
            <a:srgbClr val="9999FF"/>
          </a:solidFill>
          <a:ln w="6350">
            <a:noFill/>
            <a:miter lim="800000"/>
            <a:headEnd/>
            <a:tailEnd/>
          </a:ln>
          <a:scene3d>
            <a:camera prst="orthographicFront"/>
            <a:lightRig rig="threePt" dir="t"/>
          </a:scene3d>
          <a:sp3d>
            <a:bevelT w="38100"/>
            <a:bevelB/>
          </a:sp3d>
        </p:spPr>
        <p:txBody>
          <a:bodyPr lIns="54000" rIns="54000" anchor="ctr"/>
          <a:lstStyle/>
          <a:p>
            <a:pPr marL="90488" eaLnBrk="1" hangingPunct="1">
              <a:buFont typeface="Wingdings" pitchFamily="2" charset="2"/>
              <a:buNone/>
              <a:defRPr/>
            </a:pPr>
            <a:r>
              <a:rPr lang="fr-FR" sz="1000" b="1" dirty="0">
                <a:latin typeface="Arial" charset="0"/>
                <a:cs typeface="Arial" charset="0"/>
              </a:rPr>
              <a:t>PASSIF</a:t>
            </a:r>
          </a:p>
        </p:txBody>
      </p:sp>
      <p:sp>
        <p:nvSpPr>
          <p:cNvPr id="46104" name="Text Box 9"/>
          <p:cNvSpPr txBox="1">
            <a:spLocks noChangeArrowheads="1"/>
          </p:cNvSpPr>
          <p:nvPr/>
        </p:nvSpPr>
        <p:spPr bwMode="auto">
          <a:xfrm>
            <a:off x="533400" y="2444750"/>
            <a:ext cx="1889125" cy="1563687"/>
          </a:xfrm>
          <a:prstGeom prst="rect">
            <a:avLst/>
          </a:prstGeom>
          <a:solidFill>
            <a:srgbClr val="CCECFF"/>
          </a:solidFill>
          <a:ln w="6350">
            <a:noFill/>
            <a:miter lim="800000"/>
            <a:headEnd/>
            <a:tailEnd/>
          </a:ln>
          <a:scene3d>
            <a:camera prst="orthographicFront"/>
            <a:lightRig rig="threePt" dir="t"/>
          </a:scene3d>
          <a:sp3d>
            <a:bevelT w="38100"/>
            <a:bevelB/>
          </a:sp3d>
        </p:spPr>
        <p:txBody>
          <a:bodyPr lIns="54000" rIns="54000"/>
          <a:lstStyle/>
          <a:p>
            <a:pPr marL="180975" indent="-90488" eaLnBrk="1" hangingPunct="1">
              <a:buFont typeface="Wingdings" pitchFamily="2" charset="2"/>
              <a:buNone/>
              <a:defRPr/>
            </a:pPr>
            <a:endParaRPr lang="fr-FR" sz="1000" dirty="0">
              <a:latin typeface="Arial" charset="0"/>
              <a:cs typeface="Arial" charset="0"/>
            </a:endParaRPr>
          </a:p>
          <a:p>
            <a:pPr marL="180975" indent="-90488" eaLnBrk="1" hangingPunct="1">
              <a:buFont typeface="Wingdings" pitchFamily="2" charset="2"/>
              <a:buNone/>
              <a:defRPr/>
            </a:pPr>
            <a:r>
              <a:rPr lang="fr-FR" sz="1000" dirty="0">
                <a:latin typeface="Arial" charset="0"/>
                <a:cs typeface="Arial" charset="0"/>
              </a:rPr>
              <a:t>Actif immobilisé :</a:t>
            </a:r>
          </a:p>
          <a:p>
            <a:pPr marL="180975" indent="-90488" eaLnBrk="1" hangingPunct="1">
              <a:buFont typeface="Wingdings" pitchFamily="2" charset="2"/>
              <a:buChar char="§"/>
              <a:defRPr/>
            </a:pPr>
            <a:r>
              <a:rPr lang="fr-FR" sz="1000" dirty="0">
                <a:latin typeface="Arial" charset="0"/>
                <a:cs typeface="Arial" charset="0"/>
              </a:rPr>
              <a:t>Immobilisations</a:t>
            </a:r>
          </a:p>
          <a:p>
            <a:pPr marL="180975" indent="-90488" eaLnBrk="1" hangingPunct="1">
              <a:buFont typeface="Wingdings" pitchFamily="2" charset="2"/>
              <a:buNone/>
              <a:defRPr/>
            </a:pPr>
            <a:endParaRPr lang="fr-FR" sz="1000" dirty="0">
              <a:latin typeface="Arial" charset="0"/>
              <a:cs typeface="Arial" charset="0"/>
            </a:endParaRPr>
          </a:p>
          <a:p>
            <a:pPr marL="180975" indent="-90488" eaLnBrk="1" hangingPunct="1">
              <a:buFont typeface="Wingdings" pitchFamily="2" charset="2"/>
              <a:buNone/>
              <a:defRPr/>
            </a:pPr>
            <a:r>
              <a:rPr lang="fr-FR" sz="1000" dirty="0">
                <a:latin typeface="Arial" charset="0"/>
                <a:cs typeface="Arial" charset="0"/>
              </a:rPr>
              <a:t>Actif circulant :</a:t>
            </a:r>
          </a:p>
          <a:p>
            <a:pPr marL="180975" indent="-90488" eaLnBrk="1" hangingPunct="1">
              <a:buFont typeface="Wingdings" pitchFamily="2" charset="2"/>
              <a:buChar char="§"/>
              <a:defRPr/>
            </a:pPr>
            <a:r>
              <a:rPr lang="fr-FR" sz="1000" dirty="0">
                <a:latin typeface="Arial" charset="0"/>
                <a:cs typeface="Arial" charset="0"/>
              </a:rPr>
              <a:t>Stocks</a:t>
            </a:r>
          </a:p>
          <a:p>
            <a:pPr marL="180975" indent="-90488" eaLnBrk="1" hangingPunct="1">
              <a:buFont typeface="Wingdings" pitchFamily="2" charset="2"/>
              <a:buChar char="§"/>
              <a:defRPr/>
            </a:pPr>
            <a:r>
              <a:rPr lang="fr-FR" sz="1000" dirty="0">
                <a:latin typeface="Arial" charset="0"/>
                <a:cs typeface="Arial" charset="0"/>
              </a:rPr>
              <a:t>Créances (sur les clients)</a:t>
            </a:r>
          </a:p>
          <a:p>
            <a:pPr marL="180975" indent="-90488" eaLnBrk="1" hangingPunct="1">
              <a:buFont typeface="Wingdings" pitchFamily="2" charset="2"/>
              <a:buChar char="§"/>
              <a:defRPr/>
            </a:pPr>
            <a:r>
              <a:rPr lang="fr-FR" sz="1000" dirty="0">
                <a:latin typeface="Arial" charset="0"/>
                <a:cs typeface="Arial" charset="0"/>
              </a:rPr>
              <a:t>Avoirs en banque</a:t>
            </a:r>
          </a:p>
        </p:txBody>
      </p:sp>
      <p:sp>
        <p:nvSpPr>
          <p:cNvPr id="46105" name="Text Box 10"/>
          <p:cNvSpPr txBox="1">
            <a:spLocks noChangeArrowheads="1"/>
          </p:cNvSpPr>
          <p:nvPr/>
        </p:nvSpPr>
        <p:spPr bwMode="auto">
          <a:xfrm>
            <a:off x="2419350" y="2444750"/>
            <a:ext cx="1889125" cy="501650"/>
          </a:xfrm>
          <a:prstGeom prst="rect">
            <a:avLst/>
          </a:prstGeom>
          <a:solidFill>
            <a:srgbClr val="CCECFF"/>
          </a:solidFill>
          <a:ln w="6350">
            <a:noFill/>
            <a:miter lim="800000"/>
            <a:headEnd/>
            <a:tailEnd/>
          </a:ln>
          <a:scene3d>
            <a:camera prst="orthographicFront"/>
            <a:lightRig rig="threePt" dir="t"/>
          </a:scene3d>
          <a:sp3d>
            <a:bevelT w="38100"/>
            <a:bevelB/>
          </a:sp3d>
        </p:spPr>
        <p:txBody>
          <a:bodyPr lIns="54000" rIns="54000"/>
          <a:lstStyle/>
          <a:p>
            <a:pPr marL="90488" eaLnBrk="1" hangingPunct="1">
              <a:buFont typeface="Wingdings" pitchFamily="2" charset="2"/>
              <a:buNone/>
              <a:defRPr/>
            </a:pPr>
            <a:endParaRPr lang="fr-FR" sz="700" dirty="0">
              <a:latin typeface="Arial" charset="0"/>
              <a:cs typeface="Arial" charset="0"/>
            </a:endParaRPr>
          </a:p>
          <a:p>
            <a:pPr marL="90488" eaLnBrk="1" hangingPunct="1">
              <a:buFont typeface="Wingdings" pitchFamily="2" charset="2"/>
              <a:buNone/>
              <a:defRPr/>
            </a:pPr>
            <a:r>
              <a:rPr lang="fr-FR" sz="1000" dirty="0">
                <a:latin typeface="Arial" charset="0"/>
                <a:cs typeface="Arial" charset="0"/>
              </a:rPr>
              <a:t>Capitaux propres et réserves</a:t>
            </a:r>
          </a:p>
        </p:txBody>
      </p:sp>
      <p:sp>
        <p:nvSpPr>
          <p:cNvPr id="46106" name="Text Box 11"/>
          <p:cNvSpPr txBox="1">
            <a:spLocks noChangeArrowheads="1"/>
          </p:cNvSpPr>
          <p:nvPr/>
        </p:nvSpPr>
        <p:spPr bwMode="auto">
          <a:xfrm>
            <a:off x="2419350" y="2944813"/>
            <a:ext cx="1889125" cy="1063625"/>
          </a:xfrm>
          <a:prstGeom prst="rect">
            <a:avLst/>
          </a:prstGeom>
          <a:solidFill>
            <a:srgbClr val="CCECFF"/>
          </a:solidFill>
          <a:ln w="6350">
            <a:noFill/>
            <a:miter lim="800000"/>
            <a:headEnd/>
            <a:tailEnd/>
          </a:ln>
          <a:scene3d>
            <a:camera prst="orthographicFront"/>
            <a:lightRig rig="threePt" dir="t"/>
          </a:scene3d>
          <a:sp3d>
            <a:bevelT w="38100"/>
            <a:bevelB/>
          </a:sp3d>
        </p:spPr>
        <p:txBody>
          <a:bodyPr lIns="54000" rIns="54000"/>
          <a:lstStyle/>
          <a:p>
            <a:pPr marL="180975" indent="-90488" eaLnBrk="1" hangingPunct="1">
              <a:buFont typeface="Wingdings" pitchFamily="2" charset="2"/>
              <a:buNone/>
              <a:defRPr/>
            </a:pPr>
            <a:endParaRPr lang="fr-FR" sz="500" dirty="0">
              <a:latin typeface="Arial" charset="0"/>
              <a:cs typeface="Arial" charset="0"/>
            </a:endParaRPr>
          </a:p>
          <a:p>
            <a:pPr marL="180975" indent="-90488" eaLnBrk="1" hangingPunct="1">
              <a:buFont typeface="Wingdings" pitchFamily="2" charset="2"/>
              <a:buNone/>
              <a:defRPr/>
            </a:pPr>
            <a:r>
              <a:rPr lang="fr-FR" sz="1000" dirty="0">
                <a:latin typeface="Arial" charset="0"/>
                <a:cs typeface="Arial" charset="0"/>
              </a:rPr>
              <a:t>Passif réel : dettes</a:t>
            </a:r>
          </a:p>
          <a:p>
            <a:pPr marL="180975" indent="-90488" eaLnBrk="1" hangingPunct="1">
              <a:buFont typeface="Wingdings" pitchFamily="2" charset="2"/>
              <a:buChar char="§"/>
              <a:defRPr/>
            </a:pPr>
            <a:r>
              <a:rPr lang="fr-FR" sz="1000" dirty="0">
                <a:latin typeface="Arial" charset="0"/>
                <a:cs typeface="Arial" charset="0"/>
              </a:rPr>
              <a:t>à long et moyen terme</a:t>
            </a:r>
            <a:br>
              <a:rPr lang="fr-FR" sz="1000" dirty="0">
                <a:latin typeface="Arial" charset="0"/>
                <a:cs typeface="Arial" charset="0"/>
              </a:rPr>
            </a:br>
            <a:r>
              <a:rPr lang="fr-FR" sz="1000" dirty="0">
                <a:latin typeface="Arial" charset="0"/>
                <a:cs typeface="Arial" charset="0"/>
              </a:rPr>
              <a:t>(envers les banques)</a:t>
            </a:r>
          </a:p>
          <a:p>
            <a:pPr marL="180975" indent="-90488" eaLnBrk="1" hangingPunct="1">
              <a:buFont typeface="Wingdings" pitchFamily="2" charset="2"/>
              <a:buChar char="§"/>
              <a:defRPr/>
            </a:pPr>
            <a:r>
              <a:rPr lang="fr-FR" sz="1000" dirty="0">
                <a:latin typeface="Arial" charset="0"/>
                <a:cs typeface="Arial" charset="0"/>
              </a:rPr>
              <a:t>à court terme</a:t>
            </a:r>
            <a:br>
              <a:rPr lang="fr-FR" sz="1000" dirty="0">
                <a:latin typeface="Arial" charset="0"/>
                <a:cs typeface="Arial" charset="0"/>
              </a:rPr>
            </a:br>
            <a:r>
              <a:rPr lang="fr-FR" sz="1000" dirty="0">
                <a:latin typeface="Arial" charset="0"/>
                <a:cs typeface="Arial" charset="0"/>
              </a:rPr>
              <a:t>(envers les fournisseurs)</a:t>
            </a:r>
          </a:p>
        </p:txBody>
      </p:sp>
      <p:sp>
        <p:nvSpPr>
          <p:cNvPr id="46107" name="Text Box 12"/>
          <p:cNvSpPr txBox="1">
            <a:spLocks noChangeArrowheads="1"/>
          </p:cNvSpPr>
          <p:nvPr/>
        </p:nvSpPr>
        <p:spPr bwMode="auto">
          <a:xfrm>
            <a:off x="533400" y="4006850"/>
            <a:ext cx="1889125" cy="206375"/>
          </a:xfrm>
          <a:prstGeom prst="rect">
            <a:avLst/>
          </a:prstGeom>
          <a:solidFill>
            <a:srgbClr val="9999FF"/>
          </a:solidFill>
          <a:ln w="6350">
            <a:noFill/>
            <a:miter lim="800000"/>
            <a:headEnd/>
            <a:tailEnd/>
          </a:ln>
          <a:scene3d>
            <a:camera prst="orthographicFront"/>
            <a:lightRig rig="threePt" dir="t"/>
          </a:scene3d>
          <a:sp3d>
            <a:bevelT w="38100"/>
            <a:bevelB/>
          </a:sp3d>
        </p:spPr>
        <p:txBody>
          <a:bodyPr lIns="54000" rIns="54000" anchor="ctr"/>
          <a:lstStyle/>
          <a:p>
            <a:pPr marL="90488" eaLnBrk="1" hangingPunct="1">
              <a:buFont typeface="Wingdings" pitchFamily="2" charset="2"/>
              <a:buNone/>
              <a:defRPr/>
            </a:pPr>
            <a:r>
              <a:rPr lang="fr-FR" sz="1000" dirty="0">
                <a:latin typeface="Arial" charset="0"/>
                <a:cs typeface="Arial" charset="0"/>
              </a:rPr>
              <a:t>TOTAL</a:t>
            </a:r>
          </a:p>
        </p:txBody>
      </p:sp>
      <p:sp>
        <p:nvSpPr>
          <p:cNvPr id="46108" name="Text Box 13"/>
          <p:cNvSpPr txBox="1">
            <a:spLocks noChangeArrowheads="1"/>
          </p:cNvSpPr>
          <p:nvPr/>
        </p:nvSpPr>
        <p:spPr bwMode="auto">
          <a:xfrm>
            <a:off x="2419350" y="4006850"/>
            <a:ext cx="1889125" cy="206375"/>
          </a:xfrm>
          <a:prstGeom prst="rect">
            <a:avLst/>
          </a:prstGeom>
          <a:solidFill>
            <a:srgbClr val="9999FF"/>
          </a:solidFill>
          <a:ln w="6350">
            <a:noFill/>
            <a:miter lim="800000"/>
            <a:headEnd/>
            <a:tailEnd/>
          </a:ln>
          <a:scene3d>
            <a:camera prst="orthographicFront"/>
            <a:lightRig rig="threePt" dir="t"/>
          </a:scene3d>
          <a:sp3d>
            <a:bevelT w="38100"/>
            <a:bevelB/>
          </a:sp3d>
        </p:spPr>
        <p:txBody>
          <a:bodyPr lIns="54000" rIns="54000" anchor="ctr"/>
          <a:lstStyle/>
          <a:p>
            <a:pPr marL="90488" eaLnBrk="1" hangingPunct="1">
              <a:buFont typeface="Wingdings" pitchFamily="2" charset="2"/>
              <a:buNone/>
              <a:defRPr/>
            </a:pPr>
            <a:r>
              <a:rPr lang="fr-FR" sz="1000" dirty="0">
                <a:latin typeface="Arial" charset="0"/>
                <a:cs typeface="Arial" charset="0"/>
              </a:rPr>
              <a:t>TOTAL</a:t>
            </a:r>
          </a:p>
        </p:txBody>
      </p:sp>
      <p:sp>
        <p:nvSpPr>
          <p:cNvPr id="46088" name="Text Box 15"/>
          <p:cNvSpPr txBox="1">
            <a:spLocks noChangeArrowheads="1"/>
          </p:cNvSpPr>
          <p:nvPr/>
        </p:nvSpPr>
        <p:spPr bwMode="auto">
          <a:xfrm>
            <a:off x="4703763" y="1658938"/>
            <a:ext cx="3778250" cy="304800"/>
          </a:xfrm>
          <a:prstGeom prst="rect">
            <a:avLst/>
          </a:prstGeom>
          <a:solidFill>
            <a:srgbClr val="A50021"/>
          </a:solidFill>
          <a:ln w="6350" algn="ctr">
            <a:noFill/>
            <a:miter lim="800000"/>
            <a:headEnd/>
            <a:tailEnd/>
          </a:ln>
          <a:scene3d>
            <a:camera prst="orthographicFront"/>
            <a:lightRig rig="threePt" dir="t"/>
          </a:scene3d>
          <a:sp3d>
            <a:bevelT/>
          </a:sp3d>
        </p:spPr>
        <p:txBody>
          <a:bodyPr wrap="none" lIns="54000" rIns="54000" anchor="ctr" anchorCtr="1"/>
          <a:lstStyle/>
          <a:p>
            <a:pPr algn="ctr" eaLnBrk="1" hangingPunct="1">
              <a:buFont typeface="Wingdings" pitchFamily="2" charset="2"/>
              <a:buNone/>
              <a:defRPr/>
            </a:pPr>
            <a:r>
              <a:rPr lang="fr-FR" sz="1400" b="1" dirty="0">
                <a:solidFill>
                  <a:schemeClr val="bg1"/>
                </a:solidFill>
                <a:latin typeface="Arial" charset="0"/>
                <a:cs typeface="Arial" charset="0"/>
              </a:rPr>
              <a:t>Société d’assurances</a:t>
            </a:r>
          </a:p>
        </p:txBody>
      </p:sp>
      <p:sp>
        <p:nvSpPr>
          <p:cNvPr id="46089" name="Text Box 16"/>
          <p:cNvSpPr txBox="1">
            <a:spLocks noChangeArrowheads="1"/>
          </p:cNvSpPr>
          <p:nvPr/>
        </p:nvSpPr>
        <p:spPr bwMode="auto">
          <a:xfrm>
            <a:off x="4705351" y="2236788"/>
            <a:ext cx="1889125" cy="206375"/>
          </a:xfrm>
          <a:prstGeom prst="rect">
            <a:avLst/>
          </a:prstGeom>
          <a:solidFill>
            <a:srgbClr val="CC0000"/>
          </a:solidFill>
          <a:ln w="6350">
            <a:noFill/>
            <a:miter lim="800000"/>
            <a:headEnd/>
            <a:tailEnd/>
          </a:ln>
          <a:scene3d>
            <a:camera prst="orthographicFront"/>
            <a:lightRig rig="threePt" dir="t"/>
          </a:scene3d>
          <a:sp3d>
            <a:bevelT w="38100"/>
          </a:sp3d>
        </p:spPr>
        <p:txBody>
          <a:bodyPr lIns="54000" rIns="54000" anchor="ctr"/>
          <a:lstStyle/>
          <a:p>
            <a:pPr marL="90488" eaLnBrk="1" hangingPunct="1">
              <a:buFont typeface="Wingdings" pitchFamily="2" charset="2"/>
              <a:buNone/>
              <a:defRPr/>
            </a:pPr>
            <a:r>
              <a:rPr lang="fr-FR" sz="1000" b="1" dirty="0">
                <a:solidFill>
                  <a:schemeClr val="bg1"/>
                </a:solidFill>
                <a:latin typeface="Arial" charset="0"/>
                <a:cs typeface="Arial" charset="0"/>
              </a:rPr>
              <a:t>ACTIF</a:t>
            </a:r>
          </a:p>
        </p:txBody>
      </p:sp>
      <p:sp>
        <p:nvSpPr>
          <p:cNvPr id="46090" name="Text Box 17"/>
          <p:cNvSpPr txBox="1">
            <a:spLocks noChangeArrowheads="1"/>
          </p:cNvSpPr>
          <p:nvPr/>
        </p:nvSpPr>
        <p:spPr bwMode="auto">
          <a:xfrm>
            <a:off x="6591301" y="2236788"/>
            <a:ext cx="1893888" cy="206375"/>
          </a:xfrm>
          <a:prstGeom prst="rect">
            <a:avLst/>
          </a:prstGeom>
          <a:solidFill>
            <a:srgbClr val="CC0000"/>
          </a:solidFill>
          <a:ln w="6350">
            <a:noFill/>
            <a:miter lim="800000"/>
            <a:headEnd/>
            <a:tailEnd/>
          </a:ln>
          <a:scene3d>
            <a:camera prst="orthographicFront"/>
            <a:lightRig rig="threePt" dir="t"/>
          </a:scene3d>
          <a:sp3d>
            <a:bevelT w="38100"/>
          </a:sp3d>
        </p:spPr>
        <p:txBody>
          <a:bodyPr lIns="54000" rIns="54000" anchor="ctr"/>
          <a:lstStyle/>
          <a:p>
            <a:pPr marL="90488" eaLnBrk="1" hangingPunct="1">
              <a:buFont typeface="Wingdings" pitchFamily="2" charset="2"/>
              <a:buNone/>
              <a:defRPr/>
            </a:pPr>
            <a:r>
              <a:rPr lang="fr-FR" sz="1000" b="1" dirty="0">
                <a:solidFill>
                  <a:schemeClr val="bg1"/>
                </a:solidFill>
                <a:latin typeface="Arial" charset="0"/>
                <a:cs typeface="Arial" charset="0"/>
              </a:rPr>
              <a:t>PASSIF</a:t>
            </a:r>
          </a:p>
        </p:txBody>
      </p:sp>
      <p:sp>
        <p:nvSpPr>
          <p:cNvPr id="46091" name="Text Box 18"/>
          <p:cNvSpPr txBox="1">
            <a:spLocks noChangeArrowheads="1"/>
          </p:cNvSpPr>
          <p:nvPr/>
        </p:nvSpPr>
        <p:spPr bwMode="auto">
          <a:xfrm>
            <a:off x="4705350" y="2441575"/>
            <a:ext cx="1353391" cy="1563687"/>
          </a:xfrm>
          <a:prstGeom prst="rect">
            <a:avLst/>
          </a:prstGeom>
          <a:solidFill>
            <a:srgbClr val="FFFFCC"/>
          </a:solidFill>
          <a:ln w="6350">
            <a:noFill/>
            <a:miter lim="800000"/>
            <a:headEnd/>
            <a:tailEnd/>
          </a:ln>
          <a:scene3d>
            <a:camera prst="orthographicFront"/>
            <a:lightRig rig="threePt" dir="t"/>
          </a:scene3d>
          <a:sp3d>
            <a:bevelT w="38100"/>
          </a:sp3d>
        </p:spPr>
        <p:txBody>
          <a:bodyPr lIns="54000" rIns="54000"/>
          <a:lstStyle/>
          <a:p>
            <a:pPr marL="90488" eaLnBrk="1" hangingPunct="1">
              <a:buFont typeface="Wingdings" pitchFamily="2" charset="2"/>
              <a:buNone/>
              <a:defRPr/>
            </a:pPr>
            <a:endParaRPr lang="fr-FR" sz="1000" dirty="0">
              <a:latin typeface="Arial" charset="0"/>
              <a:cs typeface="Arial" charset="0"/>
            </a:endParaRPr>
          </a:p>
          <a:p>
            <a:pPr marL="90488" eaLnBrk="1" hangingPunct="1">
              <a:buFont typeface="Wingdings" pitchFamily="2" charset="2"/>
              <a:buNone/>
              <a:defRPr/>
            </a:pPr>
            <a:r>
              <a:rPr lang="fr-FR" sz="1000" dirty="0">
                <a:latin typeface="Arial" charset="0"/>
                <a:cs typeface="Arial" charset="0"/>
              </a:rPr>
              <a:t>Placements</a:t>
            </a:r>
          </a:p>
          <a:p>
            <a:pPr marL="90488" eaLnBrk="1" hangingPunct="1">
              <a:buFont typeface="Wingdings" pitchFamily="2" charset="2"/>
              <a:buNone/>
              <a:defRPr/>
            </a:pPr>
            <a:r>
              <a:rPr lang="fr-FR" sz="1000" dirty="0">
                <a:latin typeface="Arial" charset="0"/>
                <a:cs typeface="Arial" charset="0"/>
              </a:rPr>
              <a:t>Créances</a:t>
            </a:r>
          </a:p>
          <a:p>
            <a:pPr marL="90488" eaLnBrk="1" hangingPunct="1">
              <a:buFont typeface="Wingdings" pitchFamily="2" charset="2"/>
              <a:buNone/>
              <a:defRPr/>
            </a:pPr>
            <a:r>
              <a:rPr lang="fr-FR" sz="1000" dirty="0">
                <a:latin typeface="Arial" charset="0"/>
                <a:cs typeface="Arial" charset="0"/>
              </a:rPr>
              <a:t>Avoirs en banque</a:t>
            </a:r>
          </a:p>
        </p:txBody>
      </p:sp>
      <p:sp>
        <p:nvSpPr>
          <p:cNvPr id="46092" name="Text Box 19"/>
          <p:cNvSpPr txBox="1">
            <a:spLocks noChangeArrowheads="1"/>
          </p:cNvSpPr>
          <p:nvPr/>
        </p:nvSpPr>
        <p:spPr bwMode="auto">
          <a:xfrm>
            <a:off x="6591301" y="2441575"/>
            <a:ext cx="1366838" cy="501650"/>
          </a:xfrm>
          <a:prstGeom prst="rect">
            <a:avLst/>
          </a:prstGeom>
          <a:solidFill>
            <a:srgbClr val="FFFFCC"/>
          </a:solidFill>
          <a:ln w="6350">
            <a:noFill/>
            <a:miter lim="800000"/>
            <a:headEnd/>
            <a:tailEnd/>
          </a:ln>
          <a:scene3d>
            <a:camera prst="orthographicFront"/>
            <a:lightRig rig="threePt" dir="t"/>
          </a:scene3d>
          <a:sp3d>
            <a:bevelT w="38100"/>
          </a:sp3d>
        </p:spPr>
        <p:txBody>
          <a:bodyPr lIns="54000" rIns="54000"/>
          <a:lstStyle/>
          <a:p>
            <a:pPr marL="90488" eaLnBrk="1" hangingPunct="1">
              <a:buFont typeface="Wingdings" pitchFamily="2" charset="2"/>
              <a:buNone/>
              <a:defRPr/>
            </a:pPr>
            <a:endParaRPr lang="fr-FR" sz="700" dirty="0">
              <a:latin typeface="Arial" charset="0"/>
              <a:cs typeface="Arial" charset="0"/>
            </a:endParaRPr>
          </a:p>
          <a:p>
            <a:pPr marL="90488" eaLnBrk="1" hangingPunct="1">
              <a:buFont typeface="Wingdings" pitchFamily="2" charset="2"/>
              <a:buNone/>
              <a:defRPr/>
            </a:pPr>
            <a:r>
              <a:rPr lang="fr-FR" sz="1000" dirty="0">
                <a:latin typeface="Arial" charset="0"/>
                <a:cs typeface="Arial" charset="0"/>
              </a:rPr>
              <a:t>Capitaux propres</a:t>
            </a:r>
          </a:p>
        </p:txBody>
      </p:sp>
      <p:sp>
        <p:nvSpPr>
          <p:cNvPr id="46093" name="Text Box 20"/>
          <p:cNvSpPr txBox="1">
            <a:spLocks noChangeArrowheads="1"/>
          </p:cNvSpPr>
          <p:nvPr/>
        </p:nvSpPr>
        <p:spPr bwMode="auto">
          <a:xfrm>
            <a:off x="6591301" y="2941638"/>
            <a:ext cx="1366838" cy="1063625"/>
          </a:xfrm>
          <a:prstGeom prst="rect">
            <a:avLst/>
          </a:prstGeom>
          <a:solidFill>
            <a:srgbClr val="FFFFCC"/>
          </a:solidFill>
          <a:ln w="6350">
            <a:noFill/>
            <a:miter lim="800000"/>
            <a:headEnd/>
            <a:tailEnd/>
          </a:ln>
          <a:scene3d>
            <a:camera prst="orthographicFront"/>
            <a:lightRig rig="threePt" dir="t"/>
          </a:scene3d>
          <a:sp3d>
            <a:bevelT w="38100"/>
          </a:sp3d>
        </p:spPr>
        <p:txBody>
          <a:bodyPr lIns="54000" rIns="54000"/>
          <a:lstStyle/>
          <a:p>
            <a:pPr marL="177800" indent="-88900" eaLnBrk="1" hangingPunct="1">
              <a:buFont typeface="Wingdings" pitchFamily="2" charset="2"/>
              <a:buNone/>
              <a:defRPr/>
            </a:pPr>
            <a:endParaRPr lang="fr-FR" sz="500" dirty="0">
              <a:latin typeface="Arial" charset="0"/>
              <a:cs typeface="Arial" charset="0"/>
            </a:endParaRPr>
          </a:p>
          <a:p>
            <a:pPr marL="177800" indent="-88900" eaLnBrk="1" hangingPunct="1">
              <a:buFont typeface="Wingdings" pitchFamily="2" charset="2"/>
              <a:buNone/>
              <a:defRPr/>
            </a:pPr>
            <a:r>
              <a:rPr lang="fr-FR" sz="1000" dirty="0">
                <a:latin typeface="Arial" charset="0"/>
                <a:cs typeface="Arial" charset="0"/>
              </a:rPr>
              <a:t>Passif réel :</a:t>
            </a:r>
          </a:p>
          <a:p>
            <a:pPr marL="177800" indent="-88900" eaLnBrk="1" hangingPunct="1">
              <a:buFont typeface="Wingdings" pitchFamily="2" charset="2"/>
              <a:buNone/>
              <a:defRPr/>
            </a:pPr>
            <a:r>
              <a:rPr lang="fr-FR" sz="1000" dirty="0">
                <a:latin typeface="Arial" charset="0"/>
                <a:cs typeface="Arial" charset="0"/>
              </a:rPr>
              <a:t>Dont</a:t>
            </a:r>
          </a:p>
          <a:p>
            <a:pPr marL="177800" indent="-88900" eaLnBrk="1" hangingPunct="1">
              <a:buFont typeface="Wingdings" pitchFamily="2" charset="2"/>
              <a:buChar char="§"/>
              <a:defRPr/>
            </a:pPr>
            <a:r>
              <a:rPr lang="fr-FR" sz="1000" dirty="0">
                <a:latin typeface="Arial" charset="0"/>
                <a:cs typeface="Arial" charset="0"/>
              </a:rPr>
              <a:t>Provisions Techniques</a:t>
            </a:r>
          </a:p>
          <a:p>
            <a:pPr marL="177800" indent="-88900" eaLnBrk="1" hangingPunct="1">
              <a:buFont typeface="Wingdings" pitchFamily="2" charset="2"/>
              <a:buChar char="§"/>
              <a:defRPr/>
            </a:pPr>
            <a:r>
              <a:rPr lang="fr-FR" sz="1000" dirty="0">
                <a:latin typeface="Arial" charset="0"/>
                <a:cs typeface="Arial" charset="0"/>
              </a:rPr>
              <a:t>Autres dettes</a:t>
            </a:r>
          </a:p>
        </p:txBody>
      </p:sp>
      <p:sp>
        <p:nvSpPr>
          <p:cNvPr id="46094" name="Text Box 21"/>
          <p:cNvSpPr txBox="1">
            <a:spLocks noChangeArrowheads="1"/>
          </p:cNvSpPr>
          <p:nvPr/>
        </p:nvSpPr>
        <p:spPr bwMode="auto">
          <a:xfrm>
            <a:off x="4705351" y="4003675"/>
            <a:ext cx="1366838" cy="206375"/>
          </a:xfrm>
          <a:prstGeom prst="rect">
            <a:avLst/>
          </a:prstGeom>
          <a:solidFill>
            <a:srgbClr val="CC0000"/>
          </a:solidFill>
          <a:ln w="6350">
            <a:noFill/>
            <a:miter lim="800000"/>
            <a:headEnd/>
            <a:tailEnd/>
          </a:ln>
          <a:scene3d>
            <a:camera prst="orthographicFront"/>
            <a:lightRig rig="threePt" dir="t"/>
          </a:scene3d>
          <a:sp3d>
            <a:bevelT w="38100"/>
          </a:sp3d>
        </p:spPr>
        <p:txBody>
          <a:bodyPr lIns="54000" rIns="54000" anchor="ctr"/>
          <a:lstStyle/>
          <a:p>
            <a:pPr marL="90488" eaLnBrk="1" hangingPunct="1">
              <a:buFont typeface="Wingdings" pitchFamily="2" charset="2"/>
              <a:buNone/>
              <a:defRPr/>
            </a:pPr>
            <a:r>
              <a:rPr lang="fr-FR" sz="1000" dirty="0">
                <a:solidFill>
                  <a:schemeClr val="bg1"/>
                </a:solidFill>
                <a:latin typeface="Arial" charset="0"/>
                <a:cs typeface="Arial" charset="0"/>
              </a:rPr>
              <a:t>TOTAL</a:t>
            </a:r>
          </a:p>
        </p:txBody>
      </p:sp>
      <p:sp>
        <p:nvSpPr>
          <p:cNvPr id="46095" name="Text Box 22"/>
          <p:cNvSpPr txBox="1">
            <a:spLocks noChangeArrowheads="1"/>
          </p:cNvSpPr>
          <p:nvPr/>
        </p:nvSpPr>
        <p:spPr bwMode="auto">
          <a:xfrm>
            <a:off x="6591301" y="4003675"/>
            <a:ext cx="1366838" cy="206375"/>
          </a:xfrm>
          <a:prstGeom prst="rect">
            <a:avLst/>
          </a:prstGeom>
          <a:solidFill>
            <a:srgbClr val="CC0000"/>
          </a:solidFill>
          <a:ln w="6350">
            <a:noFill/>
            <a:miter lim="800000"/>
            <a:headEnd/>
            <a:tailEnd/>
          </a:ln>
          <a:scene3d>
            <a:camera prst="orthographicFront"/>
            <a:lightRig rig="threePt" dir="t"/>
          </a:scene3d>
          <a:sp3d>
            <a:bevelT w="38100"/>
          </a:sp3d>
        </p:spPr>
        <p:txBody>
          <a:bodyPr lIns="54000" rIns="54000" anchor="ctr"/>
          <a:lstStyle/>
          <a:p>
            <a:pPr marL="90488" eaLnBrk="1" hangingPunct="1">
              <a:buFont typeface="Wingdings" pitchFamily="2" charset="2"/>
              <a:buNone/>
              <a:defRPr/>
            </a:pPr>
            <a:r>
              <a:rPr lang="fr-FR" sz="1000" dirty="0">
                <a:solidFill>
                  <a:schemeClr val="bg1"/>
                </a:solidFill>
                <a:latin typeface="Arial" charset="0"/>
                <a:cs typeface="Arial" charset="0"/>
              </a:rPr>
              <a:t>TOTAL</a:t>
            </a:r>
          </a:p>
        </p:txBody>
      </p:sp>
      <p:sp>
        <p:nvSpPr>
          <p:cNvPr id="46096" name="Text Box 23"/>
          <p:cNvSpPr txBox="1">
            <a:spLocks noChangeArrowheads="1"/>
          </p:cNvSpPr>
          <p:nvPr/>
        </p:nvSpPr>
        <p:spPr bwMode="auto">
          <a:xfrm>
            <a:off x="6060329" y="2441575"/>
            <a:ext cx="523875" cy="1563687"/>
          </a:xfrm>
          <a:prstGeom prst="rect">
            <a:avLst/>
          </a:prstGeom>
          <a:solidFill>
            <a:srgbClr val="FFFFCC"/>
          </a:solidFill>
          <a:ln w="6350">
            <a:noFill/>
            <a:miter lim="800000"/>
            <a:headEnd/>
            <a:tailEnd/>
          </a:ln>
          <a:scene3d>
            <a:camera prst="orthographicFront"/>
            <a:lightRig rig="threePt" dir="t"/>
          </a:scene3d>
          <a:sp3d>
            <a:bevelT w="38100"/>
          </a:sp3d>
        </p:spPr>
        <p:txBody>
          <a:bodyPr lIns="54000" rIns="162000"/>
          <a:lstStyle/>
          <a:p>
            <a:pPr algn="r" eaLnBrk="1" hangingPunct="1">
              <a:buFont typeface="Wingdings" pitchFamily="2" charset="2"/>
              <a:buNone/>
              <a:defRPr/>
            </a:pPr>
            <a:endParaRPr lang="fr-FR" sz="1000" dirty="0">
              <a:latin typeface="Arial" charset="0"/>
              <a:cs typeface="Arial" charset="0"/>
            </a:endParaRPr>
          </a:p>
          <a:p>
            <a:pPr algn="r" eaLnBrk="1" hangingPunct="1">
              <a:buFont typeface="Wingdings" pitchFamily="2" charset="2"/>
              <a:buNone/>
              <a:defRPr/>
            </a:pPr>
            <a:r>
              <a:rPr lang="fr-FR" sz="1000" dirty="0">
                <a:latin typeface="Arial" charset="0"/>
                <a:cs typeface="Arial" charset="0"/>
              </a:rPr>
              <a:t>94</a:t>
            </a:r>
          </a:p>
          <a:p>
            <a:pPr algn="r" eaLnBrk="1" hangingPunct="1">
              <a:buFont typeface="Wingdings" pitchFamily="2" charset="2"/>
              <a:buNone/>
              <a:defRPr/>
            </a:pPr>
            <a:r>
              <a:rPr lang="fr-FR" sz="1000" dirty="0">
                <a:latin typeface="Arial" charset="0"/>
                <a:cs typeface="Arial" charset="0"/>
              </a:rPr>
              <a:t>28</a:t>
            </a:r>
          </a:p>
          <a:p>
            <a:pPr algn="r" eaLnBrk="1" hangingPunct="1">
              <a:buFont typeface="Wingdings" pitchFamily="2" charset="2"/>
              <a:buNone/>
              <a:defRPr/>
            </a:pPr>
            <a:r>
              <a:rPr lang="fr-FR" sz="1000" dirty="0">
                <a:latin typeface="Arial" charset="0"/>
                <a:cs typeface="Arial" charset="0"/>
              </a:rPr>
              <a:t>15</a:t>
            </a:r>
          </a:p>
        </p:txBody>
      </p:sp>
      <p:sp>
        <p:nvSpPr>
          <p:cNvPr id="46097" name="Text Box 24"/>
          <p:cNvSpPr txBox="1">
            <a:spLocks noChangeArrowheads="1"/>
          </p:cNvSpPr>
          <p:nvPr/>
        </p:nvSpPr>
        <p:spPr bwMode="auto">
          <a:xfrm>
            <a:off x="6067426" y="4003675"/>
            <a:ext cx="523875" cy="206375"/>
          </a:xfrm>
          <a:prstGeom prst="rect">
            <a:avLst/>
          </a:prstGeom>
          <a:solidFill>
            <a:srgbClr val="CC0000"/>
          </a:solidFill>
          <a:ln w="6350">
            <a:noFill/>
            <a:miter lim="800000"/>
            <a:headEnd/>
            <a:tailEnd/>
          </a:ln>
          <a:scene3d>
            <a:camera prst="orthographicFront"/>
            <a:lightRig rig="threePt" dir="t"/>
          </a:scene3d>
          <a:sp3d>
            <a:bevelT w="38100"/>
          </a:sp3d>
        </p:spPr>
        <p:txBody>
          <a:bodyPr lIns="54000" rIns="162000" anchor="ctr"/>
          <a:lstStyle/>
          <a:p>
            <a:pPr algn="r" eaLnBrk="1" hangingPunct="1">
              <a:buFont typeface="Wingdings" pitchFamily="2" charset="2"/>
              <a:buNone/>
              <a:defRPr/>
            </a:pPr>
            <a:r>
              <a:rPr lang="fr-FR" sz="1000" dirty="0">
                <a:solidFill>
                  <a:schemeClr val="bg1"/>
                </a:solidFill>
                <a:latin typeface="Arial" charset="0"/>
                <a:cs typeface="Arial" charset="0"/>
              </a:rPr>
              <a:t>137</a:t>
            </a:r>
          </a:p>
        </p:txBody>
      </p:sp>
      <p:sp>
        <p:nvSpPr>
          <p:cNvPr id="46098" name="Text Box 25"/>
          <p:cNvSpPr txBox="1">
            <a:spLocks noChangeArrowheads="1"/>
          </p:cNvSpPr>
          <p:nvPr/>
        </p:nvSpPr>
        <p:spPr bwMode="auto">
          <a:xfrm>
            <a:off x="7958138" y="2441575"/>
            <a:ext cx="523875" cy="501650"/>
          </a:xfrm>
          <a:prstGeom prst="rect">
            <a:avLst/>
          </a:prstGeom>
          <a:solidFill>
            <a:srgbClr val="FFFFCC"/>
          </a:solidFill>
          <a:ln w="6350">
            <a:noFill/>
            <a:miter lim="800000"/>
            <a:headEnd/>
            <a:tailEnd/>
          </a:ln>
          <a:scene3d>
            <a:camera prst="orthographicFront"/>
            <a:lightRig rig="threePt" dir="t"/>
          </a:scene3d>
          <a:sp3d>
            <a:bevelT w="38100"/>
          </a:sp3d>
        </p:spPr>
        <p:txBody>
          <a:bodyPr lIns="54000" rIns="162000"/>
          <a:lstStyle/>
          <a:p>
            <a:pPr algn="r" eaLnBrk="1" hangingPunct="1">
              <a:buFont typeface="Wingdings" pitchFamily="2" charset="2"/>
              <a:buNone/>
              <a:defRPr/>
            </a:pPr>
            <a:endParaRPr lang="fr-FR" sz="700" dirty="0">
              <a:latin typeface="Arial" charset="0"/>
              <a:cs typeface="Arial" charset="0"/>
            </a:endParaRPr>
          </a:p>
          <a:p>
            <a:pPr algn="r" eaLnBrk="1" hangingPunct="1">
              <a:buFont typeface="Wingdings" pitchFamily="2" charset="2"/>
              <a:buNone/>
              <a:defRPr/>
            </a:pPr>
            <a:r>
              <a:rPr lang="fr-FR" sz="1000" dirty="0">
                <a:latin typeface="Arial" charset="0"/>
                <a:cs typeface="Arial" charset="0"/>
              </a:rPr>
              <a:t>23</a:t>
            </a:r>
          </a:p>
        </p:txBody>
      </p:sp>
      <p:sp>
        <p:nvSpPr>
          <p:cNvPr id="46099" name="Text Box 26"/>
          <p:cNvSpPr txBox="1">
            <a:spLocks noChangeArrowheads="1"/>
          </p:cNvSpPr>
          <p:nvPr/>
        </p:nvSpPr>
        <p:spPr bwMode="auto">
          <a:xfrm>
            <a:off x="7958138" y="4003675"/>
            <a:ext cx="523875" cy="206375"/>
          </a:xfrm>
          <a:prstGeom prst="rect">
            <a:avLst/>
          </a:prstGeom>
          <a:solidFill>
            <a:srgbClr val="CC0000"/>
          </a:solidFill>
          <a:ln w="6350">
            <a:noFill/>
            <a:miter lim="800000"/>
            <a:headEnd/>
            <a:tailEnd/>
          </a:ln>
          <a:scene3d>
            <a:camera prst="orthographicFront"/>
            <a:lightRig rig="threePt" dir="t"/>
          </a:scene3d>
          <a:sp3d>
            <a:bevelT w="38100"/>
          </a:sp3d>
        </p:spPr>
        <p:txBody>
          <a:bodyPr lIns="54000" rIns="162000" anchor="ctr"/>
          <a:lstStyle/>
          <a:p>
            <a:pPr algn="r" eaLnBrk="1" hangingPunct="1">
              <a:buFont typeface="Wingdings" pitchFamily="2" charset="2"/>
              <a:buNone/>
              <a:defRPr/>
            </a:pPr>
            <a:r>
              <a:rPr lang="fr-FR" sz="1000" dirty="0">
                <a:solidFill>
                  <a:schemeClr val="bg1"/>
                </a:solidFill>
                <a:latin typeface="Arial" charset="0"/>
                <a:cs typeface="Arial" charset="0"/>
              </a:rPr>
              <a:t>137</a:t>
            </a:r>
          </a:p>
        </p:txBody>
      </p:sp>
      <p:sp>
        <p:nvSpPr>
          <p:cNvPr id="46100" name="Text Box 27"/>
          <p:cNvSpPr txBox="1">
            <a:spLocks noChangeArrowheads="1"/>
          </p:cNvSpPr>
          <p:nvPr/>
        </p:nvSpPr>
        <p:spPr bwMode="auto">
          <a:xfrm>
            <a:off x="7958138" y="2941638"/>
            <a:ext cx="523875" cy="1063625"/>
          </a:xfrm>
          <a:prstGeom prst="rect">
            <a:avLst/>
          </a:prstGeom>
          <a:solidFill>
            <a:srgbClr val="FFFFCC"/>
          </a:solidFill>
          <a:ln w="6350">
            <a:noFill/>
            <a:miter lim="800000"/>
            <a:headEnd/>
            <a:tailEnd/>
          </a:ln>
          <a:scene3d>
            <a:camera prst="orthographicFront"/>
            <a:lightRig rig="threePt" dir="t"/>
          </a:scene3d>
          <a:sp3d>
            <a:bevelT w="38100"/>
          </a:sp3d>
        </p:spPr>
        <p:txBody>
          <a:bodyPr lIns="54000" rIns="162000"/>
          <a:lstStyle/>
          <a:p>
            <a:pPr algn="r" eaLnBrk="1" hangingPunct="1">
              <a:buFont typeface="Wingdings" pitchFamily="2" charset="2"/>
              <a:buNone/>
              <a:defRPr/>
            </a:pPr>
            <a:endParaRPr lang="fr-FR" sz="500" dirty="0">
              <a:latin typeface="Arial" charset="0"/>
              <a:cs typeface="Arial" charset="0"/>
            </a:endParaRPr>
          </a:p>
          <a:p>
            <a:pPr algn="r" eaLnBrk="1" hangingPunct="1">
              <a:buFont typeface="Wingdings" pitchFamily="2" charset="2"/>
              <a:buNone/>
              <a:defRPr/>
            </a:pPr>
            <a:r>
              <a:rPr lang="fr-FR" sz="1000" dirty="0">
                <a:latin typeface="Arial" charset="0"/>
                <a:cs typeface="Arial" charset="0"/>
              </a:rPr>
              <a:t>114</a:t>
            </a:r>
          </a:p>
          <a:p>
            <a:pPr algn="r" eaLnBrk="1" hangingPunct="1">
              <a:buFont typeface="Wingdings" pitchFamily="2" charset="2"/>
              <a:buNone/>
              <a:defRPr/>
            </a:pPr>
            <a:endParaRPr lang="fr-FR" sz="1000" dirty="0">
              <a:latin typeface="Arial" charset="0"/>
              <a:cs typeface="Arial" charset="0"/>
            </a:endParaRPr>
          </a:p>
          <a:p>
            <a:pPr algn="r" eaLnBrk="1" hangingPunct="1">
              <a:buFont typeface="Wingdings" pitchFamily="2" charset="2"/>
              <a:buNone/>
              <a:defRPr/>
            </a:pPr>
            <a:r>
              <a:rPr lang="fr-FR" sz="1000" dirty="0">
                <a:latin typeface="Arial" charset="0"/>
                <a:cs typeface="Arial" charset="0"/>
              </a:rPr>
              <a:t>104</a:t>
            </a:r>
          </a:p>
          <a:p>
            <a:pPr algn="r" eaLnBrk="1" hangingPunct="1">
              <a:buFont typeface="Wingdings" pitchFamily="2" charset="2"/>
              <a:buNone/>
              <a:defRPr/>
            </a:pPr>
            <a:endParaRPr lang="fr-FR" sz="1000" dirty="0">
              <a:latin typeface="Arial" charset="0"/>
              <a:cs typeface="Arial" charset="0"/>
            </a:endParaRPr>
          </a:p>
          <a:p>
            <a:pPr algn="r" eaLnBrk="1" hangingPunct="1">
              <a:buFont typeface="Wingdings" pitchFamily="2" charset="2"/>
              <a:buNone/>
              <a:defRPr/>
            </a:pPr>
            <a:r>
              <a:rPr lang="fr-FR" sz="1000" dirty="0">
                <a:latin typeface="Arial" charset="0"/>
                <a:cs typeface="Arial" charset="0"/>
              </a:rPr>
              <a:t>10</a:t>
            </a:r>
          </a:p>
        </p:txBody>
      </p:sp>
      <p:sp>
        <p:nvSpPr>
          <p:cNvPr id="45124" name="Rectangle 28"/>
          <p:cNvSpPr>
            <a:spLocks noChangeArrowheads="1"/>
          </p:cNvSpPr>
          <p:nvPr/>
        </p:nvSpPr>
        <p:spPr bwMode="auto">
          <a:xfrm>
            <a:off x="533400" y="914400"/>
            <a:ext cx="7988300" cy="304800"/>
          </a:xfrm>
          <a:prstGeom prst="rect">
            <a:avLst/>
          </a:prstGeom>
          <a:noFill/>
          <a:ln w="9525">
            <a:noFill/>
            <a:miter lim="800000"/>
            <a:headEnd/>
            <a:tailEnd/>
          </a:ln>
        </p:spPr>
        <p:txBody>
          <a:bodyPr>
            <a:spAutoFit/>
          </a:bodyPr>
          <a:lstStyle/>
          <a:p>
            <a:pPr algn="ctr"/>
            <a:r>
              <a:rPr lang="fr-FR" sz="1400" b="1" i="1" dirty="0">
                <a:solidFill>
                  <a:schemeClr val="tx2"/>
                </a:solidFill>
              </a:rPr>
              <a:t>Dans l’assurance, l’inversion du cycle de production modifie la lecture du BILAN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9172">
                                            <p:txEl>
                                              <p:pRg st="1" end="1"/>
                                            </p:txEl>
                                          </p:spTgt>
                                        </p:tgtEl>
                                        <p:attrNameLst>
                                          <p:attrName>style.visibility</p:attrName>
                                        </p:attrNameLst>
                                      </p:cBhvr>
                                      <p:to>
                                        <p:strVal val="visible"/>
                                      </p:to>
                                    </p:set>
                                    <p:anim calcmode="lin" valueType="num">
                                      <p:cBhvr additive="base">
                                        <p:cTn id="7" dur="500" fill="hold"/>
                                        <p:tgtEl>
                                          <p:spTgt spid="519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917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9172">
                                            <p:txEl>
                                              <p:pRg st="3" end="3"/>
                                            </p:txEl>
                                          </p:spTgt>
                                        </p:tgtEl>
                                        <p:attrNameLst>
                                          <p:attrName>style.visibility</p:attrName>
                                        </p:attrNameLst>
                                      </p:cBhvr>
                                      <p:to>
                                        <p:strVal val="visible"/>
                                      </p:to>
                                    </p:set>
                                    <p:anim calcmode="lin" valueType="num">
                                      <p:cBhvr additive="base">
                                        <p:cTn id="11" dur="500" fill="hold"/>
                                        <p:tgtEl>
                                          <p:spTgt spid="51917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91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5963" y="0"/>
            <a:ext cx="7770812" cy="760413"/>
          </a:xfrm>
        </p:spPr>
        <p:txBody>
          <a:bodyPr/>
          <a:lstStyle/>
          <a:p>
            <a:pPr eaLnBrk="1" hangingPunct="1"/>
            <a:r>
              <a:rPr lang="fr-FR" sz="1600" dirty="0" smtClean="0"/>
              <a:t>Clés de lecture des états financiers</a:t>
            </a:r>
            <a:br>
              <a:rPr lang="fr-FR" sz="1600" dirty="0" smtClean="0"/>
            </a:br>
            <a:r>
              <a:rPr lang="fr-FR" i="1" dirty="0" smtClean="0"/>
              <a:t>Exemple du Compte de Résultat non-vie</a:t>
            </a:r>
            <a:endParaRPr lang="fr-FR" sz="1600" i="1" dirty="0" smtClean="0"/>
          </a:p>
        </p:txBody>
      </p:sp>
      <p:sp>
        <p:nvSpPr>
          <p:cNvPr id="46083" name="Rectangle 3"/>
          <p:cNvSpPr>
            <a:spLocks noGrp="1" noChangeArrowheads="1"/>
          </p:cNvSpPr>
          <p:nvPr>
            <p:ph type="body" sz="half" idx="1"/>
          </p:nvPr>
        </p:nvSpPr>
        <p:spPr>
          <a:xfrm>
            <a:off x="749300" y="4497388"/>
            <a:ext cx="3302000" cy="1617662"/>
          </a:xfrm>
        </p:spPr>
        <p:txBody>
          <a:bodyPr/>
          <a:lstStyle/>
          <a:p>
            <a:pPr eaLnBrk="1" hangingPunct="1"/>
            <a:r>
              <a:rPr lang="fr-FR" sz="1200" dirty="0" smtClean="0"/>
              <a:t>Les charges sont connues d’abord,</a:t>
            </a:r>
          </a:p>
          <a:p>
            <a:pPr eaLnBrk="1" hangingPunct="1"/>
            <a:r>
              <a:rPr lang="fr-FR" sz="1200" dirty="0" smtClean="0"/>
              <a:t>Le chiffre d’affaires est l’inconnue.</a:t>
            </a:r>
            <a:br>
              <a:rPr lang="fr-FR" sz="1200" dirty="0" smtClean="0"/>
            </a:br>
            <a:endParaRPr lang="fr-FR" sz="1200" dirty="0" smtClean="0"/>
          </a:p>
          <a:p>
            <a:pPr eaLnBrk="1" hangingPunct="1"/>
            <a:endParaRPr lang="fr-FR" sz="1200" dirty="0" smtClean="0"/>
          </a:p>
          <a:p>
            <a:pPr eaLnBrk="1" hangingPunct="1"/>
            <a:r>
              <a:rPr lang="fr-FR" sz="1200" dirty="0" smtClean="0"/>
              <a:t>Le résultat se forme plutôt en fonction du niveau de C.A. atteint.</a:t>
            </a:r>
          </a:p>
        </p:txBody>
      </p:sp>
      <p:sp>
        <p:nvSpPr>
          <p:cNvPr id="529412" name="Rectangle 4"/>
          <p:cNvSpPr>
            <a:spLocks noGrp="1" noChangeArrowheads="1"/>
          </p:cNvSpPr>
          <p:nvPr>
            <p:ph type="body" sz="half" idx="2"/>
          </p:nvPr>
        </p:nvSpPr>
        <p:spPr>
          <a:xfrm>
            <a:off x="4876800" y="4497388"/>
            <a:ext cx="4038600" cy="1622425"/>
          </a:xfrm>
        </p:spPr>
        <p:txBody>
          <a:bodyPr/>
          <a:lstStyle/>
          <a:p>
            <a:pPr eaLnBrk="1" hangingPunct="1"/>
            <a:r>
              <a:rPr lang="fr-FR" sz="1200" dirty="0" smtClean="0"/>
              <a:t>Le chiffre d’affaires est connu à l’avance</a:t>
            </a:r>
          </a:p>
          <a:p>
            <a:pPr eaLnBrk="1" hangingPunct="1"/>
            <a:r>
              <a:rPr lang="fr-FR" sz="1200" dirty="0" smtClean="0"/>
              <a:t>Les charges (les prestations) ne seront connues qu’après l’émission des primes.</a:t>
            </a:r>
          </a:p>
          <a:p>
            <a:pPr eaLnBrk="1" hangingPunct="1"/>
            <a:endParaRPr lang="fr-FR" sz="1200" dirty="0" smtClean="0"/>
          </a:p>
          <a:p>
            <a:pPr eaLnBrk="1" hangingPunct="1"/>
            <a:r>
              <a:rPr lang="fr-FR" sz="1200" dirty="0" smtClean="0"/>
              <a:t>Le résultat se forme plutôt en fonction du niveau des charges effectivement atteint</a:t>
            </a:r>
          </a:p>
        </p:txBody>
      </p:sp>
      <p:sp>
        <p:nvSpPr>
          <p:cNvPr id="47159" name="Text Box 6"/>
          <p:cNvSpPr txBox="1">
            <a:spLocks noChangeArrowheads="1"/>
          </p:cNvSpPr>
          <p:nvPr/>
        </p:nvSpPr>
        <p:spPr bwMode="auto">
          <a:xfrm>
            <a:off x="4994275" y="2149475"/>
            <a:ext cx="2609850" cy="192088"/>
          </a:xfrm>
          <a:prstGeom prst="rect">
            <a:avLst/>
          </a:prstGeom>
          <a:solidFill>
            <a:srgbClr val="FFFFCC"/>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Variation des PNA</a:t>
            </a:r>
          </a:p>
        </p:txBody>
      </p:sp>
      <p:sp>
        <p:nvSpPr>
          <p:cNvPr id="47160" name="Text Box 7"/>
          <p:cNvSpPr txBox="1">
            <a:spLocks noChangeArrowheads="1"/>
          </p:cNvSpPr>
          <p:nvPr/>
        </p:nvSpPr>
        <p:spPr bwMode="auto">
          <a:xfrm>
            <a:off x="7604125" y="2149475"/>
            <a:ext cx="642938" cy="192088"/>
          </a:xfrm>
          <a:prstGeom prst="rect">
            <a:avLst/>
          </a:prstGeom>
          <a:solidFill>
            <a:srgbClr val="FFFFCC"/>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- 8</a:t>
            </a:r>
          </a:p>
        </p:txBody>
      </p:sp>
      <p:sp>
        <p:nvSpPr>
          <p:cNvPr id="47161" name="Text Box 8"/>
          <p:cNvSpPr txBox="1">
            <a:spLocks noChangeArrowheads="1"/>
          </p:cNvSpPr>
          <p:nvPr/>
        </p:nvSpPr>
        <p:spPr bwMode="auto">
          <a:xfrm>
            <a:off x="4994275" y="2344738"/>
            <a:ext cx="2609850"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Primes acquises</a:t>
            </a:r>
          </a:p>
        </p:txBody>
      </p:sp>
      <p:sp>
        <p:nvSpPr>
          <p:cNvPr id="47162" name="Text Box 9"/>
          <p:cNvSpPr txBox="1">
            <a:spLocks noChangeArrowheads="1"/>
          </p:cNvSpPr>
          <p:nvPr/>
        </p:nvSpPr>
        <p:spPr bwMode="auto">
          <a:xfrm>
            <a:off x="7604125" y="2344738"/>
            <a:ext cx="642938"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88</a:t>
            </a:r>
          </a:p>
        </p:txBody>
      </p:sp>
      <p:sp>
        <p:nvSpPr>
          <p:cNvPr id="47154" name="Text Box 11"/>
          <p:cNvSpPr txBox="1">
            <a:spLocks noChangeArrowheads="1"/>
          </p:cNvSpPr>
          <p:nvPr/>
        </p:nvSpPr>
        <p:spPr bwMode="auto">
          <a:xfrm>
            <a:off x="4994275" y="3663950"/>
            <a:ext cx="3252788" cy="206375"/>
          </a:xfrm>
          <a:prstGeom prst="rect">
            <a:avLst/>
          </a:prstGeom>
          <a:solidFill>
            <a:srgbClr val="CC0000"/>
          </a:solidFill>
          <a:ln w="9525">
            <a:noFill/>
            <a:miter lim="800000"/>
            <a:headEnd/>
            <a:tailEnd/>
          </a:ln>
          <a:scene3d>
            <a:camera prst="orthographicFront"/>
            <a:lightRig rig="threePt" dir="t"/>
          </a:scene3d>
          <a:sp3d>
            <a:bevelT w="38100"/>
          </a:sp3d>
        </p:spPr>
        <p:txBody>
          <a:bodyPr lIns="54000" rIns="54000" anchor="ctr"/>
          <a:lstStyle/>
          <a:p>
            <a:pPr eaLnBrk="1" hangingPunct="1">
              <a:buFont typeface="Wingdings" pitchFamily="2" charset="2"/>
              <a:buNone/>
              <a:defRPr/>
            </a:pPr>
            <a:r>
              <a:rPr lang="fr-FR" sz="1000" b="1" dirty="0">
                <a:solidFill>
                  <a:schemeClr val="bg1"/>
                </a:solidFill>
                <a:latin typeface="Arial" charset="0"/>
                <a:cs typeface="Arial" charset="0"/>
              </a:rPr>
              <a:t>COMPTE NON-TECHNIQUE</a:t>
            </a:r>
          </a:p>
        </p:txBody>
      </p:sp>
      <p:sp>
        <p:nvSpPr>
          <p:cNvPr id="47155" name="Text Box 12"/>
          <p:cNvSpPr txBox="1">
            <a:spLocks noChangeArrowheads="1"/>
          </p:cNvSpPr>
          <p:nvPr/>
        </p:nvSpPr>
        <p:spPr bwMode="auto">
          <a:xfrm>
            <a:off x="4994275" y="3873500"/>
            <a:ext cx="2609850" cy="192088"/>
          </a:xfrm>
          <a:prstGeom prst="rect">
            <a:avLst/>
          </a:prstGeom>
          <a:solidFill>
            <a:srgbClr val="FFFFCC"/>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Produits financiers et exceptionnels</a:t>
            </a:r>
          </a:p>
        </p:txBody>
      </p:sp>
      <p:sp>
        <p:nvSpPr>
          <p:cNvPr id="47156" name="Text Box 13"/>
          <p:cNvSpPr txBox="1">
            <a:spLocks noChangeArrowheads="1"/>
          </p:cNvSpPr>
          <p:nvPr/>
        </p:nvSpPr>
        <p:spPr bwMode="auto">
          <a:xfrm>
            <a:off x="7604125" y="3873500"/>
            <a:ext cx="642938" cy="192088"/>
          </a:xfrm>
          <a:prstGeom prst="rect">
            <a:avLst/>
          </a:prstGeom>
          <a:solidFill>
            <a:srgbClr val="FFFFCC"/>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+ 2</a:t>
            </a:r>
          </a:p>
        </p:txBody>
      </p:sp>
      <p:sp>
        <p:nvSpPr>
          <p:cNvPr id="47157" name="Text Box 14"/>
          <p:cNvSpPr txBox="1">
            <a:spLocks noChangeArrowheads="1"/>
          </p:cNvSpPr>
          <p:nvPr/>
        </p:nvSpPr>
        <p:spPr bwMode="auto">
          <a:xfrm>
            <a:off x="4994275" y="4068763"/>
            <a:ext cx="2609850" cy="192088"/>
          </a:xfrm>
          <a:prstGeom prst="rect">
            <a:avLst/>
          </a:prstGeom>
          <a:solidFill>
            <a:srgbClr val="CC0000"/>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b="1" dirty="0">
                <a:solidFill>
                  <a:schemeClr val="bg1"/>
                </a:solidFill>
                <a:latin typeface="Arial" charset="0"/>
                <a:cs typeface="Arial" charset="0"/>
              </a:rPr>
              <a:t>= Résultat avant impôt</a:t>
            </a:r>
          </a:p>
        </p:txBody>
      </p:sp>
      <p:sp>
        <p:nvSpPr>
          <p:cNvPr id="47158" name="Text Box 15"/>
          <p:cNvSpPr txBox="1">
            <a:spLocks noChangeArrowheads="1"/>
          </p:cNvSpPr>
          <p:nvPr/>
        </p:nvSpPr>
        <p:spPr bwMode="auto">
          <a:xfrm>
            <a:off x="7604125" y="4068763"/>
            <a:ext cx="642938" cy="192088"/>
          </a:xfrm>
          <a:prstGeom prst="rect">
            <a:avLst/>
          </a:prstGeom>
          <a:solidFill>
            <a:srgbClr val="CC0000"/>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b="1" dirty="0">
                <a:solidFill>
                  <a:schemeClr val="bg1"/>
                </a:solidFill>
                <a:latin typeface="Arial" charset="0"/>
                <a:cs typeface="Arial" charset="0"/>
              </a:rPr>
              <a:t>= 2</a:t>
            </a:r>
          </a:p>
        </p:txBody>
      </p:sp>
      <p:sp>
        <p:nvSpPr>
          <p:cNvPr id="47149" name="Text Box 17"/>
          <p:cNvSpPr txBox="1">
            <a:spLocks noChangeArrowheads="1"/>
          </p:cNvSpPr>
          <p:nvPr/>
        </p:nvSpPr>
        <p:spPr bwMode="auto">
          <a:xfrm>
            <a:off x="4994275" y="1749425"/>
            <a:ext cx="3252788" cy="206375"/>
          </a:xfrm>
          <a:prstGeom prst="rect">
            <a:avLst/>
          </a:prstGeom>
          <a:solidFill>
            <a:srgbClr val="CC0000"/>
          </a:solidFill>
          <a:ln w="9525">
            <a:noFill/>
            <a:miter lim="800000"/>
            <a:headEnd/>
            <a:tailEnd/>
          </a:ln>
          <a:scene3d>
            <a:camera prst="orthographicFront"/>
            <a:lightRig rig="threePt" dir="t"/>
          </a:scene3d>
          <a:sp3d>
            <a:bevelT w="38100"/>
          </a:sp3d>
        </p:spPr>
        <p:txBody>
          <a:bodyPr lIns="54000" rIns="54000" anchor="ctr"/>
          <a:lstStyle/>
          <a:p>
            <a:pPr eaLnBrk="1" hangingPunct="1">
              <a:buFont typeface="Wingdings" pitchFamily="2" charset="2"/>
              <a:buNone/>
              <a:defRPr/>
            </a:pPr>
            <a:r>
              <a:rPr lang="fr-FR" sz="1000" b="1" dirty="0">
                <a:solidFill>
                  <a:schemeClr val="bg1"/>
                </a:solidFill>
                <a:latin typeface="Arial" charset="0"/>
                <a:cs typeface="Arial" charset="0"/>
              </a:rPr>
              <a:t>COMPTE TECHNIQUE</a:t>
            </a:r>
          </a:p>
        </p:txBody>
      </p:sp>
      <p:sp>
        <p:nvSpPr>
          <p:cNvPr id="47150" name="Text Box 18"/>
          <p:cNvSpPr txBox="1">
            <a:spLocks noChangeArrowheads="1"/>
          </p:cNvSpPr>
          <p:nvPr/>
        </p:nvSpPr>
        <p:spPr bwMode="auto">
          <a:xfrm>
            <a:off x="4713288" y="1295400"/>
            <a:ext cx="3778250" cy="304800"/>
          </a:xfrm>
          <a:prstGeom prst="rect">
            <a:avLst/>
          </a:prstGeom>
          <a:solidFill>
            <a:srgbClr val="A50021"/>
          </a:solidFill>
          <a:ln w="6350" algn="ctr">
            <a:noFill/>
            <a:miter lim="800000"/>
            <a:headEnd/>
            <a:tailEnd/>
          </a:ln>
          <a:scene3d>
            <a:camera prst="orthographicFront"/>
            <a:lightRig rig="threePt" dir="t"/>
          </a:scene3d>
          <a:sp3d>
            <a:bevelT/>
          </a:sp3d>
        </p:spPr>
        <p:txBody>
          <a:bodyPr wrap="none" lIns="54000" rIns="54000" anchor="ctr" anchorCtr="1"/>
          <a:lstStyle/>
          <a:p>
            <a:pPr algn="ctr" eaLnBrk="1" hangingPunct="1">
              <a:buFont typeface="Wingdings" pitchFamily="2" charset="2"/>
              <a:buNone/>
              <a:defRPr/>
            </a:pPr>
            <a:r>
              <a:rPr lang="fr-FR" sz="1400" b="1" dirty="0">
                <a:solidFill>
                  <a:schemeClr val="bg1"/>
                </a:solidFill>
                <a:latin typeface="Arial" charset="0"/>
                <a:cs typeface="Arial" charset="0"/>
              </a:rPr>
              <a:t>Société d’assurances</a:t>
            </a:r>
          </a:p>
        </p:txBody>
      </p:sp>
      <p:sp>
        <p:nvSpPr>
          <p:cNvPr id="47151" name="Text Box 19"/>
          <p:cNvSpPr txBox="1">
            <a:spLocks noChangeArrowheads="1"/>
          </p:cNvSpPr>
          <p:nvPr/>
        </p:nvSpPr>
        <p:spPr bwMode="auto">
          <a:xfrm>
            <a:off x="4994275" y="1954213"/>
            <a:ext cx="2609850"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Primes émises</a:t>
            </a:r>
          </a:p>
        </p:txBody>
      </p:sp>
      <p:sp>
        <p:nvSpPr>
          <p:cNvPr id="47152" name="Text Box 20"/>
          <p:cNvSpPr txBox="1">
            <a:spLocks noChangeArrowheads="1"/>
          </p:cNvSpPr>
          <p:nvPr/>
        </p:nvSpPr>
        <p:spPr bwMode="auto">
          <a:xfrm>
            <a:off x="7604125" y="1954213"/>
            <a:ext cx="642938"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96</a:t>
            </a:r>
          </a:p>
        </p:txBody>
      </p:sp>
      <p:sp>
        <p:nvSpPr>
          <p:cNvPr id="46124" name="Line 21"/>
          <p:cNvSpPr>
            <a:spLocks noChangeShapeType="1"/>
          </p:cNvSpPr>
          <p:nvPr/>
        </p:nvSpPr>
        <p:spPr bwMode="auto">
          <a:xfrm>
            <a:off x="4051300" y="2043113"/>
            <a:ext cx="933450" cy="0"/>
          </a:xfrm>
          <a:prstGeom prst="line">
            <a:avLst/>
          </a:prstGeom>
          <a:noFill/>
          <a:ln w="6350">
            <a:solidFill>
              <a:schemeClr val="tx1"/>
            </a:solidFill>
            <a:prstDash val="sysDot"/>
            <a:miter lim="800000"/>
            <a:headEnd type="triangle" w="med" len="med"/>
            <a:tailEnd type="triangle" w="med" len="med"/>
          </a:ln>
        </p:spPr>
        <p:txBody>
          <a:bodyPr anchor="ctr"/>
          <a:lstStyle/>
          <a:p>
            <a:endParaRPr lang="fr-FR" dirty="0"/>
          </a:p>
        </p:txBody>
      </p:sp>
      <p:sp>
        <p:nvSpPr>
          <p:cNvPr id="47136" name="Text Box 23"/>
          <p:cNvSpPr txBox="1">
            <a:spLocks noChangeArrowheads="1"/>
          </p:cNvSpPr>
          <p:nvPr/>
        </p:nvSpPr>
        <p:spPr bwMode="auto">
          <a:xfrm>
            <a:off x="4994275" y="2540000"/>
            <a:ext cx="2609850"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Charge des prestations</a:t>
            </a:r>
          </a:p>
        </p:txBody>
      </p:sp>
      <p:sp>
        <p:nvSpPr>
          <p:cNvPr id="47137" name="Text Box 24"/>
          <p:cNvSpPr txBox="1">
            <a:spLocks noChangeArrowheads="1"/>
          </p:cNvSpPr>
          <p:nvPr/>
        </p:nvSpPr>
        <p:spPr bwMode="auto">
          <a:xfrm>
            <a:off x="7604125" y="2540000"/>
            <a:ext cx="642938"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- 82</a:t>
            </a:r>
          </a:p>
        </p:txBody>
      </p:sp>
      <p:sp>
        <p:nvSpPr>
          <p:cNvPr id="47138" name="Text Box 25"/>
          <p:cNvSpPr txBox="1">
            <a:spLocks noChangeArrowheads="1"/>
          </p:cNvSpPr>
          <p:nvPr/>
        </p:nvSpPr>
        <p:spPr bwMode="auto">
          <a:xfrm>
            <a:off x="4994275" y="2925763"/>
            <a:ext cx="2609850"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Frais d’acquisition et d’administration</a:t>
            </a:r>
          </a:p>
        </p:txBody>
      </p:sp>
      <p:sp>
        <p:nvSpPr>
          <p:cNvPr id="47139" name="Text Box 26"/>
          <p:cNvSpPr txBox="1">
            <a:spLocks noChangeArrowheads="1"/>
          </p:cNvSpPr>
          <p:nvPr/>
        </p:nvSpPr>
        <p:spPr bwMode="auto">
          <a:xfrm>
            <a:off x="7604125" y="2925763"/>
            <a:ext cx="642938"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-12</a:t>
            </a:r>
          </a:p>
        </p:txBody>
      </p:sp>
      <p:sp>
        <p:nvSpPr>
          <p:cNvPr id="47140" name="Text Box 27"/>
          <p:cNvSpPr txBox="1">
            <a:spLocks noChangeArrowheads="1"/>
          </p:cNvSpPr>
          <p:nvPr/>
        </p:nvSpPr>
        <p:spPr bwMode="auto">
          <a:xfrm>
            <a:off x="4994275" y="3121025"/>
            <a:ext cx="2609850"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Produits financiers du compte technique</a:t>
            </a:r>
          </a:p>
        </p:txBody>
      </p:sp>
      <p:sp>
        <p:nvSpPr>
          <p:cNvPr id="47141" name="Text Box 28"/>
          <p:cNvSpPr txBox="1">
            <a:spLocks noChangeArrowheads="1"/>
          </p:cNvSpPr>
          <p:nvPr/>
        </p:nvSpPr>
        <p:spPr bwMode="auto">
          <a:xfrm>
            <a:off x="7604125" y="3121025"/>
            <a:ext cx="642938"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+ 6</a:t>
            </a:r>
          </a:p>
        </p:txBody>
      </p:sp>
      <p:sp>
        <p:nvSpPr>
          <p:cNvPr id="47142" name="Text Box 29"/>
          <p:cNvSpPr txBox="1">
            <a:spLocks noChangeArrowheads="1"/>
          </p:cNvSpPr>
          <p:nvPr/>
        </p:nvSpPr>
        <p:spPr bwMode="auto">
          <a:xfrm>
            <a:off x="4994275" y="3316288"/>
            <a:ext cx="2609850" cy="192088"/>
          </a:xfrm>
          <a:prstGeom prst="rect">
            <a:avLst/>
          </a:prstGeom>
          <a:solidFill>
            <a:srgbClr val="CC0000"/>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b="1" dirty="0">
                <a:solidFill>
                  <a:schemeClr val="bg1"/>
                </a:solidFill>
                <a:latin typeface="Arial" charset="0"/>
                <a:cs typeface="Arial" charset="0"/>
              </a:rPr>
              <a:t>= Résultat technique</a:t>
            </a:r>
          </a:p>
        </p:txBody>
      </p:sp>
      <p:sp>
        <p:nvSpPr>
          <p:cNvPr id="47143" name="Text Box 30"/>
          <p:cNvSpPr txBox="1">
            <a:spLocks noChangeArrowheads="1"/>
          </p:cNvSpPr>
          <p:nvPr/>
        </p:nvSpPr>
        <p:spPr bwMode="auto">
          <a:xfrm>
            <a:off x="7604125" y="3316288"/>
            <a:ext cx="642938" cy="192088"/>
          </a:xfrm>
          <a:prstGeom prst="rect">
            <a:avLst/>
          </a:prstGeom>
          <a:solidFill>
            <a:srgbClr val="CC0000"/>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b="1" dirty="0">
                <a:solidFill>
                  <a:schemeClr val="bg1"/>
                </a:solidFill>
                <a:latin typeface="Arial" charset="0"/>
                <a:cs typeface="Arial" charset="0"/>
              </a:rPr>
              <a:t>= 0</a:t>
            </a:r>
          </a:p>
        </p:txBody>
      </p:sp>
      <p:sp>
        <p:nvSpPr>
          <p:cNvPr id="47144" name="Text Box 31"/>
          <p:cNvSpPr txBox="1">
            <a:spLocks noChangeArrowheads="1"/>
          </p:cNvSpPr>
          <p:nvPr/>
        </p:nvSpPr>
        <p:spPr bwMode="auto">
          <a:xfrm>
            <a:off x="4994275" y="2735263"/>
            <a:ext cx="2609850"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Marge technique</a:t>
            </a:r>
          </a:p>
        </p:txBody>
      </p:sp>
      <p:sp>
        <p:nvSpPr>
          <p:cNvPr id="47145" name="Text Box 32"/>
          <p:cNvSpPr txBox="1">
            <a:spLocks noChangeArrowheads="1"/>
          </p:cNvSpPr>
          <p:nvPr/>
        </p:nvSpPr>
        <p:spPr bwMode="auto">
          <a:xfrm>
            <a:off x="7604125" y="2735263"/>
            <a:ext cx="642938" cy="192088"/>
          </a:xfrm>
          <a:prstGeom prst="rect">
            <a:avLst/>
          </a:prstGeom>
          <a:solidFill>
            <a:srgbClr val="FFFF99"/>
          </a:solidFill>
          <a:ln w="9525">
            <a:noFill/>
            <a:miter lim="800000"/>
            <a:headEnd/>
            <a:tailEnd/>
          </a:ln>
          <a:scene3d>
            <a:camera prst="orthographicFront"/>
            <a:lightRig rig="threePt" dir="t"/>
          </a:scene3d>
          <a:sp3d>
            <a:bevelT w="38100"/>
          </a:sp3d>
        </p:spPr>
        <p:txBody>
          <a:bodyPr lIns="54000" tIns="36000" rIns="198000" bIns="10800"/>
          <a:lstStyle/>
          <a:p>
            <a:pPr algn="r" eaLnBrk="1" hangingPunct="1">
              <a:lnSpc>
                <a:spcPct val="80000"/>
              </a:lnSpc>
              <a:buFont typeface="Wingdings" pitchFamily="2" charset="2"/>
              <a:buNone/>
              <a:defRPr/>
            </a:pPr>
            <a:r>
              <a:rPr lang="fr-FR" sz="1000" dirty="0">
                <a:latin typeface="Arial" charset="0"/>
                <a:cs typeface="Arial" charset="0"/>
              </a:rPr>
              <a:t>= 6</a:t>
            </a:r>
          </a:p>
        </p:txBody>
      </p:sp>
      <p:sp>
        <p:nvSpPr>
          <p:cNvPr id="46155" name="Line 33"/>
          <p:cNvSpPr>
            <a:spLocks noChangeShapeType="1"/>
          </p:cNvSpPr>
          <p:nvPr/>
        </p:nvSpPr>
        <p:spPr bwMode="auto">
          <a:xfrm>
            <a:off x="4051300" y="2640013"/>
            <a:ext cx="933450" cy="0"/>
          </a:xfrm>
          <a:prstGeom prst="line">
            <a:avLst/>
          </a:prstGeom>
          <a:noFill/>
          <a:ln w="6350">
            <a:solidFill>
              <a:schemeClr val="tx1"/>
            </a:solidFill>
            <a:prstDash val="sysDot"/>
            <a:miter lim="800000"/>
            <a:headEnd type="triangle" w="med" len="med"/>
            <a:tailEnd type="triangle" w="med" len="med"/>
          </a:ln>
        </p:spPr>
        <p:txBody>
          <a:bodyPr anchor="ctr"/>
          <a:lstStyle/>
          <a:p>
            <a:endParaRPr lang="fr-FR" dirty="0"/>
          </a:p>
        </p:txBody>
      </p:sp>
      <p:sp>
        <p:nvSpPr>
          <p:cNvPr id="46156" name="Line 34"/>
          <p:cNvSpPr>
            <a:spLocks noChangeShapeType="1"/>
          </p:cNvSpPr>
          <p:nvPr/>
        </p:nvSpPr>
        <p:spPr bwMode="auto">
          <a:xfrm>
            <a:off x="4051300" y="2836863"/>
            <a:ext cx="933450" cy="0"/>
          </a:xfrm>
          <a:prstGeom prst="line">
            <a:avLst/>
          </a:prstGeom>
          <a:noFill/>
          <a:ln w="6350">
            <a:solidFill>
              <a:schemeClr val="tx1"/>
            </a:solidFill>
            <a:prstDash val="sysDot"/>
            <a:miter lim="800000"/>
            <a:headEnd type="triangle" w="med" len="med"/>
            <a:tailEnd type="triangle" w="med" len="med"/>
          </a:ln>
        </p:spPr>
        <p:txBody>
          <a:bodyPr anchor="ctr"/>
          <a:lstStyle/>
          <a:p>
            <a:endParaRPr lang="fr-FR" dirty="0"/>
          </a:p>
        </p:txBody>
      </p:sp>
      <p:sp>
        <p:nvSpPr>
          <p:cNvPr id="46157" name="Line 35"/>
          <p:cNvSpPr>
            <a:spLocks noChangeShapeType="1"/>
          </p:cNvSpPr>
          <p:nvPr/>
        </p:nvSpPr>
        <p:spPr bwMode="auto">
          <a:xfrm>
            <a:off x="4051300" y="3021013"/>
            <a:ext cx="933450" cy="0"/>
          </a:xfrm>
          <a:prstGeom prst="line">
            <a:avLst/>
          </a:prstGeom>
          <a:noFill/>
          <a:ln w="6350">
            <a:solidFill>
              <a:schemeClr val="tx1"/>
            </a:solidFill>
            <a:prstDash val="sysDot"/>
            <a:miter lim="800000"/>
            <a:headEnd type="triangle" w="med" len="med"/>
            <a:tailEnd type="triangle" w="med" len="med"/>
          </a:ln>
        </p:spPr>
        <p:txBody>
          <a:bodyPr anchor="ctr"/>
          <a:lstStyle/>
          <a:p>
            <a:endParaRPr lang="fr-FR" dirty="0"/>
          </a:p>
        </p:txBody>
      </p:sp>
      <p:sp>
        <p:nvSpPr>
          <p:cNvPr id="47114" name="Text Box 37"/>
          <p:cNvSpPr txBox="1">
            <a:spLocks noChangeArrowheads="1"/>
          </p:cNvSpPr>
          <p:nvPr/>
        </p:nvSpPr>
        <p:spPr bwMode="auto">
          <a:xfrm>
            <a:off x="793750" y="1954213"/>
            <a:ext cx="2609850"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Chiffre d’affaires</a:t>
            </a:r>
          </a:p>
        </p:txBody>
      </p:sp>
      <p:sp>
        <p:nvSpPr>
          <p:cNvPr id="47115" name="Text Box 38"/>
          <p:cNvSpPr txBox="1">
            <a:spLocks noChangeArrowheads="1"/>
          </p:cNvSpPr>
          <p:nvPr/>
        </p:nvSpPr>
        <p:spPr bwMode="auto">
          <a:xfrm>
            <a:off x="3403600" y="1954213"/>
            <a:ext cx="642938"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90000" bIns="10800"/>
          <a:lstStyle/>
          <a:p>
            <a:pPr algn="r" eaLnBrk="1" hangingPunct="1">
              <a:lnSpc>
                <a:spcPct val="80000"/>
              </a:lnSpc>
              <a:buFont typeface="Wingdings" pitchFamily="2" charset="2"/>
              <a:buNone/>
              <a:defRPr/>
            </a:pPr>
            <a:r>
              <a:rPr lang="fr-FR" sz="1000" dirty="0">
                <a:latin typeface="Arial" charset="0"/>
                <a:cs typeface="Arial" charset="0"/>
              </a:rPr>
              <a:t>24 360,8</a:t>
            </a:r>
          </a:p>
        </p:txBody>
      </p:sp>
      <p:sp>
        <p:nvSpPr>
          <p:cNvPr id="47116" name="Text Box 39"/>
          <p:cNvSpPr txBox="1">
            <a:spLocks noChangeArrowheads="1"/>
          </p:cNvSpPr>
          <p:nvPr/>
        </p:nvSpPr>
        <p:spPr bwMode="auto">
          <a:xfrm>
            <a:off x="542925" y="1295400"/>
            <a:ext cx="3778250" cy="311150"/>
          </a:xfrm>
          <a:prstGeom prst="rect">
            <a:avLst/>
          </a:prstGeom>
          <a:solidFill>
            <a:srgbClr val="000066"/>
          </a:solidFill>
          <a:ln w="6350">
            <a:noFill/>
            <a:miter lim="800000"/>
            <a:headEnd/>
            <a:tailEnd/>
          </a:ln>
          <a:scene3d>
            <a:camera prst="orthographicFront"/>
            <a:lightRig rig="threePt" dir="t"/>
          </a:scene3d>
          <a:sp3d>
            <a:bevelT/>
          </a:sp3d>
        </p:spPr>
        <p:txBody>
          <a:bodyPr wrap="none" lIns="54000" rIns="54000" anchor="ctr" anchorCtr="1"/>
          <a:lstStyle/>
          <a:p>
            <a:pPr algn="ctr" eaLnBrk="1" hangingPunct="1">
              <a:buFont typeface="Wingdings" pitchFamily="2" charset="2"/>
              <a:buNone/>
              <a:defRPr/>
            </a:pPr>
            <a:r>
              <a:rPr lang="fr-FR" sz="1400" b="1" dirty="0">
                <a:solidFill>
                  <a:schemeClr val="bg1"/>
                </a:solidFill>
                <a:latin typeface="Arial" charset="0"/>
                <a:cs typeface="Arial" charset="0"/>
              </a:rPr>
              <a:t>Entreprise « classique »</a:t>
            </a:r>
          </a:p>
        </p:txBody>
      </p:sp>
      <p:sp>
        <p:nvSpPr>
          <p:cNvPr id="47117" name="Text Box 40"/>
          <p:cNvSpPr txBox="1">
            <a:spLocks noChangeArrowheads="1"/>
          </p:cNvSpPr>
          <p:nvPr/>
        </p:nvSpPr>
        <p:spPr bwMode="auto">
          <a:xfrm>
            <a:off x="793750" y="1744663"/>
            <a:ext cx="3252788" cy="206375"/>
          </a:xfrm>
          <a:prstGeom prst="rect">
            <a:avLst/>
          </a:prstGeom>
          <a:solidFill>
            <a:srgbClr val="9999FF"/>
          </a:solidFill>
          <a:ln w="6350">
            <a:noFill/>
            <a:miter lim="800000"/>
            <a:headEnd/>
            <a:tailEnd/>
          </a:ln>
          <a:scene3d>
            <a:camera prst="orthographicFront"/>
            <a:lightRig rig="threePt" dir="t"/>
          </a:scene3d>
          <a:sp3d>
            <a:bevelT w="38100"/>
          </a:sp3d>
        </p:spPr>
        <p:txBody>
          <a:bodyPr lIns="54000" rIns="54000" anchor="ctr"/>
          <a:lstStyle/>
          <a:p>
            <a:pPr marL="90488" eaLnBrk="1" hangingPunct="1">
              <a:buFont typeface="Wingdings" pitchFamily="2" charset="2"/>
              <a:buNone/>
              <a:defRPr/>
            </a:pPr>
            <a:r>
              <a:rPr lang="fr-FR" sz="1000" b="1" dirty="0">
                <a:latin typeface="Arial" charset="0"/>
                <a:cs typeface="Arial" charset="0"/>
              </a:rPr>
              <a:t>COMPTE DE RESULTAT</a:t>
            </a:r>
          </a:p>
        </p:txBody>
      </p:sp>
      <p:sp>
        <p:nvSpPr>
          <p:cNvPr id="47118" name="Text Box 41"/>
          <p:cNvSpPr txBox="1">
            <a:spLocks noChangeArrowheads="1"/>
          </p:cNvSpPr>
          <p:nvPr/>
        </p:nvSpPr>
        <p:spPr bwMode="auto">
          <a:xfrm>
            <a:off x="793750" y="2533650"/>
            <a:ext cx="2609850" cy="201613"/>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Coût des produits et services vendus</a:t>
            </a:r>
          </a:p>
        </p:txBody>
      </p:sp>
      <p:sp>
        <p:nvSpPr>
          <p:cNvPr id="47119" name="Text Box 42"/>
          <p:cNvSpPr txBox="1">
            <a:spLocks noChangeArrowheads="1"/>
          </p:cNvSpPr>
          <p:nvPr/>
        </p:nvSpPr>
        <p:spPr bwMode="auto">
          <a:xfrm>
            <a:off x="3403600" y="2533650"/>
            <a:ext cx="642938" cy="201613"/>
          </a:xfrm>
          <a:prstGeom prst="rect">
            <a:avLst/>
          </a:prstGeom>
          <a:solidFill>
            <a:srgbClr val="CCECFF"/>
          </a:solidFill>
          <a:ln w="6350">
            <a:noFill/>
            <a:miter lim="800000"/>
            <a:headEnd/>
            <a:tailEnd/>
          </a:ln>
          <a:scene3d>
            <a:camera prst="orthographicFront"/>
            <a:lightRig rig="threePt" dir="t"/>
          </a:scene3d>
          <a:sp3d>
            <a:bevelT w="38100"/>
          </a:sp3d>
        </p:spPr>
        <p:txBody>
          <a:bodyPr lIns="18000" tIns="36000" rIns="18000" bIns="10800"/>
          <a:lstStyle/>
          <a:p>
            <a:pPr eaLnBrk="1" hangingPunct="1">
              <a:lnSpc>
                <a:spcPct val="80000"/>
              </a:lnSpc>
              <a:buFont typeface="Wingdings" pitchFamily="2" charset="2"/>
              <a:buNone/>
              <a:defRPr/>
            </a:pPr>
            <a:r>
              <a:rPr lang="fr-FR" sz="1000" dirty="0">
                <a:latin typeface="Arial" charset="0"/>
                <a:cs typeface="Arial" charset="0"/>
              </a:rPr>
              <a:t>- 15 178,9</a:t>
            </a:r>
          </a:p>
        </p:txBody>
      </p:sp>
      <p:sp>
        <p:nvSpPr>
          <p:cNvPr id="47120" name="Text Box 43"/>
          <p:cNvSpPr txBox="1">
            <a:spLocks noChangeArrowheads="1"/>
          </p:cNvSpPr>
          <p:nvPr/>
        </p:nvSpPr>
        <p:spPr bwMode="auto">
          <a:xfrm>
            <a:off x="793750" y="2735263"/>
            <a:ext cx="2609850"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Marge brute</a:t>
            </a:r>
          </a:p>
        </p:txBody>
      </p:sp>
      <p:sp>
        <p:nvSpPr>
          <p:cNvPr id="47121" name="Text Box 44"/>
          <p:cNvSpPr txBox="1">
            <a:spLocks noChangeArrowheads="1"/>
          </p:cNvSpPr>
          <p:nvPr/>
        </p:nvSpPr>
        <p:spPr bwMode="auto">
          <a:xfrm>
            <a:off x="3403600" y="2735263"/>
            <a:ext cx="642938"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dirty="0">
                <a:latin typeface="Arial" charset="0"/>
                <a:cs typeface="Arial" charset="0"/>
              </a:rPr>
              <a:t>9 181,9</a:t>
            </a:r>
          </a:p>
        </p:txBody>
      </p:sp>
      <p:sp>
        <p:nvSpPr>
          <p:cNvPr id="47122" name="Text Box 45"/>
          <p:cNvSpPr txBox="1">
            <a:spLocks noChangeArrowheads="1"/>
          </p:cNvSpPr>
          <p:nvPr/>
        </p:nvSpPr>
        <p:spPr bwMode="auto">
          <a:xfrm>
            <a:off x="793750" y="2930525"/>
            <a:ext cx="2609850"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Charges de personnel</a:t>
            </a:r>
          </a:p>
        </p:txBody>
      </p:sp>
      <p:sp>
        <p:nvSpPr>
          <p:cNvPr id="47123" name="Text Box 46"/>
          <p:cNvSpPr txBox="1">
            <a:spLocks noChangeArrowheads="1"/>
          </p:cNvSpPr>
          <p:nvPr/>
        </p:nvSpPr>
        <p:spPr bwMode="auto">
          <a:xfrm>
            <a:off x="3403600" y="2930525"/>
            <a:ext cx="642938"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dirty="0">
                <a:latin typeface="Arial" charset="0"/>
                <a:cs typeface="Arial" charset="0"/>
              </a:rPr>
              <a:t>- 3 503,8</a:t>
            </a:r>
          </a:p>
        </p:txBody>
      </p:sp>
      <p:sp>
        <p:nvSpPr>
          <p:cNvPr id="47124" name="Text Box 47"/>
          <p:cNvSpPr txBox="1">
            <a:spLocks noChangeArrowheads="1"/>
          </p:cNvSpPr>
          <p:nvPr/>
        </p:nvSpPr>
        <p:spPr bwMode="auto">
          <a:xfrm>
            <a:off x="793750" y="3122613"/>
            <a:ext cx="2609850"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Autres produits et charges d’exploitation</a:t>
            </a:r>
          </a:p>
        </p:txBody>
      </p:sp>
      <p:sp>
        <p:nvSpPr>
          <p:cNvPr id="47125" name="Text Box 48"/>
          <p:cNvSpPr txBox="1">
            <a:spLocks noChangeArrowheads="1"/>
          </p:cNvSpPr>
          <p:nvPr/>
        </p:nvSpPr>
        <p:spPr bwMode="auto">
          <a:xfrm>
            <a:off x="3403600" y="3122613"/>
            <a:ext cx="642938"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dirty="0">
                <a:latin typeface="Arial" charset="0"/>
                <a:cs typeface="Arial" charset="0"/>
              </a:rPr>
              <a:t>- 3 924,9</a:t>
            </a:r>
          </a:p>
        </p:txBody>
      </p:sp>
      <p:sp>
        <p:nvSpPr>
          <p:cNvPr id="47126" name="Text Box 49"/>
          <p:cNvSpPr txBox="1">
            <a:spLocks noChangeArrowheads="1"/>
          </p:cNvSpPr>
          <p:nvPr/>
        </p:nvSpPr>
        <p:spPr bwMode="auto">
          <a:xfrm>
            <a:off x="793750" y="3313113"/>
            <a:ext cx="2609850" cy="192088"/>
          </a:xfrm>
          <a:prstGeom prst="rect">
            <a:avLst/>
          </a:prstGeom>
          <a:solidFill>
            <a:srgbClr val="9999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b="1" dirty="0">
                <a:latin typeface="Arial" charset="0"/>
                <a:cs typeface="Arial" charset="0"/>
              </a:rPr>
              <a:t>Résultat opérationnel (EBITDA)</a:t>
            </a:r>
          </a:p>
        </p:txBody>
      </p:sp>
      <p:sp>
        <p:nvSpPr>
          <p:cNvPr id="47127" name="Text Box 50"/>
          <p:cNvSpPr txBox="1">
            <a:spLocks noChangeArrowheads="1"/>
          </p:cNvSpPr>
          <p:nvPr/>
        </p:nvSpPr>
        <p:spPr bwMode="auto">
          <a:xfrm>
            <a:off x="3403600" y="3313113"/>
            <a:ext cx="642938" cy="192088"/>
          </a:xfrm>
          <a:prstGeom prst="rect">
            <a:avLst/>
          </a:prstGeom>
          <a:solidFill>
            <a:srgbClr val="9999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b="1" dirty="0">
                <a:latin typeface="Arial" charset="0"/>
                <a:cs typeface="Arial" charset="0"/>
              </a:rPr>
              <a:t>1753,2</a:t>
            </a:r>
          </a:p>
        </p:txBody>
      </p:sp>
      <p:sp>
        <p:nvSpPr>
          <p:cNvPr id="47128" name="Text Box 51"/>
          <p:cNvSpPr txBox="1">
            <a:spLocks noChangeArrowheads="1"/>
          </p:cNvSpPr>
          <p:nvPr/>
        </p:nvSpPr>
        <p:spPr bwMode="auto">
          <a:xfrm>
            <a:off x="793750" y="3503613"/>
            <a:ext cx="2609850"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Amortissements et dépréciations</a:t>
            </a:r>
          </a:p>
        </p:txBody>
      </p:sp>
      <p:sp>
        <p:nvSpPr>
          <p:cNvPr id="47129" name="Text Box 52"/>
          <p:cNvSpPr txBox="1">
            <a:spLocks noChangeArrowheads="1"/>
          </p:cNvSpPr>
          <p:nvPr/>
        </p:nvSpPr>
        <p:spPr bwMode="auto">
          <a:xfrm>
            <a:off x="3403600" y="3503613"/>
            <a:ext cx="642938"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dirty="0">
                <a:latin typeface="Arial" charset="0"/>
                <a:cs typeface="Arial" charset="0"/>
              </a:rPr>
              <a:t>- 456,4</a:t>
            </a:r>
          </a:p>
        </p:txBody>
      </p:sp>
      <p:sp>
        <p:nvSpPr>
          <p:cNvPr id="47130" name="Text Box 53"/>
          <p:cNvSpPr txBox="1">
            <a:spLocks noChangeArrowheads="1"/>
          </p:cNvSpPr>
          <p:nvPr/>
        </p:nvSpPr>
        <p:spPr bwMode="auto">
          <a:xfrm>
            <a:off x="793750" y="3687763"/>
            <a:ext cx="2609850" cy="192088"/>
          </a:xfrm>
          <a:prstGeom prst="rect">
            <a:avLst/>
          </a:prstGeom>
          <a:solidFill>
            <a:srgbClr val="9999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b="1" dirty="0">
                <a:latin typeface="Arial" charset="0"/>
                <a:cs typeface="Arial" charset="0"/>
              </a:rPr>
              <a:t>Résultat d’exploitation</a:t>
            </a:r>
          </a:p>
        </p:txBody>
      </p:sp>
      <p:sp>
        <p:nvSpPr>
          <p:cNvPr id="47131" name="Text Box 54"/>
          <p:cNvSpPr txBox="1">
            <a:spLocks noChangeArrowheads="1"/>
          </p:cNvSpPr>
          <p:nvPr/>
        </p:nvSpPr>
        <p:spPr bwMode="auto">
          <a:xfrm>
            <a:off x="3403600" y="3687763"/>
            <a:ext cx="642938" cy="192088"/>
          </a:xfrm>
          <a:prstGeom prst="rect">
            <a:avLst/>
          </a:prstGeom>
          <a:solidFill>
            <a:srgbClr val="9999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b="1" dirty="0">
                <a:latin typeface="Arial" charset="0"/>
                <a:cs typeface="Arial" charset="0"/>
              </a:rPr>
              <a:t>1 296,8</a:t>
            </a:r>
          </a:p>
        </p:txBody>
      </p:sp>
      <p:sp>
        <p:nvSpPr>
          <p:cNvPr id="47132" name="Text Box 55"/>
          <p:cNvSpPr txBox="1">
            <a:spLocks noChangeArrowheads="1"/>
          </p:cNvSpPr>
          <p:nvPr/>
        </p:nvSpPr>
        <p:spPr bwMode="auto">
          <a:xfrm>
            <a:off x="793750" y="3878263"/>
            <a:ext cx="2609850"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dirty="0">
                <a:latin typeface="Arial" charset="0"/>
                <a:cs typeface="Arial" charset="0"/>
              </a:rPr>
              <a:t>Résultat financier</a:t>
            </a:r>
          </a:p>
        </p:txBody>
      </p:sp>
      <p:sp>
        <p:nvSpPr>
          <p:cNvPr id="47133" name="Text Box 56"/>
          <p:cNvSpPr txBox="1">
            <a:spLocks noChangeArrowheads="1"/>
          </p:cNvSpPr>
          <p:nvPr/>
        </p:nvSpPr>
        <p:spPr bwMode="auto">
          <a:xfrm>
            <a:off x="3403600" y="3878263"/>
            <a:ext cx="642938" cy="192088"/>
          </a:xfrm>
          <a:prstGeom prst="rect">
            <a:avLst/>
          </a:prstGeom>
          <a:solidFill>
            <a:srgbClr val="CCEC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dirty="0">
                <a:latin typeface="Arial" charset="0"/>
                <a:cs typeface="Arial" charset="0"/>
              </a:rPr>
              <a:t>- 313,6</a:t>
            </a:r>
          </a:p>
        </p:txBody>
      </p:sp>
      <p:sp>
        <p:nvSpPr>
          <p:cNvPr id="47134" name="Text Box 57"/>
          <p:cNvSpPr txBox="1">
            <a:spLocks noChangeArrowheads="1"/>
          </p:cNvSpPr>
          <p:nvPr/>
        </p:nvSpPr>
        <p:spPr bwMode="auto">
          <a:xfrm>
            <a:off x="793750" y="4068763"/>
            <a:ext cx="2609850" cy="192088"/>
          </a:xfrm>
          <a:prstGeom prst="rect">
            <a:avLst/>
          </a:prstGeom>
          <a:solidFill>
            <a:srgbClr val="9999FF"/>
          </a:solidFill>
          <a:ln w="6350">
            <a:noFill/>
            <a:miter lim="800000"/>
            <a:headEnd/>
            <a:tailEnd/>
          </a:ln>
          <a:scene3d>
            <a:camera prst="orthographicFront"/>
            <a:lightRig rig="threePt" dir="t"/>
          </a:scene3d>
          <a:sp3d>
            <a:bevelT w="38100"/>
          </a:sp3d>
        </p:spPr>
        <p:txBody>
          <a:bodyPr lIns="54000" tIns="36000" rIns="54000" bIns="10800"/>
          <a:lstStyle/>
          <a:p>
            <a:pPr marL="90488" eaLnBrk="1" hangingPunct="1">
              <a:lnSpc>
                <a:spcPct val="80000"/>
              </a:lnSpc>
              <a:buFont typeface="Wingdings" pitchFamily="2" charset="2"/>
              <a:buNone/>
              <a:defRPr/>
            </a:pPr>
            <a:r>
              <a:rPr lang="fr-FR" sz="1000" b="1" dirty="0">
                <a:latin typeface="Arial" charset="0"/>
                <a:cs typeface="Arial" charset="0"/>
              </a:rPr>
              <a:t>Résultat courant avant impôt</a:t>
            </a:r>
          </a:p>
        </p:txBody>
      </p:sp>
      <p:sp>
        <p:nvSpPr>
          <p:cNvPr id="47135" name="Text Box 58"/>
          <p:cNvSpPr txBox="1">
            <a:spLocks noChangeArrowheads="1"/>
          </p:cNvSpPr>
          <p:nvPr/>
        </p:nvSpPr>
        <p:spPr bwMode="auto">
          <a:xfrm>
            <a:off x="3403600" y="4068763"/>
            <a:ext cx="642938" cy="192088"/>
          </a:xfrm>
          <a:prstGeom prst="rect">
            <a:avLst/>
          </a:prstGeom>
          <a:solidFill>
            <a:srgbClr val="9999FF"/>
          </a:solidFill>
          <a:ln w="6350">
            <a:noFill/>
            <a:miter lim="800000"/>
            <a:headEnd/>
            <a:tailEnd/>
          </a:ln>
          <a:scene3d>
            <a:camera prst="orthographicFront"/>
            <a:lightRig rig="threePt" dir="t"/>
          </a:scene3d>
          <a:sp3d>
            <a:bevelT w="38100"/>
          </a:sp3d>
        </p:spPr>
        <p:txBody>
          <a:bodyPr lIns="54000" tIns="36000" rIns="54000" bIns="10800"/>
          <a:lstStyle/>
          <a:p>
            <a:pPr algn="r" eaLnBrk="1" hangingPunct="1">
              <a:lnSpc>
                <a:spcPct val="80000"/>
              </a:lnSpc>
              <a:buFont typeface="Wingdings" pitchFamily="2" charset="2"/>
              <a:buNone/>
              <a:defRPr/>
            </a:pPr>
            <a:r>
              <a:rPr lang="fr-FR" sz="1000" b="1" dirty="0">
                <a:latin typeface="Arial" charset="0"/>
                <a:cs typeface="Arial" charset="0"/>
              </a:rPr>
              <a:t>983,2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9412">
                                            <p:txEl>
                                              <p:pRg st="0" end="0"/>
                                            </p:txEl>
                                          </p:spTgt>
                                        </p:tgtEl>
                                        <p:attrNameLst>
                                          <p:attrName>style.visibility</p:attrName>
                                        </p:attrNameLst>
                                      </p:cBhvr>
                                      <p:to>
                                        <p:strVal val="visible"/>
                                      </p:to>
                                    </p:set>
                                    <p:anim calcmode="lin" valueType="num">
                                      <p:cBhvr additive="base">
                                        <p:cTn id="7" dur="500" fill="hold"/>
                                        <p:tgtEl>
                                          <p:spTgt spid="529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94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9412">
                                            <p:txEl>
                                              <p:pRg st="1" end="1"/>
                                            </p:txEl>
                                          </p:spTgt>
                                        </p:tgtEl>
                                        <p:attrNameLst>
                                          <p:attrName>style.visibility</p:attrName>
                                        </p:attrNameLst>
                                      </p:cBhvr>
                                      <p:to>
                                        <p:strVal val="visible"/>
                                      </p:to>
                                    </p:set>
                                    <p:anim calcmode="lin" valueType="num">
                                      <p:cBhvr additive="base">
                                        <p:cTn id="11" dur="500" fill="hold"/>
                                        <p:tgtEl>
                                          <p:spTgt spid="5294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94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9412">
                                            <p:txEl>
                                              <p:pRg st="3" end="3"/>
                                            </p:txEl>
                                          </p:spTgt>
                                        </p:tgtEl>
                                        <p:attrNameLst>
                                          <p:attrName>style.visibility</p:attrName>
                                        </p:attrNameLst>
                                      </p:cBhvr>
                                      <p:to>
                                        <p:strVal val="visible"/>
                                      </p:to>
                                    </p:set>
                                    <p:anim calcmode="lin" valueType="num">
                                      <p:cBhvr additive="base">
                                        <p:cTn id="15" dur="500" fill="hold"/>
                                        <p:tgtEl>
                                          <p:spTgt spid="5294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94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715963" y="0"/>
            <a:ext cx="7770812" cy="760413"/>
          </a:xfrm>
        </p:spPr>
        <p:txBody>
          <a:bodyPr/>
          <a:lstStyle/>
          <a:p>
            <a:r>
              <a:rPr lang="fr-FR" dirty="0"/>
              <a:t>Clés de lecture des états financiers</a:t>
            </a:r>
            <a:br>
              <a:rPr lang="fr-FR" dirty="0"/>
            </a:br>
            <a:r>
              <a:rPr lang="fr-FR" sz="1600" i="1" dirty="0"/>
              <a:t>Zoom sur les principaux postes du Compte de Résultat Non-Vie</a:t>
            </a:r>
          </a:p>
        </p:txBody>
      </p:sp>
      <p:pic>
        <p:nvPicPr>
          <p:cNvPr id="531459" name="Picture 3"/>
          <p:cNvPicPr>
            <a:picLocks noGrp="1" noChangeAspect="1" noChangeArrowheads="1"/>
          </p:cNvPicPr>
          <p:nvPr>
            <p:ph idx="1"/>
          </p:nvPr>
        </p:nvPicPr>
        <p:blipFill>
          <a:blip r:embed="rId3"/>
          <a:srcRect l="2632" t="7021" r="1973" b="16891"/>
          <a:stretch>
            <a:fillRect/>
          </a:stretch>
        </p:blipFill>
        <p:spPr>
          <a:xfrm>
            <a:off x="298450" y="1222375"/>
            <a:ext cx="8450263" cy="5053013"/>
          </a:xfrm>
          <a:noFill/>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715963" y="0"/>
            <a:ext cx="7770812" cy="760413"/>
          </a:xfrm>
        </p:spPr>
        <p:txBody>
          <a:bodyPr/>
          <a:lstStyle/>
          <a:p>
            <a:r>
              <a:rPr lang="fr-FR" dirty="0"/>
              <a:t>Clés de lecture des états financiers</a:t>
            </a:r>
            <a:br>
              <a:rPr lang="fr-FR" dirty="0"/>
            </a:br>
            <a:r>
              <a:rPr lang="fr-FR" sz="1600" i="1" dirty="0"/>
              <a:t>Zoom sur les principaux postes du Compte de Résultat Non-Vie</a:t>
            </a:r>
          </a:p>
        </p:txBody>
      </p:sp>
      <p:pic>
        <p:nvPicPr>
          <p:cNvPr id="533507" name="Picture 3"/>
          <p:cNvPicPr>
            <a:picLocks noGrp="1" noChangeAspect="1" noChangeArrowheads="1"/>
          </p:cNvPicPr>
          <p:nvPr>
            <p:ph idx="1"/>
          </p:nvPr>
        </p:nvPicPr>
        <p:blipFill>
          <a:blip r:embed="rId3"/>
          <a:srcRect l="2632" t="7021" r="1973" b="16891"/>
          <a:stretch>
            <a:fillRect/>
          </a:stretch>
        </p:blipFill>
        <p:spPr>
          <a:xfrm>
            <a:off x="298450" y="1222375"/>
            <a:ext cx="8450263" cy="5053013"/>
          </a:xfrm>
          <a:noFill/>
          <a:ln/>
        </p:spPr>
      </p:pic>
      <p:sp>
        <p:nvSpPr>
          <p:cNvPr id="533508" name="AutoShape 4"/>
          <p:cNvSpPr>
            <a:spLocks noChangeArrowheads="1"/>
          </p:cNvSpPr>
          <p:nvPr/>
        </p:nvSpPr>
        <p:spPr bwMode="auto">
          <a:xfrm>
            <a:off x="2724150" y="1981200"/>
            <a:ext cx="4800600" cy="3209925"/>
          </a:xfrm>
          <a:prstGeom prst="wedgeRoundRectCallout">
            <a:avLst>
              <a:gd name="adj1" fmla="val -70074"/>
              <a:gd name="adj2" fmla="val -42185"/>
              <a:gd name="adj3" fmla="val 16667"/>
            </a:avLst>
          </a:prstGeom>
          <a:solidFill>
            <a:srgbClr val="FFFFCC"/>
          </a:solidFill>
          <a:ln w="6350">
            <a:solidFill>
              <a:schemeClr val="tx1"/>
            </a:solidFill>
            <a:miter lim="800000"/>
            <a:headEnd/>
            <a:tailEnd/>
          </a:ln>
          <a:effectLst/>
        </p:spPr>
        <p:txBody>
          <a:bodyPr lIns="54000" rIns="54000" anchor="ctr"/>
          <a:lstStyle/>
          <a:p>
            <a:pPr marL="180975" indent="-180975" eaLnBrk="1" hangingPunct="1">
              <a:buClr>
                <a:schemeClr val="tx1"/>
              </a:buClr>
              <a:buFont typeface="Wingdings" pitchFamily="2" charset="2"/>
              <a:buChar char="Ø"/>
            </a:pPr>
            <a:r>
              <a:rPr lang="fr-FR" sz="1400" b="1" dirty="0">
                <a:solidFill>
                  <a:schemeClr val="accent1"/>
                </a:solidFill>
                <a:latin typeface="Arial" charset="0"/>
                <a:cs typeface="Arial" charset="0"/>
              </a:rPr>
              <a:t>Primes émises</a:t>
            </a:r>
            <a:r>
              <a:rPr lang="fr-FR" sz="1400" dirty="0">
                <a:latin typeface="Arial" charset="0"/>
                <a:cs typeface="Arial" charset="0"/>
              </a:rPr>
              <a:t> = le montant HT des primes émises vers les clients quelque soit leur correspondance avec l’année civile</a:t>
            </a:r>
          </a:p>
          <a:p>
            <a:pPr marL="180975" indent="-180975" eaLnBrk="1" hangingPunct="1">
              <a:spcBef>
                <a:spcPct val="50000"/>
              </a:spcBef>
              <a:buClr>
                <a:schemeClr val="tx1"/>
              </a:buClr>
              <a:buFont typeface="Wingdings" pitchFamily="2" charset="2"/>
              <a:buChar char="Ø"/>
            </a:pPr>
            <a:r>
              <a:rPr lang="fr-FR" sz="1400" b="1" dirty="0">
                <a:solidFill>
                  <a:schemeClr val="accent1"/>
                </a:solidFill>
                <a:latin typeface="Arial" charset="0"/>
                <a:cs typeface="Arial" charset="0"/>
              </a:rPr>
              <a:t>Primes émises non acquises</a:t>
            </a:r>
            <a:r>
              <a:rPr lang="fr-FR" sz="1400" dirty="0">
                <a:latin typeface="Arial" charset="0"/>
                <a:cs typeface="Arial" charset="0"/>
              </a:rPr>
              <a:t> (PNA) = prorata des primes ne correspondant pas à l’exercice.</a:t>
            </a:r>
          </a:p>
          <a:p>
            <a:pPr marL="180975" indent="-180975" eaLnBrk="1" hangingPunct="1">
              <a:spcBef>
                <a:spcPct val="50000"/>
              </a:spcBef>
              <a:buFont typeface="Wingdings" pitchFamily="2" charset="2"/>
              <a:buChar char="Ø"/>
            </a:pPr>
            <a:r>
              <a:rPr lang="fr-FR" sz="1400" dirty="0">
                <a:latin typeface="Arial" charset="0"/>
                <a:cs typeface="Arial" charset="0"/>
              </a:rPr>
              <a:t>Ex: Prime de 1200 € émise le 1/12/2002 :</a:t>
            </a:r>
          </a:p>
          <a:p>
            <a:pPr marL="542925" lvl="1" indent="-180975" eaLnBrk="1" hangingPunct="1">
              <a:lnSpc>
                <a:spcPct val="120000"/>
              </a:lnSpc>
              <a:spcBef>
                <a:spcPct val="50000"/>
              </a:spcBef>
              <a:buFont typeface="Wingdings" pitchFamily="2" charset="2"/>
              <a:buChar char="§"/>
            </a:pPr>
            <a:r>
              <a:rPr lang="fr-FR" sz="1400" b="1" dirty="0">
                <a:solidFill>
                  <a:schemeClr val="accent1"/>
                </a:solidFill>
                <a:latin typeface="Arial" charset="0"/>
                <a:cs typeface="Arial" charset="0"/>
              </a:rPr>
              <a:t>Prime acquise</a:t>
            </a:r>
            <a:r>
              <a:rPr lang="fr-FR" sz="1400" dirty="0">
                <a:latin typeface="Arial" charset="0"/>
                <a:cs typeface="Arial" charset="0"/>
              </a:rPr>
              <a:t> =</a:t>
            </a:r>
            <a:br>
              <a:rPr lang="fr-FR" sz="1400" dirty="0">
                <a:latin typeface="Arial" charset="0"/>
                <a:cs typeface="Arial" charset="0"/>
              </a:rPr>
            </a:br>
            <a:r>
              <a:rPr lang="fr-FR" sz="1400" dirty="0">
                <a:latin typeface="Arial" charset="0"/>
                <a:cs typeface="Arial" charset="0"/>
              </a:rPr>
              <a:t>Prime émise – Prime non-acquise =</a:t>
            </a:r>
            <a:br>
              <a:rPr lang="fr-FR" sz="1400" dirty="0">
                <a:latin typeface="Arial" charset="0"/>
                <a:cs typeface="Arial" charset="0"/>
              </a:rPr>
            </a:br>
            <a:r>
              <a:rPr lang="fr-FR" sz="1400" dirty="0">
                <a:latin typeface="Arial" charset="0"/>
                <a:cs typeface="Arial" charset="0"/>
              </a:rPr>
              <a:t>1200-1100 = 100€</a:t>
            </a:r>
          </a:p>
        </p:txBody>
      </p:sp>
      <p:sp>
        <p:nvSpPr>
          <p:cNvPr id="533509" name="AutoShape 5"/>
          <p:cNvSpPr>
            <a:spLocks/>
          </p:cNvSpPr>
          <p:nvPr/>
        </p:nvSpPr>
        <p:spPr bwMode="auto">
          <a:xfrm>
            <a:off x="1571625" y="2019300"/>
            <a:ext cx="171450" cy="438150"/>
          </a:xfrm>
          <a:prstGeom prst="rightBrace">
            <a:avLst>
              <a:gd name="adj1" fmla="val 21296"/>
              <a:gd name="adj2" fmla="val 50000"/>
            </a:avLst>
          </a:prstGeom>
          <a:noFill/>
          <a:ln w="6350">
            <a:solidFill>
              <a:schemeClr val="tx1"/>
            </a:solidFill>
            <a:miter lim="800000"/>
            <a:headEnd/>
            <a:tailEnd/>
          </a:ln>
          <a:effectLst/>
        </p:spPr>
        <p:txBody>
          <a:bodyPr wrap="none" anchor="ctr"/>
          <a:lstStyle/>
          <a:p>
            <a:endParaRPr lang="fr-FR"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15963" y="0"/>
            <a:ext cx="7770812" cy="760413"/>
          </a:xfrm>
        </p:spPr>
        <p:txBody>
          <a:bodyPr/>
          <a:lstStyle/>
          <a:p>
            <a:r>
              <a:rPr lang="fr-FR" dirty="0"/>
              <a:t>Clés de lecture des états financiers</a:t>
            </a:r>
            <a:br>
              <a:rPr lang="fr-FR" dirty="0"/>
            </a:br>
            <a:r>
              <a:rPr lang="fr-FR" sz="1600" i="1" dirty="0"/>
              <a:t>Zoom sur les principaux postes du Compte de Résultat Non-Vie</a:t>
            </a:r>
          </a:p>
        </p:txBody>
      </p:sp>
      <p:pic>
        <p:nvPicPr>
          <p:cNvPr id="535555" name="Picture 3"/>
          <p:cNvPicPr>
            <a:picLocks noGrp="1" noChangeAspect="1" noChangeArrowheads="1"/>
          </p:cNvPicPr>
          <p:nvPr>
            <p:ph idx="1"/>
          </p:nvPr>
        </p:nvPicPr>
        <p:blipFill>
          <a:blip r:embed="rId3"/>
          <a:srcRect l="2632" t="7021" r="1973" b="16891"/>
          <a:stretch>
            <a:fillRect/>
          </a:stretch>
        </p:blipFill>
        <p:spPr>
          <a:xfrm>
            <a:off x="298450" y="1222375"/>
            <a:ext cx="8450263" cy="5053013"/>
          </a:xfrm>
          <a:noFill/>
          <a:ln/>
        </p:spPr>
      </p:pic>
      <p:sp>
        <p:nvSpPr>
          <p:cNvPr id="535556" name="AutoShape 4"/>
          <p:cNvSpPr>
            <a:spLocks noChangeArrowheads="1"/>
          </p:cNvSpPr>
          <p:nvPr/>
        </p:nvSpPr>
        <p:spPr bwMode="auto">
          <a:xfrm>
            <a:off x="2724150" y="1981200"/>
            <a:ext cx="4629150" cy="2743200"/>
          </a:xfrm>
          <a:prstGeom prst="wedgeRoundRectCallout">
            <a:avLst>
              <a:gd name="adj1" fmla="val -66907"/>
              <a:gd name="adj2" fmla="val -28704"/>
              <a:gd name="adj3" fmla="val 16667"/>
            </a:avLst>
          </a:prstGeom>
          <a:solidFill>
            <a:srgbClr val="FFFFCC"/>
          </a:solidFill>
          <a:ln w="6350">
            <a:solidFill>
              <a:schemeClr val="tx1"/>
            </a:solidFill>
            <a:miter lim="800000"/>
            <a:headEnd/>
            <a:tailEnd/>
          </a:ln>
          <a:effectLst/>
        </p:spPr>
        <p:txBody>
          <a:bodyPr lIns="54000" rIns="54000" anchor="ctr"/>
          <a:lstStyle/>
          <a:p>
            <a:pPr marL="180975" indent="-180975" eaLnBrk="1" hangingPunct="1">
              <a:buClr>
                <a:schemeClr val="tx1"/>
              </a:buClr>
              <a:buFont typeface="Wingdings" pitchFamily="2" charset="2"/>
              <a:buChar char="Ø"/>
            </a:pPr>
            <a:r>
              <a:rPr lang="fr-FR" sz="1400" b="1" dirty="0">
                <a:solidFill>
                  <a:schemeClr val="accent1"/>
                </a:solidFill>
                <a:latin typeface="Arial" charset="0"/>
                <a:cs typeface="Arial" charset="0"/>
              </a:rPr>
              <a:t>Prestations et frais payés </a:t>
            </a:r>
            <a:r>
              <a:rPr lang="fr-FR" sz="1400" dirty="0">
                <a:latin typeface="Arial" charset="0"/>
                <a:cs typeface="Arial" charset="0"/>
              </a:rPr>
              <a:t>=</a:t>
            </a:r>
          </a:p>
          <a:p>
            <a:pPr marL="542925" lvl="1" indent="-180975" eaLnBrk="1" hangingPunct="1">
              <a:buClr>
                <a:schemeClr val="tx1"/>
              </a:buClr>
              <a:buFont typeface="Wingdings" pitchFamily="2" charset="2"/>
              <a:buChar char="§"/>
            </a:pPr>
            <a:r>
              <a:rPr lang="fr-FR" sz="1400" dirty="0">
                <a:latin typeface="Arial" charset="0"/>
                <a:cs typeface="Arial" charset="0"/>
              </a:rPr>
              <a:t>Prestations payées aux assurés sur les sinistres survenus</a:t>
            </a:r>
          </a:p>
          <a:p>
            <a:pPr marL="542925" lvl="1" indent="-180975" eaLnBrk="1" hangingPunct="1">
              <a:buClr>
                <a:schemeClr val="tx1"/>
              </a:buClr>
              <a:buFont typeface="Wingdings" pitchFamily="2" charset="2"/>
              <a:buChar char="§"/>
            </a:pPr>
            <a:r>
              <a:rPr lang="fr-FR" sz="1400" dirty="0">
                <a:latin typeface="Arial" charset="0"/>
                <a:cs typeface="Arial" charset="0"/>
              </a:rPr>
              <a:t>Frais payés aux experts, médecins, avocats…</a:t>
            </a:r>
          </a:p>
          <a:p>
            <a:pPr marL="542925" lvl="1" indent="-180975" eaLnBrk="1" hangingPunct="1">
              <a:buClr>
                <a:schemeClr val="tx1"/>
              </a:buClr>
              <a:buFont typeface="Wingdings" pitchFamily="2" charset="2"/>
              <a:buChar char="§"/>
            </a:pPr>
            <a:r>
              <a:rPr lang="fr-FR" sz="1400" dirty="0">
                <a:latin typeface="Arial" charset="0"/>
                <a:cs typeface="Arial" charset="0"/>
              </a:rPr>
              <a:t>Coût des services de gestion des sinistres</a:t>
            </a:r>
          </a:p>
          <a:p>
            <a:pPr marL="180975" indent="-180975" eaLnBrk="1" hangingPunct="1">
              <a:spcBef>
                <a:spcPct val="50000"/>
              </a:spcBef>
              <a:buClr>
                <a:schemeClr val="tx1"/>
              </a:buClr>
              <a:buFont typeface="Wingdings" pitchFamily="2" charset="2"/>
              <a:buChar char="Ø"/>
            </a:pPr>
            <a:r>
              <a:rPr lang="fr-FR" sz="1400" b="1" dirty="0">
                <a:solidFill>
                  <a:schemeClr val="accent1"/>
                </a:solidFill>
                <a:latin typeface="Arial" charset="0"/>
                <a:cs typeface="Arial" charset="0"/>
              </a:rPr>
              <a:t>Variation des provisions pour sinistres </a:t>
            </a:r>
            <a:r>
              <a:rPr lang="fr-FR" sz="1400" dirty="0">
                <a:latin typeface="Arial" charset="0"/>
                <a:cs typeface="Arial" charset="0"/>
              </a:rPr>
              <a:t>= variation de l’</a:t>
            </a:r>
            <a:r>
              <a:rPr lang="fr-FR" sz="1400" b="1" dirty="0">
                <a:latin typeface="Arial" charset="0"/>
                <a:cs typeface="Arial" charset="0"/>
              </a:rPr>
              <a:t>évaluation</a:t>
            </a:r>
            <a:r>
              <a:rPr lang="fr-FR" sz="1400" dirty="0">
                <a:latin typeface="Arial" charset="0"/>
                <a:cs typeface="Arial" charset="0"/>
              </a:rPr>
              <a:t> des montants non encore réglés sur les sinistres survenus (PSP) et non encore connus (IBNR).</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715963" y="0"/>
            <a:ext cx="7770812" cy="760413"/>
          </a:xfrm>
        </p:spPr>
        <p:txBody>
          <a:bodyPr/>
          <a:lstStyle/>
          <a:p>
            <a:r>
              <a:rPr lang="fr-FR" dirty="0"/>
              <a:t>Clés de lecture des états financiers</a:t>
            </a:r>
            <a:br>
              <a:rPr lang="fr-FR" dirty="0"/>
            </a:br>
            <a:r>
              <a:rPr lang="fr-FR" sz="1600" i="1" dirty="0"/>
              <a:t>Zoom sur les principaux postes du Compte de Résultat Non-Vie</a:t>
            </a:r>
          </a:p>
        </p:txBody>
      </p:sp>
      <p:pic>
        <p:nvPicPr>
          <p:cNvPr id="537603" name="Picture 3"/>
          <p:cNvPicPr>
            <a:picLocks noGrp="1" noChangeAspect="1" noChangeArrowheads="1"/>
          </p:cNvPicPr>
          <p:nvPr>
            <p:ph idx="1"/>
          </p:nvPr>
        </p:nvPicPr>
        <p:blipFill>
          <a:blip r:embed="rId3"/>
          <a:srcRect l="2632" t="7021" r="1973" b="16891"/>
          <a:stretch>
            <a:fillRect/>
          </a:stretch>
        </p:blipFill>
        <p:spPr>
          <a:xfrm>
            <a:off x="298450" y="1222375"/>
            <a:ext cx="8450263" cy="5053013"/>
          </a:xfrm>
          <a:noFill/>
          <a:ln/>
        </p:spPr>
      </p:pic>
      <p:sp>
        <p:nvSpPr>
          <p:cNvPr id="537604" name="AutoShape 4"/>
          <p:cNvSpPr>
            <a:spLocks noChangeArrowheads="1"/>
          </p:cNvSpPr>
          <p:nvPr/>
        </p:nvSpPr>
        <p:spPr bwMode="auto">
          <a:xfrm>
            <a:off x="3333750" y="2057400"/>
            <a:ext cx="4114800" cy="2743200"/>
          </a:xfrm>
          <a:prstGeom prst="wedgeRoundRectCallout">
            <a:avLst>
              <a:gd name="adj1" fmla="val -66472"/>
              <a:gd name="adj2" fmla="val -23495"/>
              <a:gd name="adj3" fmla="val 16667"/>
            </a:avLst>
          </a:prstGeom>
          <a:solidFill>
            <a:srgbClr val="FFFFCC"/>
          </a:solidFill>
          <a:ln w="6350">
            <a:solidFill>
              <a:schemeClr val="tx1"/>
            </a:solidFill>
            <a:miter lim="800000"/>
            <a:headEnd/>
            <a:tailEnd/>
          </a:ln>
          <a:effectLst/>
        </p:spPr>
        <p:txBody>
          <a:bodyPr lIns="54000" rIns="54000" anchor="ctr"/>
          <a:lstStyle/>
          <a:p>
            <a:pPr marL="180975" indent="-180975" eaLnBrk="1" hangingPunct="1">
              <a:buClr>
                <a:schemeClr val="tx1"/>
              </a:buClr>
              <a:buFont typeface="Wingdings" pitchFamily="2" charset="2"/>
              <a:buChar char="Ø"/>
            </a:pPr>
            <a:r>
              <a:rPr lang="fr-FR" sz="1400" b="1" dirty="0">
                <a:solidFill>
                  <a:schemeClr val="accent1"/>
                </a:solidFill>
                <a:latin typeface="Arial" charset="0"/>
                <a:cs typeface="Arial" charset="0"/>
              </a:rPr>
              <a:t>Frais d’acquisition</a:t>
            </a:r>
            <a:r>
              <a:rPr lang="fr-FR" sz="1400" dirty="0">
                <a:latin typeface="Arial" charset="0"/>
                <a:cs typeface="Arial" charset="0"/>
              </a:rPr>
              <a:t> = commissions payées aux intermédiaires, ou une partie du coûts des guichets chez un bancassureur</a:t>
            </a:r>
          </a:p>
          <a:p>
            <a:pPr marL="180975" indent="-180975" eaLnBrk="1" hangingPunct="1">
              <a:spcBef>
                <a:spcPct val="50000"/>
              </a:spcBef>
              <a:buClr>
                <a:schemeClr val="tx1"/>
              </a:buClr>
              <a:buFont typeface="Wingdings" pitchFamily="2" charset="2"/>
              <a:buChar char="Ø"/>
            </a:pPr>
            <a:r>
              <a:rPr lang="fr-FR" sz="1400" b="1" dirty="0">
                <a:solidFill>
                  <a:schemeClr val="accent1"/>
                </a:solidFill>
                <a:latin typeface="Arial" charset="0"/>
                <a:cs typeface="Arial" charset="0"/>
              </a:rPr>
              <a:t>Frais d’administration </a:t>
            </a:r>
            <a:r>
              <a:rPr lang="fr-FR" sz="1400" dirty="0">
                <a:latin typeface="Arial" charset="0"/>
                <a:cs typeface="Arial" charset="0"/>
              </a:rPr>
              <a:t>=</a:t>
            </a:r>
          </a:p>
          <a:p>
            <a:pPr marL="542925" lvl="1" indent="-180975" eaLnBrk="1" hangingPunct="1">
              <a:spcBef>
                <a:spcPct val="50000"/>
              </a:spcBef>
              <a:buClr>
                <a:schemeClr val="tx1"/>
              </a:buClr>
              <a:buFont typeface="Wingdings" pitchFamily="2" charset="2"/>
              <a:buChar char="§"/>
            </a:pPr>
            <a:r>
              <a:rPr lang="fr-FR" sz="1400" dirty="0">
                <a:latin typeface="Arial" charset="0"/>
                <a:cs typeface="Arial" charset="0"/>
              </a:rPr>
              <a:t>Frais de personnel (hors gestion sinistres), dont informatique.</a:t>
            </a:r>
          </a:p>
          <a:p>
            <a:pPr marL="542925" lvl="1" indent="-180975" eaLnBrk="1" hangingPunct="1">
              <a:spcBef>
                <a:spcPct val="50000"/>
              </a:spcBef>
              <a:buClr>
                <a:schemeClr val="tx1"/>
              </a:buClr>
              <a:buFont typeface="Wingdings" pitchFamily="2" charset="2"/>
              <a:buChar char="§"/>
            </a:pPr>
            <a:r>
              <a:rPr lang="fr-FR" sz="1400" dirty="0">
                <a:latin typeface="Arial" charset="0"/>
                <a:cs typeface="Arial" charset="0"/>
              </a:rPr>
              <a:t>Autres frais, dont informatique</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715963" y="0"/>
            <a:ext cx="7770812" cy="760413"/>
          </a:xfrm>
        </p:spPr>
        <p:txBody>
          <a:bodyPr/>
          <a:lstStyle/>
          <a:p>
            <a:r>
              <a:rPr lang="fr-FR" dirty="0"/>
              <a:t>Clés de lecture des états financiers</a:t>
            </a:r>
            <a:br>
              <a:rPr lang="fr-FR" dirty="0"/>
            </a:br>
            <a:r>
              <a:rPr lang="fr-FR" sz="1600" i="1" dirty="0"/>
              <a:t>Zoom sur les principaux postes du Compte de Résultat Non-Vie</a:t>
            </a:r>
          </a:p>
        </p:txBody>
      </p:sp>
      <p:pic>
        <p:nvPicPr>
          <p:cNvPr id="539651" name="Picture 3"/>
          <p:cNvPicPr>
            <a:picLocks noGrp="1" noChangeAspect="1" noChangeArrowheads="1"/>
          </p:cNvPicPr>
          <p:nvPr>
            <p:ph idx="1"/>
          </p:nvPr>
        </p:nvPicPr>
        <p:blipFill>
          <a:blip r:embed="rId3"/>
          <a:srcRect l="2632" t="7021" r="1973" b="16891"/>
          <a:stretch>
            <a:fillRect/>
          </a:stretch>
        </p:blipFill>
        <p:spPr>
          <a:xfrm>
            <a:off x="298450" y="1222375"/>
            <a:ext cx="8450263" cy="5053013"/>
          </a:xfrm>
          <a:noFill/>
          <a:ln/>
        </p:spPr>
      </p:pic>
      <p:sp>
        <p:nvSpPr>
          <p:cNvPr id="539652" name="AutoShape 4"/>
          <p:cNvSpPr>
            <a:spLocks noChangeArrowheads="1"/>
          </p:cNvSpPr>
          <p:nvPr/>
        </p:nvSpPr>
        <p:spPr bwMode="auto">
          <a:xfrm>
            <a:off x="3333750" y="2057400"/>
            <a:ext cx="4114800" cy="2743200"/>
          </a:xfrm>
          <a:prstGeom prst="wedgeRoundRectCallout">
            <a:avLst>
              <a:gd name="adj1" fmla="val -86380"/>
              <a:gd name="adj2" fmla="val -10301"/>
              <a:gd name="adj3" fmla="val 16667"/>
            </a:avLst>
          </a:prstGeom>
          <a:solidFill>
            <a:srgbClr val="FFFFCC"/>
          </a:solidFill>
          <a:ln w="6350">
            <a:solidFill>
              <a:schemeClr val="tx1"/>
            </a:solidFill>
            <a:miter lim="800000"/>
            <a:headEnd/>
            <a:tailEnd/>
          </a:ln>
          <a:effectLst/>
        </p:spPr>
        <p:txBody>
          <a:bodyPr lIns="54000" rIns="54000" anchor="ctr"/>
          <a:lstStyle/>
          <a:p>
            <a:pPr marL="180975" indent="-180975" eaLnBrk="1" hangingPunct="1">
              <a:buClr>
                <a:schemeClr val="tx1"/>
              </a:buClr>
              <a:buFont typeface="Wingdings" pitchFamily="2" charset="2"/>
              <a:buChar char="Ø"/>
            </a:pPr>
            <a:r>
              <a:rPr lang="fr-FR" sz="1400" b="1" dirty="0">
                <a:solidFill>
                  <a:schemeClr val="accent1"/>
                </a:solidFill>
                <a:latin typeface="Arial" charset="0"/>
                <a:cs typeface="Arial" charset="0"/>
              </a:rPr>
              <a:t>Solde de réassurance </a:t>
            </a:r>
            <a:r>
              <a:rPr lang="fr-FR" sz="1400" dirty="0">
                <a:latin typeface="Arial" charset="0"/>
                <a:cs typeface="Arial" charset="0"/>
              </a:rPr>
              <a:t>=</a:t>
            </a:r>
          </a:p>
          <a:p>
            <a:pPr marL="541338" lvl="1" indent="-180975" eaLnBrk="1" hangingPunct="1">
              <a:buClr>
                <a:schemeClr val="tx1"/>
              </a:buClr>
              <a:buFont typeface="Wingdings" pitchFamily="2" charset="2"/>
              <a:buChar char="§"/>
            </a:pPr>
            <a:r>
              <a:rPr lang="fr-FR" sz="1400" dirty="0">
                <a:latin typeface="Arial" charset="0"/>
                <a:cs typeface="Arial" charset="0"/>
              </a:rPr>
              <a:t>Part des sinistres et provisions prise en charge par les réassureurs</a:t>
            </a:r>
          </a:p>
          <a:p>
            <a:pPr marL="809625" lvl="2" indent="-161925" eaLnBrk="1" hangingPunct="1">
              <a:buClr>
                <a:schemeClr val="tx1"/>
              </a:buClr>
              <a:buFont typeface="Arial" charset="0"/>
              <a:buChar char="-"/>
            </a:pPr>
            <a:r>
              <a:rPr lang="fr-FR" sz="1400" dirty="0">
                <a:latin typeface="Arial" charset="0"/>
                <a:cs typeface="Arial" charset="0"/>
              </a:rPr>
              <a:t>diminue la charge des prestations</a:t>
            </a:r>
          </a:p>
          <a:p>
            <a:pPr marL="809625" lvl="2" indent="-161925" eaLnBrk="1" hangingPunct="1">
              <a:buClr>
                <a:schemeClr val="tx1"/>
              </a:buClr>
              <a:buFont typeface="Arial" charset="0"/>
              <a:buChar char="-"/>
            </a:pPr>
            <a:endParaRPr lang="fr-FR" sz="1400" dirty="0">
              <a:latin typeface="Arial" charset="0"/>
              <a:cs typeface="Arial" charset="0"/>
            </a:endParaRPr>
          </a:p>
          <a:p>
            <a:pPr marL="541338" lvl="1" indent="-180975" eaLnBrk="1" hangingPunct="1">
              <a:buClr>
                <a:schemeClr val="tx1"/>
              </a:buClr>
              <a:buFont typeface="Wingdings" pitchFamily="2" charset="2"/>
              <a:buChar char="§"/>
            </a:pPr>
            <a:r>
              <a:rPr lang="fr-FR" sz="1400" dirty="0">
                <a:latin typeface="Arial" charset="0"/>
                <a:cs typeface="Arial" charset="0"/>
              </a:rPr>
              <a:t>Commissions reçues des réassureurs</a:t>
            </a:r>
          </a:p>
          <a:p>
            <a:pPr marL="809625" lvl="2" indent="-161925" eaLnBrk="1" hangingPunct="1">
              <a:buClr>
                <a:schemeClr val="tx1"/>
              </a:buClr>
              <a:buFont typeface="Arial" charset="0"/>
              <a:buChar char="-"/>
            </a:pPr>
            <a:r>
              <a:rPr lang="fr-FR" sz="1400" dirty="0">
                <a:latin typeface="Arial" charset="0"/>
                <a:cs typeface="Arial" charset="0"/>
              </a:rPr>
              <a:t>diminue les frais d’acquisition et d’administration</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715963" y="0"/>
            <a:ext cx="7770812" cy="760413"/>
          </a:xfrm>
        </p:spPr>
        <p:txBody>
          <a:bodyPr/>
          <a:lstStyle/>
          <a:p>
            <a:r>
              <a:rPr lang="fr-FR" dirty="0"/>
              <a:t>Clés de lecture des états financiers</a:t>
            </a:r>
            <a:br>
              <a:rPr lang="fr-FR" dirty="0"/>
            </a:br>
            <a:r>
              <a:rPr lang="fr-FR" sz="1600" i="1" dirty="0"/>
              <a:t>Zoom sur les principaux postes du Compte de Résultat Non-Vie</a:t>
            </a:r>
          </a:p>
        </p:txBody>
      </p:sp>
      <p:pic>
        <p:nvPicPr>
          <p:cNvPr id="541699" name="Picture 3"/>
          <p:cNvPicPr>
            <a:picLocks noGrp="1" noChangeAspect="1" noChangeArrowheads="1"/>
          </p:cNvPicPr>
          <p:nvPr>
            <p:ph idx="1"/>
          </p:nvPr>
        </p:nvPicPr>
        <p:blipFill>
          <a:blip r:embed="rId3"/>
          <a:srcRect l="2632" t="7021" r="1973" b="16891"/>
          <a:stretch>
            <a:fillRect/>
          </a:stretch>
        </p:blipFill>
        <p:spPr>
          <a:xfrm>
            <a:off x="298450" y="1222375"/>
            <a:ext cx="8450263" cy="5053013"/>
          </a:xfrm>
          <a:noFill/>
          <a:ln/>
        </p:spPr>
      </p:pic>
      <p:sp>
        <p:nvSpPr>
          <p:cNvPr id="541700" name="AutoShape 4"/>
          <p:cNvSpPr>
            <a:spLocks noChangeArrowheads="1"/>
          </p:cNvSpPr>
          <p:nvPr/>
        </p:nvSpPr>
        <p:spPr bwMode="auto">
          <a:xfrm>
            <a:off x="3333750" y="2800350"/>
            <a:ext cx="4114800" cy="2743200"/>
          </a:xfrm>
          <a:prstGeom prst="wedgeRoundRectCallout">
            <a:avLst>
              <a:gd name="adj1" fmla="val -79435"/>
              <a:gd name="adj2" fmla="val -17593"/>
              <a:gd name="adj3" fmla="val 16667"/>
            </a:avLst>
          </a:prstGeom>
          <a:solidFill>
            <a:srgbClr val="FFFFCC"/>
          </a:solidFill>
          <a:ln w="6350">
            <a:solidFill>
              <a:schemeClr val="tx1"/>
            </a:solidFill>
            <a:miter lim="800000"/>
            <a:headEnd/>
            <a:tailEnd/>
          </a:ln>
          <a:effectLst/>
        </p:spPr>
        <p:txBody>
          <a:bodyPr lIns="54000" rIns="54000" anchor="ctr"/>
          <a:lstStyle/>
          <a:p>
            <a:pPr marL="180975" indent="-180975" eaLnBrk="1" hangingPunct="1">
              <a:buClr>
                <a:schemeClr val="tx1"/>
              </a:buClr>
              <a:buFont typeface="Wingdings" pitchFamily="2" charset="2"/>
              <a:buChar char="Ø"/>
            </a:pPr>
            <a:r>
              <a:rPr lang="fr-FR" sz="1400" b="1" dirty="0">
                <a:solidFill>
                  <a:schemeClr val="accent1"/>
                </a:solidFill>
                <a:latin typeface="Arial" charset="0"/>
                <a:cs typeface="Arial" charset="0"/>
              </a:rPr>
              <a:t>Produits financiers alloués =</a:t>
            </a:r>
          </a:p>
          <a:p>
            <a:pPr marL="542925" lvl="1" indent="-180975" eaLnBrk="1" hangingPunct="1">
              <a:spcBef>
                <a:spcPct val="40000"/>
              </a:spcBef>
              <a:buClr>
                <a:schemeClr val="tx1"/>
              </a:buClr>
              <a:buFont typeface="Wingdings" pitchFamily="2" charset="2"/>
              <a:buChar char="§"/>
            </a:pPr>
            <a:r>
              <a:rPr lang="fr-FR" sz="1400" dirty="0">
                <a:latin typeface="Arial" charset="0"/>
                <a:cs typeface="Arial" charset="0"/>
              </a:rPr>
              <a:t>Part des produits des placements (31) alloués à la gestion technique</a:t>
            </a:r>
          </a:p>
          <a:p>
            <a:pPr marL="542925" lvl="1" indent="-180975" eaLnBrk="1" hangingPunct="1">
              <a:spcBef>
                <a:spcPct val="40000"/>
              </a:spcBef>
              <a:buClr>
                <a:schemeClr val="tx1"/>
              </a:buClr>
              <a:buFont typeface="Wingdings" pitchFamily="2" charset="2"/>
              <a:buChar char="§"/>
            </a:pPr>
            <a:r>
              <a:rPr lang="fr-FR" sz="1400" dirty="0">
                <a:latin typeface="Arial" charset="0"/>
                <a:cs typeface="Arial" charset="0"/>
              </a:rPr>
              <a:t>Affectation au prorata des provisions techniques / (Provisions techniques + Fonds propres)</a:t>
            </a:r>
          </a:p>
          <a:p>
            <a:pPr marL="542925" lvl="1" indent="-180975" eaLnBrk="1" hangingPunct="1">
              <a:spcBef>
                <a:spcPct val="40000"/>
              </a:spcBef>
              <a:buClr>
                <a:schemeClr val="tx1"/>
              </a:buClr>
              <a:buFont typeface="Wingdings" pitchFamily="2" charset="2"/>
              <a:buChar char="§"/>
            </a:pPr>
            <a:r>
              <a:rPr lang="fr-FR" sz="1400" dirty="0">
                <a:latin typeface="Arial" charset="0"/>
                <a:cs typeface="Arial" charset="0"/>
              </a:rPr>
              <a:t>Ex: ci-contre 90% des produits financiers sont affectés au compte technique, soit 28 M€</a:t>
            </a:r>
          </a:p>
        </p:txBody>
      </p:sp>
      <p:sp>
        <p:nvSpPr>
          <p:cNvPr id="541701" name="Freeform 5"/>
          <p:cNvSpPr>
            <a:spLocks/>
          </p:cNvSpPr>
          <p:nvPr/>
        </p:nvSpPr>
        <p:spPr bwMode="auto">
          <a:xfrm>
            <a:off x="8086725" y="3695700"/>
            <a:ext cx="142875" cy="752475"/>
          </a:xfrm>
          <a:custGeom>
            <a:avLst/>
            <a:gdLst/>
            <a:ahLst/>
            <a:cxnLst>
              <a:cxn ang="0">
                <a:pos x="90" y="0"/>
              </a:cxn>
              <a:cxn ang="0">
                <a:pos x="0" y="0"/>
              </a:cxn>
              <a:cxn ang="0">
                <a:pos x="0" y="474"/>
              </a:cxn>
              <a:cxn ang="0">
                <a:pos x="90" y="474"/>
              </a:cxn>
            </a:cxnLst>
            <a:rect l="0" t="0" r="r" b="b"/>
            <a:pathLst>
              <a:path w="90" h="474">
                <a:moveTo>
                  <a:pt x="90" y="0"/>
                </a:moveTo>
                <a:lnTo>
                  <a:pt x="0" y="0"/>
                </a:lnTo>
                <a:lnTo>
                  <a:pt x="0" y="474"/>
                </a:lnTo>
                <a:lnTo>
                  <a:pt x="90" y="474"/>
                </a:lnTo>
              </a:path>
            </a:pathLst>
          </a:custGeom>
          <a:noFill/>
          <a:ln w="19050" cap="flat" cmpd="sng">
            <a:solidFill>
              <a:srgbClr val="FF0000"/>
            </a:solidFill>
            <a:prstDash val="solid"/>
            <a:miter lim="800000"/>
            <a:headEnd type="triangle" w="med" len="med"/>
            <a:tailEnd type="triangle" w="med" len="med"/>
          </a:ln>
          <a:effectLst/>
        </p:spPr>
        <p:txBody>
          <a:bodyPr anchor="ctr"/>
          <a:lstStyle/>
          <a:p>
            <a:endParaRPr lang="fr-FR"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5963" y="0"/>
            <a:ext cx="7770812" cy="760413"/>
          </a:xfrm>
        </p:spPr>
        <p:txBody>
          <a:bodyPr/>
          <a:lstStyle/>
          <a:p>
            <a:pPr eaLnBrk="1" hangingPunct="1"/>
            <a:r>
              <a:rPr lang="fr-FR" sz="1600" dirty="0" smtClean="0"/>
              <a:t>Ratios clés</a:t>
            </a:r>
            <a:r>
              <a:rPr lang="fr-FR" dirty="0" smtClean="0"/>
              <a:t/>
            </a:r>
            <a:br>
              <a:rPr lang="fr-FR" dirty="0" smtClean="0"/>
            </a:br>
            <a:r>
              <a:rPr lang="fr-FR" i="1" dirty="0" smtClean="0"/>
              <a:t>Ratios valables en Vie et en Non Vie</a:t>
            </a:r>
            <a:endParaRPr lang="fr-FR" sz="1600" i="1" dirty="0" smtClean="0"/>
          </a:p>
        </p:txBody>
      </p:sp>
      <p:sp>
        <p:nvSpPr>
          <p:cNvPr id="706569" name="Text Box 9"/>
          <p:cNvSpPr txBox="1">
            <a:spLocks noChangeArrowheads="1"/>
          </p:cNvSpPr>
          <p:nvPr/>
        </p:nvSpPr>
        <p:spPr bwMode="auto">
          <a:xfrm>
            <a:off x="159885" y="2178730"/>
            <a:ext cx="1571625" cy="523220"/>
          </a:xfrm>
          <a:prstGeom prst="rect">
            <a:avLst/>
          </a:prstGeom>
          <a:noFill/>
          <a:ln w="9525">
            <a:noFill/>
            <a:miter lim="800000"/>
            <a:headEnd/>
            <a:tailEnd/>
          </a:ln>
        </p:spPr>
        <p:txBody>
          <a:bodyPr>
            <a:spAutoFit/>
          </a:bodyPr>
          <a:lstStyle/>
          <a:p>
            <a:pPr>
              <a:spcBef>
                <a:spcPct val="50000"/>
              </a:spcBef>
            </a:pPr>
            <a:r>
              <a:rPr lang="fr-FR" sz="1400" b="1" dirty="0">
                <a:solidFill>
                  <a:srgbClr val="003399"/>
                </a:solidFill>
                <a:latin typeface="Verdana" pitchFamily="34" charset="0"/>
              </a:rPr>
              <a:t>Taux de chargement</a:t>
            </a:r>
          </a:p>
        </p:txBody>
      </p:sp>
      <p:sp>
        <p:nvSpPr>
          <p:cNvPr id="706570" name="Text Box 10"/>
          <p:cNvSpPr txBox="1">
            <a:spLocks noChangeArrowheads="1"/>
          </p:cNvSpPr>
          <p:nvPr/>
        </p:nvSpPr>
        <p:spPr bwMode="auto">
          <a:xfrm>
            <a:off x="2025650" y="2481263"/>
            <a:ext cx="3960813" cy="274637"/>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Cotisations</a:t>
            </a:r>
          </a:p>
        </p:txBody>
      </p:sp>
      <p:sp>
        <p:nvSpPr>
          <p:cNvPr id="706571" name="Text Box 11"/>
          <p:cNvSpPr txBox="1">
            <a:spLocks noChangeArrowheads="1"/>
          </p:cNvSpPr>
          <p:nvPr/>
        </p:nvSpPr>
        <p:spPr bwMode="auto">
          <a:xfrm>
            <a:off x="2025650" y="1905682"/>
            <a:ext cx="3960813" cy="498598"/>
          </a:xfrm>
          <a:prstGeom prst="rect">
            <a:avLst/>
          </a:prstGeom>
          <a:noFill/>
          <a:ln w="9525">
            <a:noFill/>
            <a:miter lim="800000"/>
            <a:headEnd/>
            <a:tailEnd/>
          </a:ln>
        </p:spPr>
        <p:txBody>
          <a:bodyPr>
            <a:spAutoFit/>
          </a:bodyPr>
          <a:lstStyle/>
          <a:p>
            <a:pPr algn="ctr">
              <a:lnSpc>
                <a:spcPct val="85000"/>
              </a:lnSpc>
              <a:spcBef>
                <a:spcPct val="50000"/>
              </a:spcBef>
            </a:pPr>
            <a:r>
              <a:rPr lang="fr-FR" sz="1200" dirty="0">
                <a:solidFill>
                  <a:srgbClr val="003399"/>
                </a:solidFill>
                <a:latin typeface="Verdana" pitchFamily="34" charset="0"/>
              </a:rPr>
              <a:t>Frais </a:t>
            </a:r>
            <a:r>
              <a:rPr lang="fr-FR" sz="1200" dirty="0" smtClean="0">
                <a:solidFill>
                  <a:srgbClr val="003399"/>
                </a:solidFill>
                <a:latin typeface="Verdana" pitchFamily="34" charset="0"/>
              </a:rPr>
              <a:t>d'acquisition/administration</a:t>
            </a:r>
          </a:p>
          <a:p>
            <a:pPr algn="ctr">
              <a:lnSpc>
                <a:spcPct val="85000"/>
              </a:lnSpc>
              <a:spcBef>
                <a:spcPct val="50000"/>
              </a:spcBef>
            </a:pPr>
            <a:r>
              <a:rPr lang="fr-FR" sz="1200" dirty="0" smtClean="0">
                <a:solidFill>
                  <a:srgbClr val="003399"/>
                </a:solidFill>
                <a:latin typeface="Verdana" pitchFamily="34" charset="0"/>
              </a:rPr>
              <a:t>+ </a:t>
            </a:r>
            <a:r>
              <a:rPr lang="fr-FR" sz="1200" dirty="0">
                <a:solidFill>
                  <a:srgbClr val="003399"/>
                </a:solidFill>
                <a:latin typeface="Verdana" pitchFamily="34" charset="0"/>
              </a:rPr>
              <a:t>autres charges</a:t>
            </a:r>
          </a:p>
        </p:txBody>
      </p:sp>
      <p:sp>
        <p:nvSpPr>
          <p:cNvPr id="706572" name="Line 12"/>
          <p:cNvSpPr>
            <a:spLocks noChangeShapeType="1"/>
          </p:cNvSpPr>
          <p:nvPr/>
        </p:nvSpPr>
        <p:spPr bwMode="auto">
          <a:xfrm>
            <a:off x="2103438" y="2397125"/>
            <a:ext cx="3598862" cy="0"/>
          </a:xfrm>
          <a:prstGeom prst="line">
            <a:avLst/>
          </a:prstGeom>
          <a:noFill/>
          <a:ln w="9525">
            <a:solidFill>
              <a:schemeClr val="tx1"/>
            </a:solidFill>
            <a:round/>
            <a:headEnd/>
            <a:tailEnd/>
          </a:ln>
        </p:spPr>
        <p:txBody>
          <a:bodyPr wrap="none" anchor="ctr"/>
          <a:lstStyle/>
          <a:p>
            <a:endParaRPr lang="fr-FR" dirty="0"/>
          </a:p>
        </p:txBody>
      </p:sp>
      <p:sp>
        <p:nvSpPr>
          <p:cNvPr id="706573" name="Text Box 13"/>
          <p:cNvSpPr txBox="1">
            <a:spLocks noChangeArrowheads="1"/>
          </p:cNvSpPr>
          <p:nvPr/>
        </p:nvSpPr>
        <p:spPr bwMode="auto">
          <a:xfrm>
            <a:off x="5986463" y="1778233"/>
            <a:ext cx="2735262" cy="1323439"/>
          </a:xfrm>
          <a:prstGeom prst="rect">
            <a:avLst/>
          </a:prstGeom>
          <a:noFill/>
          <a:ln w="9525">
            <a:noFill/>
            <a:miter lim="800000"/>
            <a:headEnd/>
            <a:tailEnd/>
          </a:ln>
        </p:spPr>
        <p:txBody>
          <a:bodyPr>
            <a:spAutoFit/>
          </a:bodyPr>
          <a:lstStyle/>
          <a:p>
            <a:pPr>
              <a:spcBef>
                <a:spcPct val="20000"/>
              </a:spcBef>
            </a:pPr>
            <a:r>
              <a:rPr lang="fr-FR" sz="1200" b="1" i="1" dirty="0" smtClean="0">
                <a:solidFill>
                  <a:srgbClr val="006600"/>
                </a:solidFill>
                <a:latin typeface="Verdana" pitchFamily="34" charset="0"/>
              </a:rPr>
              <a:t>Reflète </a:t>
            </a:r>
            <a:r>
              <a:rPr lang="fr-FR" sz="1200" b="1" i="1" dirty="0">
                <a:solidFill>
                  <a:srgbClr val="006600"/>
                </a:solidFill>
                <a:latin typeface="Verdana" pitchFamily="34" charset="0"/>
              </a:rPr>
              <a:t>les coûts d'acquisition et de gestion nécessaires à l'activité</a:t>
            </a:r>
          </a:p>
          <a:p>
            <a:pPr>
              <a:spcBef>
                <a:spcPct val="20000"/>
              </a:spcBef>
            </a:pPr>
            <a:endParaRPr lang="fr-FR" sz="1000" i="1" dirty="0">
              <a:solidFill>
                <a:srgbClr val="006600"/>
              </a:solidFill>
              <a:latin typeface="Verdana" pitchFamily="34" charset="0"/>
            </a:endParaRPr>
          </a:p>
          <a:p>
            <a:pPr>
              <a:spcBef>
                <a:spcPct val="20000"/>
              </a:spcBef>
            </a:pPr>
            <a:r>
              <a:rPr lang="fr-FR" sz="1000" i="1" dirty="0">
                <a:solidFill>
                  <a:srgbClr val="006600"/>
                </a:solidFill>
                <a:latin typeface="Verdana" pitchFamily="34" charset="0"/>
              </a:rPr>
              <a:t>Il  s’établit à</a:t>
            </a:r>
            <a:r>
              <a:rPr lang="fr-FR" sz="1000" b="1" i="1" dirty="0">
                <a:solidFill>
                  <a:srgbClr val="006600"/>
                </a:solidFill>
                <a:latin typeface="Verdana" pitchFamily="34" charset="0"/>
              </a:rPr>
              <a:t> 22,4 % en 2007 </a:t>
            </a:r>
            <a:r>
              <a:rPr lang="fr-FR" sz="1000" i="1" dirty="0">
                <a:solidFill>
                  <a:srgbClr val="006600"/>
                </a:solidFill>
                <a:latin typeface="Verdana" pitchFamily="34" charset="0"/>
              </a:rPr>
              <a:t>pour les sociétés de dommages en France (source : rapport FFSA 2007)</a:t>
            </a:r>
          </a:p>
        </p:txBody>
      </p:sp>
      <p:sp>
        <p:nvSpPr>
          <p:cNvPr id="706574" name="AutoShape 14"/>
          <p:cNvSpPr>
            <a:spLocks noChangeArrowheads="1"/>
          </p:cNvSpPr>
          <p:nvPr/>
        </p:nvSpPr>
        <p:spPr bwMode="auto">
          <a:xfrm>
            <a:off x="1484313" y="2206625"/>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706586" name="Text Box 26"/>
          <p:cNvSpPr txBox="1">
            <a:spLocks noChangeArrowheads="1"/>
          </p:cNvSpPr>
          <p:nvPr/>
        </p:nvSpPr>
        <p:spPr bwMode="auto">
          <a:xfrm>
            <a:off x="150360" y="3852863"/>
            <a:ext cx="1335087" cy="523220"/>
          </a:xfrm>
          <a:prstGeom prst="rect">
            <a:avLst/>
          </a:prstGeom>
          <a:noFill/>
          <a:ln w="9525">
            <a:noFill/>
            <a:miter lim="800000"/>
            <a:headEnd/>
            <a:tailEnd/>
          </a:ln>
        </p:spPr>
        <p:txBody>
          <a:bodyPr>
            <a:spAutoFit/>
          </a:bodyPr>
          <a:lstStyle/>
          <a:p>
            <a:pPr>
              <a:spcBef>
                <a:spcPct val="50000"/>
              </a:spcBef>
            </a:pPr>
            <a:r>
              <a:rPr lang="fr-FR" sz="1400" b="1" dirty="0">
                <a:solidFill>
                  <a:srgbClr val="003399"/>
                </a:solidFill>
                <a:latin typeface="Verdana" pitchFamily="34" charset="0"/>
              </a:rPr>
              <a:t>Cash-flow technique</a:t>
            </a:r>
          </a:p>
        </p:txBody>
      </p:sp>
      <p:sp>
        <p:nvSpPr>
          <p:cNvPr id="706587" name="Text Box 27"/>
          <p:cNvSpPr txBox="1">
            <a:spLocks noChangeArrowheads="1"/>
          </p:cNvSpPr>
          <p:nvPr/>
        </p:nvSpPr>
        <p:spPr bwMode="auto">
          <a:xfrm>
            <a:off x="2216150" y="3852863"/>
            <a:ext cx="3781425" cy="457200"/>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Cotisations encaissées – sinistres ou prestations – frais généraux</a:t>
            </a:r>
          </a:p>
        </p:txBody>
      </p:sp>
      <p:sp>
        <p:nvSpPr>
          <p:cNvPr id="706588" name="Text Box 28"/>
          <p:cNvSpPr txBox="1">
            <a:spLocks noChangeArrowheads="1"/>
          </p:cNvSpPr>
          <p:nvPr/>
        </p:nvSpPr>
        <p:spPr bwMode="auto">
          <a:xfrm>
            <a:off x="5986463" y="3673706"/>
            <a:ext cx="2735262" cy="830997"/>
          </a:xfrm>
          <a:prstGeom prst="rect">
            <a:avLst/>
          </a:prstGeom>
          <a:noFill/>
          <a:ln w="9525">
            <a:noFill/>
            <a:miter lim="800000"/>
            <a:headEnd/>
            <a:tailEnd/>
          </a:ln>
        </p:spPr>
        <p:txBody>
          <a:bodyPr>
            <a:spAutoFit/>
          </a:bodyPr>
          <a:lstStyle/>
          <a:p>
            <a:pPr>
              <a:spcBef>
                <a:spcPct val="20000"/>
              </a:spcBef>
            </a:pPr>
            <a:r>
              <a:rPr lang="fr-FR" sz="1200" b="1" i="1" dirty="0">
                <a:solidFill>
                  <a:srgbClr val="006600"/>
                </a:solidFill>
                <a:latin typeface="Verdana" pitchFamily="34" charset="0"/>
              </a:rPr>
              <a:t>Un Cash Flow négatif signifie une perte de contrats non compensés par une production nouvelle </a:t>
            </a:r>
          </a:p>
        </p:txBody>
      </p:sp>
      <p:sp>
        <p:nvSpPr>
          <p:cNvPr id="706589" name="AutoShape 29"/>
          <p:cNvSpPr>
            <a:spLocks noChangeArrowheads="1"/>
          </p:cNvSpPr>
          <p:nvPr/>
        </p:nvSpPr>
        <p:spPr bwMode="auto">
          <a:xfrm>
            <a:off x="1473200" y="3925888"/>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69"/>
                                        </p:tgtEl>
                                        <p:attrNameLst>
                                          <p:attrName>style.visibility</p:attrName>
                                        </p:attrNameLst>
                                      </p:cBhvr>
                                      <p:to>
                                        <p:strVal val="visible"/>
                                      </p:to>
                                    </p:set>
                                    <p:anim calcmode="lin" valueType="num">
                                      <p:cBhvr additive="base">
                                        <p:cTn id="7" dur="500" fill="hold"/>
                                        <p:tgtEl>
                                          <p:spTgt spid="706569"/>
                                        </p:tgtEl>
                                        <p:attrNameLst>
                                          <p:attrName>ppt_x</p:attrName>
                                        </p:attrNameLst>
                                      </p:cBhvr>
                                      <p:tavLst>
                                        <p:tav tm="0">
                                          <p:val>
                                            <p:strVal val="#ppt_x"/>
                                          </p:val>
                                        </p:tav>
                                        <p:tav tm="100000">
                                          <p:val>
                                            <p:strVal val="#ppt_x"/>
                                          </p:val>
                                        </p:tav>
                                      </p:tavLst>
                                    </p:anim>
                                    <p:anim calcmode="lin" valueType="num">
                                      <p:cBhvr additive="base">
                                        <p:cTn id="8" dur="500" fill="hold"/>
                                        <p:tgtEl>
                                          <p:spTgt spid="7065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6570"/>
                                        </p:tgtEl>
                                        <p:attrNameLst>
                                          <p:attrName>style.visibility</p:attrName>
                                        </p:attrNameLst>
                                      </p:cBhvr>
                                      <p:to>
                                        <p:strVal val="visible"/>
                                      </p:to>
                                    </p:set>
                                    <p:anim calcmode="lin" valueType="num">
                                      <p:cBhvr additive="base">
                                        <p:cTn id="11" dur="500" fill="hold"/>
                                        <p:tgtEl>
                                          <p:spTgt spid="706570"/>
                                        </p:tgtEl>
                                        <p:attrNameLst>
                                          <p:attrName>ppt_x</p:attrName>
                                        </p:attrNameLst>
                                      </p:cBhvr>
                                      <p:tavLst>
                                        <p:tav tm="0">
                                          <p:val>
                                            <p:strVal val="#ppt_x"/>
                                          </p:val>
                                        </p:tav>
                                        <p:tav tm="100000">
                                          <p:val>
                                            <p:strVal val="#ppt_x"/>
                                          </p:val>
                                        </p:tav>
                                      </p:tavLst>
                                    </p:anim>
                                    <p:anim calcmode="lin" valueType="num">
                                      <p:cBhvr additive="base">
                                        <p:cTn id="12" dur="500" fill="hold"/>
                                        <p:tgtEl>
                                          <p:spTgt spid="7065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06571"/>
                                        </p:tgtEl>
                                        <p:attrNameLst>
                                          <p:attrName>style.visibility</p:attrName>
                                        </p:attrNameLst>
                                      </p:cBhvr>
                                      <p:to>
                                        <p:strVal val="visible"/>
                                      </p:to>
                                    </p:set>
                                    <p:anim calcmode="lin" valueType="num">
                                      <p:cBhvr additive="base">
                                        <p:cTn id="15" dur="500" fill="hold"/>
                                        <p:tgtEl>
                                          <p:spTgt spid="706571"/>
                                        </p:tgtEl>
                                        <p:attrNameLst>
                                          <p:attrName>ppt_x</p:attrName>
                                        </p:attrNameLst>
                                      </p:cBhvr>
                                      <p:tavLst>
                                        <p:tav tm="0">
                                          <p:val>
                                            <p:strVal val="#ppt_x"/>
                                          </p:val>
                                        </p:tav>
                                        <p:tav tm="100000">
                                          <p:val>
                                            <p:strVal val="#ppt_x"/>
                                          </p:val>
                                        </p:tav>
                                      </p:tavLst>
                                    </p:anim>
                                    <p:anim calcmode="lin" valueType="num">
                                      <p:cBhvr additive="base">
                                        <p:cTn id="16" dur="500" fill="hold"/>
                                        <p:tgtEl>
                                          <p:spTgt spid="7065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06572"/>
                                        </p:tgtEl>
                                        <p:attrNameLst>
                                          <p:attrName>style.visibility</p:attrName>
                                        </p:attrNameLst>
                                      </p:cBhvr>
                                      <p:to>
                                        <p:strVal val="visible"/>
                                      </p:to>
                                    </p:set>
                                    <p:anim calcmode="lin" valueType="num">
                                      <p:cBhvr additive="base">
                                        <p:cTn id="19" dur="500" fill="hold"/>
                                        <p:tgtEl>
                                          <p:spTgt spid="706572"/>
                                        </p:tgtEl>
                                        <p:attrNameLst>
                                          <p:attrName>ppt_x</p:attrName>
                                        </p:attrNameLst>
                                      </p:cBhvr>
                                      <p:tavLst>
                                        <p:tav tm="0">
                                          <p:val>
                                            <p:strVal val="#ppt_x"/>
                                          </p:val>
                                        </p:tav>
                                        <p:tav tm="100000">
                                          <p:val>
                                            <p:strVal val="#ppt_x"/>
                                          </p:val>
                                        </p:tav>
                                      </p:tavLst>
                                    </p:anim>
                                    <p:anim calcmode="lin" valueType="num">
                                      <p:cBhvr additive="base">
                                        <p:cTn id="20" dur="500" fill="hold"/>
                                        <p:tgtEl>
                                          <p:spTgt spid="70657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6573"/>
                                        </p:tgtEl>
                                        <p:attrNameLst>
                                          <p:attrName>style.visibility</p:attrName>
                                        </p:attrNameLst>
                                      </p:cBhvr>
                                      <p:to>
                                        <p:strVal val="visible"/>
                                      </p:to>
                                    </p:set>
                                    <p:anim calcmode="lin" valueType="num">
                                      <p:cBhvr additive="base">
                                        <p:cTn id="23" dur="500" fill="hold"/>
                                        <p:tgtEl>
                                          <p:spTgt spid="706573"/>
                                        </p:tgtEl>
                                        <p:attrNameLst>
                                          <p:attrName>ppt_x</p:attrName>
                                        </p:attrNameLst>
                                      </p:cBhvr>
                                      <p:tavLst>
                                        <p:tav tm="0">
                                          <p:val>
                                            <p:strVal val="#ppt_x"/>
                                          </p:val>
                                        </p:tav>
                                        <p:tav tm="100000">
                                          <p:val>
                                            <p:strVal val="#ppt_x"/>
                                          </p:val>
                                        </p:tav>
                                      </p:tavLst>
                                    </p:anim>
                                    <p:anim calcmode="lin" valueType="num">
                                      <p:cBhvr additive="base">
                                        <p:cTn id="24" dur="500" fill="hold"/>
                                        <p:tgtEl>
                                          <p:spTgt spid="70657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6574"/>
                                        </p:tgtEl>
                                        <p:attrNameLst>
                                          <p:attrName>style.visibility</p:attrName>
                                        </p:attrNameLst>
                                      </p:cBhvr>
                                      <p:to>
                                        <p:strVal val="visible"/>
                                      </p:to>
                                    </p:set>
                                    <p:anim calcmode="lin" valueType="num">
                                      <p:cBhvr additive="base">
                                        <p:cTn id="27" dur="500" fill="hold"/>
                                        <p:tgtEl>
                                          <p:spTgt spid="706574"/>
                                        </p:tgtEl>
                                        <p:attrNameLst>
                                          <p:attrName>ppt_x</p:attrName>
                                        </p:attrNameLst>
                                      </p:cBhvr>
                                      <p:tavLst>
                                        <p:tav tm="0">
                                          <p:val>
                                            <p:strVal val="#ppt_x"/>
                                          </p:val>
                                        </p:tav>
                                        <p:tav tm="100000">
                                          <p:val>
                                            <p:strVal val="#ppt_x"/>
                                          </p:val>
                                        </p:tav>
                                      </p:tavLst>
                                    </p:anim>
                                    <p:anim calcmode="lin" valueType="num">
                                      <p:cBhvr additive="base">
                                        <p:cTn id="28" dur="500" fill="hold"/>
                                        <p:tgtEl>
                                          <p:spTgt spid="70657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06586"/>
                                        </p:tgtEl>
                                        <p:attrNameLst>
                                          <p:attrName>style.visibility</p:attrName>
                                        </p:attrNameLst>
                                      </p:cBhvr>
                                      <p:to>
                                        <p:strVal val="visible"/>
                                      </p:to>
                                    </p:set>
                                    <p:anim calcmode="lin" valueType="num">
                                      <p:cBhvr additive="base">
                                        <p:cTn id="33" dur="500" fill="hold"/>
                                        <p:tgtEl>
                                          <p:spTgt spid="706586"/>
                                        </p:tgtEl>
                                        <p:attrNameLst>
                                          <p:attrName>ppt_x</p:attrName>
                                        </p:attrNameLst>
                                      </p:cBhvr>
                                      <p:tavLst>
                                        <p:tav tm="0">
                                          <p:val>
                                            <p:strVal val="#ppt_x"/>
                                          </p:val>
                                        </p:tav>
                                        <p:tav tm="100000">
                                          <p:val>
                                            <p:strVal val="#ppt_x"/>
                                          </p:val>
                                        </p:tav>
                                      </p:tavLst>
                                    </p:anim>
                                    <p:anim calcmode="lin" valueType="num">
                                      <p:cBhvr additive="base">
                                        <p:cTn id="34" dur="500" fill="hold"/>
                                        <p:tgtEl>
                                          <p:spTgt spid="70658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06587"/>
                                        </p:tgtEl>
                                        <p:attrNameLst>
                                          <p:attrName>style.visibility</p:attrName>
                                        </p:attrNameLst>
                                      </p:cBhvr>
                                      <p:to>
                                        <p:strVal val="visible"/>
                                      </p:to>
                                    </p:set>
                                    <p:anim calcmode="lin" valueType="num">
                                      <p:cBhvr additive="base">
                                        <p:cTn id="37" dur="500" fill="hold"/>
                                        <p:tgtEl>
                                          <p:spTgt spid="706587"/>
                                        </p:tgtEl>
                                        <p:attrNameLst>
                                          <p:attrName>ppt_x</p:attrName>
                                        </p:attrNameLst>
                                      </p:cBhvr>
                                      <p:tavLst>
                                        <p:tav tm="0">
                                          <p:val>
                                            <p:strVal val="#ppt_x"/>
                                          </p:val>
                                        </p:tav>
                                        <p:tav tm="100000">
                                          <p:val>
                                            <p:strVal val="#ppt_x"/>
                                          </p:val>
                                        </p:tav>
                                      </p:tavLst>
                                    </p:anim>
                                    <p:anim calcmode="lin" valueType="num">
                                      <p:cBhvr additive="base">
                                        <p:cTn id="38" dur="500" fill="hold"/>
                                        <p:tgtEl>
                                          <p:spTgt spid="70658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06588"/>
                                        </p:tgtEl>
                                        <p:attrNameLst>
                                          <p:attrName>style.visibility</p:attrName>
                                        </p:attrNameLst>
                                      </p:cBhvr>
                                      <p:to>
                                        <p:strVal val="visible"/>
                                      </p:to>
                                    </p:set>
                                    <p:anim calcmode="lin" valueType="num">
                                      <p:cBhvr additive="base">
                                        <p:cTn id="41" dur="500" fill="hold"/>
                                        <p:tgtEl>
                                          <p:spTgt spid="706588"/>
                                        </p:tgtEl>
                                        <p:attrNameLst>
                                          <p:attrName>ppt_x</p:attrName>
                                        </p:attrNameLst>
                                      </p:cBhvr>
                                      <p:tavLst>
                                        <p:tav tm="0">
                                          <p:val>
                                            <p:strVal val="#ppt_x"/>
                                          </p:val>
                                        </p:tav>
                                        <p:tav tm="100000">
                                          <p:val>
                                            <p:strVal val="#ppt_x"/>
                                          </p:val>
                                        </p:tav>
                                      </p:tavLst>
                                    </p:anim>
                                    <p:anim calcmode="lin" valueType="num">
                                      <p:cBhvr additive="base">
                                        <p:cTn id="42" dur="500" fill="hold"/>
                                        <p:tgtEl>
                                          <p:spTgt spid="70658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06589"/>
                                        </p:tgtEl>
                                        <p:attrNameLst>
                                          <p:attrName>style.visibility</p:attrName>
                                        </p:attrNameLst>
                                      </p:cBhvr>
                                      <p:to>
                                        <p:strVal val="visible"/>
                                      </p:to>
                                    </p:set>
                                    <p:anim calcmode="lin" valueType="num">
                                      <p:cBhvr additive="base">
                                        <p:cTn id="45" dur="500" fill="hold"/>
                                        <p:tgtEl>
                                          <p:spTgt spid="706589"/>
                                        </p:tgtEl>
                                        <p:attrNameLst>
                                          <p:attrName>ppt_x</p:attrName>
                                        </p:attrNameLst>
                                      </p:cBhvr>
                                      <p:tavLst>
                                        <p:tav tm="0">
                                          <p:val>
                                            <p:strVal val="#ppt_x"/>
                                          </p:val>
                                        </p:tav>
                                        <p:tav tm="100000">
                                          <p:val>
                                            <p:strVal val="#ppt_x"/>
                                          </p:val>
                                        </p:tav>
                                      </p:tavLst>
                                    </p:anim>
                                    <p:anim calcmode="lin" valueType="num">
                                      <p:cBhvr additive="base">
                                        <p:cTn id="46" dur="500" fill="hold"/>
                                        <p:tgtEl>
                                          <p:spTgt spid="706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p:bldP spid="706570" grpId="0"/>
      <p:bldP spid="706571" grpId="0"/>
      <p:bldP spid="706572" grpId="0" animBg="1"/>
      <p:bldP spid="706573" grpId="0"/>
      <p:bldP spid="706574" grpId="0" animBg="1"/>
      <p:bldP spid="706586" grpId="0"/>
      <p:bldP spid="706587" grpId="0"/>
      <p:bldP spid="706588" grpId="0"/>
      <p:bldP spid="7065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1029"/>
          <p:cNvSpPr>
            <a:spLocks noGrp="1" noChangeArrowheads="1"/>
          </p:cNvSpPr>
          <p:nvPr>
            <p:ph type="title"/>
          </p:nvPr>
        </p:nvSpPr>
        <p:spPr>
          <a:xfrm>
            <a:off x="715963" y="141288"/>
            <a:ext cx="7770812" cy="509587"/>
          </a:xfrm>
        </p:spPr>
        <p:txBody>
          <a:bodyPr/>
          <a:lstStyle/>
          <a:p>
            <a:pPr eaLnBrk="1" hangingPunct="1"/>
            <a:r>
              <a:rPr lang="fr-FR" sz="1600" dirty="0" smtClean="0"/>
              <a:t>Les produits d’assurances</a:t>
            </a:r>
            <a:r>
              <a:rPr lang="fr-FR" sz="2400" dirty="0" smtClean="0"/>
              <a:t/>
            </a:r>
            <a:br>
              <a:rPr lang="fr-FR" sz="2400" dirty="0" smtClean="0"/>
            </a:br>
            <a:r>
              <a:rPr lang="fr-FR" i="1" dirty="0" smtClean="0"/>
              <a:t>Deux grandes catégories d’assurances</a:t>
            </a:r>
            <a:endParaRPr lang="fr-FR" sz="1800" i="1" dirty="0" smtClean="0"/>
          </a:p>
        </p:txBody>
      </p:sp>
      <p:sp>
        <p:nvSpPr>
          <p:cNvPr id="9" name="Rectangle 44"/>
          <p:cNvSpPr>
            <a:spLocks/>
          </p:cNvSpPr>
          <p:nvPr/>
        </p:nvSpPr>
        <p:spPr bwMode="auto">
          <a:xfrm>
            <a:off x="715259" y="3038685"/>
            <a:ext cx="975080" cy="642942"/>
          </a:xfrm>
          <a:prstGeom prst="roundRect">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lnSpc>
                <a:spcPct val="80000"/>
              </a:lnSpc>
              <a:tabLst>
                <a:tab pos="1168400" algn="l"/>
                <a:tab pos="1828800" algn="l"/>
              </a:tabLst>
              <a:defRPr/>
            </a:pPr>
            <a:r>
              <a:rPr lang="fr-FR" sz="1100" dirty="0">
                <a:solidFill>
                  <a:srgbClr val="C00000"/>
                </a:solidFill>
                <a:sym typeface="Tahoma" pitchFamily="34" charset="0"/>
              </a:rPr>
              <a:t>Assurances de </a:t>
            </a:r>
            <a:r>
              <a:rPr lang="fr-FR" sz="1100" b="1" dirty="0">
                <a:solidFill>
                  <a:srgbClr val="C00000"/>
                </a:solidFill>
                <a:sym typeface="Tahoma" pitchFamily="34" charset="0"/>
              </a:rPr>
              <a:t>biens</a:t>
            </a:r>
          </a:p>
        </p:txBody>
      </p:sp>
      <p:sp>
        <p:nvSpPr>
          <p:cNvPr id="10" name="Rectangle 44"/>
          <p:cNvSpPr>
            <a:spLocks/>
          </p:cNvSpPr>
          <p:nvPr/>
        </p:nvSpPr>
        <p:spPr bwMode="auto">
          <a:xfrm>
            <a:off x="1964715" y="3038685"/>
            <a:ext cx="1159384" cy="642942"/>
          </a:xfrm>
          <a:prstGeom prst="roundRect">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lnSpc>
                <a:spcPct val="80000"/>
              </a:lnSpc>
              <a:tabLst>
                <a:tab pos="1168400" algn="l"/>
                <a:tab pos="1828800" algn="l"/>
              </a:tabLst>
              <a:defRPr/>
            </a:pPr>
            <a:r>
              <a:rPr lang="fr-FR" sz="1100" dirty="0">
                <a:solidFill>
                  <a:srgbClr val="C00000"/>
                </a:solidFill>
                <a:sym typeface="Tahoma" pitchFamily="34" charset="0"/>
              </a:rPr>
              <a:t>Assurances de </a:t>
            </a:r>
            <a:r>
              <a:rPr lang="fr-FR" sz="1100" b="1" dirty="0">
                <a:solidFill>
                  <a:srgbClr val="C00000"/>
                </a:solidFill>
                <a:sym typeface="Tahoma" pitchFamily="34" charset="0"/>
              </a:rPr>
              <a:t>responsabilités</a:t>
            </a:r>
          </a:p>
        </p:txBody>
      </p:sp>
      <p:sp>
        <p:nvSpPr>
          <p:cNvPr id="11" name="Rectangle 44"/>
          <p:cNvSpPr>
            <a:spLocks/>
          </p:cNvSpPr>
          <p:nvPr/>
        </p:nvSpPr>
        <p:spPr bwMode="auto">
          <a:xfrm>
            <a:off x="3667291" y="2144223"/>
            <a:ext cx="1214446" cy="540000"/>
          </a:xfrm>
          <a:prstGeom prst="roundRect">
            <a:avLst/>
          </a:prstGeom>
          <a:solidFill>
            <a:srgbClr val="FF9797"/>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a:tabLst>
                <a:tab pos="1168400" algn="l"/>
                <a:tab pos="1828800" algn="l"/>
              </a:tabLst>
              <a:defRPr/>
            </a:pPr>
            <a:r>
              <a:rPr lang="fr-FR" sz="1100" b="1" dirty="0" smtClean="0">
                <a:solidFill>
                  <a:srgbClr val="C00000"/>
                </a:solidFill>
                <a:latin typeface="Tahoma" charset="0"/>
                <a:sym typeface="Tahoma" pitchFamily="34" charset="0"/>
              </a:rPr>
              <a:t>Assurances des dommages </a:t>
            </a:r>
            <a:r>
              <a:rPr lang="fr-FR" sz="1100" b="1" dirty="0">
                <a:solidFill>
                  <a:srgbClr val="C00000"/>
                </a:solidFill>
                <a:latin typeface="Tahoma" charset="0"/>
                <a:sym typeface="Tahoma" pitchFamily="34" charset="0"/>
              </a:rPr>
              <a:t>corporels</a:t>
            </a:r>
            <a:endParaRPr lang="fr-FR" sz="500" dirty="0">
              <a:solidFill>
                <a:srgbClr val="C00000"/>
              </a:solidFill>
              <a:latin typeface="Tahoma" charset="0"/>
              <a:sym typeface="Tahoma" pitchFamily="34" charset="0"/>
            </a:endParaRPr>
          </a:p>
        </p:txBody>
      </p:sp>
      <p:sp>
        <p:nvSpPr>
          <p:cNvPr id="12" name="Rectangle 44"/>
          <p:cNvSpPr>
            <a:spLocks/>
          </p:cNvSpPr>
          <p:nvPr/>
        </p:nvSpPr>
        <p:spPr bwMode="auto">
          <a:xfrm>
            <a:off x="6310320" y="2140082"/>
            <a:ext cx="1214446" cy="540000"/>
          </a:xfrm>
          <a:prstGeom prst="roundRect">
            <a:avLst/>
          </a:prstGeom>
          <a:solidFill>
            <a:srgbClr val="FF9797"/>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a:tabLst>
                <a:tab pos="1168400" algn="l"/>
                <a:tab pos="1828800" algn="l"/>
              </a:tabLst>
              <a:defRPr/>
            </a:pPr>
            <a:r>
              <a:rPr lang="fr-FR" sz="1100" b="1" dirty="0" smtClean="0">
                <a:solidFill>
                  <a:srgbClr val="C00000"/>
                </a:solidFill>
                <a:latin typeface="Tahoma" charset="0"/>
                <a:sym typeface="Tahoma" pitchFamily="34" charset="0"/>
              </a:rPr>
              <a:t>Assurances sur la vie</a:t>
            </a:r>
            <a:endParaRPr lang="fr-FR" sz="900" b="1" dirty="0">
              <a:solidFill>
                <a:srgbClr val="C00000"/>
              </a:solidFill>
              <a:latin typeface="Tahoma" charset="0"/>
              <a:sym typeface="Tahoma" pitchFamily="34" charset="0"/>
            </a:endParaRPr>
          </a:p>
        </p:txBody>
      </p:sp>
      <p:sp>
        <p:nvSpPr>
          <p:cNvPr id="15" name="Rectangle 44"/>
          <p:cNvSpPr>
            <a:spLocks/>
          </p:cNvSpPr>
          <p:nvPr/>
        </p:nvSpPr>
        <p:spPr bwMode="auto">
          <a:xfrm>
            <a:off x="3398475" y="3038685"/>
            <a:ext cx="723224"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smtClean="0">
                <a:solidFill>
                  <a:srgbClr val="C00000"/>
                </a:solidFill>
                <a:sym typeface="Tahoma" pitchFamily="34" charset="0"/>
              </a:rPr>
              <a:t>Ass. en cas de </a:t>
            </a:r>
            <a:r>
              <a:rPr lang="fr-FR" sz="1100" b="1" dirty="0" smtClean="0">
                <a:solidFill>
                  <a:srgbClr val="C00000"/>
                </a:solidFill>
                <a:sym typeface="Tahoma" pitchFamily="34" charset="0"/>
              </a:rPr>
              <a:t>maladie</a:t>
            </a:r>
            <a:endParaRPr lang="fr-FR" sz="1100" b="1" dirty="0">
              <a:solidFill>
                <a:srgbClr val="C00000"/>
              </a:solidFill>
              <a:sym typeface="Tahoma" pitchFamily="34" charset="0"/>
            </a:endParaRPr>
          </a:p>
        </p:txBody>
      </p:sp>
      <p:sp>
        <p:nvSpPr>
          <p:cNvPr id="16" name="Rectangle 44"/>
          <p:cNvSpPr>
            <a:spLocks/>
          </p:cNvSpPr>
          <p:nvPr/>
        </p:nvSpPr>
        <p:spPr bwMode="auto">
          <a:xfrm>
            <a:off x="4396075" y="3038685"/>
            <a:ext cx="853905"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smtClean="0">
                <a:solidFill>
                  <a:srgbClr val="C00000"/>
                </a:solidFill>
                <a:sym typeface="Tahoma" pitchFamily="34" charset="0"/>
              </a:rPr>
              <a:t>Ass. en cas d’</a:t>
            </a:r>
            <a:r>
              <a:rPr lang="fr-FR" sz="1100" b="1" dirty="0" smtClean="0">
                <a:solidFill>
                  <a:srgbClr val="C00000"/>
                </a:solidFill>
                <a:sym typeface="Tahoma" pitchFamily="34" charset="0"/>
              </a:rPr>
              <a:t>accident corporel</a:t>
            </a:r>
            <a:endParaRPr lang="fr-FR" sz="1100" b="1" dirty="0">
              <a:solidFill>
                <a:srgbClr val="C00000"/>
              </a:solidFill>
              <a:sym typeface="Tahoma" pitchFamily="34" charset="0"/>
            </a:endParaRPr>
          </a:p>
        </p:txBody>
      </p:sp>
      <p:sp>
        <p:nvSpPr>
          <p:cNvPr id="17" name="Rectangle 44"/>
          <p:cNvSpPr>
            <a:spLocks/>
          </p:cNvSpPr>
          <p:nvPr/>
        </p:nvSpPr>
        <p:spPr bwMode="auto">
          <a:xfrm>
            <a:off x="5524356" y="3038685"/>
            <a:ext cx="769043"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a:solidFill>
                  <a:srgbClr val="C00000"/>
                </a:solidFill>
                <a:sym typeface="Tahoma" pitchFamily="34" charset="0"/>
              </a:rPr>
              <a:t>Ass. en cas </a:t>
            </a:r>
            <a:r>
              <a:rPr lang="fr-FR" sz="1100" dirty="0" smtClean="0">
                <a:solidFill>
                  <a:srgbClr val="C00000"/>
                </a:solidFill>
                <a:sym typeface="Tahoma" pitchFamily="34" charset="0"/>
              </a:rPr>
              <a:t>de </a:t>
            </a:r>
            <a:r>
              <a:rPr lang="fr-FR" sz="1100" b="1" dirty="0">
                <a:solidFill>
                  <a:srgbClr val="C00000"/>
                </a:solidFill>
                <a:sym typeface="Tahoma" pitchFamily="34" charset="0"/>
              </a:rPr>
              <a:t>décès</a:t>
            </a:r>
          </a:p>
        </p:txBody>
      </p:sp>
      <p:sp>
        <p:nvSpPr>
          <p:cNvPr id="18" name="Rectangle 44"/>
          <p:cNvSpPr>
            <a:spLocks/>
          </p:cNvSpPr>
          <p:nvPr/>
        </p:nvSpPr>
        <p:spPr bwMode="auto">
          <a:xfrm>
            <a:off x="6567775" y="3038685"/>
            <a:ext cx="695315"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a:solidFill>
                  <a:srgbClr val="C00000"/>
                </a:solidFill>
                <a:sym typeface="Tahoma" pitchFamily="34" charset="0"/>
              </a:rPr>
              <a:t>Ass. en cas de </a:t>
            </a:r>
            <a:r>
              <a:rPr lang="fr-FR" sz="1100" b="1" dirty="0">
                <a:solidFill>
                  <a:srgbClr val="C00000"/>
                </a:solidFill>
                <a:sym typeface="Tahoma" pitchFamily="34" charset="0"/>
              </a:rPr>
              <a:t>vie</a:t>
            </a:r>
          </a:p>
        </p:txBody>
      </p:sp>
      <p:cxnSp>
        <p:nvCxnSpPr>
          <p:cNvPr id="17449" name="Forme 24"/>
          <p:cNvCxnSpPr>
            <a:cxnSpLocks noChangeShapeType="1"/>
            <a:stCxn id="35" idx="2"/>
            <a:endCxn id="9" idx="0"/>
          </p:cNvCxnSpPr>
          <p:nvPr/>
        </p:nvCxnSpPr>
        <p:spPr bwMode="auto">
          <a:xfrm rot="5400000">
            <a:off x="945206" y="2195669"/>
            <a:ext cx="1100610" cy="585423"/>
          </a:xfrm>
          <a:prstGeom prst="bentConnector3">
            <a:avLst>
              <a:gd name="adj1" fmla="val 50000"/>
            </a:avLst>
          </a:prstGeom>
          <a:noFill/>
          <a:ln w="9525" algn="ctr">
            <a:solidFill>
              <a:schemeClr val="tx1"/>
            </a:solidFill>
            <a:round/>
            <a:headEnd/>
            <a:tailEnd type="arrow" w="med" len="med"/>
          </a:ln>
        </p:spPr>
      </p:cxnSp>
      <p:cxnSp>
        <p:nvCxnSpPr>
          <p:cNvPr id="17450" name="Forme 24"/>
          <p:cNvCxnSpPr>
            <a:cxnSpLocks noChangeShapeType="1"/>
            <a:stCxn id="35" idx="2"/>
            <a:endCxn id="10" idx="0"/>
          </p:cNvCxnSpPr>
          <p:nvPr/>
        </p:nvCxnSpPr>
        <p:spPr bwMode="auto">
          <a:xfrm rot="16200000" flipH="1">
            <a:off x="1616009" y="2110287"/>
            <a:ext cx="1100610" cy="756185"/>
          </a:xfrm>
          <a:prstGeom prst="bentConnector3">
            <a:avLst>
              <a:gd name="adj1" fmla="val 50000"/>
            </a:avLst>
          </a:prstGeom>
          <a:noFill/>
          <a:ln w="9525" algn="ctr">
            <a:solidFill>
              <a:schemeClr val="tx1"/>
            </a:solidFill>
            <a:round/>
            <a:headEnd/>
            <a:tailEnd type="arrow" w="med" len="med"/>
          </a:ln>
        </p:spPr>
      </p:cxnSp>
      <p:cxnSp>
        <p:nvCxnSpPr>
          <p:cNvPr id="17451" name="Forme 24"/>
          <p:cNvCxnSpPr>
            <a:cxnSpLocks noChangeShapeType="1"/>
            <a:stCxn id="14" idx="2"/>
            <a:endCxn id="11" idx="0"/>
          </p:cNvCxnSpPr>
          <p:nvPr/>
        </p:nvCxnSpPr>
        <p:spPr bwMode="auto">
          <a:xfrm rot="5400000">
            <a:off x="4817158" y="1395432"/>
            <a:ext cx="206148" cy="1291435"/>
          </a:xfrm>
          <a:prstGeom prst="bentConnector3">
            <a:avLst>
              <a:gd name="adj1" fmla="val 50000"/>
            </a:avLst>
          </a:prstGeom>
          <a:noFill/>
          <a:ln w="9525" algn="ctr">
            <a:solidFill>
              <a:schemeClr val="tx1"/>
            </a:solidFill>
            <a:round/>
            <a:headEnd/>
            <a:tailEnd type="arrow" w="med" len="med"/>
          </a:ln>
        </p:spPr>
      </p:cxnSp>
      <p:cxnSp>
        <p:nvCxnSpPr>
          <p:cNvPr id="17452" name="Forme 24"/>
          <p:cNvCxnSpPr>
            <a:cxnSpLocks noChangeShapeType="1"/>
            <a:stCxn id="12" idx="2"/>
            <a:endCxn id="47" idx="0"/>
          </p:cNvCxnSpPr>
          <p:nvPr/>
        </p:nvCxnSpPr>
        <p:spPr bwMode="auto">
          <a:xfrm rot="16200000" flipH="1">
            <a:off x="7309203" y="2288421"/>
            <a:ext cx="358603" cy="1141923"/>
          </a:xfrm>
          <a:prstGeom prst="bentConnector3">
            <a:avLst>
              <a:gd name="adj1" fmla="val 50000"/>
            </a:avLst>
          </a:prstGeom>
          <a:noFill/>
          <a:ln w="9525" algn="ctr">
            <a:solidFill>
              <a:schemeClr val="tx1"/>
            </a:solidFill>
            <a:round/>
            <a:headEnd/>
            <a:tailEnd type="arrow" w="med" len="med"/>
          </a:ln>
        </p:spPr>
      </p:cxnSp>
      <p:cxnSp>
        <p:nvCxnSpPr>
          <p:cNvPr id="17453" name="Forme 24"/>
          <p:cNvCxnSpPr>
            <a:cxnSpLocks noChangeShapeType="1"/>
            <a:stCxn id="12" idx="2"/>
            <a:endCxn id="18" idx="0"/>
          </p:cNvCxnSpPr>
          <p:nvPr/>
        </p:nvCxnSpPr>
        <p:spPr bwMode="auto">
          <a:xfrm rot="5400000">
            <a:off x="6737187" y="2858328"/>
            <a:ext cx="358603" cy="2110"/>
          </a:xfrm>
          <a:prstGeom prst="bentConnector3">
            <a:avLst>
              <a:gd name="adj1" fmla="val 50000"/>
            </a:avLst>
          </a:prstGeom>
          <a:noFill/>
          <a:ln w="9525" algn="ctr">
            <a:solidFill>
              <a:schemeClr val="tx1"/>
            </a:solidFill>
            <a:round/>
            <a:headEnd/>
            <a:tailEnd type="arrow" w="med" len="med"/>
          </a:ln>
        </p:spPr>
      </p:cxnSp>
      <p:cxnSp>
        <p:nvCxnSpPr>
          <p:cNvPr id="17454" name="Forme 24"/>
          <p:cNvCxnSpPr>
            <a:cxnSpLocks noChangeShapeType="1"/>
            <a:stCxn id="11" idx="2"/>
            <a:endCxn id="15" idx="0"/>
          </p:cNvCxnSpPr>
          <p:nvPr/>
        </p:nvCxnSpPr>
        <p:spPr bwMode="auto">
          <a:xfrm rot="5400000">
            <a:off x="3840070" y="2604241"/>
            <a:ext cx="354462" cy="514427"/>
          </a:xfrm>
          <a:prstGeom prst="bentConnector3">
            <a:avLst>
              <a:gd name="adj1" fmla="val 50000"/>
            </a:avLst>
          </a:prstGeom>
          <a:noFill/>
          <a:ln w="9525" algn="ctr">
            <a:solidFill>
              <a:schemeClr val="tx1"/>
            </a:solidFill>
            <a:round/>
            <a:headEnd/>
            <a:tailEnd type="arrow" w="med" len="med"/>
          </a:ln>
        </p:spPr>
      </p:cxnSp>
      <p:cxnSp>
        <p:nvCxnSpPr>
          <p:cNvPr id="17455" name="Forme 24"/>
          <p:cNvCxnSpPr>
            <a:cxnSpLocks noChangeShapeType="1"/>
            <a:stCxn id="12" idx="2"/>
            <a:endCxn id="17" idx="0"/>
          </p:cNvCxnSpPr>
          <p:nvPr/>
        </p:nvCxnSpPr>
        <p:spPr bwMode="auto">
          <a:xfrm rot="5400000">
            <a:off x="6233910" y="2355051"/>
            <a:ext cx="358603" cy="1008665"/>
          </a:xfrm>
          <a:prstGeom prst="bentConnector3">
            <a:avLst>
              <a:gd name="adj1" fmla="val 50000"/>
            </a:avLst>
          </a:prstGeom>
          <a:noFill/>
          <a:ln w="9525" algn="ctr">
            <a:solidFill>
              <a:schemeClr val="tx1"/>
            </a:solidFill>
            <a:round/>
            <a:headEnd/>
            <a:tailEnd type="arrow" w="med" len="med"/>
          </a:ln>
        </p:spPr>
      </p:cxnSp>
      <p:cxnSp>
        <p:nvCxnSpPr>
          <p:cNvPr id="17456" name="Forme 24"/>
          <p:cNvCxnSpPr>
            <a:cxnSpLocks noChangeShapeType="1"/>
            <a:stCxn id="11" idx="2"/>
            <a:endCxn id="16" idx="0"/>
          </p:cNvCxnSpPr>
          <p:nvPr/>
        </p:nvCxnSpPr>
        <p:spPr bwMode="auto">
          <a:xfrm rot="16200000" flipH="1">
            <a:off x="4371540" y="2587197"/>
            <a:ext cx="354462" cy="548514"/>
          </a:xfrm>
          <a:prstGeom prst="bentConnector3">
            <a:avLst>
              <a:gd name="adj1" fmla="val 50000"/>
            </a:avLst>
          </a:prstGeom>
          <a:noFill/>
          <a:ln w="9525" algn="ctr">
            <a:solidFill>
              <a:schemeClr val="tx1"/>
            </a:solidFill>
            <a:round/>
            <a:headEnd/>
            <a:tailEnd type="arrow" w="med" len="med"/>
          </a:ln>
        </p:spPr>
      </p:cxnSp>
      <p:cxnSp>
        <p:nvCxnSpPr>
          <p:cNvPr id="17457" name="Forme 24"/>
          <p:cNvCxnSpPr>
            <a:cxnSpLocks noChangeShapeType="1"/>
            <a:stCxn id="14" idx="2"/>
            <a:endCxn id="12" idx="0"/>
          </p:cNvCxnSpPr>
          <p:nvPr/>
        </p:nvCxnSpPr>
        <p:spPr bwMode="auto">
          <a:xfrm rot="16200000" flipH="1">
            <a:off x="6140743" y="1363281"/>
            <a:ext cx="202007" cy="1351594"/>
          </a:xfrm>
          <a:prstGeom prst="bentConnector3">
            <a:avLst>
              <a:gd name="adj1" fmla="val 50000"/>
            </a:avLst>
          </a:prstGeom>
          <a:noFill/>
          <a:ln w="9525" algn="ctr">
            <a:solidFill>
              <a:schemeClr val="tx1"/>
            </a:solidFill>
            <a:round/>
            <a:headEnd/>
            <a:tailEnd type="arrow" w="med" len="med"/>
          </a:ln>
        </p:spPr>
      </p:cxnSp>
      <p:sp>
        <p:nvSpPr>
          <p:cNvPr id="54" name="Rectangle 2"/>
          <p:cNvSpPr txBox="1">
            <a:spLocks noChangeArrowheads="1"/>
          </p:cNvSpPr>
          <p:nvPr/>
        </p:nvSpPr>
        <p:spPr bwMode="auto">
          <a:xfrm>
            <a:off x="715963" y="4429125"/>
            <a:ext cx="4534017" cy="1739900"/>
          </a:xfrm>
          <a:prstGeom prst="rect">
            <a:avLst/>
          </a:prstGeom>
          <a:noFill/>
          <a:ln w="9525">
            <a:noFill/>
            <a:miter lim="800000"/>
            <a:headEnd/>
            <a:tailEnd/>
          </a:ln>
        </p:spPr>
        <p:txBody>
          <a:bodyPr lIns="87387" tIns="43693" rIns="87387" bIns="43693"/>
          <a:lstStyle/>
          <a:p>
            <a:pPr marL="263525" indent="-263525" eaLnBrk="1" hangingPunct="1">
              <a:spcBef>
                <a:spcPct val="10000"/>
              </a:spcBef>
              <a:spcAft>
                <a:spcPct val="10000"/>
              </a:spcAft>
              <a:buClr>
                <a:srgbClr val="C80005"/>
              </a:buClr>
              <a:buFont typeface="Wingdings" pitchFamily="2" charset="2"/>
              <a:buChar char="n"/>
              <a:defRPr/>
            </a:pPr>
            <a:r>
              <a:rPr lang="fr-FR" sz="1200" b="1" kern="0" dirty="0">
                <a:latin typeface="+mn-lt"/>
                <a:ea typeface="+mn-ea"/>
              </a:rPr>
              <a:t>Les assurances </a:t>
            </a:r>
            <a:r>
              <a:rPr lang="fr-FR" sz="1200" b="1" i="1" dirty="0">
                <a:solidFill>
                  <a:srgbClr val="C00000"/>
                </a:solidFill>
                <a:effectLst>
                  <a:outerShdw blurRad="38100" dist="38100" dir="2700000" algn="tl">
                    <a:srgbClr val="000000">
                      <a:alpha val="43137"/>
                    </a:srgbClr>
                  </a:outerShdw>
                </a:effectLst>
                <a:sym typeface="Tahoma" pitchFamily="34" charset="0"/>
              </a:rPr>
              <a:t>non </a:t>
            </a:r>
            <a:r>
              <a:rPr lang="fr-FR" sz="1200" b="1" i="1" dirty="0" smtClean="0">
                <a:solidFill>
                  <a:srgbClr val="C00000"/>
                </a:solidFill>
                <a:effectLst>
                  <a:outerShdw blurRad="38100" dist="38100" dir="2700000" algn="tl">
                    <a:srgbClr val="000000">
                      <a:alpha val="43137"/>
                    </a:srgbClr>
                  </a:outerShdw>
                </a:effectLst>
                <a:sym typeface="Tahoma" pitchFamily="34" charset="0"/>
              </a:rPr>
              <a:t>vie  </a:t>
            </a:r>
            <a:r>
              <a:rPr lang="fr-FR" sz="1200" b="1" kern="0" dirty="0" smtClean="0">
                <a:latin typeface="+mn-lt"/>
                <a:ea typeface="+mn-ea"/>
              </a:rPr>
              <a:t>sont </a:t>
            </a:r>
            <a:r>
              <a:rPr lang="fr-FR" sz="1200" b="1" kern="0" dirty="0">
                <a:latin typeface="+mn-lt"/>
                <a:ea typeface="+mn-ea"/>
              </a:rPr>
              <a:t>gérées en </a:t>
            </a:r>
            <a:r>
              <a:rPr lang="fr-FR" sz="1200" b="1" i="1" kern="0" dirty="0">
                <a:solidFill>
                  <a:srgbClr val="C00000"/>
                </a:solidFill>
                <a:effectLst>
                  <a:outerShdw blurRad="38100" dist="38100" dir="2700000" algn="tl">
                    <a:srgbClr val="000000">
                      <a:alpha val="43137"/>
                    </a:srgbClr>
                  </a:outerShdw>
                </a:effectLst>
                <a:latin typeface="+mn-lt"/>
                <a:ea typeface="+mn-ea"/>
                <a:sym typeface="Tahoma" pitchFamily="34" charset="0"/>
              </a:rPr>
              <a:t>r</a:t>
            </a:r>
            <a:r>
              <a:rPr lang="fr-FR" sz="1200" b="1" i="1" dirty="0" smtClean="0">
                <a:solidFill>
                  <a:srgbClr val="C00000"/>
                </a:solidFill>
                <a:effectLst>
                  <a:outerShdw blurRad="38100" dist="38100" dir="2700000" algn="tl">
                    <a:srgbClr val="000000">
                      <a:alpha val="43137"/>
                    </a:srgbClr>
                  </a:outerShdw>
                </a:effectLst>
                <a:sym typeface="Tahoma" pitchFamily="34" charset="0"/>
              </a:rPr>
              <a:t>épartition</a:t>
            </a:r>
            <a:endParaRPr lang="fr-FR" sz="1200" b="1" i="1" dirty="0">
              <a:solidFill>
                <a:srgbClr val="C00000"/>
              </a:solidFill>
              <a:effectLst>
                <a:outerShdw blurRad="38100" dist="38100" dir="2700000" algn="tl">
                  <a:srgbClr val="000000">
                    <a:alpha val="43137"/>
                  </a:srgbClr>
                </a:outerShdw>
              </a:effectLst>
              <a:sym typeface="Tahoma" pitchFamily="34" charset="0"/>
            </a:endParaRPr>
          </a:p>
          <a:p>
            <a:pPr marL="534988" lvl="1" indent="-285750" eaLnBrk="1" hangingPunct="1">
              <a:spcBef>
                <a:spcPct val="10000"/>
              </a:spcBef>
              <a:spcAft>
                <a:spcPct val="10000"/>
              </a:spcAft>
              <a:buClr>
                <a:srgbClr val="5F5F5F"/>
              </a:buClr>
              <a:buFont typeface="Wingdings" pitchFamily="2" charset="2"/>
              <a:buChar char="n"/>
              <a:defRPr/>
            </a:pPr>
            <a:r>
              <a:rPr lang="fr-FR" sz="1100" kern="0" dirty="0" smtClean="0">
                <a:latin typeface="+mn-lt"/>
              </a:rPr>
              <a:t>Les </a:t>
            </a:r>
            <a:r>
              <a:rPr lang="fr-FR" sz="1100" kern="0" dirty="0">
                <a:latin typeface="+mn-lt"/>
              </a:rPr>
              <a:t>primes versées par les assurés au cours d'une année d'activité servent à régler les sinistres survenus au cours de la même période</a:t>
            </a:r>
          </a:p>
          <a:p>
            <a:pPr marL="534988" lvl="1" indent="-285750" eaLnBrk="1" hangingPunct="1">
              <a:spcBef>
                <a:spcPct val="10000"/>
              </a:spcBef>
              <a:spcAft>
                <a:spcPct val="10000"/>
              </a:spcAft>
              <a:buClr>
                <a:srgbClr val="5F5F5F"/>
              </a:buClr>
              <a:buFont typeface="Wingdings" pitchFamily="2" charset="2"/>
              <a:buChar char="n"/>
              <a:defRPr/>
            </a:pPr>
            <a:r>
              <a:rPr lang="fr-FR" sz="1100" kern="0" dirty="0">
                <a:latin typeface="+mn-lt"/>
              </a:rPr>
              <a:t>Mécanismes de provisionnement sur plusieurs exercices</a:t>
            </a:r>
          </a:p>
          <a:p>
            <a:pPr marL="534988" lvl="1" indent="-285750" eaLnBrk="1" hangingPunct="1">
              <a:spcBef>
                <a:spcPct val="10000"/>
              </a:spcBef>
              <a:spcAft>
                <a:spcPct val="10000"/>
              </a:spcAft>
              <a:buClr>
                <a:srgbClr val="5F5F5F"/>
              </a:buClr>
              <a:buFont typeface="Wingdings" pitchFamily="2" charset="2"/>
              <a:buChar char="n"/>
              <a:defRPr/>
            </a:pPr>
            <a:r>
              <a:rPr lang="fr-FR" sz="1100" kern="0" dirty="0">
                <a:latin typeface="+mn-lt"/>
              </a:rPr>
              <a:t>Exemples : incendie, vol, responsabilité civile, maladie, accident</a:t>
            </a:r>
          </a:p>
        </p:txBody>
      </p:sp>
      <p:sp>
        <p:nvSpPr>
          <p:cNvPr id="55" name="Rectangle 2"/>
          <p:cNvSpPr txBox="1">
            <a:spLocks noChangeArrowheads="1"/>
          </p:cNvSpPr>
          <p:nvPr/>
        </p:nvSpPr>
        <p:spPr bwMode="auto">
          <a:xfrm>
            <a:off x="5447876" y="4457700"/>
            <a:ext cx="3204000" cy="1882775"/>
          </a:xfrm>
          <a:prstGeom prst="rect">
            <a:avLst/>
          </a:prstGeom>
          <a:noFill/>
          <a:ln w="9525">
            <a:noFill/>
            <a:miter lim="800000"/>
            <a:headEnd/>
            <a:tailEnd/>
          </a:ln>
        </p:spPr>
        <p:txBody>
          <a:bodyPr lIns="87387" tIns="43693" rIns="87387" bIns="43693"/>
          <a:lstStyle/>
          <a:p>
            <a:pPr marL="263525" indent="-263525" eaLnBrk="1" hangingPunct="1">
              <a:spcBef>
                <a:spcPct val="10000"/>
              </a:spcBef>
              <a:spcAft>
                <a:spcPct val="10000"/>
              </a:spcAft>
              <a:buClr>
                <a:srgbClr val="C80005"/>
              </a:buClr>
              <a:buFont typeface="Wingdings" pitchFamily="2" charset="2"/>
              <a:buChar char="n"/>
              <a:defRPr/>
            </a:pPr>
            <a:r>
              <a:rPr lang="fr-FR" sz="1200" b="1" kern="0" dirty="0">
                <a:latin typeface="+mn-lt"/>
                <a:ea typeface="+mn-ea"/>
              </a:rPr>
              <a:t>Les </a:t>
            </a:r>
            <a:r>
              <a:rPr lang="fr-FR" sz="1200" b="1" kern="0" dirty="0" smtClean="0">
                <a:latin typeface="+mn-lt"/>
                <a:ea typeface="+mn-ea"/>
              </a:rPr>
              <a:t>assurances </a:t>
            </a:r>
            <a:r>
              <a:rPr lang="fr-FR" sz="1200" b="1" i="1" kern="0" dirty="0" smtClean="0">
                <a:solidFill>
                  <a:srgbClr val="C00000"/>
                </a:solidFill>
                <a:effectLst>
                  <a:outerShdw blurRad="38100" dist="38100" dir="2700000" algn="tl">
                    <a:srgbClr val="000000">
                      <a:alpha val="43137"/>
                    </a:srgbClr>
                  </a:outerShdw>
                </a:effectLst>
                <a:latin typeface="+mn-lt"/>
                <a:ea typeface="+mn-ea"/>
                <a:sym typeface="Tahoma" pitchFamily="34" charset="0"/>
              </a:rPr>
              <a:t>v</a:t>
            </a:r>
            <a:r>
              <a:rPr lang="fr-FR" sz="1200" b="1" i="1" dirty="0" smtClean="0">
                <a:solidFill>
                  <a:srgbClr val="C00000"/>
                </a:solidFill>
                <a:effectLst>
                  <a:outerShdw blurRad="38100" dist="38100" dir="2700000" algn="tl">
                    <a:srgbClr val="000000">
                      <a:alpha val="43137"/>
                    </a:srgbClr>
                  </a:outerShdw>
                </a:effectLst>
                <a:sym typeface="Tahoma" pitchFamily="34" charset="0"/>
              </a:rPr>
              <a:t>ie  </a:t>
            </a:r>
            <a:r>
              <a:rPr lang="fr-FR" sz="1200" b="1" kern="0" dirty="0" smtClean="0">
                <a:latin typeface="+mn-lt"/>
                <a:ea typeface="+mn-ea"/>
              </a:rPr>
              <a:t>sont </a:t>
            </a:r>
            <a:r>
              <a:rPr lang="fr-FR" sz="1200" b="1" kern="0" dirty="0">
                <a:latin typeface="+mn-lt"/>
                <a:ea typeface="+mn-ea"/>
              </a:rPr>
              <a:t>gérées en </a:t>
            </a:r>
            <a:r>
              <a:rPr lang="fr-FR" sz="1200" b="1" i="1" kern="0" dirty="0">
                <a:solidFill>
                  <a:srgbClr val="C00000"/>
                </a:solidFill>
                <a:effectLst>
                  <a:outerShdw blurRad="38100" dist="38100" dir="2700000" algn="tl">
                    <a:srgbClr val="000000">
                      <a:alpha val="43137"/>
                    </a:srgbClr>
                  </a:outerShdw>
                </a:effectLst>
                <a:latin typeface="+mn-lt"/>
                <a:ea typeface="+mn-ea"/>
                <a:sym typeface="Tahoma" pitchFamily="34" charset="0"/>
              </a:rPr>
              <a:t>c</a:t>
            </a:r>
            <a:r>
              <a:rPr lang="fr-FR" sz="1200" b="1" i="1" dirty="0" smtClean="0">
                <a:solidFill>
                  <a:srgbClr val="C00000"/>
                </a:solidFill>
                <a:effectLst>
                  <a:outerShdw blurRad="38100" dist="38100" dir="2700000" algn="tl">
                    <a:srgbClr val="000000">
                      <a:alpha val="43137"/>
                    </a:srgbClr>
                  </a:outerShdw>
                </a:effectLst>
                <a:sym typeface="Tahoma" pitchFamily="34" charset="0"/>
              </a:rPr>
              <a:t>apitalisation</a:t>
            </a:r>
            <a:endParaRPr lang="fr-FR" sz="1200" b="1" i="1" dirty="0">
              <a:solidFill>
                <a:srgbClr val="C00000"/>
              </a:solidFill>
              <a:effectLst>
                <a:outerShdw blurRad="38100" dist="38100" dir="2700000" algn="tl">
                  <a:srgbClr val="000000">
                    <a:alpha val="43137"/>
                  </a:srgbClr>
                </a:outerShdw>
              </a:effectLst>
              <a:sym typeface="Tahoma" pitchFamily="34" charset="0"/>
            </a:endParaRPr>
          </a:p>
          <a:p>
            <a:pPr marL="534988" lvl="1" indent="-285750" eaLnBrk="1" hangingPunct="1">
              <a:spcBef>
                <a:spcPct val="10000"/>
              </a:spcBef>
              <a:spcAft>
                <a:spcPct val="10000"/>
              </a:spcAft>
              <a:buClr>
                <a:srgbClr val="5F5F5F"/>
              </a:buClr>
              <a:buFont typeface="Wingdings" pitchFamily="2" charset="2"/>
              <a:buChar char="n"/>
              <a:defRPr/>
            </a:pPr>
            <a:r>
              <a:rPr lang="fr-FR" sz="1100" kern="0" dirty="0">
                <a:latin typeface="+mn-lt"/>
              </a:rPr>
              <a:t>Les primes ou cotisations versées sont capitalisées, puis versées à une date donnée</a:t>
            </a:r>
          </a:p>
          <a:p>
            <a:pPr marL="534988" lvl="1" indent="-285750" eaLnBrk="1" hangingPunct="1">
              <a:spcBef>
                <a:spcPct val="10000"/>
              </a:spcBef>
              <a:spcAft>
                <a:spcPct val="10000"/>
              </a:spcAft>
              <a:buClr>
                <a:srgbClr val="5F5F5F"/>
              </a:buClr>
              <a:buFont typeface="Wingdings" pitchFamily="2" charset="2"/>
              <a:buChar char="n"/>
              <a:defRPr/>
            </a:pPr>
            <a:r>
              <a:rPr lang="fr-FR" sz="1100" kern="0" dirty="0">
                <a:latin typeface="+mn-lt"/>
              </a:rPr>
              <a:t>C'est le cas des </a:t>
            </a:r>
            <a:r>
              <a:rPr lang="fr-FR" sz="1100" kern="0" dirty="0" smtClean="0">
                <a:latin typeface="+mn-lt"/>
              </a:rPr>
              <a:t>assurances en cas de vie ou de décès</a:t>
            </a:r>
            <a:endParaRPr lang="fr-FR" sz="1100" kern="0" dirty="0">
              <a:latin typeface="+mn-lt"/>
            </a:endParaRPr>
          </a:p>
        </p:txBody>
      </p:sp>
      <p:sp>
        <p:nvSpPr>
          <p:cNvPr id="47" name="Rectangle 44"/>
          <p:cNvSpPr>
            <a:spLocks/>
          </p:cNvSpPr>
          <p:nvPr/>
        </p:nvSpPr>
        <p:spPr bwMode="auto">
          <a:xfrm>
            <a:off x="7537466" y="3038685"/>
            <a:ext cx="1044000"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b="1" dirty="0" smtClean="0">
                <a:solidFill>
                  <a:srgbClr val="C00000"/>
                </a:solidFill>
                <a:sym typeface="Tahoma" pitchFamily="34" charset="0"/>
              </a:rPr>
              <a:t>Capitalisation</a:t>
            </a:r>
            <a:endParaRPr lang="fr-FR" sz="1100" b="1" dirty="0">
              <a:solidFill>
                <a:srgbClr val="C00000"/>
              </a:solidFill>
              <a:sym typeface="Tahoma" pitchFamily="34" charset="0"/>
            </a:endParaRPr>
          </a:p>
        </p:txBody>
      </p:sp>
      <p:sp>
        <p:nvSpPr>
          <p:cNvPr id="17464" name="Accolade fermante 38"/>
          <p:cNvSpPr>
            <a:spLocks/>
          </p:cNvSpPr>
          <p:nvPr/>
        </p:nvSpPr>
        <p:spPr bwMode="auto">
          <a:xfrm rot="5400000">
            <a:off x="2819401" y="1863725"/>
            <a:ext cx="431800" cy="4638676"/>
          </a:xfrm>
          <a:prstGeom prst="rightBrace">
            <a:avLst>
              <a:gd name="adj1" fmla="val 8356"/>
              <a:gd name="adj2" fmla="val 50000"/>
            </a:avLst>
          </a:prstGeom>
          <a:noFill/>
          <a:ln w="9525" algn="ctr">
            <a:solidFill>
              <a:schemeClr val="tx1"/>
            </a:solidFill>
            <a:round/>
            <a:headEnd/>
            <a:tailEnd/>
          </a:ln>
        </p:spPr>
        <p:txBody>
          <a:bodyPr/>
          <a:lstStyle/>
          <a:p>
            <a:pPr defTabSz="874713"/>
            <a:endParaRPr lang="fr-FR" dirty="0"/>
          </a:p>
        </p:txBody>
      </p:sp>
      <p:sp>
        <p:nvSpPr>
          <p:cNvPr id="17465" name="Accolade fermante 39"/>
          <p:cNvSpPr>
            <a:spLocks/>
          </p:cNvSpPr>
          <p:nvPr/>
        </p:nvSpPr>
        <p:spPr bwMode="auto">
          <a:xfrm rot="5400000">
            <a:off x="6833975" y="2581063"/>
            <a:ext cx="431800" cy="3204000"/>
          </a:xfrm>
          <a:prstGeom prst="rightBrace">
            <a:avLst>
              <a:gd name="adj1" fmla="val 8348"/>
              <a:gd name="adj2" fmla="val 50000"/>
            </a:avLst>
          </a:prstGeom>
          <a:noFill/>
          <a:ln w="9525" algn="ctr">
            <a:solidFill>
              <a:schemeClr val="tx1"/>
            </a:solidFill>
            <a:round/>
            <a:headEnd/>
            <a:tailEnd/>
          </a:ln>
        </p:spPr>
        <p:txBody>
          <a:bodyPr/>
          <a:lstStyle/>
          <a:p>
            <a:pPr defTabSz="874713"/>
            <a:endParaRPr lang="fr-FR" dirty="0"/>
          </a:p>
        </p:txBody>
      </p:sp>
      <p:sp>
        <p:nvSpPr>
          <p:cNvPr id="14" name="AutoShape 5"/>
          <p:cNvSpPr>
            <a:spLocks noChangeArrowheads="1"/>
          </p:cNvSpPr>
          <p:nvPr/>
        </p:nvSpPr>
        <p:spPr bwMode="auto">
          <a:xfrm>
            <a:off x="4605338" y="1362075"/>
            <a:ext cx="1921221" cy="576000"/>
          </a:xfrm>
          <a:prstGeom prst="roundRect">
            <a:avLst>
              <a:gd name="adj" fmla="val 16667"/>
            </a:avLst>
          </a:prstGeom>
          <a:solidFill>
            <a:srgbClr val="C00000"/>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400" b="1" dirty="0">
                <a:solidFill>
                  <a:schemeClr val="bg1"/>
                </a:solidFill>
                <a:latin typeface="Tahoma" charset="0"/>
                <a:sym typeface="Tahoma" pitchFamily="34" charset="0"/>
              </a:rPr>
              <a:t>Assurances de personnes</a:t>
            </a:r>
          </a:p>
        </p:txBody>
      </p:sp>
      <p:sp>
        <p:nvSpPr>
          <p:cNvPr id="35" name="AutoShape 5"/>
          <p:cNvSpPr>
            <a:spLocks noChangeArrowheads="1"/>
          </p:cNvSpPr>
          <p:nvPr/>
        </p:nvSpPr>
        <p:spPr bwMode="auto">
          <a:xfrm>
            <a:off x="715259" y="1362075"/>
            <a:ext cx="2145925" cy="576000"/>
          </a:xfrm>
          <a:prstGeom prst="roundRect">
            <a:avLst>
              <a:gd name="adj" fmla="val 16667"/>
            </a:avLst>
          </a:prstGeom>
          <a:solidFill>
            <a:srgbClr val="6699CC"/>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lnSpc>
                <a:spcPct val="80000"/>
              </a:lnSpc>
              <a:tabLst>
                <a:tab pos="1168400" algn="l"/>
                <a:tab pos="1828800" algn="l"/>
              </a:tabLst>
              <a:defRPr/>
            </a:pPr>
            <a:r>
              <a:rPr lang="fr-FR" sz="1400" b="1" dirty="0">
                <a:solidFill>
                  <a:schemeClr val="bg1"/>
                </a:solidFill>
                <a:latin typeface="Tahoma" charset="0"/>
                <a:sym typeface="Tahoma" pitchFamily="34" charset="0"/>
              </a:rPr>
              <a:t>Assurances de</a:t>
            </a:r>
            <a:r>
              <a:rPr lang="fr-FR" sz="1400" b="1" dirty="0" smtClean="0">
                <a:solidFill>
                  <a:schemeClr val="bg1"/>
                </a:solidFill>
                <a:latin typeface="Tahoma" charset="0"/>
                <a:sym typeface="Tahoma" pitchFamily="34" charset="0"/>
              </a:rPr>
              <a:t> biens et responsabilités </a:t>
            </a:r>
            <a:r>
              <a:rPr lang="fr-FR" sz="1200" b="1" dirty="0" smtClean="0">
                <a:solidFill>
                  <a:schemeClr val="bg1"/>
                </a:solidFill>
                <a:latin typeface="Tahoma" charset="0"/>
                <a:sym typeface="Tahoma" pitchFamily="34" charset="0"/>
              </a:rPr>
              <a:t>(IARDT</a:t>
            </a:r>
            <a:r>
              <a:rPr lang="fr-FR" sz="1200" b="1" dirty="0">
                <a:solidFill>
                  <a:schemeClr val="bg1"/>
                </a:solidFill>
                <a:latin typeface="Tahoma" charset="0"/>
                <a:sym typeface="Tahoma" pitchFamily="34" charset="0"/>
              </a:rPr>
              <a:t>)</a:t>
            </a:r>
            <a:endParaRPr lang="fr-FR" sz="1400" b="1" dirty="0">
              <a:solidFill>
                <a:schemeClr val="bg1"/>
              </a:solidFill>
              <a:latin typeface="Tahoma" charset="0"/>
              <a:sym typeface="Tahoma"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15963" y="0"/>
            <a:ext cx="7770812" cy="760413"/>
          </a:xfrm>
        </p:spPr>
        <p:txBody>
          <a:bodyPr/>
          <a:lstStyle/>
          <a:p>
            <a:pPr eaLnBrk="1" hangingPunct="1"/>
            <a:r>
              <a:rPr lang="fr-FR" sz="1600" dirty="0" smtClean="0"/>
              <a:t>Ratios clés</a:t>
            </a:r>
            <a:r>
              <a:rPr lang="fr-FR" dirty="0" smtClean="0"/>
              <a:t/>
            </a:r>
            <a:br>
              <a:rPr lang="fr-FR" dirty="0" smtClean="0"/>
            </a:br>
            <a:r>
              <a:rPr lang="fr-FR" i="1" dirty="0" smtClean="0"/>
              <a:t>Ratios Non Vie</a:t>
            </a:r>
          </a:p>
        </p:txBody>
      </p:sp>
      <p:sp>
        <p:nvSpPr>
          <p:cNvPr id="531464" name="Text Box 8"/>
          <p:cNvSpPr txBox="1">
            <a:spLocks noChangeArrowheads="1"/>
          </p:cNvSpPr>
          <p:nvPr/>
        </p:nvSpPr>
        <p:spPr bwMode="auto">
          <a:xfrm>
            <a:off x="142875" y="1497013"/>
            <a:ext cx="1692000" cy="566309"/>
          </a:xfrm>
          <a:prstGeom prst="rect">
            <a:avLst/>
          </a:prstGeom>
          <a:noFill/>
          <a:ln w="9525">
            <a:noFill/>
            <a:miter lim="800000"/>
            <a:headEnd/>
            <a:tailEnd/>
          </a:ln>
        </p:spPr>
        <p:txBody>
          <a:bodyPr wrap="square">
            <a:spAutoFit/>
          </a:bodyPr>
          <a:lstStyle/>
          <a:p>
            <a:pPr>
              <a:spcBef>
                <a:spcPct val="50000"/>
              </a:spcBef>
            </a:pPr>
            <a:r>
              <a:rPr lang="fr-FR" sz="1400" b="1" dirty="0">
                <a:solidFill>
                  <a:srgbClr val="003399"/>
                </a:solidFill>
                <a:latin typeface="Verdana" pitchFamily="34" charset="0"/>
              </a:rPr>
              <a:t>Rapport S/P</a:t>
            </a:r>
          </a:p>
          <a:p>
            <a:pPr>
              <a:spcBef>
                <a:spcPct val="20000"/>
              </a:spcBef>
            </a:pPr>
            <a:r>
              <a:rPr lang="fr-FR" sz="1400" b="1" dirty="0">
                <a:solidFill>
                  <a:srgbClr val="003399"/>
                </a:solidFill>
                <a:latin typeface="Verdana" pitchFamily="34" charset="0"/>
              </a:rPr>
              <a:t>(ou Loss ratio)</a:t>
            </a:r>
          </a:p>
        </p:txBody>
      </p:sp>
      <p:sp>
        <p:nvSpPr>
          <p:cNvPr id="531465" name="Text Box 9"/>
          <p:cNvSpPr txBox="1">
            <a:spLocks noChangeArrowheads="1"/>
          </p:cNvSpPr>
          <p:nvPr/>
        </p:nvSpPr>
        <p:spPr bwMode="auto">
          <a:xfrm>
            <a:off x="1994127" y="1768475"/>
            <a:ext cx="3960812" cy="274638"/>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Cotisations</a:t>
            </a:r>
          </a:p>
        </p:txBody>
      </p:sp>
      <p:sp>
        <p:nvSpPr>
          <p:cNvPr id="531466" name="Text Box 10"/>
          <p:cNvSpPr txBox="1">
            <a:spLocks noChangeArrowheads="1"/>
          </p:cNvSpPr>
          <p:nvPr/>
        </p:nvSpPr>
        <p:spPr bwMode="auto">
          <a:xfrm>
            <a:off x="2005239" y="1270682"/>
            <a:ext cx="3949700" cy="498598"/>
          </a:xfrm>
          <a:prstGeom prst="rect">
            <a:avLst/>
          </a:prstGeom>
          <a:noFill/>
          <a:ln w="9525">
            <a:noFill/>
            <a:miter lim="800000"/>
            <a:headEnd/>
            <a:tailEnd/>
          </a:ln>
        </p:spPr>
        <p:txBody>
          <a:bodyPr>
            <a:spAutoFit/>
          </a:bodyPr>
          <a:lstStyle/>
          <a:p>
            <a:pPr algn="ctr">
              <a:lnSpc>
                <a:spcPct val="85000"/>
              </a:lnSpc>
              <a:spcBef>
                <a:spcPct val="50000"/>
              </a:spcBef>
            </a:pPr>
            <a:r>
              <a:rPr lang="fr-FR" sz="1200" dirty="0">
                <a:solidFill>
                  <a:srgbClr val="003399"/>
                </a:solidFill>
                <a:latin typeface="Verdana" pitchFamily="34" charset="0"/>
              </a:rPr>
              <a:t>Sinistres + provisions </a:t>
            </a:r>
            <a:endParaRPr lang="fr-FR" sz="1200" dirty="0" smtClean="0">
              <a:solidFill>
                <a:srgbClr val="003399"/>
              </a:solidFill>
              <a:latin typeface="Verdana" pitchFamily="34" charset="0"/>
            </a:endParaRPr>
          </a:p>
          <a:p>
            <a:pPr algn="ctr">
              <a:lnSpc>
                <a:spcPct val="85000"/>
              </a:lnSpc>
              <a:spcBef>
                <a:spcPct val="50000"/>
              </a:spcBef>
            </a:pPr>
            <a:r>
              <a:rPr lang="fr-FR" sz="1200" dirty="0" smtClean="0">
                <a:solidFill>
                  <a:srgbClr val="003399"/>
                </a:solidFill>
                <a:latin typeface="Verdana" pitchFamily="34" charset="0"/>
              </a:rPr>
              <a:t>+ </a:t>
            </a:r>
            <a:r>
              <a:rPr lang="fr-FR" sz="1200" dirty="0">
                <a:solidFill>
                  <a:srgbClr val="003399"/>
                </a:solidFill>
                <a:latin typeface="Verdana" pitchFamily="34" charset="0"/>
              </a:rPr>
              <a:t>frais de gestion sinistres</a:t>
            </a:r>
          </a:p>
        </p:txBody>
      </p:sp>
      <p:sp>
        <p:nvSpPr>
          <p:cNvPr id="531467" name="Line 11"/>
          <p:cNvSpPr>
            <a:spLocks noChangeShapeType="1"/>
          </p:cNvSpPr>
          <p:nvPr/>
        </p:nvSpPr>
        <p:spPr bwMode="auto">
          <a:xfrm>
            <a:off x="2362194" y="1766888"/>
            <a:ext cx="3240000" cy="0"/>
          </a:xfrm>
          <a:prstGeom prst="line">
            <a:avLst/>
          </a:prstGeom>
          <a:noFill/>
          <a:ln w="9525">
            <a:solidFill>
              <a:schemeClr val="tx1"/>
            </a:solidFill>
            <a:round/>
            <a:headEnd/>
            <a:tailEnd/>
          </a:ln>
        </p:spPr>
        <p:txBody>
          <a:bodyPr wrap="none" anchor="ctr"/>
          <a:lstStyle/>
          <a:p>
            <a:endParaRPr lang="fr-FR" dirty="0"/>
          </a:p>
        </p:txBody>
      </p:sp>
      <p:sp>
        <p:nvSpPr>
          <p:cNvPr id="531468" name="Text Box 12"/>
          <p:cNvSpPr txBox="1">
            <a:spLocks noChangeArrowheads="1"/>
          </p:cNvSpPr>
          <p:nvPr/>
        </p:nvSpPr>
        <p:spPr bwMode="auto">
          <a:xfrm>
            <a:off x="5882368" y="1434611"/>
            <a:ext cx="3024000" cy="646331"/>
          </a:xfrm>
          <a:prstGeom prst="rect">
            <a:avLst/>
          </a:prstGeom>
          <a:noFill/>
          <a:ln w="9525">
            <a:noFill/>
            <a:miter lim="800000"/>
            <a:headEnd/>
            <a:tailEnd/>
          </a:ln>
        </p:spPr>
        <p:txBody>
          <a:bodyPr wrap="square">
            <a:spAutoFit/>
          </a:bodyPr>
          <a:lstStyle/>
          <a:p>
            <a:pPr marL="174625" indent="-174625">
              <a:spcBef>
                <a:spcPct val="20000"/>
              </a:spcBef>
              <a:buFont typeface="Arial" pitchFamily="34" charset="0"/>
              <a:buChar char="•"/>
            </a:pPr>
            <a:r>
              <a:rPr lang="fr-FR" sz="1200" b="1" i="1" dirty="0">
                <a:solidFill>
                  <a:srgbClr val="006600"/>
                </a:solidFill>
                <a:latin typeface="Verdana" pitchFamily="34" charset="0"/>
              </a:rPr>
              <a:t>La prime doit être suffisante pour couvrir les sinistres d'une </a:t>
            </a:r>
            <a:r>
              <a:rPr lang="fr-FR" sz="1200" b="1" i="1" dirty="0" smtClean="0">
                <a:solidFill>
                  <a:srgbClr val="006600"/>
                </a:solidFill>
                <a:latin typeface="Verdana" pitchFamily="34" charset="0"/>
              </a:rPr>
              <a:t>période</a:t>
            </a:r>
          </a:p>
        </p:txBody>
      </p:sp>
      <p:sp>
        <p:nvSpPr>
          <p:cNvPr id="531469" name="AutoShape 13"/>
          <p:cNvSpPr>
            <a:spLocks noChangeArrowheads="1"/>
          </p:cNvSpPr>
          <p:nvPr/>
        </p:nvSpPr>
        <p:spPr bwMode="auto">
          <a:xfrm>
            <a:off x="1786611" y="1570038"/>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531476" name="Text Box 20"/>
          <p:cNvSpPr txBox="1">
            <a:spLocks noChangeArrowheads="1"/>
          </p:cNvSpPr>
          <p:nvPr/>
        </p:nvSpPr>
        <p:spPr bwMode="auto">
          <a:xfrm>
            <a:off x="142874" y="3442372"/>
            <a:ext cx="1692000" cy="566309"/>
          </a:xfrm>
          <a:prstGeom prst="rect">
            <a:avLst/>
          </a:prstGeom>
          <a:noFill/>
          <a:ln w="9525">
            <a:noFill/>
            <a:miter lim="800000"/>
            <a:headEnd/>
            <a:tailEnd/>
          </a:ln>
        </p:spPr>
        <p:txBody>
          <a:bodyPr wrap="square">
            <a:spAutoFit/>
          </a:bodyPr>
          <a:lstStyle/>
          <a:p>
            <a:pPr>
              <a:spcBef>
                <a:spcPct val="50000"/>
              </a:spcBef>
            </a:pPr>
            <a:r>
              <a:rPr lang="fr-FR" sz="1400" b="1" dirty="0">
                <a:solidFill>
                  <a:srgbClr val="003399"/>
                </a:solidFill>
                <a:latin typeface="Verdana" pitchFamily="34" charset="0"/>
              </a:rPr>
              <a:t>Ratio combiné</a:t>
            </a:r>
          </a:p>
          <a:p>
            <a:pPr>
              <a:spcBef>
                <a:spcPct val="20000"/>
              </a:spcBef>
            </a:pPr>
            <a:r>
              <a:rPr lang="fr-FR" sz="1400" b="1" dirty="0">
                <a:solidFill>
                  <a:srgbClr val="003399"/>
                </a:solidFill>
                <a:latin typeface="Verdana" pitchFamily="34" charset="0"/>
              </a:rPr>
              <a:t>(ou COR)</a:t>
            </a:r>
          </a:p>
        </p:txBody>
      </p:sp>
      <p:sp>
        <p:nvSpPr>
          <p:cNvPr id="531477" name="Text Box 21"/>
          <p:cNvSpPr txBox="1">
            <a:spLocks noChangeArrowheads="1"/>
          </p:cNvSpPr>
          <p:nvPr/>
        </p:nvSpPr>
        <p:spPr bwMode="auto">
          <a:xfrm>
            <a:off x="3240086" y="3742862"/>
            <a:ext cx="1436687" cy="274638"/>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Cotisations</a:t>
            </a:r>
          </a:p>
        </p:txBody>
      </p:sp>
      <p:sp>
        <p:nvSpPr>
          <p:cNvPr id="531478" name="Text Box 22"/>
          <p:cNvSpPr txBox="1">
            <a:spLocks noChangeArrowheads="1"/>
          </p:cNvSpPr>
          <p:nvPr/>
        </p:nvSpPr>
        <p:spPr bwMode="auto">
          <a:xfrm>
            <a:off x="1990725" y="3230102"/>
            <a:ext cx="3949700" cy="498598"/>
          </a:xfrm>
          <a:prstGeom prst="rect">
            <a:avLst/>
          </a:prstGeom>
          <a:noFill/>
          <a:ln w="9525">
            <a:noFill/>
            <a:miter lim="800000"/>
            <a:headEnd/>
            <a:tailEnd/>
          </a:ln>
        </p:spPr>
        <p:txBody>
          <a:bodyPr>
            <a:spAutoFit/>
          </a:bodyPr>
          <a:lstStyle/>
          <a:p>
            <a:pPr algn="ctr">
              <a:lnSpc>
                <a:spcPct val="85000"/>
              </a:lnSpc>
              <a:spcBef>
                <a:spcPct val="50000"/>
              </a:spcBef>
            </a:pPr>
            <a:r>
              <a:rPr lang="fr-FR" sz="1200" dirty="0">
                <a:solidFill>
                  <a:srgbClr val="003399"/>
                </a:solidFill>
                <a:latin typeface="Verdana" pitchFamily="34" charset="0"/>
              </a:rPr>
              <a:t>Sinistres + provisions </a:t>
            </a:r>
            <a:endParaRPr lang="fr-FR" sz="1200" dirty="0" smtClean="0">
              <a:solidFill>
                <a:srgbClr val="003399"/>
              </a:solidFill>
              <a:latin typeface="Verdana" pitchFamily="34" charset="0"/>
            </a:endParaRPr>
          </a:p>
          <a:p>
            <a:pPr algn="ctr">
              <a:lnSpc>
                <a:spcPct val="85000"/>
              </a:lnSpc>
              <a:spcBef>
                <a:spcPct val="50000"/>
              </a:spcBef>
            </a:pPr>
            <a:r>
              <a:rPr lang="fr-FR" sz="1200" dirty="0" smtClean="0">
                <a:solidFill>
                  <a:srgbClr val="003399"/>
                </a:solidFill>
                <a:latin typeface="Verdana" pitchFamily="34" charset="0"/>
              </a:rPr>
              <a:t>+ </a:t>
            </a:r>
            <a:r>
              <a:rPr lang="fr-FR" sz="1200" dirty="0">
                <a:solidFill>
                  <a:srgbClr val="003399"/>
                </a:solidFill>
                <a:latin typeface="Verdana" pitchFamily="34" charset="0"/>
              </a:rPr>
              <a:t>frais + autres charges </a:t>
            </a:r>
          </a:p>
        </p:txBody>
      </p:sp>
      <p:sp>
        <p:nvSpPr>
          <p:cNvPr id="531480" name="Rectangle 24"/>
          <p:cNvSpPr>
            <a:spLocks noChangeArrowheads="1"/>
          </p:cNvSpPr>
          <p:nvPr/>
        </p:nvSpPr>
        <p:spPr bwMode="auto">
          <a:xfrm>
            <a:off x="5911396" y="3978718"/>
            <a:ext cx="2916000" cy="288000"/>
          </a:xfrm>
          <a:prstGeom prst="rect">
            <a:avLst/>
          </a:prstGeom>
          <a:solidFill>
            <a:srgbClr val="FFFFCC"/>
          </a:solidFill>
          <a:ln w="9525">
            <a:noFill/>
            <a:miter lim="800000"/>
            <a:headEnd/>
            <a:tailEnd/>
          </a:ln>
        </p:spPr>
        <p:txBody>
          <a:bodyPr wrap="none" anchor="ctr"/>
          <a:lstStyle/>
          <a:p>
            <a:endParaRPr lang="fr-FR" dirty="0"/>
          </a:p>
        </p:txBody>
      </p:sp>
      <p:sp>
        <p:nvSpPr>
          <p:cNvPr id="531481" name="Text Box 25"/>
          <p:cNvSpPr txBox="1">
            <a:spLocks noChangeArrowheads="1"/>
          </p:cNvSpPr>
          <p:nvPr/>
        </p:nvSpPr>
        <p:spPr bwMode="auto">
          <a:xfrm>
            <a:off x="5882367" y="3026908"/>
            <a:ext cx="2988000" cy="1237262"/>
          </a:xfrm>
          <a:prstGeom prst="rect">
            <a:avLst/>
          </a:prstGeom>
          <a:noFill/>
          <a:ln w="9525">
            <a:noFill/>
            <a:miter lim="800000"/>
            <a:headEnd/>
            <a:tailEnd/>
          </a:ln>
        </p:spPr>
        <p:txBody>
          <a:bodyPr>
            <a:spAutoFit/>
          </a:bodyPr>
          <a:lstStyle/>
          <a:p>
            <a:pPr marL="174625" indent="-174625">
              <a:spcBef>
                <a:spcPct val="20000"/>
              </a:spcBef>
              <a:buFont typeface="Arial" pitchFamily="34" charset="0"/>
              <a:buChar char="•"/>
            </a:pPr>
            <a:r>
              <a:rPr lang="fr-FR" sz="1200" b="1" i="1" dirty="0">
                <a:solidFill>
                  <a:srgbClr val="006600"/>
                </a:solidFill>
                <a:latin typeface="Verdana" pitchFamily="34" charset="0"/>
              </a:rPr>
              <a:t>La prime doit pouvoir couvrir les sinistres et les frais de </a:t>
            </a:r>
            <a:r>
              <a:rPr lang="fr-FR" sz="1200" b="1" i="1" dirty="0" smtClean="0">
                <a:solidFill>
                  <a:srgbClr val="006600"/>
                </a:solidFill>
                <a:latin typeface="Verdana" pitchFamily="34" charset="0"/>
              </a:rPr>
              <a:t>gestion</a:t>
            </a:r>
          </a:p>
          <a:p>
            <a:pPr marL="174625" indent="-174625">
              <a:spcBef>
                <a:spcPct val="20000"/>
              </a:spcBef>
              <a:buFont typeface="Arial" pitchFamily="34" charset="0"/>
              <a:buChar char="•"/>
            </a:pPr>
            <a:r>
              <a:rPr lang="fr-FR" sz="1200" b="1" i="1" dirty="0" smtClean="0">
                <a:solidFill>
                  <a:srgbClr val="006600"/>
                </a:solidFill>
                <a:latin typeface="Verdana" pitchFamily="34" charset="0"/>
              </a:rPr>
              <a:t>&gt; 100 % = perte d’argent</a:t>
            </a:r>
            <a:endParaRPr lang="fr-FR" sz="1200" b="1" i="1" dirty="0">
              <a:solidFill>
                <a:srgbClr val="006600"/>
              </a:solidFill>
              <a:latin typeface="Verdana" pitchFamily="34" charset="0"/>
            </a:endParaRPr>
          </a:p>
          <a:p>
            <a:pPr marL="174625" indent="-174625">
              <a:spcBef>
                <a:spcPct val="100000"/>
              </a:spcBef>
              <a:buFont typeface="Arial" pitchFamily="34" charset="0"/>
              <a:buChar char="•"/>
            </a:pPr>
            <a:r>
              <a:rPr lang="fr-FR" sz="1200" dirty="0">
                <a:solidFill>
                  <a:srgbClr val="006600"/>
                </a:solidFill>
                <a:latin typeface="Verdana" pitchFamily="34" charset="0"/>
              </a:rPr>
              <a:t>COR = S/P + taux de chargement</a:t>
            </a:r>
          </a:p>
        </p:txBody>
      </p:sp>
      <p:sp>
        <p:nvSpPr>
          <p:cNvPr id="531482" name="AutoShape 26"/>
          <p:cNvSpPr>
            <a:spLocks noChangeArrowheads="1"/>
          </p:cNvSpPr>
          <p:nvPr/>
        </p:nvSpPr>
        <p:spPr bwMode="auto">
          <a:xfrm>
            <a:off x="1786611" y="3507459"/>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531483" name="Text Box 27"/>
          <p:cNvSpPr txBox="1">
            <a:spLocks noChangeArrowheads="1"/>
          </p:cNvSpPr>
          <p:nvPr/>
        </p:nvSpPr>
        <p:spPr bwMode="auto">
          <a:xfrm>
            <a:off x="142875" y="4929631"/>
            <a:ext cx="1692000" cy="533544"/>
          </a:xfrm>
          <a:prstGeom prst="rect">
            <a:avLst/>
          </a:prstGeom>
          <a:noFill/>
          <a:ln w="9525">
            <a:noFill/>
            <a:miter lim="800000"/>
            <a:headEnd/>
            <a:tailEnd/>
          </a:ln>
        </p:spPr>
        <p:txBody>
          <a:bodyPr wrap="square">
            <a:spAutoFit/>
          </a:bodyPr>
          <a:lstStyle/>
          <a:p>
            <a:pPr>
              <a:spcBef>
                <a:spcPct val="50000"/>
              </a:spcBef>
            </a:pPr>
            <a:r>
              <a:rPr lang="fr-FR" sz="1400" b="1" dirty="0">
                <a:solidFill>
                  <a:srgbClr val="003399"/>
                </a:solidFill>
                <a:latin typeface="Verdana" pitchFamily="34" charset="0"/>
              </a:rPr>
              <a:t>Solde de</a:t>
            </a:r>
          </a:p>
          <a:p>
            <a:pPr>
              <a:lnSpc>
                <a:spcPct val="50000"/>
              </a:lnSpc>
              <a:spcBef>
                <a:spcPct val="50000"/>
              </a:spcBef>
            </a:pPr>
            <a:r>
              <a:rPr lang="fr-FR" sz="1400" b="1" dirty="0">
                <a:solidFill>
                  <a:srgbClr val="003399"/>
                </a:solidFill>
                <a:latin typeface="Verdana" pitchFamily="34" charset="0"/>
              </a:rPr>
              <a:t>Production</a:t>
            </a:r>
          </a:p>
        </p:txBody>
      </p:sp>
      <p:sp>
        <p:nvSpPr>
          <p:cNvPr id="531484" name="AutoShape 28"/>
          <p:cNvSpPr>
            <a:spLocks noChangeArrowheads="1"/>
          </p:cNvSpPr>
          <p:nvPr/>
        </p:nvSpPr>
        <p:spPr bwMode="auto">
          <a:xfrm>
            <a:off x="1785024" y="4979978"/>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531485" name="Text Box 29"/>
          <p:cNvSpPr txBox="1">
            <a:spLocks noChangeArrowheads="1"/>
          </p:cNvSpPr>
          <p:nvPr/>
        </p:nvSpPr>
        <p:spPr bwMode="auto">
          <a:xfrm>
            <a:off x="2581266" y="5051415"/>
            <a:ext cx="3359160" cy="274638"/>
          </a:xfrm>
          <a:prstGeom prst="rect">
            <a:avLst/>
          </a:prstGeom>
          <a:noFill/>
          <a:ln w="9525">
            <a:noFill/>
            <a:miter lim="800000"/>
            <a:headEnd/>
            <a:tailEnd/>
          </a:ln>
        </p:spPr>
        <p:txBody>
          <a:bodyPr wrap="square">
            <a:spAutoFit/>
          </a:bodyPr>
          <a:lstStyle/>
          <a:p>
            <a:pPr>
              <a:spcBef>
                <a:spcPct val="50000"/>
              </a:spcBef>
            </a:pPr>
            <a:r>
              <a:rPr lang="fr-FR" sz="1200" dirty="0">
                <a:solidFill>
                  <a:srgbClr val="003399"/>
                </a:solidFill>
                <a:latin typeface="Verdana" pitchFamily="34" charset="0"/>
              </a:rPr>
              <a:t>Affaires nouvelles - Résiliations</a:t>
            </a:r>
          </a:p>
        </p:txBody>
      </p:sp>
      <p:sp>
        <p:nvSpPr>
          <p:cNvPr id="531486" name="Text Box 30"/>
          <p:cNvSpPr txBox="1">
            <a:spLocks noChangeArrowheads="1"/>
          </p:cNvSpPr>
          <p:nvPr/>
        </p:nvSpPr>
        <p:spPr bwMode="auto">
          <a:xfrm>
            <a:off x="5882368" y="4840280"/>
            <a:ext cx="2663825" cy="646331"/>
          </a:xfrm>
          <a:prstGeom prst="rect">
            <a:avLst/>
          </a:prstGeom>
          <a:noFill/>
          <a:ln w="9525">
            <a:noFill/>
            <a:miter lim="800000"/>
            <a:headEnd/>
            <a:tailEnd/>
          </a:ln>
        </p:spPr>
        <p:txBody>
          <a:bodyPr>
            <a:spAutoFit/>
          </a:bodyPr>
          <a:lstStyle/>
          <a:p>
            <a:pPr>
              <a:spcBef>
                <a:spcPct val="20000"/>
              </a:spcBef>
            </a:pPr>
            <a:r>
              <a:rPr lang="fr-FR" sz="1200" b="1" i="1" dirty="0">
                <a:solidFill>
                  <a:srgbClr val="006600"/>
                </a:solidFill>
                <a:latin typeface="Verdana" pitchFamily="34" charset="0"/>
              </a:rPr>
              <a:t>Le solde de production reflète la performance globale Réseau/SAV</a:t>
            </a:r>
          </a:p>
        </p:txBody>
      </p:sp>
      <p:sp>
        <p:nvSpPr>
          <p:cNvPr id="20" name="Line 11"/>
          <p:cNvSpPr>
            <a:spLocks noChangeShapeType="1"/>
          </p:cNvSpPr>
          <p:nvPr/>
        </p:nvSpPr>
        <p:spPr bwMode="auto">
          <a:xfrm>
            <a:off x="2362194" y="3728700"/>
            <a:ext cx="3240000" cy="0"/>
          </a:xfrm>
          <a:prstGeom prst="line">
            <a:avLst/>
          </a:prstGeom>
          <a:noFill/>
          <a:ln w="9525">
            <a:solidFill>
              <a:schemeClr val="tx1"/>
            </a:solidFill>
            <a:round/>
            <a:headEnd/>
            <a:tailEnd/>
          </a:ln>
        </p:spPr>
        <p:txBody>
          <a:bodyPr wrap="none" anchor="ctr"/>
          <a:lstStyle/>
          <a:p>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464"/>
                                        </p:tgtEl>
                                        <p:attrNameLst>
                                          <p:attrName>style.visibility</p:attrName>
                                        </p:attrNameLst>
                                      </p:cBhvr>
                                      <p:to>
                                        <p:strVal val="visible"/>
                                      </p:to>
                                    </p:set>
                                    <p:anim calcmode="lin" valueType="num">
                                      <p:cBhvr additive="base">
                                        <p:cTn id="7" dur="500" fill="hold"/>
                                        <p:tgtEl>
                                          <p:spTgt spid="531464"/>
                                        </p:tgtEl>
                                        <p:attrNameLst>
                                          <p:attrName>ppt_x</p:attrName>
                                        </p:attrNameLst>
                                      </p:cBhvr>
                                      <p:tavLst>
                                        <p:tav tm="0">
                                          <p:val>
                                            <p:strVal val="#ppt_x"/>
                                          </p:val>
                                        </p:tav>
                                        <p:tav tm="100000">
                                          <p:val>
                                            <p:strVal val="#ppt_x"/>
                                          </p:val>
                                        </p:tav>
                                      </p:tavLst>
                                    </p:anim>
                                    <p:anim calcmode="lin" valueType="num">
                                      <p:cBhvr additive="base">
                                        <p:cTn id="8" dur="500" fill="hold"/>
                                        <p:tgtEl>
                                          <p:spTgt spid="5314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1465"/>
                                        </p:tgtEl>
                                        <p:attrNameLst>
                                          <p:attrName>style.visibility</p:attrName>
                                        </p:attrNameLst>
                                      </p:cBhvr>
                                      <p:to>
                                        <p:strVal val="visible"/>
                                      </p:to>
                                    </p:set>
                                    <p:anim calcmode="lin" valueType="num">
                                      <p:cBhvr additive="base">
                                        <p:cTn id="11" dur="500" fill="hold"/>
                                        <p:tgtEl>
                                          <p:spTgt spid="531465"/>
                                        </p:tgtEl>
                                        <p:attrNameLst>
                                          <p:attrName>ppt_x</p:attrName>
                                        </p:attrNameLst>
                                      </p:cBhvr>
                                      <p:tavLst>
                                        <p:tav tm="0">
                                          <p:val>
                                            <p:strVal val="#ppt_x"/>
                                          </p:val>
                                        </p:tav>
                                        <p:tav tm="100000">
                                          <p:val>
                                            <p:strVal val="#ppt_x"/>
                                          </p:val>
                                        </p:tav>
                                      </p:tavLst>
                                    </p:anim>
                                    <p:anim calcmode="lin" valueType="num">
                                      <p:cBhvr additive="base">
                                        <p:cTn id="12" dur="500" fill="hold"/>
                                        <p:tgtEl>
                                          <p:spTgt spid="5314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1466"/>
                                        </p:tgtEl>
                                        <p:attrNameLst>
                                          <p:attrName>style.visibility</p:attrName>
                                        </p:attrNameLst>
                                      </p:cBhvr>
                                      <p:to>
                                        <p:strVal val="visible"/>
                                      </p:to>
                                    </p:set>
                                    <p:anim calcmode="lin" valueType="num">
                                      <p:cBhvr additive="base">
                                        <p:cTn id="15" dur="500" fill="hold"/>
                                        <p:tgtEl>
                                          <p:spTgt spid="531466"/>
                                        </p:tgtEl>
                                        <p:attrNameLst>
                                          <p:attrName>ppt_x</p:attrName>
                                        </p:attrNameLst>
                                      </p:cBhvr>
                                      <p:tavLst>
                                        <p:tav tm="0">
                                          <p:val>
                                            <p:strVal val="#ppt_x"/>
                                          </p:val>
                                        </p:tav>
                                        <p:tav tm="100000">
                                          <p:val>
                                            <p:strVal val="#ppt_x"/>
                                          </p:val>
                                        </p:tav>
                                      </p:tavLst>
                                    </p:anim>
                                    <p:anim calcmode="lin" valueType="num">
                                      <p:cBhvr additive="base">
                                        <p:cTn id="16" dur="500" fill="hold"/>
                                        <p:tgtEl>
                                          <p:spTgt spid="53146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1467"/>
                                        </p:tgtEl>
                                        <p:attrNameLst>
                                          <p:attrName>style.visibility</p:attrName>
                                        </p:attrNameLst>
                                      </p:cBhvr>
                                      <p:to>
                                        <p:strVal val="visible"/>
                                      </p:to>
                                    </p:set>
                                    <p:anim calcmode="lin" valueType="num">
                                      <p:cBhvr additive="base">
                                        <p:cTn id="19" dur="500" fill="hold"/>
                                        <p:tgtEl>
                                          <p:spTgt spid="531467"/>
                                        </p:tgtEl>
                                        <p:attrNameLst>
                                          <p:attrName>ppt_x</p:attrName>
                                        </p:attrNameLst>
                                      </p:cBhvr>
                                      <p:tavLst>
                                        <p:tav tm="0">
                                          <p:val>
                                            <p:strVal val="#ppt_x"/>
                                          </p:val>
                                        </p:tav>
                                        <p:tav tm="100000">
                                          <p:val>
                                            <p:strVal val="#ppt_x"/>
                                          </p:val>
                                        </p:tav>
                                      </p:tavLst>
                                    </p:anim>
                                    <p:anim calcmode="lin" valueType="num">
                                      <p:cBhvr additive="base">
                                        <p:cTn id="20" dur="500" fill="hold"/>
                                        <p:tgtEl>
                                          <p:spTgt spid="5314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1468"/>
                                        </p:tgtEl>
                                        <p:attrNameLst>
                                          <p:attrName>style.visibility</p:attrName>
                                        </p:attrNameLst>
                                      </p:cBhvr>
                                      <p:to>
                                        <p:strVal val="visible"/>
                                      </p:to>
                                    </p:set>
                                    <p:anim calcmode="lin" valueType="num">
                                      <p:cBhvr additive="base">
                                        <p:cTn id="23" dur="500" fill="hold"/>
                                        <p:tgtEl>
                                          <p:spTgt spid="531468"/>
                                        </p:tgtEl>
                                        <p:attrNameLst>
                                          <p:attrName>ppt_x</p:attrName>
                                        </p:attrNameLst>
                                      </p:cBhvr>
                                      <p:tavLst>
                                        <p:tav tm="0">
                                          <p:val>
                                            <p:strVal val="#ppt_x"/>
                                          </p:val>
                                        </p:tav>
                                        <p:tav tm="100000">
                                          <p:val>
                                            <p:strVal val="#ppt_x"/>
                                          </p:val>
                                        </p:tav>
                                      </p:tavLst>
                                    </p:anim>
                                    <p:anim calcmode="lin" valueType="num">
                                      <p:cBhvr additive="base">
                                        <p:cTn id="24" dur="500" fill="hold"/>
                                        <p:tgtEl>
                                          <p:spTgt spid="5314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31469"/>
                                        </p:tgtEl>
                                        <p:attrNameLst>
                                          <p:attrName>style.visibility</p:attrName>
                                        </p:attrNameLst>
                                      </p:cBhvr>
                                      <p:to>
                                        <p:strVal val="visible"/>
                                      </p:to>
                                    </p:set>
                                    <p:anim calcmode="lin" valueType="num">
                                      <p:cBhvr additive="base">
                                        <p:cTn id="27" dur="500" fill="hold"/>
                                        <p:tgtEl>
                                          <p:spTgt spid="531469"/>
                                        </p:tgtEl>
                                        <p:attrNameLst>
                                          <p:attrName>ppt_x</p:attrName>
                                        </p:attrNameLst>
                                      </p:cBhvr>
                                      <p:tavLst>
                                        <p:tav tm="0">
                                          <p:val>
                                            <p:strVal val="#ppt_x"/>
                                          </p:val>
                                        </p:tav>
                                        <p:tav tm="100000">
                                          <p:val>
                                            <p:strVal val="#ppt_x"/>
                                          </p:val>
                                        </p:tav>
                                      </p:tavLst>
                                    </p:anim>
                                    <p:anim calcmode="lin" valueType="num">
                                      <p:cBhvr additive="base">
                                        <p:cTn id="28" dur="500" fill="hold"/>
                                        <p:tgtEl>
                                          <p:spTgt spid="53146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31476"/>
                                        </p:tgtEl>
                                        <p:attrNameLst>
                                          <p:attrName>style.visibility</p:attrName>
                                        </p:attrNameLst>
                                      </p:cBhvr>
                                      <p:to>
                                        <p:strVal val="visible"/>
                                      </p:to>
                                    </p:set>
                                    <p:anim calcmode="lin" valueType="num">
                                      <p:cBhvr additive="base">
                                        <p:cTn id="33" dur="500" fill="hold"/>
                                        <p:tgtEl>
                                          <p:spTgt spid="531476"/>
                                        </p:tgtEl>
                                        <p:attrNameLst>
                                          <p:attrName>ppt_x</p:attrName>
                                        </p:attrNameLst>
                                      </p:cBhvr>
                                      <p:tavLst>
                                        <p:tav tm="0">
                                          <p:val>
                                            <p:strVal val="#ppt_x"/>
                                          </p:val>
                                        </p:tav>
                                        <p:tav tm="100000">
                                          <p:val>
                                            <p:strVal val="#ppt_x"/>
                                          </p:val>
                                        </p:tav>
                                      </p:tavLst>
                                    </p:anim>
                                    <p:anim calcmode="lin" valueType="num">
                                      <p:cBhvr additive="base">
                                        <p:cTn id="34" dur="500" fill="hold"/>
                                        <p:tgtEl>
                                          <p:spTgt spid="53147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1477"/>
                                        </p:tgtEl>
                                        <p:attrNameLst>
                                          <p:attrName>style.visibility</p:attrName>
                                        </p:attrNameLst>
                                      </p:cBhvr>
                                      <p:to>
                                        <p:strVal val="visible"/>
                                      </p:to>
                                    </p:set>
                                    <p:anim calcmode="lin" valueType="num">
                                      <p:cBhvr additive="base">
                                        <p:cTn id="37" dur="500" fill="hold"/>
                                        <p:tgtEl>
                                          <p:spTgt spid="531477"/>
                                        </p:tgtEl>
                                        <p:attrNameLst>
                                          <p:attrName>ppt_x</p:attrName>
                                        </p:attrNameLst>
                                      </p:cBhvr>
                                      <p:tavLst>
                                        <p:tav tm="0">
                                          <p:val>
                                            <p:strVal val="#ppt_x"/>
                                          </p:val>
                                        </p:tav>
                                        <p:tav tm="100000">
                                          <p:val>
                                            <p:strVal val="#ppt_x"/>
                                          </p:val>
                                        </p:tav>
                                      </p:tavLst>
                                    </p:anim>
                                    <p:anim calcmode="lin" valueType="num">
                                      <p:cBhvr additive="base">
                                        <p:cTn id="38" dur="500" fill="hold"/>
                                        <p:tgtEl>
                                          <p:spTgt spid="53147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1478"/>
                                        </p:tgtEl>
                                        <p:attrNameLst>
                                          <p:attrName>style.visibility</p:attrName>
                                        </p:attrNameLst>
                                      </p:cBhvr>
                                      <p:to>
                                        <p:strVal val="visible"/>
                                      </p:to>
                                    </p:set>
                                    <p:anim calcmode="lin" valueType="num">
                                      <p:cBhvr additive="base">
                                        <p:cTn id="41" dur="500" fill="hold"/>
                                        <p:tgtEl>
                                          <p:spTgt spid="531478"/>
                                        </p:tgtEl>
                                        <p:attrNameLst>
                                          <p:attrName>ppt_x</p:attrName>
                                        </p:attrNameLst>
                                      </p:cBhvr>
                                      <p:tavLst>
                                        <p:tav tm="0">
                                          <p:val>
                                            <p:strVal val="#ppt_x"/>
                                          </p:val>
                                        </p:tav>
                                        <p:tav tm="100000">
                                          <p:val>
                                            <p:strVal val="#ppt_x"/>
                                          </p:val>
                                        </p:tav>
                                      </p:tavLst>
                                    </p:anim>
                                    <p:anim calcmode="lin" valueType="num">
                                      <p:cBhvr additive="base">
                                        <p:cTn id="42" dur="500" fill="hold"/>
                                        <p:tgtEl>
                                          <p:spTgt spid="53147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31480"/>
                                        </p:tgtEl>
                                        <p:attrNameLst>
                                          <p:attrName>style.visibility</p:attrName>
                                        </p:attrNameLst>
                                      </p:cBhvr>
                                      <p:to>
                                        <p:strVal val="visible"/>
                                      </p:to>
                                    </p:set>
                                    <p:anim calcmode="lin" valueType="num">
                                      <p:cBhvr additive="base">
                                        <p:cTn id="45" dur="500" fill="hold"/>
                                        <p:tgtEl>
                                          <p:spTgt spid="531480"/>
                                        </p:tgtEl>
                                        <p:attrNameLst>
                                          <p:attrName>ppt_x</p:attrName>
                                        </p:attrNameLst>
                                      </p:cBhvr>
                                      <p:tavLst>
                                        <p:tav tm="0">
                                          <p:val>
                                            <p:strVal val="#ppt_x"/>
                                          </p:val>
                                        </p:tav>
                                        <p:tav tm="100000">
                                          <p:val>
                                            <p:strVal val="#ppt_x"/>
                                          </p:val>
                                        </p:tav>
                                      </p:tavLst>
                                    </p:anim>
                                    <p:anim calcmode="lin" valueType="num">
                                      <p:cBhvr additive="base">
                                        <p:cTn id="46" dur="500" fill="hold"/>
                                        <p:tgtEl>
                                          <p:spTgt spid="53148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31481"/>
                                        </p:tgtEl>
                                        <p:attrNameLst>
                                          <p:attrName>style.visibility</p:attrName>
                                        </p:attrNameLst>
                                      </p:cBhvr>
                                      <p:to>
                                        <p:strVal val="visible"/>
                                      </p:to>
                                    </p:set>
                                    <p:anim calcmode="lin" valueType="num">
                                      <p:cBhvr additive="base">
                                        <p:cTn id="49" dur="500" fill="hold"/>
                                        <p:tgtEl>
                                          <p:spTgt spid="531481"/>
                                        </p:tgtEl>
                                        <p:attrNameLst>
                                          <p:attrName>ppt_x</p:attrName>
                                        </p:attrNameLst>
                                      </p:cBhvr>
                                      <p:tavLst>
                                        <p:tav tm="0">
                                          <p:val>
                                            <p:strVal val="#ppt_x"/>
                                          </p:val>
                                        </p:tav>
                                        <p:tav tm="100000">
                                          <p:val>
                                            <p:strVal val="#ppt_x"/>
                                          </p:val>
                                        </p:tav>
                                      </p:tavLst>
                                    </p:anim>
                                    <p:anim calcmode="lin" valueType="num">
                                      <p:cBhvr additive="base">
                                        <p:cTn id="50" dur="500" fill="hold"/>
                                        <p:tgtEl>
                                          <p:spTgt spid="53148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31482"/>
                                        </p:tgtEl>
                                        <p:attrNameLst>
                                          <p:attrName>style.visibility</p:attrName>
                                        </p:attrNameLst>
                                      </p:cBhvr>
                                      <p:to>
                                        <p:strVal val="visible"/>
                                      </p:to>
                                    </p:set>
                                    <p:anim calcmode="lin" valueType="num">
                                      <p:cBhvr additive="base">
                                        <p:cTn id="53" dur="500" fill="hold"/>
                                        <p:tgtEl>
                                          <p:spTgt spid="531482"/>
                                        </p:tgtEl>
                                        <p:attrNameLst>
                                          <p:attrName>ppt_x</p:attrName>
                                        </p:attrNameLst>
                                      </p:cBhvr>
                                      <p:tavLst>
                                        <p:tav tm="0">
                                          <p:val>
                                            <p:strVal val="#ppt_x"/>
                                          </p:val>
                                        </p:tav>
                                        <p:tav tm="100000">
                                          <p:val>
                                            <p:strVal val="#ppt_x"/>
                                          </p:val>
                                        </p:tav>
                                      </p:tavLst>
                                    </p:anim>
                                    <p:anim calcmode="lin" valueType="num">
                                      <p:cBhvr additive="base">
                                        <p:cTn id="54" dur="500" fill="hold"/>
                                        <p:tgtEl>
                                          <p:spTgt spid="53148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31483"/>
                                        </p:tgtEl>
                                        <p:attrNameLst>
                                          <p:attrName>style.visibility</p:attrName>
                                        </p:attrNameLst>
                                      </p:cBhvr>
                                      <p:to>
                                        <p:strVal val="visible"/>
                                      </p:to>
                                    </p:set>
                                    <p:anim calcmode="lin" valueType="num">
                                      <p:cBhvr additive="base">
                                        <p:cTn id="63" dur="500" fill="hold"/>
                                        <p:tgtEl>
                                          <p:spTgt spid="531483"/>
                                        </p:tgtEl>
                                        <p:attrNameLst>
                                          <p:attrName>ppt_x</p:attrName>
                                        </p:attrNameLst>
                                      </p:cBhvr>
                                      <p:tavLst>
                                        <p:tav tm="0">
                                          <p:val>
                                            <p:strVal val="#ppt_x"/>
                                          </p:val>
                                        </p:tav>
                                        <p:tav tm="100000">
                                          <p:val>
                                            <p:strVal val="#ppt_x"/>
                                          </p:val>
                                        </p:tav>
                                      </p:tavLst>
                                    </p:anim>
                                    <p:anim calcmode="lin" valueType="num">
                                      <p:cBhvr additive="base">
                                        <p:cTn id="64" dur="500" fill="hold"/>
                                        <p:tgtEl>
                                          <p:spTgt spid="53148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1484"/>
                                        </p:tgtEl>
                                        <p:attrNameLst>
                                          <p:attrName>style.visibility</p:attrName>
                                        </p:attrNameLst>
                                      </p:cBhvr>
                                      <p:to>
                                        <p:strVal val="visible"/>
                                      </p:to>
                                    </p:set>
                                    <p:anim calcmode="lin" valueType="num">
                                      <p:cBhvr additive="base">
                                        <p:cTn id="67" dur="500" fill="hold"/>
                                        <p:tgtEl>
                                          <p:spTgt spid="531484"/>
                                        </p:tgtEl>
                                        <p:attrNameLst>
                                          <p:attrName>ppt_x</p:attrName>
                                        </p:attrNameLst>
                                      </p:cBhvr>
                                      <p:tavLst>
                                        <p:tav tm="0">
                                          <p:val>
                                            <p:strVal val="#ppt_x"/>
                                          </p:val>
                                        </p:tav>
                                        <p:tav tm="100000">
                                          <p:val>
                                            <p:strVal val="#ppt_x"/>
                                          </p:val>
                                        </p:tav>
                                      </p:tavLst>
                                    </p:anim>
                                    <p:anim calcmode="lin" valueType="num">
                                      <p:cBhvr additive="base">
                                        <p:cTn id="68" dur="500" fill="hold"/>
                                        <p:tgtEl>
                                          <p:spTgt spid="53148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31485"/>
                                        </p:tgtEl>
                                        <p:attrNameLst>
                                          <p:attrName>style.visibility</p:attrName>
                                        </p:attrNameLst>
                                      </p:cBhvr>
                                      <p:to>
                                        <p:strVal val="visible"/>
                                      </p:to>
                                    </p:set>
                                    <p:anim calcmode="lin" valueType="num">
                                      <p:cBhvr additive="base">
                                        <p:cTn id="71" dur="500" fill="hold"/>
                                        <p:tgtEl>
                                          <p:spTgt spid="531485"/>
                                        </p:tgtEl>
                                        <p:attrNameLst>
                                          <p:attrName>ppt_x</p:attrName>
                                        </p:attrNameLst>
                                      </p:cBhvr>
                                      <p:tavLst>
                                        <p:tav tm="0">
                                          <p:val>
                                            <p:strVal val="#ppt_x"/>
                                          </p:val>
                                        </p:tav>
                                        <p:tav tm="100000">
                                          <p:val>
                                            <p:strVal val="#ppt_x"/>
                                          </p:val>
                                        </p:tav>
                                      </p:tavLst>
                                    </p:anim>
                                    <p:anim calcmode="lin" valueType="num">
                                      <p:cBhvr additive="base">
                                        <p:cTn id="72" dur="500" fill="hold"/>
                                        <p:tgtEl>
                                          <p:spTgt spid="53148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31486"/>
                                        </p:tgtEl>
                                        <p:attrNameLst>
                                          <p:attrName>style.visibility</p:attrName>
                                        </p:attrNameLst>
                                      </p:cBhvr>
                                      <p:to>
                                        <p:strVal val="visible"/>
                                      </p:to>
                                    </p:set>
                                    <p:anim calcmode="lin" valueType="num">
                                      <p:cBhvr additive="base">
                                        <p:cTn id="75" dur="500" fill="hold"/>
                                        <p:tgtEl>
                                          <p:spTgt spid="531486"/>
                                        </p:tgtEl>
                                        <p:attrNameLst>
                                          <p:attrName>ppt_x</p:attrName>
                                        </p:attrNameLst>
                                      </p:cBhvr>
                                      <p:tavLst>
                                        <p:tav tm="0">
                                          <p:val>
                                            <p:strVal val="#ppt_x"/>
                                          </p:val>
                                        </p:tav>
                                        <p:tav tm="100000">
                                          <p:val>
                                            <p:strVal val="#ppt_x"/>
                                          </p:val>
                                        </p:tav>
                                      </p:tavLst>
                                    </p:anim>
                                    <p:anim calcmode="lin" valueType="num">
                                      <p:cBhvr additive="base">
                                        <p:cTn id="76" dur="500" fill="hold"/>
                                        <p:tgtEl>
                                          <p:spTgt spid="531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4" grpId="0"/>
      <p:bldP spid="531465" grpId="0"/>
      <p:bldP spid="531466" grpId="0"/>
      <p:bldP spid="531467" grpId="0" animBg="1"/>
      <p:bldP spid="531468" grpId="0"/>
      <p:bldP spid="531469" grpId="0" animBg="1"/>
      <p:bldP spid="531476" grpId="0"/>
      <p:bldP spid="531477" grpId="0"/>
      <p:bldP spid="531478" grpId="0"/>
      <p:bldP spid="531480" grpId="0" animBg="1"/>
      <p:bldP spid="531481" grpId="0"/>
      <p:bldP spid="531482" grpId="0" animBg="1"/>
      <p:bldP spid="531483" grpId="0"/>
      <p:bldP spid="531484" grpId="0" animBg="1"/>
      <p:bldP spid="531485" grpId="0"/>
      <p:bldP spid="531486" grpId="0"/>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15963" y="138113"/>
            <a:ext cx="7770812" cy="509587"/>
          </a:xfrm>
        </p:spPr>
        <p:txBody>
          <a:bodyPr/>
          <a:lstStyle/>
          <a:p>
            <a:pPr eaLnBrk="1" hangingPunct="1"/>
            <a:r>
              <a:rPr lang="fr-FR" sz="1600" dirty="0" smtClean="0"/>
              <a:t>Ratios clés</a:t>
            </a:r>
            <a:br>
              <a:rPr lang="fr-FR" sz="1600" dirty="0" smtClean="0"/>
            </a:br>
            <a:r>
              <a:rPr lang="fr-FR" i="1" dirty="0" smtClean="0"/>
              <a:t>Ratios Vie</a:t>
            </a:r>
          </a:p>
        </p:txBody>
      </p:sp>
      <p:sp>
        <p:nvSpPr>
          <p:cNvPr id="664587" name="Text Box 11"/>
          <p:cNvSpPr txBox="1">
            <a:spLocks noChangeArrowheads="1"/>
          </p:cNvSpPr>
          <p:nvPr/>
        </p:nvSpPr>
        <p:spPr bwMode="auto">
          <a:xfrm>
            <a:off x="133350" y="4956173"/>
            <a:ext cx="1335088" cy="523220"/>
          </a:xfrm>
          <a:prstGeom prst="rect">
            <a:avLst/>
          </a:prstGeom>
          <a:noFill/>
          <a:ln w="9525">
            <a:noFill/>
            <a:miter lim="800000"/>
            <a:headEnd/>
            <a:tailEnd/>
          </a:ln>
        </p:spPr>
        <p:txBody>
          <a:bodyPr>
            <a:spAutoFit/>
          </a:bodyPr>
          <a:lstStyle/>
          <a:p>
            <a:pPr>
              <a:spcBef>
                <a:spcPct val="50000"/>
              </a:spcBef>
            </a:pPr>
            <a:r>
              <a:rPr lang="fr-FR" sz="1400" b="1" dirty="0">
                <a:solidFill>
                  <a:srgbClr val="003399"/>
                </a:solidFill>
                <a:latin typeface="Verdana" pitchFamily="34" charset="0"/>
              </a:rPr>
              <a:t>Embedded Value</a:t>
            </a:r>
          </a:p>
        </p:txBody>
      </p:sp>
      <p:sp>
        <p:nvSpPr>
          <p:cNvPr id="664588" name="Text Box 12"/>
          <p:cNvSpPr txBox="1">
            <a:spLocks noChangeArrowheads="1"/>
          </p:cNvSpPr>
          <p:nvPr/>
        </p:nvSpPr>
        <p:spPr bwMode="auto">
          <a:xfrm>
            <a:off x="2288490" y="4670882"/>
            <a:ext cx="3732212" cy="1463675"/>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Actif net réévalué </a:t>
            </a:r>
          </a:p>
          <a:p>
            <a:pPr algn="ctr">
              <a:spcBef>
                <a:spcPct val="50000"/>
              </a:spcBef>
            </a:pPr>
            <a:r>
              <a:rPr lang="fr-FR" sz="1200" dirty="0">
                <a:solidFill>
                  <a:srgbClr val="003399"/>
                </a:solidFill>
                <a:latin typeface="Verdana" pitchFamily="34" charset="0"/>
              </a:rPr>
              <a:t>+ Valeur actualisée au coût du capital des profits  dégagés par le portefeuille</a:t>
            </a:r>
          </a:p>
          <a:p>
            <a:pPr algn="ctr">
              <a:spcBef>
                <a:spcPct val="50000"/>
              </a:spcBef>
            </a:pPr>
            <a:r>
              <a:rPr lang="fr-FR" sz="1200" dirty="0">
                <a:solidFill>
                  <a:srgbClr val="003399"/>
                </a:solidFill>
                <a:latin typeface="Verdana" pitchFamily="34" charset="0"/>
              </a:rPr>
              <a:t> + contrats souscrits dans l’année</a:t>
            </a:r>
          </a:p>
          <a:p>
            <a:pPr algn="ctr">
              <a:spcBef>
                <a:spcPct val="50000"/>
              </a:spcBef>
            </a:pPr>
            <a:r>
              <a:rPr lang="fr-FR" sz="1200" dirty="0">
                <a:solidFill>
                  <a:srgbClr val="003399"/>
                </a:solidFill>
                <a:latin typeface="Verdana" pitchFamily="34" charset="0"/>
              </a:rPr>
              <a:t>- Coût d’immobilisation de la marge de solvabilité réglementaire</a:t>
            </a:r>
          </a:p>
        </p:txBody>
      </p:sp>
      <p:sp>
        <p:nvSpPr>
          <p:cNvPr id="664589" name="Text Box 13"/>
          <p:cNvSpPr txBox="1">
            <a:spLocks noChangeArrowheads="1"/>
          </p:cNvSpPr>
          <p:nvPr/>
        </p:nvSpPr>
        <p:spPr bwMode="auto">
          <a:xfrm>
            <a:off x="6091909" y="4965698"/>
            <a:ext cx="2879725" cy="830997"/>
          </a:xfrm>
          <a:prstGeom prst="rect">
            <a:avLst/>
          </a:prstGeom>
          <a:noFill/>
          <a:ln w="9525">
            <a:noFill/>
            <a:miter lim="800000"/>
            <a:headEnd/>
            <a:tailEnd/>
          </a:ln>
        </p:spPr>
        <p:txBody>
          <a:bodyPr>
            <a:spAutoFit/>
          </a:bodyPr>
          <a:lstStyle/>
          <a:p>
            <a:pPr>
              <a:spcBef>
                <a:spcPct val="20000"/>
              </a:spcBef>
            </a:pPr>
            <a:r>
              <a:rPr lang="fr-FR" sz="1200" b="1" i="1" dirty="0">
                <a:solidFill>
                  <a:srgbClr val="006600"/>
                </a:solidFill>
                <a:latin typeface="Verdana" pitchFamily="34" charset="0"/>
              </a:rPr>
              <a:t>Vision prospective des profits inclus dans le portefeuille et des nouveaux contrats vendus au cours de l’exercice</a:t>
            </a:r>
          </a:p>
        </p:txBody>
      </p:sp>
      <p:sp>
        <p:nvSpPr>
          <p:cNvPr id="664590" name="AutoShape 14"/>
          <p:cNvSpPr>
            <a:spLocks noChangeArrowheads="1"/>
          </p:cNvSpPr>
          <p:nvPr/>
        </p:nvSpPr>
        <p:spPr bwMode="auto">
          <a:xfrm>
            <a:off x="1891611" y="5029198"/>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664594" name="Text Box 18"/>
          <p:cNvSpPr txBox="1">
            <a:spLocks noChangeArrowheads="1"/>
          </p:cNvSpPr>
          <p:nvPr/>
        </p:nvSpPr>
        <p:spPr bwMode="auto">
          <a:xfrm>
            <a:off x="133350" y="1413553"/>
            <a:ext cx="1574470" cy="307777"/>
          </a:xfrm>
          <a:prstGeom prst="rect">
            <a:avLst/>
          </a:prstGeom>
          <a:noFill/>
          <a:ln w="9525">
            <a:noFill/>
            <a:miter lim="800000"/>
            <a:headEnd/>
            <a:tailEnd/>
          </a:ln>
        </p:spPr>
        <p:txBody>
          <a:bodyPr wrap="square">
            <a:spAutoFit/>
          </a:bodyPr>
          <a:lstStyle/>
          <a:p>
            <a:pPr>
              <a:spcBef>
                <a:spcPct val="50000"/>
              </a:spcBef>
            </a:pPr>
            <a:r>
              <a:rPr lang="fr-FR" sz="1400" b="1" dirty="0">
                <a:solidFill>
                  <a:srgbClr val="003399"/>
                </a:solidFill>
                <a:latin typeface="Verdana" pitchFamily="34" charset="0"/>
              </a:rPr>
              <a:t>Collecte nette</a:t>
            </a:r>
          </a:p>
        </p:txBody>
      </p:sp>
      <p:sp>
        <p:nvSpPr>
          <p:cNvPr id="664595" name="AutoShape 19"/>
          <p:cNvSpPr>
            <a:spLocks noChangeArrowheads="1"/>
          </p:cNvSpPr>
          <p:nvPr/>
        </p:nvSpPr>
        <p:spPr bwMode="auto">
          <a:xfrm>
            <a:off x="1891611" y="1351640"/>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664596" name="Text Box 20"/>
          <p:cNvSpPr txBox="1">
            <a:spLocks noChangeArrowheads="1"/>
          </p:cNvSpPr>
          <p:nvPr/>
        </p:nvSpPr>
        <p:spPr bwMode="auto">
          <a:xfrm>
            <a:off x="2334527" y="1423078"/>
            <a:ext cx="3732213" cy="274637"/>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Cotisations - Prestations</a:t>
            </a:r>
          </a:p>
        </p:txBody>
      </p:sp>
      <p:sp>
        <p:nvSpPr>
          <p:cNvPr id="664597" name="Text Box 21"/>
          <p:cNvSpPr txBox="1">
            <a:spLocks noChangeArrowheads="1"/>
          </p:cNvSpPr>
          <p:nvPr/>
        </p:nvSpPr>
        <p:spPr bwMode="auto">
          <a:xfrm>
            <a:off x="6100079" y="1057732"/>
            <a:ext cx="2735263" cy="1237262"/>
          </a:xfrm>
          <a:prstGeom prst="rect">
            <a:avLst/>
          </a:prstGeom>
          <a:noFill/>
          <a:ln w="9525">
            <a:noFill/>
            <a:miter lim="800000"/>
            <a:headEnd/>
            <a:tailEnd/>
          </a:ln>
        </p:spPr>
        <p:txBody>
          <a:bodyPr>
            <a:spAutoFit/>
          </a:bodyPr>
          <a:lstStyle/>
          <a:p>
            <a:pPr marL="174625" indent="-174625">
              <a:spcBef>
                <a:spcPct val="20000"/>
              </a:spcBef>
              <a:buFont typeface="Arial" pitchFamily="34" charset="0"/>
              <a:buChar char="•"/>
            </a:pPr>
            <a:r>
              <a:rPr lang="fr-FR" sz="1200" b="1" i="1" dirty="0">
                <a:solidFill>
                  <a:srgbClr val="006600"/>
                </a:solidFill>
                <a:latin typeface="Verdana" pitchFamily="34" charset="0"/>
              </a:rPr>
              <a:t>Mesure l’effort commercial neutralisant l’effet de réemploi des </a:t>
            </a:r>
            <a:r>
              <a:rPr lang="fr-FR" sz="1200" b="1" i="1" dirty="0" smtClean="0">
                <a:solidFill>
                  <a:srgbClr val="006600"/>
                </a:solidFill>
                <a:latin typeface="Verdana" pitchFamily="34" charset="0"/>
              </a:rPr>
              <a:t>prestations</a:t>
            </a:r>
          </a:p>
          <a:p>
            <a:pPr marL="174625" indent="-174625">
              <a:spcBef>
                <a:spcPct val="20000"/>
              </a:spcBef>
              <a:buFont typeface="Arial" pitchFamily="34" charset="0"/>
              <a:buChar char="•"/>
            </a:pPr>
            <a:r>
              <a:rPr lang="fr-FR" sz="1200" b="1" i="1" dirty="0" smtClean="0">
                <a:solidFill>
                  <a:srgbClr val="006600"/>
                </a:solidFill>
                <a:latin typeface="Verdana" pitchFamily="34" charset="0"/>
              </a:rPr>
              <a:t>Surtout utilisé dans l’épargne (29 Mds d’€ en 2007 pour l’assurance Vie)</a:t>
            </a:r>
            <a:endParaRPr lang="fr-FR" sz="1200" b="1" i="1" dirty="0">
              <a:solidFill>
                <a:srgbClr val="006600"/>
              </a:solidFill>
              <a:latin typeface="Verdana" pitchFamily="34" charset="0"/>
            </a:endParaRPr>
          </a:p>
        </p:txBody>
      </p:sp>
      <p:sp>
        <p:nvSpPr>
          <p:cNvPr id="664610" name="Text Box 34"/>
          <p:cNvSpPr txBox="1">
            <a:spLocks noChangeArrowheads="1"/>
          </p:cNvSpPr>
          <p:nvPr/>
        </p:nvSpPr>
        <p:spPr bwMode="auto">
          <a:xfrm>
            <a:off x="133350" y="2643408"/>
            <a:ext cx="1574470" cy="523220"/>
          </a:xfrm>
          <a:prstGeom prst="rect">
            <a:avLst/>
          </a:prstGeom>
          <a:noFill/>
          <a:ln w="9525">
            <a:noFill/>
            <a:miter lim="800000"/>
            <a:headEnd/>
            <a:tailEnd/>
          </a:ln>
        </p:spPr>
        <p:txBody>
          <a:bodyPr wrap="square">
            <a:spAutoFit/>
          </a:bodyPr>
          <a:lstStyle/>
          <a:p>
            <a:pPr>
              <a:spcBef>
                <a:spcPct val="50000"/>
              </a:spcBef>
            </a:pPr>
            <a:r>
              <a:rPr lang="fr-FR" sz="1400" b="1" dirty="0">
                <a:solidFill>
                  <a:srgbClr val="003399"/>
                </a:solidFill>
                <a:latin typeface="Verdana" pitchFamily="34" charset="0"/>
              </a:rPr>
              <a:t>Rapport PM / cotisations</a:t>
            </a:r>
          </a:p>
        </p:txBody>
      </p:sp>
      <p:sp>
        <p:nvSpPr>
          <p:cNvPr id="664611" name="AutoShape 35"/>
          <p:cNvSpPr>
            <a:spLocks noChangeArrowheads="1"/>
          </p:cNvSpPr>
          <p:nvPr/>
        </p:nvSpPr>
        <p:spPr bwMode="auto">
          <a:xfrm>
            <a:off x="1891611" y="2632296"/>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664612" name="Text Box 36"/>
          <p:cNvSpPr txBox="1">
            <a:spLocks noChangeArrowheads="1"/>
          </p:cNvSpPr>
          <p:nvPr/>
        </p:nvSpPr>
        <p:spPr bwMode="auto">
          <a:xfrm>
            <a:off x="2334527" y="2570836"/>
            <a:ext cx="3732213" cy="549275"/>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Provisions mathématiques moyenne </a:t>
            </a:r>
          </a:p>
          <a:p>
            <a:pPr algn="ctr">
              <a:spcBef>
                <a:spcPct val="50000"/>
              </a:spcBef>
            </a:pPr>
            <a:r>
              <a:rPr lang="fr-FR" sz="1200" dirty="0">
                <a:solidFill>
                  <a:srgbClr val="003399"/>
                </a:solidFill>
                <a:latin typeface="Verdana" pitchFamily="34" charset="0"/>
              </a:rPr>
              <a:t>Cotisations</a:t>
            </a:r>
          </a:p>
        </p:txBody>
      </p:sp>
      <p:sp>
        <p:nvSpPr>
          <p:cNvPr id="664613" name="Text Box 37"/>
          <p:cNvSpPr txBox="1">
            <a:spLocks noChangeArrowheads="1"/>
          </p:cNvSpPr>
          <p:nvPr/>
        </p:nvSpPr>
        <p:spPr bwMode="auto">
          <a:xfrm>
            <a:off x="6100079" y="2559271"/>
            <a:ext cx="2654300" cy="461665"/>
          </a:xfrm>
          <a:prstGeom prst="rect">
            <a:avLst/>
          </a:prstGeom>
          <a:noFill/>
          <a:ln w="9525">
            <a:noFill/>
            <a:miter lim="800000"/>
            <a:headEnd/>
            <a:tailEnd/>
          </a:ln>
        </p:spPr>
        <p:txBody>
          <a:bodyPr>
            <a:spAutoFit/>
          </a:bodyPr>
          <a:lstStyle/>
          <a:p>
            <a:pPr>
              <a:spcBef>
                <a:spcPct val="20000"/>
              </a:spcBef>
            </a:pPr>
            <a:r>
              <a:rPr lang="fr-FR" sz="1200" b="1" i="1" dirty="0">
                <a:solidFill>
                  <a:srgbClr val="006600"/>
                </a:solidFill>
                <a:latin typeface="Verdana" pitchFamily="34" charset="0"/>
              </a:rPr>
              <a:t>Mesure le niveau de solvabilité d’une compagnie</a:t>
            </a:r>
          </a:p>
        </p:txBody>
      </p:sp>
      <p:sp>
        <p:nvSpPr>
          <p:cNvPr id="664614" name="Line 38"/>
          <p:cNvSpPr>
            <a:spLocks noChangeShapeType="1"/>
          </p:cNvSpPr>
          <p:nvPr/>
        </p:nvSpPr>
        <p:spPr bwMode="auto">
          <a:xfrm>
            <a:off x="2650440" y="2851371"/>
            <a:ext cx="3059112" cy="0"/>
          </a:xfrm>
          <a:prstGeom prst="line">
            <a:avLst/>
          </a:prstGeom>
          <a:noFill/>
          <a:ln w="9525">
            <a:solidFill>
              <a:schemeClr val="tx1"/>
            </a:solidFill>
            <a:round/>
            <a:headEnd/>
            <a:tailEnd/>
          </a:ln>
        </p:spPr>
        <p:txBody>
          <a:bodyPr wrap="none" anchor="ctr"/>
          <a:lstStyle/>
          <a:p>
            <a:endParaRPr lang="fr-FR" dirty="0"/>
          </a:p>
        </p:txBody>
      </p:sp>
      <p:sp>
        <p:nvSpPr>
          <p:cNvPr id="664615" name="Text Box 39"/>
          <p:cNvSpPr txBox="1">
            <a:spLocks noChangeArrowheads="1"/>
          </p:cNvSpPr>
          <p:nvPr/>
        </p:nvSpPr>
        <p:spPr bwMode="auto">
          <a:xfrm>
            <a:off x="133350" y="3670525"/>
            <a:ext cx="1574470" cy="738664"/>
          </a:xfrm>
          <a:prstGeom prst="rect">
            <a:avLst/>
          </a:prstGeom>
          <a:noFill/>
          <a:ln w="9525">
            <a:noFill/>
            <a:miter lim="800000"/>
            <a:headEnd/>
            <a:tailEnd/>
          </a:ln>
        </p:spPr>
        <p:txBody>
          <a:bodyPr wrap="square">
            <a:spAutoFit/>
          </a:bodyPr>
          <a:lstStyle/>
          <a:p>
            <a:pPr>
              <a:spcBef>
                <a:spcPct val="50000"/>
              </a:spcBef>
            </a:pPr>
            <a:r>
              <a:rPr lang="fr-FR" sz="1400" b="1" dirty="0">
                <a:solidFill>
                  <a:srgbClr val="003399"/>
                </a:solidFill>
                <a:latin typeface="Verdana" pitchFamily="34" charset="0"/>
              </a:rPr>
              <a:t>Rapport prestations /PM</a:t>
            </a:r>
          </a:p>
        </p:txBody>
      </p:sp>
      <p:sp>
        <p:nvSpPr>
          <p:cNvPr id="664616" name="AutoShape 40"/>
          <p:cNvSpPr>
            <a:spLocks noChangeArrowheads="1"/>
          </p:cNvSpPr>
          <p:nvPr/>
        </p:nvSpPr>
        <p:spPr bwMode="auto">
          <a:xfrm>
            <a:off x="1891611" y="3697512"/>
            <a:ext cx="492125" cy="396875"/>
          </a:xfrm>
          <a:prstGeom prst="notchedRightArrow">
            <a:avLst>
              <a:gd name="adj1" fmla="val 51259"/>
              <a:gd name="adj2" fmla="val 44841"/>
            </a:avLst>
          </a:prstGeom>
          <a:solidFill>
            <a:srgbClr val="336699"/>
          </a:solidFill>
          <a:ln w="9525">
            <a:noFill/>
            <a:miter lim="800000"/>
            <a:headEnd/>
            <a:tailEnd/>
          </a:ln>
          <a:effectLst>
            <a:outerShdw dist="71842" dir="2700000" algn="ctr" rotWithShape="0">
              <a:schemeClr val="hlink"/>
            </a:outerShdw>
          </a:effectLst>
          <a:scene3d>
            <a:camera prst="orthographicFront"/>
            <a:lightRig rig="threePt" dir="t"/>
          </a:scene3d>
          <a:sp3d>
            <a:bevelT/>
            <a:bevelB/>
          </a:sp3d>
        </p:spPr>
        <p:txBody>
          <a:bodyPr wrap="none" anchor="ctr"/>
          <a:lstStyle/>
          <a:p>
            <a:pPr>
              <a:defRPr/>
            </a:pPr>
            <a:endParaRPr lang="fr-FR" dirty="0">
              <a:latin typeface="Tahoma" charset="0"/>
            </a:endParaRPr>
          </a:p>
        </p:txBody>
      </p:sp>
      <p:sp>
        <p:nvSpPr>
          <p:cNvPr id="664617" name="Text Box 41"/>
          <p:cNvSpPr txBox="1">
            <a:spLocks noChangeArrowheads="1"/>
          </p:cNvSpPr>
          <p:nvPr/>
        </p:nvSpPr>
        <p:spPr bwMode="auto">
          <a:xfrm>
            <a:off x="2325002" y="3645578"/>
            <a:ext cx="3732213" cy="573087"/>
          </a:xfrm>
          <a:prstGeom prst="rect">
            <a:avLst/>
          </a:prstGeom>
          <a:noFill/>
          <a:ln w="9525">
            <a:noFill/>
            <a:miter lim="800000"/>
            <a:headEnd/>
            <a:tailEnd/>
          </a:ln>
        </p:spPr>
        <p:txBody>
          <a:bodyPr>
            <a:spAutoFit/>
          </a:bodyPr>
          <a:lstStyle/>
          <a:p>
            <a:pPr algn="ctr">
              <a:spcBef>
                <a:spcPct val="50000"/>
              </a:spcBef>
            </a:pPr>
            <a:r>
              <a:rPr lang="fr-FR" sz="1200" dirty="0">
                <a:solidFill>
                  <a:srgbClr val="003399"/>
                </a:solidFill>
                <a:latin typeface="Verdana" pitchFamily="34" charset="0"/>
              </a:rPr>
              <a:t>Prestations </a:t>
            </a:r>
          </a:p>
          <a:p>
            <a:pPr algn="ctr">
              <a:spcBef>
                <a:spcPct val="50000"/>
              </a:spcBef>
            </a:pPr>
            <a:r>
              <a:rPr lang="fr-FR" dirty="0">
                <a:solidFill>
                  <a:srgbClr val="003399"/>
                </a:solidFill>
              </a:rPr>
              <a:t>Provisions math</a:t>
            </a:r>
            <a:r>
              <a:rPr lang="fr-FR" dirty="0">
                <a:solidFill>
                  <a:srgbClr val="003399"/>
                </a:solidFill>
                <a:latin typeface="Arial" pitchFamily="34" charset="0"/>
              </a:rPr>
              <a:t>é</a:t>
            </a:r>
            <a:r>
              <a:rPr lang="fr-FR" dirty="0">
                <a:solidFill>
                  <a:srgbClr val="003399"/>
                </a:solidFill>
              </a:rPr>
              <a:t>matiques moyenne</a:t>
            </a:r>
          </a:p>
        </p:txBody>
      </p:sp>
      <p:sp>
        <p:nvSpPr>
          <p:cNvPr id="664618" name="Text Box 42"/>
          <p:cNvSpPr txBox="1">
            <a:spLocks noChangeArrowheads="1"/>
          </p:cNvSpPr>
          <p:nvPr/>
        </p:nvSpPr>
        <p:spPr bwMode="auto">
          <a:xfrm>
            <a:off x="6100079" y="3634012"/>
            <a:ext cx="2654300" cy="646331"/>
          </a:xfrm>
          <a:prstGeom prst="rect">
            <a:avLst/>
          </a:prstGeom>
          <a:noFill/>
          <a:ln w="9525">
            <a:noFill/>
            <a:miter lim="800000"/>
            <a:headEnd/>
            <a:tailEnd/>
          </a:ln>
        </p:spPr>
        <p:txBody>
          <a:bodyPr>
            <a:spAutoFit/>
          </a:bodyPr>
          <a:lstStyle/>
          <a:p>
            <a:pPr>
              <a:spcBef>
                <a:spcPct val="20000"/>
              </a:spcBef>
            </a:pPr>
            <a:r>
              <a:rPr lang="fr-FR" sz="1200" b="1" i="1" dirty="0">
                <a:solidFill>
                  <a:srgbClr val="006600"/>
                </a:solidFill>
                <a:latin typeface="Verdana" pitchFamily="34" charset="0"/>
              </a:rPr>
              <a:t>Mesure le niveau de prestations dispensé aux assurés</a:t>
            </a:r>
          </a:p>
        </p:txBody>
      </p:sp>
      <p:sp>
        <p:nvSpPr>
          <p:cNvPr id="664619" name="Line 43"/>
          <p:cNvSpPr>
            <a:spLocks noChangeShapeType="1"/>
          </p:cNvSpPr>
          <p:nvPr/>
        </p:nvSpPr>
        <p:spPr bwMode="auto">
          <a:xfrm>
            <a:off x="2640915" y="3926112"/>
            <a:ext cx="3059112" cy="0"/>
          </a:xfrm>
          <a:prstGeom prst="line">
            <a:avLst/>
          </a:prstGeom>
          <a:noFill/>
          <a:ln w="9525">
            <a:solidFill>
              <a:schemeClr val="tx1"/>
            </a:solidFill>
            <a:round/>
            <a:headEnd/>
            <a:tailEnd/>
          </a:ln>
        </p:spPr>
        <p:txBody>
          <a:bodyPr wrap="none" anchor="ctr"/>
          <a:lstStyle/>
          <a:p>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4594"/>
                                        </p:tgtEl>
                                        <p:attrNameLst>
                                          <p:attrName>style.visibility</p:attrName>
                                        </p:attrNameLst>
                                      </p:cBhvr>
                                      <p:to>
                                        <p:strVal val="visible"/>
                                      </p:to>
                                    </p:set>
                                    <p:anim calcmode="lin" valueType="num">
                                      <p:cBhvr additive="base">
                                        <p:cTn id="7" dur="500" fill="hold"/>
                                        <p:tgtEl>
                                          <p:spTgt spid="664594"/>
                                        </p:tgtEl>
                                        <p:attrNameLst>
                                          <p:attrName>ppt_x</p:attrName>
                                        </p:attrNameLst>
                                      </p:cBhvr>
                                      <p:tavLst>
                                        <p:tav tm="0">
                                          <p:val>
                                            <p:strVal val="#ppt_x"/>
                                          </p:val>
                                        </p:tav>
                                        <p:tav tm="100000">
                                          <p:val>
                                            <p:strVal val="#ppt_x"/>
                                          </p:val>
                                        </p:tav>
                                      </p:tavLst>
                                    </p:anim>
                                    <p:anim calcmode="lin" valueType="num">
                                      <p:cBhvr additive="base">
                                        <p:cTn id="8" dur="500" fill="hold"/>
                                        <p:tgtEl>
                                          <p:spTgt spid="6645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4595"/>
                                        </p:tgtEl>
                                        <p:attrNameLst>
                                          <p:attrName>style.visibility</p:attrName>
                                        </p:attrNameLst>
                                      </p:cBhvr>
                                      <p:to>
                                        <p:strVal val="visible"/>
                                      </p:to>
                                    </p:set>
                                    <p:anim calcmode="lin" valueType="num">
                                      <p:cBhvr additive="base">
                                        <p:cTn id="11" dur="500" fill="hold"/>
                                        <p:tgtEl>
                                          <p:spTgt spid="664595"/>
                                        </p:tgtEl>
                                        <p:attrNameLst>
                                          <p:attrName>ppt_x</p:attrName>
                                        </p:attrNameLst>
                                      </p:cBhvr>
                                      <p:tavLst>
                                        <p:tav tm="0">
                                          <p:val>
                                            <p:strVal val="#ppt_x"/>
                                          </p:val>
                                        </p:tav>
                                        <p:tav tm="100000">
                                          <p:val>
                                            <p:strVal val="#ppt_x"/>
                                          </p:val>
                                        </p:tav>
                                      </p:tavLst>
                                    </p:anim>
                                    <p:anim calcmode="lin" valueType="num">
                                      <p:cBhvr additive="base">
                                        <p:cTn id="12" dur="500" fill="hold"/>
                                        <p:tgtEl>
                                          <p:spTgt spid="66459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4596"/>
                                        </p:tgtEl>
                                        <p:attrNameLst>
                                          <p:attrName>style.visibility</p:attrName>
                                        </p:attrNameLst>
                                      </p:cBhvr>
                                      <p:to>
                                        <p:strVal val="visible"/>
                                      </p:to>
                                    </p:set>
                                    <p:anim calcmode="lin" valueType="num">
                                      <p:cBhvr additive="base">
                                        <p:cTn id="15" dur="500" fill="hold"/>
                                        <p:tgtEl>
                                          <p:spTgt spid="664596"/>
                                        </p:tgtEl>
                                        <p:attrNameLst>
                                          <p:attrName>ppt_x</p:attrName>
                                        </p:attrNameLst>
                                      </p:cBhvr>
                                      <p:tavLst>
                                        <p:tav tm="0">
                                          <p:val>
                                            <p:strVal val="#ppt_x"/>
                                          </p:val>
                                        </p:tav>
                                        <p:tav tm="100000">
                                          <p:val>
                                            <p:strVal val="#ppt_x"/>
                                          </p:val>
                                        </p:tav>
                                      </p:tavLst>
                                    </p:anim>
                                    <p:anim calcmode="lin" valueType="num">
                                      <p:cBhvr additive="base">
                                        <p:cTn id="16" dur="500" fill="hold"/>
                                        <p:tgtEl>
                                          <p:spTgt spid="66459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4597"/>
                                        </p:tgtEl>
                                        <p:attrNameLst>
                                          <p:attrName>style.visibility</p:attrName>
                                        </p:attrNameLst>
                                      </p:cBhvr>
                                      <p:to>
                                        <p:strVal val="visible"/>
                                      </p:to>
                                    </p:set>
                                    <p:anim calcmode="lin" valueType="num">
                                      <p:cBhvr additive="base">
                                        <p:cTn id="19" dur="500" fill="hold"/>
                                        <p:tgtEl>
                                          <p:spTgt spid="664597"/>
                                        </p:tgtEl>
                                        <p:attrNameLst>
                                          <p:attrName>ppt_x</p:attrName>
                                        </p:attrNameLst>
                                      </p:cBhvr>
                                      <p:tavLst>
                                        <p:tav tm="0">
                                          <p:val>
                                            <p:strVal val="#ppt_x"/>
                                          </p:val>
                                        </p:tav>
                                        <p:tav tm="100000">
                                          <p:val>
                                            <p:strVal val="#ppt_x"/>
                                          </p:val>
                                        </p:tav>
                                      </p:tavLst>
                                    </p:anim>
                                    <p:anim calcmode="lin" valueType="num">
                                      <p:cBhvr additive="base">
                                        <p:cTn id="20" dur="500" fill="hold"/>
                                        <p:tgtEl>
                                          <p:spTgt spid="6645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4610"/>
                                        </p:tgtEl>
                                        <p:attrNameLst>
                                          <p:attrName>style.visibility</p:attrName>
                                        </p:attrNameLst>
                                      </p:cBhvr>
                                      <p:to>
                                        <p:strVal val="visible"/>
                                      </p:to>
                                    </p:set>
                                    <p:anim calcmode="lin" valueType="num">
                                      <p:cBhvr additive="base">
                                        <p:cTn id="25" dur="500" fill="hold"/>
                                        <p:tgtEl>
                                          <p:spTgt spid="664610"/>
                                        </p:tgtEl>
                                        <p:attrNameLst>
                                          <p:attrName>ppt_x</p:attrName>
                                        </p:attrNameLst>
                                      </p:cBhvr>
                                      <p:tavLst>
                                        <p:tav tm="0">
                                          <p:val>
                                            <p:strVal val="#ppt_x"/>
                                          </p:val>
                                        </p:tav>
                                        <p:tav tm="100000">
                                          <p:val>
                                            <p:strVal val="#ppt_x"/>
                                          </p:val>
                                        </p:tav>
                                      </p:tavLst>
                                    </p:anim>
                                    <p:anim calcmode="lin" valueType="num">
                                      <p:cBhvr additive="base">
                                        <p:cTn id="26" dur="500" fill="hold"/>
                                        <p:tgtEl>
                                          <p:spTgt spid="6646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64611"/>
                                        </p:tgtEl>
                                        <p:attrNameLst>
                                          <p:attrName>style.visibility</p:attrName>
                                        </p:attrNameLst>
                                      </p:cBhvr>
                                      <p:to>
                                        <p:strVal val="visible"/>
                                      </p:to>
                                    </p:set>
                                    <p:anim calcmode="lin" valueType="num">
                                      <p:cBhvr additive="base">
                                        <p:cTn id="29" dur="500" fill="hold"/>
                                        <p:tgtEl>
                                          <p:spTgt spid="664611"/>
                                        </p:tgtEl>
                                        <p:attrNameLst>
                                          <p:attrName>ppt_x</p:attrName>
                                        </p:attrNameLst>
                                      </p:cBhvr>
                                      <p:tavLst>
                                        <p:tav tm="0">
                                          <p:val>
                                            <p:strVal val="#ppt_x"/>
                                          </p:val>
                                        </p:tav>
                                        <p:tav tm="100000">
                                          <p:val>
                                            <p:strVal val="#ppt_x"/>
                                          </p:val>
                                        </p:tav>
                                      </p:tavLst>
                                    </p:anim>
                                    <p:anim calcmode="lin" valueType="num">
                                      <p:cBhvr additive="base">
                                        <p:cTn id="30" dur="500" fill="hold"/>
                                        <p:tgtEl>
                                          <p:spTgt spid="6646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64612"/>
                                        </p:tgtEl>
                                        <p:attrNameLst>
                                          <p:attrName>style.visibility</p:attrName>
                                        </p:attrNameLst>
                                      </p:cBhvr>
                                      <p:to>
                                        <p:strVal val="visible"/>
                                      </p:to>
                                    </p:set>
                                    <p:anim calcmode="lin" valueType="num">
                                      <p:cBhvr additive="base">
                                        <p:cTn id="33" dur="500" fill="hold"/>
                                        <p:tgtEl>
                                          <p:spTgt spid="664612"/>
                                        </p:tgtEl>
                                        <p:attrNameLst>
                                          <p:attrName>ppt_x</p:attrName>
                                        </p:attrNameLst>
                                      </p:cBhvr>
                                      <p:tavLst>
                                        <p:tav tm="0">
                                          <p:val>
                                            <p:strVal val="#ppt_x"/>
                                          </p:val>
                                        </p:tav>
                                        <p:tav tm="100000">
                                          <p:val>
                                            <p:strVal val="#ppt_x"/>
                                          </p:val>
                                        </p:tav>
                                      </p:tavLst>
                                    </p:anim>
                                    <p:anim calcmode="lin" valueType="num">
                                      <p:cBhvr additive="base">
                                        <p:cTn id="34" dur="500" fill="hold"/>
                                        <p:tgtEl>
                                          <p:spTgt spid="6646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64613"/>
                                        </p:tgtEl>
                                        <p:attrNameLst>
                                          <p:attrName>style.visibility</p:attrName>
                                        </p:attrNameLst>
                                      </p:cBhvr>
                                      <p:to>
                                        <p:strVal val="visible"/>
                                      </p:to>
                                    </p:set>
                                    <p:anim calcmode="lin" valueType="num">
                                      <p:cBhvr additive="base">
                                        <p:cTn id="37" dur="500" fill="hold"/>
                                        <p:tgtEl>
                                          <p:spTgt spid="664613"/>
                                        </p:tgtEl>
                                        <p:attrNameLst>
                                          <p:attrName>ppt_x</p:attrName>
                                        </p:attrNameLst>
                                      </p:cBhvr>
                                      <p:tavLst>
                                        <p:tav tm="0">
                                          <p:val>
                                            <p:strVal val="#ppt_x"/>
                                          </p:val>
                                        </p:tav>
                                        <p:tav tm="100000">
                                          <p:val>
                                            <p:strVal val="#ppt_x"/>
                                          </p:val>
                                        </p:tav>
                                      </p:tavLst>
                                    </p:anim>
                                    <p:anim calcmode="lin" valueType="num">
                                      <p:cBhvr additive="base">
                                        <p:cTn id="38" dur="500" fill="hold"/>
                                        <p:tgtEl>
                                          <p:spTgt spid="6646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64614"/>
                                        </p:tgtEl>
                                        <p:attrNameLst>
                                          <p:attrName>style.visibility</p:attrName>
                                        </p:attrNameLst>
                                      </p:cBhvr>
                                      <p:to>
                                        <p:strVal val="visible"/>
                                      </p:to>
                                    </p:set>
                                    <p:anim calcmode="lin" valueType="num">
                                      <p:cBhvr additive="base">
                                        <p:cTn id="41" dur="500" fill="hold"/>
                                        <p:tgtEl>
                                          <p:spTgt spid="664614"/>
                                        </p:tgtEl>
                                        <p:attrNameLst>
                                          <p:attrName>ppt_x</p:attrName>
                                        </p:attrNameLst>
                                      </p:cBhvr>
                                      <p:tavLst>
                                        <p:tav tm="0">
                                          <p:val>
                                            <p:strVal val="#ppt_x"/>
                                          </p:val>
                                        </p:tav>
                                        <p:tav tm="100000">
                                          <p:val>
                                            <p:strVal val="#ppt_x"/>
                                          </p:val>
                                        </p:tav>
                                      </p:tavLst>
                                    </p:anim>
                                    <p:anim calcmode="lin" valueType="num">
                                      <p:cBhvr additive="base">
                                        <p:cTn id="42" dur="500" fill="hold"/>
                                        <p:tgtEl>
                                          <p:spTgt spid="6646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64615"/>
                                        </p:tgtEl>
                                        <p:attrNameLst>
                                          <p:attrName>style.visibility</p:attrName>
                                        </p:attrNameLst>
                                      </p:cBhvr>
                                      <p:to>
                                        <p:strVal val="visible"/>
                                      </p:to>
                                    </p:set>
                                    <p:anim calcmode="lin" valueType="num">
                                      <p:cBhvr additive="base">
                                        <p:cTn id="47" dur="500" fill="hold"/>
                                        <p:tgtEl>
                                          <p:spTgt spid="664615"/>
                                        </p:tgtEl>
                                        <p:attrNameLst>
                                          <p:attrName>ppt_x</p:attrName>
                                        </p:attrNameLst>
                                      </p:cBhvr>
                                      <p:tavLst>
                                        <p:tav tm="0">
                                          <p:val>
                                            <p:strVal val="#ppt_x"/>
                                          </p:val>
                                        </p:tav>
                                        <p:tav tm="100000">
                                          <p:val>
                                            <p:strVal val="#ppt_x"/>
                                          </p:val>
                                        </p:tav>
                                      </p:tavLst>
                                    </p:anim>
                                    <p:anim calcmode="lin" valueType="num">
                                      <p:cBhvr additive="base">
                                        <p:cTn id="48" dur="500" fill="hold"/>
                                        <p:tgtEl>
                                          <p:spTgt spid="6646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64616"/>
                                        </p:tgtEl>
                                        <p:attrNameLst>
                                          <p:attrName>style.visibility</p:attrName>
                                        </p:attrNameLst>
                                      </p:cBhvr>
                                      <p:to>
                                        <p:strVal val="visible"/>
                                      </p:to>
                                    </p:set>
                                    <p:anim calcmode="lin" valueType="num">
                                      <p:cBhvr additive="base">
                                        <p:cTn id="51" dur="500" fill="hold"/>
                                        <p:tgtEl>
                                          <p:spTgt spid="664616"/>
                                        </p:tgtEl>
                                        <p:attrNameLst>
                                          <p:attrName>ppt_x</p:attrName>
                                        </p:attrNameLst>
                                      </p:cBhvr>
                                      <p:tavLst>
                                        <p:tav tm="0">
                                          <p:val>
                                            <p:strVal val="#ppt_x"/>
                                          </p:val>
                                        </p:tav>
                                        <p:tav tm="100000">
                                          <p:val>
                                            <p:strVal val="#ppt_x"/>
                                          </p:val>
                                        </p:tav>
                                      </p:tavLst>
                                    </p:anim>
                                    <p:anim calcmode="lin" valueType="num">
                                      <p:cBhvr additive="base">
                                        <p:cTn id="52" dur="500" fill="hold"/>
                                        <p:tgtEl>
                                          <p:spTgt spid="6646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64617"/>
                                        </p:tgtEl>
                                        <p:attrNameLst>
                                          <p:attrName>style.visibility</p:attrName>
                                        </p:attrNameLst>
                                      </p:cBhvr>
                                      <p:to>
                                        <p:strVal val="visible"/>
                                      </p:to>
                                    </p:set>
                                    <p:anim calcmode="lin" valueType="num">
                                      <p:cBhvr additive="base">
                                        <p:cTn id="55" dur="500" fill="hold"/>
                                        <p:tgtEl>
                                          <p:spTgt spid="664617"/>
                                        </p:tgtEl>
                                        <p:attrNameLst>
                                          <p:attrName>ppt_x</p:attrName>
                                        </p:attrNameLst>
                                      </p:cBhvr>
                                      <p:tavLst>
                                        <p:tav tm="0">
                                          <p:val>
                                            <p:strVal val="#ppt_x"/>
                                          </p:val>
                                        </p:tav>
                                        <p:tav tm="100000">
                                          <p:val>
                                            <p:strVal val="#ppt_x"/>
                                          </p:val>
                                        </p:tav>
                                      </p:tavLst>
                                    </p:anim>
                                    <p:anim calcmode="lin" valueType="num">
                                      <p:cBhvr additive="base">
                                        <p:cTn id="56" dur="500" fill="hold"/>
                                        <p:tgtEl>
                                          <p:spTgt spid="6646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64618"/>
                                        </p:tgtEl>
                                        <p:attrNameLst>
                                          <p:attrName>style.visibility</p:attrName>
                                        </p:attrNameLst>
                                      </p:cBhvr>
                                      <p:to>
                                        <p:strVal val="visible"/>
                                      </p:to>
                                    </p:set>
                                    <p:anim calcmode="lin" valueType="num">
                                      <p:cBhvr additive="base">
                                        <p:cTn id="59" dur="500" fill="hold"/>
                                        <p:tgtEl>
                                          <p:spTgt spid="664618"/>
                                        </p:tgtEl>
                                        <p:attrNameLst>
                                          <p:attrName>ppt_x</p:attrName>
                                        </p:attrNameLst>
                                      </p:cBhvr>
                                      <p:tavLst>
                                        <p:tav tm="0">
                                          <p:val>
                                            <p:strVal val="#ppt_x"/>
                                          </p:val>
                                        </p:tav>
                                        <p:tav tm="100000">
                                          <p:val>
                                            <p:strVal val="#ppt_x"/>
                                          </p:val>
                                        </p:tav>
                                      </p:tavLst>
                                    </p:anim>
                                    <p:anim calcmode="lin" valueType="num">
                                      <p:cBhvr additive="base">
                                        <p:cTn id="60" dur="500" fill="hold"/>
                                        <p:tgtEl>
                                          <p:spTgt spid="664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64619"/>
                                        </p:tgtEl>
                                        <p:attrNameLst>
                                          <p:attrName>style.visibility</p:attrName>
                                        </p:attrNameLst>
                                      </p:cBhvr>
                                      <p:to>
                                        <p:strVal val="visible"/>
                                      </p:to>
                                    </p:set>
                                    <p:anim calcmode="lin" valueType="num">
                                      <p:cBhvr additive="base">
                                        <p:cTn id="63" dur="500" fill="hold"/>
                                        <p:tgtEl>
                                          <p:spTgt spid="664619"/>
                                        </p:tgtEl>
                                        <p:attrNameLst>
                                          <p:attrName>ppt_x</p:attrName>
                                        </p:attrNameLst>
                                      </p:cBhvr>
                                      <p:tavLst>
                                        <p:tav tm="0">
                                          <p:val>
                                            <p:strVal val="#ppt_x"/>
                                          </p:val>
                                        </p:tav>
                                        <p:tav tm="100000">
                                          <p:val>
                                            <p:strVal val="#ppt_x"/>
                                          </p:val>
                                        </p:tav>
                                      </p:tavLst>
                                    </p:anim>
                                    <p:anim calcmode="lin" valueType="num">
                                      <p:cBhvr additive="base">
                                        <p:cTn id="64" dur="500" fill="hold"/>
                                        <p:tgtEl>
                                          <p:spTgt spid="66461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64587"/>
                                        </p:tgtEl>
                                        <p:attrNameLst>
                                          <p:attrName>style.visibility</p:attrName>
                                        </p:attrNameLst>
                                      </p:cBhvr>
                                      <p:to>
                                        <p:strVal val="visible"/>
                                      </p:to>
                                    </p:set>
                                    <p:anim calcmode="lin" valueType="num">
                                      <p:cBhvr additive="base">
                                        <p:cTn id="69" dur="500" fill="hold"/>
                                        <p:tgtEl>
                                          <p:spTgt spid="664587"/>
                                        </p:tgtEl>
                                        <p:attrNameLst>
                                          <p:attrName>ppt_x</p:attrName>
                                        </p:attrNameLst>
                                      </p:cBhvr>
                                      <p:tavLst>
                                        <p:tav tm="0">
                                          <p:val>
                                            <p:strVal val="#ppt_x"/>
                                          </p:val>
                                        </p:tav>
                                        <p:tav tm="100000">
                                          <p:val>
                                            <p:strVal val="#ppt_x"/>
                                          </p:val>
                                        </p:tav>
                                      </p:tavLst>
                                    </p:anim>
                                    <p:anim calcmode="lin" valueType="num">
                                      <p:cBhvr additive="base">
                                        <p:cTn id="70" dur="500" fill="hold"/>
                                        <p:tgtEl>
                                          <p:spTgt spid="66458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64588"/>
                                        </p:tgtEl>
                                        <p:attrNameLst>
                                          <p:attrName>style.visibility</p:attrName>
                                        </p:attrNameLst>
                                      </p:cBhvr>
                                      <p:to>
                                        <p:strVal val="visible"/>
                                      </p:to>
                                    </p:set>
                                    <p:anim calcmode="lin" valueType="num">
                                      <p:cBhvr additive="base">
                                        <p:cTn id="73" dur="500" fill="hold"/>
                                        <p:tgtEl>
                                          <p:spTgt spid="664588"/>
                                        </p:tgtEl>
                                        <p:attrNameLst>
                                          <p:attrName>ppt_x</p:attrName>
                                        </p:attrNameLst>
                                      </p:cBhvr>
                                      <p:tavLst>
                                        <p:tav tm="0">
                                          <p:val>
                                            <p:strVal val="#ppt_x"/>
                                          </p:val>
                                        </p:tav>
                                        <p:tav tm="100000">
                                          <p:val>
                                            <p:strVal val="#ppt_x"/>
                                          </p:val>
                                        </p:tav>
                                      </p:tavLst>
                                    </p:anim>
                                    <p:anim calcmode="lin" valueType="num">
                                      <p:cBhvr additive="base">
                                        <p:cTn id="74" dur="500" fill="hold"/>
                                        <p:tgtEl>
                                          <p:spTgt spid="66458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64589"/>
                                        </p:tgtEl>
                                        <p:attrNameLst>
                                          <p:attrName>style.visibility</p:attrName>
                                        </p:attrNameLst>
                                      </p:cBhvr>
                                      <p:to>
                                        <p:strVal val="visible"/>
                                      </p:to>
                                    </p:set>
                                    <p:anim calcmode="lin" valueType="num">
                                      <p:cBhvr additive="base">
                                        <p:cTn id="77" dur="500" fill="hold"/>
                                        <p:tgtEl>
                                          <p:spTgt spid="664589"/>
                                        </p:tgtEl>
                                        <p:attrNameLst>
                                          <p:attrName>ppt_x</p:attrName>
                                        </p:attrNameLst>
                                      </p:cBhvr>
                                      <p:tavLst>
                                        <p:tav tm="0">
                                          <p:val>
                                            <p:strVal val="#ppt_x"/>
                                          </p:val>
                                        </p:tav>
                                        <p:tav tm="100000">
                                          <p:val>
                                            <p:strVal val="#ppt_x"/>
                                          </p:val>
                                        </p:tav>
                                      </p:tavLst>
                                    </p:anim>
                                    <p:anim calcmode="lin" valueType="num">
                                      <p:cBhvr additive="base">
                                        <p:cTn id="78" dur="500" fill="hold"/>
                                        <p:tgtEl>
                                          <p:spTgt spid="66458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64590"/>
                                        </p:tgtEl>
                                        <p:attrNameLst>
                                          <p:attrName>style.visibility</p:attrName>
                                        </p:attrNameLst>
                                      </p:cBhvr>
                                      <p:to>
                                        <p:strVal val="visible"/>
                                      </p:to>
                                    </p:set>
                                    <p:anim calcmode="lin" valueType="num">
                                      <p:cBhvr additive="base">
                                        <p:cTn id="81" dur="500" fill="hold"/>
                                        <p:tgtEl>
                                          <p:spTgt spid="664590"/>
                                        </p:tgtEl>
                                        <p:attrNameLst>
                                          <p:attrName>ppt_x</p:attrName>
                                        </p:attrNameLst>
                                      </p:cBhvr>
                                      <p:tavLst>
                                        <p:tav tm="0">
                                          <p:val>
                                            <p:strVal val="#ppt_x"/>
                                          </p:val>
                                        </p:tav>
                                        <p:tav tm="100000">
                                          <p:val>
                                            <p:strVal val="#ppt_x"/>
                                          </p:val>
                                        </p:tav>
                                      </p:tavLst>
                                    </p:anim>
                                    <p:anim calcmode="lin" valueType="num">
                                      <p:cBhvr additive="base">
                                        <p:cTn id="82" dur="500" fill="hold"/>
                                        <p:tgtEl>
                                          <p:spTgt spid="664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7" grpId="0"/>
      <p:bldP spid="664588" grpId="0"/>
      <p:bldP spid="664589" grpId="0"/>
      <p:bldP spid="664590" grpId="0" animBg="1"/>
      <p:bldP spid="664594" grpId="0"/>
      <p:bldP spid="664595" grpId="0" animBg="1"/>
      <p:bldP spid="664596" grpId="0"/>
      <p:bldP spid="664597" grpId="0"/>
      <p:bldP spid="664610" grpId="0"/>
      <p:bldP spid="664611" grpId="0" animBg="1"/>
      <p:bldP spid="664612" grpId="0"/>
      <p:bldP spid="664613" grpId="0"/>
      <p:bldP spid="664614" grpId="0" animBg="1"/>
      <p:bldP spid="664615" grpId="0"/>
      <p:bldP spid="664616" grpId="0" animBg="1"/>
      <p:bldP spid="664617" grpId="0"/>
      <p:bldP spid="664618" grpId="0"/>
      <p:bldP spid="6646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762000" y="3281363"/>
            <a:ext cx="7620000" cy="509587"/>
          </a:xfrm>
        </p:spPr>
        <p:txBody>
          <a:bodyPr/>
          <a:lstStyle/>
          <a:p>
            <a:pPr algn="ctr" eaLnBrk="1" hangingPunct="1"/>
            <a:r>
              <a:rPr lang="fr-FR" sz="3100" dirty="0" smtClean="0"/>
              <a:t>Résultats financiers</a:t>
            </a:r>
            <a:br>
              <a:rPr lang="fr-FR" sz="3100" dirty="0" smtClean="0"/>
            </a:br>
            <a:r>
              <a:rPr lang="fr-FR" sz="3100" dirty="0" smtClean="0"/>
              <a:t>du marché français</a:t>
            </a:r>
            <a:endParaRPr lang="fr-FR" sz="2300" b="0" dirty="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4" name="Rectangle 8"/>
          <p:cNvSpPr>
            <a:spLocks noGrp="1" noChangeArrowheads="1"/>
          </p:cNvSpPr>
          <p:nvPr>
            <p:ph type="title"/>
          </p:nvPr>
        </p:nvSpPr>
        <p:spPr>
          <a:xfrm>
            <a:off x="715963" y="0"/>
            <a:ext cx="7770812" cy="696913"/>
          </a:xfrm>
        </p:spPr>
        <p:txBody>
          <a:bodyPr/>
          <a:lstStyle/>
          <a:p>
            <a:r>
              <a:rPr lang="fr-FR" sz="1600" dirty="0" smtClean="0"/>
              <a:t>Résultats financiers du marché français</a:t>
            </a:r>
            <a:r>
              <a:rPr lang="fr-FR" dirty="0" smtClean="0"/>
              <a:t/>
            </a:r>
            <a:br>
              <a:rPr lang="fr-FR" dirty="0" smtClean="0"/>
            </a:br>
            <a:r>
              <a:rPr lang="fr-FR" dirty="0" smtClean="0"/>
              <a:t>Une chiffre d’affaire en baisse mais une solidité démontrée</a:t>
            </a:r>
            <a:endParaRPr lang="fr-FR" dirty="0"/>
          </a:p>
        </p:txBody>
      </p:sp>
      <p:sp>
        <p:nvSpPr>
          <p:cNvPr id="746498" name="Rectangle 2"/>
          <p:cNvSpPr>
            <a:spLocks noGrp="1" noChangeArrowheads="1"/>
          </p:cNvSpPr>
          <p:nvPr>
            <p:ph type="body" idx="1"/>
          </p:nvPr>
        </p:nvSpPr>
        <p:spPr/>
        <p:txBody>
          <a:bodyPr/>
          <a:lstStyle/>
          <a:p>
            <a:r>
              <a:rPr lang="fr-FR" sz="1400" dirty="0" smtClean="0"/>
              <a:t>Après une quasi-stabilité en 2007, le C.A. total du secteur a baissé de 4% en 2008 :</a:t>
            </a:r>
          </a:p>
          <a:p>
            <a:pPr lvl="1"/>
            <a:r>
              <a:rPr lang="fr-FR" sz="1200" dirty="0" smtClean="0"/>
              <a:t>Baisse exclusivement due aux opérations vie qui amplifient la baisse amorcée en 2007 (-1,1%)</a:t>
            </a:r>
          </a:p>
          <a:p>
            <a:pPr lvl="1"/>
            <a:r>
              <a:rPr lang="fr-FR" sz="1200" dirty="0" smtClean="0"/>
              <a:t>En non vie, les assurances de biens et de responsabilités ont poursuivi leur lente mais régulière progression (+2,5%) et l’assurances maladie et accidents corporels ont progressés de +8,4%</a:t>
            </a:r>
          </a:p>
          <a:p>
            <a:pPr lvl="1"/>
            <a:r>
              <a:rPr lang="fr-FR" sz="1200" dirty="0" smtClean="0"/>
              <a:t>Mais le résultat net, malgré une baisse de 18,5 % reste largement positif à +11,8 Mds €</a:t>
            </a:r>
            <a:endParaRPr lang="fr-FR" sz="1400" dirty="0" smtClean="0"/>
          </a:p>
          <a:p>
            <a:r>
              <a:rPr lang="fr-FR" sz="1400" dirty="0" smtClean="0"/>
              <a:t>Malgré la crise économique et financière, le niveau de solvabilité reste élevée</a:t>
            </a:r>
          </a:p>
          <a:p>
            <a:pPr lvl="1"/>
            <a:r>
              <a:rPr lang="fr-FR" sz="1200" dirty="0" smtClean="0"/>
              <a:t>La marge de solvabilité des sociétés vie représente 1,2 fois le seuil réglementaire, et 5,5 fois pour les sociétés d’assurance non vie</a:t>
            </a:r>
            <a:endParaRPr lang="fr-FR" sz="1200" dirty="0"/>
          </a:p>
        </p:txBody>
      </p:sp>
      <p:graphicFrame>
        <p:nvGraphicFramePr>
          <p:cNvPr id="6" name="Graphique 5"/>
          <p:cNvGraphicFramePr/>
          <p:nvPr/>
        </p:nvGraphicFramePr>
        <p:xfrm>
          <a:off x="2545271" y="3224147"/>
          <a:ext cx="4068000" cy="295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p:cNvSpPr txBox="1"/>
          <p:nvPr/>
        </p:nvSpPr>
        <p:spPr>
          <a:xfrm>
            <a:off x="3146808" y="5039500"/>
            <a:ext cx="481986" cy="276999"/>
          </a:xfrm>
          <a:prstGeom prst="rect">
            <a:avLst/>
          </a:prstGeom>
          <a:solidFill>
            <a:schemeClr val="tx1"/>
          </a:solidFill>
          <a:ln>
            <a:noFill/>
          </a:ln>
        </p:spPr>
        <p:txBody>
          <a:bodyPr wrap="none" lIns="18000" rIns="18000" rtlCol="0">
            <a:spAutoFit/>
          </a:bodyPr>
          <a:lstStyle/>
          <a:p>
            <a:r>
              <a:rPr lang="fr-FR" sz="1200" b="1" dirty="0" smtClean="0">
                <a:solidFill>
                  <a:schemeClr val="bg1"/>
                </a:solidFill>
              </a:rPr>
              <a:t>-10%</a:t>
            </a:r>
            <a:endParaRPr lang="fr-FR" sz="1200" b="1" dirty="0">
              <a:solidFill>
                <a:schemeClr val="bg1"/>
              </a:solidFill>
            </a:endParaRPr>
          </a:p>
        </p:txBody>
      </p:sp>
      <p:sp>
        <p:nvSpPr>
          <p:cNvPr id="8" name="ZoneTexte 7"/>
          <p:cNvSpPr txBox="1"/>
          <p:nvPr/>
        </p:nvSpPr>
        <p:spPr>
          <a:xfrm>
            <a:off x="4210565" y="5039500"/>
            <a:ext cx="612000" cy="276999"/>
          </a:xfrm>
          <a:prstGeom prst="rect">
            <a:avLst/>
          </a:prstGeom>
          <a:solidFill>
            <a:schemeClr val="tx1"/>
          </a:solidFill>
          <a:ln>
            <a:noFill/>
          </a:ln>
        </p:spPr>
        <p:txBody>
          <a:bodyPr wrap="square" lIns="18000" rIns="18000" rtlCol="0">
            <a:spAutoFit/>
          </a:bodyPr>
          <a:lstStyle/>
          <a:p>
            <a:r>
              <a:rPr lang="fr-FR" sz="1200" b="1" dirty="0" smtClean="0">
                <a:solidFill>
                  <a:schemeClr val="bg1"/>
                </a:solidFill>
              </a:rPr>
              <a:t>+5,7%</a:t>
            </a:r>
            <a:endParaRPr lang="fr-FR" sz="1200" b="1" dirty="0">
              <a:solidFill>
                <a:schemeClr val="bg1"/>
              </a:solidFill>
            </a:endParaRPr>
          </a:p>
        </p:txBody>
      </p:sp>
      <p:sp>
        <p:nvSpPr>
          <p:cNvPr id="9" name="ZoneTexte 8"/>
          <p:cNvSpPr txBox="1"/>
          <p:nvPr/>
        </p:nvSpPr>
        <p:spPr>
          <a:xfrm>
            <a:off x="5363727" y="5039500"/>
            <a:ext cx="566428" cy="277000"/>
          </a:xfrm>
          <a:prstGeom prst="rect">
            <a:avLst/>
          </a:prstGeom>
          <a:solidFill>
            <a:schemeClr val="tx1"/>
          </a:solidFill>
          <a:ln>
            <a:noFill/>
          </a:ln>
        </p:spPr>
        <p:txBody>
          <a:bodyPr wrap="square" lIns="18000" rIns="18000" rtlCol="0">
            <a:spAutoFit/>
          </a:bodyPr>
          <a:lstStyle/>
          <a:p>
            <a:pPr algn="ctr"/>
            <a:r>
              <a:rPr lang="fr-FR" sz="1200" b="1" dirty="0" smtClean="0">
                <a:solidFill>
                  <a:schemeClr val="bg1"/>
                </a:solidFill>
              </a:rPr>
              <a:t>-4%</a:t>
            </a:r>
            <a:endParaRPr lang="fr-FR" sz="1200" b="1" dirty="0">
              <a:solidFill>
                <a:schemeClr val="bg1"/>
              </a:solidFill>
            </a:endParaRPr>
          </a:p>
        </p:txBody>
      </p:sp>
      <p:sp>
        <p:nvSpPr>
          <p:cNvPr id="746512" name="Text Box 16"/>
          <p:cNvSpPr txBox="1">
            <a:spLocks noChangeArrowheads="1"/>
          </p:cNvSpPr>
          <p:nvPr/>
        </p:nvSpPr>
        <p:spPr bwMode="auto">
          <a:xfrm>
            <a:off x="2545271" y="5922646"/>
            <a:ext cx="1872629" cy="246221"/>
          </a:xfrm>
          <a:prstGeom prst="rect">
            <a:avLst/>
          </a:prstGeom>
          <a:noFill/>
          <a:ln w="9525">
            <a:noFill/>
            <a:miter lim="800000"/>
            <a:headEnd/>
            <a:tailEnd/>
          </a:ln>
          <a:effectLst/>
        </p:spPr>
        <p:txBody>
          <a:bodyPr wrap="none">
            <a:spAutoFit/>
          </a:bodyPr>
          <a:lstStyle/>
          <a:p>
            <a:pPr defTabSz="874713"/>
            <a:r>
              <a:rPr lang="fr-FR" sz="1000" i="1" dirty="0">
                <a:solidFill>
                  <a:schemeClr val="bg1">
                    <a:lumMod val="50000"/>
                  </a:schemeClr>
                </a:solidFill>
              </a:rPr>
              <a:t>Source : </a:t>
            </a:r>
            <a:r>
              <a:rPr lang="fr-FR" sz="1000" i="1" dirty="0" smtClean="0">
                <a:solidFill>
                  <a:schemeClr val="bg1">
                    <a:lumMod val="50000"/>
                  </a:schemeClr>
                </a:solidFill>
              </a:rPr>
              <a:t>rapport 2008 ACAM</a:t>
            </a:r>
            <a:endParaRPr lang="fr-FR" sz="1000" i="1"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9" name="Rectangle 3"/>
          <p:cNvSpPr>
            <a:spLocks noGrp="1" noChangeArrowheads="1"/>
          </p:cNvSpPr>
          <p:nvPr>
            <p:ph type="title"/>
          </p:nvPr>
        </p:nvSpPr>
        <p:spPr>
          <a:xfrm>
            <a:off x="715963" y="11870"/>
            <a:ext cx="7770812" cy="693178"/>
          </a:xfrm>
        </p:spPr>
        <p:txBody>
          <a:bodyPr/>
          <a:lstStyle/>
          <a:p>
            <a:r>
              <a:rPr lang="fr-FR" sz="1600" dirty="0" smtClean="0"/>
              <a:t>Résultats financiers du marché français</a:t>
            </a:r>
            <a:r>
              <a:rPr lang="fr-FR" dirty="0" smtClean="0"/>
              <a:t/>
            </a:r>
            <a:br>
              <a:rPr lang="fr-FR" dirty="0" smtClean="0"/>
            </a:br>
            <a:r>
              <a:rPr lang="fr-FR" i="1" dirty="0" smtClean="0"/>
              <a:t>Un marché NON VIE mature et relativement stagnant…</a:t>
            </a:r>
          </a:p>
        </p:txBody>
      </p:sp>
      <p:sp>
        <p:nvSpPr>
          <p:cNvPr id="828431" name="Rectangle 15"/>
          <p:cNvSpPr>
            <a:spLocks noChangeArrowheads="1"/>
          </p:cNvSpPr>
          <p:nvPr/>
        </p:nvSpPr>
        <p:spPr bwMode="auto">
          <a:xfrm>
            <a:off x="411163" y="4189139"/>
            <a:ext cx="8551862" cy="2122562"/>
          </a:xfrm>
          <a:prstGeom prst="rect">
            <a:avLst/>
          </a:prstGeom>
          <a:noFill/>
          <a:ln w="9525">
            <a:noFill/>
            <a:miter lim="800000"/>
            <a:headEnd/>
            <a:tailEnd/>
          </a:ln>
          <a:effectLst/>
        </p:spPr>
        <p:txBody>
          <a:bodyPr/>
          <a:lstStyle/>
          <a:p>
            <a:pPr marL="263525" indent="-263525" algn="just" defTabSz="874713">
              <a:lnSpc>
                <a:spcPct val="85000"/>
              </a:lnSpc>
              <a:spcBef>
                <a:spcPct val="20000"/>
              </a:spcBef>
              <a:buClr>
                <a:srgbClr val="C80005"/>
              </a:buClr>
              <a:buFont typeface="Wingdings" pitchFamily="2" charset="2"/>
              <a:buChar char="n"/>
            </a:pPr>
            <a:endParaRPr lang="fr-FR" sz="1400" dirty="0" smtClean="0">
              <a:latin typeface="+mn-lt"/>
            </a:endParaRPr>
          </a:p>
        </p:txBody>
      </p:sp>
      <p:sp>
        <p:nvSpPr>
          <p:cNvPr id="828432" name="Text Box 16"/>
          <p:cNvSpPr txBox="1">
            <a:spLocks noChangeArrowheads="1"/>
          </p:cNvSpPr>
          <p:nvPr/>
        </p:nvSpPr>
        <p:spPr bwMode="auto">
          <a:xfrm>
            <a:off x="5459403" y="6260901"/>
            <a:ext cx="2507418" cy="246221"/>
          </a:xfrm>
          <a:prstGeom prst="rect">
            <a:avLst/>
          </a:prstGeom>
          <a:noFill/>
          <a:ln w="9525">
            <a:noFill/>
            <a:miter lim="800000"/>
            <a:headEnd/>
            <a:tailEnd/>
          </a:ln>
          <a:effectLst/>
        </p:spPr>
        <p:txBody>
          <a:bodyPr wrap="none">
            <a:spAutoFit/>
          </a:bodyPr>
          <a:lstStyle/>
          <a:p>
            <a:pPr defTabSz="874713"/>
            <a:r>
              <a:rPr lang="fr-FR" sz="1000" i="1" dirty="0">
                <a:solidFill>
                  <a:schemeClr val="bg1">
                    <a:lumMod val="50000"/>
                  </a:schemeClr>
                </a:solidFill>
              </a:rPr>
              <a:t>Source : Argus n°7057, 25 janvier 2008</a:t>
            </a:r>
          </a:p>
        </p:txBody>
      </p:sp>
      <p:sp>
        <p:nvSpPr>
          <p:cNvPr id="828418" name="Rectangle 2"/>
          <p:cNvSpPr>
            <a:spLocks noGrp="1" noChangeArrowheads="1"/>
          </p:cNvSpPr>
          <p:nvPr>
            <p:ph type="body" idx="1"/>
          </p:nvPr>
        </p:nvSpPr>
        <p:spPr>
          <a:xfrm>
            <a:off x="411163" y="1362075"/>
            <a:ext cx="8551862" cy="4365625"/>
          </a:xfrm>
        </p:spPr>
        <p:txBody>
          <a:bodyPr/>
          <a:lstStyle/>
          <a:p>
            <a:pPr marL="263525" indent="-263525" algn="just"/>
            <a:r>
              <a:rPr lang="fr-FR" sz="1500" dirty="0" smtClean="0"/>
              <a:t>Les assurances de biens et de responsabilités :</a:t>
            </a:r>
          </a:p>
          <a:p>
            <a:pPr marL="544513" lvl="1" algn="just"/>
            <a:r>
              <a:rPr lang="fr-FR" dirty="0" smtClean="0"/>
              <a:t>Une stagnation du volume de biens assurables</a:t>
            </a:r>
          </a:p>
          <a:p>
            <a:pPr marL="708025" lvl="2" algn="just"/>
            <a:r>
              <a:rPr lang="fr-FR" dirty="0" smtClean="0"/>
              <a:t>Une croissance du parc automobile (37 millions en 2008) fortement ralentie : +1 % en 2007 comparé  aux + 2,7 % en 1998</a:t>
            </a:r>
          </a:p>
          <a:p>
            <a:pPr marL="708025" lvl="2" algn="just"/>
            <a:r>
              <a:rPr lang="fr-FR" dirty="0" smtClean="0"/>
              <a:t>Une croissance du parc de logements en stagnation : 1% de croissance par an depuis 10 ans (32,3 millions en 2007)</a:t>
            </a:r>
          </a:p>
          <a:p>
            <a:pPr marL="536575" lvl="1" algn="just"/>
            <a:r>
              <a:rPr lang="fr-FR" dirty="0" smtClean="0"/>
              <a:t>Une très forte concurrence et une grande sensibilité des clients au prix</a:t>
            </a:r>
          </a:p>
          <a:p>
            <a:pPr marL="708025" lvl="2" algn="just"/>
            <a:r>
              <a:rPr lang="fr-FR" dirty="0" smtClean="0"/>
              <a:t>Années après années, les bancassureurs progressent : </a:t>
            </a:r>
            <a:r>
              <a:rPr lang="fr-FR" sz="1050" i="1" spc="-40" dirty="0" smtClean="0"/>
              <a:t>Crédit Agricole et Crédit mutuel sont 8ème et 9ème français en Non Vie</a:t>
            </a:r>
          </a:p>
          <a:p>
            <a:pPr marL="708025" lvl="2" algn="just"/>
            <a:r>
              <a:rPr lang="fr-FR" dirty="0" smtClean="0"/>
              <a:t>Des baisses tarifaires importantes consenties par la plupart des opérateurs sur l’assurance automobile (1</a:t>
            </a:r>
            <a:r>
              <a:rPr lang="fr-FR" baseline="30000" dirty="0" smtClean="0"/>
              <a:t>er</a:t>
            </a:r>
            <a:r>
              <a:rPr lang="fr-FR" dirty="0" smtClean="0"/>
              <a:t> segment de marché en IARD) pour maintenir la concurrence</a:t>
            </a:r>
          </a:p>
          <a:p>
            <a:pPr marL="263525" indent="-263525" algn="just"/>
            <a:endParaRPr lang="fr-FR" sz="1500" dirty="0" smtClean="0"/>
          </a:p>
          <a:p>
            <a:pPr marL="263525" indent="-263525" algn="just"/>
            <a:r>
              <a:rPr lang="fr-FR" sz="1500" dirty="0" smtClean="0"/>
              <a:t>Les assurances maladies et accidents corporels :</a:t>
            </a:r>
          </a:p>
          <a:p>
            <a:pPr marL="544513" lvl="1" algn="just"/>
            <a:r>
              <a:rPr lang="fr-FR" dirty="0" smtClean="0"/>
              <a:t>Les cotisations collectées ont augmentés de + 8,4 % en 2008</a:t>
            </a:r>
          </a:p>
          <a:p>
            <a:pPr marL="544513" lvl="1" algn="just"/>
            <a:r>
              <a:rPr lang="fr-FR" dirty="0" smtClean="0"/>
              <a:t>Plusieurs facteurs expliquent cette hausse</a:t>
            </a:r>
          </a:p>
          <a:p>
            <a:pPr marL="708025" lvl="2" algn="just"/>
            <a:r>
              <a:rPr lang="fr-FR" dirty="0" smtClean="0"/>
              <a:t>Une progression du nombre de nouveaux assurés</a:t>
            </a:r>
          </a:p>
          <a:p>
            <a:pPr marL="708025" lvl="2" algn="just"/>
            <a:r>
              <a:rPr lang="fr-FR" dirty="0" smtClean="0"/>
              <a:t>L’augmentation des dépenses de santé dues notamment</a:t>
            </a:r>
          </a:p>
          <a:p>
            <a:pPr marL="1165225" lvl="3" algn="just">
              <a:buFont typeface="Wingdings" pitchFamily="2" charset="2"/>
              <a:buChar char="Ø"/>
            </a:pPr>
            <a:r>
              <a:rPr lang="fr-FR" sz="1200" dirty="0" smtClean="0"/>
              <a:t>au désengagement progressif de l’état</a:t>
            </a:r>
          </a:p>
          <a:p>
            <a:pPr marL="1165225" lvl="3" algn="just">
              <a:buFont typeface="Wingdings" pitchFamily="2" charset="2"/>
              <a:buChar char="Ø"/>
            </a:pPr>
            <a:r>
              <a:rPr lang="fr-FR" sz="1200" dirty="0" smtClean="0"/>
              <a:t>au vieillissement de la population et l’augmentation de l’espérance de vie</a:t>
            </a:r>
          </a:p>
          <a:p>
            <a:pPr marL="1165225" lvl="3" algn="just">
              <a:buFont typeface="Wingdings" pitchFamily="2" charset="2"/>
              <a:buChar char="Ø"/>
            </a:pPr>
            <a:r>
              <a:rPr lang="fr-FR" sz="1200" dirty="0" smtClean="0"/>
              <a:t>à la hausse générale du prix des soins et des biens médicaux</a:t>
            </a:r>
            <a:endParaRPr lang="fr-FR" dirty="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6" name="Picture 2"/>
          <p:cNvPicPr>
            <a:picLocks noChangeAspect="1" noChangeArrowheads="1"/>
          </p:cNvPicPr>
          <p:nvPr/>
        </p:nvPicPr>
        <p:blipFill>
          <a:blip r:embed="rId3"/>
          <a:srcRect/>
          <a:stretch>
            <a:fillRect/>
          </a:stretch>
        </p:blipFill>
        <p:spPr bwMode="auto">
          <a:xfrm>
            <a:off x="838247" y="2419088"/>
            <a:ext cx="7648528" cy="3996000"/>
          </a:xfrm>
          <a:prstGeom prst="rect">
            <a:avLst/>
          </a:prstGeom>
          <a:ln>
            <a:solidFill>
              <a:schemeClr val="bg1">
                <a:lumMod val="85000"/>
              </a:schemeClr>
            </a:solidFill>
          </a:ln>
          <a:effectLst>
            <a:outerShdw blurRad="292100" dist="139700" dir="2700000" algn="tl" rotWithShape="0">
              <a:srgbClr val="333333">
                <a:alpha val="65000"/>
              </a:srgbClr>
            </a:outerShdw>
          </a:effectLst>
        </p:spPr>
      </p:pic>
      <p:sp>
        <p:nvSpPr>
          <p:cNvPr id="51202" name="Rectangle 3"/>
          <p:cNvSpPr>
            <a:spLocks noGrp="1" noChangeArrowheads="1"/>
          </p:cNvSpPr>
          <p:nvPr>
            <p:ph type="title"/>
          </p:nvPr>
        </p:nvSpPr>
        <p:spPr>
          <a:xfrm>
            <a:off x="715963" y="0"/>
            <a:ext cx="7770812" cy="785813"/>
          </a:xfrm>
        </p:spPr>
        <p:txBody>
          <a:bodyPr/>
          <a:lstStyle/>
          <a:p>
            <a:pPr eaLnBrk="1" hangingPunct="1"/>
            <a:r>
              <a:rPr lang="fr-FR" sz="1600" dirty="0" smtClean="0"/>
              <a:t>Résultats financiers du marché français</a:t>
            </a:r>
            <a:r>
              <a:rPr lang="fr-FR" dirty="0" smtClean="0"/>
              <a:t/>
            </a:r>
            <a:br>
              <a:rPr lang="fr-FR" dirty="0" smtClean="0"/>
            </a:br>
            <a:r>
              <a:rPr lang="fr-FR" dirty="0" smtClean="0"/>
              <a:t>…</a:t>
            </a:r>
            <a:r>
              <a:rPr lang="fr-FR" i="1" spc="-100" dirty="0" smtClean="0"/>
              <a:t>néanmoins les résultats NON VIE ont progressé depuis 10 ans</a:t>
            </a:r>
            <a:endParaRPr lang="fr-FR" sz="1600" i="1" spc="-100" dirty="0" smtClean="0"/>
          </a:p>
        </p:txBody>
      </p:sp>
      <p:sp>
        <p:nvSpPr>
          <p:cNvPr id="51203" name="Espace réservé du contenu 2"/>
          <p:cNvSpPr>
            <a:spLocks noGrp="1"/>
          </p:cNvSpPr>
          <p:nvPr>
            <p:ph idx="1"/>
          </p:nvPr>
        </p:nvSpPr>
        <p:spPr>
          <a:xfrm>
            <a:off x="754063" y="842963"/>
            <a:ext cx="7975600" cy="1643062"/>
          </a:xfrm>
        </p:spPr>
        <p:txBody>
          <a:bodyPr/>
          <a:lstStyle/>
          <a:p>
            <a:pPr algn="just"/>
            <a:r>
              <a:rPr lang="fr-FR" sz="1350" b="0" dirty="0" smtClean="0"/>
              <a:t>Un chiffre d’affaires en faible croissance sur ces dernières années (+1,7%)</a:t>
            </a:r>
          </a:p>
          <a:p>
            <a:pPr algn="just"/>
            <a:r>
              <a:rPr lang="fr-FR" sz="1350" b="0" dirty="0" smtClean="0"/>
              <a:t>Une charge sinistres en constante augmentation</a:t>
            </a:r>
          </a:p>
          <a:p>
            <a:pPr algn="just"/>
            <a:r>
              <a:rPr lang="fr-FR" sz="1350" b="0" dirty="0" smtClean="0"/>
              <a:t>Nette amélioration du résultat technique depuis plusieurs années : la baisse de produits financiers a obligé les assureurs a redevenir bénéficiaire sur leur métier (hors catastrophes naturelles).</a:t>
            </a:r>
          </a:p>
          <a:p>
            <a:pPr algn="just"/>
            <a:r>
              <a:rPr lang="fr-FR" sz="1350" dirty="0" smtClean="0"/>
              <a:t>En 2008</a:t>
            </a:r>
            <a:r>
              <a:rPr lang="fr-FR" sz="1350" b="0" dirty="0" smtClean="0"/>
              <a:t>, le résultat technique continue de baisser compte tenu de l’augmentation de la charge de sinistres (tempêtes début 2008 dans le Sud ouest et tornade en aout 2008 dans le Nord)</a:t>
            </a:r>
          </a:p>
        </p:txBody>
      </p:sp>
      <p:sp>
        <p:nvSpPr>
          <p:cNvPr id="51205" name="Rectangle 27"/>
          <p:cNvSpPr>
            <a:spLocks noChangeArrowheads="1"/>
          </p:cNvSpPr>
          <p:nvPr/>
        </p:nvSpPr>
        <p:spPr bwMode="auto">
          <a:xfrm>
            <a:off x="844550" y="2682875"/>
            <a:ext cx="7642225" cy="889000"/>
          </a:xfrm>
          <a:prstGeom prst="rect">
            <a:avLst/>
          </a:prstGeom>
          <a:noFill/>
          <a:ln w="28575" algn="ctr">
            <a:solidFill>
              <a:srgbClr val="FF0000"/>
            </a:solidFill>
            <a:round/>
            <a:headEnd/>
            <a:tailEnd/>
          </a:ln>
        </p:spPr>
        <p:txBody>
          <a:bodyPr/>
          <a:lstStyle/>
          <a:p>
            <a:pPr defTabSz="874713"/>
            <a:endParaRPr lang="fr-FR" dirty="0"/>
          </a:p>
        </p:txBody>
      </p:sp>
      <p:pic>
        <p:nvPicPr>
          <p:cNvPr id="51206" name="Picture 10"/>
          <p:cNvPicPr>
            <a:picLocks noChangeAspect="1" noChangeArrowheads="1"/>
          </p:cNvPicPr>
          <p:nvPr/>
        </p:nvPicPr>
        <p:blipFill>
          <a:blip r:embed="rId4"/>
          <a:srcRect r="3143" b="32613"/>
          <a:stretch>
            <a:fillRect/>
          </a:stretch>
        </p:blipFill>
        <p:spPr bwMode="auto">
          <a:xfrm>
            <a:off x="3352800" y="3730625"/>
            <a:ext cx="4219575" cy="349250"/>
          </a:xfrm>
          <a:prstGeom prst="rect">
            <a:avLst/>
          </a:prstGeom>
          <a:noFill/>
          <a:ln w="9525">
            <a:noFill/>
            <a:miter lim="800000"/>
            <a:headEnd/>
            <a:tailEnd/>
          </a:ln>
        </p:spPr>
      </p:pic>
      <p:sp>
        <p:nvSpPr>
          <p:cNvPr id="51207" name="Rectangle 28"/>
          <p:cNvSpPr>
            <a:spLocks noChangeArrowheads="1"/>
          </p:cNvSpPr>
          <p:nvPr/>
        </p:nvSpPr>
        <p:spPr bwMode="auto">
          <a:xfrm>
            <a:off x="844549" y="3798888"/>
            <a:ext cx="7642225" cy="168275"/>
          </a:xfrm>
          <a:prstGeom prst="rect">
            <a:avLst/>
          </a:prstGeom>
          <a:noFill/>
          <a:ln w="28575" algn="ctr">
            <a:solidFill>
              <a:srgbClr val="FF0000"/>
            </a:solidFill>
            <a:round/>
            <a:headEnd/>
            <a:tailEnd/>
          </a:ln>
        </p:spPr>
        <p:txBody>
          <a:bodyPr/>
          <a:lstStyle/>
          <a:p>
            <a:pPr defTabSz="874713"/>
            <a:endParaRPr lang="fr-FR" dirty="0"/>
          </a:p>
        </p:txBody>
      </p:sp>
      <p:sp>
        <p:nvSpPr>
          <p:cNvPr id="51208" name="Rectangle 30"/>
          <p:cNvSpPr>
            <a:spLocks noChangeArrowheads="1"/>
          </p:cNvSpPr>
          <p:nvPr/>
        </p:nvSpPr>
        <p:spPr bwMode="auto">
          <a:xfrm>
            <a:off x="844550" y="5092700"/>
            <a:ext cx="7642224" cy="196850"/>
          </a:xfrm>
          <a:prstGeom prst="rect">
            <a:avLst/>
          </a:prstGeom>
          <a:noFill/>
          <a:ln w="28575" algn="ctr">
            <a:solidFill>
              <a:srgbClr val="FF0000"/>
            </a:solidFill>
            <a:round/>
            <a:headEnd/>
            <a:tailEnd/>
          </a:ln>
        </p:spPr>
        <p:txBody>
          <a:bodyPr/>
          <a:lstStyle/>
          <a:p>
            <a:pPr defTabSz="874713"/>
            <a:endParaRPr lang="fr-FR" dirty="0"/>
          </a:p>
        </p:txBody>
      </p:sp>
      <p:sp>
        <p:nvSpPr>
          <p:cNvPr id="9" name="Ellipse 8"/>
          <p:cNvSpPr/>
          <p:nvPr/>
        </p:nvSpPr>
        <p:spPr bwMode="auto">
          <a:xfrm>
            <a:off x="8105121" y="5092700"/>
            <a:ext cx="381654" cy="196850"/>
          </a:xfrm>
          <a:prstGeom prst="ellipse">
            <a:avLst/>
          </a:prstGeom>
          <a:noFill/>
          <a:ln w="28575" algn="ctr">
            <a:solidFill>
              <a:srgbClr val="FF0000"/>
            </a:solidFill>
            <a:round/>
            <a:headEnd/>
            <a:tailEnd/>
          </a:ln>
        </p:spPr>
        <p:txBody>
          <a:bodyPr/>
          <a:lstStyle/>
          <a:p>
            <a:pPr marL="0" marR="0" indent="0" defTabSz="874713" latinLnBrk="0">
              <a:lnSpc>
                <a:spcPct val="100000"/>
              </a:lnSpc>
              <a:buClrTx/>
              <a:buSzTx/>
              <a:buFontTx/>
              <a:buNone/>
              <a:tabLst/>
            </a:pPr>
            <a:endParaRPr lang="fr-FR"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body" idx="1"/>
          </p:nvPr>
        </p:nvSpPr>
        <p:spPr>
          <a:xfrm>
            <a:off x="533400" y="1143000"/>
            <a:ext cx="8142288" cy="5165725"/>
          </a:xfrm>
          <a:noFill/>
          <a:ln/>
        </p:spPr>
        <p:txBody>
          <a:bodyPr lIns="91440" tIns="45720" rIns="91440" bIns="45720"/>
          <a:lstStyle/>
          <a:p>
            <a:pPr marL="342900" indent="-342900" algn="just" defTabSz="914400"/>
            <a:r>
              <a:rPr lang="fr-FR" dirty="0" smtClean="0"/>
              <a:t>En 2008, les cotisations VIE enregistrent une baisse de 10% due à un contexte économique et financier peu propice :</a:t>
            </a:r>
          </a:p>
          <a:p>
            <a:pPr marL="625475" lvl="1"/>
            <a:r>
              <a:rPr lang="fr-FR" sz="1500" dirty="0" smtClean="0"/>
              <a:t>La baisse des marchés boursiers</a:t>
            </a:r>
          </a:p>
          <a:p>
            <a:pPr marL="625475" lvl="1"/>
            <a:r>
              <a:rPr lang="fr-FR" sz="1500" dirty="0" smtClean="0"/>
              <a:t>Les taux à court terme qui étaient, jusqu’à mi 2008 plus élevés que ceux à long terme, ce qui a conduit les ménages a orienté leur épargne vers des placements plus attractifs (livrets réglementés notamment)</a:t>
            </a:r>
          </a:p>
          <a:p>
            <a:pPr marL="625475" lvl="1"/>
            <a:r>
              <a:rPr lang="fr-FR" sz="1500" dirty="0" smtClean="0"/>
              <a:t>Parallèlement, les banques – affectées par la crise des subprimes – cherchent à accroître leurs liquidités. Celles-ci profitent donc des conditions de la crise (taux d’intérêts) pour mettre en avant des produits de court terme</a:t>
            </a:r>
          </a:p>
          <a:p>
            <a:endParaRPr lang="fr-FR" dirty="0" smtClean="0"/>
          </a:p>
          <a:p>
            <a:r>
              <a:rPr lang="fr-FR" dirty="0" smtClean="0"/>
              <a:t>Mais le marché de l’assurance vie devrait de nouveau enregistrer une croissance comprise entre 0 et 4% en 2009</a:t>
            </a:r>
          </a:p>
          <a:p>
            <a:pPr lvl="1"/>
            <a:r>
              <a:rPr lang="fr-FR" dirty="0" smtClean="0"/>
              <a:t>Les taux d’intérêt à court terme  et la rémunération du Livret A ont fortement baissé, entrainant une hausse de 5% des cotisations vie à la fin mai 2009</a:t>
            </a:r>
          </a:p>
          <a:p>
            <a:pPr lvl="1"/>
            <a:r>
              <a:rPr lang="fr-FR" dirty="0" smtClean="0"/>
              <a:t>L’encours des contrats d’assurance vie et de capitalisation est de </a:t>
            </a:r>
            <a:r>
              <a:rPr lang="fr-FR" b="1" dirty="0" smtClean="0"/>
              <a:t>1207 Mds € </a:t>
            </a:r>
            <a:r>
              <a:rPr lang="fr-FR" dirty="0" smtClean="0"/>
              <a:t>à fin juil. 2009  soit une hausse de +5% sur 1 an</a:t>
            </a:r>
            <a:endParaRPr lang="fr-FR" sz="1600" dirty="0" smtClean="0"/>
          </a:p>
          <a:p>
            <a:pPr marL="342900" indent="-342900" algn="just" defTabSz="914400"/>
            <a:endParaRPr lang="fr-FR" sz="1400" dirty="0"/>
          </a:p>
          <a:p>
            <a:pPr marL="1143000" lvl="2" indent="-228600" algn="just" defTabSz="914400"/>
            <a:endParaRPr lang="fr-FR" sz="1000" dirty="0"/>
          </a:p>
        </p:txBody>
      </p:sp>
      <p:sp>
        <p:nvSpPr>
          <p:cNvPr id="830467" name="Rectangle 3"/>
          <p:cNvSpPr>
            <a:spLocks noGrp="1" noChangeArrowheads="1"/>
          </p:cNvSpPr>
          <p:nvPr>
            <p:ph type="title"/>
          </p:nvPr>
        </p:nvSpPr>
        <p:spPr>
          <a:xfrm>
            <a:off x="715963" y="115888"/>
            <a:ext cx="7770812" cy="509587"/>
          </a:xfrm>
          <a:noFill/>
          <a:ln/>
        </p:spPr>
        <p:txBody>
          <a:bodyPr/>
          <a:lstStyle/>
          <a:p>
            <a:r>
              <a:rPr lang="fr-FR" sz="1600" dirty="0"/>
              <a:t>Résultats </a:t>
            </a:r>
            <a:r>
              <a:rPr lang="fr-FR" sz="1600" dirty="0" smtClean="0"/>
              <a:t>financiers du </a:t>
            </a:r>
            <a:r>
              <a:rPr lang="fr-FR" sz="1600" dirty="0"/>
              <a:t>marché </a:t>
            </a:r>
            <a:r>
              <a:rPr lang="fr-FR" sz="1600" dirty="0" smtClean="0"/>
              <a:t>français</a:t>
            </a:r>
            <a:br>
              <a:rPr lang="fr-FR" sz="1600" dirty="0" smtClean="0"/>
            </a:br>
            <a:r>
              <a:rPr lang="fr-FR" i="1" dirty="0" smtClean="0"/>
              <a:t>Le marché VIE en recul…</a:t>
            </a:r>
            <a:endParaRPr lang="fr-FR" i="1"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0" name="Picture 2"/>
          <p:cNvPicPr>
            <a:picLocks noChangeAspect="1" noChangeArrowheads="1"/>
          </p:cNvPicPr>
          <p:nvPr/>
        </p:nvPicPr>
        <p:blipFill>
          <a:blip r:embed="rId3"/>
          <a:srcRect/>
          <a:stretch>
            <a:fillRect/>
          </a:stretch>
        </p:blipFill>
        <p:spPr bwMode="auto">
          <a:xfrm>
            <a:off x="804863" y="2218765"/>
            <a:ext cx="7648496" cy="3996000"/>
          </a:xfrm>
          <a:prstGeom prst="rect">
            <a:avLst/>
          </a:prstGeom>
          <a:ln>
            <a:solidFill>
              <a:schemeClr val="bg1">
                <a:lumMod val="85000"/>
              </a:schemeClr>
            </a:solidFill>
          </a:ln>
          <a:effectLst>
            <a:outerShdw blurRad="292100" dist="139700" dir="2700000" algn="tl" rotWithShape="0">
              <a:srgbClr val="333333">
                <a:alpha val="65000"/>
              </a:srgbClr>
            </a:outerShdw>
          </a:effectLst>
        </p:spPr>
      </p:pic>
      <p:sp>
        <p:nvSpPr>
          <p:cNvPr id="52226" name="Rectangle 5123"/>
          <p:cNvSpPr>
            <a:spLocks noGrp="1" noChangeArrowheads="1"/>
          </p:cNvSpPr>
          <p:nvPr>
            <p:ph type="title"/>
          </p:nvPr>
        </p:nvSpPr>
        <p:spPr>
          <a:xfrm>
            <a:off x="715963" y="0"/>
            <a:ext cx="7770812" cy="760413"/>
          </a:xfrm>
        </p:spPr>
        <p:txBody>
          <a:bodyPr/>
          <a:lstStyle/>
          <a:p>
            <a:pPr eaLnBrk="1" hangingPunct="1"/>
            <a:r>
              <a:rPr lang="fr-FR" sz="1600" dirty="0" smtClean="0"/>
              <a:t>Résultats financiers du marché français</a:t>
            </a:r>
            <a:r>
              <a:rPr lang="fr-FR" dirty="0" smtClean="0"/>
              <a:t/>
            </a:r>
            <a:br>
              <a:rPr lang="fr-FR" dirty="0" smtClean="0"/>
            </a:br>
            <a:r>
              <a:rPr lang="fr-FR" i="1" spc="-100" dirty="0" smtClean="0"/>
              <a:t>après 10 années de croissance soutenue du chiffre d’affaires VIE</a:t>
            </a:r>
          </a:p>
        </p:txBody>
      </p:sp>
      <p:sp>
        <p:nvSpPr>
          <p:cNvPr id="52227" name="Espace réservé du contenu 2"/>
          <p:cNvSpPr>
            <a:spLocks noGrp="1"/>
          </p:cNvSpPr>
          <p:nvPr>
            <p:ph idx="1"/>
          </p:nvPr>
        </p:nvSpPr>
        <p:spPr>
          <a:xfrm>
            <a:off x="663575" y="712697"/>
            <a:ext cx="7975600" cy="1506068"/>
          </a:xfrm>
        </p:spPr>
        <p:txBody>
          <a:bodyPr/>
          <a:lstStyle/>
          <a:p>
            <a:pPr>
              <a:lnSpc>
                <a:spcPct val="85000"/>
              </a:lnSpc>
            </a:pPr>
            <a:r>
              <a:rPr lang="fr-FR" b="0" spc="-80" dirty="0" smtClean="0"/>
              <a:t>L’assurance vie est le produit d’épargne préféré des français pour ses nombreux avantages :</a:t>
            </a:r>
          </a:p>
          <a:p>
            <a:pPr lvl="1">
              <a:lnSpc>
                <a:spcPct val="85000"/>
              </a:lnSpc>
            </a:pPr>
            <a:r>
              <a:rPr lang="fr-FR" dirty="0" smtClean="0"/>
              <a:t>Fiscalité</a:t>
            </a:r>
            <a:endParaRPr lang="fr-FR" b="0" dirty="0" smtClean="0"/>
          </a:p>
          <a:p>
            <a:pPr lvl="1">
              <a:lnSpc>
                <a:spcPct val="85000"/>
              </a:lnSpc>
            </a:pPr>
            <a:r>
              <a:rPr lang="fr-FR" b="0" dirty="0" smtClean="0"/>
              <a:t>Optimisation financière (entre fonds en euros et multisupports)</a:t>
            </a:r>
          </a:p>
          <a:p>
            <a:pPr lvl="1">
              <a:lnSpc>
                <a:spcPct val="85000"/>
              </a:lnSpc>
            </a:pPr>
            <a:r>
              <a:rPr lang="fr-FR" b="0" dirty="0" smtClean="0"/>
              <a:t>Gestion souple (aucune obligation de versements réguliers et possibilité de les cesser à tout moment)</a:t>
            </a:r>
          </a:p>
          <a:p>
            <a:pPr>
              <a:lnSpc>
                <a:spcPct val="85000"/>
              </a:lnSpc>
            </a:pPr>
            <a:r>
              <a:rPr lang="fr-FR" b="0" dirty="0" smtClean="0"/>
              <a:t>En 10 ans, le chiffre d’affaires VIE a été multiplié par 2</a:t>
            </a:r>
            <a:endParaRPr lang="fr-FR" sz="700" b="0" dirty="0" smtClean="0"/>
          </a:p>
        </p:txBody>
      </p:sp>
      <p:sp>
        <p:nvSpPr>
          <p:cNvPr id="52229" name="Rectangle 22"/>
          <p:cNvSpPr>
            <a:spLocks noChangeArrowheads="1"/>
          </p:cNvSpPr>
          <p:nvPr/>
        </p:nvSpPr>
        <p:spPr bwMode="auto">
          <a:xfrm>
            <a:off x="804863" y="2472579"/>
            <a:ext cx="7648496" cy="756000"/>
          </a:xfrm>
          <a:prstGeom prst="rect">
            <a:avLst/>
          </a:prstGeom>
          <a:noFill/>
          <a:ln w="28575" algn="ctr">
            <a:solidFill>
              <a:srgbClr val="FF0000"/>
            </a:solidFill>
            <a:round/>
            <a:headEnd/>
            <a:tailEnd/>
          </a:ln>
        </p:spPr>
        <p:txBody>
          <a:bodyPr/>
          <a:lstStyle/>
          <a:p>
            <a:pPr defTabSz="874713"/>
            <a:endParaRPr lang="fr-FR"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603788" y="3281363"/>
            <a:ext cx="8047032" cy="509587"/>
          </a:xfrm>
        </p:spPr>
        <p:txBody>
          <a:bodyPr/>
          <a:lstStyle/>
          <a:p>
            <a:r>
              <a:rPr lang="fr-FR" dirty="0" smtClean="0"/>
              <a:t>Les enjeux des assureurs en 2009 et nos interventions</a:t>
            </a:r>
            <a:endParaRPr lang="fr-FR"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90" name="Picture 6"/>
          <p:cNvPicPr>
            <a:picLocks noChangeAspect="1" noChangeArrowheads="1"/>
          </p:cNvPicPr>
          <p:nvPr/>
        </p:nvPicPr>
        <p:blipFill>
          <a:blip r:embed="rId4"/>
          <a:srcRect/>
          <a:stretch>
            <a:fillRect/>
          </a:stretch>
        </p:blipFill>
        <p:spPr bwMode="auto">
          <a:xfrm>
            <a:off x="1539875" y="1057275"/>
            <a:ext cx="5867400" cy="5476875"/>
          </a:xfrm>
          <a:prstGeom prst="rect">
            <a:avLst/>
          </a:prstGeom>
          <a:noFill/>
          <a:ln w="9525">
            <a:noFill/>
            <a:miter lim="800000"/>
            <a:headEnd/>
            <a:tailEnd/>
          </a:ln>
          <a:effectLst/>
        </p:spPr>
      </p:pic>
      <p:sp>
        <p:nvSpPr>
          <p:cNvPr id="145412" name="Text Box 2053"/>
          <p:cNvSpPr txBox="1">
            <a:spLocks noChangeArrowheads="1"/>
          </p:cNvSpPr>
          <p:nvPr/>
        </p:nvSpPr>
        <p:spPr bwMode="auto">
          <a:xfrm>
            <a:off x="4953000" y="1268413"/>
            <a:ext cx="987425" cy="549275"/>
          </a:xfrm>
          <a:prstGeom prst="rect">
            <a:avLst/>
          </a:prstGeom>
          <a:noFill/>
          <a:ln w="9525">
            <a:noFill/>
            <a:miter lim="800000"/>
            <a:headEnd/>
            <a:tailEnd/>
          </a:ln>
        </p:spPr>
        <p:txBody>
          <a:bodyPr>
            <a:prstTxWarp prst="textNoShape">
              <a:avLst/>
            </a:prstTxWarp>
            <a:spAutoFit/>
          </a:bodyPr>
          <a:lstStyle/>
          <a:p>
            <a:pPr>
              <a:spcBef>
                <a:spcPct val="50000"/>
              </a:spcBef>
            </a:pPr>
            <a:r>
              <a:rPr lang="fr-FR" sz="1000" b="1" dirty="0" smtClean="0">
                <a:solidFill>
                  <a:schemeClr val="folHlink"/>
                </a:solidFill>
              </a:rPr>
              <a:t> Strat</a:t>
            </a:r>
            <a:r>
              <a:rPr lang="fr-FR" sz="1000" b="1" dirty="0" smtClean="0">
                <a:solidFill>
                  <a:schemeClr val="folHlink"/>
                </a:solidFill>
                <a:latin typeface="Arial" charset="0"/>
              </a:rPr>
              <a:t>é</a:t>
            </a:r>
            <a:r>
              <a:rPr lang="fr-FR" sz="1000" b="1" dirty="0" smtClean="0">
                <a:solidFill>
                  <a:schemeClr val="folHlink"/>
                </a:solidFill>
              </a:rPr>
              <a:t>gie</a:t>
            </a:r>
            <a:r>
              <a:rPr lang="fr-FR" sz="1000" b="1" dirty="0">
                <a:solidFill>
                  <a:schemeClr val="folHlink"/>
                </a:solidFill>
              </a:rPr>
              <a:t>, marketing et ventes</a:t>
            </a:r>
          </a:p>
        </p:txBody>
      </p:sp>
      <p:sp>
        <p:nvSpPr>
          <p:cNvPr id="145413" name="Text Box 2054"/>
          <p:cNvSpPr txBox="1">
            <a:spLocks noChangeArrowheads="1"/>
          </p:cNvSpPr>
          <p:nvPr/>
        </p:nvSpPr>
        <p:spPr bwMode="auto">
          <a:xfrm>
            <a:off x="5991224" y="3284538"/>
            <a:ext cx="1190625" cy="400110"/>
          </a:xfrm>
          <a:prstGeom prst="rect">
            <a:avLst/>
          </a:prstGeom>
          <a:noFill/>
          <a:ln w="9525">
            <a:noFill/>
            <a:miter lim="800000"/>
            <a:headEnd/>
            <a:tailEnd/>
          </a:ln>
        </p:spPr>
        <p:txBody>
          <a:bodyPr wrap="square">
            <a:prstTxWarp prst="textNoShape">
              <a:avLst/>
            </a:prstTxWarp>
            <a:spAutoFit/>
          </a:bodyPr>
          <a:lstStyle/>
          <a:p>
            <a:pPr>
              <a:spcBef>
                <a:spcPct val="50000"/>
              </a:spcBef>
            </a:pPr>
            <a:r>
              <a:rPr lang="fr-FR" sz="1000" b="1" dirty="0" smtClean="0">
                <a:solidFill>
                  <a:schemeClr val="folHlink"/>
                </a:solidFill>
              </a:rPr>
              <a:t> Performance op</a:t>
            </a:r>
            <a:r>
              <a:rPr lang="fr-FR" sz="1000" b="1" dirty="0" smtClean="0">
                <a:solidFill>
                  <a:schemeClr val="folHlink"/>
                </a:solidFill>
                <a:latin typeface="Arial" charset="0"/>
              </a:rPr>
              <a:t>é</a:t>
            </a:r>
            <a:r>
              <a:rPr lang="fr-FR" sz="1000" b="1" dirty="0" smtClean="0">
                <a:solidFill>
                  <a:schemeClr val="folHlink"/>
                </a:solidFill>
              </a:rPr>
              <a:t>rationnelle</a:t>
            </a:r>
            <a:endParaRPr lang="fr-FR" sz="1000" b="1" dirty="0">
              <a:solidFill>
                <a:schemeClr val="folHlink"/>
              </a:solidFill>
            </a:endParaRPr>
          </a:p>
        </p:txBody>
      </p:sp>
      <p:sp>
        <p:nvSpPr>
          <p:cNvPr id="145414" name="Text Box 2055"/>
          <p:cNvSpPr txBox="1">
            <a:spLocks noChangeArrowheads="1"/>
          </p:cNvSpPr>
          <p:nvPr/>
        </p:nvSpPr>
        <p:spPr bwMode="auto">
          <a:xfrm>
            <a:off x="4932363" y="5256213"/>
            <a:ext cx="1058862" cy="549275"/>
          </a:xfrm>
          <a:prstGeom prst="rect">
            <a:avLst/>
          </a:prstGeom>
          <a:noFill/>
          <a:ln w="9525">
            <a:noFill/>
            <a:miter lim="800000"/>
            <a:headEnd/>
            <a:tailEnd/>
          </a:ln>
        </p:spPr>
        <p:txBody>
          <a:bodyPr>
            <a:prstTxWarp prst="textNoShape">
              <a:avLst/>
            </a:prstTxWarp>
            <a:spAutoFit/>
          </a:bodyPr>
          <a:lstStyle/>
          <a:p>
            <a:pPr>
              <a:spcBef>
                <a:spcPct val="50000"/>
              </a:spcBef>
            </a:pPr>
            <a:r>
              <a:rPr lang="fr-FR" sz="1000" b="1" dirty="0" smtClean="0">
                <a:solidFill>
                  <a:schemeClr val="folHlink"/>
                </a:solidFill>
              </a:rPr>
              <a:t> Pilotage </a:t>
            </a:r>
            <a:r>
              <a:rPr lang="fr-FR" sz="1000" b="1" dirty="0">
                <a:solidFill>
                  <a:schemeClr val="folHlink"/>
                </a:solidFill>
              </a:rPr>
              <a:t>et Performance Economique</a:t>
            </a:r>
          </a:p>
        </p:txBody>
      </p:sp>
      <p:sp>
        <p:nvSpPr>
          <p:cNvPr id="145415" name="Text Box 2056"/>
          <p:cNvSpPr txBox="1">
            <a:spLocks noChangeArrowheads="1"/>
          </p:cNvSpPr>
          <p:nvPr/>
        </p:nvSpPr>
        <p:spPr bwMode="auto">
          <a:xfrm>
            <a:off x="2895600" y="5256213"/>
            <a:ext cx="1100138" cy="549275"/>
          </a:xfrm>
          <a:prstGeom prst="rect">
            <a:avLst/>
          </a:prstGeom>
          <a:noFill/>
          <a:ln w="9525">
            <a:noFill/>
            <a:miter lim="800000"/>
            <a:headEnd/>
            <a:tailEnd/>
          </a:ln>
        </p:spPr>
        <p:txBody>
          <a:bodyPr>
            <a:prstTxWarp prst="textNoShape">
              <a:avLst/>
            </a:prstTxWarp>
            <a:spAutoFit/>
          </a:bodyPr>
          <a:lstStyle/>
          <a:p>
            <a:pPr>
              <a:spcBef>
                <a:spcPct val="50000"/>
              </a:spcBef>
            </a:pPr>
            <a:r>
              <a:rPr lang="fr-FR" sz="1000" b="1" dirty="0" smtClean="0">
                <a:solidFill>
                  <a:schemeClr val="folHlink"/>
                </a:solidFill>
              </a:rPr>
              <a:t> Strat</a:t>
            </a:r>
            <a:r>
              <a:rPr lang="fr-FR" sz="1000" b="1" dirty="0" smtClean="0">
                <a:solidFill>
                  <a:schemeClr val="folHlink"/>
                </a:solidFill>
                <a:latin typeface="Arial" charset="0"/>
              </a:rPr>
              <a:t>é</a:t>
            </a:r>
            <a:r>
              <a:rPr lang="fr-FR" sz="1000" b="1" dirty="0" smtClean="0">
                <a:solidFill>
                  <a:schemeClr val="folHlink"/>
                </a:solidFill>
              </a:rPr>
              <a:t>gie </a:t>
            </a:r>
            <a:r>
              <a:rPr lang="fr-FR" sz="1000" b="1" dirty="0">
                <a:solidFill>
                  <a:schemeClr val="folHlink"/>
                </a:solidFill>
              </a:rPr>
              <a:t>et gouvernance des SI</a:t>
            </a:r>
          </a:p>
        </p:txBody>
      </p:sp>
      <p:sp>
        <p:nvSpPr>
          <p:cNvPr id="145416" name="Text Box 2057"/>
          <p:cNvSpPr txBox="1">
            <a:spLocks noChangeArrowheads="1"/>
          </p:cNvSpPr>
          <p:nvPr/>
        </p:nvSpPr>
        <p:spPr bwMode="auto">
          <a:xfrm>
            <a:off x="1835150" y="2997200"/>
            <a:ext cx="1223963" cy="1006475"/>
          </a:xfrm>
          <a:prstGeom prst="rect">
            <a:avLst/>
          </a:prstGeom>
          <a:noFill/>
          <a:ln w="9525">
            <a:noFill/>
            <a:miter lim="800000"/>
            <a:headEnd/>
            <a:tailEnd/>
          </a:ln>
        </p:spPr>
        <p:txBody>
          <a:bodyPr>
            <a:prstTxWarp prst="textNoShape">
              <a:avLst/>
            </a:prstTxWarp>
            <a:spAutoFit/>
          </a:bodyPr>
          <a:lstStyle/>
          <a:p>
            <a:pPr>
              <a:spcBef>
                <a:spcPct val="50000"/>
              </a:spcBef>
            </a:pPr>
            <a:r>
              <a:rPr lang="fr-FR" sz="1000" b="1" dirty="0" smtClean="0">
                <a:solidFill>
                  <a:schemeClr val="folHlink"/>
                </a:solidFill>
              </a:rPr>
              <a:t> Fusion</a:t>
            </a:r>
            <a:r>
              <a:rPr lang="fr-FR" sz="1000" b="1" dirty="0">
                <a:solidFill>
                  <a:schemeClr val="folHlink"/>
                </a:solidFill>
              </a:rPr>
              <a:t>, acquisition – rapprochement d</a:t>
            </a:r>
            <a:r>
              <a:rPr lang="fr-FR" sz="1000" b="1" dirty="0">
                <a:solidFill>
                  <a:schemeClr val="folHlink"/>
                </a:solidFill>
                <a:latin typeface="Arial" charset="0"/>
              </a:rPr>
              <a:t>’</a:t>
            </a:r>
            <a:r>
              <a:rPr lang="fr-FR" sz="1000" b="1" dirty="0">
                <a:solidFill>
                  <a:schemeClr val="folHlink"/>
                </a:solidFill>
              </a:rPr>
              <a:t>entreprises / migration des SI</a:t>
            </a:r>
          </a:p>
        </p:txBody>
      </p:sp>
      <p:sp>
        <p:nvSpPr>
          <p:cNvPr id="145417" name="Rectangle 2058"/>
          <p:cNvSpPr>
            <a:spLocks noChangeArrowheads="1"/>
          </p:cNvSpPr>
          <p:nvPr/>
        </p:nvSpPr>
        <p:spPr bwMode="auto">
          <a:xfrm>
            <a:off x="107950" y="4495800"/>
            <a:ext cx="2787650" cy="1570038"/>
          </a:xfrm>
          <a:prstGeom prst="rect">
            <a:avLst/>
          </a:prstGeom>
          <a:noFill/>
          <a:ln w="8001">
            <a:noFill/>
            <a:miter lim="800000"/>
            <a:headEnd/>
            <a:tailEnd/>
          </a:ln>
        </p:spPr>
        <p:txBody>
          <a:bodyPr>
            <a:prstTxWarp prst="textNoShape">
              <a:avLst/>
            </a:prstTxWarp>
            <a:spAutoFit/>
          </a:bodyPr>
          <a:lstStyle/>
          <a:p>
            <a:pPr marL="92075" indent="-92075" algn="l">
              <a:lnSpc>
                <a:spcPct val="85000"/>
              </a:lnSpc>
              <a:spcBef>
                <a:spcPct val="15000"/>
              </a:spcBef>
              <a:buFontTx/>
              <a:buChar char="•"/>
            </a:pPr>
            <a:r>
              <a:rPr lang="fr-FR" sz="900" dirty="0"/>
              <a:t>Augmenter la performance de la DSI : industrialisation, gestion des compétences, externalisation, maîtrise des budgets SI,…</a:t>
            </a:r>
          </a:p>
          <a:p>
            <a:pPr marL="92075" indent="-92075" algn="l">
              <a:lnSpc>
                <a:spcPct val="85000"/>
              </a:lnSpc>
              <a:spcBef>
                <a:spcPct val="15000"/>
              </a:spcBef>
              <a:buFontTx/>
              <a:buChar char="•"/>
            </a:pPr>
            <a:r>
              <a:rPr lang="fr-FR" sz="900" dirty="0"/>
              <a:t>Optimiser la gestion de portefeuille projets : installation de la gestion de programme, recadrage de grands projets, relations MOA/MOE,…</a:t>
            </a:r>
          </a:p>
          <a:p>
            <a:pPr marL="92075" indent="-92075" algn="l">
              <a:lnSpc>
                <a:spcPct val="85000"/>
              </a:lnSpc>
              <a:spcBef>
                <a:spcPct val="15000"/>
              </a:spcBef>
              <a:buFontTx/>
              <a:buChar char="•"/>
            </a:pPr>
            <a:r>
              <a:rPr lang="fr-FR" sz="900" dirty="0"/>
              <a:t>Augmenter la contribution des projets SI assurance à la performance métier (schéma directeur SI / choix et intégration de progiciels de gestion Assurance</a:t>
            </a:r>
          </a:p>
          <a:p>
            <a:pPr marL="92075" indent="-92075" algn="l">
              <a:lnSpc>
                <a:spcPct val="85000"/>
              </a:lnSpc>
              <a:spcBef>
                <a:spcPct val="15000"/>
              </a:spcBef>
              <a:buFontTx/>
              <a:buChar char="•"/>
            </a:pPr>
            <a:r>
              <a:rPr lang="fr-FR" sz="900" dirty="0"/>
              <a:t>Plan de continuité d’activité</a:t>
            </a:r>
          </a:p>
        </p:txBody>
      </p:sp>
      <p:sp>
        <p:nvSpPr>
          <p:cNvPr id="145418" name="Rectangle 2059"/>
          <p:cNvSpPr>
            <a:spLocks noChangeArrowheads="1"/>
          </p:cNvSpPr>
          <p:nvPr/>
        </p:nvSpPr>
        <p:spPr bwMode="auto">
          <a:xfrm>
            <a:off x="5943600" y="5013325"/>
            <a:ext cx="2743200" cy="1100138"/>
          </a:xfrm>
          <a:prstGeom prst="rect">
            <a:avLst/>
          </a:prstGeom>
          <a:noFill/>
          <a:ln w="8001">
            <a:noFill/>
            <a:miter lim="800000"/>
            <a:headEnd/>
            <a:tailEnd/>
          </a:ln>
        </p:spPr>
        <p:txBody>
          <a:bodyPr>
            <a:prstTxWarp prst="textNoShape">
              <a:avLst/>
            </a:prstTxWarp>
            <a:spAutoFit/>
          </a:bodyPr>
          <a:lstStyle/>
          <a:p>
            <a:pPr marL="92075" indent="-92075" algn="l">
              <a:lnSpc>
                <a:spcPct val="85000"/>
              </a:lnSpc>
              <a:spcBef>
                <a:spcPct val="15000"/>
              </a:spcBef>
              <a:buFontTx/>
              <a:buChar char="•"/>
            </a:pPr>
            <a:r>
              <a:rPr lang="fr-FR" sz="900" dirty="0"/>
              <a:t>Intégrer l’impact réglementaire et manager les risques (Solvency II, contrôle interne)</a:t>
            </a:r>
          </a:p>
          <a:p>
            <a:pPr marL="92075" indent="-92075" algn="l">
              <a:lnSpc>
                <a:spcPct val="85000"/>
              </a:lnSpc>
              <a:spcBef>
                <a:spcPct val="15000"/>
              </a:spcBef>
              <a:buFontTx/>
              <a:buChar char="•"/>
            </a:pPr>
            <a:r>
              <a:rPr lang="fr-FR" sz="900" dirty="0"/>
              <a:t>Elever la performance de la fonction financière (fast close, consolidation,…)</a:t>
            </a:r>
          </a:p>
          <a:p>
            <a:pPr marL="92075" indent="-92075" algn="l">
              <a:lnSpc>
                <a:spcPct val="85000"/>
              </a:lnSpc>
              <a:spcBef>
                <a:spcPct val="15000"/>
              </a:spcBef>
              <a:buFontTx/>
              <a:buChar char="•"/>
            </a:pPr>
            <a:r>
              <a:rPr lang="fr-FR" sz="900" dirty="0"/>
              <a:t>Renforcer le pilotage économique et maîtriser les coûts (méthode ABC,…)</a:t>
            </a:r>
          </a:p>
          <a:p>
            <a:pPr marL="92075" indent="-92075" algn="l">
              <a:lnSpc>
                <a:spcPct val="85000"/>
              </a:lnSpc>
              <a:spcBef>
                <a:spcPct val="15000"/>
              </a:spcBef>
              <a:buFontTx/>
              <a:buChar char="•"/>
            </a:pPr>
            <a:r>
              <a:rPr lang="fr-FR" sz="900" dirty="0"/>
              <a:t>Optimiser la performance de la fonction immobilière</a:t>
            </a:r>
          </a:p>
        </p:txBody>
      </p:sp>
      <p:sp>
        <p:nvSpPr>
          <p:cNvPr id="145419" name="Rectangle 2060"/>
          <p:cNvSpPr>
            <a:spLocks noChangeArrowheads="1"/>
          </p:cNvSpPr>
          <p:nvPr/>
        </p:nvSpPr>
        <p:spPr bwMode="auto">
          <a:xfrm>
            <a:off x="7019925" y="2895600"/>
            <a:ext cx="2124075" cy="1079500"/>
          </a:xfrm>
          <a:prstGeom prst="rect">
            <a:avLst/>
          </a:prstGeom>
          <a:noFill/>
          <a:ln w="8001">
            <a:noFill/>
            <a:miter lim="800000"/>
            <a:headEnd/>
            <a:tailEnd/>
          </a:ln>
        </p:spPr>
        <p:txBody>
          <a:bodyPr>
            <a:prstTxWarp prst="textNoShape">
              <a:avLst/>
            </a:prstTxWarp>
            <a:spAutoFit/>
          </a:bodyPr>
          <a:lstStyle/>
          <a:p>
            <a:pPr marL="92075" indent="-92075" algn="l">
              <a:lnSpc>
                <a:spcPct val="85000"/>
              </a:lnSpc>
              <a:spcBef>
                <a:spcPct val="15000"/>
              </a:spcBef>
              <a:buFontTx/>
              <a:buChar char="•"/>
            </a:pPr>
            <a:r>
              <a:rPr lang="fr-FR" sz="900" dirty="0"/>
              <a:t>Réduire les coûts de gestion (réorganisation des fonctions contrats et sinistres / mise en commun de moyens)</a:t>
            </a:r>
          </a:p>
          <a:p>
            <a:pPr marL="92075" indent="-92075" algn="l">
              <a:lnSpc>
                <a:spcPct val="85000"/>
              </a:lnSpc>
              <a:spcBef>
                <a:spcPct val="15000"/>
              </a:spcBef>
              <a:buFontTx/>
              <a:buChar char="•"/>
            </a:pPr>
            <a:r>
              <a:rPr lang="fr-FR" sz="900" dirty="0"/>
              <a:t>Faire de la qualité de service un levier de différenciation</a:t>
            </a:r>
          </a:p>
          <a:p>
            <a:pPr marL="92075" indent="-92075" algn="l">
              <a:lnSpc>
                <a:spcPct val="85000"/>
              </a:lnSpc>
              <a:spcBef>
                <a:spcPct val="15000"/>
              </a:spcBef>
              <a:buFontTx/>
              <a:buChar char="•"/>
            </a:pPr>
            <a:r>
              <a:rPr lang="fr-FR" sz="900" dirty="0"/>
              <a:t>Réduire les coûts et augmenter la performance des fonctions support</a:t>
            </a:r>
          </a:p>
        </p:txBody>
      </p:sp>
      <p:sp>
        <p:nvSpPr>
          <p:cNvPr id="145420" name="Rectangle 2061"/>
          <p:cNvSpPr>
            <a:spLocks noChangeArrowheads="1"/>
          </p:cNvSpPr>
          <p:nvPr/>
        </p:nvSpPr>
        <p:spPr bwMode="auto">
          <a:xfrm>
            <a:off x="76200" y="2895600"/>
            <a:ext cx="1728788" cy="1176338"/>
          </a:xfrm>
          <a:prstGeom prst="rect">
            <a:avLst/>
          </a:prstGeom>
          <a:noFill/>
          <a:ln w="8001">
            <a:noFill/>
            <a:miter lim="800000"/>
            <a:headEnd/>
            <a:tailEnd/>
          </a:ln>
        </p:spPr>
        <p:txBody>
          <a:bodyPr>
            <a:prstTxWarp prst="textNoShape">
              <a:avLst/>
            </a:prstTxWarp>
            <a:spAutoFit/>
          </a:bodyPr>
          <a:lstStyle/>
          <a:p>
            <a:pPr marL="92075" indent="-92075" algn="l">
              <a:lnSpc>
                <a:spcPct val="85000"/>
              </a:lnSpc>
              <a:spcBef>
                <a:spcPct val="15000"/>
              </a:spcBef>
              <a:buFontTx/>
              <a:buChar char="•"/>
            </a:pPr>
            <a:r>
              <a:rPr lang="fr-FR" sz="900" dirty="0"/>
              <a:t>Conduite de fusion de Caisses Régionales d’Assurance / Conduite Fusion d’IP (organisation cible, business case, accompagnement social, pilotage fusion,…)</a:t>
            </a:r>
          </a:p>
          <a:p>
            <a:pPr marL="92075" indent="-92075" algn="l">
              <a:lnSpc>
                <a:spcPct val="85000"/>
              </a:lnSpc>
              <a:spcBef>
                <a:spcPct val="15000"/>
              </a:spcBef>
              <a:buFontTx/>
              <a:buChar char="•"/>
            </a:pPr>
            <a:r>
              <a:rPr lang="fr-FR" sz="900" dirty="0"/>
              <a:t>Conduite de convergence et migration de SI</a:t>
            </a:r>
          </a:p>
        </p:txBody>
      </p:sp>
      <p:sp>
        <p:nvSpPr>
          <p:cNvPr id="145422" name="Text Box 2078"/>
          <p:cNvSpPr txBox="1">
            <a:spLocks noChangeArrowheads="1"/>
          </p:cNvSpPr>
          <p:nvPr/>
        </p:nvSpPr>
        <p:spPr bwMode="auto">
          <a:xfrm>
            <a:off x="5905500" y="836613"/>
            <a:ext cx="1790700" cy="2121350"/>
          </a:xfrm>
          <a:prstGeom prst="rect">
            <a:avLst/>
          </a:prstGeom>
          <a:noFill/>
          <a:ln w="8001">
            <a:noFill/>
            <a:miter lim="800000"/>
            <a:headEnd/>
            <a:tailEnd/>
          </a:ln>
        </p:spPr>
        <p:txBody>
          <a:bodyPr>
            <a:prstTxWarp prst="textNoShape">
              <a:avLst/>
            </a:prstTxWarp>
            <a:spAutoFit/>
          </a:bodyPr>
          <a:lstStyle/>
          <a:p>
            <a:pPr marL="92075" indent="-92075" algn="l">
              <a:lnSpc>
                <a:spcPct val="85000"/>
              </a:lnSpc>
              <a:spcBef>
                <a:spcPct val="15000"/>
              </a:spcBef>
              <a:buFontTx/>
              <a:buChar char="•"/>
            </a:pPr>
            <a:r>
              <a:rPr lang="fr-FR" sz="900" dirty="0"/>
              <a:t>Stratégie de partenariat</a:t>
            </a:r>
          </a:p>
          <a:p>
            <a:pPr marL="92075" indent="-92075" algn="l">
              <a:lnSpc>
                <a:spcPct val="85000"/>
              </a:lnSpc>
              <a:spcBef>
                <a:spcPct val="15000"/>
              </a:spcBef>
              <a:buFontTx/>
              <a:buChar char="•"/>
            </a:pPr>
            <a:r>
              <a:rPr lang="fr-FR" sz="900" dirty="0"/>
              <a:t>Améliorer la gestion du capital client / Conquérir de nouveaux marchés-clients</a:t>
            </a:r>
          </a:p>
          <a:p>
            <a:pPr marL="92075" indent="-92075" algn="l">
              <a:lnSpc>
                <a:spcPct val="85000"/>
              </a:lnSpc>
              <a:spcBef>
                <a:spcPct val="15000"/>
              </a:spcBef>
              <a:buFontTx/>
              <a:buChar char="•"/>
            </a:pPr>
            <a:r>
              <a:rPr lang="fr-FR" sz="900" dirty="0"/>
              <a:t>Renforcer l’efficacité des réseaux commerciaux</a:t>
            </a:r>
          </a:p>
          <a:p>
            <a:pPr marL="92075" indent="-92075" algn="l">
              <a:lnSpc>
                <a:spcPct val="85000"/>
              </a:lnSpc>
              <a:spcBef>
                <a:spcPct val="15000"/>
              </a:spcBef>
              <a:buFontTx/>
              <a:buChar char="•"/>
            </a:pPr>
            <a:r>
              <a:rPr lang="fr-FR" sz="900" dirty="0"/>
              <a:t>Améliorer la performance multicanal / Développer la vente à distance</a:t>
            </a:r>
          </a:p>
          <a:p>
            <a:pPr marL="92075" indent="-92075" algn="l">
              <a:lnSpc>
                <a:spcPct val="85000"/>
              </a:lnSpc>
              <a:spcBef>
                <a:spcPct val="15000"/>
              </a:spcBef>
              <a:buFontTx/>
              <a:buChar char="•"/>
            </a:pPr>
            <a:r>
              <a:rPr lang="fr-FR" sz="900" dirty="0"/>
              <a:t>Renforcer la contribution du canal internet : vente, service Client</a:t>
            </a:r>
          </a:p>
          <a:p>
            <a:pPr marL="92075" indent="-92075" algn="l">
              <a:lnSpc>
                <a:spcPct val="85000"/>
              </a:lnSpc>
              <a:spcBef>
                <a:spcPct val="15000"/>
              </a:spcBef>
              <a:buFontTx/>
              <a:buChar char="•"/>
            </a:pPr>
            <a:r>
              <a:rPr lang="fr-FR" sz="900" dirty="0"/>
              <a:t>Développer la vente des produits AP</a:t>
            </a:r>
          </a:p>
          <a:p>
            <a:pPr marL="92075" indent="-92075" algn="l">
              <a:lnSpc>
                <a:spcPct val="85000"/>
              </a:lnSpc>
              <a:spcBef>
                <a:spcPct val="15000"/>
              </a:spcBef>
              <a:buFontTx/>
              <a:buChar char="•"/>
            </a:pPr>
            <a:endParaRPr lang="fr-FR" sz="900" dirty="0"/>
          </a:p>
          <a:p>
            <a:pPr marL="92075" indent="-92075" algn="l">
              <a:lnSpc>
                <a:spcPct val="85000"/>
              </a:lnSpc>
              <a:spcBef>
                <a:spcPct val="15000"/>
              </a:spcBef>
              <a:buFontTx/>
              <a:buChar char="•"/>
            </a:pPr>
            <a:endParaRPr lang="fr-FR" sz="900" dirty="0"/>
          </a:p>
        </p:txBody>
      </p:sp>
      <p:pic>
        <p:nvPicPr>
          <p:cNvPr id="145423" name="Picture 7"/>
          <p:cNvPicPr>
            <a:picLocks noChangeAspect="1" noChangeArrowheads="1"/>
          </p:cNvPicPr>
          <p:nvPr/>
        </p:nvPicPr>
        <p:blipFill>
          <a:blip r:embed="rId5"/>
          <a:srcRect/>
          <a:stretch>
            <a:fillRect/>
          </a:stretch>
        </p:blipFill>
        <p:spPr bwMode="auto">
          <a:xfrm>
            <a:off x="7740650" y="1557338"/>
            <a:ext cx="503238" cy="427037"/>
          </a:xfrm>
          <a:prstGeom prst="rect">
            <a:avLst/>
          </a:prstGeom>
          <a:noFill/>
          <a:ln w="9525">
            <a:noFill/>
            <a:miter lim="800000"/>
            <a:headEnd/>
            <a:tailEnd/>
          </a:ln>
        </p:spPr>
      </p:pic>
      <p:pic>
        <p:nvPicPr>
          <p:cNvPr id="145424" name="Image 16"/>
          <p:cNvPicPr>
            <a:picLocks noChangeAspect="1"/>
          </p:cNvPicPr>
          <p:nvPr/>
        </p:nvPicPr>
        <p:blipFill>
          <a:blip r:embed="rId6"/>
          <a:srcRect/>
          <a:stretch>
            <a:fillRect/>
          </a:stretch>
        </p:blipFill>
        <p:spPr bwMode="auto">
          <a:xfrm>
            <a:off x="8459788" y="1125538"/>
            <a:ext cx="360362" cy="360362"/>
          </a:xfrm>
          <a:prstGeom prst="rect">
            <a:avLst/>
          </a:prstGeom>
          <a:noFill/>
          <a:ln w="9525">
            <a:noFill/>
            <a:miter lim="800000"/>
            <a:headEnd/>
            <a:tailEnd/>
          </a:ln>
        </p:spPr>
      </p:pic>
      <p:pic>
        <p:nvPicPr>
          <p:cNvPr id="145425" name="Image 19"/>
          <p:cNvPicPr>
            <a:picLocks noChangeAspect="1"/>
          </p:cNvPicPr>
          <p:nvPr/>
        </p:nvPicPr>
        <p:blipFill>
          <a:blip r:embed="rId7"/>
          <a:srcRect/>
          <a:stretch>
            <a:fillRect/>
          </a:stretch>
        </p:blipFill>
        <p:spPr bwMode="auto">
          <a:xfrm>
            <a:off x="1692275" y="6021388"/>
            <a:ext cx="360363" cy="360362"/>
          </a:xfrm>
          <a:prstGeom prst="rect">
            <a:avLst/>
          </a:prstGeom>
          <a:noFill/>
          <a:ln w="9525">
            <a:noFill/>
            <a:miter lim="800000"/>
            <a:headEnd/>
            <a:tailEnd/>
          </a:ln>
        </p:spPr>
      </p:pic>
      <p:graphicFrame>
        <p:nvGraphicFramePr>
          <p:cNvPr id="145427" name="Object 2"/>
          <p:cNvGraphicFramePr>
            <a:graphicFrameLocks noChangeAspect="1"/>
          </p:cNvGraphicFramePr>
          <p:nvPr/>
        </p:nvGraphicFramePr>
        <p:xfrm>
          <a:off x="7669213" y="1196975"/>
          <a:ext cx="719137" cy="260350"/>
        </p:xfrm>
        <a:graphic>
          <a:graphicData uri="http://schemas.openxmlformats.org/presentationml/2006/ole">
            <mc:AlternateContent xmlns:mc="http://schemas.openxmlformats.org/markup-compatibility/2006">
              <mc:Choice xmlns:v="urn:schemas-microsoft-com:vml" Requires="v">
                <p:oleObj spid="_x0000_s349190" name="Document" r:id="rId8" imgW="3810532" imgH="1371791" progId="Word.Document.12">
                  <p:link updateAutomatic="1"/>
                </p:oleObj>
              </mc:Choice>
              <mc:Fallback>
                <p:oleObj name="Document" r:id="rId8" imgW="3810532" imgH="1371791" progId="Word.Document.12">
                  <p:link updateAutomatic="1"/>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9213" y="1196975"/>
                        <a:ext cx="719137" cy="26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45428" name="Picture 42" descr="Site Internet de Réunica">
            <a:hlinkClick r:id="rId10"/>
          </p:cNvPr>
          <p:cNvPicPr>
            <a:picLocks noChangeAspect="1" noChangeArrowheads="1"/>
          </p:cNvPicPr>
          <p:nvPr/>
        </p:nvPicPr>
        <p:blipFill>
          <a:blip r:embed="rId11"/>
          <a:srcRect/>
          <a:stretch>
            <a:fillRect/>
          </a:stretch>
        </p:blipFill>
        <p:spPr bwMode="auto">
          <a:xfrm>
            <a:off x="827088" y="6453188"/>
            <a:ext cx="504825" cy="303212"/>
          </a:xfrm>
          <a:prstGeom prst="rect">
            <a:avLst/>
          </a:prstGeom>
          <a:noFill/>
          <a:ln w="9525">
            <a:noFill/>
            <a:miter lim="800000"/>
            <a:headEnd/>
            <a:tailEnd/>
          </a:ln>
        </p:spPr>
      </p:pic>
      <p:pic>
        <p:nvPicPr>
          <p:cNvPr id="145429" name="Image 17"/>
          <p:cNvPicPr>
            <a:picLocks noChangeAspect="1"/>
          </p:cNvPicPr>
          <p:nvPr/>
        </p:nvPicPr>
        <p:blipFill>
          <a:blip r:embed="rId12"/>
          <a:srcRect/>
          <a:stretch>
            <a:fillRect/>
          </a:stretch>
        </p:blipFill>
        <p:spPr bwMode="auto">
          <a:xfrm>
            <a:off x="7451725" y="765175"/>
            <a:ext cx="419100" cy="414338"/>
          </a:xfrm>
          <a:prstGeom prst="rect">
            <a:avLst/>
          </a:prstGeom>
          <a:noFill/>
          <a:ln w="9525">
            <a:noFill/>
            <a:miter lim="800000"/>
            <a:headEnd/>
            <a:tailEnd/>
          </a:ln>
        </p:spPr>
      </p:pic>
      <p:pic>
        <p:nvPicPr>
          <p:cNvPr id="145430" name="Image 17"/>
          <p:cNvPicPr>
            <a:picLocks noChangeAspect="1"/>
          </p:cNvPicPr>
          <p:nvPr/>
        </p:nvPicPr>
        <p:blipFill>
          <a:blip r:embed="rId12"/>
          <a:srcRect/>
          <a:stretch>
            <a:fillRect/>
          </a:stretch>
        </p:blipFill>
        <p:spPr bwMode="auto">
          <a:xfrm>
            <a:off x="265113" y="6021388"/>
            <a:ext cx="419100" cy="414337"/>
          </a:xfrm>
          <a:prstGeom prst="rect">
            <a:avLst/>
          </a:prstGeom>
          <a:noFill/>
          <a:ln w="9525">
            <a:noFill/>
            <a:miter lim="800000"/>
            <a:headEnd/>
            <a:tailEnd/>
          </a:ln>
        </p:spPr>
      </p:pic>
      <p:pic>
        <p:nvPicPr>
          <p:cNvPr id="145431" name="Picture 50"/>
          <p:cNvPicPr>
            <a:picLocks noChangeAspect="1" noChangeArrowheads="1"/>
          </p:cNvPicPr>
          <p:nvPr/>
        </p:nvPicPr>
        <p:blipFill>
          <a:blip r:embed="rId13">
            <a:lum contrast="20000"/>
          </a:blip>
          <a:srcRect/>
          <a:stretch>
            <a:fillRect/>
          </a:stretch>
        </p:blipFill>
        <p:spPr bwMode="auto">
          <a:xfrm>
            <a:off x="5364163" y="6165850"/>
            <a:ext cx="523875" cy="334963"/>
          </a:xfrm>
          <a:prstGeom prst="rect">
            <a:avLst/>
          </a:prstGeom>
          <a:noFill/>
          <a:ln w="9525">
            <a:noFill/>
            <a:miter lim="800000"/>
            <a:headEnd/>
            <a:tailEnd/>
          </a:ln>
        </p:spPr>
      </p:pic>
      <p:pic>
        <p:nvPicPr>
          <p:cNvPr id="145432" name="Picture 56" descr="ag2r"/>
          <p:cNvPicPr>
            <a:picLocks noChangeAspect="1" noChangeArrowheads="1"/>
          </p:cNvPicPr>
          <p:nvPr/>
        </p:nvPicPr>
        <p:blipFill>
          <a:blip r:embed="rId14"/>
          <a:srcRect/>
          <a:stretch>
            <a:fillRect/>
          </a:stretch>
        </p:blipFill>
        <p:spPr bwMode="auto">
          <a:xfrm>
            <a:off x="7667625" y="4292600"/>
            <a:ext cx="450850" cy="330200"/>
          </a:xfrm>
          <a:prstGeom prst="rect">
            <a:avLst/>
          </a:prstGeom>
          <a:noFill/>
          <a:ln w="9525">
            <a:noFill/>
            <a:miter lim="800000"/>
            <a:headEnd/>
            <a:tailEnd/>
          </a:ln>
        </p:spPr>
      </p:pic>
      <p:pic>
        <p:nvPicPr>
          <p:cNvPr id="145433" name="Picture 59" descr="marshlogo">
            <a:hlinkClick r:id="rId15"/>
          </p:cNvPr>
          <p:cNvPicPr>
            <a:picLocks noChangeAspect="1" noChangeArrowheads="1"/>
          </p:cNvPicPr>
          <p:nvPr/>
        </p:nvPicPr>
        <p:blipFill>
          <a:blip r:embed="rId16"/>
          <a:srcRect/>
          <a:stretch>
            <a:fillRect/>
          </a:stretch>
        </p:blipFill>
        <p:spPr bwMode="auto">
          <a:xfrm>
            <a:off x="6097588" y="4292600"/>
            <a:ext cx="635000" cy="200025"/>
          </a:xfrm>
          <a:prstGeom prst="rect">
            <a:avLst/>
          </a:prstGeom>
          <a:noFill/>
          <a:ln w="9525">
            <a:noFill/>
            <a:miter lim="800000"/>
            <a:headEnd/>
            <a:tailEnd/>
          </a:ln>
        </p:spPr>
      </p:pic>
      <p:pic>
        <p:nvPicPr>
          <p:cNvPr id="145434" name="Picture 64" descr="LogoAPRIONIS%20web"/>
          <p:cNvPicPr>
            <a:picLocks noChangeAspect="1" noChangeArrowheads="1"/>
          </p:cNvPicPr>
          <p:nvPr/>
        </p:nvPicPr>
        <p:blipFill>
          <a:blip r:embed="rId17" cstate="print"/>
          <a:srcRect l="2702" t="14339" r="2702" b="12277"/>
          <a:stretch>
            <a:fillRect/>
          </a:stretch>
        </p:blipFill>
        <p:spPr bwMode="auto">
          <a:xfrm>
            <a:off x="1042988" y="4078288"/>
            <a:ext cx="576262" cy="280987"/>
          </a:xfrm>
          <a:prstGeom prst="rect">
            <a:avLst/>
          </a:prstGeom>
          <a:noFill/>
          <a:ln w="9525">
            <a:noFill/>
            <a:miter lim="800000"/>
            <a:headEnd/>
            <a:tailEnd/>
          </a:ln>
        </p:spPr>
      </p:pic>
      <p:pic>
        <p:nvPicPr>
          <p:cNvPr id="145435" name="Picture 23" descr="MalaMed_coul"/>
          <p:cNvPicPr>
            <a:picLocks noChangeAspect="1" noChangeArrowheads="1"/>
          </p:cNvPicPr>
          <p:nvPr/>
        </p:nvPicPr>
        <p:blipFill>
          <a:blip r:embed="rId18" cstate="print"/>
          <a:srcRect/>
          <a:stretch>
            <a:fillRect/>
          </a:stretch>
        </p:blipFill>
        <p:spPr bwMode="auto">
          <a:xfrm>
            <a:off x="1331913" y="6381750"/>
            <a:ext cx="534987" cy="360363"/>
          </a:xfrm>
          <a:prstGeom prst="rect">
            <a:avLst/>
          </a:prstGeom>
          <a:noFill/>
          <a:ln w="9525">
            <a:noFill/>
            <a:miter lim="800000"/>
            <a:headEnd/>
            <a:tailEnd/>
          </a:ln>
        </p:spPr>
      </p:pic>
      <p:pic>
        <p:nvPicPr>
          <p:cNvPr id="145436" name="Picture 42" descr="Site Internet de Réunica">
            <a:hlinkClick r:id="rId10"/>
          </p:cNvPr>
          <p:cNvPicPr>
            <a:picLocks noChangeAspect="1" noChangeArrowheads="1"/>
          </p:cNvPicPr>
          <p:nvPr/>
        </p:nvPicPr>
        <p:blipFill>
          <a:blip r:embed="rId11"/>
          <a:srcRect/>
          <a:stretch>
            <a:fillRect/>
          </a:stretch>
        </p:blipFill>
        <p:spPr bwMode="auto">
          <a:xfrm>
            <a:off x="7596188" y="2286000"/>
            <a:ext cx="504825" cy="303213"/>
          </a:xfrm>
          <a:prstGeom prst="rect">
            <a:avLst/>
          </a:prstGeom>
          <a:noFill/>
          <a:ln w="9525">
            <a:noFill/>
            <a:miter lim="800000"/>
            <a:headEnd/>
            <a:tailEnd/>
          </a:ln>
        </p:spPr>
      </p:pic>
      <p:pic>
        <p:nvPicPr>
          <p:cNvPr id="145438" name="Picture 11" descr="logo"/>
          <p:cNvPicPr>
            <a:picLocks noChangeAspect="1" noChangeArrowheads="1"/>
          </p:cNvPicPr>
          <p:nvPr/>
        </p:nvPicPr>
        <p:blipFill>
          <a:blip r:embed="rId19"/>
          <a:srcRect/>
          <a:stretch>
            <a:fillRect/>
          </a:stretch>
        </p:blipFill>
        <p:spPr bwMode="auto">
          <a:xfrm>
            <a:off x="8001000" y="857250"/>
            <a:ext cx="785813" cy="200025"/>
          </a:xfrm>
          <a:prstGeom prst="rect">
            <a:avLst/>
          </a:prstGeom>
          <a:noFill/>
          <a:ln w="9525">
            <a:noFill/>
            <a:miter lim="800000"/>
            <a:headEnd/>
            <a:tailEnd/>
          </a:ln>
        </p:spPr>
      </p:pic>
      <p:pic>
        <p:nvPicPr>
          <p:cNvPr id="145439" name="Picture 68" descr="http://www.allianzbanque.fr/rebranding/img/top_logo.gif">
            <a:hlinkClick r:id="rId20" tooltip="Accueil"/>
          </p:cNvPr>
          <p:cNvPicPr>
            <a:picLocks noChangeAspect="1" noChangeArrowheads="1"/>
          </p:cNvPicPr>
          <p:nvPr/>
        </p:nvPicPr>
        <p:blipFill>
          <a:blip r:embed="rId21"/>
          <a:srcRect/>
          <a:stretch>
            <a:fillRect/>
          </a:stretch>
        </p:blipFill>
        <p:spPr bwMode="auto">
          <a:xfrm>
            <a:off x="7812088" y="1955800"/>
            <a:ext cx="1143000" cy="320675"/>
          </a:xfrm>
          <a:prstGeom prst="rect">
            <a:avLst/>
          </a:prstGeom>
          <a:noFill/>
          <a:ln w="9525">
            <a:noFill/>
            <a:miter lim="800000"/>
            <a:headEnd/>
            <a:tailEnd/>
          </a:ln>
        </p:spPr>
      </p:pic>
      <p:pic>
        <p:nvPicPr>
          <p:cNvPr id="145440" name="Picture 70" descr="Logo AGF">
            <a:hlinkClick r:id="rId22" tooltip="Logo AGF - Retour à la page d'accueil AGF"/>
          </p:cNvPr>
          <p:cNvPicPr>
            <a:picLocks noChangeAspect="1" noChangeArrowheads="1"/>
          </p:cNvPicPr>
          <p:nvPr/>
        </p:nvPicPr>
        <p:blipFill>
          <a:blip r:embed="rId23"/>
          <a:srcRect/>
          <a:stretch>
            <a:fillRect/>
          </a:stretch>
        </p:blipFill>
        <p:spPr bwMode="auto">
          <a:xfrm>
            <a:off x="8320088" y="1628775"/>
            <a:ext cx="500062" cy="146050"/>
          </a:xfrm>
          <a:prstGeom prst="rect">
            <a:avLst/>
          </a:prstGeom>
          <a:noFill/>
          <a:ln w="9525">
            <a:noFill/>
            <a:miter lim="800000"/>
            <a:headEnd/>
            <a:tailEnd/>
          </a:ln>
        </p:spPr>
      </p:pic>
      <p:pic>
        <p:nvPicPr>
          <p:cNvPr id="145441" name="Picture 11" descr="logo"/>
          <p:cNvPicPr>
            <a:picLocks noChangeAspect="1" noChangeArrowheads="1"/>
          </p:cNvPicPr>
          <p:nvPr/>
        </p:nvPicPr>
        <p:blipFill>
          <a:blip r:embed="rId19"/>
          <a:srcRect/>
          <a:stretch>
            <a:fillRect/>
          </a:stretch>
        </p:blipFill>
        <p:spPr bwMode="auto">
          <a:xfrm>
            <a:off x="7602538" y="3989388"/>
            <a:ext cx="785812" cy="200025"/>
          </a:xfrm>
          <a:prstGeom prst="rect">
            <a:avLst/>
          </a:prstGeom>
          <a:noFill/>
          <a:ln w="9525">
            <a:noFill/>
            <a:miter lim="800000"/>
            <a:headEnd/>
            <a:tailEnd/>
          </a:ln>
        </p:spPr>
      </p:pic>
      <p:pic>
        <p:nvPicPr>
          <p:cNvPr id="145442" name="Picture 70" descr="Logo AGF">
            <a:hlinkClick r:id="rId22" tooltip="Logo AGF - Retour à la page d'accueil AGF"/>
          </p:cNvPr>
          <p:cNvPicPr>
            <a:picLocks noChangeAspect="1" noChangeArrowheads="1"/>
          </p:cNvPicPr>
          <p:nvPr/>
        </p:nvPicPr>
        <p:blipFill>
          <a:blip r:embed="rId23"/>
          <a:srcRect/>
          <a:stretch>
            <a:fillRect/>
          </a:stretch>
        </p:blipFill>
        <p:spPr bwMode="auto">
          <a:xfrm>
            <a:off x="7019925" y="4005263"/>
            <a:ext cx="500063" cy="146050"/>
          </a:xfrm>
          <a:prstGeom prst="rect">
            <a:avLst/>
          </a:prstGeom>
          <a:noFill/>
          <a:ln w="9525">
            <a:noFill/>
            <a:miter lim="800000"/>
            <a:headEnd/>
            <a:tailEnd/>
          </a:ln>
        </p:spPr>
      </p:pic>
      <p:pic>
        <p:nvPicPr>
          <p:cNvPr id="145443" name="Picture 72" descr="Generali, Solutions d'assurances"/>
          <p:cNvPicPr>
            <a:picLocks noChangeAspect="1" noChangeArrowheads="1"/>
          </p:cNvPicPr>
          <p:nvPr/>
        </p:nvPicPr>
        <p:blipFill>
          <a:blip r:embed="rId24"/>
          <a:srcRect/>
          <a:stretch>
            <a:fillRect/>
          </a:stretch>
        </p:blipFill>
        <p:spPr bwMode="auto">
          <a:xfrm>
            <a:off x="6019800" y="3933825"/>
            <a:ext cx="857250" cy="273050"/>
          </a:xfrm>
          <a:prstGeom prst="rect">
            <a:avLst/>
          </a:prstGeom>
          <a:noFill/>
          <a:ln w="9525">
            <a:noFill/>
            <a:miter lim="800000"/>
            <a:headEnd/>
            <a:tailEnd/>
          </a:ln>
        </p:spPr>
      </p:pic>
      <p:pic>
        <p:nvPicPr>
          <p:cNvPr id="145444" name="Picture 11" descr="logo"/>
          <p:cNvPicPr>
            <a:picLocks noChangeAspect="1" noChangeArrowheads="1"/>
          </p:cNvPicPr>
          <p:nvPr/>
        </p:nvPicPr>
        <p:blipFill>
          <a:blip r:embed="rId19"/>
          <a:srcRect/>
          <a:stretch>
            <a:fillRect/>
          </a:stretch>
        </p:blipFill>
        <p:spPr bwMode="auto">
          <a:xfrm>
            <a:off x="6030913" y="6215063"/>
            <a:ext cx="785812" cy="200025"/>
          </a:xfrm>
          <a:prstGeom prst="rect">
            <a:avLst/>
          </a:prstGeom>
          <a:noFill/>
          <a:ln w="9525">
            <a:noFill/>
            <a:miter lim="800000"/>
            <a:headEnd/>
            <a:tailEnd/>
          </a:ln>
        </p:spPr>
      </p:pic>
      <p:pic>
        <p:nvPicPr>
          <p:cNvPr id="145445" name="Picture 11" descr="logo"/>
          <p:cNvPicPr>
            <a:picLocks noChangeAspect="1" noChangeArrowheads="1"/>
          </p:cNvPicPr>
          <p:nvPr/>
        </p:nvPicPr>
        <p:blipFill>
          <a:blip r:embed="rId19"/>
          <a:srcRect/>
          <a:stretch>
            <a:fillRect/>
          </a:stretch>
        </p:blipFill>
        <p:spPr bwMode="auto">
          <a:xfrm>
            <a:off x="755650" y="6143625"/>
            <a:ext cx="785813" cy="200025"/>
          </a:xfrm>
          <a:prstGeom prst="rect">
            <a:avLst/>
          </a:prstGeom>
          <a:noFill/>
          <a:ln w="9525">
            <a:noFill/>
            <a:miter lim="800000"/>
            <a:headEnd/>
            <a:tailEnd/>
          </a:ln>
        </p:spPr>
      </p:pic>
      <p:pic>
        <p:nvPicPr>
          <p:cNvPr id="145446" name="Picture 11" descr="logo"/>
          <p:cNvPicPr>
            <a:picLocks noChangeAspect="1" noChangeArrowheads="1"/>
          </p:cNvPicPr>
          <p:nvPr/>
        </p:nvPicPr>
        <p:blipFill>
          <a:blip r:embed="rId19"/>
          <a:srcRect/>
          <a:stretch>
            <a:fillRect/>
          </a:stretch>
        </p:blipFill>
        <p:spPr bwMode="auto">
          <a:xfrm>
            <a:off x="179388" y="4143375"/>
            <a:ext cx="787400" cy="200025"/>
          </a:xfrm>
          <a:prstGeom prst="rect">
            <a:avLst/>
          </a:prstGeom>
          <a:noFill/>
          <a:ln w="9525">
            <a:noFill/>
            <a:miter lim="800000"/>
            <a:headEnd/>
            <a:tailEnd/>
          </a:ln>
        </p:spPr>
      </p:pic>
      <p:pic>
        <p:nvPicPr>
          <p:cNvPr id="145448" name="Image 17"/>
          <p:cNvPicPr>
            <a:picLocks noChangeAspect="1"/>
          </p:cNvPicPr>
          <p:nvPr/>
        </p:nvPicPr>
        <p:blipFill>
          <a:blip r:embed="rId12"/>
          <a:srcRect/>
          <a:stretch>
            <a:fillRect/>
          </a:stretch>
        </p:blipFill>
        <p:spPr bwMode="auto">
          <a:xfrm>
            <a:off x="6904038" y="6092825"/>
            <a:ext cx="419100" cy="414338"/>
          </a:xfrm>
          <a:prstGeom prst="rect">
            <a:avLst/>
          </a:prstGeom>
          <a:noFill/>
          <a:ln w="9525">
            <a:noFill/>
            <a:miter lim="800000"/>
            <a:headEnd/>
            <a:tailEnd/>
          </a:ln>
        </p:spPr>
      </p:pic>
      <p:pic>
        <p:nvPicPr>
          <p:cNvPr id="145450" name="Picture 42" descr="Site Internet de Réunica">
            <a:hlinkClick r:id="rId10"/>
          </p:cNvPr>
          <p:cNvPicPr>
            <a:picLocks noChangeAspect="1" noChangeArrowheads="1"/>
          </p:cNvPicPr>
          <p:nvPr/>
        </p:nvPicPr>
        <p:blipFill>
          <a:blip r:embed="rId11"/>
          <a:srcRect/>
          <a:stretch>
            <a:fillRect/>
          </a:stretch>
        </p:blipFill>
        <p:spPr bwMode="auto">
          <a:xfrm>
            <a:off x="1547813" y="4076700"/>
            <a:ext cx="504825" cy="303213"/>
          </a:xfrm>
          <a:prstGeom prst="rect">
            <a:avLst/>
          </a:prstGeom>
          <a:noFill/>
          <a:ln w="9525">
            <a:noFill/>
            <a:miter lim="800000"/>
            <a:headEnd/>
            <a:tailEnd/>
          </a:ln>
        </p:spPr>
      </p:pic>
      <p:pic>
        <p:nvPicPr>
          <p:cNvPr id="145451" name="Picture 33" descr="k4u-logo">
            <a:hlinkClick r:id="rId25"/>
          </p:cNvPr>
          <p:cNvPicPr>
            <a:picLocks noChangeAspect="1" noChangeArrowheads="1"/>
          </p:cNvPicPr>
          <p:nvPr/>
        </p:nvPicPr>
        <p:blipFill>
          <a:blip r:embed="rId26"/>
          <a:srcRect/>
          <a:stretch>
            <a:fillRect/>
          </a:stretch>
        </p:blipFill>
        <p:spPr bwMode="auto">
          <a:xfrm>
            <a:off x="323850" y="6453188"/>
            <a:ext cx="360363" cy="349250"/>
          </a:xfrm>
          <a:prstGeom prst="rect">
            <a:avLst/>
          </a:prstGeom>
          <a:noFill/>
          <a:ln w="9525">
            <a:noFill/>
            <a:miter lim="800000"/>
            <a:headEnd/>
            <a:tailEnd/>
          </a:ln>
        </p:spPr>
      </p:pic>
      <p:pic>
        <p:nvPicPr>
          <p:cNvPr id="145452" name="Picture 48" descr="MAAF-">
            <a:hlinkClick r:id="rId27"/>
          </p:cNvPr>
          <p:cNvPicPr>
            <a:picLocks noChangeAspect="1" noChangeArrowheads="1"/>
          </p:cNvPicPr>
          <p:nvPr/>
        </p:nvPicPr>
        <p:blipFill>
          <a:blip r:embed="rId28"/>
          <a:srcRect/>
          <a:stretch>
            <a:fillRect/>
          </a:stretch>
        </p:blipFill>
        <p:spPr bwMode="auto">
          <a:xfrm>
            <a:off x="2843213" y="6103938"/>
            <a:ext cx="361950" cy="277812"/>
          </a:xfrm>
          <a:prstGeom prst="rect">
            <a:avLst/>
          </a:prstGeom>
          <a:noFill/>
          <a:ln w="9525">
            <a:noFill/>
            <a:miter lim="800000"/>
            <a:headEnd/>
            <a:tailEnd/>
          </a:ln>
        </p:spPr>
      </p:pic>
      <p:pic>
        <p:nvPicPr>
          <p:cNvPr id="145453" name="Picture 68" descr="http://www.allianzbanque.fr/rebranding/img/top_logo.gif">
            <a:hlinkClick r:id="rId20" tooltip="Accueil"/>
          </p:cNvPr>
          <p:cNvPicPr>
            <a:picLocks noChangeAspect="1" noChangeArrowheads="1"/>
          </p:cNvPicPr>
          <p:nvPr/>
        </p:nvPicPr>
        <p:blipFill>
          <a:blip r:embed="rId21"/>
          <a:srcRect l="8844" t="25401" r="46777" b="24074"/>
          <a:stretch>
            <a:fillRect/>
          </a:stretch>
        </p:blipFill>
        <p:spPr bwMode="auto">
          <a:xfrm>
            <a:off x="2124075" y="6165850"/>
            <a:ext cx="639763" cy="204788"/>
          </a:xfrm>
          <a:prstGeom prst="rect">
            <a:avLst/>
          </a:prstGeom>
          <a:noFill/>
          <a:ln w="9525">
            <a:noFill/>
            <a:miter lim="800000"/>
            <a:headEnd/>
            <a:tailEnd/>
          </a:ln>
        </p:spPr>
      </p:pic>
      <p:graphicFrame>
        <p:nvGraphicFramePr>
          <p:cNvPr id="145454" name="Object 46"/>
          <p:cNvGraphicFramePr>
            <a:graphicFrameLocks noChangeAspect="1"/>
          </p:cNvGraphicFramePr>
          <p:nvPr/>
        </p:nvGraphicFramePr>
        <p:xfrm>
          <a:off x="1908175" y="6453188"/>
          <a:ext cx="346075" cy="215900"/>
        </p:xfrm>
        <a:graphic>
          <a:graphicData uri="http://schemas.openxmlformats.org/presentationml/2006/ole">
            <mc:AlternateContent xmlns:mc="http://schemas.openxmlformats.org/markup-compatibility/2006">
              <mc:Choice xmlns:v="urn:schemas-microsoft-com:vml" Requires="v">
                <p:oleObj spid="_x0000_s349191" name="Document" r:id="rId30" imgW="867240" imgH="619200" progId="Word.Document.8">
                  <p:embed/>
                </p:oleObj>
              </mc:Choice>
              <mc:Fallback>
                <p:oleObj name="Document" r:id="rId30" imgW="867240" imgH="619200" progId="Word.Document.8">
                  <p:embed/>
                  <p:pic>
                    <p:nvPicPr>
                      <p:cNvPr id="0" name="Picture 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08175" y="6453188"/>
                        <a:ext cx="3460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5455" name="Picture 114"/>
          <p:cNvPicPr>
            <a:picLocks noChangeAspect="1" noChangeArrowheads="1"/>
          </p:cNvPicPr>
          <p:nvPr/>
        </p:nvPicPr>
        <p:blipFill>
          <a:blip r:embed="rId32"/>
          <a:srcRect/>
          <a:stretch>
            <a:fillRect/>
          </a:stretch>
        </p:blipFill>
        <p:spPr bwMode="auto">
          <a:xfrm>
            <a:off x="2124075" y="4100513"/>
            <a:ext cx="311150" cy="265112"/>
          </a:xfrm>
          <a:prstGeom prst="rect">
            <a:avLst/>
          </a:prstGeom>
          <a:noFill/>
          <a:ln w="9525">
            <a:noFill/>
            <a:miter lim="800000"/>
            <a:headEnd/>
            <a:tailEnd/>
          </a:ln>
        </p:spPr>
      </p:pic>
      <p:pic>
        <p:nvPicPr>
          <p:cNvPr id="145456" name="Picture 298" descr="http://tbn1.google.com/images?q=tbn:ApR5y6PLutpjTM:http://www.caisse-epargne.nc/cpp/112/fra/blob/logo_tete_cenc_050510091507.gif">
            <a:hlinkClick r:id="rId33"/>
          </p:cNvPr>
          <p:cNvPicPr>
            <a:picLocks noChangeAspect="1" noChangeArrowheads="1"/>
          </p:cNvPicPr>
          <p:nvPr/>
        </p:nvPicPr>
        <p:blipFill>
          <a:blip r:embed="rId34"/>
          <a:srcRect/>
          <a:stretch>
            <a:fillRect/>
          </a:stretch>
        </p:blipFill>
        <p:spPr bwMode="auto">
          <a:xfrm>
            <a:off x="2411413" y="4076700"/>
            <a:ext cx="417512" cy="342900"/>
          </a:xfrm>
          <a:prstGeom prst="rect">
            <a:avLst/>
          </a:prstGeom>
          <a:noFill/>
          <a:ln w="9525">
            <a:noFill/>
            <a:miter lim="800000"/>
            <a:headEnd/>
            <a:tailEnd/>
          </a:ln>
        </p:spPr>
      </p:pic>
      <p:graphicFrame>
        <p:nvGraphicFramePr>
          <p:cNvPr id="145457" name="Object 49"/>
          <p:cNvGraphicFramePr>
            <a:graphicFrameLocks noChangeAspect="1"/>
          </p:cNvGraphicFramePr>
          <p:nvPr/>
        </p:nvGraphicFramePr>
        <p:xfrm>
          <a:off x="6872288" y="4292600"/>
          <a:ext cx="652462" cy="293688"/>
        </p:xfrm>
        <a:graphic>
          <a:graphicData uri="http://schemas.openxmlformats.org/presentationml/2006/ole">
            <mc:AlternateContent xmlns:mc="http://schemas.openxmlformats.org/markup-compatibility/2006">
              <mc:Choice xmlns:v="urn:schemas-microsoft-com:vml" Requires="v">
                <p:oleObj spid="_x0000_s349192" name="Photo Editor Photo" r:id="rId35" imgW="1542857" imgH="695238" progId="">
                  <p:embed/>
                </p:oleObj>
              </mc:Choice>
              <mc:Fallback>
                <p:oleObj name="Photo Editor Photo" r:id="rId35" imgW="1542857" imgH="695238" progId="">
                  <p:embed/>
                  <p:pic>
                    <p:nvPicPr>
                      <p:cNvPr id="0" name="Picture 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872288" y="4292600"/>
                        <a:ext cx="652462" cy="293688"/>
                      </a:xfrm>
                      <a:prstGeom prst="rect">
                        <a:avLst/>
                      </a:prstGeom>
                      <a:noFill/>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rgbClr val="666666"/>
                              </a:outerShdw>
                            </a:effectLst>
                          </a14:hiddenEffects>
                        </a:ext>
                      </a:extLst>
                    </p:spPr>
                  </p:pic>
                </p:oleObj>
              </mc:Fallback>
            </mc:AlternateContent>
          </a:graphicData>
        </a:graphic>
      </p:graphicFrame>
      <p:pic>
        <p:nvPicPr>
          <p:cNvPr id="145458" name="Picture 64" descr="LogoAPRIONIS%20web"/>
          <p:cNvPicPr>
            <a:picLocks noChangeAspect="1" noChangeArrowheads="1"/>
          </p:cNvPicPr>
          <p:nvPr/>
        </p:nvPicPr>
        <p:blipFill>
          <a:blip r:embed="rId37" cstate="print"/>
          <a:srcRect l="2702" t="14339" r="2702" b="12277"/>
          <a:stretch>
            <a:fillRect/>
          </a:stretch>
        </p:blipFill>
        <p:spPr bwMode="auto">
          <a:xfrm>
            <a:off x="8172450" y="4292600"/>
            <a:ext cx="649288" cy="315913"/>
          </a:xfrm>
          <a:prstGeom prst="rect">
            <a:avLst/>
          </a:prstGeom>
          <a:noFill/>
          <a:ln w="9525">
            <a:noFill/>
            <a:miter lim="800000"/>
            <a:headEnd/>
            <a:tailEnd/>
          </a:ln>
        </p:spPr>
      </p:pic>
      <p:pic>
        <p:nvPicPr>
          <p:cNvPr id="145459" name="Picture 7"/>
          <p:cNvPicPr>
            <a:picLocks noChangeAspect="1" noChangeArrowheads="1"/>
          </p:cNvPicPr>
          <p:nvPr/>
        </p:nvPicPr>
        <p:blipFill>
          <a:blip r:embed="rId5"/>
          <a:srcRect/>
          <a:stretch>
            <a:fillRect/>
          </a:stretch>
        </p:blipFill>
        <p:spPr bwMode="auto">
          <a:xfrm>
            <a:off x="8423275" y="3938588"/>
            <a:ext cx="503238" cy="427037"/>
          </a:xfrm>
          <a:prstGeom prst="rect">
            <a:avLst/>
          </a:prstGeom>
          <a:noFill/>
          <a:ln w="9525">
            <a:noFill/>
            <a:miter lim="800000"/>
            <a:headEnd/>
            <a:tailEnd/>
          </a:ln>
        </p:spPr>
      </p:pic>
      <p:sp>
        <p:nvSpPr>
          <p:cNvPr id="145460" name="Rectangle 2051"/>
          <p:cNvSpPr>
            <a:spLocks noChangeArrowheads="1"/>
          </p:cNvSpPr>
          <p:nvPr/>
        </p:nvSpPr>
        <p:spPr bwMode="auto">
          <a:xfrm>
            <a:off x="1042988" y="0"/>
            <a:ext cx="7489825" cy="765175"/>
          </a:xfrm>
          <a:prstGeom prst="rect">
            <a:avLst/>
          </a:prstGeom>
          <a:noFill/>
          <a:ln w="9525">
            <a:noFill/>
            <a:miter lim="800000"/>
            <a:headEnd/>
            <a:tailEnd/>
          </a:ln>
        </p:spPr>
        <p:txBody>
          <a:bodyPr lIns="87279" tIns="43640" rIns="87279" bIns="43640" anchor="ctr">
            <a:prstTxWarp prst="textNoShape">
              <a:avLst/>
            </a:prstTxWarp>
          </a:bodyPr>
          <a:lstStyle/>
          <a:p>
            <a:pPr algn="r" defTabSz="874713" eaLnBrk="1" hangingPunct="1"/>
            <a:r>
              <a:rPr lang="fr-FR" sz="1800" b="1" dirty="0"/>
              <a:t>Orga Consultants a </a:t>
            </a:r>
            <a:r>
              <a:rPr lang="fr-FR" sz="1800" b="1" dirty="0">
                <a:solidFill>
                  <a:srgbClr val="990000"/>
                </a:solidFill>
              </a:rPr>
              <a:t>6 grands domaines de savoir-faire</a:t>
            </a:r>
            <a:r>
              <a:rPr lang="fr-FR" sz="1800" b="1" dirty="0"/>
              <a:t> pour répondre aux enjeux de l’Assurance et de la Protection Sociale</a:t>
            </a:r>
          </a:p>
        </p:txBody>
      </p:sp>
      <p:grpSp>
        <p:nvGrpSpPr>
          <p:cNvPr id="59" name="Groupe 58"/>
          <p:cNvGrpSpPr/>
          <p:nvPr/>
        </p:nvGrpSpPr>
        <p:grpSpPr>
          <a:xfrm>
            <a:off x="107950" y="836613"/>
            <a:ext cx="3867150" cy="1708150"/>
            <a:chOff x="107950" y="836613"/>
            <a:chExt cx="3867150" cy="1708150"/>
          </a:xfrm>
        </p:grpSpPr>
        <p:sp>
          <p:nvSpPr>
            <p:cNvPr id="145411" name="Text Box 2052"/>
            <p:cNvSpPr txBox="1">
              <a:spLocks noChangeArrowheads="1"/>
            </p:cNvSpPr>
            <p:nvPr/>
          </p:nvSpPr>
          <p:spPr bwMode="auto">
            <a:xfrm>
              <a:off x="2832100" y="1268413"/>
              <a:ext cx="1143000" cy="549275"/>
            </a:xfrm>
            <a:prstGeom prst="rect">
              <a:avLst/>
            </a:prstGeom>
            <a:noFill/>
            <a:ln w="9525">
              <a:noFill/>
              <a:miter lim="800000"/>
              <a:headEnd/>
              <a:tailEnd/>
            </a:ln>
          </p:spPr>
          <p:txBody>
            <a:bodyPr>
              <a:prstTxWarp prst="textNoShape">
                <a:avLst/>
              </a:prstTxWarp>
              <a:spAutoFit/>
            </a:bodyPr>
            <a:lstStyle/>
            <a:p>
              <a:pPr>
                <a:spcBef>
                  <a:spcPct val="50000"/>
                </a:spcBef>
              </a:pPr>
              <a:r>
                <a:rPr lang="fr-FR" sz="1000" b="1" dirty="0" smtClean="0">
                  <a:solidFill>
                    <a:schemeClr val="folHlink"/>
                  </a:solidFill>
                </a:rPr>
                <a:t> Management et </a:t>
              </a:r>
              <a:r>
                <a:rPr lang="fr-FR" sz="1000" b="1" dirty="0">
                  <a:solidFill>
                    <a:schemeClr val="folHlink"/>
                  </a:solidFill>
                </a:rPr>
                <a:t>gestion    des hommes</a:t>
              </a:r>
            </a:p>
          </p:txBody>
        </p:sp>
        <p:sp>
          <p:nvSpPr>
            <p:cNvPr id="145421" name="Text Box 2077"/>
            <p:cNvSpPr txBox="1">
              <a:spLocks noChangeArrowheads="1"/>
            </p:cNvSpPr>
            <p:nvPr/>
          </p:nvSpPr>
          <p:spPr bwMode="auto">
            <a:xfrm>
              <a:off x="1066800" y="963613"/>
              <a:ext cx="1676400" cy="1312862"/>
            </a:xfrm>
            <a:prstGeom prst="rect">
              <a:avLst/>
            </a:prstGeom>
            <a:noFill/>
            <a:ln w="8001">
              <a:noFill/>
              <a:miter lim="800000"/>
              <a:headEnd/>
              <a:tailEnd/>
            </a:ln>
          </p:spPr>
          <p:txBody>
            <a:bodyPr>
              <a:prstTxWarp prst="textNoShape">
                <a:avLst/>
              </a:prstTxWarp>
              <a:spAutoFit/>
            </a:bodyPr>
            <a:lstStyle/>
            <a:p>
              <a:pPr marL="92075" indent="-92075" algn="l">
                <a:lnSpc>
                  <a:spcPct val="85000"/>
                </a:lnSpc>
                <a:spcBef>
                  <a:spcPct val="15000"/>
                </a:spcBef>
                <a:buFontTx/>
                <a:buChar char="•"/>
              </a:pPr>
              <a:r>
                <a:rPr lang="fr-FR" sz="900" dirty="0"/>
                <a:t>Augmenter la performance de la fonction RH</a:t>
              </a:r>
            </a:p>
            <a:p>
              <a:pPr marL="92075" indent="-92075" algn="l">
                <a:lnSpc>
                  <a:spcPct val="85000"/>
                </a:lnSpc>
                <a:spcBef>
                  <a:spcPct val="15000"/>
                </a:spcBef>
                <a:buFontTx/>
                <a:buChar char="•"/>
              </a:pPr>
              <a:r>
                <a:rPr lang="fr-FR" sz="900" dirty="0"/>
                <a:t>Minimiser le risque social sur les projets de transformation (organisation, SI,…)</a:t>
              </a:r>
            </a:p>
            <a:p>
              <a:pPr marL="92075" indent="-92075" algn="l">
                <a:lnSpc>
                  <a:spcPct val="85000"/>
                </a:lnSpc>
                <a:spcBef>
                  <a:spcPct val="15000"/>
                </a:spcBef>
                <a:buFontTx/>
                <a:buChar char="•"/>
              </a:pPr>
              <a:r>
                <a:rPr lang="fr-FR" sz="900" dirty="0"/>
                <a:t>Attirer, développer et retenir les talents</a:t>
              </a:r>
            </a:p>
            <a:p>
              <a:pPr marL="92075" indent="-92075" algn="l">
                <a:lnSpc>
                  <a:spcPct val="85000"/>
                </a:lnSpc>
                <a:spcBef>
                  <a:spcPct val="15000"/>
                </a:spcBef>
                <a:buFontTx/>
                <a:buChar char="•"/>
              </a:pPr>
              <a:r>
                <a:rPr lang="fr-FR" sz="900" dirty="0"/>
                <a:t>Développer les compétences managériales</a:t>
              </a:r>
            </a:p>
          </p:txBody>
        </p:sp>
        <p:pic>
          <p:nvPicPr>
            <p:cNvPr id="145426" name="Picture 60"/>
            <p:cNvPicPr>
              <a:picLocks noChangeAspect="1" noChangeArrowheads="1"/>
            </p:cNvPicPr>
            <p:nvPr/>
          </p:nvPicPr>
          <p:blipFill>
            <a:blip r:embed="rId38"/>
            <a:srcRect l="35957" t="1746" r="38684" b="78255"/>
            <a:stretch>
              <a:fillRect/>
            </a:stretch>
          </p:blipFill>
          <p:spPr bwMode="auto">
            <a:xfrm>
              <a:off x="582613" y="1773238"/>
              <a:ext cx="460375" cy="239712"/>
            </a:xfrm>
            <a:prstGeom prst="rect">
              <a:avLst/>
            </a:prstGeom>
            <a:noFill/>
            <a:ln w="9525">
              <a:noFill/>
              <a:miter lim="800000"/>
              <a:headEnd/>
              <a:tailEnd/>
            </a:ln>
          </p:spPr>
        </p:pic>
        <p:pic>
          <p:nvPicPr>
            <p:cNvPr id="145437" name="Picture 66" descr="D:\Documents and Settings\cLacaille\Mes documents\04-ACO-ApprocheComptes\EcureuilAssurances\20090609\Doc Présenté\Matmut.png"/>
            <p:cNvPicPr>
              <a:picLocks noChangeAspect="1" noChangeArrowheads="1"/>
            </p:cNvPicPr>
            <p:nvPr/>
          </p:nvPicPr>
          <p:blipFill>
            <a:blip r:embed="rId39"/>
            <a:srcRect/>
            <a:stretch>
              <a:fillRect/>
            </a:stretch>
          </p:blipFill>
          <p:spPr bwMode="auto">
            <a:xfrm>
              <a:off x="611188" y="1196975"/>
              <a:ext cx="457200" cy="423863"/>
            </a:xfrm>
            <a:prstGeom prst="rect">
              <a:avLst/>
            </a:prstGeom>
            <a:noFill/>
            <a:ln w="9525">
              <a:noFill/>
              <a:miter lim="800000"/>
              <a:headEnd/>
              <a:tailEnd/>
            </a:ln>
          </p:spPr>
        </p:pic>
        <p:pic>
          <p:nvPicPr>
            <p:cNvPr id="145447" name="Picture 11" descr="logo"/>
            <p:cNvPicPr>
              <a:picLocks noChangeAspect="1" noChangeArrowheads="1"/>
            </p:cNvPicPr>
            <p:nvPr/>
          </p:nvPicPr>
          <p:blipFill>
            <a:blip r:embed="rId19"/>
            <a:srcRect/>
            <a:stretch>
              <a:fillRect/>
            </a:stretch>
          </p:blipFill>
          <p:spPr bwMode="auto">
            <a:xfrm>
              <a:off x="255588" y="836613"/>
              <a:ext cx="787400" cy="200025"/>
            </a:xfrm>
            <a:prstGeom prst="rect">
              <a:avLst/>
            </a:prstGeom>
            <a:noFill/>
            <a:ln w="9525">
              <a:noFill/>
              <a:miter lim="800000"/>
              <a:headEnd/>
              <a:tailEnd/>
            </a:ln>
          </p:spPr>
        </p:pic>
        <p:pic>
          <p:nvPicPr>
            <p:cNvPr id="145449" name="Picture 42" descr="Site Internet de Réunica">
              <a:hlinkClick r:id="rId10"/>
            </p:cNvPr>
            <p:cNvPicPr>
              <a:picLocks noChangeAspect="1" noChangeArrowheads="1"/>
            </p:cNvPicPr>
            <p:nvPr/>
          </p:nvPicPr>
          <p:blipFill>
            <a:blip r:embed="rId11"/>
            <a:srcRect/>
            <a:stretch>
              <a:fillRect/>
            </a:stretch>
          </p:blipFill>
          <p:spPr bwMode="auto">
            <a:xfrm>
              <a:off x="179388" y="2205038"/>
              <a:ext cx="504825" cy="303212"/>
            </a:xfrm>
            <a:prstGeom prst="rect">
              <a:avLst/>
            </a:prstGeom>
            <a:noFill/>
            <a:ln w="9525">
              <a:noFill/>
              <a:miter lim="800000"/>
              <a:headEnd/>
              <a:tailEnd/>
            </a:ln>
          </p:spPr>
        </p:pic>
        <p:pic>
          <p:nvPicPr>
            <p:cNvPr id="145461" name="Image 16"/>
            <p:cNvPicPr>
              <a:picLocks noChangeAspect="1"/>
            </p:cNvPicPr>
            <p:nvPr/>
          </p:nvPicPr>
          <p:blipFill>
            <a:blip r:embed="rId6"/>
            <a:srcRect/>
            <a:stretch>
              <a:fillRect/>
            </a:stretch>
          </p:blipFill>
          <p:spPr bwMode="auto">
            <a:xfrm>
              <a:off x="179388" y="1196975"/>
              <a:ext cx="360362" cy="360363"/>
            </a:xfrm>
            <a:prstGeom prst="rect">
              <a:avLst/>
            </a:prstGeom>
            <a:noFill/>
            <a:ln w="9525">
              <a:noFill/>
              <a:miter lim="800000"/>
              <a:headEnd/>
              <a:tailEnd/>
            </a:ln>
          </p:spPr>
        </p:pic>
        <p:pic>
          <p:nvPicPr>
            <p:cNvPr id="145462" name="Image 17"/>
            <p:cNvPicPr>
              <a:picLocks noChangeAspect="1"/>
            </p:cNvPicPr>
            <p:nvPr/>
          </p:nvPicPr>
          <p:blipFill>
            <a:blip r:embed="rId12"/>
            <a:srcRect/>
            <a:stretch>
              <a:fillRect/>
            </a:stretch>
          </p:blipFill>
          <p:spPr bwMode="auto">
            <a:xfrm>
              <a:off x="107950" y="1700213"/>
              <a:ext cx="419100" cy="414337"/>
            </a:xfrm>
            <a:prstGeom prst="rect">
              <a:avLst/>
            </a:prstGeom>
            <a:noFill/>
            <a:ln w="9525">
              <a:noFill/>
              <a:miter lim="800000"/>
              <a:headEnd/>
              <a:tailEnd/>
            </a:ln>
          </p:spPr>
        </p:pic>
        <p:pic>
          <p:nvPicPr>
            <p:cNvPr id="145463" name="Picture 23" descr="MalaMed_coul"/>
            <p:cNvPicPr>
              <a:picLocks noChangeAspect="1" noChangeArrowheads="1"/>
            </p:cNvPicPr>
            <p:nvPr/>
          </p:nvPicPr>
          <p:blipFill>
            <a:blip r:embed="rId40" cstate="print"/>
            <a:srcRect/>
            <a:stretch>
              <a:fillRect/>
            </a:stretch>
          </p:blipFill>
          <p:spPr bwMode="auto">
            <a:xfrm>
              <a:off x="827088" y="2205038"/>
              <a:ext cx="504825" cy="339725"/>
            </a:xfrm>
            <a:prstGeom prst="rect">
              <a:avLst/>
            </a:prstGeom>
            <a:noFill/>
            <a:ln w="9525">
              <a:noFill/>
              <a:miter lim="800000"/>
              <a:headEnd/>
              <a:tailEnd/>
            </a:ln>
          </p:spPr>
        </p:pic>
        <p:pic>
          <p:nvPicPr>
            <p:cNvPr id="145464" name="Picture 64" descr="LogoAPRIONIS%20web"/>
            <p:cNvPicPr>
              <a:picLocks noChangeAspect="1" noChangeArrowheads="1"/>
            </p:cNvPicPr>
            <p:nvPr/>
          </p:nvPicPr>
          <p:blipFill>
            <a:blip r:embed="rId41" cstate="print"/>
            <a:srcRect l="2702" t="14339" r="2702" b="12277"/>
            <a:stretch>
              <a:fillRect/>
            </a:stretch>
          </p:blipFill>
          <p:spPr bwMode="auto">
            <a:xfrm>
              <a:off x="1403350" y="2246313"/>
              <a:ext cx="503238" cy="246062"/>
            </a:xfrm>
            <a:prstGeom prst="rect">
              <a:avLst/>
            </a:prstGeom>
            <a:noFill/>
            <a:ln w="9525">
              <a:noFill/>
              <a:miter lim="800000"/>
              <a:headEnd/>
              <a:tailEnd/>
            </a:ln>
          </p:spPr>
        </p:pic>
      </p:grpSp>
      <p:pic>
        <p:nvPicPr>
          <p:cNvPr id="145465" name="Picture 70" descr="Logo AGF">
            <a:hlinkClick r:id="rId22" tooltip="Logo AGF - Retour à la page d'accueil AGF"/>
          </p:cNvPr>
          <p:cNvPicPr>
            <a:picLocks noChangeAspect="1" noChangeArrowheads="1"/>
          </p:cNvPicPr>
          <p:nvPr/>
        </p:nvPicPr>
        <p:blipFill>
          <a:blip r:embed="rId23"/>
          <a:srcRect/>
          <a:stretch>
            <a:fillRect/>
          </a:stretch>
        </p:blipFill>
        <p:spPr bwMode="auto">
          <a:xfrm>
            <a:off x="7407275" y="6237288"/>
            <a:ext cx="500063" cy="144462"/>
          </a:xfrm>
          <a:prstGeom prst="rect">
            <a:avLst/>
          </a:prstGeom>
          <a:noFill/>
          <a:ln w="9525">
            <a:noFill/>
            <a:miter lim="800000"/>
            <a:headEnd/>
            <a:tailEnd/>
          </a:ln>
        </p:spPr>
      </p:pic>
      <p:pic>
        <p:nvPicPr>
          <p:cNvPr id="145469" name="Picture 61" descr="RTEmagicC_Novalis_Taitbout_02">
            <a:hlinkClick r:id="rId42"/>
          </p:cNvPr>
          <p:cNvPicPr>
            <a:picLocks noChangeAspect="1" noChangeArrowheads="1"/>
          </p:cNvPicPr>
          <p:nvPr/>
        </p:nvPicPr>
        <p:blipFill>
          <a:blip r:embed="rId43"/>
          <a:srcRect/>
          <a:stretch>
            <a:fillRect/>
          </a:stretch>
        </p:blipFill>
        <p:spPr bwMode="auto">
          <a:xfrm>
            <a:off x="8174038" y="2349500"/>
            <a:ext cx="790575" cy="16033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p:cNvSpPr>
          <p:nvPr/>
        </p:nvSpPr>
        <p:spPr bwMode="auto">
          <a:xfrm>
            <a:off x="715259" y="4194385"/>
            <a:ext cx="975080" cy="642942"/>
          </a:xfrm>
          <a:prstGeom prst="roundRect">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lnSpc>
                <a:spcPct val="80000"/>
              </a:lnSpc>
              <a:tabLst>
                <a:tab pos="1168400" algn="l"/>
                <a:tab pos="1828800" algn="l"/>
              </a:tabLst>
              <a:defRPr/>
            </a:pPr>
            <a:r>
              <a:rPr lang="fr-FR" sz="1100" dirty="0">
                <a:solidFill>
                  <a:srgbClr val="C00000"/>
                </a:solidFill>
                <a:sym typeface="Tahoma" pitchFamily="34" charset="0"/>
              </a:rPr>
              <a:t>Assurances de </a:t>
            </a:r>
            <a:r>
              <a:rPr lang="fr-FR" sz="1100" b="1" dirty="0">
                <a:solidFill>
                  <a:srgbClr val="C00000"/>
                </a:solidFill>
                <a:sym typeface="Tahoma" pitchFamily="34" charset="0"/>
              </a:rPr>
              <a:t>biens</a:t>
            </a:r>
          </a:p>
        </p:txBody>
      </p:sp>
      <p:sp>
        <p:nvSpPr>
          <p:cNvPr id="10" name="Rectangle 44"/>
          <p:cNvSpPr>
            <a:spLocks/>
          </p:cNvSpPr>
          <p:nvPr/>
        </p:nvSpPr>
        <p:spPr bwMode="auto">
          <a:xfrm>
            <a:off x="1964715" y="4194385"/>
            <a:ext cx="1159384" cy="642942"/>
          </a:xfrm>
          <a:prstGeom prst="roundRect">
            <a:avLst/>
          </a:prstGeom>
          <a:solidFill>
            <a:srgbClr val="D9DFFF"/>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lnSpc>
                <a:spcPct val="80000"/>
              </a:lnSpc>
              <a:tabLst>
                <a:tab pos="1168400" algn="l"/>
                <a:tab pos="1828800" algn="l"/>
              </a:tabLst>
              <a:defRPr/>
            </a:pPr>
            <a:r>
              <a:rPr lang="fr-FR" sz="1100" dirty="0">
                <a:solidFill>
                  <a:srgbClr val="C00000"/>
                </a:solidFill>
                <a:sym typeface="Tahoma" pitchFamily="34" charset="0"/>
              </a:rPr>
              <a:t>Assurances de </a:t>
            </a:r>
            <a:r>
              <a:rPr lang="fr-FR" sz="1100" b="1" dirty="0">
                <a:solidFill>
                  <a:srgbClr val="C00000"/>
                </a:solidFill>
                <a:sym typeface="Tahoma" pitchFamily="34" charset="0"/>
              </a:rPr>
              <a:t>responsabilités</a:t>
            </a:r>
          </a:p>
        </p:txBody>
      </p:sp>
      <p:sp>
        <p:nvSpPr>
          <p:cNvPr id="11" name="Rectangle 44"/>
          <p:cNvSpPr>
            <a:spLocks/>
          </p:cNvSpPr>
          <p:nvPr/>
        </p:nvSpPr>
        <p:spPr bwMode="auto">
          <a:xfrm>
            <a:off x="3667291" y="3299923"/>
            <a:ext cx="1214446" cy="540000"/>
          </a:xfrm>
          <a:prstGeom prst="roundRect">
            <a:avLst/>
          </a:prstGeom>
          <a:solidFill>
            <a:srgbClr val="FF9797"/>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a:tabLst>
                <a:tab pos="1168400" algn="l"/>
                <a:tab pos="1828800" algn="l"/>
              </a:tabLst>
              <a:defRPr/>
            </a:pPr>
            <a:r>
              <a:rPr lang="fr-FR" sz="1100" b="1" dirty="0" smtClean="0">
                <a:solidFill>
                  <a:srgbClr val="C00000"/>
                </a:solidFill>
                <a:latin typeface="Tahoma" charset="0"/>
                <a:sym typeface="Tahoma" pitchFamily="34" charset="0"/>
              </a:rPr>
              <a:t>Assurances des dommages </a:t>
            </a:r>
            <a:r>
              <a:rPr lang="fr-FR" sz="1100" b="1" dirty="0">
                <a:solidFill>
                  <a:srgbClr val="C00000"/>
                </a:solidFill>
                <a:latin typeface="Tahoma" charset="0"/>
                <a:sym typeface="Tahoma" pitchFamily="34" charset="0"/>
              </a:rPr>
              <a:t>corporels</a:t>
            </a:r>
            <a:endParaRPr lang="fr-FR" sz="500" dirty="0">
              <a:solidFill>
                <a:srgbClr val="C00000"/>
              </a:solidFill>
              <a:latin typeface="Tahoma" charset="0"/>
              <a:sym typeface="Tahoma" pitchFamily="34" charset="0"/>
            </a:endParaRPr>
          </a:p>
        </p:txBody>
      </p:sp>
      <p:sp>
        <p:nvSpPr>
          <p:cNvPr id="12" name="Rectangle 44"/>
          <p:cNvSpPr>
            <a:spLocks/>
          </p:cNvSpPr>
          <p:nvPr/>
        </p:nvSpPr>
        <p:spPr bwMode="auto">
          <a:xfrm>
            <a:off x="6310320" y="3295782"/>
            <a:ext cx="1214446" cy="540000"/>
          </a:xfrm>
          <a:prstGeom prst="roundRect">
            <a:avLst/>
          </a:prstGeom>
          <a:solidFill>
            <a:srgbClr val="FF9797"/>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a:tabLst>
                <a:tab pos="1168400" algn="l"/>
                <a:tab pos="1828800" algn="l"/>
              </a:tabLst>
              <a:defRPr/>
            </a:pPr>
            <a:r>
              <a:rPr lang="fr-FR" sz="1100" b="1" dirty="0" smtClean="0">
                <a:solidFill>
                  <a:srgbClr val="C00000"/>
                </a:solidFill>
                <a:latin typeface="Tahoma" charset="0"/>
                <a:sym typeface="Tahoma" pitchFamily="34" charset="0"/>
              </a:rPr>
              <a:t>Assurances sur la vie</a:t>
            </a:r>
            <a:endParaRPr lang="fr-FR" sz="900" b="1" dirty="0">
              <a:solidFill>
                <a:srgbClr val="C00000"/>
              </a:solidFill>
              <a:latin typeface="Tahoma" charset="0"/>
              <a:sym typeface="Tahoma" pitchFamily="34" charset="0"/>
            </a:endParaRPr>
          </a:p>
        </p:txBody>
      </p:sp>
      <p:sp>
        <p:nvSpPr>
          <p:cNvPr id="15" name="Rectangle 44"/>
          <p:cNvSpPr>
            <a:spLocks/>
          </p:cNvSpPr>
          <p:nvPr/>
        </p:nvSpPr>
        <p:spPr bwMode="auto">
          <a:xfrm>
            <a:off x="3398475" y="4194385"/>
            <a:ext cx="723224"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smtClean="0">
                <a:solidFill>
                  <a:srgbClr val="C00000"/>
                </a:solidFill>
                <a:sym typeface="Tahoma" pitchFamily="34" charset="0"/>
              </a:rPr>
              <a:t>Ass. en cas de </a:t>
            </a:r>
            <a:r>
              <a:rPr lang="fr-FR" sz="1100" b="1" dirty="0" smtClean="0">
                <a:solidFill>
                  <a:srgbClr val="C00000"/>
                </a:solidFill>
                <a:sym typeface="Tahoma" pitchFamily="34" charset="0"/>
              </a:rPr>
              <a:t>maladie</a:t>
            </a:r>
            <a:endParaRPr lang="fr-FR" sz="1100" b="1" dirty="0">
              <a:solidFill>
                <a:srgbClr val="C00000"/>
              </a:solidFill>
              <a:sym typeface="Tahoma" pitchFamily="34" charset="0"/>
            </a:endParaRPr>
          </a:p>
        </p:txBody>
      </p:sp>
      <p:sp>
        <p:nvSpPr>
          <p:cNvPr id="16" name="Rectangle 44"/>
          <p:cNvSpPr>
            <a:spLocks/>
          </p:cNvSpPr>
          <p:nvPr/>
        </p:nvSpPr>
        <p:spPr bwMode="auto">
          <a:xfrm>
            <a:off x="4396075" y="4194385"/>
            <a:ext cx="853905"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smtClean="0">
                <a:solidFill>
                  <a:srgbClr val="C00000"/>
                </a:solidFill>
                <a:sym typeface="Tahoma" pitchFamily="34" charset="0"/>
              </a:rPr>
              <a:t>Ass. en cas d’</a:t>
            </a:r>
            <a:r>
              <a:rPr lang="fr-FR" sz="1100" b="1" dirty="0" smtClean="0">
                <a:solidFill>
                  <a:srgbClr val="C00000"/>
                </a:solidFill>
                <a:sym typeface="Tahoma" pitchFamily="34" charset="0"/>
              </a:rPr>
              <a:t>accident corporel</a:t>
            </a:r>
            <a:endParaRPr lang="fr-FR" sz="1100" b="1" dirty="0">
              <a:solidFill>
                <a:srgbClr val="C00000"/>
              </a:solidFill>
              <a:sym typeface="Tahoma" pitchFamily="34" charset="0"/>
            </a:endParaRPr>
          </a:p>
        </p:txBody>
      </p:sp>
      <p:sp>
        <p:nvSpPr>
          <p:cNvPr id="17" name="Rectangle 44"/>
          <p:cNvSpPr>
            <a:spLocks/>
          </p:cNvSpPr>
          <p:nvPr/>
        </p:nvSpPr>
        <p:spPr bwMode="auto">
          <a:xfrm>
            <a:off x="5524356" y="4194385"/>
            <a:ext cx="769043"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a:solidFill>
                  <a:srgbClr val="C00000"/>
                </a:solidFill>
                <a:sym typeface="Tahoma" pitchFamily="34" charset="0"/>
              </a:rPr>
              <a:t>Ass. en cas </a:t>
            </a:r>
            <a:r>
              <a:rPr lang="fr-FR" sz="1100" dirty="0" smtClean="0">
                <a:solidFill>
                  <a:srgbClr val="C00000"/>
                </a:solidFill>
                <a:sym typeface="Tahoma" pitchFamily="34" charset="0"/>
              </a:rPr>
              <a:t>de </a:t>
            </a:r>
            <a:r>
              <a:rPr lang="fr-FR" sz="1100" b="1" dirty="0">
                <a:solidFill>
                  <a:srgbClr val="C00000"/>
                </a:solidFill>
                <a:sym typeface="Tahoma" pitchFamily="34" charset="0"/>
              </a:rPr>
              <a:t>décès</a:t>
            </a:r>
          </a:p>
        </p:txBody>
      </p:sp>
      <p:sp>
        <p:nvSpPr>
          <p:cNvPr id="18" name="Rectangle 44"/>
          <p:cNvSpPr>
            <a:spLocks/>
          </p:cNvSpPr>
          <p:nvPr/>
        </p:nvSpPr>
        <p:spPr bwMode="auto">
          <a:xfrm>
            <a:off x="6567775" y="4194385"/>
            <a:ext cx="695315"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dirty="0">
                <a:solidFill>
                  <a:srgbClr val="C00000"/>
                </a:solidFill>
                <a:sym typeface="Tahoma" pitchFamily="34" charset="0"/>
              </a:rPr>
              <a:t>Ass. en cas de </a:t>
            </a:r>
            <a:r>
              <a:rPr lang="fr-FR" sz="1100" b="1" dirty="0">
                <a:solidFill>
                  <a:srgbClr val="C00000"/>
                </a:solidFill>
                <a:sym typeface="Tahoma" pitchFamily="34" charset="0"/>
              </a:rPr>
              <a:t>vie</a:t>
            </a:r>
          </a:p>
        </p:txBody>
      </p:sp>
      <p:cxnSp>
        <p:nvCxnSpPr>
          <p:cNvPr id="17449" name="Forme 24"/>
          <p:cNvCxnSpPr>
            <a:cxnSpLocks noChangeShapeType="1"/>
            <a:stCxn id="35" idx="2"/>
            <a:endCxn id="9" idx="0"/>
          </p:cNvCxnSpPr>
          <p:nvPr/>
        </p:nvCxnSpPr>
        <p:spPr bwMode="auto">
          <a:xfrm rot="5400000">
            <a:off x="945206" y="3351369"/>
            <a:ext cx="1100610" cy="585423"/>
          </a:xfrm>
          <a:prstGeom prst="bentConnector3">
            <a:avLst>
              <a:gd name="adj1" fmla="val 50000"/>
            </a:avLst>
          </a:prstGeom>
          <a:noFill/>
          <a:ln w="9525" algn="ctr">
            <a:solidFill>
              <a:schemeClr val="tx1"/>
            </a:solidFill>
            <a:round/>
            <a:headEnd/>
            <a:tailEnd type="arrow" w="med" len="med"/>
          </a:ln>
        </p:spPr>
      </p:cxnSp>
      <p:cxnSp>
        <p:nvCxnSpPr>
          <p:cNvPr id="17450" name="Forme 24"/>
          <p:cNvCxnSpPr>
            <a:cxnSpLocks noChangeShapeType="1"/>
            <a:stCxn id="35" idx="2"/>
            <a:endCxn id="10" idx="0"/>
          </p:cNvCxnSpPr>
          <p:nvPr/>
        </p:nvCxnSpPr>
        <p:spPr bwMode="auto">
          <a:xfrm rot="16200000" flipH="1">
            <a:off x="1616009" y="3265987"/>
            <a:ext cx="1100610" cy="756185"/>
          </a:xfrm>
          <a:prstGeom prst="bentConnector3">
            <a:avLst>
              <a:gd name="adj1" fmla="val 50000"/>
            </a:avLst>
          </a:prstGeom>
          <a:noFill/>
          <a:ln w="9525" algn="ctr">
            <a:solidFill>
              <a:schemeClr val="tx1"/>
            </a:solidFill>
            <a:round/>
            <a:headEnd/>
            <a:tailEnd type="arrow" w="med" len="med"/>
          </a:ln>
        </p:spPr>
      </p:cxnSp>
      <p:cxnSp>
        <p:nvCxnSpPr>
          <p:cNvPr id="17451" name="Forme 24"/>
          <p:cNvCxnSpPr>
            <a:cxnSpLocks noChangeShapeType="1"/>
            <a:stCxn id="14" idx="2"/>
            <a:endCxn id="11" idx="0"/>
          </p:cNvCxnSpPr>
          <p:nvPr/>
        </p:nvCxnSpPr>
        <p:spPr bwMode="auto">
          <a:xfrm rot="5400000">
            <a:off x="4817158" y="2551132"/>
            <a:ext cx="206148" cy="1291435"/>
          </a:xfrm>
          <a:prstGeom prst="bentConnector3">
            <a:avLst>
              <a:gd name="adj1" fmla="val 50000"/>
            </a:avLst>
          </a:prstGeom>
          <a:noFill/>
          <a:ln w="9525" algn="ctr">
            <a:solidFill>
              <a:schemeClr val="tx1"/>
            </a:solidFill>
            <a:round/>
            <a:headEnd/>
            <a:tailEnd type="arrow" w="med" len="med"/>
          </a:ln>
        </p:spPr>
      </p:cxnSp>
      <p:cxnSp>
        <p:nvCxnSpPr>
          <p:cNvPr id="17452" name="Forme 24"/>
          <p:cNvCxnSpPr>
            <a:cxnSpLocks noChangeShapeType="1"/>
            <a:stCxn id="12" idx="2"/>
            <a:endCxn id="47" idx="0"/>
          </p:cNvCxnSpPr>
          <p:nvPr/>
        </p:nvCxnSpPr>
        <p:spPr bwMode="auto">
          <a:xfrm rot="16200000" flipH="1">
            <a:off x="7309203" y="3444121"/>
            <a:ext cx="358603" cy="1141923"/>
          </a:xfrm>
          <a:prstGeom prst="bentConnector3">
            <a:avLst>
              <a:gd name="adj1" fmla="val 50000"/>
            </a:avLst>
          </a:prstGeom>
          <a:noFill/>
          <a:ln w="9525" algn="ctr">
            <a:solidFill>
              <a:schemeClr val="tx1"/>
            </a:solidFill>
            <a:round/>
            <a:headEnd/>
            <a:tailEnd type="arrow" w="med" len="med"/>
          </a:ln>
        </p:spPr>
      </p:cxnSp>
      <p:cxnSp>
        <p:nvCxnSpPr>
          <p:cNvPr id="17453" name="Forme 24"/>
          <p:cNvCxnSpPr>
            <a:cxnSpLocks noChangeShapeType="1"/>
            <a:stCxn id="12" idx="2"/>
            <a:endCxn id="18" idx="0"/>
          </p:cNvCxnSpPr>
          <p:nvPr/>
        </p:nvCxnSpPr>
        <p:spPr bwMode="auto">
          <a:xfrm rot="5400000">
            <a:off x="6737187" y="4014028"/>
            <a:ext cx="358603" cy="2110"/>
          </a:xfrm>
          <a:prstGeom prst="bentConnector3">
            <a:avLst>
              <a:gd name="adj1" fmla="val 50000"/>
            </a:avLst>
          </a:prstGeom>
          <a:noFill/>
          <a:ln w="9525" algn="ctr">
            <a:solidFill>
              <a:schemeClr val="tx1"/>
            </a:solidFill>
            <a:round/>
            <a:headEnd/>
            <a:tailEnd type="arrow" w="med" len="med"/>
          </a:ln>
        </p:spPr>
      </p:cxnSp>
      <p:cxnSp>
        <p:nvCxnSpPr>
          <p:cNvPr id="17454" name="Forme 24"/>
          <p:cNvCxnSpPr>
            <a:cxnSpLocks noChangeShapeType="1"/>
            <a:stCxn id="11" idx="2"/>
            <a:endCxn id="15" idx="0"/>
          </p:cNvCxnSpPr>
          <p:nvPr/>
        </p:nvCxnSpPr>
        <p:spPr bwMode="auto">
          <a:xfrm rot="5400000">
            <a:off x="3840070" y="3759941"/>
            <a:ext cx="354462" cy="514427"/>
          </a:xfrm>
          <a:prstGeom prst="bentConnector3">
            <a:avLst>
              <a:gd name="adj1" fmla="val 50000"/>
            </a:avLst>
          </a:prstGeom>
          <a:noFill/>
          <a:ln w="9525" algn="ctr">
            <a:solidFill>
              <a:schemeClr val="tx1"/>
            </a:solidFill>
            <a:round/>
            <a:headEnd/>
            <a:tailEnd type="arrow" w="med" len="med"/>
          </a:ln>
        </p:spPr>
      </p:cxnSp>
      <p:cxnSp>
        <p:nvCxnSpPr>
          <p:cNvPr id="17455" name="Forme 24"/>
          <p:cNvCxnSpPr>
            <a:cxnSpLocks noChangeShapeType="1"/>
            <a:stCxn id="12" idx="2"/>
            <a:endCxn id="17" idx="0"/>
          </p:cNvCxnSpPr>
          <p:nvPr/>
        </p:nvCxnSpPr>
        <p:spPr bwMode="auto">
          <a:xfrm rot="5400000">
            <a:off x="6233910" y="3510751"/>
            <a:ext cx="358603" cy="1008665"/>
          </a:xfrm>
          <a:prstGeom prst="bentConnector3">
            <a:avLst>
              <a:gd name="adj1" fmla="val 50000"/>
            </a:avLst>
          </a:prstGeom>
          <a:noFill/>
          <a:ln w="9525" algn="ctr">
            <a:solidFill>
              <a:schemeClr val="tx1"/>
            </a:solidFill>
            <a:round/>
            <a:headEnd/>
            <a:tailEnd type="arrow" w="med" len="med"/>
          </a:ln>
        </p:spPr>
      </p:cxnSp>
      <p:cxnSp>
        <p:nvCxnSpPr>
          <p:cNvPr id="17456" name="Forme 24"/>
          <p:cNvCxnSpPr>
            <a:cxnSpLocks noChangeShapeType="1"/>
            <a:stCxn id="11" idx="2"/>
            <a:endCxn id="16" idx="0"/>
          </p:cNvCxnSpPr>
          <p:nvPr/>
        </p:nvCxnSpPr>
        <p:spPr bwMode="auto">
          <a:xfrm rot="16200000" flipH="1">
            <a:off x="4371540" y="3742897"/>
            <a:ext cx="354462" cy="548514"/>
          </a:xfrm>
          <a:prstGeom prst="bentConnector3">
            <a:avLst>
              <a:gd name="adj1" fmla="val 50000"/>
            </a:avLst>
          </a:prstGeom>
          <a:noFill/>
          <a:ln w="9525" algn="ctr">
            <a:solidFill>
              <a:schemeClr val="tx1"/>
            </a:solidFill>
            <a:round/>
            <a:headEnd/>
            <a:tailEnd type="arrow" w="med" len="med"/>
          </a:ln>
        </p:spPr>
      </p:cxnSp>
      <p:cxnSp>
        <p:nvCxnSpPr>
          <p:cNvPr id="17457" name="Forme 24"/>
          <p:cNvCxnSpPr>
            <a:cxnSpLocks noChangeShapeType="1"/>
            <a:stCxn id="14" idx="2"/>
            <a:endCxn id="12" idx="0"/>
          </p:cNvCxnSpPr>
          <p:nvPr/>
        </p:nvCxnSpPr>
        <p:spPr bwMode="auto">
          <a:xfrm rot="16200000" flipH="1">
            <a:off x="6140743" y="2518981"/>
            <a:ext cx="202007" cy="1351594"/>
          </a:xfrm>
          <a:prstGeom prst="bentConnector3">
            <a:avLst>
              <a:gd name="adj1" fmla="val 50000"/>
            </a:avLst>
          </a:prstGeom>
          <a:noFill/>
          <a:ln w="9525" algn="ctr">
            <a:solidFill>
              <a:schemeClr val="tx1"/>
            </a:solidFill>
            <a:round/>
            <a:headEnd/>
            <a:tailEnd type="arrow" w="med" len="med"/>
          </a:ln>
        </p:spPr>
      </p:cxnSp>
      <p:sp>
        <p:nvSpPr>
          <p:cNvPr id="47" name="Rectangle 44"/>
          <p:cNvSpPr>
            <a:spLocks/>
          </p:cNvSpPr>
          <p:nvPr/>
        </p:nvSpPr>
        <p:spPr bwMode="auto">
          <a:xfrm>
            <a:off x="7537466" y="4194385"/>
            <a:ext cx="1044000" cy="642942"/>
          </a:xfrm>
          <a:prstGeom prst="roundRect">
            <a:avLst/>
          </a:prstGeom>
          <a:solidFill>
            <a:srgbClr val="FFD9D9"/>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100" b="1" dirty="0" smtClean="0">
                <a:solidFill>
                  <a:srgbClr val="C00000"/>
                </a:solidFill>
                <a:sym typeface="Tahoma" pitchFamily="34" charset="0"/>
              </a:rPr>
              <a:t>Capitalisation</a:t>
            </a:r>
            <a:endParaRPr lang="fr-FR" sz="1100" b="1" dirty="0">
              <a:solidFill>
                <a:srgbClr val="C00000"/>
              </a:solidFill>
              <a:sym typeface="Tahoma" pitchFamily="34" charset="0"/>
            </a:endParaRPr>
          </a:p>
        </p:txBody>
      </p:sp>
      <p:sp>
        <p:nvSpPr>
          <p:cNvPr id="17464" name="Accolade fermante 38"/>
          <p:cNvSpPr>
            <a:spLocks/>
          </p:cNvSpPr>
          <p:nvPr/>
        </p:nvSpPr>
        <p:spPr bwMode="auto">
          <a:xfrm rot="5400000">
            <a:off x="2819401" y="2740025"/>
            <a:ext cx="431800" cy="4638676"/>
          </a:xfrm>
          <a:prstGeom prst="rightBrace">
            <a:avLst>
              <a:gd name="adj1" fmla="val 8356"/>
              <a:gd name="adj2" fmla="val 50000"/>
            </a:avLst>
          </a:prstGeom>
          <a:noFill/>
          <a:ln w="9525" algn="ctr">
            <a:solidFill>
              <a:schemeClr val="tx1"/>
            </a:solidFill>
            <a:round/>
            <a:headEnd/>
            <a:tailEnd/>
          </a:ln>
        </p:spPr>
        <p:txBody>
          <a:bodyPr/>
          <a:lstStyle/>
          <a:p>
            <a:pPr defTabSz="874713"/>
            <a:endParaRPr lang="fr-FR" dirty="0"/>
          </a:p>
        </p:txBody>
      </p:sp>
      <p:sp>
        <p:nvSpPr>
          <p:cNvPr id="17465" name="Accolade fermante 39"/>
          <p:cNvSpPr>
            <a:spLocks/>
          </p:cNvSpPr>
          <p:nvPr/>
        </p:nvSpPr>
        <p:spPr bwMode="auto">
          <a:xfrm rot="5400000">
            <a:off x="6833975" y="3457363"/>
            <a:ext cx="431800" cy="3204000"/>
          </a:xfrm>
          <a:prstGeom prst="rightBrace">
            <a:avLst>
              <a:gd name="adj1" fmla="val 8348"/>
              <a:gd name="adj2" fmla="val 50000"/>
            </a:avLst>
          </a:prstGeom>
          <a:noFill/>
          <a:ln w="9525" algn="ctr">
            <a:solidFill>
              <a:schemeClr val="tx1"/>
            </a:solidFill>
            <a:round/>
            <a:headEnd/>
            <a:tailEnd/>
          </a:ln>
        </p:spPr>
        <p:txBody>
          <a:bodyPr/>
          <a:lstStyle/>
          <a:p>
            <a:pPr defTabSz="874713"/>
            <a:endParaRPr lang="fr-FR" dirty="0"/>
          </a:p>
        </p:txBody>
      </p:sp>
      <p:sp>
        <p:nvSpPr>
          <p:cNvPr id="14" name="AutoShape 5"/>
          <p:cNvSpPr>
            <a:spLocks noChangeArrowheads="1"/>
          </p:cNvSpPr>
          <p:nvPr/>
        </p:nvSpPr>
        <p:spPr bwMode="auto">
          <a:xfrm>
            <a:off x="4605338" y="2517775"/>
            <a:ext cx="1921221" cy="576000"/>
          </a:xfrm>
          <a:prstGeom prst="roundRect">
            <a:avLst>
              <a:gd name="adj" fmla="val 16667"/>
            </a:avLst>
          </a:prstGeom>
          <a:solidFill>
            <a:srgbClr val="C00000"/>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tabLst>
                <a:tab pos="1168400" algn="l"/>
                <a:tab pos="1828800" algn="l"/>
              </a:tabLst>
              <a:defRPr/>
            </a:pPr>
            <a:r>
              <a:rPr lang="fr-FR" sz="1400" b="1" dirty="0">
                <a:solidFill>
                  <a:schemeClr val="bg1"/>
                </a:solidFill>
                <a:latin typeface="Tahoma" charset="0"/>
                <a:sym typeface="Tahoma" pitchFamily="34" charset="0"/>
              </a:rPr>
              <a:t>Assurances de personnes</a:t>
            </a:r>
          </a:p>
        </p:txBody>
      </p:sp>
      <p:sp>
        <p:nvSpPr>
          <p:cNvPr id="35" name="AutoShape 5"/>
          <p:cNvSpPr>
            <a:spLocks noChangeArrowheads="1"/>
          </p:cNvSpPr>
          <p:nvPr/>
        </p:nvSpPr>
        <p:spPr bwMode="auto">
          <a:xfrm>
            <a:off x="715259" y="2517775"/>
            <a:ext cx="2145925" cy="576000"/>
          </a:xfrm>
          <a:prstGeom prst="roundRect">
            <a:avLst>
              <a:gd name="adj" fmla="val 16667"/>
            </a:avLst>
          </a:prstGeom>
          <a:solidFill>
            <a:srgbClr val="6699CC"/>
          </a:solidFill>
          <a:ln w="12700">
            <a:solidFill>
              <a:srgbClr val="FFFFFF"/>
            </a:solidFill>
            <a:miter lim="800000"/>
            <a:headEnd/>
            <a:tailEnd/>
          </a:ln>
          <a:effectLst>
            <a:outerShdw blurRad="63500" dist="38099" dir="2700000" algn="ctr" rotWithShape="0">
              <a:srgbClr val="CCCCCC">
                <a:alpha val="75000"/>
              </a:srgbClr>
            </a:outerShdw>
          </a:effectLst>
          <a:scene3d>
            <a:camera prst="orthographicFront"/>
            <a:lightRig rig="threePt" dir="t"/>
          </a:scene3d>
          <a:sp3d>
            <a:bevelT/>
          </a:sp3d>
        </p:spPr>
        <p:txBody>
          <a:bodyPr lIns="0" tIns="36000" rIns="0" bIns="36000" anchor="ctr"/>
          <a:lstStyle/>
          <a:p>
            <a:pPr algn="ctr" defTabSz="874713">
              <a:lnSpc>
                <a:spcPct val="80000"/>
              </a:lnSpc>
              <a:tabLst>
                <a:tab pos="1168400" algn="l"/>
                <a:tab pos="1828800" algn="l"/>
              </a:tabLst>
              <a:defRPr/>
            </a:pPr>
            <a:r>
              <a:rPr lang="fr-FR" sz="1400" b="1" dirty="0">
                <a:solidFill>
                  <a:schemeClr val="bg1"/>
                </a:solidFill>
                <a:latin typeface="Tahoma" charset="0"/>
                <a:sym typeface="Tahoma" pitchFamily="34" charset="0"/>
              </a:rPr>
              <a:t>Assurances de</a:t>
            </a:r>
            <a:r>
              <a:rPr lang="fr-FR" sz="1400" b="1" dirty="0" smtClean="0">
                <a:solidFill>
                  <a:schemeClr val="bg1"/>
                </a:solidFill>
                <a:latin typeface="Tahoma" charset="0"/>
                <a:sym typeface="Tahoma" pitchFamily="34" charset="0"/>
              </a:rPr>
              <a:t> biens et responsabilités </a:t>
            </a:r>
            <a:r>
              <a:rPr lang="fr-FR" sz="1200" b="1" dirty="0" smtClean="0">
                <a:solidFill>
                  <a:schemeClr val="bg1"/>
                </a:solidFill>
                <a:latin typeface="Tahoma" charset="0"/>
                <a:sym typeface="Tahoma" pitchFamily="34" charset="0"/>
              </a:rPr>
              <a:t>(IARDT</a:t>
            </a:r>
            <a:r>
              <a:rPr lang="fr-FR" sz="1200" b="1" dirty="0">
                <a:solidFill>
                  <a:schemeClr val="bg1"/>
                </a:solidFill>
                <a:latin typeface="Tahoma" charset="0"/>
                <a:sym typeface="Tahoma" pitchFamily="34" charset="0"/>
              </a:rPr>
              <a:t>)</a:t>
            </a:r>
            <a:endParaRPr lang="fr-FR" sz="1400" b="1" dirty="0">
              <a:solidFill>
                <a:schemeClr val="bg1"/>
              </a:solidFill>
              <a:latin typeface="Tahoma" charset="0"/>
              <a:sym typeface="Tahoma" pitchFamily="34" charset="0"/>
            </a:endParaRPr>
          </a:p>
        </p:txBody>
      </p:sp>
      <p:sp>
        <p:nvSpPr>
          <p:cNvPr id="28" name="Rectangle 2"/>
          <p:cNvSpPr>
            <a:spLocks noGrp="1" noChangeArrowheads="1"/>
          </p:cNvSpPr>
          <p:nvPr>
            <p:ph type="title"/>
          </p:nvPr>
        </p:nvSpPr>
        <p:spPr>
          <a:xfrm>
            <a:off x="715963" y="0"/>
            <a:ext cx="7770812" cy="760413"/>
          </a:xfrm>
        </p:spPr>
        <p:txBody>
          <a:bodyPr/>
          <a:lstStyle/>
          <a:p>
            <a:pPr eaLnBrk="1" hangingPunct="1"/>
            <a:r>
              <a:rPr lang="fr-FR" sz="1600" dirty="0" smtClean="0"/>
              <a:t>Les produits d’assurances</a:t>
            </a:r>
            <a:r>
              <a:rPr lang="fr-FR" dirty="0" smtClean="0"/>
              <a:t/>
            </a:r>
            <a:br>
              <a:rPr lang="fr-FR" dirty="0" smtClean="0"/>
            </a:br>
            <a:r>
              <a:rPr lang="fr-FR" i="1" dirty="0" smtClean="0"/>
              <a:t>Primes émises en 2007</a:t>
            </a:r>
            <a:endParaRPr lang="fr-FR" dirty="0" smtClean="0"/>
          </a:p>
        </p:txBody>
      </p:sp>
      <p:sp>
        <p:nvSpPr>
          <p:cNvPr id="29" name="ZoneTexte 28"/>
          <p:cNvSpPr txBox="1"/>
          <p:nvPr/>
        </p:nvSpPr>
        <p:spPr>
          <a:xfrm flipH="1">
            <a:off x="1061244" y="1378792"/>
            <a:ext cx="5929313" cy="368300"/>
          </a:xfrm>
          <a:prstGeom prst="rect">
            <a:avLst/>
          </a:prstGeom>
          <a:noFill/>
        </p:spPr>
        <p:txBody>
          <a:bodyPr>
            <a:spAutoFit/>
          </a:bodyPr>
          <a:lstStyle/>
          <a:p>
            <a:pPr>
              <a:defRPr/>
            </a:pPr>
            <a:r>
              <a:rPr lang="fr-FR" sz="1800" b="1" dirty="0" smtClean="0">
                <a:effectLst>
                  <a:outerShdw blurRad="38100" dist="38100" dir="2700000" algn="tl">
                    <a:srgbClr val="000000">
                      <a:alpha val="43137"/>
                    </a:srgbClr>
                  </a:outerShdw>
                </a:effectLst>
                <a:sym typeface="Tahoma" pitchFamily="34" charset="0"/>
              </a:rPr>
              <a:t>244 </a:t>
            </a:r>
            <a:r>
              <a:rPr lang="fr-FR" sz="1800" b="1" dirty="0">
                <a:effectLst>
                  <a:outerShdw blurRad="38100" dist="38100" dir="2700000" algn="tl">
                    <a:srgbClr val="000000">
                      <a:alpha val="43137"/>
                    </a:srgbClr>
                  </a:outerShdw>
                </a:effectLst>
                <a:sym typeface="Tahoma" pitchFamily="34" charset="0"/>
              </a:rPr>
              <a:t>Milliards d’Euros de primes émises en </a:t>
            </a:r>
            <a:r>
              <a:rPr lang="fr-FR" sz="1800" b="1" dirty="0" smtClean="0">
                <a:effectLst>
                  <a:outerShdw blurRad="38100" dist="38100" dir="2700000" algn="tl">
                    <a:srgbClr val="000000">
                      <a:alpha val="43137"/>
                    </a:srgbClr>
                  </a:outerShdw>
                </a:effectLst>
                <a:sym typeface="Tahoma" pitchFamily="34" charset="0"/>
              </a:rPr>
              <a:t>2008</a:t>
            </a:r>
            <a:endParaRPr lang="fr-FR" sz="1800" b="1" dirty="0">
              <a:effectLst>
                <a:outerShdw blurRad="38100" dist="38100" dir="2700000" algn="tl">
                  <a:srgbClr val="000000">
                    <a:alpha val="43137"/>
                  </a:srgbClr>
                </a:outerShdw>
              </a:effectLst>
              <a:sym typeface="Tahoma" pitchFamily="34" charset="0"/>
            </a:endParaRPr>
          </a:p>
        </p:txBody>
      </p:sp>
      <p:sp>
        <p:nvSpPr>
          <p:cNvPr id="30" name="ZoneTexte 29"/>
          <p:cNvSpPr txBox="1"/>
          <p:nvPr/>
        </p:nvSpPr>
        <p:spPr>
          <a:xfrm flipH="1">
            <a:off x="1295399" y="2194767"/>
            <a:ext cx="1064323" cy="307777"/>
          </a:xfrm>
          <a:prstGeom prst="rect">
            <a:avLst/>
          </a:prstGeom>
          <a:noFill/>
        </p:spPr>
        <p:txBody>
          <a:bodyPr wrap="square">
            <a:spAutoFit/>
          </a:bodyPr>
          <a:lstStyle/>
          <a:p>
            <a:pPr>
              <a:defRPr/>
            </a:pPr>
            <a:r>
              <a:rPr lang="fr-FR" sz="1400" b="1" dirty="0" smtClean="0">
                <a:solidFill>
                  <a:schemeClr val="accent1">
                    <a:lumMod val="50000"/>
                  </a:schemeClr>
                </a:solidFill>
                <a:effectLst>
                  <a:outerShdw blurRad="38100" dist="38100" dir="2700000" algn="tl">
                    <a:srgbClr val="000000">
                      <a:alpha val="43137"/>
                    </a:srgbClr>
                  </a:outerShdw>
                </a:effectLst>
                <a:sym typeface="Tahoma" pitchFamily="34" charset="0"/>
              </a:rPr>
              <a:t>43 Mds €</a:t>
            </a:r>
            <a:endParaRPr lang="fr-FR" sz="1400" b="1" dirty="0">
              <a:solidFill>
                <a:schemeClr val="accent1">
                  <a:lumMod val="50000"/>
                </a:schemeClr>
              </a:solidFill>
              <a:effectLst>
                <a:outerShdw blurRad="38100" dist="38100" dir="2700000" algn="tl">
                  <a:srgbClr val="000000">
                    <a:alpha val="43137"/>
                  </a:srgbClr>
                </a:outerShdw>
              </a:effectLst>
              <a:sym typeface="Tahoma" pitchFamily="34" charset="0"/>
            </a:endParaRPr>
          </a:p>
        </p:txBody>
      </p:sp>
      <p:sp>
        <p:nvSpPr>
          <p:cNvPr id="31" name="ZoneTexte 30"/>
          <p:cNvSpPr txBox="1"/>
          <p:nvPr/>
        </p:nvSpPr>
        <p:spPr>
          <a:xfrm flipH="1">
            <a:off x="4997448" y="2182067"/>
            <a:ext cx="1140001" cy="307777"/>
          </a:xfrm>
          <a:prstGeom prst="rect">
            <a:avLst/>
          </a:prstGeom>
          <a:noFill/>
        </p:spPr>
        <p:txBody>
          <a:bodyPr wrap="square">
            <a:spAutoFit/>
          </a:bodyPr>
          <a:lstStyle/>
          <a:p>
            <a:pPr>
              <a:defRPr/>
            </a:pPr>
            <a:r>
              <a:rPr lang="fr-FR" sz="1400" b="1" dirty="0" smtClean="0">
                <a:solidFill>
                  <a:srgbClr val="C00000"/>
                </a:solidFill>
                <a:effectLst>
                  <a:outerShdw blurRad="38100" dist="38100" dir="2700000" algn="tl">
                    <a:srgbClr val="000000">
                      <a:alpha val="43137"/>
                    </a:srgbClr>
                  </a:outerShdw>
                </a:effectLst>
                <a:sym typeface="Tahoma" pitchFamily="34" charset="0"/>
              </a:rPr>
              <a:t>201 Mds €</a:t>
            </a:r>
            <a:endParaRPr lang="fr-FR" sz="1400" b="1" dirty="0">
              <a:solidFill>
                <a:srgbClr val="C00000"/>
              </a:solidFill>
              <a:effectLst>
                <a:outerShdw blurRad="38100" dist="38100" dir="2700000" algn="tl">
                  <a:srgbClr val="000000">
                    <a:alpha val="43137"/>
                  </a:srgbClr>
                </a:outerShdw>
              </a:effectLst>
              <a:sym typeface="Tahoma" pitchFamily="34" charset="0"/>
            </a:endParaRPr>
          </a:p>
        </p:txBody>
      </p:sp>
      <p:cxnSp>
        <p:nvCxnSpPr>
          <p:cNvPr id="32" name="Connecteur droit avec flèche 31"/>
          <p:cNvCxnSpPr/>
          <p:nvPr/>
        </p:nvCxnSpPr>
        <p:spPr bwMode="auto">
          <a:xfrm rot="16200000" flipH="1">
            <a:off x="5162550" y="1826467"/>
            <a:ext cx="285750" cy="2857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3" name="Connecteur droit avec flèche 32"/>
          <p:cNvCxnSpPr/>
          <p:nvPr/>
        </p:nvCxnSpPr>
        <p:spPr bwMode="auto">
          <a:xfrm rot="5400000">
            <a:off x="2428875" y="1843929"/>
            <a:ext cx="285750" cy="2857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4" name="ZoneTexte 33"/>
          <p:cNvSpPr txBox="1"/>
          <p:nvPr/>
        </p:nvSpPr>
        <p:spPr>
          <a:xfrm flipH="1">
            <a:off x="1418699" y="5320981"/>
            <a:ext cx="3237439" cy="307777"/>
          </a:xfrm>
          <a:prstGeom prst="rect">
            <a:avLst/>
          </a:prstGeom>
          <a:noFill/>
        </p:spPr>
        <p:txBody>
          <a:bodyPr wrap="square">
            <a:spAutoFit/>
          </a:bodyPr>
          <a:lstStyle/>
          <a:p>
            <a:pPr algn="ctr">
              <a:defRPr/>
            </a:pPr>
            <a:r>
              <a:rPr lang="fr-FR" sz="1400" b="1" dirty="0" smtClean="0">
                <a:solidFill>
                  <a:schemeClr val="tx1">
                    <a:lumMod val="85000"/>
                    <a:lumOff val="15000"/>
                  </a:schemeClr>
                </a:solidFill>
                <a:effectLst>
                  <a:outerShdw blurRad="38100" dist="38100" dir="2700000" algn="tl">
                    <a:srgbClr val="000000">
                      <a:alpha val="43137"/>
                    </a:srgbClr>
                  </a:outerShdw>
                </a:effectLst>
                <a:sym typeface="Tahoma" pitchFamily="34" charset="0"/>
              </a:rPr>
              <a:t>Assurances non vie : 103 </a:t>
            </a:r>
            <a:r>
              <a:rPr lang="fr-FR" sz="1400" b="1" dirty="0">
                <a:solidFill>
                  <a:schemeClr val="tx1">
                    <a:lumMod val="85000"/>
                    <a:lumOff val="15000"/>
                  </a:schemeClr>
                </a:solidFill>
                <a:effectLst>
                  <a:outerShdw blurRad="38100" dist="38100" dir="2700000" algn="tl">
                    <a:srgbClr val="000000">
                      <a:alpha val="43137"/>
                    </a:srgbClr>
                  </a:outerShdw>
                </a:effectLst>
                <a:sym typeface="Tahoma" pitchFamily="34" charset="0"/>
              </a:rPr>
              <a:t>Mds €</a:t>
            </a:r>
          </a:p>
        </p:txBody>
      </p:sp>
      <p:sp>
        <p:nvSpPr>
          <p:cNvPr id="36" name="ZoneTexte 35"/>
          <p:cNvSpPr txBox="1"/>
          <p:nvPr/>
        </p:nvSpPr>
        <p:spPr>
          <a:xfrm flipH="1">
            <a:off x="5519739" y="5320981"/>
            <a:ext cx="3078160" cy="307777"/>
          </a:xfrm>
          <a:prstGeom prst="rect">
            <a:avLst/>
          </a:prstGeom>
          <a:noFill/>
        </p:spPr>
        <p:txBody>
          <a:bodyPr wrap="square">
            <a:spAutoFit/>
          </a:bodyPr>
          <a:lstStyle/>
          <a:p>
            <a:pPr algn="ctr">
              <a:defRPr/>
            </a:pPr>
            <a:r>
              <a:rPr lang="fr-FR" sz="1400" b="1" dirty="0" smtClean="0">
                <a:solidFill>
                  <a:schemeClr val="tx1">
                    <a:lumMod val="85000"/>
                    <a:lumOff val="15000"/>
                  </a:schemeClr>
                </a:solidFill>
                <a:effectLst>
                  <a:outerShdw blurRad="38100" dist="38100" dir="2700000" algn="tl">
                    <a:srgbClr val="000000">
                      <a:alpha val="43137"/>
                    </a:srgbClr>
                  </a:outerShdw>
                </a:effectLst>
                <a:sym typeface="Tahoma" pitchFamily="34" charset="0"/>
              </a:rPr>
              <a:t>Assurances vie : 141 Mds </a:t>
            </a:r>
            <a:r>
              <a:rPr lang="fr-FR" sz="1400" b="1" dirty="0">
                <a:solidFill>
                  <a:schemeClr val="tx1">
                    <a:lumMod val="85000"/>
                    <a:lumOff val="15000"/>
                  </a:schemeClr>
                </a:solidFill>
                <a:effectLst>
                  <a:outerShdw blurRad="38100" dist="38100" dir="2700000" algn="tl">
                    <a:srgbClr val="000000">
                      <a:alpha val="43137"/>
                    </a:srgbClr>
                  </a:outerShdw>
                </a:effectLst>
                <a:sym typeface="Tahoma" pitchFamily="34" charset="0"/>
              </a:rPr>
              <a:t>€</a:t>
            </a:r>
          </a:p>
        </p:txBody>
      </p:sp>
      <p:sp>
        <p:nvSpPr>
          <p:cNvPr id="37" name="Text Box 3"/>
          <p:cNvSpPr txBox="1">
            <a:spLocks noChangeArrowheads="1"/>
          </p:cNvSpPr>
          <p:nvPr/>
        </p:nvSpPr>
        <p:spPr bwMode="auto">
          <a:xfrm>
            <a:off x="5668451" y="6261597"/>
            <a:ext cx="2265364" cy="246221"/>
          </a:xfrm>
          <a:prstGeom prst="rect">
            <a:avLst/>
          </a:prstGeom>
          <a:noFill/>
          <a:ln w="6350">
            <a:noFill/>
            <a:miter lim="800000"/>
            <a:headEnd/>
            <a:tailEnd/>
          </a:ln>
        </p:spPr>
        <p:txBody>
          <a:bodyPr wrap="none">
            <a:spAutoFit/>
          </a:bodyPr>
          <a:lstStyle/>
          <a:p>
            <a:pPr algn="ctr" eaLnBrk="1" hangingPunct="1">
              <a:buFont typeface="Wingdings" pitchFamily="2" charset="2"/>
              <a:buNone/>
            </a:pPr>
            <a:r>
              <a:rPr lang="fr-FR" sz="1000" dirty="0">
                <a:solidFill>
                  <a:schemeClr val="bg1">
                    <a:lumMod val="50000"/>
                  </a:schemeClr>
                </a:solidFill>
                <a:latin typeface="Arial" pitchFamily="34" charset="0"/>
                <a:cs typeface="Arial" pitchFamily="34" charset="0"/>
              </a:rPr>
              <a:t>Source ACAM - Primes émises </a:t>
            </a:r>
            <a:r>
              <a:rPr lang="fr-FR" sz="1000" dirty="0" smtClean="0">
                <a:solidFill>
                  <a:schemeClr val="bg1">
                    <a:lumMod val="50000"/>
                  </a:schemeClr>
                </a:solidFill>
                <a:latin typeface="Arial" pitchFamily="34" charset="0"/>
                <a:cs typeface="Arial" pitchFamily="34" charset="0"/>
              </a:rPr>
              <a:t>2008</a:t>
            </a:r>
            <a:endParaRPr lang="fr-FR" sz="1000" dirty="0">
              <a:solidFill>
                <a:schemeClr val="bg1">
                  <a:lumMod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260" name="Picture 4"/>
          <p:cNvPicPr>
            <a:picLocks noChangeAspect="1" noChangeArrowheads="1"/>
          </p:cNvPicPr>
          <p:nvPr/>
        </p:nvPicPr>
        <p:blipFill>
          <a:blip r:embed="rId3"/>
          <a:srcRect/>
          <a:stretch>
            <a:fillRect/>
          </a:stretch>
        </p:blipFill>
        <p:spPr bwMode="auto">
          <a:xfrm>
            <a:off x="3285845" y="2162175"/>
            <a:ext cx="2733675" cy="2533650"/>
          </a:xfrm>
          <a:prstGeom prst="rect">
            <a:avLst/>
          </a:prstGeom>
          <a:noFill/>
          <a:ln w="9525">
            <a:noFill/>
            <a:miter lim="800000"/>
            <a:headEnd/>
            <a:tailEnd/>
          </a:ln>
          <a:effectLst/>
        </p:spPr>
      </p:pic>
      <p:sp>
        <p:nvSpPr>
          <p:cNvPr id="147458" name="Rectangle 2"/>
          <p:cNvSpPr>
            <a:spLocks noGrp="1" noChangeArrowheads="1"/>
          </p:cNvSpPr>
          <p:nvPr>
            <p:ph type="title"/>
          </p:nvPr>
        </p:nvSpPr>
        <p:spPr>
          <a:xfrm>
            <a:off x="715963" y="188913"/>
            <a:ext cx="7770812" cy="509587"/>
          </a:xfrm>
        </p:spPr>
        <p:txBody>
          <a:bodyPr/>
          <a:lstStyle/>
          <a:p>
            <a:r>
              <a:rPr lang="fr-FR" sz="1800" dirty="0"/>
              <a:t>Exemples en Stratégie, marketing et ventes</a:t>
            </a:r>
          </a:p>
        </p:txBody>
      </p:sp>
      <p:sp>
        <p:nvSpPr>
          <p:cNvPr id="147460" name="Text Box 2053"/>
          <p:cNvSpPr txBox="1">
            <a:spLocks noChangeArrowheads="1"/>
          </p:cNvSpPr>
          <p:nvPr/>
        </p:nvSpPr>
        <p:spPr bwMode="auto">
          <a:xfrm>
            <a:off x="4829829" y="2205038"/>
            <a:ext cx="574675" cy="320675"/>
          </a:xfrm>
          <a:prstGeom prst="rect">
            <a:avLst/>
          </a:prstGeom>
          <a:noFill/>
          <a:ln w="9525">
            <a:noFill/>
            <a:miter lim="800000"/>
            <a:headEnd/>
            <a:tailEnd/>
          </a:ln>
        </p:spPr>
        <p:txBody>
          <a:bodyPr>
            <a:prstTxWarp prst="textNoShape">
              <a:avLst/>
            </a:prstTxWarp>
            <a:spAutoFit/>
          </a:bodyPr>
          <a:lstStyle/>
          <a:p>
            <a:pPr>
              <a:spcBef>
                <a:spcPct val="50000"/>
              </a:spcBef>
            </a:pPr>
            <a:r>
              <a:rPr lang="fr-FR" sz="500" b="1" dirty="0">
                <a:solidFill>
                  <a:schemeClr val="folHlink"/>
                </a:solidFill>
              </a:rPr>
              <a:t>Strat</a:t>
            </a:r>
            <a:r>
              <a:rPr lang="fr-FR" sz="500" b="1" dirty="0">
                <a:solidFill>
                  <a:schemeClr val="folHlink"/>
                </a:solidFill>
                <a:latin typeface="Arial" charset="0"/>
              </a:rPr>
              <a:t>é</a:t>
            </a:r>
            <a:r>
              <a:rPr lang="fr-FR" sz="500" b="1" dirty="0">
                <a:solidFill>
                  <a:schemeClr val="folHlink"/>
                </a:solidFill>
              </a:rPr>
              <a:t>gie, marketing et ventes</a:t>
            </a:r>
          </a:p>
        </p:txBody>
      </p:sp>
      <p:sp>
        <p:nvSpPr>
          <p:cNvPr id="147461" name="Text Box 5"/>
          <p:cNvSpPr txBox="1">
            <a:spLocks noChangeArrowheads="1"/>
          </p:cNvSpPr>
          <p:nvPr/>
        </p:nvSpPr>
        <p:spPr bwMode="auto">
          <a:xfrm>
            <a:off x="323850" y="1123950"/>
            <a:ext cx="3024188" cy="3168650"/>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90000"/>
              </a:lnSpc>
              <a:spcBef>
                <a:spcPct val="20000"/>
              </a:spcBef>
              <a:spcAft>
                <a:spcPct val="50000"/>
              </a:spcAft>
              <a:buClr>
                <a:srgbClr val="C80005"/>
              </a:buClr>
              <a:buFont typeface="Wingdings" charset="2"/>
              <a:buChar char="n"/>
            </a:pPr>
            <a:endParaRPr lang="fr-FR" sz="1200" dirty="0"/>
          </a:p>
          <a:p>
            <a:pPr marL="327025" indent="-327025" algn="l" defTabSz="874713">
              <a:lnSpc>
                <a:spcPct val="90000"/>
              </a:lnSpc>
              <a:spcBef>
                <a:spcPct val="20000"/>
              </a:spcBef>
              <a:spcAft>
                <a:spcPct val="50000"/>
              </a:spcAft>
              <a:buClr>
                <a:srgbClr val="C80005"/>
              </a:buClr>
              <a:buFont typeface="Wingdings" charset="2"/>
              <a:buChar char="n"/>
            </a:pPr>
            <a:r>
              <a:rPr lang="fr-FR" sz="1000" dirty="0"/>
              <a:t>Le marché de l’AP (santé, prévoyance, retraite) est un important relai de croissance, face à un marché de l’IARD stagnant.</a:t>
            </a:r>
          </a:p>
          <a:p>
            <a:pPr marL="327025" indent="-327025" algn="l" defTabSz="874713">
              <a:lnSpc>
                <a:spcPct val="90000"/>
              </a:lnSpc>
              <a:spcBef>
                <a:spcPct val="20000"/>
              </a:spcBef>
              <a:spcAft>
                <a:spcPct val="50000"/>
              </a:spcAft>
              <a:buClr>
                <a:srgbClr val="C80005"/>
              </a:buClr>
              <a:buFont typeface="Wingdings" charset="2"/>
              <a:buChar char="n"/>
            </a:pPr>
            <a:r>
              <a:rPr lang="fr-FR" sz="1000" dirty="0"/>
              <a:t>Ce marché attractif est également complexe, car hautement compétitif et nécessitant de la proactivité et des démarches commerciales spécifiques (approche par les besoins, maîtrise d’environnements financiers, fiscaux et sociaux).</a:t>
            </a:r>
          </a:p>
          <a:p>
            <a:pPr marL="327025" indent="-327025" algn="l" defTabSz="874713">
              <a:lnSpc>
                <a:spcPct val="90000"/>
              </a:lnSpc>
              <a:spcBef>
                <a:spcPct val="20000"/>
              </a:spcBef>
              <a:spcAft>
                <a:spcPct val="50000"/>
              </a:spcAft>
              <a:buClr>
                <a:srgbClr val="C80005"/>
              </a:buClr>
              <a:buFont typeface="Wingdings" charset="2"/>
              <a:buChar char="n"/>
            </a:pPr>
            <a:r>
              <a:rPr lang="fr-FR" sz="1000" dirty="0"/>
              <a:t>Pour obtenir des résultats rapidement, Orga Consultants aide ses clients à trouver la réponse sur mesure : segmentation de leur portefeuille clients, évolutions du dispositif commercial (objectifs et système de rémunération, compétences et outils des commerciaux, modalités de pilotage), coaching des cadres commerciaux,..</a:t>
            </a:r>
          </a:p>
        </p:txBody>
      </p:sp>
      <p:sp>
        <p:nvSpPr>
          <p:cNvPr id="147462" name="Text Box 6"/>
          <p:cNvSpPr txBox="1">
            <a:spLocks noChangeArrowheads="1"/>
          </p:cNvSpPr>
          <p:nvPr/>
        </p:nvSpPr>
        <p:spPr bwMode="auto">
          <a:xfrm>
            <a:off x="612775" y="836613"/>
            <a:ext cx="2447925" cy="639762"/>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accroître les ventes d’AP, notamment sur le segment des Pros ?</a:t>
            </a:r>
          </a:p>
        </p:txBody>
      </p:sp>
      <p:sp>
        <p:nvSpPr>
          <p:cNvPr id="147463" name="Text Box 7"/>
          <p:cNvSpPr txBox="1">
            <a:spLocks noChangeArrowheads="1"/>
          </p:cNvSpPr>
          <p:nvPr/>
        </p:nvSpPr>
        <p:spPr bwMode="auto">
          <a:xfrm>
            <a:off x="5940425" y="1123950"/>
            <a:ext cx="3024188" cy="3241675"/>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90000"/>
              </a:lnSpc>
              <a:spcBef>
                <a:spcPct val="20000"/>
              </a:spcBef>
              <a:spcAft>
                <a:spcPct val="50000"/>
              </a:spcAft>
              <a:buClr>
                <a:srgbClr val="C80005"/>
              </a:buClr>
              <a:buFont typeface="Wingdings" charset="2"/>
              <a:buChar char="n"/>
            </a:pPr>
            <a:endParaRPr lang="fr-FR" sz="1200" dirty="0"/>
          </a:p>
        </p:txBody>
      </p:sp>
      <p:sp>
        <p:nvSpPr>
          <p:cNvPr id="147464" name="Text Box 8"/>
          <p:cNvSpPr txBox="1">
            <a:spLocks noChangeArrowheads="1"/>
          </p:cNvSpPr>
          <p:nvPr/>
        </p:nvSpPr>
        <p:spPr bwMode="auto">
          <a:xfrm>
            <a:off x="5940425" y="979488"/>
            <a:ext cx="2952750" cy="3097212"/>
          </a:xfrm>
          <a:prstGeom prst="rect">
            <a:avLst/>
          </a:prstGeom>
          <a:noFill/>
          <a:ln w="9525">
            <a:noFill/>
            <a:miter lim="800000"/>
            <a:headEnd/>
            <a:tailEnd/>
          </a:ln>
          <a:effectLst/>
        </p:spPr>
        <p:txBody>
          <a:bodyPr lIns="87387" tIns="43693" rIns="87387" bIns="43693">
            <a:prstTxWarp prst="textNoShape">
              <a:avLst/>
            </a:prstTxWarp>
          </a:bodyPr>
          <a:lstStyle/>
          <a:p>
            <a:pPr marL="327025" indent="-327025" defTabSz="874713">
              <a:lnSpc>
                <a:spcPct val="90000"/>
              </a:lnSpc>
              <a:spcBef>
                <a:spcPct val="20000"/>
              </a:spcBef>
              <a:spcAft>
                <a:spcPct val="50000"/>
              </a:spcAft>
              <a:buClr>
                <a:srgbClr val="C80005"/>
              </a:buClr>
              <a:buFont typeface="Wingdings" charset="2"/>
              <a:buNone/>
            </a:pPr>
            <a:endParaRPr lang="fr-FR" sz="1200" dirty="0"/>
          </a:p>
          <a:p>
            <a:pPr marL="327025" indent="-327025" algn="l" defTabSz="874713">
              <a:lnSpc>
                <a:spcPct val="90000"/>
              </a:lnSpc>
              <a:spcBef>
                <a:spcPct val="20000"/>
              </a:spcBef>
              <a:spcAft>
                <a:spcPct val="50000"/>
              </a:spcAft>
              <a:buClr>
                <a:srgbClr val="C80005"/>
              </a:buClr>
              <a:buFont typeface="Wingdings" charset="2"/>
              <a:buChar char="n"/>
            </a:pPr>
            <a:r>
              <a:rPr lang="fr-FR" sz="1000" dirty="0"/>
              <a:t>L’utilisation croissante d’internet par les consommateurs pose la question de l’articulation entre les canaux (réseau physique, plate forme téléphonique).</a:t>
            </a:r>
          </a:p>
          <a:p>
            <a:pPr marL="327025" indent="-327025" algn="l" defTabSz="874713">
              <a:lnSpc>
                <a:spcPct val="90000"/>
              </a:lnSpc>
              <a:spcBef>
                <a:spcPct val="20000"/>
              </a:spcBef>
              <a:spcAft>
                <a:spcPct val="50000"/>
              </a:spcAft>
              <a:buClr>
                <a:srgbClr val="C80005"/>
              </a:buClr>
              <a:buFont typeface="Wingdings" charset="2"/>
              <a:buChar char="n"/>
            </a:pPr>
            <a:r>
              <a:rPr lang="fr-FR" sz="1000" dirty="0"/>
              <a:t>Dans ce contexte, 3 points clé à traiter: </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Le rôle du canal internet dans la stratégie de distribution et son impact sur la stratégie de marque</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La dématérialisation des transactions ou comment concilier sécurité et fluidité</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L’adaptation de la présentation des offres pour tirer le meilleur parti des comparateurs.</a:t>
            </a:r>
          </a:p>
          <a:p>
            <a:pPr marL="327025" indent="-327025" algn="l" defTabSz="874713">
              <a:lnSpc>
                <a:spcPct val="90000"/>
              </a:lnSpc>
              <a:spcBef>
                <a:spcPct val="20000"/>
              </a:spcBef>
              <a:spcAft>
                <a:spcPct val="50000"/>
              </a:spcAft>
              <a:buClr>
                <a:srgbClr val="C80005"/>
              </a:buClr>
              <a:buFont typeface="Wingdings" charset="2"/>
              <a:buChar char="n"/>
            </a:pPr>
            <a:r>
              <a:rPr lang="fr-FR" sz="1000" dirty="0"/>
              <a:t>Orga Consultants</a:t>
            </a:r>
            <a:r>
              <a:rPr lang="fr-FR" sz="1100" dirty="0"/>
              <a:t> accompagne des assureurs de la définition de la stratégie internet jusqu’à sa mise en œuvre opérationnelle.</a:t>
            </a:r>
          </a:p>
        </p:txBody>
      </p:sp>
      <p:sp>
        <p:nvSpPr>
          <p:cNvPr id="147465" name="Text Box 9"/>
          <p:cNvSpPr txBox="1">
            <a:spLocks noChangeArrowheads="1"/>
          </p:cNvSpPr>
          <p:nvPr/>
        </p:nvSpPr>
        <p:spPr bwMode="auto">
          <a:xfrm>
            <a:off x="6084888" y="836613"/>
            <a:ext cx="2736850" cy="457200"/>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faire d’internet un levier de performance ?</a:t>
            </a:r>
          </a:p>
        </p:txBody>
      </p:sp>
      <p:sp>
        <p:nvSpPr>
          <p:cNvPr id="147466" name="Text Box 10"/>
          <p:cNvSpPr txBox="1">
            <a:spLocks noChangeArrowheads="1"/>
          </p:cNvSpPr>
          <p:nvPr/>
        </p:nvSpPr>
        <p:spPr bwMode="auto">
          <a:xfrm>
            <a:off x="395288" y="4797425"/>
            <a:ext cx="8280400" cy="1655763"/>
          </a:xfrm>
          <a:prstGeom prst="rect">
            <a:avLst/>
          </a:prstGeom>
          <a:solidFill>
            <a:schemeClr val="bg1"/>
          </a:solid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0"/>
              </a:lnSpc>
              <a:spcBef>
                <a:spcPct val="20000"/>
              </a:spcBef>
              <a:spcAft>
                <a:spcPct val="50000"/>
              </a:spcAft>
              <a:buClr>
                <a:srgbClr val="C80005"/>
              </a:buClr>
              <a:buFont typeface="Wingdings" charset="2"/>
              <a:buChar char="n"/>
            </a:pPr>
            <a:endParaRPr lang="fr-FR" sz="1100" dirty="0"/>
          </a:p>
          <a:p>
            <a:pPr marL="327025" indent="-327025" algn="l" defTabSz="874713">
              <a:lnSpc>
                <a:spcPct val="90000"/>
              </a:lnSpc>
              <a:spcBef>
                <a:spcPct val="20000"/>
              </a:spcBef>
              <a:spcAft>
                <a:spcPct val="50000"/>
              </a:spcAft>
              <a:buClr>
                <a:srgbClr val="C80005"/>
              </a:buClr>
              <a:buFont typeface="Wingdings" charset="2"/>
              <a:buChar char="n"/>
            </a:pPr>
            <a:r>
              <a:rPr lang="fr-FR" sz="1000" dirty="0"/>
              <a:t>Les outils de GRC/CRM ont (eu) un coût élevé pour les Assureurs (licences, développements,…), pour un impact difficile à mesurer, mais souvent perçu comme faible.</a:t>
            </a:r>
          </a:p>
          <a:p>
            <a:pPr marL="327025" indent="-327025" algn="l" defTabSz="874713">
              <a:lnSpc>
                <a:spcPct val="90000"/>
              </a:lnSpc>
              <a:spcBef>
                <a:spcPct val="20000"/>
              </a:spcBef>
              <a:spcAft>
                <a:spcPct val="50000"/>
              </a:spcAft>
              <a:buClr>
                <a:srgbClr val="C80005"/>
              </a:buClr>
              <a:buFont typeface="Wingdings" charset="2"/>
              <a:buChar char="n"/>
            </a:pPr>
            <a:r>
              <a:rPr lang="fr-FR" sz="1000" dirty="0"/>
              <a:t>Chaque projet CRM est différent, mais ces projets ont souvent été très « tirés » par la technologie, trop ambitieux au plan des fonctionnalités, sans s’accompagner des changements « métier » qu’ils peuvent faciliter, mais pas remplacer : points clé de process multicanal, modalités de pilotage, système de rémunération,…</a:t>
            </a:r>
          </a:p>
          <a:p>
            <a:pPr marL="327025" indent="-327025" algn="l" defTabSz="874713">
              <a:lnSpc>
                <a:spcPct val="90000"/>
              </a:lnSpc>
              <a:spcBef>
                <a:spcPct val="20000"/>
              </a:spcBef>
              <a:spcAft>
                <a:spcPct val="50000"/>
              </a:spcAft>
              <a:buClr>
                <a:srgbClr val="C80005"/>
              </a:buClr>
              <a:buFont typeface="Wingdings" charset="2"/>
              <a:buChar char="n"/>
            </a:pPr>
            <a:r>
              <a:rPr lang="fr-FR" sz="1000" dirty="0"/>
              <a:t>Orga Consultants a accompagné plusieurs assureurs dans l’augmentation du retour sur investissement de la GRC (outil existant ou remplacement) en alignant la GRC avec la stratégie de distribution, en focalisant les travaux sur les fonctionnalités apportant un vrai gain en performance (augmentant le taux de transformation et/ou la productivité commerciale).</a:t>
            </a:r>
          </a:p>
        </p:txBody>
      </p:sp>
      <p:sp>
        <p:nvSpPr>
          <p:cNvPr id="147467" name="Text Box 11"/>
          <p:cNvSpPr txBox="1">
            <a:spLocks noChangeArrowheads="1"/>
          </p:cNvSpPr>
          <p:nvPr/>
        </p:nvSpPr>
        <p:spPr bwMode="auto">
          <a:xfrm>
            <a:off x="1619250" y="4652963"/>
            <a:ext cx="5832475" cy="274637"/>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augmenter le retour sur investissement d’un outil CRM/GRC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srcRect/>
          <a:stretch>
            <a:fillRect/>
          </a:stretch>
        </p:blipFill>
        <p:spPr bwMode="auto">
          <a:xfrm>
            <a:off x="3285845" y="2162175"/>
            <a:ext cx="2733675" cy="2533650"/>
          </a:xfrm>
          <a:prstGeom prst="rect">
            <a:avLst/>
          </a:prstGeom>
          <a:noFill/>
          <a:ln w="9525">
            <a:noFill/>
            <a:miter lim="800000"/>
            <a:headEnd/>
            <a:tailEnd/>
          </a:ln>
          <a:effectLst/>
        </p:spPr>
      </p:pic>
      <p:sp>
        <p:nvSpPr>
          <p:cNvPr id="148482" name="Rectangle 2"/>
          <p:cNvSpPr>
            <a:spLocks noGrp="1" noChangeArrowheads="1"/>
          </p:cNvSpPr>
          <p:nvPr>
            <p:ph type="title"/>
          </p:nvPr>
        </p:nvSpPr>
        <p:spPr>
          <a:xfrm>
            <a:off x="715963" y="182563"/>
            <a:ext cx="7770812" cy="509587"/>
          </a:xfrm>
        </p:spPr>
        <p:txBody>
          <a:bodyPr/>
          <a:lstStyle/>
          <a:p>
            <a:r>
              <a:rPr lang="fr-FR" sz="1800" dirty="0"/>
              <a:t>Exemples en Performance opérationnelle</a:t>
            </a:r>
          </a:p>
        </p:txBody>
      </p:sp>
      <p:sp>
        <p:nvSpPr>
          <p:cNvPr id="148484" name="Text Box 4"/>
          <p:cNvSpPr txBox="1">
            <a:spLocks noChangeArrowheads="1"/>
          </p:cNvSpPr>
          <p:nvPr/>
        </p:nvSpPr>
        <p:spPr bwMode="auto">
          <a:xfrm>
            <a:off x="5940425" y="1052513"/>
            <a:ext cx="3024188" cy="3600450"/>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r>
              <a:rPr lang="fr-FR" sz="1100" dirty="0"/>
              <a:t>Agir sur la qualité de service est un levier pour favoriser la fidélisation clients et l’augmentation du taux d’équipement. Pour obtenir des résultats rapidement et se différencier des concurrents, 2 axes de travail:</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Mesurer le niveau de qualité délivrée (et non pas seulement la satisfaction) et se donner les moyens de la piloter</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Se focaliser sur les points sur lesquels les attentes clients sont les plus fortes, et donc identifier ces attentes prioritaires et passer à l’action: fixation d’objectifs, évolutions des process et compétences,…</a:t>
            </a:r>
          </a:p>
          <a:p>
            <a:pPr marL="327025" indent="-327025" algn="l" defTabSz="874713">
              <a:lnSpc>
                <a:spcPct val="90000"/>
              </a:lnSpc>
              <a:spcBef>
                <a:spcPct val="20000"/>
              </a:spcBef>
              <a:spcAft>
                <a:spcPct val="50000"/>
              </a:spcAft>
              <a:buClr>
                <a:srgbClr val="C80005"/>
              </a:buClr>
              <a:buFont typeface="Wingdings" charset="2"/>
              <a:buChar char="n"/>
            </a:pPr>
            <a:r>
              <a:rPr lang="fr-FR" sz="1100" dirty="0"/>
              <a:t>Orga Consultants accompagne des assureurs en associant experts de la relation client et experts «métier» (fonctions de gestion,…).</a:t>
            </a:r>
          </a:p>
          <a:p>
            <a:pPr marL="327025" indent="-327025" algn="l" defTabSz="874713">
              <a:spcBef>
                <a:spcPct val="20000"/>
              </a:spcBef>
              <a:spcAft>
                <a:spcPct val="50000"/>
              </a:spcAft>
              <a:buClr>
                <a:srgbClr val="C80005"/>
              </a:buClr>
              <a:buFont typeface="Wingdings" charset="2"/>
              <a:buChar char="n"/>
            </a:pPr>
            <a:endParaRPr lang="fr-FR" sz="1100" dirty="0"/>
          </a:p>
        </p:txBody>
      </p:sp>
      <p:sp>
        <p:nvSpPr>
          <p:cNvPr id="148485" name="Text Box 5"/>
          <p:cNvSpPr txBox="1">
            <a:spLocks noChangeArrowheads="1"/>
          </p:cNvSpPr>
          <p:nvPr/>
        </p:nvSpPr>
        <p:spPr bwMode="auto">
          <a:xfrm>
            <a:off x="755650" y="5013325"/>
            <a:ext cx="7632700" cy="1368425"/>
          </a:xfrm>
          <a:prstGeom prst="rect">
            <a:avLst/>
          </a:prstGeom>
          <a:solidFill>
            <a:schemeClr val="bg1"/>
          </a:solid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spcBef>
                <a:spcPct val="20000"/>
              </a:spcBef>
              <a:spcAft>
                <a:spcPct val="50000"/>
              </a:spcAft>
              <a:buClr>
                <a:srgbClr val="C80005"/>
              </a:buClr>
              <a:buFont typeface="Wingdings" charset="2"/>
              <a:buChar char="n"/>
            </a:pPr>
            <a:r>
              <a:rPr lang="fr-FR" sz="1100" dirty="0"/>
              <a:t>Les fonctions support (fonctions financières, RH, achats, juridique,..) ont dans l’ensemble moins fait l’objet de gains de productivité que les fonctions de gestion et les fonctions commerciales. </a:t>
            </a:r>
          </a:p>
          <a:p>
            <a:pPr marL="327025" indent="-327025" algn="l" defTabSz="874713">
              <a:spcBef>
                <a:spcPct val="20000"/>
              </a:spcBef>
              <a:spcAft>
                <a:spcPct val="50000"/>
              </a:spcAft>
              <a:buClr>
                <a:srgbClr val="C80005"/>
              </a:buClr>
              <a:buFont typeface="Wingdings" charset="2"/>
              <a:buChar char="n"/>
            </a:pPr>
            <a:r>
              <a:rPr lang="fr-FR" sz="1100" dirty="0"/>
              <a:t>Orga Consultants a accompagné des assureurs dans la baisse des couts et l’augmentation des performances de leurs fonctions support: apport de benchmarks, simplification des process et modes de fonctionnement, focalisation sur les prestations à forte valeur ajoutée, réorganisation et mise sous tension des activités à faible expertise afin de gagner en productivité, renforcement du pilotage,…</a:t>
            </a:r>
          </a:p>
        </p:txBody>
      </p:sp>
      <p:sp>
        <p:nvSpPr>
          <p:cNvPr id="148486" name="Text Box 2054"/>
          <p:cNvSpPr txBox="1">
            <a:spLocks noChangeArrowheads="1"/>
          </p:cNvSpPr>
          <p:nvPr/>
        </p:nvSpPr>
        <p:spPr bwMode="auto">
          <a:xfrm>
            <a:off x="5291138" y="3113088"/>
            <a:ext cx="649287" cy="244475"/>
          </a:xfrm>
          <a:prstGeom prst="rect">
            <a:avLst/>
          </a:prstGeom>
          <a:noFill/>
          <a:ln w="9525">
            <a:noFill/>
            <a:miter lim="800000"/>
            <a:headEnd/>
            <a:tailEnd/>
          </a:ln>
          <a:effectLst/>
        </p:spPr>
        <p:txBody>
          <a:bodyPr>
            <a:prstTxWarp prst="textNoShape">
              <a:avLst/>
            </a:prstTxWarp>
            <a:spAutoFit/>
          </a:bodyPr>
          <a:lstStyle/>
          <a:p>
            <a:pPr>
              <a:spcBef>
                <a:spcPct val="50000"/>
              </a:spcBef>
            </a:pPr>
            <a:r>
              <a:rPr lang="fr-FR" sz="500" b="1" dirty="0">
                <a:solidFill>
                  <a:schemeClr val="folHlink"/>
                </a:solidFill>
              </a:rPr>
              <a:t>Performance opérationnelle</a:t>
            </a:r>
          </a:p>
        </p:txBody>
      </p:sp>
      <p:sp>
        <p:nvSpPr>
          <p:cNvPr id="148487" name="Text Box 7"/>
          <p:cNvSpPr txBox="1">
            <a:spLocks noChangeArrowheads="1"/>
          </p:cNvSpPr>
          <p:nvPr/>
        </p:nvSpPr>
        <p:spPr bwMode="auto">
          <a:xfrm>
            <a:off x="6157913" y="773113"/>
            <a:ext cx="2590800" cy="639762"/>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faire du « service » un facteur de différenciation à moindre coût ?</a:t>
            </a:r>
          </a:p>
        </p:txBody>
      </p:sp>
      <p:sp>
        <p:nvSpPr>
          <p:cNvPr id="148488" name="Text Box 8"/>
          <p:cNvSpPr txBox="1">
            <a:spLocks noChangeArrowheads="1"/>
          </p:cNvSpPr>
          <p:nvPr/>
        </p:nvSpPr>
        <p:spPr bwMode="auto">
          <a:xfrm>
            <a:off x="1836738" y="4810125"/>
            <a:ext cx="5256212" cy="274638"/>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réduire les coûts des fonctions support ?</a:t>
            </a:r>
          </a:p>
        </p:txBody>
      </p:sp>
      <p:sp>
        <p:nvSpPr>
          <p:cNvPr id="148489" name="Text Box 9"/>
          <p:cNvSpPr txBox="1">
            <a:spLocks noChangeArrowheads="1"/>
          </p:cNvSpPr>
          <p:nvPr/>
        </p:nvSpPr>
        <p:spPr bwMode="auto">
          <a:xfrm>
            <a:off x="250825" y="1052513"/>
            <a:ext cx="3097213" cy="3600450"/>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90000"/>
              </a:lnSpc>
              <a:spcBef>
                <a:spcPct val="20000"/>
              </a:spcBef>
              <a:spcAft>
                <a:spcPct val="50000"/>
              </a:spcAft>
              <a:buClr>
                <a:srgbClr val="C80005"/>
              </a:buClr>
              <a:buFont typeface="Wingdings" charset="2"/>
              <a:buChar char="n"/>
            </a:pPr>
            <a:endParaRPr lang="fr-FR" sz="1200" dirty="0"/>
          </a:p>
          <a:p>
            <a:pPr marL="327025" indent="-327025" algn="l" defTabSz="874713">
              <a:lnSpc>
                <a:spcPct val="90000"/>
              </a:lnSpc>
              <a:spcBef>
                <a:spcPct val="20000"/>
              </a:spcBef>
              <a:spcAft>
                <a:spcPct val="50000"/>
              </a:spcAft>
              <a:buClr>
                <a:srgbClr val="C80005"/>
              </a:buClr>
              <a:buFont typeface="Wingdings" charset="2"/>
              <a:buChar char="n"/>
            </a:pPr>
            <a:endParaRPr lang="fr-FR" sz="1100" dirty="0"/>
          </a:p>
          <a:p>
            <a:pPr marL="327025" indent="-327025" algn="l" defTabSz="874713">
              <a:lnSpc>
                <a:spcPct val="90000"/>
              </a:lnSpc>
              <a:spcBef>
                <a:spcPct val="20000"/>
              </a:spcBef>
              <a:spcAft>
                <a:spcPct val="50000"/>
              </a:spcAft>
              <a:buClr>
                <a:srgbClr val="C80005"/>
              </a:buClr>
              <a:buFont typeface="Wingdings" charset="2"/>
              <a:buChar char="n"/>
            </a:pPr>
            <a:r>
              <a:rPr lang="fr-FR" sz="1100" dirty="0"/>
              <a:t>Les Assureurs et IP ont déjà sensible-ment réduit le coût des activités de gestion, mais il reste des gisements importants de productivité. Les leviers de gains sont multiples: transfert de charge vers le client-assuré, dématérialisation et GED, externalisation, optimisation des encaissements (prélèvements, paiement en ligne), renforcement du pilotage, leviers RH (rémunération variable, mobilité fonctionnelle), simplification de l’offre produits,…</a:t>
            </a:r>
          </a:p>
          <a:p>
            <a:pPr marL="327025" indent="-327025" algn="l" defTabSz="874713">
              <a:lnSpc>
                <a:spcPct val="90000"/>
              </a:lnSpc>
              <a:spcBef>
                <a:spcPct val="20000"/>
              </a:spcBef>
              <a:spcAft>
                <a:spcPct val="50000"/>
              </a:spcAft>
              <a:buClr>
                <a:srgbClr val="C80005"/>
              </a:buClr>
              <a:buFont typeface="Wingdings" charset="2"/>
              <a:buChar char="n"/>
            </a:pPr>
            <a:r>
              <a:rPr lang="fr-FR" sz="1100" dirty="0"/>
              <a:t>Orga Consultants a accompagné avec succès ses Clients dans ce type d’actions en combinant les compétences Organisation, SI, Marketing et RH avec l’expertise métier, notamment des Collectives.</a:t>
            </a:r>
          </a:p>
        </p:txBody>
      </p:sp>
      <p:sp>
        <p:nvSpPr>
          <p:cNvPr id="148490" name="Text Box 10"/>
          <p:cNvSpPr txBox="1">
            <a:spLocks noChangeArrowheads="1"/>
          </p:cNvSpPr>
          <p:nvPr/>
        </p:nvSpPr>
        <p:spPr bwMode="auto">
          <a:xfrm>
            <a:off x="395288" y="773113"/>
            <a:ext cx="2808287" cy="639762"/>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accroitre la productivité des activités de gestion, par exemple dans les « Collectives »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srcRect/>
          <a:stretch>
            <a:fillRect/>
          </a:stretch>
        </p:blipFill>
        <p:spPr bwMode="auto">
          <a:xfrm>
            <a:off x="3285845" y="2162175"/>
            <a:ext cx="2733675" cy="2533650"/>
          </a:xfrm>
          <a:prstGeom prst="rect">
            <a:avLst/>
          </a:prstGeom>
          <a:noFill/>
          <a:ln w="9525">
            <a:noFill/>
            <a:miter lim="800000"/>
            <a:headEnd/>
            <a:tailEnd/>
          </a:ln>
          <a:effectLst/>
        </p:spPr>
      </p:pic>
      <p:sp>
        <p:nvSpPr>
          <p:cNvPr id="149506" name="Rectangle 2"/>
          <p:cNvSpPr>
            <a:spLocks noGrp="1" noChangeArrowheads="1"/>
          </p:cNvSpPr>
          <p:nvPr>
            <p:ph type="title"/>
          </p:nvPr>
        </p:nvSpPr>
        <p:spPr>
          <a:xfrm>
            <a:off x="715963" y="183590"/>
            <a:ext cx="7770812" cy="509588"/>
          </a:xfrm>
        </p:spPr>
        <p:txBody>
          <a:bodyPr/>
          <a:lstStyle/>
          <a:p>
            <a:r>
              <a:rPr lang="fr-FR" sz="1800" dirty="0"/>
              <a:t>Exemples en Pilotage et performance </a:t>
            </a:r>
            <a:r>
              <a:rPr lang="fr-FR" sz="1800" dirty="0" smtClean="0"/>
              <a:t>économique</a:t>
            </a:r>
            <a:endParaRPr lang="fr-FR" sz="1800" dirty="0"/>
          </a:p>
        </p:txBody>
      </p:sp>
      <p:sp>
        <p:nvSpPr>
          <p:cNvPr id="149508" name="Text Box 4"/>
          <p:cNvSpPr txBox="1">
            <a:spLocks noChangeArrowheads="1"/>
          </p:cNvSpPr>
          <p:nvPr/>
        </p:nvSpPr>
        <p:spPr bwMode="auto">
          <a:xfrm>
            <a:off x="684213" y="4797425"/>
            <a:ext cx="7775575" cy="1511300"/>
          </a:xfrm>
          <a:prstGeom prst="rect">
            <a:avLst/>
          </a:prstGeom>
          <a:solidFill>
            <a:schemeClr val="bg1"/>
          </a:solid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80000"/>
              </a:lnSpc>
              <a:spcBef>
                <a:spcPct val="20000"/>
              </a:spcBef>
              <a:spcAft>
                <a:spcPct val="50000"/>
              </a:spcAft>
              <a:buClr>
                <a:srgbClr val="C80005"/>
              </a:buClr>
              <a:buFont typeface="Wingdings" charset="2"/>
              <a:buChar char="n"/>
            </a:pPr>
            <a:endParaRPr lang="fr-FR" sz="1200" dirty="0"/>
          </a:p>
          <a:p>
            <a:pPr marL="327025" indent="-327025" algn="l" defTabSz="874713">
              <a:spcBef>
                <a:spcPct val="20000"/>
              </a:spcBef>
              <a:spcAft>
                <a:spcPct val="50000"/>
              </a:spcAft>
              <a:buClr>
                <a:srgbClr val="C80005"/>
              </a:buClr>
              <a:buFont typeface="Wingdings" charset="2"/>
              <a:buChar char="n"/>
            </a:pPr>
            <a:r>
              <a:rPr lang="fr-FR" sz="1100" dirty="0"/>
              <a:t>Les évolutions réglementaires (Solvency 2,…) doivent être une opportunité pour gagner en performance dans la gestion des risques assurantiels et dans le pilotage d’ensemble de la Compagnie. </a:t>
            </a:r>
          </a:p>
          <a:p>
            <a:pPr marL="327025" indent="-327025" algn="l" defTabSz="874713">
              <a:spcBef>
                <a:spcPct val="20000"/>
              </a:spcBef>
              <a:spcAft>
                <a:spcPct val="50000"/>
              </a:spcAft>
              <a:buClr>
                <a:srgbClr val="C80005"/>
              </a:buClr>
              <a:buFont typeface="Wingdings" charset="2"/>
              <a:buChar char="n"/>
            </a:pPr>
            <a:r>
              <a:rPr lang="fr-FR" sz="1100" dirty="0"/>
              <a:t>Orga Consultants accompagne des assureurs dans leur projet Solvency 2 et a développé une approche pragmatique intégrant changements dans les process, évolutions des SI (architecture fonctionnelle) et partage d’informations entre les équipes (actuaires, gestionnaires actif-passif, comptables, consolideurs, DSI). Notre expérience vous permet de gagner en rapidité et en impact.</a:t>
            </a:r>
          </a:p>
        </p:txBody>
      </p:sp>
      <p:sp>
        <p:nvSpPr>
          <p:cNvPr id="149509" name="Text Box 2055"/>
          <p:cNvSpPr txBox="1">
            <a:spLocks noChangeArrowheads="1"/>
          </p:cNvSpPr>
          <p:nvPr/>
        </p:nvSpPr>
        <p:spPr bwMode="auto">
          <a:xfrm>
            <a:off x="4801347" y="4035425"/>
            <a:ext cx="647700" cy="320675"/>
          </a:xfrm>
          <a:prstGeom prst="rect">
            <a:avLst/>
          </a:prstGeom>
          <a:noFill/>
          <a:ln w="9525">
            <a:noFill/>
            <a:miter lim="800000"/>
            <a:headEnd/>
            <a:tailEnd/>
          </a:ln>
          <a:effectLst/>
        </p:spPr>
        <p:txBody>
          <a:bodyPr>
            <a:prstTxWarp prst="textNoShape">
              <a:avLst/>
            </a:prstTxWarp>
            <a:spAutoFit/>
          </a:bodyPr>
          <a:lstStyle/>
          <a:p>
            <a:pPr>
              <a:spcBef>
                <a:spcPct val="50000"/>
              </a:spcBef>
            </a:pPr>
            <a:r>
              <a:rPr lang="fr-FR" sz="500" b="1" dirty="0">
                <a:solidFill>
                  <a:schemeClr val="folHlink"/>
                </a:solidFill>
              </a:rPr>
              <a:t>Pilotage et Performance Economique</a:t>
            </a:r>
          </a:p>
        </p:txBody>
      </p:sp>
      <p:sp>
        <p:nvSpPr>
          <p:cNvPr id="149510" name="Text Box 6"/>
          <p:cNvSpPr txBox="1">
            <a:spLocks noChangeArrowheads="1"/>
          </p:cNvSpPr>
          <p:nvPr/>
        </p:nvSpPr>
        <p:spPr bwMode="auto">
          <a:xfrm>
            <a:off x="5867400" y="1106488"/>
            <a:ext cx="3024188" cy="3097212"/>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defTabSz="874713">
              <a:spcBef>
                <a:spcPct val="20000"/>
              </a:spcBef>
              <a:spcAft>
                <a:spcPct val="50000"/>
              </a:spcAft>
              <a:buClr>
                <a:srgbClr val="C80005"/>
              </a:buClr>
              <a:buFont typeface="Wingdings" charset="2"/>
              <a:buNone/>
            </a:pPr>
            <a:endParaRPr lang="fr-FR" sz="1100" dirty="0"/>
          </a:p>
          <a:p>
            <a:pPr marL="327025" indent="-327025" algn="l" defTabSz="874713">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r>
              <a:rPr lang="fr-FR" sz="1100" dirty="0"/>
              <a:t>L’activité des équipes de gestion immobilière (placement et exploitation) a souvent été moins optimisée que celle des fonctions de gestion et il existe des marges de progrès en productivité et en qualité de service Clients.</a:t>
            </a:r>
          </a:p>
          <a:p>
            <a:pPr marL="327025" indent="-327025" algn="l" defTabSz="874713">
              <a:spcBef>
                <a:spcPct val="20000"/>
              </a:spcBef>
              <a:spcAft>
                <a:spcPct val="50000"/>
              </a:spcAft>
              <a:buClr>
                <a:srgbClr val="C80005"/>
              </a:buClr>
              <a:buFont typeface="Wingdings" charset="2"/>
              <a:buChar char="n"/>
            </a:pPr>
            <a:r>
              <a:rPr lang="fr-FR" sz="1100" dirty="0"/>
              <a:t>Orga Consultants a accompagné des assureurs dans l’optimisation de leur fonction immobilière par l’apport de benchmark sur la performance, la mise à plat des process opérationnels et le déploiement d’outil SI.</a:t>
            </a:r>
          </a:p>
        </p:txBody>
      </p:sp>
      <p:sp>
        <p:nvSpPr>
          <p:cNvPr id="149511" name="Text Box 7"/>
          <p:cNvSpPr txBox="1">
            <a:spLocks noChangeArrowheads="1"/>
          </p:cNvSpPr>
          <p:nvPr/>
        </p:nvSpPr>
        <p:spPr bwMode="auto">
          <a:xfrm>
            <a:off x="6156325" y="908050"/>
            <a:ext cx="2519363" cy="639763"/>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optimiser la gestion immobilière et en augmenter la profitabilité ?</a:t>
            </a:r>
          </a:p>
        </p:txBody>
      </p:sp>
      <p:sp>
        <p:nvSpPr>
          <p:cNvPr id="149512" name="Text Box 8"/>
          <p:cNvSpPr txBox="1">
            <a:spLocks noChangeArrowheads="1"/>
          </p:cNvSpPr>
          <p:nvPr/>
        </p:nvSpPr>
        <p:spPr bwMode="auto">
          <a:xfrm>
            <a:off x="252413" y="1136650"/>
            <a:ext cx="3024187" cy="3097213"/>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defTabSz="874713">
              <a:spcBef>
                <a:spcPct val="20000"/>
              </a:spcBef>
              <a:spcAft>
                <a:spcPct val="50000"/>
              </a:spcAft>
              <a:buClr>
                <a:srgbClr val="C80005"/>
              </a:buClr>
              <a:buFont typeface="Wingdings" charset="2"/>
              <a:buNone/>
            </a:pPr>
            <a:endParaRPr lang="fr-FR" sz="1200" dirty="0"/>
          </a:p>
          <a:p>
            <a:pPr marL="327025" indent="-327025" defTabSz="874713">
              <a:lnSpc>
                <a:spcPct val="20000"/>
              </a:lnSpc>
              <a:spcBef>
                <a:spcPct val="20000"/>
              </a:spcBef>
              <a:spcAft>
                <a:spcPct val="50000"/>
              </a:spcAft>
              <a:buClr>
                <a:srgbClr val="C80005"/>
              </a:buClr>
              <a:buFont typeface="Wingdings" charset="2"/>
              <a:buChar char="n"/>
            </a:pPr>
            <a:endParaRPr lang="fr-FR" sz="1200" dirty="0"/>
          </a:p>
          <a:p>
            <a:pPr marL="327025" indent="-327025" algn="l" defTabSz="874713">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r>
              <a:rPr lang="fr-FR" sz="1100" dirty="0"/>
              <a:t>Une meilleure appréhension des coûts par activité permet de rationaliser les ressources (effectif) et les coûts.</a:t>
            </a:r>
          </a:p>
          <a:p>
            <a:pPr marL="327025" indent="-327025" algn="l" defTabSz="874713">
              <a:spcBef>
                <a:spcPct val="20000"/>
              </a:spcBef>
              <a:spcAft>
                <a:spcPct val="50000"/>
              </a:spcAft>
              <a:buClr>
                <a:srgbClr val="C80005"/>
              </a:buClr>
              <a:buFont typeface="Wingdings" charset="2"/>
              <a:buChar char="n"/>
            </a:pPr>
            <a:r>
              <a:rPr lang="fr-FR" sz="1100" dirty="0"/>
              <a:t>Orga Consultants a conduit de multiples projets de ce type pour des assureurs et s’appuie sur une démarche opérationnelle et outillée. Elle fournit une vision d’ensemble des opportunités du type poursuite ou d’arrêt d’activité, externalisation ou internalisation, regroupement d’activité,… </a:t>
            </a:r>
          </a:p>
        </p:txBody>
      </p:sp>
      <p:sp>
        <p:nvSpPr>
          <p:cNvPr id="149513" name="Text Box 9"/>
          <p:cNvSpPr txBox="1">
            <a:spLocks noChangeArrowheads="1"/>
          </p:cNvSpPr>
          <p:nvPr/>
        </p:nvSpPr>
        <p:spPr bwMode="auto">
          <a:xfrm>
            <a:off x="541338" y="941388"/>
            <a:ext cx="2519362" cy="822325"/>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mieux appréhender les coûts par activité et en faire un levier pour réduire les frais généraux ?</a:t>
            </a:r>
          </a:p>
        </p:txBody>
      </p:sp>
      <p:sp>
        <p:nvSpPr>
          <p:cNvPr id="149514" name="Text Box 10"/>
          <p:cNvSpPr txBox="1">
            <a:spLocks noChangeArrowheads="1"/>
          </p:cNvSpPr>
          <p:nvPr/>
        </p:nvSpPr>
        <p:spPr bwMode="auto">
          <a:xfrm>
            <a:off x="1619250" y="4652963"/>
            <a:ext cx="5832475" cy="457200"/>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profiter de l’évolution réglementaire pour améliorer la gestion des risques assurantiels et optimiser le pilotage de la Compagnie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2"/>
          <a:srcRect/>
          <a:stretch>
            <a:fillRect/>
          </a:stretch>
        </p:blipFill>
        <p:spPr bwMode="auto">
          <a:xfrm>
            <a:off x="3285845" y="2162175"/>
            <a:ext cx="2733675" cy="2533650"/>
          </a:xfrm>
          <a:prstGeom prst="rect">
            <a:avLst/>
          </a:prstGeom>
          <a:noFill/>
          <a:ln w="9525">
            <a:noFill/>
            <a:miter lim="800000"/>
            <a:headEnd/>
            <a:tailEnd/>
          </a:ln>
          <a:effectLst/>
        </p:spPr>
      </p:pic>
      <p:sp>
        <p:nvSpPr>
          <p:cNvPr id="150530" name="Rectangle 2"/>
          <p:cNvSpPr>
            <a:spLocks noGrp="1" noChangeArrowheads="1"/>
          </p:cNvSpPr>
          <p:nvPr>
            <p:ph type="title"/>
          </p:nvPr>
        </p:nvSpPr>
        <p:spPr>
          <a:xfrm>
            <a:off x="715963" y="183590"/>
            <a:ext cx="7770812" cy="509588"/>
          </a:xfrm>
        </p:spPr>
        <p:txBody>
          <a:bodyPr/>
          <a:lstStyle/>
          <a:p>
            <a:r>
              <a:rPr lang="fr-FR" sz="1800" dirty="0"/>
              <a:t>Exemples en Stratégie et gouvernance des SI </a:t>
            </a:r>
          </a:p>
        </p:txBody>
      </p:sp>
      <p:sp>
        <p:nvSpPr>
          <p:cNvPr id="150532" name="Text Box 4"/>
          <p:cNvSpPr txBox="1">
            <a:spLocks noChangeArrowheads="1"/>
          </p:cNvSpPr>
          <p:nvPr/>
        </p:nvSpPr>
        <p:spPr bwMode="auto">
          <a:xfrm>
            <a:off x="5867400" y="1052513"/>
            <a:ext cx="3024188" cy="3097212"/>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spcBef>
                <a:spcPct val="20000"/>
              </a:spcBef>
              <a:spcAft>
                <a:spcPct val="50000"/>
              </a:spcAft>
              <a:buClr>
                <a:srgbClr val="C80005"/>
              </a:buClr>
              <a:buFont typeface="Wingdings" charset="2"/>
              <a:buChar char="n"/>
            </a:pPr>
            <a:endParaRPr lang="fr-FR" sz="1200" dirty="0"/>
          </a:p>
          <a:p>
            <a:pPr marL="327025" indent="-327025" algn="l" defTabSz="874713">
              <a:spcBef>
                <a:spcPct val="20000"/>
              </a:spcBef>
              <a:spcAft>
                <a:spcPct val="50000"/>
              </a:spcAft>
              <a:buClr>
                <a:srgbClr val="C80005"/>
              </a:buClr>
              <a:buFont typeface="Wingdings" charset="2"/>
              <a:buChar char="n"/>
            </a:pPr>
            <a:r>
              <a:rPr lang="fr-FR" sz="1100" dirty="0"/>
              <a:t>Dans un contexte où la demande de service informatique est plus importante, et la pression sur les coûts augmente, les DSI cherchent à optimiser leurs moyens en « s’industrialisant ».</a:t>
            </a:r>
          </a:p>
          <a:p>
            <a:pPr marL="327025" indent="-327025" algn="l" defTabSz="874713">
              <a:spcBef>
                <a:spcPct val="20000"/>
              </a:spcBef>
              <a:spcAft>
                <a:spcPct val="50000"/>
              </a:spcAft>
              <a:buClr>
                <a:srgbClr val="C80005"/>
              </a:buClr>
              <a:buFont typeface="Wingdings" charset="2"/>
              <a:buChar char="n"/>
            </a:pPr>
            <a:r>
              <a:rPr lang="fr-FR" sz="1100" dirty="0"/>
              <a:t>Orga Consultants a développé une démarche d’industrialisation reposant sur des référentiels Qualité (CMMI, Itil, Cobit), le développement applicatif Lean, l’agilité et la gestion des ressources et des compétences.</a:t>
            </a:r>
          </a:p>
        </p:txBody>
      </p:sp>
      <p:sp>
        <p:nvSpPr>
          <p:cNvPr id="150533" name="Text Box 5"/>
          <p:cNvSpPr txBox="1">
            <a:spLocks noChangeArrowheads="1"/>
          </p:cNvSpPr>
          <p:nvPr/>
        </p:nvSpPr>
        <p:spPr bwMode="auto">
          <a:xfrm>
            <a:off x="539750" y="4797425"/>
            <a:ext cx="7993063" cy="1368425"/>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spcBef>
                <a:spcPct val="20000"/>
              </a:spcBef>
              <a:spcAft>
                <a:spcPct val="50000"/>
              </a:spcAft>
              <a:buClr>
                <a:srgbClr val="C80005"/>
              </a:buClr>
              <a:buFont typeface="Wingdings" charset="2"/>
              <a:buNone/>
            </a:pPr>
            <a:endParaRPr lang="fr-FR" sz="1200" dirty="0"/>
          </a:p>
          <a:p>
            <a:pPr marL="327025" indent="-327025" algn="l" defTabSz="874713">
              <a:spcBef>
                <a:spcPct val="20000"/>
              </a:spcBef>
              <a:spcAft>
                <a:spcPct val="50000"/>
              </a:spcAft>
              <a:buClr>
                <a:srgbClr val="C80005"/>
              </a:buClr>
              <a:buFont typeface="Wingdings" charset="2"/>
              <a:buChar char="n"/>
            </a:pPr>
            <a:r>
              <a:rPr lang="fr-FR" sz="1100" dirty="0"/>
              <a:t>Les Directions sont confrontées à la maîtrise de leurs grands projets de transformation et au besoin de mise sous contrôle des risques, des coûts, de la qualité et des délais.</a:t>
            </a:r>
          </a:p>
          <a:p>
            <a:pPr marL="327025" indent="-327025" algn="l" defTabSz="874713">
              <a:spcBef>
                <a:spcPct val="20000"/>
              </a:spcBef>
              <a:spcAft>
                <a:spcPct val="50000"/>
              </a:spcAft>
              <a:buClr>
                <a:srgbClr val="C80005"/>
              </a:buClr>
              <a:buFont typeface="Wingdings" charset="2"/>
              <a:buChar char="n"/>
            </a:pPr>
            <a:r>
              <a:rPr lang="fr-FR" sz="1100" dirty="0"/>
              <a:t>Orga Consultants a accompagné plusieurs clients, assureurs et IP, en leur fournissant une vision claire sur le niveau d’enjeu et de la capacité à faire par projet, permettant les arbitrages requis, et se traduisant par la mise en place d’un outil opérationnel de pilotage du portefeuille projets.</a:t>
            </a:r>
          </a:p>
        </p:txBody>
      </p:sp>
      <p:sp>
        <p:nvSpPr>
          <p:cNvPr id="150534" name="Text Box 2056"/>
          <p:cNvSpPr txBox="1">
            <a:spLocks noChangeArrowheads="1"/>
          </p:cNvSpPr>
          <p:nvPr/>
        </p:nvSpPr>
        <p:spPr bwMode="auto">
          <a:xfrm>
            <a:off x="3851275" y="4044950"/>
            <a:ext cx="649288" cy="320675"/>
          </a:xfrm>
          <a:prstGeom prst="rect">
            <a:avLst/>
          </a:prstGeom>
          <a:noFill/>
          <a:ln w="9525">
            <a:noFill/>
            <a:miter lim="800000"/>
            <a:headEnd/>
            <a:tailEnd/>
          </a:ln>
        </p:spPr>
        <p:txBody>
          <a:bodyPr>
            <a:prstTxWarp prst="textNoShape">
              <a:avLst/>
            </a:prstTxWarp>
            <a:spAutoFit/>
          </a:bodyPr>
          <a:lstStyle/>
          <a:p>
            <a:pPr>
              <a:spcBef>
                <a:spcPct val="50000"/>
              </a:spcBef>
            </a:pPr>
            <a:r>
              <a:rPr lang="fr-FR" sz="500" b="1" dirty="0">
                <a:solidFill>
                  <a:schemeClr val="folHlink"/>
                </a:solidFill>
              </a:rPr>
              <a:t>Strat</a:t>
            </a:r>
            <a:r>
              <a:rPr lang="fr-FR" sz="500" b="1" dirty="0">
                <a:solidFill>
                  <a:schemeClr val="folHlink"/>
                </a:solidFill>
                <a:latin typeface="Arial" charset="0"/>
              </a:rPr>
              <a:t>é</a:t>
            </a:r>
            <a:r>
              <a:rPr lang="fr-FR" sz="500" b="1" dirty="0">
                <a:solidFill>
                  <a:schemeClr val="folHlink"/>
                </a:solidFill>
              </a:rPr>
              <a:t>gie et gouvernance des SI</a:t>
            </a:r>
          </a:p>
        </p:txBody>
      </p:sp>
      <p:sp>
        <p:nvSpPr>
          <p:cNvPr id="150535" name="Text Box 7"/>
          <p:cNvSpPr txBox="1">
            <a:spLocks noChangeArrowheads="1"/>
          </p:cNvSpPr>
          <p:nvPr/>
        </p:nvSpPr>
        <p:spPr bwMode="auto">
          <a:xfrm>
            <a:off x="6084888" y="836613"/>
            <a:ext cx="2590800" cy="457200"/>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améliorer la qualité et la productivité de la DSI ?</a:t>
            </a:r>
          </a:p>
        </p:txBody>
      </p:sp>
      <p:sp>
        <p:nvSpPr>
          <p:cNvPr id="150536" name="Text Box 8"/>
          <p:cNvSpPr txBox="1">
            <a:spLocks noChangeArrowheads="1"/>
          </p:cNvSpPr>
          <p:nvPr/>
        </p:nvSpPr>
        <p:spPr bwMode="auto">
          <a:xfrm>
            <a:off x="2195513" y="4700588"/>
            <a:ext cx="4752975" cy="274637"/>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optimiser la gestion de portefeuille projets ?</a:t>
            </a:r>
          </a:p>
        </p:txBody>
      </p:sp>
      <p:sp>
        <p:nvSpPr>
          <p:cNvPr id="150537" name="Text Box 9"/>
          <p:cNvSpPr txBox="1">
            <a:spLocks noChangeArrowheads="1"/>
          </p:cNvSpPr>
          <p:nvPr/>
        </p:nvSpPr>
        <p:spPr bwMode="auto">
          <a:xfrm>
            <a:off x="395288" y="1052513"/>
            <a:ext cx="3024187" cy="3097212"/>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spcBef>
                <a:spcPct val="20000"/>
              </a:spcBef>
              <a:spcAft>
                <a:spcPct val="50000"/>
              </a:spcAft>
              <a:buClr>
                <a:srgbClr val="C80005"/>
              </a:buClr>
              <a:buFont typeface="Wingdings" charset="2"/>
              <a:buNone/>
            </a:pPr>
            <a:endParaRPr lang="fr-FR" sz="1200" dirty="0"/>
          </a:p>
          <a:p>
            <a:pPr marL="327025" indent="-327025" algn="l" defTabSz="874713">
              <a:spcBef>
                <a:spcPct val="20000"/>
              </a:spcBef>
              <a:spcAft>
                <a:spcPct val="50000"/>
              </a:spcAft>
              <a:buClr>
                <a:srgbClr val="C80005"/>
              </a:buClr>
              <a:buFont typeface="Wingdings" charset="2"/>
              <a:buChar char="n"/>
            </a:pPr>
            <a:r>
              <a:rPr lang="fr-FR" sz="1100" dirty="0"/>
              <a:t>Les assureurs sont amenés à faire évoluer leur patrimoine applicatif et en attendent des gains métier et une baisse des coûts du SI.</a:t>
            </a:r>
          </a:p>
          <a:p>
            <a:pPr marL="327025" indent="-327025" algn="l" defTabSz="874713">
              <a:spcBef>
                <a:spcPct val="20000"/>
              </a:spcBef>
              <a:spcAft>
                <a:spcPct val="50000"/>
              </a:spcAft>
              <a:buClr>
                <a:srgbClr val="C80005"/>
              </a:buClr>
              <a:buFont typeface="Wingdings" charset="2"/>
              <a:buChar char="n"/>
            </a:pPr>
            <a:r>
              <a:rPr lang="fr-FR" sz="1100" dirty="0"/>
              <a:t>Orga Consultants accompagne des assureurs dans ces projets (exemples :  choix du SI cible des collectives, choix d’un progiciel métier IARD, GRC,…) en associant des experts de l’assurance et des SI (poste de travail, urbanisation, dématérialisation, multicanal, web 2.0).</a:t>
            </a:r>
          </a:p>
        </p:txBody>
      </p:sp>
      <p:sp>
        <p:nvSpPr>
          <p:cNvPr id="150538" name="Text Box 10"/>
          <p:cNvSpPr txBox="1">
            <a:spLocks noChangeArrowheads="1"/>
          </p:cNvSpPr>
          <p:nvPr/>
        </p:nvSpPr>
        <p:spPr bwMode="auto">
          <a:xfrm>
            <a:off x="395288" y="908050"/>
            <a:ext cx="3095625" cy="457200"/>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choisir et déployer avec succès une solution informatique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2"/>
          <a:srcRect/>
          <a:stretch>
            <a:fillRect/>
          </a:stretch>
        </p:blipFill>
        <p:spPr bwMode="auto">
          <a:xfrm>
            <a:off x="3285845" y="2162175"/>
            <a:ext cx="2733675" cy="2533650"/>
          </a:xfrm>
          <a:prstGeom prst="rect">
            <a:avLst/>
          </a:prstGeom>
          <a:noFill/>
          <a:ln w="9525">
            <a:noFill/>
            <a:miter lim="800000"/>
            <a:headEnd/>
            <a:tailEnd/>
          </a:ln>
          <a:effectLst/>
        </p:spPr>
      </p:pic>
      <p:sp>
        <p:nvSpPr>
          <p:cNvPr id="151556" name="Text Box 4"/>
          <p:cNvSpPr txBox="1">
            <a:spLocks noChangeArrowheads="1"/>
          </p:cNvSpPr>
          <p:nvPr/>
        </p:nvSpPr>
        <p:spPr bwMode="auto">
          <a:xfrm>
            <a:off x="5940425" y="1052513"/>
            <a:ext cx="3024188" cy="3455987"/>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130000"/>
              </a:lnSpc>
              <a:spcBef>
                <a:spcPct val="20000"/>
              </a:spcBef>
              <a:spcAft>
                <a:spcPct val="50000"/>
              </a:spcAft>
              <a:buClr>
                <a:srgbClr val="C80005"/>
              </a:buClr>
              <a:buFont typeface="Wingdings" charset="2"/>
              <a:buChar char="n"/>
            </a:pPr>
            <a:endParaRPr lang="fr-FR" sz="1200" dirty="0"/>
          </a:p>
          <a:p>
            <a:pPr marL="327025" indent="-327025" algn="l" defTabSz="874713">
              <a:spcBef>
                <a:spcPct val="20000"/>
              </a:spcBef>
              <a:spcAft>
                <a:spcPct val="50000"/>
              </a:spcAft>
              <a:buClr>
                <a:srgbClr val="C80005"/>
              </a:buClr>
              <a:buFont typeface="Wingdings" charset="2"/>
              <a:buChar char="n"/>
            </a:pPr>
            <a:r>
              <a:rPr lang="fr-FR" sz="1100" dirty="0"/>
              <a:t>Les fusions, ou même les réorganisa-tions, sont parfois décevantes en terme de résultats ; les gains obtenus (éco-nomies d’échelle,…) sont souvent inférieurs aux attentes et au potentiel identifié.</a:t>
            </a:r>
          </a:p>
          <a:p>
            <a:pPr marL="327025" indent="-327025" algn="l" defTabSz="874713">
              <a:spcBef>
                <a:spcPct val="20000"/>
              </a:spcBef>
              <a:spcAft>
                <a:spcPct val="50000"/>
              </a:spcAft>
              <a:buClr>
                <a:srgbClr val="C80005"/>
              </a:buClr>
              <a:buFont typeface="Wingdings" charset="2"/>
              <a:buChar char="n"/>
            </a:pPr>
            <a:r>
              <a:rPr lang="fr-FR" sz="1100" dirty="0"/>
              <a:t>Les fusions sont des périodes de fortes perturbations, et il est préférable, pour créer de la valeur:</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de se focaliser sur un nombre restreint d’initiatives permettant de gagner en rentabilité</a:t>
            </a:r>
          </a:p>
          <a:p>
            <a:pPr marL="711200" lvl="1" indent="-274638" algn="l" defTabSz="874713">
              <a:lnSpc>
                <a:spcPct val="90000"/>
              </a:lnSpc>
              <a:spcBef>
                <a:spcPct val="20000"/>
              </a:spcBef>
              <a:spcAft>
                <a:spcPct val="50000"/>
              </a:spcAft>
              <a:buClr>
                <a:srgbClr val="C80005"/>
              </a:buClr>
              <a:buFont typeface="Wingdings" charset="2"/>
              <a:buChar char="n"/>
            </a:pPr>
            <a:r>
              <a:rPr lang="fr-FR" sz="1000" dirty="0"/>
              <a:t>et les mener avec détermination jusqu’au bout: identification et suivi des gains, recours à des sponsors et collaborateurs reconnus, pilotage serré,…</a:t>
            </a:r>
          </a:p>
        </p:txBody>
      </p:sp>
      <p:sp>
        <p:nvSpPr>
          <p:cNvPr id="151559" name="Text Box 7"/>
          <p:cNvSpPr txBox="1">
            <a:spLocks noChangeArrowheads="1"/>
          </p:cNvSpPr>
          <p:nvPr/>
        </p:nvSpPr>
        <p:spPr bwMode="auto">
          <a:xfrm>
            <a:off x="6121400" y="620713"/>
            <a:ext cx="2771775" cy="822325"/>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faire d’une fusion - rapprochement un levier réel de croissance et d’augmentation de la rentabilité ?</a:t>
            </a:r>
          </a:p>
        </p:txBody>
      </p:sp>
      <p:sp>
        <p:nvSpPr>
          <p:cNvPr id="151554" name="Rectangle 2"/>
          <p:cNvSpPr>
            <a:spLocks noGrp="1" noChangeArrowheads="1"/>
          </p:cNvSpPr>
          <p:nvPr>
            <p:ph type="title"/>
          </p:nvPr>
        </p:nvSpPr>
        <p:spPr>
          <a:xfrm>
            <a:off x="715963" y="188913"/>
            <a:ext cx="7770812" cy="509587"/>
          </a:xfrm>
        </p:spPr>
        <p:txBody>
          <a:bodyPr/>
          <a:lstStyle/>
          <a:p>
            <a:r>
              <a:rPr lang="fr-FR" sz="1800" dirty="0"/>
              <a:t>Exemples en Fusion, acquisition – rapprochement d’entreprises /</a:t>
            </a:r>
            <a:br>
              <a:rPr lang="fr-FR" sz="1800" dirty="0"/>
            </a:br>
            <a:r>
              <a:rPr lang="fr-FR" sz="1800" dirty="0"/>
              <a:t>et migrations des systèmes d’information </a:t>
            </a:r>
            <a:br>
              <a:rPr lang="fr-FR" sz="1800" dirty="0"/>
            </a:br>
            <a:endParaRPr lang="fr-FR" sz="1800" dirty="0"/>
          </a:p>
        </p:txBody>
      </p:sp>
      <p:sp>
        <p:nvSpPr>
          <p:cNvPr id="151557" name="Text Box 5"/>
          <p:cNvSpPr txBox="1">
            <a:spLocks noChangeArrowheads="1"/>
          </p:cNvSpPr>
          <p:nvPr/>
        </p:nvSpPr>
        <p:spPr bwMode="auto">
          <a:xfrm>
            <a:off x="539750" y="4797425"/>
            <a:ext cx="7993063" cy="1584325"/>
          </a:xfrm>
          <a:prstGeom prst="rect">
            <a:avLst/>
          </a:prstGeom>
          <a:solidFill>
            <a:schemeClr val="bg1"/>
          </a:solid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spcBef>
                <a:spcPct val="20000"/>
              </a:spcBef>
              <a:spcAft>
                <a:spcPct val="50000"/>
              </a:spcAft>
              <a:buClr>
                <a:srgbClr val="C80005"/>
              </a:buClr>
              <a:buFont typeface="Wingdings" charset="2"/>
              <a:buNone/>
            </a:pPr>
            <a:endParaRPr lang="fr-FR" sz="1100" dirty="0"/>
          </a:p>
          <a:p>
            <a:pPr marL="327025" indent="-327025" algn="l" defTabSz="874713">
              <a:spcBef>
                <a:spcPct val="20000"/>
              </a:spcBef>
              <a:spcAft>
                <a:spcPct val="50000"/>
              </a:spcAft>
              <a:buClr>
                <a:srgbClr val="C80005"/>
              </a:buClr>
              <a:buFont typeface="Wingdings" charset="2"/>
              <a:buChar char="n"/>
            </a:pPr>
            <a:r>
              <a:rPr lang="fr-FR" sz="1100" dirty="0"/>
              <a:t>Les migrations informatiques entrainent souvent d’importantes perturbations dans l’organisation et l’activité de l’Entreprise : dysfonctionnements dans la relation clients, baisse de productivité des collaborateurs,…</a:t>
            </a:r>
          </a:p>
          <a:p>
            <a:pPr marL="327025" indent="-327025" algn="l" defTabSz="874713">
              <a:spcBef>
                <a:spcPct val="20000"/>
              </a:spcBef>
              <a:spcAft>
                <a:spcPct val="50000"/>
              </a:spcAft>
              <a:buClr>
                <a:srgbClr val="C80005"/>
              </a:buClr>
              <a:buFont typeface="Wingdings" charset="2"/>
              <a:buChar char="n"/>
            </a:pPr>
            <a:r>
              <a:rPr lang="fr-FR" sz="1100" dirty="0"/>
              <a:t>Orga Consultants accompagne des Assureurs et IP tout au long de leur migration informatique (cadre méthodologique, étude de cadrage, mesure des écarts et impacts, mise sous contrôle du projet pour le compte de la DG, apport de compétences métier et SI,…), et permet ainsi de minimiser les risques et dysfonctionnements et de garantir le respect des délais. </a:t>
            </a:r>
          </a:p>
        </p:txBody>
      </p:sp>
      <p:sp>
        <p:nvSpPr>
          <p:cNvPr id="151558" name="Text Box 2057"/>
          <p:cNvSpPr txBox="1">
            <a:spLocks noChangeArrowheads="1"/>
          </p:cNvSpPr>
          <p:nvPr/>
        </p:nvSpPr>
        <p:spPr bwMode="auto">
          <a:xfrm>
            <a:off x="3366247" y="3141663"/>
            <a:ext cx="642938" cy="320675"/>
          </a:xfrm>
          <a:prstGeom prst="rect">
            <a:avLst/>
          </a:prstGeom>
          <a:noFill/>
          <a:ln w="9525">
            <a:noFill/>
            <a:miter lim="800000"/>
            <a:headEnd/>
            <a:tailEnd/>
          </a:ln>
        </p:spPr>
        <p:txBody>
          <a:bodyPr>
            <a:prstTxWarp prst="textNoShape">
              <a:avLst/>
            </a:prstTxWarp>
            <a:spAutoFit/>
          </a:bodyPr>
          <a:lstStyle/>
          <a:p>
            <a:pPr>
              <a:spcBef>
                <a:spcPct val="50000"/>
              </a:spcBef>
            </a:pPr>
            <a:r>
              <a:rPr lang="fr-FR" sz="500" b="1" dirty="0">
                <a:solidFill>
                  <a:schemeClr val="folHlink"/>
                </a:solidFill>
              </a:rPr>
              <a:t>Fusion et migration d</a:t>
            </a:r>
            <a:r>
              <a:rPr lang="fr-FR" sz="500" b="1" dirty="0">
                <a:solidFill>
                  <a:schemeClr val="folHlink"/>
                </a:solidFill>
                <a:latin typeface="Arial" charset="0"/>
              </a:rPr>
              <a:t>’</a:t>
            </a:r>
            <a:r>
              <a:rPr lang="fr-FR" sz="500" b="1" dirty="0">
                <a:solidFill>
                  <a:schemeClr val="folHlink"/>
                </a:solidFill>
              </a:rPr>
              <a:t>entreprises</a:t>
            </a:r>
          </a:p>
        </p:txBody>
      </p:sp>
      <p:sp>
        <p:nvSpPr>
          <p:cNvPr id="151560" name="Text Box 8"/>
          <p:cNvSpPr txBox="1">
            <a:spLocks noChangeArrowheads="1"/>
          </p:cNvSpPr>
          <p:nvPr/>
        </p:nvSpPr>
        <p:spPr bwMode="auto">
          <a:xfrm>
            <a:off x="2195513" y="4652963"/>
            <a:ext cx="4752975" cy="457200"/>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mettre sous contrôle et réduire les impacts et les délais d’une migration informatique ?</a:t>
            </a:r>
          </a:p>
        </p:txBody>
      </p:sp>
      <p:sp>
        <p:nvSpPr>
          <p:cNvPr id="151561" name="Text Box 9"/>
          <p:cNvSpPr txBox="1">
            <a:spLocks noChangeArrowheads="1"/>
          </p:cNvSpPr>
          <p:nvPr/>
        </p:nvSpPr>
        <p:spPr bwMode="auto">
          <a:xfrm>
            <a:off x="323850" y="1052513"/>
            <a:ext cx="3024188" cy="3455987"/>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60000"/>
              </a:lnSpc>
              <a:spcBef>
                <a:spcPct val="20000"/>
              </a:spcBef>
              <a:spcAft>
                <a:spcPct val="50000"/>
              </a:spcAft>
              <a:buClr>
                <a:srgbClr val="C80005"/>
              </a:buClr>
              <a:buFont typeface="Wingdings" charset="2"/>
              <a:buNone/>
            </a:pPr>
            <a:endParaRPr lang="fr-FR" sz="1100" dirty="0"/>
          </a:p>
          <a:p>
            <a:pPr marL="327025" indent="-327025" algn="l" defTabSz="874713">
              <a:spcBef>
                <a:spcPct val="60000"/>
              </a:spcBef>
              <a:spcAft>
                <a:spcPct val="50000"/>
              </a:spcAft>
              <a:buClr>
                <a:srgbClr val="C80005"/>
              </a:buClr>
              <a:buFont typeface="Wingdings" charset="2"/>
              <a:buChar char="n"/>
            </a:pPr>
            <a:r>
              <a:rPr lang="fr-FR" sz="1100" dirty="0"/>
              <a:t>Les premiers mois d’une fusion -rapprochement sont une période à risque: incertitudes, flottement, </a:t>
            </a:r>
            <a:r>
              <a:rPr lang="fr-FR" sz="1100" dirty="0" smtClean="0"/>
              <a:t>relâchement </a:t>
            </a:r>
            <a:r>
              <a:rPr lang="fr-FR" sz="1100" dirty="0"/>
              <a:t>du pilotage du business, moindre réactivité. Ceci vaut aussi dans une moindre mesure pour des grosses réorganisations.</a:t>
            </a:r>
          </a:p>
          <a:p>
            <a:pPr marL="327025" indent="-327025" algn="l" defTabSz="874713">
              <a:spcBef>
                <a:spcPct val="20000"/>
              </a:spcBef>
              <a:spcAft>
                <a:spcPct val="50000"/>
              </a:spcAft>
              <a:buClr>
                <a:srgbClr val="C80005"/>
              </a:buClr>
              <a:buFont typeface="Wingdings" charset="2"/>
              <a:buChar char="n"/>
            </a:pPr>
            <a:r>
              <a:rPr lang="fr-FR" sz="1100" dirty="0"/>
              <a:t>Orga Consultants a accompagné ses clients dans la mise sous contrôle renforcé de leur fusion - rapprochement : appui à l’équipe de direction, action de conservation des compétences clé, dispositif de pilotage renforcé, identification et conduite d’actions de sauvegarde et de riposte à la concurrence, maîtrise de la communication,…</a:t>
            </a:r>
          </a:p>
        </p:txBody>
      </p:sp>
      <p:sp>
        <p:nvSpPr>
          <p:cNvPr id="151562" name="Text Box 10"/>
          <p:cNvSpPr txBox="1">
            <a:spLocks noChangeArrowheads="1"/>
          </p:cNvSpPr>
          <p:nvPr/>
        </p:nvSpPr>
        <p:spPr bwMode="auto">
          <a:xfrm>
            <a:off x="395288" y="765175"/>
            <a:ext cx="2879725" cy="639763"/>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mettre sous contrôle les 100 jours clé d’une acquisition, fusion ou rapprochement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srcRect/>
          <a:stretch>
            <a:fillRect/>
          </a:stretch>
        </p:blipFill>
        <p:spPr bwMode="auto">
          <a:xfrm>
            <a:off x="3285845" y="2162175"/>
            <a:ext cx="2733675" cy="2533650"/>
          </a:xfrm>
          <a:prstGeom prst="rect">
            <a:avLst/>
          </a:prstGeom>
          <a:noFill/>
          <a:ln w="9525">
            <a:noFill/>
            <a:miter lim="800000"/>
            <a:headEnd/>
            <a:tailEnd/>
          </a:ln>
          <a:effectLst/>
        </p:spPr>
      </p:pic>
      <p:sp>
        <p:nvSpPr>
          <p:cNvPr id="152578" name="Rectangle 2"/>
          <p:cNvSpPr>
            <a:spLocks noGrp="1" noChangeArrowheads="1"/>
          </p:cNvSpPr>
          <p:nvPr>
            <p:ph type="title"/>
          </p:nvPr>
        </p:nvSpPr>
        <p:spPr>
          <a:xfrm>
            <a:off x="715963" y="197037"/>
            <a:ext cx="7770812" cy="509588"/>
          </a:xfrm>
        </p:spPr>
        <p:txBody>
          <a:bodyPr/>
          <a:lstStyle/>
          <a:p>
            <a:r>
              <a:rPr lang="fr-FR" sz="1800" dirty="0"/>
              <a:t>Exemples en Management et gestion des </a:t>
            </a:r>
            <a:r>
              <a:rPr lang="fr-FR" sz="1800" dirty="0" smtClean="0"/>
              <a:t>hommes</a:t>
            </a:r>
            <a:endParaRPr lang="fr-FR" sz="1800" dirty="0"/>
          </a:p>
        </p:txBody>
      </p:sp>
      <p:sp>
        <p:nvSpPr>
          <p:cNvPr id="152580" name="Text Box 4"/>
          <p:cNvSpPr txBox="1">
            <a:spLocks noChangeArrowheads="1"/>
          </p:cNvSpPr>
          <p:nvPr/>
        </p:nvSpPr>
        <p:spPr bwMode="auto">
          <a:xfrm>
            <a:off x="5867400" y="1052513"/>
            <a:ext cx="3024188" cy="3529012"/>
          </a:xfrm>
          <a:prstGeom prst="rect">
            <a:avLst/>
          </a:prstGeom>
          <a:noFill/>
          <a:ln w="9525">
            <a:solidFill>
              <a:srgbClr val="C0C0C0"/>
            </a:solidFill>
            <a:miter lim="800000"/>
            <a:headEnd/>
            <a:tailEnd/>
          </a:ln>
          <a:effectLst/>
        </p:spPr>
        <p:txBody>
          <a:bodyPr lIns="87387" tIns="43693" rIns="87387" bIns="43693" anchor="b">
            <a:prstTxWarp prst="textNoShape">
              <a:avLst/>
            </a:prstTxWarp>
          </a:bodyPr>
          <a:lstStyle/>
          <a:p>
            <a:pPr marL="327025" indent="-327025" algn="l" defTabSz="874713">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r>
              <a:rPr lang="fr-FR" sz="1100" dirty="0"/>
              <a:t>Les politiques RH (formation, mobilité, gestion des potentiels,….) doivent évoluer de plus en plus rapidement en fonction des priorités stratégiques de l’Entreprise ; les DRH sont parfois perçues comme insuffisamment réactives et les politiques et process RH comme lourds ou complexes. </a:t>
            </a:r>
          </a:p>
          <a:p>
            <a:pPr marL="327025" indent="-327025" algn="l" defTabSz="874713">
              <a:spcBef>
                <a:spcPct val="20000"/>
              </a:spcBef>
              <a:spcAft>
                <a:spcPct val="50000"/>
              </a:spcAft>
              <a:buClr>
                <a:srgbClr val="C80005"/>
              </a:buClr>
              <a:buFont typeface="Wingdings" charset="2"/>
              <a:buChar char="n"/>
            </a:pPr>
            <a:r>
              <a:rPr lang="fr-FR" sz="1100" dirty="0"/>
              <a:t>Orga Consultants accompagne des Assureurs et IP dans l’évolution des politiques RH et du rôle de la DRH, en mettant l’accent sur la simplification des process et outils, et sur l’articulation avec les Opérationnels: miroir client de la DRH auprès des managers et encadrement, travail en binôme,…. </a:t>
            </a:r>
          </a:p>
          <a:p>
            <a:pPr marL="327025" indent="-327025" algn="l" defTabSz="874713">
              <a:spcBef>
                <a:spcPct val="20000"/>
              </a:spcBef>
              <a:spcAft>
                <a:spcPct val="50000"/>
              </a:spcAft>
              <a:buClr>
                <a:srgbClr val="C80005"/>
              </a:buClr>
              <a:buFont typeface="Wingdings" charset="2"/>
              <a:buChar char="n"/>
            </a:pPr>
            <a:endParaRPr lang="fr-FR" sz="1100" dirty="0"/>
          </a:p>
        </p:txBody>
      </p:sp>
      <p:sp>
        <p:nvSpPr>
          <p:cNvPr id="152581" name="Text Box 5"/>
          <p:cNvSpPr txBox="1">
            <a:spLocks noChangeArrowheads="1"/>
          </p:cNvSpPr>
          <p:nvPr/>
        </p:nvSpPr>
        <p:spPr bwMode="auto">
          <a:xfrm>
            <a:off x="684213" y="5084763"/>
            <a:ext cx="7775575" cy="1368425"/>
          </a:xfrm>
          <a:prstGeom prst="rect">
            <a:avLst/>
          </a:prstGeom>
          <a:solidFill>
            <a:schemeClr val="bg1"/>
          </a:solid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0"/>
              </a:lnSpc>
              <a:spcBef>
                <a:spcPct val="20000"/>
              </a:spcBef>
              <a:spcAft>
                <a:spcPct val="50000"/>
              </a:spcAft>
              <a:buClr>
                <a:srgbClr val="C80005"/>
              </a:buClr>
              <a:buFont typeface="Wingdings" charset="2"/>
              <a:buChar char="n"/>
            </a:pPr>
            <a:endParaRPr lang="fr-FR" sz="1100" dirty="0"/>
          </a:p>
          <a:p>
            <a:pPr marL="327025" indent="-327025" algn="l" defTabSz="874713">
              <a:spcBef>
                <a:spcPct val="20000"/>
              </a:spcBef>
              <a:spcAft>
                <a:spcPct val="50000"/>
              </a:spcAft>
              <a:buClr>
                <a:srgbClr val="C80005"/>
              </a:buClr>
              <a:buFont typeface="Wingdings" charset="2"/>
              <a:buChar char="n"/>
            </a:pPr>
            <a:r>
              <a:rPr lang="fr-FR" sz="1100" dirty="0"/>
              <a:t>Les Assureurs et IP conduisent de multiples changements (réorganisation, fusion, plan de réduction de coûts, projets transverses,….), dont la réussite tient en grande partie à l’encadrement ; ils ont par ailleurs besoin d’améliorer le pilotage de leur business. Dans ce contexte, le renforcement des compétences managériales est un besoin récurrent.</a:t>
            </a:r>
          </a:p>
          <a:p>
            <a:pPr marL="327025" indent="-327025" algn="l" defTabSz="874713">
              <a:spcBef>
                <a:spcPct val="20000"/>
              </a:spcBef>
              <a:spcAft>
                <a:spcPct val="50000"/>
              </a:spcAft>
              <a:buClr>
                <a:srgbClr val="C80005"/>
              </a:buClr>
              <a:buFont typeface="Wingdings" charset="2"/>
              <a:buChar char="n"/>
            </a:pPr>
            <a:r>
              <a:rPr lang="fr-FR" sz="1100" dirty="0"/>
              <a:t>Orga Consultants accompagne ses clients dans des actions de renforcement des compétences managériales, en agissant de manière opérationnelle et valorisante pour l’encadrement : formations interactives, analyse des pratiques, partage d’expériences entre pairs, coaching individuel ou collectif sur des sujets précis et opérationnels,….</a:t>
            </a:r>
          </a:p>
        </p:txBody>
      </p:sp>
      <p:sp>
        <p:nvSpPr>
          <p:cNvPr id="152582" name="Text Box 2057"/>
          <p:cNvSpPr txBox="1">
            <a:spLocks noChangeArrowheads="1"/>
          </p:cNvSpPr>
          <p:nvPr/>
        </p:nvSpPr>
        <p:spPr bwMode="auto">
          <a:xfrm>
            <a:off x="3851275" y="2205038"/>
            <a:ext cx="642938" cy="320675"/>
          </a:xfrm>
          <a:prstGeom prst="rect">
            <a:avLst/>
          </a:prstGeom>
          <a:noFill/>
          <a:ln w="9525">
            <a:noFill/>
            <a:miter lim="800000"/>
            <a:headEnd/>
            <a:tailEnd/>
          </a:ln>
        </p:spPr>
        <p:txBody>
          <a:bodyPr>
            <a:prstTxWarp prst="textNoShape">
              <a:avLst/>
            </a:prstTxWarp>
            <a:spAutoFit/>
          </a:bodyPr>
          <a:lstStyle/>
          <a:p>
            <a:pPr>
              <a:spcBef>
                <a:spcPct val="50000"/>
              </a:spcBef>
            </a:pPr>
            <a:r>
              <a:rPr lang="fr-FR" sz="500" b="1" dirty="0">
                <a:solidFill>
                  <a:schemeClr val="folHlink"/>
                </a:solidFill>
              </a:rPr>
              <a:t>Management et gestion des hommes</a:t>
            </a:r>
          </a:p>
        </p:txBody>
      </p:sp>
      <p:sp>
        <p:nvSpPr>
          <p:cNvPr id="152583" name="Text Box 7"/>
          <p:cNvSpPr txBox="1">
            <a:spLocks noChangeArrowheads="1"/>
          </p:cNvSpPr>
          <p:nvPr/>
        </p:nvSpPr>
        <p:spPr bwMode="auto">
          <a:xfrm>
            <a:off x="5940425" y="765175"/>
            <a:ext cx="2879725" cy="639763"/>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augmenter la contribution de la fonction RH à la performance ?</a:t>
            </a:r>
          </a:p>
        </p:txBody>
      </p:sp>
      <p:sp>
        <p:nvSpPr>
          <p:cNvPr id="152584" name="Text Box 8"/>
          <p:cNvSpPr txBox="1">
            <a:spLocks noChangeArrowheads="1"/>
          </p:cNvSpPr>
          <p:nvPr/>
        </p:nvSpPr>
        <p:spPr bwMode="auto">
          <a:xfrm>
            <a:off x="1331913" y="4940300"/>
            <a:ext cx="6408737" cy="274638"/>
          </a:xfrm>
          <a:prstGeom prst="rect">
            <a:avLst/>
          </a:prstGeom>
          <a:solidFill>
            <a:schemeClr val="bg1"/>
          </a:solidFill>
          <a:ln w="8001">
            <a:noFill/>
            <a:miter lim="800000"/>
            <a:headEnd/>
            <a:tailEnd/>
          </a:ln>
          <a:effectLst/>
        </p:spPr>
        <p:txBody>
          <a:bodyPr>
            <a:prstTxWarp prst="textNoShape">
              <a:avLst/>
            </a:prstTxWarp>
            <a:spAutoFit/>
          </a:bodyPr>
          <a:lstStyle/>
          <a:p>
            <a:pPr defTabSz="874713"/>
            <a:r>
              <a:rPr lang="fr-FR" sz="1200" b="1" dirty="0">
                <a:solidFill>
                  <a:schemeClr val="folHlink"/>
                </a:solidFill>
              </a:rPr>
              <a:t>Comment accroitre les capacités managériales de l’encadrement intermédiaire ?</a:t>
            </a:r>
          </a:p>
        </p:txBody>
      </p:sp>
      <p:sp>
        <p:nvSpPr>
          <p:cNvPr id="152585" name="Text Box 9"/>
          <p:cNvSpPr txBox="1">
            <a:spLocks noChangeArrowheads="1"/>
          </p:cNvSpPr>
          <p:nvPr/>
        </p:nvSpPr>
        <p:spPr bwMode="auto">
          <a:xfrm>
            <a:off x="323850" y="1052513"/>
            <a:ext cx="3024188" cy="3529012"/>
          </a:xfrm>
          <a:prstGeom prst="rect">
            <a:avLst/>
          </a:prstGeom>
          <a:noFill/>
          <a:ln w="9525">
            <a:solidFill>
              <a:srgbClr val="C0C0C0"/>
            </a:solidFill>
            <a:miter lim="800000"/>
            <a:headEnd/>
            <a:tailEnd/>
          </a:ln>
          <a:effectLst/>
        </p:spPr>
        <p:txBody>
          <a:bodyPr lIns="87387" tIns="43693" rIns="87387" bIns="43693">
            <a:prstTxWarp prst="textNoShape">
              <a:avLst/>
            </a:prstTxWarp>
          </a:bodyPr>
          <a:lstStyle/>
          <a:p>
            <a:pPr marL="327025" indent="-327025" algn="l" defTabSz="874713">
              <a:lnSpc>
                <a:spcPct val="0"/>
              </a:lnSpc>
              <a:spcBef>
                <a:spcPct val="20000"/>
              </a:spcBef>
              <a:spcAft>
                <a:spcPct val="50000"/>
              </a:spcAft>
              <a:buClr>
                <a:srgbClr val="C80005"/>
              </a:buClr>
              <a:buFont typeface="Wingdings" charset="2"/>
              <a:buNone/>
            </a:pPr>
            <a:endParaRPr lang="fr-FR" sz="1100" dirty="0"/>
          </a:p>
          <a:p>
            <a:pPr marL="327025" indent="-327025" algn="l" defTabSz="874713">
              <a:lnSpc>
                <a:spcPct val="90000"/>
              </a:lnSpc>
              <a:spcBef>
                <a:spcPct val="20000"/>
              </a:spcBef>
              <a:spcAft>
                <a:spcPct val="50000"/>
              </a:spcAft>
              <a:buClr>
                <a:srgbClr val="C80005"/>
              </a:buClr>
              <a:buFont typeface="Wingdings" charset="2"/>
              <a:buChar char="n"/>
            </a:pPr>
            <a:r>
              <a:rPr lang="fr-FR" sz="1100" dirty="0"/>
              <a:t>Les réorganisations successives, les évolutions technologiques et l’exigence de réactivité accrue des Entreprises accroissent le besoin de mobilité (fonctionnelle ou géographique) des collaborateurs. Les obstacles sont nombreux: freins des collaborateurs, mais aussi de l’encadrement,…</a:t>
            </a:r>
          </a:p>
          <a:p>
            <a:pPr marL="327025" indent="-327025" algn="l" defTabSz="874713">
              <a:lnSpc>
                <a:spcPct val="90000"/>
              </a:lnSpc>
              <a:spcBef>
                <a:spcPct val="20000"/>
              </a:spcBef>
              <a:spcAft>
                <a:spcPct val="50000"/>
              </a:spcAft>
              <a:buClr>
                <a:srgbClr val="C80005"/>
              </a:buClr>
              <a:buFont typeface="Wingdings" charset="2"/>
              <a:buChar char="n"/>
            </a:pPr>
            <a:r>
              <a:rPr lang="fr-FR" sz="1100" dirty="0"/>
              <a:t>Orga Consultants a mené avec succès des opérations de mobilité, par exemple pour la fonction informatique d’une IP suite à fusion: </a:t>
            </a:r>
          </a:p>
          <a:p>
            <a:pPr marL="711200" lvl="1" indent="-274638" algn="l" defTabSz="874713">
              <a:lnSpc>
                <a:spcPct val="70000"/>
              </a:lnSpc>
              <a:spcBef>
                <a:spcPct val="20000"/>
              </a:spcBef>
              <a:spcAft>
                <a:spcPct val="50000"/>
              </a:spcAft>
              <a:buClr>
                <a:srgbClr val="C80005"/>
              </a:buClr>
              <a:buFont typeface="Wingdings" charset="2"/>
              <a:buChar char="n"/>
            </a:pPr>
            <a:r>
              <a:rPr lang="fr-FR" sz="1000" dirty="0"/>
              <a:t>alignement des Managers sur les enjeux et opportunités</a:t>
            </a:r>
          </a:p>
          <a:p>
            <a:pPr marL="711200" lvl="1" indent="-274638" algn="l" defTabSz="874713">
              <a:lnSpc>
                <a:spcPct val="70000"/>
              </a:lnSpc>
              <a:spcBef>
                <a:spcPct val="20000"/>
              </a:spcBef>
              <a:spcAft>
                <a:spcPct val="50000"/>
              </a:spcAft>
              <a:buClr>
                <a:srgbClr val="C80005"/>
              </a:buClr>
              <a:buFont typeface="Wingdings" charset="2"/>
              <a:buChar char="n"/>
            </a:pPr>
            <a:r>
              <a:rPr lang="fr-FR" sz="1000" dirty="0"/>
              <a:t>dispositif d’incitation à la mobilité,</a:t>
            </a:r>
          </a:p>
          <a:p>
            <a:pPr marL="711200" lvl="1" indent="-274638" algn="l" defTabSz="874713">
              <a:lnSpc>
                <a:spcPct val="70000"/>
              </a:lnSpc>
              <a:spcBef>
                <a:spcPct val="20000"/>
              </a:spcBef>
              <a:spcAft>
                <a:spcPct val="50000"/>
              </a:spcAft>
              <a:buClr>
                <a:srgbClr val="C80005"/>
              </a:buClr>
              <a:buFont typeface="Wingdings" charset="2"/>
              <a:buChar char="n"/>
            </a:pPr>
            <a:r>
              <a:rPr lang="fr-FR" sz="1000" dirty="0"/>
              <a:t>conduite de projet de mobilité avec les Opérationnels et la DRH,</a:t>
            </a:r>
          </a:p>
          <a:p>
            <a:pPr marL="711200" lvl="1" indent="-274638" algn="l" defTabSz="874713">
              <a:lnSpc>
                <a:spcPct val="70000"/>
              </a:lnSpc>
              <a:spcBef>
                <a:spcPct val="20000"/>
              </a:spcBef>
              <a:spcAft>
                <a:spcPct val="50000"/>
              </a:spcAft>
              <a:buClr>
                <a:srgbClr val="C80005"/>
              </a:buClr>
              <a:buFont typeface="Wingdings" charset="2"/>
              <a:buChar char="n"/>
            </a:pPr>
            <a:r>
              <a:rPr lang="fr-FR" sz="1000" dirty="0"/>
              <a:t>pérennisation des dispositifs mis au point (outils, process et organisation de la fonction mobilité).</a:t>
            </a:r>
          </a:p>
          <a:p>
            <a:pPr marL="327025" indent="-327025" algn="l" defTabSz="874713">
              <a:lnSpc>
                <a:spcPct val="90000"/>
              </a:lnSpc>
              <a:spcBef>
                <a:spcPct val="20000"/>
              </a:spcBef>
              <a:spcAft>
                <a:spcPct val="50000"/>
              </a:spcAft>
              <a:buClr>
                <a:srgbClr val="C80005"/>
              </a:buClr>
              <a:buFont typeface="Wingdings" charset="2"/>
              <a:buChar char="n"/>
            </a:pPr>
            <a:endParaRPr lang="fr-FR" sz="1000" dirty="0"/>
          </a:p>
          <a:p>
            <a:pPr marL="327025" indent="-327025" algn="l" defTabSz="874713">
              <a:lnSpc>
                <a:spcPct val="90000"/>
              </a:lnSpc>
              <a:spcBef>
                <a:spcPct val="20000"/>
              </a:spcBef>
              <a:spcAft>
                <a:spcPct val="50000"/>
              </a:spcAft>
              <a:buClr>
                <a:srgbClr val="C80005"/>
              </a:buClr>
              <a:buFont typeface="Wingdings" charset="2"/>
              <a:buChar char="n"/>
            </a:pPr>
            <a:endParaRPr lang="fr-FR" sz="1100" dirty="0"/>
          </a:p>
        </p:txBody>
      </p:sp>
      <p:sp>
        <p:nvSpPr>
          <p:cNvPr id="152586" name="Text Box 10"/>
          <p:cNvSpPr txBox="1">
            <a:spLocks noChangeArrowheads="1"/>
          </p:cNvSpPr>
          <p:nvPr/>
        </p:nvSpPr>
        <p:spPr bwMode="auto">
          <a:xfrm>
            <a:off x="538163" y="765175"/>
            <a:ext cx="2665412" cy="422275"/>
          </a:xfrm>
          <a:prstGeom prst="rect">
            <a:avLst/>
          </a:prstGeom>
          <a:solidFill>
            <a:schemeClr val="bg1"/>
          </a:solidFill>
          <a:ln w="8001">
            <a:noFill/>
            <a:miter lim="800000"/>
            <a:headEnd/>
            <a:tailEnd/>
          </a:ln>
          <a:effectLst/>
        </p:spPr>
        <p:txBody>
          <a:bodyPr>
            <a:prstTxWarp prst="textNoShape">
              <a:avLst/>
            </a:prstTxWarp>
            <a:spAutoFit/>
          </a:bodyPr>
          <a:lstStyle/>
          <a:p>
            <a:pPr defTabSz="874713">
              <a:lnSpc>
                <a:spcPct val="90000"/>
              </a:lnSpc>
            </a:pPr>
            <a:r>
              <a:rPr lang="fr-FR" sz="1200" b="1" dirty="0">
                <a:solidFill>
                  <a:schemeClr val="folHlink"/>
                </a:solidFill>
              </a:rPr>
              <a:t>Comment réussir la « mobilité » des collaborateurs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ce réservé du contenu 26"/>
          <p:cNvSpPr>
            <a:spLocks noGrp="1"/>
          </p:cNvSpPr>
          <p:nvPr>
            <p:ph idx="1"/>
          </p:nvPr>
        </p:nvSpPr>
        <p:spPr/>
        <p:txBody>
          <a:bodyPr/>
          <a:lstStyle/>
          <a:p>
            <a:r>
              <a:rPr lang="fr-FR" dirty="0" smtClean="0"/>
              <a:t>Les assurances de biens et de responsabilités (IARDT)</a:t>
            </a:r>
          </a:p>
          <a:p>
            <a:pPr lvl="1"/>
            <a:r>
              <a:rPr lang="fr-FR" dirty="0" smtClean="0"/>
              <a:t>2 principes essentiels :</a:t>
            </a:r>
          </a:p>
          <a:p>
            <a:pPr lvl="2"/>
            <a:r>
              <a:rPr lang="fr-FR" b="1" dirty="0" smtClean="0"/>
              <a:t>Le principe indemnitaire</a:t>
            </a:r>
            <a:r>
              <a:rPr lang="fr-FR" dirty="0" smtClean="0"/>
              <a:t> : la prestation versée par l’assureur est égale préjudice réel subi par l’assuré et ne peut en aucun cas excéder ce préjudice</a:t>
            </a:r>
          </a:p>
          <a:p>
            <a:pPr lvl="2"/>
            <a:r>
              <a:rPr lang="fr-FR" b="1" dirty="0" smtClean="0"/>
              <a:t>La subrogation</a:t>
            </a:r>
            <a:r>
              <a:rPr lang="fr-FR" dirty="0" smtClean="0"/>
              <a:t> : après avoir réglé les indemnités à son client victime d’un sinistre, l’assureur se substitue à lui pour récupérer cette somme auprès de l’assureur du responsable des dommages</a:t>
            </a:r>
          </a:p>
          <a:p>
            <a:pPr lvl="4"/>
            <a:endParaRPr lang="fr-FR" u="sng" dirty="0" smtClean="0"/>
          </a:p>
          <a:p>
            <a:pPr lvl="1"/>
            <a:r>
              <a:rPr lang="fr-FR" u="sng" dirty="0" smtClean="0"/>
              <a:t>Structure du chiffre d’affaires en 2008</a:t>
            </a:r>
            <a:r>
              <a:rPr lang="fr-FR" dirty="0" smtClean="0"/>
              <a:t> :</a:t>
            </a:r>
          </a:p>
          <a:p>
            <a:pPr lvl="1"/>
            <a:endParaRPr lang="fr-FR" dirty="0"/>
          </a:p>
        </p:txBody>
      </p:sp>
      <p:sp>
        <p:nvSpPr>
          <p:cNvPr id="18436" name="Line 1035"/>
          <p:cNvSpPr>
            <a:spLocks noChangeShapeType="1"/>
          </p:cNvSpPr>
          <p:nvPr/>
        </p:nvSpPr>
        <p:spPr bwMode="auto">
          <a:xfrm flipV="1">
            <a:off x="3467100" y="5150968"/>
            <a:ext cx="485775" cy="114300"/>
          </a:xfrm>
          <a:prstGeom prst="line">
            <a:avLst/>
          </a:prstGeom>
          <a:noFill/>
          <a:ln w="38100">
            <a:solidFill>
              <a:schemeClr val="accent1"/>
            </a:solidFill>
            <a:miter lim="800000"/>
            <a:headEnd/>
            <a:tailEnd type="triangle" w="med" len="med"/>
          </a:ln>
        </p:spPr>
        <p:txBody>
          <a:bodyPr anchor="ctr"/>
          <a:lstStyle/>
          <a:p>
            <a:endParaRPr lang="fr-FR" dirty="0"/>
          </a:p>
        </p:txBody>
      </p:sp>
      <p:sp>
        <p:nvSpPr>
          <p:cNvPr id="18437" name="Line 1036"/>
          <p:cNvSpPr>
            <a:spLocks noChangeShapeType="1"/>
          </p:cNvSpPr>
          <p:nvPr/>
        </p:nvSpPr>
        <p:spPr bwMode="auto">
          <a:xfrm>
            <a:off x="3448050" y="5284318"/>
            <a:ext cx="514350" cy="142875"/>
          </a:xfrm>
          <a:prstGeom prst="line">
            <a:avLst/>
          </a:prstGeom>
          <a:noFill/>
          <a:ln w="38100">
            <a:solidFill>
              <a:schemeClr val="accent1"/>
            </a:solidFill>
            <a:miter lim="800000"/>
            <a:headEnd/>
            <a:tailEnd type="triangle" w="med" len="med"/>
          </a:ln>
        </p:spPr>
        <p:txBody>
          <a:bodyPr anchor="ctr"/>
          <a:lstStyle/>
          <a:p>
            <a:endParaRPr lang="fr-FR" dirty="0"/>
          </a:p>
        </p:txBody>
      </p:sp>
      <p:sp>
        <p:nvSpPr>
          <p:cNvPr id="18469" name="Text Box 34"/>
          <p:cNvSpPr txBox="1">
            <a:spLocks noChangeArrowheads="1"/>
          </p:cNvSpPr>
          <p:nvPr/>
        </p:nvSpPr>
        <p:spPr bwMode="auto">
          <a:xfrm>
            <a:off x="5323821" y="6243168"/>
            <a:ext cx="2511425" cy="230187"/>
          </a:xfrm>
          <a:prstGeom prst="rect">
            <a:avLst/>
          </a:prstGeom>
          <a:noFill/>
          <a:ln w="9525">
            <a:noFill/>
            <a:miter lim="800000"/>
            <a:headEnd/>
            <a:tailEnd/>
          </a:ln>
        </p:spPr>
        <p:txBody>
          <a:bodyPr>
            <a:spAutoFit/>
          </a:bodyPr>
          <a:lstStyle/>
          <a:p>
            <a:pPr>
              <a:spcBef>
                <a:spcPct val="50000"/>
              </a:spcBef>
            </a:pPr>
            <a:r>
              <a:rPr lang="fr-FR" sz="900" dirty="0">
                <a:solidFill>
                  <a:srgbClr val="5F5F5F"/>
                </a:solidFill>
              </a:rPr>
              <a:t>Source : Rapport annuel </a:t>
            </a:r>
            <a:r>
              <a:rPr lang="fr-FR" sz="900" dirty="0" smtClean="0">
                <a:solidFill>
                  <a:srgbClr val="5F5F5F"/>
                </a:solidFill>
              </a:rPr>
              <a:t>2008 </a:t>
            </a:r>
            <a:r>
              <a:rPr lang="fr-FR" sz="900" dirty="0">
                <a:solidFill>
                  <a:srgbClr val="5F5F5F"/>
                </a:solidFill>
              </a:rPr>
              <a:t>de la FFSA</a:t>
            </a:r>
          </a:p>
        </p:txBody>
      </p:sp>
      <p:graphicFrame>
        <p:nvGraphicFramePr>
          <p:cNvPr id="25" name="Graphique 24"/>
          <p:cNvGraphicFramePr/>
          <p:nvPr/>
        </p:nvGraphicFramePr>
        <p:xfrm>
          <a:off x="3028950" y="3385668"/>
          <a:ext cx="30861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6" name="ZoneTexte 25"/>
          <p:cNvSpPr txBox="1"/>
          <p:nvPr/>
        </p:nvSpPr>
        <p:spPr>
          <a:xfrm>
            <a:off x="6007100" y="4749793"/>
            <a:ext cx="2291653" cy="276999"/>
          </a:xfrm>
          <a:prstGeom prst="rect">
            <a:avLst/>
          </a:prstGeom>
          <a:noFill/>
        </p:spPr>
        <p:txBody>
          <a:bodyPr wrap="none" rtlCol="0">
            <a:spAutoFit/>
          </a:bodyPr>
          <a:lstStyle/>
          <a:p>
            <a:r>
              <a:rPr lang="fr-FR" sz="1200" b="1" dirty="0" smtClean="0"/>
              <a:t>16,1%</a:t>
            </a:r>
            <a:r>
              <a:rPr lang="fr-FR" sz="1200" dirty="0" smtClean="0"/>
              <a:t> Multirisques habitation</a:t>
            </a:r>
            <a:endParaRPr lang="fr-FR" sz="1200" dirty="0"/>
          </a:p>
        </p:txBody>
      </p:sp>
      <p:sp>
        <p:nvSpPr>
          <p:cNvPr id="28" name="ZoneTexte 27"/>
          <p:cNvSpPr txBox="1"/>
          <p:nvPr/>
        </p:nvSpPr>
        <p:spPr>
          <a:xfrm>
            <a:off x="6007100" y="5258114"/>
            <a:ext cx="3101975" cy="761747"/>
          </a:xfrm>
          <a:prstGeom prst="rect">
            <a:avLst/>
          </a:prstGeom>
          <a:noFill/>
        </p:spPr>
        <p:txBody>
          <a:bodyPr wrap="square" rtlCol="0">
            <a:spAutoFit/>
          </a:bodyPr>
          <a:lstStyle/>
          <a:p>
            <a:r>
              <a:rPr lang="fr-FR" sz="1200" b="1" dirty="0" smtClean="0"/>
              <a:t>40,0% </a:t>
            </a:r>
            <a:r>
              <a:rPr lang="fr-FR" sz="1200" dirty="0" smtClean="0"/>
              <a:t>Automobile</a:t>
            </a:r>
          </a:p>
          <a:p>
            <a:pPr marL="266700" indent="-177800">
              <a:buFont typeface="Wingdings" pitchFamily="2" charset="2"/>
              <a:buChar char="ü"/>
            </a:pPr>
            <a:r>
              <a:rPr lang="fr-FR" sz="1050" i="1" dirty="0" smtClean="0"/>
              <a:t>85% contrats mono-véhicule (Auto, Moto…)</a:t>
            </a:r>
          </a:p>
          <a:p>
            <a:pPr marL="266700" indent="-177800">
              <a:buFont typeface="Wingdings" pitchFamily="2" charset="2"/>
              <a:buChar char="ü"/>
            </a:pPr>
            <a:r>
              <a:rPr lang="fr-FR" sz="1050" i="1" dirty="0" smtClean="0"/>
              <a:t>15% contrats Flottes de véhicules d’entreprise</a:t>
            </a:r>
            <a:endParaRPr lang="fr-FR" sz="1050" i="1" dirty="0"/>
          </a:p>
        </p:txBody>
      </p:sp>
      <p:sp>
        <p:nvSpPr>
          <p:cNvPr id="30" name="ZoneTexte 29"/>
          <p:cNvSpPr txBox="1"/>
          <p:nvPr/>
        </p:nvSpPr>
        <p:spPr>
          <a:xfrm>
            <a:off x="152400" y="3831657"/>
            <a:ext cx="2842764" cy="2582899"/>
          </a:xfrm>
          <a:prstGeom prst="rect">
            <a:avLst/>
          </a:prstGeom>
          <a:noFill/>
        </p:spPr>
        <p:txBody>
          <a:bodyPr wrap="square" rtlCol="0">
            <a:noAutofit/>
          </a:bodyPr>
          <a:lstStyle/>
          <a:p>
            <a:pPr algn="r">
              <a:lnSpc>
                <a:spcPct val="120000"/>
              </a:lnSpc>
            </a:pPr>
            <a:r>
              <a:rPr lang="fr-FR" sz="1200" dirty="0" smtClean="0"/>
              <a:t>Biens agricoles </a:t>
            </a:r>
            <a:r>
              <a:rPr lang="fr-FR" sz="1200" b="1" dirty="0" smtClean="0"/>
              <a:t>2,3%</a:t>
            </a:r>
          </a:p>
          <a:p>
            <a:pPr algn="r">
              <a:lnSpc>
                <a:spcPct val="120000"/>
              </a:lnSpc>
            </a:pPr>
            <a:r>
              <a:rPr lang="fr-FR" sz="1200" dirty="0" smtClean="0"/>
              <a:t>Catastrophes naturelles </a:t>
            </a:r>
            <a:r>
              <a:rPr lang="fr-FR" sz="1200" b="1" dirty="0" smtClean="0"/>
              <a:t>3,0%</a:t>
            </a:r>
          </a:p>
          <a:p>
            <a:pPr algn="r">
              <a:lnSpc>
                <a:spcPct val="120000"/>
              </a:lnSpc>
            </a:pPr>
            <a:r>
              <a:rPr lang="fr-FR" sz="1200" dirty="0" smtClean="0"/>
              <a:t>Construction </a:t>
            </a:r>
            <a:r>
              <a:rPr lang="fr-FR" sz="1200" b="1" dirty="0" smtClean="0"/>
              <a:t>5,5%</a:t>
            </a:r>
          </a:p>
          <a:p>
            <a:pPr algn="r">
              <a:lnSpc>
                <a:spcPct val="120000"/>
              </a:lnSpc>
            </a:pPr>
            <a:endParaRPr lang="fr-FR" sz="1200" b="1" dirty="0" smtClean="0"/>
          </a:p>
          <a:p>
            <a:pPr algn="r">
              <a:lnSpc>
                <a:spcPct val="120000"/>
              </a:lnSpc>
            </a:pPr>
            <a:endParaRPr lang="fr-FR" sz="1200" b="1" dirty="0" smtClean="0"/>
          </a:p>
          <a:p>
            <a:pPr algn="r">
              <a:lnSpc>
                <a:spcPct val="120000"/>
              </a:lnSpc>
            </a:pPr>
            <a:r>
              <a:rPr lang="fr-FR" sz="1200" dirty="0" smtClean="0"/>
              <a:t>Responsabilité civile générale </a:t>
            </a:r>
            <a:r>
              <a:rPr lang="fr-FR" sz="1200" b="1" dirty="0" smtClean="0"/>
              <a:t>7,7%</a:t>
            </a:r>
          </a:p>
          <a:p>
            <a:pPr algn="r">
              <a:lnSpc>
                <a:spcPct val="120000"/>
              </a:lnSpc>
            </a:pPr>
            <a:r>
              <a:rPr lang="fr-FR" sz="1200" dirty="0" smtClean="0"/>
              <a:t>Protection juridique </a:t>
            </a:r>
            <a:r>
              <a:rPr lang="fr-FR" sz="1200" b="1" dirty="0" smtClean="0"/>
              <a:t>1,6%</a:t>
            </a:r>
          </a:p>
          <a:p>
            <a:pPr algn="r">
              <a:lnSpc>
                <a:spcPct val="120000"/>
              </a:lnSpc>
            </a:pPr>
            <a:r>
              <a:rPr lang="fr-FR" sz="1200" dirty="0" smtClean="0"/>
              <a:t>Transports </a:t>
            </a:r>
            <a:r>
              <a:rPr lang="fr-FR" sz="1200" b="1" dirty="0" smtClean="0"/>
              <a:t>2,5%</a:t>
            </a:r>
          </a:p>
          <a:p>
            <a:pPr algn="r">
              <a:lnSpc>
                <a:spcPct val="120000"/>
              </a:lnSpc>
            </a:pPr>
            <a:r>
              <a:rPr lang="fr-FR" sz="1200" dirty="0" smtClean="0"/>
              <a:t>Crédit-caution </a:t>
            </a:r>
            <a:r>
              <a:rPr lang="fr-FR" sz="1200" b="1" dirty="0" smtClean="0"/>
              <a:t>2,2%</a:t>
            </a:r>
          </a:p>
          <a:p>
            <a:pPr algn="r">
              <a:lnSpc>
                <a:spcPct val="120000"/>
              </a:lnSpc>
            </a:pPr>
            <a:r>
              <a:rPr lang="fr-FR" sz="1200" dirty="0" smtClean="0"/>
              <a:t>Assistance </a:t>
            </a:r>
            <a:r>
              <a:rPr lang="fr-FR" sz="1200" b="1" dirty="0" smtClean="0"/>
              <a:t>2,5%</a:t>
            </a:r>
          </a:p>
          <a:p>
            <a:pPr algn="r">
              <a:lnSpc>
                <a:spcPct val="120000"/>
              </a:lnSpc>
            </a:pPr>
            <a:r>
              <a:rPr lang="fr-FR" sz="1200" dirty="0" smtClean="0"/>
              <a:t>Pertes pécuniaires </a:t>
            </a:r>
            <a:r>
              <a:rPr lang="fr-FR" sz="1200" b="1" dirty="0" smtClean="0"/>
              <a:t>3,5%</a:t>
            </a:r>
            <a:endParaRPr lang="fr-FR" sz="1200" b="1" dirty="0"/>
          </a:p>
        </p:txBody>
      </p:sp>
      <p:cxnSp>
        <p:nvCxnSpPr>
          <p:cNvPr id="35" name="Connecteur en angle 34"/>
          <p:cNvCxnSpPr/>
          <p:nvPr/>
        </p:nvCxnSpPr>
        <p:spPr bwMode="auto">
          <a:xfrm flipV="1">
            <a:off x="2995164" y="5836768"/>
            <a:ext cx="967236" cy="324000"/>
          </a:xfrm>
          <a:prstGeom prst="bentConnector3">
            <a:avLst>
              <a:gd name="adj1" fmla="val 99895"/>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necteur en angle 39"/>
          <p:cNvCxnSpPr/>
          <p:nvPr/>
        </p:nvCxnSpPr>
        <p:spPr bwMode="auto">
          <a:xfrm flipV="1">
            <a:off x="2995164" y="5716118"/>
            <a:ext cx="792000" cy="25200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Connecteur en angle 43"/>
          <p:cNvCxnSpPr/>
          <p:nvPr/>
        </p:nvCxnSpPr>
        <p:spPr bwMode="auto">
          <a:xfrm flipV="1">
            <a:off x="2995164" y="5603818"/>
            <a:ext cx="684000" cy="14400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necteur en angle 44"/>
          <p:cNvCxnSpPr/>
          <p:nvPr/>
        </p:nvCxnSpPr>
        <p:spPr bwMode="auto">
          <a:xfrm flipV="1">
            <a:off x="2995164" y="5427193"/>
            <a:ext cx="540000" cy="10800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Connecteur en angle 45"/>
          <p:cNvCxnSpPr/>
          <p:nvPr/>
        </p:nvCxnSpPr>
        <p:spPr bwMode="auto">
          <a:xfrm flipV="1">
            <a:off x="2995164" y="5319218"/>
            <a:ext cx="468000" cy="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Connecteur en angle 46"/>
          <p:cNvCxnSpPr/>
          <p:nvPr/>
        </p:nvCxnSpPr>
        <p:spPr bwMode="auto">
          <a:xfrm flipV="1">
            <a:off x="2995164" y="5100168"/>
            <a:ext cx="396000" cy="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Connecteur en angle 48"/>
          <p:cNvCxnSpPr/>
          <p:nvPr/>
        </p:nvCxnSpPr>
        <p:spPr bwMode="auto">
          <a:xfrm flipV="1">
            <a:off x="2995164" y="4414368"/>
            <a:ext cx="360000" cy="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Connecteur en angle 51"/>
          <p:cNvCxnSpPr/>
          <p:nvPr/>
        </p:nvCxnSpPr>
        <p:spPr bwMode="auto">
          <a:xfrm flipV="1">
            <a:off x="2995164" y="4185262"/>
            <a:ext cx="468000" cy="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necteur en angle 53"/>
          <p:cNvCxnSpPr/>
          <p:nvPr/>
        </p:nvCxnSpPr>
        <p:spPr bwMode="auto">
          <a:xfrm flipV="1">
            <a:off x="2995164" y="3987370"/>
            <a:ext cx="576000" cy="0"/>
          </a:xfrm>
          <a:prstGeom prst="bentConnector3">
            <a:avLst>
              <a:gd name="adj1" fmla="val 99430"/>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Connecteur en angle 54"/>
          <p:cNvCxnSpPr/>
          <p:nvPr/>
        </p:nvCxnSpPr>
        <p:spPr bwMode="auto">
          <a:xfrm rot="10800000" flipV="1">
            <a:off x="3952876" y="3353768"/>
            <a:ext cx="2054227" cy="324000"/>
          </a:xfrm>
          <a:prstGeom prst="bentConnector3">
            <a:avLst>
              <a:gd name="adj1" fmla="val 100405"/>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Connecteur en angle 58"/>
          <p:cNvCxnSpPr/>
          <p:nvPr/>
        </p:nvCxnSpPr>
        <p:spPr bwMode="auto">
          <a:xfrm>
            <a:off x="5607423" y="5378818"/>
            <a:ext cx="396000" cy="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1" name="Rectangle 3087"/>
          <p:cNvSpPr>
            <a:spLocks noGrp="1" noChangeArrowheads="1"/>
          </p:cNvSpPr>
          <p:nvPr>
            <p:ph type="title"/>
          </p:nvPr>
        </p:nvSpPr>
        <p:spPr>
          <a:xfrm>
            <a:off x="715963" y="0"/>
            <a:ext cx="7770812" cy="760413"/>
          </a:xfrm>
        </p:spPr>
        <p:txBody>
          <a:bodyPr/>
          <a:lstStyle/>
          <a:p>
            <a:pPr eaLnBrk="1" hangingPunct="1"/>
            <a:r>
              <a:rPr lang="fr-FR" sz="1600" dirty="0" smtClean="0"/>
              <a:t>Les produits d’assurances </a:t>
            </a:r>
            <a:r>
              <a:rPr lang="fr-FR" dirty="0" smtClean="0"/>
              <a:t/>
            </a:r>
            <a:br>
              <a:rPr lang="fr-FR" dirty="0" smtClean="0"/>
            </a:br>
            <a:r>
              <a:rPr lang="fr-FR" i="1" spc="-40" dirty="0" smtClean="0"/>
              <a:t>Les grandes familles de produits</a:t>
            </a:r>
            <a:endParaRPr lang="fr-FR" sz="1600" i="1" dirty="0" smtClean="0"/>
          </a:p>
        </p:txBody>
      </p:sp>
      <p:cxnSp>
        <p:nvCxnSpPr>
          <p:cNvPr id="34" name="Connecteur en angle 33"/>
          <p:cNvCxnSpPr/>
          <p:nvPr/>
        </p:nvCxnSpPr>
        <p:spPr bwMode="auto">
          <a:xfrm rot="16200000" flipV="1">
            <a:off x="5252330" y="4200264"/>
            <a:ext cx="936000" cy="432000"/>
          </a:xfrm>
          <a:prstGeom prst="bentConnector3">
            <a:avLst>
              <a:gd name="adj1" fmla="val 99587"/>
            </a:avLst>
          </a:prstGeom>
          <a:solidFill>
            <a:schemeClr val="accent1"/>
          </a:solidFill>
          <a:ln w="9525" cap="flat" cmpd="sng" algn="ctr">
            <a:solidFill>
              <a:schemeClr val="tx1"/>
            </a:solidFill>
            <a:prstDash val="solid"/>
            <a:round/>
            <a:headEnd type="none" w="med" len="med"/>
            <a:tailEnd type="none" w="med" len="med"/>
          </a:ln>
          <a:effectLst/>
        </p:spPr>
      </p:cxnSp>
      <p:sp>
        <p:nvSpPr>
          <p:cNvPr id="41" name="ZoneTexte 40"/>
          <p:cNvSpPr txBox="1"/>
          <p:nvPr/>
        </p:nvSpPr>
        <p:spPr>
          <a:xfrm>
            <a:off x="6007100" y="3199759"/>
            <a:ext cx="2842764" cy="1244811"/>
          </a:xfrm>
          <a:prstGeom prst="rect">
            <a:avLst/>
          </a:prstGeom>
          <a:noFill/>
        </p:spPr>
        <p:txBody>
          <a:bodyPr wrap="square" rtlCol="0">
            <a:noAutofit/>
          </a:bodyPr>
          <a:lstStyle/>
          <a:p>
            <a:r>
              <a:rPr lang="fr-FR" sz="1200" b="1" dirty="0" smtClean="0"/>
              <a:t>13,1% </a:t>
            </a:r>
            <a:r>
              <a:rPr lang="fr-FR" sz="1200" dirty="0" smtClean="0"/>
              <a:t>Biens professionnels</a:t>
            </a:r>
            <a:endParaRPr lang="fr-FR" sz="1200" b="1" dirty="0" smtClean="0"/>
          </a:p>
          <a:p>
            <a:pPr marL="268288" lvl="0" indent="-177800" defTabSz="1169988">
              <a:buFont typeface="Wingdings" pitchFamily="2" charset="2"/>
              <a:buChar char="ü"/>
            </a:pPr>
            <a:r>
              <a:rPr lang="fr-FR" sz="1050" i="1" dirty="0" smtClean="0">
                <a:solidFill>
                  <a:srgbClr val="000000"/>
                </a:solidFill>
              </a:rPr>
              <a:t>25% </a:t>
            </a:r>
            <a:r>
              <a:rPr lang="fr-FR" sz="1050" i="1" dirty="0" smtClean="0">
                <a:latin typeface="Arial" charset="0"/>
                <a:cs typeface="Arial" charset="0"/>
              </a:rPr>
              <a:t>multirisque professionnelle</a:t>
            </a:r>
            <a:endParaRPr lang="fr-FR" sz="1050" i="1" dirty="0" smtClean="0">
              <a:solidFill>
                <a:srgbClr val="000000"/>
              </a:solidFill>
            </a:endParaRPr>
          </a:p>
          <a:p>
            <a:pPr marL="268288" lvl="0" indent="-177800" defTabSz="1169988">
              <a:buFont typeface="Wingdings" pitchFamily="2" charset="2"/>
              <a:buChar char="ü"/>
            </a:pPr>
            <a:r>
              <a:rPr lang="fr-FR" sz="1050" i="1" dirty="0" smtClean="0">
                <a:solidFill>
                  <a:srgbClr val="000000"/>
                </a:solidFill>
              </a:rPr>
              <a:t>75% </a:t>
            </a:r>
            <a:r>
              <a:rPr lang="fr-FR" sz="1050" i="1" dirty="0" smtClean="0">
                <a:latin typeface="Arial" charset="0"/>
                <a:cs typeface="Arial" charset="0"/>
              </a:rPr>
              <a:t>risques simples d’entreprise : incendie, vol, DDE, Pertes d’exploitation…</a:t>
            </a:r>
            <a:endParaRPr lang="fr-FR" sz="1050" i="1" dirty="0" smtClean="0">
              <a:solidFill>
                <a:srgbClr val="000000"/>
              </a:solidFill>
            </a:endParaRPr>
          </a:p>
        </p:txBody>
      </p:sp>
      <p:cxnSp>
        <p:nvCxnSpPr>
          <p:cNvPr id="63" name="Connecteur droit 62"/>
          <p:cNvCxnSpPr>
            <a:endCxn id="26" idx="1"/>
          </p:cNvCxnSpPr>
          <p:nvPr/>
        </p:nvCxnSpPr>
        <p:spPr bwMode="auto">
          <a:xfrm>
            <a:off x="5936330" y="4884264"/>
            <a:ext cx="7077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entation Orga Consultants">
  <a:themeElements>
    <a:clrScheme name="Presentation Orga Consultants 14">
      <a:dk1>
        <a:srgbClr val="000000"/>
      </a:dk1>
      <a:lt1>
        <a:srgbClr val="FFFFFF"/>
      </a:lt1>
      <a:dk2>
        <a:srgbClr val="000000"/>
      </a:dk2>
      <a:lt2>
        <a:srgbClr val="CCCCCC"/>
      </a:lt2>
      <a:accent1>
        <a:srgbClr val="6699CC"/>
      </a:accent1>
      <a:accent2>
        <a:srgbClr val="FFFF99"/>
      </a:accent2>
      <a:accent3>
        <a:srgbClr val="FFFFFF"/>
      </a:accent3>
      <a:accent4>
        <a:srgbClr val="000000"/>
      </a:accent4>
      <a:accent5>
        <a:srgbClr val="B8CAE2"/>
      </a:accent5>
      <a:accent6>
        <a:srgbClr val="E7E78A"/>
      </a:accent6>
      <a:hlink>
        <a:srgbClr val="CC0000"/>
      </a:hlink>
      <a:folHlink>
        <a:srgbClr val="66CC66"/>
      </a:folHlink>
    </a:clrScheme>
    <a:fontScheme name="Presentation Orga Consulta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charset="0"/>
            <a:ea typeface="ＭＳ Ｐゴシック" pitchFamily="8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charset="0"/>
            <a:ea typeface="ＭＳ Ｐゴシック" pitchFamily="88" charset="-128"/>
          </a:defRPr>
        </a:defPPr>
      </a:lstStyle>
    </a:lnDef>
  </a:objectDefaults>
  <a:extraClrSchemeLst>
    <a:extraClrScheme>
      <a:clrScheme name="Presentation Orga Consultan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Orga Consultan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Orga Consultan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Orga Consultan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Orga Consultan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Orga Consultan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Orga Consultan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Orga Consultan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Orga Consultan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Orga Consultan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Orga Consultan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Orga Consultan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 Orga Consultants 13">
        <a:dk1>
          <a:srgbClr val="000000"/>
        </a:dk1>
        <a:lt1>
          <a:srgbClr val="FFFFFF"/>
        </a:lt1>
        <a:dk2>
          <a:srgbClr val="000000"/>
        </a:dk2>
        <a:lt2>
          <a:srgbClr val="666666"/>
        </a:lt2>
        <a:accent1>
          <a:srgbClr val="99FFCC"/>
        </a:accent1>
        <a:accent2>
          <a:srgbClr val="000099"/>
        </a:accent2>
        <a:accent3>
          <a:srgbClr val="FFFFFF"/>
        </a:accent3>
        <a:accent4>
          <a:srgbClr val="000000"/>
        </a:accent4>
        <a:accent5>
          <a:srgbClr val="CAFFE2"/>
        </a:accent5>
        <a:accent6>
          <a:srgbClr val="00008A"/>
        </a:accent6>
        <a:hlink>
          <a:srgbClr val="666666"/>
        </a:hlink>
        <a:folHlink>
          <a:srgbClr val="CC0000"/>
        </a:folHlink>
      </a:clrScheme>
      <a:clrMap bg1="lt1" tx1="dk1" bg2="lt2" tx2="dk2" accent1="accent1" accent2="accent2" accent3="accent3" accent4="accent4" accent5="accent5" accent6="accent6" hlink="hlink" folHlink="folHlink"/>
    </a:extraClrScheme>
    <a:extraClrScheme>
      <a:clrScheme name="Presentation Orga Consultants 14">
        <a:dk1>
          <a:srgbClr val="000000"/>
        </a:dk1>
        <a:lt1>
          <a:srgbClr val="FFFFFF"/>
        </a:lt1>
        <a:dk2>
          <a:srgbClr val="000000"/>
        </a:dk2>
        <a:lt2>
          <a:srgbClr val="CCCCCC"/>
        </a:lt2>
        <a:accent1>
          <a:srgbClr val="6699CC"/>
        </a:accent1>
        <a:accent2>
          <a:srgbClr val="FFFF99"/>
        </a:accent2>
        <a:accent3>
          <a:srgbClr val="FFFFFF"/>
        </a:accent3>
        <a:accent4>
          <a:srgbClr val="000000"/>
        </a:accent4>
        <a:accent5>
          <a:srgbClr val="B8CAE2"/>
        </a:accent5>
        <a:accent6>
          <a:srgbClr val="E7E78A"/>
        </a:accent6>
        <a:hlink>
          <a:srgbClr val="CC0000"/>
        </a:hlink>
        <a:folHlink>
          <a:srgbClr val="66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eption personnalisée">
  <a:themeElements>
    <a:clrScheme name="">
      <a:dk1>
        <a:srgbClr val="000000"/>
      </a:dk1>
      <a:lt1>
        <a:srgbClr val="FFFFFF"/>
      </a:lt1>
      <a:dk2>
        <a:srgbClr val="000000"/>
      </a:dk2>
      <a:lt2>
        <a:srgbClr val="CCCCCC"/>
      </a:lt2>
      <a:accent1>
        <a:srgbClr val="6699CC"/>
      </a:accent1>
      <a:accent2>
        <a:srgbClr val="FFFF99"/>
      </a:accent2>
      <a:accent3>
        <a:srgbClr val="FFFFFF"/>
      </a:accent3>
      <a:accent4>
        <a:srgbClr val="000000"/>
      </a:accent4>
      <a:accent5>
        <a:srgbClr val="B8CAE2"/>
      </a:accent5>
      <a:accent6>
        <a:srgbClr val="E7E78A"/>
      </a:accent6>
      <a:hlink>
        <a:srgbClr val="CC0000"/>
      </a:hlink>
      <a:folHlink>
        <a:srgbClr val="66CC66"/>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charset="0"/>
            <a:ea typeface="ＭＳ Ｐゴシック" pitchFamily="8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charset="0"/>
            <a:ea typeface="ＭＳ Ｐゴシック" pitchFamily="88" charset="-128"/>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ception personnalisée 13">
        <a:dk1>
          <a:srgbClr val="000000"/>
        </a:dk1>
        <a:lt1>
          <a:srgbClr val="FFFFFF"/>
        </a:lt1>
        <a:dk2>
          <a:srgbClr val="000000"/>
        </a:dk2>
        <a:lt2>
          <a:srgbClr val="666666"/>
        </a:lt2>
        <a:accent1>
          <a:srgbClr val="99FFCC"/>
        </a:accent1>
        <a:accent2>
          <a:srgbClr val="000099"/>
        </a:accent2>
        <a:accent3>
          <a:srgbClr val="FFFFFF"/>
        </a:accent3>
        <a:accent4>
          <a:srgbClr val="000000"/>
        </a:accent4>
        <a:accent5>
          <a:srgbClr val="CAFFE2"/>
        </a:accent5>
        <a:accent6>
          <a:srgbClr val="00008A"/>
        </a:accent6>
        <a:hlink>
          <a:srgbClr val="666666"/>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resentation Orga Consultants">
  <a:themeElements>
    <a:clrScheme name="Presentation Orga Consultants 13">
      <a:dk1>
        <a:srgbClr val="000000"/>
      </a:dk1>
      <a:lt1>
        <a:srgbClr val="FFFFFF"/>
      </a:lt1>
      <a:dk2>
        <a:srgbClr val="000000"/>
      </a:dk2>
      <a:lt2>
        <a:srgbClr val="666666"/>
      </a:lt2>
      <a:accent1>
        <a:srgbClr val="99FFCC"/>
      </a:accent1>
      <a:accent2>
        <a:srgbClr val="000099"/>
      </a:accent2>
      <a:accent3>
        <a:srgbClr val="FFFFFF"/>
      </a:accent3>
      <a:accent4>
        <a:srgbClr val="000000"/>
      </a:accent4>
      <a:accent5>
        <a:srgbClr val="CAFFE2"/>
      </a:accent5>
      <a:accent6>
        <a:srgbClr val="00008A"/>
      </a:accent6>
      <a:hlink>
        <a:srgbClr val="666666"/>
      </a:hlink>
      <a:folHlink>
        <a:srgbClr val="CC0000"/>
      </a:folHlink>
    </a:clrScheme>
    <a:fontScheme name="Presentation Orga Consulta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pitchFamily="34" charset="0"/>
            <a:ea typeface="ＭＳ Ｐゴシック" pitchFamily="8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pitchFamily="34" charset="0"/>
            <a:ea typeface="ＭＳ Ｐゴシック" pitchFamily="88" charset="-128"/>
          </a:defRPr>
        </a:defPPr>
      </a:lstStyle>
    </a:lnDef>
  </a:objectDefaults>
  <a:extraClrSchemeLst>
    <a:extraClrScheme>
      <a:clrScheme name="Presentation Orga Consultan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Orga Consultan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Orga Consultan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Orga Consultan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Orga Consultan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Orga Consultan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Orga Consultan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Orga Consultan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Orga Consultan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Orga Consultan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Orga Consultan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Orga Consultan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 Orga Consultants 13">
        <a:dk1>
          <a:srgbClr val="000000"/>
        </a:dk1>
        <a:lt1>
          <a:srgbClr val="FFFFFF"/>
        </a:lt1>
        <a:dk2>
          <a:srgbClr val="000000"/>
        </a:dk2>
        <a:lt2>
          <a:srgbClr val="666666"/>
        </a:lt2>
        <a:accent1>
          <a:srgbClr val="99FFCC"/>
        </a:accent1>
        <a:accent2>
          <a:srgbClr val="000099"/>
        </a:accent2>
        <a:accent3>
          <a:srgbClr val="FFFFFF"/>
        </a:accent3>
        <a:accent4>
          <a:srgbClr val="000000"/>
        </a:accent4>
        <a:accent5>
          <a:srgbClr val="CAFFE2"/>
        </a:accent5>
        <a:accent6>
          <a:srgbClr val="00008A"/>
        </a:accent6>
        <a:hlink>
          <a:srgbClr val="666666"/>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resentation Orga Consultants">
  <a:themeElements>
    <a:clrScheme name="Presentation Orga Consultants 13">
      <a:dk1>
        <a:srgbClr val="000000"/>
      </a:dk1>
      <a:lt1>
        <a:srgbClr val="FFFFFF"/>
      </a:lt1>
      <a:dk2>
        <a:srgbClr val="000000"/>
      </a:dk2>
      <a:lt2>
        <a:srgbClr val="666666"/>
      </a:lt2>
      <a:accent1>
        <a:srgbClr val="99FFCC"/>
      </a:accent1>
      <a:accent2>
        <a:srgbClr val="000099"/>
      </a:accent2>
      <a:accent3>
        <a:srgbClr val="FFFFFF"/>
      </a:accent3>
      <a:accent4>
        <a:srgbClr val="000000"/>
      </a:accent4>
      <a:accent5>
        <a:srgbClr val="CAFFE2"/>
      </a:accent5>
      <a:accent6>
        <a:srgbClr val="00008A"/>
      </a:accent6>
      <a:hlink>
        <a:srgbClr val="666666"/>
      </a:hlink>
      <a:folHlink>
        <a:srgbClr val="CC0000"/>
      </a:folHlink>
    </a:clrScheme>
    <a:fontScheme name="Presentation Orga Consulta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8001"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pitchFamily="34" charset="0"/>
            <a:ea typeface="ＭＳ Ｐゴシック" pitchFamily="88" charset="-128"/>
          </a:defRPr>
        </a:defPPr>
      </a:lstStyle>
    </a:spDef>
    <a:lnDef>
      <a:spPr bwMode="auto">
        <a:xfrm>
          <a:off x="0" y="0"/>
          <a:ext cx="1" cy="1"/>
        </a:xfrm>
        <a:custGeom>
          <a:avLst/>
          <a:gdLst/>
          <a:ahLst/>
          <a:cxnLst/>
          <a:rect l="0" t="0" r="0" b="0"/>
          <a:pathLst/>
        </a:custGeom>
        <a:solidFill>
          <a:schemeClr val="hlink"/>
        </a:solidFill>
        <a:ln w="8001"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74713" rtl="0" eaLnBrk="0" fontAlgn="base" latinLnBrk="0" hangingPunct="0">
          <a:lnSpc>
            <a:spcPct val="100000"/>
          </a:lnSpc>
          <a:spcBef>
            <a:spcPct val="0"/>
          </a:spcBef>
          <a:spcAft>
            <a:spcPct val="0"/>
          </a:spcAft>
          <a:buClrTx/>
          <a:buSzTx/>
          <a:buFontTx/>
          <a:buNone/>
          <a:tabLst/>
          <a:defRPr kumimoji="0" lang="fr-FR" sz="1300" b="0" i="0" u="none" strike="noStrike" cap="none" normalizeH="0" baseline="0" smtClean="0">
            <a:ln>
              <a:noFill/>
            </a:ln>
            <a:solidFill>
              <a:schemeClr val="tx1"/>
            </a:solidFill>
            <a:effectLst/>
            <a:latin typeface="Tahoma" pitchFamily="34" charset="0"/>
            <a:ea typeface="ＭＳ Ｐゴシック" pitchFamily="88" charset="-128"/>
          </a:defRPr>
        </a:defPPr>
      </a:lstStyle>
    </a:lnDef>
  </a:objectDefaults>
  <a:extraClrSchemeLst>
    <a:extraClrScheme>
      <a:clrScheme name="Presentation Orga Consultan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Orga Consultan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Orga Consultan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Orga Consultan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Orga Consultan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Orga Consultan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Orga Consultan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Orga Consultan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Orga Consultan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Orga Consultan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Orga Consultan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Orga Consultan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 Orga Consultants 13">
        <a:dk1>
          <a:srgbClr val="000000"/>
        </a:dk1>
        <a:lt1>
          <a:srgbClr val="FFFFFF"/>
        </a:lt1>
        <a:dk2>
          <a:srgbClr val="000000"/>
        </a:dk2>
        <a:lt2>
          <a:srgbClr val="666666"/>
        </a:lt2>
        <a:accent1>
          <a:srgbClr val="99FFCC"/>
        </a:accent1>
        <a:accent2>
          <a:srgbClr val="000099"/>
        </a:accent2>
        <a:accent3>
          <a:srgbClr val="FFFFFF"/>
        </a:accent3>
        <a:accent4>
          <a:srgbClr val="000000"/>
        </a:accent4>
        <a:accent5>
          <a:srgbClr val="CAFFE2"/>
        </a:accent5>
        <a:accent6>
          <a:srgbClr val="00008A"/>
        </a:accent6>
        <a:hlink>
          <a:srgbClr val="666666"/>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C:\Program Files\Microsoft Office\Modèles\DOCS - Presentation\Presentation Orga Consultants.pot</Template>
  <TotalTime>19008</TotalTime>
  <Words>16457</Words>
  <Application>Microsoft Office PowerPoint</Application>
  <PresentationFormat>Affichage à l'écran (4:3)</PresentationFormat>
  <Paragraphs>1991</Paragraphs>
  <Slides>86</Slides>
  <Notes>84</Notes>
  <HiddenSlides>1</HiddenSlides>
  <MMClips>0</MMClips>
  <ScaleCrop>false</ScaleCrop>
  <HeadingPairs>
    <vt:vector size="8" baseType="variant">
      <vt:variant>
        <vt:lpstr>Thème</vt:lpstr>
      </vt:variant>
      <vt:variant>
        <vt:i4>4</vt:i4>
      </vt:variant>
      <vt:variant>
        <vt:lpstr>Liaisons</vt:lpstr>
      </vt:variant>
      <vt:variant>
        <vt:i4>2</vt:i4>
      </vt:variant>
      <vt:variant>
        <vt:lpstr>Serveurs OLE incorporés</vt:lpstr>
      </vt:variant>
      <vt:variant>
        <vt:i4>2</vt:i4>
      </vt:variant>
      <vt:variant>
        <vt:lpstr>Titres des diapositives</vt:lpstr>
      </vt:variant>
      <vt:variant>
        <vt:i4>86</vt:i4>
      </vt:variant>
    </vt:vector>
  </HeadingPairs>
  <TitlesOfParts>
    <vt:vector size="94" baseType="lpstr">
      <vt:lpstr>Presentation Orga Consultants</vt:lpstr>
      <vt:lpstr>Conception personnalisée</vt:lpstr>
      <vt:lpstr>1_Presentation Orga Consultants</vt:lpstr>
      <vt:lpstr>2_Presentation Orga Consultants</vt:lpstr>
      <vt:lpstr>???</vt:lpstr>
      <vt:lpstr>???</vt:lpstr>
      <vt:lpstr>Photo Editor Photo</vt:lpstr>
      <vt:lpstr>Document</vt:lpstr>
      <vt:lpstr>Les fondamentaux du marché Assurances  24 septembre 2009 </vt:lpstr>
      <vt:lpstr>Plan de la formation</vt:lpstr>
      <vt:lpstr>Plan de la formation</vt:lpstr>
      <vt:lpstr>Préambule Qu’est ce que l’assurance ?</vt:lpstr>
      <vt:lpstr>Préambule Historique</vt:lpstr>
      <vt:lpstr>Les produits d’assurance</vt:lpstr>
      <vt:lpstr>Les produits d’assurances Deux grandes catégories d’assurances</vt:lpstr>
      <vt:lpstr>Les produits d’assurances Primes émises en 2007</vt:lpstr>
      <vt:lpstr>Les produits d’assurances  Les grandes familles de produits</vt:lpstr>
      <vt:lpstr>Les produits d’assurances  Les grandes familles de produits</vt:lpstr>
      <vt:lpstr>Les produits d’assurances Approche règlementaire/comptable : les branches de l'assurance </vt:lpstr>
      <vt:lpstr>Quizz n°1</vt:lpstr>
      <vt:lpstr>Les différentes sociétés d’assurance</vt:lpstr>
      <vt:lpstr>Les différentes sociétés d’assurance  Les différentes formes de sociétés </vt:lpstr>
      <vt:lpstr>Les différentes sociétés d’assurance Les principaux Groupes</vt:lpstr>
      <vt:lpstr>Les différentes sociétés d’assurance  Les différentes formes de sociétés</vt:lpstr>
      <vt:lpstr>Les différentes sociétés d’assurance  Les différentes formes de sociétés</vt:lpstr>
      <vt:lpstr>Les différentes sociétés d’assurance  Les différentes formes de sociétés</vt:lpstr>
      <vt:lpstr>Les différentes sociétés d’assurance Les leaders européens</vt:lpstr>
      <vt:lpstr>Les différentes sociétés d’assurance  Les leaders en France</vt:lpstr>
      <vt:lpstr>Les différentes sociétés d’assurance Les leaders en France par activité</vt:lpstr>
      <vt:lpstr>Les différentes sociétés d’assurance  Positionnement de l’offre suivant les acteurs</vt:lpstr>
      <vt:lpstr>La distribution dans l’assurance</vt:lpstr>
      <vt:lpstr>La distribution dans l’assurance Les principaux canaux de distribution</vt:lpstr>
      <vt:lpstr>La distribution dans l’assurance  Les agents généraux</vt:lpstr>
      <vt:lpstr>La distribution dans l’assurance Les courtiers : des distributeurs de proximité, des grossistes et le « grand courtage »</vt:lpstr>
      <vt:lpstr>La distribution dans l’assurance Les Agents Généraux et les courtiers</vt:lpstr>
      <vt:lpstr>La distribution dans l’assurance Les conseillers de gestion de patrimoine indépendants (CGPI)</vt:lpstr>
      <vt:lpstr>La distribution dans l’assurance Les CGPI</vt:lpstr>
      <vt:lpstr>La distribution dans l’assurance Les réseaux de conseillers : des salariés « debout »</vt:lpstr>
      <vt:lpstr>La distribution dans l’assurance Les salariés « debout »</vt:lpstr>
      <vt:lpstr>La distribution dans l’assurance Les agences des Mutuelles Sans Intermédiaires (MSI)</vt:lpstr>
      <vt:lpstr>La distribution dans l’assurance Les guichets bancaires</vt:lpstr>
      <vt:lpstr>La distribution dans l’assurance Force de frappe théorique des principaux réseaux</vt:lpstr>
      <vt:lpstr>La distribution dans l’assurance  Modes de distribution (Vie)</vt:lpstr>
      <vt:lpstr>La distribution dans l’assurance  Modes de distribution (Non Vie)</vt:lpstr>
      <vt:lpstr>La distribution dans l’assurance  Modes de distribution selon le type de société d’assurance</vt:lpstr>
      <vt:lpstr>La distribution dans l’assurance  Modes de distribution selon le type de société d’assurance</vt:lpstr>
      <vt:lpstr>La distribution dans l’assurance  Modes de distribution selon le type de société d’assurance</vt:lpstr>
      <vt:lpstr>La distribution dans l’assurance Les principaux modèles d'organisation existants</vt:lpstr>
      <vt:lpstr>Quizz n°2</vt:lpstr>
      <vt:lpstr>Grands principes de fonctionnement d’une société d’assurance</vt:lpstr>
      <vt:lpstr>Grands principes de fonctionnement d’une société d’assurance Vue d’ensemble</vt:lpstr>
      <vt:lpstr>Grands principes de fonctionnement d’une société d’assurance Fondamentaux techniques et juridiques des opérations d’assurance</vt:lpstr>
      <vt:lpstr>Grands principes de fonctionnement d’une société d’assurance Fondamentaux techniques et juridiques des opérations d’assurance</vt:lpstr>
      <vt:lpstr>Grands principes de fonctionnement d’une société d’assurance Fondamentaux techniques et juridiques des opérations d’assurance</vt:lpstr>
      <vt:lpstr>Grands principes de fonctionnement d’une société d’assurance Fondamentaux techniques et juridiques des opérations d’assurance</vt:lpstr>
      <vt:lpstr>Grands principes de fonctionnement d’une société d’assurance Fondamentaux techniques et juridiques des opérations d’assurance</vt:lpstr>
      <vt:lpstr>Grands principes de fonctionnement d’une société d’assurance  Fondamentaux techniques et juridiques des opérations d’assurance</vt:lpstr>
      <vt:lpstr>Grands principes de fonctionnement d’une société d’assurance  Les techniques de répartition des risques : Coassurance et Réassurance </vt:lpstr>
      <vt:lpstr>Grands principes de fonctionnement d’une société d’assurance  Points clés des processus de commercialisation et de gestion des contrats</vt:lpstr>
      <vt:lpstr>Grands principes de fonctionnement d’une société d’assurance  Points clés des processus de commercialisation et de gestion des contrats</vt:lpstr>
      <vt:lpstr>Grands principes de fonctionnement d’une société d’assurance  Points clés des processus de commercialisation et de gestion des contrats</vt:lpstr>
      <vt:lpstr>Grands principes de fonctionnement d’une société d’assurance  Exemple d’organisation d’une société d’assurances</vt:lpstr>
      <vt:lpstr>Grands principes de fonctionnement d’une société d’assurance Répartition des emplois par branche de métiers</vt:lpstr>
      <vt:lpstr>Quizz n°3 </vt:lpstr>
      <vt:lpstr>Le modèle économique de l’assurance </vt:lpstr>
      <vt:lpstr>Le modèle économique de l’Assurance Spécificités de la comptabilité des assurances – Principes de base 1/2</vt:lpstr>
      <vt:lpstr>Le modèle économique de l’Assurance Spécificités de la comptabilité des assurances – Principes de base 2/2</vt:lpstr>
      <vt:lpstr>Le modèle économique de l’Assurance Les états financiers</vt:lpstr>
      <vt:lpstr>Clés de lecture des états financiers Spécificités du Bilan comptable d’un assureur</vt:lpstr>
      <vt:lpstr>Clés de lecture des états financiers Exemple du Compte de Résultat non-vie</vt:lpstr>
      <vt:lpstr>Clés de lecture des états financiers Zoom sur les principaux postes du Compte de Résultat Non-Vie</vt:lpstr>
      <vt:lpstr>Clés de lecture des états financiers Zoom sur les principaux postes du Compte de Résultat Non-Vie</vt:lpstr>
      <vt:lpstr>Clés de lecture des états financiers Zoom sur les principaux postes du Compte de Résultat Non-Vie</vt:lpstr>
      <vt:lpstr>Clés de lecture des états financiers Zoom sur les principaux postes du Compte de Résultat Non-Vie</vt:lpstr>
      <vt:lpstr>Clés de lecture des états financiers Zoom sur les principaux postes du Compte de Résultat Non-Vie</vt:lpstr>
      <vt:lpstr>Clés de lecture des états financiers Zoom sur les principaux postes du Compte de Résultat Non-Vie</vt:lpstr>
      <vt:lpstr>Ratios clés Ratios valables en Vie et en Non Vie</vt:lpstr>
      <vt:lpstr>Ratios clés Ratios Non Vie</vt:lpstr>
      <vt:lpstr>Ratios clés Ratios Vie</vt:lpstr>
      <vt:lpstr>Résultats financiers du marché français</vt:lpstr>
      <vt:lpstr>Résultats financiers du marché français Une chiffre d’affaire en baisse mais une solidité démontrée</vt:lpstr>
      <vt:lpstr>Résultats financiers du marché français Un marché NON VIE mature et relativement stagnant…</vt:lpstr>
      <vt:lpstr>Résultats financiers du marché français …néanmoins les résultats NON VIE ont progressé depuis 10 ans</vt:lpstr>
      <vt:lpstr>Résultats financiers du marché français Le marché VIE en recul…</vt:lpstr>
      <vt:lpstr>Résultats financiers du marché français après 10 années de croissance soutenue du chiffre d’affaires VIE</vt:lpstr>
      <vt:lpstr>Les enjeux des assureurs en 2009 et nos interventions</vt:lpstr>
      <vt:lpstr>Présentation PowerPoint</vt:lpstr>
      <vt:lpstr>Exemples en Stratégie, marketing et ventes</vt:lpstr>
      <vt:lpstr>Exemples en Performance opérationnelle</vt:lpstr>
      <vt:lpstr>Exemples en Pilotage et performance économique</vt:lpstr>
      <vt:lpstr>Exemples en Stratégie et gouvernance des SI </vt:lpstr>
      <vt:lpstr>Exemples en Fusion, acquisition – rapprochement d’entreprises / et migrations des systèmes d’information  </vt:lpstr>
      <vt:lpstr>Exemples en Management et gestion des hommes</vt:lpstr>
      <vt:lpstr>Présentation PowerPoint</vt:lpstr>
    </vt:vector>
  </TitlesOfParts>
  <Company>Orga Consultants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fondamentaux du marché Assurances 20 janvier 2008</dc:title>
  <dc:creator>Christophe Lacaille - Antoine Gautreau</dc:creator>
  <cp:lastModifiedBy>BORGONJE Helena</cp:lastModifiedBy>
  <cp:revision>1078</cp:revision>
  <dcterms:created xsi:type="dcterms:W3CDTF">2009-09-23T08:17:19Z</dcterms:created>
  <dcterms:modified xsi:type="dcterms:W3CDTF">2016-01-21T16:46:32Z</dcterms:modified>
</cp:coreProperties>
</file>