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7" r:id="rId5"/>
    <p:sldMasterId id="2147483683" r:id="rId6"/>
  </p:sldMasterIdLst>
  <p:notesMasterIdLst>
    <p:notesMasterId r:id="rId67"/>
  </p:notesMasterIdLst>
  <p:handoutMasterIdLst>
    <p:handoutMasterId r:id="rId68"/>
  </p:handoutMasterIdLst>
  <p:sldIdLst>
    <p:sldId id="256" r:id="rId7"/>
    <p:sldId id="308" r:id="rId8"/>
    <p:sldId id="335" r:id="rId9"/>
    <p:sldId id="337" r:id="rId10"/>
    <p:sldId id="336" r:id="rId11"/>
    <p:sldId id="338" r:id="rId12"/>
    <p:sldId id="339" r:id="rId13"/>
    <p:sldId id="340" r:id="rId14"/>
    <p:sldId id="310" r:id="rId15"/>
    <p:sldId id="342"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64" r:id="rId30"/>
    <p:sldId id="365" r:id="rId31"/>
    <p:sldId id="366" r:id="rId32"/>
    <p:sldId id="367" r:id="rId33"/>
    <p:sldId id="368" r:id="rId34"/>
    <p:sldId id="369" r:id="rId35"/>
    <p:sldId id="370" r:id="rId36"/>
    <p:sldId id="371" r:id="rId37"/>
    <p:sldId id="372" r:id="rId38"/>
    <p:sldId id="373" r:id="rId39"/>
    <p:sldId id="374" r:id="rId40"/>
    <p:sldId id="379" r:id="rId41"/>
    <p:sldId id="380" r:id="rId42"/>
    <p:sldId id="387" r:id="rId43"/>
    <p:sldId id="388" r:id="rId44"/>
    <p:sldId id="389" r:id="rId45"/>
    <p:sldId id="392" r:id="rId46"/>
    <p:sldId id="394" r:id="rId47"/>
    <p:sldId id="396" r:id="rId48"/>
    <p:sldId id="403" r:id="rId49"/>
    <p:sldId id="404" r:id="rId50"/>
    <p:sldId id="405" r:id="rId51"/>
    <p:sldId id="406" r:id="rId52"/>
    <p:sldId id="407" r:id="rId53"/>
    <p:sldId id="408" r:id="rId54"/>
    <p:sldId id="410" r:id="rId55"/>
    <p:sldId id="411" r:id="rId56"/>
    <p:sldId id="413" r:id="rId57"/>
    <p:sldId id="414" r:id="rId58"/>
    <p:sldId id="416" r:id="rId59"/>
    <p:sldId id="418" r:id="rId60"/>
    <p:sldId id="429" r:id="rId61"/>
    <p:sldId id="430" r:id="rId62"/>
    <p:sldId id="431" r:id="rId63"/>
    <p:sldId id="432" r:id="rId64"/>
    <p:sldId id="433" r:id="rId65"/>
    <p:sldId id="434" r:id="rId66"/>
  </p:sldIdLst>
  <p:sldSz cx="9144000" cy="6858000" type="screen4x3"/>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D8B1D"/>
    <a:srgbClr val="CF022B"/>
    <a:srgbClr val="4D0B39"/>
    <a:srgbClr val="A6A6A6"/>
    <a:srgbClr val="D99782"/>
    <a:srgbClr val="88A72E"/>
    <a:srgbClr val="4D688C"/>
    <a:srgbClr val="FAAA0A"/>
    <a:srgbClr val="F15929"/>
    <a:srgbClr val="810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6" autoAdjust="0"/>
    <p:restoredTop sz="89818" autoAdjust="0"/>
  </p:normalViewPr>
  <p:slideViewPr>
    <p:cSldViewPr showGuides="1">
      <p:cViewPr>
        <p:scale>
          <a:sx n="80" d="100"/>
          <a:sy n="80" d="100"/>
        </p:scale>
        <p:origin x="-1224" y="450"/>
      </p:cViewPr>
      <p:guideLst>
        <p:guide orient="horz" pos="2160"/>
        <p:guide orient="horz" pos="3884"/>
        <p:guide orient="horz" pos="935"/>
        <p:guide orient="horz" pos="4191"/>
        <p:guide orient="horz" pos="2387"/>
        <p:guide pos="2880"/>
        <p:guide pos="5420"/>
        <p:guide pos="344"/>
        <p:guide pos="325"/>
      </p:guideLst>
    </p:cSldViewPr>
  </p:slideViewPr>
  <p:outlineViewPr>
    <p:cViewPr>
      <p:scale>
        <a:sx n="33" d="100"/>
        <a:sy n="33" d="100"/>
      </p:scale>
      <p:origin x="0" y="17520"/>
    </p:cViewPr>
  </p:outlineViewPr>
  <p:notesTextViewPr>
    <p:cViewPr>
      <p:scale>
        <a:sx n="75" d="100"/>
        <a:sy n="75" d="100"/>
      </p:scale>
      <p:origin x="0" y="0"/>
    </p:cViewPr>
  </p:notesTextViewPr>
  <p:sorterViewPr>
    <p:cViewPr>
      <p:scale>
        <a:sx n="57" d="100"/>
        <a:sy n="57" d="100"/>
      </p:scale>
      <p:origin x="0" y="0"/>
    </p:cViewPr>
  </p:sorterViewPr>
  <p:notesViewPr>
    <p:cSldViewPr showGuides="1">
      <p:cViewPr varScale="1">
        <p:scale>
          <a:sx n="52" d="100"/>
          <a:sy n="52" d="100"/>
        </p:scale>
        <p:origin x="-292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euille%20de%20calcul%20dans%20Les_fondamentaux_de_la_protection_sociale%20V2.pptx%202"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Ventilation</a:t>
            </a:r>
            <a:r>
              <a:rPr lang="en-US" baseline="0" dirty="0" smtClean="0"/>
              <a:t> des </a:t>
            </a:r>
            <a:r>
              <a:rPr lang="en-US" baseline="0" dirty="0" err="1" smtClean="0"/>
              <a:t>prestations</a:t>
            </a:r>
            <a:r>
              <a:rPr lang="en-US" baseline="0" dirty="0" smtClean="0"/>
              <a:t> </a:t>
            </a:r>
            <a:r>
              <a:rPr lang="en-US" baseline="0" dirty="0" err="1" smtClean="0"/>
              <a:t>sociales</a:t>
            </a:r>
            <a:r>
              <a:rPr lang="en-US" baseline="0" dirty="0" smtClean="0"/>
              <a:t> par </a:t>
            </a:r>
            <a:r>
              <a:rPr lang="en-US" baseline="0" dirty="0" err="1" smtClean="0"/>
              <a:t>risques</a:t>
            </a:r>
            <a:r>
              <a:rPr lang="en-US" baseline="0" dirty="0" smtClean="0"/>
              <a:t> (2011)</a:t>
            </a:r>
            <a:endParaRPr lang="en-US" dirty="0"/>
          </a:p>
        </c:rich>
      </c:tx>
      <c:layout/>
      <c:overlay val="0"/>
    </c:title>
    <c:autoTitleDeleted val="0"/>
    <c:plotArea>
      <c:layout/>
      <c:doughnutChart>
        <c:varyColors val="1"/>
        <c:ser>
          <c:idx val="0"/>
          <c:order val="0"/>
          <c:tx>
            <c:strRef>
              <c:f>Feuil1!$B$1</c:f>
              <c:strCache>
                <c:ptCount val="1"/>
                <c:pt idx="0">
                  <c:v>Ventes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rgbClr val="FD8B1D"/>
              </a:solidFill>
            </c:spPr>
          </c:dPt>
          <c:dPt>
            <c:idx val="4"/>
            <c:bubble3D val="0"/>
            <c:spPr>
              <a:solidFill>
                <a:srgbClr val="FAAA0A"/>
              </a:solidFill>
            </c:spPr>
          </c:dPt>
          <c:dPt>
            <c:idx val="5"/>
            <c:bubble3D val="0"/>
            <c:spPr>
              <a:solidFill>
                <a:srgbClr val="D99782"/>
              </a:solidFill>
            </c:spPr>
          </c:dPt>
          <c:dPt>
            <c:idx val="6"/>
            <c:bubble3D val="0"/>
            <c:spPr>
              <a:solidFill>
                <a:srgbClr val="810F05"/>
              </a:solidFill>
            </c:spPr>
          </c:dPt>
          <c:dLbls>
            <c:numFmt formatCode="0%" sourceLinked="0"/>
            <c:txPr>
              <a:bodyPr/>
              <a:lstStyle/>
              <a:p>
                <a:pPr>
                  <a:defRPr b="1">
                    <a:solidFill>
                      <a:schemeClr val="bg1"/>
                    </a:solidFill>
                  </a:defRPr>
                </a:pPr>
                <a:endParaRPr lang="fr-FR"/>
              </a:p>
            </c:txPr>
            <c:showLegendKey val="0"/>
            <c:showVal val="0"/>
            <c:showCatName val="0"/>
            <c:showSerName val="0"/>
            <c:showPercent val="1"/>
            <c:showBubbleSize val="0"/>
            <c:showLeaderLines val="1"/>
          </c:dLbls>
          <c:cat>
            <c:strRef>
              <c:f>Feuil1!$A$2:$A$6</c:f>
              <c:strCache>
                <c:ptCount val="5"/>
                <c:pt idx="0">
                  <c:v>Vieillesse - survie</c:v>
                </c:pt>
                <c:pt idx="1">
                  <c:v>Santé</c:v>
                </c:pt>
                <c:pt idx="2">
                  <c:v>Famille</c:v>
                </c:pt>
                <c:pt idx="3">
                  <c:v>Emploi</c:v>
                </c:pt>
                <c:pt idx="4">
                  <c:v>Logement</c:v>
                </c:pt>
              </c:strCache>
            </c:strRef>
          </c:cat>
          <c:val>
            <c:numRef>
              <c:f>Feuil1!$B$2:$B$6</c:f>
              <c:numCache>
                <c:formatCode>0%</c:formatCode>
                <c:ptCount val="5"/>
                <c:pt idx="0">
                  <c:v>0.465339085152703</c:v>
                </c:pt>
                <c:pt idx="1">
                  <c:v>0.34997489327637338</c:v>
                </c:pt>
                <c:pt idx="2">
                  <c:v>9.0190089181007543E-2</c:v>
                </c:pt>
                <c:pt idx="3">
                  <c:v>6.7581203807238463E-2</c:v>
                </c:pt>
                <c:pt idx="4">
                  <c:v>2.6914728582681346E-2</c:v>
                </c:pt>
              </c:numCache>
            </c:numRef>
          </c:val>
        </c:ser>
        <c:dLbls>
          <c:showLegendKey val="0"/>
          <c:showVal val="0"/>
          <c:showCatName val="0"/>
          <c:showSerName val="0"/>
          <c:showPercent val="1"/>
          <c:showBubbleSize val="0"/>
          <c:showLeaderLines val="1"/>
        </c:dLbls>
        <c:firstSliceAng val="0"/>
        <c:holeSize val="50"/>
      </c:doughnutChart>
    </c:plotArea>
    <c:legend>
      <c:legendPos val="r"/>
      <c:layout/>
      <c:overlay val="0"/>
    </c:legend>
    <c:plotVisOnly val="1"/>
    <c:dispBlanksAs val="zero"/>
    <c:showDLblsOverMax val="0"/>
  </c:chart>
  <c:spPr>
    <a:solidFill>
      <a:schemeClr val="bg1">
        <a:lumMod val="95000"/>
      </a:schemeClr>
    </a:solidFill>
    <a:ln>
      <a:noFill/>
    </a:ln>
  </c:spPr>
  <c:txPr>
    <a:bodyPr/>
    <a:lstStyle/>
    <a:p>
      <a:pPr>
        <a:defRPr sz="12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'[Feuille de calcul dans Les_fondamentaux_de_la_protection_sociale V2.pptx 2]Feuil1'!$B$1</c:f>
              <c:strCache>
                <c:ptCount val="1"/>
                <c:pt idx="0">
                  <c:v>2009</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txPr>
              <a:bodyPr/>
              <a:lstStyle/>
              <a:p>
                <a:pPr>
                  <a:defRPr sz="1050"/>
                </a:pPr>
                <a:endParaRPr lang="fr-FR"/>
              </a:p>
            </c:txPr>
            <c:showLegendKey val="0"/>
            <c:showVal val="1"/>
            <c:showCatName val="0"/>
            <c:showSerName val="0"/>
            <c:showPercent val="0"/>
            <c:showBubbleSize val="0"/>
            <c:showLeaderLines val="0"/>
          </c:dLbls>
          <c:cat>
            <c:strRef>
              <c:f>'[Feuille de calcul dans Les_fondamentaux_de_la_protection_sociale V2.pptx 2]Feuil1'!$A$2</c:f>
              <c:strCache>
                <c:ptCount val="1"/>
                <c:pt idx="0">
                  <c:v>Déficit</c:v>
                </c:pt>
              </c:strCache>
            </c:strRef>
          </c:cat>
          <c:val>
            <c:numRef>
              <c:f>'[Feuille de calcul dans Les_fondamentaux_de_la_protection_sociale V2.pptx 2]Feuil1'!$B$2</c:f>
              <c:numCache>
                <c:formatCode>General</c:formatCode>
                <c:ptCount val="1"/>
                <c:pt idx="0">
                  <c:v>-20.3</c:v>
                </c:pt>
              </c:numCache>
            </c:numRef>
          </c:val>
        </c:ser>
        <c:ser>
          <c:idx val="1"/>
          <c:order val="1"/>
          <c:tx>
            <c:strRef>
              <c:f>'[Feuille de calcul dans Les_fondamentaux_de_la_protection_sociale V2.pptx 2]Feuil1'!$C$1</c:f>
              <c:strCache>
                <c:ptCount val="1"/>
                <c:pt idx="0">
                  <c:v>2010</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1.3584907274985325E-2"/>
                  <c:y val="1.7513972887610665E-2"/>
                </c:manualLayout>
              </c:layout>
              <c:showLegendKey val="0"/>
              <c:showVal val="1"/>
              <c:showCatName val="0"/>
              <c:showSerName val="0"/>
              <c:showPercent val="0"/>
              <c:showBubbleSize val="0"/>
            </c:dLbl>
            <c:txPr>
              <a:bodyPr/>
              <a:lstStyle/>
              <a:p>
                <a:pPr>
                  <a:defRPr sz="1050"/>
                </a:pPr>
                <a:endParaRPr lang="fr-FR"/>
              </a:p>
            </c:txPr>
            <c:showLegendKey val="0"/>
            <c:showVal val="1"/>
            <c:showCatName val="0"/>
            <c:showSerName val="0"/>
            <c:showPercent val="0"/>
            <c:showBubbleSize val="0"/>
            <c:showLeaderLines val="0"/>
          </c:dLbls>
          <c:cat>
            <c:strRef>
              <c:f>'[Feuille de calcul dans Les_fondamentaux_de_la_protection_sociale V2.pptx 2]Feuil1'!$A$2</c:f>
              <c:strCache>
                <c:ptCount val="1"/>
                <c:pt idx="0">
                  <c:v>Déficit</c:v>
                </c:pt>
              </c:strCache>
            </c:strRef>
          </c:cat>
          <c:val>
            <c:numRef>
              <c:f>'[Feuille de calcul dans Les_fondamentaux_de_la_protection_sociale V2.pptx 2]Feuil1'!$C$2</c:f>
              <c:numCache>
                <c:formatCode>General</c:formatCode>
                <c:ptCount val="1"/>
                <c:pt idx="0">
                  <c:v>-23.9</c:v>
                </c:pt>
              </c:numCache>
            </c:numRef>
          </c:val>
        </c:ser>
        <c:ser>
          <c:idx val="2"/>
          <c:order val="2"/>
          <c:tx>
            <c:strRef>
              <c:f>'[Feuille de calcul dans Les_fondamentaux_de_la_protection_sociale V2.pptx 2]Feuil1'!$D$1</c:f>
              <c:strCache>
                <c:ptCount val="1"/>
                <c:pt idx="0">
                  <c:v>2011</c:v>
                </c:pt>
              </c:strCache>
            </c:strRef>
          </c:tx>
          <c:spPr>
            <a:solidFill>
              <a:srgbClr val="FD8B1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txPr>
              <a:bodyPr/>
              <a:lstStyle/>
              <a:p>
                <a:pPr>
                  <a:defRPr sz="1050"/>
                </a:pPr>
                <a:endParaRPr lang="fr-FR"/>
              </a:p>
            </c:txPr>
            <c:showLegendKey val="0"/>
            <c:showVal val="1"/>
            <c:showCatName val="0"/>
            <c:showSerName val="0"/>
            <c:showPercent val="0"/>
            <c:showBubbleSize val="0"/>
            <c:showLeaderLines val="0"/>
          </c:dLbls>
          <c:cat>
            <c:strRef>
              <c:f>'[Feuille de calcul dans Les_fondamentaux_de_la_protection_sociale V2.pptx 2]Feuil1'!$A$2</c:f>
              <c:strCache>
                <c:ptCount val="1"/>
                <c:pt idx="0">
                  <c:v>Déficit</c:v>
                </c:pt>
              </c:strCache>
            </c:strRef>
          </c:cat>
          <c:val>
            <c:numRef>
              <c:f>'[Feuille de calcul dans Les_fondamentaux_de_la_protection_sociale V2.pptx 2]Feuil1'!$D$2</c:f>
              <c:numCache>
                <c:formatCode>General</c:formatCode>
                <c:ptCount val="1"/>
                <c:pt idx="0">
                  <c:v>-18.2</c:v>
                </c:pt>
              </c:numCache>
            </c:numRef>
          </c:val>
        </c:ser>
        <c:ser>
          <c:idx val="3"/>
          <c:order val="3"/>
          <c:tx>
            <c:strRef>
              <c:f>'[Feuille de calcul dans Les_fondamentaux_de_la_protection_sociale V2.pptx 2]Feuil1'!$E$1</c:f>
              <c:strCache>
                <c:ptCount val="1"/>
                <c:pt idx="0">
                  <c:v>2012</c:v>
                </c:pt>
              </c:strCache>
            </c:strRef>
          </c:tx>
          <c:spPr>
            <a:solidFill>
              <a:schemeClr val="accent4"/>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txPr>
              <a:bodyPr/>
              <a:lstStyle/>
              <a:p>
                <a:pPr>
                  <a:defRPr sz="1050"/>
                </a:pPr>
                <a:endParaRPr lang="fr-FR"/>
              </a:p>
            </c:txPr>
            <c:showLegendKey val="0"/>
            <c:showVal val="1"/>
            <c:showCatName val="0"/>
            <c:showSerName val="0"/>
            <c:showPercent val="0"/>
            <c:showBubbleSize val="0"/>
            <c:showLeaderLines val="0"/>
          </c:dLbls>
          <c:cat>
            <c:strRef>
              <c:f>'[Feuille de calcul dans Les_fondamentaux_de_la_protection_sociale V2.pptx 2]Feuil1'!$A$2</c:f>
              <c:strCache>
                <c:ptCount val="1"/>
                <c:pt idx="0">
                  <c:v>Déficit</c:v>
                </c:pt>
              </c:strCache>
            </c:strRef>
          </c:cat>
          <c:val>
            <c:numRef>
              <c:f>'[Feuille de calcul dans Les_fondamentaux_de_la_protection_sociale V2.pptx 2]Feuil1'!$E$2</c:f>
              <c:numCache>
                <c:formatCode>General</c:formatCode>
                <c:ptCount val="1"/>
                <c:pt idx="0">
                  <c:v>-13.9</c:v>
                </c:pt>
              </c:numCache>
            </c:numRef>
          </c:val>
        </c:ser>
        <c:ser>
          <c:idx val="4"/>
          <c:order val="4"/>
          <c:tx>
            <c:strRef>
              <c:f>'[Feuille de calcul dans Les_fondamentaux_de_la_protection_sociale V2.pptx 2]Feuil1'!$F$1</c:f>
              <c:strCache>
                <c:ptCount val="1"/>
                <c:pt idx="0">
                  <c:v>2013</c:v>
                </c:pt>
              </c:strCache>
            </c:strRef>
          </c:tx>
          <c:spPr>
            <a:solidFill>
              <a:schemeClr val="accent3">
                <a:lumMod val="60000"/>
                <a:lumOff val="40000"/>
              </a:schemeClr>
            </a:solidFill>
          </c:spPr>
          <c:invertIfNegative val="0"/>
          <c:dLbls>
            <c:dLbl>
              <c:idx val="0"/>
              <c:layout>
                <c:manualLayout>
                  <c:x val="1.0188680456238951E-2"/>
                  <c:y val="9.0399147216018005E-3"/>
                </c:manualLayout>
              </c:layout>
              <c:dLblPos val="outEnd"/>
              <c:showLegendKey val="0"/>
              <c:showVal val="1"/>
              <c:showCatName val="0"/>
              <c:showSerName val="0"/>
              <c:showPercent val="0"/>
              <c:showBubbleSize val="0"/>
            </c:dLbl>
            <c:txPr>
              <a:bodyPr/>
              <a:lstStyle/>
              <a:p>
                <a:pPr algn="ctr">
                  <a:defRPr lang="fr-FR" sz="1050" b="0" i="0" u="none" strike="noStrike" kern="1200" baseline="0">
                    <a:solidFill>
                      <a:srgbClr val="232323"/>
                    </a:solidFill>
                    <a:latin typeface="+mn-lt"/>
                    <a:ea typeface="+mn-ea"/>
                    <a:cs typeface="+mn-cs"/>
                  </a:defRPr>
                </a:pPr>
                <a:endParaRPr lang="fr-FR"/>
              </a:p>
            </c:txPr>
            <c:dLblPos val="ctr"/>
            <c:showLegendKey val="0"/>
            <c:showVal val="1"/>
            <c:showCatName val="0"/>
            <c:showSerName val="0"/>
            <c:showPercent val="0"/>
            <c:showBubbleSize val="0"/>
            <c:showLeaderLines val="0"/>
          </c:dLbls>
          <c:cat>
            <c:strRef>
              <c:f>'[Feuille de calcul dans Les_fondamentaux_de_la_protection_sociale V2.pptx 2]Feuil1'!$A$2</c:f>
              <c:strCache>
                <c:ptCount val="1"/>
                <c:pt idx="0">
                  <c:v>Déficit</c:v>
                </c:pt>
              </c:strCache>
            </c:strRef>
          </c:cat>
          <c:val>
            <c:numRef>
              <c:f>'[Feuille de calcul dans Les_fondamentaux_de_la_protection_sociale V2.pptx 2]Feuil1'!$F$2</c:f>
              <c:numCache>
                <c:formatCode>General</c:formatCode>
                <c:ptCount val="1"/>
                <c:pt idx="0">
                  <c:v>-12.5</c:v>
                </c:pt>
              </c:numCache>
            </c:numRef>
          </c:val>
        </c:ser>
        <c:dLbls>
          <c:showLegendKey val="0"/>
          <c:showVal val="0"/>
          <c:showCatName val="0"/>
          <c:showSerName val="0"/>
          <c:showPercent val="0"/>
          <c:showBubbleSize val="0"/>
        </c:dLbls>
        <c:gapWidth val="150"/>
        <c:axId val="113565696"/>
        <c:axId val="113567232"/>
      </c:barChart>
      <c:catAx>
        <c:axId val="113565696"/>
        <c:scaling>
          <c:orientation val="minMax"/>
        </c:scaling>
        <c:delete val="1"/>
        <c:axPos val="b"/>
        <c:majorTickMark val="out"/>
        <c:minorTickMark val="none"/>
        <c:tickLblPos val="none"/>
        <c:crossAx val="113567232"/>
        <c:crosses val="autoZero"/>
        <c:auto val="1"/>
        <c:lblAlgn val="ctr"/>
        <c:lblOffset val="100"/>
        <c:noMultiLvlLbl val="0"/>
      </c:catAx>
      <c:valAx>
        <c:axId val="113567232"/>
        <c:scaling>
          <c:orientation val="minMax"/>
        </c:scaling>
        <c:delete val="0"/>
        <c:axPos val="l"/>
        <c:numFmt formatCode="General" sourceLinked="1"/>
        <c:majorTickMark val="none"/>
        <c:minorTickMark val="none"/>
        <c:tickLblPos val="low"/>
        <c:txPr>
          <a:bodyPr/>
          <a:lstStyle/>
          <a:p>
            <a:pPr>
              <a:defRPr sz="1000"/>
            </a:pPr>
            <a:endParaRPr lang="fr-FR"/>
          </a:p>
        </c:txPr>
        <c:crossAx val="113565696"/>
        <c:crosses val="autoZero"/>
        <c:crossBetween val="between"/>
      </c:valAx>
      <c:spPr>
        <a:noFill/>
        <a:ln w="25400">
          <a:noFill/>
        </a:ln>
      </c:spPr>
    </c:plotArea>
    <c:legend>
      <c:legendPos val="r"/>
      <c:layout/>
      <c:overlay val="0"/>
      <c:txPr>
        <a:bodyPr/>
        <a:lstStyle/>
        <a:p>
          <a:pPr>
            <a:defRPr sz="1050"/>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solidFill>
                  <a:schemeClr val="tx1">
                    <a:lumMod val="50000"/>
                    <a:lumOff val="50000"/>
                  </a:schemeClr>
                </a:solidFill>
                <a:latin typeface="+mj-lt"/>
              </a:defRPr>
            </a:pPr>
            <a:r>
              <a:rPr lang="fr-FR" sz="1200" dirty="0">
                <a:solidFill>
                  <a:schemeClr val="tx1">
                    <a:lumMod val="50000"/>
                    <a:lumOff val="50000"/>
                  </a:schemeClr>
                </a:solidFill>
                <a:latin typeface="+mj-lt"/>
              </a:rPr>
              <a:t>Couverture complémentaire des salariés en France</a:t>
            </a:r>
          </a:p>
        </c:rich>
      </c:tx>
      <c:layout>
        <c:manualLayout>
          <c:xMode val="edge"/>
          <c:yMode val="edge"/>
          <c:x val="0.14772652765357536"/>
          <c:y val="3.9593118495108201E-2"/>
        </c:manualLayout>
      </c:layout>
      <c:overlay val="0"/>
    </c:title>
    <c:autoTitleDeleted val="0"/>
    <c:plotArea>
      <c:layout/>
      <c:pieChart>
        <c:varyColors val="1"/>
        <c:ser>
          <c:idx val="0"/>
          <c:order val="0"/>
          <c:tx>
            <c:strRef>
              <c:f>Feuil1!$B$1</c:f>
              <c:strCache>
                <c:ptCount val="1"/>
                <c:pt idx="0">
                  <c:v>Couverture complémentaire des salariés en France</c:v>
                </c:pt>
              </c:strCache>
            </c:strRef>
          </c:tx>
          <c:dLbls>
            <c:txPr>
              <a:bodyPr/>
              <a:lstStyle/>
              <a:p>
                <a:pPr>
                  <a:defRPr sz="1600">
                    <a:latin typeface="+mj-lt"/>
                  </a:defRPr>
                </a:pPr>
                <a:endParaRPr lang="fr-FR"/>
              </a:p>
            </c:txPr>
            <c:showLegendKey val="0"/>
            <c:showVal val="0"/>
            <c:showCatName val="0"/>
            <c:showSerName val="0"/>
            <c:showPercent val="1"/>
            <c:showBubbleSize val="0"/>
            <c:showLeaderLines val="1"/>
          </c:dLbls>
          <c:cat>
            <c:strRef>
              <c:f>Feuil1!$A$2:$A$5</c:f>
              <c:strCache>
                <c:ptCount val="4"/>
                <c:pt idx="0">
                  <c:v>Salariés couverts par une complémentaire individuelle</c:v>
                </c:pt>
                <c:pt idx="1">
                  <c:v>Salariés non couverts par une complémentaire santé</c:v>
                </c:pt>
                <c:pt idx="2">
                  <c:v>Salariés couverts par la complémentaire de conjoint fonctionnaire</c:v>
                </c:pt>
                <c:pt idx="3">
                  <c:v>Salariés couverts par une complémentaire collective (dont 10% d'ayants droit)</c:v>
                </c:pt>
              </c:strCache>
            </c:strRef>
          </c:cat>
          <c:val>
            <c:numRef>
              <c:f>Feuil1!$B$2:$B$5</c:f>
              <c:numCache>
                <c:formatCode>General</c:formatCode>
                <c:ptCount val="4"/>
                <c:pt idx="0">
                  <c:v>18.100000000000001</c:v>
                </c:pt>
                <c:pt idx="1">
                  <c:v>2.2999999999999998</c:v>
                </c:pt>
                <c:pt idx="2">
                  <c:v>3.7</c:v>
                </c:pt>
                <c:pt idx="3">
                  <c:v>75.900000000000006</c:v>
                </c:pt>
              </c:numCache>
            </c:numRef>
          </c:val>
        </c:ser>
        <c:dLbls>
          <c:showLegendKey val="0"/>
          <c:showVal val="0"/>
          <c:showCatName val="0"/>
          <c:showSerName val="0"/>
          <c:showPercent val="1"/>
          <c:showBubbleSize val="0"/>
          <c:showLeaderLines val="1"/>
        </c:dLbls>
        <c:firstSliceAng val="0"/>
      </c:pieChart>
    </c:plotArea>
    <c:legend>
      <c:legendPos val="r"/>
      <c:legendEntry>
        <c:idx val="0"/>
        <c:txPr>
          <a:bodyPr/>
          <a:lstStyle/>
          <a:p>
            <a:pPr>
              <a:defRPr sz="800">
                <a:latin typeface="+mj-lt"/>
              </a:defRPr>
            </a:pPr>
            <a:endParaRPr lang="fr-FR"/>
          </a:p>
        </c:txPr>
      </c:legendEntry>
      <c:legendEntry>
        <c:idx val="1"/>
        <c:txPr>
          <a:bodyPr/>
          <a:lstStyle/>
          <a:p>
            <a:pPr>
              <a:defRPr sz="800">
                <a:latin typeface="+mj-lt"/>
              </a:defRPr>
            </a:pPr>
            <a:endParaRPr lang="fr-FR"/>
          </a:p>
        </c:txPr>
      </c:legendEntry>
      <c:legendEntry>
        <c:idx val="2"/>
        <c:txPr>
          <a:bodyPr/>
          <a:lstStyle/>
          <a:p>
            <a:pPr>
              <a:defRPr sz="800">
                <a:latin typeface="+mj-lt"/>
              </a:defRPr>
            </a:pPr>
            <a:endParaRPr lang="fr-FR"/>
          </a:p>
        </c:txPr>
      </c:legendEntry>
      <c:legendEntry>
        <c:idx val="3"/>
        <c:txPr>
          <a:bodyPr/>
          <a:lstStyle/>
          <a:p>
            <a:pPr>
              <a:defRPr sz="800">
                <a:latin typeface="+mj-lt"/>
              </a:defRPr>
            </a:pPr>
            <a:endParaRPr lang="fr-FR"/>
          </a:p>
        </c:txPr>
      </c:legendEntry>
      <c:layout>
        <c:manualLayout>
          <c:xMode val="edge"/>
          <c:yMode val="edge"/>
          <c:x val="0.67034559912286662"/>
          <c:y val="0.23572026276040317"/>
          <c:w val="0.30858729722198552"/>
          <c:h val="0.5991680593409221"/>
        </c:manualLayout>
      </c:layout>
      <c:overlay val="0"/>
      <c:txPr>
        <a:bodyPr/>
        <a:lstStyle/>
        <a:p>
          <a:pPr>
            <a:defRPr sz="1100">
              <a:latin typeface="+mj-lt"/>
            </a:defRPr>
          </a:pPr>
          <a:endParaRPr lang="fr-FR"/>
        </a:p>
      </c:txPr>
    </c:legend>
    <c:plotVisOnly val="1"/>
    <c:dispBlanksAs val="zero"/>
    <c:showDLblsOverMax val="0"/>
  </c:chart>
  <c:txPr>
    <a:bodyPr/>
    <a:lstStyle/>
    <a:p>
      <a:pPr>
        <a:defRPr sz="18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Feuil1!$B$1</c:f>
              <c:strCache>
                <c:ptCount val="1"/>
                <c:pt idx="0">
                  <c:v>Couverts en collectif</c:v>
                </c:pt>
              </c:strCache>
            </c:strRef>
          </c:tx>
          <c:invertIfNegative val="0"/>
          <c:cat>
            <c:strRef>
              <c:f>Feuil1!$A$2:$A$5</c:f>
              <c:strCache>
                <c:ptCount val="4"/>
                <c:pt idx="0">
                  <c:v>Entreprises de moins de 10 salariés</c:v>
                </c:pt>
                <c:pt idx="1">
                  <c:v>Entreprises de 10 à 49 salariés</c:v>
                </c:pt>
                <c:pt idx="2">
                  <c:v>Entreprises de 50 à 249 salariés</c:v>
                </c:pt>
                <c:pt idx="3">
                  <c:v>Entreprises de plus de 250 salariés</c:v>
                </c:pt>
              </c:strCache>
            </c:strRef>
          </c:cat>
          <c:val>
            <c:numRef>
              <c:f>Feuil1!$B$2:$B$5</c:f>
              <c:numCache>
                <c:formatCode>General</c:formatCode>
                <c:ptCount val="4"/>
                <c:pt idx="0">
                  <c:v>67</c:v>
                </c:pt>
                <c:pt idx="1">
                  <c:v>69</c:v>
                </c:pt>
                <c:pt idx="2">
                  <c:v>81</c:v>
                </c:pt>
                <c:pt idx="3">
                  <c:v>93</c:v>
                </c:pt>
              </c:numCache>
            </c:numRef>
          </c:val>
        </c:ser>
        <c:ser>
          <c:idx val="1"/>
          <c:order val="1"/>
          <c:tx>
            <c:strRef>
              <c:f>Feuil1!$C$1</c:f>
              <c:strCache>
                <c:ptCount val="1"/>
                <c:pt idx="0">
                  <c:v>Non couverts en collectif</c:v>
                </c:pt>
              </c:strCache>
            </c:strRef>
          </c:tx>
          <c:invertIfNegative val="0"/>
          <c:cat>
            <c:strRef>
              <c:f>Feuil1!$A$2:$A$5</c:f>
              <c:strCache>
                <c:ptCount val="4"/>
                <c:pt idx="0">
                  <c:v>Entreprises de moins de 10 salariés</c:v>
                </c:pt>
                <c:pt idx="1">
                  <c:v>Entreprises de 10 à 49 salariés</c:v>
                </c:pt>
                <c:pt idx="2">
                  <c:v>Entreprises de 50 à 249 salariés</c:v>
                </c:pt>
                <c:pt idx="3">
                  <c:v>Entreprises de plus de 250 salariés</c:v>
                </c:pt>
              </c:strCache>
            </c:strRef>
          </c:cat>
          <c:val>
            <c:numRef>
              <c:f>Feuil1!$C$2:$C$5</c:f>
              <c:numCache>
                <c:formatCode>General</c:formatCode>
                <c:ptCount val="4"/>
                <c:pt idx="0">
                  <c:v>33</c:v>
                </c:pt>
                <c:pt idx="1">
                  <c:v>31</c:v>
                </c:pt>
                <c:pt idx="2">
                  <c:v>19</c:v>
                </c:pt>
                <c:pt idx="3">
                  <c:v>7</c:v>
                </c:pt>
              </c:numCache>
            </c:numRef>
          </c:val>
        </c:ser>
        <c:ser>
          <c:idx val="2"/>
          <c:order val="2"/>
          <c:tx>
            <c:strRef>
              <c:f>Feuil1!$D$1</c:f>
              <c:strCache>
                <c:ptCount val="1"/>
                <c:pt idx="0">
                  <c:v>Série 3</c:v>
                </c:pt>
              </c:strCache>
            </c:strRef>
          </c:tx>
          <c:invertIfNegative val="0"/>
          <c:cat>
            <c:strRef>
              <c:f>Feuil1!$A$2:$A$5</c:f>
              <c:strCache>
                <c:ptCount val="4"/>
                <c:pt idx="0">
                  <c:v>Entreprises de moins de 10 salariés</c:v>
                </c:pt>
                <c:pt idx="1">
                  <c:v>Entreprises de 10 à 49 salariés</c:v>
                </c:pt>
                <c:pt idx="2">
                  <c:v>Entreprises de 50 à 249 salariés</c:v>
                </c:pt>
                <c:pt idx="3">
                  <c:v>Entreprises de plus de 250 salariés</c:v>
                </c:pt>
              </c:strCache>
            </c:strRef>
          </c:cat>
          <c:val>
            <c:numRef>
              <c:f>Feuil1!$D$2:$D$5</c:f>
              <c:numCache>
                <c:formatCode>General</c:formatCode>
                <c:ptCount val="4"/>
                <c:pt idx="0">
                  <c:v>0</c:v>
                </c:pt>
                <c:pt idx="1">
                  <c:v>0</c:v>
                </c:pt>
                <c:pt idx="2">
                  <c:v>0</c:v>
                </c:pt>
                <c:pt idx="3">
                  <c:v>0</c:v>
                </c:pt>
              </c:numCache>
            </c:numRef>
          </c:val>
        </c:ser>
        <c:dLbls>
          <c:showLegendKey val="0"/>
          <c:showVal val="0"/>
          <c:showCatName val="0"/>
          <c:showSerName val="0"/>
          <c:showPercent val="0"/>
          <c:showBubbleSize val="0"/>
        </c:dLbls>
        <c:gapWidth val="150"/>
        <c:overlap val="100"/>
        <c:axId val="119573888"/>
        <c:axId val="119575680"/>
      </c:barChart>
      <c:catAx>
        <c:axId val="119573888"/>
        <c:scaling>
          <c:orientation val="minMax"/>
        </c:scaling>
        <c:delete val="0"/>
        <c:axPos val="l"/>
        <c:majorTickMark val="out"/>
        <c:minorTickMark val="none"/>
        <c:tickLblPos val="nextTo"/>
        <c:txPr>
          <a:bodyPr/>
          <a:lstStyle/>
          <a:p>
            <a:pPr>
              <a:defRPr sz="1100">
                <a:latin typeface="+mj-lt"/>
              </a:defRPr>
            </a:pPr>
            <a:endParaRPr lang="fr-FR"/>
          </a:p>
        </c:txPr>
        <c:crossAx val="119575680"/>
        <c:crosses val="autoZero"/>
        <c:auto val="1"/>
        <c:lblAlgn val="ctr"/>
        <c:lblOffset val="100"/>
        <c:noMultiLvlLbl val="0"/>
      </c:catAx>
      <c:valAx>
        <c:axId val="119575680"/>
        <c:scaling>
          <c:orientation val="minMax"/>
        </c:scaling>
        <c:delete val="0"/>
        <c:axPos val="b"/>
        <c:majorGridlines/>
        <c:numFmt formatCode="General" sourceLinked="1"/>
        <c:majorTickMark val="out"/>
        <c:minorTickMark val="none"/>
        <c:tickLblPos val="nextTo"/>
        <c:txPr>
          <a:bodyPr/>
          <a:lstStyle/>
          <a:p>
            <a:pPr>
              <a:defRPr sz="1400"/>
            </a:pPr>
            <a:endParaRPr lang="fr-FR"/>
          </a:p>
        </c:txPr>
        <c:crossAx val="119573888"/>
        <c:crosses val="autoZero"/>
        <c:crossBetween val="between"/>
      </c:valAx>
    </c:plotArea>
    <c:legend>
      <c:legendPos val="r"/>
      <c:legendEntry>
        <c:idx val="0"/>
        <c:txPr>
          <a:bodyPr/>
          <a:lstStyle/>
          <a:p>
            <a:pPr>
              <a:defRPr sz="1100">
                <a:latin typeface="+mj-lt"/>
              </a:defRPr>
            </a:pPr>
            <a:endParaRPr lang="fr-FR"/>
          </a:p>
        </c:txPr>
      </c:legendEntry>
      <c:legendEntry>
        <c:idx val="1"/>
        <c:txPr>
          <a:bodyPr/>
          <a:lstStyle/>
          <a:p>
            <a:pPr>
              <a:defRPr sz="1100">
                <a:latin typeface="+mj-lt"/>
              </a:defRPr>
            </a:pPr>
            <a:endParaRPr lang="fr-FR"/>
          </a:p>
        </c:txPr>
      </c:legendEntry>
      <c:legendEntry>
        <c:idx val="2"/>
        <c:delete val="1"/>
      </c:legendEntry>
      <c:overlay val="0"/>
      <c:txPr>
        <a:bodyPr/>
        <a:lstStyle/>
        <a:p>
          <a:pPr>
            <a:defRPr sz="1100"/>
          </a:pPr>
          <a:endParaRPr lang="fr-FR"/>
        </a:p>
      </c:txPr>
    </c:legend>
    <c:plotVisOnly val="1"/>
    <c:dispBlanksAs val="gap"/>
    <c:showDLblsOverMax val="0"/>
  </c:chart>
  <c:txPr>
    <a:bodyPr/>
    <a:lstStyle/>
    <a:p>
      <a:pPr>
        <a:defRPr sz="1800"/>
      </a:pPr>
      <a:endParaRPr lang="fr-FR"/>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BE19E-DE74-475D-8C4B-345F9FE51657}"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fr-FR"/>
        </a:p>
      </dgm:t>
    </dgm:pt>
    <dgm:pt modelId="{6FB1F57B-FCC4-4094-8F8C-DC1FDAAFA476}">
      <dgm:prSet phldrT="[Texte]" custT="1"/>
      <dgm:spPr/>
      <dgm:t>
        <a:bodyPr/>
        <a:lstStyle/>
        <a:p>
          <a:r>
            <a:rPr lang="fr-FR" sz="1400" b="1" dirty="0" smtClean="0"/>
            <a:t>Les fondamentaux de la protection sociale</a:t>
          </a:r>
          <a:endParaRPr lang="fr-FR" sz="1400" b="1" dirty="0"/>
        </a:p>
      </dgm:t>
    </dgm:pt>
    <dgm:pt modelId="{02E24234-ED76-4DE1-A84B-72D6CA54EEDD}" type="parTrans" cxnId="{D7DCD216-DC62-43D6-937F-9C57279F2E05}">
      <dgm:prSet/>
      <dgm:spPr/>
      <dgm:t>
        <a:bodyPr/>
        <a:lstStyle/>
        <a:p>
          <a:endParaRPr lang="fr-FR"/>
        </a:p>
      </dgm:t>
    </dgm:pt>
    <dgm:pt modelId="{B45D240D-09B1-4601-820E-5F3C2F5F07FE}" type="sibTrans" cxnId="{D7DCD216-DC62-43D6-937F-9C57279F2E05}">
      <dgm:prSet/>
      <dgm:spPr/>
      <dgm:t>
        <a:bodyPr/>
        <a:lstStyle/>
        <a:p>
          <a:endParaRPr lang="fr-FR"/>
        </a:p>
      </dgm:t>
    </dgm:pt>
    <dgm:pt modelId="{5119096A-C0A1-4D5D-994C-B62972A3A960}">
      <dgm:prSet phldrT="[Texte]" custT="1"/>
      <dgm:spPr/>
      <dgm:t>
        <a:bodyPr/>
        <a:lstStyle/>
        <a:p>
          <a:r>
            <a:rPr lang="fr-FR" sz="1200" b="1" dirty="0" smtClean="0"/>
            <a:t>La Retraite</a:t>
          </a:r>
          <a:endParaRPr lang="fr-FR" sz="1200" b="1" dirty="0"/>
        </a:p>
      </dgm:t>
    </dgm:pt>
    <dgm:pt modelId="{B2B5229E-3D60-4CE0-AD9C-DB290022A45A}" type="parTrans" cxnId="{D4D513BA-68FE-4DCE-9643-FA27FC512B15}">
      <dgm:prSet/>
      <dgm:spPr/>
      <dgm:t>
        <a:bodyPr/>
        <a:lstStyle/>
        <a:p>
          <a:endParaRPr lang="fr-FR"/>
        </a:p>
      </dgm:t>
    </dgm:pt>
    <dgm:pt modelId="{8E8CAC18-7B4D-4F85-B843-3AA042945111}" type="sibTrans" cxnId="{D4D513BA-68FE-4DCE-9643-FA27FC512B15}">
      <dgm:prSet/>
      <dgm:spPr/>
      <dgm:t>
        <a:bodyPr/>
        <a:lstStyle/>
        <a:p>
          <a:endParaRPr lang="fr-FR"/>
        </a:p>
      </dgm:t>
    </dgm:pt>
    <dgm:pt modelId="{2F531D1D-5B8E-451F-B6D0-C27E346DA78F}">
      <dgm:prSet phldrT="[Texte]" custT="1"/>
      <dgm:spPr/>
      <dgm:t>
        <a:bodyPr/>
        <a:lstStyle/>
        <a:p>
          <a:r>
            <a:rPr lang="fr-FR" sz="1200" b="1" dirty="0" smtClean="0"/>
            <a:t>La Prévoyance</a:t>
          </a:r>
          <a:endParaRPr lang="fr-FR" sz="1200" b="1" dirty="0"/>
        </a:p>
      </dgm:t>
    </dgm:pt>
    <dgm:pt modelId="{3030C544-88CF-4158-A8F3-0B631D9B4218}" type="parTrans" cxnId="{0C8FFE02-C693-4301-91E4-A07C170D5DF2}">
      <dgm:prSet/>
      <dgm:spPr/>
      <dgm:t>
        <a:bodyPr/>
        <a:lstStyle/>
        <a:p>
          <a:endParaRPr lang="fr-FR"/>
        </a:p>
      </dgm:t>
    </dgm:pt>
    <dgm:pt modelId="{642426BD-2791-460D-9B06-5157A8CF3A25}" type="sibTrans" cxnId="{0C8FFE02-C693-4301-91E4-A07C170D5DF2}">
      <dgm:prSet/>
      <dgm:spPr/>
      <dgm:t>
        <a:bodyPr/>
        <a:lstStyle/>
        <a:p>
          <a:endParaRPr lang="fr-FR"/>
        </a:p>
      </dgm:t>
    </dgm:pt>
    <dgm:pt modelId="{F2F9795C-7625-4618-A58F-F7A6F3AFDC6C}">
      <dgm:prSet phldrT="[Texte]" custT="1"/>
      <dgm:spPr/>
      <dgm:t>
        <a:bodyPr/>
        <a:lstStyle/>
        <a:p>
          <a:r>
            <a:rPr lang="fr-FR" sz="1200" b="1" dirty="0" smtClean="0"/>
            <a:t>L’Assurance-maladie</a:t>
          </a:r>
          <a:endParaRPr lang="fr-FR" sz="1200" b="1" dirty="0"/>
        </a:p>
      </dgm:t>
    </dgm:pt>
    <dgm:pt modelId="{51BF15F9-E500-4B90-A60D-B2A751BFA12F}" type="parTrans" cxnId="{00DCA61F-22E7-4C8C-A11B-D9BD590C92B1}">
      <dgm:prSet/>
      <dgm:spPr/>
      <dgm:t>
        <a:bodyPr/>
        <a:lstStyle/>
        <a:p>
          <a:endParaRPr lang="fr-FR"/>
        </a:p>
      </dgm:t>
    </dgm:pt>
    <dgm:pt modelId="{448580AE-5FD0-41DC-91CC-703EBE7BC0F9}" type="sibTrans" cxnId="{00DCA61F-22E7-4C8C-A11B-D9BD590C92B1}">
      <dgm:prSet/>
      <dgm:spPr/>
      <dgm:t>
        <a:bodyPr/>
        <a:lstStyle/>
        <a:p>
          <a:endParaRPr lang="fr-FR"/>
        </a:p>
      </dgm:t>
    </dgm:pt>
    <dgm:pt modelId="{67702EB7-F89A-471B-8D19-2F42D8302F30}" type="pres">
      <dgm:prSet presAssocID="{ABFBE19E-DE74-475D-8C4B-345F9FE51657}" presName="hierChild1" presStyleCnt="0">
        <dgm:presLayoutVars>
          <dgm:orgChart val="1"/>
          <dgm:chPref val="1"/>
          <dgm:dir/>
          <dgm:animOne val="branch"/>
          <dgm:animLvl val="lvl"/>
          <dgm:resizeHandles/>
        </dgm:presLayoutVars>
      </dgm:prSet>
      <dgm:spPr/>
      <dgm:t>
        <a:bodyPr/>
        <a:lstStyle/>
        <a:p>
          <a:endParaRPr lang="fr-FR"/>
        </a:p>
      </dgm:t>
    </dgm:pt>
    <dgm:pt modelId="{F0777113-60CA-4CA2-9B44-D67F98557E5C}" type="pres">
      <dgm:prSet presAssocID="{6FB1F57B-FCC4-4094-8F8C-DC1FDAAFA476}" presName="hierRoot1" presStyleCnt="0">
        <dgm:presLayoutVars>
          <dgm:hierBranch val="init"/>
        </dgm:presLayoutVars>
      </dgm:prSet>
      <dgm:spPr/>
      <dgm:t>
        <a:bodyPr/>
        <a:lstStyle/>
        <a:p>
          <a:endParaRPr lang="fr-FR"/>
        </a:p>
      </dgm:t>
    </dgm:pt>
    <dgm:pt modelId="{31B03C67-55E3-47F7-9626-B107C0A13D8C}" type="pres">
      <dgm:prSet presAssocID="{6FB1F57B-FCC4-4094-8F8C-DC1FDAAFA476}" presName="rootComposite1" presStyleCnt="0"/>
      <dgm:spPr/>
      <dgm:t>
        <a:bodyPr/>
        <a:lstStyle/>
        <a:p>
          <a:endParaRPr lang="fr-FR"/>
        </a:p>
      </dgm:t>
    </dgm:pt>
    <dgm:pt modelId="{BA3747D0-9EBB-4510-B9A4-E4202219DB09}" type="pres">
      <dgm:prSet presAssocID="{6FB1F57B-FCC4-4094-8F8C-DC1FDAAFA476}" presName="rootText1" presStyleLbl="node0" presStyleIdx="0" presStyleCnt="1" custScaleX="246258">
        <dgm:presLayoutVars>
          <dgm:chPref val="3"/>
        </dgm:presLayoutVars>
      </dgm:prSet>
      <dgm:spPr/>
      <dgm:t>
        <a:bodyPr/>
        <a:lstStyle/>
        <a:p>
          <a:endParaRPr lang="fr-FR"/>
        </a:p>
      </dgm:t>
    </dgm:pt>
    <dgm:pt modelId="{C3385590-8EBC-493A-8209-B68BDFD011C4}" type="pres">
      <dgm:prSet presAssocID="{6FB1F57B-FCC4-4094-8F8C-DC1FDAAFA476}" presName="rootConnector1" presStyleLbl="node1" presStyleIdx="0" presStyleCnt="0"/>
      <dgm:spPr/>
      <dgm:t>
        <a:bodyPr/>
        <a:lstStyle/>
        <a:p>
          <a:endParaRPr lang="fr-FR"/>
        </a:p>
      </dgm:t>
    </dgm:pt>
    <dgm:pt modelId="{F46166DE-4E5A-4248-BFE8-396EA12D1775}" type="pres">
      <dgm:prSet presAssocID="{6FB1F57B-FCC4-4094-8F8C-DC1FDAAFA476}" presName="hierChild2" presStyleCnt="0"/>
      <dgm:spPr/>
      <dgm:t>
        <a:bodyPr/>
        <a:lstStyle/>
        <a:p>
          <a:endParaRPr lang="fr-FR"/>
        </a:p>
      </dgm:t>
    </dgm:pt>
    <dgm:pt modelId="{3C417B8D-E432-4ADB-BEB4-8486BBD91A4D}" type="pres">
      <dgm:prSet presAssocID="{B2B5229E-3D60-4CE0-AD9C-DB290022A45A}" presName="Name37" presStyleLbl="parChTrans1D2" presStyleIdx="0" presStyleCnt="3"/>
      <dgm:spPr/>
      <dgm:t>
        <a:bodyPr/>
        <a:lstStyle/>
        <a:p>
          <a:endParaRPr lang="fr-FR"/>
        </a:p>
      </dgm:t>
    </dgm:pt>
    <dgm:pt modelId="{88C1FC8D-8CD1-4FEA-B160-BC9277A6B872}" type="pres">
      <dgm:prSet presAssocID="{5119096A-C0A1-4D5D-994C-B62972A3A960}" presName="hierRoot2" presStyleCnt="0">
        <dgm:presLayoutVars>
          <dgm:hierBranch val="init"/>
        </dgm:presLayoutVars>
      </dgm:prSet>
      <dgm:spPr/>
      <dgm:t>
        <a:bodyPr/>
        <a:lstStyle/>
        <a:p>
          <a:endParaRPr lang="fr-FR"/>
        </a:p>
      </dgm:t>
    </dgm:pt>
    <dgm:pt modelId="{7DE62214-18DB-4F77-A647-CB0975485065}" type="pres">
      <dgm:prSet presAssocID="{5119096A-C0A1-4D5D-994C-B62972A3A960}" presName="rootComposite" presStyleCnt="0"/>
      <dgm:spPr/>
      <dgm:t>
        <a:bodyPr/>
        <a:lstStyle/>
        <a:p>
          <a:endParaRPr lang="fr-FR"/>
        </a:p>
      </dgm:t>
    </dgm:pt>
    <dgm:pt modelId="{CB404DAC-E29E-4B47-B95E-CB99BA5F5A59}" type="pres">
      <dgm:prSet presAssocID="{5119096A-C0A1-4D5D-994C-B62972A3A960}" presName="rootText" presStyleLbl="node2" presStyleIdx="0" presStyleCnt="3">
        <dgm:presLayoutVars>
          <dgm:chPref val="3"/>
        </dgm:presLayoutVars>
      </dgm:prSet>
      <dgm:spPr/>
      <dgm:t>
        <a:bodyPr/>
        <a:lstStyle/>
        <a:p>
          <a:endParaRPr lang="fr-FR"/>
        </a:p>
      </dgm:t>
    </dgm:pt>
    <dgm:pt modelId="{9CF4BEFA-019F-41AA-8851-5C42D665C8D8}" type="pres">
      <dgm:prSet presAssocID="{5119096A-C0A1-4D5D-994C-B62972A3A960}" presName="rootConnector" presStyleLbl="node2" presStyleIdx="0" presStyleCnt="3"/>
      <dgm:spPr/>
      <dgm:t>
        <a:bodyPr/>
        <a:lstStyle/>
        <a:p>
          <a:endParaRPr lang="fr-FR"/>
        </a:p>
      </dgm:t>
    </dgm:pt>
    <dgm:pt modelId="{F062C9C2-2EFF-47A7-8637-B3147AFD9504}" type="pres">
      <dgm:prSet presAssocID="{5119096A-C0A1-4D5D-994C-B62972A3A960}" presName="hierChild4" presStyleCnt="0"/>
      <dgm:spPr/>
      <dgm:t>
        <a:bodyPr/>
        <a:lstStyle/>
        <a:p>
          <a:endParaRPr lang="fr-FR"/>
        </a:p>
      </dgm:t>
    </dgm:pt>
    <dgm:pt modelId="{BD0C94AF-5F35-41A3-9A30-4FF41347FA40}" type="pres">
      <dgm:prSet presAssocID="{5119096A-C0A1-4D5D-994C-B62972A3A960}" presName="hierChild5" presStyleCnt="0"/>
      <dgm:spPr/>
      <dgm:t>
        <a:bodyPr/>
        <a:lstStyle/>
        <a:p>
          <a:endParaRPr lang="fr-FR"/>
        </a:p>
      </dgm:t>
    </dgm:pt>
    <dgm:pt modelId="{45ED28E4-776B-415D-A07B-B0A8E937CCA3}" type="pres">
      <dgm:prSet presAssocID="{3030C544-88CF-4158-A8F3-0B631D9B4218}" presName="Name37" presStyleLbl="parChTrans1D2" presStyleIdx="1" presStyleCnt="3"/>
      <dgm:spPr/>
      <dgm:t>
        <a:bodyPr/>
        <a:lstStyle/>
        <a:p>
          <a:endParaRPr lang="fr-FR"/>
        </a:p>
      </dgm:t>
    </dgm:pt>
    <dgm:pt modelId="{DE0686A5-D1FD-46A1-9EFC-AAFF9440C327}" type="pres">
      <dgm:prSet presAssocID="{2F531D1D-5B8E-451F-B6D0-C27E346DA78F}" presName="hierRoot2" presStyleCnt="0">
        <dgm:presLayoutVars>
          <dgm:hierBranch val="init"/>
        </dgm:presLayoutVars>
      </dgm:prSet>
      <dgm:spPr/>
      <dgm:t>
        <a:bodyPr/>
        <a:lstStyle/>
        <a:p>
          <a:endParaRPr lang="fr-FR"/>
        </a:p>
      </dgm:t>
    </dgm:pt>
    <dgm:pt modelId="{78237C10-470B-42E7-9752-9DC339FD4495}" type="pres">
      <dgm:prSet presAssocID="{2F531D1D-5B8E-451F-B6D0-C27E346DA78F}" presName="rootComposite" presStyleCnt="0"/>
      <dgm:spPr/>
      <dgm:t>
        <a:bodyPr/>
        <a:lstStyle/>
        <a:p>
          <a:endParaRPr lang="fr-FR"/>
        </a:p>
      </dgm:t>
    </dgm:pt>
    <dgm:pt modelId="{809A1A7D-A476-44F8-A07C-54C0069CD39B}" type="pres">
      <dgm:prSet presAssocID="{2F531D1D-5B8E-451F-B6D0-C27E346DA78F}" presName="rootText" presStyleLbl="node2" presStyleIdx="1" presStyleCnt="3">
        <dgm:presLayoutVars>
          <dgm:chPref val="3"/>
        </dgm:presLayoutVars>
      </dgm:prSet>
      <dgm:spPr/>
      <dgm:t>
        <a:bodyPr/>
        <a:lstStyle/>
        <a:p>
          <a:endParaRPr lang="fr-FR"/>
        </a:p>
      </dgm:t>
    </dgm:pt>
    <dgm:pt modelId="{CE88EE3F-FFDC-4162-BA91-EA054E71DECA}" type="pres">
      <dgm:prSet presAssocID="{2F531D1D-5B8E-451F-B6D0-C27E346DA78F}" presName="rootConnector" presStyleLbl="node2" presStyleIdx="1" presStyleCnt="3"/>
      <dgm:spPr/>
      <dgm:t>
        <a:bodyPr/>
        <a:lstStyle/>
        <a:p>
          <a:endParaRPr lang="fr-FR"/>
        </a:p>
      </dgm:t>
    </dgm:pt>
    <dgm:pt modelId="{BA623F06-BA39-4819-B74A-CF00B5FEE5D0}" type="pres">
      <dgm:prSet presAssocID="{2F531D1D-5B8E-451F-B6D0-C27E346DA78F}" presName="hierChild4" presStyleCnt="0"/>
      <dgm:spPr/>
      <dgm:t>
        <a:bodyPr/>
        <a:lstStyle/>
        <a:p>
          <a:endParaRPr lang="fr-FR"/>
        </a:p>
      </dgm:t>
    </dgm:pt>
    <dgm:pt modelId="{B5744317-188A-438B-8E2A-5C4F847F75B5}" type="pres">
      <dgm:prSet presAssocID="{2F531D1D-5B8E-451F-B6D0-C27E346DA78F}" presName="hierChild5" presStyleCnt="0"/>
      <dgm:spPr/>
      <dgm:t>
        <a:bodyPr/>
        <a:lstStyle/>
        <a:p>
          <a:endParaRPr lang="fr-FR"/>
        </a:p>
      </dgm:t>
    </dgm:pt>
    <dgm:pt modelId="{F7DDE1ED-5355-4615-9EB4-BFFF811C9955}" type="pres">
      <dgm:prSet presAssocID="{51BF15F9-E500-4B90-A60D-B2A751BFA12F}" presName="Name37" presStyleLbl="parChTrans1D2" presStyleIdx="2" presStyleCnt="3"/>
      <dgm:spPr/>
      <dgm:t>
        <a:bodyPr/>
        <a:lstStyle/>
        <a:p>
          <a:endParaRPr lang="fr-FR"/>
        </a:p>
      </dgm:t>
    </dgm:pt>
    <dgm:pt modelId="{C95DFEED-294E-4788-A638-1739CADCBBA4}" type="pres">
      <dgm:prSet presAssocID="{F2F9795C-7625-4618-A58F-F7A6F3AFDC6C}" presName="hierRoot2" presStyleCnt="0">
        <dgm:presLayoutVars>
          <dgm:hierBranch val="init"/>
        </dgm:presLayoutVars>
      </dgm:prSet>
      <dgm:spPr/>
      <dgm:t>
        <a:bodyPr/>
        <a:lstStyle/>
        <a:p>
          <a:endParaRPr lang="fr-FR"/>
        </a:p>
      </dgm:t>
    </dgm:pt>
    <dgm:pt modelId="{40CB8F7E-F0A3-42E5-AD38-8D9F537E4022}" type="pres">
      <dgm:prSet presAssocID="{F2F9795C-7625-4618-A58F-F7A6F3AFDC6C}" presName="rootComposite" presStyleCnt="0"/>
      <dgm:spPr/>
      <dgm:t>
        <a:bodyPr/>
        <a:lstStyle/>
        <a:p>
          <a:endParaRPr lang="fr-FR"/>
        </a:p>
      </dgm:t>
    </dgm:pt>
    <dgm:pt modelId="{C14B5859-0C7A-4525-B9A2-5B54A07BEFCD}" type="pres">
      <dgm:prSet presAssocID="{F2F9795C-7625-4618-A58F-F7A6F3AFDC6C}" presName="rootText" presStyleLbl="node2" presStyleIdx="2" presStyleCnt="3">
        <dgm:presLayoutVars>
          <dgm:chPref val="3"/>
        </dgm:presLayoutVars>
      </dgm:prSet>
      <dgm:spPr/>
      <dgm:t>
        <a:bodyPr/>
        <a:lstStyle/>
        <a:p>
          <a:endParaRPr lang="fr-FR"/>
        </a:p>
      </dgm:t>
    </dgm:pt>
    <dgm:pt modelId="{08E0313D-12E8-4D5B-BDBD-FE413C125AD5}" type="pres">
      <dgm:prSet presAssocID="{F2F9795C-7625-4618-A58F-F7A6F3AFDC6C}" presName="rootConnector" presStyleLbl="node2" presStyleIdx="2" presStyleCnt="3"/>
      <dgm:spPr/>
      <dgm:t>
        <a:bodyPr/>
        <a:lstStyle/>
        <a:p>
          <a:endParaRPr lang="fr-FR"/>
        </a:p>
      </dgm:t>
    </dgm:pt>
    <dgm:pt modelId="{F8C198BB-1263-480C-8490-625D17B89A0F}" type="pres">
      <dgm:prSet presAssocID="{F2F9795C-7625-4618-A58F-F7A6F3AFDC6C}" presName="hierChild4" presStyleCnt="0"/>
      <dgm:spPr/>
      <dgm:t>
        <a:bodyPr/>
        <a:lstStyle/>
        <a:p>
          <a:endParaRPr lang="fr-FR"/>
        </a:p>
      </dgm:t>
    </dgm:pt>
    <dgm:pt modelId="{D607E97B-BACA-48FB-9FCF-E2464D7628AE}" type="pres">
      <dgm:prSet presAssocID="{F2F9795C-7625-4618-A58F-F7A6F3AFDC6C}" presName="hierChild5" presStyleCnt="0"/>
      <dgm:spPr/>
      <dgm:t>
        <a:bodyPr/>
        <a:lstStyle/>
        <a:p>
          <a:endParaRPr lang="fr-FR"/>
        </a:p>
      </dgm:t>
    </dgm:pt>
    <dgm:pt modelId="{187A3F26-E459-48AF-BE8B-36B4C53A358F}" type="pres">
      <dgm:prSet presAssocID="{6FB1F57B-FCC4-4094-8F8C-DC1FDAAFA476}" presName="hierChild3" presStyleCnt="0"/>
      <dgm:spPr/>
      <dgm:t>
        <a:bodyPr/>
        <a:lstStyle/>
        <a:p>
          <a:endParaRPr lang="fr-FR"/>
        </a:p>
      </dgm:t>
    </dgm:pt>
  </dgm:ptLst>
  <dgm:cxnLst>
    <dgm:cxn modelId="{D7DCD216-DC62-43D6-937F-9C57279F2E05}" srcId="{ABFBE19E-DE74-475D-8C4B-345F9FE51657}" destId="{6FB1F57B-FCC4-4094-8F8C-DC1FDAAFA476}" srcOrd="0" destOrd="0" parTransId="{02E24234-ED76-4DE1-A84B-72D6CA54EEDD}" sibTransId="{B45D240D-09B1-4601-820E-5F3C2F5F07FE}"/>
    <dgm:cxn modelId="{3E8330DF-BA4E-4447-B4A8-50D19645F9E7}" type="presOf" srcId="{3030C544-88CF-4158-A8F3-0B631D9B4218}" destId="{45ED28E4-776B-415D-A07B-B0A8E937CCA3}" srcOrd="0" destOrd="0" presId="urn:microsoft.com/office/officeart/2005/8/layout/orgChart1"/>
    <dgm:cxn modelId="{9FFCFC05-4E0E-4B14-BF69-8CD51AC5D071}" type="presOf" srcId="{5119096A-C0A1-4D5D-994C-B62972A3A960}" destId="{CB404DAC-E29E-4B47-B95E-CB99BA5F5A59}" srcOrd="0" destOrd="0" presId="urn:microsoft.com/office/officeart/2005/8/layout/orgChart1"/>
    <dgm:cxn modelId="{BE39E385-68AE-429B-BED4-E69CFEED3E4A}" type="presOf" srcId="{6FB1F57B-FCC4-4094-8F8C-DC1FDAAFA476}" destId="{C3385590-8EBC-493A-8209-B68BDFD011C4}" srcOrd="1" destOrd="0" presId="urn:microsoft.com/office/officeart/2005/8/layout/orgChart1"/>
    <dgm:cxn modelId="{201913A5-9995-49E5-BD9F-0EEF578421D4}" type="presOf" srcId="{B2B5229E-3D60-4CE0-AD9C-DB290022A45A}" destId="{3C417B8D-E432-4ADB-BEB4-8486BBD91A4D}" srcOrd="0" destOrd="0" presId="urn:microsoft.com/office/officeart/2005/8/layout/orgChart1"/>
    <dgm:cxn modelId="{4004CF36-5F17-40BC-BEEF-4317C4651202}" type="presOf" srcId="{6FB1F57B-FCC4-4094-8F8C-DC1FDAAFA476}" destId="{BA3747D0-9EBB-4510-B9A4-E4202219DB09}" srcOrd="0" destOrd="0" presId="urn:microsoft.com/office/officeart/2005/8/layout/orgChart1"/>
    <dgm:cxn modelId="{0C8FFE02-C693-4301-91E4-A07C170D5DF2}" srcId="{6FB1F57B-FCC4-4094-8F8C-DC1FDAAFA476}" destId="{2F531D1D-5B8E-451F-B6D0-C27E346DA78F}" srcOrd="1" destOrd="0" parTransId="{3030C544-88CF-4158-A8F3-0B631D9B4218}" sibTransId="{642426BD-2791-460D-9B06-5157A8CF3A25}"/>
    <dgm:cxn modelId="{260DA330-E5E1-40E2-BF1C-D0727C6BE56A}" type="presOf" srcId="{2F531D1D-5B8E-451F-B6D0-C27E346DA78F}" destId="{CE88EE3F-FFDC-4162-BA91-EA054E71DECA}" srcOrd="1" destOrd="0" presId="urn:microsoft.com/office/officeart/2005/8/layout/orgChart1"/>
    <dgm:cxn modelId="{A92663EC-BE9C-4AA5-8D6E-D648612F37CC}" type="presOf" srcId="{F2F9795C-7625-4618-A58F-F7A6F3AFDC6C}" destId="{C14B5859-0C7A-4525-B9A2-5B54A07BEFCD}" srcOrd="0" destOrd="0" presId="urn:microsoft.com/office/officeart/2005/8/layout/orgChart1"/>
    <dgm:cxn modelId="{5809B702-381D-41CB-AF4C-C9E2E013F984}" type="presOf" srcId="{5119096A-C0A1-4D5D-994C-B62972A3A960}" destId="{9CF4BEFA-019F-41AA-8851-5C42D665C8D8}" srcOrd="1" destOrd="0" presId="urn:microsoft.com/office/officeart/2005/8/layout/orgChart1"/>
    <dgm:cxn modelId="{00DCA61F-22E7-4C8C-A11B-D9BD590C92B1}" srcId="{6FB1F57B-FCC4-4094-8F8C-DC1FDAAFA476}" destId="{F2F9795C-7625-4618-A58F-F7A6F3AFDC6C}" srcOrd="2" destOrd="0" parTransId="{51BF15F9-E500-4B90-A60D-B2A751BFA12F}" sibTransId="{448580AE-5FD0-41DC-91CC-703EBE7BC0F9}"/>
    <dgm:cxn modelId="{D4D513BA-68FE-4DCE-9643-FA27FC512B15}" srcId="{6FB1F57B-FCC4-4094-8F8C-DC1FDAAFA476}" destId="{5119096A-C0A1-4D5D-994C-B62972A3A960}" srcOrd="0" destOrd="0" parTransId="{B2B5229E-3D60-4CE0-AD9C-DB290022A45A}" sibTransId="{8E8CAC18-7B4D-4F85-B843-3AA042945111}"/>
    <dgm:cxn modelId="{366932C2-A23E-4A03-83D2-CA17668DDDCD}" type="presOf" srcId="{ABFBE19E-DE74-475D-8C4B-345F9FE51657}" destId="{67702EB7-F89A-471B-8D19-2F42D8302F30}" srcOrd="0" destOrd="0" presId="urn:microsoft.com/office/officeart/2005/8/layout/orgChart1"/>
    <dgm:cxn modelId="{E4B8F0D5-9A53-4D80-95BC-15A76AC08E8D}" type="presOf" srcId="{F2F9795C-7625-4618-A58F-F7A6F3AFDC6C}" destId="{08E0313D-12E8-4D5B-BDBD-FE413C125AD5}" srcOrd="1" destOrd="0" presId="urn:microsoft.com/office/officeart/2005/8/layout/orgChart1"/>
    <dgm:cxn modelId="{28CC3324-DF23-4972-BBE9-C1B944E2F158}" type="presOf" srcId="{2F531D1D-5B8E-451F-B6D0-C27E346DA78F}" destId="{809A1A7D-A476-44F8-A07C-54C0069CD39B}" srcOrd="0" destOrd="0" presId="urn:microsoft.com/office/officeart/2005/8/layout/orgChart1"/>
    <dgm:cxn modelId="{0A3D4478-0D87-4DA8-9A43-1181DA0D1C58}" type="presOf" srcId="{51BF15F9-E500-4B90-A60D-B2A751BFA12F}" destId="{F7DDE1ED-5355-4615-9EB4-BFFF811C9955}" srcOrd="0" destOrd="0" presId="urn:microsoft.com/office/officeart/2005/8/layout/orgChart1"/>
    <dgm:cxn modelId="{AE90C2A8-ECED-4E21-B7B2-BCD93DA5A629}" type="presParOf" srcId="{67702EB7-F89A-471B-8D19-2F42D8302F30}" destId="{F0777113-60CA-4CA2-9B44-D67F98557E5C}" srcOrd="0" destOrd="0" presId="urn:microsoft.com/office/officeart/2005/8/layout/orgChart1"/>
    <dgm:cxn modelId="{96B406C6-1DB3-4A18-9715-93DEDDDF8EAF}" type="presParOf" srcId="{F0777113-60CA-4CA2-9B44-D67F98557E5C}" destId="{31B03C67-55E3-47F7-9626-B107C0A13D8C}" srcOrd="0" destOrd="0" presId="urn:microsoft.com/office/officeart/2005/8/layout/orgChart1"/>
    <dgm:cxn modelId="{09D1C7EE-6D03-4841-847B-C836C71CD3E0}" type="presParOf" srcId="{31B03C67-55E3-47F7-9626-B107C0A13D8C}" destId="{BA3747D0-9EBB-4510-B9A4-E4202219DB09}" srcOrd="0" destOrd="0" presId="urn:microsoft.com/office/officeart/2005/8/layout/orgChart1"/>
    <dgm:cxn modelId="{65E46186-AFCF-4BFA-BDA7-58A80643BAA8}" type="presParOf" srcId="{31B03C67-55E3-47F7-9626-B107C0A13D8C}" destId="{C3385590-8EBC-493A-8209-B68BDFD011C4}" srcOrd="1" destOrd="0" presId="urn:microsoft.com/office/officeart/2005/8/layout/orgChart1"/>
    <dgm:cxn modelId="{A4C22CD7-1165-4E2B-AE8B-24AAB332CEA0}" type="presParOf" srcId="{F0777113-60CA-4CA2-9B44-D67F98557E5C}" destId="{F46166DE-4E5A-4248-BFE8-396EA12D1775}" srcOrd="1" destOrd="0" presId="urn:microsoft.com/office/officeart/2005/8/layout/orgChart1"/>
    <dgm:cxn modelId="{49A222CC-F463-4879-8AA9-5FC746EE8F08}" type="presParOf" srcId="{F46166DE-4E5A-4248-BFE8-396EA12D1775}" destId="{3C417B8D-E432-4ADB-BEB4-8486BBD91A4D}" srcOrd="0" destOrd="0" presId="urn:microsoft.com/office/officeart/2005/8/layout/orgChart1"/>
    <dgm:cxn modelId="{B073D61E-EEA5-46DB-A4A0-23E0F4E5E00F}" type="presParOf" srcId="{F46166DE-4E5A-4248-BFE8-396EA12D1775}" destId="{88C1FC8D-8CD1-4FEA-B160-BC9277A6B872}" srcOrd="1" destOrd="0" presId="urn:microsoft.com/office/officeart/2005/8/layout/orgChart1"/>
    <dgm:cxn modelId="{543088E0-786A-43FE-9193-550F3D32E109}" type="presParOf" srcId="{88C1FC8D-8CD1-4FEA-B160-BC9277A6B872}" destId="{7DE62214-18DB-4F77-A647-CB0975485065}" srcOrd="0" destOrd="0" presId="urn:microsoft.com/office/officeart/2005/8/layout/orgChart1"/>
    <dgm:cxn modelId="{7EC47016-52AC-40B1-81D1-6E420D734D26}" type="presParOf" srcId="{7DE62214-18DB-4F77-A647-CB0975485065}" destId="{CB404DAC-E29E-4B47-B95E-CB99BA5F5A59}" srcOrd="0" destOrd="0" presId="urn:microsoft.com/office/officeart/2005/8/layout/orgChart1"/>
    <dgm:cxn modelId="{7B8E758A-F5EA-4489-B451-D135F7524D73}" type="presParOf" srcId="{7DE62214-18DB-4F77-A647-CB0975485065}" destId="{9CF4BEFA-019F-41AA-8851-5C42D665C8D8}" srcOrd="1" destOrd="0" presId="urn:microsoft.com/office/officeart/2005/8/layout/orgChart1"/>
    <dgm:cxn modelId="{0DC59337-37CF-4F7C-B890-DEB69F07C6B0}" type="presParOf" srcId="{88C1FC8D-8CD1-4FEA-B160-BC9277A6B872}" destId="{F062C9C2-2EFF-47A7-8637-B3147AFD9504}" srcOrd="1" destOrd="0" presId="urn:microsoft.com/office/officeart/2005/8/layout/orgChart1"/>
    <dgm:cxn modelId="{2CC69000-F486-4E15-A192-1451A06AA559}" type="presParOf" srcId="{88C1FC8D-8CD1-4FEA-B160-BC9277A6B872}" destId="{BD0C94AF-5F35-41A3-9A30-4FF41347FA40}" srcOrd="2" destOrd="0" presId="urn:microsoft.com/office/officeart/2005/8/layout/orgChart1"/>
    <dgm:cxn modelId="{CA80EC7B-D3BD-49CE-8633-623533FFEA63}" type="presParOf" srcId="{F46166DE-4E5A-4248-BFE8-396EA12D1775}" destId="{45ED28E4-776B-415D-A07B-B0A8E937CCA3}" srcOrd="2" destOrd="0" presId="urn:microsoft.com/office/officeart/2005/8/layout/orgChart1"/>
    <dgm:cxn modelId="{2274295A-43F4-4DA6-B6EF-716AD7FC7A94}" type="presParOf" srcId="{F46166DE-4E5A-4248-BFE8-396EA12D1775}" destId="{DE0686A5-D1FD-46A1-9EFC-AAFF9440C327}" srcOrd="3" destOrd="0" presId="urn:microsoft.com/office/officeart/2005/8/layout/orgChart1"/>
    <dgm:cxn modelId="{B6BF376E-0A64-4A0D-81C1-C3A9F686F0E1}" type="presParOf" srcId="{DE0686A5-D1FD-46A1-9EFC-AAFF9440C327}" destId="{78237C10-470B-42E7-9752-9DC339FD4495}" srcOrd="0" destOrd="0" presId="urn:microsoft.com/office/officeart/2005/8/layout/orgChart1"/>
    <dgm:cxn modelId="{1DC5C207-5442-4B4C-87A5-0A4BD149F542}" type="presParOf" srcId="{78237C10-470B-42E7-9752-9DC339FD4495}" destId="{809A1A7D-A476-44F8-A07C-54C0069CD39B}" srcOrd="0" destOrd="0" presId="urn:microsoft.com/office/officeart/2005/8/layout/orgChart1"/>
    <dgm:cxn modelId="{CD98FB5D-3D94-42A9-950D-F586EB4CF5C0}" type="presParOf" srcId="{78237C10-470B-42E7-9752-9DC339FD4495}" destId="{CE88EE3F-FFDC-4162-BA91-EA054E71DECA}" srcOrd="1" destOrd="0" presId="urn:microsoft.com/office/officeart/2005/8/layout/orgChart1"/>
    <dgm:cxn modelId="{773FB0C4-394B-4171-AA91-7288814144DC}" type="presParOf" srcId="{DE0686A5-D1FD-46A1-9EFC-AAFF9440C327}" destId="{BA623F06-BA39-4819-B74A-CF00B5FEE5D0}" srcOrd="1" destOrd="0" presId="urn:microsoft.com/office/officeart/2005/8/layout/orgChart1"/>
    <dgm:cxn modelId="{3C218A06-EA2A-40D8-AF61-E9AC53F97B42}" type="presParOf" srcId="{DE0686A5-D1FD-46A1-9EFC-AAFF9440C327}" destId="{B5744317-188A-438B-8E2A-5C4F847F75B5}" srcOrd="2" destOrd="0" presId="urn:microsoft.com/office/officeart/2005/8/layout/orgChart1"/>
    <dgm:cxn modelId="{3EB54DC5-A289-48F8-9D6A-AEAAA0DD37E3}" type="presParOf" srcId="{F46166DE-4E5A-4248-BFE8-396EA12D1775}" destId="{F7DDE1ED-5355-4615-9EB4-BFFF811C9955}" srcOrd="4" destOrd="0" presId="urn:microsoft.com/office/officeart/2005/8/layout/orgChart1"/>
    <dgm:cxn modelId="{5A3F975B-6342-423E-BF74-69B60FEDB959}" type="presParOf" srcId="{F46166DE-4E5A-4248-BFE8-396EA12D1775}" destId="{C95DFEED-294E-4788-A638-1739CADCBBA4}" srcOrd="5" destOrd="0" presId="urn:microsoft.com/office/officeart/2005/8/layout/orgChart1"/>
    <dgm:cxn modelId="{F2BC02BC-C51C-47AD-83AE-F4A43F9841D2}" type="presParOf" srcId="{C95DFEED-294E-4788-A638-1739CADCBBA4}" destId="{40CB8F7E-F0A3-42E5-AD38-8D9F537E4022}" srcOrd="0" destOrd="0" presId="urn:microsoft.com/office/officeart/2005/8/layout/orgChart1"/>
    <dgm:cxn modelId="{2BB43CEC-F415-4C05-B1A7-E81FA5B12E1E}" type="presParOf" srcId="{40CB8F7E-F0A3-42E5-AD38-8D9F537E4022}" destId="{C14B5859-0C7A-4525-B9A2-5B54A07BEFCD}" srcOrd="0" destOrd="0" presId="urn:microsoft.com/office/officeart/2005/8/layout/orgChart1"/>
    <dgm:cxn modelId="{D0817745-05FA-482C-8450-DC91F1453F66}" type="presParOf" srcId="{40CB8F7E-F0A3-42E5-AD38-8D9F537E4022}" destId="{08E0313D-12E8-4D5B-BDBD-FE413C125AD5}" srcOrd="1" destOrd="0" presId="urn:microsoft.com/office/officeart/2005/8/layout/orgChart1"/>
    <dgm:cxn modelId="{244B378A-C7A0-4BFD-8014-D623C0CF2068}" type="presParOf" srcId="{C95DFEED-294E-4788-A638-1739CADCBBA4}" destId="{F8C198BB-1263-480C-8490-625D17B89A0F}" srcOrd="1" destOrd="0" presId="urn:microsoft.com/office/officeart/2005/8/layout/orgChart1"/>
    <dgm:cxn modelId="{35842EA9-0863-4CCC-B0E7-24F472B46053}" type="presParOf" srcId="{C95DFEED-294E-4788-A638-1739CADCBBA4}" destId="{D607E97B-BACA-48FB-9FCF-E2464D7628AE}" srcOrd="2" destOrd="0" presId="urn:microsoft.com/office/officeart/2005/8/layout/orgChart1"/>
    <dgm:cxn modelId="{1FF71DA3-51A8-4307-BCB5-6C61418A4C9F}" type="presParOf" srcId="{F0777113-60CA-4CA2-9B44-D67F98557E5C}" destId="{187A3F26-E459-48AF-BE8B-36B4C53A358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DE1ED-5355-4615-9EB4-BFFF811C9955}">
      <dsp:nvSpPr>
        <dsp:cNvPr id="0" name=""/>
        <dsp:cNvSpPr/>
      </dsp:nvSpPr>
      <dsp:spPr>
        <a:xfrm>
          <a:off x="3798093" y="791808"/>
          <a:ext cx="1915807" cy="332495"/>
        </a:xfrm>
        <a:custGeom>
          <a:avLst/>
          <a:gdLst/>
          <a:ahLst/>
          <a:cxnLst/>
          <a:rect l="0" t="0" r="0" b="0"/>
          <a:pathLst>
            <a:path>
              <a:moveTo>
                <a:pt x="0" y="0"/>
              </a:moveTo>
              <a:lnTo>
                <a:pt x="0" y="166247"/>
              </a:lnTo>
              <a:lnTo>
                <a:pt x="1915807" y="166247"/>
              </a:lnTo>
              <a:lnTo>
                <a:pt x="1915807" y="332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D28E4-776B-415D-A07B-B0A8E937CCA3}">
      <dsp:nvSpPr>
        <dsp:cNvPr id="0" name=""/>
        <dsp:cNvSpPr/>
      </dsp:nvSpPr>
      <dsp:spPr>
        <a:xfrm>
          <a:off x="3752374" y="791808"/>
          <a:ext cx="91440" cy="332495"/>
        </a:xfrm>
        <a:custGeom>
          <a:avLst/>
          <a:gdLst/>
          <a:ahLst/>
          <a:cxnLst/>
          <a:rect l="0" t="0" r="0" b="0"/>
          <a:pathLst>
            <a:path>
              <a:moveTo>
                <a:pt x="45720" y="0"/>
              </a:moveTo>
              <a:lnTo>
                <a:pt x="45720" y="332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417B8D-E432-4ADB-BEB4-8486BBD91A4D}">
      <dsp:nvSpPr>
        <dsp:cNvPr id="0" name=""/>
        <dsp:cNvSpPr/>
      </dsp:nvSpPr>
      <dsp:spPr>
        <a:xfrm>
          <a:off x="1882286" y="791808"/>
          <a:ext cx="1915807" cy="332495"/>
        </a:xfrm>
        <a:custGeom>
          <a:avLst/>
          <a:gdLst/>
          <a:ahLst/>
          <a:cxnLst/>
          <a:rect l="0" t="0" r="0" b="0"/>
          <a:pathLst>
            <a:path>
              <a:moveTo>
                <a:pt x="1915807" y="0"/>
              </a:moveTo>
              <a:lnTo>
                <a:pt x="1915807" y="166247"/>
              </a:lnTo>
              <a:lnTo>
                <a:pt x="0" y="166247"/>
              </a:lnTo>
              <a:lnTo>
                <a:pt x="0" y="332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3747D0-9EBB-4510-B9A4-E4202219DB09}">
      <dsp:nvSpPr>
        <dsp:cNvPr id="0" name=""/>
        <dsp:cNvSpPr/>
      </dsp:nvSpPr>
      <dsp:spPr>
        <a:xfrm>
          <a:off x="1848577" y="152"/>
          <a:ext cx="3899032" cy="7916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b="1" kern="1200" dirty="0" smtClean="0"/>
            <a:t>Les fondamentaux de la protection sociale</a:t>
          </a:r>
          <a:endParaRPr lang="fr-FR" sz="1400" b="1" kern="1200" dirty="0"/>
        </a:p>
      </dsp:txBody>
      <dsp:txXfrm>
        <a:off x="1848577" y="152"/>
        <a:ext cx="3899032" cy="791655"/>
      </dsp:txXfrm>
    </dsp:sp>
    <dsp:sp modelId="{CB404DAC-E29E-4B47-B95E-CB99BA5F5A59}">
      <dsp:nvSpPr>
        <dsp:cNvPr id="0" name=""/>
        <dsp:cNvSpPr/>
      </dsp:nvSpPr>
      <dsp:spPr>
        <a:xfrm>
          <a:off x="1090630" y="1124304"/>
          <a:ext cx="1583311" cy="7916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FR" sz="1200" b="1" kern="1200" dirty="0" smtClean="0"/>
            <a:t>La Retraite</a:t>
          </a:r>
          <a:endParaRPr lang="fr-FR" sz="1200" b="1" kern="1200" dirty="0"/>
        </a:p>
      </dsp:txBody>
      <dsp:txXfrm>
        <a:off x="1090630" y="1124304"/>
        <a:ext cx="1583311" cy="791655"/>
      </dsp:txXfrm>
    </dsp:sp>
    <dsp:sp modelId="{809A1A7D-A476-44F8-A07C-54C0069CD39B}">
      <dsp:nvSpPr>
        <dsp:cNvPr id="0" name=""/>
        <dsp:cNvSpPr/>
      </dsp:nvSpPr>
      <dsp:spPr>
        <a:xfrm>
          <a:off x="3006438" y="1124304"/>
          <a:ext cx="1583311" cy="7916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FR" sz="1200" b="1" kern="1200" dirty="0" smtClean="0"/>
            <a:t>La Prévoyance</a:t>
          </a:r>
          <a:endParaRPr lang="fr-FR" sz="1200" b="1" kern="1200" dirty="0"/>
        </a:p>
      </dsp:txBody>
      <dsp:txXfrm>
        <a:off x="3006438" y="1124304"/>
        <a:ext cx="1583311" cy="791655"/>
      </dsp:txXfrm>
    </dsp:sp>
    <dsp:sp modelId="{C14B5859-0C7A-4525-B9A2-5B54A07BEFCD}">
      <dsp:nvSpPr>
        <dsp:cNvPr id="0" name=""/>
        <dsp:cNvSpPr/>
      </dsp:nvSpPr>
      <dsp:spPr>
        <a:xfrm>
          <a:off x="4922245" y="1124304"/>
          <a:ext cx="1583311" cy="7916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FR" sz="1200" b="1" kern="1200" dirty="0" smtClean="0"/>
            <a:t>L’Assurance-maladie</a:t>
          </a:r>
          <a:endParaRPr lang="fr-FR" sz="1200" b="1" kern="1200" dirty="0"/>
        </a:p>
      </dsp:txBody>
      <dsp:txXfrm>
        <a:off x="4922245" y="1124304"/>
        <a:ext cx="1583311" cy="7916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drawings/drawing1.xml><?xml version="1.0" encoding="utf-8"?>
<c:userShapes xmlns:c="http://schemas.openxmlformats.org/drawingml/2006/chart">
  <cdr:relSizeAnchor xmlns:cdr="http://schemas.openxmlformats.org/drawingml/2006/chartDrawing">
    <cdr:from>
      <cdr:x>0.76927</cdr:x>
      <cdr:y>0.62118</cdr:y>
    </cdr:from>
    <cdr:to>
      <cdr:x>0.95295</cdr:x>
      <cdr:y>0.75038</cdr:y>
    </cdr:to>
    <cdr:sp macro="" textlink="">
      <cdr:nvSpPr>
        <cdr:cNvPr id="2" name="ZoneTexte 1"/>
        <cdr:cNvSpPr txBox="1"/>
      </cdr:nvSpPr>
      <cdr:spPr>
        <a:xfrm xmlns:a="http://schemas.openxmlformats.org/drawingml/2006/main">
          <a:off x="6048672" y="1490095"/>
          <a:ext cx="1444255" cy="3099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600" dirty="0" smtClean="0"/>
            <a:t>Sources ACP DREES 2011</a:t>
          </a:r>
          <a:endParaRPr lang="fr-FR" sz="600" dirty="0"/>
        </a:p>
      </cdr:txBody>
    </cdr:sp>
  </cdr:relSizeAnchor>
</c:userShape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87731427-D242-475D-9180-8940013A50B8}" type="datetimeFigureOut">
              <a:rPr lang="en-GB" smtClean="0"/>
              <a:pPr algn="l"/>
              <a:t>07/06/2016</a:t>
            </a:fld>
            <a:endParaRPr lang="en-GB" dirty="0"/>
          </a:p>
        </p:txBody>
      </p:sp>
      <p:sp>
        <p:nvSpPr>
          <p:cNvPr id="4" name="Espace réservé du pied de page 3"/>
          <p:cNvSpPr>
            <a:spLocks noGrp="1"/>
          </p:cNvSpPr>
          <p:nvPr>
            <p:ph type="ftr" sz="quarter" idx="2"/>
          </p:nvPr>
        </p:nvSpPr>
        <p:spPr>
          <a:xfrm>
            <a:off x="543853" y="9485352"/>
            <a:ext cx="4853473" cy="277524"/>
          </a:xfrm>
          <a:prstGeom prst="rect">
            <a:avLst/>
          </a:prstGeom>
        </p:spPr>
        <p:txBody>
          <a:bodyPr vert="horz" lIns="91440" tIns="45720" rIns="91440" bIns="45720" rtlCol="0" anchor="ctr"/>
          <a:lstStyle>
            <a:lvl1pPr algn="l">
              <a:defRPr sz="1200"/>
            </a:lvl1pPr>
          </a:lstStyle>
          <a:p>
            <a:r>
              <a:rPr lang="en-GB" sz="1100" dirty="0" smtClean="0"/>
              <a:t>Titre de la présentation</a:t>
            </a:r>
            <a:endParaRPr lang="en-GB" sz="1100" dirty="0"/>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265" y="9417468"/>
            <a:ext cx="1280388" cy="44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BA521D56-F1F4-41A0-82EB-989F4F6F400D}" type="datetimeFigureOut">
              <a:rPr lang="fr-FR" smtClean="0"/>
              <a:pPr/>
              <a:t>07/06/2016</a:t>
            </a:fld>
            <a:endParaRPr lang="fr-FR" dirty="0"/>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Espace réservé du pied de page 3"/>
          <p:cNvSpPr>
            <a:spLocks noGrp="1"/>
          </p:cNvSpPr>
          <p:nvPr>
            <p:ph type="ftr" sz="quarter" idx="4"/>
          </p:nvPr>
        </p:nvSpPr>
        <p:spPr>
          <a:xfrm>
            <a:off x="543853" y="9485352"/>
            <a:ext cx="4853473" cy="277524"/>
          </a:xfrm>
          <a:prstGeom prst="rect">
            <a:avLst/>
          </a:prstGeom>
        </p:spPr>
        <p:txBody>
          <a:bodyPr vert="horz" lIns="91440" tIns="45720" rIns="91440" bIns="45720" rtlCol="0" anchor="ctr"/>
          <a:lstStyle>
            <a:lvl1pPr algn="l">
              <a:defRPr sz="1200"/>
            </a:lvl1pPr>
          </a:lstStyle>
          <a:p>
            <a:r>
              <a:rPr lang="en-GB" sz="1100" dirty="0" smtClean="0"/>
              <a:t>Titre de la présentation</a:t>
            </a:r>
            <a:endParaRPr lang="en-GB" sz="1100" dirty="0"/>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9"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265" y="9417468"/>
            <a:ext cx="1280388" cy="44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senat.fr/rap/a13-127/a13-12721.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dirty="0"/>
          </a:p>
        </p:txBody>
      </p:sp>
      <p:sp>
        <p:nvSpPr>
          <p:cNvPr id="14" name="Espace réservé du pied de page 13"/>
          <p:cNvSpPr>
            <a:spLocks noGrp="1"/>
          </p:cNvSpPr>
          <p:nvPr>
            <p:ph type="ftr" sz="quarter" idx="12"/>
          </p:nvPr>
        </p:nvSpPr>
        <p:spPr/>
        <p:txBody>
          <a:bodyPr/>
          <a:lstStyle/>
          <a:p>
            <a:r>
              <a:rPr lang="en-GB" sz="1100" dirty="0" smtClean="0"/>
              <a:t>Titre de la </a:t>
            </a:r>
            <a:r>
              <a:rPr lang="en-GB" sz="1100" dirty="0" err="1" smtClean="0"/>
              <a:t>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a:t>
            </a:fld>
            <a:endParaRPr lang="en-GB" sz="1100" dirty="0"/>
          </a:p>
        </p:txBody>
      </p:sp>
      <p:sp>
        <p:nvSpPr>
          <p:cNvPr id="2" name="Espace réservé de la date 1"/>
          <p:cNvSpPr>
            <a:spLocks noGrp="1"/>
          </p:cNvSpPr>
          <p:nvPr>
            <p:ph type="dt" idx="14"/>
          </p:nvPr>
        </p:nvSpPr>
        <p:spPr/>
        <p:txBody>
          <a:bodyPr/>
          <a:lstStyle/>
          <a:p>
            <a:fld id="{37715C75-AE30-4511-AEEC-D9010583B5D0}" type="datetime1">
              <a:rPr lang="fr-FR" smtClean="0"/>
              <a:pPr/>
              <a:t>07/06/2016</a:t>
            </a:fld>
            <a:endParaRPr lang="fr-FR"/>
          </a:p>
        </p:txBody>
      </p:sp>
    </p:spTree>
    <p:extLst>
      <p:ext uri="{BB962C8B-B14F-4D97-AF65-F5344CB8AC3E}">
        <p14:creationId xmlns:p14="http://schemas.microsoft.com/office/powerpoint/2010/main" val="261542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17575" y="744538"/>
            <a:ext cx="4962525" cy="3722687"/>
          </a:xfrm>
        </p:spPr>
      </p:sp>
      <p:sp>
        <p:nvSpPr>
          <p:cNvPr id="3" name="Espace réservé des commentaires 2"/>
          <p:cNvSpPr>
            <a:spLocks noGrp="1"/>
          </p:cNvSpPr>
          <p:nvPr>
            <p:ph type="body" idx="1"/>
          </p:nvPr>
        </p:nvSpPr>
        <p:spPr/>
        <p:txBody>
          <a:bodyPr>
            <a:normAutofit/>
          </a:bodyPr>
          <a:lstStyle/>
          <a:p>
            <a:r>
              <a:rPr lang="fr-FR" b="1" dirty="0" smtClean="0"/>
              <a:t>Chiffre</a:t>
            </a:r>
            <a:r>
              <a:rPr lang="fr-FR" b="1" baseline="0" dirty="0" smtClean="0"/>
              <a:t>s 2013 remplaçant ceux de 2009</a:t>
            </a:r>
            <a:endParaRPr lang="fr-FR" b="1" dirty="0"/>
          </a:p>
        </p:txBody>
      </p:sp>
      <p:sp>
        <p:nvSpPr>
          <p:cNvPr id="4" name="Espace réservé de la date 3"/>
          <p:cNvSpPr>
            <a:spLocks noGrp="1"/>
          </p:cNvSpPr>
          <p:nvPr>
            <p:ph type="dt" idx="10"/>
          </p:nvPr>
        </p:nvSpPr>
        <p:spPr/>
        <p:txBody>
          <a:bodyPr/>
          <a:lstStyle/>
          <a:p>
            <a:fld id="{BD93AF46-0C54-43AC-9AC6-B7637E1B9C80}"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19</a:t>
            </a:fld>
            <a:endParaRPr lang="en-GB" sz="11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1"/>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2"/>
          </p:nvPr>
        </p:nvSpPr>
        <p:spPr/>
        <p:txBody>
          <a:bodyPr/>
          <a:lstStyle/>
          <a:p>
            <a:fld id="{305287CA-3E72-4A91-B59B-B69F40801570}" type="slidenum">
              <a:rPr lang="en-GB" sz="1100" smtClean="0"/>
              <a:pPr/>
              <a:t>22</a:t>
            </a:fld>
            <a:endParaRPr lang="en-GB" sz="1100" dirty="0"/>
          </a:p>
        </p:txBody>
      </p:sp>
      <p:sp>
        <p:nvSpPr>
          <p:cNvPr id="2" name="Espace réservé de la date 1"/>
          <p:cNvSpPr>
            <a:spLocks noGrp="1"/>
          </p:cNvSpPr>
          <p:nvPr>
            <p:ph type="dt" idx="13"/>
          </p:nvPr>
        </p:nvSpPr>
        <p:spPr/>
        <p:txBody>
          <a:bodyPr/>
          <a:lstStyle/>
          <a:p>
            <a:fld id="{31BDE5F1-C4F8-479F-AC38-EBD64DCDC67E}" type="datetime1">
              <a:rPr lang="fr-FR" smtClean="0"/>
              <a:pPr/>
              <a:t>07/06/2016</a:t>
            </a:fld>
            <a:endParaRPr lang="fr-FR"/>
          </a:p>
        </p:txBody>
      </p:sp>
    </p:spTree>
    <p:extLst>
      <p:ext uri="{BB962C8B-B14F-4D97-AF65-F5344CB8AC3E}">
        <p14:creationId xmlns:p14="http://schemas.microsoft.com/office/powerpoint/2010/main" val="3617193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Pas de graphiques équivalent trouvé</a:t>
            </a:r>
            <a:endParaRPr lang="fr-FR" dirty="0"/>
          </a:p>
        </p:txBody>
      </p:sp>
      <p:sp>
        <p:nvSpPr>
          <p:cNvPr id="4" name="Espace réservé de la date 3"/>
          <p:cNvSpPr>
            <a:spLocks noGrp="1"/>
          </p:cNvSpPr>
          <p:nvPr>
            <p:ph type="dt" idx="10"/>
          </p:nvPr>
        </p:nvSpPr>
        <p:spPr/>
        <p:txBody>
          <a:bodyPr/>
          <a:lstStyle/>
          <a:p>
            <a:fld id="{85D13E49-9EE2-443F-B93B-615BEDD3B3B9}"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26</a:t>
            </a:fld>
            <a:endParaRPr lang="en-GB" sz="11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MAJ chiffres : source : http://www.cmu.fr/fichier-utilisateur/fichiers/Annuaire_statistique_12-2013.pdf</a:t>
            </a:r>
          </a:p>
          <a:p>
            <a:pPr lvl="1"/>
            <a:r>
              <a:rPr lang="fr-FR" dirty="0" smtClean="0"/>
              <a:t> Attention le coût de la CMU de base passerait de 6 milliards en 2010 à 1,5 milliards fin 2013 ?</a:t>
            </a:r>
            <a:endParaRPr lang="fr-FR" dirty="0"/>
          </a:p>
        </p:txBody>
      </p:sp>
      <p:sp>
        <p:nvSpPr>
          <p:cNvPr id="4" name="Espace réservé de la date 3"/>
          <p:cNvSpPr>
            <a:spLocks noGrp="1"/>
          </p:cNvSpPr>
          <p:nvPr>
            <p:ph type="dt" idx="10"/>
          </p:nvPr>
        </p:nvSpPr>
        <p:spPr/>
        <p:txBody>
          <a:bodyPr/>
          <a:lstStyle/>
          <a:p>
            <a:fld id="{A3C63A06-263A-45BA-89FF-DF8124596092}"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27</a:t>
            </a:fld>
            <a:endParaRPr lang="en-GB" sz="11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MAJ à 2011 : source : </a:t>
            </a:r>
            <a:r>
              <a:rPr lang="fr-FR" sz="800" b="1" i="0" kern="1200" dirty="0" smtClean="0">
                <a:solidFill>
                  <a:schemeClr val="tx1"/>
                </a:solidFill>
                <a:latin typeface="+mn-lt"/>
                <a:ea typeface="+mn-ea"/>
                <a:cs typeface="+mn-cs"/>
              </a:rPr>
              <a:t>www.fondafip.org/f1293_Chiffres_cles.pdf</a:t>
            </a:r>
            <a:endParaRPr lang="fr-FR" b="1" dirty="0" smtClean="0"/>
          </a:p>
          <a:p>
            <a:endParaRPr lang="fr-FR" dirty="0" smtClean="0"/>
          </a:p>
          <a:p>
            <a:r>
              <a:rPr lang="fr-FR" dirty="0" smtClean="0"/>
              <a:t> Autre source : http://www.securite-sociale.fr/IMG/pdf/indicateur1-pqemaladie.pdf</a:t>
            </a:r>
            <a:endParaRPr lang="fr-FR" dirty="0"/>
          </a:p>
        </p:txBody>
      </p:sp>
      <p:sp>
        <p:nvSpPr>
          <p:cNvPr id="4" name="Espace réservé de la date 3"/>
          <p:cNvSpPr>
            <a:spLocks noGrp="1"/>
          </p:cNvSpPr>
          <p:nvPr>
            <p:ph type="dt" idx="10"/>
          </p:nvPr>
        </p:nvSpPr>
        <p:spPr/>
        <p:txBody>
          <a:bodyPr/>
          <a:lstStyle/>
          <a:p>
            <a:fld id="{CFF0DC5A-2769-4C1E-A7D6-371C69D382F0}"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28</a:t>
            </a:fld>
            <a:endParaRPr lang="en-GB" sz="11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Pas de graphique équivalent et plus récent</a:t>
            </a:r>
            <a:r>
              <a:rPr lang="fr-FR" baseline="0" dirty="0" smtClean="0"/>
              <a:t> </a:t>
            </a:r>
            <a:r>
              <a:rPr lang="fr-FR" dirty="0" smtClean="0"/>
              <a:t>trouvé</a:t>
            </a:r>
            <a:endParaRPr lang="fr-FR" dirty="0"/>
          </a:p>
        </p:txBody>
      </p:sp>
      <p:sp>
        <p:nvSpPr>
          <p:cNvPr id="4" name="Espace réservé de la date 3"/>
          <p:cNvSpPr>
            <a:spLocks noGrp="1"/>
          </p:cNvSpPr>
          <p:nvPr>
            <p:ph type="dt" idx="10"/>
          </p:nvPr>
        </p:nvSpPr>
        <p:spPr/>
        <p:txBody>
          <a:bodyPr/>
          <a:lstStyle/>
          <a:p>
            <a:fld id="{D8259B81-D853-46D5-BD14-DABE35C170E2}"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29</a:t>
            </a:fld>
            <a:endParaRPr lang="en-GB" sz="11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MAJ</a:t>
            </a:r>
            <a:r>
              <a:rPr lang="fr-FR" baseline="0" dirty="0" smtClean="0"/>
              <a:t> avec chiffres de 2011 : </a:t>
            </a:r>
            <a:r>
              <a:rPr lang="fr-FR" sz="800" b="1" i="0" kern="1200" dirty="0" smtClean="0">
                <a:solidFill>
                  <a:schemeClr val="tx1"/>
                </a:solidFill>
                <a:latin typeface="+mn-lt"/>
                <a:ea typeface="+mn-ea"/>
                <a:cs typeface="+mn-cs"/>
              </a:rPr>
              <a:t>www.fondafip.org/f1293_Chiffres_cles.pdf</a:t>
            </a:r>
            <a:endParaRPr lang="fr-FR" b="1" dirty="0" smtClean="0"/>
          </a:p>
          <a:p>
            <a:endParaRPr lang="fr-FR" dirty="0" smtClean="0"/>
          </a:p>
          <a:p>
            <a:r>
              <a:rPr lang="fr-FR" dirty="0" smtClean="0"/>
              <a:t> Autre source : http://www.senat.fr/rap/l13-126-6/l13-126-61.pdf</a:t>
            </a:r>
            <a:endParaRPr lang="fr-FR" dirty="0"/>
          </a:p>
        </p:txBody>
      </p:sp>
      <p:sp>
        <p:nvSpPr>
          <p:cNvPr id="4" name="Espace réservé de la date 3"/>
          <p:cNvSpPr>
            <a:spLocks noGrp="1"/>
          </p:cNvSpPr>
          <p:nvPr>
            <p:ph type="dt" idx="10"/>
          </p:nvPr>
        </p:nvSpPr>
        <p:spPr/>
        <p:txBody>
          <a:bodyPr/>
          <a:lstStyle/>
          <a:p>
            <a:fld id="{7F6A3EC0-F76A-46F4-B839-B501FDDC86B7}"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31</a:t>
            </a:fld>
            <a:endParaRPr lang="en-GB" sz="11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800" b="0" i="0" kern="1200" dirty="0" smtClean="0">
                <a:solidFill>
                  <a:schemeClr val="tx1"/>
                </a:solidFill>
                <a:latin typeface="+mn-lt"/>
                <a:ea typeface="+mn-ea"/>
                <a:cs typeface="+mn-cs"/>
              </a:rPr>
              <a:t>Cette situation budgétaire constitue un « </a:t>
            </a:r>
            <a:r>
              <a:rPr lang="fr-FR" sz="800" b="1" i="0" kern="1200" dirty="0" smtClean="0">
                <a:solidFill>
                  <a:schemeClr val="tx1"/>
                </a:solidFill>
                <a:latin typeface="+mn-lt"/>
                <a:ea typeface="+mn-ea"/>
                <a:cs typeface="+mn-cs"/>
              </a:rPr>
              <a:t>retour à la normale</a:t>
            </a:r>
            <a:r>
              <a:rPr lang="fr-FR" sz="800" b="0" i="0" kern="1200" dirty="0" smtClean="0">
                <a:solidFill>
                  <a:schemeClr val="tx1"/>
                </a:solidFill>
                <a:latin typeface="+mn-lt"/>
                <a:ea typeface="+mn-ea"/>
                <a:cs typeface="+mn-cs"/>
              </a:rPr>
              <a:t> » pour ce régime de base. Elle est en effet conforme à l'évolution tendancielle des dépenses au titre de ce risque qui est, dans un contexte économique stable, moins rapide que celle des recettes des régimes sociaux, en raison de l'orientation à la baisse des accidents du travail à long terme.</a:t>
            </a:r>
          </a:p>
          <a:p>
            <a:pPr fontAlgn="base"/>
            <a:r>
              <a:rPr lang="fr-FR" sz="800" b="1" i="0" kern="1200" dirty="0" smtClean="0">
                <a:solidFill>
                  <a:schemeClr val="tx1"/>
                </a:solidFill>
                <a:latin typeface="+mn-lt"/>
                <a:ea typeface="+mn-ea"/>
                <a:cs typeface="+mn-cs"/>
              </a:rPr>
              <a:t>En 2010</a:t>
            </a:r>
            <a:r>
              <a:rPr lang="fr-FR" sz="800" b="0" i="0" kern="1200" dirty="0" smtClean="0">
                <a:solidFill>
                  <a:schemeClr val="tx1"/>
                </a:solidFill>
                <a:latin typeface="+mn-lt"/>
                <a:ea typeface="+mn-ea"/>
                <a:cs typeface="+mn-cs"/>
              </a:rPr>
              <a:t>, la branche AT-MP, qui avait connu une augmentation sensible de ses pertes l'année précédente en raison de la conjoncture économique, a stabilisé son déficit à hauteur de - 726 millions d'euros. </a:t>
            </a:r>
            <a:r>
              <a:rPr lang="fr-FR" sz="800" b="1" i="0" kern="1200" dirty="0" smtClean="0">
                <a:solidFill>
                  <a:schemeClr val="tx1"/>
                </a:solidFill>
                <a:latin typeface="+mn-lt"/>
                <a:ea typeface="+mn-ea"/>
                <a:cs typeface="+mn-cs"/>
              </a:rPr>
              <a:t>En 2011</a:t>
            </a:r>
            <a:r>
              <a:rPr lang="fr-FR" sz="800" b="0" i="0" kern="1200" dirty="0" smtClean="0">
                <a:solidFill>
                  <a:schemeClr val="tx1"/>
                </a:solidFill>
                <a:latin typeface="+mn-lt"/>
                <a:ea typeface="+mn-ea"/>
                <a:cs typeface="+mn-cs"/>
              </a:rPr>
              <a:t>, </a:t>
            </a:r>
            <a:r>
              <a:rPr lang="fr-FR" sz="800" b="1" i="0" kern="1200" dirty="0" smtClean="0">
                <a:solidFill>
                  <a:schemeClr val="tx1"/>
                </a:solidFill>
                <a:latin typeface="+mn-lt"/>
                <a:ea typeface="+mn-ea"/>
                <a:cs typeface="+mn-cs"/>
              </a:rPr>
              <a:t>l'augmentation de 0,1 point du taux moyen de cotisation</a:t>
            </a:r>
            <a:r>
              <a:rPr lang="fr-FR" sz="800" b="0" i="0" kern="1200" dirty="0" smtClean="0">
                <a:solidFill>
                  <a:schemeClr val="tx1"/>
                </a:solidFill>
                <a:latin typeface="+mn-lt"/>
                <a:ea typeface="+mn-ea"/>
                <a:cs typeface="+mn-cs"/>
              </a:rPr>
              <a:t> a permis de résorber une part importante (près de 450 millions d'euros) du déficit enregistré par la branche. </a:t>
            </a:r>
            <a:r>
              <a:rPr lang="fr-FR" sz="800" b="1" i="0" kern="1200" dirty="0" smtClean="0">
                <a:solidFill>
                  <a:schemeClr val="tx1"/>
                </a:solidFill>
                <a:latin typeface="+mn-lt"/>
                <a:ea typeface="+mn-ea"/>
                <a:cs typeface="+mn-cs"/>
              </a:rPr>
              <a:t>En 2012</a:t>
            </a:r>
            <a:r>
              <a:rPr lang="fr-FR" sz="800" b="0" i="0" kern="1200" dirty="0" smtClean="0">
                <a:solidFill>
                  <a:schemeClr val="tx1"/>
                </a:solidFill>
                <a:latin typeface="+mn-lt"/>
                <a:ea typeface="+mn-ea"/>
                <a:cs typeface="+mn-cs"/>
              </a:rPr>
              <a:t>, le déficit s'est encore réduit de 47 millions d'euros en raison notamment d'un ralentissement de l'ensemble des charges nettes de la branche : les prestations d'incapacité permanentes ont augmenté de 2,1 % tandis que les dépenses de soins de ville et d'indemnités journalières AT ont diminué respectivement de 1,9 % et 3,4 %, contribuant à la hausse modérée de l'ensemble des charges de 1,2 %.</a:t>
            </a:r>
          </a:p>
          <a:p>
            <a:pPr fontAlgn="base"/>
            <a:r>
              <a:rPr lang="fr-FR" sz="800" b="0" i="0" kern="1200" dirty="0" smtClean="0">
                <a:solidFill>
                  <a:schemeClr val="tx1"/>
                </a:solidFill>
                <a:latin typeface="+mn-lt"/>
                <a:ea typeface="+mn-ea"/>
                <a:cs typeface="+mn-cs"/>
              </a:rPr>
              <a:t>La nette amélioration du solde de la branche se poursuivrait en 2013 et résulte pour l'essentiel de </a:t>
            </a:r>
            <a:r>
              <a:rPr lang="fr-FR" sz="800" b="1" i="0" kern="1200" dirty="0" smtClean="0">
                <a:solidFill>
                  <a:schemeClr val="tx1"/>
                </a:solidFill>
                <a:latin typeface="+mn-lt"/>
                <a:ea typeface="+mn-ea"/>
                <a:cs typeface="+mn-cs"/>
              </a:rPr>
              <a:t>l'augmentation des cotisations employeurs</a:t>
            </a:r>
            <a:r>
              <a:rPr lang="fr-FR" sz="800" b="0" i="0" kern="1200" dirty="0" smtClean="0">
                <a:solidFill>
                  <a:schemeClr val="tx1"/>
                </a:solidFill>
                <a:latin typeface="+mn-lt"/>
                <a:ea typeface="+mn-ea"/>
                <a:cs typeface="+mn-cs"/>
              </a:rPr>
              <a:t> pour un montant de </a:t>
            </a:r>
            <a:r>
              <a:rPr lang="fr-FR" sz="800" b="1" i="0" kern="1200" dirty="0" smtClean="0">
                <a:solidFill>
                  <a:schemeClr val="tx1"/>
                </a:solidFill>
                <a:latin typeface="+mn-lt"/>
                <a:ea typeface="+mn-ea"/>
                <a:cs typeface="+mn-cs"/>
              </a:rPr>
              <a:t>200 millions d'euros</a:t>
            </a:r>
            <a:r>
              <a:rPr lang="fr-FR" sz="800" b="0" i="0" kern="1200" baseline="30000" dirty="0" smtClean="0">
                <a:solidFill>
                  <a:schemeClr val="tx1"/>
                </a:solidFill>
                <a:latin typeface="+mn-lt"/>
                <a:ea typeface="+mn-ea"/>
                <a:cs typeface="+mn-cs"/>
              </a:rPr>
              <a:t>90(</a:t>
            </a:r>
            <a:r>
              <a:rPr lang="fr-FR" sz="800" b="0" i="0" u="sng" kern="1200" baseline="30000" dirty="0" smtClean="0">
                <a:solidFill>
                  <a:schemeClr val="tx1"/>
                </a:solidFill>
                <a:latin typeface="+mn-lt"/>
                <a:ea typeface="+mn-ea"/>
                <a:cs typeface="+mn-cs"/>
                <a:hlinkClick r:id="rId3"/>
              </a:rPr>
              <a:t>*</a:t>
            </a:r>
            <a:r>
              <a:rPr lang="fr-FR" sz="800" b="0" i="0" kern="1200" baseline="30000" dirty="0" smtClean="0">
                <a:solidFill>
                  <a:schemeClr val="tx1"/>
                </a:solidFill>
                <a:latin typeface="+mn-lt"/>
                <a:ea typeface="+mn-ea"/>
                <a:cs typeface="+mn-cs"/>
              </a:rPr>
              <a:t>)</a:t>
            </a:r>
            <a:r>
              <a:rPr lang="fr-FR" sz="800" b="0" i="0" kern="1200" dirty="0" smtClean="0">
                <a:solidFill>
                  <a:schemeClr val="tx1"/>
                </a:solidFill>
                <a:latin typeface="+mn-lt"/>
                <a:ea typeface="+mn-ea"/>
                <a:cs typeface="+mn-cs"/>
              </a:rPr>
              <a:t> (en recettes) et de la </a:t>
            </a:r>
            <a:r>
              <a:rPr lang="fr-FR" sz="800" b="1" i="0" kern="1200" dirty="0" smtClean="0">
                <a:solidFill>
                  <a:schemeClr val="tx1"/>
                </a:solidFill>
                <a:latin typeface="+mn-lt"/>
                <a:ea typeface="+mn-ea"/>
                <a:cs typeface="+mn-cs"/>
              </a:rPr>
              <a:t>diminution, de 200 millions d'euros</a:t>
            </a:r>
            <a:r>
              <a:rPr lang="fr-FR" sz="800" b="0" i="0" kern="1200" dirty="0" smtClean="0">
                <a:solidFill>
                  <a:schemeClr val="tx1"/>
                </a:solidFill>
                <a:latin typeface="+mn-lt"/>
                <a:ea typeface="+mn-ea"/>
                <a:cs typeface="+mn-cs"/>
              </a:rPr>
              <a:t> </a:t>
            </a:r>
            <a:r>
              <a:rPr lang="fr-FR" sz="800" b="1" i="0" kern="1200" dirty="0" smtClean="0">
                <a:solidFill>
                  <a:schemeClr val="tx1"/>
                </a:solidFill>
                <a:latin typeface="+mn-lt"/>
                <a:ea typeface="+mn-ea"/>
                <a:cs typeface="+mn-cs"/>
              </a:rPr>
              <a:t>de la dotation au FIVA </a:t>
            </a:r>
            <a:r>
              <a:rPr lang="fr-FR" sz="800" b="0" i="0" kern="1200" dirty="0" smtClean="0">
                <a:solidFill>
                  <a:schemeClr val="tx1"/>
                </a:solidFill>
                <a:latin typeface="+mn-lt"/>
                <a:ea typeface="+mn-ea"/>
                <a:cs typeface="+mn-cs"/>
              </a:rPr>
              <a:t>votée lors de la loi de financement de la sécurité sociale pour 2013 (en dépenses). Le recul des charges conjugué à la hausse des cotisations est donc le facteur principal d'un retour à l'équilibre de la branche.</a:t>
            </a:r>
          </a:p>
          <a:p>
            <a:pPr fontAlgn="base"/>
            <a:r>
              <a:rPr lang="fr-FR" sz="800" b="0" i="0" kern="1200" dirty="0" smtClean="0">
                <a:solidFill>
                  <a:schemeClr val="tx1"/>
                </a:solidFill>
                <a:latin typeface="+mn-lt"/>
                <a:ea typeface="+mn-ea"/>
                <a:cs typeface="+mn-cs"/>
              </a:rPr>
              <a:t>Les projections prévoient une amélioration du ratio Recettes/Dépenses jusque</a:t>
            </a:r>
            <a:r>
              <a:rPr lang="fr-FR" sz="800" b="0" i="0" kern="1200" baseline="0" dirty="0" smtClean="0">
                <a:solidFill>
                  <a:schemeClr val="tx1"/>
                </a:solidFill>
                <a:latin typeface="+mn-lt"/>
                <a:ea typeface="+mn-ea"/>
                <a:cs typeface="+mn-cs"/>
              </a:rPr>
              <a:t> 2017 (pas de projection après 2017)</a:t>
            </a:r>
            <a:endParaRPr lang="fr-FR" sz="800" b="0" i="0" kern="1200" dirty="0" smtClean="0">
              <a:solidFill>
                <a:schemeClr val="tx1"/>
              </a:solidFill>
              <a:latin typeface="+mn-lt"/>
              <a:ea typeface="+mn-ea"/>
              <a:cs typeface="+mn-cs"/>
            </a:endParaRPr>
          </a:p>
          <a:p>
            <a:pPr marL="177800" marR="0" lvl="1" indent="-80963" algn="l" defTabSz="626913" rtl="0" eaLnBrk="1" fontAlgn="base" latinLnBrk="0" hangingPunct="1">
              <a:lnSpc>
                <a:spcPct val="100000"/>
              </a:lnSpc>
              <a:spcBef>
                <a:spcPts val="0"/>
              </a:spcBef>
              <a:spcAft>
                <a:spcPts val="0"/>
              </a:spcAft>
              <a:buClrTx/>
              <a:buSzTx/>
              <a:buFont typeface="Arial" panose="020B0604020202020204" pitchFamily="34" charset="0"/>
              <a:buChar char="•"/>
              <a:tabLst/>
              <a:defRPr/>
            </a:pPr>
            <a:r>
              <a:rPr lang="fr-FR" sz="800" b="0" i="0" kern="1200" dirty="0" smtClean="0">
                <a:solidFill>
                  <a:schemeClr val="tx1"/>
                </a:solidFill>
                <a:latin typeface="+mn-lt"/>
                <a:ea typeface="+mn-ea"/>
                <a:cs typeface="+mn-cs"/>
              </a:rPr>
              <a:t> </a:t>
            </a:r>
            <a:r>
              <a:rPr lang="fr-FR" dirty="0" smtClean="0"/>
              <a:t>Source : </a:t>
            </a:r>
            <a:r>
              <a:rPr lang="fr-FR" b="1" dirty="0" smtClean="0"/>
              <a:t>http://www.senat.fr/rap/a13-127/a13-12721.html</a:t>
            </a:r>
          </a:p>
          <a:p>
            <a:pPr marL="177800" marR="0" lvl="1" indent="-80963" algn="l" defTabSz="626913"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fr-FR" b="1" dirty="0" smtClean="0"/>
          </a:p>
          <a:p>
            <a:pPr marL="88900" marR="0" lvl="0" indent="-80963" algn="l" defTabSz="626913" rtl="0" eaLnBrk="1" fontAlgn="base" latinLnBrk="0" hangingPunct="1">
              <a:lnSpc>
                <a:spcPct val="100000"/>
              </a:lnSpc>
              <a:spcBef>
                <a:spcPts val="0"/>
              </a:spcBef>
              <a:spcAft>
                <a:spcPts val="0"/>
              </a:spcAft>
              <a:buClrTx/>
              <a:buSzTx/>
              <a:buFont typeface="Arial" panose="020B0604020202020204" pitchFamily="34" charset="0"/>
              <a:buChar char="•"/>
              <a:tabLst/>
              <a:defRPr/>
            </a:pPr>
            <a:r>
              <a:rPr lang="fr-FR" b="0" dirty="0" smtClean="0"/>
              <a:t> MAJ montant</a:t>
            </a:r>
            <a:r>
              <a:rPr lang="fr-FR" b="0" baseline="0" dirty="0" smtClean="0"/>
              <a:t> prestations nettes :</a:t>
            </a:r>
          </a:p>
          <a:p>
            <a:pPr marL="177800" marR="0" lvl="1" indent="-80963" algn="l" defTabSz="626913" rtl="0" eaLnBrk="1" fontAlgn="base" latinLnBrk="0" hangingPunct="1">
              <a:lnSpc>
                <a:spcPct val="100000"/>
              </a:lnSpc>
              <a:spcBef>
                <a:spcPts val="0"/>
              </a:spcBef>
              <a:spcAft>
                <a:spcPts val="0"/>
              </a:spcAft>
              <a:buClrTx/>
              <a:buSzTx/>
              <a:buFont typeface="Arial" panose="020B0604020202020204" pitchFamily="34" charset="0"/>
              <a:buChar char="•"/>
              <a:tabLst/>
              <a:defRPr/>
            </a:pPr>
            <a:r>
              <a:rPr lang="fr-FR" b="0" baseline="0" dirty="0" smtClean="0"/>
              <a:t> source (page 13) : </a:t>
            </a:r>
            <a:r>
              <a:rPr lang="fr-FR" b="1" baseline="0" dirty="0" smtClean="0"/>
              <a:t>http://www.ffsa.fr/sites/upload/docs/application/pdf/2014-07/tableau_de_bord_ffsa07_2014.pdf</a:t>
            </a:r>
            <a:endParaRPr lang="fr-FR" b="1" dirty="0" smtClean="0"/>
          </a:p>
          <a:p>
            <a:pPr lvl="1" fontAlgn="base"/>
            <a:endParaRPr lang="fr-FR" sz="800" b="0" i="0" kern="1200" dirty="0" smtClean="0">
              <a:solidFill>
                <a:schemeClr val="tx1"/>
              </a:solidFill>
              <a:latin typeface="+mn-lt"/>
              <a:ea typeface="+mn-ea"/>
              <a:cs typeface="+mn-cs"/>
            </a:endParaRPr>
          </a:p>
          <a:p>
            <a:pPr lvl="0"/>
            <a:r>
              <a:rPr lang="fr-FR" dirty="0" smtClean="0"/>
              <a:t> Montant moyen de l’APA : baisse de 2€ par rapport au chiffre précédent</a:t>
            </a:r>
          </a:p>
          <a:p>
            <a:pPr lvl="1"/>
            <a:r>
              <a:rPr lang="fr-FR" dirty="0" smtClean="0"/>
              <a:t> source : </a:t>
            </a:r>
            <a:r>
              <a:rPr lang="fr-FR" b="1" dirty="0" smtClean="0"/>
              <a:t>http://www.aidautonomie.fr/informations-et-conseils/l-actualite/montant-moyen-de-l-apa-489-euros-par-mois-avant-ticket-moderateur?debut_commentaires=0#pagination_commentaires</a:t>
            </a:r>
          </a:p>
          <a:p>
            <a:pPr lvl="1"/>
            <a:endParaRPr lang="fr-FR" b="1" dirty="0" smtClean="0"/>
          </a:p>
          <a:p>
            <a:pPr lvl="0"/>
            <a:r>
              <a:rPr lang="fr-FR" b="0" dirty="0" smtClean="0"/>
              <a:t> Part des TNS couverts par un contrat de prévoyance : (attention : on</a:t>
            </a:r>
            <a:r>
              <a:rPr lang="fr-FR" b="0" baseline="0" dirty="0" smtClean="0"/>
              <a:t> passe de 60% (année non précisée) à 41% en 2013 ?)</a:t>
            </a:r>
            <a:endParaRPr lang="fr-FR" b="0" dirty="0" smtClean="0"/>
          </a:p>
          <a:p>
            <a:pPr lvl="1"/>
            <a:r>
              <a:rPr lang="fr-FR" b="0" dirty="0" smtClean="0"/>
              <a:t> Source :</a:t>
            </a:r>
            <a:r>
              <a:rPr lang="fr-FR" b="0" baseline="0" dirty="0" smtClean="0"/>
              <a:t> </a:t>
            </a:r>
            <a:r>
              <a:rPr lang="fr-FR" b="1" baseline="0" dirty="0" smtClean="0"/>
              <a:t>http://www.argusdelassurance.com/produits-services/les-tns-plus-convoites-que-jamais.65686</a:t>
            </a:r>
          </a:p>
          <a:p>
            <a:pPr lvl="1"/>
            <a:endParaRPr lang="fr-FR" b="1" baseline="0" dirty="0" smtClean="0"/>
          </a:p>
          <a:p>
            <a:pPr lvl="0"/>
            <a:r>
              <a:rPr lang="fr-FR" b="0" baseline="0" dirty="0" smtClean="0"/>
              <a:t> Nombre d’arrêts et de journées indemnisées par an / nombre de contrats collectifs et nombre de salariés couverts : pas de chiffres plus récents trouvés.</a:t>
            </a:r>
          </a:p>
          <a:p>
            <a:pPr lvl="1"/>
            <a:r>
              <a:rPr lang="fr-FR" b="0" baseline="0" dirty="0" smtClean="0"/>
              <a:t> source : http://www.lemonde.fr/politique/article/2013/04/25/le-cout-des-arrets-maladie-a-augmente-de-46-5-en-douze-ans_3166065_823448.html</a:t>
            </a:r>
            <a:endParaRPr lang="fr-FR" b="0" dirty="0"/>
          </a:p>
        </p:txBody>
      </p:sp>
      <p:sp>
        <p:nvSpPr>
          <p:cNvPr id="4" name="Espace réservé de la date 3"/>
          <p:cNvSpPr>
            <a:spLocks noGrp="1"/>
          </p:cNvSpPr>
          <p:nvPr>
            <p:ph type="dt" idx="10"/>
          </p:nvPr>
        </p:nvSpPr>
        <p:spPr/>
        <p:txBody>
          <a:bodyPr/>
          <a:lstStyle/>
          <a:p>
            <a:fld id="{A5B7AFC7-F60A-47C1-8CBA-DDCCF689BCE7}"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34</a:t>
            </a:fld>
            <a:endParaRPr lang="en-GB" sz="11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Pas de chiffres trouvés sur le risque Dépendance</a:t>
            </a:r>
            <a:endParaRPr lang="fr-FR" dirty="0"/>
          </a:p>
        </p:txBody>
      </p:sp>
      <p:sp>
        <p:nvSpPr>
          <p:cNvPr id="4" name="Espace réservé de la date 3"/>
          <p:cNvSpPr>
            <a:spLocks noGrp="1"/>
          </p:cNvSpPr>
          <p:nvPr>
            <p:ph type="dt" idx="10"/>
          </p:nvPr>
        </p:nvSpPr>
        <p:spPr/>
        <p:txBody>
          <a:bodyPr/>
          <a:lstStyle/>
          <a:p>
            <a:fld id="{4F76E944-4D23-49C8-B217-58F05357FA3C}"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35</a:t>
            </a:fld>
            <a:endParaRPr lang="en-GB" sz="11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Montant maximum APA : chiffres de 2013</a:t>
            </a:r>
          </a:p>
          <a:p>
            <a:pPr lvl="1"/>
            <a:r>
              <a:rPr lang="fr-FR" dirty="0" smtClean="0"/>
              <a:t> source : </a:t>
            </a:r>
            <a:r>
              <a:rPr lang="fr-FR" b="1" dirty="0" smtClean="0"/>
              <a:t>http://www.cnsa.fr/article.php3?id_article=16</a:t>
            </a:r>
          </a:p>
          <a:p>
            <a:pPr lvl="1"/>
            <a:endParaRPr lang="fr-FR" dirty="0" smtClean="0"/>
          </a:p>
          <a:p>
            <a:pPr lvl="0"/>
            <a:r>
              <a:rPr lang="fr-FR" dirty="0" smtClean="0"/>
              <a:t> Répartition bénéficiaire à domicile / en établissement</a:t>
            </a:r>
          </a:p>
          <a:p>
            <a:pPr lvl="1"/>
            <a:r>
              <a:rPr lang="fr-FR" baseline="0" dirty="0" smtClean="0"/>
              <a:t> source : </a:t>
            </a:r>
            <a:r>
              <a:rPr lang="fr-FR" b="1" baseline="0" dirty="0" smtClean="0"/>
              <a:t>http://www.cnsa.fr/article.php3?id_article=16</a:t>
            </a:r>
          </a:p>
          <a:p>
            <a:pPr lvl="1"/>
            <a:endParaRPr lang="fr-FR" b="0" baseline="0" dirty="0" smtClean="0"/>
          </a:p>
          <a:p>
            <a:pPr lvl="0"/>
            <a:r>
              <a:rPr lang="fr-FR" b="0" baseline="0" dirty="0" smtClean="0"/>
              <a:t> MAJ information relative à la réforme de la dépendance</a:t>
            </a:r>
          </a:p>
          <a:p>
            <a:pPr lvl="1"/>
            <a:r>
              <a:rPr lang="fr-FR" b="0" baseline="0" dirty="0" smtClean="0"/>
              <a:t> source : </a:t>
            </a:r>
            <a:r>
              <a:rPr lang="fr-FR" b="1" baseline="0" dirty="0" smtClean="0"/>
              <a:t>http://fr.wikipedia.org/wiki/Cinqui%C3%A8me_risque</a:t>
            </a:r>
            <a:endParaRPr lang="fr-FR" b="1" dirty="0"/>
          </a:p>
        </p:txBody>
      </p:sp>
      <p:sp>
        <p:nvSpPr>
          <p:cNvPr id="4" name="Espace réservé de la date 3"/>
          <p:cNvSpPr>
            <a:spLocks noGrp="1"/>
          </p:cNvSpPr>
          <p:nvPr>
            <p:ph type="dt" idx="10"/>
          </p:nvPr>
        </p:nvSpPr>
        <p:spPr/>
        <p:txBody>
          <a:bodyPr/>
          <a:lstStyle/>
          <a:p>
            <a:fld id="{720A9EC4-2A2E-4512-A9CF-3BD4023721CD}"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36</a:t>
            </a:fld>
            <a:endParaRPr lang="en-GB" sz="11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2"/>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07/06/2016</a:t>
            </a:fld>
            <a:endParaRPr lang="fr-FR"/>
          </a:p>
        </p:txBody>
      </p:sp>
    </p:spTree>
    <p:extLst>
      <p:ext uri="{BB962C8B-B14F-4D97-AF65-F5344CB8AC3E}">
        <p14:creationId xmlns:p14="http://schemas.microsoft.com/office/powerpoint/2010/main" val="185757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1"/>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2"/>
          </p:nvPr>
        </p:nvSpPr>
        <p:spPr/>
        <p:txBody>
          <a:bodyPr/>
          <a:lstStyle/>
          <a:p>
            <a:fld id="{305287CA-3E72-4A91-B59B-B69F40801570}" type="slidenum">
              <a:rPr lang="en-GB" sz="1100" smtClean="0"/>
              <a:pPr/>
              <a:t>38</a:t>
            </a:fld>
            <a:endParaRPr lang="en-GB" sz="1100" dirty="0"/>
          </a:p>
        </p:txBody>
      </p:sp>
      <p:sp>
        <p:nvSpPr>
          <p:cNvPr id="2" name="Espace réservé de la date 1"/>
          <p:cNvSpPr>
            <a:spLocks noGrp="1"/>
          </p:cNvSpPr>
          <p:nvPr>
            <p:ph type="dt" idx="13"/>
          </p:nvPr>
        </p:nvSpPr>
        <p:spPr/>
        <p:txBody>
          <a:bodyPr/>
          <a:lstStyle/>
          <a:p>
            <a:fld id="{31BDE5F1-C4F8-479F-AC38-EBD64DCDC67E}" type="datetime1">
              <a:rPr lang="fr-FR" smtClean="0"/>
              <a:pPr/>
              <a:t>07/06/2016</a:t>
            </a:fld>
            <a:endParaRPr lang="fr-FR"/>
          </a:p>
        </p:txBody>
      </p:sp>
    </p:spTree>
    <p:extLst>
      <p:ext uri="{BB962C8B-B14F-4D97-AF65-F5344CB8AC3E}">
        <p14:creationId xmlns:p14="http://schemas.microsoft.com/office/powerpoint/2010/main" val="3617193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1"/>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2"/>
          </p:nvPr>
        </p:nvSpPr>
        <p:spPr/>
        <p:txBody>
          <a:bodyPr/>
          <a:lstStyle/>
          <a:p>
            <a:fld id="{305287CA-3E72-4A91-B59B-B69F40801570}" type="slidenum">
              <a:rPr lang="en-GB" sz="1100" smtClean="0"/>
              <a:pPr/>
              <a:t>40</a:t>
            </a:fld>
            <a:endParaRPr lang="en-GB" sz="1100" dirty="0"/>
          </a:p>
        </p:txBody>
      </p:sp>
      <p:sp>
        <p:nvSpPr>
          <p:cNvPr id="2" name="Espace réservé de la date 1"/>
          <p:cNvSpPr>
            <a:spLocks noGrp="1"/>
          </p:cNvSpPr>
          <p:nvPr>
            <p:ph type="dt" idx="13"/>
          </p:nvPr>
        </p:nvSpPr>
        <p:spPr/>
        <p:txBody>
          <a:bodyPr/>
          <a:lstStyle/>
          <a:p>
            <a:fld id="{31BDE5F1-C4F8-479F-AC38-EBD64DCDC67E}" type="datetime1">
              <a:rPr lang="fr-FR" smtClean="0"/>
              <a:pPr/>
              <a:t>07/06/2016</a:t>
            </a:fld>
            <a:endParaRPr lang="fr-FR"/>
          </a:p>
        </p:txBody>
      </p:sp>
    </p:spTree>
    <p:extLst>
      <p:ext uri="{BB962C8B-B14F-4D97-AF65-F5344CB8AC3E}">
        <p14:creationId xmlns:p14="http://schemas.microsoft.com/office/powerpoint/2010/main" val="3617193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Chiffres</a:t>
            </a:r>
            <a:r>
              <a:rPr lang="fr-FR" baseline="0" dirty="0" smtClean="0"/>
              <a:t> de 2014 (jusque la part de marché en santé individuelle) :</a:t>
            </a:r>
          </a:p>
          <a:p>
            <a:pPr lvl="1"/>
            <a:r>
              <a:rPr lang="fr-FR" baseline="0" dirty="0" smtClean="0"/>
              <a:t> source : </a:t>
            </a:r>
            <a:r>
              <a:rPr lang="fr-FR" b="1" baseline="0" dirty="0" smtClean="0"/>
              <a:t>http://www.mutualite.fr/L-actualite/Mutuelles/La-Mutualite-en-chiffres-les-donnees-economiques-cles-sur-les-mutuelles</a:t>
            </a:r>
          </a:p>
          <a:p>
            <a:pPr lvl="1">
              <a:buNone/>
            </a:pPr>
            <a:endParaRPr lang="fr-FR" b="1" dirty="0"/>
          </a:p>
        </p:txBody>
      </p:sp>
      <p:sp>
        <p:nvSpPr>
          <p:cNvPr id="4" name="Espace réservé de la date 3"/>
          <p:cNvSpPr>
            <a:spLocks noGrp="1"/>
          </p:cNvSpPr>
          <p:nvPr>
            <p:ph type="dt" idx="10"/>
          </p:nvPr>
        </p:nvSpPr>
        <p:spPr/>
        <p:txBody>
          <a:bodyPr/>
          <a:lstStyle/>
          <a:p>
            <a:fld id="{386494B7-D3FF-4BDB-8671-BFE051A34FF7}"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45</a:t>
            </a:fld>
            <a:endParaRPr lang="en-GB" sz="11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2010 -&gt; 2013</a:t>
            </a:r>
          </a:p>
          <a:p>
            <a:pPr lvl="1"/>
            <a:r>
              <a:rPr lang="fr-FR" dirty="0" smtClean="0"/>
              <a:t> source : </a:t>
            </a:r>
            <a:r>
              <a:rPr lang="fr-FR" b="1" dirty="0" smtClean="0"/>
              <a:t>http://www.argusdelassurance.com/data/classements/nouveau-dans-le-data-center-le-top-30-de-la-mutualite-2013.68545</a:t>
            </a:r>
            <a:endParaRPr lang="fr-FR" b="1" dirty="0"/>
          </a:p>
        </p:txBody>
      </p:sp>
      <p:sp>
        <p:nvSpPr>
          <p:cNvPr id="4" name="Espace réservé de la date 3"/>
          <p:cNvSpPr>
            <a:spLocks noGrp="1"/>
          </p:cNvSpPr>
          <p:nvPr>
            <p:ph type="dt" idx="10"/>
          </p:nvPr>
        </p:nvSpPr>
        <p:spPr/>
        <p:txBody>
          <a:bodyPr/>
          <a:lstStyle/>
          <a:p>
            <a:fld id="{F2AA81EB-017D-480A-948F-E16942F4A223}"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46</a:t>
            </a:fld>
            <a:endParaRPr lang="en-GB" sz="11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MAJ tableau avec valeurs de 2011 :</a:t>
            </a:r>
            <a:endParaRPr lang="fr-FR" baseline="0" dirty="0" smtClean="0"/>
          </a:p>
          <a:p>
            <a:pPr lvl="1"/>
            <a:r>
              <a:rPr lang="fr-FR" b="1" baseline="0" dirty="0" smtClean="0"/>
              <a:t> http://www.argusdelassurance.com/classement-des-groupes-de-protection-sociale</a:t>
            </a:r>
            <a:r>
              <a:rPr lang="fr-FR" baseline="0" dirty="0" smtClean="0"/>
              <a:t>/)</a:t>
            </a:r>
          </a:p>
          <a:p>
            <a:pPr lvl="1"/>
            <a:r>
              <a:rPr lang="fr-FR" baseline="0" dirty="0" smtClean="0"/>
              <a:t> http://www.argusdelassurance.com/acteurs/mutuelles-de-sante-ip/classement-des-groupes-de-protection-sociale.58827</a:t>
            </a:r>
            <a:endParaRPr lang="fr-FR" dirty="0"/>
          </a:p>
        </p:txBody>
      </p:sp>
      <p:sp>
        <p:nvSpPr>
          <p:cNvPr id="4" name="Espace réservé de la date 3"/>
          <p:cNvSpPr>
            <a:spLocks noGrp="1"/>
          </p:cNvSpPr>
          <p:nvPr>
            <p:ph type="dt" idx="10"/>
          </p:nvPr>
        </p:nvSpPr>
        <p:spPr/>
        <p:txBody>
          <a:bodyPr/>
          <a:lstStyle/>
          <a:p>
            <a:fld id="{54110014-F66B-4509-8028-1752881821CA}"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48</a:t>
            </a:fld>
            <a:endParaRPr lang="en-GB" sz="11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1"/>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2"/>
          </p:nvPr>
        </p:nvSpPr>
        <p:spPr/>
        <p:txBody>
          <a:bodyPr/>
          <a:lstStyle/>
          <a:p>
            <a:fld id="{305287CA-3E72-4A91-B59B-B69F40801570}" type="slidenum">
              <a:rPr lang="en-GB" sz="1100" smtClean="0"/>
              <a:pPr/>
              <a:t>51</a:t>
            </a:fld>
            <a:endParaRPr lang="en-GB" sz="1100" dirty="0"/>
          </a:p>
        </p:txBody>
      </p:sp>
      <p:sp>
        <p:nvSpPr>
          <p:cNvPr id="2" name="Espace réservé de la date 1"/>
          <p:cNvSpPr>
            <a:spLocks noGrp="1"/>
          </p:cNvSpPr>
          <p:nvPr>
            <p:ph type="dt" idx="13"/>
          </p:nvPr>
        </p:nvSpPr>
        <p:spPr/>
        <p:txBody>
          <a:bodyPr/>
          <a:lstStyle/>
          <a:p>
            <a:fld id="{31BDE5F1-C4F8-479F-AC38-EBD64DCDC67E}" type="datetime1">
              <a:rPr lang="fr-FR" smtClean="0"/>
              <a:pPr/>
              <a:t>07/06/2016</a:t>
            </a:fld>
            <a:endParaRPr lang="fr-FR"/>
          </a:p>
        </p:txBody>
      </p:sp>
    </p:spTree>
    <p:extLst>
      <p:ext uri="{BB962C8B-B14F-4D97-AF65-F5344CB8AC3E}">
        <p14:creationId xmlns:p14="http://schemas.microsoft.com/office/powerpoint/2010/main" val="3617193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17575" y="744538"/>
            <a:ext cx="4962525" cy="3722687"/>
          </a:xfrm>
        </p:spPr>
      </p:sp>
      <p:sp>
        <p:nvSpPr>
          <p:cNvPr id="3" name="Espace réservé des commentaires 2"/>
          <p:cNvSpPr>
            <a:spLocks noGrp="1"/>
          </p:cNvSpPr>
          <p:nvPr>
            <p:ph type="body" idx="1"/>
          </p:nvPr>
        </p:nvSpPr>
        <p:spPr/>
        <p:txBody>
          <a:bodyPr>
            <a:normAutofit/>
          </a:bodyPr>
          <a:lstStyle/>
          <a:p>
            <a:pPr marL="88900" marR="0" indent="-8890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fr-FR" sz="800" b="1" dirty="0" smtClean="0">
                <a:solidFill>
                  <a:srgbClr val="FF0000"/>
                </a:solidFill>
              </a:rPr>
              <a:t> Question : le rectangle rouge a-t-il sa place ici ?</a:t>
            </a:r>
          </a:p>
        </p:txBody>
      </p:sp>
      <p:sp>
        <p:nvSpPr>
          <p:cNvPr id="4" name="Espace réservé de la date 3"/>
          <p:cNvSpPr>
            <a:spLocks noGrp="1"/>
          </p:cNvSpPr>
          <p:nvPr>
            <p:ph type="dt" idx="10"/>
          </p:nvPr>
        </p:nvSpPr>
        <p:spPr/>
        <p:txBody>
          <a:bodyPr/>
          <a:lstStyle/>
          <a:p>
            <a:fld id="{F17C5AF9-DBF5-4E41-952D-D96E8876E7E4}" type="datetime1">
              <a:rPr lang="fr-FR" smtClean="0"/>
              <a:pPr/>
              <a:t>07/06/2016</a:t>
            </a:fld>
            <a:endParaRPr lang="fr-FR" dirty="0"/>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53</a:t>
            </a:fld>
            <a:endParaRPr lang="en-GB" sz="11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1"/>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2"/>
          </p:nvPr>
        </p:nvSpPr>
        <p:spPr/>
        <p:txBody>
          <a:bodyPr/>
          <a:lstStyle/>
          <a:p>
            <a:fld id="{305287CA-3E72-4A91-B59B-B69F40801570}" type="slidenum">
              <a:rPr lang="en-GB" sz="1100" smtClean="0"/>
              <a:pPr/>
              <a:t>54</a:t>
            </a:fld>
            <a:endParaRPr lang="en-GB" sz="1100" dirty="0"/>
          </a:p>
        </p:txBody>
      </p:sp>
      <p:sp>
        <p:nvSpPr>
          <p:cNvPr id="2" name="Espace réservé de la date 1"/>
          <p:cNvSpPr>
            <a:spLocks noGrp="1"/>
          </p:cNvSpPr>
          <p:nvPr>
            <p:ph type="dt" idx="13"/>
          </p:nvPr>
        </p:nvSpPr>
        <p:spPr/>
        <p:txBody>
          <a:bodyPr/>
          <a:lstStyle/>
          <a:p>
            <a:fld id="{31BDE5F1-C4F8-479F-AC38-EBD64DCDC67E}" type="datetime1">
              <a:rPr lang="fr-FR" smtClean="0"/>
              <a:pPr/>
              <a:t>07/06/2016</a:t>
            </a:fld>
            <a:endParaRPr lang="fr-FR"/>
          </a:p>
        </p:txBody>
      </p:sp>
    </p:spTree>
    <p:extLst>
      <p:ext uri="{BB962C8B-B14F-4D97-AF65-F5344CB8AC3E}">
        <p14:creationId xmlns:p14="http://schemas.microsoft.com/office/powerpoint/2010/main" val="3617193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1"/>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2"/>
          </p:nvPr>
        </p:nvSpPr>
        <p:spPr/>
        <p:txBody>
          <a:bodyPr/>
          <a:lstStyle/>
          <a:p>
            <a:fld id="{305287CA-3E72-4A91-B59B-B69F40801570}" type="slidenum">
              <a:rPr lang="en-GB" sz="1100" smtClean="0"/>
              <a:pPr/>
              <a:t>3</a:t>
            </a:fld>
            <a:endParaRPr lang="en-GB" sz="1100" dirty="0"/>
          </a:p>
        </p:txBody>
      </p:sp>
      <p:sp>
        <p:nvSpPr>
          <p:cNvPr id="2" name="Espace réservé de la date 1"/>
          <p:cNvSpPr>
            <a:spLocks noGrp="1"/>
          </p:cNvSpPr>
          <p:nvPr>
            <p:ph type="dt" idx="13"/>
          </p:nvPr>
        </p:nvSpPr>
        <p:spPr/>
        <p:txBody>
          <a:bodyPr/>
          <a:lstStyle/>
          <a:p>
            <a:fld id="{31BDE5F1-C4F8-479F-AC38-EBD64DCDC67E}" type="datetime1">
              <a:rPr lang="fr-FR" smtClean="0"/>
              <a:pPr/>
              <a:t>07/06/2016</a:t>
            </a:fld>
            <a:endParaRPr lang="fr-FR"/>
          </a:p>
        </p:txBody>
      </p:sp>
    </p:spTree>
    <p:extLst>
      <p:ext uri="{BB962C8B-B14F-4D97-AF65-F5344CB8AC3E}">
        <p14:creationId xmlns:p14="http://schemas.microsoft.com/office/powerpoint/2010/main" val="361719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1"/>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2"/>
          </p:nvPr>
        </p:nvSpPr>
        <p:spPr/>
        <p:txBody>
          <a:bodyPr/>
          <a:lstStyle/>
          <a:p>
            <a:fld id="{305287CA-3E72-4A91-B59B-B69F40801570}" type="slidenum">
              <a:rPr lang="en-GB" sz="1100" smtClean="0"/>
              <a:pPr/>
              <a:t>4</a:t>
            </a:fld>
            <a:endParaRPr lang="en-GB" sz="1100" dirty="0"/>
          </a:p>
        </p:txBody>
      </p:sp>
      <p:sp>
        <p:nvSpPr>
          <p:cNvPr id="2" name="Espace réservé de la date 1"/>
          <p:cNvSpPr>
            <a:spLocks noGrp="1"/>
          </p:cNvSpPr>
          <p:nvPr>
            <p:ph type="dt" idx="13"/>
          </p:nvPr>
        </p:nvSpPr>
        <p:spPr/>
        <p:txBody>
          <a:bodyPr/>
          <a:lstStyle/>
          <a:p>
            <a:fld id="{31BDE5F1-C4F8-479F-AC38-EBD64DCDC67E}" type="datetime1">
              <a:rPr lang="fr-FR" smtClean="0"/>
              <a:pPr/>
              <a:t>07/06/2016</a:t>
            </a:fld>
            <a:endParaRPr lang="fr-FR"/>
          </a:p>
        </p:txBody>
      </p:sp>
    </p:spTree>
    <p:extLst>
      <p:ext uri="{BB962C8B-B14F-4D97-AF65-F5344CB8AC3E}">
        <p14:creationId xmlns:p14="http://schemas.microsoft.com/office/powerpoint/2010/main" val="361719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2"/>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5</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07/06/2016</a:t>
            </a:fld>
            <a:endParaRPr lang="fr-FR"/>
          </a:p>
        </p:txBody>
      </p:sp>
    </p:spTree>
    <p:extLst>
      <p:ext uri="{BB962C8B-B14F-4D97-AF65-F5344CB8AC3E}">
        <p14:creationId xmlns:p14="http://schemas.microsoft.com/office/powerpoint/2010/main" val="18575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2"/>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6</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07/06/2016</a:t>
            </a:fld>
            <a:endParaRPr lang="fr-FR"/>
          </a:p>
        </p:txBody>
      </p:sp>
    </p:spTree>
    <p:extLst>
      <p:ext uri="{BB962C8B-B14F-4D97-AF65-F5344CB8AC3E}">
        <p14:creationId xmlns:p14="http://schemas.microsoft.com/office/powerpoint/2010/main" val="185757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pPr>
              <a:buNone/>
            </a:pPr>
            <a:r>
              <a:rPr lang="fr-FR" b="1" dirty="0" smtClean="0"/>
              <a:t>Chiffres</a:t>
            </a:r>
            <a:r>
              <a:rPr lang="fr-FR" b="1" baseline="0" dirty="0" smtClean="0"/>
              <a:t> actualisés sur l’année 2011 (les chiffres de 2009 étaient présentés)</a:t>
            </a:r>
            <a:endParaRPr lang="fr-FR" b="1" dirty="0"/>
          </a:p>
        </p:txBody>
      </p:sp>
      <p:sp>
        <p:nvSpPr>
          <p:cNvPr id="14" name="Espace réservé du pied de page 13"/>
          <p:cNvSpPr>
            <a:spLocks noGrp="1"/>
          </p:cNvSpPr>
          <p:nvPr>
            <p:ph type="ftr" sz="quarter" idx="12"/>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7</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07/06/2016</a:t>
            </a:fld>
            <a:endParaRPr lang="fr-FR"/>
          </a:p>
        </p:txBody>
      </p:sp>
    </p:spTree>
    <p:extLst>
      <p:ext uri="{BB962C8B-B14F-4D97-AF65-F5344CB8AC3E}">
        <p14:creationId xmlns:p14="http://schemas.microsoft.com/office/powerpoint/2010/main" val="18575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r>
              <a:rPr lang="fr-FR" b="1" dirty="0" smtClean="0"/>
              <a:t>Ce schéma est le même,</a:t>
            </a:r>
            <a:r>
              <a:rPr lang="fr-FR" b="1" baseline="0" dirty="0" smtClean="0"/>
              <a:t> je n’ai pas trouvé de graph plus récent</a:t>
            </a:r>
            <a:endParaRPr lang="fr-FR" b="1" dirty="0"/>
          </a:p>
        </p:txBody>
      </p:sp>
      <p:sp>
        <p:nvSpPr>
          <p:cNvPr id="14" name="Espace réservé du pied de page 13"/>
          <p:cNvSpPr>
            <a:spLocks noGrp="1"/>
          </p:cNvSpPr>
          <p:nvPr>
            <p:ph type="ftr" sz="quarter" idx="12"/>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8</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07/06/2016</a:t>
            </a:fld>
            <a:endParaRPr lang="fr-FR"/>
          </a:p>
        </p:txBody>
      </p:sp>
    </p:spTree>
    <p:extLst>
      <p:ext uri="{BB962C8B-B14F-4D97-AF65-F5344CB8AC3E}">
        <p14:creationId xmlns:p14="http://schemas.microsoft.com/office/powerpoint/2010/main" val="18575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17575" y="744538"/>
            <a:ext cx="4962525" cy="3722687"/>
          </a:xfrm>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1"/>
          </p:nvPr>
        </p:nvSpPr>
        <p:spPr/>
        <p:txBody>
          <a:bodyPr/>
          <a:lstStyle/>
          <a:p>
            <a:r>
              <a:rPr lang="en-GB" sz="1100" smtClean="0"/>
              <a:t>Titre de la présentation</a:t>
            </a:r>
            <a:endParaRPr lang="en-GB" sz="1100" dirty="0"/>
          </a:p>
        </p:txBody>
      </p:sp>
      <p:sp>
        <p:nvSpPr>
          <p:cNvPr id="15" name="Espace réservé du numéro de diapositive 14"/>
          <p:cNvSpPr>
            <a:spLocks noGrp="1"/>
          </p:cNvSpPr>
          <p:nvPr>
            <p:ph type="sldNum" sz="quarter" idx="12"/>
          </p:nvPr>
        </p:nvSpPr>
        <p:spPr/>
        <p:txBody>
          <a:bodyPr/>
          <a:lstStyle/>
          <a:p>
            <a:fld id="{305287CA-3E72-4A91-B59B-B69F40801570}" type="slidenum">
              <a:rPr lang="en-GB" sz="1100" smtClean="0"/>
              <a:pPr/>
              <a:t>10</a:t>
            </a:fld>
            <a:endParaRPr lang="en-GB" sz="1100" dirty="0"/>
          </a:p>
        </p:txBody>
      </p:sp>
      <p:sp>
        <p:nvSpPr>
          <p:cNvPr id="2" name="Espace réservé de la date 1"/>
          <p:cNvSpPr>
            <a:spLocks noGrp="1"/>
          </p:cNvSpPr>
          <p:nvPr>
            <p:ph type="dt" idx="13"/>
          </p:nvPr>
        </p:nvSpPr>
        <p:spPr/>
        <p:txBody>
          <a:bodyPr/>
          <a:lstStyle/>
          <a:p>
            <a:fld id="{31BDE5F1-C4F8-479F-AC38-EBD64DCDC67E}" type="datetime1">
              <a:rPr lang="fr-FR" smtClean="0"/>
              <a:pPr/>
              <a:t>07/06/2016</a:t>
            </a:fld>
            <a:endParaRPr lang="fr-FR"/>
          </a:p>
        </p:txBody>
      </p:sp>
    </p:spTree>
    <p:extLst>
      <p:ext uri="{BB962C8B-B14F-4D97-AF65-F5344CB8AC3E}">
        <p14:creationId xmlns:p14="http://schemas.microsoft.com/office/powerpoint/2010/main" val="3617193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 y="408"/>
            <a:ext cx="9143456" cy="6857592"/>
          </a:xfrm>
          <a:prstGeom prst="rect">
            <a:avLst/>
          </a:prstGeom>
        </p:spPr>
      </p:pic>
      <p:sp>
        <p:nvSpPr>
          <p:cNvPr id="2" name="Titre 1"/>
          <p:cNvSpPr>
            <a:spLocks noGrp="1"/>
          </p:cNvSpPr>
          <p:nvPr>
            <p:ph type="ctrTitle"/>
          </p:nvPr>
        </p:nvSpPr>
        <p:spPr>
          <a:xfrm>
            <a:off x="551884" y="4968084"/>
            <a:ext cx="6451431" cy="424711"/>
          </a:xfrm>
        </p:spPr>
        <p:txBody>
          <a:bodyPr wrap="square" anchor="b">
            <a:spAutoFit/>
          </a:bodyPr>
          <a:lstStyle>
            <a:lvl1pPr algn="l">
              <a:defRPr sz="2400" cap="all" baseline="0">
                <a:solidFill>
                  <a:schemeClr val="tx1"/>
                </a:solidFill>
              </a:defRPr>
            </a:lvl1pPr>
          </a:lstStyle>
          <a:p>
            <a:r>
              <a:rPr lang="fr-FR" smtClean="0"/>
              <a:t>Cliquez pour modifier le style du titre</a:t>
            </a:r>
            <a:endParaRPr lang="fr-FR" dirty="0"/>
          </a:p>
        </p:txBody>
      </p:sp>
      <p:sp>
        <p:nvSpPr>
          <p:cNvPr id="12" name="Sous-titre 2"/>
          <p:cNvSpPr>
            <a:spLocks noGrp="1"/>
          </p:cNvSpPr>
          <p:nvPr>
            <p:ph type="subTitle" idx="1"/>
          </p:nvPr>
        </p:nvSpPr>
        <p:spPr>
          <a:xfrm>
            <a:off x="546100" y="5404078"/>
            <a:ext cx="6457215" cy="307777"/>
          </a:xfrm>
          <a:prstGeom prst="rect">
            <a:avLst/>
          </a:prstGeom>
        </p:spPr>
        <p:txBody>
          <a:bodyPr wrap="square" tIns="0" bIns="0">
            <a:spAutoFit/>
          </a:bodyPr>
          <a:lstStyle>
            <a:lvl1pPr marL="0" indent="0" algn="l">
              <a:spcBef>
                <a:spcPts val="411"/>
              </a:spcBef>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Cliquez pour modifier le style des sous-titres du masque</a:t>
            </a:r>
            <a:endParaRPr lang="fr-FR" dirty="0"/>
          </a:p>
        </p:txBody>
      </p:sp>
      <p:pic>
        <p:nvPicPr>
          <p:cNvPr id="14" name="Picture 3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79534" y="6139564"/>
            <a:ext cx="2027799" cy="698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228057" y="317602"/>
            <a:ext cx="1466851"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e la date 7"/>
          <p:cNvSpPr>
            <a:spLocks noGrp="1"/>
          </p:cNvSpPr>
          <p:nvPr>
            <p:ph type="dt" sz="half" idx="10"/>
          </p:nvPr>
        </p:nvSpPr>
        <p:spPr/>
        <p:txBody>
          <a:bodyPr/>
          <a:lstStyle/>
          <a:p>
            <a:fld id="{88B9B379-C49D-40C8-9DA0-AFB706D215CD}" type="datetime1">
              <a:rPr lang="fr-FR" smtClean="0"/>
              <a:pPr/>
              <a:t>07/06/2016</a:t>
            </a:fld>
            <a:endParaRPr lang="fr-FR" dirty="0"/>
          </a:p>
        </p:txBody>
      </p:sp>
      <p:sp>
        <p:nvSpPr>
          <p:cNvPr id="13" name="Espace réservé du pied de page 12"/>
          <p:cNvSpPr>
            <a:spLocks noGrp="1"/>
          </p:cNvSpPr>
          <p:nvPr>
            <p:ph type="ftr" sz="quarter" idx="11"/>
          </p:nvPr>
        </p:nvSpPr>
        <p:spPr/>
        <p:txBody>
          <a:bodyPr/>
          <a:lstStyle/>
          <a:p>
            <a:r>
              <a:rPr lang="fr-FR" dirty="0" smtClean="0"/>
              <a:t>Nom de la présentation</a:t>
            </a:r>
            <a:endParaRPr lang="fr-FR" dirty="0"/>
          </a:p>
        </p:txBody>
      </p:sp>
      <p:sp>
        <p:nvSpPr>
          <p:cNvPr id="15" name="Espace réservé du numéro de diapositive 14"/>
          <p:cNvSpPr>
            <a:spLocks noGrp="1"/>
          </p:cNvSpPr>
          <p:nvPr>
            <p:ph type="sldNum" sz="quarter" idx="12"/>
          </p:nvPr>
        </p:nvSpPr>
        <p:spPr/>
        <p:txBody>
          <a:bodyPr/>
          <a:lstStyle/>
          <a:p>
            <a:fld id="{AF43E6FD-AB27-4108-A2FC-346BB5F75E3F}" type="slidenum">
              <a:rPr lang="fr-FR" smtClean="0"/>
              <a:pPr/>
              <a:t>‹N°›</a:t>
            </a:fld>
            <a:endParaRPr lang="fr-FR" dirty="0"/>
          </a:p>
        </p:txBody>
      </p:sp>
      <p:cxnSp>
        <p:nvCxnSpPr>
          <p:cNvPr id="16" name="Connecteur droit 15"/>
          <p:cNvCxnSpPr/>
          <p:nvPr userDrawn="1"/>
        </p:nvCxnSpPr>
        <p:spPr>
          <a:xfrm>
            <a:off x="531467"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a:xfrm>
            <a:off x="0" y="1474788"/>
            <a:ext cx="4891139"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6" name="Rectangle 15"/>
          <p:cNvSpPr/>
          <p:nvPr userDrawn="1"/>
        </p:nvSpPr>
        <p:spPr>
          <a:xfrm>
            <a:off x="4932040" y="1474789"/>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20" name="Rectangle 19"/>
          <p:cNvSpPr/>
          <p:nvPr userDrawn="1"/>
        </p:nvSpPr>
        <p:spPr>
          <a:xfrm>
            <a:off x="4932040" y="3824289"/>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a:xfrm>
            <a:off x="0" y="1474788"/>
            <a:ext cx="4891139"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B191233F-97F6-402E-9965-FA170504373A}"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a:xfrm>
            <a:off x="5206300" y="1474789"/>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p:txBody>
      </p:sp>
      <p:sp>
        <p:nvSpPr>
          <p:cNvPr id="22" name="Espace réservé du contenu 2"/>
          <p:cNvSpPr>
            <a:spLocks noGrp="1"/>
          </p:cNvSpPr>
          <p:nvPr>
            <p:ph idx="14"/>
          </p:nvPr>
        </p:nvSpPr>
        <p:spPr>
          <a:xfrm>
            <a:off x="5206300" y="3844609"/>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a:xfrm>
            <a:off x="520127" y="1474788"/>
            <a:ext cx="2499175"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04BA4DDA-6717-4227-B277-FA8E7616EB58}"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12" name="Rectangle 11"/>
          <p:cNvSpPr/>
          <p:nvPr userDrawn="1"/>
        </p:nvSpPr>
        <p:spPr>
          <a:xfrm>
            <a:off x="3057155"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3" name="Rectangle 12"/>
          <p:cNvSpPr/>
          <p:nvPr userDrawn="1"/>
        </p:nvSpPr>
        <p:spPr>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4" name="Espace réservé du contenu 2"/>
          <p:cNvSpPr>
            <a:spLocks noGrp="1"/>
          </p:cNvSpPr>
          <p:nvPr>
            <p:ph idx="13"/>
          </p:nvPr>
        </p:nvSpPr>
        <p:spPr>
          <a:xfrm>
            <a:off x="3313957" y="1474788"/>
            <a:ext cx="2499175"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15" name="Espace réservé du contenu 2"/>
          <p:cNvSpPr>
            <a:spLocks noGrp="1"/>
          </p:cNvSpPr>
          <p:nvPr>
            <p:ph idx="14"/>
          </p:nvPr>
        </p:nvSpPr>
        <p:spPr>
          <a:xfrm>
            <a:off x="6366867" y="1474788"/>
            <a:ext cx="2499175"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56D5565-194A-447C-B50B-6717D2686347}" type="datetime1">
              <a:rPr lang="fr-FR" smtClean="0"/>
              <a:pPr/>
              <a:t>07/06/2016</a:t>
            </a:fld>
            <a:endParaRPr lang="fr-FR" dirty="0"/>
          </a:p>
        </p:txBody>
      </p:sp>
      <p:sp>
        <p:nvSpPr>
          <p:cNvPr id="4" name="Espace réservé du pied de page 3"/>
          <p:cNvSpPr>
            <a:spLocks noGrp="1"/>
          </p:cNvSpPr>
          <p:nvPr>
            <p:ph type="ftr" sz="quarter" idx="11"/>
          </p:nvPr>
        </p:nvSpPr>
        <p:spPr/>
        <p:txBody>
          <a:bodyPr/>
          <a:lstStyle>
            <a:lvl1pPr>
              <a:defRPr/>
            </a:lvl1pPr>
          </a:lstStyle>
          <a:p>
            <a:r>
              <a:rPr lang="fr-FR" dirty="0" smtClean="0"/>
              <a:t>Formation – la protection sociale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D2F78EF-FF32-4D32-80DD-838FB166CB6A}" type="datetime1">
              <a:rPr lang="fr-FR" smtClean="0"/>
              <a:pPr/>
              <a:t>07/06/2016</a:t>
            </a:fld>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‹N°›</a:t>
            </a:fld>
            <a:endParaRPr lang="fr-FR" dirty="0"/>
          </a:p>
        </p:txBody>
      </p:sp>
      <p:sp>
        <p:nvSpPr>
          <p:cNvPr id="9" name="Rectangle 8"/>
          <p:cNvSpPr/>
          <p:nvPr userDrawn="1"/>
        </p:nvSpPr>
        <p:spPr>
          <a:xfrm>
            <a:off x="0" y="1"/>
            <a:ext cx="9143728" cy="1567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61832" y="6485716"/>
            <a:ext cx="1026736" cy="1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Connecteur droit 11"/>
          <p:cNvCxnSpPr/>
          <p:nvPr userDrawn="1"/>
        </p:nvCxnSpPr>
        <p:spPr>
          <a:xfrm>
            <a:off x="531467"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6" name="Rectangle 5"/>
          <p:cNvSpPr/>
          <p:nvPr userDrawn="1"/>
        </p:nvSpPr>
        <p:spPr>
          <a:xfrm>
            <a:off x="0" y="0"/>
            <a:ext cx="9143728" cy="34290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0" rIns="36000" bIns="144000" rtlCol="0" anchor="b"/>
          <a:lstStyle/>
          <a:p>
            <a:pPr algn="l"/>
            <a:endParaRPr lang="en-GB" sz="2200" dirty="0">
              <a:latin typeface="+mj-lt"/>
            </a:endParaRPr>
          </a:p>
        </p:txBody>
      </p:sp>
      <p:sp>
        <p:nvSpPr>
          <p:cNvPr id="3" name="Espace réservé de la date 2"/>
          <p:cNvSpPr>
            <a:spLocks noGrp="1"/>
          </p:cNvSpPr>
          <p:nvPr>
            <p:ph type="dt" sz="half" idx="10"/>
          </p:nvPr>
        </p:nvSpPr>
        <p:spPr/>
        <p:txBody>
          <a:bodyPr/>
          <a:lstStyle/>
          <a:p>
            <a:fld id="{61F70E9B-8A26-4526-921A-8FDCAA896ACD}" type="datetime1">
              <a:rPr lang="fr-FR" smtClean="0"/>
              <a:pPr/>
              <a:t>07/06/2016</a:t>
            </a:fld>
            <a:endParaRPr lang="fr-FR" dirty="0"/>
          </a:p>
        </p:txBody>
      </p:sp>
      <p:sp>
        <p:nvSpPr>
          <p:cNvPr id="4" name="Espace réservé du pied de page 3"/>
          <p:cNvSpPr>
            <a:spLocks noGrp="1"/>
          </p:cNvSpPr>
          <p:nvPr>
            <p:ph type="ftr" sz="quarter" idx="11"/>
          </p:nvPr>
        </p:nvSpPr>
        <p:spPr/>
        <p:txBody>
          <a:bodyPr/>
          <a:lstStyle/>
          <a:p>
            <a:r>
              <a:rPr lang="fr-FR" dirty="0" smtClean="0"/>
              <a:t>Nom de la présentation</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dirty="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766" y="2856911"/>
            <a:ext cx="1668505" cy="6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4166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 y="408"/>
            <a:ext cx="9143456" cy="6857592"/>
          </a:xfrm>
          <a:prstGeom prst="rect">
            <a:avLst/>
          </a:prstGeom>
        </p:spPr>
      </p:pic>
      <p:sp>
        <p:nvSpPr>
          <p:cNvPr id="2" name="Titre 1"/>
          <p:cNvSpPr>
            <a:spLocks noGrp="1"/>
          </p:cNvSpPr>
          <p:nvPr>
            <p:ph type="ctrTitle"/>
          </p:nvPr>
        </p:nvSpPr>
        <p:spPr>
          <a:xfrm>
            <a:off x="551884" y="4968084"/>
            <a:ext cx="6451431" cy="424711"/>
          </a:xfrm>
        </p:spPr>
        <p:txBody>
          <a:bodyPr wrap="square" anchor="b">
            <a:spAutoFit/>
          </a:bodyPr>
          <a:lstStyle>
            <a:lvl1pPr algn="l">
              <a:defRPr sz="2400" cap="all" baseline="0">
                <a:solidFill>
                  <a:schemeClr val="tx1"/>
                </a:solidFill>
              </a:defRPr>
            </a:lvl1pPr>
          </a:lstStyle>
          <a:p>
            <a:r>
              <a:rPr lang="fr-FR" smtClean="0"/>
              <a:t>Modifiez le style du titre</a:t>
            </a:r>
            <a:endParaRPr lang="fr-FR" dirty="0"/>
          </a:p>
        </p:txBody>
      </p:sp>
      <p:sp>
        <p:nvSpPr>
          <p:cNvPr id="12" name="Sous-titre 2"/>
          <p:cNvSpPr>
            <a:spLocks noGrp="1"/>
          </p:cNvSpPr>
          <p:nvPr>
            <p:ph type="subTitle" idx="1"/>
          </p:nvPr>
        </p:nvSpPr>
        <p:spPr>
          <a:xfrm>
            <a:off x="546100" y="5404078"/>
            <a:ext cx="6457215" cy="307777"/>
          </a:xfrm>
          <a:prstGeom prst="rect">
            <a:avLst/>
          </a:prstGeom>
        </p:spPr>
        <p:txBody>
          <a:bodyPr wrap="square" tIns="0" bIns="0">
            <a:spAutoFit/>
          </a:bodyPr>
          <a:lstStyle>
            <a:lvl1pPr marL="0" indent="0" algn="l">
              <a:spcBef>
                <a:spcPts val="411"/>
              </a:spcBef>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28057" y="317602"/>
            <a:ext cx="1466851"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e la date 7"/>
          <p:cNvSpPr>
            <a:spLocks noGrp="1"/>
          </p:cNvSpPr>
          <p:nvPr>
            <p:ph type="dt" sz="half" idx="10"/>
          </p:nvPr>
        </p:nvSpPr>
        <p:spPr/>
        <p:txBody>
          <a:bodyPr/>
          <a:lstStyle/>
          <a:p>
            <a:fld id="{88B9B379-C49D-40C8-9DA0-AFB706D215CD}" type="datetime1">
              <a:rPr lang="fr-FR" smtClean="0"/>
              <a:pPr/>
              <a:t>07/06/2016</a:t>
            </a:fld>
            <a:endParaRPr lang="fr-FR" dirty="0"/>
          </a:p>
        </p:txBody>
      </p:sp>
      <p:sp>
        <p:nvSpPr>
          <p:cNvPr id="13" name="Espace réservé du pied de page 12"/>
          <p:cNvSpPr>
            <a:spLocks noGrp="1"/>
          </p:cNvSpPr>
          <p:nvPr>
            <p:ph type="ftr" sz="quarter" idx="11"/>
          </p:nvPr>
        </p:nvSpPr>
        <p:spPr/>
        <p:txBody>
          <a:bodyPr/>
          <a:lstStyle/>
          <a:p>
            <a:r>
              <a:rPr lang="fr-FR" dirty="0" smtClean="0"/>
              <a:t>Nom de la présentation</a:t>
            </a:r>
            <a:endParaRPr lang="fr-FR" dirty="0"/>
          </a:p>
        </p:txBody>
      </p:sp>
      <p:sp>
        <p:nvSpPr>
          <p:cNvPr id="15" name="Espace réservé du numéro de diapositive 14"/>
          <p:cNvSpPr>
            <a:spLocks noGrp="1"/>
          </p:cNvSpPr>
          <p:nvPr>
            <p:ph type="sldNum" sz="quarter" idx="12"/>
          </p:nvPr>
        </p:nvSpPr>
        <p:spPr/>
        <p:txBody>
          <a:bodyPr/>
          <a:lstStyle/>
          <a:p>
            <a:fld id="{AF43E6FD-AB27-4108-A2FC-346BB5F75E3F}" type="slidenum">
              <a:rPr lang="fr-FR" smtClean="0"/>
              <a:pPr/>
              <a:t>‹N°›</a:t>
            </a:fld>
            <a:endParaRPr lang="fr-FR" dirty="0"/>
          </a:p>
        </p:txBody>
      </p:sp>
      <p:cxnSp>
        <p:nvCxnSpPr>
          <p:cNvPr id="16" name="Connecteur droit 15"/>
          <p:cNvCxnSpPr/>
          <p:nvPr userDrawn="1"/>
        </p:nvCxnSpPr>
        <p:spPr>
          <a:xfrm>
            <a:off x="531467"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7463" t="-76387" r="-7656" b="-59590"/>
          <a:stretch/>
        </p:blipFill>
        <p:spPr bwMode="auto">
          <a:xfrm>
            <a:off x="5776254" y="6137276"/>
            <a:ext cx="3034695" cy="69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smtClean="0"/>
              <a:t>Modifiez le style du titre</a:t>
            </a:r>
            <a:endParaRPr lang="fr-FR"/>
          </a:p>
        </p:txBody>
      </p:sp>
      <p:sp>
        <p:nvSpPr>
          <p:cNvPr id="9" name="Espace réservé de la date 8"/>
          <p:cNvSpPr>
            <a:spLocks noGrp="1"/>
          </p:cNvSpPr>
          <p:nvPr>
            <p:ph type="dt" sz="half" idx="10"/>
          </p:nvPr>
        </p:nvSpPr>
        <p:spPr/>
        <p:txBody>
          <a:bodyPr/>
          <a:lstStyle/>
          <a:p>
            <a:fld id="{813D8FEF-6538-482C-93B0-2DB11108D122}"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a:xfrm>
            <a:off x="515939" y="1484314"/>
            <a:ext cx="8088312" cy="4681537"/>
          </a:xfrm>
        </p:spPr>
        <p:txBody>
          <a:body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a:xfrm>
            <a:off x="539751" y="3573464"/>
            <a:ext cx="8064500" cy="2592387"/>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smtClean="0"/>
              <a:t>Modifiez les styles du texte du masque</a:t>
            </a:r>
          </a:p>
          <a:p>
            <a:pPr lvl="1"/>
            <a:r>
              <a:rPr lang="fr-FR" smtClean="0"/>
              <a:t>Deuxième niveau</a:t>
            </a:r>
          </a:p>
        </p:txBody>
      </p:sp>
      <p:sp>
        <p:nvSpPr>
          <p:cNvPr id="6" name="Rectangle 5"/>
          <p:cNvSpPr/>
          <p:nvPr userDrawn="1"/>
        </p:nvSpPr>
        <p:spPr>
          <a:xfrm>
            <a:off x="0" y="0"/>
            <a:ext cx="9143728" cy="34290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0" rIns="36000" bIns="144000" rtlCol="0" anchor="b"/>
          <a:lstStyle/>
          <a:p>
            <a:pPr algn="l"/>
            <a:endParaRPr lang="en-GB" sz="2200" dirty="0">
              <a:latin typeface="+mj-lt"/>
            </a:endParaRPr>
          </a:p>
        </p:txBody>
      </p:sp>
      <p:sp>
        <p:nvSpPr>
          <p:cNvPr id="3" name="Espace réservé de la date 2"/>
          <p:cNvSpPr>
            <a:spLocks noGrp="1"/>
          </p:cNvSpPr>
          <p:nvPr>
            <p:ph type="dt" sz="half" idx="10"/>
          </p:nvPr>
        </p:nvSpPr>
        <p:spPr/>
        <p:txBody>
          <a:bodyPr/>
          <a:lstStyle/>
          <a:p>
            <a:fld id="{8AC13C24-49D1-493A-A4E1-CCAD3A05C709}" type="datetime1">
              <a:rPr lang="fr-FR" smtClean="0"/>
              <a:pPr/>
              <a:t>07/06/2016</a:t>
            </a:fld>
            <a:endParaRPr lang="fr-FR" dirty="0"/>
          </a:p>
        </p:txBody>
      </p:sp>
      <p:sp>
        <p:nvSpPr>
          <p:cNvPr id="4" name="Espace réservé du pied de page 3"/>
          <p:cNvSpPr>
            <a:spLocks noGrp="1"/>
          </p:cNvSpPr>
          <p:nvPr>
            <p:ph type="ftr" sz="quarter" idx="11"/>
          </p:nvPr>
        </p:nvSpPr>
        <p:spPr/>
        <p:txBody>
          <a:bodyPr/>
          <a:lstStyle/>
          <a:p>
            <a:r>
              <a:rPr lang="fr-FR" dirty="0" smtClean="0"/>
              <a:t>Nom de la présentation</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dirty="0"/>
          </a:p>
        </p:txBody>
      </p:sp>
      <p:sp>
        <p:nvSpPr>
          <p:cNvPr id="8" name="ZoneTexte 7"/>
          <p:cNvSpPr txBox="1"/>
          <p:nvPr userDrawn="1"/>
        </p:nvSpPr>
        <p:spPr>
          <a:xfrm>
            <a:off x="462771" y="2879831"/>
            <a:ext cx="2232248" cy="461665"/>
          </a:xfrm>
          <a:prstGeom prst="rect">
            <a:avLst/>
          </a:prstGeom>
          <a:noFill/>
        </p:spPr>
        <p:txBody>
          <a:bodyPr wrap="square" rtlCol="0">
            <a:spAutoFit/>
          </a:bodyPr>
          <a:lstStyle/>
          <a:p>
            <a:r>
              <a:rPr lang="it-IT" sz="2400" dirty="0" smtClean="0">
                <a:solidFill>
                  <a:schemeClr val="bg1"/>
                </a:solidFill>
              </a:rPr>
              <a:t>SOMMAIRE</a:t>
            </a:r>
            <a:endParaRPr lang="it-IT" sz="2400" dirty="0">
              <a:solidFill>
                <a:schemeClr val="bg1"/>
              </a:solidFill>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12" name="Espace réservé pour une image  11"/>
          <p:cNvSpPr>
            <a:spLocks noGrp="1"/>
          </p:cNvSpPr>
          <p:nvPr>
            <p:ph type="pic" sz="quarter" idx="11"/>
          </p:nvPr>
        </p:nvSpPr>
        <p:spPr>
          <a:xfrm>
            <a:off x="-12729" y="0"/>
            <a:ext cx="9156731" cy="42387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9"/>
              <a:gd name="connsiteY0" fmla="*/ 3 h 10000"/>
              <a:gd name="connsiteX1" fmla="*/ 10019 w 10019"/>
              <a:gd name="connsiteY1" fmla="*/ 0 h 10000"/>
              <a:gd name="connsiteX2" fmla="*/ 10019 w 10019"/>
              <a:gd name="connsiteY2" fmla="*/ 10000 h 10000"/>
              <a:gd name="connsiteX3" fmla="*/ 19 w 10019"/>
              <a:gd name="connsiteY3" fmla="*/ 10000 h 10000"/>
              <a:gd name="connsiteX4" fmla="*/ 0 w 10019"/>
              <a:gd name="connsiteY4" fmla="*/ 3 h 10000"/>
              <a:gd name="connsiteX0" fmla="*/ 11 w 10030"/>
              <a:gd name="connsiteY0" fmla="*/ 3 h 10000"/>
              <a:gd name="connsiteX1" fmla="*/ 10030 w 10030"/>
              <a:gd name="connsiteY1" fmla="*/ 0 h 10000"/>
              <a:gd name="connsiteX2" fmla="*/ 10030 w 10030"/>
              <a:gd name="connsiteY2" fmla="*/ 10000 h 10000"/>
              <a:gd name="connsiteX3" fmla="*/ 1 w 10030"/>
              <a:gd name="connsiteY3" fmla="*/ 3565 h 10000"/>
              <a:gd name="connsiteX4" fmla="*/ 11 w 10030"/>
              <a:gd name="connsiteY4" fmla="*/ 3 h 10000"/>
              <a:gd name="connsiteX0" fmla="*/ 10 w 10029"/>
              <a:gd name="connsiteY0" fmla="*/ 3 h 10000"/>
              <a:gd name="connsiteX1" fmla="*/ 10029 w 10029"/>
              <a:gd name="connsiteY1" fmla="*/ 0 h 10000"/>
              <a:gd name="connsiteX2" fmla="*/ 10029 w 10029"/>
              <a:gd name="connsiteY2" fmla="*/ 10000 h 10000"/>
              <a:gd name="connsiteX3" fmla="*/ 0 w 10029"/>
              <a:gd name="connsiteY3" fmla="*/ 3565 h 10000"/>
              <a:gd name="connsiteX4" fmla="*/ 10 w 10029"/>
              <a:gd name="connsiteY4" fmla="*/ 3 h 10000"/>
              <a:gd name="connsiteX0" fmla="*/ 0 w 10019"/>
              <a:gd name="connsiteY0" fmla="*/ 3 h 10000"/>
              <a:gd name="connsiteX1" fmla="*/ 10019 w 10019"/>
              <a:gd name="connsiteY1" fmla="*/ 0 h 10000"/>
              <a:gd name="connsiteX2" fmla="*/ 10019 w 10019"/>
              <a:gd name="connsiteY2" fmla="*/ 10000 h 10000"/>
              <a:gd name="connsiteX3" fmla="*/ 9 w 10019"/>
              <a:gd name="connsiteY3" fmla="*/ 3646 h 10000"/>
              <a:gd name="connsiteX4" fmla="*/ 0 w 10019"/>
              <a:gd name="connsiteY4" fmla="*/ 3 h 10000"/>
              <a:gd name="connsiteX0" fmla="*/ 0 w 10019"/>
              <a:gd name="connsiteY0" fmla="*/ 3 h 10000"/>
              <a:gd name="connsiteX1" fmla="*/ 10019 w 10019"/>
              <a:gd name="connsiteY1" fmla="*/ 0 h 10000"/>
              <a:gd name="connsiteX2" fmla="*/ 10019 w 10019"/>
              <a:gd name="connsiteY2" fmla="*/ 10000 h 10000"/>
              <a:gd name="connsiteX3" fmla="*/ 5323 w 10019"/>
              <a:gd name="connsiteY3" fmla="*/ 7020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7466 w 10019"/>
              <a:gd name="connsiteY3" fmla="*/ 6778 h 10000"/>
              <a:gd name="connsiteX4" fmla="*/ 5418 w 10019"/>
              <a:gd name="connsiteY4" fmla="*/ 4115 h 10000"/>
              <a:gd name="connsiteX5" fmla="*/ 9 w 10019"/>
              <a:gd name="connsiteY5" fmla="*/ 3646 h 10000"/>
              <a:gd name="connsiteX6" fmla="*/ 0 w 10019"/>
              <a:gd name="connsiteY6" fmla="*/ 3 h 10000"/>
              <a:gd name="connsiteX0" fmla="*/ 0 w 10019"/>
              <a:gd name="connsiteY0" fmla="*/ 3 h 10000"/>
              <a:gd name="connsiteX1" fmla="*/ 10019 w 10019"/>
              <a:gd name="connsiteY1" fmla="*/ 0 h 10000"/>
              <a:gd name="connsiteX2" fmla="*/ 10019 w 10019"/>
              <a:gd name="connsiteY2" fmla="*/ 10000 h 10000"/>
              <a:gd name="connsiteX3" fmla="*/ 429 w 10019"/>
              <a:gd name="connsiteY3" fmla="*/ 3490 h 10000"/>
              <a:gd name="connsiteX4" fmla="*/ 5418 w 10019"/>
              <a:gd name="connsiteY4" fmla="*/ 4115 h 10000"/>
              <a:gd name="connsiteX5" fmla="*/ 9 w 10019"/>
              <a:gd name="connsiteY5" fmla="*/ 3646 h 10000"/>
              <a:gd name="connsiteX6" fmla="*/ 0 w 10019"/>
              <a:gd name="connsiteY6" fmla="*/ 3 h 10000"/>
              <a:gd name="connsiteX0" fmla="*/ 0 w 10019"/>
              <a:gd name="connsiteY0" fmla="*/ 3 h 10000"/>
              <a:gd name="connsiteX1" fmla="*/ 10019 w 10019"/>
              <a:gd name="connsiteY1" fmla="*/ 0 h 10000"/>
              <a:gd name="connsiteX2" fmla="*/ 10019 w 10019"/>
              <a:gd name="connsiteY2" fmla="*/ 10000 h 10000"/>
              <a:gd name="connsiteX3" fmla="*/ 4447 w 10019"/>
              <a:gd name="connsiteY3" fmla="*/ 6213 h 10000"/>
              <a:gd name="connsiteX4" fmla="*/ 429 w 10019"/>
              <a:gd name="connsiteY4" fmla="*/ 3490 h 10000"/>
              <a:gd name="connsiteX5" fmla="*/ 5418 w 10019"/>
              <a:gd name="connsiteY5" fmla="*/ 4115 h 10000"/>
              <a:gd name="connsiteX6" fmla="*/ 9 w 10019"/>
              <a:gd name="connsiteY6" fmla="*/ 3646 h 10000"/>
              <a:gd name="connsiteX7" fmla="*/ 0 w 10019"/>
              <a:gd name="connsiteY7" fmla="*/ 3 h 10000"/>
              <a:gd name="connsiteX0" fmla="*/ 0 w 10019"/>
              <a:gd name="connsiteY0" fmla="*/ 3 h 10000"/>
              <a:gd name="connsiteX1" fmla="*/ 10019 w 10019"/>
              <a:gd name="connsiteY1" fmla="*/ 0 h 10000"/>
              <a:gd name="connsiteX2" fmla="*/ 10019 w 10019"/>
              <a:gd name="connsiteY2" fmla="*/ 10000 h 10000"/>
              <a:gd name="connsiteX3" fmla="*/ 1295 w 10019"/>
              <a:gd name="connsiteY3" fmla="*/ 6092 h 10000"/>
              <a:gd name="connsiteX4" fmla="*/ 429 w 10019"/>
              <a:gd name="connsiteY4" fmla="*/ 3490 h 10000"/>
              <a:gd name="connsiteX5" fmla="*/ 5418 w 10019"/>
              <a:gd name="connsiteY5" fmla="*/ 4115 h 10000"/>
              <a:gd name="connsiteX6" fmla="*/ 9 w 10019"/>
              <a:gd name="connsiteY6" fmla="*/ 3646 h 10000"/>
              <a:gd name="connsiteX7" fmla="*/ 0 w 10019"/>
              <a:gd name="connsiteY7" fmla="*/ 3 h 10000"/>
              <a:gd name="connsiteX0" fmla="*/ 0 w 10019"/>
              <a:gd name="connsiteY0" fmla="*/ 3 h 10000"/>
              <a:gd name="connsiteX1" fmla="*/ 10019 w 10019"/>
              <a:gd name="connsiteY1" fmla="*/ 0 h 10000"/>
              <a:gd name="connsiteX2" fmla="*/ 10019 w 10019"/>
              <a:gd name="connsiteY2" fmla="*/ 10000 h 10000"/>
              <a:gd name="connsiteX3" fmla="*/ 3619 w 10019"/>
              <a:gd name="connsiteY3" fmla="*/ 7161 h 10000"/>
              <a:gd name="connsiteX4" fmla="*/ 1295 w 10019"/>
              <a:gd name="connsiteY4" fmla="*/ 6092 h 10000"/>
              <a:gd name="connsiteX5" fmla="*/ 429 w 10019"/>
              <a:gd name="connsiteY5" fmla="*/ 3490 h 10000"/>
              <a:gd name="connsiteX6" fmla="*/ 5418 w 10019"/>
              <a:gd name="connsiteY6" fmla="*/ 4115 h 10000"/>
              <a:gd name="connsiteX7" fmla="*/ 9 w 10019"/>
              <a:gd name="connsiteY7" fmla="*/ 3646 h 10000"/>
              <a:gd name="connsiteX8" fmla="*/ 0 w 10019"/>
              <a:gd name="connsiteY8" fmla="*/ 3 h 10000"/>
              <a:gd name="connsiteX0" fmla="*/ 19 w 10038"/>
              <a:gd name="connsiteY0" fmla="*/ 3 h 10000"/>
              <a:gd name="connsiteX1" fmla="*/ 10038 w 10038"/>
              <a:gd name="connsiteY1" fmla="*/ 0 h 10000"/>
              <a:gd name="connsiteX2" fmla="*/ 10038 w 10038"/>
              <a:gd name="connsiteY2" fmla="*/ 10000 h 10000"/>
              <a:gd name="connsiteX3" fmla="*/ 0 w 10038"/>
              <a:gd name="connsiteY3" fmla="*/ 5446 h 10000"/>
              <a:gd name="connsiteX4" fmla="*/ 1314 w 10038"/>
              <a:gd name="connsiteY4" fmla="*/ 6092 h 10000"/>
              <a:gd name="connsiteX5" fmla="*/ 448 w 10038"/>
              <a:gd name="connsiteY5" fmla="*/ 3490 h 10000"/>
              <a:gd name="connsiteX6" fmla="*/ 5437 w 10038"/>
              <a:gd name="connsiteY6" fmla="*/ 4115 h 10000"/>
              <a:gd name="connsiteX7" fmla="*/ 28 w 10038"/>
              <a:gd name="connsiteY7" fmla="*/ 3646 h 10000"/>
              <a:gd name="connsiteX8" fmla="*/ 19 w 10038"/>
              <a:gd name="connsiteY8" fmla="*/ 3 h 10000"/>
              <a:gd name="connsiteX0" fmla="*/ 19 w 10038"/>
              <a:gd name="connsiteY0" fmla="*/ 3 h 10000"/>
              <a:gd name="connsiteX1" fmla="*/ 10038 w 10038"/>
              <a:gd name="connsiteY1" fmla="*/ 0 h 10000"/>
              <a:gd name="connsiteX2" fmla="*/ 10038 w 10038"/>
              <a:gd name="connsiteY2" fmla="*/ 10000 h 10000"/>
              <a:gd name="connsiteX3" fmla="*/ 4304 w 10038"/>
              <a:gd name="connsiteY3" fmla="*/ 7403 h 10000"/>
              <a:gd name="connsiteX4" fmla="*/ 0 w 10038"/>
              <a:gd name="connsiteY4" fmla="*/ 5446 h 10000"/>
              <a:gd name="connsiteX5" fmla="*/ 1314 w 10038"/>
              <a:gd name="connsiteY5" fmla="*/ 6092 h 10000"/>
              <a:gd name="connsiteX6" fmla="*/ 448 w 10038"/>
              <a:gd name="connsiteY6" fmla="*/ 3490 h 10000"/>
              <a:gd name="connsiteX7" fmla="*/ 5437 w 10038"/>
              <a:gd name="connsiteY7" fmla="*/ 4115 h 10000"/>
              <a:gd name="connsiteX8" fmla="*/ 28 w 10038"/>
              <a:gd name="connsiteY8" fmla="*/ 3646 h 10000"/>
              <a:gd name="connsiteX9" fmla="*/ 19 w 10038"/>
              <a:gd name="connsiteY9" fmla="*/ 3 h 10000"/>
              <a:gd name="connsiteX0" fmla="*/ 19 w 10038"/>
              <a:gd name="connsiteY0" fmla="*/ 3 h 10000"/>
              <a:gd name="connsiteX1" fmla="*/ 10038 w 10038"/>
              <a:gd name="connsiteY1" fmla="*/ 0 h 10000"/>
              <a:gd name="connsiteX2" fmla="*/ 10038 w 10038"/>
              <a:gd name="connsiteY2" fmla="*/ 10000 h 10000"/>
              <a:gd name="connsiteX3" fmla="*/ 19 w 10038"/>
              <a:gd name="connsiteY3" fmla="*/ 7060 h 10000"/>
              <a:gd name="connsiteX4" fmla="*/ 0 w 10038"/>
              <a:gd name="connsiteY4" fmla="*/ 5446 h 10000"/>
              <a:gd name="connsiteX5" fmla="*/ 1314 w 10038"/>
              <a:gd name="connsiteY5" fmla="*/ 6092 h 10000"/>
              <a:gd name="connsiteX6" fmla="*/ 448 w 10038"/>
              <a:gd name="connsiteY6" fmla="*/ 3490 h 10000"/>
              <a:gd name="connsiteX7" fmla="*/ 5437 w 10038"/>
              <a:gd name="connsiteY7" fmla="*/ 4115 h 10000"/>
              <a:gd name="connsiteX8" fmla="*/ 28 w 10038"/>
              <a:gd name="connsiteY8" fmla="*/ 3646 h 10000"/>
              <a:gd name="connsiteX9" fmla="*/ 19 w 10038"/>
              <a:gd name="connsiteY9" fmla="*/ 3 h 10000"/>
              <a:gd name="connsiteX0" fmla="*/ 19 w 10038"/>
              <a:gd name="connsiteY0" fmla="*/ 3 h 10000"/>
              <a:gd name="connsiteX1" fmla="*/ 10038 w 10038"/>
              <a:gd name="connsiteY1" fmla="*/ 0 h 10000"/>
              <a:gd name="connsiteX2" fmla="*/ 10038 w 10038"/>
              <a:gd name="connsiteY2" fmla="*/ 10000 h 10000"/>
              <a:gd name="connsiteX3" fmla="*/ 3990 w 10038"/>
              <a:gd name="connsiteY3" fmla="*/ 8230 h 10000"/>
              <a:gd name="connsiteX4" fmla="*/ 19 w 10038"/>
              <a:gd name="connsiteY4" fmla="*/ 7060 h 10000"/>
              <a:gd name="connsiteX5" fmla="*/ 0 w 10038"/>
              <a:gd name="connsiteY5" fmla="*/ 5446 h 10000"/>
              <a:gd name="connsiteX6" fmla="*/ 1314 w 10038"/>
              <a:gd name="connsiteY6" fmla="*/ 6092 h 10000"/>
              <a:gd name="connsiteX7" fmla="*/ 448 w 10038"/>
              <a:gd name="connsiteY7" fmla="*/ 3490 h 10000"/>
              <a:gd name="connsiteX8" fmla="*/ 5437 w 10038"/>
              <a:gd name="connsiteY8" fmla="*/ 4115 h 10000"/>
              <a:gd name="connsiteX9" fmla="*/ 28 w 10038"/>
              <a:gd name="connsiteY9" fmla="*/ 3646 h 10000"/>
              <a:gd name="connsiteX10" fmla="*/ 19 w 10038"/>
              <a:gd name="connsiteY10" fmla="*/ 3 h 10000"/>
              <a:gd name="connsiteX0" fmla="*/ 19 w 10038"/>
              <a:gd name="connsiteY0" fmla="*/ 3 h 10000"/>
              <a:gd name="connsiteX1" fmla="*/ 10038 w 10038"/>
              <a:gd name="connsiteY1" fmla="*/ 0 h 10000"/>
              <a:gd name="connsiteX2" fmla="*/ 10038 w 10038"/>
              <a:gd name="connsiteY2" fmla="*/ 10000 h 10000"/>
              <a:gd name="connsiteX3" fmla="*/ 4799 w 10038"/>
              <a:gd name="connsiteY3" fmla="*/ 9521 h 10000"/>
              <a:gd name="connsiteX4" fmla="*/ 19 w 10038"/>
              <a:gd name="connsiteY4" fmla="*/ 7060 h 10000"/>
              <a:gd name="connsiteX5" fmla="*/ 0 w 10038"/>
              <a:gd name="connsiteY5" fmla="*/ 5446 h 10000"/>
              <a:gd name="connsiteX6" fmla="*/ 1314 w 10038"/>
              <a:gd name="connsiteY6" fmla="*/ 6092 h 10000"/>
              <a:gd name="connsiteX7" fmla="*/ 448 w 10038"/>
              <a:gd name="connsiteY7" fmla="*/ 3490 h 10000"/>
              <a:gd name="connsiteX8" fmla="*/ 5437 w 10038"/>
              <a:gd name="connsiteY8" fmla="*/ 4115 h 10000"/>
              <a:gd name="connsiteX9" fmla="*/ 28 w 10038"/>
              <a:gd name="connsiteY9" fmla="*/ 3646 h 10000"/>
              <a:gd name="connsiteX10" fmla="*/ 19 w 10038"/>
              <a:gd name="connsiteY10" fmla="*/ 3 h 10000"/>
              <a:gd name="connsiteX0" fmla="*/ 19 w 10038"/>
              <a:gd name="connsiteY0" fmla="*/ 3 h 10000"/>
              <a:gd name="connsiteX1" fmla="*/ 10038 w 10038"/>
              <a:gd name="connsiteY1" fmla="*/ 0 h 10000"/>
              <a:gd name="connsiteX2" fmla="*/ 10038 w 10038"/>
              <a:gd name="connsiteY2" fmla="*/ 10000 h 10000"/>
              <a:gd name="connsiteX3" fmla="*/ 6133 w 10038"/>
              <a:gd name="connsiteY3" fmla="*/ 9642 h 10000"/>
              <a:gd name="connsiteX4" fmla="*/ 4799 w 10038"/>
              <a:gd name="connsiteY4" fmla="*/ 9521 h 10000"/>
              <a:gd name="connsiteX5" fmla="*/ 19 w 10038"/>
              <a:gd name="connsiteY5" fmla="*/ 7060 h 10000"/>
              <a:gd name="connsiteX6" fmla="*/ 0 w 10038"/>
              <a:gd name="connsiteY6" fmla="*/ 5446 h 10000"/>
              <a:gd name="connsiteX7" fmla="*/ 1314 w 10038"/>
              <a:gd name="connsiteY7" fmla="*/ 6092 h 10000"/>
              <a:gd name="connsiteX8" fmla="*/ 448 w 10038"/>
              <a:gd name="connsiteY8" fmla="*/ 3490 h 10000"/>
              <a:gd name="connsiteX9" fmla="*/ 5437 w 10038"/>
              <a:gd name="connsiteY9" fmla="*/ 4115 h 10000"/>
              <a:gd name="connsiteX10" fmla="*/ 28 w 10038"/>
              <a:gd name="connsiteY10" fmla="*/ 3646 h 10000"/>
              <a:gd name="connsiteX11" fmla="*/ 19 w 10038"/>
              <a:gd name="connsiteY11" fmla="*/ 3 h 10000"/>
              <a:gd name="connsiteX0" fmla="*/ 19 w 10038"/>
              <a:gd name="connsiteY0" fmla="*/ 3 h 10000"/>
              <a:gd name="connsiteX1" fmla="*/ 10038 w 10038"/>
              <a:gd name="connsiteY1" fmla="*/ 0 h 10000"/>
              <a:gd name="connsiteX2" fmla="*/ 10038 w 10038"/>
              <a:gd name="connsiteY2" fmla="*/ 10000 h 10000"/>
              <a:gd name="connsiteX3" fmla="*/ 3895 w 10038"/>
              <a:gd name="connsiteY3" fmla="*/ 6899 h 10000"/>
              <a:gd name="connsiteX4" fmla="*/ 4799 w 10038"/>
              <a:gd name="connsiteY4" fmla="*/ 9521 h 10000"/>
              <a:gd name="connsiteX5" fmla="*/ 19 w 10038"/>
              <a:gd name="connsiteY5" fmla="*/ 7060 h 10000"/>
              <a:gd name="connsiteX6" fmla="*/ 0 w 10038"/>
              <a:gd name="connsiteY6" fmla="*/ 5446 h 10000"/>
              <a:gd name="connsiteX7" fmla="*/ 1314 w 10038"/>
              <a:gd name="connsiteY7" fmla="*/ 6092 h 10000"/>
              <a:gd name="connsiteX8" fmla="*/ 448 w 10038"/>
              <a:gd name="connsiteY8" fmla="*/ 3490 h 10000"/>
              <a:gd name="connsiteX9" fmla="*/ 5437 w 10038"/>
              <a:gd name="connsiteY9" fmla="*/ 4115 h 10000"/>
              <a:gd name="connsiteX10" fmla="*/ 28 w 10038"/>
              <a:gd name="connsiteY10" fmla="*/ 3646 h 10000"/>
              <a:gd name="connsiteX11" fmla="*/ 19 w 10038"/>
              <a:gd name="connsiteY11" fmla="*/ 3 h 10000"/>
              <a:gd name="connsiteX0" fmla="*/ 19 w 10038"/>
              <a:gd name="connsiteY0" fmla="*/ 3 h 10000"/>
              <a:gd name="connsiteX1" fmla="*/ 10038 w 10038"/>
              <a:gd name="connsiteY1" fmla="*/ 0 h 10000"/>
              <a:gd name="connsiteX2" fmla="*/ 10038 w 10038"/>
              <a:gd name="connsiteY2" fmla="*/ 10000 h 10000"/>
              <a:gd name="connsiteX3" fmla="*/ 6409 w 10038"/>
              <a:gd name="connsiteY3" fmla="*/ 8149 h 10000"/>
              <a:gd name="connsiteX4" fmla="*/ 3895 w 10038"/>
              <a:gd name="connsiteY4" fmla="*/ 6899 h 10000"/>
              <a:gd name="connsiteX5" fmla="*/ 4799 w 10038"/>
              <a:gd name="connsiteY5" fmla="*/ 9521 h 10000"/>
              <a:gd name="connsiteX6" fmla="*/ 19 w 10038"/>
              <a:gd name="connsiteY6" fmla="*/ 7060 h 10000"/>
              <a:gd name="connsiteX7" fmla="*/ 0 w 10038"/>
              <a:gd name="connsiteY7" fmla="*/ 5446 h 10000"/>
              <a:gd name="connsiteX8" fmla="*/ 1314 w 10038"/>
              <a:gd name="connsiteY8" fmla="*/ 6092 h 10000"/>
              <a:gd name="connsiteX9" fmla="*/ 448 w 10038"/>
              <a:gd name="connsiteY9" fmla="*/ 3490 h 10000"/>
              <a:gd name="connsiteX10" fmla="*/ 5437 w 10038"/>
              <a:gd name="connsiteY10" fmla="*/ 4115 h 10000"/>
              <a:gd name="connsiteX11" fmla="*/ 28 w 10038"/>
              <a:gd name="connsiteY11" fmla="*/ 3646 h 10000"/>
              <a:gd name="connsiteX12" fmla="*/ 19 w 10038"/>
              <a:gd name="connsiteY12" fmla="*/ 3 h 10000"/>
              <a:gd name="connsiteX0" fmla="*/ 19 w 10038"/>
              <a:gd name="connsiteY0" fmla="*/ 3 h 10000"/>
              <a:gd name="connsiteX1" fmla="*/ 10038 w 10038"/>
              <a:gd name="connsiteY1" fmla="*/ 0 h 10000"/>
              <a:gd name="connsiteX2" fmla="*/ 10038 w 10038"/>
              <a:gd name="connsiteY2" fmla="*/ 10000 h 10000"/>
              <a:gd name="connsiteX3" fmla="*/ 5676 w 10038"/>
              <a:gd name="connsiteY3" fmla="*/ 8431 h 10000"/>
              <a:gd name="connsiteX4" fmla="*/ 3895 w 10038"/>
              <a:gd name="connsiteY4" fmla="*/ 6899 h 10000"/>
              <a:gd name="connsiteX5" fmla="*/ 4799 w 10038"/>
              <a:gd name="connsiteY5" fmla="*/ 9521 h 10000"/>
              <a:gd name="connsiteX6" fmla="*/ 19 w 10038"/>
              <a:gd name="connsiteY6" fmla="*/ 7060 h 10000"/>
              <a:gd name="connsiteX7" fmla="*/ 0 w 10038"/>
              <a:gd name="connsiteY7" fmla="*/ 5446 h 10000"/>
              <a:gd name="connsiteX8" fmla="*/ 1314 w 10038"/>
              <a:gd name="connsiteY8" fmla="*/ 6092 h 10000"/>
              <a:gd name="connsiteX9" fmla="*/ 448 w 10038"/>
              <a:gd name="connsiteY9" fmla="*/ 3490 h 10000"/>
              <a:gd name="connsiteX10" fmla="*/ 5437 w 10038"/>
              <a:gd name="connsiteY10" fmla="*/ 4115 h 10000"/>
              <a:gd name="connsiteX11" fmla="*/ 28 w 10038"/>
              <a:gd name="connsiteY11" fmla="*/ 3646 h 10000"/>
              <a:gd name="connsiteX12" fmla="*/ 19 w 10038"/>
              <a:gd name="connsiteY12" fmla="*/ 3 h 10000"/>
              <a:gd name="connsiteX0" fmla="*/ 19 w 10038"/>
              <a:gd name="connsiteY0" fmla="*/ 3 h 10000"/>
              <a:gd name="connsiteX1" fmla="*/ 10038 w 10038"/>
              <a:gd name="connsiteY1" fmla="*/ 0 h 10000"/>
              <a:gd name="connsiteX2" fmla="*/ 10038 w 10038"/>
              <a:gd name="connsiteY2" fmla="*/ 10000 h 10000"/>
              <a:gd name="connsiteX3" fmla="*/ 6885 w 10038"/>
              <a:gd name="connsiteY3" fmla="*/ 8835 h 10000"/>
              <a:gd name="connsiteX4" fmla="*/ 5676 w 10038"/>
              <a:gd name="connsiteY4" fmla="*/ 8431 h 10000"/>
              <a:gd name="connsiteX5" fmla="*/ 3895 w 10038"/>
              <a:gd name="connsiteY5" fmla="*/ 6899 h 10000"/>
              <a:gd name="connsiteX6" fmla="*/ 4799 w 10038"/>
              <a:gd name="connsiteY6" fmla="*/ 9521 h 10000"/>
              <a:gd name="connsiteX7" fmla="*/ 19 w 10038"/>
              <a:gd name="connsiteY7" fmla="*/ 7060 h 10000"/>
              <a:gd name="connsiteX8" fmla="*/ 0 w 10038"/>
              <a:gd name="connsiteY8" fmla="*/ 5446 h 10000"/>
              <a:gd name="connsiteX9" fmla="*/ 1314 w 10038"/>
              <a:gd name="connsiteY9" fmla="*/ 6092 h 10000"/>
              <a:gd name="connsiteX10" fmla="*/ 448 w 10038"/>
              <a:gd name="connsiteY10" fmla="*/ 3490 h 10000"/>
              <a:gd name="connsiteX11" fmla="*/ 5437 w 10038"/>
              <a:gd name="connsiteY11" fmla="*/ 4115 h 10000"/>
              <a:gd name="connsiteX12" fmla="*/ 28 w 10038"/>
              <a:gd name="connsiteY12" fmla="*/ 3646 h 10000"/>
              <a:gd name="connsiteX13" fmla="*/ 19 w 10038"/>
              <a:gd name="connsiteY13" fmla="*/ 3 h 10000"/>
              <a:gd name="connsiteX0" fmla="*/ 19 w 10038"/>
              <a:gd name="connsiteY0" fmla="*/ 3 h 10000"/>
              <a:gd name="connsiteX1" fmla="*/ 10038 w 10038"/>
              <a:gd name="connsiteY1" fmla="*/ 0 h 10000"/>
              <a:gd name="connsiteX2" fmla="*/ 10038 w 10038"/>
              <a:gd name="connsiteY2" fmla="*/ 10000 h 10000"/>
              <a:gd name="connsiteX3" fmla="*/ 4752 w 10038"/>
              <a:gd name="connsiteY3" fmla="*/ 9803 h 10000"/>
              <a:gd name="connsiteX4" fmla="*/ 5676 w 10038"/>
              <a:gd name="connsiteY4" fmla="*/ 8431 h 10000"/>
              <a:gd name="connsiteX5" fmla="*/ 3895 w 10038"/>
              <a:gd name="connsiteY5" fmla="*/ 6899 h 10000"/>
              <a:gd name="connsiteX6" fmla="*/ 4799 w 10038"/>
              <a:gd name="connsiteY6" fmla="*/ 9521 h 10000"/>
              <a:gd name="connsiteX7" fmla="*/ 19 w 10038"/>
              <a:gd name="connsiteY7" fmla="*/ 7060 h 10000"/>
              <a:gd name="connsiteX8" fmla="*/ 0 w 10038"/>
              <a:gd name="connsiteY8" fmla="*/ 5446 h 10000"/>
              <a:gd name="connsiteX9" fmla="*/ 1314 w 10038"/>
              <a:gd name="connsiteY9" fmla="*/ 6092 h 10000"/>
              <a:gd name="connsiteX10" fmla="*/ 448 w 10038"/>
              <a:gd name="connsiteY10" fmla="*/ 3490 h 10000"/>
              <a:gd name="connsiteX11" fmla="*/ 5437 w 10038"/>
              <a:gd name="connsiteY11" fmla="*/ 4115 h 10000"/>
              <a:gd name="connsiteX12" fmla="*/ 28 w 10038"/>
              <a:gd name="connsiteY12" fmla="*/ 3646 h 10000"/>
              <a:gd name="connsiteX13" fmla="*/ 19 w 10038"/>
              <a:gd name="connsiteY13" fmla="*/ 3 h 10000"/>
              <a:gd name="connsiteX0" fmla="*/ 19 w 10038"/>
              <a:gd name="connsiteY0" fmla="*/ 3 h 9818"/>
              <a:gd name="connsiteX1" fmla="*/ 10038 w 10038"/>
              <a:gd name="connsiteY1" fmla="*/ 0 h 9818"/>
              <a:gd name="connsiteX2" fmla="*/ 10038 w 10038"/>
              <a:gd name="connsiteY2" fmla="*/ 9818 h 9818"/>
              <a:gd name="connsiteX3" fmla="*/ 4752 w 10038"/>
              <a:gd name="connsiteY3" fmla="*/ 9803 h 9818"/>
              <a:gd name="connsiteX4" fmla="*/ 5676 w 10038"/>
              <a:gd name="connsiteY4" fmla="*/ 8431 h 9818"/>
              <a:gd name="connsiteX5" fmla="*/ 3895 w 10038"/>
              <a:gd name="connsiteY5" fmla="*/ 6899 h 9818"/>
              <a:gd name="connsiteX6" fmla="*/ 4799 w 10038"/>
              <a:gd name="connsiteY6" fmla="*/ 9521 h 9818"/>
              <a:gd name="connsiteX7" fmla="*/ 19 w 10038"/>
              <a:gd name="connsiteY7" fmla="*/ 7060 h 9818"/>
              <a:gd name="connsiteX8" fmla="*/ 0 w 10038"/>
              <a:gd name="connsiteY8" fmla="*/ 5446 h 9818"/>
              <a:gd name="connsiteX9" fmla="*/ 1314 w 10038"/>
              <a:gd name="connsiteY9" fmla="*/ 6092 h 9818"/>
              <a:gd name="connsiteX10" fmla="*/ 448 w 10038"/>
              <a:gd name="connsiteY10" fmla="*/ 3490 h 9818"/>
              <a:gd name="connsiteX11" fmla="*/ 5437 w 10038"/>
              <a:gd name="connsiteY11" fmla="*/ 4115 h 9818"/>
              <a:gd name="connsiteX12" fmla="*/ 28 w 10038"/>
              <a:gd name="connsiteY12" fmla="*/ 3646 h 9818"/>
              <a:gd name="connsiteX13" fmla="*/ 19 w 10038"/>
              <a:gd name="connsiteY13" fmla="*/ 3 h 9818"/>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64 w 10000"/>
              <a:gd name="connsiteY11" fmla="*/ 4777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5 w 9986"/>
              <a:gd name="connsiteY0" fmla="*/ 3 h 10000"/>
              <a:gd name="connsiteX1" fmla="*/ 9986 w 9986"/>
              <a:gd name="connsiteY1" fmla="*/ 0 h 10000"/>
              <a:gd name="connsiteX2" fmla="*/ 9986 w 9986"/>
              <a:gd name="connsiteY2" fmla="*/ 10000 h 10000"/>
              <a:gd name="connsiteX3" fmla="*/ 4720 w 9986"/>
              <a:gd name="connsiteY3" fmla="*/ 9985 h 10000"/>
              <a:gd name="connsiteX4" fmla="*/ 5641 w 9986"/>
              <a:gd name="connsiteY4" fmla="*/ 8587 h 10000"/>
              <a:gd name="connsiteX5" fmla="*/ 3866 w 9986"/>
              <a:gd name="connsiteY5" fmla="*/ 7027 h 10000"/>
              <a:gd name="connsiteX6" fmla="*/ 4767 w 9986"/>
              <a:gd name="connsiteY6" fmla="*/ 9697 h 10000"/>
              <a:gd name="connsiteX7" fmla="*/ 5 w 9986"/>
              <a:gd name="connsiteY7" fmla="*/ 7191 h 10000"/>
              <a:gd name="connsiteX8" fmla="*/ 0 w 9986"/>
              <a:gd name="connsiteY8" fmla="*/ 5485 h 10000"/>
              <a:gd name="connsiteX9" fmla="*/ 1295 w 9986"/>
              <a:gd name="connsiteY9" fmla="*/ 6164 h 10000"/>
              <a:gd name="connsiteX10" fmla="*/ 432 w 9986"/>
              <a:gd name="connsiteY10" fmla="*/ 3555 h 10000"/>
              <a:gd name="connsiteX11" fmla="*/ 2464 w 9986"/>
              <a:gd name="connsiteY11" fmla="*/ 4453 h 10000"/>
              <a:gd name="connsiteX12" fmla="*/ 5637 w 9986"/>
              <a:gd name="connsiteY12" fmla="*/ 5239 h 10000"/>
              <a:gd name="connsiteX13" fmla="*/ 14 w 9986"/>
              <a:gd name="connsiteY13" fmla="*/ 3714 h 10000"/>
              <a:gd name="connsiteX14" fmla="*/ 5 w 9986"/>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5 w 10000"/>
              <a:gd name="connsiteY7" fmla="*/ 7191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60 w 10000"/>
              <a:gd name="connsiteY6" fmla="*/ 9743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46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32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532 w 10000"/>
              <a:gd name="connsiteY7" fmla="*/ 8537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26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26 w 10000"/>
              <a:gd name="connsiteY15" fmla="*/ 3 h 10000"/>
              <a:gd name="connsiteX0" fmla="*/ 19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19 w 10000"/>
              <a:gd name="connsiteY15" fmla="*/ 3 h 10000"/>
              <a:gd name="connsiteX0" fmla="*/ 9 w 9990"/>
              <a:gd name="connsiteY0" fmla="*/ 3 h 10000"/>
              <a:gd name="connsiteX1" fmla="*/ 9990 w 9990"/>
              <a:gd name="connsiteY1" fmla="*/ 0 h 10000"/>
              <a:gd name="connsiteX2" fmla="*/ 9990 w 9990"/>
              <a:gd name="connsiteY2" fmla="*/ 10000 h 10000"/>
              <a:gd name="connsiteX3" fmla="*/ 4717 w 9990"/>
              <a:gd name="connsiteY3" fmla="*/ 9985 h 10000"/>
              <a:gd name="connsiteX4" fmla="*/ 5639 w 9990"/>
              <a:gd name="connsiteY4" fmla="*/ 8587 h 10000"/>
              <a:gd name="connsiteX5" fmla="*/ 3897 w 9990"/>
              <a:gd name="connsiteY5" fmla="*/ 7104 h 10000"/>
              <a:gd name="connsiteX6" fmla="*/ 4743 w 9990"/>
              <a:gd name="connsiteY6" fmla="*/ 9728 h 10000"/>
              <a:gd name="connsiteX7" fmla="*/ 2429 w 9990"/>
              <a:gd name="connsiteY7" fmla="*/ 8599 h 10000"/>
              <a:gd name="connsiteX8" fmla="*/ 2 w 9990"/>
              <a:gd name="connsiteY8" fmla="*/ 7222 h 10000"/>
              <a:gd name="connsiteX9" fmla="*/ 4 w 9990"/>
              <a:gd name="connsiteY9" fmla="*/ 5485 h 10000"/>
              <a:gd name="connsiteX10" fmla="*/ 1287 w 9990"/>
              <a:gd name="connsiteY10" fmla="*/ 6164 h 10000"/>
              <a:gd name="connsiteX11" fmla="*/ 423 w 9990"/>
              <a:gd name="connsiteY11" fmla="*/ 3555 h 10000"/>
              <a:gd name="connsiteX12" fmla="*/ 2457 w 9990"/>
              <a:gd name="connsiteY12" fmla="*/ 4453 h 10000"/>
              <a:gd name="connsiteX13" fmla="*/ 5635 w 9990"/>
              <a:gd name="connsiteY13" fmla="*/ 5239 h 10000"/>
              <a:gd name="connsiteX14" fmla="*/ 4 w 9990"/>
              <a:gd name="connsiteY14" fmla="*/ 3714 h 10000"/>
              <a:gd name="connsiteX15" fmla="*/ 9 w 9990"/>
              <a:gd name="connsiteY15" fmla="*/ 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90" h="10000">
                <a:moveTo>
                  <a:pt x="9" y="3"/>
                </a:moveTo>
                <a:lnTo>
                  <a:pt x="9990" y="0"/>
                </a:lnTo>
                <a:lnTo>
                  <a:pt x="9990" y="10000"/>
                </a:lnTo>
                <a:lnTo>
                  <a:pt x="4717" y="9985"/>
                </a:lnTo>
                <a:cubicBezTo>
                  <a:pt x="5061" y="9688"/>
                  <a:pt x="5670" y="9314"/>
                  <a:pt x="5639" y="8587"/>
                </a:cubicBezTo>
                <a:cubicBezTo>
                  <a:pt x="5609" y="7888"/>
                  <a:pt x="3996" y="6729"/>
                  <a:pt x="3897" y="7104"/>
                </a:cubicBezTo>
                <a:cubicBezTo>
                  <a:pt x="3803" y="7459"/>
                  <a:pt x="5024" y="9371"/>
                  <a:pt x="4743" y="9728"/>
                </a:cubicBezTo>
                <a:cubicBezTo>
                  <a:pt x="4527" y="10002"/>
                  <a:pt x="3290" y="9248"/>
                  <a:pt x="2429" y="8599"/>
                </a:cubicBezTo>
                <a:cubicBezTo>
                  <a:pt x="1568" y="7950"/>
                  <a:pt x="246" y="6991"/>
                  <a:pt x="2" y="7222"/>
                </a:cubicBezTo>
                <a:cubicBezTo>
                  <a:pt x="-4" y="6674"/>
                  <a:pt x="10" y="6033"/>
                  <a:pt x="4" y="5485"/>
                </a:cubicBezTo>
                <a:cubicBezTo>
                  <a:pt x="356" y="5812"/>
                  <a:pt x="1217" y="6486"/>
                  <a:pt x="1287" y="6164"/>
                </a:cubicBezTo>
                <a:cubicBezTo>
                  <a:pt x="1357" y="5842"/>
                  <a:pt x="227" y="3840"/>
                  <a:pt x="423" y="3555"/>
                </a:cubicBezTo>
                <a:cubicBezTo>
                  <a:pt x="618" y="3270"/>
                  <a:pt x="1567" y="3818"/>
                  <a:pt x="2457" y="4453"/>
                </a:cubicBezTo>
                <a:cubicBezTo>
                  <a:pt x="3348" y="5088"/>
                  <a:pt x="5629" y="7334"/>
                  <a:pt x="5635" y="5239"/>
                </a:cubicBezTo>
                <a:cubicBezTo>
                  <a:pt x="5643" y="2435"/>
                  <a:pt x="888" y="2517"/>
                  <a:pt x="4" y="3714"/>
                </a:cubicBezTo>
                <a:cubicBezTo>
                  <a:pt x="8" y="3217"/>
                  <a:pt x="15" y="3397"/>
                  <a:pt x="9" y="3"/>
                </a:cubicBezTo>
                <a:close/>
              </a:path>
            </a:pathLst>
          </a:custGeom>
        </p:spPr>
        <p:txBody>
          <a:bodyPr/>
          <a:lstStyle/>
          <a:p>
            <a:r>
              <a:rPr lang="fr-FR" dirty="0" smtClean="0"/>
              <a:t>Cliquez sur l'icône pour ajouter une image</a:t>
            </a:r>
            <a:endParaRPr lang="fr-FR" dirty="0"/>
          </a:p>
        </p:txBody>
      </p:sp>
      <p:sp>
        <p:nvSpPr>
          <p:cNvPr id="11" name="Titre 1"/>
          <p:cNvSpPr>
            <a:spLocks noGrp="1"/>
          </p:cNvSpPr>
          <p:nvPr>
            <p:ph type="ctrTitle"/>
          </p:nvPr>
        </p:nvSpPr>
        <p:spPr>
          <a:xfrm>
            <a:off x="551884" y="4968084"/>
            <a:ext cx="6451431" cy="424711"/>
          </a:xfrm>
        </p:spPr>
        <p:txBody>
          <a:bodyPr wrap="square" anchor="b">
            <a:spAutoFit/>
          </a:bodyPr>
          <a:lstStyle>
            <a:lvl1pPr algn="l">
              <a:defRPr sz="2400" cap="all" baseline="0">
                <a:solidFill>
                  <a:schemeClr val="tx1"/>
                </a:solidFill>
              </a:defRPr>
            </a:lvl1pPr>
          </a:lstStyle>
          <a:p>
            <a:r>
              <a:rPr lang="fr-FR" smtClean="0"/>
              <a:t>Modifiez le style du titre</a:t>
            </a:r>
            <a:endParaRPr lang="fr-FR" dirty="0"/>
          </a:p>
        </p:txBody>
      </p:sp>
      <p:sp>
        <p:nvSpPr>
          <p:cNvPr id="13" name="Sous-titre 2"/>
          <p:cNvSpPr>
            <a:spLocks noGrp="1"/>
          </p:cNvSpPr>
          <p:nvPr>
            <p:ph type="subTitle" idx="1"/>
          </p:nvPr>
        </p:nvSpPr>
        <p:spPr>
          <a:xfrm>
            <a:off x="546100" y="5404078"/>
            <a:ext cx="6457215" cy="307777"/>
          </a:xfrm>
          <a:prstGeom prst="rect">
            <a:avLst/>
          </a:prstGeom>
        </p:spPr>
        <p:txBody>
          <a:bodyPr wrap="square" tIns="0" bIns="0">
            <a:spAutoFit/>
          </a:bodyPr>
          <a:lstStyle>
            <a:lvl1pPr marL="0" indent="0" algn="l">
              <a:spcBef>
                <a:spcPts val="411"/>
              </a:spcBef>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sp>
        <p:nvSpPr>
          <p:cNvPr id="15" name="Espace réservé de la date 14"/>
          <p:cNvSpPr>
            <a:spLocks noGrp="1"/>
          </p:cNvSpPr>
          <p:nvPr>
            <p:ph type="dt" sz="half" idx="12"/>
          </p:nvPr>
        </p:nvSpPr>
        <p:spPr/>
        <p:txBody>
          <a:bodyPr/>
          <a:lstStyle/>
          <a:p>
            <a:fld id="{88B9B379-C49D-40C8-9DA0-AFB706D215CD}" type="datetime1">
              <a:rPr lang="fr-FR" smtClean="0"/>
              <a:pPr/>
              <a:t>07/06/2016</a:t>
            </a:fld>
            <a:endParaRPr lang="fr-FR" dirty="0"/>
          </a:p>
        </p:txBody>
      </p:sp>
      <p:sp>
        <p:nvSpPr>
          <p:cNvPr id="16" name="Espace réservé du pied de page 15"/>
          <p:cNvSpPr>
            <a:spLocks noGrp="1"/>
          </p:cNvSpPr>
          <p:nvPr>
            <p:ph type="ftr" sz="quarter" idx="13"/>
          </p:nvPr>
        </p:nvSpPr>
        <p:spPr/>
        <p:txBody>
          <a:bodyPr/>
          <a:lstStyle/>
          <a:p>
            <a:r>
              <a:rPr lang="fr-FR" dirty="0" smtClean="0"/>
              <a:t>Nom de la présentation</a:t>
            </a:r>
            <a:endParaRPr lang="fr-FR" dirty="0"/>
          </a:p>
        </p:txBody>
      </p:sp>
      <p:sp>
        <p:nvSpPr>
          <p:cNvPr id="17" name="Espace réservé du numéro de diapositive 16"/>
          <p:cNvSpPr>
            <a:spLocks noGrp="1"/>
          </p:cNvSpPr>
          <p:nvPr>
            <p:ph type="sldNum" sz="quarter" idx="14"/>
          </p:nvPr>
        </p:nvSpPr>
        <p:spPr/>
        <p:txBody>
          <a:bodyPr/>
          <a:lstStyle/>
          <a:p>
            <a:fld id="{AF43E6FD-AB27-4108-A2FC-346BB5F75E3F}" type="slidenum">
              <a:rPr lang="fr-FR" smtClean="0"/>
              <a:pPr/>
              <a:t>‹N°›</a:t>
            </a:fld>
            <a:endParaRPr lang="fr-FR" dirty="0"/>
          </a:p>
        </p:txBody>
      </p:sp>
      <p:cxnSp>
        <p:nvCxnSpPr>
          <p:cNvPr id="18" name="Connecteur droit 17"/>
          <p:cNvCxnSpPr/>
          <p:nvPr userDrawn="1"/>
        </p:nvCxnSpPr>
        <p:spPr>
          <a:xfrm>
            <a:off x="531467"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463" t="-76387" r="-7656" b="-59590"/>
          <a:stretch/>
        </p:blipFill>
        <p:spPr bwMode="auto">
          <a:xfrm>
            <a:off x="5776254" y="6137276"/>
            <a:ext cx="3034695" cy="69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9" y="1484312"/>
            <a:ext cx="8088511" cy="4681537"/>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a:xfrm>
            <a:off x="544439" y="316180"/>
            <a:ext cx="8045375" cy="332546"/>
          </a:xfrm>
        </p:spPr>
        <p:txBody>
          <a:bodyPr anchor="ctr"/>
          <a:lstStyle/>
          <a:p>
            <a:r>
              <a:rPr lang="fr-FR" smtClean="0"/>
              <a:t>Modifiez le style du titre</a:t>
            </a:r>
            <a:endParaRPr lang="fr-FR" dirty="0"/>
          </a:p>
        </p:txBody>
      </p:sp>
      <p:sp>
        <p:nvSpPr>
          <p:cNvPr id="9" name="Espace réservé de la date 8"/>
          <p:cNvSpPr>
            <a:spLocks noGrp="1"/>
          </p:cNvSpPr>
          <p:nvPr>
            <p:ph type="dt" sz="half" idx="10"/>
          </p:nvPr>
        </p:nvSpPr>
        <p:spPr/>
        <p:txBody>
          <a:bodyPr/>
          <a:lstStyle/>
          <a:p>
            <a:fld id="{4E7BA865-99AF-4B73-A41A-4938E4813D8E}"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a:xfrm>
            <a:off x="544439" y="656625"/>
            <a:ext cx="8045451"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smtClean="0"/>
              <a:t>Modifiez les styles du texte du masque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813D8FEF-6538-482C-93B0-2DB11108D122}"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a:xfrm>
            <a:off x="515939" y="1484314"/>
            <a:ext cx="8088312" cy="4681537"/>
          </a:xfrm>
        </p:spPr>
        <p:txBody>
          <a:bodyPr/>
          <a:lstStyle/>
          <a:p>
            <a:pPr lvl="0"/>
            <a:r>
              <a:rPr lang="fr-FR" smtClean="0"/>
              <a:t>Cliquez pour modifier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a:xfrm>
            <a:off x="4716016" y="1484313"/>
            <a:ext cx="3888235" cy="4679062"/>
          </a:xfrm>
          <a:prstGeom prst="rect">
            <a:avLst/>
          </a:prstGeom>
        </p:spPr>
        <p:txBody>
          <a:bodyPr/>
          <a:lstStyle>
            <a:lvl4pPr>
              <a:defRPr sz="1600"/>
            </a:lvl4pPr>
            <a:lvl5pPr>
              <a:defRPr sz="1600"/>
            </a:lvl5pPr>
          </a:lstStyle>
          <a:p>
            <a:pPr lvl="0"/>
            <a:r>
              <a:rPr lang="fr-FR" smtClean="0"/>
              <a:t>Modifiez les styles du texte du masque</a:t>
            </a:r>
          </a:p>
          <a:p>
            <a:pPr lvl="1"/>
            <a:r>
              <a:rPr lang="fr-FR" smtClean="0"/>
              <a:t>Deuxième niveau</a:t>
            </a:r>
          </a:p>
          <a:p>
            <a:pPr lvl="2"/>
            <a:r>
              <a:rPr lang="fr-FR" smtClean="0"/>
              <a:t>Troisième niveau</a:t>
            </a:r>
          </a:p>
        </p:txBody>
      </p:sp>
      <p:sp>
        <p:nvSpPr>
          <p:cNvPr id="3" name="Espace réservé du contenu 2"/>
          <p:cNvSpPr>
            <a:spLocks noGrp="1"/>
          </p:cNvSpPr>
          <p:nvPr>
            <p:ph idx="1"/>
          </p:nvPr>
        </p:nvSpPr>
        <p:spPr>
          <a:xfrm>
            <a:off x="515939" y="1484313"/>
            <a:ext cx="3912047" cy="4678588"/>
          </a:xfrm>
          <a:prstGeom prst="rect">
            <a:avLst/>
          </a:prstGeom>
        </p:spPr>
        <p:txBody>
          <a:bodyPr/>
          <a:lstStyle>
            <a:lvl1pPr>
              <a:defRPr sz="2000"/>
            </a:lvl1pPr>
            <a:lvl2pPr>
              <a:defRPr sz="1800"/>
            </a:lvl2pPr>
            <a:lvl3pPr>
              <a:defRPr sz="1600"/>
            </a:lvl3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Modifiez le style du titre</a:t>
            </a:r>
            <a:endParaRPr lang="fr-FR"/>
          </a:p>
        </p:txBody>
      </p:sp>
      <p:sp>
        <p:nvSpPr>
          <p:cNvPr id="9" name="Espace réservé de la date 8"/>
          <p:cNvSpPr>
            <a:spLocks noGrp="1"/>
          </p:cNvSpPr>
          <p:nvPr>
            <p:ph type="dt" sz="half" idx="10"/>
          </p:nvPr>
        </p:nvSpPr>
        <p:spPr/>
        <p:txBody>
          <a:bodyPr/>
          <a:lstStyle/>
          <a:p>
            <a:fld id="{4E04FD62-3D61-4735-A6FA-46CD29C89657}"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9" y="1484312"/>
            <a:ext cx="4056063" cy="4681537"/>
          </a:xfrm>
          <a:prstGeom prst="rect">
            <a:avLst/>
          </a:prstGeom>
        </p:spPr>
        <p:txBody>
          <a:bodyPr/>
          <a:lstStyle>
            <a:lvl1pPr>
              <a:defRPr sz="2000"/>
            </a:lvl1pPr>
            <a:lvl2pPr>
              <a:defRPr sz="1800"/>
            </a:lvl2pPr>
            <a:lvl3pPr>
              <a:defRPr sz="1600"/>
            </a:lvl3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Modifiez le style du titre</a:t>
            </a:r>
            <a:endParaRPr lang="fr-FR"/>
          </a:p>
        </p:txBody>
      </p:sp>
      <p:sp>
        <p:nvSpPr>
          <p:cNvPr id="9" name="Espace réservé de la date 8"/>
          <p:cNvSpPr>
            <a:spLocks noGrp="1"/>
          </p:cNvSpPr>
          <p:nvPr>
            <p:ph type="dt" sz="half" idx="10"/>
          </p:nvPr>
        </p:nvSpPr>
        <p:spPr/>
        <p:txBody>
          <a:bodyPr/>
          <a:lstStyle/>
          <a:p>
            <a:fld id="{F2E4D252-86ED-49B8-82ED-DF31F295240B}"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a:xfrm>
            <a:off x="4788026" y="1474789"/>
            <a:ext cx="4355975" cy="4691063"/>
          </a:xfrm>
          <a:prstGeom prst="rect">
            <a:avLst/>
          </a:prstGeom>
        </p:spPr>
        <p:txBody>
          <a:bodyPr/>
          <a:lstStyle/>
          <a:p>
            <a:r>
              <a:rPr lang="fr-FR" dirty="0" smtClean="0"/>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u et image avec volut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9" y="1484312"/>
            <a:ext cx="4056063" cy="4681537"/>
          </a:xfrm>
          <a:prstGeom prst="rect">
            <a:avLst/>
          </a:prstGeom>
        </p:spPr>
        <p:txBody>
          <a:bodyPr/>
          <a:lstStyle>
            <a:lvl1pPr>
              <a:defRPr sz="2000"/>
            </a:lvl1pPr>
            <a:lvl2pPr>
              <a:defRPr sz="1800"/>
            </a:lvl2pPr>
            <a:lvl3pPr>
              <a:defRPr sz="1600"/>
            </a:lvl3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Modifiez le style du titre</a:t>
            </a:r>
            <a:endParaRPr lang="fr-FR"/>
          </a:p>
        </p:txBody>
      </p:sp>
      <p:sp>
        <p:nvSpPr>
          <p:cNvPr id="9" name="Espace réservé de la date 8"/>
          <p:cNvSpPr>
            <a:spLocks noGrp="1"/>
          </p:cNvSpPr>
          <p:nvPr>
            <p:ph type="dt" sz="half" idx="10"/>
          </p:nvPr>
        </p:nvSpPr>
        <p:spPr/>
        <p:txBody>
          <a:bodyPr/>
          <a:lstStyle/>
          <a:p>
            <a:fld id="{3B79A704-E249-4B8C-83ED-77E22C06BBB0}"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a:xfrm>
            <a:off x="4788025" y="1474789"/>
            <a:ext cx="4359945" cy="4691132"/>
          </a:xfrm>
          <a:custGeom>
            <a:avLst/>
            <a:gdLst>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0 w 3816226"/>
              <a:gd name="connsiteY4" fmla="*/ 4691063 h 4691063"/>
              <a:gd name="connsiteX5" fmla="*/ 0 w 3816226"/>
              <a:gd name="connsiteY5"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0 w 3816226"/>
              <a:gd name="connsiteY5" fmla="*/ 4691063 h 4691063"/>
              <a:gd name="connsiteX6" fmla="*/ 0 w 3816226"/>
              <a:gd name="connsiteY6"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4763 w 3816226"/>
              <a:gd name="connsiteY5" fmla="*/ 3700463 h 4691063"/>
              <a:gd name="connsiteX6" fmla="*/ 0 w 3816226"/>
              <a:gd name="connsiteY6"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4763 w 3816226"/>
              <a:gd name="connsiteY5" fmla="*/ 3700463 h 4691063"/>
              <a:gd name="connsiteX6" fmla="*/ 0 w 3816226"/>
              <a:gd name="connsiteY6" fmla="*/ 0 h 4691063"/>
              <a:gd name="connsiteX0" fmla="*/ 0 w 3816226"/>
              <a:gd name="connsiteY0" fmla="*/ 0 h 4786951"/>
              <a:gd name="connsiteX1" fmla="*/ 3816226 w 3816226"/>
              <a:gd name="connsiteY1" fmla="*/ 0 h 4786951"/>
              <a:gd name="connsiteX2" fmla="*/ 3816226 w 3816226"/>
              <a:gd name="connsiteY2" fmla="*/ 0 h 4786951"/>
              <a:gd name="connsiteX3" fmla="*/ 3816226 w 3816226"/>
              <a:gd name="connsiteY3" fmla="*/ 4691063 h 4786951"/>
              <a:gd name="connsiteX4" fmla="*/ 3409679 w 3816226"/>
              <a:gd name="connsiteY4" fmla="*/ 4786895 h 4786951"/>
              <a:gd name="connsiteX5" fmla="*/ 4763 w 3816226"/>
              <a:gd name="connsiteY5" fmla="*/ 3700463 h 4786951"/>
              <a:gd name="connsiteX6" fmla="*/ 0 w 3816226"/>
              <a:gd name="connsiteY6" fmla="*/ 0 h 4786951"/>
              <a:gd name="connsiteX0" fmla="*/ 0 w 3816226"/>
              <a:gd name="connsiteY0" fmla="*/ 0 h 4786895"/>
              <a:gd name="connsiteX1" fmla="*/ 3816226 w 3816226"/>
              <a:gd name="connsiteY1" fmla="*/ 0 h 4786895"/>
              <a:gd name="connsiteX2" fmla="*/ 3816226 w 3816226"/>
              <a:gd name="connsiteY2" fmla="*/ 0 h 4786895"/>
              <a:gd name="connsiteX3" fmla="*/ 3816226 w 3816226"/>
              <a:gd name="connsiteY3" fmla="*/ 4691063 h 4786895"/>
              <a:gd name="connsiteX4" fmla="*/ 3409679 w 3816226"/>
              <a:gd name="connsiteY4" fmla="*/ 4786895 h 4786895"/>
              <a:gd name="connsiteX5" fmla="*/ 4763 w 3816226"/>
              <a:gd name="connsiteY5" fmla="*/ 3700463 h 4786895"/>
              <a:gd name="connsiteX6" fmla="*/ 0 w 3816226"/>
              <a:gd name="connsiteY6" fmla="*/ 0 h 4786895"/>
              <a:gd name="connsiteX0" fmla="*/ 0 w 3816226"/>
              <a:gd name="connsiteY0" fmla="*/ 0 h 4777370"/>
              <a:gd name="connsiteX1" fmla="*/ 3816226 w 3816226"/>
              <a:gd name="connsiteY1" fmla="*/ 0 h 4777370"/>
              <a:gd name="connsiteX2" fmla="*/ 3816226 w 3816226"/>
              <a:gd name="connsiteY2" fmla="*/ 0 h 4777370"/>
              <a:gd name="connsiteX3" fmla="*/ 3816226 w 3816226"/>
              <a:gd name="connsiteY3" fmla="*/ 4691063 h 4777370"/>
              <a:gd name="connsiteX4" fmla="*/ 3595417 w 3816226"/>
              <a:gd name="connsiteY4" fmla="*/ 4777370 h 4777370"/>
              <a:gd name="connsiteX5" fmla="*/ 4763 w 3816226"/>
              <a:gd name="connsiteY5" fmla="*/ 3700463 h 4777370"/>
              <a:gd name="connsiteX6" fmla="*/ 0 w 3816226"/>
              <a:gd name="connsiteY6" fmla="*/ 0 h 4777370"/>
              <a:gd name="connsiteX0" fmla="*/ 0 w 3816226"/>
              <a:gd name="connsiteY0" fmla="*/ 0 h 4777370"/>
              <a:gd name="connsiteX1" fmla="*/ 3816226 w 3816226"/>
              <a:gd name="connsiteY1" fmla="*/ 0 h 4777370"/>
              <a:gd name="connsiteX2" fmla="*/ 3816226 w 3816226"/>
              <a:gd name="connsiteY2" fmla="*/ 0 h 4777370"/>
              <a:gd name="connsiteX3" fmla="*/ 3595417 w 3816226"/>
              <a:gd name="connsiteY3" fmla="*/ 4777370 h 4777370"/>
              <a:gd name="connsiteX4" fmla="*/ 4763 w 3816226"/>
              <a:gd name="connsiteY4" fmla="*/ 3700463 h 4777370"/>
              <a:gd name="connsiteX5" fmla="*/ 0 w 3816226"/>
              <a:gd name="connsiteY5" fmla="*/ 0 h 4777370"/>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4763 w 3816226"/>
              <a:gd name="connsiteY4" fmla="*/ 3700463 h 4686883"/>
              <a:gd name="connsiteX5" fmla="*/ 0 w 3816226"/>
              <a:gd name="connsiteY5" fmla="*/ 0 h 4686883"/>
              <a:gd name="connsiteX0" fmla="*/ 0 w 3816226"/>
              <a:gd name="connsiteY0" fmla="*/ 0 h 4690956"/>
              <a:gd name="connsiteX1" fmla="*/ 3816226 w 3816226"/>
              <a:gd name="connsiteY1" fmla="*/ 0 h 4690956"/>
              <a:gd name="connsiteX2" fmla="*/ 3816226 w 3816226"/>
              <a:gd name="connsiteY2" fmla="*/ 0 h 4690956"/>
              <a:gd name="connsiteX3" fmla="*/ 3809730 w 3816226"/>
              <a:gd name="connsiteY3" fmla="*/ 4686883 h 4690956"/>
              <a:gd name="connsiteX4" fmla="*/ 4763 w 3816226"/>
              <a:gd name="connsiteY4" fmla="*/ 3700463 h 4690956"/>
              <a:gd name="connsiteX5" fmla="*/ 0 w 3816226"/>
              <a:gd name="connsiteY5" fmla="*/ 0 h 4690956"/>
              <a:gd name="connsiteX0" fmla="*/ 0 w 3816226"/>
              <a:gd name="connsiteY0" fmla="*/ 0 h 4690726"/>
              <a:gd name="connsiteX1" fmla="*/ 3816226 w 3816226"/>
              <a:gd name="connsiteY1" fmla="*/ 0 h 4690726"/>
              <a:gd name="connsiteX2" fmla="*/ 3816226 w 3816226"/>
              <a:gd name="connsiteY2" fmla="*/ 0 h 4690726"/>
              <a:gd name="connsiteX3" fmla="*/ 3809730 w 3816226"/>
              <a:gd name="connsiteY3" fmla="*/ 4686883 h 4690726"/>
              <a:gd name="connsiteX4" fmla="*/ 4763 w 3816226"/>
              <a:gd name="connsiteY4" fmla="*/ 3700463 h 4690726"/>
              <a:gd name="connsiteX5" fmla="*/ 0 w 3816226"/>
              <a:gd name="connsiteY5" fmla="*/ 0 h 4690726"/>
              <a:gd name="connsiteX0" fmla="*/ 0 w 3816226"/>
              <a:gd name="connsiteY0" fmla="*/ 0 h 4690901"/>
              <a:gd name="connsiteX1" fmla="*/ 3816226 w 3816226"/>
              <a:gd name="connsiteY1" fmla="*/ 0 h 4690901"/>
              <a:gd name="connsiteX2" fmla="*/ 3816226 w 3816226"/>
              <a:gd name="connsiteY2" fmla="*/ 0 h 4690901"/>
              <a:gd name="connsiteX3" fmla="*/ 3809730 w 3816226"/>
              <a:gd name="connsiteY3" fmla="*/ 4686883 h 4690901"/>
              <a:gd name="connsiteX4" fmla="*/ 4763 w 3816226"/>
              <a:gd name="connsiteY4" fmla="*/ 3700463 h 4690901"/>
              <a:gd name="connsiteX5" fmla="*/ 0 w 3816226"/>
              <a:gd name="connsiteY5" fmla="*/ 0 h 4690901"/>
              <a:gd name="connsiteX0" fmla="*/ 0 w 3866858"/>
              <a:gd name="connsiteY0" fmla="*/ 0 h 5055521"/>
              <a:gd name="connsiteX1" fmla="*/ 3816226 w 3866858"/>
              <a:gd name="connsiteY1" fmla="*/ 0 h 5055521"/>
              <a:gd name="connsiteX2" fmla="*/ 3816226 w 3866858"/>
              <a:gd name="connsiteY2" fmla="*/ 0 h 5055521"/>
              <a:gd name="connsiteX3" fmla="*/ 3809730 w 3866858"/>
              <a:gd name="connsiteY3" fmla="*/ 4686883 h 5055521"/>
              <a:gd name="connsiteX4" fmla="*/ 3486025 w 3866858"/>
              <a:gd name="connsiteY4" fmla="*/ 4633912 h 5055521"/>
              <a:gd name="connsiteX5" fmla="*/ 4763 w 3866858"/>
              <a:gd name="connsiteY5" fmla="*/ 3700463 h 5055521"/>
              <a:gd name="connsiteX6" fmla="*/ 0 w 3866858"/>
              <a:gd name="connsiteY6" fmla="*/ 0 h 5055521"/>
              <a:gd name="connsiteX0" fmla="*/ 0 w 3816226"/>
              <a:gd name="connsiteY0" fmla="*/ 0 h 5019080"/>
              <a:gd name="connsiteX1" fmla="*/ 3816226 w 3816226"/>
              <a:gd name="connsiteY1" fmla="*/ 0 h 5019080"/>
              <a:gd name="connsiteX2" fmla="*/ 3816226 w 3816226"/>
              <a:gd name="connsiteY2" fmla="*/ 0 h 5019080"/>
              <a:gd name="connsiteX3" fmla="*/ 3809730 w 3816226"/>
              <a:gd name="connsiteY3" fmla="*/ 4686883 h 5019080"/>
              <a:gd name="connsiteX4" fmla="*/ 3486025 w 3816226"/>
              <a:gd name="connsiteY4" fmla="*/ 4633912 h 5019080"/>
              <a:gd name="connsiteX5" fmla="*/ 4763 w 3816226"/>
              <a:gd name="connsiteY5" fmla="*/ 3700463 h 5019080"/>
              <a:gd name="connsiteX6" fmla="*/ 0 w 3816226"/>
              <a:gd name="connsiteY6" fmla="*/ 0 h 5019080"/>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486025 w 3816226"/>
              <a:gd name="connsiteY4" fmla="*/ 4633912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1917575 w 3816226"/>
              <a:gd name="connsiteY5" fmla="*/ 4197351 h 4686883"/>
              <a:gd name="connsiteX6" fmla="*/ 4763 w 3816226"/>
              <a:gd name="connsiteY6" fmla="*/ 3700463 h 4686883"/>
              <a:gd name="connsiteX7" fmla="*/ 0 w 3816226"/>
              <a:gd name="connsiteY7" fmla="*/ 0 h 4686883"/>
              <a:gd name="connsiteX0" fmla="*/ 0 w 3816226"/>
              <a:gd name="connsiteY0" fmla="*/ 0 h 4928639"/>
              <a:gd name="connsiteX1" fmla="*/ 3816226 w 3816226"/>
              <a:gd name="connsiteY1" fmla="*/ 0 h 4928639"/>
              <a:gd name="connsiteX2" fmla="*/ 3816226 w 3816226"/>
              <a:gd name="connsiteY2" fmla="*/ 0 h 4928639"/>
              <a:gd name="connsiteX3" fmla="*/ 3809730 w 3816226"/>
              <a:gd name="connsiteY3" fmla="*/ 4686883 h 4928639"/>
              <a:gd name="connsiteX4" fmla="*/ 1917575 w 3816226"/>
              <a:gd name="connsiteY4" fmla="*/ 4197351 h 4928639"/>
              <a:gd name="connsiteX5" fmla="*/ 4763 w 3816226"/>
              <a:gd name="connsiteY5" fmla="*/ 3700463 h 4928639"/>
              <a:gd name="connsiteX6" fmla="*/ 0 w 3816226"/>
              <a:gd name="connsiteY6" fmla="*/ 0 h 4928639"/>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4362326"/>
              <a:gd name="connsiteY0" fmla="*/ 0 h 4686883"/>
              <a:gd name="connsiteX1" fmla="*/ 3816226 w 4362326"/>
              <a:gd name="connsiteY1" fmla="*/ 0 h 4686883"/>
              <a:gd name="connsiteX2" fmla="*/ 4362326 w 4362326"/>
              <a:gd name="connsiteY2" fmla="*/ 0 h 4686883"/>
              <a:gd name="connsiteX3" fmla="*/ 3809730 w 4362326"/>
              <a:gd name="connsiteY3" fmla="*/ 4686883 h 4686883"/>
              <a:gd name="connsiteX4" fmla="*/ 1917575 w 4362326"/>
              <a:gd name="connsiteY4" fmla="*/ 4197351 h 4686883"/>
              <a:gd name="connsiteX5" fmla="*/ 4763 w 4362326"/>
              <a:gd name="connsiteY5" fmla="*/ 3700463 h 4686883"/>
              <a:gd name="connsiteX6" fmla="*/ 0 w 4362326"/>
              <a:gd name="connsiteY6" fmla="*/ 0 h 4686883"/>
              <a:gd name="connsiteX0" fmla="*/ 0 w 4398684"/>
              <a:gd name="connsiteY0" fmla="*/ 0 h 5034980"/>
              <a:gd name="connsiteX1" fmla="*/ 3816226 w 4398684"/>
              <a:gd name="connsiteY1" fmla="*/ 0 h 5034980"/>
              <a:gd name="connsiteX2" fmla="*/ 4362326 w 4398684"/>
              <a:gd name="connsiteY2" fmla="*/ 0 h 5034980"/>
              <a:gd name="connsiteX3" fmla="*/ 4355975 w 4398684"/>
              <a:gd name="connsiteY3" fmla="*/ 4687888 h 5034980"/>
              <a:gd name="connsiteX4" fmla="*/ 3809730 w 4398684"/>
              <a:gd name="connsiteY4" fmla="*/ 4686883 h 5034980"/>
              <a:gd name="connsiteX5" fmla="*/ 1917575 w 4398684"/>
              <a:gd name="connsiteY5" fmla="*/ 4197351 h 5034980"/>
              <a:gd name="connsiteX6" fmla="*/ 4763 w 4398684"/>
              <a:gd name="connsiteY6" fmla="*/ 3700463 h 5034980"/>
              <a:gd name="connsiteX7" fmla="*/ 0 w 4398684"/>
              <a:gd name="connsiteY7" fmla="*/ 0 h 5034980"/>
              <a:gd name="connsiteX0" fmla="*/ 0 w 4398684"/>
              <a:gd name="connsiteY0" fmla="*/ 0 h 5036745"/>
              <a:gd name="connsiteX1" fmla="*/ 3816226 w 4398684"/>
              <a:gd name="connsiteY1" fmla="*/ 0 h 5036745"/>
              <a:gd name="connsiteX2" fmla="*/ 4362326 w 4398684"/>
              <a:gd name="connsiteY2" fmla="*/ 0 h 5036745"/>
              <a:gd name="connsiteX3" fmla="*/ 4355975 w 4398684"/>
              <a:gd name="connsiteY3" fmla="*/ 4690269 h 5036745"/>
              <a:gd name="connsiteX4" fmla="*/ 3809730 w 4398684"/>
              <a:gd name="connsiteY4" fmla="*/ 4686883 h 5036745"/>
              <a:gd name="connsiteX5" fmla="*/ 1917575 w 4398684"/>
              <a:gd name="connsiteY5" fmla="*/ 4197351 h 5036745"/>
              <a:gd name="connsiteX6" fmla="*/ 4763 w 4398684"/>
              <a:gd name="connsiteY6" fmla="*/ 3700463 h 5036745"/>
              <a:gd name="connsiteX7" fmla="*/ 0 w 4398684"/>
              <a:gd name="connsiteY7" fmla="*/ 0 h 5036745"/>
              <a:gd name="connsiteX0" fmla="*/ 0 w 4398684"/>
              <a:gd name="connsiteY0" fmla="*/ 0 h 4690269"/>
              <a:gd name="connsiteX1" fmla="*/ 3816226 w 4398684"/>
              <a:gd name="connsiteY1" fmla="*/ 0 h 4690269"/>
              <a:gd name="connsiteX2" fmla="*/ 4362326 w 4398684"/>
              <a:gd name="connsiteY2" fmla="*/ 0 h 4690269"/>
              <a:gd name="connsiteX3" fmla="*/ 4355975 w 4398684"/>
              <a:gd name="connsiteY3" fmla="*/ 4690269 h 4690269"/>
              <a:gd name="connsiteX4" fmla="*/ 3809730 w 4398684"/>
              <a:gd name="connsiteY4" fmla="*/ 4686883 h 4690269"/>
              <a:gd name="connsiteX5" fmla="*/ 1917575 w 4398684"/>
              <a:gd name="connsiteY5" fmla="*/ 4197351 h 4690269"/>
              <a:gd name="connsiteX6" fmla="*/ 4763 w 4398684"/>
              <a:gd name="connsiteY6" fmla="*/ 3700463 h 4690269"/>
              <a:gd name="connsiteX7" fmla="*/ 0 w 4398684"/>
              <a:gd name="connsiteY7" fmla="*/ 0 h 4690269"/>
              <a:gd name="connsiteX0" fmla="*/ 0 w 4398024"/>
              <a:gd name="connsiteY0" fmla="*/ 0 h 4690269"/>
              <a:gd name="connsiteX1" fmla="*/ 3816226 w 4398024"/>
              <a:gd name="connsiteY1" fmla="*/ 0 h 4690269"/>
              <a:gd name="connsiteX2" fmla="*/ 4359945 w 4398024"/>
              <a:gd name="connsiteY2" fmla="*/ 0 h 4690269"/>
              <a:gd name="connsiteX3" fmla="*/ 4355975 w 4398024"/>
              <a:gd name="connsiteY3" fmla="*/ 4690269 h 4690269"/>
              <a:gd name="connsiteX4" fmla="*/ 3809730 w 4398024"/>
              <a:gd name="connsiteY4" fmla="*/ 4686883 h 4690269"/>
              <a:gd name="connsiteX5" fmla="*/ 1917575 w 4398024"/>
              <a:gd name="connsiteY5" fmla="*/ 4197351 h 4690269"/>
              <a:gd name="connsiteX6" fmla="*/ 4763 w 4398024"/>
              <a:gd name="connsiteY6" fmla="*/ 3700463 h 4690269"/>
              <a:gd name="connsiteX7" fmla="*/ 0 w 4398024"/>
              <a:gd name="connsiteY7" fmla="*/ 0 h 4690269"/>
              <a:gd name="connsiteX0" fmla="*/ 0 w 4359945"/>
              <a:gd name="connsiteY0" fmla="*/ 0 h 4690269"/>
              <a:gd name="connsiteX1" fmla="*/ 3816226 w 4359945"/>
              <a:gd name="connsiteY1" fmla="*/ 0 h 4690269"/>
              <a:gd name="connsiteX2" fmla="*/ 4359945 w 4359945"/>
              <a:gd name="connsiteY2" fmla="*/ 0 h 4690269"/>
              <a:gd name="connsiteX3" fmla="*/ 4355975 w 4359945"/>
              <a:gd name="connsiteY3" fmla="*/ 4690269 h 4690269"/>
              <a:gd name="connsiteX4" fmla="*/ 3809730 w 4359945"/>
              <a:gd name="connsiteY4" fmla="*/ 4686883 h 4690269"/>
              <a:gd name="connsiteX5" fmla="*/ 1917575 w 4359945"/>
              <a:gd name="connsiteY5" fmla="*/ 4197351 h 4690269"/>
              <a:gd name="connsiteX6" fmla="*/ 4763 w 4359945"/>
              <a:gd name="connsiteY6" fmla="*/ 3700463 h 4690269"/>
              <a:gd name="connsiteX7" fmla="*/ 0 w 4359945"/>
              <a:gd name="connsiteY7" fmla="*/ 0 h 4690269"/>
              <a:gd name="connsiteX0" fmla="*/ 0 w 4359945"/>
              <a:gd name="connsiteY0" fmla="*/ 0 h 4690269"/>
              <a:gd name="connsiteX1" fmla="*/ 4359945 w 4359945"/>
              <a:gd name="connsiteY1" fmla="*/ 0 h 4690269"/>
              <a:gd name="connsiteX2" fmla="*/ 4355975 w 4359945"/>
              <a:gd name="connsiteY2" fmla="*/ 4690269 h 4690269"/>
              <a:gd name="connsiteX3" fmla="*/ 3809730 w 4359945"/>
              <a:gd name="connsiteY3" fmla="*/ 4686883 h 4690269"/>
              <a:gd name="connsiteX4" fmla="*/ 1917575 w 4359945"/>
              <a:gd name="connsiteY4" fmla="*/ 4197351 h 4690269"/>
              <a:gd name="connsiteX5" fmla="*/ 4763 w 4359945"/>
              <a:gd name="connsiteY5" fmla="*/ 3700463 h 4690269"/>
              <a:gd name="connsiteX6" fmla="*/ 0 w 4359945"/>
              <a:gd name="connsiteY6" fmla="*/ 0 h 4690269"/>
              <a:gd name="connsiteX0" fmla="*/ 0 w 4359945"/>
              <a:gd name="connsiteY0" fmla="*/ 0 h 4686883"/>
              <a:gd name="connsiteX1" fmla="*/ 4359945 w 4359945"/>
              <a:gd name="connsiteY1" fmla="*/ 0 h 4686883"/>
              <a:gd name="connsiteX2" fmla="*/ 4355975 w 4359945"/>
              <a:gd name="connsiteY2" fmla="*/ 4666456 h 4686883"/>
              <a:gd name="connsiteX3" fmla="*/ 3809730 w 4359945"/>
              <a:gd name="connsiteY3" fmla="*/ 4686883 h 4686883"/>
              <a:gd name="connsiteX4" fmla="*/ 1917575 w 4359945"/>
              <a:gd name="connsiteY4" fmla="*/ 4197351 h 4686883"/>
              <a:gd name="connsiteX5" fmla="*/ 4763 w 4359945"/>
              <a:gd name="connsiteY5" fmla="*/ 3700463 h 4686883"/>
              <a:gd name="connsiteX6" fmla="*/ 0 w 4359945"/>
              <a:gd name="connsiteY6" fmla="*/ 0 h 4686883"/>
              <a:gd name="connsiteX0" fmla="*/ 0 w 4359945"/>
              <a:gd name="connsiteY0" fmla="*/ 0 h 4687390"/>
              <a:gd name="connsiteX1" fmla="*/ 4359945 w 4359945"/>
              <a:gd name="connsiteY1" fmla="*/ 0 h 4687390"/>
              <a:gd name="connsiteX2" fmla="*/ 4355975 w 4359945"/>
              <a:gd name="connsiteY2" fmla="*/ 4666456 h 4687390"/>
              <a:gd name="connsiteX3" fmla="*/ 3809730 w 4359945"/>
              <a:gd name="connsiteY3" fmla="*/ 4686883 h 4687390"/>
              <a:gd name="connsiteX4" fmla="*/ 1917575 w 4359945"/>
              <a:gd name="connsiteY4" fmla="*/ 4197351 h 4687390"/>
              <a:gd name="connsiteX5" fmla="*/ 4763 w 4359945"/>
              <a:gd name="connsiteY5" fmla="*/ 3700463 h 4687390"/>
              <a:gd name="connsiteX6" fmla="*/ 0 w 4359945"/>
              <a:gd name="connsiteY6" fmla="*/ 0 h 4687390"/>
              <a:gd name="connsiteX0" fmla="*/ 0 w 4359945"/>
              <a:gd name="connsiteY0" fmla="*/ 0 h 4691132"/>
              <a:gd name="connsiteX1" fmla="*/ 4359945 w 4359945"/>
              <a:gd name="connsiteY1" fmla="*/ 0 h 4691132"/>
              <a:gd name="connsiteX2" fmla="*/ 4355975 w 4359945"/>
              <a:gd name="connsiteY2" fmla="*/ 4666456 h 4691132"/>
              <a:gd name="connsiteX3" fmla="*/ 3809730 w 4359945"/>
              <a:gd name="connsiteY3" fmla="*/ 4686883 h 4691132"/>
              <a:gd name="connsiteX4" fmla="*/ 1917575 w 4359945"/>
              <a:gd name="connsiteY4" fmla="*/ 4197351 h 4691132"/>
              <a:gd name="connsiteX5" fmla="*/ 4763 w 4359945"/>
              <a:gd name="connsiteY5" fmla="*/ 3700463 h 4691132"/>
              <a:gd name="connsiteX6" fmla="*/ 0 w 4359945"/>
              <a:gd name="connsiteY6" fmla="*/ 0 h 469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9945" h="4691132">
                <a:moveTo>
                  <a:pt x="0" y="0"/>
                </a:moveTo>
                <a:lnTo>
                  <a:pt x="4359945" y="0"/>
                </a:lnTo>
                <a:cubicBezTo>
                  <a:pt x="4358622" y="1563423"/>
                  <a:pt x="4357298" y="3103033"/>
                  <a:pt x="4355975" y="4666456"/>
                </a:cubicBezTo>
                <a:cubicBezTo>
                  <a:pt x="3978631" y="4701840"/>
                  <a:pt x="3817187" y="4689599"/>
                  <a:pt x="3809730" y="4686883"/>
                </a:cubicBezTo>
                <a:cubicBezTo>
                  <a:pt x="3036088" y="4629204"/>
                  <a:pt x="2518399" y="4414142"/>
                  <a:pt x="1917575" y="4197351"/>
                </a:cubicBezTo>
                <a:cubicBezTo>
                  <a:pt x="1701696" y="4128295"/>
                  <a:pt x="325153" y="3629290"/>
                  <a:pt x="4763" y="3700463"/>
                </a:cubicBezTo>
                <a:cubicBezTo>
                  <a:pt x="794" y="2476500"/>
                  <a:pt x="1588" y="1233488"/>
                  <a:pt x="0" y="0"/>
                </a:cubicBezTo>
                <a:close/>
              </a:path>
            </a:pathLst>
          </a:custGeom>
          <a:noFill/>
        </p:spPr>
        <p:txBody>
          <a:bodyPr/>
          <a:lstStyle/>
          <a:p>
            <a:r>
              <a:rPr lang="fr-FR" dirty="0" smtClean="0"/>
              <a:t>Cliquez sur l'icône pour ajouter une image</a:t>
            </a:r>
            <a:endParaRPr lang="en-GB" dirty="0"/>
          </a:p>
        </p:txBody>
      </p:sp>
    </p:spTree>
    <p:extLst>
      <p:ext uri="{BB962C8B-B14F-4D97-AF65-F5344CB8AC3E}">
        <p14:creationId xmlns:p14="http://schemas.microsoft.com/office/powerpoint/2010/main" val="325336092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a:xfrm>
            <a:off x="1" y="1474789"/>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6" name="Rectangle 15"/>
          <p:cNvSpPr/>
          <p:nvPr userDrawn="1"/>
        </p:nvSpPr>
        <p:spPr>
          <a:xfrm>
            <a:off x="4584699" y="1474789"/>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9" name="Rectangle 18"/>
          <p:cNvSpPr/>
          <p:nvPr userDrawn="1"/>
        </p:nvSpPr>
        <p:spPr>
          <a:xfrm>
            <a:off x="1" y="3824289"/>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20" name="Rectangle 19"/>
          <p:cNvSpPr/>
          <p:nvPr userDrawn="1"/>
        </p:nvSpPr>
        <p:spPr>
          <a:xfrm>
            <a:off x="4584699" y="3824289"/>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a:xfrm>
            <a:off x="515939" y="1474789"/>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8" name="Titre 7"/>
          <p:cNvSpPr>
            <a:spLocks noGrp="1"/>
          </p:cNvSpPr>
          <p:nvPr>
            <p:ph type="title"/>
          </p:nvPr>
        </p:nvSpPr>
        <p:spPr/>
        <p:txBody>
          <a:bodyPr/>
          <a:lstStyle/>
          <a:p>
            <a:r>
              <a:rPr lang="fr-FR" smtClean="0"/>
              <a:t>Modifiez le style du titre</a:t>
            </a:r>
            <a:endParaRPr lang="fr-FR"/>
          </a:p>
        </p:txBody>
      </p:sp>
      <p:sp>
        <p:nvSpPr>
          <p:cNvPr id="9" name="Espace réservé de la date 8"/>
          <p:cNvSpPr>
            <a:spLocks noGrp="1"/>
          </p:cNvSpPr>
          <p:nvPr>
            <p:ph type="dt" sz="half" idx="10"/>
          </p:nvPr>
        </p:nvSpPr>
        <p:spPr/>
        <p:txBody>
          <a:bodyPr/>
          <a:lstStyle/>
          <a:p>
            <a:fld id="{E92B2412-2B9D-4F5D-81C1-3526D4B26D1D}"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a:xfrm>
            <a:off x="4706951" y="1474789"/>
            <a:ext cx="4017131"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22" name="Espace réservé du contenu 2"/>
          <p:cNvSpPr>
            <a:spLocks noGrp="1"/>
          </p:cNvSpPr>
          <p:nvPr>
            <p:ph idx="14"/>
          </p:nvPr>
        </p:nvSpPr>
        <p:spPr>
          <a:xfrm>
            <a:off x="4706951" y="3844609"/>
            <a:ext cx="4017131"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23" name="Espace réservé du contenu 2"/>
          <p:cNvSpPr>
            <a:spLocks noGrp="1"/>
          </p:cNvSpPr>
          <p:nvPr>
            <p:ph idx="15"/>
          </p:nvPr>
        </p:nvSpPr>
        <p:spPr>
          <a:xfrm>
            <a:off x="515939" y="3844609"/>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a:xfrm>
            <a:off x="0" y="1474788"/>
            <a:ext cx="4891139"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6" name="Rectangle 15"/>
          <p:cNvSpPr/>
          <p:nvPr userDrawn="1"/>
        </p:nvSpPr>
        <p:spPr>
          <a:xfrm>
            <a:off x="4932040" y="1474789"/>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20" name="Rectangle 19"/>
          <p:cNvSpPr/>
          <p:nvPr userDrawn="1"/>
        </p:nvSpPr>
        <p:spPr>
          <a:xfrm>
            <a:off x="4932040" y="3824289"/>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a:xfrm>
            <a:off x="0" y="1474788"/>
            <a:ext cx="4891139"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Modifiez le style du titre</a:t>
            </a:r>
            <a:endParaRPr lang="fr-FR"/>
          </a:p>
        </p:txBody>
      </p:sp>
      <p:sp>
        <p:nvSpPr>
          <p:cNvPr id="9" name="Espace réservé de la date 8"/>
          <p:cNvSpPr>
            <a:spLocks noGrp="1"/>
          </p:cNvSpPr>
          <p:nvPr>
            <p:ph type="dt" sz="half" idx="10"/>
          </p:nvPr>
        </p:nvSpPr>
        <p:spPr/>
        <p:txBody>
          <a:bodyPr/>
          <a:lstStyle/>
          <a:p>
            <a:fld id="{B191233F-97F6-402E-9965-FA170504373A}"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a:xfrm>
            <a:off x="5206300" y="1474789"/>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p:txBody>
      </p:sp>
      <p:sp>
        <p:nvSpPr>
          <p:cNvPr id="22" name="Espace réservé du contenu 2"/>
          <p:cNvSpPr>
            <a:spLocks noGrp="1"/>
          </p:cNvSpPr>
          <p:nvPr>
            <p:ph idx="14"/>
          </p:nvPr>
        </p:nvSpPr>
        <p:spPr>
          <a:xfrm>
            <a:off x="5206300" y="3844609"/>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a:xfrm>
            <a:off x="520127" y="1474788"/>
            <a:ext cx="2499175"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8" name="Titre 7"/>
          <p:cNvSpPr>
            <a:spLocks noGrp="1"/>
          </p:cNvSpPr>
          <p:nvPr>
            <p:ph type="title"/>
          </p:nvPr>
        </p:nvSpPr>
        <p:spPr/>
        <p:txBody>
          <a:bodyPr/>
          <a:lstStyle/>
          <a:p>
            <a:r>
              <a:rPr lang="fr-FR" smtClean="0"/>
              <a:t>Modifiez le style du titre</a:t>
            </a:r>
            <a:endParaRPr lang="fr-FR"/>
          </a:p>
        </p:txBody>
      </p:sp>
      <p:sp>
        <p:nvSpPr>
          <p:cNvPr id="9" name="Espace réservé de la date 8"/>
          <p:cNvSpPr>
            <a:spLocks noGrp="1"/>
          </p:cNvSpPr>
          <p:nvPr>
            <p:ph type="dt" sz="half" idx="10"/>
          </p:nvPr>
        </p:nvSpPr>
        <p:spPr/>
        <p:txBody>
          <a:bodyPr/>
          <a:lstStyle/>
          <a:p>
            <a:fld id="{04BA4DDA-6717-4227-B277-FA8E7616EB58}"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12" name="Rectangle 11"/>
          <p:cNvSpPr/>
          <p:nvPr userDrawn="1"/>
        </p:nvSpPr>
        <p:spPr>
          <a:xfrm>
            <a:off x="3057155"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3" name="Rectangle 12"/>
          <p:cNvSpPr/>
          <p:nvPr userDrawn="1"/>
        </p:nvSpPr>
        <p:spPr>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4" name="Espace réservé du contenu 2"/>
          <p:cNvSpPr>
            <a:spLocks noGrp="1"/>
          </p:cNvSpPr>
          <p:nvPr>
            <p:ph idx="13"/>
          </p:nvPr>
        </p:nvSpPr>
        <p:spPr>
          <a:xfrm>
            <a:off x="3313957" y="1474788"/>
            <a:ext cx="2499175"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15" name="Espace réservé du contenu 2"/>
          <p:cNvSpPr>
            <a:spLocks noGrp="1"/>
          </p:cNvSpPr>
          <p:nvPr>
            <p:ph idx="14"/>
          </p:nvPr>
        </p:nvSpPr>
        <p:spPr>
          <a:xfrm>
            <a:off x="6366867" y="1474788"/>
            <a:ext cx="2499175"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fil Collaborateur">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fr-FR" dirty="0" smtClean="0"/>
              <a:t>Prénom Nom, fonction</a:t>
            </a:r>
            <a:endParaRPr lang="fr-FR" dirty="0"/>
          </a:p>
        </p:txBody>
      </p:sp>
      <p:sp>
        <p:nvSpPr>
          <p:cNvPr id="3" name="Espace réservé de la date 2"/>
          <p:cNvSpPr>
            <a:spLocks noGrp="1"/>
          </p:cNvSpPr>
          <p:nvPr>
            <p:ph type="dt" sz="half" idx="10"/>
          </p:nvPr>
        </p:nvSpPr>
        <p:spPr/>
        <p:txBody>
          <a:bodyPr/>
          <a:lstStyle/>
          <a:p>
            <a:fld id="{A56D5565-194A-447C-B50B-6717D2686347}" type="datetime1">
              <a:rPr lang="fr-FR" smtClean="0"/>
              <a:pPr/>
              <a:t>07/06/2016</a:t>
            </a:fld>
            <a:endParaRPr lang="fr-FR" dirty="0"/>
          </a:p>
        </p:txBody>
      </p:sp>
      <p:sp>
        <p:nvSpPr>
          <p:cNvPr id="4" name="Espace réservé du pied de page 3"/>
          <p:cNvSpPr>
            <a:spLocks noGrp="1"/>
          </p:cNvSpPr>
          <p:nvPr>
            <p:ph type="ftr" sz="quarter" idx="11"/>
          </p:nvPr>
        </p:nvSpPr>
        <p:spPr/>
        <p:txBody>
          <a:bodyPr/>
          <a:lstStyle/>
          <a:p>
            <a:r>
              <a:rPr lang="fr-FR" dirty="0" smtClean="0"/>
              <a:t>Nom de la présentation</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dirty="0"/>
          </a:p>
        </p:txBody>
      </p:sp>
      <p:sp>
        <p:nvSpPr>
          <p:cNvPr id="6" name="Rectangle 3"/>
          <p:cNvSpPr txBox="1">
            <a:spLocks noChangeArrowheads="1"/>
          </p:cNvSpPr>
          <p:nvPr userDrawn="1"/>
        </p:nvSpPr>
        <p:spPr>
          <a:xfrm>
            <a:off x="542949" y="4698521"/>
            <a:ext cx="2663825" cy="1512000"/>
          </a:xfrm>
          <a:prstGeom prst="rect">
            <a:avLst/>
          </a:prstGeom>
          <a:ln w="3175">
            <a:solidFill>
              <a:schemeClr val="tx2"/>
            </a:solidFill>
          </a:ln>
        </p:spPr>
        <p:txBody>
          <a:bodyPr/>
          <a:lstStyle/>
          <a:p>
            <a:pPr marL="271463" marR="0" lvl="0" indent="-271463" algn="l" defTabSz="914199" rtl="0" eaLnBrk="1" fontAlgn="auto" latinLnBrk="0" hangingPunct="1">
              <a:lnSpc>
                <a:spcPct val="100000"/>
              </a:lnSpc>
              <a:spcBef>
                <a:spcPct val="0"/>
              </a:spcBef>
              <a:spcAft>
                <a:spcPts val="0"/>
              </a:spcAft>
              <a:buClr>
                <a:srgbClr val="CF022B"/>
              </a:buClr>
              <a:buSzPct val="90000"/>
              <a:buFontTx/>
              <a:buBlip>
                <a:blip r:embed="rId2"/>
              </a:buBlip>
              <a:tabLst/>
              <a:defRPr/>
            </a:pPr>
            <a:endParaRPr kumimoji="0" lang="fr-FR"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Rectangle 4"/>
          <p:cNvSpPr txBox="1">
            <a:spLocks noChangeArrowheads="1"/>
          </p:cNvSpPr>
          <p:nvPr userDrawn="1"/>
        </p:nvSpPr>
        <p:spPr>
          <a:xfrm>
            <a:off x="3305199" y="1288256"/>
            <a:ext cx="5299052" cy="4922265"/>
          </a:xfrm>
          <a:prstGeom prst="rect">
            <a:avLst/>
          </a:prstGeom>
          <a:ln w="3175">
            <a:solidFill>
              <a:schemeClr val="tx2"/>
            </a:solidFill>
          </a:ln>
        </p:spPr>
        <p:txBody>
          <a:bodyPr/>
          <a:lstStyle/>
          <a:p>
            <a:pPr marL="271463" marR="0" lvl="0" indent="-271463" algn="l" defTabSz="914199" rtl="0" eaLnBrk="1" fontAlgn="auto" latinLnBrk="0" hangingPunct="1">
              <a:lnSpc>
                <a:spcPct val="90000"/>
              </a:lnSpc>
              <a:spcBef>
                <a:spcPct val="0"/>
              </a:spcBef>
              <a:spcAft>
                <a:spcPts val="0"/>
              </a:spcAft>
              <a:buClr>
                <a:srgbClr val="CF022B"/>
              </a:buClr>
              <a:buSzPct val="90000"/>
              <a:buFontTx/>
              <a:buBlip>
                <a:blip r:embed="rId2"/>
              </a:buBlip>
              <a:tabLst/>
              <a:defRPr/>
            </a:pPr>
            <a:endParaRPr kumimoji="0" lang="fr-FR"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5"/>
          <p:cNvSpPr>
            <a:spLocks noChangeArrowheads="1"/>
          </p:cNvSpPr>
          <p:nvPr userDrawn="1"/>
        </p:nvSpPr>
        <p:spPr bwMode="auto">
          <a:xfrm>
            <a:off x="7628813" y="1124843"/>
            <a:ext cx="840295" cy="307777"/>
          </a:xfrm>
          <a:prstGeom prst="rect">
            <a:avLst/>
          </a:prstGeom>
          <a:solidFill>
            <a:schemeClr val="bg1"/>
          </a:solidFill>
          <a:ln w="9525" algn="ctr">
            <a:noFill/>
            <a:miter lim="800000"/>
            <a:headEnd/>
            <a:tailEnd/>
          </a:ln>
        </p:spPr>
        <p:txBody>
          <a:bodyPr wrap="none" anchor="ctr">
            <a:spAutoFit/>
          </a:bodyPr>
          <a:lstStyle/>
          <a:p>
            <a:pPr algn="ctr"/>
            <a:r>
              <a:rPr lang="fr-FR" sz="1400" b="1" dirty="0" smtClean="0">
                <a:solidFill>
                  <a:schemeClr val="accent1"/>
                </a:solidFill>
                <a:latin typeface="Calibri" pitchFamily="34" charset="0"/>
              </a:rPr>
              <a:t>Missions</a:t>
            </a:r>
            <a:endParaRPr lang="fr-FR" sz="1400" b="1" dirty="0">
              <a:solidFill>
                <a:schemeClr val="accent1"/>
              </a:solidFill>
              <a:latin typeface="Calibri" pitchFamily="34" charset="0"/>
            </a:endParaRPr>
          </a:p>
        </p:txBody>
      </p:sp>
      <p:sp>
        <p:nvSpPr>
          <p:cNvPr id="9" name="Rectangle 8"/>
          <p:cNvSpPr>
            <a:spLocks noChangeArrowheads="1"/>
          </p:cNvSpPr>
          <p:nvPr userDrawn="1"/>
        </p:nvSpPr>
        <p:spPr bwMode="auto">
          <a:xfrm>
            <a:off x="2055555" y="4536694"/>
            <a:ext cx="999504" cy="307777"/>
          </a:xfrm>
          <a:prstGeom prst="rect">
            <a:avLst/>
          </a:prstGeom>
          <a:solidFill>
            <a:schemeClr val="bg1"/>
          </a:solidFill>
          <a:ln w="9525" algn="ctr">
            <a:noFill/>
            <a:miter lim="800000"/>
            <a:headEnd/>
            <a:tailEnd/>
          </a:ln>
        </p:spPr>
        <p:txBody>
          <a:bodyPr wrap="none" anchor="ctr">
            <a:spAutoFit/>
          </a:bodyPr>
          <a:lstStyle/>
          <a:p>
            <a:pPr algn="ctr"/>
            <a:r>
              <a:rPr lang="fr-FR" sz="1400" b="1" dirty="0">
                <a:solidFill>
                  <a:schemeClr val="accent1"/>
                </a:solidFill>
                <a:latin typeface="Calibri" pitchFamily="34" charset="0"/>
              </a:rPr>
              <a:t>Références</a:t>
            </a:r>
          </a:p>
        </p:txBody>
      </p:sp>
      <p:sp>
        <p:nvSpPr>
          <p:cNvPr id="10" name="Rectangle 6"/>
          <p:cNvSpPr>
            <a:spLocks noChangeArrowheads="1"/>
          </p:cNvSpPr>
          <p:nvPr userDrawn="1"/>
        </p:nvSpPr>
        <p:spPr bwMode="auto">
          <a:xfrm>
            <a:off x="542949" y="2993389"/>
            <a:ext cx="2663825" cy="1512000"/>
          </a:xfrm>
          <a:prstGeom prst="rect">
            <a:avLst/>
          </a:prstGeom>
          <a:noFill/>
          <a:ln w="3175">
            <a:solidFill>
              <a:schemeClr val="tx2"/>
            </a:solidFill>
            <a:miter lim="800000"/>
            <a:headEnd/>
            <a:tailEnd/>
          </a:ln>
        </p:spPr>
        <p:txBody>
          <a:bodyPr lIns="92075" tIns="46038" rIns="92075" bIns="46038"/>
          <a:lstStyle/>
          <a:p>
            <a:pPr marL="266700" indent="-266700">
              <a:buClr>
                <a:srgbClr val="DA162E"/>
              </a:buClr>
              <a:buSzPct val="75000"/>
              <a:buFont typeface="Wingdings" pitchFamily="2" charset="2"/>
              <a:buNone/>
            </a:pPr>
            <a:endParaRPr lang="fr-FR" sz="1200" b="1" dirty="0">
              <a:solidFill>
                <a:srgbClr val="5A5A5A"/>
              </a:solidFill>
            </a:endParaRPr>
          </a:p>
          <a:p>
            <a:pPr marL="266700" indent="-266700">
              <a:buClr>
                <a:srgbClr val="DA162E"/>
              </a:buClr>
              <a:buSzPct val="75000"/>
              <a:buFont typeface="Wingdings" pitchFamily="2" charset="2"/>
              <a:buChar char="n"/>
            </a:pPr>
            <a:endParaRPr lang="fr-FR" sz="1200" b="1" dirty="0">
              <a:solidFill>
                <a:srgbClr val="5A5A5A"/>
              </a:solidFill>
            </a:endParaRPr>
          </a:p>
        </p:txBody>
      </p:sp>
      <p:sp>
        <p:nvSpPr>
          <p:cNvPr id="11" name="Rectangle 9"/>
          <p:cNvSpPr>
            <a:spLocks noChangeArrowheads="1"/>
          </p:cNvSpPr>
          <p:nvPr userDrawn="1"/>
        </p:nvSpPr>
        <p:spPr bwMode="auto">
          <a:xfrm>
            <a:off x="1563327" y="2845459"/>
            <a:ext cx="1511761" cy="307777"/>
          </a:xfrm>
          <a:prstGeom prst="rect">
            <a:avLst/>
          </a:prstGeom>
          <a:solidFill>
            <a:schemeClr val="bg1"/>
          </a:solidFill>
          <a:ln w="9525" algn="ctr">
            <a:noFill/>
            <a:miter lim="800000"/>
            <a:headEnd/>
            <a:tailEnd/>
          </a:ln>
        </p:spPr>
        <p:txBody>
          <a:bodyPr wrap="none" anchor="ctr">
            <a:spAutoFit/>
          </a:bodyPr>
          <a:lstStyle/>
          <a:p>
            <a:pPr algn="ctr"/>
            <a:r>
              <a:rPr lang="fr-FR" sz="1400" b="1" dirty="0">
                <a:solidFill>
                  <a:schemeClr val="accent1"/>
                </a:solidFill>
                <a:latin typeface="Calibri" pitchFamily="34" charset="0"/>
              </a:rPr>
              <a:t>Compétences clés</a:t>
            </a:r>
          </a:p>
        </p:txBody>
      </p:sp>
      <p:sp>
        <p:nvSpPr>
          <p:cNvPr id="12" name="Rectangle 7"/>
          <p:cNvSpPr>
            <a:spLocks noChangeArrowheads="1"/>
          </p:cNvSpPr>
          <p:nvPr userDrawn="1"/>
        </p:nvSpPr>
        <p:spPr bwMode="auto">
          <a:xfrm>
            <a:off x="542948" y="1288257"/>
            <a:ext cx="2660651" cy="1512000"/>
          </a:xfrm>
          <a:prstGeom prst="rect">
            <a:avLst/>
          </a:prstGeom>
          <a:noFill/>
          <a:ln w="3175">
            <a:solidFill>
              <a:schemeClr val="tx2"/>
            </a:solidFill>
            <a:miter lim="800000"/>
            <a:headEnd/>
            <a:tailEnd/>
          </a:ln>
        </p:spPr>
        <p:txBody>
          <a:bodyPr lIns="92075" tIns="46038" rIns="92075" bIns="46038"/>
          <a:lstStyle/>
          <a:p>
            <a:pPr marL="266700" indent="-266700">
              <a:buClr>
                <a:srgbClr val="DA162E"/>
              </a:buClr>
              <a:buSzPct val="75000"/>
              <a:buFont typeface="Wingdings" pitchFamily="2" charset="2"/>
              <a:buChar char="n"/>
            </a:pPr>
            <a:endParaRPr lang="fr-FR" sz="1200" b="1" dirty="0">
              <a:solidFill>
                <a:srgbClr val="5A5A5A"/>
              </a:solidFill>
            </a:endParaRPr>
          </a:p>
        </p:txBody>
      </p:sp>
      <p:sp>
        <p:nvSpPr>
          <p:cNvPr id="13" name="Rectangle 10"/>
          <p:cNvSpPr>
            <a:spLocks noChangeArrowheads="1"/>
          </p:cNvSpPr>
          <p:nvPr userDrawn="1"/>
        </p:nvSpPr>
        <p:spPr bwMode="auto">
          <a:xfrm>
            <a:off x="2129464" y="1124844"/>
            <a:ext cx="956672" cy="307777"/>
          </a:xfrm>
          <a:prstGeom prst="rect">
            <a:avLst/>
          </a:prstGeom>
          <a:solidFill>
            <a:schemeClr val="bg1"/>
          </a:solidFill>
          <a:ln w="9525" algn="ctr">
            <a:noFill/>
            <a:miter lim="800000"/>
            <a:headEnd/>
            <a:tailEnd/>
          </a:ln>
        </p:spPr>
        <p:txBody>
          <a:bodyPr wrap="none" anchor="ctr">
            <a:spAutoFit/>
          </a:bodyPr>
          <a:lstStyle/>
          <a:p>
            <a:r>
              <a:rPr lang="fr-FR" sz="1400" b="1" dirty="0">
                <a:solidFill>
                  <a:schemeClr val="accent1"/>
                </a:solidFill>
                <a:latin typeface="Calibri" pitchFamily="34" charset="0"/>
              </a:rPr>
              <a:t>Formation</a:t>
            </a:r>
          </a:p>
        </p:txBody>
      </p:sp>
      <p:sp>
        <p:nvSpPr>
          <p:cNvPr id="15" name="Espace réservé du texte 14"/>
          <p:cNvSpPr>
            <a:spLocks noGrp="1"/>
          </p:cNvSpPr>
          <p:nvPr>
            <p:ph type="body" sz="quarter" idx="13"/>
          </p:nvPr>
        </p:nvSpPr>
        <p:spPr>
          <a:xfrm>
            <a:off x="546100" y="1288258"/>
            <a:ext cx="2657475" cy="1512313"/>
          </a:xfrm>
        </p:spPr>
        <p:txBody>
          <a:bodyPr lIns="72000" tIns="180000" rIns="72000" bIns="72000"/>
          <a:lstStyle>
            <a:lvl1pPr marL="176400" indent="-176400">
              <a:lnSpc>
                <a:spcPct val="90000"/>
              </a:lnSpc>
              <a:spcBef>
                <a:spcPts val="0"/>
              </a:spcBef>
              <a:defRPr sz="1200"/>
            </a:lvl1pPr>
            <a:lvl2pPr marL="452438" indent="-169863">
              <a:lnSpc>
                <a:spcPct val="90000"/>
              </a:lnSpc>
              <a:spcBef>
                <a:spcPts val="0"/>
              </a:spcBef>
              <a:defRPr sz="1000"/>
            </a:lvl2pPr>
            <a:lvl3pPr marL="601663" indent="-131763">
              <a:lnSpc>
                <a:spcPct val="90000"/>
              </a:lnSpc>
              <a:spcBef>
                <a:spcPts val="0"/>
              </a:spcBef>
              <a:tabLst/>
              <a:defRPr sz="1000"/>
            </a:lvl3pPr>
            <a:lvl4pPr>
              <a:defRPr sz="110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24" name="Espace réservé du texte 23"/>
          <p:cNvSpPr>
            <a:spLocks noGrp="1"/>
          </p:cNvSpPr>
          <p:nvPr>
            <p:ph type="body" sz="quarter" idx="16"/>
          </p:nvPr>
        </p:nvSpPr>
        <p:spPr>
          <a:xfrm>
            <a:off x="3305176" y="1278160"/>
            <a:ext cx="5299075" cy="4932362"/>
          </a:xfrm>
        </p:spPr>
        <p:txBody>
          <a:bodyPr lIns="72000" tIns="180000" rIns="72000" bIns="72000"/>
          <a:lstStyle>
            <a:lvl1pPr marL="180975" indent="-180975">
              <a:lnSpc>
                <a:spcPct val="90000"/>
              </a:lnSpc>
              <a:spcBef>
                <a:spcPts val="600"/>
              </a:spcBef>
              <a:defRPr sz="1200"/>
            </a:lvl1pPr>
            <a:lvl2pPr marL="452438" indent="-173038">
              <a:lnSpc>
                <a:spcPct val="90000"/>
              </a:lnSpc>
              <a:spcBef>
                <a:spcPts val="0"/>
              </a:spcBef>
              <a:defRPr sz="1000"/>
            </a:lvl2pPr>
            <a:lvl3pPr marL="625475" indent="-152400">
              <a:lnSpc>
                <a:spcPct val="90000"/>
              </a:lnSpc>
              <a:spcBef>
                <a:spcPts val="0"/>
              </a:spcBef>
              <a:defRPr sz="1000"/>
            </a:lvl3pPr>
            <a:lvl4pPr>
              <a:defRPr sz="1000"/>
            </a:lvl4pPr>
            <a:lvl5pPr>
              <a:defRPr sz="10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26" name="Espace réservé du texte 14"/>
          <p:cNvSpPr>
            <a:spLocks noGrp="1"/>
          </p:cNvSpPr>
          <p:nvPr>
            <p:ph type="body" sz="quarter" idx="17"/>
          </p:nvPr>
        </p:nvSpPr>
        <p:spPr>
          <a:xfrm>
            <a:off x="546100" y="2993490"/>
            <a:ext cx="2657475" cy="1512313"/>
          </a:xfrm>
        </p:spPr>
        <p:txBody>
          <a:bodyPr lIns="72000" tIns="180000" rIns="72000" bIns="72000"/>
          <a:lstStyle>
            <a:lvl1pPr marL="176400" indent="-176400">
              <a:lnSpc>
                <a:spcPct val="90000"/>
              </a:lnSpc>
              <a:spcBef>
                <a:spcPts val="0"/>
              </a:spcBef>
              <a:defRPr sz="1200"/>
            </a:lvl1pPr>
            <a:lvl2pPr marL="452438" indent="-169863">
              <a:lnSpc>
                <a:spcPct val="90000"/>
              </a:lnSpc>
              <a:spcBef>
                <a:spcPts val="0"/>
              </a:spcBef>
              <a:defRPr sz="1000"/>
            </a:lvl2pPr>
            <a:lvl3pPr marL="601663" indent="-131763">
              <a:lnSpc>
                <a:spcPct val="90000"/>
              </a:lnSpc>
              <a:spcBef>
                <a:spcPts val="0"/>
              </a:spcBef>
              <a:tabLst/>
              <a:defRPr sz="1000"/>
            </a:lvl3pPr>
            <a:lvl4pPr>
              <a:defRPr sz="110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27" name="Espace réservé du texte 14"/>
          <p:cNvSpPr>
            <a:spLocks noGrp="1"/>
          </p:cNvSpPr>
          <p:nvPr>
            <p:ph type="body" sz="quarter" idx="18"/>
          </p:nvPr>
        </p:nvSpPr>
        <p:spPr>
          <a:xfrm>
            <a:off x="546100" y="4698723"/>
            <a:ext cx="2657475" cy="1512313"/>
          </a:xfrm>
        </p:spPr>
        <p:txBody>
          <a:bodyPr lIns="72000" tIns="180000" rIns="72000" bIns="72000"/>
          <a:lstStyle>
            <a:lvl1pPr marL="176400" indent="-176400">
              <a:lnSpc>
                <a:spcPct val="90000"/>
              </a:lnSpc>
              <a:spcBef>
                <a:spcPts val="0"/>
              </a:spcBef>
              <a:defRPr sz="1200"/>
            </a:lvl1pPr>
            <a:lvl2pPr marL="452438" indent="-169863">
              <a:lnSpc>
                <a:spcPct val="90000"/>
              </a:lnSpc>
              <a:spcBef>
                <a:spcPts val="0"/>
              </a:spcBef>
              <a:defRPr sz="1000"/>
            </a:lvl2pPr>
            <a:lvl3pPr marL="601663" indent="-131763">
              <a:lnSpc>
                <a:spcPct val="90000"/>
              </a:lnSpc>
              <a:spcBef>
                <a:spcPts val="0"/>
              </a:spcBef>
              <a:tabLst/>
              <a:defRPr sz="1000"/>
            </a:lvl3pPr>
            <a:lvl4pPr>
              <a:defRPr sz="110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Tree>
    <p:extLst>
      <p:ext uri="{BB962C8B-B14F-4D97-AF65-F5344CB8AC3E}">
        <p14:creationId xmlns:p14="http://schemas.microsoft.com/office/powerpoint/2010/main" val="399968910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56D5565-194A-447C-B50B-6717D2686347}" type="datetime1">
              <a:rPr lang="fr-FR" smtClean="0"/>
              <a:pPr/>
              <a:t>07/06/2016</a:t>
            </a:fld>
            <a:endParaRPr lang="fr-FR" dirty="0"/>
          </a:p>
        </p:txBody>
      </p:sp>
      <p:sp>
        <p:nvSpPr>
          <p:cNvPr id="4" name="Espace réservé du pied de page 3"/>
          <p:cNvSpPr>
            <a:spLocks noGrp="1"/>
          </p:cNvSpPr>
          <p:nvPr>
            <p:ph type="ftr" sz="quarter" idx="11"/>
          </p:nvPr>
        </p:nvSpPr>
        <p:spPr/>
        <p:txBody>
          <a:bodyPr/>
          <a:lstStyle/>
          <a:p>
            <a:r>
              <a:rPr lang="fr-FR" dirty="0" smtClean="0"/>
              <a:t>Nom de la présentation</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D2F78EF-FF32-4D32-80DD-838FB166CB6A}" type="datetime1">
              <a:rPr lang="fr-FR" smtClean="0"/>
              <a:pPr/>
              <a:t>07/06/2016</a:t>
            </a:fld>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‹N°›</a:t>
            </a:fld>
            <a:endParaRPr lang="fr-FR" dirty="0"/>
          </a:p>
        </p:txBody>
      </p:sp>
      <p:sp>
        <p:nvSpPr>
          <p:cNvPr id="9" name="Rectangle 8"/>
          <p:cNvSpPr/>
          <p:nvPr userDrawn="1"/>
        </p:nvSpPr>
        <p:spPr>
          <a:xfrm>
            <a:off x="0" y="1"/>
            <a:ext cx="9143728" cy="1567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Connecteur droit 11"/>
          <p:cNvCxnSpPr/>
          <p:nvPr userDrawn="1"/>
        </p:nvCxnSpPr>
        <p:spPr>
          <a:xfrm>
            <a:off x="531467"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463" t="-76387" r="-7656" b="-59590"/>
          <a:stretch/>
        </p:blipFill>
        <p:spPr bwMode="auto">
          <a:xfrm>
            <a:off x="6707953" y="6305551"/>
            <a:ext cx="2024755" cy="46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6" name="Rectangle 5"/>
          <p:cNvSpPr/>
          <p:nvPr userDrawn="1"/>
        </p:nvSpPr>
        <p:spPr>
          <a:xfrm>
            <a:off x="0" y="0"/>
            <a:ext cx="9143728" cy="34290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0" rIns="36000" bIns="144000" rtlCol="0" anchor="b"/>
          <a:lstStyle/>
          <a:p>
            <a:pPr algn="l"/>
            <a:endParaRPr lang="en-GB" sz="2200" dirty="0">
              <a:latin typeface="+mj-lt"/>
            </a:endParaRPr>
          </a:p>
        </p:txBody>
      </p:sp>
      <p:sp>
        <p:nvSpPr>
          <p:cNvPr id="3" name="Espace réservé de la date 2"/>
          <p:cNvSpPr>
            <a:spLocks noGrp="1"/>
          </p:cNvSpPr>
          <p:nvPr>
            <p:ph type="dt" sz="half" idx="10"/>
          </p:nvPr>
        </p:nvSpPr>
        <p:spPr/>
        <p:txBody>
          <a:bodyPr/>
          <a:lstStyle/>
          <a:p>
            <a:fld id="{61F70E9B-8A26-4526-921A-8FDCAA896ACD}" type="datetime1">
              <a:rPr lang="fr-FR" smtClean="0"/>
              <a:pPr/>
              <a:t>07/06/2016</a:t>
            </a:fld>
            <a:endParaRPr lang="fr-FR" dirty="0"/>
          </a:p>
        </p:txBody>
      </p:sp>
      <p:sp>
        <p:nvSpPr>
          <p:cNvPr id="4" name="Espace réservé du pied de page 3"/>
          <p:cNvSpPr>
            <a:spLocks noGrp="1"/>
          </p:cNvSpPr>
          <p:nvPr>
            <p:ph type="ftr" sz="quarter" idx="11"/>
          </p:nvPr>
        </p:nvSpPr>
        <p:spPr/>
        <p:txBody>
          <a:bodyPr/>
          <a:lstStyle/>
          <a:p>
            <a:r>
              <a:rPr lang="fr-FR" dirty="0" smtClean="0"/>
              <a:t>Nom de la présentation</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dirty="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766" y="2856911"/>
            <a:ext cx="1668505" cy="6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416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a:xfrm>
            <a:off x="539751" y="3573464"/>
            <a:ext cx="8064500" cy="2592387"/>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smtClean="0"/>
              <a:t>Cliquez pour modifier les styles du texte du masque</a:t>
            </a:r>
          </a:p>
          <a:p>
            <a:pPr lvl="1"/>
            <a:r>
              <a:rPr lang="fr-FR" smtClean="0"/>
              <a:t>Deuxième niveau</a:t>
            </a:r>
          </a:p>
        </p:txBody>
      </p:sp>
      <p:sp>
        <p:nvSpPr>
          <p:cNvPr id="6" name="Rectangle 5"/>
          <p:cNvSpPr/>
          <p:nvPr userDrawn="1"/>
        </p:nvSpPr>
        <p:spPr>
          <a:xfrm>
            <a:off x="0" y="0"/>
            <a:ext cx="9143728" cy="34290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0" rIns="36000" bIns="144000" rtlCol="0" anchor="b"/>
          <a:lstStyle/>
          <a:p>
            <a:pPr algn="l"/>
            <a:endParaRPr lang="en-GB" sz="2200" dirty="0">
              <a:latin typeface="+mj-lt"/>
            </a:endParaRPr>
          </a:p>
        </p:txBody>
      </p:sp>
      <p:sp>
        <p:nvSpPr>
          <p:cNvPr id="3" name="Espace réservé de la date 2"/>
          <p:cNvSpPr>
            <a:spLocks noGrp="1"/>
          </p:cNvSpPr>
          <p:nvPr>
            <p:ph type="dt" sz="half" idx="10"/>
          </p:nvPr>
        </p:nvSpPr>
        <p:spPr/>
        <p:txBody>
          <a:bodyPr/>
          <a:lstStyle/>
          <a:p>
            <a:fld id="{8AC13C24-49D1-493A-A4E1-CCAD3A05C709}" type="datetime1">
              <a:rPr lang="fr-FR" smtClean="0"/>
              <a:pPr/>
              <a:t>07/06/2016</a:t>
            </a:fld>
            <a:endParaRPr lang="fr-FR" dirty="0"/>
          </a:p>
        </p:txBody>
      </p:sp>
      <p:sp>
        <p:nvSpPr>
          <p:cNvPr id="4" name="Espace réservé du pied de page 3"/>
          <p:cNvSpPr>
            <a:spLocks noGrp="1"/>
          </p:cNvSpPr>
          <p:nvPr>
            <p:ph type="ftr" sz="quarter" idx="11"/>
          </p:nvPr>
        </p:nvSpPr>
        <p:spPr/>
        <p:txBody>
          <a:bodyPr/>
          <a:lstStyle/>
          <a:p>
            <a:r>
              <a:rPr lang="fr-FR" dirty="0" smtClean="0"/>
              <a:t>Nom de la présentation</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dirty="0"/>
          </a:p>
        </p:txBody>
      </p:sp>
      <p:sp>
        <p:nvSpPr>
          <p:cNvPr id="8" name="ZoneTexte 7"/>
          <p:cNvSpPr txBox="1"/>
          <p:nvPr userDrawn="1"/>
        </p:nvSpPr>
        <p:spPr>
          <a:xfrm>
            <a:off x="461432" y="2867746"/>
            <a:ext cx="1656184" cy="461665"/>
          </a:xfrm>
          <a:prstGeom prst="rect">
            <a:avLst/>
          </a:prstGeom>
          <a:noFill/>
        </p:spPr>
        <p:txBody>
          <a:bodyPr wrap="square" rtlCol="0">
            <a:spAutoFit/>
          </a:bodyPr>
          <a:lstStyle/>
          <a:p>
            <a:r>
              <a:rPr lang="it-IT" sz="2400" dirty="0" smtClean="0">
                <a:solidFill>
                  <a:schemeClr val="bg1"/>
                </a:solidFill>
                <a:latin typeface="+mn-lt"/>
              </a:rPr>
              <a:t>SOMMAIRE</a:t>
            </a:r>
            <a:endParaRPr lang="it-IT" sz="2400" dirty="0">
              <a:solidFill>
                <a:schemeClr val="bg1"/>
              </a:solidFill>
              <a:latin typeface="+mn-lt"/>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6"/>
            <a:ext cx="7772400" cy="1470025"/>
          </a:xfrm>
          <a:prstGeom prst="rect">
            <a:avLst/>
          </a:prstGeo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12" name="Espace réservé pour une image  11"/>
          <p:cNvSpPr>
            <a:spLocks noGrp="1"/>
          </p:cNvSpPr>
          <p:nvPr>
            <p:ph type="pic" sz="quarter" idx="11"/>
          </p:nvPr>
        </p:nvSpPr>
        <p:spPr>
          <a:xfrm>
            <a:off x="-12729" y="0"/>
            <a:ext cx="9156731" cy="42387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9"/>
              <a:gd name="connsiteY0" fmla="*/ 3 h 10000"/>
              <a:gd name="connsiteX1" fmla="*/ 10019 w 10019"/>
              <a:gd name="connsiteY1" fmla="*/ 0 h 10000"/>
              <a:gd name="connsiteX2" fmla="*/ 10019 w 10019"/>
              <a:gd name="connsiteY2" fmla="*/ 10000 h 10000"/>
              <a:gd name="connsiteX3" fmla="*/ 19 w 10019"/>
              <a:gd name="connsiteY3" fmla="*/ 10000 h 10000"/>
              <a:gd name="connsiteX4" fmla="*/ 0 w 10019"/>
              <a:gd name="connsiteY4" fmla="*/ 3 h 10000"/>
              <a:gd name="connsiteX0" fmla="*/ 11 w 10030"/>
              <a:gd name="connsiteY0" fmla="*/ 3 h 10000"/>
              <a:gd name="connsiteX1" fmla="*/ 10030 w 10030"/>
              <a:gd name="connsiteY1" fmla="*/ 0 h 10000"/>
              <a:gd name="connsiteX2" fmla="*/ 10030 w 10030"/>
              <a:gd name="connsiteY2" fmla="*/ 10000 h 10000"/>
              <a:gd name="connsiteX3" fmla="*/ 1 w 10030"/>
              <a:gd name="connsiteY3" fmla="*/ 3565 h 10000"/>
              <a:gd name="connsiteX4" fmla="*/ 11 w 10030"/>
              <a:gd name="connsiteY4" fmla="*/ 3 h 10000"/>
              <a:gd name="connsiteX0" fmla="*/ 10 w 10029"/>
              <a:gd name="connsiteY0" fmla="*/ 3 h 10000"/>
              <a:gd name="connsiteX1" fmla="*/ 10029 w 10029"/>
              <a:gd name="connsiteY1" fmla="*/ 0 h 10000"/>
              <a:gd name="connsiteX2" fmla="*/ 10029 w 10029"/>
              <a:gd name="connsiteY2" fmla="*/ 10000 h 10000"/>
              <a:gd name="connsiteX3" fmla="*/ 0 w 10029"/>
              <a:gd name="connsiteY3" fmla="*/ 3565 h 10000"/>
              <a:gd name="connsiteX4" fmla="*/ 10 w 10029"/>
              <a:gd name="connsiteY4" fmla="*/ 3 h 10000"/>
              <a:gd name="connsiteX0" fmla="*/ 0 w 10019"/>
              <a:gd name="connsiteY0" fmla="*/ 3 h 10000"/>
              <a:gd name="connsiteX1" fmla="*/ 10019 w 10019"/>
              <a:gd name="connsiteY1" fmla="*/ 0 h 10000"/>
              <a:gd name="connsiteX2" fmla="*/ 10019 w 10019"/>
              <a:gd name="connsiteY2" fmla="*/ 10000 h 10000"/>
              <a:gd name="connsiteX3" fmla="*/ 9 w 10019"/>
              <a:gd name="connsiteY3" fmla="*/ 3646 h 10000"/>
              <a:gd name="connsiteX4" fmla="*/ 0 w 10019"/>
              <a:gd name="connsiteY4" fmla="*/ 3 h 10000"/>
              <a:gd name="connsiteX0" fmla="*/ 0 w 10019"/>
              <a:gd name="connsiteY0" fmla="*/ 3 h 10000"/>
              <a:gd name="connsiteX1" fmla="*/ 10019 w 10019"/>
              <a:gd name="connsiteY1" fmla="*/ 0 h 10000"/>
              <a:gd name="connsiteX2" fmla="*/ 10019 w 10019"/>
              <a:gd name="connsiteY2" fmla="*/ 10000 h 10000"/>
              <a:gd name="connsiteX3" fmla="*/ 5323 w 10019"/>
              <a:gd name="connsiteY3" fmla="*/ 7020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7466 w 10019"/>
              <a:gd name="connsiteY3" fmla="*/ 6778 h 10000"/>
              <a:gd name="connsiteX4" fmla="*/ 5418 w 10019"/>
              <a:gd name="connsiteY4" fmla="*/ 4115 h 10000"/>
              <a:gd name="connsiteX5" fmla="*/ 9 w 10019"/>
              <a:gd name="connsiteY5" fmla="*/ 3646 h 10000"/>
              <a:gd name="connsiteX6" fmla="*/ 0 w 10019"/>
              <a:gd name="connsiteY6" fmla="*/ 3 h 10000"/>
              <a:gd name="connsiteX0" fmla="*/ 0 w 10019"/>
              <a:gd name="connsiteY0" fmla="*/ 3 h 10000"/>
              <a:gd name="connsiteX1" fmla="*/ 10019 w 10019"/>
              <a:gd name="connsiteY1" fmla="*/ 0 h 10000"/>
              <a:gd name="connsiteX2" fmla="*/ 10019 w 10019"/>
              <a:gd name="connsiteY2" fmla="*/ 10000 h 10000"/>
              <a:gd name="connsiteX3" fmla="*/ 429 w 10019"/>
              <a:gd name="connsiteY3" fmla="*/ 3490 h 10000"/>
              <a:gd name="connsiteX4" fmla="*/ 5418 w 10019"/>
              <a:gd name="connsiteY4" fmla="*/ 4115 h 10000"/>
              <a:gd name="connsiteX5" fmla="*/ 9 w 10019"/>
              <a:gd name="connsiteY5" fmla="*/ 3646 h 10000"/>
              <a:gd name="connsiteX6" fmla="*/ 0 w 10019"/>
              <a:gd name="connsiteY6" fmla="*/ 3 h 10000"/>
              <a:gd name="connsiteX0" fmla="*/ 0 w 10019"/>
              <a:gd name="connsiteY0" fmla="*/ 3 h 10000"/>
              <a:gd name="connsiteX1" fmla="*/ 10019 w 10019"/>
              <a:gd name="connsiteY1" fmla="*/ 0 h 10000"/>
              <a:gd name="connsiteX2" fmla="*/ 10019 w 10019"/>
              <a:gd name="connsiteY2" fmla="*/ 10000 h 10000"/>
              <a:gd name="connsiteX3" fmla="*/ 4447 w 10019"/>
              <a:gd name="connsiteY3" fmla="*/ 6213 h 10000"/>
              <a:gd name="connsiteX4" fmla="*/ 429 w 10019"/>
              <a:gd name="connsiteY4" fmla="*/ 3490 h 10000"/>
              <a:gd name="connsiteX5" fmla="*/ 5418 w 10019"/>
              <a:gd name="connsiteY5" fmla="*/ 4115 h 10000"/>
              <a:gd name="connsiteX6" fmla="*/ 9 w 10019"/>
              <a:gd name="connsiteY6" fmla="*/ 3646 h 10000"/>
              <a:gd name="connsiteX7" fmla="*/ 0 w 10019"/>
              <a:gd name="connsiteY7" fmla="*/ 3 h 10000"/>
              <a:gd name="connsiteX0" fmla="*/ 0 w 10019"/>
              <a:gd name="connsiteY0" fmla="*/ 3 h 10000"/>
              <a:gd name="connsiteX1" fmla="*/ 10019 w 10019"/>
              <a:gd name="connsiteY1" fmla="*/ 0 h 10000"/>
              <a:gd name="connsiteX2" fmla="*/ 10019 w 10019"/>
              <a:gd name="connsiteY2" fmla="*/ 10000 h 10000"/>
              <a:gd name="connsiteX3" fmla="*/ 1295 w 10019"/>
              <a:gd name="connsiteY3" fmla="*/ 6092 h 10000"/>
              <a:gd name="connsiteX4" fmla="*/ 429 w 10019"/>
              <a:gd name="connsiteY4" fmla="*/ 3490 h 10000"/>
              <a:gd name="connsiteX5" fmla="*/ 5418 w 10019"/>
              <a:gd name="connsiteY5" fmla="*/ 4115 h 10000"/>
              <a:gd name="connsiteX6" fmla="*/ 9 w 10019"/>
              <a:gd name="connsiteY6" fmla="*/ 3646 h 10000"/>
              <a:gd name="connsiteX7" fmla="*/ 0 w 10019"/>
              <a:gd name="connsiteY7" fmla="*/ 3 h 10000"/>
              <a:gd name="connsiteX0" fmla="*/ 0 w 10019"/>
              <a:gd name="connsiteY0" fmla="*/ 3 h 10000"/>
              <a:gd name="connsiteX1" fmla="*/ 10019 w 10019"/>
              <a:gd name="connsiteY1" fmla="*/ 0 h 10000"/>
              <a:gd name="connsiteX2" fmla="*/ 10019 w 10019"/>
              <a:gd name="connsiteY2" fmla="*/ 10000 h 10000"/>
              <a:gd name="connsiteX3" fmla="*/ 3619 w 10019"/>
              <a:gd name="connsiteY3" fmla="*/ 7161 h 10000"/>
              <a:gd name="connsiteX4" fmla="*/ 1295 w 10019"/>
              <a:gd name="connsiteY4" fmla="*/ 6092 h 10000"/>
              <a:gd name="connsiteX5" fmla="*/ 429 w 10019"/>
              <a:gd name="connsiteY5" fmla="*/ 3490 h 10000"/>
              <a:gd name="connsiteX6" fmla="*/ 5418 w 10019"/>
              <a:gd name="connsiteY6" fmla="*/ 4115 h 10000"/>
              <a:gd name="connsiteX7" fmla="*/ 9 w 10019"/>
              <a:gd name="connsiteY7" fmla="*/ 3646 h 10000"/>
              <a:gd name="connsiteX8" fmla="*/ 0 w 10019"/>
              <a:gd name="connsiteY8" fmla="*/ 3 h 10000"/>
              <a:gd name="connsiteX0" fmla="*/ 19 w 10038"/>
              <a:gd name="connsiteY0" fmla="*/ 3 h 10000"/>
              <a:gd name="connsiteX1" fmla="*/ 10038 w 10038"/>
              <a:gd name="connsiteY1" fmla="*/ 0 h 10000"/>
              <a:gd name="connsiteX2" fmla="*/ 10038 w 10038"/>
              <a:gd name="connsiteY2" fmla="*/ 10000 h 10000"/>
              <a:gd name="connsiteX3" fmla="*/ 0 w 10038"/>
              <a:gd name="connsiteY3" fmla="*/ 5446 h 10000"/>
              <a:gd name="connsiteX4" fmla="*/ 1314 w 10038"/>
              <a:gd name="connsiteY4" fmla="*/ 6092 h 10000"/>
              <a:gd name="connsiteX5" fmla="*/ 448 w 10038"/>
              <a:gd name="connsiteY5" fmla="*/ 3490 h 10000"/>
              <a:gd name="connsiteX6" fmla="*/ 5437 w 10038"/>
              <a:gd name="connsiteY6" fmla="*/ 4115 h 10000"/>
              <a:gd name="connsiteX7" fmla="*/ 28 w 10038"/>
              <a:gd name="connsiteY7" fmla="*/ 3646 h 10000"/>
              <a:gd name="connsiteX8" fmla="*/ 19 w 10038"/>
              <a:gd name="connsiteY8" fmla="*/ 3 h 10000"/>
              <a:gd name="connsiteX0" fmla="*/ 19 w 10038"/>
              <a:gd name="connsiteY0" fmla="*/ 3 h 10000"/>
              <a:gd name="connsiteX1" fmla="*/ 10038 w 10038"/>
              <a:gd name="connsiteY1" fmla="*/ 0 h 10000"/>
              <a:gd name="connsiteX2" fmla="*/ 10038 w 10038"/>
              <a:gd name="connsiteY2" fmla="*/ 10000 h 10000"/>
              <a:gd name="connsiteX3" fmla="*/ 4304 w 10038"/>
              <a:gd name="connsiteY3" fmla="*/ 7403 h 10000"/>
              <a:gd name="connsiteX4" fmla="*/ 0 w 10038"/>
              <a:gd name="connsiteY4" fmla="*/ 5446 h 10000"/>
              <a:gd name="connsiteX5" fmla="*/ 1314 w 10038"/>
              <a:gd name="connsiteY5" fmla="*/ 6092 h 10000"/>
              <a:gd name="connsiteX6" fmla="*/ 448 w 10038"/>
              <a:gd name="connsiteY6" fmla="*/ 3490 h 10000"/>
              <a:gd name="connsiteX7" fmla="*/ 5437 w 10038"/>
              <a:gd name="connsiteY7" fmla="*/ 4115 h 10000"/>
              <a:gd name="connsiteX8" fmla="*/ 28 w 10038"/>
              <a:gd name="connsiteY8" fmla="*/ 3646 h 10000"/>
              <a:gd name="connsiteX9" fmla="*/ 19 w 10038"/>
              <a:gd name="connsiteY9" fmla="*/ 3 h 10000"/>
              <a:gd name="connsiteX0" fmla="*/ 19 w 10038"/>
              <a:gd name="connsiteY0" fmla="*/ 3 h 10000"/>
              <a:gd name="connsiteX1" fmla="*/ 10038 w 10038"/>
              <a:gd name="connsiteY1" fmla="*/ 0 h 10000"/>
              <a:gd name="connsiteX2" fmla="*/ 10038 w 10038"/>
              <a:gd name="connsiteY2" fmla="*/ 10000 h 10000"/>
              <a:gd name="connsiteX3" fmla="*/ 19 w 10038"/>
              <a:gd name="connsiteY3" fmla="*/ 7060 h 10000"/>
              <a:gd name="connsiteX4" fmla="*/ 0 w 10038"/>
              <a:gd name="connsiteY4" fmla="*/ 5446 h 10000"/>
              <a:gd name="connsiteX5" fmla="*/ 1314 w 10038"/>
              <a:gd name="connsiteY5" fmla="*/ 6092 h 10000"/>
              <a:gd name="connsiteX6" fmla="*/ 448 w 10038"/>
              <a:gd name="connsiteY6" fmla="*/ 3490 h 10000"/>
              <a:gd name="connsiteX7" fmla="*/ 5437 w 10038"/>
              <a:gd name="connsiteY7" fmla="*/ 4115 h 10000"/>
              <a:gd name="connsiteX8" fmla="*/ 28 w 10038"/>
              <a:gd name="connsiteY8" fmla="*/ 3646 h 10000"/>
              <a:gd name="connsiteX9" fmla="*/ 19 w 10038"/>
              <a:gd name="connsiteY9" fmla="*/ 3 h 10000"/>
              <a:gd name="connsiteX0" fmla="*/ 19 w 10038"/>
              <a:gd name="connsiteY0" fmla="*/ 3 h 10000"/>
              <a:gd name="connsiteX1" fmla="*/ 10038 w 10038"/>
              <a:gd name="connsiteY1" fmla="*/ 0 h 10000"/>
              <a:gd name="connsiteX2" fmla="*/ 10038 w 10038"/>
              <a:gd name="connsiteY2" fmla="*/ 10000 h 10000"/>
              <a:gd name="connsiteX3" fmla="*/ 3990 w 10038"/>
              <a:gd name="connsiteY3" fmla="*/ 8230 h 10000"/>
              <a:gd name="connsiteX4" fmla="*/ 19 w 10038"/>
              <a:gd name="connsiteY4" fmla="*/ 7060 h 10000"/>
              <a:gd name="connsiteX5" fmla="*/ 0 w 10038"/>
              <a:gd name="connsiteY5" fmla="*/ 5446 h 10000"/>
              <a:gd name="connsiteX6" fmla="*/ 1314 w 10038"/>
              <a:gd name="connsiteY6" fmla="*/ 6092 h 10000"/>
              <a:gd name="connsiteX7" fmla="*/ 448 w 10038"/>
              <a:gd name="connsiteY7" fmla="*/ 3490 h 10000"/>
              <a:gd name="connsiteX8" fmla="*/ 5437 w 10038"/>
              <a:gd name="connsiteY8" fmla="*/ 4115 h 10000"/>
              <a:gd name="connsiteX9" fmla="*/ 28 w 10038"/>
              <a:gd name="connsiteY9" fmla="*/ 3646 h 10000"/>
              <a:gd name="connsiteX10" fmla="*/ 19 w 10038"/>
              <a:gd name="connsiteY10" fmla="*/ 3 h 10000"/>
              <a:gd name="connsiteX0" fmla="*/ 19 w 10038"/>
              <a:gd name="connsiteY0" fmla="*/ 3 h 10000"/>
              <a:gd name="connsiteX1" fmla="*/ 10038 w 10038"/>
              <a:gd name="connsiteY1" fmla="*/ 0 h 10000"/>
              <a:gd name="connsiteX2" fmla="*/ 10038 w 10038"/>
              <a:gd name="connsiteY2" fmla="*/ 10000 h 10000"/>
              <a:gd name="connsiteX3" fmla="*/ 4799 w 10038"/>
              <a:gd name="connsiteY3" fmla="*/ 9521 h 10000"/>
              <a:gd name="connsiteX4" fmla="*/ 19 w 10038"/>
              <a:gd name="connsiteY4" fmla="*/ 7060 h 10000"/>
              <a:gd name="connsiteX5" fmla="*/ 0 w 10038"/>
              <a:gd name="connsiteY5" fmla="*/ 5446 h 10000"/>
              <a:gd name="connsiteX6" fmla="*/ 1314 w 10038"/>
              <a:gd name="connsiteY6" fmla="*/ 6092 h 10000"/>
              <a:gd name="connsiteX7" fmla="*/ 448 w 10038"/>
              <a:gd name="connsiteY7" fmla="*/ 3490 h 10000"/>
              <a:gd name="connsiteX8" fmla="*/ 5437 w 10038"/>
              <a:gd name="connsiteY8" fmla="*/ 4115 h 10000"/>
              <a:gd name="connsiteX9" fmla="*/ 28 w 10038"/>
              <a:gd name="connsiteY9" fmla="*/ 3646 h 10000"/>
              <a:gd name="connsiteX10" fmla="*/ 19 w 10038"/>
              <a:gd name="connsiteY10" fmla="*/ 3 h 10000"/>
              <a:gd name="connsiteX0" fmla="*/ 19 w 10038"/>
              <a:gd name="connsiteY0" fmla="*/ 3 h 10000"/>
              <a:gd name="connsiteX1" fmla="*/ 10038 w 10038"/>
              <a:gd name="connsiteY1" fmla="*/ 0 h 10000"/>
              <a:gd name="connsiteX2" fmla="*/ 10038 w 10038"/>
              <a:gd name="connsiteY2" fmla="*/ 10000 h 10000"/>
              <a:gd name="connsiteX3" fmla="*/ 6133 w 10038"/>
              <a:gd name="connsiteY3" fmla="*/ 9642 h 10000"/>
              <a:gd name="connsiteX4" fmla="*/ 4799 w 10038"/>
              <a:gd name="connsiteY4" fmla="*/ 9521 h 10000"/>
              <a:gd name="connsiteX5" fmla="*/ 19 w 10038"/>
              <a:gd name="connsiteY5" fmla="*/ 7060 h 10000"/>
              <a:gd name="connsiteX6" fmla="*/ 0 w 10038"/>
              <a:gd name="connsiteY6" fmla="*/ 5446 h 10000"/>
              <a:gd name="connsiteX7" fmla="*/ 1314 w 10038"/>
              <a:gd name="connsiteY7" fmla="*/ 6092 h 10000"/>
              <a:gd name="connsiteX8" fmla="*/ 448 w 10038"/>
              <a:gd name="connsiteY8" fmla="*/ 3490 h 10000"/>
              <a:gd name="connsiteX9" fmla="*/ 5437 w 10038"/>
              <a:gd name="connsiteY9" fmla="*/ 4115 h 10000"/>
              <a:gd name="connsiteX10" fmla="*/ 28 w 10038"/>
              <a:gd name="connsiteY10" fmla="*/ 3646 h 10000"/>
              <a:gd name="connsiteX11" fmla="*/ 19 w 10038"/>
              <a:gd name="connsiteY11" fmla="*/ 3 h 10000"/>
              <a:gd name="connsiteX0" fmla="*/ 19 w 10038"/>
              <a:gd name="connsiteY0" fmla="*/ 3 h 10000"/>
              <a:gd name="connsiteX1" fmla="*/ 10038 w 10038"/>
              <a:gd name="connsiteY1" fmla="*/ 0 h 10000"/>
              <a:gd name="connsiteX2" fmla="*/ 10038 w 10038"/>
              <a:gd name="connsiteY2" fmla="*/ 10000 h 10000"/>
              <a:gd name="connsiteX3" fmla="*/ 3895 w 10038"/>
              <a:gd name="connsiteY3" fmla="*/ 6899 h 10000"/>
              <a:gd name="connsiteX4" fmla="*/ 4799 w 10038"/>
              <a:gd name="connsiteY4" fmla="*/ 9521 h 10000"/>
              <a:gd name="connsiteX5" fmla="*/ 19 w 10038"/>
              <a:gd name="connsiteY5" fmla="*/ 7060 h 10000"/>
              <a:gd name="connsiteX6" fmla="*/ 0 w 10038"/>
              <a:gd name="connsiteY6" fmla="*/ 5446 h 10000"/>
              <a:gd name="connsiteX7" fmla="*/ 1314 w 10038"/>
              <a:gd name="connsiteY7" fmla="*/ 6092 h 10000"/>
              <a:gd name="connsiteX8" fmla="*/ 448 w 10038"/>
              <a:gd name="connsiteY8" fmla="*/ 3490 h 10000"/>
              <a:gd name="connsiteX9" fmla="*/ 5437 w 10038"/>
              <a:gd name="connsiteY9" fmla="*/ 4115 h 10000"/>
              <a:gd name="connsiteX10" fmla="*/ 28 w 10038"/>
              <a:gd name="connsiteY10" fmla="*/ 3646 h 10000"/>
              <a:gd name="connsiteX11" fmla="*/ 19 w 10038"/>
              <a:gd name="connsiteY11" fmla="*/ 3 h 10000"/>
              <a:gd name="connsiteX0" fmla="*/ 19 w 10038"/>
              <a:gd name="connsiteY0" fmla="*/ 3 h 10000"/>
              <a:gd name="connsiteX1" fmla="*/ 10038 w 10038"/>
              <a:gd name="connsiteY1" fmla="*/ 0 h 10000"/>
              <a:gd name="connsiteX2" fmla="*/ 10038 w 10038"/>
              <a:gd name="connsiteY2" fmla="*/ 10000 h 10000"/>
              <a:gd name="connsiteX3" fmla="*/ 6409 w 10038"/>
              <a:gd name="connsiteY3" fmla="*/ 8149 h 10000"/>
              <a:gd name="connsiteX4" fmla="*/ 3895 w 10038"/>
              <a:gd name="connsiteY4" fmla="*/ 6899 h 10000"/>
              <a:gd name="connsiteX5" fmla="*/ 4799 w 10038"/>
              <a:gd name="connsiteY5" fmla="*/ 9521 h 10000"/>
              <a:gd name="connsiteX6" fmla="*/ 19 w 10038"/>
              <a:gd name="connsiteY6" fmla="*/ 7060 h 10000"/>
              <a:gd name="connsiteX7" fmla="*/ 0 w 10038"/>
              <a:gd name="connsiteY7" fmla="*/ 5446 h 10000"/>
              <a:gd name="connsiteX8" fmla="*/ 1314 w 10038"/>
              <a:gd name="connsiteY8" fmla="*/ 6092 h 10000"/>
              <a:gd name="connsiteX9" fmla="*/ 448 w 10038"/>
              <a:gd name="connsiteY9" fmla="*/ 3490 h 10000"/>
              <a:gd name="connsiteX10" fmla="*/ 5437 w 10038"/>
              <a:gd name="connsiteY10" fmla="*/ 4115 h 10000"/>
              <a:gd name="connsiteX11" fmla="*/ 28 w 10038"/>
              <a:gd name="connsiteY11" fmla="*/ 3646 h 10000"/>
              <a:gd name="connsiteX12" fmla="*/ 19 w 10038"/>
              <a:gd name="connsiteY12" fmla="*/ 3 h 10000"/>
              <a:gd name="connsiteX0" fmla="*/ 19 w 10038"/>
              <a:gd name="connsiteY0" fmla="*/ 3 h 10000"/>
              <a:gd name="connsiteX1" fmla="*/ 10038 w 10038"/>
              <a:gd name="connsiteY1" fmla="*/ 0 h 10000"/>
              <a:gd name="connsiteX2" fmla="*/ 10038 w 10038"/>
              <a:gd name="connsiteY2" fmla="*/ 10000 h 10000"/>
              <a:gd name="connsiteX3" fmla="*/ 5676 w 10038"/>
              <a:gd name="connsiteY3" fmla="*/ 8431 h 10000"/>
              <a:gd name="connsiteX4" fmla="*/ 3895 w 10038"/>
              <a:gd name="connsiteY4" fmla="*/ 6899 h 10000"/>
              <a:gd name="connsiteX5" fmla="*/ 4799 w 10038"/>
              <a:gd name="connsiteY5" fmla="*/ 9521 h 10000"/>
              <a:gd name="connsiteX6" fmla="*/ 19 w 10038"/>
              <a:gd name="connsiteY6" fmla="*/ 7060 h 10000"/>
              <a:gd name="connsiteX7" fmla="*/ 0 w 10038"/>
              <a:gd name="connsiteY7" fmla="*/ 5446 h 10000"/>
              <a:gd name="connsiteX8" fmla="*/ 1314 w 10038"/>
              <a:gd name="connsiteY8" fmla="*/ 6092 h 10000"/>
              <a:gd name="connsiteX9" fmla="*/ 448 w 10038"/>
              <a:gd name="connsiteY9" fmla="*/ 3490 h 10000"/>
              <a:gd name="connsiteX10" fmla="*/ 5437 w 10038"/>
              <a:gd name="connsiteY10" fmla="*/ 4115 h 10000"/>
              <a:gd name="connsiteX11" fmla="*/ 28 w 10038"/>
              <a:gd name="connsiteY11" fmla="*/ 3646 h 10000"/>
              <a:gd name="connsiteX12" fmla="*/ 19 w 10038"/>
              <a:gd name="connsiteY12" fmla="*/ 3 h 10000"/>
              <a:gd name="connsiteX0" fmla="*/ 19 w 10038"/>
              <a:gd name="connsiteY0" fmla="*/ 3 h 10000"/>
              <a:gd name="connsiteX1" fmla="*/ 10038 w 10038"/>
              <a:gd name="connsiteY1" fmla="*/ 0 h 10000"/>
              <a:gd name="connsiteX2" fmla="*/ 10038 w 10038"/>
              <a:gd name="connsiteY2" fmla="*/ 10000 h 10000"/>
              <a:gd name="connsiteX3" fmla="*/ 6885 w 10038"/>
              <a:gd name="connsiteY3" fmla="*/ 8835 h 10000"/>
              <a:gd name="connsiteX4" fmla="*/ 5676 w 10038"/>
              <a:gd name="connsiteY4" fmla="*/ 8431 h 10000"/>
              <a:gd name="connsiteX5" fmla="*/ 3895 w 10038"/>
              <a:gd name="connsiteY5" fmla="*/ 6899 h 10000"/>
              <a:gd name="connsiteX6" fmla="*/ 4799 w 10038"/>
              <a:gd name="connsiteY6" fmla="*/ 9521 h 10000"/>
              <a:gd name="connsiteX7" fmla="*/ 19 w 10038"/>
              <a:gd name="connsiteY7" fmla="*/ 7060 h 10000"/>
              <a:gd name="connsiteX8" fmla="*/ 0 w 10038"/>
              <a:gd name="connsiteY8" fmla="*/ 5446 h 10000"/>
              <a:gd name="connsiteX9" fmla="*/ 1314 w 10038"/>
              <a:gd name="connsiteY9" fmla="*/ 6092 h 10000"/>
              <a:gd name="connsiteX10" fmla="*/ 448 w 10038"/>
              <a:gd name="connsiteY10" fmla="*/ 3490 h 10000"/>
              <a:gd name="connsiteX11" fmla="*/ 5437 w 10038"/>
              <a:gd name="connsiteY11" fmla="*/ 4115 h 10000"/>
              <a:gd name="connsiteX12" fmla="*/ 28 w 10038"/>
              <a:gd name="connsiteY12" fmla="*/ 3646 h 10000"/>
              <a:gd name="connsiteX13" fmla="*/ 19 w 10038"/>
              <a:gd name="connsiteY13" fmla="*/ 3 h 10000"/>
              <a:gd name="connsiteX0" fmla="*/ 19 w 10038"/>
              <a:gd name="connsiteY0" fmla="*/ 3 h 10000"/>
              <a:gd name="connsiteX1" fmla="*/ 10038 w 10038"/>
              <a:gd name="connsiteY1" fmla="*/ 0 h 10000"/>
              <a:gd name="connsiteX2" fmla="*/ 10038 w 10038"/>
              <a:gd name="connsiteY2" fmla="*/ 10000 h 10000"/>
              <a:gd name="connsiteX3" fmla="*/ 4752 w 10038"/>
              <a:gd name="connsiteY3" fmla="*/ 9803 h 10000"/>
              <a:gd name="connsiteX4" fmla="*/ 5676 w 10038"/>
              <a:gd name="connsiteY4" fmla="*/ 8431 h 10000"/>
              <a:gd name="connsiteX5" fmla="*/ 3895 w 10038"/>
              <a:gd name="connsiteY5" fmla="*/ 6899 h 10000"/>
              <a:gd name="connsiteX6" fmla="*/ 4799 w 10038"/>
              <a:gd name="connsiteY6" fmla="*/ 9521 h 10000"/>
              <a:gd name="connsiteX7" fmla="*/ 19 w 10038"/>
              <a:gd name="connsiteY7" fmla="*/ 7060 h 10000"/>
              <a:gd name="connsiteX8" fmla="*/ 0 w 10038"/>
              <a:gd name="connsiteY8" fmla="*/ 5446 h 10000"/>
              <a:gd name="connsiteX9" fmla="*/ 1314 w 10038"/>
              <a:gd name="connsiteY9" fmla="*/ 6092 h 10000"/>
              <a:gd name="connsiteX10" fmla="*/ 448 w 10038"/>
              <a:gd name="connsiteY10" fmla="*/ 3490 h 10000"/>
              <a:gd name="connsiteX11" fmla="*/ 5437 w 10038"/>
              <a:gd name="connsiteY11" fmla="*/ 4115 h 10000"/>
              <a:gd name="connsiteX12" fmla="*/ 28 w 10038"/>
              <a:gd name="connsiteY12" fmla="*/ 3646 h 10000"/>
              <a:gd name="connsiteX13" fmla="*/ 19 w 10038"/>
              <a:gd name="connsiteY13" fmla="*/ 3 h 10000"/>
              <a:gd name="connsiteX0" fmla="*/ 19 w 10038"/>
              <a:gd name="connsiteY0" fmla="*/ 3 h 9818"/>
              <a:gd name="connsiteX1" fmla="*/ 10038 w 10038"/>
              <a:gd name="connsiteY1" fmla="*/ 0 h 9818"/>
              <a:gd name="connsiteX2" fmla="*/ 10038 w 10038"/>
              <a:gd name="connsiteY2" fmla="*/ 9818 h 9818"/>
              <a:gd name="connsiteX3" fmla="*/ 4752 w 10038"/>
              <a:gd name="connsiteY3" fmla="*/ 9803 h 9818"/>
              <a:gd name="connsiteX4" fmla="*/ 5676 w 10038"/>
              <a:gd name="connsiteY4" fmla="*/ 8431 h 9818"/>
              <a:gd name="connsiteX5" fmla="*/ 3895 w 10038"/>
              <a:gd name="connsiteY5" fmla="*/ 6899 h 9818"/>
              <a:gd name="connsiteX6" fmla="*/ 4799 w 10038"/>
              <a:gd name="connsiteY6" fmla="*/ 9521 h 9818"/>
              <a:gd name="connsiteX7" fmla="*/ 19 w 10038"/>
              <a:gd name="connsiteY7" fmla="*/ 7060 h 9818"/>
              <a:gd name="connsiteX8" fmla="*/ 0 w 10038"/>
              <a:gd name="connsiteY8" fmla="*/ 5446 h 9818"/>
              <a:gd name="connsiteX9" fmla="*/ 1314 w 10038"/>
              <a:gd name="connsiteY9" fmla="*/ 6092 h 9818"/>
              <a:gd name="connsiteX10" fmla="*/ 448 w 10038"/>
              <a:gd name="connsiteY10" fmla="*/ 3490 h 9818"/>
              <a:gd name="connsiteX11" fmla="*/ 5437 w 10038"/>
              <a:gd name="connsiteY11" fmla="*/ 4115 h 9818"/>
              <a:gd name="connsiteX12" fmla="*/ 28 w 10038"/>
              <a:gd name="connsiteY12" fmla="*/ 3646 h 9818"/>
              <a:gd name="connsiteX13" fmla="*/ 19 w 10038"/>
              <a:gd name="connsiteY13" fmla="*/ 3 h 9818"/>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64 w 10000"/>
              <a:gd name="connsiteY11" fmla="*/ 4777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5 w 9986"/>
              <a:gd name="connsiteY0" fmla="*/ 3 h 10000"/>
              <a:gd name="connsiteX1" fmla="*/ 9986 w 9986"/>
              <a:gd name="connsiteY1" fmla="*/ 0 h 10000"/>
              <a:gd name="connsiteX2" fmla="*/ 9986 w 9986"/>
              <a:gd name="connsiteY2" fmla="*/ 10000 h 10000"/>
              <a:gd name="connsiteX3" fmla="*/ 4720 w 9986"/>
              <a:gd name="connsiteY3" fmla="*/ 9985 h 10000"/>
              <a:gd name="connsiteX4" fmla="*/ 5641 w 9986"/>
              <a:gd name="connsiteY4" fmla="*/ 8587 h 10000"/>
              <a:gd name="connsiteX5" fmla="*/ 3866 w 9986"/>
              <a:gd name="connsiteY5" fmla="*/ 7027 h 10000"/>
              <a:gd name="connsiteX6" fmla="*/ 4767 w 9986"/>
              <a:gd name="connsiteY6" fmla="*/ 9697 h 10000"/>
              <a:gd name="connsiteX7" fmla="*/ 5 w 9986"/>
              <a:gd name="connsiteY7" fmla="*/ 7191 h 10000"/>
              <a:gd name="connsiteX8" fmla="*/ 0 w 9986"/>
              <a:gd name="connsiteY8" fmla="*/ 5485 h 10000"/>
              <a:gd name="connsiteX9" fmla="*/ 1295 w 9986"/>
              <a:gd name="connsiteY9" fmla="*/ 6164 h 10000"/>
              <a:gd name="connsiteX10" fmla="*/ 432 w 9986"/>
              <a:gd name="connsiteY10" fmla="*/ 3555 h 10000"/>
              <a:gd name="connsiteX11" fmla="*/ 2464 w 9986"/>
              <a:gd name="connsiteY11" fmla="*/ 4453 h 10000"/>
              <a:gd name="connsiteX12" fmla="*/ 5637 w 9986"/>
              <a:gd name="connsiteY12" fmla="*/ 5239 h 10000"/>
              <a:gd name="connsiteX13" fmla="*/ 14 w 9986"/>
              <a:gd name="connsiteY13" fmla="*/ 3714 h 10000"/>
              <a:gd name="connsiteX14" fmla="*/ 5 w 9986"/>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5 w 10000"/>
              <a:gd name="connsiteY7" fmla="*/ 7191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60 w 10000"/>
              <a:gd name="connsiteY6" fmla="*/ 9743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46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32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532 w 10000"/>
              <a:gd name="connsiteY7" fmla="*/ 8537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26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26 w 10000"/>
              <a:gd name="connsiteY15" fmla="*/ 3 h 10000"/>
              <a:gd name="connsiteX0" fmla="*/ 19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19 w 10000"/>
              <a:gd name="connsiteY15" fmla="*/ 3 h 10000"/>
              <a:gd name="connsiteX0" fmla="*/ 9 w 9990"/>
              <a:gd name="connsiteY0" fmla="*/ 3 h 10000"/>
              <a:gd name="connsiteX1" fmla="*/ 9990 w 9990"/>
              <a:gd name="connsiteY1" fmla="*/ 0 h 10000"/>
              <a:gd name="connsiteX2" fmla="*/ 9990 w 9990"/>
              <a:gd name="connsiteY2" fmla="*/ 10000 h 10000"/>
              <a:gd name="connsiteX3" fmla="*/ 4717 w 9990"/>
              <a:gd name="connsiteY3" fmla="*/ 9985 h 10000"/>
              <a:gd name="connsiteX4" fmla="*/ 5639 w 9990"/>
              <a:gd name="connsiteY4" fmla="*/ 8587 h 10000"/>
              <a:gd name="connsiteX5" fmla="*/ 3897 w 9990"/>
              <a:gd name="connsiteY5" fmla="*/ 7104 h 10000"/>
              <a:gd name="connsiteX6" fmla="*/ 4743 w 9990"/>
              <a:gd name="connsiteY6" fmla="*/ 9728 h 10000"/>
              <a:gd name="connsiteX7" fmla="*/ 2429 w 9990"/>
              <a:gd name="connsiteY7" fmla="*/ 8599 h 10000"/>
              <a:gd name="connsiteX8" fmla="*/ 2 w 9990"/>
              <a:gd name="connsiteY8" fmla="*/ 7222 h 10000"/>
              <a:gd name="connsiteX9" fmla="*/ 4 w 9990"/>
              <a:gd name="connsiteY9" fmla="*/ 5485 h 10000"/>
              <a:gd name="connsiteX10" fmla="*/ 1287 w 9990"/>
              <a:gd name="connsiteY10" fmla="*/ 6164 h 10000"/>
              <a:gd name="connsiteX11" fmla="*/ 423 w 9990"/>
              <a:gd name="connsiteY11" fmla="*/ 3555 h 10000"/>
              <a:gd name="connsiteX12" fmla="*/ 2457 w 9990"/>
              <a:gd name="connsiteY12" fmla="*/ 4453 h 10000"/>
              <a:gd name="connsiteX13" fmla="*/ 5635 w 9990"/>
              <a:gd name="connsiteY13" fmla="*/ 5239 h 10000"/>
              <a:gd name="connsiteX14" fmla="*/ 4 w 9990"/>
              <a:gd name="connsiteY14" fmla="*/ 3714 h 10000"/>
              <a:gd name="connsiteX15" fmla="*/ 9 w 9990"/>
              <a:gd name="connsiteY15" fmla="*/ 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90" h="10000">
                <a:moveTo>
                  <a:pt x="9" y="3"/>
                </a:moveTo>
                <a:lnTo>
                  <a:pt x="9990" y="0"/>
                </a:lnTo>
                <a:lnTo>
                  <a:pt x="9990" y="10000"/>
                </a:lnTo>
                <a:lnTo>
                  <a:pt x="4717" y="9985"/>
                </a:lnTo>
                <a:cubicBezTo>
                  <a:pt x="5061" y="9688"/>
                  <a:pt x="5670" y="9314"/>
                  <a:pt x="5639" y="8587"/>
                </a:cubicBezTo>
                <a:cubicBezTo>
                  <a:pt x="5609" y="7888"/>
                  <a:pt x="3996" y="6729"/>
                  <a:pt x="3897" y="7104"/>
                </a:cubicBezTo>
                <a:cubicBezTo>
                  <a:pt x="3803" y="7459"/>
                  <a:pt x="5024" y="9371"/>
                  <a:pt x="4743" y="9728"/>
                </a:cubicBezTo>
                <a:cubicBezTo>
                  <a:pt x="4527" y="10002"/>
                  <a:pt x="3290" y="9248"/>
                  <a:pt x="2429" y="8599"/>
                </a:cubicBezTo>
                <a:cubicBezTo>
                  <a:pt x="1568" y="7950"/>
                  <a:pt x="246" y="6991"/>
                  <a:pt x="2" y="7222"/>
                </a:cubicBezTo>
                <a:cubicBezTo>
                  <a:pt x="-4" y="6674"/>
                  <a:pt x="10" y="6033"/>
                  <a:pt x="4" y="5485"/>
                </a:cubicBezTo>
                <a:cubicBezTo>
                  <a:pt x="356" y="5812"/>
                  <a:pt x="1217" y="6486"/>
                  <a:pt x="1287" y="6164"/>
                </a:cubicBezTo>
                <a:cubicBezTo>
                  <a:pt x="1357" y="5842"/>
                  <a:pt x="227" y="3840"/>
                  <a:pt x="423" y="3555"/>
                </a:cubicBezTo>
                <a:cubicBezTo>
                  <a:pt x="618" y="3270"/>
                  <a:pt x="1567" y="3818"/>
                  <a:pt x="2457" y="4453"/>
                </a:cubicBezTo>
                <a:cubicBezTo>
                  <a:pt x="3348" y="5088"/>
                  <a:pt x="5629" y="7334"/>
                  <a:pt x="5635" y="5239"/>
                </a:cubicBezTo>
                <a:cubicBezTo>
                  <a:pt x="5643" y="2435"/>
                  <a:pt x="888" y="2517"/>
                  <a:pt x="4" y="3714"/>
                </a:cubicBezTo>
                <a:cubicBezTo>
                  <a:pt x="8" y="3217"/>
                  <a:pt x="15" y="3397"/>
                  <a:pt x="9" y="3"/>
                </a:cubicBezTo>
                <a:close/>
              </a:path>
            </a:pathLst>
          </a:custGeom>
        </p:spPr>
        <p:txBody>
          <a:bodyPr/>
          <a:lstStyle/>
          <a:p>
            <a:r>
              <a:rPr lang="fr-FR" dirty="0" smtClean="0"/>
              <a:t>Cliquez sur l'icône pour ajouter une image</a:t>
            </a:r>
            <a:endParaRPr lang="fr-FR" dirty="0"/>
          </a:p>
        </p:txBody>
      </p:sp>
      <p:sp>
        <p:nvSpPr>
          <p:cNvPr id="11" name="Titre 1"/>
          <p:cNvSpPr>
            <a:spLocks noGrp="1"/>
          </p:cNvSpPr>
          <p:nvPr>
            <p:ph type="ctrTitle"/>
          </p:nvPr>
        </p:nvSpPr>
        <p:spPr>
          <a:xfrm>
            <a:off x="551884" y="4968084"/>
            <a:ext cx="6451431" cy="424711"/>
          </a:xfrm>
        </p:spPr>
        <p:txBody>
          <a:bodyPr wrap="square" anchor="b">
            <a:spAutoFit/>
          </a:bodyPr>
          <a:lstStyle>
            <a:lvl1pPr algn="l">
              <a:defRPr sz="2400" cap="all" baseline="0">
                <a:solidFill>
                  <a:schemeClr val="tx1"/>
                </a:solidFill>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546100" y="5404078"/>
            <a:ext cx="6457215" cy="307777"/>
          </a:xfrm>
          <a:prstGeom prst="rect">
            <a:avLst/>
          </a:prstGeom>
        </p:spPr>
        <p:txBody>
          <a:bodyPr wrap="square" tIns="0" bIns="0">
            <a:spAutoFit/>
          </a:bodyPr>
          <a:lstStyle>
            <a:lvl1pPr marL="0" indent="0" algn="l">
              <a:spcBef>
                <a:spcPts val="411"/>
              </a:spcBef>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Cliquez pour modifier le style des sous-titres du masque</a:t>
            </a:r>
            <a:endParaRPr lang="fr-FR" dirty="0"/>
          </a:p>
        </p:txBody>
      </p:sp>
      <p:pic>
        <p:nvPicPr>
          <p:cNvPr id="14" name="Picture 3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79534" y="6139564"/>
            <a:ext cx="2027799" cy="698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Espace réservé de la date 14"/>
          <p:cNvSpPr>
            <a:spLocks noGrp="1"/>
          </p:cNvSpPr>
          <p:nvPr>
            <p:ph type="dt" sz="half" idx="12"/>
          </p:nvPr>
        </p:nvSpPr>
        <p:spPr/>
        <p:txBody>
          <a:bodyPr/>
          <a:lstStyle/>
          <a:p>
            <a:fld id="{88B9B379-C49D-40C8-9DA0-AFB706D215CD}" type="datetime1">
              <a:rPr lang="fr-FR" smtClean="0"/>
              <a:pPr/>
              <a:t>07/06/2016</a:t>
            </a:fld>
            <a:endParaRPr lang="fr-FR" dirty="0"/>
          </a:p>
        </p:txBody>
      </p:sp>
      <p:sp>
        <p:nvSpPr>
          <p:cNvPr id="16" name="Espace réservé du pied de page 15"/>
          <p:cNvSpPr>
            <a:spLocks noGrp="1"/>
          </p:cNvSpPr>
          <p:nvPr>
            <p:ph type="ftr" sz="quarter" idx="13"/>
          </p:nvPr>
        </p:nvSpPr>
        <p:spPr/>
        <p:txBody>
          <a:bodyPr/>
          <a:lstStyle/>
          <a:p>
            <a:r>
              <a:rPr lang="fr-FR" dirty="0" smtClean="0"/>
              <a:t>Nom de la présentation</a:t>
            </a:r>
            <a:endParaRPr lang="fr-FR" dirty="0"/>
          </a:p>
        </p:txBody>
      </p:sp>
      <p:sp>
        <p:nvSpPr>
          <p:cNvPr id="17" name="Espace réservé du numéro de diapositive 16"/>
          <p:cNvSpPr>
            <a:spLocks noGrp="1"/>
          </p:cNvSpPr>
          <p:nvPr>
            <p:ph type="sldNum" sz="quarter" idx="14"/>
          </p:nvPr>
        </p:nvSpPr>
        <p:spPr/>
        <p:txBody>
          <a:bodyPr/>
          <a:lstStyle/>
          <a:p>
            <a:fld id="{AF43E6FD-AB27-4108-A2FC-346BB5F75E3F}" type="slidenum">
              <a:rPr lang="fr-FR" smtClean="0"/>
              <a:pPr/>
              <a:t>‹N°›</a:t>
            </a:fld>
            <a:endParaRPr lang="fr-FR" dirty="0"/>
          </a:p>
        </p:txBody>
      </p:sp>
      <p:cxnSp>
        <p:nvCxnSpPr>
          <p:cNvPr id="18" name="Connecteur droit 17"/>
          <p:cNvCxnSpPr/>
          <p:nvPr userDrawn="1"/>
        </p:nvCxnSpPr>
        <p:spPr>
          <a:xfrm>
            <a:off x="531467"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287962"/>
          </a:xfrm>
          <a:prstGeom prst="rect">
            <a:avLst/>
          </a:prstGeo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28796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9" y="1484312"/>
            <a:ext cx="8088511" cy="4681537"/>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a:xfrm>
            <a:off x="544439" y="316180"/>
            <a:ext cx="8045375" cy="332546"/>
          </a:xfrm>
        </p:spPr>
        <p:txBody>
          <a:bodyPr anchor="ctr"/>
          <a:lstStyle/>
          <a:p>
            <a:r>
              <a:rPr lang="fr-FR" smtClean="0"/>
              <a:t>Cliquez pour modifier le style du titre</a:t>
            </a:r>
            <a:endParaRPr lang="fr-FR" dirty="0"/>
          </a:p>
        </p:txBody>
      </p:sp>
      <p:sp>
        <p:nvSpPr>
          <p:cNvPr id="9" name="Espace réservé de la date 8"/>
          <p:cNvSpPr>
            <a:spLocks noGrp="1"/>
          </p:cNvSpPr>
          <p:nvPr>
            <p:ph type="dt" sz="half" idx="10"/>
          </p:nvPr>
        </p:nvSpPr>
        <p:spPr/>
        <p:txBody>
          <a:bodyPr/>
          <a:lstStyle/>
          <a:p>
            <a:fld id="{4E7BA865-99AF-4B73-A41A-4938E4813D8E}"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a:xfrm>
            <a:off x="544439" y="656625"/>
            <a:ext cx="8045451"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smtClean="0"/>
              <a:t>Cliquez pour modifier les styles du texte du masque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a:xfrm>
            <a:off x="4716016" y="1484313"/>
            <a:ext cx="3888235" cy="4679062"/>
          </a:xfrm>
          <a:prstGeom prst="rect">
            <a:avLst/>
          </a:prstGeom>
        </p:spPr>
        <p:txBody>
          <a:bodyPr/>
          <a:lstStyle>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3" name="Espace réservé du contenu 2"/>
          <p:cNvSpPr>
            <a:spLocks noGrp="1"/>
          </p:cNvSpPr>
          <p:nvPr>
            <p:ph idx="1"/>
          </p:nvPr>
        </p:nvSpPr>
        <p:spPr>
          <a:xfrm>
            <a:off x="515939" y="1484313"/>
            <a:ext cx="3912047" cy="4678588"/>
          </a:xfrm>
          <a:prstGeom prst="rect">
            <a:avLst/>
          </a:prstGeom>
        </p:spPr>
        <p:txBody>
          <a:bodyPr/>
          <a:lstStyle>
            <a:lvl1pPr>
              <a:defRPr sz="2000"/>
            </a:lvl1pPr>
            <a:lvl2pPr>
              <a:defRPr sz="1800"/>
            </a:lvl2pPr>
            <a:lvl3pPr>
              <a:defRPr sz="1600"/>
            </a:lvl3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4E04FD62-3D61-4735-A6FA-46CD29C89657}"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9" y="1484312"/>
            <a:ext cx="4056063" cy="4681537"/>
          </a:xfrm>
          <a:prstGeom prst="rect">
            <a:avLst/>
          </a:prstGeom>
        </p:spPr>
        <p:txBody>
          <a:bodyPr/>
          <a:lstStyle>
            <a:lvl1pPr>
              <a:defRPr sz="2000"/>
            </a:lvl1pPr>
            <a:lvl2pPr>
              <a:defRPr sz="1800"/>
            </a:lvl2pPr>
            <a:lvl3pPr>
              <a:defRPr sz="1600"/>
            </a:lvl3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F2E4D252-86ED-49B8-82ED-DF31F295240B}"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a:xfrm>
            <a:off x="4788026" y="1474789"/>
            <a:ext cx="4355975" cy="4691063"/>
          </a:xfrm>
          <a:prstGeom prst="rect">
            <a:avLst/>
          </a:prstGeom>
        </p:spPr>
        <p:txBody>
          <a:bodyPr/>
          <a:lstStyle/>
          <a:p>
            <a:r>
              <a:rPr lang="fr-FR" dirty="0" smtClean="0"/>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et image avec volut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9" y="1484312"/>
            <a:ext cx="4056063" cy="4681537"/>
          </a:xfrm>
          <a:prstGeom prst="rect">
            <a:avLst/>
          </a:prstGeom>
        </p:spPr>
        <p:txBody>
          <a:bodyPr/>
          <a:lstStyle>
            <a:lvl1pPr>
              <a:defRPr sz="2000"/>
            </a:lvl1pPr>
            <a:lvl2pPr>
              <a:defRPr sz="1800"/>
            </a:lvl2pPr>
            <a:lvl3pPr>
              <a:defRPr sz="1600"/>
            </a:lvl3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3B79A704-E249-4B8C-83ED-77E22C06BBB0}"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a:xfrm>
            <a:off x="4788025" y="1474789"/>
            <a:ext cx="4359945" cy="4691132"/>
          </a:xfrm>
          <a:custGeom>
            <a:avLst/>
            <a:gdLst>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0 w 3816226"/>
              <a:gd name="connsiteY4" fmla="*/ 4691063 h 4691063"/>
              <a:gd name="connsiteX5" fmla="*/ 0 w 3816226"/>
              <a:gd name="connsiteY5"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0 w 3816226"/>
              <a:gd name="connsiteY5" fmla="*/ 4691063 h 4691063"/>
              <a:gd name="connsiteX6" fmla="*/ 0 w 3816226"/>
              <a:gd name="connsiteY6"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4763 w 3816226"/>
              <a:gd name="connsiteY5" fmla="*/ 3700463 h 4691063"/>
              <a:gd name="connsiteX6" fmla="*/ 0 w 3816226"/>
              <a:gd name="connsiteY6"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4763 w 3816226"/>
              <a:gd name="connsiteY5" fmla="*/ 3700463 h 4691063"/>
              <a:gd name="connsiteX6" fmla="*/ 0 w 3816226"/>
              <a:gd name="connsiteY6" fmla="*/ 0 h 4691063"/>
              <a:gd name="connsiteX0" fmla="*/ 0 w 3816226"/>
              <a:gd name="connsiteY0" fmla="*/ 0 h 4786951"/>
              <a:gd name="connsiteX1" fmla="*/ 3816226 w 3816226"/>
              <a:gd name="connsiteY1" fmla="*/ 0 h 4786951"/>
              <a:gd name="connsiteX2" fmla="*/ 3816226 w 3816226"/>
              <a:gd name="connsiteY2" fmla="*/ 0 h 4786951"/>
              <a:gd name="connsiteX3" fmla="*/ 3816226 w 3816226"/>
              <a:gd name="connsiteY3" fmla="*/ 4691063 h 4786951"/>
              <a:gd name="connsiteX4" fmla="*/ 3409679 w 3816226"/>
              <a:gd name="connsiteY4" fmla="*/ 4786895 h 4786951"/>
              <a:gd name="connsiteX5" fmla="*/ 4763 w 3816226"/>
              <a:gd name="connsiteY5" fmla="*/ 3700463 h 4786951"/>
              <a:gd name="connsiteX6" fmla="*/ 0 w 3816226"/>
              <a:gd name="connsiteY6" fmla="*/ 0 h 4786951"/>
              <a:gd name="connsiteX0" fmla="*/ 0 w 3816226"/>
              <a:gd name="connsiteY0" fmla="*/ 0 h 4786895"/>
              <a:gd name="connsiteX1" fmla="*/ 3816226 w 3816226"/>
              <a:gd name="connsiteY1" fmla="*/ 0 h 4786895"/>
              <a:gd name="connsiteX2" fmla="*/ 3816226 w 3816226"/>
              <a:gd name="connsiteY2" fmla="*/ 0 h 4786895"/>
              <a:gd name="connsiteX3" fmla="*/ 3816226 w 3816226"/>
              <a:gd name="connsiteY3" fmla="*/ 4691063 h 4786895"/>
              <a:gd name="connsiteX4" fmla="*/ 3409679 w 3816226"/>
              <a:gd name="connsiteY4" fmla="*/ 4786895 h 4786895"/>
              <a:gd name="connsiteX5" fmla="*/ 4763 w 3816226"/>
              <a:gd name="connsiteY5" fmla="*/ 3700463 h 4786895"/>
              <a:gd name="connsiteX6" fmla="*/ 0 w 3816226"/>
              <a:gd name="connsiteY6" fmla="*/ 0 h 4786895"/>
              <a:gd name="connsiteX0" fmla="*/ 0 w 3816226"/>
              <a:gd name="connsiteY0" fmla="*/ 0 h 4777370"/>
              <a:gd name="connsiteX1" fmla="*/ 3816226 w 3816226"/>
              <a:gd name="connsiteY1" fmla="*/ 0 h 4777370"/>
              <a:gd name="connsiteX2" fmla="*/ 3816226 w 3816226"/>
              <a:gd name="connsiteY2" fmla="*/ 0 h 4777370"/>
              <a:gd name="connsiteX3" fmla="*/ 3816226 w 3816226"/>
              <a:gd name="connsiteY3" fmla="*/ 4691063 h 4777370"/>
              <a:gd name="connsiteX4" fmla="*/ 3595417 w 3816226"/>
              <a:gd name="connsiteY4" fmla="*/ 4777370 h 4777370"/>
              <a:gd name="connsiteX5" fmla="*/ 4763 w 3816226"/>
              <a:gd name="connsiteY5" fmla="*/ 3700463 h 4777370"/>
              <a:gd name="connsiteX6" fmla="*/ 0 w 3816226"/>
              <a:gd name="connsiteY6" fmla="*/ 0 h 4777370"/>
              <a:gd name="connsiteX0" fmla="*/ 0 w 3816226"/>
              <a:gd name="connsiteY0" fmla="*/ 0 h 4777370"/>
              <a:gd name="connsiteX1" fmla="*/ 3816226 w 3816226"/>
              <a:gd name="connsiteY1" fmla="*/ 0 h 4777370"/>
              <a:gd name="connsiteX2" fmla="*/ 3816226 w 3816226"/>
              <a:gd name="connsiteY2" fmla="*/ 0 h 4777370"/>
              <a:gd name="connsiteX3" fmla="*/ 3595417 w 3816226"/>
              <a:gd name="connsiteY3" fmla="*/ 4777370 h 4777370"/>
              <a:gd name="connsiteX4" fmla="*/ 4763 w 3816226"/>
              <a:gd name="connsiteY4" fmla="*/ 3700463 h 4777370"/>
              <a:gd name="connsiteX5" fmla="*/ 0 w 3816226"/>
              <a:gd name="connsiteY5" fmla="*/ 0 h 4777370"/>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4763 w 3816226"/>
              <a:gd name="connsiteY4" fmla="*/ 3700463 h 4686883"/>
              <a:gd name="connsiteX5" fmla="*/ 0 w 3816226"/>
              <a:gd name="connsiteY5" fmla="*/ 0 h 4686883"/>
              <a:gd name="connsiteX0" fmla="*/ 0 w 3816226"/>
              <a:gd name="connsiteY0" fmla="*/ 0 h 4690956"/>
              <a:gd name="connsiteX1" fmla="*/ 3816226 w 3816226"/>
              <a:gd name="connsiteY1" fmla="*/ 0 h 4690956"/>
              <a:gd name="connsiteX2" fmla="*/ 3816226 w 3816226"/>
              <a:gd name="connsiteY2" fmla="*/ 0 h 4690956"/>
              <a:gd name="connsiteX3" fmla="*/ 3809730 w 3816226"/>
              <a:gd name="connsiteY3" fmla="*/ 4686883 h 4690956"/>
              <a:gd name="connsiteX4" fmla="*/ 4763 w 3816226"/>
              <a:gd name="connsiteY4" fmla="*/ 3700463 h 4690956"/>
              <a:gd name="connsiteX5" fmla="*/ 0 w 3816226"/>
              <a:gd name="connsiteY5" fmla="*/ 0 h 4690956"/>
              <a:gd name="connsiteX0" fmla="*/ 0 w 3816226"/>
              <a:gd name="connsiteY0" fmla="*/ 0 h 4690726"/>
              <a:gd name="connsiteX1" fmla="*/ 3816226 w 3816226"/>
              <a:gd name="connsiteY1" fmla="*/ 0 h 4690726"/>
              <a:gd name="connsiteX2" fmla="*/ 3816226 w 3816226"/>
              <a:gd name="connsiteY2" fmla="*/ 0 h 4690726"/>
              <a:gd name="connsiteX3" fmla="*/ 3809730 w 3816226"/>
              <a:gd name="connsiteY3" fmla="*/ 4686883 h 4690726"/>
              <a:gd name="connsiteX4" fmla="*/ 4763 w 3816226"/>
              <a:gd name="connsiteY4" fmla="*/ 3700463 h 4690726"/>
              <a:gd name="connsiteX5" fmla="*/ 0 w 3816226"/>
              <a:gd name="connsiteY5" fmla="*/ 0 h 4690726"/>
              <a:gd name="connsiteX0" fmla="*/ 0 w 3816226"/>
              <a:gd name="connsiteY0" fmla="*/ 0 h 4690901"/>
              <a:gd name="connsiteX1" fmla="*/ 3816226 w 3816226"/>
              <a:gd name="connsiteY1" fmla="*/ 0 h 4690901"/>
              <a:gd name="connsiteX2" fmla="*/ 3816226 w 3816226"/>
              <a:gd name="connsiteY2" fmla="*/ 0 h 4690901"/>
              <a:gd name="connsiteX3" fmla="*/ 3809730 w 3816226"/>
              <a:gd name="connsiteY3" fmla="*/ 4686883 h 4690901"/>
              <a:gd name="connsiteX4" fmla="*/ 4763 w 3816226"/>
              <a:gd name="connsiteY4" fmla="*/ 3700463 h 4690901"/>
              <a:gd name="connsiteX5" fmla="*/ 0 w 3816226"/>
              <a:gd name="connsiteY5" fmla="*/ 0 h 4690901"/>
              <a:gd name="connsiteX0" fmla="*/ 0 w 3866858"/>
              <a:gd name="connsiteY0" fmla="*/ 0 h 5055521"/>
              <a:gd name="connsiteX1" fmla="*/ 3816226 w 3866858"/>
              <a:gd name="connsiteY1" fmla="*/ 0 h 5055521"/>
              <a:gd name="connsiteX2" fmla="*/ 3816226 w 3866858"/>
              <a:gd name="connsiteY2" fmla="*/ 0 h 5055521"/>
              <a:gd name="connsiteX3" fmla="*/ 3809730 w 3866858"/>
              <a:gd name="connsiteY3" fmla="*/ 4686883 h 5055521"/>
              <a:gd name="connsiteX4" fmla="*/ 3486025 w 3866858"/>
              <a:gd name="connsiteY4" fmla="*/ 4633912 h 5055521"/>
              <a:gd name="connsiteX5" fmla="*/ 4763 w 3866858"/>
              <a:gd name="connsiteY5" fmla="*/ 3700463 h 5055521"/>
              <a:gd name="connsiteX6" fmla="*/ 0 w 3866858"/>
              <a:gd name="connsiteY6" fmla="*/ 0 h 5055521"/>
              <a:gd name="connsiteX0" fmla="*/ 0 w 3816226"/>
              <a:gd name="connsiteY0" fmla="*/ 0 h 5019080"/>
              <a:gd name="connsiteX1" fmla="*/ 3816226 w 3816226"/>
              <a:gd name="connsiteY1" fmla="*/ 0 h 5019080"/>
              <a:gd name="connsiteX2" fmla="*/ 3816226 w 3816226"/>
              <a:gd name="connsiteY2" fmla="*/ 0 h 5019080"/>
              <a:gd name="connsiteX3" fmla="*/ 3809730 w 3816226"/>
              <a:gd name="connsiteY3" fmla="*/ 4686883 h 5019080"/>
              <a:gd name="connsiteX4" fmla="*/ 3486025 w 3816226"/>
              <a:gd name="connsiteY4" fmla="*/ 4633912 h 5019080"/>
              <a:gd name="connsiteX5" fmla="*/ 4763 w 3816226"/>
              <a:gd name="connsiteY5" fmla="*/ 3700463 h 5019080"/>
              <a:gd name="connsiteX6" fmla="*/ 0 w 3816226"/>
              <a:gd name="connsiteY6" fmla="*/ 0 h 5019080"/>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486025 w 3816226"/>
              <a:gd name="connsiteY4" fmla="*/ 4633912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1917575 w 3816226"/>
              <a:gd name="connsiteY5" fmla="*/ 4197351 h 4686883"/>
              <a:gd name="connsiteX6" fmla="*/ 4763 w 3816226"/>
              <a:gd name="connsiteY6" fmla="*/ 3700463 h 4686883"/>
              <a:gd name="connsiteX7" fmla="*/ 0 w 3816226"/>
              <a:gd name="connsiteY7" fmla="*/ 0 h 4686883"/>
              <a:gd name="connsiteX0" fmla="*/ 0 w 3816226"/>
              <a:gd name="connsiteY0" fmla="*/ 0 h 4928639"/>
              <a:gd name="connsiteX1" fmla="*/ 3816226 w 3816226"/>
              <a:gd name="connsiteY1" fmla="*/ 0 h 4928639"/>
              <a:gd name="connsiteX2" fmla="*/ 3816226 w 3816226"/>
              <a:gd name="connsiteY2" fmla="*/ 0 h 4928639"/>
              <a:gd name="connsiteX3" fmla="*/ 3809730 w 3816226"/>
              <a:gd name="connsiteY3" fmla="*/ 4686883 h 4928639"/>
              <a:gd name="connsiteX4" fmla="*/ 1917575 w 3816226"/>
              <a:gd name="connsiteY4" fmla="*/ 4197351 h 4928639"/>
              <a:gd name="connsiteX5" fmla="*/ 4763 w 3816226"/>
              <a:gd name="connsiteY5" fmla="*/ 3700463 h 4928639"/>
              <a:gd name="connsiteX6" fmla="*/ 0 w 3816226"/>
              <a:gd name="connsiteY6" fmla="*/ 0 h 4928639"/>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4362326"/>
              <a:gd name="connsiteY0" fmla="*/ 0 h 4686883"/>
              <a:gd name="connsiteX1" fmla="*/ 3816226 w 4362326"/>
              <a:gd name="connsiteY1" fmla="*/ 0 h 4686883"/>
              <a:gd name="connsiteX2" fmla="*/ 4362326 w 4362326"/>
              <a:gd name="connsiteY2" fmla="*/ 0 h 4686883"/>
              <a:gd name="connsiteX3" fmla="*/ 3809730 w 4362326"/>
              <a:gd name="connsiteY3" fmla="*/ 4686883 h 4686883"/>
              <a:gd name="connsiteX4" fmla="*/ 1917575 w 4362326"/>
              <a:gd name="connsiteY4" fmla="*/ 4197351 h 4686883"/>
              <a:gd name="connsiteX5" fmla="*/ 4763 w 4362326"/>
              <a:gd name="connsiteY5" fmla="*/ 3700463 h 4686883"/>
              <a:gd name="connsiteX6" fmla="*/ 0 w 4362326"/>
              <a:gd name="connsiteY6" fmla="*/ 0 h 4686883"/>
              <a:gd name="connsiteX0" fmla="*/ 0 w 4398684"/>
              <a:gd name="connsiteY0" fmla="*/ 0 h 5034980"/>
              <a:gd name="connsiteX1" fmla="*/ 3816226 w 4398684"/>
              <a:gd name="connsiteY1" fmla="*/ 0 h 5034980"/>
              <a:gd name="connsiteX2" fmla="*/ 4362326 w 4398684"/>
              <a:gd name="connsiteY2" fmla="*/ 0 h 5034980"/>
              <a:gd name="connsiteX3" fmla="*/ 4355975 w 4398684"/>
              <a:gd name="connsiteY3" fmla="*/ 4687888 h 5034980"/>
              <a:gd name="connsiteX4" fmla="*/ 3809730 w 4398684"/>
              <a:gd name="connsiteY4" fmla="*/ 4686883 h 5034980"/>
              <a:gd name="connsiteX5" fmla="*/ 1917575 w 4398684"/>
              <a:gd name="connsiteY5" fmla="*/ 4197351 h 5034980"/>
              <a:gd name="connsiteX6" fmla="*/ 4763 w 4398684"/>
              <a:gd name="connsiteY6" fmla="*/ 3700463 h 5034980"/>
              <a:gd name="connsiteX7" fmla="*/ 0 w 4398684"/>
              <a:gd name="connsiteY7" fmla="*/ 0 h 5034980"/>
              <a:gd name="connsiteX0" fmla="*/ 0 w 4398684"/>
              <a:gd name="connsiteY0" fmla="*/ 0 h 5036745"/>
              <a:gd name="connsiteX1" fmla="*/ 3816226 w 4398684"/>
              <a:gd name="connsiteY1" fmla="*/ 0 h 5036745"/>
              <a:gd name="connsiteX2" fmla="*/ 4362326 w 4398684"/>
              <a:gd name="connsiteY2" fmla="*/ 0 h 5036745"/>
              <a:gd name="connsiteX3" fmla="*/ 4355975 w 4398684"/>
              <a:gd name="connsiteY3" fmla="*/ 4690269 h 5036745"/>
              <a:gd name="connsiteX4" fmla="*/ 3809730 w 4398684"/>
              <a:gd name="connsiteY4" fmla="*/ 4686883 h 5036745"/>
              <a:gd name="connsiteX5" fmla="*/ 1917575 w 4398684"/>
              <a:gd name="connsiteY5" fmla="*/ 4197351 h 5036745"/>
              <a:gd name="connsiteX6" fmla="*/ 4763 w 4398684"/>
              <a:gd name="connsiteY6" fmla="*/ 3700463 h 5036745"/>
              <a:gd name="connsiteX7" fmla="*/ 0 w 4398684"/>
              <a:gd name="connsiteY7" fmla="*/ 0 h 5036745"/>
              <a:gd name="connsiteX0" fmla="*/ 0 w 4398684"/>
              <a:gd name="connsiteY0" fmla="*/ 0 h 4690269"/>
              <a:gd name="connsiteX1" fmla="*/ 3816226 w 4398684"/>
              <a:gd name="connsiteY1" fmla="*/ 0 h 4690269"/>
              <a:gd name="connsiteX2" fmla="*/ 4362326 w 4398684"/>
              <a:gd name="connsiteY2" fmla="*/ 0 h 4690269"/>
              <a:gd name="connsiteX3" fmla="*/ 4355975 w 4398684"/>
              <a:gd name="connsiteY3" fmla="*/ 4690269 h 4690269"/>
              <a:gd name="connsiteX4" fmla="*/ 3809730 w 4398684"/>
              <a:gd name="connsiteY4" fmla="*/ 4686883 h 4690269"/>
              <a:gd name="connsiteX5" fmla="*/ 1917575 w 4398684"/>
              <a:gd name="connsiteY5" fmla="*/ 4197351 h 4690269"/>
              <a:gd name="connsiteX6" fmla="*/ 4763 w 4398684"/>
              <a:gd name="connsiteY6" fmla="*/ 3700463 h 4690269"/>
              <a:gd name="connsiteX7" fmla="*/ 0 w 4398684"/>
              <a:gd name="connsiteY7" fmla="*/ 0 h 4690269"/>
              <a:gd name="connsiteX0" fmla="*/ 0 w 4398024"/>
              <a:gd name="connsiteY0" fmla="*/ 0 h 4690269"/>
              <a:gd name="connsiteX1" fmla="*/ 3816226 w 4398024"/>
              <a:gd name="connsiteY1" fmla="*/ 0 h 4690269"/>
              <a:gd name="connsiteX2" fmla="*/ 4359945 w 4398024"/>
              <a:gd name="connsiteY2" fmla="*/ 0 h 4690269"/>
              <a:gd name="connsiteX3" fmla="*/ 4355975 w 4398024"/>
              <a:gd name="connsiteY3" fmla="*/ 4690269 h 4690269"/>
              <a:gd name="connsiteX4" fmla="*/ 3809730 w 4398024"/>
              <a:gd name="connsiteY4" fmla="*/ 4686883 h 4690269"/>
              <a:gd name="connsiteX5" fmla="*/ 1917575 w 4398024"/>
              <a:gd name="connsiteY5" fmla="*/ 4197351 h 4690269"/>
              <a:gd name="connsiteX6" fmla="*/ 4763 w 4398024"/>
              <a:gd name="connsiteY6" fmla="*/ 3700463 h 4690269"/>
              <a:gd name="connsiteX7" fmla="*/ 0 w 4398024"/>
              <a:gd name="connsiteY7" fmla="*/ 0 h 4690269"/>
              <a:gd name="connsiteX0" fmla="*/ 0 w 4359945"/>
              <a:gd name="connsiteY0" fmla="*/ 0 h 4690269"/>
              <a:gd name="connsiteX1" fmla="*/ 3816226 w 4359945"/>
              <a:gd name="connsiteY1" fmla="*/ 0 h 4690269"/>
              <a:gd name="connsiteX2" fmla="*/ 4359945 w 4359945"/>
              <a:gd name="connsiteY2" fmla="*/ 0 h 4690269"/>
              <a:gd name="connsiteX3" fmla="*/ 4355975 w 4359945"/>
              <a:gd name="connsiteY3" fmla="*/ 4690269 h 4690269"/>
              <a:gd name="connsiteX4" fmla="*/ 3809730 w 4359945"/>
              <a:gd name="connsiteY4" fmla="*/ 4686883 h 4690269"/>
              <a:gd name="connsiteX5" fmla="*/ 1917575 w 4359945"/>
              <a:gd name="connsiteY5" fmla="*/ 4197351 h 4690269"/>
              <a:gd name="connsiteX6" fmla="*/ 4763 w 4359945"/>
              <a:gd name="connsiteY6" fmla="*/ 3700463 h 4690269"/>
              <a:gd name="connsiteX7" fmla="*/ 0 w 4359945"/>
              <a:gd name="connsiteY7" fmla="*/ 0 h 4690269"/>
              <a:gd name="connsiteX0" fmla="*/ 0 w 4359945"/>
              <a:gd name="connsiteY0" fmla="*/ 0 h 4690269"/>
              <a:gd name="connsiteX1" fmla="*/ 4359945 w 4359945"/>
              <a:gd name="connsiteY1" fmla="*/ 0 h 4690269"/>
              <a:gd name="connsiteX2" fmla="*/ 4355975 w 4359945"/>
              <a:gd name="connsiteY2" fmla="*/ 4690269 h 4690269"/>
              <a:gd name="connsiteX3" fmla="*/ 3809730 w 4359945"/>
              <a:gd name="connsiteY3" fmla="*/ 4686883 h 4690269"/>
              <a:gd name="connsiteX4" fmla="*/ 1917575 w 4359945"/>
              <a:gd name="connsiteY4" fmla="*/ 4197351 h 4690269"/>
              <a:gd name="connsiteX5" fmla="*/ 4763 w 4359945"/>
              <a:gd name="connsiteY5" fmla="*/ 3700463 h 4690269"/>
              <a:gd name="connsiteX6" fmla="*/ 0 w 4359945"/>
              <a:gd name="connsiteY6" fmla="*/ 0 h 4690269"/>
              <a:gd name="connsiteX0" fmla="*/ 0 w 4359945"/>
              <a:gd name="connsiteY0" fmla="*/ 0 h 4686883"/>
              <a:gd name="connsiteX1" fmla="*/ 4359945 w 4359945"/>
              <a:gd name="connsiteY1" fmla="*/ 0 h 4686883"/>
              <a:gd name="connsiteX2" fmla="*/ 4355975 w 4359945"/>
              <a:gd name="connsiteY2" fmla="*/ 4666456 h 4686883"/>
              <a:gd name="connsiteX3" fmla="*/ 3809730 w 4359945"/>
              <a:gd name="connsiteY3" fmla="*/ 4686883 h 4686883"/>
              <a:gd name="connsiteX4" fmla="*/ 1917575 w 4359945"/>
              <a:gd name="connsiteY4" fmla="*/ 4197351 h 4686883"/>
              <a:gd name="connsiteX5" fmla="*/ 4763 w 4359945"/>
              <a:gd name="connsiteY5" fmla="*/ 3700463 h 4686883"/>
              <a:gd name="connsiteX6" fmla="*/ 0 w 4359945"/>
              <a:gd name="connsiteY6" fmla="*/ 0 h 4686883"/>
              <a:gd name="connsiteX0" fmla="*/ 0 w 4359945"/>
              <a:gd name="connsiteY0" fmla="*/ 0 h 4687390"/>
              <a:gd name="connsiteX1" fmla="*/ 4359945 w 4359945"/>
              <a:gd name="connsiteY1" fmla="*/ 0 h 4687390"/>
              <a:gd name="connsiteX2" fmla="*/ 4355975 w 4359945"/>
              <a:gd name="connsiteY2" fmla="*/ 4666456 h 4687390"/>
              <a:gd name="connsiteX3" fmla="*/ 3809730 w 4359945"/>
              <a:gd name="connsiteY3" fmla="*/ 4686883 h 4687390"/>
              <a:gd name="connsiteX4" fmla="*/ 1917575 w 4359945"/>
              <a:gd name="connsiteY4" fmla="*/ 4197351 h 4687390"/>
              <a:gd name="connsiteX5" fmla="*/ 4763 w 4359945"/>
              <a:gd name="connsiteY5" fmla="*/ 3700463 h 4687390"/>
              <a:gd name="connsiteX6" fmla="*/ 0 w 4359945"/>
              <a:gd name="connsiteY6" fmla="*/ 0 h 4687390"/>
              <a:gd name="connsiteX0" fmla="*/ 0 w 4359945"/>
              <a:gd name="connsiteY0" fmla="*/ 0 h 4691132"/>
              <a:gd name="connsiteX1" fmla="*/ 4359945 w 4359945"/>
              <a:gd name="connsiteY1" fmla="*/ 0 h 4691132"/>
              <a:gd name="connsiteX2" fmla="*/ 4355975 w 4359945"/>
              <a:gd name="connsiteY2" fmla="*/ 4666456 h 4691132"/>
              <a:gd name="connsiteX3" fmla="*/ 3809730 w 4359945"/>
              <a:gd name="connsiteY3" fmla="*/ 4686883 h 4691132"/>
              <a:gd name="connsiteX4" fmla="*/ 1917575 w 4359945"/>
              <a:gd name="connsiteY4" fmla="*/ 4197351 h 4691132"/>
              <a:gd name="connsiteX5" fmla="*/ 4763 w 4359945"/>
              <a:gd name="connsiteY5" fmla="*/ 3700463 h 4691132"/>
              <a:gd name="connsiteX6" fmla="*/ 0 w 4359945"/>
              <a:gd name="connsiteY6" fmla="*/ 0 h 469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9945" h="4691132">
                <a:moveTo>
                  <a:pt x="0" y="0"/>
                </a:moveTo>
                <a:lnTo>
                  <a:pt x="4359945" y="0"/>
                </a:lnTo>
                <a:cubicBezTo>
                  <a:pt x="4358622" y="1563423"/>
                  <a:pt x="4357298" y="3103033"/>
                  <a:pt x="4355975" y="4666456"/>
                </a:cubicBezTo>
                <a:cubicBezTo>
                  <a:pt x="3978631" y="4701840"/>
                  <a:pt x="3817187" y="4689599"/>
                  <a:pt x="3809730" y="4686883"/>
                </a:cubicBezTo>
                <a:cubicBezTo>
                  <a:pt x="3036088" y="4629204"/>
                  <a:pt x="2518399" y="4414142"/>
                  <a:pt x="1917575" y="4197351"/>
                </a:cubicBezTo>
                <a:cubicBezTo>
                  <a:pt x="1701696" y="4128295"/>
                  <a:pt x="325153" y="3629290"/>
                  <a:pt x="4763" y="3700463"/>
                </a:cubicBezTo>
                <a:cubicBezTo>
                  <a:pt x="794" y="2476500"/>
                  <a:pt x="1588" y="1233488"/>
                  <a:pt x="0" y="0"/>
                </a:cubicBezTo>
                <a:close/>
              </a:path>
            </a:pathLst>
          </a:custGeom>
          <a:noFill/>
        </p:spPr>
        <p:txBody>
          <a:bodyPr/>
          <a:lstStyle/>
          <a:p>
            <a:r>
              <a:rPr lang="fr-FR" dirty="0" smtClean="0"/>
              <a:t>Cliquez sur l'icône pour ajouter une image</a:t>
            </a:r>
            <a:endParaRPr lang="en-GB" dirty="0"/>
          </a:p>
        </p:txBody>
      </p:sp>
    </p:spTree>
    <p:extLst>
      <p:ext uri="{BB962C8B-B14F-4D97-AF65-F5344CB8AC3E}">
        <p14:creationId xmlns:p14="http://schemas.microsoft.com/office/powerpoint/2010/main" val="32533609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a:xfrm>
            <a:off x="1" y="1474789"/>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6" name="Rectangle 15"/>
          <p:cNvSpPr/>
          <p:nvPr userDrawn="1"/>
        </p:nvSpPr>
        <p:spPr>
          <a:xfrm>
            <a:off x="4584699" y="1474789"/>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9" name="Rectangle 18"/>
          <p:cNvSpPr/>
          <p:nvPr userDrawn="1"/>
        </p:nvSpPr>
        <p:spPr>
          <a:xfrm>
            <a:off x="1" y="3824289"/>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20" name="Rectangle 19"/>
          <p:cNvSpPr/>
          <p:nvPr userDrawn="1"/>
        </p:nvSpPr>
        <p:spPr>
          <a:xfrm>
            <a:off x="4584699" y="3824289"/>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p:nvPr>
        </p:nvSpPr>
        <p:spPr>
          <a:xfrm>
            <a:off x="515939" y="1474789"/>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E92B2412-2B9D-4F5D-81C1-3526D4B26D1D}" type="datetime1">
              <a:rPr lang="fr-FR" smtClean="0"/>
              <a:pPr/>
              <a:t>07/06/2016</a:t>
            </a:fld>
            <a:endParaRPr lang="fr-FR" dirty="0"/>
          </a:p>
        </p:txBody>
      </p:sp>
      <p:sp>
        <p:nvSpPr>
          <p:cNvPr id="10" name="Espace réservé du pied de page 9"/>
          <p:cNvSpPr>
            <a:spLocks noGrp="1"/>
          </p:cNvSpPr>
          <p:nvPr>
            <p:ph type="ftr" sz="quarter" idx="11"/>
          </p:nvPr>
        </p:nvSpPr>
        <p:spPr/>
        <p:txBody>
          <a:bodyPr/>
          <a:lstStyle/>
          <a:p>
            <a:r>
              <a:rPr lang="fr-FR" dirty="0" smtClean="0"/>
              <a:t>Nom de la présentation</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a:xfrm>
            <a:off x="4706951" y="1474789"/>
            <a:ext cx="4017131"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22" name="Espace réservé du contenu 2"/>
          <p:cNvSpPr>
            <a:spLocks noGrp="1"/>
          </p:cNvSpPr>
          <p:nvPr>
            <p:ph idx="14"/>
          </p:nvPr>
        </p:nvSpPr>
        <p:spPr>
          <a:xfrm>
            <a:off x="4706951" y="3844609"/>
            <a:ext cx="4017131"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23" name="Espace réservé du contenu 2"/>
          <p:cNvSpPr>
            <a:spLocks noGrp="1"/>
          </p:cNvSpPr>
          <p:nvPr>
            <p:ph idx="15"/>
          </p:nvPr>
        </p:nvSpPr>
        <p:spPr>
          <a:xfrm>
            <a:off x="515939" y="3844609"/>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9.pn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3.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0.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image" Target="../media/image13.emf"/><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12.wmf"/><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44439" y="190698"/>
            <a:ext cx="8045375" cy="790031"/>
          </a:xfrm>
          <a:prstGeom prst="rect">
            <a:avLst/>
          </a:prstGeom>
        </p:spPr>
        <p:txBody>
          <a:bodyPr vert="horz" lIns="0" tIns="45710" rIns="0" bIns="45710" rtlCol="0" anchor="b">
            <a:noAutofit/>
          </a:bodyPr>
          <a:lstStyle/>
          <a:p>
            <a:r>
              <a:rPr lang="fr-FR" dirty="0" smtClean="0"/>
              <a:t>Modifiez le style du titre</a:t>
            </a:r>
            <a:endParaRPr lang="fr-FR" dirty="0"/>
          </a:p>
        </p:txBody>
      </p:sp>
      <p:sp>
        <p:nvSpPr>
          <p:cNvPr id="4" name="Espace réservé de la date 3"/>
          <p:cNvSpPr>
            <a:spLocks noGrp="1"/>
          </p:cNvSpPr>
          <p:nvPr>
            <p:ph type="dt" sz="half" idx="2"/>
          </p:nvPr>
        </p:nvSpPr>
        <p:spPr>
          <a:xfrm>
            <a:off x="5142021" y="6468453"/>
            <a:ext cx="1086163" cy="206104"/>
          </a:xfrm>
          <a:prstGeom prst="rect">
            <a:avLst/>
          </a:prstGeom>
        </p:spPr>
        <p:txBody>
          <a:bodyPr vert="horz" lIns="91420" tIns="45710" rIns="91420" bIns="45710" rtlCol="0" anchor="ctr"/>
          <a:lstStyle>
            <a:lvl1pPr algn="l">
              <a:defRPr sz="1100">
                <a:solidFill>
                  <a:srgbClr val="464646"/>
                </a:solidFill>
              </a:defRPr>
            </a:lvl1pPr>
          </a:lstStyle>
          <a:p>
            <a:fld id="{88B9B379-C49D-40C8-9DA0-AFB706D215CD}" type="datetime1">
              <a:rPr lang="fr-FR" smtClean="0"/>
              <a:pPr/>
              <a:t>07/06/2016</a:t>
            </a:fld>
            <a:endParaRPr lang="fr-FR" dirty="0"/>
          </a:p>
        </p:txBody>
      </p:sp>
      <p:sp>
        <p:nvSpPr>
          <p:cNvPr id="5" name="Espace réservé du pied de page 4"/>
          <p:cNvSpPr>
            <a:spLocks noGrp="1"/>
          </p:cNvSpPr>
          <p:nvPr>
            <p:ph type="ftr" sz="quarter" idx="3"/>
          </p:nvPr>
        </p:nvSpPr>
        <p:spPr>
          <a:xfrm>
            <a:off x="531466" y="6502209"/>
            <a:ext cx="4544591" cy="162152"/>
          </a:xfrm>
          <a:prstGeom prst="rect">
            <a:avLst/>
          </a:prstGeom>
        </p:spPr>
        <p:txBody>
          <a:bodyPr vert="horz" lIns="91420" tIns="45710" rIns="91420" bIns="45710" rtlCol="0" anchor="ctr"/>
          <a:lstStyle>
            <a:lvl1pPr algn="l">
              <a:defRPr sz="1100">
                <a:solidFill>
                  <a:srgbClr val="464646"/>
                </a:solidFill>
              </a:defRPr>
            </a:lvl1pPr>
          </a:lstStyle>
          <a:p>
            <a:r>
              <a:rPr lang="fr-FR" dirty="0" smtClean="0"/>
              <a:t>Nom de la présentation</a:t>
            </a:r>
            <a:endParaRPr lang="fr-FR" dirty="0"/>
          </a:p>
        </p:txBody>
      </p:sp>
      <p:sp>
        <p:nvSpPr>
          <p:cNvPr id="6" name="Espace réservé du numéro de diapositive 5"/>
          <p:cNvSpPr>
            <a:spLocks noGrp="1"/>
          </p:cNvSpPr>
          <p:nvPr>
            <p:ph type="sldNum" sz="quarter" idx="4"/>
          </p:nvPr>
        </p:nvSpPr>
        <p:spPr>
          <a:xfrm>
            <a:off x="122129" y="6502209"/>
            <a:ext cx="296227" cy="162152"/>
          </a:xfrm>
          <a:prstGeom prst="rect">
            <a:avLst/>
          </a:prstGeom>
        </p:spPr>
        <p:txBody>
          <a:bodyPr vert="horz" lIns="0" tIns="45710" rIns="0" bIns="45710" rtlCol="0" anchor="ctr"/>
          <a:lstStyle>
            <a:lvl1pPr algn="r">
              <a:defRPr sz="11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a:xfrm>
            <a:off x="531467"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39751"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3728" cy="1567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3" name="Picture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34195" y="6345502"/>
            <a:ext cx="1280388" cy="44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space réservé du texte 6"/>
          <p:cNvSpPr>
            <a:spLocks noGrp="1"/>
          </p:cNvSpPr>
          <p:nvPr>
            <p:ph type="body" idx="1"/>
          </p:nvPr>
        </p:nvSpPr>
        <p:spPr>
          <a:xfrm>
            <a:off x="515939" y="1484314"/>
            <a:ext cx="8088312" cy="4681536"/>
          </a:xfrm>
          <a:prstGeom prst="rect">
            <a:avLst/>
          </a:prstGeom>
        </p:spPr>
        <p:txBody>
          <a:bodyPr vert="horz" lIns="0" tIns="0" rIns="0" bIns="0" rtlCol="0">
            <a:noAutofit/>
          </a:bodyPr>
          <a:lstStyle/>
          <a:p>
            <a:pPr lvl="0"/>
            <a:r>
              <a:rPr lang="fr-FR" dirty="0" smtClean="0"/>
              <a:t>Modifiez les styles du texte du masque</a:t>
            </a:r>
          </a:p>
          <a:p>
            <a:pPr lvl="1"/>
            <a:r>
              <a:rPr lang="fr-FR" dirty="0" smtClean="0"/>
              <a:t>Deuxième niveau</a:t>
            </a:r>
          </a:p>
          <a:p>
            <a:pPr lvl="2"/>
            <a:r>
              <a:rPr lang="fr-FR" dirty="0" smtClean="0"/>
              <a:t>Troisième niveau</a:t>
            </a:r>
          </a:p>
        </p:txBody>
      </p:sp>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6" r:id="rId4"/>
    <p:sldLayoutId id="2147483663" r:id="rId5"/>
    <p:sldLayoutId id="2147483664" r:id="rId6"/>
    <p:sldLayoutId id="2147483660" r:id="rId7"/>
    <p:sldLayoutId id="2147483661" r:id="rId8"/>
    <p:sldLayoutId id="2147483657" r:id="rId9"/>
    <p:sldLayoutId id="2147483658" r:id="rId10"/>
    <p:sldLayoutId id="2147483659" r:id="rId11"/>
    <p:sldLayoutId id="2147483654" r:id="rId12"/>
    <p:sldLayoutId id="2147483655" r:id="rId13"/>
    <p:sldLayoutId id="2147483666" r:id="rId14"/>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200" kern="1200" cap="all" baseline="0">
          <a:solidFill>
            <a:schemeClr val="tx1"/>
          </a:solidFill>
          <a:latin typeface="+mj-lt"/>
          <a:ea typeface="+mj-ea"/>
          <a:cs typeface="+mj-cs"/>
        </a:defRPr>
      </a:lvl1pPr>
    </p:titleStyle>
    <p:bodyStyle>
      <a:lvl1pPr marL="271463" indent="-271463" algn="l" defTabSz="914199" rtl="0" eaLnBrk="1" latinLnBrk="0" hangingPunct="1">
        <a:spcBef>
          <a:spcPts val="1800"/>
        </a:spcBef>
        <a:buClr>
          <a:srgbClr val="CF022B"/>
        </a:buClr>
        <a:buSzPct val="90000"/>
        <a:buFontTx/>
        <a:buBlip>
          <a:blip r:embed="rId17"/>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18"/>
        </a:buBlip>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44439" y="190698"/>
            <a:ext cx="8045375" cy="790031"/>
          </a:xfrm>
          <a:prstGeom prst="rect">
            <a:avLst/>
          </a:prstGeom>
        </p:spPr>
        <p:txBody>
          <a:bodyPr vert="horz" lIns="0" tIns="45710" rIns="0" bIns="45710" rtlCol="0" anchor="b">
            <a:noAutofit/>
          </a:bodyPr>
          <a:lstStyle/>
          <a:p>
            <a:r>
              <a:rPr lang="fr-FR" dirty="0" smtClean="0"/>
              <a:t>Modifiez le style du titre</a:t>
            </a:r>
            <a:endParaRPr lang="fr-FR" dirty="0"/>
          </a:p>
        </p:txBody>
      </p:sp>
      <p:sp>
        <p:nvSpPr>
          <p:cNvPr id="4" name="Espace réservé de la date 3"/>
          <p:cNvSpPr>
            <a:spLocks noGrp="1"/>
          </p:cNvSpPr>
          <p:nvPr>
            <p:ph type="dt" sz="half" idx="2"/>
          </p:nvPr>
        </p:nvSpPr>
        <p:spPr>
          <a:xfrm>
            <a:off x="4788025" y="6468453"/>
            <a:ext cx="1086163" cy="206104"/>
          </a:xfrm>
          <a:prstGeom prst="rect">
            <a:avLst/>
          </a:prstGeom>
        </p:spPr>
        <p:txBody>
          <a:bodyPr vert="horz" lIns="91420" tIns="45710" rIns="91420" bIns="45710" rtlCol="0" anchor="ctr"/>
          <a:lstStyle>
            <a:lvl1pPr algn="r">
              <a:defRPr sz="1100">
                <a:solidFill>
                  <a:srgbClr val="464646"/>
                </a:solidFill>
              </a:defRPr>
            </a:lvl1pPr>
          </a:lstStyle>
          <a:p>
            <a:fld id="{88B9B379-C49D-40C8-9DA0-AFB706D215CD}" type="datetime1">
              <a:rPr lang="fr-FR" smtClean="0"/>
              <a:pPr/>
              <a:t>07/06/2016</a:t>
            </a:fld>
            <a:endParaRPr lang="fr-FR" dirty="0"/>
          </a:p>
        </p:txBody>
      </p:sp>
      <p:sp>
        <p:nvSpPr>
          <p:cNvPr id="5" name="Espace réservé du pied de page 4"/>
          <p:cNvSpPr>
            <a:spLocks noGrp="1"/>
          </p:cNvSpPr>
          <p:nvPr>
            <p:ph type="ftr" sz="quarter" idx="3"/>
          </p:nvPr>
        </p:nvSpPr>
        <p:spPr>
          <a:xfrm>
            <a:off x="531466" y="6502208"/>
            <a:ext cx="4256559" cy="175375"/>
          </a:xfrm>
          <a:prstGeom prst="rect">
            <a:avLst/>
          </a:prstGeom>
        </p:spPr>
        <p:txBody>
          <a:bodyPr vert="horz" lIns="91420" tIns="45710" rIns="91420" bIns="45710" rtlCol="0" anchor="ctr"/>
          <a:lstStyle>
            <a:lvl1pPr algn="l">
              <a:defRPr sz="1100">
                <a:solidFill>
                  <a:srgbClr val="464646"/>
                </a:solidFill>
              </a:defRPr>
            </a:lvl1pPr>
          </a:lstStyle>
          <a:p>
            <a:r>
              <a:rPr lang="fr-FR" dirty="0" smtClean="0"/>
              <a:t>Nom de la présentation</a:t>
            </a:r>
            <a:endParaRPr lang="fr-FR" dirty="0"/>
          </a:p>
        </p:txBody>
      </p:sp>
      <p:sp>
        <p:nvSpPr>
          <p:cNvPr id="6" name="Espace réservé du numéro de diapositive 5"/>
          <p:cNvSpPr>
            <a:spLocks noGrp="1"/>
          </p:cNvSpPr>
          <p:nvPr>
            <p:ph type="sldNum" sz="quarter" idx="4"/>
          </p:nvPr>
        </p:nvSpPr>
        <p:spPr>
          <a:xfrm>
            <a:off x="122129" y="6502209"/>
            <a:ext cx="296227" cy="162152"/>
          </a:xfrm>
          <a:prstGeom prst="rect">
            <a:avLst/>
          </a:prstGeom>
        </p:spPr>
        <p:txBody>
          <a:bodyPr vert="horz" lIns="0" tIns="45710" rIns="0" bIns="45710" rtlCol="0" anchor="ctr"/>
          <a:lstStyle>
            <a:lvl1pPr algn="r">
              <a:defRPr sz="11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a:xfrm>
            <a:off x="531467"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39751"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3728" cy="1567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Espace réservé du texte 6"/>
          <p:cNvSpPr>
            <a:spLocks noGrp="1"/>
          </p:cNvSpPr>
          <p:nvPr>
            <p:ph type="body" idx="1"/>
          </p:nvPr>
        </p:nvSpPr>
        <p:spPr>
          <a:xfrm>
            <a:off x="515939" y="1484314"/>
            <a:ext cx="8088312" cy="4681536"/>
          </a:xfrm>
          <a:prstGeom prst="rect">
            <a:avLst/>
          </a:prstGeom>
        </p:spPr>
        <p:txBody>
          <a:bodyPr vert="horz" lIns="0" tIns="0" rIns="0" bIns="0" rtlCol="0">
            <a:noAutofit/>
          </a:bodyPr>
          <a:lstStyle/>
          <a:p>
            <a:pPr lvl="0"/>
            <a:r>
              <a:rPr lang="fr-FR" dirty="0" smtClean="0"/>
              <a:t>Modifiez les styles du texte du masque</a:t>
            </a:r>
          </a:p>
          <a:p>
            <a:pPr lvl="1"/>
            <a:r>
              <a:rPr lang="fr-FR" dirty="0" smtClean="0"/>
              <a:t>Deuxième niveau</a:t>
            </a:r>
          </a:p>
          <a:p>
            <a:pPr lvl="2"/>
            <a:r>
              <a:rPr lang="fr-FR" dirty="0" smtClean="0"/>
              <a:t>Troisième niveau</a:t>
            </a:r>
          </a:p>
        </p:txBody>
      </p:sp>
      <p:pic>
        <p:nvPicPr>
          <p:cNvPr id="15" name="Picture 2"/>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l="-7463" t="-76387" r="-7656" b="-59590"/>
          <a:stretch/>
        </p:blipFill>
        <p:spPr bwMode="auto">
          <a:xfrm>
            <a:off x="6707953" y="6305551"/>
            <a:ext cx="2024755" cy="46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200" kern="1200" cap="all" baseline="0">
          <a:solidFill>
            <a:schemeClr val="tx1"/>
          </a:solidFill>
          <a:latin typeface="+mj-lt"/>
          <a:ea typeface="+mj-ea"/>
          <a:cs typeface="+mj-cs"/>
        </a:defRPr>
      </a:lvl1pPr>
    </p:titleStyle>
    <p:bodyStyle>
      <a:lvl1pPr marL="271463" indent="-271463" algn="l" defTabSz="914199" rtl="0" eaLnBrk="1" latinLnBrk="0" hangingPunct="1">
        <a:spcBef>
          <a:spcPts val="1800"/>
        </a:spcBef>
        <a:buClr>
          <a:srgbClr val="CF022B"/>
        </a:buClr>
        <a:buSzPct val="90000"/>
        <a:buFontTx/>
        <a:buBlip>
          <a:blip r:embed="rId18"/>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19"/>
        </a:buBlip>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66754" name="Rectangle 2"/>
          <p:cNvSpPr>
            <a:spLocks noGrp="1" noChangeArrowheads="1"/>
          </p:cNvSpPr>
          <p:nvPr>
            <p:ph type="body" idx="1"/>
          </p:nvPr>
        </p:nvSpPr>
        <p:spPr bwMode="auto">
          <a:xfrm>
            <a:off x="685800" y="1447800"/>
            <a:ext cx="7772400" cy="4114800"/>
          </a:xfrm>
          <a:prstGeom prst="rect">
            <a:avLst/>
          </a:prstGeom>
          <a:noFill/>
          <a:ln w="38100">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fr-FR" altLang="en-GB" smtClean="0"/>
              <a:t>Cliquez pour modifier les styles du texte du masque</a:t>
            </a:r>
          </a:p>
        </p:txBody>
      </p:sp>
      <p:sp>
        <p:nvSpPr>
          <p:cNvPr id="1866755" name="Oval 3"/>
          <p:cNvSpPr>
            <a:spLocks noChangeArrowheads="1"/>
          </p:cNvSpPr>
          <p:nvPr userDrawn="1"/>
        </p:nvSpPr>
        <p:spPr bwMode="auto">
          <a:xfrm>
            <a:off x="7924800" y="381000"/>
            <a:ext cx="914400" cy="914400"/>
          </a:xfrm>
          <a:prstGeom prst="ellipse">
            <a:avLst/>
          </a:prstGeom>
          <a:solidFill>
            <a:srgbClr val="000066"/>
          </a:solidFill>
          <a:ln w="9525">
            <a:noFill/>
            <a:round/>
            <a:headEnd/>
            <a:tailEnd/>
          </a:ln>
          <a:effectLst/>
        </p:spPr>
        <p:txBody>
          <a:bodyPr wrap="none" anchor="ctr"/>
          <a:lstStyle/>
          <a:p>
            <a:pPr eaLnBrk="0" hangingPunct="0"/>
            <a:endParaRPr lang="fr-FR" sz="1400">
              <a:solidFill>
                <a:srgbClr val="000000"/>
              </a:solidFill>
              <a:latin typeface="Tahoma" pitchFamily="34" charset="0"/>
            </a:endParaRPr>
          </a:p>
        </p:txBody>
      </p:sp>
      <p:sp>
        <p:nvSpPr>
          <p:cNvPr id="1866756" name="WordArt 4"/>
          <p:cNvSpPr>
            <a:spLocks noChangeArrowheads="1" noChangeShapeType="1" noTextEdit="1"/>
          </p:cNvSpPr>
          <p:nvPr userDrawn="1"/>
        </p:nvSpPr>
        <p:spPr bwMode="auto">
          <a:xfrm rot="176605">
            <a:off x="8077200" y="757238"/>
            <a:ext cx="609600" cy="381000"/>
          </a:xfrm>
          <a:prstGeom prst="rect">
            <a:avLst/>
          </a:prstGeom>
        </p:spPr>
        <p:txBody>
          <a:bodyPr spcFirstLastPara="1" wrap="none" fromWordArt="1">
            <a:prstTxWarp prst="textArchUp">
              <a:avLst>
                <a:gd name="adj" fmla="val 10800000"/>
              </a:avLst>
            </a:prstTxWarp>
          </a:bodyPr>
          <a:lstStyle/>
          <a:p>
            <a:pPr algn="ctr" eaLnBrk="0" hangingPunct="0"/>
            <a:r>
              <a:rPr lang="fr-FR" sz="2400" kern="10">
                <a:ln w="9525">
                  <a:solidFill>
                    <a:srgbClr val="FFFF66"/>
                  </a:solidFill>
                  <a:round/>
                  <a:headEnd/>
                  <a:tailEnd/>
                </a:ln>
                <a:solidFill>
                  <a:srgbClr val="FFFF66"/>
                </a:solidFill>
                <a:latin typeface="Arial Black"/>
              </a:rPr>
              <a:t>quiz</a:t>
            </a:r>
          </a:p>
        </p:txBody>
      </p:sp>
      <p:sp>
        <p:nvSpPr>
          <p:cNvPr id="1866757" name="Oval 5"/>
          <p:cNvSpPr>
            <a:spLocks noChangeArrowheads="1"/>
          </p:cNvSpPr>
          <p:nvPr userDrawn="1"/>
        </p:nvSpPr>
        <p:spPr bwMode="auto">
          <a:xfrm>
            <a:off x="304800" y="381000"/>
            <a:ext cx="914400" cy="914400"/>
          </a:xfrm>
          <a:prstGeom prst="ellipse">
            <a:avLst/>
          </a:prstGeom>
          <a:solidFill>
            <a:srgbClr val="000066"/>
          </a:solidFill>
          <a:ln w="9525">
            <a:noFill/>
            <a:round/>
            <a:headEnd/>
            <a:tailEnd/>
          </a:ln>
          <a:effectLst/>
        </p:spPr>
        <p:txBody>
          <a:bodyPr wrap="none" anchor="ctr"/>
          <a:lstStyle/>
          <a:p>
            <a:pPr eaLnBrk="0" hangingPunct="0"/>
            <a:endParaRPr lang="fr-FR" sz="1400">
              <a:solidFill>
                <a:srgbClr val="000000"/>
              </a:solidFill>
              <a:latin typeface="Tahoma" pitchFamily="34" charset="0"/>
            </a:endParaRPr>
          </a:p>
        </p:txBody>
      </p:sp>
      <p:sp>
        <p:nvSpPr>
          <p:cNvPr id="1866758" name="WordArt 6"/>
          <p:cNvSpPr>
            <a:spLocks noChangeArrowheads="1" noChangeShapeType="1" noTextEdit="1"/>
          </p:cNvSpPr>
          <p:nvPr userDrawn="1"/>
        </p:nvSpPr>
        <p:spPr bwMode="auto">
          <a:xfrm rot="176605">
            <a:off x="457200" y="757238"/>
            <a:ext cx="609600" cy="381000"/>
          </a:xfrm>
          <a:prstGeom prst="rect">
            <a:avLst/>
          </a:prstGeom>
        </p:spPr>
        <p:txBody>
          <a:bodyPr spcFirstLastPara="1" wrap="none" fromWordArt="1">
            <a:prstTxWarp prst="textArchUp">
              <a:avLst>
                <a:gd name="adj" fmla="val 10800000"/>
              </a:avLst>
            </a:prstTxWarp>
          </a:bodyPr>
          <a:lstStyle/>
          <a:p>
            <a:pPr algn="ctr" eaLnBrk="0" hangingPunct="0"/>
            <a:r>
              <a:rPr lang="fr-FR" sz="2400" kern="10">
                <a:ln w="9525">
                  <a:solidFill>
                    <a:srgbClr val="FFFF66"/>
                  </a:solidFill>
                  <a:round/>
                  <a:headEnd/>
                  <a:tailEnd/>
                </a:ln>
                <a:solidFill>
                  <a:srgbClr val="FFFF66"/>
                </a:solidFill>
                <a:latin typeface="Arial Black"/>
              </a:rPr>
              <a:t>quiz</a:t>
            </a:r>
          </a:p>
        </p:txBody>
      </p:sp>
      <p:pic>
        <p:nvPicPr>
          <p:cNvPr id="1866759" name="Picture 7"/>
          <p:cNvPicPr>
            <a:picLocks noChangeAspect="1" noChangeArrowheads="1"/>
          </p:cNvPicPr>
          <p:nvPr/>
        </p:nvPicPr>
        <p:blipFill>
          <a:blip r:embed="rId14" cstate="print"/>
          <a:srcRect/>
          <a:stretch>
            <a:fillRect/>
          </a:stretch>
        </p:blipFill>
        <p:spPr bwMode="auto">
          <a:xfrm>
            <a:off x="1631950" y="2755901"/>
            <a:ext cx="5873751" cy="1346200"/>
          </a:xfrm>
          <a:prstGeom prst="rect">
            <a:avLst/>
          </a:prstGeom>
          <a:noFill/>
          <a:ln w="9525">
            <a:noFill/>
            <a:miter lim="800000"/>
            <a:headEnd/>
            <a:tailEnd/>
          </a:ln>
          <a:effectLst/>
        </p:spPr>
      </p:pic>
      <p:pic>
        <p:nvPicPr>
          <p:cNvPr id="1866760" name="Picture 8"/>
          <p:cNvPicPr>
            <a:picLocks noChangeAspect="1" noChangeArrowheads="1"/>
          </p:cNvPicPr>
          <p:nvPr/>
        </p:nvPicPr>
        <p:blipFill>
          <a:blip r:embed="rId15" cstate="print"/>
          <a:srcRect/>
          <a:stretch>
            <a:fillRect/>
          </a:stretch>
        </p:blipFill>
        <p:spPr bwMode="auto">
          <a:xfrm>
            <a:off x="1784350" y="2908301"/>
            <a:ext cx="5873751" cy="1346200"/>
          </a:xfrm>
          <a:prstGeom prst="rect">
            <a:avLst/>
          </a:prstGeom>
          <a:noFill/>
          <a:ln w="9525">
            <a:noFill/>
            <a:miter lim="800000"/>
            <a:headEnd/>
            <a:tailEnd/>
          </a:ln>
          <a:effectLst/>
        </p:spPr>
      </p:pic>
      <p:pic>
        <p:nvPicPr>
          <p:cNvPr id="1866761" name="Picture 9"/>
          <p:cNvPicPr>
            <a:picLocks noChangeAspect="1" noChangeArrowheads="1"/>
          </p:cNvPicPr>
          <p:nvPr/>
        </p:nvPicPr>
        <p:blipFill>
          <a:blip r:embed="rId16" cstate="print"/>
          <a:srcRect/>
          <a:stretch>
            <a:fillRect/>
          </a:stretch>
        </p:blipFill>
        <p:spPr bwMode="auto">
          <a:xfrm>
            <a:off x="1658938" y="304801"/>
            <a:ext cx="5884863" cy="646113"/>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zoom/>
  </p:transition>
  <p:txStyles>
    <p:titleStyle>
      <a:lvl1pPr algn="ctr" rtl="0" fontAlgn="base">
        <a:spcBef>
          <a:spcPct val="0"/>
        </a:spcBef>
        <a:spcAft>
          <a:spcPct val="0"/>
        </a:spcAft>
        <a:defRPr sz="2400" b="1">
          <a:solidFill>
            <a:srgbClr val="FFFF66"/>
          </a:solidFill>
          <a:latin typeface="+mj-lt"/>
          <a:ea typeface="+mj-ea"/>
          <a:cs typeface="+mj-cs"/>
        </a:defRPr>
      </a:lvl1pPr>
      <a:lvl2pPr algn="ctr" rtl="0" fontAlgn="base">
        <a:spcBef>
          <a:spcPct val="0"/>
        </a:spcBef>
        <a:spcAft>
          <a:spcPct val="0"/>
        </a:spcAft>
        <a:defRPr sz="2400" b="1">
          <a:solidFill>
            <a:srgbClr val="FFFF66"/>
          </a:solidFill>
          <a:latin typeface="Arial" pitchFamily="34" charset="0"/>
        </a:defRPr>
      </a:lvl2pPr>
      <a:lvl3pPr algn="ctr" rtl="0" fontAlgn="base">
        <a:spcBef>
          <a:spcPct val="0"/>
        </a:spcBef>
        <a:spcAft>
          <a:spcPct val="0"/>
        </a:spcAft>
        <a:defRPr sz="2400" b="1">
          <a:solidFill>
            <a:srgbClr val="FFFF66"/>
          </a:solidFill>
          <a:latin typeface="Arial" pitchFamily="34" charset="0"/>
        </a:defRPr>
      </a:lvl3pPr>
      <a:lvl4pPr algn="ctr" rtl="0" fontAlgn="base">
        <a:spcBef>
          <a:spcPct val="0"/>
        </a:spcBef>
        <a:spcAft>
          <a:spcPct val="0"/>
        </a:spcAft>
        <a:defRPr sz="2400" b="1">
          <a:solidFill>
            <a:srgbClr val="FFFF66"/>
          </a:solidFill>
          <a:latin typeface="Arial" pitchFamily="34" charset="0"/>
        </a:defRPr>
      </a:lvl4pPr>
      <a:lvl5pPr algn="ctr" rtl="0" fontAlgn="base">
        <a:spcBef>
          <a:spcPct val="0"/>
        </a:spcBef>
        <a:spcAft>
          <a:spcPct val="0"/>
        </a:spcAft>
        <a:defRPr sz="2400" b="1">
          <a:solidFill>
            <a:srgbClr val="FFFF66"/>
          </a:solidFill>
          <a:latin typeface="Arial" pitchFamily="34" charset="0"/>
        </a:defRPr>
      </a:lvl5pPr>
      <a:lvl6pPr marL="457200" algn="ctr" rtl="0" fontAlgn="base">
        <a:spcBef>
          <a:spcPct val="0"/>
        </a:spcBef>
        <a:spcAft>
          <a:spcPct val="0"/>
        </a:spcAft>
        <a:defRPr sz="2400" b="1">
          <a:solidFill>
            <a:srgbClr val="FFFF66"/>
          </a:solidFill>
          <a:latin typeface="Arial" pitchFamily="34" charset="0"/>
        </a:defRPr>
      </a:lvl6pPr>
      <a:lvl7pPr marL="914400" algn="ctr" rtl="0" fontAlgn="base">
        <a:spcBef>
          <a:spcPct val="0"/>
        </a:spcBef>
        <a:spcAft>
          <a:spcPct val="0"/>
        </a:spcAft>
        <a:defRPr sz="2400" b="1">
          <a:solidFill>
            <a:srgbClr val="FFFF66"/>
          </a:solidFill>
          <a:latin typeface="Arial" pitchFamily="34" charset="0"/>
        </a:defRPr>
      </a:lvl7pPr>
      <a:lvl8pPr marL="1371600" algn="ctr" rtl="0" fontAlgn="base">
        <a:spcBef>
          <a:spcPct val="0"/>
        </a:spcBef>
        <a:spcAft>
          <a:spcPct val="0"/>
        </a:spcAft>
        <a:defRPr sz="2400" b="1">
          <a:solidFill>
            <a:srgbClr val="FFFF66"/>
          </a:solidFill>
          <a:latin typeface="Arial" pitchFamily="34" charset="0"/>
        </a:defRPr>
      </a:lvl8pPr>
      <a:lvl9pPr marL="1828800" algn="ctr" rtl="0" fontAlgn="base">
        <a:spcBef>
          <a:spcPct val="0"/>
        </a:spcBef>
        <a:spcAft>
          <a:spcPct val="0"/>
        </a:spcAft>
        <a:defRPr sz="2400" b="1">
          <a:solidFill>
            <a:srgbClr val="FFFF66"/>
          </a:solidFill>
          <a:latin typeface="Arial" pitchFamily="34" charset="0"/>
        </a:defRPr>
      </a:lvl9pPr>
    </p:titleStyle>
    <p:bodyStyle>
      <a:lvl1pPr algn="ctr" rtl="0" fontAlgn="base">
        <a:lnSpc>
          <a:spcPct val="110000"/>
        </a:lnSpc>
        <a:spcBef>
          <a:spcPct val="0"/>
        </a:spcBef>
        <a:spcAft>
          <a:spcPct val="0"/>
        </a:spcAft>
        <a:defRPr sz="3600" i="1">
          <a:solidFill>
            <a:srgbClr val="FFFF66"/>
          </a:solidFill>
          <a:latin typeface="+mn-lt"/>
          <a:ea typeface="+mn-ea"/>
          <a:cs typeface="+mn-cs"/>
        </a:defRPr>
      </a:lvl1pPr>
      <a:lvl2pPr algn="ctr" rtl="0" fontAlgn="base">
        <a:lnSpc>
          <a:spcPct val="110000"/>
        </a:lnSpc>
        <a:spcBef>
          <a:spcPct val="0"/>
        </a:spcBef>
        <a:spcAft>
          <a:spcPct val="0"/>
        </a:spcAft>
        <a:defRPr sz="3600" i="1">
          <a:solidFill>
            <a:srgbClr val="FFFF66"/>
          </a:solidFill>
          <a:latin typeface="+mn-lt"/>
        </a:defRPr>
      </a:lvl2pPr>
      <a:lvl3pPr algn="ctr" rtl="0" fontAlgn="base">
        <a:lnSpc>
          <a:spcPct val="110000"/>
        </a:lnSpc>
        <a:spcBef>
          <a:spcPct val="0"/>
        </a:spcBef>
        <a:spcAft>
          <a:spcPct val="0"/>
        </a:spcAft>
        <a:defRPr sz="3600" i="1">
          <a:solidFill>
            <a:srgbClr val="FFFF66"/>
          </a:solidFill>
          <a:latin typeface="+mn-lt"/>
        </a:defRPr>
      </a:lvl3pPr>
      <a:lvl4pPr algn="ctr" rtl="0" fontAlgn="base">
        <a:lnSpc>
          <a:spcPct val="110000"/>
        </a:lnSpc>
        <a:spcBef>
          <a:spcPct val="0"/>
        </a:spcBef>
        <a:spcAft>
          <a:spcPct val="0"/>
        </a:spcAft>
        <a:defRPr sz="3600" i="1">
          <a:solidFill>
            <a:srgbClr val="FFFF66"/>
          </a:solidFill>
          <a:latin typeface="+mn-lt"/>
        </a:defRPr>
      </a:lvl4pPr>
      <a:lvl5pPr algn="ctr" rtl="0" fontAlgn="base">
        <a:lnSpc>
          <a:spcPct val="110000"/>
        </a:lnSpc>
        <a:spcBef>
          <a:spcPct val="0"/>
        </a:spcBef>
        <a:spcAft>
          <a:spcPct val="0"/>
        </a:spcAft>
        <a:defRPr sz="3600" i="1">
          <a:solidFill>
            <a:srgbClr val="FFFF66"/>
          </a:solidFill>
          <a:latin typeface="+mn-lt"/>
        </a:defRPr>
      </a:lvl5pPr>
      <a:lvl6pPr marL="457200" algn="ctr" rtl="0" fontAlgn="base">
        <a:lnSpc>
          <a:spcPct val="110000"/>
        </a:lnSpc>
        <a:spcBef>
          <a:spcPct val="0"/>
        </a:spcBef>
        <a:spcAft>
          <a:spcPct val="0"/>
        </a:spcAft>
        <a:defRPr sz="3600" i="1">
          <a:solidFill>
            <a:srgbClr val="FFFF66"/>
          </a:solidFill>
          <a:latin typeface="+mn-lt"/>
        </a:defRPr>
      </a:lvl6pPr>
      <a:lvl7pPr marL="914400" algn="ctr" rtl="0" fontAlgn="base">
        <a:lnSpc>
          <a:spcPct val="110000"/>
        </a:lnSpc>
        <a:spcBef>
          <a:spcPct val="0"/>
        </a:spcBef>
        <a:spcAft>
          <a:spcPct val="0"/>
        </a:spcAft>
        <a:defRPr sz="3600" i="1">
          <a:solidFill>
            <a:srgbClr val="FFFF66"/>
          </a:solidFill>
          <a:latin typeface="+mn-lt"/>
        </a:defRPr>
      </a:lvl7pPr>
      <a:lvl8pPr marL="1371600" algn="ctr" rtl="0" fontAlgn="base">
        <a:lnSpc>
          <a:spcPct val="110000"/>
        </a:lnSpc>
        <a:spcBef>
          <a:spcPct val="0"/>
        </a:spcBef>
        <a:spcAft>
          <a:spcPct val="0"/>
        </a:spcAft>
        <a:defRPr sz="3600" i="1">
          <a:solidFill>
            <a:srgbClr val="FFFF66"/>
          </a:solidFill>
          <a:latin typeface="+mn-lt"/>
        </a:defRPr>
      </a:lvl8pPr>
      <a:lvl9pPr marL="1828800" algn="ctr" rtl="0" fontAlgn="base">
        <a:lnSpc>
          <a:spcPct val="110000"/>
        </a:lnSpc>
        <a:spcBef>
          <a:spcPct val="0"/>
        </a:spcBef>
        <a:spcAft>
          <a:spcPct val="0"/>
        </a:spcAft>
        <a:defRPr sz="3600" i="1">
          <a:solidFill>
            <a:srgbClr val="FFFF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0.xml"/><Relationship Id="rId7" Type="http://schemas.openxmlformats.org/officeDocument/2006/relationships/oleObject" Target="../embeddings/Microsoft_Excel_97-2003_Worksheet3.xls"/><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2.xml"/><Relationship Id="rId7" Type="http://schemas.openxmlformats.org/officeDocument/2006/relationships/oleObject" Target="../embeddings/Microsoft_Excel_97-2003_Worksheet4.xls"/><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0.jpe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3.jpeg"/><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6.xml"/><Relationship Id="rId7"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oleObject" Target="../embeddings/Microsoft_Excel_97-2003_Worksheet5.xls"/><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oleObject" Target="../embeddings/Microsoft_Excel_97-2003_Worksheet2.xls"/><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oleObject" Target="../embeddings/Microsoft_Excel_97-2003_Worksheet1.xls"/><Relationship Id="rId10" Type="http://schemas.openxmlformats.org/officeDocument/2006/relationships/chart" Target="../charts/chart1.xml"/><Relationship Id="rId4" Type="http://schemas.openxmlformats.org/officeDocument/2006/relationships/oleObject" Target="../embeddings/oleObject1.bin"/><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51884" y="4968084"/>
            <a:ext cx="6451431" cy="424711"/>
          </a:xfrm>
        </p:spPr>
        <p:txBody>
          <a:bodyPr/>
          <a:lstStyle/>
          <a:p>
            <a:r>
              <a:rPr lang="fr-FR" smtClean="0"/>
              <a:t>La protection sociale</a:t>
            </a:r>
            <a:endParaRPr lang="fr-FR" dirty="0"/>
          </a:p>
        </p:txBody>
      </p:sp>
      <p:sp>
        <p:nvSpPr>
          <p:cNvPr id="3" name="Sous-titre 2"/>
          <p:cNvSpPr>
            <a:spLocks noGrp="1"/>
          </p:cNvSpPr>
          <p:nvPr>
            <p:ph type="subTitle" idx="1"/>
          </p:nvPr>
        </p:nvSpPr>
        <p:spPr>
          <a:xfrm>
            <a:off x="546100" y="5404078"/>
            <a:ext cx="6457215" cy="666849"/>
          </a:xfrm>
        </p:spPr>
        <p:txBody>
          <a:bodyPr/>
          <a:lstStyle/>
          <a:p>
            <a:r>
              <a:rPr lang="fr-FR" smtClean="0"/>
              <a:t>Septembre 2014</a:t>
            </a:r>
          </a:p>
          <a:p>
            <a:r>
              <a:rPr lang="fr-FR" smtClean="0"/>
              <a:t>Daphné BIOLLEY</a:t>
            </a:r>
            <a:endParaRPr lang="fr-FR" dirty="0"/>
          </a:p>
        </p:txBody>
      </p:sp>
      <p:sp>
        <p:nvSpPr>
          <p:cNvPr id="4" name="Espace réservé du pied de page 3"/>
          <p:cNvSpPr>
            <a:spLocks noGrp="1"/>
          </p:cNvSpPr>
          <p:nvPr>
            <p:ph type="ftr" sz="quarter" idx="11"/>
          </p:nvPr>
        </p:nvSpPr>
        <p:spPr/>
        <p:txBody>
          <a:bodyPr/>
          <a:lstStyle/>
          <a:p>
            <a:r>
              <a:rPr lang="fr-FR" dirty="0" smtClean="0"/>
              <a:t>Formation – La protection sociale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a:t>
            </a:fld>
            <a:endParaRPr lang="fr-FR" dirty="0"/>
          </a:p>
        </p:txBody>
      </p:sp>
    </p:spTree>
    <p:extLst>
      <p:ext uri="{BB962C8B-B14F-4D97-AF65-F5344CB8AC3E}">
        <p14:creationId xmlns:p14="http://schemas.microsoft.com/office/powerpoint/2010/main" val="148426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Sommaire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10</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4046779393"/>
              </p:ext>
            </p:extLst>
          </p:nvPr>
        </p:nvGraphicFramePr>
        <p:xfrm>
          <a:off x="539552" y="1457325"/>
          <a:ext cx="8130110" cy="5651815"/>
        </p:xfrm>
        <a:graphic>
          <a:graphicData uri="http://schemas.openxmlformats.org/drawingml/2006/table">
            <a:tbl>
              <a:tblPr firstRow="1" bandRow="1">
                <a:tableStyleId>{5C22544A-7EE6-4342-B048-85BDC9FD1C3A}</a:tableStyleId>
              </a:tblPr>
              <a:tblGrid>
                <a:gridCol w="425451"/>
                <a:gridCol w="7704659"/>
              </a:tblGrid>
              <a:tr h="845820">
                <a:tc>
                  <a:txBody>
                    <a:bodyPr/>
                    <a:lstStyle/>
                    <a:p>
                      <a:pPr algn="r"/>
                      <a:r>
                        <a:rPr lang="fr-FR" sz="2800" b="0" kern="1200" dirty="0" smtClean="0">
                          <a:solidFill>
                            <a:srgbClr val="CF022B"/>
                          </a:solidFill>
                          <a:latin typeface="+mn-lt"/>
                          <a:ea typeface="+mn-ea"/>
                          <a:cs typeface="+mn-cs"/>
                        </a:rPr>
                        <a:t>1|</a:t>
                      </a:r>
                      <a:endParaRPr lang="en-GB" sz="2800" b="0" kern="1200" dirty="0">
                        <a:solidFill>
                          <a:srgbClr val="CF022B"/>
                        </a:solidFill>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199" rtl="0" eaLnBrk="1" latinLnBrk="0" hangingPunct="1">
                        <a:lnSpc>
                          <a:spcPct val="80000"/>
                        </a:lnSpc>
                      </a:pPr>
                      <a:r>
                        <a:rPr lang="fr-FR" sz="2400" b="0" kern="1200" dirty="0" smtClean="0">
                          <a:solidFill>
                            <a:schemeClr val="tx1"/>
                          </a:solidFill>
                          <a:latin typeface="+mn-lt"/>
                          <a:ea typeface="+mn-ea"/>
                          <a:cs typeface="+mn-cs"/>
                        </a:rPr>
                        <a:t>Qu’est ce que la protection</a:t>
                      </a:r>
                      <a:r>
                        <a:rPr lang="fr-FR" sz="2400" b="0" kern="1200" baseline="0" dirty="0" smtClean="0">
                          <a:solidFill>
                            <a:schemeClr val="tx1"/>
                          </a:solidFill>
                          <a:latin typeface="+mn-lt"/>
                          <a:ea typeface="+mn-ea"/>
                          <a:cs typeface="+mn-cs"/>
                        </a:rPr>
                        <a:t> sociale ?</a:t>
                      </a:r>
                      <a:endParaRPr lang="fr-FR" sz="2400" b="0" kern="1200" dirty="0" smtClean="0">
                        <a:solidFill>
                          <a:schemeClr val="tx1"/>
                        </a:solidFill>
                        <a:latin typeface="+mn-lt"/>
                        <a:ea typeface="+mn-ea"/>
                        <a:cs typeface="+mn-cs"/>
                      </a:endParaRPr>
                    </a:p>
                  </a:txBody>
                  <a:tcPr marL="0" marR="0" marT="72000" marB="72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1230984">
                <a:tc>
                  <a:txBody>
                    <a:bodyPr/>
                    <a:lstStyle/>
                    <a:p>
                      <a:pPr algn="r"/>
                      <a:r>
                        <a:rPr lang="fr-FR" sz="2800" b="1" dirty="0" smtClean="0">
                          <a:solidFill>
                            <a:srgbClr val="CF022B"/>
                          </a:solidFill>
                        </a:rPr>
                        <a:t>2|</a:t>
                      </a:r>
                      <a:endParaRPr lang="en-GB" sz="2800" b="1" dirty="0">
                        <a:solidFill>
                          <a:srgbClr val="CF022B"/>
                        </a:solidFill>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800" b="1" dirty="0" smtClean="0">
                          <a:solidFill>
                            <a:schemeClr val="tx1"/>
                          </a:solidFill>
                        </a:rPr>
                        <a:t>Les grands</a:t>
                      </a:r>
                      <a:r>
                        <a:rPr lang="fr-FR" sz="2800" b="1" baseline="0" dirty="0" smtClean="0">
                          <a:solidFill>
                            <a:schemeClr val="tx1"/>
                          </a:solidFill>
                        </a:rPr>
                        <a:t> principe du système de protection sociale français</a:t>
                      </a:r>
                      <a:endParaRPr lang="fr-FR" sz="2800" b="1" dirty="0" smtClean="0">
                        <a:solidFill>
                          <a:schemeClr val="tx1"/>
                        </a:solidFill>
                      </a:endParaRPr>
                    </a:p>
                  </a:txBody>
                  <a:tcPr marL="0" marR="0" marT="144000" marB="72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3|</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activités</a:t>
                      </a:r>
                      <a:r>
                        <a:rPr lang="fr-FR" sz="2400" baseline="0" dirty="0" smtClean="0">
                          <a:solidFill>
                            <a:schemeClr val="tx1"/>
                          </a:solidFill>
                        </a:rPr>
                        <a:t> de la protection sociale en France</a:t>
                      </a:r>
                      <a:r>
                        <a:rPr lang="fr-FR" sz="2400" dirty="0" smtClean="0">
                          <a:solidFill>
                            <a:schemeClr val="tx1"/>
                          </a:solidFill>
                        </a:rPr>
                        <a:t> </a:t>
                      </a: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09587">
                <a:tc>
                  <a:txBody>
                    <a:bodyPr/>
                    <a:lstStyle/>
                    <a:p>
                      <a:pPr algn="r"/>
                      <a:r>
                        <a:rPr lang="fr-FR" sz="2800" b="0" dirty="0" smtClean="0">
                          <a:solidFill>
                            <a:srgbClr val="CF022B"/>
                          </a:solidFill>
                        </a:rPr>
                        <a:t>4|</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a:t>
                      </a:r>
                      <a:r>
                        <a:rPr lang="fr-FR" sz="2400" baseline="0" dirty="0" smtClean="0">
                          <a:solidFill>
                            <a:schemeClr val="tx1"/>
                          </a:solidFill>
                        </a:rPr>
                        <a:t> acteurs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régulateurs </a:t>
                      </a: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gestionnaires</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19604">
                <a:tc>
                  <a:txBody>
                    <a:bodyPr/>
                    <a:lstStyle/>
                    <a:p>
                      <a:pPr algn="r"/>
                      <a:r>
                        <a:rPr lang="fr-FR" sz="2800" b="0" dirty="0" smtClean="0">
                          <a:solidFill>
                            <a:srgbClr val="CF022B"/>
                          </a:solidFill>
                        </a:rPr>
                        <a:t>5|</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enjeux et perspectives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enjeux du</a:t>
                      </a:r>
                      <a:r>
                        <a:rPr lang="fr-FR" sz="2000" b="0" kern="1200" baseline="0" dirty="0" smtClean="0">
                          <a:solidFill>
                            <a:schemeClr val="tx1">
                              <a:lumMod val="50000"/>
                              <a:lumOff val="50000"/>
                            </a:schemeClr>
                          </a:solidFill>
                          <a:latin typeface="+mn-lt"/>
                          <a:ea typeface="+mn-ea"/>
                          <a:cs typeface="+mn-cs"/>
                        </a:rPr>
                        <a:t> système de la protection sociale</a:t>
                      </a:r>
                      <a:endParaRPr lang="fr-FR" sz="2000" b="0" kern="1200" dirty="0" smtClean="0">
                        <a:solidFill>
                          <a:schemeClr val="tx1">
                            <a:lumMod val="50000"/>
                            <a:lumOff val="50000"/>
                          </a:schemeClr>
                        </a:solidFill>
                        <a:latin typeface="+mn-lt"/>
                        <a:ea typeface="+mn-ea"/>
                        <a:cs typeface="+mn-cs"/>
                      </a:endParaRP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enjeux des acteurs de la protection sociale</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3918087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91881" y="1124744"/>
            <a:ext cx="5184577" cy="5400600"/>
          </a:xfrm>
        </p:spPr>
        <p:txBody>
          <a:bodyPr/>
          <a:lstStyle/>
          <a:p>
            <a:pPr marL="290513" indent="-290513" algn="just">
              <a:spcBef>
                <a:spcPct val="20000"/>
              </a:spcBef>
              <a:buClr>
                <a:srgbClr val="C80005"/>
              </a:buClr>
              <a:buFont typeface="Wingdings" pitchFamily="2" charset="2"/>
              <a:buNone/>
            </a:pPr>
            <a:endParaRPr lang="fr-FR" sz="1200" b="1" u="sng" dirty="0" smtClean="0">
              <a:cs typeface="Arial" charset="0"/>
            </a:endParaRPr>
          </a:p>
          <a:p>
            <a:pPr marL="290513" indent="-290513" algn="just">
              <a:spcBef>
                <a:spcPct val="20000"/>
              </a:spcBef>
              <a:buClr>
                <a:srgbClr val="C80005"/>
              </a:buClr>
              <a:buFont typeface="Wingdings" pitchFamily="2" charset="2"/>
              <a:buNone/>
            </a:pPr>
            <a:r>
              <a:rPr lang="fr-FR" sz="1200" b="1" u="sng" dirty="0" smtClean="0">
                <a:cs typeface="Arial" charset="0"/>
              </a:rPr>
              <a:t>Du Moyen-âge à nos jours :</a:t>
            </a:r>
            <a:endParaRPr lang="fr-FR" sz="1200" b="1" dirty="0" smtClean="0"/>
          </a:p>
          <a:p>
            <a:pPr algn="just">
              <a:lnSpc>
                <a:spcPct val="90000"/>
              </a:lnSpc>
            </a:pPr>
            <a:r>
              <a:rPr lang="fr-FR" sz="1200" b="1" dirty="0" smtClean="0"/>
              <a:t>Au début : les seules structures familiales, les clans ou tribus</a:t>
            </a:r>
          </a:p>
          <a:p>
            <a:pPr algn="just">
              <a:lnSpc>
                <a:spcPct val="90000"/>
              </a:lnSpc>
            </a:pPr>
            <a:r>
              <a:rPr lang="fr-FR" sz="1200" b="1" dirty="0" smtClean="0"/>
              <a:t>La féodalité : protection et servitude</a:t>
            </a:r>
            <a:endParaRPr lang="fr-FR" sz="1200" b="1" dirty="0" smtClean="0">
              <a:cs typeface="Arial" charset="0"/>
            </a:endParaRPr>
          </a:p>
          <a:p>
            <a:pPr lvl="1" algn="just">
              <a:spcAft>
                <a:spcPct val="10000"/>
              </a:spcAft>
              <a:buClr>
                <a:schemeClr val="bg2"/>
              </a:buClr>
            </a:pPr>
            <a:r>
              <a:rPr lang="fr-FR" sz="1200" dirty="0" smtClean="0"/>
              <a:t>Les institutions religieuses et caritatives (les Hospices, St Vincent de Paul …) </a:t>
            </a:r>
          </a:p>
          <a:p>
            <a:pPr lvl="1" algn="just">
              <a:spcAft>
                <a:spcPct val="10000"/>
              </a:spcAft>
              <a:buClr>
                <a:schemeClr val="bg2"/>
              </a:buClr>
            </a:pPr>
            <a:r>
              <a:rPr lang="fr-FR" sz="1200" dirty="0" smtClean="0"/>
              <a:t>Les premiers systèmes organisés (par corporations) : le régime de retraite des Marins créé par Colbert – 1670</a:t>
            </a:r>
          </a:p>
          <a:p>
            <a:pPr lvl="1" algn="just">
              <a:spcAft>
                <a:spcPct val="10000"/>
              </a:spcAft>
              <a:buClr>
                <a:schemeClr val="bg2"/>
              </a:buClr>
            </a:pPr>
            <a:r>
              <a:rPr lang="fr-FR" sz="1200" dirty="0" smtClean="0"/>
              <a:t>Les Invalides et le premier système de retraite des militaires en 1771</a:t>
            </a:r>
          </a:p>
          <a:p>
            <a:pPr algn="just">
              <a:lnSpc>
                <a:spcPct val="90000"/>
              </a:lnSpc>
            </a:pPr>
            <a:r>
              <a:rPr lang="fr-FR" sz="1200" b="1" dirty="0" smtClean="0"/>
              <a:t>L'ère industrielle de la fin XIXème étend le système …</a:t>
            </a:r>
            <a:endParaRPr lang="fr-FR" sz="1200" dirty="0" smtClean="0">
              <a:solidFill>
                <a:srgbClr val="5A5A5A"/>
              </a:solidFill>
            </a:endParaRPr>
          </a:p>
          <a:p>
            <a:pPr lvl="1" algn="just">
              <a:lnSpc>
                <a:spcPct val="90000"/>
              </a:lnSpc>
              <a:spcAft>
                <a:spcPct val="10000"/>
              </a:spcAft>
              <a:buClr>
                <a:schemeClr val="bg2"/>
              </a:buClr>
            </a:pPr>
            <a:r>
              <a:rPr lang="fr-FR" sz="1200" dirty="0" smtClean="0"/>
              <a:t>Les Maîtres de Forges des bassins sidérurgiques</a:t>
            </a:r>
          </a:p>
          <a:p>
            <a:pPr lvl="1" algn="just">
              <a:lnSpc>
                <a:spcPct val="90000"/>
              </a:lnSpc>
              <a:spcAft>
                <a:spcPct val="10000"/>
              </a:spcAft>
              <a:buClr>
                <a:schemeClr val="bg2"/>
              </a:buClr>
            </a:pPr>
            <a:r>
              <a:rPr lang="fr-FR" sz="1200" dirty="0" smtClean="0"/>
              <a:t>L'automobile, Michelin</a:t>
            </a:r>
          </a:p>
          <a:p>
            <a:pPr lvl="1" algn="just">
              <a:lnSpc>
                <a:spcPct val="90000"/>
              </a:lnSpc>
              <a:spcAft>
                <a:spcPct val="10000"/>
              </a:spcAft>
              <a:buClr>
                <a:schemeClr val="bg2"/>
              </a:buClr>
            </a:pPr>
            <a:r>
              <a:rPr lang="fr-FR" sz="1200" dirty="0" smtClean="0"/>
              <a:t>…</a:t>
            </a:r>
            <a:endParaRPr lang="fr-FR" sz="1200" dirty="0" smtClean="0">
              <a:cs typeface="Arial" charset="0"/>
            </a:endParaRPr>
          </a:p>
          <a:p>
            <a:pPr algn="just">
              <a:lnSpc>
                <a:spcPct val="90000"/>
              </a:lnSpc>
            </a:pPr>
            <a:r>
              <a:rPr lang="fr-FR" sz="1200" b="1" dirty="0" smtClean="0"/>
              <a:t>… jusqu'à la création de la Sécurité sociale en 1945 …</a:t>
            </a:r>
            <a:endParaRPr lang="fr-FR" sz="1200" b="1" dirty="0" smtClean="0">
              <a:cs typeface="Arial" charset="0"/>
            </a:endParaRPr>
          </a:p>
          <a:p>
            <a:pPr lvl="1" algn="just">
              <a:lnSpc>
                <a:spcPct val="90000"/>
              </a:lnSpc>
              <a:spcAft>
                <a:spcPct val="10000"/>
              </a:spcAft>
              <a:buClr>
                <a:schemeClr val="bg2"/>
              </a:buClr>
            </a:pPr>
            <a:r>
              <a:rPr lang="fr-FR" sz="1200" dirty="0" smtClean="0"/>
              <a:t>Le principe d'une couverture sociale pour tous les Français</a:t>
            </a:r>
          </a:p>
          <a:p>
            <a:pPr lvl="1" algn="just">
              <a:lnSpc>
                <a:spcPct val="90000"/>
              </a:lnSpc>
              <a:spcAft>
                <a:spcPct val="10000"/>
              </a:spcAft>
              <a:buClr>
                <a:schemeClr val="bg2"/>
              </a:buClr>
            </a:pPr>
            <a:r>
              <a:rPr lang="fr-FR" sz="1200" dirty="0" smtClean="0"/>
              <a:t>L'organisation par Branche de risques</a:t>
            </a:r>
            <a:endParaRPr lang="fr-FR" sz="800" dirty="0" smtClean="0">
              <a:cs typeface="Arial" charset="0"/>
            </a:endParaRPr>
          </a:p>
          <a:p>
            <a:pPr algn="just">
              <a:lnSpc>
                <a:spcPct val="90000"/>
              </a:lnSpc>
            </a:pPr>
            <a:r>
              <a:rPr lang="fr-FR" sz="1200" b="1" dirty="0" smtClean="0"/>
              <a:t>… qui nous régit encore à ce jour</a:t>
            </a:r>
          </a:p>
          <a:p>
            <a:pPr algn="just">
              <a:buNone/>
            </a:pPr>
            <a:endParaRPr lang="fr-FR" dirty="0"/>
          </a:p>
        </p:txBody>
      </p:sp>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11</a:t>
            </a:fld>
            <a:endParaRPr lang="fr-FR" dirty="0"/>
          </a:p>
        </p:txBody>
      </p:sp>
      <p:sp>
        <p:nvSpPr>
          <p:cNvPr id="6" name="Espace réservé du texte 5"/>
          <p:cNvSpPr>
            <a:spLocks noGrp="1"/>
          </p:cNvSpPr>
          <p:nvPr>
            <p:ph type="body" sz="quarter" idx="13"/>
          </p:nvPr>
        </p:nvSpPr>
        <p:spPr/>
        <p:txBody>
          <a:bodyPr/>
          <a:lstStyle/>
          <a:p>
            <a:r>
              <a:rPr lang="fr-FR" dirty="0" smtClean="0"/>
              <a:t>Les premières actions de protection remontent au moyen âge</a:t>
            </a:r>
            <a:endParaRPr lang="fr-FR" dirty="0"/>
          </a:p>
        </p:txBody>
      </p:sp>
      <p:grpSp>
        <p:nvGrpSpPr>
          <p:cNvPr id="7" name="Groupe 17"/>
          <p:cNvGrpSpPr>
            <a:grpSpLocks/>
          </p:cNvGrpSpPr>
          <p:nvPr/>
        </p:nvGrpSpPr>
        <p:grpSpPr bwMode="auto">
          <a:xfrm>
            <a:off x="395537" y="1412776"/>
            <a:ext cx="2744788" cy="4332288"/>
            <a:chOff x="107950" y="1065213"/>
            <a:chExt cx="3198287" cy="4808537"/>
          </a:xfrm>
        </p:grpSpPr>
        <p:sp>
          <p:nvSpPr>
            <p:cNvPr id="8" name="Rectangle 4"/>
            <p:cNvSpPr>
              <a:spLocks noChangeArrowheads="1"/>
            </p:cNvSpPr>
            <p:nvPr/>
          </p:nvSpPr>
          <p:spPr bwMode="auto">
            <a:xfrm>
              <a:off x="273050" y="4589463"/>
              <a:ext cx="2379663" cy="128428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bIns="10800" anchor="b"/>
            <a:lstStyle/>
            <a:p>
              <a:pPr algn="ctr" eaLnBrk="0" hangingPunct="0">
                <a:spcBef>
                  <a:spcPct val="50000"/>
                </a:spcBef>
                <a:buClr>
                  <a:srgbClr val="CC3300"/>
                </a:buClr>
                <a:buSzPct val="55000"/>
                <a:buFont typeface="Marlett" pitchFamily="2" charset="2"/>
                <a:buNone/>
                <a:defRPr/>
              </a:pPr>
              <a:r>
                <a:rPr lang="fr-FR" sz="1200" b="1" dirty="0">
                  <a:solidFill>
                    <a:schemeClr val="bg1"/>
                  </a:solidFill>
                </a:rPr>
                <a:t>Droits, solidarité</a:t>
              </a:r>
            </a:p>
          </p:txBody>
        </p:sp>
        <p:sp>
          <p:nvSpPr>
            <p:cNvPr id="9" name="Rectangle 5"/>
            <p:cNvSpPr>
              <a:spLocks noChangeArrowheads="1"/>
            </p:cNvSpPr>
            <p:nvPr/>
          </p:nvSpPr>
          <p:spPr bwMode="auto">
            <a:xfrm>
              <a:off x="250825" y="1065213"/>
              <a:ext cx="2430463" cy="334486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eaLnBrk="0" hangingPunct="0">
                <a:spcBef>
                  <a:spcPct val="50000"/>
                </a:spcBef>
                <a:buClr>
                  <a:srgbClr val="CC3300"/>
                </a:buClr>
                <a:buSzPct val="55000"/>
                <a:buFont typeface="Marlett" pitchFamily="2" charset="2"/>
                <a:buNone/>
                <a:defRPr/>
              </a:pPr>
              <a:r>
                <a:rPr lang="fr-FR" sz="1200" b="1" dirty="0">
                  <a:solidFill>
                    <a:schemeClr val="bg1"/>
                  </a:solidFill>
                </a:rPr>
                <a:t>Dépendance, fidélité</a:t>
              </a:r>
            </a:p>
          </p:txBody>
        </p:sp>
        <p:sp>
          <p:nvSpPr>
            <p:cNvPr id="10" name="AutoShape 6"/>
            <p:cNvSpPr>
              <a:spLocks noChangeArrowheads="1"/>
            </p:cNvSpPr>
            <p:nvPr/>
          </p:nvSpPr>
          <p:spPr bwMode="auto">
            <a:xfrm>
              <a:off x="566698" y="1428188"/>
              <a:ext cx="1910833" cy="470458"/>
            </a:xfrm>
            <a:prstGeom prst="roundRect">
              <a:avLst>
                <a:gd name="adj" fmla="val 16667"/>
              </a:avLst>
            </a:prstGeom>
            <a:solidFill>
              <a:schemeClr val="bg1"/>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spcBef>
                  <a:spcPct val="50000"/>
                </a:spcBef>
                <a:buClr>
                  <a:srgbClr val="CC3300"/>
                </a:buClr>
                <a:buSzPct val="55000"/>
                <a:buFont typeface="Marlett" pitchFamily="2" charset="2"/>
                <a:buNone/>
                <a:defRPr/>
              </a:pPr>
              <a:r>
                <a:rPr lang="fr-FR" sz="1050" b="1" dirty="0">
                  <a:solidFill>
                    <a:schemeClr val="tx1"/>
                  </a:solidFill>
                </a:rPr>
                <a:t>Les structures locales de solidarité</a:t>
              </a:r>
            </a:p>
          </p:txBody>
        </p:sp>
        <p:sp>
          <p:nvSpPr>
            <p:cNvPr id="11" name="AutoShape 7"/>
            <p:cNvSpPr>
              <a:spLocks noChangeArrowheads="1"/>
            </p:cNvSpPr>
            <p:nvPr/>
          </p:nvSpPr>
          <p:spPr bwMode="auto">
            <a:xfrm>
              <a:off x="566698" y="1939172"/>
              <a:ext cx="1910833" cy="468696"/>
            </a:xfrm>
            <a:prstGeom prst="roundRect">
              <a:avLst>
                <a:gd name="adj" fmla="val 16667"/>
              </a:avLst>
            </a:prstGeom>
            <a:solidFill>
              <a:schemeClr val="bg1"/>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spcBef>
                  <a:spcPct val="50000"/>
                </a:spcBef>
                <a:buClr>
                  <a:srgbClr val="CC3300"/>
                </a:buClr>
                <a:buSzPct val="55000"/>
                <a:buFont typeface="Marlett" pitchFamily="2" charset="2"/>
                <a:buNone/>
                <a:defRPr/>
              </a:pPr>
              <a:r>
                <a:rPr lang="fr-FR" sz="1050" b="1" dirty="0">
                  <a:solidFill>
                    <a:schemeClr val="tx1"/>
                  </a:solidFill>
                </a:rPr>
                <a:t>Les structures de pouvoir</a:t>
              </a:r>
            </a:p>
          </p:txBody>
        </p:sp>
        <p:sp>
          <p:nvSpPr>
            <p:cNvPr id="12" name="AutoShape 8"/>
            <p:cNvSpPr>
              <a:spLocks noChangeArrowheads="1"/>
            </p:cNvSpPr>
            <p:nvPr/>
          </p:nvSpPr>
          <p:spPr bwMode="auto">
            <a:xfrm>
              <a:off x="566698" y="2462491"/>
              <a:ext cx="1910833" cy="470457"/>
            </a:xfrm>
            <a:prstGeom prst="roundRect">
              <a:avLst>
                <a:gd name="adj" fmla="val 16667"/>
              </a:avLst>
            </a:prstGeom>
            <a:solidFill>
              <a:schemeClr val="bg1"/>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spcBef>
                  <a:spcPct val="50000"/>
                </a:spcBef>
                <a:buClr>
                  <a:srgbClr val="CC3300"/>
                </a:buClr>
                <a:buSzPct val="55000"/>
                <a:buFont typeface="Marlett" pitchFamily="2" charset="2"/>
                <a:buNone/>
                <a:defRPr/>
              </a:pPr>
              <a:r>
                <a:rPr lang="fr-FR" sz="1050" b="1" dirty="0">
                  <a:solidFill>
                    <a:schemeClr val="tx1"/>
                  </a:solidFill>
                </a:rPr>
                <a:t>La religion</a:t>
              </a:r>
            </a:p>
          </p:txBody>
        </p:sp>
        <p:sp>
          <p:nvSpPr>
            <p:cNvPr id="13" name="AutoShape 9"/>
            <p:cNvSpPr>
              <a:spLocks noChangeArrowheads="1"/>
            </p:cNvSpPr>
            <p:nvPr/>
          </p:nvSpPr>
          <p:spPr bwMode="auto">
            <a:xfrm>
              <a:off x="566698" y="2998143"/>
              <a:ext cx="1910833" cy="921533"/>
            </a:xfrm>
            <a:prstGeom prst="roundRect">
              <a:avLst>
                <a:gd name="adj" fmla="val 16667"/>
              </a:avLst>
            </a:prstGeom>
            <a:solidFill>
              <a:schemeClr val="bg1"/>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spcBef>
                  <a:spcPct val="50000"/>
                </a:spcBef>
                <a:buClr>
                  <a:srgbClr val="CC3300"/>
                </a:buClr>
                <a:buSzPct val="55000"/>
                <a:buFont typeface="Marlett" pitchFamily="2" charset="2"/>
                <a:buNone/>
                <a:defRPr/>
              </a:pPr>
              <a:r>
                <a:rPr lang="fr-FR" sz="1050" b="1" dirty="0">
                  <a:solidFill>
                    <a:schemeClr val="tx1"/>
                  </a:solidFill>
                </a:rPr>
                <a:t>L'État, </a:t>
              </a:r>
              <a:r>
                <a:rPr lang="fr-FR" sz="1050" b="1" u="sng" dirty="0">
                  <a:solidFill>
                    <a:schemeClr val="tx1"/>
                  </a:solidFill>
                </a:rPr>
                <a:t>pour ses serviteurs</a:t>
              </a:r>
            </a:p>
          </p:txBody>
        </p:sp>
        <p:sp>
          <p:nvSpPr>
            <p:cNvPr id="14" name="AutoShape 10"/>
            <p:cNvSpPr>
              <a:spLocks noChangeArrowheads="1"/>
            </p:cNvSpPr>
            <p:nvPr/>
          </p:nvSpPr>
          <p:spPr bwMode="auto">
            <a:xfrm>
              <a:off x="566698" y="3974299"/>
              <a:ext cx="1910833" cy="762952"/>
            </a:xfrm>
            <a:prstGeom prst="roundRect">
              <a:avLst>
                <a:gd name="adj" fmla="val 16667"/>
              </a:avLst>
            </a:prstGeom>
            <a:solidFill>
              <a:schemeClr val="bg1"/>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spcBef>
                  <a:spcPct val="50000"/>
                </a:spcBef>
                <a:buClr>
                  <a:srgbClr val="CC3300"/>
                </a:buClr>
                <a:buSzPct val="55000"/>
                <a:buFont typeface="Marlett" pitchFamily="2" charset="2"/>
                <a:buNone/>
                <a:defRPr/>
              </a:pPr>
              <a:r>
                <a:rPr lang="fr-FR" sz="1050" b="1" dirty="0">
                  <a:solidFill>
                    <a:schemeClr val="tx1"/>
                  </a:solidFill>
                </a:rPr>
                <a:t>Les Entreprises ou Professions, </a:t>
              </a:r>
              <a:r>
                <a:rPr lang="fr-FR" sz="1050" b="1" u="sng" dirty="0">
                  <a:solidFill>
                    <a:schemeClr val="tx1"/>
                  </a:solidFill>
                </a:rPr>
                <a:t>pour leurs salariés</a:t>
              </a:r>
            </a:p>
          </p:txBody>
        </p:sp>
        <p:sp>
          <p:nvSpPr>
            <p:cNvPr id="15" name="AutoShape 11"/>
            <p:cNvSpPr>
              <a:spLocks noChangeArrowheads="1"/>
            </p:cNvSpPr>
            <p:nvPr/>
          </p:nvSpPr>
          <p:spPr bwMode="auto">
            <a:xfrm>
              <a:off x="564849" y="4788349"/>
              <a:ext cx="1871987" cy="791144"/>
            </a:xfrm>
            <a:prstGeom prst="roundRect">
              <a:avLst>
                <a:gd name="adj" fmla="val 16667"/>
              </a:avLst>
            </a:prstGeom>
            <a:solidFill>
              <a:schemeClr val="bg1"/>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spcBef>
                  <a:spcPct val="50000"/>
                </a:spcBef>
                <a:buClr>
                  <a:srgbClr val="CC3300"/>
                </a:buClr>
                <a:buSzPct val="55000"/>
                <a:buFont typeface="Marlett" pitchFamily="2" charset="2"/>
                <a:buNone/>
                <a:defRPr/>
              </a:pPr>
              <a:r>
                <a:rPr lang="fr-FR" sz="1050" b="1" dirty="0">
                  <a:solidFill>
                    <a:schemeClr val="tx1"/>
                  </a:solidFill>
                </a:rPr>
                <a:t>L'État, </a:t>
              </a:r>
              <a:r>
                <a:rPr lang="fr-FR" sz="1050" b="1" u="sng" dirty="0">
                  <a:solidFill>
                    <a:schemeClr val="tx1"/>
                  </a:solidFill>
                </a:rPr>
                <a:t>pour tous</a:t>
              </a:r>
            </a:p>
          </p:txBody>
        </p:sp>
        <p:sp>
          <p:nvSpPr>
            <p:cNvPr id="16" name="AutoShape 12"/>
            <p:cNvSpPr>
              <a:spLocks noChangeArrowheads="1"/>
            </p:cNvSpPr>
            <p:nvPr/>
          </p:nvSpPr>
          <p:spPr bwMode="auto">
            <a:xfrm flipV="1">
              <a:off x="107950" y="1404938"/>
              <a:ext cx="331788" cy="1130300"/>
            </a:xfrm>
            <a:prstGeom prst="flowChartPredefinedProcess">
              <a:avLst/>
            </a:prstGeom>
            <a:ln>
              <a:headEnd/>
              <a:tailEnd/>
            </a:ln>
          </p:spPr>
          <p:style>
            <a:lnRef idx="0">
              <a:schemeClr val="accent1"/>
            </a:lnRef>
            <a:fillRef idx="3">
              <a:schemeClr val="accent1"/>
            </a:fillRef>
            <a:effectRef idx="3">
              <a:schemeClr val="accent1"/>
            </a:effectRef>
            <a:fontRef idx="minor">
              <a:schemeClr val="lt1"/>
            </a:fontRef>
          </p:style>
          <p:txBody>
            <a:bodyPr vert="eaVert" wrap="none" anchor="ctr"/>
            <a:lstStyle/>
            <a:p>
              <a:pPr algn="ctr" eaLnBrk="0" hangingPunct="0">
                <a:spcBef>
                  <a:spcPct val="50000"/>
                </a:spcBef>
                <a:buClr>
                  <a:srgbClr val="CC3300"/>
                </a:buClr>
                <a:buSzPct val="55000"/>
                <a:buFont typeface="Marlett" pitchFamily="2" charset="2"/>
                <a:buNone/>
                <a:defRPr/>
              </a:pPr>
              <a:r>
                <a:rPr lang="fr-FR" sz="1200" b="1" dirty="0">
                  <a:solidFill>
                    <a:schemeClr val="bg1"/>
                  </a:solidFill>
                </a:rPr>
                <a:t>Survie</a:t>
              </a:r>
            </a:p>
          </p:txBody>
        </p:sp>
        <p:sp>
          <p:nvSpPr>
            <p:cNvPr id="17" name="AutoShape 13"/>
            <p:cNvSpPr>
              <a:spLocks noChangeArrowheads="1"/>
            </p:cNvSpPr>
            <p:nvPr/>
          </p:nvSpPr>
          <p:spPr bwMode="auto">
            <a:xfrm flipV="1">
              <a:off x="107950" y="2603500"/>
              <a:ext cx="342900" cy="1871663"/>
            </a:xfrm>
            <a:prstGeom prst="flowChartPredefinedProcess">
              <a:avLst/>
            </a:prstGeom>
            <a:ln>
              <a:headEnd/>
              <a:tailEnd/>
            </a:ln>
          </p:spPr>
          <p:style>
            <a:lnRef idx="0">
              <a:schemeClr val="accent1"/>
            </a:lnRef>
            <a:fillRef idx="3">
              <a:schemeClr val="accent1"/>
            </a:fillRef>
            <a:effectRef idx="3">
              <a:schemeClr val="accent1"/>
            </a:effectRef>
            <a:fontRef idx="minor">
              <a:schemeClr val="lt1"/>
            </a:fontRef>
          </p:style>
          <p:txBody>
            <a:bodyPr vert="eaVert" wrap="none" anchor="ctr"/>
            <a:lstStyle/>
            <a:p>
              <a:pPr algn="ctr" eaLnBrk="0" hangingPunct="0">
                <a:spcBef>
                  <a:spcPct val="50000"/>
                </a:spcBef>
                <a:buClr>
                  <a:srgbClr val="CC3300"/>
                </a:buClr>
                <a:buSzPct val="55000"/>
                <a:buFont typeface="Marlett" pitchFamily="2" charset="2"/>
                <a:buNone/>
                <a:defRPr/>
              </a:pPr>
              <a:r>
                <a:rPr lang="fr-FR" sz="1200" b="1" dirty="0">
                  <a:solidFill>
                    <a:schemeClr val="bg1"/>
                  </a:solidFill>
                </a:rPr>
                <a:t>Récompense</a:t>
              </a:r>
            </a:p>
          </p:txBody>
        </p:sp>
        <p:sp>
          <p:nvSpPr>
            <p:cNvPr id="18" name="AutoShape 14"/>
            <p:cNvSpPr>
              <a:spLocks noChangeArrowheads="1"/>
            </p:cNvSpPr>
            <p:nvPr/>
          </p:nvSpPr>
          <p:spPr bwMode="auto">
            <a:xfrm flipV="1">
              <a:off x="107950" y="4530725"/>
              <a:ext cx="342900" cy="1077913"/>
            </a:xfrm>
            <a:prstGeom prst="flowChartPredefinedProcess">
              <a:avLst/>
            </a:prstGeom>
            <a:ln>
              <a:headEnd/>
              <a:tailEnd/>
            </a:ln>
          </p:spPr>
          <p:style>
            <a:lnRef idx="0">
              <a:schemeClr val="accent1"/>
            </a:lnRef>
            <a:fillRef idx="3">
              <a:schemeClr val="accent1"/>
            </a:fillRef>
            <a:effectRef idx="3">
              <a:schemeClr val="accent1"/>
            </a:effectRef>
            <a:fontRef idx="minor">
              <a:schemeClr val="lt1"/>
            </a:fontRef>
          </p:style>
          <p:txBody>
            <a:bodyPr vert="eaVert" wrap="none" anchor="ctr"/>
            <a:lstStyle/>
            <a:p>
              <a:pPr algn="ctr" eaLnBrk="0" hangingPunct="0">
                <a:spcBef>
                  <a:spcPct val="50000"/>
                </a:spcBef>
                <a:buClr>
                  <a:srgbClr val="CC3300"/>
                </a:buClr>
                <a:buSzPct val="55000"/>
                <a:buFont typeface="Marlett" pitchFamily="2" charset="2"/>
                <a:buNone/>
                <a:defRPr/>
              </a:pPr>
              <a:r>
                <a:rPr lang="fr-FR" sz="1200" b="1" dirty="0">
                  <a:solidFill>
                    <a:schemeClr val="bg1"/>
                  </a:solidFill>
                </a:rPr>
                <a:t>Progrès</a:t>
              </a:r>
            </a:p>
          </p:txBody>
        </p:sp>
        <p:sp>
          <p:nvSpPr>
            <p:cNvPr id="19" name="AutoShape 16"/>
            <p:cNvSpPr>
              <a:spLocks noChangeArrowheads="1"/>
            </p:cNvSpPr>
            <p:nvPr/>
          </p:nvSpPr>
          <p:spPr bwMode="auto">
            <a:xfrm>
              <a:off x="2303712" y="4413020"/>
              <a:ext cx="996701" cy="189142"/>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spcBef>
                  <a:spcPct val="50000"/>
                </a:spcBef>
                <a:buClr>
                  <a:srgbClr val="CC3300"/>
                </a:buClr>
                <a:buSzPct val="55000"/>
                <a:buFont typeface="Marlett" pitchFamily="2" charset="2"/>
                <a:buNone/>
                <a:defRPr/>
              </a:pPr>
              <a:r>
                <a:rPr lang="fr-FR" sz="800" b="1" dirty="0">
                  <a:solidFill>
                    <a:schemeClr val="bg1"/>
                  </a:solidFill>
                </a:rPr>
                <a:t>Guerre</a:t>
              </a:r>
            </a:p>
          </p:txBody>
        </p:sp>
        <p:sp>
          <p:nvSpPr>
            <p:cNvPr id="20" name="AutoShape 17"/>
            <p:cNvSpPr>
              <a:spLocks noChangeArrowheads="1"/>
            </p:cNvSpPr>
            <p:nvPr/>
          </p:nvSpPr>
          <p:spPr bwMode="auto">
            <a:xfrm>
              <a:off x="2307464" y="4847557"/>
              <a:ext cx="998773" cy="187794"/>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spcBef>
                  <a:spcPct val="50000"/>
                </a:spcBef>
                <a:buClr>
                  <a:srgbClr val="CC3300"/>
                </a:buClr>
                <a:buSzPct val="55000"/>
                <a:buFont typeface="Marlett" pitchFamily="2" charset="2"/>
                <a:buNone/>
                <a:defRPr/>
              </a:pPr>
              <a:r>
                <a:rPr lang="fr-FR" sz="800" b="1" dirty="0">
                  <a:solidFill>
                    <a:schemeClr val="bg1"/>
                  </a:solidFill>
                </a:rPr>
                <a:t>Guerre</a:t>
              </a:r>
            </a:p>
          </p:txBody>
        </p:sp>
        <p:sp>
          <p:nvSpPr>
            <p:cNvPr id="21" name="AutoShape 18"/>
            <p:cNvSpPr>
              <a:spLocks noChangeArrowheads="1"/>
            </p:cNvSpPr>
            <p:nvPr/>
          </p:nvSpPr>
          <p:spPr bwMode="auto">
            <a:xfrm>
              <a:off x="2289869" y="4645026"/>
              <a:ext cx="998773" cy="187794"/>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spcBef>
                  <a:spcPct val="50000"/>
                </a:spcBef>
                <a:buClr>
                  <a:srgbClr val="CC3300"/>
                </a:buClr>
                <a:buSzPct val="55000"/>
                <a:buFont typeface="Marlett" pitchFamily="2" charset="2"/>
                <a:buNone/>
                <a:defRPr/>
              </a:pPr>
              <a:r>
                <a:rPr lang="fr-FR" sz="800" b="1" dirty="0">
                  <a:solidFill>
                    <a:schemeClr val="bg1"/>
                  </a:solidFill>
                </a:rPr>
                <a:t>Front populaire</a:t>
              </a:r>
            </a:p>
          </p:txBody>
        </p:sp>
      </p:grpSp>
      <p:sp>
        <p:nvSpPr>
          <p:cNvPr id="22"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9" y="1268761"/>
            <a:ext cx="8088511" cy="1584176"/>
          </a:xfrm>
        </p:spPr>
        <p:txBody>
          <a:bodyPr/>
          <a:lstStyle/>
          <a:p>
            <a:r>
              <a:rPr lang="fr-FR" sz="1600" b="1" dirty="0" smtClean="0"/>
              <a:t>Les assurances sociales, nées en Allemagne et au Royaume-Uni à la fin du XIXème siècle, ont posé les bases des principaux instruments de gestion du risque social</a:t>
            </a:r>
          </a:p>
          <a:p>
            <a:r>
              <a:rPr lang="fr-FR" sz="1600" b="1" dirty="0" smtClean="0"/>
              <a:t>Elles se sont développées dans toute l'Europe selon deux grands modèles</a:t>
            </a:r>
          </a:p>
          <a:p>
            <a:pPr lvl="1" algn="just">
              <a:spcAft>
                <a:spcPct val="10000"/>
              </a:spcAft>
              <a:buClr>
                <a:schemeClr val="bg2"/>
              </a:buClr>
            </a:pPr>
            <a:r>
              <a:rPr lang="fr-FR" sz="1400" dirty="0" smtClean="0"/>
              <a:t>Chaque pays a sa propre notion des risques à couvrir</a:t>
            </a:r>
          </a:p>
          <a:p>
            <a:endParaRPr lang="fr-FR" dirty="0"/>
          </a:p>
        </p:txBody>
      </p:sp>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12</a:t>
            </a:fld>
            <a:endParaRPr lang="fr-FR" dirty="0"/>
          </a:p>
        </p:txBody>
      </p:sp>
      <p:sp>
        <p:nvSpPr>
          <p:cNvPr id="6" name="Espace réservé du texte 5"/>
          <p:cNvSpPr>
            <a:spLocks noGrp="1"/>
          </p:cNvSpPr>
          <p:nvPr>
            <p:ph type="body" sz="quarter" idx="13"/>
          </p:nvPr>
        </p:nvSpPr>
        <p:spPr/>
        <p:txBody>
          <a:bodyPr/>
          <a:lstStyle/>
          <a:p>
            <a:r>
              <a:rPr lang="fr-FR" dirty="0" smtClean="0"/>
              <a:t>Les origines de la protection sociale en </a:t>
            </a:r>
            <a:r>
              <a:rPr lang="fr-FR" dirty="0" err="1" smtClean="0"/>
              <a:t>europe</a:t>
            </a:r>
            <a:endParaRPr lang="fr-FR" dirty="0"/>
          </a:p>
        </p:txBody>
      </p:sp>
      <p:grpSp>
        <p:nvGrpSpPr>
          <p:cNvPr id="7" name="Groupe 31"/>
          <p:cNvGrpSpPr>
            <a:grpSpLocks/>
          </p:cNvGrpSpPr>
          <p:nvPr/>
        </p:nvGrpSpPr>
        <p:grpSpPr bwMode="auto">
          <a:xfrm>
            <a:off x="755576" y="2636913"/>
            <a:ext cx="8199437" cy="3548063"/>
            <a:chOff x="647700" y="2540000"/>
            <a:chExt cx="8242300" cy="3632200"/>
          </a:xfrm>
        </p:grpSpPr>
        <p:sp>
          <p:nvSpPr>
            <p:cNvPr id="8" name="Rectangle 9"/>
            <p:cNvSpPr>
              <a:spLocks noChangeArrowheads="1"/>
            </p:cNvSpPr>
            <p:nvPr/>
          </p:nvSpPr>
          <p:spPr bwMode="auto">
            <a:xfrm>
              <a:off x="5329421" y="2540000"/>
              <a:ext cx="3560579" cy="38496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marL="190500" indent="-190500" algn="ctr" defTabSz="874713">
                <a:spcBef>
                  <a:spcPct val="20000"/>
                </a:spcBef>
                <a:buClr>
                  <a:srgbClr val="C80005"/>
                </a:buClr>
                <a:buFont typeface="Wingdings" pitchFamily="2" charset="2"/>
                <a:buNone/>
                <a:defRPr/>
              </a:pPr>
              <a:r>
                <a:rPr lang="fr-FR" sz="900" b="1" dirty="0"/>
                <a:t>MODELE ALLEMAND</a:t>
              </a:r>
            </a:p>
            <a:p>
              <a:pPr marL="190500" indent="-190500" algn="ctr" defTabSz="874713">
                <a:spcBef>
                  <a:spcPct val="20000"/>
                </a:spcBef>
                <a:buClr>
                  <a:srgbClr val="C80005"/>
                </a:buClr>
                <a:buFont typeface="Wingdings" pitchFamily="2" charset="2"/>
                <a:buNone/>
                <a:defRPr/>
              </a:pPr>
              <a:r>
                <a:rPr lang="fr-FR" sz="900" b="1" dirty="0"/>
                <a:t>CONTRAT PUBLIC = BISMARCK</a:t>
              </a:r>
              <a:endParaRPr lang="fr-FR" sz="900" dirty="0"/>
            </a:p>
          </p:txBody>
        </p:sp>
        <p:sp>
          <p:nvSpPr>
            <p:cNvPr id="9" name="Rectangle 10"/>
            <p:cNvSpPr>
              <a:spLocks noChangeArrowheads="1"/>
            </p:cNvSpPr>
            <p:nvPr/>
          </p:nvSpPr>
          <p:spPr bwMode="auto">
            <a:xfrm>
              <a:off x="1814228" y="2540000"/>
              <a:ext cx="3407031" cy="385160"/>
            </a:xfrm>
            <a:prstGeom prst="rect">
              <a:avLst/>
            </a:prstGeom>
            <a:solidFill>
              <a:schemeClr val="bg1">
                <a:lumMod val="85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algn="ctr" defTabSz="874713">
                <a:spcBef>
                  <a:spcPct val="20000"/>
                </a:spcBef>
                <a:buClr>
                  <a:srgbClr val="C80005"/>
                </a:buClr>
                <a:buFont typeface="Wingdings" pitchFamily="2" charset="2"/>
                <a:buNone/>
                <a:defRPr/>
              </a:pPr>
              <a:r>
                <a:rPr lang="fr-FR" sz="900" b="1" dirty="0">
                  <a:solidFill>
                    <a:srgbClr val="C00000"/>
                  </a:solidFill>
                </a:rPr>
                <a:t>MODELE ANGLO-SAXON</a:t>
              </a:r>
            </a:p>
            <a:p>
              <a:pPr algn="ctr" defTabSz="874713">
                <a:spcBef>
                  <a:spcPct val="20000"/>
                </a:spcBef>
                <a:buClr>
                  <a:srgbClr val="C80005"/>
                </a:buClr>
                <a:buFont typeface="Wingdings" pitchFamily="2" charset="2"/>
                <a:buNone/>
                <a:defRPr/>
              </a:pPr>
              <a:r>
                <a:rPr lang="fr-FR" sz="900" b="1" dirty="0">
                  <a:solidFill>
                    <a:srgbClr val="C00000"/>
                  </a:solidFill>
                </a:rPr>
                <a:t>PUBLIC INTÉGRÉ = BEVERIDGE</a:t>
              </a:r>
              <a:endParaRPr lang="fr-FR" sz="900" dirty="0">
                <a:solidFill>
                  <a:srgbClr val="C00000"/>
                </a:solidFill>
              </a:endParaRPr>
            </a:p>
          </p:txBody>
        </p:sp>
        <p:sp>
          <p:nvSpPr>
            <p:cNvPr id="10" name="Rectangle 11"/>
            <p:cNvSpPr>
              <a:spLocks noChangeArrowheads="1"/>
            </p:cNvSpPr>
            <p:nvPr/>
          </p:nvSpPr>
          <p:spPr bwMode="auto">
            <a:xfrm>
              <a:off x="5329238" y="5783263"/>
              <a:ext cx="3560762" cy="38893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nchor="ctr"/>
            <a:lstStyle/>
            <a:p>
              <a:pPr marL="258863" indent="-242888" algn="just">
                <a:spcBef>
                  <a:spcPts val="411"/>
                </a:spcBef>
                <a:spcAft>
                  <a:spcPct val="10000"/>
                </a:spcAft>
                <a:buClr>
                  <a:schemeClr val="bg2"/>
                </a:buClr>
                <a:buSzPct val="80000"/>
                <a:buBlip>
                  <a:blip r:embed="rId2"/>
                </a:buBlip>
                <a:defRPr/>
              </a:pPr>
              <a:r>
                <a:rPr lang="fr-FR" sz="1100" b="1" dirty="0">
                  <a:solidFill>
                    <a:schemeClr val="bg1"/>
                  </a:solidFill>
                </a:rPr>
                <a:t>L’Allemagne et les Pays-Bas</a:t>
              </a:r>
            </a:p>
          </p:txBody>
        </p:sp>
        <p:sp>
          <p:nvSpPr>
            <p:cNvPr id="11" name="Rectangle 12"/>
            <p:cNvSpPr>
              <a:spLocks noChangeArrowheads="1"/>
            </p:cNvSpPr>
            <p:nvPr/>
          </p:nvSpPr>
          <p:spPr bwMode="auto">
            <a:xfrm>
              <a:off x="1814228" y="5783790"/>
              <a:ext cx="3407031" cy="388410"/>
            </a:xfrm>
            <a:prstGeom prst="rect">
              <a:avLst/>
            </a:prstGeom>
            <a:solidFill>
              <a:schemeClr val="bg1">
                <a:lumMod val="85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marL="271463" indent="-271463">
                <a:spcBef>
                  <a:spcPts val="1800"/>
                </a:spcBef>
                <a:spcAft>
                  <a:spcPct val="10000"/>
                </a:spcAft>
                <a:buClr>
                  <a:srgbClr val="CF022B"/>
                </a:buClr>
                <a:buSzPct val="90000"/>
                <a:buBlip>
                  <a:blip r:embed="rId3"/>
                </a:buBlip>
                <a:defRPr/>
              </a:pPr>
              <a:r>
                <a:rPr lang="fr-FR" sz="1100" b="1" dirty="0" smtClean="0">
                  <a:solidFill>
                    <a:schemeClr val="tx2">
                      <a:lumMod val="65000"/>
                      <a:lumOff val="35000"/>
                    </a:schemeClr>
                  </a:solidFill>
                </a:rPr>
                <a:t>Suède, au Royaume-Uni, en Italie et en Espagne</a:t>
              </a:r>
            </a:p>
          </p:txBody>
        </p:sp>
        <p:sp>
          <p:nvSpPr>
            <p:cNvPr id="12" name="Rectangle 14"/>
            <p:cNvSpPr>
              <a:spLocks noChangeArrowheads="1"/>
            </p:cNvSpPr>
            <p:nvPr/>
          </p:nvSpPr>
          <p:spPr bwMode="auto">
            <a:xfrm>
              <a:off x="5329238" y="5167313"/>
              <a:ext cx="3560762" cy="54451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nchor="ctr"/>
            <a:lstStyle/>
            <a:p>
              <a:pPr marL="258863" indent="-242888" algn="just">
                <a:spcBef>
                  <a:spcPts val="411"/>
                </a:spcBef>
                <a:spcAft>
                  <a:spcPct val="10000"/>
                </a:spcAft>
                <a:buClr>
                  <a:schemeClr val="bg2"/>
                </a:buClr>
                <a:buSzPct val="80000"/>
                <a:buBlip>
                  <a:blip r:embed="rId2"/>
                </a:buBlip>
                <a:defRPr/>
              </a:pPr>
              <a:r>
                <a:rPr lang="fr-FR" sz="1100" b="1" dirty="0">
                  <a:solidFill>
                    <a:schemeClr val="bg1"/>
                  </a:solidFill>
                </a:rPr>
                <a:t>Un service hospitalier public dont le personnel fait partie de l’emploi public salarié</a:t>
              </a:r>
            </a:p>
          </p:txBody>
        </p:sp>
        <p:sp>
          <p:nvSpPr>
            <p:cNvPr id="13" name="Rectangle 15"/>
            <p:cNvSpPr>
              <a:spLocks noChangeArrowheads="1"/>
            </p:cNvSpPr>
            <p:nvPr/>
          </p:nvSpPr>
          <p:spPr bwMode="auto">
            <a:xfrm>
              <a:off x="1814228" y="5167860"/>
              <a:ext cx="3407031" cy="544423"/>
            </a:xfrm>
            <a:prstGeom prst="rect">
              <a:avLst/>
            </a:prstGeom>
            <a:solidFill>
              <a:schemeClr val="bg1">
                <a:lumMod val="85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marL="271463" indent="-271463">
                <a:spcBef>
                  <a:spcPts val="1800"/>
                </a:spcBef>
                <a:spcAft>
                  <a:spcPct val="10000"/>
                </a:spcAft>
                <a:buClr>
                  <a:srgbClr val="CF022B"/>
                </a:buClr>
                <a:buSzPct val="90000"/>
                <a:buBlip>
                  <a:blip r:embed="rId3"/>
                </a:buBlip>
                <a:defRPr/>
              </a:pPr>
              <a:r>
                <a:rPr lang="fr-FR" sz="1100" b="1" dirty="0" smtClean="0">
                  <a:solidFill>
                    <a:schemeClr val="tx2">
                      <a:lumMod val="65000"/>
                      <a:lumOff val="35000"/>
                    </a:schemeClr>
                  </a:solidFill>
                </a:rPr>
                <a:t>Un service hospitalier public dont le personnel fait partie de l’emploi public salarié</a:t>
              </a:r>
            </a:p>
          </p:txBody>
        </p:sp>
        <p:sp>
          <p:nvSpPr>
            <p:cNvPr id="14" name="Rectangle 17"/>
            <p:cNvSpPr>
              <a:spLocks noChangeArrowheads="1"/>
            </p:cNvSpPr>
            <p:nvPr/>
          </p:nvSpPr>
          <p:spPr bwMode="auto">
            <a:xfrm>
              <a:off x="5329238" y="4089400"/>
              <a:ext cx="3560762" cy="9842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nchor="ctr"/>
            <a:lstStyle/>
            <a:p>
              <a:pPr marL="258863" indent="-242888" algn="just">
                <a:spcBef>
                  <a:spcPts val="411"/>
                </a:spcBef>
                <a:spcAft>
                  <a:spcPct val="10000"/>
                </a:spcAft>
                <a:buClr>
                  <a:schemeClr val="bg2"/>
                </a:buClr>
                <a:buSzPct val="80000"/>
                <a:buBlip>
                  <a:blip r:embed="rId2"/>
                </a:buBlip>
                <a:defRPr/>
              </a:pPr>
              <a:r>
                <a:rPr lang="fr-FR" sz="1100" b="1" dirty="0">
                  <a:solidFill>
                    <a:schemeClr val="bg1"/>
                  </a:solidFill>
                </a:rPr>
                <a:t>Les assureurs (le plus souvent publics) passent des contrats avec des fournisseurs de soins privés</a:t>
              </a:r>
            </a:p>
            <a:p>
              <a:pPr marL="258863" indent="-242888" algn="just">
                <a:spcBef>
                  <a:spcPts val="411"/>
                </a:spcBef>
                <a:spcAft>
                  <a:spcPct val="10000"/>
                </a:spcAft>
                <a:buClr>
                  <a:schemeClr val="bg2"/>
                </a:buClr>
                <a:buSzPct val="80000"/>
                <a:buBlip>
                  <a:blip r:embed="rId2"/>
                </a:buBlip>
                <a:defRPr/>
              </a:pPr>
              <a:r>
                <a:rPr lang="fr-FR" sz="1100" b="1" dirty="0">
                  <a:solidFill>
                    <a:schemeClr val="bg1"/>
                  </a:solidFill>
                </a:rPr>
                <a:t>Le mode de rémunération des praticiens peut être à l’acte comme en Allemagne, soit à la capitation ou à l’acte comme aux Pays-Bas.</a:t>
              </a:r>
            </a:p>
          </p:txBody>
        </p:sp>
        <p:sp>
          <p:nvSpPr>
            <p:cNvPr id="15" name="Rectangle 18"/>
            <p:cNvSpPr>
              <a:spLocks noChangeArrowheads="1"/>
            </p:cNvSpPr>
            <p:nvPr/>
          </p:nvSpPr>
          <p:spPr bwMode="auto">
            <a:xfrm>
              <a:off x="1814228" y="4088763"/>
              <a:ext cx="3407031" cy="995050"/>
            </a:xfrm>
            <a:prstGeom prst="rect">
              <a:avLst/>
            </a:prstGeom>
            <a:solidFill>
              <a:schemeClr val="bg1">
                <a:lumMod val="85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marL="271463" indent="-271463">
                <a:spcBef>
                  <a:spcPts val="1800"/>
                </a:spcBef>
                <a:spcAft>
                  <a:spcPct val="10000"/>
                </a:spcAft>
                <a:buClr>
                  <a:srgbClr val="CF022B"/>
                </a:buClr>
                <a:buSzPct val="90000"/>
                <a:buBlip>
                  <a:blip r:embed="rId3"/>
                </a:buBlip>
                <a:defRPr/>
              </a:pPr>
              <a:r>
                <a:rPr lang="fr-FR" sz="1100" b="1" dirty="0" smtClean="0">
                  <a:solidFill>
                    <a:schemeClr val="tx2">
                      <a:lumMod val="65000"/>
                      <a:lumOff val="35000"/>
                    </a:schemeClr>
                  </a:solidFill>
                </a:rPr>
                <a:t>Salariés ou rémunérés à la capitation</a:t>
              </a:r>
            </a:p>
          </p:txBody>
        </p:sp>
        <p:sp>
          <p:nvSpPr>
            <p:cNvPr id="16" name="Rectangle 20"/>
            <p:cNvSpPr>
              <a:spLocks noChangeArrowheads="1"/>
            </p:cNvSpPr>
            <p:nvPr/>
          </p:nvSpPr>
          <p:spPr bwMode="auto">
            <a:xfrm>
              <a:off x="5329238" y="3632200"/>
              <a:ext cx="3560762" cy="38893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nchor="ctr"/>
            <a:lstStyle/>
            <a:p>
              <a:pPr marL="258863" indent="-242888" algn="just">
                <a:spcBef>
                  <a:spcPts val="411"/>
                </a:spcBef>
                <a:spcAft>
                  <a:spcPct val="10000"/>
                </a:spcAft>
                <a:buClr>
                  <a:schemeClr val="bg2"/>
                </a:buClr>
                <a:buSzPct val="80000"/>
                <a:buBlip>
                  <a:blip r:embed="rId2"/>
                </a:buBlip>
                <a:defRPr/>
              </a:pPr>
              <a:r>
                <a:rPr lang="fr-FR" sz="1100" b="1" dirty="0">
                  <a:solidFill>
                    <a:schemeClr val="bg1"/>
                  </a:solidFill>
                </a:rPr>
                <a:t>En fonction du rattachement professionnel</a:t>
              </a:r>
            </a:p>
          </p:txBody>
        </p:sp>
        <p:sp>
          <p:nvSpPr>
            <p:cNvPr id="17" name="Rectangle 21"/>
            <p:cNvSpPr>
              <a:spLocks noChangeArrowheads="1"/>
            </p:cNvSpPr>
            <p:nvPr/>
          </p:nvSpPr>
          <p:spPr bwMode="auto">
            <a:xfrm>
              <a:off x="1814228" y="3632098"/>
              <a:ext cx="3407031" cy="388410"/>
            </a:xfrm>
            <a:prstGeom prst="rect">
              <a:avLst/>
            </a:prstGeom>
            <a:solidFill>
              <a:schemeClr val="bg1">
                <a:lumMod val="85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marL="271463" indent="-271463">
                <a:spcBef>
                  <a:spcPts val="1800"/>
                </a:spcBef>
                <a:spcAft>
                  <a:spcPct val="10000"/>
                </a:spcAft>
                <a:buClr>
                  <a:srgbClr val="CF022B"/>
                </a:buClr>
                <a:buSzPct val="90000"/>
                <a:buBlip>
                  <a:blip r:embed="rId3"/>
                </a:buBlip>
                <a:defRPr/>
              </a:pPr>
              <a:r>
                <a:rPr lang="fr-FR" sz="1100" b="1" dirty="0" smtClean="0">
                  <a:solidFill>
                    <a:schemeClr val="tx2">
                      <a:lumMod val="65000"/>
                      <a:lumOff val="35000"/>
                    </a:schemeClr>
                  </a:solidFill>
                </a:rPr>
                <a:t>Universelle</a:t>
              </a:r>
            </a:p>
          </p:txBody>
        </p:sp>
        <p:sp>
          <p:nvSpPr>
            <p:cNvPr id="18" name="Rectangle 23"/>
            <p:cNvSpPr>
              <a:spLocks noChangeArrowheads="1"/>
            </p:cNvSpPr>
            <p:nvPr/>
          </p:nvSpPr>
          <p:spPr bwMode="auto">
            <a:xfrm>
              <a:off x="5329238" y="2986088"/>
              <a:ext cx="3560762" cy="5905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nchor="ctr"/>
            <a:lstStyle/>
            <a:p>
              <a:pPr marL="258863" indent="-242888" algn="just">
                <a:spcBef>
                  <a:spcPts val="411"/>
                </a:spcBef>
                <a:spcAft>
                  <a:spcPct val="10000"/>
                </a:spcAft>
                <a:buClr>
                  <a:schemeClr val="bg2"/>
                </a:buClr>
                <a:buSzPct val="80000"/>
                <a:buBlip>
                  <a:blip r:embed="rId2"/>
                </a:buBlip>
                <a:defRPr/>
              </a:pPr>
              <a:r>
                <a:rPr lang="fr-FR" sz="1100" b="1" dirty="0">
                  <a:solidFill>
                    <a:schemeClr val="bg1"/>
                  </a:solidFill>
                </a:rPr>
                <a:t>Public, financé par les salaires</a:t>
              </a:r>
            </a:p>
            <a:p>
              <a:pPr marL="258863" indent="-242888" algn="just">
                <a:spcBef>
                  <a:spcPts val="411"/>
                </a:spcBef>
                <a:spcAft>
                  <a:spcPct val="10000"/>
                </a:spcAft>
                <a:buClr>
                  <a:schemeClr val="bg2"/>
                </a:buClr>
                <a:buSzPct val="80000"/>
                <a:buBlip>
                  <a:blip r:embed="rId2"/>
                </a:buBlip>
                <a:defRPr/>
              </a:pPr>
              <a:r>
                <a:rPr lang="fr-FR" sz="1100" b="1" dirty="0">
                  <a:solidFill>
                    <a:schemeClr val="bg1"/>
                  </a:solidFill>
                </a:rPr>
                <a:t>L’assurance des individus est fonction de leur revenu</a:t>
              </a:r>
            </a:p>
          </p:txBody>
        </p:sp>
        <p:sp>
          <p:nvSpPr>
            <p:cNvPr id="19" name="Rectangle 24"/>
            <p:cNvSpPr>
              <a:spLocks noChangeArrowheads="1"/>
            </p:cNvSpPr>
            <p:nvPr/>
          </p:nvSpPr>
          <p:spPr bwMode="auto">
            <a:xfrm>
              <a:off x="1814228" y="2985290"/>
              <a:ext cx="3407031" cy="591553"/>
            </a:xfrm>
            <a:prstGeom prst="rect">
              <a:avLst/>
            </a:prstGeom>
            <a:solidFill>
              <a:schemeClr val="bg1">
                <a:lumMod val="85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marL="271463" indent="-271463">
                <a:spcBef>
                  <a:spcPts val="1800"/>
                </a:spcBef>
                <a:spcAft>
                  <a:spcPct val="10000"/>
                </a:spcAft>
                <a:buClr>
                  <a:srgbClr val="CF022B"/>
                </a:buClr>
                <a:buSzPct val="90000"/>
                <a:buBlip>
                  <a:blip r:embed="rId3"/>
                </a:buBlip>
                <a:defRPr/>
              </a:pPr>
              <a:r>
                <a:rPr lang="fr-FR" sz="1100" b="1" dirty="0" smtClean="0">
                  <a:solidFill>
                    <a:schemeClr val="tx2">
                      <a:lumMod val="65000"/>
                      <a:lumOff val="35000"/>
                    </a:schemeClr>
                  </a:solidFill>
                </a:rPr>
                <a:t>Public, financé par impôt</a:t>
              </a:r>
            </a:p>
          </p:txBody>
        </p:sp>
        <p:sp>
          <p:nvSpPr>
            <p:cNvPr id="21" name="Line 33"/>
            <p:cNvSpPr>
              <a:spLocks noChangeShapeType="1"/>
            </p:cNvSpPr>
            <p:nvPr/>
          </p:nvSpPr>
          <p:spPr bwMode="auto">
            <a:xfrm>
              <a:off x="769820" y="5768322"/>
              <a:ext cx="966653" cy="0"/>
            </a:xfrm>
            <a:prstGeom prst="line">
              <a:avLst/>
            </a:prstGeom>
            <a:noFill/>
            <a:ln w="12700">
              <a:solidFill>
                <a:srgbClr val="9999FF"/>
              </a:solidFill>
              <a:round/>
              <a:headEnd/>
              <a:tailEnd/>
            </a:ln>
          </p:spPr>
          <p:txBody>
            <a:bodyPr lIns="90000" tIns="46800" rIns="90000" bIns="46800" anchor="ctr">
              <a:spAutoFit/>
            </a:bodyPr>
            <a:lstStyle/>
            <a:p>
              <a:endParaRPr lang="fr-FR"/>
            </a:p>
          </p:txBody>
        </p:sp>
        <p:sp>
          <p:nvSpPr>
            <p:cNvPr id="23" name="Line 35"/>
            <p:cNvSpPr>
              <a:spLocks noChangeShapeType="1"/>
            </p:cNvSpPr>
            <p:nvPr/>
          </p:nvSpPr>
          <p:spPr bwMode="auto">
            <a:xfrm>
              <a:off x="778647" y="3574684"/>
              <a:ext cx="966653" cy="0"/>
            </a:xfrm>
            <a:prstGeom prst="line">
              <a:avLst/>
            </a:prstGeom>
            <a:noFill/>
            <a:ln w="12700">
              <a:solidFill>
                <a:srgbClr val="9999FF"/>
              </a:solidFill>
              <a:round/>
              <a:headEnd/>
              <a:tailEnd/>
            </a:ln>
          </p:spPr>
          <p:txBody>
            <a:bodyPr lIns="90000" tIns="46800" rIns="90000" bIns="46800" anchor="ctr">
              <a:spAutoFit/>
            </a:bodyPr>
            <a:lstStyle/>
            <a:p>
              <a:endParaRPr lang="fr-FR"/>
            </a:p>
          </p:txBody>
        </p:sp>
        <p:sp>
          <p:nvSpPr>
            <p:cNvPr id="24" name="Rectangle 13"/>
            <p:cNvSpPr>
              <a:spLocks noChangeArrowheads="1"/>
            </p:cNvSpPr>
            <p:nvPr/>
          </p:nvSpPr>
          <p:spPr bwMode="auto">
            <a:xfrm>
              <a:off x="647700" y="5783790"/>
              <a:ext cx="1101101" cy="388410"/>
            </a:xfrm>
            <a:prstGeom prst="rect">
              <a:avLst/>
            </a:prstGeom>
            <a:solidFill>
              <a:schemeClr val="bg1"/>
            </a:solidFill>
            <a:ln>
              <a:solidFill>
                <a:srgbClr val="C00000"/>
              </a:solidFill>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nchor="ctr"/>
            <a:lstStyle/>
            <a:p>
              <a:pPr algn="ctr" defTabSz="874713">
                <a:spcBef>
                  <a:spcPct val="20000"/>
                </a:spcBef>
                <a:buClr>
                  <a:srgbClr val="C80005"/>
                </a:buClr>
                <a:buFont typeface="Wingdings" pitchFamily="2" charset="2"/>
                <a:buNone/>
                <a:defRPr/>
              </a:pPr>
              <a:r>
                <a:rPr lang="fr-FR" sz="1050" b="1" dirty="0">
                  <a:solidFill>
                    <a:schemeClr val="accent1"/>
                  </a:solidFill>
                </a:rPr>
                <a:t>Pays concernés</a:t>
              </a:r>
            </a:p>
          </p:txBody>
        </p:sp>
        <p:sp>
          <p:nvSpPr>
            <p:cNvPr id="25" name="Rectangle 16"/>
            <p:cNvSpPr>
              <a:spLocks noChangeArrowheads="1"/>
            </p:cNvSpPr>
            <p:nvPr/>
          </p:nvSpPr>
          <p:spPr bwMode="auto">
            <a:xfrm>
              <a:off x="647700" y="5167860"/>
              <a:ext cx="1101101" cy="544423"/>
            </a:xfrm>
            <a:prstGeom prst="rect">
              <a:avLst/>
            </a:prstGeom>
            <a:solidFill>
              <a:schemeClr val="bg1"/>
            </a:solidFill>
            <a:ln>
              <a:solidFill>
                <a:srgbClr val="C00000"/>
              </a:solidFill>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nchor="ctr"/>
            <a:lstStyle/>
            <a:p>
              <a:pPr algn="ctr" defTabSz="874713">
                <a:spcBef>
                  <a:spcPct val="20000"/>
                </a:spcBef>
                <a:buClr>
                  <a:srgbClr val="C80005"/>
                </a:buClr>
                <a:defRPr/>
              </a:pPr>
              <a:r>
                <a:rPr lang="fr-FR" sz="1050" b="1" dirty="0">
                  <a:solidFill>
                    <a:schemeClr val="accent1"/>
                  </a:solidFill>
                </a:rPr>
                <a:t>Service Hospitalier</a:t>
              </a:r>
            </a:p>
          </p:txBody>
        </p:sp>
        <p:sp>
          <p:nvSpPr>
            <p:cNvPr id="26" name="Rectangle 19"/>
            <p:cNvSpPr>
              <a:spLocks noChangeArrowheads="1"/>
            </p:cNvSpPr>
            <p:nvPr/>
          </p:nvSpPr>
          <p:spPr bwMode="auto">
            <a:xfrm>
              <a:off x="647700" y="4088027"/>
              <a:ext cx="1101101" cy="995050"/>
            </a:xfrm>
            <a:prstGeom prst="rect">
              <a:avLst/>
            </a:prstGeom>
            <a:solidFill>
              <a:schemeClr val="bg1"/>
            </a:solidFill>
            <a:ln>
              <a:solidFill>
                <a:srgbClr val="C00000"/>
              </a:solidFill>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nchor="ctr"/>
            <a:lstStyle/>
            <a:p>
              <a:pPr algn="ctr" defTabSz="874713">
                <a:spcBef>
                  <a:spcPct val="20000"/>
                </a:spcBef>
                <a:buClr>
                  <a:srgbClr val="C80005"/>
                </a:buClr>
                <a:buFont typeface="Wingdings" pitchFamily="2" charset="2"/>
                <a:buNone/>
                <a:defRPr/>
              </a:pPr>
              <a:r>
                <a:rPr lang="fr-FR" sz="1050" b="1" dirty="0">
                  <a:solidFill>
                    <a:schemeClr val="accent1"/>
                  </a:solidFill>
                </a:rPr>
                <a:t>Rémunération des praticiens</a:t>
              </a:r>
            </a:p>
          </p:txBody>
        </p:sp>
        <p:sp>
          <p:nvSpPr>
            <p:cNvPr id="27" name="Rectangle 22"/>
            <p:cNvSpPr>
              <a:spLocks noChangeArrowheads="1"/>
            </p:cNvSpPr>
            <p:nvPr/>
          </p:nvSpPr>
          <p:spPr bwMode="auto">
            <a:xfrm>
              <a:off x="647700" y="3645733"/>
              <a:ext cx="1101101" cy="368537"/>
            </a:xfrm>
            <a:prstGeom prst="rect">
              <a:avLst/>
            </a:prstGeom>
            <a:solidFill>
              <a:schemeClr val="bg1"/>
            </a:solidFill>
            <a:ln>
              <a:solidFill>
                <a:srgbClr val="C00000"/>
              </a:solidFill>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nchor="ctr"/>
            <a:lstStyle/>
            <a:p>
              <a:pPr algn="ctr" defTabSz="874713">
                <a:spcBef>
                  <a:spcPct val="20000"/>
                </a:spcBef>
                <a:buClr>
                  <a:srgbClr val="C80005"/>
                </a:buClr>
                <a:defRPr/>
              </a:pPr>
              <a:r>
                <a:rPr lang="fr-FR" sz="1050" b="1" dirty="0">
                  <a:solidFill>
                    <a:schemeClr val="accent1"/>
                  </a:solidFill>
                </a:rPr>
                <a:t>Couverture</a:t>
              </a:r>
            </a:p>
          </p:txBody>
        </p:sp>
        <p:sp>
          <p:nvSpPr>
            <p:cNvPr id="28" name="Rectangle 25"/>
            <p:cNvSpPr>
              <a:spLocks noChangeArrowheads="1"/>
            </p:cNvSpPr>
            <p:nvPr/>
          </p:nvSpPr>
          <p:spPr bwMode="auto">
            <a:xfrm>
              <a:off x="647700" y="2970664"/>
              <a:ext cx="1101101" cy="589659"/>
            </a:xfrm>
            <a:prstGeom prst="rect">
              <a:avLst/>
            </a:prstGeom>
            <a:solidFill>
              <a:schemeClr val="bg1"/>
            </a:solidFill>
            <a:ln>
              <a:solidFill>
                <a:srgbClr val="C00000"/>
              </a:solidFill>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nchor="ctr"/>
            <a:lstStyle/>
            <a:p>
              <a:pPr algn="ctr" defTabSz="874713">
                <a:spcBef>
                  <a:spcPct val="20000"/>
                </a:spcBef>
                <a:buClr>
                  <a:srgbClr val="C80005"/>
                </a:buClr>
                <a:buFont typeface="Wingdings" pitchFamily="2" charset="2"/>
                <a:buNone/>
                <a:defRPr/>
              </a:pPr>
              <a:r>
                <a:rPr lang="fr-FR" sz="1050" b="1" dirty="0">
                  <a:solidFill>
                    <a:schemeClr val="accent1"/>
                  </a:solidFill>
                </a:rPr>
                <a:t>Financement</a:t>
              </a:r>
            </a:p>
          </p:txBody>
        </p:sp>
      </p:grpSp>
      <p:sp>
        <p:nvSpPr>
          <p:cNvPr id="29"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13</a:t>
            </a:fld>
            <a:endParaRPr lang="fr-FR" dirty="0"/>
          </a:p>
        </p:txBody>
      </p:sp>
      <p:sp>
        <p:nvSpPr>
          <p:cNvPr id="6" name="Espace réservé du texte 5"/>
          <p:cNvSpPr>
            <a:spLocks noGrp="1"/>
          </p:cNvSpPr>
          <p:nvPr>
            <p:ph type="body" sz="quarter" idx="13"/>
          </p:nvPr>
        </p:nvSpPr>
        <p:spPr/>
        <p:txBody>
          <a:bodyPr/>
          <a:lstStyle/>
          <a:p>
            <a:r>
              <a:rPr lang="fr-FR" dirty="0" smtClean="0"/>
              <a:t>Les origines de la protection sociale en France</a:t>
            </a:r>
            <a:endParaRPr lang="fr-FR" dirty="0"/>
          </a:p>
        </p:txBody>
      </p:sp>
      <p:sp>
        <p:nvSpPr>
          <p:cNvPr id="7" name="Rectangle 3"/>
          <p:cNvSpPr txBox="1">
            <a:spLocks noChangeArrowheads="1"/>
          </p:cNvSpPr>
          <p:nvPr/>
        </p:nvSpPr>
        <p:spPr>
          <a:xfrm>
            <a:off x="539552" y="1340769"/>
            <a:ext cx="7975600" cy="1221013"/>
          </a:xfrm>
          <a:prstGeom prst="rect">
            <a:avLst/>
          </a:prstGeom>
        </p:spPr>
        <p:txBody>
          <a:bodyPr vert="horz" lIns="0" tIns="0" rIns="0" bIns="0" rtlCol="0">
            <a:noAutofit/>
          </a:bodyPr>
          <a:lstStyle/>
          <a:p>
            <a:pPr marL="271463" marR="0" lvl="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600" b="1" i="0" u="none" strike="noStrike" kern="1200" cap="none" spc="0" normalizeH="0" baseline="0" noProof="0" dirty="0" smtClean="0">
                <a:ln>
                  <a:noFill/>
                </a:ln>
                <a:solidFill>
                  <a:schemeClr val="tx1"/>
                </a:solidFill>
                <a:effectLst/>
                <a:uLnTx/>
                <a:uFillTx/>
                <a:ea typeface="+mn-ea"/>
                <a:cs typeface="+mn-cs"/>
              </a:rPr>
              <a:t>Les ordonnances du 4 et du 19 octobre 1945 constituent le texte fondateur de la Sécurité Sociale française :</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400" b="0" i="0" u="none" strike="noStrike" kern="1200" cap="none" spc="0" normalizeH="0" baseline="0" noProof="0" dirty="0" smtClean="0">
                <a:ln>
                  <a:noFill/>
                </a:ln>
                <a:solidFill>
                  <a:schemeClr val="tx1"/>
                </a:solidFill>
                <a:effectLst/>
                <a:uLnTx/>
                <a:uFillTx/>
                <a:ea typeface="+mn-ea"/>
                <a:cs typeface="+mn-cs"/>
              </a:rPr>
              <a:t>"Il est institué une organisation […] garantir les travailleurs contre les risques de toute nature susceptibles de réduire leur capacité de gain, à couvrir les charges de maternité et les charges de famille qu'il supportent" Art. 1</a:t>
            </a:r>
            <a:r>
              <a:rPr kumimoji="0" lang="fr-FR" sz="1400" b="0" i="0" u="none" strike="noStrike" kern="1200" cap="none" spc="0" normalizeH="0" baseline="30000" noProof="0" dirty="0" smtClean="0">
                <a:ln>
                  <a:noFill/>
                </a:ln>
                <a:solidFill>
                  <a:schemeClr val="tx1"/>
                </a:solidFill>
                <a:effectLst/>
                <a:uLnTx/>
                <a:uFillTx/>
                <a:ea typeface="+mn-ea"/>
                <a:cs typeface="+mn-cs"/>
              </a:rPr>
              <a:t>er</a:t>
            </a:r>
            <a:r>
              <a:rPr kumimoji="0" lang="fr-FR" sz="1400" b="0" i="0" u="none" strike="noStrike" kern="1200" cap="none" spc="0" normalizeH="0" baseline="0" noProof="0" dirty="0" smtClean="0">
                <a:ln>
                  <a:noFill/>
                </a:ln>
                <a:solidFill>
                  <a:schemeClr val="tx1"/>
                </a:solidFill>
                <a:effectLst/>
                <a:uLnTx/>
                <a:uFillTx/>
                <a:ea typeface="+mn-ea"/>
                <a:cs typeface="+mn-cs"/>
              </a:rPr>
              <a:t>.</a:t>
            </a:r>
          </a:p>
        </p:txBody>
      </p:sp>
      <p:graphicFrame>
        <p:nvGraphicFramePr>
          <p:cNvPr id="9" name="Espace réservé du contenu 13"/>
          <p:cNvGraphicFramePr>
            <a:graphicFrameLocks/>
          </p:cNvGraphicFramePr>
          <p:nvPr>
            <p:extLst>
              <p:ext uri="{D42A27DB-BD31-4B8C-83A1-F6EECF244321}">
                <p14:modId xmlns:p14="http://schemas.microsoft.com/office/powerpoint/2010/main" val="220020071"/>
              </p:ext>
            </p:extLst>
          </p:nvPr>
        </p:nvGraphicFramePr>
        <p:xfrm>
          <a:off x="611560" y="2708922"/>
          <a:ext cx="8058154" cy="1985307"/>
        </p:xfrm>
        <a:graphic>
          <a:graphicData uri="http://schemas.openxmlformats.org/drawingml/2006/table">
            <a:tbl>
              <a:tblPr firstRow="1" bandRow="1">
                <a:tableStyleId>{073A0DAA-6AF3-43AB-8588-CEC1D06C72B9}</a:tableStyleId>
              </a:tblPr>
              <a:tblGrid>
                <a:gridCol w="2585743"/>
                <a:gridCol w="5472411"/>
              </a:tblGrid>
              <a:tr h="289170">
                <a:tc gridSpan="2">
                  <a:txBody>
                    <a:bodyPr/>
                    <a:lstStyle/>
                    <a:p>
                      <a:pPr algn="ctr"/>
                      <a:r>
                        <a:rPr lang="fr-FR" sz="1400" dirty="0" smtClean="0"/>
                        <a:t>Le modèle</a:t>
                      </a:r>
                      <a:r>
                        <a:rPr lang="fr-FR" sz="1400" baseline="0" dirty="0" smtClean="0"/>
                        <a:t> français : un type Hybride</a:t>
                      </a:r>
                      <a:endParaRPr lang="fr-FR" sz="1400" b="1" dirty="0">
                        <a:solidFill>
                          <a:schemeClr val="bg2"/>
                        </a:solidFill>
                      </a:endParaRPr>
                    </a:p>
                  </a:txBody>
                  <a:tcPr marL="72000" marR="72000" marT="36000" marB="36000" anchor="ctr">
                    <a:lnB w="12700" cap="flat" cmpd="sng" algn="ctr">
                      <a:noFill/>
                      <a:prstDash val="solid"/>
                      <a:round/>
                      <a:headEnd type="none" w="med" len="med"/>
                      <a:tailEnd type="none" w="med" len="med"/>
                    </a:lnB>
                    <a:solidFill>
                      <a:schemeClr val="accent1"/>
                    </a:solidFill>
                  </a:tcPr>
                </a:tc>
                <a:tc hMerge="1">
                  <a:txBody>
                    <a:bodyPr/>
                    <a:lstStyle/>
                    <a:p>
                      <a:pPr marL="0" marR="0" indent="0" algn="ctr" defTabSz="914199" rtl="0" eaLnBrk="1" fontAlgn="auto" latinLnBrk="0" hangingPunct="1">
                        <a:lnSpc>
                          <a:spcPct val="100000"/>
                        </a:lnSpc>
                        <a:spcBef>
                          <a:spcPts val="0"/>
                        </a:spcBef>
                        <a:spcAft>
                          <a:spcPts val="0"/>
                        </a:spcAft>
                        <a:buClrTx/>
                        <a:buSzTx/>
                        <a:buFontTx/>
                        <a:buNone/>
                        <a:tabLst/>
                        <a:defRPr/>
                      </a:pPr>
                      <a:endParaRPr lang="fr-FR" sz="1400" b="1" dirty="0" smtClean="0">
                        <a:solidFill>
                          <a:schemeClr val="accent1"/>
                        </a:solidFill>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r>
              <a:tr h="506848">
                <a:tc>
                  <a:txBody>
                    <a:bodyPr/>
                    <a:lstStyle/>
                    <a:p>
                      <a:pPr algn="l"/>
                      <a:r>
                        <a:rPr lang="fr-FR" sz="1200" dirty="0" smtClean="0">
                          <a:solidFill>
                            <a:schemeClr val="tx1"/>
                          </a:solidFill>
                        </a:rPr>
                        <a:t>Financement</a:t>
                      </a:r>
                      <a:endParaRPr lang="fr-FR" sz="1200" dirty="0">
                        <a:solidFill>
                          <a:schemeClr val="tx1"/>
                        </a:solidFill>
                      </a:endParaRPr>
                    </a:p>
                  </a:txBody>
                  <a:tcPr marL="72000" marR="72000" marT="36000" marB="36000" anchor="ctr">
                    <a:lnT w="12700" cap="flat" cmpd="sng" algn="ctr">
                      <a:noFill/>
                      <a:prstDash val="solid"/>
                      <a:round/>
                      <a:headEnd type="none" w="med" len="med"/>
                      <a:tailEnd type="none" w="med" len="med"/>
                    </a:lnT>
                  </a:tcPr>
                </a:tc>
                <a:tc>
                  <a:txBody>
                    <a:bodyPr/>
                    <a:lstStyle/>
                    <a:p>
                      <a:pPr marL="258863" marR="0" lvl="0" indent="-242888" algn="l" defTabSz="914199" rtl="0" eaLnBrk="1" fontAlgn="base" latinLnBrk="0" hangingPunct="1">
                        <a:lnSpc>
                          <a:spcPct val="100000"/>
                        </a:lnSpc>
                        <a:spcBef>
                          <a:spcPts val="411"/>
                        </a:spcBef>
                        <a:spcAft>
                          <a:spcPct val="10000"/>
                        </a:spcAft>
                        <a:buClr>
                          <a:schemeClr val="bg2"/>
                        </a:buClr>
                        <a:buSzPct val="80000"/>
                        <a:buFontTx/>
                        <a:buBlip>
                          <a:blip r:embed="rId3"/>
                        </a:buBlip>
                        <a:tabLst/>
                        <a:defRPr/>
                      </a:pPr>
                      <a:r>
                        <a:rPr lang="fr-FR" sz="1200" kern="1200" dirty="0" smtClean="0">
                          <a:solidFill>
                            <a:schemeClr val="tx1"/>
                          </a:solidFill>
                          <a:latin typeface="+mn-lt"/>
                          <a:ea typeface="+mn-ea"/>
                          <a:cs typeface="+mn-cs"/>
                        </a:rPr>
                        <a:t>Public, financé par des cotisations</a:t>
                      </a:r>
                    </a:p>
                    <a:p>
                      <a:pPr marL="258863" marR="0" lvl="0" indent="-242888" algn="l" defTabSz="914199" rtl="0" eaLnBrk="1" fontAlgn="base" latinLnBrk="0" hangingPunct="1">
                        <a:lnSpc>
                          <a:spcPct val="100000"/>
                        </a:lnSpc>
                        <a:spcBef>
                          <a:spcPts val="411"/>
                        </a:spcBef>
                        <a:spcAft>
                          <a:spcPct val="10000"/>
                        </a:spcAft>
                        <a:buClr>
                          <a:schemeClr val="bg2"/>
                        </a:buClr>
                        <a:buSzPct val="80000"/>
                        <a:buFontTx/>
                        <a:buBlip>
                          <a:blip r:embed="rId3"/>
                        </a:buBlip>
                        <a:tabLst/>
                        <a:defRPr/>
                      </a:pPr>
                      <a:r>
                        <a:rPr lang="fr-FR" sz="1200" kern="1200" dirty="0" smtClean="0">
                          <a:solidFill>
                            <a:schemeClr val="tx1"/>
                          </a:solidFill>
                          <a:latin typeface="+mn-lt"/>
                          <a:ea typeface="+mn-ea"/>
                          <a:cs typeface="+mn-cs"/>
                        </a:rPr>
                        <a:t>Assis sur les salaires</a:t>
                      </a:r>
                    </a:p>
                  </a:txBody>
                  <a:tcPr marL="72000" marR="72000" marT="36000" marB="36000" anchor="ctr">
                    <a:lnT w="12700" cap="flat" cmpd="sng" algn="ctr">
                      <a:noFill/>
                      <a:prstDash val="solid"/>
                      <a:round/>
                      <a:headEnd type="none" w="med" len="med"/>
                      <a:tailEnd type="none" w="med" len="med"/>
                    </a:lnT>
                  </a:tcPr>
                </a:tc>
              </a:tr>
              <a:tr h="272993">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fr-FR" sz="1200" dirty="0" smtClean="0">
                          <a:solidFill>
                            <a:schemeClr val="tx1"/>
                          </a:solidFill>
                        </a:rPr>
                        <a:t>Couverture</a:t>
                      </a:r>
                    </a:p>
                  </a:txBody>
                  <a:tcPr marL="72000" marR="72000" marT="36000" marB="36000" anchor="ctr"/>
                </a:tc>
                <a:tc>
                  <a:txBody>
                    <a:bodyPr/>
                    <a:lstStyle/>
                    <a:p>
                      <a:pPr marL="258863" marR="0" lvl="0" indent="-242888" algn="l" defTabSz="914199" rtl="0" eaLnBrk="1" fontAlgn="base" latinLnBrk="0" hangingPunct="1">
                        <a:lnSpc>
                          <a:spcPct val="100000"/>
                        </a:lnSpc>
                        <a:spcBef>
                          <a:spcPts val="411"/>
                        </a:spcBef>
                        <a:spcAft>
                          <a:spcPct val="10000"/>
                        </a:spcAft>
                        <a:buClr>
                          <a:schemeClr val="bg2"/>
                        </a:buClr>
                        <a:buSzPct val="80000"/>
                        <a:buFontTx/>
                        <a:buBlip>
                          <a:blip r:embed="rId3"/>
                        </a:buBlip>
                        <a:tabLst/>
                        <a:defRPr/>
                      </a:pPr>
                      <a:r>
                        <a:rPr lang="fr-FR" sz="1200" kern="1200" dirty="0" smtClean="0">
                          <a:solidFill>
                            <a:schemeClr val="tx1"/>
                          </a:solidFill>
                          <a:latin typeface="+mn-lt"/>
                          <a:ea typeface="+mn-ea"/>
                          <a:cs typeface="+mn-cs"/>
                        </a:rPr>
                        <a:t>En fonction du rattachement professionnel</a:t>
                      </a:r>
                    </a:p>
                  </a:txBody>
                  <a:tcPr marL="72000" marR="72000" marT="36000" marB="36000" anchor="ctr"/>
                </a:tc>
              </a:tr>
              <a:tr h="916296">
                <a:tc>
                  <a:txBody>
                    <a:bodyPr/>
                    <a:lstStyle/>
                    <a:p>
                      <a:pPr marL="0" marR="0" indent="0" algn="l" defTabSz="914199" rtl="0" eaLnBrk="1" fontAlgn="auto" latinLnBrk="0" hangingPunct="1">
                        <a:lnSpc>
                          <a:spcPct val="100000"/>
                        </a:lnSpc>
                        <a:spcBef>
                          <a:spcPts val="0"/>
                        </a:spcBef>
                        <a:spcAft>
                          <a:spcPts val="0"/>
                        </a:spcAft>
                        <a:buClrTx/>
                        <a:buSzTx/>
                        <a:buFontTx/>
                        <a:buNone/>
                        <a:tabLst/>
                        <a:defRPr/>
                      </a:pPr>
                      <a:r>
                        <a:rPr lang="fr-FR" sz="1200" dirty="0" smtClean="0">
                          <a:solidFill>
                            <a:schemeClr val="tx1"/>
                          </a:solidFill>
                        </a:rPr>
                        <a:t>Rémunération des praticiens</a:t>
                      </a:r>
                    </a:p>
                  </a:txBody>
                  <a:tcPr marL="72000" marR="72000" marT="36000" marB="36000" anchor="ctr"/>
                </a:tc>
                <a:tc>
                  <a:txBody>
                    <a:bodyPr/>
                    <a:lstStyle/>
                    <a:p>
                      <a:pPr marL="258863" marR="0" lvl="0" indent="-242888" algn="l" defTabSz="914199" rtl="0" eaLnBrk="1" fontAlgn="base" latinLnBrk="0" hangingPunct="1">
                        <a:lnSpc>
                          <a:spcPct val="100000"/>
                        </a:lnSpc>
                        <a:spcBef>
                          <a:spcPts val="411"/>
                        </a:spcBef>
                        <a:spcAft>
                          <a:spcPct val="10000"/>
                        </a:spcAft>
                        <a:buClr>
                          <a:schemeClr val="bg2"/>
                        </a:buClr>
                        <a:buSzPct val="80000"/>
                        <a:buFontTx/>
                        <a:buBlip>
                          <a:blip r:embed="rId3"/>
                        </a:buBlip>
                        <a:tabLst/>
                        <a:defRPr/>
                      </a:pPr>
                      <a:r>
                        <a:rPr lang="fr-FR" sz="1200" kern="1200" dirty="0" smtClean="0">
                          <a:solidFill>
                            <a:schemeClr val="tx1"/>
                          </a:solidFill>
                          <a:latin typeface="+mn-lt"/>
                          <a:ea typeface="+mn-ea"/>
                          <a:cs typeface="+mn-cs"/>
                        </a:rPr>
                        <a:t>Les producteurs de soins sont privés pour les soins de villes</a:t>
                      </a:r>
                    </a:p>
                    <a:p>
                      <a:pPr marL="258863" marR="0" lvl="0" indent="-242888" algn="l" defTabSz="914199" rtl="0" eaLnBrk="1" fontAlgn="base" latinLnBrk="0" hangingPunct="1">
                        <a:lnSpc>
                          <a:spcPct val="100000"/>
                        </a:lnSpc>
                        <a:spcBef>
                          <a:spcPts val="411"/>
                        </a:spcBef>
                        <a:spcAft>
                          <a:spcPct val="10000"/>
                        </a:spcAft>
                        <a:buClr>
                          <a:schemeClr val="bg2"/>
                        </a:buClr>
                        <a:buSzPct val="80000"/>
                        <a:buFontTx/>
                        <a:buBlip>
                          <a:blip r:embed="rId3"/>
                        </a:buBlip>
                        <a:tabLst/>
                        <a:defRPr/>
                      </a:pPr>
                      <a:r>
                        <a:rPr lang="fr-FR" sz="1200" kern="1200" dirty="0" smtClean="0">
                          <a:solidFill>
                            <a:schemeClr val="tx1"/>
                          </a:solidFill>
                          <a:latin typeface="+mn-lt"/>
                          <a:ea typeface="+mn-ea"/>
                          <a:cs typeface="+mn-cs"/>
                        </a:rPr>
                        <a:t>Liberté de choix du médecin</a:t>
                      </a:r>
                    </a:p>
                    <a:p>
                      <a:pPr marL="258863" marR="0" lvl="0" indent="-242888" algn="l" defTabSz="914199" rtl="0" eaLnBrk="1" fontAlgn="base" latinLnBrk="0" hangingPunct="1">
                        <a:lnSpc>
                          <a:spcPct val="100000"/>
                        </a:lnSpc>
                        <a:spcBef>
                          <a:spcPts val="411"/>
                        </a:spcBef>
                        <a:spcAft>
                          <a:spcPct val="10000"/>
                        </a:spcAft>
                        <a:buClr>
                          <a:schemeClr val="bg2"/>
                        </a:buClr>
                        <a:buSzPct val="80000"/>
                        <a:buFontTx/>
                        <a:buBlip>
                          <a:blip r:embed="rId3"/>
                        </a:buBlip>
                        <a:tabLst/>
                        <a:defRPr/>
                      </a:pPr>
                      <a:r>
                        <a:rPr lang="fr-FR" sz="1200" kern="1200" dirty="0" smtClean="0">
                          <a:solidFill>
                            <a:schemeClr val="tx1"/>
                          </a:solidFill>
                          <a:latin typeface="+mn-lt"/>
                          <a:ea typeface="+mn-ea"/>
                          <a:cs typeface="+mn-cs"/>
                        </a:rPr>
                        <a:t>Liberté de prescription</a:t>
                      </a:r>
                    </a:p>
                  </a:txBody>
                  <a:tcPr marL="72000" marR="72000" marT="36000" marB="36000" anchor="ctr"/>
                </a:tc>
              </a:tr>
            </a:tbl>
          </a:graphicData>
        </a:graphic>
      </p:graphicFrame>
      <p:sp>
        <p:nvSpPr>
          <p:cNvPr id="11" name="Rectangle 41"/>
          <p:cNvSpPr>
            <a:spLocks noChangeArrowheads="1"/>
          </p:cNvSpPr>
          <p:nvPr/>
        </p:nvSpPr>
        <p:spPr bwMode="auto">
          <a:xfrm>
            <a:off x="467545" y="4725144"/>
            <a:ext cx="8388351" cy="1612900"/>
          </a:xfrm>
          <a:prstGeom prst="rect">
            <a:avLst/>
          </a:prstGeom>
          <a:noFill/>
          <a:ln w="9525">
            <a:noFill/>
            <a:miter lim="800000"/>
            <a:headEnd/>
            <a:tailEnd/>
          </a:ln>
        </p:spPr>
        <p:txBody>
          <a:bodyPr lIns="87387" tIns="43693" rIns="87387" bIns="43693"/>
          <a:lstStyle/>
          <a:p>
            <a:pPr marL="271463" indent="-271463">
              <a:spcBef>
                <a:spcPts val="1800"/>
              </a:spcBef>
              <a:buClr>
                <a:srgbClr val="CF022B"/>
              </a:buClr>
              <a:buSzPct val="90000"/>
              <a:buBlip>
                <a:blip r:embed="rId2"/>
              </a:buBlip>
            </a:pPr>
            <a:r>
              <a:rPr lang="fr-FR" sz="1600" b="1" dirty="0" smtClean="0"/>
              <a:t>La Sécurité Sociale française repose sur 4 principes fondateurs :</a:t>
            </a:r>
            <a:endParaRPr lang="fr-FR" sz="1600" b="1" dirty="0"/>
          </a:p>
          <a:p>
            <a:pPr marL="715963" lvl="1" indent="-242888">
              <a:spcBef>
                <a:spcPts val="411"/>
              </a:spcBef>
              <a:buSzPct val="80000"/>
              <a:buBlip>
                <a:blip r:embed="rId3"/>
              </a:buBlip>
            </a:pPr>
            <a:r>
              <a:rPr lang="fr-FR" sz="1400" b="1" dirty="0" smtClean="0">
                <a:solidFill>
                  <a:schemeClr val="accent1"/>
                </a:solidFill>
              </a:rPr>
              <a:t>Universalité</a:t>
            </a:r>
            <a:r>
              <a:rPr lang="fr-FR" sz="1400" dirty="0" smtClean="0"/>
              <a:t> : tous les risques et tous les travailleurs</a:t>
            </a:r>
          </a:p>
          <a:p>
            <a:pPr marL="715963" lvl="1" indent="-242888">
              <a:spcBef>
                <a:spcPts val="411"/>
              </a:spcBef>
              <a:buSzPct val="80000"/>
              <a:buBlip>
                <a:blip r:embed="rId3"/>
              </a:buBlip>
            </a:pPr>
            <a:r>
              <a:rPr lang="fr-FR" sz="1400" b="1" dirty="0" smtClean="0">
                <a:solidFill>
                  <a:schemeClr val="accent1"/>
                </a:solidFill>
              </a:rPr>
              <a:t>Unité de régime </a:t>
            </a:r>
            <a:r>
              <a:rPr lang="fr-FR" sz="1400" dirty="0" smtClean="0"/>
              <a:t>: régime général</a:t>
            </a:r>
          </a:p>
          <a:p>
            <a:pPr marL="715963" lvl="1" indent="-242888">
              <a:spcBef>
                <a:spcPts val="411"/>
              </a:spcBef>
              <a:buSzPct val="80000"/>
              <a:buBlip>
                <a:blip r:embed="rId3"/>
              </a:buBlip>
            </a:pPr>
            <a:r>
              <a:rPr lang="fr-FR" sz="1400" b="1" dirty="0" smtClean="0">
                <a:solidFill>
                  <a:schemeClr val="accent1"/>
                </a:solidFill>
              </a:rPr>
              <a:t>Uniformité</a:t>
            </a:r>
            <a:r>
              <a:rPr lang="fr-FR" sz="1400" dirty="0" smtClean="0"/>
              <a:t> des prestations et cotisations</a:t>
            </a:r>
          </a:p>
          <a:p>
            <a:pPr marL="715963" lvl="1" indent="-242888">
              <a:spcBef>
                <a:spcPts val="411"/>
              </a:spcBef>
              <a:buSzPct val="80000"/>
              <a:buBlip>
                <a:blip r:embed="rId3"/>
              </a:buBlip>
            </a:pPr>
            <a:r>
              <a:rPr lang="fr-FR" sz="1400" b="1" dirty="0" smtClean="0">
                <a:solidFill>
                  <a:schemeClr val="accent1"/>
                </a:solidFill>
              </a:rPr>
              <a:t>Autonomie </a:t>
            </a:r>
            <a:r>
              <a:rPr lang="fr-FR" sz="1400" dirty="0" smtClean="0"/>
              <a:t>de gestion des organismes</a:t>
            </a:r>
          </a:p>
        </p:txBody>
      </p:sp>
      <p:sp>
        <p:nvSpPr>
          <p:cNvPr id="10" name="Rectangle 42"/>
          <p:cNvSpPr>
            <a:spLocks noChangeArrowheads="1"/>
          </p:cNvSpPr>
          <p:nvPr/>
        </p:nvSpPr>
        <p:spPr bwMode="auto">
          <a:xfrm>
            <a:off x="5705268" y="5105399"/>
            <a:ext cx="3022600" cy="8778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39600" tIns="3600" rIns="39600" bIns="3600" anchor="ctr"/>
          <a:lstStyle/>
          <a:p>
            <a:pPr algn="ctr">
              <a:defRPr/>
            </a:pPr>
            <a:r>
              <a:rPr lang="fr-FR" sz="1000" b="1" dirty="0">
                <a:solidFill>
                  <a:schemeClr val="bg1"/>
                </a:solidFill>
              </a:rPr>
              <a:t>L’attribution d’un revenu de remplacement en cas de maladie, de maternité, d’invalidité, d’accident du travail et lorsque le travailleur atteint un certain âge</a:t>
            </a:r>
          </a:p>
        </p:txBody>
      </p:sp>
      <p:sp>
        <p:nvSpPr>
          <p:cNvPr id="12" name="AutoShape 43"/>
          <p:cNvSpPr>
            <a:spLocks noChangeArrowheads="1"/>
          </p:cNvSpPr>
          <p:nvPr/>
        </p:nvSpPr>
        <p:spPr bwMode="auto">
          <a:xfrm>
            <a:off x="4953000" y="5439413"/>
            <a:ext cx="247651" cy="304800"/>
          </a:xfrm>
          <a:prstGeom prst="rightArrow">
            <a:avLst>
              <a:gd name="adj1" fmla="val 50000"/>
              <a:gd name="adj2" fmla="val 25000"/>
            </a:avLst>
          </a:prstGeom>
          <a:ln>
            <a:headEnd/>
            <a:tailEnd/>
          </a:ln>
        </p:spPr>
        <p:style>
          <a:lnRef idx="0">
            <a:schemeClr val="accent1"/>
          </a:lnRef>
          <a:fillRef idx="3">
            <a:schemeClr val="accent1"/>
          </a:fillRef>
          <a:effectRef idx="3">
            <a:schemeClr val="accent1"/>
          </a:effectRef>
          <a:fontRef idx="minor">
            <a:schemeClr val="lt1"/>
          </a:fontRef>
        </p:style>
        <p:txBody>
          <a:bodyPr wrap="none" lIns="3600" tIns="3600" rIns="3600" bIns="3600" anchor="ctr"/>
          <a:lstStyle/>
          <a:p>
            <a:pPr eaLnBrk="0" hangingPunct="0">
              <a:defRPr/>
            </a:pPr>
            <a:endParaRPr lang="fr-FR"/>
          </a:p>
        </p:txBody>
      </p:sp>
      <p:sp>
        <p:nvSpPr>
          <p:cNvPr id="13"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44439" y="288142"/>
            <a:ext cx="8045375" cy="332546"/>
          </a:xfrm>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14</a:t>
            </a:fld>
            <a:endParaRPr lang="fr-FR" dirty="0"/>
          </a:p>
        </p:txBody>
      </p:sp>
      <p:sp>
        <p:nvSpPr>
          <p:cNvPr id="6" name="Espace réservé du texte 5"/>
          <p:cNvSpPr>
            <a:spLocks noGrp="1"/>
          </p:cNvSpPr>
          <p:nvPr>
            <p:ph type="body" sz="quarter" idx="13"/>
          </p:nvPr>
        </p:nvSpPr>
        <p:spPr>
          <a:xfrm>
            <a:off x="544439" y="710854"/>
            <a:ext cx="8045451" cy="269875"/>
          </a:xfrm>
        </p:spPr>
        <p:txBody>
          <a:bodyPr/>
          <a:lstStyle/>
          <a:p>
            <a:r>
              <a:rPr lang="fr-FR" sz="1600" dirty="0" smtClean="0"/>
              <a:t>Avant 1945, des institutions protégeaient déjà des populations ciblées</a:t>
            </a:r>
            <a:endParaRPr lang="fr-FR" sz="1600" dirty="0"/>
          </a:p>
        </p:txBody>
      </p:sp>
      <p:grpSp>
        <p:nvGrpSpPr>
          <p:cNvPr id="7" name="Groupe 33"/>
          <p:cNvGrpSpPr>
            <a:grpSpLocks/>
          </p:cNvGrpSpPr>
          <p:nvPr/>
        </p:nvGrpSpPr>
        <p:grpSpPr bwMode="auto">
          <a:xfrm>
            <a:off x="251520" y="1124744"/>
            <a:ext cx="8424936" cy="2376264"/>
            <a:chOff x="34925" y="781050"/>
            <a:chExt cx="9058275" cy="2749550"/>
          </a:xfrm>
        </p:grpSpPr>
        <p:sp>
          <p:nvSpPr>
            <p:cNvPr id="8" name="AutoShape 4"/>
            <p:cNvSpPr>
              <a:spLocks noChangeArrowheads="1"/>
            </p:cNvSpPr>
            <p:nvPr/>
          </p:nvSpPr>
          <p:spPr bwMode="auto">
            <a:xfrm>
              <a:off x="4977892" y="965112"/>
              <a:ext cx="1423646" cy="1007600"/>
            </a:xfrm>
            <a:prstGeom prst="wedgeRectCallout">
              <a:avLst>
                <a:gd name="adj1" fmla="val -894"/>
                <a:gd name="adj2" fmla="val 70366"/>
              </a:avLst>
            </a:prstGeom>
            <a:solidFill>
              <a:schemeClr val="bg1"/>
            </a:solidFill>
            <a:ln w="3175">
              <a:solidFill>
                <a:srgbClr val="C00000"/>
              </a:solidFill>
              <a:headEnd/>
              <a:tailEnd/>
            </a:ln>
            <a:effectLst>
              <a:outerShdw blurRad="44450" dist="27940" dir="5400000" algn="ctr">
                <a:srgbClr val="000000">
                  <a:alpha val="32000"/>
                </a:srgbClr>
              </a:outerShdw>
            </a:effectLst>
          </p:spPr>
          <p:style>
            <a:lnRef idx="1">
              <a:schemeClr val="accent3"/>
            </a:lnRef>
            <a:fillRef idx="2">
              <a:schemeClr val="accent3"/>
            </a:fillRef>
            <a:effectRef idx="1">
              <a:schemeClr val="accent3"/>
            </a:effectRef>
            <a:fontRef idx="minor">
              <a:schemeClr val="dk1"/>
            </a:fontRef>
          </p:style>
          <p:txBody>
            <a:bodyPr lIns="18000" tIns="18000" rIns="18000" bIns="18000" anchor="ctr"/>
            <a:lstStyle/>
            <a:p>
              <a:pPr marL="95250" indent="-95250">
                <a:buFontTx/>
                <a:buChar char="•"/>
                <a:defRPr/>
              </a:pPr>
              <a:r>
                <a:rPr lang="fr-FR" sz="800" b="1" dirty="0">
                  <a:solidFill>
                    <a:schemeClr val="accent1"/>
                  </a:solidFill>
                </a:rPr>
                <a:t>Harmonisation des législations sociales existantes</a:t>
              </a:r>
            </a:p>
            <a:p>
              <a:pPr marL="95250" indent="-95250">
                <a:buFontTx/>
                <a:buChar char="•"/>
                <a:defRPr/>
              </a:pPr>
              <a:r>
                <a:rPr lang="fr-FR" sz="800" b="1" dirty="0">
                  <a:solidFill>
                    <a:schemeClr val="accent1"/>
                  </a:solidFill>
                </a:rPr>
                <a:t>Création d'un régime unique pour les salariés</a:t>
              </a:r>
            </a:p>
          </p:txBody>
        </p:sp>
        <p:sp>
          <p:nvSpPr>
            <p:cNvPr id="9" name="Text Box 5"/>
            <p:cNvSpPr txBox="1">
              <a:spLocks noChangeArrowheads="1"/>
            </p:cNvSpPr>
            <p:nvPr/>
          </p:nvSpPr>
          <p:spPr bwMode="auto">
            <a:xfrm>
              <a:off x="5410200" y="2209800"/>
              <a:ext cx="533400" cy="282575"/>
            </a:xfrm>
            <a:prstGeom prst="rect">
              <a:avLst/>
            </a:prstGeom>
            <a:noFill/>
            <a:ln w="9525">
              <a:noFill/>
              <a:miter lim="800000"/>
              <a:headEnd/>
              <a:tailEnd/>
            </a:ln>
          </p:spPr>
          <p:txBody>
            <a:bodyPr wrap="none" lIns="90000" tIns="46800" rIns="90000" bIns="46800" anchor="ctr"/>
            <a:lstStyle/>
            <a:p>
              <a:pPr eaLnBrk="0" hangingPunct="0">
                <a:spcBef>
                  <a:spcPct val="50000"/>
                </a:spcBef>
              </a:pPr>
              <a:r>
                <a:rPr lang="fr-FR" sz="1200" b="1"/>
                <a:t>1945</a:t>
              </a:r>
            </a:p>
          </p:txBody>
        </p:sp>
        <p:sp>
          <p:nvSpPr>
            <p:cNvPr id="10" name="Text Box 6"/>
            <p:cNvSpPr txBox="1">
              <a:spLocks noChangeArrowheads="1"/>
            </p:cNvSpPr>
            <p:nvPr/>
          </p:nvSpPr>
          <p:spPr bwMode="auto">
            <a:xfrm>
              <a:off x="6400800" y="2209800"/>
              <a:ext cx="762000" cy="169863"/>
            </a:xfrm>
            <a:prstGeom prst="rect">
              <a:avLst/>
            </a:prstGeom>
            <a:noFill/>
            <a:ln w="9525">
              <a:noFill/>
              <a:miter lim="800000"/>
              <a:headEnd/>
              <a:tailEnd/>
            </a:ln>
          </p:spPr>
          <p:txBody>
            <a:bodyPr wrap="none" lIns="90000" tIns="46800" rIns="90000" bIns="46800" anchor="ctr"/>
            <a:lstStyle/>
            <a:p>
              <a:pPr eaLnBrk="0" hangingPunct="0">
                <a:spcBef>
                  <a:spcPct val="50000"/>
                </a:spcBef>
              </a:pPr>
              <a:r>
                <a:rPr lang="fr-FR" sz="1200" b="1"/>
                <a:t>1961</a:t>
              </a:r>
            </a:p>
          </p:txBody>
        </p:sp>
        <p:sp>
          <p:nvSpPr>
            <p:cNvPr id="11" name="AutoShape 7"/>
            <p:cNvSpPr>
              <a:spLocks noChangeArrowheads="1"/>
            </p:cNvSpPr>
            <p:nvPr/>
          </p:nvSpPr>
          <p:spPr bwMode="auto">
            <a:xfrm>
              <a:off x="6470650" y="781050"/>
              <a:ext cx="1225550" cy="393700"/>
            </a:xfrm>
            <a:prstGeom prst="wedgeRectCallout">
              <a:avLst>
                <a:gd name="adj1" fmla="val -31088"/>
                <a:gd name="adj2" fmla="val 311694"/>
              </a:avLst>
            </a:prstGeom>
            <a:ln>
              <a:noFill/>
              <a:headEnd/>
              <a:tailEnd/>
            </a:ln>
            <a:effectLst>
              <a:outerShdw blurRad="44450" dist="27940" dir="5400000" algn="ctr">
                <a:srgbClr val="000000">
                  <a:alpha val="32000"/>
                </a:srgbClr>
              </a:outerShdw>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lIns="18000" tIns="18000" rIns="18000" bIns="18000" anchor="ctr"/>
            <a:lstStyle/>
            <a:p>
              <a:pPr algn="ctr" eaLnBrk="0" hangingPunct="0">
                <a:defRPr/>
              </a:pPr>
              <a:r>
                <a:rPr lang="fr-FR" sz="800" b="1" dirty="0">
                  <a:solidFill>
                    <a:schemeClr val="bg1"/>
                  </a:solidFill>
                </a:rPr>
                <a:t>Rattachement des agriculteurs</a:t>
              </a:r>
            </a:p>
          </p:txBody>
        </p:sp>
        <p:sp>
          <p:nvSpPr>
            <p:cNvPr id="12" name="Text Box 8"/>
            <p:cNvSpPr txBox="1">
              <a:spLocks noChangeArrowheads="1"/>
            </p:cNvSpPr>
            <p:nvPr/>
          </p:nvSpPr>
          <p:spPr bwMode="auto">
            <a:xfrm>
              <a:off x="6934200" y="2209800"/>
              <a:ext cx="762000" cy="169863"/>
            </a:xfrm>
            <a:prstGeom prst="rect">
              <a:avLst/>
            </a:prstGeom>
            <a:noFill/>
            <a:ln w="9525">
              <a:noFill/>
              <a:miter lim="800000"/>
              <a:headEnd/>
              <a:tailEnd/>
            </a:ln>
          </p:spPr>
          <p:txBody>
            <a:bodyPr wrap="none" lIns="90000" tIns="46800" rIns="90000" bIns="46800" anchor="ctr"/>
            <a:lstStyle/>
            <a:p>
              <a:pPr eaLnBrk="0" hangingPunct="0">
                <a:spcBef>
                  <a:spcPct val="50000"/>
                </a:spcBef>
              </a:pPr>
              <a:r>
                <a:rPr lang="fr-FR" sz="1200" b="1"/>
                <a:t>1969</a:t>
              </a:r>
            </a:p>
          </p:txBody>
        </p:sp>
        <p:sp>
          <p:nvSpPr>
            <p:cNvPr id="13" name="AutoShape 9"/>
            <p:cNvSpPr>
              <a:spLocks noChangeArrowheads="1"/>
            </p:cNvSpPr>
            <p:nvPr/>
          </p:nvSpPr>
          <p:spPr bwMode="auto">
            <a:xfrm>
              <a:off x="7023100" y="1239838"/>
              <a:ext cx="1016000" cy="533400"/>
            </a:xfrm>
            <a:prstGeom prst="wedgeRectCallout">
              <a:avLst>
                <a:gd name="adj1" fmla="val -30625"/>
                <a:gd name="adj2" fmla="val 121727"/>
              </a:avLst>
            </a:prstGeom>
            <a:ln>
              <a:noFill/>
              <a:headEnd/>
              <a:tailEnd/>
            </a:ln>
            <a:effectLst>
              <a:outerShdw blurRad="44450" dist="27940" dir="5400000" algn="ctr">
                <a:srgbClr val="000000">
                  <a:alpha val="32000"/>
                </a:srgbClr>
              </a:outerShdw>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lIns="18000" tIns="18000" rIns="18000" bIns="18000" anchor="ctr"/>
            <a:lstStyle/>
            <a:p>
              <a:pPr algn="ctr" eaLnBrk="0" hangingPunct="0">
                <a:defRPr/>
              </a:pPr>
              <a:r>
                <a:rPr lang="fr-FR" sz="800" b="1" dirty="0">
                  <a:solidFill>
                    <a:schemeClr val="bg1"/>
                  </a:solidFill>
                </a:rPr>
                <a:t>Rattachement des TNS</a:t>
              </a:r>
            </a:p>
          </p:txBody>
        </p:sp>
        <p:sp>
          <p:nvSpPr>
            <p:cNvPr id="14" name="AutoShape 10"/>
            <p:cNvSpPr>
              <a:spLocks noChangeArrowheads="1"/>
            </p:cNvSpPr>
            <p:nvPr/>
          </p:nvSpPr>
          <p:spPr bwMode="auto">
            <a:xfrm>
              <a:off x="8115300" y="1028700"/>
              <a:ext cx="977900" cy="685800"/>
            </a:xfrm>
            <a:prstGeom prst="wedgeRectCallout">
              <a:avLst>
                <a:gd name="adj1" fmla="val -30194"/>
                <a:gd name="adj2" fmla="val 124769"/>
              </a:avLst>
            </a:prstGeom>
            <a:ln>
              <a:noFill/>
              <a:headEnd/>
              <a:tailEnd/>
            </a:ln>
            <a:effectLst>
              <a:outerShdw blurRad="44450" dist="27940" dir="5400000" algn="ctr">
                <a:srgbClr val="000000">
                  <a:alpha val="32000"/>
                </a:srgbClr>
              </a:outerShdw>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lIns="18000" tIns="18000" rIns="18000" bIns="18000" anchor="ctr"/>
            <a:lstStyle/>
            <a:p>
              <a:pPr algn="ctr" eaLnBrk="0" hangingPunct="0">
                <a:defRPr/>
              </a:pPr>
              <a:r>
                <a:rPr lang="fr-FR" sz="800" b="1" dirty="0">
                  <a:solidFill>
                    <a:schemeClr val="bg1"/>
                  </a:solidFill>
                </a:rPr>
                <a:t>Couverture Maladie Universelle CMU</a:t>
              </a:r>
            </a:p>
          </p:txBody>
        </p:sp>
        <p:sp>
          <p:nvSpPr>
            <p:cNvPr id="15" name="AutoShape 11"/>
            <p:cNvSpPr>
              <a:spLocks noChangeArrowheads="1"/>
            </p:cNvSpPr>
            <p:nvPr/>
          </p:nvSpPr>
          <p:spPr bwMode="auto">
            <a:xfrm>
              <a:off x="581392" y="2743117"/>
              <a:ext cx="2783625" cy="757122"/>
            </a:xfrm>
            <a:prstGeom prst="roundRect">
              <a:avLst>
                <a:gd name="adj" fmla="val 16667"/>
              </a:avLst>
            </a:prstGeom>
            <a:solidFill>
              <a:schemeClr val="bg1"/>
            </a:solidFill>
            <a:ln w="3175">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18000" tIns="46800" rIns="18000" bIns="46800" anchor="ctr"/>
            <a:lstStyle/>
            <a:p>
              <a:pPr algn="ctr" eaLnBrk="0" hangingPunct="0">
                <a:defRPr/>
              </a:pPr>
              <a:r>
                <a:rPr lang="fr-FR" sz="1050" b="1" dirty="0">
                  <a:solidFill>
                    <a:schemeClr val="accent1"/>
                  </a:solidFill>
                  <a:latin typeface="Arial" charset="0"/>
                </a:rPr>
                <a:t>LIBRES PREVOYANCE </a:t>
              </a:r>
              <a:r>
                <a:rPr lang="fr-FR" sz="1050" dirty="0">
                  <a:solidFill>
                    <a:schemeClr val="tx1"/>
                  </a:solidFill>
                  <a:latin typeface="Arial" charset="0"/>
                </a:rPr>
                <a:t>pour quelques professions</a:t>
              </a:r>
            </a:p>
            <a:p>
              <a:pPr algn="ctr" eaLnBrk="0" hangingPunct="0">
                <a:defRPr/>
              </a:pPr>
              <a:r>
                <a:rPr lang="fr-FR" sz="1050" b="1" dirty="0">
                  <a:solidFill>
                    <a:schemeClr val="accent1"/>
                  </a:solidFill>
                  <a:latin typeface="Arial" charset="0"/>
                </a:rPr>
                <a:t>&amp; ASSISTANCE PUBLIQUE</a:t>
              </a:r>
            </a:p>
          </p:txBody>
        </p:sp>
        <p:sp>
          <p:nvSpPr>
            <p:cNvPr id="16" name="Text Box 12"/>
            <p:cNvSpPr txBox="1">
              <a:spLocks noChangeArrowheads="1"/>
            </p:cNvSpPr>
            <p:nvPr/>
          </p:nvSpPr>
          <p:spPr bwMode="auto">
            <a:xfrm>
              <a:off x="711200" y="2209800"/>
              <a:ext cx="533400" cy="282575"/>
            </a:xfrm>
            <a:prstGeom prst="rect">
              <a:avLst/>
            </a:prstGeom>
            <a:noFill/>
            <a:ln w="9525">
              <a:noFill/>
              <a:miter lim="800000"/>
              <a:headEnd/>
              <a:tailEnd/>
            </a:ln>
          </p:spPr>
          <p:txBody>
            <a:bodyPr wrap="none" lIns="90000" tIns="46800" rIns="90000" bIns="46800" anchor="ctr"/>
            <a:lstStyle/>
            <a:p>
              <a:pPr eaLnBrk="0" hangingPunct="0">
                <a:spcBef>
                  <a:spcPct val="50000"/>
                </a:spcBef>
              </a:pPr>
              <a:r>
                <a:rPr lang="fr-FR" sz="1200" b="1"/>
                <a:t>1898</a:t>
              </a:r>
            </a:p>
          </p:txBody>
        </p:sp>
        <p:sp>
          <p:nvSpPr>
            <p:cNvPr id="17" name="AutoShape 13"/>
            <p:cNvSpPr>
              <a:spLocks noChangeArrowheads="1"/>
            </p:cNvSpPr>
            <p:nvPr/>
          </p:nvSpPr>
          <p:spPr bwMode="auto">
            <a:xfrm>
              <a:off x="34925" y="965112"/>
              <a:ext cx="954992" cy="1007600"/>
            </a:xfrm>
            <a:prstGeom prst="wedgeRectCallout">
              <a:avLst>
                <a:gd name="adj1" fmla="val 51995"/>
                <a:gd name="adj2" fmla="val 75880"/>
              </a:avLst>
            </a:prstGeom>
            <a:solidFill>
              <a:schemeClr val="bg1"/>
            </a:solidFill>
            <a:ln w="3175">
              <a:solidFill>
                <a:srgbClr val="C00000"/>
              </a:solidFill>
              <a:headEnd/>
              <a:tailEnd/>
            </a:ln>
            <a:effectLst>
              <a:outerShdw blurRad="44450" dist="27940" dir="5400000" algn="ctr">
                <a:srgbClr val="000000">
                  <a:alpha val="32000"/>
                </a:srgbClr>
              </a:outerShdw>
            </a:effectLst>
          </p:spPr>
          <p:style>
            <a:lnRef idx="1">
              <a:schemeClr val="accent1"/>
            </a:lnRef>
            <a:fillRef idx="2">
              <a:schemeClr val="accent1"/>
            </a:fillRef>
            <a:effectRef idx="1">
              <a:schemeClr val="accent1"/>
            </a:effectRef>
            <a:fontRef idx="minor">
              <a:schemeClr val="dk1"/>
            </a:fontRef>
          </p:style>
          <p:txBody>
            <a:bodyPr lIns="18000" tIns="18000" rIns="18000" bIns="18000" anchor="ctr"/>
            <a:lstStyle/>
            <a:p>
              <a:pPr algn="ctr" eaLnBrk="0" hangingPunct="0">
                <a:defRPr/>
              </a:pPr>
              <a:r>
                <a:rPr lang="fr-FR" sz="800" b="1" dirty="0">
                  <a:solidFill>
                    <a:schemeClr val="accent1"/>
                  </a:solidFill>
                </a:rPr>
                <a:t>Reconnaissance des sociétés de secours mutuelles</a:t>
              </a:r>
            </a:p>
          </p:txBody>
        </p:sp>
        <p:sp>
          <p:nvSpPr>
            <p:cNvPr id="18" name="Text Box 14"/>
            <p:cNvSpPr txBox="1">
              <a:spLocks noChangeArrowheads="1"/>
            </p:cNvSpPr>
            <p:nvPr/>
          </p:nvSpPr>
          <p:spPr bwMode="auto">
            <a:xfrm>
              <a:off x="8039100" y="2209800"/>
              <a:ext cx="533400" cy="282575"/>
            </a:xfrm>
            <a:prstGeom prst="rect">
              <a:avLst/>
            </a:prstGeom>
            <a:noFill/>
            <a:ln w="9525">
              <a:noFill/>
              <a:miter lim="800000"/>
              <a:headEnd/>
              <a:tailEnd/>
            </a:ln>
          </p:spPr>
          <p:txBody>
            <a:bodyPr wrap="none" lIns="90000" tIns="46800" rIns="90000" bIns="46800" anchor="ctr"/>
            <a:lstStyle/>
            <a:p>
              <a:pPr eaLnBrk="0" hangingPunct="0">
                <a:spcBef>
                  <a:spcPct val="50000"/>
                </a:spcBef>
              </a:pPr>
              <a:r>
                <a:rPr lang="fr-FR" sz="1200" b="1"/>
                <a:t>2000</a:t>
              </a:r>
            </a:p>
          </p:txBody>
        </p:sp>
        <p:sp>
          <p:nvSpPr>
            <p:cNvPr id="19" name="AutoShape 15"/>
            <p:cNvSpPr>
              <a:spLocks noChangeArrowheads="1"/>
            </p:cNvSpPr>
            <p:nvPr/>
          </p:nvSpPr>
          <p:spPr bwMode="auto">
            <a:xfrm>
              <a:off x="1042972" y="965112"/>
              <a:ext cx="1386507" cy="1007600"/>
            </a:xfrm>
            <a:prstGeom prst="wedgeRectCallout">
              <a:avLst>
                <a:gd name="adj1" fmla="val 79324"/>
                <a:gd name="adj2" fmla="val 82755"/>
              </a:avLst>
            </a:prstGeom>
            <a:solidFill>
              <a:schemeClr val="bg1"/>
            </a:solidFill>
            <a:ln w="3175">
              <a:solidFill>
                <a:srgbClr val="C00000"/>
              </a:solidFill>
              <a:headEnd/>
              <a:tailEnd/>
            </a:ln>
            <a:effectLst>
              <a:outerShdw blurRad="44450" dist="27940" dir="5400000" algn="ctr">
                <a:srgbClr val="000000">
                  <a:alpha val="32000"/>
                </a:srgbClr>
              </a:outerShdw>
            </a:effectLst>
          </p:spPr>
          <p:style>
            <a:lnRef idx="1">
              <a:schemeClr val="accent1"/>
            </a:lnRef>
            <a:fillRef idx="2">
              <a:schemeClr val="accent1"/>
            </a:fillRef>
            <a:effectRef idx="1">
              <a:schemeClr val="accent1"/>
            </a:effectRef>
            <a:fontRef idx="minor">
              <a:schemeClr val="dk1"/>
            </a:fontRef>
          </p:style>
          <p:txBody>
            <a:bodyPr lIns="18000" tIns="18000" rIns="18000" bIns="18000" anchor="ctr"/>
            <a:lstStyle/>
            <a:p>
              <a:pPr marL="95250" indent="-95250" eaLnBrk="0" hangingPunct="0">
                <a:buFontTx/>
                <a:buChar char="•"/>
                <a:defRPr/>
              </a:pPr>
              <a:r>
                <a:rPr lang="fr-FR" sz="800" b="1" dirty="0">
                  <a:solidFill>
                    <a:schemeClr val="accent1"/>
                  </a:solidFill>
                </a:rPr>
                <a:t>Aide sociale à l'enfance</a:t>
              </a:r>
            </a:p>
            <a:p>
              <a:pPr marL="95250" indent="-95250" eaLnBrk="0" hangingPunct="0">
                <a:buFontTx/>
                <a:buChar char="•"/>
                <a:defRPr/>
              </a:pPr>
              <a:r>
                <a:rPr lang="fr-FR" sz="800" b="1" dirty="0">
                  <a:solidFill>
                    <a:schemeClr val="accent1"/>
                  </a:solidFill>
                </a:rPr>
                <a:t>Assistance aux vieillards infirmes et incurables</a:t>
              </a:r>
            </a:p>
          </p:txBody>
        </p:sp>
        <p:sp>
          <p:nvSpPr>
            <p:cNvPr id="20" name="Text Box 16"/>
            <p:cNvSpPr txBox="1">
              <a:spLocks noChangeArrowheads="1"/>
            </p:cNvSpPr>
            <p:nvPr/>
          </p:nvSpPr>
          <p:spPr bwMode="auto">
            <a:xfrm>
              <a:off x="2755900" y="2209800"/>
              <a:ext cx="533400" cy="282575"/>
            </a:xfrm>
            <a:prstGeom prst="rect">
              <a:avLst/>
            </a:prstGeom>
            <a:noFill/>
            <a:ln w="9525">
              <a:noFill/>
              <a:miter lim="800000"/>
              <a:headEnd/>
              <a:tailEnd/>
            </a:ln>
          </p:spPr>
          <p:txBody>
            <a:bodyPr wrap="none" lIns="90000" tIns="46800" rIns="90000" bIns="46800" anchor="ctr"/>
            <a:lstStyle/>
            <a:p>
              <a:pPr eaLnBrk="0" hangingPunct="0">
                <a:spcBef>
                  <a:spcPct val="50000"/>
                </a:spcBef>
              </a:pPr>
              <a:r>
                <a:rPr lang="fr-FR" sz="1200" b="1"/>
                <a:t>1904</a:t>
              </a:r>
            </a:p>
          </p:txBody>
        </p:sp>
        <p:sp>
          <p:nvSpPr>
            <p:cNvPr id="21" name="AutoShape 17"/>
            <p:cNvSpPr>
              <a:spLocks noChangeArrowheads="1"/>
            </p:cNvSpPr>
            <p:nvPr/>
          </p:nvSpPr>
          <p:spPr bwMode="auto">
            <a:xfrm>
              <a:off x="3409230" y="2743117"/>
              <a:ext cx="2000177" cy="757122"/>
            </a:xfrm>
            <a:prstGeom prst="roundRect">
              <a:avLst>
                <a:gd name="adj" fmla="val 16667"/>
              </a:avLst>
            </a:prstGeom>
            <a:solidFill>
              <a:schemeClr val="bg1"/>
            </a:solidFill>
            <a:ln w="3175">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18000" tIns="46800" rIns="18000" bIns="46800" anchor="ctr"/>
            <a:lstStyle/>
            <a:p>
              <a:pPr algn="ctr" eaLnBrk="0" hangingPunct="0">
                <a:defRPr/>
              </a:pPr>
              <a:r>
                <a:rPr lang="fr-FR" sz="1050" dirty="0">
                  <a:solidFill>
                    <a:schemeClr val="tx1"/>
                  </a:solidFill>
                  <a:latin typeface="Arial" charset="0"/>
                </a:rPr>
                <a:t>Extension progressive à</a:t>
              </a:r>
              <a:r>
                <a:rPr lang="fr-FR" sz="1050" b="1" dirty="0">
                  <a:solidFill>
                    <a:schemeClr val="tx1"/>
                  </a:solidFill>
                  <a:latin typeface="Arial" charset="0"/>
                </a:rPr>
                <a:t> </a:t>
              </a:r>
              <a:r>
                <a:rPr lang="fr-FR" sz="1050" dirty="0">
                  <a:solidFill>
                    <a:schemeClr val="tx1"/>
                  </a:solidFill>
                  <a:latin typeface="Arial" charset="0"/>
                </a:rPr>
                <a:t>de </a:t>
              </a:r>
              <a:r>
                <a:rPr lang="fr-FR" sz="1050" b="1" dirty="0">
                  <a:solidFill>
                    <a:schemeClr val="accent1"/>
                  </a:solidFill>
                  <a:latin typeface="Arial" charset="0"/>
                </a:rPr>
                <a:t>nouveaux risques et à des nouvelles populations</a:t>
              </a:r>
            </a:p>
          </p:txBody>
        </p:sp>
        <p:sp>
          <p:nvSpPr>
            <p:cNvPr id="22" name="AutoShape 18"/>
            <p:cNvSpPr>
              <a:spLocks noChangeArrowheads="1"/>
            </p:cNvSpPr>
            <p:nvPr/>
          </p:nvSpPr>
          <p:spPr bwMode="auto">
            <a:xfrm>
              <a:off x="6247677" y="2743117"/>
              <a:ext cx="2750024" cy="757122"/>
            </a:xfrm>
            <a:prstGeom prst="roundRect">
              <a:avLst>
                <a:gd name="adj" fmla="val 16667"/>
              </a:avLst>
            </a:prstGeom>
            <a:solidFill>
              <a:schemeClr val="bg1"/>
            </a:solidFill>
            <a:ln w="3175">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18000" tIns="46800" rIns="18000" bIns="46800" anchor="ctr"/>
            <a:lstStyle/>
            <a:p>
              <a:pPr algn="ctr" eaLnBrk="0" hangingPunct="0">
                <a:defRPr/>
              </a:pPr>
              <a:r>
                <a:rPr lang="fr-FR" sz="1050" b="1" dirty="0">
                  <a:solidFill>
                    <a:schemeClr val="accent1"/>
                  </a:solidFill>
                  <a:latin typeface="Arial" charset="0"/>
                </a:rPr>
                <a:t>La généralisation de la couverture </a:t>
              </a:r>
              <a:r>
                <a:rPr lang="fr-FR" sz="1050" dirty="0">
                  <a:solidFill>
                    <a:schemeClr val="tx1"/>
                  </a:solidFill>
                  <a:latin typeface="Arial" charset="0"/>
                </a:rPr>
                <a:t>à toute la population (98%)</a:t>
              </a:r>
            </a:p>
          </p:txBody>
        </p:sp>
        <p:sp>
          <p:nvSpPr>
            <p:cNvPr id="23" name="AutoShape 19"/>
            <p:cNvSpPr>
              <a:spLocks noChangeArrowheads="1"/>
            </p:cNvSpPr>
            <p:nvPr/>
          </p:nvSpPr>
          <p:spPr bwMode="auto">
            <a:xfrm>
              <a:off x="2466617" y="965112"/>
              <a:ext cx="2465294" cy="1007600"/>
            </a:xfrm>
            <a:prstGeom prst="wedgeRectCallout">
              <a:avLst>
                <a:gd name="adj1" fmla="val 34352"/>
                <a:gd name="adj2" fmla="val 77560"/>
              </a:avLst>
            </a:prstGeom>
            <a:solidFill>
              <a:schemeClr val="bg1"/>
            </a:solidFill>
            <a:ln w="3175">
              <a:solidFill>
                <a:srgbClr val="C00000"/>
              </a:solidFill>
              <a:headEnd/>
              <a:tailEnd/>
            </a:ln>
            <a:effectLst>
              <a:outerShdw blurRad="44450" dist="27940" dir="5400000" algn="ctr">
                <a:srgbClr val="000000">
                  <a:alpha val="32000"/>
                </a:srgbClr>
              </a:outerShdw>
            </a:effectLst>
          </p:spPr>
          <p:style>
            <a:lnRef idx="1">
              <a:schemeClr val="accent3"/>
            </a:lnRef>
            <a:fillRef idx="2">
              <a:schemeClr val="accent3"/>
            </a:fillRef>
            <a:effectRef idx="1">
              <a:schemeClr val="accent3"/>
            </a:effectRef>
            <a:fontRef idx="minor">
              <a:schemeClr val="dk1"/>
            </a:fontRef>
          </p:style>
          <p:txBody>
            <a:bodyPr lIns="18000" tIns="18000" rIns="18000" bIns="18000" anchor="ctr"/>
            <a:lstStyle/>
            <a:p>
              <a:pPr algn="ctr" eaLnBrk="0" hangingPunct="0">
                <a:defRPr/>
              </a:pPr>
              <a:r>
                <a:rPr lang="fr-FR" sz="800" b="1" dirty="0">
                  <a:solidFill>
                    <a:schemeClr val="accent1"/>
                  </a:solidFill>
                </a:rPr>
                <a:t>Les salariés titulaires d'un contrat de travail bénéficient d'une assurance pour les risques maladie, maternité, invalidité, vieillesse et décès </a:t>
              </a:r>
            </a:p>
          </p:txBody>
        </p:sp>
        <p:sp>
          <p:nvSpPr>
            <p:cNvPr id="24" name="Text Box 20"/>
            <p:cNvSpPr txBox="1">
              <a:spLocks noChangeArrowheads="1"/>
            </p:cNvSpPr>
            <p:nvPr/>
          </p:nvSpPr>
          <p:spPr bwMode="auto">
            <a:xfrm>
              <a:off x="3987800" y="2209800"/>
              <a:ext cx="914400" cy="282575"/>
            </a:xfrm>
            <a:prstGeom prst="rect">
              <a:avLst/>
            </a:prstGeom>
            <a:noFill/>
            <a:ln w="9525">
              <a:noFill/>
              <a:miter lim="800000"/>
              <a:headEnd/>
              <a:tailEnd/>
            </a:ln>
          </p:spPr>
          <p:txBody>
            <a:bodyPr wrap="none" lIns="90000" tIns="46800" rIns="90000" bIns="46800" anchor="ctr"/>
            <a:lstStyle/>
            <a:p>
              <a:pPr eaLnBrk="0" hangingPunct="0">
                <a:spcBef>
                  <a:spcPct val="50000"/>
                </a:spcBef>
              </a:pPr>
              <a:r>
                <a:rPr lang="fr-FR" sz="1200" b="1"/>
                <a:t>1928-1930</a:t>
              </a:r>
            </a:p>
          </p:txBody>
        </p:sp>
        <p:sp>
          <p:nvSpPr>
            <p:cNvPr id="25" name="AutoShape 22"/>
            <p:cNvSpPr>
              <a:spLocks noChangeArrowheads="1"/>
            </p:cNvSpPr>
            <p:nvPr/>
          </p:nvSpPr>
          <p:spPr bwMode="auto">
            <a:xfrm>
              <a:off x="5334000" y="2679700"/>
              <a:ext cx="990600" cy="850900"/>
            </a:xfrm>
            <a:prstGeom prst="verticalScroll">
              <a:avLst>
                <a:gd name="adj" fmla="val 12500"/>
              </a:avLst>
            </a:prstGeom>
            <a:ln>
              <a:headEnd/>
              <a:tailEnd/>
            </a:ln>
          </p:spPr>
          <p:style>
            <a:lnRef idx="1">
              <a:schemeClr val="accent4"/>
            </a:lnRef>
            <a:fillRef idx="3">
              <a:schemeClr val="accent4"/>
            </a:fillRef>
            <a:effectRef idx="2">
              <a:schemeClr val="accent4"/>
            </a:effectRef>
            <a:fontRef idx="minor">
              <a:schemeClr val="lt1"/>
            </a:fontRef>
          </p:style>
          <p:txBody>
            <a:bodyPr lIns="3600" tIns="3600" rIns="3600" bIns="3600" anchor="ctr"/>
            <a:lstStyle/>
            <a:p>
              <a:pPr algn="ctr">
                <a:defRPr/>
              </a:pPr>
              <a:r>
                <a:rPr lang="fr-FR" sz="1050" b="1" dirty="0">
                  <a:latin typeface="Arial" charset="0"/>
                  <a:ea typeface="ＭＳ Ｐゴシック" charset="-128"/>
                </a:rPr>
                <a:t>Unification</a:t>
              </a:r>
            </a:p>
          </p:txBody>
        </p:sp>
        <p:sp>
          <p:nvSpPr>
            <p:cNvPr id="26" name="Line 23"/>
            <p:cNvSpPr>
              <a:spLocks noChangeShapeType="1"/>
            </p:cNvSpPr>
            <p:nvPr/>
          </p:nvSpPr>
          <p:spPr bwMode="auto">
            <a:xfrm>
              <a:off x="552450" y="2590800"/>
              <a:ext cx="2736850" cy="0"/>
            </a:xfrm>
            <a:prstGeom prst="line">
              <a:avLst/>
            </a:prstGeom>
            <a:noFill/>
            <a:ln w="9525">
              <a:solidFill>
                <a:srgbClr val="4D4D4D"/>
              </a:solidFill>
              <a:prstDash val="sysDot"/>
              <a:round/>
              <a:headEnd/>
              <a:tailEnd type="triangle" w="med" len="med"/>
            </a:ln>
          </p:spPr>
          <p:txBody>
            <a:bodyPr lIns="90000" tIns="46800" rIns="90000" bIns="46800" anchor="ctr">
              <a:spAutoFit/>
            </a:bodyPr>
            <a:lstStyle/>
            <a:p>
              <a:endParaRPr lang="fr-FR"/>
            </a:p>
          </p:txBody>
        </p:sp>
        <p:sp>
          <p:nvSpPr>
            <p:cNvPr id="27" name="Line 24"/>
            <p:cNvSpPr>
              <a:spLocks noChangeShapeType="1"/>
            </p:cNvSpPr>
            <p:nvPr/>
          </p:nvSpPr>
          <p:spPr bwMode="auto">
            <a:xfrm>
              <a:off x="3408363" y="2590800"/>
              <a:ext cx="1925637" cy="0"/>
            </a:xfrm>
            <a:prstGeom prst="line">
              <a:avLst/>
            </a:prstGeom>
            <a:noFill/>
            <a:ln w="19050">
              <a:solidFill>
                <a:srgbClr val="4D4D4D"/>
              </a:solidFill>
              <a:prstDash val="dash"/>
              <a:round/>
              <a:headEnd type="triangle" w="med" len="med"/>
              <a:tailEnd type="triangle" w="med" len="med"/>
            </a:ln>
          </p:spPr>
          <p:txBody>
            <a:bodyPr lIns="90000" tIns="46800" rIns="90000" bIns="46800" anchor="ctr">
              <a:spAutoFit/>
            </a:bodyPr>
            <a:lstStyle/>
            <a:p>
              <a:endParaRPr lang="fr-FR"/>
            </a:p>
          </p:txBody>
        </p:sp>
        <p:sp>
          <p:nvSpPr>
            <p:cNvPr id="28" name="Line 25"/>
            <p:cNvSpPr>
              <a:spLocks noChangeShapeType="1"/>
            </p:cNvSpPr>
            <p:nvPr/>
          </p:nvSpPr>
          <p:spPr bwMode="auto">
            <a:xfrm>
              <a:off x="6019800" y="2590800"/>
              <a:ext cx="2905125" cy="0"/>
            </a:xfrm>
            <a:prstGeom prst="line">
              <a:avLst/>
            </a:prstGeom>
            <a:noFill/>
            <a:ln w="19050">
              <a:solidFill>
                <a:srgbClr val="4D4D4D"/>
              </a:solidFill>
              <a:prstDash val="dash"/>
              <a:round/>
              <a:headEnd type="triangle" w="med" len="med"/>
              <a:tailEnd type="triangle" w="med" len="med"/>
            </a:ln>
          </p:spPr>
          <p:txBody>
            <a:bodyPr lIns="90000" tIns="46800" rIns="90000" bIns="46800" anchor="ctr">
              <a:spAutoFit/>
            </a:bodyPr>
            <a:lstStyle/>
            <a:p>
              <a:endParaRPr lang="fr-FR"/>
            </a:p>
          </p:txBody>
        </p:sp>
        <p:sp>
          <p:nvSpPr>
            <p:cNvPr id="29" name="Line 26"/>
            <p:cNvSpPr>
              <a:spLocks noChangeShapeType="1"/>
            </p:cNvSpPr>
            <p:nvPr/>
          </p:nvSpPr>
          <p:spPr bwMode="auto">
            <a:xfrm>
              <a:off x="990600" y="2514600"/>
              <a:ext cx="0" cy="152400"/>
            </a:xfrm>
            <a:prstGeom prst="line">
              <a:avLst/>
            </a:prstGeom>
            <a:noFill/>
            <a:ln w="9525">
              <a:solidFill>
                <a:srgbClr val="4D4D4D"/>
              </a:solidFill>
              <a:round/>
              <a:headEnd/>
              <a:tailEnd/>
            </a:ln>
          </p:spPr>
          <p:txBody>
            <a:bodyPr lIns="90000" tIns="46800" rIns="90000" bIns="46800" anchor="ctr">
              <a:spAutoFit/>
            </a:bodyPr>
            <a:lstStyle/>
            <a:p>
              <a:endParaRPr lang="fr-FR"/>
            </a:p>
          </p:txBody>
        </p:sp>
        <p:sp>
          <p:nvSpPr>
            <p:cNvPr id="30" name="Line 27"/>
            <p:cNvSpPr>
              <a:spLocks noChangeShapeType="1"/>
            </p:cNvSpPr>
            <p:nvPr/>
          </p:nvSpPr>
          <p:spPr bwMode="auto">
            <a:xfrm>
              <a:off x="2984500" y="2514600"/>
              <a:ext cx="0" cy="152400"/>
            </a:xfrm>
            <a:prstGeom prst="line">
              <a:avLst/>
            </a:prstGeom>
            <a:noFill/>
            <a:ln w="9525">
              <a:solidFill>
                <a:srgbClr val="4D4D4D"/>
              </a:solidFill>
              <a:round/>
              <a:headEnd/>
              <a:tailEnd/>
            </a:ln>
          </p:spPr>
          <p:txBody>
            <a:bodyPr lIns="90000" tIns="46800" rIns="90000" bIns="46800" anchor="ctr">
              <a:spAutoFit/>
            </a:bodyPr>
            <a:lstStyle/>
            <a:p>
              <a:endParaRPr lang="fr-FR"/>
            </a:p>
          </p:txBody>
        </p:sp>
        <p:sp>
          <p:nvSpPr>
            <p:cNvPr id="31" name="Line 28"/>
            <p:cNvSpPr>
              <a:spLocks noChangeShapeType="1"/>
            </p:cNvSpPr>
            <p:nvPr/>
          </p:nvSpPr>
          <p:spPr bwMode="auto">
            <a:xfrm>
              <a:off x="600075" y="2590800"/>
              <a:ext cx="2689225" cy="0"/>
            </a:xfrm>
            <a:prstGeom prst="line">
              <a:avLst/>
            </a:prstGeom>
            <a:noFill/>
            <a:ln w="19050">
              <a:solidFill>
                <a:srgbClr val="4D4D4D"/>
              </a:solidFill>
              <a:prstDash val="dash"/>
              <a:round/>
              <a:headEnd/>
              <a:tailEnd type="triangle" w="med" len="med"/>
            </a:ln>
          </p:spPr>
          <p:txBody>
            <a:bodyPr lIns="90000" tIns="46800" rIns="90000" bIns="46800" anchor="ctr">
              <a:spAutoFit/>
            </a:bodyPr>
            <a:lstStyle/>
            <a:p>
              <a:endParaRPr lang="fr-FR"/>
            </a:p>
          </p:txBody>
        </p:sp>
        <p:sp>
          <p:nvSpPr>
            <p:cNvPr id="32" name="Line 29"/>
            <p:cNvSpPr>
              <a:spLocks noChangeShapeType="1"/>
            </p:cNvSpPr>
            <p:nvPr/>
          </p:nvSpPr>
          <p:spPr bwMode="auto">
            <a:xfrm>
              <a:off x="4495800" y="2514600"/>
              <a:ext cx="0" cy="152400"/>
            </a:xfrm>
            <a:prstGeom prst="line">
              <a:avLst/>
            </a:prstGeom>
            <a:noFill/>
            <a:ln w="9525">
              <a:solidFill>
                <a:srgbClr val="4D4D4D"/>
              </a:solidFill>
              <a:round/>
              <a:headEnd/>
              <a:tailEnd/>
            </a:ln>
          </p:spPr>
          <p:txBody>
            <a:bodyPr lIns="90000" tIns="46800" rIns="90000" bIns="46800" anchor="ctr">
              <a:spAutoFit/>
            </a:bodyPr>
            <a:lstStyle/>
            <a:p>
              <a:endParaRPr lang="fr-FR"/>
            </a:p>
          </p:txBody>
        </p:sp>
        <p:sp>
          <p:nvSpPr>
            <p:cNvPr id="33" name="Line 30"/>
            <p:cNvSpPr>
              <a:spLocks noChangeShapeType="1"/>
            </p:cNvSpPr>
            <p:nvPr/>
          </p:nvSpPr>
          <p:spPr bwMode="auto">
            <a:xfrm>
              <a:off x="6705600" y="2514600"/>
              <a:ext cx="0" cy="152400"/>
            </a:xfrm>
            <a:prstGeom prst="line">
              <a:avLst/>
            </a:prstGeom>
            <a:noFill/>
            <a:ln w="9525">
              <a:solidFill>
                <a:srgbClr val="4D4D4D"/>
              </a:solidFill>
              <a:round/>
              <a:headEnd/>
              <a:tailEnd/>
            </a:ln>
          </p:spPr>
          <p:txBody>
            <a:bodyPr lIns="90000" tIns="46800" rIns="90000" bIns="46800" anchor="ctr">
              <a:spAutoFit/>
            </a:bodyPr>
            <a:lstStyle/>
            <a:p>
              <a:endParaRPr lang="fr-FR"/>
            </a:p>
          </p:txBody>
        </p:sp>
        <p:sp>
          <p:nvSpPr>
            <p:cNvPr id="34" name="Line 31"/>
            <p:cNvSpPr>
              <a:spLocks noChangeShapeType="1"/>
            </p:cNvSpPr>
            <p:nvPr/>
          </p:nvSpPr>
          <p:spPr bwMode="auto">
            <a:xfrm>
              <a:off x="7239000" y="2514600"/>
              <a:ext cx="0" cy="152400"/>
            </a:xfrm>
            <a:prstGeom prst="line">
              <a:avLst/>
            </a:prstGeom>
            <a:noFill/>
            <a:ln w="9525">
              <a:solidFill>
                <a:srgbClr val="4D4D4D"/>
              </a:solidFill>
              <a:round/>
              <a:headEnd/>
              <a:tailEnd/>
            </a:ln>
          </p:spPr>
          <p:txBody>
            <a:bodyPr lIns="90000" tIns="46800" rIns="90000" bIns="46800" anchor="ctr">
              <a:spAutoFit/>
            </a:bodyPr>
            <a:lstStyle/>
            <a:p>
              <a:endParaRPr lang="fr-FR"/>
            </a:p>
          </p:txBody>
        </p:sp>
        <p:sp>
          <p:nvSpPr>
            <p:cNvPr id="35" name="Line 32"/>
            <p:cNvSpPr>
              <a:spLocks noChangeShapeType="1"/>
            </p:cNvSpPr>
            <p:nvPr/>
          </p:nvSpPr>
          <p:spPr bwMode="auto">
            <a:xfrm>
              <a:off x="8267700" y="2514600"/>
              <a:ext cx="0" cy="152400"/>
            </a:xfrm>
            <a:prstGeom prst="line">
              <a:avLst/>
            </a:prstGeom>
            <a:noFill/>
            <a:ln w="9525">
              <a:solidFill>
                <a:srgbClr val="4D4D4D"/>
              </a:solidFill>
              <a:round/>
              <a:headEnd/>
              <a:tailEnd/>
            </a:ln>
          </p:spPr>
          <p:txBody>
            <a:bodyPr lIns="90000" tIns="46800" rIns="90000" bIns="46800" anchor="ctr">
              <a:spAutoFit/>
            </a:bodyPr>
            <a:lstStyle/>
            <a:p>
              <a:endParaRPr lang="fr-FR"/>
            </a:p>
          </p:txBody>
        </p:sp>
      </p:grpSp>
      <p:sp>
        <p:nvSpPr>
          <p:cNvPr id="36" name="Rectangle 3"/>
          <p:cNvSpPr txBox="1">
            <a:spLocks noChangeArrowheads="1"/>
          </p:cNvSpPr>
          <p:nvPr/>
        </p:nvSpPr>
        <p:spPr>
          <a:xfrm>
            <a:off x="251521" y="3717033"/>
            <a:ext cx="8659812" cy="1662112"/>
          </a:xfrm>
          <a:prstGeom prst="rect">
            <a:avLst/>
          </a:prstGeom>
        </p:spPr>
        <p:txBody>
          <a:bodyPr vert="horz" lIns="0" tIns="0" rIns="0" bIns="0" rtlCol="0" anchor="ctr">
            <a:noAutofit/>
          </a:bodyPr>
          <a:lstStyle/>
          <a:p>
            <a:pPr marL="269875" marR="0" lvl="0" indent="-269875" algn="l"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600" b="1" i="0" u="none" strike="noStrike" kern="1200" cap="none" spc="0" normalizeH="0" baseline="0" noProof="0" dirty="0" smtClean="0">
                <a:ln>
                  <a:noFill/>
                </a:ln>
                <a:solidFill>
                  <a:schemeClr val="tx1"/>
                </a:solidFill>
                <a:effectLst/>
                <a:uLnTx/>
                <a:uFillTx/>
                <a:ea typeface="+mn-ea"/>
                <a:cs typeface="+mn-cs"/>
              </a:rPr>
              <a:t>Avant 1945</a:t>
            </a:r>
          </a:p>
          <a:p>
            <a:pPr marL="750888"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400" b="0" i="0" u="none" strike="noStrike" kern="1200" cap="none" spc="0" normalizeH="0" baseline="0" noProof="0" dirty="0" smtClean="0">
                <a:ln>
                  <a:noFill/>
                </a:ln>
                <a:solidFill>
                  <a:schemeClr val="tx1"/>
                </a:solidFill>
                <a:effectLst/>
                <a:uLnTx/>
                <a:uFillTx/>
                <a:ea typeface="+mn-ea"/>
                <a:cs typeface="+mn-cs"/>
              </a:rPr>
              <a:t>Existence de mutuelles, basées sur un système de « prévoyance collective volontaire » pour une frange limitée de la population</a:t>
            </a:r>
          </a:p>
          <a:p>
            <a:pPr marL="750888"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400" b="0" i="0" u="none" strike="noStrike" kern="1200" cap="none" spc="0" normalizeH="0" baseline="0" noProof="0" dirty="0" smtClean="0">
                <a:ln>
                  <a:noFill/>
                </a:ln>
                <a:solidFill>
                  <a:schemeClr val="tx1"/>
                </a:solidFill>
                <a:effectLst/>
                <a:uLnTx/>
                <a:uFillTx/>
                <a:ea typeface="+mn-ea"/>
                <a:cs typeface="+mn-cs"/>
              </a:rPr>
              <a:t>Existence d'un système d'aide sociale pour faire face à des besoins spécifiques</a:t>
            </a:r>
          </a:p>
          <a:p>
            <a:pPr marL="269875" marR="0" lvl="0" indent="-269875" algn="l"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600" b="1" i="0" u="none" strike="noStrike" kern="1200" cap="none" spc="0" normalizeH="0" baseline="0" noProof="0" dirty="0" smtClean="0">
                <a:ln>
                  <a:noFill/>
                </a:ln>
                <a:solidFill>
                  <a:schemeClr val="tx1"/>
                </a:solidFill>
                <a:effectLst/>
                <a:uLnTx/>
                <a:uFillTx/>
                <a:ea typeface="+mn-ea"/>
                <a:cs typeface="+mn-cs"/>
              </a:rPr>
              <a:t>Ces deux services, la prévoyance collective et l'aide sociale, sont encore aujourd’hui des composantes structurantes du système de la protection sociale</a:t>
            </a:r>
          </a:p>
        </p:txBody>
      </p:sp>
      <p:sp>
        <p:nvSpPr>
          <p:cNvPr id="37" name="Text Box 33"/>
          <p:cNvSpPr txBox="1">
            <a:spLocks noChangeArrowheads="1"/>
          </p:cNvSpPr>
          <p:nvPr/>
        </p:nvSpPr>
        <p:spPr bwMode="auto">
          <a:xfrm>
            <a:off x="539552" y="5589240"/>
            <a:ext cx="8248651" cy="660400"/>
          </a:xfrm>
          <a:prstGeom prst="rect">
            <a:avLst/>
          </a:prstGeom>
          <a:solidFill>
            <a:schemeClr val="bg1">
              <a:lumMod val="85000"/>
            </a:schemeClr>
          </a:solidFill>
          <a:ln>
            <a:noFill/>
            <a:headEnd/>
            <a:tailEnd/>
          </a:ln>
        </p:spPr>
        <p:style>
          <a:lnRef idx="3">
            <a:schemeClr val="lt1"/>
          </a:lnRef>
          <a:fillRef idx="1">
            <a:schemeClr val="accent1"/>
          </a:fillRef>
          <a:effectRef idx="1">
            <a:schemeClr val="accent1"/>
          </a:effectRef>
          <a:fontRef idx="minor">
            <a:schemeClr val="lt1"/>
          </a:fontRef>
        </p:style>
        <p:txBody>
          <a:bodyPr anchor="ctr"/>
          <a:lstStyle/>
          <a:p>
            <a:pPr algn="ctr">
              <a:spcBef>
                <a:spcPct val="50000"/>
              </a:spcBef>
              <a:defRPr/>
            </a:pPr>
            <a:r>
              <a:rPr lang="fr-FR" sz="1400" b="1" dirty="0">
                <a:solidFill>
                  <a:schemeClr val="tx1"/>
                </a:solidFill>
              </a:rPr>
              <a:t>Contrairement aux idées reçues, la création de la sécurité sociale procède d'une logique d'harmonisation et de généralisation d'une législation sociale déjà existante</a:t>
            </a:r>
            <a:endParaRPr lang="fr-FR" sz="1600" b="1" dirty="0">
              <a:solidFill>
                <a:schemeClr val="tx1"/>
              </a:solidFill>
            </a:endParaRPr>
          </a:p>
        </p:txBody>
      </p:sp>
      <p:sp>
        <p:nvSpPr>
          <p:cNvPr id="38"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15</a:t>
            </a:fld>
            <a:endParaRPr lang="fr-FR" dirty="0"/>
          </a:p>
        </p:txBody>
      </p:sp>
      <p:sp>
        <p:nvSpPr>
          <p:cNvPr id="6" name="Espace réservé du texte 5"/>
          <p:cNvSpPr>
            <a:spLocks noGrp="1"/>
          </p:cNvSpPr>
          <p:nvPr>
            <p:ph type="body" sz="quarter" idx="13"/>
          </p:nvPr>
        </p:nvSpPr>
        <p:spPr/>
        <p:txBody>
          <a:bodyPr/>
          <a:lstStyle/>
          <a:p>
            <a:r>
              <a:rPr lang="fr-FR" sz="1600" dirty="0" smtClean="0"/>
              <a:t>La création de la sécurité sociale : des principes fondateurs à la réalité</a:t>
            </a:r>
            <a:endParaRPr lang="fr-FR" sz="1600" dirty="0"/>
          </a:p>
        </p:txBody>
      </p:sp>
      <p:sp>
        <p:nvSpPr>
          <p:cNvPr id="7" name="Rectangle 3"/>
          <p:cNvSpPr txBox="1">
            <a:spLocks noChangeArrowheads="1"/>
          </p:cNvSpPr>
          <p:nvPr/>
        </p:nvSpPr>
        <p:spPr>
          <a:xfrm>
            <a:off x="467544" y="2492896"/>
            <a:ext cx="8147051" cy="3384376"/>
          </a:xfrm>
          <a:prstGeom prst="rect">
            <a:avLst/>
          </a:prstGeom>
        </p:spPr>
        <p:txBody>
          <a:bodyPr vert="horz" lIns="0" tIns="0" rIns="0" bIns="0" rtlCol="0">
            <a:noAutofit/>
          </a:bodyPr>
          <a:lstStyle/>
          <a:p>
            <a:pPr marL="271463" indent="-271463">
              <a:spcBef>
                <a:spcPts val="1800"/>
              </a:spcBef>
              <a:buClr>
                <a:srgbClr val="CF022B"/>
              </a:buClr>
              <a:buSzPct val="90000"/>
              <a:buBlip>
                <a:blip r:embed="rId2"/>
              </a:buBlip>
            </a:pPr>
            <a:r>
              <a:rPr lang="fr-FR" sz="1600" b="1" dirty="0" smtClean="0"/>
              <a:t>Le choix de l'ancrage professionnel n'a pas permis d'atteindre rapidement l'ambition d'une SS universelle</a:t>
            </a:r>
          </a:p>
          <a:p>
            <a:pPr marL="271463" marR="0" lvl="0" indent="-271463" fontAlgn="auto">
              <a:lnSpc>
                <a:spcPct val="100000"/>
              </a:lnSpc>
              <a:spcBef>
                <a:spcPts val="1800"/>
              </a:spcBef>
              <a:spcAft>
                <a:spcPts val="0"/>
              </a:spcAft>
              <a:buClr>
                <a:srgbClr val="CF022B"/>
              </a:buClr>
              <a:buSzPct val="90000"/>
              <a:buBlip>
                <a:blip r:embed="rId2"/>
              </a:buBlip>
              <a:tabLst/>
              <a:defRPr/>
            </a:pPr>
            <a:r>
              <a:rPr lang="fr-FR" sz="1600" b="1" dirty="0" smtClean="0"/>
              <a:t>L'objectif d'unité a rapidement achoppé sur l'affirmation des intérêts de certains groupes sociaux bénéficiant déjà d'une SS ce qui a eu pour conséquences : </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400" b="0" i="0" u="none" strike="noStrike" kern="1200" cap="none" spc="0" normalizeH="0" baseline="0" noProof="0" dirty="0" smtClean="0">
                <a:ln>
                  <a:noFill/>
                </a:ln>
                <a:solidFill>
                  <a:schemeClr val="tx1"/>
                </a:solidFill>
                <a:effectLst/>
                <a:uLnTx/>
                <a:uFillTx/>
                <a:ea typeface="+mn-ea"/>
                <a:cs typeface="+mn-cs"/>
              </a:rPr>
              <a:t>Le maintien de régimes spéciaux</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400" b="0" i="0" u="none" strike="noStrike" kern="1200" cap="none" spc="0" normalizeH="0" baseline="0" noProof="0" dirty="0" smtClean="0">
                <a:ln>
                  <a:noFill/>
                </a:ln>
                <a:solidFill>
                  <a:schemeClr val="tx1"/>
                </a:solidFill>
                <a:effectLst/>
                <a:uLnTx/>
                <a:uFillTx/>
                <a:ea typeface="+mn-ea"/>
                <a:cs typeface="+mn-cs"/>
              </a:rPr>
              <a:t>Des mécanismes opaques de compensation inter-régimes</a:t>
            </a:r>
          </a:p>
          <a:p>
            <a:pPr marL="271463" marR="0" lvl="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600" b="1" i="0" u="none" strike="noStrike" kern="1200" cap="none" spc="0" normalizeH="0" baseline="0" noProof="0" dirty="0" smtClean="0">
                <a:ln>
                  <a:noFill/>
                </a:ln>
                <a:solidFill>
                  <a:schemeClr val="tx1"/>
                </a:solidFill>
                <a:effectLst/>
                <a:uLnTx/>
                <a:uFillTx/>
                <a:ea typeface="+mn-ea"/>
                <a:cs typeface="+mn-cs"/>
              </a:rPr>
              <a:t>L'objectif d'uniformité des cotisations et des prestations a été abandonné sauf pour les minima</a:t>
            </a:r>
          </a:p>
          <a:p>
            <a:pPr marL="271463" marR="0" lvl="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600" b="1" i="0" u="none" strike="noStrike" kern="1200" cap="none" spc="0" normalizeH="0" baseline="0" noProof="0" dirty="0" smtClean="0">
                <a:ln>
                  <a:noFill/>
                </a:ln>
                <a:solidFill>
                  <a:schemeClr val="tx1"/>
                </a:solidFill>
                <a:effectLst/>
                <a:uLnTx/>
                <a:uFillTx/>
                <a:ea typeface="+mn-ea"/>
                <a:cs typeface="+mn-cs"/>
              </a:rPr>
              <a:t>Le Principe d'autonomie de gestion des caisses, basé sur le paritarisme, est à relativiser tant le pouvoir de contrôle et d'intervention (tutelle) exercé par l‘</a:t>
            </a:r>
            <a:r>
              <a:rPr kumimoji="0" lang="fr-FR" sz="1600" b="1" i="0" u="none" strike="noStrike" kern="1200" cap="none" spc="0" normalizeH="0" baseline="0" noProof="0" dirty="0" err="1" smtClean="0">
                <a:ln>
                  <a:noFill/>
                </a:ln>
                <a:solidFill>
                  <a:schemeClr val="tx1"/>
                </a:solidFill>
                <a:effectLst/>
                <a:uLnTx/>
                <a:uFillTx/>
                <a:ea typeface="+mn-ea"/>
                <a:cs typeface="+mn-cs"/>
              </a:rPr>
              <a:t>Etat</a:t>
            </a:r>
            <a:r>
              <a:rPr kumimoji="0" lang="fr-FR" sz="1600" b="1" i="0" u="none" strike="noStrike" kern="1200" cap="none" spc="0" normalizeH="0" baseline="0" noProof="0" dirty="0" smtClean="0">
                <a:ln>
                  <a:noFill/>
                </a:ln>
                <a:solidFill>
                  <a:schemeClr val="tx1"/>
                </a:solidFill>
                <a:effectLst/>
                <a:uLnTx/>
                <a:uFillTx/>
                <a:ea typeface="+mn-ea"/>
                <a:cs typeface="+mn-cs"/>
              </a:rPr>
              <a:t> devient de plus en plus fort</a:t>
            </a:r>
          </a:p>
        </p:txBody>
      </p:sp>
      <p:sp>
        <p:nvSpPr>
          <p:cNvPr id="8" name="Text Box 4"/>
          <p:cNvSpPr txBox="1">
            <a:spLocks noChangeArrowheads="1"/>
          </p:cNvSpPr>
          <p:nvPr/>
        </p:nvSpPr>
        <p:spPr bwMode="auto">
          <a:xfrm>
            <a:off x="762000" y="1270001"/>
            <a:ext cx="7696200" cy="718840"/>
          </a:xfrm>
          <a:prstGeom prst="rect">
            <a:avLst/>
          </a:prstGeom>
          <a:solidFill>
            <a:schemeClr val="bg1">
              <a:lumMod val="85000"/>
            </a:schemeClr>
          </a:solidFill>
          <a:ln>
            <a:noFill/>
            <a:headEnd/>
            <a:tailEnd/>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p:spPr>
        <p:style>
          <a:lnRef idx="0">
            <a:schemeClr val="accent3"/>
          </a:lnRef>
          <a:fillRef idx="3">
            <a:schemeClr val="accent3"/>
          </a:fillRef>
          <a:effectRef idx="3">
            <a:schemeClr val="accent3"/>
          </a:effectRef>
          <a:fontRef idx="minor">
            <a:schemeClr val="lt1"/>
          </a:fontRef>
        </p:style>
        <p:txBody>
          <a:bodyPr lIns="90000" tIns="46800" rIns="90000" bIns="46800"/>
          <a:lstStyle/>
          <a:p>
            <a:pPr algn="ctr" eaLnBrk="0" hangingPunct="0">
              <a:defRPr/>
            </a:pPr>
            <a:r>
              <a:rPr lang="fr-FR" sz="1400" dirty="0">
                <a:solidFill>
                  <a:schemeClr val="accent1"/>
                </a:solidFill>
              </a:rPr>
              <a:t>La rapidité d'établissement de la Sécurité Sociale conjuguée à</a:t>
            </a:r>
          </a:p>
          <a:p>
            <a:pPr algn="ctr" eaLnBrk="0" hangingPunct="0">
              <a:defRPr/>
            </a:pPr>
            <a:r>
              <a:rPr lang="fr-FR" sz="1400" dirty="0">
                <a:solidFill>
                  <a:schemeClr val="accent1"/>
                </a:solidFill>
              </a:rPr>
              <a:t>des principes ambitieux a abouti à de nombreux compromis</a:t>
            </a:r>
          </a:p>
          <a:p>
            <a:pPr algn="ctr" eaLnBrk="0" hangingPunct="0">
              <a:defRPr/>
            </a:pPr>
            <a:r>
              <a:rPr lang="fr-FR" sz="1400" dirty="0">
                <a:solidFill>
                  <a:schemeClr val="accent1"/>
                </a:solidFill>
              </a:rPr>
              <a:t>et à une grande complexité en matière d'organisation</a:t>
            </a:r>
          </a:p>
        </p:txBody>
      </p:sp>
      <p:sp>
        <p:nvSpPr>
          <p:cNvPr id="9"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16</a:t>
            </a:fld>
            <a:endParaRPr lang="fr-FR" dirty="0"/>
          </a:p>
        </p:txBody>
      </p:sp>
      <p:sp>
        <p:nvSpPr>
          <p:cNvPr id="6" name="Espace réservé du texte 5"/>
          <p:cNvSpPr>
            <a:spLocks noGrp="1"/>
          </p:cNvSpPr>
          <p:nvPr>
            <p:ph type="body" sz="quarter" idx="13"/>
          </p:nvPr>
        </p:nvSpPr>
        <p:spPr/>
        <p:txBody>
          <a:bodyPr/>
          <a:lstStyle/>
          <a:p>
            <a:r>
              <a:rPr lang="fr-FR" dirty="0" smtClean="0"/>
              <a:t>Le développement progressif de la protection</a:t>
            </a:r>
            <a:endParaRPr lang="fr-FR" dirty="0"/>
          </a:p>
        </p:txBody>
      </p:sp>
      <p:sp>
        <p:nvSpPr>
          <p:cNvPr id="13" name="Rectangle 3"/>
          <p:cNvSpPr>
            <a:spLocks noChangeArrowheads="1"/>
          </p:cNvSpPr>
          <p:nvPr/>
        </p:nvSpPr>
        <p:spPr bwMode="auto">
          <a:xfrm>
            <a:off x="467544" y="1196753"/>
            <a:ext cx="8424936" cy="4916033"/>
          </a:xfrm>
          <a:prstGeom prst="rect">
            <a:avLst/>
          </a:prstGeom>
          <a:noFill/>
          <a:ln w="9525" algn="ctr">
            <a:noFill/>
            <a:miter lim="800000"/>
            <a:headEnd/>
            <a:tailEnd/>
          </a:ln>
        </p:spPr>
        <p:txBody>
          <a:bodyPr lIns="87387" tIns="43693" rIns="87387" bIns="43693"/>
          <a:lstStyle/>
          <a:p>
            <a:pPr marL="271463" indent="-271463">
              <a:spcBef>
                <a:spcPts val="1800"/>
              </a:spcBef>
              <a:buClr>
                <a:srgbClr val="CF022B"/>
              </a:buClr>
              <a:buSzPct val="90000"/>
              <a:buBlip>
                <a:blip r:embed="rId2"/>
              </a:buBlip>
              <a:defRPr/>
            </a:pPr>
            <a:r>
              <a:rPr lang="fr-FR" sz="1400" b="1" dirty="0"/>
              <a:t>1945 : la protection de base est organisée par la Sécurité </a:t>
            </a:r>
            <a:r>
              <a:rPr lang="fr-FR" sz="1400" b="1" dirty="0" smtClean="0"/>
              <a:t>Sociale</a:t>
            </a:r>
            <a:endParaRPr lang="fr-FR" sz="1400" b="1" dirty="0">
              <a:latin typeface="Arial" pitchFamily="34" charset="0"/>
            </a:endParaRPr>
          </a:p>
          <a:p>
            <a:pPr marL="715963" lvl="1" indent="-242888">
              <a:spcBef>
                <a:spcPts val="411"/>
              </a:spcBef>
              <a:buSzPct val="80000"/>
              <a:buBlip>
                <a:blip r:embed="rId3"/>
              </a:buBlip>
            </a:pPr>
            <a:r>
              <a:rPr lang="fr-FR" sz="1200" dirty="0"/>
              <a:t>Obligatoire et universelle</a:t>
            </a:r>
          </a:p>
          <a:p>
            <a:pPr marL="715963" lvl="1" indent="-242888">
              <a:spcBef>
                <a:spcPts val="411"/>
              </a:spcBef>
              <a:buSzPct val="80000"/>
              <a:buBlip>
                <a:blip r:embed="rId3"/>
              </a:buBlip>
            </a:pPr>
            <a:r>
              <a:rPr lang="fr-FR" sz="1200" dirty="0"/>
              <a:t>Gouvernance paritaire : représentants des assurés (Syndicats) à égalité dans les Conseils avec les représentants des professions (Medef </a:t>
            </a:r>
            <a:r>
              <a:rPr lang="fr-FR" sz="1200" dirty="0" smtClean="0"/>
              <a:t>…)</a:t>
            </a:r>
            <a:endParaRPr lang="fr-FR" sz="1200" dirty="0"/>
          </a:p>
          <a:p>
            <a:pPr marL="271463" indent="-271463">
              <a:spcBef>
                <a:spcPts val="1800"/>
              </a:spcBef>
              <a:buClr>
                <a:srgbClr val="CF022B"/>
              </a:buClr>
              <a:buSzPct val="90000"/>
              <a:buBlip>
                <a:blip r:embed="rId2"/>
              </a:buBlip>
              <a:defRPr/>
            </a:pPr>
            <a:r>
              <a:rPr lang="fr-FR" sz="1400" b="1" dirty="0"/>
              <a:t>Les « 30 glorieuses »  (élévation du niveau de vie, disparité de richesse des branches professionnelles ou catégories) ont imposé l'arrivée d'un « étage » complémentaire </a:t>
            </a:r>
            <a:r>
              <a:rPr lang="fr-FR" sz="1400" b="1" dirty="0" smtClean="0"/>
              <a:t>:</a:t>
            </a:r>
            <a:endParaRPr lang="fr-FR" sz="1400" b="1" dirty="0">
              <a:latin typeface="Arial" pitchFamily="34" charset="0"/>
            </a:endParaRPr>
          </a:p>
          <a:p>
            <a:pPr marL="715963" lvl="1" indent="-242888">
              <a:spcBef>
                <a:spcPts val="411"/>
              </a:spcBef>
              <a:spcAft>
                <a:spcPct val="10000"/>
              </a:spcAft>
              <a:buClr>
                <a:schemeClr val="bg2"/>
              </a:buClr>
              <a:buSzPct val="80000"/>
              <a:buBlip>
                <a:blip r:embed="rId3"/>
              </a:buBlip>
              <a:defRPr/>
            </a:pPr>
            <a:r>
              <a:rPr lang="fr-FR" sz="1200" dirty="0"/>
              <a:t>La retraite complémentaire, (étage devenu progressivement obligatoire pour de nombreuses professions : la retraite de base assure un revenu de remplacement de 20% en moyenne pour un cadre).</a:t>
            </a:r>
          </a:p>
          <a:p>
            <a:pPr marL="715963" lvl="1" indent="-242888">
              <a:spcBef>
                <a:spcPts val="411"/>
              </a:spcBef>
              <a:spcAft>
                <a:spcPct val="10000"/>
              </a:spcAft>
              <a:buClr>
                <a:schemeClr val="bg2"/>
              </a:buClr>
              <a:buSzPct val="80000"/>
              <a:buBlip>
                <a:blip r:embed="rId3"/>
              </a:buBlip>
              <a:defRPr/>
            </a:pPr>
            <a:r>
              <a:rPr lang="fr-FR" sz="1200" dirty="0"/>
              <a:t>La Prévoyance complémentaire pour les risques décès et arrêt de travail</a:t>
            </a:r>
          </a:p>
          <a:p>
            <a:pPr marL="715963" lvl="1" indent="-242888">
              <a:spcBef>
                <a:spcPts val="411"/>
              </a:spcBef>
              <a:spcAft>
                <a:spcPct val="10000"/>
              </a:spcAft>
              <a:buClr>
                <a:schemeClr val="bg2"/>
              </a:buClr>
              <a:buSzPct val="80000"/>
              <a:buBlip>
                <a:blip r:embed="rId3"/>
              </a:buBlip>
              <a:defRPr/>
            </a:pPr>
            <a:r>
              <a:rPr lang="fr-FR" sz="1200" dirty="0"/>
              <a:t>Les "Complémentaires santé" ou "Mutuelles" pour les frais </a:t>
            </a:r>
            <a:r>
              <a:rPr lang="fr-FR" sz="1200" dirty="0" smtClean="0"/>
              <a:t>médicaux</a:t>
            </a:r>
            <a:endParaRPr lang="fr-FR" sz="1200" dirty="0"/>
          </a:p>
          <a:p>
            <a:pPr marL="271463" indent="-271463">
              <a:spcBef>
                <a:spcPts val="1800"/>
              </a:spcBef>
              <a:buClr>
                <a:srgbClr val="CF022B"/>
              </a:buClr>
              <a:buSzPct val="90000"/>
              <a:buBlip>
                <a:blip r:embed="rId2"/>
              </a:buBlip>
              <a:defRPr/>
            </a:pPr>
            <a:r>
              <a:rPr lang="fr-FR" sz="1400" b="1" dirty="0"/>
              <a:t>Puis d'un étage supplémentaire ou « surcomplémentaire » pour la </a:t>
            </a:r>
            <a:r>
              <a:rPr lang="fr-FR" sz="1400" b="1" dirty="0" smtClean="0"/>
              <a:t>retraite</a:t>
            </a:r>
            <a:endParaRPr lang="fr-FR" sz="1050" b="1" dirty="0">
              <a:latin typeface="Arial" pitchFamily="34" charset="0"/>
            </a:endParaRPr>
          </a:p>
          <a:p>
            <a:pPr marL="715963" lvl="1" indent="-242888">
              <a:spcBef>
                <a:spcPts val="411"/>
              </a:spcBef>
              <a:spcAft>
                <a:spcPct val="10000"/>
              </a:spcAft>
              <a:buClr>
                <a:schemeClr val="bg2"/>
              </a:buClr>
              <a:buSzPct val="80000"/>
              <a:buBlip>
                <a:blip r:embed="rId3"/>
              </a:buBlip>
              <a:defRPr/>
            </a:pPr>
            <a:r>
              <a:rPr lang="fr-FR" sz="1200" dirty="0"/>
              <a:t>Destiné à compenser la baisse anticipée des pensions issues de la retraite de base et de la retraite </a:t>
            </a:r>
            <a:r>
              <a:rPr lang="fr-FR" sz="1200" dirty="0" smtClean="0"/>
              <a:t>complémentaire</a:t>
            </a:r>
            <a:endParaRPr lang="fr-FR" sz="1200" dirty="0"/>
          </a:p>
          <a:p>
            <a:pPr marL="271463" indent="-271463">
              <a:spcBef>
                <a:spcPts val="1800"/>
              </a:spcBef>
              <a:buClr>
                <a:srgbClr val="CF022B"/>
              </a:buClr>
              <a:buSzPct val="90000"/>
              <a:buBlip>
                <a:blip r:embed="rId2"/>
              </a:buBlip>
              <a:defRPr/>
            </a:pPr>
            <a:r>
              <a:rPr lang="fr-FR" sz="1600" b="1" dirty="0"/>
              <a:t>Et le développement des minima </a:t>
            </a:r>
            <a:r>
              <a:rPr lang="fr-FR" sz="1600" b="1" dirty="0" smtClean="0"/>
              <a:t>universels</a:t>
            </a:r>
            <a:endParaRPr lang="fr-FR" sz="1050" b="1" u="sng" dirty="0">
              <a:solidFill>
                <a:schemeClr val="accent1"/>
              </a:solidFill>
              <a:latin typeface="Arial" pitchFamily="34" charset="0"/>
            </a:endParaRPr>
          </a:p>
          <a:p>
            <a:pPr marL="715963" lvl="1" indent="-242888">
              <a:spcBef>
                <a:spcPts val="411"/>
              </a:spcBef>
              <a:spcAft>
                <a:spcPct val="10000"/>
              </a:spcAft>
              <a:buClr>
                <a:schemeClr val="bg2"/>
              </a:buClr>
              <a:buSzPct val="80000"/>
              <a:buBlip>
                <a:blip r:embed="rId3"/>
              </a:buBlip>
              <a:defRPr/>
            </a:pPr>
            <a:r>
              <a:rPr lang="fr-FR" sz="1200" dirty="0"/>
              <a:t>Minimum vieillesse : 1956</a:t>
            </a:r>
          </a:p>
          <a:p>
            <a:pPr marL="715963" lvl="1" indent="-242888">
              <a:spcBef>
                <a:spcPts val="411"/>
              </a:spcBef>
              <a:spcAft>
                <a:spcPct val="10000"/>
              </a:spcAft>
              <a:buClr>
                <a:schemeClr val="bg2"/>
              </a:buClr>
              <a:buSzPct val="80000"/>
              <a:buBlip>
                <a:blip r:embed="rId3"/>
              </a:buBlip>
              <a:defRPr/>
            </a:pPr>
            <a:r>
              <a:rPr lang="fr-FR" sz="1200" dirty="0"/>
              <a:t>CMU (Couverture Maladie Universelle) : 1999</a:t>
            </a:r>
          </a:p>
          <a:p>
            <a:pPr marL="715963" lvl="1" indent="-242888">
              <a:spcBef>
                <a:spcPts val="411"/>
              </a:spcBef>
              <a:spcAft>
                <a:spcPct val="10000"/>
              </a:spcAft>
              <a:buClr>
                <a:schemeClr val="bg2"/>
              </a:buClr>
              <a:buSzPct val="80000"/>
              <a:buBlip>
                <a:blip r:embed="rId3"/>
              </a:buBlip>
              <a:defRPr/>
            </a:pPr>
            <a:r>
              <a:rPr lang="fr-FR" sz="1200" dirty="0"/>
              <a:t>ACS (Aide complémentaire santé) : 2005</a:t>
            </a:r>
          </a:p>
          <a:p>
            <a:pPr marL="715963" lvl="1" indent="-242888">
              <a:spcBef>
                <a:spcPts val="411"/>
              </a:spcBef>
              <a:spcAft>
                <a:spcPct val="10000"/>
              </a:spcAft>
              <a:buClr>
                <a:schemeClr val="bg2"/>
              </a:buClr>
              <a:buSzPct val="80000"/>
              <a:buBlip>
                <a:blip r:embed="rId3"/>
              </a:buBlip>
              <a:defRPr/>
            </a:pPr>
            <a:r>
              <a:rPr lang="fr-FR" sz="1200" dirty="0"/>
              <a:t>RSA (Revenu de solidarité active) : 2009</a:t>
            </a:r>
          </a:p>
          <a:p>
            <a:pPr marL="628650" lvl="1" indent="-182563" defTabSz="874713">
              <a:spcAft>
                <a:spcPct val="10000"/>
              </a:spcAft>
              <a:buClr>
                <a:schemeClr val="bg2"/>
              </a:buClr>
              <a:buSzPct val="75000"/>
              <a:defRPr/>
            </a:pPr>
            <a:r>
              <a:rPr lang="fr-FR" sz="1200" dirty="0">
                <a:solidFill>
                  <a:srgbClr val="5A5A5A"/>
                </a:solidFill>
                <a:latin typeface="Arial" pitchFamily="34" charset="0"/>
              </a:rPr>
              <a:t/>
            </a:r>
            <a:br>
              <a:rPr lang="fr-FR" sz="1200" dirty="0">
                <a:solidFill>
                  <a:srgbClr val="5A5A5A"/>
                </a:solidFill>
                <a:latin typeface="Arial" pitchFamily="34" charset="0"/>
              </a:rPr>
            </a:br>
            <a:r>
              <a:rPr lang="fr-FR" sz="1200" dirty="0">
                <a:solidFill>
                  <a:srgbClr val="5A5A5A"/>
                </a:solidFill>
                <a:latin typeface="Arial" pitchFamily="34" charset="0"/>
              </a:rPr>
              <a:t/>
            </a:r>
            <a:br>
              <a:rPr lang="fr-FR" sz="1200" dirty="0">
                <a:solidFill>
                  <a:srgbClr val="5A5A5A"/>
                </a:solidFill>
                <a:latin typeface="Arial" pitchFamily="34" charset="0"/>
              </a:rPr>
            </a:br>
            <a:endParaRPr lang="fr-FR" sz="1200" dirty="0">
              <a:solidFill>
                <a:srgbClr val="5A5A5A"/>
              </a:solidFill>
              <a:latin typeface="Arial" pitchFamily="34" charset="0"/>
            </a:endParaRPr>
          </a:p>
        </p:txBody>
      </p:sp>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59956" y="1916361"/>
            <a:ext cx="3840037" cy="3744887"/>
          </a:xfrm>
          <a:solidFill>
            <a:schemeClr val="tx1">
              <a:lumMod val="10000"/>
              <a:lumOff val="90000"/>
            </a:schemeClr>
          </a:solidFill>
        </p:spPr>
        <p:txBody>
          <a:bodyPr/>
          <a:lstStyle/>
          <a:p>
            <a:pPr>
              <a:spcAft>
                <a:spcPct val="20000"/>
              </a:spcAft>
              <a:defRPr/>
            </a:pPr>
            <a:r>
              <a:rPr lang="fr-FR" sz="1600" b="1" dirty="0" smtClean="0"/>
              <a:t>La SS se compose de 5 BRANCHES recouvrant une partie des six risques de la Protection sociale</a:t>
            </a:r>
          </a:p>
          <a:p>
            <a:pPr marL="750888" lvl="1">
              <a:defRPr/>
            </a:pPr>
            <a:r>
              <a:rPr lang="fr-FR" sz="1400" dirty="0" smtClean="0"/>
              <a:t>Vieillesse </a:t>
            </a:r>
            <a:r>
              <a:rPr lang="fr-FR" sz="1400" dirty="0" smtClean="0">
                <a:sym typeface="Wingdings" pitchFamily="2" charset="2"/>
              </a:rPr>
              <a:t> « </a:t>
            </a:r>
            <a:r>
              <a:rPr lang="fr-FR" sz="1400" dirty="0" smtClean="0">
                <a:sym typeface="Wingdings 3" pitchFamily="18" charset="2"/>
              </a:rPr>
              <a:t>la retraite »</a:t>
            </a:r>
            <a:endParaRPr lang="fr-FR" sz="1400" dirty="0" smtClean="0"/>
          </a:p>
          <a:p>
            <a:pPr marL="750888" lvl="1">
              <a:defRPr/>
            </a:pPr>
            <a:r>
              <a:rPr lang="fr-FR" sz="1400" dirty="0" smtClean="0"/>
              <a:t>Maladie et prévoyance regroupées dans la même branche</a:t>
            </a:r>
          </a:p>
          <a:p>
            <a:pPr marL="750888" lvl="1">
              <a:defRPr/>
            </a:pPr>
            <a:r>
              <a:rPr lang="fr-FR" sz="1400" dirty="0" smtClean="0"/>
              <a:t>Famille – Maternité  </a:t>
            </a:r>
          </a:p>
          <a:p>
            <a:pPr marL="750888" lvl="1">
              <a:defRPr/>
            </a:pPr>
            <a:r>
              <a:rPr lang="fr-FR" sz="1400" dirty="0" smtClean="0"/>
              <a:t>Dépendance qui est constituée mais dont le financement n’est pas finalisé</a:t>
            </a:r>
          </a:p>
          <a:p>
            <a:pPr marL="750888" lvl="1">
              <a:defRPr/>
            </a:pPr>
            <a:r>
              <a:rPr lang="fr-FR" sz="1400" dirty="0" smtClean="0"/>
              <a:t>Recouvrement (ACOSS)</a:t>
            </a:r>
          </a:p>
          <a:p>
            <a:pPr marL="628650" lvl="1" indent="-182563" algn="just">
              <a:spcAft>
                <a:spcPct val="10000"/>
              </a:spcAft>
              <a:buClr>
                <a:schemeClr val="bg2"/>
              </a:buClr>
              <a:buSzPct val="75000"/>
              <a:buNone/>
              <a:defRPr/>
            </a:pPr>
            <a:endParaRPr lang="fr-FR" sz="1200" kern="0" dirty="0" smtClean="0">
              <a:solidFill>
                <a:srgbClr val="5A5A5A"/>
              </a:solidFill>
              <a:latin typeface="Arial" pitchFamily="34" charset="0"/>
            </a:endParaRPr>
          </a:p>
          <a:p>
            <a:pPr marL="628650" lvl="1" indent="-182563" algn="just">
              <a:spcAft>
                <a:spcPct val="10000"/>
              </a:spcAft>
              <a:buClr>
                <a:schemeClr val="bg2"/>
              </a:buClr>
              <a:buSzPct val="75000"/>
              <a:buFont typeface="Wingdings" pitchFamily="2" charset="2"/>
              <a:buNone/>
              <a:defRPr/>
            </a:pPr>
            <a:r>
              <a:rPr lang="fr-FR" sz="1200" kern="0" dirty="0" smtClean="0">
                <a:solidFill>
                  <a:srgbClr val="FF0000"/>
                </a:solidFill>
                <a:sym typeface="Wingdings" pitchFamily="2" charset="2"/>
              </a:rPr>
              <a:t></a:t>
            </a:r>
            <a:r>
              <a:rPr lang="fr-FR" sz="1200" kern="0" dirty="0" smtClean="0">
                <a:solidFill>
                  <a:srgbClr val="5A5A5A"/>
                </a:solidFill>
                <a:sym typeface="Wingdings" pitchFamily="2" charset="2"/>
              </a:rPr>
              <a:t> Le chômage ne fait pas partie du périmètre de la Sécurité sociale en France (administration spécifique)</a:t>
            </a:r>
          </a:p>
        </p:txBody>
      </p:sp>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17</a:t>
            </a:fld>
            <a:endParaRPr lang="fr-FR" dirty="0"/>
          </a:p>
        </p:txBody>
      </p:sp>
      <p:sp>
        <p:nvSpPr>
          <p:cNvPr id="6" name="Espace réservé du texte 5"/>
          <p:cNvSpPr>
            <a:spLocks noGrp="1"/>
          </p:cNvSpPr>
          <p:nvPr>
            <p:ph type="body" sz="quarter" idx="13"/>
          </p:nvPr>
        </p:nvSpPr>
        <p:spPr/>
        <p:txBody>
          <a:bodyPr/>
          <a:lstStyle/>
          <a:p>
            <a:r>
              <a:rPr lang="fr-FR" dirty="0" smtClean="0"/>
              <a:t>L’organisation de la sécurité sociale en branches et en régimes</a:t>
            </a:r>
            <a:endParaRPr lang="fr-FR" dirty="0"/>
          </a:p>
        </p:txBody>
      </p:sp>
      <p:sp>
        <p:nvSpPr>
          <p:cNvPr id="7" name="Espace réservé du contenu 1"/>
          <p:cNvSpPr txBox="1">
            <a:spLocks/>
          </p:cNvSpPr>
          <p:nvPr/>
        </p:nvSpPr>
        <p:spPr>
          <a:xfrm>
            <a:off x="4572001" y="1916833"/>
            <a:ext cx="3888432" cy="3744416"/>
          </a:xfrm>
          <a:prstGeom prst="rect">
            <a:avLst/>
          </a:prstGeom>
          <a:solidFill>
            <a:schemeClr val="tx1">
              <a:lumMod val="10000"/>
              <a:lumOff val="90000"/>
            </a:schemeClr>
          </a:solidFill>
        </p:spPr>
        <p:txBody>
          <a:bodyPr vert="horz" lIns="0" tIns="0" rIns="0" bIns="0" rtlCol="0">
            <a:noAutofit/>
          </a:bodyPr>
          <a:lstStyle/>
          <a:p>
            <a:pPr marL="271463" indent="-271463">
              <a:spcBef>
                <a:spcPts val="1800"/>
              </a:spcBef>
              <a:spcAft>
                <a:spcPct val="20000"/>
              </a:spcAft>
              <a:buClr>
                <a:srgbClr val="CF022B"/>
              </a:buClr>
              <a:buSzPct val="90000"/>
              <a:buBlip>
                <a:blip r:embed="rId2"/>
              </a:buBlip>
              <a:defRPr/>
            </a:pPr>
            <a:r>
              <a:rPr lang="fr-FR" sz="1600" b="1" dirty="0" smtClean="0"/>
              <a:t>Le rattachement professionnel est qualifié de REGIME auquel est rattaché une réglementation propre :</a:t>
            </a:r>
          </a:p>
          <a:p>
            <a:pPr marL="750888" lvl="1" indent="-242888">
              <a:spcBef>
                <a:spcPts val="411"/>
              </a:spcBef>
              <a:spcAft>
                <a:spcPct val="10000"/>
              </a:spcAft>
              <a:buClr>
                <a:schemeClr val="bg2"/>
              </a:buClr>
              <a:buSzPct val="80000"/>
              <a:buBlip>
                <a:blip r:embed="rId3"/>
              </a:buBlip>
              <a:defRPr/>
            </a:pPr>
            <a:r>
              <a:rPr lang="fr-FR" sz="1400" dirty="0" smtClean="0"/>
              <a:t>Travailleurs salariés du privé, souvent appelé « RÉGIME GÉNÉRAL » car il assure 80% des travailleurs</a:t>
            </a:r>
          </a:p>
          <a:p>
            <a:pPr marL="750888" lvl="1" indent="-242888">
              <a:spcBef>
                <a:spcPts val="411"/>
              </a:spcBef>
              <a:spcAft>
                <a:spcPct val="10000"/>
              </a:spcAft>
              <a:buClr>
                <a:schemeClr val="bg2"/>
              </a:buClr>
              <a:buSzPct val="80000"/>
              <a:buBlip>
                <a:blip r:embed="rId3"/>
              </a:buBlip>
              <a:defRPr/>
            </a:pPr>
            <a:r>
              <a:rPr lang="fr-FR" sz="1400" dirty="0" smtClean="0"/>
              <a:t>Professions libérales et indépendants (RSI)</a:t>
            </a:r>
          </a:p>
          <a:p>
            <a:pPr marL="750888" lvl="1" indent="-242888">
              <a:spcBef>
                <a:spcPts val="411"/>
              </a:spcBef>
              <a:spcAft>
                <a:spcPct val="10000"/>
              </a:spcAft>
              <a:buClr>
                <a:schemeClr val="bg2"/>
              </a:buClr>
              <a:buSzPct val="80000"/>
              <a:buBlip>
                <a:blip r:embed="rId3"/>
              </a:buBlip>
              <a:defRPr/>
            </a:pPr>
            <a:r>
              <a:rPr lang="fr-FR" sz="1400" dirty="0" smtClean="0"/>
              <a:t>Fonctionnaires civils et militaires</a:t>
            </a:r>
          </a:p>
          <a:p>
            <a:pPr marL="750888" lvl="1" indent="-242888">
              <a:spcBef>
                <a:spcPts val="411"/>
              </a:spcBef>
              <a:spcAft>
                <a:spcPct val="10000"/>
              </a:spcAft>
              <a:buClr>
                <a:schemeClr val="bg2"/>
              </a:buClr>
              <a:buSzPct val="80000"/>
              <a:buBlip>
                <a:blip r:embed="rId3"/>
              </a:buBlip>
              <a:defRPr/>
            </a:pPr>
            <a:r>
              <a:rPr lang="fr-FR" sz="1400" dirty="0" smtClean="0"/>
              <a:t>Régime agricole (MSA)</a:t>
            </a:r>
          </a:p>
          <a:p>
            <a:pPr marL="750888" lvl="1" indent="-242888">
              <a:spcBef>
                <a:spcPts val="411"/>
              </a:spcBef>
              <a:spcAft>
                <a:spcPct val="10000"/>
              </a:spcAft>
              <a:buClr>
                <a:schemeClr val="bg2"/>
              </a:buClr>
              <a:buSzPct val="80000"/>
              <a:buBlip>
                <a:blip r:embed="rId3"/>
              </a:buBlip>
              <a:defRPr/>
            </a:pPr>
            <a:r>
              <a:rPr lang="fr-FR" sz="1400" dirty="0" smtClean="0"/>
              <a:t>Régimes spéciaux</a:t>
            </a:r>
          </a:p>
          <a:p>
            <a:pPr marL="989013" lvl="2" indent="-203200" defTabSz="725488">
              <a:spcBef>
                <a:spcPts val="411"/>
              </a:spcBef>
              <a:buFont typeface="Calibri" panose="020F0502020204030204" pitchFamily="34" charset="0"/>
              <a:buChar char="‐"/>
              <a:defRPr/>
            </a:pPr>
            <a:r>
              <a:rPr lang="fr-FR" sz="1200" dirty="0" smtClean="0"/>
              <a:t>souvent spécifiques à une entreprise parapublique (EDF, SNCF, RATP…) ou</a:t>
            </a:r>
          </a:p>
          <a:p>
            <a:pPr marL="989013" lvl="2" indent="-203200" defTabSz="725488">
              <a:spcBef>
                <a:spcPts val="411"/>
              </a:spcBef>
              <a:buFont typeface="Calibri" panose="020F0502020204030204" pitchFamily="34" charset="0"/>
              <a:buChar char="‐"/>
              <a:defRPr/>
            </a:pPr>
            <a:r>
              <a:rPr lang="fr-FR" sz="1200" dirty="0" smtClean="0"/>
              <a:t>à une profession historiquement organisée (marins, clercs de notaire, etc.)</a:t>
            </a:r>
            <a:endParaRPr lang="fr-FR" sz="1200" dirty="0"/>
          </a:p>
        </p:txBody>
      </p:sp>
      <p:sp>
        <p:nvSpPr>
          <p:cNvPr id="8" name="Rectangle 7"/>
          <p:cNvSpPr/>
          <p:nvPr/>
        </p:nvSpPr>
        <p:spPr>
          <a:xfrm>
            <a:off x="539552" y="1188042"/>
            <a:ext cx="7776864" cy="584775"/>
          </a:xfrm>
          <a:prstGeom prst="rect">
            <a:avLst/>
          </a:prstGeom>
        </p:spPr>
        <p:txBody>
          <a:bodyPr wrap="square">
            <a:spAutoFit/>
          </a:bodyPr>
          <a:lstStyle/>
          <a:p>
            <a:pPr eaLnBrk="0" hangingPunct="0"/>
            <a:r>
              <a:rPr lang="fr-FR" sz="1600" dirty="0" smtClean="0"/>
              <a:t>Le modèle d'organisation de la SS est le fruit du </a:t>
            </a:r>
            <a:r>
              <a:rPr lang="fr-FR" sz="1600" u="sng" dirty="0" smtClean="0">
                <a:solidFill>
                  <a:schemeClr val="accent1"/>
                </a:solidFill>
              </a:rPr>
              <a:t>type de risques</a:t>
            </a:r>
            <a:r>
              <a:rPr lang="fr-FR" sz="1600" dirty="0" smtClean="0">
                <a:solidFill>
                  <a:schemeClr val="accent1"/>
                </a:solidFill>
              </a:rPr>
              <a:t> </a:t>
            </a:r>
            <a:r>
              <a:rPr lang="fr-FR" sz="1600" dirty="0" smtClean="0"/>
              <a:t>qu'elle assure et du </a:t>
            </a:r>
            <a:r>
              <a:rPr lang="fr-FR" sz="1600" u="sng" dirty="0" smtClean="0">
                <a:solidFill>
                  <a:schemeClr val="accent1"/>
                </a:solidFill>
              </a:rPr>
              <a:t>rattachement professionnel</a:t>
            </a:r>
            <a:r>
              <a:rPr lang="fr-FR" sz="1600" dirty="0" smtClean="0">
                <a:solidFill>
                  <a:schemeClr val="accent1"/>
                </a:solidFill>
              </a:rPr>
              <a:t> </a:t>
            </a:r>
            <a:r>
              <a:rPr lang="fr-FR" sz="1600" dirty="0" smtClean="0"/>
              <a:t>de ses assurés</a:t>
            </a:r>
            <a:endParaRPr lang="fr-FR" sz="1600" dirty="0"/>
          </a:p>
        </p:txBody>
      </p:sp>
      <p:sp>
        <p:nvSpPr>
          <p:cNvPr id="9" name="Rectangle 8"/>
          <p:cNvSpPr/>
          <p:nvPr/>
        </p:nvSpPr>
        <p:spPr>
          <a:xfrm>
            <a:off x="539552" y="5733257"/>
            <a:ext cx="7776864" cy="584775"/>
          </a:xfrm>
          <a:prstGeom prst="rect">
            <a:avLst/>
          </a:prstGeom>
        </p:spPr>
        <p:txBody>
          <a:bodyPr wrap="square">
            <a:spAutoFit/>
          </a:bodyPr>
          <a:lstStyle/>
          <a:p>
            <a:pPr marL="271463" indent="-271463">
              <a:spcBef>
                <a:spcPts val="1800"/>
              </a:spcBef>
              <a:spcAft>
                <a:spcPct val="20000"/>
              </a:spcAft>
              <a:buClr>
                <a:srgbClr val="CF022B"/>
              </a:buClr>
              <a:buSzPct val="90000"/>
              <a:buBlip>
                <a:blip r:embed="rId2"/>
              </a:buBlip>
              <a:defRPr/>
            </a:pPr>
            <a:r>
              <a:rPr lang="fr-FR" sz="1600" dirty="0" smtClean="0"/>
              <a:t>Le régime </a:t>
            </a:r>
            <a:r>
              <a:rPr lang="fr-FR" sz="1600" b="1" dirty="0" smtClean="0"/>
              <a:t>OBLIGATOIRE</a:t>
            </a:r>
            <a:r>
              <a:rPr lang="fr-FR" sz="1600" dirty="0" smtClean="0"/>
              <a:t> est le régime d’assurance auquel l’assuré est automatiquement rattaché en fonction de sa situation personnelle</a:t>
            </a:r>
          </a:p>
        </p:txBody>
      </p:sp>
      <p:sp>
        <p:nvSpPr>
          <p:cNvPr id="10"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18</a:t>
            </a:fld>
            <a:endParaRPr lang="fr-FR" dirty="0"/>
          </a:p>
        </p:txBody>
      </p:sp>
      <p:sp>
        <p:nvSpPr>
          <p:cNvPr id="6" name="Espace réservé du texte 5"/>
          <p:cNvSpPr>
            <a:spLocks noGrp="1"/>
          </p:cNvSpPr>
          <p:nvPr>
            <p:ph type="body" sz="quarter" idx="13"/>
          </p:nvPr>
        </p:nvSpPr>
        <p:spPr/>
        <p:txBody>
          <a:bodyPr/>
          <a:lstStyle/>
          <a:p>
            <a:r>
              <a:rPr lang="fr-FR" dirty="0" smtClean="0"/>
              <a:t>Les sources de financement de la protection sociale</a:t>
            </a:r>
            <a:endParaRPr lang="fr-FR" dirty="0"/>
          </a:p>
        </p:txBody>
      </p:sp>
      <p:sp>
        <p:nvSpPr>
          <p:cNvPr id="7" name="Rectangle 3"/>
          <p:cNvSpPr txBox="1">
            <a:spLocks noChangeArrowheads="1"/>
          </p:cNvSpPr>
          <p:nvPr/>
        </p:nvSpPr>
        <p:spPr>
          <a:xfrm>
            <a:off x="539552" y="1196753"/>
            <a:ext cx="7975600" cy="5184775"/>
          </a:xfrm>
          <a:prstGeom prst="rect">
            <a:avLst/>
          </a:prstGeom>
        </p:spPr>
        <p:txBody>
          <a:bodyPr vert="horz" lIns="0" tIns="0" rIns="0" bIns="0" rtlCol="0">
            <a:noAutofit/>
          </a:bodyPr>
          <a:lstStyle/>
          <a:p>
            <a:pPr marL="271463" marR="0" lvl="0" indent="-271463" algn="l" defTabSz="914199" rtl="0" eaLnBrk="1" fontAlgn="auto" latinLnBrk="0" hangingPunct="1">
              <a:lnSpc>
                <a:spcPct val="95000"/>
              </a:lnSpc>
              <a:spcBef>
                <a:spcPct val="15000"/>
              </a:spcBef>
              <a:spcAft>
                <a:spcPts val="0"/>
              </a:spcAft>
              <a:buClr>
                <a:srgbClr val="CF022B"/>
              </a:buClr>
              <a:buSzPct val="90000"/>
              <a:buFontTx/>
              <a:buBlip>
                <a:blip r:embed="rId2"/>
              </a:buBlip>
              <a:tabLst/>
              <a:defRPr/>
            </a:pPr>
            <a:r>
              <a:rPr kumimoji="0" lang="fr-FR" sz="1600" b="0" i="0" u="none" strike="noStrike" kern="1200" cap="none" spc="0" normalizeH="0" baseline="0" noProof="0" dirty="0" smtClean="0">
                <a:ln>
                  <a:noFill/>
                </a:ln>
                <a:solidFill>
                  <a:schemeClr val="tx1"/>
                </a:solidFill>
                <a:effectLst/>
                <a:uLnTx/>
                <a:uFillTx/>
                <a:latin typeface="Arial" charset="0"/>
                <a:ea typeface="+mn-ea"/>
                <a:cs typeface="+mn-cs"/>
              </a:rPr>
              <a:t>La protection sociale est principalement financée par trois voies</a:t>
            </a:r>
          </a:p>
          <a:p>
            <a:pPr marL="715963" marR="0" lvl="1" indent="-242888" algn="l" defTabSz="914199" rtl="0" eaLnBrk="1" fontAlgn="auto" latinLnBrk="0" hangingPunct="1">
              <a:lnSpc>
                <a:spcPct val="95000"/>
              </a:lnSpc>
              <a:spcBef>
                <a:spcPct val="15000"/>
              </a:spcBef>
              <a:spcAft>
                <a:spcPts val="0"/>
              </a:spcAft>
              <a:buClrTx/>
              <a:buSzPct val="80000"/>
              <a:buFontTx/>
              <a:buBlip>
                <a:blip r:embed="rId3"/>
              </a:buBlip>
              <a:tabLst/>
              <a:defRPr/>
            </a:pPr>
            <a:r>
              <a:rPr kumimoji="0" lang="fr-FR" sz="1400" b="0" i="0" u="sng" strike="noStrike" kern="1200" cap="none" spc="0" normalizeH="0" baseline="0" noProof="0" dirty="0" smtClean="0">
                <a:ln>
                  <a:noFill/>
                </a:ln>
                <a:solidFill>
                  <a:schemeClr val="tx1"/>
                </a:solidFill>
                <a:effectLst/>
                <a:uLnTx/>
                <a:uFillTx/>
                <a:latin typeface="Arial" charset="0"/>
                <a:ea typeface="+mn-ea"/>
                <a:cs typeface="+mn-cs"/>
              </a:rPr>
              <a:t>Les cotisations sociales (64,6%)</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Principale source de financement de la Sécurité Sociale et de la protection sociale en général.</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Dans le système français le financement reposait sur le travail en ponctionnant une partie du revenu qu’il générait (les cotisations sociales constituent l’essentiel de la différence entre revenu brut et revenu net)</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Les assurés acquièrent des </a:t>
            </a:r>
            <a:r>
              <a:rPr kumimoji="0" lang="fr-FR" sz="1200" b="1" i="0" u="sng" strike="noStrike" kern="1200" cap="none" spc="0" normalizeH="0" baseline="0" noProof="0" dirty="0" smtClean="0">
                <a:ln>
                  <a:noFill/>
                </a:ln>
                <a:solidFill>
                  <a:schemeClr val="tx1"/>
                </a:solidFill>
                <a:effectLst/>
                <a:uLnTx/>
                <a:uFillTx/>
                <a:latin typeface="Arial" charset="0"/>
                <a:ea typeface="+mn-ea"/>
                <a:cs typeface="+mn-cs"/>
              </a:rPr>
              <a:t>droits</a:t>
            </a: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 (à la retraite, à l’assurance maladie, etc.) en payant des </a:t>
            </a:r>
            <a:r>
              <a:rPr kumimoji="0" lang="fr-FR" sz="1200" b="1" i="0" u="sng" strike="noStrike" kern="1200" cap="none" spc="0" normalizeH="0" baseline="0" noProof="0" dirty="0" smtClean="0">
                <a:ln>
                  <a:noFill/>
                </a:ln>
                <a:solidFill>
                  <a:schemeClr val="tx1"/>
                </a:solidFill>
                <a:effectLst/>
                <a:uLnTx/>
                <a:uFillTx/>
                <a:latin typeface="Arial" charset="0"/>
                <a:ea typeface="+mn-ea"/>
                <a:cs typeface="+mn-cs"/>
              </a:rPr>
              <a:t>cotisations proportionnellement à leur revenus ou salaires</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endParaRPr kumimoji="0" lang="fr-FR" sz="1200" b="1" i="0" u="sng" strike="noStrike" kern="1200" cap="none" spc="0" normalizeH="0" baseline="0" noProof="0" dirty="0" smtClean="0">
              <a:ln>
                <a:noFill/>
              </a:ln>
              <a:solidFill>
                <a:schemeClr val="tx1"/>
              </a:solidFill>
              <a:effectLst/>
              <a:uLnTx/>
              <a:uFillTx/>
              <a:latin typeface="Arial" charset="0"/>
              <a:ea typeface="+mn-ea"/>
              <a:cs typeface="+mn-cs"/>
            </a:endParaRPr>
          </a:p>
          <a:p>
            <a:pPr marL="715963" marR="0" lvl="1" indent="-242888" algn="just" defTabSz="914199" rtl="0" eaLnBrk="1" fontAlgn="auto" latinLnBrk="0" hangingPunct="1">
              <a:lnSpc>
                <a:spcPct val="95000"/>
              </a:lnSpc>
              <a:spcBef>
                <a:spcPct val="15000"/>
              </a:spcBef>
              <a:spcAft>
                <a:spcPts val="0"/>
              </a:spcAft>
              <a:buClrTx/>
              <a:buSzPct val="80000"/>
              <a:buFontTx/>
              <a:buBlip>
                <a:blip r:embed="rId3"/>
              </a:buBlip>
              <a:tabLst/>
              <a:defRPr/>
            </a:pPr>
            <a:r>
              <a:rPr kumimoji="0" lang="fr-FR" sz="1400" b="0" i="0" u="sng" strike="noStrike" kern="1200" cap="none" spc="0" normalizeH="0" baseline="0" noProof="0" dirty="0" smtClean="0">
                <a:ln>
                  <a:noFill/>
                </a:ln>
                <a:solidFill>
                  <a:schemeClr val="tx1"/>
                </a:solidFill>
                <a:effectLst/>
                <a:uLnTx/>
                <a:uFillTx/>
                <a:latin typeface="Arial" charset="0"/>
                <a:ea typeface="+mn-ea"/>
                <a:cs typeface="+mn-cs"/>
              </a:rPr>
              <a:t>Les contributions sociales (10%)</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Afin d’élargir la « base » de financement et pour répondre aux besoins de trouver plus de financement, les contributions sociales sont apparues dans les années 1990.</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Contrairement aux cotisations, elles ne reposent pas sur les seuls revenus du travail mais </a:t>
            </a:r>
            <a:r>
              <a:rPr kumimoji="0" lang="fr-FR" sz="1200" b="1" i="0" u="sng" strike="noStrike" kern="1200" cap="none" spc="0" normalizeH="0" baseline="0" noProof="0" dirty="0" smtClean="0">
                <a:ln>
                  <a:noFill/>
                </a:ln>
                <a:solidFill>
                  <a:schemeClr val="tx1"/>
                </a:solidFill>
                <a:effectLst/>
                <a:uLnTx/>
                <a:uFillTx/>
                <a:latin typeface="Arial" charset="0"/>
                <a:ea typeface="+mn-ea"/>
                <a:cs typeface="+mn-cs"/>
              </a:rPr>
              <a:t>sur l’ensemble des revenus des ménages</a:t>
            </a: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 y compris les revenus financiers (principe de l’impôt)</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Elles sont composées de la </a:t>
            </a:r>
            <a:r>
              <a:rPr kumimoji="0" lang="fr-FR" sz="1200" b="1" i="0" u="sng" strike="noStrike" kern="1200" cap="none" spc="0" normalizeH="0" baseline="0" noProof="0" dirty="0" smtClean="0">
                <a:ln>
                  <a:noFill/>
                </a:ln>
                <a:solidFill>
                  <a:schemeClr val="tx1"/>
                </a:solidFill>
                <a:effectLst/>
                <a:uLnTx/>
                <a:uFillTx/>
                <a:latin typeface="Arial" charset="0"/>
                <a:ea typeface="+mn-ea"/>
                <a:cs typeface="+mn-cs"/>
              </a:rPr>
              <a:t>Contribution Sociale Généralisée (CSG)</a:t>
            </a: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 et de la </a:t>
            </a:r>
            <a:r>
              <a:rPr kumimoji="0" lang="fr-FR" sz="1200" b="1" i="0" u="sng" strike="noStrike" kern="1200" cap="none" spc="0" normalizeH="0" baseline="0" noProof="0" dirty="0" smtClean="0">
                <a:ln>
                  <a:noFill/>
                </a:ln>
                <a:solidFill>
                  <a:schemeClr val="tx1"/>
                </a:solidFill>
                <a:effectLst/>
                <a:uLnTx/>
                <a:uFillTx/>
                <a:latin typeface="Arial" charset="0"/>
                <a:ea typeface="+mn-ea"/>
                <a:cs typeface="+mn-cs"/>
              </a:rPr>
              <a:t>Contribution au Remboursement de la Dette Sociale (CRDS)</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Plus récemment, la </a:t>
            </a:r>
            <a:r>
              <a:rPr kumimoji="0" lang="fr-FR" sz="1200" b="1" i="0" u="sng" strike="noStrike" kern="1200" cap="none" spc="0" normalizeH="0" baseline="0" noProof="0" dirty="0" smtClean="0">
                <a:ln>
                  <a:noFill/>
                </a:ln>
                <a:solidFill>
                  <a:schemeClr val="tx1"/>
                </a:solidFill>
                <a:effectLst/>
                <a:uLnTx/>
                <a:uFillTx/>
                <a:latin typeface="Arial" charset="0"/>
                <a:ea typeface="+mn-ea"/>
                <a:cs typeface="+mn-cs"/>
              </a:rPr>
              <a:t>journée de travail pour la solidarité</a:t>
            </a: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 a été instituée, créant une source nouvelle de financement qui, à nouveau, repose sur le travail</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endParaRPr kumimoji="0" lang="fr-FR" sz="1200" b="0" i="0" u="none" strike="noStrike" kern="1200" cap="none" spc="0" normalizeH="0" baseline="0" noProof="0" dirty="0" smtClean="0">
              <a:ln>
                <a:noFill/>
              </a:ln>
              <a:solidFill>
                <a:schemeClr val="tx1"/>
              </a:solidFill>
              <a:effectLst/>
              <a:uLnTx/>
              <a:uFillTx/>
              <a:latin typeface="Arial" charset="0"/>
              <a:ea typeface="+mn-ea"/>
              <a:cs typeface="+mn-cs"/>
            </a:endParaRPr>
          </a:p>
          <a:p>
            <a:pPr marL="715963" marR="0" lvl="1" indent="-242888" algn="just" defTabSz="914199" rtl="0" eaLnBrk="1" fontAlgn="auto" latinLnBrk="0" hangingPunct="1">
              <a:lnSpc>
                <a:spcPct val="95000"/>
              </a:lnSpc>
              <a:spcBef>
                <a:spcPct val="15000"/>
              </a:spcBef>
              <a:spcAft>
                <a:spcPts val="0"/>
              </a:spcAft>
              <a:buClrTx/>
              <a:buSzPct val="80000"/>
              <a:buFontTx/>
              <a:buBlip>
                <a:blip r:embed="rId3"/>
              </a:buBlip>
              <a:tabLst/>
              <a:defRPr/>
            </a:pPr>
            <a:r>
              <a:rPr kumimoji="0" lang="fr-FR" sz="1400" b="0" i="0" u="sng" strike="noStrike" kern="1200" cap="none" spc="0" normalizeH="0" baseline="0" noProof="0" dirty="0" smtClean="0">
                <a:ln>
                  <a:noFill/>
                </a:ln>
                <a:solidFill>
                  <a:schemeClr val="tx1"/>
                </a:solidFill>
                <a:effectLst/>
                <a:uLnTx/>
                <a:uFillTx/>
                <a:latin typeface="Arial" charset="0"/>
                <a:ea typeface="+mn-ea"/>
                <a:cs typeface="+mn-cs"/>
              </a:rPr>
              <a:t>L’impôt (22%)</a:t>
            </a:r>
          </a:p>
          <a:p>
            <a:pPr marL="989013" marR="0" lvl="2" indent="-203200" algn="just" defTabSz="725488" rtl="0" eaLnBrk="1" fontAlgn="auto" latinLnBrk="0" hangingPunct="1">
              <a:lnSpc>
                <a:spcPct val="95000"/>
              </a:lnSpc>
              <a:spcBef>
                <a:spcPct val="15000"/>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De façon indirecte, </a:t>
            </a:r>
            <a:r>
              <a:rPr kumimoji="0" lang="fr-FR" sz="1200" b="1" i="0" u="sng" strike="noStrike" kern="1200" cap="none" spc="0" normalizeH="0" baseline="0" noProof="0" dirty="0" smtClean="0">
                <a:ln>
                  <a:noFill/>
                </a:ln>
                <a:solidFill>
                  <a:schemeClr val="tx1"/>
                </a:solidFill>
                <a:effectLst/>
                <a:uLnTx/>
                <a:uFillTx/>
                <a:latin typeface="Arial" charset="0"/>
                <a:ea typeface="+mn-ea"/>
                <a:cs typeface="+mn-cs"/>
              </a:rPr>
              <a:t>l’impôt (IR, ISF, TVA) finance la protection sociale</a:t>
            </a:r>
            <a:r>
              <a:rPr kumimoji="0" lang="fr-FR" sz="1200" b="0" i="0" u="none" strike="noStrike" kern="1200" cap="none" spc="0" normalizeH="0" baseline="0" noProof="0" dirty="0" smtClean="0">
                <a:ln>
                  <a:noFill/>
                </a:ln>
                <a:solidFill>
                  <a:schemeClr val="tx1"/>
                </a:solidFill>
                <a:effectLst/>
                <a:uLnTx/>
                <a:uFillTx/>
                <a:latin typeface="Arial" charset="0"/>
                <a:ea typeface="+mn-ea"/>
                <a:cs typeface="+mn-cs"/>
              </a:rPr>
              <a:t> : face au déficit de la Sécurité Sociale, l’État a choisi de consacrer une part de ses revenus à l’affectation de crédits supplémentaires pour la SS.</a:t>
            </a:r>
          </a:p>
        </p:txBody>
      </p:sp>
      <p:sp>
        <p:nvSpPr>
          <p:cNvPr id="8" name="Text Box 5"/>
          <p:cNvSpPr txBox="1">
            <a:spLocks noChangeArrowheads="1"/>
          </p:cNvSpPr>
          <p:nvPr/>
        </p:nvSpPr>
        <p:spPr bwMode="auto">
          <a:xfrm>
            <a:off x="755576" y="5949281"/>
            <a:ext cx="7920880" cy="365125"/>
          </a:xfrm>
          <a:prstGeom prst="rect">
            <a:avLst/>
          </a:prstGeom>
          <a:solidFill>
            <a:schemeClr val="tx1">
              <a:lumMod val="25000"/>
              <a:lumOff val="75000"/>
            </a:schemeClr>
          </a:solidFill>
          <a:ln>
            <a:headEnd/>
            <a:tailEnd/>
          </a:ln>
        </p:spPr>
        <p:style>
          <a:lnRef idx="0">
            <a:schemeClr val="accent3"/>
          </a:lnRef>
          <a:fillRef idx="3">
            <a:schemeClr val="accent3"/>
          </a:fillRef>
          <a:effectRef idx="3">
            <a:schemeClr val="accent3"/>
          </a:effectRef>
          <a:fontRef idx="minor">
            <a:schemeClr val="lt1"/>
          </a:fontRef>
        </p:style>
        <p:txBody>
          <a:bodyPr wrap="none"/>
          <a:lstStyle/>
          <a:p>
            <a:pPr algn="ctr">
              <a:defRPr/>
            </a:pPr>
            <a:r>
              <a:rPr lang="fr-FR" sz="1400" b="1" dirty="0">
                <a:solidFill>
                  <a:schemeClr val="tx1"/>
                </a:solidFill>
              </a:rPr>
              <a:t>La protection sociale diversifie les sources de financement afin de parvenir à l'équilibre </a:t>
            </a:r>
          </a:p>
        </p:txBody>
      </p:sp>
      <p:sp>
        <p:nvSpPr>
          <p:cNvPr id="10"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19</a:t>
            </a:fld>
            <a:endParaRPr lang="fr-FR" dirty="0"/>
          </a:p>
        </p:txBody>
      </p:sp>
      <p:sp>
        <p:nvSpPr>
          <p:cNvPr id="6" name="Espace réservé du texte 5"/>
          <p:cNvSpPr>
            <a:spLocks noGrp="1"/>
          </p:cNvSpPr>
          <p:nvPr>
            <p:ph type="body" sz="quarter" idx="13"/>
          </p:nvPr>
        </p:nvSpPr>
        <p:spPr/>
        <p:txBody>
          <a:bodyPr/>
          <a:lstStyle/>
          <a:p>
            <a:r>
              <a:rPr lang="fr-FR" dirty="0" smtClean="0"/>
              <a:t>Le « trou de la </a:t>
            </a:r>
            <a:r>
              <a:rPr lang="fr-FR" dirty="0" err="1" smtClean="0"/>
              <a:t>secu</a:t>
            </a:r>
            <a:r>
              <a:rPr lang="fr-FR" dirty="0" smtClean="0"/>
              <a:t> »</a:t>
            </a:r>
            <a:endParaRPr lang="fr-FR" dirty="0"/>
          </a:p>
        </p:txBody>
      </p:sp>
      <p:sp>
        <p:nvSpPr>
          <p:cNvPr id="7" name="Rectangle 3"/>
          <p:cNvSpPr txBox="1">
            <a:spLocks noChangeArrowheads="1"/>
          </p:cNvSpPr>
          <p:nvPr/>
        </p:nvSpPr>
        <p:spPr>
          <a:xfrm>
            <a:off x="467544" y="1268760"/>
            <a:ext cx="4608512" cy="1440160"/>
          </a:xfrm>
          <a:prstGeom prst="rect">
            <a:avLst/>
          </a:prstGeom>
        </p:spPr>
        <p:txBody>
          <a:bodyPr vert="horz" lIns="0" tIns="0" rIns="0" bIns="0" rtlCol="0">
            <a:noAutofit/>
          </a:bodyPr>
          <a:lstStyle/>
          <a:p>
            <a:pPr marL="271463" marR="0" lvl="0" indent="-271463" algn="l" defTabSz="914199" rtl="0" eaLnBrk="1" fontAlgn="auto" latinLnBrk="0" hangingPunct="1">
              <a:lnSpc>
                <a:spcPct val="80000"/>
              </a:lnSpc>
              <a:spcBef>
                <a:spcPts val="1800"/>
              </a:spcBef>
              <a:spcAft>
                <a:spcPts val="0"/>
              </a:spcAft>
              <a:buClr>
                <a:srgbClr val="CF022B"/>
              </a:buClr>
              <a:buSzPct val="90000"/>
              <a:buFontTx/>
              <a:buBlip>
                <a:blip r:embed="rId4"/>
              </a:buBlip>
              <a:tabLst/>
              <a:defRPr/>
            </a:pPr>
            <a:r>
              <a:rPr kumimoji="0" lang="fr-FR" sz="1400" b="1" i="0" u="none" strike="noStrike" kern="1200" cap="none" spc="0" normalizeH="0" baseline="0" noProof="0" dirty="0" smtClean="0">
                <a:ln>
                  <a:noFill/>
                </a:ln>
                <a:solidFill>
                  <a:schemeClr val="tx1"/>
                </a:solidFill>
                <a:effectLst/>
                <a:uLnTx/>
                <a:uFillTx/>
                <a:latin typeface="Arial" charset="0"/>
                <a:ea typeface="+mn-ea"/>
                <a:cs typeface="+mn-cs"/>
              </a:rPr>
              <a:t>Une augmentation de 50 % du budget en 20 ans…</a:t>
            </a:r>
          </a:p>
          <a:p>
            <a:pPr marL="715963" marR="0" lvl="1" indent="-242888" algn="l" defTabSz="914199" rtl="0" eaLnBrk="1" fontAlgn="auto" latinLnBrk="0" hangingPunct="1">
              <a:lnSpc>
                <a:spcPct val="80000"/>
              </a:lnSpc>
              <a:spcBef>
                <a:spcPts val="411"/>
              </a:spcBef>
              <a:spcAft>
                <a:spcPts val="0"/>
              </a:spcAft>
              <a:buClrTx/>
              <a:buSzPct val="80000"/>
              <a:buFontTx/>
              <a:buBlip>
                <a:blip r:embed="rId5"/>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321 Md€ en 1990</a:t>
            </a:r>
          </a:p>
          <a:p>
            <a:pPr marL="715963" marR="0" lvl="1" indent="-242888" algn="l" defTabSz="914199" rtl="0" eaLnBrk="1" fontAlgn="auto" latinLnBrk="0" hangingPunct="1">
              <a:lnSpc>
                <a:spcPct val="80000"/>
              </a:lnSpc>
              <a:spcBef>
                <a:spcPts val="411"/>
              </a:spcBef>
              <a:spcAft>
                <a:spcPts val="0"/>
              </a:spcAft>
              <a:buClrTx/>
              <a:buSzPct val="80000"/>
              <a:buFontTx/>
              <a:buBlip>
                <a:blip r:embed="rId5"/>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457</a:t>
            </a:r>
            <a:r>
              <a:rPr kumimoji="0" lang="fr-FR" sz="1200" b="0" i="0" u="none" strike="noStrike" kern="1200" cap="none" spc="0" normalizeH="0" noProof="0" dirty="0" smtClean="0">
                <a:ln>
                  <a:noFill/>
                </a:ln>
                <a:solidFill>
                  <a:schemeClr val="tx1"/>
                </a:solidFill>
                <a:effectLst/>
                <a:uLnTx/>
                <a:uFillTx/>
                <a:ea typeface="+mn-ea"/>
                <a:cs typeface="+mn-cs"/>
              </a:rPr>
              <a:t> </a:t>
            </a:r>
            <a:r>
              <a:rPr kumimoji="0" lang="fr-FR" sz="1200" b="0" i="0" u="none" strike="noStrike" kern="1200" cap="none" spc="0" normalizeH="0" baseline="0" noProof="0" dirty="0" smtClean="0">
                <a:ln>
                  <a:noFill/>
                </a:ln>
                <a:solidFill>
                  <a:schemeClr val="tx1"/>
                </a:solidFill>
                <a:effectLst/>
                <a:uLnTx/>
                <a:uFillTx/>
                <a:ea typeface="+mn-ea"/>
                <a:cs typeface="+mn-cs"/>
              </a:rPr>
              <a:t>Md€ en 2013</a:t>
            </a:r>
          </a:p>
          <a:p>
            <a:pPr marL="271463" marR="0" lvl="0" indent="-271463" algn="l" defTabSz="914199" rtl="0" eaLnBrk="1" fontAlgn="auto" latinLnBrk="0" hangingPunct="1">
              <a:lnSpc>
                <a:spcPct val="80000"/>
              </a:lnSpc>
              <a:spcBef>
                <a:spcPts val="1800"/>
              </a:spcBef>
              <a:spcAft>
                <a:spcPts val="0"/>
              </a:spcAft>
              <a:buClr>
                <a:srgbClr val="CF022B"/>
              </a:buClr>
              <a:buSzPct val="90000"/>
              <a:buFontTx/>
              <a:buNone/>
              <a:tabLst/>
              <a:defRPr/>
            </a:pPr>
            <a:r>
              <a:rPr kumimoji="0" lang="fr-FR" sz="900" b="0" i="1" u="none" strike="noStrike" kern="1200" cap="none" spc="0" normalizeH="0" baseline="0" noProof="0" dirty="0" smtClean="0">
                <a:ln>
                  <a:noFill/>
                </a:ln>
                <a:solidFill>
                  <a:schemeClr val="tx1"/>
                </a:solidFill>
                <a:effectLst/>
                <a:uLnTx/>
                <a:uFillTx/>
                <a:latin typeface="Arial" charset="0"/>
                <a:ea typeface="+mn-ea"/>
                <a:cs typeface="+mn-cs"/>
              </a:rPr>
              <a:t>Chiffres PLFS</a:t>
            </a:r>
            <a:endParaRPr kumimoji="0" lang="fr-FR" sz="1200" b="0" i="0" u="none" strike="noStrike" kern="1200" cap="none" spc="0" normalizeH="0" baseline="0" noProof="0" dirty="0" smtClean="0">
              <a:ln>
                <a:noFill/>
              </a:ln>
              <a:solidFill>
                <a:schemeClr val="tx1"/>
              </a:solidFill>
              <a:effectLst/>
              <a:uLnTx/>
              <a:uFillTx/>
              <a:latin typeface="Arial" charset="0"/>
              <a:ea typeface="+mn-ea"/>
              <a:cs typeface="+mn-cs"/>
            </a:endParaRPr>
          </a:p>
          <a:p>
            <a:pPr marL="271463" marR="0" lvl="0" indent="-271463" algn="l" defTabSz="914199" rtl="0" eaLnBrk="1" fontAlgn="auto" latinLnBrk="0" hangingPunct="1">
              <a:lnSpc>
                <a:spcPct val="80000"/>
              </a:lnSpc>
              <a:spcBef>
                <a:spcPts val="1800"/>
              </a:spcBef>
              <a:spcAft>
                <a:spcPts val="0"/>
              </a:spcAft>
              <a:buClr>
                <a:srgbClr val="CF022B"/>
              </a:buClr>
              <a:buSzPct val="90000"/>
              <a:buFontTx/>
              <a:buBlip>
                <a:blip r:embed="rId4"/>
              </a:buBlip>
              <a:tabLst/>
              <a:defRPr/>
            </a:pPr>
            <a:r>
              <a:rPr kumimoji="0" lang="fr-FR" sz="1400" b="1" i="0" u="none" strike="noStrike" kern="1200" cap="none" spc="0" normalizeH="0" baseline="0" noProof="0" dirty="0" smtClean="0">
                <a:ln>
                  <a:noFill/>
                </a:ln>
                <a:solidFill>
                  <a:schemeClr val="tx1"/>
                </a:solidFill>
                <a:effectLst/>
                <a:uLnTx/>
                <a:uFillTx/>
                <a:latin typeface="Arial" charset="0"/>
                <a:ea typeface="+mn-ea"/>
                <a:cs typeface="+mn-cs"/>
              </a:rPr>
              <a:t>… pour 46% de PIB en plus sur la même période :</a:t>
            </a:r>
          </a:p>
          <a:p>
            <a:pPr marL="715963" marR="0" lvl="1" indent="-242888" algn="l" defTabSz="914199" rtl="0" eaLnBrk="1" fontAlgn="auto" latinLnBrk="0" hangingPunct="1">
              <a:lnSpc>
                <a:spcPct val="80000"/>
              </a:lnSpc>
              <a:spcBef>
                <a:spcPts val="411"/>
              </a:spcBef>
              <a:spcAft>
                <a:spcPts val="0"/>
              </a:spcAft>
              <a:buClrTx/>
              <a:buSzPct val="80000"/>
              <a:buFontTx/>
              <a:buBlip>
                <a:blip r:embed="rId5"/>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1 033 Md€ en 1990 ; 2</a:t>
            </a:r>
            <a:r>
              <a:rPr kumimoji="0" lang="fr-FR" sz="1200" b="0" i="0" u="none" strike="noStrike" kern="1200" cap="none" spc="0" normalizeH="0" noProof="0" dirty="0" smtClean="0">
                <a:ln>
                  <a:noFill/>
                </a:ln>
                <a:solidFill>
                  <a:schemeClr val="tx1"/>
                </a:solidFill>
                <a:effectLst/>
                <a:uLnTx/>
                <a:uFillTx/>
                <a:ea typeface="+mn-ea"/>
                <a:cs typeface="+mn-cs"/>
              </a:rPr>
              <a:t> </a:t>
            </a:r>
            <a:r>
              <a:rPr lang="fr-FR" sz="1200" dirty="0" smtClean="0"/>
              <a:t>863</a:t>
            </a:r>
            <a:r>
              <a:rPr kumimoji="0" lang="fr-FR" sz="1200" b="0" i="0" u="none" strike="noStrike" kern="1200" cap="none" spc="0" normalizeH="0" baseline="0" noProof="0" dirty="0" smtClean="0">
                <a:ln>
                  <a:noFill/>
                </a:ln>
                <a:solidFill>
                  <a:schemeClr val="tx1"/>
                </a:solidFill>
                <a:effectLst/>
                <a:uLnTx/>
                <a:uFillTx/>
                <a:ea typeface="+mn-ea"/>
                <a:cs typeface="+mn-cs"/>
              </a:rPr>
              <a:t> Md€ en 2013</a:t>
            </a:r>
          </a:p>
          <a:p>
            <a:pPr marL="271463" marR="0" lvl="0" indent="-271463" algn="l" defTabSz="914199" rtl="0" eaLnBrk="1" fontAlgn="auto" latinLnBrk="0" hangingPunct="1">
              <a:lnSpc>
                <a:spcPct val="80000"/>
              </a:lnSpc>
              <a:spcBef>
                <a:spcPts val="1800"/>
              </a:spcBef>
              <a:spcAft>
                <a:spcPts val="0"/>
              </a:spcAft>
              <a:buClr>
                <a:srgbClr val="CF022B"/>
              </a:buClr>
              <a:buSzPct val="90000"/>
              <a:buFont typeface="Wingdings" pitchFamily="2" charset="2"/>
              <a:buNone/>
              <a:tabLst/>
              <a:defRPr/>
            </a:pPr>
            <a:r>
              <a:rPr kumimoji="0" lang="fr-FR" sz="900" b="0" i="1" u="none" strike="noStrike" kern="1200" cap="none" spc="0" normalizeH="0" baseline="0" noProof="0" dirty="0" smtClean="0">
                <a:ln>
                  <a:noFill/>
                </a:ln>
                <a:solidFill>
                  <a:schemeClr val="tx1"/>
                </a:solidFill>
                <a:effectLst/>
                <a:uLnTx/>
                <a:uFillTx/>
                <a:latin typeface="Arial" charset="0"/>
                <a:ea typeface="+mn-ea"/>
                <a:cs typeface="+mn-cs"/>
              </a:rPr>
              <a:t>Chiffres de l’INSEE</a:t>
            </a:r>
          </a:p>
        </p:txBody>
      </p:sp>
      <p:graphicFrame>
        <p:nvGraphicFramePr>
          <p:cNvPr id="48131" name="Graphique 23"/>
          <p:cNvGraphicFramePr>
            <a:graphicFrameLocks/>
          </p:cNvGraphicFramePr>
          <p:nvPr/>
        </p:nvGraphicFramePr>
        <p:xfrm>
          <a:off x="250825" y="3284538"/>
          <a:ext cx="4729163" cy="2944812"/>
        </p:xfrm>
        <a:graphic>
          <a:graphicData uri="http://schemas.openxmlformats.org/presentationml/2006/ole">
            <mc:AlternateContent xmlns:mc="http://schemas.openxmlformats.org/markup-compatibility/2006">
              <mc:Choice xmlns:v="urn:schemas-microsoft-com:vml" Requires="v">
                <p:oleObj spid="_x0000_s48133" name="Worksheet" r:id="rId7" imgW="4619577" imgH="3514939" progId="Excel.Sheet.8">
                  <p:embed/>
                </p:oleObj>
              </mc:Choice>
              <mc:Fallback>
                <p:oleObj name="Worksheet" r:id="rId7" imgW="4619577" imgH="3514939" progId="Excel.Sheet.8">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3284538"/>
                        <a:ext cx="4729163" cy="294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5080001" y="1116014"/>
            <a:ext cx="4029075" cy="1343025"/>
          </a:xfrm>
          <a:prstGeom prst="rect">
            <a:avLst/>
          </a:prstGeom>
          <a:noFill/>
          <a:ln w="9525">
            <a:noFill/>
            <a:miter lim="800000"/>
            <a:headEnd/>
            <a:tailEnd/>
          </a:ln>
        </p:spPr>
        <p:txBody>
          <a:bodyPr lIns="87387" tIns="43693" rIns="87387" bIns="43693"/>
          <a:lstStyle/>
          <a:p>
            <a:pPr marL="271463" indent="-271463">
              <a:lnSpc>
                <a:spcPct val="80000"/>
              </a:lnSpc>
              <a:spcBef>
                <a:spcPts val="1800"/>
              </a:spcBef>
              <a:buClr>
                <a:srgbClr val="CF022B"/>
              </a:buClr>
              <a:buSzPct val="90000"/>
              <a:buBlip>
                <a:blip r:embed="rId4"/>
              </a:buBlip>
            </a:pPr>
            <a:r>
              <a:rPr lang="fr-FR" sz="1400" b="1" dirty="0" smtClean="0">
                <a:latin typeface="Arial" charset="0"/>
              </a:rPr>
              <a:t>Un déficit marginal en pourcentage, mais significatif en valeur absolue</a:t>
            </a:r>
            <a:endParaRPr lang="fr-FR" sz="1400" b="1" dirty="0"/>
          </a:p>
          <a:p>
            <a:pPr marL="715963" lvl="1" indent="-242888">
              <a:lnSpc>
                <a:spcPct val="80000"/>
              </a:lnSpc>
              <a:spcBef>
                <a:spcPts val="411"/>
              </a:spcBef>
              <a:buSzPct val="80000"/>
              <a:buBlip>
                <a:blip r:embed="rId5"/>
              </a:buBlip>
            </a:pPr>
            <a:r>
              <a:rPr lang="fr-FR" sz="1200" dirty="0"/>
              <a:t>Ex. : en </a:t>
            </a:r>
            <a:r>
              <a:rPr lang="fr-FR" sz="1200" dirty="0" smtClean="0"/>
              <a:t>2013, </a:t>
            </a:r>
            <a:r>
              <a:rPr lang="fr-FR" sz="1200" dirty="0"/>
              <a:t>déficit de </a:t>
            </a:r>
            <a:r>
              <a:rPr lang="fr-FR" sz="1200" dirty="0" smtClean="0"/>
              <a:t>2,8%</a:t>
            </a:r>
            <a:endParaRPr lang="fr-FR" sz="1200" dirty="0"/>
          </a:p>
          <a:p>
            <a:pPr marL="715963" lvl="1" indent="-242888">
              <a:lnSpc>
                <a:spcPct val="80000"/>
              </a:lnSpc>
              <a:spcBef>
                <a:spcPts val="411"/>
              </a:spcBef>
              <a:buSzPct val="80000"/>
              <a:buBlip>
                <a:blip r:embed="rId5"/>
              </a:buBlip>
            </a:pPr>
            <a:r>
              <a:rPr lang="fr-FR" sz="1200" dirty="0"/>
              <a:t>Soit près de </a:t>
            </a:r>
            <a:r>
              <a:rPr lang="fr-FR" sz="1200" dirty="0" smtClean="0"/>
              <a:t>12,5 </a:t>
            </a:r>
            <a:r>
              <a:rPr lang="fr-FR" sz="1200" dirty="0"/>
              <a:t>Md€ !</a:t>
            </a:r>
          </a:p>
        </p:txBody>
      </p:sp>
      <p:graphicFrame>
        <p:nvGraphicFramePr>
          <p:cNvPr id="15" name="Graphique 14"/>
          <p:cNvGraphicFramePr>
            <a:graphicFrameLocks noGrp="1"/>
          </p:cNvGraphicFramePr>
          <p:nvPr/>
        </p:nvGraphicFramePr>
        <p:xfrm>
          <a:off x="5148065" y="3717033"/>
          <a:ext cx="3739444" cy="2175463"/>
        </p:xfrm>
        <a:graphic>
          <a:graphicData uri="http://schemas.openxmlformats.org/drawingml/2006/chart">
            <c:chart xmlns:c="http://schemas.openxmlformats.org/drawingml/2006/chart" xmlns:r="http://schemas.openxmlformats.org/officeDocument/2006/relationships" r:id="rId9"/>
          </a:graphicData>
        </a:graphic>
      </p:graphicFrame>
      <p:sp>
        <p:nvSpPr>
          <p:cNvPr id="18" name="Text Box 28"/>
          <p:cNvSpPr txBox="1">
            <a:spLocks noChangeArrowheads="1"/>
          </p:cNvSpPr>
          <p:nvPr/>
        </p:nvSpPr>
        <p:spPr bwMode="auto">
          <a:xfrm>
            <a:off x="5292080" y="3356992"/>
            <a:ext cx="3672408" cy="221018"/>
          </a:xfrm>
          <a:prstGeom prst="rect">
            <a:avLst/>
          </a:prstGeom>
          <a:noFill/>
          <a:ln w="9525" algn="ctr">
            <a:noFill/>
            <a:miter lim="800000"/>
            <a:headEnd/>
            <a:tailEnd/>
          </a:ln>
        </p:spPr>
        <p:txBody>
          <a:bodyPr wrap="square" lIns="18000" tIns="18000" rIns="18000" bIns="18000">
            <a:spAutoFit/>
          </a:bodyPr>
          <a:lstStyle/>
          <a:p>
            <a:pPr algn="ctr" eaLnBrk="0" hangingPunct="0">
              <a:spcBef>
                <a:spcPct val="50000"/>
              </a:spcBef>
            </a:pPr>
            <a:r>
              <a:rPr lang="fr-FR" sz="1200" b="1" u="sng" dirty="0"/>
              <a:t>Le déficit de la Sécurité Sociale</a:t>
            </a:r>
          </a:p>
        </p:txBody>
      </p:sp>
      <p:sp>
        <p:nvSpPr>
          <p:cNvPr id="11"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95536" y="3617096"/>
            <a:ext cx="8088511" cy="2476201"/>
          </a:xfrm>
        </p:spPr>
        <p:txBody>
          <a:bodyPr/>
          <a:lstStyle/>
          <a:p>
            <a:pPr>
              <a:spcBef>
                <a:spcPct val="10000"/>
              </a:spcBef>
            </a:pPr>
            <a:r>
              <a:rPr lang="fr-FR" sz="1600" b="1" dirty="0" smtClean="0"/>
              <a:t>A travers cette formation en trois modules, nous souhaitons : </a:t>
            </a:r>
          </a:p>
          <a:p>
            <a:pPr lvl="1">
              <a:spcBef>
                <a:spcPct val="10000"/>
              </a:spcBef>
            </a:pPr>
            <a:r>
              <a:rPr lang="fr-FR" sz="1600" b="1" dirty="0" smtClean="0"/>
              <a:t>Vous donner les premières clés pour comprendre le secteur : </a:t>
            </a:r>
          </a:p>
          <a:p>
            <a:pPr lvl="2">
              <a:spcBef>
                <a:spcPct val="10000"/>
              </a:spcBef>
            </a:pPr>
            <a:r>
              <a:rPr lang="fr-FR" dirty="0"/>
              <a:t>Historique </a:t>
            </a:r>
          </a:p>
          <a:p>
            <a:pPr lvl="2">
              <a:spcBef>
                <a:spcPct val="10000"/>
              </a:spcBef>
            </a:pPr>
            <a:r>
              <a:rPr lang="fr-FR" dirty="0"/>
              <a:t>Principes </a:t>
            </a:r>
          </a:p>
          <a:p>
            <a:pPr lvl="2">
              <a:spcBef>
                <a:spcPct val="10000"/>
              </a:spcBef>
            </a:pPr>
            <a:r>
              <a:rPr lang="fr-FR" dirty="0"/>
              <a:t>Mode de fonctionnement et organisation</a:t>
            </a:r>
          </a:p>
          <a:p>
            <a:pPr lvl="2">
              <a:spcBef>
                <a:spcPct val="10000"/>
              </a:spcBef>
            </a:pPr>
            <a:r>
              <a:rPr lang="fr-FR" dirty="0"/>
              <a:t>chiffres-clés</a:t>
            </a:r>
          </a:p>
          <a:p>
            <a:pPr lvl="2">
              <a:spcBef>
                <a:spcPct val="10000"/>
              </a:spcBef>
            </a:pPr>
            <a:r>
              <a:rPr lang="fr-FR" dirty="0"/>
              <a:t>Acteurs</a:t>
            </a:r>
          </a:p>
          <a:p>
            <a:pPr lvl="1">
              <a:spcBef>
                <a:spcPct val="10000"/>
              </a:spcBef>
            </a:pPr>
            <a:r>
              <a:rPr lang="fr-FR" sz="1600" b="1" dirty="0" smtClean="0"/>
              <a:t>Vous permettre de saisir les enjeux du secteur et les forces d’évolution en présence</a:t>
            </a:r>
          </a:p>
          <a:p>
            <a:pPr lvl="1">
              <a:spcBef>
                <a:spcPct val="10000"/>
              </a:spcBef>
            </a:pPr>
            <a:r>
              <a:rPr lang="fr-FR" sz="1600" b="1" dirty="0" smtClean="0"/>
              <a:t>Partager notre perception de ce secteur peu visible du grand public</a:t>
            </a:r>
          </a:p>
          <a:p>
            <a:pPr lvl="2"/>
            <a:endParaRPr lang="fr-FR" dirty="0"/>
          </a:p>
        </p:txBody>
      </p:sp>
      <p:sp>
        <p:nvSpPr>
          <p:cNvPr id="3" name="Titre 2"/>
          <p:cNvSpPr>
            <a:spLocks noGrp="1"/>
          </p:cNvSpPr>
          <p:nvPr>
            <p:ph type="title"/>
          </p:nvPr>
        </p:nvSpPr>
        <p:spPr>
          <a:xfrm>
            <a:off x="544439" y="576175"/>
            <a:ext cx="8045375" cy="332546"/>
          </a:xfrm>
        </p:spPr>
        <p:txBody>
          <a:bodyPr/>
          <a:lstStyle/>
          <a:p>
            <a:r>
              <a:rPr lang="fr-FR" dirty="0" smtClean="0"/>
              <a:t>Objectifs de la formation</a:t>
            </a:r>
            <a:endParaRPr lang="en-GB" dirty="0"/>
          </a:p>
        </p:txBody>
      </p:sp>
      <p:sp>
        <p:nvSpPr>
          <p:cNvPr id="4" name="Espace réservé du pied de page 3"/>
          <p:cNvSpPr>
            <a:spLocks noGrp="1"/>
          </p:cNvSpPr>
          <p:nvPr>
            <p:ph type="ftr" sz="quarter" idx="11"/>
          </p:nvPr>
        </p:nvSpPr>
        <p:spPr/>
        <p:txBody>
          <a:bodyPr/>
          <a:lstStyle/>
          <a:p>
            <a:r>
              <a:rPr lang="fr-FR" dirty="0" smtClean="0"/>
              <a:t>Formation – La protection sociale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a:t>
            </a:fld>
            <a:endParaRPr lang="fr-FR" dirty="0"/>
          </a:p>
        </p:txBody>
      </p:sp>
      <p:grpSp>
        <p:nvGrpSpPr>
          <p:cNvPr id="6" name="Groupe 18"/>
          <p:cNvGrpSpPr>
            <a:grpSpLocks/>
          </p:cNvGrpSpPr>
          <p:nvPr/>
        </p:nvGrpSpPr>
        <p:grpSpPr bwMode="auto">
          <a:xfrm>
            <a:off x="683569" y="1268761"/>
            <a:ext cx="7596188" cy="1916113"/>
            <a:chOff x="1060861" y="981363"/>
            <a:chExt cx="7596249" cy="1916216"/>
          </a:xfrm>
        </p:grpSpPr>
        <p:graphicFrame>
          <p:nvGraphicFramePr>
            <p:cNvPr id="7" name="Diagramme 6"/>
            <p:cNvGraphicFramePr/>
            <p:nvPr/>
          </p:nvGraphicFramePr>
          <p:xfrm>
            <a:off x="1060861" y="981363"/>
            <a:ext cx="7596249" cy="1916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AutoShape 49"/>
            <p:cNvSpPr>
              <a:spLocks noChangeArrowheads="1"/>
            </p:cNvSpPr>
            <p:nvPr/>
          </p:nvSpPr>
          <p:spPr bwMode="auto">
            <a:xfrm>
              <a:off x="1719200" y="2648858"/>
              <a:ext cx="819150" cy="211666"/>
            </a:xfrm>
            <a:prstGeom prst="roundRect">
              <a:avLst>
                <a:gd name="adj" fmla="val 16667"/>
              </a:avLst>
            </a:prstGeom>
            <a:solidFill>
              <a:schemeClr val="bg1"/>
            </a:solidFill>
            <a:ln w="6350">
              <a:solidFill>
                <a:schemeClr val="accent1"/>
              </a:solidFill>
              <a:round/>
              <a:headEnd/>
              <a:tailEnd/>
            </a:ln>
            <a:effectLst>
              <a:softEdge rad="12700"/>
            </a:effectLst>
          </p:spPr>
          <p:txBody>
            <a:bodyPr wrap="none" lIns="18000" rIns="18000"/>
            <a:lstStyle/>
            <a:p>
              <a:pPr algn="ctr" defTabSz="874713" eaLnBrk="0" hangingPunct="0">
                <a:spcBef>
                  <a:spcPct val="50000"/>
                </a:spcBef>
              </a:pPr>
              <a:r>
                <a:rPr lang="fr-FR" sz="1100" b="1" dirty="0"/>
                <a:t>Module 2</a:t>
              </a:r>
            </a:p>
          </p:txBody>
        </p:sp>
        <p:sp>
          <p:nvSpPr>
            <p:cNvPr id="9" name="AutoShape 50"/>
            <p:cNvSpPr>
              <a:spLocks noChangeArrowheads="1"/>
            </p:cNvSpPr>
            <p:nvPr/>
          </p:nvSpPr>
          <p:spPr bwMode="auto">
            <a:xfrm>
              <a:off x="3813733" y="2654633"/>
              <a:ext cx="835407" cy="221793"/>
            </a:xfrm>
            <a:prstGeom prst="roundRect">
              <a:avLst>
                <a:gd name="adj" fmla="val 16667"/>
              </a:avLst>
            </a:prstGeom>
            <a:solidFill>
              <a:schemeClr val="bg1"/>
            </a:solidFill>
            <a:ln w="6350">
              <a:solidFill>
                <a:schemeClr val="accent1"/>
              </a:solidFill>
              <a:round/>
              <a:headEnd/>
              <a:tailEnd/>
            </a:ln>
            <a:effectLst>
              <a:softEdge rad="12700"/>
            </a:effectLst>
          </p:spPr>
          <p:txBody>
            <a:bodyPr wrap="none" lIns="18000" rIns="18000"/>
            <a:lstStyle/>
            <a:p>
              <a:pPr algn="ctr" defTabSz="874713" eaLnBrk="0" hangingPunct="0">
                <a:spcBef>
                  <a:spcPct val="50000"/>
                </a:spcBef>
              </a:pPr>
              <a:r>
                <a:rPr lang="fr-FR" sz="1100" b="1" dirty="0"/>
                <a:t>Module 3.1</a:t>
              </a:r>
            </a:p>
          </p:txBody>
        </p:sp>
        <p:sp>
          <p:nvSpPr>
            <p:cNvPr id="10" name="AutoShape 51"/>
            <p:cNvSpPr>
              <a:spLocks noChangeArrowheads="1"/>
            </p:cNvSpPr>
            <p:nvPr/>
          </p:nvSpPr>
          <p:spPr bwMode="auto">
            <a:xfrm>
              <a:off x="5722719" y="2637636"/>
              <a:ext cx="835407" cy="221793"/>
            </a:xfrm>
            <a:prstGeom prst="roundRect">
              <a:avLst>
                <a:gd name="adj" fmla="val 16667"/>
              </a:avLst>
            </a:prstGeom>
            <a:solidFill>
              <a:schemeClr val="bg1"/>
            </a:solidFill>
            <a:ln w="6350">
              <a:solidFill>
                <a:schemeClr val="accent1"/>
              </a:solidFill>
              <a:round/>
              <a:headEnd/>
              <a:tailEnd/>
            </a:ln>
            <a:effectLst>
              <a:softEdge rad="12700"/>
            </a:effectLst>
          </p:spPr>
          <p:txBody>
            <a:bodyPr wrap="none" lIns="18000" rIns="18000"/>
            <a:lstStyle/>
            <a:p>
              <a:pPr algn="ctr" defTabSz="874713" eaLnBrk="0" hangingPunct="0">
                <a:spcBef>
                  <a:spcPct val="50000"/>
                </a:spcBef>
              </a:pPr>
              <a:r>
                <a:rPr lang="fr-FR" sz="1100" b="1"/>
                <a:t>Module 3.2</a:t>
              </a:r>
            </a:p>
          </p:txBody>
        </p:sp>
        <p:sp>
          <p:nvSpPr>
            <p:cNvPr id="11" name="AutoShape 48"/>
            <p:cNvSpPr>
              <a:spLocks noChangeArrowheads="1"/>
            </p:cNvSpPr>
            <p:nvPr/>
          </p:nvSpPr>
          <p:spPr bwMode="auto">
            <a:xfrm>
              <a:off x="2493819" y="1519054"/>
              <a:ext cx="819150" cy="211666"/>
            </a:xfrm>
            <a:prstGeom prst="roundRect">
              <a:avLst>
                <a:gd name="adj" fmla="val 16667"/>
              </a:avLst>
            </a:prstGeom>
            <a:solidFill>
              <a:schemeClr val="bg1"/>
            </a:solidFill>
            <a:ln w="6350">
              <a:solidFill>
                <a:schemeClr val="accent1"/>
              </a:solidFill>
              <a:round/>
              <a:headEnd/>
              <a:tailEnd/>
            </a:ln>
            <a:effectLst>
              <a:softEdge rad="12700"/>
            </a:effectLst>
          </p:spPr>
          <p:txBody>
            <a:bodyPr wrap="none" lIns="18000" rIns="18000"/>
            <a:lstStyle/>
            <a:p>
              <a:pPr algn="ctr" defTabSz="874713" eaLnBrk="0" hangingPunct="0">
                <a:spcBef>
                  <a:spcPct val="50000"/>
                </a:spcBef>
              </a:pPr>
              <a:r>
                <a:rPr lang="fr-FR" sz="1100" b="1" dirty="0"/>
                <a:t>Module 1</a:t>
              </a:r>
            </a:p>
          </p:txBody>
        </p:sp>
      </p:grpSp>
    </p:spTree>
    <p:extLst>
      <p:ext uri="{BB962C8B-B14F-4D97-AF65-F5344CB8AC3E}">
        <p14:creationId xmlns:p14="http://schemas.microsoft.com/office/powerpoint/2010/main" val="2526031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20</a:t>
            </a:fld>
            <a:endParaRPr lang="fr-FR" dirty="0"/>
          </a:p>
        </p:txBody>
      </p:sp>
      <p:sp>
        <p:nvSpPr>
          <p:cNvPr id="6" name="Espace réservé du texte 5"/>
          <p:cNvSpPr>
            <a:spLocks noGrp="1"/>
          </p:cNvSpPr>
          <p:nvPr>
            <p:ph type="body" sz="quarter" idx="13"/>
          </p:nvPr>
        </p:nvSpPr>
        <p:spPr/>
        <p:txBody>
          <a:bodyPr/>
          <a:lstStyle/>
          <a:p>
            <a:r>
              <a:rPr lang="fr-FR" dirty="0" smtClean="0"/>
              <a:t>cades</a:t>
            </a:r>
            <a:endParaRPr lang="fr-FR" dirty="0"/>
          </a:p>
        </p:txBody>
      </p:sp>
      <p:sp>
        <p:nvSpPr>
          <p:cNvPr id="8" name="Espace réservé du contenu 7"/>
          <p:cNvSpPr>
            <a:spLocks noGrp="1"/>
          </p:cNvSpPr>
          <p:nvPr>
            <p:ph idx="1"/>
          </p:nvPr>
        </p:nvSpPr>
        <p:spPr>
          <a:xfrm>
            <a:off x="467546" y="1268761"/>
            <a:ext cx="8088511" cy="4638193"/>
          </a:xfrm>
          <a:prstGeom prst="rect">
            <a:avLst/>
          </a:prstGeom>
        </p:spPr>
        <p:txBody>
          <a:bodyPr>
            <a:spAutoFit/>
          </a:bodyPr>
          <a:lstStyle/>
          <a:p>
            <a:pPr algn="just">
              <a:lnSpc>
                <a:spcPct val="95000"/>
              </a:lnSpc>
              <a:spcBef>
                <a:spcPct val="15000"/>
              </a:spcBef>
            </a:pPr>
            <a:r>
              <a:rPr lang="fr-FR" sz="1600" b="1" dirty="0"/>
              <a:t>La caisse d'amortissement de la dette sociale (CADES) est un organisme gouvernemental français créée en 1996, et dépendant de cinq ministères de tutelles (Economie, Comptes publics, et les trois ministères chargés des trois branches de la sécurité sociale, Santé, Travail, Vieillesse). </a:t>
            </a:r>
            <a:endParaRPr lang="fr-FR" sz="1600" b="1" dirty="0" smtClean="0"/>
          </a:p>
          <a:p>
            <a:pPr algn="just">
              <a:lnSpc>
                <a:spcPct val="95000"/>
              </a:lnSpc>
              <a:spcBef>
                <a:spcPct val="15000"/>
              </a:spcBef>
            </a:pPr>
            <a:endParaRPr lang="fr-FR" sz="1600" b="1" dirty="0"/>
          </a:p>
          <a:p>
            <a:pPr algn="just">
              <a:lnSpc>
                <a:spcPct val="95000"/>
              </a:lnSpc>
              <a:spcBef>
                <a:spcPct val="15000"/>
              </a:spcBef>
              <a:spcAft>
                <a:spcPct val="20000"/>
              </a:spcAft>
              <a:defRPr/>
            </a:pPr>
            <a:r>
              <a:rPr lang="fr-FR" sz="1600" b="1" dirty="0"/>
              <a:t>Elle s'est vu transférer le montant de la dette sociale avec pour mission de la rembourser d'ici à 2025. </a:t>
            </a:r>
            <a:endParaRPr lang="fr-FR" sz="1600" b="1" dirty="0" smtClean="0"/>
          </a:p>
          <a:p>
            <a:pPr algn="just">
              <a:lnSpc>
                <a:spcPct val="95000"/>
              </a:lnSpc>
              <a:spcBef>
                <a:spcPct val="15000"/>
              </a:spcBef>
              <a:spcAft>
                <a:spcPct val="20000"/>
              </a:spcAft>
              <a:defRPr/>
            </a:pPr>
            <a:endParaRPr lang="fr-FR" sz="1600" b="1" dirty="0"/>
          </a:p>
          <a:p>
            <a:pPr algn="just">
              <a:lnSpc>
                <a:spcPct val="95000"/>
              </a:lnSpc>
              <a:spcBef>
                <a:spcPct val="15000"/>
              </a:spcBef>
              <a:spcAft>
                <a:spcPct val="20000"/>
              </a:spcAft>
              <a:defRPr/>
            </a:pPr>
            <a:r>
              <a:rPr lang="fr-FR" sz="1600" b="1" dirty="0"/>
              <a:t>Ses principales ressources sont :</a:t>
            </a:r>
          </a:p>
          <a:p>
            <a:pPr lvl="1" algn="just">
              <a:lnSpc>
                <a:spcPct val="95000"/>
              </a:lnSpc>
              <a:spcBef>
                <a:spcPct val="15000"/>
              </a:spcBef>
            </a:pPr>
            <a:r>
              <a:rPr lang="fr-FR" sz="1400" dirty="0"/>
              <a:t>la</a:t>
            </a:r>
            <a:r>
              <a:rPr lang="fr-FR" sz="1400" dirty="0">
                <a:solidFill>
                  <a:srgbClr val="5A5A5A"/>
                </a:solidFill>
              </a:rPr>
              <a:t> </a:t>
            </a:r>
            <a:r>
              <a:rPr lang="fr-FR" sz="1400" dirty="0"/>
              <a:t>Contribution pour le Remboursement de la Dette Sociale (CRDS)</a:t>
            </a:r>
          </a:p>
          <a:p>
            <a:pPr lvl="1" algn="just">
              <a:lnSpc>
                <a:spcPct val="95000"/>
              </a:lnSpc>
              <a:spcBef>
                <a:spcPct val="15000"/>
              </a:spcBef>
            </a:pPr>
            <a:r>
              <a:rPr lang="fr-FR" sz="1400" dirty="0"/>
              <a:t>ainsi que d'une partie de la Contribution Sociale Généralisée(CSG</a:t>
            </a:r>
            <a:r>
              <a:rPr lang="fr-FR" sz="1400" dirty="0" smtClean="0"/>
              <a:t>)</a:t>
            </a:r>
          </a:p>
          <a:p>
            <a:pPr lvl="1" algn="just">
              <a:lnSpc>
                <a:spcPct val="95000"/>
              </a:lnSpc>
              <a:spcBef>
                <a:spcPct val="15000"/>
              </a:spcBef>
            </a:pPr>
            <a:endParaRPr lang="fr-FR" sz="1400" dirty="0"/>
          </a:p>
          <a:p>
            <a:pPr algn="just">
              <a:lnSpc>
                <a:spcPct val="95000"/>
              </a:lnSpc>
              <a:spcBef>
                <a:spcPct val="15000"/>
              </a:spcBef>
              <a:spcAft>
                <a:spcPct val="20000"/>
              </a:spcAft>
              <a:defRPr/>
            </a:pPr>
            <a:r>
              <a:rPr lang="fr-FR" sz="1600" b="1" dirty="0"/>
              <a:t>Pour son financement, la CADES fait appel également aux marchés financiers (elle émet sa dette en euros, mais aussi en en dollar, en yen, en franc suisse et en différentes autres devises), l'Etat français restant responsable en dernier recours des engagements de la CADES</a:t>
            </a:r>
            <a:r>
              <a:rPr lang="fr-FR" sz="1600" b="1" dirty="0" smtClean="0"/>
              <a:t>.</a:t>
            </a:r>
            <a:endParaRPr lang="fr-FR" sz="1600" b="1" dirty="0"/>
          </a:p>
          <a:p>
            <a:pPr algn="just">
              <a:lnSpc>
                <a:spcPct val="95000"/>
              </a:lnSpc>
              <a:spcBef>
                <a:spcPct val="15000"/>
              </a:spcBef>
              <a:spcAft>
                <a:spcPct val="20000"/>
              </a:spcAft>
              <a:defRPr/>
            </a:pPr>
            <a:r>
              <a:rPr lang="fr-FR" sz="1600" b="1" dirty="0"/>
              <a:t> Au total, la CADES a depuis l'origine repris 189,6 milliards d'euros de dette de la Sécurité sociale, et en a amorti 53 milliards au 30 juin 2011</a:t>
            </a:r>
          </a:p>
        </p:txBody>
      </p:sp>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lnSpc>
                <a:spcPct val="95000"/>
              </a:lnSpc>
              <a:spcBef>
                <a:spcPct val="15000"/>
              </a:spcBef>
            </a:pPr>
            <a:r>
              <a:rPr lang="fr-FR" sz="1800" b="1" dirty="0" smtClean="0"/>
              <a:t>Le système de la sécurité sociale s'est construit progressivement, en fonction des spécificités des populations couvertes. Aujourd’hui, la tendance s’inverse en faveur d’un alignement de l’ensemble des régimes sur le régime général</a:t>
            </a:r>
          </a:p>
          <a:p>
            <a:pPr marL="327025" indent="-327025" algn="just" defTabSz="874713">
              <a:spcBef>
                <a:spcPct val="20000"/>
              </a:spcBef>
              <a:buClr>
                <a:srgbClr val="C80005"/>
              </a:buClr>
              <a:buFont typeface="Wingdings" pitchFamily="2" charset="2"/>
              <a:buChar char="n"/>
            </a:pPr>
            <a:endParaRPr lang="fr-FR" b="1" dirty="0" smtClean="0"/>
          </a:p>
          <a:p>
            <a:pPr algn="just">
              <a:lnSpc>
                <a:spcPct val="95000"/>
              </a:lnSpc>
              <a:spcBef>
                <a:spcPct val="15000"/>
              </a:spcBef>
            </a:pPr>
            <a:r>
              <a:rPr lang="fr-FR" sz="1800" b="1" dirty="0" smtClean="0"/>
              <a:t>Par ailleurs, le système rencontre depuis les années 1980 des problèmes de financement dus à de nouvelles charges nécessitant de trouver de nouvelles sources de financement</a:t>
            </a:r>
          </a:p>
          <a:p>
            <a:endParaRPr lang="fr-FR" dirty="0"/>
          </a:p>
        </p:txBody>
      </p:sp>
      <p:sp>
        <p:nvSpPr>
          <p:cNvPr id="3" name="Titre 2"/>
          <p:cNvSpPr>
            <a:spLocks noGrp="1"/>
          </p:cNvSpPr>
          <p:nvPr>
            <p:ph type="title"/>
          </p:nvPr>
        </p:nvSpPr>
        <p:spPr/>
        <p:txBody>
          <a:bodyPr/>
          <a:lstStyle/>
          <a:p>
            <a:r>
              <a:rPr lang="fr-FR" dirty="0" smtClean="0"/>
              <a:t>Grands principes et histoire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21</a:t>
            </a:fld>
            <a:endParaRPr lang="fr-FR" dirty="0"/>
          </a:p>
        </p:txBody>
      </p:sp>
      <p:sp>
        <p:nvSpPr>
          <p:cNvPr id="6" name="Espace réservé du texte 5"/>
          <p:cNvSpPr>
            <a:spLocks noGrp="1"/>
          </p:cNvSpPr>
          <p:nvPr>
            <p:ph type="body" sz="quarter" idx="13"/>
          </p:nvPr>
        </p:nvSpPr>
        <p:spPr/>
        <p:txBody>
          <a:bodyPr/>
          <a:lstStyle/>
          <a:p>
            <a:r>
              <a:rPr lang="fr-FR" dirty="0" smtClean="0"/>
              <a:t>synthèse</a:t>
            </a:r>
            <a:endParaRPr lang="fr-FR" dirty="0"/>
          </a:p>
        </p:txBody>
      </p:sp>
      <p:sp>
        <p:nvSpPr>
          <p:cNvPr id="9" name="AutoShape 5"/>
          <p:cNvSpPr>
            <a:spLocks noChangeArrowheads="1"/>
          </p:cNvSpPr>
          <p:nvPr/>
        </p:nvSpPr>
        <p:spPr bwMode="auto">
          <a:xfrm rot="5400000" flipV="1">
            <a:off x="4067946" y="3717035"/>
            <a:ext cx="1224137" cy="936105"/>
          </a:xfrm>
          <a:prstGeom prst="rightArrow">
            <a:avLst>
              <a:gd name="adj1" fmla="val 56713"/>
              <a:gd name="adj2" fmla="val 51634"/>
            </a:avLst>
          </a:prstGeom>
          <a:solidFill>
            <a:schemeClr val="accent1"/>
          </a:solidFill>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wrap="none" anchor="ctr"/>
          <a:lstStyle/>
          <a:p>
            <a:pPr eaLnBrk="0" hangingPunct="0">
              <a:defRPr/>
            </a:pPr>
            <a:endParaRPr lang="fr-FR"/>
          </a:p>
        </p:txBody>
      </p:sp>
      <p:sp>
        <p:nvSpPr>
          <p:cNvPr id="11" name="Rectangle 10"/>
          <p:cNvSpPr/>
          <p:nvPr/>
        </p:nvSpPr>
        <p:spPr>
          <a:xfrm>
            <a:off x="899592" y="4869160"/>
            <a:ext cx="7632848" cy="1124744"/>
          </a:xfrm>
          <a:prstGeom prst="rect">
            <a:avLst/>
          </a:prstGeom>
          <a:solidFill>
            <a:schemeClr val="bg1"/>
          </a:solidFill>
          <a:ln w="3175">
            <a:solidFill>
              <a:srgbClr val="FF000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Un édifice qui n’est pas figé, en constante évolution, afin de répondre à des demandes sociales et un environnement qui sont mouvants</a:t>
            </a:r>
          </a:p>
        </p:txBody>
      </p:sp>
      <p:sp>
        <p:nvSpPr>
          <p:cNvPr id="10"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Sommaire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22</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4046779393"/>
              </p:ext>
            </p:extLst>
          </p:nvPr>
        </p:nvGraphicFramePr>
        <p:xfrm>
          <a:off x="539552" y="1457325"/>
          <a:ext cx="8130110" cy="5313487"/>
        </p:xfrm>
        <a:graphic>
          <a:graphicData uri="http://schemas.openxmlformats.org/drawingml/2006/table">
            <a:tbl>
              <a:tblPr firstRow="1" bandRow="1">
                <a:tableStyleId>{5C22544A-7EE6-4342-B048-85BDC9FD1C3A}</a:tableStyleId>
              </a:tblPr>
              <a:tblGrid>
                <a:gridCol w="425451"/>
                <a:gridCol w="7704659"/>
              </a:tblGrid>
              <a:tr h="845820">
                <a:tc>
                  <a:txBody>
                    <a:bodyPr/>
                    <a:lstStyle/>
                    <a:p>
                      <a:pPr algn="r"/>
                      <a:r>
                        <a:rPr lang="fr-FR" sz="2800" b="0" kern="1200" dirty="0" smtClean="0">
                          <a:solidFill>
                            <a:srgbClr val="CF022B"/>
                          </a:solidFill>
                          <a:latin typeface="+mn-lt"/>
                          <a:ea typeface="+mn-ea"/>
                          <a:cs typeface="+mn-cs"/>
                        </a:rPr>
                        <a:t>1|</a:t>
                      </a:r>
                      <a:endParaRPr lang="en-GB" sz="2800" b="0" kern="1200" dirty="0">
                        <a:solidFill>
                          <a:srgbClr val="CF022B"/>
                        </a:solidFill>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199" rtl="0" eaLnBrk="1" latinLnBrk="0" hangingPunct="1">
                        <a:lnSpc>
                          <a:spcPct val="80000"/>
                        </a:lnSpc>
                      </a:pPr>
                      <a:r>
                        <a:rPr lang="fr-FR" sz="2400" b="0" kern="1200" dirty="0" smtClean="0">
                          <a:solidFill>
                            <a:schemeClr val="tx1"/>
                          </a:solidFill>
                          <a:latin typeface="+mn-lt"/>
                          <a:ea typeface="+mn-ea"/>
                          <a:cs typeface="+mn-cs"/>
                        </a:rPr>
                        <a:t>Qu’est ce que la protection</a:t>
                      </a:r>
                      <a:r>
                        <a:rPr lang="fr-FR" sz="2400" b="0" kern="1200" baseline="0" dirty="0" smtClean="0">
                          <a:solidFill>
                            <a:schemeClr val="tx1"/>
                          </a:solidFill>
                          <a:latin typeface="+mn-lt"/>
                          <a:ea typeface="+mn-ea"/>
                          <a:cs typeface="+mn-cs"/>
                        </a:rPr>
                        <a:t> sociale ?</a:t>
                      </a:r>
                      <a:endParaRPr lang="fr-FR" sz="2400" b="0" kern="1200" dirty="0" smtClean="0">
                        <a:solidFill>
                          <a:schemeClr val="tx1"/>
                        </a:solidFill>
                        <a:latin typeface="+mn-lt"/>
                        <a:ea typeface="+mn-ea"/>
                        <a:cs typeface="+mn-cs"/>
                      </a:endParaRPr>
                    </a:p>
                  </a:txBody>
                  <a:tcPr marL="0" marR="0" marT="72000" marB="72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2|</a:t>
                      </a:r>
                      <a:endParaRPr lang="en-GB" sz="2800" b="0" dirty="0">
                        <a:solidFill>
                          <a:srgbClr val="CF022B"/>
                        </a:solidFill>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grands</a:t>
                      </a:r>
                      <a:r>
                        <a:rPr lang="fr-FR" sz="2400" baseline="0" dirty="0" smtClean="0">
                          <a:solidFill>
                            <a:schemeClr val="tx1"/>
                          </a:solidFill>
                        </a:rPr>
                        <a:t> principe du système de protection sociale français</a:t>
                      </a:r>
                      <a:endParaRPr lang="fr-FR" sz="2400" dirty="0" smtClean="0">
                        <a:solidFill>
                          <a:schemeClr val="tx1"/>
                        </a:solidFill>
                      </a:endParaRPr>
                    </a:p>
                  </a:txBody>
                  <a:tcPr marL="0" marR="0" marT="144000" marB="72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92656">
                <a:tc>
                  <a:txBody>
                    <a:bodyPr/>
                    <a:lstStyle/>
                    <a:p>
                      <a:pPr algn="r"/>
                      <a:r>
                        <a:rPr lang="fr-FR" sz="2800" b="1" dirty="0" smtClean="0">
                          <a:solidFill>
                            <a:srgbClr val="CF022B"/>
                          </a:solidFill>
                        </a:rPr>
                        <a:t>3|</a:t>
                      </a:r>
                      <a:endParaRPr lang="en-GB" sz="2800" b="1"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800" b="1" dirty="0" smtClean="0">
                          <a:solidFill>
                            <a:schemeClr val="tx1"/>
                          </a:solidFill>
                        </a:rPr>
                        <a:t>Les activités</a:t>
                      </a:r>
                      <a:r>
                        <a:rPr lang="fr-FR" sz="2800" b="1" baseline="0" dirty="0" smtClean="0">
                          <a:solidFill>
                            <a:schemeClr val="tx1"/>
                          </a:solidFill>
                        </a:rPr>
                        <a:t> de la protection sociale en France</a:t>
                      </a:r>
                      <a:r>
                        <a:rPr lang="fr-FR" sz="2800" b="1" dirty="0" smtClean="0">
                          <a:solidFill>
                            <a:schemeClr val="tx1"/>
                          </a:solidFill>
                        </a:rPr>
                        <a:t> </a:t>
                      </a: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09587">
                <a:tc>
                  <a:txBody>
                    <a:bodyPr/>
                    <a:lstStyle/>
                    <a:p>
                      <a:pPr algn="r"/>
                      <a:r>
                        <a:rPr lang="fr-FR" sz="2800" b="0" dirty="0" smtClean="0">
                          <a:solidFill>
                            <a:srgbClr val="CF022B"/>
                          </a:solidFill>
                        </a:rPr>
                        <a:t>4|</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a:t>
                      </a:r>
                      <a:r>
                        <a:rPr lang="fr-FR" sz="2400" baseline="0" dirty="0" smtClean="0">
                          <a:solidFill>
                            <a:schemeClr val="tx1"/>
                          </a:solidFill>
                        </a:rPr>
                        <a:t> acteurs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régulateurs </a:t>
                      </a: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gestionnaires</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19604">
                <a:tc>
                  <a:txBody>
                    <a:bodyPr/>
                    <a:lstStyle/>
                    <a:p>
                      <a:pPr algn="r"/>
                      <a:r>
                        <a:rPr lang="fr-FR" sz="2800" b="0" dirty="0" smtClean="0">
                          <a:solidFill>
                            <a:srgbClr val="CF022B"/>
                          </a:solidFill>
                        </a:rPr>
                        <a:t>5|</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enjeux et perspectives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enjeux du</a:t>
                      </a:r>
                      <a:r>
                        <a:rPr lang="fr-FR" sz="2000" b="0" kern="1200" baseline="0" dirty="0" smtClean="0">
                          <a:solidFill>
                            <a:schemeClr val="tx1">
                              <a:lumMod val="50000"/>
                              <a:lumOff val="50000"/>
                            </a:schemeClr>
                          </a:solidFill>
                          <a:latin typeface="+mn-lt"/>
                          <a:ea typeface="+mn-ea"/>
                          <a:cs typeface="+mn-cs"/>
                        </a:rPr>
                        <a:t> système de la protection sociale</a:t>
                      </a:r>
                      <a:endParaRPr lang="fr-FR" sz="2000" b="0" kern="1200" dirty="0" smtClean="0">
                        <a:solidFill>
                          <a:schemeClr val="tx1">
                            <a:lumMod val="50000"/>
                            <a:lumOff val="50000"/>
                          </a:schemeClr>
                        </a:solidFill>
                        <a:latin typeface="+mn-lt"/>
                        <a:ea typeface="+mn-ea"/>
                        <a:cs typeface="+mn-cs"/>
                      </a:endParaRP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enjeux des acteurs de la protection sociale</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3918087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activités de la protection sociale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23</a:t>
            </a:fld>
            <a:endParaRPr lang="fr-FR" dirty="0"/>
          </a:p>
        </p:txBody>
      </p:sp>
      <p:sp>
        <p:nvSpPr>
          <p:cNvPr id="6" name="Espace réservé du texte 5"/>
          <p:cNvSpPr>
            <a:spLocks noGrp="1"/>
          </p:cNvSpPr>
          <p:nvPr>
            <p:ph type="body" sz="quarter" idx="13"/>
          </p:nvPr>
        </p:nvSpPr>
        <p:spPr/>
        <p:txBody>
          <a:bodyPr/>
          <a:lstStyle/>
          <a:p>
            <a:r>
              <a:rPr lang="fr-FR" dirty="0" smtClean="0"/>
              <a:t>Une couverture tout au long de la vie</a:t>
            </a:r>
            <a:endParaRPr lang="fr-FR" dirty="0"/>
          </a:p>
        </p:txBody>
      </p:sp>
      <p:sp>
        <p:nvSpPr>
          <p:cNvPr id="12" name="Text Box 341"/>
          <p:cNvSpPr txBox="1">
            <a:spLocks noChangeArrowheads="1"/>
          </p:cNvSpPr>
          <p:nvPr/>
        </p:nvSpPr>
        <p:spPr bwMode="auto">
          <a:xfrm>
            <a:off x="395536" y="4215855"/>
            <a:ext cx="1835151" cy="978729"/>
          </a:xfrm>
          <a:prstGeom prst="rect">
            <a:avLst/>
          </a:prstGeom>
          <a:noFill/>
          <a:ln w="9525">
            <a:noFill/>
            <a:miter lim="800000"/>
            <a:headEnd/>
            <a:tailEnd/>
          </a:ln>
        </p:spPr>
        <p:txBody>
          <a:bodyPr>
            <a:spAutoFit/>
          </a:bodyPr>
          <a:lstStyle/>
          <a:p>
            <a:pPr algn="ctr" defTabSz="874713" eaLnBrk="0" hangingPunct="0">
              <a:lnSpc>
                <a:spcPct val="110000"/>
              </a:lnSpc>
              <a:spcBef>
                <a:spcPct val="20000"/>
              </a:spcBef>
            </a:pPr>
            <a:r>
              <a:rPr lang="fr-FR" sz="1200" b="1" u="sng" dirty="0"/>
              <a:t>Prestations en « nature »</a:t>
            </a:r>
          </a:p>
          <a:p>
            <a:pPr algn="ctr" defTabSz="874713" eaLnBrk="0" hangingPunct="0">
              <a:lnSpc>
                <a:spcPct val="110000"/>
              </a:lnSpc>
              <a:spcBef>
                <a:spcPct val="20000"/>
              </a:spcBef>
            </a:pPr>
            <a:r>
              <a:rPr lang="fr-FR" sz="1200" b="1" dirty="0"/>
              <a:t>=</a:t>
            </a:r>
          </a:p>
          <a:p>
            <a:pPr algn="ctr" defTabSz="874713" eaLnBrk="0" hangingPunct="0">
              <a:lnSpc>
                <a:spcPct val="110000"/>
              </a:lnSpc>
              <a:spcBef>
                <a:spcPct val="20000"/>
              </a:spcBef>
            </a:pPr>
            <a:r>
              <a:rPr lang="fr-FR" sz="1200" b="1" dirty="0"/>
              <a:t>Compensation d’une dépense</a:t>
            </a:r>
          </a:p>
        </p:txBody>
      </p:sp>
      <p:sp>
        <p:nvSpPr>
          <p:cNvPr id="13" name="Text Box 342"/>
          <p:cNvSpPr txBox="1">
            <a:spLocks noChangeArrowheads="1"/>
          </p:cNvSpPr>
          <p:nvPr/>
        </p:nvSpPr>
        <p:spPr bwMode="auto">
          <a:xfrm>
            <a:off x="397123" y="2271168"/>
            <a:ext cx="1835151" cy="1384995"/>
          </a:xfrm>
          <a:prstGeom prst="rect">
            <a:avLst/>
          </a:prstGeom>
          <a:noFill/>
          <a:ln w="9525">
            <a:noFill/>
            <a:miter lim="800000"/>
            <a:headEnd/>
            <a:tailEnd/>
          </a:ln>
        </p:spPr>
        <p:txBody>
          <a:bodyPr>
            <a:spAutoFit/>
          </a:bodyPr>
          <a:lstStyle/>
          <a:p>
            <a:pPr algn="ctr" defTabSz="874713" eaLnBrk="0" hangingPunct="0">
              <a:lnSpc>
                <a:spcPct val="110000"/>
              </a:lnSpc>
              <a:spcBef>
                <a:spcPct val="20000"/>
              </a:spcBef>
            </a:pPr>
            <a:r>
              <a:rPr lang="fr-FR" sz="1200" b="1" u="sng" dirty="0"/>
              <a:t>Prestations en « espèces »</a:t>
            </a:r>
          </a:p>
          <a:p>
            <a:pPr algn="ctr" defTabSz="874713" eaLnBrk="0" hangingPunct="0">
              <a:lnSpc>
                <a:spcPct val="110000"/>
              </a:lnSpc>
              <a:spcBef>
                <a:spcPct val="20000"/>
              </a:spcBef>
            </a:pPr>
            <a:r>
              <a:rPr lang="fr-FR" sz="1200" b="1" dirty="0"/>
              <a:t>=</a:t>
            </a:r>
          </a:p>
          <a:p>
            <a:pPr algn="ctr" defTabSz="874713" eaLnBrk="0" hangingPunct="0">
              <a:lnSpc>
                <a:spcPct val="110000"/>
              </a:lnSpc>
              <a:spcBef>
                <a:spcPct val="20000"/>
              </a:spcBef>
            </a:pPr>
            <a:r>
              <a:rPr lang="fr-FR" sz="1200" b="1" dirty="0"/>
              <a:t>Compensation d’une perte de revenue due à l’arrêt du travail</a:t>
            </a:r>
          </a:p>
        </p:txBody>
      </p:sp>
      <p:sp>
        <p:nvSpPr>
          <p:cNvPr id="14" name="Text Box 343"/>
          <p:cNvSpPr txBox="1">
            <a:spLocks noChangeArrowheads="1"/>
          </p:cNvSpPr>
          <p:nvPr/>
        </p:nvSpPr>
        <p:spPr bwMode="auto">
          <a:xfrm>
            <a:off x="3167311" y="1512343"/>
            <a:ext cx="1866900" cy="276999"/>
          </a:xfrm>
          <a:prstGeom prst="rect">
            <a:avLst/>
          </a:prstGeom>
          <a:noFill/>
          <a:ln w="9525" algn="ctr">
            <a:noFill/>
            <a:miter lim="800000"/>
            <a:headEnd/>
            <a:tailEnd/>
          </a:ln>
        </p:spPr>
        <p:txBody>
          <a:bodyPr>
            <a:spAutoFit/>
          </a:bodyPr>
          <a:lstStyle/>
          <a:p>
            <a:pPr algn="ctr" defTabSz="874713" eaLnBrk="0" hangingPunct="0">
              <a:spcBef>
                <a:spcPct val="50000"/>
              </a:spcBef>
            </a:pPr>
            <a:r>
              <a:rPr lang="fr-FR" sz="1200" b="1" dirty="0"/>
              <a:t>Début de la vie active</a:t>
            </a:r>
          </a:p>
        </p:txBody>
      </p:sp>
      <p:sp>
        <p:nvSpPr>
          <p:cNvPr id="15" name="Text Box 344"/>
          <p:cNvSpPr txBox="1">
            <a:spLocks noChangeArrowheads="1"/>
          </p:cNvSpPr>
          <p:nvPr/>
        </p:nvSpPr>
        <p:spPr bwMode="auto">
          <a:xfrm>
            <a:off x="5731123" y="1510755"/>
            <a:ext cx="1714500" cy="276999"/>
          </a:xfrm>
          <a:prstGeom prst="rect">
            <a:avLst/>
          </a:prstGeom>
          <a:noFill/>
          <a:ln w="9525" algn="ctr">
            <a:noFill/>
            <a:miter lim="800000"/>
            <a:headEnd/>
            <a:tailEnd/>
          </a:ln>
        </p:spPr>
        <p:txBody>
          <a:bodyPr>
            <a:spAutoFit/>
          </a:bodyPr>
          <a:lstStyle/>
          <a:p>
            <a:pPr algn="ctr" defTabSz="874713" eaLnBrk="0" hangingPunct="0">
              <a:spcBef>
                <a:spcPct val="50000"/>
              </a:spcBef>
            </a:pPr>
            <a:r>
              <a:rPr lang="fr-FR" sz="1200" b="1" dirty="0"/>
              <a:t>Fin de la vie active</a:t>
            </a:r>
          </a:p>
        </p:txBody>
      </p:sp>
      <p:grpSp>
        <p:nvGrpSpPr>
          <p:cNvPr id="16" name="Groupe 294"/>
          <p:cNvGrpSpPr>
            <a:grpSpLocks/>
          </p:cNvGrpSpPr>
          <p:nvPr/>
        </p:nvGrpSpPr>
        <p:grpSpPr bwMode="auto">
          <a:xfrm>
            <a:off x="733673" y="1812380"/>
            <a:ext cx="8045451" cy="4352925"/>
            <a:chOff x="107950" y="1177925"/>
            <a:chExt cx="8809038" cy="4914900"/>
          </a:xfrm>
        </p:grpSpPr>
        <p:sp>
          <p:nvSpPr>
            <p:cNvPr id="17" name="Rectangle 334"/>
            <p:cNvSpPr>
              <a:spLocks noChangeArrowheads="1"/>
            </p:cNvSpPr>
            <p:nvPr/>
          </p:nvSpPr>
          <p:spPr bwMode="auto">
            <a:xfrm>
              <a:off x="3754438" y="1484313"/>
              <a:ext cx="2844800" cy="6223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base">
                <a:spcBef>
                  <a:spcPct val="0"/>
                </a:spcBef>
                <a:spcAft>
                  <a:spcPct val="0"/>
                </a:spcAft>
                <a:defRPr/>
              </a:pPr>
              <a:r>
                <a:rPr lang="fr-FR" sz="1400" b="1" dirty="0">
                  <a:solidFill>
                    <a:srgbClr val="FFFFFF"/>
                  </a:solidFill>
                </a:rPr>
                <a:t>Prévoyance</a:t>
              </a:r>
            </a:p>
          </p:txBody>
        </p:sp>
        <p:sp>
          <p:nvSpPr>
            <p:cNvPr id="18" name="Rectangle 335"/>
            <p:cNvSpPr>
              <a:spLocks noChangeArrowheads="1"/>
            </p:cNvSpPr>
            <p:nvPr/>
          </p:nvSpPr>
          <p:spPr bwMode="auto">
            <a:xfrm>
              <a:off x="2398713" y="4151313"/>
              <a:ext cx="5816600" cy="622300"/>
            </a:xfrm>
            <a:prstGeom prst="rect">
              <a:avLst/>
            </a:prstGeom>
            <a:solidFill>
              <a:srgbClr val="D99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r>
                <a:rPr lang="fr-FR" sz="1400" b="1" dirty="0">
                  <a:solidFill>
                    <a:srgbClr val="FFFFFF"/>
                  </a:solidFill>
                </a:rPr>
                <a:t>Maladie</a:t>
              </a:r>
            </a:p>
          </p:txBody>
        </p:sp>
        <p:sp>
          <p:nvSpPr>
            <p:cNvPr id="19" name="Rectangle 336"/>
            <p:cNvSpPr>
              <a:spLocks noChangeArrowheads="1"/>
            </p:cNvSpPr>
            <p:nvPr/>
          </p:nvSpPr>
          <p:spPr bwMode="auto">
            <a:xfrm>
              <a:off x="4174302" y="4908602"/>
              <a:ext cx="1968500" cy="622300"/>
            </a:xfrm>
            <a:prstGeom prst="rect">
              <a:avLst/>
            </a:prstGeom>
            <a:solidFill>
              <a:srgbClr val="A6A6A6"/>
            </a:solidFill>
            <a:ln w="3175">
              <a:noFill/>
              <a:miter lim="800000"/>
              <a:headEnd/>
              <a:tailEnd/>
            </a:ln>
            <a:effectLst/>
          </p:spPr>
          <p:txBody>
            <a:bodyPr wrap="none" anchor="ctr"/>
            <a:lstStyle/>
            <a:p>
              <a:pPr algn="ctr" fontAlgn="base">
                <a:spcBef>
                  <a:spcPct val="0"/>
                </a:spcBef>
                <a:spcAft>
                  <a:spcPct val="0"/>
                </a:spcAft>
                <a:defRPr/>
              </a:pPr>
              <a:r>
                <a:rPr lang="fr-FR" sz="1600" b="1" dirty="0">
                  <a:solidFill>
                    <a:srgbClr val="FFFFFF"/>
                  </a:solidFill>
                </a:rPr>
                <a:t>Famille</a:t>
              </a:r>
            </a:p>
          </p:txBody>
        </p:sp>
        <p:sp>
          <p:nvSpPr>
            <p:cNvPr id="20" name="Rectangle 337"/>
            <p:cNvSpPr>
              <a:spLocks noChangeArrowheads="1"/>
            </p:cNvSpPr>
            <p:nvPr/>
          </p:nvSpPr>
          <p:spPr bwMode="auto">
            <a:xfrm>
              <a:off x="3757613" y="2220913"/>
              <a:ext cx="2844800" cy="6223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base">
                <a:spcBef>
                  <a:spcPct val="0"/>
                </a:spcBef>
                <a:spcAft>
                  <a:spcPct val="0"/>
                </a:spcAft>
                <a:defRPr/>
              </a:pPr>
              <a:r>
                <a:rPr lang="fr-FR" sz="1400" b="1" dirty="0">
                  <a:solidFill>
                    <a:srgbClr val="FFFFFF"/>
                  </a:solidFill>
                </a:rPr>
                <a:t>Chômage</a:t>
              </a:r>
            </a:p>
          </p:txBody>
        </p:sp>
        <p:sp>
          <p:nvSpPr>
            <p:cNvPr id="21" name="Rectangle 338"/>
            <p:cNvSpPr>
              <a:spLocks noChangeArrowheads="1"/>
            </p:cNvSpPr>
            <p:nvPr/>
          </p:nvSpPr>
          <p:spPr bwMode="auto">
            <a:xfrm>
              <a:off x="6797466" y="1484313"/>
              <a:ext cx="1612900" cy="1358900"/>
            </a:xfrm>
            <a:prstGeom prst="rect">
              <a:avLst/>
            </a:prstGeom>
            <a:solidFill>
              <a:srgbClr val="A6A6A6"/>
            </a:solidFill>
            <a:ln w="3175">
              <a:noFill/>
              <a:miter lim="800000"/>
              <a:headEnd/>
              <a:tailEnd/>
            </a:ln>
            <a:effectLst/>
          </p:spPr>
          <p:txBody>
            <a:bodyPr wrap="none" anchor="ctr"/>
            <a:lstStyle/>
            <a:p>
              <a:pPr algn="ctr" fontAlgn="base">
                <a:spcBef>
                  <a:spcPct val="0"/>
                </a:spcBef>
                <a:spcAft>
                  <a:spcPct val="0"/>
                </a:spcAft>
                <a:defRPr/>
              </a:pPr>
              <a:r>
                <a:rPr lang="fr-FR" sz="1600" b="1" dirty="0">
                  <a:solidFill>
                    <a:srgbClr val="FFFFFF"/>
                  </a:solidFill>
                </a:rPr>
                <a:t>Retraite</a:t>
              </a:r>
            </a:p>
          </p:txBody>
        </p:sp>
        <p:sp>
          <p:nvSpPr>
            <p:cNvPr id="22" name="Rectangle 339"/>
            <p:cNvSpPr>
              <a:spLocks noChangeArrowheads="1"/>
            </p:cNvSpPr>
            <p:nvPr/>
          </p:nvSpPr>
          <p:spPr bwMode="auto">
            <a:xfrm>
              <a:off x="6907213" y="4899025"/>
              <a:ext cx="1308100" cy="617538"/>
            </a:xfrm>
            <a:prstGeom prst="rect">
              <a:avLst/>
            </a:prstGeom>
            <a:solidFill>
              <a:srgbClr val="FD8B1D"/>
            </a:solidFill>
            <a:ln w="3175">
              <a:noFill/>
              <a:miter lim="800000"/>
              <a:headEnd/>
              <a:tailEnd/>
            </a:ln>
            <a:effectLst/>
          </p:spPr>
          <p:txBody>
            <a:bodyPr wrap="none" anchor="ctr"/>
            <a:lstStyle/>
            <a:p>
              <a:pPr algn="ctr" fontAlgn="base">
                <a:spcBef>
                  <a:spcPct val="0"/>
                </a:spcBef>
                <a:spcAft>
                  <a:spcPct val="0"/>
                </a:spcAft>
                <a:defRPr/>
              </a:pPr>
              <a:r>
                <a:rPr lang="fr-FR" sz="1400" b="1" dirty="0">
                  <a:solidFill>
                    <a:srgbClr val="FFFFFF"/>
                  </a:solidFill>
                </a:rPr>
                <a:t>Dépendance</a:t>
              </a:r>
            </a:p>
          </p:txBody>
        </p:sp>
        <p:sp>
          <p:nvSpPr>
            <p:cNvPr id="23" name="Line 340"/>
            <p:cNvSpPr>
              <a:spLocks noChangeShapeType="1"/>
            </p:cNvSpPr>
            <p:nvPr/>
          </p:nvSpPr>
          <p:spPr bwMode="auto">
            <a:xfrm>
              <a:off x="6602413" y="1177925"/>
              <a:ext cx="0" cy="4292600"/>
            </a:xfrm>
            <a:prstGeom prst="line">
              <a:avLst/>
            </a:prstGeom>
            <a:noFill/>
            <a:ln w="28575">
              <a:solidFill>
                <a:schemeClr val="tx1"/>
              </a:solidFill>
              <a:prstDash val="dash"/>
              <a:round/>
              <a:headEnd/>
              <a:tailEnd/>
            </a:ln>
          </p:spPr>
          <p:txBody>
            <a:bodyPr/>
            <a:lstStyle/>
            <a:p>
              <a:endParaRPr lang="fr-FR"/>
            </a:p>
          </p:txBody>
        </p:sp>
        <p:sp>
          <p:nvSpPr>
            <p:cNvPr id="24" name="Rectangle 345"/>
            <p:cNvSpPr>
              <a:spLocks noChangeArrowheads="1"/>
            </p:cNvSpPr>
            <p:nvPr/>
          </p:nvSpPr>
          <p:spPr bwMode="auto">
            <a:xfrm>
              <a:off x="2640013" y="5584825"/>
              <a:ext cx="5219700" cy="5080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base">
                <a:spcBef>
                  <a:spcPct val="0"/>
                </a:spcBef>
                <a:spcAft>
                  <a:spcPct val="0"/>
                </a:spcAft>
                <a:defRPr/>
              </a:pPr>
              <a:r>
                <a:rPr lang="fr-FR" sz="1400" b="1" dirty="0">
                  <a:solidFill>
                    <a:srgbClr val="FFFFFF"/>
                  </a:solidFill>
                </a:rPr>
                <a:t>L’action sociale</a:t>
              </a:r>
            </a:p>
          </p:txBody>
        </p:sp>
        <p:sp>
          <p:nvSpPr>
            <p:cNvPr id="25" name="Line 346"/>
            <p:cNvSpPr>
              <a:spLocks noChangeShapeType="1"/>
            </p:cNvSpPr>
            <p:nvPr/>
          </p:nvSpPr>
          <p:spPr bwMode="auto">
            <a:xfrm>
              <a:off x="1835150" y="1177925"/>
              <a:ext cx="0" cy="4699000"/>
            </a:xfrm>
            <a:prstGeom prst="line">
              <a:avLst/>
            </a:prstGeom>
            <a:noFill/>
            <a:ln w="76200">
              <a:solidFill>
                <a:schemeClr val="accent1"/>
              </a:solidFill>
              <a:round/>
              <a:headEnd type="triangle" w="med" len="med"/>
              <a:tailEnd type="triangle" w="med" len="med"/>
            </a:ln>
          </p:spPr>
          <p:txBody>
            <a:bodyPr/>
            <a:lstStyle/>
            <a:p>
              <a:endParaRPr lang="fr-FR"/>
            </a:p>
          </p:txBody>
        </p:sp>
        <p:sp>
          <p:nvSpPr>
            <p:cNvPr id="26" name="Line 347"/>
            <p:cNvSpPr>
              <a:spLocks noChangeShapeType="1"/>
            </p:cNvSpPr>
            <p:nvPr/>
          </p:nvSpPr>
          <p:spPr bwMode="auto">
            <a:xfrm flipH="1" flipV="1">
              <a:off x="107950" y="3525838"/>
              <a:ext cx="1762125" cy="3175"/>
            </a:xfrm>
            <a:prstGeom prst="line">
              <a:avLst/>
            </a:prstGeom>
            <a:noFill/>
            <a:ln w="76200">
              <a:solidFill>
                <a:schemeClr val="accent1"/>
              </a:solidFill>
              <a:round/>
              <a:headEnd/>
              <a:tailEnd/>
            </a:ln>
          </p:spPr>
          <p:txBody>
            <a:bodyPr/>
            <a:lstStyle/>
            <a:p>
              <a:endParaRPr lang="fr-FR"/>
            </a:p>
          </p:txBody>
        </p:sp>
        <p:sp>
          <p:nvSpPr>
            <p:cNvPr id="27" name="AutoShape 348"/>
            <p:cNvSpPr>
              <a:spLocks noChangeArrowheads="1"/>
            </p:cNvSpPr>
            <p:nvPr/>
          </p:nvSpPr>
          <p:spPr bwMode="auto">
            <a:xfrm>
              <a:off x="2386013" y="2843213"/>
              <a:ext cx="6507162" cy="1308100"/>
            </a:xfrm>
            <a:prstGeom prst="rightArrow">
              <a:avLst>
                <a:gd name="adj1" fmla="val 70148"/>
                <a:gd name="adj2" fmla="val 34822"/>
              </a:avLst>
            </a:prstGeom>
            <a:solidFill>
              <a:schemeClr val="bg1"/>
            </a:solidFill>
            <a:ln w="9525">
              <a:solidFill>
                <a:schemeClr val="accent1"/>
              </a:solidFill>
              <a:prstDash val="dash"/>
              <a:miter lim="800000"/>
              <a:headEnd/>
              <a:tailEnd/>
            </a:ln>
          </p:spPr>
          <p:txBody>
            <a:bodyPr wrap="none" anchor="ctr"/>
            <a:lstStyle/>
            <a:p>
              <a:pPr algn="ctr" defTabSz="874713" eaLnBrk="0" hangingPunct="0"/>
              <a:endParaRPr lang="fr-FR" b="1">
                <a:solidFill>
                  <a:schemeClr val="bg1"/>
                </a:solidFill>
              </a:endParaRPr>
            </a:p>
          </p:txBody>
        </p:sp>
        <p:pic>
          <p:nvPicPr>
            <p:cNvPr id="28" name="Picture 349" descr="MCj04284330000[1]"/>
            <p:cNvPicPr>
              <a:picLocks noChangeAspect="1" noChangeArrowheads="1"/>
            </p:cNvPicPr>
            <p:nvPr/>
          </p:nvPicPr>
          <p:blipFill>
            <a:blip r:embed="rId2" cstate="print"/>
            <a:srcRect/>
            <a:stretch>
              <a:fillRect/>
            </a:stretch>
          </p:blipFill>
          <p:spPr bwMode="auto">
            <a:xfrm>
              <a:off x="1941513" y="3167063"/>
              <a:ext cx="698500" cy="661987"/>
            </a:xfrm>
            <a:prstGeom prst="rect">
              <a:avLst/>
            </a:prstGeom>
            <a:solidFill>
              <a:srgbClr val="FD8B1D"/>
            </a:solidFill>
            <a:ln w="3175">
              <a:noFill/>
              <a:miter lim="800000"/>
              <a:headEnd/>
              <a:tailEnd/>
            </a:ln>
            <a:effectLst/>
          </p:spPr>
        </p:pic>
        <p:sp>
          <p:nvSpPr>
            <p:cNvPr id="29" name="Rectangle 350"/>
            <p:cNvSpPr>
              <a:spLocks noChangeArrowheads="1"/>
            </p:cNvSpPr>
            <p:nvPr/>
          </p:nvSpPr>
          <p:spPr bwMode="auto">
            <a:xfrm>
              <a:off x="7235825" y="2843213"/>
              <a:ext cx="881434" cy="260633"/>
            </a:xfrm>
            <a:prstGeom prst="rect">
              <a:avLst/>
            </a:prstGeom>
            <a:noFill/>
            <a:ln w="9525">
              <a:noFill/>
              <a:miter lim="800000"/>
              <a:headEnd/>
              <a:tailEnd/>
            </a:ln>
          </p:spPr>
          <p:txBody>
            <a:bodyPr wrap="none">
              <a:spAutoFit/>
            </a:bodyPr>
            <a:lstStyle/>
            <a:p>
              <a:pPr defTabSz="874713" eaLnBrk="0" hangingPunct="0"/>
              <a:r>
                <a:rPr lang="fr-FR" sz="900" b="1">
                  <a:solidFill>
                    <a:schemeClr val="tx1"/>
                  </a:solidFill>
                </a:rPr>
                <a:t>CYCLE DE VIE</a:t>
              </a:r>
            </a:p>
          </p:txBody>
        </p:sp>
        <p:grpSp>
          <p:nvGrpSpPr>
            <p:cNvPr id="30" name="Group 351"/>
            <p:cNvGrpSpPr>
              <a:grpSpLocks/>
            </p:cNvGrpSpPr>
            <p:nvPr/>
          </p:nvGrpSpPr>
          <p:grpSpPr bwMode="auto">
            <a:xfrm>
              <a:off x="2916238" y="3170238"/>
              <a:ext cx="827087" cy="654050"/>
              <a:chOff x="1837" y="1999"/>
              <a:chExt cx="521" cy="412"/>
            </a:xfrm>
          </p:grpSpPr>
          <p:sp>
            <p:nvSpPr>
              <p:cNvPr id="258" name="AutoShape 352"/>
              <p:cNvSpPr>
                <a:spLocks noChangeAspect="1" noChangeArrowheads="1" noTextEdit="1"/>
              </p:cNvSpPr>
              <p:nvPr/>
            </p:nvSpPr>
            <p:spPr bwMode="auto">
              <a:xfrm>
                <a:off x="1837" y="2004"/>
                <a:ext cx="515" cy="405"/>
              </a:xfrm>
              <a:prstGeom prst="rect">
                <a:avLst/>
              </a:prstGeom>
              <a:solidFill>
                <a:schemeClr val="accent1">
                  <a:lumMod val="20000"/>
                  <a:lumOff val="80000"/>
                </a:schemeClr>
              </a:solidFill>
              <a:ln w="9525">
                <a:noFill/>
                <a:miter lim="800000"/>
                <a:headEnd/>
                <a:tailEnd/>
              </a:ln>
            </p:spPr>
            <p:txBody>
              <a:bodyPr/>
              <a:lstStyle/>
              <a:p>
                <a:pPr>
                  <a:defRPr/>
                </a:pPr>
                <a:endParaRPr lang="fr-FR">
                  <a:latin typeface="Arial" pitchFamily="34" charset="0"/>
                </a:endParaRPr>
              </a:p>
            </p:txBody>
          </p:sp>
          <p:grpSp>
            <p:nvGrpSpPr>
              <p:cNvPr id="259" name="Group 353"/>
              <p:cNvGrpSpPr>
                <a:grpSpLocks/>
              </p:cNvGrpSpPr>
              <p:nvPr/>
            </p:nvGrpSpPr>
            <p:grpSpPr bwMode="auto">
              <a:xfrm>
                <a:off x="1845" y="2003"/>
                <a:ext cx="505" cy="405"/>
                <a:chOff x="1850" y="1999"/>
                <a:chExt cx="505" cy="405"/>
              </a:xfrm>
            </p:grpSpPr>
            <p:sp>
              <p:nvSpPr>
                <p:cNvPr id="260" name="Freeform 354"/>
                <p:cNvSpPr>
                  <a:spLocks/>
                </p:cNvSpPr>
                <p:nvPr/>
              </p:nvSpPr>
              <p:spPr bwMode="auto">
                <a:xfrm>
                  <a:off x="1851" y="2188"/>
                  <a:ext cx="335" cy="211"/>
                </a:xfrm>
                <a:custGeom>
                  <a:avLst/>
                  <a:gdLst>
                    <a:gd name="T0" fmla="*/ 0 w 1672"/>
                    <a:gd name="T1" fmla="*/ 0 h 1053"/>
                    <a:gd name="T2" fmla="*/ 0 w 1672"/>
                    <a:gd name="T3" fmla="*/ 0 h 1053"/>
                    <a:gd name="T4" fmla="*/ 0 w 1672"/>
                    <a:gd name="T5" fmla="*/ 0 h 1053"/>
                    <a:gd name="T6" fmla="*/ 0 w 1672"/>
                    <a:gd name="T7" fmla="*/ 0 h 1053"/>
                    <a:gd name="T8" fmla="*/ 0 w 1672"/>
                    <a:gd name="T9" fmla="*/ 0 h 1053"/>
                    <a:gd name="T10" fmla="*/ 0 w 1672"/>
                    <a:gd name="T11" fmla="*/ 0 h 1053"/>
                    <a:gd name="T12" fmla="*/ 0 w 1672"/>
                    <a:gd name="T13" fmla="*/ 0 h 1053"/>
                    <a:gd name="T14" fmla="*/ 0 w 1672"/>
                    <a:gd name="T15" fmla="*/ 0 h 1053"/>
                    <a:gd name="T16" fmla="*/ 0 w 1672"/>
                    <a:gd name="T17" fmla="*/ 0 h 1053"/>
                    <a:gd name="T18" fmla="*/ 0 w 1672"/>
                    <a:gd name="T19" fmla="*/ 0 h 1053"/>
                    <a:gd name="T20" fmla="*/ 0 w 1672"/>
                    <a:gd name="T21" fmla="*/ 0 h 1053"/>
                    <a:gd name="T22" fmla="*/ 0 w 1672"/>
                    <a:gd name="T23" fmla="*/ 0 h 1053"/>
                    <a:gd name="T24" fmla="*/ 0 w 1672"/>
                    <a:gd name="T25" fmla="*/ 0 h 1053"/>
                    <a:gd name="T26" fmla="*/ 0 w 1672"/>
                    <a:gd name="T27" fmla="*/ 0 h 1053"/>
                    <a:gd name="T28" fmla="*/ 0 w 1672"/>
                    <a:gd name="T29" fmla="*/ 0 h 1053"/>
                    <a:gd name="T30" fmla="*/ 0 w 1672"/>
                    <a:gd name="T31" fmla="*/ 0 h 1053"/>
                    <a:gd name="T32" fmla="*/ 0 w 1672"/>
                    <a:gd name="T33" fmla="*/ 0 h 1053"/>
                    <a:gd name="T34" fmla="*/ 0 w 1672"/>
                    <a:gd name="T35" fmla="*/ 0 h 1053"/>
                    <a:gd name="T36" fmla="*/ 0 w 1672"/>
                    <a:gd name="T37" fmla="*/ 0 h 1053"/>
                    <a:gd name="T38" fmla="*/ 0 w 1672"/>
                    <a:gd name="T39" fmla="*/ 0 h 1053"/>
                    <a:gd name="T40" fmla="*/ 0 w 1672"/>
                    <a:gd name="T41" fmla="*/ 0 h 1053"/>
                    <a:gd name="T42" fmla="*/ 0 w 1672"/>
                    <a:gd name="T43" fmla="*/ 0 h 1053"/>
                    <a:gd name="T44" fmla="*/ 0 w 1672"/>
                    <a:gd name="T45" fmla="*/ 0 h 1053"/>
                    <a:gd name="T46" fmla="*/ 0 w 1672"/>
                    <a:gd name="T47" fmla="*/ 0 h 1053"/>
                    <a:gd name="T48" fmla="*/ 0 w 1672"/>
                    <a:gd name="T49" fmla="*/ 0 h 1053"/>
                    <a:gd name="T50" fmla="*/ 0 w 1672"/>
                    <a:gd name="T51" fmla="*/ 0 h 1053"/>
                    <a:gd name="T52" fmla="*/ 0 w 1672"/>
                    <a:gd name="T53" fmla="*/ 0 h 1053"/>
                    <a:gd name="T54" fmla="*/ 0 w 1672"/>
                    <a:gd name="T55" fmla="*/ 0 h 1053"/>
                    <a:gd name="T56" fmla="*/ 0 w 1672"/>
                    <a:gd name="T57" fmla="*/ 0 h 1053"/>
                    <a:gd name="T58" fmla="*/ 0 w 1672"/>
                    <a:gd name="T59" fmla="*/ 0 h 1053"/>
                    <a:gd name="T60" fmla="*/ 0 w 1672"/>
                    <a:gd name="T61" fmla="*/ 0 h 1053"/>
                    <a:gd name="T62" fmla="*/ 0 w 1672"/>
                    <a:gd name="T63" fmla="*/ 0 h 1053"/>
                    <a:gd name="T64" fmla="*/ 0 w 1672"/>
                    <a:gd name="T65" fmla="*/ 0 h 1053"/>
                    <a:gd name="T66" fmla="*/ 0 w 1672"/>
                    <a:gd name="T67" fmla="*/ 0 h 1053"/>
                    <a:gd name="T68" fmla="*/ 0 w 1672"/>
                    <a:gd name="T69" fmla="*/ 0 h 1053"/>
                    <a:gd name="T70" fmla="*/ 0 w 1672"/>
                    <a:gd name="T71" fmla="*/ 0 h 1053"/>
                    <a:gd name="T72" fmla="*/ 0 w 1672"/>
                    <a:gd name="T73" fmla="*/ 0 h 1053"/>
                    <a:gd name="T74" fmla="*/ 0 w 1672"/>
                    <a:gd name="T75" fmla="*/ 0 h 1053"/>
                    <a:gd name="T76" fmla="*/ 0 w 1672"/>
                    <a:gd name="T77" fmla="*/ 0 h 1053"/>
                    <a:gd name="T78" fmla="*/ 0 w 1672"/>
                    <a:gd name="T79" fmla="*/ 0 h 1053"/>
                    <a:gd name="T80" fmla="*/ 0 w 1672"/>
                    <a:gd name="T81" fmla="*/ 0 h 1053"/>
                    <a:gd name="T82" fmla="*/ 0 w 1672"/>
                    <a:gd name="T83" fmla="*/ 0 h 1053"/>
                    <a:gd name="T84" fmla="*/ 0 w 1672"/>
                    <a:gd name="T85" fmla="*/ 0 h 10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72"/>
                    <a:gd name="T130" fmla="*/ 0 h 1053"/>
                    <a:gd name="T131" fmla="*/ 1672 w 1672"/>
                    <a:gd name="T132" fmla="*/ 1053 h 10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72" h="1053">
                      <a:moveTo>
                        <a:pt x="26" y="227"/>
                      </a:moveTo>
                      <a:lnTo>
                        <a:pt x="28" y="228"/>
                      </a:lnTo>
                      <a:lnTo>
                        <a:pt x="33" y="229"/>
                      </a:lnTo>
                      <a:lnTo>
                        <a:pt x="43" y="233"/>
                      </a:lnTo>
                      <a:lnTo>
                        <a:pt x="55" y="237"/>
                      </a:lnTo>
                      <a:lnTo>
                        <a:pt x="72" y="243"/>
                      </a:lnTo>
                      <a:lnTo>
                        <a:pt x="92" y="250"/>
                      </a:lnTo>
                      <a:lnTo>
                        <a:pt x="114" y="259"/>
                      </a:lnTo>
                      <a:lnTo>
                        <a:pt x="139" y="268"/>
                      </a:lnTo>
                      <a:lnTo>
                        <a:pt x="167" y="279"/>
                      </a:lnTo>
                      <a:lnTo>
                        <a:pt x="198" y="292"/>
                      </a:lnTo>
                      <a:lnTo>
                        <a:pt x="231" y="306"/>
                      </a:lnTo>
                      <a:lnTo>
                        <a:pt x="266" y="321"/>
                      </a:lnTo>
                      <a:lnTo>
                        <a:pt x="304" y="338"/>
                      </a:lnTo>
                      <a:lnTo>
                        <a:pt x="343" y="356"/>
                      </a:lnTo>
                      <a:lnTo>
                        <a:pt x="385" y="377"/>
                      </a:lnTo>
                      <a:lnTo>
                        <a:pt x="429" y="398"/>
                      </a:lnTo>
                      <a:lnTo>
                        <a:pt x="473" y="421"/>
                      </a:lnTo>
                      <a:lnTo>
                        <a:pt x="519" y="447"/>
                      </a:lnTo>
                      <a:lnTo>
                        <a:pt x="567" y="473"/>
                      </a:lnTo>
                      <a:lnTo>
                        <a:pt x="616" y="501"/>
                      </a:lnTo>
                      <a:lnTo>
                        <a:pt x="664" y="530"/>
                      </a:lnTo>
                      <a:lnTo>
                        <a:pt x="716" y="562"/>
                      </a:lnTo>
                      <a:lnTo>
                        <a:pt x="767" y="595"/>
                      </a:lnTo>
                      <a:lnTo>
                        <a:pt x="818" y="629"/>
                      </a:lnTo>
                      <a:lnTo>
                        <a:pt x="870" y="666"/>
                      </a:lnTo>
                      <a:lnTo>
                        <a:pt x="922" y="705"/>
                      </a:lnTo>
                      <a:lnTo>
                        <a:pt x="975" y="744"/>
                      </a:lnTo>
                      <a:lnTo>
                        <a:pt x="1027" y="787"/>
                      </a:lnTo>
                      <a:lnTo>
                        <a:pt x="1080" y="831"/>
                      </a:lnTo>
                      <a:lnTo>
                        <a:pt x="1131" y="876"/>
                      </a:lnTo>
                      <a:lnTo>
                        <a:pt x="1182" y="923"/>
                      </a:lnTo>
                      <a:lnTo>
                        <a:pt x="1234" y="972"/>
                      </a:lnTo>
                      <a:lnTo>
                        <a:pt x="1242" y="897"/>
                      </a:lnTo>
                      <a:lnTo>
                        <a:pt x="1248" y="901"/>
                      </a:lnTo>
                      <a:lnTo>
                        <a:pt x="1264" y="914"/>
                      </a:lnTo>
                      <a:lnTo>
                        <a:pt x="1289" y="932"/>
                      </a:lnTo>
                      <a:lnTo>
                        <a:pt x="1317" y="954"/>
                      </a:lnTo>
                      <a:lnTo>
                        <a:pt x="1347" y="977"/>
                      </a:lnTo>
                      <a:lnTo>
                        <a:pt x="1378" y="999"/>
                      </a:lnTo>
                      <a:lnTo>
                        <a:pt x="1406" y="1020"/>
                      </a:lnTo>
                      <a:lnTo>
                        <a:pt x="1428" y="1035"/>
                      </a:lnTo>
                      <a:lnTo>
                        <a:pt x="1439" y="1039"/>
                      </a:lnTo>
                      <a:lnTo>
                        <a:pt x="1451" y="1044"/>
                      </a:lnTo>
                      <a:lnTo>
                        <a:pt x="1466" y="1049"/>
                      </a:lnTo>
                      <a:lnTo>
                        <a:pt x="1481" y="1052"/>
                      </a:lnTo>
                      <a:lnTo>
                        <a:pt x="1499" y="1053"/>
                      </a:lnTo>
                      <a:lnTo>
                        <a:pt x="1517" y="1052"/>
                      </a:lnTo>
                      <a:lnTo>
                        <a:pt x="1535" y="1049"/>
                      </a:lnTo>
                      <a:lnTo>
                        <a:pt x="1555" y="1044"/>
                      </a:lnTo>
                      <a:lnTo>
                        <a:pt x="1573" y="1037"/>
                      </a:lnTo>
                      <a:lnTo>
                        <a:pt x="1591" y="1027"/>
                      </a:lnTo>
                      <a:lnTo>
                        <a:pt x="1608" y="1014"/>
                      </a:lnTo>
                      <a:lnTo>
                        <a:pt x="1623" y="998"/>
                      </a:lnTo>
                      <a:lnTo>
                        <a:pt x="1638" y="977"/>
                      </a:lnTo>
                      <a:lnTo>
                        <a:pt x="1650" y="954"/>
                      </a:lnTo>
                      <a:lnTo>
                        <a:pt x="1660" y="926"/>
                      </a:lnTo>
                      <a:lnTo>
                        <a:pt x="1667" y="893"/>
                      </a:lnTo>
                      <a:lnTo>
                        <a:pt x="1672" y="828"/>
                      </a:lnTo>
                      <a:lnTo>
                        <a:pt x="1666" y="774"/>
                      </a:lnTo>
                      <a:lnTo>
                        <a:pt x="1650" y="730"/>
                      </a:lnTo>
                      <a:lnTo>
                        <a:pt x="1627" y="696"/>
                      </a:lnTo>
                      <a:lnTo>
                        <a:pt x="1600" y="670"/>
                      </a:lnTo>
                      <a:lnTo>
                        <a:pt x="1572" y="652"/>
                      </a:lnTo>
                      <a:lnTo>
                        <a:pt x="1544" y="642"/>
                      </a:lnTo>
                      <a:lnTo>
                        <a:pt x="1521" y="639"/>
                      </a:lnTo>
                      <a:lnTo>
                        <a:pt x="1513" y="637"/>
                      </a:lnTo>
                      <a:lnTo>
                        <a:pt x="1503" y="636"/>
                      </a:lnTo>
                      <a:lnTo>
                        <a:pt x="1490" y="634"/>
                      </a:lnTo>
                      <a:lnTo>
                        <a:pt x="1473" y="629"/>
                      </a:lnTo>
                      <a:lnTo>
                        <a:pt x="1453" y="624"/>
                      </a:lnTo>
                      <a:lnTo>
                        <a:pt x="1430" y="618"/>
                      </a:lnTo>
                      <a:lnTo>
                        <a:pt x="1406" y="611"/>
                      </a:lnTo>
                      <a:lnTo>
                        <a:pt x="1379" y="602"/>
                      </a:lnTo>
                      <a:lnTo>
                        <a:pt x="1348" y="594"/>
                      </a:lnTo>
                      <a:lnTo>
                        <a:pt x="1317" y="583"/>
                      </a:lnTo>
                      <a:lnTo>
                        <a:pt x="1284" y="572"/>
                      </a:lnTo>
                      <a:lnTo>
                        <a:pt x="1248" y="559"/>
                      </a:lnTo>
                      <a:lnTo>
                        <a:pt x="1212" y="547"/>
                      </a:lnTo>
                      <a:lnTo>
                        <a:pt x="1174" y="534"/>
                      </a:lnTo>
                      <a:lnTo>
                        <a:pt x="1133" y="519"/>
                      </a:lnTo>
                      <a:lnTo>
                        <a:pt x="1093" y="504"/>
                      </a:lnTo>
                      <a:lnTo>
                        <a:pt x="1052" y="490"/>
                      </a:lnTo>
                      <a:lnTo>
                        <a:pt x="1009" y="473"/>
                      </a:lnTo>
                      <a:lnTo>
                        <a:pt x="966" y="457"/>
                      </a:lnTo>
                      <a:lnTo>
                        <a:pt x="923" y="438"/>
                      </a:lnTo>
                      <a:lnTo>
                        <a:pt x="881" y="421"/>
                      </a:lnTo>
                      <a:lnTo>
                        <a:pt x="837" y="403"/>
                      </a:lnTo>
                      <a:lnTo>
                        <a:pt x="793" y="383"/>
                      </a:lnTo>
                      <a:lnTo>
                        <a:pt x="750" y="365"/>
                      </a:lnTo>
                      <a:lnTo>
                        <a:pt x="707" y="345"/>
                      </a:lnTo>
                      <a:lnTo>
                        <a:pt x="666" y="325"/>
                      </a:lnTo>
                      <a:lnTo>
                        <a:pt x="624" y="305"/>
                      </a:lnTo>
                      <a:lnTo>
                        <a:pt x="584" y="284"/>
                      </a:lnTo>
                      <a:lnTo>
                        <a:pt x="545" y="264"/>
                      </a:lnTo>
                      <a:lnTo>
                        <a:pt x="507" y="243"/>
                      </a:lnTo>
                      <a:lnTo>
                        <a:pt x="470" y="221"/>
                      </a:lnTo>
                      <a:lnTo>
                        <a:pt x="435" y="200"/>
                      </a:lnTo>
                      <a:lnTo>
                        <a:pt x="371" y="161"/>
                      </a:lnTo>
                      <a:lnTo>
                        <a:pt x="318" y="127"/>
                      </a:lnTo>
                      <a:lnTo>
                        <a:pt x="272" y="97"/>
                      </a:lnTo>
                      <a:lnTo>
                        <a:pt x="236" y="73"/>
                      </a:lnTo>
                      <a:lnTo>
                        <a:pt x="205" y="53"/>
                      </a:lnTo>
                      <a:lnTo>
                        <a:pt x="182" y="38"/>
                      </a:lnTo>
                      <a:lnTo>
                        <a:pt x="165" y="25"/>
                      </a:lnTo>
                      <a:lnTo>
                        <a:pt x="151" y="16"/>
                      </a:lnTo>
                      <a:lnTo>
                        <a:pt x="143" y="9"/>
                      </a:lnTo>
                      <a:lnTo>
                        <a:pt x="138" y="5"/>
                      </a:lnTo>
                      <a:lnTo>
                        <a:pt x="137" y="2"/>
                      </a:lnTo>
                      <a:lnTo>
                        <a:pt x="137" y="0"/>
                      </a:lnTo>
                      <a:lnTo>
                        <a:pt x="138" y="0"/>
                      </a:lnTo>
                      <a:lnTo>
                        <a:pt x="139" y="0"/>
                      </a:lnTo>
                      <a:lnTo>
                        <a:pt x="141" y="1"/>
                      </a:lnTo>
                      <a:lnTo>
                        <a:pt x="142" y="1"/>
                      </a:lnTo>
                      <a:lnTo>
                        <a:pt x="139" y="1"/>
                      </a:lnTo>
                      <a:lnTo>
                        <a:pt x="133" y="3"/>
                      </a:lnTo>
                      <a:lnTo>
                        <a:pt x="122" y="6"/>
                      </a:lnTo>
                      <a:lnTo>
                        <a:pt x="110" y="11"/>
                      </a:lnTo>
                      <a:lnTo>
                        <a:pt x="95" y="17"/>
                      </a:lnTo>
                      <a:lnTo>
                        <a:pt x="79" y="24"/>
                      </a:lnTo>
                      <a:lnTo>
                        <a:pt x="64" y="34"/>
                      </a:lnTo>
                      <a:lnTo>
                        <a:pt x="48" y="46"/>
                      </a:lnTo>
                      <a:lnTo>
                        <a:pt x="32" y="60"/>
                      </a:lnTo>
                      <a:lnTo>
                        <a:pt x="20" y="75"/>
                      </a:lnTo>
                      <a:lnTo>
                        <a:pt x="10" y="94"/>
                      </a:lnTo>
                      <a:lnTo>
                        <a:pt x="2" y="115"/>
                      </a:lnTo>
                      <a:lnTo>
                        <a:pt x="0" y="139"/>
                      </a:lnTo>
                      <a:lnTo>
                        <a:pt x="2" y="165"/>
                      </a:lnTo>
                      <a:lnTo>
                        <a:pt x="11" y="194"/>
                      </a:lnTo>
                      <a:lnTo>
                        <a:pt x="26" y="227"/>
                      </a:lnTo>
                      <a:close/>
                    </a:path>
                  </a:pathLst>
                </a:custGeom>
                <a:solidFill>
                  <a:srgbClr val="F7EFD6"/>
                </a:solidFill>
                <a:ln w="9525">
                  <a:noFill/>
                  <a:round/>
                  <a:headEnd/>
                  <a:tailEnd/>
                </a:ln>
              </p:spPr>
              <p:txBody>
                <a:bodyPr/>
                <a:lstStyle/>
                <a:p>
                  <a:endParaRPr lang="fr-FR"/>
                </a:p>
              </p:txBody>
            </p:sp>
            <p:sp>
              <p:nvSpPr>
                <p:cNvPr id="261" name="Freeform 355"/>
                <p:cNvSpPr>
                  <a:spLocks/>
                </p:cNvSpPr>
                <p:nvPr/>
              </p:nvSpPr>
              <p:spPr bwMode="auto">
                <a:xfrm>
                  <a:off x="2121" y="2316"/>
                  <a:ext cx="68" cy="87"/>
                </a:xfrm>
                <a:custGeom>
                  <a:avLst/>
                  <a:gdLst>
                    <a:gd name="T0" fmla="*/ 0 w 339"/>
                    <a:gd name="T1" fmla="*/ 0 h 437"/>
                    <a:gd name="T2" fmla="*/ 0 w 339"/>
                    <a:gd name="T3" fmla="*/ 0 h 437"/>
                    <a:gd name="T4" fmla="*/ 0 w 339"/>
                    <a:gd name="T5" fmla="*/ 0 h 437"/>
                    <a:gd name="T6" fmla="*/ 0 w 339"/>
                    <a:gd name="T7" fmla="*/ 0 h 437"/>
                    <a:gd name="T8" fmla="*/ 0 w 339"/>
                    <a:gd name="T9" fmla="*/ 0 h 437"/>
                    <a:gd name="T10" fmla="*/ 0 w 339"/>
                    <a:gd name="T11" fmla="*/ 0 h 437"/>
                    <a:gd name="T12" fmla="*/ 0 w 339"/>
                    <a:gd name="T13" fmla="*/ 0 h 437"/>
                    <a:gd name="T14" fmla="*/ 0 w 339"/>
                    <a:gd name="T15" fmla="*/ 0 h 437"/>
                    <a:gd name="T16" fmla="*/ 0 w 339"/>
                    <a:gd name="T17" fmla="*/ 0 h 437"/>
                    <a:gd name="T18" fmla="*/ 0 w 339"/>
                    <a:gd name="T19" fmla="*/ 0 h 437"/>
                    <a:gd name="T20" fmla="*/ 0 w 339"/>
                    <a:gd name="T21" fmla="*/ 0 h 437"/>
                    <a:gd name="T22" fmla="*/ 0 w 339"/>
                    <a:gd name="T23" fmla="*/ 0 h 437"/>
                    <a:gd name="T24" fmla="*/ 0 w 339"/>
                    <a:gd name="T25" fmla="*/ 0 h 437"/>
                    <a:gd name="T26" fmla="*/ 0 w 339"/>
                    <a:gd name="T27" fmla="*/ 0 h 437"/>
                    <a:gd name="T28" fmla="*/ 0 w 339"/>
                    <a:gd name="T29" fmla="*/ 0 h 437"/>
                    <a:gd name="T30" fmla="*/ 0 w 339"/>
                    <a:gd name="T31" fmla="*/ 0 h 437"/>
                    <a:gd name="T32" fmla="*/ 0 w 339"/>
                    <a:gd name="T33" fmla="*/ 0 h 437"/>
                    <a:gd name="T34" fmla="*/ 0 w 339"/>
                    <a:gd name="T35" fmla="*/ 0 h 437"/>
                    <a:gd name="T36" fmla="*/ 0 w 339"/>
                    <a:gd name="T37" fmla="*/ 0 h 437"/>
                    <a:gd name="T38" fmla="*/ 0 w 339"/>
                    <a:gd name="T39" fmla="*/ 0 h 437"/>
                    <a:gd name="T40" fmla="*/ 0 w 339"/>
                    <a:gd name="T41" fmla="*/ 0 h 437"/>
                    <a:gd name="T42" fmla="*/ 0 w 339"/>
                    <a:gd name="T43" fmla="*/ 0 h 437"/>
                    <a:gd name="T44" fmla="*/ 0 w 339"/>
                    <a:gd name="T45" fmla="*/ 0 h 437"/>
                    <a:gd name="T46" fmla="*/ 0 w 339"/>
                    <a:gd name="T47" fmla="*/ 0 h 437"/>
                    <a:gd name="T48" fmla="*/ 0 w 339"/>
                    <a:gd name="T49" fmla="*/ 0 h 437"/>
                    <a:gd name="T50" fmla="*/ 0 w 339"/>
                    <a:gd name="T51" fmla="*/ 0 h 437"/>
                    <a:gd name="T52" fmla="*/ 0 w 339"/>
                    <a:gd name="T53" fmla="*/ 0 h 437"/>
                    <a:gd name="T54" fmla="*/ 0 w 339"/>
                    <a:gd name="T55" fmla="*/ 0 h 437"/>
                    <a:gd name="T56" fmla="*/ 0 w 339"/>
                    <a:gd name="T57" fmla="*/ 0 h 437"/>
                    <a:gd name="T58" fmla="*/ 0 w 339"/>
                    <a:gd name="T59" fmla="*/ 0 h 437"/>
                    <a:gd name="T60" fmla="*/ 0 w 339"/>
                    <a:gd name="T61" fmla="*/ 0 h 437"/>
                    <a:gd name="T62" fmla="*/ 0 w 339"/>
                    <a:gd name="T63" fmla="*/ 0 h 437"/>
                    <a:gd name="T64" fmla="*/ 0 w 339"/>
                    <a:gd name="T65" fmla="*/ 0 h 437"/>
                    <a:gd name="T66" fmla="*/ 0 w 339"/>
                    <a:gd name="T67" fmla="*/ 0 h 437"/>
                    <a:gd name="T68" fmla="*/ 0 w 339"/>
                    <a:gd name="T69" fmla="*/ 0 h 437"/>
                    <a:gd name="T70" fmla="*/ 0 w 339"/>
                    <a:gd name="T71" fmla="*/ 0 h 437"/>
                    <a:gd name="T72" fmla="*/ 0 w 339"/>
                    <a:gd name="T73" fmla="*/ 0 h 437"/>
                    <a:gd name="T74" fmla="*/ 0 w 339"/>
                    <a:gd name="T75" fmla="*/ 0 h 437"/>
                    <a:gd name="T76" fmla="*/ 0 w 339"/>
                    <a:gd name="T77" fmla="*/ 0 h 437"/>
                    <a:gd name="T78" fmla="*/ 0 w 339"/>
                    <a:gd name="T79" fmla="*/ 0 h 437"/>
                    <a:gd name="T80" fmla="*/ 0 w 339"/>
                    <a:gd name="T81" fmla="*/ 0 h 437"/>
                    <a:gd name="T82" fmla="*/ 0 w 339"/>
                    <a:gd name="T83" fmla="*/ 0 h 437"/>
                    <a:gd name="T84" fmla="*/ 0 w 339"/>
                    <a:gd name="T85" fmla="*/ 0 h 437"/>
                    <a:gd name="T86" fmla="*/ 0 w 339"/>
                    <a:gd name="T87" fmla="*/ 0 h 437"/>
                    <a:gd name="T88" fmla="*/ 0 w 339"/>
                    <a:gd name="T89" fmla="*/ 0 h 437"/>
                    <a:gd name="T90" fmla="*/ 0 w 339"/>
                    <a:gd name="T91" fmla="*/ 0 h 437"/>
                    <a:gd name="T92" fmla="*/ 0 w 339"/>
                    <a:gd name="T93" fmla="*/ 0 h 437"/>
                    <a:gd name="T94" fmla="*/ 0 w 339"/>
                    <a:gd name="T95" fmla="*/ 0 h 437"/>
                    <a:gd name="T96" fmla="*/ 0 w 339"/>
                    <a:gd name="T97" fmla="*/ 0 h 437"/>
                    <a:gd name="T98" fmla="*/ 0 w 339"/>
                    <a:gd name="T99" fmla="*/ 0 h 4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9"/>
                    <a:gd name="T151" fmla="*/ 0 h 437"/>
                    <a:gd name="T152" fmla="*/ 339 w 339"/>
                    <a:gd name="T153" fmla="*/ 437 h 4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9" h="437">
                      <a:moveTo>
                        <a:pt x="0" y="124"/>
                      </a:moveTo>
                      <a:lnTo>
                        <a:pt x="1" y="118"/>
                      </a:lnTo>
                      <a:lnTo>
                        <a:pt x="6" y="105"/>
                      </a:lnTo>
                      <a:lnTo>
                        <a:pt x="14" y="84"/>
                      </a:lnTo>
                      <a:lnTo>
                        <a:pt x="29" y="61"/>
                      </a:lnTo>
                      <a:lnTo>
                        <a:pt x="51" y="38"/>
                      </a:lnTo>
                      <a:lnTo>
                        <a:pt x="80" y="18"/>
                      </a:lnTo>
                      <a:lnTo>
                        <a:pt x="120" y="5"/>
                      </a:lnTo>
                      <a:lnTo>
                        <a:pt x="171" y="0"/>
                      </a:lnTo>
                      <a:lnTo>
                        <a:pt x="197" y="3"/>
                      </a:lnTo>
                      <a:lnTo>
                        <a:pt x="223" y="13"/>
                      </a:lnTo>
                      <a:lnTo>
                        <a:pt x="246" y="27"/>
                      </a:lnTo>
                      <a:lnTo>
                        <a:pt x="267" y="45"/>
                      </a:lnTo>
                      <a:lnTo>
                        <a:pt x="285" y="66"/>
                      </a:lnTo>
                      <a:lnTo>
                        <a:pt x="301" y="90"/>
                      </a:lnTo>
                      <a:lnTo>
                        <a:pt x="315" y="117"/>
                      </a:lnTo>
                      <a:lnTo>
                        <a:pt x="326" y="146"/>
                      </a:lnTo>
                      <a:lnTo>
                        <a:pt x="333" y="176"/>
                      </a:lnTo>
                      <a:lnTo>
                        <a:pt x="338" y="206"/>
                      </a:lnTo>
                      <a:lnTo>
                        <a:pt x="339" y="237"/>
                      </a:lnTo>
                      <a:lnTo>
                        <a:pt x="338" y="267"/>
                      </a:lnTo>
                      <a:lnTo>
                        <a:pt x="334" y="295"/>
                      </a:lnTo>
                      <a:lnTo>
                        <a:pt x="326" y="322"/>
                      </a:lnTo>
                      <a:lnTo>
                        <a:pt x="315" y="347"/>
                      </a:lnTo>
                      <a:lnTo>
                        <a:pt x="300" y="369"/>
                      </a:lnTo>
                      <a:lnTo>
                        <a:pt x="283" y="387"/>
                      </a:lnTo>
                      <a:lnTo>
                        <a:pt x="266" y="402"/>
                      </a:lnTo>
                      <a:lnTo>
                        <a:pt x="247" y="415"/>
                      </a:lnTo>
                      <a:lnTo>
                        <a:pt x="230" y="424"/>
                      </a:lnTo>
                      <a:lnTo>
                        <a:pt x="212" y="431"/>
                      </a:lnTo>
                      <a:lnTo>
                        <a:pt x="195" y="436"/>
                      </a:lnTo>
                      <a:lnTo>
                        <a:pt x="178" y="437"/>
                      </a:lnTo>
                      <a:lnTo>
                        <a:pt x="161" y="437"/>
                      </a:lnTo>
                      <a:lnTo>
                        <a:pt x="144" y="436"/>
                      </a:lnTo>
                      <a:lnTo>
                        <a:pt x="129" y="431"/>
                      </a:lnTo>
                      <a:lnTo>
                        <a:pt x="114" y="426"/>
                      </a:lnTo>
                      <a:lnTo>
                        <a:pt x="101" y="419"/>
                      </a:lnTo>
                      <a:lnTo>
                        <a:pt x="88" y="410"/>
                      </a:lnTo>
                      <a:lnTo>
                        <a:pt x="77" y="400"/>
                      </a:lnTo>
                      <a:lnTo>
                        <a:pt x="68" y="389"/>
                      </a:lnTo>
                      <a:lnTo>
                        <a:pt x="59" y="377"/>
                      </a:lnTo>
                      <a:lnTo>
                        <a:pt x="41" y="334"/>
                      </a:lnTo>
                      <a:lnTo>
                        <a:pt x="36" y="298"/>
                      </a:lnTo>
                      <a:lnTo>
                        <a:pt x="40" y="269"/>
                      </a:lnTo>
                      <a:lnTo>
                        <a:pt x="52" y="245"/>
                      </a:lnTo>
                      <a:lnTo>
                        <a:pt x="66" y="227"/>
                      </a:lnTo>
                      <a:lnTo>
                        <a:pt x="80" y="215"/>
                      </a:lnTo>
                      <a:lnTo>
                        <a:pt x="91" y="207"/>
                      </a:lnTo>
                      <a:lnTo>
                        <a:pt x="96" y="205"/>
                      </a:lnTo>
                      <a:lnTo>
                        <a:pt x="0" y="124"/>
                      </a:lnTo>
                      <a:close/>
                    </a:path>
                  </a:pathLst>
                </a:custGeom>
                <a:solidFill>
                  <a:srgbClr val="EAD1A5"/>
                </a:solidFill>
                <a:ln w="9525">
                  <a:noFill/>
                  <a:round/>
                  <a:headEnd/>
                  <a:tailEnd/>
                </a:ln>
              </p:spPr>
              <p:txBody>
                <a:bodyPr/>
                <a:lstStyle/>
                <a:p>
                  <a:endParaRPr lang="fr-FR"/>
                </a:p>
              </p:txBody>
            </p:sp>
            <p:sp>
              <p:nvSpPr>
                <p:cNvPr id="262" name="Freeform 356"/>
                <p:cNvSpPr>
                  <a:spLocks/>
                </p:cNvSpPr>
                <p:nvPr/>
              </p:nvSpPr>
              <p:spPr bwMode="auto">
                <a:xfrm>
                  <a:off x="1965" y="2221"/>
                  <a:ext cx="80" cy="79"/>
                </a:xfrm>
                <a:custGeom>
                  <a:avLst/>
                  <a:gdLst>
                    <a:gd name="T0" fmla="*/ 0 w 399"/>
                    <a:gd name="T1" fmla="*/ 0 h 394"/>
                    <a:gd name="T2" fmla="*/ 0 w 399"/>
                    <a:gd name="T3" fmla="*/ 0 h 394"/>
                    <a:gd name="T4" fmla="*/ 0 w 399"/>
                    <a:gd name="T5" fmla="*/ 0 h 394"/>
                    <a:gd name="T6" fmla="*/ 0 w 399"/>
                    <a:gd name="T7" fmla="*/ 0 h 394"/>
                    <a:gd name="T8" fmla="*/ 0 w 399"/>
                    <a:gd name="T9" fmla="*/ 0 h 394"/>
                    <a:gd name="T10" fmla="*/ 0 w 399"/>
                    <a:gd name="T11" fmla="*/ 0 h 394"/>
                    <a:gd name="T12" fmla="*/ 0 w 399"/>
                    <a:gd name="T13" fmla="*/ 0 h 394"/>
                    <a:gd name="T14" fmla="*/ 0 w 399"/>
                    <a:gd name="T15" fmla="*/ 0 h 394"/>
                    <a:gd name="T16" fmla="*/ 0 w 399"/>
                    <a:gd name="T17" fmla="*/ 0 h 394"/>
                    <a:gd name="T18" fmla="*/ 0 w 399"/>
                    <a:gd name="T19" fmla="*/ 0 h 394"/>
                    <a:gd name="T20" fmla="*/ 0 w 399"/>
                    <a:gd name="T21" fmla="*/ 0 h 394"/>
                    <a:gd name="T22" fmla="*/ 0 w 399"/>
                    <a:gd name="T23" fmla="*/ 0 h 394"/>
                    <a:gd name="T24" fmla="*/ 0 w 399"/>
                    <a:gd name="T25" fmla="*/ 0 h 394"/>
                    <a:gd name="T26" fmla="*/ 0 w 399"/>
                    <a:gd name="T27" fmla="*/ 0 h 394"/>
                    <a:gd name="T28" fmla="*/ 0 w 399"/>
                    <a:gd name="T29" fmla="*/ 0 h 394"/>
                    <a:gd name="T30" fmla="*/ 0 w 399"/>
                    <a:gd name="T31" fmla="*/ 0 h 394"/>
                    <a:gd name="T32" fmla="*/ 0 w 399"/>
                    <a:gd name="T33" fmla="*/ 0 h 394"/>
                    <a:gd name="T34" fmla="*/ 0 w 399"/>
                    <a:gd name="T35" fmla="*/ 0 h 394"/>
                    <a:gd name="T36" fmla="*/ 0 w 399"/>
                    <a:gd name="T37" fmla="*/ 0 h 394"/>
                    <a:gd name="T38" fmla="*/ 0 w 399"/>
                    <a:gd name="T39" fmla="*/ 0 h 394"/>
                    <a:gd name="T40" fmla="*/ 0 w 399"/>
                    <a:gd name="T41" fmla="*/ 0 h 394"/>
                    <a:gd name="T42" fmla="*/ 0 w 399"/>
                    <a:gd name="T43" fmla="*/ 0 h 394"/>
                    <a:gd name="T44" fmla="*/ 0 w 399"/>
                    <a:gd name="T45" fmla="*/ 0 h 394"/>
                    <a:gd name="T46" fmla="*/ 0 w 399"/>
                    <a:gd name="T47" fmla="*/ 0 h 394"/>
                    <a:gd name="T48" fmla="*/ 0 w 399"/>
                    <a:gd name="T49" fmla="*/ 0 h 394"/>
                    <a:gd name="T50" fmla="*/ 0 w 399"/>
                    <a:gd name="T51" fmla="*/ 0 h 394"/>
                    <a:gd name="T52" fmla="*/ 0 w 399"/>
                    <a:gd name="T53" fmla="*/ 0 h 394"/>
                    <a:gd name="T54" fmla="*/ 0 w 399"/>
                    <a:gd name="T55" fmla="*/ 0 h 394"/>
                    <a:gd name="T56" fmla="*/ 0 w 399"/>
                    <a:gd name="T57" fmla="*/ 0 h 394"/>
                    <a:gd name="T58" fmla="*/ 0 w 399"/>
                    <a:gd name="T59" fmla="*/ 0 h 394"/>
                    <a:gd name="T60" fmla="*/ 0 w 399"/>
                    <a:gd name="T61" fmla="*/ 0 h 394"/>
                    <a:gd name="T62" fmla="*/ 0 w 399"/>
                    <a:gd name="T63" fmla="*/ 0 h 394"/>
                    <a:gd name="T64" fmla="*/ 0 w 399"/>
                    <a:gd name="T65" fmla="*/ 0 h 394"/>
                    <a:gd name="T66" fmla="*/ 0 w 399"/>
                    <a:gd name="T67" fmla="*/ 0 h 394"/>
                    <a:gd name="T68" fmla="*/ 0 w 399"/>
                    <a:gd name="T69" fmla="*/ 0 h 394"/>
                    <a:gd name="T70" fmla="*/ 0 w 399"/>
                    <a:gd name="T71" fmla="*/ 0 h 394"/>
                    <a:gd name="T72" fmla="*/ 0 w 399"/>
                    <a:gd name="T73" fmla="*/ 0 h 394"/>
                    <a:gd name="T74" fmla="*/ 0 w 399"/>
                    <a:gd name="T75" fmla="*/ 0 h 394"/>
                    <a:gd name="T76" fmla="*/ 0 w 399"/>
                    <a:gd name="T77" fmla="*/ 0 h 394"/>
                    <a:gd name="T78" fmla="*/ 0 w 399"/>
                    <a:gd name="T79" fmla="*/ 0 h 394"/>
                    <a:gd name="T80" fmla="*/ 0 w 399"/>
                    <a:gd name="T81" fmla="*/ 0 h 394"/>
                    <a:gd name="T82" fmla="*/ 0 w 399"/>
                    <a:gd name="T83" fmla="*/ 0 h 394"/>
                    <a:gd name="T84" fmla="*/ 0 w 399"/>
                    <a:gd name="T85" fmla="*/ 0 h 394"/>
                    <a:gd name="T86" fmla="*/ 0 w 399"/>
                    <a:gd name="T87" fmla="*/ 0 h 394"/>
                    <a:gd name="T88" fmla="*/ 0 w 399"/>
                    <a:gd name="T89" fmla="*/ 0 h 394"/>
                    <a:gd name="T90" fmla="*/ 0 w 399"/>
                    <a:gd name="T91" fmla="*/ 0 h 394"/>
                    <a:gd name="T92" fmla="*/ 0 w 399"/>
                    <a:gd name="T93" fmla="*/ 0 h 394"/>
                    <a:gd name="T94" fmla="*/ 0 w 399"/>
                    <a:gd name="T95" fmla="*/ 0 h 394"/>
                    <a:gd name="T96" fmla="*/ 0 w 399"/>
                    <a:gd name="T97" fmla="*/ 0 h 394"/>
                    <a:gd name="T98" fmla="*/ 0 w 399"/>
                    <a:gd name="T99" fmla="*/ 0 h 394"/>
                    <a:gd name="T100" fmla="*/ 0 w 399"/>
                    <a:gd name="T101" fmla="*/ 0 h 394"/>
                    <a:gd name="T102" fmla="*/ 0 w 399"/>
                    <a:gd name="T103" fmla="*/ 0 h 394"/>
                    <a:gd name="T104" fmla="*/ 0 w 399"/>
                    <a:gd name="T105" fmla="*/ 0 h 394"/>
                    <a:gd name="T106" fmla="*/ 0 w 399"/>
                    <a:gd name="T107" fmla="*/ 0 h 394"/>
                    <a:gd name="T108" fmla="*/ 0 w 399"/>
                    <a:gd name="T109" fmla="*/ 0 h 394"/>
                    <a:gd name="T110" fmla="*/ 0 w 399"/>
                    <a:gd name="T111" fmla="*/ 0 h 394"/>
                    <a:gd name="T112" fmla="*/ 0 w 399"/>
                    <a:gd name="T113" fmla="*/ 0 h 394"/>
                    <a:gd name="T114" fmla="*/ 0 w 399"/>
                    <a:gd name="T115" fmla="*/ 0 h 394"/>
                    <a:gd name="T116" fmla="*/ 0 w 399"/>
                    <a:gd name="T117" fmla="*/ 0 h 3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9"/>
                    <a:gd name="T178" fmla="*/ 0 h 394"/>
                    <a:gd name="T179" fmla="*/ 399 w 399"/>
                    <a:gd name="T180" fmla="*/ 394 h 39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9" h="394">
                      <a:moveTo>
                        <a:pt x="93" y="394"/>
                      </a:moveTo>
                      <a:lnTo>
                        <a:pt x="93" y="392"/>
                      </a:lnTo>
                      <a:lnTo>
                        <a:pt x="92" y="386"/>
                      </a:lnTo>
                      <a:lnTo>
                        <a:pt x="89" y="377"/>
                      </a:lnTo>
                      <a:lnTo>
                        <a:pt x="88" y="365"/>
                      </a:lnTo>
                      <a:lnTo>
                        <a:pt x="88" y="350"/>
                      </a:lnTo>
                      <a:lnTo>
                        <a:pt x="88" y="336"/>
                      </a:lnTo>
                      <a:lnTo>
                        <a:pt x="90" y="319"/>
                      </a:lnTo>
                      <a:lnTo>
                        <a:pt x="95" y="301"/>
                      </a:lnTo>
                      <a:lnTo>
                        <a:pt x="103" y="284"/>
                      </a:lnTo>
                      <a:lnTo>
                        <a:pt x="112" y="268"/>
                      </a:lnTo>
                      <a:lnTo>
                        <a:pt x="126" y="254"/>
                      </a:lnTo>
                      <a:lnTo>
                        <a:pt x="144" y="242"/>
                      </a:lnTo>
                      <a:lnTo>
                        <a:pt x="166" y="231"/>
                      </a:lnTo>
                      <a:lnTo>
                        <a:pt x="193" y="223"/>
                      </a:lnTo>
                      <a:lnTo>
                        <a:pt x="226" y="220"/>
                      </a:lnTo>
                      <a:lnTo>
                        <a:pt x="265" y="221"/>
                      </a:lnTo>
                      <a:lnTo>
                        <a:pt x="271" y="221"/>
                      </a:lnTo>
                      <a:lnTo>
                        <a:pt x="287" y="218"/>
                      </a:lnTo>
                      <a:lnTo>
                        <a:pt x="309" y="213"/>
                      </a:lnTo>
                      <a:lnTo>
                        <a:pt x="335" y="205"/>
                      </a:lnTo>
                      <a:lnTo>
                        <a:pt x="359" y="189"/>
                      </a:lnTo>
                      <a:lnTo>
                        <a:pt x="381" y="168"/>
                      </a:lnTo>
                      <a:lnTo>
                        <a:pt x="394" y="138"/>
                      </a:lnTo>
                      <a:lnTo>
                        <a:pt x="399" y="97"/>
                      </a:lnTo>
                      <a:lnTo>
                        <a:pt x="293" y="0"/>
                      </a:lnTo>
                      <a:lnTo>
                        <a:pt x="297" y="7"/>
                      </a:lnTo>
                      <a:lnTo>
                        <a:pt x="306" y="24"/>
                      </a:lnTo>
                      <a:lnTo>
                        <a:pt x="316" y="51"/>
                      </a:lnTo>
                      <a:lnTo>
                        <a:pt x="326" y="82"/>
                      </a:lnTo>
                      <a:lnTo>
                        <a:pt x="331" y="113"/>
                      </a:lnTo>
                      <a:lnTo>
                        <a:pt x="326" y="143"/>
                      </a:lnTo>
                      <a:lnTo>
                        <a:pt x="310" y="167"/>
                      </a:lnTo>
                      <a:lnTo>
                        <a:pt x="280" y="182"/>
                      </a:lnTo>
                      <a:lnTo>
                        <a:pt x="260" y="185"/>
                      </a:lnTo>
                      <a:lnTo>
                        <a:pt x="244" y="188"/>
                      </a:lnTo>
                      <a:lnTo>
                        <a:pt x="228" y="188"/>
                      </a:lnTo>
                      <a:lnTo>
                        <a:pt x="215" y="187"/>
                      </a:lnTo>
                      <a:lnTo>
                        <a:pt x="203" y="184"/>
                      </a:lnTo>
                      <a:lnTo>
                        <a:pt x="192" y="180"/>
                      </a:lnTo>
                      <a:lnTo>
                        <a:pt x="182" y="178"/>
                      </a:lnTo>
                      <a:lnTo>
                        <a:pt x="172" y="174"/>
                      </a:lnTo>
                      <a:lnTo>
                        <a:pt x="161" y="171"/>
                      </a:lnTo>
                      <a:lnTo>
                        <a:pt x="151" y="168"/>
                      </a:lnTo>
                      <a:lnTo>
                        <a:pt x="140" y="167"/>
                      </a:lnTo>
                      <a:lnTo>
                        <a:pt x="129" y="167"/>
                      </a:lnTo>
                      <a:lnTo>
                        <a:pt x="117" y="168"/>
                      </a:lnTo>
                      <a:lnTo>
                        <a:pt x="104" y="172"/>
                      </a:lnTo>
                      <a:lnTo>
                        <a:pt x="88" y="178"/>
                      </a:lnTo>
                      <a:lnTo>
                        <a:pt x="71" y="187"/>
                      </a:lnTo>
                      <a:lnTo>
                        <a:pt x="39" y="209"/>
                      </a:lnTo>
                      <a:lnTo>
                        <a:pt x="18" y="232"/>
                      </a:lnTo>
                      <a:lnTo>
                        <a:pt x="5" y="256"/>
                      </a:lnTo>
                      <a:lnTo>
                        <a:pt x="0" y="281"/>
                      </a:lnTo>
                      <a:lnTo>
                        <a:pt x="0" y="305"/>
                      </a:lnTo>
                      <a:lnTo>
                        <a:pt x="5" y="327"/>
                      </a:lnTo>
                      <a:lnTo>
                        <a:pt x="12" y="347"/>
                      </a:lnTo>
                      <a:lnTo>
                        <a:pt x="22" y="364"/>
                      </a:lnTo>
                      <a:lnTo>
                        <a:pt x="93" y="394"/>
                      </a:lnTo>
                      <a:close/>
                    </a:path>
                  </a:pathLst>
                </a:custGeom>
                <a:solidFill>
                  <a:srgbClr val="EA4451"/>
                </a:solidFill>
                <a:ln w="9525">
                  <a:noFill/>
                  <a:round/>
                  <a:headEnd/>
                  <a:tailEnd/>
                </a:ln>
              </p:spPr>
              <p:txBody>
                <a:bodyPr/>
                <a:lstStyle/>
                <a:p>
                  <a:endParaRPr lang="fr-FR"/>
                </a:p>
              </p:txBody>
            </p:sp>
            <p:sp>
              <p:nvSpPr>
                <p:cNvPr id="263" name="Freeform 357"/>
                <p:cNvSpPr>
                  <a:spLocks/>
                </p:cNvSpPr>
                <p:nvPr/>
              </p:nvSpPr>
              <p:spPr bwMode="auto">
                <a:xfrm>
                  <a:off x="1888" y="2015"/>
                  <a:ext cx="418" cy="199"/>
                </a:xfrm>
                <a:custGeom>
                  <a:avLst/>
                  <a:gdLst>
                    <a:gd name="T0" fmla="*/ 0 w 2092"/>
                    <a:gd name="T1" fmla="*/ 0 h 996"/>
                    <a:gd name="T2" fmla="*/ 0 w 2092"/>
                    <a:gd name="T3" fmla="*/ 0 h 996"/>
                    <a:gd name="T4" fmla="*/ 0 w 2092"/>
                    <a:gd name="T5" fmla="*/ 0 h 996"/>
                    <a:gd name="T6" fmla="*/ 0 w 2092"/>
                    <a:gd name="T7" fmla="*/ 0 h 996"/>
                    <a:gd name="T8" fmla="*/ 0 w 2092"/>
                    <a:gd name="T9" fmla="*/ 0 h 996"/>
                    <a:gd name="T10" fmla="*/ 0 w 2092"/>
                    <a:gd name="T11" fmla="*/ 0 h 996"/>
                    <a:gd name="T12" fmla="*/ 0 w 2092"/>
                    <a:gd name="T13" fmla="*/ 0 h 996"/>
                    <a:gd name="T14" fmla="*/ 0 w 2092"/>
                    <a:gd name="T15" fmla="*/ 0 h 996"/>
                    <a:gd name="T16" fmla="*/ 0 w 2092"/>
                    <a:gd name="T17" fmla="*/ 0 h 996"/>
                    <a:gd name="T18" fmla="*/ 0 w 2092"/>
                    <a:gd name="T19" fmla="*/ 0 h 996"/>
                    <a:gd name="T20" fmla="*/ 0 w 2092"/>
                    <a:gd name="T21" fmla="*/ 0 h 996"/>
                    <a:gd name="T22" fmla="*/ 0 w 2092"/>
                    <a:gd name="T23" fmla="*/ 0 h 996"/>
                    <a:gd name="T24" fmla="*/ 0 w 2092"/>
                    <a:gd name="T25" fmla="*/ 0 h 996"/>
                    <a:gd name="T26" fmla="*/ 0 w 2092"/>
                    <a:gd name="T27" fmla="*/ 0 h 996"/>
                    <a:gd name="T28" fmla="*/ 0 w 2092"/>
                    <a:gd name="T29" fmla="*/ 0 h 996"/>
                    <a:gd name="T30" fmla="*/ 0 w 2092"/>
                    <a:gd name="T31" fmla="*/ 0 h 996"/>
                    <a:gd name="T32" fmla="*/ 0 w 2092"/>
                    <a:gd name="T33" fmla="*/ 0 h 996"/>
                    <a:gd name="T34" fmla="*/ 0 w 2092"/>
                    <a:gd name="T35" fmla="*/ 0 h 996"/>
                    <a:gd name="T36" fmla="*/ 0 w 2092"/>
                    <a:gd name="T37" fmla="*/ 0 h 996"/>
                    <a:gd name="T38" fmla="*/ 0 w 2092"/>
                    <a:gd name="T39" fmla="*/ 0 h 996"/>
                    <a:gd name="T40" fmla="*/ 0 w 2092"/>
                    <a:gd name="T41" fmla="*/ 0 h 996"/>
                    <a:gd name="T42" fmla="*/ 0 w 2092"/>
                    <a:gd name="T43" fmla="*/ 0 h 996"/>
                    <a:gd name="T44" fmla="*/ 0 w 2092"/>
                    <a:gd name="T45" fmla="*/ 0 h 996"/>
                    <a:gd name="T46" fmla="*/ 0 w 2092"/>
                    <a:gd name="T47" fmla="*/ 0 h 996"/>
                    <a:gd name="T48" fmla="*/ 0 w 2092"/>
                    <a:gd name="T49" fmla="*/ 0 h 996"/>
                    <a:gd name="T50" fmla="*/ 0 w 2092"/>
                    <a:gd name="T51" fmla="*/ 0 h 996"/>
                    <a:gd name="T52" fmla="*/ 0 w 2092"/>
                    <a:gd name="T53" fmla="*/ 0 h 996"/>
                    <a:gd name="T54" fmla="*/ 0 w 2092"/>
                    <a:gd name="T55" fmla="*/ 0 h 996"/>
                    <a:gd name="T56" fmla="*/ 0 w 2092"/>
                    <a:gd name="T57" fmla="*/ 0 h 996"/>
                    <a:gd name="T58" fmla="*/ 0 w 2092"/>
                    <a:gd name="T59" fmla="*/ 0 h 996"/>
                    <a:gd name="T60" fmla="*/ 0 w 2092"/>
                    <a:gd name="T61" fmla="*/ 0 h 996"/>
                    <a:gd name="T62" fmla="*/ 0 w 2092"/>
                    <a:gd name="T63" fmla="*/ 0 h 996"/>
                    <a:gd name="T64" fmla="*/ 0 w 2092"/>
                    <a:gd name="T65" fmla="*/ 0 h 996"/>
                    <a:gd name="T66" fmla="*/ 0 w 2092"/>
                    <a:gd name="T67" fmla="*/ 0 h 996"/>
                    <a:gd name="T68" fmla="*/ 0 w 2092"/>
                    <a:gd name="T69" fmla="*/ 0 h 996"/>
                    <a:gd name="T70" fmla="*/ 0 w 2092"/>
                    <a:gd name="T71" fmla="*/ 0 h 996"/>
                    <a:gd name="T72" fmla="*/ 0 w 2092"/>
                    <a:gd name="T73" fmla="*/ 0 h 996"/>
                    <a:gd name="T74" fmla="*/ 0 w 2092"/>
                    <a:gd name="T75" fmla="*/ 0 h 996"/>
                    <a:gd name="T76" fmla="*/ 0 w 2092"/>
                    <a:gd name="T77" fmla="*/ 0 h 996"/>
                    <a:gd name="T78" fmla="*/ 0 w 2092"/>
                    <a:gd name="T79" fmla="*/ 0 h 996"/>
                    <a:gd name="T80" fmla="*/ 0 w 2092"/>
                    <a:gd name="T81" fmla="*/ 0 h 996"/>
                    <a:gd name="T82" fmla="*/ 0 w 2092"/>
                    <a:gd name="T83" fmla="*/ 0 h 996"/>
                    <a:gd name="T84" fmla="*/ 0 w 2092"/>
                    <a:gd name="T85" fmla="*/ 0 h 996"/>
                    <a:gd name="T86" fmla="*/ 0 w 2092"/>
                    <a:gd name="T87" fmla="*/ 0 h 996"/>
                    <a:gd name="T88" fmla="*/ 0 w 2092"/>
                    <a:gd name="T89" fmla="*/ 0 h 996"/>
                    <a:gd name="T90" fmla="*/ 0 w 2092"/>
                    <a:gd name="T91" fmla="*/ 0 h 9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92"/>
                    <a:gd name="T139" fmla="*/ 0 h 996"/>
                    <a:gd name="T140" fmla="*/ 2092 w 2092"/>
                    <a:gd name="T141" fmla="*/ 996 h 99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92" h="996">
                      <a:moveTo>
                        <a:pt x="1101" y="0"/>
                      </a:moveTo>
                      <a:lnTo>
                        <a:pt x="1099" y="2"/>
                      </a:lnTo>
                      <a:lnTo>
                        <a:pt x="1094" y="4"/>
                      </a:lnTo>
                      <a:lnTo>
                        <a:pt x="1084" y="9"/>
                      </a:lnTo>
                      <a:lnTo>
                        <a:pt x="1071" y="16"/>
                      </a:lnTo>
                      <a:lnTo>
                        <a:pt x="1055" y="25"/>
                      </a:lnTo>
                      <a:lnTo>
                        <a:pt x="1035" y="35"/>
                      </a:lnTo>
                      <a:lnTo>
                        <a:pt x="1013" y="47"/>
                      </a:lnTo>
                      <a:lnTo>
                        <a:pt x="989" y="59"/>
                      </a:lnTo>
                      <a:lnTo>
                        <a:pt x="961" y="74"/>
                      </a:lnTo>
                      <a:lnTo>
                        <a:pt x="930" y="88"/>
                      </a:lnTo>
                      <a:lnTo>
                        <a:pt x="899" y="105"/>
                      </a:lnTo>
                      <a:lnTo>
                        <a:pt x="864" y="123"/>
                      </a:lnTo>
                      <a:lnTo>
                        <a:pt x="828" y="140"/>
                      </a:lnTo>
                      <a:lnTo>
                        <a:pt x="790" y="158"/>
                      </a:lnTo>
                      <a:lnTo>
                        <a:pt x="750" y="178"/>
                      </a:lnTo>
                      <a:lnTo>
                        <a:pt x="708" y="197"/>
                      </a:lnTo>
                      <a:lnTo>
                        <a:pt x="667" y="217"/>
                      </a:lnTo>
                      <a:lnTo>
                        <a:pt x="623" y="237"/>
                      </a:lnTo>
                      <a:lnTo>
                        <a:pt x="579" y="257"/>
                      </a:lnTo>
                      <a:lnTo>
                        <a:pt x="534" y="278"/>
                      </a:lnTo>
                      <a:lnTo>
                        <a:pt x="488" y="297"/>
                      </a:lnTo>
                      <a:lnTo>
                        <a:pt x="442" y="317"/>
                      </a:lnTo>
                      <a:lnTo>
                        <a:pt x="396" y="336"/>
                      </a:lnTo>
                      <a:lnTo>
                        <a:pt x="349" y="356"/>
                      </a:lnTo>
                      <a:lnTo>
                        <a:pt x="304" y="374"/>
                      </a:lnTo>
                      <a:lnTo>
                        <a:pt x="257" y="391"/>
                      </a:lnTo>
                      <a:lnTo>
                        <a:pt x="212" y="409"/>
                      </a:lnTo>
                      <a:lnTo>
                        <a:pt x="168" y="424"/>
                      </a:lnTo>
                      <a:lnTo>
                        <a:pt x="124" y="439"/>
                      </a:lnTo>
                      <a:lnTo>
                        <a:pt x="82" y="452"/>
                      </a:lnTo>
                      <a:lnTo>
                        <a:pt x="40" y="465"/>
                      </a:lnTo>
                      <a:lnTo>
                        <a:pt x="0" y="476"/>
                      </a:lnTo>
                      <a:lnTo>
                        <a:pt x="693" y="599"/>
                      </a:lnTo>
                      <a:lnTo>
                        <a:pt x="690" y="605"/>
                      </a:lnTo>
                      <a:lnTo>
                        <a:pt x="680" y="621"/>
                      </a:lnTo>
                      <a:lnTo>
                        <a:pt x="668" y="647"/>
                      </a:lnTo>
                      <a:lnTo>
                        <a:pt x="653" y="681"/>
                      </a:lnTo>
                      <a:lnTo>
                        <a:pt x="640" y="721"/>
                      </a:lnTo>
                      <a:lnTo>
                        <a:pt x="629" y="768"/>
                      </a:lnTo>
                      <a:lnTo>
                        <a:pt x="623" y="818"/>
                      </a:lnTo>
                      <a:lnTo>
                        <a:pt x="625" y="870"/>
                      </a:lnTo>
                      <a:lnTo>
                        <a:pt x="629" y="869"/>
                      </a:lnTo>
                      <a:lnTo>
                        <a:pt x="641" y="867"/>
                      </a:lnTo>
                      <a:lnTo>
                        <a:pt x="659" y="862"/>
                      </a:lnTo>
                      <a:lnTo>
                        <a:pt x="684" y="858"/>
                      </a:lnTo>
                      <a:lnTo>
                        <a:pt x="714" y="853"/>
                      </a:lnTo>
                      <a:lnTo>
                        <a:pt x="751" y="850"/>
                      </a:lnTo>
                      <a:lnTo>
                        <a:pt x="790" y="847"/>
                      </a:lnTo>
                      <a:lnTo>
                        <a:pt x="834" y="847"/>
                      </a:lnTo>
                      <a:lnTo>
                        <a:pt x="882" y="850"/>
                      </a:lnTo>
                      <a:lnTo>
                        <a:pt x="932" y="856"/>
                      </a:lnTo>
                      <a:lnTo>
                        <a:pt x="983" y="865"/>
                      </a:lnTo>
                      <a:lnTo>
                        <a:pt x="1035" y="880"/>
                      </a:lnTo>
                      <a:lnTo>
                        <a:pt x="1089" y="900"/>
                      </a:lnTo>
                      <a:lnTo>
                        <a:pt x="1143" y="925"/>
                      </a:lnTo>
                      <a:lnTo>
                        <a:pt x="1197" y="957"/>
                      </a:lnTo>
                      <a:lnTo>
                        <a:pt x="1248" y="996"/>
                      </a:lnTo>
                      <a:lnTo>
                        <a:pt x="1250" y="994"/>
                      </a:lnTo>
                      <a:lnTo>
                        <a:pt x="1255" y="985"/>
                      </a:lnTo>
                      <a:lnTo>
                        <a:pt x="1265" y="972"/>
                      </a:lnTo>
                      <a:lnTo>
                        <a:pt x="1278" y="953"/>
                      </a:lnTo>
                      <a:lnTo>
                        <a:pt x="1297" y="933"/>
                      </a:lnTo>
                      <a:lnTo>
                        <a:pt x="1319" y="908"/>
                      </a:lnTo>
                      <a:lnTo>
                        <a:pt x="1346" y="883"/>
                      </a:lnTo>
                      <a:lnTo>
                        <a:pt x="1376" y="856"/>
                      </a:lnTo>
                      <a:lnTo>
                        <a:pt x="1412" y="828"/>
                      </a:lnTo>
                      <a:lnTo>
                        <a:pt x="1451" y="799"/>
                      </a:lnTo>
                      <a:lnTo>
                        <a:pt x="1496" y="773"/>
                      </a:lnTo>
                      <a:lnTo>
                        <a:pt x="1545" y="747"/>
                      </a:lnTo>
                      <a:lnTo>
                        <a:pt x="1598" y="723"/>
                      </a:lnTo>
                      <a:lnTo>
                        <a:pt x="1658" y="702"/>
                      </a:lnTo>
                      <a:lnTo>
                        <a:pt x="1722" y="685"/>
                      </a:lnTo>
                      <a:lnTo>
                        <a:pt x="1791" y="671"/>
                      </a:lnTo>
                      <a:lnTo>
                        <a:pt x="1790" y="669"/>
                      </a:lnTo>
                      <a:lnTo>
                        <a:pt x="1789" y="664"/>
                      </a:lnTo>
                      <a:lnTo>
                        <a:pt x="1785" y="655"/>
                      </a:lnTo>
                      <a:lnTo>
                        <a:pt x="1780" y="643"/>
                      </a:lnTo>
                      <a:lnTo>
                        <a:pt x="1774" y="630"/>
                      </a:lnTo>
                      <a:lnTo>
                        <a:pt x="1766" y="614"/>
                      </a:lnTo>
                      <a:lnTo>
                        <a:pt x="1756" y="595"/>
                      </a:lnTo>
                      <a:lnTo>
                        <a:pt x="1745" y="576"/>
                      </a:lnTo>
                      <a:lnTo>
                        <a:pt x="1732" y="555"/>
                      </a:lnTo>
                      <a:lnTo>
                        <a:pt x="1716" y="533"/>
                      </a:lnTo>
                      <a:lnTo>
                        <a:pt x="1697" y="511"/>
                      </a:lnTo>
                      <a:lnTo>
                        <a:pt x="1678" y="489"/>
                      </a:lnTo>
                      <a:lnTo>
                        <a:pt x="1656" y="468"/>
                      </a:lnTo>
                      <a:lnTo>
                        <a:pt x="1631" y="448"/>
                      </a:lnTo>
                      <a:lnTo>
                        <a:pt x="1605" y="427"/>
                      </a:lnTo>
                      <a:lnTo>
                        <a:pt x="1575" y="409"/>
                      </a:lnTo>
                      <a:lnTo>
                        <a:pt x="1580" y="405"/>
                      </a:lnTo>
                      <a:lnTo>
                        <a:pt x="1592" y="396"/>
                      </a:lnTo>
                      <a:lnTo>
                        <a:pt x="1612" y="383"/>
                      </a:lnTo>
                      <a:lnTo>
                        <a:pt x="1639" y="365"/>
                      </a:lnTo>
                      <a:lnTo>
                        <a:pt x="1669" y="344"/>
                      </a:lnTo>
                      <a:lnTo>
                        <a:pt x="1706" y="319"/>
                      </a:lnTo>
                      <a:lnTo>
                        <a:pt x="1745" y="294"/>
                      </a:lnTo>
                      <a:lnTo>
                        <a:pt x="1787" y="267"/>
                      </a:lnTo>
                      <a:lnTo>
                        <a:pt x="1829" y="240"/>
                      </a:lnTo>
                      <a:lnTo>
                        <a:pt x="1873" y="213"/>
                      </a:lnTo>
                      <a:lnTo>
                        <a:pt x="1916" y="187"/>
                      </a:lnTo>
                      <a:lnTo>
                        <a:pt x="1958" y="164"/>
                      </a:lnTo>
                      <a:lnTo>
                        <a:pt x="1998" y="145"/>
                      </a:lnTo>
                      <a:lnTo>
                        <a:pt x="2033" y="127"/>
                      </a:lnTo>
                      <a:lnTo>
                        <a:pt x="2065" y="116"/>
                      </a:lnTo>
                      <a:lnTo>
                        <a:pt x="2092" y="109"/>
                      </a:lnTo>
                      <a:lnTo>
                        <a:pt x="2089" y="109"/>
                      </a:lnTo>
                      <a:lnTo>
                        <a:pt x="2082" y="108"/>
                      </a:lnTo>
                      <a:lnTo>
                        <a:pt x="2070" y="108"/>
                      </a:lnTo>
                      <a:lnTo>
                        <a:pt x="2054" y="107"/>
                      </a:lnTo>
                      <a:lnTo>
                        <a:pt x="2033" y="104"/>
                      </a:lnTo>
                      <a:lnTo>
                        <a:pt x="2010" y="103"/>
                      </a:lnTo>
                      <a:lnTo>
                        <a:pt x="1982" y="101"/>
                      </a:lnTo>
                      <a:lnTo>
                        <a:pt x="1953" y="98"/>
                      </a:lnTo>
                      <a:lnTo>
                        <a:pt x="1920" y="94"/>
                      </a:lnTo>
                      <a:lnTo>
                        <a:pt x="1884" y="92"/>
                      </a:lnTo>
                      <a:lnTo>
                        <a:pt x="1846" y="88"/>
                      </a:lnTo>
                      <a:lnTo>
                        <a:pt x="1807" y="86"/>
                      </a:lnTo>
                      <a:lnTo>
                        <a:pt x="1766" y="82"/>
                      </a:lnTo>
                      <a:lnTo>
                        <a:pt x="1724" y="77"/>
                      </a:lnTo>
                      <a:lnTo>
                        <a:pt x="1680" y="74"/>
                      </a:lnTo>
                      <a:lnTo>
                        <a:pt x="1638" y="70"/>
                      </a:lnTo>
                      <a:lnTo>
                        <a:pt x="1592" y="65"/>
                      </a:lnTo>
                      <a:lnTo>
                        <a:pt x="1548" y="62"/>
                      </a:lnTo>
                      <a:lnTo>
                        <a:pt x="1506" y="57"/>
                      </a:lnTo>
                      <a:lnTo>
                        <a:pt x="1462" y="53"/>
                      </a:lnTo>
                      <a:lnTo>
                        <a:pt x="1420" y="48"/>
                      </a:lnTo>
                      <a:lnTo>
                        <a:pt x="1379" y="43"/>
                      </a:lnTo>
                      <a:lnTo>
                        <a:pt x="1340" y="40"/>
                      </a:lnTo>
                      <a:lnTo>
                        <a:pt x="1302" y="35"/>
                      </a:lnTo>
                      <a:lnTo>
                        <a:pt x="1266" y="30"/>
                      </a:lnTo>
                      <a:lnTo>
                        <a:pt x="1233" y="25"/>
                      </a:lnTo>
                      <a:lnTo>
                        <a:pt x="1203" y="21"/>
                      </a:lnTo>
                      <a:lnTo>
                        <a:pt x="1175" y="16"/>
                      </a:lnTo>
                      <a:lnTo>
                        <a:pt x="1150" y="13"/>
                      </a:lnTo>
                      <a:lnTo>
                        <a:pt x="1131" y="8"/>
                      </a:lnTo>
                      <a:lnTo>
                        <a:pt x="1114" y="4"/>
                      </a:lnTo>
                      <a:lnTo>
                        <a:pt x="1101" y="0"/>
                      </a:lnTo>
                      <a:close/>
                    </a:path>
                  </a:pathLst>
                </a:custGeom>
                <a:solidFill>
                  <a:srgbClr val="0A70EA"/>
                </a:solidFill>
                <a:ln w="9525">
                  <a:noFill/>
                  <a:round/>
                  <a:headEnd/>
                  <a:tailEnd/>
                </a:ln>
              </p:spPr>
              <p:txBody>
                <a:bodyPr/>
                <a:lstStyle/>
                <a:p>
                  <a:endParaRPr lang="fr-FR"/>
                </a:p>
              </p:txBody>
            </p:sp>
            <p:sp>
              <p:nvSpPr>
                <p:cNvPr id="264" name="Freeform 358"/>
                <p:cNvSpPr>
                  <a:spLocks/>
                </p:cNvSpPr>
                <p:nvPr/>
              </p:nvSpPr>
              <p:spPr bwMode="auto">
                <a:xfrm>
                  <a:off x="2019" y="2098"/>
                  <a:ext cx="229" cy="92"/>
                </a:xfrm>
                <a:custGeom>
                  <a:avLst/>
                  <a:gdLst>
                    <a:gd name="T0" fmla="*/ 0 w 1141"/>
                    <a:gd name="T1" fmla="*/ 0 h 462"/>
                    <a:gd name="T2" fmla="*/ 0 w 1141"/>
                    <a:gd name="T3" fmla="*/ 0 h 462"/>
                    <a:gd name="T4" fmla="*/ 0 w 1141"/>
                    <a:gd name="T5" fmla="*/ 0 h 462"/>
                    <a:gd name="T6" fmla="*/ 0 w 1141"/>
                    <a:gd name="T7" fmla="*/ 0 h 462"/>
                    <a:gd name="T8" fmla="*/ 0 w 1141"/>
                    <a:gd name="T9" fmla="*/ 0 h 462"/>
                    <a:gd name="T10" fmla="*/ 0 w 1141"/>
                    <a:gd name="T11" fmla="*/ 0 h 462"/>
                    <a:gd name="T12" fmla="*/ 0 w 1141"/>
                    <a:gd name="T13" fmla="*/ 0 h 462"/>
                    <a:gd name="T14" fmla="*/ 0 w 1141"/>
                    <a:gd name="T15" fmla="*/ 0 h 462"/>
                    <a:gd name="T16" fmla="*/ 0 w 1141"/>
                    <a:gd name="T17" fmla="*/ 0 h 462"/>
                    <a:gd name="T18" fmla="*/ 0 w 1141"/>
                    <a:gd name="T19" fmla="*/ 0 h 462"/>
                    <a:gd name="T20" fmla="*/ 0 w 1141"/>
                    <a:gd name="T21" fmla="*/ 0 h 462"/>
                    <a:gd name="T22" fmla="*/ 0 w 1141"/>
                    <a:gd name="T23" fmla="*/ 0 h 462"/>
                    <a:gd name="T24" fmla="*/ 0 w 1141"/>
                    <a:gd name="T25" fmla="*/ 0 h 462"/>
                    <a:gd name="T26" fmla="*/ 0 w 1141"/>
                    <a:gd name="T27" fmla="*/ 0 h 462"/>
                    <a:gd name="T28" fmla="*/ 0 w 1141"/>
                    <a:gd name="T29" fmla="*/ 0 h 462"/>
                    <a:gd name="T30" fmla="*/ 0 w 1141"/>
                    <a:gd name="T31" fmla="*/ 0 h 462"/>
                    <a:gd name="T32" fmla="*/ 0 w 1141"/>
                    <a:gd name="T33" fmla="*/ 0 h 462"/>
                    <a:gd name="T34" fmla="*/ 0 w 1141"/>
                    <a:gd name="T35" fmla="*/ 0 h 462"/>
                    <a:gd name="T36" fmla="*/ 0 w 1141"/>
                    <a:gd name="T37" fmla="*/ 0 h 462"/>
                    <a:gd name="T38" fmla="*/ 0 w 1141"/>
                    <a:gd name="T39" fmla="*/ 0 h 462"/>
                    <a:gd name="T40" fmla="*/ 0 w 1141"/>
                    <a:gd name="T41" fmla="*/ 0 h 462"/>
                    <a:gd name="T42" fmla="*/ 0 w 1141"/>
                    <a:gd name="T43" fmla="*/ 0 h 462"/>
                    <a:gd name="T44" fmla="*/ 0 w 1141"/>
                    <a:gd name="T45" fmla="*/ 0 h 462"/>
                    <a:gd name="T46" fmla="*/ 0 w 1141"/>
                    <a:gd name="T47" fmla="*/ 0 h 462"/>
                    <a:gd name="T48" fmla="*/ 0 w 1141"/>
                    <a:gd name="T49" fmla="*/ 0 h 462"/>
                    <a:gd name="T50" fmla="*/ 0 w 1141"/>
                    <a:gd name="T51" fmla="*/ 0 h 462"/>
                    <a:gd name="T52" fmla="*/ 0 w 1141"/>
                    <a:gd name="T53" fmla="*/ 0 h 462"/>
                    <a:gd name="T54" fmla="*/ 0 w 1141"/>
                    <a:gd name="T55" fmla="*/ 0 h 462"/>
                    <a:gd name="T56" fmla="*/ 0 w 1141"/>
                    <a:gd name="T57" fmla="*/ 0 h 462"/>
                    <a:gd name="T58" fmla="*/ 0 w 1141"/>
                    <a:gd name="T59" fmla="*/ 0 h 462"/>
                    <a:gd name="T60" fmla="*/ 0 w 1141"/>
                    <a:gd name="T61" fmla="*/ 0 h 462"/>
                    <a:gd name="T62" fmla="*/ 0 w 1141"/>
                    <a:gd name="T63" fmla="*/ 0 h 462"/>
                    <a:gd name="T64" fmla="*/ 0 w 1141"/>
                    <a:gd name="T65" fmla="*/ 0 h 462"/>
                    <a:gd name="T66" fmla="*/ 0 w 1141"/>
                    <a:gd name="T67" fmla="*/ 0 h 462"/>
                    <a:gd name="T68" fmla="*/ 0 w 1141"/>
                    <a:gd name="T69" fmla="*/ 0 h 462"/>
                    <a:gd name="T70" fmla="*/ 0 w 1141"/>
                    <a:gd name="T71" fmla="*/ 0 h 462"/>
                    <a:gd name="T72" fmla="*/ 0 w 1141"/>
                    <a:gd name="T73" fmla="*/ 0 h 462"/>
                    <a:gd name="T74" fmla="*/ 0 w 1141"/>
                    <a:gd name="T75" fmla="*/ 0 h 462"/>
                    <a:gd name="T76" fmla="*/ 0 w 1141"/>
                    <a:gd name="T77" fmla="*/ 0 h 462"/>
                    <a:gd name="T78" fmla="*/ 0 w 1141"/>
                    <a:gd name="T79" fmla="*/ 0 h 462"/>
                    <a:gd name="T80" fmla="*/ 0 w 1141"/>
                    <a:gd name="T81" fmla="*/ 0 h 462"/>
                    <a:gd name="T82" fmla="*/ 0 w 1141"/>
                    <a:gd name="T83" fmla="*/ 0 h 462"/>
                    <a:gd name="T84" fmla="*/ 0 w 1141"/>
                    <a:gd name="T85" fmla="*/ 0 h 462"/>
                    <a:gd name="T86" fmla="*/ 0 w 1141"/>
                    <a:gd name="T87" fmla="*/ 0 h 462"/>
                    <a:gd name="T88" fmla="*/ 0 w 1141"/>
                    <a:gd name="T89" fmla="*/ 0 h 462"/>
                    <a:gd name="T90" fmla="*/ 0 w 1141"/>
                    <a:gd name="T91" fmla="*/ 0 h 462"/>
                    <a:gd name="T92" fmla="*/ 0 w 1141"/>
                    <a:gd name="T93" fmla="*/ 0 h 462"/>
                    <a:gd name="T94" fmla="*/ 0 w 1141"/>
                    <a:gd name="T95" fmla="*/ 0 h 462"/>
                    <a:gd name="T96" fmla="*/ 0 w 1141"/>
                    <a:gd name="T97" fmla="*/ 0 h 462"/>
                    <a:gd name="T98" fmla="*/ 0 w 1141"/>
                    <a:gd name="T99" fmla="*/ 0 h 462"/>
                    <a:gd name="T100" fmla="*/ 0 w 1141"/>
                    <a:gd name="T101" fmla="*/ 0 h 462"/>
                    <a:gd name="T102" fmla="*/ 0 w 1141"/>
                    <a:gd name="T103" fmla="*/ 0 h 462"/>
                    <a:gd name="T104" fmla="*/ 0 w 1141"/>
                    <a:gd name="T105" fmla="*/ 0 h 462"/>
                    <a:gd name="T106" fmla="*/ 0 w 1141"/>
                    <a:gd name="T107" fmla="*/ 0 h 462"/>
                    <a:gd name="T108" fmla="*/ 0 w 1141"/>
                    <a:gd name="T109" fmla="*/ 0 h 462"/>
                    <a:gd name="T110" fmla="*/ 0 w 1141"/>
                    <a:gd name="T111" fmla="*/ 0 h 462"/>
                    <a:gd name="T112" fmla="*/ 0 w 1141"/>
                    <a:gd name="T113" fmla="*/ 0 h 462"/>
                    <a:gd name="T114" fmla="*/ 0 w 1141"/>
                    <a:gd name="T115" fmla="*/ 0 h 462"/>
                    <a:gd name="T116" fmla="*/ 0 w 1141"/>
                    <a:gd name="T117" fmla="*/ 0 h 4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41"/>
                    <a:gd name="T178" fmla="*/ 0 h 462"/>
                    <a:gd name="T179" fmla="*/ 1141 w 1141"/>
                    <a:gd name="T180" fmla="*/ 462 h 4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41" h="462">
                      <a:moveTo>
                        <a:pt x="0" y="198"/>
                      </a:moveTo>
                      <a:lnTo>
                        <a:pt x="4" y="197"/>
                      </a:lnTo>
                      <a:lnTo>
                        <a:pt x="15" y="195"/>
                      </a:lnTo>
                      <a:lnTo>
                        <a:pt x="33" y="194"/>
                      </a:lnTo>
                      <a:lnTo>
                        <a:pt x="58" y="193"/>
                      </a:lnTo>
                      <a:lnTo>
                        <a:pt x="87" y="193"/>
                      </a:lnTo>
                      <a:lnTo>
                        <a:pt x="124" y="194"/>
                      </a:lnTo>
                      <a:lnTo>
                        <a:pt x="164" y="199"/>
                      </a:lnTo>
                      <a:lnTo>
                        <a:pt x="210" y="206"/>
                      </a:lnTo>
                      <a:lnTo>
                        <a:pt x="260" y="217"/>
                      </a:lnTo>
                      <a:lnTo>
                        <a:pt x="314" y="233"/>
                      </a:lnTo>
                      <a:lnTo>
                        <a:pt x="372" y="255"/>
                      </a:lnTo>
                      <a:lnTo>
                        <a:pt x="433" y="282"/>
                      </a:lnTo>
                      <a:lnTo>
                        <a:pt x="496" y="315"/>
                      </a:lnTo>
                      <a:lnTo>
                        <a:pt x="561" y="355"/>
                      </a:lnTo>
                      <a:lnTo>
                        <a:pt x="629" y="404"/>
                      </a:lnTo>
                      <a:lnTo>
                        <a:pt x="698" y="462"/>
                      </a:lnTo>
                      <a:lnTo>
                        <a:pt x="701" y="459"/>
                      </a:lnTo>
                      <a:lnTo>
                        <a:pt x="710" y="453"/>
                      </a:lnTo>
                      <a:lnTo>
                        <a:pt x="723" y="443"/>
                      </a:lnTo>
                      <a:lnTo>
                        <a:pt x="743" y="431"/>
                      </a:lnTo>
                      <a:lnTo>
                        <a:pt x="766" y="416"/>
                      </a:lnTo>
                      <a:lnTo>
                        <a:pt x="793" y="401"/>
                      </a:lnTo>
                      <a:lnTo>
                        <a:pt x="822" y="382"/>
                      </a:lnTo>
                      <a:lnTo>
                        <a:pt x="855" y="364"/>
                      </a:lnTo>
                      <a:lnTo>
                        <a:pt x="889" y="344"/>
                      </a:lnTo>
                      <a:lnTo>
                        <a:pt x="925" y="326"/>
                      </a:lnTo>
                      <a:lnTo>
                        <a:pt x="961" y="309"/>
                      </a:lnTo>
                      <a:lnTo>
                        <a:pt x="999" y="293"/>
                      </a:lnTo>
                      <a:lnTo>
                        <a:pt x="1036" y="278"/>
                      </a:lnTo>
                      <a:lnTo>
                        <a:pt x="1073" y="266"/>
                      </a:lnTo>
                      <a:lnTo>
                        <a:pt x="1108" y="258"/>
                      </a:lnTo>
                      <a:lnTo>
                        <a:pt x="1141" y="253"/>
                      </a:lnTo>
                      <a:lnTo>
                        <a:pt x="1139" y="245"/>
                      </a:lnTo>
                      <a:lnTo>
                        <a:pt x="1132" y="225"/>
                      </a:lnTo>
                      <a:lnTo>
                        <a:pt x="1120" y="194"/>
                      </a:lnTo>
                      <a:lnTo>
                        <a:pt x="1103" y="156"/>
                      </a:lnTo>
                      <a:lnTo>
                        <a:pt x="1079" y="115"/>
                      </a:lnTo>
                      <a:lnTo>
                        <a:pt x="1048" y="73"/>
                      </a:lnTo>
                      <a:lnTo>
                        <a:pt x="1010" y="34"/>
                      </a:lnTo>
                      <a:lnTo>
                        <a:pt x="965" y="0"/>
                      </a:lnTo>
                      <a:lnTo>
                        <a:pt x="579" y="266"/>
                      </a:lnTo>
                      <a:lnTo>
                        <a:pt x="573" y="265"/>
                      </a:lnTo>
                      <a:lnTo>
                        <a:pt x="557" y="261"/>
                      </a:lnTo>
                      <a:lnTo>
                        <a:pt x="530" y="255"/>
                      </a:lnTo>
                      <a:lnTo>
                        <a:pt x="497" y="248"/>
                      </a:lnTo>
                      <a:lnTo>
                        <a:pt x="458" y="239"/>
                      </a:lnTo>
                      <a:lnTo>
                        <a:pt x="413" y="230"/>
                      </a:lnTo>
                      <a:lnTo>
                        <a:pt x="365" y="219"/>
                      </a:lnTo>
                      <a:lnTo>
                        <a:pt x="317" y="208"/>
                      </a:lnTo>
                      <a:lnTo>
                        <a:pt x="267" y="197"/>
                      </a:lnTo>
                      <a:lnTo>
                        <a:pt x="218" y="186"/>
                      </a:lnTo>
                      <a:lnTo>
                        <a:pt x="173" y="176"/>
                      </a:lnTo>
                      <a:lnTo>
                        <a:pt x="131" y="166"/>
                      </a:lnTo>
                      <a:lnTo>
                        <a:pt x="96" y="157"/>
                      </a:lnTo>
                      <a:lnTo>
                        <a:pt x="67" y="151"/>
                      </a:lnTo>
                      <a:lnTo>
                        <a:pt x="48" y="146"/>
                      </a:lnTo>
                      <a:lnTo>
                        <a:pt x="39" y="144"/>
                      </a:lnTo>
                      <a:lnTo>
                        <a:pt x="0" y="198"/>
                      </a:lnTo>
                      <a:close/>
                    </a:path>
                  </a:pathLst>
                </a:custGeom>
                <a:solidFill>
                  <a:srgbClr val="0023D8"/>
                </a:solidFill>
                <a:ln w="9525">
                  <a:noFill/>
                  <a:round/>
                  <a:headEnd/>
                  <a:tailEnd/>
                </a:ln>
              </p:spPr>
              <p:txBody>
                <a:bodyPr/>
                <a:lstStyle/>
                <a:p>
                  <a:endParaRPr lang="fr-FR"/>
                </a:p>
              </p:txBody>
            </p:sp>
            <p:sp>
              <p:nvSpPr>
                <p:cNvPr id="265" name="Freeform 359"/>
                <p:cNvSpPr>
                  <a:spLocks/>
                </p:cNvSpPr>
                <p:nvPr/>
              </p:nvSpPr>
              <p:spPr bwMode="auto">
                <a:xfrm>
                  <a:off x="2298" y="2077"/>
                  <a:ext cx="53" cy="226"/>
                </a:xfrm>
                <a:custGeom>
                  <a:avLst/>
                  <a:gdLst>
                    <a:gd name="T0" fmla="*/ 0 w 265"/>
                    <a:gd name="T1" fmla="*/ 0 h 1126"/>
                    <a:gd name="T2" fmla="*/ 0 w 265"/>
                    <a:gd name="T3" fmla="*/ 0 h 1126"/>
                    <a:gd name="T4" fmla="*/ 0 w 265"/>
                    <a:gd name="T5" fmla="*/ 0 h 1126"/>
                    <a:gd name="T6" fmla="*/ 0 w 265"/>
                    <a:gd name="T7" fmla="*/ 0 h 1126"/>
                    <a:gd name="T8" fmla="*/ 0 w 265"/>
                    <a:gd name="T9" fmla="*/ 0 h 1126"/>
                    <a:gd name="T10" fmla="*/ 0 w 265"/>
                    <a:gd name="T11" fmla="*/ 0 h 1126"/>
                    <a:gd name="T12" fmla="*/ 0 w 265"/>
                    <a:gd name="T13" fmla="*/ 0 h 1126"/>
                    <a:gd name="T14" fmla="*/ 0 w 265"/>
                    <a:gd name="T15" fmla="*/ 0 h 1126"/>
                    <a:gd name="T16" fmla="*/ 0 w 265"/>
                    <a:gd name="T17" fmla="*/ 0 h 1126"/>
                    <a:gd name="T18" fmla="*/ 0 w 265"/>
                    <a:gd name="T19" fmla="*/ 0 h 1126"/>
                    <a:gd name="T20" fmla="*/ 0 w 265"/>
                    <a:gd name="T21" fmla="*/ 0 h 1126"/>
                    <a:gd name="T22" fmla="*/ 0 w 265"/>
                    <a:gd name="T23" fmla="*/ 0 h 1126"/>
                    <a:gd name="T24" fmla="*/ 0 w 265"/>
                    <a:gd name="T25" fmla="*/ 0 h 1126"/>
                    <a:gd name="T26" fmla="*/ 0 w 265"/>
                    <a:gd name="T27" fmla="*/ 0 h 1126"/>
                    <a:gd name="T28" fmla="*/ 0 w 265"/>
                    <a:gd name="T29" fmla="*/ 0 h 1126"/>
                    <a:gd name="T30" fmla="*/ 0 w 265"/>
                    <a:gd name="T31" fmla="*/ 0 h 1126"/>
                    <a:gd name="T32" fmla="*/ 0 w 265"/>
                    <a:gd name="T33" fmla="*/ 0 h 1126"/>
                    <a:gd name="T34" fmla="*/ 0 w 265"/>
                    <a:gd name="T35" fmla="*/ 0 h 1126"/>
                    <a:gd name="T36" fmla="*/ 0 w 265"/>
                    <a:gd name="T37" fmla="*/ 0 h 1126"/>
                    <a:gd name="T38" fmla="*/ 0 w 265"/>
                    <a:gd name="T39" fmla="*/ 0 h 1126"/>
                    <a:gd name="T40" fmla="*/ 0 w 265"/>
                    <a:gd name="T41" fmla="*/ 0 h 1126"/>
                    <a:gd name="T42" fmla="*/ 0 w 265"/>
                    <a:gd name="T43" fmla="*/ 0 h 1126"/>
                    <a:gd name="T44" fmla="*/ 0 w 265"/>
                    <a:gd name="T45" fmla="*/ 0 h 1126"/>
                    <a:gd name="T46" fmla="*/ 0 w 265"/>
                    <a:gd name="T47" fmla="*/ 0 h 1126"/>
                    <a:gd name="T48" fmla="*/ 0 w 265"/>
                    <a:gd name="T49" fmla="*/ 0 h 1126"/>
                    <a:gd name="T50" fmla="*/ 0 w 265"/>
                    <a:gd name="T51" fmla="*/ 0 h 1126"/>
                    <a:gd name="T52" fmla="*/ 0 w 265"/>
                    <a:gd name="T53" fmla="*/ 0 h 1126"/>
                    <a:gd name="T54" fmla="*/ 0 w 265"/>
                    <a:gd name="T55" fmla="*/ 0 h 1126"/>
                    <a:gd name="T56" fmla="*/ 0 w 265"/>
                    <a:gd name="T57" fmla="*/ 0 h 1126"/>
                    <a:gd name="T58" fmla="*/ 0 w 265"/>
                    <a:gd name="T59" fmla="*/ 0 h 1126"/>
                    <a:gd name="T60" fmla="*/ 0 w 265"/>
                    <a:gd name="T61" fmla="*/ 0 h 1126"/>
                    <a:gd name="T62" fmla="*/ 0 w 265"/>
                    <a:gd name="T63" fmla="*/ 0 h 1126"/>
                    <a:gd name="T64" fmla="*/ 0 w 265"/>
                    <a:gd name="T65" fmla="*/ 0 h 1126"/>
                    <a:gd name="T66" fmla="*/ 0 w 265"/>
                    <a:gd name="T67" fmla="*/ 0 h 1126"/>
                    <a:gd name="T68" fmla="*/ 0 w 265"/>
                    <a:gd name="T69" fmla="*/ 0 h 1126"/>
                    <a:gd name="T70" fmla="*/ 0 w 265"/>
                    <a:gd name="T71" fmla="*/ 0 h 1126"/>
                    <a:gd name="T72" fmla="*/ 0 w 265"/>
                    <a:gd name="T73" fmla="*/ 0 h 1126"/>
                    <a:gd name="T74" fmla="*/ 0 w 265"/>
                    <a:gd name="T75" fmla="*/ 0 h 1126"/>
                    <a:gd name="T76" fmla="*/ 0 w 265"/>
                    <a:gd name="T77" fmla="*/ 0 h 1126"/>
                    <a:gd name="T78" fmla="*/ 0 w 265"/>
                    <a:gd name="T79" fmla="*/ 0 h 1126"/>
                    <a:gd name="T80" fmla="*/ 0 w 265"/>
                    <a:gd name="T81" fmla="*/ 0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5"/>
                    <a:gd name="T124" fmla="*/ 0 h 1126"/>
                    <a:gd name="T125" fmla="*/ 265 w 265"/>
                    <a:gd name="T126" fmla="*/ 1126 h 1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5" h="1126">
                      <a:moveTo>
                        <a:pt x="165" y="1047"/>
                      </a:moveTo>
                      <a:lnTo>
                        <a:pt x="165" y="1031"/>
                      </a:lnTo>
                      <a:lnTo>
                        <a:pt x="164" y="984"/>
                      </a:lnTo>
                      <a:lnTo>
                        <a:pt x="160" y="913"/>
                      </a:lnTo>
                      <a:lnTo>
                        <a:pt x="153" y="819"/>
                      </a:lnTo>
                      <a:lnTo>
                        <a:pt x="142" y="710"/>
                      </a:lnTo>
                      <a:lnTo>
                        <a:pt x="125" y="588"/>
                      </a:lnTo>
                      <a:lnTo>
                        <a:pt x="102" y="458"/>
                      </a:lnTo>
                      <a:lnTo>
                        <a:pt x="70" y="326"/>
                      </a:lnTo>
                      <a:lnTo>
                        <a:pt x="38" y="208"/>
                      </a:lnTo>
                      <a:lnTo>
                        <a:pt x="16" y="118"/>
                      </a:lnTo>
                      <a:lnTo>
                        <a:pt x="4" y="54"/>
                      </a:lnTo>
                      <a:lnTo>
                        <a:pt x="0" y="15"/>
                      </a:lnTo>
                      <a:lnTo>
                        <a:pt x="6" y="0"/>
                      </a:lnTo>
                      <a:lnTo>
                        <a:pt x="22" y="8"/>
                      </a:lnTo>
                      <a:lnTo>
                        <a:pt x="48" y="34"/>
                      </a:lnTo>
                      <a:lnTo>
                        <a:pt x="83" y="82"/>
                      </a:lnTo>
                      <a:lnTo>
                        <a:pt x="104" y="113"/>
                      </a:lnTo>
                      <a:lnTo>
                        <a:pt x="124" y="149"/>
                      </a:lnTo>
                      <a:lnTo>
                        <a:pt x="143" y="191"/>
                      </a:lnTo>
                      <a:lnTo>
                        <a:pt x="163" y="237"/>
                      </a:lnTo>
                      <a:lnTo>
                        <a:pt x="181" y="289"/>
                      </a:lnTo>
                      <a:lnTo>
                        <a:pt x="198" y="345"/>
                      </a:lnTo>
                      <a:lnTo>
                        <a:pt x="214" y="406"/>
                      </a:lnTo>
                      <a:lnTo>
                        <a:pt x="228" y="471"/>
                      </a:lnTo>
                      <a:lnTo>
                        <a:pt x="240" y="540"/>
                      </a:lnTo>
                      <a:lnTo>
                        <a:pt x="249" y="612"/>
                      </a:lnTo>
                      <a:lnTo>
                        <a:pt x="258" y="689"/>
                      </a:lnTo>
                      <a:lnTo>
                        <a:pt x="263" y="770"/>
                      </a:lnTo>
                      <a:lnTo>
                        <a:pt x="265" y="854"/>
                      </a:lnTo>
                      <a:lnTo>
                        <a:pt x="265" y="942"/>
                      </a:lnTo>
                      <a:lnTo>
                        <a:pt x="262" y="1033"/>
                      </a:lnTo>
                      <a:lnTo>
                        <a:pt x="254" y="1126"/>
                      </a:lnTo>
                      <a:lnTo>
                        <a:pt x="254" y="1119"/>
                      </a:lnTo>
                      <a:lnTo>
                        <a:pt x="254" y="1106"/>
                      </a:lnTo>
                      <a:lnTo>
                        <a:pt x="251" y="1086"/>
                      </a:lnTo>
                      <a:lnTo>
                        <a:pt x="246" y="1066"/>
                      </a:lnTo>
                      <a:lnTo>
                        <a:pt x="235" y="1049"/>
                      </a:lnTo>
                      <a:lnTo>
                        <a:pt x="219" y="1036"/>
                      </a:lnTo>
                      <a:lnTo>
                        <a:pt x="197" y="1035"/>
                      </a:lnTo>
                      <a:lnTo>
                        <a:pt x="165" y="1047"/>
                      </a:lnTo>
                      <a:close/>
                    </a:path>
                  </a:pathLst>
                </a:custGeom>
                <a:solidFill>
                  <a:srgbClr val="FFD870"/>
                </a:solidFill>
                <a:ln w="9525">
                  <a:noFill/>
                  <a:round/>
                  <a:headEnd/>
                  <a:tailEnd/>
                </a:ln>
              </p:spPr>
              <p:txBody>
                <a:bodyPr/>
                <a:lstStyle/>
                <a:p>
                  <a:endParaRPr lang="fr-FR"/>
                </a:p>
              </p:txBody>
            </p:sp>
            <p:sp>
              <p:nvSpPr>
                <p:cNvPr id="266" name="Freeform 360"/>
                <p:cNvSpPr>
                  <a:spLocks/>
                </p:cNvSpPr>
                <p:nvPr/>
              </p:nvSpPr>
              <p:spPr bwMode="auto">
                <a:xfrm>
                  <a:off x="2290" y="2045"/>
                  <a:ext cx="13" cy="19"/>
                </a:xfrm>
                <a:custGeom>
                  <a:avLst/>
                  <a:gdLst>
                    <a:gd name="T0" fmla="*/ 0 w 67"/>
                    <a:gd name="T1" fmla="*/ 0 h 96"/>
                    <a:gd name="T2" fmla="*/ 0 w 67"/>
                    <a:gd name="T3" fmla="*/ 0 h 96"/>
                    <a:gd name="T4" fmla="*/ 0 w 67"/>
                    <a:gd name="T5" fmla="*/ 0 h 96"/>
                    <a:gd name="T6" fmla="*/ 0 w 67"/>
                    <a:gd name="T7" fmla="*/ 0 h 96"/>
                    <a:gd name="T8" fmla="*/ 0 w 67"/>
                    <a:gd name="T9" fmla="*/ 0 h 96"/>
                    <a:gd name="T10" fmla="*/ 0 w 67"/>
                    <a:gd name="T11" fmla="*/ 0 h 96"/>
                    <a:gd name="T12" fmla="*/ 0 w 67"/>
                    <a:gd name="T13" fmla="*/ 0 h 96"/>
                    <a:gd name="T14" fmla="*/ 0 w 67"/>
                    <a:gd name="T15" fmla="*/ 0 h 96"/>
                    <a:gd name="T16" fmla="*/ 0 w 67"/>
                    <a:gd name="T17" fmla="*/ 0 h 96"/>
                    <a:gd name="T18" fmla="*/ 0 w 67"/>
                    <a:gd name="T19" fmla="*/ 0 h 96"/>
                    <a:gd name="T20" fmla="*/ 0 w 67"/>
                    <a:gd name="T21" fmla="*/ 0 h 96"/>
                    <a:gd name="T22" fmla="*/ 0 w 67"/>
                    <a:gd name="T23" fmla="*/ 0 h 96"/>
                    <a:gd name="T24" fmla="*/ 0 w 67"/>
                    <a:gd name="T25" fmla="*/ 0 h 96"/>
                    <a:gd name="T26" fmla="*/ 0 w 67"/>
                    <a:gd name="T27" fmla="*/ 0 h 96"/>
                    <a:gd name="T28" fmla="*/ 0 w 67"/>
                    <a:gd name="T29" fmla="*/ 0 h 96"/>
                    <a:gd name="T30" fmla="*/ 0 w 67"/>
                    <a:gd name="T31" fmla="*/ 0 h 96"/>
                    <a:gd name="T32" fmla="*/ 0 w 67"/>
                    <a:gd name="T33" fmla="*/ 0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
                    <a:gd name="T52" fmla="*/ 0 h 96"/>
                    <a:gd name="T53" fmla="*/ 67 w 67"/>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 h="96">
                      <a:moveTo>
                        <a:pt x="67" y="48"/>
                      </a:moveTo>
                      <a:lnTo>
                        <a:pt x="65" y="66"/>
                      </a:lnTo>
                      <a:lnTo>
                        <a:pt x="58" y="82"/>
                      </a:lnTo>
                      <a:lnTo>
                        <a:pt x="47" y="92"/>
                      </a:lnTo>
                      <a:lnTo>
                        <a:pt x="33" y="96"/>
                      </a:lnTo>
                      <a:lnTo>
                        <a:pt x="20" y="92"/>
                      </a:lnTo>
                      <a:lnTo>
                        <a:pt x="10" y="82"/>
                      </a:lnTo>
                      <a:lnTo>
                        <a:pt x="3" y="66"/>
                      </a:lnTo>
                      <a:lnTo>
                        <a:pt x="0" y="48"/>
                      </a:lnTo>
                      <a:lnTo>
                        <a:pt x="3" y="30"/>
                      </a:lnTo>
                      <a:lnTo>
                        <a:pt x="10" y="15"/>
                      </a:lnTo>
                      <a:lnTo>
                        <a:pt x="20" y="4"/>
                      </a:lnTo>
                      <a:lnTo>
                        <a:pt x="33" y="0"/>
                      </a:lnTo>
                      <a:lnTo>
                        <a:pt x="47" y="4"/>
                      </a:lnTo>
                      <a:lnTo>
                        <a:pt x="58" y="15"/>
                      </a:lnTo>
                      <a:lnTo>
                        <a:pt x="65" y="30"/>
                      </a:lnTo>
                      <a:lnTo>
                        <a:pt x="67" y="48"/>
                      </a:lnTo>
                      <a:close/>
                    </a:path>
                  </a:pathLst>
                </a:custGeom>
                <a:solidFill>
                  <a:srgbClr val="FFD870"/>
                </a:solidFill>
                <a:ln w="9525">
                  <a:noFill/>
                  <a:round/>
                  <a:headEnd/>
                  <a:tailEnd/>
                </a:ln>
              </p:spPr>
              <p:txBody>
                <a:bodyPr/>
                <a:lstStyle/>
                <a:p>
                  <a:endParaRPr lang="fr-FR"/>
                </a:p>
              </p:txBody>
            </p:sp>
            <p:sp>
              <p:nvSpPr>
                <p:cNvPr id="267" name="Freeform 361"/>
                <p:cNvSpPr>
                  <a:spLocks/>
                </p:cNvSpPr>
                <p:nvPr/>
              </p:nvSpPr>
              <p:spPr bwMode="auto">
                <a:xfrm>
                  <a:off x="1858" y="2241"/>
                  <a:ext cx="249" cy="156"/>
                </a:xfrm>
                <a:custGeom>
                  <a:avLst/>
                  <a:gdLst>
                    <a:gd name="T0" fmla="*/ 0 w 1245"/>
                    <a:gd name="T1" fmla="*/ 0 h 781"/>
                    <a:gd name="T2" fmla="*/ 0 w 1245"/>
                    <a:gd name="T3" fmla="*/ 0 h 781"/>
                    <a:gd name="T4" fmla="*/ 0 w 1245"/>
                    <a:gd name="T5" fmla="*/ 0 h 781"/>
                    <a:gd name="T6" fmla="*/ 0 w 1245"/>
                    <a:gd name="T7" fmla="*/ 0 h 781"/>
                    <a:gd name="T8" fmla="*/ 0 w 1245"/>
                    <a:gd name="T9" fmla="*/ 0 h 781"/>
                    <a:gd name="T10" fmla="*/ 0 w 1245"/>
                    <a:gd name="T11" fmla="*/ 0 h 781"/>
                    <a:gd name="T12" fmla="*/ 0 w 1245"/>
                    <a:gd name="T13" fmla="*/ 0 h 781"/>
                    <a:gd name="T14" fmla="*/ 0 w 1245"/>
                    <a:gd name="T15" fmla="*/ 0 h 781"/>
                    <a:gd name="T16" fmla="*/ 0 w 1245"/>
                    <a:gd name="T17" fmla="*/ 0 h 781"/>
                    <a:gd name="T18" fmla="*/ 0 w 1245"/>
                    <a:gd name="T19" fmla="*/ 0 h 781"/>
                    <a:gd name="T20" fmla="*/ 0 w 1245"/>
                    <a:gd name="T21" fmla="*/ 0 h 781"/>
                    <a:gd name="T22" fmla="*/ 0 w 1245"/>
                    <a:gd name="T23" fmla="*/ 0 h 781"/>
                    <a:gd name="T24" fmla="*/ 0 w 1245"/>
                    <a:gd name="T25" fmla="*/ 0 h 781"/>
                    <a:gd name="T26" fmla="*/ 0 w 1245"/>
                    <a:gd name="T27" fmla="*/ 0 h 781"/>
                    <a:gd name="T28" fmla="*/ 0 w 1245"/>
                    <a:gd name="T29" fmla="*/ 0 h 781"/>
                    <a:gd name="T30" fmla="*/ 0 w 1245"/>
                    <a:gd name="T31" fmla="*/ 0 h 781"/>
                    <a:gd name="T32" fmla="*/ 0 w 1245"/>
                    <a:gd name="T33" fmla="*/ 0 h 781"/>
                    <a:gd name="T34" fmla="*/ 0 w 1245"/>
                    <a:gd name="T35" fmla="*/ 0 h 781"/>
                    <a:gd name="T36" fmla="*/ 0 w 1245"/>
                    <a:gd name="T37" fmla="*/ 0 h 781"/>
                    <a:gd name="T38" fmla="*/ 0 w 1245"/>
                    <a:gd name="T39" fmla="*/ 0 h 781"/>
                    <a:gd name="T40" fmla="*/ 0 w 1245"/>
                    <a:gd name="T41" fmla="*/ 0 h 781"/>
                    <a:gd name="T42" fmla="*/ 0 w 1245"/>
                    <a:gd name="T43" fmla="*/ 0 h 781"/>
                    <a:gd name="T44" fmla="*/ 0 w 1245"/>
                    <a:gd name="T45" fmla="*/ 0 h 781"/>
                    <a:gd name="T46" fmla="*/ 0 w 1245"/>
                    <a:gd name="T47" fmla="*/ 0 h 781"/>
                    <a:gd name="T48" fmla="*/ 0 w 1245"/>
                    <a:gd name="T49" fmla="*/ 0 h 781"/>
                    <a:gd name="T50" fmla="*/ 0 w 1245"/>
                    <a:gd name="T51" fmla="*/ 0 h 781"/>
                    <a:gd name="T52" fmla="*/ 0 w 1245"/>
                    <a:gd name="T53" fmla="*/ 0 h 781"/>
                    <a:gd name="T54" fmla="*/ 0 w 1245"/>
                    <a:gd name="T55" fmla="*/ 0 h 781"/>
                    <a:gd name="T56" fmla="*/ 0 w 1245"/>
                    <a:gd name="T57" fmla="*/ 0 h 781"/>
                    <a:gd name="T58" fmla="*/ 0 w 1245"/>
                    <a:gd name="T59" fmla="*/ 0 h 781"/>
                    <a:gd name="T60" fmla="*/ 0 w 1245"/>
                    <a:gd name="T61" fmla="*/ 0 h 781"/>
                    <a:gd name="T62" fmla="*/ 0 w 1245"/>
                    <a:gd name="T63" fmla="*/ 0 h 781"/>
                    <a:gd name="T64" fmla="*/ 0 w 1245"/>
                    <a:gd name="T65" fmla="*/ 0 h 781"/>
                    <a:gd name="T66" fmla="*/ 0 w 1245"/>
                    <a:gd name="T67" fmla="*/ 0 h 781"/>
                    <a:gd name="T68" fmla="*/ 0 w 1245"/>
                    <a:gd name="T69" fmla="*/ 0 h 781"/>
                    <a:gd name="T70" fmla="*/ 0 w 1245"/>
                    <a:gd name="T71" fmla="*/ 0 h 781"/>
                    <a:gd name="T72" fmla="*/ 0 w 1245"/>
                    <a:gd name="T73" fmla="*/ 0 h 781"/>
                    <a:gd name="T74" fmla="*/ 0 w 1245"/>
                    <a:gd name="T75" fmla="*/ 0 h 781"/>
                    <a:gd name="T76" fmla="*/ 0 w 1245"/>
                    <a:gd name="T77" fmla="*/ 0 h 781"/>
                    <a:gd name="T78" fmla="*/ 0 w 1245"/>
                    <a:gd name="T79" fmla="*/ 0 h 781"/>
                    <a:gd name="T80" fmla="*/ 0 w 1245"/>
                    <a:gd name="T81" fmla="*/ 0 h 781"/>
                    <a:gd name="T82" fmla="*/ 0 w 1245"/>
                    <a:gd name="T83" fmla="*/ 0 h 781"/>
                    <a:gd name="T84" fmla="*/ 0 w 1245"/>
                    <a:gd name="T85" fmla="*/ 0 h 781"/>
                    <a:gd name="T86" fmla="*/ 0 w 1245"/>
                    <a:gd name="T87" fmla="*/ 0 h 781"/>
                    <a:gd name="T88" fmla="*/ 0 w 1245"/>
                    <a:gd name="T89" fmla="*/ 0 h 781"/>
                    <a:gd name="T90" fmla="*/ 0 w 1245"/>
                    <a:gd name="T91" fmla="*/ 0 h 781"/>
                    <a:gd name="T92" fmla="*/ 0 w 1245"/>
                    <a:gd name="T93" fmla="*/ 0 h 781"/>
                    <a:gd name="T94" fmla="*/ 0 w 1245"/>
                    <a:gd name="T95" fmla="*/ 0 h 781"/>
                    <a:gd name="T96" fmla="*/ 0 w 1245"/>
                    <a:gd name="T97" fmla="*/ 0 h 781"/>
                    <a:gd name="T98" fmla="*/ 0 w 1245"/>
                    <a:gd name="T99" fmla="*/ 0 h 781"/>
                    <a:gd name="T100" fmla="*/ 0 w 1245"/>
                    <a:gd name="T101" fmla="*/ 0 h 781"/>
                    <a:gd name="T102" fmla="*/ 0 w 1245"/>
                    <a:gd name="T103" fmla="*/ 0 h 781"/>
                    <a:gd name="T104" fmla="*/ 0 w 1245"/>
                    <a:gd name="T105" fmla="*/ 0 h 7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5"/>
                    <a:gd name="T160" fmla="*/ 0 h 781"/>
                    <a:gd name="T161" fmla="*/ 1245 w 1245"/>
                    <a:gd name="T162" fmla="*/ 781 h 7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5" h="781">
                      <a:moveTo>
                        <a:pt x="4" y="13"/>
                      </a:moveTo>
                      <a:lnTo>
                        <a:pt x="25" y="15"/>
                      </a:lnTo>
                      <a:lnTo>
                        <a:pt x="46" y="17"/>
                      </a:lnTo>
                      <a:lnTo>
                        <a:pt x="66" y="22"/>
                      </a:lnTo>
                      <a:lnTo>
                        <a:pt x="86" y="28"/>
                      </a:lnTo>
                      <a:lnTo>
                        <a:pt x="107" y="35"/>
                      </a:lnTo>
                      <a:lnTo>
                        <a:pt x="127" y="42"/>
                      </a:lnTo>
                      <a:lnTo>
                        <a:pt x="147" y="50"/>
                      </a:lnTo>
                      <a:lnTo>
                        <a:pt x="168" y="59"/>
                      </a:lnTo>
                      <a:lnTo>
                        <a:pt x="187" y="68"/>
                      </a:lnTo>
                      <a:lnTo>
                        <a:pt x="207" y="77"/>
                      </a:lnTo>
                      <a:lnTo>
                        <a:pt x="226" y="87"/>
                      </a:lnTo>
                      <a:lnTo>
                        <a:pt x="246" y="98"/>
                      </a:lnTo>
                      <a:lnTo>
                        <a:pt x="265" y="108"/>
                      </a:lnTo>
                      <a:lnTo>
                        <a:pt x="285" y="118"/>
                      </a:lnTo>
                      <a:lnTo>
                        <a:pt x="303" y="127"/>
                      </a:lnTo>
                      <a:lnTo>
                        <a:pt x="322" y="137"/>
                      </a:lnTo>
                      <a:lnTo>
                        <a:pt x="342" y="148"/>
                      </a:lnTo>
                      <a:lnTo>
                        <a:pt x="363" y="159"/>
                      </a:lnTo>
                      <a:lnTo>
                        <a:pt x="384" y="170"/>
                      </a:lnTo>
                      <a:lnTo>
                        <a:pt x="403" y="182"/>
                      </a:lnTo>
                      <a:lnTo>
                        <a:pt x="424" y="193"/>
                      </a:lnTo>
                      <a:lnTo>
                        <a:pt x="445" y="204"/>
                      </a:lnTo>
                      <a:lnTo>
                        <a:pt x="465" y="217"/>
                      </a:lnTo>
                      <a:lnTo>
                        <a:pt x="485" y="228"/>
                      </a:lnTo>
                      <a:lnTo>
                        <a:pt x="506" y="240"/>
                      </a:lnTo>
                      <a:lnTo>
                        <a:pt x="526" y="252"/>
                      </a:lnTo>
                      <a:lnTo>
                        <a:pt x="546" y="264"/>
                      </a:lnTo>
                      <a:lnTo>
                        <a:pt x="566" y="277"/>
                      </a:lnTo>
                      <a:lnTo>
                        <a:pt x="585" y="289"/>
                      </a:lnTo>
                      <a:lnTo>
                        <a:pt x="606" y="301"/>
                      </a:lnTo>
                      <a:lnTo>
                        <a:pt x="626" y="314"/>
                      </a:lnTo>
                      <a:lnTo>
                        <a:pt x="645" y="327"/>
                      </a:lnTo>
                      <a:lnTo>
                        <a:pt x="684" y="351"/>
                      </a:lnTo>
                      <a:lnTo>
                        <a:pt x="722" y="377"/>
                      </a:lnTo>
                      <a:lnTo>
                        <a:pt x="761" y="402"/>
                      </a:lnTo>
                      <a:lnTo>
                        <a:pt x="799" y="428"/>
                      </a:lnTo>
                      <a:lnTo>
                        <a:pt x="837" y="455"/>
                      </a:lnTo>
                      <a:lnTo>
                        <a:pt x="875" y="482"/>
                      </a:lnTo>
                      <a:lnTo>
                        <a:pt x="913" y="510"/>
                      </a:lnTo>
                      <a:lnTo>
                        <a:pt x="951" y="537"/>
                      </a:lnTo>
                      <a:lnTo>
                        <a:pt x="987" y="566"/>
                      </a:lnTo>
                      <a:lnTo>
                        <a:pt x="1024" y="594"/>
                      </a:lnTo>
                      <a:lnTo>
                        <a:pt x="1059" y="624"/>
                      </a:lnTo>
                      <a:lnTo>
                        <a:pt x="1095" y="654"/>
                      </a:lnTo>
                      <a:lnTo>
                        <a:pt x="1130" y="685"/>
                      </a:lnTo>
                      <a:lnTo>
                        <a:pt x="1166" y="715"/>
                      </a:lnTo>
                      <a:lnTo>
                        <a:pt x="1200" y="747"/>
                      </a:lnTo>
                      <a:lnTo>
                        <a:pt x="1233" y="780"/>
                      </a:lnTo>
                      <a:lnTo>
                        <a:pt x="1238" y="781"/>
                      </a:lnTo>
                      <a:lnTo>
                        <a:pt x="1243" y="777"/>
                      </a:lnTo>
                      <a:lnTo>
                        <a:pt x="1245" y="771"/>
                      </a:lnTo>
                      <a:lnTo>
                        <a:pt x="1244" y="765"/>
                      </a:lnTo>
                      <a:lnTo>
                        <a:pt x="1212" y="731"/>
                      </a:lnTo>
                      <a:lnTo>
                        <a:pt x="1180" y="698"/>
                      </a:lnTo>
                      <a:lnTo>
                        <a:pt x="1147" y="666"/>
                      </a:lnTo>
                      <a:lnTo>
                        <a:pt x="1113" y="635"/>
                      </a:lnTo>
                      <a:lnTo>
                        <a:pt x="1079" y="604"/>
                      </a:lnTo>
                      <a:lnTo>
                        <a:pt x="1043" y="573"/>
                      </a:lnTo>
                      <a:lnTo>
                        <a:pt x="1008" y="544"/>
                      </a:lnTo>
                      <a:lnTo>
                        <a:pt x="971" y="515"/>
                      </a:lnTo>
                      <a:lnTo>
                        <a:pt x="935" y="487"/>
                      </a:lnTo>
                      <a:lnTo>
                        <a:pt x="898" y="460"/>
                      </a:lnTo>
                      <a:lnTo>
                        <a:pt x="860" y="433"/>
                      </a:lnTo>
                      <a:lnTo>
                        <a:pt x="822" y="406"/>
                      </a:lnTo>
                      <a:lnTo>
                        <a:pt x="785" y="380"/>
                      </a:lnTo>
                      <a:lnTo>
                        <a:pt x="747" y="355"/>
                      </a:lnTo>
                      <a:lnTo>
                        <a:pt x="708" y="329"/>
                      </a:lnTo>
                      <a:lnTo>
                        <a:pt x="670" y="305"/>
                      </a:lnTo>
                      <a:lnTo>
                        <a:pt x="649" y="291"/>
                      </a:lnTo>
                      <a:lnTo>
                        <a:pt x="627" y="279"/>
                      </a:lnTo>
                      <a:lnTo>
                        <a:pt x="606" y="266"/>
                      </a:lnTo>
                      <a:lnTo>
                        <a:pt x="585" y="253"/>
                      </a:lnTo>
                      <a:lnTo>
                        <a:pt x="563" y="240"/>
                      </a:lnTo>
                      <a:lnTo>
                        <a:pt x="543" y="228"/>
                      </a:lnTo>
                      <a:lnTo>
                        <a:pt x="521" y="215"/>
                      </a:lnTo>
                      <a:lnTo>
                        <a:pt x="500" y="203"/>
                      </a:lnTo>
                      <a:lnTo>
                        <a:pt x="478" y="191"/>
                      </a:lnTo>
                      <a:lnTo>
                        <a:pt x="457" y="179"/>
                      </a:lnTo>
                      <a:lnTo>
                        <a:pt x="435" y="167"/>
                      </a:lnTo>
                      <a:lnTo>
                        <a:pt x="413" y="154"/>
                      </a:lnTo>
                      <a:lnTo>
                        <a:pt x="391" y="143"/>
                      </a:lnTo>
                      <a:lnTo>
                        <a:pt x="369" y="131"/>
                      </a:lnTo>
                      <a:lnTo>
                        <a:pt x="347" y="120"/>
                      </a:lnTo>
                      <a:lnTo>
                        <a:pt x="325" y="109"/>
                      </a:lnTo>
                      <a:lnTo>
                        <a:pt x="307" y="99"/>
                      </a:lnTo>
                      <a:lnTo>
                        <a:pt x="287" y="91"/>
                      </a:lnTo>
                      <a:lnTo>
                        <a:pt x="268" y="81"/>
                      </a:lnTo>
                      <a:lnTo>
                        <a:pt x="250" y="72"/>
                      </a:lnTo>
                      <a:lnTo>
                        <a:pt x="230" y="63"/>
                      </a:lnTo>
                      <a:lnTo>
                        <a:pt x="211" y="54"/>
                      </a:lnTo>
                      <a:lnTo>
                        <a:pt x="191" y="46"/>
                      </a:lnTo>
                      <a:lnTo>
                        <a:pt x="170" y="38"/>
                      </a:lnTo>
                      <a:lnTo>
                        <a:pt x="151" y="31"/>
                      </a:lnTo>
                      <a:lnTo>
                        <a:pt x="131" y="24"/>
                      </a:lnTo>
                      <a:lnTo>
                        <a:pt x="110" y="17"/>
                      </a:lnTo>
                      <a:lnTo>
                        <a:pt x="90" y="13"/>
                      </a:lnTo>
                      <a:lnTo>
                        <a:pt x="70" y="8"/>
                      </a:lnTo>
                      <a:lnTo>
                        <a:pt x="49" y="4"/>
                      </a:lnTo>
                      <a:lnTo>
                        <a:pt x="29" y="2"/>
                      </a:lnTo>
                      <a:lnTo>
                        <a:pt x="8" y="0"/>
                      </a:lnTo>
                      <a:lnTo>
                        <a:pt x="4" y="3"/>
                      </a:lnTo>
                      <a:lnTo>
                        <a:pt x="0" y="6"/>
                      </a:lnTo>
                      <a:lnTo>
                        <a:pt x="0" y="10"/>
                      </a:lnTo>
                      <a:lnTo>
                        <a:pt x="4" y="13"/>
                      </a:lnTo>
                      <a:close/>
                    </a:path>
                  </a:pathLst>
                </a:custGeom>
                <a:solidFill>
                  <a:srgbClr val="000000"/>
                </a:solidFill>
                <a:ln w="9525">
                  <a:noFill/>
                  <a:round/>
                  <a:headEnd/>
                  <a:tailEnd/>
                </a:ln>
              </p:spPr>
              <p:txBody>
                <a:bodyPr/>
                <a:lstStyle/>
                <a:p>
                  <a:endParaRPr lang="fr-FR"/>
                </a:p>
              </p:txBody>
            </p:sp>
            <p:sp>
              <p:nvSpPr>
                <p:cNvPr id="268" name="Freeform 362"/>
                <p:cNvSpPr>
                  <a:spLocks/>
                </p:cNvSpPr>
                <p:nvPr/>
              </p:nvSpPr>
              <p:spPr bwMode="auto">
                <a:xfrm>
                  <a:off x="2097" y="2311"/>
                  <a:ext cx="93" cy="93"/>
                </a:xfrm>
                <a:custGeom>
                  <a:avLst/>
                  <a:gdLst>
                    <a:gd name="T0" fmla="*/ 0 w 463"/>
                    <a:gd name="T1" fmla="*/ 0 h 468"/>
                    <a:gd name="T2" fmla="*/ 0 w 463"/>
                    <a:gd name="T3" fmla="*/ 0 h 468"/>
                    <a:gd name="T4" fmla="*/ 0 w 463"/>
                    <a:gd name="T5" fmla="*/ 0 h 468"/>
                    <a:gd name="T6" fmla="*/ 0 w 463"/>
                    <a:gd name="T7" fmla="*/ 0 h 468"/>
                    <a:gd name="T8" fmla="*/ 0 w 463"/>
                    <a:gd name="T9" fmla="*/ 0 h 468"/>
                    <a:gd name="T10" fmla="*/ 0 w 463"/>
                    <a:gd name="T11" fmla="*/ 0 h 468"/>
                    <a:gd name="T12" fmla="*/ 0 w 463"/>
                    <a:gd name="T13" fmla="*/ 0 h 468"/>
                    <a:gd name="T14" fmla="*/ 0 w 463"/>
                    <a:gd name="T15" fmla="*/ 0 h 468"/>
                    <a:gd name="T16" fmla="*/ 0 w 463"/>
                    <a:gd name="T17" fmla="*/ 0 h 468"/>
                    <a:gd name="T18" fmla="*/ 0 w 463"/>
                    <a:gd name="T19" fmla="*/ 0 h 468"/>
                    <a:gd name="T20" fmla="*/ 0 w 463"/>
                    <a:gd name="T21" fmla="*/ 0 h 468"/>
                    <a:gd name="T22" fmla="*/ 0 w 463"/>
                    <a:gd name="T23" fmla="*/ 0 h 468"/>
                    <a:gd name="T24" fmla="*/ 0 w 463"/>
                    <a:gd name="T25" fmla="*/ 0 h 468"/>
                    <a:gd name="T26" fmla="*/ 0 w 463"/>
                    <a:gd name="T27" fmla="*/ 0 h 468"/>
                    <a:gd name="T28" fmla="*/ 0 w 463"/>
                    <a:gd name="T29" fmla="*/ 0 h 468"/>
                    <a:gd name="T30" fmla="*/ 0 w 463"/>
                    <a:gd name="T31" fmla="*/ 0 h 468"/>
                    <a:gd name="T32" fmla="*/ 0 w 463"/>
                    <a:gd name="T33" fmla="*/ 0 h 468"/>
                    <a:gd name="T34" fmla="*/ 0 w 463"/>
                    <a:gd name="T35" fmla="*/ 0 h 468"/>
                    <a:gd name="T36" fmla="*/ 0 w 463"/>
                    <a:gd name="T37" fmla="*/ 0 h 468"/>
                    <a:gd name="T38" fmla="*/ 0 w 463"/>
                    <a:gd name="T39" fmla="*/ 0 h 468"/>
                    <a:gd name="T40" fmla="*/ 0 w 463"/>
                    <a:gd name="T41" fmla="*/ 0 h 468"/>
                    <a:gd name="T42" fmla="*/ 0 w 463"/>
                    <a:gd name="T43" fmla="*/ 0 h 468"/>
                    <a:gd name="T44" fmla="*/ 0 w 463"/>
                    <a:gd name="T45" fmla="*/ 0 h 468"/>
                    <a:gd name="T46" fmla="*/ 0 w 463"/>
                    <a:gd name="T47" fmla="*/ 0 h 468"/>
                    <a:gd name="T48" fmla="*/ 0 w 463"/>
                    <a:gd name="T49" fmla="*/ 0 h 468"/>
                    <a:gd name="T50" fmla="*/ 0 w 463"/>
                    <a:gd name="T51" fmla="*/ 0 h 468"/>
                    <a:gd name="T52" fmla="*/ 0 w 463"/>
                    <a:gd name="T53" fmla="*/ 0 h 468"/>
                    <a:gd name="T54" fmla="*/ 0 w 463"/>
                    <a:gd name="T55" fmla="*/ 0 h 468"/>
                    <a:gd name="T56" fmla="*/ 0 w 463"/>
                    <a:gd name="T57" fmla="*/ 0 h 468"/>
                    <a:gd name="T58" fmla="*/ 0 w 463"/>
                    <a:gd name="T59" fmla="*/ 0 h 468"/>
                    <a:gd name="T60" fmla="*/ 0 w 463"/>
                    <a:gd name="T61" fmla="*/ 0 h 468"/>
                    <a:gd name="T62" fmla="*/ 0 w 463"/>
                    <a:gd name="T63" fmla="*/ 0 h 468"/>
                    <a:gd name="T64" fmla="*/ 0 w 463"/>
                    <a:gd name="T65" fmla="*/ 0 h 468"/>
                    <a:gd name="T66" fmla="*/ 0 w 463"/>
                    <a:gd name="T67" fmla="*/ 0 h 468"/>
                    <a:gd name="T68" fmla="*/ 0 w 463"/>
                    <a:gd name="T69" fmla="*/ 0 h 468"/>
                    <a:gd name="T70" fmla="*/ 0 w 463"/>
                    <a:gd name="T71" fmla="*/ 0 h 468"/>
                    <a:gd name="T72" fmla="*/ 0 w 463"/>
                    <a:gd name="T73" fmla="*/ 0 h 468"/>
                    <a:gd name="T74" fmla="*/ 0 w 463"/>
                    <a:gd name="T75" fmla="*/ 0 h 468"/>
                    <a:gd name="T76" fmla="*/ 0 w 463"/>
                    <a:gd name="T77" fmla="*/ 0 h 468"/>
                    <a:gd name="T78" fmla="*/ 0 w 463"/>
                    <a:gd name="T79" fmla="*/ 0 h 468"/>
                    <a:gd name="T80" fmla="*/ 0 w 463"/>
                    <a:gd name="T81" fmla="*/ 0 h 468"/>
                    <a:gd name="T82" fmla="*/ 0 w 463"/>
                    <a:gd name="T83" fmla="*/ 0 h 468"/>
                    <a:gd name="T84" fmla="*/ 0 w 463"/>
                    <a:gd name="T85" fmla="*/ 0 h 468"/>
                    <a:gd name="T86" fmla="*/ 0 w 463"/>
                    <a:gd name="T87" fmla="*/ 0 h 468"/>
                    <a:gd name="T88" fmla="*/ 0 w 463"/>
                    <a:gd name="T89" fmla="*/ 0 h 468"/>
                    <a:gd name="T90" fmla="*/ 0 w 463"/>
                    <a:gd name="T91" fmla="*/ 0 h 468"/>
                    <a:gd name="T92" fmla="*/ 0 w 463"/>
                    <a:gd name="T93" fmla="*/ 0 h 468"/>
                    <a:gd name="T94" fmla="*/ 0 w 463"/>
                    <a:gd name="T95" fmla="*/ 0 h 46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3"/>
                    <a:gd name="T145" fmla="*/ 0 h 468"/>
                    <a:gd name="T146" fmla="*/ 463 w 463"/>
                    <a:gd name="T147" fmla="*/ 468 h 46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3" h="468">
                      <a:moveTo>
                        <a:pt x="13" y="451"/>
                      </a:moveTo>
                      <a:lnTo>
                        <a:pt x="14" y="400"/>
                      </a:lnTo>
                      <a:lnTo>
                        <a:pt x="17" y="349"/>
                      </a:lnTo>
                      <a:lnTo>
                        <a:pt x="24" y="299"/>
                      </a:lnTo>
                      <a:lnTo>
                        <a:pt x="38" y="251"/>
                      </a:lnTo>
                      <a:lnTo>
                        <a:pt x="49" y="226"/>
                      </a:lnTo>
                      <a:lnTo>
                        <a:pt x="62" y="203"/>
                      </a:lnTo>
                      <a:lnTo>
                        <a:pt x="78" y="181"/>
                      </a:lnTo>
                      <a:lnTo>
                        <a:pt x="95" y="160"/>
                      </a:lnTo>
                      <a:lnTo>
                        <a:pt x="113" y="141"/>
                      </a:lnTo>
                      <a:lnTo>
                        <a:pt x="133" y="122"/>
                      </a:lnTo>
                      <a:lnTo>
                        <a:pt x="152" y="104"/>
                      </a:lnTo>
                      <a:lnTo>
                        <a:pt x="172" y="87"/>
                      </a:lnTo>
                      <a:lnTo>
                        <a:pt x="191" y="71"/>
                      </a:lnTo>
                      <a:lnTo>
                        <a:pt x="213" y="56"/>
                      </a:lnTo>
                      <a:lnTo>
                        <a:pt x="235" y="43"/>
                      </a:lnTo>
                      <a:lnTo>
                        <a:pt x="260" y="32"/>
                      </a:lnTo>
                      <a:lnTo>
                        <a:pt x="284" y="23"/>
                      </a:lnTo>
                      <a:lnTo>
                        <a:pt x="310" y="18"/>
                      </a:lnTo>
                      <a:lnTo>
                        <a:pt x="334" y="17"/>
                      </a:lnTo>
                      <a:lnTo>
                        <a:pt x="359" y="22"/>
                      </a:lnTo>
                      <a:lnTo>
                        <a:pt x="382" y="33"/>
                      </a:lnTo>
                      <a:lnTo>
                        <a:pt x="400" y="49"/>
                      </a:lnTo>
                      <a:lnTo>
                        <a:pt x="415" y="70"/>
                      </a:lnTo>
                      <a:lnTo>
                        <a:pt x="427" y="93"/>
                      </a:lnTo>
                      <a:lnTo>
                        <a:pt x="436" y="119"/>
                      </a:lnTo>
                      <a:lnTo>
                        <a:pt x="442" y="145"/>
                      </a:lnTo>
                      <a:lnTo>
                        <a:pt x="445" y="171"/>
                      </a:lnTo>
                      <a:lnTo>
                        <a:pt x="447" y="196"/>
                      </a:lnTo>
                      <a:lnTo>
                        <a:pt x="447" y="220"/>
                      </a:lnTo>
                      <a:lnTo>
                        <a:pt x="445" y="246"/>
                      </a:lnTo>
                      <a:lnTo>
                        <a:pt x="442" y="270"/>
                      </a:lnTo>
                      <a:lnTo>
                        <a:pt x="437" y="296"/>
                      </a:lnTo>
                      <a:lnTo>
                        <a:pt x="430" y="319"/>
                      </a:lnTo>
                      <a:lnTo>
                        <a:pt x="421" y="342"/>
                      </a:lnTo>
                      <a:lnTo>
                        <a:pt x="410" y="364"/>
                      </a:lnTo>
                      <a:lnTo>
                        <a:pt x="398" y="384"/>
                      </a:lnTo>
                      <a:lnTo>
                        <a:pt x="384" y="402"/>
                      </a:lnTo>
                      <a:lnTo>
                        <a:pt x="367" y="418"/>
                      </a:lnTo>
                      <a:lnTo>
                        <a:pt x="350" y="430"/>
                      </a:lnTo>
                      <a:lnTo>
                        <a:pt x="331" y="440"/>
                      </a:lnTo>
                      <a:lnTo>
                        <a:pt x="309" y="446"/>
                      </a:lnTo>
                      <a:lnTo>
                        <a:pt x="285" y="448"/>
                      </a:lnTo>
                      <a:lnTo>
                        <a:pt x="260" y="447"/>
                      </a:lnTo>
                      <a:lnTo>
                        <a:pt x="233" y="441"/>
                      </a:lnTo>
                      <a:lnTo>
                        <a:pt x="210" y="431"/>
                      </a:lnTo>
                      <a:lnTo>
                        <a:pt x="187" y="417"/>
                      </a:lnTo>
                      <a:lnTo>
                        <a:pt x="166" y="400"/>
                      </a:lnTo>
                      <a:lnTo>
                        <a:pt x="150" y="378"/>
                      </a:lnTo>
                      <a:lnTo>
                        <a:pt x="138" y="354"/>
                      </a:lnTo>
                      <a:lnTo>
                        <a:pt x="133" y="330"/>
                      </a:lnTo>
                      <a:lnTo>
                        <a:pt x="135" y="303"/>
                      </a:lnTo>
                      <a:lnTo>
                        <a:pt x="147" y="277"/>
                      </a:lnTo>
                      <a:lnTo>
                        <a:pt x="163" y="257"/>
                      </a:lnTo>
                      <a:lnTo>
                        <a:pt x="183" y="237"/>
                      </a:lnTo>
                      <a:lnTo>
                        <a:pt x="206" y="221"/>
                      </a:lnTo>
                      <a:lnTo>
                        <a:pt x="232" y="209"/>
                      </a:lnTo>
                      <a:lnTo>
                        <a:pt x="257" y="202"/>
                      </a:lnTo>
                      <a:lnTo>
                        <a:pt x="283" y="202"/>
                      </a:lnTo>
                      <a:lnTo>
                        <a:pt x="307" y="209"/>
                      </a:lnTo>
                      <a:lnTo>
                        <a:pt x="329" y="226"/>
                      </a:lnTo>
                      <a:lnTo>
                        <a:pt x="333" y="226"/>
                      </a:lnTo>
                      <a:lnTo>
                        <a:pt x="336" y="224"/>
                      </a:lnTo>
                      <a:lnTo>
                        <a:pt x="338" y="220"/>
                      </a:lnTo>
                      <a:lnTo>
                        <a:pt x="338" y="216"/>
                      </a:lnTo>
                      <a:lnTo>
                        <a:pt x="321" y="199"/>
                      </a:lnTo>
                      <a:lnTo>
                        <a:pt x="301" y="189"/>
                      </a:lnTo>
                      <a:lnTo>
                        <a:pt x="282" y="186"/>
                      </a:lnTo>
                      <a:lnTo>
                        <a:pt x="260" y="186"/>
                      </a:lnTo>
                      <a:lnTo>
                        <a:pt x="239" y="191"/>
                      </a:lnTo>
                      <a:lnTo>
                        <a:pt x="218" y="199"/>
                      </a:lnTo>
                      <a:lnTo>
                        <a:pt x="199" y="210"/>
                      </a:lnTo>
                      <a:lnTo>
                        <a:pt x="182" y="224"/>
                      </a:lnTo>
                      <a:lnTo>
                        <a:pt x="162" y="242"/>
                      </a:lnTo>
                      <a:lnTo>
                        <a:pt x="145" y="262"/>
                      </a:lnTo>
                      <a:lnTo>
                        <a:pt x="132" y="282"/>
                      </a:lnTo>
                      <a:lnTo>
                        <a:pt x="123" y="303"/>
                      </a:lnTo>
                      <a:lnTo>
                        <a:pt x="119" y="326"/>
                      </a:lnTo>
                      <a:lnTo>
                        <a:pt x="121" y="349"/>
                      </a:lnTo>
                      <a:lnTo>
                        <a:pt x="129" y="373"/>
                      </a:lnTo>
                      <a:lnTo>
                        <a:pt x="143" y="398"/>
                      </a:lnTo>
                      <a:lnTo>
                        <a:pt x="151" y="409"/>
                      </a:lnTo>
                      <a:lnTo>
                        <a:pt x="161" y="420"/>
                      </a:lnTo>
                      <a:lnTo>
                        <a:pt x="172" y="429"/>
                      </a:lnTo>
                      <a:lnTo>
                        <a:pt x="183" y="437"/>
                      </a:lnTo>
                      <a:lnTo>
                        <a:pt x="195" y="445"/>
                      </a:lnTo>
                      <a:lnTo>
                        <a:pt x="207" y="452"/>
                      </a:lnTo>
                      <a:lnTo>
                        <a:pt x="221" y="457"/>
                      </a:lnTo>
                      <a:lnTo>
                        <a:pt x="234" y="461"/>
                      </a:lnTo>
                      <a:lnTo>
                        <a:pt x="248" y="464"/>
                      </a:lnTo>
                      <a:lnTo>
                        <a:pt x="262" y="467"/>
                      </a:lnTo>
                      <a:lnTo>
                        <a:pt x="276" y="468"/>
                      </a:lnTo>
                      <a:lnTo>
                        <a:pt x="290" y="468"/>
                      </a:lnTo>
                      <a:lnTo>
                        <a:pt x="304" y="466"/>
                      </a:lnTo>
                      <a:lnTo>
                        <a:pt x="317" y="463"/>
                      </a:lnTo>
                      <a:lnTo>
                        <a:pt x="331" y="459"/>
                      </a:lnTo>
                      <a:lnTo>
                        <a:pt x="343" y="455"/>
                      </a:lnTo>
                      <a:lnTo>
                        <a:pt x="366" y="441"/>
                      </a:lnTo>
                      <a:lnTo>
                        <a:pt x="386" y="424"/>
                      </a:lnTo>
                      <a:lnTo>
                        <a:pt x="404" y="406"/>
                      </a:lnTo>
                      <a:lnTo>
                        <a:pt x="419" y="384"/>
                      </a:lnTo>
                      <a:lnTo>
                        <a:pt x="432" y="362"/>
                      </a:lnTo>
                      <a:lnTo>
                        <a:pt x="442" y="337"/>
                      </a:lnTo>
                      <a:lnTo>
                        <a:pt x="450" y="312"/>
                      </a:lnTo>
                      <a:lnTo>
                        <a:pt x="456" y="285"/>
                      </a:lnTo>
                      <a:lnTo>
                        <a:pt x="463" y="230"/>
                      </a:lnTo>
                      <a:lnTo>
                        <a:pt x="463" y="175"/>
                      </a:lnTo>
                      <a:lnTo>
                        <a:pt x="454" y="121"/>
                      </a:lnTo>
                      <a:lnTo>
                        <a:pt x="436" y="70"/>
                      </a:lnTo>
                      <a:lnTo>
                        <a:pt x="427" y="55"/>
                      </a:lnTo>
                      <a:lnTo>
                        <a:pt x="417" y="42"/>
                      </a:lnTo>
                      <a:lnTo>
                        <a:pt x="408" y="31"/>
                      </a:lnTo>
                      <a:lnTo>
                        <a:pt x="397" y="21"/>
                      </a:lnTo>
                      <a:lnTo>
                        <a:pt x="386" y="13"/>
                      </a:lnTo>
                      <a:lnTo>
                        <a:pt x="373" y="7"/>
                      </a:lnTo>
                      <a:lnTo>
                        <a:pt x="360" y="4"/>
                      </a:lnTo>
                      <a:lnTo>
                        <a:pt x="347" y="1"/>
                      </a:lnTo>
                      <a:lnTo>
                        <a:pt x="333" y="0"/>
                      </a:lnTo>
                      <a:lnTo>
                        <a:pt x="320" y="0"/>
                      </a:lnTo>
                      <a:lnTo>
                        <a:pt x="306" y="2"/>
                      </a:lnTo>
                      <a:lnTo>
                        <a:pt x="292" y="5"/>
                      </a:lnTo>
                      <a:lnTo>
                        <a:pt x="277" y="9"/>
                      </a:lnTo>
                      <a:lnTo>
                        <a:pt x="263" y="13"/>
                      </a:lnTo>
                      <a:lnTo>
                        <a:pt x="249" y="20"/>
                      </a:lnTo>
                      <a:lnTo>
                        <a:pt x="235" y="26"/>
                      </a:lnTo>
                      <a:lnTo>
                        <a:pt x="207" y="40"/>
                      </a:lnTo>
                      <a:lnTo>
                        <a:pt x="180" y="59"/>
                      </a:lnTo>
                      <a:lnTo>
                        <a:pt x="154" y="79"/>
                      </a:lnTo>
                      <a:lnTo>
                        <a:pt x="129" y="101"/>
                      </a:lnTo>
                      <a:lnTo>
                        <a:pt x="105" y="125"/>
                      </a:lnTo>
                      <a:lnTo>
                        <a:pt x="83" y="150"/>
                      </a:lnTo>
                      <a:lnTo>
                        <a:pt x="62" y="177"/>
                      </a:lnTo>
                      <a:lnTo>
                        <a:pt x="44" y="204"/>
                      </a:lnTo>
                      <a:lnTo>
                        <a:pt x="28" y="232"/>
                      </a:lnTo>
                      <a:lnTo>
                        <a:pt x="17" y="263"/>
                      </a:lnTo>
                      <a:lnTo>
                        <a:pt x="8" y="293"/>
                      </a:lnTo>
                      <a:lnTo>
                        <a:pt x="3" y="325"/>
                      </a:lnTo>
                      <a:lnTo>
                        <a:pt x="1" y="357"/>
                      </a:lnTo>
                      <a:lnTo>
                        <a:pt x="0" y="390"/>
                      </a:lnTo>
                      <a:lnTo>
                        <a:pt x="1" y="423"/>
                      </a:lnTo>
                      <a:lnTo>
                        <a:pt x="2" y="455"/>
                      </a:lnTo>
                      <a:lnTo>
                        <a:pt x="3" y="458"/>
                      </a:lnTo>
                      <a:lnTo>
                        <a:pt x="8" y="458"/>
                      </a:lnTo>
                      <a:lnTo>
                        <a:pt x="12" y="456"/>
                      </a:lnTo>
                      <a:lnTo>
                        <a:pt x="13" y="451"/>
                      </a:lnTo>
                      <a:close/>
                    </a:path>
                  </a:pathLst>
                </a:custGeom>
                <a:solidFill>
                  <a:srgbClr val="000000"/>
                </a:solidFill>
                <a:ln w="9525">
                  <a:noFill/>
                  <a:round/>
                  <a:headEnd/>
                  <a:tailEnd/>
                </a:ln>
              </p:spPr>
              <p:txBody>
                <a:bodyPr/>
                <a:lstStyle/>
                <a:p>
                  <a:endParaRPr lang="fr-FR"/>
                </a:p>
              </p:txBody>
            </p:sp>
            <p:sp>
              <p:nvSpPr>
                <p:cNvPr id="269" name="Freeform 363"/>
                <p:cNvSpPr>
                  <a:spLocks/>
                </p:cNvSpPr>
                <p:nvPr/>
              </p:nvSpPr>
              <p:spPr bwMode="auto">
                <a:xfrm>
                  <a:off x="1877" y="2182"/>
                  <a:ext cx="315" cy="142"/>
                </a:xfrm>
                <a:custGeom>
                  <a:avLst/>
                  <a:gdLst>
                    <a:gd name="T0" fmla="*/ 0 w 1579"/>
                    <a:gd name="T1" fmla="*/ 0 h 713"/>
                    <a:gd name="T2" fmla="*/ 0 w 1579"/>
                    <a:gd name="T3" fmla="*/ 0 h 713"/>
                    <a:gd name="T4" fmla="*/ 0 w 1579"/>
                    <a:gd name="T5" fmla="*/ 0 h 713"/>
                    <a:gd name="T6" fmla="*/ 0 w 1579"/>
                    <a:gd name="T7" fmla="*/ 0 h 713"/>
                    <a:gd name="T8" fmla="*/ 0 w 1579"/>
                    <a:gd name="T9" fmla="*/ 0 h 713"/>
                    <a:gd name="T10" fmla="*/ 0 w 1579"/>
                    <a:gd name="T11" fmla="*/ 0 h 713"/>
                    <a:gd name="T12" fmla="*/ 0 w 1579"/>
                    <a:gd name="T13" fmla="*/ 0 h 713"/>
                    <a:gd name="T14" fmla="*/ 0 w 1579"/>
                    <a:gd name="T15" fmla="*/ 0 h 713"/>
                    <a:gd name="T16" fmla="*/ 0 w 1579"/>
                    <a:gd name="T17" fmla="*/ 0 h 713"/>
                    <a:gd name="T18" fmla="*/ 0 w 1579"/>
                    <a:gd name="T19" fmla="*/ 0 h 713"/>
                    <a:gd name="T20" fmla="*/ 0 w 1579"/>
                    <a:gd name="T21" fmla="*/ 0 h 713"/>
                    <a:gd name="T22" fmla="*/ 0 w 1579"/>
                    <a:gd name="T23" fmla="*/ 0 h 713"/>
                    <a:gd name="T24" fmla="*/ 0 w 1579"/>
                    <a:gd name="T25" fmla="*/ 0 h 713"/>
                    <a:gd name="T26" fmla="*/ 0 w 1579"/>
                    <a:gd name="T27" fmla="*/ 0 h 713"/>
                    <a:gd name="T28" fmla="*/ 0 w 1579"/>
                    <a:gd name="T29" fmla="*/ 0 h 713"/>
                    <a:gd name="T30" fmla="*/ 0 w 1579"/>
                    <a:gd name="T31" fmla="*/ 0 h 713"/>
                    <a:gd name="T32" fmla="*/ 0 w 1579"/>
                    <a:gd name="T33" fmla="*/ 0 h 713"/>
                    <a:gd name="T34" fmla="*/ 0 w 1579"/>
                    <a:gd name="T35" fmla="*/ 0 h 713"/>
                    <a:gd name="T36" fmla="*/ 0 w 1579"/>
                    <a:gd name="T37" fmla="*/ 0 h 713"/>
                    <a:gd name="T38" fmla="*/ 0 w 1579"/>
                    <a:gd name="T39" fmla="*/ 0 h 713"/>
                    <a:gd name="T40" fmla="*/ 0 w 1579"/>
                    <a:gd name="T41" fmla="*/ 0 h 713"/>
                    <a:gd name="T42" fmla="*/ 0 w 1579"/>
                    <a:gd name="T43" fmla="*/ 0 h 713"/>
                    <a:gd name="T44" fmla="*/ 0 w 1579"/>
                    <a:gd name="T45" fmla="*/ 0 h 713"/>
                    <a:gd name="T46" fmla="*/ 0 w 1579"/>
                    <a:gd name="T47" fmla="*/ 0 h 713"/>
                    <a:gd name="T48" fmla="*/ 0 w 1579"/>
                    <a:gd name="T49" fmla="*/ 0 h 713"/>
                    <a:gd name="T50" fmla="*/ 0 w 1579"/>
                    <a:gd name="T51" fmla="*/ 0 h 713"/>
                    <a:gd name="T52" fmla="*/ 0 w 1579"/>
                    <a:gd name="T53" fmla="*/ 0 h 713"/>
                    <a:gd name="T54" fmla="*/ 0 w 1579"/>
                    <a:gd name="T55" fmla="*/ 0 h 713"/>
                    <a:gd name="T56" fmla="*/ 0 w 1579"/>
                    <a:gd name="T57" fmla="*/ 0 h 713"/>
                    <a:gd name="T58" fmla="*/ 0 w 1579"/>
                    <a:gd name="T59" fmla="*/ 0 h 713"/>
                    <a:gd name="T60" fmla="*/ 0 w 1579"/>
                    <a:gd name="T61" fmla="*/ 0 h 713"/>
                    <a:gd name="T62" fmla="*/ 0 w 1579"/>
                    <a:gd name="T63" fmla="*/ 0 h 713"/>
                    <a:gd name="T64" fmla="*/ 0 w 1579"/>
                    <a:gd name="T65" fmla="*/ 0 h 713"/>
                    <a:gd name="T66" fmla="*/ 0 w 1579"/>
                    <a:gd name="T67" fmla="*/ 0 h 713"/>
                    <a:gd name="T68" fmla="*/ 0 w 1579"/>
                    <a:gd name="T69" fmla="*/ 0 h 713"/>
                    <a:gd name="T70" fmla="*/ 0 w 1579"/>
                    <a:gd name="T71" fmla="*/ 0 h 713"/>
                    <a:gd name="T72" fmla="*/ 0 w 1579"/>
                    <a:gd name="T73" fmla="*/ 0 h 713"/>
                    <a:gd name="T74" fmla="*/ 0 w 1579"/>
                    <a:gd name="T75" fmla="*/ 0 h 713"/>
                    <a:gd name="T76" fmla="*/ 0 w 1579"/>
                    <a:gd name="T77" fmla="*/ 0 h 713"/>
                    <a:gd name="T78" fmla="*/ 0 w 1579"/>
                    <a:gd name="T79" fmla="*/ 0 h 713"/>
                    <a:gd name="T80" fmla="*/ 0 w 1579"/>
                    <a:gd name="T81" fmla="*/ 0 h 713"/>
                    <a:gd name="T82" fmla="*/ 0 w 1579"/>
                    <a:gd name="T83" fmla="*/ 0 h 713"/>
                    <a:gd name="T84" fmla="*/ 0 w 1579"/>
                    <a:gd name="T85" fmla="*/ 0 h 713"/>
                    <a:gd name="T86" fmla="*/ 0 w 1579"/>
                    <a:gd name="T87" fmla="*/ 0 h 713"/>
                    <a:gd name="T88" fmla="*/ 0 w 1579"/>
                    <a:gd name="T89" fmla="*/ 0 h 713"/>
                    <a:gd name="T90" fmla="*/ 0 w 1579"/>
                    <a:gd name="T91" fmla="*/ 0 h 713"/>
                    <a:gd name="T92" fmla="*/ 0 w 1579"/>
                    <a:gd name="T93" fmla="*/ 0 h 713"/>
                    <a:gd name="T94" fmla="*/ 0 w 1579"/>
                    <a:gd name="T95" fmla="*/ 0 h 713"/>
                    <a:gd name="T96" fmla="*/ 0 w 1579"/>
                    <a:gd name="T97" fmla="*/ 0 h 713"/>
                    <a:gd name="T98" fmla="*/ 0 w 1579"/>
                    <a:gd name="T99" fmla="*/ 0 h 713"/>
                    <a:gd name="T100" fmla="*/ 0 w 1579"/>
                    <a:gd name="T101" fmla="*/ 0 h 713"/>
                    <a:gd name="T102" fmla="*/ 0 w 1579"/>
                    <a:gd name="T103" fmla="*/ 0 h 713"/>
                    <a:gd name="T104" fmla="*/ 0 w 1579"/>
                    <a:gd name="T105" fmla="*/ 0 h 713"/>
                    <a:gd name="T106" fmla="*/ 0 w 1579"/>
                    <a:gd name="T107" fmla="*/ 0 h 713"/>
                    <a:gd name="T108" fmla="*/ 0 w 1579"/>
                    <a:gd name="T109" fmla="*/ 0 h 713"/>
                    <a:gd name="T110" fmla="*/ 0 w 1579"/>
                    <a:gd name="T111" fmla="*/ 0 h 713"/>
                    <a:gd name="T112" fmla="*/ 0 w 1579"/>
                    <a:gd name="T113" fmla="*/ 0 h 71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79"/>
                    <a:gd name="T172" fmla="*/ 0 h 713"/>
                    <a:gd name="T173" fmla="*/ 1579 w 1579"/>
                    <a:gd name="T174" fmla="*/ 713 h 71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79" h="713">
                      <a:moveTo>
                        <a:pt x="1" y="8"/>
                      </a:moveTo>
                      <a:lnTo>
                        <a:pt x="21" y="25"/>
                      </a:lnTo>
                      <a:lnTo>
                        <a:pt x="41" y="40"/>
                      </a:lnTo>
                      <a:lnTo>
                        <a:pt x="62" y="56"/>
                      </a:lnTo>
                      <a:lnTo>
                        <a:pt x="84" y="71"/>
                      </a:lnTo>
                      <a:lnTo>
                        <a:pt x="105" y="84"/>
                      </a:lnTo>
                      <a:lnTo>
                        <a:pt x="127" y="99"/>
                      </a:lnTo>
                      <a:lnTo>
                        <a:pt x="149" y="112"/>
                      </a:lnTo>
                      <a:lnTo>
                        <a:pt x="171" y="126"/>
                      </a:lnTo>
                      <a:lnTo>
                        <a:pt x="183" y="133"/>
                      </a:lnTo>
                      <a:lnTo>
                        <a:pt x="196" y="141"/>
                      </a:lnTo>
                      <a:lnTo>
                        <a:pt x="209" y="149"/>
                      </a:lnTo>
                      <a:lnTo>
                        <a:pt x="221" y="156"/>
                      </a:lnTo>
                      <a:lnTo>
                        <a:pt x="233" y="165"/>
                      </a:lnTo>
                      <a:lnTo>
                        <a:pt x="245" y="172"/>
                      </a:lnTo>
                      <a:lnTo>
                        <a:pt x="258" y="181"/>
                      </a:lnTo>
                      <a:lnTo>
                        <a:pt x="271" y="188"/>
                      </a:lnTo>
                      <a:lnTo>
                        <a:pt x="283" y="195"/>
                      </a:lnTo>
                      <a:lnTo>
                        <a:pt x="295" y="204"/>
                      </a:lnTo>
                      <a:lnTo>
                        <a:pt x="308" y="211"/>
                      </a:lnTo>
                      <a:lnTo>
                        <a:pt x="320" y="220"/>
                      </a:lnTo>
                      <a:lnTo>
                        <a:pt x="332" y="227"/>
                      </a:lnTo>
                      <a:lnTo>
                        <a:pt x="344" y="234"/>
                      </a:lnTo>
                      <a:lnTo>
                        <a:pt x="358" y="243"/>
                      </a:lnTo>
                      <a:lnTo>
                        <a:pt x="370" y="250"/>
                      </a:lnTo>
                      <a:lnTo>
                        <a:pt x="394" y="265"/>
                      </a:lnTo>
                      <a:lnTo>
                        <a:pt x="418" y="278"/>
                      </a:lnTo>
                      <a:lnTo>
                        <a:pt x="442" y="292"/>
                      </a:lnTo>
                      <a:lnTo>
                        <a:pt x="466" y="305"/>
                      </a:lnTo>
                      <a:lnTo>
                        <a:pt x="491" y="319"/>
                      </a:lnTo>
                      <a:lnTo>
                        <a:pt x="515" y="332"/>
                      </a:lnTo>
                      <a:lnTo>
                        <a:pt x="540" y="344"/>
                      </a:lnTo>
                      <a:lnTo>
                        <a:pt x="564" y="356"/>
                      </a:lnTo>
                      <a:lnTo>
                        <a:pt x="590" y="369"/>
                      </a:lnTo>
                      <a:lnTo>
                        <a:pt x="614" y="381"/>
                      </a:lnTo>
                      <a:lnTo>
                        <a:pt x="640" y="393"/>
                      </a:lnTo>
                      <a:lnTo>
                        <a:pt x="664" y="405"/>
                      </a:lnTo>
                      <a:lnTo>
                        <a:pt x="690" y="418"/>
                      </a:lnTo>
                      <a:lnTo>
                        <a:pt x="714" y="429"/>
                      </a:lnTo>
                      <a:lnTo>
                        <a:pt x="740" y="441"/>
                      </a:lnTo>
                      <a:lnTo>
                        <a:pt x="766" y="452"/>
                      </a:lnTo>
                      <a:lnTo>
                        <a:pt x="790" y="463"/>
                      </a:lnTo>
                      <a:lnTo>
                        <a:pt x="814" y="473"/>
                      </a:lnTo>
                      <a:lnTo>
                        <a:pt x="839" y="484"/>
                      </a:lnTo>
                      <a:lnTo>
                        <a:pt x="863" y="493"/>
                      </a:lnTo>
                      <a:lnTo>
                        <a:pt x="889" y="503"/>
                      </a:lnTo>
                      <a:lnTo>
                        <a:pt x="913" y="513"/>
                      </a:lnTo>
                      <a:lnTo>
                        <a:pt x="938" y="523"/>
                      </a:lnTo>
                      <a:lnTo>
                        <a:pt x="962" y="532"/>
                      </a:lnTo>
                      <a:lnTo>
                        <a:pt x="988" y="542"/>
                      </a:lnTo>
                      <a:lnTo>
                        <a:pt x="1012" y="551"/>
                      </a:lnTo>
                      <a:lnTo>
                        <a:pt x="1038" y="561"/>
                      </a:lnTo>
                      <a:lnTo>
                        <a:pt x="1062" y="569"/>
                      </a:lnTo>
                      <a:lnTo>
                        <a:pt x="1087" y="578"/>
                      </a:lnTo>
                      <a:lnTo>
                        <a:pt x="1112" y="586"/>
                      </a:lnTo>
                      <a:lnTo>
                        <a:pt x="1138" y="595"/>
                      </a:lnTo>
                      <a:lnTo>
                        <a:pt x="1163" y="603"/>
                      </a:lnTo>
                      <a:lnTo>
                        <a:pt x="1188" y="611"/>
                      </a:lnTo>
                      <a:lnTo>
                        <a:pt x="1213" y="619"/>
                      </a:lnTo>
                      <a:lnTo>
                        <a:pt x="1238" y="627"/>
                      </a:lnTo>
                      <a:lnTo>
                        <a:pt x="1264" y="635"/>
                      </a:lnTo>
                      <a:lnTo>
                        <a:pt x="1290" y="642"/>
                      </a:lnTo>
                      <a:lnTo>
                        <a:pt x="1314" y="650"/>
                      </a:lnTo>
                      <a:lnTo>
                        <a:pt x="1340" y="656"/>
                      </a:lnTo>
                      <a:lnTo>
                        <a:pt x="1365" y="663"/>
                      </a:lnTo>
                      <a:lnTo>
                        <a:pt x="1391" y="670"/>
                      </a:lnTo>
                      <a:lnTo>
                        <a:pt x="1417" y="677"/>
                      </a:lnTo>
                      <a:lnTo>
                        <a:pt x="1442" y="683"/>
                      </a:lnTo>
                      <a:lnTo>
                        <a:pt x="1468" y="690"/>
                      </a:lnTo>
                      <a:lnTo>
                        <a:pt x="1493" y="696"/>
                      </a:lnTo>
                      <a:lnTo>
                        <a:pt x="1520" y="702"/>
                      </a:lnTo>
                      <a:lnTo>
                        <a:pt x="1546" y="707"/>
                      </a:lnTo>
                      <a:lnTo>
                        <a:pt x="1572" y="713"/>
                      </a:lnTo>
                      <a:lnTo>
                        <a:pt x="1575" y="712"/>
                      </a:lnTo>
                      <a:lnTo>
                        <a:pt x="1578" y="710"/>
                      </a:lnTo>
                      <a:lnTo>
                        <a:pt x="1579" y="706"/>
                      </a:lnTo>
                      <a:lnTo>
                        <a:pt x="1577" y="703"/>
                      </a:lnTo>
                      <a:lnTo>
                        <a:pt x="1551" y="697"/>
                      </a:lnTo>
                      <a:lnTo>
                        <a:pt x="1523" y="690"/>
                      </a:lnTo>
                      <a:lnTo>
                        <a:pt x="1493" y="684"/>
                      </a:lnTo>
                      <a:lnTo>
                        <a:pt x="1463" y="675"/>
                      </a:lnTo>
                      <a:lnTo>
                        <a:pt x="1430" y="668"/>
                      </a:lnTo>
                      <a:lnTo>
                        <a:pt x="1396" y="658"/>
                      </a:lnTo>
                      <a:lnTo>
                        <a:pt x="1360" y="650"/>
                      </a:lnTo>
                      <a:lnTo>
                        <a:pt x="1322" y="639"/>
                      </a:lnTo>
                      <a:lnTo>
                        <a:pt x="1285" y="628"/>
                      </a:lnTo>
                      <a:lnTo>
                        <a:pt x="1243" y="617"/>
                      </a:lnTo>
                      <a:lnTo>
                        <a:pt x="1202" y="603"/>
                      </a:lnTo>
                      <a:lnTo>
                        <a:pt x="1158" y="590"/>
                      </a:lnTo>
                      <a:lnTo>
                        <a:pt x="1114" y="575"/>
                      </a:lnTo>
                      <a:lnTo>
                        <a:pt x="1067" y="559"/>
                      </a:lnTo>
                      <a:lnTo>
                        <a:pt x="1018" y="541"/>
                      </a:lnTo>
                      <a:lnTo>
                        <a:pt x="970" y="523"/>
                      </a:lnTo>
                      <a:lnTo>
                        <a:pt x="919" y="503"/>
                      </a:lnTo>
                      <a:lnTo>
                        <a:pt x="867" y="482"/>
                      </a:lnTo>
                      <a:lnTo>
                        <a:pt x="813" y="459"/>
                      </a:lnTo>
                      <a:lnTo>
                        <a:pt x="758" y="435"/>
                      </a:lnTo>
                      <a:lnTo>
                        <a:pt x="703" y="409"/>
                      </a:lnTo>
                      <a:lnTo>
                        <a:pt x="646" y="381"/>
                      </a:lnTo>
                      <a:lnTo>
                        <a:pt x="587" y="352"/>
                      </a:lnTo>
                      <a:lnTo>
                        <a:pt x="527" y="321"/>
                      </a:lnTo>
                      <a:lnTo>
                        <a:pt x="466" y="288"/>
                      </a:lnTo>
                      <a:lnTo>
                        <a:pt x="404" y="253"/>
                      </a:lnTo>
                      <a:lnTo>
                        <a:pt x="341" y="216"/>
                      </a:lnTo>
                      <a:lnTo>
                        <a:pt x="276" y="177"/>
                      </a:lnTo>
                      <a:lnTo>
                        <a:pt x="211" y="137"/>
                      </a:lnTo>
                      <a:lnTo>
                        <a:pt x="144" y="93"/>
                      </a:lnTo>
                      <a:lnTo>
                        <a:pt x="76" y="47"/>
                      </a:lnTo>
                      <a:lnTo>
                        <a:pt x="7" y="0"/>
                      </a:lnTo>
                      <a:lnTo>
                        <a:pt x="5" y="0"/>
                      </a:lnTo>
                      <a:lnTo>
                        <a:pt x="1" y="2"/>
                      </a:lnTo>
                      <a:lnTo>
                        <a:pt x="0" y="5"/>
                      </a:lnTo>
                      <a:lnTo>
                        <a:pt x="1" y="8"/>
                      </a:lnTo>
                      <a:close/>
                    </a:path>
                  </a:pathLst>
                </a:custGeom>
                <a:solidFill>
                  <a:srgbClr val="000000"/>
                </a:solidFill>
                <a:ln w="9525">
                  <a:noFill/>
                  <a:round/>
                  <a:headEnd/>
                  <a:tailEnd/>
                </a:ln>
              </p:spPr>
              <p:txBody>
                <a:bodyPr/>
                <a:lstStyle/>
                <a:p>
                  <a:endParaRPr lang="fr-FR"/>
                </a:p>
              </p:txBody>
            </p:sp>
            <p:sp>
              <p:nvSpPr>
                <p:cNvPr id="270" name="Freeform 364"/>
                <p:cNvSpPr>
                  <a:spLocks/>
                </p:cNvSpPr>
                <p:nvPr/>
              </p:nvSpPr>
              <p:spPr bwMode="auto">
                <a:xfrm>
                  <a:off x="1850" y="2186"/>
                  <a:ext cx="52" cy="61"/>
                </a:xfrm>
                <a:custGeom>
                  <a:avLst/>
                  <a:gdLst>
                    <a:gd name="T0" fmla="*/ 0 w 261"/>
                    <a:gd name="T1" fmla="*/ 0 h 307"/>
                    <a:gd name="T2" fmla="*/ 0 w 261"/>
                    <a:gd name="T3" fmla="*/ 0 h 307"/>
                    <a:gd name="T4" fmla="*/ 0 w 261"/>
                    <a:gd name="T5" fmla="*/ 0 h 307"/>
                    <a:gd name="T6" fmla="*/ 0 w 261"/>
                    <a:gd name="T7" fmla="*/ 0 h 307"/>
                    <a:gd name="T8" fmla="*/ 0 w 261"/>
                    <a:gd name="T9" fmla="*/ 0 h 307"/>
                    <a:gd name="T10" fmla="*/ 0 w 261"/>
                    <a:gd name="T11" fmla="*/ 0 h 307"/>
                    <a:gd name="T12" fmla="*/ 0 w 261"/>
                    <a:gd name="T13" fmla="*/ 0 h 307"/>
                    <a:gd name="T14" fmla="*/ 0 w 261"/>
                    <a:gd name="T15" fmla="*/ 0 h 307"/>
                    <a:gd name="T16" fmla="*/ 0 w 261"/>
                    <a:gd name="T17" fmla="*/ 0 h 307"/>
                    <a:gd name="T18" fmla="*/ 0 w 261"/>
                    <a:gd name="T19" fmla="*/ 0 h 307"/>
                    <a:gd name="T20" fmla="*/ 0 w 261"/>
                    <a:gd name="T21" fmla="*/ 0 h 307"/>
                    <a:gd name="T22" fmla="*/ 0 w 261"/>
                    <a:gd name="T23" fmla="*/ 0 h 307"/>
                    <a:gd name="T24" fmla="*/ 0 w 261"/>
                    <a:gd name="T25" fmla="*/ 0 h 307"/>
                    <a:gd name="T26" fmla="*/ 0 w 261"/>
                    <a:gd name="T27" fmla="*/ 0 h 307"/>
                    <a:gd name="T28" fmla="*/ 0 w 261"/>
                    <a:gd name="T29" fmla="*/ 0 h 307"/>
                    <a:gd name="T30" fmla="*/ 0 w 261"/>
                    <a:gd name="T31" fmla="*/ 0 h 307"/>
                    <a:gd name="T32" fmla="*/ 0 w 261"/>
                    <a:gd name="T33" fmla="*/ 0 h 307"/>
                    <a:gd name="T34" fmla="*/ 0 w 261"/>
                    <a:gd name="T35" fmla="*/ 0 h 307"/>
                    <a:gd name="T36" fmla="*/ 0 w 261"/>
                    <a:gd name="T37" fmla="*/ 0 h 307"/>
                    <a:gd name="T38" fmla="*/ 0 w 261"/>
                    <a:gd name="T39" fmla="*/ 0 h 307"/>
                    <a:gd name="T40" fmla="*/ 0 w 261"/>
                    <a:gd name="T41" fmla="*/ 0 h 307"/>
                    <a:gd name="T42" fmla="*/ 0 w 261"/>
                    <a:gd name="T43" fmla="*/ 0 h 307"/>
                    <a:gd name="T44" fmla="*/ 0 w 261"/>
                    <a:gd name="T45" fmla="*/ 0 h 307"/>
                    <a:gd name="T46" fmla="*/ 0 w 261"/>
                    <a:gd name="T47" fmla="*/ 0 h 307"/>
                    <a:gd name="T48" fmla="*/ 0 w 261"/>
                    <a:gd name="T49" fmla="*/ 0 h 307"/>
                    <a:gd name="T50" fmla="*/ 0 w 261"/>
                    <a:gd name="T51" fmla="*/ 0 h 307"/>
                    <a:gd name="T52" fmla="*/ 0 w 261"/>
                    <a:gd name="T53" fmla="*/ 0 h 307"/>
                    <a:gd name="T54" fmla="*/ 0 w 261"/>
                    <a:gd name="T55" fmla="*/ 0 h 307"/>
                    <a:gd name="T56" fmla="*/ 0 w 261"/>
                    <a:gd name="T57" fmla="*/ 0 h 307"/>
                    <a:gd name="T58" fmla="*/ 0 w 261"/>
                    <a:gd name="T59" fmla="*/ 0 h 307"/>
                    <a:gd name="T60" fmla="*/ 0 w 261"/>
                    <a:gd name="T61" fmla="*/ 0 h 307"/>
                    <a:gd name="T62" fmla="*/ 0 w 261"/>
                    <a:gd name="T63" fmla="*/ 0 h 307"/>
                    <a:gd name="T64" fmla="*/ 0 w 261"/>
                    <a:gd name="T65" fmla="*/ 0 h 3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1"/>
                    <a:gd name="T100" fmla="*/ 0 h 307"/>
                    <a:gd name="T101" fmla="*/ 261 w 261"/>
                    <a:gd name="T102" fmla="*/ 307 h 3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1" h="307">
                      <a:moveTo>
                        <a:pt x="261" y="65"/>
                      </a:moveTo>
                      <a:lnTo>
                        <a:pt x="256" y="49"/>
                      </a:lnTo>
                      <a:lnTo>
                        <a:pt x="248" y="36"/>
                      </a:lnTo>
                      <a:lnTo>
                        <a:pt x="239" y="25"/>
                      </a:lnTo>
                      <a:lnTo>
                        <a:pt x="228" y="16"/>
                      </a:lnTo>
                      <a:lnTo>
                        <a:pt x="216" y="9"/>
                      </a:lnTo>
                      <a:lnTo>
                        <a:pt x="204" y="4"/>
                      </a:lnTo>
                      <a:lnTo>
                        <a:pt x="189" y="2"/>
                      </a:lnTo>
                      <a:lnTo>
                        <a:pt x="175" y="0"/>
                      </a:lnTo>
                      <a:lnTo>
                        <a:pt x="160" y="2"/>
                      </a:lnTo>
                      <a:lnTo>
                        <a:pt x="144" y="4"/>
                      </a:lnTo>
                      <a:lnTo>
                        <a:pt x="129" y="8"/>
                      </a:lnTo>
                      <a:lnTo>
                        <a:pt x="115" y="11"/>
                      </a:lnTo>
                      <a:lnTo>
                        <a:pt x="100" y="18"/>
                      </a:lnTo>
                      <a:lnTo>
                        <a:pt x="87" y="24"/>
                      </a:lnTo>
                      <a:lnTo>
                        <a:pt x="74" y="31"/>
                      </a:lnTo>
                      <a:lnTo>
                        <a:pt x="63" y="40"/>
                      </a:lnTo>
                      <a:lnTo>
                        <a:pt x="48" y="54"/>
                      </a:lnTo>
                      <a:lnTo>
                        <a:pt x="35" y="71"/>
                      </a:lnTo>
                      <a:lnTo>
                        <a:pt x="23" y="91"/>
                      </a:lnTo>
                      <a:lnTo>
                        <a:pt x="15" y="110"/>
                      </a:lnTo>
                      <a:lnTo>
                        <a:pt x="8" y="132"/>
                      </a:lnTo>
                      <a:lnTo>
                        <a:pt x="4" y="154"/>
                      </a:lnTo>
                      <a:lnTo>
                        <a:pt x="0" y="176"/>
                      </a:lnTo>
                      <a:lnTo>
                        <a:pt x="0" y="197"/>
                      </a:lnTo>
                      <a:lnTo>
                        <a:pt x="1" y="213"/>
                      </a:lnTo>
                      <a:lnTo>
                        <a:pt x="4" y="230"/>
                      </a:lnTo>
                      <a:lnTo>
                        <a:pt x="7" y="247"/>
                      </a:lnTo>
                      <a:lnTo>
                        <a:pt x="13" y="263"/>
                      </a:lnTo>
                      <a:lnTo>
                        <a:pt x="22" y="278"/>
                      </a:lnTo>
                      <a:lnTo>
                        <a:pt x="32" y="290"/>
                      </a:lnTo>
                      <a:lnTo>
                        <a:pt x="44" y="301"/>
                      </a:lnTo>
                      <a:lnTo>
                        <a:pt x="59" y="307"/>
                      </a:lnTo>
                      <a:lnTo>
                        <a:pt x="68" y="303"/>
                      </a:lnTo>
                      <a:lnTo>
                        <a:pt x="74" y="295"/>
                      </a:lnTo>
                      <a:lnTo>
                        <a:pt x="77" y="284"/>
                      </a:lnTo>
                      <a:lnTo>
                        <a:pt x="71" y="277"/>
                      </a:lnTo>
                      <a:lnTo>
                        <a:pt x="62" y="272"/>
                      </a:lnTo>
                      <a:lnTo>
                        <a:pt x="55" y="264"/>
                      </a:lnTo>
                      <a:lnTo>
                        <a:pt x="48" y="256"/>
                      </a:lnTo>
                      <a:lnTo>
                        <a:pt x="43" y="246"/>
                      </a:lnTo>
                      <a:lnTo>
                        <a:pt x="38" y="236"/>
                      </a:lnTo>
                      <a:lnTo>
                        <a:pt x="33" y="225"/>
                      </a:lnTo>
                      <a:lnTo>
                        <a:pt x="30" y="216"/>
                      </a:lnTo>
                      <a:lnTo>
                        <a:pt x="28" y="206"/>
                      </a:lnTo>
                      <a:lnTo>
                        <a:pt x="24" y="185"/>
                      </a:lnTo>
                      <a:lnTo>
                        <a:pt x="24" y="164"/>
                      </a:lnTo>
                      <a:lnTo>
                        <a:pt x="27" y="142"/>
                      </a:lnTo>
                      <a:lnTo>
                        <a:pt x="33" y="120"/>
                      </a:lnTo>
                      <a:lnTo>
                        <a:pt x="40" y="101"/>
                      </a:lnTo>
                      <a:lnTo>
                        <a:pt x="50" y="81"/>
                      </a:lnTo>
                      <a:lnTo>
                        <a:pt x="62" y="64"/>
                      </a:lnTo>
                      <a:lnTo>
                        <a:pt x="77" y="51"/>
                      </a:lnTo>
                      <a:lnTo>
                        <a:pt x="98" y="37"/>
                      </a:lnTo>
                      <a:lnTo>
                        <a:pt x="122" y="26"/>
                      </a:lnTo>
                      <a:lnTo>
                        <a:pt x="149" y="19"/>
                      </a:lnTo>
                      <a:lnTo>
                        <a:pt x="175" y="15"/>
                      </a:lnTo>
                      <a:lnTo>
                        <a:pt x="200" y="19"/>
                      </a:lnTo>
                      <a:lnTo>
                        <a:pt x="223" y="27"/>
                      </a:lnTo>
                      <a:lnTo>
                        <a:pt x="242" y="43"/>
                      </a:lnTo>
                      <a:lnTo>
                        <a:pt x="254" y="69"/>
                      </a:lnTo>
                      <a:lnTo>
                        <a:pt x="256" y="71"/>
                      </a:lnTo>
                      <a:lnTo>
                        <a:pt x="259" y="70"/>
                      </a:lnTo>
                      <a:lnTo>
                        <a:pt x="261" y="68"/>
                      </a:lnTo>
                      <a:lnTo>
                        <a:pt x="261" y="65"/>
                      </a:lnTo>
                      <a:close/>
                    </a:path>
                  </a:pathLst>
                </a:custGeom>
                <a:solidFill>
                  <a:srgbClr val="000000"/>
                </a:solidFill>
                <a:ln w="9525">
                  <a:noFill/>
                  <a:round/>
                  <a:headEnd/>
                  <a:tailEnd/>
                </a:ln>
              </p:spPr>
              <p:txBody>
                <a:bodyPr/>
                <a:lstStyle/>
                <a:p>
                  <a:endParaRPr lang="fr-FR"/>
                </a:p>
              </p:txBody>
            </p:sp>
            <p:sp>
              <p:nvSpPr>
                <p:cNvPr id="271" name="Freeform 365"/>
                <p:cNvSpPr>
                  <a:spLocks/>
                </p:cNvSpPr>
                <p:nvPr/>
              </p:nvSpPr>
              <p:spPr bwMode="auto">
                <a:xfrm>
                  <a:off x="2101" y="2372"/>
                  <a:ext cx="41" cy="25"/>
                </a:xfrm>
                <a:custGeom>
                  <a:avLst/>
                  <a:gdLst>
                    <a:gd name="T0" fmla="*/ 0 w 205"/>
                    <a:gd name="T1" fmla="*/ 0 h 125"/>
                    <a:gd name="T2" fmla="*/ 0 w 205"/>
                    <a:gd name="T3" fmla="*/ 0 h 125"/>
                    <a:gd name="T4" fmla="*/ 0 w 205"/>
                    <a:gd name="T5" fmla="*/ 0 h 125"/>
                    <a:gd name="T6" fmla="*/ 0 w 205"/>
                    <a:gd name="T7" fmla="*/ 0 h 125"/>
                    <a:gd name="T8" fmla="*/ 0 w 205"/>
                    <a:gd name="T9" fmla="*/ 0 h 125"/>
                    <a:gd name="T10" fmla="*/ 0 w 205"/>
                    <a:gd name="T11" fmla="*/ 0 h 125"/>
                    <a:gd name="T12" fmla="*/ 0 w 205"/>
                    <a:gd name="T13" fmla="*/ 0 h 125"/>
                    <a:gd name="T14" fmla="*/ 0 w 205"/>
                    <a:gd name="T15" fmla="*/ 0 h 125"/>
                    <a:gd name="T16" fmla="*/ 0 w 205"/>
                    <a:gd name="T17" fmla="*/ 0 h 125"/>
                    <a:gd name="T18" fmla="*/ 0 w 205"/>
                    <a:gd name="T19" fmla="*/ 0 h 125"/>
                    <a:gd name="T20" fmla="*/ 0 w 205"/>
                    <a:gd name="T21" fmla="*/ 0 h 125"/>
                    <a:gd name="T22" fmla="*/ 0 w 205"/>
                    <a:gd name="T23" fmla="*/ 0 h 125"/>
                    <a:gd name="T24" fmla="*/ 0 w 205"/>
                    <a:gd name="T25" fmla="*/ 0 h 125"/>
                    <a:gd name="T26" fmla="*/ 0 w 205"/>
                    <a:gd name="T27" fmla="*/ 0 h 125"/>
                    <a:gd name="T28" fmla="*/ 0 w 205"/>
                    <a:gd name="T29" fmla="*/ 0 h 125"/>
                    <a:gd name="T30" fmla="*/ 0 w 205"/>
                    <a:gd name="T31" fmla="*/ 0 h 125"/>
                    <a:gd name="T32" fmla="*/ 0 w 205"/>
                    <a:gd name="T33" fmla="*/ 0 h 125"/>
                    <a:gd name="T34" fmla="*/ 0 w 205"/>
                    <a:gd name="T35" fmla="*/ 0 h 125"/>
                    <a:gd name="T36" fmla="*/ 0 w 205"/>
                    <a:gd name="T37" fmla="*/ 0 h 125"/>
                    <a:gd name="T38" fmla="*/ 0 w 205"/>
                    <a:gd name="T39" fmla="*/ 0 h 125"/>
                    <a:gd name="T40" fmla="*/ 0 w 205"/>
                    <a:gd name="T41" fmla="*/ 0 h 125"/>
                    <a:gd name="T42" fmla="*/ 0 w 205"/>
                    <a:gd name="T43" fmla="*/ 0 h 125"/>
                    <a:gd name="T44" fmla="*/ 0 w 205"/>
                    <a:gd name="T45" fmla="*/ 0 h 125"/>
                    <a:gd name="T46" fmla="*/ 0 w 205"/>
                    <a:gd name="T47" fmla="*/ 0 h 125"/>
                    <a:gd name="T48" fmla="*/ 0 w 205"/>
                    <a:gd name="T49" fmla="*/ 0 h 125"/>
                    <a:gd name="T50" fmla="*/ 0 w 205"/>
                    <a:gd name="T51" fmla="*/ 0 h 125"/>
                    <a:gd name="T52" fmla="*/ 0 w 205"/>
                    <a:gd name="T53" fmla="*/ 0 h 125"/>
                    <a:gd name="T54" fmla="*/ 0 w 205"/>
                    <a:gd name="T55" fmla="*/ 0 h 125"/>
                    <a:gd name="T56" fmla="*/ 0 w 205"/>
                    <a:gd name="T57" fmla="*/ 0 h 125"/>
                    <a:gd name="T58" fmla="*/ 0 w 205"/>
                    <a:gd name="T59" fmla="*/ 0 h 125"/>
                    <a:gd name="T60" fmla="*/ 0 w 205"/>
                    <a:gd name="T61" fmla="*/ 0 h 125"/>
                    <a:gd name="T62" fmla="*/ 0 w 205"/>
                    <a:gd name="T63" fmla="*/ 0 h 125"/>
                    <a:gd name="T64" fmla="*/ 0 w 205"/>
                    <a:gd name="T65" fmla="*/ 0 h 125"/>
                    <a:gd name="T66" fmla="*/ 0 w 205"/>
                    <a:gd name="T67" fmla="*/ 0 h 1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5"/>
                    <a:gd name="T103" fmla="*/ 0 h 125"/>
                    <a:gd name="T104" fmla="*/ 205 w 205"/>
                    <a:gd name="T105" fmla="*/ 125 h 1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5" h="125">
                      <a:moveTo>
                        <a:pt x="2" y="12"/>
                      </a:moveTo>
                      <a:lnTo>
                        <a:pt x="28" y="26"/>
                      </a:lnTo>
                      <a:lnTo>
                        <a:pt x="53" y="38"/>
                      </a:lnTo>
                      <a:lnTo>
                        <a:pt x="77" y="51"/>
                      </a:lnTo>
                      <a:lnTo>
                        <a:pt x="101" y="65"/>
                      </a:lnTo>
                      <a:lnTo>
                        <a:pt x="126" y="78"/>
                      </a:lnTo>
                      <a:lnTo>
                        <a:pt x="150" y="93"/>
                      </a:lnTo>
                      <a:lnTo>
                        <a:pt x="173" y="109"/>
                      </a:lnTo>
                      <a:lnTo>
                        <a:pt x="197" y="125"/>
                      </a:lnTo>
                      <a:lnTo>
                        <a:pt x="200" y="125"/>
                      </a:lnTo>
                      <a:lnTo>
                        <a:pt x="204" y="122"/>
                      </a:lnTo>
                      <a:lnTo>
                        <a:pt x="205" y="118"/>
                      </a:lnTo>
                      <a:lnTo>
                        <a:pt x="204" y="114"/>
                      </a:lnTo>
                      <a:lnTo>
                        <a:pt x="193" y="104"/>
                      </a:lnTo>
                      <a:lnTo>
                        <a:pt x="182" y="94"/>
                      </a:lnTo>
                      <a:lnTo>
                        <a:pt x="171" y="85"/>
                      </a:lnTo>
                      <a:lnTo>
                        <a:pt x="159" y="78"/>
                      </a:lnTo>
                      <a:lnTo>
                        <a:pt x="148" y="70"/>
                      </a:lnTo>
                      <a:lnTo>
                        <a:pt x="136" y="62"/>
                      </a:lnTo>
                      <a:lnTo>
                        <a:pt x="123" y="55"/>
                      </a:lnTo>
                      <a:lnTo>
                        <a:pt x="111" y="49"/>
                      </a:lnTo>
                      <a:lnTo>
                        <a:pt x="98" y="41"/>
                      </a:lnTo>
                      <a:lnTo>
                        <a:pt x="85" y="35"/>
                      </a:lnTo>
                      <a:lnTo>
                        <a:pt x="73" y="29"/>
                      </a:lnTo>
                      <a:lnTo>
                        <a:pt x="60" y="23"/>
                      </a:lnTo>
                      <a:lnTo>
                        <a:pt x="48" y="17"/>
                      </a:lnTo>
                      <a:lnTo>
                        <a:pt x="34" y="12"/>
                      </a:lnTo>
                      <a:lnTo>
                        <a:pt x="22" y="6"/>
                      </a:lnTo>
                      <a:lnTo>
                        <a:pt x="9" y="0"/>
                      </a:lnTo>
                      <a:lnTo>
                        <a:pt x="4" y="0"/>
                      </a:lnTo>
                      <a:lnTo>
                        <a:pt x="1" y="4"/>
                      </a:lnTo>
                      <a:lnTo>
                        <a:pt x="0" y="9"/>
                      </a:lnTo>
                      <a:lnTo>
                        <a:pt x="2" y="12"/>
                      </a:lnTo>
                      <a:close/>
                    </a:path>
                  </a:pathLst>
                </a:custGeom>
                <a:solidFill>
                  <a:srgbClr val="000000"/>
                </a:solidFill>
                <a:ln w="9525">
                  <a:noFill/>
                  <a:round/>
                  <a:headEnd/>
                  <a:tailEnd/>
                </a:ln>
              </p:spPr>
              <p:txBody>
                <a:bodyPr/>
                <a:lstStyle/>
                <a:p>
                  <a:endParaRPr lang="fr-FR"/>
                </a:p>
              </p:txBody>
            </p:sp>
            <p:sp>
              <p:nvSpPr>
                <p:cNvPr id="272" name="Freeform 366"/>
                <p:cNvSpPr>
                  <a:spLocks/>
                </p:cNvSpPr>
                <p:nvPr/>
              </p:nvSpPr>
              <p:spPr bwMode="auto">
                <a:xfrm>
                  <a:off x="2114" y="2336"/>
                  <a:ext cx="43" cy="24"/>
                </a:xfrm>
                <a:custGeom>
                  <a:avLst/>
                  <a:gdLst>
                    <a:gd name="T0" fmla="*/ 0 w 215"/>
                    <a:gd name="T1" fmla="*/ 0 h 120"/>
                    <a:gd name="T2" fmla="*/ 0 w 215"/>
                    <a:gd name="T3" fmla="*/ 0 h 120"/>
                    <a:gd name="T4" fmla="*/ 0 w 215"/>
                    <a:gd name="T5" fmla="*/ 0 h 120"/>
                    <a:gd name="T6" fmla="*/ 0 w 215"/>
                    <a:gd name="T7" fmla="*/ 0 h 120"/>
                    <a:gd name="T8" fmla="*/ 0 w 215"/>
                    <a:gd name="T9" fmla="*/ 0 h 120"/>
                    <a:gd name="T10" fmla="*/ 0 w 215"/>
                    <a:gd name="T11" fmla="*/ 0 h 120"/>
                    <a:gd name="T12" fmla="*/ 0 w 215"/>
                    <a:gd name="T13" fmla="*/ 0 h 120"/>
                    <a:gd name="T14" fmla="*/ 0 w 215"/>
                    <a:gd name="T15" fmla="*/ 0 h 120"/>
                    <a:gd name="T16" fmla="*/ 0 w 215"/>
                    <a:gd name="T17" fmla="*/ 0 h 120"/>
                    <a:gd name="T18" fmla="*/ 0 w 215"/>
                    <a:gd name="T19" fmla="*/ 0 h 120"/>
                    <a:gd name="T20" fmla="*/ 0 w 215"/>
                    <a:gd name="T21" fmla="*/ 0 h 120"/>
                    <a:gd name="T22" fmla="*/ 0 w 215"/>
                    <a:gd name="T23" fmla="*/ 0 h 120"/>
                    <a:gd name="T24" fmla="*/ 0 w 215"/>
                    <a:gd name="T25" fmla="*/ 0 h 120"/>
                    <a:gd name="T26" fmla="*/ 0 w 215"/>
                    <a:gd name="T27" fmla="*/ 0 h 120"/>
                    <a:gd name="T28" fmla="*/ 0 w 215"/>
                    <a:gd name="T29" fmla="*/ 0 h 120"/>
                    <a:gd name="T30" fmla="*/ 0 w 215"/>
                    <a:gd name="T31" fmla="*/ 0 h 120"/>
                    <a:gd name="T32" fmla="*/ 0 w 215"/>
                    <a:gd name="T33" fmla="*/ 0 h 120"/>
                    <a:gd name="T34" fmla="*/ 0 w 215"/>
                    <a:gd name="T35" fmla="*/ 0 h 120"/>
                    <a:gd name="T36" fmla="*/ 0 w 215"/>
                    <a:gd name="T37" fmla="*/ 0 h 120"/>
                    <a:gd name="T38" fmla="*/ 0 w 215"/>
                    <a:gd name="T39" fmla="*/ 0 h 120"/>
                    <a:gd name="T40" fmla="*/ 0 w 215"/>
                    <a:gd name="T41" fmla="*/ 0 h 120"/>
                    <a:gd name="T42" fmla="*/ 0 w 215"/>
                    <a:gd name="T43" fmla="*/ 0 h 120"/>
                    <a:gd name="T44" fmla="*/ 0 w 215"/>
                    <a:gd name="T45" fmla="*/ 0 h 120"/>
                    <a:gd name="T46" fmla="*/ 0 w 215"/>
                    <a:gd name="T47" fmla="*/ 0 h 120"/>
                    <a:gd name="T48" fmla="*/ 0 w 215"/>
                    <a:gd name="T49" fmla="*/ 0 h 120"/>
                    <a:gd name="T50" fmla="*/ 0 w 215"/>
                    <a:gd name="T51" fmla="*/ 0 h 120"/>
                    <a:gd name="T52" fmla="*/ 0 w 215"/>
                    <a:gd name="T53" fmla="*/ 0 h 120"/>
                    <a:gd name="T54" fmla="*/ 0 w 215"/>
                    <a:gd name="T55" fmla="*/ 0 h 120"/>
                    <a:gd name="T56" fmla="*/ 0 w 215"/>
                    <a:gd name="T57" fmla="*/ 0 h 120"/>
                    <a:gd name="T58" fmla="*/ 0 w 215"/>
                    <a:gd name="T59" fmla="*/ 0 h 120"/>
                    <a:gd name="T60" fmla="*/ 0 w 215"/>
                    <a:gd name="T61" fmla="*/ 0 h 120"/>
                    <a:gd name="T62" fmla="*/ 0 w 215"/>
                    <a:gd name="T63" fmla="*/ 0 h 120"/>
                    <a:gd name="T64" fmla="*/ 0 w 215"/>
                    <a:gd name="T65" fmla="*/ 0 h 120"/>
                    <a:gd name="T66" fmla="*/ 0 w 215"/>
                    <a:gd name="T67" fmla="*/ 0 h 120"/>
                    <a:gd name="T68" fmla="*/ 0 w 215"/>
                    <a:gd name="T69" fmla="*/ 0 h 120"/>
                    <a:gd name="T70" fmla="*/ 0 w 215"/>
                    <a:gd name="T71" fmla="*/ 0 h 120"/>
                    <a:gd name="T72" fmla="*/ 0 w 215"/>
                    <a:gd name="T73" fmla="*/ 0 h 120"/>
                    <a:gd name="T74" fmla="*/ 0 w 215"/>
                    <a:gd name="T75" fmla="*/ 0 h 120"/>
                    <a:gd name="T76" fmla="*/ 0 w 215"/>
                    <a:gd name="T77" fmla="*/ 0 h 120"/>
                    <a:gd name="T78" fmla="*/ 0 w 215"/>
                    <a:gd name="T79" fmla="*/ 0 h 120"/>
                    <a:gd name="T80" fmla="*/ 0 w 215"/>
                    <a:gd name="T81" fmla="*/ 0 h 120"/>
                    <a:gd name="T82" fmla="*/ 0 w 215"/>
                    <a:gd name="T83" fmla="*/ 0 h 1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5"/>
                    <a:gd name="T127" fmla="*/ 0 h 120"/>
                    <a:gd name="T128" fmla="*/ 215 w 215"/>
                    <a:gd name="T129" fmla="*/ 120 h 1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5" h="120">
                      <a:moveTo>
                        <a:pt x="0" y="6"/>
                      </a:moveTo>
                      <a:lnTo>
                        <a:pt x="9" y="14"/>
                      </a:lnTo>
                      <a:lnTo>
                        <a:pt x="20" y="21"/>
                      </a:lnTo>
                      <a:lnTo>
                        <a:pt x="30" y="28"/>
                      </a:lnTo>
                      <a:lnTo>
                        <a:pt x="40" y="36"/>
                      </a:lnTo>
                      <a:lnTo>
                        <a:pt x="50" y="42"/>
                      </a:lnTo>
                      <a:lnTo>
                        <a:pt x="61" y="49"/>
                      </a:lnTo>
                      <a:lnTo>
                        <a:pt x="71" y="55"/>
                      </a:lnTo>
                      <a:lnTo>
                        <a:pt x="82" y="61"/>
                      </a:lnTo>
                      <a:lnTo>
                        <a:pt x="97" y="70"/>
                      </a:lnTo>
                      <a:lnTo>
                        <a:pt x="113" y="77"/>
                      </a:lnTo>
                      <a:lnTo>
                        <a:pt x="129" y="85"/>
                      </a:lnTo>
                      <a:lnTo>
                        <a:pt x="145" y="92"/>
                      </a:lnTo>
                      <a:lnTo>
                        <a:pt x="161" y="99"/>
                      </a:lnTo>
                      <a:lnTo>
                        <a:pt x="178" y="105"/>
                      </a:lnTo>
                      <a:lnTo>
                        <a:pt x="194" y="113"/>
                      </a:lnTo>
                      <a:lnTo>
                        <a:pt x="210" y="120"/>
                      </a:lnTo>
                      <a:lnTo>
                        <a:pt x="212" y="120"/>
                      </a:lnTo>
                      <a:lnTo>
                        <a:pt x="213" y="119"/>
                      </a:lnTo>
                      <a:lnTo>
                        <a:pt x="215" y="115"/>
                      </a:lnTo>
                      <a:lnTo>
                        <a:pt x="213" y="114"/>
                      </a:lnTo>
                      <a:lnTo>
                        <a:pt x="201" y="108"/>
                      </a:lnTo>
                      <a:lnTo>
                        <a:pt x="188" y="101"/>
                      </a:lnTo>
                      <a:lnTo>
                        <a:pt x="176" y="94"/>
                      </a:lnTo>
                      <a:lnTo>
                        <a:pt x="163" y="90"/>
                      </a:lnTo>
                      <a:lnTo>
                        <a:pt x="150" y="83"/>
                      </a:lnTo>
                      <a:lnTo>
                        <a:pt x="138" y="77"/>
                      </a:lnTo>
                      <a:lnTo>
                        <a:pt x="124" y="71"/>
                      </a:lnTo>
                      <a:lnTo>
                        <a:pt x="112" y="65"/>
                      </a:lnTo>
                      <a:lnTo>
                        <a:pt x="99" y="58"/>
                      </a:lnTo>
                      <a:lnTo>
                        <a:pt x="84" y="50"/>
                      </a:lnTo>
                      <a:lnTo>
                        <a:pt x="71" y="43"/>
                      </a:lnTo>
                      <a:lnTo>
                        <a:pt x="57" y="35"/>
                      </a:lnTo>
                      <a:lnTo>
                        <a:pt x="44" y="26"/>
                      </a:lnTo>
                      <a:lnTo>
                        <a:pt x="31" y="17"/>
                      </a:lnTo>
                      <a:lnTo>
                        <a:pt x="18" y="9"/>
                      </a:lnTo>
                      <a:lnTo>
                        <a:pt x="5" y="0"/>
                      </a:lnTo>
                      <a:lnTo>
                        <a:pt x="2" y="0"/>
                      </a:lnTo>
                      <a:lnTo>
                        <a:pt x="1" y="2"/>
                      </a:lnTo>
                      <a:lnTo>
                        <a:pt x="0" y="4"/>
                      </a:lnTo>
                      <a:lnTo>
                        <a:pt x="0" y="6"/>
                      </a:lnTo>
                      <a:close/>
                    </a:path>
                  </a:pathLst>
                </a:custGeom>
                <a:solidFill>
                  <a:srgbClr val="000000"/>
                </a:solidFill>
                <a:ln w="9525">
                  <a:noFill/>
                  <a:round/>
                  <a:headEnd/>
                  <a:tailEnd/>
                </a:ln>
              </p:spPr>
              <p:txBody>
                <a:bodyPr/>
                <a:lstStyle/>
                <a:p>
                  <a:endParaRPr lang="fr-FR"/>
                </a:p>
              </p:txBody>
            </p:sp>
            <p:sp>
              <p:nvSpPr>
                <p:cNvPr id="273" name="Freeform 367"/>
                <p:cNvSpPr>
                  <a:spLocks/>
                </p:cNvSpPr>
                <p:nvPr/>
              </p:nvSpPr>
              <p:spPr bwMode="auto">
                <a:xfrm>
                  <a:off x="1966" y="2250"/>
                  <a:ext cx="33" cy="48"/>
                </a:xfrm>
                <a:custGeom>
                  <a:avLst/>
                  <a:gdLst>
                    <a:gd name="T0" fmla="*/ 0 w 166"/>
                    <a:gd name="T1" fmla="*/ 0 h 238"/>
                    <a:gd name="T2" fmla="*/ 0 w 166"/>
                    <a:gd name="T3" fmla="*/ 0 h 238"/>
                    <a:gd name="T4" fmla="*/ 0 w 166"/>
                    <a:gd name="T5" fmla="*/ 0 h 238"/>
                    <a:gd name="T6" fmla="*/ 0 w 166"/>
                    <a:gd name="T7" fmla="*/ 0 h 238"/>
                    <a:gd name="T8" fmla="*/ 0 w 166"/>
                    <a:gd name="T9" fmla="*/ 0 h 238"/>
                    <a:gd name="T10" fmla="*/ 0 w 166"/>
                    <a:gd name="T11" fmla="*/ 0 h 238"/>
                    <a:gd name="T12" fmla="*/ 0 w 166"/>
                    <a:gd name="T13" fmla="*/ 0 h 238"/>
                    <a:gd name="T14" fmla="*/ 0 w 166"/>
                    <a:gd name="T15" fmla="*/ 0 h 238"/>
                    <a:gd name="T16" fmla="*/ 0 w 166"/>
                    <a:gd name="T17" fmla="*/ 0 h 238"/>
                    <a:gd name="T18" fmla="*/ 0 w 166"/>
                    <a:gd name="T19" fmla="*/ 0 h 238"/>
                    <a:gd name="T20" fmla="*/ 0 w 166"/>
                    <a:gd name="T21" fmla="*/ 0 h 238"/>
                    <a:gd name="T22" fmla="*/ 0 w 166"/>
                    <a:gd name="T23" fmla="*/ 0 h 238"/>
                    <a:gd name="T24" fmla="*/ 0 w 166"/>
                    <a:gd name="T25" fmla="*/ 0 h 238"/>
                    <a:gd name="T26" fmla="*/ 0 w 166"/>
                    <a:gd name="T27" fmla="*/ 0 h 238"/>
                    <a:gd name="T28" fmla="*/ 0 w 166"/>
                    <a:gd name="T29" fmla="*/ 0 h 238"/>
                    <a:gd name="T30" fmla="*/ 0 w 166"/>
                    <a:gd name="T31" fmla="*/ 0 h 238"/>
                    <a:gd name="T32" fmla="*/ 0 w 166"/>
                    <a:gd name="T33" fmla="*/ 0 h 238"/>
                    <a:gd name="T34" fmla="*/ 0 w 166"/>
                    <a:gd name="T35" fmla="*/ 0 h 238"/>
                    <a:gd name="T36" fmla="*/ 0 w 166"/>
                    <a:gd name="T37" fmla="*/ 0 h 238"/>
                    <a:gd name="T38" fmla="*/ 0 w 166"/>
                    <a:gd name="T39" fmla="*/ 0 h 238"/>
                    <a:gd name="T40" fmla="*/ 0 w 166"/>
                    <a:gd name="T41" fmla="*/ 0 h 238"/>
                    <a:gd name="T42" fmla="*/ 0 w 166"/>
                    <a:gd name="T43" fmla="*/ 0 h 238"/>
                    <a:gd name="T44" fmla="*/ 0 w 166"/>
                    <a:gd name="T45" fmla="*/ 0 h 238"/>
                    <a:gd name="T46" fmla="*/ 0 w 166"/>
                    <a:gd name="T47" fmla="*/ 0 h 238"/>
                    <a:gd name="T48" fmla="*/ 0 w 166"/>
                    <a:gd name="T49" fmla="*/ 0 h 238"/>
                    <a:gd name="T50" fmla="*/ 0 w 166"/>
                    <a:gd name="T51" fmla="*/ 0 h 238"/>
                    <a:gd name="T52" fmla="*/ 0 w 166"/>
                    <a:gd name="T53" fmla="*/ 0 h 238"/>
                    <a:gd name="T54" fmla="*/ 0 w 166"/>
                    <a:gd name="T55" fmla="*/ 0 h 238"/>
                    <a:gd name="T56" fmla="*/ 0 w 166"/>
                    <a:gd name="T57" fmla="*/ 0 h 238"/>
                    <a:gd name="T58" fmla="*/ 0 w 166"/>
                    <a:gd name="T59" fmla="*/ 0 h 238"/>
                    <a:gd name="T60" fmla="*/ 0 w 166"/>
                    <a:gd name="T61" fmla="*/ 0 h 238"/>
                    <a:gd name="T62" fmla="*/ 0 w 166"/>
                    <a:gd name="T63" fmla="*/ 0 h 238"/>
                    <a:gd name="T64" fmla="*/ 0 w 166"/>
                    <a:gd name="T65" fmla="*/ 0 h 238"/>
                    <a:gd name="T66" fmla="*/ 0 w 166"/>
                    <a:gd name="T67" fmla="*/ 0 h 238"/>
                    <a:gd name="T68" fmla="*/ 0 w 166"/>
                    <a:gd name="T69" fmla="*/ 0 h 238"/>
                    <a:gd name="T70" fmla="*/ 0 w 166"/>
                    <a:gd name="T71" fmla="*/ 0 h 238"/>
                    <a:gd name="T72" fmla="*/ 0 w 166"/>
                    <a:gd name="T73" fmla="*/ 0 h 238"/>
                    <a:gd name="T74" fmla="*/ 0 w 166"/>
                    <a:gd name="T75" fmla="*/ 0 h 238"/>
                    <a:gd name="T76" fmla="*/ 0 w 166"/>
                    <a:gd name="T77" fmla="*/ 0 h 238"/>
                    <a:gd name="T78" fmla="*/ 0 w 166"/>
                    <a:gd name="T79" fmla="*/ 0 h 238"/>
                    <a:gd name="T80" fmla="*/ 0 w 166"/>
                    <a:gd name="T81" fmla="*/ 0 h 238"/>
                    <a:gd name="T82" fmla="*/ 0 w 166"/>
                    <a:gd name="T83" fmla="*/ 0 h 2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6"/>
                    <a:gd name="T127" fmla="*/ 0 h 238"/>
                    <a:gd name="T128" fmla="*/ 166 w 166"/>
                    <a:gd name="T129" fmla="*/ 238 h 2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6" h="238">
                      <a:moveTo>
                        <a:pt x="164" y="0"/>
                      </a:moveTo>
                      <a:lnTo>
                        <a:pt x="141" y="5"/>
                      </a:lnTo>
                      <a:lnTo>
                        <a:pt x="118" y="12"/>
                      </a:lnTo>
                      <a:lnTo>
                        <a:pt x="97" y="21"/>
                      </a:lnTo>
                      <a:lnTo>
                        <a:pt x="77" y="31"/>
                      </a:lnTo>
                      <a:lnTo>
                        <a:pt x="57" y="44"/>
                      </a:lnTo>
                      <a:lnTo>
                        <a:pt x="39" y="60"/>
                      </a:lnTo>
                      <a:lnTo>
                        <a:pt x="24" y="78"/>
                      </a:lnTo>
                      <a:lnTo>
                        <a:pt x="11" y="99"/>
                      </a:lnTo>
                      <a:lnTo>
                        <a:pt x="5" y="115"/>
                      </a:lnTo>
                      <a:lnTo>
                        <a:pt x="1" y="133"/>
                      </a:lnTo>
                      <a:lnTo>
                        <a:pt x="0" y="153"/>
                      </a:lnTo>
                      <a:lnTo>
                        <a:pt x="1" y="174"/>
                      </a:lnTo>
                      <a:lnTo>
                        <a:pt x="6" y="193"/>
                      </a:lnTo>
                      <a:lnTo>
                        <a:pt x="12" y="211"/>
                      </a:lnTo>
                      <a:lnTo>
                        <a:pt x="20" y="227"/>
                      </a:lnTo>
                      <a:lnTo>
                        <a:pt x="31" y="238"/>
                      </a:lnTo>
                      <a:lnTo>
                        <a:pt x="35" y="238"/>
                      </a:lnTo>
                      <a:lnTo>
                        <a:pt x="37" y="236"/>
                      </a:lnTo>
                      <a:lnTo>
                        <a:pt x="39" y="233"/>
                      </a:lnTo>
                      <a:lnTo>
                        <a:pt x="37" y="230"/>
                      </a:lnTo>
                      <a:lnTo>
                        <a:pt x="26" y="218"/>
                      </a:lnTo>
                      <a:lnTo>
                        <a:pt x="19" y="202"/>
                      </a:lnTo>
                      <a:lnTo>
                        <a:pt x="13" y="183"/>
                      </a:lnTo>
                      <a:lnTo>
                        <a:pt x="9" y="164"/>
                      </a:lnTo>
                      <a:lnTo>
                        <a:pt x="9" y="144"/>
                      </a:lnTo>
                      <a:lnTo>
                        <a:pt x="11" y="125"/>
                      </a:lnTo>
                      <a:lnTo>
                        <a:pt x="14" y="108"/>
                      </a:lnTo>
                      <a:lnTo>
                        <a:pt x="20" y="92"/>
                      </a:lnTo>
                      <a:lnTo>
                        <a:pt x="33" y="73"/>
                      </a:lnTo>
                      <a:lnTo>
                        <a:pt x="47" y="56"/>
                      </a:lnTo>
                      <a:lnTo>
                        <a:pt x="63" y="43"/>
                      </a:lnTo>
                      <a:lnTo>
                        <a:pt x="83" y="32"/>
                      </a:lnTo>
                      <a:lnTo>
                        <a:pt x="102" y="22"/>
                      </a:lnTo>
                      <a:lnTo>
                        <a:pt x="123" y="15"/>
                      </a:lnTo>
                      <a:lnTo>
                        <a:pt x="144" y="9"/>
                      </a:lnTo>
                      <a:lnTo>
                        <a:pt x="164" y="4"/>
                      </a:lnTo>
                      <a:lnTo>
                        <a:pt x="166" y="4"/>
                      </a:lnTo>
                      <a:lnTo>
                        <a:pt x="166" y="1"/>
                      </a:lnTo>
                      <a:lnTo>
                        <a:pt x="166" y="0"/>
                      </a:lnTo>
                      <a:lnTo>
                        <a:pt x="164" y="0"/>
                      </a:lnTo>
                      <a:close/>
                    </a:path>
                  </a:pathLst>
                </a:custGeom>
                <a:solidFill>
                  <a:srgbClr val="000000"/>
                </a:solidFill>
                <a:ln w="9525">
                  <a:noFill/>
                  <a:round/>
                  <a:headEnd/>
                  <a:tailEnd/>
                </a:ln>
              </p:spPr>
              <p:txBody>
                <a:bodyPr/>
                <a:lstStyle/>
                <a:p>
                  <a:endParaRPr lang="fr-FR"/>
                </a:p>
              </p:txBody>
            </p:sp>
            <p:sp>
              <p:nvSpPr>
                <p:cNvPr id="274" name="Freeform 368"/>
                <p:cNvSpPr>
                  <a:spLocks/>
                </p:cNvSpPr>
                <p:nvPr/>
              </p:nvSpPr>
              <p:spPr bwMode="auto">
                <a:xfrm>
                  <a:off x="1985" y="2265"/>
                  <a:ext cx="33" cy="45"/>
                </a:xfrm>
                <a:custGeom>
                  <a:avLst/>
                  <a:gdLst>
                    <a:gd name="T0" fmla="*/ 0 w 167"/>
                    <a:gd name="T1" fmla="*/ 0 h 225"/>
                    <a:gd name="T2" fmla="*/ 0 w 167"/>
                    <a:gd name="T3" fmla="*/ 0 h 225"/>
                    <a:gd name="T4" fmla="*/ 0 w 167"/>
                    <a:gd name="T5" fmla="*/ 0 h 225"/>
                    <a:gd name="T6" fmla="*/ 0 w 167"/>
                    <a:gd name="T7" fmla="*/ 0 h 225"/>
                    <a:gd name="T8" fmla="*/ 0 w 167"/>
                    <a:gd name="T9" fmla="*/ 0 h 225"/>
                    <a:gd name="T10" fmla="*/ 0 w 167"/>
                    <a:gd name="T11" fmla="*/ 0 h 225"/>
                    <a:gd name="T12" fmla="*/ 0 w 167"/>
                    <a:gd name="T13" fmla="*/ 0 h 225"/>
                    <a:gd name="T14" fmla="*/ 0 w 167"/>
                    <a:gd name="T15" fmla="*/ 0 h 225"/>
                    <a:gd name="T16" fmla="*/ 0 w 167"/>
                    <a:gd name="T17" fmla="*/ 0 h 225"/>
                    <a:gd name="T18" fmla="*/ 0 w 167"/>
                    <a:gd name="T19" fmla="*/ 0 h 225"/>
                    <a:gd name="T20" fmla="*/ 0 w 167"/>
                    <a:gd name="T21" fmla="*/ 0 h 225"/>
                    <a:gd name="T22" fmla="*/ 0 w 167"/>
                    <a:gd name="T23" fmla="*/ 0 h 225"/>
                    <a:gd name="T24" fmla="*/ 0 w 167"/>
                    <a:gd name="T25" fmla="*/ 0 h 225"/>
                    <a:gd name="T26" fmla="*/ 0 w 167"/>
                    <a:gd name="T27" fmla="*/ 0 h 225"/>
                    <a:gd name="T28" fmla="*/ 0 w 167"/>
                    <a:gd name="T29" fmla="*/ 0 h 225"/>
                    <a:gd name="T30" fmla="*/ 0 w 167"/>
                    <a:gd name="T31" fmla="*/ 0 h 225"/>
                    <a:gd name="T32" fmla="*/ 0 w 167"/>
                    <a:gd name="T33" fmla="*/ 0 h 225"/>
                    <a:gd name="T34" fmla="*/ 0 w 167"/>
                    <a:gd name="T35" fmla="*/ 0 h 225"/>
                    <a:gd name="T36" fmla="*/ 0 w 167"/>
                    <a:gd name="T37" fmla="*/ 0 h 225"/>
                    <a:gd name="T38" fmla="*/ 0 w 167"/>
                    <a:gd name="T39" fmla="*/ 0 h 225"/>
                    <a:gd name="T40" fmla="*/ 0 w 167"/>
                    <a:gd name="T41" fmla="*/ 0 h 225"/>
                    <a:gd name="T42" fmla="*/ 0 w 167"/>
                    <a:gd name="T43" fmla="*/ 0 h 225"/>
                    <a:gd name="T44" fmla="*/ 0 w 167"/>
                    <a:gd name="T45" fmla="*/ 0 h 225"/>
                    <a:gd name="T46" fmla="*/ 0 w 167"/>
                    <a:gd name="T47" fmla="*/ 0 h 225"/>
                    <a:gd name="T48" fmla="*/ 0 w 167"/>
                    <a:gd name="T49" fmla="*/ 0 h 225"/>
                    <a:gd name="T50" fmla="*/ 0 w 167"/>
                    <a:gd name="T51" fmla="*/ 0 h 225"/>
                    <a:gd name="T52" fmla="*/ 0 w 167"/>
                    <a:gd name="T53" fmla="*/ 0 h 225"/>
                    <a:gd name="T54" fmla="*/ 0 w 167"/>
                    <a:gd name="T55" fmla="*/ 0 h 225"/>
                    <a:gd name="T56" fmla="*/ 0 w 167"/>
                    <a:gd name="T57" fmla="*/ 0 h 225"/>
                    <a:gd name="T58" fmla="*/ 0 w 167"/>
                    <a:gd name="T59" fmla="*/ 0 h 225"/>
                    <a:gd name="T60" fmla="*/ 0 w 167"/>
                    <a:gd name="T61" fmla="*/ 0 h 225"/>
                    <a:gd name="T62" fmla="*/ 0 w 167"/>
                    <a:gd name="T63" fmla="*/ 0 h 225"/>
                    <a:gd name="T64" fmla="*/ 0 w 167"/>
                    <a:gd name="T65" fmla="*/ 0 h 225"/>
                    <a:gd name="T66" fmla="*/ 0 w 167"/>
                    <a:gd name="T67" fmla="*/ 0 h 225"/>
                    <a:gd name="T68" fmla="*/ 0 w 167"/>
                    <a:gd name="T69" fmla="*/ 0 h 225"/>
                    <a:gd name="T70" fmla="*/ 0 w 167"/>
                    <a:gd name="T71" fmla="*/ 0 h 225"/>
                    <a:gd name="T72" fmla="*/ 0 w 167"/>
                    <a:gd name="T73" fmla="*/ 0 h 225"/>
                    <a:gd name="T74" fmla="*/ 0 w 167"/>
                    <a:gd name="T75" fmla="*/ 0 h 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7"/>
                    <a:gd name="T115" fmla="*/ 0 h 225"/>
                    <a:gd name="T116" fmla="*/ 167 w 167"/>
                    <a:gd name="T117" fmla="*/ 225 h 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7" h="225">
                      <a:moveTo>
                        <a:pt x="166" y="3"/>
                      </a:moveTo>
                      <a:lnTo>
                        <a:pt x="146" y="2"/>
                      </a:lnTo>
                      <a:lnTo>
                        <a:pt x="128" y="0"/>
                      </a:lnTo>
                      <a:lnTo>
                        <a:pt x="110" y="2"/>
                      </a:lnTo>
                      <a:lnTo>
                        <a:pt x="93" y="5"/>
                      </a:lnTo>
                      <a:lnTo>
                        <a:pt x="76" y="11"/>
                      </a:lnTo>
                      <a:lnTo>
                        <a:pt x="60" y="20"/>
                      </a:lnTo>
                      <a:lnTo>
                        <a:pt x="46" y="32"/>
                      </a:lnTo>
                      <a:lnTo>
                        <a:pt x="33" y="48"/>
                      </a:lnTo>
                      <a:lnTo>
                        <a:pt x="21" y="69"/>
                      </a:lnTo>
                      <a:lnTo>
                        <a:pt x="11" y="90"/>
                      </a:lnTo>
                      <a:lnTo>
                        <a:pt x="5" y="112"/>
                      </a:lnTo>
                      <a:lnTo>
                        <a:pt x="1" y="134"/>
                      </a:lnTo>
                      <a:lnTo>
                        <a:pt x="0" y="157"/>
                      </a:lnTo>
                      <a:lnTo>
                        <a:pt x="1" y="180"/>
                      </a:lnTo>
                      <a:lnTo>
                        <a:pt x="6" y="202"/>
                      </a:lnTo>
                      <a:lnTo>
                        <a:pt x="15" y="225"/>
                      </a:lnTo>
                      <a:lnTo>
                        <a:pt x="16" y="225"/>
                      </a:lnTo>
                      <a:lnTo>
                        <a:pt x="17" y="224"/>
                      </a:lnTo>
                      <a:lnTo>
                        <a:pt x="17" y="223"/>
                      </a:lnTo>
                      <a:lnTo>
                        <a:pt x="7" y="181"/>
                      </a:lnTo>
                      <a:lnTo>
                        <a:pt x="6" y="140"/>
                      </a:lnTo>
                      <a:lnTo>
                        <a:pt x="15" y="98"/>
                      </a:lnTo>
                      <a:lnTo>
                        <a:pt x="32" y="60"/>
                      </a:lnTo>
                      <a:lnTo>
                        <a:pt x="45" y="42"/>
                      </a:lnTo>
                      <a:lnTo>
                        <a:pt x="58" y="28"/>
                      </a:lnTo>
                      <a:lnTo>
                        <a:pt x="73" y="17"/>
                      </a:lnTo>
                      <a:lnTo>
                        <a:pt x="89" y="11"/>
                      </a:lnTo>
                      <a:lnTo>
                        <a:pt x="106" y="6"/>
                      </a:lnTo>
                      <a:lnTo>
                        <a:pt x="124" y="5"/>
                      </a:lnTo>
                      <a:lnTo>
                        <a:pt x="144" y="5"/>
                      </a:lnTo>
                      <a:lnTo>
                        <a:pt x="165" y="6"/>
                      </a:lnTo>
                      <a:lnTo>
                        <a:pt x="166" y="6"/>
                      </a:lnTo>
                      <a:lnTo>
                        <a:pt x="167" y="4"/>
                      </a:lnTo>
                      <a:lnTo>
                        <a:pt x="167" y="3"/>
                      </a:lnTo>
                      <a:lnTo>
                        <a:pt x="166" y="3"/>
                      </a:lnTo>
                      <a:close/>
                    </a:path>
                  </a:pathLst>
                </a:custGeom>
                <a:solidFill>
                  <a:srgbClr val="000000"/>
                </a:solidFill>
                <a:ln w="9525">
                  <a:noFill/>
                  <a:round/>
                  <a:headEnd/>
                  <a:tailEnd/>
                </a:ln>
              </p:spPr>
              <p:txBody>
                <a:bodyPr/>
                <a:lstStyle/>
                <a:p>
                  <a:endParaRPr lang="fr-FR"/>
                </a:p>
              </p:txBody>
            </p:sp>
            <p:sp>
              <p:nvSpPr>
                <p:cNvPr id="275" name="Freeform 369"/>
                <p:cNvSpPr>
                  <a:spLocks/>
                </p:cNvSpPr>
                <p:nvPr/>
              </p:nvSpPr>
              <p:spPr bwMode="auto">
                <a:xfrm>
                  <a:off x="2001" y="2221"/>
                  <a:ext cx="31" cy="40"/>
                </a:xfrm>
                <a:custGeom>
                  <a:avLst/>
                  <a:gdLst>
                    <a:gd name="T0" fmla="*/ 0 w 158"/>
                    <a:gd name="T1" fmla="*/ 0 h 201"/>
                    <a:gd name="T2" fmla="*/ 0 w 158"/>
                    <a:gd name="T3" fmla="*/ 0 h 201"/>
                    <a:gd name="T4" fmla="*/ 0 w 158"/>
                    <a:gd name="T5" fmla="*/ 0 h 201"/>
                    <a:gd name="T6" fmla="*/ 0 w 158"/>
                    <a:gd name="T7" fmla="*/ 0 h 201"/>
                    <a:gd name="T8" fmla="*/ 0 w 158"/>
                    <a:gd name="T9" fmla="*/ 0 h 201"/>
                    <a:gd name="T10" fmla="*/ 0 w 158"/>
                    <a:gd name="T11" fmla="*/ 0 h 201"/>
                    <a:gd name="T12" fmla="*/ 0 w 158"/>
                    <a:gd name="T13" fmla="*/ 0 h 201"/>
                    <a:gd name="T14" fmla="*/ 0 w 158"/>
                    <a:gd name="T15" fmla="*/ 0 h 201"/>
                    <a:gd name="T16" fmla="*/ 0 w 158"/>
                    <a:gd name="T17" fmla="*/ 0 h 201"/>
                    <a:gd name="T18" fmla="*/ 0 w 158"/>
                    <a:gd name="T19" fmla="*/ 0 h 201"/>
                    <a:gd name="T20" fmla="*/ 0 w 158"/>
                    <a:gd name="T21" fmla="*/ 0 h 201"/>
                    <a:gd name="T22" fmla="*/ 0 w 158"/>
                    <a:gd name="T23" fmla="*/ 0 h 201"/>
                    <a:gd name="T24" fmla="*/ 0 w 158"/>
                    <a:gd name="T25" fmla="*/ 0 h 201"/>
                    <a:gd name="T26" fmla="*/ 0 w 158"/>
                    <a:gd name="T27" fmla="*/ 0 h 201"/>
                    <a:gd name="T28" fmla="*/ 0 w 158"/>
                    <a:gd name="T29" fmla="*/ 0 h 201"/>
                    <a:gd name="T30" fmla="*/ 0 w 158"/>
                    <a:gd name="T31" fmla="*/ 0 h 201"/>
                    <a:gd name="T32" fmla="*/ 0 w 158"/>
                    <a:gd name="T33" fmla="*/ 0 h 201"/>
                    <a:gd name="T34" fmla="*/ 0 w 158"/>
                    <a:gd name="T35" fmla="*/ 0 h 201"/>
                    <a:gd name="T36" fmla="*/ 0 w 158"/>
                    <a:gd name="T37" fmla="*/ 0 h 201"/>
                    <a:gd name="T38" fmla="*/ 0 w 158"/>
                    <a:gd name="T39" fmla="*/ 0 h 201"/>
                    <a:gd name="T40" fmla="*/ 0 w 158"/>
                    <a:gd name="T41" fmla="*/ 0 h 201"/>
                    <a:gd name="T42" fmla="*/ 0 w 158"/>
                    <a:gd name="T43" fmla="*/ 0 h 201"/>
                    <a:gd name="T44" fmla="*/ 0 w 158"/>
                    <a:gd name="T45" fmla="*/ 0 h 201"/>
                    <a:gd name="T46" fmla="*/ 0 w 158"/>
                    <a:gd name="T47" fmla="*/ 0 h 201"/>
                    <a:gd name="T48" fmla="*/ 0 w 158"/>
                    <a:gd name="T49" fmla="*/ 0 h 201"/>
                    <a:gd name="T50" fmla="*/ 0 w 158"/>
                    <a:gd name="T51" fmla="*/ 0 h 201"/>
                    <a:gd name="T52" fmla="*/ 0 w 158"/>
                    <a:gd name="T53" fmla="*/ 0 h 201"/>
                    <a:gd name="T54" fmla="*/ 0 w 158"/>
                    <a:gd name="T55" fmla="*/ 0 h 201"/>
                    <a:gd name="T56" fmla="*/ 0 w 158"/>
                    <a:gd name="T57" fmla="*/ 0 h 201"/>
                    <a:gd name="T58" fmla="*/ 0 w 158"/>
                    <a:gd name="T59" fmla="*/ 0 h 201"/>
                    <a:gd name="T60" fmla="*/ 0 w 158"/>
                    <a:gd name="T61" fmla="*/ 0 h 201"/>
                    <a:gd name="T62" fmla="*/ 0 w 158"/>
                    <a:gd name="T63" fmla="*/ 0 h 201"/>
                    <a:gd name="T64" fmla="*/ 0 w 158"/>
                    <a:gd name="T65" fmla="*/ 0 h 201"/>
                    <a:gd name="T66" fmla="*/ 0 w 158"/>
                    <a:gd name="T67" fmla="*/ 0 h 2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8"/>
                    <a:gd name="T103" fmla="*/ 0 h 201"/>
                    <a:gd name="T104" fmla="*/ 158 w 158"/>
                    <a:gd name="T105" fmla="*/ 201 h 2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8" h="201">
                      <a:moveTo>
                        <a:pt x="4" y="182"/>
                      </a:moveTo>
                      <a:lnTo>
                        <a:pt x="21" y="188"/>
                      </a:lnTo>
                      <a:lnTo>
                        <a:pt x="38" y="194"/>
                      </a:lnTo>
                      <a:lnTo>
                        <a:pt x="57" y="199"/>
                      </a:lnTo>
                      <a:lnTo>
                        <a:pt x="75" y="201"/>
                      </a:lnTo>
                      <a:lnTo>
                        <a:pt x="92" y="201"/>
                      </a:lnTo>
                      <a:lnTo>
                        <a:pt x="109" y="196"/>
                      </a:lnTo>
                      <a:lnTo>
                        <a:pt x="124" y="185"/>
                      </a:lnTo>
                      <a:lnTo>
                        <a:pt x="137" y="169"/>
                      </a:lnTo>
                      <a:lnTo>
                        <a:pt x="154" y="129"/>
                      </a:lnTo>
                      <a:lnTo>
                        <a:pt x="158" y="86"/>
                      </a:lnTo>
                      <a:lnTo>
                        <a:pt x="151" y="44"/>
                      </a:lnTo>
                      <a:lnTo>
                        <a:pt x="135" y="2"/>
                      </a:lnTo>
                      <a:lnTo>
                        <a:pt x="132" y="0"/>
                      </a:lnTo>
                      <a:lnTo>
                        <a:pt x="129" y="2"/>
                      </a:lnTo>
                      <a:lnTo>
                        <a:pt x="125" y="6"/>
                      </a:lnTo>
                      <a:lnTo>
                        <a:pt x="125" y="9"/>
                      </a:lnTo>
                      <a:lnTo>
                        <a:pt x="136" y="45"/>
                      </a:lnTo>
                      <a:lnTo>
                        <a:pt x="142" y="82"/>
                      </a:lnTo>
                      <a:lnTo>
                        <a:pt x="140" y="117"/>
                      </a:lnTo>
                      <a:lnTo>
                        <a:pt x="127" y="151"/>
                      </a:lnTo>
                      <a:lnTo>
                        <a:pt x="117" y="165"/>
                      </a:lnTo>
                      <a:lnTo>
                        <a:pt x="103" y="174"/>
                      </a:lnTo>
                      <a:lnTo>
                        <a:pt x="90" y="179"/>
                      </a:lnTo>
                      <a:lnTo>
                        <a:pt x="74" y="182"/>
                      </a:lnTo>
                      <a:lnTo>
                        <a:pt x="57" y="180"/>
                      </a:lnTo>
                      <a:lnTo>
                        <a:pt x="41" y="178"/>
                      </a:lnTo>
                      <a:lnTo>
                        <a:pt x="24" y="174"/>
                      </a:lnTo>
                      <a:lnTo>
                        <a:pt x="9" y="171"/>
                      </a:lnTo>
                      <a:lnTo>
                        <a:pt x="4" y="172"/>
                      </a:lnTo>
                      <a:lnTo>
                        <a:pt x="2" y="174"/>
                      </a:lnTo>
                      <a:lnTo>
                        <a:pt x="0" y="179"/>
                      </a:lnTo>
                      <a:lnTo>
                        <a:pt x="4" y="182"/>
                      </a:lnTo>
                      <a:close/>
                    </a:path>
                  </a:pathLst>
                </a:custGeom>
                <a:solidFill>
                  <a:srgbClr val="000000"/>
                </a:solidFill>
                <a:ln w="9525">
                  <a:noFill/>
                  <a:round/>
                  <a:headEnd/>
                  <a:tailEnd/>
                </a:ln>
              </p:spPr>
              <p:txBody>
                <a:bodyPr/>
                <a:lstStyle/>
                <a:p>
                  <a:endParaRPr lang="fr-FR"/>
                </a:p>
              </p:txBody>
            </p:sp>
            <p:sp>
              <p:nvSpPr>
                <p:cNvPr id="276" name="Freeform 370"/>
                <p:cNvSpPr>
                  <a:spLocks/>
                </p:cNvSpPr>
                <p:nvPr/>
              </p:nvSpPr>
              <p:spPr bwMode="auto">
                <a:xfrm>
                  <a:off x="2016" y="2217"/>
                  <a:ext cx="33" cy="31"/>
                </a:xfrm>
                <a:custGeom>
                  <a:avLst/>
                  <a:gdLst>
                    <a:gd name="T0" fmla="*/ 0 w 163"/>
                    <a:gd name="T1" fmla="*/ 0 h 153"/>
                    <a:gd name="T2" fmla="*/ 0 w 163"/>
                    <a:gd name="T3" fmla="*/ 0 h 153"/>
                    <a:gd name="T4" fmla="*/ 0 w 163"/>
                    <a:gd name="T5" fmla="*/ 0 h 153"/>
                    <a:gd name="T6" fmla="*/ 0 w 163"/>
                    <a:gd name="T7" fmla="*/ 0 h 153"/>
                    <a:gd name="T8" fmla="*/ 0 w 163"/>
                    <a:gd name="T9" fmla="*/ 0 h 153"/>
                    <a:gd name="T10" fmla="*/ 0 w 163"/>
                    <a:gd name="T11" fmla="*/ 0 h 153"/>
                    <a:gd name="T12" fmla="*/ 0 w 163"/>
                    <a:gd name="T13" fmla="*/ 0 h 153"/>
                    <a:gd name="T14" fmla="*/ 0 w 163"/>
                    <a:gd name="T15" fmla="*/ 0 h 153"/>
                    <a:gd name="T16" fmla="*/ 0 w 163"/>
                    <a:gd name="T17" fmla="*/ 0 h 153"/>
                    <a:gd name="T18" fmla="*/ 0 w 163"/>
                    <a:gd name="T19" fmla="*/ 0 h 153"/>
                    <a:gd name="T20" fmla="*/ 0 w 163"/>
                    <a:gd name="T21" fmla="*/ 0 h 153"/>
                    <a:gd name="T22" fmla="*/ 0 w 163"/>
                    <a:gd name="T23" fmla="*/ 0 h 153"/>
                    <a:gd name="T24" fmla="*/ 0 w 163"/>
                    <a:gd name="T25" fmla="*/ 0 h 153"/>
                    <a:gd name="T26" fmla="*/ 0 w 163"/>
                    <a:gd name="T27" fmla="*/ 0 h 153"/>
                    <a:gd name="T28" fmla="*/ 0 w 163"/>
                    <a:gd name="T29" fmla="*/ 0 h 153"/>
                    <a:gd name="T30" fmla="*/ 0 w 163"/>
                    <a:gd name="T31" fmla="*/ 0 h 153"/>
                    <a:gd name="T32" fmla="*/ 0 w 163"/>
                    <a:gd name="T33" fmla="*/ 0 h 153"/>
                    <a:gd name="T34" fmla="*/ 0 w 163"/>
                    <a:gd name="T35" fmla="*/ 0 h 153"/>
                    <a:gd name="T36" fmla="*/ 0 w 163"/>
                    <a:gd name="T37" fmla="*/ 0 h 153"/>
                    <a:gd name="T38" fmla="*/ 0 w 163"/>
                    <a:gd name="T39" fmla="*/ 0 h 153"/>
                    <a:gd name="T40" fmla="*/ 0 w 163"/>
                    <a:gd name="T41" fmla="*/ 0 h 153"/>
                    <a:gd name="T42" fmla="*/ 0 w 163"/>
                    <a:gd name="T43" fmla="*/ 0 h 153"/>
                    <a:gd name="T44" fmla="*/ 0 w 163"/>
                    <a:gd name="T45" fmla="*/ 0 h 153"/>
                    <a:gd name="T46" fmla="*/ 0 w 163"/>
                    <a:gd name="T47" fmla="*/ 0 h 153"/>
                    <a:gd name="T48" fmla="*/ 0 w 163"/>
                    <a:gd name="T49" fmla="*/ 0 h 153"/>
                    <a:gd name="T50" fmla="*/ 0 w 163"/>
                    <a:gd name="T51" fmla="*/ 0 h 15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3"/>
                    <a:gd name="T79" fmla="*/ 0 h 153"/>
                    <a:gd name="T80" fmla="*/ 163 w 163"/>
                    <a:gd name="T81" fmla="*/ 153 h 15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3" h="153">
                      <a:moveTo>
                        <a:pt x="0" y="2"/>
                      </a:moveTo>
                      <a:lnTo>
                        <a:pt x="21" y="19"/>
                      </a:lnTo>
                      <a:lnTo>
                        <a:pt x="42" y="37"/>
                      </a:lnTo>
                      <a:lnTo>
                        <a:pt x="61" y="55"/>
                      </a:lnTo>
                      <a:lnTo>
                        <a:pt x="80" y="75"/>
                      </a:lnTo>
                      <a:lnTo>
                        <a:pt x="99" y="94"/>
                      </a:lnTo>
                      <a:lnTo>
                        <a:pt x="117" y="114"/>
                      </a:lnTo>
                      <a:lnTo>
                        <a:pt x="136" y="133"/>
                      </a:lnTo>
                      <a:lnTo>
                        <a:pt x="155" y="153"/>
                      </a:lnTo>
                      <a:lnTo>
                        <a:pt x="158" y="153"/>
                      </a:lnTo>
                      <a:lnTo>
                        <a:pt x="161" y="151"/>
                      </a:lnTo>
                      <a:lnTo>
                        <a:pt x="163" y="148"/>
                      </a:lnTo>
                      <a:lnTo>
                        <a:pt x="161" y="146"/>
                      </a:lnTo>
                      <a:lnTo>
                        <a:pt x="142" y="126"/>
                      </a:lnTo>
                      <a:lnTo>
                        <a:pt x="124" y="107"/>
                      </a:lnTo>
                      <a:lnTo>
                        <a:pt x="104" y="87"/>
                      </a:lnTo>
                      <a:lnTo>
                        <a:pt x="84" y="69"/>
                      </a:lnTo>
                      <a:lnTo>
                        <a:pt x="64" y="50"/>
                      </a:lnTo>
                      <a:lnTo>
                        <a:pt x="44" y="33"/>
                      </a:lnTo>
                      <a:lnTo>
                        <a:pt x="23" y="16"/>
                      </a:lnTo>
                      <a:lnTo>
                        <a:pt x="1" y="0"/>
                      </a:lnTo>
                      <a:lnTo>
                        <a:pt x="0" y="0"/>
                      </a:lnTo>
                      <a:lnTo>
                        <a:pt x="0" y="2"/>
                      </a:lnTo>
                      <a:close/>
                    </a:path>
                  </a:pathLst>
                </a:custGeom>
                <a:solidFill>
                  <a:srgbClr val="000000"/>
                </a:solidFill>
                <a:ln w="9525">
                  <a:noFill/>
                  <a:round/>
                  <a:headEnd/>
                  <a:tailEnd/>
                </a:ln>
              </p:spPr>
              <p:txBody>
                <a:bodyPr/>
                <a:lstStyle/>
                <a:p>
                  <a:endParaRPr lang="fr-FR"/>
                </a:p>
              </p:txBody>
            </p:sp>
            <p:sp>
              <p:nvSpPr>
                <p:cNvPr id="277" name="Freeform 371"/>
                <p:cNvSpPr>
                  <a:spLocks/>
                </p:cNvSpPr>
                <p:nvPr/>
              </p:nvSpPr>
              <p:spPr bwMode="auto">
                <a:xfrm>
                  <a:off x="2019" y="2246"/>
                  <a:ext cx="30" cy="23"/>
                </a:xfrm>
                <a:custGeom>
                  <a:avLst/>
                  <a:gdLst>
                    <a:gd name="T0" fmla="*/ 0 w 148"/>
                    <a:gd name="T1" fmla="*/ 0 h 113"/>
                    <a:gd name="T2" fmla="*/ 0 w 148"/>
                    <a:gd name="T3" fmla="*/ 0 h 113"/>
                    <a:gd name="T4" fmla="*/ 0 w 148"/>
                    <a:gd name="T5" fmla="*/ 0 h 113"/>
                    <a:gd name="T6" fmla="*/ 0 w 148"/>
                    <a:gd name="T7" fmla="*/ 0 h 113"/>
                    <a:gd name="T8" fmla="*/ 0 w 148"/>
                    <a:gd name="T9" fmla="*/ 0 h 113"/>
                    <a:gd name="T10" fmla="*/ 0 w 148"/>
                    <a:gd name="T11" fmla="*/ 0 h 113"/>
                    <a:gd name="T12" fmla="*/ 0 w 148"/>
                    <a:gd name="T13" fmla="*/ 0 h 113"/>
                    <a:gd name="T14" fmla="*/ 0 w 148"/>
                    <a:gd name="T15" fmla="*/ 0 h 113"/>
                    <a:gd name="T16" fmla="*/ 0 w 148"/>
                    <a:gd name="T17" fmla="*/ 0 h 113"/>
                    <a:gd name="T18" fmla="*/ 0 w 148"/>
                    <a:gd name="T19" fmla="*/ 0 h 113"/>
                    <a:gd name="T20" fmla="*/ 0 w 148"/>
                    <a:gd name="T21" fmla="*/ 0 h 113"/>
                    <a:gd name="T22" fmla="*/ 0 w 148"/>
                    <a:gd name="T23" fmla="*/ 0 h 113"/>
                    <a:gd name="T24" fmla="*/ 0 w 148"/>
                    <a:gd name="T25" fmla="*/ 0 h 113"/>
                    <a:gd name="T26" fmla="*/ 0 w 148"/>
                    <a:gd name="T27" fmla="*/ 0 h 113"/>
                    <a:gd name="T28" fmla="*/ 0 w 148"/>
                    <a:gd name="T29" fmla="*/ 0 h 113"/>
                    <a:gd name="T30" fmla="*/ 0 w 148"/>
                    <a:gd name="T31" fmla="*/ 0 h 113"/>
                    <a:gd name="T32" fmla="*/ 0 w 148"/>
                    <a:gd name="T33" fmla="*/ 0 h 113"/>
                    <a:gd name="T34" fmla="*/ 0 w 148"/>
                    <a:gd name="T35" fmla="*/ 0 h 113"/>
                    <a:gd name="T36" fmla="*/ 0 w 148"/>
                    <a:gd name="T37" fmla="*/ 0 h 113"/>
                    <a:gd name="T38" fmla="*/ 0 w 148"/>
                    <a:gd name="T39" fmla="*/ 0 h 113"/>
                    <a:gd name="T40" fmla="*/ 0 w 148"/>
                    <a:gd name="T41" fmla="*/ 0 h 113"/>
                    <a:gd name="T42" fmla="*/ 0 w 148"/>
                    <a:gd name="T43" fmla="*/ 0 h 113"/>
                    <a:gd name="T44" fmla="*/ 0 w 148"/>
                    <a:gd name="T45" fmla="*/ 0 h 113"/>
                    <a:gd name="T46" fmla="*/ 0 w 148"/>
                    <a:gd name="T47" fmla="*/ 0 h 113"/>
                    <a:gd name="T48" fmla="*/ 0 w 148"/>
                    <a:gd name="T49" fmla="*/ 0 h 113"/>
                    <a:gd name="T50" fmla="*/ 0 w 148"/>
                    <a:gd name="T51" fmla="*/ 0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113"/>
                    <a:gd name="T80" fmla="*/ 148 w 148"/>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113">
                      <a:moveTo>
                        <a:pt x="140" y="3"/>
                      </a:moveTo>
                      <a:lnTo>
                        <a:pt x="129" y="25"/>
                      </a:lnTo>
                      <a:lnTo>
                        <a:pt x="116" y="43"/>
                      </a:lnTo>
                      <a:lnTo>
                        <a:pt x="101" y="60"/>
                      </a:lnTo>
                      <a:lnTo>
                        <a:pt x="85" y="75"/>
                      </a:lnTo>
                      <a:lnTo>
                        <a:pt x="67" y="86"/>
                      </a:lnTo>
                      <a:lnTo>
                        <a:pt x="47" y="95"/>
                      </a:lnTo>
                      <a:lnTo>
                        <a:pt x="27" y="101"/>
                      </a:lnTo>
                      <a:lnTo>
                        <a:pt x="4" y="104"/>
                      </a:lnTo>
                      <a:lnTo>
                        <a:pt x="1" y="106"/>
                      </a:lnTo>
                      <a:lnTo>
                        <a:pt x="0" y="107"/>
                      </a:lnTo>
                      <a:lnTo>
                        <a:pt x="0" y="109"/>
                      </a:lnTo>
                      <a:lnTo>
                        <a:pt x="1" y="110"/>
                      </a:lnTo>
                      <a:lnTo>
                        <a:pt x="24" y="113"/>
                      </a:lnTo>
                      <a:lnTo>
                        <a:pt x="47" y="109"/>
                      </a:lnTo>
                      <a:lnTo>
                        <a:pt x="69" y="99"/>
                      </a:lnTo>
                      <a:lnTo>
                        <a:pt x="89" y="85"/>
                      </a:lnTo>
                      <a:lnTo>
                        <a:pt x="107" y="68"/>
                      </a:lnTo>
                      <a:lnTo>
                        <a:pt x="124" y="48"/>
                      </a:lnTo>
                      <a:lnTo>
                        <a:pt x="138" y="27"/>
                      </a:lnTo>
                      <a:lnTo>
                        <a:pt x="148" y="7"/>
                      </a:lnTo>
                      <a:lnTo>
                        <a:pt x="148" y="2"/>
                      </a:lnTo>
                      <a:lnTo>
                        <a:pt x="146" y="0"/>
                      </a:lnTo>
                      <a:lnTo>
                        <a:pt x="143" y="0"/>
                      </a:lnTo>
                      <a:lnTo>
                        <a:pt x="140" y="3"/>
                      </a:lnTo>
                      <a:close/>
                    </a:path>
                  </a:pathLst>
                </a:custGeom>
                <a:solidFill>
                  <a:srgbClr val="000000"/>
                </a:solidFill>
                <a:ln w="9525">
                  <a:noFill/>
                  <a:round/>
                  <a:headEnd/>
                  <a:tailEnd/>
                </a:ln>
              </p:spPr>
              <p:txBody>
                <a:bodyPr/>
                <a:lstStyle/>
                <a:p>
                  <a:endParaRPr lang="fr-FR"/>
                </a:p>
              </p:txBody>
            </p:sp>
            <p:sp>
              <p:nvSpPr>
                <p:cNvPr id="278" name="Freeform 372"/>
                <p:cNvSpPr>
                  <a:spLocks/>
                </p:cNvSpPr>
                <p:nvPr/>
              </p:nvSpPr>
              <p:spPr bwMode="auto">
                <a:xfrm>
                  <a:off x="1882" y="1999"/>
                  <a:ext cx="231" cy="104"/>
                </a:xfrm>
                <a:custGeom>
                  <a:avLst/>
                  <a:gdLst>
                    <a:gd name="T0" fmla="*/ 0 w 1156"/>
                    <a:gd name="T1" fmla="*/ 0 h 520"/>
                    <a:gd name="T2" fmla="*/ 0 w 1156"/>
                    <a:gd name="T3" fmla="*/ 0 h 520"/>
                    <a:gd name="T4" fmla="*/ 0 w 1156"/>
                    <a:gd name="T5" fmla="*/ 0 h 520"/>
                    <a:gd name="T6" fmla="*/ 0 w 1156"/>
                    <a:gd name="T7" fmla="*/ 0 h 520"/>
                    <a:gd name="T8" fmla="*/ 0 w 1156"/>
                    <a:gd name="T9" fmla="*/ 0 h 520"/>
                    <a:gd name="T10" fmla="*/ 0 w 1156"/>
                    <a:gd name="T11" fmla="*/ 0 h 520"/>
                    <a:gd name="T12" fmla="*/ 0 w 1156"/>
                    <a:gd name="T13" fmla="*/ 0 h 520"/>
                    <a:gd name="T14" fmla="*/ 0 w 1156"/>
                    <a:gd name="T15" fmla="*/ 0 h 520"/>
                    <a:gd name="T16" fmla="*/ 0 w 1156"/>
                    <a:gd name="T17" fmla="*/ 0 h 520"/>
                    <a:gd name="T18" fmla="*/ 0 w 1156"/>
                    <a:gd name="T19" fmla="*/ 0 h 520"/>
                    <a:gd name="T20" fmla="*/ 0 w 1156"/>
                    <a:gd name="T21" fmla="*/ 0 h 520"/>
                    <a:gd name="T22" fmla="*/ 0 w 1156"/>
                    <a:gd name="T23" fmla="*/ 0 h 520"/>
                    <a:gd name="T24" fmla="*/ 0 w 1156"/>
                    <a:gd name="T25" fmla="*/ 0 h 520"/>
                    <a:gd name="T26" fmla="*/ 0 w 1156"/>
                    <a:gd name="T27" fmla="*/ 0 h 520"/>
                    <a:gd name="T28" fmla="*/ 0 w 1156"/>
                    <a:gd name="T29" fmla="*/ 0 h 520"/>
                    <a:gd name="T30" fmla="*/ 0 w 1156"/>
                    <a:gd name="T31" fmla="*/ 0 h 520"/>
                    <a:gd name="T32" fmla="*/ 0 w 1156"/>
                    <a:gd name="T33" fmla="*/ 0 h 520"/>
                    <a:gd name="T34" fmla="*/ 0 w 1156"/>
                    <a:gd name="T35" fmla="*/ 0 h 520"/>
                    <a:gd name="T36" fmla="*/ 0 w 1156"/>
                    <a:gd name="T37" fmla="*/ 0 h 520"/>
                    <a:gd name="T38" fmla="*/ 0 w 1156"/>
                    <a:gd name="T39" fmla="*/ 0 h 520"/>
                    <a:gd name="T40" fmla="*/ 0 w 1156"/>
                    <a:gd name="T41" fmla="*/ 0 h 520"/>
                    <a:gd name="T42" fmla="*/ 0 w 1156"/>
                    <a:gd name="T43" fmla="*/ 0 h 520"/>
                    <a:gd name="T44" fmla="*/ 0 w 1156"/>
                    <a:gd name="T45" fmla="*/ 0 h 520"/>
                    <a:gd name="T46" fmla="*/ 0 w 1156"/>
                    <a:gd name="T47" fmla="*/ 0 h 520"/>
                    <a:gd name="T48" fmla="*/ 0 w 1156"/>
                    <a:gd name="T49" fmla="*/ 0 h 520"/>
                    <a:gd name="T50" fmla="*/ 0 w 1156"/>
                    <a:gd name="T51" fmla="*/ 0 h 520"/>
                    <a:gd name="T52" fmla="*/ 0 w 1156"/>
                    <a:gd name="T53" fmla="*/ 0 h 520"/>
                    <a:gd name="T54" fmla="*/ 0 w 1156"/>
                    <a:gd name="T55" fmla="*/ 0 h 520"/>
                    <a:gd name="T56" fmla="*/ 0 w 1156"/>
                    <a:gd name="T57" fmla="*/ 0 h 520"/>
                    <a:gd name="T58" fmla="*/ 0 w 1156"/>
                    <a:gd name="T59" fmla="*/ 0 h 520"/>
                    <a:gd name="T60" fmla="*/ 0 w 1156"/>
                    <a:gd name="T61" fmla="*/ 0 h 520"/>
                    <a:gd name="T62" fmla="*/ 0 w 1156"/>
                    <a:gd name="T63" fmla="*/ 0 h 520"/>
                    <a:gd name="T64" fmla="*/ 0 w 1156"/>
                    <a:gd name="T65" fmla="*/ 0 h 520"/>
                    <a:gd name="T66" fmla="*/ 0 w 1156"/>
                    <a:gd name="T67" fmla="*/ 0 h 520"/>
                    <a:gd name="T68" fmla="*/ 0 w 1156"/>
                    <a:gd name="T69" fmla="*/ 0 h 520"/>
                    <a:gd name="T70" fmla="*/ 0 w 1156"/>
                    <a:gd name="T71" fmla="*/ 0 h 520"/>
                    <a:gd name="T72" fmla="*/ 0 w 1156"/>
                    <a:gd name="T73" fmla="*/ 0 h 520"/>
                    <a:gd name="T74" fmla="*/ 0 w 1156"/>
                    <a:gd name="T75" fmla="*/ 0 h 520"/>
                    <a:gd name="T76" fmla="*/ 0 w 1156"/>
                    <a:gd name="T77" fmla="*/ 0 h 520"/>
                    <a:gd name="T78" fmla="*/ 0 w 1156"/>
                    <a:gd name="T79" fmla="*/ 0 h 520"/>
                    <a:gd name="T80" fmla="*/ 0 w 1156"/>
                    <a:gd name="T81" fmla="*/ 0 h 520"/>
                    <a:gd name="T82" fmla="*/ 0 w 1156"/>
                    <a:gd name="T83" fmla="*/ 0 h 520"/>
                    <a:gd name="T84" fmla="*/ 0 w 1156"/>
                    <a:gd name="T85" fmla="*/ 0 h 520"/>
                    <a:gd name="T86" fmla="*/ 0 w 1156"/>
                    <a:gd name="T87" fmla="*/ 0 h 520"/>
                    <a:gd name="T88" fmla="*/ 0 w 1156"/>
                    <a:gd name="T89" fmla="*/ 0 h 520"/>
                    <a:gd name="T90" fmla="*/ 0 w 1156"/>
                    <a:gd name="T91" fmla="*/ 0 h 520"/>
                    <a:gd name="T92" fmla="*/ 0 w 1156"/>
                    <a:gd name="T93" fmla="*/ 0 h 520"/>
                    <a:gd name="T94" fmla="*/ 0 w 1156"/>
                    <a:gd name="T95" fmla="*/ 0 h 520"/>
                    <a:gd name="T96" fmla="*/ 0 w 1156"/>
                    <a:gd name="T97" fmla="*/ 0 h 520"/>
                    <a:gd name="T98" fmla="*/ 0 w 1156"/>
                    <a:gd name="T99" fmla="*/ 0 h 520"/>
                    <a:gd name="T100" fmla="*/ 0 w 1156"/>
                    <a:gd name="T101" fmla="*/ 0 h 520"/>
                    <a:gd name="T102" fmla="*/ 0 w 1156"/>
                    <a:gd name="T103" fmla="*/ 0 h 520"/>
                    <a:gd name="T104" fmla="*/ 0 w 1156"/>
                    <a:gd name="T105" fmla="*/ 0 h 5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56"/>
                    <a:gd name="T160" fmla="*/ 0 h 520"/>
                    <a:gd name="T161" fmla="*/ 1156 w 1156"/>
                    <a:gd name="T162" fmla="*/ 520 h 5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56" h="520">
                      <a:moveTo>
                        <a:pt x="1" y="514"/>
                      </a:moveTo>
                      <a:lnTo>
                        <a:pt x="41" y="499"/>
                      </a:lnTo>
                      <a:lnTo>
                        <a:pt x="80" y="484"/>
                      </a:lnTo>
                      <a:lnTo>
                        <a:pt x="121" y="471"/>
                      </a:lnTo>
                      <a:lnTo>
                        <a:pt x="160" y="455"/>
                      </a:lnTo>
                      <a:lnTo>
                        <a:pt x="200" y="440"/>
                      </a:lnTo>
                      <a:lnTo>
                        <a:pt x="240" y="426"/>
                      </a:lnTo>
                      <a:lnTo>
                        <a:pt x="279" y="410"/>
                      </a:lnTo>
                      <a:lnTo>
                        <a:pt x="320" y="395"/>
                      </a:lnTo>
                      <a:lnTo>
                        <a:pt x="359" y="379"/>
                      </a:lnTo>
                      <a:lnTo>
                        <a:pt x="399" y="363"/>
                      </a:lnTo>
                      <a:lnTo>
                        <a:pt x="439" y="349"/>
                      </a:lnTo>
                      <a:lnTo>
                        <a:pt x="478" y="333"/>
                      </a:lnTo>
                      <a:lnTo>
                        <a:pt x="519" y="317"/>
                      </a:lnTo>
                      <a:lnTo>
                        <a:pt x="558" y="300"/>
                      </a:lnTo>
                      <a:lnTo>
                        <a:pt x="598" y="284"/>
                      </a:lnTo>
                      <a:lnTo>
                        <a:pt x="637" y="268"/>
                      </a:lnTo>
                      <a:lnTo>
                        <a:pt x="657" y="261"/>
                      </a:lnTo>
                      <a:lnTo>
                        <a:pt x="676" y="252"/>
                      </a:lnTo>
                      <a:lnTo>
                        <a:pt x="696" y="244"/>
                      </a:lnTo>
                      <a:lnTo>
                        <a:pt x="714" y="235"/>
                      </a:lnTo>
                      <a:lnTo>
                        <a:pt x="734" y="226"/>
                      </a:lnTo>
                      <a:lnTo>
                        <a:pt x="753" y="217"/>
                      </a:lnTo>
                      <a:lnTo>
                        <a:pt x="772" y="208"/>
                      </a:lnTo>
                      <a:lnTo>
                        <a:pt x="791" y="198"/>
                      </a:lnTo>
                      <a:lnTo>
                        <a:pt x="811" y="189"/>
                      </a:lnTo>
                      <a:lnTo>
                        <a:pt x="829" y="179"/>
                      </a:lnTo>
                      <a:lnTo>
                        <a:pt x="849" y="169"/>
                      </a:lnTo>
                      <a:lnTo>
                        <a:pt x="867" y="159"/>
                      </a:lnTo>
                      <a:lnTo>
                        <a:pt x="886" y="150"/>
                      </a:lnTo>
                      <a:lnTo>
                        <a:pt x="905" y="140"/>
                      </a:lnTo>
                      <a:lnTo>
                        <a:pt x="924" y="130"/>
                      </a:lnTo>
                      <a:lnTo>
                        <a:pt x="943" y="120"/>
                      </a:lnTo>
                      <a:lnTo>
                        <a:pt x="960" y="112"/>
                      </a:lnTo>
                      <a:lnTo>
                        <a:pt x="974" y="103"/>
                      </a:lnTo>
                      <a:lnTo>
                        <a:pt x="989" y="96"/>
                      </a:lnTo>
                      <a:lnTo>
                        <a:pt x="1002" y="90"/>
                      </a:lnTo>
                      <a:lnTo>
                        <a:pt x="1015" y="82"/>
                      </a:lnTo>
                      <a:lnTo>
                        <a:pt x="1026" y="76"/>
                      </a:lnTo>
                      <a:lnTo>
                        <a:pt x="1037" y="70"/>
                      </a:lnTo>
                      <a:lnTo>
                        <a:pt x="1049" y="64"/>
                      </a:lnTo>
                      <a:lnTo>
                        <a:pt x="1060" y="58"/>
                      </a:lnTo>
                      <a:lnTo>
                        <a:pt x="1071" y="52"/>
                      </a:lnTo>
                      <a:lnTo>
                        <a:pt x="1082" y="44"/>
                      </a:lnTo>
                      <a:lnTo>
                        <a:pt x="1094" y="37"/>
                      </a:lnTo>
                      <a:lnTo>
                        <a:pt x="1106" y="30"/>
                      </a:lnTo>
                      <a:lnTo>
                        <a:pt x="1120" y="21"/>
                      </a:lnTo>
                      <a:lnTo>
                        <a:pt x="1134" y="11"/>
                      </a:lnTo>
                      <a:lnTo>
                        <a:pt x="1150" y="0"/>
                      </a:lnTo>
                      <a:lnTo>
                        <a:pt x="1153" y="0"/>
                      </a:lnTo>
                      <a:lnTo>
                        <a:pt x="1156" y="2"/>
                      </a:lnTo>
                      <a:lnTo>
                        <a:pt x="1156" y="5"/>
                      </a:lnTo>
                      <a:lnTo>
                        <a:pt x="1155" y="8"/>
                      </a:lnTo>
                      <a:lnTo>
                        <a:pt x="1139" y="19"/>
                      </a:lnTo>
                      <a:lnTo>
                        <a:pt x="1125" y="27"/>
                      </a:lnTo>
                      <a:lnTo>
                        <a:pt x="1111" y="36"/>
                      </a:lnTo>
                      <a:lnTo>
                        <a:pt x="1099" y="44"/>
                      </a:lnTo>
                      <a:lnTo>
                        <a:pt x="1087" y="51"/>
                      </a:lnTo>
                      <a:lnTo>
                        <a:pt x="1076" y="58"/>
                      </a:lnTo>
                      <a:lnTo>
                        <a:pt x="1065" y="64"/>
                      </a:lnTo>
                      <a:lnTo>
                        <a:pt x="1054" y="70"/>
                      </a:lnTo>
                      <a:lnTo>
                        <a:pt x="1041" y="76"/>
                      </a:lnTo>
                      <a:lnTo>
                        <a:pt x="1030" y="82"/>
                      </a:lnTo>
                      <a:lnTo>
                        <a:pt x="1019" y="88"/>
                      </a:lnTo>
                      <a:lnTo>
                        <a:pt x="1007" y="95"/>
                      </a:lnTo>
                      <a:lnTo>
                        <a:pt x="994" y="101"/>
                      </a:lnTo>
                      <a:lnTo>
                        <a:pt x="979" y="108"/>
                      </a:lnTo>
                      <a:lnTo>
                        <a:pt x="965" y="117"/>
                      </a:lnTo>
                      <a:lnTo>
                        <a:pt x="947" y="125"/>
                      </a:lnTo>
                      <a:lnTo>
                        <a:pt x="928" y="135"/>
                      </a:lnTo>
                      <a:lnTo>
                        <a:pt x="910" y="145"/>
                      </a:lnTo>
                      <a:lnTo>
                        <a:pt x="890" y="154"/>
                      </a:lnTo>
                      <a:lnTo>
                        <a:pt x="872" y="164"/>
                      </a:lnTo>
                      <a:lnTo>
                        <a:pt x="852" y="174"/>
                      </a:lnTo>
                      <a:lnTo>
                        <a:pt x="834" y="184"/>
                      </a:lnTo>
                      <a:lnTo>
                        <a:pt x="814" y="193"/>
                      </a:lnTo>
                      <a:lnTo>
                        <a:pt x="796" y="203"/>
                      </a:lnTo>
                      <a:lnTo>
                        <a:pt x="776" y="213"/>
                      </a:lnTo>
                      <a:lnTo>
                        <a:pt x="758" y="223"/>
                      </a:lnTo>
                      <a:lnTo>
                        <a:pt x="739" y="231"/>
                      </a:lnTo>
                      <a:lnTo>
                        <a:pt x="719" y="241"/>
                      </a:lnTo>
                      <a:lnTo>
                        <a:pt x="701" y="250"/>
                      </a:lnTo>
                      <a:lnTo>
                        <a:pt x="681" y="258"/>
                      </a:lnTo>
                      <a:lnTo>
                        <a:pt x="662" y="267"/>
                      </a:lnTo>
                      <a:lnTo>
                        <a:pt x="642" y="275"/>
                      </a:lnTo>
                      <a:lnTo>
                        <a:pt x="603" y="291"/>
                      </a:lnTo>
                      <a:lnTo>
                        <a:pt x="563" y="308"/>
                      </a:lnTo>
                      <a:lnTo>
                        <a:pt x="524" y="324"/>
                      </a:lnTo>
                      <a:lnTo>
                        <a:pt x="483" y="340"/>
                      </a:lnTo>
                      <a:lnTo>
                        <a:pt x="444" y="357"/>
                      </a:lnTo>
                      <a:lnTo>
                        <a:pt x="404" y="373"/>
                      </a:lnTo>
                      <a:lnTo>
                        <a:pt x="365" y="389"/>
                      </a:lnTo>
                      <a:lnTo>
                        <a:pt x="325" y="404"/>
                      </a:lnTo>
                      <a:lnTo>
                        <a:pt x="284" y="420"/>
                      </a:lnTo>
                      <a:lnTo>
                        <a:pt x="245" y="434"/>
                      </a:lnTo>
                      <a:lnTo>
                        <a:pt x="205" y="449"/>
                      </a:lnTo>
                      <a:lnTo>
                        <a:pt x="165" y="464"/>
                      </a:lnTo>
                      <a:lnTo>
                        <a:pt x="124" y="478"/>
                      </a:lnTo>
                      <a:lnTo>
                        <a:pt x="84" y="493"/>
                      </a:lnTo>
                      <a:lnTo>
                        <a:pt x="44" y="506"/>
                      </a:lnTo>
                      <a:lnTo>
                        <a:pt x="3" y="520"/>
                      </a:lnTo>
                      <a:lnTo>
                        <a:pt x="1" y="518"/>
                      </a:lnTo>
                      <a:lnTo>
                        <a:pt x="0" y="517"/>
                      </a:lnTo>
                      <a:lnTo>
                        <a:pt x="0" y="515"/>
                      </a:lnTo>
                      <a:lnTo>
                        <a:pt x="1" y="514"/>
                      </a:lnTo>
                      <a:close/>
                    </a:path>
                  </a:pathLst>
                </a:custGeom>
                <a:solidFill>
                  <a:srgbClr val="000000"/>
                </a:solidFill>
                <a:ln w="9525">
                  <a:noFill/>
                  <a:round/>
                  <a:headEnd/>
                  <a:tailEnd/>
                </a:ln>
              </p:spPr>
              <p:txBody>
                <a:bodyPr/>
                <a:lstStyle/>
                <a:p>
                  <a:endParaRPr lang="fr-FR"/>
                </a:p>
              </p:txBody>
            </p:sp>
            <p:sp>
              <p:nvSpPr>
                <p:cNvPr id="279" name="Freeform 373"/>
                <p:cNvSpPr>
                  <a:spLocks/>
                </p:cNvSpPr>
                <p:nvPr/>
              </p:nvSpPr>
              <p:spPr bwMode="auto">
                <a:xfrm>
                  <a:off x="2093" y="2000"/>
                  <a:ext cx="241" cy="37"/>
                </a:xfrm>
                <a:custGeom>
                  <a:avLst/>
                  <a:gdLst>
                    <a:gd name="T0" fmla="*/ 0 w 1205"/>
                    <a:gd name="T1" fmla="*/ 0 h 185"/>
                    <a:gd name="T2" fmla="*/ 0 w 1205"/>
                    <a:gd name="T3" fmla="*/ 0 h 185"/>
                    <a:gd name="T4" fmla="*/ 0 w 1205"/>
                    <a:gd name="T5" fmla="*/ 0 h 185"/>
                    <a:gd name="T6" fmla="*/ 0 w 1205"/>
                    <a:gd name="T7" fmla="*/ 0 h 185"/>
                    <a:gd name="T8" fmla="*/ 0 w 1205"/>
                    <a:gd name="T9" fmla="*/ 0 h 185"/>
                    <a:gd name="T10" fmla="*/ 0 w 1205"/>
                    <a:gd name="T11" fmla="*/ 0 h 185"/>
                    <a:gd name="T12" fmla="*/ 0 w 1205"/>
                    <a:gd name="T13" fmla="*/ 0 h 185"/>
                    <a:gd name="T14" fmla="*/ 0 w 1205"/>
                    <a:gd name="T15" fmla="*/ 0 h 185"/>
                    <a:gd name="T16" fmla="*/ 0 w 1205"/>
                    <a:gd name="T17" fmla="*/ 0 h 185"/>
                    <a:gd name="T18" fmla="*/ 0 w 1205"/>
                    <a:gd name="T19" fmla="*/ 0 h 185"/>
                    <a:gd name="T20" fmla="*/ 0 w 1205"/>
                    <a:gd name="T21" fmla="*/ 0 h 185"/>
                    <a:gd name="T22" fmla="*/ 0 w 1205"/>
                    <a:gd name="T23" fmla="*/ 0 h 185"/>
                    <a:gd name="T24" fmla="*/ 0 w 1205"/>
                    <a:gd name="T25" fmla="*/ 0 h 185"/>
                    <a:gd name="T26" fmla="*/ 0 w 1205"/>
                    <a:gd name="T27" fmla="*/ 0 h 185"/>
                    <a:gd name="T28" fmla="*/ 0 w 1205"/>
                    <a:gd name="T29" fmla="*/ 0 h 185"/>
                    <a:gd name="T30" fmla="*/ 0 w 1205"/>
                    <a:gd name="T31" fmla="*/ 0 h 185"/>
                    <a:gd name="T32" fmla="*/ 0 w 1205"/>
                    <a:gd name="T33" fmla="*/ 0 h 185"/>
                    <a:gd name="T34" fmla="*/ 0 w 1205"/>
                    <a:gd name="T35" fmla="*/ 0 h 185"/>
                    <a:gd name="T36" fmla="*/ 0 w 1205"/>
                    <a:gd name="T37" fmla="*/ 0 h 185"/>
                    <a:gd name="T38" fmla="*/ 0 w 1205"/>
                    <a:gd name="T39" fmla="*/ 0 h 185"/>
                    <a:gd name="T40" fmla="*/ 0 w 1205"/>
                    <a:gd name="T41" fmla="*/ 0 h 185"/>
                    <a:gd name="T42" fmla="*/ 0 w 1205"/>
                    <a:gd name="T43" fmla="*/ 0 h 185"/>
                    <a:gd name="T44" fmla="*/ 0 w 1205"/>
                    <a:gd name="T45" fmla="*/ 0 h 185"/>
                    <a:gd name="T46" fmla="*/ 0 w 1205"/>
                    <a:gd name="T47" fmla="*/ 0 h 185"/>
                    <a:gd name="T48" fmla="*/ 0 w 1205"/>
                    <a:gd name="T49" fmla="*/ 0 h 185"/>
                    <a:gd name="T50" fmla="*/ 0 w 1205"/>
                    <a:gd name="T51" fmla="*/ 0 h 185"/>
                    <a:gd name="T52" fmla="*/ 0 w 1205"/>
                    <a:gd name="T53" fmla="*/ 0 h 185"/>
                    <a:gd name="T54" fmla="*/ 0 w 1205"/>
                    <a:gd name="T55" fmla="*/ 0 h 185"/>
                    <a:gd name="T56" fmla="*/ 0 w 1205"/>
                    <a:gd name="T57" fmla="*/ 0 h 185"/>
                    <a:gd name="T58" fmla="*/ 0 w 1205"/>
                    <a:gd name="T59" fmla="*/ 0 h 185"/>
                    <a:gd name="T60" fmla="*/ 0 w 1205"/>
                    <a:gd name="T61" fmla="*/ 0 h 185"/>
                    <a:gd name="T62" fmla="*/ 0 w 1205"/>
                    <a:gd name="T63" fmla="*/ 0 h 185"/>
                    <a:gd name="T64" fmla="*/ 0 w 1205"/>
                    <a:gd name="T65" fmla="*/ 0 h 185"/>
                    <a:gd name="T66" fmla="*/ 0 w 1205"/>
                    <a:gd name="T67" fmla="*/ 0 h 185"/>
                    <a:gd name="T68" fmla="*/ 0 w 1205"/>
                    <a:gd name="T69" fmla="*/ 0 h 185"/>
                    <a:gd name="T70" fmla="*/ 0 w 1205"/>
                    <a:gd name="T71" fmla="*/ 0 h 185"/>
                    <a:gd name="T72" fmla="*/ 0 w 1205"/>
                    <a:gd name="T73" fmla="*/ 0 h 185"/>
                    <a:gd name="T74" fmla="*/ 0 w 1205"/>
                    <a:gd name="T75" fmla="*/ 0 h 185"/>
                    <a:gd name="T76" fmla="*/ 0 w 1205"/>
                    <a:gd name="T77" fmla="*/ 0 h 185"/>
                    <a:gd name="T78" fmla="*/ 0 w 1205"/>
                    <a:gd name="T79" fmla="*/ 0 h 185"/>
                    <a:gd name="T80" fmla="*/ 0 w 1205"/>
                    <a:gd name="T81" fmla="*/ 0 h 185"/>
                    <a:gd name="T82" fmla="*/ 0 w 1205"/>
                    <a:gd name="T83" fmla="*/ 0 h 185"/>
                    <a:gd name="T84" fmla="*/ 0 w 1205"/>
                    <a:gd name="T85" fmla="*/ 0 h 185"/>
                    <a:gd name="T86" fmla="*/ 0 w 1205"/>
                    <a:gd name="T87" fmla="*/ 0 h 185"/>
                    <a:gd name="T88" fmla="*/ 0 w 1205"/>
                    <a:gd name="T89" fmla="*/ 0 h 1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5"/>
                    <a:gd name="T136" fmla="*/ 0 h 185"/>
                    <a:gd name="T137" fmla="*/ 1205 w 1205"/>
                    <a:gd name="T138" fmla="*/ 185 h 1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5" h="185">
                      <a:moveTo>
                        <a:pt x="5" y="0"/>
                      </a:moveTo>
                      <a:lnTo>
                        <a:pt x="15" y="1"/>
                      </a:lnTo>
                      <a:lnTo>
                        <a:pt x="28" y="2"/>
                      </a:lnTo>
                      <a:lnTo>
                        <a:pt x="44" y="5"/>
                      </a:lnTo>
                      <a:lnTo>
                        <a:pt x="64" y="7"/>
                      </a:lnTo>
                      <a:lnTo>
                        <a:pt x="85" y="9"/>
                      </a:lnTo>
                      <a:lnTo>
                        <a:pt x="109" y="13"/>
                      </a:lnTo>
                      <a:lnTo>
                        <a:pt x="135" y="17"/>
                      </a:lnTo>
                      <a:lnTo>
                        <a:pt x="164" y="22"/>
                      </a:lnTo>
                      <a:lnTo>
                        <a:pt x="193" y="25"/>
                      </a:lnTo>
                      <a:lnTo>
                        <a:pt x="225" y="30"/>
                      </a:lnTo>
                      <a:lnTo>
                        <a:pt x="258" y="35"/>
                      </a:lnTo>
                      <a:lnTo>
                        <a:pt x="292" y="40"/>
                      </a:lnTo>
                      <a:lnTo>
                        <a:pt x="328" y="46"/>
                      </a:lnTo>
                      <a:lnTo>
                        <a:pt x="363" y="51"/>
                      </a:lnTo>
                      <a:lnTo>
                        <a:pt x="398" y="57"/>
                      </a:lnTo>
                      <a:lnTo>
                        <a:pt x="435" y="62"/>
                      </a:lnTo>
                      <a:lnTo>
                        <a:pt x="472" y="68"/>
                      </a:lnTo>
                      <a:lnTo>
                        <a:pt x="508" y="73"/>
                      </a:lnTo>
                      <a:lnTo>
                        <a:pt x="544" y="79"/>
                      </a:lnTo>
                      <a:lnTo>
                        <a:pt x="579" y="84"/>
                      </a:lnTo>
                      <a:lnTo>
                        <a:pt x="615" y="89"/>
                      </a:lnTo>
                      <a:lnTo>
                        <a:pt x="648" y="94"/>
                      </a:lnTo>
                      <a:lnTo>
                        <a:pt x="681" y="99"/>
                      </a:lnTo>
                      <a:lnTo>
                        <a:pt x="711" y="104"/>
                      </a:lnTo>
                      <a:lnTo>
                        <a:pt x="740" y="107"/>
                      </a:lnTo>
                      <a:lnTo>
                        <a:pt x="769" y="111"/>
                      </a:lnTo>
                      <a:lnTo>
                        <a:pt x="794" y="115"/>
                      </a:lnTo>
                      <a:lnTo>
                        <a:pt x="817" y="118"/>
                      </a:lnTo>
                      <a:lnTo>
                        <a:pt x="837" y="121"/>
                      </a:lnTo>
                      <a:lnTo>
                        <a:pt x="855" y="123"/>
                      </a:lnTo>
                      <a:lnTo>
                        <a:pt x="870" y="124"/>
                      </a:lnTo>
                      <a:lnTo>
                        <a:pt x="882" y="126"/>
                      </a:lnTo>
                      <a:lnTo>
                        <a:pt x="900" y="127"/>
                      </a:lnTo>
                      <a:lnTo>
                        <a:pt x="920" y="129"/>
                      </a:lnTo>
                      <a:lnTo>
                        <a:pt x="938" y="130"/>
                      </a:lnTo>
                      <a:lnTo>
                        <a:pt x="957" y="133"/>
                      </a:lnTo>
                      <a:lnTo>
                        <a:pt x="976" y="134"/>
                      </a:lnTo>
                      <a:lnTo>
                        <a:pt x="994" y="137"/>
                      </a:lnTo>
                      <a:lnTo>
                        <a:pt x="1014" y="138"/>
                      </a:lnTo>
                      <a:lnTo>
                        <a:pt x="1032" y="140"/>
                      </a:lnTo>
                      <a:lnTo>
                        <a:pt x="1052" y="141"/>
                      </a:lnTo>
                      <a:lnTo>
                        <a:pt x="1070" y="143"/>
                      </a:lnTo>
                      <a:lnTo>
                        <a:pt x="1090" y="144"/>
                      </a:lnTo>
                      <a:lnTo>
                        <a:pt x="1108" y="145"/>
                      </a:lnTo>
                      <a:lnTo>
                        <a:pt x="1128" y="146"/>
                      </a:lnTo>
                      <a:lnTo>
                        <a:pt x="1146" y="148"/>
                      </a:lnTo>
                      <a:lnTo>
                        <a:pt x="1165" y="148"/>
                      </a:lnTo>
                      <a:lnTo>
                        <a:pt x="1184" y="148"/>
                      </a:lnTo>
                      <a:lnTo>
                        <a:pt x="1197" y="154"/>
                      </a:lnTo>
                      <a:lnTo>
                        <a:pt x="1205" y="166"/>
                      </a:lnTo>
                      <a:lnTo>
                        <a:pt x="1203" y="179"/>
                      </a:lnTo>
                      <a:lnTo>
                        <a:pt x="1191" y="185"/>
                      </a:lnTo>
                      <a:lnTo>
                        <a:pt x="1179" y="185"/>
                      </a:lnTo>
                      <a:lnTo>
                        <a:pt x="1163" y="184"/>
                      </a:lnTo>
                      <a:lnTo>
                        <a:pt x="1141" y="182"/>
                      </a:lnTo>
                      <a:lnTo>
                        <a:pt x="1114" y="179"/>
                      </a:lnTo>
                      <a:lnTo>
                        <a:pt x="1085" y="176"/>
                      </a:lnTo>
                      <a:lnTo>
                        <a:pt x="1051" y="172"/>
                      </a:lnTo>
                      <a:lnTo>
                        <a:pt x="1013" y="167"/>
                      </a:lnTo>
                      <a:lnTo>
                        <a:pt x="972" y="161"/>
                      </a:lnTo>
                      <a:lnTo>
                        <a:pt x="929" y="156"/>
                      </a:lnTo>
                      <a:lnTo>
                        <a:pt x="883" y="149"/>
                      </a:lnTo>
                      <a:lnTo>
                        <a:pt x="836" y="143"/>
                      </a:lnTo>
                      <a:lnTo>
                        <a:pt x="787" y="135"/>
                      </a:lnTo>
                      <a:lnTo>
                        <a:pt x="736" y="128"/>
                      </a:lnTo>
                      <a:lnTo>
                        <a:pt x="684" y="121"/>
                      </a:lnTo>
                      <a:lnTo>
                        <a:pt x="632" y="112"/>
                      </a:lnTo>
                      <a:lnTo>
                        <a:pt x="580" y="105"/>
                      </a:lnTo>
                      <a:lnTo>
                        <a:pt x="528" y="96"/>
                      </a:lnTo>
                      <a:lnTo>
                        <a:pt x="477" y="89"/>
                      </a:lnTo>
                      <a:lnTo>
                        <a:pt x="425" y="80"/>
                      </a:lnTo>
                      <a:lnTo>
                        <a:pt x="377" y="73"/>
                      </a:lnTo>
                      <a:lnTo>
                        <a:pt x="328" y="66"/>
                      </a:lnTo>
                      <a:lnTo>
                        <a:pt x="282" y="58"/>
                      </a:lnTo>
                      <a:lnTo>
                        <a:pt x="238" y="51"/>
                      </a:lnTo>
                      <a:lnTo>
                        <a:pt x="197" y="45"/>
                      </a:lnTo>
                      <a:lnTo>
                        <a:pt x="159" y="39"/>
                      </a:lnTo>
                      <a:lnTo>
                        <a:pt x="125" y="33"/>
                      </a:lnTo>
                      <a:lnTo>
                        <a:pt x="93" y="28"/>
                      </a:lnTo>
                      <a:lnTo>
                        <a:pt x="66" y="23"/>
                      </a:lnTo>
                      <a:lnTo>
                        <a:pt x="44" y="19"/>
                      </a:lnTo>
                      <a:lnTo>
                        <a:pt x="26" y="16"/>
                      </a:lnTo>
                      <a:lnTo>
                        <a:pt x="14" y="13"/>
                      </a:lnTo>
                      <a:lnTo>
                        <a:pt x="6" y="12"/>
                      </a:lnTo>
                      <a:lnTo>
                        <a:pt x="3" y="9"/>
                      </a:lnTo>
                      <a:lnTo>
                        <a:pt x="0" y="5"/>
                      </a:lnTo>
                      <a:lnTo>
                        <a:pt x="2" y="1"/>
                      </a:lnTo>
                      <a:lnTo>
                        <a:pt x="5" y="0"/>
                      </a:lnTo>
                      <a:close/>
                    </a:path>
                  </a:pathLst>
                </a:custGeom>
                <a:solidFill>
                  <a:srgbClr val="000000"/>
                </a:solidFill>
                <a:ln w="9525">
                  <a:noFill/>
                  <a:round/>
                  <a:headEnd/>
                  <a:tailEnd/>
                </a:ln>
              </p:spPr>
              <p:txBody>
                <a:bodyPr/>
                <a:lstStyle/>
                <a:p>
                  <a:endParaRPr lang="fr-FR"/>
                </a:p>
              </p:txBody>
            </p:sp>
            <p:sp>
              <p:nvSpPr>
                <p:cNvPr id="280" name="Freeform 374"/>
                <p:cNvSpPr>
                  <a:spLocks/>
                </p:cNvSpPr>
                <p:nvPr/>
              </p:nvSpPr>
              <p:spPr bwMode="auto">
                <a:xfrm>
                  <a:off x="2124" y="2031"/>
                  <a:ext cx="208" cy="123"/>
                </a:xfrm>
                <a:custGeom>
                  <a:avLst/>
                  <a:gdLst>
                    <a:gd name="T0" fmla="*/ 0 w 1037"/>
                    <a:gd name="T1" fmla="*/ 0 h 612"/>
                    <a:gd name="T2" fmla="*/ 0 w 1037"/>
                    <a:gd name="T3" fmla="*/ 0 h 612"/>
                    <a:gd name="T4" fmla="*/ 0 w 1037"/>
                    <a:gd name="T5" fmla="*/ 0 h 612"/>
                    <a:gd name="T6" fmla="*/ 0 w 1037"/>
                    <a:gd name="T7" fmla="*/ 0 h 612"/>
                    <a:gd name="T8" fmla="*/ 0 w 1037"/>
                    <a:gd name="T9" fmla="*/ 0 h 612"/>
                    <a:gd name="T10" fmla="*/ 0 w 1037"/>
                    <a:gd name="T11" fmla="*/ 0 h 612"/>
                    <a:gd name="T12" fmla="*/ 0 w 1037"/>
                    <a:gd name="T13" fmla="*/ 0 h 612"/>
                    <a:gd name="T14" fmla="*/ 0 w 1037"/>
                    <a:gd name="T15" fmla="*/ 0 h 612"/>
                    <a:gd name="T16" fmla="*/ 0 w 1037"/>
                    <a:gd name="T17" fmla="*/ 0 h 612"/>
                    <a:gd name="T18" fmla="*/ 0 w 1037"/>
                    <a:gd name="T19" fmla="*/ 0 h 612"/>
                    <a:gd name="T20" fmla="*/ 0 w 1037"/>
                    <a:gd name="T21" fmla="*/ 0 h 612"/>
                    <a:gd name="T22" fmla="*/ 0 w 1037"/>
                    <a:gd name="T23" fmla="*/ 0 h 612"/>
                    <a:gd name="T24" fmla="*/ 0 w 1037"/>
                    <a:gd name="T25" fmla="*/ 0 h 612"/>
                    <a:gd name="T26" fmla="*/ 0 w 1037"/>
                    <a:gd name="T27" fmla="*/ 0 h 612"/>
                    <a:gd name="T28" fmla="*/ 0 w 1037"/>
                    <a:gd name="T29" fmla="*/ 0 h 612"/>
                    <a:gd name="T30" fmla="*/ 0 w 1037"/>
                    <a:gd name="T31" fmla="*/ 0 h 612"/>
                    <a:gd name="T32" fmla="*/ 0 w 1037"/>
                    <a:gd name="T33" fmla="*/ 0 h 612"/>
                    <a:gd name="T34" fmla="*/ 0 w 1037"/>
                    <a:gd name="T35" fmla="*/ 0 h 612"/>
                    <a:gd name="T36" fmla="*/ 0 w 1037"/>
                    <a:gd name="T37" fmla="*/ 0 h 612"/>
                    <a:gd name="T38" fmla="*/ 0 w 1037"/>
                    <a:gd name="T39" fmla="*/ 0 h 612"/>
                    <a:gd name="T40" fmla="*/ 0 w 1037"/>
                    <a:gd name="T41" fmla="*/ 0 h 612"/>
                    <a:gd name="T42" fmla="*/ 0 w 1037"/>
                    <a:gd name="T43" fmla="*/ 0 h 612"/>
                    <a:gd name="T44" fmla="*/ 0 w 1037"/>
                    <a:gd name="T45" fmla="*/ 0 h 612"/>
                    <a:gd name="T46" fmla="*/ 0 w 1037"/>
                    <a:gd name="T47" fmla="*/ 0 h 612"/>
                    <a:gd name="T48" fmla="*/ 0 w 1037"/>
                    <a:gd name="T49" fmla="*/ 0 h 612"/>
                    <a:gd name="T50" fmla="*/ 0 w 1037"/>
                    <a:gd name="T51" fmla="*/ 0 h 612"/>
                    <a:gd name="T52" fmla="*/ 0 w 1037"/>
                    <a:gd name="T53" fmla="*/ 0 h 612"/>
                    <a:gd name="T54" fmla="*/ 0 w 1037"/>
                    <a:gd name="T55" fmla="*/ 0 h 612"/>
                    <a:gd name="T56" fmla="*/ 0 w 1037"/>
                    <a:gd name="T57" fmla="*/ 0 h 612"/>
                    <a:gd name="T58" fmla="*/ 0 w 1037"/>
                    <a:gd name="T59" fmla="*/ 0 h 612"/>
                    <a:gd name="T60" fmla="*/ 0 w 1037"/>
                    <a:gd name="T61" fmla="*/ 0 h 612"/>
                    <a:gd name="T62" fmla="*/ 0 w 1037"/>
                    <a:gd name="T63" fmla="*/ 0 h 612"/>
                    <a:gd name="T64" fmla="*/ 0 w 1037"/>
                    <a:gd name="T65" fmla="*/ 0 h 612"/>
                    <a:gd name="T66" fmla="*/ 0 w 1037"/>
                    <a:gd name="T67" fmla="*/ 0 h 612"/>
                    <a:gd name="T68" fmla="*/ 0 w 1037"/>
                    <a:gd name="T69" fmla="*/ 0 h 612"/>
                    <a:gd name="T70" fmla="*/ 0 w 1037"/>
                    <a:gd name="T71" fmla="*/ 0 h 612"/>
                    <a:gd name="T72" fmla="*/ 0 w 1037"/>
                    <a:gd name="T73" fmla="*/ 0 h 612"/>
                    <a:gd name="T74" fmla="*/ 0 w 1037"/>
                    <a:gd name="T75" fmla="*/ 0 h 612"/>
                    <a:gd name="T76" fmla="*/ 0 w 1037"/>
                    <a:gd name="T77" fmla="*/ 0 h 612"/>
                    <a:gd name="T78" fmla="*/ 0 w 1037"/>
                    <a:gd name="T79" fmla="*/ 0 h 612"/>
                    <a:gd name="T80" fmla="*/ 0 w 1037"/>
                    <a:gd name="T81" fmla="*/ 0 h 612"/>
                    <a:gd name="T82" fmla="*/ 0 w 1037"/>
                    <a:gd name="T83" fmla="*/ 0 h 612"/>
                    <a:gd name="T84" fmla="*/ 0 w 1037"/>
                    <a:gd name="T85" fmla="*/ 0 h 612"/>
                    <a:gd name="T86" fmla="*/ 0 w 1037"/>
                    <a:gd name="T87" fmla="*/ 0 h 612"/>
                    <a:gd name="T88" fmla="*/ 0 w 1037"/>
                    <a:gd name="T89" fmla="*/ 0 h 612"/>
                    <a:gd name="T90" fmla="*/ 0 w 1037"/>
                    <a:gd name="T91" fmla="*/ 0 h 612"/>
                    <a:gd name="T92" fmla="*/ 0 w 1037"/>
                    <a:gd name="T93" fmla="*/ 0 h 612"/>
                    <a:gd name="T94" fmla="*/ 0 w 1037"/>
                    <a:gd name="T95" fmla="*/ 0 h 612"/>
                    <a:gd name="T96" fmla="*/ 0 w 1037"/>
                    <a:gd name="T97" fmla="*/ 0 h 612"/>
                    <a:gd name="T98" fmla="*/ 0 w 1037"/>
                    <a:gd name="T99" fmla="*/ 0 h 612"/>
                    <a:gd name="T100" fmla="*/ 0 w 1037"/>
                    <a:gd name="T101" fmla="*/ 0 h 612"/>
                    <a:gd name="T102" fmla="*/ 0 w 1037"/>
                    <a:gd name="T103" fmla="*/ 0 h 612"/>
                    <a:gd name="T104" fmla="*/ 0 w 1037"/>
                    <a:gd name="T105" fmla="*/ 0 h 6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37"/>
                    <a:gd name="T160" fmla="*/ 0 h 612"/>
                    <a:gd name="T161" fmla="*/ 1037 w 1037"/>
                    <a:gd name="T162" fmla="*/ 612 h 6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37" h="612">
                      <a:moveTo>
                        <a:pt x="1036" y="5"/>
                      </a:moveTo>
                      <a:lnTo>
                        <a:pt x="1025" y="12"/>
                      </a:lnTo>
                      <a:lnTo>
                        <a:pt x="1013" y="20"/>
                      </a:lnTo>
                      <a:lnTo>
                        <a:pt x="1000" y="26"/>
                      </a:lnTo>
                      <a:lnTo>
                        <a:pt x="988" y="31"/>
                      </a:lnTo>
                      <a:lnTo>
                        <a:pt x="976" y="37"/>
                      </a:lnTo>
                      <a:lnTo>
                        <a:pt x="963" y="42"/>
                      </a:lnTo>
                      <a:lnTo>
                        <a:pt x="950" y="47"/>
                      </a:lnTo>
                      <a:lnTo>
                        <a:pt x="937" y="50"/>
                      </a:lnTo>
                      <a:lnTo>
                        <a:pt x="917" y="56"/>
                      </a:lnTo>
                      <a:lnTo>
                        <a:pt x="899" y="64"/>
                      </a:lnTo>
                      <a:lnTo>
                        <a:pt x="880" y="70"/>
                      </a:lnTo>
                      <a:lnTo>
                        <a:pt x="861" y="77"/>
                      </a:lnTo>
                      <a:lnTo>
                        <a:pt x="844" y="86"/>
                      </a:lnTo>
                      <a:lnTo>
                        <a:pt x="826" y="94"/>
                      </a:lnTo>
                      <a:lnTo>
                        <a:pt x="807" y="103"/>
                      </a:lnTo>
                      <a:lnTo>
                        <a:pt x="789" y="113"/>
                      </a:lnTo>
                      <a:lnTo>
                        <a:pt x="773" y="122"/>
                      </a:lnTo>
                      <a:lnTo>
                        <a:pt x="756" y="131"/>
                      </a:lnTo>
                      <a:lnTo>
                        <a:pt x="740" y="141"/>
                      </a:lnTo>
                      <a:lnTo>
                        <a:pt x="724" y="151"/>
                      </a:lnTo>
                      <a:lnTo>
                        <a:pt x="709" y="160"/>
                      </a:lnTo>
                      <a:lnTo>
                        <a:pt x="693" y="170"/>
                      </a:lnTo>
                      <a:lnTo>
                        <a:pt x="676" y="180"/>
                      </a:lnTo>
                      <a:lnTo>
                        <a:pt x="660" y="190"/>
                      </a:lnTo>
                      <a:lnTo>
                        <a:pt x="644" y="199"/>
                      </a:lnTo>
                      <a:lnTo>
                        <a:pt x="628" y="209"/>
                      </a:lnTo>
                      <a:lnTo>
                        <a:pt x="612" y="219"/>
                      </a:lnTo>
                      <a:lnTo>
                        <a:pt x="596" y="229"/>
                      </a:lnTo>
                      <a:lnTo>
                        <a:pt x="580" y="239"/>
                      </a:lnTo>
                      <a:lnTo>
                        <a:pt x="564" y="250"/>
                      </a:lnTo>
                      <a:lnTo>
                        <a:pt x="549" y="259"/>
                      </a:lnTo>
                      <a:lnTo>
                        <a:pt x="533" y="269"/>
                      </a:lnTo>
                      <a:lnTo>
                        <a:pt x="500" y="290"/>
                      </a:lnTo>
                      <a:lnTo>
                        <a:pt x="466" y="312"/>
                      </a:lnTo>
                      <a:lnTo>
                        <a:pt x="433" y="333"/>
                      </a:lnTo>
                      <a:lnTo>
                        <a:pt x="400" y="353"/>
                      </a:lnTo>
                      <a:lnTo>
                        <a:pt x="367" y="375"/>
                      </a:lnTo>
                      <a:lnTo>
                        <a:pt x="332" y="396"/>
                      </a:lnTo>
                      <a:lnTo>
                        <a:pt x="299" y="418"/>
                      </a:lnTo>
                      <a:lnTo>
                        <a:pt x="266" y="439"/>
                      </a:lnTo>
                      <a:lnTo>
                        <a:pt x="233" y="461"/>
                      </a:lnTo>
                      <a:lnTo>
                        <a:pt x="201" y="483"/>
                      </a:lnTo>
                      <a:lnTo>
                        <a:pt x="168" y="504"/>
                      </a:lnTo>
                      <a:lnTo>
                        <a:pt x="135" y="526"/>
                      </a:lnTo>
                      <a:lnTo>
                        <a:pt x="103" y="548"/>
                      </a:lnTo>
                      <a:lnTo>
                        <a:pt x="70" y="568"/>
                      </a:lnTo>
                      <a:lnTo>
                        <a:pt x="37" y="590"/>
                      </a:lnTo>
                      <a:lnTo>
                        <a:pt x="5" y="612"/>
                      </a:lnTo>
                      <a:lnTo>
                        <a:pt x="3" y="612"/>
                      </a:lnTo>
                      <a:lnTo>
                        <a:pt x="1" y="611"/>
                      </a:lnTo>
                      <a:lnTo>
                        <a:pt x="0" y="610"/>
                      </a:lnTo>
                      <a:lnTo>
                        <a:pt x="0" y="608"/>
                      </a:lnTo>
                      <a:lnTo>
                        <a:pt x="31" y="586"/>
                      </a:lnTo>
                      <a:lnTo>
                        <a:pt x="63" y="564"/>
                      </a:lnTo>
                      <a:lnTo>
                        <a:pt x="93" y="542"/>
                      </a:lnTo>
                      <a:lnTo>
                        <a:pt x="125" y="520"/>
                      </a:lnTo>
                      <a:lnTo>
                        <a:pt x="157" y="498"/>
                      </a:lnTo>
                      <a:lnTo>
                        <a:pt x="187" y="477"/>
                      </a:lnTo>
                      <a:lnTo>
                        <a:pt x="219" y="455"/>
                      </a:lnTo>
                      <a:lnTo>
                        <a:pt x="252" y="434"/>
                      </a:lnTo>
                      <a:lnTo>
                        <a:pt x="284" y="413"/>
                      </a:lnTo>
                      <a:lnTo>
                        <a:pt x="315" y="392"/>
                      </a:lnTo>
                      <a:lnTo>
                        <a:pt x="348" y="372"/>
                      </a:lnTo>
                      <a:lnTo>
                        <a:pt x="380" y="351"/>
                      </a:lnTo>
                      <a:lnTo>
                        <a:pt x="413" y="330"/>
                      </a:lnTo>
                      <a:lnTo>
                        <a:pt x="445" y="309"/>
                      </a:lnTo>
                      <a:lnTo>
                        <a:pt x="478" y="289"/>
                      </a:lnTo>
                      <a:lnTo>
                        <a:pt x="511" y="268"/>
                      </a:lnTo>
                      <a:lnTo>
                        <a:pt x="527" y="258"/>
                      </a:lnTo>
                      <a:lnTo>
                        <a:pt x="542" y="248"/>
                      </a:lnTo>
                      <a:lnTo>
                        <a:pt x="558" y="239"/>
                      </a:lnTo>
                      <a:lnTo>
                        <a:pt x="574" y="229"/>
                      </a:lnTo>
                      <a:lnTo>
                        <a:pt x="590" y="219"/>
                      </a:lnTo>
                      <a:lnTo>
                        <a:pt x="606" y="209"/>
                      </a:lnTo>
                      <a:lnTo>
                        <a:pt x="622" y="199"/>
                      </a:lnTo>
                      <a:lnTo>
                        <a:pt x="638" y="190"/>
                      </a:lnTo>
                      <a:lnTo>
                        <a:pt x="655" y="180"/>
                      </a:lnTo>
                      <a:lnTo>
                        <a:pt x="671" y="170"/>
                      </a:lnTo>
                      <a:lnTo>
                        <a:pt x="687" y="160"/>
                      </a:lnTo>
                      <a:lnTo>
                        <a:pt x="702" y="151"/>
                      </a:lnTo>
                      <a:lnTo>
                        <a:pt x="720" y="141"/>
                      </a:lnTo>
                      <a:lnTo>
                        <a:pt x="735" y="131"/>
                      </a:lnTo>
                      <a:lnTo>
                        <a:pt x="753" y="121"/>
                      </a:lnTo>
                      <a:lnTo>
                        <a:pt x="768" y="111"/>
                      </a:lnTo>
                      <a:lnTo>
                        <a:pt x="783" y="103"/>
                      </a:lnTo>
                      <a:lnTo>
                        <a:pt x="797" y="96"/>
                      </a:lnTo>
                      <a:lnTo>
                        <a:pt x="811" y="88"/>
                      </a:lnTo>
                      <a:lnTo>
                        <a:pt x="826" y="81"/>
                      </a:lnTo>
                      <a:lnTo>
                        <a:pt x="840" y="74"/>
                      </a:lnTo>
                      <a:lnTo>
                        <a:pt x="855" y="67"/>
                      </a:lnTo>
                      <a:lnTo>
                        <a:pt x="870" y="61"/>
                      </a:lnTo>
                      <a:lnTo>
                        <a:pt x="886" y="56"/>
                      </a:lnTo>
                      <a:lnTo>
                        <a:pt x="904" y="50"/>
                      </a:lnTo>
                      <a:lnTo>
                        <a:pt x="924" y="45"/>
                      </a:lnTo>
                      <a:lnTo>
                        <a:pt x="942" y="39"/>
                      </a:lnTo>
                      <a:lnTo>
                        <a:pt x="961" y="33"/>
                      </a:lnTo>
                      <a:lnTo>
                        <a:pt x="980" y="26"/>
                      </a:lnTo>
                      <a:lnTo>
                        <a:pt x="997" y="19"/>
                      </a:lnTo>
                      <a:lnTo>
                        <a:pt x="1015" y="10"/>
                      </a:lnTo>
                      <a:lnTo>
                        <a:pt x="1032" y="0"/>
                      </a:lnTo>
                      <a:lnTo>
                        <a:pt x="1035" y="0"/>
                      </a:lnTo>
                      <a:lnTo>
                        <a:pt x="1036" y="2"/>
                      </a:lnTo>
                      <a:lnTo>
                        <a:pt x="1037" y="4"/>
                      </a:lnTo>
                      <a:lnTo>
                        <a:pt x="1036" y="5"/>
                      </a:lnTo>
                      <a:close/>
                    </a:path>
                  </a:pathLst>
                </a:custGeom>
                <a:solidFill>
                  <a:srgbClr val="000000"/>
                </a:solidFill>
                <a:ln w="9525">
                  <a:noFill/>
                  <a:round/>
                  <a:headEnd/>
                  <a:tailEnd/>
                </a:ln>
              </p:spPr>
              <p:txBody>
                <a:bodyPr/>
                <a:lstStyle/>
                <a:p>
                  <a:endParaRPr lang="fr-FR"/>
                </a:p>
              </p:txBody>
            </p:sp>
            <p:sp>
              <p:nvSpPr>
                <p:cNvPr id="281" name="Freeform 375"/>
                <p:cNvSpPr>
                  <a:spLocks/>
                </p:cNvSpPr>
                <p:nvPr/>
              </p:nvSpPr>
              <p:spPr bwMode="auto">
                <a:xfrm>
                  <a:off x="1882" y="2102"/>
                  <a:ext cx="246" cy="51"/>
                </a:xfrm>
                <a:custGeom>
                  <a:avLst/>
                  <a:gdLst>
                    <a:gd name="T0" fmla="*/ 0 w 1228"/>
                    <a:gd name="T1" fmla="*/ 0 h 254"/>
                    <a:gd name="T2" fmla="*/ 0 w 1228"/>
                    <a:gd name="T3" fmla="*/ 0 h 254"/>
                    <a:gd name="T4" fmla="*/ 0 w 1228"/>
                    <a:gd name="T5" fmla="*/ 0 h 254"/>
                    <a:gd name="T6" fmla="*/ 0 w 1228"/>
                    <a:gd name="T7" fmla="*/ 0 h 254"/>
                    <a:gd name="T8" fmla="*/ 0 w 1228"/>
                    <a:gd name="T9" fmla="*/ 0 h 254"/>
                    <a:gd name="T10" fmla="*/ 0 w 1228"/>
                    <a:gd name="T11" fmla="*/ 0 h 254"/>
                    <a:gd name="T12" fmla="*/ 0 w 1228"/>
                    <a:gd name="T13" fmla="*/ 0 h 254"/>
                    <a:gd name="T14" fmla="*/ 0 w 1228"/>
                    <a:gd name="T15" fmla="*/ 0 h 254"/>
                    <a:gd name="T16" fmla="*/ 0 w 1228"/>
                    <a:gd name="T17" fmla="*/ 0 h 254"/>
                    <a:gd name="T18" fmla="*/ 0 w 1228"/>
                    <a:gd name="T19" fmla="*/ 0 h 254"/>
                    <a:gd name="T20" fmla="*/ 0 w 1228"/>
                    <a:gd name="T21" fmla="*/ 0 h 254"/>
                    <a:gd name="T22" fmla="*/ 0 w 1228"/>
                    <a:gd name="T23" fmla="*/ 0 h 254"/>
                    <a:gd name="T24" fmla="*/ 0 w 1228"/>
                    <a:gd name="T25" fmla="*/ 0 h 254"/>
                    <a:gd name="T26" fmla="*/ 0 w 1228"/>
                    <a:gd name="T27" fmla="*/ 0 h 254"/>
                    <a:gd name="T28" fmla="*/ 0 w 1228"/>
                    <a:gd name="T29" fmla="*/ 0 h 254"/>
                    <a:gd name="T30" fmla="*/ 0 w 1228"/>
                    <a:gd name="T31" fmla="*/ 0 h 254"/>
                    <a:gd name="T32" fmla="*/ 0 w 1228"/>
                    <a:gd name="T33" fmla="*/ 0 h 254"/>
                    <a:gd name="T34" fmla="*/ 0 w 1228"/>
                    <a:gd name="T35" fmla="*/ 0 h 254"/>
                    <a:gd name="T36" fmla="*/ 0 w 1228"/>
                    <a:gd name="T37" fmla="*/ 0 h 254"/>
                    <a:gd name="T38" fmla="*/ 0 w 1228"/>
                    <a:gd name="T39" fmla="*/ 0 h 254"/>
                    <a:gd name="T40" fmla="*/ 0 w 1228"/>
                    <a:gd name="T41" fmla="*/ 0 h 254"/>
                    <a:gd name="T42" fmla="*/ 0 w 1228"/>
                    <a:gd name="T43" fmla="*/ 0 h 254"/>
                    <a:gd name="T44" fmla="*/ 0 w 1228"/>
                    <a:gd name="T45" fmla="*/ 0 h 254"/>
                    <a:gd name="T46" fmla="*/ 0 w 1228"/>
                    <a:gd name="T47" fmla="*/ 0 h 254"/>
                    <a:gd name="T48" fmla="*/ 0 w 1228"/>
                    <a:gd name="T49" fmla="*/ 0 h 254"/>
                    <a:gd name="T50" fmla="*/ 0 w 1228"/>
                    <a:gd name="T51" fmla="*/ 0 h 254"/>
                    <a:gd name="T52" fmla="*/ 0 w 1228"/>
                    <a:gd name="T53" fmla="*/ 0 h 254"/>
                    <a:gd name="T54" fmla="*/ 0 w 1228"/>
                    <a:gd name="T55" fmla="*/ 0 h 254"/>
                    <a:gd name="T56" fmla="*/ 0 w 1228"/>
                    <a:gd name="T57" fmla="*/ 0 h 254"/>
                    <a:gd name="T58" fmla="*/ 0 w 1228"/>
                    <a:gd name="T59" fmla="*/ 0 h 254"/>
                    <a:gd name="T60" fmla="*/ 0 w 1228"/>
                    <a:gd name="T61" fmla="*/ 0 h 254"/>
                    <a:gd name="T62" fmla="*/ 0 w 1228"/>
                    <a:gd name="T63" fmla="*/ 0 h 254"/>
                    <a:gd name="T64" fmla="*/ 0 w 1228"/>
                    <a:gd name="T65" fmla="*/ 0 h 254"/>
                    <a:gd name="T66" fmla="*/ 0 w 1228"/>
                    <a:gd name="T67" fmla="*/ 0 h 254"/>
                    <a:gd name="T68" fmla="*/ 0 w 1228"/>
                    <a:gd name="T69" fmla="*/ 0 h 254"/>
                    <a:gd name="T70" fmla="*/ 0 w 1228"/>
                    <a:gd name="T71" fmla="*/ 0 h 254"/>
                    <a:gd name="T72" fmla="*/ 0 w 1228"/>
                    <a:gd name="T73" fmla="*/ 0 h 2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8"/>
                    <a:gd name="T112" fmla="*/ 0 h 254"/>
                    <a:gd name="T113" fmla="*/ 1228 w 1228"/>
                    <a:gd name="T114" fmla="*/ 254 h 2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8" h="254">
                      <a:moveTo>
                        <a:pt x="1" y="0"/>
                      </a:moveTo>
                      <a:lnTo>
                        <a:pt x="36" y="1"/>
                      </a:lnTo>
                      <a:lnTo>
                        <a:pt x="74" y="2"/>
                      </a:lnTo>
                      <a:lnTo>
                        <a:pt x="116" y="6"/>
                      </a:lnTo>
                      <a:lnTo>
                        <a:pt x="158" y="9"/>
                      </a:lnTo>
                      <a:lnTo>
                        <a:pt x="202" y="13"/>
                      </a:lnTo>
                      <a:lnTo>
                        <a:pt x="249" y="19"/>
                      </a:lnTo>
                      <a:lnTo>
                        <a:pt x="295" y="25"/>
                      </a:lnTo>
                      <a:lnTo>
                        <a:pt x="343" y="31"/>
                      </a:lnTo>
                      <a:lnTo>
                        <a:pt x="389" y="37"/>
                      </a:lnTo>
                      <a:lnTo>
                        <a:pt x="436" y="45"/>
                      </a:lnTo>
                      <a:lnTo>
                        <a:pt x="481" y="53"/>
                      </a:lnTo>
                      <a:lnTo>
                        <a:pt x="525" y="61"/>
                      </a:lnTo>
                      <a:lnTo>
                        <a:pt x="568" y="69"/>
                      </a:lnTo>
                      <a:lnTo>
                        <a:pt x="608" y="77"/>
                      </a:lnTo>
                      <a:lnTo>
                        <a:pt x="646" y="85"/>
                      </a:lnTo>
                      <a:lnTo>
                        <a:pt x="680" y="94"/>
                      </a:lnTo>
                      <a:lnTo>
                        <a:pt x="714" y="102"/>
                      </a:lnTo>
                      <a:lnTo>
                        <a:pt x="750" y="111"/>
                      </a:lnTo>
                      <a:lnTo>
                        <a:pt x="784" y="121"/>
                      </a:lnTo>
                      <a:lnTo>
                        <a:pt x="818" y="129"/>
                      </a:lnTo>
                      <a:lnTo>
                        <a:pt x="853" y="139"/>
                      </a:lnTo>
                      <a:lnTo>
                        <a:pt x="888" y="149"/>
                      </a:lnTo>
                      <a:lnTo>
                        <a:pt x="922" y="158"/>
                      </a:lnTo>
                      <a:lnTo>
                        <a:pt x="956" y="168"/>
                      </a:lnTo>
                      <a:lnTo>
                        <a:pt x="990" y="178"/>
                      </a:lnTo>
                      <a:lnTo>
                        <a:pt x="1023" y="188"/>
                      </a:lnTo>
                      <a:lnTo>
                        <a:pt x="1057" y="199"/>
                      </a:lnTo>
                      <a:lnTo>
                        <a:pt x="1092" y="209"/>
                      </a:lnTo>
                      <a:lnTo>
                        <a:pt x="1126" y="220"/>
                      </a:lnTo>
                      <a:lnTo>
                        <a:pt x="1159" y="231"/>
                      </a:lnTo>
                      <a:lnTo>
                        <a:pt x="1193" y="242"/>
                      </a:lnTo>
                      <a:lnTo>
                        <a:pt x="1226" y="253"/>
                      </a:lnTo>
                      <a:lnTo>
                        <a:pt x="1227" y="253"/>
                      </a:lnTo>
                      <a:lnTo>
                        <a:pt x="1228" y="254"/>
                      </a:lnTo>
                      <a:lnTo>
                        <a:pt x="1227" y="254"/>
                      </a:lnTo>
                      <a:lnTo>
                        <a:pt x="1226" y="254"/>
                      </a:lnTo>
                      <a:lnTo>
                        <a:pt x="1208" y="249"/>
                      </a:lnTo>
                      <a:lnTo>
                        <a:pt x="1187" y="242"/>
                      </a:lnTo>
                      <a:lnTo>
                        <a:pt x="1164" y="235"/>
                      </a:lnTo>
                      <a:lnTo>
                        <a:pt x="1137" y="228"/>
                      </a:lnTo>
                      <a:lnTo>
                        <a:pt x="1109" y="221"/>
                      </a:lnTo>
                      <a:lnTo>
                        <a:pt x="1077" y="212"/>
                      </a:lnTo>
                      <a:lnTo>
                        <a:pt x="1044" y="204"/>
                      </a:lnTo>
                      <a:lnTo>
                        <a:pt x="1008" y="194"/>
                      </a:lnTo>
                      <a:lnTo>
                        <a:pt x="971" y="185"/>
                      </a:lnTo>
                      <a:lnTo>
                        <a:pt x="932" y="176"/>
                      </a:lnTo>
                      <a:lnTo>
                        <a:pt x="891" y="166"/>
                      </a:lnTo>
                      <a:lnTo>
                        <a:pt x="850" y="156"/>
                      </a:lnTo>
                      <a:lnTo>
                        <a:pt x="806" y="146"/>
                      </a:lnTo>
                      <a:lnTo>
                        <a:pt x="762" y="136"/>
                      </a:lnTo>
                      <a:lnTo>
                        <a:pt x="718" y="125"/>
                      </a:lnTo>
                      <a:lnTo>
                        <a:pt x="673" y="116"/>
                      </a:lnTo>
                      <a:lnTo>
                        <a:pt x="626" y="106"/>
                      </a:lnTo>
                      <a:lnTo>
                        <a:pt x="580" y="96"/>
                      </a:lnTo>
                      <a:lnTo>
                        <a:pt x="533" y="86"/>
                      </a:lnTo>
                      <a:lnTo>
                        <a:pt x="488" y="78"/>
                      </a:lnTo>
                      <a:lnTo>
                        <a:pt x="442" y="68"/>
                      </a:lnTo>
                      <a:lnTo>
                        <a:pt x="397" y="59"/>
                      </a:lnTo>
                      <a:lnTo>
                        <a:pt x="351" y="52"/>
                      </a:lnTo>
                      <a:lnTo>
                        <a:pt x="307" y="44"/>
                      </a:lnTo>
                      <a:lnTo>
                        <a:pt x="264" y="36"/>
                      </a:lnTo>
                      <a:lnTo>
                        <a:pt x="222" y="30"/>
                      </a:lnTo>
                      <a:lnTo>
                        <a:pt x="180" y="24"/>
                      </a:lnTo>
                      <a:lnTo>
                        <a:pt x="141" y="19"/>
                      </a:lnTo>
                      <a:lnTo>
                        <a:pt x="104" y="14"/>
                      </a:lnTo>
                      <a:lnTo>
                        <a:pt x="68" y="9"/>
                      </a:lnTo>
                      <a:lnTo>
                        <a:pt x="34" y="7"/>
                      </a:lnTo>
                      <a:lnTo>
                        <a:pt x="2" y="4"/>
                      </a:lnTo>
                      <a:lnTo>
                        <a:pt x="1" y="3"/>
                      </a:lnTo>
                      <a:lnTo>
                        <a:pt x="0" y="2"/>
                      </a:lnTo>
                      <a:lnTo>
                        <a:pt x="0" y="1"/>
                      </a:lnTo>
                      <a:lnTo>
                        <a:pt x="1" y="0"/>
                      </a:lnTo>
                      <a:close/>
                    </a:path>
                  </a:pathLst>
                </a:custGeom>
                <a:solidFill>
                  <a:srgbClr val="000000"/>
                </a:solidFill>
                <a:ln w="9525">
                  <a:noFill/>
                  <a:round/>
                  <a:headEnd/>
                  <a:tailEnd/>
                </a:ln>
              </p:spPr>
              <p:txBody>
                <a:bodyPr/>
                <a:lstStyle/>
                <a:p>
                  <a:endParaRPr lang="fr-FR"/>
                </a:p>
              </p:txBody>
            </p:sp>
            <p:sp>
              <p:nvSpPr>
                <p:cNvPr id="282" name="Freeform 376"/>
                <p:cNvSpPr>
                  <a:spLocks/>
                </p:cNvSpPr>
                <p:nvPr/>
              </p:nvSpPr>
              <p:spPr bwMode="auto">
                <a:xfrm>
                  <a:off x="2003" y="2114"/>
                  <a:ext cx="34" cy="87"/>
                </a:xfrm>
                <a:custGeom>
                  <a:avLst/>
                  <a:gdLst>
                    <a:gd name="T0" fmla="*/ 0 w 172"/>
                    <a:gd name="T1" fmla="*/ 0 h 433"/>
                    <a:gd name="T2" fmla="*/ 0 w 172"/>
                    <a:gd name="T3" fmla="*/ 0 h 433"/>
                    <a:gd name="T4" fmla="*/ 0 w 172"/>
                    <a:gd name="T5" fmla="*/ 0 h 433"/>
                    <a:gd name="T6" fmla="*/ 0 w 172"/>
                    <a:gd name="T7" fmla="*/ 0 h 433"/>
                    <a:gd name="T8" fmla="*/ 0 w 172"/>
                    <a:gd name="T9" fmla="*/ 0 h 433"/>
                    <a:gd name="T10" fmla="*/ 0 w 172"/>
                    <a:gd name="T11" fmla="*/ 0 h 433"/>
                    <a:gd name="T12" fmla="*/ 0 w 172"/>
                    <a:gd name="T13" fmla="*/ 0 h 433"/>
                    <a:gd name="T14" fmla="*/ 0 w 172"/>
                    <a:gd name="T15" fmla="*/ 0 h 433"/>
                    <a:gd name="T16" fmla="*/ 0 w 172"/>
                    <a:gd name="T17" fmla="*/ 0 h 433"/>
                    <a:gd name="T18" fmla="*/ 0 w 172"/>
                    <a:gd name="T19" fmla="*/ 0 h 433"/>
                    <a:gd name="T20" fmla="*/ 0 w 172"/>
                    <a:gd name="T21" fmla="*/ 0 h 433"/>
                    <a:gd name="T22" fmla="*/ 0 w 172"/>
                    <a:gd name="T23" fmla="*/ 0 h 433"/>
                    <a:gd name="T24" fmla="*/ 0 w 172"/>
                    <a:gd name="T25" fmla="*/ 0 h 433"/>
                    <a:gd name="T26" fmla="*/ 0 w 172"/>
                    <a:gd name="T27" fmla="*/ 0 h 433"/>
                    <a:gd name="T28" fmla="*/ 0 w 172"/>
                    <a:gd name="T29" fmla="*/ 0 h 433"/>
                    <a:gd name="T30" fmla="*/ 0 w 172"/>
                    <a:gd name="T31" fmla="*/ 0 h 433"/>
                    <a:gd name="T32" fmla="*/ 0 w 172"/>
                    <a:gd name="T33" fmla="*/ 0 h 433"/>
                    <a:gd name="T34" fmla="*/ 0 w 172"/>
                    <a:gd name="T35" fmla="*/ 0 h 433"/>
                    <a:gd name="T36" fmla="*/ 0 w 172"/>
                    <a:gd name="T37" fmla="*/ 0 h 433"/>
                    <a:gd name="T38" fmla="*/ 0 w 172"/>
                    <a:gd name="T39" fmla="*/ 0 h 433"/>
                    <a:gd name="T40" fmla="*/ 0 w 172"/>
                    <a:gd name="T41" fmla="*/ 0 h 433"/>
                    <a:gd name="T42" fmla="*/ 0 w 172"/>
                    <a:gd name="T43" fmla="*/ 0 h 433"/>
                    <a:gd name="T44" fmla="*/ 0 w 172"/>
                    <a:gd name="T45" fmla="*/ 0 h 433"/>
                    <a:gd name="T46" fmla="*/ 0 w 172"/>
                    <a:gd name="T47" fmla="*/ 0 h 433"/>
                    <a:gd name="T48" fmla="*/ 0 w 172"/>
                    <a:gd name="T49" fmla="*/ 0 h 433"/>
                    <a:gd name="T50" fmla="*/ 0 w 172"/>
                    <a:gd name="T51" fmla="*/ 0 h 4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2"/>
                    <a:gd name="T79" fmla="*/ 0 h 433"/>
                    <a:gd name="T80" fmla="*/ 172 w 172"/>
                    <a:gd name="T81" fmla="*/ 433 h 4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2" h="433">
                      <a:moveTo>
                        <a:pt x="165" y="3"/>
                      </a:moveTo>
                      <a:lnTo>
                        <a:pt x="125" y="46"/>
                      </a:lnTo>
                      <a:lnTo>
                        <a:pt x="89" y="92"/>
                      </a:lnTo>
                      <a:lnTo>
                        <a:pt x="60" y="142"/>
                      </a:lnTo>
                      <a:lnTo>
                        <a:pt x="35" y="194"/>
                      </a:lnTo>
                      <a:lnTo>
                        <a:pt x="18" y="249"/>
                      </a:lnTo>
                      <a:lnTo>
                        <a:pt x="6" y="306"/>
                      </a:lnTo>
                      <a:lnTo>
                        <a:pt x="0" y="365"/>
                      </a:lnTo>
                      <a:lnTo>
                        <a:pt x="1" y="426"/>
                      </a:lnTo>
                      <a:lnTo>
                        <a:pt x="5" y="433"/>
                      </a:lnTo>
                      <a:lnTo>
                        <a:pt x="12" y="432"/>
                      </a:lnTo>
                      <a:lnTo>
                        <a:pt x="18" y="426"/>
                      </a:lnTo>
                      <a:lnTo>
                        <a:pt x="21" y="417"/>
                      </a:lnTo>
                      <a:lnTo>
                        <a:pt x="21" y="360"/>
                      </a:lnTo>
                      <a:lnTo>
                        <a:pt x="27" y="303"/>
                      </a:lnTo>
                      <a:lnTo>
                        <a:pt x="38" y="249"/>
                      </a:lnTo>
                      <a:lnTo>
                        <a:pt x="54" y="196"/>
                      </a:lnTo>
                      <a:lnTo>
                        <a:pt x="75" y="146"/>
                      </a:lnTo>
                      <a:lnTo>
                        <a:pt x="101" y="98"/>
                      </a:lnTo>
                      <a:lnTo>
                        <a:pt x="133" y="53"/>
                      </a:lnTo>
                      <a:lnTo>
                        <a:pt x="170" y="10"/>
                      </a:lnTo>
                      <a:lnTo>
                        <a:pt x="172" y="7"/>
                      </a:lnTo>
                      <a:lnTo>
                        <a:pt x="171" y="3"/>
                      </a:lnTo>
                      <a:lnTo>
                        <a:pt x="169" y="0"/>
                      </a:lnTo>
                      <a:lnTo>
                        <a:pt x="165" y="3"/>
                      </a:lnTo>
                      <a:close/>
                    </a:path>
                  </a:pathLst>
                </a:custGeom>
                <a:solidFill>
                  <a:srgbClr val="000000"/>
                </a:solidFill>
                <a:ln w="9525">
                  <a:noFill/>
                  <a:round/>
                  <a:headEnd/>
                  <a:tailEnd/>
                </a:ln>
              </p:spPr>
              <p:txBody>
                <a:bodyPr/>
                <a:lstStyle/>
                <a:p>
                  <a:endParaRPr lang="fr-FR"/>
                </a:p>
              </p:txBody>
            </p:sp>
            <p:sp>
              <p:nvSpPr>
                <p:cNvPr id="283" name="Freeform 377"/>
                <p:cNvSpPr>
                  <a:spLocks/>
                </p:cNvSpPr>
                <p:nvPr/>
              </p:nvSpPr>
              <p:spPr bwMode="auto">
                <a:xfrm>
                  <a:off x="2000" y="2188"/>
                  <a:ext cx="137" cy="26"/>
                </a:xfrm>
                <a:custGeom>
                  <a:avLst/>
                  <a:gdLst>
                    <a:gd name="T0" fmla="*/ 0 w 689"/>
                    <a:gd name="T1" fmla="*/ 0 h 132"/>
                    <a:gd name="T2" fmla="*/ 0 w 689"/>
                    <a:gd name="T3" fmla="*/ 0 h 132"/>
                    <a:gd name="T4" fmla="*/ 0 w 689"/>
                    <a:gd name="T5" fmla="*/ 0 h 132"/>
                    <a:gd name="T6" fmla="*/ 0 w 689"/>
                    <a:gd name="T7" fmla="*/ 0 h 132"/>
                    <a:gd name="T8" fmla="*/ 0 w 689"/>
                    <a:gd name="T9" fmla="*/ 0 h 132"/>
                    <a:gd name="T10" fmla="*/ 0 w 689"/>
                    <a:gd name="T11" fmla="*/ 0 h 132"/>
                    <a:gd name="T12" fmla="*/ 0 w 689"/>
                    <a:gd name="T13" fmla="*/ 0 h 132"/>
                    <a:gd name="T14" fmla="*/ 0 w 689"/>
                    <a:gd name="T15" fmla="*/ 0 h 132"/>
                    <a:gd name="T16" fmla="*/ 0 w 689"/>
                    <a:gd name="T17" fmla="*/ 0 h 132"/>
                    <a:gd name="T18" fmla="*/ 0 w 689"/>
                    <a:gd name="T19" fmla="*/ 0 h 132"/>
                    <a:gd name="T20" fmla="*/ 0 w 689"/>
                    <a:gd name="T21" fmla="*/ 0 h 132"/>
                    <a:gd name="T22" fmla="*/ 0 w 689"/>
                    <a:gd name="T23" fmla="*/ 0 h 132"/>
                    <a:gd name="T24" fmla="*/ 0 w 689"/>
                    <a:gd name="T25" fmla="*/ 0 h 132"/>
                    <a:gd name="T26" fmla="*/ 0 w 689"/>
                    <a:gd name="T27" fmla="*/ 0 h 132"/>
                    <a:gd name="T28" fmla="*/ 0 w 689"/>
                    <a:gd name="T29" fmla="*/ 0 h 132"/>
                    <a:gd name="T30" fmla="*/ 0 w 689"/>
                    <a:gd name="T31" fmla="*/ 0 h 132"/>
                    <a:gd name="T32" fmla="*/ 0 w 689"/>
                    <a:gd name="T33" fmla="*/ 0 h 132"/>
                    <a:gd name="T34" fmla="*/ 0 w 689"/>
                    <a:gd name="T35" fmla="*/ 0 h 132"/>
                    <a:gd name="T36" fmla="*/ 0 w 689"/>
                    <a:gd name="T37" fmla="*/ 0 h 132"/>
                    <a:gd name="T38" fmla="*/ 0 w 689"/>
                    <a:gd name="T39" fmla="*/ 0 h 132"/>
                    <a:gd name="T40" fmla="*/ 0 w 689"/>
                    <a:gd name="T41" fmla="*/ 0 h 132"/>
                    <a:gd name="T42" fmla="*/ 0 w 689"/>
                    <a:gd name="T43" fmla="*/ 0 h 132"/>
                    <a:gd name="T44" fmla="*/ 0 w 689"/>
                    <a:gd name="T45" fmla="*/ 0 h 132"/>
                    <a:gd name="T46" fmla="*/ 0 w 689"/>
                    <a:gd name="T47" fmla="*/ 0 h 132"/>
                    <a:gd name="T48" fmla="*/ 0 w 689"/>
                    <a:gd name="T49" fmla="*/ 0 h 132"/>
                    <a:gd name="T50" fmla="*/ 0 w 689"/>
                    <a:gd name="T51" fmla="*/ 0 h 132"/>
                    <a:gd name="T52" fmla="*/ 0 w 689"/>
                    <a:gd name="T53" fmla="*/ 0 h 132"/>
                    <a:gd name="T54" fmla="*/ 0 w 689"/>
                    <a:gd name="T55" fmla="*/ 0 h 132"/>
                    <a:gd name="T56" fmla="*/ 0 w 689"/>
                    <a:gd name="T57" fmla="*/ 0 h 132"/>
                    <a:gd name="T58" fmla="*/ 0 w 689"/>
                    <a:gd name="T59" fmla="*/ 0 h 132"/>
                    <a:gd name="T60" fmla="*/ 0 w 689"/>
                    <a:gd name="T61" fmla="*/ 0 h 132"/>
                    <a:gd name="T62" fmla="*/ 0 w 689"/>
                    <a:gd name="T63" fmla="*/ 0 h 132"/>
                    <a:gd name="T64" fmla="*/ 0 w 689"/>
                    <a:gd name="T65" fmla="*/ 0 h 132"/>
                    <a:gd name="T66" fmla="*/ 0 w 689"/>
                    <a:gd name="T67" fmla="*/ 0 h 132"/>
                    <a:gd name="T68" fmla="*/ 0 w 689"/>
                    <a:gd name="T69" fmla="*/ 0 h 132"/>
                    <a:gd name="T70" fmla="*/ 0 w 689"/>
                    <a:gd name="T71" fmla="*/ 0 h 132"/>
                    <a:gd name="T72" fmla="*/ 0 w 689"/>
                    <a:gd name="T73" fmla="*/ 0 h 1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9"/>
                    <a:gd name="T112" fmla="*/ 0 h 132"/>
                    <a:gd name="T113" fmla="*/ 689 w 689"/>
                    <a:gd name="T114" fmla="*/ 132 h 1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9" h="132">
                      <a:moveTo>
                        <a:pt x="3" y="31"/>
                      </a:moveTo>
                      <a:lnTo>
                        <a:pt x="24" y="26"/>
                      </a:lnTo>
                      <a:lnTo>
                        <a:pt x="47" y="22"/>
                      </a:lnTo>
                      <a:lnTo>
                        <a:pt x="71" y="19"/>
                      </a:lnTo>
                      <a:lnTo>
                        <a:pt x="96" y="16"/>
                      </a:lnTo>
                      <a:lnTo>
                        <a:pt x="123" y="15"/>
                      </a:lnTo>
                      <a:lnTo>
                        <a:pt x="148" y="12"/>
                      </a:lnTo>
                      <a:lnTo>
                        <a:pt x="175" y="12"/>
                      </a:lnTo>
                      <a:lnTo>
                        <a:pt x="201" y="11"/>
                      </a:lnTo>
                      <a:lnTo>
                        <a:pt x="226" y="12"/>
                      </a:lnTo>
                      <a:lnTo>
                        <a:pt x="251" y="12"/>
                      </a:lnTo>
                      <a:lnTo>
                        <a:pt x="274" y="14"/>
                      </a:lnTo>
                      <a:lnTo>
                        <a:pt x="296" y="15"/>
                      </a:lnTo>
                      <a:lnTo>
                        <a:pt x="317" y="16"/>
                      </a:lnTo>
                      <a:lnTo>
                        <a:pt x="335" y="19"/>
                      </a:lnTo>
                      <a:lnTo>
                        <a:pt x="351" y="20"/>
                      </a:lnTo>
                      <a:lnTo>
                        <a:pt x="364" y="22"/>
                      </a:lnTo>
                      <a:lnTo>
                        <a:pt x="385" y="26"/>
                      </a:lnTo>
                      <a:lnTo>
                        <a:pt x="406" y="31"/>
                      </a:lnTo>
                      <a:lnTo>
                        <a:pt x="425" y="37"/>
                      </a:lnTo>
                      <a:lnTo>
                        <a:pt x="446" y="43"/>
                      </a:lnTo>
                      <a:lnTo>
                        <a:pt x="467" y="49"/>
                      </a:lnTo>
                      <a:lnTo>
                        <a:pt x="486" y="55"/>
                      </a:lnTo>
                      <a:lnTo>
                        <a:pt x="506" y="63"/>
                      </a:lnTo>
                      <a:lnTo>
                        <a:pt x="527" y="70"/>
                      </a:lnTo>
                      <a:lnTo>
                        <a:pt x="546" y="77"/>
                      </a:lnTo>
                      <a:lnTo>
                        <a:pt x="566" y="86"/>
                      </a:lnTo>
                      <a:lnTo>
                        <a:pt x="587" y="93"/>
                      </a:lnTo>
                      <a:lnTo>
                        <a:pt x="606" y="100"/>
                      </a:lnTo>
                      <a:lnTo>
                        <a:pt x="626" y="109"/>
                      </a:lnTo>
                      <a:lnTo>
                        <a:pt x="645" y="116"/>
                      </a:lnTo>
                      <a:lnTo>
                        <a:pt x="665" y="125"/>
                      </a:lnTo>
                      <a:lnTo>
                        <a:pt x="684" y="132"/>
                      </a:lnTo>
                      <a:lnTo>
                        <a:pt x="687" y="132"/>
                      </a:lnTo>
                      <a:lnTo>
                        <a:pt x="689" y="130"/>
                      </a:lnTo>
                      <a:lnTo>
                        <a:pt x="689" y="127"/>
                      </a:lnTo>
                      <a:lnTo>
                        <a:pt x="688" y="125"/>
                      </a:lnTo>
                      <a:lnTo>
                        <a:pt x="667" y="116"/>
                      </a:lnTo>
                      <a:lnTo>
                        <a:pt x="648" y="107"/>
                      </a:lnTo>
                      <a:lnTo>
                        <a:pt x="627" y="97"/>
                      </a:lnTo>
                      <a:lnTo>
                        <a:pt x="606" y="88"/>
                      </a:lnTo>
                      <a:lnTo>
                        <a:pt x="587" y="78"/>
                      </a:lnTo>
                      <a:lnTo>
                        <a:pt x="566" y="69"/>
                      </a:lnTo>
                      <a:lnTo>
                        <a:pt x="545" y="60"/>
                      </a:lnTo>
                      <a:lnTo>
                        <a:pt x="524" y="52"/>
                      </a:lnTo>
                      <a:lnTo>
                        <a:pt x="504" y="43"/>
                      </a:lnTo>
                      <a:lnTo>
                        <a:pt x="483" y="36"/>
                      </a:lnTo>
                      <a:lnTo>
                        <a:pt x="462" y="28"/>
                      </a:lnTo>
                      <a:lnTo>
                        <a:pt x="440" y="22"/>
                      </a:lnTo>
                      <a:lnTo>
                        <a:pt x="419" y="17"/>
                      </a:lnTo>
                      <a:lnTo>
                        <a:pt x="397" y="12"/>
                      </a:lnTo>
                      <a:lnTo>
                        <a:pt x="375" y="9"/>
                      </a:lnTo>
                      <a:lnTo>
                        <a:pt x="353" y="6"/>
                      </a:lnTo>
                      <a:lnTo>
                        <a:pt x="317" y="4"/>
                      </a:lnTo>
                      <a:lnTo>
                        <a:pt x="284" y="1"/>
                      </a:lnTo>
                      <a:lnTo>
                        <a:pt x="252" y="0"/>
                      </a:lnTo>
                      <a:lnTo>
                        <a:pt x="223" y="0"/>
                      </a:lnTo>
                      <a:lnTo>
                        <a:pt x="196" y="0"/>
                      </a:lnTo>
                      <a:lnTo>
                        <a:pt x="170" y="1"/>
                      </a:lnTo>
                      <a:lnTo>
                        <a:pt x="147" y="3"/>
                      </a:lnTo>
                      <a:lnTo>
                        <a:pt x="126" y="5"/>
                      </a:lnTo>
                      <a:lnTo>
                        <a:pt x="107" y="8"/>
                      </a:lnTo>
                      <a:lnTo>
                        <a:pt x="88" y="10"/>
                      </a:lnTo>
                      <a:lnTo>
                        <a:pt x="71" y="12"/>
                      </a:lnTo>
                      <a:lnTo>
                        <a:pt x="55" y="15"/>
                      </a:lnTo>
                      <a:lnTo>
                        <a:pt x="41" y="17"/>
                      </a:lnTo>
                      <a:lnTo>
                        <a:pt x="27" y="20"/>
                      </a:lnTo>
                      <a:lnTo>
                        <a:pt x="15" y="22"/>
                      </a:lnTo>
                      <a:lnTo>
                        <a:pt x="3" y="25"/>
                      </a:lnTo>
                      <a:lnTo>
                        <a:pt x="2" y="26"/>
                      </a:lnTo>
                      <a:lnTo>
                        <a:pt x="0" y="27"/>
                      </a:lnTo>
                      <a:lnTo>
                        <a:pt x="0" y="30"/>
                      </a:lnTo>
                      <a:lnTo>
                        <a:pt x="3" y="31"/>
                      </a:lnTo>
                      <a:close/>
                    </a:path>
                  </a:pathLst>
                </a:custGeom>
                <a:solidFill>
                  <a:srgbClr val="000000"/>
                </a:solidFill>
                <a:ln w="9525">
                  <a:noFill/>
                  <a:round/>
                  <a:headEnd/>
                  <a:tailEnd/>
                </a:ln>
              </p:spPr>
              <p:txBody>
                <a:bodyPr/>
                <a:lstStyle/>
                <a:p>
                  <a:endParaRPr lang="fr-FR"/>
                </a:p>
              </p:txBody>
            </p:sp>
            <p:sp>
              <p:nvSpPr>
                <p:cNvPr id="284" name="Freeform 378"/>
                <p:cNvSpPr>
                  <a:spLocks/>
                </p:cNvSpPr>
                <p:nvPr/>
              </p:nvSpPr>
              <p:spPr bwMode="auto">
                <a:xfrm>
                  <a:off x="2136" y="2147"/>
                  <a:ext cx="111" cy="67"/>
                </a:xfrm>
                <a:custGeom>
                  <a:avLst/>
                  <a:gdLst>
                    <a:gd name="T0" fmla="*/ 0 w 554"/>
                    <a:gd name="T1" fmla="*/ 0 h 337"/>
                    <a:gd name="T2" fmla="*/ 0 w 554"/>
                    <a:gd name="T3" fmla="*/ 0 h 337"/>
                    <a:gd name="T4" fmla="*/ 0 w 554"/>
                    <a:gd name="T5" fmla="*/ 0 h 337"/>
                    <a:gd name="T6" fmla="*/ 0 w 554"/>
                    <a:gd name="T7" fmla="*/ 0 h 337"/>
                    <a:gd name="T8" fmla="*/ 0 w 554"/>
                    <a:gd name="T9" fmla="*/ 0 h 337"/>
                    <a:gd name="T10" fmla="*/ 0 w 554"/>
                    <a:gd name="T11" fmla="*/ 0 h 337"/>
                    <a:gd name="T12" fmla="*/ 0 w 554"/>
                    <a:gd name="T13" fmla="*/ 0 h 337"/>
                    <a:gd name="T14" fmla="*/ 0 w 554"/>
                    <a:gd name="T15" fmla="*/ 0 h 337"/>
                    <a:gd name="T16" fmla="*/ 0 w 554"/>
                    <a:gd name="T17" fmla="*/ 0 h 337"/>
                    <a:gd name="T18" fmla="*/ 0 w 554"/>
                    <a:gd name="T19" fmla="*/ 0 h 337"/>
                    <a:gd name="T20" fmla="*/ 0 w 554"/>
                    <a:gd name="T21" fmla="*/ 0 h 337"/>
                    <a:gd name="T22" fmla="*/ 0 w 554"/>
                    <a:gd name="T23" fmla="*/ 0 h 337"/>
                    <a:gd name="T24" fmla="*/ 0 w 554"/>
                    <a:gd name="T25" fmla="*/ 0 h 337"/>
                    <a:gd name="T26" fmla="*/ 0 w 554"/>
                    <a:gd name="T27" fmla="*/ 0 h 337"/>
                    <a:gd name="T28" fmla="*/ 0 w 554"/>
                    <a:gd name="T29" fmla="*/ 0 h 337"/>
                    <a:gd name="T30" fmla="*/ 0 w 554"/>
                    <a:gd name="T31" fmla="*/ 0 h 337"/>
                    <a:gd name="T32" fmla="*/ 0 w 554"/>
                    <a:gd name="T33" fmla="*/ 0 h 337"/>
                    <a:gd name="T34" fmla="*/ 0 w 554"/>
                    <a:gd name="T35" fmla="*/ 0 h 337"/>
                    <a:gd name="T36" fmla="*/ 0 w 554"/>
                    <a:gd name="T37" fmla="*/ 0 h 337"/>
                    <a:gd name="T38" fmla="*/ 0 w 554"/>
                    <a:gd name="T39" fmla="*/ 0 h 337"/>
                    <a:gd name="T40" fmla="*/ 0 w 554"/>
                    <a:gd name="T41" fmla="*/ 0 h 337"/>
                    <a:gd name="T42" fmla="*/ 0 w 554"/>
                    <a:gd name="T43" fmla="*/ 0 h 337"/>
                    <a:gd name="T44" fmla="*/ 0 w 554"/>
                    <a:gd name="T45" fmla="*/ 0 h 337"/>
                    <a:gd name="T46" fmla="*/ 0 w 554"/>
                    <a:gd name="T47" fmla="*/ 0 h 337"/>
                    <a:gd name="T48" fmla="*/ 0 w 554"/>
                    <a:gd name="T49" fmla="*/ 0 h 337"/>
                    <a:gd name="T50" fmla="*/ 0 w 554"/>
                    <a:gd name="T51" fmla="*/ 0 h 337"/>
                    <a:gd name="T52" fmla="*/ 0 w 554"/>
                    <a:gd name="T53" fmla="*/ 0 h 337"/>
                    <a:gd name="T54" fmla="*/ 0 w 554"/>
                    <a:gd name="T55" fmla="*/ 0 h 337"/>
                    <a:gd name="T56" fmla="*/ 0 w 554"/>
                    <a:gd name="T57" fmla="*/ 0 h 337"/>
                    <a:gd name="T58" fmla="*/ 0 w 554"/>
                    <a:gd name="T59" fmla="*/ 0 h 337"/>
                    <a:gd name="T60" fmla="*/ 0 w 554"/>
                    <a:gd name="T61" fmla="*/ 0 h 337"/>
                    <a:gd name="T62" fmla="*/ 0 w 554"/>
                    <a:gd name="T63" fmla="*/ 0 h 337"/>
                    <a:gd name="T64" fmla="*/ 0 w 554"/>
                    <a:gd name="T65" fmla="*/ 0 h 337"/>
                    <a:gd name="T66" fmla="*/ 0 w 554"/>
                    <a:gd name="T67" fmla="*/ 0 h 337"/>
                    <a:gd name="T68" fmla="*/ 0 w 554"/>
                    <a:gd name="T69" fmla="*/ 0 h 337"/>
                    <a:gd name="T70" fmla="*/ 0 w 554"/>
                    <a:gd name="T71" fmla="*/ 0 h 337"/>
                    <a:gd name="T72" fmla="*/ 0 w 554"/>
                    <a:gd name="T73" fmla="*/ 0 h 337"/>
                    <a:gd name="T74" fmla="*/ 0 w 554"/>
                    <a:gd name="T75" fmla="*/ 0 h 337"/>
                    <a:gd name="T76" fmla="*/ 0 w 554"/>
                    <a:gd name="T77" fmla="*/ 0 h 337"/>
                    <a:gd name="T78" fmla="*/ 0 w 554"/>
                    <a:gd name="T79" fmla="*/ 0 h 337"/>
                    <a:gd name="T80" fmla="*/ 0 w 554"/>
                    <a:gd name="T81" fmla="*/ 0 h 337"/>
                    <a:gd name="T82" fmla="*/ 0 w 554"/>
                    <a:gd name="T83" fmla="*/ 0 h 3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54"/>
                    <a:gd name="T127" fmla="*/ 0 h 337"/>
                    <a:gd name="T128" fmla="*/ 554 w 554"/>
                    <a:gd name="T129" fmla="*/ 337 h 3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54" h="337">
                      <a:moveTo>
                        <a:pt x="6" y="336"/>
                      </a:moveTo>
                      <a:lnTo>
                        <a:pt x="13" y="330"/>
                      </a:lnTo>
                      <a:lnTo>
                        <a:pt x="25" y="319"/>
                      </a:lnTo>
                      <a:lnTo>
                        <a:pt x="44" y="306"/>
                      </a:lnTo>
                      <a:lnTo>
                        <a:pt x="67" y="289"/>
                      </a:lnTo>
                      <a:lnTo>
                        <a:pt x="94" y="269"/>
                      </a:lnTo>
                      <a:lnTo>
                        <a:pt x="124" y="247"/>
                      </a:lnTo>
                      <a:lnTo>
                        <a:pt x="159" y="224"/>
                      </a:lnTo>
                      <a:lnTo>
                        <a:pt x="196" y="199"/>
                      </a:lnTo>
                      <a:lnTo>
                        <a:pt x="236" y="174"/>
                      </a:lnTo>
                      <a:lnTo>
                        <a:pt x="278" y="147"/>
                      </a:lnTo>
                      <a:lnTo>
                        <a:pt x="321" y="121"/>
                      </a:lnTo>
                      <a:lnTo>
                        <a:pt x="366" y="97"/>
                      </a:lnTo>
                      <a:lnTo>
                        <a:pt x="411" y="72"/>
                      </a:lnTo>
                      <a:lnTo>
                        <a:pt x="458" y="50"/>
                      </a:lnTo>
                      <a:lnTo>
                        <a:pt x="504" y="30"/>
                      </a:lnTo>
                      <a:lnTo>
                        <a:pt x="549" y="11"/>
                      </a:lnTo>
                      <a:lnTo>
                        <a:pt x="552" y="9"/>
                      </a:lnTo>
                      <a:lnTo>
                        <a:pt x="554" y="5"/>
                      </a:lnTo>
                      <a:lnTo>
                        <a:pt x="553" y="1"/>
                      </a:lnTo>
                      <a:lnTo>
                        <a:pt x="551" y="0"/>
                      </a:lnTo>
                      <a:lnTo>
                        <a:pt x="527" y="4"/>
                      </a:lnTo>
                      <a:lnTo>
                        <a:pt x="502" y="11"/>
                      </a:lnTo>
                      <a:lnTo>
                        <a:pt x="471" y="21"/>
                      </a:lnTo>
                      <a:lnTo>
                        <a:pt x="438" y="34"/>
                      </a:lnTo>
                      <a:lnTo>
                        <a:pt x="403" y="50"/>
                      </a:lnTo>
                      <a:lnTo>
                        <a:pt x="365" y="67"/>
                      </a:lnTo>
                      <a:lnTo>
                        <a:pt x="327" y="88"/>
                      </a:lnTo>
                      <a:lnTo>
                        <a:pt x="287" y="109"/>
                      </a:lnTo>
                      <a:lnTo>
                        <a:pt x="248" y="133"/>
                      </a:lnTo>
                      <a:lnTo>
                        <a:pt x="207" y="158"/>
                      </a:lnTo>
                      <a:lnTo>
                        <a:pt x="168" y="185"/>
                      </a:lnTo>
                      <a:lnTo>
                        <a:pt x="131" y="213"/>
                      </a:lnTo>
                      <a:lnTo>
                        <a:pt x="95" y="241"/>
                      </a:lnTo>
                      <a:lnTo>
                        <a:pt x="61" y="270"/>
                      </a:lnTo>
                      <a:lnTo>
                        <a:pt x="29" y="300"/>
                      </a:lnTo>
                      <a:lnTo>
                        <a:pt x="1" y="329"/>
                      </a:lnTo>
                      <a:lnTo>
                        <a:pt x="0" y="333"/>
                      </a:lnTo>
                      <a:lnTo>
                        <a:pt x="0" y="336"/>
                      </a:lnTo>
                      <a:lnTo>
                        <a:pt x="2" y="337"/>
                      </a:lnTo>
                      <a:lnTo>
                        <a:pt x="6" y="336"/>
                      </a:lnTo>
                      <a:close/>
                    </a:path>
                  </a:pathLst>
                </a:custGeom>
                <a:solidFill>
                  <a:srgbClr val="000000"/>
                </a:solidFill>
                <a:ln w="9525">
                  <a:noFill/>
                  <a:round/>
                  <a:headEnd/>
                  <a:tailEnd/>
                </a:ln>
              </p:spPr>
              <p:txBody>
                <a:bodyPr/>
                <a:lstStyle/>
                <a:p>
                  <a:endParaRPr lang="fr-FR"/>
                </a:p>
              </p:txBody>
            </p:sp>
            <p:sp>
              <p:nvSpPr>
                <p:cNvPr id="285" name="Freeform 379"/>
                <p:cNvSpPr>
                  <a:spLocks/>
                </p:cNvSpPr>
                <p:nvPr/>
              </p:nvSpPr>
              <p:spPr bwMode="auto">
                <a:xfrm>
                  <a:off x="2193" y="2085"/>
                  <a:ext cx="61" cy="75"/>
                </a:xfrm>
                <a:custGeom>
                  <a:avLst/>
                  <a:gdLst>
                    <a:gd name="T0" fmla="*/ 0 w 303"/>
                    <a:gd name="T1" fmla="*/ 0 h 376"/>
                    <a:gd name="T2" fmla="*/ 0 w 303"/>
                    <a:gd name="T3" fmla="*/ 0 h 376"/>
                    <a:gd name="T4" fmla="*/ 0 w 303"/>
                    <a:gd name="T5" fmla="*/ 0 h 376"/>
                    <a:gd name="T6" fmla="*/ 0 w 303"/>
                    <a:gd name="T7" fmla="*/ 0 h 376"/>
                    <a:gd name="T8" fmla="*/ 0 w 303"/>
                    <a:gd name="T9" fmla="*/ 0 h 376"/>
                    <a:gd name="T10" fmla="*/ 0 w 303"/>
                    <a:gd name="T11" fmla="*/ 0 h 376"/>
                    <a:gd name="T12" fmla="*/ 0 w 303"/>
                    <a:gd name="T13" fmla="*/ 0 h 376"/>
                    <a:gd name="T14" fmla="*/ 0 w 303"/>
                    <a:gd name="T15" fmla="*/ 0 h 376"/>
                    <a:gd name="T16" fmla="*/ 0 w 303"/>
                    <a:gd name="T17" fmla="*/ 0 h 376"/>
                    <a:gd name="T18" fmla="*/ 0 w 303"/>
                    <a:gd name="T19" fmla="*/ 0 h 376"/>
                    <a:gd name="T20" fmla="*/ 0 w 303"/>
                    <a:gd name="T21" fmla="*/ 0 h 376"/>
                    <a:gd name="T22" fmla="*/ 0 w 303"/>
                    <a:gd name="T23" fmla="*/ 0 h 376"/>
                    <a:gd name="T24" fmla="*/ 0 w 303"/>
                    <a:gd name="T25" fmla="*/ 0 h 376"/>
                    <a:gd name="T26" fmla="*/ 0 w 303"/>
                    <a:gd name="T27" fmla="*/ 0 h 376"/>
                    <a:gd name="T28" fmla="*/ 0 w 303"/>
                    <a:gd name="T29" fmla="*/ 0 h 376"/>
                    <a:gd name="T30" fmla="*/ 0 w 303"/>
                    <a:gd name="T31" fmla="*/ 0 h 376"/>
                    <a:gd name="T32" fmla="*/ 0 w 303"/>
                    <a:gd name="T33" fmla="*/ 0 h 376"/>
                    <a:gd name="T34" fmla="*/ 0 w 303"/>
                    <a:gd name="T35" fmla="*/ 0 h 376"/>
                    <a:gd name="T36" fmla="*/ 0 w 303"/>
                    <a:gd name="T37" fmla="*/ 0 h 376"/>
                    <a:gd name="T38" fmla="*/ 0 w 303"/>
                    <a:gd name="T39" fmla="*/ 0 h 376"/>
                    <a:gd name="T40" fmla="*/ 0 w 303"/>
                    <a:gd name="T41" fmla="*/ 0 h 376"/>
                    <a:gd name="T42" fmla="*/ 0 w 303"/>
                    <a:gd name="T43" fmla="*/ 0 h 376"/>
                    <a:gd name="T44" fmla="*/ 0 w 303"/>
                    <a:gd name="T45" fmla="*/ 0 h 376"/>
                    <a:gd name="T46" fmla="*/ 0 w 303"/>
                    <a:gd name="T47" fmla="*/ 0 h 376"/>
                    <a:gd name="T48" fmla="*/ 0 w 303"/>
                    <a:gd name="T49" fmla="*/ 0 h 376"/>
                    <a:gd name="T50" fmla="*/ 0 w 303"/>
                    <a:gd name="T51" fmla="*/ 0 h 376"/>
                    <a:gd name="T52" fmla="*/ 0 w 303"/>
                    <a:gd name="T53" fmla="*/ 0 h 376"/>
                    <a:gd name="T54" fmla="*/ 0 w 303"/>
                    <a:gd name="T55" fmla="*/ 0 h 376"/>
                    <a:gd name="T56" fmla="*/ 0 w 303"/>
                    <a:gd name="T57" fmla="*/ 0 h 376"/>
                    <a:gd name="T58" fmla="*/ 0 w 303"/>
                    <a:gd name="T59" fmla="*/ 0 h 376"/>
                    <a:gd name="T60" fmla="*/ 0 w 303"/>
                    <a:gd name="T61" fmla="*/ 0 h 376"/>
                    <a:gd name="T62" fmla="*/ 0 w 303"/>
                    <a:gd name="T63" fmla="*/ 0 h 376"/>
                    <a:gd name="T64" fmla="*/ 0 w 303"/>
                    <a:gd name="T65" fmla="*/ 0 h 376"/>
                    <a:gd name="T66" fmla="*/ 0 w 303"/>
                    <a:gd name="T67" fmla="*/ 0 h 376"/>
                    <a:gd name="T68" fmla="*/ 0 w 303"/>
                    <a:gd name="T69" fmla="*/ 0 h 376"/>
                    <a:gd name="T70" fmla="*/ 0 w 303"/>
                    <a:gd name="T71" fmla="*/ 0 h 376"/>
                    <a:gd name="T72" fmla="*/ 0 w 303"/>
                    <a:gd name="T73" fmla="*/ 0 h 376"/>
                    <a:gd name="T74" fmla="*/ 0 w 303"/>
                    <a:gd name="T75" fmla="*/ 0 h 376"/>
                    <a:gd name="T76" fmla="*/ 0 w 303"/>
                    <a:gd name="T77" fmla="*/ 0 h 376"/>
                    <a:gd name="T78" fmla="*/ 0 w 303"/>
                    <a:gd name="T79" fmla="*/ 0 h 376"/>
                    <a:gd name="T80" fmla="*/ 0 w 303"/>
                    <a:gd name="T81" fmla="*/ 0 h 376"/>
                    <a:gd name="T82" fmla="*/ 0 w 303"/>
                    <a:gd name="T83" fmla="*/ 0 h 3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3"/>
                    <a:gd name="T127" fmla="*/ 0 h 376"/>
                    <a:gd name="T128" fmla="*/ 303 w 303"/>
                    <a:gd name="T129" fmla="*/ 376 h 37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3" h="376">
                      <a:moveTo>
                        <a:pt x="1" y="6"/>
                      </a:moveTo>
                      <a:lnTo>
                        <a:pt x="27" y="20"/>
                      </a:lnTo>
                      <a:lnTo>
                        <a:pt x="51" y="36"/>
                      </a:lnTo>
                      <a:lnTo>
                        <a:pt x="74" y="53"/>
                      </a:lnTo>
                      <a:lnTo>
                        <a:pt x="97" y="72"/>
                      </a:lnTo>
                      <a:lnTo>
                        <a:pt x="118" y="91"/>
                      </a:lnTo>
                      <a:lnTo>
                        <a:pt x="139" y="112"/>
                      </a:lnTo>
                      <a:lnTo>
                        <a:pt x="158" y="134"/>
                      </a:lnTo>
                      <a:lnTo>
                        <a:pt x="177" y="156"/>
                      </a:lnTo>
                      <a:lnTo>
                        <a:pt x="195" y="182"/>
                      </a:lnTo>
                      <a:lnTo>
                        <a:pt x="211" y="207"/>
                      </a:lnTo>
                      <a:lnTo>
                        <a:pt x="226" y="233"/>
                      </a:lnTo>
                      <a:lnTo>
                        <a:pt x="239" y="260"/>
                      </a:lnTo>
                      <a:lnTo>
                        <a:pt x="250" y="287"/>
                      </a:lnTo>
                      <a:lnTo>
                        <a:pt x="262" y="315"/>
                      </a:lnTo>
                      <a:lnTo>
                        <a:pt x="273" y="343"/>
                      </a:lnTo>
                      <a:lnTo>
                        <a:pt x="285" y="371"/>
                      </a:lnTo>
                      <a:lnTo>
                        <a:pt x="290" y="376"/>
                      </a:lnTo>
                      <a:lnTo>
                        <a:pt x="296" y="374"/>
                      </a:lnTo>
                      <a:lnTo>
                        <a:pt x="300" y="367"/>
                      </a:lnTo>
                      <a:lnTo>
                        <a:pt x="303" y="361"/>
                      </a:lnTo>
                      <a:lnTo>
                        <a:pt x="298" y="331"/>
                      </a:lnTo>
                      <a:lnTo>
                        <a:pt x="289" y="301"/>
                      </a:lnTo>
                      <a:lnTo>
                        <a:pt x="279" y="273"/>
                      </a:lnTo>
                      <a:lnTo>
                        <a:pt x="267" y="245"/>
                      </a:lnTo>
                      <a:lnTo>
                        <a:pt x="254" y="218"/>
                      </a:lnTo>
                      <a:lnTo>
                        <a:pt x="237" y="193"/>
                      </a:lnTo>
                      <a:lnTo>
                        <a:pt x="219" y="167"/>
                      </a:lnTo>
                      <a:lnTo>
                        <a:pt x="200" y="144"/>
                      </a:lnTo>
                      <a:lnTo>
                        <a:pt x="179" y="122"/>
                      </a:lnTo>
                      <a:lnTo>
                        <a:pt x="157" y="100"/>
                      </a:lnTo>
                      <a:lnTo>
                        <a:pt x="134" y="80"/>
                      </a:lnTo>
                      <a:lnTo>
                        <a:pt x="110" y="61"/>
                      </a:lnTo>
                      <a:lnTo>
                        <a:pt x="84" y="44"/>
                      </a:lnTo>
                      <a:lnTo>
                        <a:pt x="58" y="28"/>
                      </a:lnTo>
                      <a:lnTo>
                        <a:pt x="33" y="13"/>
                      </a:lnTo>
                      <a:lnTo>
                        <a:pt x="6" y="0"/>
                      </a:lnTo>
                      <a:lnTo>
                        <a:pt x="3" y="0"/>
                      </a:lnTo>
                      <a:lnTo>
                        <a:pt x="1" y="2"/>
                      </a:lnTo>
                      <a:lnTo>
                        <a:pt x="0" y="5"/>
                      </a:lnTo>
                      <a:lnTo>
                        <a:pt x="1" y="6"/>
                      </a:lnTo>
                      <a:close/>
                    </a:path>
                  </a:pathLst>
                </a:custGeom>
                <a:solidFill>
                  <a:srgbClr val="000000"/>
                </a:solidFill>
                <a:ln w="9525">
                  <a:noFill/>
                  <a:round/>
                  <a:headEnd/>
                  <a:tailEnd/>
                </a:ln>
              </p:spPr>
              <p:txBody>
                <a:bodyPr/>
                <a:lstStyle/>
                <a:p>
                  <a:endParaRPr lang="fr-FR"/>
                </a:p>
              </p:txBody>
            </p:sp>
            <p:sp>
              <p:nvSpPr>
                <p:cNvPr id="286" name="Freeform 380"/>
                <p:cNvSpPr>
                  <a:spLocks/>
                </p:cNvSpPr>
                <p:nvPr/>
              </p:nvSpPr>
              <p:spPr bwMode="auto">
                <a:xfrm>
                  <a:off x="2291" y="2045"/>
                  <a:ext cx="17" cy="23"/>
                </a:xfrm>
                <a:custGeom>
                  <a:avLst/>
                  <a:gdLst>
                    <a:gd name="T0" fmla="*/ 0 w 84"/>
                    <a:gd name="T1" fmla="*/ 0 h 116"/>
                    <a:gd name="T2" fmla="*/ 0 w 84"/>
                    <a:gd name="T3" fmla="*/ 0 h 116"/>
                    <a:gd name="T4" fmla="*/ 0 w 84"/>
                    <a:gd name="T5" fmla="*/ 0 h 116"/>
                    <a:gd name="T6" fmla="*/ 0 w 84"/>
                    <a:gd name="T7" fmla="*/ 0 h 116"/>
                    <a:gd name="T8" fmla="*/ 0 w 84"/>
                    <a:gd name="T9" fmla="*/ 0 h 116"/>
                    <a:gd name="T10" fmla="*/ 0 w 84"/>
                    <a:gd name="T11" fmla="*/ 0 h 116"/>
                    <a:gd name="T12" fmla="*/ 0 w 84"/>
                    <a:gd name="T13" fmla="*/ 0 h 116"/>
                    <a:gd name="T14" fmla="*/ 0 w 84"/>
                    <a:gd name="T15" fmla="*/ 0 h 116"/>
                    <a:gd name="T16" fmla="*/ 0 w 84"/>
                    <a:gd name="T17" fmla="*/ 0 h 116"/>
                    <a:gd name="T18" fmla="*/ 0 w 84"/>
                    <a:gd name="T19" fmla="*/ 0 h 116"/>
                    <a:gd name="T20" fmla="*/ 0 w 84"/>
                    <a:gd name="T21" fmla="*/ 0 h 116"/>
                    <a:gd name="T22" fmla="*/ 0 w 84"/>
                    <a:gd name="T23" fmla="*/ 0 h 116"/>
                    <a:gd name="T24" fmla="*/ 0 w 84"/>
                    <a:gd name="T25" fmla="*/ 0 h 116"/>
                    <a:gd name="T26" fmla="*/ 0 w 84"/>
                    <a:gd name="T27" fmla="*/ 0 h 116"/>
                    <a:gd name="T28" fmla="*/ 0 w 84"/>
                    <a:gd name="T29" fmla="*/ 0 h 116"/>
                    <a:gd name="T30" fmla="*/ 0 w 84"/>
                    <a:gd name="T31" fmla="*/ 0 h 116"/>
                    <a:gd name="T32" fmla="*/ 0 w 84"/>
                    <a:gd name="T33" fmla="*/ 0 h 116"/>
                    <a:gd name="T34" fmla="*/ 0 w 84"/>
                    <a:gd name="T35" fmla="*/ 0 h 116"/>
                    <a:gd name="T36" fmla="*/ 0 w 84"/>
                    <a:gd name="T37" fmla="*/ 0 h 116"/>
                    <a:gd name="T38" fmla="*/ 0 w 84"/>
                    <a:gd name="T39" fmla="*/ 0 h 116"/>
                    <a:gd name="T40" fmla="*/ 0 w 84"/>
                    <a:gd name="T41" fmla="*/ 0 h 116"/>
                    <a:gd name="T42" fmla="*/ 0 w 84"/>
                    <a:gd name="T43" fmla="*/ 0 h 116"/>
                    <a:gd name="T44" fmla="*/ 0 w 84"/>
                    <a:gd name="T45" fmla="*/ 0 h 116"/>
                    <a:gd name="T46" fmla="*/ 0 w 84"/>
                    <a:gd name="T47" fmla="*/ 0 h 116"/>
                    <a:gd name="T48" fmla="*/ 0 w 84"/>
                    <a:gd name="T49" fmla="*/ 0 h 116"/>
                    <a:gd name="T50" fmla="*/ 0 w 84"/>
                    <a:gd name="T51" fmla="*/ 0 h 116"/>
                    <a:gd name="T52" fmla="*/ 0 w 84"/>
                    <a:gd name="T53" fmla="*/ 0 h 116"/>
                    <a:gd name="T54" fmla="*/ 0 w 84"/>
                    <a:gd name="T55" fmla="*/ 0 h 116"/>
                    <a:gd name="T56" fmla="*/ 0 w 84"/>
                    <a:gd name="T57" fmla="*/ 0 h 116"/>
                    <a:gd name="T58" fmla="*/ 0 w 84"/>
                    <a:gd name="T59" fmla="*/ 0 h 116"/>
                    <a:gd name="T60" fmla="*/ 0 w 84"/>
                    <a:gd name="T61" fmla="*/ 0 h 116"/>
                    <a:gd name="T62" fmla="*/ 0 w 84"/>
                    <a:gd name="T63" fmla="*/ 0 h 116"/>
                    <a:gd name="T64" fmla="*/ 0 w 84"/>
                    <a:gd name="T65" fmla="*/ 0 h 116"/>
                    <a:gd name="T66" fmla="*/ 0 w 84"/>
                    <a:gd name="T67" fmla="*/ 0 h 116"/>
                    <a:gd name="T68" fmla="*/ 0 w 84"/>
                    <a:gd name="T69" fmla="*/ 0 h 116"/>
                    <a:gd name="T70" fmla="*/ 0 w 84"/>
                    <a:gd name="T71" fmla="*/ 0 h 116"/>
                    <a:gd name="T72" fmla="*/ 0 w 84"/>
                    <a:gd name="T73" fmla="*/ 0 h 116"/>
                    <a:gd name="T74" fmla="*/ 0 w 84"/>
                    <a:gd name="T75" fmla="*/ 0 h 116"/>
                    <a:gd name="T76" fmla="*/ 0 w 84"/>
                    <a:gd name="T77" fmla="*/ 0 h 116"/>
                    <a:gd name="T78" fmla="*/ 0 w 84"/>
                    <a:gd name="T79" fmla="*/ 0 h 116"/>
                    <a:gd name="T80" fmla="*/ 0 w 84"/>
                    <a:gd name="T81" fmla="*/ 0 h 116"/>
                    <a:gd name="T82" fmla="*/ 0 w 84"/>
                    <a:gd name="T83" fmla="*/ 0 h 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4"/>
                    <a:gd name="T127" fmla="*/ 0 h 116"/>
                    <a:gd name="T128" fmla="*/ 84 w 84"/>
                    <a:gd name="T129" fmla="*/ 116 h 1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4" h="116">
                      <a:moveTo>
                        <a:pt x="44" y="2"/>
                      </a:moveTo>
                      <a:lnTo>
                        <a:pt x="37" y="12"/>
                      </a:lnTo>
                      <a:lnTo>
                        <a:pt x="28" y="24"/>
                      </a:lnTo>
                      <a:lnTo>
                        <a:pt x="18" y="38"/>
                      </a:lnTo>
                      <a:lnTo>
                        <a:pt x="10" y="52"/>
                      </a:lnTo>
                      <a:lnTo>
                        <a:pt x="4" y="67"/>
                      </a:lnTo>
                      <a:lnTo>
                        <a:pt x="0" y="82"/>
                      </a:lnTo>
                      <a:lnTo>
                        <a:pt x="3" y="95"/>
                      </a:lnTo>
                      <a:lnTo>
                        <a:pt x="10" y="107"/>
                      </a:lnTo>
                      <a:lnTo>
                        <a:pt x="23" y="116"/>
                      </a:lnTo>
                      <a:lnTo>
                        <a:pt x="36" y="115"/>
                      </a:lnTo>
                      <a:lnTo>
                        <a:pt x="47" y="105"/>
                      </a:lnTo>
                      <a:lnTo>
                        <a:pt x="56" y="91"/>
                      </a:lnTo>
                      <a:lnTo>
                        <a:pt x="64" y="74"/>
                      </a:lnTo>
                      <a:lnTo>
                        <a:pt x="71" y="57"/>
                      </a:lnTo>
                      <a:lnTo>
                        <a:pt x="77" y="42"/>
                      </a:lnTo>
                      <a:lnTo>
                        <a:pt x="82" y="31"/>
                      </a:lnTo>
                      <a:lnTo>
                        <a:pt x="84" y="25"/>
                      </a:lnTo>
                      <a:lnTo>
                        <a:pt x="82" y="22"/>
                      </a:lnTo>
                      <a:lnTo>
                        <a:pt x="77" y="20"/>
                      </a:lnTo>
                      <a:lnTo>
                        <a:pt x="73" y="24"/>
                      </a:lnTo>
                      <a:lnTo>
                        <a:pt x="69" y="33"/>
                      </a:lnTo>
                      <a:lnTo>
                        <a:pt x="64" y="45"/>
                      </a:lnTo>
                      <a:lnTo>
                        <a:pt x="59" y="60"/>
                      </a:lnTo>
                      <a:lnTo>
                        <a:pt x="53" y="73"/>
                      </a:lnTo>
                      <a:lnTo>
                        <a:pt x="45" y="86"/>
                      </a:lnTo>
                      <a:lnTo>
                        <a:pt x="38" y="95"/>
                      </a:lnTo>
                      <a:lnTo>
                        <a:pt x="31" y="100"/>
                      </a:lnTo>
                      <a:lnTo>
                        <a:pt x="21" y="97"/>
                      </a:lnTo>
                      <a:lnTo>
                        <a:pt x="14" y="89"/>
                      </a:lnTo>
                      <a:lnTo>
                        <a:pt x="12" y="78"/>
                      </a:lnTo>
                      <a:lnTo>
                        <a:pt x="15" y="64"/>
                      </a:lnTo>
                      <a:lnTo>
                        <a:pt x="21" y="51"/>
                      </a:lnTo>
                      <a:lnTo>
                        <a:pt x="28" y="38"/>
                      </a:lnTo>
                      <a:lnTo>
                        <a:pt x="37" y="25"/>
                      </a:lnTo>
                      <a:lnTo>
                        <a:pt x="44" y="16"/>
                      </a:lnTo>
                      <a:lnTo>
                        <a:pt x="50" y="7"/>
                      </a:lnTo>
                      <a:lnTo>
                        <a:pt x="51" y="3"/>
                      </a:lnTo>
                      <a:lnTo>
                        <a:pt x="50" y="1"/>
                      </a:lnTo>
                      <a:lnTo>
                        <a:pt x="47" y="0"/>
                      </a:lnTo>
                      <a:lnTo>
                        <a:pt x="44" y="2"/>
                      </a:lnTo>
                      <a:close/>
                    </a:path>
                  </a:pathLst>
                </a:custGeom>
                <a:solidFill>
                  <a:srgbClr val="000000"/>
                </a:solidFill>
                <a:ln w="9525">
                  <a:noFill/>
                  <a:round/>
                  <a:headEnd/>
                  <a:tailEnd/>
                </a:ln>
              </p:spPr>
              <p:txBody>
                <a:bodyPr/>
                <a:lstStyle/>
                <a:p>
                  <a:endParaRPr lang="fr-FR"/>
                </a:p>
              </p:txBody>
            </p:sp>
            <p:sp>
              <p:nvSpPr>
                <p:cNvPr id="287" name="Freeform 381"/>
                <p:cNvSpPr>
                  <a:spLocks/>
                </p:cNvSpPr>
                <p:nvPr/>
              </p:nvSpPr>
              <p:spPr bwMode="auto">
                <a:xfrm>
                  <a:off x="2293" y="2056"/>
                  <a:ext cx="37" cy="225"/>
                </a:xfrm>
                <a:custGeom>
                  <a:avLst/>
                  <a:gdLst>
                    <a:gd name="T0" fmla="*/ 0 w 187"/>
                    <a:gd name="T1" fmla="*/ 0 h 1125"/>
                    <a:gd name="T2" fmla="*/ 0 w 187"/>
                    <a:gd name="T3" fmla="*/ 0 h 1125"/>
                    <a:gd name="T4" fmla="*/ 0 w 187"/>
                    <a:gd name="T5" fmla="*/ 0 h 1125"/>
                    <a:gd name="T6" fmla="*/ 0 w 187"/>
                    <a:gd name="T7" fmla="*/ 0 h 1125"/>
                    <a:gd name="T8" fmla="*/ 0 w 187"/>
                    <a:gd name="T9" fmla="*/ 0 h 1125"/>
                    <a:gd name="T10" fmla="*/ 0 w 187"/>
                    <a:gd name="T11" fmla="*/ 0 h 1125"/>
                    <a:gd name="T12" fmla="*/ 0 w 187"/>
                    <a:gd name="T13" fmla="*/ 0 h 1125"/>
                    <a:gd name="T14" fmla="*/ 0 w 187"/>
                    <a:gd name="T15" fmla="*/ 0 h 1125"/>
                    <a:gd name="T16" fmla="*/ 0 w 187"/>
                    <a:gd name="T17" fmla="*/ 0 h 1125"/>
                    <a:gd name="T18" fmla="*/ 0 w 187"/>
                    <a:gd name="T19" fmla="*/ 0 h 1125"/>
                    <a:gd name="T20" fmla="*/ 0 w 187"/>
                    <a:gd name="T21" fmla="*/ 0 h 1125"/>
                    <a:gd name="T22" fmla="*/ 0 w 187"/>
                    <a:gd name="T23" fmla="*/ 0 h 1125"/>
                    <a:gd name="T24" fmla="*/ 0 w 187"/>
                    <a:gd name="T25" fmla="*/ 0 h 1125"/>
                    <a:gd name="T26" fmla="*/ 0 w 187"/>
                    <a:gd name="T27" fmla="*/ 0 h 1125"/>
                    <a:gd name="T28" fmla="*/ 0 w 187"/>
                    <a:gd name="T29" fmla="*/ 0 h 1125"/>
                    <a:gd name="T30" fmla="*/ 0 w 187"/>
                    <a:gd name="T31" fmla="*/ 0 h 1125"/>
                    <a:gd name="T32" fmla="*/ 0 w 187"/>
                    <a:gd name="T33" fmla="*/ 0 h 1125"/>
                    <a:gd name="T34" fmla="*/ 0 w 187"/>
                    <a:gd name="T35" fmla="*/ 0 h 1125"/>
                    <a:gd name="T36" fmla="*/ 0 w 187"/>
                    <a:gd name="T37" fmla="*/ 0 h 1125"/>
                    <a:gd name="T38" fmla="*/ 0 w 187"/>
                    <a:gd name="T39" fmla="*/ 0 h 1125"/>
                    <a:gd name="T40" fmla="*/ 0 w 187"/>
                    <a:gd name="T41" fmla="*/ 0 h 1125"/>
                    <a:gd name="T42" fmla="*/ 0 w 187"/>
                    <a:gd name="T43" fmla="*/ 0 h 1125"/>
                    <a:gd name="T44" fmla="*/ 0 w 187"/>
                    <a:gd name="T45" fmla="*/ 0 h 1125"/>
                    <a:gd name="T46" fmla="*/ 0 w 187"/>
                    <a:gd name="T47" fmla="*/ 0 h 1125"/>
                    <a:gd name="T48" fmla="*/ 0 w 187"/>
                    <a:gd name="T49" fmla="*/ 0 h 1125"/>
                    <a:gd name="T50" fmla="*/ 0 w 187"/>
                    <a:gd name="T51" fmla="*/ 0 h 1125"/>
                    <a:gd name="T52" fmla="*/ 0 w 187"/>
                    <a:gd name="T53" fmla="*/ 0 h 1125"/>
                    <a:gd name="T54" fmla="*/ 0 w 187"/>
                    <a:gd name="T55" fmla="*/ 0 h 1125"/>
                    <a:gd name="T56" fmla="*/ 0 w 187"/>
                    <a:gd name="T57" fmla="*/ 0 h 1125"/>
                    <a:gd name="T58" fmla="*/ 0 w 187"/>
                    <a:gd name="T59" fmla="*/ 0 h 1125"/>
                    <a:gd name="T60" fmla="*/ 0 w 187"/>
                    <a:gd name="T61" fmla="*/ 0 h 1125"/>
                    <a:gd name="T62" fmla="*/ 0 w 187"/>
                    <a:gd name="T63" fmla="*/ 0 h 1125"/>
                    <a:gd name="T64" fmla="*/ 0 w 187"/>
                    <a:gd name="T65" fmla="*/ 0 h 1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7"/>
                    <a:gd name="T100" fmla="*/ 0 h 1125"/>
                    <a:gd name="T101" fmla="*/ 187 w 187"/>
                    <a:gd name="T102" fmla="*/ 1125 h 1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7" h="1125">
                      <a:moveTo>
                        <a:pt x="26" y="6"/>
                      </a:moveTo>
                      <a:lnTo>
                        <a:pt x="14" y="54"/>
                      </a:lnTo>
                      <a:lnTo>
                        <a:pt x="4" y="101"/>
                      </a:lnTo>
                      <a:lnTo>
                        <a:pt x="0" y="150"/>
                      </a:lnTo>
                      <a:lnTo>
                        <a:pt x="4" y="199"/>
                      </a:lnTo>
                      <a:lnTo>
                        <a:pt x="11" y="234"/>
                      </a:lnTo>
                      <a:lnTo>
                        <a:pt x="20" y="269"/>
                      </a:lnTo>
                      <a:lnTo>
                        <a:pt x="29" y="304"/>
                      </a:lnTo>
                      <a:lnTo>
                        <a:pt x="39" y="338"/>
                      </a:lnTo>
                      <a:lnTo>
                        <a:pt x="49" y="373"/>
                      </a:lnTo>
                      <a:lnTo>
                        <a:pt x="59" y="408"/>
                      </a:lnTo>
                      <a:lnTo>
                        <a:pt x="67" y="442"/>
                      </a:lnTo>
                      <a:lnTo>
                        <a:pt x="75" y="478"/>
                      </a:lnTo>
                      <a:lnTo>
                        <a:pt x="83" y="527"/>
                      </a:lnTo>
                      <a:lnTo>
                        <a:pt x="92" y="571"/>
                      </a:lnTo>
                      <a:lnTo>
                        <a:pt x="100" y="612"/>
                      </a:lnTo>
                      <a:lnTo>
                        <a:pt x="108" y="651"/>
                      </a:lnTo>
                      <a:lnTo>
                        <a:pt x="116" y="689"/>
                      </a:lnTo>
                      <a:lnTo>
                        <a:pt x="123" y="726"/>
                      </a:lnTo>
                      <a:lnTo>
                        <a:pt x="132" y="764"/>
                      </a:lnTo>
                      <a:lnTo>
                        <a:pt x="142" y="803"/>
                      </a:lnTo>
                      <a:lnTo>
                        <a:pt x="150" y="842"/>
                      </a:lnTo>
                      <a:lnTo>
                        <a:pt x="158" y="882"/>
                      </a:lnTo>
                      <a:lnTo>
                        <a:pt x="164" y="921"/>
                      </a:lnTo>
                      <a:lnTo>
                        <a:pt x="167" y="961"/>
                      </a:lnTo>
                      <a:lnTo>
                        <a:pt x="171" y="1002"/>
                      </a:lnTo>
                      <a:lnTo>
                        <a:pt x="175" y="1042"/>
                      </a:lnTo>
                      <a:lnTo>
                        <a:pt x="176" y="1082"/>
                      </a:lnTo>
                      <a:lnTo>
                        <a:pt x="178" y="1123"/>
                      </a:lnTo>
                      <a:lnTo>
                        <a:pt x="180" y="1125"/>
                      </a:lnTo>
                      <a:lnTo>
                        <a:pt x="182" y="1125"/>
                      </a:lnTo>
                      <a:lnTo>
                        <a:pt x="183" y="1124"/>
                      </a:lnTo>
                      <a:lnTo>
                        <a:pt x="185" y="1122"/>
                      </a:lnTo>
                      <a:lnTo>
                        <a:pt x="187" y="1045"/>
                      </a:lnTo>
                      <a:lnTo>
                        <a:pt x="183" y="970"/>
                      </a:lnTo>
                      <a:lnTo>
                        <a:pt x="176" y="898"/>
                      </a:lnTo>
                      <a:lnTo>
                        <a:pt x="164" y="827"/>
                      </a:lnTo>
                      <a:lnTo>
                        <a:pt x="149" y="757"/>
                      </a:lnTo>
                      <a:lnTo>
                        <a:pt x="133" y="689"/>
                      </a:lnTo>
                      <a:lnTo>
                        <a:pt x="117" y="619"/>
                      </a:lnTo>
                      <a:lnTo>
                        <a:pt x="100" y="549"/>
                      </a:lnTo>
                      <a:lnTo>
                        <a:pt x="93" y="512"/>
                      </a:lnTo>
                      <a:lnTo>
                        <a:pt x="87" y="475"/>
                      </a:lnTo>
                      <a:lnTo>
                        <a:pt x="78" y="439"/>
                      </a:lnTo>
                      <a:lnTo>
                        <a:pt x="69" y="403"/>
                      </a:lnTo>
                      <a:lnTo>
                        <a:pt x="64" y="387"/>
                      </a:lnTo>
                      <a:lnTo>
                        <a:pt x="59" y="371"/>
                      </a:lnTo>
                      <a:lnTo>
                        <a:pt x="54" y="355"/>
                      </a:lnTo>
                      <a:lnTo>
                        <a:pt x="49" y="338"/>
                      </a:lnTo>
                      <a:lnTo>
                        <a:pt x="45" y="322"/>
                      </a:lnTo>
                      <a:lnTo>
                        <a:pt x="40" y="307"/>
                      </a:lnTo>
                      <a:lnTo>
                        <a:pt x="36" y="289"/>
                      </a:lnTo>
                      <a:lnTo>
                        <a:pt x="32" y="274"/>
                      </a:lnTo>
                      <a:lnTo>
                        <a:pt x="23" y="238"/>
                      </a:lnTo>
                      <a:lnTo>
                        <a:pt x="16" y="203"/>
                      </a:lnTo>
                      <a:lnTo>
                        <a:pt x="11" y="167"/>
                      </a:lnTo>
                      <a:lnTo>
                        <a:pt x="10" y="132"/>
                      </a:lnTo>
                      <a:lnTo>
                        <a:pt x="14" y="99"/>
                      </a:lnTo>
                      <a:lnTo>
                        <a:pt x="21" y="67"/>
                      </a:lnTo>
                      <a:lnTo>
                        <a:pt x="29" y="37"/>
                      </a:lnTo>
                      <a:lnTo>
                        <a:pt x="38" y="6"/>
                      </a:lnTo>
                      <a:lnTo>
                        <a:pt x="38" y="1"/>
                      </a:lnTo>
                      <a:lnTo>
                        <a:pt x="34" y="0"/>
                      </a:lnTo>
                      <a:lnTo>
                        <a:pt x="29" y="1"/>
                      </a:lnTo>
                      <a:lnTo>
                        <a:pt x="26" y="6"/>
                      </a:lnTo>
                      <a:close/>
                    </a:path>
                  </a:pathLst>
                </a:custGeom>
                <a:solidFill>
                  <a:srgbClr val="000000"/>
                </a:solidFill>
                <a:ln w="9525">
                  <a:noFill/>
                  <a:round/>
                  <a:headEnd/>
                  <a:tailEnd/>
                </a:ln>
              </p:spPr>
              <p:txBody>
                <a:bodyPr/>
                <a:lstStyle/>
                <a:p>
                  <a:endParaRPr lang="fr-FR"/>
                </a:p>
              </p:txBody>
            </p:sp>
            <p:sp>
              <p:nvSpPr>
                <p:cNvPr id="288" name="Freeform 382"/>
                <p:cNvSpPr>
                  <a:spLocks/>
                </p:cNvSpPr>
                <p:nvPr/>
              </p:nvSpPr>
              <p:spPr bwMode="auto">
                <a:xfrm>
                  <a:off x="2288" y="2061"/>
                  <a:ext cx="67" cy="242"/>
                </a:xfrm>
                <a:custGeom>
                  <a:avLst/>
                  <a:gdLst>
                    <a:gd name="T0" fmla="*/ 0 w 333"/>
                    <a:gd name="T1" fmla="*/ 0 h 1212"/>
                    <a:gd name="T2" fmla="*/ 0 w 333"/>
                    <a:gd name="T3" fmla="*/ 0 h 1212"/>
                    <a:gd name="T4" fmla="*/ 0 w 333"/>
                    <a:gd name="T5" fmla="*/ 0 h 1212"/>
                    <a:gd name="T6" fmla="*/ 0 w 333"/>
                    <a:gd name="T7" fmla="*/ 0 h 1212"/>
                    <a:gd name="T8" fmla="*/ 0 w 333"/>
                    <a:gd name="T9" fmla="*/ 0 h 1212"/>
                    <a:gd name="T10" fmla="*/ 0 w 333"/>
                    <a:gd name="T11" fmla="*/ 0 h 1212"/>
                    <a:gd name="T12" fmla="*/ 0 w 333"/>
                    <a:gd name="T13" fmla="*/ 0 h 1212"/>
                    <a:gd name="T14" fmla="*/ 0 w 333"/>
                    <a:gd name="T15" fmla="*/ 0 h 1212"/>
                    <a:gd name="T16" fmla="*/ 0 w 333"/>
                    <a:gd name="T17" fmla="*/ 0 h 1212"/>
                    <a:gd name="T18" fmla="*/ 0 w 333"/>
                    <a:gd name="T19" fmla="*/ 0 h 1212"/>
                    <a:gd name="T20" fmla="*/ 0 w 333"/>
                    <a:gd name="T21" fmla="*/ 0 h 1212"/>
                    <a:gd name="T22" fmla="*/ 0 w 333"/>
                    <a:gd name="T23" fmla="*/ 0 h 1212"/>
                    <a:gd name="T24" fmla="*/ 0 w 333"/>
                    <a:gd name="T25" fmla="*/ 0 h 1212"/>
                    <a:gd name="T26" fmla="*/ 0 w 333"/>
                    <a:gd name="T27" fmla="*/ 0 h 1212"/>
                    <a:gd name="T28" fmla="*/ 0 w 333"/>
                    <a:gd name="T29" fmla="*/ 0 h 1212"/>
                    <a:gd name="T30" fmla="*/ 0 w 333"/>
                    <a:gd name="T31" fmla="*/ 0 h 1212"/>
                    <a:gd name="T32" fmla="*/ 0 w 333"/>
                    <a:gd name="T33" fmla="*/ 0 h 1212"/>
                    <a:gd name="T34" fmla="*/ 0 w 333"/>
                    <a:gd name="T35" fmla="*/ 0 h 1212"/>
                    <a:gd name="T36" fmla="*/ 0 w 333"/>
                    <a:gd name="T37" fmla="*/ 0 h 1212"/>
                    <a:gd name="T38" fmla="*/ 0 w 333"/>
                    <a:gd name="T39" fmla="*/ 0 h 1212"/>
                    <a:gd name="T40" fmla="*/ 0 w 333"/>
                    <a:gd name="T41" fmla="*/ 0 h 1212"/>
                    <a:gd name="T42" fmla="*/ 0 w 333"/>
                    <a:gd name="T43" fmla="*/ 0 h 1212"/>
                    <a:gd name="T44" fmla="*/ 0 w 333"/>
                    <a:gd name="T45" fmla="*/ 0 h 1212"/>
                    <a:gd name="T46" fmla="*/ 0 w 333"/>
                    <a:gd name="T47" fmla="*/ 0 h 1212"/>
                    <a:gd name="T48" fmla="*/ 0 w 333"/>
                    <a:gd name="T49" fmla="*/ 0 h 1212"/>
                    <a:gd name="T50" fmla="*/ 0 w 333"/>
                    <a:gd name="T51" fmla="*/ 0 h 1212"/>
                    <a:gd name="T52" fmla="*/ 0 w 333"/>
                    <a:gd name="T53" fmla="*/ 0 h 1212"/>
                    <a:gd name="T54" fmla="*/ 0 w 333"/>
                    <a:gd name="T55" fmla="*/ 0 h 1212"/>
                    <a:gd name="T56" fmla="*/ 0 w 333"/>
                    <a:gd name="T57" fmla="*/ 0 h 1212"/>
                    <a:gd name="T58" fmla="*/ 0 w 333"/>
                    <a:gd name="T59" fmla="*/ 0 h 1212"/>
                    <a:gd name="T60" fmla="*/ 0 w 333"/>
                    <a:gd name="T61" fmla="*/ 0 h 1212"/>
                    <a:gd name="T62" fmla="*/ 0 w 333"/>
                    <a:gd name="T63" fmla="*/ 0 h 1212"/>
                    <a:gd name="T64" fmla="*/ 0 w 333"/>
                    <a:gd name="T65" fmla="*/ 0 h 1212"/>
                    <a:gd name="T66" fmla="*/ 0 w 333"/>
                    <a:gd name="T67" fmla="*/ 0 h 1212"/>
                    <a:gd name="T68" fmla="*/ 0 w 333"/>
                    <a:gd name="T69" fmla="*/ 0 h 1212"/>
                    <a:gd name="T70" fmla="*/ 0 w 333"/>
                    <a:gd name="T71" fmla="*/ 0 h 1212"/>
                    <a:gd name="T72" fmla="*/ 0 w 333"/>
                    <a:gd name="T73" fmla="*/ 0 h 1212"/>
                    <a:gd name="T74" fmla="*/ 0 w 333"/>
                    <a:gd name="T75" fmla="*/ 0 h 1212"/>
                    <a:gd name="T76" fmla="*/ 0 w 333"/>
                    <a:gd name="T77" fmla="*/ 0 h 1212"/>
                    <a:gd name="T78" fmla="*/ 0 w 333"/>
                    <a:gd name="T79" fmla="*/ 0 h 1212"/>
                    <a:gd name="T80" fmla="*/ 0 w 333"/>
                    <a:gd name="T81" fmla="*/ 0 h 1212"/>
                    <a:gd name="T82" fmla="*/ 0 w 333"/>
                    <a:gd name="T83" fmla="*/ 0 h 1212"/>
                    <a:gd name="T84" fmla="*/ 0 w 333"/>
                    <a:gd name="T85" fmla="*/ 0 h 1212"/>
                    <a:gd name="T86" fmla="*/ 0 w 333"/>
                    <a:gd name="T87" fmla="*/ 0 h 1212"/>
                    <a:gd name="T88" fmla="*/ 0 w 333"/>
                    <a:gd name="T89" fmla="*/ 0 h 1212"/>
                    <a:gd name="T90" fmla="*/ 0 w 333"/>
                    <a:gd name="T91" fmla="*/ 0 h 1212"/>
                    <a:gd name="T92" fmla="*/ 0 w 333"/>
                    <a:gd name="T93" fmla="*/ 0 h 1212"/>
                    <a:gd name="T94" fmla="*/ 0 w 333"/>
                    <a:gd name="T95" fmla="*/ 0 h 1212"/>
                    <a:gd name="T96" fmla="*/ 0 w 333"/>
                    <a:gd name="T97" fmla="*/ 0 h 1212"/>
                    <a:gd name="T98" fmla="*/ 0 w 333"/>
                    <a:gd name="T99" fmla="*/ 0 h 1212"/>
                    <a:gd name="T100" fmla="*/ 0 w 333"/>
                    <a:gd name="T101" fmla="*/ 0 h 1212"/>
                    <a:gd name="T102" fmla="*/ 0 w 333"/>
                    <a:gd name="T103" fmla="*/ 0 h 1212"/>
                    <a:gd name="T104" fmla="*/ 0 w 333"/>
                    <a:gd name="T105" fmla="*/ 0 h 1212"/>
                    <a:gd name="T106" fmla="*/ 0 w 333"/>
                    <a:gd name="T107" fmla="*/ 0 h 1212"/>
                    <a:gd name="T108" fmla="*/ 0 w 333"/>
                    <a:gd name="T109" fmla="*/ 0 h 1212"/>
                    <a:gd name="T110" fmla="*/ 0 w 333"/>
                    <a:gd name="T111" fmla="*/ 0 h 1212"/>
                    <a:gd name="T112" fmla="*/ 0 w 333"/>
                    <a:gd name="T113" fmla="*/ 0 h 1212"/>
                    <a:gd name="T114" fmla="*/ 0 w 333"/>
                    <a:gd name="T115" fmla="*/ 0 h 12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33"/>
                    <a:gd name="T175" fmla="*/ 0 h 1212"/>
                    <a:gd name="T176" fmla="*/ 333 w 333"/>
                    <a:gd name="T177" fmla="*/ 1212 h 121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33" h="1212">
                      <a:moveTo>
                        <a:pt x="0" y="11"/>
                      </a:moveTo>
                      <a:lnTo>
                        <a:pt x="23" y="38"/>
                      </a:lnTo>
                      <a:lnTo>
                        <a:pt x="45" y="66"/>
                      </a:lnTo>
                      <a:lnTo>
                        <a:pt x="67" y="94"/>
                      </a:lnTo>
                      <a:lnTo>
                        <a:pt x="87" y="125"/>
                      </a:lnTo>
                      <a:lnTo>
                        <a:pt x="105" y="155"/>
                      </a:lnTo>
                      <a:lnTo>
                        <a:pt x="123" y="186"/>
                      </a:lnTo>
                      <a:lnTo>
                        <a:pt x="140" y="219"/>
                      </a:lnTo>
                      <a:lnTo>
                        <a:pt x="156" y="250"/>
                      </a:lnTo>
                      <a:lnTo>
                        <a:pt x="172" y="282"/>
                      </a:lnTo>
                      <a:lnTo>
                        <a:pt x="188" y="315"/>
                      </a:lnTo>
                      <a:lnTo>
                        <a:pt x="203" y="349"/>
                      </a:lnTo>
                      <a:lnTo>
                        <a:pt x="217" y="382"/>
                      </a:lnTo>
                      <a:lnTo>
                        <a:pt x="232" y="418"/>
                      </a:lnTo>
                      <a:lnTo>
                        <a:pt x="244" y="452"/>
                      </a:lnTo>
                      <a:lnTo>
                        <a:pt x="256" y="486"/>
                      </a:lnTo>
                      <a:lnTo>
                        <a:pt x="266" y="522"/>
                      </a:lnTo>
                      <a:lnTo>
                        <a:pt x="287" y="606"/>
                      </a:lnTo>
                      <a:lnTo>
                        <a:pt x="303" y="691"/>
                      </a:lnTo>
                      <a:lnTo>
                        <a:pt x="314" y="777"/>
                      </a:lnTo>
                      <a:lnTo>
                        <a:pt x="320" y="864"/>
                      </a:lnTo>
                      <a:lnTo>
                        <a:pt x="322" y="952"/>
                      </a:lnTo>
                      <a:lnTo>
                        <a:pt x="320" y="1038"/>
                      </a:lnTo>
                      <a:lnTo>
                        <a:pt x="313" y="1124"/>
                      </a:lnTo>
                      <a:lnTo>
                        <a:pt x="300" y="1210"/>
                      </a:lnTo>
                      <a:lnTo>
                        <a:pt x="300" y="1212"/>
                      </a:lnTo>
                      <a:lnTo>
                        <a:pt x="302" y="1212"/>
                      </a:lnTo>
                      <a:lnTo>
                        <a:pt x="304" y="1212"/>
                      </a:lnTo>
                      <a:lnTo>
                        <a:pt x="305" y="1210"/>
                      </a:lnTo>
                      <a:lnTo>
                        <a:pt x="319" y="1126"/>
                      </a:lnTo>
                      <a:lnTo>
                        <a:pt x="327" y="1043"/>
                      </a:lnTo>
                      <a:lnTo>
                        <a:pt x="332" y="960"/>
                      </a:lnTo>
                      <a:lnTo>
                        <a:pt x="333" y="877"/>
                      </a:lnTo>
                      <a:lnTo>
                        <a:pt x="328" y="793"/>
                      </a:lnTo>
                      <a:lnTo>
                        <a:pt x="321" y="710"/>
                      </a:lnTo>
                      <a:lnTo>
                        <a:pt x="309" y="627"/>
                      </a:lnTo>
                      <a:lnTo>
                        <a:pt x="292" y="545"/>
                      </a:lnTo>
                      <a:lnTo>
                        <a:pt x="282" y="506"/>
                      </a:lnTo>
                      <a:lnTo>
                        <a:pt x="270" y="465"/>
                      </a:lnTo>
                      <a:lnTo>
                        <a:pt x="255" y="426"/>
                      </a:lnTo>
                      <a:lnTo>
                        <a:pt x="241" y="388"/>
                      </a:lnTo>
                      <a:lnTo>
                        <a:pt x="223" y="351"/>
                      </a:lnTo>
                      <a:lnTo>
                        <a:pt x="208" y="313"/>
                      </a:lnTo>
                      <a:lnTo>
                        <a:pt x="189" y="276"/>
                      </a:lnTo>
                      <a:lnTo>
                        <a:pt x="172" y="239"/>
                      </a:lnTo>
                      <a:lnTo>
                        <a:pt x="155" y="206"/>
                      </a:lnTo>
                      <a:lnTo>
                        <a:pt x="138" y="175"/>
                      </a:lnTo>
                      <a:lnTo>
                        <a:pt x="120" y="144"/>
                      </a:lnTo>
                      <a:lnTo>
                        <a:pt x="100" y="114"/>
                      </a:lnTo>
                      <a:lnTo>
                        <a:pt x="78" y="84"/>
                      </a:lnTo>
                      <a:lnTo>
                        <a:pt x="56" y="55"/>
                      </a:lnTo>
                      <a:lnTo>
                        <a:pt x="33" y="28"/>
                      </a:lnTo>
                      <a:lnTo>
                        <a:pt x="8" y="1"/>
                      </a:lnTo>
                      <a:lnTo>
                        <a:pt x="5" y="0"/>
                      </a:lnTo>
                      <a:lnTo>
                        <a:pt x="2" y="2"/>
                      </a:lnTo>
                      <a:lnTo>
                        <a:pt x="0" y="7"/>
                      </a:lnTo>
                      <a:lnTo>
                        <a:pt x="0" y="11"/>
                      </a:lnTo>
                      <a:close/>
                    </a:path>
                  </a:pathLst>
                </a:custGeom>
                <a:solidFill>
                  <a:srgbClr val="000000"/>
                </a:solidFill>
                <a:ln w="9525">
                  <a:noFill/>
                  <a:round/>
                  <a:headEnd/>
                  <a:tailEnd/>
                </a:ln>
              </p:spPr>
              <p:txBody>
                <a:bodyPr/>
                <a:lstStyle/>
                <a:p>
                  <a:endParaRPr lang="fr-FR"/>
                </a:p>
              </p:txBody>
            </p:sp>
            <p:sp>
              <p:nvSpPr>
                <p:cNvPr id="289" name="Freeform 383"/>
                <p:cNvSpPr>
                  <a:spLocks/>
                </p:cNvSpPr>
                <p:nvPr/>
              </p:nvSpPr>
              <p:spPr bwMode="auto">
                <a:xfrm>
                  <a:off x="2293" y="2055"/>
                  <a:ext cx="46" cy="244"/>
                </a:xfrm>
                <a:custGeom>
                  <a:avLst/>
                  <a:gdLst>
                    <a:gd name="T0" fmla="*/ 0 w 231"/>
                    <a:gd name="T1" fmla="*/ 0 h 1222"/>
                    <a:gd name="T2" fmla="*/ 0 w 231"/>
                    <a:gd name="T3" fmla="*/ 0 h 1222"/>
                    <a:gd name="T4" fmla="*/ 0 w 231"/>
                    <a:gd name="T5" fmla="*/ 0 h 1222"/>
                    <a:gd name="T6" fmla="*/ 0 w 231"/>
                    <a:gd name="T7" fmla="*/ 0 h 1222"/>
                    <a:gd name="T8" fmla="*/ 0 w 231"/>
                    <a:gd name="T9" fmla="*/ 0 h 1222"/>
                    <a:gd name="T10" fmla="*/ 0 w 231"/>
                    <a:gd name="T11" fmla="*/ 0 h 1222"/>
                    <a:gd name="T12" fmla="*/ 0 w 231"/>
                    <a:gd name="T13" fmla="*/ 0 h 1222"/>
                    <a:gd name="T14" fmla="*/ 0 w 231"/>
                    <a:gd name="T15" fmla="*/ 0 h 1222"/>
                    <a:gd name="T16" fmla="*/ 0 w 231"/>
                    <a:gd name="T17" fmla="*/ 0 h 1222"/>
                    <a:gd name="T18" fmla="*/ 0 w 231"/>
                    <a:gd name="T19" fmla="*/ 0 h 1222"/>
                    <a:gd name="T20" fmla="*/ 0 w 231"/>
                    <a:gd name="T21" fmla="*/ 0 h 1222"/>
                    <a:gd name="T22" fmla="*/ 0 w 231"/>
                    <a:gd name="T23" fmla="*/ 0 h 1222"/>
                    <a:gd name="T24" fmla="*/ 0 w 231"/>
                    <a:gd name="T25" fmla="*/ 0 h 1222"/>
                    <a:gd name="T26" fmla="*/ 0 w 231"/>
                    <a:gd name="T27" fmla="*/ 0 h 1222"/>
                    <a:gd name="T28" fmla="*/ 0 w 231"/>
                    <a:gd name="T29" fmla="*/ 0 h 1222"/>
                    <a:gd name="T30" fmla="*/ 0 w 231"/>
                    <a:gd name="T31" fmla="*/ 0 h 1222"/>
                    <a:gd name="T32" fmla="*/ 0 w 231"/>
                    <a:gd name="T33" fmla="*/ 0 h 1222"/>
                    <a:gd name="T34" fmla="*/ 0 w 231"/>
                    <a:gd name="T35" fmla="*/ 0 h 1222"/>
                    <a:gd name="T36" fmla="*/ 0 w 231"/>
                    <a:gd name="T37" fmla="*/ 0 h 1222"/>
                    <a:gd name="T38" fmla="*/ 0 w 231"/>
                    <a:gd name="T39" fmla="*/ 0 h 1222"/>
                    <a:gd name="T40" fmla="*/ 0 w 231"/>
                    <a:gd name="T41" fmla="*/ 0 h 1222"/>
                    <a:gd name="T42" fmla="*/ 0 w 231"/>
                    <a:gd name="T43" fmla="*/ 0 h 1222"/>
                    <a:gd name="T44" fmla="*/ 0 w 231"/>
                    <a:gd name="T45" fmla="*/ 0 h 1222"/>
                    <a:gd name="T46" fmla="*/ 0 w 231"/>
                    <a:gd name="T47" fmla="*/ 0 h 1222"/>
                    <a:gd name="T48" fmla="*/ 0 w 231"/>
                    <a:gd name="T49" fmla="*/ 0 h 1222"/>
                    <a:gd name="T50" fmla="*/ 0 w 231"/>
                    <a:gd name="T51" fmla="*/ 0 h 1222"/>
                    <a:gd name="T52" fmla="*/ 0 w 231"/>
                    <a:gd name="T53" fmla="*/ 0 h 1222"/>
                    <a:gd name="T54" fmla="*/ 0 w 231"/>
                    <a:gd name="T55" fmla="*/ 0 h 1222"/>
                    <a:gd name="T56" fmla="*/ 0 w 231"/>
                    <a:gd name="T57" fmla="*/ 0 h 1222"/>
                    <a:gd name="T58" fmla="*/ 0 w 231"/>
                    <a:gd name="T59" fmla="*/ 0 h 1222"/>
                    <a:gd name="T60" fmla="*/ 0 w 231"/>
                    <a:gd name="T61" fmla="*/ 0 h 1222"/>
                    <a:gd name="T62" fmla="*/ 0 w 231"/>
                    <a:gd name="T63" fmla="*/ 0 h 1222"/>
                    <a:gd name="T64" fmla="*/ 0 w 231"/>
                    <a:gd name="T65" fmla="*/ 0 h 1222"/>
                    <a:gd name="T66" fmla="*/ 0 w 231"/>
                    <a:gd name="T67" fmla="*/ 0 h 1222"/>
                    <a:gd name="T68" fmla="*/ 0 w 231"/>
                    <a:gd name="T69" fmla="*/ 0 h 1222"/>
                    <a:gd name="T70" fmla="*/ 0 w 231"/>
                    <a:gd name="T71" fmla="*/ 0 h 1222"/>
                    <a:gd name="T72" fmla="*/ 0 w 231"/>
                    <a:gd name="T73" fmla="*/ 0 h 1222"/>
                    <a:gd name="T74" fmla="*/ 0 w 231"/>
                    <a:gd name="T75" fmla="*/ 0 h 1222"/>
                    <a:gd name="T76" fmla="*/ 0 w 231"/>
                    <a:gd name="T77" fmla="*/ 0 h 1222"/>
                    <a:gd name="T78" fmla="*/ 0 w 231"/>
                    <a:gd name="T79" fmla="*/ 0 h 1222"/>
                    <a:gd name="T80" fmla="*/ 0 w 231"/>
                    <a:gd name="T81" fmla="*/ 0 h 1222"/>
                    <a:gd name="T82" fmla="*/ 0 w 231"/>
                    <a:gd name="T83" fmla="*/ 0 h 1222"/>
                    <a:gd name="T84" fmla="*/ 0 w 231"/>
                    <a:gd name="T85" fmla="*/ 0 h 1222"/>
                    <a:gd name="T86" fmla="*/ 0 w 231"/>
                    <a:gd name="T87" fmla="*/ 0 h 1222"/>
                    <a:gd name="T88" fmla="*/ 0 w 231"/>
                    <a:gd name="T89" fmla="*/ 0 h 1222"/>
                    <a:gd name="T90" fmla="*/ 0 w 231"/>
                    <a:gd name="T91" fmla="*/ 0 h 1222"/>
                    <a:gd name="T92" fmla="*/ 0 w 231"/>
                    <a:gd name="T93" fmla="*/ 0 h 1222"/>
                    <a:gd name="T94" fmla="*/ 0 w 231"/>
                    <a:gd name="T95" fmla="*/ 0 h 1222"/>
                    <a:gd name="T96" fmla="*/ 0 w 231"/>
                    <a:gd name="T97" fmla="*/ 0 h 1222"/>
                    <a:gd name="T98" fmla="*/ 0 w 231"/>
                    <a:gd name="T99" fmla="*/ 0 h 1222"/>
                    <a:gd name="T100" fmla="*/ 0 w 231"/>
                    <a:gd name="T101" fmla="*/ 0 h 1222"/>
                    <a:gd name="T102" fmla="*/ 0 w 231"/>
                    <a:gd name="T103" fmla="*/ 0 h 1222"/>
                    <a:gd name="T104" fmla="*/ 0 w 231"/>
                    <a:gd name="T105" fmla="*/ 0 h 1222"/>
                    <a:gd name="T106" fmla="*/ 0 w 231"/>
                    <a:gd name="T107" fmla="*/ 0 h 1222"/>
                    <a:gd name="T108" fmla="*/ 0 w 231"/>
                    <a:gd name="T109" fmla="*/ 0 h 1222"/>
                    <a:gd name="T110" fmla="*/ 0 w 231"/>
                    <a:gd name="T111" fmla="*/ 0 h 1222"/>
                    <a:gd name="T112" fmla="*/ 0 w 231"/>
                    <a:gd name="T113" fmla="*/ 0 h 1222"/>
                    <a:gd name="T114" fmla="*/ 0 w 231"/>
                    <a:gd name="T115" fmla="*/ 0 h 1222"/>
                    <a:gd name="T116" fmla="*/ 0 w 231"/>
                    <a:gd name="T117" fmla="*/ 0 h 1222"/>
                    <a:gd name="T118" fmla="*/ 0 w 231"/>
                    <a:gd name="T119" fmla="*/ 0 h 1222"/>
                    <a:gd name="T120" fmla="*/ 0 w 231"/>
                    <a:gd name="T121" fmla="*/ 0 h 1222"/>
                    <a:gd name="T122" fmla="*/ 0 w 231"/>
                    <a:gd name="T123" fmla="*/ 0 h 122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1"/>
                    <a:gd name="T187" fmla="*/ 0 h 1222"/>
                    <a:gd name="T188" fmla="*/ 231 w 231"/>
                    <a:gd name="T189" fmla="*/ 1222 h 122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1" h="1222">
                      <a:moveTo>
                        <a:pt x="0" y="3"/>
                      </a:moveTo>
                      <a:lnTo>
                        <a:pt x="6" y="40"/>
                      </a:lnTo>
                      <a:lnTo>
                        <a:pt x="11" y="77"/>
                      </a:lnTo>
                      <a:lnTo>
                        <a:pt x="17" y="113"/>
                      </a:lnTo>
                      <a:lnTo>
                        <a:pt x="25" y="150"/>
                      </a:lnTo>
                      <a:lnTo>
                        <a:pt x="32" y="187"/>
                      </a:lnTo>
                      <a:lnTo>
                        <a:pt x="41" y="223"/>
                      </a:lnTo>
                      <a:lnTo>
                        <a:pt x="52" y="259"/>
                      </a:lnTo>
                      <a:lnTo>
                        <a:pt x="63" y="294"/>
                      </a:lnTo>
                      <a:lnTo>
                        <a:pt x="76" y="333"/>
                      </a:lnTo>
                      <a:lnTo>
                        <a:pt x="90" y="371"/>
                      </a:lnTo>
                      <a:lnTo>
                        <a:pt x="103" y="410"/>
                      </a:lnTo>
                      <a:lnTo>
                        <a:pt x="116" y="448"/>
                      </a:lnTo>
                      <a:lnTo>
                        <a:pt x="130" y="487"/>
                      </a:lnTo>
                      <a:lnTo>
                        <a:pt x="142" y="525"/>
                      </a:lnTo>
                      <a:lnTo>
                        <a:pt x="154" y="564"/>
                      </a:lnTo>
                      <a:lnTo>
                        <a:pt x="166" y="603"/>
                      </a:lnTo>
                      <a:lnTo>
                        <a:pt x="186" y="678"/>
                      </a:lnTo>
                      <a:lnTo>
                        <a:pt x="203" y="754"/>
                      </a:lnTo>
                      <a:lnTo>
                        <a:pt x="215" y="832"/>
                      </a:lnTo>
                      <a:lnTo>
                        <a:pt x="223" y="910"/>
                      </a:lnTo>
                      <a:lnTo>
                        <a:pt x="226" y="989"/>
                      </a:lnTo>
                      <a:lnTo>
                        <a:pt x="225" y="1068"/>
                      </a:lnTo>
                      <a:lnTo>
                        <a:pt x="219" y="1145"/>
                      </a:lnTo>
                      <a:lnTo>
                        <a:pt x="208" y="1220"/>
                      </a:lnTo>
                      <a:lnTo>
                        <a:pt x="208" y="1222"/>
                      </a:lnTo>
                      <a:lnTo>
                        <a:pt x="209" y="1222"/>
                      </a:lnTo>
                      <a:lnTo>
                        <a:pt x="210" y="1220"/>
                      </a:lnTo>
                      <a:lnTo>
                        <a:pt x="223" y="1154"/>
                      </a:lnTo>
                      <a:lnTo>
                        <a:pt x="229" y="1087"/>
                      </a:lnTo>
                      <a:lnTo>
                        <a:pt x="231" y="1019"/>
                      </a:lnTo>
                      <a:lnTo>
                        <a:pt x="229" y="950"/>
                      </a:lnTo>
                      <a:lnTo>
                        <a:pt x="225" y="911"/>
                      </a:lnTo>
                      <a:lnTo>
                        <a:pt x="221" y="872"/>
                      </a:lnTo>
                      <a:lnTo>
                        <a:pt x="218" y="832"/>
                      </a:lnTo>
                      <a:lnTo>
                        <a:pt x="213" y="793"/>
                      </a:lnTo>
                      <a:lnTo>
                        <a:pt x="207" y="754"/>
                      </a:lnTo>
                      <a:lnTo>
                        <a:pt x="199" y="715"/>
                      </a:lnTo>
                      <a:lnTo>
                        <a:pt x="192" y="675"/>
                      </a:lnTo>
                      <a:lnTo>
                        <a:pt x="182" y="638"/>
                      </a:lnTo>
                      <a:lnTo>
                        <a:pt x="171" y="598"/>
                      </a:lnTo>
                      <a:lnTo>
                        <a:pt x="160" y="559"/>
                      </a:lnTo>
                      <a:lnTo>
                        <a:pt x="148" y="520"/>
                      </a:lnTo>
                      <a:lnTo>
                        <a:pt x="135" y="481"/>
                      </a:lnTo>
                      <a:lnTo>
                        <a:pt x="121" y="443"/>
                      </a:lnTo>
                      <a:lnTo>
                        <a:pt x="108" y="404"/>
                      </a:lnTo>
                      <a:lnTo>
                        <a:pt x="94" y="366"/>
                      </a:lnTo>
                      <a:lnTo>
                        <a:pt x="81" y="327"/>
                      </a:lnTo>
                      <a:lnTo>
                        <a:pt x="68" y="287"/>
                      </a:lnTo>
                      <a:lnTo>
                        <a:pt x="55" y="247"/>
                      </a:lnTo>
                      <a:lnTo>
                        <a:pt x="46" y="206"/>
                      </a:lnTo>
                      <a:lnTo>
                        <a:pt x="36" y="166"/>
                      </a:lnTo>
                      <a:lnTo>
                        <a:pt x="27" y="126"/>
                      </a:lnTo>
                      <a:lnTo>
                        <a:pt x="20" y="84"/>
                      </a:lnTo>
                      <a:lnTo>
                        <a:pt x="13" y="43"/>
                      </a:lnTo>
                      <a:lnTo>
                        <a:pt x="5" y="1"/>
                      </a:lnTo>
                      <a:lnTo>
                        <a:pt x="4" y="0"/>
                      </a:lnTo>
                      <a:lnTo>
                        <a:pt x="3" y="0"/>
                      </a:lnTo>
                      <a:lnTo>
                        <a:pt x="0" y="2"/>
                      </a:lnTo>
                      <a:lnTo>
                        <a:pt x="0" y="3"/>
                      </a:lnTo>
                      <a:close/>
                    </a:path>
                  </a:pathLst>
                </a:custGeom>
                <a:solidFill>
                  <a:srgbClr val="000000"/>
                </a:solidFill>
                <a:ln w="9525">
                  <a:noFill/>
                  <a:round/>
                  <a:headEnd/>
                  <a:tailEnd/>
                </a:ln>
              </p:spPr>
              <p:txBody>
                <a:bodyPr/>
                <a:lstStyle/>
                <a:p>
                  <a:endParaRPr lang="fr-FR"/>
                </a:p>
              </p:txBody>
            </p:sp>
          </p:grpSp>
        </p:grpSp>
        <p:sp>
          <p:nvSpPr>
            <p:cNvPr id="31" name="AutoShape 384"/>
            <p:cNvSpPr>
              <a:spLocks noChangeAspect="1" noChangeArrowheads="1" noTextEdit="1"/>
            </p:cNvSpPr>
            <p:nvPr/>
          </p:nvSpPr>
          <p:spPr bwMode="auto">
            <a:xfrm>
              <a:off x="4684548" y="3147829"/>
              <a:ext cx="823892" cy="700848"/>
            </a:xfrm>
            <a:prstGeom prst="rect">
              <a:avLst/>
            </a:prstGeom>
            <a:solidFill>
              <a:schemeClr val="accent1">
                <a:lumMod val="20000"/>
                <a:lumOff val="80000"/>
              </a:schemeClr>
            </a:solidFill>
            <a:ln w="9525">
              <a:noFill/>
              <a:miter lim="800000"/>
              <a:headEnd/>
              <a:tailEnd/>
            </a:ln>
          </p:spPr>
          <p:txBody>
            <a:bodyPr/>
            <a:lstStyle/>
            <a:p>
              <a:pPr>
                <a:defRPr/>
              </a:pPr>
              <a:endParaRPr lang="fr-FR">
                <a:latin typeface="Arial" pitchFamily="34" charset="0"/>
              </a:endParaRPr>
            </a:p>
          </p:txBody>
        </p:sp>
        <p:grpSp>
          <p:nvGrpSpPr>
            <p:cNvPr id="32" name="Group 385"/>
            <p:cNvGrpSpPr>
              <a:grpSpLocks/>
            </p:cNvGrpSpPr>
            <p:nvPr/>
          </p:nvGrpSpPr>
          <p:grpSpPr bwMode="auto">
            <a:xfrm>
              <a:off x="4684713" y="3149604"/>
              <a:ext cx="823912" cy="695326"/>
              <a:chOff x="2951" y="1986"/>
              <a:chExt cx="519" cy="438"/>
            </a:xfrm>
          </p:grpSpPr>
          <p:sp>
            <p:nvSpPr>
              <p:cNvPr id="209" name="Freeform 386"/>
              <p:cNvSpPr>
                <a:spLocks/>
              </p:cNvSpPr>
              <p:nvPr/>
            </p:nvSpPr>
            <p:spPr bwMode="auto">
              <a:xfrm>
                <a:off x="2973" y="2301"/>
                <a:ext cx="353" cy="123"/>
              </a:xfrm>
              <a:custGeom>
                <a:avLst/>
                <a:gdLst>
                  <a:gd name="T0" fmla="*/ 0 w 1412"/>
                  <a:gd name="T1" fmla="*/ 0 h 492"/>
                  <a:gd name="T2" fmla="*/ 0 w 1412"/>
                  <a:gd name="T3" fmla="*/ 0 h 492"/>
                  <a:gd name="T4" fmla="*/ 0 w 1412"/>
                  <a:gd name="T5" fmla="*/ 0 h 492"/>
                  <a:gd name="T6" fmla="*/ 0 w 1412"/>
                  <a:gd name="T7" fmla="*/ 0 h 492"/>
                  <a:gd name="T8" fmla="*/ 0 w 1412"/>
                  <a:gd name="T9" fmla="*/ 0 h 492"/>
                  <a:gd name="T10" fmla="*/ 0 w 1412"/>
                  <a:gd name="T11" fmla="*/ 0 h 492"/>
                  <a:gd name="T12" fmla="*/ 0 w 1412"/>
                  <a:gd name="T13" fmla="*/ 0 h 492"/>
                  <a:gd name="T14" fmla="*/ 0 w 1412"/>
                  <a:gd name="T15" fmla="*/ 0 h 492"/>
                  <a:gd name="T16" fmla="*/ 0 w 1412"/>
                  <a:gd name="T17" fmla="*/ 0 h 492"/>
                  <a:gd name="T18" fmla="*/ 0 w 1412"/>
                  <a:gd name="T19" fmla="*/ 0 h 492"/>
                  <a:gd name="T20" fmla="*/ 0 w 1412"/>
                  <a:gd name="T21" fmla="*/ 0 h 492"/>
                  <a:gd name="T22" fmla="*/ 0 w 1412"/>
                  <a:gd name="T23" fmla="*/ 0 h 492"/>
                  <a:gd name="T24" fmla="*/ 0 w 1412"/>
                  <a:gd name="T25" fmla="*/ 0 h 492"/>
                  <a:gd name="T26" fmla="*/ 0 w 1412"/>
                  <a:gd name="T27" fmla="*/ 0 h 492"/>
                  <a:gd name="T28" fmla="*/ 0 w 1412"/>
                  <a:gd name="T29" fmla="*/ 0 h 492"/>
                  <a:gd name="T30" fmla="*/ 0 w 1412"/>
                  <a:gd name="T31" fmla="*/ 0 h 492"/>
                  <a:gd name="T32" fmla="*/ 0 w 1412"/>
                  <a:gd name="T33" fmla="*/ 0 h 492"/>
                  <a:gd name="T34" fmla="*/ 0 w 1412"/>
                  <a:gd name="T35" fmla="*/ 0 h 492"/>
                  <a:gd name="T36" fmla="*/ 0 w 1412"/>
                  <a:gd name="T37" fmla="*/ 0 h 492"/>
                  <a:gd name="T38" fmla="*/ 0 w 1412"/>
                  <a:gd name="T39" fmla="*/ 0 h 492"/>
                  <a:gd name="T40" fmla="*/ 0 w 1412"/>
                  <a:gd name="T41" fmla="*/ 0 h 492"/>
                  <a:gd name="T42" fmla="*/ 0 w 1412"/>
                  <a:gd name="T43" fmla="*/ 0 h 492"/>
                  <a:gd name="T44" fmla="*/ 0 w 1412"/>
                  <a:gd name="T45" fmla="*/ 0 h 492"/>
                  <a:gd name="T46" fmla="*/ 0 w 1412"/>
                  <a:gd name="T47" fmla="*/ 0 h 492"/>
                  <a:gd name="T48" fmla="*/ 0 w 1412"/>
                  <a:gd name="T49" fmla="*/ 0 h 492"/>
                  <a:gd name="T50" fmla="*/ 0 w 1412"/>
                  <a:gd name="T51" fmla="*/ 0 h 492"/>
                  <a:gd name="T52" fmla="*/ 0 w 1412"/>
                  <a:gd name="T53" fmla="*/ 0 h 492"/>
                  <a:gd name="T54" fmla="*/ 0 w 1412"/>
                  <a:gd name="T55" fmla="*/ 0 h 492"/>
                  <a:gd name="T56" fmla="*/ 0 w 1412"/>
                  <a:gd name="T57" fmla="*/ 0 h 492"/>
                  <a:gd name="T58" fmla="*/ 0 w 1412"/>
                  <a:gd name="T59" fmla="*/ 0 h 492"/>
                  <a:gd name="T60" fmla="*/ 0 w 1412"/>
                  <a:gd name="T61" fmla="*/ 0 h 492"/>
                  <a:gd name="T62" fmla="*/ 0 w 1412"/>
                  <a:gd name="T63" fmla="*/ 0 h 492"/>
                  <a:gd name="T64" fmla="*/ 0 w 1412"/>
                  <a:gd name="T65" fmla="*/ 0 h 492"/>
                  <a:gd name="T66" fmla="*/ 0 w 1412"/>
                  <a:gd name="T67" fmla="*/ 0 h 492"/>
                  <a:gd name="T68" fmla="*/ 0 w 1412"/>
                  <a:gd name="T69" fmla="*/ 0 h 492"/>
                  <a:gd name="T70" fmla="*/ 0 w 1412"/>
                  <a:gd name="T71" fmla="*/ 0 h 492"/>
                  <a:gd name="T72" fmla="*/ 0 w 1412"/>
                  <a:gd name="T73" fmla="*/ 0 h 492"/>
                  <a:gd name="T74" fmla="*/ 0 w 1412"/>
                  <a:gd name="T75" fmla="*/ 0 h 492"/>
                  <a:gd name="T76" fmla="*/ 0 w 1412"/>
                  <a:gd name="T77" fmla="*/ 0 h 492"/>
                  <a:gd name="T78" fmla="*/ 0 w 1412"/>
                  <a:gd name="T79" fmla="*/ 0 h 492"/>
                  <a:gd name="T80" fmla="*/ 0 w 1412"/>
                  <a:gd name="T81" fmla="*/ 0 h 492"/>
                  <a:gd name="T82" fmla="*/ 0 w 1412"/>
                  <a:gd name="T83" fmla="*/ 0 h 492"/>
                  <a:gd name="T84" fmla="*/ 0 w 1412"/>
                  <a:gd name="T85" fmla="*/ 0 h 492"/>
                  <a:gd name="T86" fmla="*/ 0 w 1412"/>
                  <a:gd name="T87" fmla="*/ 0 h 492"/>
                  <a:gd name="T88" fmla="*/ 0 w 1412"/>
                  <a:gd name="T89" fmla="*/ 0 h 492"/>
                  <a:gd name="T90" fmla="*/ 0 w 1412"/>
                  <a:gd name="T91" fmla="*/ 0 h 492"/>
                  <a:gd name="T92" fmla="*/ 0 w 1412"/>
                  <a:gd name="T93" fmla="*/ 0 h 492"/>
                  <a:gd name="T94" fmla="*/ 0 w 1412"/>
                  <a:gd name="T95" fmla="*/ 0 h 492"/>
                  <a:gd name="T96" fmla="*/ 0 w 1412"/>
                  <a:gd name="T97" fmla="*/ 0 h 4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2"/>
                  <a:gd name="T148" fmla="*/ 0 h 492"/>
                  <a:gd name="T149" fmla="*/ 1412 w 1412"/>
                  <a:gd name="T150" fmla="*/ 492 h 4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2" h="492">
                    <a:moveTo>
                      <a:pt x="24" y="90"/>
                    </a:moveTo>
                    <a:lnTo>
                      <a:pt x="26" y="98"/>
                    </a:lnTo>
                    <a:lnTo>
                      <a:pt x="30" y="103"/>
                    </a:lnTo>
                    <a:lnTo>
                      <a:pt x="38" y="106"/>
                    </a:lnTo>
                    <a:lnTo>
                      <a:pt x="47" y="109"/>
                    </a:lnTo>
                    <a:lnTo>
                      <a:pt x="57" y="110"/>
                    </a:lnTo>
                    <a:lnTo>
                      <a:pt x="67" y="110"/>
                    </a:lnTo>
                    <a:lnTo>
                      <a:pt x="78" y="110"/>
                    </a:lnTo>
                    <a:lnTo>
                      <a:pt x="88" y="111"/>
                    </a:lnTo>
                    <a:lnTo>
                      <a:pt x="112" y="114"/>
                    </a:lnTo>
                    <a:lnTo>
                      <a:pt x="136" y="116"/>
                    </a:lnTo>
                    <a:lnTo>
                      <a:pt x="159" y="119"/>
                    </a:lnTo>
                    <a:lnTo>
                      <a:pt x="182" y="123"/>
                    </a:lnTo>
                    <a:lnTo>
                      <a:pt x="201" y="130"/>
                    </a:lnTo>
                    <a:lnTo>
                      <a:pt x="217" y="140"/>
                    </a:lnTo>
                    <a:lnTo>
                      <a:pt x="227" y="154"/>
                    </a:lnTo>
                    <a:lnTo>
                      <a:pt x="231" y="174"/>
                    </a:lnTo>
                    <a:lnTo>
                      <a:pt x="229" y="188"/>
                    </a:lnTo>
                    <a:lnTo>
                      <a:pt x="221" y="199"/>
                    </a:lnTo>
                    <a:lnTo>
                      <a:pt x="213" y="210"/>
                    </a:lnTo>
                    <a:lnTo>
                      <a:pt x="202" y="218"/>
                    </a:lnTo>
                    <a:lnTo>
                      <a:pt x="191" y="228"/>
                    </a:lnTo>
                    <a:lnTo>
                      <a:pt x="182" y="238"/>
                    </a:lnTo>
                    <a:lnTo>
                      <a:pt x="175" y="250"/>
                    </a:lnTo>
                    <a:lnTo>
                      <a:pt x="173" y="264"/>
                    </a:lnTo>
                    <a:lnTo>
                      <a:pt x="176" y="286"/>
                    </a:lnTo>
                    <a:lnTo>
                      <a:pt x="186" y="304"/>
                    </a:lnTo>
                    <a:lnTo>
                      <a:pt x="199" y="319"/>
                    </a:lnTo>
                    <a:lnTo>
                      <a:pt x="216" y="330"/>
                    </a:lnTo>
                    <a:lnTo>
                      <a:pt x="236" y="340"/>
                    </a:lnTo>
                    <a:lnTo>
                      <a:pt x="258" y="347"/>
                    </a:lnTo>
                    <a:lnTo>
                      <a:pt x="282" y="355"/>
                    </a:lnTo>
                    <a:lnTo>
                      <a:pt x="305" y="360"/>
                    </a:lnTo>
                    <a:lnTo>
                      <a:pt x="319" y="363"/>
                    </a:lnTo>
                    <a:lnTo>
                      <a:pt x="331" y="367"/>
                    </a:lnTo>
                    <a:lnTo>
                      <a:pt x="344" y="371"/>
                    </a:lnTo>
                    <a:lnTo>
                      <a:pt x="356" y="375"/>
                    </a:lnTo>
                    <a:lnTo>
                      <a:pt x="366" y="378"/>
                    </a:lnTo>
                    <a:lnTo>
                      <a:pt x="378" y="382"/>
                    </a:lnTo>
                    <a:lnTo>
                      <a:pt x="388" y="386"/>
                    </a:lnTo>
                    <a:lnTo>
                      <a:pt x="399" y="391"/>
                    </a:lnTo>
                    <a:lnTo>
                      <a:pt x="410" y="395"/>
                    </a:lnTo>
                    <a:lnTo>
                      <a:pt x="420" y="399"/>
                    </a:lnTo>
                    <a:lnTo>
                      <a:pt x="431" y="403"/>
                    </a:lnTo>
                    <a:lnTo>
                      <a:pt x="441" y="407"/>
                    </a:lnTo>
                    <a:lnTo>
                      <a:pt x="453" y="411"/>
                    </a:lnTo>
                    <a:lnTo>
                      <a:pt x="466" y="415"/>
                    </a:lnTo>
                    <a:lnTo>
                      <a:pt x="477" y="419"/>
                    </a:lnTo>
                    <a:lnTo>
                      <a:pt x="491" y="423"/>
                    </a:lnTo>
                    <a:lnTo>
                      <a:pt x="515" y="431"/>
                    </a:lnTo>
                    <a:lnTo>
                      <a:pt x="538" y="437"/>
                    </a:lnTo>
                    <a:lnTo>
                      <a:pt x="561" y="444"/>
                    </a:lnTo>
                    <a:lnTo>
                      <a:pt x="582" y="451"/>
                    </a:lnTo>
                    <a:lnTo>
                      <a:pt x="602" y="456"/>
                    </a:lnTo>
                    <a:lnTo>
                      <a:pt x="622" y="462"/>
                    </a:lnTo>
                    <a:lnTo>
                      <a:pt x="642" y="468"/>
                    </a:lnTo>
                    <a:lnTo>
                      <a:pt x="662" y="472"/>
                    </a:lnTo>
                    <a:lnTo>
                      <a:pt x="682" y="477"/>
                    </a:lnTo>
                    <a:lnTo>
                      <a:pt x="702" y="480"/>
                    </a:lnTo>
                    <a:lnTo>
                      <a:pt x="722" y="484"/>
                    </a:lnTo>
                    <a:lnTo>
                      <a:pt x="743" y="487"/>
                    </a:lnTo>
                    <a:lnTo>
                      <a:pt x="766" y="489"/>
                    </a:lnTo>
                    <a:lnTo>
                      <a:pt x="789" y="491"/>
                    </a:lnTo>
                    <a:lnTo>
                      <a:pt x="812" y="492"/>
                    </a:lnTo>
                    <a:lnTo>
                      <a:pt x="837" y="492"/>
                    </a:lnTo>
                    <a:lnTo>
                      <a:pt x="855" y="492"/>
                    </a:lnTo>
                    <a:lnTo>
                      <a:pt x="872" y="492"/>
                    </a:lnTo>
                    <a:lnTo>
                      <a:pt x="888" y="491"/>
                    </a:lnTo>
                    <a:lnTo>
                      <a:pt x="903" y="491"/>
                    </a:lnTo>
                    <a:lnTo>
                      <a:pt x="918" y="491"/>
                    </a:lnTo>
                    <a:lnTo>
                      <a:pt x="933" y="490"/>
                    </a:lnTo>
                    <a:lnTo>
                      <a:pt x="946" y="489"/>
                    </a:lnTo>
                    <a:lnTo>
                      <a:pt x="961" y="488"/>
                    </a:lnTo>
                    <a:lnTo>
                      <a:pt x="975" y="487"/>
                    </a:lnTo>
                    <a:lnTo>
                      <a:pt x="989" y="486"/>
                    </a:lnTo>
                    <a:lnTo>
                      <a:pt x="1003" y="485"/>
                    </a:lnTo>
                    <a:lnTo>
                      <a:pt x="1018" y="484"/>
                    </a:lnTo>
                    <a:lnTo>
                      <a:pt x="1033" y="481"/>
                    </a:lnTo>
                    <a:lnTo>
                      <a:pt x="1049" y="480"/>
                    </a:lnTo>
                    <a:lnTo>
                      <a:pt x="1066" y="478"/>
                    </a:lnTo>
                    <a:lnTo>
                      <a:pt x="1084" y="476"/>
                    </a:lnTo>
                    <a:lnTo>
                      <a:pt x="1103" y="475"/>
                    </a:lnTo>
                    <a:lnTo>
                      <a:pt x="1122" y="474"/>
                    </a:lnTo>
                    <a:lnTo>
                      <a:pt x="1139" y="473"/>
                    </a:lnTo>
                    <a:lnTo>
                      <a:pt x="1155" y="472"/>
                    </a:lnTo>
                    <a:lnTo>
                      <a:pt x="1171" y="469"/>
                    </a:lnTo>
                    <a:lnTo>
                      <a:pt x="1186" y="463"/>
                    </a:lnTo>
                    <a:lnTo>
                      <a:pt x="1201" y="456"/>
                    </a:lnTo>
                    <a:lnTo>
                      <a:pt x="1216" y="444"/>
                    </a:lnTo>
                    <a:lnTo>
                      <a:pt x="1223" y="437"/>
                    </a:lnTo>
                    <a:lnTo>
                      <a:pt x="1228" y="429"/>
                    </a:lnTo>
                    <a:lnTo>
                      <a:pt x="1233" y="420"/>
                    </a:lnTo>
                    <a:lnTo>
                      <a:pt x="1237" y="411"/>
                    </a:lnTo>
                    <a:lnTo>
                      <a:pt x="1240" y="403"/>
                    </a:lnTo>
                    <a:lnTo>
                      <a:pt x="1245" y="395"/>
                    </a:lnTo>
                    <a:lnTo>
                      <a:pt x="1251" y="387"/>
                    </a:lnTo>
                    <a:lnTo>
                      <a:pt x="1258" y="381"/>
                    </a:lnTo>
                    <a:lnTo>
                      <a:pt x="1278" y="368"/>
                    </a:lnTo>
                    <a:lnTo>
                      <a:pt x="1299" y="360"/>
                    </a:lnTo>
                    <a:lnTo>
                      <a:pt x="1320" y="353"/>
                    </a:lnTo>
                    <a:lnTo>
                      <a:pt x="1341" y="347"/>
                    </a:lnTo>
                    <a:lnTo>
                      <a:pt x="1361" y="340"/>
                    </a:lnTo>
                    <a:lnTo>
                      <a:pt x="1379" y="331"/>
                    </a:lnTo>
                    <a:lnTo>
                      <a:pt x="1397" y="319"/>
                    </a:lnTo>
                    <a:lnTo>
                      <a:pt x="1412" y="301"/>
                    </a:lnTo>
                    <a:lnTo>
                      <a:pt x="1396" y="294"/>
                    </a:lnTo>
                    <a:lnTo>
                      <a:pt x="1374" y="287"/>
                    </a:lnTo>
                    <a:lnTo>
                      <a:pt x="1346" y="279"/>
                    </a:lnTo>
                    <a:lnTo>
                      <a:pt x="1313" y="270"/>
                    </a:lnTo>
                    <a:lnTo>
                      <a:pt x="1275" y="260"/>
                    </a:lnTo>
                    <a:lnTo>
                      <a:pt x="1231" y="249"/>
                    </a:lnTo>
                    <a:lnTo>
                      <a:pt x="1185" y="238"/>
                    </a:lnTo>
                    <a:lnTo>
                      <a:pt x="1135" y="227"/>
                    </a:lnTo>
                    <a:lnTo>
                      <a:pt x="1081" y="214"/>
                    </a:lnTo>
                    <a:lnTo>
                      <a:pt x="1027" y="203"/>
                    </a:lnTo>
                    <a:lnTo>
                      <a:pt x="968" y="190"/>
                    </a:lnTo>
                    <a:lnTo>
                      <a:pt x="908" y="176"/>
                    </a:lnTo>
                    <a:lnTo>
                      <a:pt x="847" y="163"/>
                    </a:lnTo>
                    <a:lnTo>
                      <a:pt x="785" y="150"/>
                    </a:lnTo>
                    <a:lnTo>
                      <a:pt x="722" y="137"/>
                    </a:lnTo>
                    <a:lnTo>
                      <a:pt x="659" y="124"/>
                    </a:lnTo>
                    <a:lnTo>
                      <a:pt x="597" y="112"/>
                    </a:lnTo>
                    <a:lnTo>
                      <a:pt x="535" y="99"/>
                    </a:lnTo>
                    <a:lnTo>
                      <a:pt x="475" y="86"/>
                    </a:lnTo>
                    <a:lnTo>
                      <a:pt x="416" y="75"/>
                    </a:lnTo>
                    <a:lnTo>
                      <a:pt x="360" y="64"/>
                    </a:lnTo>
                    <a:lnTo>
                      <a:pt x="306" y="54"/>
                    </a:lnTo>
                    <a:lnTo>
                      <a:pt x="255" y="44"/>
                    </a:lnTo>
                    <a:lnTo>
                      <a:pt x="208" y="35"/>
                    </a:lnTo>
                    <a:lnTo>
                      <a:pt x="163" y="26"/>
                    </a:lnTo>
                    <a:lnTo>
                      <a:pt x="124" y="19"/>
                    </a:lnTo>
                    <a:lnTo>
                      <a:pt x="89" y="12"/>
                    </a:lnTo>
                    <a:lnTo>
                      <a:pt x="60" y="8"/>
                    </a:lnTo>
                    <a:lnTo>
                      <a:pt x="37" y="4"/>
                    </a:lnTo>
                    <a:lnTo>
                      <a:pt x="19" y="1"/>
                    </a:lnTo>
                    <a:lnTo>
                      <a:pt x="7" y="0"/>
                    </a:lnTo>
                    <a:lnTo>
                      <a:pt x="3" y="0"/>
                    </a:lnTo>
                    <a:lnTo>
                      <a:pt x="0" y="5"/>
                    </a:lnTo>
                    <a:lnTo>
                      <a:pt x="0" y="11"/>
                    </a:lnTo>
                    <a:lnTo>
                      <a:pt x="3" y="17"/>
                    </a:lnTo>
                    <a:lnTo>
                      <a:pt x="8" y="22"/>
                    </a:lnTo>
                    <a:lnTo>
                      <a:pt x="14" y="27"/>
                    </a:lnTo>
                    <a:lnTo>
                      <a:pt x="21" y="34"/>
                    </a:lnTo>
                    <a:lnTo>
                      <a:pt x="26" y="40"/>
                    </a:lnTo>
                    <a:lnTo>
                      <a:pt x="29" y="47"/>
                    </a:lnTo>
                    <a:lnTo>
                      <a:pt x="30" y="58"/>
                    </a:lnTo>
                    <a:lnTo>
                      <a:pt x="28" y="67"/>
                    </a:lnTo>
                    <a:lnTo>
                      <a:pt x="25" y="78"/>
                    </a:lnTo>
                    <a:lnTo>
                      <a:pt x="24" y="90"/>
                    </a:lnTo>
                    <a:close/>
                  </a:path>
                </a:pathLst>
              </a:custGeom>
              <a:solidFill>
                <a:srgbClr val="967F00"/>
              </a:solidFill>
              <a:ln w="9525">
                <a:noFill/>
                <a:round/>
                <a:headEnd/>
                <a:tailEnd/>
              </a:ln>
            </p:spPr>
            <p:txBody>
              <a:bodyPr/>
              <a:lstStyle/>
              <a:p>
                <a:endParaRPr lang="fr-FR"/>
              </a:p>
            </p:txBody>
          </p:sp>
          <p:sp>
            <p:nvSpPr>
              <p:cNvPr id="210" name="Freeform 387"/>
              <p:cNvSpPr>
                <a:spLocks/>
              </p:cNvSpPr>
              <p:nvPr/>
            </p:nvSpPr>
            <p:spPr bwMode="auto">
              <a:xfrm>
                <a:off x="2958" y="2285"/>
                <a:ext cx="388" cy="98"/>
              </a:xfrm>
              <a:custGeom>
                <a:avLst/>
                <a:gdLst>
                  <a:gd name="T0" fmla="*/ 0 w 1553"/>
                  <a:gd name="T1" fmla="*/ 0 h 394"/>
                  <a:gd name="T2" fmla="*/ 0 w 1553"/>
                  <a:gd name="T3" fmla="*/ 0 h 394"/>
                  <a:gd name="T4" fmla="*/ 0 w 1553"/>
                  <a:gd name="T5" fmla="*/ 0 h 394"/>
                  <a:gd name="T6" fmla="*/ 0 w 1553"/>
                  <a:gd name="T7" fmla="*/ 0 h 394"/>
                  <a:gd name="T8" fmla="*/ 0 w 1553"/>
                  <a:gd name="T9" fmla="*/ 0 h 394"/>
                  <a:gd name="T10" fmla="*/ 0 w 1553"/>
                  <a:gd name="T11" fmla="*/ 0 h 394"/>
                  <a:gd name="T12" fmla="*/ 0 w 1553"/>
                  <a:gd name="T13" fmla="*/ 0 h 394"/>
                  <a:gd name="T14" fmla="*/ 0 w 1553"/>
                  <a:gd name="T15" fmla="*/ 0 h 394"/>
                  <a:gd name="T16" fmla="*/ 0 w 1553"/>
                  <a:gd name="T17" fmla="*/ 0 h 394"/>
                  <a:gd name="T18" fmla="*/ 0 w 1553"/>
                  <a:gd name="T19" fmla="*/ 0 h 394"/>
                  <a:gd name="T20" fmla="*/ 0 w 1553"/>
                  <a:gd name="T21" fmla="*/ 0 h 394"/>
                  <a:gd name="T22" fmla="*/ 0 w 1553"/>
                  <a:gd name="T23" fmla="*/ 0 h 394"/>
                  <a:gd name="T24" fmla="*/ 0 w 1553"/>
                  <a:gd name="T25" fmla="*/ 0 h 394"/>
                  <a:gd name="T26" fmla="*/ 0 w 1553"/>
                  <a:gd name="T27" fmla="*/ 0 h 394"/>
                  <a:gd name="T28" fmla="*/ 0 w 1553"/>
                  <a:gd name="T29" fmla="*/ 0 h 394"/>
                  <a:gd name="T30" fmla="*/ 0 w 1553"/>
                  <a:gd name="T31" fmla="*/ 0 h 394"/>
                  <a:gd name="T32" fmla="*/ 0 w 1553"/>
                  <a:gd name="T33" fmla="*/ 0 h 394"/>
                  <a:gd name="T34" fmla="*/ 0 w 1553"/>
                  <a:gd name="T35" fmla="*/ 0 h 394"/>
                  <a:gd name="T36" fmla="*/ 0 w 1553"/>
                  <a:gd name="T37" fmla="*/ 0 h 394"/>
                  <a:gd name="T38" fmla="*/ 0 w 1553"/>
                  <a:gd name="T39" fmla="*/ 0 h 39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53"/>
                  <a:gd name="T61" fmla="*/ 0 h 394"/>
                  <a:gd name="T62" fmla="*/ 1553 w 1553"/>
                  <a:gd name="T63" fmla="*/ 394 h 39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53" h="394">
                    <a:moveTo>
                      <a:pt x="0" y="0"/>
                    </a:moveTo>
                    <a:lnTo>
                      <a:pt x="1484" y="318"/>
                    </a:lnTo>
                    <a:lnTo>
                      <a:pt x="1494" y="313"/>
                    </a:lnTo>
                    <a:lnTo>
                      <a:pt x="1507" y="313"/>
                    </a:lnTo>
                    <a:lnTo>
                      <a:pt x="1519" y="316"/>
                    </a:lnTo>
                    <a:lnTo>
                      <a:pt x="1531" y="323"/>
                    </a:lnTo>
                    <a:lnTo>
                      <a:pt x="1542" y="332"/>
                    </a:lnTo>
                    <a:lnTo>
                      <a:pt x="1549" y="343"/>
                    </a:lnTo>
                    <a:lnTo>
                      <a:pt x="1553" y="354"/>
                    </a:lnTo>
                    <a:lnTo>
                      <a:pt x="1552" y="366"/>
                    </a:lnTo>
                    <a:lnTo>
                      <a:pt x="1547" y="375"/>
                    </a:lnTo>
                    <a:lnTo>
                      <a:pt x="1540" y="384"/>
                    </a:lnTo>
                    <a:lnTo>
                      <a:pt x="1530" y="389"/>
                    </a:lnTo>
                    <a:lnTo>
                      <a:pt x="1519" y="393"/>
                    </a:lnTo>
                    <a:lnTo>
                      <a:pt x="1508" y="394"/>
                    </a:lnTo>
                    <a:lnTo>
                      <a:pt x="1496" y="393"/>
                    </a:lnTo>
                    <a:lnTo>
                      <a:pt x="1487" y="389"/>
                    </a:lnTo>
                    <a:lnTo>
                      <a:pt x="1478" y="383"/>
                    </a:lnTo>
                    <a:lnTo>
                      <a:pt x="16" y="75"/>
                    </a:lnTo>
                    <a:lnTo>
                      <a:pt x="0" y="0"/>
                    </a:lnTo>
                    <a:close/>
                  </a:path>
                </a:pathLst>
              </a:custGeom>
              <a:solidFill>
                <a:srgbClr val="BFB23F"/>
              </a:solidFill>
              <a:ln w="9525">
                <a:noFill/>
                <a:round/>
                <a:headEnd/>
                <a:tailEnd/>
              </a:ln>
            </p:spPr>
            <p:txBody>
              <a:bodyPr/>
              <a:lstStyle/>
              <a:p>
                <a:endParaRPr lang="fr-FR"/>
              </a:p>
            </p:txBody>
          </p:sp>
          <p:sp>
            <p:nvSpPr>
              <p:cNvPr id="211" name="Freeform 388"/>
              <p:cNvSpPr>
                <a:spLocks/>
              </p:cNvSpPr>
              <p:nvPr/>
            </p:nvSpPr>
            <p:spPr bwMode="auto">
              <a:xfrm>
                <a:off x="2951" y="2217"/>
                <a:ext cx="519" cy="147"/>
              </a:xfrm>
              <a:custGeom>
                <a:avLst/>
                <a:gdLst>
                  <a:gd name="T0" fmla="*/ 0 w 2076"/>
                  <a:gd name="T1" fmla="*/ 0 h 587"/>
                  <a:gd name="T2" fmla="*/ 0 w 2076"/>
                  <a:gd name="T3" fmla="*/ 0 h 587"/>
                  <a:gd name="T4" fmla="*/ 0 w 2076"/>
                  <a:gd name="T5" fmla="*/ 0 h 587"/>
                  <a:gd name="T6" fmla="*/ 0 w 2076"/>
                  <a:gd name="T7" fmla="*/ 0 h 587"/>
                  <a:gd name="T8" fmla="*/ 0 w 2076"/>
                  <a:gd name="T9" fmla="*/ 0 h 587"/>
                  <a:gd name="T10" fmla="*/ 0 w 2076"/>
                  <a:gd name="T11" fmla="*/ 0 h 587"/>
                  <a:gd name="T12" fmla="*/ 0 w 2076"/>
                  <a:gd name="T13" fmla="*/ 0 h 587"/>
                  <a:gd name="T14" fmla="*/ 0 w 2076"/>
                  <a:gd name="T15" fmla="*/ 0 h 587"/>
                  <a:gd name="T16" fmla="*/ 0 w 2076"/>
                  <a:gd name="T17" fmla="*/ 0 h 587"/>
                  <a:gd name="T18" fmla="*/ 0 w 2076"/>
                  <a:gd name="T19" fmla="*/ 0 h 587"/>
                  <a:gd name="T20" fmla="*/ 0 w 2076"/>
                  <a:gd name="T21" fmla="*/ 0 h 587"/>
                  <a:gd name="T22" fmla="*/ 0 w 2076"/>
                  <a:gd name="T23" fmla="*/ 0 h 587"/>
                  <a:gd name="T24" fmla="*/ 0 w 2076"/>
                  <a:gd name="T25" fmla="*/ 0 h 587"/>
                  <a:gd name="T26" fmla="*/ 0 w 2076"/>
                  <a:gd name="T27" fmla="*/ 0 h 587"/>
                  <a:gd name="T28" fmla="*/ 0 w 2076"/>
                  <a:gd name="T29" fmla="*/ 0 h 587"/>
                  <a:gd name="T30" fmla="*/ 0 w 2076"/>
                  <a:gd name="T31" fmla="*/ 0 h 587"/>
                  <a:gd name="T32" fmla="*/ 0 w 2076"/>
                  <a:gd name="T33" fmla="*/ 0 h 587"/>
                  <a:gd name="T34" fmla="*/ 0 w 2076"/>
                  <a:gd name="T35" fmla="*/ 0 h 587"/>
                  <a:gd name="T36" fmla="*/ 0 w 2076"/>
                  <a:gd name="T37" fmla="*/ 0 h 587"/>
                  <a:gd name="T38" fmla="*/ 0 w 2076"/>
                  <a:gd name="T39" fmla="*/ 0 h 587"/>
                  <a:gd name="T40" fmla="*/ 0 w 2076"/>
                  <a:gd name="T41" fmla="*/ 0 h 587"/>
                  <a:gd name="T42" fmla="*/ 0 w 2076"/>
                  <a:gd name="T43" fmla="*/ 0 h 587"/>
                  <a:gd name="T44" fmla="*/ 0 w 2076"/>
                  <a:gd name="T45" fmla="*/ 0 h 587"/>
                  <a:gd name="T46" fmla="*/ 0 w 2076"/>
                  <a:gd name="T47" fmla="*/ 0 h 587"/>
                  <a:gd name="T48" fmla="*/ 0 w 2076"/>
                  <a:gd name="T49" fmla="*/ 0 h 587"/>
                  <a:gd name="T50" fmla="*/ 0 w 2076"/>
                  <a:gd name="T51" fmla="*/ 0 h 587"/>
                  <a:gd name="T52" fmla="*/ 0 w 2076"/>
                  <a:gd name="T53" fmla="*/ 0 h 587"/>
                  <a:gd name="T54" fmla="*/ 0 w 2076"/>
                  <a:gd name="T55" fmla="*/ 0 h 587"/>
                  <a:gd name="T56" fmla="*/ 0 w 2076"/>
                  <a:gd name="T57" fmla="*/ 0 h 587"/>
                  <a:gd name="T58" fmla="*/ 0 w 2076"/>
                  <a:gd name="T59" fmla="*/ 0 h 587"/>
                  <a:gd name="T60" fmla="*/ 0 w 2076"/>
                  <a:gd name="T61" fmla="*/ 0 h 587"/>
                  <a:gd name="T62" fmla="*/ 0 w 2076"/>
                  <a:gd name="T63" fmla="*/ 0 h 587"/>
                  <a:gd name="T64" fmla="*/ 0 w 2076"/>
                  <a:gd name="T65" fmla="*/ 0 h 587"/>
                  <a:gd name="T66" fmla="*/ 0 w 2076"/>
                  <a:gd name="T67" fmla="*/ 0 h 587"/>
                  <a:gd name="T68" fmla="*/ 0 w 2076"/>
                  <a:gd name="T69" fmla="*/ 0 h 587"/>
                  <a:gd name="T70" fmla="*/ 0 w 2076"/>
                  <a:gd name="T71" fmla="*/ 0 h 587"/>
                  <a:gd name="T72" fmla="*/ 0 w 2076"/>
                  <a:gd name="T73" fmla="*/ 0 h 587"/>
                  <a:gd name="T74" fmla="*/ 0 w 2076"/>
                  <a:gd name="T75" fmla="*/ 0 h 587"/>
                  <a:gd name="T76" fmla="*/ 0 w 2076"/>
                  <a:gd name="T77" fmla="*/ 0 h 587"/>
                  <a:gd name="T78" fmla="*/ 0 w 2076"/>
                  <a:gd name="T79" fmla="*/ 0 h 587"/>
                  <a:gd name="T80" fmla="*/ 0 w 2076"/>
                  <a:gd name="T81" fmla="*/ 0 h 587"/>
                  <a:gd name="T82" fmla="*/ 0 w 2076"/>
                  <a:gd name="T83" fmla="*/ 0 h 587"/>
                  <a:gd name="T84" fmla="*/ 0 w 2076"/>
                  <a:gd name="T85" fmla="*/ 0 h 587"/>
                  <a:gd name="T86" fmla="*/ 0 w 2076"/>
                  <a:gd name="T87" fmla="*/ 0 h 587"/>
                  <a:gd name="T88" fmla="*/ 0 w 2076"/>
                  <a:gd name="T89" fmla="*/ 0 h 587"/>
                  <a:gd name="T90" fmla="*/ 0 w 2076"/>
                  <a:gd name="T91" fmla="*/ 0 h 587"/>
                  <a:gd name="T92" fmla="*/ 0 w 2076"/>
                  <a:gd name="T93" fmla="*/ 0 h 587"/>
                  <a:gd name="T94" fmla="*/ 0 w 2076"/>
                  <a:gd name="T95" fmla="*/ 0 h 587"/>
                  <a:gd name="T96" fmla="*/ 0 w 2076"/>
                  <a:gd name="T97" fmla="*/ 0 h 5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76"/>
                  <a:gd name="T148" fmla="*/ 0 h 587"/>
                  <a:gd name="T149" fmla="*/ 2076 w 2076"/>
                  <a:gd name="T150" fmla="*/ 587 h 5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76" h="587">
                    <a:moveTo>
                      <a:pt x="1976" y="217"/>
                    </a:moveTo>
                    <a:lnTo>
                      <a:pt x="1111" y="5"/>
                    </a:lnTo>
                    <a:lnTo>
                      <a:pt x="1106" y="5"/>
                    </a:lnTo>
                    <a:lnTo>
                      <a:pt x="1096" y="6"/>
                    </a:lnTo>
                    <a:lnTo>
                      <a:pt x="1081" y="6"/>
                    </a:lnTo>
                    <a:lnTo>
                      <a:pt x="1063" y="6"/>
                    </a:lnTo>
                    <a:lnTo>
                      <a:pt x="1041" y="6"/>
                    </a:lnTo>
                    <a:lnTo>
                      <a:pt x="1015" y="6"/>
                    </a:lnTo>
                    <a:lnTo>
                      <a:pt x="988" y="6"/>
                    </a:lnTo>
                    <a:lnTo>
                      <a:pt x="957" y="6"/>
                    </a:lnTo>
                    <a:lnTo>
                      <a:pt x="923" y="6"/>
                    </a:lnTo>
                    <a:lnTo>
                      <a:pt x="889" y="6"/>
                    </a:lnTo>
                    <a:lnTo>
                      <a:pt x="852" y="6"/>
                    </a:lnTo>
                    <a:lnTo>
                      <a:pt x="812" y="6"/>
                    </a:lnTo>
                    <a:lnTo>
                      <a:pt x="772" y="5"/>
                    </a:lnTo>
                    <a:lnTo>
                      <a:pt x="731" y="5"/>
                    </a:lnTo>
                    <a:lnTo>
                      <a:pt x="690" y="5"/>
                    </a:lnTo>
                    <a:lnTo>
                      <a:pt x="648" y="4"/>
                    </a:lnTo>
                    <a:lnTo>
                      <a:pt x="606" y="4"/>
                    </a:lnTo>
                    <a:lnTo>
                      <a:pt x="564" y="4"/>
                    </a:lnTo>
                    <a:lnTo>
                      <a:pt x="523" y="3"/>
                    </a:lnTo>
                    <a:lnTo>
                      <a:pt x="483" y="3"/>
                    </a:lnTo>
                    <a:lnTo>
                      <a:pt x="443" y="3"/>
                    </a:lnTo>
                    <a:lnTo>
                      <a:pt x="405" y="2"/>
                    </a:lnTo>
                    <a:lnTo>
                      <a:pt x="369" y="2"/>
                    </a:lnTo>
                    <a:lnTo>
                      <a:pt x="334" y="1"/>
                    </a:lnTo>
                    <a:lnTo>
                      <a:pt x="302" y="1"/>
                    </a:lnTo>
                    <a:lnTo>
                      <a:pt x="273" y="1"/>
                    </a:lnTo>
                    <a:lnTo>
                      <a:pt x="246" y="1"/>
                    </a:lnTo>
                    <a:lnTo>
                      <a:pt x="222" y="0"/>
                    </a:lnTo>
                    <a:lnTo>
                      <a:pt x="202" y="0"/>
                    </a:lnTo>
                    <a:lnTo>
                      <a:pt x="186" y="0"/>
                    </a:lnTo>
                    <a:lnTo>
                      <a:pt x="173" y="0"/>
                    </a:lnTo>
                    <a:lnTo>
                      <a:pt x="165" y="0"/>
                    </a:lnTo>
                    <a:lnTo>
                      <a:pt x="158" y="1"/>
                    </a:lnTo>
                    <a:lnTo>
                      <a:pt x="154" y="2"/>
                    </a:lnTo>
                    <a:lnTo>
                      <a:pt x="149" y="4"/>
                    </a:lnTo>
                    <a:lnTo>
                      <a:pt x="144" y="5"/>
                    </a:lnTo>
                    <a:lnTo>
                      <a:pt x="143" y="11"/>
                    </a:lnTo>
                    <a:lnTo>
                      <a:pt x="142" y="16"/>
                    </a:lnTo>
                    <a:lnTo>
                      <a:pt x="139" y="20"/>
                    </a:lnTo>
                    <a:lnTo>
                      <a:pt x="138" y="26"/>
                    </a:lnTo>
                    <a:lnTo>
                      <a:pt x="139" y="37"/>
                    </a:lnTo>
                    <a:lnTo>
                      <a:pt x="143" y="45"/>
                    </a:lnTo>
                    <a:lnTo>
                      <a:pt x="148" y="54"/>
                    </a:lnTo>
                    <a:lnTo>
                      <a:pt x="153" y="61"/>
                    </a:lnTo>
                    <a:lnTo>
                      <a:pt x="160" y="69"/>
                    </a:lnTo>
                    <a:lnTo>
                      <a:pt x="166" y="77"/>
                    </a:lnTo>
                    <a:lnTo>
                      <a:pt x="171" y="86"/>
                    </a:lnTo>
                    <a:lnTo>
                      <a:pt x="175" y="95"/>
                    </a:lnTo>
                    <a:lnTo>
                      <a:pt x="160" y="97"/>
                    </a:lnTo>
                    <a:lnTo>
                      <a:pt x="145" y="98"/>
                    </a:lnTo>
                    <a:lnTo>
                      <a:pt x="130" y="99"/>
                    </a:lnTo>
                    <a:lnTo>
                      <a:pt x="117" y="99"/>
                    </a:lnTo>
                    <a:lnTo>
                      <a:pt x="104" y="99"/>
                    </a:lnTo>
                    <a:lnTo>
                      <a:pt x="89" y="98"/>
                    </a:lnTo>
                    <a:lnTo>
                      <a:pt x="74" y="97"/>
                    </a:lnTo>
                    <a:lnTo>
                      <a:pt x="58" y="95"/>
                    </a:lnTo>
                    <a:lnTo>
                      <a:pt x="61" y="126"/>
                    </a:lnTo>
                    <a:lnTo>
                      <a:pt x="61" y="140"/>
                    </a:lnTo>
                    <a:lnTo>
                      <a:pt x="66" y="154"/>
                    </a:lnTo>
                    <a:lnTo>
                      <a:pt x="79" y="180"/>
                    </a:lnTo>
                    <a:lnTo>
                      <a:pt x="67" y="184"/>
                    </a:lnTo>
                    <a:lnTo>
                      <a:pt x="53" y="189"/>
                    </a:lnTo>
                    <a:lnTo>
                      <a:pt x="40" y="195"/>
                    </a:lnTo>
                    <a:lnTo>
                      <a:pt x="27" y="202"/>
                    </a:lnTo>
                    <a:lnTo>
                      <a:pt x="17" y="210"/>
                    </a:lnTo>
                    <a:lnTo>
                      <a:pt x="7" y="220"/>
                    </a:lnTo>
                    <a:lnTo>
                      <a:pt x="2" y="230"/>
                    </a:lnTo>
                    <a:lnTo>
                      <a:pt x="0" y="243"/>
                    </a:lnTo>
                    <a:lnTo>
                      <a:pt x="2" y="253"/>
                    </a:lnTo>
                    <a:lnTo>
                      <a:pt x="6" y="264"/>
                    </a:lnTo>
                    <a:lnTo>
                      <a:pt x="15" y="273"/>
                    </a:lnTo>
                    <a:lnTo>
                      <a:pt x="25" y="280"/>
                    </a:lnTo>
                    <a:lnTo>
                      <a:pt x="38" y="286"/>
                    </a:lnTo>
                    <a:lnTo>
                      <a:pt x="53" y="292"/>
                    </a:lnTo>
                    <a:lnTo>
                      <a:pt x="69" y="296"/>
                    </a:lnTo>
                    <a:lnTo>
                      <a:pt x="86" y="300"/>
                    </a:lnTo>
                    <a:lnTo>
                      <a:pt x="104" y="303"/>
                    </a:lnTo>
                    <a:lnTo>
                      <a:pt x="121" y="306"/>
                    </a:lnTo>
                    <a:lnTo>
                      <a:pt x="141" y="308"/>
                    </a:lnTo>
                    <a:lnTo>
                      <a:pt x="157" y="311"/>
                    </a:lnTo>
                    <a:lnTo>
                      <a:pt x="174" y="313"/>
                    </a:lnTo>
                    <a:lnTo>
                      <a:pt x="190" y="315"/>
                    </a:lnTo>
                    <a:lnTo>
                      <a:pt x="205" y="316"/>
                    </a:lnTo>
                    <a:lnTo>
                      <a:pt x="218" y="318"/>
                    </a:lnTo>
                    <a:lnTo>
                      <a:pt x="231" y="320"/>
                    </a:lnTo>
                    <a:lnTo>
                      <a:pt x="245" y="322"/>
                    </a:lnTo>
                    <a:lnTo>
                      <a:pt x="258" y="325"/>
                    </a:lnTo>
                    <a:lnTo>
                      <a:pt x="269" y="327"/>
                    </a:lnTo>
                    <a:lnTo>
                      <a:pt x="281" y="331"/>
                    </a:lnTo>
                    <a:lnTo>
                      <a:pt x="293" y="334"/>
                    </a:lnTo>
                    <a:lnTo>
                      <a:pt x="304" y="337"/>
                    </a:lnTo>
                    <a:lnTo>
                      <a:pt x="315" y="339"/>
                    </a:lnTo>
                    <a:lnTo>
                      <a:pt x="326" y="342"/>
                    </a:lnTo>
                    <a:lnTo>
                      <a:pt x="337" y="345"/>
                    </a:lnTo>
                    <a:lnTo>
                      <a:pt x="349" y="349"/>
                    </a:lnTo>
                    <a:lnTo>
                      <a:pt x="360" y="351"/>
                    </a:lnTo>
                    <a:lnTo>
                      <a:pt x="373" y="354"/>
                    </a:lnTo>
                    <a:lnTo>
                      <a:pt x="386" y="356"/>
                    </a:lnTo>
                    <a:lnTo>
                      <a:pt x="399" y="358"/>
                    </a:lnTo>
                    <a:lnTo>
                      <a:pt x="413" y="360"/>
                    </a:lnTo>
                    <a:lnTo>
                      <a:pt x="438" y="363"/>
                    </a:lnTo>
                    <a:lnTo>
                      <a:pt x="462" y="368"/>
                    </a:lnTo>
                    <a:lnTo>
                      <a:pt x="485" y="371"/>
                    </a:lnTo>
                    <a:lnTo>
                      <a:pt x="506" y="374"/>
                    </a:lnTo>
                    <a:lnTo>
                      <a:pt x="526" y="378"/>
                    </a:lnTo>
                    <a:lnTo>
                      <a:pt x="545" y="381"/>
                    </a:lnTo>
                    <a:lnTo>
                      <a:pt x="564" y="386"/>
                    </a:lnTo>
                    <a:lnTo>
                      <a:pt x="583" y="390"/>
                    </a:lnTo>
                    <a:lnTo>
                      <a:pt x="602" y="394"/>
                    </a:lnTo>
                    <a:lnTo>
                      <a:pt x="620" y="399"/>
                    </a:lnTo>
                    <a:lnTo>
                      <a:pt x="639" y="405"/>
                    </a:lnTo>
                    <a:lnTo>
                      <a:pt x="659" y="410"/>
                    </a:lnTo>
                    <a:lnTo>
                      <a:pt x="679" y="416"/>
                    </a:lnTo>
                    <a:lnTo>
                      <a:pt x="700" y="424"/>
                    </a:lnTo>
                    <a:lnTo>
                      <a:pt x="723" y="431"/>
                    </a:lnTo>
                    <a:lnTo>
                      <a:pt x="747" y="439"/>
                    </a:lnTo>
                    <a:lnTo>
                      <a:pt x="772" y="448"/>
                    </a:lnTo>
                    <a:lnTo>
                      <a:pt x="797" y="456"/>
                    </a:lnTo>
                    <a:lnTo>
                      <a:pt x="821" y="464"/>
                    </a:lnTo>
                    <a:lnTo>
                      <a:pt x="844" y="471"/>
                    </a:lnTo>
                    <a:lnTo>
                      <a:pt x="867" y="477"/>
                    </a:lnTo>
                    <a:lnTo>
                      <a:pt x="890" y="483"/>
                    </a:lnTo>
                    <a:lnTo>
                      <a:pt x="913" y="489"/>
                    </a:lnTo>
                    <a:lnTo>
                      <a:pt x="934" y="494"/>
                    </a:lnTo>
                    <a:lnTo>
                      <a:pt x="956" y="499"/>
                    </a:lnTo>
                    <a:lnTo>
                      <a:pt x="977" y="504"/>
                    </a:lnTo>
                    <a:lnTo>
                      <a:pt x="998" y="507"/>
                    </a:lnTo>
                    <a:lnTo>
                      <a:pt x="1020" y="511"/>
                    </a:lnTo>
                    <a:lnTo>
                      <a:pt x="1041" y="515"/>
                    </a:lnTo>
                    <a:lnTo>
                      <a:pt x="1062" y="519"/>
                    </a:lnTo>
                    <a:lnTo>
                      <a:pt x="1082" y="522"/>
                    </a:lnTo>
                    <a:lnTo>
                      <a:pt x="1103" y="525"/>
                    </a:lnTo>
                    <a:lnTo>
                      <a:pt x="1124" y="528"/>
                    </a:lnTo>
                    <a:lnTo>
                      <a:pt x="1144" y="531"/>
                    </a:lnTo>
                    <a:lnTo>
                      <a:pt x="1165" y="534"/>
                    </a:lnTo>
                    <a:lnTo>
                      <a:pt x="1186" y="538"/>
                    </a:lnTo>
                    <a:lnTo>
                      <a:pt x="1208" y="541"/>
                    </a:lnTo>
                    <a:lnTo>
                      <a:pt x="1230" y="544"/>
                    </a:lnTo>
                    <a:lnTo>
                      <a:pt x="1252" y="547"/>
                    </a:lnTo>
                    <a:lnTo>
                      <a:pt x="1274" y="550"/>
                    </a:lnTo>
                    <a:lnTo>
                      <a:pt x="1296" y="555"/>
                    </a:lnTo>
                    <a:lnTo>
                      <a:pt x="1320" y="558"/>
                    </a:lnTo>
                    <a:lnTo>
                      <a:pt x="1343" y="562"/>
                    </a:lnTo>
                    <a:lnTo>
                      <a:pt x="1366" y="566"/>
                    </a:lnTo>
                    <a:lnTo>
                      <a:pt x="1390" y="571"/>
                    </a:lnTo>
                    <a:lnTo>
                      <a:pt x="1416" y="576"/>
                    </a:lnTo>
                    <a:lnTo>
                      <a:pt x="1441" y="581"/>
                    </a:lnTo>
                    <a:lnTo>
                      <a:pt x="1467" y="587"/>
                    </a:lnTo>
                    <a:lnTo>
                      <a:pt x="1652" y="571"/>
                    </a:lnTo>
                    <a:lnTo>
                      <a:pt x="1654" y="547"/>
                    </a:lnTo>
                    <a:lnTo>
                      <a:pt x="1656" y="525"/>
                    </a:lnTo>
                    <a:lnTo>
                      <a:pt x="1658" y="505"/>
                    </a:lnTo>
                    <a:lnTo>
                      <a:pt x="1663" y="482"/>
                    </a:lnTo>
                    <a:lnTo>
                      <a:pt x="1672" y="465"/>
                    </a:lnTo>
                    <a:lnTo>
                      <a:pt x="1686" y="454"/>
                    </a:lnTo>
                    <a:lnTo>
                      <a:pt x="1703" y="449"/>
                    </a:lnTo>
                    <a:lnTo>
                      <a:pt x="1723" y="447"/>
                    </a:lnTo>
                    <a:lnTo>
                      <a:pt x="1744" y="449"/>
                    </a:lnTo>
                    <a:lnTo>
                      <a:pt x="1766" y="452"/>
                    </a:lnTo>
                    <a:lnTo>
                      <a:pt x="1790" y="456"/>
                    </a:lnTo>
                    <a:lnTo>
                      <a:pt x="1812" y="461"/>
                    </a:lnTo>
                    <a:lnTo>
                      <a:pt x="1955" y="461"/>
                    </a:lnTo>
                    <a:lnTo>
                      <a:pt x="1977" y="456"/>
                    </a:lnTo>
                    <a:lnTo>
                      <a:pt x="1998" y="451"/>
                    </a:lnTo>
                    <a:lnTo>
                      <a:pt x="2019" y="445"/>
                    </a:lnTo>
                    <a:lnTo>
                      <a:pt x="2037" y="436"/>
                    </a:lnTo>
                    <a:lnTo>
                      <a:pt x="2053" y="426"/>
                    </a:lnTo>
                    <a:lnTo>
                      <a:pt x="2065" y="412"/>
                    </a:lnTo>
                    <a:lnTo>
                      <a:pt x="2073" y="396"/>
                    </a:lnTo>
                    <a:lnTo>
                      <a:pt x="2076" y="376"/>
                    </a:lnTo>
                    <a:lnTo>
                      <a:pt x="2075" y="367"/>
                    </a:lnTo>
                    <a:lnTo>
                      <a:pt x="2071" y="358"/>
                    </a:lnTo>
                    <a:lnTo>
                      <a:pt x="2065" y="352"/>
                    </a:lnTo>
                    <a:lnTo>
                      <a:pt x="2059" y="345"/>
                    </a:lnTo>
                    <a:lnTo>
                      <a:pt x="2051" y="341"/>
                    </a:lnTo>
                    <a:lnTo>
                      <a:pt x="2042" y="337"/>
                    </a:lnTo>
                    <a:lnTo>
                      <a:pt x="2033" y="333"/>
                    </a:lnTo>
                    <a:lnTo>
                      <a:pt x="2023" y="328"/>
                    </a:lnTo>
                    <a:lnTo>
                      <a:pt x="2002" y="319"/>
                    </a:lnTo>
                    <a:lnTo>
                      <a:pt x="1983" y="313"/>
                    </a:lnTo>
                    <a:lnTo>
                      <a:pt x="1963" y="306"/>
                    </a:lnTo>
                    <a:lnTo>
                      <a:pt x="1944" y="302"/>
                    </a:lnTo>
                    <a:lnTo>
                      <a:pt x="1925" y="297"/>
                    </a:lnTo>
                    <a:lnTo>
                      <a:pt x="1906" y="292"/>
                    </a:lnTo>
                    <a:lnTo>
                      <a:pt x="1886" y="284"/>
                    </a:lnTo>
                    <a:lnTo>
                      <a:pt x="1865" y="275"/>
                    </a:lnTo>
                    <a:lnTo>
                      <a:pt x="1878" y="265"/>
                    </a:lnTo>
                    <a:lnTo>
                      <a:pt x="1893" y="258"/>
                    </a:lnTo>
                    <a:lnTo>
                      <a:pt x="1907" y="252"/>
                    </a:lnTo>
                    <a:lnTo>
                      <a:pt x="1922" y="247"/>
                    </a:lnTo>
                    <a:lnTo>
                      <a:pt x="1935" y="243"/>
                    </a:lnTo>
                    <a:lnTo>
                      <a:pt x="1949" y="237"/>
                    </a:lnTo>
                    <a:lnTo>
                      <a:pt x="1962" y="228"/>
                    </a:lnTo>
                    <a:lnTo>
                      <a:pt x="1976" y="217"/>
                    </a:lnTo>
                    <a:close/>
                  </a:path>
                </a:pathLst>
              </a:custGeom>
              <a:solidFill>
                <a:srgbClr val="A38E00"/>
              </a:solidFill>
              <a:ln w="9525">
                <a:noFill/>
                <a:round/>
                <a:headEnd/>
                <a:tailEnd/>
              </a:ln>
            </p:spPr>
            <p:txBody>
              <a:bodyPr/>
              <a:lstStyle/>
              <a:p>
                <a:endParaRPr lang="fr-FR"/>
              </a:p>
            </p:txBody>
          </p:sp>
          <p:sp>
            <p:nvSpPr>
              <p:cNvPr id="212" name="Freeform 389"/>
              <p:cNvSpPr>
                <a:spLocks/>
              </p:cNvSpPr>
              <p:nvPr/>
            </p:nvSpPr>
            <p:spPr bwMode="auto">
              <a:xfrm>
                <a:off x="3298" y="2257"/>
                <a:ext cx="13" cy="13"/>
              </a:xfrm>
              <a:custGeom>
                <a:avLst/>
                <a:gdLst>
                  <a:gd name="T0" fmla="*/ 0 w 53"/>
                  <a:gd name="T1" fmla="*/ 0 h 53"/>
                  <a:gd name="T2" fmla="*/ 0 w 53"/>
                  <a:gd name="T3" fmla="*/ 0 h 53"/>
                  <a:gd name="T4" fmla="*/ 0 w 53"/>
                  <a:gd name="T5" fmla="*/ 0 h 53"/>
                  <a:gd name="T6" fmla="*/ 0 w 53"/>
                  <a:gd name="T7" fmla="*/ 0 h 53"/>
                  <a:gd name="T8" fmla="*/ 0 w 53"/>
                  <a:gd name="T9" fmla="*/ 0 h 53"/>
                  <a:gd name="T10" fmla="*/ 0 60000 65536"/>
                  <a:gd name="T11" fmla="*/ 0 60000 65536"/>
                  <a:gd name="T12" fmla="*/ 0 60000 65536"/>
                  <a:gd name="T13" fmla="*/ 0 60000 65536"/>
                  <a:gd name="T14" fmla="*/ 0 60000 65536"/>
                  <a:gd name="T15" fmla="*/ 0 w 53"/>
                  <a:gd name="T16" fmla="*/ 0 h 53"/>
                  <a:gd name="T17" fmla="*/ 53 w 53"/>
                  <a:gd name="T18" fmla="*/ 53 h 53"/>
                </a:gdLst>
                <a:ahLst/>
                <a:cxnLst>
                  <a:cxn ang="T10">
                    <a:pos x="T0" y="T1"/>
                  </a:cxn>
                  <a:cxn ang="T11">
                    <a:pos x="T2" y="T3"/>
                  </a:cxn>
                  <a:cxn ang="T12">
                    <a:pos x="T4" y="T5"/>
                  </a:cxn>
                  <a:cxn ang="T13">
                    <a:pos x="T6" y="T7"/>
                  </a:cxn>
                  <a:cxn ang="T14">
                    <a:pos x="T8" y="T9"/>
                  </a:cxn>
                </a:cxnLst>
                <a:rect l="T15" t="T16" r="T17" b="T18"/>
                <a:pathLst>
                  <a:path w="53" h="53">
                    <a:moveTo>
                      <a:pt x="53" y="11"/>
                    </a:moveTo>
                    <a:lnTo>
                      <a:pt x="16" y="0"/>
                    </a:lnTo>
                    <a:lnTo>
                      <a:pt x="0" y="37"/>
                    </a:lnTo>
                    <a:lnTo>
                      <a:pt x="42" y="53"/>
                    </a:lnTo>
                    <a:lnTo>
                      <a:pt x="53" y="11"/>
                    </a:lnTo>
                    <a:close/>
                  </a:path>
                </a:pathLst>
              </a:custGeom>
              <a:solidFill>
                <a:srgbClr val="999999"/>
              </a:solidFill>
              <a:ln w="9525">
                <a:noFill/>
                <a:round/>
                <a:headEnd/>
                <a:tailEnd/>
              </a:ln>
            </p:spPr>
            <p:txBody>
              <a:bodyPr/>
              <a:lstStyle/>
              <a:p>
                <a:endParaRPr lang="fr-FR"/>
              </a:p>
            </p:txBody>
          </p:sp>
          <p:sp>
            <p:nvSpPr>
              <p:cNvPr id="213" name="Freeform 390"/>
              <p:cNvSpPr>
                <a:spLocks/>
              </p:cNvSpPr>
              <p:nvPr/>
            </p:nvSpPr>
            <p:spPr bwMode="auto">
              <a:xfrm>
                <a:off x="3310" y="2262"/>
                <a:ext cx="57" cy="23"/>
              </a:xfrm>
              <a:custGeom>
                <a:avLst/>
                <a:gdLst>
                  <a:gd name="T0" fmla="*/ 0 w 228"/>
                  <a:gd name="T1" fmla="*/ 0 h 89"/>
                  <a:gd name="T2" fmla="*/ 0 w 228"/>
                  <a:gd name="T3" fmla="*/ 0 h 89"/>
                  <a:gd name="T4" fmla="*/ 0 w 228"/>
                  <a:gd name="T5" fmla="*/ 0 h 89"/>
                  <a:gd name="T6" fmla="*/ 0 w 228"/>
                  <a:gd name="T7" fmla="*/ 0 h 89"/>
                  <a:gd name="T8" fmla="*/ 0 w 228"/>
                  <a:gd name="T9" fmla="*/ 0 h 89"/>
                  <a:gd name="T10" fmla="*/ 0 60000 65536"/>
                  <a:gd name="T11" fmla="*/ 0 60000 65536"/>
                  <a:gd name="T12" fmla="*/ 0 60000 65536"/>
                  <a:gd name="T13" fmla="*/ 0 60000 65536"/>
                  <a:gd name="T14" fmla="*/ 0 60000 65536"/>
                  <a:gd name="T15" fmla="*/ 0 w 228"/>
                  <a:gd name="T16" fmla="*/ 0 h 89"/>
                  <a:gd name="T17" fmla="*/ 228 w 228"/>
                  <a:gd name="T18" fmla="*/ 89 h 89"/>
                </a:gdLst>
                <a:ahLst/>
                <a:cxnLst>
                  <a:cxn ang="T10">
                    <a:pos x="T0" y="T1"/>
                  </a:cxn>
                  <a:cxn ang="T11">
                    <a:pos x="T2" y="T3"/>
                  </a:cxn>
                  <a:cxn ang="T12">
                    <a:pos x="T4" y="T5"/>
                  </a:cxn>
                  <a:cxn ang="T13">
                    <a:pos x="T6" y="T7"/>
                  </a:cxn>
                  <a:cxn ang="T14">
                    <a:pos x="T8" y="T9"/>
                  </a:cxn>
                </a:cxnLst>
                <a:rect l="T15" t="T16" r="T17" b="T18"/>
                <a:pathLst>
                  <a:path w="228" h="89">
                    <a:moveTo>
                      <a:pt x="5" y="0"/>
                    </a:moveTo>
                    <a:lnTo>
                      <a:pt x="228" y="58"/>
                    </a:lnTo>
                    <a:lnTo>
                      <a:pt x="207" y="89"/>
                    </a:lnTo>
                    <a:lnTo>
                      <a:pt x="0" y="37"/>
                    </a:lnTo>
                    <a:lnTo>
                      <a:pt x="5" y="0"/>
                    </a:lnTo>
                    <a:close/>
                  </a:path>
                </a:pathLst>
              </a:custGeom>
              <a:solidFill>
                <a:srgbClr val="FFAF0F"/>
              </a:solidFill>
              <a:ln w="9525">
                <a:noFill/>
                <a:round/>
                <a:headEnd/>
                <a:tailEnd/>
              </a:ln>
            </p:spPr>
            <p:txBody>
              <a:bodyPr/>
              <a:lstStyle/>
              <a:p>
                <a:endParaRPr lang="fr-FR"/>
              </a:p>
            </p:txBody>
          </p:sp>
          <p:sp>
            <p:nvSpPr>
              <p:cNvPr id="214" name="Freeform 391"/>
              <p:cNvSpPr>
                <a:spLocks/>
              </p:cNvSpPr>
              <p:nvPr/>
            </p:nvSpPr>
            <p:spPr bwMode="auto">
              <a:xfrm>
                <a:off x="3222" y="2269"/>
                <a:ext cx="132" cy="64"/>
              </a:xfrm>
              <a:custGeom>
                <a:avLst/>
                <a:gdLst>
                  <a:gd name="T0" fmla="*/ 0 w 525"/>
                  <a:gd name="T1" fmla="*/ 0 h 255"/>
                  <a:gd name="T2" fmla="*/ 0 w 525"/>
                  <a:gd name="T3" fmla="*/ 0 h 255"/>
                  <a:gd name="T4" fmla="*/ 0 w 525"/>
                  <a:gd name="T5" fmla="*/ 0 h 255"/>
                  <a:gd name="T6" fmla="*/ 0 w 525"/>
                  <a:gd name="T7" fmla="*/ 0 h 255"/>
                  <a:gd name="T8" fmla="*/ 0 w 525"/>
                  <a:gd name="T9" fmla="*/ 0 h 255"/>
                  <a:gd name="T10" fmla="*/ 0 60000 65536"/>
                  <a:gd name="T11" fmla="*/ 0 60000 65536"/>
                  <a:gd name="T12" fmla="*/ 0 60000 65536"/>
                  <a:gd name="T13" fmla="*/ 0 60000 65536"/>
                  <a:gd name="T14" fmla="*/ 0 60000 65536"/>
                  <a:gd name="T15" fmla="*/ 0 w 525"/>
                  <a:gd name="T16" fmla="*/ 0 h 255"/>
                  <a:gd name="T17" fmla="*/ 525 w 525"/>
                  <a:gd name="T18" fmla="*/ 255 h 255"/>
                </a:gdLst>
                <a:ahLst/>
                <a:cxnLst>
                  <a:cxn ang="T10">
                    <a:pos x="T0" y="T1"/>
                  </a:cxn>
                  <a:cxn ang="T11">
                    <a:pos x="T2" y="T3"/>
                  </a:cxn>
                  <a:cxn ang="T12">
                    <a:pos x="T4" y="T5"/>
                  </a:cxn>
                  <a:cxn ang="T13">
                    <a:pos x="T6" y="T7"/>
                  </a:cxn>
                  <a:cxn ang="T14">
                    <a:pos x="T8" y="T9"/>
                  </a:cxn>
                </a:cxnLst>
                <a:rect l="T15" t="T16" r="T17" b="T18"/>
                <a:pathLst>
                  <a:path w="525" h="255">
                    <a:moveTo>
                      <a:pt x="0" y="106"/>
                    </a:moveTo>
                    <a:lnTo>
                      <a:pt x="249" y="255"/>
                    </a:lnTo>
                    <a:lnTo>
                      <a:pt x="525" y="128"/>
                    </a:lnTo>
                    <a:lnTo>
                      <a:pt x="292" y="0"/>
                    </a:lnTo>
                    <a:lnTo>
                      <a:pt x="0" y="106"/>
                    </a:lnTo>
                    <a:close/>
                  </a:path>
                </a:pathLst>
              </a:custGeom>
              <a:solidFill>
                <a:srgbClr val="FFFFFF"/>
              </a:solidFill>
              <a:ln w="9525">
                <a:noFill/>
                <a:round/>
                <a:headEnd/>
                <a:tailEnd/>
              </a:ln>
            </p:spPr>
            <p:txBody>
              <a:bodyPr/>
              <a:lstStyle/>
              <a:p>
                <a:endParaRPr lang="fr-FR"/>
              </a:p>
            </p:txBody>
          </p:sp>
          <p:sp>
            <p:nvSpPr>
              <p:cNvPr id="215" name="Freeform 392"/>
              <p:cNvSpPr>
                <a:spLocks/>
              </p:cNvSpPr>
              <p:nvPr/>
            </p:nvSpPr>
            <p:spPr bwMode="auto">
              <a:xfrm>
                <a:off x="3239" y="2223"/>
                <a:ext cx="57" cy="43"/>
              </a:xfrm>
              <a:custGeom>
                <a:avLst/>
                <a:gdLst>
                  <a:gd name="T0" fmla="*/ 0 w 231"/>
                  <a:gd name="T1" fmla="*/ 0 h 172"/>
                  <a:gd name="T2" fmla="*/ 0 w 231"/>
                  <a:gd name="T3" fmla="*/ 0 h 172"/>
                  <a:gd name="T4" fmla="*/ 0 w 231"/>
                  <a:gd name="T5" fmla="*/ 0 h 172"/>
                  <a:gd name="T6" fmla="*/ 0 w 231"/>
                  <a:gd name="T7" fmla="*/ 0 h 172"/>
                  <a:gd name="T8" fmla="*/ 0 w 231"/>
                  <a:gd name="T9" fmla="*/ 0 h 172"/>
                  <a:gd name="T10" fmla="*/ 0 w 231"/>
                  <a:gd name="T11" fmla="*/ 0 h 172"/>
                  <a:gd name="T12" fmla="*/ 0 w 231"/>
                  <a:gd name="T13" fmla="*/ 0 h 172"/>
                  <a:gd name="T14" fmla="*/ 0 w 231"/>
                  <a:gd name="T15" fmla="*/ 0 h 172"/>
                  <a:gd name="T16" fmla="*/ 0 w 231"/>
                  <a:gd name="T17" fmla="*/ 0 h 172"/>
                  <a:gd name="T18" fmla="*/ 0 w 231"/>
                  <a:gd name="T19" fmla="*/ 0 h 172"/>
                  <a:gd name="T20" fmla="*/ 0 w 231"/>
                  <a:gd name="T21" fmla="*/ 0 h 172"/>
                  <a:gd name="T22" fmla="*/ 0 w 231"/>
                  <a:gd name="T23" fmla="*/ 0 h 172"/>
                  <a:gd name="T24" fmla="*/ 0 w 231"/>
                  <a:gd name="T25" fmla="*/ 0 h 172"/>
                  <a:gd name="T26" fmla="*/ 0 w 231"/>
                  <a:gd name="T27" fmla="*/ 0 h 172"/>
                  <a:gd name="T28" fmla="*/ 0 w 231"/>
                  <a:gd name="T29" fmla="*/ 0 h 172"/>
                  <a:gd name="T30" fmla="*/ 0 w 231"/>
                  <a:gd name="T31" fmla="*/ 0 h 172"/>
                  <a:gd name="T32" fmla="*/ 0 w 231"/>
                  <a:gd name="T33" fmla="*/ 0 h 172"/>
                  <a:gd name="T34" fmla="*/ 0 w 231"/>
                  <a:gd name="T35" fmla="*/ 0 h 172"/>
                  <a:gd name="T36" fmla="*/ 0 w 231"/>
                  <a:gd name="T37" fmla="*/ 0 h 172"/>
                  <a:gd name="T38" fmla="*/ 0 w 231"/>
                  <a:gd name="T39" fmla="*/ 0 h 172"/>
                  <a:gd name="T40" fmla="*/ 0 w 231"/>
                  <a:gd name="T41" fmla="*/ 0 h 172"/>
                  <a:gd name="T42" fmla="*/ 0 w 231"/>
                  <a:gd name="T43" fmla="*/ 0 h 172"/>
                  <a:gd name="T44" fmla="*/ 0 w 231"/>
                  <a:gd name="T45" fmla="*/ 0 h 172"/>
                  <a:gd name="T46" fmla="*/ 0 w 231"/>
                  <a:gd name="T47" fmla="*/ 0 h 172"/>
                  <a:gd name="T48" fmla="*/ 0 w 231"/>
                  <a:gd name="T49" fmla="*/ 0 h 172"/>
                  <a:gd name="T50" fmla="*/ 0 w 231"/>
                  <a:gd name="T51" fmla="*/ 0 h 172"/>
                  <a:gd name="T52" fmla="*/ 0 w 231"/>
                  <a:gd name="T53" fmla="*/ 0 h 172"/>
                  <a:gd name="T54" fmla="*/ 0 w 231"/>
                  <a:gd name="T55" fmla="*/ 0 h 172"/>
                  <a:gd name="T56" fmla="*/ 0 w 231"/>
                  <a:gd name="T57" fmla="*/ 0 h 172"/>
                  <a:gd name="T58" fmla="*/ 0 w 231"/>
                  <a:gd name="T59" fmla="*/ 0 h 172"/>
                  <a:gd name="T60" fmla="*/ 0 w 231"/>
                  <a:gd name="T61" fmla="*/ 0 h 172"/>
                  <a:gd name="T62" fmla="*/ 0 w 231"/>
                  <a:gd name="T63" fmla="*/ 0 h 172"/>
                  <a:gd name="T64" fmla="*/ 0 w 231"/>
                  <a:gd name="T65" fmla="*/ 0 h 172"/>
                  <a:gd name="T66" fmla="*/ 0 w 231"/>
                  <a:gd name="T67" fmla="*/ 0 h 172"/>
                  <a:gd name="T68" fmla="*/ 0 w 231"/>
                  <a:gd name="T69" fmla="*/ 0 h 172"/>
                  <a:gd name="T70" fmla="*/ 0 w 231"/>
                  <a:gd name="T71" fmla="*/ 0 h 172"/>
                  <a:gd name="T72" fmla="*/ 0 w 231"/>
                  <a:gd name="T73" fmla="*/ 0 h 172"/>
                  <a:gd name="T74" fmla="*/ 0 w 231"/>
                  <a:gd name="T75" fmla="*/ 0 h 172"/>
                  <a:gd name="T76" fmla="*/ 0 w 231"/>
                  <a:gd name="T77" fmla="*/ 0 h 172"/>
                  <a:gd name="T78" fmla="*/ 0 w 231"/>
                  <a:gd name="T79" fmla="*/ 0 h 172"/>
                  <a:gd name="T80" fmla="*/ 0 w 231"/>
                  <a:gd name="T81" fmla="*/ 0 h 172"/>
                  <a:gd name="T82" fmla="*/ 0 w 231"/>
                  <a:gd name="T83" fmla="*/ 0 h 172"/>
                  <a:gd name="T84" fmla="*/ 0 w 231"/>
                  <a:gd name="T85" fmla="*/ 0 h 172"/>
                  <a:gd name="T86" fmla="*/ 0 w 231"/>
                  <a:gd name="T87" fmla="*/ 0 h 172"/>
                  <a:gd name="T88" fmla="*/ 0 w 231"/>
                  <a:gd name="T89" fmla="*/ 0 h 172"/>
                  <a:gd name="T90" fmla="*/ 0 w 231"/>
                  <a:gd name="T91" fmla="*/ 0 h 172"/>
                  <a:gd name="T92" fmla="*/ 0 w 231"/>
                  <a:gd name="T93" fmla="*/ 0 h 172"/>
                  <a:gd name="T94" fmla="*/ 0 w 231"/>
                  <a:gd name="T95" fmla="*/ 0 h 172"/>
                  <a:gd name="T96" fmla="*/ 0 w 231"/>
                  <a:gd name="T97" fmla="*/ 0 h 172"/>
                  <a:gd name="T98" fmla="*/ 0 w 231"/>
                  <a:gd name="T99" fmla="*/ 0 h 172"/>
                  <a:gd name="T100" fmla="*/ 0 w 231"/>
                  <a:gd name="T101" fmla="*/ 0 h 172"/>
                  <a:gd name="T102" fmla="*/ 0 w 231"/>
                  <a:gd name="T103" fmla="*/ 0 h 172"/>
                  <a:gd name="T104" fmla="*/ 0 w 231"/>
                  <a:gd name="T105" fmla="*/ 0 h 172"/>
                  <a:gd name="T106" fmla="*/ 0 w 231"/>
                  <a:gd name="T107" fmla="*/ 0 h 172"/>
                  <a:gd name="T108" fmla="*/ 0 w 231"/>
                  <a:gd name="T109" fmla="*/ 0 h 172"/>
                  <a:gd name="T110" fmla="*/ 0 w 231"/>
                  <a:gd name="T111" fmla="*/ 0 h 172"/>
                  <a:gd name="T112" fmla="*/ 0 w 231"/>
                  <a:gd name="T113" fmla="*/ 0 h 172"/>
                  <a:gd name="T114" fmla="*/ 0 w 231"/>
                  <a:gd name="T115" fmla="*/ 0 h 172"/>
                  <a:gd name="T116" fmla="*/ 0 w 231"/>
                  <a:gd name="T117" fmla="*/ 0 h 172"/>
                  <a:gd name="T118" fmla="*/ 0 w 231"/>
                  <a:gd name="T119" fmla="*/ 0 h 172"/>
                  <a:gd name="T120" fmla="*/ 0 w 231"/>
                  <a:gd name="T121" fmla="*/ 0 h 1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31"/>
                  <a:gd name="T184" fmla="*/ 0 h 172"/>
                  <a:gd name="T185" fmla="*/ 231 w 231"/>
                  <a:gd name="T186" fmla="*/ 172 h 17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31" h="172">
                    <a:moveTo>
                      <a:pt x="83" y="11"/>
                    </a:moveTo>
                    <a:lnTo>
                      <a:pt x="90" y="9"/>
                    </a:lnTo>
                    <a:lnTo>
                      <a:pt x="97" y="5"/>
                    </a:lnTo>
                    <a:lnTo>
                      <a:pt x="102" y="2"/>
                    </a:lnTo>
                    <a:lnTo>
                      <a:pt x="109" y="0"/>
                    </a:lnTo>
                    <a:lnTo>
                      <a:pt x="119" y="1"/>
                    </a:lnTo>
                    <a:lnTo>
                      <a:pt x="126" y="5"/>
                    </a:lnTo>
                    <a:lnTo>
                      <a:pt x="134" y="11"/>
                    </a:lnTo>
                    <a:lnTo>
                      <a:pt x="139" y="18"/>
                    </a:lnTo>
                    <a:lnTo>
                      <a:pt x="145" y="24"/>
                    </a:lnTo>
                    <a:lnTo>
                      <a:pt x="152" y="32"/>
                    </a:lnTo>
                    <a:lnTo>
                      <a:pt x="159" y="38"/>
                    </a:lnTo>
                    <a:lnTo>
                      <a:pt x="167" y="42"/>
                    </a:lnTo>
                    <a:lnTo>
                      <a:pt x="176" y="44"/>
                    </a:lnTo>
                    <a:lnTo>
                      <a:pt x="183" y="46"/>
                    </a:lnTo>
                    <a:lnTo>
                      <a:pt x="191" y="47"/>
                    </a:lnTo>
                    <a:lnTo>
                      <a:pt x="198" y="47"/>
                    </a:lnTo>
                    <a:lnTo>
                      <a:pt x="206" y="47"/>
                    </a:lnTo>
                    <a:lnTo>
                      <a:pt x="213" y="47"/>
                    </a:lnTo>
                    <a:lnTo>
                      <a:pt x="221" y="47"/>
                    </a:lnTo>
                    <a:lnTo>
                      <a:pt x="231" y="48"/>
                    </a:lnTo>
                    <a:lnTo>
                      <a:pt x="225" y="74"/>
                    </a:lnTo>
                    <a:lnTo>
                      <a:pt x="213" y="98"/>
                    </a:lnTo>
                    <a:lnTo>
                      <a:pt x="198" y="119"/>
                    </a:lnTo>
                    <a:lnTo>
                      <a:pt x="179" y="136"/>
                    </a:lnTo>
                    <a:lnTo>
                      <a:pt x="158" y="150"/>
                    </a:lnTo>
                    <a:lnTo>
                      <a:pt x="134" y="161"/>
                    </a:lnTo>
                    <a:lnTo>
                      <a:pt x="107" y="167"/>
                    </a:lnTo>
                    <a:lnTo>
                      <a:pt x="80" y="169"/>
                    </a:lnTo>
                    <a:lnTo>
                      <a:pt x="66" y="169"/>
                    </a:lnTo>
                    <a:lnTo>
                      <a:pt x="57" y="171"/>
                    </a:lnTo>
                    <a:lnTo>
                      <a:pt x="49" y="172"/>
                    </a:lnTo>
                    <a:lnTo>
                      <a:pt x="44" y="172"/>
                    </a:lnTo>
                    <a:lnTo>
                      <a:pt x="40" y="172"/>
                    </a:lnTo>
                    <a:lnTo>
                      <a:pt x="34" y="169"/>
                    </a:lnTo>
                    <a:lnTo>
                      <a:pt x="26" y="165"/>
                    </a:lnTo>
                    <a:lnTo>
                      <a:pt x="14" y="157"/>
                    </a:lnTo>
                    <a:lnTo>
                      <a:pt x="4" y="147"/>
                    </a:lnTo>
                    <a:lnTo>
                      <a:pt x="0" y="136"/>
                    </a:lnTo>
                    <a:lnTo>
                      <a:pt x="1" y="124"/>
                    </a:lnTo>
                    <a:lnTo>
                      <a:pt x="6" y="110"/>
                    </a:lnTo>
                    <a:lnTo>
                      <a:pt x="12" y="96"/>
                    </a:lnTo>
                    <a:lnTo>
                      <a:pt x="20" y="81"/>
                    </a:lnTo>
                    <a:lnTo>
                      <a:pt x="25" y="65"/>
                    </a:lnTo>
                    <a:lnTo>
                      <a:pt x="27" y="48"/>
                    </a:lnTo>
                    <a:lnTo>
                      <a:pt x="28" y="40"/>
                    </a:lnTo>
                    <a:lnTo>
                      <a:pt x="30" y="35"/>
                    </a:lnTo>
                    <a:lnTo>
                      <a:pt x="34" y="31"/>
                    </a:lnTo>
                    <a:lnTo>
                      <a:pt x="39" y="27"/>
                    </a:lnTo>
                    <a:lnTo>
                      <a:pt x="44" y="23"/>
                    </a:lnTo>
                    <a:lnTo>
                      <a:pt x="49" y="19"/>
                    </a:lnTo>
                    <a:lnTo>
                      <a:pt x="54" y="15"/>
                    </a:lnTo>
                    <a:lnTo>
                      <a:pt x="59" y="9"/>
                    </a:lnTo>
                    <a:lnTo>
                      <a:pt x="69" y="14"/>
                    </a:lnTo>
                    <a:lnTo>
                      <a:pt x="72" y="16"/>
                    </a:lnTo>
                    <a:lnTo>
                      <a:pt x="71" y="16"/>
                    </a:lnTo>
                    <a:lnTo>
                      <a:pt x="68" y="14"/>
                    </a:lnTo>
                    <a:lnTo>
                      <a:pt x="66" y="12"/>
                    </a:lnTo>
                    <a:lnTo>
                      <a:pt x="65" y="10"/>
                    </a:lnTo>
                    <a:lnTo>
                      <a:pt x="70" y="10"/>
                    </a:lnTo>
                    <a:lnTo>
                      <a:pt x="83" y="11"/>
                    </a:lnTo>
                    <a:close/>
                  </a:path>
                </a:pathLst>
              </a:custGeom>
              <a:solidFill>
                <a:srgbClr val="CCD3E0"/>
              </a:solidFill>
              <a:ln w="9525">
                <a:noFill/>
                <a:round/>
                <a:headEnd/>
                <a:tailEnd/>
              </a:ln>
            </p:spPr>
            <p:txBody>
              <a:bodyPr/>
              <a:lstStyle/>
              <a:p>
                <a:endParaRPr lang="fr-FR"/>
              </a:p>
            </p:txBody>
          </p:sp>
          <p:sp>
            <p:nvSpPr>
              <p:cNvPr id="216" name="Freeform 393"/>
              <p:cNvSpPr>
                <a:spLocks/>
              </p:cNvSpPr>
              <p:nvPr/>
            </p:nvSpPr>
            <p:spPr bwMode="auto">
              <a:xfrm>
                <a:off x="3253" y="1987"/>
                <a:ext cx="65" cy="41"/>
              </a:xfrm>
              <a:custGeom>
                <a:avLst/>
                <a:gdLst>
                  <a:gd name="T0" fmla="*/ 0 w 259"/>
                  <a:gd name="T1" fmla="*/ 0 h 164"/>
                  <a:gd name="T2" fmla="*/ 0 w 259"/>
                  <a:gd name="T3" fmla="*/ 0 h 164"/>
                  <a:gd name="T4" fmla="*/ 0 w 259"/>
                  <a:gd name="T5" fmla="*/ 0 h 164"/>
                  <a:gd name="T6" fmla="*/ 0 w 259"/>
                  <a:gd name="T7" fmla="*/ 0 h 164"/>
                  <a:gd name="T8" fmla="*/ 0 w 259"/>
                  <a:gd name="T9" fmla="*/ 0 h 164"/>
                  <a:gd name="T10" fmla="*/ 0 w 259"/>
                  <a:gd name="T11" fmla="*/ 0 h 164"/>
                  <a:gd name="T12" fmla="*/ 0 w 259"/>
                  <a:gd name="T13" fmla="*/ 0 h 164"/>
                  <a:gd name="T14" fmla="*/ 0 w 259"/>
                  <a:gd name="T15" fmla="*/ 0 h 164"/>
                  <a:gd name="T16" fmla="*/ 0 w 259"/>
                  <a:gd name="T17" fmla="*/ 0 h 164"/>
                  <a:gd name="T18" fmla="*/ 0 w 259"/>
                  <a:gd name="T19" fmla="*/ 0 h 164"/>
                  <a:gd name="T20" fmla="*/ 0 w 259"/>
                  <a:gd name="T21" fmla="*/ 0 h 164"/>
                  <a:gd name="T22" fmla="*/ 0 w 259"/>
                  <a:gd name="T23" fmla="*/ 0 h 164"/>
                  <a:gd name="T24" fmla="*/ 0 w 259"/>
                  <a:gd name="T25" fmla="*/ 0 h 164"/>
                  <a:gd name="T26" fmla="*/ 0 w 259"/>
                  <a:gd name="T27" fmla="*/ 0 h 164"/>
                  <a:gd name="T28" fmla="*/ 0 w 259"/>
                  <a:gd name="T29" fmla="*/ 0 h 164"/>
                  <a:gd name="T30" fmla="*/ 0 w 259"/>
                  <a:gd name="T31" fmla="*/ 0 h 164"/>
                  <a:gd name="T32" fmla="*/ 0 w 259"/>
                  <a:gd name="T33" fmla="*/ 0 h 164"/>
                  <a:gd name="T34" fmla="*/ 0 w 259"/>
                  <a:gd name="T35" fmla="*/ 0 h 164"/>
                  <a:gd name="T36" fmla="*/ 0 w 259"/>
                  <a:gd name="T37" fmla="*/ 0 h 164"/>
                  <a:gd name="T38" fmla="*/ 0 w 259"/>
                  <a:gd name="T39" fmla="*/ 0 h 164"/>
                  <a:gd name="T40" fmla="*/ 0 w 259"/>
                  <a:gd name="T41" fmla="*/ 0 h 164"/>
                  <a:gd name="T42" fmla="*/ 0 w 259"/>
                  <a:gd name="T43" fmla="*/ 0 h 164"/>
                  <a:gd name="T44" fmla="*/ 0 w 259"/>
                  <a:gd name="T45" fmla="*/ 0 h 164"/>
                  <a:gd name="T46" fmla="*/ 0 w 259"/>
                  <a:gd name="T47" fmla="*/ 0 h 164"/>
                  <a:gd name="T48" fmla="*/ 0 w 259"/>
                  <a:gd name="T49" fmla="*/ 0 h 164"/>
                  <a:gd name="T50" fmla="*/ 0 w 259"/>
                  <a:gd name="T51" fmla="*/ 0 h 164"/>
                  <a:gd name="T52" fmla="*/ 0 w 259"/>
                  <a:gd name="T53" fmla="*/ 0 h 164"/>
                  <a:gd name="T54" fmla="*/ 0 w 259"/>
                  <a:gd name="T55" fmla="*/ 0 h 164"/>
                  <a:gd name="T56" fmla="*/ 0 w 259"/>
                  <a:gd name="T57" fmla="*/ 0 h 164"/>
                  <a:gd name="T58" fmla="*/ 0 w 259"/>
                  <a:gd name="T59" fmla="*/ 0 h 164"/>
                  <a:gd name="T60" fmla="*/ 0 w 259"/>
                  <a:gd name="T61" fmla="*/ 0 h 164"/>
                  <a:gd name="T62" fmla="*/ 0 w 259"/>
                  <a:gd name="T63" fmla="*/ 0 h 164"/>
                  <a:gd name="T64" fmla="*/ 0 w 259"/>
                  <a:gd name="T65" fmla="*/ 0 h 164"/>
                  <a:gd name="T66" fmla="*/ 0 w 259"/>
                  <a:gd name="T67" fmla="*/ 0 h 164"/>
                  <a:gd name="T68" fmla="*/ 0 w 259"/>
                  <a:gd name="T69" fmla="*/ 0 h 164"/>
                  <a:gd name="T70" fmla="*/ 0 w 259"/>
                  <a:gd name="T71" fmla="*/ 0 h 164"/>
                  <a:gd name="T72" fmla="*/ 0 w 259"/>
                  <a:gd name="T73" fmla="*/ 0 h 164"/>
                  <a:gd name="T74" fmla="*/ 0 w 259"/>
                  <a:gd name="T75" fmla="*/ 0 h 164"/>
                  <a:gd name="T76" fmla="*/ 0 w 259"/>
                  <a:gd name="T77" fmla="*/ 0 h 164"/>
                  <a:gd name="T78" fmla="*/ 0 w 259"/>
                  <a:gd name="T79" fmla="*/ 0 h 164"/>
                  <a:gd name="T80" fmla="*/ 0 w 259"/>
                  <a:gd name="T81" fmla="*/ 0 h 164"/>
                  <a:gd name="T82" fmla="*/ 0 w 259"/>
                  <a:gd name="T83" fmla="*/ 0 h 164"/>
                  <a:gd name="T84" fmla="*/ 0 w 259"/>
                  <a:gd name="T85" fmla="*/ 0 h 164"/>
                  <a:gd name="T86" fmla="*/ 0 w 259"/>
                  <a:gd name="T87" fmla="*/ 0 h 164"/>
                  <a:gd name="T88" fmla="*/ 0 w 259"/>
                  <a:gd name="T89" fmla="*/ 0 h 164"/>
                  <a:gd name="T90" fmla="*/ 0 w 259"/>
                  <a:gd name="T91" fmla="*/ 0 h 164"/>
                  <a:gd name="T92" fmla="*/ 0 w 259"/>
                  <a:gd name="T93" fmla="*/ 0 h 164"/>
                  <a:gd name="T94" fmla="*/ 0 w 259"/>
                  <a:gd name="T95" fmla="*/ 0 h 164"/>
                  <a:gd name="T96" fmla="*/ 0 w 259"/>
                  <a:gd name="T97" fmla="*/ 0 h 164"/>
                  <a:gd name="T98" fmla="*/ 0 w 259"/>
                  <a:gd name="T99" fmla="*/ 0 h 164"/>
                  <a:gd name="T100" fmla="*/ 0 w 259"/>
                  <a:gd name="T101" fmla="*/ 0 h 164"/>
                  <a:gd name="T102" fmla="*/ 0 w 259"/>
                  <a:gd name="T103" fmla="*/ 0 h 164"/>
                  <a:gd name="T104" fmla="*/ 0 w 259"/>
                  <a:gd name="T105" fmla="*/ 0 h 164"/>
                  <a:gd name="T106" fmla="*/ 0 w 259"/>
                  <a:gd name="T107" fmla="*/ 0 h 164"/>
                  <a:gd name="T108" fmla="*/ 0 w 259"/>
                  <a:gd name="T109" fmla="*/ 0 h 164"/>
                  <a:gd name="T110" fmla="*/ 0 w 259"/>
                  <a:gd name="T111" fmla="*/ 0 h 164"/>
                  <a:gd name="T112" fmla="*/ 0 w 259"/>
                  <a:gd name="T113" fmla="*/ 0 h 1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59"/>
                  <a:gd name="T172" fmla="*/ 0 h 164"/>
                  <a:gd name="T173" fmla="*/ 259 w 259"/>
                  <a:gd name="T174" fmla="*/ 164 h 1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59" h="164">
                    <a:moveTo>
                      <a:pt x="26" y="153"/>
                    </a:moveTo>
                    <a:lnTo>
                      <a:pt x="28" y="142"/>
                    </a:lnTo>
                    <a:lnTo>
                      <a:pt x="30" y="132"/>
                    </a:lnTo>
                    <a:lnTo>
                      <a:pt x="32" y="121"/>
                    </a:lnTo>
                    <a:lnTo>
                      <a:pt x="34" y="112"/>
                    </a:lnTo>
                    <a:lnTo>
                      <a:pt x="38" y="102"/>
                    </a:lnTo>
                    <a:lnTo>
                      <a:pt x="42" y="96"/>
                    </a:lnTo>
                    <a:lnTo>
                      <a:pt x="49" y="92"/>
                    </a:lnTo>
                    <a:lnTo>
                      <a:pt x="58" y="90"/>
                    </a:lnTo>
                    <a:lnTo>
                      <a:pt x="71" y="90"/>
                    </a:lnTo>
                    <a:lnTo>
                      <a:pt x="85" y="90"/>
                    </a:lnTo>
                    <a:lnTo>
                      <a:pt x="99" y="91"/>
                    </a:lnTo>
                    <a:lnTo>
                      <a:pt x="113" y="92"/>
                    </a:lnTo>
                    <a:lnTo>
                      <a:pt x="125" y="93"/>
                    </a:lnTo>
                    <a:lnTo>
                      <a:pt x="138" y="95"/>
                    </a:lnTo>
                    <a:lnTo>
                      <a:pt x="151" y="98"/>
                    </a:lnTo>
                    <a:lnTo>
                      <a:pt x="162" y="101"/>
                    </a:lnTo>
                    <a:lnTo>
                      <a:pt x="174" y="106"/>
                    </a:lnTo>
                    <a:lnTo>
                      <a:pt x="184" y="111"/>
                    </a:lnTo>
                    <a:lnTo>
                      <a:pt x="194" y="116"/>
                    </a:lnTo>
                    <a:lnTo>
                      <a:pt x="203" y="123"/>
                    </a:lnTo>
                    <a:lnTo>
                      <a:pt x="212" y="132"/>
                    </a:lnTo>
                    <a:lnTo>
                      <a:pt x="219" y="141"/>
                    </a:lnTo>
                    <a:lnTo>
                      <a:pt x="227" y="152"/>
                    </a:lnTo>
                    <a:lnTo>
                      <a:pt x="232" y="164"/>
                    </a:lnTo>
                    <a:lnTo>
                      <a:pt x="243" y="155"/>
                    </a:lnTo>
                    <a:lnTo>
                      <a:pt x="251" y="146"/>
                    </a:lnTo>
                    <a:lnTo>
                      <a:pt x="257" y="134"/>
                    </a:lnTo>
                    <a:lnTo>
                      <a:pt x="259" y="121"/>
                    </a:lnTo>
                    <a:lnTo>
                      <a:pt x="256" y="94"/>
                    </a:lnTo>
                    <a:lnTo>
                      <a:pt x="246" y="70"/>
                    </a:lnTo>
                    <a:lnTo>
                      <a:pt x="230" y="48"/>
                    </a:lnTo>
                    <a:lnTo>
                      <a:pt x="209" y="32"/>
                    </a:lnTo>
                    <a:lnTo>
                      <a:pt x="184" y="18"/>
                    </a:lnTo>
                    <a:lnTo>
                      <a:pt x="158" y="8"/>
                    </a:lnTo>
                    <a:lnTo>
                      <a:pt x="130" y="2"/>
                    </a:lnTo>
                    <a:lnTo>
                      <a:pt x="100" y="0"/>
                    </a:lnTo>
                    <a:lnTo>
                      <a:pt x="90" y="1"/>
                    </a:lnTo>
                    <a:lnTo>
                      <a:pt x="82" y="2"/>
                    </a:lnTo>
                    <a:lnTo>
                      <a:pt x="75" y="5"/>
                    </a:lnTo>
                    <a:lnTo>
                      <a:pt x="67" y="8"/>
                    </a:lnTo>
                    <a:lnTo>
                      <a:pt x="60" y="13"/>
                    </a:lnTo>
                    <a:lnTo>
                      <a:pt x="52" y="17"/>
                    </a:lnTo>
                    <a:lnTo>
                      <a:pt x="45" y="22"/>
                    </a:lnTo>
                    <a:lnTo>
                      <a:pt x="37" y="26"/>
                    </a:lnTo>
                    <a:lnTo>
                      <a:pt x="30" y="28"/>
                    </a:lnTo>
                    <a:lnTo>
                      <a:pt x="25" y="32"/>
                    </a:lnTo>
                    <a:lnTo>
                      <a:pt x="19" y="34"/>
                    </a:lnTo>
                    <a:lnTo>
                      <a:pt x="12" y="36"/>
                    </a:lnTo>
                    <a:lnTo>
                      <a:pt x="7" y="39"/>
                    </a:lnTo>
                    <a:lnTo>
                      <a:pt x="4" y="42"/>
                    </a:lnTo>
                    <a:lnTo>
                      <a:pt x="1" y="47"/>
                    </a:lnTo>
                    <a:lnTo>
                      <a:pt x="0" y="53"/>
                    </a:lnTo>
                    <a:lnTo>
                      <a:pt x="3" y="76"/>
                    </a:lnTo>
                    <a:lnTo>
                      <a:pt x="11" y="102"/>
                    </a:lnTo>
                    <a:lnTo>
                      <a:pt x="20" y="130"/>
                    </a:lnTo>
                    <a:lnTo>
                      <a:pt x="26" y="153"/>
                    </a:lnTo>
                    <a:close/>
                  </a:path>
                </a:pathLst>
              </a:custGeom>
              <a:solidFill>
                <a:srgbClr val="702B00"/>
              </a:solidFill>
              <a:ln w="9525">
                <a:noFill/>
                <a:round/>
                <a:headEnd/>
                <a:tailEnd/>
              </a:ln>
            </p:spPr>
            <p:txBody>
              <a:bodyPr/>
              <a:lstStyle/>
              <a:p>
                <a:endParaRPr lang="fr-FR"/>
              </a:p>
            </p:txBody>
          </p:sp>
          <p:sp>
            <p:nvSpPr>
              <p:cNvPr id="217" name="Freeform 394"/>
              <p:cNvSpPr>
                <a:spLocks/>
              </p:cNvSpPr>
              <p:nvPr/>
            </p:nvSpPr>
            <p:spPr bwMode="auto">
              <a:xfrm>
                <a:off x="3146" y="2075"/>
                <a:ext cx="243" cy="176"/>
              </a:xfrm>
              <a:custGeom>
                <a:avLst/>
                <a:gdLst>
                  <a:gd name="T0" fmla="*/ 0 w 974"/>
                  <a:gd name="T1" fmla="*/ 0 h 705"/>
                  <a:gd name="T2" fmla="*/ 0 w 974"/>
                  <a:gd name="T3" fmla="*/ 0 h 705"/>
                  <a:gd name="T4" fmla="*/ 0 w 974"/>
                  <a:gd name="T5" fmla="*/ 0 h 705"/>
                  <a:gd name="T6" fmla="*/ 0 w 974"/>
                  <a:gd name="T7" fmla="*/ 0 h 705"/>
                  <a:gd name="T8" fmla="*/ 0 w 974"/>
                  <a:gd name="T9" fmla="*/ 0 h 705"/>
                  <a:gd name="T10" fmla="*/ 0 w 974"/>
                  <a:gd name="T11" fmla="*/ 0 h 705"/>
                  <a:gd name="T12" fmla="*/ 0 w 974"/>
                  <a:gd name="T13" fmla="*/ 0 h 705"/>
                  <a:gd name="T14" fmla="*/ 0 w 974"/>
                  <a:gd name="T15" fmla="*/ 0 h 705"/>
                  <a:gd name="T16" fmla="*/ 0 w 974"/>
                  <a:gd name="T17" fmla="*/ 0 h 705"/>
                  <a:gd name="T18" fmla="*/ 0 w 974"/>
                  <a:gd name="T19" fmla="*/ 0 h 705"/>
                  <a:gd name="T20" fmla="*/ 0 w 974"/>
                  <a:gd name="T21" fmla="*/ 0 h 705"/>
                  <a:gd name="T22" fmla="*/ 0 w 974"/>
                  <a:gd name="T23" fmla="*/ 0 h 705"/>
                  <a:gd name="T24" fmla="*/ 0 w 974"/>
                  <a:gd name="T25" fmla="*/ 0 h 705"/>
                  <a:gd name="T26" fmla="*/ 0 w 974"/>
                  <a:gd name="T27" fmla="*/ 0 h 705"/>
                  <a:gd name="T28" fmla="*/ 0 w 974"/>
                  <a:gd name="T29" fmla="*/ 0 h 705"/>
                  <a:gd name="T30" fmla="*/ 0 w 974"/>
                  <a:gd name="T31" fmla="*/ 0 h 705"/>
                  <a:gd name="T32" fmla="*/ 0 w 974"/>
                  <a:gd name="T33" fmla="*/ 0 h 705"/>
                  <a:gd name="T34" fmla="*/ 0 w 974"/>
                  <a:gd name="T35" fmla="*/ 0 h 705"/>
                  <a:gd name="T36" fmla="*/ 0 w 974"/>
                  <a:gd name="T37" fmla="*/ 0 h 705"/>
                  <a:gd name="T38" fmla="*/ 0 w 974"/>
                  <a:gd name="T39" fmla="*/ 0 h 705"/>
                  <a:gd name="T40" fmla="*/ 0 w 974"/>
                  <a:gd name="T41" fmla="*/ 0 h 705"/>
                  <a:gd name="T42" fmla="*/ 0 w 974"/>
                  <a:gd name="T43" fmla="*/ 0 h 705"/>
                  <a:gd name="T44" fmla="*/ 0 w 974"/>
                  <a:gd name="T45" fmla="*/ 0 h 705"/>
                  <a:gd name="T46" fmla="*/ 0 w 974"/>
                  <a:gd name="T47" fmla="*/ 0 h 705"/>
                  <a:gd name="T48" fmla="*/ 0 w 974"/>
                  <a:gd name="T49" fmla="*/ 0 h 705"/>
                  <a:gd name="T50" fmla="*/ 0 w 974"/>
                  <a:gd name="T51" fmla="*/ 0 h 705"/>
                  <a:gd name="T52" fmla="*/ 0 w 974"/>
                  <a:gd name="T53" fmla="*/ 0 h 705"/>
                  <a:gd name="T54" fmla="*/ 0 w 974"/>
                  <a:gd name="T55" fmla="*/ 0 h 705"/>
                  <a:gd name="T56" fmla="*/ 0 w 974"/>
                  <a:gd name="T57" fmla="*/ 0 h 705"/>
                  <a:gd name="T58" fmla="*/ 0 w 974"/>
                  <a:gd name="T59" fmla="*/ 0 h 705"/>
                  <a:gd name="T60" fmla="*/ 0 w 974"/>
                  <a:gd name="T61" fmla="*/ 0 h 705"/>
                  <a:gd name="T62" fmla="*/ 0 w 974"/>
                  <a:gd name="T63" fmla="*/ 0 h 705"/>
                  <a:gd name="T64" fmla="*/ 0 w 974"/>
                  <a:gd name="T65" fmla="*/ 0 h 705"/>
                  <a:gd name="T66" fmla="*/ 0 w 974"/>
                  <a:gd name="T67" fmla="*/ 0 h 705"/>
                  <a:gd name="T68" fmla="*/ 0 w 974"/>
                  <a:gd name="T69" fmla="*/ 0 h 705"/>
                  <a:gd name="T70" fmla="*/ 0 w 974"/>
                  <a:gd name="T71" fmla="*/ 0 h 705"/>
                  <a:gd name="T72" fmla="*/ 0 w 974"/>
                  <a:gd name="T73" fmla="*/ 0 h 705"/>
                  <a:gd name="T74" fmla="*/ 0 w 974"/>
                  <a:gd name="T75" fmla="*/ 0 h 705"/>
                  <a:gd name="T76" fmla="*/ 0 w 974"/>
                  <a:gd name="T77" fmla="*/ 0 h 705"/>
                  <a:gd name="T78" fmla="*/ 0 w 974"/>
                  <a:gd name="T79" fmla="*/ 0 h 705"/>
                  <a:gd name="T80" fmla="*/ 0 w 974"/>
                  <a:gd name="T81" fmla="*/ 0 h 705"/>
                  <a:gd name="T82" fmla="*/ 0 w 974"/>
                  <a:gd name="T83" fmla="*/ 0 h 705"/>
                  <a:gd name="T84" fmla="*/ 0 w 974"/>
                  <a:gd name="T85" fmla="*/ 0 h 705"/>
                  <a:gd name="T86" fmla="*/ 0 w 974"/>
                  <a:gd name="T87" fmla="*/ 0 h 705"/>
                  <a:gd name="T88" fmla="*/ 0 w 974"/>
                  <a:gd name="T89" fmla="*/ 0 h 705"/>
                  <a:gd name="T90" fmla="*/ 0 w 974"/>
                  <a:gd name="T91" fmla="*/ 0 h 705"/>
                  <a:gd name="T92" fmla="*/ 0 w 974"/>
                  <a:gd name="T93" fmla="*/ 0 h 705"/>
                  <a:gd name="T94" fmla="*/ 0 w 974"/>
                  <a:gd name="T95" fmla="*/ 0 h 705"/>
                  <a:gd name="T96" fmla="*/ 0 w 974"/>
                  <a:gd name="T97" fmla="*/ 0 h 705"/>
                  <a:gd name="T98" fmla="*/ 0 w 974"/>
                  <a:gd name="T99" fmla="*/ 0 h 705"/>
                  <a:gd name="T100" fmla="*/ 0 w 974"/>
                  <a:gd name="T101" fmla="*/ 0 h 705"/>
                  <a:gd name="T102" fmla="*/ 0 w 974"/>
                  <a:gd name="T103" fmla="*/ 0 h 705"/>
                  <a:gd name="T104" fmla="*/ 0 w 974"/>
                  <a:gd name="T105" fmla="*/ 0 h 705"/>
                  <a:gd name="T106" fmla="*/ 0 w 974"/>
                  <a:gd name="T107" fmla="*/ 0 h 705"/>
                  <a:gd name="T108" fmla="*/ 0 w 974"/>
                  <a:gd name="T109" fmla="*/ 0 h 7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4"/>
                  <a:gd name="T166" fmla="*/ 0 h 705"/>
                  <a:gd name="T167" fmla="*/ 974 w 974"/>
                  <a:gd name="T168" fmla="*/ 705 h 70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4" h="705">
                    <a:moveTo>
                      <a:pt x="295" y="132"/>
                    </a:moveTo>
                    <a:lnTo>
                      <a:pt x="311" y="115"/>
                    </a:lnTo>
                    <a:lnTo>
                      <a:pt x="328" y="103"/>
                    </a:lnTo>
                    <a:lnTo>
                      <a:pt x="347" y="95"/>
                    </a:lnTo>
                    <a:lnTo>
                      <a:pt x="366" y="88"/>
                    </a:lnTo>
                    <a:lnTo>
                      <a:pt x="387" y="82"/>
                    </a:lnTo>
                    <a:lnTo>
                      <a:pt x="407" y="77"/>
                    </a:lnTo>
                    <a:lnTo>
                      <a:pt x="429" y="68"/>
                    </a:lnTo>
                    <a:lnTo>
                      <a:pt x="450" y="58"/>
                    </a:lnTo>
                    <a:lnTo>
                      <a:pt x="455" y="53"/>
                    </a:lnTo>
                    <a:lnTo>
                      <a:pt x="459" y="48"/>
                    </a:lnTo>
                    <a:lnTo>
                      <a:pt x="463" y="42"/>
                    </a:lnTo>
                    <a:lnTo>
                      <a:pt x="467" y="35"/>
                    </a:lnTo>
                    <a:lnTo>
                      <a:pt x="471" y="30"/>
                    </a:lnTo>
                    <a:lnTo>
                      <a:pt x="475" y="25"/>
                    </a:lnTo>
                    <a:lnTo>
                      <a:pt x="480" y="22"/>
                    </a:lnTo>
                    <a:lnTo>
                      <a:pt x="487" y="21"/>
                    </a:lnTo>
                    <a:lnTo>
                      <a:pt x="496" y="22"/>
                    </a:lnTo>
                    <a:lnTo>
                      <a:pt x="504" y="24"/>
                    </a:lnTo>
                    <a:lnTo>
                      <a:pt x="511" y="27"/>
                    </a:lnTo>
                    <a:lnTo>
                      <a:pt x="518" y="31"/>
                    </a:lnTo>
                    <a:lnTo>
                      <a:pt x="526" y="35"/>
                    </a:lnTo>
                    <a:lnTo>
                      <a:pt x="533" y="39"/>
                    </a:lnTo>
                    <a:lnTo>
                      <a:pt x="541" y="41"/>
                    </a:lnTo>
                    <a:lnTo>
                      <a:pt x="550" y="42"/>
                    </a:lnTo>
                    <a:lnTo>
                      <a:pt x="566" y="41"/>
                    </a:lnTo>
                    <a:lnTo>
                      <a:pt x="581" y="39"/>
                    </a:lnTo>
                    <a:lnTo>
                      <a:pt x="593" y="34"/>
                    </a:lnTo>
                    <a:lnTo>
                      <a:pt x="606" y="28"/>
                    </a:lnTo>
                    <a:lnTo>
                      <a:pt x="618" y="22"/>
                    </a:lnTo>
                    <a:lnTo>
                      <a:pt x="629" y="15"/>
                    </a:lnTo>
                    <a:lnTo>
                      <a:pt x="642" y="7"/>
                    </a:lnTo>
                    <a:lnTo>
                      <a:pt x="656" y="0"/>
                    </a:lnTo>
                    <a:lnTo>
                      <a:pt x="668" y="13"/>
                    </a:lnTo>
                    <a:lnTo>
                      <a:pt x="681" y="26"/>
                    </a:lnTo>
                    <a:lnTo>
                      <a:pt x="694" y="37"/>
                    </a:lnTo>
                    <a:lnTo>
                      <a:pt x="706" y="46"/>
                    </a:lnTo>
                    <a:lnTo>
                      <a:pt x="720" y="54"/>
                    </a:lnTo>
                    <a:lnTo>
                      <a:pt x="733" y="62"/>
                    </a:lnTo>
                    <a:lnTo>
                      <a:pt x="747" y="69"/>
                    </a:lnTo>
                    <a:lnTo>
                      <a:pt x="760" y="76"/>
                    </a:lnTo>
                    <a:lnTo>
                      <a:pt x="773" y="83"/>
                    </a:lnTo>
                    <a:lnTo>
                      <a:pt x="787" y="90"/>
                    </a:lnTo>
                    <a:lnTo>
                      <a:pt x="800" y="98"/>
                    </a:lnTo>
                    <a:lnTo>
                      <a:pt x="813" y="106"/>
                    </a:lnTo>
                    <a:lnTo>
                      <a:pt x="826" y="116"/>
                    </a:lnTo>
                    <a:lnTo>
                      <a:pt x="838" y="126"/>
                    </a:lnTo>
                    <a:lnTo>
                      <a:pt x="851" y="139"/>
                    </a:lnTo>
                    <a:lnTo>
                      <a:pt x="863" y="153"/>
                    </a:lnTo>
                    <a:lnTo>
                      <a:pt x="875" y="172"/>
                    </a:lnTo>
                    <a:lnTo>
                      <a:pt x="884" y="190"/>
                    </a:lnTo>
                    <a:lnTo>
                      <a:pt x="890" y="208"/>
                    </a:lnTo>
                    <a:lnTo>
                      <a:pt x="894" y="227"/>
                    </a:lnTo>
                    <a:lnTo>
                      <a:pt x="898" y="246"/>
                    </a:lnTo>
                    <a:lnTo>
                      <a:pt x="901" y="266"/>
                    </a:lnTo>
                    <a:lnTo>
                      <a:pt x="905" y="286"/>
                    </a:lnTo>
                    <a:lnTo>
                      <a:pt x="910" y="307"/>
                    </a:lnTo>
                    <a:lnTo>
                      <a:pt x="921" y="342"/>
                    </a:lnTo>
                    <a:lnTo>
                      <a:pt x="930" y="373"/>
                    </a:lnTo>
                    <a:lnTo>
                      <a:pt x="938" y="404"/>
                    </a:lnTo>
                    <a:lnTo>
                      <a:pt x="943" y="435"/>
                    </a:lnTo>
                    <a:lnTo>
                      <a:pt x="947" y="464"/>
                    </a:lnTo>
                    <a:lnTo>
                      <a:pt x="950" y="496"/>
                    </a:lnTo>
                    <a:lnTo>
                      <a:pt x="953" y="530"/>
                    </a:lnTo>
                    <a:lnTo>
                      <a:pt x="953" y="566"/>
                    </a:lnTo>
                    <a:lnTo>
                      <a:pt x="955" y="591"/>
                    </a:lnTo>
                    <a:lnTo>
                      <a:pt x="959" y="614"/>
                    </a:lnTo>
                    <a:lnTo>
                      <a:pt x="966" y="636"/>
                    </a:lnTo>
                    <a:lnTo>
                      <a:pt x="974" y="661"/>
                    </a:lnTo>
                    <a:lnTo>
                      <a:pt x="954" y="668"/>
                    </a:lnTo>
                    <a:lnTo>
                      <a:pt x="935" y="674"/>
                    </a:lnTo>
                    <a:lnTo>
                      <a:pt x="916" y="681"/>
                    </a:lnTo>
                    <a:lnTo>
                      <a:pt x="898" y="686"/>
                    </a:lnTo>
                    <a:lnTo>
                      <a:pt x="880" y="690"/>
                    </a:lnTo>
                    <a:lnTo>
                      <a:pt x="863" y="695"/>
                    </a:lnTo>
                    <a:lnTo>
                      <a:pt x="845" y="697"/>
                    </a:lnTo>
                    <a:lnTo>
                      <a:pt x="828" y="700"/>
                    </a:lnTo>
                    <a:lnTo>
                      <a:pt x="810" y="702"/>
                    </a:lnTo>
                    <a:lnTo>
                      <a:pt x="793" y="703"/>
                    </a:lnTo>
                    <a:lnTo>
                      <a:pt x="776" y="704"/>
                    </a:lnTo>
                    <a:lnTo>
                      <a:pt x="758" y="704"/>
                    </a:lnTo>
                    <a:lnTo>
                      <a:pt x="740" y="705"/>
                    </a:lnTo>
                    <a:lnTo>
                      <a:pt x="721" y="704"/>
                    </a:lnTo>
                    <a:lnTo>
                      <a:pt x="702" y="704"/>
                    </a:lnTo>
                    <a:lnTo>
                      <a:pt x="683" y="703"/>
                    </a:lnTo>
                    <a:lnTo>
                      <a:pt x="676" y="687"/>
                    </a:lnTo>
                    <a:lnTo>
                      <a:pt x="666" y="674"/>
                    </a:lnTo>
                    <a:lnTo>
                      <a:pt x="657" y="663"/>
                    </a:lnTo>
                    <a:lnTo>
                      <a:pt x="645" y="654"/>
                    </a:lnTo>
                    <a:lnTo>
                      <a:pt x="631" y="648"/>
                    </a:lnTo>
                    <a:lnTo>
                      <a:pt x="618" y="643"/>
                    </a:lnTo>
                    <a:lnTo>
                      <a:pt x="603" y="639"/>
                    </a:lnTo>
                    <a:lnTo>
                      <a:pt x="588" y="635"/>
                    </a:lnTo>
                    <a:lnTo>
                      <a:pt x="571" y="633"/>
                    </a:lnTo>
                    <a:lnTo>
                      <a:pt x="555" y="632"/>
                    </a:lnTo>
                    <a:lnTo>
                      <a:pt x="537" y="631"/>
                    </a:lnTo>
                    <a:lnTo>
                      <a:pt x="520" y="629"/>
                    </a:lnTo>
                    <a:lnTo>
                      <a:pt x="503" y="628"/>
                    </a:lnTo>
                    <a:lnTo>
                      <a:pt x="485" y="626"/>
                    </a:lnTo>
                    <a:lnTo>
                      <a:pt x="468" y="623"/>
                    </a:lnTo>
                    <a:lnTo>
                      <a:pt x="450" y="619"/>
                    </a:lnTo>
                    <a:lnTo>
                      <a:pt x="434" y="613"/>
                    </a:lnTo>
                    <a:lnTo>
                      <a:pt x="420" y="608"/>
                    </a:lnTo>
                    <a:lnTo>
                      <a:pt x="407" y="603"/>
                    </a:lnTo>
                    <a:lnTo>
                      <a:pt x="396" y="597"/>
                    </a:lnTo>
                    <a:lnTo>
                      <a:pt x="384" y="592"/>
                    </a:lnTo>
                    <a:lnTo>
                      <a:pt x="372" y="587"/>
                    </a:lnTo>
                    <a:lnTo>
                      <a:pt x="358" y="582"/>
                    </a:lnTo>
                    <a:lnTo>
                      <a:pt x="343" y="576"/>
                    </a:lnTo>
                    <a:lnTo>
                      <a:pt x="350" y="553"/>
                    </a:lnTo>
                    <a:lnTo>
                      <a:pt x="360" y="532"/>
                    </a:lnTo>
                    <a:lnTo>
                      <a:pt x="367" y="511"/>
                    </a:lnTo>
                    <a:lnTo>
                      <a:pt x="370" y="486"/>
                    </a:lnTo>
                    <a:lnTo>
                      <a:pt x="368" y="473"/>
                    </a:lnTo>
                    <a:lnTo>
                      <a:pt x="362" y="462"/>
                    </a:lnTo>
                    <a:lnTo>
                      <a:pt x="352" y="453"/>
                    </a:lnTo>
                    <a:lnTo>
                      <a:pt x="340" y="445"/>
                    </a:lnTo>
                    <a:lnTo>
                      <a:pt x="326" y="440"/>
                    </a:lnTo>
                    <a:lnTo>
                      <a:pt x="311" y="437"/>
                    </a:lnTo>
                    <a:lnTo>
                      <a:pt x="295" y="435"/>
                    </a:lnTo>
                    <a:lnTo>
                      <a:pt x="281" y="434"/>
                    </a:lnTo>
                    <a:lnTo>
                      <a:pt x="261" y="438"/>
                    </a:lnTo>
                    <a:lnTo>
                      <a:pt x="245" y="448"/>
                    </a:lnTo>
                    <a:lnTo>
                      <a:pt x="230" y="463"/>
                    </a:lnTo>
                    <a:lnTo>
                      <a:pt x="217" y="481"/>
                    </a:lnTo>
                    <a:lnTo>
                      <a:pt x="205" y="499"/>
                    </a:lnTo>
                    <a:lnTo>
                      <a:pt x="190" y="514"/>
                    </a:lnTo>
                    <a:lnTo>
                      <a:pt x="174" y="525"/>
                    </a:lnTo>
                    <a:lnTo>
                      <a:pt x="154" y="529"/>
                    </a:lnTo>
                    <a:lnTo>
                      <a:pt x="133" y="529"/>
                    </a:lnTo>
                    <a:lnTo>
                      <a:pt x="114" y="527"/>
                    </a:lnTo>
                    <a:lnTo>
                      <a:pt x="96" y="526"/>
                    </a:lnTo>
                    <a:lnTo>
                      <a:pt x="80" y="523"/>
                    </a:lnTo>
                    <a:lnTo>
                      <a:pt x="63" y="521"/>
                    </a:lnTo>
                    <a:lnTo>
                      <a:pt x="45" y="520"/>
                    </a:lnTo>
                    <a:lnTo>
                      <a:pt x="26" y="518"/>
                    </a:lnTo>
                    <a:lnTo>
                      <a:pt x="5" y="518"/>
                    </a:lnTo>
                    <a:lnTo>
                      <a:pt x="4" y="511"/>
                    </a:lnTo>
                    <a:lnTo>
                      <a:pt x="3" y="504"/>
                    </a:lnTo>
                    <a:lnTo>
                      <a:pt x="1" y="499"/>
                    </a:lnTo>
                    <a:lnTo>
                      <a:pt x="0" y="492"/>
                    </a:lnTo>
                    <a:lnTo>
                      <a:pt x="2" y="481"/>
                    </a:lnTo>
                    <a:lnTo>
                      <a:pt x="6" y="473"/>
                    </a:lnTo>
                    <a:lnTo>
                      <a:pt x="12" y="466"/>
                    </a:lnTo>
                    <a:lnTo>
                      <a:pt x="21" y="460"/>
                    </a:lnTo>
                    <a:lnTo>
                      <a:pt x="30" y="455"/>
                    </a:lnTo>
                    <a:lnTo>
                      <a:pt x="40" y="450"/>
                    </a:lnTo>
                    <a:lnTo>
                      <a:pt x="49" y="445"/>
                    </a:lnTo>
                    <a:lnTo>
                      <a:pt x="59" y="439"/>
                    </a:lnTo>
                    <a:lnTo>
                      <a:pt x="67" y="430"/>
                    </a:lnTo>
                    <a:lnTo>
                      <a:pt x="80" y="418"/>
                    </a:lnTo>
                    <a:lnTo>
                      <a:pt x="94" y="401"/>
                    </a:lnTo>
                    <a:lnTo>
                      <a:pt x="111" y="381"/>
                    </a:lnTo>
                    <a:lnTo>
                      <a:pt x="129" y="359"/>
                    </a:lnTo>
                    <a:lnTo>
                      <a:pt x="146" y="334"/>
                    </a:lnTo>
                    <a:lnTo>
                      <a:pt x="167" y="308"/>
                    </a:lnTo>
                    <a:lnTo>
                      <a:pt x="187" y="282"/>
                    </a:lnTo>
                    <a:lnTo>
                      <a:pt x="206" y="256"/>
                    </a:lnTo>
                    <a:lnTo>
                      <a:pt x="225" y="231"/>
                    </a:lnTo>
                    <a:lnTo>
                      <a:pt x="242" y="207"/>
                    </a:lnTo>
                    <a:lnTo>
                      <a:pt x="257" y="185"/>
                    </a:lnTo>
                    <a:lnTo>
                      <a:pt x="271" y="165"/>
                    </a:lnTo>
                    <a:lnTo>
                      <a:pt x="283" y="151"/>
                    </a:lnTo>
                    <a:lnTo>
                      <a:pt x="291" y="139"/>
                    </a:lnTo>
                    <a:lnTo>
                      <a:pt x="295" y="132"/>
                    </a:lnTo>
                    <a:close/>
                  </a:path>
                </a:pathLst>
              </a:custGeom>
              <a:solidFill>
                <a:srgbClr val="91A8FF"/>
              </a:solidFill>
              <a:ln w="9525">
                <a:noFill/>
                <a:round/>
                <a:headEnd/>
                <a:tailEnd/>
              </a:ln>
            </p:spPr>
            <p:txBody>
              <a:bodyPr/>
              <a:lstStyle/>
              <a:p>
                <a:endParaRPr lang="fr-FR"/>
              </a:p>
            </p:txBody>
          </p:sp>
          <p:sp>
            <p:nvSpPr>
              <p:cNvPr id="218" name="Freeform 395"/>
              <p:cNvSpPr>
                <a:spLocks/>
              </p:cNvSpPr>
              <p:nvPr/>
            </p:nvSpPr>
            <p:spPr bwMode="auto">
              <a:xfrm>
                <a:off x="3263" y="2105"/>
                <a:ext cx="40" cy="112"/>
              </a:xfrm>
              <a:custGeom>
                <a:avLst/>
                <a:gdLst>
                  <a:gd name="T0" fmla="*/ 0 w 158"/>
                  <a:gd name="T1" fmla="*/ 0 h 450"/>
                  <a:gd name="T2" fmla="*/ 0 w 158"/>
                  <a:gd name="T3" fmla="*/ 0 h 450"/>
                  <a:gd name="T4" fmla="*/ 0 w 158"/>
                  <a:gd name="T5" fmla="*/ 0 h 450"/>
                  <a:gd name="T6" fmla="*/ 0 w 158"/>
                  <a:gd name="T7" fmla="*/ 0 h 450"/>
                  <a:gd name="T8" fmla="*/ 0 w 158"/>
                  <a:gd name="T9" fmla="*/ 0 h 450"/>
                  <a:gd name="T10" fmla="*/ 0 w 158"/>
                  <a:gd name="T11" fmla="*/ 0 h 450"/>
                  <a:gd name="T12" fmla="*/ 0 w 158"/>
                  <a:gd name="T13" fmla="*/ 0 h 450"/>
                  <a:gd name="T14" fmla="*/ 0 w 158"/>
                  <a:gd name="T15" fmla="*/ 0 h 450"/>
                  <a:gd name="T16" fmla="*/ 0 w 158"/>
                  <a:gd name="T17" fmla="*/ 0 h 450"/>
                  <a:gd name="T18" fmla="*/ 0 w 158"/>
                  <a:gd name="T19" fmla="*/ 0 h 450"/>
                  <a:gd name="T20" fmla="*/ 0 w 158"/>
                  <a:gd name="T21" fmla="*/ 0 h 450"/>
                  <a:gd name="T22" fmla="*/ 0 w 158"/>
                  <a:gd name="T23" fmla="*/ 0 h 450"/>
                  <a:gd name="T24" fmla="*/ 0 w 158"/>
                  <a:gd name="T25" fmla="*/ 0 h 450"/>
                  <a:gd name="T26" fmla="*/ 0 w 158"/>
                  <a:gd name="T27" fmla="*/ 0 h 450"/>
                  <a:gd name="T28" fmla="*/ 0 w 158"/>
                  <a:gd name="T29" fmla="*/ 0 h 450"/>
                  <a:gd name="T30" fmla="*/ 0 w 158"/>
                  <a:gd name="T31" fmla="*/ 0 h 450"/>
                  <a:gd name="T32" fmla="*/ 0 w 158"/>
                  <a:gd name="T33" fmla="*/ 0 h 450"/>
                  <a:gd name="T34" fmla="*/ 0 w 158"/>
                  <a:gd name="T35" fmla="*/ 0 h 450"/>
                  <a:gd name="T36" fmla="*/ 0 w 158"/>
                  <a:gd name="T37" fmla="*/ 0 h 450"/>
                  <a:gd name="T38" fmla="*/ 0 w 158"/>
                  <a:gd name="T39" fmla="*/ 0 h 450"/>
                  <a:gd name="T40" fmla="*/ 0 w 158"/>
                  <a:gd name="T41" fmla="*/ 0 h 450"/>
                  <a:gd name="T42" fmla="*/ 0 w 158"/>
                  <a:gd name="T43" fmla="*/ 0 h 450"/>
                  <a:gd name="T44" fmla="*/ 0 w 158"/>
                  <a:gd name="T45" fmla="*/ 0 h 450"/>
                  <a:gd name="T46" fmla="*/ 0 w 158"/>
                  <a:gd name="T47" fmla="*/ 0 h 450"/>
                  <a:gd name="T48" fmla="*/ 0 w 158"/>
                  <a:gd name="T49" fmla="*/ 0 h 450"/>
                  <a:gd name="T50" fmla="*/ 0 w 158"/>
                  <a:gd name="T51" fmla="*/ 0 h 450"/>
                  <a:gd name="T52" fmla="*/ 0 w 158"/>
                  <a:gd name="T53" fmla="*/ 0 h 450"/>
                  <a:gd name="T54" fmla="*/ 0 w 158"/>
                  <a:gd name="T55" fmla="*/ 0 h 450"/>
                  <a:gd name="T56" fmla="*/ 0 w 158"/>
                  <a:gd name="T57" fmla="*/ 0 h 450"/>
                  <a:gd name="T58" fmla="*/ 0 w 158"/>
                  <a:gd name="T59" fmla="*/ 0 h 450"/>
                  <a:gd name="T60" fmla="*/ 0 w 158"/>
                  <a:gd name="T61" fmla="*/ 0 h 450"/>
                  <a:gd name="T62" fmla="*/ 0 w 158"/>
                  <a:gd name="T63" fmla="*/ 0 h 450"/>
                  <a:gd name="T64" fmla="*/ 0 w 158"/>
                  <a:gd name="T65" fmla="*/ 0 h 450"/>
                  <a:gd name="T66" fmla="*/ 0 w 158"/>
                  <a:gd name="T67" fmla="*/ 0 h 450"/>
                  <a:gd name="T68" fmla="*/ 0 w 158"/>
                  <a:gd name="T69" fmla="*/ 0 h 450"/>
                  <a:gd name="T70" fmla="*/ 0 w 158"/>
                  <a:gd name="T71" fmla="*/ 0 h 450"/>
                  <a:gd name="T72" fmla="*/ 0 w 158"/>
                  <a:gd name="T73" fmla="*/ 0 h 450"/>
                  <a:gd name="T74" fmla="*/ 0 w 158"/>
                  <a:gd name="T75" fmla="*/ 0 h 450"/>
                  <a:gd name="T76" fmla="*/ 0 w 158"/>
                  <a:gd name="T77" fmla="*/ 0 h 450"/>
                  <a:gd name="T78" fmla="*/ 0 w 158"/>
                  <a:gd name="T79" fmla="*/ 0 h 450"/>
                  <a:gd name="T80" fmla="*/ 0 w 158"/>
                  <a:gd name="T81" fmla="*/ 0 h 450"/>
                  <a:gd name="T82" fmla="*/ 0 w 158"/>
                  <a:gd name="T83" fmla="*/ 0 h 450"/>
                  <a:gd name="T84" fmla="*/ 0 w 158"/>
                  <a:gd name="T85" fmla="*/ 0 h 450"/>
                  <a:gd name="T86" fmla="*/ 0 w 158"/>
                  <a:gd name="T87" fmla="*/ 0 h 450"/>
                  <a:gd name="T88" fmla="*/ 0 w 158"/>
                  <a:gd name="T89" fmla="*/ 0 h 450"/>
                  <a:gd name="T90" fmla="*/ 0 w 158"/>
                  <a:gd name="T91" fmla="*/ 0 h 450"/>
                  <a:gd name="T92" fmla="*/ 0 w 158"/>
                  <a:gd name="T93" fmla="*/ 0 h 450"/>
                  <a:gd name="T94" fmla="*/ 0 w 158"/>
                  <a:gd name="T95" fmla="*/ 0 h 450"/>
                  <a:gd name="T96" fmla="*/ 0 w 158"/>
                  <a:gd name="T97" fmla="*/ 0 h 450"/>
                  <a:gd name="T98" fmla="*/ 0 w 158"/>
                  <a:gd name="T99" fmla="*/ 0 h 450"/>
                  <a:gd name="T100" fmla="*/ 0 w 158"/>
                  <a:gd name="T101" fmla="*/ 0 h 450"/>
                  <a:gd name="T102" fmla="*/ 0 w 158"/>
                  <a:gd name="T103" fmla="*/ 0 h 450"/>
                  <a:gd name="T104" fmla="*/ 0 w 158"/>
                  <a:gd name="T105" fmla="*/ 0 h 450"/>
                  <a:gd name="T106" fmla="*/ 0 w 158"/>
                  <a:gd name="T107" fmla="*/ 0 h 450"/>
                  <a:gd name="T108" fmla="*/ 0 w 158"/>
                  <a:gd name="T109" fmla="*/ 0 h 450"/>
                  <a:gd name="T110" fmla="*/ 0 w 158"/>
                  <a:gd name="T111" fmla="*/ 0 h 450"/>
                  <a:gd name="T112" fmla="*/ 0 w 158"/>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8"/>
                  <a:gd name="T172" fmla="*/ 0 h 450"/>
                  <a:gd name="T173" fmla="*/ 158 w 158"/>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8" h="450">
                    <a:moveTo>
                      <a:pt x="47" y="0"/>
                    </a:moveTo>
                    <a:lnTo>
                      <a:pt x="52" y="29"/>
                    </a:lnTo>
                    <a:lnTo>
                      <a:pt x="56" y="53"/>
                    </a:lnTo>
                    <a:lnTo>
                      <a:pt x="59" y="78"/>
                    </a:lnTo>
                    <a:lnTo>
                      <a:pt x="63" y="107"/>
                    </a:lnTo>
                    <a:lnTo>
                      <a:pt x="74" y="92"/>
                    </a:lnTo>
                    <a:lnTo>
                      <a:pt x="82" y="79"/>
                    </a:lnTo>
                    <a:lnTo>
                      <a:pt x="90" y="68"/>
                    </a:lnTo>
                    <a:lnTo>
                      <a:pt x="97" y="57"/>
                    </a:lnTo>
                    <a:lnTo>
                      <a:pt x="104" y="48"/>
                    </a:lnTo>
                    <a:lnTo>
                      <a:pt x="113" y="38"/>
                    </a:lnTo>
                    <a:lnTo>
                      <a:pt x="123" y="27"/>
                    </a:lnTo>
                    <a:lnTo>
                      <a:pt x="137" y="16"/>
                    </a:lnTo>
                    <a:lnTo>
                      <a:pt x="145" y="26"/>
                    </a:lnTo>
                    <a:lnTo>
                      <a:pt x="158" y="21"/>
                    </a:lnTo>
                    <a:lnTo>
                      <a:pt x="151" y="49"/>
                    </a:lnTo>
                    <a:lnTo>
                      <a:pt x="145" y="73"/>
                    </a:lnTo>
                    <a:lnTo>
                      <a:pt x="136" y="95"/>
                    </a:lnTo>
                    <a:lnTo>
                      <a:pt x="129" y="117"/>
                    </a:lnTo>
                    <a:lnTo>
                      <a:pt x="119" y="138"/>
                    </a:lnTo>
                    <a:lnTo>
                      <a:pt x="111" y="162"/>
                    </a:lnTo>
                    <a:lnTo>
                      <a:pt x="100" y="186"/>
                    </a:lnTo>
                    <a:lnTo>
                      <a:pt x="90" y="212"/>
                    </a:lnTo>
                    <a:lnTo>
                      <a:pt x="90" y="387"/>
                    </a:lnTo>
                    <a:lnTo>
                      <a:pt x="75" y="388"/>
                    </a:lnTo>
                    <a:lnTo>
                      <a:pt x="61" y="392"/>
                    </a:lnTo>
                    <a:lnTo>
                      <a:pt x="48" y="398"/>
                    </a:lnTo>
                    <a:lnTo>
                      <a:pt x="38" y="406"/>
                    </a:lnTo>
                    <a:lnTo>
                      <a:pt x="27" y="415"/>
                    </a:lnTo>
                    <a:lnTo>
                      <a:pt x="18" y="427"/>
                    </a:lnTo>
                    <a:lnTo>
                      <a:pt x="8" y="438"/>
                    </a:lnTo>
                    <a:lnTo>
                      <a:pt x="0" y="450"/>
                    </a:lnTo>
                    <a:lnTo>
                      <a:pt x="0" y="355"/>
                    </a:lnTo>
                    <a:lnTo>
                      <a:pt x="7" y="333"/>
                    </a:lnTo>
                    <a:lnTo>
                      <a:pt x="16" y="312"/>
                    </a:lnTo>
                    <a:lnTo>
                      <a:pt x="22" y="293"/>
                    </a:lnTo>
                    <a:lnTo>
                      <a:pt x="29" y="274"/>
                    </a:lnTo>
                    <a:lnTo>
                      <a:pt x="35" y="255"/>
                    </a:lnTo>
                    <a:lnTo>
                      <a:pt x="39" y="236"/>
                    </a:lnTo>
                    <a:lnTo>
                      <a:pt x="41" y="214"/>
                    </a:lnTo>
                    <a:lnTo>
                      <a:pt x="42" y="191"/>
                    </a:lnTo>
                    <a:lnTo>
                      <a:pt x="41" y="185"/>
                    </a:lnTo>
                    <a:lnTo>
                      <a:pt x="37" y="180"/>
                    </a:lnTo>
                    <a:lnTo>
                      <a:pt x="33" y="175"/>
                    </a:lnTo>
                    <a:lnTo>
                      <a:pt x="26" y="172"/>
                    </a:lnTo>
                    <a:lnTo>
                      <a:pt x="20" y="169"/>
                    </a:lnTo>
                    <a:lnTo>
                      <a:pt x="16" y="165"/>
                    </a:lnTo>
                    <a:lnTo>
                      <a:pt x="11" y="161"/>
                    </a:lnTo>
                    <a:lnTo>
                      <a:pt x="10" y="154"/>
                    </a:lnTo>
                    <a:lnTo>
                      <a:pt x="13" y="124"/>
                    </a:lnTo>
                    <a:lnTo>
                      <a:pt x="19" y="95"/>
                    </a:lnTo>
                    <a:lnTo>
                      <a:pt x="24" y="68"/>
                    </a:lnTo>
                    <a:lnTo>
                      <a:pt x="26" y="37"/>
                    </a:lnTo>
                    <a:lnTo>
                      <a:pt x="28" y="26"/>
                    </a:lnTo>
                    <a:lnTo>
                      <a:pt x="35" y="18"/>
                    </a:lnTo>
                    <a:lnTo>
                      <a:pt x="41" y="10"/>
                    </a:lnTo>
                    <a:lnTo>
                      <a:pt x="47" y="0"/>
                    </a:lnTo>
                    <a:close/>
                  </a:path>
                </a:pathLst>
              </a:custGeom>
              <a:solidFill>
                <a:srgbClr val="66007C"/>
              </a:solidFill>
              <a:ln w="9525">
                <a:noFill/>
                <a:round/>
                <a:headEnd/>
                <a:tailEnd/>
              </a:ln>
            </p:spPr>
            <p:txBody>
              <a:bodyPr/>
              <a:lstStyle/>
              <a:p>
                <a:endParaRPr lang="fr-FR"/>
              </a:p>
            </p:txBody>
          </p:sp>
          <p:sp>
            <p:nvSpPr>
              <p:cNvPr id="219" name="Freeform 396"/>
              <p:cNvSpPr>
                <a:spLocks/>
              </p:cNvSpPr>
              <p:nvPr/>
            </p:nvSpPr>
            <p:spPr bwMode="auto">
              <a:xfrm>
                <a:off x="3190" y="2186"/>
                <a:ext cx="48" cy="34"/>
              </a:xfrm>
              <a:custGeom>
                <a:avLst/>
                <a:gdLst>
                  <a:gd name="T0" fmla="*/ 0 w 195"/>
                  <a:gd name="T1" fmla="*/ 0 h 138"/>
                  <a:gd name="T2" fmla="*/ 0 w 195"/>
                  <a:gd name="T3" fmla="*/ 0 h 138"/>
                  <a:gd name="T4" fmla="*/ 0 w 195"/>
                  <a:gd name="T5" fmla="*/ 0 h 138"/>
                  <a:gd name="T6" fmla="*/ 0 w 195"/>
                  <a:gd name="T7" fmla="*/ 0 h 138"/>
                  <a:gd name="T8" fmla="*/ 0 w 195"/>
                  <a:gd name="T9" fmla="*/ 0 h 138"/>
                  <a:gd name="T10" fmla="*/ 0 w 195"/>
                  <a:gd name="T11" fmla="*/ 0 h 138"/>
                  <a:gd name="T12" fmla="*/ 0 w 195"/>
                  <a:gd name="T13" fmla="*/ 0 h 138"/>
                  <a:gd name="T14" fmla="*/ 0 w 195"/>
                  <a:gd name="T15" fmla="*/ 0 h 138"/>
                  <a:gd name="T16" fmla="*/ 0 w 195"/>
                  <a:gd name="T17" fmla="*/ 0 h 138"/>
                  <a:gd name="T18" fmla="*/ 0 w 195"/>
                  <a:gd name="T19" fmla="*/ 0 h 138"/>
                  <a:gd name="T20" fmla="*/ 0 w 195"/>
                  <a:gd name="T21" fmla="*/ 0 h 138"/>
                  <a:gd name="T22" fmla="*/ 0 w 195"/>
                  <a:gd name="T23" fmla="*/ 0 h 138"/>
                  <a:gd name="T24" fmla="*/ 0 w 195"/>
                  <a:gd name="T25" fmla="*/ 0 h 138"/>
                  <a:gd name="T26" fmla="*/ 0 w 195"/>
                  <a:gd name="T27" fmla="*/ 0 h 138"/>
                  <a:gd name="T28" fmla="*/ 0 w 195"/>
                  <a:gd name="T29" fmla="*/ 0 h 138"/>
                  <a:gd name="T30" fmla="*/ 0 w 195"/>
                  <a:gd name="T31" fmla="*/ 0 h 138"/>
                  <a:gd name="T32" fmla="*/ 0 w 195"/>
                  <a:gd name="T33" fmla="*/ 0 h 138"/>
                  <a:gd name="T34" fmla="*/ 0 w 195"/>
                  <a:gd name="T35" fmla="*/ 0 h 138"/>
                  <a:gd name="T36" fmla="*/ 0 w 195"/>
                  <a:gd name="T37" fmla="*/ 0 h 138"/>
                  <a:gd name="T38" fmla="*/ 0 w 195"/>
                  <a:gd name="T39" fmla="*/ 0 h 138"/>
                  <a:gd name="T40" fmla="*/ 0 w 195"/>
                  <a:gd name="T41" fmla="*/ 0 h 138"/>
                  <a:gd name="T42" fmla="*/ 0 w 195"/>
                  <a:gd name="T43" fmla="*/ 0 h 138"/>
                  <a:gd name="T44" fmla="*/ 0 w 195"/>
                  <a:gd name="T45" fmla="*/ 0 h 138"/>
                  <a:gd name="T46" fmla="*/ 0 w 195"/>
                  <a:gd name="T47" fmla="*/ 0 h 138"/>
                  <a:gd name="T48" fmla="*/ 0 w 195"/>
                  <a:gd name="T49" fmla="*/ 0 h 138"/>
                  <a:gd name="T50" fmla="*/ 0 w 195"/>
                  <a:gd name="T51" fmla="*/ 0 h 138"/>
                  <a:gd name="T52" fmla="*/ 0 w 195"/>
                  <a:gd name="T53" fmla="*/ 0 h 138"/>
                  <a:gd name="T54" fmla="*/ 0 w 195"/>
                  <a:gd name="T55" fmla="*/ 0 h 138"/>
                  <a:gd name="T56" fmla="*/ 0 w 195"/>
                  <a:gd name="T57" fmla="*/ 0 h 138"/>
                  <a:gd name="T58" fmla="*/ 0 w 195"/>
                  <a:gd name="T59" fmla="*/ 0 h 138"/>
                  <a:gd name="T60" fmla="*/ 0 w 195"/>
                  <a:gd name="T61" fmla="*/ 0 h 138"/>
                  <a:gd name="T62" fmla="*/ 0 w 195"/>
                  <a:gd name="T63" fmla="*/ 0 h 138"/>
                  <a:gd name="T64" fmla="*/ 0 w 195"/>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38"/>
                  <a:gd name="T101" fmla="*/ 195 w 195"/>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38">
                    <a:moveTo>
                      <a:pt x="142" y="138"/>
                    </a:moveTo>
                    <a:lnTo>
                      <a:pt x="153" y="126"/>
                    </a:lnTo>
                    <a:lnTo>
                      <a:pt x="164" y="114"/>
                    </a:lnTo>
                    <a:lnTo>
                      <a:pt x="173" y="104"/>
                    </a:lnTo>
                    <a:lnTo>
                      <a:pt x="181" y="92"/>
                    </a:lnTo>
                    <a:lnTo>
                      <a:pt x="187" y="81"/>
                    </a:lnTo>
                    <a:lnTo>
                      <a:pt x="191" y="67"/>
                    </a:lnTo>
                    <a:lnTo>
                      <a:pt x="194" y="53"/>
                    </a:lnTo>
                    <a:lnTo>
                      <a:pt x="195" y="37"/>
                    </a:lnTo>
                    <a:lnTo>
                      <a:pt x="193" y="26"/>
                    </a:lnTo>
                    <a:lnTo>
                      <a:pt x="187" y="16"/>
                    </a:lnTo>
                    <a:lnTo>
                      <a:pt x="177" y="10"/>
                    </a:lnTo>
                    <a:lnTo>
                      <a:pt x="166" y="6"/>
                    </a:lnTo>
                    <a:lnTo>
                      <a:pt x="153" y="2"/>
                    </a:lnTo>
                    <a:lnTo>
                      <a:pt x="138" y="1"/>
                    </a:lnTo>
                    <a:lnTo>
                      <a:pt x="125" y="0"/>
                    </a:lnTo>
                    <a:lnTo>
                      <a:pt x="111" y="0"/>
                    </a:lnTo>
                    <a:lnTo>
                      <a:pt x="91" y="1"/>
                    </a:lnTo>
                    <a:lnTo>
                      <a:pt x="72" y="6"/>
                    </a:lnTo>
                    <a:lnTo>
                      <a:pt x="54" y="13"/>
                    </a:lnTo>
                    <a:lnTo>
                      <a:pt x="38" y="22"/>
                    </a:lnTo>
                    <a:lnTo>
                      <a:pt x="24" y="34"/>
                    </a:lnTo>
                    <a:lnTo>
                      <a:pt x="14" y="49"/>
                    </a:lnTo>
                    <a:lnTo>
                      <a:pt x="5" y="66"/>
                    </a:lnTo>
                    <a:lnTo>
                      <a:pt x="0" y="85"/>
                    </a:lnTo>
                    <a:lnTo>
                      <a:pt x="22" y="86"/>
                    </a:lnTo>
                    <a:lnTo>
                      <a:pt x="42" y="88"/>
                    </a:lnTo>
                    <a:lnTo>
                      <a:pt x="62" y="91"/>
                    </a:lnTo>
                    <a:lnTo>
                      <a:pt x="80" y="95"/>
                    </a:lnTo>
                    <a:lnTo>
                      <a:pt x="97" y="101"/>
                    </a:lnTo>
                    <a:lnTo>
                      <a:pt x="113" y="110"/>
                    </a:lnTo>
                    <a:lnTo>
                      <a:pt x="128" y="122"/>
                    </a:lnTo>
                    <a:lnTo>
                      <a:pt x="142" y="138"/>
                    </a:lnTo>
                    <a:close/>
                  </a:path>
                </a:pathLst>
              </a:custGeom>
              <a:solidFill>
                <a:srgbClr val="F2BFB2"/>
              </a:solidFill>
              <a:ln w="9525">
                <a:noFill/>
                <a:round/>
                <a:headEnd/>
                <a:tailEnd/>
              </a:ln>
            </p:spPr>
            <p:txBody>
              <a:bodyPr/>
              <a:lstStyle/>
              <a:p>
                <a:endParaRPr lang="fr-FR"/>
              </a:p>
            </p:txBody>
          </p:sp>
          <p:sp>
            <p:nvSpPr>
              <p:cNvPr id="220" name="Freeform 397"/>
              <p:cNvSpPr>
                <a:spLocks/>
              </p:cNvSpPr>
              <p:nvPr/>
            </p:nvSpPr>
            <p:spPr bwMode="auto">
              <a:xfrm>
                <a:off x="3132" y="2206"/>
                <a:ext cx="88" cy="35"/>
              </a:xfrm>
              <a:custGeom>
                <a:avLst/>
                <a:gdLst>
                  <a:gd name="T0" fmla="*/ 0 w 348"/>
                  <a:gd name="T1" fmla="*/ 0 h 143"/>
                  <a:gd name="T2" fmla="*/ 0 w 348"/>
                  <a:gd name="T3" fmla="*/ 0 h 143"/>
                  <a:gd name="T4" fmla="*/ 0 w 348"/>
                  <a:gd name="T5" fmla="*/ 0 h 143"/>
                  <a:gd name="T6" fmla="*/ 0 w 348"/>
                  <a:gd name="T7" fmla="*/ 0 h 143"/>
                  <a:gd name="T8" fmla="*/ 0 w 348"/>
                  <a:gd name="T9" fmla="*/ 0 h 143"/>
                  <a:gd name="T10" fmla="*/ 0 w 348"/>
                  <a:gd name="T11" fmla="*/ 0 h 143"/>
                  <a:gd name="T12" fmla="*/ 0 w 348"/>
                  <a:gd name="T13" fmla="*/ 0 h 143"/>
                  <a:gd name="T14" fmla="*/ 0 w 348"/>
                  <a:gd name="T15" fmla="*/ 0 h 143"/>
                  <a:gd name="T16" fmla="*/ 0 w 348"/>
                  <a:gd name="T17" fmla="*/ 0 h 143"/>
                  <a:gd name="T18" fmla="*/ 0 w 348"/>
                  <a:gd name="T19" fmla="*/ 0 h 143"/>
                  <a:gd name="T20" fmla="*/ 0 w 348"/>
                  <a:gd name="T21" fmla="*/ 0 h 143"/>
                  <a:gd name="T22" fmla="*/ 0 w 348"/>
                  <a:gd name="T23" fmla="*/ 0 h 143"/>
                  <a:gd name="T24" fmla="*/ 0 w 348"/>
                  <a:gd name="T25" fmla="*/ 0 h 143"/>
                  <a:gd name="T26" fmla="*/ 0 w 348"/>
                  <a:gd name="T27" fmla="*/ 0 h 143"/>
                  <a:gd name="T28" fmla="*/ 0 w 348"/>
                  <a:gd name="T29" fmla="*/ 0 h 143"/>
                  <a:gd name="T30" fmla="*/ 0 w 348"/>
                  <a:gd name="T31" fmla="*/ 0 h 143"/>
                  <a:gd name="T32" fmla="*/ 0 w 348"/>
                  <a:gd name="T33" fmla="*/ 0 h 143"/>
                  <a:gd name="T34" fmla="*/ 0 w 348"/>
                  <a:gd name="T35" fmla="*/ 0 h 143"/>
                  <a:gd name="T36" fmla="*/ 0 w 348"/>
                  <a:gd name="T37" fmla="*/ 0 h 143"/>
                  <a:gd name="T38" fmla="*/ 0 w 348"/>
                  <a:gd name="T39" fmla="*/ 0 h 143"/>
                  <a:gd name="T40" fmla="*/ 0 w 348"/>
                  <a:gd name="T41" fmla="*/ 0 h 143"/>
                  <a:gd name="T42" fmla="*/ 0 w 348"/>
                  <a:gd name="T43" fmla="*/ 0 h 143"/>
                  <a:gd name="T44" fmla="*/ 0 w 348"/>
                  <a:gd name="T45" fmla="*/ 0 h 143"/>
                  <a:gd name="T46" fmla="*/ 0 w 348"/>
                  <a:gd name="T47" fmla="*/ 0 h 143"/>
                  <a:gd name="T48" fmla="*/ 0 w 348"/>
                  <a:gd name="T49" fmla="*/ 0 h 143"/>
                  <a:gd name="T50" fmla="*/ 0 w 348"/>
                  <a:gd name="T51" fmla="*/ 0 h 143"/>
                  <a:gd name="T52" fmla="*/ 0 w 348"/>
                  <a:gd name="T53" fmla="*/ 0 h 143"/>
                  <a:gd name="T54" fmla="*/ 0 w 348"/>
                  <a:gd name="T55" fmla="*/ 0 h 143"/>
                  <a:gd name="T56" fmla="*/ 0 w 348"/>
                  <a:gd name="T57" fmla="*/ 0 h 143"/>
                  <a:gd name="T58" fmla="*/ 0 w 348"/>
                  <a:gd name="T59" fmla="*/ 0 h 143"/>
                  <a:gd name="T60" fmla="*/ 0 w 348"/>
                  <a:gd name="T61" fmla="*/ 0 h 143"/>
                  <a:gd name="T62" fmla="*/ 0 w 348"/>
                  <a:gd name="T63" fmla="*/ 0 h 143"/>
                  <a:gd name="T64" fmla="*/ 0 w 348"/>
                  <a:gd name="T65" fmla="*/ 0 h 143"/>
                  <a:gd name="T66" fmla="*/ 0 w 348"/>
                  <a:gd name="T67" fmla="*/ 0 h 143"/>
                  <a:gd name="T68" fmla="*/ 0 w 348"/>
                  <a:gd name="T69" fmla="*/ 0 h 143"/>
                  <a:gd name="T70" fmla="*/ 0 w 348"/>
                  <a:gd name="T71" fmla="*/ 0 h 143"/>
                  <a:gd name="T72" fmla="*/ 0 w 348"/>
                  <a:gd name="T73" fmla="*/ 0 h 143"/>
                  <a:gd name="T74" fmla="*/ 0 w 348"/>
                  <a:gd name="T75" fmla="*/ 0 h 143"/>
                  <a:gd name="T76" fmla="*/ 0 w 348"/>
                  <a:gd name="T77" fmla="*/ 0 h 143"/>
                  <a:gd name="T78" fmla="*/ 0 w 348"/>
                  <a:gd name="T79" fmla="*/ 0 h 143"/>
                  <a:gd name="T80" fmla="*/ 0 w 348"/>
                  <a:gd name="T81" fmla="*/ 0 h 143"/>
                  <a:gd name="T82" fmla="*/ 0 w 348"/>
                  <a:gd name="T83" fmla="*/ 0 h 1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8"/>
                  <a:gd name="T127" fmla="*/ 0 h 143"/>
                  <a:gd name="T128" fmla="*/ 348 w 348"/>
                  <a:gd name="T129" fmla="*/ 143 h 1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8" h="143">
                    <a:moveTo>
                      <a:pt x="85" y="0"/>
                    </a:moveTo>
                    <a:lnTo>
                      <a:pt x="196" y="0"/>
                    </a:lnTo>
                    <a:lnTo>
                      <a:pt x="217" y="6"/>
                    </a:lnTo>
                    <a:lnTo>
                      <a:pt x="236" y="12"/>
                    </a:lnTo>
                    <a:lnTo>
                      <a:pt x="254" y="17"/>
                    </a:lnTo>
                    <a:lnTo>
                      <a:pt x="272" y="24"/>
                    </a:lnTo>
                    <a:lnTo>
                      <a:pt x="290" y="28"/>
                    </a:lnTo>
                    <a:lnTo>
                      <a:pt x="308" y="32"/>
                    </a:lnTo>
                    <a:lnTo>
                      <a:pt x="327" y="35"/>
                    </a:lnTo>
                    <a:lnTo>
                      <a:pt x="348" y="37"/>
                    </a:lnTo>
                    <a:lnTo>
                      <a:pt x="333" y="49"/>
                    </a:lnTo>
                    <a:lnTo>
                      <a:pt x="317" y="60"/>
                    </a:lnTo>
                    <a:lnTo>
                      <a:pt x="302" y="67"/>
                    </a:lnTo>
                    <a:lnTo>
                      <a:pt x="286" y="74"/>
                    </a:lnTo>
                    <a:lnTo>
                      <a:pt x="270" y="81"/>
                    </a:lnTo>
                    <a:lnTo>
                      <a:pt x="254" y="87"/>
                    </a:lnTo>
                    <a:lnTo>
                      <a:pt x="236" y="93"/>
                    </a:lnTo>
                    <a:lnTo>
                      <a:pt x="217" y="101"/>
                    </a:lnTo>
                    <a:lnTo>
                      <a:pt x="205" y="106"/>
                    </a:lnTo>
                    <a:lnTo>
                      <a:pt x="192" y="112"/>
                    </a:lnTo>
                    <a:lnTo>
                      <a:pt x="182" y="120"/>
                    </a:lnTo>
                    <a:lnTo>
                      <a:pt x="171" y="126"/>
                    </a:lnTo>
                    <a:lnTo>
                      <a:pt x="160" y="134"/>
                    </a:lnTo>
                    <a:lnTo>
                      <a:pt x="149" y="138"/>
                    </a:lnTo>
                    <a:lnTo>
                      <a:pt x="136" y="142"/>
                    </a:lnTo>
                    <a:lnTo>
                      <a:pt x="122" y="143"/>
                    </a:lnTo>
                    <a:lnTo>
                      <a:pt x="102" y="143"/>
                    </a:lnTo>
                    <a:lnTo>
                      <a:pt x="81" y="141"/>
                    </a:lnTo>
                    <a:lnTo>
                      <a:pt x="61" y="139"/>
                    </a:lnTo>
                    <a:lnTo>
                      <a:pt x="42" y="134"/>
                    </a:lnTo>
                    <a:lnTo>
                      <a:pt x="25" y="126"/>
                    </a:lnTo>
                    <a:lnTo>
                      <a:pt x="11" y="116"/>
                    </a:lnTo>
                    <a:lnTo>
                      <a:pt x="3" y="102"/>
                    </a:lnTo>
                    <a:lnTo>
                      <a:pt x="0" y="85"/>
                    </a:lnTo>
                    <a:lnTo>
                      <a:pt x="2" y="70"/>
                    </a:lnTo>
                    <a:lnTo>
                      <a:pt x="8" y="57"/>
                    </a:lnTo>
                    <a:lnTo>
                      <a:pt x="18" y="46"/>
                    </a:lnTo>
                    <a:lnTo>
                      <a:pt x="30" y="35"/>
                    </a:lnTo>
                    <a:lnTo>
                      <a:pt x="43" y="26"/>
                    </a:lnTo>
                    <a:lnTo>
                      <a:pt x="58" y="17"/>
                    </a:lnTo>
                    <a:lnTo>
                      <a:pt x="72" y="9"/>
                    </a:lnTo>
                    <a:lnTo>
                      <a:pt x="85" y="0"/>
                    </a:lnTo>
                    <a:close/>
                  </a:path>
                </a:pathLst>
              </a:custGeom>
              <a:solidFill>
                <a:srgbClr val="FFFFFF"/>
              </a:solidFill>
              <a:ln w="9525">
                <a:noFill/>
                <a:round/>
                <a:headEnd/>
                <a:tailEnd/>
              </a:ln>
            </p:spPr>
            <p:txBody>
              <a:bodyPr/>
              <a:lstStyle/>
              <a:p>
                <a:endParaRPr lang="fr-FR"/>
              </a:p>
            </p:txBody>
          </p:sp>
          <p:sp>
            <p:nvSpPr>
              <p:cNvPr id="221" name="Freeform 398"/>
              <p:cNvSpPr>
                <a:spLocks/>
              </p:cNvSpPr>
              <p:nvPr/>
            </p:nvSpPr>
            <p:spPr bwMode="auto">
              <a:xfrm>
                <a:off x="3017" y="2057"/>
                <a:ext cx="183" cy="81"/>
              </a:xfrm>
              <a:custGeom>
                <a:avLst/>
                <a:gdLst>
                  <a:gd name="T0" fmla="*/ 0 w 731"/>
                  <a:gd name="T1" fmla="*/ 0 h 323"/>
                  <a:gd name="T2" fmla="*/ 0 w 731"/>
                  <a:gd name="T3" fmla="*/ 0 h 323"/>
                  <a:gd name="T4" fmla="*/ 0 w 731"/>
                  <a:gd name="T5" fmla="*/ 0 h 323"/>
                  <a:gd name="T6" fmla="*/ 0 w 731"/>
                  <a:gd name="T7" fmla="*/ 0 h 323"/>
                  <a:gd name="T8" fmla="*/ 0 w 731"/>
                  <a:gd name="T9" fmla="*/ 0 h 323"/>
                  <a:gd name="T10" fmla="*/ 0 w 731"/>
                  <a:gd name="T11" fmla="*/ 0 h 323"/>
                  <a:gd name="T12" fmla="*/ 0 w 731"/>
                  <a:gd name="T13" fmla="*/ 0 h 323"/>
                  <a:gd name="T14" fmla="*/ 0 w 731"/>
                  <a:gd name="T15" fmla="*/ 0 h 323"/>
                  <a:gd name="T16" fmla="*/ 0 w 731"/>
                  <a:gd name="T17" fmla="*/ 0 h 323"/>
                  <a:gd name="T18" fmla="*/ 0 w 731"/>
                  <a:gd name="T19" fmla="*/ 0 h 323"/>
                  <a:gd name="T20" fmla="*/ 0 w 731"/>
                  <a:gd name="T21" fmla="*/ 0 h 323"/>
                  <a:gd name="T22" fmla="*/ 0 w 731"/>
                  <a:gd name="T23" fmla="*/ 0 h 323"/>
                  <a:gd name="T24" fmla="*/ 0 w 731"/>
                  <a:gd name="T25" fmla="*/ 0 h 323"/>
                  <a:gd name="T26" fmla="*/ 0 w 731"/>
                  <a:gd name="T27" fmla="*/ 0 h 323"/>
                  <a:gd name="T28" fmla="*/ 0 w 731"/>
                  <a:gd name="T29" fmla="*/ 0 h 323"/>
                  <a:gd name="T30" fmla="*/ 0 w 731"/>
                  <a:gd name="T31" fmla="*/ 0 h 323"/>
                  <a:gd name="T32" fmla="*/ 0 w 731"/>
                  <a:gd name="T33" fmla="*/ 0 h 323"/>
                  <a:gd name="T34" fmla="*/ 0 w 731"/>
                  <a:gd name="T35" fmla="*/ 0 h 323"/>
                  <a:gd name="T36" fmla="*/ 0 w 731"/>
                  <a:gd name="T37" fmla="*/ 0 h 323"/>
                  <a:gd name="T38" fmla="*/ 0 w 731"/>
                  <a:gd name="T39" fmla="*/ 0 h 323"/>
                  <a:gd name="T40" fmla="*/ 0 w 731"/>
                  <a:gd name="T41" fmla="*/ 0 h 323"/>
                  <a:gd name="T42" fmla="*/ 0 w 731"/>
                  <a:gd name="T43" fmla="*/ 0 h 323"/>
                  <a:gd name="T44" fmla="*/ 0 w 731"/>
                  <a:gd name="T45" fmla="*/ 0 h 323"/>
                  <a:gd name="T46" fmla="*/ 0 w 731"/>
                  <a:gd name="T47" fmla="*/ 0 h 323"/>
                  <a:gd name="T48" fmla="*/ 0 w 731"/>
                  <a:gd name="T49" fmla="*/ 0 h 323"/>
                  <a:gd name="T50" fmla="*/ 0 w 731"/>
                  <a:gd name="T51" fmla="*/ 0 h 323"/>
                  <a:gd name="T52" fmla="*/ 0 w 731"/>
                  <a:gd name="T53" fmla="*/ 0 h 323"/>
                  <a:gd name="T54" fmla="*/ 0 w 731"/>
                  <a:gd name="T55" fmla="*/ 0 h 323"/>
                  <a:gd name="T56" fmla="*/ 0 w 731"/>
                  <a:gd name="T57" fmla="*/ 0 h 323"/>
                  <a:gd name="T58" fmla="*/ 0 w 731"/>
                  <a:gd name="T59" fmla="*/ 0 h 323"/>
                  <a:gd name="T60" fmla="*/ 0 w 731"/>
                  <a:gd name="T61" fmla="*/ 0 h 323"/>
                  <a:gd name="T62" fmla="*/ 0 w 731"/>
                  <a:gd name="T63" fmla="*/ 0 h 323"/>
                  <a:gd name="T64" fmla="*/ 0 w 731"/>
                  <a:gd name="T65" fmla="*/ 0 h 323"/>
                  <a:gd name="T66" fmla="*/ 0 w 731"/>
                  <a:gd name="T67" fmla="*/ 0 h 323"/>
                  <a:gd name="T68" fmla="*/ 0 w 731"/>
                  <a:gd name="T69" fmla="*/ 0 h 323"/>
                  <a:gd name="T70" fmla="*/ 0 w 731"/>
                  <a:gd name="T71" fmla="*/ 0 h 323"/>
                  <a:gd name="T72" fmla="*/ 0 w 731"/>
                  <a:gd name="T73" fmla="*/ 0 h 323"/>
                  <a:gd name="T74" fmla="*/ 0 w 731"/>
                  <a:gd name="T75" fmla="*/ 0 h 323"/>
                  <a:gd name="T76" fmla="*/ 0 w 731"/>
                  <a:gd name="T77" fmla="*/ 0 h 323"/>
                  <a:gd name="T78" fmla="*/ 0 w 731"/>
                  <a:gd name="T79" fmla="*/ 0 h 323"/>
                  <a:gd name="T80" fmla="*/ 0 w 731"/>
                  <a:gd name="T81" fmla="*/ 0 h 323"/>
                  <a:gd name="T82" fmla="*/ 0 w 731"/>
                  <a:gd name="T83" fmla="*/ 0 h 323"/>
                  <a:gd name="T84" fmla="*/ 0 w 731"/>
                  <a:gd name="T85" fmla="*/ 0 h 323"/>
                  <a:gd name="T86" fmla="*/ 0 w 731"/>
                  <a:gd name="T87" fmla="*/ 0 h 323"/>
                  <a:gd name="T88" fmla="*/ 0 w 731"/>
                  <a:gd name="T89" fmla="*/ 0 h 323"/>
                  <a:gd name="T90" fmla="*/ 0 w 731"/>
                  <a:gd name="T91" fmla="*/ 0 h 323"/>
                  <a:gd name="T92" fmla="*/ 0 w 731"/>
                  <a:gd name="T93" fmla="*/ 0 h 323"/>
                  <a:gd name="T94" fmla="*/ 0 w 731"/>
                  <a:gd name="T95" fmla="*/ 0 h 323"/>
                  <a:gd name="T96" fmla="*/ 0 w 731"/>
                  <a:gd name="T97" fmla="*/ 0 h 32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1"/>
                  <a:gd name="T148" fmla="*/ 0 h 323"/>
                  <a:gd name="T149" fmla="*/ 731 w 731"/>
                  <a:gd name="T150" fmla="*/ 323 h 32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1" h="323">
                    <a:moveTo>
                      <a:pt x="0" y="275"/>
                    </a:moveTo>
                    <a:lnTo>
                      <a:pt x="9" y="261"/>
                    </a:lnTo>
                    <a:lnTo>
                      <a:pt x="18" y="247"/>
                    </a:lnTo>
                    <a:lnTo>
                      <a:pt x="27" y="234"/>
                    </a:lnTo>
                    <a:lnTo>
                      <a:pt x="35" y="222"/>
                    </a:lnTo>
                    <a:lnTo>
                      <a:pt x="42" y="209"/>
                    </a:lnTo>
                    <a:lnTo>
                      <a:pt x="48" y="195"/>
                    </a:lnTo>
                    <a:lnTo>
                      <a:pt x="52" y="180"/>
                    </a:lnTo>
                    <a:lnTo>
                      <a:pt x="53" y="164"/>
                    </a:lnTo>
                    <a:lnTo>
                      <a:pt x="51" y="147"/>
                    </a:lnTo>
                    <a:lnTo>
                      <a:pt x="46" y="132"/>
                    </a:lnTo>
                    <a:lnTo>
                      <a:pt x="39" y="117"/>
                    </a:lnTo>
                    <a:lnTo>
                      <a:pt x="37" y="100"/>
                    </a:lnTo>
                    <a:lnTo>
                      <a:pt x="37" y="73"/>
                    </a:lnTo>
                    <a:lnTo>
                      <a:pt x="37" y="50"/>
                    </a:lnTo>
                    <a:lnTo>
                      <a:pt x="37" y="26"/>
                    </a:lnTo>
                    <a:lnTo>
                      <a:pt x="37" y="0"/>
                    </a:lnTo>
                    <a:lnTo>
                      <a:pt x="54" y="1"/>
                    </a:lnTo>
                    <a:lnTo>
                      <a:pt x="70" y="1"/>
                    </a:lnTo>
                    <a:lnTo>
                      <a:pt x="85" y="1"/>
                    </a:lnTo>
                    <a:lnTo>
                      <a:pt x="99" y="1"/>
                    </a:lnTo>
                    <a:lnTo>
                      <a:pt x="114" y="1"/>
                    </a:lnTo>
                    <a:lnTo>
                      <a:pt x="129" y="0"/>
                    </a:lnTo>
                    <a:lnTo>
                      <a:pt x="145" y="0"/>
                    </a:lnTo>
                    <a:lnTo>
                      <a:pt x="162" y="0"/>
                    </a:lnTo>
                    <a:lnTo>
                      <a:pt x="187" y="0"/>
                    </a:lnTo>
                    <a:lnTo>
                      <a:pt x="210" y="0"/>
                    </a:lnTo>
                    <a:lnTo>
                      <a:pt x="234" y="0"/>
                    </a:lnTo>
                    <a:lnTo>
                      <a:pt x="256" y="0"/>
                    </a:lnTo>
                    <a:lnTo>
                      <a:pt x="277" y="1"/>
                    </a:lnTo>
                    <a:lnTo>
                      <a:pt x="298" y="1"/>
                    </a:lnTo>
                    <a:lnTo>
                      <a:pt x="319" y="2"/>
                    </a:lnTo>
                    <a:lnTo>
                      <a:pt x="339" y="3"/>
                    </a:lnTo>
                    <a:lnTo>
                      <a:pt x="359" y="5"/>
                    </a:lnTo>
                    <a:lnTo>
                      <a:pt x="381" y="6"/>
                    </a:lnTo>
                    <a:lnTo>
                      <a:pt x="401" y="9"/>
                    </a:lnTo>
                    <a:lnTo>
                      <a:pt x="422" y="13"/>
                    </a:lnTo>
                    <a:lnTo>
                      <a:pt x="444" y="16"/>
                    </a:lnTo>
                    <a:lnTo>
                      <a:pt x="466" y="21"/>
                    </a:lnTo>
                    <a:lnTo>
                      <a:pt x="489" y="25"/>
                    </a:lnTo>
                    <a:lnTo>
                      <a:pt x="514" y="32"/>
                    </a:lnTo>
                    <a:lnTo>
                      <a:pt x="626" y="37"/>
                    </a:lnTo>
                    <a:lnTo>
                      <a:pt x="639" y="33"/>
                    </a:lnTo>
                    <a:lnTo>
                      <a:pt x="652" y="31"/>
                    </a:lnTo>
                    <a:lnTo>
                      <a:pt x="665" y="28"/>
                    </a:lnTo>
                    <a:lnTo>
                      <a:pt x="677" y="28"/>
                    </a:lnTo>
                    <a:lnTo>
                      <a:pt x="690" y="29"/>
                    </a:lnTo>
                    <a:lnTo>
                      <a:pt x="703" y="32"/>
                    </a:lnTo>
                    <a:lnTo>
                      <a:pt x="716" y="34"/>
                    </a:lnTo>
                    <a:lnTo>
                      <a:pt x="731" y="37"/>
                    </a:lnTo>
                    <a:lnTo>
                      <a:pt x="722" y="52"/>
                    </a:lnTo>
                    <a:lnTo>
                      <a:pt x="710" y="63"/>
                    </a:lnTo>
                    <a:lnTo>
                      <a:pt x="699" y="74"/>
                    </a:lnTo>
                    <a:lnTo>
                      <a:pt x="686" y="82"/>
                    </a:lnTo>
                    <a:lnTo>
                      <a:pt x="672" y="90"/>
                    </a:lnTo>
                    <a:lnTo>
                      <a:pt x="658" y="95"/>
                    </a:lnTo>
                    <a:lnTo>
                      <a:pt x="644" y="100"/>
                    </a:lnTo>
                    <a:lnTo>
                      <a:pt x="629" y="104"/>
                    </a:lnTo>
                    <a:lnTo>
                      <a:pt x="614" y="109"/>
                    </a:lnTo>
                    <a:lnTo>
                      <a:pt x="598" y="112"/>
                    </a:lnTo>
                    <a:lnTo>
                      <a:pt x="582" y="116"/>
                    </a:lnTo>
                    <a:lnTo>
                      <a:pt x="566" y="120"/>
                    </a:lnTo>
                    <a:lnTo>
                      <a:pt x="551" y="126"/>
                    </a:lnTo>
                    <a:lnTo>
                      <a:pt x="535" y="132"/>
                    </a:lnTo>
                    <a:lnTo>
                      <a:pt x="519" y="139"/>
                    </a:lnTo>
                    <a:lnTo>
                      <a:pt x="503" y="148"/>
                    </a:lnTo>
                    <a:lnTo>
                      <a:pt x="485" y="159"/>
                    </a:lnTo>
                    <a:lnTo>
                      <a:pt x="467" y="170"/>
                    </a:lnTo>
                    <a:lnTo>
                      <a:pt x="451" y="180"/>
                    </a:lnTo>
                    <a:lnTo>
                      <a:pt x="437" y="190"/>
                    </a:lnTo>
                    <a:lnTo>
                      <a:pt x="421" y="202"/>
                    </a:lnTo>
                    <a:lnTo>
                      <a:pt x="406" y="213"/>
                    </a:lnTo>
                    <a:lnTo>
                      <a:pt x="391" y="227"/>
                    </a:lnTo>
                    <a:lnTo>
                      <a:pt x="376" y="243"/>
                    </a:lnTo>
                    <a:lnTo>
                      <a:pt x="364" y="257"/>
                    </a:lnTo>
                    <a:lnTo>
                      <a:pt x="353" y="271"/>
                    </a:lnTo>
                    <a:lnTo>
                      <a:pt x="342" y="284"/>
                    </a:lnTo>
                    <a:lnTo>
                      <a:pt x="333" y="297"/>
                    </a:lnTo>
                    <a:lnTo>
                      <a:pt x="321" y="307"/>
                    </a:lnTo>
                    <a:lnTo>
                      <a:pt x="309" y="316"/>
                    </a:lnTo>
                    <a:lnTo>
                      <a:pt x="294" y="321"/>
                    </a:lnTo>
                    <a:lnTo>
                      <a:pt x="276" y="323"/>
                    </a:lnTo>
                    <a:lnTo>
                      <a:pt x="270" y="322"/>
                    </a:lnTo>
                    <a:lnTo>
                      <a:pt x="263" y="321"/>
                    </a:lnTo>
                    <a:lnTo>
                      <a:pt x="257" y="319"/>
                    </a:lnTo>
                    <a:lnTo>
                      <a:pt x="252" y="317"/>
                    </a:lnTo>
                    <a:lnTo>
                      <a:pt x="246" y="314"/>
                    </a:lnTo>
                    <a:lnTo>
                      <a:pt x="240" y="311"/>
                    </a:lnTo>
                    <a:lnTo>
                      <a:pt x="235" y="309"/>
                    </a:lnTo>
                    <a:lnTo>
                      <a:pt x="228" y="307"/>
                    </a:lnTo>
                    <a:lnTo>
                      <a:pt x="122" y="307"/>
                    </a:lnTo>
                    <a:lnTo>
                      <a:pt x="106" y="304"/>
                    </a:lnTo>
                    <a:lnTo>
                      <a:pt x="91" y="300"/>
                    </a:lnTo>
                    <a:lnTo>
                      <a:pt x="75" y="296"/>
                    </a:lnTo>
                    <a:lnTo>
                      <a:pt x="60" y="291"/>
                    </a:lnTo>
                    <a:lnTo>
                      <a:pt x="46" y="287"/>
                    </a:lnTo>
                    <a:lnTo>
                      <a:pt x="31" y="283"/>
                    </a:lnTo>
                    <a:lnTo>
                      <a:pt x="15" y="279"/>
                    </a:lnTo>
                    <a:lnTo>
                      <a:pt x="0" y="275"/>
                    </a:lnTo>
                    <a:close/>
                  </a:path>
                </a:pathLst>
              </a:custGeom>
              <a:solidFill>
                <a:srgbClr val="FFFFFF"/>
              </a:solidFill>
              <a:ln w="9525">
                <a:noFill/>
                <a:round/>
                <a:headEnd/>
                <a:tailEnd/>
              </a:ln>
            </p:spPr>
            <p:txBody>
              <a:bodyPr/>
              <a:lstStyle/>
              <a:p>
                <a:endParaRPr lang="fr-FR"/>
              </a:p>
            </p:txBody>
          </p:sp>
          <p:sp>
            <p:nvSpPr>
              <p:cNvPr id="222" name="Freeform 399"/>
              <p:cNvSpPr>
                <a:spLocks/>
              </p:cNvSpPr>
              <p:nvPr/>
            </p:nvSpPr>
            <p:spPr bwMode="auto">
              <a:xfrm>
                <a:off x="3027" y="2072"/>
                <a:ext cx="143" cy="21"/>
              </a:xfrm>
              <a:custGeom>
                <a:avLst/>
                <a:gdLst>
                  <a:gd name="T0" fmla="*/ 0 w 573"/>
                  <a:gd name="T1" fmla="*/ 0 h 84"/>
                  <a:gd name="T2" fmla="*/ 0 w 573"/>
                  <a:gd name="T3" fmla="*/ 0 h 84"/>
                  <a:gd name="T4" fmla="*/ 0 w 573"/>
                  <a:gd name="T5" fmla="*/ 0 h 84"/>
                  <a:gd name="T6" fmla="*/ 0 w 573"/>
                  <a:gd name="T7" fmla="*/ 0 h 84"/>
                  <a:gd name="T8" fmla="*/ 0 w 573"/>
                  <a:gd name="T9" fmla="*/ 0 h 84"/>
                  <a:gd name="T10" fmla="*/ 0 w 573"/>
                  <a:gd name="T11" fmla="*/ 0 h 84"/>
                  <a:gd name="T12" fmla="*/ 0 w 573"/>
                  <a:gd name="T13" fmla="*/ 0 h 84"/>
                  <a:gd name="T14" fmla="*/ 0 w 573"/>
                  <a:gd name="T15" fmla="*/ 0 h 84"/>
                  <a:gd name="T16" fmla="*/ 0 w 573"/>
                  <a:gd name="T17" fmla="*/ 0 h 84"/>
                  <a:gd name="T18" fmla="*/ 0 w 573"/>
                  <a:gd name="T19" fmla="*/ 0 h 84"/>
                  <a:gd name="T20" fmla="*/ 0 w 573"/>
                  <a:gd name="T21" fmla="*/ 0 h 84"/>
                  <a:gd name="T22" fmla="*/ 0 w 573"/>
                  <a:gd name="T23" fmla="*/ 0 h 84"/>
                  <a:gd name="T24" fmla="*/ 0 w 573"/>
                  <a:gd name="T25" fmla="*/ 0 h 84"/>
                  <a:gd name="T26" fmla="*/ 0 w 573"/>
                  <a:gd name="T27" fmla="*/ 0 h 84"/>
                  <a:gd name="T28" fmla="*/ 0 w 573"/>
                  <a:gd name="T29" fmla="*/ 0 h 84"/>
                  <a:gd name="T30" fmla="*/ 0 w 573"/>
                  <a:gd name="T31" fmla="*/ 0 h 84"/>
                  <a:gd name="T32" fmla="*/ 0 w 573"/>
                  <a:gd name="T33" fmla="*/ 0 h 84"/>
                  <a:gd name="T34" fmla="*/ 0 w 573"/>
                  <a:gd name="T35" fmla="*/ 0 h 84"/>
                  <a:gd name="T36" fmla="*/ 0 w 573"/>
                  <a:gd name="T37" fmla="*/ 0 h 84"/>
                  <a:gd name="T38" fmla="*/ 0 w 573"/>
                  <a:gd name="T39" fmla="*/ 0 h 84"/>
                  <a:gd name="T40" fmla="*/ 0 w 573"/>
                  <a:gd name="T41" fmla="*/ 0 h 84"/>
                  <a:gd name="T42" fmla="*/ 0 w 573"/>
                  <a:gd name="T43" fmla="*/ 0 h 84"/>
                  <a:gd name="T44" fmla="*/ 0 w 573"/>
                  <a:gd name="T45" fmla="*/ 0 h 84"/>
                  <a:gd name="T46" fmla="*/ 0 w 573"/>
                  <a:gd name="T47" fmla="*/ 0 h 84"/>
                  <a:gd name="T48" fmla="*/ 0 w 573"/>
                  <a:gd name="T49" fmla="*/ 0 h 84"/>
                  <a:gd name="T50" fmla="*/ 0 w 573"/>
                  <a:gd name="T51" fmla="*/ 0 h 84"/>
                  <a:gd name="T52" fmla="*/ 0 w 573"/>
                  <a:gd name="T53" fmla="*/ 0 h 84"/>
                  <a:gd name="T54" fmla="*/ 0 w 573"/>
                  <a:gd name="T55" fmla="*/ 0 h 84"/>
                  <a:gd name="T56" fmla="*/ 0 w 573"/>
                  <a:gd name="T57" fmla="*/ 0 h 84"/>
                  <a:gd name="T58" fmla="*/ 0 w 573"/>
                  <a:gd name="T59" fmla="*/ 0 h 84"/>
                  <a:gd name="T60" fmla="*/ 0 w 573"/>
                  <a:gd name="T61" fmla="*/ 0 h 84"/>
                  <a:gd name="T62" fmla="*/ 0 w 573"/>
                  <a:gd name="T63" fmla="*/ 0 h 84"/>
                  <a:gd name="T64" fmla="*/ 0 w 573"/>
                  <a:gd name="T65" fmla="*/ 0 h 84"/>
                  <a:gd name="T66" fmla="*/ 0 w 573"/>
                  <a:gd name="T67" fmla="*/ 0 h 84"/>
                  <a:gd name="T68" fmla="*/ 0 w 573"/>
                  <a:gd name="T69" fmla="*/ 0 h 84"/>
                  <a:gd name="T70" fmla="*/ 0 w 573"/>
                  <a:gd name="T71" fmla="*/ 0 h 84"/>
                  <a:gd name="T72" fmla="*/ 0 w 573"/>
                  <a:gd name="T73" fmla="*/ 0 h 84"/>
                  <a:gd name="T74" fmla="*/ 0 w 573"/>
                  <a:gd name="T75" fmla="*/ 0 h 84"/>
                  <a:gd name="T76" fmla="*/ 0 w 573"/>
                  <a:gd name="T77" fmla="*/ 0 h 84"/>
                  <a:gd name="T78" fmla="*/ 0 w 573"/>
                  <a:gd name="T79" fmla="*/ 0 h 84"/>
                  <a:gd name="T80" fmla="*/ 0 w 573"/>
                  <a:gd name="T81" fmla="*/ 0 h 84"/>
                  <a:gd name="T82" fmla="*/ 0 w 573"/>
                  <a:gd name="T83" fmla="*/ 0 h 84"/>
                  <a:gd name="T84" fmla="*/ 0 w 573"/>
                  <a:gd name="T85" fmla="*/ 0 h 84"/>
                  <a:gd name="T86" fmla="*/ 0 w 573"/>
                  <a:gd name="T87" fmla="*/ 0 h 84"/>
                  <a:gd name="T88" fmla="*/ 0 w 573"/>
                  <a:gd name="T89" fmla="*/ 0 h 84"/>
                  <a:gd name="T90" fmla="*/ 0 w 573"/>
                  <a:gd name="T91" fmla="*/ 0 h 84"/>
                  <a:gd name="T92" fmla="*/ 0 w 573"/>
                  <a:gd name="T93" fmla="*/ 0 h 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73"/>
                  <a:gd name="T142" fmla="*/ 0 h 84"/>
                  <a:gd name="T143" fmla="*/ 573 w 573"/>
                  <a:gd name="T144" fmla="*/ 84 h 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73" h="84">
                    <a:moveTo>
                      <a:pt x="16" y="0"/>
                    </a:moveTo>
                    <a:lnTo>
                      <a:pt x="197" y="32"/>
                    </a:lnTo>
                    <a:lnTo>
                      <a:pt x="573" y="32"/>
                    </a:lnTo>
                    <a:lnTo>
                      <a:pt x="562" y="48"/>
                    </a:lnTo>
                    <a:lnTo>
                      <a:pt x="548" y="60"/>
                    </a:lnTo>
                    <a:lnTo>
                      <a:pt x="534" y="70"/>
                    </a:lnTo>
                    <a:lnTo>
                      <a:pt x="517" y="76"/>
                    </a:lnTo>
                    <a:lnTo>
                      <a:pt x="499" y="80"/>
                    </a:lnTo>
                    <a:lnTo>
                      <a:pt x="479" y="83"/>
                    </a:lnTo>
                    <a:lnTo>
                      <a:pt x="459" y="84"/>
                    </a:lnTo>
                    <a:lnTo>
                      <a:pt x="438" y="84"/>
                    </a:lnTo>
                    <a:lnTo>
                      <a:pt x="422" y="84"/>
                    </a:lnTo>
                    <a:lnTo>
                      <a:pt x="406" y="84"/>
                    </a:lnTo>
                    <a:lnTo>
                      <a:pt x="392" y="83"/>
                    </a:lnTo>
                    <a:lnTo>
                      <a:pt x="377" y="82"/>
                    </a:lnTo>
                    <a:lnTo>
                      <a:pt x="364" y="82"/>
                    </a:lnTo>
                    <a:lnTo>
                      <a:pt x="351" y="81"/>
                    </a:lnTo>
                    <a:lnTo>
                      <a:pt x="337" y="80"/>
                    </a:lnTo>
                    <a:lnTo>
                      <a:pt x="324" y="79"/>
                    </a:lnTo>
                    <a:lnTo>
                      <a:pt x="312" y="78"/>
                    </a:lnTo>
                    <a:lnTo>
                      <a:pt x="299" y="76"/>
                    </a:lnTo>
                    <a:lnTo>
                      <a:pt x="285" y="75"/>
                    </a:lnTo>
                    <a:lnTo>
                      <a:pt x="272" y="74"/>
                    </a:lnTo>
                    <a:lnTo>
                      <a:pt x="258" y="73"/>
                    </a:lnTo>
                    <a:lnTo>
                      <a:pt x="243" y="71"/>
                    </a:lnTo>
                    <a:lnTo>
                      <a:pt x="228" y="70"/>
                    </a:lnTo>
                    <a:lnTo>
                      <a:pt x="213" y="69"/>
                    </a:lnTo>
                    <a:lnTo>
                      <a:pt x="193" y="68"/>
                    </a:lnTo>
                    <a:lnTo>
                      <a:pt x="176" y="65"/>
                    </a:lnTo>
                    <a:lnTo>
                      <a:pt x="159" y="64"/>
                    </a:lnTo>
                    <a:lnTo>
                      <a:pt x="144" y="63"/>
                    </a:lnTo>
                    <a:lnTo>
                      <a:pt x="128" y="62"/>
                    </a:lnTo>
                    <a:lnTo>
                      <a:pt x="111" y="61"/>
                    </a:lnTo>
                    <a:lnTo>
                      <a:pt x="93" y="59"/>
                    </a:lnTo>
                    <a:lnTo>
                      <a:pt x="74" y="58"/>
                    </a:lnTo>
                    <a:lnTo>
                      <a:pt x="62" y="58"/>
                    </a:lnTo>
                    <a:lnTo>
                      <a:pt x="50" y="58"/>
                    </a:lnTo>
                    <a:lnTo>
                      <a:pt x="37" y="57"/>
                    </a:lnTo>
                    <a:lnTo>
                      <a:pt x="26" y="56"/>
                    </a:lnTo>
                    <a:lnTo>
                      <a:pt x="16" y="53"/>
                    </a:lnTo>
                    <a:lnTo>
                      <a:pt x="8" y="49"/>
                    </a:lnTo>
                    <a:lnTo>
                      <a:pt x="2" y="41"/>
                    </a:lnTo>
                    <a:lnTo>
                      <a:pt x="0" y="32"/>
                    </a:lnTo>
                    <a:lnTo>
                      <a:pt x="2" y="24"/>
                    </a:lnTo>
                    <a:lnTo>
                      <a:pt x="9" y="16"/>
                    </a:lnTo>
                    <a:lnTo>
                      <a:pt x="14" y="7"/>
                    </a:lnTo>
                    <a:lnTo>
                      <a:pt x="16" y="0"/>
                    </a:lnTo>
                    <a:close/>
                  </a:path>
                </a:pathLst>
              </a:custGeom>
              <a:solidFill>
                <a:srgbClr val="BFD1E8"/>
              </a:solidFill>
              <a:ln w="9525">
                <a:noFill/>
                <a:round/>
                <a:headEnd/>
                <a:tailEnd/>
              </a:ln>
            </p:spPr>
            <p:txBody>
              <a:bodyPr/>
              <a:lstStyle/>
              <a:p>
                <a:endParaRPr lang="fr-FR"/>
              </a:p>
            </p:txBody>
          </p:sp>
          <p:sp>
            <p:nvSpPr>
              <p:cNvPr id="223" name="Freeform 400"/>
              <p:cNvSpPr>
                <a:spLocks/>
              </p:cNvSpPr>
              <p:nvPr/>
            </p:nvSpPr>
            <p:spPr bwMode="auto">
              <a:xfrm>
                <a:off x="3175" y="2067"/>
                <a:ext cx="33" cy="132"/>
              </a:xfrm>
              <a:custGeom>
                <a:avLst/>
                <a:gdLst>
                  <a:gd name="T0" fmla="*/ 0 w 132"/>
                  <a:gd name="T1" fmla="*/ 0 h 529"/>
                  <a:gd name="T2" fmla="*/ 0 w 132"/>
                  <a:gd name="T3" fmla="*/ 0 h 529"/>
                  <a:gd name="T4" fmla="*/ 0 w 132"/>
                  <a:gd name="T5" fmla="*/ 0 h 529"/>
                  <a:gd name="T6" fmla="*/ 0 w 132"/>
                  <a:gd name="T7" fmla="*/ 0 h 529"/>
                  <a:gd name="T8" fmla="*/ 0 w 132"/>
                  <a:gd name="T9" fmla="*/ 0 h 529"/>
                  <a:gd name="T10" fmla="*/ 0 w 132"/>
                  <a:gd name="T11" fmla="*/ 0 h 529"/>
                  <a:gd name="T12" fmla="*/ 0 w 132"/>
                  <a:gd name="T13" fmla="*/ 0 h 529"/>
                  <a:gd name="T14" fmla="*/ 0 w 132"/>
                  <a:gd name="T15" fmla="*/ 0 h 529"/>
                  <a:gd name="T16" fmla="*/ 0 w 132"/>
                  <a:gd name="T17" fmla="*/ 0 h 529"/>
                  <a:gd name="T18" fmla="*/ 0 w 132"/>
                  <a:gd name="T19" fmla="*/ 0 h 529"/>
                  <a:gd name="T20" fmla="*/ 0 w 132"/>
                  <a:gd name="T21" fmla="*/ 0 h 529"/>
                  <a:gd name="T22" fmla="*/ 0 w 132"/>
                  <a:gd name="T23" fmla="*/ 0 h 529"/>
                  <a:gd name="T24" fmla="*/ 0 w 132"/>
                  <a:gd name="T25" fmla="*/ 0 h 529"/>
                  <a:gd name="T26" fmla="*/ 0 w 132"/>
                  <a:gd name="T27" fmla="*/ 0 h 529"/>
                  <a:gd name="T28" fmla="*/ 0 w 132"/>
                  <a:gd name="T29" fmla="*/ 0 h 529"/>
                  <a:gd name="T30" fmla="*/ 0 w 132"/>
                  <a:gd name="T31" fmla="*/ 0 h 529"/>
                  <a:gd name="T32" fmla="*/ 0 w 132"/>
                  <a:gd name="T33" fmla="*/ 0 h 529"/>
                  <a:gd name="T34" fmla="*/ 0 w 132"/>
                  <a:gd name="T35" fmla="*/ 0 h 529"/>
                  <a:gd name="T36" fmla="*/ 0 w 132"/>
                  <a:gd name="T37" fmla="*/ 0 h 529"/>
                  <a:gd name="T38" fmla="*/ 0 w 132"/>
                  <a:gd name="T39" fmla="*/ 0 h 529"/>
                  <a:gd name="T40" fmla="*/ 0 w 132"/>
                  <a:gd name="T41" fmla="*/ 0 h 529"/>
                  <a:gd name="T42" fmla="*/ 0 w 132"/>
                  <a:gd name="T43" fmla="*/ 0 h 529"/>
                  <a:gd name="T44" fmla="*/ 0 w 132"/>
                  <a:gd name="T45" fmla="*/ 0 h 529"/>
                  <a:gd name="T46" fmla="*/ 0 w 132"/>
                  <a:gd name="T47" fmla="*/ 0 h 529"/>
                  <a:gd name="T48" fmla="*/ 0 w 132"/>
                  <a:gd name="T49" fmla="*/ 0 h 529"/>
                  <a:gd name="T50" fmla="*/ 0 w 132"/>
                  <a:gd name="T51" fmla="*/ 0 h 529"/>
                  <a:gd name="T52" fmla="*/ 0 w 132"/>
                  <a:gd name="T53" fmla="*/ 0 h 52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2"/>
                  <a:gd name="T82" fmla="*/ 0 h 529"/>
                  <a:gd name="T83" fmla="*/ 132 w 132"/>
                  <a:gd name="T84" fmla="*/ 529 h 52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2" h="529">
                    <a:moveTo>
                      <a:pt x="132" y="0"/>
                    </a:moveTo>
                    <a:lnTo>
                      <a:pt x="109" y="2"/>
                    </a:lnTo>
                    <a:lnTo>
                      <a:pt x="85" y="6"/>
                    </a:lnTo>
                    <a:lnTo>
                      <a:pt x="63" y="11"/>
                    </a:lnTo>
                    <a:lnTo>
                      <a:pt x="42" y="19"/>
                    </a:lnTo>
                    <a:lnTo>
                      <a:pt x="24" y="29"/>
                    </a:lnTo>
                    <a:lnTo>
                      <a:pt x="10" y="42"/>
                    </a:lnTo>
                    <a:lnTo>
                      <a:pt x="2" y="59"/>
                    </a:lnTo>
                    <a:lnTo>
                      <a:pt x="0" y="79"/>
                    </a:lnTo>
                    <a:lnTo>
                      <a:pt x="0" y="524"/>
                    </a:lnTo>
                    <a:lnTo>
                      <a:pt x="7" y="525"/>
                    </a:lnTo>
                    <a:lnTo>
                      <a:pt x="14" y="526"/>
                    </a:lnTo>
                    <a:lnTo>
                      <a:pt x="20" y="526"/>
                    </a:lnTo>
                    <a:lnTo>
                      <a:pt x="26" y="527"/>
                    </a:lnTo>
                    <a:lnTo>
                      <a:pt x="33" y="528"/>
                    </a:lnTo>
                    <a:lnTo>
                      <a:pt x="39" y="528"/>
                    </a:lnTo>
                    <a:lnTo>
                      <a:pt x="45" y="529"/>
                    </a:lnTo>
                    <a:lnTo>
                      <a:pt x="53" y="529"/>
                    </a:lnTo>
                    <a:lnTo>
                      <a:pt x="69" y="527"/>
                    </a:lnTo>
                    <a:lnTo>
                      <a:pt x="81" y="523"/>
                    </a:lnTo>
                    <a:lnTo>
                      <a:pt x="94" y="515"/>
                    </a:lnTo>
                    <a:lnTo>
                      <a:pt x="104" y="505"/>
                    </a:lnTo>
                    <a:lnTo>
                      <a:pt x="113" y="493"/>
                    </a:lnTo>
                    <a:lnTo>
                      <a:pt x="120" y="479"/>
                    </a:lnTo>
                    <a:lnTo>
                      <a:pt x="127" y="465"/>
                    </a:lnTo>
                    <a:lnTo>
                      <a:pt x="132" y="450"/>
                    </a:lnTo>
                    <a:lnTo>
                      <a:pt x="132" y="0"/>
                    </a:lnTo>
                    <a:close/>
                  </a:path>
                </a:pathLst>
              </a:custGeom>
              <a:solidFill>
                <a:srgbClr val="AFC6E2"/>
              </a:solidFill>
              <a:ln w="9525">
                <a:noFill/>
                <a:round/>
                <a:headEnd/>
                <a:tailEnd/>
              </a:ln>
            </p:spPr>
            <p:txBody>
              <a:bodyPr/>
              <a:lstStyle/>
              <a:p>
                <a:endParaRPr lang="fr-FR"/>
              </a:p>
            </p:txBody>
          </p:sp>
          <p:sp>
            <p:nvSpPr>
              <p:cNvPr id="224" name="Freeform 401"/>
              <p:cNvSpPr>
                <a:spLocks/>
              </p:cNvSpPr>
              <p:nvPr/>
            </p:nvSpPr>
            <p:spPr bwMode="auto">
              <a:xfrm>
                <a:off x="3146" y="2084"/>
                <a:ext cx="33" cy="111"/>
              </a:xfrm>
              <a:custGeom>
                <a:avLst/>
                <a:gdLst>
                  <a:gd name="T0" fmla="*/ 0 w 132"/>
                  <a:gd name="T1" fmla="*/ 0 h 444"/>
                  <a:gd name="T2" fmla="*/ 0 w 132"/>
                  <a:gd name="T3" fmla="*/ 0 h 444"/>
                  <a:gd name="T4" fmla="*/ 0 w 132"/>
                  <a:gd name="T5" fmla="*/ 0 h 444"/>
                  <a:gd name="T6" fmla="*/ 0 w 132"/>
                  <a:gd name="T7" fmla="*/ 0 h 444"/>
                  <a:gd name="T8" fmla="*/ 0 w 132"/>
                  <a:gd name="T9" fmla="*/ 0 h 444"/>
                  <a:gd name="T10" fmla="*/ 0 w 132"/>
                  <a:gd name="T11" fmla="*/ 0 h 444"/>
                  <a:gd name="T12" fmla="*/ 0 w 132"/>
                  <a:gd name="T13" fmla="*/ 0 h 444"/>
                  <a:gd name="T14" fmla="*/ 0 w 132"/>
                  <a:gd name="T15" fmla="*/ 0 h 444"/>
                  <a:gd name="T16" fmla="*/ 0 w 132"/>
                  <a:gd name="T17" fmla="*/ 0 h 444"/>
                  <a:gd name="T18" fmla="*/ 0 w 132"/>
                  <a:gd name="T19" fmla="*/ 0 h 444"/>
                  <a:gd name="T20" fmla="*/ 0 w 132"/>
                  <a:gd name="T21" fmla="*/ 0 h 444"/>
                  <a:gd name="T22" fmla="*/ 0 w 132"/>
                  <a:gd name="T23" fmla="*/ 0 h 444"/>
                  <a:gd name="T24" fmla="*/ 0 w 132"/>
                  <a:gd name="T25" fmla="*/ 0 h 444"/>
                  <a:gd name="T26" fmla="*/ 0 w 132"/>
                  <a:gd name="T27" fmla="*/ 0 h 444"/>
                  <a:gd name="T28" fmla="*/ 0 w 132"/>
                  <a:gd name="T29" fmla="*/ 0 h 444"/>
                  <a:gd name="T30" fmla="*/ 0 w 132"/>
                  <a:gd name="T31" fmla="*/ 0 h 444"/>
                  <a:gd name="T32" fmla="*/ 0 w 132"/>
                  <a:gd name="T33" fmla="*/ 0 h 444"/>
                  <a:gd name="T34" fmla="*/ 0 w 132"/>
                  <a:gd name="T35" fmla="*/ 0 h 444"/>
                  <a:gd name="T36" fmla="*/ 0 w 132"/>
                  <a:gd name="T37" fmla="*/ 0 h 444"/>
                  <a:gd name="T38" fmla="*/ 0 w 132"/>
                  <a:gd name="T39" fmla="*/ 0 h 444"/>
                  <a:gd name="T40" fmla="*/ 0 w 132"/>
                  <a:gd name="T41" fmla="*/ 0 h 444"/>
                  <a:gd name="T42" fmla="*/ 0 w 132"/>
                  <a:gd name="T43" fmla="*/ 0 h 444"/>
                  <a:gd name="T44" fmla="*/ 0 w 132"/>
                  <a:gd name="T45" fmla="*/ 0 h 444"/>
                  <a:gd name="T46" fmla="*/ 0 w 132"/>
                  <a:gd name="T47" fmla="*/ 0 h 444"/>
                  <a:gd name="T48" fmla="*/ 0 w 132"/>
                  <a:gd name="T49" fmla="*/ 0 h 444"/>
                  <a:gd name="T50" fmla="*/ 0 w 132"/>
                  <a:gd name="T51" fmla="*/ 0 h 444"/>
                  <a:gd name="T52" fmla="*/ 0 w 132"/>
                  <a:gd name="T53" fmla="*/ 0 h 444"/>
                  <a:gd name="T54" fmla="*/ 0 w 132"/>
                  <a:gd name="T55" fmla="*/ 0 h 444"/>
                  <a:gd name="T56" fmla="*/ 0 w 132"/>
                  <a:gd name="T57" fmla="*/ 0 h 444"/>
                  <a:gd name="T58" fmla="*/ 0 w 132"/>
                  <a:gd name="T59" fmla="*/ 0 h 444"/>
                  <a:gd name="T60" fmla="*/ 0 w 132"/>
                  <a:gd name="T61" fmla="*/ 0 h 444"/>
                  <a:gd name="T62" fmla="*/ 0 w 132"/>
                  <a:gd name="T63" fmla="*/ 0 h 444"/>
                  <a:gd name="T64" fmla="*/ 0 w 132"/>
                  <a:gd name="T65" fmla="*/ 0 h 444"/>
                  <a:gd name="T66" fmla="*/ 0 w 132"/>
                  <a:gd name="T67" fmla="*/ 0 h 444"/>
                  <a:gd name="T68" fmla="*/ 0 w 132"/>
                  <a:gd name="T69" fmla="*/ 0 h 444"/>
                  <a:gd name="T70" fmla="*/ 0 w 132"/>
                  <a:gd name="T71" fmla="*/ 0 h 444"/>
                  <a:gd name="T72" fmla="*/ 0 w 132"/>
                  <a:gd name="T73" fmla="*/ 0 h 444"/>
                  <a:gd name="T74" fmla="*/ 0 w 132"/>
                  <a:gd name="T75" fmla="*/ 0 h 444"/>
                  <a:gd name="T76" fmla="*/ 0 w 132"/>
                  <a:gd name="T77" fmla="*/ 0 h 444"/>
                  <a:gd name="T78" fmla="*/ 0 w 132"/>
                  <a:gd name="T79" fmla="*/ 0 h 444"/>
                  <a:gd name="T80" fmla="*/ 0 w 132"/>
                  <a:gd name="T81" fmla="*/ 0 h 444"/>
                  <a:gd name="T82" fmla="*/ 0 w 132"/>
                  <a:gd name="T83" fmla="*/ 0 h 444"/>
                  <a:gd name="T84" fmla="*/ 0 w 132"/>
                  <a:gd name="T85" fmla="*/ 0 h 44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
                  <a:gd name="T130" fmla="*/ 0 h 444"/>
                  <a:gd name="T131" fmla="*/ 132 w 132"/>
                  <a:gd name="T132" fmla="*/ 444 h 44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 h="444">
                    <a:moveTo>
                      <a:pt x="111" y="0"/>
                    </a:moveTo>
                    <a:lnTo>
                      <a:pt x="122" y="36"/>
                    </a:lnTo>
                    <a:lnTo>
                      <a:pt x="129" y="70"/>
                    </a:lnTo>
                    <a:lnTo>
                      <a:pt x="132" y="103"/>
                    </a:lnTo>
                    <a:lnTo>
                      <a:pt x="132" y="136"/>
                    </a:lnTo>
                    <a:lnTo>
                      <a:pt x="130" y="167"/>
                    </a:lnTo>
                    <a:lnTo>
                      <a:pt x="128" y="201"/>
                    </a:lnTo>
                    <a:lnTo>
                      <a:pt x="126" y="236"/>
                    </a:lnTo>
                    <a:lnTo>
                      <a:pt x="126" y="275"/>
                    </a:lnTo>
                    <a:lnTo>
                      <a:pt x="126" y="434"/>
                    </a:lnTo>
                    <a:lnTo>
                      <a:pt x="120" y="436"/>
                    </a:lnTo>
                    <a:lnTo>
                      <a:pt x="116" y="440"/>
                    </a:lnTo>
                    <a:lnTo>
                      <a:pt x="112" y="443"/>
                    </a:lnTo>
                    <a:lnTo>
                      <a:pt x="105" y="444"/>
                    </a:lnTo>
                    <a:lnTo>
                      <a:pt x="96" y="443"/>
                    </a:lnTo>
                    <a:lnTo>
                      <a:pt x="88" y="442"/>
                    </a:lnTo>
                    <a:lnTo>
                      <a:pt x="81" y="440"/>
                    </a:lnTo>
                    <a:lnTo>
                      <a:pt x="74" y="437"/>
                    </a:lnTo>
                    <a:lnTo>
                      <a:pt x="66" y="434"/>
                    </a:lnTo>
                    <a:lnTo>
                      <a:pt x="59" y="432"/>
                    </a:lnTo>
                    <a:lnTo>
                      <a:pt x="50" y="429"/>
                    </a:lnTo>
                    <a:lnTo>
                      <a:pt x="42" y="428"/>
                    </a:lnTo>
                    <a:lnTo>
                      <a:pt x="39" y="378"/>
                    </a:lnTo>
                    <a:lnTo>
                      <a:pt x="37" y="333"/>
                    </a:lnTo>
                    <a:lnTo>
                      <a:pt x="32" y="289"/>
                    </a:lnTo>
                    <a:lnTo>
                      <a:pt x="26" y="238"/>
                    </a:lnTo>
                    <a:lnTo>
                      <a:pt x="26" y="79"/>
                    </a:lnTo>
                    <a:lnTo>
                      <a:pt x="22" y="71"/>
                    </a:lnTo>
                    <a:lnTo>
                      <a:pt x="17" y="64"/>
                    </a:lnTo>
                    <a:lnTo>
                      <a:pt x="11" y="57"/>
                    </a:lnTo>
                    <a:lnTo>
                      <a:pt x="6" y="50"/>
                    </a:lnTo>
                    <a:lnTo>
                      <a:pt x="2" y="44"/>
                    </a:lnTo>
                    <a:lnTo>
                      <a:pt x="0" y="38"/>
                    </a:lnTo>
                    <a:lnTo>
                      <a:pt x="0" y="31"/>
                    </a:lnTo>
                    <a:lnTo>
                      <a:pt x="4" y="26"/>
                    </a:lnTo>
                    <a:lnTo>
                      <a:pt x="17" y="17"/>
                    </a:lnTo>
                    <a:lnTo>
                      <a:pt x="28" y="11"/>
                    </a:lnTo>
                    <a:lnTo>
                      <a:pt x="41" y="8"/>
                    </a:lnTo>
                    <a:lnTo>
                      <a:pt x="55" y="6"/>
                    </a:lnTo>
                    <a:lnTo>
                      <a:pt x="67" y="5"/>
                    </a:lnTo>
                    <a:lnTo>
                      <a:pt x="81" y="4"/>
                    </a:lnTo>
                    <a:lnTo>
                      <a:pt x="96" y="3"/>
                    </a:lnTo>
                    <a:lnTo>
                      <a:pt x="111" y="0"/>
                    </a:lnTo>
                    <a:close/>
                  </a:path>
                </a:pathLst>
              </a:custGeom>
              <a:solidFill>
                <a:srgbClr val="93AFD8"/>
              </a:solidFill>
              <a:ln w="9525">
                <a:noFill/>
                <a:round/>
                <a:headEnd/>
                <a:tailEnd/>
              </a:ln>
            </p:spPr>
            <p:txBody>
              <a:bodyPr/>
              <a:lstStyle/>
              <a:p>
                <a:endParaRPr lang="fr-FR"/>
              </a:p>
            </p:txBody>
          </p:sp>
          <p:sp>
            <p:nvSpPr>
              <p:cNvPr id="225" name="Freeform 402"/>
              <p:cNvSpPr>
                <a:spLocks/>
              </p:cNvSpPr>
              <p:nvPr/>
            </p:nvSpPr>
            <p:spPr bwMode="auto">
              <a:xfrm>
                <a:off x="3091" y="2089"/>
                <a:ext cx="64" cy="105"/>
              </a:xfrm>
              <a:custGeom>
                <a:avLst/>
                <a:gdLst>
                  <a:gd name="T0" fmla="*/ 0 w 256"/>
                  <a:gd name="T1" fmla="*/ 0 h 419"/>
                  <a:gd name="T2" fmla="*/ 0 w 256"/>
                  <a:gd name="T3" fmla="*/ 0 h 419"/>
                  <a:gd name="T4" fmla="*/ 0 w 256"/>
                  <a:gd name="T5" fmla="*/ 0 h 419"/>
                  <a:gd name="T6" fmla="*/ 0 w 256"/>
                  <a:gd name="T7" fmla="*/ 0 h 419"/>
                  <a:gd name="T8" fmla="*/ 0 w 256"/>
                  <a:gd name="T9" fmla="*/ 0 h 419"/>
                  <a:gd name="T10" fmla="*/ 0 w 256"/>
                  <a:gd name="T11" fmla="*/ 0 h 419"/>
                  <a:gd name="T12" fmla="*/ 0 w 256"/>
                  <a:gd name="T13" fmla="*/ 0 h 419"/>
                  <a:gd name="T14" fmla="*/ 0 w 256"/>
                  <a:gd name="T15" fmla="*/ 0 h 419"/>
                  <a:gd name="T16" fmla="*/ 0 w 256"/>
                  <a:gd name="T17" fmla="*/ 0 h 419"/>
                  <a:gd name="T18" fmla="*/ 0 w 256"/>
                  <a:gd name="T19" fmla="*/ 0 h 419"/>
                  <a:gd name="T20" fmla="*/ 0 w 256"/>
                  <a:gd name="T21" fmla="*/ 0 h 419"/>
                  <a:gd name="T22" fmla="*/ 0 w 256"/>
                  <a:gd name="T23" fmla="*/ 0 h 419"/>
                  <a:gd name="T24" fmla="*/ 0 w 256"/>
                  <a:gd name="T25" fmla="*/ 0 h 419"/>
                  <a:gd name="T26" fmla="*/ 0 w 256"/>
                  <a:gd name="T27" fmla="*/ 0 h 419"/>
                  <a:gd name="T28" fmla="*/ 0 w 256"/>
                  <a:gd name="T29" fmla="*/ 0 h 419"/>
                  <a:gd name="T30" fmla="*/ 0 w 256"/>
                  <a:gd name="T31" fmla="*/ 0 h 419"/>
                  <a:gd name="T32" fmla="*/ 0 w 256"/>
                  <a:gd name="T33" fmla="*/ 0 h 419"/>
                  <a:gd name="T34" fmla="*/ 0 w 256"/>
                  <a:gd name="T35" fmla="*/ 0 h 419"/>
                  <a:gd name="T36" fmla="*/ 0 w 256"/>
                  <a:gd name="T37" fmla="*/ 0 h 419"/>
                  <a:gd name="T38" fmla="*/ 0 w 256"/>
                  <a:gd name="T39" fmla="*/ 0 h 419"/>
                  <a:gd name="T40" fmla="*/ 0 w 256"/>
                  <a:gd name="T41" fmla="*/ 0 h 419"/>
                  <a:gd name="T42" fmla="*/ 0 w 256"/>
                  <a:gd name="T43" fmla="*/ 0 h 419"/>
                  <a:gd name="T44" fmla="*/ 0 w 256"/>
                  <a:gd name="T45" fmla="*/ 0 h 419"/>
                  <a:gd name="T46" fmla="*/ 0 w 256"/>
                  <a:gd name="T47" fmla="*/ 0 h 419"/>
                  <a:gd name="T48" fmla="*/ 0 w 256"/>
                  <a:gd name="T49" fmla="*/ 0 h 419"/>
                  <a:gd name="T50" fmla="*/ 0 w 256"/>
                  <a:gd name="T51" fmla="*/ 0 h 419"/>
                  <a:gd name="T52" fmla="*/ 0 w 256"/>
                  <a:gd name="T53" fmla="*/ 0 h 419"/>
                  <a:gd name="T54" fmla="*/ 0 w 256"/>
                  <a:gd name="T55" fmla="*/ 0 h 419"/>
                  <a:gd name="T56" fmla="*/ 0 w 256"/>
                  <a:gd name="T57" fmla="*/ 0 h 419"/>
                  <a:gd name="T58" fmla="*/ 0 w 256"/>
                  <a:gd name="T59" fmla="*/ 0 h 419"/>
                  <a:gd name="T60" fmla="*/ 0 w 256"/>
                  <a:gd name="T61" fmla="*/ 0 h 419"/>
                  <a:gd name="T62" fmla="*/ 0 w 256"/>
                  <a:gd name="T63" fmla="*/ 0 h 419"/>
                  <a:gd name="T64" fmla="*/ 0 w 256"/>
                  <a:gd name="T65" fmla="*/ 0 h 419"/>
                  <a:gd name="T66" fmla="*/ 0 w 256"/>
                  <a:gd name="T67" fmla="*/ 0 h 419"/>
                  <a:gd name="T68" fmla="*/ 0 w 256"/>
                  <a:gd name="T69" fmla="*/ 0 h 419"/>
                  <a:gd name="T70" fmla="*/ 0 w 256"/>
                  <a:gd name="T71" fmla="*/ 0 h 419"/>
                  <a:gd name="T72" fmla="*/ 0 w 256"/>
                  <a:gd name="T73" fmla="*/ 0 h 419"/>
                  <a:gd name="T74" fmla="*/ 0 w 256"/>
                  <a:gd name="T75" fmla="*/ 0 h 419"/>
                  <a:gd name="T76" fmla="*/ 0 w 256"/>
                  <a:gd name="T77" fmla="*/ 0 h 419"/>
                  <a:gd name="T78" fmla="*/ 0 w 256"/>
                  <a:gd name="T79" fmla="*/ 0 h 419"/>
                  <a:gd name="T80" fmla="*/ 0 w 256"/>
                  <a:gd name="T81" fmla="*/ 0 h 419"/>
                  <a:gd name="T82" fmla="*/ 0 w 256"/>
                  <a:gd name="T83" fmla="*/ 0 h 4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419"/>
                  <a:gd name="T128" fmla="*/ 256 w 256"/>
                  <a:gd name="T129" fmla="*/ 419 h 4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419">
                    <a:moveTo>
                      <a:pt x="253" y="0"/>
                    </a:moveTo>
                    <a:lnTo>
                      <a:pt x="244" y="58"/>
                    </a:lnTo>
                    <a:lnTo>
                      <a:pt x="241" y="111"/>
                    </a:lnTo>
                    <a:lnTo>
                      <a:pt x="242" y="160"/>
                    </a:lnTo>
                    <a:lnTo>
                      <a:pt x="245" y="208"/>
                    </a:lnTo>
                    <a:lnTo>
                      <a:pt x="249" y="255"/>
                    </a:lnTo>
                    <a:lnTo>
                      <a:pt x="253" y="305"/>
                    </a:lnTo>
                    <a:lnTo>
                      <a:pt x="256" y="358"/>
                    </a:lnTo>
                    <a:lnTo>
                      <a:pt x="253" y="416"/>
                    </a:lnTo>
                    <a:lnTo>
                      <a:pt x="233" y="417"/>
                    </a:lnTo>
                    <a:lnTo>
                      <a:pt x="214" y="418"/>
                    </a:lnTo>
                    <a:lnTo>
                      <a:pt x="196" y="419"/>
                    </a:lnTo>
                    <a:lnTo>
                      <a:pt x="179" y="419"/>
                    </a:lnTo>
                    <a:lnTo>
                      <a:pt x="165" y="419"/>
                    </a:lnTo>
                    <a:lnTo>
                      <a:pt x="150" y="419"/>
                    </a:lnTo>
                    <a:lnTo>
                      <a:pt x="135" y="419"/>
                    </a:lnTo>
                    <a:lnTo>
                      <a:pt x="121" y="419"/>
                    </a:lnTo>
                    <a:lnTo>
                      <a:pt x="108" y="418"/>
                    </a:lnTo>
                    <a:lnTo>
                      <a:pt x="94" y="418"/>
                    </a:lnTo>
                    <a:lnTo>
                      <a:pt x="79" y="417"/>
                    </a:lnTo>
                    <a:lnTo>
                      <a:pt x="65" y="417"/>
                    </a:lnTo>
                    <a:lnTo>
                      <a:pt x="51" y="417"/>
                    </a:lnTo>
                    <a:lnTo>
                      <a:pt x="35" y="416"/>
                    </a:lnTo>
                    <a:lnTo>
                      <a:pt x="18" y="416"/>
                    </a:lnTo>
                    <a:lnTo>
                      <a:pt x="0" y="416"/>
                    </a:lnTo>
                    <a:lnTo>
                      <a:pt x="0" y="233"/>
                    </a:lnTo>
                    <a:lnTo>
                      <a:pt x="5" y="209"/>
                    </a:lnTo>
                    <a:lnTo>
                      <a:pt x="13" y="188"/>
                    </a:lnTo>
                    <a:lnTo>
                      <a:pt x="22" y="169"/>
                    </a:lnTo>
                    <a:lnTo>
                      <a:pt x="34" y="152"/>
                    </a:lnTo>
                    <a:lnTo>
                      <a:pt x="46" y="136"/>
                    </a:lnTo>
                    <a:lnTo>
                      <a:pt x="61" y="122"/>
                    </a:lnTo>
                    <a:lnTo>
                      <a:pt x="77" y="108"/>
                    </a:lnTo>
                    <a:lnTo>
                      <a:pt x="94" y="97"/>
                    </a:lnTo>
                    <a:lnTo>
                      <a:pt x="112" y="85"/>
                    </a:lnTo>
                    <a:lnTo>
                      <a:pt x="132" y="74"/>
                    </a:lnTo>
                    <a:lnTo>
                      <a:pt x="151" y="63"/>
                    </a:lnTo>
                    <a:lnTo>
                      <a:pt x="171" y="51"/>
                    </a:lnTo>
                    <a:lnTo>
                      <a:pt x="192" y="40"/>
                    </a:lnTo>
                    <a:lnTo>
                      <a:pt x="212" y="27"/>
                    </a:lnTo>
                    <a:lnTo>
                      <a:pt x="233" y="14"/>
                    </a:lnTo>
                    <a:lnTo>
                      <a:pt x="253" y="0"/>
                    </a:lnTo>
                    <a:close/>
                  </a:path>
                </a:pathLst>
              </a:custGeom>
              <a:solidFill>
                <a:srgbClr val="AFC6E2"/>
              </a:solidFill>
              <a:ln w="9525">
                <a:noFill/>
                <a:round/>
                <a:headEnd/>
                <a:tailEnd/>
              </a:ln>
            </p:spPr>
            <p:txBody>
              <a:bodyPr/>
              <a:lstStyle/>
              <a:p>
                <a:endParaRPr lang="fr-FR"/>
              </a:p>
            </p:txBody>
          </p:sp>
          <p:sp>
            <p:nvSpPr>
              <p:cNvPr id="226" name="Freeform 403"/>
              <p:cNvSpPr>
                <a:spLocks/>
              </p:cNvSpPr>
              <p:nvPr/>
            </p:nvSpPr>
            <p:spPr bwMode="auto">
              <a:xfrm>
                <a:off x="3160" y="2220"/>
                <a:ext cx="65" cy="67"/>
              </a:xfrm>
              <a:custGeom>
                <a:avLst/>
                <a:gdLst>
                  <a:gd name="T0" fmla="*/ 0 w 261"/>
                  <a:gd name="T1" fmla="*/ 0 h 269"/>
                  <a:gd name="T2" fmla="*/ 0 w 261"/>
                  <a:gd name="T3" fmla="*/ 0 h 269"/>
                  <a:gd name="T4" fmla="*/ 0 w 261"/>
                  <a:gd name="T5" fmla="*/ 0 h 269"/>
                  <a:gd name="T6" fmla="*/ 0 w 261"/>
                  <a:gd name="T7" fmla="*/ 0 h 269"/>
                  <a:gd name="T8" fmla="*/ 0 w 261"/>
                  <a:gd name="T9" fmla="*/ 0 h 269"/>
                  <a:gd name="T10" fmla="*/ 0 w 261"/>
                  <a:gd name="T11" fmla="*/ 0 h 269"/>
                  <a:gd name="T12" fmla="*/ 0 w 261"/>
                  <a:gd name="T13" fmla="*/ 0 h 269"/>
                  <a:gd name="T14" fmla="*/ 0 w 261"/>
                  <a:gd name="T15" fmla="*/ 0 h 269"/>
                  <a:gd name="T16" fmla="*/ 0 w 261"/>
                  <a:gd name="T17" fmla="*/ 0 h 269"/>
                  <a:gd name="T18" fmla="*/ 0 w 261"/>
                  <a:gd name="T19" fmla="*/ 0 h 269"/>
                  <a:gd name="T20" fmla="*/ 0 w 261"/>
                  <a:gd name="T21" fmla="*/ 0 h 269"/>
                  <a:gd name="T22" fmla="*/ 0 w 261"/>
                  <a:gd name="T23" fmla="*/ 0 h 269"/>
                  <a:gd name="T24" fmla="*/ 0 w 261"/>
                  <a:gd name="T25" fmla="*/ 0 h 269"/>
                  <a:gd name="T26" fmla="*/ 0 w 261"/>
                  <a:gd name="T27" fmla="*/ 0 h 269"/>
                  <a:gd name="T28" fmla="*/ 0 w 261"/>
                  <a:gd name="T29" fmla="*/ 0 h 269"/>
                  <a:gd name="T30" fmla="*/ 0 w 261"/>
                  <a:gd name="T31" fmla="*/ 0 h 269"/>
                  <a:gd name="T32" fmla="*/ 0 w 261"/>
                  <a:gd name="T33" fmla="*/ 0 h 269"/>
                  <a:gd name="T34" fmla="*/ 0 w 261"/>
                  <a:gd name="T35" fmla="*/ 0 h 269"/>
                  <a:gd name="T36" fmla="*/ 0 w 261"/>
                  <a:gd name="T37" fmla="*/ 0 h 269"/>
                  <a:gd name="T38" fmla="*/ 0 w 261"/>
                  <a:gd name="T39" fmla="*/ 0 h 269"/>
                  <a:gd name="T40" fmla="*/ 0 w 261"/>
                  <a:gd name="T41" fmla="*/ 0 h 269"/>
                  <a:gd name="T42" fmla="*/ 0 w 261"/>
                  <a:gd name="T43" fmla="*/ 0 h 269"/>
                  <a:gd name="T44" fmla="*/ 0 w 261"/>
                  <a:gd name="T45" fmla="*/ 0 h 269"/>
                  <a:gd name="T46" fmla="*/ 0 w 261"/>
                  <a:gd name="T47" fmla="*/ 0 h 269"/>
                  <a:gd name="T48" fmla="*/ 0 w 261"/>
                  <a:gd name="T49" fmla="*/ 0 h 269"/>
                  <a:gd name="T50" fmla="*/ 0 w 261"/>
                  <a:gd name="T51" fmla="*/ 0 h 269"/>
                  <a:gd name="T52" fmla="*/ 0 w 261"/>
                  <a:gd name="T53" fmla="*/ 0 h 269"/>
                  <a:gd name="T54" fmla="*/ 0 w 261"/>
                  <a:gd name="T55" fmla="*/ 0 h 269"/>
                  <a:gd name="T56" fmla="*/ 0 w 261"/>
                  <a:gd name="T57" fmla="*/ 0 h 269"/>
                  <a:gd name="T58" fmla="*/ 0 w 261"/>
                  <a:gd name="T59" fmla="*/ 0 h 269"/>
                  <a:gd name="T60" fmla="*/ 0 w 261"/>
                  <a:gd name="T61" fmla="*/ 0 h 269"/>
                  <a:gd name="T62" fmla="*/ 0 w 261"/>
                  <a:gd name="T63" fmla="*/ 0 h 269"/>
                  <a:gd name="T64" fmla="*/ 0 w 261"/>
                  <a:gd name="T65" fmla="*/ 0 h 269"/>
                  <a:gd name="T66" fmla="*/ 0 w 261"/>
                  <a:gd name="T67" fmla="*/ 0 h 269"/>
                  <a:gd name="T68" fmla="*/ 0 w 261"/>
                  <a:gd name="T69" fmla="*/ 0 h 269"/>
                  <a:gd name="T70" fmla="*/ 0 w 261"/>
                  <a:gd name="T71" fmla="*/ 0 h 269"/>
                  <a:gd name="T72" fmla="*/ 0 w 261"/>
                  <a:gd name="T73" fmla="*/ 0 h 269"/>
                  <a:gd name="T74" fmla="*/ 0 w 261"/>
                  <a:gd name="T75" fmla="*/ 0 h 269"/>
                  <a:gd name="T76" fmla="*/ 0 w 261"/>
                  <a:gd name="T77" fmla="*/ 0 h 269"/>
                  <a:gd name="T78" fmla="*/ 0 w 261"/>
                  <a:gd name="T79" fmla="*/ 0 h 269"/>
                  <a:gd name="T80" fmla="*/ 0 w 261"/>
                  <a:gd name="T81" fmla="*/ 0 h 269"/>
                  <a:gd name="T82" fmla="*/ 0 w 261"/>
                  <a:gd name="T83" fmla="*/ 0 h 269"/>
                  <a:gd name="T84" fmla="*/ 0 w 261"/>
                  <a:gd name="T85" fmla="*/ 0 h 269"/>
                  <a:gd name="T86" fmla="*/ 0 w 261"/>
                  <a:gd name="T87" fmla="*/ 0 h 269"/>
                  <a:gd name="T88" fmla="*/ 0 w 261"/>
                  <a:gd name="T89" fmla="*/ 0 h 269"/>
                  <a:gd name="T90" fmla="*/ 0 w 261"/>
                  <a:gd name="T91" fmla="*/ 0 h 2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61"/>
                  <a:gd name="T139" fmla="*/ 0 h 269"/>
                  <a:gd name="T140" fmla="*/ 261 w 261"/>
                  <a:gd name="T141" fmla="*/ 269 h 2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61" h="269">
                    <a:moveTo>
                      <a:pt x="0" y="79"/>
                    </a:moveTo>
                    <a:lnTo>
                      <a:pt x="17" y="73"/>
                    </a:lnTo>
                    <a:lnTo>
                      <a:pt x="33" y="68"/>
                    </a:lnTo>
                    <a:lnTo>
                      <a:pt x="49" y="64"/>
                    </a:lnTo>
                    <a:lnTo>
                      <a:pt x="64" y="60"/>
                    </a:lnTo>
                    <a:lnTo>
                      <a:pt x="79" y="56"/>
                    </a:lnTo>
                    <a:lnTo>
                      <a:pt x="93" y="51"/>
                    </a:lnTo>
                    <a:lnTo>
                      <a:pt x="107" y="47"/>
                    </a:lnTo>
                    <a:lnTo>
                      <a:pt x="121" y="42"/>
                    </a:lnTo>
                    <a:lnTo>
                      <a:pt x="135" y="38"/>
                    </a:lnTo>
                    <a:lnTo>
                      <a:pt x="149" y="33"/>
                    </a:lnTo>
                    <a:lnTo>
                      <a:pt x="162" y="28"/>
                    </a:lnTo>
                    <a:lnTo>
                      <a:pt x="177" y="24"/>
                    </a:lnTo>
                    <a:lnTo>
                      <a:pt x="192" y="19"/>
                    </a:lnTo>
                    <a:lnTo>
                      <a:pt x="207" y="12"/>
                    </a:lnTo>
                    <a:lnTo>
                      <a:pt x="223" y="6"/>
                    </a:lnTo>
                    <a:lnTo>
                      <a:pt x="239" y="0"/>
                    </a:lnTo>
                    <a:lnTo>
                      <a:pt x="251" y="32"/>
                    </a:lnTo>
                    <a:lnTo>
                      <a:pt x="257" y="62"/>
                    </a:lnTo>
                    <a:lnTo>
                      <a:pt x="260" y="91"/>
                    </a:lnTo>
                    <a:lnTo>
                      <a:pt x="261" y="126"/>
                    </a:lnTo>
                    <a:lnTo>
                      <a:pt x="258" y="141"/>
                    </a:lnTo>
                    <a:lnTo>
                      <a:pt x="253" y="153"/>
                    </a:lnTo>
                    <a:lnTo>
                      <a:pt x="246" y="163"/>
                    </a:lnTo>
                    <a:lnTo>
                      <a:pt x="235" y="173"/>
                    </a:lnTo>
                    <a:lnTo>
                      <a:pt x="224" y="180"/>
                    </a:lnTo>
                    <a:lnTo>
                      <a:pt x="210" y="188"/>
                    </a:lnTo>
                    <a:lnTo>
                      <a:pt x="196" y="194"/>
                    </a:lnTo>
                    <a:lnTo>
                      <a:pt x="182" y="200"/>
                    </a:lnTo>
                    <a:lnTo>
                      <a:pt x="170" y="207"/>
                    </a:lnTo>
                    <a:lnTo>
                      <a:pt x="158" y="212"/>
                    </a:lnTo>
                    <a:lnTo>
                      <a:pt x="148" y="218"/>
                    </a:lnTo>
                    <a:lnTo>
                      <a:pt x="136" y="223"/>
                    </a:lnTo>
                    <a:lnTo>
                      <a:pt x="125" y="228"/>
                    </a:lnTo>
                    <a:lnTo>
                      <a:pt x="115" y="233"/>
                    </a:lnTo>
                    <a:lnTo>
                      <a:pt x="104" y="237"/>
                    </a:lnTo>
                    <a:lnTo>
                      <a:pt x="94" y="241"/>
                    </a:lnTo>
                    <a:lnTo>
                      <a:pt x="83" y="246"/>
                    </a:lnTo>
                    <a:lnTo>
                      <a:pt x="71" y="249"/>
                    </a:lnTo>
                    <a:lnTo>
                      <a:pt x="61" y="253"/>
                    </a:lnTo>
                    <a:lnTo>
                      <a:pt x="49" y="256"/>
                    </a:lnTo>
                    <a:lnTo>
                      <a:pt x="38" y="259"/>
                    </a:lnTo>
                    <a:lnTo>
                      <a:pt x="26" y="263"/>
                    </a:lnTo>
                    <a:lnTo>
                      <a:pt x="13" y="266"/>
                    </a:lnTo>
                    <a:lnTo>
                      <a:pt x="0" y="269"/>
                    </a:lnTo>
                    <a:lnTo>
                      <a:pt x="0" y="79"/>
                    </a:lnTo>
                    <a:close/>
                  </a:path>
                </a:pathLst>
              </a:custGeom>
              <a:solidFill>
                <a:srgbClr val="AFC6E2"/>
              </a:solidFill>
              <a:ln w="9525">
                <a:noFill/>
                <a:round/>
                <a:headEnd/>
                <a:tailEnd/>
              </a:ln>
            </p:spPr>
            <p:txBody>
              <a:bodyPr/>
              <a:lstStyle/>
              <a:p>
                <a:endParaRPr lang="fr-FR"/>
              </a:p>
            </p:txBody>
          </p:sp>
          <p:sp>
            <p:nvSpPr>
              <p:cNvPr id="227" name="Freeform 404"/>
              <p:cNvSpPr>
                <a:spLocks/>
              </p:cNvSpPr>
              <p:nvPr/>
            </p:nvSpPr>
            <p:spPr bwMode="auto">
              <a:xfrm>
                <a:off x="3005" y="2190"/>
                <a:ext cx="165" cy="46"/>
              </a:xfrm>
              <a:custGeom>
                <a:avLst/>
                <a:gdLst>
                  <a:gd name="T0" fmla="*/ 0 w 657"/>
                  <a:gd name="T1" fmla="*/ 0 h 185"/>
                  <a:gd name="T2" fmla="*/ 0 w 657"/>
                  <a:gd name="T3" fmla="*/ 0 h 185"/>
                  <a:gd name="T4" fmla="*/ 0 w 657"/>
                  <a:gd name="T5" fmla="*/ 0 h 185"/>
                  <a:gd name="T6" fmla="*/ 0 w 657"/>
                  <a:gd name="T7" fmla="*/ 0 h 185"/>
                  <a:gd name="T8" fmla="*/ 0 w 657"/>
                  <a:gd name="T9" fmla="*/ 0 h 185"/>
                  <a:gd name="T10" fmla="*/ 0 w 657"/>
                  <a:gd name="T11" fmla="*/ 0 h 185"/>
                  <a:gd name="T12" fmla="*/ 0 w 657"/>
                  <a:gd name="T13" fmla="*/ 0 h 185"/>
                  <a:gd name="T14" fmla="*/ 0 w 657"/>
                  <a:gd name="T15" fmla="*/ 0 h 185"/>
                  <a:gd name="T16" fmla="*/ 0 w 657"/>
                  <a:gd name="T17" fmla="*/ 0 h 185"/>
                  <a:gd name="T18" fmla="*/ 0 w 657"/>
                  <a:gd name="T19" fmla="*/ 0 h 185"/>
                  <a:gd name="T20" fmla="*/ 0 w 657"/>
                  <a:gd name="T21" fmla="*/ 0 h 185"/>
                  <a:gd name="T22" fmla="*/ 0 w 657"/>
                  <a:gd name="T23" fmla="*/ 0 h 185"/>
                  <a:gd name="T24" fmla="*/ 0 w 657"/>
                  <a:gd name="T25" fmla="*/ 0 h 185"/>
                  <a:gd name="T26" fmla="*/ 0 w 657"/>
                  <a:gd name="T27" fmla="*/ 0 h 185"/>
                  <a:gd name="T28" fmla="*/ 0 w 657"/>
                  <a:gd name="T29" fmla="*/ 0 h 185"/>
                  <a:gd name="T30" fmla="*/ 0 w 657"/>
                  <a:gd name="T31" fmla="*/ 0 h 185"/>
                  <a:gd name="T32" fmla="*/ 0 w 657"/>
                  <a:gd name="T33" fmla="*/ 0 h 185"/>
                  <a:gd name="T34" fmla="*/ 0 w 657"/>
                  <a:gd name="T35" fmla="*/ 0 h 185"/>
                  <a:gd name="T36" fmla="*/ 0 w 657"/>
                  <a:gd name="T37" fmla="*/ 0 h 185"/>
                  <a:gd name="T38" fmla="*/ 0 w 657"/>
                  <a:gd name="T39" fmla="*/ 0 h 185"/>
                  <a:gd name="T40" fmla="*/ 0 w 657"/>
                  <a:gd name="T41" fmla="*/ 0 h 185"/>
                  <a:gd name="T42" fmla="*/ 0 w 657"/>
                  <a:gd name="T43" fmla="*/ 0 h 185"/>
                  <a:gd name="T44" fmla="*/ 0 w 657"/>
                  <a:gd name="T45" fmla="*/ 0 h 185"/>
                  <a:gd name="T46" fmla="*/ 0 w 657"/>
                  <a:gd name="T47" fmla="*/ 0 h 185"/>
                  <a:gd name="T48" fmla="*/ 0 w 657"/>
                  <a:gd name="T49" fmla="*/ 0 h 185"/>
                  <a:gd name="T50" fmla="*/ 0 w 657"/>
                  <a:gd name="T51" fmla="*/ 0 h 185"/>
                  <a:gd name="T52" fmla="*/ 0 w 657"/>
                  <a:gd name="T53" fmla="*/ 0 h 185"/>
                  <a:gd name="T54" fmla="*/ 0 w 657"/>
                  <a:gd name="T55" fmla="*/ 0 h 185"/>
                  <a:gd name="T56" fmla="*/ 0 w 657"/>
                  <a:gd name="T57" fmla="*/ 0 h 185"/>
                  <a:gd name="T58" fmla="*/ 0 w 657"/>
                  <a:gd name="T59" fmla="*/ 0 h 185"/>
                  <a:gd name="T60" fmla="*/ 0 w 657"/>
                  <a:gd name="T61" fmla="*/ 0 h 185"/>
                  <a:gd name="T62" fmla="*/ 0 w 657"/>
                  <a:gd name="T63" fmla="*/ 0 h 185"/>
                  <a:gd name="T64" fmla="*/ 0 w 657"/>
                  <a:gd name="T65" fmla="*/ 0 h 185"/>
                  <a:gd name="T66" fmla="*/ 0 w 657"/>
                  <a:gd name="T67" fmla="*/ 0 h 185"/>
                  <a:gd name="T68" fmla="*/ 0 w 657"/>
                  <a:gd name="T69" fmla="*/ 0 h 185"/>
                  <a:gd name="T70" fmla="*/ 0 w 657"/>
                  <a:gd name="T71" fmla="*/ 0 h 185"/>
                  <a:gd name="T72" fmla="*/ 0 w 657"/>
                  <a:gd name="T73" fmla="*/ 0 h 1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57"/>
                  <a:gd name="T112" fmla="*/ 0 h 185"/>
                  <a:gd name="T113" fmla="*/ 657 w 657"/>
                  <a:gd name="T114" fmla="*/ 185 h 1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57" h="185">
                    <a:moveTo>
                      <a:pt x="132" y="0"/>
                    </a:moveTo>
                    <a:lnTo>
                      <a:pt x="127" y="2"/>
                    </a:lnTo>
                    <a:lnTo>
                      <a:pt x="118" y="6"/>
                    </a:lnTo>
                    <a:lnTo>
                      <a:pt x="102" y="14"/>
                    </a:lnTo>
                    <a:lnTo>
                      <a:pt x="83" y="22"/>
                    </a:lnTo>
                    <a:lnTo>
                      <a:pt x="62" y="33"/>
                    </a:lnTo>
                    <a:lnTo>
                      <a:pt x="41" y="44"/>
                    </a:lnTo>
                    <a:lnTo>
                      <a:pt x="19" y="57"/>
                    </a:lnTo>
                    <a:lnTo>
                      <a:pt x="0" y="69"/>
                    </a:lnTo>
                    <a:lnTo>
                      <a:pt x="18" y="78"/>
                    </a:lnTo>
                    <a:lnTo>
                      <a:pt x="35" y="87"/>
                    </a:lnTo>
                    <a:lnTo>
                      <a:pt x="51" y="94"/>
                    </a:lnTo>
                    <a:lnTo>
                      <a:pt x="69" y="99"/>
                    </a:lnTo>
                    <a:lnTo>
                      <a:pt x="86" y="105"/>
                    </a:lnTo>
                    <a:lnTo>
                      <a:pt x="103" y="109"/>
                    </a:lnTo>
                    <a:lnTo>
                      <a:pt x="120" y="112"/>
                    </a:lnTo>
                    <a:lnTo>
                      <a:pt x="138" y="115"/>
                    </a:lnTo>
                    <a:lnTo>
                      <a:pt x="155" y="117"/>
                    </a:lnTo>
                    <a:lnTo>
                      <a:pt x="173" y="119"/>
                    </a:lnTo>
                    <a:lnTo>
                      <a:pt x="191" y="122"/>
                    </a:lnTo>
                    <a:lnTo>
                      <a:pt x="209" y="124"/>
                    </a:lnTo>
                    <a:lnTo>
                      <a:pt x="228" y="125"/>
                    </a:lnTo>
                    <a:lnTo>
                      <a:pt x="247" y="127"/>
                    </a:lnTo>
                    <a:lnTo>
                      <a:pt x="266" y="129"/>
                    </a:lnTo>
                    <a:lnTo>
                      <a:pt x="286" y="132"/>
                    </a:lnTo>
                    <a:lnTo>
                      <a:pt x="307" y="135"/>
                    </a:lnTo>
                    <a:lnTo>
                      <a:pt x="327" y="140"/>
                    </a:lnTo>
                    <a:lnTo>
                      <a:pt x="346" y="143"/>
                    </a:lnTo>
                    <a:lnTo>
                      <a:pt x="365" y="147"/>
                    </a:lnTo>
                    <a:lnTo>
                      <a:pt x="382" y="151"/>
                    </a:lnTo>
                    <a:lnTo>
                      <a:pt x="400" y="155"/>
                    </a:lnTo>
                    <a:lnTo>
                      <a:pt x="417" y="160"/>
                    </a:lnTo>
                    <a:lnTo>
                      <a:pt x="434" y="163"/>
                    </a:lnTo>
                    <a:lnTo>
                      <a:pt x="451" y="167"/>
                    </a:lnTo>
                    <a:lnTo>
                      <a:pt x="468" y="170"/>
                    </a:lnTo>
                    <a:lnTo>
                      <a:pt x="485" y="174"/>
                    </a:lnTo>
                    <a:lnTo>
                      <a:pt x="503" y="176"/>
                    </a:lnTo>
                    <a:lnTo>
                      <a:pt x="522" y="180"/>
                    </a:lnTo>
                    <a:lnTo>
                      <a:pt x="541" y="182"/>
                    </a:lnTo>
                    <a:lnTo>
                      <a:pt x="562" y="184"/>
                    </a:lnTo>
                    <a:lnTo>
                      <a:pt x="583" y="185"/>
                    </a:lnTo>
                    <a:lnTo>
                      <a:pt x="578" y="180"/>
                    </a:lnTo>
                    <a:lnTo>
                      <a:pt x="572" y="174"/>
                    </a:lnTo>
                    <a:lnTo>
                      <a:pt x="567" y="170"/>
                    </a:lnTo>
                    <a:lnTo>
                      <a:pt x="562" y="166"/>
                    </a:lnTo>
                    <a:lnTo>
                      <a:pt x="556" y="162"/>
                    </a:lnTo>
                    <a:lnTo>
                      <a:pt x="551" y="157"/>
                    </a:lnTo>
                    <a:lnTo>
                      <a:pt x="545" y="152"/>
                    </a:lnTo>
                    <a:lnTo>
                      <a:pt x="540" y="148"/>
                    </a:lnTo>
                    <a:lnTo>
                      <a:pt x="550" y="132"/>
                    </a:lnTo>
                    <a:lnTo>
                      <a:pt x="562" y="119"/>
                    </a:lnTo>
                    <a:lnTo>
                      <a:pt x="574" y="110"/>
                    </a:lnTo>
                    <a:lnTo>
                      <a:pt x="589" y="101"/>
                    </a:lnTo>
                    <a:lnTo>
                      <a:pt x="604" y="95"/>
                    </a:lnTo>
                    <a:lnTo>
                      <a:pt x="621" y="89"/>
                    </a:lnTo>
                    <a:lnTo>
                      <a:pt x="638" y="84"/>
                    </a:lnTo>
                    <a:lnTo>
                      <a:pt x="657" y="79"/>
                    </a:lnTo>
                    <a:lnTo>
                      <a:pt x="429" y="25"/>
                    </a:lnTo>
                    <a:lnTo>
                      <a:pt x="417" y="25"/>
                    </a:lnTo>
                    <a:lnTo>
                      <a:pt x="402" y="24"/>
                    </a:lnTo>
                    <a:lnTo>
                      <a:pt x="386" y="23"/>
                    </a:lnTo>
                    <a:lnTo>
                      <a:pt x="369" y="22"/>
                    </a:lnTo>
                    <a:lnTo>
                      <a:pt x="350" y="21"/>
                    </a:lnTo>
                    <a:lnTo>
                      <a:pt x="331" y="19"/>
                    </a:lnTo>
                    <a:lnTo>
                      <a:pt x="311" y="18"/>
                    </a:lnTo>
                    <a:lnTo>
                      <a:pt x="291" y="16"/>
                    </a:lnTo>
                    <a:lnTo>
                      <a:pt x="270" y="15"/>
                    </a:lnTo>
                    <a:lnTo>
                      <a:pt x="250" y="13"/>
                    </a:lnTo>
                    <a:lnTo>
                      <a:pt x="231" y="12"/>
                    </a:lnTo>
                    <a:lnTo>
                      <a:pt x="212" y="11"/>
                    </a:lnTo>
                    <a:lnTo>
                      <a:pt x="195" y="11"/>
                    </a:lnTo>
                    <a:lnTo>
                      <a:pt x="179" y="10"/>
                    </a:lnTo>
                    <a:lnTo>
                      <a:pt x="164" y="10"/>
                    </a:lnTo>
                    <a:lnTo>
                      <a:pt x="153" y="11"/>
                    </a:lnTo>
                    <a:lnTo>
                      <a:pt x="132" y="0"/>
                    </a:lnTo>
                    <a:close/>
                  </a:path>
                </a:pathLst>
              </a:custGeom>
              <a:solidFill>
                <a:srgbClr val="A0BADD"/>
              </a:solidFill>
              <a:ln w="9525">
                <a:noFill/>
                <a:round/>
                <a:headEnd/>
                <a:tailEnd/>
              </a:ln>
            </p:spPr>
            <p:txBody>
              <a:bodyPr/>
              <a:lstStyle/>
              <a:p>
                <a:endParaRPr lang="fr-FR"/>
              </a:p>
            </p:txBody>
          </p:sp>
          <p:sp>
            <p:nvSpPr>
              <p:cNvPr id="228" name="Freeform 405"/>
              <p:cNvSpPr>
                <a:spLocks/>
              </p:cNvSpPr>
              <p:nvPr/>
            </p:nvSpPr>
            <p:spPr bwMode="auto">
              <a:xfrm>
                <a:off x="3072" y="2194"/>
                <a:ext cx="76" cy="18"/>
              </a:xfrm>
              <a:custGeom>
                <a:avLst/>
                <a:gdLst>
                  <a:gd name="T0" fmla="*/ 0 w 306"/>
                  <a:gd name="T1" fmla="*/ 0 h 74"/>
                  <a:gd name="T2" fmla="*/ 0 w 306"/>
                  <a:gd name="T3" fmla="*/ 0 h 74"/>
                  <a:gd name="T4" fmla="*/ 0 w 306"/>
                  <a:gd name="T5" fmla="*/ 0 h 74"/>
                  <a:gd name="T6" fmla="*/ 0 w 306"/>
                  <a:gd name="T7" fmla="*/ 0 h 74"/>
                  <a:gd name="T8" fmla="*/ 0 w 306"/>
                  <a:gd name="T9" fmla="*/ 0 h 74"/>
                  <a:gd name="T10" fmla="*/ 0 w 306"/>
                  <a:gd name="T11" fmla="*/ 0 h 74"/>
                  <a:gd name="T12" fmla="*/ 0 w 306"/>
                  <a:gd name="T13" fmla="*/ 0 h 74"/>
                  <a:gd name="T14" fmla="*/ 0 w 306"/>
                  <a:gd name="T15" fmla="*/ 0 h 74"/>
                  <a:gd name="T16" fmla="*/ 0 w 306"/>
                  <a:gd name="T17" fmla="*/ 0 h 74"/>
                  <a:gd name="T18" fmla="*/ 0 w 306"/>
                  <a:gd name="T19" fmla="*/ 0 h 74"/>
                  <a:gd name="T20" fmla="*/ 0 w 306"/>
                  <a:gd name="T21" fmla="*/ 0 h 74"/>
                  <a:gd name="T22" fmla="*/ 0 w 306"/>
                  <a:gd name="T23" fmla="*/ 0 h 74"/>
                  <a:gd name="T24" fmla="*/ 0 w 306"/>
                  <a:gd name="T25" fmla="*/ 0 h 74"/>
                  <a:gd name="T26" fmla="*/ 0 w 306"/>
                  <a:gd name="T27" fmla="*/ 0 h 74"/>
                  <a:gd name="T28" fmla="*/ 0 w 306"/>
                  <a:gd name="T29" fmla="*/ 0 h 74"/>
                  <a:gd name="T30" fmla="*/ 0 w 306"/>
                  <a:gd name="T31" fmla="*/ 0 h 74"/>
                  <a:gd name="T32" fmla="*/ 0 w 306"/>
                  <a:gd name="T33" fmla="*/ 0 h 74"/>
                  <a:gd name="T34" fmla="*/ 0 w 306"/>
                  <a:gd name="T35" fmla="*/ 0 h 74"/>
                  <a:gd name="T36" fmla="*/ 0 w 306"/>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6"/>
                  <a:gd name="T58" fmla="*/ 0 h 74"/>
                  <a:gd name="T59" fmla="*/ 306 w 306"/>
                  <a:gd name="T60" fmla="*/ 74 h 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6" h="74">
                    <a:moveTo>
                      <a:pt x="0" y="0"/>
                    </a:moveTo>
                    <a:lnTo>
                      <a:pt x="15" y="16"/>
                    </a:lnTo>
                    <a:lnTo>
                      <a:pt x="30" y="29"/>
                    </a:lnTo>
                    <a:lnTo>
                      <a:pt x="46" y="41"/>
                    </a:lnTo>
                    <a:lnTo>
                      <a:pt x="63" y="51"/>
                    </a:lnTo>
                    <a:lnTo>
                      <a:pt x="80" y="59"/>
                    </a:lnTo>
                    <a:lnTo>
                      <a:pt x="99" y="65"/>
                    </a:lnTo>
                    <a:lnTo>
                      <a:pt x="120" y="70"/>
                    </a:lnTo>
                    <a:lnTo>
                      <a:pt x="142" y="74"/>
                    </a:lnTo>
                    <a:lnTo>
                      <a:pt x="253" y="74"/>
                    </a:lnTo>
                    <a:lnTo>
                      <a:pt x="264" y="69"/>
                    </a:lnTo>
                    <a:lnTo>
                      <a:pt x="275" y="63"/>
                    </a:lnTo>
                    <a:lnTo>
                      <a:pt x="283" y="56"/>
                    </a:lnTo>
                    <a:lnTo>
                      <a:pt x="291" y="49"/>
                    </a:lnTo>
                    <a:lnTo>
                      <a:pt x="297" y="40"/>
                    </a:lnTo>
                    <a:lnTo>
                      <a:pt x="302" y="29"/>
                    </a:lnTo>
                    <a:lnTo>
                      <a:pt x="305" y="19"/>
                    </a:lnTo>
                    <a:lnTo>
                      <a:pt x="306" y="7"/>
                    </a:lnTo>
                    <a:lnTo>
                      <a:pt x="0" y="0"/>
                    </a:lnTo>
                    <a:close/>
                  </a:path>
                </a:pathLst>
              </a:custGeom>
              <a:solidFill>
                <a:srgbClr val="638CC6"/>
              </a:solidFill>
              <a:ln w="9525">
                <a:noFill/>
                <a:round/>
                <a:headEnd/>
                <a:tailEnd/>
              </a:ln>
            </p:spPr>
            <p:txBody>
              <a:bodyPr/>
              <a:lstStyle/>
              <a:p>
                <a:endParaRPr lang="fr-FR"/>
              </a:p>
            </p:txBody>
          </p:sp>
          <p:sp>
            <p:nvSpPr>
              <p:cNvPr id="229" name="Freeform 406"/>
              <p:cNvSpPr>
                <a:spLocks/>
              </p:cNvSpPr>
              <p:nvPr/>
            </p:nvSpPr>
            <p:spPr bwMode="auto">
              <a:xfrm>
                <a:off x="3015" y="2127"/>
                <a:ext cx="78" cy="68"/>
              </a:xfrm>
              <a:custGeom>
                <a:avLst/>
                <a:gdLst>
                  <a:gd name="T0" fmla="*/ 0 w 314"/>
                  <a:gd name="T1" fmla="*/ 0 h 270"/>
                  <a:gd name="T2" fmla="*/ 0 w 314"/>
                  <a:gd name="T3" fmla="*/ 0 h 270"/>
                  <a:gd name="T4" fmla="*/ 0 w 314"/>
                  <a:gd name="T5" fmla="*/ 0 h 270"/>
                  <a:gd name="T6" fmla="*/ 0 w 314"/>
                  <a:gd name="T7" fmla="*/ 0 h 270"/>
                  <a:gd name="T8" fmla="*/ 0 w 314"/>
                  <a:gd name="T9" fmla="*/ 0 h 270"/>
                  <a:gd name="T10" fmla="*/ 0 w 314"/>
                  <a:gd name="T11" fmla="*/ 0 h 270"/>
                  <a:gd name="T12" fmla="*/ 0 w 314"/>
                  <a:gd name="T13" fmla="*/ 0 h 270"/>
                  <a:gd name="T14" fmla="*/ 0 w 314"/>
                  <a:gd name="T15" fmla="*/ 0 h 270"/>
                  <a:gd name="T16" fmla="*/ 0 w 314"/>
                  <a:gd name="T17" fmla="*/ 0 h 270"/>
                  <a:gd name="T18" fmla="*/ 0 w 314"/>
                  <a:gd name="T19" fmla="*/ 0 h 270"/>
                  <a:gd name="T20" fmla="*/ 0 w 314"/>
                  <a:gd name="T21" fmla="*/ 0 h 270"/>
                  <a:gd name="T22" fmla="*/ 0 w 314"/>
                  <a:gd name="T23" fmla="*/ 0 h 270"/>
                  <a:gd name="T24" fmla="*/ 0 w 314"/>
                  <a:gd name="T25" fmla="*/ 0 h 270"/>
                  <a:gd name="T26" fmla="*/ 0 w 314"/>
                  <a:gd name="T27" fmla="*/ 0 h 270"/>
                  <a:gd name="T28" fmla="*/ 0 w 314"/>
                  <a:gd name="T29" fmla="*/ 0 h 270"/>
                  <a:gd name="T30" fmla="*/ 0 w 314"/>
                  <a:gd name="T31" fmla="*/ 0 h 270"/>
                  <a:gd name="T32" fmla="*/ 0 w 314"/>
                  <a:gd name="T33" fmla="*/ 0 h 270"/>
                  <a:gd name="T34" fmla="*/ 0 w 314"/>
                  <a:gd name="T35" fmla="*/ 0 h 270"/>
                  <a:gd name="T36" fmla="*/ 0 w 314"/>
                  <a:gd name="T37" fmla="*/ 0 h 270"/>
                  <a:gd name="T38" fmla="*/ 0 w 314"/>
                  <a:gd name="T39" fmla="*/ 0 h 270"/>
                  <a:gd name="T40" fmla="*/ 0 w 314"/>
                  <a:gd name="T41" fmla="*/ 0 h 270"/>
                  <a:gd name="T42" fmla="*/ 0 w 314"/>
                  <a:gd name="T43" fmla="*/ 0 h 270"/>
                  <a:gd name="T44" fmla="*/ 0 w 314"/>
                  <a:gd name="T45" fmla="*/ 0 h 270"/>
                  <a:gd name="T46" fmla="*/ 0 w 314"/>
                  <a:gd name="T47" fmla="*/ 0 h 270"/>
                  <a:gd name="T48" fmla="*/ 0 w 314"/>
                  <a:gd name="T49" fmla="*/ 0 h 270"/>
                  <a:gd name="T50" fmla="*/ 0 w 314"/>
                  <a:gd name="T51" fmla="*/ 0 h 270"/>
                  <a:gd name="T52" fmla="*/ 0 w 314"/>
                  <a:gd name="T53" fmla="*/ 0 h 270"/>
                  <a:gd name="T54" fmla="*/ 0 w 314"/>
                  <a:gd name="T55" fmla="*/ 0 h 270"/>
                  <a:gd name="T56" fmla="*/ 0 w 314"/>
                  <a:gd name="T57" fmla="*/ 0 h 270"/>
                  <a:gd name="T58" fmla="*/ 0 w 314"/>
                  <a:gd name="T59" fmla="*/ 0 h 270"/>
                  <a:gd name="T60" fmla="*/ 0 w 314"/>
                  <a:gd name="T61" fmla="*/ 0 h 270"/>
                  <a:gd name="T62" fmla="*/ 0 w 314"/>
                  <a:gd name="T63" fmla="*/ 0 h 270"/>
                  <a:gd name="T64" fmla="*/ 0 w 314"/>
                  <a:gd name="T65" fmla="*/ 0 h 270"/>
                  <a:gd name="T66" fmla="*/ 0 w 314"/>
                  <a:gd name="T67" fmla="*/ 0 h 270"/>
                  <a:gd name="T68" fmla="*/ 0 w 314"/>
                  <a:gd name="T69" fmla="*/ 0 h 270"/>
                  <a:gd name="T70" fmla="*/ 0 w 314"/>
                  <a:gd name="T71" fmla="*/ 0 h 270"/>
                  <a:gd name="T72" fmla="*/ 0 w 314"/>
                  <a:gd name="T73" fmla="*/ 0 h 270"/>
                  <a:gd name="T74" fmla="*/ 0 w 314"/>
                  <a:gd name="T75" fmla="*/ 0 h 270"/>
                  <a:gd name="T76" fmla="*/ 0 w 314"/>
                  <a:gd name="T77" fmla="*/ 0 h 270"/>
                  <a:gd name="T78" fmla="*/ 0 w 314"/>
                  <a:gd name="T79" fmla="*/ 0 h 270"/>
                  <a:gd name="T80" fmla="*/ 0 w 314"/>
                  <a:gd name="T81" fmla="*/ 0 h 270"/>
                  <a:gd name="T82" fmla="*/ 0 w 314"/>
                  <a:gd name="T83" fmla="*/ 0 h 270"/>
                  <a:gd name="T84" fmla="*/ 0 w 314"/>
                  <a:gd name="T85" fmla="*/ 0 h 270"/>
                  <a:gd name="T86" fmla="*/ 0 w 314"/>
                  <a:gd name="T87" fmla="*/ 0 h 270"/>
                  <a:gd name="T88" fmla="*/ 0 w 314"/>
                  <a:gd name="T89" fmla="*/ 0 h 270"/>
                  <a:gd name="T90" fmla="*/ 0 w 314"/>
                  <a:gd name="T91" fmla="*/ 0 h 270"/>
                  <a:gd name="T92" fmla="*/ 0 w 314"/>
                  <a:gd name="T93" fmla="*/ 0 h 270"/>
                  <a:gd name="T94" fmla="*/ 0 w 314"/>
                  <a:gd name="T95" fmla="*/ 0 h 270"/>
                  <a:gd name="T96" fmla="*/ 0 w 314"/>
                  <a:gd name="T97" fmla="*/ 0 h 270"/>
                  <a:gd name="T98" fmla="*/ 0 w 314"/>
                  <a:gd name="T99" fmla="*/ 0 h 270"/>
                  <a:gd name="T100" fmla="*/ 0 w 314"/>
                  <a:gd name="T101" fmla="*/ 0 h 270"/>
                  <a:gd name="T102" fmla="*/ 0 w 314"/>
                  <a:gd name="T103" fmla="*/ 0 h 2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4"/>
                  <a:gd name="T157" fmla="*/ 0 h 270"/>
                  <a:gd name="T158" fmla="*/ 314 w 314"/>
                  <a:gd name="T159" fmla="*/ 270 h 27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4" h="270">
                    <a:moveTo>
                      <a:pt x="15" y="239"/>
                    </a:moveTo>
                    <a:lnTo>
                      <a:pt x="0" y="159"/>
                    </a:lnTo>
                    <a:lnTo>
                      <a:pt x="0" y="5"/>
                    </a:lnTo>
                    <a:lnTo>
                      <a:pt x="7" y="4"/>
                    </a:lnTo>
                    <a:lnTo>
                      <a:pt x="13" y="4"/>
                    </a:lnTo>
                    <a:lnTo>
                      <a:pt x="20" y="3"/>
                    </a:lnTo>
                    <a:lnTo>
                      <a:pt x="26" y="2"/>
                    </a:lnTo>
                    <a:lnTo>
                      <a:pt x="32" y="1"/>
                    </a:lnTo>
                    <a:lnTo>
                      <a:pt x="39" y="1"/>
                    </a:lnTo>
                    <a:lnTo>
                      <a:pt x="45" y="0"/>
                    </a:lnTo>
                    <a:lnTo>
                      <a:pt x="52" y="0"/>
                    </a:lnTo>
                    <a:lnTo>
                      <a:pt x="67" y="1"/>
                    </a:lnTo>
                    <a:lnTo>
                      <a:pt x="81" y="3"/>
                    </a:lnTo>
                    <a:lnTo>
                      <a:pt x="94" y="5"/>
                    </a:lnTo>
                    <a:lnTo>
                      <a:pt x="105" y="9"/>
                    </a:lnTo>
                    <a:lnTo>
                      <a:pt x="117" y="12"/>
                    </a:lnTo>
                    <a:lnTo>
                      <a:pt x="130" y="17"/>
                    </a:lnTo>
                    <a:lnTo>
                      <a:pt x="143" y="20"/>
                    </a:lnTo>
                    <a:lnTo>
                      <a:pt x="158" y="22"/>
                    </a:lnTo>
                    <a:lnTo>
                      <a:pt x="178" y="23"/>
                    </a:lnTo>
                    <a:lnTo>
                      <a:pt x="197" y="23"/>
                    </a:lnTo>
                    <a:lnTo>
                      <a:pt x="215" y="22"/>
                    </a:lnTo>
                    <a:lnTo>
                      <a:pt x="233" y="22"/>
                    </a:lnTo>
                    <a:lnTo>
                      <a:pt x="250" y="22"/>
                    </a:lnTo>
                    <a:lnTo>
                      <a:pt x="267" y="24"/>
                    </a:lnTo>
                    <a:lnTo>
                      <a:pt x="284" y="29"/>
                    </a:lnTo>
                    <a:lnTo>
                      <a:pt x="302" y="38"/>
                    </a:lnTo>
                    <a:lnTo>
                      <a:pt x="314" y="53"/>
                    </a:lnTo>
                    <a:lnTo>
                      <a:pt x="314" y="74"/>
                    </a:lnTo>
                    <a:lnTo>
                      <a:pt x="310" y="97"/>
                    </a:lnTo>
                    <a:lnTo>
                      <a:pt x="307" y="122"/>
                    </a:lnTo>
                    <a:lnTo>
                      <a:pt x="306" y="161"/>
                    </a:lnTo>
                    <a:lnTo>
                      <a:pt x="304" y="196"/>
                    </a:lnTo>
                    <a:lnTo>
                      <a:pt x="303" y="231"/>
                    </a:lnTo>
                    <a:lnTo>
                      <a:pt x="307" y="270"/>
                    </a:lnTo>
                    <a:lnTo>
                      <a:pt x="200" y="270"/>
                    </a:lnTo>
                    <a:lnTo>
                      <a:pt x="189" y="267"/>
                    </a:lnTo>
                    <a:lnTo>
                      <a:pt x="177" y="265"/>
                    </a:lnTo>
                    <a:lnTo>
                      <a:pt x="165" y="262"/>
                    </a:lnTo>
                    <a:lnTo>
                      <a:pt x="154" y="260"/>
                    </a:lnTo>
                    <a:lnTo>
                      <a:pt x="142" y="256"/>
                    </a:lnTo>
                    <a:lnTo>
                      <a:pt x="132" y="254"/>
                    </a:lnTo>
                    <a:lnTo>
                      <a:pt x="120" y="252"/>
                    </a:lnTo>
                    <a:lnTo>
                      <a:pt x="109" y="250"/>
                    </a:lnTo>
                    <a:lnTo>
                      <a:pt x="98" y="248"/>
                    </a:lnTo>
                    <a:lnTo>
                      <a:pt x="86" y="247"/>
                    </a:lnTo>
                    <a:lnTo>
                      <a:pt x="76" y="245"/>
                    </a:lnTo>
                    <a:lnTo>
                      <a:pt x="64" y="244"/>
                    </a:lnTo>
                    <a:lnTo>
                      <a:pt x="52" y="242"/>
                    </a:lnTo>
                    <a:lnTo>
                      <a:pt x="40" y="241"/>
                    </a:lnTo>
                    <a:lnTo>
                      <a:pt x="28" y="240"/>
                    </a:lnTo>
                    <a:lnTo>
                      <a:pt x="15" y="239"/>
                    </a:lnTo>
                    <a:close/>
                  </a:path>
                </a:pathLst>
              </a:custGeom>
              <a:solidFill>
                <a:srgbClr val="82A3D1"/>
              </a:solidFill>
              <a:ln w="9525">
                <a:noFill/>
                <a:round/>
                <a:headEnd/>
                <a:tailEnd/>
              </a:ln>
            </p:spPr>
            <p:txBody>
              <a:bodyPr/>
              <a:lstStyle/>
              <a:p>
                <a:endParaRPr lang="fr-FR"/>
              </a:p>
            </p:txBody>
          </p:sp>
          <p:sp>
            <p:nvSpPr>
              <p:cNvPr id="230" name="Freeform 407"/>
              <p:cNvSpPr>
                <a:spLocks/>
              </p:cNvSpPr>
              <p:nvPr/>
            </p:nvSpPr>
            <p:spPr bwMode="auto">
              <a:xfrm>
                <a:off x="3002" y="2212"/>
                <a:ext cx="162" cy="77"/>
              </a:xfrm>
              <a:custGeom>
                <a:avLst/>
                <a:gdLst>
                  <a:gd name="T0" fmla="*/ 0 w 650"/>
                  <a:gd name="T1" fmla="*/ 0 h 306"/>
                  <a:gd name="T2" fmla="*/ 0 w 650"/>
                  <a:gd name="T3" fmla="*/ 0 h 306"/>
                  <a:gd name="T4" fmla="*/ 0 w 650"/>
                  <a:gd name="T5" fmla="*/ 0 h 306"/>
                  <a:gd name="T6" fmla="*/ 0 w 650"/>
                  <a:gd name="T7" fmla="*/ 0 h 306"/>
                  <a:gd name="T8" fmla="*/ 0 w 650"/>
                  <a:gd name="T9" fmla="*/ 0 h 306"/>
                  <a:gd name="T10" fmla="*/ 0 w 650"/>
                  <a:gd name="T11" fmla="*/ 0 h 306"/>
                  <a:gd name="T12" fmla="*/ 0 w 650"/>
                  <a:gd name="T13" fmla="*/ 0 h 306"/>
                  <a:gd name="T14" fmla="*/ 0 w 650"/>
                  <a:gd name="T15" fmla="*/ 0 h 306"/>
                  <a:gd name="T16" fmla="*/ 0 w 650"/>
                  <a:gd name="T17" fmla="*/ 0 h 306"/>
                  <a:gd name="T18" fmla="*/ 0 w 650"/>
                  <a:gd name="T19" fmla="*/ 0 h 306"/>
                  <a:gd name="T20" fmla="*/ 0 w 650"/>
                  <a:gd name="T21" fmla="*/ 0 h 306"/>
                  <a:gd name="T22" fmla="*/ 0 w 650"/>
                  <a:gd name="T23" fmla="*/ 0 h 306"/>
                  <a:gd name="T24" fmla="*/ 0 w 650"/>
                  <a:gd name="T25" fmla="*/ 0 h 306"/>
                  <a:gd name="T26" fmla="*/ 0 w 650"/>
                  <a:gd name="T27" fmla="*/ 0 h 306"/>
                  <a:gd name="T28" fmla="*/ 0 w 650"/>
                  <a:gd name="T29" fmla="*/ 0 h 306"/>
                  <a:gd name="T30" fmla="*/ 0 w 650"/>
                  <a:gd name="T31" fmla="*/ 0 h 306"/>
                  <a:gd name="T32" fmla="*/ 0 w 650"/>
                  <a:gd name="T33" fmla="*/ 0 h 306"/>
                  <a:gd name="T34" fmla="*/ 0 w 650"/>
                  <a:gd name="T35" fmla="*/ 0 h 306"/>
                  <a:gd name="T36" fmla="*/ 0 w 650"/>
                  <a:gd name="T37" fmla="*/ 0 h 306"/>
                  <a:gd name="T38" fmla="*/ 0 w 650"/>
                  <a:gd name="T39" fmla="*/ 0 h 306"/>
                  <a:gd name="T40" fmla="*/ 0 w 650"/>
                  <a:gd name="T41" fmla="*/ 0 h 306"/>
                  <a:gd name="T42" fmla="*/ 0 w 650"/>
                  <a:gd name="T43" fmla="*/ 0 h 306"/>
                  <a:gd name="T44" fmla="*/ 0 w 650"/>
                  <a:gd name="T45" fmla="*/ 0 h 306"/>
                  <a:gd name="T46" fmla="*/ 0 w 650"/>
                  <a:gd name="T47" fmla="*/ 0 h 306"/>
                  <a:gd name="T48" fmla="*/ 0 w 650"/>
                  <a:gd name="T49" fmla="*/ 0 h 306"/>
                  <a:gd name="T50" fmla="*/ 0 w 650"/>
                  <a:gd name="T51" fmla="*/ 0 h 306"/>
                  <a:gd name="T52" fmla="*/ 0 w 650"/>
                  <a:gd name="T53" fmla="*/ 0 h 306"/>
                  <a:gd name="T54" fmla="*/ 0 w 650"/>
                  <a:gd name="T55" fmla="*/ 0 h 306"/>
                  <a:gd name="T56" fmla="*/ 0 w 650"/>
                  <a:gd name="T57" fmla="*/ 0 h 306"/>
                  <a:gd name="T58" fmla="*/ 0 w 650"/>
                  <a:gd name="T59" fmla="*/ 0 h 306"/>
                  <a:gd name="T60" fmla="*/ 0 w 650"/>
                  <a:gd name="T61" fmla="*/ 0 h 306"/>
                  <a:gd name="T62" fmla="*/ 0 w 650"/>
                  <a:gd name="T63" fmla="*/ 0 h 306"/>
                  <a:gd name="T64" fmla="*/ 0 w 650"/>
                  <a:gd name="T65" fmla="*/ 0 h 306"/>
                  <a:gd name="T66" fmla="*/ 0 w 650"/>
                  <a:gd name="T67" fmla="*/ 0 h 306"/>
                  <a:gd name="T68" fmla="*/ 0 w 650"/>
                  <a:gd name="T69" fmla="*/ 0 h 306"/>
                  <a:gd name="T70" fmla="*/ 0 w 650"/>
                  <a:gd name="T71" fmla="*/ 0 h 306"/>
                  <a:gd name="T72" fmla="*/ 0 w 650"/>
                  <a:gd name="T73" fmla="*/ 0 h 306"/>
                  <a:gd name="T74" fmla="*/ 0 w 650"/>
                  <a:gd name="T75" fmla="*/ 0 h 306"/>
                  <a:gd name="T76" fmla="*/ 0 w 650"/>
                  <a:gd name="T77" fmla="*/ 0 h 306"/>
                  <a:gd name="T78" fmla="*/ 0 w 650"/>
                  <a:gd name="T79" fmla="*/ 0 h 306"/>
                  <a:gd name="T80" fmla="*/ 0 w 650"/>
                  <a:gd name="T81" fmla="*/ 0 h 306"/>
                  <a:gd name="T82" fmla="*/ 0 w 650"/>
                  <a:gd name="T83" fmla="*/ 0 h 306"/>
                  <a:gd name="T84" fmla="*/ 0 w 650"/>
                  <a:gd name="T85" fmla="*/ 0 h 306"/>
                  <a:gd name="T86" fmla="*/ 0 w 650"/>
                  <a:gd name="T87" fmla="*/ 0 h 306"/>
                  <a:gd name="T88" fmla="*/ 0 w 650"/>
                  <a:gd name="T89" fmla="*/ 0 h 306"/>
                  <a:gd name="T90" fmla="*/ 0 w 650"/>
                  <a:gd name="T91" fmla="*/ 0 h 306"/>
                  <a:gd name="T92" fmla="*/ 0 w 650"/>
                  <a:gd name="T93" fmla="*/ 0 h 306"/>
                  <a:gd name="T94" fmla="*/ 0 w 650"/>
                  <a:gd name="T95" fmla="*/ 0 h 306"/>
                  <a:gd name="T96" fmla="*/ 0 w 650"/>
                  <a:gd name="T97" fmla="*/ 0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306"/>
                  <a:gd name="T149" fmla="*/ 650 w 650"/>
                  <a:gd name="T150" fmla="*/ 306 h 3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306">
                    <a:moveTo>
                      <a:pt x="14" y="0"/>
                    </a:moveTo>
                    <a:lnTo>
                      <a:pt x="31" y="6"/>
                    </a:lnTo>
                    <a:lnTo>
                      <a:pt x="47" y="11"/>
                    </a:lnTo>
                    <a:lnTo>
                      <a:pt x="63" y="16"/>
                    </a:lnTo>
                    <a:lnTo>
                      <a:pt x="78" y="20"/>
                    </a:lnTo>
                    <a:lnTo>
                      <a:pt x="94" y="22"/>
                    </a:lnTo>
                    <a:lnTo>
                      <a:pt x="109" y="24"/>
                    </a:lnTo>
                    <a:lnTo>
                      <a:pt x="124" y="25"/>
                    </a:lnTo>
                    <a:lnTo>
                      <a:pt x="138" y="26"/>
                    </a:lnTo>
                    <a:lnTo>
                      <a:pt x="153" y="27"/>
                    </a:lnTo>
                    <a:lnTo>
                      <a:pt x="168" y="28"/>
                    </a:lnTo>
                    <a:lnTo>
                      <a:pt x="184" y="28"/>
                    </a:lnTo>
                    <a:lnTo>
                      <a:pt x="200" y="29"/>
                    </a:lnTo>
                    <a:lnTo>
                      <a:pt x="215" y="30"/>
                    </a:lnTo>
                    <a:lnTo>
                      <a:pt x="232" y="33"/>
                    </a:lnTo>
                    <a:lnTo>
                      <a:pt x="250" y="35"/>
                    </a:lnTo>
                    <a:lnTo>
                      <a:pt x="268" y="37"/>
                    </a:lnTo>
                    <a:lnTo>
                      <a:pt x="281" y="39"/>
                    </a:lnTo>
                    <a:lnTo>
                      <a:pt x="291" y="43"/>
                    </a:lnTo>
                    <a:lnTo>
                      <a:pt x="302" y="46"/>
                    </a:lnTo>
                    <a:lnTo>
                      <a:pt x="313" y="51"/>
                    </a:lnTo>
                    <a:lnTo>
                      <a:pt x="323" y="56"/>
                    </a:lnTo>
                    <a:lnTo>
                      <a:pt x="334" y="60"/>
                    </a:lnTo>
                    <a:lnTo>
                      <a:pt x="345" y="64"/>
                    </a:lnTo>
                    <a:lnTo>
                      <a:pt x="358" y="69"/>
                    </a:lnTo>
                    <a:lnTo>
                      <a:pt x="378" y="74"/>
                    </a:lnTo>
                    <a:lnTo>
                      <a:pt x="397" y="78"/>
                    </a:lnTo>
                    <a:lnTo>
                      <a:pt x="416" y="82"/>
                    </a:lnTo>
                    <a:lnTo>
                      <a:pt x="434" y="85"/>
                    </a:lnTo>
                    <a:lnTo>
                      <a:pt x="451" y="89"/>
                    </a:lnTo>
                    <a:lnTo>
                      <a:pt x="469" y="91"/>
                    </a:lnTo>
                    <a:lnTo>
                      <a:pt x="486" y="92"/>
                    </a:lnTo>
                    <a:lnTo>
                      <a:pt x="503" y="93"/>
                    </a:lnTo>
                    <a:lnTo>
                      <a:pt x="519" y="94"/>
                    </a:lnTo>
                    <a:lnTo>
                      <a:pt x="537" y="95"/>
                    </a:lnTo>
                    <a:lnTo>
                      <a:pt x="554" y="95"/>
                    </a:lnTo>
                    <a:lnTo>
                      <a:pt x="571" y="95"/>
                    </a:lnTo>
                    <a:lnTo>
                      <a:pt x="589" y="95"/>
                    </a:lnTo>
                    <a:lnTo>
                      <a:pt x="608" y="95"/>
                    </a:lnTo>
                    <a:lnTo>
                      <a:pt x="629" y="95"/>
                    </a:lnTo>
                    <a:lnTo>
                      <a:pt x="650" y="95"/>
                    </a:lnTo>
                    <a:lnTo>
                      <a:pt x="645" y="151"/>
                    </a:lnTo>
                    <a:lnTo>
                      <a:pt x="645" y="201"/>
                    </a:lnTo>
                    <a:lnTo>
                      <a:pt x="649" y="250"/>
                    </a:lnTo>
                    <a:lnTo>
                      <a:pt x="650" y="306"/>
                    </a:lnTo>
                    <a:lnTo>
                      <a:pt x="543" y="306"/>
                    </a:lnTo>
                    <a:lnTo>
                      <a:pt x="0" y="206"/>
                    </a:lnTo>
                    <a:lnTo>
                      <a:pt x="0" y="26"/>
                    </a:lnTo>
                    <a:lnTo>
                      <a:pt x="14" y="0"/>
                    </a:lnTo>
                    <a:close/>
                  </a:path>
                </a:pathLst>
              </a:custGeom>
              <a:solidFill>
                <a:srgbClr val="82A3D1"/>
              </a:solidFill>
              <a:ln w="9525">
                <a:noFill/>
                <a:round/>
                <a:headEnd/>
                <a:tailEnd/>
              </a:ln>
            </p:spPr>
            <p:txBody>
              <a:bodyPr/>
              <a:lstStyle/>
              <a:p>
                <a:endParaRPr lang="fr-FR"/>
              </a:p>
            </p:txBody>
          </p:sp>
          <p:sp>
            <p:nvSpPr>
              <p:cNvPr id="231" name="Freeform 408"/>
              <p:cNvSpPr>
                <a:spLocks/>
              </p:cNvSpPr>
              <p:nvPr/>
            </p:nvSpPr>
            <p:spPr bwMode="auto">
              <a:xfrm>
                <a:off x="3256" y="2199"/>
                <a:ext cx="59" cy="42"/>
              </a:xfrm>
              <a:custGeom>
                <a:avLst/>
                <a:gdLst>
                  <a:gd name="T0" fmla="*/ 0 w 239"/>
                  <a:gd name="T1" fmla="*/ 0 h 169"/>
                  <a:gd name="T2" fmla="*/ 0 w 239"/>
                  <a:gd name="T3" fmla="*/ 0 h 169"/>
                  <a:gd name="T4" fmla="*/ 0 w 239"/>
                  <a:gd name="T5" fmla="*/ 0 h 169"/>
                  <a:gd name="T6" fmla="*/ 0 w 239"/>
                  <a:gd name="T7" fmla="*/ 0 h 169"/>
                  <a:gd name="T8" fmla="*/ 0 w 239"/>
                  <a:gd name="T9" fmla="*/ 0 h 169"/>
                  <a:gd name="T10" fmla="*/ 0 w 239"/>
                  <a:gd name="T11" fmla="*/ 0 h 169"/>
                  <a:gd name="T12" fmla="*/ 0 w 239"/>
                  <a:gd name="T13" fmla="*/ 0 h 169"/>
                  <a:gd name="T14" fmla="*/ 0 w 239"/>
                  <a:gd name="T15" fmla="*/ 0 h 169"/>
                  <a:gd name="T16" fmla="*/ 0 w 239"/>
                  <a:gd name="T17" fmla="*/ 0 h 169"/>
                  <a:gd name="T18" fmla="*/ 0 w 239"/>
                  <a:gd name="T19" fmla="*/ 0 h 169"/>
                  <a:gd name="T20" fmla="*/ 0 w 239"/>
                  <a:gd name="T21" fmla="*/ 0 h 169"/>
                  <a:gd name="T22" fmla="*/ 0 w 239"/>
                  <a:gd name="T23" fmla="*/ 0 h 169"/>
                  <a:gd name="T24" fmla="*/ 0 w 239"/>
                  <a:gd name="T25" fmla="*/ 0 h 169"/>
                  <a:gd name="T26" fmla="*/ 0 w 239"/>
                  <a:gd name="T27" fmla="*/ 0 h 169"/>
                  <a:gd name="T28" fmla="*/ 0 w 239"/>
                  <a:gd name="T29" fmla="*/ 0 h 169"/>
                  <a:gd name="T30" fmla="*/ 0 w 239"/>
                  <a:gd name="T31" fmla="*/ 0 h 169"/>
                  <a:gd name="T32" fmla="*/ 0 w 239"/>
                  <a:gd name="T33" fmla="*/ 0 h 169"/>
                  <a:gd name="T34" fmla="*/ 0 w 239"/>
                  <a:gd name="T35" fmla="*/ 0 h 169"/>
                  <a:gd name="T36" fmla="*/ 0 w 239"/>
                  <a:gd name="T37" fmla="*/ 0 h 169"/>
                  <a:gd name="T38" fmla="*/ 0 w 239"/>
                  <a:gd name="T39" fmla="*/ 0 h 169"/>
                  <a:gd name="T40" fmla="*/ 0 w 239"/>
                  <a:gd name="T41" fmla="*/ 0 h 169"/>
                  <a:gd name="T42" fmla="*/ 0 w 239"/>
                  <a:gd name="T43" fmla="*/ 0 h 169"/>
                  <a:gd name="T44" fmla="*/ 0 w 239"/>
                  <a:gd name="T45" fmla="*/ 0 h 169"/>
                  <a:gd name="T46" fmla="*/ 0 w 239"/>
                  <a:gd name="T47" fmla="*/ 0 h 169"/>
                  <a:gd name="T48" fmla="*/ 0 w 239"/>
                  <a:gd name="T49" fmla="*/ 0 h 169"/>
                  <a:gd name="T50" fmla="*/ 0 w 239"/>
                  <a:gd name="T51" fmla="*/ 0 h 169"/>
                  <a:gd name="T52" fmla="*/ 0 w 239"/>
                  <a:gd name="T53" fmla="*/ 0 h 169"/>
                  <a:gd name="T54" fmla="*/ 0 w 239"/>
                  <a:gd name="T55" fmla="*/ 0 h 169"/>
                  <a:gd name="T56" fmla="*/ 0 w 239"/>
                  <a:gd name="T57" fmla="*/ 0 h 169"/>
                  <a:gd name="T58" fmla="*/ 0 w 239"/>
                  <a:gd name="T59" fmla="*/ 0 h 169"/>
                  <a:gd name="T60" fmla="*/ 0 w 239"/>
                  <a:gd name="T61" fmla="*/ 0 h 169"/>
                  <a:gd name="T62" fmla="*/ 0 w 239"/>
                  <a:gd name="T63" fmla="*/ 0 h 169"/>
                  <a:gd name="T64" fmla="*/ 0 w 239"/>
                  <a:gd name="T65" fmla="*/ 0 h 169"/>
                  <a:gd name="T66" fmla="*/ 0 w 239"/>
                  <a:gd name="T67" fmla="*/ 0 h 169"/>
                  <a:gd name="T68" fmla="*/ 0 w 239"/>
                  <a:gd name="T69" fmla="*/ 0 h 169"/>
                  <a:gd name="T70" fmla="*/ 0 w 239"/>
                  <a:gd name="T71" fmla="*/ 0 h 169"/>
                  <a:gd name="T72" fmla="*/ 0 w 239"/>
                  <a:gd name="T73" fmla="*/ 0 h 169"/>
                  <a:gd name="T74" fmla="*/ 0 w 239"/>
                  <a:gd name="T75" fmla="*/ 0 h 169"/>
                  <a:gd name="T76" fmla="*/ 0 w 239"/>
                  <a:gd name="T77" fmla="*/ 0 h 169"/>
                  <a:gd name="T78" fmla="*/ 0 w 239"/>
                  <a:gd name="T79" fmla="*/ 0 h 169"/>
                  <a:gd name="T80" fmla="*/ 0 w 239"/>
                  <a:gd name="T81" fmla="*/ 0 h 169"/>
                  <a:gd name="T82" fmla="*/ 0 w 239"/>
                  <a:gd name="T83" fmla="*/ 0 h 169"/>
                  <a:gd name="T84" fmla="*/ 0 w 239"/>
                  <a:gd name="T85" fmla="*/ 0 h 1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9"/>
                  <a:gd name="T130" fmla="*/ 0 h 169"/>
                  <a:gd name="T131" fmla="*/ 239 w 239"/>
                  <a:gd name="T132" fmla="*/ 169 h 1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9" h="169">
                    <a:moveTo>
                      <a:pt x="190" y="53"/>
                    </a:moveTo>
                    <a:lnTo>
                      <a:pt x="172" y="51"/>
                    </a:lnTo>
                    <a:lnTo>
                      <a:pt x="159" y="45"/>
                    </a:lnTo>
                    <a:lnTo>
                      <a:pt x="146" y="38"/>
                    </a:lnTo>
                    <a:lnTo>
                      <a:pt x="135" y="30"/>
                    </a:lnTo>
                    <a:lnTo>
                      <a:pt x="124" y="20"/>
                    </a:lnTo>
                    <a:lnTo>
                      <a:pt x="111" y="12"/>
                    </a:lnTo>
                    <a:lnTo>
                      <a:pt x="97" y="4"/>
                    </a:lnTo>
                    <a:lnTo>
                      <a:pt x="79" y="0"/>
                    </a:lnTo>
                    <a:lnTo>
                      <a:pt x="71" y="19"/>
                    </a:lnTo>
                    <a:lnTo>
                      <a:pt x="62" y="36"/>
                    </a:lnTo>
                    <a:lnTo>
                      <a:pt x="54" y="51"/>
                    </a:lnTo>
                    <a:lnTo>
                      <a:pt x="45" y="66"/>
                    </a:lnTo>
                    <a:lnTo>
                      <a:pt x="35" y="80"/>
                    </a:lnTo>
                    <a:lnTo>
                      <a:pt x="23" y="95"/>
                    </a:lnTo>
                    <a:lnTo>
                      <a:pt x="13" y="110"/>
                    </a:lnTo>
                    <a:lnTo>
                      <a:pt x="0" y="127"/>
                    </a:lnTo>
                    <a:lnTo>
                      <a:pt x="10" y="125"/>
                    </a:lnTo>
                    <a:lnTo>
                      <a:pt x="17" y="122"/>
                    </a:lnTo>
                    <a:lnTo>
                      <a:pt x="24" y="118"/>
                    </a:lnTo>
                    <a:lnTo>
                      <a:pt x="32" y="114"/>
                    </a:lnTo>
                    <a:lnTo>
                      <a:pt x="39" y="111"/>
                    </a:lnTo>
                    <a:lnTo>
                      <a:pt x="47" y="109"/>
                    </a:lnTo>
                    <a:lnTo>
                      <a:pt x="54" y="107"/>
                    </a:lnTo>
                    <a:lnTo>
                      <a:pt x="64" y="106"/>
                    </a:lnTo>
                    <a:lnTo>
                      <a:pt x="75" y="109"/>
                    </a:lnTo>
                    <a:lnTo>
                      <a:pt x="85" y="115"/>
                    </a:lnTo>
                    <a:lnTo>
                      <a:pt x="92" y="126"/>
                    </a:lnTo>
                    <a:lnTo>
                      <a:pt x="98" y="137"/>
                    </a:lnTo>
                    <a:lnTo>
                      <a:pt x="104" y="149"/>
                    </a:lnTo>
                    <a:lnTo>
                      <a:pt x="111" y="160"/>
                    </a:lnTo>
                    <a:lnTo>
                      <a:pt x="121" y="166"/>
                    </a:lnTo>
                    <a:lnTo>
                      <a:pt x="132" y="169"/>
                    </a:lnTo>
                    <a:lnTo>
                      <a:pt x="144" y="168"/>
                    </a:lnTo>
                    <a:lnTo>
                      <a:pt x="155" y="167"/>
                    </a:lnTo>
                    <a:lnTo>
                      <a:pt x="165" y="164"/>
                    </a:lnTo>
                    <a:lnTo>
                      <a:pt x="174" y="161"/>
                    </a:lnTo>
                    <a:lnTo>
                      <a:pt x="185" y="157"/>
                    </a:lnTo>
                    <a:lnTo>
                      <a:pt x="195" y="153"/>
                    </a:lnTo>
                    <a:lnTo>
                      <a:pt x="205" y="150"/>
                    </a:lnTo>
                    <a:lnTo>
                      <a:pt x="217" y="148"/>
                    </a:lnTo>
                    <a:lnTo>
                      <a:pt x="239" y="106"/>
                    </a:lnTo>
                    <a:lnTo>
                      <a:pt x="190" y="53"/>
                    </a:lnTo>
                    <a:close/>
                  </a:path>
                </a:pathLst>
              </a:custGeom>
              <a:solidFill>
                <a:srgbClr val="F2BFB2"/>
              </a:solidFill>
              <a:ln w="9525">
                <a:noFill/>
                <a:round/>
                <a:headEnd/>
                <a:tailEnd/>
              </a:ln>
            </p:spPr>
            <p:txBody>
              <a:bodyPr/>
              <a:lstStyle/>
              <a:p>
                <a:endParaRPr lang="fr-FR"/>
              </a:p>
            </p:txBody>
          </p:sp>
          <p:sp>
            <p:nvSpPr>
              <p:cNvPr id="232" name="Freeform 409"/>
              <p:cNvSpPr>
                <a:spLocks/>
              </p:cNvSpPr>
              <p:nvPr/>
            </p:nvSpPr>
            <p:spPr bwMode="auto">
              <a:xfrm>
                <a:off x="3258" y="2007"/>
                <a:ext cx="57" cy="91"/>
              </a:xfrm>
              <a:custGeom>
                <a:avLst/>
                <a:gdLst>
                  <a:gd name="T0" fmla="*/ 0 w 228"/>
                  <a:gd name="T1" fmla="*/ 0 h 366"/>
                  <a:gd name="T2" fmla="*/ 0 w 228"/>
                  <a:gd name="T3" fmla="*/ 0 h 366"/>
                  <a:gd name="T4" fmla="*/ 0 w 228"/>
                  <a:gd name="T5" fmla="*/ 0 h 366"/>
                  <a:gd name="T6" fmla="*/ 0 w 228"/>
                  <a:gd name="T7" fmla="*/ 0 h 366"/>
                  <a:gd name="T8" fmla="*/ 0 w 228"/>
                  <a:gd name="T9" fmla="*/ 0 h 366"/>
                  <a:gd name="T10" fmla="*/ 0 w 228"/>
                  <a:gd name="T11" fmla="*/ 0 h 366"/>
                  <a:gd name="T12" fmla="*/ 0 w 228"/>
                  <a:gd name="T13" fmla="*/ 0 h 366"/>
                  <a:gd name="T14" fmla="*/ 0 w 228"/>
                  <a:gd name="T15" fmla="*/ 0 h 366"/>
                  <a:gd name="T16" fmla="*/ 0 w 228"/>
                  <a:gd name="T17" fmla="*/ 0 h 366"/>
                  <a:gd name="T18" fmla="*/ 0 w 228"/>
                  <a:gd name="T19" fmla="*/ 0 h 366"/>
                  <a:gd name="T20" fmla="*/ 0 w 228"/>
                  <a:gd name="T21" fmla="*/ 0 h 366"/>
                  <a:gd name="T22" fmla="*/ 0 w 228"/>
                  <a:gd name="T23" fmla="*/ 0 h 366"/>
                  <a:gd name="T24" fmla="*/ 0 w 228"/>
                  <a:gd name="T25" fmla="*/ 0 h 366"/>
                  <a:gd name="T26" fmla="*/ 0 w 228"/>
                  <a:gd name="T27" fmla="*/ 0 h 366"/>
                  <a:gd name="T28" fmla="*/ 0 w 228"/>
                  <a:gd name="T29" fmla="*/ 0 h 366"/>
                  <a:gd name="T30" fmla="*/ 0 w 228"/>
                  <a:gd name="T31" fmla="*/ 0 h 366"/>
                  <a:gd name="T32" fmla="*/ 0 w 228"/>
                  <a:gd name="T33" fmla="*/ 0 h 366"/>
                  <a:gd name="T34" fmla="*/ 0 w 228"/>
                  <a:gd name="T35" fmla="*/ 0 h 366"/>
                  <a:gd name="T36" fmla="*/ 0 w 228"/>
                  <a:gd name="T37" fmla="*/ 0 h 366"/>
                  <a:gd name="T38" fmla="*/ 0 w 228"/>
                  <a:gd name="T39" fmla="*/ 0 h 366"/>
                  <a:gd name="T40" fmla="*/ 0 w 228"/>
                  <a:gd name="T41" fmla="*/ 0 h 366"/>
                  <a:gd name="T42" fmla="*/ 0 w 228"/>
                  <a:gd name="T43" fmla="*/ 0 h 366"/>
                  <a:gd name="T44" fmla="*/ 0 w 228"/>
                  <a:gd name="T45" fmla="*/ 0 h 366"/>
                  <a:gd name="T46" fmla="*/ 0 w 228"/>
                  <a:gd name="T47" fmla="*/ 0 h 366"/>
                  <a:gd name="T48" fmla="*/ 0 w 228"/>
                  <a:gd name="T49" fmla="*/ 0 h 366"/>
                  <a:gd name="T50" fmla="*/ 0 w 228"/>
                  <a:gd name="T51" fmla="*/ 0 h 366"/>
                  <a:gd name="T52" fmla="*/ 0 w 228"/>
                  <a:gd name="T53" fmla="*/ 0 h 366"/>
                  <a:gd name="T54" fmla="*/ 0 w 228"/>
                  <a:gd name="T55" fmla="*/ 0 h 366"/>
                  <a:gd name="T56" fmla="*/ 0 w 228"/>
                  <a:gd name="T57" fmla="*/ 0 h 366"/>
                  <a:gd name="T58" fmla="*/ 0 w 228"/>
                  <a:gd name="T59" fmla="*/ 0 h 366"/>
                  <a:gd name="T60" fmla="*/ 0 w 228"/>
                  <a:gd name="T61" fmla="*/ 0 h 366"/>
                  <a:gd name="T62" fmla="*/ 0 w 228"/>
                  <a:gd name="T63" fmla="*/ 0 h 366"/>
                  <a:gd name="T64" fmla="*/ 0 w 228"/>
                  <a:gd name="T65" fmla="*/ 0 h 366"/>
                  <a:gd name="T66" fmla="*/ 0 w 228"/>
                  <a:gd name="T67" fmla="*/ 0 h 366"/>
                  <a:gd name="T68" fmla="*/ 0 w 228"/>
                  <a:gd name="T69" fmla="*/ 0 h 366"/>
                  <a:gd name="T70" fmla="*/ 0 w 228"/>
                  <a:gd name="T71" fmla="*/ 0 h 366"/>
                  <a:gd name="T72" fmla="*/ 0 w 228"/>
                  <a:gd name="T73" fmla="*/ 0 h 366"/>
                  <a:gd name="T74" fmla="*/ 0 w 228"/>
                  <a:gd name="T75" fmla="*/ 0 h 366"/>
                  <a:gd name="T76" fmla="*/ 0 w 228"/>
                  <a:gd name="T77" fmla="*/ 0 h 366"/>
                  <a:gd name="T78" fmla="*/ 0 w 228"/>
                  <a:gd name="T79" fmla="*/ 0 h 366"/>
                  <a:gd name="T80" fmla="*/ 0 w 228"/>
                  <a:gd name="T81" fmla="*/ 0 h 366"/>
                  <a:gd name="T82" fmla="*/ 0 w 228"/>
                  <a:gd name="T83" fmla="*/ 0 h 366"/>
                  <a:gd name="T84" fmla="*/ 0 w 228"/>
                  <a:gd name="T85" fmla="*/ 0 h 366"/>
                  <a:gd name="T86" fmla="*/ 0 w 228"/>
                  <a:gd name="T87" fmla="*/ 0 h 366"/>
                  <a:gd name="T88" fmla="*/ 0 w 228"/>
                  <a:gd name="T89" fmla="*/ 0 h 366"/>
                  <a:gd name="T90" fmla="*/ 0 w 228"/>
                  <a:gd name="T91" fmla="*/ 0 h 366"/>
                  <a:gd name="T92" fmla="*/ 0 w 228"/>
                  <a:gd name="T93" fmla="*/ 0 h 366"/>
                  <a:gd name="T94" fmla="*/ 0 w 228"/>
                  <a:gd name="T95" fmla="*/ 0 h 366"/>
                  <a:gd name="T96" fmla="*/ 0 w 228"/>
                  <a:gd name="T97" fmla="*/ 0 h 366"/>
                  <a:gd name="T98" fmla="*/ 0 w 228"/>
                  <a:gd name="T99" fmla="*/ 0 h 366"/>
                  <a:gd name="T100" fmla="*/ 0 w 228"/>
                  <a:gd name="T101" fmla="*/ 0 h 366"/>
                  <a:gd name="T102" fmla="*/ 0 w 228"/>
                  <a:gd name="T103" fmla="*/ 0 h 366"/>
                  <a:gd name="T104" fmla="*/ 0 w 228"/>
                  <a:gd name="T105" fmla="*/ 0 h 3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366"/>
                  <a:gd name="T161" fmla="*/ 228 w 228"/>
                  <a:gd name="T162" fmla="*/ 366 h 3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366">
                    <a:moveTo>
                      <a:pt x="0" y="79"/>
                    </a:moveTo>
                    <a:lnTo>
                      <a:pt x="2" y="109"/>
                    </a:lnTo>
                    <a:lnTo>
                      <a:pt x="7" y="135"/>
                    </a:lnTo>
                    <a:lnTo>
                      <a:pt x="14" y="160"/>
                    </a:lnTo>
                    <a:lnTo>
                      <a:pt x="24" y="183"/>
                    </a:lnTo>
                    <a:lnTo>
                      <a:pt x="32" y="206"/>
                    </a:lnTo>
                    <a:lnTo>
                      <a:pt x="40" y="230"/>
                    </a:lnTo>
                    <a:lnTo>
                      <a:pt x="45" y="257"/>
                    </a:lnTo>
                    <a:lnTo>
                      <a:pt x="47" y="286"/>
                    </a:lnTo>
                    <a:lnTo>
                      <a:pt x="49" y="299"/>
                    </a:lnTo>
                    <a:lnTo>
                      <a:pt x="54" y="310"/>
                    </a:lnTo>
                    <a:lnTo>
                      <a:pt x="61" y="319"/>
                    </a:lnTo>
                    <a:lnTo>
                      <a:pt x="69" y="328"/>
                    </a:lnTo>
                    <a:lnTo>
                      <a:pt x="79" y="335"/>
                    </a:lnTo>
                    <a:lnTo>
                      <a:pt x="87" y="344"/>
                    </a:lnTo>
                    <a:lnTo>
                      <a:pt x="95" y="354"/>
                    </a:lnTo>
                    <a:lnTo>
                      <a:pt x="100" y="366"/>
                    </a:lnTo>
                    <a:lnTo>
                      <a:pt x="114" y="351"/>
                    </a:lnTo>
                    <a:lnTo>
                      <a:pt x="130" y="338"/>
                    </a:lnTo>
                    <a:lnTo>
                      <a:pt x="145" y="329"/>
                    </a:lnTo>
                    <a:lnTo>
                      <a:pt x="162" y="319"/>
                    </a:lnTo>
                    <a:lnTo>
                      <a:pt x="177" y="310"/>
                    </a:lnTo>
                    <a:lnTo>
                      <a:pt x="189" y="298"/>
                    </a:lnTo>
                    <a:lnTo>
                      <a:pt x="197" y="283"/>
                    </a:lnTo>
                    <a:lnTo>
                      <a:pt x="200" y="265"/>
                    </a:lnTo>
                    <a:lnTo>
                      <a:pt x="200" y="248"/>
                    </a:lnTo>
                    <a:lnTo>
                      <a:pt x="200" y="234"/>
                    </a:lnTo>
                    <a:lnTo>
                      <a:pt x="200" y="219"/>
                    </a:lnTo>
                    <a:lnTo>
                      <a:pt x="200" y="202"/>
                    </a:lnTo>
                    <a:lnTo>
                      <a:pt x="205" y="173"/>
                    </a:lnTo>
                    <a:lnTo>
                      <a:pt x="214" y="148"/>
                    </a:lnTo>
                    <a:lnTo>
                      <a:pt x="224" y="124"/>
                    </a:lnTo>
                    <a:lnTo>
                      <a:pt x="228" y="95"/>
                    </a:lnTo>
                    <a:lnTo>
                      <a:pt x="225" y="75"/>
                    </a:lnTo>
                    <a:lnTo>
                      <a:pt x="216" y="58"/>
                    </a:lnTo>
                    <a:lnTo>
                      <a:pt x="203" y="44"/>
                    </a:lnTo>
                    <a:lnTo>
                      <a:pt x="186" y="34"/>
                    </a:lnTo>
                    <a:lnTo>
                      <a:pt x="166" y="25"/>
                    </a:lnTo>
                    <a:lnTo>
                      <a:pt x="144" y="20"/>
                    </a:lnTo>
                    <a:lnTo>
                      <a:pt x="122" y="17"/>
                    </a:lnTo>
                    <a:lnTo>
                      <a:pt x="100" y="16"/>
                    </a:lnTo>
                    <a:lnTo>
                      <a:pt x="88" y="15"/>
                    </a:lnTo>
                    <a:lnTo>
                      <a:pt x="78" y="12"/>
                    </a:lnTo>
                    <a:lnTo>
                      <a:pt x="67" y="9"/>
                    </a:lnTo>
                    <a:lnTo>
                      <a:pt x="58" y="4"/>
                    </a:lnTo>
                    <a:lnTo>
                      <a:pt x="48" y="2"/>
                    </a:lnTo>
                    <a:lnTo>
                      <a:pt x="39" y="0"/>
                    </a:lnTo>
                    <a:lnTo>
                      <a:pt x="29" y="1"/>
                    </a:lnTo>
                    <a:lnTo>
                      <a:pt x="21" y="5"/>
                    </a:lnTo>
                    <a:lnTo>
                      <a:pt x="7" y="19"/>
                    </a:lnTo>
                    <a:lnTo>
                      <a:pt x="1" y="37"/>
                    </a:lnTo>
                    <a:lnTo>
                      <a:pt x="0" y="57"/>
                    </a:lnTo>
                    <a:lnTo>
                      <a:pt x="0" y="79"/>
                    </a:lnTo>
                    <a:close/>
                  </a:path>
                </a:pathLst>
              </a:custGeom>
              <a:solidFill>
                <a:srgbClr val="F2BFB2"/>
              </a:solidFill>
              <a:ln w="9525">
                <a:noFill/>
                <a:round/>
                <a:headEnd/>
                <a:tailEnd/>
              </a:ln>
            </p:spPr>
            <p:txBody>
              <a:bodyPr/>
              <a:lstStyle/>
              <a:p>
                <a:endParaRPr lang="fr-FR"/>
              </a:p>
            </p:txBody>
          </p:sp>
          <p:sp>
            <p:nvSpPr>
              <p:cNvPr id="233" name="Freeform 410"/>
              <p:cNvSpPr>
                <a:spLocks/>
              </p:cNvSpPr>
              <p:nvPr/>
            </p:nvSpPr>
            <p:spPr bwMode="auto">
              <a:xfrm>
                <a:off x="3252" y="1986"/>
                <a:ext cx="70" cy="51"/>
              </a:xfrm>
              <a:custGeom>
                <a:avLst/>
                <a:gdLst>
                  <a:gd name="T0" fmla="*/ 0 w 279"/>
                  <a:gd name="T1" fmla="*/ 0 h 203"/>
                  <a:gd name="T2" fmla="*/ 0 w 279"/>
                  <a:gd name="T3" fmla="*/ 0 h 203"/>
                  <a:gd name="T4" fmla="*/ 0 w 279"/>
                  <a:gd name="T5" fmla="*/ 0 h 203"/>
                  <a:gd name="T6" fmla="*/ 0 w 279"/>
                  <a:gd name="T7" fmla="*/ 0 h 203"/>
                  <a:gd name="T8" fmla="*/ 0 w 279"/>
                  <a:gd name="T9" fmla="*/ 0 h 203"/>
                  <a:gd name="T10" fmla="*/ 0 w 279"/>
                  <a:gd name="T11" fmla="*/ 0 h 203"/>
                  <a:gd name="T12" fmla="*/ 0 w 279"/>
                  <a:gd name="T13" fmla="*/ 0 h 203"/>
                  <a:gd name="T14" fmla="*/ 0 w 279"/>
                  <a:gd name="T15" fmla="*/ 0 h 203"/>
                  <a:gd name="T16" fmla="*/ 0 w 279"/>
                  <a:gd name="T17" fmla="*/ 0 h 203"/>
                  <a:gd name="T18" fmla="*/ 0 w 279"/>
                  <a:gd name="T19" fmla="*/ 0 h 203"/>
                  <a:gd name="T20" fmla="*/ 0 w 279"/>
                  <a:gd name="T21" fmla="*/ 0 h 203"/>
                  <a:gd name="T22" fmla="*/ 0 w 279"/>
                  <a:gd name="T23" fmla="*/ 0 h 203"/>
                  <a:gd name="T24" fmla="*/ 0 w 279"/>
                  <a:gd name="T25" fmla="*/ 0 h 203"/>
                  <a:gd name="T26" fmla="*/ 0 w 279"/>
                  <a:gd name="T27" fmla="*/ 0 h 203"/>
                  <a:gd name="T28" fmla="*/ 0 w 279"/>
                  <a:gd name="T29" fmla="*/ 0 h 203"/>
                  <a:gd name="T30" fmla="*/ 0 w 279"/>
                  <a:gd name="T31" fmla="*/ 0 h 203"/>
                  <a:gd name="T32" fmla="*/ 0 w 279"/>
                  <a:gd name="T33" fmla="*/ 0 h 203"/>
                  <a:gd name="T34" fmla="*/ 0 w 279"/>
                  <a:gd name="T35" fmla="*/ 0 h 203"/>
                  <a:gd name="T36" fmla="*/ 0 w 279"/>
                  <a:gd name="T37" fmla="*/ 0 h 203"/>
                  <a:gd name="T38" fmla="*/ 0 w 279"/>
                  <a:gd name="T39" fmla="*/ 0 h 203"/>
                  <a:gd name="T40" fmla="*/ 0 w 279"/>
                  <a:gd name="T41" fmla="*/ 0 h 203"/>
                  <a:gd name="T42" fmla="*/ 0 w 279"/>
                  <a:gd name="T43" fmla="*/ 0 h 203"/>
                  <a:gd name="T44" fmla="*/ 0 w 279"/>
                  <a:gd name="T45" fmla="*/ 0 h 203"/>
                  <a:gd name="T46" fmla="*/ 0 w 279"/>
                  <a:gd name="T47" fmla="*/ 0 h 203"/>
                  <a:gd name="T48" fmla="*/ 0 w 279"/>
                  <a:gd name="T49" fmla="*/ 0 h 203"/>
                  <a:gd name="T50" fmla="*/ 0 w 279"/>
                  <a:gd name="T51" fmla="*/ 0 h 203"/>
                  <a:gd name="T52" fmla="*/ 0 w 279"/>
                  <a:gd name="T53" fmla="*/ 0 h 203"/>
                  <a:gd name="T54" fmla="*/ 0 w 279"/>
                  <a:gd name="T55" fmla="*/ 0 h 203"/>
                  <a:gd name="T56" fmla="*/ 0 w 279"/>
                  <a:gd name="T57" fmla="*/ 0 h 203"/>
                  <a:gd name="T58" fmla="*/ 0 w 279"/>
                  <a:gd name="T59" fmla="*/ 0 h 203"/>
                  <a:gd name="T60" fmla="*/ 0 w 279"/>
                  <a:gd name="T61" fmla="*/ 0 h 203"/>
                  <a:gd name="T62" fmla="*/ 0 w 279"/>
                  <a:gd name="T63" fmla="*/ 0 h 203"/>
                  <a:gd name="T64" fmla="*/ 0 w 279"/>
                  <a:gd name="T65" fmla="*/ 0 h 203"/>
                  <a:gd name="T66" fmla="*/ 0 w 279"/>
                  <a:gd name="T67" fmla="*/ 0 h 203"/>
                  <a:gd name="T68" fmla="*/ 0 w 279"/>
                  <a:gd name="T69" fmla="*/ 0 h 203"/>
                  <a:gd name="T70" fmla="*/ 0 w 279"/>
                  <a:gd name="T71" fmla="*/ 0 h 203"/>
                  <a:gd name="T72" fmla="*/ 0 w 279"/>
                  <a:gd name="T73" fmla="*/ 0 h 203"/>
                  <a:gd name="T74" fmla="*/ 0 w 279"/>
                  <a:gd name="T75" fmla="*/ 0 h 203"/>
                  <a:gd name="T76" fmla="*/ 0 w 279"/>
                  <a:gd name="T77" fmla="*/ 0 h 203"/>
                  <a:gd name="T78" fmla="*/ 0 w 279"/>
                  <a:gd name="T79" fmla="*/ 0 h 203"/>
                  <a:gd name="T80" fmla="*/ 0 w 279"/>
                  <a:gd name="T81" fmla="*/ 0 h 203"/>
                  <a:gd name="T82" fmla="*/ 0 w 279"/>
                  <a:gd name="T83" fmla="*/ 0 h 203"/>
                  <a:gd name="T84" fmla="*/ 0 w 279"/>
                  <a:gd name="T85" fmla="*/ 0 h 203"/>
                  <a:gd name="T86" fmla="*/ 0 w 279"/>
                  <a:gd name="T87" fmla="*/ 0 h 203"/>
                  <a:gd name="T88" fmla="*/ 0 w 279"/>
                  <a:gd name="T89" fmla="*/ 0 h 203"/>
                  <a:gd name="T90" fmla="*/ 0 w 279"/>
                  <a:gd name="T91" fmla="*/ 0 h 203"/>
                  <a:gd name="T92" fmla="*/ 0 w 279"/>
                  <a:gd name="T93" fmla="*/ 0 h 203"/>
                  <a:gd name="T94" fmla="*/ 0 w 279"/>
                  <a:gd name="T95" fmla="*/ 0 h 203"/>
                  <a:gd name="T96" fmla="*/ 0 w 279"/>
                  <a:gd name="T97" fmla="*/ 0 h 203"/>
                  <a:gd name="T98" fmla="*/ 0 w 279"/>
                  <a:gd name="T99" fmla="*/ 0 h 203"/>
                  <a:gd name="T100" fmla="*/ 0 w 279"/>
                  <a:gd name="T101" fmla="*/ 0 h 203"/>
                  <a:gd name="T102" fmla="*/ 0 w 279"/>
                  <a:gd name="T103" fmla="*/ 0 h 203"/>
                  <a:gd name="T104" fmla="*/ 0 w 279"/>
                  <a:gd name="T105" fmla="*/ 0 h 203"/>
                  <a:gd name="T106" fmla="*/ 0 w 279"/>
                  <a:gd name="T107" fmla="*/ 0 h 203"/>
                  <a:gd name="T108" fmla="*/ 0 w 279"/>
                  <a:gd name="T109" fmla="*/ 0 h 203"/>
                  <a:gd name="T110" fmla="*/ 0 w 279"/>
                  <a:gd name="T111" fmla="*/ 0 h 203"/>
                  <a:gd name="T112" fmla="*/ 0 w 279"/>
                  <a:gd name="T113" fmla="*/ 0 h 203"/>
                  <a:gd name="T114" fmla="*/ 0 w 279"/>
                  <a:gd name="T115" fmla="*/ 0 h 203"/>
                  <a:gd name="T116" fmla="*/ 0 w 279"/>
                  <a:gd name="T117" fmla="*/ 0 h 203"/>
                  <a:gd name="T118" fmla="*/ 0 w 279"/>
                  <a:gd name="T119" fmla="*/ 0 h 203"/>
                  <a:gd name="T120" fmla="*/ 0 w 279"/>
                  <a:gd name="T121" fmla="*/ 0 h 203"/>
                  <a:gd name="T122" fmla="*/ 0 w 279"/>
                  <a:gd name="T123" fmla="*/ 0 h 2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9"/>
                  <a:gd name="T187" fmla="*/ 0 h 203"/>
                  <a:gd name="T188" fmla="*/ 279 w 279"/>
                  <a:gd name="T189" fmla="*/ 203 h 20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9" h="203">
                    <a:moveTo>
                      <a:pt x="219" y="9"/>
                    </a:moveTo>
                    <a:lnTo>
                      <a:pt x="226" y="19"/>
                    </a:lnTo>
                    <a:lnTo>
                      <a:pt x="236" y="26"/>
                    </a:lnTo>
                    <a:lnTo>
                      <a:pt x="248" y="33"/>
                    </a:lnTo>
                    <a:lnTo>
                      <a:pt x="258" y="42"/>
                    </a:lnTo>
                    <a:lnTo>
                      <a:pt x="268" y="50"/>
                    </a:lnTo>
                    <a:lnTo>
                      <a:pt x="275" y="60"/>
                    </a:lnTo>
                    <a:lnTo>
                      <a:pt x="279" y="71"/>
                    </a:lnTo>
                    <a:lnTo>
                      <a:pt x="278" y="85"/>
                    </a:lnTo>
                    <a:lnTo>
                      <a:pt x="266" y="154"/>
                    </a:lnTo>
                    <a:lnTo>
                      <a:pt x="259" y="158"/>
                    </a:lnTo>
                    <a:lnTo>
                      <a:pt x="253" y="160"/>
                    </a:lnTo>
                    <a:lnTo>
                      <a:pt x="247" y="160"/>
                    </a:lnTo>
                    <a:lnTo>
                      <a:pt x="239" y="159"/>
                    </a:lnTo>
                    <a:lnTo>
                      <a:pt x="241" y="132"/>
                    </a:lnTo>
                    <a:lnTo>
                      <a:pt x="241" y="102"/>
                    </a:lnTo>
                    <a:lnTo>
                      <a:pt x="236" y="75"/>
                    </a:lnTo>
                    <a:lnTo>
                      <a:pt x="221" y="52"/>
                    </a:lnTo>
                    <a:lnTo>
                      <a:pt x="216" y="46"/>
                    </a:lnTo>
                    <a:lnTo>
                      <a:pt x="208" y="44"/>
                    </a:lnTo>
                    <a:lnTo>
                      <a:pt x="200" y="42"/>
                    </a:lnTo>
                    <a:lnTo>
                      <a:pt x="193" y="41"/>
                    </a:lnTo>
                    <a:lnTo>
                      <a:pt x="184" y="40"/>
                    </a:lnTo>
                    <a:lnTo>
                      <a:pt x="178" y="37"/>
                    </a:lnTo>
                    <a:lnTo>
                      <a:pt x="174" y="31"/>
                    </a:lnTo>
                    <a:lnTo>
                      <a:pt x="173" y="22"/>
                    </a:lnTo>
                    <a:lnTo>
                      <a:pt x="156" y="21"/>
                    </a:lnTo>
                    <a:lnTo>
                      <a:pt x="138" y="21"/>
                    </a:lnTo>
                    <a:lnTo>
                      <a:pt x="119" y="22"/>
                    </a:lnTo>
                    <a:lnTo>
                      <a:pt x="100" y="24"/>
                    </a:lnTo>
                    <a:lnTo>
                      <a:pt x="81" y="28"/>
                    </a:lnTo>
                    <a:lnTo>
                      <a:pt x="62" y="34"/>
                    </a:lnTo>
                    <a:lnTo>
                      <a:pt x="45" y="43"/>
                    </a:lnTo>
                    <a:lnTo>
                      <a:pt x="29" y="55"/>
                    </a:lnTo>
                    <a:lnTo>
                      <a:pt x="29" y="90"/>
                    </a:lnTo>
                    <a:lnTo>
                      <a:pt x="36" y="126"/>
                    </a:lnTo>
                    <a:lnTo>
                      <a:pt x="44" y="162"/>
                    </a:lnTo>
                    <a:lnTo>
                      <a:pt x="46" y="199"/>
                    </a:lnTo>
                    <a:lnTo>
                      <a:pt x="40" y="203"/>
                    </a:lnTo>
                    <a:lnTo>
                      <a:pt x="35" y="203"/>
                    </a:lnTo>
                    <a:lnTo>
                      <a:pt x="30" y="202"/>
                    </a:lnTo>
                    <a:lnTo>
                      <a:pt x="26" y="202"/>
                    </a:lnTo>
                    <a:lnTo>
                      <a:pt x="18" y="163"/>
                    </a:lnTo>
                    <a:lnTo>
                      <a:pt x="10" y="125"/>
                    </a:lnTo>
                    <a:lnTo>
                      <a:pt x="4" y="87"/>
                    </a:lnTo>
                    <a:lnTo>
                      <a:pt x="0" y="47"/>
                    </a:lnTo>
                    <a:lnTo>
                      <a:pt x="13" y="39"/>
                    </a:lnTo>
                    <a:lnTo>
                      <a:pt x="25" y="31"/>
                    </a:lnTo>
                    <a:lnTo>
                      <a:pt x="37" y="25"/>
                    </a:lnTo>
                    <a:lnTo>
                      <a:pt x="50" y="19"/>
                    </a:lnTo>
                    <a:lnTo>
                      <a:pt x="64" y="13"/>
                    </a:lnTo>
                    <a:lnTo>
                      <a:pt x="76" y="9"/>
                    </a:lnTo>
                    <a:lnTo>
                      <a:pt x="90" y="6"/>
                    </a:lnTo>
                    <a:lnTo>
                      <a:pt x="104" y="3"/>
                    </a:lnTo>
                    <a:lnTo>
                      <a:pt x="118" y="1"/>
                    </a:lnTo>
                    <a:lnTo>
                      <a:pt x="131" y="0"/>
                    </a:lnTo>
                    <a:lnTo>
                      <a:pt x="145" y="0"/>
                    </a:lnTo>
                    <a:lnTo>
                      <a:pt x="160" y="0"/>
                    </a:lnTo>
                    <a:lnTo>
                      <a:pt x="175" y="1"/>
                    </a:lnTo>
                    <a:lnTo>
                      <a:pt x="189" y="3"/>
                    </a:lnTo>
                    <a:lnTo>
                      <a:pt x="204" y="6"/>
                    </a:lnTo>
                    <a:lnTo>
                      <a:pt x="219" y="9"/>
                    </a:lnTo>
                    <a:close/>
                  </a:path>
                </a:pathLst>
              </a:custGeom>
              <a:solidFill>
                <a:srgbClr val="000000"/>
              </a:solidFill>
              <a:ln w="9525">
                <a:noFill/>
                <a:round/>
                <a:headEnd/>
                <a:tailEnd/>
              </a:ln>
            </p:spPr>
            <p:txBody>
              <a:bodyPr/>
              <a:lstStyle/>
              <a:p>
                <a:endParaRPr lang="fr-FR"/>
              </a:p>
            </p:txBody>
          </p:sp>
          <p:sp>
            <p:nvSpPr>
              <p:cNvPr id="234" name="Freeform 411"/>
              <p:cNvSpPr>
                <a:spLocks/>
              </p:cNvSpPr>
              <p:nvPr/>
            </p:nvSpPr>
            <p:spPr bwMode="auto">
              <a:xfrm>
                <a:off x="3263" y="2005"/>
                <a:ext cx="32" cy="10"/>
              </a:xfrm>
              <a:custGeom>
                <a:avLst/>
                <a:gdLst>
                  <a:gd name="T0" fmla="*/ 0 w 127"/>
                  <a:gd name="T1" fmla="*/ 0 h 43"/>
                  <a:gd name="T2" fmla="*/ 0 w 127"/>
                  <a:gd name="T3" fmla="*/ 0 h 43"/>
                  <a:gd name="T4" fmla="*/ 0 w 127"/>
                  <a:gd name="T5" fmla="*/ 0 h 43"/>
                  <a:gd name="T6" fmla="*/ 0 w 127"/>
                  <a:gd name="T7" fmla="*/ 0 h 43"/>
                  <a:gd name="T8" fmla="*/ 0 w 127"/>
                  <a:gd name="T9" fmla="*/ 0 h 43"/>
                  <a:gd name="T10" fmla="*/ 0 w 127"/>
                  <a:gd name="T11" fmla="*/ 0 h 43"/>
                  <a:gd name="T12" fmla="*/ 0 w 127"/>
                  <a:gd name="T13" fmla="*/ 0 h 43"/>
                  <a:gd name="T14" fmla="*/ 0 w 127"/>
                  <a:gd name="T15" fmla="*/ 0 h 43"/>
                  <a:gd name="T16" fmla="*/ 0 w 127"/>
                  <a:gd name="T17" fmla="*/ 0 h 43"/>
                  <a:gd name="T18" fmla="*/ 0 w 127"/>
                  <a:gd name="T19" fmla="*/ 0 h 43"/>
                  <a:gd name="T20" fmla="*/ 0 w 127"/>
                  <a:gd name="T21" fmla="*/ 0 h 43"/>
                  <a:gd name="T22" fmla="*/ 0 w 127"/>
                  <a:gd name="T23" fmla="*/ 0 h 43"/>
                  <a:gd name="T24" fmla="*/ 0 w 127"/>
                  <a:gd name="T25" fmla="*/ 0 h 43"/>
                  <a:gd name="T26" fmla="*/ 0 w 127"/>
                  <a:gd name="T27" fmla="*/ 0 h 43"/>
                  <a:gd name="T28" fmla="*/ 0 w 127"/>
                  <a:gd name="T29" fmla="*/ 0 h 43"/>
                  <a:gd name="T30" fmla="*/ 0 w 127"/>
                  <a:gd name="T31" fmla="*/ 0 h 43"/>
                  <a:gd name="T32" fmla="*/ 0 w 127"/>
                  <a:gd name="T33" fmla="*/ 0 h 43"/>
                  <a:gd name="T34" fmla="*/ 0 w 127"/>
                  <a:gd name="T35" fmla="*/ 0 h 43"/>
                  <a:gd name="T36" fmla="*/ 0 w 127"/>
                  <a:gd name="T37" fmla="*/ 0 h 43"/>
                  <a:gd name="T38" fmla="*/ 0 w 127"/>
                  <a:gd name="T39" fmla="*/ 0 h 43"/>
                  <a:gd name="T40" fmla="*/ 0 w 127"/>
                  <a:gd name="T41" fmla="*/ 0 h 43"/>
                  <a:gd name="T42" fmla="*/ 0 w 127"/>
                  <a:gd name="T43" fmla="*/ 0 h 43"/>
                  <a:gd name="T44" fmla="*/ 0 w 127"/>
                  <a:gd name="T45" fmla="*/ 0 h 43"/>
                  <a:gd name="T46" fmla="*/ 0 w 127"/>
                  <a:gd name="T47" fmla="*/ 0 h 43"/>
                  <a:gd name="T48" fmla="*/ 0 w 127"/>
                  <a:gd name="T49" fmla="*/ 0 h 43"/>
                  <a:gd name="T50" fmla="*/ 0 w 127"/>
                  <a:gd name="T51" fmla="*/ 0 h 43"/>
                  <a:gd name="T52" fmla="*/ 0 w 127"/>
                  <a:gd name="T53" fmla="*/ 0 h 43"/>
                  <a:gd name="T54" fmla="*/ 0 w 127"/>
                  <a:gd name="T55" fmla="*/ 0 h 43"/>
                  <a:gd name="T56" fmla="*/ 0 w 127"/>
                  <a:gd name="T57" fmla="*/ 0 h 43"/>
                  <a:gd name="T58" fmla="*/ 0 w 127"/>
                  <a:gd name="T59" fmla="*/ 0 h 43"/>
                  <a:gd name="T60" fmla="*/ 0 w 127"/>
                  <a:gd name="T61" fmla="*/ 0 h 43"/>
                  <a:gd name="T62" fmla="*/ 0 w 127"/>
                  <a:gd name="T63" fmla="*/ 0 h 43"/>
                  <a:gd name="T64" fmla="*/ 0 w 127"/>
                  <a:gd name="T65" fmla="*/ 0 h 43"/>
                  <a:gd name="T66" fmla="*/ 0 w 127"/>
                  <a:gd name="T67" fmla="*/ 0 h 43"/>
                  <a:gd name="T68" fmla="*/ 0 w 127"/>
                  <a:gd name="T69" fmla="*/ 0 h 43"/>
                  <a:gd name="T70" fmla="*/ 0 w 127"/>
                  <a:gd name="T71" fmla="*/ 0 h 43"/>
                  <a:gd name="T72" fmla="*/ 0 w 127"/>
                  <a:gd name="T73" fmla="*/ 0 h 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7"/>
                  <a:gd name="T112" fmla="*/ 0 h 43"/>
                  <a:gd name="T113" fmla="*/ 127 w 127"/>
                  <a:gd name="T114" fmla="*/ 43 h 4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7" h="43">
                    <a:moveTo>
                      <a:pt x="127" y="13"/>
                    </a:moveTo>
                    <a:lnTo>
                      <a:pt x="127" y="21"/>
                    </a:lnTo>
                    <a:lnTo>
                      <a:pt x="124" y="26"/>
                    </a:lnTo>
                    <a:lnTo>
                      <a:pt x="120" y="29"/>
                    </a:lnTo>
                    <a:lnTo>
                      <a:pt x="114" y="32"/>
                    </a:lnTo>
                    <a:lnTo>
                      <a:pt x="108" y="34"/>
                    </a:lnTo>
                    <a:lnTo>
                      <a:pt x="100" y="38"/>
                    </a:lnTo>
                    <a:lnTo>
                      <a:pt x="94" y="40"/>
                    </a:lnTo>
                    <a:lnTo>
                      <a:pt x="89" y="43"/>
                    </a:lnTo>
                    <a:lnTo>
                      <a:pt x="76" y="43"/>
                    </a:lnTo>
                    <a:lnTo>
                      <a:pt x="64" y="42"/>
                    </a:lnTo>
                    <a:lnTo>
                      <a:pt x="53" y="40"/>
                    </a:lnTo>
                    <a:lnTo>
                      <a:pt x="42" y="37"/>
                    </a:lnTo>
                    <a:lnTo>
                      <a:pt x="31" y="32"/>
                    </a:lnTo>
                    <a:lnTo>
                      <a:pt x="21" y="27"/>
                    </a:lnTo>
                    <a:lnTo>
                      <a:pt x="10" y="23"/>
                    </a:lnTo>
                    <a:lnTo>
                      <a:pt x="0" y="18"/>
                    </a:lnTo>
                    <a:lnTo>
                      <a:pt x="2" y="11"/>
                    </a:lnTo>
                    <a:lnTo>
                      <a:pt x="8" y="9"/>
                    </a:lnTo>
                    <a:lnTo>
                      <a:pt x="17" y="7"/>
                    </a:lnTo>
                    <a:lnTo>
                      <a:pt x="23" y="5"/>
                    </a:lnTo>
                    <a:lnTo>
                      <a:pt x="28" y="6"/>
                    </a:lnTo>
                    <a:lnTo>
                      <a:pt x="34" y="8"/>
                    </a:lnTo>
                    <a:lnTo>
                      <a:pt x="39" y="9"/>
                    </a:lnTo>
                    <a:lnTo>
                      <a:pt x="44" y="11"/>
                    </a:lnTo>
                    <a:lnTo>
                      <a:pt x="49" y="12"/>
                    </a:lnTo>
                    <a:lnTo>
                      <a:pt x="55" y="13"/>
                    </a:lnTo>
                    <a:lnTo>
                      <a:pt x="60" y="14"/>
                    </a:lnTo>
                    <a:lnTo>
                      <a:pt x="66" y="15"/>
                    </a:lnTo>
                    <a:lnTo>
                      <a:pt x="77" y="17"/>
                    </a:lnTo>
                    <a:lnTo>
                      <a:pt x="85" y="13"/>
                    </a:lnTo>
                    <a:lnTo>
                      <a:pt x="95" y="8"/>
                    </a:lnTo>
                    <a:lnTo>
                      <a:pt x="103" y="4"/>
                    </a:lnTo>
                    <a:lnTo>
                      <a:pt x="110" y="1"/>
                    </a:lnTo>
                    <a:lnTo>
                      <a:pt x="117" y="0"/>
                    </a:lnTo>
                    <a:lnTo>
                      <a:pt x="122" y="4"/>
                    </a:lnTo>
                    <a:lnTo>
                      <a:pt x="127" y="13"/>
                    </a:lnTo>
                    <a:close/>
                  </a:path>
                </a:pathLst>
              </a:custGeom>
              <a:solidFill>
                <a:srgbClr val="000000"/>
              </a:solidFill>
              <a:ln w="9525">
                <a:noFill/>
                <a:round/>
                <a:headEnd/>
                <a:tailEnd/>
              </a:ln>
            </p:spPr>
            <p:txBody>
              <a:bodyPr/>
              <a:lstStyle/>
              <a:p>
                <a:endParaRPr lang="fr-FR"/>
              </a:p>
            </p:txBody>
          </p:sp>
          <p:sp>
            <p:nvSpPr>
              <p:cNvPr id="235" name="Freeform 412"/>
              <p:cNvSpPr>
                <a:spLocks/>
              </p:cNvSpPr>
              <p:nvPr/>
            </p:nvSpPr>
            <p:spPr bwMode="auto">
              <a:xfrm>
                <a:off x="3262" y="2038"/>
                <a:ext cx="50" cy="42"/>
              </a:xfrm>
              <a:custGeom>
                <a:avLst/>
                <a:gdLst>
                  <a:gd name="T0" fmla="*/ 0 w 200"/>
                  <a:gd name="T1" fmla="*/ 0 h 170"/>
                  <a:gd name="T2" fmla="*/ 0 w 200"/>
                  <a:gd name="T3" fmla="*/ 0 h 170"/>
                  <a:gd name="T4" fmla="*/ 0 w 200"/>
                  <a:gd name="T5" fmla="*/ 0 h 170"/>
                  <a:gd name="T6" fmla="*/ 0 w 200"/>
                  <a:gd name="T7" fmla="*/ 0 h 170"/>
                  <a:gd name="T8" fmla="*/ 0 w 200"/>
                  <a:gd name="T9" fmla="*/ 0 h 170"/>
                  <a:gd name="T10" fmla="*/ 0 w 200"/>
                  <a:gd name="T11" fmla="*/ 0 h 170"/>
                  <a:gd name="T12" fmla="*/ 0 w 200"/>
                  <a:gd name="T13" fmla="*/ 0 h 170"/>
                  <a:gd name="T14" fmla="*/ 0 w 200"/>
                  <a:gd name="T15" fmla="*/ 0 h 170"/>
                  <a:gd name="T16" fmla="*/ 0 w 200"/>
                  <a:gd name="T17" fmla="*/ 0 h 170"/>
                  <a:gd name="T18" fmla="*/ 0 w 200"/>
                  <a:gd name="T19" fmla="*/ 0 h 170"/>
                  <a:gd name="T20" fmla="*/ 0 w 200"/>
                  <a:gd name="T21" fmla="*/ 0 h 170"/>
                  <a:gd name="T22" fmla="*/ 0 w 200"/>
                  <a:gd name="T23" fmla="*/ 0 h 170"/>
                  <a:gd name="T24" fmla="*/ 0 w 200"/>
                  <a:gd name="T25" fmla="*/ 0 h 170"/>
                  <a:gd name="T26" fmla="*/ 0 w 200"/>
                  <a:gd name="T27" fmla="*/ 0 h 170"/>
                  <a:gd name="T28" fmla="*/ 0 w 200"/>
                  <a:gd name="T29" fmla="*/ 0 h 170"/>
                  <a:gd name="T30" fmla="*/ 0 w 200"/>
                  <a:gd name="T31" fmla="*/ 0 h 170"/>
                  <a:gd name="T32" fmla="*/ 0 w 200"/>
                  <a:gd name="T33" fmla="*/ 0 h 170"/>
                  <a:gd name="T34" fmla="*/ 0 w 200"/>
                  <a:gd name="T35" fmla="*/ 0 h 170"/>
                  <a:gd name="T36" fmla="*/ 0 w 200"/>
                  <a:gd name="T37" fmla="*/ 0 h 170"/>
                  <a:gd name="T38" fmla="*/ 0 w 200"/>
                  <a:gd name="T39" fmla="*/ 0 h 170"/>
                  <a:gd name="T40" fmla="*/ 0 w 200"/>
                  <a:gd name="T41" fmla="*/ 0 h 170"/>
                  <a:gd name="T42" fmla="*/ 0 w 200"/>
                  <a:gd name="T43" fmla="*/ 0 h 170"/>
                  <a:gd name="T44" fmla="*/ 0 w 200"/>
                  <a:gd name="T45" fmla="*/ 0 h 170"/>
                  <a:gd name="T46" fmla="*/ 0 w 200"/>
                  <a:gd name="T47" fmla="*/ 0 h 170"/>
                  <a:gd name="T48" fmla="*/ 0 w 200"/>
                  <a:gd name="T49" fmla="*/ 0 h 170"/>
                  <a:gd name="T50" fmla="*/ 0 w 200"/>
                  <a:gd name="T51" fmla="*/ 0 h 170"/>
                  <a:gd name="T52" fmla="*/ 0 w 200"/>
                  <a:gd name="T53" fmla="*/ 0 h 170"/>
                  <a:gd name="T54" fmla="*/ 0 w 200"/>
                  <a:gd name="T55" fmla="*/ 0 h 170"/>
                  <a:gd name="T56" fmla="*/ 0 w 200"/>
                  <a:gd name="T57" fmla="*/ 0 h 170"/>
                  <a:gd name="T58" fmla="*/ 0 w 200"/>
                  <a:gd name="T59" fmla="*/ 0 h 170"/>
                  <a:gd name="T60" fmla="*/ 0 w 200"/>
                  <a:gd name="T61" fmla="*/ 0 h 170"/>
                  <a:gd name="T62" fmla="*/ 0 w 200"/>
                  <a:gd name="T63" fmla="*/ 0 h 170"/>
                  <a:gd name="T64" fmla="*/ 0 w 200"/>
                  <a:gd name="T65" fmla="*/ 0 h 170"/>
                  <a:gd name="T66" fmla="*/ 0 w 200"/>
                  <a:gd name="T67" fmla="*/ 0 h 170"/>
                  <a:gd name="T68" fmla="*/ 0 w 200"/>
                  <a:gd name="T69" fmla="*/ 0 h 170"/>
                  <a:gd name="T70" fmla="*/ 0 w 200"/>
                  <a:gd name="T71" fmla="*/ 0 h 170"/>
                  <a:gd name="T72" fmla="*/ 0 w 200"/>
                  <a:gd name="T73" fmla="*/ 0 h 170"/>
                  <a:gd name="T74" fmla="*/ 0 w 200"/>
                  <a:gd name="T75" fmla="*/ 0 h 170"/>
                  <a:gd name="T76" fmla="*/ 0 w 200"/>
                  <a:gd name="T77" fmla="*/ 0 h 170"/>
                  <a:gd name="T78" fmla="*/ 0 w 200"/>
                  <a:gd name="T79" fmla="*/ 0 h 170"/>
                  <a:gd name="T80" fmla="*/ 0 w 200"/>
                  <a:gd name="T81" fmla="*/ 0 h 170"/>
                  <a:gd name="T82" fmla="*/ 0 w 200"/>
                  <a:gd name="T83" fmla="*/ 0 h 170"/>
                  <a:gd name="T84" fmla="*/ 0 w 200"/>
                  <a:gd name="T85" fmla="*/ 0 h 170"/>
                  <a:gd name="T86" fmla="*/ 0 w 200"/>
                  <a:gd name="T87" fmla="*/ 0 h 170"/>
                  <a:gd name="T88" fmla="*/ 0 w 200"/>
                  <a:gd name="T89" fmla="*/ 0 h 170"/>
                  <a:gd name="T90" fmla="*/ 0 w 200"/>
                  <a:gd name="T91" fmla="*/ 0 h 1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0"/>
                  <a:gd name="T139" fmla="*/ 0 h 170"/>
                  <a:gd name="T140" fmla="*/ 200 w 200"/>
                  <a:gd name="T141" fmla="*/ 170 h 1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0" h="170">
                    <a:moveTo>
                      <a:pt x="192" y="80"/>
                    </a:moveTo>
                    <a:lnTo>
                      <a:pt x="180" y="95"/>
                    </a:lnTo>
                    <a:lnTo>
                      <a:pt x="169" y="112"/>
                    </a:lnTo>
                    <a:lnTo>
                      <a:pt x="157" y="129"/>
                    </a:lnTo>
                    <a:lnTo>
                      <a:pt x="144" y="144"/>
                    </a:lnTo>
                    <a:lnTo>
                      <a:pt x="129" y="158"/>
                    </a:lnTo>
                    <a:lnTo>
                      <a:pt x="114" y="167"/>
                    </a:lnTo>
                    <a:lnTo>
                      <a:pt x="95" y="170"/>
                    </a:lnTo>
                    <a:lnTo>
                      <a:pt x="72" y="165"/>
                    </a:lnTo>
                    <a:lnTo>
                      <a:pt x="54" y="157"/>
                    </a:lnTo>
                    <a:lnTo>
                      <a:pt x="41" y="145"/>
                    </a:lnTo>
                    <a:lnTo>
                      <a:pt x="29" y="131"/>
                    </a:lnTo>
                    <a:lnTo>
                      <a:pt x="21" y="115"/>
                    </a:lnTo>
                    <a:lnTo>
                      <a:pt x="14" y="97"/>
                    </a:lnTo>
                    <a:lnTo>
                      <a:pt x="9" y="78"/>
                    </a:lnTo>
                    <a:lnTo>
                      <a:pt x="5" y="60"/>
                    </a:lnTo>
                    <a:lnTo>
                      <a:pt x="0" y="42"/>
                    </a:lnTo>
                    <a:lnTo>
                      <a:pt x="18" y="43"/>
                    </a:lnTo>
                    <a:lnTo>
                      <a:pt x="30" y="51"/>
                    </a:lnTo>
                    <a:lnTo>
                      <a:pt x="39" y="66"/>
                    </a:lnTo>
                    <a:lnTo>
                      <a:pt x="46" y="84"/>
                    </a:lnTo>
                    <a:lnTo>
                      <a:pt x="52" y="102"/>
                    </a:lnTo>
                    <a:lnTo>
                      <a:pt x="62" y="119"/>
                    </a:lnTo>
                    <a:lnTo>
                      <a:pt x="76" y="132"/>
                    </a:lnTo>
                    <a:lnTo>
                      <a:pt x="96" y="138"/>
                    </a:lnTo>
                    <a:lnTo>
                      <a:pt x="101" y="149"/>
                    </a:lnTo>
                    <a:lnTo>
                      <a:pt x="112" y="141"/>
                    </a:lnTo>
                    <a:lnTo>
                      <a:pt x="121" y="133"/>
                    </a:lnTo>
                    <a:lnTo>
                      <a:pt x="131" y="123"/>
                    </a:lnTo>
                    <a:lnTo>
                      <a:pt x="139" y="113"/>
                    </a:lnTo>
                    <a:lnTo>
                      <a:pt x="146" y="101"/>
                    </a:lnTo>
                    <a:lnTo>
                      <a:pt x="154" y="89"/>
                    </a:lnTo>
                    <a:lnTo>
                      <a:pt x="160" y="78"/>
                    </a:lnTo>
                    <a:lnTo>
                      <a:pt x="166" y="67"/>
                    </a:lnTo>
                    <a:lnTo>
                      <a:pt x="169" y="51"/>
                    </a:lnTo>
                    <a:lnTo>
                      <a:pt x="170" y="33"/>
                    </a:lnTo>
                    <a:lnTo>
                      <a:pt x="173" y="15"/>
                    </a:lnTo>
                    <a:lnTo>
                      <a:pt x="181" y="0"/>
                    </a:lnTo>
                    <a:lnTo>
                      <a:pt x="193" y="5"/>
                    </a:lnTo>
                    <a:lnTo>
                      <a:pt x="198" y="12"/>
                    </a:lnTo>
                    <a:lnTo>
                      <a:pt x="200" y="22"/>
                    </a:lnTo>
                    <a:lnTo>
                      <a:pt x="198" y="32"/>
                    </a:lnTo>
                    <a:lnTo>
                      <a:pt x="196" y="44"/>
                    </a:lnTo>
                    <a:lnTo>
                      <a:pt x="193" y="57"/>
                    </a:lnTo>
                    <a:lnTo>
                      <a:pt x="191" y="68"/>
                    </a:lnTo>
                    <a:lnTo>
                      <a:pt x="192" y="80"/>
                    </a:lnTo>
                    <a:close/>
                  </a:path>
                </a:pathLst>
              </a:custGeom>
              <a:solidFill>
                <a:srgbClr val="000000"/>
              </a:solidFill>
              <a:ln w="9525">
                <a:noFill/>
                <a:round/>
                <a:headEnd/>
                <a:tailEnd/>
              </a:ln>
            </p:spPr>
            <p:txBody>
              <a:bodyPr/>
              <a:lstStyle/>
              <a:p>
                <a:endParaRPr lang="fr-FR"/>
              </a:p>
            </p:txBody>
          </p:sp>
          <p:sp>
            <p:nvSpPr>
              <p:cNvPr id="236" name="Freeform 413"/>
              <p:cNvSpPr>
                <a:spLocks/>
              </p:cNvSpPr>
              <p:nvPr/>
            </p:nvSpPr>
            <p:spPr bwMode="auto">
              <a:xfrm>
                <a:off x="3018" y="2051"/>
                <a:ext cx="145" cy="43"/>
              </a:xfrm>
              <a:custGeom>
                <a:avLst/>
                <a:gdLst>
                  <a:gd name="T0" fmla="*/ 0 w 581"/>
                  <a:gd name="T1" fmla="*/ 0 h 170"/>
                  <a:gd name="T2" fmla="*/ 0 w 581"/>
                  <a:gd name="T3" fmla="*/ 0 h 170"/>
                  <a:gd name="T4" fmla="*/ 0 w 581"/>
                  <a:gd name="T5" fmla="*/ 0 h 170"/>
                  <a:gd name="T6" fmla="*/ 0 w 581"/>
                  <a:gd name="T7" fmla="*/ 0 h 170"/>
                  <a:gd name="T8" fmla="*/ 0 w 581"/>
                  <a:gd name="T9" fmla="*/ 0 h 170"/>
                  <a:gd name="T10" fmla="*/ 0 w 581"/>
                  <a:gd name="T11" fmla="*/ 0 h 170"/>
                  <a:gd name="T12" fmla="*/ 0 w 581"/>
                  <a:gd name="T13" fmla="*/ 0 h 170"/>
                  <a:gd name="T14" fmla="*/ 0 w 581"/>
                  <a:gd name="T15" fmla="*/ 0 h 170"/>
                  <a:gd name="T16" fmla="*/ 0 w 581"/>
                  <a:gd name="T17" fmla="*/ 0 h 170"/>
                  <a:gd name="T18" fmla="*/ 0 w 581"/>
                  <a:gd name="T19" fmla="*/ 0 h 170"/>
                  <a:gd name="T20" fmla="*/ 0 w 581"/>
                  <a:gd name="T21" fmla="*/ 0 h 170"/>
                  <a:gd name="T22" fmla="*/ 0 w 581"/>
                  <a:gd name="T23" fmla="*/ 0 h 170"/>
                  <a:gd name="T24" fmla="*/ 0 w 581"/>
                  <a:gd name="T25" fmla="*/ 0 h 170"/>
                  <a:gd name="T26" fmla="*/ 0 w 581"/>
                  <a:gd name="T27" fmla="*/ 0 h 170"/>
                  <a:gd name="T28" fmla="*/ 0 w 581"/>
                  <a:gd name="T29" fmla="*/ 0 h 170"/>
                  <a:gd name="T30" fmla="*/ 0 w 581"/>
                  <a:gd name="T31" fmla="*/ 0 h 170"/>
                  <a:gd name="T32" fmla="*/ 0 w 581"/>
                  <a:gd name="T33" fmla="*/ 0 h 170"/>
                  <a:gd name="T34" fmla="*/ 0 w 581"/>
                  <a:gd name="T35" fmla="*/ 0 h 170"/>
                  <a:gd name="T36" fmla="*/ 0 w 581"/>
                  <a:gd name="T37" fmla="*/ 0 h 170"/>
                  <a:gd name="T38" fmla="*/ 0 w 581"/>
                  <a:gd name="T39" fmla="*/ 0 h 170"/>
                  <a:gd name="T40" fmla="*/ 0 w 581"/>
                  <a:gd name="T41" fmla="*/ 0 h 170"/>
                  <a:gd name="T42" fmla="*/ 0 w 581"/>
                  <a:gd name="T43" fmla="*/ 0 h 170"/>
                  <a:gd name="T44" fmla="*/ 0 w 581"/>
                  <a:gd name="T45" fmla="*/ 0 h 170"/>
                  <a:gd name="T46" fmla="*/ 0 w 581"/>
                  <a:gd name="T47" fmla="*/ 0 h 170"/>
                  <a:gd name="T48" fmla="*/ 0 w 581"/>
                  <a:gd name="T49" fmla="*/ 0 h 170"/>
                  <a:gd name="T50" fmla="*/ 0 w 581"/>
                  <a:gd name="T51" fmla="*/ 0 h 170"/>
                  <a:gd name="T52" fmla="*/ 0 w 581"/>
                  <a:gd name="T53" fmla="*/ 0 h 170"/>
                  <a:gd name="T54" fmla="*/ 0 w 581"/>
                  <a:gd name="T55" fmla="*/ 0 h 170"/>
                  <a:gd name="T56" fmla="*/ 0 w 581"/>
                  <a:gd name="T57" fmla="*/ 0 h 170"/>
                  <a:gd name="T58" fmla="*/ 0 w 581"/>
                  <a:gd name="T59" fmla="*/ 0 h 170"/>
                  <a:gd name="T60" fmla="*/ 0 w 581"/>
                  <a:gd name="T61" fmla="*/ 0 h 170"/>
                  <a:gd name="T62" fmla="*/ 0 w 581"/>
                  <a:gd name="T63" fmla="*/ 0 h 170"/>
                  <a:gd name="T64" fmla="*/ 0 w 581"/>
                  <a:gd name="T65" fmla="*/ 0 h 170"/>
                  <a:gd name="T66" fmla="*/ 0 w 581"/>
                  <a:gd name="T67" fmla="*/ 0 h 170"/>
                  <a:gd name="T68" fmla="*/ 0 w 581"/>
                  <a:gd name="T69" fmla="*/ 0 h 170"/>
                  <a:gd name="T70" fmla="*/ 0 w 581"/>
                  <a:gd name="T71" fmla="*/ 0 h 170"/>
                  <a:gd name="T72" fmla="*/ 0 w 581"/>
                  <a:gd name="T73" fmla="*/ 0 h 170"/>
                  <a:gd name="T74" fmla="*/ 0 w 581"/>
                  <a:gd name="T75" fmla="*/ 0 h 170"/>
                  <a:gd name="T76" fmla="*/ 0 w 581"/>
                  <a:gd name="T77" fmla="*/ 0 h 170"/>
                  <a:gd name="T78" fmla="*/ 0 w 581"/>
                  <a:gd name="T79" fmla="*/ 0 h 1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81"/>
                  <a:gd name="T121" fmla="*/ 0 h 170"/>
                  <a:gd name="T122" fmla="*/ 581 w 581"/>
                  <a:gd name="T123" fmla="*/ 170 h 1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81" h="170">
                    <a:moveTo>
                      <a:pt x="312" y="18"/>
                    </a:moveTo>
                    <a:lnTo>
                      <a:pt x="329" y="18"/>
                    </a:lnTo>
                    <a:lnTo>
                      <a:pt x="346" y="20"/>
                    </a:lnTo>
                    <a:lnTo>
                      <a:pt x="362" y="22"/>
                    </a:lnTo>
                    <a:lnTo>
                      <a:pt x="379" y="25"/>
                    </a:lnTo>
                    <a:lnTo>
                      <a:pt x="394" y="28"/>
                    </a:lnTo>
                    <a:lnTo>
                      <a:pt x="410" y="32"/>
                    </a:lnTo>
                    <a:lnTo>
                      <a:pt x="426" y="37"/>
                    </a:lnTo>
                    <a:lnTo>
                      <a:pt x="443" y="42"/>
                    </a:lnTo>
                    <a:lnTo>
                      <a:pt x="459" y="46"/>
                    </a:lnTo>
                    <a:lnTo>
                      <a:pt x="475" y="50"/>
                    </a:lnTo>
                    <a:lnTo>
                      <a:pt x="491" y="53"/>
                    </a:lnTo>
                    <a:lnTo>
                      <a:pt x="507" y="57"/>
                    </a:lnTo>
                    <a:lnTo>
                      <a:pt x="523" y="59"/>
                    </a:lnTo>
                    <a:lnTo>
                      <a:pt x="540" y="61"/>
                    </a:lnTo>
                    <a:lnTo>
                      <a:pt x="557" y="61"/>
                    </a:lnTo>
                    <a:lnTo>
                      <a:pt x="574" y="60"/>
                    </a:lnTo>
                    <a:lnTo>
                      <a:pt x="576" y="65"/>
                    </a:lnTo>
                    <a:lnTo>
                      <a:pt x="578" y="68"/>
                    </a:lnTo>
                    <a:lnTo>
                      <a:pt x="580" y="72"/>
                    </a:lnTo>
                    <a:lnTo>
                      <a:pt x="581" y="78"/>
                    </a:lnTo>
                    <a:lnTo>
                      <a:pt x="574" y="85"/>
                    </a:lnTo>
                    <a:lnTo>
                      <a:pt x="541" y="83"/>
                    </a:lnTo>
                    <a:lnTo>
                      <a:pt x="510" y="79"/>
                    </a:lnTo>
                    <a:lnTo>
                      <a:pt x="477" y="75"/>
                    </a:lnTo>
                    <a:lnTo>
                      <a:pt x="444" y="69"/>
                    </a:lnTo>
                    <a:lnTo>
                      <a:pt x="412" y="64"/>
                    </a:lnTo>
                    <a:lnTo>
                      <a:pt x="380" y="59"/>
                    </a:lnTo>
                    <a:lnTo>
                      <a:pt x="348" y="53"/>
                    </a:lnTo>
                    <a:lnTo>
                      <a:pt x="315" y="48"/>
                    </a:lnTo>
                    <a:lnTo>
                      <a:pt x="283" y="43"/>
                    </a:lnTo>
                    <a:lnTo>
                      <a:pt x="252" y="40"/>
                    </a:lnTo>
                    <a:lnTo>
                      <a:pt x="219" y="37"/>
                    </a:lnTo>
                    <a:lnTo>
                      <a:pt x="187" y="34"/>
                    </a:lnTo>
                    <a:lnTo>
                      <a:pt x="156" y="34"/>
                    </a:lnTo>
                    <a:lnTo>
                      <a:pt x="123" y="37"/>
                    </a:lnTo>
                    <a:lnTo>
                      <a:pt x="91" y="40"/>
                    </a:lnTo>
                    <a:lnTo>
                      <a:pt x="59" y="45"/>
                    </a:lnTo>
                    <a:lnTo>
                      <a:pt x="49" y="76"/>
                    </a:lnTo>
                    <a:lnTo>
                      <a:pt x="45" y="109"/>
                    </a:lnTo>
                    <a:lnTo>
                      <a:pt x="40" y="142"/>
                    </a:lnTo>
                    <a:lnTo>
                      <a:pt x="29" y="170"/>
                    </a:lnTo>
                    <a:lnTo>
                      <a:pt x="21" y="161"/>
                    </a:lnTo>
                    <a:lnTo>
                      <a:pt x="15" y="162"/>
                    </a:lnTo>
                    <a:lnTo>
                      <a:pt x="14" y="160"/>
                    </a:lnTo>
                    <a:lnTo>
                      <a:pt x="13" y="155"/>
                    </a:lnTo>
                    <a:lnTo>
                      <a:pt x="9" y="146"/>
                    </a:lnTo>
                    <a:lnTo>
                      <a:pt x="1" y="121"/>
                    </a:lnTo>
                    <a:lnTo>
                      <a:pt x="7" y="118"/>
                    </a:lnTo>
                    <a:lnTo>
                      <a:pt x="5" y="114"/>
                    </a:lnTo>
                    <a:lnTo>
                      <a:pt x="0" y="109"/>
                    </a:lnTo>
                    <a:lnTo>
                      <a:pt x="1" y="103"/>
                    </a:lnTo>
                    <a:lnTo>
                      <a:pt x="1" y="84"/>
                    </a:lnTo>
                    <a:lnTo>
                      <a:pt x="1" y="64"/>
                    </a:lnTo>
                    <a:lnTo>
                      <a:pt x="6" y="44"/>
                    </a:lnTo>
                    <a:lnTo>
                      <a:pt x="14" y="27"/>
                    </a:lnTo>
                    <a:lnTo>
                      <a:pt x="26" y="15"/>
                    </a:lnTo>
                    <a:lnTo>
                      <a:pt x="38" y="9"/>
                    </a:lnTo>
                    <a:lnTo>
                      <a:pt x="53" y="5"/>
                    </a:lnTo>
                    <a:lnTo>
                      <a:pt x="68" y="3"/>
                    </a:lnTo>
                    <a:lnTo>
                      <a:pt x="83" y="2"/>
                    </a:lnTo>
                    <a:lnTo>
                      <a:pt x="97" y="2"/>
                    </a:lnTo>
                    <a:lnTo>
                      <a:pt x="113" y="2"/>
                    </a:lnTo>
                    <a:lnTo>
                      <a:pt x="128" y="0"/>
                    </a:lnTo>
                    <a:lnTo>
                      <a:pt x="140" y="0"/>
                    </a:lnTo>
                    <a:lnTo>
                      <a:pt x="150" y="0"/>
                    </a:lnTo>
                    <a:lnTo>
                      <a:pt x="162" y="1"/>
                    </a:lnTo>
                    <a:lnTo>
                      <a:pt x="174" y="1"/>
                    </a:lnTo>
                    <a:lnTo>
                      <a:pt x="185" y="2"/>
                    </a:lnTo>
                    <a:lnTo>
                      <a:pt x="196" y="3"/>
                    </a:lnTo>
                    <a:lnTo>
                      <a:pt x="207" y="4"/>
                    </a:lnTo>
                    <a:lnTo>
                      <a:pt x="219" y="5"/>
                    </a:lnTo>
                    <a:lnTo>
                      <a:pt x="231" y="6"/>
                    </a:lnTo>
                    <a:lnTo>
                      <a:pt x="242" y="8"/>
                    </a:lnTo>
                    <a:lnTo>
                      <a:pt x="254" y="9"/>
                    </a:lnTo>
                    <a:lnTo>
                      <a:pt x="265" y="11"/>
                    </a:lnTo>
                    <a:lnTo>
                      <a:pt x="277" y="12"/>
                    </a:lnTo>
                    <a:lnTo>
                      <a:pt x="289" y="14"/>
                    </a:lnTo>
                    <a:lnTo>
                      <a:pt x="300" y="15"/>
                    </a:lnTo>
                    <a:lnTo>
                      <a:pt x="312" y="18"/>
                    </a:lnTo>
                    <a:close/>
                  </a:path>
                </a:pathLst>
              </a:custGeom>
              <a:solidFill>
                <a:srgbClr val="000000"/>
              </a:solidFill>
              <a:ln w="9525">
                <a:noFill/>
                <a:round/>
                <a:headEnd/>
                <a:tailEnd/>
              </a:ln>
            </p:spPr>
            <p:txBody>
              <a:bodyPr/>
              <a:lstStyle/>
              <a:p>
                <a:endParaRPr lang="fr-FR"/>
              </a:p>
            </p:txBody>
          </p:sp>
          <p:sp>
            <p:nvSpPr>
              <p:cNvPr id="237" name="Freeform 415"/>
              <p:cNvSpPr>
                <a:spLocks/>
              </p:cNvSpPr>
              <p:nvPr/>
            </p:nvSpPr>
            <p:spPr bwMode="auto">
              <a:xfrm>
                <a:off x="3266" y="2072"/>
                <a:ext cx="54" cy="120"/>
              </a:xfrm>
              <a:custGeom>
                <a:avLst/>
                <a:gdLst>
                  <a:gd name="T0" fmla="*/ 0 w 216"/>
                  <a:gd name="T1" fmla="*/ 0 h 481"/>
                  <a:gd name="T2" fmla="*/ 0 w 216"/>
                  <a:gd name="T3" fmla="*/ 0 h 481"/>
                  <a:gd name="T4" fmla="*/ 0 w 216"/>
                  <a:gd name="T5" fmla="*/ 0 h 481"/>
                  <a:gd name="T6" fmla="*/ 0 w 216"/>
                  <a:gd name="T7" fmla="*/ 0 h 481"/>
                  <a:gd name="T8" fmla="*/ 0 w 216"/>
                  <a:gd name="T9" fmla="*/ 0 h 481"/>
                  <a:gd name="T10" fmla="*/ 0 w 216"/>
                  <a:gd name="T11" fmla="*/ 0 h 481"/>
                  <a:gd name="T12" fmla="*/ 0 w 216"/>
                  <a:gd name="T13" fmla="*/ 0 h 481"/>
                  <a:gd name="T14" fmla="*/ 0 w 216"/>
                  <a:gd name="T15" fmla="*/ 0 h 481"/>
                  <a:gd name="T16" fmla="*/ 0 w 216"/>
                  <a:gd name="T17" fmla="*/ 0 h 481"/>
                  <a:gd name="T18" fmla="*/ 0 w 216"/>
                  <a:gd name="T19" fmla="*/ 0 h 481"/>
                  <a:gd name="T20" fmla="*/ 0 w 216"/>
                  <a:gd name="T21" fmla="*/ 0 h 481"/>
                  <a:gd name="T22" fmla="*/ 0 w 216"/>
                  <a:gd name="T23" fmla="*/ 0 h 481"/>
                  <a:gd name="T24" fmla="*/ 0 w 216"/>
                  <a:gd name="T25" fmla="*/ 0 h 481"/>
                  <a:gd name="T26" fmla="*/ 0 w 216"/>
                  <a:gd name="T27" fmla="*/ 0 h 481"/>
                  <a:gd name="T28" fmla="*/ 0 w 216"/>
                  <a:gd name="T29" fmla="*/ 0 h 481"/>
                  <a:gd name="T30" fmla="*/ 0 w 216"/>
                  <a:gd name="T31" fmla="*/ 0 h 481"/>
                  <a:gd name="T32" fmla="*/ 0 w 216"/>
                  <a:gd name="T33" fmla="*/ 0 h 481"/>
                  <a:gd name="T34" fmla="*/ 0 w 216"/>
                  <a:gd name="T35" fmla="*/ 0 h 481"/>
                  <a:gd name="T36" fmla="*/ 0 w 216"/>
                  <a:gd name="T37" fmla="*/ 0 h 481"/>
                  <a:gd name="T38" fmla="*/ 0 w 216"/>
                  <a:gd name="T39" fmla="*/ 0 h 481"/>
                  <a:gd name="T40" fmla="*/ 0 w 216"/>
                  <a:gd name="T41" fmla="*/ 0 h 481"/>
                  <a:gd name="T42" fmla="*/ 0 w 216"/>
                  <a:gd name="T43" fmla="*/ 0 h 481"/>
                  <a:gd name="T44" fmla="*/ 0 w 216"/>
                  <a:gd name="T45" fmla="*/ 0 h 481"/>
                  <a:gd name="T46" fmla="*/ 0 w 216"/>
                  <a:gd name="T47" fmla="*/ 0 h 481"/>
                  <a:gd name="T48" fmla="*/ 0 w 216"/>
                  <a:gd name="T49" fmla="*/ 0 h 481"/>
                  <a:gd name="T50" fmla="*/ 0 w 216"/>
                  <a:gd name="T51" fmla="*/ 0 h 481"/>
                  <a:gd name="T52" fmla="*/ 0 w 216"/>
                  <a:gd name="T53" fmla="*/ 0 h 481"/>
                  <a:gd name="T54" fmla="*/ 0 w 216"/>
                  <a:gd name="T55" fmla="*/ 0 h 481"/>
                  <a:gd name="T56" fmla="*/ 0 w 216"/>
                  <a:gd name="T57" fmla="*/ 0 h 481"/>
                  <a:gd name="T58" fmla="*/ 0 w 216"/>
                  <a:gd name="T59" fmla="*/ 0 h 481"/>
                  <a:gd name="T60" fmla="*/ 0 w 216"/>
                  <a:gd name="T61" fmla="*/ 0 h 481"/>
                  <a:gd name="T62" fmla="*/ 0 w 216"/>
                  <a:gd name="T63" fmla="*/ 0 h 481"/>
                  <a:gd name="T64" fmla="*/ 0 w 216"/>
                  <a:gd name="T65" fmla="*/ 0 h 481"/>
                  <a:gd name="T66" fmla="*/ 0 w 216"/>
                  <a:gd name="T67" fmla="*/ 0 h 481"/>
                  <a:gd name="T68" fmla="*/ 0 w 216"/>
                  <a:gd name="T69" fmla="*/ 0 h 481"/>
                  <a:gd name="T70" fmla="*/ 0 w 216"/>
                  <a:gd name="T71" fmla="*/ 0 h 481"/>
                  <a:gd name="T72" fmla="*/ 0 w 216"/>
                  <a:gd name="T73" fmla="*/ 0 h 481"/>
                  <a:gd name="T74" fmla="*/ 0 w 216"/>
                  <a:gd name="T75" fmla="*/ 0 h 481"/>
                  <a:gd name="T76" fmla="*/ 0 w 216"/>
                  <a:gd name="T77" fmla="*/ 0 h 481"/>
                  <a:gd name="T78" fmla="*/ 0 w 216"/>
                  <a:gd name="T79" fmla="*/ 0 h 481"/>
                  <a:gd name="T80" fmla="*/ 0 w 216"/>
                  <a:gd name="T81" fmla="*/ 0 h 481"/>
                  <a:gd name="T82" fmla="*/ 0 w 216"/>
                  <a:gd name="T83" fmla="*/ 0 h 481"/>
                  <a:gd name="T84" fmla="*/ 0 w 216"/>
                  <a:gd name="T85" fmla="*/ 0 h 481"/>
                  <a:gd name="T86" fmla="*/ 0 w 216"/>
                  <a:gd name="T87" fmla="*/ 0 h 481"/>
                  <a:gd name="T88" fmla="*/ 0 w 216"/>
                  <a:gd name="T89" fmla="*/ 0 h 481"/>
                  <a:gd name="T90" fmla="*/ 0 w 216"/>
                  <a:gd name="T91" fmla="*/ 0 h 481"/>
                  <a:gd name="T92" fmla="*/ 0 w 216"/>
                  <a:gd name="T93" fmla="*/ 0 h 481"/>
                  <a:gd name="T94" fmla="*/ 0 w 216"/>
                  <a:gd name="T95" fmla="*/ 0 h 481"/>
                  <a:gd name="T96" fmla="*/ 0 w 216"/>
                  <a:gd name="T97" fmla="*/ 0 h 481"/>
                  <a:gd name="T98" fmla="*/ 0 w 216"/>
                  <a:gd name="T99" fmla="*/ 0 h 481"/>
                  <a:gd name="T100" fmla="*/ 0 w 216"/>
                  <a:gd name="T101" fmla="*/ 0 h 481"/>
                  <a:gd name="T102" fmla="*/ 0 w 216"/>
                  <a:gd name="T103" fmla="*/ 0 h 4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
                  <a:gd name="T157" fmla="*/ 0 h 481"/>
                  <a:gd name="T158" fmla="*/ 216 w 216"/>
                  <a:gd name="T159" fmla="*/ 481 h 48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 h="481">
                    <a:moveTo>
                      <a:pt x="214" y="25"/>
                    </a:moveTo>
                    <a:lnTo>
                      <a:pt x="216" y="48"/>
                    </a:lnTo>
                    <a:lnTo>
                      <a:pt x="214" y="68"/>
                    </a:lnTo>
                    <a:lnTo>
                      <a:pt x="209" y="88"/>
                    </a:lnTo>
                    <a:lnTo>
                      <a:pt x="202" y="107"/>
                    </a:lnTo>
                    <a:lnTo>
                      <a:pt x="193" y="126"/>
                    </a:lnTo>
                    <a:lnTo>
                      <a:pt x="183" y="144"/>
                    </a:lnTo>
                    <a:lnTo>
                      <a:pt x="174" y="162"/>
                    </a:lnTo>
                    <a:lnTo>
                      <a:pt x="164" y="180"/>
                    </a:lnTo>
                    <a:lnTo>
                      <a:pt x="141" y="190"/>
                    </a:lnTo>
                    <a:lnTo>
                      <a:pt x="130" y="223"/>
                    </a:lnTo>
                    <a:lnTo>
                      <a:pt x="120" y="257"/>
                    </a:lnTo>
                    <a:lnTo>
                      <a:pt x="110" y="289"/>
                    </a:lnTo>
                    <a:lnTo>
                      <a:pt x="102" y="323"/>
                    </a:lnTo>
                    <a:lnTo>
                      <a:pt x="95" y="358"/>
                    </a:lnTo>
                    <a:lnTo>
                      <a:pt x="92" y="393"/>
                    </a:lnTo>
                    <a:lnTo>
                      <a:pt x="91" y="430"/>
                    </a:lnTo>
                    <a:lnTo>
                      <a:pt x="93" y="468"/>
                    </a:lnTo>
                    <a:lnTo>
                      <a:pt x="75" y="481"/>
                    </a:lnTo>
                    <a:lnTo>
                      <a:pt x="66" y="446"/>
                    </a:lnTo>
                    <a:lnTo>
                      <a:pt x="66" y="410"/>
                    </a:lnTo>
                    <a:lnTo>
                      <a:pt x="69" y="373"/>
                    </a:lnTo>
                    <a:lnTo>
                      <a:pt x="73" y="338"/>
                    </a:lnTo>
                    <a:lnTo>
                      <a:pt x="70" y="335"/>
                    </a:lnTo>
                    <a:lnTo>
                      <a:pt x="67" y="335"/>
                    </a:lnTo>
                    <a:lnTo>
                      <a:pt x="64" y="337"/>
                    </a:lnTo>
                    <a:lnTo>
                      <a:pt x="61" y="338"/>
                    </a:lnTo>
                    <a:lnTo>
                      <a:pt x="51" y="340"/>
                    </a:lnTo>
                    <a:lnTo>
                      <a:pt x="43" y="339"/>
                    </a:lnTo>
                    <a:lnTo>
                      <a:pt x="34" y="337"/>
                    </a:lnTo>
                    <a:lnTo>
                      <a:pt x="27" y="334"/>
                    </a:lnTo>
                    <a:lnTo>
                      <a:pt x="20" y="330"/>
                    </a:lnTo>
                    <a:lnTo>
                      <a:pt x="14" y="324"/>
                    </a:lnTo>
                    <a:lnTo>
                      <a:pt x="8" y="320"/>
                    </a:lnTo>
                    <a:lnTo>
                      <a:pt x="1" y="316"/>
                    </a:lnTo>
                    <a:lnTo>
                      <a:pt x="0" y="289"/>
                    </a:lnTo>
                    <a:lnTo>
                      <a:pt x="7" y="264"/>
                    </a:lnTo>
                    <a:lnTo>
                      <a:pt x="14" y="240"/>
                    </a:lnTo>
                    <a:lnTo>
                      <a:pt x="14" y="213"/>
                    </a:lnTo>
                    <a:lnTo>
                      <a:pt x="28" y="219"/>
                    </a:lnTo>
                    <a:lnTo>
                      <a:pt x="33" y="231"/>
                    </a:lnTo>
                    <a:lnTo>
                      <a:pt x="35" y="248"/>
                    </a:lnTo>
                    <a:lnTo>
                      <a:pt x="39" y="262"/>
                    </a:lnTo>
                    <a:lnTo>
                      <a:pt x="35" y="273"/>
                    </a:lnTo>
                    <a:lnTo>
                      <a:pt x="30" y="282"/>
                    </a:lnTo>
                    <a:lnTo>
                      <a:pt x="26" y="293"/>
                    </a:lnTo>
                    <a:lnTo>
                      <a:pt x="27" y="305"/>
                    </a:lnTo>
                    <a:lnTo>
                      <a:pt x="32" y="311"/>
                    </a:lnTo>
                    <a:lnTo>
                      <a:pt x="37" y="314"/>
                    </a:lnTo>
                    <a:lnTo>
                      <a:pt x="44" y="316"/>
                    </a:lnTo>
                    <a:lnTo>
                      <a:pt x="50" y="317"/>
                    </a:lnTo>
                    <a:lnTo>
                      <a:pt x="57" y="317"/>
                    </a:lnTo>
                    <a:lnTo>
                      <a:pt x="63" y="317"/>
                    </a:lnTo>
                    <a:lnTo>
                      <a:pt x="69" y="316"/>
                    </a:lnTo>
                    <a:lnTo>
                      <a:pt x="73" y="316"/>
                    </a:lnTo>
                    <a:lnTo>
                      <a:pt x="79" y="297"/>
                    </a:lnTo>
                    <a:lnTo>
                      <a:pt x="85" y="279"/>
                    </a:lnTo>
                    <a:lnTo>
                      <a:pt x="90" y="260"/>
                    </a:lnTo>
                    <a:lnTo>
                      <a:pt x="95" y="241"/>
                    </a:lnTo>
                    <a:lnTo>
                      <a:pt x="101" y="223"/>
                    </a:lnTo>
                    <a:lnTo>
                      <a:pt x="107" y="204"/>
                    </a:lnTo>
                    <a:lnTo>
                      <a:pt x="112" y="186"/>
                    </a:lnTo>
                    <a:lnTo>
                      <a:pt x="119" y="167"/>
                    </a:lnTo>
                    <a:lnTo>
                      <a:pt x="116" y="157"/>
                    </a:lnTo>
                    <a:lnTo>
                      <a:pt x="111" y="149"/>
                    </a:lnTo>
                    <a:lnTo>
                      <a:pt x="105" y="141"/>
                    </a:lnTo>
                    <a:lnTo>
                      <a:pt x="98" y="133"/>
                    </a:lnTo>
                    <a:lnTo>
                      <a:pt x="91" y="125"/>
                    </a:lnTo>
                    <a:lnTo>
                      <a:pt x="84" y="117"/>
                    </a:lnTo>
                    <a:lnTo>
                      <a:pt x="79" y="109"/>
                    </a:lnTo>
                    <a:lnTo>
                      <a:pt x="75" y="99"/>
                    </a:lnTo>
                    <a:lnTo>
                      <a:pt x="80" y="97"/>
                    </a:lnTo>
                    <a:lnTo>
                      <a:pt x="84" y="96"/>
                    </a:lnTo>
                    <a:lnTo>
                      <a:pt x="88" y="96"/>
                    </a:lnTo>
                    <a:lnTo>
                      <a:pt x="93" y="96"/>
                    </a:lnTo>
                    <a:lnTo>
                      <a:pt x="101" y="104"/>
                    </a:lnTo>
                    <a:lnTo>
                      <a:pt x="108" y="111"/>
                    </a:lnTo>
                    <a:lnTo>
                      <a:pt x="116" y="119"/>
                    </a:lnTo>
                    <a:lnTo>
                      <a:pt x="123" y="127"/>
                    </a:lnTo>
                    <a:lnTo>
                      <a:pt x="129" y="135"/>
                    </a:lnTo>
                    <a:lnTo>
                      <a:pt x="136" y="143"/>
                    </a:lnTo>
                    <a:lnTo>
                      <a:pt x="143" y="149"/>
                    </a:lnTo>
                    <a:lnTo>
                      <a:pt x="149" y="154"/>
                    </a:lnTo>
                    <a:lnTo>
                      <a:pt x="156" y="145"/>
                    </a:lnTo>
                    <a:lnTo>
                      <a:pt x="161" y="134"/>
                    </a:lnTo>
                    <a:lnTo>
                      <a:pt x="166" y="124"/>
                    </a:lnTo>
                    <a:lnTo>
                      <a:pt x="172" y="113"/>
                    </a:lnTo>
                    <a:lnTo>
                      <a:pt x="176" y="102"/>
                    </a:lnTo>
                    <a:lnTo>
                      <a:pt x="180" y="91"/>
                    </a:lnTo>
                    <a:lnTo>
                      <a:pt x="184" y="80"/>
                    </a:lnTo>
                    <a:lnTo>
                      <a:pt x="187" y="69"/>
                    </a:lnTo>
                    <a:lnTo>
                      <a:pt x="183" y="67"/>
                    </a:lnTo>
                    <a:lnTo>
                      <a:pt x="179" y="66"/>
                    </a:lnTo>
                    <a:lnTo>
                      <a:pt x="176" y="67"/>
                    </a:lnTo>
                    <a:lnTo>
                      <a:pt x="172" y="71"/>
                    </a:lnTo>
                    <a:lnTo>
                      <a:pt x="175" y="62"/>
                    </a:lnTo>
                    <a:lnTo>
                      <a:pt x="176" y="51"/>
                    </a:lnTo>
                    <a:lnTo>
                      <a:pt x="174" y="38"/>
                    </a:lnTo>
                    <a:lnTo>
                      <a:pt x="173" y="25"/>
                    </a:lnTo>
                    <a:lnTo>
                      <a:pt x="172" y="14"/>
                    </a:lnTo>
                    <a:lnTo>
                      <a:pt x="175" y="4"/>
                    </a:lnTo>
                    <a:lnTo>
                      <a:pt x="181" y="0"/>
                    </a:lnTo>
                    <a:lnTo>
                      <a:pt x="195" y="0"/>
                    </a:lnTo>
                    <a:lnTo>
                      <a:pt x="214" y="25"/>
                    </a:lnTo>
                    <a:close/>
                  </a:path>
                </a:pathLst>
              </a:custGeom>
              <a:solidFill>
                <a:srgbClr val="000000"/>
              </a:solidFill>
              <a:ln w="9525">
                <a:noFill/>
                <a:round/>
                <a:headEnd/>
                <a:tailEnd/>
              </a:ln>
            </p:spPr>
            <p:txBody>
              <a:bodyPr/>
              <a:lstStyle/>
              <a:p>
                <a:endParaRPr lang="fr-FR"/>
              </a:p>
            </p:txBody>
          </p:sp>
          <p:sp>
            <p:nvSpPr>
              <p:cNvPr id="238" name="Freeform 416"/>
              <p:cNvSpPr>
                <a:spLocks/>
              </p:cNvSpPr>
              <p:nvPr/>
            </p:nvSpPr>
            <p:spPr bwMode="auto">
              <a:xfrm>
                <a:off x="3259" y="2082"/>
                <a:ext cx="21" cy="35"/>
              </a:xfrm>
              <a:custGeom>
                <a:avLst/>
                <a:gdLst>
                  <a:gd name="T0" fmla="*/ 0 w 85"/>
                  <a:gd name="T1" fmla="*/ 0 h 142"/>
                  <a:gd name="T2" fmla="*/ 0 w 85"/>
                  <a:gd name="T3" fmla="*/ 0 h 142"/>
                  <a:gd name="T4" fmla="*/ 0 w 85"/>
                  <a:gd name="T5" fmla="*/ 0 h 142"/>
                  <a:gd name="T6" fmla="*/ 0 w 85"/>
                  <a:gd name="T7" fmla="*/ 0 h 142"/>
                  <a:gd name="T8" fmla="*/ 0 w 85"/>
                  <a:gd name="T9" fmla="*/ 0 h 142"/>
                  <a:gd name="T10" fmla="*/ 0 w 85"/>
                  <a:gd name="T11" fmla="*/ 0 h 142"/>
                  <a:gd name="T12" fmla="*/ 0 w 85"/>
                  <a:gd name="T13" fmla="*/ 0 h 142"/>
                  <a:gd name="T14" fmla="*/ 0 w 85"/>
                  <a:gd name="T15" fmla="*/ 0 h 142"/>
                  <a:gd name="T16" fmla="*/ 0 w 85"/>
                  <a:gd name="T17" fmla="*/ 0 h 142"/>
                  <a:gd name="T18" fmla="*/ 0 w 85"/>
                  <a:gd name="T19" fmla="*/ 0 h 142"/>
                  <a:gd name="T20" fmla="*/ 0 w 85"/>
                  <a:gd name="T21" fmla="*/ 0 h 142"/>
                  <a:gd name="T22" fmla="*/ 0 w 85"/>
                  <a:gd name="T23" fmla="*/ 0 h 142"/>
                  <a:gd name="T24" fmla="*/ 0 w 85"/>
                  <a:gd name="T25" fmla="*/ 0 h 142"/>
                  <a:gd name="T26" fmla="*/ 0 w 85"/>
                  <a:gd name="T27" fmla="*/ 0 h 142"/>
                  <a:gd name="T28" fmla="*/ 0 w 85"/>
                  <a:gd name="T29" fmla="*/ 0 h 142"/>
                  <a:gd name="T30" fmla="*/ 0 w 85"/>
                  <a:gd name="T31" fmla="*/ 0 h 142"/>
                  <a:gd name="T32" fmla="*/ 0 w 85"/>
                  <a:gd name="T33" fmla="*/ 0 h 142"/>
                  <a:gd name="T34" fmla="*/ 0 w 85"/>
                  <a:gd name="T35" fmla="*/ 0 h 142"/>
                  <a:gd name="T36" fmla="*/ 0 w 85"/>
                  <a:gd name="T37" fmla="*/ 0 h 142"/>
                  <a:gd name="T38" fmla="*/ 0 w 85"/>
                  <a:gd name="T39" fmla="*/ 0 h 142"/>
                  <a:gd name="T40" fmla="*/ 0 w 85"/>
                  <a:gd name="T41" fmla="*/ 0 h 142"/>
                  <a:gd name="T42" fmla="*/ 0 w 85"/>
                  <a:gd name="T43" fmla="*/ 0 h 142"/>
                  <a:gd name="T44" fmla="*/ 0 w 85"/>
                  <a:gd name="T45" fmla="*/ 0 h 142"/>
                  <a:gd name="T46" fmla="*/ 0 w 85"/>
                  <a:gd name="T47" fmla="*/ 0 h 142"/>
                  <a:gd name="T48" fmla="*/ 0 w 85"/>
                  <a:gd name="T49" fmla="*/ 0 h 142"/>
                  <a:gd name="T50" fmla="*/ 0 w 85"/>
                  <a:gd name="T51" fmla="*/ 0 h 142"/>
                  <a:gd name="T52" fmla="*/ 0 w 85"/>
                  <a:gd name="T53" fmla="*/ 0 h 142"/>
                  <a:gd name="T54" fmla="*/ 0 w 85"/>
                  <a:gd name="T55" fmla="*/ 0 h 142"/>
                  <a:gd name="T56" fmla="*/ 0 w 85"/>
                  <a:gd name="T57" fmla="*/ 0 h 142"/>
                  <a:gd name="T58" fmla="*/ 0 w 85"/>
                  <a:gd name="T59" fmla="*/ 0 h 142"/>
                  <a:gd name="T60" fmla="*/ 0 w 85"/>
                  <a:gd name="T61" fmla="*/ 0 h 142"/>
                  <a:gd name="T62" fmla="*/ 0 w 85"/>
                  <a:gd name="T63" fmla="*/ 0 h 142"/>
                  <a:gd name="T64" fmla="*/ 0 w 85"/>
                  <a:gd name="T65" fmla="*/ 0 h 142"/>
                  <a:gd name="T66" fmla="*/ 0 w 85"/>
                  <a:gd name="T67" fmla="*/ 0 h 142"/>
                  <a:gd name="T68" fmla="*/ 0 w 85"/>
                  <a:gd name="T69" fmla="*/ 0 h 142"/>
                  <a:gd name="T70" fmla="*/ 0 w 85"/>
                  <a:gd name="T71" fmla="*/ 0 h 142"/>
                  <a:gd name="T72" fmla="*/ 0 w 85"/>
                  <a:gd name="T73" fmla="*/ 0 h 142"/>
                  <a:gd name="T74" fmla="*/ 0 w 85"/>
                  <a:gd name="T75" fmla="*/ 0 h 142"/>
                  <a:gd name="T76" fmla="*/ 0 w 85"/>
                  <a:gd name="T77" fmla="*/ 0 h 142"/>
                  <a:gd name="T78" fmla="*/ 0 w 85"/>
                  <a:gd name="T79" fmla="*/ 0 h 142"/>
                  <a:gd name="T80" fmla="*/ 0 w 85"/>
                  <a:gd name="T81" fmla="*/ 0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5"/>
                  <a:gd name="T124" fmla="*/ 0 h 142"/>
                  <a:gd name="T125" fmla="*/ 85 w 85"/>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5" h="142">
                    <a:moveTo>
                      <a:pt x="35" y="78"/>
                    </a:moveTo>
                    <a:lnTo>
                      <a:pt x="38" y="81"/>
                    </a:lnTo>
                    <a:lnTo>
                      <a:pt x="41" y="85"/>
                    </a:lnTo>
                    <a:lnTo>
                      <a:pt x="45" y="87"/>
                    </a:lnTo>
                    <a:lnTo>
                      <a:pt x="51" y="87"/>
                    </a:lnTo>
                    <a:lnTo>
                      <a:pt x="57" y="78"/>
                    </a:lnTo>
                    <a:lnTo>
                      <a:pt x="61" y="68"/>
                    </a:lnTo>
                    <a:lnTo>
                      <a:pt x="67" y="60"/>
                    </a:lnTo>
                    <a:lnTo>
                      <a:pt x="78" y="58"/>
                    </a:lnTo>
                    <a:lnTo>
                      <a:pt x="83" y="66"/>
                    </a:lnTo>
                    <a:lnTo>
                      <a:pt x="85" y="72"/>
                    </a:lnTo>
                    <a:lnTo>
                      <a:pt x="84" y="79"/>
                    </a:lnTo>
                    <a:lnTo>
                      <a:pt x="81" y="86"/>
                    </a:lnTo>
                    <a:lnTo>
                      <a:pt x="77" y="92"/>
                    </a:lnTo>
                    <a:lnTo>
                      <a:pt x="72" y="98"/>
                    </a:lnTo>
                    <a:lnTo>
                      <a:pt x="67" y="106"/>
                    </a:lnTo>
                    <a:lnTo>
                      <a:pt x="65" y="112"/>
                    </a:lnTo>
                    <a:lnTo>
                      <a:pt x="61" y="117"/>
                    </a:lnTo>
                    <a:lnTo>
                      <a:pt x="58" y="123"/>
                    </a:lnTo>
                    <a:lnTo>
                      <a:pt x="54" y="129"/>
                    </a:lnTo>
                    <a:lnTo>
                      <a:pt x="51" y="134"/>
                    </a:lnTo>
                    <a:lnTo>
                      <a:pt x="46" y="138"/>
                    </a:lnTo>
                    <a:lnTo>
                      <a:pt x="41" y="141"/>
                    </a:lnTo>
                    <a:lnTo>
                      <a:pt x="34" y="142"/>
                    </a:lnTo>
                    <a:lnTo>
                      <a:pt x="25" y="139"/>
                    </a:lnTo>
                    <a:lnTo>
                      <a:pt x="16" y="124"/>
                    </a:lnTo>
                    <a:lnTo>
                      <a:pt x="8" y="107"/>
                    </a:lnTo>
                    <a:lnTo>
                      <a:pt x="3" y="90"/>
                    </a:lnTo>
                    <a:lnTo>
                      <a:pt x="0" y="72"/>
                    </a:lnTo>
                    <a:lnTo>
                      <a:pt x="0" y="54"/>
                    </a:lnTo>
                    <a:lnTo>
                      <a:pt x="1" y="35"/>
                    </a:lnTo>
                    <a:lnTo>
                      <a:pt x="5" y="17"/>
                    </a:lnTo>
                    <a:lnTo>
                      <a:pt x="13" y="0"/>
                    </a:lnTo>
                    <a:lnTo>
                      <a:pt x="22" y="5"/>
                    </a:lnTo>
                    <a:lnTo>
                      <a:pt x="26" y="14"/>
                    </a:lnTo>
                    <a:lnTo>
                      <a:pt x="27" y="24"/>
                    </a:lnTo>
                    <a:lnTo>
                      <a:pt x="26" y="35"/>
                    </a:lnTo>
                    <a:lnTo>
                      <a:pt x="25" y="47"/>
                    </a:lnTo>
                    <a:lnTo>
                      <a:pt x="25" y="58"/>
                    </a:lnTo>
                    <a:lnTo>
                      <a:pt x="27" y="69"/>
                    </a:lnTo>
                    <a:lnTo>
                      <a:pt x="35" y="78"/>
                    </a:lnTo>
                    <a:close/>
                  </a:path>
                </a:pathLst>
              </a:custGeom>
              <a:solidFill>
                <a:srgbClr val="000000"/>
              </a:solidFill>
              <a:ln w="9525">
                <a:noFill/>
                <a:round/>
                <a:headEnd/>
                <a:tailEnd/>
              </a:ln>
            </p:spPr>
            <p:txBody>
              <a:bodyPr/>
              <a:lstStyle/>
              <a:p>
                <a:endParaRPr lang="fr-FR"/>
              </a:p>
            </p:txBody>
          </p:sp>
          <p:sp>
            <p:nvSpPr>
              <p:cNvPr id="239" name="Freeform 417"/>
              <p:cNvSpPr>
                <a:spLocks/>
              </p:cNvSpPr>
              <p:nvPr/>
            </p:nvSpPr>
            <p:spPr bwMode="auto">
              <a:xfrm>
                <a:off x="3172" y="2084"/>
                <a:ext cx="11" cy="113"/>
              </a:xfrm>
              <a:custGeom>
                <a:avLst/>
                <a:gdLst>
                  <a:gd name="T0" fmla="*/ 0 w 43"/>
                  <a:gd name="T1" fmla="*/ 0 h 453"/>
                  <a:gd name="T2" fmla="*/ 0 w 43"/>
                  <a:gd name="T3" fmla="*/ 0 h 453"/>
                  <a:gd name="T4" fmla="*/ 0 w 43"/>
                  <a:gd name="T5" fmla="*/ 0 h 453"/>
                  <a:gd name="T6" fmla="*/ 0 w 43"/>
                  <a:gd name="T7" fmla="*/ 0 h 453"/>
                  <a:gd name="T8" fmla="*/ 0 w 43"/>
                  <a:gd name="T9" fmla="*/ 0 h 453"/>
                  <a:gd name="T10" fmla="*/ 0 w 43"/>
                  <a:gd name="T11" fmla="*/ 0 h 453"/>
                  <a:gd name="T12" fmla="*/ 0 w 43"/>
                  <a:gd name="T13" fmla="*/ 0 h 453"/>
                  <a:gd name="T14" fmla="*/ 0 w 43"/>
                  <a:gd name="T15" fmla="*/ 0 h 453"/>
                  <a:gd name="T16" fmla="*/ 0 w 43"/>
                  <a:gd name="T17" fmla="*/ 0 h 453"/>
                  <a:gd name="T18" fmla="*/ 0 w 43"/>
                  <a:gd name="T19" fmla="*/ 0 h 453"/>
                  <a:gd name="T20" fmla="*/ 0 w 43"/>
                  <a:gd name="T21" fmla="*/ 0 h 453"/>
                  <a:gd name="T22" fmla="*/ 0 w 43"/>
                  <a:gd name="T23" fmla="*/ 0 h 453"/>
                  <a:gd name="T24" fmla="*/ 0 w 43"/>
                  <a:gd name="T25" fmla="*/ 0 h 453"/>
                  <a:gd name="T26" fmla="*/ 0 w 43"/>
                  <a:gd name="T27" fmla="*/ 0 h 453"/>
                  <a:gd name="T28" fmla="*/ 0 w 43"/>
                  <a:gd name="T29" fmla="*/ 0 h 453"/>
                  <a:gd name="T30" fmla="*/ 0 w 43"/>
                  <a:gd name="T31" fmla="*/ 0 h 453"/>
                  <a:gd name="T32" fmla="*/ 0 w 43"/>
                  <a:gd name="T33" fmla="*/ 0 h 453"/>
                  <a:gd name="T34" fmla="*/ 0 w 43"/>
                  <a:gd name="T35" fmla="*/ 0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
                  <a:gd name="T55" fmla="*/ 0 h 453"/>
                  <a:gd name="T56" fmla="*/ 43 w 43"/>
                  <a:gd name="T57" fmla="*/ 453 h 4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 h="453">
                    <a:moveTo>
                      <a:pt x="26" y="49"/>
                    </a:moveTo>
                    <a:lnTo>
                      <a:pt x="33" y="150"/>
                    </a:lnTo>
                    <a:lnTo>
                      <a:pt x="40" y="251"/>
                    </a:lnTo>
                    <a:lnTo>
                      <a:pt x="43" y="351"/>
                    </a:lnTo>
                    <a:lnTo>
                      <a:pt x="35" y="450"/>
                    </a:lnTo>
                    <a:lnTo>
                      <a:pt x="30" y="453"/>
                    </a:lnTo>
                    <a:lnTo>
                      <a:pt x="26" y="451"/>
                    </a:lnTo>
                    <a:lnTo>
                      <a:pt x="20" y="450"/>
                    </a:lnTo>
                    <a:lnTo>
                      <a:pt x="15" y="453"/>
                    </a:lnTo>
                    <a:lnTo>
                      <a:pt x="13" y="342"/>
                    </a:lnTo>
                    <a:lnTo>
                      <a:pt x="12" y="230"/>
                    </a:lnTo>
                    <a:lnTo>
                      <a:pt x="9" y="120"/>
                    </a:lnTo>
                    <a:lnTo>
                      <a:pt x="0" y="11"/>
                    </a:lnTo>
                    <a:lnTo>
                      <a:pt x="8" y="0"/>
                    </a:lnTo>
                    <a:lnTo>
                      <a:pt x="18" y="10"/>
                    </a:lnTo>
                    <a:lnTo>
                      <a:pt x="22" y="22"/>
                    </a:lnTo>
                    <a:lnTo>
                      <a:pt x="24" y="35"/>
                    </a:lnTo>
                    <a:lnTo>
                      <a:pt x="26" y="49"/>
                    </a:lnTo>
                    <a:close/>
                  </a:path>
                </a:pathLst>
              </a:custGeom>
              <a:solidFill>
                <a:srgbClr val="000000"/>
              </a:solidFill>
              <a:ln w="9525">
                <a:noFill/>
                <a:round/>
                <a:headEnd/>
                <a:tailEnd/>
              </a:ln>
            </p:spPr>
            <p:txBody>
              <a:bodyPr/>
              <a:lstStyle/>
              <a:p>
                <a:endParaRPr lang="fr-FR"/>
              </a:p>
            </p:txBody>
          </p:sp>
          <p:sp>
            <p:nvSpPr>
              <p:cNvPr id="240" name="Freeform 418"/>
              <p:cNvSpPr>
                <a:spLocks/>
              </p:cNvSpPr>
              <p:nvPr/>
            </p:nvSpPr>
            <p:spPr bwMode="auto">
              <a:xfrm>
                <a:off x="3214" y="2085"/>
                <a:ext cx="37" cy="33"/>
              </a:xfrm>
              <a:custGeom>
                <a:avLst/>
                <a:gdLst>
                  <a:gd name="T0" fmla="*/ 0 w 147"/>
                  <a:gd name="T1" fmla="*/ 0 h 130"/>
                  <a:gd name="T2" fmla="*/ 0 w 147"/>
                  <a:gd name="T3" fmla="*/ 0 h 130"/>
                  <a:gd name="T4" fmla="*/ 0 w 147"/>
                  <a:gd name="T5" fmla="*/ 0 h 130"/>
                  <a:gd name="T6" fmla="*/ 0 w 147"/>
                  <a:gd name="T7" fmla="*/ 0 h 130"/>
                  <a:gd name="T8" fmla="*/ 0 w 147"/>
                  <a:gd name="T9" fmla="*/ 0 h 130"/>
                  <a:gd name="T10" fmla="*/ 0 w 147"/>
                  <a:gd name="T11" fmla="*/ 0 h 130"/>
                  <a:gd name="T12" fmla="*/ 0 w 147"/>
                  <a:gd name="T13" fmla="*/ 0 h 130"/>
                  <a:gd name="T14" fmla="*/ 0 w 147"/>
                  <a:gd name="T15" fmla="*/ 0 h 130"/>
                  <a:gd name="T16" fmla="*/ 0 w 147"/>
                  <a:gd name="T17" fmla="*/ 0 h 130"/>
                  <a:gd name="T18" fmla="*/ 0 w 147"/>
                  <a:gd name="T19" fmla="*/ 0 h 130"/>
                  <a:gd name="T20" fmla="*/ 0 w 147"/>
                  <a:gd name="T21" fmla="*/ 0 h 130"/>
                  <a:gd name="T22" fmla="*/ 0 w 147"/>
                  <a:gd name="T23" fmla="*/ 0 h 130"/>
                  <a:gd name="T24" fmla="*/ 0 w 147"/>
                  <a:gd name="T25" fmla="*/ 0 h 130"/>
                  <a:gd name="T26" fmla="*/ 0 w 147"/>
                  <a:gd name="T27" fmla="*/ 0 h 130"/>
                  <a:gd name="T28" fmla="*/ 0 w 147"/>
                  <a:gd name="T29" fmla="*/ 0 h 130"/>
                  <a:gd name="T30" fmla="*/ 0 w 147"/>
                  <a:gd name="T31" fmla="*/ 0 h 130"/>
                  <a:gd name="T32" fmla="*/ 0 w 147"/>
                  <a:gd name="T33" fmla="*/ 0 h 130"/>
                  <a:gd name="T34" fmla="*/ 0 w 147"/>
                  <a:gd name="T35" fmla="*/ 0 h 130"/>
                  <a:gd name="T36" fmla="*/ 0 w 147"/>
                  <a:gd name="T37" fmla="*/ 0 h 130"/>
                  <a:gd name="T38" fmla="*/ 0 w 147"/>
                  <a:gd name="T39" fmla="*/ 0 h 130"/>
                  <a:gd name="T40" fmla="*/ 0 w 147"/>
                  <a:gd name="T41" fmla="*/ 0 h 130"/>
                  <a:gd name="T42" fmla="*/ 0 w 147"/>
                  <a:gd name="T43" fmla="*/ 0 h 130"/>
                  <a:gd name="T44" fmla="*/ 0 w 147"/>
                  <a:gd name="T45" fmla="*/ 0 h 130"/>
                  <a:gd name="T46" fmla="*/ 0 w 147"/>
                  <a:gd name="T47" fmla="*/ 0 h 130"/>
                  <a:gd name="T48" fmla="*/ 0 w 147"/>
                  <a:gd name="T49" fmla="*/ 0 h 130"/>
                  <a:gd name="T50" fmla="*/ 0 w 147"/>
                  <a:gd name="T51" fmla="*/ 0 h 130"/>
                  <a:gd name="T52" fmla="*/ 0 w 147"/>
                  <a:gd name="T53" fmla="*/ 0 h 130"/>
                  <a:gd name="T54" fmla="*/ 0 w 147"/>
                  <a:gd name="T55" fmla="*/ 0 h 130"/>
                  <a:gd name="T56" fmla="*/ 0 w 147"/>
                  <a:gd name="T57" fmla="*/ 0 h 1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7"/>
                  <a:gd name="T88" fmla="*/ 0 h 130"/>
                  <a:gd name="T89" fmla="*/ 147 w 147"/>
                  <a:gd name="T90" fmla="*/ 130 h 1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7" h="130">
                    <a:moveTo>
                      <a:pt x="145" y="43"/>
                    </a:moveTo>
                    <a:lnTo>
                      <a:pt x="143" y="49"/>
                    </a:lnTo>
                    <a:lnTo>
                      <a:pt x="141" y="56"/>
                    </a:lnTo>
                    <a:lnTo>
                      <a:pt x="137" y="61"/>
                    </a:lnTo>
                    <a:lnTo>
                      <a:pt x="130" y="63"/>
                    </a:lnTo>
                    <a:lnTo>
                      <a:pt x="113" y="64"/>
                    </a:lnTo>
                    <a:lnTo>
                      <a:pt x="98" y="70"/>
                    </a:lnTo>
                    <a:lnTo>
                      <a:pt x="84" y="77"/>
                    </a:lnTo>
                    <a:lnTo>
                      <a:pt x="70" y="85"/>
                    </a:lnTo>
                    <a:lnTo>
                      <a:pt x="56" y="96"/>
                    </a:lnTo>
                    <a:lnTo>
                      <a:pt x="45" y="108"/>
                    </a:lnTo>
                    <a:lnTo>
                      <a:pt x="32" y="119"/>
                    </a:lnTo>
                    <a:lnTo>
                      <a:pt x="20" y="130"/>
                    </a:lnTo>
                    <a:lnTo>
                      <a:pt x="13" y="128"/>
                    </a:lnTo>
                    <a:lnTo>
                      <a:pt x="6" y="124"/>
                    </a:lnTo>
                    <a:lnTo>
                      <a:pt x="0" y="118"/>
                    </a:lnTo>
                    <a:lnTo>
                      <a:pt x="3" y="110"/>
                    </a:lnTo>
                    <a:lnTo>
                      <a:pt x="15" y="91"/>
                    </a:lnTo>
                    <a:lnTo>
                      <a:pt x="29" y="73"/>
                    </a:lnTo>
                    <a:lnTo>
                      <a:pt x="44" y="55"/>
                    </a:lnTo>
                    <a:lnTo>
                      <a:pt x="61" y="39"/>
                    </a:lnTo>
                    <a:lnTo>
                      <a:pt x="78" y="25"/>
                    </a:lnTo>
                    <a:lnTo>
                      <a:pt x="98" y="14"/>
                    </a:lnTo>
                    <a:lnTo>
                      <a:pt x="117" y="5"/>
                    </a:lnTo>
                    <a:lnTo>
                      <a:pt x="138" y="0"/>
                    </a:lnTo>
                    <a:lnTo>
                      <a:pt x="147" y="9"/>
                    </a:lnTo>
                    <a:lnTo>
                      <a:pt x="147" y="20"/>
                    </a:lnTo>
                    <a:lnTo>
                      <a:pt x="144" y="32"/>
                    </a:lnTo>
                    <a:lnTo>
                      <a:pt x="145" y="43"/>
                    </a:lnTo>
                    <a:close/>
                  </a:path>
                </a:pathLst>
              </a:custGeom>
              <a:solidFill>
                <a:srgbClr val="000000"/>
              </a:solidFill>
              <a:ln w="9525">
                <a:noFill/>
                <a:round/>
                <a:headEnd/>
                <a:tailEnd/>
              </a:ln>
            </p:spPr>
            <p:txBody>
              <a:bodyPr/>
              <a:lstStyle/>
              <a:p>
                <a:endParaRPr lang="fr-FR"/>
              </a:p>
            </p:txBody>
          </p:sp>
          <p:sp>
            <p:nvSpPr>
              <p:cNvPr id="241" name="Freeform 419"/>
              <p:cNvSpPr>
                <a:spLocks/>
              </p:cNvSpPr>
              <p:nvPr/>
            </p:nvSpPr>
            <p:spPr bwMode="auto">
              <a:xfrm>
                <a:off x="3252" y="2086"/>
                <a:ext cx="144" cy="167"/>
              </a:xfrm>
              <a:custGeom>
                <a:avLst/>
                <a:gdLst>
                  <a:gd name="T0" fmla="*/ 0 w 578"/>
                  <a:gd name="T1" fmla="*/ 0 h 670"/>
                  <a:gd name="T2" fmla="*/ 0 w 578"/>
                  <a:gd name="T3" fmla="*/ 0 h 670"/>
                  <a:gd name="T4" fmla="*/ 0 w 578"/>
                  <a:gd name="T5" fmla="*/ 0 h 670"/>
                  <a:gd name="T6" fmla="*/ 0 w 578"/>
                  <a:gd name="T7" fmla="*/ 0 h 670"/>
                  <a:gd name="T8" fmla="*/ 0 w 578"/>
                  <a:gd name="T9" fmla="*/ 0 h 670"/>
                  <a:gd name="T10" fmla="*/ 0 w 578"/>
                  <a:gd name="T11" fmla="*/ 0 h 670"/>
                  <a:gd name="T12" fmla="*/ 0 w 578"/>
                  <a:gd name="T13" fmla="*/ 0 h 670"/>
                  <a:gd name="T14" fmla="*/ 0 w 578"/>
                  <a:gd name="T15" fmla="*/ 0 h 670"/>
                  <a:gd name="T16" fmla="*/ 0 w 578"/>
                  <a:gd name="T17" fmla="*/ 0 h 670"/>
                  <a:gd name="T18" fmla="*/ 0 w 578"/>
                  <a:gd name="T19" fmla="*/ 0 h 670"/>
                  <a:gd name="T20" fmla="*/ 0 w 578"/>
                  <a:gd name="T21" fmla="*/ 0 h 670"/>
                  <a:gd name="T22" fmla="*/ 0 w 578"/>
                  <a:gd name="T23" fmla="*/ 0 h 670"/>
                  <a:gd name="T24" fmla="*/ 0 w 578"/>
                  <a:gd name="T25" fmla="*/ 0 h 670"/>
                  <a:gd name="T26" fmla="*/ 0 w 578"/>
                  <a:gd name="T27" fmla="*/ 0 h 670"/>
                  <a:gd name="T28" fmla="*/ 0 w 578"/>
                  <a:gd name="T29" fmla="*/ 0 h 670"/>
                  <a:gd name="T30" fmla="*/ 0 w 578"/>
                  <a:gd name="T31" fmla="*/ 0 h 670"/>
                  <a:gd name="T32" fmla="*/ 0 w 578"/>
                  <a:gd name="T33" fmla="*/ 0 h 670"/>
                  <a:gd name="T34" fmla="*/ 0 w 578"/>
                  <a:gd name="T35" fmla="*/ 0 h 670"/>
                  <a:gd name="T36" fmla="*/ 0 w 578"/>
                  <a:gd name="T37" fmla="*/ 0 h 670"/>
                  <a:gd name="T38" fmla="*/ 0 w 578"/>
                  <a:gd name="T39" fmla="*/ 0 h 670"/>
                  <a:gd name="T40" fmla="*/ 0 w 578"/>
                  <a:gd name="T41" fmla="*/ 0 h 670"/>
                  <a:gd name="T42" fmla="*/ 0 w 578"/>
                  <a:gd name="T43" fmla="*/ 0 h 670"/>
                  <a:gd name="T44" fmla="*/ 0 w 578"/>
                  <a:gd name="T45" fmla="*/ 0 h 670"/>
                  <a:gd name="T46" fmla="*/ 0 w 578"/>
                  <a:gd name="T47" fmla="*/ 0 h 670"/>
                  <a:gd name="T48" fmla="*/ 0 w 578"/>
                  <a:gd name="T49" fmla="*/ 0 h 670"/>
                  <a:gd name="T50" fmla="*/ 0 w 578"/>
                  <a:gd name="T51" fmla="*/ 0 h 670"/>
                  <a:gd name="T52" fmla="*/ 0 w 578"/>
                  <a:gd name="T53" fmla="*/ 0 h 670"/>
                  <a:gd name="T54" fmla="*/ 0 w 578"/>
                  <a:gd name="T55" fmla="*/ 0 h 670"/>
                  <a:gd name="T56" fmla="*/ 0 w 578"/>
                  <a:gd name="T57" fmla="*/ 0 h 670"/>
                  <a:gd name="T58" fmla="*/ 0 w 578"/>
                  <a:gd name="T59" fmla="*/ 0 h 670"/>
                  <a:gd name="T60" fmla="*/ 0 w 578"/>
                  <a:gd name="T61" fmla="*/ 0 h 670"/>
                  <a:gd name="T62" fmla="*/ 0 w 578"/>
                  <a:gd name="T63" fmla="*/ 0 h 670"/>
                  <a:gd name="T64" fmla="*/ 0 w 578"/>
                  <a:gd name="T65" fmla="*/ 0 h 670"/>
                  <a:gd name="T66" fmla="*/ 0 w 578"/>
                  <a:gd name="T67" fmla="*/ 0 h 670"/>
                  <a:gd name="T68" fmla="*/ 0 w 578"/>
                  <a:gd name="T69" fmla="*/ 0 h 670"/>
                  <a:gd name="T70" fmla="*/ 0 w 578"/>
                  <a:gd name="T71" fmla="*/ 0 h 670"/>
                  <a:gd name="T72" fmla="*/ 0 w 578"/>
                  <a:gd name="T73" fmla="*/ 0 h 670"/>
                  <a:gd name="T74" fmla="*/ 0 w 578"/>
                  <a:gd name="T75" fmla="*/ 0 h 670"/>
                  <a:gd name="T76" fmla="*/ 0 w 578"/>
                  <a:gd name="T77" fmla="*/ 0 h 670"/>
                  <a:gd name="T78" fmla="*/ 0 w 578"/>
                  <a:gd name="T79" fmla="*/ 0 h 670"/>
                  <a:gd name="T80" fmla="*/ 0 w 578"/>
                  <a:gd name="T81" fmla="*/ 0 h 670"/>
                  <a:gd name="T82" fmla="*/ 0 w 578"/>
                  <a:gd name="T83" fmla="*/ 0 h 670"/>
                  <a:gd name="T84" fmla="*/ 0 w 578"/>
                  <a:gd name="T85" fmla="*/ 0 h 670"/>
                  <a:gd name="T86" fmla="*/ 0 w 578"/>
                  <a:gd name="T87" fmla="*/ 0 h 670"/>
                  <a:gd name="T88" fmla="*/ 0 w 578"/>
                  <a:gd name="T89" fmla="*/ 0 h 670"/>
                  <a:gd name="T90" fmla="*/ 0 w 578"/>
                  <a:gd name="T91" fmla="*/ 0 h 670"/>
                  <a:gd name="T92" fmla="*/ 0 w 578"/>
                  <a:gd name="T93" fmla="*/ 0 h 670"/>
                  <a:gd name="T94" fmla="*/ 0 w 578"/>
                  <a:gd name="T95" fmla="*/ 0 h 670"/>
                  <a:gd name="T96" fmla="*/ 0 w 578"/>
                  <a:gd name="T97" fmla="*/ 0 h 670"/>
                  <a:gd name="T98" fmla="*/ 0 w 578"/>
                  <a:gd name="T99" fmla="*/ 0 h 670"/>
                  <a:gd name="T100" fmla="*/ 0 w 578"/>
                  <a:gd name="T101" fmla="*/ 0 h 670"/>
                  <a:gd name="T102" fmla="*/ 0 w 578"/>
                  <a:gd name="T103" fmla="*/ 0 h 670"/>
                  <a:gd name="T104" fmla="*/ 0 w 578"/>
                  <a:gd name="T105" fmla="*/ 0 h 670"/>
                  <a:gd name="T106" fmla="*/ 0 w 578"/>
                  <a:gd name="T107" fmla="*/ 0 h 670"/>
                  <a:gd name="T108" fmla="*/ 0 w 578"/>
                  <a:gd name="T109" fmla="*/ 0 h 670"/>
                  <a:gd name="T110" fmla="*/ 0 w 578"/>
                  <a:gd name="T111" fmla="*/ 0 h 670"/>
                  <a:gd name="T112" fmla="*/ 0 w 578"/>
                  <a:gd name="T113" fmla="*/ 0 h 670"/>
                  <a:gd name="T114" fmla="*/ 0 w 578"/>
                  <a:gd name="T115" fmla="*/ 0 h 670"/>
                  <a:gd name="T116" fmla="*/ 0 w 578"/>
                  <a:gd name="T117" fmla="*/ 0 h 670"/>
                  <a:gd name="T118" fmla="*/ 0 w 578"/>
                  <a:gd name="T119" fmla="*/ 0 h 670"/>
                  <a:gd name="T120" fmla="*/ 0 w 578"/>
                  <a:gd name="T121" fmla="*/ 0 h 670"/>
                  <a:gd name="T122" fmla="*/ 0 w 578"/>
                  <a:gd name="T123" fmla="*/ 0 h 6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78"/>
                  <a:gd name="T187" fmla="*/ 0 h 670"/>
                  <a:gd name="T188" fmla="*/ 578 w 578"/>
                  <a:gd name="T189" fmla="*/ 670 h 67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78" h="670">
                    <a:moveTo>
                      <a:pt x="401" y="64"/>
                    </a:moveTo>
                    <a:lnTo>
                      <a:pt x="459" y="97"/>
                    </a:lnTo>
                    <a:lnTo>
                      <a:pt x="462" y="129"/>
                    </a:lnTo>
                    <a:lnTo>
                      <a:pt x="470" y="157"/>
                    </a:lnTo>
                    <a:lnTo>
                      <a:pt x="483" y="185"/>
                    </a:lnTo>
                    <a:lnTo>
                      <a:pt x="497" y="211"/>
                    </a:lnTo>
                    <a:lnTo>
                      <a:pt x="511" y="238"/>
                    </a:lnTo>
                    <a:lnTo>
                      <a:pt x="523" y="264"/>
                    </a:lnTo>
                    <a:lnTo>
                      <a:pt x="532" y="294"/>
                    </a:lnTo>
                    <a:lnTo>
                      <a:pt x="535" y="324"/>
                    </a:lnTo>
                    <a:lnTo>
                      <a:pt x="542" y="351"/>
                    </a:lnTo>
                    <a:lnTo>
                      <a:pt x="549" y="377"/>
                    </a:lnTo>
                    <a:lnTo>
                      <a:pt x="555" y="405"/>
                    </a:lnTo>
                    <a:lnTo>
                      <a:pt x="561" y="431"/>
                    </a:lnTo>
                    <a:lnTo>
                      <a:pt x="567" y="458"/>
                    </a:lnTo>
                    <a:lnTo>
                      <a:pt x="571" y="486"/>
                    </a:lnTo>
                    <a:lnTo>
                      <a:pt x="575" y="513"/>
                    </a:lnTo>
                    <a:lnTo>
                      <a:pt x="578" y="542"/>
                    </a:lnTo>
                    <a:lnTo>
                      <a:pt x="570" y="548"/>
                    </a:lnTo>
                    <a:lnTo>
                      <a:pt x="566" y="557"/>
                    </a:lnTo>
                    <a:lnTo>
                      <a:pt x="566" y="566"/>
                    </a:lnTo>
                    <a:lnTo>
                      <a:pt x="568" y="578"/>
                    </a:lnTo>
                    <a:lnTo>
                      <a:pt x="569" y="590"/>
                    </a:lnTo>
                    <a:lnTo>
                      <a:pt x="570" y="602"/>
                    </a:lnTo>
                    <a:lnTo>
                      <a:pt x="568" y="614"/>
                    </a:lnTo>
                    <a:lnTo>
                      <a:pt x="560" y="623"/>
                    </a:lnTo>
                    <a:lnTo>
                      <a:pt x="542" y="631"/>
                    </a:lnTo>
                    <a:lnTo>
                      <a:pt x="523" y="637"/>
                    </a:lnTo>
                    <a:lnTo>
                      <a:pt x="504" y="642"/>
                    </a:lnTo>
                    <a:lnTo>
                      <a:pt x="484" y="646"/>
                    </a:lnTo>
                    <a:lnTo>
                      <a:pt x="464" y="650"/>
                    </a:lnTo>
                    <a:lnTo>
                      <a:pt x="444" y="653"/>
                    </a:lnTo>
                    <a:lnTo>
                      <a:pt x="425" y="655"/>
                    </a:lnTo>
                    <a:lnTo>
                      <a:pt x="406" y="658"/>
                    </a:lnTo>
                    <a:lnTo>
                      <a:pt x="394" y="659"/>
                    </a:lnTo>
                    <a:lnTo>
                      <a:pt x="384" y="659"/>
                    </a:lnTo>
                    <a:lnTo>
                      <a:pt x="373" y="660"/>
                    </a:lnTo>
                    <a:lnTo>
                      <a:pt x="363" y="661"/>
                    </a:lnTo>
                    <a:lnTo>
                      <a:pt x="352" y="662"/>
                    </a:lnTo>
                    <a:lnTo>
                      <a:pt x="342" y="664"/>
                    </a:lnTo>
                    <a:lnTo>
                      <a:pt x="331" y="665"/>
                    </a:lnTo>
                    <a:lnTo>
                      <a:pt x="320" y="666"/>
                    </a:lnTo>
                    <a:lnTo>
                      <a:pt x="310" y="668"/>
                    </a:lnTo>
                    <a:lnTo>
                      <a:pt x="299" y="668"/>
                    </a:lnTo>
                    <a:lnTo>
                      <a:pt x="289" y="669"/>
                    </a:lnTo>
                    <a:lnTo>
                      <a:pt x="278" y="670"/>
                    </a:lnTo>
                    <a:lnTo>
                      <a:pt x="268" y="670"/>
                    </a:lnTo>
                    <a:lnTo>
                      <a:pt x="257" y="670"/>
                    </a:lnTo>
                    <a:lnTo>
                      <a:pt x="246" y="670"/>
                    </a:lnTo>
                    <a:lnTo>
                      <a:pt x="235" y="669"/>
                    </a:lnTo>
                    <a:lnTo>
                      <a:pt x="231" y="662"/>
                    </a:lnTo>
                    <a:lnTo>
                      <a:pt x="225" y="658"/>
                    </a:lnTo>
                    <a:lnTo>
                      <a:pt x="218" y="655"/>
                    </a:lnTo>
                    <a:lnTo>
                      <a:pt x="212" y="651"/>
                    </a:lnTo>
                    <a:lnTo>
                      <a:pt x="222" y="637"/>
                    </a:lnTo>
                    <a:lnTo>
                      <a:pt x="227" y="622"/>
                    </a:lnTo>
                    <a:lnTo>
                      <a:pt x="230" y="605"/>
                    </a:lnTo>
                    <a:lnTo>
                      <a:pt x="230" y="588"/>
                    </a:lnTo>
                    <a:lnTo>
                      <a:pt x="226" y="571"/>
                    </a:lnTo>
                    <a:lnTo>
                      <a:pt x="221" y="555"/>
                    </a:lnTo>
                    <a:lnTo>
                      <a:pt x="217" y="539"/>
                    </a:lnTo>
                    <a:lnTo>
                      <a:pt x="212" y="524"/>
                    </a:lnTo>
                    <a:lnTo>
                      <a:pt x="197" y="524"/>
                    </a:lnTo>
                    <a:lnTo>
                      <a:pt x="183" y="519"/>
                    </a:lnTo>
                    <a:lnTo>
                      <a:pt x="171" y="510"/>
                    </a:lnTo>
                    <a:lnTo>
                      <a:pt x="161" y="499"/>
                    </a:lnTo>
                    <a:lnTo>
                      <a:pt x="150" y="488"/>
                    </a:lnTo>
                    <a:lnTo>
                      <a:pt x="140" y="477"/>
                    </a:lnTo>
                    <a:lnTo>
                      <a:pt x="127" y="471"/>
                    </a:lnTo>
                    <a:lnTo>
                      <a:pt x="113" y="468"/>
                    </a:lnTo>
                    <a:lnTo>
                      <a:pt x="103" y="481"/>
                    </a:lnTo>
                    <a:lnTo>
                      <a:pt x="90" y="493"/>
                    </a:lnTo>
                    <a:lnTo>
                      <a:pt x="77" y="505"/>
                    </a:lnTo>
                    <a:lnTo>
                      <a:pt x="66" y="516"/>
                    </a:lnTo>
                    <a:lnTo>
                      <a:pt x="54" y="529"/>
                    </a:lnTo>
                    <a:lnTo>
                      <a:pt x="44" y="542"/>
                    </a:lnTo>
                    <a:lnTo>
                      <a:pt x="36" y="558"/>
                    </a:lnTo>
                    <a:lnTo>
                      <a:pt x="32" y="575"/>
                    </a:lnTo>
                    <a:lnTo>
                      <a:pt x="40" y="574"/>
                    </a:lnTo>
                    <a:lnTo>
                      <a:pt x="49" y="569"/>
                    </a:lnTo>
                    <a:lnTo>
                      <a:pt x="56" y="563"/>
                    </a:lnTo>
                    <a:lnTo>
                      <a:pt x="63" y="556"/>
                    </a:lnTo>
                    <a:lnTo>
                      <a:pt x="70" y="548"/>
                    </a:lnTo>
                    <a:lnTo>
                      <a:pt x="77" y="543"/>
                    </a:lnTo>
                    <a:lnTo>
                      <a:pt x="86" y="541"/>
                    </a:lnTo>
                    <a:lnTo>
                      <a:pt x="95" y="542"/>
                    </a:lnTo>
                    <a:lnTo>
                      <a:pt x="100" y="549"/>
                    </a:lnTo>
                    <a:lnTo>
                      <a:pt x="103" y="557"/>
                    </a:lnTo>
                    <a:lnTo>
                      <a:pt x="106" y="564"/>
                    </a:lnTo>
                    <a:lnTo>
                      <a:pt x="109" y="572"/>
                    </a:lnTo>
                    <a:lnTo>
                      <a:pt x="111" y="580"/>
                    </a:lnTo>
                    <a:lnTo>
                      <a:pt x="115" y="586"/>
                    </a:lnTo>
                    <a:lnTo>
                      <a:pt x="121" y="593"/>
                    </a:lnTo>
                    <a:lnTo>
                      <a:pt x="128" y="598"/>
                    </a:lnTo>
                    <a:lnTo>
                      <a:pt x="138" y="597"/>
                    </a:lnTo>
                    <a:lnTo>
                      <a:pt x="147" y="594"/>
                    </a:lnTo>
                    <a:lnTo>
                      <a:pt x="156" y="590"/>
                    </a:lnTo>
                    <a:lnTo>
                      <a:pt x="164" y="586"/>
                    </a:lnTo>
                    <a:lnTo>
                      <a:pt x="171" y="582"/>
                    </a:lnTo>
                    <a:lnTo>
                      <a:pt x="180" y="577"/>
                    </a:lnTo>
                    <a:lnTo>
                      <a:pt x="188" y="572"/>
                    </a:lnTo>
                    <a:lnTo>
                      <a:pt x="197" y="569"/>
                    </a:lnTo>
                    <a:lnTo>
                      <a:pt x="201" y="575"/>
                    </a:lnTo>
                    <a:lnTo>
                      <a:pt x="203" y="582"/>
                    </a:lnTo>
                    <a:lnTo>
                      <a:pt x="203" y="588"/>
                    </a:lnTo>
                    <a:lnTo>
                      <a:pt x="202" y="595"/>
                    </a:lnTo>
                    <a:lnTo>
                      <a:pt x="197" y="602"/>
                    </a:lnTo>
                    <a:lnTo>
                      <a:pt x="190" y="608"/>
                    </a:lnTo>
                    <a:lnTo>
                      <a:pt x="183" y="614"/>
                    </a:lnTo>
                    <a:lnTo>
                      <a:pt x="176" y="618"/>
                    </a:lnTo>
                    <a:lnTo>
                      <a:pt x="167" y="621"/>
                    </a:lnTo>
                    <a:lnTo>
                      <a:pt x="160" y="625"/>
                    </a:lnTo>
                    <a:lnTo>
                      <a:pt x="151" y="628"/>
                    </a:lnTo>
                    <a:lnTo>
                      <a:pt x="144" y="633"/>
                    </a:lnTo>
                    <a:lnTo>
                      <a:pt x="130" y="632"/>
                    </a:lnTo>
                    <a:lnTo>
                      <a:pt x="120" y="627"/>
                    </a:lnTo>
                    <a:lnTo>
                      <a:pt x="111" y="621"/>
                    </a:lnTo>
                    <a:lnTo>
                      <a:pt x="104" y="613"/>
                    </a:lnTo>
                    <a:lnTo>
                      <a:pt x="97" y="604"/>
                    </a:lnTo>
                    <a:lnTo>
                      <a:pt x="91" y="594"/>
                    </a:lnTo>
                    <a:lnTo>
                      <a:pt x="85" y="584"/>
                    </a:lnTo>
                    <a:lnTo>
                      <a:pt x="77" y="575"/>
                    </a:lnTo>
                    <a:lnTo>
                      <a:pt x="71" y="582"/>
                    </a:lnTo>
                    <a:lnTo>
                      <a:pt x="65" y="588"/>
                    </a:lnTo>
                    <a:lnTo>
                      <a:pt x="56" y="594"/>
                    </a:lnTo>
                    <a:lnTo>
                      <a:pt x="48" y="597"/>
                    </a:lnTo>
                    <a:lnTo>
                      <a:pt x="38" y="600"/>
                    </a:lnTo>
                    <a:lnTo>
                      <a:pt x="29" y="601"/>
                    </a:lnTo>
                    <a:lnTo>
                      <a:pt x="19" y="601"/>
                    </a:lnTo>
                    <a:lnTo>
                      <a:pt x="9" y="600"/>
                    </a:lnTo>
                    <a:lnTo>
                      <a:pt x="2" y="590"/>
                    </a:lnTo>
                    <a:lnTo>
                      <a:pt x="0" y="581"/>
                    </a:lnTo>
                    <a:lnTo>
                      <a:pt x="2" y="572"/>
                    </a:lnTo>
                    <a:lnTo>
                      <a:pt x="6" y="563"/>
                    </a:lnTo>
                    <a:lnTo>
                      <a:pt x="11" y="553"/>
                    </a:lnTo>
                    <a:lnTo>
                      <a:pt x="16" y="544"/>
                    </a:lnTo>
                    <a:lnTo>
                      <a:pt x="21" y="534"/>
                    </a:lnTo>
                    <a:lnTo>
                      <a:pt x="25" y="524"/>
                    </a:lnTo>
                    <a:lnTo>
                      <a:pt x="37" y="514"/>
                    </a:lnTo>
                    <a:lnTo>
                      <a:pt x="47" y="504"/>
                    </a:lnTo>
                    <a:lnTo>
                      <a:pt x="56" y="491"/>
                    </a:lnTo>
                    <a:lnTo>
                      <a:pt x="65" y="478"/>
                    </a:lnTo>
                    <a:lnTo>
                      <a:pt x="74" y="467"/>
                    </a:lnTo>
                    <a:lnTo>
                      <a:pt x="85" y="457"/>
                    </a:lnTo>
                    <a:lnTo>
                      <a:pt x="97" y="451"/>
                    </a:lnTo>
                    <a:lnTo>
                      <a:pt x="113" y="448"/>
                    </a:lnTo>
                    <a:lnTo>
                      <a:pt x="124" y="452"/>
                    </a:lnTo>
                    <a:lnTo>
                      <a:pt x="136" y="456"/>
                    </a:lnTo>
                    <a:lnTo>
                      <a:pt x="146" y="462"/>
                    </a:lnTo>
                    <a:lnTo>
                      <a:pt x="157" y="468"/>
                    </a:lnTo>
                    <a:lnTo>
                      <a:pt x="166" y="474"/>
                    </a:lnTo>
                    <a:lnTo>
                      <a:pt x="175" y="483"/>
                    </a:lnTo>
                    <a:lnTo>
                      <a:pt x="182" y="491"/>
                    </a:lnTo>
                    <a:lnTo>
                      <a:pt x="189" y="502"/>
                    </a:lnTo>
                    <a:lnTo>
                      <a:pt x="197" y="495"/>
                    </a:lnTo>
                    <a:lnTo>
                      <a:pt x="201" y="487"/>
                    </a:lnTo>
                    <a:lnTo>
                      <a:pt x="205" y="481"/>
                    </a:lnTo>
                    <a:lnTo>
                      <a:pt x="215" y="476"/>
                    </a:lnTo>
                    <a:lnTo>
                      <a:pt x="233" y="473"/>
                    </a:lnTo>
                    <a:lnTo>
                      <a:pt x="252" y="474"/>
                    </a:lnTo>
                    <a:lnTo>
                      <a:pt x="271" y="477"/>
                    </a:lnTo>
                    <a:lnTo>
                      <a:pt x="290" y="481"/>
                    </a:lnTo>
                    <a:lnTo>
                      <a:pt x="307" y="481"/>
                    </a:lnTo>
                    <a:lnTo>
                      <a:pt x="324" y="477"/>
                    </a:lnTo>
                    <a:lnTo>
                      <a:pt x="337" y="467"/>
                    </a:lnTo>
                    <a:lnTo>
                      <a:pt x="348" y="448"/>
                    </a:lnTo>
                    <a:lnTo>
                      <a:pt x="363" y="449"/>
                    </a:lnTo>
                    <a:lnTo>
                      <a:pt x="377" y="450"/>
                    </a:lnTo>
                    <a:lnTo>
                      <a:pt x="391" y="451"/>
                    </a:lnTo>
                    <a:lnTo>
                      <a:pt x="405" y="453"/>
                    </a:lnTo>
                    <a:lnTo>
                      <a:pt x="417" y="456"/>
                    </a:lnTo>
                    <a:lnTo>
                      <a:pt x="429" y="462"/>
                    </a:lnTo>
                    <a:lnTo>
                      <a:pt x="441" y="470"/>
                    </a:lnTo>
                    <a:lnTo>
                      <a:pt x="451" y="481"/>
                    </a:lnTo>
                    <a:lnTo>
                      <a:pt x="452" y="489"/>
                    </a:lnTo>
                    <a:lnTo>
                      <a:pt x="447" y="494"/>
                    </a:lnTo>
                    <a:lnTo>
                      <a:pt x="440" y="497"/>
                    </a:lnTo>
                    <a:lnTo>
                      <a:pt x="433" y="499"/>
                    </a:lnTo>
                    <a:lnTo>
                      <a:pt x="428" y="495"/>
                    </a:lnTo>
                    <a:lnTo>
                      <a:pt x="422" y="491"/>
                    </a:lnTo>
                    <a:lnTo>
                      <a:pt x="415" y="487"/>
                    </a:lnTo>
                    <a:lnTo>
                      <a:pt x="408" y="483"/>
                    </a:lnTo>
                    <a:lnTo>
                      <a:pt x="400" y="478"/>
                    </a:lnTo>
                    <a:lnTo>
                      <a:pt x="391" y="476"/>
                    </a:lnTo>
                    <a:lnTo>
                      <a:pt x="383" y="475"/>
                    </a:lnTo>
                    <a:lnTo>
                      <a:pt x="373" y="476"/>
                    </a:lnTo>
                    <a:lnTo>
                      <a:pt x="361" y="493"/>
                    </a:lnTo>
                    <a:lnTo>
                      <a:pt x="346" y="502"/>
                    </a:lnTo>
                    <a:lnTo>
                      <a:pt x="331" y="504"/>
                    </a:lnTo>
                    <a:lnTo>
                      <a:pt x="314" y="502"/>
                    </a:lnTo>
                    <a:lnTo>
                      <a:pt x="297" y="497"/>
                    </a:lnTo>
                    <a:lnTo>
                      <a:pt x="279" y="493"/>
                    </a:lnTo>
                    <a:lnTo>
                      <a:pt x="260" y="492"/>
                    </a:lnTo>
                    <a:lnTo>
                      <a:pt x="242" y="496"/>
                    </a:lnTo>
                    <a:lnTo>
                      <a:pt x="258" y="530"/>
                    </a:lnTo>
                    <a:lnTo>
                      <a:pt x="265" y="567"/>
                    </a:lnTo>
                    <a:lnTo>
                      <a:pt x="267" y="607"/>
                    </a:lnTo>
                    <a:lnTo>
                      <a:pt x="261" y="645"/>
                    </a:lnTo>
                    <a:lnTo>
                      <a:pt x="269" y="651"/>
                    </a:lnTo>
                    <a:lnTo>
                      <a:pt x="286" y="651"/>
                    </a:lnTo>
                    <a:lnTo>
                      <a:pt x="302" y="651"/>
                    </a:lnTo>
                    <a:lnTo>
                      <a:pt x="319" y="650"/>
                    </a:lnTo>
                    <a:lnTo>
                      <a:pt x="336" y="649"/>
                    </a:lnTo>
                    <a:lnTo>
                      <a:pt x="353" y="646"/>
                    </a:lnTo>
                    <a:lnTo>
                      <a:pt x="371" y="644"/>
                    </a:lnTo>
                    <a:lnTo>
                      <a:pt x="388" y="642"/>
                    </a:lnTo>
                    <a:lnTo>
                      <a:pt x="405" y="639"/>
                    </a:lnTo>
                    <a:lnTo>
                      <a:pt x="422" y="636"/>
                    </a:lnTo>
                    <a:lnTo>
                      <a:pt x="439" y="633"/>
                    </a:lnTo>
                    <a:lnTo>
                      <a:pt x="456" y="629"/>
                    </a:lnTo>
                    <a:lnTo>
                      <a:pt x="473" y="625"/>
                    </a:lnTo>
                    <a:lnTo>
                      <a:pt x="489" y="621"/>
                    </a:lnTo>
                    <a:lnTo>
                      <a:pt x="505" y="617"/>
                    </a:lnTo>
                    <a:lnTo>
                      <a:pt x="522" y="613"/>
                    </a:lnTo>
                    <a:lnTo>
                      <a:pt x="538" y="607"/>
                    </a:lnTo>
                    <a:lnTo>
                      <a:pt x="542" y="598"/>
                    </a:lnTo>
                    <a:lnTo>
                      <a:pt x="535" y="548"/>
                    </a:lnTo>
                    <a:lnTo>
                      <a:pt x="524" y="500"/>
                    </a:lnTo>
                    <a:lnTo>
                      <a:pt x="514" y="451"/>
                    </a:lnTo>
                    <a:lnTo>
                      <a:pt x="501" y="403"/>
                    </a:lnTo>
                    <a:lnTo>
                      <a:pt x="488" y="356"/>
                    </a:lnTo>
                    <a:lnTo>
                      <a:pt x="476" y="309"/>
                    </a:lnTo>
                    <a:lnTo>
                      <a:pt x="464" y="262"/>
                    </a:lnTo>
                    <a:lnTo>
                      <a:pt x="454" y="214"/>
                    </a:lnTo>
                    <a:lnTo>
                      <a:pt x="460" y="213"/>
                    </a:lnTo>
                    <a:lnTo>
                      <a:pt x="465" y="209"/>
                    </a:lnTo>
                    <a:lnTo>
                      <a:pt x="467" y="202"/>
                    </a:lnTo>
                    <a:lnTo>
                      <a:pt x="464" y="194"/>
                    </a:lnTo>
                    <a:lnTo>
                      <a:pt x="457" y="186"/>
                    </a:lnTo>
                    <a:lnTo>
                      <a:pt x="450" y="178"/>
                    </a:lnTo>
                    <a:lnTo>
                      <a:pt x="444" y="170"/>
                    </a:lnTo>
                    <a:lnTo>
                      <a:pt x="440" y="162"/>
                    </a:lnTo>
                    <a:lnTo>
                      <a:pt x="436" y="153"/>
                    </a:lnTo>
                    <a:lnTo>
                      <a:pt x="430" y="144"/>
                    </a:lnTo>
                    <a:lnTo>
                      <a:pt x="426" y="134"/>
                    </a:lnTo>
                    <a:lnTo>
                      <a:pt x="421" y="125"/>
                    </a:lnTo>
                    <a:lnTo>
                      <a:pt x="405" y="109"/>
                    </a:lnTo>
                    <a:lnTo>
                      <a:pt x="387" y="95"/>
                    </a:lnTo>
                    <a:lnTo>
                      <a:pt x="368" y="81"/>
                    </a:lnTo>
                    <a:lnTo>
                      <a:pt x="350" y="69"/>
                    </a:lnTo>
                    <a:lnTo>
                      <a:pt x="332" y="55"/>
                    </a:lnTo>
                    <a:lnTo>
                      <a:pt x="315" y="40"/>
                    </a:lnTo>
                    <a:lnTo>
                      <a:pt x="300" y="23"/>
                    </a:lnTo>
                    <a:lnTo>
                      <a:pt x="289" y="3"/>
                    </a:lnTo>
                    <a:lnTo>
                      <a:pt x="294" y="1"/>
                    </a:lnTo>
                    <a:lnTo>
                      <a:pt x="300" y="0"/>
                    </a:lnTo>
                    <a:lnTo>
                      <a:pt x="307" y="1"/>
                    </a:lnTo>
                    <a:lnTo>
                      <a:pt x="312" y="3"/>
                    </a:lnTo>
                    <a:lnTo>
                      <a:pt x="401" y="64"/>
                    </a:lnTo>
                    <a:close/>
                  </a:path>
                </a:pathLst>
              </a:custGeom>
              <a:solidFill>
                <a:srgbClr val="000000"/>
              </a:solidFill>
              <a:ln w="9525">
                <a:noFill/>
                <a:round/>
                <a:headEnd/>
                <a:tailEnd/>
              </a:ln>
            </p:spPr>
            <p:txBody>
              <a:bodyPr/>
              <a:lstStyle/>
              <a:p>
                <a:endParaRPr lang="fr-FR"/>
              </a:p>
            </p:txBody>
          </p:sp>
          <p:sp>
            <p:nvSpPr>
              <p:cNvPr id="242" name="Freeform 420"/>
              <p:cNvSpPr>
                <a:spLocks/>
              </p:cNvSpPr>
              <p:nvPr/>
            </p:nvSpPr>
            <p:spPr bwMode="auto">
              <a:xfrm>
                <a:off x="3087" y="2087"/>
                <a:ext cx="60" cy="100"/>
              </a:xfrm>
              <a:custGeom>
                <a:avLst/>
                <a:gdLst>
                  <a:gd name="T0" fmla="*/ 0 w 241"/>
                  <a:gd name="T1" fmla="*/ 0 h 400"/>
                  <a:gd name="T2" fmla="*/ 0 w 241"/>
                  <a:gd name="T3" fmla="*/ 0 h 400"/>
                  <a:gd name="T4" fmla="*/ 0 w 241"/>
                  <a:gd name="T5" fmla="*/ 0 h 400"/>
                  <a:gd name="T6" fmla="*/ 0 w 241"/>
                  <a:gd name="T7" fmla="*/ 0 h 400"/>
                  <a:gd name="T8" fmla="*/ 0 w 241"/>
                  <a:gd name="T9" fmla="*/ 0 h 400"/>
                  <a:gd name="T10" fmla="*/ 0 w 241"/>
                  <a:gd name="T11" fmla="*/ 0 h 400"/>
                  <a:gd name="T12" fmla="*/ 0 w 241"/>
                  <a:gd name="T13" fmla="*/ 0 h 400"/>
                  <a:gd name="T14" fmla="*/ 0 w 241"/>
                  <a:gd name="T15" fmla="*/ 0 h 400"/>
                  <a:gd name="T16" fmla="*/ 0 w 241"/>
                  <a:gd name="T17" fmla="*/ 0 h 400"/>
                  <a:gd name="T18" fmla="*/ 0 w 241"/>
                  <a:gd name="T19" fmla="*/ 0 h 400"/>
                  <a:gd name="T20" fmla="*/ 0 w 241"/>
                  <a:gd name="T21" fmla="*/ 0 h 400"/>
                  <a:gd name="T22" fmla="*/ 0 w 241"/>
                  <a:gd name="T23" fmla="*/ 0 h 400"/>
                  <a:gd name="T24" fmla="*/ 0 w 241"/>
                  <a:gd name="T25" fmla="*/ 0 h 400"/>
                  <a:gd name="T26" fmla="*/ 0 w 241"/>
                  <a:gd name="T27" fmla="*/ 0 h 400"/>
                  <a:gd name="T28" fmla="*/ 0 w 241"/>
                  <a:gd name="T29" fmla="*/ 0 h 400"/>
                  <a:gd name="T30" fmla="*/ 0 w 241"/>
                  <a:gd name="T31" fmla="*/ 0 h 400"/>
                  <a:gd name="T32" fmla="*/ 0 w 241"/>
                  <a:gd name="T33" fmla="*/ 0 h 400"/>
                  <a:gd name="T34" fmla="*/ 0 w 241"/>
                  <a:gd name="T35" fmla="*/ 0 h 400"/>
                  <a:gd name="T36" fmla="*/ 0 w 241"/>
                  <a:gd name="T37" fmla="*/ 0 h 400"/>
                  <a:gd name="T38" fmla="*/ 0 w 241"/>
                  <a:gd name="T39" fmla="*/ 0 h 400"/>
                  <a:gd name="T40" fmla="*/ 0 w 241"/>
                  <a:gd name="T41" fmla="*/ 0 h 400"/>
                  <a:gd name="T42" fmla="*/ 0 w 241"/>
                  <a:gd name="T43" fmla="*/ 0 h 400"/>
                  <a:gd name="T44" fmla="*/ 0 w 241"/>
                  <a:gd name="T45" fmla="*/ 0 h 400"/>
                  <a:gd name="T46" fmla="*/ 0 w 241"/>
                  <a:gd name="T47" fmla="*/ 0 h 400"/>
                  <a:gd name="T48" fmla="*/ 0 w 241"/>
                  <a:gd name="T49" fmla="*/ 0 h 400"/>
                  <a:gd name="T50" fmla="*/ 0 w 241"/>
                  <a:gd name="T51" fmla="*/ 0 h 400"/>
                  <a:gd name="T52" fmla="*/ 0 w 241"/>
                  <a:gd name="T53" fmla="*/ 0 h 400"/>
                  <a:gd name="T54" fmla="*/ 0 w 241"/>
                  <a:gd name="T55" fmla="*/ 0 h 400"/>
                  <a:gd name="T56" fmla="*/ 0 w 241"/>
                  <a:gd name="T57" fmla="*/ 0 h 400"/>
                  <a:gd name="T58" fmla="*/ 0 w 241"/>
                  <a:gd name="T59" fmla="*/ 0 h 400"/>
                  <a:gd name="T60" fmla="*/ 0 w 241"/>
                  <a:gd name="T61" fmla="*/ 0 h 400"/>
                  <a:gd name="T62" fmla="*/ 0 w 241"/>
                  <a:gd name="T63" fmla="*/ 0 h 400"/>
                  <a:gd name="T64" fmla="*/ 0 w 241"/>
                  <a:gd name="T65" fmla="*/ 0 h 400"/>
                  <a:gd name="T66" fmla="*/ 0 w 241"/>
                  <a:gd name="T67" fmla="*/ 0 h 400"/>
                  <a:gd name="T68" fmla="*/ 0 w 241"/>
                  <a:gd name="T69" fmla="*/ 0 h 400"/>
                  <a:gd name="T70" fmla="*/ 0 w 241"/>
                  <a:gd name="T71" fmla="*/ 0 h 400"/>
                  <a:gd name="T72" fmla="*/ 0 w 241"/>
                  <a:gd name="T73" fmla="*/ 0 h 400"/>
                  <a:gd name="T74" fmla="*/ 0 w 241"/>
                  <a:gd name="T75" fmla="*/ 0 h 400"/>
                  <a:gd name="T76" fmla="*/ 0 w 241"/>
                  <a:gd name="T77" fmla="*/ 0 h 400"/>
                  <a:gd name="T78" fmla="*/ 0 w 241"/>
                  <a:gd name="T79" fmla="*/ 0 h 400"/>
                  <a:gd name="T80" fmla="*/ 0 w 241"/>
                  <a:gd name="T81" fmla="*/ 0 h 400"/>
                  <a:gd name="T82" fmla="*/ 0 w 241"/>
                  <a:gd name="T83" fmla="*/ 0 h 400"/>
                  <a:gd name="T84" fmla="*/ 0 w 241"/>
                  <a:gd name="T85" fmla="*/ 0 h 400"/>
                  <a:gd name="T86" fmla="*/ 0 w 241"/>
                  <a:gd name="T87" fmla="*/ 0 h 400"/>
                  <a:gd name="T88" fmla="*/ 0 w 241"/>
                  <a:gd name="T89" fmla="*/ 0 h 400"/>
                  <a:gd name="T90" fmla="*/ 0 w 241"/>
                  <a:gd name="T91" fmla="*/ 0 h 400"/>
                  <a:gd name="T92" fmla="*/ 0 w 241"/>
                  <a:gd name="T93" fmla="*/ 0 h 400"/>
                  <a:gd name="T94" fmla="*/ 0 w 241"/>
                  <a:gd name="T95" fmla="*/ 0 h 400"/>
                  <a:gd name="T96" fmla="*/ 0 w 241"/>
                  <a:gd name="T97" fmla="*/ 0 h 400"/>
                  <a:gd name="T98" fmla="*/ 0 w 241"/>
                  <a:gd name="T99" fmla="*/ 0 h 400"/>
                  <a:gd name="T100" fmla="*/ 0 w 241"/>
                  <a:gd name="T101" fmla="*/ 0 h 400"/>
                  <a:gd name="T102" fmla="*/ 0 w 241"/>
                  <a:gd name="T103" fmla="*/ 0 h 400"/>
                  <a:gd name="T104" fmla="*/ 0 w 241"/>
                  <a:gd name="T105" fmla="*/ 0 h 400"/>
                  <a:gd name="T106" fmla="*/ 0 w 241"/>
                  <a:gd name="T107" fmla="*/ 0 h 400"/>
                  <a:gd name="T108" fmla="*/ 0 w 241"/>
                  <a:gd name="T109" fmla="*/ 0 h 400"/>
                  <a:gd name="T110" fmla="*/ 0 w 241"/>
                  <a:gd name="T111" fmla="*/ 0 h 400"/>
                  <a:gd name="T112" fmla="*/ 0 w 241"/>
                  <a:gd name="T113" fmla="*/ 0 h 400"/>
                  <a:gd name="T114" fmla="*/ 0 w 241"/>
                  <a:gd name="T115" fmla="*/ 0 h 400"/>
                  <a:gd name="T116" fmla="*/ 0 w 241"/>
                  <a:gd name="T117" fmla="*/ 0 h 400"/>
                  <a:gd name="T118" fmla="*/ 0 w 241"/>
                  <a:gd name="T119" fmla="*/ 0 h 400"/>
                  <a:gd name="T120" fmla="*/ 0 w 241"/>
                  <a:gd name="T121" fmla="*/ 0 h 4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1"/>
                  <a:gd name="T184" fmla="*/ 0 h 400"/>
                  <a:gd name="T185" fmla="*/ 241 w 241"/>
                  <a:gd name="T186" fmla="*/ 400 h 40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1" h="400">
                    <a:moveTo>
                      <a:pt x="241" y="25"/>
                    </a:moveTo>
                    <a:lnTo>
                      <a:pt x="229" y="36"/>
                    </a:lnTo>
                    <a:lnTo>
                      <a:pt x="218" y="46"/>
                    </a:lnTo>
                    <a:lnTo>
                      <a:pt x="207" y="56"/>
                    </a:lnTo>
                    <a:lnTo>
                      <a:pt x="195" y="67"/>
                    </a:lnTo>
                    <a:lnTo>
                      <a:pt x="184" y="77"/>
                    </a:lnTo>
                    <a:lnTo>
                      <a:pt x="172" y="87"/>
                    </a:lnTo>
                    <a:lnTo>
                      <a:pt x="162" y="97"/>
                    </a:lnTo>
                    <a:lnTo>
                      <a:pt x="150" y="108"/>
                    </a:lnTo>
                    <a:lnTo>
                      <a:pt x="138" y="118"/>
                    </a:lnTo>
                    <a:lnTo>
                      <a:pt x="127" y="128"/>
                    </a:lnTo>
                    <a:lnTo>
                      <a:pt x="115" y="138"/>
                    </a:lnTo>
                    <a:lnTo>
                      <a:pt x="104" y="148"/>
                    </a:lnTo>
                    <a:lnTo>
                      <a:pt x="92" y="158"/>
                    </a:lnTo>
                    <a:lnTo>
                      <a:pt x="80" y="167"/>
                    </a:lnTo>
                    <a:lnTo>
                      <a:pt x="69" y="177"/>
                    </a:lnTo>
                    <a:lnTo>
                      <a:pt x="56" y="186"/>
                    </a:lnTo>
                    <a:lnTo>
                      <a:pt x="45" y="210"/>
                    </a:lnTo>
                    <a:lnTo>
                      <a:pt x="40" y="235"/>
                    </a:lnTo>
                    <a:lnTo>
                      <a:pt x="38" y="260"/>
                    </a:lnTo>
                    <a:lnTo>
                      <a:pt x="39" y="286"/>
                    </a:lnTo>
                    <a:lnTo>
                      <a:pt x="40" y="313"/>
                    </a:lnTo>
                    <a:lnTo>
                      <a:pt x="41" y="339"/>
                    </a:lnTo>
                    <a:lnTo>
                      <a:pt x="40" y="366"/>
                    </a:lnTo>
                    <a:lnTo>
                      <a:pt x="36" y="392"/>
                    </a:lnTo>
                    <a:lnTo>
                      <a:pt x="31" y="397"/>
                    </a:lnTo>
                    <a:lnTo>
                      <a:pt x="25" y="400"/>
                    </a:lnTo>
                    <a:lnTo>
                      <a:pt x="19" y="400"/>
                    </a:lnTo>
                    <a:lnTo>
                      <a:pt x="13" y="397"/>
                    </a:lnTo>
                    <a:lnTo>
                      <a:pt x="8" y="389"/>
                    </a:lnTo>
                    <a:lnTo>
                      <a:pt x="8" y="378"/>
                    </a:lnTo>
                    <a:lnTo>
                      <a:pt x="7" y="369"/>
                    </a:lnTo>
                    <a:lnTo>
                      <a:pt x="0" y="361"/>
                    </a:lnTo>
                    <a:lnTo>
                      <a:pt x="2" y="338"/>
                    </a:lnTo>
                    <a:lnTo>
                      <a:pt x="3" y="314"/>
                    </a:lnTo>
                    <a:lnTo>
                      <a:pt x="2" y="290"/>
                    </a:lnTo>
                    <a:lnTo>
                      <a:pt x="2" y="265"/>
                    </a:lnTo>
                    <a:lnTo>
                      <a:pt x="2" y="241"/>
                    </a:lnTo>
                    <a:lnTo>
                      <a:pt x="4" y="218"/>
                    </a:lnTo>
                    <a:lnTo>
                      <a:pt x="11" y="194"/>
                    </a:lnTo>
                    <a:lnTo>
                      <a:pt x="20" y="173"/>
                    </a:lnTo>
                    <a:lnTo>
                      <a:pt x="34" y="163"/>
                    </a:lnTo>
                    <a:lnTo>
                      <a:pt x="48" y="152"/>
                    </a:lnTo>
                    <a:lnTo>
                      <a:pt x="61" y="142"/>
                    </a:lnTo>
                    <a:lnTo>
                      <a:pt x="75" y="130"/>
                    </a:lnTo>
                    <a:lnTo>
                      <a:pt x="89" y="119"/>
                    </a:lnTo>
                    <a:lnTo>
                      <a:pt x="101" y="108"/>
                    </a:lnTo>
                    <a:lnTo>
                      <a:pt x="115" y="97"/>
                    </a:lnTo>
                    <a:lnTo>
                      <a:pt x="129" y="86"/>
                    </a:lnTo>
                    <a:lnTo>
                      <a:pt x="142" y="74"/>
                    </a:lnTo>
                    <a:lnTo>
                      <a:pt x="154" y="63"/>
                    </a:lnTo>
                    <a:lnTo>
                      <a:pt x="168" y="52"/>
                    </a:lnTo>
                    <a:lnTo>
                      <a:pt x="181" y="41"/>
                    </a:lnTo>
                    <a:lnTo>
                      <a:pt x="194" y="31"/>
                    </a:lnTo>
                    <a:lnTo>
                      <a:pt x="207" y="20"/>
                    </a:lnTo>
                    <a:lnTo>
                      <a:pt x="220" y="10"/>
                    </a:lnTo>
                    <a:lnTo>
                      <a:pt x="234" y="0"/>
                    </a:lnTo>
                    <a:lnTo>
                      <a:pt x="238" y="4"/>
                    </a:lnTo>
                    <a:lnTo>
                      <a:pt x="241" y="11"/>
                    </a:lnTo>
                    <a:lnTo>
                      <a:pt x="241" y="18"/>
                    </a:lnTo>
                    <a:lnTo>
                      <a:pt x="241" y="25"/>
                    </a:lnTo>
                    <a:close/>
                  </a:path>
                </a:pathLst>
              </a:custGeom>
              <a:solidFill>
                <a:srgbClr val="000000"/>
              </a:solidFill>
              <a:ln w="9525">
                <a:noFill/>
                <a:round/>
                <a:headEnd/>
                <a:tailEnd/>
              </a:ln>
            </p:spPr>
            <p:txBody>
              <a:bodyPr/>
              <a:lstStyle/>
              <a:p>
                <a:endParaRPr lang="fr-FR"/>
              </a:p>
            </p:txBody>
          </p:sp>
          <p:sp>
            <p:nvSpPr>
              <p:cNvPr id="243" name="Freeform 421"/>
              <p:cNvSpPr>
                <a:spLocks/>
              </p:cNvSpPr>
              <p:nvPr/>
            </p:nvSpPr>
            <p:spPr bwMode="auto">
              <a:xfrm>
                <a:off x="3011" y="2088"/>
                <a:ext cx="59" cy="97"/>
              </a:xfrm>
              <a:custGeom>
                <a:avLst/>
                <a:gdLst>
                  <a:gd name="T0" fmla="*/ 0 w 237"/>
                  <a:gd name="T1" fmla="*/ 0 h 389"/>
                  <a:gd name="T2" fmla="*/ 0 w 237"/>
                  <a:gd name="T3" fmla="*/ 0 h 389"/>
                  <a:gd name="T4" fmla="*/ 0 w 237"/>
                  <a:gd name="T5" fmla="*/ 0 h 389"/>
                  <a:gd name="T6" fmla="*/ 0 w 237"/>
                  <a:gd name="T7" fmla="*/ 0 h 389"/>
                  <a:gd name="T8" fmla="*/ 0 w 237"/>
                  <a:gd name="T9" fmla="*/ 0 h 389"/>
                  <a:gd name="T10" fmla="*/ 0 w 237"/>
                  <a:gd name="T11" fmla="*/ 0 h 389"/>
                  <a:gd name="T12" fmla="*/ 0 w 237"/>
                  <a:gd name="T13" fmla="*/ 0 h 389"/>
                  <a:gd name="T14" fmla="*/ 0 w 237"/>
                  <a:gd name="T15" fmla="*/ 0 h 389"/>
                  <a:gd name="T16" fmla="*/ 0 w 237"/>
                  <a:gd name="T17" fmla="*/ 0 h 389"/>
                  <a:gd name="T18" fmla="*/ 0 w 237"/>
                  <a:gd name="T19" fmla="*/ 0 h 389"/>
                  <a:gd name="T20" fmla="*/ 0 w 237"/>
                  <a:gd name="T21" fmla="*/ 0 h 389"/>
                  <a:gd name="T22" fmla="*/ 0 w 237"/>
                  <a:gd name="T23" fmla="*/ 0 h 389"/>
                  <a:gd name="T24" fmla="*/ 0 w 237"/>
                  <a:gd name="T25" fmla="*/ 0 h 389"/>
                  <a:gd name="T26" fmla="*/ 0 w 237"/>
                  <a:gd name="T27" fmla="*/ 0 h 389"/>
                  <a:gd name="T28" fmla="*/ 0 w 237"/>
                  <a:gd name="T29" fmla="*/ 0 h 389"/>
                  <a:gd name="T30" fmla="*/ 0 w 237"/>
                  <a:gd name="T31" fmla="*/ 0 h 389"/>
                  <a:gd name="T32" fmla="*/ 0 w 237"/>
                  <a:gd name="T33" fmla="*/ 0 h 389"/>
                  <a:gd name="T34" fmla="*/ 0 w 237"/>
                  <a:gd name="T35" fmla="*/ 0 h 389"/>
                  <a:gd name="T36" fmla="*/ 0 w 237"/>
                  <a:gd name="T37" fmla="*/ 0 h 389"/>
                  <a:gd name="T38" fmla="*/ 0 w 237"/>
                  <a:gd name="T39" fmla="*/ 0 h 389"/>
                  <a:gd name="T40" fmla="*/ 0 w 237"/>
                  <a:gd name="T41" fmla="*/ 0 h 389"/>
                  <a:gd name="T42" fmla="*/ 0 w 237"/>
                  <a:gd name="T43" fmla="*/ 0 h 389"/>
                  <a:gd name="T44" fmla="*/ 0 w 237"/>
                  <a:gd name="T45" fmla="*/ 0 h 389"/>
                  <a:gd name="T46" fmla="*/ 0 w 237"/>
                  <a:gd name="T47" fmla="*/ 0 h 389"/>
                  <a:gd name="T48" fmla="*/ 0 w 237"/>
                  <a:gd name="T49" fmla="*/ 0 h 389"/>
                  <a:gd name="T50" fmla="*/ 0 w 237"/>
                  <a:gd name="T51" fmla="*/ 0 h 389"/>
                  <a:gd name="T52" fmla="*/ 0 w 237"/>
                  <a:gd name="T53" fmla="*/ 0 h 389"/>
                  <a:gd name="T54" fmla="*/ 0 w 237"/>
                  <a:gd name="T55" fmla="*/ 0 h 389"/>
                  <a:gd name="T56" fmla="*/ 0 w 237"/>
                  <a:gd name="T57" fmla="*/ 0 h 389"/>
                  <a:gd name="T58" fmla="*/ 0 w 237"/>
                  <a:gd name="T59" fmla="*/ 0 h 389"/>
                  <a:gd name="T60" fmla="*/ 0 w 237"/>
                  <a:gd name="T61" fmla="*/ 0 h 389"/>
                  <a:gd name="T62" fmla="*/ 0 w 237"/>
                  <a:gd name="T63" fmla="*/ 0 h 389"/>
                  <a:gd name="T64" fmla="*/ 0 w 237"/>
                  <a:gd name="T65" fmla="*/ 0 h 389"/>
                  <a:gd name="T66" fmla="*/ 0 w 237"/>
                  <a:gd name="T67" fmla="*/ 0 h 3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7"/>
                  <a:gd name="T103" fmla="*/ 0 h 389"/>
                  <a:gd name="T104" fmla="*/ 237 w 237"/>
                  <a:gd name="T105" fmla="*/ 389 h 3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7" h="389">
                    <a:moveTo>
                      <a:pt x="103" y="2"/>
                    </a:moveTo>
                    <a:lnTo>
                      <a:pt x="109" y="1"/>
                    </a:lnTo>
                    <a:lnTo>
                      <a:pt x="113" y="2"/>
                    </a:lnTo>
                    <a:lnTo>
                      <a:pt x="118" y="6"/>
                    </a:lnTo>
                    <a:lnTo>
                      <a:pt x="123" y="8"/>
                    </a:lnTo>
                    <a:lnTo>
                      <a:pt x="116" y="25"/>
                    </a:lnTo>
                    <a:lnTo>
                      <a:pt x="108" y="41"/>
                    </a:lnTo>
                    <a:lnTo>
                      <a:pt x="100" y="59"/>
                    </a:lnTo>
                    <a:lnTo>
                      <a:pt x="92" y="76"/>
                    </a:lnTo>
                    <a:lnTo>
                      <a:pt x="83" y="93"/>
                    </a:lnTo>
                    <a:lnTo>
                      <a:pt x="74" y="110"/>
                    </a:lnTo>
                    <a:lnTo>
                      <a:pt x="64" y="126"/>
                    </a:lnTo>
                    <a:lnTo>
                      <a:pt x="53" y="142"/>
                    </a:lnTo>
                    <a:lnTo>
                      <a:pt x="64" y="148"/>
                    </a:lnTo>
                    <a:lnTo>
                      <a:pt x="76" y="152"/>
                    </a:lnTo>
                    <a:lnTo>
                      <a:pt x="88" y="156"/>
                    </a:lnTo>
                    <a:lnTo>
                      <a:pt x="99" y="158"/>
                    </a:lnTo>
                    <a:lnTo>
                      <a:pt x="111" y="160"/>
                    </a:lnTo>
                    <a:lnTo>
                      <a:pt x="121" y="161"/>
                    </a:lnTo>
                    <a:lnTo>
                      <a:pt x="133" y="162"/>
                    </a:lnTo>
                    <a:lnTo>
                      <a:pt x="145" y="162"/>
                    </a:lnTo>
                    <a:lnTo>
                      <a:pt x="156" y="163"/>
                    </a:lnTo>
                    <a:lnTo>
                      <a:pt x="168" y="164"/>
                    </a:lnTo>
                    <a:lnTo>
                      <a:pt x="178" y="166"/>
                    </a:lnTo>
                    <a:lnTo>
                      <a:pt x="190" y="167"/>
                    </a:lnTo>
                    <a:lnTo>
                      <a:pt x="202" y="170"/>
                    </a:lnTo>
                    <a:lnTo>
                      <a:pt x="213" y="175"/>
                    </a:lnTo>
                    <a:lnTo>
                      <a:pt x="225" y="180"/>
                    </a:lnTo>
                    <a:lnTo>
                      <a:pt x="237" y="186"/>
                    </a:lnTo>
                    <a:lnTo>
                      <a:pt x="229" y="195"/>
                    </a:lnTo>
                    <a:lnTo>
                      <a:pt x="222" y="198"/>
                    </a:lnTo>
                    <a:lnTo>
                      <a:pt x="212" y="199"/>
                    </a:lnTo>
                    <a:lnTo>
                      <a:pt x="203" y="198"/>
                    </a:lnTo>
                    <a:lnTo>
                      <a:pt x="193" y="195"/>
                    </a:lnTo>
                    <a:lnTo>
                      <a:pt x="184" y="191"/>
                    </a:lnTo>
                    <a:lnTo>
                      <a:pt x="174" y="189"/>
                    </a:lnTo>
                    <a:lnTo>
                      <a:pt x="165" y="188"/>
                    </a:lnTo>
                    <a:lnTo>
                      <a:pt x="148" y="187"/>
                    </a:lnTo>
                    <a:lnTo>
                      <a:pt x="131" y="185"/>
                    </a:lnTo>
                    <a:lnTo>
                      <a:pt x="112" y="181"/>
                    </a:lnTo>
                    <a:lnTo>
                      <a:pt x="93" y="179"/>
                    </a:lnTo>
                    <a:lnTo>
                      <a:pt x="75" y="178"/>
                    </a:lnTo>
                    <a:lnTo>
                      <a:pt x="58" y="180"/>
                    </a:lnTo>
                    <a:lnTo>
                      <a:pt x="42" y="186"/>
                    </a:lnTo>
                    <a:lnTo>
                      <a:pt x="29" y="199"/>
                    </a:lnTo>
                    <a:lnTo>
                      <a:pt x="45" y="384"/>
                    </a:lnTo>
                    <a:lnTo>
                      <a:pt x="41" y="386"/>
                    </a:lnTo>
                    <a:lnTo>
                      <a:pt x="37" y="388"/>
                    </a:lnTo>
                    <a:lnTo>
                      <a:pt x="33" y="389"/>
                    </a:lnTo>
                    <a:lnTo>
                      <a:pt x="27" y="389"/>
                    </a:lnTo>
                    <a:lnTo>
                      <a:pt x="13" y="364"/>
                    </a:lnTo>
                    <a:lnTo>
                      <a:pt x="4" y="337"/>
                    </a:lnTo>
                    <a:lnTo>
                      <a:pt x="0" y="310"/>
                    </a:lnTo>
                    <a:lnTo>
                      <a:pt x="0" y="281"/>
                    </a:lnTo>
                    <a:lnTo>
                      <a:pt x="1" y="253"/>
                    </a:lnTo>
                    <a:lnTo>
                      <a:pt x="3" y="223"/>
                    </a:lnTo>
                    <a:lnTo>
                      <a:pt x="4" y="194"/>
                    </a:lnTo>
                    <a:lnTo>
                      <a:pt x="4" y="165"/>
                    </a:lnTo>
                    <a:lnTo>
                      <a:pt x="16" y="147"/>
                    </a:lnTo>
                    <a:lnTo>
                      <a:pt x="28" y="128"/>
                    </a:lnTo>
                    <a:lnTo>
                      <a:pt x="40" y="110"/>
                    </a:lnTo>
                    <a:lnTo>
                      <a:pt x="51" y="90"/>
                    </a:lnTo>
                    <a:lnTo>
                      <a:pt x="62" y="71"/>
                    </a:lnTo>
                    <a:lnTo>
                      <a:pt x="73" y="52"/>
                    </a:lnTo>
                    <a:lnTo>
                      <a:pt x="82" y="32"/>
                    </a:lnTo>
                    <a:lnTo>
                      <a:pt x="93" y="13"/>
                    </a:lnTo>
                    <a:lnTo>
                      <a:pt x="103" y="0"/>
                    </a:lnTo>
                    <a:lnTo>
                      <a:pt x="103" y="2"/>
                    </a:lnTo>
                    <a:close/>
                  </a:path>
                </a:pathLst>
              </a:custGeom>
              <a:solidFill>
                <a:srgbClr val="000000"/>
              </a:solidFill>
              <a:ln w="9525">
                <a:noFill/>
                <a:round/>
                <a:headEnd/>
                <a:tailEnd/>
              </a:ln>
            </p:spPr>
            <p:txBody>
              <a:bodyPr/>
              <a:lstStyle/>
              <a:p>
                <a:endParaRPr lang="fr-FR"/>
              </a:p>
            </p:txBody>
          </p:sp>
          <p:sp>
            <p:nvSpPr>
              <p:cNvPr id="244" name="Freeform 422"/>
              <p:cNvSpPr>
                <a:spLocks/>
              </p:cNvSpPr>
              <p:nvPr/>
            </p:nvSpPr>
            <p:spPr bwMode="auto">
              <a:xfrm>
                <a:off x="3092" y="2107"/>
                <a:ext cx="69" cy="93"/>
              </a:xfrm>
              <a:custGeom>
                <a:avLst/>
                <a:gdLst>
                  <a:gd name="T0" fmla="*/ 0 w 278"/>
                  <a:gd name="T1" fmla="*/ 0 h 372"/>
                  <a:gd name="T2" fmla="*/ 0 w 278"/>
                  <a:gd name="T3" fmla="*/ 0 h 372"/>
                  <a:gd name="T4" fmla="*/ 0 w 278"/>
                  <a:gd name="T5" fmla="*/ 0 h 372"/>
                  <a:gd name="T6" fmla="*/ 0 w 278"/>
                  <a:gd name="T7" fmla="*/ 0 h 372"/>
                  <a:gd name="T8" fmla="*/ 0 w 278"/>
                  <a:gd name="T9" fmla="*/ 0 h 372"/>
                  <a:gd name="T10" fmla="*/ 0 w 278"/>
                  <a:gd name="T11" fmla="*/ 0 h 372"/>
                  <a:gd name="T12" fmla="*/ 0 w 278"/>
                  <a:gd name="T13" fmla="*/ 0 h 372"/>
                  <a:gd name="T14" fmla="*/ 0 w 278"/>
                  <a:gd name="T15" fmla="*/ 0 h 372"/>
                  <a:gd name="T16" fmla="*/ 0 w 278"/>
                  <a:gd name="T17" fmla="*/ 0 h 372"/>
                  <a:gd name="T18" fmla="*/ 0 w 278"/>
                  <a:gd name="T19" fmla="*/ 0 h 372"/>
                  <a:gd name="T20" fmla="*/ 0 w 278"/>
                  <a:gd name="T21" fmla="*/ 0 h 372"/>
                  <a:gd name="T22" fmla="*/ 0 w 278"/>
                  <a:gd name="T23" fmla="*/ 0 h 372"/>
                  <a:gd name="T24" fmla="*/ 0 w 278"/>
                  <a:gd name="T25" fmla="*/ 0 h 372"/>
                  <a:gd name="T26" fmla="*/ 0 w 278"/>
                  <a:gd name="T27" fmla="*/ 0 h 372"/>
                  <a:gd name="T28" fmla="*/ 0 w 278"/>
                  <a:gd name="T29" fmla="*/ 0 h 372"/>
                  <a:gd name="T30" fmla="*/ 0 w 278"/>
                  <a:gd name="T31" fmla="*/ 0 h 372"/>
                  <a:gd name="T32" fmla="*/ 0 w 278"/>
                  <a:gd name="T33" fmla="*/ 0 h 372"/>
                  <a:gd name="T34" fmla="*/ 0 w 278"/>
                  <a:gd name="T35" fmla="*/ 0 h 372"/>
                  <a:gd name="T36" fmla="*/ 0 w 278"/>
                  <a:gd name="T37" fmla="*/ 0 h 372"/>
                  <a:gd name="T38" fmla="*/ 0 w 278"/>
                  <a:gd name="T39" fmla="*/ 0 h 372"/>
                  <a:gd name="T40" fmla="*/ 0 w 278"/>
                  <a:gd name="T41" fmla="*/ 0 h 372"/>
                  <a:gd name="T42" fmla="*/ 0 w 278"/>
                  <a:gd name="T43" fmla="*/ 0 h 372"/>
                  <a:gd name="T44" fmla="*/ 0 w 278"/>
                  <a:gd name="T45" fmla="*/ 0 h 372"/>
                  <a:gd name="T46" fmla="*/ 0 w 278"/>
                  <a:gd name="T47" fmla="*/ 0 h 372"/>
                  <a:gd name="T48" fmla="*/ 0 w 278"/>
                  <a:gd name="T49" fmla="*/ 0 h 372"/>
                  <a:gd name="T50" fmla="*/ 0 w 278"/>
                  <a:gd name="T51" fmla="*/ 0 h 372"/>
                  <a:gd name="T52" fmla="*/ 0 w 278"/>
                  <a:gd name="T53" fmla="*/ 0 h 372"/>
                  <a:gd name="T54" fmla="*/ 0 w 278"/>
                  <a:gd name="T55" fmla="*/ 0 h 372"/>
                  <a:gd name="T56" fmla="*/ 0 w 278"/>
                  <a:gd name="T57" fmla="*/ 0 h 372"/>
                  <a:gd name="T58" fmla="*/ 0 w 278"/>
                  <a:gd name="T59" fmla="*/ 0 h 372"/>
                  <a:gd name="T60" fmla="*/ 0 w 278"/>
                  <a:gd name="T61" fmla="*/ 0 h 372"/>
                  <a:gd name="T62" fmla="*/ 0 w 278"/>
                  <a:gd name="T63" fmla="*/ 0 h 372"/>
                  <a:gd name="T64" fmla="*/ 0 w 278"/>
                  <a:gd name="T65" fmla="*/ 0 h 372"/>
                  <a:gd name="T66" fmla="*/ 0 w 278"/>
                  <a:gd name="T67" fmla="*/ 0 h 372"/>
                  <a:gd name="T68" fmla="*/ 0 w 278"/>
                  <a:gd name="T69" fmla="*/ 0 h 372"/>
                  <a:gd name="T70" fmla="*/ 0 w 278"/>
                  <a:gd name="T71" fmla="*/ 0 h 372"/>
                  <a:gd name="T72" fmla="*/ 0 w 278"/>
                  <a:gd name="T73" fmla="*/ 0 h 372"/>
                  <a:gd name="T74" fmla="*/ 0 w 278"/>
                  <a:gd name="T75" fmla="*/ 0 h 372"/>
                  <a:gd name="T76" fmla="*/ 0 w 278"/>
                  <a:gd name="T77" fmla="*/ 0 h 372"/>
                  <a:gd name="T78" fmla="*/ 0 w 278"/>
                  <a:gd name="T79" fmla="*/ 0 h 372"/>
                  <a:gd name="T80" fmla="*/ 0 w 278"/>
                  <a:gd name="T81" fmla="*/ 0 h 372"/>
                  <a:gd name="T82" fmla="*/ 0 w 278"/>
                  <a:gd name="T83" fmla="*/ 0 h 372"/>
                  <a:gd name="T84" fmla="*/ 0 w 278"/>
                  <a:gd name="T85" fmla="*/ 0 h 372"/>
                  <a:gd name="T86" fmla="*/ 0 w 278"/>
                  <a:gd name="T87" fmla="*/ 0 h 372"/>
                  <a:gd name="T88" fmla="*/ 0 w 278"/>
                  <a:gd name="T89" fmla="*/ 0 h 372"/>
                  <a:gd name="T90" fmla="*/ 0 w 278"/>
                  <a:gd name="T91" fmla="*/ 0 h 372"/>
                  <a:gd name="T92" fmla="*/ 0 w 278"/>
                  <a:gd name="T93" fmla="*/ 0 h 372"/>
                  <a:gd name="T94" fmla="*/ 0 w 278"/>
                  <a:gd name="T95" fmla="*/ 0 h 372"/>
                  <a:gd name="T96" fmla="*/ 0 w 278"/>
                  <a:gd name="T97" fmla="*/ 0 h 372"/>
                  <a:gd name="T98" fmla="*/ 0 w 278"/>
                  <a:gd name="T99" fmla="*/ 0 h 372"/>
                  <a:gd name="T100" fmla="*/ 0 w 278"/>
                  <a:gd name="T101" fmla="*/ 0 h 372"/>
                  <a:gd name="T102" fmla="*/ 0 w 278"/>
                  <a:gd name="T103" fmla="*/ 0 h 372"/>
                  <a:gd name="T104" fmla="*/ 0 w 278"/>
                  <a:gd name="T105" fmla="*/ 0 h 372"/>
                  <a:gd name="T106" fmla="*/ 0 w 278"/>
                  <a:gd name="T107" fmla="*/ 0 h 372"/>
                  <a:gd name="T108" fmla="*/ 0 w 278"/>
                  <a:gd name="T109" fmla="*/ 0 h 372"/>
                  <a:gd name="T110" fmla="*/ 0 w 278"/>
                  <a:gd name="T111" fmla="*/ 0 h 372"/>
                  <a:gd name="T112" fmla="*/ 0 w 278"/>
                  <a:gd name="T113" fmla="*/ 0 h 372"/>
                  <a:gd name="T114" fmla="*/ 0 w 278"/>
                  <a:gd name="T115" fmla="*/ 0 h 372"/>
                  <a:gd name="T116" fmla="*/ 0 w 278"/>
                  <a:gd name="T117" fmla="*/ 0 h 3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372"/>
                  <a:gd name="T179" fmla="*/ 278 w 278"/>
                  <a:gd name="T180" fmla="*/ 372 h 3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372">
                    <a:moveTo>
                      <a:pt x="260" y="24"/>
                    </a:moveTo>
                    <a:lnTo>
                      <a:pt x="263" y="96"/>
                    </a:lnTo>
                    <a:lnTo>
                      <a:pt x="271" y="164"/>
                    </a:lnTo>
                    <a:lnTo>
                      <a:pt x="277" y="235"/>
                    </a:lnTo>
                    <a:lnTo>
                      <a:pt x="278" y="308"/>
                    </a:lnTo>
                    <a:lnTo>
                      <a:pt x="277" y="321"/>
                    </a:lnTo>
                    <a:lnTo>
                      <a:pt x="272" y="332"/>
                    </a:lnTo>
                    <a:lnTo>
                      <a:pt x="264" y="344"/>
                    </a:lnTo>
                    <a:lnTo>
                      <a:pt x="258" y="354"/>
                    </a:lnTo>
                    <a:lnTo>
                      <a:pt x="245" y="361"/>
                    </a:lnTo>
                    <a:lnTo>
                      <a:pt x="231" y="365"/>
                    </a:lnTo>
                    <a:lnTo>
                      <a:pt x="218" y="368"/>
                    </a:lnTo>
                    <a:lnTo>
                      <a:pt x="204" y="370"/>
                    </a:lnTo>
                    <a:lnTo>
                      <a:pt x="189" y="371"/>
                    </a:lnTo>
                    <a:lnTo>
                      <a:pt x="174" y="372"/>
                    </a:lnTo>
                    <a:lnTo>
                      <a:pt x="159" y="372"/>
                    </a:lnTo>
                    <a:lnTo>
                      <a:pt x="144" y="371"/>
                    </a:lnTo>
                    <a:lnTo>
                      <a:pt x="128" y="371"/>
                    </a:lnTo>
                    <a:lnTo>
                      <a:pt x="113" y="370"/>
                    </a:lnTo>
                    <a:lnTo>
                      <a:pt x="97" y="369"/>
                    </a:lnTo>
                    <a:lnTo>
                      <a:pt x="83" y="368"/>
                    </a:lnTo>
                    <a:lnTo>
                      <a:pt x="68" y="367"/>
                    </a:lnTo>
                    <a:lnTo>
                      <a:pt x="53" y="366"/>
                    </a:lnTo>
                    <a:lnTo>
                      <a:pt x="39" y="366"/>
                    </a:lnTo>
                    <a:lnTo>
                      <a:pt x="25" y="367"/>
                    </a:lnTo>
                    <a:lnTo>
                      <a:pt x="21" y="365"/>
                    </a:lnTo>
                    <a:lnTo>
                      <a:pt x="17" y="363"/>
                    </a:lnTo>
                    <a:lnTo>
                      <a:pt x="12" y="361"/>
                    </a:lnTo>
                    <a:lnTo>
                      <a:pt x="6" y="359"/>
                    </a:lnTo>
                    <a:lnTo>
                      <a:pt x="2" y="355"/>
                    </a:lnTo>
                    <a:lnTo>
                      <a:pt x="0" y="352"/>
                    </a:lnTo>
                    <a:lnTo>
                      <a:pt x="0" y="348"/>
                    </a:lnTo>
                    <a:lnTo>
                      <a:pt x="3" y="342"/>
                    </a:lnTo>
                    <a:lnTo>
                      <a:pt x="17" y="342"/>
                    </a:lnTo>
                    <a:lnTo>
                      <a:pt x="30" y="343"/>
                    </a:lnTo>
                    <a:lnTo>
                      <a:pt x="44" y="343"/>
                    </a:lnTo>
                    <a:lnTo>
                      <a:pt x="58" y="344"/>
                    </a:lnTo>
                    <a:lnTo>
                      <a:pt x="72" y="344"/>
                    </a:lnTo>
                    <a:lnTo>
                      <a:pt x="87" y="344"/>
                    </a:lnTo>
                    <a:lnTo>
                      <a:pt x="100" y="344"/>
                    </a:lnTo>
                    <a:lnTo>
                      <a:pt x="115" y="343"/>
                    </a:lnTo>
                    <a:lnTo>
                      <a:pt x="129" y="342"/>
                    </a:lnTo>
                    <a:lnTo>
                      <a:pt x="143" y="341"/>
                    </a:lnTo>
                    <a:lnTo>
                      <a:pt x="156" y="337"/>
                    </a:lnTo>
                    <a:lnTo>
                      <a:pt x="170" y="334"/>
                    </a:lnTo>
                    <a:lnTo>
                      <a:pt x="183" y="331"/>
                    </a:lnTo>
                    <a:lnTo>
                      <a:pt x="196" y="326"/>
                    </a:lnTo>
                    <a:lnTo>
                      <a:pt x="207" y="321"/>
                    </a:lnTo>
                    <a:lnTo>
                      <a:pt x="219" y="313"/>
                    </a:lnTo>
                    <a:lnTo>
                      <a:pt x="233" y="291"/>
                    </a:lnTo>
                    <a:lnTo>
                      <a:pt x="236" y="221"/>
                    </a:lnTo>
                    <a:lnTo>
                      <a:pt x="239" y="150"/>
                    </a:lnTo>
                    <a:lnTo>
                      <a:pt x="239" y="81"/>
                    </a:lnTo>
                    <a:lnTo>
                      <a:pt x="235" y="11"/>
                    </a:lnTo>
                    <a:lnTo>
                      <a:pt x="240" y="0"/>
                    </a:lnTo>
                    <a:lnTo>
                      <a:pt x="246" y="5"/>
                    </a:lnTo>
                    <a:lnTo>
                      <a:pt x="252" y="10"/>
                    </a:lnTo>
                    <a:lnTo>
                      <a:pt x="257" y="16"/>
                    </a:lnTo>
                    <a:lnTo>
                      <a:pt x="260" y="24"/>
                    </a:lnTo>
                    <a:close/>
                  </a:path>
                </a:pathLst>
              </a:custGeom>
              <a:solidFill>
                <a:srgbClr val="000000"/>
              </a:solidFill>
              <a:ln w="9525">
                <a:noFill/>
                <a:round/>
                <a:headEnd/>
                <a:tailEnd/>
              </a:ln>
            </p:spPr>
            <p:txBody>
              <a:bodyPr/>
              <a:lstStyle/>
              <a:p>
                <a:endParaRPr lang="fr-FR"/>
              </a:p>
            </p:txBody>
          </p:sp>
          <p:sp>
            <p:nvSpPr>
              <p:cNvPr id="245" name="Freeform 423"/>
              <p:cNvSpPr>
                <a:spLocks/>
              </p:cNvSpPr>
              <p:nvPr/>
            </p:nvSpPr>
            <p:spPr bwMode="auto">
              <a:xfrm>
                <a:off x="3274" y="2118"/>
                <a:ext cx="9" cy="17"/>
              </a:xfrm>
              <a:custGeom>
                <a:avLst/>
                <a:gdLst>
                  <a:gd name="T0" fmla="*/ 0 w 36"/>
                  <a:gd name="T1" fmla="*/ 0 h 64"/>
                  <a:gd name="T2" fmla="*/ 0 w 36"/>
                  <a:gd name="T3" fmla="*/ 0 h 64"/>
                  <a:gd name="T4" fmla="*/ 0 w 36"/>
                  <a:gd name="T5" fmla="*/ 0 h 64"/>
                  <a:gd name="T6" fmla="*/ 0 w 36"/>
                  <a:gd name="T7" fmla="*/ 0 h 64"/>
                  <a:gd name="T8" fmla="*/ 0 w 36"/>
                  <a:gd name="T9" fmla="*/ 0 h 64"/>
                  <a:gd name="T10" fmla="*/ 0 w 36"/>
                  <a:gd name="T11" fmla="*/ 0 h 64"/>
                  <a:gd name="T12" fmla="*/ 0 w 36"/>
                  <a:gd name="T13" fmla="*/ 0 h 64"/>
                  <a:gd name="T14" fmla="*/ 0 w 36"/>
                  <a:gd name="T15" fmla="*/ 0 h 64"/>
                  <a:gd name="T16" fmla="*/ 0 w 36"/>
                  <a:gd name="T17" fmla="*/ 0 h 64"/>
                  <a:gd name="T18" fmla="*/ 0 w 36"/>
                  <a:gd name="T19" fmla="*/ 0 h 64"/>
                  <a:gd name="T20" fmla="*/ 0 w 36"/>
                  <a:gd name="T21" fmla="*/ 0 h 64"/>
                  <a:gd name="T22" fmla="*/ 0 w 36"/>
                  <a:gd name="T23" fmla="*/ 0 h 64"/>
                  <a:gd name="T24" fmla="*/ 0 w 36"/>
                  <a:gd name="T25" fmla="*/ 0 h 64"/>
                  <a:gd name="T26" fmla="*/ 0 w 36"/>
                  <a:gd name="T27" fmla="*/ 0 h 64"/>
                  <a:gd name="T28" fmla="*/ 0 w 36"/>
                  <a:gd name="T29" fmla="*/ 0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
                  <a:gd name="T46" fmla="*/ 0 h 64"/>
                  <a:gd name="T47" fmla="*/ 36 w 36"/>
                  <a:gd name="T48" fmla="*/ 64 h 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 h="64">
                    <a:moveTo>
                      <a:pt x="36" y="62"/>
                    </a:moveTo>
                    <a:lnTo>
                      <a:pt x="18" y="64"/>
                    </a:lnTo>
                    <a:lnTo>
                      <a:pt x="15" y="52"/>
                    </a:lnTo>
                    <a:lnTo>
                      <a:pt x="10" y="40"/>
                    </a:lnTo>
                    <a:lnTo>
                      <a:pt x="5" y="28"/>
                    </a:lnTo>
                    <a:lnTo>
                      <a:pt x="5" y="16"/>
                    </a:lnTo>
                    <a:lnTo>
                      <a:pt x="0" y="7"/>
                    </a:lnTo>
                    <a:lnTo>
                      <a:pt x="5" y="4"/>
                    </a:lnTo>
                    <a:lnTo>
                      <a:pt x="12" y="1"/>
                    </a:lnTo>
                    <a:lnTo>
                      <a:pt x="17" y="0"/>
                    </a:lnTo>
                    <a:lnTo>
                      <a:pt x="23" y="3"/>
                    </a:lnTo>
                    <a:lnTo>
                      <a:pt x="26" y="18"/>
                    </a:lnTo>
                    <a:lnTo>
                      <a:pt x="32" y="33"/>
                    </a:lnTo>
                    <a:lnTo>
                      <a:pt x="36" y="47"/>
                    </a:lnTo>
                    <a:lnTo>
                      <a:pt x="36" y="62"/>
                    </a:lnTo>
                    <a:close/>
                  </a:path>
                </a:pathLst>
              </a:custGeom>
              <a:solidFill>
                <a:srgbClr val="000000"/>
              </a:solidFill>
              <a:ln w="9525">
                <a:noFill/>
                <a:round/>
                <a:headEnd/>
                <a:tailEnd/>
              </a:ln>
            </p:spPr>
            <p:txBody>
              <a:bodyPr/>
              <a:lstStyle/>
              <a:p>
                <a:endParaRPr lang="fr-FR"/>
              </a:p>
            </p:txBody>
          </p:sp>
          <p:sp>
            <p:nvSpPr>
              <p:cNvPr id="246" name="Freeform 424"/>
              <p:cNvSpPr>
                <a:spLocks/>
              </p:cNvSpPr>
              <p:nvPr/>
            </p:nvSpPr>
            <p:spPr bwMode="auto">
              <a:xfrm>
                <a:off x="3263" y="2163"/>
                <a:ext cx="14" cy="35"/>
              </a:xfrm>
              <a:custGeom>
                <a:avLst/>
                <a:gdLst>
                  <a:gd name="T0" fmla="*/ 0 w 56"/>
                  <a:gd name="T1" fmla="*/ 0 h 141"/>
                  <a:gd name="T2" fmla="*/ 0 w 56"/>
                  <a:gd name="T3" fmla="*/ 0 h 141"/>
                  <a:gd name="T4" fmla="*/ 0 w 56"/>
                  <a:gd name="T5" fmla="*/ 0 h 141"/>
                  <a:gd name="T6" fmla="*/ 0 w 56"/>
                  <a:gd name="T7" fmla="*/ 0 h 141"/>
                  <a:gd name="T8" fmla="*/ 0 w 56"/>
                  <a:gd name="T9" fmla="*/ 0 h 141"/>
                  <a:gd name="T10" fmla="*/ 0 w 56"/>
                  <a:gd name="T11" fmla="*/ 0 h 141"/>
                  <a:gd name="T12" fmla="*/ 0 w 56"/>
                  <a:gd name="T13" fmla="*/ 0 h 141"/>
                  <a:gd name="T14" fmla="*/ 0 w 56"/>
                  <a:gd name="T15" fmla="*/ 0 h 141"/>
                  <a:gd name="T16" fmla="*/ 0 w 56"/>
                  <a:gd name="T17" fmla="*/ 0 h 141"/>
                  <a:gd name="T18" fmla="*/ 0 w 56"/>
                  <a:gd name="T19" fmla="*/ 0 h 141"/>
                  <a:gd name="T20" fmla="*/ 0 w 56"/>
                  <a:gd name="T21" fmla="*/ 0 h 141"/>
                  <a:gd name="T22" fmla="*/ 0 w 56"/>
                  <a:gd name="T23" fmla="*/ 0 h 141"/>
                  <a:gd name="T24" fmla="*/ 0 w 56"/>
                  <a:gd name="T25" fmla="*/ 0 h 141"/>
                  <a:gd name="T26" fmla="*/ 0 w 56"/>
                  <a:gd name="T27" fmla="*/ 0 h 141"/>
                  <a:gd name="T28" fmla="*/ 0 w 56"/>
                  <a:gd name="T29" fmla="*/ 0 h 141"/>
                  <a:gd name="T30" fmla="*/ 0 w 56"/>
                  <a:gd name="T31" fmla="*/ 0 h 141"/>
                  <a:gd name="T32" fmla="*/ 0 w 56"/>
                  <a:gd name="T33" fmla="*/ 0 h 141"/>
                  <a:gd name="T34" fmla="*/ 0 w 56"/>
                  <a:gd name="T35" fmla="*/ 0 h 141"/>
                  <a:gd name="T36" fmla="*/ 0 w 56"/>
                  <a:gd name="T37" fmla="*/ 0 h 1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141"/>
                  <a:gd name="T59" fmla="*/ 56 w 56"/>
                  <a:gd name="T60" fmla="*/ 141 h 1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141">
                    <a:moveTo>
                      <a:pt x="56" y="20"/>
                    </a:moveTo>
                    <a:lnTo>
                      <a:pt x="23" y="132"/>
                    </a:lnTo>
                    <a:lnTo>
                      <a:pt x="19" y="134"/>
                    </a:lnTo>
                    <a:lnTo>
                      <a:pt x="16" y="138"/>
                    </a:lnTo>
                    <a:lnTo>
                      <a:pt x="14" y="141"/>
                    </a:lnTo>
                    <a:lnTo>
                      <a:pt x="8" y="140"/>
                    </a:lnTo>
                    <a:lnTo>
                      <a:pt x="2" y="127"/>
                    </a:lnTo>
                    <a:lnTo>
                      <a:pt x="0" y="112"/>
                    </a:lnTo>
                    <a:lnTo>
                      <a:pt x="1" y="96"/>
                    </a:lnTo>
                    <a:lnTo>
                      <a:pt x="5" y="82"/>
                    </a:lnTo>
                    <a:lnTo>
                      <a:pt x="8" y="84"/>
                    </a:lnTo>
                    <a:lnTo>
                      <a:pt x="17" y="63"/>
                    </a:lnTo>
                    <a:lnTo>
                      <a:pt x="22" y="40"/>
                    </a:lnTo>
                    <a:lnTo>
                      <a:pt x="28" y="19"/>
                    </a:lnTo>
                    <a:lnTo>
                      <a:pt x="38" y="0"/>
                    </a:lnTo>
                    <a:lnTo>
                      <a:pt x="45" y="2"/>
                    </a:lnTo>
                    <a:lnTo>
                      <a:pt x="50" y="7"/>
                    </a:lnTo>
                    <a:lnTo>
                      <a:pt x="55" y="13"/>
                    </a:lnTo>
                    <a:lnTo>
                      <a:pt x="56" y="20"/>
                    </a:lnTo>
                    <a:close/>
                  </a:path>
                </a:pathLst>
              </a:custGeom>
              <a:solidFill>
                <a:srgbClr val="000000"/>
              </a:solidFill>
              <a:ln w="9525">
                <a:noFill/>
                <a:round/>
                <a:headEnd/>
                <a:tailEnd/>
              </a:ln>
            </p:spPr>
            <p:txBody>
              <a:bodyPr/>
              <a:lstStyle/>
              <a:p>
                <a:endParaRPr lang="fr-FR"/>
              </a:p>
            </p:txBody>
          </p:sp>
          <p:sp>
            <p:nvSpPr>
              <p:cNvPr id="247" name="Freeform 425"/>
              <p:cNvSpPr>
                <a:spLocks/>
              </p:cNvSpPr>
              <p:nvPr/>
            </p:nvSpPr>
            <p:spPr bwMode="auto">
              <a:xfrm>
                <a:off x="3028" y="2185"/>
                <a:ext cx="53" cy="15"/>
              </a:xfrm>
              <a:custGeom>
                <a:avLst/>
                <a:gdLst>
                  <a:gd name="T0" fmla="*/ 0 w 214"/>
                  <a:gd name="T1" fmla="*/ 0 h 58"/>
                  <a:gd name="T2" fmla="*/ 0 w 214"/>
                  <a:gd name="T3" fmla="*/ 0 h 58"/>
                  <a:gd name="T4" fmla="*/ 0 w 214"/>
                  <a:gd name="T5" fmla="*/ 0 h 58"/>
                  <a:gd name="T6" fmla="*/ 0 w 214"/>
                  <a:gd name="T7" fmla="*/ 0 h 58"/>
                  <a:gd name="T8" fmla="*/ 0 w 214"/>
                  <a:gd name="T9" fmla="*/ 0 h 58"/>
                  <a:gd name="T10" fmla="*/ 0 w 214"/>
                  <a:gd name="T11" fmla="*/ 0 h 58"/>
                  <a:gd name="T12" fmla="*/ 0 w 214"/>
                  <a:gd name="T13" fmla="*/ 0 h 58"/>
                  <a:gd name="T14" fmla="*/ 0 w 214"/>
                  <a:gd name="T15" fmla="*/ 0 h 58"/>
                  <a:gd name="T16" fmla="*/ 0 w 214"/>
                  <a:gd name="T17" fmla="*/ 0 h 58"/>
                  <a:gd name="T18" fmla="*/ 0 w 214"/>
                  <a:gd name="T19" fmla="*/ 0 h 58"/>
                  <a:gd name="T20" fmla="*/ 0 w 214"/>
                  <a:gd name="T21" fmla="*/ 0 h 58"/>
                  <a:gd name="T22" fmla="*/ 0 w 214"/>
                  <a:gd name="T23" fmla="*/ 0 h 58"/>
                  <a:gd name="T24" fmla="*/ 0 w 214"/>
                  <a:gd name="T25" fmla="*/ 0 h 58"/>
                  <a:gd name="T26" fmla="*/ 0 w 214"/>
                  <a:gd name="T27" fmla="*/ 0 h 58"/>
                  <a:gd name="T28" fmla="*/ 0 w 214"/>
                  <a:gd name="T29" fmla="*/ 0 h 58"/>
                  <a:gd name="T30" fmla="*/ 0 w 214"/>
                  <a:gd name="T31" fmla="*/ 0 h 58"/>
                  <a:gd name="T32" fmla="*/ 0 w 214"/>
                  <a:gd name="T33" fmla="*/ 0 h 58"/>
                  <a:gd name="T34" fmla="*/ 0 w 214"/>
                  <a:gd name="T35" fmla="*/ 0 h 58"/>
                  <a:gd name="T36" fmla="*/ 0 w 214"/>
                  <a:gd name="T37" fmla="*/ 0 h 58"/>
                  <a:gd name="T38" fmla="*/ 0 w 214"/>
                  <a:gd name="T39" fmla="*/ 0 h 58"/>
                  <a:gd name="T40" fmla="*/ 0 w 214"/>
                  <a:gd name="T41" fmla="*/ 0 h 58"/>
                  <a:gd name="T42" fmla="*/ 0 w 214"/>
                  <a:gd name="T43" fmla="*/ 0 h 58"/>
                  <a:gd name="T44" fmla="*/ 0 w 214"/>
                  <a:gd name="T45" fmla="*/ 0 h 58"/>
                  <a:gd name="T46" fmla="*/ 0 w 214"/>
                  <a:gd name="T47" fmla="*/ 0 h 58"/>
                  <a:gd name="T48" fmla="*/ 0 w 214"/>
                  <a:gd name="T49" fmla="*/ 0 h 58"/>
                  <a:gd name="T50" fmla="*/ 0 w 214"/>
                  <a:gd name="T51" fmla="*/ 0 h 58"/>
                  <a:gd name="T52" fmla="*/ 0 w 214"/>
                  <a:gd name="T53" fmla="*/ 0 h 58"/>
                  <a:gd name="T54" fmla="*/ 0 w 214"/>
                  <a:gd name="T55" fmla="*/ 0 h 58"/>
                  <a:gd name="T56" fmla="*/ 0 w 214"/>
                  <a:gd name="T57" fmla="*/ 0 h 58"/>
                  <a:gd name="T58" fmla="*/ 0 w 214"/>
                  <a:gd name="T59" fmla="*/ 0 h 58"/>
                  <a:gd name="T60" fmla="*/ 0 w 214"/>
                  <a:gd name="T61" fmla="*/ 0 h 58"/>
                  <a:gd name="T62" fmla="*/ 0 w 214"/>
                  <a:gd name="T63" fmla="*/ 0 h 58"/>
                  <a:gd name="T64" fmla="*/ 0 w 214"/>
                  <a:gd name="T65" fmla="*/ 0 h 58"/>
                  <a:gd name="T66" fmla="*/ 0 w 214"/>
                  <a:gd name="T67" fmla="*/ 0 h 58"/>
                  <a:gd name="T68" fmla="*/ 0 w 214"/>
                  <a:gd name="T69" fmla="*/ 0 h 58"/>
                  <a:gd name="T70" fmla="*/ 0 w 214"/>
                  <a:gd name="T71" fmla="*/ 0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58"/>
                  <a:gd name="T110" fmla="*/ 214 w 214"/>
                  <a:gd name="T111" fmla="*/ 58 h 5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58">
                    <a:moveTo>
                      <a:pt x="213" y="31"/>
                    </a:moveTo>
                    <a:lnTo>
                      <a:pt x="214" y="41"/>
                    </a:lnTo>
                    <a:lnTo>
                      <a:pt x="211" y="49"/>
                    </a:lnTo>
                    <a:lnTo>
                      <a:pt x="204" y="53"/>
                    </a:lnTo>
                    <a:lnTo>
                      <a:pt x="196" y="55"/>
                    </a:lnTo>
                    <a:lnTo>
                      <a:pt x="186" y="56"/>
                    </a:lnTo>
                    <a:lnTo>
                      <a:pt x="177" y="56"/>
                    </a:lnTo>
                    <a:lnTo>
                      <a:pt x="167" y="57"/>
                    </a:lnTo>
                    <a:lnTo>
                      <a:pt x="159" y="58"/>
                    </a:lnTo>
                    <a:lnTo>
                      <a:pt x="137" y="58"/>
                    </a:lnTo>
                    <a:lnTo>
                      <a:pt x="115" y="56"/>
                    </a:lnTo>
                    <a:lnTo>
                      <a:pt x="93" y="53"/>
                    </a:lnTo>
                    <a:lnTo>
                      <a:pt x="73" y="48"/>
                    </a:lnTo>
                    <a:lnTo>
                      <a:pt x="53" y="41"/>
                    </a:lnTo>
                    <a:lnTo>
                      <a:pt x="35" y="34"/>
                    </a:lnTo>
                    <a:lnTo>
                      <a:pt x="17" y="24"/>
                    </a:lnTo>
                    <a:lnTo>
                      <a:pt x="0" y="13"/>
                    </a:lnTo>
                    <a:lnTo>
                      <a:pt x="0" y="5"/>
                    </a:lnTo>
                    <a:lnTo>
                      <a:pt x="9" y="5"/>
                    </a:lnTo>
                    <a:lnTo>
                      <a:pt x="9" y="0"/>
                    </a:lnTo>
                    <a:lnTo>
                      <a:pt x="22" y="3"/>
                    </a:lnTo>
                    <a:lnTo>
                      <a:pt x="35" y="5"/>
                    </a:lnTo>
                    <a:lnTo>
                      <a:pt x="48" y="8"/>
                    </a:lnTo>
                    <a:lnTo>
                      <a:pt x="61" y="9"/>
                    </a:lnTo>
                    <a:lnTo>
                      <a:pt x="73" y="10"/>
                    </a:lnTo>
                    <a:lnTo>
                      <a:pt x="86" y="11"/>
                    </a:lnTo>
                    <a:lnTo>
                      <a:pt x="99" y="12"/>
                    </a:lnTo>
                    <a:lnTo>
                      <a:pt x="111" y="13"/>
                    </a:lnTo>
                    <a:lnTo>
                      <a:pt x="124" y="14"/>
                    </a:lnTo>
                    <a:lnTo>
                      <a:pt x="137" y="15"/>
                    </a:lnTo>
                    <a:lnTo>
                      <a:pt x="149" y="17"/>
                    </a:lnTo>
                    <a:lnTo>
                      <a:pt x="162" y="18"/>
                    </a:lnTo>
                    <a:lnTo>
                      <a:pt x="175" y="21"/>
                    </a:lnTo>
                    <a:lnTo>
                      <a:pt x="187" y="23"/>
                    </a:lnTo>
                    <a:lnTo>
                      <a:pt x="200" y="27"/>
                    </a:lnTo>
                    <a:lnTo>
                      <a:pt x="213" y="31"/>
                    </a:lnTo>
                    <a:close/>
                  </a:path>
                </a:pathLst>
              </a:custGeom>
              <a:solidFill>
                <a:srgbClr val="000000"/>
              </a:solidFill>
              <a:ln w="9525">
                <a:noFill/>
                <a:round/>
                <a:headEnd/>
                <a:tailEnd/>
              </a:ln>
            </p:spPr>
            <p:txBody>
              <a:bodyPr/>
              <a:lstStyle/>
              <a:p>
                <a:endParaRPr lang="fr-FR"/>
              </a:p>
            </p:txBody>
          </p:sp>
          <p:sp>
            <p:nvSpPr>
              <p:cNvPr id="248" name="Freeform 426"/>
              <p:cNvSpPr>
                <a:spLocks/>
              </p:cNvSpPr>
              <p:nvPr/>
            </p:nvSpPr>
            <p:spPr bwMode="auto">
              <a:xfrm>
                <a:off x="2997" y="2198"/>
                <a:ext cx="169" cy="61"/>
              </a:xfrm>
              <a:custGeom>
                <a:avLst/>
                <a:gdLst>
                  <a:gd name="T0" fmla="*/ 0 w 674"/>
                  <a:gd name="T1" fmla="*/ 0 h 244"/>
                  <a:gd name="T2" fmla="*/ 0 w 674"/>
                  <a:gd name="T3" fmla="*/ 0 h 244"/>
                  <a:gd name="T4" fmla="*/ 0 w 674"/>
                  <a:gd name="T5" fmla="*/ 0 h 244"/>
                  <a:gd name="T6" fmla="*/ 0 w 674"/>
                  <a:gd name="T7" fmla="*/ 0 h 244"/>
                  <a:gd name="T8" fmla="*/ 0 w 674"/>
                  <a:gd name="T9" fmla="*/ 0 h 244"/>
                  <a:gd name="T10" fmla="*/ 0 w 674"/>
                  <a:gd name="T11" fmla="*/ 0 h 244"/>
                  <a:gd name="T12" fmla="*/ 0 w 674"/>
                  <a:gd name="T13" fmla="*/ 0 h 244"/>
                  <a:gd name="T14" fmla="*/ 0 w 674"/>
                  <a:gd name="T15" fmla="*/ 0 h 244"/>
                  <a:gd name="T16" fmla="*/ 0 w 674"/>
                  <a:gd name="T17" fmla="*/ 0 h 244"/>
                  <a:gd name="T18" fmla="*/ 0 w 674"/>
                  <a:gd name="T19" fmla="*/ 0 h 244"/>
                  <a:gd name="T20" fmla="*/ 0 w 674"/>
                  <a:gd name="T21" fmla="*/ 0 h 244"/>
                  <a:gd name="T22" fmla="*/ 0 w 674"/>
                  <a:gd name="T23" fmla="*/ 0 h 244"/>
                  <a:gd name="T24" fmla="*/ 0 w 674"/>
                  <a:gd name="T25" fmla="*/ 0 h 244"/>
                  <a:gd name="T26" fmla="*/ 0 w 674"/>
                  <a:gd name="T27" fmla="*/ 0 h 244"/>
                  <a:gd name="T28" fmla="*/ 0 w 674"/>
                  <a:gd name="T29" fmla="*/ 0 h 244"/>
                  <a:gd name="T30" fmla="*/ 0 w 674"/>
                  <a:gd name="T31" fmla="*/ 0 h 244"/>
                  <a:gd name="T32" fmla="*/ 0 w 674"/>
                  <a:gd name="T33" fmla="*/ 0 h 244"/>
                  <a:gd name="T34" fmla="*/ 0 w 674"/>
                  <a:gd name="T35" fmla="*/ 0 h 244"/>
                  <a:gd name="T36" fmla="*/ 0 w 674"/>
                  <a:gd name="T37" fmla="*/ 0 h 244"/>
                  <a:gd name="T38" fmla="*/ 0 w 674"/>
                  <a:gd name="T39" fmla="*/ 0 h 244"/>
                  <a:gd name="T40" fmla="*/ 0 w 674"/>
                  <a:gd name="T41" fmla="*/ 0 h 244"/>
                  <a:gd name="T42" fmla="*/ 0 w 674"/>
                  <a:gd name="T43" fmla="*/ 0 h 244"/>
                  <a:gd name="T44" fmla="*/ 0 w 674"/>
                  <a:gd name="T45" fmla="*/ 0 h 244"/>
                  <a:gd name="T46" fmla="*/ 0 w 674"/>
                  <a:gd name="T47" fmla="*/ 0 h 244"/>
                  <a:gd name="T48" fmla="*/ 0 w 674"/>
                  <a:gd name="T49" fmla="*/ 0 h 244"/>
                  <a:gd name="T50" fmla="*/ 0 w 674"/>
                  <a:gd name="T51" fmla="*/ 0 h 244"/>
                  <a:gd name="T52" fmla="*/ 0 w 674"/>
                  <a:gd name="T53" fmla="*/ 0 h 244"/>
                  <a:gd name="T54" fmla="*/ 0 w 674"/>
                  <a:gd name="T55" fmla="*/ 0 h 244"/>
                  <a:gd name="T56" fmla="*/ 0 w 674"/>
                  <a:gd name="T57" fmla="*/ 0 h 244"/>
                  <a:gd name="T58" fmla="*/ 0 w 674"/>
                  <a:gd name="T59" fmla="*/ 0 h 244"/>
                  <a:gd name="T60" fmla="*/ 0 w 674"/>
                  <a:gd name="T61" fmla="*/ 0 h 244"/>
                  <a:gd name="T62" fmla="*/ 0 w 674"/>
                  <a:gd name="T63" fmla="*/ 0 h 244"/>
                  <a:gd name="T64" fmla="*/ 0 w 674"/>
                  <a:gd name="T65" fmla="*/ 0 h 244"/>
                  <a:gd name="T66" fmla="*/ 0 w 674"/>
                  <a:gd name="T67" fmla="*/ 0 h 244"/>
                  <a:gd name="T68" fmla="*/ 0 w 674"/>
                  <a:gd name="T69" fmla="*/ 0 h 244"/>
                  <a:gd name="T70" fmla="*/ 0 w 674"/>
                  <a:gd name="T71" fmla="*/ 0 h 244"/>
                  <a:gd name="T72" fmla="*/ 0 w 674"/>
                  <a:gd name="T73" fmla="*/ 0 h 244"/>
                  <a:gd name="T74" fmla="*/ 0 w 674"/>
                  <a:gd name="T75" fmla="*/ 0 h 244"/>
                  <a:gd name="T76" fmla="*/ 0 w 674"/>
                  <a:gd name="T77" fmla="*/ 0 h 244"/>
                  <a:gd name="T78" fmla="*/ 0 w 674"/>
                  <a:gd name="T79" fmla="*/ 0 h 244"/>
                  <a:gd name="T80" fmla="*/ 0 w 674"/>
                  <a:gd name="T81" fmla="*/ 0 h 244"/>
                  <a:gd name="T82" fmla="*/ 0 w 674"/>
                  <a:gd name="T83" fmla="*/ 0 h 244"/>
                  <a:gd name="T84" fmla="*/ 0 w 674"/>
                  <a:gd name="T85" fmla="*/ 0 h 244"/>
                  <a:gd name="T86" fmla="*/ 0 w 674"/>
                  <a:gd name="T87" fmla="*/ 0 h 244"/>
                  <a:gd name="T88" fmla="*/ 0 w 674"/>
                  <a:gd name="T89" fmla="*/ 0 h 2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74"/>
                  <a:gd name="T136" fmla="*/ 0 h 244"/>
                  <a:gd name="T137" fmla="*/ 674 w 674"/>
                  <a:gd name="T138" fmla="*/ 244 h 24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74" h="244">
                    <a:moveTo>
                      <a:pt x="116" y="11"/>
                    </a:moveTo>
                    <a:lnTo>
                      <a:pt x="113" y="19"/>
                    </a:lnTo>
                    <a:lnTo>
                      <a:pt x="103" y="24"/>
                    </a:lnTo>
                    <a:lnTo>
                      <a:pt x="92" y="28"/>
                    </a:lnTo>
                    <a:lnTo>
                      <a:pt x="80" y="32"/>
                    </a:lnTo>
                    <a:lnTo>
                      <a:pt x="71" y="36"/>
                    </a:lnTo>
                    <a:lnTo>
                      <a:pt x="68" y="40"/>
                    </a:lnTo>
                    <a:lnTo>
                      <a:pt x="73" y="45"/>
                    </a:lnTo>
                    <a:lnTo>
                      <a:pt x="89" y="53"/>
                    </a:lnTo>
                    <a:lnTo>
                      <a:pt x="108" y="56"/>
                    </a:lnTo>
                    <a:lnTo>
                      <a:pt x="127" y="58"/>
                    </a:lnTo>
                    <a:lnTo>
                      <a:pt x="146" y="62"/>
                    </a:lnTo>
                    <a:lnTo>
                      <a:pt x="164" y="65"/>
                    </a:lnTo>
                    <a:lnTo>
                      <a:pt x="183" y="69"/>
                    </a:lnTo>
                    <a:lnTo>
                      <a:pt x="201" y="73"/>
                    </a:lnTo>
                    <a:lnTo>
                      <a:pt x="219" y="76"/>
                    </a:lnTo>
                    <a:lnTo>
                      <a:pt x="237" y="79"/>
                    </a:lnTo>
                    <a:lnTo>
                      <a:pt x="254" y="82"/>
                    </a:lnTo>
                    <a:lnTo>
                      <a:pt x="272" y="86"/>
                    </a:lnTo>
                    <a:lnTo>
                      <a:pt x="290" y="89"/>
                    </a:lnTo>
                    <a:lnTo>
                      <a:pt x="309" y="92"/>
                    </a:lnTo>
                    <a:lnTo>
                      <a:pt x="328" y="94"/>
                    </a:lnTo>
                    <a:lnTo>
                      <a:pt x="347" y="96"/>
                    </a:lnTo>
                    <a:lnTo>
                      <a:pt x="366" y="97"/>
                    </a:lnTo>
                    <a:lnTo>
                      <a:pt x="387" y="98"/>
                    </a:lnTo>
                    <a:lnTo>
                      <a:pt x="403" y="103"/>
                    </a:lnTo>
                    <a:lnTo>
                      <a:pt x="421" y="107"/>
                    </a:lnTo>
                    <a:lnTo>
                      <a:pt x="438" y="111"/>
                    </a:lnTo>
                    <a:lnTo>
                      <a:pt x="456" y="113"/>
                    </a:lnTo>
                    <a:lnTo>
                      <a:pt x="474" y="115"/>
                    </a:lnTo>
                    <a:lnTo>
                      <a:pt x="493" y="117"/>
                    </a:lnTo>
                    <a:lnTo>
                      <a:pt x="511" y="119"/>
                    </a:lnTo>
                    <a:lnTo>
                      <a:pt x="529" y="120"/>
                    </a:lnTo>
                    <a:lnTo>
                      <a:pt x="548" y="122"/>
                    </a:lnTo>
                    <a:lnTo>
                      <a:pt x="566" y="125"/>
                    </a:lnTo>
                    <a:lnTo>
                      <a:pt x="584" y="127"/>
                    </a:lnTo>
                    <a:lnTo>
                      <a:pt x="602" y="130"/>
                    </a:lnTo>
                    <a:lnTo>
                      <a:pt x="620" y="133"/>
                    </a:lnTo>
                    <a:lnTo>
                      <a:pt x="637" y="137"/>
                    </a:lnTo>
                    <a:lnTo>
                      <a:pt x="654" y="142"/>
                    </a:lnTo>
                    <a:lnTo>
                      <a:pt x="671" y="149"/>
                    </a:lnTo>
                    <a:lnTo>
                      <a:pt x="674" y="157"/>
                    </a:lnTo>
                    <a:lnTo>
                      <a:pt x="672" y="168"/>
                    </a:lnTo>
                    <a:lnTo>
                      <a:pt x="667" y="177"/>
                    </a:lnTo>
                    <a:lnTo>
                      <a:pt x="658" y="184"/>
                    </a:lnTo>
                    <a:lnTo>
                      <a:pt x="630" y="180"/>
                    </a:lnTo>
                    <a:lnTo>
                      <a:pt x="601" y="177"/>
                    </a:lnTo>
                    <a:lnTo>
                      <a:pt x="573" y="173"/>
                    </a:lnTo>
                    <a:lnTo>
                      <a:pt x="544" y="168"/>
                    </a:lnTo>
                    <a:lnTo>
                      <a:pt x="515" y="163"/>
                    </a:lnTo>
                    <a:lnTo>
                      <a:pt x="487" y="157"/>
                    </a:lnTo>
                    <a:lnTo>
                      <a:pt x="458" y="152"/>
                    </a:lnTo>
                    <a:lnTo>
                      <a:pt x="430" y="146"/>
                    </a:lnTo>
                    <a:lnTo>
                      <a:pt x="401" y="140"/>
                    </a:lnTo>
                    <a:lnTo>
                      <a:pt x="372" y="135"/>
                    </a:lnTo>
                    <a:lnTo>
                      <a:pt x="343" y="130"/>
                    </a:lnTo>
                    <a:lnTo>
                      <a:pt x="315" y="125"/>
                    </a:lnTo>
                    <a:lnTo>
                      <a:pt x="285" y="120"/>
                    </a:lnTo>
                    <a:lnTo>
                      <a:pt x="257" y="116"/>
                    </a:lnTo>
                    <a:lnTo>
                      <a:pt x="227" y="113"/>
                    </a:lnTo>
                    <a:lnTo>
                      <a:pt x="197" y="111"/>
                    </a:lnTo>
                    <a:lnTo>
                      <a:pt x="178" y="106"/>
                    </a:lnTo>
                    <a:lnTo>
                      <a:pt x="158" y="100"/>
                    </a:lnTo>
                    <a:lnTo>
                      <a:pt x="139" y="95"/>
                    </a:lnTo>
                    <a:lnTo>
                      <a:pt x="119" y="91"/>
                    </a:lnTo>
                    <a:lnTo>
                      <a:pt x="100" y="86"/>
                    </a:lnTo>
                    <a:lnTo>
                      <a:pt x="80" y="82"/>
                    </a:lnTo>
                    <a:lnTo>
                      <a:pt x="60" y="78"/>
                    </a:lnTo>
                    <a:lnTo>
                      <a:pt x="40" y="75"/>
                    </a:lnTo>
                    <a:lnTo>
                      <a:pt x="28" y="117"/>
                    </a:lnTo>
                    <a:lnTo>
                      <a:pt x="27" y="160"/>
                    </a:lnTo>
                    <a:lnTo>
                      <a:pt x="27" y="203"/>
                    </a:lnTo>
                    <a:lnTo>
                      <a:pt x="20" y="243"/>
                    </a:lnTo>
                    <a:lnTo>
                      <a:pt x="10" y="244"/>
                    </a:lnTo>
                    <a:lnTo>
                      <a:pt x="4" y="238"/>
                    </a:lnTo>
                    <a:lnTo>
                      <a:pt x="2" y="227"/>
                    </a:lnTo>
                    <a:lnTo>
                      <a:pt x="0" y="217"/>
                    </a:lnTo>
                    <a:lnTo>
                      <a:pt x="3" y="172"/>
                    </a:lnTo>
                    <a:lnTo>
                      <a:pt x="2" y="122"/>
                    </a:lnTo>
                    <a:lnTo>
                      <a:pt x="3" y="74"/>
                    </a:lnTo>
                    <a:lnTo>
                      <a:pt x="13" y="29"/>
                    </a:lnTo>
                    <a:lnTo>
                      <a:pt x="24" y="24"/>
                    </a:lnTo>
                    <a:lnTo>
                      <a:pt x="37" y="18"/>
                    </a:lnTo>
                    <a:lnTo>
                      <a:pt x="50" y="13"/>
                    </a:lnTo>
                    <a:lnTo>
                      <a:pt x="62" y="7"/>
                    </a:lnTo>
                    <a:lnTo>
                      <a:pt x="75" y="3"/>
                    </a:lnTo>
                    <a:lnTo>
                      <a:pt x="88" y="0"/>
                    </a:lnTo>
                    <a:lnTo>
                      <a:pt x="100" y="0"/>
                    </a:lnTo>
                    <a:lnTo>
                      <a:pt x="114" y="2"/>
                    </a:lnTo>
                    <a:lnTo>
                      <a:pt x="116" y="11"/>
                    </a:lnTo>
                    <a:close/>
                  </a:path>
                </a:pathLst>
              </a:custGeom>
              <a:solidFill>
                <a:srgbClr val="000000"/>
              </a:solidFill>
              <a:ln w="9525">
                <a:noFill/>
                <a:round/>
                <a:headEnd/>
                <a:tailEnd/>
              </a:ln>
            </p:spPr>
            <p:txBody>
              <a:bodyPr/>
              <a:lstStyle/>
              <a:p>
                <a:endParaRPr lang="fr-FR"/>
              </a:p>
            </p:txBody>
          </p:sp>
          <p:sp>
            <p:nvSpPr>
              <p:cNvPr id="249" name="Freeform 427"/>
              <p:cNvSpPr>
                <a:spLocks/>
              </p:cNvSpPr>
              <p:nvPr/>
            </p:nvSpPr>
            <p:spPr bwMode="auto">
              <a:xfrm>
                <a:off x="3081" y="2203"/>
                <a:ext cx="65" cy="17"/>
              </a:xfrm>
              <a:custGeom>
                <a:avLst/>
                <a:gdLst>
                  <a:gd name="T0" fmla="*/ 0 w 261"/>
                  <a:gd name="T1" fmla="*/ 0 h 68"/>
                  <a:gd name="T2" fmla="*/ 0 w 261"/>
                  <a:gd name="T3" fmla="*/ 0 h 68"/>
                  <a:gd name="T4" fmla="*/ 0 w 261"/>
                  <a:gd name="T5" fmla="*/ 0 h 68"/>
                  <a:gd name="T6" fmla="*/ 0 w 261"/>
                  <a:gd name="T7" fmla="*/ 0 h 68"/>
                  <a:gd name="T8" fmla="*/ 0 w 261"/>
                  <a:gd name="T9" fmla="*/ 0 h 68"/>
                  <a:gd name="T10" fmla="*/ 0 w 261"/>
                  <a:gd name="T11" fmla="*/ 0 h 68"/>
                  <a:gd name="T12" fmla="*/ 0 w 261"/>
                  <a:gd name="T13" fmla="*/ 0 h 68"/>
                  <a:gd name="T14" fmla="*/ 0 w 261"/>
                  <a:gd name="T15" fmla="*/ 0 h 68"/>
                  <a:gd name="T16" fmla="*/ 0 w 261"/>
                  <a:gd name="T17" fmla="*/ 0 h 68"/>
                  <a:gd name="T18" fmla="*/ 0 w 261"/>
                  <a:gd name="T19" fmla="*/ 0 h 68"/>
                  <a:gd name="T20" fmla="*/ 0 w 261"/>
                  <a:gd name="T21" fmla="*/ 0 h 68"/>
                  <a:gd name="T22" fmla="*/ 0 w 261"/>
                  <a:gd name="T23" fmla="*/ 0 h 68"/>
                  <a:gd name="T24" fmla="*/ 0 w 261"/>
                  <a:gd name="T25" fmla="*/ 0 h 68"/>
                  <a:gd name="T26" fmla="*/ 0 w 261"/>
                  <a:gd name="T27" fmla="*/ 0 h 68"/>
                  <a:gd name="T28" fmla="*/ 0 w 261"/>
                  <a:gd name="T29" fmla="*/ 0 h 68"/>
                  <a:gd name="T30" fmla="*/ 0 w 261"/>
                  <a:gd name="T31" fmla="*/ 0 h 68"/>
                  <a:gd name="T32" fmla="*/ 0 w 261"/>
                  <a:gd name="T33" fmla="*/ 0 h 68"/>
                  <a:gd name="T34" fmla="*/ 0 w 261"/>
                  <a:gd name="T35" fmla="*/ 0 h 68"/>
                  <a:gd name="T36" fmla="*/ 0 w 261"/>
                  <a:gd name="T37" fmla="*/ 0 h 68"/>
                  <a:gd name="T38" fmla="*/ 0 w 261"/>
                  <a:gd name="T39" fmla="*/ 0 h 68"/>
                  <a:gd name="T40" fmla="*/ 0 w 261"/>
                  <a:gd name="T41" fmla="*/ 0 h 68"/>
                  <a:gd name="T42" fmla="*/ 0 w 261"/>
                  <a:gd name="T43" fmla="*/ 0 h 68"/>
                  <a:gd name="T44" fmla="*/ 0 w 261"/>
                  <a:gd name="T45" fmla="*/ 0 h 68"/>
                  <a:gd name="T46" fmla="*/ 0 w 261"/>
                  <a:gd name="T47" fmla="*/ 0 h 68"/>
                  <a:gd name="T48" fmla="*/ 0 w 261"/>
                  <a:gd name="T49" fmla="*/ 0 h 68"/>
                  <a:gd name="T50" fmla="*/ 0 w 261"/>
                  <a:gd name="T51" fmla="*/ 0 h 68"/>
                  <a:gd name="T52" fmla="*/ 0 w 261"/>
                  <a:gd name="T53" fmla="*/ 0 h 68"/>
                  <a:gd name="T54" fmla="*/ 0 w 261"/>
                  <a:gd name="T55" fmla="*/ 0 h 68"/>
                  <a:gd name="T56" fmla="*/ 0 w 261"/>
                  <a:gd name="T57" fmla="*/ 0 h 68"/>
                  <a:gd name="T58" fmla="*/ 0 w 261"/>
                  <a:gd name="T59" fmla="*/ 0 h 68"/>
                  <a:gd name="T60" fmla="*/ 0 w 261"/>
                  <a:gd name="T61" fmla="*/ 0 h 68"/>
                  <a:gd name="T62" fmla="*/ 0 w 261"/>
                  <a:gd name="T63" fmla="*/ 0 h 68"/>
                  <a:gd name="T64" fmla="*/ 0 w 261"/>
                  <a:gd name="T65" fmla="*/ 0 h 68"/>
                  <a:gd name="T66" fmla="*/ 0 w 261"/>
                  <a:gd name="T67" fmla="*/ 0 h 68"/>
                  <a:gd name="T68" fmla="*/ 0 w 261"/>
                  <a:gd name="T69" fmla="*/ 0 h 68"/>
                  <a:gd name="T70" fmla="*/ 0 w 261"/>
                  <a:gd name="T71" fmla="*/ 0 h 68"/>
                  <a:gd name="T72" fmla="*/ 0 w 261"/>
                  <a:gd name="T73" fmla="*/ 0 h 68"/>
                  <a:gd name="T74" fmla="*/ 0 w 261"/>
                  <a:gd name="T75" fmla="*/ 0 h 68"/>
                  <a:gd name="T76" fmla="*/ 0 w 261"/>
                  <a:gd name="T77" fmla="*/ 0 h 68"/>
                  <a:gd name="T78" fmla="*/ 0 w 261"/>
                  <a:gd name="T79" fmla="*/ 0 h 68"/>
                  <a:gd name="T80" fmla="*/ 0 w 261"/>
                  <a:gd name="T81" fmla="*/ 0 h 68"/>
                  <a:gd name="T82" fmla="*/ 0 w 261"/>
                  <a:gd name="T83" fmla="*/ 0 h 68"/>
                  <a:gd name="T84" fmla="*/ 0 w 261"/>
                  <a:gd name="T85" fmla="*/ 0 h 68"/>
                  <a:gd name="T86" fmla="*/ 0 w 261"/>
                  <a:gd name="T87" fmla="*/ 0 h 68"/>
                  <a:gd name="T88" fmla="*/ 0 w 261"/>
                  <a:gd name="T89" fmla="*/ 0 h 68"/>
                  <a:gd name="T90" fmla="*/ 0 w 261"/>
                  <a:gd name="T91" fmla="*/ 0 h 68"/>
                  <a:gd name="T92" fmla="*/ 0 w 261"/>
                  <a:gd name="T93" fmla="*/ 0 h 68"/>
                  <a:gd name="T94" fmla="*/ 0 w 261"/>
                  <a:gd name="T95" fmla="*/ 0 h 68"/>
                  <a:gd name="T96" fmla="*/ 0 w 261"/>
                  <a:gd name="T97" fmla="*/ 0 h 68"/>
                  <a:gd name="T98" fmla="*/ 0 w 261"/>
                  <a:gd name="T99" fmla="*/ 0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1"/>
                  <a:gd name="T151" fmla="*/ 0 h 68"/>
                  <a:gd name="T152" fmla="*/ 261 w 261"/>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1" h="68">
                    <a:moveTo>
                      <a:pt x="241" y="11"/>
                    </a:moveTo>
                    <a:lnTo>
                      <a:pt x="248" y="13"/>
                    </a:lnTo>
                    <a:lnTo>
                      <a:pt x="254" y="16"/>
                    </a:lnTo>
                    <a:lnTo>
                      <a:pt x="260" y="21"/>
                    </a:lnTo>
                    <a:lnTo>
                      <a:pt x="261" y="29"/>
                    </a:lnTo>
                    <a:lnTo>
                      <a:pt x="248" y="38"/>
                    </a:lnTo>
                    <a:lnTo>
                      <a:pt x="235" y="45"/>
                    </a:lnTo>
                    <a:lnTo>
                      <a:pt x="222" y="52"/>
                    </a:lnTo>
                    <a:lnTo>
                      <a:pt x="207" y="57"/>
                    </a:lnTo>
                    <a:lnTo>
                      <a:pt x="192" y="61"/>
                    </a:lnTo>
                    <a:lnTo>
                      <a:pt x="177" y="64"/>
                    </a:lnTo>
                    <a:lnTo>
                      <a:pt x="163" y="66"/>
                    </a:lnTo>
                    <a:lnTo>
                      <a:pt x="147" y="68"/>
                    </a:lnTo>
                    <a:lnTo>
                      <a:pt x="131" y="68"/>
                    </a:lnTo>
                    <a:lnTo>
                      <a:pt x="115" y="68"/>
                    </a:lnTo>
                    <a:lnTo>
                      <a:pt x="99" y="66"/>
                    </a:lnTo>
                    <a:lnTo>
                      <a:pt x="84" y="64"/>
                    </a:lnTo>
                    <a:lnTo>
                      <a:pt x="70" y="61"/>
                    </a:lnTo>
                    <a:lnTo>
                      <a:pt x="55" y="57"/>
                    </a:lnTo>
                    <a:lnTo>
                      <a:pt x="41" y="52"/>
                    </a:lnTo>
                    <a:lnTo>
                      <a:pt x="27" y="45"/>
                    </a:lnTo>
                    <a:lnTo>
                      <a:pt x="20" y="39"/>
                    </a:lnTo>
                    <a:lnTo>
                      <a:pt x="14" y="33"/>
                    </a:lnTo>
                    <a:lnTo>
                      <a:pt x="7" y="26"/>
                    </a:lnTo>
                    <a:lnTo>
                      <a:pt x="0" y="19"/>
                    </a:lnTo>
                    <a:lnTo>
                      <a:pt x="0" y="1"/>
                    </a:lnTo>
                    <a:lnTo>
                      <a:pt x="4" y="0"/>
                    </a:lnTo>
                    <a:lnTo>
                      <a:pt x="8" y="0"/>
                    </a:lnTo>
                    <a:lnTo>
                      <a:pt x="13" y="1"/>
                    </a:lnTo>
                    <a:lnTo>
                      <a:pt x="18" y="3"/>
                    </a:lnTo>
                    <a:lnTo>
                      <a:pt x="23" y="5"/>
                    </a:lnTo>
                    <a:lnTo>
                      <a:pt x="28" y="8"/>
                    </a:lnTo>
                    <a:lnTo>
                      <a:pt x="34" y="11"/>
                    </a:lnTo>
                    <a:lnTo>
                      <a:pt x="38" y="14"/>
                    </a:lnTo>
                    <a:lnTo>
                      <a:pt x="51" y="17"/>
                    </a:lnTo>
                    <a:lnTo>
                      <a:pt x="63" y="20"/>
                    </a:lnTo>
                    <a:lnTo>
                      <a:pt x="76" y="23"/>
                    </a:lnTo>
                    <a:lnTo>
                      <a:pt x="89" y="26"/>
                    </a:lnTo>
                    <a:lnTo>
                      <a:pt x="101" y="28"/>
                    </a:lnTo>
                    <a:lnTo>
                      <a:pt x="114" y="30"/>
                    </a:lnTo>
                    <a:lnTo>
                      <a:pt x="127" y="32"/>
                    </a:lnTo>
                    <a:lnTo>
                      <a:pt x="140" y="33"/>
                    </a:lnTo>
                    <a:lnTo>
                      <a:pt x="153" y="33"/>
                    </a:lnTo>
                    <a:lnTo>
                      <a:pt x="166" y="33"/>
                    </a:lnTo>
                    <a:lnTo>
                      <a:pt x="178" y="32"/>
                    </a:lnTo>
                    <a:lnTo>
                      <a:pt x="191" y="29"/>
                    </a:lnTo>
                    <a:lnTo>
                      <a:pt x="204" y="26"/>
                    </a:lnTo>
                    <a:lnTo>
                      <a:pt x="216" y="22"/>
                    </a:lnTo>
                    <a:lnTo>
                      <a:pt x="229" y="18"/>
                    </a:lnTo>
                    <a:lnTo>
                      <a:pt x="241" y="11"/>
                    </a:lnTo>
                    <a:close/>
                  </a:path>
                </a:pathLst>
              </a:custGeom>
              <a:solidFill>
                <a:srgbClr val="000000"/>
              </a:solidFill>
              <a:ln w="9525">
                <a:noFill/>
                <a:round/>
                <a:headEnd/>
                <a:tailEnd/>
              </a:ln>
            </p:spPr>
            <p:txBody>
              <a:bodyPr/>
              <a:lstStyle/>
              <a:p>
                <a:endParaRPr lang="fr-FR"/>
              </a:p>
            </p:txBody>
          </p:sp>
          <p:sp>
            <p:nvSpPr>
              <p:cNvPr id="250" name="Freeform 428"/>
              <p:cNvSpPr>
                <a:spLocks/>
              </p:cNvSpPr>
              <p:nvPr/>
            </p:nvSpPr>
            <p:spPr bwMode="auto">
              <a:xfrm>
                <a:off x="3232" y="2237"/>
                <a:ext cx="57" cy="33"/>
              </a:xfrm>
              <a:custGeom>
                <a:avLst/>
                <a:gdLst>
                  <a:gd name="T0" fmla="*/ 0 w 230"/>
                  <a:gd name="T1" fmla="*/ 0 h 132"/>
                  <a:gd name="T2" fmla="*/ 0 w 230"/>
                  <a:gd name="T3" fmla="*/ 0 h 132"/>
                  <a:gd name="T4" fmla="*/ 0 w 230"/>
                  <a:gd name="T5" fmla="*/ 0 h 132"/>
                  <a:gd name="T6" fmla="*/ 0 w 230"/>
                  <a:gd name="T7" fmla="*/ 0 h 132"/>
                  <a:gd name="T8" fmla="*/ 0 w 230"/>
                  <a:gd name="T9" fmla="*/ 0 h 132"/>
                  <a:gd name="T10" fmla="*/ 0 w 230"/>
                  <a:gd name="T11" fmla="*/ 0 h 132"/>
                  <a:gd name="T12" fmla="*/ 0 w 230"/>
                  <a:gd name="T13" fmla="*/ 0 h 132"/>
                  <a:gd name="T14" fmla="*/ 0 w 230"/>
                  <a:gd name="T15" fmla="*/ 0 h 132"/>
                  <a:gd name="T16" fmla="*/ 0 w 230"/>
                  <a:gd name="T17" fmla="*/ 0 h 132"/>
                  <a:gd name="T18" fmla="*/ 0 w 230"/>
                  <a:gd name="T19" fmla="*/ 0 h 132"/>
                  <a:gd name="T20" fmla="*/ 0 w 230"/>
                  <a:gd name="T21" fmla="*/ 0 h 132"/>
                  <a:gd name="T22" fmla="*/ 0 w 230"/>
                  <a:gd name="T23" fmla="*/ 0 h 132"/>
                  <a:gd name="T24" fmla="*/ 0 w 230"/>
                  <a:gd name="T25" fmla="*/ 0 h 132"/>
                  <a:gd name="T26" fmla="*/ 0 w 230"/>
                  <a:gd name="T27" fmla="*/ 0 h 132"/>
                  <a:gd name="T28" fmla="*/ 0 w 230"/>
                  <a:gd name="T29" fmla="*/ 0 h 132"/>
                  <a:gd name="T30" fmla="*/ 0 w 230"/>
                  <a:gd name="T31" fmla="*/ 0 h 132"/>
                  <a:gd name="T32" fmla="*/ 0 w 230"/>
                  <a:gd name="T33" fmla="*/ 0 h 132"/>
                  <a:gd name="T34" fmla="*/ 0 w 230"/>
                  <a:gd name="T35" fmla="*/ 0 h 132"/>
                  <a:gd name="T36" fmla="*/ 0 w 230"/>
                  <a:gd name="T37" fmla="*/ 0 h 132"/>
                  <a:gd name="T38" fmla="*/ 0 w 230"/>
                  <a:gd name="T39" fmla="*/ 0 h 132"/>
                  <a:gd name="T40" fmla="*/ 0 w 230"/>
                  <a:gd name="T41" fmla="*/ 0 h 132"/>
                  <a:gd name="T42" fmla="*/ 0 w 230"/>
                  <a:gd name="T43" fmla="*/ 0 h 132"/>
                  <a:gd name="T44" fmla="*/ 0 w 230"/>
                  <a:gd name="T45" fmla="*/ 0 h 132"/>
                  <a:gd name="T46" fmla="*/ 0 w 230"/>
                  <a:gd name="T47" fmla="*/ 0 h 132"/>
                  <a:gd name="T48" fmla="*/ 0 w 230"/>
                  <a:gd name="T49" fmla="*/ 0 h 132"/>
                  <a:gd name="T50" fmla="*/ 0 w 230"/>
                  <a:gd name="T51" fmla="*/ 0 h 132"/>
                  <a:gd name="T52" fmla="*/ 0 w 230"/>
                  <a:gd name="T53" fmla="*/ 0 h 132"/>
                  <a:gd name="T54" fmla="*/ 0 w 230"/>
                  <a:gd name="T55" fmla="*/ 0 h 132"/>
                  <a:gd name="T56" fmla="*/ 0 w 230"/>
                  <a:gd name="T57" fmla="*/ 0 h 132"/>
                  <a:gd name="T58" fmla="*/ 0 w 230"/>
                  <a:gd name="T59" fmla="*/ 0 h 132"/>
                  <a:gd name="T60" fmla="*/ 0 w 230"/>
                  <a:gd name="T61" fmla="*/ 0 h 132"/>
                  <a:gd name="T62" fmla="*/ 0 w 230"/>
                  <a:gd name="T63" fmla="*/ 0 h 132"/>
                  <a:gd name="T64" fmla="*/ 0 w 230"/>
                  <a:gd name="T65" fmla="*/ 0 h 132"/>
                  <a:gd name="T66" fmla="*/ 0 w 230"/>
                  <a:gd name="T67" fmla="*/ 0 h 132"/>
                  <a:gd name="T68" fmla="*/ 0 w 230"/>
                  <a:gd name="T69" fmla="*/ 0 h 132"/>
                  <a:gd name="T70" fmla="*/ 0 w 230"/>
                  <a:gd name="T71" fmla="*/ 0 h 132"/>
                  <a:gd name="T72" fmla="*/ 0 w 230"/>
                  <a:gd name="T73" fmla="*/ 0 h 132"/>
                  <a:gd name="T74" fmla="*/ 0 w 230"/>
                  <a:gd name="T75" fmla="*/ 0 h 132"/>
                  <a:gd name="T76" fmla="*/ 0 w 230"/>
                  <a:gd name="T77" fmla="*/ 0 h 132"/>
                  <a:gd name="T78" fmla="*/ 0 w 230"/>
                  <a:gd name="T79" fmla="*/ 0 h 132"/>
                  <a:gd name="T80" fmla="*/ 0 w 230"/>
                  <a:gd name="T81" fmla="*/ 0 h 132"/>
                  <a:gd name="T82" fmla="*/ 0 w 230"/>
                  <a:gd name="T83" fmla="*/ 0 h 132"/>
                  <a:gd name="T84" fmla="*/ 0 w 230"/>
                  <a:gd name="T85" fmla="*/ 0 h 132"/>
                  <a:gd name="T86" fmla="*/ 0 w 230"/>
                  <a:gd name="T87" fmla="*/ 0 h 132"/>
                  <a:gd name="T88" fmla="*/ 0 w 230"/>
                  <a:gd name="T89" fmla="*/ 0 h 1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0"/>
                  <a:gd name="T136" fmla="*/ 0 h 132"/>
                  <a:gd name="T137" fmla="*/ 230 w 230"/>
                  <a:gd name="T138" fmla="*/ 132 h 1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0" h="132">
                    <a:moveTo>
                      <a:pt x="58" y="36"/>
                    </a:moveTo>
                    <a:lnTo>
                      <a:pt x="53" y="52"/>
                    </a:lnTo>
                    <a:lnTo>
                      <a:pt x="51" y="68"/>
                    </a:lnTo>
                    <a:lnTo>
                      <a:pt x="54" y="85"/>
                    </a:lnTo>
                    <a:lnTo>
                      <a:pt x="62" y="99"/>
                    </a:lnTo>
                    <a:lnTo>
                      <a:pt x="82" y="97"/>
                    </a:lnTo>
                    <a:lnTo>
                      <a:pt x="103" y="94"/>
                    </a:lnTo>
                    <a:lnTo>
                      <a:pt x="122" y="90"/>
                    </a:lnTo>
                    <a:lnTo>
                      <a:pt x="141" y="86"/>
                    </a:lnTo>
                    <a:lnTo>
                      <a:pt x="160" y="79"/>
                    </a:lnTo>
                    <a:lnTo>
                      <a:pt x="178" y="73"/>
                    </a:lnTo>
                    <a:lnTo>
                      <a:pt x="195" y="65"/>
                    </a:lnTo>
                    <a:lnTo>
                      <a:pt x="212" y="56"/>
                    </a:lnTo>
                    <a:lnTo>
                      <a:pt x="219" y="55"/>
                    </a:lnTo>
                    <a:lnTo>
                      <a:pt x="223" y="58"/>
                    </a:lnTo>
                    <a:lnTo>
                      <a:pt x="226" y="63"/>
                    </a:lnTo>
                    <a:lnTo>
                      <a:pt x="230" y="66"/>
                    </a:lnTo>
                    <a:lnTo>
                      <a:pt x="221" y="75"/>
                    </a:lnTo>
                    <a:lnTo>
                      <a:pt x="210" y="84"/>
                    </a:lnTo>
                    <a:lnTo>
                      <a:pt x="199" y="91"/>
                    </a:lnTo>
                    <a:lnTo>
                      <a:pt x="186" y="98"/>
                    </a:lnTo>
                    <a:lnTo>
                      <a:pt x="173" y="105"/>
                    </a:lnTo>
                    <a:lnTo>
                      <a:pt x="161" y="111"/>
                    </a:lnTo>
                    <a:lnTo>
                      <a:pt x="148" y="117"/>
                    </a:lnTo>
                    <a:lnTo>
                      <a:pt x="136" y="125"/>
                    </a:lnTo>
                    <a:lnTo>
                      <a:pt x="119" y="131"/>
                    </a:lnTo>
                    <a:lnTo>
                      <a:pt x="104" y="132"/>
                    </a:lnTo>
                    <a:lnTo>
                      <a:pt x="88" y="131"/>
                    </a:lnTo>
                    <a:lnTo>
                      <a:pt x="73" y="127"/>
                    </a:lnTo>
                    <a:lnTo>
                      <a:pt x="57" y="122"/>
                    </a:lnTo>
                    <a:lnTo>
                      <a:pt x="42" y="115"/>
                    </a:lnTo>
                    <a:lnTo>
                      <a:pt x="28" y="110"/>
                    </a:lnTo>
                    <a:lnTo>
                      <a:pt x="12" y="107"/>
                    </a:lnTo>
                    <a:lnTo>
                      <a:pt x="3" y="93"/>
                    </a:lnTo>
                    <a:lnTo>
                      <a:pt x="0" y="79"/>
                    </a:lnTo>
                    <a:lnTo>
                      <a:pt x="2" y="66"/>
                    </a:lnTo>
                    <a:lnTo>
                      <a:pt x="6" y="52"/>
                    </a:lnTo>
                    <a:lnTo>
                      <a:pt x="14" y="38"/>
                    </a:lnTo>
                    <a:lnTo>
                      <a:pt x="21" y="24"/>
                    </a:lnTo>
                    <a:lnTo>
                      <a:pt x="29" y="12"/>
                    </a:lnTo>
                    <a:lnTo>
                      <a:pt x="35" y="0"/>
                    </a:lnTo>
                    <a:lnTo>
                      <a:pt x="47" y="3"/>
                    </a:lnTo>
                    <a:lnTo>
                      <a:pt x="52" y="13"/>
                    </a:lnTo>
                    <a:lnTo>
                      <a:pt x="54" y="24"/>
                    </a:lnTo>
                    <a:lnTo>
                      <a:pt x="58" y="36"/>
                    </a:lnTo>
                    <a:close/>
                  </a:path>
                </a:pathLst>
              </a:custGeom>
              <a:solidFill>
                <a:srgbClr val="000000"/>
              </a:solidFill>
              <a:ln w="9525">
                <a:noFill/>
                <a:round/>
                <a:headEnd/>
                <a:tailEnd/>
              </a:ln>
            </p:spPr>
            <p:txBody>
              <a:bodyPr/>
              <a:lstStyle/>
              <a:p>
                <a:endParaRPr lang="fr-FR"/>
              </a:p>
            </p:txBody>
          </p:sp>
          <p:sp>
            <p:nvSpPr>
              <p:cNvPr id="251" name="Freeform 429"/>
              <p:cNvSpPr>
                <a:spLocks/>
              </p:cNvSpPr>
              <p:nvPr/>
            </p:nvSpPr>
            <p:spPr bwMode="auto">
              <a:xfrm>
                <a:off x="3256" y="2240"/>
                <a:ext cx="12" cy="5"/>
              </a:xfrm>
              <a:custGeom>
                <a:avLst/>
                <a:gdLst>
                  <a:gd name="T0" fmla="*/ 0 w 48"/>
                  <a:gd name="T1" fmla="*/ 0 h 22"/>
                  <a:gd name="T2" fmla="*/ 0 w 48"/>
                  <a:gd name="T3" fmla="*/ 0 h 22"/>
                  <a:gd name="T4" fmla="*/ 0 w 48"/>
                  <a:gd name="T5" fmla="*/ 0 h 22"/>
                  <a:gd name="T6" fmla="*/ 0 w 48"/>
                  <a:gd name="T7" fmla="*/ 0 h 22"/>
                  <a:gd name="T8" fmla="*/ 0 w 48"/>
                  <a:gd name="T9" fmla="*/ 0 h 22"/>
                  <a:gd name="T10" fmla="*/ 0 w 48"/>
                  <a:gd name="T11" fmla="*/ 0 h 22"/>
                  <a:gd name="T12" fmla="*/ 0 w 48"/>
                  <a:gd name="T13" fmla="*/ 0 h 22"/>
                  <a:gd name="T14" fmla="*/ 0 w 48"/>
                  <a:gd name="T15" fmla="*/ 0 h 22"/>
                  <a:gd name="T16" fmla="*/ 0 w 48"/>
                  <a:gd name="T17" fmla="*/ 0 h 22"/>
                  <a:gd name="T18" fmla="*/ 0 w 48"/>
                  <a:gd name="T19" fmla="*/ 0 h 22"/>
                  <a:gd name="T20" fmla="*/ 0 w 48"/>
                  <a:gd name="T21" fmla="*/ 0 h 22"/>
                  <a:gd name="T22" fmla="*/ 0 w 48"/>
                  <a:gd name="T23" fmla="*/ 0 h 22"/>
                  <a:gd name="T24" fmla="*/ 0 w 48"/>
                  <a:gd name="T25" fmla="*/ 0 h 22"/>
                  <a:gd name="T26" fmla="*/ 0 w 48"/>
                  <a:gd name="T27" fmla="*/ 0 h 22"/>
                  <a:gd name="T28" fmla="*/ 0 w 48"/>
                  <a:gd name="T29" fmla="*/ 0 h 22"/>
                  <a:gd name="T30" fmla="*/ 0 w 48"/>
                  <a:gd name="T31" fmla="*/ 0 h 22"/>
                  <a:gd name="T32" fmla="*/ 0 w 48"/>
                  <a:gd name="T33" fmla="*/ 0 h 22"/>
                  <a:gd name="T34" fmla="*/ 0 w 48"/>
                  <a:gd name="T35" fmla="*/ 0 h 22"/>
                  <a:gd name="T36" fmla="*/ 0 w 48"/>
                  <a:gd name="T37" fmla="*/ 0 h 22"/>
                  <a:gd name="T38" fmla="*/ 0 w 48"/>
                  <a:gd name="T39" fmla="*/ 0 h 22"/>
                  <a:gd name="T40" fmla="*/ 0 w 48"/>
                  <a:gd name="T41" fmla="*/ 0 h 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22"/>
                  <a:gd name="T65" fmla="*/ 48 w 48"/>
                  <a:gd name="T66" fmla="*/ 22 h 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22">
                    <a:moveTo>
                      <a:pt x="48" y="2"/>
                    </a:moveTo>
                    <a:lnTo>
                      <a:pt x="47" y="10"/>
                    </a:lnTo>
                    <a:lnTo>
                      <a:pt x="42" y="17"/>
                    </a:lnTo>
                    <a:lnTo>
                      <a:pt x="36" y="21"/>
                    </a:lnTo>
                    <a:lnTo>
                      <a:pt x="28" y="22"/>
                    </a:lnTo>
                    <a:lnTo>
                      <a:pt x="20" y="22"/>
                    </a:lnTo>
                    <a:lnTo>
                      <a:pt x="13" y="21"/>
                    </a:lnTo>
                    <a:lnTo>
                      <a:pt x="7" y="19"/>
                    </a:lnTo>
                    <a:lnTo>
                      <a:pt x="0" y="15"/>
                    </a:lnTo>
                    <a:lnTo>
                      <a:pt x="2" y="12"/>
                    </a:lnTo>
                    <a:lnTo>
                      <a:pt x="5" y="8"/>
                    </a:lnTo>
                    <a:lnTo>
                      <a:pt x="8" y="5"/>
                    </a:lnTo>
                    <a:lnTo>
                      <a:pt x="8" y="0"/>
                    </a:lnTo>
                    <a:lnTo>
                      <a:pt x="12" y="3"/>
                    </a:lnTo>
                    <a:lnTo>
                      <a:pt x="17" y="4"/>
                    </a:lnTo>
                    <a:lnTo>
                      <a:pt x="23" y="4"/>
                    </a:lnTo>
                    <a:lnTo>
                      <a:pt x="29" y="3"/>
                    </a:lnTo>
                    <a:lnTo>
                      <a:pt x="34" y="2"/>
                    </a:lnTo>
                    <a:lnTo>
                      <a:pt x="39" y="1"/>
                    </a:lnTo>
                    <a:lnTo>
                      <a:pt x="45" y="1"/>
                    </a:lnTo>
                    <a:lnTo>
                      <a:pt x="48" y="2"/>
                    </a:lnTo>
                    <a:close/>
                  </a:path>
                </a:pathLst>
              </a:custGeom>
              <a:solidFill>
                <a:srgbClr val="000000"/>
              </a:solidFill>
              <a:ln w="9525">
                <a:noFill/>
                <a:round/>
                <a:headEnd/>
                <a:tailEnd/>
              </a:ln>
            </p:spPr>
            <p:txBody>
              <a:bodyPr/>
              <a:lstStyle/>
              <a:p>
                <a:endParaRPr lang="fr-FR"/>
              </a:p>
            </p:txBody>
          </p:sp>
          <p:sp>
            <p:nvSpPr>
              <p:cNvPr id="252" name="Freeform 430"/>
              <p:cNvSpPr>
                <a:spLocks/>
              </p:cNvSpPr>
              <p:nvPr/>
            </p:nvSpPr>
            <p:spPr bwMode="auto">
              <a:xfrm>
                <a:off x="3358" y="2253"/>
                <a:ext cx="76" cy="20"/>
              </a:xfrm>
              <a:custGeom>
                <a:avLst/>
                <a:gdLst>
                  <a:gd name="T0" fmla="*/ 0 w 303"/>
                  <a:gd name="T1" fmla="*/ 0 h 84"/>
                  <a:gd name="T2" fmla="*/ 0 w 303"/>
                  <a:gd name="T3" fmla="*/ 0 h 84"/>
                  <a:gd name="T4" fmla="*/ 0 w 303"/>
                  <a:gd name="T5" fmla="*/ 0 h 84"/>
                  <a:gd name="T6" fmla="*/ 0 w 303"/>
                  <a:gd name="T7" fmla="*/ 0 h 84"/>
                  <a:gd name="T8" fmla="*/ 0 w 303"/>
                  <a:gd name="T9" fmla="*/ 0 h 84"/>
                  <a:gd name="T10" fmla="*/ 0 w 303"/>
                  <a:gd name="T11" fmla="*/ 0 h 84"/>
                  <a:gd name="T12" fmla="*/ 0 w 303"/>
                  <a:gd name="T13" fmla="*/ 0 h 84"/>
                  <a:gd name="T14" fmla="*/ 0 w 303"/>
                  <a:gd name="T15" fmla="*/ 0 h 84"/>
                  <a:gd name="T16" fmla="*/ 0 w 303"/>
                  <a:gd name="T17" fmla="*/ 0 h 84"/>
                  <a:gd name="T18" fmla="*/ 0 w 303"/>
                  <a:gd name="T19" fmla="*/ 0 h 84"/>
                  <a:gd name="T20" fmla="*/ 0 w 303"/>
                  <a:gd name="T21" fmla="*/ 0 h 84"/>
                  <a:gd name="T22" fmla="*/ 0 w 303"/>
                  <a:gd name="T23" fmla="*/ 0 h 84"/>
                  <a:gd name="T24" fmla="*/ 0 w 303"/>
                  <a:gd name="T25" fmla="*/ 0 h 84"/>
                  <a:gd name="T26" fmla="*/ 0 w 303"/>
                  <a:gd name="T27" fmla="*/ 0 h 84"/>
                  <a:gd name="T28" fmla="*/ 0 w 303"/>
                  <a:gd name="T29" fmla="*/ 0 h 84"/>
                  <a:gd name="T30" fmla="*/ 0 w 303"/>
                  <a:gd name="T31" fmla="*/ 0 h 84"/>
                  <a:gd name="T32" fmla="*/ 0 w 303"/>
                  <a:gd name="T33" fmla="*/ 0 h 84"/>
                  <a:gd name="T34" fmla="*/ 0 w 303"/>
                  <a:gd name="T35" fmla="*/ 0 h 84"/>
                  <a:gd name="T36" fmla="*/ 0 w 303"/>
                  <a:gd name="T37" fmla="*/ 0 h 84"/>
                  <a:gd name="T38" fmla="*/ 0 w 303"/>
                  <a:gd name="T39" fmla="*/ 0 h 84"/>
                  <a:gd name="T40" fmla="*/ 0 w 303"/>
                  <a:gd name="T41" fmla="*/ 0 h 84"/>
                  <a:gd name="T42" fmla="*/ 0 w 303"/>
                  <a:gd name="T43" fmla="*/ 0 h 84"/>
                  <a:gd name="T44" fmla="*/ 0 w 303"/>
                  <a:gd name="T45" fmla="*/ 0 h 84"/>
                  <a:gd name="T46" fmla="*/ 0 w 303"/>
                  <a:gd name="T47" fmla="*/ 0 h 84"/>
                  <a:gd name="T48" fmla="*/ 0 w 303"/>
                  <a:gd name="T49" fmla="*/ 0 h 84"/>
                  <a:gd name="T50" fmla="*/ 0 w 303"/>
                  <a:gd name="T51" fmla="*/ 0 h 84"/>
                  <a:gd name="T52" fmla="*/ 0 w 303"/>
                  <a:gd name="T53" fmla="*/ 0 h 84"/>
                  <a:gd name="T54" fmla="*/ 0 w 303"/>
                  <a:gd name="T55" fmla="*/ 0 h 84"/>
                  <a:gd name="T56" fmla="*/ 0 w 303"/>
                  <a:gd name="T57" fmla="*/ 0 h 84"/>
                  <a:gd name="T58" fmla="*/ 0 w 303"/>
                  <a:gd name="T59" fmla="*/ 0 h 84"/>
                  <a:gd name="T60" fmla="*/ 0 w 303"/>
                  <a:gd name="T61" fmla="*/ 0 h 84"/>
                  <a:gd name="T62" fmla="*/ 0 w 303"/>
                  <a:gd name="T63" fmla="*/ 0 h 84"/>
                  <a:gd name="T64" fmla="*/ 0 w 303"/>
                  <a:gd name="T65" fmla="*/ 0 h 84"/>
                  <a:gd name="T66" fmla="*/ 0 w 303"/>
                  <a:gd name="T67" fmla="*/ 0 h 84"/>
                  <a:gd name="T68" fmla="*/ 0 w 303"/>
                  <a:gd name="T69" fmla="*/ 0 h 84"/>
                  <a:gd name="T70" fmla="*/ 0 w 303"/>
                  <a:gd name="T71" fmla="*/ 0 h 84"/>
                  <a:gd name="T72" fmla="*/ 0 w 303"/>
                  <a:gd name="T73" fmla="*/ 0 h 84"/>
                  <a:gd name="T74" fmla="*/ 0 w 303"/>
                  <a:gd name="T75" fmla="*/ 0 h 84"/>
                  <a:gd name="T76" fmla="*/ 0 w 303"/>
                  <a:gd name="T77" fmla="*/ 0 h 84"/>
                  <a:gd name="T78" fmla="*/ 0 w 303"/>
                  <a:gd name="T79" fmla="*/ 0 h 84"/>
                  <a:gd name="T80" fmla="*/ 0 w 303"/>
                  <a:gd name="T81" fmla="*/ 0 h 84"/>
                  <a:gd name="T82" fmla="*/ 0 w 303"/>
                  <a:gd name="T83" fmla="*/ 0 h 84"/>
                  <a:gd name="T84" fmla="*/ 0 w 303"/>
                  <a:gd name="T85" fmla="*/ 0 h 84"/>
                  <a:gd name="T86" fmla="*/ 0 w 303"/>
                  <a:gd name="T87" fmla="*/ 0 h 84"/>
                  <a:gd name="T88" fmla="*/ 0 w 303"/>
                  <a:gd name="T89" fmla="*/ 0 h 84"/>
                  <a:gd name="T90" fmla="*/ 0 w 303"/>
                  <a:gd name="T91" fmla="*/ 0 h 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03"/>
                  <a:gd name="T139" fmla="*/ 0 h 84"/>
                  <a:gd name="T140" fmla="*/ 303 w 303"/>
                  <a:gd name="T141" fmla="*/ 84 h 8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03" h="84">
                    <a:moveTo>
                      <a:pt x="275" y="28"/>
                    </a:moveTo>
                    <a:lnTo>
                      <a:pt x="284" y="32"/>
                    </a:lnTo>
                    <a:lnTo>
                      <a:pt x="293" y="35"/>
                    </a:lnTo>
                    <a:lnTo>
                      <a:pt x="300" y="41"/>
                    </a:lnTo>
                    <a:lnTo>
                      <a:pt x="303" y="51"/>
                    </a:lnTo>
                    <a:lnTo>
                      <a:pt x="301" y="56"/>
                    </a:lnTo>
                    <a:lnTo>
                      <a:pt x="300" y="63"/>
                    </a:lnTo>
                    <a:lnTo>
                      <a:pt x="300" y="70"/>
                    </a:lnTo>
                    <a:lnTo>
                      <a:pt x="300" y="77"/>
                    </a:lnTo>
                    <a:lnTo>
                      <a:pt x="293" y="83"/>
                    </a:lnTo>
                    <a:lnTo>
                      <a:pt x="285" y="84"/>
                    </a:lnTo>
                    <a:lnTo>
                      <a:pt x="278" y="83"/>
                    </a:lnTo>
                    <a:lnTo>
                      <a:pt x="271" y="80"/>
                    </a:lnTo>
                    <a:lnTo>
                      <a:pt x="262" y="75"/>
                    </a:lnTo>
                    <a:lnTo>
                      <a:pt x="254" y="71"/>
                    </a:lnTo>
                    <a:lnTo>
                      <a:pt x="245" y="67"/>
                    </a:lnTo>
                    <a:lnTo>
                      <a:pt x="237" y="66"/>
                    </a:lnTo>
                    <a:lnTo>
                      <a:pt x="222" y="63"/>
                    </a:lnTo>
                    <a:lnTo>
                      <a:pt x="207" y="61"/>
                    </a:lnTo>
                    <a:lnTo>
                      <a:pt x="193" y="59"/>
                    </a:lnTo>
                    <a:lnTo>
                      <a:pt x="179" y="55"/>
                    </a:lnTo>
                    <a:lnTo>
                      <a:pt x="164" y="53"/>
                    </a:lnTo>
                    <a:lnTo>
                      <a:pt x="149" y="51"/>
                    </a:lnTo>
                    <a:lnTo>
                      <a:pt x="134" y="48"/>
                    </a:lnTo>
                    <a:lnTo>
                      <a:pt x="119" y="46"/>
                    </a:lnTo>
                    <a:lnTo>
                      <a:pt x="106" y="43"/>
                    </a:lnTo>
                    <a:lnTo>
                      <a:pt x="91" y="41"/>
                    </a:lnTo>
                    <a:lnTo>
                      <a:pt x="76" y="37"/>
                    </a:lnTo>
                    <a:lnTo>
                      <a:pt x="62" y="34"/>
                    </a:lnTo>
                    <a:lnTo>
                      <a:pt x="49" y="31"/>
                    </a:lnTo>
                    <a:lnTo>
                      <a:pt x="35" y="28"/>
                    </a:lnTo>
                    <a:lnTo>
                      <a:pt x="21" y="25"/>
                    </a:lnTo>
                    <a:lnTo>
                      <a:pt x="7" y="21"/>
                    </a:lnTo>
                    <a:lnTo>
                      <a:pt x="4" y="17"/>
                    </a:lnTo>
                    <a:lnTo>
                      <a:pt x="2" y="13"/>
                    </a:lnTo>
                    <a:lnTo>
                      <a:pt x="0" y="9"/>
                    </a:lnTo>
                    <a:lnTo>
                      <a:pt x="0" y="5"/>
                    </a:lnTo>
                    <a:lnTo>
                      <a:pt x="17" y="0"/>
                    </a:lnTo>
                    <a:lnTo>
                      <a:pt x="35" y="0"/>
                    </a:lnTo>
                    <a:lnTo>
                      <a:pt x="53" y="2"/>
                    </a:lnTo>
                    <a:lnTo>
                      <a:pt x="71" y="5"/>
                    </a:lnTo>
                    <a:lnTo>
                      <a:pt x="90" y="9"/>
                    </a:lnTo>
                    <a:lnTo>
                      <a:pt x="109" y="12"/>
                    </a:lnTo>
                    <a:lnTo>
                      <a:pt x="128" y="15"/>
                    </a:lnTo>
                    <a:lnTo>
                      <a:pt x="147" y="15"/>
                    </a:lnTo>
                    <a:lnTo>
                      <a:pt x="275" y="28"/>
                    </a:lnTo>
                    <a:close/>
                  </a:path>
                </a:pathLst>
              </a:custGeom>
              <a:solidFill>
                <a:srgbClr val="000000"/>
              </a:solidFill>
              <a:ln w="9525">
                <a:noFill/>
                <a:round/>
                <a:headEnd/>
                <a:tailEnd/>
              </a:ln>
            </p:spPr>
            <p:txBody>
              <a:bodyPr/>
              <a:lstStyle/>
              <a:p>
                <a:endParaRPr lang="fr-FR"/>
              </a:p>
            </p:txBody>
          </p:sp>
          <p:sp>
            <p:nvSpPr>
              <p:cNvPr id="253" name="Freeform 431"/>
              <p:cNvSpPr>
                <a:spLocks/>
              </p:cNvSpPr>
              <p:nvPr/>
            </p:nvSpPr>
            <p:spPr bwMode="auto">
              <a:xfrm>
                <a:off x="3312" y="2260"/>
                <a:ext cx="68" cy="27"/>
              </a:xfrm>
              <a:custGeom>
                <a:avLst/>
                <a:gdLst>
                  <a:gd name="T0" fmla="*/ 0 w 274"/>
                  <a:gd name="T1" fmla="*/ 0 h 111"/>
                  <a:gd name="T2" fmla="*/ 0 w 274"/>
                  <a:gd name="T3" fmla="*/ 0 h 111"/>
                  <a:gd name="T4" fmla="*/ 0 w 274"/>
                  <a:gd name="T5" fmla="*/ 0 h 111"/>
                  <a:gd name="T6" fmla="*/ 0 w 274"/>
                  <a:gd name="T7" fmla="*/ 0 h 111"/>
                  <a:gd name="T8" fmla="*/ 0 w 274"/>
                  <a:gd name="T9" fmla="*/ 0 h 111"/>
                  <a:gd name="T10" fmla="*/ 0 w 274"/>
                  <a:gd name="T11" fmla="*/ 0 h 111"/>
                  <a:gd name="T12" fmla="*/ 0 w 274"/>
                  <a:gd name="T13" fmla="*/ 0 h 111"/>
                  <a:gd name="T14" fmla="*/ 0 w 274"/>
                  <a:gd name="T15" fmla="*/ 0 h 111"/>
                  <a:gd name="T16" fmla="*/ 0 w 274"/>
                  <a:gd name="T17" fmla="*/ 0 h 111"/>
                  <a:gd name="T18" fmla="*/ 0 w 274"/>
                  <a:gd name="T19" fmla="*/ 0 h 111"/>
                  <a:gd name="T20" fmla="*/ 0 w 274"/>
                  <a:gd name="T21" fmla="*/ 0 h 111"/>
                  <a:gd name="T22" fmla="*/ 0 w 274"/>
                  <a:gd name="T23" fmla="*/ 0 h 111"/>
                  <a:gd name="T24" fmla="*/ 0 w 274"/>
                  <a:gd name="T25" fmla="*/ 0 h 111"/>
                  <a:gd name="T26" fmla="*/ 0 w 274"/>
                  <a:gd name="T27" fmla="*/ 0 h 111"/>
                  <a:gd name="T28" fmla="*/ 0 w 274"/>
                  <a:gd name="T29" fmla="*/ 0 h 111"/>
                  <a:gd name="T30" fmla="*/ 0 w 274"/>
                  <a:gd name="T31" fmla="*/ 0 h 111"/>
                  <a:gd name="T32" fmla="*/ 0 w 274"/>
                  <a:gd name="T33" fmla="*/ 0 h 111"/>
                  <a:gd name="T34" fmla="*/ 0 w 274"/>
                  <a:gd name="T35" fmla="*/ 0 h 111"/>
                  <a:gd name="T36" fmla="*/ 0 w 274"/>
                  <a:gd name="T37" fmla="*/ 0 h 111"/>
                  <a:gd name="T38" fmla="*/ 0 w 274"/>
                  <a:gd name="T39" fmla="*/ 0 h 111"/>
                  <a:gd name="T40" fmla="*/ 0 w 274"/>
                  <a:gd name="T41" fmla="*/ 0 h 111"/>
                  <a:gd name="T42" fmla="*/ 0 w 274"/>
                  <a:gd name="T43" fmla="*/ 0 h 111"/>
                  <a:gd name="T44" fmla="*/ 0 w 274"/>
                  <a:gd name="T45" fmla="*/ 0 h 111"/>
                  <a:gd name="T46" fmla="*/ 0 w 274"/>
                  <a:gd name="T47" fmla="*/ 0 h 111"/>
                  <a:gd name="T48" fmla="*/ 0 w 274"/>
                  <a:gd name="T49" fmla="*/ 0 h 111"/>
                  <a:gd name="T50" fmla="*/ 0 w 274"/>
                  <a:gd name="T51" fmla="*/ 0 h 111"/>
                  <a:gd name="T52" fmla="*/ 0 w 274"/>
                  <a:gd name="T53" fmla="*/ 0 h 111"/>
                  <a:gd name="T54" fmla="*/ 0 w 274"/>
                  <a:gd name="T55" fmla="*/ 0 h 111"/>
                  <a:gd name="T56" fmla="*/ 0 w 274"/>
                  <a:gd name="T57" fmla="*/ 0 h 111"/>
                  <a:gd name="T58" fmla="*/ 0 w 274"/>
                  <a:gd name="T59" fmla="*/ 0 h 111"/>
                  <a:gd name="T60" fmla="*/ 0 w 274"/>
                  <a:gd name="T61" fmla="*/ 0 h 111"/>
                  <a:gd name="T62" fmla="*/ 0 w 274"/>
                  <a:gd name="T63" fmla="*/ 0 h 111"/>
                  <a:gd name="T64" fmla="*/ 0 w 274"/>
                  <a:gd name="T65" fmla="*/ 0 h 111"/>
                  <a:gd name="T66" fmla="*/ 0 w 274"/>
                  <a:gd name="T67" fmla="*/ 0 h 111"/>
                  <a:gd name="T68" fmla="*/ 0 w 274"/>
                  <a:gd name="T69" fmla="*/ 0 h 111"/>
                  <a:gd name="T70" fmla="*/ 0 w 274"/>
                  <a:gd name="T71" fmla="*/ 0 h 111"/>
                  <a:gd name="T72" fmla="*/ 0 w 274"/>
                  <a:gd name="T73" fmla="*/ 0 h 111"/>
                  <a:gd name="T74" fmla="*/ 0 w 274"/>
                  <a:gd name="T75" fmla="*/ 0 h 111"/>
                  <a:gd name="T76" fmla="*/ 0 w 274"/>
                  <a:gd name="T77" fmla="*/ 0 h 111"/>
                  <a:gd name="T78" fmla="*/ 0 w 274"/>
                  <a:gd name="T79" fmla="*/ 0 h 111"/>
                  <a:gd name="T80" fmla="*/ 0 w 274"/>
                  <a:gd name="T81" fmla="*/ 0 h 111"/>
                  <a:gd name="T82" fmla="*/ 0 w 274"/>
                  <a:gd name="T83" fmla="*/ 0 h 111"/>
                  <a:gd name="T84" fmla="*/ 0 w 274"/>
                  <a:gd name="T85" fmla="*/ 0 h 111"/>
                  <a:gd name="T86" fmla="*/ 0 w 274"/>
                  <a:gd name="T87" fmla="*/ 0 h 111"/>
                  <a:gd name="T88" fmla="*/ 0 w 274"/>
                  <a:gd name="T89" fmla="*/ 0 h 111"/>
                  <a:gd name="T90" fmla="*/ 0 w 274"/>
                  <a:gd name="T91" fmla="*/ 0 h 111"/>
                  <a:gd name="T92" fmla="*/ 0 w 274"/>
                  <a:gd name="T93" fmla="*/ 0 h 111"/>
                  <a:gd name="T94" fmla="*/ 0 w 274"/>
                  <a:gd name="T95" fmla="*/ 0 h 1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4"/>
                  <a:gd name="T145" fmla="*/ 0 h 111"/>
                  <a:gd name="T146" fmla="*/ 274 w 274"/>
                  <a:gd name="T147" fmla="*/ 111 h 11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4" h="111">
                    <a:moveTo>
                      <a:pt x="231" y="57"/>
                    </a:moveTo>
                    <a:lnTo>
                      <a:pt x="237" y="61"/>
                    </a:lnTo>
                    <a:lnTo>
                      <a:pt x="244" y="65"/>
                    </a:lnTo>
                    <a:lnTo>
                      <a:pt x="253" y="69"/>
                    </a:lnTo>
                    <a:lnTo>
                      <a:pt x="260" y="71"/>
                    </a:lnTo>
                    <a:lnTo>
                      <a:pt x="267" y="75"/>
                    </a:lnTo>
                    <a:lnTo>
                      <a:pt x="272" y="80"/>
                    </a:lnTo>
                    <a:lnTo>
                      <a:pt x="274" y="88"/>
                    </a:lnTo>
                    <a:lnTo>
                      <a:pt x="273" y="98"/>
                    </a:lnTo>
                    <a:lnTo>
                      <a:pt x="197" y="111"/>
                    </a:lnTo>
                    <a:lnTo>
                      <a:pt x="190" y="109"/>
                    </a:lnTo>
                    <a:lnTo>
                      <a:pt x="184" y="107"/>
                    </a:lnTo>
                    <a:lnTo>
                      <a:pt x="179" y="104"/>
                    </a:lnTo>
                    <a:lnTo>
                      <a:pt x="175" y="98"/>
                    </a:lnTo>
                    <a:lnTo>
                      <a:pt x="191" y="82"/>
                    </a:lnTo>
                    <a:lnTo>
                      <a:pt x="180" y="78"/>
                    </a:lnTo>
                    <a:lnTo>
                      <a:pt x="167" y="74"/>
                    </a:lnTo>
                    <a:lnTo>
                      <a:pt x="154" y="70"/>
                    </a:lnTo>
                    <a:lnTo>
                      <a:pt x="142" y="65"/>
                    </a:lnTo>
                    <a:lnTo>
                      <a:pt x="129" y="61"/>
                    </a:lnTo>
                    <a:lnTo>
                      <a:pt x="116" y="57"/>
                    </a:lnTo>
                    <a:lnTo>
                      <a:pt x="104" y="53"/>
                    </a:lnTo>
                    <a:lnTo>
                      <a:pt x="92" y="48"/>
                    </a:lnTo>
                    <a:lnTo>
                      <a:pt x="79" y="46"/>
                    </a:lnTo>
                    <a:lnTo>
                      <a:pt x="67" y="44"/>
                    </a:lnTo>
                    <a:lnTo>
                      <a:pt x="55" y="41"/>
                    </a:lnTo>
                    <a:lnTo>
                      <a:pt x="43" y="37"/>
                    </a:lnTo>
                    <a:lnTo>
                      <a:pt x="32" y="33"/>
                    </a:lnTo>
                    <a:lnTo>
                      <a:pt x="20" y="27"/>
                    </a:lnTo>
                    <a:lnTo>
                      <a:pt x="10" y="20"/>
                    </a:lnTo>
                    <a:lnTo>
                      <a:pt x="0" y="12"/>
                    </a:lnTo>
                    <a:lnTo>
                      <a:pt x="0" y="1"/>
                    </a:lnTo>
                    <a:lnTo>
                      <a:pt x="12" y="0"/>
                    </a:lnTo>
                    <a:lnTo>
                      <a:pt x="23" y="1"/>
                    </a:lnTo>
                    <a:lnTo>
                      <a:pt x="34" y="5"/>
                    </a:lnTo>
                    <a:lnTo>
                      <a:pt x="46" y="9"/>
                    </a:lnTo>
                    <a:lnTo>
                      <a:pt x="57" y="14"/>
                    </a:lnTo>
                    <a:lnTo>
                      <a:pt x="69" y="18"/>
                    </a:lnTo>
                    <a:lnTo>
                      <a:pt x="80" y="22"/>
                    </a:lnTo>
                    <a:lnTo>
                      <a:pt x="92" y="24"/>
                    </a:lnTo>
                    <a:lnTo>
                      <a:pt x="110" y="27"/>
                    </a:lnTo>
                    <a:lnTo>
                      <a:pt x="127" y="31"/>
                    </a:lnTo>
                    <a:lnTo>
                      <a:pt x="145" y="36"/>
                    </a:lnTo>
                    <a:lnTo>
                      <a:pt x="162" y="41"/>
                    </a:lnTo>
                    <a:lnTo>
                      <a:pt x="179" y="46"/>
                    </a:lnTo>
                    <a:lnTo>
                      <a:pt x="196" y="51"/>
                    </a:lnTo>
                    <a:lnTo>
                      <a:pt x="214" y="55"/>
                    </a:lnTo>
                    <a:lnTo>
                      <a:pt x="231" y="57"/>
                    </a:lnTo>
                    <a:close/>
                  </a:path>
                </a:pathLst>
              </a:custGeom>
              <a:solidFill>
                <a:srgbClr val="000000"/>
              </a:solidFill>
              <a:ln w="9525">
                <a:noFill/>
                <a:round/>
                <a:headEnd/>
                <a:tailEnd/>
              </a:ln>
            </p:spPr>
            <p:txBody>
              <a:bodyPr/>
              <a:lstStyle/>
              <a:p>
                <a:endParaRPr lang="fr-FR"/>
              </a:p>
            </p:txBody>
          </p:sp>
          <p:sp>
            <p:nvSpPr>
              <p:cNvPr id="254" name="Freeform 432"/>
              <p:cNvSpPr>
                <a:spLocks/>
              </p:cNvSpPr>
              <p:nvPr/>
            </p:nvSpPr>
            <p:spPr bwMode="auto">
              <a:xfrm>
                <a:off x="3013" y="2261"/>
                <a:ext cx="150" cy="34"/>
              </a:xfrm>
              <a:custGeom>
                <a:avLst/>
                <a:gdLst>
                  <a:gd name="T0" fmla="*/ 0 w 599"/>
                  <a:gd name="T1" fmla="*/ 0 h 134"/>
                  <a:gd name="T2" fmla="*/ 0 w 599"/>
                  <a:gd name="T3" fmla="*/ 0 h 134"/>
                  <a:gd name="T4" fmla="*/ 0 w 599"/>
                  <a:gd name="T5" fmla="*/ 0 h 134"/>
                  <a:gd name="T6" fmla="*/ 0 w 599"/>
                  <a:gd name="T7" fmla="*/ 0 h 134"/>
                  <a:gd name="T8" fmla="*/ 0 w 599"/>
                  <a:gd name="T9" fmla="*/ 0 h 134"/>
                  <a:gd name="T10" fmla="*/ 0 w 599"/>
                  <a:gd name="T11" fmla="*/ 0 h 134"/>
                  <a:gd name="T12" fmla="*/ 0 w 599"/>
                  <a:gd name="T13" fmla="*/ 0 h 134"/>
                  <a:gd name="T14" fmla="*/ 0 w 599"/>
                  <a:gd name="T15" fmla="*/ 0 h 134"/>
                  <a:gd name="T16" fmla="*/ 0 w 599"/>
                  <a:gd name="T17" fmla="*/ 0 h 134"/>
                  <a:gd name="T18" fmla="*/ 0 w 599"/>
                  <a:gd name="T19" fmla="*/ 0 h 134"/>
                  <a:gd name="T20" fmla="*/ 0 w 599"/>
                  <a:gd name="T21" fmla="*/ 0 h 134"/>
                  <a:gd name="T22" fmla="*/ 0 w 599"/>
                  <a:gd name="T23" fmla="*/ 0 h 134"/>
                  <a:gd name="T24" fmla="*/ 0 w 599"/>
                  <a:gd name="T25" fmla="*/ 0 h 134"/>
                  <a:gd name="T26" fmla="*/ 0 w 599"/>
                  <a:gd name="T27" fmla="*/ 0 h 134"/>
                  <a:gd name="T28" fmla="*/ 0 w 599"/>
                  <a:gd name="T29" fmla="*/ 0 h 134"/>
                  <a:gd name="T30" fmla="*/ 0 w 599"/>
                  <a:gd name="T31" fmla="*/ 0 h 134"/>
                  <a:gd name="T32" fmla="*/ 0 w 599"/>
                  <a:gd name="T33" fmla="*/ 0 h 134"/>
                  <a:gd name="T34" fmla="*/ 0 w 599"/>
                  <a:gd name="T35" fmla="*/ 0 h 134"/>
                  <a:gd name="T36" fmla="*/ 0 w 599"/>
                  <a:gd name="T37" fmla="*/ 0 h 134"/>
                  <a:gd name="T38" fmla="*/ 0 w 599"/>
                  <a:gd name="T39" fmla="*/ 0 h 134"/>
                  <a:gd name="T40" fmla="*/ 0 w 599"/>
                  <a:gd name="T41" fmla="*/ 0 h 134"/>
                  <a:gd name="T42" fmla="*/ 0 w 599"/>
                  <a:gd name="T43" fmla="*/ 0 h 134"/>
                  <a:gd name="T44" fmla="*/ 0 w 599"/>
                  <a:gd name="T45" fmla="*/ 0 h 134"/>
                  <a:gd name="T46" fmla="*/ 0 w 599"/>
                  <a:gd name="T47" fmla="*/ 0 h 134"/>
                  <a:gd name="T48" fmla="*/ 0 w 599"/>
                  <a:gd name="T49" fmla="*/ 0 h 134"/>
                  <a:gd name="T50" fmla="*/ 0 w 599"/>
                  <a:gd name="T51" fmla="*/ 0 h 134"/>
                  <a:gd name="T52" fmla="*/ 0 w 599"/>
                  <a:gd name="T53" fmla="*/ 0 h 134"/>
                  <a:gd name="T54" fmla="*/ 0 w 599"/>
                  <a:gd name="T55" fmla="*/ 0 h 134"/>
                  <a:gd name="T56" fmla="*/ 0 w 599"/>
                  <a:gd name="T57" fmla="*/ 0 h 134"/>
                  <a:gd name="T58" fmla="*/ 0 w 599"/>
                  <a:gd name="T59" fmla="*/ 0 h 134"/>
                  <a:gd name="T60" fmla="*/ 0 w 599"/>
                  <a:gd name="T61" fmla="*/ 0 h 134"/>
                  <a:gd name="T62" fmla="*/ 0 w 599"/>
                  <a:gd name="T63" fmla="*/ 0 h 134"/>
                  <a:gd name="T64" fmla="*/ 0 w 599"/>
                  <a:gd name="T65" fmla="*/ 0 h 134"/>
                  <a:gd name="T66" fmla="*/ 0 w 599"/>
                  <a:gd name="T67" fmla="*/ 0 h 134"/>
                  <a:gd name="T68" fmla="*/ 0 w 599"/>
                  <a:gd name="T69" fmla="*/ 0 h 134"/>
                  <a:gd name="T70" fmla="*/ 0 w 599"/>
                  <a:gd name="T71" fmla="*/ 0 h 134"/>
                  <a:gd name="T72" fmla="*/ 0 w 599"/>
                  <a:gd name="T73" fmla="*/ 0 h 134"/>
                  <a:gd name="T74" fmla="*/ 0 w 599"/>
                  <a:gd name="T75" fmla="*/ 0 h 134"/>
                  <a:gd name="T76" fmla="*/ 0 w 599"/>
                  <a:gd name="T77" fmla="*/ 0 h 134"/>
                  <a:gd name="T78" fmla="*/ 0 w 599"/>
                  <a:gd name="T79" fmla="*/ 0 h 134"/>
                  <a:gd name="T80" fmla="*/ 0 w 599"/>
                  <a:gd name="T81" fmla="*/ 0 h 134"/>
                  <a:gd name="T82" fmla="*/ 0 w 599"/>
                  <a:gd name="T83" fmla="*/ 0 h 134"/>
                  <a:gd name="T84" fmla="*/ 0 w 599"/>
                  <a:gd name="T85" fmla="*/ 0 h 134"/>
                  <a:gd name="T86" fmla="*/ 0 w 599"/>
                  <a:gd name="T87" fmla="*/ 0 h 134"/>
                  <a:gd name="T88" fmla="*/ 0 w 599"/>
                  <a:gd name="T89" fmla="*/ 0 h 134"/>
                  <a:gd name="T90" fmla="*/ 0 w 599"/>
                  <a:gd name="T91" fmla="*/ 0 h 134"/>
                  <a:gd name="T92" fmla="*/ 0 w 599"/>
                  <a:gd name="T93" fmla="*/ 0 h 134"/>
                  <a:gd name="T94" fmla="*/ 0 w 599"/>
                  <a:gd name="T95" fmla="*/ 0 h 134"/>
                  <a:gd name="T96" fmla="*/ 0 w 599"/>
                  <a:gd name="T97" fmla="*/ 0 h 134"/>
                  <a:gd name="T98" fmla="*/ 0 w 599"/>
                  <a:gd name="T99" fmla="*/ 0 h 134"/>
                  <a:gd name="T100" fmla="*/ 0 w 599"/>
                  <a:gd name="T101" fmla="*/ 0 h 134"/>
                  <a:gd name="T102" fmla="*/ 0 w 599"/>
                  <a:gd name="T103" fmla="*/ 0 h 134"/>
                  <a:gd name="T104" fmla="*/ 0 w 599"/>
                  <a:gd name="T105" fmla="*/ 0 h 134"/>
                  <a:gd name="T106" fmla="*/ 0 w 599"/>
                  <a:gd name="T107" fmla="*/ 0 h 134"/>
                  <a:gd name="T108" fmla="*/ 0 w 599"/>
                  <a:gd name="T109" fmla="*/ 0 h 134"/>
                  <a:gd name="T110" fmla="*/ 0 w 599"/>
                  <a:gd name="T111" fmla="*/ 0 h 134"/>
                  <a:gd name="T112" fmla="*/ 0 w 599"/>
                  <a:gd name="T113" fmla="*/ 0 h 134"/>
                  <a:gd name="T114" fmla="*/ 0 w 599"/>
                  <a:gd name="T115" fmla="*/ 0 h 134"/>
                  <a:gd name="T116" fmla="*/ 0 w 599"/>
                  <a:gd name="T117" fmla="*/ 0 h 134"/>
                  <a:gd name="T118" fmla="*/ 0 w 599"/>
                  <a:gd name="T119" fmla="*/ 0 h 134"/>
                  <a:gd name="T120" fmla="*/ 0 w 599"/>
                  <a:gd name="T121" fmla="*/ 0 h 134"/>
                  <a:gd name="T122" fmla="*/ 0 w 599"/>
                  <a:gd name="T123" fmla="*/ 0 h 134"/>
                  <a:gd name="T124" fmla="*/ 0 w 599"/>
                  <a:gd name="T125" fmla="*/ 0 h 1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99"/>
                  <a:gd name="T190" fmla="*/ 0 h 134"/>
                  <a:gd name="T191" fmla="*/ 599 w 599"/>
                  <a:gd name="T192" fmla="*/ 134 h 1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99" h="134">
                    <a:moveTo>
                      <a:pt x="332" y="51"/>
                    </a:moveTo>
                    <a:lnTo>
                      <a:pt x="346" y="55"/>
                    </a:lnTo>
                    <a:lnTo>
                      <a:pt x="360" y="61"/>
                    </a:lnTo>
                    <a:lnTo>
                      <a:pt x="373" y="64"/>
                    </a:lnTo>
                    <a:lnTo>
                      <a:pt x="387" y="68"/>
                    </a:lnTo>
                    <a:lnTo>
                      <a:pt x="401" y="71"/>
                    </a:lnTo>
                    <a:lnTo>
                      <a:pt x="416" y="73"/>
                    </a:lnTo>
                    <a:lnTo>
                      <a:pt x="429" y="76"/>
                    </a:lnTo>
                    <a:lnTo>
                      <a:pt x="444" y="78"/>
                    </a:lnTo>
                    <a:lnTo>
                      <a:pt x="459" y="81"/>
                    </a:lnTo>
                    <a:lnTo>
                      <a:pt x="473" y="83"/>
                    </a:lnTo>
                    <a:lnTo>
                      <a:pt x="487" y="85"/>
                    </a:lnTo>
                    <a:lnTo>
                      <a:pt x="502" y="87"/>
                    </a:lnTo>
                    <a:lnTo>
                      <a:pt x="517" y="89"/>
                    </a:lnTo>
                    <a:lnTo>
                      <a:pt x="531" y="90"/>
                    </a:lnTo>
                    <a:lnTo>
                      <a:pt x="545" y="92"/>
                    </a:lnTo>
                    <a:lnTo>
                      <a:pt x="559" y="94"/>
                    </a:lnTo>
                    <a:lnTo>
                      <a:pt x="563" y="98"/>
                    </a:lnTo>
                    <a:lnTo>
                      <a:pt x="569" y="101"/>
                    </a:lnTo>
                    <a:lnTo>
                      <a:pt x="575" y="103"/>
                    </a:lnTo>
                    <a:lnTo>
                      <a:pt x="580" y="106"/>
                    </a:lnTo>
                    <a:lnTo>
                      <a:pt x="586" y="109"/>
                    </a:lnTo>
                    <a:lnTo>
                      <a:pt x="591" y="113"/>
                    </a:lnTo>
                    <a:lnTo>
                      <a:pt x="596" y="119"/>
                    </a:lnTo>
                    <a:lnTo>
                      <a:pt x="599" y="125"/>
                    </a:lnTo>
                    <a:lnTo>
                      <a:pt x="597" y="134"/>
                    </a:lnTo>
                    <a:lnTo>
                      <a:pt x="572" y="133"/>
                    </a:lnTo>
                    <a:lnTo>
                      <a:pt x="545" y="132"/>
                    </a:lnTo>
                    <a:lnTo>
                      <a:pt x="520" y="130"/>
                    </a:lnTo>
                    <a:lnTo>
                      <a:pt x="496" y="127"/>
                    </a:lnTo>
                    <a:lnTo>
                      <a:pt x="470" y="123"/>
                    </a:lnTo>
                    <a:lnTo>
                      <a:pt x="446" y="119"/>
                    </a:lnTo>
                    <a:lnTo>
                      <a:pt x="421" y="114"/>
                    </a:lnTo>
                    <a:lnTo>
                      <a:pt x="397" y="109"/>
                    </a:lnTo>
                    <a:lnTo>
                      <a:pt x="372" y="105"/>
                    </a:lnTo>
                    <a:lnTo>
                      <a:pt x="348" y="100"/>
                    </a:lnTo>
                    <a:lnTo>
                      <a:pt x="323" y="94"/>
                    </a:lnTo>
                    <a:lnTo>
                      <a:pt x="298" y="89"/>
                    </a:lnTo>
                    <a:lnTo>
                      <a:pt x="274" y="84"/>
                    </a:lnTo>
                    <a:lnTo>
                      <a:pt x="249" y="80"/>
                    </a:lnTo>
                    <a:lnTo>
                      <a:pt x="224" y="75"/>
                    </a:lnTo>
                    <a:lnTo>
                      <a:pt x="199" y="71"/>
                    </a:lnTo>
                    <a:lnTo>
                      <a:pt x="7" y="26"/>
                    </a:lnTo>
                    <a:lnTo>
                      <a:pt x="2" y="19"/>
                    </a:lnTo>
                    <a:lnTo>
                      <a:pt x="0" y="12"/>
                    </a:lnTo>
                    <a:lnTo>
                      <a:pt x="0" y="5"/>
                    </a:lnTo>
                    <a:lnTo>
                      <a:pt x="7" y="0"/>
                    </a:lnTo>
                    <a:lnTo>
                      <a:pt x="27" y="6"/>
                    </a:lnTo>
                    <a:lnTo>
                      <a:pt x="47" y="9"/>
                    </a:lnTo>
                    <a:lnTo>
                      <a:pt x="67" y="13"/>
                    </a:lnTo>
                    <a:lnTo>
                      <a:pt x="87" y="16"/>
                    </a:lnTo>
                    <a:lnTo>
                      <a:pt x="107" y="18"/>
                    </a:lnTo>
                    <a:lnTo>
                      <a:pt x="128" y="20"/>
                    </a:lnTo>
                    <a:lnTo>
                      <a:pt x="148" y="23"/>
                    </a:lnTo>
                    <a:lnTo>
                      <a:pt x="168" y="25"/>
                    </a:lnTo>
                    <a:lnTo>
                      <a:pt x="189" y="27"/>
                    </a:lnTo>
                    <a:lnTo>
                      <a:pt x="210" y="29"/>
                    </a:lnTo>
                    <a:lnTo>
                      <a:pt x="230" y="32"/>
                    </a:lnTo>
                    <a:lnTo>
                      <a:pt x="251" y="34"/>
                    </a:lnTo>
                    <a:lnTo>
                      <a:pt x="271" y="37"/>
                    </a:lnTo>
                    <a:lnTo>
                      <a:pt x="291" y="42"/>
                    </a:lnTo>
                    <a:lnTo>
                      <a:pt x="312" y="46"/>
                    </a:lnTo>
                    <a:lnTo>
                      <a:pt x="332" y="51"/>
                    </a:lnTo>
                    <a:close/>
                  </a:path>
                </a:pathLst>
              </a:custGeom>
              <a:solidFill>
                <a:srgbClr val="000000"/>
              </a:solidFill>
              <a:ln w="9525">
                <a:noFill/>
                <a:round/>
                <a:headEnd/>
                <a:tailEnd/>
              </a:ln>
            </p:spPr>
            <p:txBody>
              <a:bodyPr/>
              <a:lstStyle/>
              <a:p>
                <a:endParaRPr lang="fr-FR"/>
              </a:p>
            </p:txBody>
          </p:sp>
          <p:sp>
            <p:nvSpPr>
              <p:cNvPr id="255" name="Freeform 433"/>
              <p:cNvSpPr>
                <a:spLocks/>
              </p:cNvSpPr>
              <p:nvPr/>
            </p:nvSpPr>
            <p:spPr bwMode="auto">
              <a:xfrm>
                <a:off x="3296" y="2268"/>
                <a:ext cx="70" cy="48"/>
              </a:xfrm>
              <a:custGeom>
                <a:avLst/>
                <a:gdLst>
                  <a:gd name="T0" fmla="*/ 0 w 278"/>
                  <a:gd name="T1" fmla="*/ 0 h 194"/>
                  <a:gd name="T2" fmla="*/ 0 w 278"/>
                  <a:gd name="T3" fmla="*/ 0 h 194"/>
                  <a:gd name="T4" fmla="*/ 0 w 278"/>
                  <a:gd name="T5" fmla="*/ 0 h 194"/>
                  <a:gd name="T6" fmla="*/ 0 w 278"/>
                  <a:gd name="T7" fmla="*/ 0 h 194"/>
                  <a:gd name="T8" fmla="*/ 0 w 278"/>
                  <a:gd name="T9" fmla="*/ 0 h 194"/>
                  <a:gd name="T10" fmla="*/ 0 w 278"/>
                  <a:gd name="T11" fmla="*/ 0 h 194"/>
                  <a:gd name="T12" fmla="*/ 0 w 278"/>
                  <a:gd name="T13" fmla="*/ 0 h 194"/>
                  <a:gd name="T14" fmla="*/ 0 w 278"/>
                  <a:gd name="T15" fmla="*/ 0 h 194"/>
                  <a:gd name="T16" fmla="*/ 0 w 278"/>
                  <a:gd name="T17" fmla="*/ 0 h 194"/>
                  <a:gd name="T18" fmla="*/ 0 w 278"/>
                  <a:gd name="T19" fmla="*/ 0 h 194"/>
                  <a:gd name="T20" fmla="*/ 0 w 278"/>
                  <a:gd name="T21" fmla="*/ 0 h 194"/>
                  <a:gd name="T22" fmla="*/ 0 w 278"/>
                  <a:gd name="T23" fmla="*/ 0 h 194"/>
                  <a:gd name="T24" fmla="*/ 0 w 278"/>
                  <a:gd name="T25" fmla="*/ 0 h 194"/>
                  <a:gd name="T26" fmla="*/ 0 w 278"/>
                  <a:gd name="T27" fmla="*/ 0 h 194"/>
                  <a:gd name="T28" fmla="*/ 0 w 278"/>
                  <a:gd name="T29" fmla="*/ 0 h 194"/>
                  <a:gd name="T30" fmla="*/ 0 w 278"/>
                  <a:gd name="T31" fmla="*/ 0 h 194"/>
                  <a:gd name="T32" fmla="*/ 0 w 278"/>
                  <a:gd name="T33" fmla="*/ 0 h 194"/>
                  <a:gd name="T34" fmla="*/ 0 w 278"/>
                  <a:gd name="T35" fmla="*/ 0 h 194"/>
                  <a:gd name="T36" fmla="*/ 0 w 278"/>
                  <a:gd name="T37" fmla="*/ 0 h 194"/>
                  <a:gd name="T38" fmla="*/ 0 w 278"/>
                  <a:gd name="T39" fmla="*/ 0 h 194"/>
                  <a:gd name="T40" fmla="*/ 0 w 278"/>
                  <a:gd name="T41" fmla="*/ 0 h 194"/>
                  <a:gd name="T42" fmla="*/ 0 w 278"/>
                  <a:gd name="T43" fmla="*/ 0 h 194"/>
                  <a:gd name="T44" fmla="*/ 0 w 278"/>
                  <a:gd name="T45" fmla="*/ 0 h 194"/>
                  <a:gd name="T46" fmla="*/ 0 w 278"/>
                  <a:gd name="T47" fmla="*/ 0 h 194"/>
                  <a:gd name="T48" fmla="*/ 0 w 278"/>
                  <a:gd name="T49" fmla="*/ 0 h 194"/>
                  <a:gd name="T50" fmla="*/ 0 w 278"/>
                  <a:gd name="T51" fmla="*/ 0 h 194"/>
                  <a:gd name="T52" fmla="*/ 0 w 278"/>
                  <a:gd name="T53" fmla="*/ 0 h 194"/>
                  <a:gd name="T54" fmla="*/ 0 w 278"/>
                  <a:gd name="T55" fmla="*/ 0 h 194"/>
                  <a:gd name="T56" fmla="*/ 0 w 278"/>
                  <a:gd name="T57" fmla="*/ 0 h 194"/>
                  <a:gd name="T58" fmla="*/ 0 w 278"/>
                  <a:gd name="T59" fmla="*/ 0 h 194"/>
                  <a:gd name="T60" fmla="*/ 0 w 278"/>
                  <a:gd name="T61" fmla="*/ 0 h 194"/>
                  <a:gd name="T62" fmla="*/ 0 w 278"/>
                  <a:gd name="T63" fmla="*/ 0 h 194"/>
                  <a:gd name="T64" fmla="*/ 0 w 278"/>
                  <a:gd name="T65" fmla="*/ 0 h 194"/>
                  <a:gd name="T66" fmla="*/ 0 w 278"/>
                  <a:gd name="T67" fmla="*/ 0 h 1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194"/>
                  <a:gd name="T104" fmla="*/ 278 w 278"/>
                  <a:gd name="T105" fmla="*/ 194 h 1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194">
                    <a:moveTo>
                      <a:pt x="115" y="54"/>
                    </a:moveTo>
                    <a:lnTo>
                      <a:pt x="134" y="63"/>
                    </a:lnTo>
                    <a:lnTo>
                      <a:pt x="153" y="70"/>
                    </a:lnTo>
                    <a:lnTo>
                      <a:pt x="172" y="79"/>
                    </a:lnTo>
                    <a:lnTo>
                      <a:pt x="192" y="85"/>
                    </a:lnTo>
                    <a:lnTo>
                      <a:pt x="212" y="92"/>
                    </a:lnTo>
                    <a:lnTo>
                      <a:pt x="232" y="98"/>
                    </a:lnTo>
                    <a:lnTo>
                      <a:pt x="252" y="103"/>
                    </a:lnTo>
                    <a:lnTo>
                      <a:pt x="272" y="108"/>
                    </a:lnTo>
                    <a:lnTo>
                      <a:pt x="275" y="115"/>
                    </a:lnTo>
                    <a:lnTo>
                      <a:pt x="276" y="121"/>
                    </a:lnTo>
                    <a:lnTo>
                      <a:pt x="276" y="127"/>
                    </a:lnTo>
                    <a:lnTo>
                      <a:pt x="278" y="133"/>
                    </a:lnTo>
                    <a:lnTo>
                      <a:pt x="267" y="137"/>
                    </a:lnTo>
                    <a:lnTo>
                      <a:pt x="256" y="141"/>
                    </a:lnTo>
                    <a:lnTo>
                      <a:pt x="244" y="144"/>
                    </a:lnTo>
                    <a:lnTo>
                      <a:pt x="233" y="149"/>
                    </a:lnTo>
                    <a:lnTo>
                      <a:pt x="222" y="152"/>
                    </a:lnTo>
                    <a:lnTo>
                      <a:pt x="210" y="155"/>
                    </a:lnTo>
                    <a:lnTo>
                      <a:pt x="198" y="158"/>
                    </a:lnTo>
                    <a:lnTo>
                      <a:pt x="187" y="161"/>
                    </a:lnTo>
                    <a:lnTo>
                      <a:pt x="175" y="164"/>
                    </a:lnTo>
                    <a:lnTo>
                      <a:pt x="164" y="168"/>
                    </a:lnTo>
                    <a:lnTo>
                      <a:pt x="153" y="172"/>
                    </a:lnTo>
                    <a:lnTo>
                      <a:pt x="141" y="175"/>
                    </a:lnTo>
                    <a:lnTo>
                      <a:pt x="130" y="179"/>
                    </a:lnTo>
                    <a:lnTo>
                      <a:pt x="119" y="183"/>
                    </a:lnTo>
                    <a:lnTo>
                      <a:pt x="108" y="189"/>
                    </a:lnTo>
                    <a:lnTo>
                      <a:pt x="97" y="194"/>
                    </a:lnTo>
                    <a:lnTo>
                      <a:pt x="92" y="191"/>
                    </a:lnTo>
                    <a:lnTo>
                      <a:pt x="89" y="187"/>
                    </a:lnTo>
                    <a:lnTo>
                      <a:pt x="86" y="181"/>
                    </a:lnTo>
                    <a:lnTo>
                      <a:pt x="84" y="176"/>
                    </a:lnTo>
                    <a:lnTo>
                      <a:pt x="98" y="167"/>
                    </a:lnTo>
                    <a:lnTo>
                      <a:pt x="112" y="159"/>
                    </a:lnTo>
                    <a:lnTo>
                      <a:pt x="126" y="152"/>
                    </a:lnTo>
                    <a:lnTo>
                      <a:pt x="140" y="145"/>
                    </a:lnTo>
                    <a:lnTo>
                      <a:pt x="155" y="140"/>
                    </a:lnTo>
                    <a:lnTo>
                      <a:pt x="170" y="134"/>
                    </a:lnTo>
                    <a:lnTo>
                      <a:pt x="185" y="127"/>
                    </a:lnTo>
                    <a:lnTo>
                      <a:pt x="198" y="120"/>
                    </a:lnTo>
                    <a:lnTo>
                      <a:pt x="188" y="114"/>
                    </a:lnTo>
                    <a:lnTo>
                      <a:pt x="177" y="107"/>
                    </a:lnTo>
                    <a:lnTo>
                      <a:pt x="166" y="103"/>
                    </a:lnTo>
                    <a:lnTo>
                      <a:pt x="154" y="98"/>
                    </a:lnTo>
                    <a:lnTo>
                      <a:pt x="142" y="93"/>
                    </a:lnTo>
                    <a:lnTo>
                      <a:pt x="131" y="88"/>
                    </a:lnTo>
                    <a:lnTo>
                      <a:pt x="119" y="82"/>
                    </a:lnTo>
                    <a:lnTo>
                      <a:pt x="108" y="76"/>
                    </a:lnTo>
                    <a:lnTo>
                      <a:pt x="94" y="68"/>
                    </a:lnTo>
                    <a:lnTo>
                      <a:pt x="81" y="61"/>
                    </a:lnTo>
                    <a:lnTo>
                      <a:pt x="69" y="54"/>
                    </a:lnTo>
                    <a:lnTo>
                      <a:pt x="56" y="45"/>
                    </a:lnTo>
                    <a:lnTo>
                      <a:pt x="42" y="38"/>
                    </a:lnTo>
                    <a:lnTo>
                      <a:pt x="29" y="30"/>
                    </a:lnTo>
                    <a:lnTo>
                      <a:pt x="17" y="24"/>
                    </a:lnTo>
                    <a:lnTo>
                      <a:pt x="3" y="18"/>
                    </a:lnTo>
                    <a:lnTo>
                      <a:pt x="0" y="12"/>
                    </a:lnTo>
                    <a:lnTo>
                      <a:pt x="2" y="8"/>
                    </a:lnTo>
                    <a:lnTo>
                      <a:pt x="5" y="5"/>
                    </a:lnTo>
                    <a:lnTo>
                      <a:pt x="7" y="0"/>
                    </a:lnTo>
                    <a:lnTo>
                      <a:pt x="21" y="3"/>
                    </a:lnTo>
                    <a:lnTo>
                      <a:pt x="36" y="7"/>
                    </a:lnTo>
                    <a:lnTo>
                      <a:pt x="49" y="13"/>
                    </a:lnTo>
                    <a:lnTo>
                      <a:pt x="63" y="21"/>
                    </a:lnTo>
                    <a:lnTo>
                      <a:pt x="76" y="28"/>
                    </a:lnTo>
                    <a:lnTo>
                      <a:pt x="90" y="37"/>
                    </a:lnTo>
                    <a:lnTo>
                      <a:pt x="102" y="45"/>
                    </a:lnTo>
                    <a:lnTo>
                      <a:pt x="115" y="54"/>
                    </a:lnTo>
                    <a:close/>
                  </a:path>
                </a:pathLst>
              </a:custGeom>
              <a:solidFill>
                <a:srgbClr val="000000"/>
              </a:solidFill>
              <a:ln w="9525">
                <a:noFill/>
                <a:round/>
                <a:headEnd/>
                <a:tailEnd/>
              </a:ln>
            </p:spPr>
            <p:txBody>
              <a:bodyPr/>
              <a:lstStyle/>
              <a:p>
                <a:endParaRPr lang="fr-FR"/>
              </a:p>
            </p:txBody>
          </p:sp>
          <p:sp>
            <p:nvSpPr>
              <p:cNvPr id="256" name="Freeform 434"/>
              <p:cNvSpPr>
                <a:spLocks/>
              </p:cNvSpPr>
              <p:nvPr/>
            </p:nvSpPr>
            <p:spPr bwMode="auto">
              <a:xfrm>
                <a:off x="3213" y="2271"/>
                <a:ext cx="91" cy="65"/>
              </a:xfrm>
              <a:custGeom>
                <a:avLst/>
                <a:gdLst>
                  <a:gd name="T0" fmla="*/ 0 w 362"/>
                  <a:gd name="T1" fmla="*/ 0 h 263"/>
                  <a:gd name="T2" fmla="*/ 0 w 362"/>
                  <a:gd name="T3" fmla="*/ 0 h 263"/>
                  <a:gd name="T4" fmla="*/ 0 w 362"/>
                  <a:gd name="T5" fmla="*/ 0 h 263"/>
                  <a:gd name="T6" fmla="*/ 0 w 362"/>
                  <a:gd name="T7" fmla="*/ 0 h 263"/>
                  <a:gd name="T8" fmla="*/ 0 w 362"/>
                  <a:gd name="T9" fmla="*/ 0 h 263"/>
                  <a:gd name="T10" fmla="*/ 0 w 362"/>
                  <a:gd name="T11" fmla="*/ 0 h 263"/>
                  <a:gd name="T12" fmla="*/ 0 w 362"/>
                  <a:gd name="T13" fmla="*/ 0 h 263"/>
                  <a:gd name="T14" fmla="*/ 0 w 362"/>
                  <a:gd name="T15" fmla="*/ 0 h 263"/>
                  <a:gd name="T16" fmla="*/ 0 w 362"/>
                  <a:gd name="T17" fmla="*/ 0 h 263"/>
                  <a:gd name="T18" fmla="*/ 0 w 362"/>
                  <a:gd name="T19" fmla="*/ 0 h 263"/>
                  <a:gd name="T20" fmla="*/ 0 w 362"/>
                  <a:gd name="T21" fmla="*/ 0 h 263"/>
                  <a:gd name="T22" fmla="*/ 0 w 362"/>
                  <a:gd name="T23" fmla="*/ 0 h 263"/>
                  <a:gd name="T24" fmla="*/ 0 w 362"/>
                  <a:gd name="T25" fmla="*/ 0 h 263"/>
                  <a:gd name="T26" fmla="*/ 0 w 362"/>
                  <a:gd name="T27" fmla="*/ 0 h 263"/>
                  <a:gd name="T28" fmla="*/ 0 w 362"/>
                  <a:gd name="T29" fmla="*/ 0 h 263"/>
                  <a:gd name="T30" fmla="*/ 0 w 362"/>
                  <a:gd name="T31" fmla="*/ 0 h 263"/>
                  <a:gd name="T32" fmla="*/ 0 w 362"/>
                  <a:gd name="T33" fmla="*/ 0 h 263"/>
                  <a:gd name="T34" fmla="*/ 0 w 362"/>
                  <a:gd name="T35" fmla="*/ 0 h 263"/>
                  <a:gd name="T36" fmla="*/ 0 w 362"/>
                  <a:gd name="T37" fmla="*/ 0 h 263"/>
                  <a:gd name="T38" fmla="*/ 0 w 362"/>
                  <a:gd name="T39" fmla="*/ 0 h 263"/>
                  <a:gd name="T40" fmla="*/ 0 w 362"/>
                  <a:gd name="T41" fmla="*/ 0 h 263"/>
                  <a:gd name="T42" fmla="*/ 0 w 362"/>
                  <a:gd name="T43" fmla="*/ 0 h 263"/>
                  <a:gd name="T44" fmla="*/ 0 w 362"/>
                  <a:gd name="T45" fmla="*/ 0 h 263"/>
                  <a:gd name="T46" fmla="*/ 0 w 362"/>
                  <a:gd name="T47" fmla="*/ 0 h 263"/>
                  <a:gd name="T48" fmla="*/ 0 w 362"/>
                  <a:gd name="T49" fmla="*/ 0 h 263"/>
                  <a:gd name="T50" fmla="*/ 0 w 362"/>
                  <a:gd name="T51" fmla="*/ 0 h 263"/>
                  <a:gd name="T52" fmla="*/ 0 w 362"/>
                  <a:gd name="T53" fmla="*/ 0 h 263"/>
                  <a:gd name="T54" fmla="*/ 0 w 362"/>
                  <a:gd name="T55" fmla="*/ 0 h 263"/>
                  <a:gd name="T56" fmla="*/ 0 w 362"/>
                  <a:gd name="T57" fmla="*/ 0 h 263"/>
                  <a:gd name="T58" fmla="*/ 0 w 362"/>
                  <a:gd name="T59" fmla="*/ 0 h 263"/>
                  <a:gd name="T60" fmla="*/ 0 w 362"/>
                  <a:gd name="T61" fmla="*/ 0 h 263"/>
                  <a:gd name="T62" fmla="*/ 0 w 362"/>
                  <a:gd name="T63" fmla="*/ 0 h 263"/>
                  <a:gd name="T64" fmla="*/ 0 w 362"/>
                  <a:gd name="T65" fmla="*/ 0 h 263"/>
                  <a:gd name="T66" fmla="*/ 0 w 362"/>
                  <a:gd name="T67" fmla="*/ 0 h 263"/>
                  <a:gd name="T68" fmla="*/ 0 w 362"/>
                  <a:gd name="T69" fmla="*/ 0 h 263"/>
                  <a:gd name="T70" fmla="*/ 0 w 362"/>
                  <a:gd name="T71" fmla="*/ 0 h 263"/>
                  <a:gd name="T72" fmla="*/ 0 w 362"/>
                  <a:gd name="T73" fmla="*/ 0 h 263"/>
                  <a:gd name="T74" fmla="*/ 0 w 362"/>
                  <a:gd name="T75" fmla="*/ 0 h 263"/>
                  <a:gd name="T76" fmla="*/ 0 w 362"/>
                  <a:gd name="T77" fmla="*/ 0 h 263"/>
                  <a:gd name="T78" fmla="*/ 0 w 362"/>
                  <a:gd name="T79" fmla="*/ 0 h 263"/>
                  <a:gd name="T80" fmla="*/ 0 w 362"/>
                  <a:gd name="T81" fmla="*/ 0 h 263"/>
                  <a:gd name="T82" fmla="*/ 0 w 362"/>
                  <a:gd name="T83" fmla="*/ 0 h 263"/>
                  <a:gd name="T84" fmla="*/ 0 w 362"/>
                  <a:gd name="T85" fmla="*/ 0 h 263"/>
                  <a:gd name="T86" fmla="*/ 0 w 362"/>
                  <a:gd name="T87" fmla="*/ 0 h 263"/>
                  <a:gd name="T88" fmla="*/ 0 w 362"/>
                  <a:gd name="T89" fmla="*/ 0 h 263"/>
                  <a:gd name="T90" fmla="*/ 0 w 362"/>
                  <a:gd name="T91" fmla="*/ 0 h 263"/>
                  <a:gd name="T92" fmla="*/ 0 w 362"/>
                  <a:gd name="T93" fmla="*/ 0 h 263"/>
                  <a:gd name="T94" fmla="*/ 0 w 362"/>
                  <a:gd name="T95" fmla="*/ 0 h 263"/>
                  <a:gd name="T96" fmla="*/ 0 w 362"/>
                  <a:gd name="T97" fmla="*/ 0 h 2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2"/>
                  <a:gd name="T148" fmla="*/ 0 h 263"/>
                  <a:gd name="T149" fmla="*/ 362 w 362"/>
                  <a:gd name="T150" fmla="*/ 263 h 26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2" h="263">
                    <a:moveTo>
                      <a:pt x="292" y="19"/>
                    </a:moveTo>
                    <a:lnTo>
                      <a:pt x="277" y="25"/>
                    </a:lnTo>
                    <a:lnTo>
                      <a:pt x="262" y="31"/>
                    </a:lnTo>
                    <a:lnTo>
                      <a:pt x="247" y="36"/>
                    </a:lnTo>
                    <a:lnTo>
                      <a:pt x="233" y="41"/>
                    </a:lnTo>
                    <a:lnTo>
                      <a:pt x="218" y="48"/>
                    </a:lnTo>
                    <a:lnTo>
                      <a:pt x="203" y="53"/>
                    </a:lnTo>
                    <a:lnTo>
                      <a:pt x="188" y="58"/>
                    </a:lnTo>
                    <a:lnTo>
                      <a:pt x="173" y="64"/>
                    </a:lnTo>
                    <a:lnTo>
                      <a:pt x="159" y="69"/>
                    </a:lnTo>
                    <a:lnTo>
                      <a:pt x="144" y="74"/>
                    </a:lnTo>
                    <a:lnTo>
                      <a:pt x="128" y="80"/>
                    </a:lnTo>
                    <a:lnTo>
                      <a:pt x="113" y="84"/>
                    </a:lnTo>
                    <a:lnTo>
                      <a:pt x="98" y="89"/>
                    </a:lnTo>
                    <a:lnTo>
                      <a:pt x="82" y="94"/>
                    </a:lnTo>
                    <a:lnTo>
                      <a:pt x="68" y="99"/>
                    </a:lnTo>
                    <a:lnTo>
                      <a:pt x="52" y="104"/>
                    </a:lnTo>
                    <a:lnTo>
                      <a:pt x="66" y="111"/>
                    </a:lnTo>
                    <a:lnTo>
                      <a:pt x="79" y="119"/>
                    </a:lnTo>
                    <a:lnTo>
                      <a:pt x="94" y="127"/>
                    </a:lnTo>
                    <a:lnTo>
                      <a:pt x="108" y="134"/>
                    </a:lnTo>
                    <a:lnTo>
                      <a:pt x="122" y="142"/>
                    </a:lnTo>
                    <a:lnTo>
                      <a:pt x="136" y="150"/>
                    </a:lnTo>
                    <a:lnTo>
                      <a:pt x="150" y="158"/>
                    </a:lnTo>
                    <a:lnTo>
                      <a:pt x="164" y="166"/>
                    </a:lnTo>
                    <a:lnTo>
                      <a:pt x="178" y="174"/>
                    </a:lnTo>
                    <a:lnTo>
                      <a:pt x="192" y="183"/>
                    </a:lnTo>
                    <a:lnTo>
                      <a:pt x="205" y="191"/>
                    </a:lnTo>
                    <a:lnTo>
                      <a:pt x="219" y="201"/>
                    </a:lnTo>
                    <a:lnTo>
                      <a:pt x="233" y="210"/>
                    </a:lnTo>
                    <a:lnTo>
                      <a:pt x="246" y="220"/>
                    </a:lnTo>
                    <a:lnTo>
                      <a:pt x="259" y="231"/>
                    </a:lnTo>
                    <a:lnTo>
                      <a:pt x="272" y="241"/>
                    </a:lnTo>
                    <a:lnTo>
                      <a:pt x="282" y="234"/>
                    </a:lnTo>
                    <a:lnTo>
                      <a:pt x="293" y="226"/>
                    </a:lnTo>
                    <a:lnTo>
                      <a:pt x="304" y="219"/>
                    </a:lnTo>
                    <a:lnTo>
                      <a:pt x="316" y="213"/>
                    </a:lnTo>
                    <a:lnTo>
                      <a:pt x="327" y="206"/>
                    </a:lnTo>
                    <a:lnTo>
                      <a:pt x="338" y="200"/>
                    </a:lnTo>
                    <a:lnTo>
                      <a:pt x="351" y="195"/>
                    </a:lnTo>
                    <a:lnTo>
                      <a:pt x="362" y="190"/>
                    </a:lnTo>
                    <a:lnTo>
                      <a:pt x="362" y="208"/>
                    </a:lnTo>
                    <a:lnTo>
                      <a:pt x="347" y="214"/>
                    </a:lnTo>
                    <a:lnTo>
                      <a:pt x="332" y="223"/>
                    </a:lnTo>
                    <a:lnTo>
                      <a:pt x="316" y="236"/>
                    </a:lnTo>
                    <a:lnTo>
                      <a:pt x="302" y="249"/>
                    </a:lnTo>
                    <a:lnTo>
                      <a:pt x="287" y="259"/>
                    </a:lnTo>
                    <a:lnTo>
                      <a:pt x="273" y="263"/>
                    </a:lnTo>
                    <a:lnTo>
                      <a:pt x="257" y="260"/>
                    </a:lnTo>
                    <a:lnTo>
                      <a:pt x="241" y="246"/>
                    </a:lnTo>
                    <a:lnTo>
                      <a:pt x="236" y="242"/>
                    </a:lnTo>
                    <a:lnTo>
                      <a:pt x="231" y="238"/>
                    </a:lnTo>
                    <a:lnTo>
                      <a:pt x="226" y="235"/>
                    </a:lnTo>
                    <a:lnTo>
                      <a:pt x="221" y="232"/>
                    </a:lnTo>
                    <a:lnTo>
                      <a:pt x="216" y="230"/>
                    </a:lnTo>
                    <a:lnTo>
                      <a:pt x="210" y="227"/>
                    </a:lnTo>
                    <a:lnTo>
                      <a:pt x="205" y="226"/>
                    </a:lnTo>
                    <a:lnTo>
                      <a:pt x="200" y="225"/>
                    </a:lnTo>
                    <a:lnTo>
                      <a:pt x="186" y="212"/>
                    </a:lnTo>
                    <a:lnTo>
                      <a:pt x="172" y="200"/>
                    </a:lnTo>
                    <a:lnTo>
                      <a:pt x="158" y="189"/>
                    </a:lnTo>
                    <a:lnTo>
                      <a:pt x="143" y="180"/>
                    </a:lnTo>
                    <a:lnTo>
                      <a:pt x="127" y="172"/>
                    </a:lnTo>
                    <a:lnTo>
                      <a:pt x="111" y="166"/>
                    </a:lnTo>
                    <a:lnTo>
                      <a:pt x="94" y="161"/>
                    </a:lnTo>
                    <a:lnTo>
                      <a:pt x="76" y="158"/>
                    </a:lnTo>
                    <a:lnTo>
                      <a:pt x="66" y="148"/>
                    </a:lnTo>
                    <a:lnTo>
                      <a:pt x="54" y="140"/>
                    </a:lnTo>
                    <a:lnTo>
                      <a:pt x="41" y="132"/>
                    </a:lnTo>
                    <a:lnTo>
                      <a:pt x="30" y="125"/>
                    </a:lnTo>
                    <a:lnTo>
                      <a:pt x="19" y="118"/>
                    </a:lnTo>
                    <a:lnTo>
                      <a:pt x="10" y="108"/>
                    </a:lnTo>
                    <a:lnTo>
                      <a:pt x="3" y="97"/>
                    </a:lnTo>
                    <a:lnTo>
                      <a:pt x="0" y="85"/>
                    </a:lnTo>
                    <a:lnTo>
                      <a:pt x="15" y="78"/>
                    </a:lnTo>
                    <a:lnTo>
                      <a:pt x="30" y="72"/>
                    </a:lnTo>
                    <a:lnTo>
                      <a:pt x="44" y="67"/>
                    </a:lnTo>
                    <a:lnTo>
                      <a:pt x="60" y="62"/>
                    </a:lnTo>
                    <a:lnTo>
                      <a:pt x="75" y="57"/>
                    </a:lnTo>
                    <a:lnTo>
                      <a:pt x="90" y="53"/>
                    </a:lnTo>
                    <a:lnTo>
                      <a:pt x="106" y="49"/>
                    </a:lnTo>
                    <a:lnTo>
                      <a:pt x="121" y="45"/>
                    </a:lnTo>
                    <a:lnTo>
                      <a:pt x="135" y="40"/>
                    </a:lnTo>
                    <a:lnTo>
                      <a:pt x="151" y="36"/>
                    </a:lnTo>
                    <a:lnTo>
                      <a:pt x="166" y="32"/>
                    </a:lnTo>
                    <a:lnTo>
                      <a:pt x="181" y="28"/>
                    </a:lnTo>
                    <a:lnTo>
                      <a:pt x="197" y="22"/>
                    </a:lnTo>
                    <a:lnTo>
                      <a:pt x="211" y="17"/>
                    </a:lnTo>
                    <a:lnTo>
                      <a:pt x="226" y="11"/>
                    </a:lnTo>
                    <a:lnTo>
                      <a:pt x="241" y="5"/>
                    </a:lnTo>
                    <a:lnTo>
                      <a:pt x="246" y="10"/>
                    </a:lnTo>
                    <a:lnTo>
                      <a:pt x="253" y="11"/>
                    </a:lnTo>
                    <a:lnTo>
                      <a:pt x="259" y="10"/>
                    </a:lnTo>
                    <a:lnTo>
                      <a:pt x="265" y="8"/>
                    </a:lnTo>
                    <a:lnTo>
                      <a:pt x="273" y="5"/>
                    </a:lnTo>
                    <a:lnTo>
                      <a:pt x="279" y="1"/>
                    </a:lnTo>
                    <a:lnTo>
                      <a:pt x="286" y="0"/>
                    </a:lnTo>
                    <a:lnTo>
                      <a:pt x="294" y="1"/>
                    </a:lnTo>
                    <a:lnTo>
                      <a:pt x="292" y="19"/>
                    </a:lnTo>
                    <a:close/>
                  </a:path>
                </a:pathLst>
              </a:custGeom>
              <a:solidFill>
                <a:srgbClr val="000000"/>
              </a:solidFill>
              <a:ln w="9525">
                <a:noFill/>
                <a:round/>
                <a:headEnd/>
                <a:tailEnd/>
              </a:ln>
            </p:spPr>
            <p:txBody>
              <a:bodyPr/>
              <a:lstStyle/>
              <a:p>
                <a:endParaRPr lang="fr-FR"/>
              </a:p>
            </p:txBody>
          </p:sp>
          <p:sp>
            <p:nvSpPr>
              <p:cNvPr id="257" name="Freeform 435"/>
              <p:cNvSpPr>
                <a:spLocks/>
              </p:cNvSpPr>
              <p:nvPr/>
            </p:nvSpPr>
            <p:spPr bwMode="auto">
              <a:xfrm>
                <a:off x="2992" y="2295"/>
                <a:ext cx="324" cy="73"/>
              </a:xfrm>
              <a:custGeom>
                <a:avLst/>
                <a:gdLst>
                  <a:gd name="T0" fmla="*/ 0 w 1297"/>
                  <a:gd name="T1" fmla="*/ 0 h 293"/>
                  <a:gd name="T2" fmla="*/ 0 w 1297"/>
                  <a:gd name="T3" fmla="*/ 0 h 293"/>
                  <a:gd name="T4" fmla="*/ 0 w 1297"/>
                  <a:gd name="T5" fmla="*/ 0 h 293"/>
                  <a:gd name="T6" fmla="*/ 0 w 1297"/>
                  <a:gd name="T7" fmla="*/ 0 h 293"/>
                  <a:gd name="T8" fmla="*/ 0 w 1297"/>
                  <a:gd name="T9" fmla="*/ 0 h 293"/>
                  <a:gd name="T10" fmla="*/ 0 w 1297"/>
                  <a:gd name="T11" fmla="*/ 0 h 293"/>
                  <a:gd name="T12" fmla="*/ 0 w 1297"/>
                  <a:gd name="T13" fmla="*/ 0 h 293"/>
                  <a:gd name="T14" fmla="*/ 0 w 1297"/>
                  <a:gd name="T15" fmla="*/ 0 h 293"/>
                  <a:gd name="T16" fmla="*/ 0 w 1297"/>
                  <a:gd name="T17" fmla="*/ 0 h 293"/>
                  <a:gd name="T18" fmla="*/ 0 w 1297"/>
                  <a:gd name="T19" fmla="*/ 0 h 293"/>
                  <a:gd name="T20" fmla="*/ 0 w 1297"/>
                  <a:gd name="T21" fmla="*/ 0 h 293"/>
                  <a:gd name="T22" fmla="*/ 0 w 1297"/>
                  <a:gd name="T23" fmla="*/ 0 h 293"/>
                  <a:gd name="T24" fmla="*/ 0 w 1297"/>
                  <a:gd name="T25" fmla="*/ 0 h 293"/>
                  <a:gd name="T26" fmla="*/ 0 w 1297"/>
                  <a:gd name="T27" fmla="*/ 0 h 293"/>
                  <a:gd name="T28" fmla="*/ 0 w 1297"/>
                  <a:gd name="T29" fmla="*/ 0 h 293"/>
                  <a:gd name="T30" fmla="*/ 0 w 1297"/>
                  <a:gd name="T31" fmla="*/ 0 h 293"/>
                  <a:gd name="T32" fmla="*/ 0 w 1297"/>
                  <a:gd name="T33" fmla="*/ 0 h 293"/>
                  <a:gd name="T34" fmla="*/ 0 w 1297"/>
                  <a:gd name="T35" fmla="*/ 0 h 293"/>
                  <a:gd name="T36" fmla="*/ 0 w 1297"/>
                  <a:gd name="T37" fmla="*/ 0 h 293"/>
                  <a:gd name="T38" fmla="*/ 0 w 1297"/>
                  <a:gd name="T39" fmla="*/ 0 h 293"/>
                  <a:gd name="T40" fmla="*/ 0 w 1297"/>
                  <a:gd name="T41" fmla="*/ 0 h 293"/>
                  <a:gd name="T42" fmla="*/ 0 w 1297"/>
                  <a:gd name="T43" fmla="*/ 0 h 293"/>
                  <a:gd name="T44" fmla="*/ 0 w 1297"/>
                  <a:gd name="T45" fmla="*/ 0 h 293"/>
                  <a:gd name="T46" fmla="*/ 0 w 1297"/>
                  <a:gd name="T47" fmla="*/ 0 h 293"/>
                  <a:gd name="T48" fmla="*/ 0 w 1297"/>
                  <a:gd name="T49" fmla="*/ 0 h 293"/>
                  <a:gd name="T50" fmla="*/ 0 w 1297"/>
                  <a:gd name="T51" fmla="*/ 0 h 293"/>
                  <a:gd name="T52" fmla="*/ 0 w 1297"/>
                  <a:gd name="T53" fmla="*/ 0 h 293"/>
                  <a:gd name="T54" fmla="*/ 0 w 1297"/>
                  <a:gd name="T55" fmla="*/ 0 h 293"/>
                  <a:gd name="T56" fmla="*/ 0 w 1297"/>
                  <a:gd name="T57" fmla="*/ 0 h 293"/>
                  <a:gd name="T58" fmla="*/ 0 w 1297"/>
                  <a:gd name="T59" fmla="*/ 0 h 293"/>
                  <a:gd name="T60" fmla="*/ 0 w 1297"/>
                  <a:gd name="T61" fmla="*/ 0 h 293"/>
                  <a:gd name="T62" fmla="*/ 0 w 1297"/>
                  <a:gd name="T63" fmla="*/ 0 h 293"/>
                  <a:gd name="T64" fmla="*/ 0 w 1297"/>
                  <a:gd name="T65" fmla="*/ 0 h 293"/>
                  <a:gd name="T66" fmla="*/ 0 w 1297"/>
                  <a:gd name="T67" fmla="*/ 0 h 293"/>
                  <a:gd name="T68" fmla="*/ 0 w 1297"/>
                  <a:gd name="T69" fmla="*/ 0 h 293"/>
                  <a:gd name="T70" fmla="*/ 0 w 1297"/>
                  <a:gd name="T71" fmla="*/ 0 h 293"/>
                  <a:gd name="T72" fmla="*/ 0 w 1297"/>
                  <a:gd name="T73" fmla="*/ 0 h 293"/>
                  <a:gd name="T74" fmla="*/ 0 w 1297"/>
                  <a:gd name="T75" fmla="*/ 0 h 293"/>
                  <a:gd name="T76" fmla="*/ 0 w 1297"/>
                  <a:gd name="T77" fmla="*/ 0 h 293"/>
                  <a:gd name="T78" fmla="*/ 0 w 1297"/>
                  <a:gd name="T79" fmla="*/ 0 h 293"/>
                  <a:gd name="T80" fmla="*/ 0 w 1297"/>
                  <a:gd name="T81" fmla="*/ 0 h 293"/>
                  <a:gd name="T82" fmla="*/ 0 w 1297"/>
                  <a:gd name="T83" fmla="*/ 0 h 293"/>
                  <a:gd name="T84" fmla="*/ 0 w 1297"/>
                  <a:gd name="T85" fmla="*/ 0 h 293"/>
                  <a:gd name="T86" fmla="*/ 0 w 1297"/>
                  <a:gd name="T87" fmla="*/ 0 h 293"/>
                  <a:gd name="T88" fmla="*/ 0 w 1297"/>
                  <a:gd name="T89" fmla="*/ 0 h 2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97"/>
                  <a:gd name="T136" fmla="*/ 0 h 293"/>
                  <a:gd name="T137" fmla="*/ 1297 w 1297"/>
                  <a:gd name="T138" fmla="*/ 293 h 2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97" h="293">
                    <a:moveTo>
                      <a:pt x="567" y="101"/>
                    </a:moveTo>
                    <a:lnTo>
                      <a:pt x="574" y="106"/>
                    </a:lnTo>
                    <a:lnTo>
                      <a:pt x="594" y="110"/>
                    </a:lnTo>
                    <a:lnTo>
                      <a:pt x="614" y="115"/>
                    </a:lnTo>
                    <a:lnTo>
                      <a:pt x="633" y="119"/>
                    </a:lnTo>
                    <a:lnTo>
                      <a:pt x="652" y="123"/>
                    </a:lnTo>
                    <a:lnTo>
                      <a:pt x="671" y="127"/>
                    </a:lnTo>
                    <a:lnTo>
                      <a:pt x="690" y="131"/>
                    </a:lnTo>
                    <a:lnTo>
                      <a:pt x="709" y="137"/>
                    </a:lnTo>
                    <a:lnTo>
                      <a:pt x="728" y="141"/>
                    </a:lnTo>
                    <a:lnTo>
                      <a:pt x="746" y="145"/>
                    </a:lnTo>
                    <a:lnTo>
                      <a:pt x="765" y="149"/>
                    </a:lnTo>
                    <a:lnTo>
                      <a:pt x="784" y="153"/>
                    </a:lnTo>
                    <a:lnTo>
                      <a:pt x="803" y="157"/>
                    </a:lnTo>
                    <a:lnTo>
                      <a:pt x="821" y="160"/>
                    </a:lnTo>
                    <a:lnTo>
                      <a:pt x="840" y="164"/>
                    </a:lnTo>
                    <a:lnTo>
                      <a:pt x="859" y="166"/>
                    </a:lnTo>
                    <a:lnTo>
                      <a:pt x="878" y="169"/>
                    </a:lnTo>
                    <a:lnTo>
                      <a:pt x="879" y="172"/>
                    </a:lnTo>
                    <a:lnTo>
                      <a:pt x="880" y="175"/>
                    </a:lnTo>
                    <a:lnTo>
                      <a:pt x="882" y="176"/>
                    </a:lnTo>
                    <a:lnTo>
                      <a:pt x="885" y="177"/>
                    </a:lnTo>
                    <a:lnTo>
                      <a:pt x="899" y="178"/>
                    </a:lnTo>
                    <a:lnTo>
                      <a:pt x="912" y="180"/>
                    </a:lnTo>
                    <a:lnTo>
                      <a:pt x="925" y="181"/>
                    </a:lnTo>
                    <a:lnTo>
                      <a:pt x="939" y="184"/>
                    </a:lnTo>
                    <a:lnTo>
                      <a:pt x="953" y="186"/>
                    </a:lnTo>
                    <a:lnTo>
                      <a:pt x="966" y="188"/>
                    </a:lnTo>
                    <a:lnTo>
                      <a:pt x="980" y="192"/>
                    </a:lnTo>
                    <a:lnTo>
                      <a:pt x="994" y="195"/>
                    </a:lnTo>
                    <a:lnTo>
                      <a:pt x="1007" y="198"/>
                    </a:lnTo>
                    <a:lnTo>
                      <a:pt x="1020" y="200"/>
                    </a:lnTo>
                    <a:lnTo>
                      <a:pt x="1033" y="203"/>
                    </a:lnTo>
                    <a:lnTo>
                      <a:pt x="1046" y="206"/>
                    </a:lnTo>
                    <a:lnTo>
                      <a:pt x="1058" y="209"/>
                    </a:lnTo>
                    <a:lnTo>
                      <a:pt x="1070" y="211"/>
                    </a:lnTo>
                    <a:lnTo>
                      <a:pt x="1082" y="213"/>
                    </a:lnTo>
                    <a:lnTo>
                      <a:pt x="1093" y="215"/>
                    </a:lnTo>
                    <a:lnTo>
                      <a:pt x="1106" y="218"/>
                    </a:lnTo>
                    <a:lnTo>
                      <a:pt x="1118" y="220"/>
                    </a:lnTo>
                    <a:lnTo>
                      <a:pt x="1130" y="223"/>
                    </a:lnTo>
                    <a:lnTo>
                      <a:pt x="1142" y="227"/>
                    </a:lnTo>
                    <a:lnTo>
                      <a:pt x="1153" y="229"/>
                    </a:lnTo>
                    <a:lnTo>
                      <a:pt x="1166" y="232"/>
                    </a:lnTo>
                    <a:lnTo>
                      <a:pt x="1178" y="235"/>
                    </a:lnTo>
                    <a:lnTo>
                      <a:pt x="1189" y="237"/>
                    </a:lnTo>
                    <a:lnTo>
                      <a:pt x="1202" y="240"/>
                    </a:lnTo>
                    <a:lnTo>
                      <a:pt x="1214" y="243"/>
                    </a:lnTo>
                    <a:lnTo>
                      <a:pt x="1225" y="247"/>
                    </a:lnTo>
                    <a:lnTo>
                      <a:pt x="1238" y="249"/>
                    </a:lnTo>
                    <a:lnTo>
                      <a:pt x="1251" y="252"/>
                    </a:lnTo>
                    <a:lnTo>
                      <a:pt x="1262" y="255"/>
                    </a:lnTo>
                    <a:lnTo>
                      <a:pt x="1275" y="257"/>
                    </a:lnTo>
                    <a:lnTo>
                      <a:pt x="1288" y="260"/>
                    </a:lnTo>
                    <a:lnTo>
                      <a:pt x="1293" y="267"/>
                    </a:lnTo>
                    <a:lnTo>
                      <a:pt x="1296" y="273"/>
                    </a:lnTo>
                    <a:lnTo>
                      <a:pt x="1297" y="279"/>
                    </a:lnTo>
                    <a:lnTo>
                      <a:pt x="1294" y="286"/>
                    </a:lnTo>
                    <a:lnTo>
                      <a:pt x="1280" y="291"/>
                    </a:lnTo>
                    <a:lnTo>
                      <a:pt x="1266" y="293"/>
                    </a:lnTo>
                    <a:lnTo>
                      <a:pt x="1253" y="293"/>
                    </a:lnTo>
                    <a:lnTo>
                      <a:pt x="1239" y="292"/>
                    </a:lnTo>
                    <a:lnTo>
                      <a:pt x="1225" y="290"/>
                    </a:lnTo>
                    <a:lnTo>
                      <a:pt x="1212" y="287"/>
                    </a:lnTo>
                    <a:lnTo>
                      <a:pt x="1198" y="283"/>
                    </a:lnTo>
                    <a:lnTo>
                      <a:pt x="1184" y="278"/>
                    </a:lnTo>
                    <a:lnTo>
                      <a:pt x="1153" y="271"/>
                    </a:lnTo>
                    <a:lnTo>
                      <a:pt x="1122" y="263"/>
                    </a:lnTo>
                    <a:lnTo>
                      <a:pt x="1091" y="257"/>
                    </a:lnTo>
                    <a:lnTo>
                      <a:pt x="1059" y="250"/>
                    </a:lnTo>
                    <a:lnTo>
                      <a:pt x="1029" y="244"/>
                    </a:lnTo>
                    <a:lnTo>
                      <a:pt x="998" y="238"/>
                    </a:lnTo>
                    <a:lnTo>
                      <a:pt x="966" y="232"/>
                    </a:lnTo>
                    <a:lnTo>
                      <a:pt x="936" y="227"/>
                    </a:lnTo>
                    <a:lnTo>
                      <a:pt x="905" y="220"/>
                    </a:lnTo>
                    <a:lnTo>
                      <a:pt x="873" y="214"/>
                    </a:lnTo>
                    <a:lnTo>
                      <a:pt x="843" y="208"/>
                    </a:lnTo>
                    <a:lnTo>
                      <a:pt x="812" y="201"/>
                    </a:lnTo>
                    <a:lnTo>
                      <a:pt x="782" y="194"/>
                    </a:lnTo>
                    <a:lnTo>
                      <a:pt x="751" y="186"/>
                    </a:lnTo>
                    <a:lnTo>
                      <a:pt x="720" y="178"/>
                    </a:lnTo>
                    <a:lnTo>
                      <a:pt x="690" y="169"/>
                    </a:lnTo>
                    <a:lnTo>
                      <a:pt x="654" y="163"/>
                    </a:lnTo>
                    <a:lnTo>
                      <a:pt x="618" y="157"/>
                    </a:lnTo>
                    <a:lnTo>
                      <a:pt x="582" y="149"/>
                    </a:lnTo>
                    <a:lnTo>
                      <a:pt x="546" y="142"/>
                    </a:lnTo>
                    <a:lnTo>
                      <a:pt x="510" y="135"/>
                    </a:lnTo>
                    <a:lnTo>
                      <a:pt x="474" y="126"/>
                    </a:lnTo>
                    <a:lnTo>
                      <a:pt x="438" y="118"/>
                    </a:lnTo>
                    <a:lnTo>
                      <a:pt x="402" y="108"/>
                    </a:lnTo>
                    <a:lnTo>
                      <a:pt x="367" y="100"/>
                    </a:lnTo>
                    <a:lnTo>
                      <a:pt x="331" y="91"/>
                    </a:lnTo>
                    <a:lnTo>
                      <a:pt x="296" y="83"/>
                    </a:lnTo>
                    <a:lnTo>
                      <a:pt x="260" y="74"/>
                    </a:lnTo>
                    <a:lnTo>
                      <a:pt x="224" y="66"/>
                    </a:lnTo>
                    <a:lnTo>
                      <a:pt x="188" y="59"/>
                    </a:lnTo>
                    <a:lnTo>
                      <a:pt x="151" y="51"/>
                    </a:lnTo>
                    <a:lnTo>
                      <a:pt x="115" y="45"/>
                    </a:lnTo>
                    <a:lnTo>
                      <a:pt x="102" y="42"/>
                    </a:lnTo>
                    <a:lnTo>
                      <a:pt x="90" y="36"/>
                    </a:lnTo>
                    <a:lnTo>
                      <a:pt x="76" y="32"/>
                    </a:lnTo>
                    <a:lnTo>
                      <a:pt x="63" y="27"/>
                    </a:lnTo>
                    <a:lnTo>
                      <a:pt x="50" y="24"/>
                    </a:lnTo>
                    <a:lnTo>
                      <a:pt x="38" y="21"/>
                    </a:lnTo>
                    <a:lnTo>
                      <a:pt x="24" y="19"/>
                    </a:lnTo>
                    <a:lnTo>
                      <a:pt x="10" y="19"/>
                    </a:lnTo>
                    <a:lnTo>
                      <a:pt x="7" y="15"/>
                    </a:lnTo>
                    <a:lnTo>
                      <a:pt x="3" y="12"/>
                    </a:lnTo>
                    <a:lnTo>
                      <a:pt x="0" y="7"/>
                    </a:lnTo>
                    <a:lnTo>
                      <a:pt x="1" y="0"/>
                    </a:lnTo>
                    <a:lnTo>
                      <a:pt x="20" y="2"/>
                    </a:lnTo>
                    <a:lnTo>
                      <a:pt x="39" y="4"/>
                    </a:lnTo>
                    <a:lnTo>
                      <a:pt x="58" y="8"/>
                    </a:lnTo>
                    <a:lnTo>
                      <a:pt x="77" y="12"/>
                    </a:lnTo>
                    <a:lnTo>
                      <a:pt x="95" y="17"/>
                    </a:lnTo>
                    <a:lnTo>
                      <a:pt x="114" y="23"/>
                    </a:lnTo>
                    <a:lnTo>
                      <a:pt x="133" y="27"/>
                    </a:lnTo>
                    <a:lnTo>
                      <a:pt x="153" y="30"/>
                    </a:lnTo>
                    <a:lnTo>
                      <a:pt x="169" y="33"/>
                    </a:lnTo>
                    <a:lnTo>
                      <a:pt x="185" y="35"/>
                    </a:lnTo>
                    <a:lnTo>
                      <a:pt x="200" y="39"/>
                    </a:lnTo>
                    <a:lnTo>
                      <a:pt x="215" y="41"/>
                    </a:lnTo>
                    <a:lnTo>
                      <a:pt x="230" y="43"/>
                    </a:lnTo>
                    <a:lnTo>
                      <a:pt x="245" y="45"/>
                    </a:lnTo>
                    <a:lnTo>
                      <a:pt x="261" y="47"/>
                    </a:lnTo>
                    <a:lnTo>
                      <a:pt x="275" y="49"/>
                    </a:lnTo>
                    <a:lnTo>
                      <a:pt x="290" y="52"/>
                    </a:lnTo>
                    <a:lnTo>
                      <a:pt x="305" y="54"/>
                    </a:lnTo>
                    <a:lnTo>
                      <a:pt x="320" y="58"/>
                    </a:lnTo>
                    <a:lnTo>
                      <a:pt x="335" y="60"/>
                    </a:lnTo>
                    <a:lnTo>
                      <a:pt x="349" y="63"/>
                    </a:lnTo>
                    <a:lnTo>
                      <a:pt x="364" y="67"/>
                    </a:lnTo>
                    <a:lnTo>
                      <a:pt x="379" y="71"/>
                    </a:lnTo>
                    <a:lnTo>
                      <a:pt x="395" y="75"/>
                    </a:lnTo>
                    <a:lnTo>
                      <a:pt x="567" y="101"/>
                    </a:lnTo>
                    <a:close/>
                  </a:path>
                </a:pathLst>
              </a:custGeom>
              <a:solidFill>
                <a:srgbClr val="000000"/>
              </a:solidFill>
              <a:ln w="9525">
                <a:noFill/>
                <a:round/>
                <a:headEnd/>
                <a:tailEnd/>
              </a:ln>
            </p:spPr>
            <p:txBody>
              <a:bodyPr/>
              <a:lstStyle/>
              <a:p>
                <a:endParaRPr lang="fr-FR"/>
              </a:p>
            </p:txBody>
          </p:sp>
        </p:grpSp>
        <p:grpSp>
          <p:nvGrpSpPr>
            <p:cNvPr id="33" name="Group 436"/>
            <p:cNvGrpSpPr>
              <a:grpSpLocks/>
            </p:cNvGrpSpPr>
            <p:nvPr/>
          </p:nvGrpSpPr>
          <p:grpSpPr bwMode="auto">
            <a:xfrm>
              <a:off x="6373813" y="3141663"/>
              <a:ext cx="719137" cy="712787"/>
              <a:chOff x="4015" y="1981"/>
              <a:chExt cx="453" cy="449"/>
            </a:xfrm>
          </p:grpSpPr>
          <p:sp>
            <p:nvSpPr>
              <p:cNvPr id="42" name="AutoShape 437"/>
              <p:cNvSpPr>
                <a:spLocks noChangeAspect="1" noChangeArrowheads="1" noTextEdit="1"/>
              </p:cNvSpPr>
              <p:nvPr/>
            </p:nvSpPr>
            <p:spPr bwMode="auto">
              <a:xfrm>
                <a:off x="4015" y="1981"/>
                <a:ext cx="453" cy="444"/>
              </a:xfrm>
              <a:prstGeom prst="rect">
                <a:avLst/>
              </a:prstGeom>
              <a:solidFill>
                <a:schemeClr val="accent1">
                  <a:lumMod val="20000"/>
                  <a:lumOff val="80000"/>
                </a:schemeClr>
              </a:solidFill>
              <a:ln w="9525">
                <a:noFill/>
                <a:miter lim="800000"/>
                <a:headEnd/>
                <a:tailEnd/>
              </a:ln>
            </p:spPr>
            <p:txBody>
              <a:bodyPr/>
              <a:lstStyle/>
              <a:p>
                <a:pPr>
                  <a:defRPr/>
                </a:pPr>
                <a:endParaRPr lang="fr-FR">
                  <a:latin typeface="Arial" pitchFamily="34" charset="0"/>
                </a:endParaRPr>
              </a:p>
            </p:txBody>
          </p:sp>
          <p:grpSp>
            <p:nvGrpSpPr>
              <p:cNvPr id="43" name="Group 438"/>
              <p:cNvGrpSpPr>
                <a:grpSpLocks/>
              </p:cNvGrpSpPr>
              <p:nvPr/>
            </p:nvGrpSpPr>
            <p:grpSpPr bwMode="auto">
              <a:xfrm>
                <a:off x="4031" y="1987"/>
                <a:ext cx="430" cy="435"/>
                <a:chOff x="4031" y="1988"/>
                <a:chExt cx="430" cy="435"/>
              </a:xfrm>
            </p:grpSpPr>
            <p:sp>
              <p:nvSpPr>
                <p:cNvPr id="44" name="Freeform 439"/>
                <p:cNvSpPr>
                  <a:spLocks/>
                </p:cNvSpPr>
                <p:nvPr/>
              </p:nvSpPr>
              <p:spPr bwMode="auto">
                <a:xfrm>
                  <a:off x="4139" y="1988"/>
                  <a:ext cx="322" cy="103"/>
                </a:xfrm>
                <a:custGeom>
                  <a:avLst/>
                  <a:gdLst>
                    <a:gd name="T0" fmla="*/ 0 w 1291"/>
                    <a:gd name="T1" fmla="*/ 0 h 309"/>
                    <a:gd name="T2" fmla="*/ 0 w 1291"/>
                    <a:gd name="T3" fmla="*/ 0 h 309"/>
                    <a:gd name="T4" fmla="*/ 0 w 1291"/>
                    <a:gd name="T5" fmla="*/ 0 h 309"/>
                    <a:gd name="T6" fmla="*/ 0 w 1291"/>
                    <a:gd name="T7" fmla="*/ 0 h 309"/>
                    <a:gd name="T8" fmla="*/ 0 w 1291"/>
                    <a:gd name="T9" fmla="*/ 0 h 309"/>
                    <a:gd name="T10" fmla="*/ 0 w 1291"/>
                    <a:gd name="T11" fmla="*/ 0 h 309"/>
                    <a:gd name="T12" fmla="*/ 0 w 1291"/>
                    <a:gd name="T13" fmla="*/ 0 h 309"/>
                    <a:gd name="T14" fmla="*/ 0 w 1291"/>
                    <a:gd name="T15" fmla="*/ 0 h 309"/>
                    <a:gd name="T16" fmla="*/ 0 w 1291"/>
                    <a:gd name="T17" fmla="*/ 0 h 309"/>
                    <a:gd name="T18" fmla="*/ 0 w 1291"/>
                    <a:gd name="T19" fmla="*/ 0 h 309"/>
                    <a:gd name="T20" fmla="*/ 0 w 1291"/>
                    <a:gd name="T21" fmla="*/ 0 h 309"/>
                    <a:gd name="T22" fmla="*/ 0 w 1291"/>
                    <a:gd name="T23" fmla="*/ 0 h 309"/>
                    <a:gd name="T24" fmla="*/ 0 w 1291"/>
                    <a:gd name="T25" fmla="*/ 0 h 309"/>
                    <a:gd name="T26" fmla="*/ 0 w 1291"/>
                    <a:gd name="T27" fmla="*/ 0 h 309"/>
                    <a:gd name="T28" fmla="*/ 0 w 1291"/>
                    <a:gd name="T29" fmla="*/ 0 h 309"/>
                    <a:gd name="T30" fmla="*/ 0 w 1291"/>
                    <a:gd name="T31" fmla="*/ 0 h 309"/>
                    <a:gd name="T32" fmla="*/ 0 w 1291"/>
                    <a:gd name="T33" fmla="*/ 0 h 309"/>
                    <a:gd name="T34" fmla="*/ 0 w 1291"/>
                    <a:gd name="T35" fmla="*/ 0 h 309"/>
                    <a:gd name="T36" fmla="*/ 0 w 1291"/>
                    <a:gd name="T37" fmla="*/ 0 h 309"/>
                    <a:gd name="T38" fmla="*/ 0 w 1291"/>
                    <a:gd name="T39" fmla="*/ 0 h 309"/>
                    <a:gd name="T40" fmla="*/ 0 w 1291"/>
                    <a:gd name="T41" fmla="*/ 0 h 309"/>
                    <a:gd name="T42" fmla="*/ 0 w 1291"/>
                    <a:gd name="T43" fmla="*/ 0 h 309"/>
                    <a:gd name="T44" fmla="*/ 0 w 1291"/>
                    <a:gd name="T45" fmla="*/ 0 h 309"/>
                    <a:gd name="T46" fmla="*/ 0 w 1291"/>
                    <a:gd name="T47" fmla="*/ 0 h 309"/>
                    <a:gd name="T48" fmla="*/ 0 w 1291"/>
                    <a:gd name="T49" fmla="*/ 0 h 309"/>
                    <a:gd name="T50" fmla="*/ 0 w 1291"/>
                    <a:gd name="T51" fmla="*/ 0 h 309"/>
                    <a:gd name="T52" fmla="*/ 0 w 1291"/>
                    <a:gd name="T53" fmla="*/ 0 h 309"/>
                    <a:gd name="T54" fmla="*/ 0 w 1291"/>
                    <a:gd name="T55" fmla="*/ 0 h 309"/>
                    <a:gd name="T56" fmla="*/ 0 w 1291"/>
                    <a:gd name="T57" fmla="*/ 0 h 309"/>
                    <a:gd name="T58" fmla="*/ 0 w 1291"/>
                    <a:gd name="T59" fmla="*/ 0 h 309"/>
                    <a:gd name="T60" fmla="*/ 0 w 1291"/>
                    <a:gd name="T61" fmla="*/ 0 h 309"/>
                    <a:gd name="T62" fmla="*/ 0 w 1291"/>
                    <a:gd name="T63" fmla="*/ 0 h 309"/>
                    <a:gd name="T64" fmla="*/ 0 w 1291"/>
                    <a:gd name="T65" fmla="*/ 0 h 309"/>
                    <a:gd name="T66" fmla="*/ 0 w 1291"/>
                    <a:gd name="T67" fmla="*/ 0 h 309"/>
                    <a:gd name="T68" fmla="*/ 0 w 1291"/>
                    <a:gd name="T69" fmla="*/ 0 h 309"/>
                    <a:gd name="T70" fmla="*/ 0 w 1291"/>
                    <a:gd name="T71" fmla="*/ 0 h 309"/>
                    <a:gd name="T72" fmla="*/ 0 w 1291"/>
                    <a:gd name="T73" fmla="*/ 0 h 309"/>
                    <a:gd name="T74" fmla="*/ 0 w 1291"/>
                    <a:gd name="T75" fmla="*/ 0 h 309"/>
                    <a:gd name="T76" fmla="*/ 0 w 1291"/>
                    <a:gd name="T77" fmla="*/ 0 h 309"/>
                    <a:gd name="T78" fmla="*/ 0 w 1291"/>
                    <a:gd name="T79" fmla="*/ 0 h 309"/>
                    <a:gd name="T80" fmla="*/ 0 w 1291"/>
                    <a:gd name="T81" fmla="*/ 0 h 309"/>
                    <a:gd name="T82" fmla="*/ 0 w 1291"/>
                    <a:gd name="T83" fmla="*/ 0 h 309"/>
                    <a:gd name="T84" fmla="*/ 0 w 1291"/>
                    <a:gd name="T85" fmla="*/ 0 h 309"/>
                    <a:gd name="T86" fmla="*/ 0 w 1291"/>
                    <a:gd name="T87" fmla="*/ 0 h 309"/>
                    <a:gd name="T88" fmla="*/ 0 w 1291"/>
                    <a:gd name="T89" fmla="*/ 0 h 309"/>
                    <a:gd name="T90" fmla="*/ 0 w 1291"/>
                    <a:gd name="T91" fmla="*/ 0 h 309"/>
                    <a:gd name="T92" fmla="*/ 0 w 1291"/>
                    <a:gd name="T93" fmla="*/ 0 h 309"/>
                    <a:gd name="T94" fmla="*/ 0 w 1291"/>
                    <a:gd name="T95" fmla="*/ 0 h 309"/>
                    <a:gd name="T96" fmla="*/ 0 w 1291"/>
                    <a:gd name="T97" fmla="*/ 0 h 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91"/>
                    <a:gd name="T148" fmla="*/ 0 h 309"/>
                    <a:gd name="T149" fmla="*/ 1291 w 1291"/>
                    <a:gd name="T150" fmla="*/ 309 h 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91" h="309">
                      <a:moveTo>
                        <a:pt x="26" y="264"/>
                      </a:moveTo>
                      <a:lnTo>
                        <a:pt x="25" y="262"/>
                      </a:lnTo>
                      <a:lnTo>
                        <a:pt x="22" y="259"/>
                      </a:lnTo>
                      <a:lnTo>
                        <a:pt x="18" y="253"/>
                      </a:lnTo>
                      <a:lnTo>
                        <a:pt x="16" y="246"/>
                      </a:lnTo>
                      <a:lnTo>
                        <a:pt x="10" y="237"/>
                      </a:lnTo>
                      <a:lnTo>
                        <a:pt x="6" y="227"/>
                      </a:lnTo>
                      <a:lnTo>
                        <a:pt x="4" y="216"/>
                      </a:lnTo>
                      <a:lnTo>
                        <a:pt x="1" y="205"/>
                      </a:lnTo>
                      <a:lnTo>
                        <a:pt x="0" y="194"/>
                      </a:lnTo>
                      <a:lnTo>
                        <a:pt x="0" y="183"/>
                      </a:lnTo>
                      <a:lnTo>
                        <a:pt x="1" y="171"/>
                      </a:lnTo>
                      <a:lnTo>
                        <a:pt x="6" y="162"/>
                      </a:lnTo>
                      <a:lnTo>
                        <a:pt x="13" y="152"/>
                      </a:lnTo>
                      <a:lnTo>
                        <a:pt x="22" y="144"/>
                      </a:lnTo>
                      <a:lnTo>
                        <a:pt x="35" y="136"/>
                      </a:lnTo>
                      <a:lnTo>
                        <a:pt x="54" y="132"/>
                      </a:lnTo>
                      <a:lnTo>
                        <a:pt x="71" y="128"/>
                      </a:lnTo>
                      <a:lnTo>
                        <a:pt x="86" y="125"/>
                      </a:lnTo>
                      <a:lnTo>
                        <a:pt x="102" y="121"/>
                      </a:lnTo>
                      <a:lnTo>
                        <a:pt x="115" y="119"/>
                      </a:lnTo>
                      <a:lnTo>
                        <a:pt x="126" y="116"/>
                      </a:lnTo>
                      <a:lnTo>
                        <a:pt x="136" y="114"/>
                      </a:lnTo>
                      <a:lnTo>
                        <a:pt x="145" y="112"/>
                      </a:lnTo>
                      <a:lnTo>
                        <a:pt x="154" y="110"/>
                      </a:lnTo>
                      <a:lnTo>
                        <a:pt x="161" y="107"/>
                      </a:lnTo>
                      <a:lnTo>
                        <a:pt x="169" y="103"/>
                      </a:lnTo>
                      <a:lnTo>
                        <a:pt x="174" y="99"/>
                      </a:lnTo>
                      <a:lnTo>
                        <a:pt x="181" y="96"/>
                      </a:lnTo>
                      <a:lnTo>
                        <a:pt x="186" y="90"/>
                      </a:lnTo>
                      <a:lnTo>
                        <a:pt x="192" y="83"/>
                      </a:lnTo>
                      <a:lnTo>
                        <a:pt x="198" y="77"/>
                      </a:lnTo>
                      <a:lnTo>
                        <a:pt x="204" y="68"/>
                      </a:lnTo>
                      <a:lnTo>
                        <a:pt x="211" y="59"/>
                      </a:lnTo>
                      <a:lnTo>
                        <a:pt x="221" y="50"/>
                      </a:lnTo>
                      <a:lnTo>
                        <a:pt x="234" y="42"/>
                      </a:lnTo>
                      <a:lnTo>
                        <a:pt x="250" y="34"/>
                      </a:lnTo>
                      <a:lnTo>
                        <a:pt x="267" y="28"/>
                      </a:lnTo>
                      <a:lnTo>
                        <a:pt x="284" y="22"/>
                      </a:lnTo>
                      <a:lnTo>
                        <a:pt x="304" y="16"/>
                      </a:lnTo>
                      <a:lnTo>
                        <a:pt x="323" y="13"/>
                      </a:lnTo>
                      <a:lnTo>
                        <a:pt x="343" y="9"/>
                      </a:lnTo>
                      <a:lnTo>
                        <a:pt x="363" y="7"/>
                      </a:lnTo>
                      <a:lnTo>
                        <a:pt x="381" y="6"/>
                      </a:lnTo>
                      <a:lnTo>
                        <a:pt x="398" y="6"/>
                      </a:lnTo>
                      <a:lnTo>
                        <a:pt x="414" y="7"/>
                      </a:lnTo>
                      <a:lnTo>
                        <a:pt x="428" y="10"/>
                      </a:lnTo>
                      <a:lnTo>
                        <a:pt x="438" y="14"/>
                      </a:lnTo>
                      <a:lnTo>
                        <a:pt x="448" y="19"/>
                      </a:lnTo>
                      <a:lnTo>
                        <a:pt x="454" y="26"/>
                      </a:lnTo>
                      <a:lnTo>
                        <a:pt x="462" y="32"/>
                      </a:lnTo>
                      <a:lnTo>
                        <a:pt x="471" y="39"/>
                      </a:lnTo>
                      <a:lnTo>
                        <a:pt x="480" y="46"/>
                      </a:lnTo>
                      <a:lnTo>
                        <a:pt x="490" y="51"/>
                      </a:lnTo>
                      <a:lnTo>
                        <a:pt x="501" y="58"/>
                      </a:lnTo>
                      <a:lnTo>
                        <a:pt x="512" y="64"/>
                      </a:lnTo>
                      <a:lnTo>
                        <a:pt x="524" y="69"/>
                      </a:lnTo>
                      <a:lnTo>
                        <a:pt x="534" y="73"/>
                      </a:lnTo>
                      <a:lnTo>
                        <a:pt x="546" y="76"/>
                      </a:lnTo>
                      <a:lnTo>
                        <a:pt x="556" y="78"/>
                      </a:lnTo>
                      <a:lnTo>
                        <a:pt x="568" y="79"/>
                      </a:lnTo>
                      <a:lnTo>
                        <a:pt x="579" y="79"/>
                      </a:lnTo>
                      <a:lnTo>
                        <a:pt x="588" y="77"/>
                      </a:lnTo>
                      <a:lnTo>
                        <a:pt x="598" y="73"/>
                      </a:lnTo>
                      <a:lnTo>
                        <a:pt x="607" y="68"/>
                      </a:lnTo>
                      <a:lnTo>
                        <a:pt x="617" y="61"/>
                      </a:lnTo>
                      <a:lnTo>
                        <a:pt x="628" y="54"/>
                      </a:lnTo>
                      <a:lnTo>
                        <a:pt x="640" y="48"/>
                      </a:lnTo>
                      <a:lnTo>
                        <a:pt x="655" y="41"/>
                      </a:lnTo>
                      <a:lnTo>
                        <a:pt x="670" y="34"/>
                      </a:lnTo>
                      <a:lnTo>
                        <a:pt x="686" y="28"/>
                      </a:lnTo>
                      <a:lnTo>
                        <a:pt x="702" y="22"/>
                      </a:lnTo>
                      <a:lnTo>
                        <a:pt x="720" y="16"/>
                      </a:lnTo>
                      <a:lnTo>
                        <a:pt x="737" y="11"/>
                      </a:lnTo>
                      <a:lnTo>
                        <a:pt x="754" y="8"/>
                      </a:lnTo>
                      <a:lnTo>
                        <a:pt x="771" y="3"/>
                      </a:lnTo>
                      <a:lnTo>
                        <a:pt x="788" y="2"/>
                      </a:lnTo>
                      <a:lnTo>
                        <a:pt x="804" y="0"/>
                      </a:lnTo>
                      <a:lnTo>
                        <a:pt x="818" y="0"/>
                      </a:lnTo>
                      <a:lnTo>
                        <a:pt x="833" y="2"/>
                      </a:lnTo>
                      <a:lnTo>
                        <a:pt x="846" y="5"/>
                      </a:lnTo>
                      <a:lnTo>
                        <a:pt x="857" y="8"/>
                      </a:lnTo>
                      <a:lnTo>
                        <a:pt x="871" y="11"/>
                      </a:lnTo>
                      <a:lnTo>
                        <a:pt x="882" y="14"/>
                      </a:lnTo>
                      <a:lnTo>
                        <a:pt x="897" y="17"/>
                      </a:lnTo>
                      <a:lnTo>
                        <a:pt x="909" y="20"/>
                      </a:lnTo>
                      <a:lnTo>
                        <a:pt x="922" y="24"/>
                      </a:lnTo>
                      <a:lnTo>
                        <a:pt x="935" y="27"/>
                      </a:lnTo>
                      <a:lnTo>
                        <a:pt x="948" y="30"/>
                      </a:lnTo>
                      <a:lnTo>
                        <a:pt x="960" y="33"/>
                      </a:lnTo>
                      <a:lnTo>
                        <a:pt x="973" y="36"/>
                      </a:lnTo>
                      <a:lnTo>
                        <a:pt x="983" y="40"/>
                      </a:lnTo>
                      <a:lnTo>
                        <a:pt x="995" y="43"/>
                      </a:lnTo>
                      <a:lnTo>
                        <a:pt x="1005" y="46"/>
                      </a:lnTo>
                      <a:lnTo>
                        <a:pt x="1016" y="50"/>
                      </a:lnTo>
                      <a:lnTo>
                        <a:pt x="1025" y="53"/>
                      </a:lnTo>
                      <a:lnTo>
                        <a:pt x="1033" y="58"/>
                      </a:lnTo>
                      <a:lnTo>
                        <a:pt x="1042" y="61"/>
                      </a:lnTo>
                      <a:lnTo>
                        <a:pt x="1053" y="65"/>
                      </a:lnTo>
                      <a:lnTo>
                        <a:pt x="1064" y="69"/>
                      </a:lnTo>
                      <a:lnTo>
                        <a:pt x="1079" y="75"/>
                      </a:lnTo>
                      <a:lnTo>
                        <a:pt x="1093" y="80"/>
                      </a:lnTo>
                      <a:lnTo>
                        <a:pt x="1109" y="85"/>
                      </a:lnTo>
                      <a:lnTo>
                        <a:pt x="1125" y="90"/>
                      </a:lnTo>
                      <a:lnTo>
                        <a:pt x="1142" y="96"/>
                      </a:lnTo>
                      <a:lnTo>
                        <a:pt x="1156" y="99"/>
                      </a:lnTo>
                      <a:lnTo>
                        <a:pt x="1172" y="103"/>
                      </a:lnTo>
                      <a:lnTo>
                        <a:pt x="1186" y="107"/>
                      </a:lnTo>
                      <a:lnTo>
                        <a:pt x="1200" y="110"/>
                      </a:lnTo>
                      <a:lnTo>
                        <a:pt x="1211" y="111"/>
                      </a:lnTo>
                      <a:lnTo>
                        <a:pt x="1221" y="112"/>
                      </a:lnTo>
                      <a:lnTo>
                        <a:pt x="1229" y="111"/>
                      </a:lnTo>
                      <a:lnTo>
                        <a:pt x="1235" y="109"/>
                      </a:lnTo>
                      <a:lnTo>
                        <a:pt x="1238" y="107"/>
                      </a:lnTo>
                      <a:lnTo>
                        <a:pt x="1242" y="107"/>
                      </a:lnTo>
                      <a:lnTo>
                        <a:pt x="1248" y="108"/>
                      </a:lnTo>
                      <a:lnTo>
                        <a:pt x="1253" y="110"/>
                      </a:lnTo>
                      <a:lnTo>
                        <a:pt x="1258" y="113"/>
                      </a:lnTo>
                      <a:lnTo>
                        <a:pt x="1263" y="117"/>
                      </a:lnTo>
                      <a:lnTo>
                        <a:pt x="1269" y="123"/>
                      </a:lnTo>
                      <a:lnTo>
                        <a:pt x="1274" y="129"/>
                      </a:lnTo>
                      <a:lnTo>
                        <a:pt x="1276" y="135"/>
                      </a:lnTo>
                      <a:lnTo>
                        <a:pt x="1282" y="144"/>
                      </a:lnTo>
                      <a:lnTo>
                        <a:pt x="1284" y="151"/>
                      </a:lnTo>
                      <a:lnTo>
                        <a:pt x="1288" y="159"/>
                      </a:lnTo>
                      <a:lnTo>
                        <a:pt x="1290" y="167"/>
                      </a:lnTo>
                      <a:lnTo>
                        <a:pt x="1291" y="176"/>
                      </a:lnTo>
                      <a:lnTo>
                        <a:pt x="1291" y="183"/>
                      </a:lnTo>
                      <a:lnTo>
                        <a:pt x="1291" y="192"/>
                      </a:lnTo>
                      <a:lnTo>
                        <a:pt x="1287" y="200"/>
                      </a:lnTo>
                      <a:lnTo>
                        <a:pt x="1283" y="209"/>
                      </a:lnTo>
                      <a:lnTo>
                        <a:pt x="1278" y="217"/>
                      </a:lnTo>
                      <a:lnTo>
                        <a:pt x="1271" y="227"/>
                      </a:lnTo>
                      <a:lnTo>
                        <a:pt x="1263" y="236"/>
                      </a:lnTo>
                      <a:lnTo>
                        <a:pt x="1255" y="246"/>
                      </a:lnTo>
                      <a:lnTo>
                        <a:pt x="1246" y="255"/>
                      </a:lnTo>
                      <a:lnTo>
                        <a:pt x="1238" y="265"/>
                      </a:lnTo>
                      <a:lnTo>
                        <a:pt x="1229" y="273"/>
                      </a:lnTo>
                      <a:lnTo>
                        <a:pt x="1221" y="282"/>
                      </a:lnTo>
                      <a:lnTo>
                        <a:pt x="1214" y="289"/>
                      </a:lnTo>
                      <a:lnTo>
                        <a:pt x="1207" y="296"/>
                      </a:lnTo>
                      <a:lnTo>
                        <a:pt x="1200" y="300"/>
                      </a:lnTo>
                      <a:lnTo>
                        <a:pt x="1198" y="304"/>
                      </a:lnTo>
                      <a:lnTo>
                        <a:pt x="1194" y="308"/>
                      </a:lnTo>
                      <a:lnTo>
                        <a:pt x="1194" y="309"/>
                      </a:lnTo>
                      <a:lnTo>
                        <a:pt x="26" y="264"/>
                      </a:lnTo>
                      <a:close/>
                    </a:path>
                  </a:pathLst>
                </a:custGeom>
                <a:solidFill>
                  <a:srgbClr val="B3FFFF"/>
                </a:solidFill>
                <a:ln w="9525">
                  <a:noFill/>
                  <a:round/>
                  <a:headEnd/>
                  <a:tailEnd/>
                </a:ln>
              </p:spPr>
              <p:txBody>
                <a:bodyPr/>
                <a:lstStyle/>
                <a:p>
                  <a:endParaRPr lang="fr-FR"/>
                </a:p>
              </p:txBody>
            </p:sp>
            <p:sp>
              <p:nvSpPr>
                <p:cNvPr id="45" name="Freeform 440"/>
                <p:cNvSpPr>
                  <a:spLocks/>
                </p:cNvSpPr>
                <p:nvPr/>
              </p:nvSpPr>
              <p:spPr bwMode="auto">
                <a:xfrm>
                  <a:off x="4031" y="2036"/>
                  <a:ext cx="428" cy="145"/>
                </a:xfrm>
                <a:custGeom>
                  <a:avLst/>
                  <a:gdLst>
                    <a:gd name="T0" fmla="*/ 0 w 1712"/>
                    <a:gd name="T1" fmla="*/ 0 h 435"/>
                    <a:gd name="T2" fmla="*/ 0 w 1712"/>
                    <a:gd name="T3" fmla="*/ 0 h 435"/>
                    <a:gd name="T4" fmla="*/ 0 w 1712"/>
                    <a:gd name="T5" fmla="*/ 0 h 435"/>
                    <a:gd name="T6" fmla="*/ 0 w 1712"/>
                    <a:gd name="T7" fmla="*/ 0 h 435"/>
                    <a:gd name="T8" fmla="*/ 0 w 1712"/>
                    <a:gd name="T9" fmla="*/ 0 h 435"/>
                    <a:gd name="T10" fmla="*/ 0 w 1712"/>
                    <a:gd name="T11" fmla="*/ 0 h 435"/>
                    <a:gd name="T12" fmla="*/ 0 w 1712"/>
                    <a:gd name="T13" fmla="*/ 0 h 435"/>
                    <a:gd name="T14" fmla="*/ 0 w 1712"/>
                    <a:gd name="T15" fmla="*/ 0 h 435"/>
                    <a:gd name="T16" fmla="*/ 0 w 1712"/>
                    <a:gd name="T17" fmla="*/ 0 h 435"/>
                    <a:gd name="T18" fmla="*/ 0 w 1712"/>
                    <a:gd name="T19" fmla="*/ 0 h 435"/>
                    <a:gd name="T20" fmla="*/ 0 w 1712"/>
                    <a:gd name="T21" fmla="*/ 0 h 435"/>
                    <a:gd name="T22" fmla="*/ 0 w 1712"/>
                    <a:gd name="T23" fmla="*/ 0 h 435"/>
                    <a:gd name="T24" fmla="*/ 0 w 1712"/>
                    <a:gd name="T25" fmla="*/ 0 h 435"/>
                    <a:gd name="T26" fmla="*/ 0 w 1712"/>
                    <a:gd name="T27" fmla="*/ 0 h 435"/>
                    <a:gd name="T28" fmla="*/ 0 w 1712"/>
                    <a:gd name="T29" fmla="*/ 0 h 435"/>
                    <a:gd name="T30" fmla="*/ 0 w 1712"/>
                    <a:gd name="T31" fmla="*/ 0 h 435"/>
                    <a:gd name="T32" fmla="*/ 0 w 1712"/>
                    <a:gd name="T33" fmla="*/ 0 h 435"/>
                    <a:gd name="T34" fmla="*/ 0 w 1712"/>
                    <a:gd name="T35" fmla="*/ 0 h 435"/>
                    <a:gd name="T36" fmla="*/ 0 w 1712"/>
                    <a:gd name="T37" fmla="*/ 0 h 435"/>
                    <a:gd name="T38" fmla="*/ 0 w 1712"/>
                    <a:gd name="T39" fmla="*/ 0 h 435"/>
                    <a:gd name="T40" fmla="*/ 0 w 1712"/>
                    <a:gd name="T41" fmla="*/ 0 h 435"/>
                    <a:gd name="T42" fmla="*/ 0 w 1712"/>
                    <a:gd name="T43" fmla="*/ 0 h 435"/>
                    <a:gd name="T44" fmla="*/ 0 w 1712"/>
                    <a:gd name="T45" fmla="*/ 0 h 435"/>
                    <a:gd name="T46" fmla="*/ 0 w 1712"/>
                    <a:gd name="T47" fmla="*/ 0 h 435"/>
                    <a:gd name="T48" fmla="*/ 0 w 1712"/>
                    <a:gd name="T49" fmla="*/ 0 h 435"/>
                    <a:gd name="T50" fmla="*/ 0 w 1712"/>
                    <a:gd name="T51" fmla="*/ 0 h 435"/>
                    <a:gd name="T52" fmla="*/ 0 w 1712"/>
                    <a:gd name="T53" fmla="*/ 0 h 435"/>
                    <a:gd name="T54" fmla="*/ 0 w 1712"/>
                    <a:gd name="T55" fmla="*/ 0 h 435"/>
                    <a:gd name="T56" fmla="*/ 0 w 1712"/>
                    <a:gd name="T57" fmla="*/ 0 h 435"/>
                    <a:gd name="T58" fmla="*/ 0 w 1712"/>
                    <a:gd name="T59" fmla="*/ 0 h 435"/>
                    <a:gd name="T60" fmla="*/ 0 w 1712"/>
                    <a:gd name="T61" fmla="*/ 0 h 435"/>
                    <a:gd name="T62" fmla="*/ 0 w 1712"/>
                    <a:gd name="T63" fmla="*/ 0 h 435"/>
                    <a:gd name="T64" fmla="*/ 0 w 1712"/>
                    <a:gd name="T65" fmla="*/ 0 h 435"/>
                    <a:gd name="T66" fmla="*/ 0 w 1712"/>
                    <a:gd name="T67" fmla="*/ 0 h 435"/>
                    <a:gd name="T68" fmla="*/ 0 w 1712"/>
                    <a:gd name="T69" fmla="*/ 0 h 435"/>
                    <a:gd name="T70" fmla="*/ 0 w 1712"/>
                    <a:gd name="T71" fmla="*/ 0 h 435"/>
                    <a:gd name="T72" fmla="*/ 0 w 1712"/>
                    <a:gd name="T73" fmla="*/ 0 h 435"/>
                    <a:gd name="T74" fmla="*/ 0 w 1712"/>
                    <a:gd name="T75" fmla="*/ 0 h 435"/>
                    <a:gd name="T76" fmla="*/ 0 w 1712"/>
                    <a:gd name="T77" fmla="*/ 0 h 435"/>
                    <a:gd name="T78" fmla="*/ 0 w 1712"/>
                    <a:gd name="T79" fmla="*/ 0 h 435"/>
                    <a:gd name="T80" fmla="*/ 0 w 1712"/>
                    <a:gd name="T81" fmla="*/ 0 h 435"/>
                    <a:gd name="T82" fmla="*/ 0 w 1712"/>
                    <a:gd name="T83" fmla="*/ 0 h 435"/>
                    <a:gd name="T84" fmla="*/ 0 w 1712"/>
                    <a:gd name="T85" fmla="*/ 0 h 435"/>
                    <a:gd name="T86" fmla="*/ 0 w 1712"/>
                    <a:gd name="T87" fmla="*/ 0 h 435"/>
                    <a:gd name="T88" fmla="*/ 0 w 1712"/>
                    <a:gd name="T89" fmla="*/ 0 h 435"/>
                    <a:gd name="T90" fmla="*/ 0 w 1712"/>
                    <a:gd name="T91" fmla="*/ 0 h 435"/>
                    <a:gd name="T92" fmla="*/ 0 w 1712"/>
                    <a:gd name="T93" fmla="*/ 0 h 435"/>
                    <a:gd name="T94" fmla="*/ 0 w 1712"/>
                    <a:gd name="T95" fmla="*/ 0 h 435"/>
                    <a:gd name="T96" fmla="*/ 0 w 1712"/>
                    <a:gd name="T97" fmla="*/ 0 h 435"/>
                    <a:gd name="T98" fmla="*/ 0 w 1712"/>
                    <a:gd name="T99" fmla="*/ 0 h 435"/>
                    <a:gd name="T100" fmla="*/ 0 w 1712"/>
                    <a:gd name="T101" fmla="*/ 0 h 435"/>
                    <a:gd name="T102" fmla="*/ 0 w 1712"/>
                    <a:gd name="T103" fmla="*/ 0 h 435"/>
                    <a:gd name="T104" fmla="*/ 0 w 1712"/>
                    <a:gd name="T105" fmla="*/ 0 h 435"/>
                    <a:gd name="T106" fmla="*/ 0 w 1712"/>
                    <a:gd name="T107" fmla="*/ 0 h 435"/>
                    <a:gd name="T108" fmla="*/ 0 w 1712"/>
                    <a:gd name="T109" fmla="*/ 0 h 435"/>
                    <a:gd name="T110" fmla="*/ 0 w 1712"/>
                    <a:gd name="T111" fmla="*/ 0 h 435"/>
                    <a:gd name="T112" fmla="*/ 0 w 1712"/>
                    <a:gd name="T113" fmla="*/ 0 h 4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12"/>
                    <a:gd name="T172" fmla="*/ 0 h 435"/>
                    <a:gd name="T173" fmla="*/ 1712 w 1712"/>
                    <a:gd name="T174" fmla="*/ 435 h 43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12" h="435">
                      <a:moveTo>
                        <a:pt x="12" y="380"/>
                      </a:moveTo>
                      <a:lnTo>
                        <a:pt x="11" y="378"/>
                      </a:lnTo>
                      <a:lnTo>
                        <a:pt x="10" y="373"/>
                      </a:lnTo>
                      <a:lnTo>
                        <a:pt x="8" y="364"/>
                      </a:lnTo>
                      <a:lnTo>
                        <a:pt x="6" y="355"/>
                      </a:lnTo>
                      <a:lnTo>
                        <a:pt x="3" y="341"/>
                      </a:lnTo>
                      <a:lnTo>
                        <a:pt x="2" y="327"/>
                      </a:lnTo>
                      <a:lnTo>
                        <a:pt x="0" y="311"/>
                      </a:lnTo>
                      <a:lnTo>
                        <a:pt x="0" y="295"/>
                      </a:lnTo>
                      <a:lnTo>
                        <a:pt x="2" y="277"/>
                      </a:lnTo>
                      <a:lnTo>
                        <a:pt x="3" y="258"/>
                      </a:lnTo>
                      <a:lnTo>
                        <a:pt x="8" y="241"/>
                      </a:lnTo>
                      <a:lnTo>
                        <a:pt x="15" y="224"/>
                      </a:lnTo>
                      <a:lnTo>
                        <a:pt x="23" y="207"/>
                      </a:lnTo>
                      <a:lnTo>
                        <a:pt x="35" y="192"/>
                      </a:lnTo>
                      <a:lnTo>
                        <a:pt x="49" y="178"/>
                      </a:lnTo>
                      <a:lnTo>
                        <a:pt x="67" y="167"/>
                      </a:lnTo>
                      <a:lnTo>
                        <a:pt x="87" y="157"/>
                      </a:lnTo>
                      <a:lnTo>
                        <a:pt x="108" y="149"/>
                      </a:lnTo>
                      <a:lnTo>
                        <a:pt x="131" y="141"/>
                      </a:lnTo>
                      <a:lnTo>
                        <a:pt x="156" y="136"/>
                      </a:lnTo>
                      <a:lnTo>
                        <a:pt x="180" y="132"/>
                      </a:lnTo>
                      <a:lnTo>
                        <a:pt x="206" y="127"/>
                      </a:lnTo>
                      <a:lnTo>
                        <a:pt x="230" y="124"/>
                      </a:lnTo>
                      <a:lnTo>
                        <a:pt x="256" y="122"/>
                      </a:lnTo>
                      <a:lnTo>
                        <a:pt x="279" y="119"/>
                      </a:lnTo>
                      <a:lnTo>
                        <a:pt x="302" y="116"/>
                      </a:lnTo>
                      <a:lnTo>
                        <a:pt x="323" y="114"/>
                      </a:lnTo>
                      <a:lnTo>
                        <a:pt x="342" y="110"/>
                      </a:lnTo>
                      <a:lnTo>
                        <a:pt x="359" y="106"/>
                      </a:lnTo>
                      <a:lnTo>
                        <a:pt x="375" y="102"/>
                      </a:lnTo>
                      <a:lnTo>
                        <a:pt x="387" y="97"/>
                      </a:lnTo>
                      <a:lnTo>
                        <a:pt x="396" y="90"/>
                      </a:lnTo>
                      <a:lnTo>
                        <a:pt x="402" y="83"/>
                      </a:lnTo>
                      <a:lnTo>
                        <a:pt x="410" y="78"/>
                      </a:lnTo>
                      <a:lnTo>
                        <a:pt x="417" y="75"/>
                      </a:lnTo>
                      <a:lnTo>
                        <a:pt x="426" y="74"/>
                      </a:lnTo>
                      <a:lnTo>
                        <a:pt x="435" y="73"/>
                      </a:lnTo>
                      <a:lnTo>
                        <a:pt x="444" y="74"/>
                      </a:lnTo>
                      <a:lnTo>
                        <a:pt x="453" y="76"/>
                      </a:lnTo>
                      <a:lnTo>
                        <a:pt x="464" y="78"/>
                      </a:lnTo>
                      <a:lnTo>
                        <a:pt x="473" y="82"/>
                      </a:lnTo>
                      <a:lnTo>
                        <a:pt x="484" y="86"/>
                      </a:lnTo>
                      <a:lnTo>
                        <a:pt x="494" y="90"/>
                      </a:lnTo>
                      <a:lnTo>
                        <a:pt x="506" y="94"/>
                      </a:lnTo>
                      <a:lnTo>
                        <a:pt x="516" y="99"/>
                      </a:lnTo>
                      <a:lnTo>
                        <a:pt x="527" y="103"/>
                      </a:lnTo>
                      <a:lnTo>
                        <a:pt x="537" y="108"/>
                      </a:lnTo>
                      <a:lnTo>
                        <a:pt x="548" y="112"/>
                      </a:lnTo>
                      <a:lnTo>
                        <a:pt x="558" y="115"/>
                      </a:lnTo>
                      <a:lnTo>
                        <a:pt x="570" y="117"/>
                      </a:lnTo>
                      <a:lnTo>
                        <a:pt x="580" y="117"/>
                      </a:lnTo>
                      <a:lnTo>
                        <a:pt x="592" y="117"/>
                      </a:lnTo>
                      <a:lnTo>
                        <a:pt x="603" y="115"/>
                      </a:lnTo>
                      <a:lnTo>
                        <a:pt x="615" y="112"/>
                      </a:lnTo>
                      <a:lnTo>
                        <a:pt x="625" y="109"/>
                      </a:lnTo>
                      <a:lnTo>
                        <a:pt x="638" y="106"/>
                      </a:lnTo>
                      <a:lnTo>
                        <a:pt x="647" y="101"/>
                      </a:lnTo>
                      <a:lnTo>
                        <a:pt x="659" y="97"/>
                      </a:lnTo>
                      <a:lnTo>
                        <a:pt x="669" y="91"/>
                      </a:lnTo>
                      <a:lnTo>
                        <a:pt x="680" y="86"/>
                      </a:lnTo>
                      <a:lnTo>
                        <a:pt x="690" y="81"/>
                      </a:lnTo>
                      <a:lnTo>
                        <a:pt x="700" y="75"/>
                      </a:lnTo>
                      <a:lnTo>
                        <a:pt x="709" y="71"/>
                      </a:lnTo>
                      <a:lnTo>
                        <a:pt x="718" y="67"/>
                      </a:lnTo>
                      <a:lnTo>
                        <a:pt x="726" y="63"/>
                      </a:lnTo>
                      <a:lnTo>
                        <a:pt x="735" y="60"/>
                      </a:lnTo>
                      <a:lnTo>
                        <a:pt x="744" y="58"/>
                      </a:lnTo>
                      <a:lnTo>
                        <a:pt x="756" y="58"/>
                      </a:lnTo>
                      <a:lnTo>
                        <a:pt x="768" y="58"/>
                      </a:lnTo>
                      <a:lnTo>
                        <a:pt x="781" y="59"/>
                      </a:lnTo>
                      <a:lnTo>
                        <a:pt x="793" y="60"/>
                      </a:lnTo>
                      <a:lnTo>
                        <a:pt x="806" y="64"/>
                      </a:lnTo>
                      <a:lnTo>
                        <a:pt x="819" y="65"/>
                      </a:lnTo>
                      <a:lnTo>
                        <a:pt x="833" y="67"/>
                      </a:lnTo>
                      <a:lnTo>
                        <a:pt x="846" y="70"/>
                      </a:lnTo>
                      <a:lnTo>
                        <a:pt x="861" y="72"/>
                      </a:lnTo>
                      <a:lnTo>
                        <a:pt x="874" y="73"/>
                      </a:lnTo>
                      <a:lnTo>
                        <a:pt x="887" y="75"/>
                      </a:lnTo>
                      <a:lnTo>
                        <a:pt x="900" y="77"/>
                      </a:lnTo>
                      <a:lnTo>
                        <a:pt x="913" y="77"/>
                      </a:lnTo>
                      <a:lnTo>
                        <a:pt x="925" y="77"/>
                      </a:lnTo>
                      <a:lnTo>
                        <a:pt x="934" y="77"/>
                      </a:lnTo>
                      <a:lnTo>
                        <a:pt x="943" y="76"/>
                      </a:lnTo>
                      <a:lnTo>
                        <a:pt x="952" y="75"/>
                      </a:lnTo>
                      <a:lnTo>
                        <a:pt x="959" y="72"/>
                      </a:lnTo>
                      <a:lnTo>
                        <a:pt x="965" y="71"/>
                      </a:lnTo>
                      <a:lnTo>
                        <a:pt x="972" y="69"/>
                      </a:lnTo>
                      <a:lnTo>
                        <a:pt x="978" y="67"/>
                      </a:lnTo>
                      <a:lnTo>
                        <a:pt x="984" y="64"/>
                      </a:lnTo>
                      <a:lnTo>
                        <a:pt x="990" y="61"/>
                      </a:lnTo>
                      <a:lnTo>
                        <a:pt x="997" y="58"/>
                      </a:lnTo>
                      <a:lnTo>
                        <a:pt x="1006" y="57"/>
                      </a:lnTo>
                      <a:lnTo>
                        <a:pt x="1014" y="55"/>
                      </a:lnTo>
                      <a:lnTo>
                        <a:pt x="1024" y="53"/>
                      </a:lnTo>
                      <a:lnTo>
                        <a:pt x="1036" y="52"/>
                      </a:lnTo>
                      <a:lnTo>
                        <a:pt x="1050" y="52"/>
                      </a:lnTo>
                      <a:lnTo>
                        <a:pt x="1064" y="51"/>
                      </a:lnTo>
                      <a:lnTo>
                        <a:pt x="1077" y="50"/>
                      </a:lnTo>
                      <a:lnTo>
                        <a:pt x="1088" y="50"/>
                      </a:lnTo>
                      <a:lnTo>
                        <a:pt x="1100" y="50"/>
                      </a:lnTo>
                      <a:lnTo>
                        <a:pt x="1108" y="50"/>
                      </a:lnTo>
                      <a:lnTo>
                        <a:pt x="1117" y="51"/>
                      </a:lnTo>
                      <a:lnTo>
                        <a:pt x="1126" y="52"/>
                      </a:lnTo>
                      <a:lnTo>
                        <a:pt x="1134" y="53"/>
                      </a:lnTo>
                      <a:lnTo>
                        <a:pt x="1141" y="54"/>
                      </a:lnTo>
                      <a:lnTo>
                        <a:pt x="1147" y="55"/>
                      </a:lnTo>
                      <a:lnTo>
                        <a:pt x="1154" y="57"/>
                      </a:lnTo>
                      <a:lnTo>
                        <a:pt x="1160" y="58"/>
                      </a:lnTo>
                      <a:lnTo>
                        <a:pt x="1167" y="60"/>
                      </a:lnTo>
                      <a:lnTo>
                        <a:pt x="1174" y="63"/>
                      </a:lnTo>
                      <a:lnTo>
                        <a:pt x="1180" y="66"/>
                      </a:lnTo>
                      <a:lnTo>
                        <a:pt x="1187" y="69"/>
                      </a:lnTo>
                      <a:lnTo>
                        <a:pt x="1194" y="70"/>
                      </a:lnTo>
                      <a:lnTo>
                        <a:pt x="1204" y="71"/>
                      </a:lnTo>
                      <a:lnTo>
                        <a:pt x="1213" y="70"/>
                      </a:lnTo>
                      <a:lnTo>
                        <a:pt x="1225" y="69"/>
                      </a:lnTo>
                      <a:lnTo>
                        <a:pt x="1236" y="66"/>
                      </a:lnTo>
                      <a:lnTo>
                        <a:pt x="1249" y="63"/>
                      </a:lnTo>
                      <a:lnTo>
                        <a:pt x="1261" y="57"/>
                      </a:lnTo>
                      <a:lnTo>
                        <a:pt x="1274" y="53"/>
                      </a:lnTo>
                      <a:lnTo>
                        <a:pt x="1287" y="47"/>
                      </a:lnTo>
                      <a:lnTo>
                        <a:pt x="1299" y="41"/>
                      </a:lnTo>
                      <a:lnTo>
                        <a:pt x="1311" y="36"/>
                      </a:lnTo>
                      <a:lnTo>
                        <a:pt x="1321" y="30"/>
                      </a:lnTo>
                      <a:lnTo>
                        <a:pt x="1332" y="24"/>
                      </a:lnTo>
                      <a:lnTo>
                        <a:pt x="1341" y="18"/>
                      </a:lnTo>
                      <a:lnTo>
                        <a:pt x="1348" y="13"/>
                      </a:lnTo>
                      <a:lnTo>
                        <a:pt x="1354" y="8"/>
                      </a:lnTo>
                      <a:lnTo>
                        <a:pt x="1359" y="4"/>
                      </a:lnTo>
                      <a:lnTo>
                        <a:pt x="1369" y="2"/>
                      </a:lnTo>
                      <a:lnTo>
                        <a:pt x="1380" y="0"/>
                      </a:lnTo>
                      <a:lnTo>
                        <a:pt x="1394" y="0"/>
                      </a:lnTo>
                      <a:lnTo>
                        <a:pt x="1408" y="0"/>
                      </a:lnTo>
                      <a:lnTo>
                        <a:pt x="1425" y="1"/>
                      </a:lnTo>
                      <a:lnTo>
                        <a:pt x="1442" y="2"/>
                      </a:lnTo>
                      <a:lnTo>
                        <a:pt x="1460" y="5"/>
                      </a:lnTo>
                      <a:lnTo>
                        <a:pt x="1477" y="8"/>
                      </a:lnTo>
                      <a:lnTo>
                        <a:pt x="1494" y="11"/>
                      </a:lnTo>
                      <a:lnTo>
                        <a:pt x="1510" y="15"/>
                      </a:lnTo>
                      <a:lnTo>
                        <a:pt x="1524" y="19"/>
                      </a:lnTo>
                      <a:lnTo>
                        <a:pt x="1538" y="22"/>
                      </a:lnTo>
                      <a:lnTo>
                        <a:pt x="1549" y="26"/>
                      </a:lnTo>
                      <a:lnTo>
                        <a:pt x="1557" y="30"/>
                      </a:lnTo>
                      <a:lnTo>
                        <a:pt x="1564" y="34"/>
                      </a:lnTo>
                      <a:lnTo>
                        <a:pt x="1568" y="36"/>
                      </a:lnTo>
                      <a:lnTo>
                        <a:pt x="1572" y="40"/>
                      </a:lnTo>
                      <a:lnTo>
                        <a:pt x="1574" y="44"/>
                      </a:lnTo>
                      <a:lnTo>
                        <a:pt x="1578" y="49"/>
                      </a:lnTo>
                      <a:lnTo>
                        <a:pt x="1581" y="53"/>
                      </a:lnTo>
                      <a:lnTo>
                        <a:pt x="1583" y="58"/>
                      </a:lnTo>
                      <a:lnTo>
                        <a:pt x="1586" y="64"/>
                      </a:lnTo>
                      <a:lnTo>
                        <a:pt x="1590" y="69"/>
                      </a:lnTo>
                      <a:lnTo>
                        <a:pt x="1594" y="73"/>
                      </a:lnTo>
                      <a:lnTo>
                        <a:pt x="1598" y="77"/>
                      </a:lnTo>
                      <a:lnTo>
                        <a:pt x="1602" y="82"/>
                      </a:lnTo>
                      <a:lnTo>
                        <a:pt x="1608" y="86"/>
                      </a:lnTo>
                      <a:lnTo>
                        <a:pt x="1613" y="89"/>
                      </a:lnTo>
                      <a:lnTo>
                        <a:pt x="1621" y="92"/>
                      </a:lnTo>
                      <a:lnTo>
                        <a:pt x="1628" y="94"/>
                      </a:lnTo>
                      <a:lnTo>
                        <a:pt x="1637" y="97"/>
                      </a:lnTo>
                      <a:lnTo>
                        <a:pt x="1646" y="98"/>
                      </a:lnTo>
                      <a:lnTo>
                        <a:pt x="1654" y="101"/>
                      </a:lnTo>
                      <a:lnTo>
                        <a:pt x="1662" y="103"/>
                      </a:lnTo>
                      <a:lnTo>
                        <a:pt x="1670" y="107"/>
                      </a:lnTo>
                      <a:lnTo>
                        <a:pt x="1676" y="110"/>
                      </a:lnTo>
                      <a:lnTo>
                        <a:pt x="1683" y="116"/>
                      </a:lnTo>
                      <a:lnTo>
                        <a:pt x="1688" y="120"/>
                      </a:lnTo>
                      <a:lnTo>
                        <a:pt x="1693" y="126"/>
                      </a:lnTo>
                      <a:lnTo>
                        <a:pt x="1697" y="132"/>
                      </a:lnTo>
                      <a:lnTo>
                        <a:pt x="1701" y="137"/>
                      </a:lnTo>
                      <a:lnTo>
                        <a:pt x="1705" y="143"/>
                      </a:lnTo>
                      <a:lnTo>
                        <a:pt x="1708" y="151"/>
                      </a:lnTo>
                      <a:lnTo>
                        <a:pt x="1709" y="157"/>
                      </a:lnTo>
                      <a:lnTo>
                        <a:pt x="1710" y="165"/>
                      </a:lnTo>
                      <a:lnTo>
                        <a:pt x="1710" y="171"/>
                      </a:lnTo>
                      <a:lnTo>
                        <a:pt x="1712" y="179"/>
                      </a:lnTo>
                      <a:lnTo>
                        <a:pt x="1709" y="186"/>
                      </a:lnTo>
                      <a:lnTo>
                        <a:pt x="1706" y="193"/>
                      </a:lnTo>
                      <a:lnTo>
                        <a:pt x="1702" y="200"/>
                      </a:lnTo>
                      <a:lnTo>
                        <a:pt x="1699" y="206"/>
                      </a:lnTo>
                      <a:lnTo>
                        <a:pt x="1693" y="212"/>
                      </a:lnTo>
                      <a:lnTo>
                        <a:pt x="1689" y="219"/>
                      </a:lnTo>
                      <a:lnTo>
                        <a:pt x="1684" y="225"/>
                      </a:lnTo>
                      <a:lnTo>
                        <a:pt x="1678" y="232"/>
                      </a:lnTo>
                      <a:lnTo>
                        <a:pt x="1672" y="237"/>
                      </a:lnTo>
                      <a:lnTo>
                        <a:pt x="1667" y="243"/>
                      </a:lnTo>
                      <a:lnTo>
                        <a:pt x="1662" y="249"/>
                      </a:lnTo>
                      <a:lnTo>
                        <a:pt x="1659" y="255"/>
                      </a:lnTo>
                      <a:lnTo>
                        <a:pt x="1657" y="260"/>
                      </a:lnTo>
                      <a:lnTo>
                        <a:pt x="1657" y="266"/>
                      </a:lnTo>
                      <a:lnTo>
                        <a:pt x="1657" y="272"/>
                      </a:lnTo>
                      <a:lnTo>
                        <a:pt x="1659" y="277"/>
                      </a:lnTo>
                      <a:lnTo>
                        <a:pt x="1662" y="284"/>
                      </a:lnTo>
                      <a:lnTo>
                        <a:pt x="1665" y="289"/>
                      </a:lnTo>
                      <a:lnTo>
                        <a:pt x="1667" y="294"/>
                      </a:lnTo>
                      <a:lnTo>
                        <a:pt x="1670" y="301"/>
                      </a:lnTo>
                      <a:lnTo>
                        <a:pt x="1671" y="306"/>
                      </a:lnTo>
                      <a:lnTo>
                        <a:pt x="1674" y="311"/>
                      </a:lnTo>
                      <a:lnTo>
                        <a:pt x="1675" y="318"/>
                      </a:lnTo>
                      <a:lnTo>
                        <a:pt x="1678" y="323"/>
                      </a:lnTo>
                      <a:lnTo>
                        <a:pt x="1679" y="328"/>
                      </a:lnTo>
                      <a:lnTo>
                        <a:pt x="1682" y="333"/>
                      </a:lnTo>
                      <a:lnTo>
                        <a:pt x="1683" y="338"/>
                      </a:lnTo>
                      <a:lnTo>
                        <a:pt x="1684" y="343"/>
                      </a:lnTo>
                      <a:lnTo>
                        <a:pt x="1684" y="346"/>
                      </a:lnTo>
                      <a:lnTo>
                        <a:pt x="1684" y="352"/>
                      </a:lnTo>
                      <a:lnTo>
                        <a:pt x="1684" y="355"/>
                      </a:lnTo>
                      <a:lnTo>
                        <a:pt x="1685" y="358"/>
                      </a:lnTo>
                      <a:lnTo>
                        <a:pt x="1684" y="360"/>
                      </a:lnTo>
                      <a:lnTo>
                        <a:pt x="1684" y="364"/>
                      </a:lnTo>
                      <a:lnTo>
                        <a:pt x="1682" y="369"/>
                      </a:lnTo>
                      <a:lnTo>
                        <a:pt x="1680" y="373"/>
                      </a:lnTo>
                      <a:lnTo>
                        <a:pt x="1678" y="377"/>
                      </a:lnTo>
                      <a:lnTo>
                        <a:pt x="1675" y="383"/>
                      </a:lnTo>
                      <a:lnTo>
                        <a:pt x="1672" y="388"/>
                      </a:lnTo>
                      <a:lnTo>
                        <a:pt x="1670" y="393"/>
                      </a:lnTo>
                      <a:lnTo>
                        <a:pt x="1667" y="397"/>
                      </a:lnTo>
                      <a:lnTo>
                        <a:pt x="1665" y="403"/>
                      </a:lnTo>
                      <a:lnTo>
                        <a:pt x="1661" y="407"/>
                      </a:lnTo>
                      <a:lnTo>
                        <a:pt x="1659" y="410"/>
                      </a:lnTo>
                      <a:lnTo>
                        <a:pt x="1658" y="413"/>
                      </a:lnTo>
                      <a:lnTo>
                        <a:pt x="1657" y="415"/>
                      </a:lnTo>
                      <a:lnTo>
                        <a:pt x="1655" y="417"/>
                      </a:lnTo>
                      <a:lnTo>
                        <a:pt x="1655" y="418"/>
                      </a:lnTo>
                      <a:lnTo>
                        <a:pt x="62" y="435"/>
                      </a:lnTo>
                      <a:lnTo>
                        <a:pt x="12" y="380"/>
                      </a:lnTo>
                      <a:close/>
                    </a:path>
                  </a:pathLst>
                </a:custGeom>
                <a:solidFill>
                  <a:srgbClr val="8AA1FF"/>
                </a:solidFill>
                <a:ln w="9525">
                  <a:noFill/>
                  <a:round/>
                  <a:headEnd/>
                  <a:tailEnd/>
                </a:ln>
              </p:spPr>
              <p:txBody>
                <a:bodyPr/>
                <a:lstStyle/>
                <a:p>
                  <a:endParaRPr lang="fr-FR"/>
                </a:p>
              </p:txBody>
            </p:sp>
            <p:sp>
              <p:nvSpPr>
                <p:cNvPr id="46" name="Freeform 441"/>
                <p:cNvSpPr>
                  <a:spLocks/>
                </p:cNvSpPr>
                <p:nvPr/>
              </p:nvSpPr>
              <p:spPr bwMode="auto">
                <a:xfrm>
                  <a:off x="4157" y="2086"/>
                  <a:ext cx="47" cy="16"/>
                </a:xfrm>
                <a:custGeom>
                  <a:avLst/>
                  <a:gdLst>
                    <a:gd name="T0" fmla="*/ 0 w 188"/>
                    <a:gd name="T1" fmla="*/ 0 h 49"/>
                    <a:gd name="T2" fmla="*/ 0 w 188"/>
                    <a:gd name="T3" fmla="*/ 0 h 49"/>
                    <a:gd name="T4" fmla="*/ 0 w 188"/>
                    <a:gd name="T5" fmla="*/ 0 h 49"/>
                    <a:gd name="T6" fmla="*/ 0 w 188"/>
                    <a:gd name="T7" fmla="*/ 0 h 49"/>
                    <a:gd name="T8" fmla="*/ 0 w 188"/>
                    <a:gd name="T9" fmla="*/ 0 h 49"/>
                    <a:gd name="T10" fmla="*/ 0 w 188"/>
                    <a:gd name="T11" fmla="*/ 0 h 49"/>
                    <a:gd name="T12" fmla="*/ 0 w 188"/>
                    <a:gd name="T13" fmla="*/ 0 h 49"/>
                    <a:gd name="T14" fmla="*/ 0 w 188"/>
                    <a:gd name="T15" fmla="*/ 0 h 49"/>
                    <a:gd name="T16" fmla="*/ 0 w 188"/>
                    <a:gd name="T17" fmla="*/ 0 h 49"/>
                    <a:gd name="T18" fmla="*/ 0 w 188"/>
                    <a:gd name="T19" fmla="*/ 0 h 49"/>
                    <a:gd name="T20" fmla="*/ 0 w 188"/>
                    <a:gd name="T21" fmla="*/ 0 h 49"/>
                    <a:gd name="T22" fmla="*/ 0 w 188"/>
                    <a:gd name="T23" fmla="*/ 0 h 49"/>
                    <a:gd name="T24" fmla="*/ 0 w 188"/>
                    <a:gd name="T25" fmla="*/ 0 h 49"/>
                    <a:gd name="T26" fmla="*/ 0 w 188"/>
                    <a:gd name="T27" fmla="*/ 0 h 49"/>
                    <a:gd name="T28" fmla="*/ 0 w 188"/>
                    <a:gd name="T29" fmla="*/ 0 h 49"/>
                    <a:gd name="T30" fmla="*/ 0 w 188"/>
                    <a:gd name="T31" fmla="*/ 0 h 49"/>
                    <a:gd name="T32" fmla="*/ 0 w 188"/>
                    <a:gd name="T33" fmla="*/ 0 h 49"/>
                    <a:gd name="T34" fmla="*/ 0 w 188"/>
                    <a:gd name="T35" fmla="*/ 0 h 49"/>
                    <a:gd name="T36" fmla="*/ 0 w 188"/>
                    <a:gd name="T37" fmla="*/ 0 h 49"/>
                    <a:gd name="T38" fmla="*/ 0 w 188"/>
                    <a:gd name="T39" fmla="*/ 0 h 49"/>
                    <a:gd name="T40" fmla="*/ 0 w 188"/>
                    <a:gd name="T41" fmla="*/ 0 h 49"/>
                    <a:gd name="T42" fmla="*/ 0 w 188"/>
                    <a:gd name="T43" fmla="*/ 0 h 49"/>
                    <a:gd name="T44" fmla="*/ 0 w 188"/>
                    <a:gd name="T45" fmla="*/ 0 h 49"/>
                    <a:gd name="T46" fmla="*/ 0 w 188"/>
                    <a:gd name="T47" fmla="*/ 0 h 49"/>
                    <a:gd name="T48" fmla="*/ 0 w 188"/>
                    <a:gd name="T49" fmla="*/ 0 h 49"/>
                    <a:gd name="T50" fmla="*/ 0 w 188"/>
                    <a:gd name="T51" fmla="*/ 0 h 49"/>
                    <a:gd name="T52" fmla="*/ 0 w 188"/>
                    <a:gd name="T53" fmla="*/ 0 h 49"/>
                    <a:gd name="T54" fmla="*/ 0 w 188"/>
                    <a:gd name="T55" fmla="*/ 0 h 49"/>
                    <a:gd name="T56" fmla="*/ 0 w 188"/>
                    <a:gd name="T57" fmla="*/ 0 h 49"/>
                    <a:gd name="T58" fmla="*/ 0 w 188"/>
                    <a:gd name="T59" fmla="*/ 0 h 49"/>
                    <a:gd name="T60" fmla="*/ 0 w 188"/>
                    <a:gd name="T61" fmla="*/ 0 h 49"/>
                    <a:gd name="T62" fmla="*/ 0 w 188"/>
                    <a:gd name="T63" fmla="*/ 0 h 49"/>
                    <a:gd name="T64" fmla="*/ 0 w 188"/>
                    <a:gd name="T65" fmla="*/ 0 h 49"/>
                    <a:gd name="T66" fmla="*/ 0 w 188"/>
                    <a:gd name="T67" fmla="*/ 0 h 49"/>
                    <a:gd name="T68" fmla="*/ 0 w 188"/>
                    <a:gd name="T69" fmla="*/ 0 h 49"/>
                    <a:gd name="T70" fmla="*/ 0 w 188"/>
                    <a:gd name="T71" fmla="*/ 0 h 49"/>
                    <a:gd name="T72" fmla="*/ 0 w 188"/>
                    <a:gd name="T73" fmla="*/ 0 h 49"/>
                    <a:gd name="T74" fmla="*/ 0 w 188"/>
                    <a:gd name="T75" fmla="*/ 0 h 49"/>
                    <a:gd name="T76" fmla="*/ 0 w 188"/>
                    <a:gd name="T77" fmla="*/ 0 h 49"/>
                    <a:gd name="T78" fmla="*/ 0 w 188"/>
                    <a:gd name="T79" fmla="*/ 0 h 49"/>
                    <a:gd name="T80" fmla="*/ 0 w 188"/>
                    <a:gd name="T81" fmla="*/ 0 h 49"/>
                    <a:gd name="T82" fmla="*/ 0 w 188"/>
                    <a:gd name="T83" fmla="*/ 0 h 49"/>
                    <a:gd name="T84" fmla="*/ 0 w 188"/>
                    <a:gd name="T85" fmla="*/ 0 h 49"/>
                    <a:gd name="T86" fmla="*/ 0 w 188"/>
                    <a:gd name="T87" fmla="*/ 0 h 49"/>
                    <a:gd name="T88" fmla="*/ 0 w 188"/>
                    <a:gd name="T89" fmla="*/ 0 h 49"/>
                    <a:gd name="T90" fmla="*/ 0 w 188"/>
                    <a:gd name="T91" fmla="*/ 0 h 49"/>
                    <a:gd name="T92" fmla="*/ 0 w 188"/>
                    <a:gd name="T93" fmla="*/ 0 h 49"/>
                    <a:gd name="T94" fmla="*/ 0 w 188"/>
                    <a:gd name="T95" fmla="*/ 0 h 49"/>
                    <a:gd name="T96" fmla="*/ 0 w 188"/>
                    <a:gd name="T97" fmla="*/ 0 h 49"/>
                    <a:gd name="T98" fmla="*/ 0 w 188"/>
                    <a:gd name="T99" fmla="*/ 0 h 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8"/>
                    <a:gd name="T151" fmla="*/ 0 h 49"/>
                    <a:gd name="T152" fmla="*/ 188 w 188"/>
                    <a:gd name="T153" fmla="*/ 49 h 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8" h="49">
                      <a:moveTo>
                        <a:pt x="52" y="21"/>
                      </a:moveTo>
                      <a:lnTo>
                        <a:pt x="52" y="21"/>
                      </a:lnTo>
                      <a:lnTo>
                        <a:pt x="50" y="22"/>
                      </a:lnTo>
                      <a:lnTo>
                        <a:pt x="46" y="22"/>
                      </a:lnTo>
                      <a:lnTo>
                        <a:pt x="43" y="24"/>
                      </a:lnTo>
                      <a:lnTo>
                        <a:pt x="38" y="25"/>
                      </a:lnTo>
                      <a:lnTo>
                        <a:pt x="33" y="26"/>
                      </a:lnTo>
                      <a:lnTo>
                        <a:pt x="27" y="28"/>
                      </a:lnTo>
                      <a:lnTo>
                        <a:pt x="22" y="31"/>
                      </a:lnTo>
                      <a:lnTo>
                        <a:pt x="16" y="32"/>
                      </a:lnTo>
                      <a:lnTo>
                        <a:pt x="12" y="34"/>
                      </a:lnTo>
                      <a:lnTo>
                        <a:pt x="6" y="36"/>
                      </a:lnTo>
                      <a:lnTo>
                        <a:pt x="4" y="38"/>
                      </a:lnTo>
                      <a:lnTo>
                        <a:pt x="1" y="40"/>
                      </a:lnTo>
                      <a:lnTo>
                        <a:pt x="0" y="41"/>
                      </a:lnTo>
                      <a:lnTo>
                        <a:pt x="1" y="43"/>
                      </a:lnTo>
                      <a:lnTo>
                        <a:pt x="4" y="45"/>
                      </a:lnTo>
                      <a:lnTo>
                        <a:pt x="8" y="45"/>
                      </a:lnTo>
                      <a:lnTo>
                        <a:pt x="14" y="48"/>
                      </a:lnTo>
                      <a:lnTo>
                        <a:pt x="23" y="48"/>
                      </a:lnTo>
                      <a:lnTo>
                        <a:pt x="35" y="49"/>
                      </a:lnTo>
                      <a:lnTo>
                        <a:pt x="47" y="49"/>
                      </a:lnTo>
                      <a:lnTo>
                        <a:pt x="60" y="49"/>
                      </a:lnTo>
                      <a:lnTo>
                        <a:pt x="75" y="48"/>
                      </a:lnTo>
                      <a:lnTo>
                        <a:pt x="90" y="48"/>
                      </a:lnTo>
                      <a:lnTo>
                        <a:pt x="105" y="45"/>
                      </a:lnTo>
                      <a:lnTo>
                        <a:pt x="119" y="43"/>
                      </a:lnTo>
                      <a:lnTo>
                        <a:pt x="132" y="40"/>
                      </a:lnTo>
                      <a:lnTo>
                        <a:pt x="147" y="37"/>
                      </a:lnTo>
                      <a:lnTo>
                        <a:pt x="158" y="33"/>
                      </a:lnTo>
                      <a:lnTo>
                        <a:pt x="169" y="27"/>
                      </a:lnTo>
                      <a:lnTo>
                        <a:pt x="178" y="21"/>
                      </a:lnTo>
                      <a:lnTo>
                        <a:pt x="185" y="15"/>
                      </a:lnTo>
                      <a:lnTo>
                        <a:pt x="188" y="9"/>
                      </a:lnTo>
                      <a:lnTo>
                        <a:pt x="187" y="4"/>
                      </a:lnTo>
                      <a:lnTo>
                        <a:pt x="183" y="2"/>
                      </a:lnTo>
                      <a:lnTo>
                        <a:pt x="177" y="0"/>
                      </a:lnTo>
                      <a:lnTo>
                        <a:pt x="166" y="0"/>
                      </a:lnTo>
                      <a:lnTo>
                        <a:pt x="156" y="1"/>
                      </a:lnTo>
                      <a:lnTo>
                        <a:pt x="143" y="2"/>
                      </a:lnTo>
                      <a:lnTo>
                        <a:pt x="130" y="4"/>
                      </a:lnTo>
                      <a:lnTo>
                        <a:pt x="115" y="6"/>
                      </a:lnTo>
                      <a:lnTo>
                        <a:pt x="102" y="9"/>
                      </a:lnTo>
                      <a:lnTo>
                        <a:pt x="89" y="12"/>
                      </a:lnTo>
                      <a:lnTo>
                        <a:pt x="77" y="15"/>
                      </a:lnTo>
                      <a:lnTo>
                        <a:pt x="67" y="17"/>
                      </a:lnTo>
                      <a:lnTo>
                        <a:pt x="60" y="20"/>
                      </a:lnTo>
                      <a:lnTo>
                        <a:pt x="54" y="21"/>
                      </a:lnTo>
                      <a:lnTo>
                        <a:pt x="52" y="21"/>
                      </a:lnTo>
                      <a:close/>
                    </a:path>
                  </a:pathLst>
                </a:custGeom>
                <a:solidFill>
                  <a:srgbClr val="F7F2D6"/>
                </a:solidFill>
                <a:ln w="9525">
                  <a:noFill/>
                  <a:round/>
                  <a:headEnd/>
                  <a:tailEnd/>
                </a:ln>
              </p:spPr>
              <p:txBody>
                <a:bodyPr/>
                <a:lstStyle/>
                <a:p>
                  <a:endParaRPr lang="fr-FR"/>
                </a:p>
              </p:txBody>
            </p:sp>
            <p:sp>
              <p:nvSpPr>
                <p:cNvPr id="47" name="Freeform 442"/>
                <p:cNvSpPr>
                  <a:spLocks/>
                </p:cNvSpPr>
                <p:nvPr/>
              </p:nvSpPr>
              <p:spPr bwMode="auto">
                <a:xfrm>
                  <a:off x="4098" y="2099"/>
                  <a:ext cx="39" cy="26"/>
                </a:xfrm>
                <a:custGeom>
                  <a:avLst/>
                  <a:gdLst>
                    <a:gd name="T0" fmla="*/ 0 w 157"/>
                    <a:gd name="T1" fmla="*/ 0 h 78"/>
                    <a:gd name="T2" fmla="*/ 0 w 157"/>
                    <a:gd name="T3" fmla="*/ 0 h 78"/>
                    <a:gd name="T4" fmla="*/ 0 w 157"/>
                    <a:gd name="T5" fmla="*/ 0 h 78"/>
                    <a:gd name="T6" fmla="*/ 0 w 157"/>
                    <a:gd name="T7" fmla="*/ 0 h 78"/>
                    <a:gd name="T8" fmla="*/ 0 w 157"/>
                    <a:gd name="T9" fmla="*/ 0 h 78"/>
                    <a:gd name="T10" fmla="*/ 0 w 157"/>
                    <a:gd name="T11" fmla="*/ 0 h 78"/>
                    <a:gd name="T12" fmla="*/ 0 w 157"/>
                    <a:gd name="T13" fmla="*/ 0 h 78"/>
                    <a:gd name="T14" fmla="*/ 0 w 157"/>
                    <a:gd name="T15" fmla="*/ 0 h 78"/>
                    <a:gd name="T16" fmla="*/ 0 w 157"/>
                    <a:gd name="T17" fmla="*/ 0 h 78"/>
                    <a:gd name="T18" fmla="*/ 0 w 157"/>
                    <a:gd name="T19" fmla="*/ 0 h 78"/>
                    <a:gd name="T20" fmla="*/ 0 w 157"/>
                    <a:gd name="T21" fmla="*/ 0 h 78"/>
                    <a:gd name="T22" fmla="*/ 0 w 157"/>
                    <a:gd name="T23" fmla="*/ 0 h 78"/>
                    <a:gd name="T24" fmla="*/ 0 w 157"/>
                    <a:gd name="T25" fmla="*/ 0 h 78"/>
                    <a:gd name="T26" fmla="*/ 0 w 157"/>
                    <a:gd name="T27" fmla="*/ 0 h 78"/>
                    <a:gd name="T28" fmla="*/ 0 w 157"/>
                    <a:gd name="T29" fmla="*/ 0 h 78"/>
                    <a:gd name="T30" fmla="*/ 0 w 157"/>
                    <a:gd name="T31" fmla="*/ 0 h 78"/>
                    <a:gd name="T32" fmla="*/ 0 w 157"/>
                    <a:gd name="T33" fmla="*/ 0 h 78"/>
                    <a:gd name="T34" fmla="*/ 0 w 157"/>
                    <a:gd name="T35" fmla="*/ 0 h 78"/>
                    <a:gd name="T36" fmla="*/ 0 w 157"/>
                    <a:gd name="T37" fmla="*/ 0 h 78"/>
                    <a:gd name="T38" fmla="*/ 0 w 157"/>
                    <a:gd name="T39" fmla="*/ 0 h 78"/>
                    <a:gd name="T40" fmla="*/ 0 w 157"/>
                    <a:gd name="T41" fmla="*/ 0 h 78"/>
                    <a:gd name="T42" fmla="*/ 0 w 157"/>
                    <a:gd name="T43" fmla="*/ 0 h 78"/>
                    <a:gd name="T44" fmla="*/ 0 w 157"/>
                    <a:gd name="T45" fmla="*/ 0 h 78"/>
                    <a:gd name="T46" fmla="*/ 0 w 157"/>
                    <a:gd name="T47" fmla="*/ 0 h 78"/>
                    <a:gd name="T48" fmla="*/ 0 w 157"/>
                    <a:gd name="T49" fmla="*/ 0 h 78"/>
                    <a:gd name="T50" fmla="*/ 0 w 157"/>
                    <a:gd name="T51" fmla="*/ 0 h 78"/>
                    <a:gd name="T52" fmla="*/ 0 w 157"/>
                    <a:gd name="T53" fmla="*/ 0 h 78"/>
                    <a:gd name="T54" fmla="*/ 0 w 157"/>
                    <a:gd name="T55" fmla="*/ 0 h 78"/>
                    <a:gd name="T56" fmla="*/ 0 w 157"/>
                    <a:gd name="T57" fmla="*/ 0 h 78"/>
                    <a:gd name="T58" fmla="*/ 0 w 157"/>
                    <a:gd name="T59" fmla="*/ 0 h 78"/>
                    <a:gd name="T60" fmla="*/ 0 w 157"/>
                    <a:gd name="T61" fmla="*/ 0 h 78"/>
                    <a:gd name="T62" fmla="*/ 0 w 157"/>
                    <a:gd name="T63" fmla="*/ 0 h 78"/>
                    <a:gd name="T64" fmla="*/ 0 w 157"/>
                    <a:gd name="T65" fmla="*/ 0 h 78"/>
                    <a:gd name="T66" fmla="*/ 0 w 157"/>
                    <a:gd name="T67" fmla="*/ 0 h 78"/>
                    <a:gd name="T68" fmla="*/ 0 w 157"/>
                    <a:gd name="T69" fmla="*/ 0 h 78"/>
                    <a:gd name="T70" fmla="*/ 0 w 157"/>
                    <a:gd name="T71" fmla="*/ 0 h 78"/>
                    <a:gd name="T72" fmla="*/ 0 w 157"/>
                    <a:gd name="T73" fmla="*/ 0 h 78"/>
                    <a:gd name="T74" fmla="*/ 0 w 157"/>
                    <a:gd name="T75" fmla="*/ 0 h 78"/>
                    <a:gd name="T76" fmla="*/ 0 w 157"/>
                    <a:gd name="T77" fmla="*/ 0 h 78"/>
                    <a:gd name="T78" fmla="*/ 0 w 157"/>
                    <a:gd name="T79" fmla="*/ 0 h 78"/>
                    <a:gd name="T80" fmla="*/ 0 w 157"/>
                    <a:gd name="T81" fmla="*/ 0 h 78"/>
                    <a:gd name="T82" fmla="*/ 0 w 157"/>
                    <a:gd name="T83" fmla="*/ 0 h 78"/>
                    <a:gd name="T84" fmla="*/ 0 w 157"/>
                    <a:gd name="T85" fmla="*/ 0 h 78"/>
                    <a:gd name="T86" fmla="*/ 0 w 157"/>
                    <a:gd name="T87" fmla="*/ 0 h 78"/>
                    <a:gd name="T88" fmla="*/ 0 w 157"/>
                    <a:gd name="T89" fmla="*/ 0 h 78"/>
                    <a:gd name="T90" fmla="*/ 0 w 157"/>
                    <a:gd name="T91" fmla="*/ 0 h 78"/>
                    <a:gd name="T92" fmla="*/ 0 w 157"/>
                    <a:gd name="T93" fmla="*/ 0 h 78"/>
                    <a:gd name="T94" fmla="*/ 0 w 157"/>
                    <a:gd name="T95" fmla="*/ 0 h 78"/>
                    <a:gd name="T96" fmla="*/ 0 w 157"/>
                    <a:gd name="T97" fmla="*/ 0 h 78"/>
                    <a:gd name="T98" fmla="*/ 0 w 157"/>
                    <a:gd name="T99" fmla="*/ 0 h 7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7"/>
                    <a:gd name="T151" fmla="*/ 0 h 78"/>
                    <a:gd name="T152" fmla="*/ 157 w 157"/>
                    <a:gd name="T153" fmla="*/ 78 h 7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7" h="78">
                      <a:moveTo>
                        <a:pt x="73" y="21"/>
                      </a:moveTo>
                      <a:lnTo>
                        <a:pt x="72" y="21"/>
                      </a:lnTo>
                      <a:lnTo>
                        <a:pt x="68" y="23"/>
                      </a:lnTo>
                      <a:lnTo>
                        <a:pt x="64" y="25"/>
                      </a:lnTo>
                      <a:lnTo>
                        <a:pt x="60" y="28"/>
                      </a:lnTo>
                      <a:lnTo>
                        <a:pt x="52" y="31"/>
                      </a:lnTo>
                      <a:lnTo>
                        <a:pt x="45" y="34"/>
                      </a:lnTo>
                      <a:lnTo>
                        <a:pt x="39" y="38"/>
                      </a:lnTo>
                      <a:lnTo>
                        <a:pt x="31" y="43"/>
                      </a:lnTo>
                      <a:lnTo>
                        <a:pt x="24" y="47"/>
                      </a:lnTo>
                      <a:lnTo>
                        <a:pt x="17" y="51"/>
                      </a:lnTo>
                      <a:lnTo>
                        <a:pt x="11" y="56"/>
                      </a:lnTo>
                      <a:lnTo>
                        <a:pt x="6" y="61"/>
                      </a:lnTo>
                      <a:lnTo>
                        <a:pt x="2" y="64"/>
                      </a:lnTo>
                      <a:lnTo>
                        <a:pt x="1" y="68"/>
                      </a:lnTo>
                      <a:lnTo>
                        <a:pt x="0" y="72"/>
                      </a:lnTo>
                      <a:lnTo>
                        <a:pt x="2" y="76"/>
                      </a:lnTo>
                      <a:lnTo>
                        <a:pt x="6" y="77"/>
                      </a:lnTo>
                      <a:lnTo>
                        <a:pt x="13" y="78"/>
                      </a:lnTo>
                      <a:lnTo>
                        <a:pt x="22" y="76"/>
                      </a:lnTo>
                      <a:lnTo>
                        <a:pt x="31" y="73"/>
                      </a:lnTo>
                      <a:lnTo>
                        <a:pt x="43" y="69"/>
                      </a:lnTo>
                      <a:lnTo>
                        <a:pt x="55" y="65"/>
                      </a:lnTo>
                      <a:lnTo>
                        <a:pt x="68" y="59"/>
                      </a:lnTo>
                      <a:lnTo>
                        <a:pt x="82" y="53"/>
                      </a:lnTo>
                      <a:lnTo>
                        <a:pt x="95" y="47"/>
                      </a:lnTo>
                      <a:lnTo>
                        <a:pt x="107" y="40"/>
                      </a:lnTo>
                      <a:lnTo>
                        <a:pt x="120" y="33"/>
                      </a:lnTo>
                      <a:lnTo>
                        <a:pt x="130" y="27"/>
                      </a:lnTo>
                      <a:lnTo>
                        <a:pt x="140" y="20"/>
                      </a:lnTo>
                      <a:lnTo>
                        <a:pt x="147" y="15"/>
                      </a:lnTo>
                      <a:lnTo>
                        <a:pt x="153" y="11"/>
                      </a:lnTo>
                      <a:lnTo>
                        <a:pt x="157" y="6"/>
                      </a:lnTo>
                      <a:lnTo>
                        <a:pt x="157" y="3"/>
                      </a:lnTo>
                      <a:lnTo>
                        <a:pt x="154" y="1"/>
                      </a:lnTo>
                      <a:lnTo>
                        <a:pt x="150" y="0"/>
                      </a:lnTo>
                      <a:lnTo>
                        <a:pt x="146" y="0"/>
                      </a:lnTo>
                      <a:lnTo>
                        <a:pt x="140" y="1"/>
                      </a:lnTo>
                      <a:lnTo>
                        <a:pt x="132" y="2"/>
                      </a:lnTo>
                      <a:lnTo>
                        <a:pt x="124" y="4"/>
                      </a:lnTo>
                      <a:lnTo>
                        <a:pt x="117" y="6"/>
                      </a:lnTo>
                      <a:lnTo>
                        <a:pt x="108" y="9"/>
                      </a:lnTo>
                      <a:lnTo>
                        <a:pt x="100" y="12"/>
                      </a:lnTo>
                      <a:lnTo>
                        <a:pt x="93" y="14"/>
                      </a:lnTo>
                      <a:lnTo>
                        <a:pt x="86" y="16"/>
                      </a:lnTo>
                      <a:lnTo>
                        <a:pt x="81" y="18"/>
                      </a:lnTo>
                      <a:lnTo>
                        <a:pt x="75" y="19"/>
                      </a:lnTo>
                      <a:lnTo>
                        <a:pt x="73" y="20"/>
                      </a:lnTo>
                      <a:lnTo>
                        <a:pt x="73" y="21"/>
                      </a:lnTo>
                      <a:close/>
                    </a:path>
                  </a:pathLst>
                </a:custGeom>
                <a:solidFill>
                  <a:srgbClr val="FFFF00"/>
                </a:solidFill>
                <a:ln w="9525">
                  <a:noFill/>
                  <a:round/>
                  <a:headEnd/>
                  <a:tailEnd/>
                </a:ln>
              </p:spPr>
              <p:txBody>
                <a:bodyPr/>
                <a:lstStyle/>
                <a:p>
                  <a:endParaRPr lang="fr-FR"/>
                </a:p>
              </p:txBody>
            </p:sp>
            <p:sp>
              <p:nvSpPr>
                <p:cNvPr id="48" name="Freeform 444"/>
                <p:cNvSpPr>
                  <a:spLocks/>
                </p:cNvSpPr>
                <p:nvPr/>
              </p:nvSpPr>
              <p:spPr bwMode="auto">
                <a:xfrm>
                  <a:off x="4135" y="2300"/>
                  <a:ext cx="323" cy="123"/>
                </a:xfrm>
                <a:custGeom>
                  <a:avLst/>
                  <a:gdLst>
                    <a:gd name="T0" fmla="*/ 0 w 1291"/>
                    <a:gd name="T1" fmla="*/ 0 h 370"/>
                    <a:gd name="T2" fmla="*/ 0 w 1291"/>
                    <a:gd name="T3" fmla="*/ 0 h 370"/>
                    <a:gd name="T4" fmla="*/ 0 w 1291"/>
                    <a:gd name="T5" fmla="*/ 0 h 370"/>
                    <a:gd name="T6" fmla="*/ 0 w 1291"/>
                    <a:gd name="T7" fmla="*/ 0 h 370"/>
                    <a:gd name="T8" fmla="*/ 0 w 1291"/>
                    <a:gd name="T9" fmla="*/ 0 h 370"/>
                    <a:gd name="T10" fmla="*/ 0 w 1291"/>
                    <a:gd name="T11" fmla="*/ 0 h 370"/>
                    <a:gd name="T12" fmla="*/ 0 w 1291"/>
                    <a:gd name="T13" fmla="*/ 0 h 370"/>
                    <a:gd name="T14" fmla="*/ 0 w 1291"/>
                    <a:gd name="T15" fmla="*/ 0 h 370"/>
                    <a:gd name="T16" fmla="*/ 0 w 1291"/>
                    <a:gd name="T17" fmla="*/ 0 h 370"/>
                    <a:gd name="T18" fmla="*/ 0 w 1291"/>
                    <a:gd name="T19" fmla="*/ 0 h 370"/>
                    <a:gd name="T20" fmla="*/ 0 w 1291"/>
                    <a:gd name="T21" fmla="*/ 0 h 370"/>
                    <a:gd name="T22" fmla="*/ 0 w 1291"/>
                    <a:gd name="T23" fmla="*/ 0 h 370"/>
                    <a:gd name="T24" fmla="*/ 0 w 1291"/>
                    <a:gd name="T25" fmla="*/ 0 h 370"/>
                    <a:gd name="T26" fmla="*/ 0 w 1291"/>
                    <a:gd name="T27" fmla="*/ 0 h 370"/>
                    <a:gd name="T28" fmla="*/ 0 w 1291"/>
                    <a:gd name="T29" fmla="*/ 0 h 370"/>
                    <a:gd name="T30" fmla="*/ 0 w 1291"/>
                    <a:gd name="T31" fmla="*/ 0 h 370"/>
                    <a:gd name="T32" fmla="*/ 0 w 1291"/>
                    <a:gd name="T33" fmla="*/ 0 h 370"/>
                    <a:gd name="T34" fmla="*/ 0 w 1291"/>
                    <a:gd name="T35" fmla="*/ 0 h 370"/>
                    <a:gd name="T36" fmla="*/ 0 w 1291"/>
                    <a:gd name="T37" fmla="*/ 0 h 370"/>
                    <a:gd name="T38" fmla="*/ 0 w 1291"/>
                    <a:gd name="T39" fmla="*/ 0 h 370"/>
                    <a:gd name="T40" fmla="*/ 0 w 1291"/>
                    <a:gd name="T41" fmla="*/ 0 h 370"/>
                    <a:gd name="T42" fmla="*/ 0 w 1291"/>
                    <a:gd name="T43" fmla="*/ 0 h 370"/>
                    <a:gd name="T44" fmla="*/ 0 w 1291"/>
                    <a:gd name="T45" fmla="*/ 0 h 370"/>
                    <a:gd name="T46" fmla="*/ 0 w 1291"/>
                    <a:gd name="T47" fmla="*/ 0 h 370"/>
                    <a:gd name="T48" fmla="*/ 0 w 1291"/>
                    <a:gd name="T49" fmla="*/ 0 h 370"/>
                    <a:gd name="T50" fmla="*/ 0 w 1291"/>
                    <a:gd name="T51" fmla="*/ 0 h 370"/>
                    <a:gd name="T52" fmla="*/ 0 w 1291"/>
                    <a:gd name="T53" fmla="*/ 0 h 370"/>
                    <a:gd name="T54" fmla="*/ 0 w 1291"/>
                    <a:gd name="T55" fmla="*/ 0 h 370"/>
                    <a:gd name="T56" fmla="*/ 0 w 1291"/>
                    <a:gd name="T57" fmla="*/ 0 h 370"/>
                    <a:gd name="T58" fmla="*/ 0 w 1291"/>
                    <a:gd name="T59" fmla="*/ 0 h 370"/>
                    <a:gd name="T60" fmla="*/ 0 w 1291"/>
                    <a:gd name="T61" fmla="*/ 0 h 370"/>
                    <a:gd name="T62" fmla="*/ 0 w 1291"/>
                    <a:gd name="T63" fmla="*/ 0 h 370"/>
                    <a:gd name="T64" fmla="*/ 0 w 1291"/>
                    <a:gd name="T65" fmla="*/ 0 h 370"/>
                    <a:gd name="T66" fmla="*/ 0 w 1291"/>
                    <a:gd name="T67" fmla="*/ 0 h 370"/>
                    <a:gd name="T68" fmla="*/ 0 w 1291"/>
                    <a:gd name="T69" fmla="*/ 0 h 370"/>
                    <a:gd name="T70" fmla="*/ 0 w 1291"/>
                    <a:gd name="T71" fmla="*/ 0 h 370"/>
                    <a:gd name="T72" fmla="*/ 0 w 1291"/>
                    <a:gd name="T73" fmla="*/ 0 h 370"/>
                    <a:gd name="T74" fmla="*/ 0 w 1291"/>
                    <a:gd name="T75" fmla="*/ 0 h 370"/>
                    <a:gd name="T76" fmla="*/ 0 w 1291"/>
                    <a:gd name="T77" fmla="*/ 0 h 370"/>
                    <a:gd name="T78" fmla="*/ 0 w 1291"/>
                    <a:gd name="T79" fmla="*/ 0 h 370"/>
                    <a:gd name="T80" fmla="*/ 0 w 1291"/>
                    <a:gd name="T81" fmla="*/ 0 h 370"/>
                    <a:gd name="T82" fmla="*/ 0 w 1291"/>
                    <a:gd name="T83" fmla="*/ 0 h 370"/>
                    <a:gd name="T84" fmla="*/ 0 w 1291"/>
                    <a:gd name="T85" fmla="*/ 0 h 370"/>
                    <a:gd name="T86" fmla="*/ 0 w 1291"/>
                    <a:gd name="T87" fmla="*/ 0 h 370"/>
                    <a:gd name="T88" fmla="*/ 0 w 1291"/>
                    <a:gd name="T89" fmla="*/ 0 h 370"/>
                    <a:gd name="T90" fmla="*/ 0 w 1291"/>
                    <a:gd name="T91" fmla="*/ 0 h 370"/>
                    <a:gd name="T92" fmla="*/ 0 w 1291"/>
                    <a:gd name="T93" fmla="*/ 0 h 370"/>
                    <a:gd name="T94" fmla="*/ 0 w 1291"/>
                    <a:gd name="T95" fmla="*/ 0 h 370"/>
                    <a:gd name="T96" fmla="*/ 0 w 1291"/>
                    <a:gd name="T97" fmla="*/ 0 h 370"/>
                    <a:gd name="T98" fmla="*/ 0 w 1291"/>
                    <a:gd name="T99" fmla="*/ 0 h 370"/>
                    <a:gd name="T100" fmla="*/ 0 w 1291"/>
                    <a:gd name="T101" fmla="*/ 0 h 370"/>
                    <a:gd name="T102" fmla="*/ 0 w 1291"/>
                    <a:gd name="T103" fmla="*/ 0 h 370"/>
                    <a:gd name="T104" fmla="*/ 0 w 1291"/>
                    <a:gd name="T105" fmla="*/ 0 h 370"/>
                    <a:gd name="T106" fmla="*/ 0 w 1291"/>
                    <a:gd name="T107" fmla="*/ 0 h 370"/>
                    <a:gd name="T108" fmla="*/ 0 w 1291"/>
                    <a:gd name="T109" fmla="*/ 0 h 370"/>
                    <a:gd name="T110" fmla="*/ 0 w 1291"/>
                    <a:gd name="T111" fmla="*/ 0 h 370"/>
                    <a:gd name="T112" fmla="*/ 0 w 1291"/>
                    <a:gd name="T113" fmla="*/ 0 h 370"/>
                    <a:gd name="T114" fmla="*/ 0 w 1291"/>
                    <a:gd name="T115" fmla="*/ 0 h 3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91"/>
                    <a:gd name="T175" fmla="*/ 0 h 370"/>
                    <a:gd name="T176" fmla="*/ 1291 w 1291"/>
                    <a:gd name="T177" fmla="*/ 370 h 3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91" h="370">
                      <a:moveTo>
                        <a:pt x="0" y="296"/>
                      </a:moveTo>
                      <a:lnTo>
                        <a:pt x="1" y="296"/>
                      </a:lnTo>
                      <a:lnTo>
                        <a:pt x="4" y="297"/>
                      </a:lnTo>
                      <a:lnTo>
                        <a:pt x="11" y="300"/>
                      </a:lnTo>
                      <a:lnTo>
                        <a:pt x="20" y="303"/>
                      </a:lnTo>
                      <a:lnTo>
                        <a:pt x="30" y="305"/>
                      </a:lnTo>
                      <a:lnTo>
                        <a:pt x="42" y="308"/>
                      </a:lnTo>
                      <a:lnTo>
                        <a:pt x="56" y="311"/>
                      </a:lnTo>
                      <a:lnTo>
                        <a:pt x="72" y="314"/>
                      </a:lnTo>
                      <a:lnTo>
                        <a:pt x="88" y="316"/>
                      </a:lnTo>
                      <a:lnTo>
                        <a:pt x="106" y="317"/>
                      </a:lnTo>
                      <a:lnTo>
                        <a:pt x="125" y="317"/>
                      </a:lnTo>
                      <a:lnTo>
                        <a:pt x="144" y="316"/>
                      </a:lnTo>
                      <a:lnTo>
                        <a:pt x="163" y="312"/>
                      </a:lnTo>
                      <a:lnTo>
                        <a:pt x="183" y="308"/>
                      </a:lnTo>
                      <a:lnTo>
                        <a:pt x="202" y="302"/>
                      </a:lnTo>
                      <a:lnTo>
                        <a:pt x="223" y="293"/>
                      </a:lnTo>
                      <a:lnTo>
                        <a:pt x="225" y="292"/>
                      </a:lnTo>
                      <a:lnTo>
                        <a:pt x="233" y="291"/>
                      </a:lnTo>
                      <a:lnTo>
                        <a:pt x="242" y="291"/>
                      </a:lnTo>
                      <a:lnTo>
                        <a:pt x="253" y="292"/>
                      </a:lnTo>
                      <a:lnTo>
                        <a:pt x="265" y="293"/>
                      </a:lnTo>
                      <a:lnTo>
                        <a:pt x="276" y="295"/>
                      </a:lnTo>
                      <a:lnTo>
                        <a:pt x="290" y="297"/>
                      </a:lnTo>
                      <a:lnTo>
                        <a:pt x="301" y="300"/>
                      </a:lnTo>
                      <a:lnTo>
                        <a:pt x="312" y="302"/>
                      </a:lnTo>
                      <a:lnTo>
                        <a:pt x="321" y="305"/>
                      </a:lnTo>
                      <a:lnTo>
                        <a:pt x="327" y="308"/>
                      </a:lnTo>
                      <a:lnTo>
                        <a:pt x="330" y="310"/>
                      </a:lnTo>
                      <a:lnTo>
                        <a:pt x="330" y="313"/>
                      </a:lnTo>
                      <a:lnTo>
                        <a:pt x="325" y="317"/>
                      </a:lnTo>
                      <a:lnTo>
                        <a:pt x="316" y="319"/>
                      </a:lnTo>
                      <a:lnTo>
                        <a:pt x="303" y="322"/>
                      </a:lnTo>
                      <a:lnTo>
                        <a:pt x="284" y="324"/>
                      </a:lnTo>
                      <a:lnTo>
                        <a:pt x="270" y="327"/>
                      </a:lnTo>
                      <a:lnTo>
                        <a:pt x="255" y="330"/>
                      </a:lnTo>
                      <a:lnTo>
                        <a:pt x="244" y="334"/>
                      </a:lnTo>
                      <a:lnTo>
                        <a:pt x="232" y="337"/>
                      </a:lnTo>
                      <a:lnTo>
                        <a:pt x="224" y="341"/>
                      </a:lnTo>
                      <a:lnTo>
                        <a:pt x="216" y="344"/>
                      </a:lnTo>
                      <a:lnTo>
                        <a:pt x="212" y="348"/>
                      </a:lnTo>
                      <a:lnTo>
                        <a:pt x="208" y="351"/>
                      </a:lnTo>
                      <a:lnTo>
                        <a:pt x="207" y="354"/>
                      </a:lnTo>
                      <a:lnTo>
                        <a:pt x="208" y="356"/>
                      </a:lnTo>
                      <a:lnTo>
                        <a:pt x="212" y="359"/>
                      </a:lnTo>
                      <a:lnTo>
                        <a:pt x="216" y="360"/>
                      </a:lnTo>
                      <a:lnTo>
                        <a:pt x="224" y="361"/>
                      </a:lnTo>
                      <a:lnTo>
                        <a:pt x="235" y="362"/>
                      </a:lnTo>
                      <a:lnTo>
                        <a:pt x="248" y="362"/>
                      </a:lnTo>
                      <a:lnTo>
                        <a:pt x="259" y="361"/>
                      </a:lnTo>
                      <a:lnTo>
                        <a:pt x="274" y="361"/>
                      </a:lnTo>
                      <a:lnTo>
                        <a:pt x="287" y="360"/>
                      </a:lnTo>
                      <a:lnTo>
                        <a:pt x="300" y="359"/>
                      </a:lnTo>
                      <a:lnTo>
                        <a:pt x="313" y="357"/>
                      </a:lnTo>
                      <a:lnTo>
                        <a:pt x="326" y="356"/>
                      </a:lnTo>
                      <a:lnTo>
                        <a:pt x="339" y="355"/>
                      </a:lnTo>
                      <a:lnTo>
                        <a:pt x="351" y="355"/>
                      </a:lnTo>
                      <a:lnTo>
                        <a:pt x="362" y="353"/>
                      </a:lnTo>
                      <a:lnTo>
                        <a:pt x="372" y="353"/>
                      </a:lnTo>
                      <a:lnTo>
                        <a:pt x="381" y="353"/>
                      </a:lnTo>
                      <a:lnTo>
                        <a:pt x="389" y="354"/>
                      </a:lnTo>
                      <a:lnTo>
                        <a:pt x="394" y="354"/>
                      </a:lnTo>
                      <a:lnTo>
                        <a:pt x="400" y="355"/>
                      </a:lnTo>
                      <a:lnTo>
                        <a:pt x="403" y="358"/>
                      </a:lnTo>
                      <a:lnTo>
                        <a:pt x="406" y="361"/>
                      </a:lnTo>
                      <a:lnTo>
                        <a:pt x="406" y="363"/>
                      </a:lnTo>
                      <a:lnTo>
                        <a:pt x="410" y="367"/>
                      </a:lnTo>
                      <a:lnTo>
                        <a:pt x="414" y="368"/>
                      </a:lnTo>
                      <a:lnTo>
                        <a:pt x="420" y="369"/>
                      </a:lnTo>
                      <a:lnTo>
                        <a:pt x="427" y="368"/>
                      </a:lnTo>
                      <a:lnTo>
                        <a:pt x="435" y="368"/>
                      </a:lnTo>
                      <a:lnTo>
                        <a:pt x="444" y="367"/>
                      </a:lnTo>
                      <a:lnTo>
                        <a:pt x="453" y="367"/>
                      </a:lnTo>
                      <a:lnTo>
                        <a:pt x="461" y="364"/>
                      </a:lnTo>
                      <a:lnTo>
                        <a:pt x="470" y="362"/>
                      </a:lnTo>
                      <a:lnTo>
                        <a:pt x="479" y="360"/>
                      </a:lnTo>
                      <a:lnTo>
                        <a:pt x="489" y="358"/>
                      </a:lnTo>
                      <a:lnTo>
                        <a:pt x="495" y="356"/>
                      </a:lnTo>
                      <a:lnTo>
                        <a:pt x="502" y="354"/>
                      </a:lnTo>
                      <a:lnTo>
                        <a:pt x="507" y="352"/>
                      </a:lnTo>
                      <a:lnTo>
                        <a:pt x="512" y="351"/>
                      </a:lnTo>
                      <a:lnTo>
                        <a:pt x="516" y="348"/>
                      </a:lnTo>
                      <a:lnTo>
                        <a:pt x="523" y="347"/>
                      </a:lnTo>
                      <a:lnTo>
                        <a:pt x="532" y="345"/>
                      </a:lnTo>
                      <a:lnTo>
                        <a:pt x="542" y="344"/>
                      </a:lnTo>
                      <a:lnTo>
                        <a:pt x="554" y="343"/>
                      </a:lnTo>
                      <a:lnTo>
                        <a:pt x="567" y="343"/>
                      </a:lnTo>
                      <a:lnTo>
                        <a:pt x="580" y="343"/>
                      </a:lnTo>
                      <a:lnTo>
                        <a:pt x="596" y="343"/>
                      </a:lnTo>
                      <a:lnTo>
                        <a:pt x="609" y="343"/>
                      </a:lnTo>
                      <a:lnTo>
                        <a:pt x="623" y="343"/>
                      </a:lnTo>
                      <a:lnTo>
                        <a:pt x="636" y="344"/>
                      </a:lnTo>
                      <a:lnTo>
                        <a:pt x="648" y="345"/>
                      </a:lnTo>
                      <a:lnTo>
                        <a:pt x="660" y="346"/>
                      </a:lnTo>
                      <a:lnTo>
                        <a:pt x="669" y="348"/>
                      </a:lnTo>
                      <a:lnTo>
                        <a:pt x="677" y="350"/>
                      </a:lnTo>
                      <a:lnTo>
                        <a:pt x="682" y="353"/>
                      </a:lnTo>
                      <a:lnTo>
                        <a:pt x="686" y="354"/>
                      </a:lnTo>
                      <a:lnTo>
                        <a:pt x="694" y="356"/>
                      </a:lnTo>
                      <a:lnTo>
                        <a:pt x="701" y="358"/>
                      </a:lnTo>
                      <a:lnTo>
                        <a:pt x="710" y="360"/>
                      </a:lnTo>
                      <a:lnTo>
                        <a:pt x="719" y="362"/>
                      </a:lnTo>
                      <a:lnTo>
                        <a:pt x="731" y="364"/>
                      </a:lnTo>
                      <a:lnTo>
                        <a:pt x="741" y="367"/>
                      </a:lnTo>
                      <a:lnTo>
                        <a:pt x="753" y="369"/>
                      </a:lnTo>
                      <a:lnTo>
                        <a:pt x="762" y="369"/>
                      </a:lnTo>
                      <a:lnTo>
                        <a:pt x="774" y="370"/>
                      </a:lnTo>
                      <a:lnTo>
                        <a:pt x="784" y="370"/>
                      </a:lnTo>
                      <a:lnTo>
                        <a:pt x="794" y="370"/>
                      </a:lnTo>
                      <a:lnTo>
                        <a:pt x="801" y="369"/>
                      </a:lnTo>
                      <a:lnTo>
                        <a:pt x="809" y="367"/>
                      </a:lnTo>
                      <a:lnTo>
                        <a:pt x="815" y="364"/>
                      </a:lnTo>
                      <a:lnTo>
                        <a:pt x="820" y="361"/>
                      </a:lnTo>
                      <a:lnTo>
                        <a:pt x="824" y="357"/>
                      </a:lnTo>
                      <a:lnTo>
                        <a:pt x="832" y="353"/>
                      </a:lnTo>
                      <a:lnTo>
                        <a:pt x="841" y="348"/>
                      </a:lnTo>
                      <a:lnTo>
                        <a:pt x="853" y="345"/>
                      </a:lnTo>
                      <a:lnTo>
                        <a:pt x="866" y="341"/>
                      </a:lnTo>
                      <a:lnTo>
                        <a:pt x="880" y="337"/>
                      </a:lnTo>
                      <a:lnTo>
                        <a:pt x="896" y="334"/>
                      </a:lnTo>
                      <a:lnTo>
                        <a:pt x="911" y="330"/>
                      </a:lnTo>
                      <a:lnTo>
                        <a:pt x="927" y="327"/>
                      </a:lnTo>
                      <a:lnTo>
                        <a:pt x="943" y="324"/>
                      </a:lnTo>
                      <a:lnTo>
                        <a:pt x="957" y="322"/>
                      </a:lnTo>
                      <a:lnTo>
                        <a:pt x="972" y="321"/>
                      </a:lnTo>
                      <a:lnTo>
                        <a:pt x="983" y="319"/>
                      </a:lnTo>
                      <a:lnTo>
                        <a:pt x="994" y="319"/>
                      </a:lnTo>
                      <a:lnTo>
                        <a:pt x="1003" y="319"/>
                      </a:lnTo>
                      <a:lnTo>
                        <a:pt x="1010" y="320"/>
                      </a:lnTo>
                      <a:lnTo>
                        <a:pt x="1014" y="320"/>
                      </a:lnTo>
                      <a:lnTo>
                        <a:pt x="1020" y="320"/>
                      </a:lnTo>
                      <a:lnTo>
                        <a:pt x="1027" y="318"/>
                      </a:lnTo>
                      <a:lnTo>
                        <a:pt x="1036" y="317"/>
                      </a:lnTo>
                      <a:lnTo>
                        <a:pt x="1044" y="313"/>
                      </a:lnTo>
                      <a:lnTo>
                        <a:pt x="1053" y="310"/>
                      </a:lnTo>
                      <a:lnTo>
                        <a:pt x="1062" y="307"/>
                      </a:lnTo>
                      <a:lnTo>
                        <a:pt x="1072" y="304"/>
                      </a:lnTo>
                      <a:lnTo>
                        <a:pt x="1080" y="299"/>
                      </a:lnTo>
                      <a:lnTo>
                        <a:pt x="1088" y="294"/>
                      </a:lnTo>
                      <a:lnTo>
                        <a:pt x="1096" y="289"/>
                      </a:lnTo>
                      <a:lnTo>
                        <a:pt x="1104" y="285"/>
                      </a:lnTo>
                      <a:lnTo>
                        <a:pt x="1110" y="279"/>
                      </a:lnTo>
                      <a:lnTo>
                        <a:pt x="1117" y="275"/>
                      </a:lnTo>
                      <a:lnTo>
                        <a:pt x="1121" y="271"/>
                      </a:lnTo>
                      <a:lnTo>
                        <a:pt x="1125" y="268"/>
                      </a:lnTo>
                      <a:lnTo>
                        <a:pt x="1126" y="262"/>
                      </a:lnTo>
                      <a:lnTo>
                        <a:pt x="1130" y="258"/>
                      </a:lnTo>
                      <a:lnTo>
                        <a:pt x="1134" y="252"/>
                      </a:lnTo>
                      <a:lnTo>
                        <a:pt x="1141" y="246"/>
                      </a:lnTo>
                      <a:lnTo>
                        <a:pt x="1146" y="240"/>
                      </a:lnTo>
                      <a:lnTo>
                        <a:pt x="1154" y="235"/>
                      </a:lnTo>
                      <a:lnTo>
                        <a:pt x="1160" y="228"/>
                      </a:lnTo>
                      <a:lnTo>
                        <a:pt x="1167" y="222"/>
                      </a:lnTo>
                      <a:lnTo>
                        <a:pt x="1173" y="216"/>
                      </a:lnTo>
                      <a:lnTo>
                        <a:pt x="1180" y="210"/>
                      </a:lnTo>
                      <a:lnTo>
                        <a:pt x="1185" y="205"/>
                      </a:lnTo>
                      <a:lnTo>
                        <a:pt x="1192" y="201"/>
                      </a:lnTo>
                      <a:lnTo>
                        <a:pt x="1196" y="198"/>
                      </a:lnTo>
                      <a:lnTo>
                        <a:pt x="1199" y="194"/>
                      </a:lnTo>
                      <a:lnTo>
                        <a:pt x="1201" y="192"/>
                      </a:lnTo>
                      <a:lnTo>
                        <a:pt x="1202" y="192"/>
                      </a:lnTo>
                      <a:lnTo>
                        <a:pt x="1201" y="191"/>
                      </a:lnTo>
                      <a:lnTo>
                        <a:pt x="1198" y="187"/>
                      </a:lnTo>
                      <a:lnTo>
                        <a:pt x="1196" y="184"/>
                      </a:lnTo>
                      <a:lnTo>
                        <a:pt x="1194" y="180"/>
                      </a:lnTo>
                      <a:lnTo>
                        <a:pt x="1192" y="177"/>
                      </a:lnTo>
                      <a:lnTo>
                        <a:pt x="1190" y="173"/>
                      </a:lnTo>
                      <a:lnTo>
                        <a:pt x="1189" y="168"/>
                      </a:lnTo>
                      <a:lnTo>
                        <a:pt x="1188" y="163"/>
                      </a:lnTo>
                      <a:lnTo>
                        <a:pt x="1186" y="158"/>
                      </a:lnTo>
                      <a:lnTo>
                        <a:pt x="1188" y="153"/>
                      </a:lnTo>
                      <a:lnTo>
                        <a:pt x="1188" y="146"/>
                      </a:lnTo>
                      <a:lnTo>
                        <a:pt x="1190" y="141"/>
                      </a:lnTo>
                      <a:lnTo>
                        <a:pt x="1193" y="135"/>
                      </a:lnTo>
                      <a:lnTo>
                        <a:pt x="1198" y="128"/>
                      </a:lnTo>
                      <a:lnTo>
                        <a:pt x="1202" y="121"/>
                      </a:lnTo>
                      <a:lnTo>
                        <a:pt x="1209" y="114"/>
                      </a:lnTo>
                      <a:lnTo>
                        <a:pt x="1215" y="105"/>
                      </a:lnTo>
                      <a:lnTo>
                        <a:pt x="1223" y="97"/>
                      </a:lnTo>
                      <a:lnTo>
                        <a:pt x="1231" y="87"/>
                      </a:lnTo>
                      <a:lnTo>
                        <a:pt x="1239" y="77"/>
                      </a:lnTo>
                      <a:lnTo>
                        <a:pt x="1245" y="68"/>
                      </a:lnTo>
                      <a:lnTo>
                        <a:pt x="1254" y="59"/>
                      </a:lnTo>
                      <a:lnTo>
                        <a:pt x="1261" y="51"/>
                      </a:lnTo>
                      <a:lnTo>
                        <a:pt x="1268" y="42"/>
                      </a:lnTo>
                      <a:lnTo>
                        <a:pt x="1273" y="35"/>
                      </a:lnTo>
                      <a:lnTo>
                        <a:pt x="1279" y="30"/>
                      </a:lnTo>
                      <a:lnTo>
                        <a:pt x="1283" y="23"/>
                      </a:lnTo>
                      <a:lnTo>
                        <a:pt x="1287" y="20"/>
                      </a:lnTo>
                      <a:lnTo>
                        <a:pt x="1290" y="17"/>
                      </a:lnTo>
                      <a:lnTo>
                        <a:pt x="1291" y="17"/>
                      </a:lnTo>
                      <a:lnTo>
                        <a:pt x="1290" y="16"/>
                      </a:lnTo>
                      <a:lnTo>
                        <a:pt x="1286" y="15"/>
                      </a:lnTo>
                      <a:lnTo>
                        <a:pt x="1282" y="13"/>
                      </a:lnTo>
                      <a:lnTo>
                        <a:pt x="1275" y="11"/>
                      </a:lnTo>
                      <a:lnTo>
                        <a:pt x="1268" y="9"/>
                      </a:lnTo>
                      <a:lnTo>
                        <a:pt x="1258" y="7"/>
                      </a:lnTo>
                      <a:lnTo>
                        <a:pt x="1247" y="5"/>
                      </a:lnTo>
                      <a:lnTo>
                        <a:pt x="1236" y="4"/>
                      </a:lnTo>
                      <a:lnTo>
                        <a:pt x="1223" y="2"/>
                      </a:lnTo>
                      <a:lnTo>
                        <a:pt x="1209" y="1"/>
                      </a:lnTo>
                      <a:lnTo>
                        <a:pt x="1194" y="1"/>
                      </a:lnTo>
                      <a:lnTo>
                        <a:pt x="1180" y="2"/>
                      </a:lnTo>
                      <a:lnTo>
                        <a:pt x="1163" y="4"/>
                      </a:lnTo>
                      <a:lnTo>
                        <a:pt x="1148" y="6"/>
                      </a:lnTo>
                      <a:lnTo>
                        <a:pt x="1131" y="10"/>
                      </a:lnTo>
                      <a:lnTo>
                        <a:pt x="1116" y="17"/>
                      </a:lnTo>
                      <a:lnTo>
                        <a:pt x="1099" y="22"/>
                      </a:lnTo>
                      <a:lnTo>
                        <a:pt x="1086" y="26"/>
                      </a:lnTo>
                      <a:lnTo>
                        <a:pt x="1072" y="28"/>
                      </a:lnTo>
                      <a:lnTo>
                        <a:pt x="1063" y="31"/>
                      </a:lnTo>
                      <a:lnTo>
                        <a:pt x="1053" y="31"/>
                      </a:lnTo>
                      <a:lnTo>
                        <a:pt x="1046" y="31"/>
                      </a:lnTo>
                      <a:lnTo>
                        <a:pt x="1040" y="30"/>
                      </a:lnTo>
                      <a:lnTo>
                        <a:pt x="1034" y="28"/>
                      </a:lnTo>
                      <a:lnTo>
                        <a:pt x="1028" y="25"/>
                      </a:lnTo>
                      <a:lnTo>
                        <a:pt x="1023" y="23"/>
                      </a:lnTo>
                      <a:lnTo>
                        <a:pt x="1019" y="19"/>
                      </a:lnTo>
                      <a:lnTo>
                        <a:pt x="1014" y="17"/>
                      </a:lnTo>
                      <a:lnTo>
                        <a:pt x="1008" y="13"/>
                      </a:lnTo>
                      <a:lnTo>
                        <a:pt x="1003" y="9"/>
                      </a:lnTo>
                      <a:lnTo>
                        <a:pt x="997" y="6"/>
                      </a:lnTo>
                      <a:lnTo>
                        <a:pt x="991" y="4"/>
                      </a:lnTo>
                      <a:lnTo>
                        <a:pt x="982" y="1"/>
                      </a:lnTo>
                      <a:lnTo>
                        <a:pt x="969" y="0"/>
                      </a:lnTo>
                      <a:lnTo>
                        <a:pt x="955" y="0"/>
                      </a:lnTo>
                      <a:lnTo>
                        <a:pt x="939" y="2"/>
                      </a:lnTo>
                      <a:lnTo>
                        <a:pt x="921" y="4"/>
                      </a:lnTo>
                      <a:lnTo>
                        <a:pt x="901" y="6"/>
                      </a:lnTo>
                      <a:lnTo>
                        <a:pt x="883" y="9"/>
                      </a:lnTo>
                      <a:lnTo>
                        <a:pt x="863" y="14"/>
                      </a:lnTo>
                      <a:lnTo>
                        <a:pt x="843" y="17"/>
                      </a:lnTo>
                      <a:lnTo>
                        <a:pt x="825" y="21"/>
                      </a:lnTo>
                      <a:lnTo>
                        <a:pt x="808" y="24"/>
                      </a:lnTo>
                      <a:lnTo>
                        <a:pt x="794" y="28"/>
                      </a:lnTo>
                      <a:lnTo>
                        <a:pt x="782" y="31"/>
                      </a:lnTo>
                      <a:lnTo>
                        <a:pt x="773" y="33"/>
                      </a:lnTo>
                      <a:lnTo>
                        <a:pt x="766" y="35"/>
                      </a:lnTo>
                      <a:lnTo>
                        <a:pt x="765" y="36"/>
                      </a:lnTo>
                      <a:lnTo>
                        <a:pt x="474" y="52"/>
                      </a:lnTo>
                      <a:lnTo>
                        <a:pt x="437" y="158"/>
                      </a:lnTo>
                      <a:lnTo>
                        <a:pt x="436" y="158"/>
                      </a:lnTo>
                      <a:lnTo>
                        <a:pt x="435" y="159"/>
                      </a:lnTo>
                      <a:lnTo>
                        <a:pt x="430" y="159"/>
                      </a:lnTo>
                      <a:lnTo>
                        <a:pt x="426" y="160"/>
                      </a:lnTo>
                      <a:lnTo>
                        <a:pt x="420" y="162"/>
                      </a:lnTo>
                      <a:lnTo>
                        <a:pt x="413" y="163"/>
                      </a:lnTo>
                      <a:lnTo>
                        <a:pt x="406" y="166"/>
                      </a:lnTo>
                      <a:lnTo>
                        <a:pt x="398" y="167"/>
                      </a:lnTo>
                      <a:lnTo>
                        <a:pt x="389" y="168"/>
                      </a:lnTo>
                      <a:lnTo>
                        <a:pt x="380" y="169"/>
                      </a:lnTo>
                      <a:lnTo>
                        <a:pt x="371" y="169"/>
                      </a:lnTo>
                      <a:lnTo>
                        <a:pt x="362" y="170"/>
                      </a:lnTo>
                      <a:lnTo>
                        <a:pt x="352" y="169"/>
                      </a:lnTo>
                      <a:lnTo>
                        <a:pt x="345" y="169"/>
                      </a:lnTo>
                      <a:lnTo>
                        <a:pt x="335" y="168"/>
                      </a:lnTo>
                      <a:lnTo>
                        <a:pt x="327" y="167"/>
                      </a:lnTo>
                      <a:lnTo>
                        <a:pt x="318" y="165"/>
                      </a:lnTo>
                      <a:lnTo>
                        <a:pt x="309" y="163"/>
                      </a:lnTo>
                      <a:lnTo>
                        <a:pt x="300" y="163"/>
                      </a:lnTo>
                      <a:lnTo>
                        <a:pt x="292" y="165"/>
                      </a:lnTo>
                      <a:lnTo>
                        <a:pt x="283" y="166"/>
                      </a:lnTo>
                      <a:lnTo>
                        <a:pt x="274" y="167"/>
                      </a:lnTo>
                      <a:lnTo>
                        <a:pt x="265" y="169"/>
                      </a:lnTo>
                      <a:lnTo>
                        <a:pt x="255" y="171"/>
                      </a:lnTo>
                      <a:lnTo>
                        <a:pt x="248" y="173"/>
                      </a:lnTo>
                      <a:lnTo>
                        <a:pt x="238" y="176"/>
                      </a:lnTo>
                      <a:lnTo>
                        <a:pt x="229" y="178"/>
                      </a:lnTo>
                      <a:lnTo>
                        <a:pt x="223" y="180"/>
                      </a:lnTo>
                      <a:lnTo>
                        <a:pt x="214" y="183"/>
                      </a:lnTo>
                      <a:lnTo>
                        <a:pt x="207" y="185"/>
                      </a:lnTo>
                      <a:lnTo>
                        <a:pt x="199" y="186"/>
                      </a:lnTo>
                      <a:lnTo>
                        <a:pt x="194" y="187"/>
                      </a:lnTo>
                      <a:lnTo>
                        <a:pt x="186" y="186"/>
                      </a:lnTo>
                      <a:lnTo>
                        <a:pt x="178" y="186"/>
                      </a:lnTo>
                      <a:lnTo>
                        <a:pt x="168" y="185"/>
                      </a:lnTo>
                      <a:lnTo>
                        <a:pt x="156" y="185"/>
                      </a:lnTo>
                      <a:lnTo>
                        <a:pt x="144" y="183"/>
                      </a:lnTo>
                      <a:lnTo>
                        <a:pt x="131" y="180"/>
                      </a:lnTo>
                      <a:lnTo>
                        <a:pt x="118" y="179"/>
                      </a:lnTo>
                      <a:lnTo>
                        <a:pt x="106" y="177"/>
                      </a:lnTo>
                      <a:lnTo>
                        <a:pt x="93" y="174"/>
                      </a:lnTo>
                      <a:lnTo>
                        <a:pt x="80" y="173"/>
                      </a:lnTo>
                      <a:lnTo>
                        <a:pt x="70" y="171"/>
                      </a:lnTo>
                      <a:lnTo>
                        <a:pt x="60" y="169"/>
                      </a:lnTo>
                      <a:lnTo>
                        <a:pt x="53" y="168"/>
                      </a:lnTo>
                      <a:lnTo>
                        <a:pt x="46" y="167"/>
                      </a:lnTo>
                      <a:lnTo>
                        <a:pt x="42" y="167"/>
                      </a:lnTo>
                      <a:lnTo>
                        <a:pt x="0" y="296"/>
                      </a:lnTo>
                      <a:close/>
                    </a:path>
                  </a:pathLst>
                </a:custGeom>
                <a:solidFill>
                  <a:srgbClr val="F59E85"/>
                </a:solidFill>
                <a:ln w="9525">
                  <a:noFill/>
                  <a:round/>
                  <a:headEnd/>
                  <a:tailEnd/>
                </a:ln>
              </p:spPr>
              <p:txBody>
                <a:bodyPr/>
                <a:lstStyle/>
                <a:p>
                  <a:endParaRPr lang="fr-FR"/>
                </a:p>
              </p:txBody>
            </p:sp>
            <p:sp>
              <p:nvSpPr>
                <p:cNvPr id="49" name="Freeform 445"/>
                <p:cNvSpPr>
                  <a:spLocks/>
                </p:cNvSpPr>
                <p:nvPr/>
              </p:nvSpPr>
              <p:spPr bwMode="auto">
                <a:xfrm>
                  <a:off x="4263" y="2313"/>
                  <a:ext cx="87" cy="27"/>
                </a:xfrm>
                <a:custGeom>
                  <a:avLst/>
                  <a:gdLst>
                    <a:gd name="T0" fmla="*/ 0 w 347"/>
                    <a:gd name="T1" fmla="*/ 0 h 81"/>
                    <a:gd name="T2" fmla="*/ 0 w 347"/>
                    <a:gd name="T3" fmla="*/ 0 h 81"/>
                    <a:gd name="T4" fmla="*/ 0 w 347"/>
                    <a:gd name="T5" fmla="*/ 0 h 81"/>
                    <a:gd name="T6" fmla="*/ 0 w 347"/>
                    <a:gd name="T7" fmla="*/ 0 h 81"/>
                    <a:gd name="T8" fmla="*/ 0 w 347"/>
                    <a:gd name="T9" fmla="*/ 0 h 81"/>
                    <a:gd name="T10" fmla="*/ 0 w 347"/>
                    <a:gd name="T11" fmla="*/ 0 h 81"/>
                    <a:gd name="T12" fmla="*/ 0 w 347"/>
                    <a:gd name="T13" fmla="*/ 0 h 81"/>
                    <a:gd name="T14" fmla="*/ 0 w 347"/>
                    <a:gd name="T15" fmla="*/ 0 h 81"/>
                    <a:gd name="T16" fmla="*/ 0 w 347"/>
                    <a:gd name="T17" fmla="*/ 0 h 81"/>
                    <a:gd name="T18" fmla="*/ 0 w 347"/>
                    <a:gd name="T19" fmla="*/ 0 h 81"/>
                    <a:gd name="T20" fmla="*/ 0 w 347"/>
                    <a:gd name="T21" fmla="*/ 0 h 81"/>
                    <a:gd name="T22" fmla="*/ 0 w 347"/>
                    <a:gd name="T23" fmla="*/ 0 h 81"/>
                    <a:gd name="T24" fmla="*/ 0 w 347"/>
                    <a:gd name="T25" fmla="*/ 0 h 81"/>
                    <a:gd name="T26" fmla="*/ 0 w 347"/>
                    <a:gd name="T27" fmla="*/ 0 h 81"/>
                    <a:gd name="T28" fmla="*/ 0 w 347"/>
                    <a:gd name="T29" fmla="*/ 0 h 81"/>
                    <a:gd name="T30" fmla="*/ 0 w 347"/>
                    <a:gd name="T31" fmla="*/ 0 h 81"/>
                    <a:gd name="T32" fmla="*/ 0 w 347"/>
                    <a:gd name="T33" fmla="*/ 0 h 81"/>
                    <a:gd name="T34" fmla="*/ 0 w 347"/>
                    <a:gd name="T35" fmla="*/ 0 h 81"/>
                    <a:gd name="T36" fmla="*/ 0 w 347"/>
                    <a:gd name="T37" fmla="*/ 0 h 81"/>
                    <a:gd name="T38" fmla="*/ 0 w 347"/>
                    <a:gd name="T39" fmla="*/ 0 h 81"/>
                    <a:gd name="T40" fmla="*/ 0 w 347"/>
                    <a:gd name="T41" fmla="*/ 0 h 81"/>
                    <a:gd name="T42" fmla="*/ 0 w 347"/>
                    <a:gd name="T43" fmla="*/ 0 h 81"/>
                    <a:gd name="T44" fmla="*/ 0 w 347"/>
                    <a:gd name="T45" fmla="*/ 0 h 81"/>
                    <a:gd name="T46" fmla="*/ 0 w 347"/>
                    <a:gd name="T47" fmla="*/ 0 h 81"/>
                    <a:gd name="T48" fmla="*/ 0 w 347"/>
                    <a:gd name="T49" fmla="*/ 0 h 81"/>
                    <a:gd name="T50" fmla="*/ 0 w 347"/>
                    <a:gd name="T51" fmla="*/ 0 h 81"/>
                    <a:gd name="T52" fmla="*/ 0 w 347"/>
                    <a:gd name="T53" fmla="*/ 0 h 81"/>
                    <a:gd name="T54" fmla="*/ 0 w 347"/>
                    <a:gd name="T55" fmla="*/ 0 h 81"/>
                    <a:gd name="T56" fmla="*/ 0 w 347"/>
                    <a:gd name="T57" fmla="*/ 0 h 81"/>
                    <a:gd name="T58" fmla="*/ 0 w 347"/>
                    <a:gd name="T59" fmla="*/ 0 h 81"/>
                    <a:gd name="T60" fmla="*/ 0 w 347"/>
                    <a:gd name="T61" fmla="*/ 0 h 81"/>
                    <a:gd name="T62" fmla="*/ 0 w 347"/>
                    <a:gd name="T63" fmla="*/ 0 h 81"/>
                    <a:gd name="T64" fmla="*/ 0 w 347"/>
                    <a:gd name="T65" fmla="*/ 0 h 81"/>
                    <a:gd name="T66" fmla="*/ 0 w 347"/>
                    <a:gd name="T67" fmla="*/ 0 h 81"/>
                    <a:gd name="T68" fmla="*/ 0 w 347"/>
                    <a:gd name="T69" fmla="*/ 0 h 81"/>
                    <a:gd name="T70" fmla="*/ 0 w 347"/>
                    <a:gd name="T71" fmla="*/ 0 h 81"/>
                    <a:gd name="T72" fmla="*/ 0 w 347"/>
                    <a:gd name="T73" fmla="*/ 0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7"/>
                    <a:gd name="T112" fmla="*/ 0 h 81"/>
                    <a:gd name="T113" fmla="*/ 347 w 347"/>
                    <a:gd name="T114" fmla="*/ 81 h 8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7" h="81">
                      <a:moveTo>
                        <a:pt x="4" y="41"/>
                      </a:moveTo>
                      <a:lnTo>
                        <a:pt x="15" y="41"/>
                      </a:lnTo>
                      <a:lnTo>
                        <a:pt x="54" y="44"/>
                      </a:lnTo>
                      <a:lnTo>
                        <a:pt x="91" y="45"/>
                      </a:lnTo>
                      <a:lnTo>
                        <a:pt x="126" y="45"/>
                      </a:lnTo>
                      <a:lnTo>
                        <a:pt x="158" y="43"/>
                      </a:lnTo>
                      <a:lnTo>
                        <a:pt x="186" y="39"/>
                      </a:lnTo>
                      <a:lnTo>
                        <a:pt x="213" y="36"/>
                      </a:lnTo>
                      <a:lnTo>
                        <a:pt x="236" y="32"/>
                      </a:lnTo>
                      <a:lnTo>
                        <a:pt x="258" y="28"/>
                      </a:lnTo>
                      <a:lnTo>
                        <a:pt x="277" y="22"/>
                      </a:lnTo>
                      <a:lnTo>
                        <a:pt x="294" y="18"/>
                      </a:lnTo>
                      <a:lnTo>
                        <a:pt x="307" y="13"/>
                      </a:lnTo>
                      <a:lnTo>
                        <a:pt x="319" y="9"/>
                      </a:lnTo>
                      <a:lnTo>
                        <a:pt x="326" y="5"/>
                      </a:lnTo>
                      <a:lnTo>
                        <a:pt x="333" y="2"/>
                      </a:lnTo>
                      <a:lnTo>
                        <a:pt x="337" y="0"/>
                      </a:lnTo>
                      <a:lnTo>
                        <a:pt x="338" y="0"/>
                      </a:lnTo>
                      <a:lnTo>
                        <a:pt x="347" y="57"/>
                      </a:lnTo>
                      <a:lnTo>
                        <a:pt x="313" y="65"/>
                      </a:lnTo>
                      <a:lnTo>
                        <a:pt x="279" y="71"/>
                      </a:lnTo>
                      <a:lnTo>
                        <a:pt x="247" y="76"/>
                      </a:lnTo>
                      <a:lnTo>
                        <a:pt x="215" y="79"/>
                      </a:lnTo>
                      <a:lnTo>
                        <a:pt x="185" y="81"/>
                      </a:lnTo>
                      <a:lnTo>
                        <a:pt x="156" y="81"/>
                      </a:lnTo>
                      <a:lnTo>
                        <a:pt x="130" y="80"/>
                      </a:lnTo>
                      <a:lnTo>
                        <a:pt x="105" y="79"/>
                      </a:lnTo>
                      <a:lnTo>
                        <a:pt x="82" y="76"/>
                      </a:lnTo>
                      <a:lnTo>
                        <a:pt x="61" y="74"/>
                      </a:lnTo>
                      <a:lnTo>
                        <a:pt x="44" y="70"/>
                      </a:lnTo>
                      <a:lnTo>
                        <a:pt x="29" y="68"/>
                      </a:lnTo>
                      <a:lnTo>
                        <a:pt x="16" y="65"/>
                      </a:lnTo>
                      <a:lnTo>
                        <a:pt x="7" y="64"/>
                      </a:lnTo>
                      <a:lnTo>
                        <a:pt x="2" y="62"/>
                      </a:lnTo>
                      <a:lnTo>
                        <a:pt x="0" y="62"/>
                      </a:lnTo>
                      <a:lnTo>
                        <a:pt x="4" y="41"/>
                      </a:lnTo>
                      <a:close/>
                    </a:path>
                  </a:pathLst>
                </a:custGeom>
                <a:solidFill>
                  <a:srgbClr val="FF9900"/>
                </a:solidFill>
                <a:ln w="9525">
                  <a:noFill/>
                  <a:round/>
                  <a:headEnd/>
                  <a:tailEnd/>
                </a:ln>
              </p:spPr>
              <p:txBody>
                <a:bodyPr/>
                <a:lstStyle/>
                <a:p>
                  <a:endParaRPr lang="fr-FR"/>
                </a:p>
              </p:txBody>
            </p:sp>
            <p:sp>
              <p:nvSpPr>
                <p:cNvPr id="50" name="Freeform 446"/>
                <p:cNvSpPr>
                  <a:spLocks/>
                </p:cNvSpPr>
                <p:nvPr/>
              </p:nvSpPr>
              <p:spPr bwMode="auto">
                <a:xfrm>
                  <a:off x="4182" y="2077"/>
                  <a:ext cx="255" cy="314"/>
                </a:xfrm>
                <a:custGeom>
                  <a:avLst/>
                  <a:gdLst>
                    <a:gd name="T0" fmla="*/ 0 w 1019"/>
                    <a:gd name="T1" fmla="*/ 0 h 940"/>
                    <a:gd name="T2" fmla="*/ 0 w 1019"/>
                    <a:gd name="T3" fmla="*/ 0 h 940"/>
                    <a:gd name="T4" fmla="*/ 0 w 1019"/>
                    <a:gd name="T5" fmla="*/ 0 h 940"/>
                    <a:gd name="T6" fmla="*/ 0 w 1019"/>
                    <a:gd name="T7" fmla="*/ 0 h 940"/>
                    <a:gd name="T8" fmla="*/ 0 w 1019"/>
                    <a:gd name="T9" fmla="*/ 0 h 940"/>
                    <a:gd name="T10" fmla="*/ 0 w 1019"/>
                    <a:gd name="T11" fmla="*/ 0 h 940"/>
                    <a:gd name="T12" fmla="*/ 0 w 1019"/>
                    <a:gd name="T13" fmla="*/ 0 h 940"/>
                    <a:gd name="T14" fmla="*/ 0 w 1019"/>
                    <a:gd name="T15" fmla="*/ 0 h 940"/>
                    <a:gd name="T16" fmla="*/ 0 w 1019"/>
                    <a:gd name="T17" fmla="*/ 0 h 940"/>
                    <a:gd name="T18" fmla="*/ 0 w 1019"/>
                    <a:gd name="T19" fmla="*/ 0 h 940"/>
                    <a:gd name="T20" fmla="*/ 0 w 1019"/>
                    <a:gd name="T21" fmla="*/ 0 h 940"/>
                    <a:gd name="T22" fmla="*/ 0 w 1019"/>
                    <a:gd name="T23" fmla="*/ 0 h 940"/>
                    <a:gd name="T24" fmla="*/ 0 w 1019"/>
                    <a:gd name="T25" fmla="*/ 0 h 940"/>
                    <a:gd name="T26" fmla="*/ 0 w 1019"/>
                    <a:gd name="T27" fmla="*/ 0 h 940"/>
                    <a:gd name="T28" fmla="*/ 0 w 1019"/>
                    <a:gd name="T29" fmla="*/ 0 h 940"/>
                    <a:gd name="T30" fmla="*/ 0 w 1019"/>
                    <a:gd name="T31" fmla="*/ 0 h 940"/>
                    <a:gd name="T32" fmla="*/ 0 w 1019"/>
                    <a:gd name="T33" fmla="*/ 0 h 940"/>
                    <a:gd name="T34" fmla="*/ 0 w 1019"/>
                    <a:gd name="T35" fmla="*/ 0 h 940"/>
                    <a:gd name="T36" fmla="*/ 0 w 1019"/>
                    <a:gd name="T37" fmla="*/ 0 h 940"/>
                    <a:gd name="T38" fmla="*/ 0 w 1019"/>
                    <a:gd name="T39" fmla="*/ 0 h 940"/>
                    <a:gd name="T40" fmla="*/ 0 w 1019"/>
                    <a:gd name="T41" fmla="*/ 0 h 940"/>
                    <a:gd name="T42" fmla="*/ 0 w 1019"/>
                    <a:gd name="T43" fmla="*/ 0 h 940"/>
                    <a:gd name="T44" fmla="*/ 0 w 1019"/>
                    <a:gd name="T45" fmla="*/ 0 h 940"/>
                    <a:gd name="T46" fmla="*/ 0 w 1019"/>
                    <a:gd name="T47" fmla="*/ 0 h 940"/>
                    <a:gd name="T48" fmla="*/ 0 w 1019"/>
                    <a:gd name="T49" fmla="*/ 0 h 940"/>
                    <a:gd name="T50" fmla="*/ 0 w 1019"/>
                    <a:gd name="T51" fmla="*/ 0 h 940"/>
                    <a:gd name="T52" fmla="*/ 0 w 1019"/>
                    <a:gd name="T53" fmla="*/ 0 h 940"/>
                    <a:gd name="T54" fmla="*/ 0 w 1019"/>
                    <a:gd name="T55" fmla="*/ 0 h 940"/>
                    <a:gd name="T56" fmla="*/ 0 w 1019"/>
                    <a:gd name="T57" fmla="*/ 0 h 940"/>
                    <a:gd name="T58" fmla="*/ 0 w 1019"/>
                    <a:gd name="T59" fmla="*/ 0 h 940"/>
                    <a:gd name="T60" fmla="*/ 0 w 1019"/>
                    <a:gd name="T61" fmla="*/ 0 h 940"/>
                    <a:gd name="T62" fmla="*/ 0 w 1019"/>
                    <a:gd name="T63" fmla="*/ 0 h 940"/>
                    <a:gd name="T64" fmla="*/ 0 w 1019"/>
                    <a:gd name="T65" fmla="*/ 0 h 940"/>
                    <a:gd name="T66" fmla="*/ 0 w 1019"/>
                    <a:gd name="T67" fmla="*/ 0 h 940"/>
                    <a:gd name="T68" fmla="*/ 0 w 1019"/>
                    <a:gd name="T69" fmla="*/ 0 h 940"/>
                    <a:gd name="T70" fmla="*/ 0 w 1019"/>
                    <a:gd name="T71" fmla="*/ 0 h 940"/>
                    <a:gd name="T72" fmla="*/ 0 w 1019"/>
                    <a:gd name="T73" fmla="*/ 0 h 940"/>
                    <a:gd name="T74" fmla="*/ 0 w 1019"/>
                    <a:gd name="T75" fmla="*/ 0 h 940"/>
                    <a:gd name="T76" fmla="*/ 0 w 1019"/>
                    <a:gd name="T77" fmla="*/ 0 h 940"/>
                    <a:gd name="T78" fmla="*/ 0 w 1019"/>
                    <a:gd name="T79" fmla="*/ 0 h 940"/>
                    <a:gd name="T80" fmla="*/ 0 w 1019"/>
                    <a:gd name="T81" fmla="*/ 0 h 940"/>
                    <a:gd name="T82" fmla="*/ 0 w 1019"/>
                    <a:gd name="T83" fmla="*/ 0 h 940"/>
                    <a:gd name="T84" fmla="*/ 0 w 1019"/>
                    <a:gd name="T85" fmla="*/ 0 h 940"/>
                    <a:gd name="T86" fmla="*/ 0 w 1019"/>
                    <a:gd name="T87" fmla="*/ 0 h 940"/>
                    <a:gd name="T88" fmla="*/ 0 w 1019"/>
                    <a:gd name="T89" fmla="*/ 0 h 940"/>
                    <a:gd name="T90" fmla="*/ 0 w 1019"/>
                    <a:gd name="T91" fmla="*/ 0 h 940"/>
                    <a:gd name="T92" fmla="*/ 0 w 1019"/>
                    <a:gd name="T93" fmla="*/ 0 h 940"/>
                    <a:gd name="T94" fmla="*/ 0 w 1019"/>
                    <a:gd name="T95" fmla="*/ 0 h 940"/>
                    <a:gd name="T96" fmla="*/ 0 w 1019"/>
                    <a:gd name="T97" fmla="*/ 0 h 940"/>
                    <a:gd name="T98" fmla="*/ 0 w 1019"/>
                    <a:gd name="T99" fmla="*/ 0 h 940"/>
                    <a:gd name="T100" fmla="*/ 0 w 1019"/>
                    <a:gd name="T101" fmla="*/ 0 h 940"/>
                    <a:gd name="T102" fmla="*/ 0 w 1019"/>
                    <a:gd name="T103" fmla="*/ 0 h 940"/>
                    <a:gd name="T104" fmla="*/ 0 w 1019"/>
                    <a:gd name="T105" fmla="*/ 0 h 940"/>
                    <a:gd name="T106" fmla="*/ 0 w 1019"/>
                    <a:gd name="T107" fmla="*/ 0 h 940"/>
                    <a:gd name="T108" fmla="*/ 0 w 1019"/>
                    <a:gd name="T109" fmla="*/ 0 h 940"/>
                    <a:gd name="T110" fmla="*/ 0 w 1019"/>
                    <a:gd name="T111" fmla="*/ 0 h 940"/>
                    <a:gd name="T112" fmla="*/ 0 w 1019"/>
                    <a:gd name="T113" fmla="*/ 0 h 940"/>
                    <a:gd name="T114" fmla="*/ 0 w 1019"/>
                    <a:gd name="T115" fmla="*/ 0 h 940"/>
                    <a:gd name="T116" fmla="*/ 0 w 1019"/>
                    <a:gd name="T117" fmla="*/ 0 h 940"/>
                    <a:gd name="T118" fmla="*/ 0 w 1019"/>
                    <a:gd name="T119" fmla="*/ 0 h 9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9"/>
                    <a:gd name="T181" fmla="*/ 0 h 940"/>
                    <a:gd name="T182" fmla="*/ 1019 w 1019"/>
                    <a:gd name="T183" fmla="*/ 940 h 94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9" h="940">
                      <a:moveTo>
                        <a:pt x="572" y="125"/>
                      </a:moveTo>
                      <a:lnTo>
                        <a:pt x="572" y="123"/>
                      </a:lnTo>
                      <a:lnTo>
                        <a:pt x="573" y="122"/>
                      </a:lnTo>
                      <a:lnTo>
                        <a:pt x="576" y="119"/>
                      </a:lnTo>
                      <a:lnTo>
                        <a:pt x="580" y="116"/>
                      </a:lnTo>
                      <a:lnTo>
                        <a:pt x="584" y="112"/>
                      </a:lnTo>
                      <a:lnTo>
                        <a:pt x="589" y="108"/>
                      </a:lnTo>
                      <a:lnTo>
                        <a:pt x="594" y="102"/>
                      </a:lnTo>
                      <a:lnTo>
                        <a:pt x="602" y="97"/>
                      </a:lnTo>
                      <a:lnTo>
                        <a:pt x="609" y="91"/>
                      </a:lnTo>
                      <a:lnTo>
                        <a:pt x="617" y="85"/>
                      </a:lnTo>
                      <a:lnTo>
                        <a:pt x="625" y="79"/>
                      </a:lnTo>
                      <a:lnTo>
                        <a:pt x="632" y="74"/>
                      </a:lnTo>
                      <a:lnTo>
                        <a:pt x="642" y="68"/>
                      </a:lnTo>
                      <a:lnTo>
                        <a:pt x="651" y="64"/>
                      </a:lnTo>
                      <a:lnTo>
                        <a:pt x="661" y="60"/>
                      </a:lnTo>
                      <a:lnTo>
                        <a:pt x="670" y="58"/>
                      </a:lnTo>
                      <a:lnTo>
                        <a:pt x="672" y="57"/>
                      </a:lnTo>
                      <a:lnTo>
                        <a:pt x="678" y="54"/>
                      </a:lnTo>
                      <a:lnTo>
                        <a:pt x="681" y="52"/>
                      </a:lnTo>
                      <a:lnTo>
                        <a:pt x="685" y="51"/>
                      </a:lnTo>
                      <a:lnTo>
                        <a:pt x="690" y="49"/>
                      </a:lnTo>
                      <a:lnTo>
                        <a:pt x="695" y="48"/>
                      </a:lnTo>
                      <a:lnTo>
                        <a:pt x="700" y="46"/>
                      </a:lnTo>
                      <a:lnTo>
                        <a:pt x="707" y="44"/>
                      </a:lnTo>
                      <a:lnTo>
                        <a:pt x="714" y="42"/>
                      </a:lnTo>
                      <a:lnTo>
                        <a:pt x="720" y="41"/>
                      </a:lnTo>
                      <a:lnTo>
                        <a:pt x="727" y="40"/>
                      </a:lnTo>
                      <a:lnTo>
                        <a:pt x="733" y="37"/>
                      </a:lnTo>
                      <a:lnTo>
                        <a:pt x="740" y="36"/>
                      </a:lnTo>
                      <a:lnTo>
                        <a:pt x="746" y="36"/>
                      </a:lnTo>
                      <a:lnTo>
                        <a:pt x="746" y="35"/>
                      </a:lnTo>
                      <a:lnTo>
                        <a:pt x="748" y="34"/>
                      </a:lnTo>
                      <a:lnTo>
                        <a:pt x="749" y="32"/>
                      </a:lnTo>
                      <a:lnTo>
                        <a:pt x="750" y="30"/>
                      </a:lnTo>
                      <a:lnTo>
                        <a:pt x="752" y="28"/>
                      </a:lnTo>
                      <a:lnTo>
                        <a:pt x="754" y="25"/>
                      </a:lnTo>
                      <a:lnTo>
                        <a:pt x="755" y="21"/>
                      </a:lnTo>
                      <a:lnTo>
                        <a:pt x="758" y="19"/>
                      </a:lnTo>
                      <a:lnTo>
                        <a:pt x="759" y="18"/>
                      </a:lnTo>
                      <a:lnTo>
                        <a:pt x="762" y="17"/>
                      </a:lnTo>
                      <a:lnTo>
                        <a:pt x="766" y="16"/>
                      </a:lnTo>
                      <a:lnTo>
                        <a:pt x="770" y="16"/>
                      </a:lnTo>
                      <a:lnTo>
                        <a:pt x="772" y="16"/>
                      </a:lnTo>
                      <a:lnTo>
                        <a:pt x="776" y="16"/>
                      </a:lnTo>
                      <a:lnTo>
                        <a:pt x="778" y="16"/>
                      </a:lnTo>
                      <a:lnTo>
                        <a:pt x="780" y="16"/>
                      </a:lnTo>
                      <a:lnTo>
                        <a:pt x="782" y="13"/>
                      </a:lnTo>
                      <a:lnTo>
                        <a:pt x="784" y="11"/>
                      </a:lnTo>
                      <a:lnTo>
                        <a:pt x="790" y="9"/>
                      </a:lnTo>
                      <a:lnTo>
                        <a:pt x="795" y="5"/>
                      </a:lnTo>
                      <a:lnTo>
                        <a:pt x="797" y="3"/>
                      </a:lnTo>
                      <a:lnTo>
                        <a:pt x="801" y="2"/>
                      </a:lnTo>
                      <a:lnTo>
                        <a:pt x="805" y="1"/>
                      </a:lnTo>
                      <a:lnTo>
                        <a:pt x="808" y="1"/>
                      </a:lnTo>
                      <a:lnTo>
                        <a:pt x="812" y="0"/>
                      </a:lnTo>
                      <a:lnTo>
                        <a:pt x="816" y="0"/>
                      </a:lnTo>
                      <a:lnTo>
                        <a:pt x="820" y="0"/>
                      </a:lnTo>
                      <a:lnTo>
                        <a:pt x="824" y="1"/>
                      </a:lnTo>
                      <a:lnTo>
                        <a:pt x="827" y="2"/>
                      </a:lnTo>
                      <a:lnTo>
                        <a:pt x="830" y="3"/>
                      </a:lnTo>
                      <a:lnTo>
                        <a:pt x="834" y="4"/>
                      </a:lnTo>
                      <a:lnTo>
                        <a:pt x="837" y="7"/>
                      </a:lnTo>
                      <a:lnTo>
                        <a:pt x="842" y="10"/>
                      </a:lnTo>
                      <a:lnTo>
                        <a:pt x="846" y="13"/>
                      </a:lnTo>
                      <a:lnTo>
                        <a:pt x="848" y="16"/>
                      </a:lnTo>
                      <a:lnTo>
                        <a:pt x="850" y="19"/>
                      </a:lnTo>
                      <a:lnTo>
                        <a:pt x="851" y="21"/>
                      </a:lnTo>
                      <a:lnTo>
                        <a:pt x="852" y="21"/>
                      </a:lnTo>
                      <a:lnTo>
                        <a:pt x="855" y="21"/>
                      </a:lnTo>
                      <a:lnTo>
                        <a:pt x="858" y="23"/>
                      </a:lnTo>
                      <a:lnTo>
                        <a:pt x="862" y="24"/>
                      </a:lnTo>
                      <a:lnTo>
                        <a:pt x="865" y="25"/>
                      </a:lnTo>
                      <a:lnTo>
                        <a:pt x="869" y="26"/>
                      </a:lnTo>
                      <a:lnTo>
                        <a:pt x="872" y="28"/>
                      </a:lnTo>
                      <a:lnTo>
                        <a:pt x="875" y="30"/>
                      </a:lnTo>
                      <a:lnTo>
                        <a:pt x="875" y="31"/>
                      </a:lnTo>
                      <a:lnTo>
                        <a:pt x="877" y="35"/>
                      </a:lnTo>
                      <a:lnTo>
                        <a:pt x="877" y="38"/>
                      </a:lnTo>
                      <a:lnTo>
                        <a:pt x="880" y="42"/>
                      </a:lnTo>
                      <a:lnTo>
                        <a:pt x="881" y="46"/>
                      </a:lnTo>
                      <a:lnTo>
                        <a:pt x="884" y="49"/>
                      </a:lnTo>
                      <a:lnTo>
                        <a:pt x="888" y="51"/>
                      </a:lnTo>
                      <a:lnTo>
                        <a:pt x="892" y="52"/>
                      </a:lnTo>
                      <a:lnTo>
                        <a:pt x="896" y="52"/>
                      </a:lnTo>
                      <a:lnTo>
                        <a:pt x="901" y="54"/>
                      </a:lnTo>
                      <a:lnTo>
                        <a:pt x="905" y="55"/>
                      </a:lnTo>
                      <a:lnTo>
                        <a:pt x="910" y="58"/>
                      </a:lnTo>
                      <a:lnTo>
                        <a:pt x="913" y="59"/>
                      </a:lnTo>
                      <a:lnTo>
                        <a:pt x="915" y="61"/>
                      </a:lnTo>
                      <a:lnTo>
                        <a:pt x="918" y="63"/>
                      </a:lnTo>
                      <a:lnTo>
                        <a:pt x="919" y="66"/>
                      </a:lnTo>
                      <a:lnTo>
                        <a:pt x="919" y="68"/>
                      </a:lnTo>
                      <a:lnTo>
                        <a:pt x="919" y="72"/>
                      </a:lnTo>
                      <a:lnTo>
                        <a:pt x="919" y="77"/>
                      </a:lnTo>
                      <a:lnTo>
                        <a:pt x="920" y="82"/>
                      </a:lnTo>
                      <a:lnTo>
                        <a:pt x="920" y="85"/>
                      </a:lnTo>
                      <a:lnTo>
                        <a:pt x="922" y="91"/>
                      </a:lnTo>
                      <a:lnTo>
                        <a:pt x="923" y="93"/>
                      </a:lnTo>
                      <a:lnTo>
                        <a:pt x="926" y="96"/>
                      </a:lnTo>
                      <a:lnTo>
                        <a:pt x="927" y="97"/>
                      </a:lnTo>
                      <a:lnTo>
                        <a:pt x="931" y="98"/>
                      </a:lnTo>
                      <a:lnTo>
                        <a:pt x="935" y="100"/>
                      </a:lnTo>
                      <a:lnTo>
                        <a:pt x="940" y="102"/>
                      </a:lnTo>
                      <a:lnTo>
                        <a:pt x="943" y="103"/>
                      </a:lnTo>
                      <a:lnTo>
                        <a:pt x="947" y="108"/>
                      </a:lnTo>
                      <a:lnTo>
                        <a:pt x="948" y="110"/>
                      </a:lnTo>
                      <a:lnTo>
                        <a:pt x="949" y="112"/>
                      </a:lnTo>
                      <a:lnTo>
                        <a:pt x="951" y="115"/>
                      </a:lnTo>
                      <a:lnTo>
                        <a:pt x="951" y="118"/>
                      </a:lnTo>
                      <a:lnTo>
                        <a:pt x="951" y="121"/>
                      </a:lnTo>
                      <a:lnTo>
                        <a:pt x="952" y="125"/>
                      </a:lnTo>
                      <a:lnTo>
                        <a:pt x="952" y="127"/>
                      </a:lnTo>
                      <a:lnTo>
                        <a:pt x="953" y="129"/>
                      </a:lnTo>
                      <a:lnTo>
                        <a:pt x="956" y="133"/>
                      </a:lnTo>
                      <a:lnTo>
                        <a:pt x="958" y="136"/>
                      </a:lnTo>
                      <a:lnTo>
                        <a:pt x="961" y="137"/>
                      </a:lnTo>
                      <a:lnTo>
                        <a:pt x="965" y="139"/>
                      </a:lnTo>
                      <a:lnTo>
                        <a:pt x="969" y="141"/>
                      </a:lnTo>
                      <a:lnTo>
                        <a:pt x="973" y="142"/>
                      </a:lnTo>
                      <a:lnTo>
                        <a:pt x="974" y="143"/>
                      </a:lnTo>
                      <a:lnTo>
                        <a:pt x="977" y="146"/>
                      </a:lnTo>
                      <a:lnTo>
                        <a:pt x="978" y="149"/>
                      </a:lnTo>
                      <a:lnTo>
                        <a:pt x="981" y="153"/>
                      </a:lnTo>
                      <a:lnTo>
                        <a:pt x="981" y="158"/>
                      </a:lnTo>
                      <a:lnTo>
                        <a:pt x="981" y="161"/>
                      </a:lnTo>
                      <a:lnTo>
                        <a:pt x="981" y="164"/>
                      </a:lnTo>
                      <a:lnTo>
                        <a:pt x="982" y="165"/>
                      </a:lnTo>
                      <a:lnTo>
                        <a:pt x="981" y="166"/>
                      </a:lnTo>
                      <a:lnTo>
                        <a:pt x="981" y="170"/>
                      </a:lnTo>
                      <a:lnTo>
                        <a:pt x="982" y="172"/>
                      </a:lnTo>
                      <a:lnTo>
                        <a:pt x="985" y="175"/>
                      </a:lnTo>
                      <a:lnTo>
                        <a:pt x="989" y="176"/>
                      </a:lnTo>
                      <a:lnTo>
                        <a:pt x="994" y="178"/>
                      </a:lnTo>
                      <a:lnTo>
                        <a:pt x="998" y="179"/>
                      </a:lnTo>
                      <a:lnTo>
                        <a:pt x="1002" y="181"/>
                      </a:lnTo>
                      <a:lnTo>
                        <a:pt x="1004" y="183"/>
                      </a:lnTo>
                      <a:lnTo>
                        <a:pt x="1007" y="186"/>
                      </a:lnTo>
                      <a:lnTo>
                        <a:pt x="1007" y="188"/>
                      </a:lnTo>
                      <a:lnTo>
                        <a:pt x="1007" y="192"/>
                      </a:lnTo>
                      <a:lnTo>
                        <a:pt x="1007" y="194"/>
                      </a:lnTo>
                      <a:lnTo>
                        <a:pt x="1007" y="197"/>
                      </a:lnTo>
                      <a:lnTo>
                        <a:pt x="1004" y="201"/>
                      </a:lnTo>
                      <a:lnTo>
                        <a:pt x="1004" y="206"/>
                      </a:lnTo>
                      <a:lnTo>
                        <a:pt x="1007" y="211"/>
                      </a:lnTo>
                      <a:lnTo>
                        <a:pt x="1012" y="216"/>
                      </a:lnTo>
                      <a:lnTo>
                        <a:pt x="1015" y="218"/>
                      </a:lnTo>
                      <a:lnTo>
                        <a:pt x="1017" y="222"/>
                      </a:lnTo>
                      <a:lnTo>
                        <a:pt x="1019" y="227"/>
                      </a:lnTo>
                      <a:lnTo>
                        <a:pt x="1019" y="232"/>
                      </a:lnTo>
                      <a:lnTo>
                        <a:pt x="1016" y="235"/>
                      </a:lnTo>
                      <a:lnTo>
                        <a:pt x="1013" y="240"/>
                      </a:lnTo>
                      <a:lnTo>
                        <a:pt x="1011" y="242"/>
                      </a:lnTo>
                      <a:lnTo>
                        <a:pt x="1008" y="243"/>
                      </a:lnTo>
                      <a:lnTo>
                        <a:pt x="1004" y="244"/>
                      </a:lnTo>
                      <a:lnTo>
                        <a:pt x="1002" y="246"/>
                      </a:lnTo>
                      <a:lnTo>
                        <a:pt x="999" y="246"/>
                      </a:lnTo>
                      <a:lnTo>
                        <a:pt x="995" y="247"/>
                      </a:lnTo>
                      <a:lnTo>
                        <a:pt x="994" y="248"/>
                      </a:lnTo>
                      <a:lnTo>
                        <a:pt x="992" y="250"/>
                      </a:lnTo>
                      <a:lnTo>
                        <a:pt x="991" y="253"/>
                      </a:lnTo>
                      <a:lnTo>
                        <a:pt x="992" y="257"/>
                      </a:lnTo>
                      <a:lnTo>
                        <a:pt x="994" y="262"/>
                      </a:lnTo>
                      <a:lnTo>
                        <a:pt x="995" y="267"/>
                      </a:lnTo>
                      <a:lnTo>
                        <a:pt x="995" y="271"/>
                      </a:lnTo>
                      <a:lnTo>
                        <a:pt x="995" y="277"/>
                      </a:lnTo>
                      <a:lnTo>
                        <a:pt x="992" y="280"/>
                      </a:lnTo>
                      <a:lnTo>
                        <a:pt x="990" y="284"/>
                      </a:lnTo>
                      <a:lnTo>
                        <a:pt x="986" y="286"/>
                      </a:lnTo>
                      <a:lnTo>
                        <a:pt x="982" y="288"/>
                      </a:lnTo>
                      <a:lnTo>
                        <a:pt x="982" y="289"/>
                      </a:lnTo>
                      <a:lnTo>
                        <a:pt x="983" y="290"/>
                      </a:lnTo>
                      <a:lnTo>
                        <a:pt x="985" y="294"/>
                      </a:lnTo>
                      <a:lnTo>
                        <a:pt x="986" y="297"/>
                      </a:lnTo>
                      <a:lnTo>
                        <a:pt x="985" y="301"/>
                      </a:lnTo>
                      <a:lnTo>
                        <a:pt x="985" y="305"/>
                      </a:lnTo>
                      <a:lnTo>
                        <a:pt x="982" y="310"/>
                      </a:lnTo>
                      <a:lnTo>
                        <a:pt x="978" y="313"/>
                      </a:lnTo>
                      <a:lnTo>
                        <a:pt x="973" y="316"/>
                      </a:lnTo>
                      <a:lnTo>
                        <a:pt x="968" y="318"/>
                      </a:lnTo>
                      <a:lnTo>
                        <a:pt x="965" y="320"/>
                      </a:lnTo>
                      <a:lnTo>
                        <a:pt x="961" y="321"/>
                      </a:lnTo>
                      <a:lnTo>
                        <a:pt x="957" y="322"/>
                      </a:lnTo>
                      <a:lnTo>
                        <a:pt x="953" y="322"/>
                      </a:lnTo>
                      <a:lnTo>
                        <a:pt x="949" y="322"/>
                      </a:lnTo>
                      <a:lnTo>
                        <a:pt x="945" y="321"/>
                      </a:lnTo>
                      <a:lnTo>
                        <a:pt x="945" y="322"/>
                      </a:lnTo>
                      <a:lnTo>
                        <a:pt x="945" y="325"/>
                      </a:lnTo>
                      <a:lnTo>
                        <a:pt x="945" y="328"/>
                      </a:lnTo>
                      <a:lnTo>
                        <a:pt x="945" y="330"/>
                      </a:lnTo>
                      <a:lnTo>
                        <a:pt x="944" y="333"/>
                      </a:lnTo>
                      <a:lnTo>
                        <a:pt x="943" y="336"/>
                      </a:lnTo>
                      <a:lnTo>
                        <a:pt x="941" y="338"/>
                      </a:lnTo>
                      <a:lnTo>
                        <a:pt x="939" y="340"/>
                      </a:lnTo>
                      <a:lnTo>
                        <a:pt x="935" y="343"/>
                      </a:lnTo>
                      <a:lnTo>
                        <a:pt x="931" y="346"/>
                      </a:lnTo>
                      <a:lnTo>
                        <a:pt x="926" y="347"/>
                      </a:lnTo>
                      <a:lnTo>
                        <a:pt x="920" y="348"/>
                      </a:lnTo>
                      <a:lnTo>
                        <a:pt x="913" y="348"/>
                      </a:lnTo>
                      <a:lnTo>
                        <a:pt x="905" y="348"/>
                      </a:lnTo>
                      <a:lnTo>
                        <a:pt x="885" y="347"/>
                      </a:lnTo>
                      <a:lnTo>
                        <a:pt x="885" y="349"/>
                      </a:lnTo>
                      <a:lnTo>
                        <a:pt x="884" y="351"/>
                      </a:lnTo>
                      <a:lnTo>
                        <a:pt x="884" y="355"/>
                      </a:lnTo>
                      <a:lnTo>
                        <a:pt x="882" y="360"/>
                      </a:lnTo>
                      <a:lnTo>
                        <a:pt x="882" y="364"/>
                      </a:lnTo>
                      <a:lnTo>
                        <a:pt x="880" y="369"/>
                      </a:lnTo>
                      <a:lnTo>
                        <a:pt x="879" y="374"/>
                      </a:lnTo>
                      <a:lnTo>
                        <a:pt x="875" y="380"/>
                      </a:lnTo>
                      <a:lnTo>
                        <a:pt x="873" y="385"/>
                      </a:lnTo>
                      <a:lnTo>
                        <a:pt x="869" y="390"/>
                      </a:lnTo>
                      <a:lnTo>
                        <a:pt x="865" y="395"/>
                      </a:lnTo>
                      <a:lnTo>
                        <a:pt x="860" y="398"/>
                      </a:lnTo>
                      <a:lnTo>
                        <a:pt x="855" y="401"/>
                      </a:lnTo>
                      <a:lnTo>
                        <a:pt x="848" y="403"/>
                      </a:lnTo>
                      <a:lnTo>
                        <a:pt x="842" y="404"/>
                      </a:lnTo>
                      <a:lnTo>
                        <a:pt x="834" y="404"/>
                      </a:lnTo>
                      <a:lnTo>
                        <a:pt x="827" y="404"/>
                      </a:lnTo>
                      <a:lnTo>
                        <a:pt x="821" y="403"/>
                      </a:lnTo>
                      <a:lnTo>
                        <a:pt x="817" y="403"/>
                      </a:lnTo>
                      <a:lnTo>
                        <a:pt x="812" y="402"/>
                      </a:lnTo>
                      <a:lnTo>
                        <a:pt x="808" y="401"/>
                      </a:lnTo>
                      <a:lnTo>
                        <a:pt x="805" y="399"/>
                      </a:lnTo>
                      <a:lnTo>
                        <a:pt x="803" y="398"/>
                      </a:lnTo>
                      <a:lnTo>
                        <a:pt x="797" y="396"/>
                      </a:lnTo>
                      <a:lnTo>
                        <a:pt x="795" y="392"/>
                      </a:lnTo>
                      <a:lnTo>
                        <a:pt x="793" y="391"/>
                      </a:lnTo>
                      <a:lnTo>
                        <a:pt x="793" y="390"/>
                      </a:lnTo>
                      <a:lnTo>
                        <a:pt x="792" y="391"/>
                      </a:lnTo>
                      <a:lnTo>
                        <a:pt x="792" y="396"/>
                      </a:lnTo>
                      <a:lnTo>
                        <a:pt x="792" y="398"/>
                      </a:lnTo>
                      <a:lnTo>
                        <a:pt x="792" y="401"/>
                      </a:lnTo>
                      <a:lnTo>
                        <a:pt x="791" y="404"/>
                      </a:lnTo>
                      <a:lnTo>
                        <a:pt x="791" y="408"/>
                      </a:lnTo>
                      <a:lnTo>
                        <a:pt x="791" y="411"/>
                      </a:lnTo>
                      <a:lnTo>
                        <a:pt x="791" y="415"/>
                      </a:lnTo>
                      <a:lnTo>
                        <a:pt x="790" y="418"/>
                      </a:lnTo>
                      <a:lnTo>
                        <a:pt x="790" y="422"/>
                      </a:lnTo>
                      <a:lnTo>
                        <a:pt x="790" y="425"/>
                      </a:lnTo>
                      <a:lnTo>
                        <a:pt x="790" y="429"/>
                      </a:lnTo>
                      <a:lnTo>
                        <a:pt x="790" y="431"/>
                      </a:lnTo>
                      <a:lnTo>
                        <a:pt x="791" y="434"/>
                      </a:lnTo>
                      <a:lnTo>
                        <a:pt x="790" y="436"/>
                      </a:lnTo>
                      <a:lnTo>
                        <a:pt x="790" y="441"/>
                      </a:lnTo>
                      <a:lnTo>
                        <a:pt x="790" y="447"/>
                      </a:lnTo>
                      <a:lnTo>
                        <a:pt x="790" y="455"/>
                      </a:lnTo>
                      <a:lnTo>
                        <a:pt x="788" y="464"/>
                      </a:lnTo>
                      <a:lnTo>
                        <a:pt x="787" y="473"/>
                      </a:lnTo>
                      <a:lnTo>
                        <a:pt x="787" y="484"/>
                      </a:lnTo>
                      <a:lnTo>
                        <a:pt x="786" y="495"/>
                      </a:lnTo>
                      <a:lnTo>
                        <a:pt x="784" y="505"/>
                      </a:lnTo>
                      <a:lnTo>
                        <a:pt x="784" y="516"/>
                      </a:lnTo>
                      <a:lnTo>
                        <a:pt x="782" y="526"/>
                      </a:lnTo>
                      <a:lnTo>
                        <a:pt x="780" y="537"/>
                      </a:lnTo>
                      <a:lnTo>
                        <a:pt x="779" y="547"/>
                      </a:lnTo>
                      <a:lnTo>
                        <a:pt x="776" y="554"/>
                      </a:lnTo>
                      <a:lnTo>
                        <a:pt x="775" y="562"/>
                      </a:lnTo>
                      <a:lnTo>
                        <a:pt x="774" y="568"/>
                      </a:lnTo>
                      <a:lnTo>
                        <a:pt x="771" y="572"/>
                      </a:lnTo>
                      <a:lnTo>
                        <a:pt x="770" y="577"/>
                      </a:lnTo>
                      <a:lnTo>
                        <a:pt x="767" y="582"/>
                      </a:lnTo>
                      <a:lnTo>
                        <a:pt x="766" y="587"/>
                      </a:lnTo>
                      <a:lnTo>
                        <a:pt x="763" y="591"/>
                      </a:lnTo>
                      <a:lnTo>
                        <a:pt x="762" y="597"/>
                      </a:lnTo>
                      <a:lnTo>
                        <a:pt x="761" y="602"/>
                      </a:lnTo>
                      <a:lnTo>
                        <a:pt x="758" y="606"/>
                      </a:lnTo>
                      <a:lnTo>
                        <a:pt x="755" y="610"/>
                      </a:lnTo>
                      <a:lnTo>
                        <a:pt x="754" y="615"/>
                      </a:lnTo>
                      <a:lnTo>
                        <a:pt x="753" y="619"/>
                      </a:lnTo>
                      <a:lnTo>
                        <a:pt x="750" y="622"/>
                      </a:lnTo>
                      <a:lnTo>
                        <a:pt x="748" y="625"/>
                      </a:lnTo>
                      <a:lnTo>
                        <a:pt x="746" y="628"/>
                      </a:lnTo>
                      <a:lnTo>
                        <a:pt x="745" y="631"/>
                      </a:lnTo>
                      <a:lnTo>
                        <a:pt x="742" y="633"/>
                      </a:lnTo>
                      <a:lnTo>
                        <a:pt x="742" y="635"/>
                      </a:lnTo>
                      <a:lnTo>
                        <a:pt x="744" y="641"/>
                      </a:lnTo>
                      <a:lnTo>
                        <a:pt x="745" y="651"/>
                      </a:lnTo>
                      <a:lnTo>
                        <a:pt x="748" y="665"/>
                      </a:lnTo>
                      <a:lnTo>
                        <a:pt x="752" y="681"/>
                      </a:lnTo>
                      <a:lnTo>
                        <a:pt x="758" y="699"/>
                      </a:lnTo>
                      <a:lnTo>
                        <a:pt x="765" y="718"/>
                      </a:lnTo>
                      <a:lnTo>
                        <a:pt x="774" y="739"/>
                      </a:lnTo>
                      <a:lnTo>
                        <a:pt x="784" y="759"/>
                      </a:lnTo>
                      <a:lnTo>
                        <a:pt x="797" y="779"/>
                      </a:lnTo>
                      <a:lnTo>
                        <a:pt x="812" y="800"/>
                      </a:lnTo>
                      <a:lnTo>
                        <a:pt x="830" y="820"/>
                      </a:lnTo>
                      <a:lnTo>
                        <a:pt x="850" y="837"/>
                      </a:lnTo>
                      <a:lnTo>
                        <a:pt x="873" y="852"/>
                      </a:lnTo>
                      <a:lnTo>
                        <a:pt x="898" y="865"/>
                      </a:lnTo>
                      <a:lnTo>
                        <a:pt x="928" y="874"/>
                      </a:lnTo>
                      <a:lnTo>
                        <a:pt x="928" y="875"/>
                      </a:lnTo>
                      <a:lnTo>
                        <a:pt x="928" y="879"/>
                      </a:lnTo>
                      <a:lnTo>
                        <a:pt x="928" y="882"/>
                      </a:lnTo>
                      <a:lnTo>
                        <a:pt x="928" y="885"/>
                      </a:lnTo>
                      <a:lnTo>
                        <a:pt x="928" y="888"/>
                      </a:lnTo>
                      <a:lnTo>
                        <a:pt x="928" y="892"/>
                      </a:lnTo>
                      <a:lnTo>
                        <a:pt x="928" y="895"/>
                      </a:lnTo>
                      <a:lnTo>
                        <a:pt x="928" y="899"/>
                      </a:lnTo>
                      <a:lnTo>
                        <a:pt x="927" y="902"/>
                      </a:lnTo>
                      <a:lnTo>
                        <a:pt x="926" y="905"/>
                      </a:lnTo>
                      <a:lnTo>
                        <a:pt x="923" y="908"/>
                      </a:lnTo>
                      <a:lnTo>
                        <a:pt x="922" y="910"/>
                      </a:lnTo>
                      <a:lnTo>
                        <a:pt x="919" y="911"/>
                      </a:lnTo>
                      <a:lnTo>
                        <a:pt x="917" y="913"/>
                      </a:lnTo>
                      <a:lnTo>
                        <a:pt x="911" y="914"/>
                      </a:lnTo>
                      <a:lnTo>
                        <a:pt x="906" y="914"/>
                      </a:lnTo>
                      <a:lnTo>
                        <a:pt x="897" y="916"/>
                      </a:lnTo>
                      <a:lnTo>
                        <a:pt x="889" y="917"/>
                      </a:lnTo>
                      <a:lnTo>
                        <a:pt x="877" y="917"/>
                      </a:lnTo>
                      <a:lnTo>
                        <a:pt x="865" y="917"/>
                      </a:lnTo>
                      <a:lnTo>
                        <a:pt x="851" y="914"/>
                      </a:lnTo>
                      <a:lnTo>
                        <a:pt x="837" y="912"/>
                      </a:lnTo>
                      <a:lnTo>
                        <a:pt x="821" y="908"/>
                      </a:lnTo>
                      <a:lnTo>
                        <a:pt x="807" y="902"/>
                      </a:lnTo>
                      <a:lnTo>
                        <a:pt x="790" y="894"/>
                      </a:lnTo>
                      <a:lnTo>
                        <a:pt x="772" y="884"/>
                      </a:lnTo>
                      <a:lnTo>
                        <a:pt x="755" y="871"/>
                      </a:lnTo>
                      <a:lnTo>
                        <a:pt x="738" y="856"/>
                      </a:lnTo>
                      <a:lnTo>
                        <a:pt x="723" y="838"/>
                      </a:lnTo>
                      <a:lnTo>
                        <a:pt x="708" y="818"/>
                      </a:lnTo>
                      <a:lnTo>
                        <a:pt x="706" y="818"/>
                      </a:lnTo>
                      <a:lnTo>
                        <a:pt x="699" y="821"/>
                      </a:lnTo>
                      <a:lnTo>
                        <a:pt x="690" y="824"/>
                      </a:lnTo>
                      <a:lnTo>
                        <a:pt x="678" y="828"/>
                      </a:lnTo>
                      <a:lnTo>
                        <a:pt x="661" y="834"/>
                      </a:lnTo>
                      <a:lnTo>
                        <a:pt x="642" y="839"/>
                      </a:lnTo>
                      <a:lnTo>
                        <a:pt x="618" y="844"/>
                      </a:lnTo>
                      <a:lnTo>
                        <a:pt x="594" y="849"/>
                      </a:lnTo>
                      <a:lnTo>
                        <a:pt x="564" y="853"/>
                      </a:lnTo>
                      <a:lnTo>
                        <a:pt x="534" y="856"/>
                      </a:lnTo>
                      <a:lnTo>
                        <a:pt x="500" y="857"/>
                      </a:lnTo>
                      <a:lnTo>
                        <a:pt x="465" y="858"/>
                      </a:lnTo>
                      <a:lnTo>
                        <a:pt x="427" y="856"/>
                      </a:lnTo>
                      <a:lnTo>
                        <a:pt x="386" y="852"/>
                      </a:lnTo>
                      <a:lnTo>
                        <a:pt x="344" y="844"/>
                      </a:lnTo>
                      <a:lnTo>
                        <a:pt x="300" y="835"/>
                      </a:lnTo>
                      <a:lnTo>
                        <a:pt x="299" y="836"/>
                      </a:lnTo>
                      <a:lnTo>
                        <a:pt x="297" y="840"/>
                      </a:lnTo>
                      <a:lnTo>
                        <a:pt x="293" y="846"/>
                      </a:lnTo>
                      <a:lnTo>
                        <a:pt x="288" y="855"/>
                      </a:lnTo>
                      <a:lnTo>
                        <a:pt x="280" y="865"/>
                      </a:lnTo>
                      <a:lnTo>
                        <a:pt x="272" y="875"/>
                      </a:lnTo>
                      <a:lnTo>
                        <a:pt x="262" y="887"/>
                      </a:lnTo>
                      <a:lnTo>
                        <a:pt x="251" y="897"/>
                      </a:lnTo>
                      <a:lnTo>
                        <a:pt x="238" y="908"/>
                      </a:lnTo>
                      <a:lnTo>
                        <a:pt x="223" y="918"/>
                      </a:lnTo>
                      <a:lnTo>
                        <a:pt x="207" y="926"/>
                      </a:lnTo>
                      <a:lnTo>
                        <a:pt x="190" y="934"/>
                      </a:lnTo>
                      <a:lnTo>
                        <a:pt x="170" y="938"/>
                      </a:lnTo>
                      <a:lnTo>
                        <a:pt x="151" y="940"/>
                      </a:lnTo>
                      <a:lnTo>
                        <a:pt x="128" y="940"/>
                      </a:lnTo>
                      <a:lnTo>
                        <a:pt x="106" y="936"/>
                      </a:lnTo>
                      <a:lnTo>
                        <a:pt x="103" y="935"/>
                      </a:lnTo>
                      <a:lnTo>
                        <a:pt x="100" y="933"/>
                      </a:lnTo>
                      <a:lnTo>
                        <a:pt x="96" y="929"/>
                      </a:lnTo>
                      <a:lnTo>
                        <a:pt x="93" y="928"/>
                      </a:lnTo>
                      <a:lnTo>
                        <a:pt x="90" y="925"/>
                      </a:lnTo>
                      <a:lnTo>
                        <a:pt x="88" y="923"/>
                      </a:lnTo>
                      <a:lnTo>
                        <a:pt x="85" y="920"/>
                      </a:lnTo>
                      <a:lnTo>
                        <a:pt x="83" y="917"/>
                      </a:lnTo>
                      <a:lnTo>
                        <a:pt x="80" y="913"/>
                      </a:lnTo>
                      <a:lnTo>
                        <a:pt x="80" y="910"/>
                      </a:lnTo>
                      <a:lnTo>
                        <a:pt x="80" y="906"/>
                      </a:lnTo>
                      <a:lnTo>
                        <a:pt x="80" y="903"/>
                      </a:lnTo>
                      <a:lnTo>
                        <a:pt x="83" y="899"/>
                      </a:lnTo>
                      <a:lnTo>
                        <a:pt x="86" y="895"/>
                      </a:lnTo>
                      <a:lnTo>
                        <a:pt x="92" y="890"/>
                      </a:lnTo>
                      <a:lnTo>
                        <a:pt x="100" y="886"/>
                      </a:lnTo>
                      <a:lnTo>
                        <a:pt x="107" y="882"/>
                      </a:lnTo>
                      <a:lnTo>
                        <a:pt x="118" y="877"/>
                      </a:lnTo>
                      <a:lnTo>
                        <a:pt x="128" y="871"/>
                      </a:lnTo>
                      <a:lnTo>
                        <a:pt x="140" y="866"/>
                      </a:lnTo>
                      <a:lnTo>
                        <a:pt x="152" y="859"/>
                      </a:lnTo>
                      <a:lnTo>
                        <a:pt x="164" y="854"/>
                      </a:lnTo>
                      <a:lnTo>
                        <a:pt x="174" y="846"/>
                      </a:lnTo>
                      <a:lnTo>
                        <a:pt x="185" y="839"/>
                      </a:lnTo>
                      <a:lnTo>
                        <a:pt x="195" y="830"/>
                      </a:lnTo>
                      <a:lnTo>
                        <a:pt x="204" y="822"/>
                      </a:lnTo>
                      <a:lnTo>
                        <a:pt x="211" y="811"/>
                      </a:lnTo>
                      <a:lnTo>
                        <a:pt x="216" y="802"/>
                      </a:lnTo>
                      <a:lnTo>
                        <a:pt x="220" y="790"/>
                      </a:lnTo>
                      <a:lnTo>
                        <a:pt x="221" y="777"/>
                      </a:lnTo>
                      <a:lnTo>
                        <a:pt x="220" y="777"/>
                      </a:lnTo>
                      <a:lnTo>
                        <a:pt x="216" y="779"/>
                      </a:lnTo>
                      <a:lnTo>
                        <a:pt x="210" y="781"/>
                      </a:lnTo>
                      <a:lnTo>
                        <a:pt x="203" y="783"/>
                      </a:lnTo>
                      <a:lnTo>
                        <a:pt x="194" y="785"/>
                      </a:lnTo>
                      <a:lnTo>
                        <a:pt x="183" y="786"/>
                      </a:lnTo>
                      <a:lnTo>
                        <a:pt x="172" y="787"/>
                      </a:lnTo>
                      <a:lnTo>
                        <a:pt x="161" y="788"/>
                      </a:lnTo>
                      <a:lnTo>
                        <a:pt x="149" y="787"/>
                      </a:lnTo>
                      <a:lnTo>
                        <a:pt x="137" y="785"/>
                      </a:lnTo>
                      <a:lnTo>
                        <a:pt x="124" y="782"/>
                      </a:lnTo>
                      <a:lnTo>
                        <a:pt x="115" y="777"/>
                      </a:lnTo>
                      <a:lnTo>
                        <a:pt x="103" y="770"/>
                      </a:lnTo>
                      <a:lnTo>
                        <a:pt x="96" y="760"/>
                      </a:lnTo>
                      <a:lnTo>
                        <a:pt x="88" y="749"/>
                      </a:lnTo>
                      <a:lnTo>
                        <a:pt x="83" y="735"/>
                      </a:lnTo>
                      <a:lnTo>
                        <a:pt x="83" y="728"/>
                      </a:lnTo>
                      <a:lnTo>
                        <a:pt x="80" y="729"/>
                      </a:lnTo>
                      <a:lnTo>
                        <a:pt x="76" y="732"/>
                      </a:lnTo>
                      <a:lnTo>
                        <a:pt x="73" y="733"/>
                      </a:lnTo>
                      <a:lnTo>
                        <a:pt x="71" y="734"/>
                      </a:lnTo>
                      <a:lnTo>
                        <a:pt x="67" y="735"/>
                      </a:lnTo>
                      <a:lnTo>
                        <a:pt x="64" y="736"/>
                      </a:lnTo>
                      <a:lnTo>
                        <a:pt x="60" y="737"/>
                      </a:lnTo>
                      <a:lnTo>
                        <a:pt x="58" y="738"/>
                      </a:lnTo>
                      <a:lnTo>
                        <a:pt x="54" y="738"/>
                      </a:lnTo>
                      <a:lnTo>
                        <a:pt x="51" y="738"/>
                      </a:lnTo>
                      <a:lnTo>
                        <a:pt x="47" y="737"/>
                      </a:lnTo>
                      <a:lnTo>
                        <a:pt x="45" y="734"/>
                      </a:lnTo>
                      <a:lnTo>
                        <a:pt x="46" y="727"/>
                      </a:lnTo>
                      <a:lnTo>
                        <a:pt x="43" y="728"/>
                      </a:lnTo>
                      <a:lnTo>
                        <a:pt x="38" y="732"/>
                      </a:lnTo>
                      <a:lnTo>
                        <a:pt x="34" y="732"/>
                      </a:lnTo>
                      <a:lnTo>
                        <a:pt x="33" y="732"/>
                      </a:lnTo>
                      <a:lnTo>
                        <a:pt x="31" y="729"/>
                      </a:lnTo>
                      <a:lnTo>
                        <a:pt x="33" y="727"/>
                      </a:lnTo>
                      <a:lnTo>
                        <a:pt x="33" y="723"/>
                      </a:lnTo>
                      <a:lnTo>
                        <a:pt x="33" y="720"/>
                      </a:lnTo>
                      <a:lnTo>
                        <a:pt x="34" y="718"/>
                      </a:lnTo>
                      <a:lnTo>
                        <a:pt x="34" y="717"/>
                      </a:lnTo>
                      <a:lnTo>
                        <a:pt x="34" y="715"/>
                      </a:lnTo>
                      <a:lnTo>
                        <a:pt x="35" y="714"/>
                      </a:lnTo>
                      <a:lnTo>
                        <a:pt x="34" y="715"/>
                      </a:lnTo>
                      <a:lnTo>
                        <a:pt x="30" y="718"/>
                      </a:lnTo>
                      <a:lnTo>
                        <a:pt x="28" y="718"/>
                      </a:lnTo>
                      <a:lnTo>
                        <a:pt x="26" y="717"/>
                      </a:lnTo>
                      <a:lnTo>
                        <a:pt x="25" y="715"/>
                      </a:lnTo>
                      <a:lnTo>
                        <a:pt x="25" y="711"/>
                      </a:lnTo>
                      <a:lnTo>
                        <a:pt x="26" y="707"/>
                      </a:lnTo>
                      <a:lnTo>
                        <a:pt x="25" y="707"/>
                      </a:lnTo>
                      <a:lnTo>
                        <a:pt x="22" y="708"/>
                      </a:lnTo>
                      <a:lnTo>
                        <a:pt x="20" y="708"/>
                      </a:lnTo>
                      <a:lnTo>
                        <a:pt x="17" y="709"/>
                      </a:lnTo>
                      <a:lnTo>
                        <a:pt x="13" y="708"/>
                      </a:lnTo>
                      <a:lnTo>
                        <a:pt x="11" y="707"/>
                      </a:lnTo>
                      <a:lnTo>
                        <a:pt x="8" y="704"/>
                      </a:lnTo>
                      <a:lnTo>
                        <a:pt x="8" y="700"/>
                      </a:lnTo>
                      <a:lnTo>
                        <a:pt x="8" y="697"/>
                      </a:lnTo>
                      <a:lnTo>
                        <a:pt x="8" y="693"/>
                      </a:lnTo>
                      <a:lnTo>
                        <a:pt x="8" y="690"/>
                      </a:lnTo>
                      <a:lnTo>
                        <a:pt x="8" y="688"/>
                      </a:lnTo>
                      <a:lnTo>
                        <a:pt x="8" y="683"/>
                      </a:lnTo>
                      <a:lnTo>
                        <a:pt x="9" y="678"/>
                      </a:lnTo>
                      <a:lnTo>
                        <a:pt x="11" y="674"/>
                      </a:lnTo>
                      <a:lnTo>
                        <a:pt x="11" y="671"/>
                      </a:lnTo>
                      <a:lnTo>
                        <a:pt x="11" y="669"/>
                      </a:lnTo>
                      <a:lnTo>
                        <a:pt x="12" y="669"/>
                      </a:lnTo>
                      <a:lnTo>
                        <a:pt x="11" y="667"/>
                      </a:lnTo>
                      <a:lnTo>
                        <a:pt x="8" y="664"/>
                      </a:lnTo>
                      <a:lnTo>
                        <a:pt x="5" y="659"/>
                      </a:lnTo>
                      <a:lnTo>
                        <a:pt x="4" y="657"/>
                      </a:lnTo>
                      <a:lnTo>
                        <a:pt x="3" y="653"/>
                      </a:lnTo>
                      <a:lnTo>
                        <a:pt x="1" y="650"/>
                      </a:lnTo>
                      <a:lnTo>
                        <a:pt x="0" y="646"/>
                      </a:lnTo>
                      <a:lnTo>
                        <a:pt x="0" y="640"/>
                      </a:lnTo>
                      <a:lnTo>
                        <a:pt x="0" y="636"/>
                      </a:lnTo>
                      <a:lnTo>
                        <a:pt x="3" y="632"/>
                      </a:lnTo>
                      <a:lnTo>
                        <a:pt x="4" y="626"/>
                      </a:lnTo>
                      <a:lnTo>
                        <a:pt x="8" y="621"/>
                      </a:lnTo>
                      <a:lnTo>
                        <a:pt x="12" y="617"/>
                      </a:lnTo>
                      <a:lnTo>
                        <a:pt x="20" y="613"/>
                      </a:lnTo>
                      <a:lnTo>
                        <a:pt x="25" y="607"/>
                      </a:lnTo>
                      <a:lnTo>
                        <a:pt x="31" y="603"/>
                      </a:lnTo>
                      <a:lnTo>
                        <a:pt x="38" y="599"/>
                      </a:lnTo>
                      <a:lnTo>
                        <a:pt x="45" y="596"/>
                      </a:lnTo>
                      <a:lnTo>
                        <a:pt x="51" y="591"/>
                      </a:lnTo>
                      <a:lnTo>
                        <a:pt x="58" y="589"/>
                      </a:lnTo>
                      <a:lnTo>
                        <a:pt x="63" y="586"/>
                      </a:lnTo>
                      <a:lnTo>
                        <a:pt x="68" y="584"/>
                      </a:lnTo>
                      <a:lnTo>
                        <a:pt x="72" y="581"/>
                      </a:lnTo>
                      <a:lnTo>
                        <a:pt x="76" y="580"/>
                      </a:lnTo>
                      <a:lnTo>
                        <a:pt x="80" y="577"/>
                      </a:lnTo>
                      <a:lnTo>
                        <a:pt x="84" y="576"/>
                      </a:lnTo>
                      <a:lnTo>
                        <a:pt x="88" y="574"/>
                      </a:lnTo>
                      <a:lnTo>
                        <a:pt x="89" y="574"/>
                      </a:lnTo>
                      <a:lnTo>
                        <a:pt x="90" y="572"/>
                      </a:lnTo>
                      <a:lnTo>
                        <a:pt x="93" y="567"/>
                      </a:lnTo>
                      <a:lnTo>
                        <a:pt x="96" y="559"/>
                      </a:lnTo>
                      <a:lnTo>
                        <a:pt x="101" y="549"/>
                      </a:lnTo>
                      <a:lnTo>
                        <a:pt x="106" y="536"/>
                      </a:lnTo>
                      <a:lnTo>
                        <a:pt x="113" y="522"/>
                      </a:lnTo>
                      <a:lnTo>
                        <a:pt x="120" y="507"/>
                      </a:lnTo>
                      <a:lnTo>
                        <a:pt x="128" y="491"/>
                      </a:lnTo>
                      <a:lnTo>
                        <a:pt x="136" y="475"/>
                      </a:lnTo>
                      <a:lnTo>
                        <a:pt x="145" y="461"/>
                      </a:lnTo>
                      <a:lnTo>
                        <a:pt x="153" y="446"/>
                      </a:lnTo>
                      <a:lnTo>
                        <a:pt x="162" y="432"/>
                      </a:lnTo>
                      <a:lnTo>
                        <a:pt x="169" y="420"/>
                      </a:lnTo>
                      <a:lnTo>
                        <a:pt x="177" y="411"/>
                      </a:lnTo>
                      <a:lnTo>
                        <a:pt x="183" y="403"/>
                      </a:lnTo>
                      <a:lnTo>
                        <a:pt x="190" y="400"/>
                      </a:lnTo>
                      <a:lnTo>
                        <a:pt x="195" y="398"/>
                      </a:lnTo>
                      <a:lnTo>
                        <a:pt x="200" y="396"/>
                      </a:lnTo>
                      <a:lnTo>
                        <a:pt x="206" y="395"/>
                      </a:lnTo>
                      <a:lnTo>
                        <a:pt x="211" y="395"/>
                      </a:lnTo>
                      <a:lnTo>
                        <a:pt x="216" y="394"/>
                      </a:lnTo>
                      <a:lnTo>
                        <a:pt x="221" y="394"/>
                      </a:lnTo>
                      <a:lnTo>
                        <a:pt x="227" y="394"/>
                      </a:lnTo>
                      <a:lnTo>
                        <a:pt x="232" y="394"/>
                      </a:lnTo>
                      <a:lnTo>
                        <a:pt x="236" y="394"/>
                      </a:lnTo>
                      <a:lnTo>
                        <a:pt x="240" y="394"/>
                      </a:lnTo>
                      <a:lnTo>
                        <a:pt x="244" y="394"/>
                      </a:lnTo>
                      <a:lnTo>
                        <a:pt x="246" y="395"/>
                      </a:lnTo>
                      <a:lnTo>
                        <a:pt x="251" y="395"/>
                      </a:lnTo>
                      <a:lnTo>
                        <a:pt x="253" y="396"/>
                      </a:lnTo>
                      <a:lnTo>
                        <a:pt x="253" y="394"/>
                      </a:lnTo>
                      <a:lnTo>
                        <a:pt x="253" y="390"/>
                      </a:lnTo>
                      <a:lnTo>
                        <a:pt x="253" y="387"/>
                      </a:lnTo>
                      <a:lnTo>
                        <a:pt x="253" y="384"/>
                      </a:lnTo>
                      <a:lnTo>
                        <a:pt x="253" y="381"/>
                      </a:lnTo>
                      <a:lnTo>
                        <a:pt x="253" y="378"/>
                      </a:lnTo>
                      <a:lnTo>
                        <a:pt x="251" y="373"/>
                      </a:lnTo>
                      <a:lnTo>
                        <a:pt x="251" y="370"/>
                      </a:lnTo>
                      <a:lnTo>
                        <a:pt x="250" y="366"/>
                      </a:lnTo>
                      <a:lnTo>
                        <a:pt x="249" y="363"/>
                      </a:lnTo>
                      <a:lnTo>
                        <a:pt x="246" y="360"/>
                      </a:lnTo>
                      <a:lnTo>
                        <a:pt x="245" y="356"/>
                      </a:lnTo>
                      <a:lnTo>
                        <a:pt x="242" y="353"/>
                      </a:lnTo>
                      <a:lnTo>
                        <a:pt x="240" y="351"/>
                      </a:lnTo>
                      <a:lnTo>
                        <a:pt x="253" y="338"/>
                      </a:lnTo>
                      <a:lnTo>
                        <a:pt x="261" y="338"/>
                      </a:lnTo>
                      <a:lnTo>
                        <a:pt x="259" y="329"/>
                      </a:lnTo>
                      <a:lnTo>
                        <a:pt x="276" y="324"/>
                      </a:lnTo>
                      <a:lnTo>
                        <a:pt x="282" y="329"/>
                      </a:lnTo>
                      <a:lnTo>
                        <a:pt x="289" y="322"/>
                      </a:lnTo>
                      <a:lnTo>
                        <a:pt x="291" y="322"/>
                      </a:lnTo>
                      <a:lnTo>
                        <a:pt x="295" y="324"/>
                      </a:lnTo>
                      <a:lnTo>
                        <a:pt x="297" y="325"/>
                      </a:lnTo>
                      <a:lnTo>
                        <a:pt x="301" y="328"/>
                      </a:lnTo>
                      <a:lnTo>
                        <a:pt x="305" y="329"/>
                      </a:lnTo>
                      <a:lnTo>
                        <a:pt x="308" y="332"/>
                      </a:lnTo>
                      <a:lnTo>
                        <a:pt x="312" y="334"/>
                      </a:lnTo>
                      <a:lnTo>
                        <a:pt x="314" y="337"/>
                      </a:lnTo>
                      <a:lnTo>
                        <a:pt x="318" y="340"/>
                      </a:lnTo>
                      <a:lnTo>
                        <a:pt x="322" y="344"/>
                      </a:lnTo>
                      <a:lnTo>
                        <a:pt x="323" y="347"/>
                      </a:lnTo>
                      <a:lnTo>
                        <a:pt x="326" y="351"/>
                      </a:lnTo>
                      <a:lnTo>
                        <a:pt x="327" y="355"/>
                      </a:lnTo>
                      <a:lnTo>
                        <a:pt x="327" y="360"/>
                      </a:lnTo>
                      <a:lnTo>
                        <a:pt x="329" y="360"/>
                      </a:lnTo>
                      <a:lnTo>
                        <a:pt x="334" y="357"/>
                      </a:lnTo>
                      <a:lnTo>
                        <a:pt x="337" y="355"/>
                      </a:lnTo>
                      <a:lnTo>
                        <a:pt x="340" y="354"/>
                      </a:lnTo>
                      <a:lnTo>
                        <a:pt x="344" y="353"/>
                      </a:lnTo>
                      <a:lnTo>
                        <a:pt x="350" y="351"/>
                      </a:lnTo>
                      <a:lnTo>
                        <a:pt x="352" y="350"/>
                      </a:lnTo>
                      <a:lnTo>
                        <a:pt x="357" y="348"/>
                      </a:lnTo>
                      <a:lnTo>
                        <a:pt x="361" y="347"/>
                      </a:lnTo>
                      <a:lnTo>
                        <a:pt x="367" y="347"/>
                      </a:lnTo>
                      <a:lnTo>
                        <a:pt x="369" y="345"/>
                      </a:lnTo>
                      <a:lnTo>
                        <a:pt x="373" y="345"/>
                      </a:lnTo>
                      <a:lnTo>
                        <a:pt x="374" y="345"/>
                      </a:lnTo>
                      <a:lnTo>
                        <a:pt x="377" y="346"/>
                      </a:lnTo>
                      <a:lnTo>
                        <a:pt x="378" y="347"/>
                      </a:lnTo>
                      <a:lnTo>
                        <a:pt x="381" y="348"/>
                      </a:lnTo>
                      <a:lnTo>
                        <a:pt x="384" y="350"/>
                      </a:lnTo>
                      <a:lnTo>
                        <a:pt x="388" y="353"/>
                      </a:lnTo>
                      <a:lnTo>
                        <a:pt x="390" y="355"/>
                      </a:lnTo>
                      <a:lnTo>
                        <a:pt x="394" y="360"/>
                      </a:lnTo>
                      <a:lnTo>
                        <a:pt x="398" y="364"/>
                      </a:lnTo>
                      <a:lnTo>
                        <a:pt x="402" y="368"/>
                      </a:lnTo>
                      <a:lnTo>
                        <a:pt x="406" y="372"/>
                      </a:lnTo>
                      <a:lnTo>
                        <a:pt x="410" y="378"/>
                      </a:lnTo>
                      <a:lnTo>
                        <a:pt x="414" y="383"/>
                      </a:lnTo>
                      <a:lnTo>
                        <a:pt x="419" y="389"/>
                      </a:lnTo>
                      <a:lnTo>
                        <a:pt x="422" y="395"/>
                      </a:lnTo>
                      <a:lnTo>
                        <a:pt x="426" y="401"/>
                      </a:lnTo>
                      <a:lnTo>
                        <a:pt x="428" y="407"/>
                      </a:lnTo>
                      <a:lnTo>
                        <a:pt x="432" y="414"/>
                      </a:lnTo>
                      <a:lnTo>
                        <a:pt x="432" y="413"/>
                      </a:lnTo>
                      <a:lnTo>
                        <a:pt x="436" y="411"/>
                      </a:lnTo>
                      <a:lnTo>
                        <a:pt x="440" y="408"/>
                      </a:lnTo>
                      <a:lnTo>
                        <a:pt x="445" y="406"/>
                      </a:lnTo>
                      <a:lnTo>
                        <a:pt x="450" y="403"/>
                      </a:lnTo>
                      <a:lnTo>
                        <a:pt x="456" y="399"/>
                      </a:lnTo>
                      <a:lnTo>
                        <a:pt x="458" y="395"/>
                      </a:lnTo>
                      <a:lnTo>
                        <a:pt x="462" y="390"/>
                      </a:lnTo>
                      <a:lnTo>
                        <a:pt x="461" y="390"/>
                      </a:lnTo>
                      <a:lnTo>
                        <a:pt x="458" y="389"/>
                      </a:lnTo>
                      <a:lnTo>
                        <a:pt x="456" y="386"/>
                      </a:lnTo>
                      <a:lnTo>
                        <a:pt x="452" y="384"/>
                      </a:lnTo>
                      <a:lnTo>
                        <a:pt x="446" y="379"/>
                      </a:lnTo>
                      <a:lnTo>
                        <a:pt x="441" y="373"/>
                      </a:lnTo>
                      <a:lnTo>
                        <a:pt x="436" y="367"/>
                      </a:lnTo>
                      <a:lnTo>
                        <a:pt x="431" y="360"/>
                      </a:lnTo>
                      <a:lnTo>
                        <a:pt x="426" y="351"/>
                      </a:lnTo>
                      <a:lnTo>
                        <a:pt x="420" y="340"/>
                      </a:lnTo>
                      <a:lnTo>
                        <a:pt x="415" y="329"/>
                      </a:lnTo>
                      <a:lnTo>
                        <a:pt x="412" y="317"/>
                      </a:lnTo>
                      <a:lnTo>
                        <a:pt x="409" y="302"/>
                      </a:lnTo>
                      <a:lnTo>
                        <a:pt x="407" y="287"/>
                      </a:lnTo>
                      <a:lnTo>
                        <a:pt x="407" y="271"/>
                      </a:lnTo>
                      <a:lnTo>
                        <a:pt x="409" y="253"/>
                      </a:lnTo>
                      <a:lnTo>
                        <a:pt x="406" y="253"/>
                      </a:lnTo>
                      <a:lnTo>
                        <a:pt x="402" y="251"/>
                      </a:lnTo>
                      <a:lnTo>
                        <a:pt x="398" y="250"/>
                      </a:lnTo>
                      <a:lnTo>
                        <a:pt x="395" y="248"/>
                      </a:lnTo>
                      <a:lnTo>
                        <a:pt x="391" y="246"/>
                      </a:lnTo>
                      <a:lnTo>
                        <a:pt x="389" y="244"/>
                      </a:lnTo>
                      <a:lnTo>
                        <a:pt x="385" y="240"/>
                      </a:lnTo>
                      <a:lnTo>
                        <a:pt x="382" y="236"/>
                      </a:lnTo>
                      <a:lnTo>
                        <a:pt x="380" y="232"/>
                      </a:lnTo>
                      <a:lnTo>
                        <a:pt x="377" y="228"/>
                      </a:lnTo>
                      <a:lnTo>
                        <a:pt x="376" y="221"/>
                      </a:lnTo>
                      <a:lnTo>
                        <a:pt x="374" y="215"/>
                      </a:lnTo>
                      <a:lnTo>
                        <a:pt x="374" y="207"/>
                      </a:lnTo>
                      <a:lnTo>
                        <a:pt x="377" y="200"/>
                      </a:lnTo>
                      <a:lnTo>
                        <a:pt x="428" y="164"/>
                      </a:lnTo>
                      <a:lnTo>
                        <a:pt x="428" y="162"/>
                      </a:lnTo>
                      <a:lnTo>
                        <a:pt x="429" y="160"/>
                      </a:lnTo>
                      <a:lnTo>
                        <a:pt x="432" y="155"/>
                      </a:lnTo>
                      <a:lnTo>
                        <a:pt x="435" y="151"/>
                      </a:lnTo>
                      <a:lnTo>
                        <a:pt x="436" y="146"/>
                      </a:lnTo>
                      <a:lnTo>
                        <a:pt x="440" y="142"/>
                      </a:lnTo>
                      <a:lnTo>
                        <a:pt x="444" y="137"/>
                      </a:lnTo>
                      <a:lnTo>
                        <a:pt x="446" y="136"/>
                      </a:lnTo>
                      <a:lnTo>
                        <a:pt x="452" y="135"/>
                      </a:lnTo>
                      <a:lnTo>
                        <a:pt x="456" y="136"/>
                      </a:lnTo>
                      <a:lnTo>
                        <a:pt x="457" y="138"/>
                      </a:lnTo>
                      <a:lnTo>
                        <a:pt x="458" y="139"/>
                      </a:lnTo>
                      <a:lnTo>
                        <a:pt x="458" y="137"/>
                      </a:lnTo>
                      <a:lnTo>
                        <a:pt x="462" y="133"/>
                      </a:lnTo>
                      <a:lnTo>
                        <a:pt x="466" y="129"/>
                      </a:lnTo>
                      <a:lnTo>
                        <a:pt x="470" y="129"/>
                      </a:lnTo>
                      <a:lnTo>
                        <a:pt x="471" y="132"/>
                      </a:lnTo>
                      <a:lnTo>
                        <a:pt x="471" y="134"/>
                      </a:lnTo>
                      <a:lnTo>
                        <a:pt x="473" y="132"/>
                      </a:lnTo>
                      <a:lnTo>
                        <a:pt x="477" y="129"/>
                      </a:lnTo>
                      <a:lnTo>
                        <a:pt x="481" y="125"/>
                      </a:lnTo>
                      <a:lnTo>
                        <a:pt x="484" y="125"/>
                      </a:lnTo>
                      <a:lnTo>
                        <a:pt x="487" y="127"/>
                      </a:lnTo>
                      <a:lnTo>
                        <a:pt x="488" y="129"/>
                      </a:lnTo>
                      <a:lnTo>
                        <a:pt x="488" y="130"/>
                      </a:lnTo>
                      <a:lnTo>
                        <a:pt x="488" y="131"/>
                      </a:lnTo>
                      <a:lnTo>
                        <a:pt x="509" y="113"/>
                      </a:lnTo>
                      <a:lnTo>
                        <a:pt x="511" y="112"/>
                      </a:lnTo>
                      <a:lnTo>
                        <a:pt x="515" y="111"/>
                      </a:lnTo>
                      <a:lnTo>
                        <a:pt x="517" y="111"/>
                      </a:lnTo>
                      <a:lnTo>
                        <a:pt x="520" y="110"/>
                      </a:lnTo>
                      <a:lnTo>
                        <a:pt x="524" y="110"/>
                      </a:lnTo>
                      <a:lnTo>
                        <a:pt x="528" y="110"/>
                      </a:lnTo>
                      <a:lnTo>
                        <a:pt x="532" y="110"/>
                      </a:lnTo>
                      <a:lnTo>
                        <a:pt x="536" y="110"/>
                      </a:lnTo>
                      <a:lnTo>
                        <a:pt x="539" y="110"/>
                      </a:lnTo>
                      <a:lnTo>
                        <a:pt x="543" y="112"/>
                      </a:lnTo>
                      <a:lnTo>
                        <a:pt x="547" y="112"/>
                      </a:lnTo>
                      <a:lnTo>
                        <a:pt x="551" y="114"/>
                      </a:lnTo>
                      <a:lnTo>
                        <a:pt x="555" y="115"/>
                      </a:lnTo>
                      <a:lnTo>
                        <a:pt x="558" y="118"/>
                      </a:lnTo>
                      <a:lnTo>
                        <a:pt x="562" y="122"/>
                      </a:lnTo>
                      <a:lnTo>
                        <a:pt x="566" y="127"/>
                      </a:lnTo>
                      <a:lnTo>
                        <a:pt x="567" y="129"/>
                      </a:lnTo>
                      <a:lnTo>
                        <a:pt x="570" y="132"/>
                      </a:lnTo>
                      <a:lnTo>
                        <a:pt x="571" y="134"/>
                      </a:lnTo>
                      <a:lnTo>
                        <a:pt x="572" y="134"/>
                      </a:lnTo>
                      <a:lnTo>
                        <a:pt x="572" y="132"/>
                      </a:lnTo>
                      <a:lnTo>
                        <a:pt x="572" y="129"/>
                      </a:lnTo>
                      <a:lnTo>
                        <a:pt x="572" y="126"/>
                      </a:lnTo>
                      <a:lnTo>
                        <a:pt x="572" y="125"/>
                      </a:lnTo>
                      <a:close/>
                    </a:path>
                  </a:pathLst>
                </a:custGeom>
                <a:solidFill>
                  <a:srgbClr val="FF9900"/>
                </a:solidFill>
                <a:ln w="9525">
                  <a:noFill/>
                  <a:round/>
                  <a:headEnd/>
                  <a:tailEnd/>
                </a:ln>
              </p:spPr>
              <p:txBody>
                <a:bodyPr/>
                <a:lstStyle/>
                <a:p>
                  <a:endParaRPr lang="fr-FR"/>
                </a:p>
              </p:txBody>
            </p:sp>
            <p:sp>
              <p:nvSpPr>
                <p:cNvPr id="51" name="Freeform 447"/>
                <p:cNvSpPr>
                  <a:spLocks/>
                </p:cNvSpPr>
                <p:nvPr/>
              </p:nvSpPr>
              <p:spPr bwMode="auto">
                <a:xfrm>
                  <a:off x="4261" y="2307"/>
                  <a:ext cx="94" cy="35"/>
                </a:xfrm>
                <a:custGeom>
                  <a:avLst/>
                  <a:gdLst>
                    <a:gd name="T0" fmla="*/ 0 w 375"/>
                    <a:gd name="T1" fmla="*/ 0 h 106"/>
                    <a:gd name="T2" fmla="*/ 0 w 375"/>
                    <a:gd name="T3" fmla="*/ 0 h 106"/>
                    <a:gd name="T4" fmla="*/ 0 w 375"/>
                    <a:gd name="T5" fmla="*/ 0 h 106"/>
                    <a:gd name="T6" fmla="*/ 0 w 375"/>
                    <a:gd name="T7" fmla="*/ 0 h 106"/>
                    <a:gd name="T8" fmla="*/ 0 w 375"/>
                    <a:gd name="T9" fmla="*/ 0 h 106"/>
                    <a:gd name="T10" fmla="*/ 0 w 375"/>
                    <a:gd name="T11" fmla="*/ 0 h 106"/>
                    <a:gd name="T12" fmla="*/ 0 w 375"/>
                    <a:gd name="T13" fmla="*/ 0 h 106"/>
                    <a:gd name="T14" fmla="*/ 0 w 375"/>
                    <a:gd name="T15" fmla="*/ 0 h 106"/>
                    <a:gd name="T16" fmla="*/ 0 w 375"/>
                    <a:gd name="T17" fmla="*/ 0 h 106"/>
                    <a:gd name="T18" fmla="*/ 0 w 375"/>
                    <a:gd name="T19" fmla="*/ 0 h 106"/>
                    <a:gd name="T20" fmla="*/ 0 w 375"/>
                    <a:gd name="T21" fmla="*/ 0 h 106"/>
                    <a:gd name="T22" fmla="*/ 0 w 375"/>
                    <a:gd name="T23" fmla="*/ 0 h 106"/>
                    <a:gd name="T24" fmla="*/ 0 w 375"/>
                    <a:gd name="T25" fmla="*/ 0 h 106"/>
                    <a:gd name="T26" fmla="*/ 0 w 375"/>
                    <a:gd name="T27" fmla="*/ 0 h 106"/>
                    <a:gd name="T28" fmla="*/ 0 w 375"/>
                    <a:gd name="T29" fmla="*/ 0 h 106"/>
                    <a:gd name="T30" fmla="*/ 0 w 375"/>
                    <a:gd name="T31" fmla="*/ 0 h 106"/>
                    <a:gd name="T32" fmla="*/ 0 w 375"/>
                    <a:gd name="T33" fmla="*/ 0 h 106"/>
                    <a:gd name="T34" fmla="*/ 0 w 375"/>
                    <a:gd name="T35" fmla="*/ 0 h 106"/>
                    <a:gd name="T36" fmla="*/ 0 w 375"/>
                    <a:gd name="T37" fmla="*/ 0 h 106"/>
                    <a:gd name="T38" fmla="*/ 0 w 375"/>
                    <a:gd name="T39" fmla="*/ 0 h 106"/>
                    <a:gd name="T40" fmla="*/ 0 w 375"/>
                    <a:gd name="T41" fmla="*/ 0 h 106"/>
                    <a:gd name="T42" fmla="*/ 0 w 375"/>
                    <a:gd name="T43" fmla="*/ 0 h 106"/>
                    <a:gd name="T44" fmla="*/ 0 w 375"/>
                    <a:gd name="T45" fmla="*/ 0 h 106"/>
                    <a:gd name="T46" fmla="*/ 0 w 375"/>
                    <a:gd name="T47" fmla="*/ 0 h 106"/>
                    <a:gd name="T48" fmla="*/ 0 w 375"/>
                    <a:gd name="T49" fmla="*/ 0 h 106"/>
                    <a:gd name="T50" fmla="*/ 0 w 375"/>
                    <a:gd name="T51" fmla="*/ 0 h 106"/>
                    <a:gd name="T52" fmla="*/ 0 w 375"/>
                    <a:gd name="T53" fmla="*/ 0 h 106"/>
                    <a:gd name="T54" fmla="*/ 0 w 375"/>
                    <a:gd name="T55" fmla="*/ 0 h 106"/>
                    <a:gd name="T56" fmla="*/ 0 w 375"/>
                    <a:gd name="T57" fmla="*/ 0 h 106"/>
                    <a:gd name="T58" fmla="*/ 0 w 375"/>
                    <a:gd name="T59" fmla="*/ 0 h 106"/>
                    <a:gd name="T60" fmla="*/ 0 w 375"/>
                    <a:gd name="T61" fmla="*/ 0 h 106"/>
                    <a:gd name="T62" fmla="*/ 0 w 375"/>
                    <a:gd name="T63" fmla="*/ 0 h 106"/>
                    <a:gd name="T64" fmla="*/ 0 w 375"/>
                    <a:gd name="T65" fmla="*/ 0 h 106"/>
                    <a:gd name="T66" fmla="*/ 0 w 375"/>
                    <a:gd name="T67" fmla="*/ 0 h 106"/>
                    <a:gd name="T68" fmla="*/ 0 w 375"/>
                    <a:gd name="T69" fmla="*/ 0 h 106"/>
                    <a:gd name="T70" fmla="*/ 0 w 375"/>
                    <a:gd name="T71" fmla="*/ 0 h 106"/>
                    <a:gd name="T72" fmla="*/ 0 w 375"/>
                    <a:gd name="T73" fmla="*/ 0 h 106"/>
                    <a:gd name="T74" fmla="*/ 0 w 375"/>
                    <a:gd name="T75" fmla="*/ 0 h 106"/>
                    <a:gd name="T76" fmla="*/ 0 w 375"/>
                    <a:gd name="T77" fmla="*/ 0 h 106"/>
                    <a:gd name="T78" fmla="*/ 0 w 375"/>
                    <a:gd name="T79" fmla="*/ 0 h 106"/>
                    <a:gd name="T80" fmla="*/ 0 w 375"/>
                    <a:gd name="T81" fmla="*/ 0 h 106"/>
                    <a:gd name="T82" fmla="*/ 0 w 375"/>
                    <a:gd name="T83" fmla="*/ 0 h 106"/>
                    <a:gd name="T84" fmla="*/ 0 w 375"/>
                    <a:gd name="T85" fmla="*/ 0 h 106"/>
                    <a:gd name="T86" fmla="*/ 0 w 375"/>
                    <a:gd name="T87" fmla="*/ 0 h 106"/>
                    <a:gd name="T88" fmla="*/ 0 w 375"/>
                    <a:gd name="T89" fmla="*/ 0 h 106"/>
                    <a:gd name="T90" fmla="*/ 0 w 375"/>
                    <a:gd name="T91" fmla="*/ 0 h 106"/>
                    <a:gd name="T92" fmla="*/ 0 w 375"/>
                    <a:gd name="T93" fmla="*/ 0 h 106"/>
                    <a:gd name="T94" fmla="*/ 0 w 375"/>
                    <a:gd name="T95" fmla="*/ 0 h 106"/>
                    <a:gd name="T96" fmla="*/ 0 w 375"/>
                    <a:gd name="T97" fmla="*/ 0 h 106"/>
                    <a:gd name="T98" fmla="*/ 0 w 375"/>
                    <a:gd name="T99" fmla="*/ 0 h 106"/>
                    <a:gd name="T100" fmla="*/ 0 w 375"/>
                    <a:gd name="T101" fmla="*/ 0 h 10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5"/>
                    <a:gd name="T154" fmla="*/ 0 h 106"/>
                    <a:gd name="T155" fmla="*/ 375 w 375"/>
                    <a:gd name="T156" fmla="*/ 106 h 10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5" h="106">
                      <a:moveTo>
                        <a:pt x="1" y="52"/>
                      </a:moveTo>
                      <a:lnTo>
                        <a:pt x="3" y="52"/>
                      </a:lnTo>
                      <a:lnTo>
                        <a:pt x="13" y="52"/>
                      </a:lnTo>
                      <a:lnTo>
                        <a:pt x="26" y="53"/>
                      </a:lnTo>
                      <a:lnTo>
                        <a:pt x="44" y="54"/>
                      </a:lnTo>
                      <a:lnTo>
                        <a:pt x="65" y="54"/>
                      </a:lnTo>
                      <a:lnTo>
                        <a:pt x="90" y="55"/>
                      </a:lnTo>
                      <a:lnTo>
                        <a:pt x="116" y="54"/>
                      </a:lnTo>
                      <a:lnTo>
                        <a:pt x="145" y="54"/>
                      </a:lnTo>
                      <a:lnTo>
                        <a:pt x="174" y="52"/>
                      </a:lnTo>
                      <a:lnTo>
                        <a:pt x="204" y="49"/>
                      </a:lnTo>
                      <a:lnTo>
                        <a:pt x="234" y="45"/>
                      </a:lnTo>
                      <a:lnTo>
                        <a:pt x="263" y="39"/>
                      </a:lnTo>
                      <a:lnTo>
                        <a:pt x="289" y="33"/>
                      </a:lnTo>
                      <a:lnTo>
                        <a:pt x="314" y="23"/>
                      </a:lnTo>
                      <a:lnTo>
                        <a:pt x="336" y="13"/>
                      </a:lnTo>
                      <a:lnTo>
                        <a:pt x="354" y="0"/>
                      </a:lnTo>
                      <a:lnTo>
                        <a:pt x="354" y="1"/>
                      </a:lnTo>
                      <a:lnTo>
                        <a:pt x="354" y="3"/>
                      </a:lnTo>
                      <a:lnTo>
                        <a:pt x="354" y="6"/>
                      </a:lnTo>
                      <a:lnTo>
                        <a:pt x="356" y="12"/>
                      </a:lnTo>
                      <a:lnTo>
                        <a:pt x="356" y="17"/>
                      </a:lnTo>
                      <a:lnTo>
                        <a:pt x="357" y="23"/>
                      </a:lnTo>
                      <a:lnTo>
                        <a:pt x="360" y="31"/>
                      </a:lnTo>
                      <a:lnTo>
                        <a:pt x="361" y="38"/>
                      </a:lnTo>
                      <a:lnTo>
                        <a:pt x="362" y="46"/>
                      </a:lnTo>
                      <a:lnTo>
                        <a:pt x="364" y="53"/>
                      </a:lnTo>
                      <a:lnTo>
                        <a:pt x="366" y="60"/>
                      </a:lnTo>
                      <a:lnTo>
                        <a:pt x="367" y="66"/>
                      </a:lnTo>
                      <a:lnTo>
                        <a:pt x="369" y="71"/>
                      </a:lnTo>
                      <a:lnTo>
                        <a:pt x="371" y="77"/>
                      </a:lnTo>
                      <a:lnTo>
                        <a:pt x="373" y="81"/>
                      </a:lnTo>
                      <a:lnTo>
                        <a:pt x="375" y="83"/>
                      </a:lnTo>
                      <a:lnTo>
                        <a:pt x="373" y="83"/>
                      </a:lnTo>
                      <a:lnTo>
                        <a:pt x="366" y="85"/>
                      </a:lnTo>
                      <a:lnTo>
                        <a:pt x="356" y="87"/>
                      </a:lnTo>
                      <a:lnTo>
                        <a:pt x="343" y="89"/>
                      </a:lnTo>
                      <a:lnTo>
                        <a:pt x="324" y="93"/>
                      </a:lnTo>
                      <a:lnTo>
                        <a:pt x="305" y="96"/>
                      </a:lnTo>
                      <a:lnTo>
                        <a:pt x="282" y="99"/>
                      </a:lnTo>
                      <a:lnTo>
                        <a:pt x="257" y="102"/>
                      </a:lnTo>
                      <a:lnTo>
                        <a:pt x="229" y="104"/>
                      </a:lnTo>
                      <a:lnTo>
                        <a:pt x="200" y="106"/>
                      </a:lnTo>
                      <a:lnTo>
                        <a:pt x="168" y="106"/>
                      </a:lnTo>
                      <a:lnTo>
                        <a:pt x="137" y="106"/>
                      </a:lnTo>
                      <a:lnTo>
                        <a:pt x="103" y="103"/>
                      </a:lnTo>
                      <a:lnTo>
                        <a:pt x="69" y="100"/>
                      </a:lnTo>
                      <a:lnTo>
                        <a:pt x="35" y="94"/>
                      </a:lnTo>
                      <a:lnTo>
                        <a:pt x="0" y="86"/>
                      </a:lnTo>
                      <a:lnTo>
                        <a:pt x="1" y="52"/>
                      </a:lnTo>
                      <a:close/>
                    </a:path>
                  </a:pathLst>
                </a:custGeom>
                <a:solidFill>
                  <a:srgbClr val="4D4D4D"/>
                </a:solidFill>
                <a:ln w="9525">
                  <a:noFill/>
                  <a:round/>
                  <a:headEnd/>
                  <a:tailEnd/>
                </a:ln>
              </p:spPr>
              <p:txBody>
                <a:bodyPr/>
                <a:lstStyle/>
                <a:p>
                  <a:endParaRPr lang="fr-FR"/>
                </a:p>
              </p:txBody>
            </p:sp>
            <p:sp>
              <p:nvSpPr>
                <p:cNvPr id="52" name="Freeform 448"/>
                <p:cNvSpPr>
                  <a:spLocks/>
                </p:cNvSpPr>
                <p:nvPr/>
              </p:nvSpPr>
              <p:spPr bwMode="auto">
                <a:xfrm>
                  <a:off x="4185" y="2079"/>
                  <a:ext cx="250" cy="309"/>
                </a:xfrm>
                <a:custGeom>
                  <a:avLst/>
                  <a:gdLst>
                    <a:gd name="T0" fmla="*/ 0 w 998"/>
                    <a:gd name="T1" fmla="*/ 0 h 928"/>
                    <a:gd name="T2" fmla="*/ 0 w 998"/>
                    <a:gd name="T3" fmla="*/ 0 h 928"/>
                    <a:gd name="T4" fmla="*/ 0 w 998"/>
                    <a:gd name="T5" fmla="*/ 0 h 928"/>
                    <a:gd name="T6" fmla="*/ 0 w 998"/>
                    <a:gd name="T7" fmla="*/ 0 h 928"/>
                    <a:gd name="T8" fmla="*/ 0 w 998"/>
                    <a:gd name="T9" fmla="*/ 0 h 928"/>
                    <a:gd name="T10" fmla="*/ 0 w 998"/>
                    <a:gd name="T11" fmla="*/ 0 h 928"/>
                    <a:gd name="T12" fmla="*/ 0 w 998"/>
                    <a:gd name="T13" fmla="*/ 0 h 928"/>
                    <a:gd name="T14" fmla="*/ 0 w 998"/>
                    <a:gd name="T15" fmla="*/ 0 h 928"/>
                    <a:gd name="T16" fmla="*/ 0 w 998"/>
                    <a:gd name="T17" fmla="*/ 0 h 928"/>
                    <a:gd name="T18" fmla="*/ 0 w 998"/>
                    <a:gd name="T19" fmla="*/ 0 h 928"/>
                    <a:gd name="T20" fmla="*/ 0 w 998"/>
                    <a:gd name="T21" fmla="*/ 0 h 928"/>
                    <a:gd name="T22" fmla="*/ 0 w 998"/>
                    <a:gd name="T23" fmla="*/ 0 h 928"/>
                    <a:gd name="T24" fmla="*/ 0 w 998"/>
                    <a:gd name="T25" fmla="*/ 0 h 928"/>
                    <a:gd name="T26" fmla="*/ 0 w 998"/>
                    <a:gd name="T27" fmla="*/ 0 h 928"/>
                    <a:gd name="T28" fmla="*/ 0 w 998"/>
                    <a:gd name="T29" fmla="*/ 0 h 928"/>
                    <a:gd name="T30" fmla="*/ 0 w 998"/>
                    <a:gd name="T31" fmla="*/ 0 h 928"/>
                    <a:gd name="T32" fmla="*/ 0 w 998"/>
                    <a:gd name="T33" fmla="*/ 0 h 928"/>
                    <a:gd name="T34" fmla="*/ 0 w 998"/>
                    <a:gd name="T35" fmla="*/ 0 h 928"/>
                    <a:gd name="T36" fmla="*/ 0 w 998"/>
                    <a:gd name="T37" fmla="*/ 0 h 928"/>
                    <a:gd name="T38" fmla="*/ 0 w 998"/>
                    <a:gd name="T39" fmla="*/ 0 h 928"/>
                    <a:gd name="T40" fmla="*/ 0 w 998"/>
                    <a:gd name="T41" fmla="*/ 0 h 928"/>
                    <a:gd name="T42" fmla="*/ 0 w 998"/>
                    <a:gd name="T43" fmla="*/ 0 h 928"/>
                    <a:gd name="T44" fmla="*/ 0 w 998"/>
                    <a:gd name="T45" fmla="*/ 0 h 928"/>
                    <a:gd name="T46" fmla="*/ 0 w 998"/>
                    <a:gd name="T47" fmla="*/ 0 h 928"/>
                    <a:gd name="T48" fmla="*/ 0 w 998"/>
                    <a:gd name="T49" fmla="*/ 0 h 928"/>
                    <a:gd name="T50" fmla="*/ 0 w 998"/>
                    <a:gd name="T51" fmla="*/ 0 h 928"/>
                    <a:gd name="T52" fmla="*/ 0 w 998"/>
                    <a:gd name="T53" fmla="*/ 0 h 928"/>
                    <a:gd name="T54" fmla="*/ 0 w 998"/>
                    <a:gd name="T55" fmla="*/ 0 h 928"/>
                    <a:gd name="T56" fmla="*/ 0 w 998"/>
                    <a:gd name="T57" fmla="*/ 0 h 928"/>
                    <a:gd name="T58" fmla="*/ 0 w 998"/>
                    <a:gd name="T59" fmla="*/ 0 h 928"/>
                    <a:gd name="T60" fmla="*/ 0 w 998"/>
                    <a:gd name="T61" fmla="*/ 0 h 928"/>
                    <a:gd name="T62" fmla="*/ 0 w 998"/>
                    <a:gd name="T63" fmla="*/ 0 h 928"/>
                    <a:gd name="T64" fmla="*/ 0 w 998"/>
                    <a:gd name="T65" fmla="*/ 0 h 928"/>
                    <a:gd name="T66" fmla="*/ 0 w 998"/>
                    <a:gd name="T67" fmla="*/ 0 h 928"/>
                    <a:gd name="T68" fmla="*/ 0 w 998"/>
                    <a:gd name="T69" fmla="*/ 0 h 928"/>
                    <a:gd name="T70" fmla="*/ 0 w 998"/>
                    <a:gd name="T71" fmla="*/ 0 h 928"/>
                    <a:gd name="T72" fmla="*/ 0 w 998"/>
                    <a:gd name="T73" fmla="*/ 0 h 928"/>
                    <a:gd name="T74" fmla="*/ 0 w 998"/>
                    <a:gd name="T75" fmla="*/ 0 h 928"/>
                    <a:gd name="T76" fmla="*/ 0 w 998"/>
                    <a:gd name="T77" fmla="*/ 0 h 928"/>
                    <a:gd name="T78" fmla="*/ 0 w 998"/>
                    <a:gd name="T79" fmla="*/ 0 h 928"/>
                    <a:gd name="T80" fmla="*/ 0 w 998"/>
                    <a:gd name="T81" fmla="*/ 0 h 928"/>
                    <a:gd name="T82" fmla="*/ 0 w 998"/>
                    <a:gd name="T83" fmla="*/ 0 h 928"/>
                    <a:gd name="T84" fmla="*/ 0 w 998"/>
                    <a:gd name="T85" fmla="*/ 0 h 928"/>
                    <a:gd name="T86" fmla="*/ 0 w 998"/>
                    <a:gd name="T87" fmla="*/ 0 h 928"/>
                    <a:gd name="T88" fmla="*/ 0 w 998"/>
                    <a:gd name="T89" fmla="*/ 0 h 928"/>
                    <a:gd name="T90" fmla="*/ 0 w 998"/>
                    <a:gd name="T91" fmla="*/ 0 h 928"/>
                    <a:gd name="T92" fmla="*/ 0 w 998"/>
                    <a:gd name="T93" fmla="*/ 0 h 928"/>
                    <a:gd name="T94" fmla="*/ 0 w 998"/>
                    <a:gd name="T95" fmla="*/ 0 h 928"/>
                    <a:gd name="T96" fmla="*/ 0 w 998"/>
                    <a:gd name="T97" fmla="*/ 0 h 928"/>
                    <a:gd name="T98" fmla="*/ 0 w 998"/>
                    <a:gd name="T99" fmla="*/ 0 h 928"/>
                    <a:gd name="T100" fmla="*/ 0 w 998"/>
                    <a:gd name="T101" fmla="*/ 0 h 928"/>
                    <a:gd name="T102" fmla="*/ 0 w 998"/>
                    <a:gd name="T103" fmla="*/ 0 h 928"/>
                    <a:gd name="T104" fmla="*/ 0 w 998"/>
                    <a:gd name="T105" fmla="*/ 0 h 928"/>
                    <a:gd name="T106" fmla="*/ 0 w 998"/>
                    <a:gd name="T107" fmla="*/ 0 h 928"/>
                    <a:gd name="T108" fmla="*/ 0 w 998"/>
                    <a:gd name="T109" fmla="*/ 0 h 928"/>
                    <a:gd name="T110" fmla="*/ 0 w 998"/>
                    <a:gd name="T111" fmla="*/ 0 h 928"/>
                    <a:gd name="T112" fmla="*/ 0 w 998"/>
                    <a:gd name="T113" fmla="*/ 0 h 928"/>
                    <a:gd name="T114" fmla="*/ 0 w 998"/>
                    <a:gd name="T115" fmla="*/ 0 h 928"/>
                    <a:gd name="T116" fmla="*/ 0 w 998"/>
                    <a:gd name="T117" fmla="*/ 0 h 928"/>
                    <a:gd name="T118" fmla="*/ 0 w 998"/>
                    <a:gd name="T119" fmla="*/ 0 h 92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98"/>
                    <a:gd name="T181" fmla="*/ 0 h 928"/>
                    <a:gd name="T182" fmla="*/ 998 w 998"/>
                    <a:gd name="T183" fmla="*/ 928 h 92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98" h="928">
                      <a:moveTo>
                        <a:pt x="568" y="125"/>
                      </a:moveTo>
                      <a:lnTo>
                        <a:pt x="568" y="124"/>
                      </a:lnTo>
                      <a:lnTo>
                        <a:pt x="569" y="122"/>
                      </a:lnTo>
                      <a:lnTo>
                        <a:pt x="573" y="117"/>
                      </a:lnTo>
                      <a:lnTo>
                        <a:pt x="577" y="113"/>
                      </a:lnTo>
                      <a:lnTo>
                        <a:pt x="583" y="107"/>
                      </a:lnTo>
                      <a:lnTo>
                        <a:pt x="590" y="99"/>
                      </a:lnTo>
                      <a:lnTo>
                        <a:pt x="598" y="93"/>
                      </a:lnTo>
                      <a:lnTo>
                        <a:pt x="608" y="86"/>
                      </a:lnTo>
                      <a:lnTo>
                        <a:pt x="620" y="77"/>
                      </a:lnTo>
                      <a:lnTo>
                        <a:pt x="632" y="70"/>
                      </a:lnTo>
                      <a:lnTo>
                        <a:pt x="646" y="61"/>
                      </a:lnTo>
                      <a:lnTo>
                        <a:pt x="663" y="55"/>
                      </a:lnTo>
                      <a:lnTo>
                        <a:pt x="680" y="47"/>
                      </a:lnTo>
                      <a:lnTo>
                        <a:pt x="699" y="42"/>
                      </a:lnTo>
                      <a:lnTo>
                        <a:pt x="720" y="38"/>
                      </a:lnTo>
                      <a:lnTo>
                        <a:pt x="743" y="36"/>
                      </a:lnTo>
                      <a:lnTo>
                        <a:pt x="744" y="33"/>
                      </a:lnTo>
                      <a:lnTo>
                        <a:pt x="746" y="31"/>
                      </a:lnTo>
                      <a:lnTo>
                        <a:pt x="746" y="28"/>
                      </a:lnTo>
                      <a:lnTo>
                        <a:pt x="746" y="25"/>
                      </a:lnTo>
                      <a:lnTo>
                        <a:pt x="746" y="22"/>
                      </a:lnTo>
                      <a:lnTo>
                        <a:pt x="750" y="19"/>
                      </a:lnTo>
                      <a:lnTo>
                        <a:pt x="751" y="16"/>
                      </a:lnTo>
                      <a:lnTo>
                        <a:pt x="755" y="16"/>
                      </a:lnTo>
                      <a:lnTo>
                        <a:pt x="759" y="15"/>
                      </a:lnTo>
                      <a:lnTo>
                        <a:pt x="765" y="15"/>
                      </a:lnTo>
                      <a:lnTo>
                        <a:pt x="769" y="13"/>
                      </a:lnTo>
                      <a:lnTo>
                        <a:pt x="775" y="10"/>
                      </a:lnTo>
                      <a:lnTo>
                        <a:pt x="779" y="8"/>
                      </a:lnTo>
                      <a:lnTo>
                        <a:pt x="782" y="6"/>
                      </a:lnTo>
                      <a:lnTo>
                        <a:pt x="786" y="5"/>
                      </a:lnTo>
                      <a:lnTo>
                        <a:pt x="792" y="4"/>
                      </a:lnTo>
                      <a:lnTo>
                        <a:pt x="796" y="2"/>
                      </a:lnTo>
                      <a:lnTo>
                        <a:pt x="801" y="0"/>
                      </a:lnTo>
                      <a:lnTo>
                        <a:pt x="805" y="0"/>
                      </a:lnTo>
                      <a:lnTo>
                        <a:pt x="810" y="0"/>
                      </a:lnTo>
                      <a:lnTo>
                        <a:pt x="815" y="2"/>
                      </a:lnTo>
                      <a:lnTo>
                        <a:pt x="820" y="4"/>
                      </a:lnTo>
                      <a:lnTo>
                        <a:pt x="826" y="7"/>
                      </a:lnTo>
                      <a:lnTo>
                        <a:pt x="831" y="11"/>
                      </a:lnTo>
                      <a:lnTo>
                        <a:pt x="835" y="15"/>
                      </a:lnTo>
                      <a:lnTo>
                        <a:pt x="837" y="20"/>
                      </a:lnTo>
                      <a:lnTo>
                        <a:pt x="839" y="23"/>
                      </a:lnTo>
                      <a:lnTo>
                        <a:pt x="840" y="24"/>
                      </a:lnTo>
                      <a:lnTo>
                        <a:pt x="840" y="23"/>
                      </a:lnTo>
                      <a:lnTo>
                        <a:pt x="841" y="23"/>
                      </a:lnTo>
                      <a:lnTo>
                        <a:pt x="845" y="23"/>
                      </a:lnTo>
                      <a:lnTo>
                        <a:pt x="849" y="24"/>
                      </a:lnTo>
                      <a:lnTo>
                        <a:pt x="853" y="25"/>
                      </a:lnTo>
                      <a:lnTo>
                        <a:pt x="857" y="27"/>
                      </a:lnTo>
                      <a:lnTo>
                        <a:pt x="860" y="30"/>
                      </a:lnTo>
                      <a:lnTo>
                        <a:pt x="862" y="35"/>
                      </a:lnTo>
                      <a:lnTo>
                        <a:pt x="864" y="39"/>
                      </a:lnTo>
                      <a:lnTo>
                        <a:pt x="864" y="42"/>
                      </a:lnTo>
                      <a:lnTo>
                        <a:pt x="865" y="45"/>
                      </a:lnTo>
                      <a:lnTo>
                        <a:pt x="868" y="47"/>
                      </a:lnTo>
                      <a:lnTo>
                        <a:pt x="870" y="49"/>
                      </a:lnTo>
                      <a:lnTo>
                        <a:pt x="874" y="52"/>
                      </a:lnTo>
                      <a:lnTo>
                        <a:pt x="877" y="53"/>
                      </a:lnTo>
                      <a:lnTo>
                        <a:pt x="879" y="54"/>
                      </a:lnTo>
                      <a:lnTo>
                        <a:pt x="883" y="55"/>
                      </a:lnTo>
                      <a:lnTo>
                        <a:pt x="887" y="56"/>
                      </a:lnTo>
                      <a:lnTo>
                        <a:pt x="890" y="56"/>
                      </a:lnTo>
                      <a:lnTo>
                        <a:pt x="894" y="57"/>
                      </a:lnTo>
                      <a:lnTo>
                        <a:pt x="895" y="57"/>
                      </a:lnTo>
                      <a:lnTo>
                        <a:pt x="898" y="58"/>
                      </a:lnTo>
                      <a:lnTo>
                        <a:pt x="900" y="60"/>
                      </a:lnTo>
                      <a:lnTo>
                        <a:pt x="902" y="62"/>
                      </a:lnTo>
                      <a:lnTo>
                        <a:pt x="902" y="64"/>
                      </a:lnTo>
                      <a:lnTo>
                        <a:pt x="903" y="69"/>
                      </a:lnTo>
                      <a:lnTo>
                        <a:pt x="903" y="71"/>
                      </a:lnTo>
                      <a:lnTo>
                        <a:pt x="903" y="73"/>
                      </a:lnTo>
                      <a:lnTo>
                        <a:pt x="903" y="76"/>
                      </a:lnTo>
                      <a:lnTo>
                        <a:pt x="903" y="79"/>
                      </a:lnTo>
                      <a:lnTo>
                        <a:pt x="903" y="81"/>
                      </a:lnTo>
                      <a:lnTo>
                        <a:pt x="903" y="84"/>
                      </a:lnTo>
                      <a:lnTo>
                        <a:pt x="903" y="86"/>
                      </a:lnTo>
                      <a:lnTo>
                        <a:pt x="904" y="89"/>
                      </a:lnTo>
                      <a:lnTo>
                        <a:pt x="907" y="92"/>
                      </a:lnTo>
                      <a:lnTo>
                        <a:pt x="909" y="95"/>
                      </a:lnTo>
                      <a:lnTo>
                        <a:pt x="913" y="97"/>
                      </a:lnTo>
                      <a:lnTo>
                        <a:pt x="917" y="99"/>
                      </a:lnTo>
                      <a:lnTo>
                        <a:pt x="923" y="101"/>
                      </a:lnTo>
                      <a:lnTo>
                        <a:pt x="929" y="105"/>
                      </a:lnTo>
                      <a:lnTo>
                        <a:pt x="932" y="107"/>
                      </a:lnTo>
                      <a:lnTo>
                        <a:pt x="934" y="111"/>
                      </a:lnTo>
                      <a:lnTo>
                        <a:pt x="934" y="115"/>
                      </a:lnTo>
                      <a:lnTo>
                        <a:pt x="936" y="121"/>
                      </a:lnTo>
                      <a:lnTo>
                        <a:pt x="934" y="124"/>
                      </a:lnTo>
                      <a:lnTo>
                        <a:pt x="934" y="129"/>
                      </a:lnTo>
                      <a:lnTo>
                        <a:pt x="936" y="131"/>
                      </a:lnTo>
                      <a:lnTo>
                        <a:pt x="940" y="134"/>
                      </a:lnTo>
                      <a:lnTo>
                        <a:pt x="942" y="136"/>
                      </a:lnTo>
                      <a:lnTo>
                        <a:pt x="947" y="137"/>
                      </a:lnTo>
                      <a:lnTo>
                        <a:pt x="950" y="139"/>
                      </a:lnTo>
                      <a:lnTo>
                        <a:pt x="955" y="141"/>
                      </a:lnTo>
                      <a:lnTo>
                        <a:pt x="958" y="143"/>
                      </a:lnTo>
                      <a:lnTo>
                        <a:pt x="962" y="146"/>
                      </a:lnTo>
                      <a:lnTo>
                        <a:pt x="962" y="148"/>
                      </a:lnTo>
                      <a:lnTo>
                        <a:pt x="963" y="149"/>
                      </a:lnTo>
                      <a:lnTo>
                        <a:pt x="963" y="153"/>
                      </a:lnTo>
                      <a:lnTo>
                        <a:pt x="964" y="155"/>
                      </a:lnTo>
                      <a:lnTo>
                        <a:pt x="963" y="160"/>
                      </a:lnTo>
                      <a:lnTo>
                        <a:pt x="963" y="163"/>
                      </a:lnTo>
                      <a:lnTo>
                        <a:pt x="963" y="166"/>
                      </a:lnTo>
                      <a:lnTo>
                        <a:pt x="964" y="168"/>
                      </a:lnTo>
                      <a:lnTo>
                        <a:pt x="966" y="170"/>
                      </a:lnTo>
                      <a:lnTo>
                        <a:pt x="970" y="172"/>
                      </a:lnTo>
                      <a:lnTo>
                        <a:pt x="971" y="172"/>
                      </a:lnTo>
                      <a:lnTo>
                        <a:pt x="974" y="173"/>
                      </a:lnTo>
                      <a:lnTo>
                        <a:pt x="976" y="174"/>
                      </a:lnTo>
                      <a:lnTo>
                        <a:pt x="979" y="175"/>
                      </a:lnTo>
                      <a:lnTo>
                        <a:pt x="985" y="177"/>
                      </a:lnTo>
                      <a:lnTo>
                        <a:pt x="988" y="179"/>
                      </a:lnTo>
                      <a:lnTo>
                        <a:pt x="989" y="182"/>
                      </a:lnTo>
                      <a:lnTo>
                        <a:pt x="991" y="185"/>
                      </a:lnTo>
                      <a:lnTo>
                        <a:pt x="988" y="188"/>
                      </a:lnTo>
                      <a:lnTo>
                        <a:pt x="987" y="192"/>
                      </a:lnTo>
                      <a:lnTo>
                        <a:pt x="985" y="195"/>
                      </a:lnTo>
                      <a:lnTo>
                        <a:pt x="985" y="198"/>
                      </a:lnTo>
                      <a:lnTo>
                        <a:pt x="984" y="200"/>
                      </a:lnTo>
                      <a:lnTo>
                        <a:pt x="985" y="204"/>
                      </a:lnTo>
                      <a:lnTo>
                        <a:pt x="988" y="205"/>
                      </a:lnTo>
                      <a:lnTo>
                        <a:pt x="992" y="208"/>
                      </a:lnTo>
                      <a:lnTo>
                        <a:pt x="995" y="211"/>
                      </a:lnTo>
                      <a:lnTo>
                        <a:pt x="997" y="214"/>
                      </a:lnTo>
                      <a:lnTo>
                        <a:pt x="998" y="216"/>
                      </a:lnTo>
                      <a:lnTo>
                        <a:pt x="998" y="218"/>
                      </a:lnTo>
                      <a:lnTo>
                        <a:pt x="998" y="222"/>
                      </a:lnTo>
                      <a:lnTo>
                        <a:pt x="998" y="225"/>
                      </a:lnTo>
                      <a:lnTo>
                        <a:pt x="997" y="227"/>
                      </a:lnTo>
                      <a:lnTo>
                        <a:pt x="997" y="229"/>
                      </a:lnTo>
                      <a:lnTo>
                        <a:pt x="995" y="231"/>
                      </a:lnTo>
                      <a:lnTo>
                        <a:pt x="993" y="233"/>
                      </a:lnTo>
                      <a:lnTo>
                        <a:pt x="989" y="234"/>
                      </a:lnTo>
                      <a:lnTo>
                        <a:pt x="985" y="237"/>
                      </a:lnTo>
                      <a:lnTo>
                        <a:pt x="980" y="238"/>
                      </a:lnTo>
                      <a:lnTo>
                        <a:pt x="978" y="240"/>
                      </a:lnTo>
                      <a:lnTo>
                        <a:pt x="975" y="241"/>
                      </a:lnTo>
                      <a:lnTo>
                        <a:pt x="975" y="242"/>
                      </a:lnTo>
                      <a:lnTo>
                        <a:pt x="974" y="244"/>
                      </a:lnTo>
                      <a:lnTo>
                        <a:pt x="974" y="247"/>
                      </a:lnTo>
                      <a:lnTo>
                        <a:pt x="974" y="251"/>
                      </a:lnTo>
                      <a:lnTo>
                        <a:pt x="975" y="257"/>
                      </a:lnTo>
                      <a:lnTo>
                        <a:pt x="976" y="261"/>
                      </a:lnTo>
                      <a:lnTo>
                        <a:pt x="976" y="265"/>
                      </a:lnTo>
                      <a:lnTo>
                        <a:pt x="975" y="269"/>
                      </a:lnTo>
                      <a:lnTo>
                        <a:pt x="974" y="273"/>
                      </a:lnTo>
                      <a:lnTo>
                        <a:pt x="970" y="277"/>
                      </a:lnTo>
                      <a:lnTo>
                        <a:pt x="964" y="280"/>
                      </a:lnTo>
                      <a:lnTo>
                        <a:pt x="963" y="280"/>
                      </a:lnTo>
                      <a:lnTo>
                        <a:pt x="963" y="282"/>
                      </a:lnTo>
                      <a:lnTo>
                        <a:pt x="963" y="283"/>
                      </a:lnTo>
                      <a:lnTo>
                        <a:pt x="963" y="285"/>
                      </a:lnTo>
                      <a:lnTo>
                        <a:pt x="964" y="289"/>
                      </a:lnTo>
                      <a:lnTo>
                        <a:pt x="967" y="292"/>
                      </a:lnTo>
                      <a:lnTo>
                        <a:pt x="967" y="296"/>
                      </a:lnTo>
                      <a:lnTo>
                        <a:pt x="966" y="299"/>
                      </a:lnTo>
                      <a:lnTo>
                        <a:pt x="963" y="303"/>
                      </a:lnTo>
                      <a:lnTo>
                        <a:pt x="960" y="307"/>
                      </a:lnTo>
                      <a:lnTo>
                        <a:pt x="955" y="309"/>
                      </a:lnTo>
                      <a:lnTo>
                        <a:pt x="949" y="311"/>
                      </a:lnTo>
                      <a:lnTo>
                        <a:pt x="945" y="311"/>
                      </a:lnTo>
                      <a:lnTo>
                        <a:pt x="942" y="312"/>
                      </a:lnTo>
                      <a:lnTo>
                        <a:pt x="940" y="312"/>
                      </a:lnTo>
                      <a:lnTo>
                        <a:pt x="936" y="312"/>
                      </a:lnTo>
                      <a:lnTo>
                        <a:pt x="932" y="311"/>
                      </a:lnTo>
                      <a:lnTo>
                        <a:pt x="930" y="311"/>
                      </a:lnTo>
                      <a:lnTo>
                        <a:pt x="929" y="312"/>
                      </a:lnTo>
                      <a:lnTo>
                        <a:pt x="928" y="314"/>
                      </a:lnTo>
                      <a:lnTo>
                        <a:pt x="926" y="317"/>
                      </a:lnTo>
                      <a:lnTo>
                        <a:pt x="926" y="322"/>
                      </a:lnTo>
                      <a:lnTo>
                        <a:pt x="924" y="326"/>
                      </a:lnTo>
                      <a:lnTo>
                        <a:pt x="921" y="330"/>
                      </a:lnTo>
                      <a:lnTo>
                        <a:pt x="919" y="332"/>
                      </a:lnTo>
                      <a:lnTo>
                        <a:pt x="916" y="334"/>
                      </a:lnTo>
                      <a:lnTo>
                        <a:pt x="912" y="335"/>
                      </a:lnTo>
                      <a:lnTo>
                        <a:pt x="908" y="336"/>
                      </a:lnTo>
                      <a:lnTo>
                        <a:pt x="902" y="336"/>
                      </a:lnTo>
                      <a:lnTo>
                        <a:pt x="898" y="336"/>
                      </a:lnTo>
                      <a:lnTo>
                        <a:pt x="894" y="336"/>
                      </a:lnTo>
                      <a:lnTo>
                        <a:pt x="890" y="336"/>
                      </a:lnTo>
                      <a:lnTo>
                        <a:pt x="886" y="336"/>
                      </a:lnTo>
                      <a:lnTo>
                        <a:pt x="883" y="336"/>
                      </a:lnTo>
                      <a:lnTo>
                        <a:pt x="879" y="336"/>
                      </a:lnTo>
                      <a:lnTo>
                        <a:pt x="878" y="336"/>
                      </a:lnTo>
                      <a:lnTo>
                        <a:pt x="874" y="335"/>
                      </a:lnTo>
                      <a:lnTo>
                        <a:pt x="871" y="334"/>
                      </a:lnTo>
                      <a:lnTo>
                        <a:pt x="870" y="334"/>
                      </a:lnTo>
                      <a:lnTo>
                        <a:pt x="870" y="336"/>
                      </a:lnTo>
                      <a:lnTo>
                        <a:pt x="869" y="341"/>
                      </a:lnTo>
                      <a:lnTo>
                        <a:pt x="868" y="346"/>
                      </a:lnTo>
                      <a:lnTo>
                        <a:pt x="866" y="351"/>
                      </a:lnTo>
                      <a:lnTo>
                        <a:pt x="864" y="358"/>
                      </a:lnTo>
                      <a:lnTo>
                        <a:pt x="861" y="365"/>
                      </a:lnTo>
                      <a:lnTo>
                        <a:pt x="858" y="372"/>
                      </a:lnTo>
                      <a:lnTo>
                        <a:pt x="854" y="378"/>
                      </a:lnTo>
                      <a:lnTo>
                        <a:pt x="849" y="383"/>
                      </a:lnTo>
                      <a:lnTo>
                        <a:pt x="844" y="389"/>
                      </a:lnTo>
                      <a:lnTo>
                        <a:pt x="839" y="393"/>
                      </a:lnTo>
                      <a:lnTo>
                        <a:pt x="831" y="395"/>
                      </a:lnTo>
                      <a:lnTo>
                        <a:pt x="823" y="396"/>
                      </a:lnTo>
                      <a:lnTo>
                        <a:pt x="814" y="395"/>
                      </a:lnTo>
                      <a:lnTo>
                        <a:pt x="803" y="392"/>
                      </a:lnTo>
                      <a:lnTo>
                        <a:pt x="803" y="391"/>
                      </a:lnTo>
                      <a:lnTo>
                        <a:pt x="799" y="391"/>
                      </a:lnTo>
                      <a:lnTo>
                        <a:pt x="796" y="389"/>
                      </a:lnTo>
                      <a:lnTo>
                        <a:pt x="792" y="385"/>
                      </a:lnTo>
                      <a:lnTo>
                        <a:pt x="786" y="381"/>
                      </a:lnTo>
                      <a:lnTo>
                        <a:pt x="784" y="377"/>
                      </a:lnTo>
                      <a:lnTo>
                        <a:pt x="781" y="374"/>
                      </a:lnTo>
                      <a:lnTo>
                        <a:pt x="781" y="370"/>
                      </a:lnTo>
                      <a:lnTo>
                        <a:pt x="781" y="366"/>
                      </a:lnTo>
                      <a:lnTo>
                        <a:pt x="782" y="363"/>
                      </a:lnTo>
                      <a:lnTo>
                        <a:pt x="781" y="362"/>
                      </a:lnTo>
                      <a:lnTo>
                        <a:pt x="781" y="363"/>
                      </a:lnTo>
                      <a:lnTo>
                        <a:pt x="780" y="363"/>
                      </a:lnTo>
                      <a:lnTo>
                        <a:pt x="779" y="365"/>
                      </a:lnTo>
                      <a:lnTo>
                        <a:pt x="777" y="366"/>
                      </a:lnTo>
                      <a:lnTo>
                        <a:pt x="777" y="370"/>
                      </a:lnTo>
                      <a:lnTo>
                        <a:pt x="775" y="374"/>
                      </a:lnTo>
                      <a:lnTo>
                        <a:pt x="775" y="379"/>
                      </a:lnTo>
                      <a:lnTo>
                        <a:pt x="773" y="384"/>
                      </a:lnTo>
                      <a:lnTo>
                        <a:pt x="772" y="392"/>
                      </a:lnTo>
                      <a:lnTo>
                        <a:pt x="771" y="401"/>
                      </a:lnTo>
                      <a:lnTo>
                        <a:pt x="771" y="412"/>
                      </a:lnTo>
                      <a:lnTo>
                        <a:pt x="769" y="425"/>
                      </a:lnTo>
                      <a:lnTo>
                        <a:pt x="769" y="440"/>
                      </a:lnTo>
                      <a:lnTo>
                        <a:pt x="768" y="454"/>
                      </a:lnTo>
                      <a:lnTo>
                        <a:pt x="767" y="469"/>
                      </a:lnTo>
                      <a:lnTo>
                        <a:pt x="765" y="484"/>
                      </a:lnTo>
                      <a:lnTo>
                        <a:pt x="764" y="499"/>
                      </a:lnTo>
                      <a:lnTo>
                        <a:pt x="761" y="514"/>
                      </a:lnTo>
                      <a:lnTo>
                        <a:pt x="759" y="528"/>
                      </a:lnTo>
                      <a:lnTo>
                        <a:pt x="756" y="542"/>
                      </a:lnTo>
                      <a:lnTo>
                        <a:pt x="754" y="554"/>
                      </a:lnTo>
                      <a:lnTo>
                        <a:pt x="750" y="566"/>
                      </a:lnTo>
                      <a:lnTo>
                        <a:pt x="747" y="577"/>
                      </a:lnTo>
                      <a:lnTo>
                        <a:pt x="743" y="587"/>
                      </a:lnTo>
                      <a:lnTo>
                        <a:pt x="741" y="597"/>
                      </a:lnTo>
                      <a:lnTo>
                        <a:pt x="735" y="604"/>
                      </a:lnTo>
                      <a:lnTo>
                        <a:pt x="733" y="612"/>
                      </a:lnTo>
                      <a:lnTo>
                        <a:pt x="729" y="618"/>
                      </a:lnTo>
                      <a:lnTo>
                        <a:pt x="725" y="623"/>
                      </a:lnTo>
                      <a:lnTo>
                        <a:pt x="725" y="626"/>
                      </a:lnTo>
                      <a:lnTo>
                        <a:pt x="725" y="632"/>
                      </a:lnTo>
                      <a:lnTo>
                        <a:pt x="726" y="642"/>
                      </a:lnTo>
                      <a:lnTo>
                        <a:pt x="727" y="655"/>
                      </a:lnTo>
                      <a:lnTo>
                        <a:pt x="730" y="671"/>
                      </a:lnTo>
                      <a:lnTo>
                        <a:pt x="734" y="690"/>
                      </a:lnTo>
                      <a:lnTo>
                        <a:pt x="741" y="710"/>
                      </a:lnTo>
                      <a:lnTo>
                        <a:pt x="748" y="731"/>
                      </a:lnTo>
                      <a:lnTo>
                        <a:pt x="758" y="752"/>
                      </a:lnTo>
                      <a:lnTo>
                        <a:pt x="769" y="773"/>
                      </a:lnTo>
                      <a:lnTo>
                        <a:pt x="784" y="795"/>
                      </a:lnTo>
                      <a:lnTo>
                        <a:pt x="803" y="815"/>
                      </a:lnTo>
                      <a:lnTo>
                        <a:pt x="823" y="833"/>
                      </a:lnTo>
                      <a:lnTo>
                        <a:pt x="848" y="849"/>
                      </a:lnTo>
                      <a:lnTo>
                        <a:pt x="877" y="863"/>
                      </a:lnTo>
                      <a:lnTo>
                        <a:pt x="909" y="873"/>
                      </a:lnTo>
                      <a:lnTo>
                        <a:pt x="909" y="874"/>
                      </a:lnTo>
                      <a:lnTo>
                        <a:pt x="909" y="877"/>
                      </a:lnTo>
                      <a:lnTo>
                        <a:pt x="909" y="880"/>
                      </a:lnTo>
                      <a:lnTo>
                        <a:pt x="908" y="883"/>
                      </a:lnTo>
                      <a:lnTo>
                        <a:pt x="908" y="886"/>
                      </a:lnTo>
                      <a:lnTo>
                        <a:pt x="906" y="890"/>
                      </a:lnTo>
                      <a:lnTo>
                        <a:pt x="904" y="895"/>
                      </a:lnTo>
                      <a:lnTo>
                        <a:pt x="900" y="898"/>
                      </a:lnTo>
                      <a:lnTo>
                        <a:pt x="896" y="900"/>
                      </a:lnTo>
                      <a:lnTo>
                        <a:pt x="890" y="903"/>
                      </a:lnTo>
                      <a:lnTo>
                        <a:pt x="883" y="904"/>
                      </a:lnTo>
                      <a:lnTo>
                        <a:pt x="874" y="905"/>
                      </a:lnTo>
                      <a:lnTo>
                        <a:pt x="864" y="905"/>
                      </a:lnTo>
                      <a:lnTo>
                        <a:pt x="851" y="904"/>
                      </a:lnTo>
                      <a:lnTo>
                        <a:pt x="836" y="902"/>
                      </a:lnTo>
                      <a:lnTo>
                        <a:pt x="820" y="898"/>
                      </a:lnTo>
                      <a:lnTo>
                        <a:pt x="807" y="894"/>
                      </a:lnTo>
                      <a:lnTo>
                        <a:pt x="794" y="887"/>
                      </a:lnTo>
                      <a:lnTo>
                        <a:pt x="781" y="882"/>
                      </a:lnTo>
                      <a:lnTo>
                        <a:pt x="771" y="874"/>
                      </a:lnTo>
                      <a:lnTo>
                        <a:pt x="760" y="868"/>
                      </a:lnTo>
                      <a:lnTo>
                        <a:pt x="751" y="861"/>
                      </a:lnTo>
                      <a:lnTo>
                        <a:pt x="743" y="853"/>
                      </a:lnTo>
                      <a:lnTo>
                        <a:pt x="735" y="846"/>
                      </a:lnTo>
                      <a:lnTo>
                        <a:pt x="727" y="837"/>
                      </a:lnTo>
                      <a:lnTo>
                        <a:pt x="722" y="830"/>
                      </a:lnTo>
                      <a:lnTo>
                        <a:pt x="717" y="823"/>
                      </a:lnTo>
                      <a:lnTo>
                        <a:pt x="712" y="817"/>
                      </a:lnTo>
                      <a:lnTo>
                        <a:pt x="708" y="812"/>
                      </a:lnTo>
                      <a:lnTo>
                        <a:pt x="705" y="806"/>
                      </a:lnTo>
                      <a:lnTo>
                        <a:pt x="703" y="803"/>
                      </a:lnTo>
                      <a:lnTo>
                        <a:pt x="699" y="803"/>
                      </a:lnTo>
                      <a:lnTo>
                        <a:pt x="692" y="805"/>
                      </a:lnTo>
                      <a:lnTo>
                        <a:pt x="682" y="808"/>
                      </a:lnTo>
                      <a:lnTo>
                        <a:pt x="667" y="813"/>
                      </a:lnTo>
                      <a:lnTo>
                        <a:pt x="649" y="817"/>
                      </a:lnTo>
                      <a:lnTo>
                        <a:pt x="627" y="822"/>
                      </a:lnTo>
                      <a:lnTo>
                        <a:pt x="602" y="828"/>
                      </a:lnTo>
                      <a:lnTo>
                        <a:pt x="576" y="832"/>
                      </a:lnTo>
                      <a:lnTo>
                        <a:pt x="544" y="836"/>
                      </a:lnTo>
                      <a:lnTo>
                        <a:pt x="513" y="839"/>
                      </a:lnTo>
                      <a:lnTo>
                        <a:pt x="479" y="840"/>
                      </a:lnTo>
                      <a:lnTo>
                        <a:pt x="443" y="840"/>
                      </a:lnTo>
                      <a:lnTo>
                        <a:pt x="405" y="838"/>
                      </a:lnTo>
                      <a:lnTo>
                        <a:pt x="369" y="835"/>
                      </a:lnTo>
                      <a:lnTo>
                        <a:pt x="329" y="829"/>
                      </a:lnTo>
                      <a:lnTo>
                        <a:pt x="290" y="819"/>
                      </a:lnTo>
                      <a:lnTo>
                        <a:pt x="288" y="820"/>
                      </a:lnTo>
                      <a:lnTo>
                        <a:pt x="284" y="823"/>
                      </a:lnTo>
                      <a:lnTo>
                        <a:pt x="280" y="830"/>
                      </a:lnTo>
                      <a:lnTo>
                        <a:pt x="273" y="838"/>
                      </a:lnTo>
                      <a:lnTo>
                        <a:pt x="267" y="848"/>
                      </a:lnTo>
                      <a:lnTo>
                        <a:pt x="259" y="860"/>
                      </a:lnTo>
                      <a:lnTo>
                        <a:pt x="250" y="870"/>
                      </a:lnTo>
                      <a:lnTo>
                        <a:pt x="239" y="882"/>
                      </a:lnTo>
                      <a:lnTo>
                        <a:pt x="226" y="892"/>
                      </a:lnTo>
                      <a:lnTo>
                        <a:pt x="213" y="903"/>
                      </a:lnTo>
                      <a:lnTo>
                        <a:pt x="197" y="912"/>
                      </a:lnTo>
                      <a:lnTo>
                        <a:pt x="181" y="920"/>
                      </a:lnTo>
                      <a:lnTo>
                        <a:pt x="163" y="924"/>
                      </a:lnTo>
                      <a:lnTo>
                        <a:pt x="144" y="928"/>
                      </a:lnTo>
                      <a:lnTo>
                        <a:pt x="121" y="928"/>
                      </a:lnTo>
                      <a:lnTo>
                        <a:pt x="99" y="924"/>
                      </a:lnTo>
                      <a:lnTo>
                        <a:pt x="98" y="923"/>
                      </a:lnTo>
                      <a:lnTo>
                        <a:pt x="94" y="920"/>
                      </a:lnTo>
                      <a:lnTo>
                        <a:pt x="90" y="916"/>
                      </a:lnTo>
                      <a:lnTo>
                        <a:pt x="86" y="911"/>
                      </a:lnTo>
                      <a:lnTo>
                        <a:pt x="83" y="907"/>
                      </a:lnTo>
                      <a:lnTo>
                        <a:pt x="83" y="904"/>
                      </a:lnTo>
                      <a:lnTo>
                        <a:pt x="82" y="901"/>
                      </a:lnTo>
                      <a:lnTo>
                        <a:pt x="83" y="898"/>
                      </a:lnTo>
                      <a:lnTo>
                        <a:pt x="83" y="895"/>
                      </a:lnTo>
                      <a:lnTo>
                        <a:pt x="86" y="892"/>
                      </a:lnTo>
                      <a:lnTo>
                        <a:pt x="90" y="889"/>
                      </a:lnTo>
                      <a:lnTo>
                        <a:pt x="95" y="886"/>
                      </a:lnTo>
                      <a:lnTo>
                        <a:pt x="100" y="884"/>
                      </a:lnTo>
                      <a:lnTo>
                        <a:pt x="108" y="881"/>
                      </a:lnTo>
                      <a:lnTo>
                        <a:pt x="116" y="878"/>
                      </a:lnTo>
                      <a:lnTo>
                        <a:pt x="126" y="874"/>
                      </a:lnTo>
                      <a:lnTo>
                        <a:pt x="136" y="870"/>
                      </a:lnTo>
                      <a:lnTo>
                        <a:pt x="146" y="866"/>
                      </a:lnTo>
                      <a:lnTo>
                        <a:pt x="157" y="860"/>
                      </a:lnTo>
                      <a:lnTo>
                        <a:pt x="167" y="854"/>
                      </a:lnTo>
                      <a:lnTo>
                        <a:pt x="178" y="846"/>
                      </a:lnTo>
                      <a:lnTo>
                        <a:pt x="188" y="836"/>
                      </a:lnTo>
                      <a:lnTo>
                        <a:pt x="197" y="825"/>
                      </a:lnTo>
                      <a:lnTo>
                        <a:pt x="206" y="813"/>
                      </a:lnTo>
                      <a:lnTo>
                        <a:pt x="213" y="798"/>
                      </a:lnTo>
                      <a:lnTo>
                        <a:pt x="221" y="781"/>
                      </a:lnTo>
                      <a:lnTo>
                        <a:pt x="226" y="762"/>
                      </a:lnTo>
                      <a:lnTo>
                        <a:pt x="230" y="740"/>
                      </a:lnTo>
                      <a:lnTo>
                        <a:pt x="212" y="726"/>
                      </a:lnTo>
                      <a:lnTo>
                        <a:pt x="212" y="727"/>
                      </a:lnTo>
                      <a:lnTo>
                        <a:pt x="212" y="729"/>
                      </a:lnTo>
                      <a:lnTo>
                        <a:pt x="213" y="731"/>
                      </a:lnTo>
                      <a:lnTo>
                        <a:pt x="214" y="734"/>
                      </a:lnTo>
                      <a:lnTo>
                        <a:pt x="214" y="737"/>
                      </a:lnTo>
                      <a:lnTo>
                        <a:pt x="214" y="741"/>
                      </a:lnTo>
                      <a:lnTo>
                        <a:pt x="214" y="746"/>
                      </a:lnTo>
                      <a:lnTo>
                        <a:pt x="213" y="749"/>
                      </a:lnTo>
                      <a:lnTo>
                        <a:pt x="212" y="753"/>
                      </a:lnTo>
                      <a:lnTo>
                        <a:pt x="209" y="756"/>
                      </a:lnTo>
                      <a:lnTo>
                        <a:pt x="205" y="761"/>
                      </a:lnTo>
                      <a:lnTo>
                        <a:pt x="200" y="764"/>
                      </a:lnTo>
                      <a:lnTo>
                        <a:pt x="195" y="767"/>
                      </a:lnTo>
                      <a:lnTo>
                        <a:pt x="188" y="769"/>
                      </a:lnTo>
                      <a:lnTo>
                        <a:pt x="179" y="771"/>
                      </a:lnTo>
                      <a:lnTo>
                        <a:pt x="170" y="772"/>
                      </a:lnTo>
                      <a:lnTo>
                        <a:pt x="159" y="772"/>
                      </a:lnTo>
                      <a:lnTo>
                        <a:pt x="151" y="772"/>
                      </a:lnTo>
                      <a:lnTo>
                        <a:pt x="144" y="771"/>
                      </a:lnTo>
                      <a:lnTo>
                        <a:pt x="134" y="769"/>
                      </a:lnTo>
                      <a:lnTo>
                        <a:pt x="126" y="767"/>
                      </a:lnTo>
                      <a:lnTo>
                        <a:pt x="119" y="763"/>
                      </a:lnTo>
                      <a:lnTo>
                        <a:pt x="112" y="760"/>
                      </a:lnTo>
                      <a:lnTo>
                        <a:pt x="106" y="754"/>
                      </a:lnTo>
                      <a:lnTo>
                        <a:pt x="99" y="750"/>
                      </a:lnTo>
                      <a:lnTo>
                        <a:pt x="94" y="745"/>
                      </a:lnTo>
                      <a:lnTo>
                        <a:pt x="91" y="739"/>
                      </a:lnTo>
                      <a:lnTo>
                        <a:pt x="87" y="733"/>
                      </a:lnTo>
                      <a:lnTo>
                        <a:pt x="83" y="727"/>
                      </a:lnTo>
                      <a:lnTo>
                        <a:pt x="82" y="720"/>
                      </a:lnTo>
                      <a:lnTo>
                        <a:pt x="82" y="713"/>
                      </a:lnTo>
                      <a:lnTo>
                        <a:pt x="49" y="726"/>
                      </a:lnTo>
                      <a:lnTo>
                        <a:pt x="48" y="726"/>
                      </a:lnTo>
                      <a:lnTo>
                        <a:pt x="45" y="724"/>
                      </a:lnTo>
                      <a:lnTo>
                        <a:pt x="44" y="723"/>
                      </a:lnTo>
                      <a:lnTo>
                        <a:pt x="43" y="722"/>
                      </a:lnTo>
                      <a:lnTo>
                        <a:pt x="43" y="719"/>
                      </a:lnTo>
                      <a:lnTo>
                        <a:pt x="43" y="717"/>
                      </a:lnTo>
                      <a:lnTo>
                        <a:pt x="40" y="716"/>
                      </a:lnTo>
                      <a:lnTo>
                        <a:pt x="36" y="717"/>
                      </a:lnTo>
                      <a:lnTo>
                        <a:pt x="34" y="717"/>
                      </a:lnTo>
                      <a:lnTo>
                        <a:pt x="31" y="717"/>
                      </a:lnTo>
                      <a:lnTo>
                        <a:pt x="30" y="716"/>
                      </a:lnTo>
                      <a:lnTo>
                        <a:pt x="28" y="713"/>
                      </a:lnTo>
                      <a:lnTo>
                        <a:pt x="28" y="710"/>
                      </a:lnTo>
                      <a:lnTo>
                        <a:pt x="28" y="707"/>
                      </a:lnTo>
                      <a:lnTo>
                        <a:pt x="28" y="705"/>
                      </a:lnTo>
                      <a:lnTo>
                        <a:pt x="30" y="704"/>
                      </a:lnTo>
                      <a:lnTo>
                        <a:pt x="28" y="704"/>
                      </a:lnTo>
                      <a:lnTo>
                        <a:pt x="26" y="705"/>
                      </a:lnTo>
                      <a:lnTo>
                        <a:pt x="22" y="703"/>
                      </a:lnTo>
                      <a:lnTo>
                        <a:pt x="20" y="700"/>
                      </a:lnTo>
                      <a:lnTo>
                        <a:pt x="22" y="697"/>
                      </a:lnTo>
                      <a:lnTo>
                        <a:pt x="23" y="695"/>
                      </a:lnTo>
                      <a:lnTo>
                        <a:pt x="22" y="695"/>
                      </a:lnTo>
                      <a:lnTo>
                        <a:pt x="18" y="696"/>
                      </a:lnTo>
                      <a:lnTo>
                        <a:pt x="14" y="696"/>
                      </a:lnTo>
                      <a:lnTo>
                        <a:pt x="10" y="697"/>
                      </a:lnTo>
                      <a:lnTo>
                        <a:pt x="6" y="696"/>
                      </a:lnTo>
                      <a:lnTo>
                        <a:pt x="2" y="695"/>
                      </a:lnTo>
                      <a:lnTo>
                        <a:pt x="1" y="693"/>
                      </a:lnTo>
                      <a:lnTo>
                        <a:pt x="1" y="690"/>
                      </a:lnTo>
                      <a:lnTo>
                        <a:pt x="1" y="687"/>
                      </a:lnTo>
                      <a:lnTo>
                        <a:pt x="2" y="685"/>
                      </a:lnTo>
                      <a:lnTo>
                        <a:pt x="2" y="681"/>
                      </a:lnTo>
                      <a:lnTo>
                        <a:pt x="3" y="679"/>
                      </a:lnTo>
                      <a:lnTo>
                        <a:pt x="3" y="676"/>
                      </a:lnTo>
                      <a:lnTo>
                        <a:pt x="5" y="672"/>
                      </a:lnTo>
                      <a:lnTo>
                        <a:pt x="6" y="669"/>
                      </a:lnTo>
                      <a:lnTo>
                        <a:pt x="7" y="667"/>
                      </a:lnTo>
                      <a:lnTo>
                        <a:pt x="7" y="664"/>
                      </a:lnTo>
                      <a:lnTo>
                        <a:pt x="9" y="663"/>
                      </a:lnTo>
                      <a:lnTo>
                        <a:pt x="7" y="662"/>
                      </a:lnTo>
                      <a:lnTo>
                        <a:pt x="6" y="659"/>
                      </a:lnTo>
                      <a:lnTo>
                        <a:pt x="3" y="655"/>
                      </a:lnTo>
                      <a:lnTo>
                        <a:pt x="3" y="653"/>
                      </a:lnTo>
                      <a:lnTo>
                        <a:pt x="2" y="650"/>
                      </a:lnTo>
                      <a:lnTo>
                        <a:pt x="1" y="648"/>
                      </a:lnTo>
                      <a:lnTo>
                        <a:pt x="0" y="644"/>
                      </a:lnTo>
                      <a:lnTo>
                        <a:pt x="0" y="641"/>
                      </a:lnTo>
                      <a:lnTo>
                        <a:pt x="0" y="636"/>
                      </a:lnTo>
                      <a:lnTo>
                        <a:pt x="0" y="633"/>
                      </a:lnTo>
                      <a:lnTo>
                        <a:pt x="0" y="629"/>
                      </a:lnTo>
                      <a:lnTo>
                        <a:pt x="2" y="626"/>
                      </a:lnTo>
                      <a:lnTo>
                        <a:pt x="3" y="622"/>
                      </a:lnTo>
                      <a:lnTo>
                        <a:pt x="6" y="619"/>
                      </a:lnTo>
                      <a:lnTo>
                        <a:pt x="9" y="615"/>
                      </a:lnTo>
                      <a:lnTo>
                        <a:pt x="13" y="611"/>
                      </a:lnTo>
                      <a:lnTo>
                        <a:pt x="18" y="608"/>
                      </a:lnTo>
                      <a:lnTo>
                        <a:pt x="24" y="604"/>
                      </a:lnTo>
                      <a:lnTo>
                        <a:pt x="31" y="599"/>
                      </a:lnTo>
                      <a:lnTo>
                        <a:pt x="37" y="596"/>
                      </a:lnTo>
                      <a:lnTo>
                        <a:pt x="44" y="592"/>
                      </a:lnTo>
                      <a:lnTo>
                        <a:pt x="52" y="588"/>
                      </a:lnTo>
                      <a:lnTo>
                        <a:pt x="58" y="585"/>
                      </a:lnTo>
                      <a:lnTo>
                        <a:pt x="65" y="582"/>
                      </a:lnTo>
                      <a:lnTo>
                        <a:pt x="70" y="579"/>
                      </a:lnTo>
                      <a:lnTo>
                        <a:pt x="75" y="577"/>
                      </a:lnTo>
                      <a:lnTo>
                        <a:pt x="81" y="575"/>
                      </a:lnTo>
                      <a:lnTo>
                        <a:pt x="83" y="574"/>
                      </a:lnTo>
                      <a:lnTo>
                        <a:pt x="86" y="572"/>
                      </a:lnTo>
                      <a:lnTo>
                        <a:pt x="87" y="572"/>
                      </a:lnTo>
                      <a:lnTo>
                        <a:pt x="87" y="570"/>
                      </a:lnTo>
                      <a:lnTo>
                        <a:pt x="90" y="565"/>
                      </a:lnTo>
                      <a:lnTo>
                        <a:pt x="92" y="557"/>
                      </a:lnTo>
                      <a:lnTo>
                        <a:pt x="98" y="547"/>
                      </a:lnTo>
                      <a:lnTo>
                        <a:pt x="103" y="534"/>
                      </a:lnTo>
                      <a:lnTo>
                        <a:pt x="109" y="520"/>
                      </a:lnTo>
                      <a:lnTo>
                        <a:pt x="116" y="504"/>
                      </a:lnTo>
                      <a:lnTo>
                        <a:pt x="125" y="490"/>
                      </a:lnTo>
                      <a:lnTo>
                        <a:pt x="133" y="474"/>
                      </a:lnTo>
                      <a:lnTo>
                        <a:pt x="142" y="459"/>
                      </a:lnTo>
                      <a:lnTo>
                        <a:pt x="151" y="443"/>
                      </a:lnTo>
                      <a:lnTo>
                        <a:pt x="161" y="430"/>
                      </a:lnTo>
                      <a:lnTo>
                        <a:pt x="171" y="418"/>
                      </a:lnTo>
                      <a:lnTo>
                        <a:pt x="180" y="409"/>
                      </a:lnTo>
                      <a:lnTo>
                        <a:pt x="189" y="401"/>
                      </a:lnTo>
                      <a:lnTo>
                        <a:pt x="199" y="398"/>
                      </a:lnTo>
                      <a:lnTo>
                        <a:pt x="202" y="398"/>
                      </a:lnTo>
                      <a:lnTo>
                        <a:pt x="208" y="397"/>
                      </a:lnTo>
                      <a:lnTo>
                        <a:pt x="212" y="397"/>
                      </a:lnTo>
                      <a:lnTo>
                        <a:pt x="216" y="397"/>
                      </a:lnTo>
                      <a:lnTo>
                        <a:pt x="219" y="397"/>
                      </a:lnTo>
                      <a:lnTo>
                        <a:pt x="223" y="397"/>
                      </a:lnTo>
                      <a:lnTo>
                        <a:pt x="227" y="396"/>
                      </a:lnTo>
                      <a:lnTo>
                        <a:pt x="231" y="396"/>
                      </a:lnTo>
                      <a:lnTo>
                        <a:pt x="234" y="396"/>
                      </a:lnTo>
                      <a:lnTo>
                        <a:pt x="238" y="396"/>
                      </a:lnTo>
                      <a:lnTo>
                        <a:pt x="242" y="396"/>
                      </a:lnTo>
                      <a:lnTo>
                        <a:pt x="244" y="396"/>
                      </a:lnTo>
                      <a:lnTo>
                        <a:pt x="244" y="395"/>
                      </a:lnTo>
                      <a:lnTo>
                        <a:pt x="246" y="392"/>
                      </a:lnTo>
                      <a:lnTo>
                        <a:pt x="247" y="390"/>
                      </a:lnTo>
                      <a:lnTo>
                        <a:pt x="247" y="387"/>
                      </a:lnTo>
                      <a:lnTo>
                        <a:pt x="248" y="385"/>
                      </a:lnTo>
                      <a:lnTo>
                        <a:pt x="250" y="382"/>
                      </a:lnTo>
                      <a:lnTo>
                        <a:pt x="250" y="378"/>
                      </a:lnTo>
                      <a:lnTo>
                        <a:pt x="250" y="375"/>
                      </a:lnTo>
                      <a:lnTo>
                        <a:pt x="250" y="370"/>
                      </a:lnTo>
                      <a:lnTo>
                        <a:pt x="250" y="366"/>
                      </a:lnTo>
                      <a:lnTo>
                        <a:pt x="247" y="362"/>
                      </a:lnTo>
                      <a:lnTo>
                        <a:pt x="246" y="358"/>
                      </a:lnTo>
                      <a:lnTo>
                        <a:pt x="244" y="352"/>
                      </a:lnTo>
                      <a:lnTo>
                        <a:pt x="242" y="348"/>
                      </a:lnTo>
                      <a:lnTo>
                        <a:pt x="247" y="338"/>
                      </a:lnTo>
                      <a:lnTo>
                        <a:pt x="255" y="339"/>
                      </a:lnTo>
                      <a:lnTo>
                        <a:pt x="255" y="329"/>
                      </a:lnTo>
                      <a:lnTo>
                        <a:pt x="265" y="326"/>
                      </a:lnTo>
                      <a:lnTo>
                        <a:pt x="267" y="328"/>
                      </a:lnTo>
                      <a:lnTo>
                        <a:pt x="268" y="330"/>
                      </a:lnTo>
                      <a:lnTo>
                        <a:pt x="271" y="331"/>
                      </a:lnTo>
                      <a:lnTo>
                        <a:pt x="271" y="329"/>
                      </a:lnTo>
                      <a:lnTo>
                        <a:pt x="273" y="327"/>
                      </a:lnTo>
                      <a:lnTo>
                        <a:pt x="276" y="324"/>
                      </a:lnTo>
                      <a:lnTo>
                        <a:pt x="278" y="323"/>
                      </a:lnTo>
                      <a:lnTo>
                        <a:pt x="280" y="323"/>
                      </a:lnTo>
                      <a:lnTo>
                        <a:pt x="282" y="324"/>
                      </a:lnTo>
                      <a:lnTo>
                        <a:pt x="288" y="327"/>
                      </a:lnTo>
                      <a:lnTo>
                        <a:pt x="294" y="331"/>
                      </a:lnTo>
                      <a:lnTo>
                        <a:pt x="297" y="334"/>
                      </a:lnTo>
                      <a:lnTo>
                        <a:pt x="299" y="336"/>
                      </a:lnTo>
                      <a:lnTo>
                        <a:pt x="303" y="340"/>
                      </a:lnTo>
                      <a:lnTo>
                        <a:pt x="306" y="344"/>
                      </a:lnTo>
                      <a:lnTo>
                        <a:pt x="308" y="348"/>
                      </a:lnTo>
                      <a:lnTo>
                        <a:pt x="311" y="352"/>
                      </a:lnTo>
                      <a:lnTo>
                        <a:pt x="312" y="357"/>
                      </a:lnTo>
                      <a:lnTo>
                        <a:pt x="315" y="363"/>
                      </a:lnTo>
                      <a:lnTo>
                        <a:pt x="316" y="362"/>
                      </a:lnTo>
                      <a:lnTo>
                        <a:pt x="320" y="360"/>
                      </a:lnTo>
                      <a:lnTo>
                        <a:pt x="323" y="358"/>
                      </a:lnTo>
                      <a:lnTo>
                        <a:pt x="327" y="356"/>
                      </a:lnTo>
                      <a:lnTo>
                        <a:pt x="331" y="355"/>
                      </a:lnTo>
                      <a:lnTo>
                        <a:pt x="335" y="353"/>
                      </a:lnTo>
                      <a:lnTo>
                        <a:pt x="339" y="351"/>
                      </a:lnTo>
                      <a:lnTo>
                        <a:pt x="344" y="349"/>
                      </a:lnTo>
                      <a:lnTo>
                        <a:pt x="348" y="348"/>
                      </a:lnTo>
                      <a:lnTo>
                        <a:pt x="352" y="348"/>
                      </a:lnTo>
                      <a:lnTo>
                        <a:pt x="356" y="347"/>
                      </a:lnTo>
                      <a:lnTo>
                        <a:pt x="360" y="347"/>
                      </a:lnTo>
                      <a:lnTo>
                        <a:pt x="363" y="347"/>
                      </a:lnTo>
                      <a:lnTo>
                        <a:pt x="366" y="348"/>
                      </a:lnTo>
                      <a:lnTo>
                        <a:pt x="369" y="349"/>
                      </a:lnTo>
                      <a:lnTo>
                        <a:pt x="373" y="352"/>
                      </a:lnTo>
                      <a:lnTo>
                        <a:pt x="377" y="356"/>
                      </a:lnTo>
                      <a:lnTo>
                        <a:pt x="380" y="360"/>
                      </a:lnTo>
                      <a:lnTo>
                        <a:pt x="384" y="365"/>
                      </a:lnTo>
                      <a:lnTo>
                        <a:pt x="390" y="372"/>
                      </a:lnTo>
                      <a:lnTo>
                        <a:pt x="394" y="378"/>
                      </a:lnTo>
                      <a:lnTo>
                        <a:pt x="399" y="384"/>
                      </a:lnTo>
                      <a:lnTo>
                        <a:pt x="401" y="390"/>
                      </a:lnTo>
                      <a:lnTo>
                        <a:pt x="407" y="396"/>
                      </a:lnTo>
                      <a:lnTo>
                        <a:pt x="409" y="401"/>
                      </a:lnTo>
                      <a:lnTo>
                        <a:pt x="413" y="406"/>
                      </a:lnTo>
                      <a:lnTo>
                        <a:pt x="416" y="410"/>
                      </a:lnTo>
                      <a:lnTo>
                        <a:pt x="417" y="413"/>
                      </a:lnTo>
                      <a:lnTo>
                        <a:pt x="418" y="415"/>
                      </a:lnTo>
                      <a:lnTo>
                        <a:pt x="420" y="416"/>
                      </a:lnTo>
                      <a:lnTo>
                        <a:pt x="420" y="415"/>
                      </a:lnTo>
                      <a:lnTo>
                        <a:pt x="424" y="414"/>
                      </a:lnTo>
                      <a:lnTo>
                        <a:pt x="428" y="410"/>
                      </a:lnTo>
                      <a:lnTo>
                        <a:pt x="434" y="407"/>
                      </a:lnTo>
                      <a:lnTo>
                        <a:pt x="437" y="404"/>
                      </a:lnTo>
                      <a:lnTo>
                        <a:pt x="441" y="402"/>
                      </a:lnTo>
                      <a:lnTo>
                        <a:pt x="443" y="399"/>
                      </a:lnTo>
                      <a:lnTo>
                        <a:pt x="447" y="397"/>
                      </a:lnTo>
                      <a:lnTo>
                        <a:pt x="450" y="394"/>
                      </a:lnTo>
                      <a:lnTo>
                        <a:pt x="454" y="392"/>
                      </a:lnTo>
                      <a:lnTo>
                        <a:pt x="455" y="389"/>
                      </a:lnTo>
                      <a:lnTo>
                        <a:pt x="459" y="386"/>
                      </a:lnTo>
                      <a:lnTo>
                        <a:pt x="458" y="385"/>
                      </a:lnTo>
                      <a:lnTo>
                        <a:pt x="456" y="383"/>
                      </a:lnTo>
                      <a:lnTo>
                        <a:pt x="453" y="381"/>
                      </a:lnTo>
                      <a:lnTo>
                        <a:pt x="450" y="379"/>
                      </a:lnTo>
                      <a:lnTo>
                        <a:pt x="445" y="374"/>
                      </a:lnTo>
                      <a:lnTo>
                        <a:pt x="439" y="369"/>
                      </a:lnTo>
                      <a:lnTo>
                        <a:pt x="433" y="363"/>
                      </a:lnTo>
                      <a:lnTo>
                        <a:pt x="428" y="356"/>
                      </a:lnTo>
                      <a:lnTo>
                        <a:pt x="422" y="347"/>
                      </a:lnTo>
                      <a:lnTo>
                        <a:pt x="417" y="338"/>
                      </a:lnTo>
                      <a:lnTo>
                        <a:pt x="412" y="326"/>
                      </a:lnTo>
                      <a:lnTo>
                        <a:pt x="408" y="313"/>
                      </a:lnTo>
                      <a:lnTo>
                        <a:pt x="404" y="298"/>
                      </a:lnTo>
                      <a:lnTo>
                        <a:pt x="403" y="282"/>
                      </a:lnTo>
                      <a:lnTo>
                        <a:pt x="401" y="265"/>
                      </a:lnTo>
                      <a:lnTo>
                        <a:pt x="403" y="246"/>
                      </a:lnTo>
                      <a:lnTo>
                        <a:pt x="401" y="245"/>
                      </a:lnTo>
                      <a:lnTo>
                        <a:pt x="396" y="243"/>
                      </a:lnTo>
                      <a:lnTo>
                        <a:pt x="394" y="242"/>
                      </a:lnTo>
                      <a:lnTo>
                        <a:pt x="390" y="240"/>
                      </a:lnTo>
                      <a:lnTo>
                        <a:pt x="386" y="238"/>
                      </a:lnTo>
                      <a:lnTo>
                        <a:pt x="383" y="235"/>
                      </a:lnTo>
                      <a:lnTo>
                        <a:pt x="379" y="232"/>
                      </a:lnTo>
                      <a:lnTo>
                        <a:pt x="377" y="228"/>
                      </a:lnTo>
                      <a:lnTo>
                        <a:pt x="374" y="224"/>
                      </a:lnTo>
                      <a:lnTo>
                        <a:pt x="373" y="219"/>
                      </a:lnTo>
                      <a:lnTo>
                        <a:pt x="371" y="213"/>
                      </a:lnTo>
                      <a:lnTo>
                        <a:pt x="371" y="208"/>
                      </a:lnTo>
                      <a:lnTo>
                        <a:pt x="371" y="200"/>
                      </a:lnTo>
                      <a:lnTo>
                        <a:pt x="373" y="194"/>
                      </a:lnTo>
                      <a:lnTo>
                        <a:pt x="420" y="163"/>
                      </a:lnTo>
                      <a:lnTo>
                        <a:pt x="420" y="161"/>
                      </a:lnTo>
                      <a:lnTo>
                        <a:pt x="421" y="159"/>
                      </a:lnTo>
                      <a:lnTo>
                        <a:pt x="424" y="155"/>
                      </a:lnTo>
                      <a:lnTo>
                        <a:pt x="426" y="149"/>
                      </a:lnTo>
                      <a:lnTo>
                        <a:pt x="430" y="144"/>
                      </a:lnTo>
                      <a:lnTo>
                        <a:pt x="434" y="140"/>
                      </a:lnTo>
                      <a:lnTo>
                        <a:pt x="438" y="137"/>
                      </a:lnTo>
                      <a:lnTo>
                        <a:pt x="441" y="137"/>
                      </a:lnTo>
                      <a:lnTo>
                        <a:pt x="443" y="137"/>
                      </a:lnTo>
                      <a:lnTo>
                        <a:pt x="446" y="138"/>
                      </a:lnTo>
                      <a:lnTo>
                        <a:pt x="446" y="139"/>
                      </a:lnTo>
                      <a:lnTo>
                        <a:pt x="447" y="141"/>
                      </a:lnTo>
                      <a:lnTo>
                        <a:pt x="447" y="138"/>
                      </a:lnTo>
                      <a:lnTo>
                        <a:pt x="450" y="133"/>
                      </a:lnTo>
                      <a:lnTo>
                        <a:pt x="453" y="129"/>
                      </a:lnTo>
                      <a:lnTo>
                        <a:pt x="456" y="130"/>
                      </a:lnTo>
                      <a:lnTo>
                        <a:pt x="458" y="133"/>
                      </a:lnTo>
                      <a:lnTo>
                        <a:pt x="459" y="136"/>
                      </a:lnTo>
                      <a:lnTo>
                        <a:pt x="459" y="137"/>
                      </a:lnTo>
                      <a:lnTo>
                        <a:pt x="459" y="138"/>
                      </a:lnTo>
                      <a:lnTo>
                        <a:pt x="459" y="137"/>
                      </a:lnTo>
                      <a:lnTo>
                        <a:pt x="460" y="136"/>
                      </a:lnTo>
                      <a:lnTo>
                        <a:pt x="462" y="132"/>
                      </a:lnTo>
                      <a:lnTo>
                        <a:pt x="464" y="130"/>
                      </a:lnTo>
                      <a:lnTo>
                        <a:pt x="468" y="126"/>
                      </a:lnTo>
                      <a:lnTo>
                        <a:pt x="472" y="126"/>
                      </a:lnTo>
                      <a:lnTo>
                        <a:pt x="476" y="130"/>
                      </a:lnTo>
                      <a:lnTo>
                        <a:pt x="476" y="133"/>
                      </a:lnTo>
                      <a:lnTo>
                        <a:pt x="502" y="113"/>
                      </a:lnTo>
                      <a:lnTo>
                        <a:pt x="504" y="112"/>
                      </a:lnTo>
                      <a:lnTo>
                        <a:pt x="506" y="112"/>
                      </a:lnTo>
                      <a:lnTo>
                        <a:pt x="511" y="111"/>
                      </a:lnTo>
                      <a:lnTo>
                        <a:pt x="517" y="111"/>
                      </a:lnTo>
                      <a:lnTo>
                        <a:pt x="521" y="111"/>
                      </a:lnTo>
                      <a:lnTo>
                        <a:pt x="523" y="111"/>
                      </a:lnTo>
                      <a:lnTo>
                        <a:pt x="527" y="112"/>
                      </a:lnTo>
                      <a:lnTo>
                        <a:pt x="531" y="113"/>
                      </a:lnTo>
                      <a:lnTo>
                        <a:pt x="535" y="114"/>
                      </a:lnTo>
                      <a:lnTo>
                        <a:pt x="538" y="116"/>
                      </a:lnTo>
                      <a:lnTo>
                        <a:pt x="542" y="117"/>
                      </a:lnTo>
                      <a:lnTo>
                        <a:pt x="545" y="121"/>
                      </a:lnTo>
                      <a:lnTo>
                        <a:pt x="547" y="123"/>
                      </a:lnTo>
                      <a:lnTo>
                        <a:pt x="549" y="124"/>
                      </a:lnTo>
                      <a:lnTo>
                        <a:pt x="553" y="128"/>
                      </a:lnTo>
                      <a:lnTo>
                        <a:pt x="556" y="131"/>
                      </a:lnTo>
                      <a:lnTo>
                        <a:pt x="559" y="137"/>
                      </a:lnTo>
                      <a:lnTo>
                        <a:pt x="560" y="139"/>
                      </a:lnTo>
                      <a:lnTo>
                        <a:pt x="561" y="142"/>
                      </a:lnTo>
                      <a:lnTo>
                        <a:pt x="562" y="145"/>
                      </a:lnTo>
                      <a:lnTo>
                        <a:pt x="564" y="148"/>
                      </a:lnTo>
                      <a:lnTo>
                        <a:pt x="564" y="149"/>
                      </a:lnTo>
                      <a:lnTo>
                        <a:pt x="565" y="150"/>
                      </a:lnTo>
                      <a:lnTo>
                        <a:pt x="568" y="153"/>
                      </a:lnTo>
                      <a:lnTo>
                        <a:pt x="569" y="155"/>
                      </a:lnTo>
                      <a:lnTo>
                        <a:pt x="572" y="156"/>
                      </a:lnTo>
                      <a:lnTo>
                        <a:pt x="573" y="157"/>
                      </a:lnTo>
                      <a:lnTo>
                        <a:pt x="574" y="155"/>
                      </a:lnTo>
                      <a:lnTo>
                        <a:pt x="576" y="151"/>
                      </a:lnTo>
                      <a:lnTo>
                        <a:pt x="576" y="147"/>
                      </a:lnTo>
                      <a:lnTo>
                        <a:pt x="574" y="144"/>
                      </a:lnTo>
                      <a:lnTo>
                        <a:pt x="572" y="142"/>
                      </a:lnTo>
                      <a:lnTo>
                        <a:pt x="570" y="141"/>
                      </a:lnTo>
                      <a:lnTo>
                        <a:pt x="569" y="139"/>
                      </a:lnTo>
                      <a:lnTo>
                        <a:pt x="568" y="137"/>
                      </a:lnTo>
                      <a:lnTo>
                        <a:pt x="566" y="134"/>
                      </a:lnTo>
                      <a:lnTo>
                        <a:pt x="566" y="131"/>
                      </a:lnTo>
                      <a:lnTo>
                        <a:pt x="568" y="125"/>
                      </a:lnTo>
                      <a:close/>
                    </a:path>
                  </a:pathLst>
                </a:custGeom>
                <a:solidFill>
                  <a:srgbClr val="4D4D4D"/>
                </a:solidFill>
                <a:ln w="9525">
                  <a:noFill/>
                  <a:round/>
                  <a:headEnd/>
                  <a:tailEnd/>
                </a:ln>
              </p:spPr>
              <p:txBody>
                <a:bodyPr/>
                <a:lstStyle/>
                <a:p>
                  <a:endParaRPr lang="fr-FR"/>
                </a:p>
              </p:txBody>
            </p:sp>
            <p:sp>
              <p:nvSpPr>
                <p:cNvPr id="53" name="Freeform 449"/>
                <p:cNvSpPr>
                  <a:spLocks/>
                </p:cNvSpPr>
                <p:nvPr/>
              </p:nvSpPr>
              <p:spPr bwMode="auto">
                <a:xfrm>
                  <a:off x="4252" y="2336"/>
                  <a:ext cx="116" cy="16"/>
                </a:xfrm>
                <a:custGeom>
                  <a:avLst/>
                  <a:gdLst>
                    <a:gd name="T0" fmla="*/ 0 w 463"/>
                    <a:gd name="T1" fmla="*/ 0 h 49"/>
                    <a:gd name="T2" fmla="*/ 0 w 463"/>
                    <a:gd name="T3" fmla="*/ 0 h 49"/>
                    <a:gd name="T4" fmla="*/ 0 w 463"/>
                    <a:gd name="T5" fmla="*/ 0 h 49"/>
                    <a:gd name="T6" fmla="*/ 0 w 463"/>
                    <a:gd name="T7" fmla="*/ 0 h 49"/>
                    <a:gd name="T8" fmla="*/ 0 w 463"/>
                    <a:gd name="T9" fmla="*/ 0 h 49"/>
                    <a:gd name="T10" fmla="*/ 0 w 463"/>
                    <a:gd name="T11" fmla="*/ 0 h 49"/>
                    <a:gd name="T12" fmla="*/ 0 w 463"/>
                    <a:gd name="T13" fmla="*/ 0 h 49"/>
                    <a:gd name="T14" fmla="*/ 0 w 463"/>
                    <a:gd name="T15" fmla="*/ 0 h 49"/>
                    <a:gd name="T16" fmla="*/ 0 w 463"/>
                    <a:gd name="T17" fmla="*/ 0 h 49"/>
                    <a:gd name="T18" fmla="*/ 0 w 463"/>
                    <a:gd name="T19" fmla="*/ 0 h 49"/>
                    <a:gd name="T20" fmla="*/ 0 w 463"/>
                    <a:gd name="T21" fmla="*/ 0 h 49"/>
                    <a:gd name="T22" fmla="*/ 0 w 463"/>
                    <a:gd name="T23" fmla="*/ 0 h 49"/>
                    <a:gd name="T24" fmla="*/ 0 w 463"/>
                    <a:gd name="T25" fmla="*/ 0 h 49"/>
                    <a:gd name="T26" fmla="*/ 0 w 463"/>
                    <a:gd name="T27" fmla="*/ 0 h 49"/>
                    <a:gd name="T28" fmla="*/ 0 w 463"/>
                    <a:gd name="T29" fmla="*/ 0 h 49"/>
                    <a:gd name="T30" fmla="*/ 0 w 463"/>
                    <a:gd name="T31" fmla="*/ 0 h 49"/>
                    <a:gd name="T32" fmla="*/ 0 w 463"/>
                    <a:gd name="T33" fmla="*/ 0 h 49"/>
                    <a:gd name="T34" fmla="*/ 0 w 463"/>
                    <a:gd name="T35" fmla="*/ 0 h 49"/>
                    <a:gd name="T36" fmla="*/ 0 w 463"/>
                    <a:gd name="T37" fmla="*/ 0 h 49"/>
                    <a:gd name="T38" fmla="*/ 0 w 463"/>
                    <a:gd name="T39" fmla="*/ 0 h 49"/>
                    <a:gd name="T40" fmla="*/ 0 w 463"/>
                    <a:gd name="T41" fmla="*/ 0 h 49"/>
                    <a:gd name="T42" fmla="*/ 0 w 463"/>
                    <a:gd name="T43" fmla="*/ 0 h 49"/>
                    <a:gd name="T44" fmla="*/ 0 w 463"/>
                    <a:gd name="T45" fmla="*/ 0 h 49"/>
                    <a:gd name="T46" fmla="*/ 0 w 463"/>
                    <a:gd name="T47" fmla="*/ 0 h 49"/>
                    <a:gd name="T48" fmla="*/ 0 w 463"/>
                    <a:gd name="T49" fmla="*/ 0 h 49"/>
                    <a:gd name="T50" fmla="*/ 0 w 463"/>
                    <a:gd name="T51" fmla="*/ 0 h 49"/>
                    <a:gd name="T52" fmla="*/ 0 w 463"/>
                    <a:gd name="T53" fmla="*/ 0 h 49"/>
                    <a:gd name="T54" fmla="*/ 0 w 463"/>
                    <a:gd name="T55" fmla="*/ 0 h 49"/>
                    <a:gd name="T56" fmla="*/ 0 w 463"/>
                    <a:gd name="T57" fmla="*/ 0 h 49"/>
                    <a:gd name="T58" fmla="*/ 0 w 463"/>
                    <a:gd name="T59" fmla="*/ 0 h 49"/>
                    <a:gd name="T60" fmla="*/ 0 w 463"/>
                    <a:gd name="T61" fmla="*/ 0 h 49"/>
                    <a:gd name="T62" fmla="*/ 0 w 463"/>
                    <a:gd name="T63" fmla="*/ 0 h 49"/>
                    <a:gd name="T64" fmla="*/ 0 w 463"/>
                    <a:gd name="T65" fmla="*/ 0 h 49"/>
                    <a:gd name="T66" fmla="*/ 0 w 463"/>
                    <a:gd name="T67" fmla="*/ 0 h 49"/>
                    <a:gd name="T68" fmla="*/ 0 w 463"/>
                    <a:gd name="T69" fmla="*/ 0 h 49"/>
                    <a:gd name="T70" fmla="*/ 0 w 463"/>
                    <a:gd name="T71" fmla="*/ 0 h 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3"/>
                    <a:gd name="T109" fmla="*/ 0 h 49"/>
                    <a:gd name="T110" fmla="*/ 463 w 463"/>
                    <a:gd name="T111" fmla="*/ 49 h 4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3" h="49">
                      <a:moveTo>
                        <a:pt x="6" y="3"/>
                      </a:moveTo>
                      <a:lnTo>
                        <a:pt x="7" y="5"/>
                      </a:lnTo>
                      <a:lnTo>
                        <a:pt x="17" y="7"/>
                      </a:lnTo>
                      <a:lnTo>
                        <a:pt x="30" y="9"/>
                      </a:lnTo>
                      <a:lnTo>
                        <a:pt x="49" y="13"/>
                      </a:lnTo>
                      <a:lnTo>
                        <a:pt x="70" y="16"/>
                      </a:lnTo>
                      <a:lnTo>
                        <a:pt x="96" y="20"/>
                      </a:lnTo>
                      <a:lnTo>
                        <a:pt x="127" y="24"/>
                      </a:lnTo>
                      <a:lnTo>
                        <a:pt x="158" y="28"/>
                      </a:lnTo>
                      <a:lnTo>
                        <a:pt x="192" y="30"/>
                      </a:lnTo>
                      <a:lnTo>
                        <a:pt x="227" y="31"/>
                      </a:lnTo>
                      <a:lnTo>
                        <a:pt x="264" y="31"/>
                      </a:lnTo>
                      <a:lnTo>
                        <a:pt x="302" y="30"/>
                      </a:lnTo>
                      <a:lnTo>
                        <a:pt x="339" y="26"/>
                      </a:lnTo>
                      <a:lnTo>
                        <a:pt x="377" y="20"/>
                      </a:lnTo>
                      <a:lnTo>
                        <a:pt x="412" y="11"/>
                      </a:lnTo>
                      <a:lnTo>
                        <a:pt x="447" y="0"/>
                      </a:lnTo>
                      <a:lnTo>
                        <a:pt x="463" y="15"/>
                      </a:lnTo>
                      <a:lnTo>
                        <a:pt x="460" y="15"/>
                      </a:lnTo>
                      <a:lnTo>
                        <a:pt x="451" y="17"/>
                      </a:lnTo>
                      <a:lnTo>
                        <a:pt x="437" y="20"/>
                      </a:lnTo>
                      <a:lnTo>
                        <a:pt x="417" y="25"/>
                      </a:lnTo>
                      <a:lnTo>
                        <a:pt x="392" y="29"/>
                      </a:lnTo>
                      <a:lnTo>
                        <a:pt x="365" y="33"/>
                      </a:lnTo>
                      <a:lnTo>
                        <a:pt x="335" y="39"/>
                      </a:lnTo>
                      <a:lnTo>
                        <a:pt x="302" y="43"/>
                      </a:lnTo>
                      <a:lnTo>
                        <a:pt x="265" y="45"/>
                      </a:lnTo>
                      <a:lnTo>
                        <a:pt x="227" y="48"/>
                      </a:lnTo>
                      <a:lnTo>
                        <a:pt x="189" y="49"/>
                      </a:lnTo>
                      <a:lnTo>
                        <a:pt x="150" y="48"/>
                      </a:lnTo>
                      <a:lnTo>
                        <a:pt x="111" y="45"/>
                      </a:lnTo>
                      <a:lnTo>
                        <a:pt x="73" y="41"/>
                      </a:lnTo>
                      <a:lnTo>
                        <a:pt x="36" y="33"/>
                      </a:lnTo>
                      <a:lnTo>
                        <a:pt x="0" y="23"/>
                      </a:lnTo>
                      <a:lnTo>
                        <a:pt x="6" y="3"/>
                      </a:lnTo>
                      <a:close/>
                    </a:path>
                  </a:pathLst>
                </a:custGeom>
                <a:solidFill>
                  <a:srgbClr val="7A94FF"/>
                </a:solidFill>
                <a:ln w="9525">
                  <a:noFill/>
                  <a:round/>
                  <a:headEnd/>
                  <a:tailEnd/>
                </a:ln>
              </p:spPr>
              <p:txBody>
                <a:bodyPr/>
                <a:lstStyle/>
                <a:p>
                  <a:endParaRPr lang="fr-FR"/>
                </a:p>
              </p:txBody>
            </p:sp>
            <p:sp>
              <p:nvSpPr>
                <p:cNvPr id="54" name="Freeform 450"/>
                <p:cNvSpPr>
                  <a:spLocks/>
                </p:cNvSpPr>
                <p:nvPr/>
              </p:nvSpPr>
              <p:spPr bwMode="auto">
                <a:xfrm>
                  <a:off x="4215" y="2319"/>
                  <a:ext cx="43" cy="62"/>
                </a:xfrm>
                <a:custGeom>
                  <a:avLst/>
                  <a:gdLst>
                    <a:gd name="T0" fmla="*/ 0 w 170"/>
                    <a:gd name="T1" fmla="*/ 0 h 185"/>
                    <a:gd name="T2" fmla="*/ 0 w 170"/>
                    <a:gd name="T3" fmla="*/ 0 h 185"/>
                    <a:gd name="T4" fmla="*/ 0 w 170"/>
                    <a:gd name="T5" fmla="*/ 0 h 185"/>
                    <a:gd name="T6" fmla="*/ 0 w 170"/>
                    <a:gd name="T7" fmla="*/ 0 h 185"/>
                    <a:gd name="T8" fmla="*/ 0 w 170"/>
                    <a:gd name="T9" fmla="*/ 0 h 185"/>
                    <a:gd name="T10" fmla="*/ 0 w 170"/>
                    <a:gd name="T11" fmla="*/ 0 h 185"/>
                    <a:gd name="T12" fmla="*/ 0 w 170"/>
                    <a:gd name="T13" fmla="*/ 0 h 185"/>
                    <a:gd name="T14" fmla="*/ 0 w 170"/>
                    <a:gd name="T15" fmla="*/ 0 h 185"/>
                    <a:gd name="T16" fmla="*/ 0 w 170"/>
                    <a:gd name="T17" fmla="*/ 0 h 185"/>
                    <a:gd name="T18" fmla="*/ 0 w 170"/>
                    <a:gd name="T19" fmla="*/ 0 h 185"/>
                    <a:gd name="T20" fmla="*/ 0 w 170"/>
                    <a:gd name="T21" fmla="*/ 0 h 185"/>
                    <a:gd name="T22" fmla="*/ 0 w 170"/>
                    <a:gd name="T23" fmla="*/ 0 h 185"/>
                    <a:gd name="T24" fmla="*/ 0 w 170"/>
                    <a:gd name="T25" fmla="*/ 0 h 185"/>
                    <a:gd name="T26" fmla="*/ 0 w 170"/>
                    <a:gd name="T27" fmla="*/ 0 h 185"/>
                    <a:gd name="T28" fmla="*/ 0 w 170"/>
                    <a:gd name="T29" fmla="*/ 0 h 185"/>
                    <a:gd name="T30" fmla="*/ 0 w 170"/>
                    <a:gd name="T31" fmla="*/ 0 h 185"/>
                    <a:gd name="T32" fmla="*/ 0 w 170"/>
                    <a:gd name="T33" fmla="*/ 0 h 185"/>
                    <a:gd name="T34" fmla="*/ 0 w 170"/>
                    <a:gd name="T35" fmla="*/ 0 h 185"/>
                    <a:gd name="T36" fmla="*/ 0 w 170"/>
                    <a:gd name="T37" fmla="*/ 0 h 185"/>
                    <a:gd name="T38" fmla="*/ 0 w 170"/>
                    <a:gd name="T39" fmla="*/ 0 h 185"/>
                    <a:gd name="T40" fmla="*/ 0 w 170"/>
                    <a:gd name="T41" fmla="*/ 0 h 185"/>
                    <a:gd name="T42" fmla="*/ 0 w 170"/>
                    <a:gd name="T43" fmla="*/ 0 h 185"/>
                    <a:gd name="T44" fmla="*/ 0 w 170"/>
                    <a:gd name="T45" fmla="*/ 0 h 185"/>
                    <a:gd name="T46" fmla="*/ 0 w 170"/>
                    <a:gd name="T47" fmla="*/ 0 h 185"/>
                    <a:gd name="T48" fmla="*/ 0 w 170"/>
                    <a:gd name="T49" fmla="*/ 0 h 185"/>
                    <a:gd name="T50" fmla="*/ 0 w 170"/>
                    <a:gd name="T51" fmla="*/ 0 h 185"/>
                    <a:gd name="T52" fmla="*/ 0 w 170"/>
                    <a:gd name="T53" fmla="*/ 0 h 185"/>
                    <a:gd name="T54" fmla="*/ 0 w 170"/>
                    <a:gd name="T55" fmla="*/ 0 h 185"/>
                    <a:gd name="T56" fmla="*/ 0 w 170"/>
                    <a:gd name="T57" fmla="*/ 0 h 185"/>
                    <a:gd name="T58" fmla="*/ 0 w 170"/>
                    <a:gd name="T59" fmla="*/ 0 h 185"/>
                    <a:gd name="T60" fmla="*/ 0 w 170"/>
                    <a:gd name="T61" fmla="*/ 0 h 185"/>
                    <a:gd name="T62" fmla="*/ 0 w 170"/>
                    <a:gd name="T63" fmla="*/ 0 h 185"/>
                    <a:gd name="T64" fmla="*/ 0 w 170"/>
                    <a:gd name="T65" fmla="*/ 0 h 185"/>
                    <a:gd name="T66" fmla="*/ 0 w 170"/>
                    <a:gd name="T67" fmla="*/ 0 h 185"/>
                    <a:gd name="T68" fmla="*/ 0 w 170"/>
                    <a:gd name="T69" fmla="*/ 0 h 185"/>
                    <a:gd name="T70" fmla="*/ 0 w 170"/>
                    <a:gd name="T71" fmla="*/ 0 h 185"/>
                    <a:gd name="T72" fmla="*/ 0 w 170"/>
                    <a:gd name="T73" fmla="*/ 0 h 185"/>
                    <a:gd name="T74" fmla="*/ 0 w 170"/>
                    <a:gd name="T75" fmla="*/ 0 h 185"/>
                    <a:gd name="T76" fmla="*/ 0 w 170"/>
                    <a:gd name="T77" fmla="*/ 0 h 185"/>
                    <a:gd name="T78" fmla="*/ 0 w 170"/>
                    <a:gd name="T79" fmla="*/ 0 h 185"/>
                    <a:gd name="T80" fmla="*/ 0 w 170"/>
                    <a:gd name="T81" fmla="*/ 0 h 185"/>
                    <a:gd name="T82" fmla="*/ 0 w 170"/>
                    <a:gd name="T83" fmla="*/ 0 h 185"/>
                    <a:gd name="T84" fmla="*/ 0 w 170"/>
                    <a:gd name="T85" fmla="*/ 0 h 185"/>
                    <a:gd name="T86" fmla="*/ 0 w 170"/>
                    <a:gd name="T87" fmla="*/ 0 h 185"/>
                    <a:gd name="T88" fmla="*/ 0 w 170"/>
                    <a:gd name="T89" fmla="*/ 0 h 185"/>
                    <a:gd name="T90" fmla="*/ 0 w 170"/>
                    <a:gd name="T91" fmla="*/ 0 h 185"/>
                    <a:gd name="T92" fmla="*/ 0 w 170"/>
                    <a:gd name="T93" fmla="*/ 0 h 1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0"/>
                    <a:gd name="T142" fmla="*/ 0 h 185"/>
                    <a:gd name="T143" fmla="*/ 170 w 170"/>
                    <a:gd name="T144" fmla="*/ 185 h 18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0" h="185">
                      <a:moveTo>
                        <a:pt x="135" y="0"/>
                      </a:moveTo>
                      <a:lnTo>
                        <a:pt x="135" y="1"/>
                      </a:lnTo>
                      <a:lnTo>
                        <a:pt x="134" y="6"/>
                      </a:lnTo>
                      <a:lnTo>
                        <a:pt x="132" y="13"/>
                      </a:lnTo>
                      <a:lnTo>
                        <a:pt x="131" y="23"/>
                      </a:lnTo>
                      <a:lnTo>
                        <a:pt x="129" y="33"/>
                      </a:lnTo>
                      <a:lnTo>
                        <a:pt x="125" y="47"/>
                      </a:lnTo>
                      <a:lnTo>
                        <a:pt x="121" y="61"/>
                      </a:lnTo>
                      <a:lnTo>
                        <a:pt x="115" y="76"/>
                      </a:lnTo>
                      <a:lnTo>
                        <a:pt x="108" y="90"/>
                      </a:lnTo>
                      <a:lnTo>
                        <a:pt x="100" y="104"/>
                      </a:lnTo>
                      <a:lnTo>
                        <a:pt x="88" y="118"/>
                      </a:lnTo>
                      <a:lnTo>
                        <a:pt x="76" y="132"/>
                      </a:lnTo>
                      <a:lnTo>
                        <a:pt x="62" y="144"/>
                      </a:lnTo>
                      <a:lnTo>
                        <a:pt x="46" y="153"/>
                      </a:lnTo>
                      <a:lnTo>
                        <a:pt x="26" y="162"/>
                      </a:lnTo>
                      <a:lnTo>
                        <a:pt x="7" y="168"/>
                      </a:lnTo>
                      <a:lnTo>
                        <a:pt x="5" y="168"/>
                      </a:lnTo>
                      <a:lnTo>
                        <a:pt x="3" y="171"/>
                      </a:lnTo>
                      <a:lnTo>
                        <a:pt x="0" y="174"/>
                      </a:lnTo>
                      <a:lnTo>
                        <a:pt x="0" y="178"/>
                      </a:lnTo>
                      <a:lnTo>
                        <a:pt x="0" y="179"/>
                      </a:lnTo>
                      <a:lnTo>
                        <a:pt x="2" y="181"/>
                      </a:lnTo>
                      <a:lnTo>
                        <a:pt x="3" y="182"/>
                      </a:lnTo>
                      <a:lnTo>
                        <a:pt x="7" y="183"/>
                      </a:lnTo>
                      <a:lnTo>
                        <a:pt x="9" y="184"/>
                      </a:lnTo>
                      <a:lnTo>
                        <a:pt x="16" y="185"/>
                      </a:lnTo>
                      <a:lnTo>
                        <a:pt x="24" y="185"/>
                      </a:lnTo>
                      <a:lnTo>
                        <a:pt x="32" y="185"/>
                      </a:lnTo>
                      <a:lnTo>
                        <a:pt x="41" y="183"/>
                      </a:lnTo>
                      <a:lnTo>
                        <a:pt x="53" y="179"/>
                      </a:lnTo>
                      <a:lnTo>
                        <a:pt x="64" y="173"/>
                      </a:lnTo>
                      <a:lnTo>
                        <a:pt x="78" y="164"/>
                      </a:lnTo>
                      <a:lnTo>
                        <a:pt x="91" y="154"/>
                      </a:lnTo>
                      <a:lnTo>
                        <a:pt x="104" y="144"/>
                      </a:lnTo>
                      <a:lnTo>
                        <a:pt x="115" y="132"/>
                      </a:lnTo>
                      <a:lnTo>
                        <a:pt x="129" y="119"/>
                      </a:lnTo>
                      <a:lnTo>
                        <a:pt x="138" y="106"/>
                      </a:lnTo>
                      <a:lnTo>
                        <a:pt x="148" y="91"/>
                      </a:lnTo>
                      <a:lnTo>
                        <a:pt x="157" y="76"/>
                      </a:lnTo>
                      <a:lnTo>
                        <a:pt x="164" y="61"/>
                      </a:lnTo>
                      <a:lnTo>
                        <a:pt x="168" y="46"/>
                      </a:lnTo>
                      <a:lnTo>
                        <a:pt x="170" y="31"/>
                      </a:lnTo>
                      <a:lnTo>
                        <a:pt x="170" y="16"/>
                      </a:lnTo>
                      <a:lnTo>
                        <a:pt x="168" y="3"/>
                      </a:lnTo>
                      <a:lnTo>
                        <a:pt x="135" y="0"/>
                      </a:lnTo>
                      <a:close/>
                    </a:path>
                  </a:pathLst>
                </a:custGeom>
                <a:solidFill>
                  <a:srgbClr val="E6E6FF"/>
                </a:solidFill>
                <a:ln w="9525">
                  <a:noFill/>
                  <a:round/>
                  <a:headEnd/>
                  <a:tailEnd/>
                </a:ln>
              </p:spPr>
              <p:txBody>
                <a:bodyPr/>
                <a:lstStyle/>
                <a:p>
                  <a:endParaRPr lang="fr-FR"/>
                </a:p>
              </p:txBody>
            </p:sp>
            <p:sp>
              <p:nvSpPr>
                <p:cNvPr id="55" name="Freeform 451"/>
                <p:cNvSpPr>
                  <a:spLocks/>
                </p:cNvSpPr>
                <p:nvPr/>
              </p:nvSpPr>
              <p:spPr bwMode="auto">
                <a:xfrm>
                  <a:off x="4355" y="2276"/>
                  <a:ext cx="53" cy="100"/>
                </a:xfrm>
                <a:custGeom>
                  <a:avLst/>
                  <a:gdLst>
                    <a:gd name="T0" fmla="*/ 0 w 210"/>
                    <a:gd name="T1" fmla="*/ 0 h 299"/>
                    <a:gd name="T2" fmla="*/ 0 w 210"/>
                    <a:gd name="T3" fmla="*/ 0 h 299"/>
                    <a:gd name="T4" fmla="*/ 0 w 210"/>
                    <a:gd name="T5" fmla="*/ 0 h 299"/>
                    <a:gd name="T6" fmla="*/ 0 w 210"/>
                    <a:gd name="T7" fmla="*/ 0 h 299"/>
                    <a:gd name="T8" fmla="*/ 0 w 210"/>
                    <a:gd name="T9" fmla="*/ 0 h 299"/>
                    <a:gd name="T10" fmla="*/ 0 w 210"/>
                    <a:gd name="T11" fmla="*/ 0 h 299"/>
                    <a:gd name="T12" fmla="*/ 0 w 210"/>
                    <a:gd name="T13" fmla="*/ 0 h 299"/>
                    <a:gd name="T14" fmla="*/ 0 w 210"/>
                    <a:gd name="T15" fmla="*/ 0 h 299"/>
                    <a:gd name="T16" fmla="*/ 0 w 210"/>
                    <a:gd name="T17" fmla="*/ 0 h 299"/>
                    <a:gd name="T18" fmla="*/ 0 w 210"/>
                    <a:gd name="T19" fmla="*/ 0 h 299"/>
                    <a:gd name="T20" fmla="*/ 0 w 210"/>
                    <a:gd name="T21" fmla="*/ 0 h 299"/>
                    <a:gd name="T22" fmla="*/ 0 w 210"/>
                    <a:gd name="T23" fmla="*/ 0 h 299"/>
                    <a:gd name="T24" fmla="*/ 0 w 210"/>
                    <a:gd name="T25" fmla="*/ 0 h 299"/>
                    <a:gd name="T26" fmla="*/ 0 w 210"/>
                    <a:gd name="T27" fmla="*/ 0 h 299"/>
                    <a:gd name="T28" fmla="*/ 0 w 210"/>
                    <a:gd name="T29" fmla="*/ 0 h 299"/>
                    <a:gd name="T30" fmla="*/ 0 w 210"/>
                    <a:gd name="T31" fmla="*/ 0 h 299"/>
                    <a:gd name="T32" fmla="*/ 0 w 210"/>
                    <a:gd name="T33" fmla="*/ 0 h 299"/>
                    <a:gd name="T34" fmla="*/ 0 w 210"/>
                    <a:gd name="T35" fmla="*/ 0 h 299"/>
                    <a:gd name="T36" fmla="*/ 0 w 210"/>
                    <a:gd name="T37" fmla="*/ 0 h 299"/>
                    <a:gd name="T38" fmla="*/ 0 w 210"/>
                    <a:gd name="T39" fmla="*/ 0 h 299"/>
                    <a:gd name="T40" fmla="*/ 0 w 210"/>
                    <a:gd name="T41" fmla="*/ 0 h 299"/>
                    <a:gd name="T42" fmla="*/ 0 w 210"/>
                    <a:gd name="T43" fmla="*/ 0 h 299"/>
                    <a:gd name="T44" fmla="*/ 0 w 210"/>
                    <a:gd name="T45" fmla="*/ 0 h 299"/>
                    <a:gd name="T46" fmla="*/ 0 w 210"/>
                    <a:gd name="T47" fmla="*/ 0 h 299"/>
                    <a:gd name="T48" fmla="*/ 0 w 210"/>
                    <a:gd name="T49" fmla="*/ 0 h 299"/>
                    <a:gd name="T50" fmla="*/ 0 w 210"/>
                    <a:gd name="T51" fmla="*/ 0 h 299"/>
                    <a:gd name="T52" fmla="*/ 0 w 210"/>
                    <a:gd name="T53" fmla="*/ 0 h 299"/>
                    <a:gd name="T54" fmla="*/ 0 w 210"/>
                    <a:gd name="T55" fmla="*/ 0 h 299"/>
                    <a:gd name="T56" fmla="*/ 0 w 210"/>
                    <a:gd name="T57" fmla="*/ 0 h 299"/>
                    <a:gd name="T58" fmla="*/ 0 w 210"/>
                    <a:gd name="T59" fmla="*/ 0 h 299"/>
                    <a:gd name="T60" fmla="*/ 0 w 210"/>
                    <a:gd name="T61" fmla="*/ 0 h 299"/>
                    <a:gd name="T62" fmla="*/ 0 w 210"/>
                    <a:gd name="T63" fmla="*/ 0 h 299"/>
                    <a:gd name="T64" fmla="*/ 0 w 210"/>
                    <a:gd name="T65" fmla="*/ 0 h 299"/>
                    <a:gd name="T66" fmla="*/ 0 w 210"/>
                    <a:gd name="T67" fmla="*/ 0 h 299"/>
                    <a:gd name="T68" fmla="*/ 0 w 210"/>
                    <a:gd name="T69" fmla="*/ 0 h 299"/>
                    <a:gd name="T70" fmla="*/ 0 w 210"/>
                    <a:gd name="T71" fmla="*/ 0 h 299"/>
                    <a:gd name="T72" fmla="*/ 0 w 210"/>
                    <a:gd name="T73" fmla="*/ 0 h 299"/>
                    <a:gd name="T74" fmla="*/ 0 w 210"/>
                    <a:gd name="T75" fmla="*/ 0 h 299"/>
                    <a:gd name="T76" fmla="*/ 0 w 210"/>
                    <a:gd name="T77" fmla="*/ 0 h 299"/>
                    <a:gd name="T78" fmla="*/ 0 w 210"/>
                    <a:gd name="T79" fmla="*/ 0 h 299"/>
                    <a:gd name="T80" fmla="*/ 0 w 210"/>
                    <a:gd name="T81" fmla="*/ 0 h 299"/>
                    <a:gd name="T82" fmla="*/ 0 w 210"/>
                    <a:gd name="T83" fmla="*/ 0 h 2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0"/>
                    <a:gd name="T127" fmla="*/ 0 h 299"/>
                    <a:gd name="T128" fmla="*/ 210 w 210"/>
                    <a:gd name="T129" fmla="*/ 299 h 2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0" h="299">
                      <a:moveTo>
                        <a:pt x="34" y="0"/>
                      </a:moveTo>
                      <a:lnTo>
                        <a:pt x="32" y="2"/>
                      </a:lnTo>
                      <a:lnTo>
                        <a:pt x="32" y="9"/>
                      </a:lnTo>
                      <a:lnTo>
                        <a:pt x="30" y="20"/>
                      </a:lnTo>
                      <a:lnTo>
                        <a:pt x="30" y="35"/>
                      </a:lnTo>
                      <a:lnTo>
                        <a:pt x="30" y="52"/>
                      </a:lnTo>
                      <a:lnTo>
                        <a:pt x="30" y="73"/>
                      </a:lnTo>
                      <a:lnTo>
                        <a:pt x="32" y="94"/>
                      </a:lnTo>
                      <a:lnTo>
                        <a:pt x="38" y="119"/>
                      </a:lnTo>
                      <a:lnTo>
                        <a:pt x="45" y="143"/>
                      </a:lnTo>
                      <a:lnTo>
                        <a:pt x="56" y="168"/>
                      </a:lnTo>
                      <a:lnTo>
                        <a:pt x="69" y="191"/>
                      </a:lnTo>
                      <a:lnTo>
                        <a:pt x="89" y="215"/>
                      </a:lnTo>
                      <a:lnTo>
                        <a:pt x="111" y="237"/>
                      </a:lnTo>
                      <a:lnTo>
                        <a:pt x="138" y="257"/>
                      </a:lnTo>
                      <a:lnTo>
                        <a:pt x="171" y="275"/>
                      </a:lnTo>
                      <a:lnTo>
                        <a:pt x="210" y="290"/>
                      </a:lnTo>
                      <a:lnTo>
                        <a:pt x="209" y="291"/>
                      </a:lnTo>
                      <a:lnTo>
                        <a:pt x="205" y="293"/>
                      </a:lnTo>
                      <a:lnTo>
                        <a:pt x="203" y="294"/>
                      </a:lnTo>
                      <a:lnTo>
                        <a:pt x="199" y="296"/>
                      </a:lnTo>
                      <a:lnTo>
                        <a:pt x="193" y="297"/>
                      </a:lnTo>
                      <a:lnTo>
                        <a:pt x="188" y="299"/>
                      </a:lnTo>
                      <a:lnTo>
                        <a:pt x="183" y="299"/>
                      </a:lnTo>
                      <a:lnTo>
                        <a:pt x="175" y="299"/>
                      </a:lnTo>
                      <a:lnTo>
                        <a:pt x="163" y="297"/>
                      </a:lnTo>
                      <a:lnTo>
                        <a:pt x="150" y="295"/>
                      </a:lnTo>
                      <a:lnTo>
                        <a:pt x="136" y="291"/>
                      </a:lnTo>
                      <a:lnTo>
                        <a:pt x="120" y="286"/>
                      </a:lnTo>
                      <a:lnTo>
                        <a:pt x="103" y="277"/>
                      </a:lnTo>
                      <a:lnTo>
                        <a:pt x="86" y="268"/>
                      </a:lnTo>
                      <a:lnTo>
                        <a:pt x="69" y="254"/>
                      </a:lnTo>
                      <a:lnTo>
                        <a:pt x="53" y="237"/>
                      </a:lnTo>
                      <a:lnTo>
                        <a:pt x="39" y="216"/>
                      </a:lnTo>
                      <a:lnTo>
                        <a:pt x="26" y="193"/>
                      </a:lnTo>
                      <a:lnTo>
                        <a:pt x="15" y="165"/>
                      </a:lnTo>
                      <a:lnTo>
                        <a:pt x="6" y="132"/>
                      </a:lnTo>
                      <a:lnTo>
                        <a:pt x="1" y="95"/>
                      </a:lnTo>
                      <a:lnTo>
                        <a:pt x="0" y="54"/>
                      </a:lnTo>
                      <a:lnTo>
                        <a:pt x="9" y="0"/>
                      </a:lnTo>
                      <a:lnTo>
                        <a:pt x="34" y="0"/>
                      </a:lnTo>
                      <a:close/>
                    </a:path>
                  </a:pathLst>
                </a:custGeom>
                <a:solidFill>
                  <a:srgbClr val="E6E6FF"/>
                </a:solidFill>
                <a:ln w="9525">
                  <a:noFill/>
                  <a:round/>
                  <a:headEnd/>
                  <a:tailEnd/>
                </a:ln>
              </p:spPr>
              <p:txBody>
                <a:bodyPr/>
                <a:lstStyle/>
                <a:p>
                  <a:endParaRPr lang="fr-FR"/>
                </a:p>
              </p:txBody>
            </p:sp>
            <p:sp>
              <p:nvSpPr>
                <p:cNvPr id="56" name="Freeform 452"/>
                <p:cNvSpPr>
                  <a:spLocks/>
                </p:cNvSpPr>
                <p:nvPr/>
              </p:nvSpPr>
              <p:spPr bwMode="auto">
                <a:xfrm>
                  <a:off x="4209" y="2173"/>
                  <a:ext cx="189" cy="158"/>
                </a:xfrm>
                <a:custGeom>
                  <a:avLst/>
                  <a:gdLst>
                    <a:gd name="T0" fmla="*/ 0 w 755"/>
                    <a:gd name="T1" fmla="*/ 0 h 473"/>
                    <a:gd name="T2" fmla="*/ 0 w 755"/>
                    <a:gd name="T3" fmla="*/ 0 h 473"/>
                    <a:gd name="T4" fmla="*/ 0 w 755"/>
                    <a:gd name="T5" fmla="*/ 0 h 473"/>
                    <a:gd name="T6" fmla="*/ 0 w 755"/>
                    <a:gd name="T7" fmla="*/ 0 h 473"/>
                    <a:gd name="T8" fmla="*/ 0 w 755"/>
                    <a:gd name="T9" fmla="*/ 0 h 473"/>
                    <a:gd name="T10" fmla="*/ 0 w 755"/>
                    <a:gd name="T11" fmla="*/ 0 h 473"/>
                    <a:gd name="T12" fmla="*/ 0 w 755"/>
                    <a:gd name="T13" fmla="*/ 0 h 473"/>
                    <a:gd name="T14" fmla="*/ 0 w 755"/>
                    <a:gd name="T15" fmla="*/ 0 h 473"/>
                    <a:gd name="T16" fmla="*/ 0 w 755"/>
                    <a:gd name="T17" fmla="*/ 0 h 473"/>
                    <a:gd name="T18" fmla="*/ 0 w 755"/>
                    <a:gd name="T19" fmla="*/ 0 h 473"/>
                    <a:gd name="T20" fmla="*/ 0 w 755"/>
                    <a:gd name="T21" fmla="*/ 0 h 473"/>
                    <a:gd name="T22" fmla="*/ 0 w 755"/>
                    <a:gd name="T23" fmla="*/ 0 h 473"/>
                    <a:gd name="T24" fmla="*/ 0 w 755"/>
                    <a:gd name="T25" fmla="*/ 0 h 473"/>
                    <a:gd name="T26" fmla="*/ 0 w 755"/>
                    <a:gd name="T27" fmla="*/ 0 h 473"/>
                    <a:gd name="T28" fmla="*/ 0 w 755"/>
                    <a:gd name="T29" fmla="*/ 0 h 473"/>
                    <a:gd name="T30" fmla="*/ 0 w 755"/>
                    <a:gd name="T31" fmla="*/ 0 h 473"/>
                    <a:gd name="T32" fmla="*/ 0 w 755"/>
                    <a:gd name="T33" fmla="*/ 0 h 473"/>
                    <a:gd name="T34" fmla="*/ 0 w 755"/>
                    <a:gd name="T35" fmla="*/ 0 h 473"/>
                    <a:gd name="T36" fmla="*/ 0 w 755"/>
                    <a:gd name="T37" fmla="*/ 0 h 473"/>
                    <a:gd name="T38" fmla="*/ 0 w 755"/>
                    <a:gd name="T39" fmla="*/ 0 h 473"/>
                    <a:gd name="T40" fmla="*/ 0 w 755"/>
                    <a:gd name="T41" fmla="*/ 0 h 473"/>
                    <a:gd name="T42" fmla="*/ 0 w 755"/>
                    <a:gd name="T43" fmla="*/ 0 h 473"/>
                    <a:gd name="T44" fmla="*/ 0 w 755"/>
                    <a:gd name="T45" fmla="*/ 0 h 473"/>
                    <a:gd name="T46" fmla="*/ 0 w 755"/>
                    <a:gd name="T47" fmla="*/ 0 h 473"/>
                    <a:gd name="T48" fmla="*/ 0 w 755"/>
                    <a:gd name="T49" fmla="*/ 0 h 473"/>
                    <a:gd name="T50" fmla="*/ 0 w 755"/>
                    <a:gd name="T51" fmla="*/ 0 h 473"/>
                    <a:gd name="T52" fmla="*/ 0 w 755"/>
                    <a:gd name="T53" fmla="*/ 0 h 473"/>
                    <a:gd name="T54" fmla="*/ 0 w 755"/>
                    <a:gd name="T55" fmla="*/ 0 h 473"/>
                    <a:gd name="T56" fmla="*/ 0 w 755"/>
                    <a:gd name="T57" fmla="*/ 0 h 473"/>
                    <a:gd name="T58" fmla="*/ 0 w 755"/>
                    <a:gd name="T59" fmla="*/ 0 h 473"/>
                    <a:gd name="T60" fmla="*/ 0 w 755"/>
                    <a:gd name="T61" fmla="*/ 0 h 473"/>
                    <a:gd name="T62" fmla="*/ 0 w 755"/>
                    <a:gd name="T63" fmla="*/ 0 h 473"/>
                    <a:gd name="T64" fmla="*/ 0 w 755"/>
                    <a:gd name="T65" fmla="*/ 0 h 473"/>
                    <a:gd name="T66" fmla="*/ 0 w 755"/>
                    <a:gd name="T67" fmla="*/ 0 h 473"/>
                    <a:gd name="T68" fmla="*/ 0 w 755"/>
                    <a:gd name="T69" fmla="*/ 0 h 473"/>
                    <a:gd name="T70" fmla="*/ 0 w 755"/>
                    <a:gd name="T71" fmla="*/ 0 h 473"/>
                    <a:gd name="T72" fmla="*/ 0 w 755"/>
                    <a:gd name="T73" fmla="*/ 0 h 473"/>
                    <a:gd name="T74" fmla="*/ 0 w 755"/>
                    <a:gd name="T75" fmla="*/ 0 h 473"/>
                    <a:gd name="T76" fmla="*/ 0 w 755"/>
                    <a:gd name="T77" fmla="*/ 0 h 473"/>
                    <a:gd name="T78" fmla="*/ 0 w 755"/>
                    <a:gd name="T79" fmla="*/ 0 h 473"/>
                    <a:gd name="T80" fmla="*/ 0 w 755"/>
                    <a:gd name="T81" fmla="*/ 0 h 473"/>
                    <a:gd name="T82" fmla="*/ 0 w 755"/>
                    <a:gd name="T83" fmla="*/ 0 h 473"/>
                    <a:gd name="T84" fmla="*/ 0 w 755"/>
                    <a:gd name="T85" fmla="*/ 0 h 473"/>
                    <a:gd name="T86" fmla="*/ 0 w 755"/>
                    <a:gd name="T87" fmla="*/ 0 h 473"/>
                    <a:gd name="T88" fmla="*/ 0 w 755"/>
                    <a:gd name="T89" fmla="*/ 0 h 473"/>
                    <a:gd name="T90" fmla="*/ 0 w 755"/>
                    <a:gd name="T91" fmla="*/ 0 h 473"/>
                    <a:gd name="T92" fmla="*/ 0 w 755"/>
                    <a:gd name="T93" fmla="*/ 0 h 473"/>
                    <a:gd name="T94" fmla="*/ 0 w 755"/>
                    <a:gd name="T95" fmla="*/ 0 h 473"/>
                    <a:gd name="T96" fmla="*/ 0 w 755"/>
                    <a:gd name="T97" fmla="*/ 0 h 473"/>
                    <a:gd name="T98" fmla="*/ 0 w 755"/>
                    <a:gd name="T99" fmla="*/ 0 h 473"/>
                    <a:gd name="T100" fmla="*/ 0 w 755"/>
                    <a:gd name="T101" fmla="*/ 0 h 473"/>
                    <a:gd name="T102" fmla="*/ 0 w 755"/>
                    <a:gd name="T103" fmla="*/ 0 h 473"/>
                    <a:gd name="T104" fmla="*/ 0 w 755"/>
                    <a:gd name="T105" fmla="*/ 0 h 473"/>
                    <a:gd name="T106" fmla="*/ 0 w 755"/>
                    <a:gd name="T107" fmla="*/ 0 h 473"/>
                    <a:gd name="T108" fmla="*/ 0 w 755"/>
                    <a:gd name="T109" fmla="*/ 0 h 473"/>
                    <a:gd name="T110" fmla="*/ 0 w 755"/>
                    <a:gd name="T111" fmla="*/ 0 h 473"/>
                    <a:gd name="T112" fmla="*/ 0 w 755"/>
                    <a:gd name="T113" fmla="*/ 0 h 4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55"/>
                    <a:gd name="T172" fmla="*/ 0 h 473"/>
                    <a:gd name="T173" fmla="*/ 755 w 755"/>
                    <a:gd name="T174" fmla="*/ 473 h 4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55" h="473">
                      <a:moveTo>
                        <a:pt x="593" y="51"/>
                      </a:moveTo>
                      <a:lnTo>
                        <a:pt x="593" y="50"/>
                      </a:lnTo>
                      <a:lnTo>
                        <a:pt x="594" y="48"/>
                      </a:lnTo>
                      <a:lnTo>
                        <a:pt x="595" y="46"/>
                      </a:lnTo>
                      <a:lnTo>
                        <a:pt x="598" y="43"/>
                      </a:lnTo>
                      <a:lnTo>
                        <a:pt x="601" y="38"/>
                      </a:lnTo>
                      <a:lnTo>
                        <a:pt x="605" y="34"/>
                      </a:lnTo>
                      <a:lnTo>
                        <a:pt x="608" y="30"/>
                      </a:lnTo>
                      <a:lnTo>
                        <a:pt x="614" y="26"/>
                      </a:lnTo>
                      <a:lnTo>
                        <a:pt x="620" y="21"/>
                      </a:lnTo>
                      <a:lnTo>
                        <a:pt x="627" y="16"/>
                      </a:lnTo>
                      <a:lnTo>
                        <a:pt x="633" y="12"/>
                      </a:lnTo>
                      <a:lnTo>
                        <a:pt x="643" y="9"/>
                      </a:lnTo>
                      <a:lnTo>
                        <a:pt x="650" y="4"/>
                      </a:lnTo>
                      <a:lnTo>
                        <a:pt x="660" y="2"/>
                      </a:lnTo>
                      <a:lnTo>
                        <a:pt x="670" y="0"/>
                      </a:lnTo>
                      <a:lnTo>
                        <a:pt x="682" y="0"/>
                      </a:lnTo>
                      <a:lnTo>
                        <a:pt x="683" y="0"/>
                      </a:lnTo>
                      <a:lnTo>
                        <a:pt x="686" y="0"/>
                      </a:lnTo>
                      <a:lnTo>
                        <a:pt x="691" y="1"/>
                      </a:lnTo>
                      <a:lnTo>
                        <a:pt x="698" y="2"/>
                      </a:lnTo>
                      <a:lnTo>
                        <a:pt x="705" y="3"/>
                      </a:lnTo>
                      <a:lnTo>
                        <a:pt x="713" y="7"/>
                      </a:lnTo>
                      <a:lnTo>
                        <a:pt x="721" y="10"/>
                      </a:lnTo>
                      <a:lnTo>
                        <a:pt x="730" y="13"/>
                      </a:lnTo>
                      <a:lnTo>
                        <a:pt x="737" y="17"/>
                      </a:lnTo>
                      <a:lnTo>
                        <a:pt x="743" y="23"/>
                      </a:lnTo>
                      <a:lnTo>
                        <a:pt x="750" y="29"/>
                      </a:lnTo>
                      <a:lnTo>
                        <a:pt x="754" y="36"/>
                      </a:lnTo>
                      <a:lnTo>
                        <a:pt x="755" y="45"/>
                      </a:lnTo>
                      <a:lnTo>
                        <a:pt x="755" y="54"/>
                      </a:lnTo>
                      <a:lnTo>
                        <a:pt x="753" y="66"/>
                      </a:lnTo>
                      <a:lnTo>
                        <a:pt x="749" y="79"/>
                      </a:lnTo>
                      <a:lnTo>
                        <a:pt x="746" y="80"/>
                      </a:lnTo>
                      <a:lnTo>
                        <a:pt x="742" y="84"/>
                      </a:lnTo>
                      <a:lnTo>
                        <a:pt x="739" y="86"/>
                      </a:lnTo>
                      <a:lnTo>
                        <a:pt x="735" y="90"/>
                      </a:lnTo>
                      <a:lnTo>
                        <a:pt x="733" y="92"/>
                      </a:lnTo>
                      <a:lnTo>
                        <a:pt x="729" y="95"/>
                      </a:lnTo>
                      <a:lnTo>
                        <a:pt x="724" y="96"/>
                      </a:lnTo>
                      <a:lnTo>
                        <a:pt x="720" y="97"/>
                      </a:lnTo>
                      <a:lnTo>
                        <a:pt x="715" y="97"/>
                      </a:lnTo>
                      <a:lnTo>
                        <a:pt x="711" y="96"/>
                      </a:lnTo>
                      <a:lnTo>
                        <a:pt x="705" y="93"/>
                      </a:lnTo>
                      <a:lnTo>
                        <a:pt x="701" y="90"/>
                      </a:lnTo>
                      <a:lnTo>
                        <a:pt x="696" y="84"/>
                      </a:lnTo>
                      <a:lnTo>
                        <a:pt x="692" y="78"/>
                      </a:lnTo>
                      <a:lnTo>
                        <a:pt x="692" y="77"/>
                      </a:lnTo>
                      <a:lnTo>
                        <a:pt x="694" y="74"/>
                      </a:lnTo>
                      <a:lnTo>
                        <a:pt x="694" y="70"/>
                      </a:lnTo>
                      <a:lnTo>
                        <a:pt x="696" y="67"/>
                      </a:lnTo>
                      <a:lnTo>
                        <a:pt x="699" y="64"/>
                      </a:lnTo>
                      <a:lnTo>
                        <a:pt x="703" y="61"/>
                      </a:lnTo>
                      <a:lnTo>
                        <a:pt x="705" y="60"/>
                      </a:lnTo>
                      <a:lnTo>
                        <a:pt x="708" y="60"/>
                      </a:lnTo>
                      <a:lnTo>
                        <a:pt x="711" y="60"/>
                      </a:lnTo>
                      <a:lnTo>
                        <a:pt x="715" y="61"/>
                      </a:lnTo>
                      <a:lnTo>
                        <a:pt x="712" y="60"/>
                      </a:lnTo>
                      <a:lnTo>
                        <a:pt x="707" y="60"/>
                      </a:lnTo>
                      <a:lnTo>
                        <a:pt x="704" y="59"/>
                      </a:lnTo>
                      <a:lnTo>
                        <a:pt x="700" y="59"/>
                      </a:lnTo>
                      <a:lnTo>
                        <a:pt x="696" y="59"/>
                      </a:lnTo>
                      <a:lnTo>
                        <a:pt x="691" y="59"/>
                      </a:lnTo>
                      <a:lnTo>
                        <a:pt x="687" y="59"/>
                      </a:lnTo>
                      <a:lnTo>
                        <a:pt x="683" y="60"/>
                      </a:lnTo>
                      <a:lnTo>
                        <a:pt x="678" y="61"/>
                      </a:lnTo>
                      <a:lnTo>
                        <a:pt x="675" y="64"/>
                      </a:lnTo>
                      <a:lnTo>
                        <a:pt x="671" y="66"/>
                      </a:lnTo>
                      <a:lnTo>
                        <a:pt x="667" y="69"/>
                      </a:lnTo>
                      <a:lnTo>
                        <a:pt x="666" y="74"/>
                      </a:lnTo>
                      <a:lnTo>
                        <a:pt x="665" y="79"/>
                      </a:lnTo>
                      <a:lnTo>
                        <a:pt x="663" y="84"/>
                      </a:lnTo>
                      <a:lnTo>
                        <a:pt x="662" y="94"/>
                      </a:lnTo>
                      <a:lnTo>
                        <a:pt x="660" y="103"/>
                      </a:lnTo>
                      <a:lnTo>
                        <a:pt x="660" y="116"/>
                      </a:lnTo>
                      <a:lnTo>
                        <a:pt x="658" y="128"/>
                      </a:lnTo>
                      <a:lnTo>
                        <a:pt x="657" y="143"/>
                      </a:lnTo>
                      <a:lnTo>
                        <a:pt x="656" y="158"/>
                      </a:lnTo>
                      <a:lnTo>
                        <a:pt x="654" y="174"/>
                      </a:lnTo>
                      <a:lnTo>
                        <a:pt x="652" y="189"/>
                      </a:lnTo>
                      <a:lnTo>
                        <a:pt x="650" y="205"/>
                      </a:lnTo>
                      <a:lnTo>
                        <a:pt x="648" y="221"/>
                      </a:lnTo>
                      <a:lnTo>
                        <a:pt x="645" y="238"/>
                      </a:lnTo>
                      <a:lnTo>
                        <a:pt x="641" y="253"/>
                      </a:lnTo>
                      <a:lnTo>
                        <a:pt x="637" y="268"/>
                      </a:lnTo>
                      <a:lnTo>
                        <a:pt x="632" y="282"/>
                      </a:lnTo>
                      <a:lnTo>
                        <a:pt x="627" y="296"/>
                      </a:lnTo>
                      <a:lnTo>
                        <a:pt x="620" y="307"/>
                      </a:lnTo>
                      <a:lnTo>
                        <a:pt x="614" y="319"/>
                      </a:lnTo>
                      <a:lnTo>
                        <a:pt x="605" y="332"/>
                      </a:lnTo>
                      <a:lnTo>
                        <a:pt x="597" y="345"/>
                      </a:lnTo>
                      <a:lnTo>
                        <a:pt x="586" y="356"/>
                      </a:lnTo>
                      <a:lnTo>
                        <a:pt x="576" y="368"/>
                      </a:lnTo>
                      <a:lnTo>
                        <a:pt x="561" y="380"/>
                      </a:lnTo>
                      <a:lnTo>
                        <a:pt x="547" y="391"/>
                      </a:lnTo>
                      <a:lnTo>
                        <a:pt x="530" y="401"/>
                      </a:lnTo>
                      <a:lnTo>
                        <a:pt x="512" y="411"/>
                      </a:lnTo>
                      <a:lnTo>
                        <a:pt x="489" y="419"/>
                      </a:lnTo>
                      <a:lnTo>
                        <a:pt x="466" y="428"/>
                      </a:lnTo>
                      <a:lnTo>
                        <a:pt x="438" y="433"/>
                      </a:lnTo>
                      <a:lnTo>
                        <a:pt x="409" y="438"/>
                      </a:lnTo>
                      <a:lnTo>
                        <a:pt x="375" y="441"/>
                      </a:lnTo>
                      <a:lnTo>
                        <a:pt x="339" y="445"/>
                      </a:lnTo>
                      <a:lnTo>
                        <a:pt x="302" y="445"/>
                      </a:lnTo>
                      <a:lnTo>
                        <a:pt x="269" y="446"/>
                      </a:lnTo>
                      <a:lnTo>
                        <a:pt x="241" y="445"/>
                      </a:lnTo>
                      <a:lnTo>
                        <a:pt x="214" y="445"/>
                      </a:lnTo>
                      <a:lnTo>
                        <a:pt x="192" y="442"/>
                      </a:lnTo>
                      <a:lnTo>
                        <a:pt x="173" y="440"/>
                      </a:lnTo>
                      <a:lnTo>
                        <a:pt x="155" y="438"/>
                      </a:lnTo>
                      <a:lnTo>
                        <a:pt x="142" y="435"/>
                      </a:lnTo>
                      <a:lnTo>
                        <a:pt x="129" y="432"/>
                      </a:lnTo>
                      <a:lnTo>
                        <a:pt x="119" y="429"/>
                      </a:lnTo>
                      <a:lnTo>
                        <a:pt x="110" y="424"/>
                      </a:lnTo>
                      <a:lnTo>
                        <a:pt x="102" y="421"/>
                      </a:lnTo>
                      <a:lnTo>
                        <a:pt x="95" y="416"/>
                      </a:lnTo>
                      <a:lnTo>
                        <a:pt x="90" y="412"/>
                      </a:lnTo>
                      <a:lnTo>
                        <a:pt x="85" y="406"/>
                      </a:lnTo>
                      <a:lnTo>
                        <a:pt x="80" y="402"/>
                      </a:lnTo>
                      <a:lnTo>
                        <a:pt x="77" y="402"/>
                      </a:lnTo>
                      <a:lnTo>
                        <a:pt x="73" y="403"/>
                      </a:lnTo>
                      <a:lnTo>
                        <a:pt x="69" y="403"/>
                      </a:lnTo>
                      <a:lnTo>
                        <a:pt x="66" y="404"/>
                      </a:lnTo>
                      <a:lnTo>
                        <a:pt x="63" y="405"/>
                      </a:lnTo>
                      <a:lnTo>
                        <a:pt x="60" y="407"/>
                      </a:lnTo>
                      <a:lnTo>
                        <a:pt x="56" y="410"/>
                      </a:lnTo>
                      <a:lnTo>
                        <a:pt x="53" y="411"/>
                      </a:lnTo>
                      <a:lnTo>
                        <a:pt x="51" y="414"/>
                      </a:lnTo>
                      <a:lnTo>
                        <a:pt x="49" y="417"/>
                      </a:lnTo>
                      <a:lnTo>
                        <a:pt x="48" y="420"/>
                      </a:lnTo>
                      <a:lnTo>
                        <a:pt x="48" y="424"/>
                      </a:lnTo>
                      <a:lnTo>
                        <a:pt x="49" y="428"/>
                      </a:lnTo>
                      <a:lnTo>
                        <a:pt x="52" y="434"/>
                      </a:lnTo>
                      <a:lnTo>
                        <a:pt x="57" y="450"/>
                      </a:lnTo>
                      <a:lnTo>
                        <a:pt x="57" y="448"/>
                      </a:lnTo>
                      <a:lnTo>
                        <a:pt x="59" y="445"/>
                      </a:lnTo>
                      <a:lnTo>
                        <a:pt x="60" y="441"/>
                      </a:lnTo>
                      <a:lnTo>
                        <a:pt x="61" y="439"/>
                      </a:lnTo>
                      <a:lnTo>
                        <a:pt x="61" y="436"/>
                      </a:lnTo>
                      <a:lnTo>
                        <a:pt x="64" y="434"/>
                      </a:lnTo>
                      <a:lnTo>
                        <a:pt x="66" y="429"/>
                      </a:lnTo>
                      <a:lnTo>
                        <a:pt x="72" y="427"/>
                      </a:lnTo>
                      <a:lnTo>
                        <a:pt x="74" y="425"/>
                      </a:lnTo>
                      <a:lnTo>
                        <a:pt x="77" y="425"/>
                      </a:lnTo>
                      <a:lnTo>
                        <a:pt x="81" y="427"/>
                      </a:lnTo>
                      <a:lnTo>
                        <a:pt x="85" y="429"/>
                      </a:lnTo>
                      <a:lnTo>
                        <a:pt x="87" y="431"/>
                      </a:lnTo>
                      <a:lnTo>
                        <a:pt x="91" y="434"/>
                      </a:lnTo>
                      <a:lnTo>
                        <a:pt x="94" y="437"/>
                      </a:lnTo>
                      <a:lnTo>
                        <a:pt x="98" y="440"/>
                      </a:lnTo>
                      <a:lnTo>
                        <a:pt x="99" y="444"/>
                      </a:lnTo>
                      <a:lnTo>
                        <a:pt x="102" y="447"/>
                      </a:lnTo>
                      <a:lnTo>
                        <a:pt x="104" y="450"/>
                      </a:lnTo>
                      <a:lnTo>
                        <a:pt x="106" y="453"/>
                      </a:lnTo>
                      <a:lnTo>
                        <a:pt x="106" y="456"/>
                      </a:lnTo>
                      <a:lnTo>
                        <a:pt x="106" y="459"/>
                      </a:lnTo>
                      <a:lnTo>
                        <a:pt x="106" y="462"/>
                      </a:lnTo>
                      <a:lnTo>
                        <a:pt x="104" y="465"/>
                      </a:lnTo>
                      <a:lnTo>
                        <a:pt x="102" y="467"/>
                      </a:lnTo>
                      <a:lnTo>
                        <a:pt x="98" y="469"/>
                      </a:lnTo>
                      <a:lnTo>
                        <a:pt x="94" y="471"/>
                      </a:lnTo>
                      <a:lnTo>
                        <a:pt x="89" y="472"/>
                      </a:lnTo>
                      <a:lnTo>
                        <a:pt x="82" y="472"/>
                      </a:lnTo>
                      <a:lnTo>
                        <a:pt x="74" y="473"/>
                      </a:lnTo>
                      <a:lnTo>
                        <a:pt x="66" y="473"/>
                      </a:lnTo>
                      <a:lnTo>
                        <a:pt x="59" y="473"/>
                      </a:lnTo>
                      <a:lnTo>
                        <a:pt x="49" y="471"/>
                      </a:lnTo>
                      <a:lnTo>
                        <a:pt x="42" y="470"/>
                      </a:lnTo>
                      <a:lnTo>
                        <a:pt x="34" y="468"/>
                      </a:lnTo>
                      <a:lnTo>
                        <a:pt x="27" y="466"/>
                      </a:lnTo>
                      <a:lnTo>
                        <a:pt x="19" y="463"/>
                      </a:lnTo>
                      <a:lnTo>
                        <a:pt x="14" y="458"/>
                      </a:lnTo>
                      <a:lnTo>
                        <a:pt x="8" y="453"/>
                      </a:lnTo>
                      <a:lnTo>
                        <a:pt x="4" y="448"/>
                      </a:lnTo>
                      <a:lnTo>
                        <a:pt x="1" y="440"/>
                      </a:lnTo>
                      <a:lnTo>
                        <a:pt x="0" y="434"/>
                      </a:lnTo>
                      <a:lnTo>
                        <a:pt x="1" y="424"/>
                      </a:lnTo>
                      <a:lnTo>
                        <a:pt x="4" y="416"/>
                      </a:lnTo>
                      <a:lnTo>
                        <a:pt x="6" y="406"/>
                      </a:lnTo>
                      <a:lnTo>
                        <a:pt x="10" y="397"/>
                      </a:lnTo>
                      <a:lnTo>
                        <a:pt x="15" y="389"/>
                      </a:lnTo>
                      <a:lnTo>
                        <a:pt x="21" y="382"/>
                      </a:lnTo>
                      <a:lnTo>
                        <a:pt x="26" y="374"/>
                      </a:lnTo>
                      <a:lnTo>
                        <a:pt x="34" y="368"/>
                      </a:lnTo>
                      <a:lnTo>
                        <a:pt x="40" y="363"/>
                      </a:lnTo>
                      <a:lnTo>
                        <a:pt x="49" y="359"/>
                      </a:lnTo>
                      <a:lnTo>
                        <a:pt x="59" y="353"/>
                      </a:lnTo>
                      <a:lnTo>
                        <a:pt x="69" y="351"/>
                      </a:lnTo>
                      <a:lnTo>
                        <a:pt x="80" y="348"/>
                      </a:lnTo>
                      <a:lnTo>
                        <a:pt x="93" y="347"/>
                      </a:lnTo>
                      <a:lnTo>
                        <a:pt x="107" y="346"/>
                      </a:lnTo>
                      <a:lnTo>
                        <a:pt x="121" y="346"/>
                      </a:lnTo>
                      <a:lnTo>
                        <a:pt x="137" y="347"/>
                      </a:lnTo>
                      <a:lnTo>
                        <a:pt x="155" y="349"/>
                      </a:lnTo>
                      <a:lnTo>
                        <a:pt x="174" y="351"/>
                      </a:lnTo>
                      <a:lnTo>
                        <a:pt x="192" y="353"/>
                      </a:lnTo>
                      <a:lnTo>
                        <a:pt x="212" y="355"/>
                      </a:lnTo>
                      <a:lnTo>
                        <a:pt x="231" y="359"/>
                      </a:lnTo>
                      <a:lnTo>
                        <a:pt x="251" y="360"/>
                      </a:lnTo>
                      <a:lnTo>
                        <a:pt x="271" y="362"/>
                      </a:lnTo>
                      <a:lnTo>
                        <a:pt x="289" y="363"/>
                      </a:lnTo>
                      <a:lnTo>
                        <a:pt x="309" y="364"/>
                      </a:lnTo>
                      <a:lnTo>
                        <a:pt x="326" y="363"/>
                      </a:lnTo>
                      <a:lnTo>
                        <a:pt x="344" y="363"/>
                      </a:lnTo>
                      <a:lnTo>
                        <a:pt x="360" y="361"/>
                      </a:lnTo>
                      <a:lnTo>
                        <a:pt x="377" y="359"/>
                      </a:lnTo>
                      <a:lnTo>
                        <a:pt x="391" y="355"/>
                      </a:lnTo>
                      <a:lnTo>
                        <a:pt x="406" y="351"/>
                      </a:lnTo>
                      <a:lnTo>
                        <a:pt x="417" y="346"/>
                      </a:lnTo>
                      <a:lnTo>
                        <a:pt x="429" y="339"/>
                      </a:lnTo>
                      <a:lnTo>
                        <a:pt x="429" y="338"/>
                      </a:lnTo>
                      <a:lnTo>
                        <a:pt x="433" y="337"/>
                      </a:lnTo>
                      <a:lnTo>
                        <a:pt x="436" y="335"/>
                      </a:lnTo>
                      <a:lnTo>
                        <a:pt x="442" y="333"/>
                      </a:lnTo>
                      <a:lnTo>
                        <a:pt x="449" y="329"/>
                      </a:lnTo>
                      <a:lnTo>
                        <a:pt x="457" y="324"/>
                      </a:lnTo>
                      <a:lnTo>
                        <a:pt x="464" y="320"/>
                      </a:lnTo>
                      <a:lnTo>
                        <a:pt x="474" y="315"/>
                      </a:lnTo>
                      <a:lnTo>
                        <a:pt x="481" y="310"/>
                      </a:lnTo>
                      <a:lnTo>
                        <a:pt x="491" y="304"/>
                      </a:lnTo>
                      <a:lnTo>
                        <a:pt x="499" y="298"/>
                      </a:lnTo>
                      <a:lnTo>
                        <a:pt x="508" y="293"/>
                      </a:lnTo>
                      <a:lnTo>
                        <a:pt x="514" y="287"/>
                      </a:lnTo>
                      <a:lnTo>
                        <a:pt x="519" y="281"/>
                      </a:lnTo>
                      <a:lnTo>
                        <a:pt x="525" y="276"/>
                      </a:lnTo>
                      <a:lnTo>
                        <a:pt x="529" y="271"/>
                      </a:lnTo>
                      <a:lnTo>
                        <a:pt x="593" y="51"/>
                      </a:lnTo>
                      <a:close/>
                    </a:path>
                  </a:pathLst>
                </a:custGeom>
                <a:solidFill>
                  <a:srgbClr val="FFFFFF"/>
                </a:solidFill>
                <a:ln w="9525">
                  <a:noFill/>
                  <a:round/>
                  <a:headEnd/>
                  <a:tailEnd/>
                </a:ln>
              </p:spPr>
              <p:txBody>
                <a:bodyPr/>
                <a:lstStyle/>
                <a:p>
                  <a:endParaRPr lang="fr-FR"/>
                </a:p>
              </p:txBody>
            </p:sp>
            <p:sp>
              <p:nvSpPr>
                <p:cNvPr id="57" name="Freeform 453"/>
                <p:cNvSpPr>
                  <a:spLocks/>
                </p:cNvSpPr>
                <p:nvPr/>
              </p:nvSpPr>
              <p:spPr bwMode="auto">
                <a:xfrm>
                  <a:off x="4353" y="2204"/>
                  <a:ext cx="22" cy="15"/>
                </a:xfrm>
                <a:custGeom>
                  <a:avLst/>
                  <a:gdLst>
                    <a:gd name="T0" fmla="*/ 0 w 85"/>
                    <a:gd name="T1" fmla="*/ 0 h 46"/>
                    <a:gd name="T2" fmla="*/ 0 w 85"/>
                    <a:gd name="T3" fmla="*/ 0 h 46"/>
                    <a:gd name="T4" fmla="*/ 0 w 85"/>
                    <a:gd name="T5" fmla="*/ 0 h 46"/>
                    <a:gd name="T6" fmla="*/ 0 w 85"/>
                    <a:gd name="T7" fmla="*/ 0 h 46"/>
                    <a:gd name="T8" fmla="*/ 0 w 85"/>
                    <a:gd name="T9" fmla="*/ 0 h 46"/>
                    <a:gd name="T10" fmla="*/ 0 w 85"/>
                    <a:gd name="T11" fmla="*/ 0 h 46"/>
                    <a:gd name="T12" fmla="*/ 0 60000 65536"/>
                    <a:gd name="T13" fmla="*/ 0 60000 65536"/>
                    <a:gd name="T14" fmla="*/ 0 60000 65536"/>
                    <a:gd name="T15" fmla="*/ 0 60000 65536"/>
                    <a:gd name="T16" fmla="*/ 0 60000 65536"/>
                    <a:gd name="T17" fmla="*/ 0 60000 65536"/>
                    <a:gd name="T18" fmla="*/ 0 w 85"/>
                    <a:gd name="T19" fmla="*/ 0 h 46"/>
                    <a:gd name="T20" fmla="*/ 85 w 85"/>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85" h="46">
                      <a:moveTo>
                        <a:pt x="0" y="41"/>
                      </a:moveTo>
                      <a:lnTo>
                        <a:pt x="84" y="46"/>
                      </a:lnTo>
                      <a:lnTo>
                        <a:pt x="85" y="11"/>
                      </a:lnTo>
                      <a:lnTo>
                        <a:pt x="8" y="0"/>
                      </a:lnTo>
                      <a:lnTo>
                        <a:pt x="0" y="41"/>
                      </a:lnTo>
                      <a:close/>
                    </a:path>
                  </a:pathLst>
                </a:custGeom>
                <a:solidFill>
                  <a:srgbClr val="FFE6D9"/>
                </a:solidFill>
                <a:ln w="9525">
                  <a:noFill/>
                  <a:round/>
                  <a:headEnd/>
                  <a:tailEnd/>
                </a:ln>
              </p:spPr>
              <p:txBody>
                <a:bodyPr/>
                <a:lstStyle/>
                <a:p>
                  <a:endParaRPr lang="fr-FR"/>
                </a:p>
              </p:txBody>
            </p:sp>
            <p:sp>
              <p:nvSpPr>
                <p:cNvPr id="58" name="Freeform 454"/>
                <p:cNvSpPr>
                  <a:spLocks/>
                </p:cNvSpPr>
                <p:nvPr/>
              </p:nvSpPr>
              <p:spPr bwMode="auto">
                <a:xfrm>
                  <a:off x="4365" y="2173"/>
                  <a:ext cx="20" cy="22"/>
                </a:xfrm>
                <a:custGeom>
                  <a:avLst/>
                  <a:gdLst>
                    <a:gd name="T0" fmla="*/ 0 w 81"/>
                    <a:gd name="T1" fmla="*/ 0 h 65"/>
                    <a:gd name="T2" fmla="*/ 0 w 81"/>
                    <a:gd name="T3" fmla="*/ 0 h 65"/>
                    <a:gd name="T4" fmla="*/ 0 w 81"/>
                    <a:gd name="T5" fmla="*/ 0 h 65"/>
                    <a:gd name="T6" fmla="*/ 0 w 81"/>
                    <a:gd name="T7" fmla="*/ 0 h 65"/>
                    <a:gd name="T8" fmla="*/ 0 w 81"/>
                    <a:gd name="T9" fmla="*/ 0 h 65"/>
                    <a:gd name="T10" fmla="*/ 0 w 81"/>
                    <a:gd name="T11" fmla="*/ 0 h 65"/>
                    <a:gd name="T12" fmla="*/ 0 w 81"/>
                    <a:gd name="T13" fmla="*/ 0 h 65"/>
                    <a:gd name="T14" fmla="*/ 0 w 81"/>
                    <a:gd name="T15" fmla="*/ 0 h 65"/>
                    <a:gd name="T16" fmla="*/ 0 w 81"/>
                    <a:gd name="T17" fmla="*/ 0 h 65"/>
                    <a:gd name="T18" fmla="*/ 0 w 81"/>
                    <a:gd name="T19" fmla="*/ 0 h 65"/>
                    <a:gd name="T20" fmla="*/ 0 w 81"/>
                    <a:gd name="T21" fmla="*/ 0 h 65"/>
                    <a:gd name="T22" fmla="*/ 0 w 81"/>
                    <a:gd name="T23" fmla="*/ 0 h 65"/>
                    <a:gd name="T24" fmla="*/ 0 w 81"/>
                    <a:gd name="T25" fmla="*/ 0 h 65"/>
                    <a:gd name="T26" fmla="*/ 0 w 81"/>
                    <a:gd name="T27" fmla="*/ 0 h 65"/>
                    <a:gd name="T28" fmla="*/ 0 w 81"/>
                    <a:gd name="T29" fmla="*/ 0 h 65"/>
                    <a:gd name="T30" fmla="*/ 0 w 81"/>
                    <a:gd name="T31" fmla="*/ 0 h 65"/>
                    <a:gd name="T32" fmla="*/ 0 w 81"/>
                    <a:gd name="T33" fmla="*/ 0 h 65"/>
                    <a:gd name="T34" fmla="*/ 0 w 81"/>
                    <a:gd name="T35" fmla="*/ 0 h 65"/>
                    <a:gd name="T36" fmla="*/ 0 w 81"/>
                    <a:gd name="T37" fmla="*/ 0 h 65"/>
                    <a:gd name="T38" fmla="*/ 0 w 81"/>
                    <a:gd name="T39" fmla="*/ 0 h 65"/>
                    <a:gd name="T40" fmla="*/ 0 w 81"/>
                    <a:gd name="T41" fmla="*/ 0 h 65"/>
                    <a:gd name="T42" fmla="*/ 0 w 81"/>
                    <a:gd name="T43" fmla="*/ 0 h 65"/>
                    <a:gd name="T44" fmla="*/ 0 w 81"/>
                    <a:gd name="T45" fmla="*/ 0 h 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1"/>
                    <a:gd name="T70" fmla="*/ 0 h 65"/>
                    <a:gd name="T71" fmla="*/ 81 w 81"/>
                    <a:gd name="T72" fmla="*/ 65 h 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1" h="65">
                      <a:moveTo>
                        <a:pt x="1" y="20"/>
                      </a:moveTo>
                      <a:lnTo>
                        <a:pt x="49" y="65"/>
                      </a:lnTo>
                      <a:lnTo>
                        <a:pt x="49" y="64"/>
                      </a:lnTo>
                      <a:lnTo>
                        <a:pt x="52" y="63"/>
                      </a:lnTo>
                      <a:lnTo>
                        <a:pt x="53" y="62"/>
                      </a:lnTo>
                      <a:lnTo>
                        <a:pt x="59" y="60"/>
                      </a:lnTo>
                      <a:lnTo>
                        <a:pt x="62" y="59"/>
                      </a:lnTo>
                      <a:lnTo>
                        <a:pt x="68" y="58"/>
                      </a:lnTo>
                      <a:lnTo>
                        <a:pt x="70" y="58"/>
                      </a:lnTo>
                      <a:lnTo>
                        <a:pt x="74" y="58"/>
                      </a:lnTo>
                      <a:lnTo>
                        <a:pt x="77" y="58"/>
                      </a:lnTo>
                      <a:lnTo>
                        <a:pt x="81" y="59"/>
                      </a:lnTo>
                      <a:lnTo>
                        <a:pt x="76" y="0"/>
                      </a:lnTo>
                      <a:lnTo>
                        <a:pt x="28" y="5"/>
                      </a:lnTo>
                      <a:lnTo>
                        <a:pt x="26" y="5"/>
                      </a:lnTo>
                      <a:lnTo>
                        <a:pt x="23" y="7"/>
                      </a:lnTo>
                      <a:lnTo>
                        <a:pt x="18" y="9"/>
                      </a:lnTo>
                      <a:lnTo>
                        <a:pt x="13" y="12"/>
                      </a:lnTo>
                      <a:lnTo>
                        <a:pt x="7" y="14"/>
                      </a:lnTo>
                      <a:lnTo>
                        <a:pt x="4" y="16"/>
                      </a:lnTo>
                      <a:lnTo>
                        <a:pt x="0" y="18"/>
                      </a:lnTo>
                      <a:lnTo>
                        <a:pt x="1" y="20"/>
                      </a:lnTo>
                      <a:close/>
                    </a:path>
                  </a:pathLst>
                </a:custGeom>
                <a:solidFill>
                  <a:srgbClr val="FFE6D9"/>
                </a:solidFill>
                <a:ln w="9525">
                  <a:noFill/>
                  <a:round/>
                  <a:headEnd/>
                  <a:tailEnd/>
                </a:ln>
              </p:spPr>
              <p:txBody>
                <a:bodyPr/>
                <a:lstStyle/>
                <a:p>
                  <a:endParaRPr lang="fr-FR"/>
                </a:p>
              </p:txBody>
            </p:sp>
            <p:sp>
              <p:nvSpPr>
                <p:cNvPr id="59" name="Freeform 455"/>
                <p:cNvSpPr>
                  <a:spLocks/>
                </p:cNvSpPr>
                <p:nvPr/>
              </p:nvSpPr>
              <p:spPr bwMode="auto">
                <a:xfrm>
                  <a:off x="4211" y="2296"/>
                  <a:ext cx="18" cy="16"/>
                </a:xfrm>
                <a:custGeom>
                  <a:avLst/>
                  <a:gdLst>
                    <a:gd name="T0" fmla="*/ 0 w 72"/>
                    <a:gd name="T1" fmla="*/ 0 h 50"/>
                    <a:gd name="T2" fmla="*/ 0 w 72"/>
                    <a:gd name="T3" fmla="*/ 0 h 50"/>
                    <a:gd name="T4" fmla="*/ 0 w 72"/>
                    <a:gd name="T5" fmla="*/ 0 h 50"/>
                    <a:gd name="T6" fmla="*/ 0 w 72"/>
                    <a:gd name="T7" fmla="*/ 0 h 50"/>
                    <a:gd name="T8" fmla="*/ 0 w 72"/>
                    <a:gd name="T9" fmla="*/ 0 h 50"/>
                    <a:gd name="T10" fmla="*/ 0 w 72"/>
                    <a:gd name="T11" fmla="*/ 0 h 50"/>
                    <a:gd name="T12" fmla="*/ 0 w 72"/>
                    <a:gd name="T13" fmla="*/ 0 h 50"/>
                    <a:gd name="T14" fmla="*/ 0 w 72"/>
                    <a:gd name="T15" fmla="*/ 0 h 50"/>
                    <a:gd name="T16" fmla="*/ 0 w 72"/>
                    <a:gd name="T17" fmla="*/ 0 h 50"/>
                    <a:gd name="T18" fmla="*/ 0 w 72"/>
                    <a:gd name="T19" fmla="*/ 0 h 50"/>
                    <a:gd name="T20" fmla="*/ 0 w 72"/>
                    <a:gd name="T21" fmla="*/ 0 h 50"/>
                    <a:gd name="T22" fmla="*/ 0 w 72"/>
                    <a:gd name="T23" fmla="*/ 0 h 50"/>
                    <a:gd name="T24" fmla="*/ 0 w 72"/>
                    <a:gd name="T25" fmla="*/ 0 h 50"/>
                    <a:gd name="T26" fmla="*/ 0 w 72"/>
                    <a:gd name="T27" fmla="*/ 0 h 50"/>
                    <a:gd name="T28" fmla="*/ 0 w 72"/>
                    <a:gd name="T29" fmla="*/ 0 h 50"/>
                    <a:gd name="T30" fmla="*/ 0 w 72"/>
                    <a:gd name="T31" fmla="*/ 0 h 50"/>
                    <a:gd name="T32" fmla="*/ 0 w 72"/>
                    <a:gd name="T33" fmla="*/ 0 h 50"/>
                    <a:gd name="T34" fmla="*/ 0 w 72"/>
                    <a:gd name="T35" fmla="*/ 0 h 50"/>
                    <a:gd name="T36" fmla="*/ 0 w 72"/>
                    <a:gd name="T37" fmla="*/ 0 h 50"/>
                    <a:gd name="T38" fmla="*/ 0 w 72"/>
                    <a:gd name="T39" fmla="*/ 0 h 50"/>
                    <a:gd name="T40" fmla="*/ 0 w 72"/>
                    <a:gd name="T41" fmla="*/ 0 h 50"/>
                    <a:gd name="T42" fmla="*/ 0 w 72"/>
                    <a:gd name="T43" fmla="*/ 0 h 50"/>
                    <a:gd name="T44" fmla="*/ 0 w 72"/>
                    <a:gd name="T45" fmla="*/ 0 h 50"/>
                    <a:gd name="T46" fmla="*/ 0 w 72"/>
                    <a:gd name="T47" fmla="*/ 0 h 50"/>
                    <a:gd name="T48" fmla="*/ 0 w 72"/>
                    <a:gd name="T49" fmla="*/ 0 h 50"/>
                    <a:gd name="T50" fmla="*/ 0 w 72"/>
                    <a:gd name="T51" fmla="*/ 0 h 50"/>
                    <a:gd name="T52" fmla="*/ 0 w 72"/>
                    <a:gd name="T53" fmla="*/ 0 h 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
                    <a:gd name="T82" fmla="*/ 0 h 50"/>
                    <a:gd name="T83" fmla="*/ 72 w 72"/>
                    <a:gd name="T84" fmla="*/ 50 h 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 h="50">
                      <a:moveTo>
                        <a:pt x="0" y="38"/>
                      </a:moveTo>
                      <a:lnTo>
                        <a:pt x="40" y="50"/>
                      </a:lnTo>
                      <a:lnTo>
                        <a:pt x="40" y="49"/>
                      </a:lnTo>
                      <a:lnTo>
                        <a:pt x="41" y="48"/>
                      </a:lnTo>
                      <a:lnTo>
                        <a:pt x="43" y="46"/>
                      </a:lnTo>
                      <a:lnTo>
                        <a:pt x="47" y="44"/>
                      </a:lnTo>
                      <a:lnTo>
                        <a:pt x="51" y="40"/>
                      </a:lnTo>
                      <a:lnTo>
                        <a:pt x="56" y="38"/>
                      </a:lnTo>
                      <a:lnTo>
                        <a:pt x="58" y="36"/>
                      </a:lnTo>
                      <a:lnTo>
                        <a:pt x="62" y="35"/>
                      </a:lnTo>
                      <a:lnTo>
                        <a:pt x="66" y="35"/>
                      </a:lnTo>
                      <a:lnTo>
                        <a:pt x="72" y="34"/>
                      </a:lnTo>
                      <a:lnTo>
                        <a:pt x="47" y="0"/>
                      </a:lnTo>
                      <a:lnTo>
                        <a:pt x="45" y="1"/>
                      </a:lnTo>
                      <a:lnTo>
                        <a:pt x="40" y="4"/>
                      </a:lnTo>
                      <a:lnTo>
                        <a:pt x="38" y="6"/>
                      </a:lnTo>
                      <a:lnTo>
                        <a:pt x="34" y="10"/>
                      </a:lnTo>
                      <a:lnTo>
                        <a:pt x="30" y="13"/>
                      </a:lnTo>
                      <a:lnTo>
                        <a:pt x="26" y="16"/>
                      </a:lnTo>
                      <a:lnTo>
                        <a:pt x="22" y="19"/>
                      </a:lnTo>
                      <a:lnTo>
                        <a:pt x="18" y="22"/>
                      </a:lnTo>
                      <a:lnTo>
                        <a:pt x="14" y="25"/>
                      </a:lnTo>
                      <a:lnTo>
                        <a:pt x="10" y="28"/>
                      </a:lnTo>
                      <a:lnTo>
                        <a:pt x="5" y="32"/>
                      </a:lnTo>
                      <a:lnTo>
                        <a:pt x="2" y="35"/>
                      </a:lnTo>
                      <a:lnTo>
                        <a:pt x="0" y="38"/>
                      </a:lnTo>
                      <a:close/>
                    </a:path>
                  </a:pathLst>
                </a:custGeom>
                <a:solidFill>
                  <a:srgbClr val="FFE6D9"/>
                </a:solidFill>
                <a:ln w="9525">
                  <a:noFill/>
                  <a:round/>
                  <a:headEnd/>
                  <a:tailEnd/>
                </a:ln>
              </p:spPr>
              <p:txBody>
                <a:bodyPr/>
                <a:lstStyle/>
                <a:p>
                  <a:endParaRPr lang="fr-FR"/>
                </a:p>
              </p:txBody>
            </p:sp>
            <p:sp>
              <p:nvSpPr>
                <p:cNvPr id="60" name="Freeform 456"/>
                <p:cNvSpPr>
                  <a:spLocks/>
                </p:cNvSpPr>
                <p:nvPr/>
              </p:nvSpPr>
              <p:spPr bwMode="auto">
                <a:xfrm>
                  <a:off x="4237" y="2289"/>
                  <a:ext cx="20" cy="31"/>
                </a:xfrm>
                <a:custGeom>
                  <a:avLst/>
                  <a:gdLst>
                    <a:gd name="T0" fmla="*/ 0 w 83"/>
                    <a:gd name="T1" fmla="*/ 0 h 93"/>
                    <a:gd name="T2" fmla="*/ 0 w 83"/>
                    <a:gd name="T3" fmla="*/ 0 h 93"/>
                    <a:gd name="T4" fmla="*/ 0 w 83"/>
                    <a:gd name="T5" fmla="*/ 0 h 93"/>
                    <a:gd name="T6" fmla="*/ 0 w 83"/>
                    <a:gd name="T7" fmla="*/ 0 h 93"/>
                    <a:gd name="T8" fmla="*/ 0 w 83"/>
                    <a:gd name="T9" fmla="*/ 0 h 93"/>
                    <a:gd name="T10" fmla="*/ 0 w 83"/>
                    <a:gd name="T11" fmla="*/ 0 h 93"/>
                    <a:gd name="T12" fmla="*/ 0 w 83"/>
                    <a:gd name="T13" fmla="*/ 0 h 93"/>
                    <a:gd name="T14" fmla="*/ 0 w 83"/>
                    <a:gd name="T15" fmla="*/ 0 h 93"/>
                    <a:gd name="T16" fmla="*/ 0 w 83"/>
                    <a:gd name="T17" fmla="*/ 0 h 93"/>
                    <a:gd name="T18" fmla="*/ 0 w 83"/>
                    <a:gd name="T19" fmla="*/ 0 h 93"/>
                    <a:gd name="T20" fmla="*/ 0 w 83"/>
                    <a:gd name="T21" fmla="*/ 0 h 93"/>
                    <a:gd name="T22" fmla="*/ 0 w 83"/>
                    <a:gd name="T23" fmla="*/ 0 h 93"/>
                    <a:gd name="T24" fmla="*/ 0 w 83"/>
                    <a:gd name="T25" fmla="*/ 0 h 93"/>
                    <a:gd name="T26" fmla="*/ 0 w 83"/>
                    <a:gd name="T27" fmla="*/ 0 h 93"/>
                    <a:gd name="T28" fmla="*/ 0 w 83"/>
                    <a:gd name="T29" fmla="*/ 0 h 93"/>
                    <a:gd name="T30" fmla="*/ 0 w 83"/>
                    <a:gd name="T31" fmla="*/ 0 h 93"/>
                    <a:gd name="T32" fmla="*/ 0 w 83"/>
                    <a:gd name="T33" fmla="*/ 0 h 93"/>
                    <a:gd name="T34" fmla="*/ 0 w 83"/>
                    <a:gd name="T35" fmla="*/ 0 h 93"/>
                    <a:gd name="T36" fmla="*/ 0 w 83"/>
                    <a:gd name="T37" fmla="*/ 0 h 93"/>
                    <a:gd name="T38" fmla="*/ 0 w 83"/>
                    <a:gd name="T39" fmla="*/ 0 h 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3"/>
                    <a:gd name="T61" fmla="*/ 0 h 93"/>
                    <a:gd name="T62" fmla="*/ 83 w 83"/>
                    <a:gd name="T63" fmla="*/ 93 h 9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3" h="93">
                      <a:moveTo>
                        <a:pt x="25" y="0"/>
                      </a:moveTo>
                      <a:lnTo>
                        <a:pt x="0" y="77"/>
                      </a:lnTo>
                      <a:lnTo>
                        <a:pt x="2" y="78"/>
                      </a:lnTo>
                      <a:lnTo>
                        <a:pt x="6" y="81"/>
                      </a:lnTo>
                      <a:lnTo>
                        <a:pt x="10" y="81"/>
                      </a:lnTo>
                      <a:lnTo>
                        <a:pt x="13" y="83"/>
                      </a:lnTo>
                      <a:lnTo>
                        <a:pt x="17" y="84"/>
                      </a:lnTo>
                      <a:lnTo>
                        <a:pt x="21" y="86"/>
                      </a:lnTo>
                      <a:lnTo>
                        <a:pt x="27" y="87"/>
                      </a:lnTo>
                      <a:lnTo>
                        <a:pt x="32" y="88"/>
                      </a:lnTo>
                      <a:lnTo>
                        <a:pt x="37" y="90"/>
                      </a:lnTo>
                      <a:lnTo>
                        <a:pt x="42" y="91"/>
                      </a:lnTo>
                      <a:lnTo>
                        <a:pt x="46" y="92"/>
                      </a:lnTo>
                      <a:lnTo>
                        <a:pt x="51" y="93"/>
                      </a:lnTo>
                      <a:lnTo>
                        <a:pt x="55" y="93"/>
                      </a:lnTo>
                      <a:lnTo>
                        <a:pt x="59" y="93"/>
                      </a:lnTo>
                      <a:lnTo>
                        <a:pt x="83" y="9"/>
                      </a:lnTo>
                      <a:lnTo>
                        <a:pt x="72" y="5"/>
                      </a:lnTo>
                      <a:lnTo>
                        <a:pt x="25" y="0"/>
                      </a:lnTo>
                      <a:close/>
                    </a:path>
                  </a:pathLst>
                </a:custGeom>
                <a:solidFill>
                  <a:srgbClr val="FFE6D9"/>
                </a:solidFill>
                <a:ln w="9525">
                  <a:noFill/>
                  <a:round/>
                  <a:headEnd/>
                  <a:tailEnd/>
                </a:ln>
              </p:spPr>
              <p:txBody>
                <a:bodyPr/>
                <a:lstStyle/>
                <a:p>
                  <a:endParaRPr lang="fr-FR"/>
                </a:p>
              </p:txBody>
            </p:sp>
            <p:sp>
              <p:nvSpPr>
                <p:cNvPr id="61" name="Freeform 457"/>
                <p:cNvSpPr>
                  <a:spLocks/>
                </p:cNvSpPr>
                <p:nvPr/>
              </p:nvSpPr>
              <p:spPr bwMode="auto">
                <a:xfrm>
                  <a:off x="4273" y="2295"/>
                  <a:ext cx="18" cy="27"/>
                </a:xfrm>
                <a:custGeom>
                  <a:avLst/>
                  <a:gdLst>
                    <a:gd name="T0" fmla="*/ 0 w 69"/>
                    <a:gd name="T1" fmla="*/ 0 h 81"/>
                    <a:gd name="T2" fmla="*/ 0 w 69"/>
                    <a:gd name="T3" fmla="*/ 0 h 81"/>
                    <a:gd name="T4" fmla="*/ 0 w 69"/>
                    <a:gd name="T5" fmla="*/ 0 h 81"/>
                    <a:gd name="T6" fmla="*/ 0 w 69"/>
                    <a:gd name="T7" fmla="*/ 0 h 81"/>
                    <a:gd name="T8" fmla="*/ 0 w 69"/>
                    <a:gd name="T9" fmla="*/ 0 h 81"/>
                    <a:gd name="T10" fmla="*/ 0 w 69"/>
                    <a:gd name="T11" fmla="*/ 0 h 81"/>
                    <a:gd name="T12" fmla="*/ 0 60000 65536"/>
                    <a:gd name="T13" fmla="*/ 0 60000 65536"/>
                    <a:gd name="T14" fmla="*/ 0 60000 65536"/>
                    <a:gd name="T15" fmla="*/ 0 60000 65536"/>
                    <a:gd name="T16" fmla="*/ 0 60000 65536"/>
                    <a:gd name="T17" fmla="*/ 0 60000 65536"/>
                    <a:gd name="T18" fmla="*/ 0 w 69"/>
                    <a:gd name="T19" fmla="*/ 0 h 81"/>
                    <a:gd name="T20" fmla="*/ 69 w 69"/>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69" h="81">
                      <a:moveTo>
                        <a:pt x="0" y="0"/>
                      </a:moveTo>
                      <a:lnTo>
                        <a:pt x="0" y="81"/>
                      </a:lnTo>
                      <a:lnTo>
                        <a:pt x="62" y="81"/>
                      </a:lnTo>
                      <a:lnTo>
                        <a:pt x="69" y="2"/>
                      </a:lnTo>
                      <a:lnTo>
                        <a:pt x="0" y="0"/>
                      </a:lnTo>
                      <a:close/>
                    </a:path>
                  </a:pathLst>
                </a:custGeom>
                <a:solidFill>
                  <a:srgbClr val="FFE6D9"/>
                </a:solidFill>
                <a:ln w="9525">
                  <a:noFill/>
                  <a:round/>
                  <a:headEnd/>
                  <a:tailEnd/>
                </a:ln>
              </p:spPr>
              <p:txBody>
                <a:bodyPr/>
                <a:lstStyle/>
                <a:p>
                  <a:endParaRPr lang="fr-FR"/>
                </a:p>
              </p:txBody>
            </p:sp>
            <p:sp>
              <p:nvSpPr>
                <p:cNvPr id="62" name="Freeform 458"/>
                <p:cNvSpPr>
                  <a:spLocks/>
                </p:cNvSpPr>
                <p:nvPr/>
              </p:nvSpPr>
              <p:spPr bwMode="auto">
                <a:xfrm>
                  <a:off x="4307" y="2289"/>
                  <a:ext cx="21" cy="30"/>
                </a:xfrm>
                <a:custGeom>
                  <a:avLst/>
                  <a:gdLst>
                    <a:gd name="T0" fmla="*/ 0 w 81"/>
                    <a:gd name="T1" fmla="*/ 0 h 92"/>
                    <a:gd name="T2" fmla="*/ 0 w 81"/>
                    <a:gd name="T3" fmla="*/ 0 h 92"/>
                    <a:gd name="T4" fmla="*/ 0 w 81"/>
                    <a:gd name="T5" fmla="*/ 0 h 92"/>
                    <a:gd name="T6" fmla="*/ 0 w 81"/>
                    <a:gd name="T7" fmla="*/ 0 h 92"/>
                    <a:gd name="T8" fmla="*/ 0 w 81"/>
                    <a:gd name="T9" fmla="*/ 0 h 92"/>
                    <a:gd name="T10" fmla="*/ 0 w 81"/>
                    <a:gd name="T11" fmla="*/ 0 h 92"/>
                    <a:gd name="T12" fmla="*/ 0 w 81"/>
                    <a:gd name="T13" fmla="*/ 0 h 92"/>
                    <a:gd name="T14" fmla="*/ 0 w 81"/>
                    <a:gd name="T15" fmla="*/ 0 h 92"/>
                    <a:gd name="T16" fmla="*/ 0 w 81"/>
                    <a:gd name="T17" fmla="*/ 0 h 92"/>
                    <a:gd name="T18" fmla="*/ 0 w 81"/>
                    <a:gd name="T19" fmla="*/ 0 h 92"/>
                    <a:gd name="T20" fmla="*/ 0 w 81"/>
                    <a:gd name="T21" fmla="*/ 0 h 92"/>
                    <a:gd name="T22" fmla="*/ 0 w 81"/>
                    <a:gd name="T23" fmla="*/ 0 h 92"/>
                    <a:gd name="T24" fmla="*/ 0 w 81"/>
                    <a:gd name="T25" fmla="*/ 0 h 92"/>
                    <a:gd name="T26" fmla="*/ 0 w 81"/>
                    <a:gd name="T27" fmla="*/ 0 h 92"/>
                    <a:gd name="T28" fmla="*/ 0 w 81"/>
                    <a:gd name="T29" fmla="*/ 0 h 92"/>
                    <a:gd name="T30" fmla="*/ 0 w 81"/>
                    <a:gd name="T31" fmla="*/ 0 h 92"/>
                    <a:gd name="T32" fmla="*/ 0 w 81"/>
                    <a:gd name="T33" fmla="*/ 0 h 92"/>
                    <a:gd name="T34" fmla="*/ 0 w 81"/>
                    <a:gd name="T35" fmla="*/ 0 h 92"/>
                    <a:gd name="T36" fmla="*/ 0 w 81"/>
                    <a:gd name="T37" fmla="*/ 0 h 92"/>
                    <a:gd name="T38" fmla="*/ 0 w 81"/>
                    <a:gd name="T39" fmla="*/ 0 h 92"/>
                    <a:gd name="T40" fmla="*/ 0 w 81"/>
                    <a:gd name="T41" fmla="*/ 0 h 92"/>
                    <a:gd name="T42" fmla="*/ 0 w 81"/>
                    <a:gd name="T43" fmla="*/ 0 h 92"/>
                    <a:gd name="T44" fmla="*/ 0 w 81"/>
                    <a:gd name="T45" fmla="*/ 0 h 92"/>
                    <a:gd name="T46" fmla="*/ 0 w 81"/>
                    <a:gd name="T47" fmla="*/ 0 h 92"/>
                    <a:gd name="T48" fmla="*/ 0 w 81"/>
                    <a:gd name="T49" fmla="*/ 0 h 92"/>
                    <a:gd name="T50" fmla="*/ 0 w 81"/>
                    <a:gd name="T51" fmla="*/ 0 h 92"/>
                    <a:gd name="T52" fmla="*/ 0 w 81"/>
                    <a:gd name="T53" fmla="*/ 0 h 92"/>
                    <a:gd name="T54" fmla="*/ 0 w 81"/>
                    <a:gd name="T55" fmla="*/ 0 h 92"/>
                    <a:gd name="T56" fmla="*/ 0 w 81"/>
                    <a:gd name="T57" fmla="*/ 0 h 92"/>
                    <a:gd name="T58" fmla="*/ 0 w 81"/>
                    <a:gd name="T59" fmla="*/ 0 h 92"/>
                    <a:gd name="T60" fmla="*/ 0 w 81"/>
                    <a:gd name="T61" fmla="*/ 0 h 92"/>
                    <a:gd name="T62" fmla="*/ 0 w 81"/>
                    <a:gd name="T63" fmla="*/ 0 h 92"/>
                    <a:gd name="T64" fmla="*/ 0 w 81"/>
                    <a:gd name="T65" fmla="*/ 0 h 92"/>
                    <a:gd name="T66" fmla="*/ 0 w 81"/>
                    <a:gd name="T67" fmla="*/ 0 h 92"/>
                    <a:gd name="T68" fmla="*/ 0 w 81"/>
                    <a:gd name="T69" fmla="*/ 0 h 92"/>
                    <a:gd name="T70" fmla="*/ 0 w 81"/>
                    <a:gd name="T71" fmla="*/ 0 h 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1"/>
                    <a:gd name="T109" fmla="*/ 0 h 92"/>
                    <a:gd name="T110" fmla="*/ 81 w 81"/>
                    <a:gd name="T111" fmla="*/ 92 h 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1" h="92">
                      <a:moveTo>
                        <a:pt x="0" y="15"/>
                      </a:moveTo>
                      <a:lnTo>
                        <a:pt x="18" y="92"/>
                      </a:lnTo>
                      <a:lnTo>
                        <a:pt x="18" y="91"/>
                      </a:lnTo>
                      <a:lnTo>
                        <a:pt x="20" y="91"/>
                      </a:lnTo>
                      <a:lnTo>
                        <a:pt x="22" y="91"/>
                      </a:lnTo>
                      <a:lnTo>
                        <a:pt x="26" y="90"/>
                      </a:lnTo>
                      <a:lnTo>
                        <a:pt x="30" y="89"/>
                      </a:lnTo>
                      <a:lnTo>
                        <a:pt x="36" y="89"/>
                      </a:lnTo>
                      <a:lnTo>
                        <a:pt x="42" y="88"/>
                      </a:lnTo>
                      <a:lnTo>
                        <a:pt x="47" y="88"/>
                      </a:lnTo>
                      <a:lnTo>
                        <a:pt x="53" y="86"/>
                      </a:lnTo>
                      <a:lnTo>
                        <a:pt x="58" y="85"/>
                      </a:lnTo>
                      <a:lnTo>
                        <a:pt x="63" y="84"/>
                      </a:lnTo>
                      <a:lnTo>
                        <a:pt x="68" y="84"/>
                      </a:lnTo>
                      <a:lnTo>
                        <a:pt x="72" y="82"/>
                      </a:lnTo>
                      <a:lnTo>
                        <a:pt x="76" y="81"/>
                      </a:lnTo>
                      <a:lnTo>
                        <a:pt x="79" y="81"/>
                      </a:lnTo>
                      <a:lnTo>
                        <a:pt x="81" y="80"/>
                      </a:lnTo>
                      <a:lnTo>
                        <a:pt x="80" y="78"/>
                      </a:lnTo>
                      <a:lnTo>
                        <a:pt x="80" y="75"/>
                      </a:lnTo>
                      <a:lnTo>
                        <a:pt x="79" y="71"/>
                      </a:lnTo>
                      <a:lnTo>
                        <a:pt x="77" y="66"/>
                      </a:lnTo>
                      <a:lnTo>
                        <a:pt x="75" y="59"/>
                      </a:lnTo>
                      <a:lnTo>
                        <a:pt x="72" y="53"/>
                      </a:lnTo>
                      <a:lnTo>
                        <a:pt x="70" y="46"/>
                      </a:lnTo>
                      <a:lnTo>
                        <a:pt x="67" y="39"/>
                      </a:lnTo>
                      <a:lnTo>
                        <a:pt x="64" y="32"/>
                      </a:lnTo>
                      <a:lnTo>
                        <a:pt x="62" y="24"/>
                      </a:lnTo>
                      <a:lnTo>
                        <a:pt x="59" y="18"/>
                      </a:lnTo>
                      <a:lnTo>
                        <a:pt x="56" y="13"/>
                      </a:lnTo>
                      <a:lnTo>
                        <a:pt x="55" y="6"/>
                      </a:lnTo>
                      <a:lnTo>
                        <a:pt x="54" y="3"/>
                      </a:lnTo>
                      <a:lnTo>
                        <a:pt x="53" y="1"/>
                      </a:lnTo>
                      <a:lnTo>
                        <a:pt x="53" y="0"/>
                      </a:lnTo>
                      <a:lnTo>
                        <a:pt x="0" y="15"/>
                      </a:lnTo>
                      <a:close/>
                    </a:path>
                  </a:pathLst>
                </a:custGeom>
                <a:solidFill>
                  <a:srgbClr val="FFE6D9"/>
                </a:solidFill>
                <a:ln w="9525">
                  <a:noFill/>
                  <a:round/>
                  <a:headEnd/>
                  <a:tailEnd/>
                </a:ln>
              </p:spPr>
              <p:txBody>
                <a:bodyPr/>
                <a:lstStyle/>
                <a:p>
                  <a:endParaRPr lang="fr-FR"/>
                </a:p>
              </p:txBody>
            </p:sp>
            <p:sp>
              <p:nvSpPr>
                <p:cNvPr id="63" name="Freeform 459"/>
                <p:cNvSpPr>
                  <a:spLocks/>
                </p:cNvSpPr>
                <p:nvPr/>
              </p:nvSpPr>
              <p:spPr bwMode="auto">
                <a:xfrm>
                  <a:off x="4333" y="2266"/>
                  <a:ext cx="31" cy="34"/>
                </a:xfrm>
                <a:custGeom>
                  <a:avLst/>
                  <a:gdLst>
                    <a:gd name="T0" fmla="*/ 0 w 123"/>
                    <a:gd name="T1" fmla="*/ 0 h 104"/>
                    <a:gd name="T2" fmla="*/ 0 w 123"/>
                    <a:gd name="T3" fmla="*/ 0 h 104"/>
                    <a:gd name="T4" fmla="*/ 0 w 123"/>
                    <a:gd name="T5" fmla="*/ 0 h 104"/>
                    <a:gd name="T6" fmla="*/ 0 w 123"/>
                    <a:gd name="T7" fmla="*/ 0 h 104"/>
                    <a:gd name="T8" fmla="*/ 0 w 123"/>
                    <a:gd name="T9" fmla="*/ 0 h 104"/>
                    <a:gd name="T10" fmla="*/ 0 w 123"/>
                    <a:gd name="T11" fmla="*/ 0 h 104"/>
                    <a:gd name="T12" fmla="*/ 0 w 123"/>
                    <a:gd name="T13" fmla="*/ 0 h 104"/>
                    <a:gd name="T14" fmla="*/ 0 w 123"/>
                    <a:gd name="T15" fmla="*/ 0 h 104"/>
                    <a:gd name="T16" fmla="*/ 0 w 123"/>
                    <a:gd name="T17" fmla="*/ 0 h 104"/>
                    <a:gd name="T18" fmla="*/ 0 w 123"/>
                    <a:gd name="T19" fmla="*/ 0 h 104"/>
                    <a:gd name="T20" fmla="*/ 0 w 123"/>
                    <a:gd name="T21" fmla="*/ 0 h 104"/>
                    <a:gd name="T22" fmla="*/ 0 w 123"/>
                    <a:gd name="T23" fmla="*/ 0 h 104"/>
                    <a:gd name="T24" fmla="*/ 0 w 123"/>
                    <a:gd name="T25" fmla="*/ 0 h 104"/>
                    <a:gd name="T26" fmla="*/ 0 w 123"/>
                    <a:gd name="T27" fmla="*/ 0 h 104"/>
                    <a:gd name="T28" fmla="*/ 0 w 123"/>
                    <a:gd name="T29" fmla="*/ 0 h 104"/>
                    <a:gd name="T30" fmla="*/ 0 w 123"/>
                    <a:gd name="T31" fmla="*/ 0 h 104"/>
                    <a:gd name="T32" fmla="*/ 0 w 123"/>
                    <a:gd name="T33" fmla="*/ 0 h 104"/>
                    <a:gd name="T34" fmla="*/ 0 w 123"/>
                    <a:gd name="T35" fmla="*/ 0 h 104"/>
                    <a:gd name="T36" fmla="*/ 0 w 123"/>
                    <a:gd name="T37" fmla="*/ 0 h 104"/>
                    <a:gd name="T38" fmla="*/ 0 w 123"/>
                    <a:gd name="T39" fmla="*/ 0 h 104"/>
                    <a:gd name="T40" fmla="*/ 0 w 123"/>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04"/>
                    <a:gd name="T65" fmla="*/ 123 w 123"/>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04">
                      <a:moveTo>
                        <a:pt x="0" y="43"/>
                      </a:moveTo>
                      <a:lnTo>
                        <a:pt x="68" y="104"/>
                      </a:lnTo>
                      <a:lnTo>
                        <a:pt x="68" y="103"/>
                      </a:lnTo>
                      <a:lnTo>
                        <a:pt x="71" y="101"/>
                      </a:lnTo>
                      <a:lnTo>
                        <a:pt x="74" y="99"/>
                      </a:lnTo>
                      <a:lnTo>
                        <a:pt x="76" y="95"/>
                      </a:lnTo>
                      <a:lnTo>
                        <a:pt x="80" y="92"/>
                      </a:lnTo>
                      <a:lnTo>
                        <a:pt x="85" y="88"/>
                      </a:lnTo>
                      <a:lnTo>
                        <a:pt x="91" y="83"/>
                      </a:lnTo>
                      <a:lnTo>
                        <a:pt x="96" y="78"/>
                      </a:lnTo>
                      <a:lnTo>
                        <a:pt x="101" y="72"/>
                      </a:lnTo>
                      <a:lnTo>
                        <a:pt x="106" y="67"/>
                      </a:lnTo>
                      <a:lnTo>
                        <a:pt x="110" y="61"/>
                      </a:lnTo>
                      <a:lnTo>
                        <a:pt x="114" y="56"/>
                      </a:lnTo>
                      <a:lnTo>
                        <a:pt x="117" y="50"/>
                      </a:lnTo>
                      <a:lnTo>
                        <a:pt x="121" y="44"/>
                      </a:lnTo>
                      <a:lnTo>
                        <a:pt x="122" y="39"/>
                      </a:lnTo>
                      <a:lnTo>
                        <a:pt x="123" y="35"/>
                      </a:lnTo>
                      <a:lnTo>
                        <a:pt x="37" y="0"/>
                      </a:lnTo>
                      <a:lnTo>
                        <a:pt x="0" y="43"/>
                      </a:lnTo>
                      <a:close/>
                    </a:path>
                  </a:pathLst>
                </a:custGeom>
                <a:solidFill>
                  <a:srgbClr val="FFE6D9"/>
                </a:solidFill>
                <a:ln w="9525">
                  <a:noFill/>
                  <a:round/>
                  <a:headEnd/>
                  <a:tailEnd/>
                </a:ln>
              </p:spPr>
              <p:txBody>
                <a:bodyPr/>
                <a:lstStyle/>
                <a:p>
                  <a:endParaRPr lang="fr-FR"/>
                </a:p>
              </p:txBody>
            </p:sp>
            <p:sp>
              <p:nvSpPr>
                <p:cNvPr id="64" name="Freeform 460"/>
                <p:cNvSpPr>
                  <a:spLocks/>
                </p:cNvSpPr>
                <p:nvPr/>
              </p:nvSpPr>
              <p:spPr bwMode="auto">
                <a:xfrm>
                  <a:off x="4348" y="2235"/>
                  <a:ext cx="25" cy="20"/>
                </a:xfrm>
                <a:custGeom>
                  <a:avLst/>
                  <a:gdLst>
                    <a:gd name="T0" fmla="*/ 0 w 99"/>
                    <a:gd name="T1" fmla="*/ 0 h 60"/>
                    <a:gd name="T2" fmla="*/ 0 w 99"/>
                    <a:gd name="T3" fmla="*/ 0 h 60"/>
                    <a:gd name="T4" fmla="*/ 0 w 99"/>
                    <a:gd name="T5" fmla="*/ 0 h 60"/>
                    <a:gd name="T6" fmla="*/ 0 w 99"/>
                    <a:gd name="T7" fmla="*/ 0 h 60"/>
                    <a:gd name="T8" fmla="*/ 0 w 99"/>
                    <a:gd name="T9" fmla="*/ 0 h 60"/>
                    <a:gd name="T10" fmla="*/ 0 w 99"/>
                    <a:gd name="T11" fmla="*/ 0 h 60"/>
                    <a:gd name="T12" fmla="*/ 0 w 99"/>
                    <a:gd name="T13" fmla="*/ 0 h 60"/>
                    <a:gd name="T14" fmla="*/ 0 w 99"/>
                    <a:gd name="T15" fmla="*/ 0 h 60"/>
                    <a:gd name="T16" fmla="*/ 0 w 99"/>
                    <a:gd name="T17" fmla="*/ 0 h 60"/>
                    <a:gd name="T18" fmla="*/ 0 w 99"/>
                    <a:gd name="T19" fmla="*/ 0 h 60"/>
                    <a:gd name="T20" fmla="*/ 0 w 99"/>
                    <a:gd name="T21" fmla="*/ 0 h 60"/>
                    <a:gd name="T22" fmla="*/ 0 w 99"/>
                    <a:gd name="T23" fmla="*/ 0 h 60"/>
                    <a:gd name="T24" fmla="*/ 0 w 99"/>
                    <a:gd name="T25" fmla="*/ 0 h 60"/>
                    <a:gd name="T26" fmla="*/ 0 w 99"/>
                    <a:gd name="T27" fmla="*/ 0 h 60"/>
                    <a:gd name="T28" fmla="*/ 0 w 99"/>
                    <a:gd name="T29" fmla="*/ 0 h 60"/>
                    <a:gd name="T30" fmla="*/ 0 w 99"/>
                    <a:gd name="T31" fmla="*/ 0 h 60"/>
                    <a:gd name="T32" fmla="*/ 0 w 99"/>
                    <a:gd name="T33" fmla="*/ 0 h 60"/>
                    <a:gd name="T34" fmla="*/ 0 w 99"/>
                    <a:gd name="T35" fmla="*/ 0 h 60"/>
                    <a:gd name="T36" fmla="*/ 0 w 99"/>
                    <a:gd name="T37" fmla="*/ 0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60"/>
                    <a:gd name="T59" fmla="*/ 99 w 99"/>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60">
                      <a:moveTo>
                        <a:pt x="0" y="40"/>
                      </a:moveTo>
                      <a:lnTo>
                        <a:pt x="91" y="60"/>
                      </a:lnTo>
                      <a:lnTo>
                        <a:pt x="91" y="58"/>
                      </a:lnTo>
                      <a:lnTo>
                        <a:pt x="91" y="54"/>
                      </a:lnTo>
                      <a:lnTo>
                        <a:pt x="92" y="51"/>
                      </a:lnTo>
                      <a:lnTo>
                        <a:pt x="94" y="48"/>
                      </a:lnTo>
                      <a:lnTo>
                        <a:pt x="94" y="45"/>
                      </a:lnTo>
                      <a:lnTo>
                        <a:pt x="95" y="42"/>
                      </a:lnTo>
                      <a:lnTo>
                        <a:pt x="96" y="36"/>
                      </a:lnTo>
                      <a:lnTo>
                        <a:pt x="96" y="33"/>
                      </a:lnTo>
                      <a:lnTo>
                        <a:pt x="98" y="29"/>
                      </a:lnTo>
                      <a:lnTo>
                        <a:pt x="98" y="25"/>
                      </a:lnTo>
                      <a:lnTo>
                        <a:pt x="98" y="20"/>
                      </a:lnTo>
                      <a:lnTo>
                        <a:pt x="99" y="17"/>
                      </a:lnTo>
                      <a:lnTo>
                        <a:pt x="99" y="13"/>
                      </a:lnTo>
                      <a:lnTo>
                        <a:pt x="99" y="10"/>
                      </a:lnTo>
                      <a:lnTo>
                        <a:pt x="11" y="0"/>
                      </a:lnTo>
                      <a:lnTo>
                        <a:pt x="0" y="40"/>
                      </a:lnTo>
                      <a:close/>
                    </a:path>
                  </a:pathLst>
                </a:custGeom>
                <a:solidFill>
                  <a:srgbClr val="FFE6D9"/>
                </a:solidFill>
                <a:ln w="9525">
                  <a:noFill/>
                  <a:round/>
                  <a:headEnd/>
                  <a:tailEnd/>
                </a:ln>
              </p:spPr>
              <p:txBody>
                <a:bodyPr/>
                <a:lstStyle/>
                <a:p>
                  <a:endParaRPr lang="fr-FR"/>
                </a:p>
              </p:txBody>
            </p:sp>
            <p:sp>
              <p:nvSpPr>
                <p:cNvPr id="65" name="Freeform 461"/>
                <p:cNvSpPr>
                  <a:spLocks/>
                </p:cNvSpPr>
                <p:nvPr/>
              </p:nvSpPr>
              <p:spPr bwMode="auto">
                <a:xfrm>
                  <a:off x="4086" y="2347"/>
                  <a:ext cx="112" cy="51"/>
                </a:xfrm>
                <a:custGeom>
                  <a:avLst/>
                  <a:gdLst>
                    <a:gd name="T0" fmla="*/ 0 w 448"/>
                    <a:gd name="T1" fmla="*/ 0 h 154"/>
                    <a:gd name="T2" fmla="*/ 0 w 448"/>
                    <a:gd name="T3" fmla="*/ 0 h 154"/>
                    <a:gd name="T4" fmla="*/ 0 w 448"/>
                    <a:gd name="T5" fmla="*/ 0 h 154"/>
                    <a:gd name="T6" fmla="*/ 0 w 448"/>
                    <a:gd name="T7" fmla="*/ 0 h 154"/>
                    <a:gd name="T8" fmla="*/ 0 w 448"/>
                    <a:gd name="T9" fmla="*/ 0 h 154"/>
                    <a:gd name="T10" fmla="*/ 0 w 448"/>
                    <a:gd name="T11" fmla="*/ 0 h 154"/>
                    <a:gd name="T12" fmla="*/ 0 w 448"/>
                    <a:gd name="T13" fmla="*/ 0 h 154"/>
                    <a:gd name="T14" fmla="*/ 0 w 448"/>
                    <a:gd name="T15" fmla="*/ 0 h 154"/>
                    <a:gd name="T16" fmla="*/ 0 w 448"/>
                    <a:gd name="T17" fmla="*/ 0 h 154"/>
                    <a:gd name="T18" fmla="*/ 0 w 448"/>
                    <a:gd name="T19" fmla="*/ 0 h 154"/>
                    <a:gd name="T20" fmla="*/ 0 w 448"/>
                    <a:gd name="T21" fmla="*/ 0 h 154"/>
                    <a:gd name="T22" fmla="*/ 0 w 448"/>
                    <a:gd name="T23" fmla="*/ 0 h 154"/>
                    <a:gd name="T24" fmla="*/ 0 w 448"/>
                    <a:gd name="T25" fmla="*/ 0 h 154"/>
                    <a:gd name="T26" fmla="*/ 0 w 448"/>
                    <a:gd name="T27" fmla="*/ 0 h 154"/>
                    <a:gd name="T28" fmla="*/ 0 w 448"/>
                    <a:gd name="T29" fmla="*/ 0 h 154"/>
                    <a:gd name="T30" fmla="*/ 0 w 448"/>
                    <a:gd name="T31" fmla="*/ 0 h 154"/>
                    <a:gd name="T32" fmla="*/ 0 w 448"/>
                    <a:gd name="T33" fmla="*/ 0 h 154"/>
                    <a:gd name="T34" fmla="*/ 0 w 448"/>
                    <a:gd name="T35" fmla="*/ 0 h 154"/>
                    <a:gd name="T36" fmla="*/ 0 w 448"/>
                    <a:gd name="T37" fmla="*/ 0 h 154"/>
                    <a:gd name="T38" fmla="*/ 0 w 448"/>
                    <a:gd name="T39" fmla="*/ 0 h 154"/>
                    <a:gd name="T40" fmla="*/ 0 w 448"/>
                    <a:gd name="T41" fmla="*/ 0 h 154"/>
                    <a:gd name="T42" fmla="*/ 0 w 448"/>
                    <a:gd name="T43" fmla="*/ 0 h 154"/>
                    <a:gd name="T44" fmla="*/ 0 w 448"/>
                    <a:gd name="T45" fmla="*/ 0 h 154"/>
                    <a:gd name="T46" fmla="*/ 0 w 448"/>
                    <a:gd name="T47" fmla="*/ 0 h 154"/>
                    <a:gd name="T48" fmla="*/ 0 w 448"/>
                    <a:gd name="T49" fmla="*/ 0 h 154"/>
                    <a:gd name="T50" fmla="*/ 0 w 448"/>
                    <a:gd name="T51" fmla="*/ 0 h 154"/>
                    <a:gd name="T52" fmla="*/ 0 w 448"/>
                    <a:gd name="T53" fmla="*/ 0 h 154"/>
                    <a:gd name="T54" fmla="*/ 0 w 448"/>
                    <a:gd name="T55" fmla="*/ 0 h 154"/>
                    <a:gd name="T56" fmla="*/ 0 w 448"/>
                    <a:gd name="T57" fmla="*/ 0 h 154"/>
                    <a:gd name="T58" fmla="*/ 0 w 448"/>
                    <a:gd name="T59" fmla="*/ 0 h 154"/>
                    <a:gd name="T60" fmla="*/ 0 w 448"/>
                    <a:gd name="T61" fmla="*/ 0 h 154"/>
                    <a:gd name="T62" fmla="*/ 0 w 448"/>
                    <a:gd name="T63" fmla="*/ 0 h 154"/>
                    <a:gd name="T64" fmla="*/ 0 w 448"/>
                    <a:gd name="T65" fmla="*/ 0 h 154"/>
                    <a:gd name="T66" fmla="*/ 0 w 448"/>
                    <a:gd name="T67" fmla="*/ 0 h 154"/>
                    <a:gd name="T68" fmla="*/ 0 w 448"/>
                    <a:gd name="T69" fmla="*/ 0 h 154"/>
                    <a:gd name="T70" fmla="*/ 0 w 448"/>
                    <a:gd name="T71" fmla="*/ 0 h 154"/>
                    <a:gd name="T72" fmla="*/ 0 w 448"/>
                    <a:gd name="T73" fmla="*/ 0 h 154"/>
                    <a:gd name="T74" fmla="*/ 0 w 448"/>
                    <a:gd name="T75" fmla="*/ 0 h 154"/>
                    <a:gd name="T76" fmla="*/ 0 w 448"/>
                    <a:gd name="T77" fmla="*/ 0 h 154"/>
                    <a:gd name="T78" fmla="*/ 0 w 448"/>
                    <a:gd name="T79" fmla="*/ 0 h 154"/>
                    <a:gd name="T80" fmla="*/ 0 w 448"/>
                    <a:gd name="T81" fmla="*/ 0 h 154"/>
                    <a:gd name="T82" fmla="*/ 0 w 448"/>
                    <a:gd name="T83" fmla="*/ 0 h 154"/>
                    <a:gd name="T84" fmla="*/ 0 w 448"/>
                    <a:gd name="T85" fmla="*/ 0 h 154"/>
                    <a:gd name="T86" fmla="*/ 0 w 448"/>
                    <a:gd name="T87" fmla="*/ 0 h 154"/>
                    <a:gd name="T88" fmla="*/ 0 w 448"/>
                    <a:gd name="T89" fmla="*/ 0 h 154"/>
                    <a:gd name="T90" fmla="*/ 0 w 448"/>
                    <a:gd name="T91" fmla="*/ 0 h 154"/>
                    <a:gd name="T92" fmla="*/ 0 w 448"/>
                    <a:gd name="T93" fmla="*/ 0 h 154"/>
                    <a:gd name="T94" fmla="*/ 0 w 448"/>
                    <a:gd name="T95" fmla="*/ 0 h 154"/>
                    <a:gd name="T96" fmla="*/ 0 w 448"/>
                    <a:gd name="T97" fmla="*/ 0 h 154"/>
                    <a:gd name="T98" fmla="*/ 0 w 448"/>
                    <a:gd name="T99" fmla="*/ 0 h 154"/>
                    <a:gd name="T100" fmla="*/ 0 w 448"/>
                    <a:gd name="T101" fmla="*/ 0 h 15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8"/>
                    <a:gd name="T154" fmla="*/ 0 h 154"/>
                    <a:gd name="T155" fmla="*/ 448 w 448"/>
                    <a:gd name="T156" fmla="*/ 154 h 15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8" h="154">
                      <a:moveTo>
                        <a:pt x="173" y="0"/>
                      </a:moveTo>
                      <a:lnTo>
                        <a:pt x="171" y="0"/>
                      </a:lnTo>
                      <a:lnTo>
                        <a:pt x="165" y="2"/>
                      </a:lnTo>
                      <a:lnTo>
                        <a:pt x="156" y="5"/>
                      </a:lnTo>
                      <a:lnTo>
                        <a:pt x="146" y="11"/>
                      </a:lnTo>
                      <a:lnTo>
                        <a:pt x="131" y="15"/>
                      </a:lnTo>
                      <a:lnTo>
                        <a:pt x="118" y="21"/>
                      </a:lnTo>
                      <a:lnTo>
                        <a:pt x="103" y="29"/>
                      </a:lnTo>
                      <a:lnTo>
                        <a:pt x="87" y="36"/>
                      </a:lnTo>
                      <a:lnTo>
                        <a:pt x="70" y="44"/>
                      </a:lnTo>
                      <a:lnTo>
                        <a:pt x="54" y="51"/>
                      </a:lnTo>
                      <a:lnTo>
                        <a:pt x="40" y="59"/>
                      </a:lnTo>
                      <a:lnTo>
                        <a:pt x="27" y="66"/>
                      </a:lnTo>
                      <a:lnTo>
                        <a:pt x="16" y="72"/>
                      </a:lnTo>
                      <a:lnTo>
                        <a:pt x="7" y="79"/>
                      </a:lnTo>
                      <a:lnTo>
                        <a:pt x="2" y="84"/>
                      </a:lnTo>
                      <a:lnTo>
                        <a:pt x="0" y="89"/>
                      </a:lnTo>
                      <a:lnTo>
                        <a:pt x="2" y="95"/>
                      </a:lnTo>
                      <a:lnTo>
                        <a:pt x="10" y="101"/>
                      </a:lnTo>
                      <a:lnTo>
                        <a:pt x="23" y="110"/>
                      </a:lnTo>
                      <a:lnTo>
                        <a:pt x="40" y="119"/>
                      </a:lnTo>
                      <a:lnTo>
                        <a:pt x="59" y="127"/>
                      </a:lnTo>
                      <a:lnTo>
                        <a:pt x="83" y="136"/>
                      </a:lnTo>
                      <a:lnTo>
                        <a:pt x="110" y="144"/>
                      </a:lnTo>
                      <a:lnTo>
                        <a:pt x="141" y="150"/>
                      </a:lnTo>
                      <a:lnTo>
                        <a:pt x="173" y="153"/>
                      </a:lnTo>
                      <a:lnTo>
                        <a:pt x="207" y="154"/>
                      </a:lnTo>
                      <a:lnTo>
                        <a:pt x="244" y="151"/>
                      </a:lnTo>
                      <a:lnTo>
                        <a:pt x="283" y="146"/>
                      </a:lnTo>
                      <a:lnTo>
                        <a:pt x="322" y="135"/>
                      </a:lnTo>
                      <a:lnTo>
                        <a:pt x="364" y="120"/>
                      </a:lnTo>
                      <a:lnTo>
                        <a:pt x="405" y="99"/>
                      </a:lnTo>
                      <a:lnTo>
                        <a:pt x="448" y="72"/>
                      </a:lnTo>
                      <a:lnTo>
                        <a:pt x="447" y="71"/>
                      </a:lnTo>
                      <a:lnTo>
                        <a:pt x="446" y="70"/>
                      </a:lnTo>
                      <a:lnTo>
                        <a:pt x="443" y="69"/>
                      </a:lnTo>
                      <a:lnTo>
                        <a:pt x="442" y="66"/>
                      </a:lnTo>
                      <a:lnTo>
                        <a:pt x="436" y="63"/>
                      </a:lnTo>
                      <a:lnTo>
                        <a:pt x="432" y="60"/>
                      </a:lnTo>
                      <a:lnTo>
                        <a:pt x="425" y="55"/>
                      </a:lnTo>
                      <a:lnTo>
                        <a:pt x="418" y="51"/>
                      </a:lnTo>
                      <a:lnTo>
                        <a:pt x="408" y="46"/>
                      </a:lnTo>
                      <a:lnTo>
                        <a:pt x="396" y="42"/>
                      </a:lnTo>
                      <a:lnTo>
                        <a:pt x="383" y="36"/>
                      </a:lnTo>
                      <a:lnTo>
                        <a:pt x="368" y="32"/>
                      </a:lnTo>
                      <a:lnTo>
                        <a:pt x="351" y="28"/>
                      </a:lnTo>
                      <a:lnTo>
                        <a:pt x="333" y="24"/>
                      </a:lnTo>
                      <a:lnTo>
                        <a:pt x="311" y="19"/>
                      </a:lnTo>
                      <a:lnTo>
                        <a:pt x="287" y="16"/>
                      </a:lnTo>
                      <a:lnTo>
                        <a:pt x="173" y="0"/>
                      </a:lnTo>
                      <a:close/>
                    </a:path>
                  </a:pathLst>
                </a:custGeom>
                <a:solidFill>
                  <a:srgbClr val="F7F2D6"/>
                </a:solidFill>
                <a:ln w="9525">
                  <a:noFill/>
                  <a:round/>
                  <a:headEnd/>
                  <a:tailEnd/>
                </a:ln>
              </p:spPr>
              <p:txBody>
                <a:bodyPr/>
                <a:lstStyle/>
                <a:p>
                  <a:endParaRPr lang="fr-FR"/>
                </a:p>
              </p:txBody>
            </p:sp>
            <p:sp>
              <p:nvSpPr>
                <p:cNvPr id="66" name="Freeform 462"/>
                <p:cNvSpPr>
                  <a:spLocks/>
                </p:cNvSpPr>
                <p:nvPr/>
              </p:nvSpPr>
              <p:spPr bwMode="auto">
                <a:xfrm>
                  <a:off x="4113" y="2250"/>
                  <a:ext cx="59" cy="129"/>
                </a:xfrm>
                <a:custGeom>
                  <a:avLst/>
                  <a:gdLst>
                    <a:gd name="T0" fmla="*/ 0 w 237"/>
                    <a:gd name="T1" fmla="*/ 0 h 389"/>
                    <a:gd name="T2" fmla="*/ 0 w 237"/>
                    <a:gd name="T3" fmla="*/ 0 h 389"/>
                    <a:gd name="T4" fmla="*/ 0 w 237"/>
                    <a:gd name="T5" fmla="*/ 0 h 389"/>
                    <a:gd name="T6" fmla="*/ 0 w 237"/>
                    <a:gd name="T7" fmla="*/ 0 h 389"/>
                    <a:gd name="T8" fmla="*/ 0 w 237"/>
                    <a:gd name="T9" fmla="*/ 0 h 389"/>
                    <a:gd name="T10" fmla="*/ 0 w 237"/>
                    <a:gd name="T11" fmla="*/ 0 h 389"/>
                    <a:gd name="T12" fmla="*/ 0 w 237"/>
                    <a:gd name="T13" fmla="*/ 0 h 389"/>
                    <a:gd name="T14" fmla="*/ 0 w 237"/>
                    <a:gd name="T15" fmla="*/ 0 h 389"/>
                    <a:gd name="T16" fmla="*/ 0 w 237"/>
                    <a:gd name="T17" fmla="*/ 0 h 389"/>
                    <a:gd name="T18" fmla="*/ 0 w 237"/>
                    <a:gd name="T19" fmla="*/ 0 h 389"/>
                    <a:gd name="T20" fmla="*/ 0 w 237"/>
                    <a:gd name="T21" fmla="*/ 0 h 389"/>
                    <a:gd name="T22" fmla="*/ 0 w 237"/>
                    <a:gd name="T23" fmla="*/ 0 h 389"/>
                    <a:gd name="T24" fmla="*/ 0 w 237"/>
                    <a:gd name="T25" fmla="*/ 0 h 389"/>
                    <a:gd name="T26" fmla="*/ 0 w 237"/>
                    <a:gd name="T27" fmla="*/ 0 h 389"/>
                    <a:gd name="T28" fmla="*/ 0 w 237"/>
                    <a:gd name="T29" fmla="*/ 0 h 389"/>
                    <a:gd name="T30" fmla="*/ 0 w 237"/>
                    <a:gd name="T31" fmla="*/ 0 h 389"/>
                    <a:gd name="T32" fmla="*/ 0 w 237"/>
                    <a:gd name="T33" fmla="*/ 0 h 389"/>
                    <a:gd name="T34" fmla="*/ 0 w 237"/>
                    <a:gd name="T35" fmla="*/ 0 h 389"/>
                    <a:gd name="T36" fmla="*/ 0 w 237"/>
                    <a:gd name="T37" fmla="*/ 0 h 389"/>
                    <a:gd name="T38" fmla="*/ 0 w 237"/>
                    <a:gd name="T39" fmla="*/ 0 h 389"/>
                    <a:gd name="T40" fmla="*/ 0 w 237"/>
                    <a:gd name="T41" fmla="*/ 0 h 389"/>
                    <a:gd name="T42" fmla="*/ 0 w 237"/>
                    <a:gd name="T43" fmla="*/ 0 h 389"/>
                    <a:gd name="T44" fmla="*/ 0 w 237"/>
                    <a:gd name="T45" fmla="*/ 0 h 389"/>
                    <a:gd name="T46" fmla="*/ 0 w 237"/>
                    <a:gd name="T47" fmla="*/ 0 h 389"/>
                    <a:gd name="T48" fmla="*/ 0 w 237"/>
                    <a:gd name="T49" fmla="*/ 0 h 389"/>
                    <a:gd name="T50" fmla="*/ 0 w 237"/>
                    <a:gd name="T51" fmla="*/ 0 h 389"/>
                    <a:gd name="T52" fmla="*/ 0 w 237"/>
                    <a:gd name="T53" fmla="*/ 0 h 389"/>
                    <a:gd name="T54" fmla="*/ 0 w 237"/>
                    <a:gd name="T55" fmla="*/ 0 h 389"/>
                    <a:gd name="T56" fmla="*/ 0 w 237"/>
                    <a:gd name="T57" fmla="*/ 0 h 389"/>
                    <a:gd name="T58" fmla="*/ 0 w 237"/>
                    <a:gd name="T59" fmla="*/ 0 h 389"/>
                    <a:gd name="T60" fmla="*/ 0 w 237"/>
                    <a:gd name="T61" fmla="*/ 0 h 389"/>
                    <a:gd name="T62" fmla="*/ 0 w 237"/>
                    <a:gd name="T63" fmla="*/ 0 h 389"/>
                    <a:gd name="T64" fmla="*/ 0 w 237"/>
                    <a:gd name="T65" fmla="*/ 0 h 389"/>
                    <a:gd name="T66" fmla="*/ 0 w 237"/>
                    <a:gd name="T67" fmla="*/ 0 h 389"/>
                    <a:gd name="T68" fmla="*/ 0 w 237"/>
                    <a:gd name="T69" fmla="*/ 0 h 389"/>
                    <a:gd name="T70" fmla="*/ 0 w 237"/>
                    <a:gd name="T71" fmla="*/ 0 h 389"/>
                    <a:gd name="T72" fmla="*/ 0 w 237"/>
                    <a:gd name="T73" fmla="*/ 0 h 389"/>
                    <a:gd name="T74" fmla="*/ 0 w 237"/>
                    <a:gd name="T75" fmla="*/ 0 h 389"/>
                    <a:gd name="T76" fmla="*/ 0 w 237"/>
                    <a:gd name="T77" fmla="*/ 0 h 389"/>
                    <a:gd name="T78" fmla="*/ 0 w 237"/>
                    <a:gd name="T79" fmla="*/ 0 h 389"/>
                    <a:gd name="T80" fmla="*/ 0 w 237"/>
                    <a:gd name="T81" fmla="*/ 0 h 389"/>
                    <a:gd name="T82" fmla="*/ 0 w 237"/>
                    <a:gd name="T83" fmla="*/ 0 h 389"/>
                    <a:gd name="T84" fmla="*/ 0 w 237"/>
                    <a:gd name="T85" fmla="*/ 0 h 389"/>
                    <a:gd name="T86" fmla="*/ 0 w 237"/>
                    <a:gd name="T87" fmla="*/ 0 h 389"/>
                    <a:gd name="T88" fmla="*/ 0 w 237"/>
                    <a:gd name="T89" fmla="*/ 0 h 389"/>
                    <a:gd name="T90" fmla="*/ 0 w 237"/>
                    <a:gd name="T91" fmla="*/ 0 h 389"/>
                    <a:gd name="T92" fmla="*/ 0 w 237"/>
                    <a:gd name="T93" fmla="*/ 0 h 389"/>
                    <a:gd name="T94" fmla="*/ 0 w 237"/>
                    <a:gd name="T95" fmla="*/ 0 h 389"/>
                    <a:gd name="T96" fmla="*/ 0 w 237"/>
                    <a:gd name="T97" fmla="*/ 0 h 389"/>
                    <a:gd name="T98" fmla="*/ 0 w 237"/>
                    <a:gd name="T99" fmla="*/ 0 h 389"/>
                    <a:gd name="T100" fmla="*/ 0 w 237"/>
                    <a:gd name="T101" fmla="*/ 0 h 389"/>
                    <a:gd name="T102" fmla="*/ 0 w 237"/>
                    <a:gd name="T103" fmla="*/ 0 h 389"/>
                    <a:gd name="T104" fmla="*/ 0 w 237"/>
                    <a:gd name="T105" fmla="*/ 0 h 389"/>
                    <a:gd name="T106" fmla="*/ 0 w 237"/>
                    <a:gd name="T107" fmla="*/ 0 h 389"/>
                    <a:gd name="T108" fmla="*/ 0 w 237"/>
                    <a:gd name="T109" fmla="*/ 0 h 389"/>
                    <a:gd name="T110" fmla="*/ 0 w 237"/>
                    <a:gd name="T111" fmla="*/ 0 h 389"/>
                    <a:gd name="T112" fmla="*/ 0 w 237"/>
                    <a:gd name="T113" fmla="*/ 0 h 389"/>
                    <a:gd name="T114" fmla="*/ 0 w 237"/>
                    <a:gd name="T115" fmla="*/ 0 h 389"/>
                    <a:gd name="T116" fmla="*/ 0 w 237"/>
                    <a:gd name="T117" fmla="*/ 0 h 389"/>
                    <a:gd name="T118" fmla="*/ 0 w 237"/>
                    <a:gd name="T119" fmla="*/ 0 h 389"/>
                    <a:gd name="T120" fmla="*/ 0 w 237"/>
                    <a:gd name="T121" fmla="*/ 0 h 389"/>
                    <a:gd name="T122" fmla="*/ 0 w 237"/>
                    <a:gd name="T123" fmla="*/ 0 h 3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7"/>
                    <a:gd name="T187" fmla="*/ 0 h 389"/>
                    <a:gd name="T188" fmla="*/ 237 w 237"/>
                    <a:gd name="T189" fmla="*/ 389 h 38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7" h="389">
                      <a:moveTo>
                        <a:pt x="69" y="16"/>
                      </a:moveTo>
                      <a:lnTo>
                        <a:pt x="70" y="18"/>
                      </a:lnTo>
                      <a:lnTo>
                        <a:pt x="75" y="35"/>
                      </a:lnTo>
                      <a:lnTo>
                        <a:pt x="79" y="50"/>
                      </a:lnTo>
                      <a:lnTo>
                        <a:pt x="83" y="67"/>
                      </a:lnTo>
                      <a:lnTo>
                        <a:pt x="87" y="88"/>
                      </a:lnTo>
                      <a:lnTo>
                        <a:pt x="91" y="111"/>
                      </a:lnTo>
                      <a:lnTo>
                        <a:pt x="92" y="136"/>
                      </a:lnTo>
                      <a:lnTo>
                        <a:pt x="92" y="163"/>
                      </a:lnTo>
                      <a:lnTo>
                        <a:pt x="89" y="191"/>
                      </a:lnTo>
                      <a:lnTo>
                        <a:pt x="83" y="220"/>
                      </a:lnTo>
                      <a:lnTo>
                        <a:pt x="75" y="249"/>
                      </a:lnTo>
                      <a:lnTo>
                        <a:pt x="62" y="278"/>
                      </a:lnTo>
                      <a:lnTo>
                        <a:pt x="48" y="307"/>
                      </a:lnTo>
                      <a:lnTo>
                        <a:pt x="25" y="336"/>
                      </a:lnTo>
                      <a:lnTo>
                        <a:pt x="0" y="363"/>
                      </a:lnTo>
                      <a:lnTo>
                        <a:pt x="2" y="363"/>
                      </a:lnTo>
                      <a:lnTo>
                        <a:pt x="7" y="366"/>
                      </a:lnTo>
                      <a:lnTo>
                        <a:pt x="15" y="368"/>
                      </a:lnTo>
                      <a:lnTo>
                        <a:pt x="25" y="372"/>
                      </a:lnTo>
                      <a:lnTo>
                        <a:pt x="38" y="375"/>
                      </a:lnTo>
                      <a:lnTo>
                        <a:pt x="54" y="379"/>
                      </a:lnTo>
                      <a:lnTo>
                        <a:pt x="70" y="383"/>
                      </a:lnTo>
                      <a:lnTo>
                        <a:pt x="89" y="386"/>
                      </a:lnTo>
                      <a:lnTo>
                        <a:pt x="108" y="388"/>
                      </a:lnTo>
                      <a:lnTo>
                        <a:pt x="127" y="389"/>
                      </a:lnTo>
                      <a:lnTo>
                        <a:pt x="147" y="389"/>
                      </a:lnTo>
                      <a:lnTo>
                        <a:pt x="167" y="387"/>
                      </a:lnTo>
                      <a:lnTo>
                        <a:pt x="185" y="383"/>
                      </a:lnTo>
                      <a:lnTo>
                        <a:pt x="205" y="377"/>
                      </a:lnTo>
                      <a:lnTo>
                        <a:pt x="222" y="369"/>
                      </a:lnTo>
                      <a:lnTo>
                        <a:pt x="237" y="358"/>
                      </a:lnTo>
                      <a:lnTo>
                        <a:pt x="236" y="357"/>
                      </a:lnTo>
                      <a:lnTo>
                        <a:pt x="234" y="356"/>
                      </a:lnTo>
                      <a:lnTo>
                        <a:pt x="230" y="353"/>
                      </a:lnTo>
                      <a:lnTo>
                        <a:pt x="226" y="350"/>
                      </a:lnTo>
                      <a:lnTo>
                        <a:pt x="219" y="345"/>
                      </a:lnTo>
                      <a:lnTo>
                        <a:pt x="213" y="339"/>
                      </a:lnTo>
                      <a:lnTo>
                        <a:pt x="206" y="332"/>
                      </a:lnTo>
                      <a:lnTo>
                        <a:pt x="199" y="323"/>
                      </a:lnTo>
                      <a:lnTo>
                        <a:pt x="192" y="311"/>
                      </a:lnTo>
                      <a:lnTo>
                        <a:pt x="185" y="299"/>
                      </a:lnTo>
                      <a:lnTo>
                        <a:pt x="179" y="284"/>
                      </a:lnTo>
                      <a:lnTo>
                        <a:pt x="173" y="268"/>
                      </a:lnTo>
                      <a:lnTo>
                        <a:pt x="168" y="249"/>
                      </a:lnTo>
                      <a:lnTo>
                        <a:pt x="165" y="228"/>
                      </a:lnTo>
                      <a:lnTo>
                        <a:pt x="164" y="205"/>
                      </a:lnTo>
                      <a:lnTo>
                        <a:pt x="164" y="180"/>
                      </a:lnTo>
                      <a:lnTo>
                        <a:pt x="164" y="153"/>
                      </a:lnTo>
                      <a:lnTo>
                        <a:pt x="167" y="130"/>
                      </a:lnTo>
                      <a:lnTo>
                        <a:pt x="169" y="108"/>
                      </a:lnTo>
                      <a:lnTo>
                        <a:pt x="173" y="89"/>
                      </a:lnTo>
                      <a:lnTo>
                        <a:pt x="177" y="73"/>
                      </a:lnTo>
                      <a:lnTo>
                        <a:pt x="181" y="58"/>
                      </a:lnTo>
                      <a:lnTo>
                        <a:pt x="186" y="46"/>
                      </a:lnTo>
                      <a:lnTo>
                        <a:pt x="192" y="35"/>
                      </a:lnTo>
                      <a:lnTo>
                        <a:pt x="196" y="25"/>
                      </a:lnTo>
                      <a:lnTo>
                        <a:pt x="199" y="18"/>
                      </a:lnTo>
                      <a:lnTo>
                        <a:pt x="205" y="12"/>
                      </a:lnTo>
                      <a:lnTo>
                        <a:pt x="216" y="0"/>
                      </a:lnTo>
                      <a:lnTo>
                        <a:pt x="69" y="16"/>
                      </a:lnTo>
                      <a:close/>
                    </a:path>
                  </a:pathLst>
                </a:custGeom>
                <a:solidFill>
                  <a:srgbClr val="FFFFFF"/>
                </a:solidFill>
                <a:ln w="9525">
                  <a:noFill/>
                  <a:round/>
                  <a:headEnd/>
                  <a:tailEnd/>
                </a:ln>
              </p:spPr>
              <p:txBody>
                <a:bodyPr/>
                <a:lstStyle/>
                <a:p>
                  <a:endParaRPr lang="fr-FR"/>
                </a:p>
              </p:txBody>
            </p:sp>
            <p:sp>
              <p:nvSpPr>
                <p:cNvPr id="67" name="Freeform 463"/>
                <p:cNvSpPr>
                  <a:spLocks/>
                </p:cNvSpPr>
                <p:nvPr/>
              </p:nvSpPr>
              <p:spPr bwMode="auto">
                <a:xfrm>
                  <a:off x="4054" y="2206"/>
                  <a:ext cx="182" cy="49"/>
                </a:xfrm>
                <a:custGeom>
                  <a:avLst/>
                  <a:gdLst>
                    <a:gd name="T0" fmla="*/ 0 w 729"/>
                    <a:gd name="T1" fmla="*/ 0 h 145"/>
                    <a:gd name="T2" fmla="*/ 0 w 729"/>
                    <a:gd name="T3" fmla="*/ 0 h 145"/>
                    <a:gd name="T4" fmla="*/ 0 w 729"/>
                    <a:gd name="T5" fmla="*/ 0 h 145"/>
                    <a:gd name="T6" fmla="*/ 0 w 729"/>
                    <a:gd name="T7" fmla="*/ 0 h 145"/>
                    <a:gd name="T8" fmla="*/ 0 w 729"/>
                    <a:gd name="T9" fmla="*/ 0 h 145"/>
                    <a:gd name="T10" fmla="*/ 0 w 729"/>
                    <a:gd name="T11" fmla="*/ 0 h 145"/>
                    <a:gd name="T12" fmla="*/ 0 w 729"/>
                    <a:gd name="T13" fmla="*/ 0 h 145"/>
                    <a:gd name="T14" fmla="*/ 0 w 729"/>
                    <a:gd name="T15" fmla="*/ 0 h 145"/>
                    <a:gd name="T16" fmla="*/ 0 w 729"/>
                    <a:gd name="T17" fmla="*/ 0 h 145"/>
                    <a:gd name="T18" fmla="*/ 0 w 729"/>
                    <a:gd name="T19" fmla="*/ 0 h 145"/>
                    <a:gd name="T20" fmla="*/ 0 w 729"/>
                    <a:gd name="T21" fmla="*/ 0 h 145"/>
                    <a:gd name="T22" fmla="*/ 0 w 729"/>
                    <a:gd name="T23" fmla="*/ 0 h 145"/>
                    <a:gd name="T24" fmla="*/ 0 w 729"/>
                    <a:gd name="T25" fmla="*/ 0 h 145"/>
                    <a:gd name="T26" fmla="*/ 0 w 729"/>
                    <a:gd name="T27" fmla="*/ 0 h 145"/>
                    <a:gd name="T28" fmla="*/ 0 w 729"/>
                    <a:gd name="T29" fmla="*/ 0 h 145"/>
                    <a:gd name="T30" fmla="*/ 0 w 729"/>
                    <a:gd name="T31" fmla="*/ 0 h 145"/>
                    <a:gd name="T32" fmla="*/ 0 w 729"/>
                    <a:gd name="T33" fmla="*/ 0 h 145"/>
                    <a:gd name="T34" fmla="*/ 0 w 729"/>
                    <a:gd name="T35" fmla="*/ 0 h 145"/>
                    <a:gd name="T36" fmla="*/ 0 w 729"/>
                    <a:gd name="T37" fmla="*/ 0 h 145"/>
                    <a:gd name="T38" fmla="*/ 0 w 729"/>
                    <a:gd name="T39" fmla="*/ 0 h 145"/>
                    <a:gd name="T40" fmla="*/ 0 w 729"/>
                    <a:gd name="T41" fmla="*/ 0 h 145"/>
                    <a:gd name="T42" fmla="*/ 0 w 729"/>
                    <a:gd name="T43" fmla="*/ 0 h 145"/>
                    <a:gd name="T44" fmla="*/ 0 w 729"/>
                    <a:gd name="T45" fmla="*/ 0 h 145"/>
                    <a:gd name="T46" fmla="*/ 0 w 729"/>
                    <a:gd name="T47" fmla="*/ 0 h 145"/>
                    <a:gd name="T48" fmla="*/ 0 w 729"/>
                    <a:gd name="T49" fmla="*/ 0 h 145"/>
                    <a:gd name="T50" fmla="*/ 0 w 729"/>
                    <a:gd name="T51" fmla="*/ 0 h 145"/>
                    <a:gd name="T52" fmla="*/ 0 w 729"/>
                    <a:gd name="T53" fmla="*/ 0 h 145"/>
                    <a:gd name="T54" fmla="*/ 0 w 729"/>
                    <a:gd name="T55" fmla="*/ 0 h 145"/>
                    <a:gd name="T56" fmla="*/ 0 w 729"/>
                    <a:gd name="T57" fmla="*/ 0 h 145"/>
                    <a:gd name="T58" fmla="*/ 0 w 729"/>
                    <a:gd name="T59" fmla="*/ 0 h 145"/>
                    <a:gd name="T60" fmla="*/ 0 w 729"/>
                    <a:gd name="T61" fmla="*/ 0 h 145"/>
                    <a:gd name="T62" fmla="*/ 0 w 729"/>
                    <a:gd name="T63" fmla="*/ 0 h 145"/>
                    <a:gd name="T64" fmla="*/ 0 w 729"/>
                    <a:gd name="T65" fmla="*/ 0 h 145"/>
                    <a:gd name="T66" fmla="*/ 0 w 729"/>
                    <a:gd name="T67" fmla="*/ 0 h 145"/>
                    <a:gd name="T68" fmla="*/ 0 w 729"/>
                    <a:gd name="T69" fmla="*/ 0 h 145"/>
                    <a:gd name="T70" fmla="*/ 0 w 729"/>
                    <a:gd name="T71" fmla="*/ 0 h 145"/>
                    <a:gd name="T72" fmla="*/ 0 w 729"/>
                    <a:gd name="T73" fmla="*/ 0 h 145"/>
                    <a:gd name="T74" fmla="*/ 0 w 729"/>
                    <a:gd name="T75" fmla="*/ 0 h 145"/>
                    <a:gd name="T76" fmla="*/ 0 w 729"/>
                    <a:gd name="T77" fmla="*/ 0 h 145"/>
                    <a:gd name="T78" fmla="*/ 0 w 729"/>
                    <a:gd name="T79" fmla="*/ 0 h 145"/>
                    <a:gd name="T80" fmla="*/ 0 w 729"/>
                    <a:gd name="T81" fmla="*/ 0 h 145"/>
                    <a:gd name="T82" fmla="*/ 0 w 729"/>
                    <a:gd name="T83" fmla="*/ 0 h 145"/>
                    <a:gd name="T84" fmla="*/ 0 w 729"/>
                    <a:gd name="T85" fmla="*/ 0 h 145"/>
                    <a:gd name="T86" fmla="*/ 0 w 729"/>
                    <a:gd name="T87" fmla="*/ 0 h 145"/>
                    <a:gd name="T88" fmla="*/ 0 w 729"/>
                    <a:gd name="T89" fmla="*/ 0 h 145"/>
                    <a:gd name="T90" fmla="*/ 0 w 729"/>
                    <a:gd name="T91" fmla="*/ 0 h 145"/>
                    <a:gd name="T92" fmla="*/ 0 w 729"/>
                    <a:gd name="T93" fmla="*/ 0 h 145"/>
                    <a:gd name="T94" fmla="*/ 0 w 729"/>
                    <a:gd name="T95" fmla="*/ 0 h 145"/>
                    <a:gd name="T96" fmla="*/ 0 w 729"/>
                    <a:gd name="T97" fmla="*/ 0 h 1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29"/>
                    <a:gd name="T148" fmla="*/ 0 h 145"/>
                    <a:gd name="T149" fmla="*/ 729 w 729"/>
                    <a:gd name="T150" fmla="*/ 145 h 14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29" h="145">
                      <a:moveTo>
                        <a:pt x="10" y="13"/>
                      </a:moveTo>
                      <a:lnTo>
                        <a:pt x="9" y="14"/>
                      </a:lnTo>
                      <a:lnTo>
                        <a:pt x="8" y="17"/>
                      </a:lnTo>
                      <a:lnTo>
                        <a:pt x="4" y="24"/>
                      </a:lnTo>
                      <a:lnTo>
                        <a:pt x="2" y="31"/>
                      </a:lnTo>
                      <a:lnTo>
                        <a:pt x="0" y="41"/>
                      </a:lnTo>
                      <a:lnTo>
                        <a:pt x="0" y="51"/>
                      </a:lnTo>
                      <a:lnTo>
                        <a:pt x="1" y="62"/>
                      </a:lnTo>
                      <a:lnTo>
                        <a:pt x="8" y="74"/>
                      </a:lnTo>
                      <a:lnTo>
                        <a:pt x="16" y="85"/>
                      </a:lnTo>
                      <a:lnTo>
                        <a:pt x="27" y="97"/>
                      </a:lnTo>
                      <a:lnTo>
                        <a:pt x="44" y="108"/>
                      </a:lnTo>
                      <a:lnTo>
                        <a:pt x="67" y="118"/>
                      </a:lnTo>
                      <a:lnTo>
                        <a:pt x="94" y="127"/>
                      </a:lnTo>
                      <a:lnTo>
                        <a:pt x="131" y="134"/>
                      </a:lnTo>
                      <a:lnTo>
                        <a:pt x="173" y="139"/>
                      </a:lnTo>
                      <a:lnTo>
                        <a:pt x="224" y="144"/>
                      </a:lnTo>
                      <a:lnTo>
                        <a:pt x="276" y="145"/>
                      </a:lnTo>
                      <a:lnTo>
                        <a:pt x="327" y="145"/>
                      </a:lnTo>
                      <a:lnTo>
                        <a:pt x="373" y="143"/>
                      </a:lnTo>
                      <a:lnTo>
                        <a:pt x="417" y="140"/>
                      </a:lnTo>
                      <a:lnTo>
                        <a:pt x="457" y="136"/>
                      </a:lnTo>
                      <a:lnTo>
                        <a:pt x="495" y="132"/>
                      </a:lnTo>
                      <a:lnTo>
                        <a:pt x="530" y="127"/>
                      </a:lnTo>
                      <a:lnTo>
                        <a:pt x="561" y="121"/>
                      </a:lnTo>
                      <a:lnTo>
                        <a:pt x="589" y="115"/>
                      </a:lnTo>
                      <a:lnTo>
                        <a:pt x="615" y="109"/>
                      </a:lnTo>
                      <a:lnTo>
                        <a:pt x="636" y="101"/>
                      </a:lnTo>
                      <a:lnTo>
                        <a:pt x="656" y="94"/>
                      </a:lnTo>
                      <a:lnTo>
                        <a:pt x="671" y="86"/>
                      </a:lnTo>
                      <a:lnTo>
                        <a:pt x="683" y="80"/>
                      </a:lnTo>
                      <a:lnTo>
                        <a:pt x="692" y="72"/>
                      </a:lnTo>
                      <a:lnTo>
                        <a:pt x="700" y="67"/>
                      </a:lnTo>
                      <a:lnTo>
                        <a:pt x="704" y="61"/>
                      </a:lnTo>
                      <a:lnTo>
                        <a:pt x="707" y="54"/>
                      </a:lnTo>
                      <a:lnTo>
                        <a:pt x="711" y="48"/>
                      </a:lnTo>
                      <a:lnTo>
                        <a:pt x="713" y="43"/>
                      </a:lnTo>
                      <a:lnTo>
                        <a:pt x="716" y="36"/>
                      </a:lnTo>
                      <a:lnTo>
                        <a:pt x="719" y="31"/>
                      </a:lnTo>
                      <a:lnTo>
                        <a:pt x="721" y="26"/>
                      </a:lnTo>
                      <a:lnTo>
                        <a:pt x="723" y="21"/>
                      </a:lnTo>
                      <a:lnTo>
                        <a:pt x="724" y="16"/>
                      </a:lnTo>
                      <a:lnTo>
                        <a:pt x="725" y="12"/>
                      </a:lnTo>
                      <a:lnTo>
                        <a:pt x="726" y="9"/>
                      </a:lnTo>
                      <a:lnTo>
                        <a:pt x="728" y="5"/>
                      </a:lnTo>
                      <a:lnTo>
                        <a:pt x="729" y="1"/>
                      </a:lnTo>
                      <a:lnTo>
                        <a:pt x="729" y="0"/>
                      </a:lnTo>
                      <a:lnTo>
                        <a:pt x="10" y="13"/>
                      </a:lnTo>
                      <a:close/>
                    </a:path>
                  </a:pathLst>
                </a:custGeom>
                <a:solidFill>
                  <a:srgbClr val="CFC9C9"/>
                </a:solidFill>
                <a:ln w="9525">
                  <a:noFill/>
                  <a:round/>
                  <a:headEnd/>
                  <a:tailEnd/>
                </a:ln>
              </p:spPr>
              <p:txBody>
                <a:bodyPr/>
                <a:lstStyle/>
                <a:p>
                  <a:endParaRPr lang="fr-FR"/>
                </a:p>
              </p:txBody>
            </p:sp>
            <p:sp>
              <p:nvSpPr>
                <p:cNvPr id="68" name="Freeform 464"/>
                <p:cNvSpPr>
                  <a:spLocks/>
                </p:cNvSpPr>
                <p:nvPr/>
              </p:nvSpPr>
              <p:spPr bwMode="auto">
                <a:xfrm>
                  <a:off x="4057" y="2182"/>
                  <a:ext cx="179" cy="67"/>
                </a:xfrm>
                <a:custGeom>
                  <a:avLst/>
                  <a:gdLst>
                    <a:gd name="T0" fmla="*/ 0 w 719"/>
                    <a:gd name="T1" fmla="*/ 0 h 199"/>
                    <a:gd name="T2" fmla="*/ 0 w 719"/>
                    <a:gd name="T3" fmla="*/ 0 h 199"/>
                    <a:gd name="T4" fmla="*/ 0 w 719"/>
                    <a:gd name="T5" fmla="*/ 0 h 199"/>
                    <a:gd name="T6" fmla="*/ 0 w 719"/>
                    <a:gd name="T7" fmla="*/ 0 h 199"/>
                    <a:gd name="T8" fmla="*/ 0 w 719"/>
                    <a:gd name="T9" fmla="*/ 0 h 199"/>
                    <a:gd name="T10" fmla="*/ 0 w 719"/>
                    <a:gd name="T11" fmla="*/ 0 h 199"/>
                    <a:gd name="T12" fmla="*/ 0 w 719"/>
                    <a:gd name="T13" fmla="*/ 0 h 199"/>
                    <a:gd name="T14" fmla="*/ 0 w 719"/>
                    <a:gd name="T15" fmla="*/ 0 h 199"/>
                    <a:gd name="T16" fmla="*/ 0 w 719"/>
                    <a:gd name="T17" fmla="*/ 0 h 199"/>
                    <a:gd name="T18" fmla="*/ 0 w 719"/>
                    <a:gd name="T19" fmla="*/ 0 h 199"/>
                    <a:gd name="T20" fmla="*/ 0 w 719"/>
                    <a:gd name="T21" fmla="*/ 0 h 199"/>
                    <a:gd name="T22" fmla="*/ 0 w 719"/>
                    <a:gd name="T23" fmla="*/ 0 h 199"/>
                    <a:gd name="T24" fmla="*/ 0 w 719"/>
                    <a:gd name="T25" fmla="*/ 0 h 199"/>
                    <a:gd name="T26" fmla="*/ 0 w 719"/>
                    <a:gd name="T27" fmla="*/ 0 h 199"/>
                    <a:gd name="T28" fmla="*/ 0 w 719"/>
                    <a:gd name="T29" fmla="*/ 0 h 199"/>
                    <a:gd name="T30" fmla="*/ 0 w 719"/>
                    <a:gd name="T31" fmla="*/ 0 h 199"/>
                    <a:gd name="T32" fmla="*/ 0 w 719"/>
                    <a:gd name="T33" fmla="*/ 0 h 199"/>
                    <a:gd name="T34" fmla="*/ 0 w 719"/>
                    <a:gd name="T35" fmla="*/ 0 h 199"/>
                    <a:gd name="T36" fmla="*/ 0 w 719"/>
                    <a:gd name="T37" fmla="*/ 0 h 199"/>
                    <a:gd name="T38" fmla="*/ 0 w 719"/>
                    <a:gd name="T39" fmla="*/ 0 h 199"/>
                    <a:gd name="T40" fmla="*/ 0 w 719"/>
                    <a:gd name="T41" fmla="*/ 0 h 199"/>
                    <a:gd name="T42" fmla="*/ 0 w 719"/>
                    <a:gd name="T43" fmla="*/ 0 h 199"/>
                    <a:gd name="T44" fmla="*/ 0 w 719"/>
                    <a:gd name="T45" fmla="*/ 0 h 199"/>
                    <a:gd name="T46" fmla="*/ 0 w 719"/>
                    <a:gd name="T47" fmla="*/ 0 h 199"/>
                    <a:gd name="T48" fmla="*/ 0 w 719"/>
                    <a:gd name="T49" fmla="*/ 0 h 199"/>
                    <a:gd name="T50" fmla="*/ 0 w 719"/>
                    <a:gd name="T51" fmla="*/ 0 h 199"/>
                    <a:gd name="T52" fmla="*/ 0 w 719"/>
                    <a:gd name="T53" fmla="*/ 0 h 199"/>
                    <a:gd name="T54" fmla="*/ 0 w 719"/>
                    <a:gd name="T55" fmla="*/ 0 h 199"/>
                    <a:gd name="T56" fmla="*/ 0 w 719"/>
                    <a:gd name="T57" fmla="*/ 0 h 199"/>
                    <a:gd name="T58" fmla="*/ 0 w 719"/>
                    <a:gd name="T59" fmla="*/ 0 h 199"/>
                    <a:gd name="T60" fmla="*/ 0 w 719"/>
                    <a:gd name="T61" fmla="*/ 0 h 199"/>
                    <a:gd name="T62" fmla="*/ 0 w 719"/>
                    <a:gd name="T63" fmla="*/ 0 h 199"/>
                    <a:gd name="T64" fmla="*/ 0 w 719"/>
                    <a:gd name="T65" fmla="*/ 0 h 199"/>
                    <a:gd name="T66" fmla="*/ 0 w 719"/>
                    <a:gd name="T67" fmla="*/ 0 h 199"/>
                    <a:gd name="T68" fmla="*/ 0 w 719"/>
                    <a:gd name="T69" fmla="*/ 0 h 199"/>
                    <a:gd name="T70" fmla="*/ 0 w 719"/>
                    <a:gd name="T71" fmla="*/ 0 h 199"/>
                    <a:gd name="T72" fmla="*/ 0 w 719"/>
                    <a:gd name="T73" fmla="*/ 0 h 199"/>
                    <a:gd name="T74" fmla="*/ 0 w 719"/>
                    <a:gd name="T75" fmla="*/ 0 h 199"/>
                    <a:gd name="T76" fmla="*/ 0 w 719"/>
                    <a:gd name="T77" fmla="*/ 0 h 199"/>
                    <a:gd name="T78" fmla="*/ 0 w 719"/>
                    <a:gd name="T79" fmla="*/ 0 h 199"/>
                    <a:gd name="T80" fmla="*/ 0 w 719"/>
                    <a:gd name="T81" fmla="*/ 0 h 199"/>
                    <a:gd name="T82" fmla="*/ 0 w 719"/>
                    <a:gd name="T83" fmla="*/ 0 h 199"/>
                    <a:gd name="T84" fmla="*/ 0 w 719"/>
                    <a:gd name="T85" fmla="*/ 0 h 199"/>
                    <a:gd name="T86" fmla="*/ 0 w 719"/>
                    <a:gd name="T87" fmla="*/ 0 h 199"/>
                    <a:gd name="T88" fmla="*/ 0 w 719"/>
                    <a:gd name="T89" fmla="*/ 0 h 199"/>
                    <a:gd name="T90" fmla="*/ 0 w 719"/>
                    <a:gd name="T91" fmla="*/ 0 h 199"/>
                    <a:gd name="T92" fmla="*/ 0 w 719"/>
                    <a:gd name="T93" fmla="*/ 0 h 199"/>
                    <a:gd name="T94" fmla="*/ 0 w 719"/>
                    <a:gd name="T95" fmla="*/ 0 h 199"/>
                    <a:gd name="T96" fmla="*/ 0 w 719"/>
                    <a:gd name="T97" fmla="*/ 0 h 199"/>
                    <a:gd name="T98" fmla="*/ 0 w 719"/>
                    <a:gd name="T99" fmla="*/ 0 h 199"/>
                    <a:gd name="T100" fmla="*/ 0 w 719"/>
                    <a:gd name="T101" fmla="*/ 0 h 1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19"/>
                    <a:gd name="T154" fmla="*/ 0 h 199"/>
                    <a:gd name="T155" fmla="*/ 719 w 719"/>
                    <a:gd name="T156" fmla="*/ 199 h 19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19" h="199">
                      <a:moveTo>
                        <a:pt x="0" y="85"/>
                      </a:moveTo>
                      <a:lnTo>
                        <a:pt x="6" y="82"/>
                      </a:lnTo>
                      <a:lnTo>
                        <a:pt x="20" y="76"/>
                      </a:lnTo>
                      <a:lnTo>
                        <a:pt x="45" y="69"/>
                      </a:lnTo>
                      <a:lnTo>
                        <a:pt x="76" y="58"/>
                      </a:lnTo>
                      <a:lnTo>
                        <a:pt x="115" y="47"/>
                      </a:lnTo>
                      <a:lnTo>
                        <a:pt x="161" y="36"/>
                      </a:lnTo>
                      <a:lnTo>
                        <a:pt x="211" y="24"/>
                      </a:lnTo>
                      <a:lnTo>
                        <a:pt x="265" y="15"/>
                      </a:lnTo>
                      <a:lnTo>
                        <a:pt x="322" y="6"/>
                      </a:lnTo>
                      <a:lnTo>
                        <a:pt x="381" y="1"/>
                      </a:lnTo>
                      <a:lnTo>
                        <a:pt x="440" y="0"/>
                      </a:lnTo>
                      <a:lnTo>
                        <a:pt x="500" y="2"/>
                      </a:lnTo>
                      <a:lnTo>
                        <a:pt x="559" y="9"/>
                      </a:lnTo>
                      <a:lnTo>
                        <a:pt x="616" y="23"/>
                      </a:lnTo>
                      <a:lnTo>
                        <a:pt x="669" y="43"/>
                      </a:lnTo>
                      <a:lnTo>
                        <a:pt x="719" y="72"/>
                      </a:lnTo>
                      <a:lnTo>
                        <a:pt x="719" y="74"/>
                      </a:lnTo>
                      <a:lnTo>
                        <a:pt x="718" y="77"/>
                      </a:lnTo>
                      <a:lnTo>
                        <a:pt x="718" y="83"/>
                      </a:lnTo>
                      <a:lnTo>
                        <a:pt x="714" y="88"/>
                      </a:lnTo>
                      <a:lnTo>
                        <a:pt x="711" y="94"/>
                      </a:lnTo>
                      <a:lnTo>
                        <a:pt x="705" y="102"/>
                      </a:lnTo>
                      <a:lnTo>
                        <a:pt x="698" y="110"/>
                      </a:lnTo>
                      <a:lnTo>
                        <a:pt x="688" y="119"/>
                      </a:lnTo>
                      <a:lnTo>
                        <a:pt x="675" y="127"/>
                      </a:lnTo>
                      <a:lnTo>
                        <a:pt x="659" y="136"/>
                      </a:lnTo>
                      <a:lnTo>
                        <a:pt x="639" y="146"/>
                      </a:lnTo>
                      <a:lnTo>
                        <a:pt x="616" y="154"/>
                      </a:lnTo>
                      <a:lnTo>
                        <a:pt x="589" y="164"/>
                      </a:lnTo>
                      <a:lnTo>
                        <a:pt x="558" y="172"/>
                      </a:lnTo>
                      <a:lnTo>
                        <a:pt x="523" y="181"/>
                      </a:lnTo>
                      <a:lnTo>
                        <a:pt x="482" y="187"/>
                      </a:lnTo>
                      <a:lnTo>
                        <a:pt x="440" y="192"/>
                      </a:lnTo>
                      <a:lnTo>
                        <a:pt x="397" y="195"/>
                      </a:lnTo>
                      <a:lnTo>
                        <a:pt x="354" y="198"/>
                      </a:lnTo>
                      <a:lnTo>
                        <a:pt x="311" y="199"/>
                      </a:lnTo>
                      <a:lnTo>
                        <a:pt x="267" y="198"/>
                      </a:lnTo>
                      <a:lnTo>
                        <a:pt x="225" y="194"/>
                      </a:lnTo>
                      <a:lnTo>
                        <a:pt x="186" y="191"/>
                      </a:lnTo>
                      <a:lnTo>
                        <a:pt x="148" y="185"/>
                      </a:lnTo>
                      <a:lnTo>
                        <a:pt x="114" y="178"/>
                      </a:lnTo>
                      <a:lnTo>
                        <a:pt x="84" y="169"/>
                      </a:lnTo>
                      <a:lnTo>
                        <a:pt x="58" y="160"/>
                      </a:lnTo>
                      <a:lnTo>
                        <a:pt x="37" y="149"/>
                      </a:lnTo>
                      <a:lnTo>
                        <a:pt x="21" y="136"/>
                      </a:lnTo>
                      <a:lnTo>
                        <a:pt x="12" y="122"/>
                      </a:lnTo>
                      <a:lnTo>
                        <a:pt x="9" y="107"/>
                      </a:lnTo>
                      <a:lnTo>
                        <a:pt x="0" y="85"/>
                      </a:lnTo>
                      <a:close/>
                    </a:path>
                  </a:pathLst>
                </a:custGeom>
                <a:solidFill>
                  <a:srgbClr val="FFFFFF"/>
                </a:solidFill>
                <a:ln w="9525">
                  <a:noFill/>
                  <a:round/>
                  <a:headEnd/>
                  <a:tailEnd/>
                </a:ln>
              </p:spPr>
              <p:txBody>
                <a:bodyPr/>
                <a:lstStyle/>
                <a:p>
                  <a:endParaRPr lang="fr-FR"/>
                </a:p>
              </p:txBody>
            </p:sp>
            <p:sp>
              <p:nvSpPr>
                <p:cNvPr id="69" name="Freeform 465"/>
                <p:cNvSpPr>
                  <a:spLocks/>
                </p:cNvSpPr>
                <p:nvPr/>
              </p:nvSpPr>
              <p:spPr bwMode="auto">
                <a:xfrm>
                  <a:off x="4069" y="2204"/>
                  <a:ext cx="90" cy="39"/>
                </a:xfrm>
                <a:custGeom>
                  <a:avLst/>
                  <a:gdLst>
                    <a:gd name="T0" fmla="*/ 0 w 360"/>
                    <a:gd name="T1" fmla="*/ 0 h 118"/>
                    <a:gd name="T2" fmla="*/ 0 w 360"/>
                    <a:gd name="T3" fmla="*/ 0 h 118"/>
                    <a:gd name="T4" fmla="*/ 0 w 360"/>
                    <a:gd name="T5" fmla="*/ 0 h 118"/>
                    <a:gd name="T6" fmla="*/ 0 w 360"/>
                    <a:gd name="T7" fmla="*/ 0 h 118"/>
                    <a:gd name="T8" fmla="*/ 0 w 360"/>
                    <a:gd name="T9" fmla="*/ 0 h 118"/>
                    <a:gd name="T10" fmla="*/ 0 w 360"/>
                    <a:gd name="T11" fmla="*/ 0 h 118"/>
                    <a:gd name="T12" fmla="*/ 0 w 360"/>
                    <a:gd name="T13" fmla="*/ 0 h 118"/>
                    <a:gd name="T14" fmla="*/ 0 w 360"/>
                    <a:gd name="T15" fmla="*/ 0 h 118"/>
                    <a:gd name="T16" fmla="*/ 0 w 360"/>
                    <a:gd name="T17" fmla="*/ 0 h 118"/>
                    <a:gd name="T18" fmla="*/ 0 w 360"/>
                    <a:gd name="T19" fmla="*/ 0 h 118"/>
                    <a:gd name="T20" fmla="*/ 0 w 360"/>
                    <a:gd name="T21" fmla="*/ 0 h 118"/>
                    <a:gd name="T22" fmla="*/ 0 w 360"/>
                    <a:gd name="T23" fmla="*/ 0 h 118"/>
                    <a:gd name="T24" fmla="*/ 0 w 360"/>
                    <a:gd name="T25" fmla="*/ 0 h 118"/>
                    <a:gd name="T26" fmla="*/ 0 w 360"/>
                    <a:gd name="T27" fmla="*/ 0 h 118"/>
                    <a:gd name="T28" fmla="*/ 0 w 360"/>
                    <a:gd name="T29" fmla="*/ 0 h 118"/>
                    <a:gd name="T30" fmla="*/ 0 w 360"/>
                    <a:gd name="T31" fmla="*/ 0 h 118"/>
                    <a:gd name="T32" fmla="*/ 0 w 360"/>
                    <a:gd name="T33" fmla="*/ 0 h 118"/>
                    <a:gd name="T34" fmla="*/ 0 w 360"/>
                    <a:gd name="T35" fmla="*/ 0 h 118"/>
                    <a:gd name="T36" fmla="*/ 0 w 360"/>
                    <a:gd name="T37" fmla="*/ 0 h 118"/>
                    <a:gd name="T38" fmla="*/ 0 w 360"/>
                    <a:gd name="T39" fmla="*/ 0 h 118"/>
                    <a:gd name="T40" fmla="*/ 0 w 360"/>
                    <a:gd name="T41" fmla="*/ 0 h 118"/>
                    <a:gd name="T42" fmla="*/ 0 w 360"/>
                    <a:gd name="T43" fmla="*/ 0 h 118"/>
                    <a:gd name="T44" fmla="*/ 0 w 360"/>
                    <a:gd name="T45" fmla="*/ 0 h 118"/>
                    <a:gd name="T46" fmla="*/ 0 w 360"/>
                    <a:gd name="T47" fmla="*/ 0 h 118"/>
                    <a:gd name="T48" fmla="*/ 0 w 360"/>
                    <a:gd name="T49" fmla="*/ 0 h 118"/>
                    <a:gd name="T50" fmla="*/ 0 w 360"/>
                    <a:gd name="T51" fmla="*/ 0 h 118"/>
                    <a:gd name="T52" fmla="*/ 0 w 360"/>
                    <a:gd name="T53" fmla="*/ 0 h 118"/>
                    <a:gd name="T54" fmla="*/ 0 w 360"/>
                    <a:gd name="T55" fmla="*/ 0 h 118"/>
                    <a:gd name="T56" fmla="*/ 0 w 360"/>
                    <a:gd name="T57" fmla="*/ 0 h 118"/>
                    <a:gd name="T58" fmla="*/ 0 w 360"/>
                    <a:gd name="T59" fmla="*/ 0 h 118"/>
                    <a:gd name="T60" fmla="*/ 0 w 360"/>
                    <a:gd name="T61" fmla="*/ 0 h 118"/>
                    <a:gd name="T62" fmla="*/ 0 w 360"/>
                    <a:gd name="T63" fmla="*/ 0 h 118"/>
                    <a:gd name="T64" fmla="*/ 0 w 360"/>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0"/>
                    <a:gd name="T100" fmla="*/ 0 h 118"/>
                    <a:gd name="T101" fmla="*/ 360 w 36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0" h="118">
                      <a:moveTo>
                        <a:pt x="0" y="34"/>
                      </a:moveTo>
                      <a:lnTo>
                        <a:pt x="0" y="34"/>
                      </a:lnTo>
                      <a:lnTo>
                        <a:pt x="0" y="36"/>
                      </a:lnTo>
                      <a:lnTo>
                        <a:pt x="0" y="38"/>
                      </a:lnTo>
                      <a:lnTo>
                        <a:pt x="1" y="41"/>
                      </a:lnTo>
                      <a:lnTo>
                        <a:pt x="2" y="45"/>
                      </a:lnTo>
                      <a:lnTo>
                        <a:pt x="4" y="50"/>
                      </a:lnTo>
                      <a:lnTo>
                        <a:pt x="8" y="55"/>
                      </a:lnTo>
                      <a:lnTo>
                        <a:pt x="13" y="61"/>
                      </a:lnTo>
                      <a:lnTo>
                        <a:pt x="18" y="67"/>
                      </a:lnTo>
                      <a:lnTo>
                        <a:pt x="26" y="73"/>
                      </a:lnTo>
                      <a:lnTo>
                        <a:pt x="35" y="79"/>
                      </a:lnTo>
                      <a:lnTo>
                        <a:pt x="48" y="86"/>
                      </a:lnTo>
                      <a:lnTo>
                        <a:pt x="63" y="92"/>
                      </a:lnTo>
                      <a:lnTo>
                        <a:pt x="80" y="99"/>
                      </a:lnTo>
                      <a:lnTo>
                        <a:pt x="99" y="105"/>
                      </a:lnTo>
                      <a:lnTo>
                        <a:pt x="123" y="111"/>
                      </a:lnTo>
                      <a:lnTo>
                        <a:pt x="146" y="116"/>
                      </a:lnTo>
                      <a:lnTo>
                        <a:pt x="170" y="118"/>
                      </a:lnTo>
                      <a:lnTo>
                        <a:pt x="192" y="118"/>
                      </a:lnTo>
                      <a:lnTo>
                        <a:pt x="214" y="116"/>
                      </a:lnTo>
                      <a:lnTo>
                        <a:pt x="235" y="111"/>
                      </a:lnTo>
                      <a:lnTo>
                        <a:pt x="255" y="107"/>
                      </a:lnTo>
                      <a:lnTo>
                        <a:pt x="273" y="102"/>
                      </a:lnTo>
                      <a:lnTo>
                        <a:pt x="292" y="95"/>
                      </a:lnTo>
                      <a:lnTo>
                        <a:pt x="306" y="88"/>
                      </a:lnTo>
                      <a:lnTo>
                        <a:pt x="320" y="80"/>
                      </a:lnTo>
                      <a:lnTo>
                        <a:pt x="332" y="74"/>
                      </a:lnTo>
                      <a:lnTo>
                        <a:pt x="343" y="68"/>
                      </a:lnTo>
                      <a:lnTo>
                        <a:pt x="351" y="62"/>
                      </a:lnTo>
                      <a:lnTo>
                        <a:pt x="356" y="57"/>
                      </a:lnTo>
                      <a:lnTo>
                        <a:pt x="360" y="54"/>
                      </a:lnTo>
                      <a:lnTo>
                        <a:pt x="360" y="52"/>
                      </a:lnTo>
                      <a:lnTo>
                        <a:pt x="360" y="51"/>
                      </a:lnTo>
                      <a:lnTo>
                        <a:pt x="360" y="50"/>
                      </a:lnTo>
                      <a:lnTo>
                        <a:pt x="358" y="46"/>
                      </a:lnTo>
                      <a:lnTo>
                        <a:pt x="357" y="43"/>
                      </a:lnTo>
                      <a:lnTo>
                        <a:pt x="355" y="39"/>
                      </a:lnTo>
                      <a:lnTo>
                        <a:pt x="351" y="35"/>
                      </a:lnTo>
                      <a:lnTo>
                        <a:pt x="347" y="29"/>
                      </a:lnTo>
                      <a:lnTo>
                        <a:pt x="341" y="25"/>
                      </a:lnTo>
                      <a:lnTo>
                        <a:pt x="334" y="20"/>
                      </a:lnTo>
                      <a:lnTo>
                        <a:pt x="324" y="16"/>
                      </a:lnTo>
                      <a:lnTo>
                        <a:pt x="314" y="10"/>
                      </a:lnTo>
                      <a:lnTo>
                        <a:pt x="302" y="7"/>
                      </a:lnTo>
                      <a:lnTo>
                        <a:pt x="288" y="3"/>
                      </a:lnTo>
                      <a:lnTo>
                        <a:pt x="272" y="1"/>
                      </a:lnTo>
                      <a:lnTo>
                        <a:pt x="252" y="0"/>
                      </a:lnTo>
                      <a:lnTo>
                        <a:pt x="233" y="0"/>
                      </a:lnTo>
                      <a:lnTo>
                        <a:pt x="230" y="0"/>
                      </a:lnTo>
                      <a:lnTo>
                        <a:pt x="224" y="0"/>
                      </a:lnTo>
                      <a:lnTo>
                        <a:pt x="213" y="0"/>
                      </a:lnTo>
                      <a:lnTo>
                        <a:pt x="201" y="0"/>
                      </a:lnTo>
                      <a:lnTo>
                        <a:pt x="186" y="0"/>
                      </a:lnTo>
                      <a:lnTo>
                        <a:pt x="170" y="1"/>
                      </a:lnTo>
                      <a:lnTo>
                        <a:pt x="150" y="2"/>
                      </a:lnTo>
                      <a:lnTo>
                        <a:pt x="132" y="3"/>
                      </a:lnTo>
                      <a:lnTo>
                        <a:pt x="112" y="4"/>
                      </a:lnTo>
                      <a:lnTo>
                        <a:pt x="93" y="5"/>
                      </a:lnTo>
                      <a:lnTo>
                        <a:pt x="74" y="7"/>
                      </a:lnTo>
                      <a:lnTo>
                        <a:pt x="57" y="9"/>
                      </a:lnTo>
                      <a:lnTo>
                        <a:pt x="42" y="11"/>
                      </a:lnTo>
                      <a:lnTo>
                        <a:pt x="29" y="15"/>
                      </a:lnTo>
                      <a:lnTo>
                        <a:pt x="18" y="17"/>
                      </a:lnTo>
                      <a:lnTo>
                        <a:pt x="12" y="21"/>
                      </a:lnTo>
                      <a:lnTo>
                        <a:pt x="0" y="34"/>
                      </a:lnTo>
                      <a:close/>
                    </a:path>
                  </a:pathLst>
                </a:custGeom>
                <a:solidFill>
                  <a:srgbClr val="913D82"/>
                </a:solidFill>
                <a:ln w="9525">
                  <a:noFill/>
                  <a:round/>
                  <a:headEnd/>
                  <a:tailEnd/>
                </a:ln>
              </p:spPr>
              <p:txBody>
                <a:bodyPr/>
                <a:lstStyle/>
                <a:p>
                  <a:endParaRPr lang="fr-FR"/>
                </a:p>
              </p:txBody>
            </p:sp>
            <p:sp>
              <p:nvSpPr>
                <p:cNvPr id="70" name="Freeform 466"/>
                <p:cNvSpPr>
                  <a:spLocks/>
                </p:cNvSpPr>
                <p:nvPr/>
              </p:nvSpPr>
              <p:spPr bwMode="auto">
                <a:xfrm>
                  <a:off x="4155" y="2139"/>
                  <a:ext cx="30" cy="92"/>
                </a:xfrm>
                <a:custGeom>
                  <a:avLst/>
                  <a:gdLst>
                    <a:gd name="T0" fmla="*/ 0 w 121"/>
                    <a:gd name="T1" fmla="*/ 0 h 277"/>
                    <a:gd name="T2" fmla="*/ 0 w 121"/>
                    <a:gd name="T3" fmla="*/ 0 h 277"/>
                    <a:gd name="T4" fmla="*/ 0 w 121"/>
                    <a:gd name="T5" fmla="*/ 0 h 277"/>
                    <a:gd name="T6" fmla="*/ 0 w 121"/>
                    <a:gd name="T7" fmla="*/ 0 h 277"/>
                    <a:gd name="T8" fmla="*/ 0 w 121"/>
                    <a:gd name="T9" fmla="*/ 0 h 277"/>
                    <a:gd name="T10" fmla="*/ 0 w 121"/>
                    <a:gd name="T11" fmla="*/ 0 h 277"/>
                    <a:gd name="T12" fmla="*/ 0 w 121"/>
                    <a:gd name="T13" fmla="*/ 0 h 277"/>
                    <a:gd name="T14" fmla="*/ 0 w 121"/>
                    <a:gd name="T15" fmla="*/ 0 h 277"/>
                    <a:gd name="T16" fmla="*/ 0 w 121"/>
                    <a:gd name="T17" fmla="*/ 0 h 277"/>
                    <a:gd name="T18" fmla="*/ 0 w 121"/>
                    <a:gd name="T19" fmla="*/ 0 h 277"/>
                    <a:gd name="T20" fmla="*/ 0 w 121"/>
                    <a:gd name="T21" fmla="*/ 0 h 277"/>
                    <a:gd name="T22" fmla="*/ 0 w 121"/>
                    <a:gd name="T23" fmla="*/ 0 h 277"/>
                    <a:gd name="T24" fmla="*/ 0 w 121"/>
                    <a:gd name="T25" fmla="*/ 0 h 277"/>
                    <a:gd name="T26" fmla="*/ 0 w 121"/>
                    <a:gd name="T27" fmla="*/ 0 h 277"/>
                    <a:gd name="T28" fmla="*/ 0 w 121"/>
                    <a:gd name="T29" fmla="*/ 0 h 277"/>
                    <a:gd name="T30" fmla="*/ 0 w 121"/>
                    <a:gd name="T31" fmla="*/ 0 h 277"/>
                    <a:gd name="T32" fmla="*/ 0 w 121"/>
                    <a:gd name="T33" fmla="*/ 0 h 277"/>
                    <a:gd name="T34" fmla="*/ 0 w 121"/>
                    <a:gd name="T35" fmla="*/ 0 h 277"/>
                    <a:gd name="T36" fmla="*/ 0 w 121"/>
                    <a:gd name="T37" fmla="*/ 0 h 277"/>
                    <a:gd name="T38" fmla="*/ 0 w 121"/>
                    <a:gd name="T39" fmla="*/ 0 h 277"/>
                    <a:gd name="T40" fmla="*/ 0 w 121"/>
                    <a:gd name="T41" fmla="*/ 0 h 277"/>
                    <a:gd name="T42" fmla="*/ 0 w 121"/>
                    <a:gd name="T43" fmla="*/ 0 h 277"/>
                    <a:gd name="T44" fmla="*/ 0 w 121"/>
                    <a:gd name="T45" fmla="*/ 0 h 277"/>
                    <a:gd name="T46" fmla="*/ 0 w 121"/>
                    <a:gd name="T47" fmla="*/ 0 h 277"/>
                    <a:gd name="T48" fmla="*/ 0 w 121"/>
                    <a:gd name="T49" fmla="*/ 0 h 277"/>
                    <a:gd name="T50" fmla="*/ 0 w 121"/>
                    <a:gd name="T51" fmla="*/ 0 h 277"/>
                    <a:gd name="T52" fmla="*/ 0 w 121"/>
                    <a:gd name="T53" fmla="*/ 0 h 277"/>
                    <a:gd name="T54" fmla="*/ 0 w 121"/>
                    <a:gd name="T55" fmla="*/ 0 h 277"/>
                    <a:gd name="T56" fmla="*/ 0 w 121"/>
                    <a:gd name="T57" fmla="*/ 0 h 277"/>
                    <a:gd name="T58" fmla="*/ 0 w 121"/>
                    <a:gd name="T59" fmla="*/ 0 h 277"/>
                    <a:gd name="T60" fmla="*/ 0 w 121"/>
                    <a:gd name="T61" fmla="*/ 0 h 277"/>
                    <a:gd name="T62" fmla="*/ 0 w 121"/>
                    <a:gd name="T63" fmla="*/ 0 h 277"/>
                    <a:gd name="T64" fmla="*/ 0 w 121"/>
                    <a:gd name="T65" fmla="*/ 0 h 277"/>
                    <a:gd name="T66" fmla="*/ 0 w 121"/>
                    <a:gd name="T67" fmla="*/ 0 h 277"/>
                    <a:gd name="T68" fmla="*/ 0 w 121"/>
                    <a:gd name="T69" fmla="*/ 0 h 277"/>
                    <a:gd name="T70" fmla="*/ 0 w 121"/>
                    <a:gd name="T71" fmla="*/ 0 h 277"/>
                    <a:gd name="T72" fmla="*/ 0 w 121"/>
                    <a:gd name="T73" fmla="*/ 0 h 277"/>
                    <a:gd name="T74" fmla="*/ 0 w 121"/>
                    <a:gd name="T75" fmla="*/ 0 h 277"/>
                    <a:gd name="T76" fmla="*/ 0 w 121"/>
                    <a:gd name="T77" fmla="*/ 0 h 277"/>
                    <a:gd name="T78" fmla="*/ 0 w 121"/>
                    <a:gd name="T79" fmla="*/ 0 h 277"/>
                    <a:gd name="T80" fmla="*/ 0 w 121"/>
                    <a:gd name="T81" fmla="*/ 0 h 277"/>
                    <a:gd name="T82" fmla="*/ 0 w 121"/>
                    <a:gd name="T83" fmla="*/ 0 h 277"/>
                    <a:gd name="T84" fmla="*/ 0 w 121"/>
                    <a:gd name="T85" fmla="*/ 0 h 277"/>
                    <a:gd name="T86" fmla="*/ 0 w 121"/>
                    <a:gd name="T87" fmla="*/ 0 h 277"/>
                    <a:gd name="T88" fmla="*/ 0 w 121"/>
                    <a:gd name="T89" fmla="*/ 0 h 277"/>
                    <a:gd name="T90" fmla="*/ 0 w 121"/>
                    <a:gd name="T91" fmla="*/ 0 h 277"/>
                    <a:gd name="T92" fmla="*/ 0 w 121"/>
                    <a:gd name="T93" fmla="*/ 0 h 277"/>
                    <a:gd name="T94" fmla="*/ 0 w 121"/>
                    <a:gd name="T95" fmla="*/ 0 h 277"/>
                    <a:gd name="T96" fmla="*/ 0 w 121"/>
                    <a:gd name="T97" fmla="*/ 0 h 277"/>
                    <a:gd name="T98" fmla="*/ 0 w 121"/>
                    <a:gd name="T99" fmla="*/ 0 h 277"/>
                    <a:gd name="T100" fmla="*/ 0 w 121"/>
                    <a:gd name="T101" fmla="*/ 0 h 277"/>
                    <a:gd name="T102" fmla="*/ 0 w 121"/>
                    <a:gd name="T103" fmla="*/ 0 h 277"/>
                    <a:gd name="T104" fmla="*/ 0 w 121"/>
                    <a:gd name="T105" fmla="*/ 0 h 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1"/>
                    <a:gd name="T160" fmla="*/ 0 h 277"/>
                    <a:gd name="T161" fmla="*/ 121 w 121"/>
                    <a:gd name="T162" fmla="*/ 277 h 27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1" h="277">
                      <a:moveTo>
                        <a:pt x="29" y="2"/>
                      </a:moveTo>
                      <a:lnTo>
                        <a:pt x="29" y="3"/>
                      </a:lnTo>
                      <a:lnTo>
                        <a:pt x="29" y="5"/>
                      </a:lnTo>
                      <a:lnTo>
                        <a:pt x="29" y="10"/>
                      </a:lnTo>
                      <a:lnTo>
                        <a:pt x="30" y="15"/>
                      </a:lnTo>
                      <a:lnTo>
                        <a:pt x="31" y="20"/>
                      </a:lnTo>
                      <a:lnTo>
                        <a:pt x="33" y="28"/>
                      </a:lnTo>
                      <a:lnTo>
                        <a:pt x="34" y="35"/>
                      </a:lnTo>
                      <a:lnTo>
                        <a:pt x="37" y="43"/>
                      </a:lnTo>
                      <a:lnTo>
                        <a:pt x="37" y="50"/>
                      </a:lnTo>
                      <a:lnTo>
                        <a:pt x="38" y="58"/>
                      </a:lnTo>
                      <a:lnTo>
                        <a:pt x="38" y="65"/>
                      </a:lnTo>
                      <a:lnTo>
                        <a:pt x="39" y="71"/>
                      </a:lnTo>
                      <a:lnTo>
                        <a:pt x="39" y="78"/>
                      </a:lnTo>
                      <a:lnTo>
                        <a:pt x="39" y="82"/>
                      </a:lnTo>
                      <a:lnTo>
                        <a:pt x="38" y="86"/>
                      </a:lnTo>
                      <a:lnTo>
                        <a:pt x="38" y="88"/>
                      </a:lnTo>
                      <a:lnTo>
                        <a:pt x="33" y="90"/>
                      </a:lnTo>
                      <a:lnTo>
                        <a:pt x="28" y="94"/>
                      </a:lnTo>
                      <a:lnTo>
                        <a:pt x="22" y="96"/>
                      </a:lnTo>
                      <a:lnTo>
                        <a:pt x="16" y="100"/>
                      </a:lnTo>
                      <a:lnTo>
                        <a:pt x="13" y="101"/>
                      </a:lnTo>
                      <a:lnTo>
                        <a:pt x="11" y="104"/>
                      </a:lnTo>
                      <a:lnTo>
                        <a:pt x="8" y="106"/>
                      </a:lnTo>
                      <a:lnTo>
                        <a:pt x="7" y="111"/>
                      </a:lnTo>
                      <a:lnTo>
                        <a:pt x="4" y="113"/>
                      </a:lnTo>
                      <a:lnTo>
                        <a:pt x="3" y="118"/>
                      </a:lnTo>
                      <a:lnTo>
                        <a:pt x="1" y="121"/>
                      </a:lnTo>
                      <a:lnTo>
                        <a:pt x="1" y="127"/>
                      </a:lnTo>
                      <a:lnTo>
                        <a:pt x="0" y="132"/>
                      </a:lnTo>
                      <a:lnTo>
                        <a:pt x="1" y="140"/>
                      </a:lnTo>
                      <a:lnTo>
                        <a:pt x="1" y="150"/>
                      </a:lnTo>
                      <a:lnTo>
                        <a:pt x="3" y="161"/>
                      </a:lnTo>
                      <a:lnTo>
                        <a:pt x="4" y="171"/>
                      </a:lnTo>
                      <a:lnTo>
                        <a:pt x="5" y="184"/>
                      </a:lnTo>
                      <a:lnTo>
                        <a:pt x="8" y="197"/>
                      </a:lnTo>
                      <a:lnTo>
                        <a:pt x="9" y="211"/>
                      </a:lnTo>
                      <a:lnTo>
                        <a:pt x="11" y="222"/>
                      </a:lnTo>
                      <a:lnTo>
                        <a:pt x="12" y="234"/>
                      </a:lnTo>
                      <a:lnTo>
                        <a:pt x="14" y="245"/>
                      </a:lnTo>
                      <a:lnTo>
                        <a:pt x="16" y="255"/>
                      </a:lnTo>
                      <a:lnTo>
                        <a:pt x="16" y="263"/>
                      </a:lnTo>
                      <a:lnTo>
                        <a:pt x="17" y="269"/>
                      </a:lnTo>
                      <a:lnTo>
                        <a:pt x="18" y="273"/>
                      </a:lnTo>
                      <a:lnTo>
                        <a:pt x="18" y="274"/>
                      </a:lnTo>
                      <a:lnTo>
                        <a:pt x="20" y="274"/>
                      </a:lnTo>
                      <a:lnTo>
                        <a:pt x="22" y="274"/>
                      </a:lnTo>
                      <a:lnTo>
                        <a:pt x="26" y="274"/>
                      </a:lnTo>
                      <a:lnTo>
                        <a:pt x="33" y="275"/>
                      </a:lnTo>
                      <a:lnTo>
                        <a:pt x="39" y="275"/>
                      </a:lnTo>
                      <a:lnTo>
                        <a:pt x="47" y="275"/>
                      </a:lnTo>
                      <a:lnTo>
                        <a:pt x="56" y="275"/>
                      </a:lnTo>
                      <a:lnTo>
                        <a:pt x="66" y="277"/>
                      </a:lnTo>
                      <a:lnTo>
                        <a:pt x="75" y="275"/>
                      </a:lnTo>
                      <a:lnTo>
                        <a:pt x="83" y="275"/>
                      </a:lnTo>
                      <a:lnTo>
                        <a:pt x="92" y="274"/>
                      </a:lnTo>
                      <a:lnTo>
                        <a:pt x="100" y="273"/>
                      </a:lnTo>
                      <a:lnTo>
                        <a:pt x="106" y="271"/>
                      </a:lnTo>
                      <a:lnTo>
                        <a:pt x="111" y="269"/>
                      </a:lnTo>
                      <a:lnTo>
                        <a:pt x="115" y="266"/>
                      </a:lnTo>
                      <a:lnTo>
                        <a:pt x="118" y="263"/>
                      </a:lnTo>
                      <a:lnTo>
                        <a:pt x="119" y="257"/>
                      </a:lnTo>
                      <a:lnTo>
                        <a:pt x="119" y="249"/>
                      </a:lnTo>
                      <a:lnTo>
                        <a:pt x="121" y="237"/>
                      </a:lnTo>
                      <a:lnTo>
                        <a:pt x="121" y="224"/>
                      </a:lnTo>
                      <a:lnTo>
                        <a:pt x="121" y="210"/>
                      </a:lnTo>
                      <a:lnTo>
                        <a:pt x="121" y="195"/>
                      </a:lnTo>
                      <a:lnTo>
                        <a:pt x="119" y="179"/>
                      </a:lnTo>
                      <a:lnTo>
                        <a:pt x="118" y="163"/>
                      </a:lnTo>
                      <a:lnTo>
                        <a:pt x="114" y="147"/>
                      </a:lnTo>
                      <a:lnTo>
                        <a:pt x="111" y="132"/>
                      </a:lnTo>
                      <a:lnTo>
                        <a:pt x="107" y="117"/>
                      </a:lnTo>
                      <a:lnTo>
                        <a:pt x="103" y="105"/>
                      </a:lnTo>
                      <a:lnTo>
                        <a:pt x="97" y="94"/>
                      </a:lnTo>
                      <a:lnTo>
                        <a:pt x="90" y="86"/>
                      </a:lnTo>
                      <a:lnTo>
                        <a:pt x="83" y="81"/>
                      </a:lnTo>
                      <a:lnTo>
                        <a:pt x="75" y="80"/>
                      </a:lnTo>
                      <a:lnTo>
                        <a:pt x="75" y="79"/>
                      </a:lnTo>
                      <a:lnTo>
                        <a:pt x="75" y="77"/>
                      </a:lnTo>
                      <a:lnTo>
                        <a:pt x="75" y="73"/>
                      </a:lnTo>
                      <a:lnTo>
                        <a:pt x="75" y="69"/>
                      </a:lnTo>
                      <a:lnTo>
                        <a:pt x="75" y="63"/>
                      </a:lnTo>
                      <a:lnTo>
                        <a:pt x="75" y="58"/>
                      </a:lnTo>
                      <a:lnTo>
                        <a:pt x="75" y="51"/>
                      </a:lnTo>
                      <a:lnTo>
                        <a:pt x="75" y="45"/>
                      </a:lnTo>
                      <a:lnTo>
                        <a:pt x="75" y="38"/>
                      </a:lnTo>
                      <a:lnTo>
                        <a:pt x="75" y="31"/>
                      </a:lnTo>
                      <a:lnTo>
                        <a:pt x="76" y="25"/>
                      </a:lnTo>
                      <a:lnTo>
                        <a:pt x="76" y="18"/>
                      </a:lnTo>
                      <a:lnTo>
                        <a:pt x="76" y="13"/>
                      </a:lnTo>
                      <a:lnTo>
                        <a:pt x="77" y="8"/>
                      </a:lnTo>
                      <a:lnTo>
                        <a:pt x="79" y="3"/>
                      </a:lnTo>
                      <a:lnTo>
                        <a:pt x="80" y="0"/>
                      </a:lnTo>
                      <a:lnTo>
                        <a:pt x="79" y="1"/>
                      </a:lnTo>
                      <a:lnTo>
                        <a:pt x="76" y="2"/>
                      </a:lnTo>
                      <a:lnTo>
                        <a:pt x="73" y="4"/>
                      </a:lnTo>
                      <a:lnTo>
                        <a:pt x="68" y="6"/>
                      </a:lnTo>
                      <a:lnTo>
                        <a:pt x="64" y="8"/>
                      </a:lnTo>
                      <a:lnTo>
                        <a:pt x="60" y="8"/>
                      </a:lnTo>
                      <a:lnTo>
                        <a:pt x="56" y="8"/>
                      </a:lnTo>
                      <a:lnTo>
                        <a:pt x="54" y="8"/>
                      </a:lnTo>
                      <a:lnTo>
                        <a:pt x="48" y="8"/>
                      </a:lnTo>
                      <a:lnTo>
                        <a:pt x="43" y="6"/>
                      </a:lnTo>
                      <a:lnTo>
                        <a:pt x="38" y="4"/>
                      </a:lnTo>
                      <a:lnTo>
                        <a:pt x="33" y="2"/>
                      </a:lnTo>
                      <a:lnTo>
                        <a:pt x="29" y="2"/>
                      </a:lnTo>
                      <a:close/>
                    </a:path>
                  </a:pathLst>
                </a:custGeom>
                <a:solidFill>
                  <a:srgbClr val="EBDEFF"/>
                </a:solidFill>
                <a:ln w="9525">
                  <a:noFill/>
                  <a:round/>
                  <a:headEnd/>
                  <a:tailEnd/>
                </a:ln>
              </p:spPr>
              <p:txBody>
                <a:bodyPr/>
                <a:lstStyle/>
                <a:p>
                  <a:endParaRPr lang="fr-FR"/>
                </a:p>
              </p:txBody>
            </p:sp>
            <p:sp>
              <p:nvSpPr>
                <p:cNvPr id="71" name="Freeform 467"/>
                <p:cNvSpPr>
                  <a:spLocks/>
                </p:cNvSpPr>
                <p:nvPr/>
              </p:nvSpPr>
              <p:spPr bwMode="auto">
                <a:xfrm>
                  <a:off x="4069" y="2204"/>
                  <a:ext cx="88" cy="33"/>
                </a:xfrm>
                <a:custGeom>
                  <a:avLst/>
                  <a:gdLst>
                    <a:gd name="T0" fmla="*/ 0 w 352"/>
                    <a:gd name="T1" fmla="*/ 0 h 101"/>
                    <a:gd name="T2" fmla="*/ 0 w 352"/>
                    <a:gd name="T3" fmla="*/ 0 h 101"/>
                    <a:gd name="T4" fmla="*/ 0 w 352"/>
                    <a:gd name="T5" fmla="*/ 0 h 101"/>
                    <a:gd name="T6" fmla="*/ 0 w 352"/>
                    <a:gd name="T7" fmla="*/ 0 h 101"/>
                    <a:gd name="T8" fmla="*/ 0 w 352"/>
                    <a:gd name="T9" fmla="*/ 0 h 101"/>
                    <a:gd name="T10" fmla="*/ 0 w 352"/>
                    <a:gd name="T11" fmla="*/ 0 h 101"/>
                    <a:gd name="T12" fmla="*/ 0 w 352"/>
                    <a:gd name="T13" fmla="*/ 0 h 101"/>
                    <a:gd name="T14" fmla="*/ 0 w 352"/>
                    <a:gd name="T15" fmla="*/ 0 h 101"/>
                    <a:gd name="T16" fmla="*/ 0 w 352"/>
                    <a:gd name="T17" fmla="*/ 0 h 101"/>
                    <a:gd name="T18" fmla="*/ 0 w 352"/>
                    <a:gd name="T19" fmla="*/ 0 h 101"/>
                    <a:gd name="T20" fmla="*/ 0 w 352"/>
                    <a:gd name="T21" fmla="*/ 0 h 101"/>
                    <a:gd name="T22" fmla="*/ 0 w 352"/>
                    <a:gd name="T23" fmla="*/ 0 h 101"/>
                    <a:gd name="T24" fmla="*/ 0 w 352"/>
                    <a:gd name="T25" fmla="*/ 0 h 101"/>
                    <a:gd name="T26" fmla="*/ 0 w 352"/>
                    <a:gd name="T27" fmla="*/ 0 h 101"/>
                    <a:gd name="T28" fmla="*/ 0 w 352"/>
                    <a:gd name="T29" fmla="*/ 0 h 101"/>
                    <a:gd name="T30" fmla="*/ 0 w 352"/>
                    <a:gd name="T31" fmla="*/ 0 h 101"/>
                    <a:gd name="T32" fmla="*/ 0 w 352"/>
                    <a:gd name="T33" fmla="*/ 0 h 101"/>
                    <a:gd name="T34" fmla="*/ 0 w 352"/>
                    <a:gd name="T35" fmla="*/ 0 h 101"/>
                    <a:gd name="T36" fmla="*/ 0 w 352"/>
                    <a:gd name="T37" fmla="*/ 0 h 101"/>
                    <a:gd name="T38" fmla="*/ 0 w 352"/>
                    <a:gd name="T39" fmla="*/ 0 h 101"/>
                    <a:gd name="T40" fmla="*/ 0 w 352"/>
                    <a:gd name="T41" fmla="*/ 0 h 101"/>
                    <a:gd name="T42" fmla="*/ 0 w 352"/>
                    <a:gd name="T43" fmla="*/ 0 h 101"/>
                    <a:gd name="T44" fmla="*/ 0 w 352"/>
                    <a:gd name="T45" fmla="*/ 0 h 101"/>
                    <a:gd name="T46" fmla="*/ 0 w 352"/>
                    <a:gd name="T47" fmla="*/ 0 h 101"/>
                    <a:gd name="T48" fmla="*/ 0 w 352"/>
                    <a:gd name="T49" fmla="*/ 0 h 101"/>
                    <a:gd name="T50" fmla="*/ 0 w 352"/>
                    <a:gd name="T51" fmla="*/ 0 h 101"/>
                    <a:gd name="T52" fmla="*/ 0 w 352"/>
                    <a:gd name="T53" fmla="*/ 0 h 101"/>
                    <a:gd name="T54" fmla="*/ 0 w 352"/>
                    <a:gd name="T55" fmla="*/ 0 h 101"/>
                    <a:gd name="T56" fmla="*/ 0 w 352"/>
                    <a:gd name="T57" fmla="*/ 0 h 101"/>
                    <a:gd name="T58" fmla="*/ 0 w 352"/>
                    <a:gd name="T59" fmla="*/ 0 h 101"/>
                    <a:gd name="T60" fmla="*/ 0 w 352"/>
                    <a:gd name="T61" fmla="*/ 0 h 101"/>
                    <a:gd name="T62" fmla="*/ 0 w 352"/>
                    <a:gd name="T63" fmla="*/ 0 h 101"/>
                    <a:gd name="T64" fmla="*/ 0 w 352"/>
                    <a:gd name="T65" fmla="*/ 0 h 101"/>
                    <a:gd name="T66" fmla="*/ 0 w 352"/>
                    <a:gd name="T67" fmla="*/ 0 h 101"/>
                    <a:gd name="T68" fmla="*/ 0 w 352"/>
                    <a:gd name="T69" fmla="*/ 0 h 101"/>
                    <a:gd name="T70" fmla="*/ 0 w 352"/>
                    <a:gd name="T71" fmla="*/ 0 h 101"/>
                    <a:gd name="T72" fmla="*/ 0 w 352"/>
                    <a:gd name="T73" fmla="*/ 0 h 101"/>
                    <a:gd name="T74" fmla="*/ 0 w 352"/>
                    <a:gd name="T75" fmla="*/ 0 h 101"/>
                    <a:gd name="T76" fmla="*/ 0 w 352"/>
                    <a:gd name="T77" fmla="*/ 0 h 101"/>
                    <a:gd name="T78" fmla="*/ 0 w 352"/>
                    <a:gd name="T79" fmla="*/ 0 h 101"/>
                    <a:gd name="T80" fmla="*/ 0 w 352"/>
                    <a:gd name="T81" fmla="*/ 0 h 101"/>
                    <a:gd name="T82" fmla="*/ 0 w 352"/>
                    <a:gd name="T83" fmla="*/ 0 h 101"/>
                    <a:gd name="T84" fmla="*/ 0 w 352"/>
                    <a:gd name="T85" fmla="*/ 0 h 101"/>
                    <a:gd name="T86" fmla="*/ 0 w 352"/>
                    <a:gd name="T87" fmla="*/ 0 h 101"/>
                    <a:gd name="T88" fmla="*/ 0 w 352"/>
                    <a:gd name="T89" fmla="*/ 0 h 101"/>
                    <a:gd name="T90" fmla="*/ 0 w 352"/>
                    <a:gd name="T91" fmla="*/ 0 h 101"/>
                    <a:gd name="T92" fmla="*/ 0 w 352"/>
                    <a:gd name="T93" fmla="*/ 0 h 101"/>
                    <a:gd name="T94" fmla="*/ 0 w 352"/>
                    <a:gd name="T95" fmla="*/ 0 h 101"/>
                    <a:gd name="T96" fmla="*/ 0 w 352"/>
                    <a:gd name="T97" fmla="*/ 0 h 101"/>
                    <a:gd name="T98" fmla="*/ 0 w 352"/>
                    <a:gd name="T99" fmla="*/ 0 h 101"/>
                    <a:gd name="T100" fmla="*/ 0 w 352"/>
                    <a:gd name="T101" fmla="*/ 0 h 101"/>
                    <a:gd name="T102" fmla="*/ 0 w 352"/>
                    <a:gd name="T103" fmla="*/ 0 h 101"/>
                    <a:gd name="T104" fmla="*/ 0 w 352"/>
                    <a:gd name="T105" fmla="*/ 0 h 101"/>
                    <a:gd name="T106" fmla="*/ 0 w 352"/>
                    <a:gd name="T107" fmla="*/ 0 h 101"/>
                    <a:gd name="T108" fmla="*/ 0 w 352"/>
                    <a:gd name="T109" fmla="*/ 0 h 101"/>
                    <a:gd name="T110" fmla="*/ 0 w 352"/>
                    <a:gd name="T111" fmla="*/ 0 h 101"/>
                    <a:gd name="T112" fmla="*/ 0 w 352"/>
                    <a:gd name="T113" fmla="*/ 0 h 101"/>
                    <a:gd name="T114" fmla="*/ 0 w 352"/>
                    <a:gd name="T115" fmla="*/ 0 h 101"/>
                    <a:gd name="T116" fmla="*/ 0 w 352"/>
                    <a:gd name="T117" fmla="*/ 0 h 101"/>
                    <a:gd name="T118" fmla="*/ 0 w 352"/>
                    <a:gd name="T119" fmla="*/ 0 h 101"/>
                    <a:gd name="T120" fmla="*/ 0 w 352"/>
                    <a:gd name="T121" fmla="*/ 0 h 101"/>
                    <a:gd name="T122" fmla="*/ 0 w 352"/>
                    <a:gd name="T123" fmla="*/ 0 h 101"/>
                    <a:gd name="T124" fmla="*/ 0 w 352"/>
                    <a:gd name="T125" fmla="*/ 0 h 1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2"/>
                    <a:gd name="T190" fmla="*/ 0 h 101"/>
                    <a:gd name="T191" fmla="*/ 352 w 352"/>
                    <a:gd name="T192" fmla="*/ 101 h 1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2" h="101">
                      <a:moveTo>
                        <a:pt x="40" y="11"/>
                      </a:moveTo>
                      <a:lnTo>
                        <a:pt x="38" y="11"/>
                      </a:lnTo>
                      <a:lnTo>
                        <a:pt x="34" y="12"/>
                      </a:lnTo>
                      <a:lnTo>
                        <a:pt x="30" y="12"/>
                      </a:lnTo>
                      <a:lnTo>
                        <a:pt x="26" y="15"/>
                      </a:lnTo>
                      <a:lnTo>
                        <a:pt x="22" y="16"/>
                      </a:lnTo>
                      <a:lnTo>
                        <a:pt x="18" y="17"/>
                      </a:lnTo>
                      <a:lnTo>
                        <a:pt x="14" y="19"/>
                      </a:lnTo>
                      <a:lnTo>
                        <a:pt x="12" y="20"/>
                      </a:lnTo>
                      <a:lnTo>
                        <a:pt x="8" y="22"/>
                      </a:lnTo>
                      <a:lnTo>
                        <a:pt x="5" y="24"/>
                      </a:lnTo>
                      <a:lnTo>
                        <a:pt x="1" y="28"/>
                      </a:lnTo>
                      <a:lnTo>
                        <a:pt x="0" y="34"/>
                      </a:lnTo>
                      <a:lnTo>
                        <a:pt x="2" y="37"/>
                      </a:lnTo>
                      <a:lnTo>
                        <a:pt x="9" y="43"/>
                      </a:lnTo>
                      <a:lnTo>
                        <a:pt x="19" y="49"/>
                      </a:lnTo>
                      <a:lnTo>
                        <a:pt x="34" y="57"/>
                      </a:lnTo>
                      <a:lnTo>
                        <a:pt x="51" y="66"/>
                      </a:lnTo>
                      <a:lnTo>
                        <a:pt x="72" y="74"/>
                      </a:lnTo>
                      <a:lnTo>
                        <a:pt x="94" y="83"/>
                      </a:lnTo>
                      <a:lnTo>
                        <a:pt x="119" y="90"/>
                      </a:lnTo>
                      <a:lnTo>
                        <a:pt x="144" y="95"/>
                      </a:lnTo>
                      <a:lnTo>
                        <a:pt x="171" y="99"/>
                      </a:lnTo>
                      <a:lnTo>
                        <a:pt x="200" y="101"/>
                      </a:lnTo>
                      <a:lnTo>
                        <a:pt x="229" y="99"/>
                      </a:lnTo>
                      <a:lnTo>
                        <a:pt x="258" y="93"/>
                      </a:lnTo>
                      <a:lnTo>
                        <a:pt x="288" y="85"/>
                      </a:lnTo>
                      <a:lnTo>
                        <a:pt x="315" y="72"/>
                      </a:lnTo>
                      <a:lnTo>
                        <a:pt x="344" y="54"/>
                      </a:lnTo>
                      <a:lnTo>
                        <a:pt x="352" y="46"/>
                      </a:lnTo>
                      <a:lnTo>
                        <a:pt x="352" y="45"/>
                      </a:lnTo>
                      <a:lnTo>
                        <a:pt x="351" y="44"/>
                      </a:lnTo>
                      <a:lnTo>
                        <a:pt x="348" y="42"/>
                      </a:lnTo>
                      <a:lnTo>
                        <a:pt x="345" y="40"/>
                      </a:lnTo>
                      <a:lnTo>
                        <a:pt x="343" y="36"/>
                      </a:lnTo>
                      <a:lnTo>
                        <a:pt x="339" y="33"/>
                      </a:lnTo>
                      <a:lnTo>
                        <a:pt x="335" y="29"/>
                      </a:lnTo>
                      <a:lnTo>
                        <a:pt x="330" y="25"/>
                      </a:lnTo>
                      <a:lnTo>
                        <a:pt x="323" y="21"/>
                      </a:lnTo>
                      <a:lnTo>
                        <a:pt x="317" y="17"/>
                      </a:lnTo>
                      <a:lnTo>
                        <a:pt x="310" y="12"/>
                      </a:lnTo>
                      <a:lnTo>
                        <a:pt x="303" y="9"/>
                      </a:lnTo>
                      <a:lnTo>
                        <a:pt x="294" y="6"/>
                      </a:lnTo>
                      <a:lnTo>
                        <a:pt x="286" y="4"/>
                      </a:lnTo>
                      <a:lnTo>
                        <a:pt x="276" y="2"/>
                      </a:lnTo>
                      <a:lnTo>
                        <a:pt x="268" y="1"/>
                      </a:lnTo>
                      <a:lnTo>
                        <a:pt x="255" y="0"/>
                      </a:lnTo>
                      <a:lnTo>
                        <a:pt x="242" y="0"/>
                      </a:lnTo>
                      <a:lnTo>
                        <a:pt x="225" y="0"/>
                      </a:lnTo>
                      <a:lnTo>
                        <a:pt x="208" y="0"/>
                      </a:lnTo>
                      <a:lnTo>
                        <a:pt x="190" y="0"/>
                      </a:lnTo>
                      <a:lnTo>
                        <a:pt x="171" y="1"/>
                      </a:lnTo>
                      <a:lnTo>
                        <a:pt x="152" y="2"/>
                      </a:lnTo>
                      <a:lnTo>
                        <a:pt x="133" y="4"/>
                      </a:lnTo>
                      <a:lnTo>
                        <a:pt x="115" y="5"/>
                      </a:lnTo>
                      <a:lnTo>
                        <a:pt x="97" y="6"/>
                      </a:lnTo>
                      <a:lnTo>
                        <a:pt x="81" y="7"/>
                      </a:lnTo>
                      <a:lnTo>
                        <a:pt x="68" y="8"/>
                      </a:lnTo>
                      <a:lnTo>
                        <a:pt x="56" y="9"/>
                      </a:lnTo>
                      <a:lnTo>
                        <a:pt x="48" y="10"/>
                      </a:lnTo>
                      <a:lnTo>
                        <a:pt x="42" y="10"/>
                      </a:lnTo>
                      <a:lnTo>
                        <a:pt x="40" y="11"/>
                      </a:lnTo>
                      <a:close/>
                    </a:path>
                  </a:pathLst>
                </a:custGeom>
                <a:solidFill>
                  <a:srgbClr val="BD0DFF"/>
                </a:solidFill>
                <a:ln w="9525">
                  <a:noFill/>
                  <a:round/>
                  <a:headEnd/>
                  <a:tailEnd/>
                </a:ln>
              </p:spPr>
              <p:txBody>
                <a:bodyPr/>
                <a:lstStyle/>
                <a:p>
                  <a:endParaRPr lang="fr-FR"/>
                </a:p>
              </p:txBody>
            </p:sp>
            <p:sp>
              <p:nvSpPr>
                <p:cNvPr id="72" name="Freeform 468"/>
                <p:cNvSpPr>
                  <a:spLocks/>
                </p:cNvSpPr>
                <p:nvPr/>
              </p:nvSpPr>
              <p:spPr bwMode="auto">
                <a:xfrm>
                  <a:off x="4076" y="2170"/>
                  <a:ext cx="19" cy="53"/>
                </a:xfrm>
                <a:custGeom>
                  <a:avLst/>
                  <a:gdLst>
                    <a:gd name="T0" fmla="*/ 0 w 77"/>
                    <a:gd name="T1" fmla="*/ 0 h 161"/>
                    <a:gd name="T2" fmla="*/ 0 w 77"/>
                    <a:gd name="T3" fmla="*/ 0 h 161"/>
                    <a:gd name="T4" fmla="*/ 0 w 77"/>
                    <a:gd name="T5" fmla="*/ 0 h 161"/>
                    <a:gd name="T6" fmla="*/ 0 w 77"/>
                    <a:gd name="T7" fmla="*/ 0 h 161"/>
                    <a:gd name="T8" fmla="*/ 0 w 77"/>
                    <a:gd name="T9" fmla="*/ 0 h 161"/>
                    <a:gd name="T10" fmla="*/ 0 w 77"/>
                    <a:gd name="T11" fmla="*/ 0 h 161"/>
                    <a:gd name="T12" fmla="*/ 0 w 77"/>
                    <a:gd name="T13" fmla="*/ 0 h 161"/>
                    <a:gd name="T14" fmla="*/ 0 w 77"/>
                    <a:gd name="T15" fmla="*/ 0 h 161"/>
                    <a:gd name="T16" fmla="*/ 0 w 77"/>
                    <a:gd name="T17" fmla="*/ 0 h 161"/>
                    <a:gd name="T18" fmla="*/ 0 w 77"/>
                    <a:gd name="T19" fmla="*/ 0 h 161"/>
                    <a:gd name="T20" fmla="*/ 0 w 77"/>
                    <a:gd name="T21" fmla="*/ 0 h 161"/>
                    <a:gd name="T22" fmla="*/ 0 w 77"/>
                    <a:gd name="T23" fmla="*/ 0 h 161"/>
                    <a:gd name="T24" fmla="*/ 0 w 77"/>
                    <a:gd name="T25" fmla="*/ 0 h 161"/>
                    <a:gd name="T26" fmla="*/ 0 w 77"/>
                    <a:gd name="T27" fmla="*/ 0 h 161"/>
                    <a:gd name="T28" fmla="*/ 0 w 77"/>
                    <a:gd name="T29" fmla="*/ 0 h 161"/>
                    <a:gd name="T30" fmla="*/ 0 w 77"/>
                    <a:gd name="T31" fmla="*/ 0 h 161"/>
                    <a:gd name="T32" fmla="*/ 0 w 77"/>
                    <a:gd name="T33" fmla="*/ 0 h 161"/>
                    <a:gd name="T34" fmla="*/ 0 w 77"/>
                    <a:gd name="T35" fmla="*/ 0 h 161"/>
                    <a:gd name="T36" fmla="*/ 0 w 77"/>
                    <a:gd name="T37" fmla="*/ 0 h 161"/>
                    <a:gd name="T38" fmla="*/ 0 w 77"/>
                    <a:gd name="T39" fmla="*/ 0 h 1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7"/>
                    <a:gd name="T61" fmla="*/ 0 h 161"/>
                    <a:gd name="T62" fmla="*/ 77 w 77"/>
                    <a:gd name="T63" fmla="*/ 161 h 1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7" h="161">
                      <a:moveTo>
                        <a:pt x="16" y="161"/>
                      </a:moveTo>
                      <a:lnTo>
                        <a:pt x="2" y="157"/>
                      </a:lnTo>
                      <a:lnTo>
                        <a:pt x="0" y="156"/>
                      </a:lnTo>
                      <a:lnTo>
                        <a:pt x="0" y="151"/>
                      </a:lnTo>
                      <a:lnTo>
                        <a:pt x="0" y="144"/>
                      </a:lnTo>
                      <a:lnTo>
                        <a:pt x="0" y="135"/>
                      </a:lnTo>
                      <a:lnTo>
                        <a:pt x="0" y="124"/>
                      </a:lnTo>
                      <a:lnTo>
                        <a:pt x="0" y="111"/>
                      </a:lnTo>
                      <a:lnTo>
                        <a:pt x="3" y="97"/>
                      </a:lnTo>
                      <a:lnTo>
                        <a:pt x="5" y="85"/>
                      </a:lnTo>
                      <a:lnTo>
                        <a:pt x="8" y="70"/>
                      </a:lnTo>
                      <a:lnTo>
                        <a:pt x="13" y="56"/>
                      </a:lnTo>
                      <a:lnTo>
                        <a:pt x="19" y="42"/>
                      </a:lnTo>
                      <a:lnTo>
                        <a:pt x="26" y="30"/>
                      </a:lnTo>
                      <a:lnTo>
                        <a:pt x="36" y="20"/>
                      </a:lnTo>
                      <a:lnTo>
                        <a:pt x="47" y="10"/>
                      </a:lnTo>
                      <a:lnTo>
                        <a:pt x="60" y="3"/>
                      </a:lnTo>
                      <a:lnTo>
                        <a:pt x="77" y="0"/>
                      </a:lnTo>
                      <a:lnTo>
                        <a:pt x="16" y="161"/>
                      </a:lnTo>
                      <a:close/>
                    </a:path>
                  </a:pathLst>
                </a:custGeom>
                <a:solidFill>
                  <a:srgbClr val="91F247"/>
                </a:solidFill>
                <a:ln w="9525">
                  <a:noFill/>
                  <a:round/>
                  <a:headEnd/>
                  <a:tailEnd/>
                </a:ln>
              </p:spPr>
              <p:txBody>
                <a:bodyPr/>
                <a:lstStyle/>
                <a:p>
                  <a:endParaRPr lang="fr-FR"/>
                </a:p>
              </p:txBody>
            </p:sp>
            <p:sp>
              <p:nvSpPr>
                <p:cNvPr id="73" name="Freeform 469"/>
                <p:cNvSpPr>
                  <a:spLocks/>
                </p:cNvSpPr>
                <p:nvPr/>
              </p:nvSpPr>
              <p:spPr bwMode="auto">
                <a:xfrm>
                  <a:off x="4094" y="2170"/>
                  <a:ext cx="11" cy="51"/>
                </a:xfrm>
                <a:custGeom>
                  <a:avLst/>
                  <a:gdLst>
                    <a:gd name="T0" fmla="*/ 0 w 45"/>
                    <a:gd name="T1" fmla="*/ 0 h 153"/>
                    <a:gd name="T2" fmla="*/ 0 w 45"/>
                    <a:gd name="T3" fmla="*/ 0 h 153"/>
                    <a:gd name="T4" fmla="*/ 0 w 45"/>
                    <a:gd name="T5" fmla="*/ 0 h 153"/>
                    <a:gd name="T6" fmla="*/ 0 w 45"/>
                    <a:gd name="T7" fmla="*/ 0 h 153"/>
                    <a:gd name="T8" fmla="*/ 0 w 45"/>
                    <a:gd name="T9" fmla="*/ 0 h 153"/>
                    <a:gd name="T10" fmla="*/ 0 w 45"/>
                    <a:gd name="T11" fmla="*/ 0 h 153"/>
                    <a:gd name="T12" fmla="*/ 0 w 45"/>
                    <a:gd name="T13" fmla="*/ 0 h 153"/>
                    <a:gd name="T14" fmla="*/ 0 w 45"/>
                    <a:gd name="T15" fmla="*/ 0 h 153"/>
                    <a:gd name="T16" fmla="*/ 0 w 45"/>
                    <a:gd name="T17" fmla="*/ 0 h 153"/>
                    <a:gd name="T18" fmla="*/ 0 w 45"/>
                    <a:gd name="T19" fmla="*/ 0 h 153"/>
                    <a:gd name="T20" fmla="*/ 0 w 45"/>
                    <a:gd name="T21" fmla="*/ 0 h 153"/>
                    <a:gd name="T22" fmla="*/ 0 w 45"/>
                    <a:gd name="T23" fmla="*/ 0 h 153"/>
                    <a:gd name="T24" fmla="*/ 0 w 45"/>
                    <a:gd name="T25" fmla="*/ 0 h 153"/>
                    <a:gd name="T26" fmla="*/ 0 w 45"/>
                    <a:gd name="T27" fmla="*/ 0 h 153"/>
                    <a:gd name="T28" fmla="*/ 0 w 45"/>
                    <a:gd name="T29" fmla="*/ 0 h 153"/>
                    <a:gd name="T30" fmla="*/ 0 w 45"/>
                    <a:gd name="T31" fmla="*/ 0 h 153"/>
                    <a:gd name="T32" fmla="*/ 0 w 45"/>
                    <a:gd name="T33" fmla="*/ 0 h 153"/>
                    <a:gd name="T34" fmla="*/ 0 w 45"/>
                    <a:gd name="T35" fmla="*/ 0 h 153"/>
                    <a:gd name="T36" fmla="*/ 0 w 45"/>
                    <a:gd name="T37" fmla="*/ 0 h 153"/>
                    <a:gd name="T38" fmla="*/ 0 w 45"/>
                    <a:gd name="T39" fmla="*/ 0 h 153"/>
                    <a:gd name="T40" fmla="*/ 0 w 45"/>
                    <a:gd name="T41" fmla="*/ 0 h 153"/>
                    <a:gd name="T42" fmla="*/ 0 w 45"/>
                    <a:gd name="T43" fmla="*/ 0 h 153"/>
                    <a:gd name="T44" fmla="*/ 0 w 45"/>
                    <a:gd name="T45" fmla="*/ 0 h 153"/>
                    <a:gd name="T46" fmla="*/ 0 w 45"/>
                    <a:gd name="T47" fmla="*/ 0 h 153"/>
                    <a:gd name="T48" fmla="*/ 0 w 45"/>
                    <a:gd name="T49" fmla="*/ 0 h 153"/>
                    <a:gd name="T50" fmla="*/ 0 w 45"/>
                    <a:gd name="T51" fmla="*/ 0 h 153"/>
                    <a:gd name="T52" fmla="*/ 0 w 45"/>
                    <a:gd name="T53" fmla="*/ 0 h 153"/>
                    <a:gd name="T54" fmla="*/ 0 w 45"/>
                    <a:gd name="T55" fmla="*/ 0 h 153"/>
                    <a:gd name="T56" fmla="*/ 0 w 45"/>
                    <a:gd name="T57" fmla="*/ 0 h 153"/>
                    <a:gd name="T58" fmla="*/ 0 w 45"/>
                    <a:gd name="T59" fmla="*/ 0 h 153"/>
                    <a:gd name="T60" fmla="*/ 0 w 45"/>
                    <a:gd name="T61" fmla="*/ 0 h 153"/>
                    <a:gd name="T62" fmla="*/ 0 w 45"/>
                    <a:gd name="T63" fmla="*/ 0 h 153"/>
                    <a:gd name="T64" fmla="*/ 0 w 45"/>
                    <a:gd name="T65" fmla="*/ 0 h 153"/>
                    <a:gd name="T66" fmla="*/ 0 w 45"/>
                    <a:gd name="T67" fmla="*/ 0 h 153"/>
                    <a:gd name="T68" fmla="*/ 0 w 45"/>
                    <a:gd name="T69" fmla="*/ 0 h 153"/>
                    <a:gd name="T70" fmla="*/ 0 w 45"/>
                    <a:gd name="T71" fmla="*/ 0 h 153"/>
                    <a:gd name="T72" fmla="*/ 0 w 45"/>
                    <a:gd name="T73" fmla="*/ 0 h 153"/>
                    <a:gd name="T74" fmla="*/ 0 w 45"/>
                    <a:gd name="T75" fmla="*/ 0 h 153"/>
                    <a:gd name="T76" fmla="*/ 0 w 45"/>
                    <a:gd name="T77" fmla="*/ 0 h 153"/>
                    <a:gd name="T78" fmla="*/ 0 w 45"/>
                    <a:gd name="T79" fmla="*/ 0 h 153"/>
                    <a:gd name="T80" fmla="*/ 0 w 45"/>
                    <a:gd name="T81" fmla="*/ 0 h 153"/>
                    <a:gd name="T82" fmla="*/ 0 w 45"/>
                    <a:gd name="T83" fmla="*/ 0 h 153"/>
                    <a:gd name="T84" fmla="*/ 0 w 45"/>
                    <a:gd name="T85" fmla="*/ 0 h 153"/>
                    <a:gd name="T86" fmla="*/ 0 w 45"/>
                    <a:gd name="T87" fmla="*/ 0 h 153"/>
                    <a:gd name="T88" fmla="*/ 0 w 45"/>
                    <a:gd name="T89" fmla="*/ 0 h 153"/>
                    <a:gd name="T90" fmla="*/ 0 w 45"/>
                    <a:gd name="T91" fmla="*/ 0 h 153"/>
                    <a:gd name="T92" fmla="*/ 0 w 45"/>
                    <a:gd name="T93" fmla="*/ 0 h 153"/>
                    <a:gd name="T94" fmla="*/ 0 w 45"/>
                    <a:gd name="T95" fmla="*/ 0 h 153"/>
                    <a:gd name="T96" fmla="*/ 0 w 45"/>
                    <a:gd name="T97" fmla="*/ 0 h 153"/>
                    <a:gd name="T98" fmla="*/ 0 w 45"/>
                    <a:gd name="T99" fmla="*/ 0 h 153"/>
                    <a:gd name="T100" fmla="*/ 0 w 45"/>
                    <a:gd name="T101" fmla="*/ 0 h 1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5"/>
                    <a:gd name="T154" fmla="*/ 0 h 153"/>
                    <a:gd name="T155" fmla="*/ 45 w 45"/>
                    <a:gd name="T156" fmla="*/ 153 h 1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5" h="153">
                      <a:moveTo>
                        <a:pt x="5" y="144"/>
                      </a:moveTo>
                      <a:lnTo>
                        <a:pt x="45" y="153"/>
                      </a:lnTo>
                      <a:lnTo>
                        <a:pt x="45" y="151"/>
                      </a:lnTo>
                      <a:lnTo>
                        <a:pt x="45" y="146"/>
                      </a:lnTo>
                      <a:lnTo>
                        <a:pt x="43" y="140"/>
                      </a:lnTo>
                      <a:lnTo>
                        <a:pt x="43" y="132"/>
                      </a:lnTo>
                      <a:lnTo>
                        <a:pt x="42" y="122"/>
                      </a:lnTo>
                      <a:lnTo>
                        <a:pt x="41" y="110"/>
                      </a:lnTo>
                      <a:lnTo>
                        <a:pt x="39" y="98"/>
                      </a:lnTo>
                      <a:lnTo>
                        <a:pt x="38" y="87"/>
                      </a:lnTo>
                      <a:lnTo>
                        <a:pt x="36" y="74"/>
                      </a:lnTo>
                      <a:lnTo>
                        <a:pt x="33" y="61"/>
                      </a:lnTo>
                      <a:lnTo>
                        <a:pt x="32" y="50"/>
                      </a:lnTo>
                      <a:lnTo>
                        <a:pt x="30" y="39"/>
                      </a:lnTo>
                      <a:lnTo>
                        <a:pt x="28" y="28"/>
                      </a:lnTo>
                      <a:lnTo>
                        <a:pt x="25" y="20"/>
                      </a:lnTo>
                      <a:lnTo>
                        <a:pt x="22" y="13"/>
                      </a:lnTo>
                      <a:lnTo>
                        <a:pt x="20" y="10"/>
                      </a:lnTo>
                      <a:lnTo>
                        <a:pt x="17" y="7"/>
                      </a:lnTo>
                      <a:lnTo>
                        <a:pt x="13" y="3"/>
                      </a:lnTo>
                      <a:lnTo>
                        <a:pt x="9" y="0"/>
                      </a:lnTo>
                      <a:lnTo>
                        <a:pt x="5" y="0"/>
                      </a:lnTo>
                      <a:lnTo>
                        <a:pt x="4" y="1"/>
                      </a:lnTo>
                      <a:lnTo>
                        <a:pt x="4" y="4"/>
                      </a:lnTo>
                      <a:lnTo>
                        <a:pt x="4" y="8"/>
                      </a:lnTo>
                      <a:lnTo>
                        <a:pt x="4" y="16"/>
                      </a:lnTo>
                      <a:lnTo>
                        <a:pt x="3" y="24"/>
                      </a:lnTo>
                      <a:lnTo>
                        <a:pt x="3" y="33"/>
                      </a:lnTo>
                      <a:lnTo>
                        <a:pt x="3" y="43"/>
                      </a:lnTo>
                      <a:lnTo>
                        <a:pt x="3" y="54"/>
                      </a:lnTo>
                      <a:lnTo>
                        <a:pt x="3" y="63"/>
                      </a:lnTo>
                      <a:lnTo>
                        <a:pt x="2" y="74"/>
                      </a:lnTo>
                      <a:lnTo>
                        <a:pt x="2" y="83"/>
                      </a:lnTo>
                      <a:lnTo>
                        <a:pt x="2" y="92"/>
                      </a:lnTo>
                      <a:lnTo>
                        <a:pt x="0" y="98"/>
                      </a:lnTo>
                      <a:lnTo>
                        <a:pt x="0" y="105"/>
                      </a:lnTo>
                      <a:lnTo>
                        <a:pt x="0" y="108"/>
                      </a:lnTo>
                      <a:lnTo>
                        <a:pt x="0" y="110"/>
                      </a:lnTo>
                      <a:lnTo>
                        <a:pt x="0" y="111"/>
                      </a:lnTo>
                      <a:lnTo>
                        <a:pt x="2" y="115"/>
                      </a:lnTo>
                      <a:lnTo>
                        <a:pt x="2" y="119"/>
                      </a:lnTo>
                      <a:lnTo>
                        <a:pt x="2" y="121"/>
                      </a:lnTo>
                      <a:lnTo>
                        <a:pt x="3" y="124"/>
                      </a:lnTo>
                      <a:lnTo>
                        <a:pt x="3" y="127"/>
                      </a:lnTo>
                      <a:lnTo>
                        <a:pt x="3" y="130"/>
                      </a:lnTo>
                      <a:lnTo>
                        <a:pt x="3" y="132"/>
                      </a:lnTo>
                      <a:lnTo>
                        <a:pt x="3" y="136"/>
                      </a:lnTo>
                      <a:lnTo>
                        <a:pt x="4" y="138"/>
                      </a:lnTo>
                      <a:lnTo>
                        <a:pt x="4" y="142"/>
                      </a:lnTo>
                      <a:lnTo>
                        <a:pt x="5" y="144"/>
                      </a:lnTo>
                      <a:close/>
                    </a:path>
                  </a:pathLst>
                </a:custGeom>
                <a:solidFill>
                  <a:srgbClr val="F55770"/>
                </a:solidFill>
                <a:ln w="9525">
                  <a:noFill/>
                  <a:round/>
                  <a:headEnd/>
                  <a:tailEnd/>
                </a:ln>
              </p:spPr>
              <p:txBody>
                <a:bodyPr/>
                <a:lstStyle/>
                <a:p>
                  <a:endParaRPr lang="fr-FR"/>
                </a:p>
              </p:txBody>
            </p:sp>
            <p:sp>
              <p:nvSpPr>
                <p:cNvPr id="74" name="Freeform 470"/>
                <p:cNvSpPr>
                  <a:spLocks/>
                </p:cNvSpPr>
                <p:nvPr/>
              </p:nvSpPr>
              <p:spPr bwMode="auto">
                <a:xfrm>
                  <a:off x="4156" y="2197"/>
                  <a:ext cx="29" cy="34"/>
                </a:xfrm>
                <a:custGeom>
                  <a:avLst/>
                  <a:gdLst>
                    <a:gd name="T0" fmla="*/ 0 w 117"/>
                    <a:gd name="T1" fmla="*/ 0 h 101"/>
                    <a:gd name="T2" fmla="*/ 0 w 117"/>
                    <a:gd name="T3" fmla="*/ 0 h 101"/>
                    <a:gd name="T4" fmla="*/ 0 w 117"/>
                    <a:gd name="T5" fmla="*/ 0 h 101"/>
                    <a:gd name="T6" fmla="*/ 0 w 117"/>
                    <a:gd name="T7" fmla="*/ 0 h 101"/>
                    <a:gd name="T8" fmla="*/ 0 w 117"/>
                    <a:gd name="T9" fmla="*/ 0 h 101"/>
                    <a:gd name="T10" fmla="*/ 0 w 117"/>
                    <a:gd name="T11" fmla="*/ 0 h 101"/>
                    <a:gd name="T12" fmla="*/ 0 w 117"/>
                    <a:gd name="T13" fmla="*/ 0 h 101"/>
                    <a:gd name="T14" fmla="*/ 0 w 117"/>
                    <a:gd name="T15" fmla="*/ 0 h 101"/>
                    <a:gd name="T16" fmla="*/ 0 w 117"/>
                    <a:gd name="T17" fmla="*/ 0 h 101"/>
                    <a:gd name="T18" fmla="*/ 0 w 117"/>
                    <a:gd name="T19" fmla="*/ 0 h 101"/>
                    <a:gd name="T20" fmla="*/ 0 w 117"/>
                    <a:gd name="T21" fmla="*/ 0 h 101"/>
                    <a:gd name="T22" fmla="*/ 0 w 117"/>
                    <a:gd name="T23" fmla="*/ 0 h 101"/>
                    <a:gd name="T24" fmla="*/ 0 w 117"/>
                    <a:gd name="T25" fmla="*/ 0 h 101"/>
                    <a:gd name="T26" fmla="*/ 0 w 117"/>
                    <a:gd name="T27" fmla="*/ 0 h 101"/>
                    <a:gd name="T28" fmla="*/ 0 w 117"/>
                    <a:gd name="T29" fmla="*/ 0 h 101"/>
                    <a:gd name="T30" fmla="*/ 0 w 117"/>
                    <a:gd name="T31" fmla="*/ 0 h 101"/>
                    <a:gd name="T32" fmla="*/ 0 w 117"/>
                    <a:gd name="T33" fmla="*/ 0 h 101"/>
                    <a:gd name="T34" fmla="*/ 0 w 117"/>
                    <a:gd name="T35" fmla="*/ 0 h 101"/>
                    <a:gd name="T36" fmla="*/ 0 w 117"/>
                    <a:gd name="T37" fmla="*/ 0 h 101"/>
                    <a:gd name="T38" fmla="*/ 0 w 117"/>
                    <a:gd name="T39" fmla="*/ 0 h 101"/>
                    <a:gd name="T40" fmla="*/ 0 w 117"/>
                    <a:gd name="T41" fmla="*/ 0 h 101"/>
                    <a:gd name="T42" fmla="*/ 0 w 117"/>
                    <a:gd name="T43" fmla="*/ 0 h 101"/>
                    <a:gd name="T44" fmla="*/ 0 w 117"/>
                    <a:gd name="T45" fmla="*/ 0 h 101"/>
                    <a:gd name="T46" fmla="*/ 0 w 117"/>
                    <a:gd name="T47" fmla="*/ 0 h 101"/>
                    <a:gd name="T48" fmla="*/ 0 w 117"/>
                    <a:gd name="T49" fmla="*/ 0 h 101"/>
                    <a:gd name="T50" fmla="*/ 0 w 117"/>
                    <a:gd name="T51" fmla="*/ 0 h 101"/>
                    <a:gd name="T52" fmla="*/ 0 w 117"/>
                    <a:gd name="T53" fmla="*/ 0 h 101"/>
                    <a:gd name="T54" fmla="*/ 0 w 117"/>
                    <a:gd name="T55" fmla="*/ 0 h 101"/>
                    <a:gd name="T56" fmla="*/ 0 w 117"/>
                    <a:gd name="T57" fmla="*/ 0 h 101"/>
                    <a:gd name="T58" fmla="*/ 0 w 117"/>
                    <a:gd name="T59" fmla="*/ 0 h 101"/>
                    <a:gd name="T60" fmla="*/ 0 w 117"/>
                    <a:gd name="T61" fmla="*/ 0 h 101"/>
                    <a:gd name="T62" fmla="*/ 0 w 117"/>
                    <a:gd name="T63" fmla="*/ 0 h 101"/>
                    <a:gd name="T64" fmla="*/ 0 w 117"/>
                    <a:gd name="T65" fmla="*/ 0 h 101"/>
                    <a:gd name="T66" fmla="*/ 0 w 117"/>
                    <a:gd name="T67" fmla="*/ 0 h 101"/>
                    <a:gd name="T68" fmla="*/ 0 w 117"/>
                    <a:gd name="T69" fmla="*/ 0 h 101"/>
                    <a:gd name="T70" fmla="*/ 0 w 117"/>
                    <a:gd name="T71" fmla="*/ 0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7"/>
                    <a:gd name="T109" fmla="*/ 0 h 101"/>
                    <a:gd name="T110" fmla="*/ 117 w 117"/>
                    <a:gd name="T111" fmla="*/ 101 h 1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7" h="101">
                      <a:moveTo>
                        <a:pt x="0" y="5"/>
                      </a:moveTo>
                      <a:lnTo>
                        <a:pt x="13" y="98"/>
                      </a:lnTo>
                      <a:lnTo>
                        <a:pt x="15" y="98"/>
                      </a:lnTo>
                      <a:lnTo>
                        <a:pt x="17" y="98"/>
                      </a:lnTo>
                      <a:lnTo>
                        <a:pt x="23" y="98"/>
                      </a:lnTo>
                      <a:lnTo>
                        <a:pt x="29" y="99"/>
                      </a:lnTo>
                      <a:lnTo>
                        <a:pt x="36" y="99"/>
                      </a:lnTo>
                      <a:lnTo>
                        <a:pt x="43" y="99"/>
                      </a:lnTo>
                      <a:lnTo>
                        <a:pt x="53" y="99"/>
                      </a:lnTo>
                      <a:lnTo>
                        <a:pt x="62" y="101"/>
                      </a:lnTo>
                      <a:lnTo>
                        <a:pt x="71" y="99"/>
                      </a:lnTo>
                      <a:lnTo>
                        <a:pt x="79" y="99"/>
                      </a:lnTo>
                      <a:lnTo>
                        <a:pt x="88" y="98"/>
                      </a:lnTo>
                      <a:lnTo>
                        <a:pt x="96" y="97"/>
                      </a:lnTo>
                      <a:lnTo>
                        <a:pt x="101" y="95"/>
                      </a:lnTo>
                      <a:lnTo>
                        <a:pt x="108" y="93"/>
                      </a:lnTo>
                      <a:lnTo>
                        <a:pt x="110" y="90"/>
                      </a:lnTo>
                      <a:lnTo>
                        <a:pt x="113" y="87"/>
                      </a:lnTo>
                      <a:lnTo>
                        <a:pt x="113" y="86"/>
                      </a:lnTo>
                      <a:lnTo>
                        <a:pt x="113" y="84"/>
                      </a:lnTo>
                      <a:lnTo>
                        <a:pt x="113" y="79"/>
                      </a:lnTo>
                      <a:lnTo>
                        <a:pt x="114" y="74"/>
                      </a:lnTo>
                      <a:lnTo>
                        <a:pt x="114" y="68"/>
                      </a:lnTo>
                      <a:lnTo>
                        <a:pt x="116" y="61"/>
                      </a:lnTo>
                      <a:lnTo>
                        <a:pt x="116" y="54"/>
                      </a:lnTo>
                      <a:lnTo>
                        <a:pt x="116" y="46"/>
                      </a:lnTo>
                      <a:lnTo>
                        <a:pt x="116" y="38"/>
                      </a:lnTo>
                      <a:lnTo>
                        <a:pt x="117" y="30"/>
                      </a:lnTo>
                      <a:lnTo>
                        <a:pt x="117" y="23"/>
                      </a:lnTo>
                      <a:lnTo>
                        <a:pt x="117" y="15"/>
                      </a:lnTo>
                      <a:lnTo>
                        <a:pt x="116" y="9"/>
                      </a:lnTo>
                      <a:lnTo>
                        <a:pt x="116" y="5"/>
                      </a:lnTo>
                      <a:lnTo>
                        <a:pt x="116" y="1"/>
                      </a:lnTo>
                      <a:lnTo>
                        <a:pt x="114" y="0"/>
                      </a:lnTo>
                      <a:lnTo>
                        <a:pt x="0" y="5"/>
                      </a:lnTo>
                      <a:close/>
                    </a:path>
                  </a:pathLst>
                </a:custGeom>
                <a:solidFill>
                  <a:srgbClr val="08F7C4"/>
                </a:solidFill>
                <a:ln w="9525">
                  <a:noFill/>
                  <a:round/>
                  <a:headEnd/>
                  <a:tailEnd/>
                </a:ln>
              </p:spPr>
              <p:txBody>
                <a:bodyPr/>
                <a:lstStyle/>
                <a:p>
                  <a:endParaRPr lang="fr-FR"/>
                </a:p>
              </p:txBody>
            </p:sp>
            <p:sp>
              <p:nvSpPr>
                <p:cNvPr id="75" name="Freeform 471"/>
                <p:cNvSpPr>
                  <a:spLocks/>
                </p:cNvSpPr>
                <p:nvPr/>
              </p:nvSpPr>
              <p:spPr bwMode="auto">
                <a:xfrm>
                  <a:off x="4189" y="2215"/>
                  <a:ext cx="63" cy="85"/>
                </a:xfrm>
                <a:custGeom>
                  <a:avLst/>
                  <a:gdLst>
                    <a:gd name="T0" fmla="*/ 0 w 251"/>
                    <a:gd name="T1" fmla="*/ 0 h 254"/>
                    <a:gd name="T2" fmla="*/ 0 w 251"/>
                    <a:gd name="T3" fmla="*/ 0 h 254"/>
                    <a:gd name="T4" fmla="*/ 0 w 251"/>
                    <a:gd name="T5" fmla="*/ 0 h 254"/>
                    <a:gd name="T6" fmla="*/ 0 w 251"/>
                    <a:gd name="T7" fmla="*/ 0 h 254"/>
                    <a:gd name="T8" fmla="*/ 0 w 251"/>
                    <a:gd name="T9" fmla="*/ 0 h 254"/>
                    <a:gd name="T10" fmla="*/ 0 w 251"/>
                    <a:gd name="T11" fmla="*/ 0 h 254"/>
                    <a:gd name="T12" fmla="*/ 0 w 251"/>
                    <a:gd name="T13" fmla="*/ 0 h 254"/>
                    <a:gd name="T14" fmla="*/ 0 w 251"/>
                    <a:gd name="T15" fmla="*/ 0 h 254"/>
                    <a:gd name="T16" fmla="*/ 0 w 251"/>
                    <a:gd name="T17" fmla="*/ 0 h 254"/>
                    <a:gd name="T18" fmla="*/ 0 w 251"/>
                    <a:gd name="T19" fmla="*/ 0 h 254"/>
                    <a:gd name="T20" fmla="*/ 0 w 251"/>
                    <a:gd name="T21" fmla="*/ 0 h 254"/>
                    <a:gd name="T22" fmla="*/ 0 w 251"/>
                    <a:gd name="T23" fmla="*/ 0 h 254"/>
                    <a:gd name="T24" fmla="*/ 0 w 251"/>
                    <a:gd name="T25" fmla="*/ 0 h 254"/>
                    <a:gd name="T26" fmla="*/ 0 w 251"/>
                    <a:gd name="T27" fmla="*/ 0 h 254"/>
                    <a:gd name="T28" fmla="*/ 0 w 251"/>
                    <a:gd name="T29" fmla="*/ 0 h 254"/>
                    <a:gd name="T30" fmla="*/ 0 w 251"/>
                    <a:gd name="T31" fmla="*/ 0 h 254"/>
                    <a:gd name="T32" fmla="*/ 0 w 251"/>
                    <a:gd name="T33" fmla="*/ 0 h 254"/>
                    <a:gd name="T34" fmla="*/ 0 w 251"/>
                    <a:gd name="T35" fmla="*/ 0 h 254"/>
                    <a:gd name="T36" fmla="*/ 0 w 251"/>
                    <a:gd name="T37" fmla="*/ 0 h 254"/>
                    <a:gd name="T38" fmla="*/ 0 w 251"/>
                    <a:gd name="T39" fmla="*/ 0 h 254"/>
                    <a:gd name="T40" fmla="*/ 0 w 251"/>
                    <a:gd name="T41" fmla="*/ 0 h 254"/>
                    <a:gd name="T42" fmla="*/ 0 w 251"/>
                    <a:gd name="T43" fmla="*/ 0 h 254"/>
                    <a:gd name="T44" fmla="*/ 0 w 251"/>
                    <a:gd name="T45" fmla="*/ 0 h 254"/>
                    <a:gd name="T46" fmla="*/ 0 w 251"/>
                    <a:gd name="T47" fmla="*/ 0 h 254"/>
                    <a:gd name="T48" fmla="*/ 0 w 251"/>
                    <a:gd name="T49" fmla="*/ 0 h 254"/>
                    <a:gd name="T50" fmla="*/ 0 w 251"/>
                    <a:gd name="T51" fmla="*/ 0 h 254"/>
                    <a:gd name="T52" fmla="*/ 0 w 251"/>
                    <a:gd name="T53" fmla="*/ 0 h 254"/>
                    <a:gd name="T54" fmla="*/ 0 w 251"/>
                    <a:gd name="T55" fmla="*/ 0 h 254"/>
                    <a:gd name="T56" fmla="*/ 0 w 251"/>
                    <a:gd name="T57" fmla="*/ 0 h 254"/>
                    <a:gd name="T58" fmla="*/ 0 w 251"/>
                    <a:gd name="T59" fmla="*/ 0 h 254"/>
                    <a:gd name="T60" fmla="*/ 0 w 251"/>
                    <a:gd name="T61" fmla="*/ 0 h 254"/>
                    <a:gd name="T62" fmla="*/ 0 w 251"/>
                    <a:gd name="T63" fmla="*/ 0 h 254"/>
                    <a:gd name="T64" fmla="*/ 0 w 251"/>
                    <a:gd name="T65" fmla="*/ 0 h 254"/>
                    <a:gd name="T66" fmla="*/ 0 w 251"/>
                    <a:gd name="T67" fmla="*/ 0 h 254"/>
                    <a:gd name="T68" fmla="*/ 0 w 251"/>
                    <a:gd name="T69" fmla="*/ 0 h 254"/>
                    <a:gd name="T70" fmla="*/ 0 w 251"/>
                    <a:gd name="T71" fmla="*/ 0 h 254"/>
                    <a:gd name="T72" fmla="*/ 0 w 251"/>
                    <a:gd name="T73" fmla="*/ 0 h 254"/>
                    <a:gd name="T74" fmla="*/ 0 w 251"/>
                    <a:gd name="T75" fmla="*/ 0 h 254"/>
                    <a:gd name="T76" fmla="*/ 0 w 251"/>
                    <a:gd name="T77" fmla="*/ 0 h 254"/>
                    <a:gd name="T78" fmla="*/ 0 w 251"/>
                    <a:gd name="T79" fmla="*/ 0 h 254"/>
                    <a:gd name="T80" fmla="*/ 0 w 251"/>
                    <a:gd name="T81" fmla="*/ 0 h 254"/>
                    <a:gd name="T82" fmla="*/ 0 w 251"/>
                    <a:gd name="T83" fmla="*/ 0 h 254"/>
                    <a:gd name="T84" fmla="*/ 0 w 251"/>
                    <a:gd name="T85" fmla="*/ 0 h 254"/>
                    <a:gd name="T86" fmla="*/ 0 w 251"/>
                    <a:gd name="T87" fmla="*/ 0 h 254"/>
                    <a:gd name="T88" fmla="*/ 0 w 251"/>
                    <a:gd name="T89" fmla="*/ 0 h 254"/>
                    <a:gd name="T90" fmla="*/ 0 w 251"/>
                    <a:gd name="T91" fmla="*/ 0 h 254"/>
                    <a:gd name="T92" fmla="*/ 0 w 251"/>
                    <a:gd name="T93" fmla="*/ 0 h 254"/>
                    <a:gd name="T94" fmla="*/ 0 w 251"/>
                    <a:gd name="T95" fmla="*/ 0 h 254"/>
                    <a:gd name="T96" fmla="*/ 0 w 251"/>
                    <a:gd name="T97" fmla="*/ 0 h 254"/>
                    <a:gd name="T98" fmla="*/ 0 w 251"/>
                    <a:gd name="T99" fmla="*/ 0 h 254"/>
                    <a:gd name="T100" fmla="*/ 0 w 251"/>
                    <a:gd name="T101" fmla="*/ 0 h 254"/>
                    <a:gd name="T102" fmla="*/ 0 w 251"/>
                    <a:gd name="T103" fmla="*/ 0 h 254"/>
                    <a:gd name="T104" fmla="*/ 0 w 251"/>
                    <a:gd name="T105" fmla="*/ 0 h 254"/>
                    <a:gd name="T106" fmla="*/ 0 w 251"/>
                    <a:gd name="T107" fmla="*/ 0 h 254"/>
                    <a:gd name="T108" fmla="*/ 0 w 251"/>
                    <a:gd name="T109" fmla="*/ 0 h 254"/>
                    <a:gd name="T110" fmla="*/ 0 w 251"/>
                    <a:gd name="T111" fmla="*/ 0 h 254"/>
                    <a:gd name="T112" fmla="*/ 0 w 251"/>
                    <a:gd name="T113" fmla="*/ 0 h 254"/>
                    <a:gd name="T114" fmla="*/ 0 w 251"/>
                    <a:gd name="T115" fmla="*/ 0 h 254"/>
                    <a:gd name="T116" fmla="*/ 0 w 251"/>
                    <a:gd name="T117" fmla="*/ 0 h 254"/>
                    <a:gd name="T118" fmla="*/ 0 w 251"/>
                    <a:gd name="T119" fmla="*/ 0 h 254"/>
                    <a:gd name="T120" fmla="*/ 0 w 251"/>
                    <a:gd name="T121" fmla="*/ 0 h 254"/>
                    <a:gd name="T122" fmla="*/ 0 w 251"/>
                    <a:gd name="T123" fmla="*/ 0 h 2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1"/>
                    <a:gd name="T187" fmla="*/ 0 h 254"/>
                    <a:gd name="T188" fmla="*/ 251 w 251"/>
                    <a:gd name="T189" fmla="*/ 254 h 2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1" h="254">
                      <a:moveTo>
                        <a:pt x="251" y="23"/>
                      </a:moveTo>
                      <a:lnTo>
                        <a:pt x="249" y="21"/>
                      </a:lnTo>
                      <a:lnTo>
                        <a:pt x="245" y="17"/>
                      </a:lnTo>
                      <a:lnTo>
                        <a:pt x="241" y="15"/>
                      </a:lnTo>
                      <a:lnTo>
                        <a:pt x="237" y="11"/>
                      </a:lnTo>
                      <a:lnTo>
                        <a:pt x="233" y="9"/>
                      </a:lnTo>
                      <a:lnTo>
                        <a:pt x="229" y="6"/>
                      </a:lnTo>
                      <a:lnTo>
                        <a:pt x="224" y="3"/>
                      </a:lnTo>
                      <a:lnTo>
                        <a:pt x="217" y="2"/>
                      </a:lnTo>
                      <a:lnTo>
                        <a:pt x="212" y="0"/>
                      </a:lnTo>
                      <a:lnTo>
                        <a:pt x="207" y="0"/>
                      </a:lnTo>
                      <a:lnTo>
                        <a:pt x="200" y="0"/>
                      </a:lnTo>
                      <a:lnTo>
                        <a:pt x="194" y="2"/>
                      </a:lnTo>
                      <a:lnTo>
                        <a:pt x="187" y="4"/>
                      </a:lnTo>
                      <a:lnTo>
                        <a:pt x="182" y="8"/>
                      </a:lnTo>
                      <a:lnTo>
                        <a:pt x="174" y="13"/>
                      </a:lnTo>
                      <a:lnTo>
                        <a:pt x="167" y="22"/>
                      </a:lnTo>
                      <a:lnTo>
                        <a:pt x="160" y="32"/>
                      </a:lnTo>
                      <a:lnTo>
                        <a:pt x="152" y="44"/>
                      </a:lnTo>
                      <a:lnTo>
                        <a:pt x="144" y="57"/>
                      </a:lnTo>
                      <a:lnTo>
                        <a:pt x="136" y="71"/>
                      </a:lnTo>
                      <a:lnTo>
                        <a:pt x="127" y="85"/>
                      </a:lnTo>
                      <a:lnTo>
                        <a:pt x="120" y="100"/>
                      </a:lnTo>
                      <a:lnTo>
                        <a:pt x="112" y="113"/>
                      </a:lnTo>
                      <a:lnTo>
                        <a:pt x="105" y="127"/>
                      </a:lnTo>
                      <a:lnTo>
                        <a:pt x="98" y="139"/>
                      </a:lnTo>
                      <a:lnTo>
                        <a:pt x="94" y="150"/>
                      </a:lnTo>
                      <a:lnTo>
                        <a:pt x="89" y="158"/>
                      </a:lnTo>
                      <a:lnTo>
                        <a:pt x="86" y="166"/>
                      </a:lnTo>
                      <a:lnTo>
                        <a:pt x="84" y="171"/>
                      </a:lnTo>
                      <a:lnTo>
                        <a:pt x="84" y="172"/>
                      </a:lnTo>
                      <a:lnTo>
                        <a:pt x="82" y="172"/>
                      </a:lnTo>
                      <a:lnTo>
                        <a:pt x="80" y="173"/>
                      </a:lnTo>
                      <a:lnTo>
                        <a:pt x="76" y="175"/>
                      </a:lnTo>
                      <a:lnTo>
                        <a:pt x="71" y="177"/>
                      </a:lnTo>
                      <a:lnTo>
                        <a:pt x="64" y="180"/>
                      </a:lnTo>
                      <a:lnTo>
                        <a:pt x="57" y="184"/>
                      </a:lnTo>
                      <a:lnTo>
                        <a:pt x="51" y="187"/>
                      </a:lnTo>
                      <a:lnTo>
                        <a:pt x="43" y="191"/>
                      </a:lnTo>
                      <a:lnTo>
                        <a:pt x="35" y="195"/>
                      </a:lnTo>
                      <a:lnTo>
                        <a:pt x="29" y="198"/>
                      </a:lnTo>
                      <a:lnTo>
                        <a:pt x="21" y="203"/>
                      </a:lnTo>
                      <a:lnTo>
                        <a:pt x="16" y="207"/>
                      </a:lnTo>
                      <a:lnTo>
                        <a:pt x="9" y="210"/>
                      </a:lnTo>
                      <a:lnTo>
                        <a:pt x="5" y="214"/>
                      </a:lnTo>
                      <a:lnTo>
                        <a:pt x="2" y="217"/>
                      </a:lnTo>
                      <a:lnTo>
                        <a:pt x="2" y="220"/>
                      </a:lnTo>
                      <a:lnTo>
                        <a:pt x="1" y="222"/>
                      </a:lnTo>
                      <a:lnTo>
                        <a:pt x="1" y="224"/>
                      </a:lnTo>
                      <a:lnTo>
                        <a:pt x="0" y="227"/>
                      </a:lnTo>
                      <a:lnTo>
                        <a:pt x="0" y="230"/>
                      </a:lnTo>
                      <a:lnTo>
                        <a:pt x="0" y="234"/>
                      </a:lnTo>
                      <a:lnTo>
                        <a:pt x="0" y="236"/>
                      </a:lnTo>
                      <a:lnTo>
                        <a:pt x="0" y="239"/>
                      </a:lnTo>
                      <a:lnTo>
                        <a:pt x="1" y="242"/>
                      </a:lnTo>
                      <a:lnTo>
                        <a:pt x="1" y="246"/>
                      </a:lnTo>
                      <a:lnTo>
                        <a:pt x="4" y="251"/>
                      </a:lnTo>
                      <a:lnTo>
                        <a:pt x="5" y="253"/>
                      </a:lnTo>
                      <a:lnTo>
                        <a:pt x="10" y="254"/>
                      </a:lnTo>
                      <a:lnTo>
                        <a:pt x="99" y="181"/>
                      </a:lnTo>
                      <a:lnTo>
                        <a:pt x="251" y="23"/>
                      </a:lnTo>
                      <a:close/>
                    </a:path>
                  </a:pathLst>
                </a:custGeom>
                <a:solidFill>
                  <a:srgbClr val="D99966"/>
                </a:solidFill>
                <a:ln w="9525">
                  <a:noFill/>
                  <a:round/>
                  <a:headEnd/>
                  <a:tailEnd/>
                </a:ln>
              </p:spPr>
              <p:txBody>
                <a:bodyPr/>
                <a:lstStyle/>
                <a:p>
                  <a:endParaRPr lang="fr-FR"/>
                </a:p>
              </p:txBody>
            </p:sp>
            <p:sp>
              <p:nvSpPr>
                <p:cNvPr id="76" name="Freeform 472"/>
                <p:cNvSpPr>
                  <a:spLocks/>
                </p:cNvSpPr>
                <p:nvPr/>
              </p:nvSpPr>
              <p:spPr bwMode="auto">
                <a:xfrm>
                  <a:off x="4190" y="2278"/>
                  <a:ext cx="12" cy="20"/>
                </a:xfrm>
                <a:custGeom>
                  <a:avLst/>
                  <a:gdLst>
                    <a:gd name="T0" fmla="*/ 0 w 47"/>
                    <a:gd name="T1" fmla="*/ 0 h 58"/>
                    <a:gd name="T2" fmla="*/ 0 w 47"/>
                    <a:gd name="T3" fmla="*/ 0 h 58"/>
                    <a:gd name="T4" fmla="*/ 0 w 47"/>
                    <a:gd name="T5" fmla="*/ 0 h 58"/>
                    <a:gd name="T6" fmla="*/ 0 w 47"/>
                    <a:gd name="T7" fmla="*/ 0 h 58"/>
                    <a:gd name="T8" fmla="*/ 0 w 47"/>
                    <a:gd name="T9" fmla="*/ 0 h 58"/>
                    <a:gd name="T10" fmla="*/ 0 w 47"/>
                    <a:gd name="T11" fmla="*/ 0 h 58"/>
                    <a:gd name="T12" fmla="*/ 0 w 47"/>
                    <a:gd name="T13" fmla="*/ 0 h 58"/>
                    <a:gd name="T14" fmla="*/ 0 w 47"/>
                    <a:gd name="T15" fmla="*/ 0 h 58"/>
                    <a:gd name="T16" fmla="*/ 0 w 47"/>
                    <a:gd name="T17" fmla="*/ 0 h 58"/>
                    <a:gd name="T18" fmla="*/ 0 w 47"/>
                    <a:gd name="T19" fmla="*/ 0 h 58"/>
                    <a:gd name="T20" fmla="*/ 0 w 47"/>
                    <a:gd name="T21" fmla="*/ 0 h 58"/>
                    <a:gd name="T22" fmla="*/ 0 w 47"/>
                    <a:gd name="T23" fmla="*/ 0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58"/>
                    <a:gd name="T38" fmla="*/ 47 w 47"/>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58">
                      <a:moveTo>
                        <a:pt x="32" y="7"/>
                      </a:moveTo>
                      <a:lnTo>
                        <a:pt x="21" y="29"/>
                      </a:lnTo>
                      <a:lnTo>
                        <a:pt x="0" y="45"/>
                      </a:lnTo>
                      <a:lnTo>
                        <a:pt x="0" y="52"/>
                      </a:lnTo>
                      <a:lnTo>
                        <a:pt x="3" y="58"/>
                      </a:lnTo>
                      <a:lnTo>
                        <a:pt x="22" y="41"/>
                      </a:lnTo>
                      <a:lnTo>
                        <a:pt x="34" y="43"/>
                      </a:lnTo>
                      <a:lnTo>
                        <a:pt x="47" y="32"/>
                      </a:lnTo>
                      <a:lnTo>
                        <a:pt x="32" y="30"/>
                      </a:lnTo>
                      <a:lnTo>
                        <a:pt x="46" y="0"/>
                      </a:lnTo>
                      <a:lnTo>
                        <a:pt x="32" y="7"/>
                      </a:lnTo>
                      <a:close/>
                    </a:path>
                  </a:pathLst>
                </a:custGeom>
                <a:solidFill>
                  <a:srgbClr val="E60099"/>
                </a:solidFill>
                <a:ln w="9525">
                  <a:noFill/>
                  <a:round/>
                  <a:headEnd/>
                  <a:tailEnd/>
                </a:ln>
              </p:spPr>
              <p:txBody>
                <a:bodyPr/>
                <a:lstStyle/>
                <a:p>
                  <a:endParaRPr lang="fr-FR"/>
                </a:p>
              </p:txBody>
            </p:sp>
            <p:sp>
              <p:nvSpPr>
                <p:cNvPr id="77" name="Freeform 473"/>
                <p:cNvSpPr>
                  <a:spLocks/>
                </p:cNvSpPr>
                <p:nvPr/>
              </p:nvSpPr>
              <p:spPr bwMode="auto">
                <a:xfrm>
                  <a:off x="4250" y="2197"/>
                  <a:ext cx="50" cy="51"/>
                </a:xfrm>
                <a:custGeom>
                  <a:avLst/>
                  <a:gdLst>
                    <a:gd name="T0" fmla="*/ 0 w 199"/>
                    <a:gd name="T1" fmla="*/ 0 h 155"/>
                    <a:gd name="T2" fmla="*/ 0 w 199"/>
                    <a:gd name="T3" fmla="*/ 0 h 155"/>
                    <a:gd name="T4" fmla="*/ 0 w 199"/>
                    <a:gd name="T5" fmla="*/ 0 h 155"/>
                    <a:gd name="T6" fmla="*/ 0 w 199"/>
                    <a:gd name="T7" fmla="*/ 0 h 155"/>
                    <a:gd name="T8" fmla="*/ 0 w 199"/>
                    <a:gd name="T9" fmla="*/ 0 h 155"/>
                    <a:gd name="T10" fmla="*/ 0 w 199"/>
                    <a:gd name="T11" fmla="*/ 0 h 155"/>
                    <a:gd name="T12" fmla="*/ 0 w 199"/>
                    <a:gd name="T13" fmla="*/ 0 h 155"/>
                    <a:gd name="T14" fmla="*/ 0 w 199"/>
                    <a:gd name="T15" fmla="*/ 0 h 155"/>
                    <a:gd name="T16" fmla="*/ 0 w 199"/>
                    <a:gd name="T17" fmla="*/ 0 h 155"/>
                    <a:gd name="T18" fmla="*/ 0 w 199"/>
                    <a:gd name="T19" fmla="*/ 0 h 155"/>
                    <a:gd name="T20" fmla="*/ 0 w 199"/>
                    <a:gd name="T21" fmla="*/ 0 h 155"/>
                    <a:gd name="T22" fmla="*/ 0 w 199"/>
                    <a:gd name="T23" fmla="*/ 0 h 155"/>
                    <a:gd name="T24" fmla="*/ 0 w 199"/>
                    <a:gd name="T25" fmla="*/ 0 h 155"/>
                    <a:gd name="T26" fmla="*/ 0 w 199"/>
                    <a:gd name="T27" fmla="*/ 0 h 155"/>
                    <a:gd name="T28" fmla="*/ 0 w 199"/>
                    <a:gd name="T29" fmla="*/ 0 h 155"/>
                    <a:gd name="T30" fmla="*/ 0 w 199"/>
                    <a:gd name="T31" fmla="*/ 0 h 155"/>
                    <a:gd name="T32" fmla="*/ 0 w 199"/>
                    <a:gd name="T33" fmla="*/ 0 h 155"/>
                    <a:gd name="T34" fmla="*/ 0 w 199"/>
                    <a:gd name="T35" fmla="*/ 0 h 155"/>
                    <a:gd name="T36" fmla="*/ 0 w 199"/>
                    <a:gd name="T37" fmla="*/ 0 h 155"/>
                    <a:gd name="T38" fmla="*/ 0 w 199"/>
                    <a:gd name="T39" fmla="*/ 0 h 155"/>
                    <a:gd name="T40" fmla="*/ 0 w 199"/>
                    <a:gd name="T41" fmla="*/ 0 h 155"/>
                    <a:gd name="T42" fmla="*/ 0 w 199"/>
                    <a:gd name="T43" fmla="*/ 0 h 155"/>
                    <a:gd name="T44" fmla="*/ 0 w 199"/>
                    <a:gd name="T45" fmla="*/ 0 h 155"/>
                    <a:gd name="T46" fmla="*/ 0 w 199"/>
                    <a:gd name="T47" fmla="*/ 0 h 155"/>
                    <a:gd name="T48" fmla="*/ 0 w 199"/>
                    <a:gd name="T49" fmla="*/ 0 h 155"/>
                    <a:gd name="T50" fmla="*/ 0 w 199"/>
                    <a:gd name="T51" fmla="*/ 0 h 155"/>
                    <a:gd name="T52" fmla="*/ 0 w 199"/>
                    <a:gd name="T53" fmla="*/ 0 h 155"/>
                    <a:gd name="T54" fmla="*/ 0 w 199"/>
                    <a:gd name="T55" fmla="*/ 0 h 155"/>
                    <a:gd name="T56" fmla="*/ 0 w 199"/>
                    <a:gd name="T57" fmla="*/ 0 h 155"/>
                    <a:gd name="T58" fmla="*/ 0 w 199"/>
                    <a:gd name="T59" fmla="*/ 0 h 155"/>
                    <a:gd name="T60" fmla="*/ 0 w 199"/>
                    <a:gd name="T61" fmla="*/ 0 h 155"/>
                    <a:gd name="T62" fmla="*/ 0 w 199"/>
                    <a:gd name="T63" fmla="*/ 0 h 155"/>
                    <a:gd name="T64" fmla="*/ 0 w 199"/>
                    <a:gd name="T65" fmla="*/ 0 h 155"/>
                    <a:gd name="T66" fmla="*/ 0 w 199"/>
                    <a:gd name="T67" fmla="*/ 0 h 155"/>
                    <a:gd name="T68" fmla="*/ 0 w 199"/>
                    <a:gd name="T69" fmla="*/ 0 h 155"/>
                    <a:gd name="T70" fmla="*/ 0 w 199"/>
                    <a:gd name="T71" fmla="*/ 0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9"/>
                    <a:gd name="T109" fmla="*/ 0 h 155"/>
                    <a:gd name="T110" fmla="*/ 199 w 199"/>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9" h="155">
                      <a:moveTo>
                        <a:pt x="0" y="47"/>
                      </a:moveTo>
                      <a:lnTo>
                        <a:pt x="2" y="46"/>
                      </a:lnTo>
                      <a:lnTo>
                        <a:pt x="4" y="45"/>
                      </a:lnTo>
                      <a:lnTo>
                        <a:pt x="7" y="42"/>
                      </a:lnTo>
                      <a:lnTo>
                        <a:pt x="13" y="40"/>
                      </a:lnTo>
                      <a:lnTo>
                        <a:pt x="20" y="36"/>
                      </a:lnTo>
                      <a:lnTo>
                        <a:pt x="27" y="32"/>
                      </a:lnTo>
                      <a:lnTo>
                        <a:pt x="34" y="27"/>
                      </a:lnTo>
                      <a:lnTo>
                        <a:pt x="44" y="23"/>
                      </a:lnTo>
                      <a:lnTo>
                        <a:pt x="51" y="19"/>
                      </a:lnTo>
                      <a:lnTo>
                        <a:pt x="61" y="14"/>
                      </a:lnTo>
                      <a:lnTo>
                        <a:pt x="68" y="10"/>
                      </a:lnTo>
                      <a:lnTo>
                        <a:pt x="78" y="7"/>
                      </a:lnTo>
                      <a:lnTo>
                        <a:pt x="84" y="4"/>
                      </a:lnTo>
                      <a:lnTo>
                        <a:pt x="92" y="2"/>
                      </a:lnTo>
                      <a:lnTo>
                        <a:pt x="97" y="0"/>
                      </a:lnTo>
                      <a:lnTo>
                        <a:pt x="102" y="2"/>
                      </a:lnTo>
                      <a:lnTo>
                        <a:pt x="102" y="3"/>
                      </a:lnTo>
                      <a:lnTo>
                        <a:pt x="106" y="7"/>
                      </a:lnTo>
                      <a:lnTo>
                        <a:pt x="110" y="13"/>
                      </a:lnTo>
                      <a:lnTo>
                        <a:pt x="117" y="23"/>
                      </a:lnTo>
                      <a:lnTo>
                        <a:pt x="123" y="33"/>
                      </a:lnTo>
                      <a:lnTo>
                        <a:pt x="131" y="45"/>
                      </a:lnTo>
                      <a:lnTo>
                        <a:pt x="140" y="59"/>
                      </a:lnTo>
                      <a:lnTo>
                        <a:pt x="148" y="73"/>
                      </a:lnTo>
                      <a:lnTo>
                        <a:pt x="157" y="87"/>
                      </a:lnTo>
                      <a:lnTo>
                        <a:pt x="167" y="100"/>
                      </a:lnTo>
                      <a:lnTo>
                        <a:pt x="174" y="113"/>
                      </a:lnTo>
                      <a:lnTo>
                        <a:pt x="182" y="125"/>
                      </a:lnTo>
                      <a:lnTo>
                        <a:pt x="188" y="135"/>
                      </a:lnTo>
                      <a:lnTo>
                        <a:pt x="193" y="144"/>
                      </a:lnTo>
                      <a:lnTo>
                        <a:pt x="197" y="150"/>
                      </a:lnTo>
                      <a:lnTo>
                        <a:pt x="199" y="155"/>
                      </a:lnTo>
                      <a:lnTo>
                        <a:pt x="180" y="155"/>
                      </a:lnTo>
                      <a:lnTo>
                        <a:pt x="0" y="47"/>
                      </a:lnTo>
                      <a:close/>
                    </a:path>
                  </a:pathLst>
                </a:custGeom>
                <a:solidFill>
                  <a:srgbClr val="FFFFFF"/>
                </a:solidFill>
                <a:ln w="9525">
                  <a:noFill/>
                  <a:round/>
                  <a:headEnd/>
                  <a:tailEnd/>
                </a:ln>
              </p:spPr>
              <p:txBody>
                <a:bodyPr/>
                <a:lstStyle/>
                <a:p>
                  <a:endParaRPr lang="fr-FR"/>
                </a:p>
              </p:txBody>
            </p:sp>
            <p:sp>
              <p:nvSpPr>
                <p:cNvPr id="78" name="Freeform 474"/>
                <p:cNvSpPr>
                  <a:spLocks/>
                </p:cNvSpPr>
                <p:nvPr/>
              </p:nvSpPr>
              <p:spPr bwMode="auto">
                <a:xfrm>
                  <a:off x="4250" y="2199"/>
                  <a:ext cx="48" cy="49"/>
                </a:xfrm>
                <a:custGeom>
                  <a:avLst/>
                  <a:gdLst>
                    <a:gd name="T0" fmla="*/ 0 w 193"/>
                    <a:gd name="T1" fmla="*/ 0 h 147"/>
                    <a:gd name="T2" fmla="*/ 0 w 193"/>
                    <a:gd name="T3" fmla="*/ 0 h 147"/>
                    <a:gd name="T4" fmla="*/ 0 w 193"/>
                    <a:gd name="T5" fmla="*/ 0 h 147"/>
                    <a:gd name="T6" fmla="*/ 0 w 193"/>
                    <a:gd name="T7" fmla="*/ 0 h 147"/>
                    <a:gd name="T8" fmla="*/ 0 w 193"/>
                    <a:gd name="T9" fmla="*/ 0 h 147"/>
                    <a:gd name="T10" fmla="*/ 0 w 193"/>
                    <a:gd name="T11" fmla="*/ 0 h 147"/>
                    <a:gd name="T12" fmla="*/ 0 w 193"/>
                    <a:gd name="T13" fmla="*/ 0 h 147"/>
                    <a:gd name="T14" fmla="*/ 0 w 193"/>
                    <a:gd name="T15" fmla="*/ 0 h 147"/>
                    <a:gd name="T16" fmla="*/ 0 w 193"/>
                    <a:gd name="T17" fmla="*/ 0 h 147"/>
                    <a:gd name="T18" fmla="*/ 0 w 193"/>
                    <a:gd name="T19" fmla="*/ 0 h 147"/>
                    <a:gd name="T20" fmla="*/ 0 w 193"/>
                    <a:gd name="T21" fmla="*/ 0 h 147"/>
                    <a:gd name="T22" fmla="*/ 0 w 193"/>
                    <a:gd name="T23" fmla="*/ 0 h 147"/>
                    <a:gd name="T24" fmla="*/ 0 w 193"/>
                    <a:gd name="T25" fmla="*/ 0 h 147"/>
                    <a:gd name="T26" fmla="*/ 0 w 193"/>
                    <a:gd name="T27" fmla="*/ 0 h 147"/>
                    <a:gd name="T28" fmla="*/ 0 w 193"/>
                    <a:gd name="T29" fmla="*/ 0 h 147"/>
                    <a:gd name="T30" fmla="*/ 0 w 193"/>
                    <a:gd name="T31" fmla="*/ 0 h 147"/>
                    <a:gd name="T32" fmla="*/ 0 w 193"/>
                    <a:gd name="T33" fmla="*/ 0 h 147"/>
                    <a:gd name="T34" fmla="*/ 0 w 193"/>
                    <a:gd name="T35" fmla="*/ 0 h 147"/>
                    <a:gd name="T36" fmla="*/ 0 w 193"/>
                    <a:gd name="T37" fmla="*/ 0 h 147"/>
                    <a:gd name="T38" fmla="*/ 0 w 193"/>
                    <a:gd name="T39" fmla="*/ 0 h 147"/>
                    <a:gd name="T40" fmla="*/ 0 w 193"/>
                    <a:gd name="T41" fmla="*/ 0 h 1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3"/>
                    <a:gd name="T64" fmla="*/ 0 h 147"/>
                    <a:gd name="T65" fmla="*/ 193 w 193"/>
                    <a:gd name="T66" fmla="*/ 147 h 1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3" h="147">
                      <a:moveTo>
                        <a:pt x="0" y="39"/>
                      </a:moveTo>
                      <a:lnTo>
                        <a:pt x="0" y="39"/>
                      </a:lnTo>
                      <a:lnTo>
                        <a:pt x="3" y="38"/>
                      </a:lnTo>
                      <a:lnTo>
                        <a:pt x="6" y="37"/>
                      </a:lnTo>
                      <a:lnTo>
                        <a:pt x="11" y="36"/>
                      </a:lnTo>
                      <a:lnTo>
                        <a:pt x="16" y="34"/>
                      </a:lnTo>
                      <a:lnTo>
                        <a:pt x="23" y="32"/>
                      </a:lnTo>
                      <a:lnTo>
                        <a:pt x="29" y="30"/>
                      </a:lnTo>
                      <a:lnTo>
                        <a:pt x="36" y="26"/>
                      </a:lnTo>
                      <a:lnTo>
                        <a:pt x="44" y="23"/>
                      </a:lnTo>
                      <a:lnTo>
                        <a:pt x="51" y="20"/>
                      </a:lnTo>
                      <a:lnTo>
                        <a:pt x="58" y="17"/>
                      </a:lnTo>
                      <a:lnTo>
                        <a:pt x="67" y="14"/>
                      </a:lnTo>
                      <a:lnTo>
                        <a:pt x="74" y="11"/>
                      </a:lnTo>
                      <a:lnTo>
                        <a:pt x="80" y="6"/>
                      </a:lnTo>
                      <a:lnTo>
                        <a:pt x="88" y="3"/>
                      </a:lnTo>
                      <a:lnTo>
                        <a:pt x="93" y="0"/>
                      </a:lnTo>
                      <a:lnTo>
                        <a:pt x="193" y="147"/>
                      </a:lnTo>
                      <a:lnTo>
                        <a:pt x="180" y="147"/>
                      </a:lnTo>
                      <a:lnTo>
                        <a:pt x="0" y="39"/>
                      </a:lnTo>
                      <a:close/>
                    </a:path>
                  </a:pathLst>
                </a:custGeom>
                <a:solidFill>
                  <a:srgbClr val="A8D1FF"/>
                </a:solidFill>
                <a:ln w="9525">
                  <a:noFill/>
                  <a:round/>
                  <a:headEnd/>
                  <a:tailEnd/>
                </a:ln>
              </p:spPr>
              <p:txBody>
                <a:bodyPr/>
                <a:lstStyle/>
                <a:p>
                  <a:endParaRPr lang="fr-FR"/>
                </a:p>
              </p:txBody>
            </p:sp>
            <p:sp>
              <p:nvSpPr>
                <p:cNvPr id="79" name="Freeform 475"/>
                <p:cNvSpPr>
                  <a:spLocks/>
                </p:cNvSpPr>
                <p:nvPr/>
              </p:nvSpPr>
              <p:spPr bwMode="auto">
                <a:xfrm>
                  <a:off x="4250" y="2203"/>
                  <a:ext cx="47" cy="47"/>
                </a:xfrm>
                <a:custGeom>
                  <a:avLst/>
                  <a:gdLst>
                    <a:gd name="T0" fmla="*/ 0 w 189"/>
                    <a:gd name="T1" fmla="*/ 0 h 142"/>
                    <a:gd name="T2" fmla="*/ 0 w 189"/>
                    <a:gd name="T3" fmla="*/ 0 h 142"/>
                    <a:gd name="T4" fmla="*/ 0 w 189"/>
                    <a:gd name="T5" fmla="*/ 0 h 142"/>
                    <a:gd name="T6" fmla="*/ 0 w 189"/>
                    <a:gd name="T7" fmla="*/ 0 h 142"/>
                    <a:gd name="T8" fmla="*/ 0 w 189"/>
                    <a:gd name="T9" fmla="*/ 0 h 142"/>
                    <a:gd name="T10" fmla="*/ 0 w 189"/>
                    <a:gd name="T11" fmla="*/ 0 h 142"/>
                    <a:gd name="T12" fmla="*/ 0 w 189"/>
                    <a:gd name="T13" fmla="*/ 0 h 142"/>
                    <a:gd name="T14" fmla="*/ 0 w 189"/>
                    <a:gd name="T15" fmla="*/ 0 h 142"/>
                    <a:gd name="T16" fmla="*/ 0 w 189"/>
                    <a:gd name="T17" fmla="*/ 0 h 142"/>
                    <a:gd name="T18" fmla="*/ 0 w 189"/>
                    <a:gd name="T19" fmla="*/ 0 h 142"/>
                    <a:gd name="T20" fmla="*/ 0 w 189"/>
                    <a:gd name="T21" fmla="*/ 0 h 142"/>
                    <a:gd name="T22" fmla="*/ 0 w 189"/>
                    <a:gd name="T23" fmla="*/ 0 h 142"/>
                    <a:gd name="T24" fmla="*/ 0 w 189"/>
                    <a:gd name="T25" fmla="*/ 0 h 142"/>
                    <a:gd name="T26" fmla="*/ 0 w 189"/>
                    <a:gd name="T27" fmla="*/ 0 h 142"/>
                    <a:gd name="T28" fmla="*/ 0 w 189"/>
                    <a:gd name="T29" fmla="*/ 0 h 142"/>
                    <a:gd name="T30" fmla="*/ 0 w 189"/>
                    <a:gd name="T31" fmla="*/ 0 h 142"/>
                    <a:gd name="T32" fmla="*/ 0 w 189"/>
                    <a:gd name="T33" fmla="*/ 0 h 142"/>
                    <a:gd name="T34" fmla="*/ 0 w 189"/>
                    <a:gd name="T35" fmla="*/ 0 h 142"/>
                    <a:gd name="T36" fmla="*/ 0 w 189"/>
                    <a:gd name="T37" fmla="*/ 0 h 142"/>
                    <a:gd name="T38" fmla="*/ 0 w 189"/>
                    <a:gd name="T39" fmla="*/ 0 h 142"/>
                    <a:gd name="T40" fmla="*/ 0 w 189"/>
                    <a:gd name="T41" fmla="*/ 0 h 142"/>
                    <a:gd name="T42" fmla="*/ 0 w 189"/>
                    <a:gd name="T43" fmla="*/ 0 h 1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9"/>
                    <a:gd name="T67" fmla="*/ 0 h 142"/>
                    <a:gd name="T68" fmla="*/ 189 w 189"/>
                    <a:gd name="T69" fmla="*/ 142 h 1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9" h="142">
                      <a:moveTo>
                        <a:pt x="12" y="53"/>
                      </a:moveTo>
                      <a:lnTo>
                        <a:pt x="0" y="28"/>
                      </a:lnTo>
                      <a:lnTo>
                        <a:pt x="3" y="27"/>
                      </a:lnTo>
                      <a:lnTo>
                        <a:pt x="6" y="27"/>
                      </a:lnTo>
                      <a:lnTo>
                        <a:pt x="11" y="26"/>
                      </a:lnTo>
                      <a:lnTo>
                        <a:pt x="15" y="25"/>
                      </a:lnTo>
                      <a:lnTo>
                        <a:pt x="20" y="24"/>
                      </a:lnTo>
                      <a:lnTo>
                        <a:pt x="27" y="23"/>
                      </a:lnTo>
                      <a:lnTo>
                        <a:pt x="34" y="21"/>
                      </a:lnTo>
                      <a:lnTo>
                        <a:pt x="41" y="19"/>
                      </a:lnTo>
                      <a:lnTo>
                        <a:pt x="49" y="17"/>
                      </a:lnTo>
                      <a:lnTo>
                        <a:pt x="57" y="14"/>
                      </a:lnTo>
                      <a:lnTo>
                        <a:pt x="65" y="12"/>
                      </a:lnTo>
                      <a:lnTo>
                        <a:pt x="71" y="9"/>
                      </a:lnTo>
                      <a:lnTo>
                        <a:pt x="79" y="6"/>
                      </a:lnTo>
                      <a:lnTo>
                        <a:pt x="85" y="3"/>
                      </a:lnTo>
                      <a:lnTo>
                        <a:pt x="92" y="0"/>
                      </a:lnTo>
                      <a:lnTo>
                        <a:pt x="189" y="140"/>
                      </a:lnTo>
                      <a:lnTo>
                        <a:pt x="160" y="142"/>
                      </a:lnTo>
                      <a:lnTo>
                        <a:pt x="12" y="53"/>
                      </a:lnTo>
                      <a:close/>
                    </a:path>
                  </a:pathLst>
                </a:custGeom>
                <a:solidFill>
                  <a:srgbClr val="7A94FF"/>
                </a:solidFill>
                <a:ln w="9525">
                  <a:noFill/>
                  <a:round/>
                  <a:headEnd/>
                  <a:tailEnd/>
                </a:ln>
              </p:spPr>
              <p:txBody>
                <a:bodyPr/>
                <a:lstStyle/>
                <a:p>
                  <a:endParaRPr lang="fr-FR"/>
                </a:p>
              </p:txBody>
            </p:sp>
            <p:sp>
              <p:nvSpPr>
                <p:cNvPr id="80" name="Freeform 476"/>
                <p:cNvSpPr>
                  <a:spLocks/>
                </p:cNvSpPr>
                <p:nvPr/>
              </p:nvSpPr>
              <p:spPr bwMode="auto">
                <a:xfrm>
                  <a:off x="4244" y="2260"/>
                  <a:ext cx="15" cy="16"/>
                </a:xfrm>
                <a:custGeom>
                  <a:avLst/>
                  <a:gdLst>
                    <a:gd name="T0" fmla="*/ 0 w 59"/>
                    <a:gd name="T1" fmla="*/ 0 h 49"/>
                    <a:gd name="T2" fmla="*/ 0 w 59"/>
                    <a:gd name="T3" fmla="*/ 0 h 49"/>
                    <a:gd name="T4" fmla="*/ 0 w 59"/>
                    <a:gd name="T5" fmla="*/ 0 h 49"/>
                    <a:gd name="T6" fmla="*/ 0 w 59"/>
                    <a:gd name="T7" fmla="*/ 0 h 49"/>
                    <a:gd name="T8" fmla="*/ 0 w 59"/>
                    <a:gd name="T9" fmla="*/ 0 h 49"/>
                    <a:gd name="T10" fmla="*/ 0 w 59"/>
                    <a:gd name="T11" fmla="*/ 0 h 49"/>
                    <a:gd name="T12" fmla="*/ 0 w 59"/>
                    <a:gd name="T13" fmla="*/ 0 h 49"/>
                    <a:gd name="T14" fmla="*/ 0 w 59"/>
                    <a:gd name="T15" fmla="*/ 0 h 49"/>
                    <a:gd name="T16" fmla="*/ 0 w 59"/>
                    <a:gd name="T17" fmla="*/ 0 h 49"/>
                    <a:gd name="T18" fmla="*/ 0 w 59"/>
                    <a:gd name="T19" fmla="*/ 0 h 49"/>
                    <a:gd name="T20" fmla="*/ 0 w 59"/>
                    <a:gd name="T21" fmla="*/ 0 h 49"/>
                    <a:gd name="T22" fmla="*/ 0 w 59"/>
                    <a:gd name="T23" fmla="*/ 0 h 49"/>
                    <a:gd name="T24" fmla="*/ 0 w 59"/>
                    <a:gd name="T25" fmla="*/ 0 h 49"/>
                    <a:gd name="T26" fmla="*/ 0 w 59"/>
                    <a:gd name="T27" fmla="*/ 0 h 49"/>
                    <a:gd name="T28" fmla="*/ 0 w 59"/>
                    <a:gd name="T29" fmla="*/ 0 h 49"/>
                    <a:gd name="T30" fmla="*/ 0 w 59"/>
                    <a:gd name="T31" fmla="*/ 0 h 49"/>
                    <a:gd name="T32" fmla="*/ 0 w 59"/>
                    <a:gd name="T33" fmla="*/ 0 h 49"/>
                    <a:gd name="T34" fmla="*/ 0 w 59"/>
                    <a:gd name="T35" fmla="*/ 0 h 49"/>
                    <a:gd name="T36" fmla="*/ 0 w 59"/>
                    <a:gd name="T37" fmla="*/ 0 h 49"/>
                    <a:gd name="T38" fmla="*/ 0 w 59"/>
                    <a:gd name="T39" fmla="*/ 0 h 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9"/>
                    <a:gd name="T62" fmla="*/ 59 w 59"/>
                    <a:gd name="T63" fmla="*/ 49 h 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9">
                      <a:moveTo>
                        <a:pt x="0" y="49"/>
                      </a:moveTo>
                      <a:lnTo>
                        <a:pt x="0" y="47"/>
                      </a:lnTo>
                      <a:lnTo>
                        <a:pt x="0" y="46"/>
                      </a:lnTo>
                      <a:lnTo>
                        <a:pt x="2" y="43"/>
                      </a:lnTo>
                      <a:lnTo>
                        <a:pt x="4" y="41"/>
                      </a:lnTo>
                      <a:lnTo>
                        <a:pt x="6" y="37"/>
                      </a:lnTo>
                      <a:lnTo>
                        <a:pt x="8" y="34"/>
                      </a:lnTo>
                      <a:lnTo>
                        <a:pt x="11" y="29"/>
                      </a:lnTo>
                      <a:lnTo>
                        <a:pt x="14" y="25"/>
                      </a:lnTo>
                      <a:lnTo>
                        <a:pt x="16" y="21"/>
                      </a:lnTo>
                      <a:lnTo>
                        <a:pt x="19" y="17"/>
                      </a:lnTo>
                      <a:lnTo>
                        <a:pt x="21" y="12"/>
                      </a:lnTo>
                      <a:lnTo>
                        <a:pt x="25" y="9"/>
                      </a:lnTo>
                      <a:lnTo>
                        <a:pt x="29" y="5"/>
                      </a:lnTo>
                      <a:lnTo>
                        <a:pt x="32" y="3"/>
                      </a:lnTo>
                      <a:lnTo>
                        <a:pt x="35" y="1"/>
                      </a:lnTo>
                      <a:lnTo>
                        <a:pt x="37" y="0"/>
                      </a:lnTo>
                      <a:lnTo>
                        <a:pt x="59" y="25"/>
                      </a:lnTo>
                      <a:lnTo>
                        <a:pt x="0" y="49"/>
                      </a:lnTo>
                      <a:close/>
                    </a:path>
                  </a:pathLst>
                </a:custGeom>
                <a:solidFill>
                  <a:srgbClr val="FAB3FF"/>
                </a:solidFill>
                <a:ln w="9525">
                  <a:noFill/>
                  <a:round/>
                  <a:headEnd/>
                  <a:tailEnd/>
                </a:ln>
              </p:spPr>
              <p:txBody>
                <a:bodyPr/>
                <a:lstStyle/>
                <a:p>
                  <a:endParaRPr lang="fr-FR"/>
                </a:p>
              </p:txBody>
            </p:sp>
            <p:sp>
              <p:nvSpPr>
                <p:cNvPr id="81" name="Freeform 477"/>
                <p:cNvSpPr>
                  <a:spLocks/>
                </p:cNvSpPr>
                <p:nvPr/>
              </p:nvSpPr>
              <p:spPr bwMode="auto">
                <a:xfrm>
                  <a:off x="4290" y="2189"/>
                  <a:ext cx="68" cy="83"/>
                </a:xfrm>
                <a:custGeom>
                  <a:avLst/>
                  <a:gdLst>
                    <a:gd name="T0" fmla="*/ 0 w 271"/>
                    <a:gd name="T1" fmla="*/ 0 h 250"/>
                    <a:gd name="T2" fmla="*/ 0 w 271"/>
                    <a:gd name="T3" fmla="*/ 0 h 250"/>
                    <a:gd name="T4" fmla="*/ 0 w 271"/>
                    <a:gd name="T5" fmla="*/ 0 h 250"/>
                    <a:gd name="T6" fmla="*/ 0 w 271"/>
                    <a:gd name="T7" fmla="*/ 0 h 250"/>
                    <a:gd name="T8" fmla="*/ 0 w 271"/>
                    <a:gd name="T9" fmla="*/ 0 h 250"/>
                    <a:gd name="T10" fmla="*/ 0 w 271"/>
                    <a:gd name="T11" fmla="*/ 0 h 250"/>
                    <a:gd name="T12" fmla="*/ 0 w 271"/>
                    <a:gd name="T13" fmla="*/ 0 h 250"/>
                    <a:gd name="T14" fmla="*/ 0 w 271"/>
                    <a:gd name="T15" fmla="*/ 0 h 250"/>
                    <a:gd name="T16" fmla="*/ 0 w 271"/>
                    <a:gd name="T17" fmla="*/ 0 h 250"/>
                    <a:gd name="T18" fmla="*/ 0 w 271"/>
                    <a:gd name="T19" fmla="*/ 0 h 250"/>
                    <a:gd name="T20" fmla="*/ 0 w 271"/>
                    <a:gd name="T21" fmla="*/ 0 h 250"/>
                    <a:gd name="T22" fmla="*/ 0 w 271"/>
                    <a:gd name="T23" fmla="*/ 0 h 250"/>
                    <a:gd name="T24" fmla="*/ 0 w 271"/>
                    <a:gd name="T25" fmla="*/ 0 h 250"/>
                    <a:gd name="T26" fmla="*/ 0 w 271"/>
                    <a:gd name="T27" fmla="*/ 0 h 250"/>
                    <a:gd name="T28" fmla="*/ 0 w 271"/>
                    <a:gd name="T29" fmla="*/ 0 h 250"/>
                    <a:gd name="T30" fmla="*/ 0 w 271"/>
                    <a:gd name="T31" fmla="*/ 0 h 250"/>
                    <a:gd name="T32" fmla="*/ 0 w 271"/>
                    <a:gd name="T33" fmla="*/ 0 h 250"/>
                    <a:gd name="T34" fmla="*/ 0 w 271"/>
                    <a:gd name="T35" fmla="*/ 0 h 250"/>
                    <a:gd name="T36" fmla="*/ 0 w 271"/>
                    <a:gd name="T37" fmla="*/ 0 h 250"/>
                    <a:gd name="T38" fmla="*/ 0 w 271"/>
                    <a:gd name="T39" fmla="*/ 0 h 250"/>
                    <a:gd name="T40" fmla="*/ 0 w 271"/>
                    <a:gd name="T41" fmla="*/ 0 h 250"/>
                    <a:gd name="T42" fmla="*/ 0 w 271"/>
                    <a:gd name="T43" fmla="*/ 0 h 250"/>
                    <a:gd name="T44" fmla="*/ 0 w 271"/>
                    <a:gd name="T45" fmla="*/ 0 h 250"/>
                    <a:gd name="T46" fmla="*/ 0 w 271"/>
                    <a:gd name="T47" fmla="*/ 0 h 250"/>
                    <a:gd name="T48" fmla="*/ 0 w 271"/>
                    <a:gd name="T49" fmla="*/ 0 h 250"/>
                    <a:gd name="T50" fmla="*/ 0 w 271"/>
                    <a:gd name="T51" fmla="*/ 0 h 250"/>
                    <a:gd name="T52" fmla="*/ 0 w 271"/>
                    <a:gd name="T53" fmla="*/ 0 h 250"/>
                    <a:gd name="T54" fmla="*/ 0 w 271"/>
                    <a:gd name="T55" fmla="*/ 0 h 250"/>
                    <a:gd name="T56" fmla="*/ 0 w 271"/>
                    <a:gd name="T57" fmla="*/ 0 h 250"/>
                    <a:gd name="T58" fmla="*/ 0 w 271"/>
                    <a:gd name="T59" fmla="*/ 0 h 250"/>
                    <a:gd name="T60" fmla="*/ 0 w 271"/>
                    <a:gd name="T61" fmla="*/ 0 h 250"/>
                    <a:gd name="T62" fmla="*/ 0 w 271"/>
                    <a:gd name="T63" fmla="*/ 0 h 250"/>
                    <a:gd name="T64" fmla="*/ 0 w 271"/>
                    <a:gd name="T65" fmla="*/ 0 h 250"/>
                    <a:gd name="T66" fmla="*/ 0 w 271"/>
                    <a:gd name="T67" fmla="*/ 0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250"/>
                    <a:gd name="T104" fmla="*/ 271 w 271"/>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250">
                      <a:moveTo>
                        <a:pt x="271" y="3"/>
                      </a:moveTo>
                      <a:lnTo>
                        <a:pt x="271" y="3"/>
                      </a:lnTo>
                      <a:lnTo>
                        <a:pt x="269" y="6"/>
                      </a:lnTo>
                      <a:lnTo>
                        <a:pt x="268" y="12"/>
                      </a:lnTo>
                      <a:lnTo>
                        <a:pt x="268" y="18"/>
                      </a:lnTo>
                      <a:lnTo>
                        <a:pt x="266" y="24"/>
                      </a:lnTo>
                      <a:lnTo>
                        <a:pt x="264" y="33"/>
                      </a:lnTo>
                      <a:lnTo>
                        <a:pt x="262" y="41"/>
                      </a:lnTo>
                      <a:lnTo>
                        <a:pt x="260" y="52"/>
                      </a:lnTo>
                      <a:lnTo>
                        <a:pt x="258" y="62"/>
                      </a:lnTo>
                      <a:lnTo>
                        <a:pt x="256" y="71"/>
                      </a:lnTo>
                      <a:lnTo>
                        <a:pt x="254" y="81"/>
                      </a:lnTo>
                      <a:lnTo>
                        <a:pt x="252" y="90"/>
                      </a:lnTo>
                      <a:lnTo>
                        <a:pt x="251" y="99"/>
                      </a:lnTo>
                      <a:lnTo>
                        <a:pt x="250" y="106"/>
                      </a:lnTo>
                      <a:lnTo>
                        <a:pt x="249" y="113"/>
                      </a:lnTo>
                      <a:lnTo>
                        <a:pt x="249" y="118"/>
                      </a:lnTo>
                      <a:lnTo>
                        <a:pt x="247" y="122"/>
                      </a:lnTo>
                      <a:lnTo>
                        <a:pt x="246" y="129"/>
                      </a:lnTo>
                      <a:lnTo>
                        <a:pt x="243" y="136"/>
                      </a:lnTo>
                      <a:lnTo>
                        <a:pt x="242" y="146"/>
                      </a:lnTo>
                      <a:lnTo>
                        <a:pt x="238" y="155"/>
                      </a:lnTo>
                      <a:lnTo>
                        <a:pt x="235" y="166"/>
                      </a:lnTo>
                      <a:lnTo>
                        <a:pt x="232" y="175"/>
                      </a:lnTo>
                      <a:lnTo>
                        <a:pt x="228" y="187"/>
                      </a:lnTo>
                      <a:lnTo>
                        <a:pt x="224" y="198"/>
                      </a:lnTo>
                      <a:lnTo>
                        <a:pt x="218" y="207"/>
                      </a:lnTo>
                      <a:lnTo>
                        <a:pt x="214" y="218"/>
                      </a:lnTo>
                      <a:lnTo>
                        <a:pt x="209" y="226"/>
                      </a:lnTo>
                      <a:lnTo>
                        <a:pt x="204" y="234"/>
                      </a:lnTo>
                      <a:lnTo>
                        <a:pt x="200" y="240"/>
                      </a:lnTo>
                      <a:lnTo>
                        <a:pt x="195" y="245"/>
                      </a:lnTo>
                      <a:lnTo>
                        <a:pt x="191" y="248"/>
                      </a:lnTo>
                      <a:lnTo>
                        <a:pt x="186" y="249"/>
                      </a:lnTo>
                      <a:lnTo>
                        <a:pt x="178" y="250"/>
                      </a:lnTo>
                      <a:lnTo>
                        <a:pt x="169" y="249"/>
                      </a:lnTo>
                      <a:lnTo>
                        <a:pt x="158" y="248"/>
                      </a:lnTo>
                      <a:lnTo>
                        <a:pt x="146" y="246"/>
                      </a:lnTo>
                      <a:lnTo>
                        <a:pt x="133" y="243"/>
                      </a:lnTo>
                      <a:lnTo>
                        <a:pt x="120" y="240"/>
                      </a:lnTo>
                      <a:lnTo>
                        <a:pt x="107" y="237"/>
                      </a:lnTo>
                      <a:lnTo>
                        <a:pt x="91" y="232"/>
                      </a:lnTo>
                      <a:lnTo>
                        <a:pt x="77" y="226"/>
                      </a:lnTo>
                      <a:lnTo>
                        <a:pt x="63" y="221"/>
                      </a:lnTo>
                      <a:lnTo>
                        <a:pt x="48" y="215"/>
                      </a:lnTo>
                      <a:lnTo>
                        <a:pt x="35" y="207"/>
                      </a:lnTo>
                      <a:lnTo>
                        <a:pt x="22" y="200"/>
                      </a:lnTo>
                      <a:lnTo>
                        <a:pt x="10" y="191"/>
                      </a:lnTo>
                      <a:lnTo>
                        <a:pt x="0" y="183"/>
                      </a:lnTo>
                      <a:lnTo>
                        <a:pt x="0" y="182"/>
                      </a:lnTo>
                      <a:lnTo>
                        <a:pt x="2" y="179"/>
                      </a:lnTo>
                      <a:lnTo>
                        <a:pt x="5" y="173"/>
                      </a:lnTo>
                      <a:lnTo>
                        <a:pt x="10" y="167"/>
                      </a:lnTo>
                      <a:lnTo>
                        <a:pt x="15" y="158"/>
                      </a:lnTo>
                      <a:lnTo>
                        <a:pt x="22" y="150"/>
                      </a:lnTo>
                      <a:lnTo>
                        <a:pt x="29" y="140"/>
                      </a:lnTo>
                      <a:lnTo>
                        <a:pt x="35" y="132"/>
                      </a:lnTo>
                      <a:lnTo>
                        <a:pt x="42" y="121"/>
                      </a:lnTo>
                      <a:lnTo>
                        <a:pt x="48" y="112"/>
                      </a:lnTo>
                      <a:lnTo>
                        <a:pt x="53" y="102"/>
                      </a:lnTo>
                      <a:lnTo>
                        <a:pt x="60" y="94"/>
                      </a:lnTo>
                      <a:lnTo>
                        <a:pt x="64" y="86"/>
                      </a:lnTo>
                      <a:lnTo>
                        <a:pt x="68" y="80"/>
                      </a:lnTo>
                      <a:lnTo>
                        <a:pt x="69" y="75"/>
                      </a:lnTo>
                      <a:lnTo>
                        <a:pt x="70" y="72"/>
                      </a:lnTo>
                      <a:lnTo>
                        <a:pt x="131" y="0"/>
                      </a:lnTo>
                      <a:lnTo>
                        <a:pt x="271" y="3"/>
                      </a:lnTo>
                      <a:close/>
                    </a:path>
                  </a:pathLst>
                </a:custGeom>
                <a:solidFill>
                  <a:srgbClr val="FF6600"/>
                </a:solidFill>
                <a:ln w="9525">
                  <a:noFill/>
                  <a:round/>
                  <a:headEnd/>
                  <a:tailEnd/>
                </a:ln>
              </p:spPr>
              <p:txBody>
                <a:bodyPr/>
                <a:lstStyle/>
                <a:p>
                  <a:endParaRPr lang="fr-FR"/>
                </a:p>
              </p:txBody>
            </p:sp>
            <p:sp>
              <p:nvSpPr>
                <p:cNvPr id="82" name="Freeform 478"/>
                <p:cNvSpPr>
                  <a:spLocks/>
                </p:cNvSpPr>
                <p:nvPr/>
              </p:nvSpPr>
              <p:spPr bwMode="auto">
                <a:xfrm>
                  <a:off x="4288" y="2207"/>
                  <a:ext cx="22" cy="33"/>
                </a:xfrm>
                <a:custGeom>
                  <a:avLst/>
                  <a:gdLst>
                    <a:gd name="T0" fmla="*/ 0 w 88"/>
                    <a:gd name="T1" fmla="*/ 0 h 98"/>
                    <a:gd name="T2" fmla="*/ 0 w 88"/>
                    <a:gd name="T3" fmla="*/ 0 h 98"/>
                    <a:gd name="T4" fmla="*/ 0 w 88"/>
                    <a:gd name="T5" fmla="*/ 0 h 98"/>
                    <a:gd name="T6" fmla="*/ 0 w 88"/>
                    <a:gd name="T7" fmla="*/ 0 h 98"/>
                    <a:gd name="T8" fmla="*/ 0 w 88"/>
                    <a:gd name="T9" fmla="*/ 0 h 98"/>
                    <a:gd name="T10" fmla="*/ 0 w 88"/>
                    <a:gd name="T11" fmla="*/ 0 h 98"/>
                    <a:gd name="T12" fmla="*/ 0 w 88"/>
                    <a:gd name="T13" fmla="*/ 0 h 98"/>
                    <a:gd name="T14" fmla="*/ 0 w 88"/>
                    <a:gd name="T15" fmla="*/ 0 h 98"/>
                    <a:gd name="T16" fmla="*/ 0 w 88"/>
                    <a:gd name="T17" fmla="*/ 0 h 98"/>
                    <a:gd name="T18" fmla="*/ 0 w 88"/>
                    <a:gd name="T19" fmla="*/ 0 h 98"/>
                    <a:gd name="T20" fmla="*/ 0 w 88"/>
                    <a:gd name="T21" fmla="*/ 0 h 98"/>
                    <a:gd name="T22" fmla="*/ 0 w 88"/>
                    <a:gd name="T23" fmla="*/ 0 h 98"/>
                    <a:gd name="T24" fmla="*/ 0 w 88"/>
                    <a:gd name="T25" fmla="*/ 0 h 98"/>
                    <a:gd name="T26" fmla="*/ 0 w 88"/>
                    <a:gd name="T27" fmla="*/ 0 h 98"/>
                    <a:gd name="T28" fmla="*/ 0 w 88"/>
                    <a:gd name="T29" fmla="*/ 0 h 98"/>
                    <a:gd name="T30" fmla="*/ 0 w 88"/>
                    <a:gd name="T31" fmla="*/ 0 h 98"/>
                    <a:gd name="T32" fmla="*/ 0 w 88"/>
                    <a:gd name="T33" fmla="*/ 0 h 98"/>
                    <a:gd name="T34" fmla="*/ 0 w 88"/>
                    <a:gd name="T35" fmla="*/ 0 h 98"/>
                    <a:gd name="T36" fmla="*/ 0 w 88"/>
                    <a:gd name="T37" fmla="*/ 0 h 98"/>
                    <a:gd name="T38" fmla="*/ 0 w 88"/>
                    <a:gd name="T39" fmla="*/ 0 h 98"/>
                    <a:gd name="T40" fmla="*/ 0 w 88"/>
                    <a:gd name="T41" fmla="*/ 0 h 98"/>
                    <a:gd name="T42" fmla="*/ 0 w 88"/>
                    <a:gd name="T43" fmla="*/ 0 h 98"/>
                    <a:gd name="T44" fmla="*/ 0 w 88"/>
                    <a:gd name="T45" fmla="*/ 0 h 98"/>
                    <a:gd name="T46" fmla="*/ 0 w 88"/>
                    <a:gd name="T47" fmla="*/ 0 h 98"/>
                    <a:gd name="T48" fmla="*/ 0 w 88"/>
                    <a:gd name="T49" fmla="*/ 0 h 98"/>
                    <a:gd name="T50" fmla="*/ 0 w 88"/>
                    <a:gd name="T51" fmla="*/ 0 h 98"/>
                    <a:gd name="T52" fmla="*/ 0 w 88"/>
                    <a:gd name="T53" fmla="*/ 0 h 98"/>
                    <a:gd name="T54" fmla="*/ 0 w 88"/>
                    <a:gd name="T55" fmla="*/ 0 h 98"/>
                    <a:gd name="T56" fmla="*/ 0 w 88"/>
                    <a:gd name="T57" fmla="*/ 0 h 98"/>
                    <a:gd name="T58" fmla="*/ 0 w 88"/>
                    <a:gd name="T59" fmla="*/ 0 h 98"/>
                    <a:gd name="T60" fmla="*/ 0 w 88"/>
                    <a:gd name="T61" fmla="*/ 0 h 98"/>
                    <a:gd name="T62" fmla="*/ 0 w 88"/>
                    <a:gd name="T63" fmla="*/ 0 h 98"/>
                    <a:gd name="T64" fmla="*/ 0 w 88"/>
                    <a:gd name="T65" fmla="*/ 0 h 98"/>
                    <a:gd name="T66" fmla="*/ 0 w 88"/>
                    <a:gd name="T67" fmla="*/ 0 h 98"/>
                    <a:gd name="T68" fmla="*/ 0 w 88"/>
                    <a:gd name="T69" fmla="*/ 0 h 98"/>
                    <a:gd name="T70" fmla="*/ 0 w 88"/>
                    <a:gd name="T71" fmla="*/ 0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8"/>
                    <a:gd name="T109" fmla="*/ 0 h 98"/>
                    <a:gd name="T110" fmla="*/ 88 w 88"/>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8" h="98">
                      <a:moveTo>
                        <a:pt x="72" y="0"/>
                      </a:moveTo>
                      <a:lnTo>
                        <a:pt x="71" y="0"/>
                      </a:lnTo>
                      <a:lnTo>
                        <a:pt x="69" y="1"/>
                      </a:lnTo>
                      <a:lnTo>
                        <a:pt x="67" y="3"/>
                      </a:lnTo>
                      <a:lnTo>
                        <a:pt x="65" y="7"/>
                      </a:lnTo>
                      <a:lnTo>
                        <a:pt x="61" y="11"/>
                      </a:lnTo>
                      <a:lnTo>
                        <a:pt x="58" y="15"/>
                      </a:lnTo>
                      <a:lnTo>
                        <a:pt x="54" y="19"/>
                      </a:lnTo>
                      <a:lnTo>
                        <a:pt x="50" y="25"/>
                      </a:lnTo>
                      <a:lnTo>
                        <a:pt x="43" y="28"/>
                      </a:lnTo>
                      <a:lnTo>
                        <a:pt x="38" y="33"/>
                      </a:lnTo>
                      <a:lnTo>
                        <a:pt x="33" y="36"/>
                      </a:lnTo>
                      <a:lnTo>
                        <a:pt x="26" y="40"/>
                      </a:lnTo>
                      <a:lnTo>
                        <a:pt x="20" y="43"/>
                      </a:lnTo>
                      <a:lnTo>
                        <a:pt x="13" y="45"/>
                      </a:lnTo>
                      <a:lnTo>
                        <a:pt x="6" y="46"/>
                      </a:lnTo>
                      <a:lnTo>
                        <a:pt x="1" y="46"/>
                      </a:lnTo>
                      <a:lnTo>
                        <a:pt x="0" y="46"/>
                      </a:lnTo>
                      <a:lnTo>
                        <a:pt x="0" y="48"/>
                      </a:lnTo>
                      <a:lnTo>
                        <a:pt x="1" y="50"/>
                      </a:lnTo>
                      <a:lnTo>
                        <a:pt x="4" y="53"/>
                      </a:lnTo>
                      <a:lnTo>
                        <a:pt x="5" y="58"/>
                      </a:lnTo>
                      <a:lnTo>
                        <a:pt x="8" y="62"/>
                      </a:lnTo>
                      <a:lnTo>
                        <a:pt x="10" y="66"/>
                      </a:lnTo>
                      <a:lnTo>
                        <a:pt x="13" y="72"/>
                      </a:lnTo>
                      <a:lnTo>
                        <a:pt x="17" y="77"/>
                      </a:lnTo>
                      <a:lnTo>
                        <a:pt x="20" y="81"/>
                      </a:lnTo>
                      <a:lnTo>
                        <a:pt x="22" y="85"/>
                      </a:lnTo>
                      <a:lnTo>
                        <a:pt x="25" y="90"/>
                      </a:lnTo>
                      <a:lnTo>
                        <a:pt x="27" y="93"/>
                      </a:lnTo>
                      <a:lnTo>
                        <a:pt x="29" y="96"/>
                      </a:lnTo>
                      <a:lnTo>
                        <a:pt x="30" y="97"/>
                      </a:lnTo>
                      <a:lnTo>
                        <a:pt x="30" y="98"/>
                      </a:lnTo>
                      <a:lnTo>
                        <a:pt x="88" y="22"/>
                      </a:lnTo>
                      <a:lnTo>
                        <a:pt x="72" y="0"/>
                      </a:lnTo>
                      <a:close/>
                    </a:path>
                  </a:pathLst>
                </a:custGeom>
                <a:solidFill>
                  <a:srgbClr val="D99966"/>
                </a:solidFill>
                <a:ln w="9525">
                  <a:noFill/>
                  <a:round/>
                  <a:headEnd/>
                  <a:tailEnd/>
                </a:ln>
              </p:spPr>
              <p:txBody>
                <a:bodyPr/>
                <a:lstStyle/>
                <a:p>
                  <a:endParaRPr lang="fr-FR"/>
                </a:p>
              </p:txBody>
            </p:sp>
            <p:sp>
              <p:nvSpPr>
                <p:cNvPr id="83" name="Freeform 479"/>
                <p:cNvSpPr>
                  <a:spLocks/>
                </p:cNvSpPr>
                <p:nvPr/>
              </p:nvSpPr>
              <p:spPr bwMode="auto">
                <a:xfrm>
                  <a:off x="4189" y="2220"/>
                  <a:ext cx="89" cy="96"/>
                </a:xfrm>
                <a:custGeom>
                  <a:avLst/>
                  <a:gdLst>
                    <a:gd name="T0" fmla="*/ 0 w 356"/>
                    <a:gd name="T1" fmla="*/ 0 h 287"/>
                    <a:gd name="T2" fmla="*/ 0 w 356"/>
                    <a:gd name="T3" fmla="*/ 0 h 287"/>
                    <a:gd name="T4" fmla="*/ 0 w 356"/>
                    <a:gd name="T5" fmla="*/ 0 h 287"/>
                    <a:gd name="T6" fmla="*/ 0 w 356"/>
                    <a:gd name="T7" fmla="*/ 0 h 287"/>
                    <a:gd name="T8" fmla="*/ 0 w 356"/>
                    <a:gd name="T9" fmla="*/ 0 h 287"/>
                    <a:gd name="T10" fmla="*/ 0 w 356"/>
                    <a:gd name="T11" fmla="*/ 0 h 287"/>
                    <a:gd name="T12" fmla="*/ 0 w 356"/>
                    <a:gd name="T13" fmla="*/ 0 h 287"/>
                    <a:gd name="T14" fmla="*/ 0 w 356"/>
                    <a:gd name="T15" fmla="*/ 0 h 287"/>
                    <a:gd name="T16" fmla="*/ 0 w 356"/>
                    <a:gd name="T17" fmla="*/ 0 h 287"/>
                    <a:gd name="T18" fmla="*/ 0 w 356"/>
                    <a:gd name="T19" fmla="*/ 0 h 287"/>
                    <a:gd name="T20" fmla="*/ 0 w 356"/>
                    <a:gd name="T21" fmla="*/ 0 h 287"/>
                    <a:gd name="T22" fmla="*/ 0 w 356"/>
                    <a:gd name="T23" fmla="*/ 0 h 287"/>
                    <a:gd name="T24" fmla="*/ 0 w 356"/>
                    <a:gd name="T25" fmla="*/ 0 h 287"/>
                    <a:gd name="T26" fmla="*/ 0 w 356"/>
                    <a:gd name="T27" fmla="*/ 0 h 287"/>
                    <a:gd name="T28" fmla="*/ 0 w 356"/>
                    <a:gd name="T29" fmla="*/ 0 h 287"/>
                    <a:gd name="T30" fmla="*/ 0 w 356"/>
                    <a:gd name="T31" fmla="*/ 0 h 287"/>
                    <a:gd name="T32" fmla="*/ 0 w 356"/>
                    <a:gd name="T33" fmla="*/ 0 h 287"/>
                    <a:gd name="T34" fmla="*/ 0 w 356"/>
                    <a:gd name="T35" fmla="*/ 0 h 287"/>
                    <a:gd name="T36" fmla="*/ 0 w 356"/>
                    <a:gd name="T37" fmla="*/ 0 h 287"/>
                    <a:gd name="T38" fmla="*/ 0 w 356"/>
                    <a:gd name="T39" fmla="*/ 0 h 287"/>
                    <a:gd name="T40" fmla="*/ 0 w 356"/>
                    <a:gd name="T41" fmla="*/ 0 h 287"/>
                    <a:gd name="T42" fmla="*/ 0 w 356"/>
                    <a:gd name="T43" fmla="*/ 0 h 287"/>
                    <a:gd name="T44" fmla="*/ 0 w 356"/>
                    <a:gd name="T45" fmla="*/ 0 h 287"/>
                    <a:gd name="T46" fmla="*/ 0 w 356"/>
                    <a:gd name="T47" fmla="*/ 0 h 287"/>
                    <a:gd name="T48" fmla="*/ 0 w 356"/>
                    <a:gd name="T49" fmla="*/ 0 h 287"/>
                    <a:gd name="T50" fmla="*/ 0 w 356"/>
                    <a:gd name="T51" fmla="*/ 0 h 287"/>
                    <a:gd name="T52" fmla="*/ 0 w 356"/>
                    <a:gd name="T53" fmla="*/ 0 h 287"/>
                    <a:gd name="T54" fmla="*/ 0 w 356"/>
                    <a:gd name="T55" fmla="*/ 0 h 287"/>
                    <a:gd name="T56" fmla="*/ 0 w 356"/>
                    <a:gd name="T57" fmla="*/ 0 h 287"/>
                    <a:gd name="T58" fmla="*/ 0 w 356"/>
                    <a:gd name="T59" fmla="*/ 0 h 287"/>
                    <a:gd name="T60" fmla="*/ 0 w 356"/>
                    <a:gd name="T61" fmla="*/ 0 h 287"/>
                    <a:gd name="T62" fmla="*/ 0 w 356"/>
                    <a:gd name="T63" fmla="*/ 0 h 287"/>
                    <a:gd name="T64" fmla="*/ 0 w 356"/>
                    <a:gd name="T65" fmla="*/ 0 h 287"/>
                    <a:gd name="T66" fmla="*/ 0 w 356"/>
                    <a:gd name="T67" fmla="*/ 0 h 287"/>
                    <a:gd name="T68" fmla="*/ 0 w 356"/>
                    <a:gd name="T69" fmla="*/ 0 h 287"/>
                    <a:gd name="T70" fmla="*/ 0 w 356"/>
                    <a:gd name="T71" fmla="*/ 0 h 287"/>
                    <a:gd name="T72" fmla="*/ 0 w 356"/>
                    <a:gd name="T73" fmla="*/ 0 h 287"/>
                    <a:gd name="T74" fmla="*/ 0 w 356"/>
                    <a:gd name="T75" fmla="*/ 0 h 287"/>
                    <a:gd name="T76" fmla="*/ 0 w 356"/>
                    <a:gd name="T77" fmla="*/ 0 h 287"/>
                    <a:gd name="T78" fmla="*/ 0 w 356"/>
                    <a:gd name="T79" fmla="*/ 0 h 287"/>
                    <a:gd name="T80" fmla="*/ 0 w 356"/>
                    <a:gd name="T81" fmla="*/ 0 h 287"/>
                    <a:gd name="T82" fmla="*/ 0 w 356"/>
                    <a:gd name="T83" fmla="*/ 0 h 287"/>
                    <a:gd name="T84" fmla="*/ 0 w 356"/>
                    <a:gd name="T85" fmla="*/ 0 h 287"/>
                    <a:gd name="T86" fmla="*/ 0 w 356"/>
                    <a:gd name="T87" fmla="*/ 0 h 287"/>
                    <a:gd name="T88" fmla="*/ 0 w 356"/>
                    <a:gd name="T89" fmla="*/ 0 h 287"/>
                    <a:gd name="T90" fmla="*/ 0 w 356"/>
                    <a:gd name="T91" fmla="*/ 0 h 287"/>
                    <a:gd name="T92" fmla="*/ 0 w 356"/>
                    <a:gd name="T93" fmla="*/ 0 h 287"/>
                    <a:gd name="T94" fmla="*/ 0 w 356"/>
                    <a:gd name="T95" fmla="*/ 0 h 287"/>
                    <a:gd name="T96" fmla="*/ 0 w 356"/>
                    <a:gd name="T97" fmla="*/ 0 h 287"/>
                    <a:gd name="T98" fmla="*/ 0 w 356"/>
                    <a:gd name="T99" fmla="*/ 0 h 287"/>
                    <a:gd name="T100" fmla="*/ 0 w 356"/>
                    <a:gd name="T101" fmla="*/ 0 h 287"/>
                    <a:gd name="T102" fmla="*/ 0 w 356"/>
                    <a:gd name="T103" fmla="*/ 0 h 287"/>
                    <a:gd name="T104" fmla="*/ 0 w 356"/>
                    <a:gd name="T105" fmla="*/ 0 h 287"/>
                    <a:gd name="T106" fmla="*/ 0 w 356"/>
                    <a:gd name="T107" fmla="*/ 0 h 287"/>
                    <a:gd name="T108" fmla="*/ 0 w 356"/>
                    <a:gd name="T109" fmla="*/ 0 h 287"/>
                    <a:gd name="T110" fmla="*/ 0 w 356"/>
                    <a:gd name="T111" fmla="*/ 0 h 287"/>
                    <a:gd name="T112" fmla="*/ 0 w 356"/>
                    <a:gd name="T113" fmla="*/ 0 h 287"/>
                    <a:gd name="T114" fmla="*/ 0 w 356"/>
                    <a:gd name="T115" fmla="*/ 0 h 287"/>
                    <a:gd name="T116" fmla="*/ 0 w 356"/>
                    <a:gd name="T117" fmla="*/ 0 h 287"/>
                    <a:gd name="T118" fmla="*/ 0 w 356"/>
                    <a:gd name="T119" fmla="*/ 0 h 287"/>
                    <a:gd name="T120" fmla="*/ 0 w 356"/>
                    <a:gd name="T121" fmla="*/ 0 h 287"/>
                    <a:gd name="T122" fmla="*/ 0 w 356"/>
                    <a:gd name="T123" fmla="*/ 0 h 287"/>
                    <a:gd name="T124" fmla="*/ 0 w 356"/>
                    <a:gd name="T125" fmla="*/ 0 h 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6"/>
                    <a:gd name="T190" fmla="*/ 0 h 287"/>
                    <a:gd name="T191" fmla="*/ 356 w 356"/>
                    <a:gd name="T192" fmla="*/ 287 h 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6" h="287">
                      <a:moveTo>
                        <a:pt x="356" y="52"/>
                      </a:moveTo>
                      <a:lnTo>
                        <a:pt x="354" y="51"/>
                      </a:lnTo>
                      <a:lnTo>
                        <a:pt x="353" y="48"/>
                      </a:lnTo>
                      <a:lnTo>
                        <a:pt x="350" y="45"/>
                      </a:lnTo>
                      <a:lnTo>
                        <a:pt x="346" y="42"/>
                      </a:lnTo>
                      <a:lnTo>
                        <a:pt x="343" y="38"/>
                      </a:lnTo>
                      <a:lnTo>
                        <a:pt x="337" y="33"/>
                      </a:lnTo>
                      <a:lnTo>
                        <a:pt x="331" y="28"/>
                      </a:lnTo>
                      <a:lnTo>
                        <a:pt x="324" y="24"/>
                      </a:lnTo>
                      <a:lnTo>
                        <a:pt x="316" y="19"/>
                      </a:lnTo>
                      <a:lnTo>
                        <a:pt x="310" y="13"/>
                      </a:lnTo>
                      <a:lnTo>
                        <a:pt x="302" y="9"/>
                      </a:lnTo>
                      <a:lnTo>
                        <a:pt x="294" y="6"/>
                      </a:lnTo>
                      <a:lnTo>
                        <a:pt x="286" y="2"/>
                      </a:lnTo>
                      <a:lnTo>
                        <a:pt x="278" y="1"/>
                      </a:lnTo>
                      <a:lnTo>
                        <a:pt x="269" y="0"/>
                      </a:lnTo>
                      <a:lnTo>
                        <a:pt x="263" y="1"/>
                      </a:lnTo>
                      <a:lnTo>
                        <a:pt x="254" y="3"/>
                      </a:lnTo>
                      <a:lnTo>
                        <a:pt x="243" y="8"/>
                      </a:lnTo>
                      <a:lnTo>
                        <a:pt x="233" y="16"/>
                      </a:lnTo>
                      <a:lnTo>
                        <a:pt x="221" y="25"/>
                      </a:lnTo>
                      <a:lnTo>
                        <a:pt x="209" y="37"/>
                      </a:lnTo>
                      <a:lnTo>
                        <a:pt x="197" y="48"/>
                      </a:lnTo>
                      <a:lnTo>
                        <a:pt x="185" y="61"/>
                      </a:lnTo>
                      <a:lnTo>
                        <a:pt x="174" y="75"/>
                      </a:lnTo>
                      <a:lnTo>
                        <a:pt x="161" y="89"/>
                      </a:lnTo>
                      <a:lnTo>
                        <a:pt x="150" y="103"/>
                      </a:lnTo>
                      <a:lnTo>
                        <a:pt x="138" y="115"/>
                      </a:lnTo>
                      <a:lnTo>
                        <a:pt x="129" y="127"/>
                      </a:lnTo>
                      <a:lnTo>
                        <a:pt x="120" y="138"/>
                      </a:lnTo>
                      <a:lnTo>
                        <a:pt x="112" y="147"/>
                      </a:lnTo>
                      <a:lnTo>
                        <a:pt x="106" y="155"/>
                      </a:lnTo>
                      <a:lnTo>
                        <a:pt x="102" y="160"/>
                      </a:lnTo>
                      <a:lnTo>
                        <a:pt x="96" y="163"/>
                      </a:lnTo>
                      <a:lnTo>
                        <a:pt x="91" y="169"/>
                      </a:lnTo>
                      <a:lnTo>
                        <a:pt x="83" y="174"/>
                      </a:lnTo>
                      <a:lnTo>
                        <a:pt x="77" y="180"/>
                      </a:lnTo>
                      <a:lnTo>
                        <a:pt x="69" y="187"/>
                      </a:lnTo>
                      <a:lnTo>
                        <a:pt x="60" y="194"/>
                      </a:lnTo>
                      <a:lnTo>
                        <a:pt x="52" y="200"/>
                      </a:lnTo>
                      <a:lnTo>
                        <a:pt x="44" y="208"/>
                      </a:lnTo>
                      <a:lnTo>
                        <a:pt x="35" y="214"/>
                      </a:lnTo>
                      <a:lnTo>
                        <a:pt x="28" y="222"/>
                      </a:lnTo>
                      <a:lnTo>
                        <a:pt x="20" y="227"/>
                      </a:lnTo>
                      <a:lnTo>
                        <a:pt x="14" y="233"/>
                      </a:lnTo>
                      <a:lnTo>
                        <a:pt x="9" y="238"/>
                      </a:lnTo>
                      <a:lnTo>
                        <a:pt x="5" y="243"/>
                      </a:lnTo>
                      <a:lnTo>
                        <a:pt x="2" y="245"/>
                      </a:lnTo>
                      <a:lnTo>
                        <a:pt x="2" y="248"/>
                      </a:lnTo>
                      <a:lnTo>
                        <a:pt x="1" y="250"/>
                      </a:lnTo>
                      <a:lnTo>
                        <a:pt x="0" y="254"/>
                      </a:lnTo>
                      <a:lnTo>
                        <a:pt x="0" y="256"/>
                      </a:lnTo>
                      <a:lnTo>
                        <a:pt x="0" y="259"/>
                      </a:lnTo>
                      <a:lnTo>
                        <a:pt x="0" y="260"/>
                      </a:lnTo>
                      <a:lnTo>
                        <a:pt x="1" y="262"/>
                      </a:lnTo>
                      <a:lnTo>
                        <a:pt x="3" y="263"/>
                      </a:lnTo>
                      <a:lnTo>
                        <a:pt x="9" y="263"/>
                      </a:lnTo>
                      <a:lnTo>
                        <a:pt x="13" y="263"/>
                      </a:lnTo>
                      <a:lnTo>
                        <a:pt x="14" y="262"/>
                      </a:lnTo>
                      <a:lnTo>
                        <a:pt x="11" y="267"/>
                      </a:lnTo>
                      <a:lnTo>
                        <a:pt x="10" y="272"/>
                      </a:lnTo>
                      <a:lnTo>
                        <a:pt x="14" y="273"/>
                      </a:lnTo>
                      <a:lnTo>
                        <a:pt x="19" y="272"/>
                      </a:lnTo>
                      <a:lnTo>
                        <a:pt x="22" y="271"/>
                      </a:lnTo>
                      <a:lnTo>
                        <a:pt x="23" y="271"/>
                      </a:lnTo>
                      <a:lnTo>
                        <a:pt x="24" y="271"/>
                      </a:lnTo>
                      <a:lnTo>
                        <a:pt x="23" y="273"/>
                      </a:lnTo>
                      <a:lnTo>
                        <a:pt x="22" y="277"/>
                      </a:lnTo>
                      <a:lnTo>
                        <a:pt x="20" y="281"/>
                      </a:lnTo>
                      <a:lnTo>
                        <a:pt x="23" y="282"/>
                      </a:lnTo>
                      <a:lnTo>
                        <a:pt x="28" y="280"/>
                      </a:lnTo>
                      <a:lnTo>
                        <a:pt x="32" y="278"/>
                      </a:lnTo>
                      <a:lnTo>
                        <a:pt x="35" y="276"/>
                      </a:lnTo>
                      <a:lnTo>
                        <a:pt x="36" y="276"/>
                      </a:lnTo>
                      <a:lnTo>
                        <a:pt x="35" y="277"/>
                      </a:lnTo>
                      <a:lnTo>
                        <a:pt x="34" y="281"/>
                      </a:lnTo>
                      <a:lnTo>
                        <a:pt x="32" y="283"/>
                      </a:lnTo>
                      <a:lnTo>
                        <a:pt x="34" y="286"/>
                      </a:lnTo>
                      <a:lnTo>
                        <a:pt x="35" y="287"/>
                      </a:lnTo>
                      <a:lnTo>
                        <a:pt x="39" y="287"/>
                      </a:lnTo>
                      <a:lnTo>
                        <a:pt x="40" y="286"/>
                      </a:lnTo>
                      <a:lnTo>
                        <a:pt x="44" y="286"/>
                      </a:lnTo>
                      <a:lnTo>
                        <a:pt x="47" y="283"/>
                      </a:lnTo>
                      <a:lnTo>
                        <a:pt x="51" y="282"/>
                      </a:lnTo>
                      <a:lnTo>
                        <a:pt x="53" y="281"/>
                      </a:lnTo>
                      <a:lnTo>
                        <a:pt x="58" y="279"/>
                      </a:lnTo>
                      <a:lnTo>
                        <a:pt x="62" y="277"/>
                      </a:lnTo>
                      <a:lnTo>
                        <a:pt x="66" y="275"/>
                      </a:lnTo>
                      <a:lnTo>
                        <a:pt x="70" y="274"/>
                      </a:lnTo>
                      <a:lnTo>
                        <a:pt x="74" y="272"/>
                      </a:lnTo>
                      <a:lnTo>
                        <a:pt x="78" y="270"/>
                      </a:lnTo>
                      <a:lnTo>
                        <a:pt x="82" y="269"/>
                      </a:lnTo>
                      <a:lnTo>
                        <a:pt x="86" y="266"/>
                      </a:lnTo>
                      <a:lnTo>
                        <a:pt x="89" y="265"/>
                      </a:lnTo>
                      <a:lnTo>
                        <a:pt x="166" y="205"/>
                      </a:lnTo>
                      <a:lnTo>
                        <a:pt x="163" y="187"/>
                      </a:lnTo>
                      <a:lnTo>
                        <a:pt x="164" y="187"/>
                      </a:lnTo>
                      <a:lnTo>
                        <a:pt x="167" y="183"/>
                      </a:lnTo>
                      <a:lnTo>
                        <a:pt x="171" y="180"/>
                      </a:lnTo>
                      <a:lnTo>
                        <a:pt x="178" y="176"/>
                      </a:lnTo>
                      <a:lnTo>
                        <a:pt x="184" y="170"/>
                      </a:lnTo>
                      <a:lnTo>
                        <a:pt x="192" y="164"/>
                      </a:lnTo>
                      <a:lnTo>
                        <a:pt x="200" y="157"/>
                      </a:lnTo>
                      <a:lnTo>
                        <a:pt x="209" y="151"/>
                      </a:lnTo>
                      <a:lnTo>
                        <a:pt x="217" y="143"/>
                      </a:lnTo>
                      <a:lnTo>
                        <a:pt x="225" y="138"/>
                      </a:lnTo>
                      <a:lnTo>
                        <a:pt x="233" y="131"/>
                      </a:lnTo>
                      <a:lnTo>
                        <a:pt x="240" y="125"/>
                      </a:lnTo>
                      <a:lnTo>
                        <a:pt x="246" y="120"/>
                      </a:lnTo>
                      <a:lnTo>
                        <a:pt x="250" y="117"/>
                      </a:lnTo>
                      <a:lnTo>
                        <a:pt x="254" y="113"/>
                      </a:lnTo>
                      <a:lnTo>
                        <a:pt x="256" y="112"/>
                      </a:lnTo>
                      <a:lnTo>
                        <a:pt x="256" y="115"/>
                      </a:lnTo>
                      <a:lnTo>
                        <a:pt x="256" y="119"/>
                      </a:lnTo>
                      <a:lnTo>
                        <a:pt x="259" y="124"/>
                      </a:lnTo>
                      <a:lnTo>
                        <a:pt x="259" y="125"/>
                      </a:lnTo>
                      <a:lnTo>
                        <a:pt x="260" y="128"/>
                      </a:lnTo>
                      <a:lnTo>
                        <a:pt x="260" y="131"/>
                      </a:lnTo>
                      <a:lnTo>
                        <a:pt x="261" y="134"/>
                      </a:lnTo>
                      <a:lnTo>
                        <a:pt x="261" y="137"/>
                      </a:lnTo>
                      <a:lnTo>
                        <a:pt x="263" y="139"/>
                      </a:lnTo>
                      <a:lnTo>
                        <a:pt x="263" y="141"/>
                      </a:lnTo>
                      <a:lnTo>
                        <a:pt x="264" y="144"/>
                      </a:lnTo>
                      <a:lnTo>
                        <a:pt x="341" y="124"/>
                      </a:lnTo>
                      <a:lnTo>
                        <a:pt x="356" y="52"/>
                      </a:lnTo>
                      <a:close/>
                    </a:path>
                  </a:pathLst>
                </a:custGeom>
                <a:solidFill>
                  <a:srgbClr val="E6B380"/>
                </a:solidFill>
                <a:ln w="9525">
                  <a:noFill/>
                  <a:round/>
                  <a:headEnd/>
                  <a:tailEnd/>
                </a:ln>
              </p:spPr>
              <p:txBody>
                <a:bodyPr/>
                <a:lstStyle/>
                <a:p>
                  <a:endParaRPr lang="fr-FR"/>
                </a:p>
              </p:txBody>
            </p:sp>
            <p:sp>
              <p:nvSpPr>
                <p:cNvPr id="84" name="Freeform 480"/>
                <p:cNvSpPr>
                  <a:spLocks/>
                </p:cNvSpPr>
                <p:nvPr/>
              </p:nvSpPr>
              <p:spPr bwMode="auto">
                <a:xfrm>
                  <a:off x="4323" y="2171"/>
                  <a:ext cx="41" cy="22"/>
                </a:xfrm>
                <a:custGeom>
                  <a:avLst/>
                  <a:gdLst>
                    <a:gd name="T0" fmla="*/ 0 w 164"/>
                    <a:gd name="T1" fmla="*/ 0 h 66"/>
                    <a:gd name="T2" fmla="*/ 0 w 164"/>
                    <a:gd name="T3" fmla="*/ 0 h 66"/>
                    <a:gd name="T4" fmla="*/ 0 w 164"/>
                    <a:gd name="T5" fmla="*/ 0 h 66"/>
                    <a:gd name="T6" fmla="*/ 0 w 164"/>
                    <a:gd name="T7" fmla="*/ 0 h 66"/>
                    <a:gd name="T8" fmla="*/ 0 w 164"/>
                    <a:gd name="T9" fmla="*/ 0 h 66"/>
                    <a:gd name="T10" fmla="*/ 0 w 164"/>
                    <a:gd name="T11" fmla="*/ 0 h 66"/>
                    <a:gd name="T12" fmla="*/ 0 w 164"/>
                    <a:gd name="T13" fmla="*/ 0 h 66"/>
                    <a:gd name="T14" fmla="*/ 0 w 164"/>
                    <a:gd name="T15" fmla="*/ 0 h 66"/>
                    <a:gd name="T16" fmla="*/ 0 w 164"/>
                    <a:gd name="T17" fmla="*/ 0 h 66"/>
                    <a:gd name="T18" fmla="*/ 0 w 164"/>
                    <a:gd name="T19" fmla="*/ 0 h 66"/>
                    <a:gd name="T20" fmla="*/ 0 w 164"/>
                    <a:gd name="T21" fmla="*/ 0 h 66"/>
                    <a:gd name="T22" fmla="*/ 0 w 164"/>
                    <a:gd name="T23" fmla="*/ 0 h 66"/>
                    <a:gd name="T24" fmla="*/ 0 w 164"/>
                    <a:gd name="T25" fmla="*/ 0 h 66"/>
                    <a:gd name="T26" fmla="*/ 0 w 164"/>
                    <a:gd name="T27" fmla="*/ 0 h 66"/>
                    <a:gd name="T28" fmla="*/ 0 w 164"/>
                    <a:gd name="T29" fmla="*/ 0 h 66"/>
                    <a:gd name="T30" fmla="*/ 0 w 164"/>
                    <a:gd name="T31" fmla="*/ 0 h 66"/>
                    <a:gd name="T32" fmla="*/ 0 w 164"/>
                    <a:gd name="T33" fmla="*/ 0 h 66"/>
                    <a:gd name="T34" fmla="*/ 0 w 164"/>
                    <a:gd name="T35" fmla="*/ 0 h 66"/>
                    <a:gd name="T36" fmla="*/ 0 w 164"/>
                    <a:gd name="T37" fmla="*/ 0 h 66"/>
                    <a:gd name="T38" fmla="*/ 0 w 164"/>
                    <a:gd name="T39" fmla="*/ 0 h 66"/>
                    <a:gd name="T40" fmla="*/ 0 w 164"/>
                    <a:gd name="T41" fmla="*/ 0 h 66"/>
                    <a:gd name="T42" fmla="*/ 0 w 164"/>
                    <a:gd name="T43" fmla="*/ 0 h 66"/>
                    <a:gd name="T44" fmla="*/ 0 w 164"/>
                    <a:gd name="T45" fmla="*/ 0 h 66"/>
                    <a:gd name="T46" fmla="*/ 0 w 164"/>
                    <a:gd name="T47" fmla="*/ 0 h 66"/>
                    <a:gd name="T48" fmla="*/ 0 w 164"/>
                    <a:gd name="T49" fmla="*/ 0 h 66"/>
                    <a:gd name="T50" fmla="*/ 0 w 164"/>
                    <a:gd name="T51" fmla="*/ 0 h 66"/>
                    <a:gd name="T52" fmla="*/ 0 w 164"/>
                    <a:gd name="T53" fmla="*/ 0 h 66"/>
                    <a:gd name="T54" fmla="*/ 0 w 164"/>
                    <a:gd name="T55" fmla="*/ 0 h 66"/>
                    <a:gd name="T56" fmla="*/ 0 w 164"/>
                    <a:gd name="T57" fmla="*/ 0 h 66"/>
                    <a:gd name="T58" fmla="*/ 0 w 164"/>
                    <a:gd name="T59" fmla="*/ 0 h 66"/>
                    <a:gd name="T60" fmla="*/ 0 w 164"/>
                    <a:gd name="T61" fmla="*/ 0 h 66"/>
                    <a:gd name="T62" fmla="*/ 0 w 164"/>
                    <a:gd name="T63" fmla="*/ 0 h 66"/>
                    <a:gd name="T64" fmla="*/ 0 w 164"/>
                    <a:gd name="T65" fmla="*/ 0 h 66"/>
                    <a:gd name="T66" fmla="*/ 0 w 164"/>
                    <a:gd name="T67" fmla="*/ 0 h 66"/>
                    <a:gd name="T68" fmla="*/ 0 w 164"/>
                    <a:gd name="T69" fmla="*/ 0 h 66"/>
                    <a:gd name="T70" fmla="*/ 0 w 164"/>
                    <a:gd name="T71" fmla="*/ 0 h 66"/>
                    <a:gd name="T72" fmla="*/ 0 w 164"/>
                    <a:gd name="T73" fmla="*/ 0 h 66"/>
                    <a:gd name="T74" fmla="*/ 0 w 164"/>
                    <a:gd name="T75" fmla="*/ 0 h 66"/>
                    <a:gd name="T76" fmla="*/ 0 w 164"/>
                    <a:gd name="T77" fmla="*/ 0 h 66"/>
                    <a:gd name="T78" fmla="*/ 0 w 164"/>
                    <a:gd name="T79" fmla="*/ 0 h 66"/>
                    <a:gd name="T80" fmla="*/ 0 w 164"/>
                    <a:gd name="T81" fmla="*/ 0 h 66"/>
                    <a:gd name="T82" fmla="*/ 0 w 164"/>
                    <a:gd name="T83" fmla="*/ 0 h 66"/>
                    <a:gd name="T84" fmla="*/ 0 w 164"/>
                    <a:gd name="T85" fmla="*/ 0 h 66"/>
                    <a:gd name="T86" fmla="*/ 0 w 164"/>
                    <a:gd name="T87" fmla="*/ 0 h 66"/>
                    <a:gd name="T88" fmla="*/ 0 w 164"/>
                    <a:gd name="T89" fmla="*/ 0 h 66"/>
                    <a:gd name="T90" fmla="*/ 0 w 164"/>
                    <a:gd name="T91" fmla="*/ 0 h 66"/>
                    <a:gd name="T92" fmla="*/ 0 w 164"/>
                    <a:gd name="T93" fmla="*/ 0 h 66"/>
                    <a:gd name="T94" fmla="*/ 0 w 164"/>
                    <a:gd name="T95" fmla="*/ 0 h 66"/>
                    <a:gd name="T96" fmla="*/ 0 w 164"/>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4"/>
                    <a:gd name="T148" fmla="*/ 0 h 66"/>
                    <a:gd name="T149" fmla="*/ 164 w 164"/>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4" h="66">
                      <a:moveTo>
                        <a:pt x="18" y="6"/>
                      </a:moveTo>
                      <a:lnTo>
                        <a:pt x="17" y="6"/>
                      </a:lnTo>
                      <a:lnTo>
                        <a:pt x="17" y="8"/>
                      </a:lnTo>
                      <a:lnTo>
                        <a:pt x="14" y="9"/>
                      </a:lnTo>
                      <a:lnTo>
                        <a:pt x="13" y="14"/>
                      </a:lnTo>
                      <a:lnTo>
                        <a:pt x="10" y="16"/>
                      </a:lnTo>
                      <a:lnTo>
                        <a:pt x="9" y="21"/>
                      </a:lnTo>
                      <a:lnTo>
                        <a:pt x="7" y="25"/>
                      </a:lnTo>
                      <a:lnTo>
                        <a:pt x="5" y="30"/>
                      </a:lnTo>
                      <a:lnTo>
                        <a:pt x="3" y="35"/>
                      </a:lnTo>
                      <a:lnTo>
                        <a:pt x="1" y="39"/>
                      </a:lnTo>
                      <a:lnTo>
                        <a:pt x="0" y="43"/>
                      </a:lnTo>
                      <a:lnTo>
                        <a:pt x="0" y="48"/>
                      </a:lnTo>
                      <a:lnTo>
                        <a:pt x="0" y="51"/>
                      </a:lnTo>
                      <a:lnTo>
                        <a:pt x="0" y="54"/>
                      </a:lnTo>
                      <a:lnTo>
                        <a:pt x="1" y="56"/>
                      </a:lnTo>
                      <a:lnTo>
                        <a:pt x="5" y="58"/>
                      </a:lnTo>
                      <a:lnTo>
                        <a:pt x="9" y="59"/>
                      </a:lnTo>
                      <a:lnTo>
                        <a:pt x="14" y="59"/>
                      </a:lnTo>
                      <a:lnTo>
                        <a:pt x="21" y="60"/>
                      </a:lnTo>
                      <a:lnTo>
                        <a:pt x="31" y="63"/>
                      </a:lnTo>
                      <a:lnTo>
                        <a:pt x="39" y="63"/>
                      </a:lnTo>
                      <a:lnTo>
                        <a:pt x="51" y="64"/>
                      </a:lnTo>
                      <a:lnTo>
                        <a:pt x="62" y="65"/>
                      </a:lnTo>
                      <a:lnTo>
                        <a:pt x="73" y="66"/>
                      </a:lnTo>
                      <a:lnTo>
                        <a:pt x="84" y="65"/>
                      </a:lnTo>
                      <a:lnTo>
                        <a:pt x="96" y="65"/>
                      </a:lnTo>
                      <a:lnTo>
                        <a:pt x="106" y="64"/>
                      </a:lnTo>
                      <a:lnTo>
                        <a:pt x="115" y="63"/>
                      </a:lnTo>
                      <a:lnTo>
                        <a:pt x="124" y="60"/>
                      </a:lnTo>
                      <a:lnTo>
                        <a:pt x="131" y="58"/>
                      </a:lnTo>
                      <a:lnTo>
                        <a:pt x="136" y="55"/>
                      </a:lnTo>
                      <a:lnTo>
                        <a:pt x="141" y="52"/>
                      </a:lnTo>
                      <a:lnTo>
                        <a:pt x="144" y="47"/>
                      </a:lnTo>
                      <a:lnTo>
                        <a:pt x="145" y="42"/>
                      </a:lnTo>
                      <a:lnTo>
                        <a:pt x="148" y="38"/>
                      </a:lnTo>
                      <a:lnTo>
                        <a:pt x="151" y="34"/>
                      </a:lnTo>
                      <a:lnTo>
                        <a:pt x="153" y="29"/>
                      </a:lnTo>
                      <a:lnTo>
                        <a:pt x="154" y="24"/>
                      </a:lnTo>
                      <a:lnTo>
                        <a:pt x="156" y="20"/>
                      </a:lnTo>
                      <a:lnTo>
                        <a:pt x="158" y="17"/>
                      </a:lnTo>
                      <a:lnTo>
                        <a:pt x="158" y="13"/>
                      </a:lnTo>
                      <a:lnTo>
                        <a:pt x="160" y="9"/>
                      </a:lnTo>
                      <a:lnTo>
                        <a:pt x="161" y="6"/>
                      </a:lnTo>
                      <a:lnTo>
                        <a:pt x="162" y="4"/>
                      </a:lnTo>
                      <a:lnTo>
                        <a:pt x="164" y="1"/>
                      </a:lnTo>
                      <a:lnTo>
                        <a:pt x="164" y="0"/>
                      </a:lnTo>
                      <a:lnTo>
                        <a:pt x="18" y="6"/>
                      </a:lnTo>
                      <a:close/>
                    </a:path>
                  </a:pathLst>
                </a:custGeom>
                <a:solidFill>
                  <a:srgbClr val="D99966"/>
                </a:solidFill>
                <a:ln w="9525">
                  <a:noFill/>
                  <a:round/>
                  <a:headEnd/>
                  <a:tailEnd/>
                </a:ln>
              </p:spPr>
              <p:txBody>
                <a:bodyPr/>
                <a:lstStyle/>
                <a:p>
                  <a:endParaRPr lang="fr-FR"/>
                </a:p>
              </p:txBody>
            </p:sp>
            <p:sp>
              <p:nvSpPr>
                <p:cNvPr id="85" name="Freeform 481"/>
                <p:cNvSpPr>
                  <a:spLocks/>
                </p:cNvSpPr>
                <p:nvPr/>
              </p:nvSpPr>
              <p:spPr bwMode="auto">
                <a:xfrm>
                  <a:off x="4371" y="2087"/>
                  <a:ext cx="58" cy="100"/>
                </a:xfrm>
                <a:custGeom>
                  <a:avLst/>
                  <a:gdLst>
                    <a:gd name="T0" fmla="*/ 0 w 229"/>
                    <a:gd name="T1" fmla="*/ 0 h 300"/>
                    <a:gd name="T2" fmla="*/ 0 w 229"/>
                    <a:gd name="T3" fmla="*/ 0 h 300"/>
                    <a:gd name="T4" fmla="*/ 0 w 229"/>
                    <a:gd name="T5" fmla="*/ 0 h 300"/>
                    <a:gd name="T6" fmla="*/ 0 w 229"/>
                    <a:gd name="T7" fmla="*/ 0 h 300"/>
                    <a:gd name="T8" fmla="*/ 0 w 229"/>
                    <a:gd name="T9" fmla="*/ 0 h 300"/>
                    <a:gd name="T10" fmla="*/ 0 w 229"/>
                    <a:gd name="T11" fmla="*/ 0 h 300"/>
                    <a:gd name="T12" fmla="*/ 0 w 229"/>
                    <a:gd name="T13" fmla="*/ 0 h 300"/>
                    <a:gd name="T14" fmla="*/ 0 w 229"/>
                    <a:gd name="T15" fmla="*/ 0 h 300"/>
                    <a:gd name="T16" fmla="*/ 0 w 229"/>
                    <a:gd name="T17" fmla="*/ 0 h 300"/>
                    <a:gd name="T18" fmla="*/ 0 w 229"/>
                    <a:gd name="T19" fmla="*/ 0 h 300"/>
                    <a:gd name="T20" fmla="*/ 0 w 229"/>
                    <a:gd name="T21" fmla="*/ 0 h 300"/>
                    <a:gd name="T22" fmla="*/ 0 w 229"/>
                    <a:gd name="T23" fmla="*/ 0 h 300"/>
                    <a:gd name="T24" fmla="*/ 0 w 229"/>
                    <a:gd name="T25" fmla="*/ 0 h 300"/>
                    <a:gd name="T26" fmla="*/ 0 w 229"/>
                    <a:gd name="T27" fmla="*/ 0 h 300"/>
                    <a:gd name="T28" fmla="*/ 0 w 229"/>
                    <a:gd name="T29" fmla="*/ 0 h 300"/>
                    <a:gd name="T30" fmla="*/ 0 w 229"/>
                    <a:gd name="T31" fmla="*/ 0 h 300"/>
                    <a:gd name="T32" fmla="*/ 0 w 229"/>
                    <a:gd name="T33" fmla="*/ 0 h 300"/>
                    <a:gd name="T34" fmla="*/ 0 w 229"/>
                    <a:gd name="T35" fmla="*/ 0 h 300"/>
                    <a:gd name="T36" fmla="*/ 0 w 229"/>
                    <a:gd name="T37" fmla="*/ 0 h 300"/>
                    <a:gd name="T38" fmla="*/ 0 w 229"/>
                    <a:gd name="T39" fmla="*/ 0 h 300"/>
                    <a:gd name="T40" fmla="*/ 0 w 229"/>
                    <a:gd name="T41" fmla="*/ 0 h 300"/>
                    <a:gd name="T42" fmla="*/ 0 w 229"/>
                    <a:gd name="T43" fmla="*/ 0 h 300"/>
                    <a:gd name="T44" fmla="*/ 0 w 229"/>
                    <a:gd name="T45" fmla="*/ 0 h 300"/>
                    <a:gd name="T46" fmla="*/ 0 w 229"/>
                    <a:gd name="T47" fmla="*/ 0 h 300"/>
                    <a:gd name="T48" fmla="*/ 0 w 229"/>
                    <a:gd name="T49" fmla="*/ 0 h 300"/>
                    <a:gd name="T50" fmla="*/ 0 w 229"/>
                    <a:gd name="T51" fmla="*/ 0 h 300"/>
                    <a:gd name="T52" fmla="*/ 0 w 229"/>
                    <a:gd name="T53" fmla="*/ 0 h 300"/>
                    <a:gd name="T54" fmla="*/ 0 w 229"/>
                    <a:gd name="T55" fmla="*/ 0 h 300"/>
                    <a:gd name="T56" fmla="*/ 0 w 229"/>
                    <a:gd name="T57" fmla="*/ 0 h 300"/>
                    <a:gd name="T58" fmla="*/ 0 w 229"/>
                    <a:gd name="T59" fmla="*/ 0 h 300"/>
                    <a:gd name="T60" fmla="*/ 0 w 229"/>
                    <a:gd name="T61" fmla="*/ 0 h 300"/>
                    <a:gd name="T62" fmla="*/ 0 w 229"/>
                    <a:gd name="T63" fmla="*/ 0 h 300"/>
                    <a:gd name="T64" fmla="*/ 0 w 229"/>
                    <a:gd name="T65" fmla="*/ 0 h 300"/>
                    <a:gd name="T66" fmla="*/ 0 w 229"/>
                    <a:gd name="T67" fmla="*/ 0 h 300"/>
                    <a:gd name="T68" fmla="*/ 0 w 229"/>
                    <a:gd name="T69" fmla="*/ 0 h 300"/>
                    <a:gd name="T70" fmla="*/ 0 w 229"/>
                    <a:gd name="T71" fmla="*/ 0 h 300"/>
                    <a:gd name="T72" fmla="*/ 0 w 229"/>
                    <a:gd name="T73" fmla="*/ 0 h 300"/>
                    <a:gd name="T74" fmla="*/ 0 w 229"/>
                    <a:gd name="T75" fmla="*/ 0 h 300"/>
                    <a:gd name="T76" fmla="*/ 0 w 229"/>
                    <a:gd name="T77" fmla="*/ 0 h 300"/>
                    <a:gd name="T78" fmla="*/ 0 w 229"/>
                    <a:gd name="T79" fmla="*/ 0 h 300"/>
                    <a:gd name="T80" fmla="*/ 0 w 229"/>
                    <a:gd name="T81" fmla="*/ 0 h 300"/>
                    <a:gd name="T82" fmla="*/ 0 w 229"/>
                    <a:gd name="T83" fmla="*/ 0 h 300"/>
                    <a:gd name="T84" fmla="*/ 0 w 229"/>
                    <a:gd name="T85" fmla="*/ 0 h 300"/>
                    <a:gd name="T86" fmla="*/ 0 w 229"/>
                    <a:gd name="T87" fmla="*/ 0 h 300"/>
                    <a:gd name="T88" fmla="*/ 0 w 229"/>
                    <a:gd name="T89" fmla="*/ 0 h 300"/>
                    <a:gd name="T90" fmla="*/ 0 w 229"/>
                    <a:gd name="T91" fmla="*/ 0 h 300"/>
                    <a:gd name="T92" fmla="*/ 0 w 229"/>
                    <a:gd name="T93" fmla="*/ 0 h 300"/>
                    <a:gd name="T94" fmla="*/ 0 w 229"/>
                    <a:gd name="T95" fmla="*/ 0 h 300"/>
                    <a:gd name="T96" fmla="*/ 0 w 229"/>
                    <a:gd name="T97" fmla="*/ 0 h 300"/>
                    <a:gd name="T98" fmla="*/ 0 w 229"/>
                    <a:gd name="T99" fmla="*/ 0 h 300"/>
                    <a:gd name="T100" fmla="*/ 0 w 229"/>
                    <a:gd name="T101" fmla="*/ 0 h 300"/>
                    <a:gd name="T102" fmla="*/ 0 w 229"/>
                    <a:gd name="T103" fmla="*/ 0 h 300"/>
                    <a:gd name="T104" fmla="*/ 0 w 229"/>
                    <a:gd name="T105" fmla="*/ 0 h 300"/>
                    <a:gd name="T106" fmla="*/ 0 w 229"/>
                    <a:gd name="T107" fmla="*/ 0 h 300"/>
                    <a:gd name="T108" fmla="*/ 0 w 229"/>
                    <a:gd name="T109" fmla="*/ 0 h 300"/>
                    <a:gd name="T110" fmla="*/ 0 w 229"/>
                    <a:gd name="T111" fmla="*/ 0 h 300"/>
                    <a:gd name="T112" fmla="*/ 0 w 229"/>
                    <a:gd name="T113" fmla="*/ 0 h 300"/>
                    <a:gd name="T114" fmla="*/ 0 w 229"/>
                    <a:gd name="T115" fmla="*/ 0 h 300"/>
                    <a:gd name="T116" fmla="*/ 0 w 229"/>
                    <a:gd name="T117" fmla="*/ 0 h 300"/>
                    <a:gd name="T118" fmla="*/ 0 w 229"/>
                    <a:gd name="T119" fmla="*/ 0 h 3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
                    <a:gd name="T181" fmla="*/ 0 h 300"/>
                    <a:gd name="T182" fmla="*/ 229 w 229"/>
                    <a:gd name="T183" fmla="*/ 300 h 3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 h="300">
                      <a:moveTo>
                        <a:pt x="12" y="19"/>
                      </a:moveTo>
                      <a:lnTo>
                        <a:pt x="12" y="19"/>
                      </a:lnTo>
                      <a:lnTo>
                        <a:pt x="10" y="16"/>
                      </a:lnTo>
                      <a:lnTo>
                        <a:pt x="10" y="13"/>
                      </a:lnTo>
                      <a:lnTo>
                        <a:pt x="12" y="9"/>
                      </a:lnTo>
                      <a:lnTo>
                        <a:pt x="13" y="5"/>
                      </a:lnTo>
                      <a:lnTo>
                        <a:pt x="18" y="3"/>
                      </a:lnTo>
                      <a:lnTo>
                        <a:pt x="21" y="1"/>
                      </a:lnTo>
                      <a:lnTo>
                        <a:pt x="25" y="1"/>
                      </a:lnTo>
                      <a:lnTo>
                        <a:pt x="30" y="0"/>
                      </a:lnTo>
                      <a:lnTo>
                        <a:pt x="36" y="1"/>
                      </a:lnTo>
                      <a:lnTo>
                        <a:pt x="42" y="1"/>
                      </a:lnTo>
                      <a:lnTo>
                        <a:pt x="47" y="2"/>
                      </a:lnTo>
                      <a:lnTo>
                        <a:pt x="52" y="2"/>
                      </a:lnTo>
                      <a:lnTo>
                        <a:pt x="57" y="3"/>
                      </a:lnTo>
                      <a:lnTo>
                        <a:pt x="60" y="4"/>
                      </a:lnTo>
                      <a:lnTo>
                        <a:pt x="64" y="5"/>
                      </a:lnTo>
                      <a:lnTo>
                        <a:pt x="68" y="6"/>
                      </a:lnTo>
                      <a:lnTo>
                        <a:pt x="72" y="7"/>
                      </a:lnTo>
                      <a:lnTo>
                        <a:pt x="76" y="9"/>
                      </a:lnTo>
                      <a:lnTo>
                        <a:pt x="81" y="12"/>
                      </a:lnTo>
                      <a:lnTo>
                        <a:pt x="85" y="13"/>
                      </a:lnTo>
                      <a:lnTo>
                        <a:pt x="89" y="13"/>
                      </a:lnTo>
                      <a:lnTo>
                        <a:pt x="93" y="12"/>
                      </a:lnTo>
                      <a:lnTo>
                        <a:pt x="97" y="12"/>
                      </a:lnTo>
                      <a:lnTo>
                        <a:pt x="99" y="13"/>
                      </a:lnTo>
                      <a:lnTo>
                        <a:pt x="102" y="14"/>
                      </a:lnTo>
                      <a:lnTo>
                        <a:pt x="103" y="15"/>
                      </a:lnTo>
                      <a:lnTo>
                        <a:pt x="106" y="18"/>
                      </a:lnTo>
                      <a:lnTo>
                        <a:pt x="107" y="20"/>
                      </a:lnTo>
                      <a:lnTo>
                        <a:pt x="108" y="25"/>
                      </a:lnTo>
                      <a:lnTo>
                        <a:pt x="108" y="30"/>
                      </a:lnTo>
                      <a:lnTo>
                        <a:pt x="111" y="33"/>
                      </a:lnTo>
                      <a:lnTo>
                        <a:pt x="114" y="35"/>
                      </a:lnTo>
                      <a:lnTo>
                        <a:pt x="119" y="38"/>
                      </a:lnTo>
                      <a:lnTo>
                        <a:pt x="124" y="40"/>
                      </a:lnTo>
                      <a:lnTo>
                        <a:pt x="129" y="42"/>
                      </a:lnTo>
                      <a:lnTo>
                        <a:pt x="135" y="43"/>
                      </a:lnTo>
                      <a:lnTo>
                        <a:pt x="140" y="46"/>
                      </a:lnTo>
                      <a:lnTo>
                        <a:pt x="142" y="49"/>
                      </a:lnTo>
                      <a:lnTo>
                        <a:pt x="145" y="52"/>
                      </a:lnTo>
                      <a:lnTo>
                        <a:pt x="144" y="56"/>
                      </a:lnTo>
                      <a:lnTo>
                        <a:pt x="144" y="60"/>
                      </a:lnTo>
                      <a:lnTo>
                        <a:pt x="142" y="65"/>
                      </a:lnTo>
                      <a:lnTo>
                        <a:pt x="144" y="70"/>
                      </a:lnTo>
                      <a:lnTo>
                        <a:pt x="144" y="73"/>
                      </a:lnTo>
                      <a:lnTo>
                        <a:pt x="146" y="77"/>
                      </a:lnTo>
                      <a:lnTo>
                        <a:pt x="150" y="81"/>
                      </a:lnTo>
                      <a:lnTo>
                        <a:pt x="154" y="85"/>
                      </a:lnTo>
                      <a:lnTo>
                        <a:pt x="160" y="88"/>
                      </a:lnTo>
                      <a:lnTo>
                        <a:pt x="165" y="93"/>
                      </a:lnTo>
                      <a:lnTo>
                        <a:pt x="170" y="97"/>
                      </a:lnTo>
                      <a:lnTo>
                        <a:pt x="173" y="101"/>
                      </a:lnTo>
                      <a:lnTo>
                        <a:pt x="175" y="106"/>
                      </a:lnTo>
                      <a:lnTo>
                        <a:pt x="177" y="111"/>
                      </a:lnTo>
                      <a:lnTo>
                        <a:pt x="175" y="116"/>
                      </a:lnTo>
                      <a:lnTo>
                        <a:pt x="175" y="119"/>
                      </a:lnTo>
                      <a:lnTo>
                        <a:pt x="175" y="122"/>
                      </a:lnTo>
                      <a:lnTo>
                        <a:pt x="178" y="124"/>
                      </a:lnTo>
                      <a:lnTo>
                        <a:pt x="178" y="125"/>
                      </a:lnTo>
                      <a:lnTo>
                        <a:pt x="180" y="126"/>
                      </a:lnTo>
                      <a:lnTo>
                        <a:pt x="184" y="127"/>
                      </a:lnTo>
                      <a:lnTo>
                        <a:pt x="188" y="130"/>
                      </a:lnTo>
                      <a:lnTo>
                        <a:pt x="192" y="131"/>
                      </a:lnTo>
                      <a:lnTo>
                        <a:pt x="195" y="133"/>
                      </a:lnTo>
                      <a:lnTo>
                        <a:pt x="196" y="136"/>
                      </a:lnTo>
                      <a:lnTo>
                        <a:pt x="196" y="139"/>
                      </a:lnTo>
                      <a:lnTo>
                        <a:pt x="196" y="143"/>
                      </a:lnTo>
                      <a:lnTo>
                        <a:pt x="197" y="147"/>
                      </a:lnTo>
                      <a:lnTo>
                        <a:pt x="197" y="151"/>
                      </a:lnTo>
                      <a:lnTo>
                        <a:pt x="200" y="155"/>
                      </a:lnTo>
                      <a:lnTo>
                        <a:pt x="201" y="157"/>
                      </a:lnTo>
                      <a:lnTo>
                        <a:pt x="204" y="159"/>
                      </a:lnTo>
                      <a:lnTo>
                        <a:pt x="208" y="161"/>
                      </a:lnTo>
                      <a:lnTo>
                        <a:pt x="212" y="162"/>
                      </a:lnTo>
                      <a:lnTo>
                        <a:pt x="214" y="164"/>
                      </a:lnTo>
                      <a:lnTo>
                        <a:pt x="216" y="166"/>
                      </a:lnTo>
                      <a:lnTo>
                        <a:pt x="217" y="169"/>
                      </a:lnTo>
                      <a:lnTo>
                        <a:pt x="217" y="173"/>
                      </a:lnTo>
                      <a:lnTo>
                        <a:pt x="216" y="177"/>
                      </a:lnTo>
                      <a:lnTo>
                        <a:pt x="216" y="181"/>
                      </a:lnTo>
                      <a:lnTo>
                        <a:pt x="216" y="184"/>
                      </a:lnTo>
                      <a:lnTo>
                        <a:pt x="217" y="187"/>
                      </a:lnTo>
                      <a:lnTo>
                        <a:pt x="220" y="189"/>
                      </a:lnTo>
                      <a:lnTo>
                        <a:pt x="222" y="191"/>
                      </a:lnTo>
                      <a:lnTo>
                        <a:pt x="225" y="194"/>
                      </a:lnTo>
                      <a:lnTo>
                        <a:pt x="228" y="199"/>
                      </a:lnTo>
                      <a:lnTo>
                        <a:pt x="229" y="201"/>
                      </a:lnTo>
                      <a:lnTo>
                        <a:pt x="228" y="204"/>
                      </a:lnTo>
                      <a:lnTo>
                        <a:pt x="225" y="206"/>
                      </a:lnTo>
                      <a:lnTo>
                        <a:pt x="222" y="208"/>
                      </a:lnTo>
                      <a:lnTo>
                        <a:pt x="217" y="210"/>
                      </a:lnTo>
                      <a:lnTo>
                        <a:pt x="216" y="212"/>
                      </a:lnTo>
                      <a:lnTo>
                        <a:pt x="213" y="216"/>
                      </a:lnTo>
                      <a:lnTo>
                        <a:pt x="216" y="219"/>
                      </a:lnTo>
                      <a:lnTo>
                        <a:pt x="216" y="223"/>
                      </a:lnTo>
                      <a:lnTo>
                        <a:pt x="218" y="227"/>
                      </a:lnTo>
                      <a:lnTo>
                        <a:pt x="218" y="231"/>
                      </a:lnTo>
                      <a:lnTo>
                        <a:pt x="218" y="236"/>
                      </a:lnTo>
                      <a:lnTo>
                        <a:pt x="217" y="239"/>
                      </a:lnTo>
                      <a:lnTo>
                        <a:pt x="214" y="243"/>
                      </a:lnTo>
                      <a:lnTo>
                        <a:pt x="211" y="245"/>
                      </a:lnTo>
                      <a:lnTo>
                        <a:pt x="205" y="250"/>
                      </a:lnTo>
                      <a:lnTo>
                        <a:pt x="201" y="250"/>
                      </a:lnTo>
                      <a:lnTo>
                        <a:pt x="200" y="251"/>
                      </a:lnTo>
                      <a:lnTo>
                        <a:pt x="199" y="253"/>
                      </a:lnTo>
                      <a:lnTo>
                        <a:pt x="199" y="254"/>
                      </a:lnTo>
                      <a:lnTo>
                        <a:pt x="200" y="257"/>
                      </a:lnTo>
                      <a:lnTo>
                        <a:pt x="203" y="260"/>
                      </a:lnTo>
                      <a:lnTo>
                        <a:pt x="205" y="263"/>
                      </a:lnTo>
                      <a:lnTo>
                        <a:pt x="207" y="268"/>
                      </a:lnTo>
                      <a:lnTo>
                        <a:pt x="207" y="271"/>
                      </a:lnTo>
                      <a:lnTo>
                        <a:pt x="201" y="274"/>
                      </a:lnTo>
                      <a:lnTo>
                        <a:pt x="199" y="275"/>
                      </a:lnTo>
                      <a:lnTo>
                        <a:pt x="195" y="276"/>
                      </a:lnTo>
                      <a:lnTo>
                        <a:pt x="194" y="277"/>
                      </a:lnTo>
                      <a:lnTo>
                        <a:pt x="191" y="278"/>
                      </a:lnTo>
                      <a:lnTo>
                        <a:pt x="187" y="278"/>
                      </a:lnTo>
                      <a:lnTo>
                        <a:pt x="184" y="278"/>
                      </a:lnTo>
                      <a:lnTo>
                        <a:pt x="182" y="278"/>
                      </a:lnTo>
                      <a:lnTo>
                        <a:pt x="179" y="278"/>
                      </a:lnTo>
                      <a:lnTo>
                        <a:pt x="178" y="279"/>
                      </a:lnTo>
                      <a:lnTo>
                        <a:pt x="175" y="283"/>
                      </a:lnTo>
                      <a:lnTo>
                        <a:pt x="171" y="286"/>
                      </a:lnTo>
                      <a:lnTo>
                        <a:pt x="167" y="290"/>
                      </a:lnTo>
                      <a:lnTo>
                        <a:pt x="163" y="293"/>
                      </a:lnTo>
                      <a:lnTo>
                        <a:pt x="161" y="296"/>
                      </a:lnTo>
                      <a:lnTo>
                        <a:pt x="156" y="299"/>
                      </a:lnTo>
                      <a:lnTo>
                        <a:pt x="152" y="300"/>
                      </a:lnTo>
                      <a:lnTo>
                        <a:pt x="146" y="299"/>
                      </a:lnTo>
                      <a:lnTo>
                        <a:pt x="140" y="295"/>
                      </a:lnTo>
                      <a:lnTo>
                        <a:pt x="137" y="293"/>
                      </a:lnTo>
                      <a:lnTo>
                        <a:pt x="133" y="293"/>
                      </a:lnTo>
                      <a:lnTo>
                        <a:pt x="129" y="292"/>
                      </a:lnTo>
                      <a:lnTo>
                        <a:pt x="127" y="293"/>
                      </a:lnTo>
                      <a:lnTo>
                        <a:pt x="123" y="293"/>
                      </a:lnTo>
                      <a:lnTo>
                        <a:pt x="119" y="293"/>
                      </a:lnTo>
                      <a:lnTo>
                        <a:pt x="116" y="294"/>
                      </a:lnTo>
                      <a:lnTo>
                        <a:pt x="112" y="296"/>
                      </a:lnTo>
                      <a:lnTo>
                        <a:pt x="108" y="297"/>
                      </a:lnTo>
                      <a:lnTo>
                        <a:pt x="105" y="299"/>
                      </a:lnTo>
                      <a:lnTo>
                        <a:pt x="102" y="299"/>
                      </a:lnTo>
                      <a:lnTo>
                        <a:pt x="99" y="300"/>
                      </a:lnTo>
                      <a:lnTo>
                        <a:pt x="95" y="300"/>
                      </a:lnTo>
                      <a:lnTo>
                        <a:pt x="91" y="297"/>
                      </a:lnTo>
                      <a:lnTo>
                        <a:pt x="89" y="293"/>
                      </a:lnTo>
                      <a:lnTo>
                        <a:pt x="89" y="290"/>
                      </a:lnTo>
                      <a:lnTo>
                        <a:pt x="89" y="287"/>
                      </a:lnTo>
                      <a:lnTo>
                        <a:pt x="89" y="284"/>
                      </a:lnTo>
                      <a:lnTo>
                        <a:pt x="87" y="280"/>
                      </a:lnTo>
                      <a:lnTo>
                        <a:pt x="86" y="278"/>
                      </a:lnTo>
                      <a:lnTo>
                        <a:pt x="85" y="277"/>
                      </a:lnTo>
                      <a:lnTo>
                        <a:pt x="82" y="277"/>
                      </a:lnTo>
                      <a:lnTo>
                        <a:pt x="80" y="276"/>
                      </a:lnTo>
                      <a:lnTo>
                        <a:pt x="77" y="277"/>
                      </a:lnTo>
                      <a:lnTo>
                        <a:pt x="73" y="277"/>
                      </a:lnTo>
                      <a:lnTo>
                        <a:pt x="70" y="277"/>
                      </a:lnTo>
                      <a:lnTo>
                        <a:pt x="67" y="277"/>
                      </a:lnTo>
                      <a:lnTo>
                        <a:pt x="64" y="277"/>
                      </a:lnTo>
                      <a:lnTo>
                        <a:pt x="57" y="277"/>
                      </a:lnTo>
                      <a:lnTo>
                        <a:pt x="52" y="277"/>
                      </a:lnTo>
                      <a:lnTo>
                        <a:pt x="47" y="275"/>
                      </a:lnTo>
                      <a:lnTo>
                        <a:pt x="44" y="274"/>
                      </a:lnTo>
                      <a:lnTo>
                        <a:pt x="42" y="271"/>
                      </a:lnTo>
                      <a:lnTo>
                        <a:pt x="42" y="267"/>
                      </a:lnTo>
                      <a:lnTo>
                        <a:pt x="40" y="267"/>
                      </a:lnTo>
                      <a:lnTo>
                        <a:pt x="38" y="269"/>
                      </a:lnTo>
                      <a:lnTo>
                        <a:pt x="35" y="269"/>
                      </a:lnTo>
                      <a:lnTo>
                        <a:pt x="30" y="271"/>
                      </a:lnTo>
                      <a:lnTo>
                        <a:pt x="25" y="272"/>
                      </a:lnTo>
                      <a:lnTo>
                        <a:pt x="19" y="273"/>
                      </a:lnTo>
                      <a:lnTo>
                        <a:pt x="13" y="272"/>
                      </a:lnTo>
                      <a:lnTo>
                        <a:pt x="8" y="271"/>
                      </a:lnTo>
                      <a:lnTo>
                        <a:pt x="4" y="269"/>
                      </a:lnTo>
                      <a:lnTo>
                        <a:pt x="1" y="266"/>
                      </a:lnTo>
                      <a:lnTo>
                        <a:pt x="0" y="263"/>
                      </a:lnTo>
                      <a:lnTo>
                        <a:pt x="0" y="262"/>
                      </a:lnTo>
                      <a:lnTo>
                        <a:pt x="1" y="260"/>
                      </a:lnTo>
                      <a:lnTo>
                        <a:pt x="2" y="259"/>
                      </a:lnTo>
                      <a:lnTo>
                        <a:pt x="8" y="31"/>
                      </a:lnTo>
                      <a:lnTo>
                        <a:pt x="12" y="19"/>
                      </a:lnTo>
                      <a:close/>
                    </a:path>
                  </a:pathLst>
                </a:custGeom>
                <a:solidFill>
                  <a:srgbClr val="B34D1A"/>
                </a:solidFill>
                <a:ln w="9525">
                  <a:noFill/>
                  <a:round/>
                  <a:headEnd/>
                  <a:tailEnd/>
                </a:ln>
              </p:spPr>
              <p:txBody>
                <a:bodyPr/>
                <a:lstStyle/>
                <a:p>
                  <a:endParaRPr lang="fr-FR"/>
                </a:p>
              </p:txBody>
            </p:sp>
            <p:sp>
              <p:nvSpPr>
                <p:cNvPr id="86" name="Freeform 482"/>
                <p:cNvSpPr>
                  <a:spLocks/>
                </p:cNvSpPr>
                <p:nvPr/>
              </p:nvSpPr>
              <p:spPr bwMode="auto">
                <a:xfrm>
                  <a:off x="4282" y="2119"/>
                  <a:ext cx="41" cy="41"/>
                </a:xfrm>
                <a:custGeom>
                  <a:avLst/>
                  <a:gdLst>
                    <a:gd name="T0" fmla="*/ 0 w 166"/>
                    <a:gd name="T1" fmla="*/ 0 h 121"/>
                    <a:gd name="T2" fmla="*/ 0 w 166"/>
                    <a:gd name="T3" fmla="*/ 0 h 121"/>
                    <a:gd name="T4" fmla="*/ 0 w 166"/>
                    <a:gd name="T5" fmla="*/ 0 h 121"/>
                    <a:gd name="T6" fmla="*/ 0 w 166"/>
                    <a:gd name="T7" fmla="*/ 0 h 121"/>
                    <a:gd name="T8" fmla="*/ 0 w 166"/>
                    <a:gd name="T9" fmla="*/ 0 h 121"/>
                    <a:gd name="T10" fmla="*/ 0 w 166"/>
                    <a:gd name="T11" fmla="*/ 0 h 121"/>
                    <a:gd name="T12" fmla="*/ 0 w 166"/>
                    <a:gd name="T13" fmla="*/ 0 h 121"/>
                    <a:gd name="T14" fmla="*/ 0 w 166"/>
                    <a:gd name="T15" fmla="*/ 0 h 121"/>
                    <a:gd name="T16" fmla="*/ 0 w 166"/>
                    <a:gd name="T17" fmla="*/ 0 h 121"/>
                    <a:gd name="T18" fmla="*/ 0 w 166"/>
                    <a:gd name="T19" fmla="*/ 0 h 121"/>
                    <a:gd name="T20" fmla="*/ 0 w 166"/>
                    <a:gd name="T21" fmla="*/ 0 h 121"/>
                    <a:gd name="T22" fmla="*/ 0 w 166"/>
                    <a:gd name="T23" fmla="*/ 0 h 121"/>
                    <a:gd name="T24" fmla="*/ 0 w 166"/>
                    <a:gd name="T25" fmla="*/ 0 h 121"/>
                    <a:gd name="T26" fmla="*/ 0 w 166"/>
                    <a:gd name="T27" fmla="*/ 0 h 121"/>
                    <a:gd name="T28" fmla="*/ 0 w 166"/>
                    <a:gd name="T29" fmla="*/ 0 h 121"/>
                    <a:gd name="T30" fmla="*/ 0 w 166"/>
                    <a:gd name="T31" fmla="*/ 0 h 121"/>
                    <a:gd name="T32" fmla="*/ 0 w 166"/>
                    <a:gd name="T33" fmla="*/ 0 h 121"/>
                    <a:gd name="T34" fmla="*/ 0 w 166"/>
                    <a:gd name="T35" fmla="*/ 0 h 121"/>
                    <a:gd name="T36" fmla="*/ 0 w 166"/>
                    <a:gd name="T37" fmla="*/ 0 h 121"/>
                    <a:gd name="T38" fmla="*/ 0 w 166"/>
                    <a:gd name="T39" fmla="*/ 0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6"/>
                    <a:gd name="T61" fmla="*/ 0 h 121"/>
                    <a:gd name="T62" fmla="*/ 166 w 166"/>
                    <a:gd name="T63" fmla="*/ 121 h 1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6" h="121">
                      <a:moveTo>
                        <a:pt x="97" y="15"/>
                      </a:moveTo>
                      <a:lnTo>
                        <a:pt x="119" y="0"/>
                      </a:lnTo>
                      <a:lnTo>
                        <a:pt x="166" y="70"/>
                      </a:lnTo>
                      <a:lnTo>
                        <a:pt x="35" y="121"/>
                      </a:lnTo>
                      <a:lnTo>
                        <a:pt x="33" y="120"/>
                      </a:lnTo>
                      <a:lnTo>
                        <a:pt x="29" y="119"/>
                      </a:lnTo>
                      <a:lnTo>
                        <a:pt x="25" y="118"/>
                      </a:lnTo>
                      <a:lnTo>
                        <a:pt x="22" y="117"/>
                      </a:lnTo>
                      <a:lnTo>
                        <a:pt x="18" y="114"/>
                      </a:lnTo>
                      <a:lnTo>
                        <a:pt x="14" y="113"/>
                      </a:lnTo>
                      <a:lnTo>
                        <a:pt x="12" y="109"/>
                      </a:lnTo>
                      <a:lnTo>
                        <a:pt x="8" y="107"/>
                      </a:lnTo>
                      <a:lnTo>
                        <a:pt x="5" y="103"/>
                      </a:lnTo>
                      <a:lnTo>
                        <a:pt x="3" y="100"/>
                      </a:lnTo>
                      <a:lnTo>
                        <a:pt x="1" y="94"/>
                      </a:lnTo>
                      <a:lnTo>
                        <a:pt x="0" y="89"/>
                      </a:lnTo>
                      <a:lnTo>
                        <a:pt x="0" y="83"/>
                      </a:lnTo>
                      <a:lnTo>
                        <a:pt x="3" y="75"/>
                      </a:lnTo>
                      <a:lnTo>
                        <a:pt x="97" y="15"/>
                      </a:lnTo>
                      <a:close/>
                    </a:path>
                  </a:pathLst>
                </a:custGeom>
                <a:solidFill>
                  <a:srgbClr val="F5E3E6"/>
                </a:solidFill>
                <a:ln w="9525">
                  <a:noFill/>
                  <a:round/>
                  <a:headEnd/>
                  <a:tailEnd/>
                </a:ln>
              </p:spPr>
              <p:txBody>
                <a:bodyPr/>
                <a:lstStyle/>
                <a:p>
                  <a:endParaRPr lang="fr-FR"/>
                </a:p>
              </p:txBody>
            </p:sp>
            <p:sp>
              <p:nvSpPr>
                <p:cNvPr id="87" name="Freeform 483"/>
                <p:cNvSpPr>
                  <a:spLocks/>
                </p:cNvSpPr>
                <p:nvPr/>
              </p:nvSpPr>
              <p:spPr bwMode="auto">
                <a:xfrm>
                  <a:off x="4282" y="2137"/>
                  <a:ext cx="41" cy="23"/>
                </a:xfrm>
                <a:custGeom>
                  <a:avLst/>
                  <a:gdLst>
                    <a:gd name="T0" fmla="*/ 0 w 166"/>
                    <a:gd name="T1" fmla="*/ 0 h 68"/>
                    <a:gd name="T2" fmla="*/ 0 w 166"/>
                    <a:gd name="T3" fmla="*/ 0 h 68"/>
                    <a:gd name="T4" fmla="*/ 0 w 166"/>
                    <a:gd name="T5" fmla="*/ 0 h 68"/>
                    <a:gd name="T6" fmla="*/ 0 w 166"/>
                    <a:gd name="T7" fmla="*/ 0 h 68"/>
                    <a:gd name="T8" fmla="*/ 0 w 166"/>
                    <a:gd name="T9" fmla="*/ 0 h 68"/>
                    <a:gd name="T10" fmla="*/ 0 w 166"/>
                    <a:gd name="T11" fmla="*/ 0 h 68"/>
                    <a:gd name="T12" fmla="*/ 0 w 166"/>
                    <a:gd name="T13" fmla="*/ 0 h 68"/>
                    <a:gd name="T14" fmla="*/ 0 w 166"/>
                    <a:gd name="T15" fmla="*/ 0 h 68"/>
                    <a:gd name="T16" fmla="*/ 0 w 166"/>
                    <a:gd name="T17" fmla="*/ 0 h 68"/>
                    <a:gd name="T18" fmla="*/ 0 w 166"/>
                    <a:gd name="T19" fmla="*/ 0 h 68"/>
                    <a:gd name="T20" fmla="*/ 0 w 166"/>
                    <a:gd name="T21" fmla="*/ 0 h 68"/>
                    <a:gd name="T22" fmla="*/ 0 w 166"/>
                    <a:gd name="T23" fmla="*/ 0 h 68"/>
                    <a:gd name="T24" fmla="*/ 0 w 166"/>
                    <a:gd name="T25" fmla="*/ 0 h 68"/>
                    <a:gd name="T26" fmla="*/ 0 w 166"/>
                    <a:gd name="T27" fmla="*/ 0 h 68"/>
                    <a:gd name="T28" fmla="*/ 0 w 166"/>
                    <a:gd name="T29" fmla="*/ 0 h 68"/>
                    <a:gd name="T30" fmla="*/ 0 w 166"/>
                    <a:gd name="T31" fmla="*/ 0 h 68"/>
                    <a:gd name="T32" fmla="*/ 0 w 166"/>
                    <a:gd name="T33" fmla="*/ 0 h 68"/>
                    <a:gd name="T34" fmla="*/ 0 w 166"/>
                    <a:gd name="T35" fmla="*/ 0 h 68"/>
                    <a:gd name="T36" fmla="*/ 0 w 166"/>
                    <a:gd name="T37" fmla="*/ 0 h 68"/>
                    <a:gd name="T38" fmla="*/ 0 w 166"/>
                    <a:gd name="T39" fmla="*/ 0 h 68"/>
                    <a:gd name="T40" fmla="*/ 0 w 166"/>
                    <a:gd name="T41" fmla="*/ 0 h 68"/>
                    <a:gd name="T42" fmla="*/ 0 w 166"/>
                    <a:gd name="T43" fmla="*/ 0 h 68"/>
                    <a:gd name="T44" fmla="*/ 0 w 166"/>
                    <a:gd name="T45" fmla="*/ 0 h 68"/>
                    <a:gd name="T46" fmla="*/ 0 w 166"/>
                    <a:gd name="T47" fmla="*/ 0 h 68"/>
                    <a:gd name="T48" fmla="*/ 0 w 166"/>
                    <a:gd name="T49" fmla="*/ 0 h 68"/>
                    <a:gd name="T50" fmla="*/ 0 w 166"/>
                    <a:gd name="T51" fmla="*/ 0 h 68"/>
                    <a:gd name="T52" fmla="*/ 0 w 166"/>
                    <a:gd name="T53" fmla="*/ 0 h 68"/>
                    <a:gd name="T54" fmla="*/ 0 w 166"/>
                    <a:gd name="T55" fmla="*/ 0 h 68"/>
                    <a:gd name="T56" fmla="*/ 0 w 166"/>
                    <a:gd name="T57" fmla="*/ 0 h 68"/>
                    <a:gd name="T58" fmla="*/ 0 w 166"/>
                    <a:gd name="T59" fmla="*/ 0 h 68"/>
                    <a:gd name="T60" fmla="*/ 0 w 166"/>
                    <a:gd name="T61" fmla="*/ 0 h 68"/>
                    <a:gd name="T62" fmla="*/ 0 w 166"/>
                    <a:gd name="T63" fmla="*/ 0 h 68"/>
                    <a:gd name="T64" fmla="*/ 0 w 166"/>
                    <a:gd name="T65" fmla="*/ 0 h 68"/>
                    <a:gd name="T66" fmla="*/ 0 w 166"/>
                    <a:gd name="T67" fmla="*/ 0 h 68"/>
                    <a:gd name="T68" fmla="*/ 0 w 166"/>
                    <a:gd name="T69" fmla="*/ 0 h 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6"/>
                    <a:gd name="T106" fmla="*/ 0 h 68"/>
                    <a:gd name="T107" fmla="*/ 166 w 166"/>
                    <a:gd name="T108" fmla="*/ 68 h 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6" h="68">
                      <a:moveTo>
                        <a:pt x="161" y="4"/>
                      </a:moveTo>
                      <a:lnTo>
                        <a:pt x="160" y="4"/>
                      </a:lnTo>
                      <a:lnTo>
                        <a:pt x="157" y="4"/>
                      </a:lnTo>
                      <a:lnTo>
                        <a:pt x="152" y="4"/>
                      </a:lnTo>
                      <a:lnTo>
                        <a:pt x="147" y="4"/>
                      </a:lnTo>
                      <a:lnTo>
                        <a:pt x="139" y="4"/>
                      </a:lnTo>
                      <a:lnTo>
                        <a:pt x="131" y="4"/>
                      </a:lnTo>
                      <a:lnTo>
                        <a:pt x="122" y="4"/>
                      </a:lnTo>
                      <a:lnTo>
                        <a:pt x="113" y="5"/>
                      </a:lnTo>
                      <a:lnTo>
                        <a:pt x="102" y="4"/>
                      </a:lnTo>
                      <a:lnTo>
                        <a:pt x="92" y="4"/>
                      </a:lnTo>
                      <a:lnTo>
                        <a:pt x="81" y="4"/>
                      </a:lnTo>
                      <a:lnTo>
                        <a:pt x="71" y="4"/>
                      </a:lnTo>
                      <a:lnTo>
                        <a:pt x="60" y="3"/>
                      </a:lnTo>
                      <a:lnTo>
                        <a:pt x="51" y="2"/>
                      </a:lnTo>
                      <a:lnTo>
                        <a:pt x="42" y="1"/>
                      </a:lnTo>
                      <a:lnTo>
                        <a:pt x="35" y="0"/>
                      </a:lnTo>
                      <a:lnTo>
                        <a:pt x="3" y="22"/>
                      </a:lnTo>
                      <a:lnTo>
                        <a:pt x="1" y="23"/>
                      </a:lnTo>
                      <a:lnTo>
                        <a:pt x="1" y="27"/>
                      </a:lnTo>
                      <a:lnTo>
                        <a:pt x="0" y="30"/>
                      </a:lnTo>
                      <a:lnTo>
                        <a:pt x="0" y="34"/>
                      </a:lnTo>
                      <a:lnTo>
                        <a:pt x="0" y="37"/>
                      </a:lnTo>
                      <a:lnTo>
                        <a:pt x="3" y="41"/>
                      </a:lnTo>
                      <a:lnTo>
                        <a:pt x="3" y="44"/>
                      </a:lnTo>
                      <a:lnTo>
                        <a:pt x="5" y="49"/>
                      </a:lnTo>
                      <a:lnTo>
                        <a:pt x="8" y="53"/>
                      </a:lnTo>
                      <a:lnTo>
                        <a:pt x="12" y="56"/>
                      </a:lnTo>
                      <a:lnTo>
                        <a:pt x="14" y="59"/>
                      </a:lnTo>
                      <a:lnTo>
                        <a:pt x="21" y="63"/>
                      </a:lnTo>
                      <a:lnTo>
                        <a:pt x="28" y="65"/>
                      </a:lnTo>
                      <a:lnTo>
                        <a:pt x="35" y="68"/>
                      </a:lnTo>
                      <a:lnTo>
                        <a:pt x="166" y="17"/>
                      </a:lnTo>
                      <a:lnTo>
                        <a:pt x="161" y="4"/>
                      </a:lnTo>
                      <a:close/>
                    </a:path>
                  </a:pathLst>
                </a:custGeom>
                <a:solidFill>
                  <a:srgbClr val="3DF54F"/>
                </a:solidFill>
                <a:ln w="9525">
                  <a:noFill/>
                  <a:round/>
                  <a:headEnd/>
                  <a:tailEnd/>
                </a:ln>
              </p:spPr>
              <p:txBody>
                <a:bodyPr/>
                <a:lstStyle/>
                <a:p>
                  <a:endParaRPr lang="fr-FR"/>
                </a:p>
              </p:txBody>
            </p:sp>
            <p:sp>
              <p:nvSpPr>
                <p:cNvPr id="88" name="Freeform 484"/>
                <p:cNvSpPr>
                  <a:spLocks/>
                </p:cNvSpPr>
                <p:nvPr/>
              </p:nvSpPr>
              <p:spPr bwMode="auto">
                <a:xfrm>
                  <a:off x="4380" y="2126"/>
                  <a:ext cx="25" cy="35"/>
                </a:xfrm>
                <a:custGeom>
                  <a:avLst/>
                  <a:gdLst>
                    <a:gd name="T0" fmla="*/ 0 w 97"/>
                    <a:gd name="T1" fmla="*/ 0 h 107"/>
                    <a:gd name="T2" fmla="*/ 0 w 97"/>
                    <a:gd name="T3" fmla="*/ 0 h 107"/>
                    <a:gd name="T4" fmla="*/ 0 w 97"/>
                    <a:gd name="T5" fmla="*/ 0 h 107"/>
                    <a:gd name="T6" fmla="*/ 0 w 97"/>
                    <a:gd name="T7" fmla="*/ 0 h 107"/>
                    <a:gd name="T8" fmla="*/ 0 w 97"/>
                    <a:gd name="T9" fmla="*/ 0 h 107"/>
                    <a:gd name="T10" fmla="*/ 0 w 97"/>
                    <a:gd name="T11" fmla="*/ 0 h 107"/>
                    <a:gd name="T12" fmla="*/ 0 w 97"/>
                    <a:gd name="T13" fmla="*/ 0 h 107"/>
                    <a:gd name="T14" fmla="*/ 0 w 97"/>
                    <a:gd name="T15" fmla="*/ 0 h 107"/>
                    <a:gd name="T16" fmla="*/ 0 w 97"/>
                    <a:gd name="T17" fmla="*/ 0 h 107"/>
                    <a:gd name="T18" fmla="*/ 0 w 97"/>
                    <a:gd name="T19" fmla="*/ 0 h 107"/>
                    <a:gd name="T20" fmla="*/ 0 w 97"/>
                    <a:gd name="T21" fmla="*/ 0 h 107"/>
                    <a:gd name="T22" fmla="*/ 0 w 97"/>
                    <a:gd name="T23" fmla="*/ 0 h 107"/>
                    <a:gd name="T24" fmla="*/ 0 w 97"/>
                    <a:gd name="T25" fmla="*/ 0 h 107"/>
                    <a:gd name="T26" fmla="*/ 0 w 97"/>
                    <a:gd name="T27" fmla="*/ 0 h 107"/>
                    <a:gd name="T28" fmla="*/ 0 w 97"/>
                    <a:gd name="T29" fmla="*/ 0 h 107"/>
                    <a:gd name="T30" fmla="*/ 0 w 97"/>
                    <a:gd name="T31" fmla="*/ 0 h 107"/>
                    <a:gd name="T32" fmla="*/ 0 w 97"/>
                    <a:gd name="T33" fmla="*/ 0 h 107"/>
                    <a:gd name="T34" fmla="*/ 0 w 97"/>
                    <a:gd name="T35" fmla="*/ 0 h 107"/>
                    <a:gd name="T36" fmla="*/ 0 w 97"/>
                    <a:gd name="T37" fmla="*/ 0 h 107"/>
                    <a:gd name="T38" fmla="*/ 0 w 97"/>
                    <a:gd name="T39" fmla="*/ 0 h 107"/>
                    <a:gd name="T40" fmla="*/ 0 w 97"/>
                    <a:gd name="T41" fmla="*/ 0 h 107"/>
                    <a:gd name="T42" fmla="*/ 0 w 97"/>
                    <a:gd name="T43" fmla="*/ 0 h 107"/>
                    <a:gd name="T44" fmla="*/ 0 w 97"/>
                    <a:gd name="T45" fmla="*/ 0 h 107"/>
                    <a:gd name="T46" fmla="*/ 0 w 97"/>
                    <a:gd name="T47" fmla="*/ 0 h 107"/>
                    <a:gd name="T48" fmla="*/ 0 w 97"/>
                    <a:gd name="T49" fmla="*/ 0 h 107"/>
                    <a:gd name="T50" fmla="*/ 0 w 97"/>
                    <a:gd name="T51" fmla="*/ 0 h 107"/>
                    <a:gd name="T52" fmla="*/ 0 w 97"/>
                    <a:gd name="T53" fmla="*/ 0 h 107"/>
                    <a:gd name="T54" fmla="*/ 0 w 97"/>
                    <a:gd name="T55" fmla="*/ 0 h 107"/>
                    <a:gd name="T56" fmla="*/ 0 w 97"/>
                    <a:gd name="T57" fmla="*/ 0 h 107"/>
                    <a:gd name="T58" fmla="*/ 0 w 97"/>
                    <a:gd name="T59" fmla="*/ 0 h 107"/>
                    <a:gd name="T60" fmla="*/ 0 w 97"/>
                    <a:gd name="T61" fmla="*/ 0 h 107"/>
                    <a:gd name="T62" fmla="*/ 0 w 97"/>
                    <a:gd name="T63" fmla="*/ 0 h 107"/>
                    <a:gd name="T64" fmla="*/ 0 w 97"/>
                    <a:gd name="T65" fmla="*/ 0 h 107"/>
                    <a:gd name="T66" fmla="*/ 0 w 97"/>
                    <a:gd name="T67" fmla="*/ 0 h 107"/>
                    <a:gd name="T68" fmla="*/ 0 w 97"/>
                    <a:gd name="T69" fmla="*/ 0 h 107"/>
                    <a:gd name="T70" fmla="*/ 0 w 97"/>
                    <a:gd name="T71" fmla="*/ 0 h 107"/>
                    <a:gd name="T72" fmla="*/ 0 w 97"/>
                    <a:gd name="T73" fmla="*/ 0 h 107"/>
                    <a:gd name="T74" fmla="*/ 0 w 97"/>
                    <a:gd name="T75" fmla="*/ 0 h 107"/>
                    <a:gd name="T76" fmla="*/ 0 w 97"/>
                    <a:gd name="T77" fmla="*/ 0 h 107"/>
                    <a:gd name="T78" fmla="*/ 0 w 97"/>
                    <a:gd name="T79" fmla="*/ 0 h 107"/>
                    <a:gd name="T80" fmla="*/ 0 w 97"/>
                    <a:gd name="T81" fmla="*/ 0 h 107"/>
                    <a:gd name="T82" fmla="*/ 0 w 97"/>
                    <a:gd name="T83" fmla="*/ 0 h 107"/>
                    <a:gd name="T84" fmla="*/ 0 w 97"/>
                    <a:gd name="T85" fmla="*/ 0 h 107"/>
                    <a:gd name="T86" fmla="*/ 0 w 97"/>
                    <a:gd name="T87" fmla="*/ 0 h 107"/>
                    <a:gd name="T88" fmla="*/ 0 w 97"/>
                    <a:gd name="T89" fmla="*/ 0 h 10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7"/>
                    <a:gd name="T136" fmla="*/ 0 h 107"/>
                    <a:gd name="T137" fmla="*/ 97 w 97"/>
                    <a:gd name="T138" fmla="*/ 107 h 10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7" h="107">
                      <a:moveTo>
                        <a:pt x="56" y="0"/>
                      </a:moveTo>
                      <a:lnTo>
                        <a:pt x="56" y="1"/>
                      </a:lnTo>
                      <a:lnTo>
                        <a:pt x="56" y="2"/>
                      </a:lnTo>
                      <a:lnTo>
                        <a:pt x="55" y="6"/>
                      </a:lnTo>
                      <a:lnTo>
                        <a:pt x="55" y="10"/>
                      </a:lnTo>
                      <a:lnTo>
                        <a:pt x="54" y="16"/>
                      </a:lnTo>
                      <a:lnTo>
                        <a:pt x="52" y="22"/>
                      </a:lnTo>
                      <a:lnTo>
                        <a:pt x="51" y="28"/>
                      </a:lnTo>
                      <a:lnTo>
                        <a:pt x="50" y="37"/>
                      </a:lnTo>
                      <a:lnTo>
                        <a:pt x="46" y="44"/>
                      </a:lnTo>
                      <a:lnTo>
                        <a:pt x="43" y="52"/>
                      </a:lnTo>
                      <a:lnTo>
                        <a:pt x="38" y="59"/>
                      </a:lnTo>
                      <a:lnTo>
                        <a:pt x="33" y="67"/>
                      </a:lnTo>
                      <a:lnTo>
                        <a:pt x="26" y="74"/>
                      </a:lnTo>
                      <a:lnTo>
                        <a:pt x="20" y="81"/>
                      </a:lnTo>
                      <a:lnTo>
                        <a:pt x="11" y="87"/>
                      </a:lnTo>
                      <a:lnTo>
                        <a:pt x="1" y="92"/>
                      </a:lnTo>
                      <a:lnTo>
                        <a:pt x="0" y="93"/>
                      </a:lnTo>
                      <a:lnTo>
                        <a:pt x="0" y="95"/>
                      </a:lnTo>
                      <a:lnTo>
                        <a:pt x="0" y="98"/>
                      </a:lnTo>
                      <a:lnTo>
                        <a:pt x="0" y="101"/>
                      </a:lnTo>
                      <a:lnTo>
                        <a:pt x="1" y="103"/>
                      </a:lnTo>
                      <a:lnTo>
                        <a:pt x="4" y="105"/>
                      </a:lnTo>
                      <a:lnTo>
                        <a:pt x="5" y="106"/>
                      </a:lnTo>
                      <a:lnTo>
                        <a:pt x="7" y="106"/>
                      </a:lnTo>
                      <a:lnTo>
                        <a:pt x="9" y="106"/>
                      </a:lnTo>
                      <a:lnTo>
                        <a:pt x="13" y="107"/>
                      </a:lnTo>
                      <a:lnTo>
                        <a:pt x="16" y="105"/>
                      </a:lnTo>
                      <a:lnTo>
                        <a:pt x="22" y="103"/>
                      </a:lnTo>
                      <a:lnTo>
                        <a:pt x="28" y="99"/>
                      </a:lnTo>
                      <a:lnTo>
                        <a:pt x="34" y="93"/>
                      </a:lnTo>
                      <a:lnTo>
                        <a:pt x="41" y="87"/>
                      </a:lnTo>
                      <a:lnTo>
                        <a:pt x="49" y="81"/>
                      </a:lnTo>
                      <a:lnTo>
                        <a:pt x="56" y="72"/>
                      </a:lnTo>
                      <a:lnTo>
                        <a:pt x="64" y="65"/>
                      </a:lnTo>
                      <a:lnTo>
                        <a:pt x="71" y="56"/>
                      </a:lnTo>
                      <a:lnTo>
                        <a:pt x="77" y="48"/>
                      </a:lnTo>
                      <a:lnTo>
                        <a:pt x="83" y="39"/>
                      </a:lnTo>
                      <a:lnTo>
                        <a:pt x="89" y="32"/>
                      </a:lnTo>
                      <a:lnTo>
                        <a:pt x="92" y="22"/>
                      </a:lnTo>
                      <a:lnTo>
                        <a:pt x="96" y="15"/>
                      </a:lnTo>
                      <a:lnTo>
                        <a:pt x="97" y="8"/>
                      </a:lnTo>
                      <a:lnTo>
                        <a:pt x="97" y="2"/>
                      </a:lnTo>
                      <a:lnTo>
                        <a:pt x="56" y="0"/>
                      </a:lnTo>
                      <a:close/>
                    </a:path>
                  </a:pathLst>
                </a:custGeom>
                <a:solidFill>
                  <a:srgbClr val="C48AE6"/>
                </a:solidFill>
                <a:ln w="9525">
                  <a:noFill/>
                  <a:round/>
                  <a:headEnd/>
                  <a:tailEnd/>
                </a:ln>
              </p:spPr>
              <p:txBody>
                <a:bodyPr/>
                <a:lstStyle/>
                <a:p>
                  <a:endParaRPr lang="fr-FR"/>
                </a:p>
              </p:txBody>
            </p:sp>
            <p:sp>
              <p:nvSpPr>
                <p:cNvPr id="89" name="Freeform 485"/>
                <p:cNvSpPr>
                  <a:spLocks/>
                </p:cNvSpPr>
                <p:nvPr/>
              </p:nvSpPr>
              <p:spPr bwMode="auto">
                <a:xfrm>
                  <a:off x="4388" y="2095"/>
                  <a:ext cx="9" cy="11"/>
                </a:xfrm>
                <a:custGeom>
                  <a:avLst/>
                  <a:gdLst>
                    <a:gd name="T0" fmla="*/ 0 w 33"/>
                    <a:gd name="T1" fmla="*/ 0 h 35"/>
                    <a:gd name="T2" fmla="*/ 0 w 33"/>
                    <a:gd name="T3" fmla="*/ 0 h 35"/>
                    <a:gd name="T4" fmla="*/ 0 w 33"/>
                    <a:gd name="T5" fmla="*/ 0 h 35"/>
                    <a:gd name="T6" fmla="*/ 0 w 33"/>
                    <a:gd name="T7" fmla="*/ 0 h 35"/>
                    <a:gd name="T8" fmla="*/ 0 w 33"/>
                    <a:gd name="T9" fmla="*/ 0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11"/>
                      </a:moveTo>
                      <a:lnTo>
                        <a:pt x="16" y="35"/>
                      </a:lnTo>
                      <a:lnTo>
                        <a:pt x="33" y="27"/>
                      </a:lnTo>
                      <a:lnTo>
                        <a:pt x="14" y="0"/>
                      </a:lnTo>
                      <a:lnTo>
                        <a:pt x="0" y="11"/>
                      </a:lnTo>
                      <a:close/>
                    </a:path>
                  </a:pathLst>
                </a:custGeom>
                <a:solidFill>
                  <a:srgbClr val="C48AE6"/>
                </a:solidFill>
                <a:ln w="9525">
                  <a:noFill/>
                  <a:round/>
                  <a:headEnd/>
                  <a:tailEnd/>
                </a:ln>
              </p:spPr>
              <p:txBody>
                <a:bodyPr/>
                <a:lstStyle/>
                <a:p>
                  <a:endParaRPr lang="fr-FR"/>
                </a:p>
              </p:txBody>
            </p:sp>
            <p:sp>
              <p:nvSpPr>
                <p:cNvPr id="90" name="Freeform 486"/>
                <p:cNvSpPr>
                  <a:spLocks/>
                </p:cNvSpPr>
                <p:nvPr/>
              </p:nvSpPr>
              <p:spPr bwMode="auto">
                <a:xfrm>
                  <a:off x="4315" y="2093"/>
                  <a:ext cx="68" cy="83"/>
                </a:xfrm>
                <a:custGeom>
                  <a:avLst/>
                  <a:gdLst>
                    <a:gd name="T0" fmla="*/ 0 w 271"/>
                    <a:gd name="T1" fmla="*/ 0 h 250"/>
                    <a:gd name="T2" fmla="*/ 0 w 271"/>
                    <a:gd name="T3" fmla="*/ 0 h 250"/>
                    <a:gd name="T4" fmla="*/ 0 w 271"/>
                    <a:gd name="T5" fmla="*/ 0 h 250"/>
                    <a:gd name="T6" fmla="*/ 0 w 271"/>
                    <a:gd name="T7" fmla="*/ 0 h 250"/>
                    <a:gd name="T8" fmla="*/ 0 w 271"/>
                    <a:gd name="T9" fmla="*/ 0 h 250"/>
                    <a:gd name="T10" fmla="*/ 0 w 271"/>
                    <a:gd name="T11" fmla="*/ 0 h 250"/>
                    <a:gd name="T12" fmla="*/ 0 w 271"/>
                    <a:gd name="T13" fmla="*/ 0 h 250"/>
                    <a:gd name="T14" fmla="*/ 0 w 271"/>
                    <a:gd name="T15" fmla="*/ 0 h 250"/>
                    <a:gd name="T16" fmla="*/ 0 w 271"/>
                    <a:gd name="T17" fmla="*/ 0 h 250"/>
                    <a:gd name="T18" fmla="*/ 0 w 271"/>
                    <a:gd name="T19" fmla="*/ 0 h 250"/>
                    <a:gd name="T20" fmla="*/ 0 w 271"/>
                    <a:gd name="T21" fmla="*/ 0 h 250"/>
                    <a:gd name="T22" fmla="*/ 0 w 271"/>
                    <a:gd name="T23" fmla="*/ 0 h 250"/>
                    <a:gd name="T24" fmla="*/ 0 w 271"/>
                    <a:gd name="T25" fmla="*/ 0 h 250"/>
                    <a:gd name="T26" fmla="*/ 0 w 271"/>
                    <a:gd name="T27" fmla="*/ 0 h 250"/>
                    <a:gd name="T28" fmla="*/ 0 w 271"/>
                    <a:gd name="T29" fmla="*/ 0 h 250"/>
                    <a:gd name="T30" fmla="*/ 0 w 271"/>
                    <a:gd name="T31" fmla="*/ 0 h 250"/>
                    <a:gd name="T32" fmla="*/ 0 w 271"/>
                    <a:gd name="T33" fmla="*/ 0 h 250"/>
                    <a:gd name="T34" fmla="*/ 0 w 271"/>
                    <a:gd name="T35" fmla="*/ 0 h 250"/>
                    <a:gd name="T36" fmla="*/ 0 w 271"/>
                    <a:gd name="T37" fmla="*/ 0 h 250"/>
                    <a:gd name="T38" fmla="*/ 0 w 271"/>
                    <a:gd name="T39" fmla="*/ 0 h 250"/>
                    <a:gd name="T40" fmla="*/ 0 w 271"/>
                    <a:gd name="T41" fmla="*/ 0 h 250"/>
                    <a:gd name="T42" fmla="*/ 0 w 271"/>
                    <a:gd name="T43" fmla="*/ 0 h 250"/>
                    <a:gd name="T44" fmla="*/ 0 w 271"/>
                    <a:gd name="T45" fmla="*/ 0 h 250"/>
                    <a:gd name="T46" fmla="*/ 0 w 271"/>
                    <a:gd name="T47" fmla="*/ 0 h 250"/>
                    <a:gd name="T48" fmla="*/ 0 w 271"/>
                    <a:gd name="T49" fmla="*/ 0 h 250"/>
                    <a:gd name="T50" fmla="*/ 0 w 271"/>
                    <a:gd name="T51" fmla="*/ 0 h 250"/>
                    <a:gd name="T52" fmla="*/ 0 w 271"/>
                    <a:gd name="T53" fmla="*/ 0 h 250"/>
                    <a:gd name="T54" fmla="*/ 0 w 271"/>
                    <a:gd name="T55" fmla="*/ 0 h 250"/>
                    <a:gd name="T56" fmla="*/ 0 w 271"/>
                    <a:gd name="T57" fmla="*/ 0 h 250"/>
                    <a:gd name="T58" fmla="*/ 0 w 271"/>
                    <a:gd name="T59" fmla="*/ 0 h 250"/>
                    <a:gd name="T60" fmla="*/ 0 w 271"/>
                    <a:gd name="T61" fmla="*/ 0 h 250"/>
                    <a:gd name="T62" fmla="*/ 0 w 271"/>
                    <a:gd name="T63" fmla="*/ 0 h 250"/>
                    <a:gd name="T64" fmla="*/ 0 w 271"/>
                    <a:gd name="T65" fmla="*/ 0 h 250"/>
                    <a:gd name="T66" fmla="*/ 0 w 271"/>
                    <a:gd name="T67" fmla="*/ 0 h 250"/>
                    <a:gd name="T68" fmla="*/ 0 w 271"/>
                    <a:gd name="T69" fmla="*/ 0 h 250"/>
                    <a:gd name="T70" fmla="*/ 0 w 271"/>
                    <a:gd name="T71" fmla="*/ 0 h 250"/>
                    <a:gd name="T72" fmla="*/ 0 w 271"/>
                    <a:gd name="T73" fmla="*/ 0 h 250"/>
                    <a:gd name="T74" fmla="*/ 0 w 271"/>
                    <a:gd name="T75" fmla="*/ 0 h 250"/>
                    <a:gd name="T76" fmla="*/ 0 w 271"/>
                    <a:gd name="T77" fmla="*/ 0 h 250"/>
                    <a:gd name="T78" fmla="*/ 0 w 271"/>
                    <a:gd name="T79" fmla="*/ 0 h 250"/>
                    <a:gd name="T80" fmla="*/ 0 w 271"/>
                    <a:gd name="T81" fmla="*/ 0 h 250"/>
                    <a:gd name="T82" fmla="*/ 0 w 271"/>
                    <a:gd name="T83" fmla="*/ 0 h 250"/>
                    <a:gd name="T84" fmla="*/ 0 w 271"/>
                    <a:gd name="T85" fmla="*/ 0 h 250"/>
                    <a:gd name="T86" fmla="*/ 0 w 271"/>
                    <a:gd name="T87" fmla="*/ 0 h 250"/>
                    <a:gd name="T88" fmla="*/ 0 w 271"/>
                    <a:gd name="T89" fmla="*/ 0 h 250"/>
                    <a:gd name="T90" fmla="*/ 0 w 271"/>
                    <a:gd name="T91" fmla="*/ 0 h 250"/>
                    <a:gd name="T92" fmla="*/ 0 w 271"/>
                    <a:gd name="T93" fmla="*/ 0 h 250"/>
                    <a:gd name="T94" fmla="*/ 0 w 271"/>
                    <a:gd name="T95" fmla="*/ 0 h 250"/>
                    <a:gd name="T96" fmla="*/ 0 w 271"/>
                    <a:gd name="T97" fmla="*/ 0 h 250"/>
                    <a:gd name="T98" fmla="*/ 0 w 271"/>
                    <a:gd name="T99" fmla="*/ 0 h 250"/>
                    <a:gd name="T100" fmla="*/ 0 w 271"/>
                    <a:gd name="T101" fmla="*/ 0 h 250"/>
                    <a:gd name="T102" fmla="*/ 0 w 271"/>
                    <a:gd name="T103" fmla="*/ 0 h 2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1"/>
                    <a:gd name="T157" fmla="*/ 0 h 250"/>
                    <a:gd name="T158" fmla="*/ 271 w 271"/>
                    <a:gd name="T159" fmla="*/ 250 h 2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1" h="250">
                      <a:moveTo>
                        <a:pt x="236" y="0"/>
                      </a:moveTo>
                      <a:lnTo>
                        <a:pt x="234" y="0"/>
                      </a:lnTo>
                      <a:lnTo>
                        <a:pt x="230" y="1"/>
                      </a:lnTo>
                      <a:lnTo>
                        <a:pt x="225" y="1"/>
                      </a:lnTo>
                      <a:lnTo>
                        <a:pt x="219" y="3"/>
                      </a:lnTo>
                      <a:lnTo>
                        <a:pt x="209" y="4"/>
                      </a:lnTo>
                      <a:lnTo>
                        <a:pt x="200" y="7"/>
                      </a:lnTo>
                      <a:lnTo>
                        <a:pt x="190" y="11"/>
                      </a:lnTo>
                      <a:lnTo>
                        <a:pt x="177" y="15"/>
                      </a:lnTo>
                      <a:lnTo>
                        <a:pt x="164" y="19"/>
                      </a:lnTo>
                      <a:lnTo>
                        <a:pt x="150" y="24"/>
                      </a:lnTo>
                      <a:lnTo>
                        <a:pt x="136" y="31"/>
                      </a:lnTo>
                      <a:lnTo>
                        <a:pt x="122" y="37"/>
                      </a:lnTo>
                      <a:lnTo>
                        <a:pt x="107" y="46"/>
                      </a:lnTo>
                      <a:lnTo>
                        <a:pt x="93" y="55"/>
                      </a:lnTo>
                      <a:lnTo>
                        <a:pt x="78" y="65"/>
                      </a:lnTo>
                      <a:lnTo>
                        <a:pt x="67" y="76"/>
                      </a:lnTo>
                      <a:lnTo>
                        <a:pt x="65" y="78"/>
                      </a:lnTo>
                      <a:lnTo>
                        <a:pt x="64" y="80"/>
                      </a:lnTo>
                      <a:lnTo>
                        <a:pt x="61" y="82"/>
                      </a:lnTo>
                      <a:lnTo>
                        <a:pt x="61" y="86"/>
                      </a:lnTo>
                      <a:lnTo>
                        <a:pt x="59" y="90"/>
                      </a:lnTo>
                      <a:lnTo>
                        <a:pt x="59" y="95"/>
                      </a:lnTo>
                      <a:lnTo>
                        <a:pt x="61" y="99"/>
                      </a:lnTo>
                      <a:lnTo>
                        <a:pt x="64" y="103"/>
                      </a:lnTo>
                      <a:lnTo>
                        <a:pt x="67" y="106"/>
                      </a:lnTo>
                      <a:lnTo>
                        <a:pt x="68" y="111"/>
                      </a:lnTo>
                      <a:lnTo>
                        <a:pt x="67" y="114"/>
                      </a:lnTo>
                      <a:lnTo>
                        <a:pt x="65" y="117"/>
                      </a:lnTo>
                      <a:lnTo>
                        <a:pt x="61" y="119"/>
                      </a:lnTo>
                      <a:lnTo>
                        <a:pt x="59" y="121"/>
                      </a:lnTo>
                      <a:lnTo>
                        <a:pt x="56" y="122"/>
                      </a:lnTo>
                      <a:lnTo>
                        <a:pt x="55" y="123"/>
                      </a:lnTo>
                      <a:lnTo>
                        <a:pt x="52" y="123"/>
                      </a:lnTo>
                      <a:lnTo>
                        <a:pt x="50" y="123"/>
                      </a:lnTo>
                      <a:lnTo>
                        <a:pt x="47" y="123"/>
                      </a:lnTo>
                      <a:lnTo>
                        <a:pt x="44" y="124"/>
                      </a:lnTo>
                      <a:lnTo>
                        <a:pt x="40" y="125"/>
                      </a:lnTo>
                      <a:lnTo>
                        <a:pt x="39" y="126"/>
                      </a:lnTo>
                      <a:lnTo>
                        <a:pt x="38" y="130"/>
                      </a:lnTo>
                      <a:lnTo>
                        <a:pt x="39" y="133"/>
                      </a:lnTo>
                      <a:lnTo>
                        <a:pt x="39" y="136"/>
                      </a:lnTo>
                      <a:lnTo>
                        <a:pt x="39" y="139"/>
                      </a:lnTo>
                      <a:lnTo>
                        <a:pt x="40" y="142"/>
                      </a:lnTo>
                      <a:lnTo>
                        <a:pt x="43" y="145"/>
                      </a:lnTo>
                      <a:lnTo>
                        <a:pt x="42" y="146"/>
                      </a:lnTo>
                      <a:lnTo>
                        <a:pt x="40" y="148"/>
                      </a:lnTo>
                      <a:lnTo>
                        <a:pt x="39" y="148"/>
                      </a:lnTo>
                      <a:lnTo>
                        <a:pt x="38" y="148"/>
                      </a:lnTo>
                      <a:lnTo>
                        <a:pt x="35" y="148"/>
                      </a:lnTo>
                      <a:lnTo>
                        <a:pt x="31" y="149"/>
                      </a:lnTo>
                      <a:lnTo>
                        <a:pt x="27" y="148"/>
                      </a:lnTo>
                      <a:lnTo>
                        <a:pt x="25" y="149"/>
                      </a:lnTo>
                      <a:lnTo>
                        <a:pt x="22" y="149"/>
                      </a:lnTo>
                      <a:lnTo>
                        <a:pt x="20" y="150"/>
                      </a:lnTo>
                      <a:lnTo>
                        <a:pt x="16" y="152"/>
                      </a:lnTo>
                      <a:lnTo>
                        <a:pt x="16" y="155"/>
                      </a:lnTo>
                      <a:lnTo>
                        <a:pt x="14" y="158"/>
                      </a:lnTo>
                      <a:lnTo>
                        <a:pt x="14" y="162"/>
                      </a:lnTo>
                      <a:lnTo>
                        <a:pt x="14" y="164"/>
                      </a:lnTo>
                      <a:lnTo>
                        <a:pt x="16" y="166"/>
                      </a:lnTo>
                      <a:lnTo>
                        <a:pt x="16" y="169"/>
                      </a:lnTo>
                      <a:lnTo>
                        <a:pt x="16" y="174"/>
                      </a:lnTo>
                      <a:lnTo>
                        <a:pt x="16" y="176"/>
                      </a:lnTo>
                      <a:lnTo>
                        <a:pt x="16" y="180"/>
                      </a:lnTo>
                      <a:lnTo>
                        <a:pt x="13" y="182"/>
                      </a:lnTo>
                      <a:lnTo>
                        <a:pt x="12" y="184"/>
                      </a:lnTo>
                      <a:lnTo>
                        <a:pt x="8" y="187"/>
                      </a:lnTo>
                      <a:lnTo>
                        <a:pt x="4" y="190"/>
                      </a:lnTo>
                      <a:lnTo>
                        <a:pt x="3" y="192"/>
                      </a:lnTo>
                      <a:lnTo>
                        <a:pt x="1" y="196"/>
                      </a:lnTo>
                      <a:lnTo>
                        <a:pt x="1" y="199"/>
                      </a:lnTo>
                      <a:lnTo>
                        <a:pt x="1" y="201"/>
                      </a:lnTo>
                      <a:lnTo>
                        <a:pt x="0" y="204"/>
                      </a:lnTo>
                      <a:lnTo>
                        <a:pt x="0" y="207"/>
                      </a:lnTo>
                      <a:lnTo>
                        <a:pt x="0" y="210"/>
                      </a:lnTo>
                      <a:lnTo>
                        <a:pt x="1" y="213"/>
                      </a:lnTo>
                      <a:lnTo>
                        <a:pt x="3" y="216"/>
                      </a:lnTo>
                      <a:lnTo>
                        <a:pt x="5" y="219"/>
                      </a:lnTo>
                      <a:lnTo>
                        <a:pt x="8" y="222"/>
                      </a:lnTo>
                      <a:lnTo>
                        <a:pt x="12" y="224"/>
                      </a:lnTo>
                      <a:lnTo>
                        <a:pt x="16" y="226"/>
                      </a:lnTo>
                      <a:lnTo>
                        <a:pt x="21" y="230"/>
                      </a:lnTo>
                      <a:lnTo>
                        <a:pt x="26" y="232"/>
                      </a:lnTo>
                      <a:lnTo>
                        <a:pt x="33" y="234"/>
                      </a:lnTo>
                      <a:lnTo>
                        <a:pt x="39" y="236"/>
                      </a:lnTo>
                      <a:lnTo>
                        <a:pt x="48" y="238"/>
                      </a:lnTo>
                      <a:lnTo>
                        <a:pt x="56" y="240"/>
                      </a:lnTo>
                      <a:lnTo>
                        <a:pt x="65" y="242"/>
                      </a:lnTo>
                      <a:lnTo>
                        <a:pt x="73" y="243"/>
                      </a:lnTo>
                      <a:lnTo>
                        <a:pt x="82" y="244"/>
                      </a:lnTo>
                      <a:lnTo>
                        <a:pt x="90" y="246"/>
                      </a:lnTo>
                      <a:lnTo>
                        <a:pt x="99" y="247"/>
                      </a:lnTo>
                      <a:lnTo>
                        <a:pt x="107" y="248"/>
                      </a:lnTo>
                      <a:lnTo>
                        <a:pt x="115" y="249"/>
                      </a:lnTo>
                      <a:lnTo>
                        <a:pt x="123" y="249"/>
                      </a:lnTo>
                      <a:lnTo>
                        <a:pt x="130" y="250"/>
                      </a:lnTo>
                      <a:lnTo>
                        <a:pt x="136" y="249"/>
                      </a:lnTo>
                      <a:lnTo>
                        <a:pt x="143" y="249"/>
                      </a:lnTo>
                      <a:lnTo>
                        <a:pt x="148" y="248"/>
                      </a:lnTo>
                      <a:lnTo>
                        <a:pt x="154" y="247"/>
                      </a:lnTo>
                      <a:lnTo>
                        <a:pt x="160" y="246"/>
                      </a:lnTo>
                      <a:lnTo>
                        <a:pt x="165" y="243"/>
                      </a:lnTo>
                      <a:lnTo>
                        <a:pt x="169" y="242"/>
                      </a:lnTo>
                      <a:lnTo>
                        <a:pt x="175" y="241"/>
                      </a:lnTo>
                      <a:lnTo>
                        <a:pt x="178" y="240"/>
                      </a:lnTo>
                      <a:lnTo>
                        <a:pt x="182" y="238"/>
                      </a:lnTo>
                      <a:lnTo>
                        <a:pt x="184" y="237"/>
                      </a:lnTo>
                      <a:lnTo>
                        <a:pt x="188" y="236"/>
                      </a:lnTo>
                      <a:lnTo>
                        <a:pt x="192" y="234"/>
                      </a:lnTo>
                      <a:lnTo>
                        <a:pt x="194" y="234"/>
                      </a:lnTo>
                      <a:lnTo>
                        <a:pt x="196" y="236"/>
                      </a:lnTo>
                      <a:lnTo>
                        <a:pt x="198" y="238"/>
                      </a:lnTo>
                      <a:lnTo>
                        <a:pt x="202" y="240"/>
                      </a:lnTo>
                      <a:lnTo>
                        <a:pt x="205" y="241"/>
                      </a:lnTo>
                      <a:lnTo>
                        <a:pt x="212" y="242"/>
                      </a:lnTo>
                      <a:lnTo>
                        <a:pt x="215" y="242"/>
                      </a:lnTo>
                      <a:lnTo>
                        <a:pt x="219" y="242"/>
                      </a:lnTo>
                      <a:lnTo>
                        <a:pt x="221" y="241"/>
                      </a:lnTo>
                      <a:lnTo>
                        <a:pt x="226" y="240"/>
                      </a:lnTo>
                      <a:lnTo>
                        <a:pt x="229" y="238"/>
                      </a:lnTo>
                      <a:lnTo>
                        <a:pt x="233" y="237"/>
                      </a:lnTo>
                      <a:lnTo>
                        <a:pt x="236" y="235"/>
                      </a:lnTo>
                      <a:lnTo>
                        <a:pt x="239" y="234"/>
                      </a:lnTo>
                      <a:lnTo>
                        <a:pt x="245" y="230"/>
                      </a:lnTo>
                      <a:lnTo>
                        <a:pt x="251" y="225"/>
                      </a:lnTo>
                      <a:lnTo>
                        <a:pt x="254" y="221"/>
                      </a:lnTo>
                      <a:lnTo>
                        <a:pt x="255" y="218"/>
                      </a:lnTo>
                      <a:lnTo>
                        <a:pt x="255" y="215"/>
                      </a:lnTo>
                      <a:lnTo>
                        <a:pt x="254" y="214"/>
                      </a:lnTo>
                      <a:lnTo>
                        <a:pt x="250" y="212"/>
                      </a:lnTo>
                      <a:lnTo>
                        <a:pt x="247" y="210"/>
                      </a:lnTo>
                      <a:lnTo>
                        <a:pt x="245" y="207"/>
                      </a:lnTo>
                      <a:lnTo>
                        <a:pt x="243" y="206"/>
                      </a:lnTo>
                      <a:lnTo>
                        <a:pt x="242" y="203"/>
                      </a:lnTo>
                      <a:lnTo>
                        <a:pt x="243" y="200"/>
                      </a:lnTo>
                      <a:lnTo>
                        <a:pt x="243" y="197"/>
                      </a:lnTo>
                      <a:lnTo>
                        <a:pt x="246" y="195"/>
                      </a:lnTo>
                      <a:lnTo>
                        <a:pt x="247" y="192"/>
                      </a:lnTo>
                      <a:lnTo>
                        <a:pt x="249" y="190"/>
                      </a:lnTo>
                      <a:lnTo>
                        <a:pt x="247" y="187"/>
                      </a:lnTo>
                      <a:lnTo>
                        <a:pt x="246" y="185"/>
                      </a:lnTo>
                      <a:lnTo>
                        <a:pt x="245" y="181"/>
                      </a:lnTo>
                      <a:lnTo>
                        <a:pt x="243" y="179"/>
                      </a:lnTo>
                      <a:lnTo>
                        <a:pt x="243" y="175"/>
                      </a:lnTo>
                      <a:lnTo>
                        <a:pt x="243" y="172"/>
                      </a:lnTo>
                      <a:lnTo>
                        <a:pt x="246" y="168"/>
                      </a:lnTo>
                      <a:lnTo>
                        <a:pt x="250" y="165"/>
                      </a:lnTo>
                      <a:lnTo>
                        <a:pt x="254" y="162"/>
                      </a:lnTo>
                      <a:lnTo>
                        <a:pt x="259" y="160"/>
                      </a:lnTo>
                      <a:lnTo>
                        <a:pt x="263" y="157"/>
                      </a:lnTo>
                      <a:lnTo>
                        <a:pt x="267" y="155"/>
                      </a:lnTo>
                      <a:lnTo>
                        <a:pt x="270" y="153"/>
                      </a:lnTo>
                      <a:lnTo>
                        <a:pt x="271" y="151"/>
                      </a:lnTo>
                      <a:lnTo>
                        <a:pt x="270" y="148"/>
                      </a:lnTo>
                      <a:lnTo>
                        <a:pt x="268" y="146"/>
                      </a:lnTo>
                      <a:lnTo>
                        <a:pt x="266" y="142"/>
                      </a:lnTo>
                      <a:lnTo>
                        <a:pt x="264" y="138"/>
                      </a:lnTo>
                      <a:lnTo>
                        <a:pt x="262" y="134"/>
                      </a:lnTo>
                      <a:lnTo>
                        <a:pt x="262" y="130"/>
                      </a:lnTo>
                      <a:lnTo>
                        <a:pt x="262" y="125"/>
                      </a:lnTo>
                      <a:lnTo>
                        <a:pt x="263" y="123"/>
                      </a:lnTo>
                      <a:lnTo>
                        <a:pt x="264" y="119"/>
                      </a:lnTo>
                      <a:lnTo>
                        <a:pt x="267" y="117"/>
                      </a:lnTo>
                      <a:lnTo>
                        <a:pt x="268" y="113"/>
                      </a:lnTo>
                      <a:lnTo>
                        <a:pt x="270" y="109"/>
                      </a:lnTo>
                      <a:lnTo>
                        <a:pt x="271" y="106"/>
                      </a:lnTo>
                      <a:lnTo>
                        <a:pt x="271" y="103"/>
                      </a:lnTo>
                      <a:lnTo>
                        <a:pt x="271" y="99"/>
                      </a:lnTo>
                      <a:lnTo>
                        <a:pt x="270" y="95"/>
                      </a:lnTo>
                      <a:lnTo>
                        <a:pt x="267" y="91"/>
                      </a:lnTo>
                      <a:lnTo>
                        <a:pt x="264" y="89"/>
                      </a:lnTo>
                      <a:lnTo>
                        <a:pt x="262" y="87"/>
                      </a:lnTo>
                      <a:lnTo>
                        <a:pt x="260" y="84"/>
                      </a:lnTo>
                      <a:lnTo>
                        <a:pt x="259" y="81"/>
                      </a:lnTo>
                      <a:lnTo>
                        <a:pt x="258" y="79"/>
                      </a:lnTo>
                      <a:lnTo>
                        <a:pt x="258" y="75"/>
                      </a:lnTo>
                      <a:lnTo>
                        <a:pt x="259" y="74"/>
                      </a:lnTo>
                      <a:lnTo>
                        <a:pt x="259" y="72"/>
                      </a:lnTo>
                      <a:lnTo>
                        <a:pt x="260" y="70"/>
                      </a:lnTo>
                      <a:lnTo>
                        <a:pt x="263" y="67"/>
                      </a:lnTo>
                      <a:lnTo>
                        <a:pt x="267" y="65"/>
                      </a:lnTo>
                      <a:lnTo>
                        <a:pt x="270" y="62"/>
                      </a:lnTo>
                      <a:lnTo>
                        <a:pt x="270" y="58"/>
                      </a:lnTo>
                      <a:lnTo>
                        <a:pt x="270" y="56"/>
                      </a:lnTo>
                      <a:lnTo>
                        <a:pt x="268" y="54"/>
                      </a:lnTo>
                      <a:lnTo>
                        <a:pt x="266" y="51"/>
                      </a:lnTo>
                      <a:lnTo>
                        <a:pt x="263" y="49"/>
                      </a:lnTo>
                      <a:lnTo>
                        <a:pt x="259" y="45"/>
                      </a:lnTo>
                      <a:lnTo>
                        <a:pt x="258" y="41"/>
                      </a:lnTo>
                      <a:lnTo>
                        <a:pt x="255" y="37"/>
                      </a:lnTo>
                      <a:lnTo>
                        <a:pt x="255" y="34"/>
                      </a:lnTo>
                      <a:lnTo>
                        <a:pt x="255" y="32"/>
                      </a:lnTo>
                      <a:lnTo>
                        <a:pt x="257" y="30"/>
                      </a:lnTo>
                      <a:lnTo>
                        <a:pt x="257" y="25"/>
                      </a:lnTo>
                      <a:lnTo>
                        <a:pt x="254" y="21"/>
                      </a:lnTo>
                      <a:lnTo>
                        <a:pt x="250" y="19"/>
                      </a:lnTo>
                      <a:lnTo>
                        <a:pt x="245" y="19"/>
                      </a:lnTo>
                      <a:lnTo>
                        <a:pt x="241" y="18"/>
                      </a:lnTo>
                      <a:lnTo>
                        <a:pt x="237" y="18"/>
                      </a:lnTo>
                      <a:lnTo>
                        <a:pt x="234" y="17"/>
                      </a:lnTo>
                      <a:lnTo>
                        <a:pt x="232" y="17"/>
                      </a:lnTo>
                      <a:lnTo>
                        <a:pt x="230" y="15"/>
                      </a:lnTo>
                      <a:lnTo>
                        <a:pt x="232" y="12"/>
                      </a:lnTo>
                      <a:lnTo>
                        <a:pt x="233" y="7"/>
                      </a:lnTo>
                      <a:lnTo>
                        <a:pt x="233" y="5"/>
                      </a:lnTo>
                      <a:lnTo>
                        <a:pt x="233" y="3"/>
                      </a:lnTo>
                      <a:lnTo>
                        <a:pt x="234" y="2"/>
                      </a:lnTo>
                      <a:lnTo>
                        <a:pt x="234" y="1"/>
                      </a:lnTo>
                      <a:lnTo>
                        <a:pt x="236" y="0"/>
                      </a:lnTo>
                      <a:close/>
                    </a:path>
                  </a:pathLst>
                </a:custGeom>
                <a:solidFill>
                  <a:srgbClr val="E6B380"/>
                </a:solidFill>
                <a:ln w="9525">
                  <a:noFill/>
                  <a:round/>
                  <a:headEnd/>
                  <a:tailEnd/>
                </a:ln>
              </p:spPr>
              <p:txBody>
                <a:bodyPr/>
                <a:lstStyle/>
                <a:p>
                  <a:endParaRPr lang="fr-FR"/>
                </a:p>
              </p:txBody>
            </p:sp>
            <p:sp>
              <p:nvSpPr>
                <p:cNvPr id="91" name="Freeform 487"/>
                <p:cNvSpPr>
                  <a:spLocks/>
                </p:cNvSpPr>
                <p:nvPr/>
              </p:nvSpPr>
              <p:spPr bwMode="auto">
                <a:xfrm>
                  <a:off x="4376" y="2084"/>
                  <a:ext cx="16" cy="14"/>
                </a:xfrm>
                <a:custGeom>
                  <a:avLst/>
                  <a:gdLst>
                    <a:gd name="T0" fmla="*/ 0 w 63"/>
                    <a:gd name="T1" fmla="*/ 0 h 42"/>
                    <a:gd name="T2" fmla="*/ 0 w 63"/>
                    <a:gd name="T3" fmla="*/ 0 h 42"/>
                    <a:gd name="T4" fmla="*/ 0 w 63"/>
                    <a:gd name="T5" fmla="*/ 0 h 42"/>
                    <a:gd name="T6" fmla="*/ 0 w 63"/>
                    <a:gd name="T7" fmla="*/ 0 h 42"/>
                    <a:gd name="T8" fmla="*/ 0 w 63"/>
                    <a:gd name="T9" fmla="*/ 0 h 42"/>
                    <a:gd name="T10" fmla="*/ 0 w 63"/>
                    <a:gd name="T11" fmla="*/ 0 h 42"/>
                    <a:gd name="T12" fmla="*/ 0 w 63"/>
                    <a:gd name="T13" fmla="*/ 0 h 42"/>
                    <a:gd name="T14" fmla="*/ 0 w 63"/>
                    <a:gd name="T15" fmla="*/ 0 h 42"/>
                    <a:gd name="T16" fmla="*/ 0 w 63"/>
                    <a:gd name="T17" fmla="*/ 0 h 42"/>
                    <a:gd name="T18" fmla="*/ 0 w 63"/>
                    <a:gd name="T19" fmla="*/ 0 h 42"/>
                    <a:gd name="T20" fmla="*/ 0 w 63"/>
                    <a:gd name="T21" fmla="*/ 0 h 42"/>
                    <a:gd name="T22" fmla="*/ 0 w 63"/>
                    <a:gd name="T23" fmla="*/ 0 h 42"/>
                    <a:gd name="T24" fmla="*/ 0 w 63"/>
                    <a:gd name="T25" fmla="*/ 0 h 42"/>
                    <a:gd name="T26" fmla="*/ 0 w 63"/>
                    <a:gd name="T27" fmla="*/ 0 h 42"/>
                    <a:gd name="T28" fmla="*/ 0 w 63"/>
                    <a:gd name="T29" fmla="*/ 0 h 42"/>
                    <a:gd name="T30" fmla="*/ 0 w 63"/>
                    <a:gd name="T31" fmla="*/ 0 h 42"/>
                    <a:gd name="T32" fmla="*/ 0 w 63"/>
                    <a:gd name="T33" fmla="*/ 0 h 42"/>
                    <a:gd name="T34" fmla="*/ 0 w 63"/>
                    <a:gd name="T35" fmla="*/ 0 h 42"/>
                    <a:gd name="T36" fmla="*/ 0 w 63"/>
                    <a:gd name="T37" fmla="*/ 0 h 42"/>
                    <a:gd name="T38" fmla="*/ 0 w 63"/>
                    <a:gd name="T39" fmla="*/ 0 h 42"/>
                    <a:gd name="T40" fmla="*/ 0 w 63"/>
                    <a:gd name="T41" fmla="*/ 0 h 42"/>
                    <a:gd name="T42" fmla="*/ 0 w 63"/>
                    <a:gd name="T43" fmla="*/ 0 h 42"/>
                    <a:gd name="T44" fmla="*/ 0 w 63"/>
                    <a:gd name="T45" fmla="*/ 0 h 42"/>
                    <a:gd name="T46" fmla="*/ 0 w 63"/>
                    <a:gd name="T47" fmla="*/ 0 h 42"/>
                    <a:gd name="T48" fmla="*/ 0 w 63"/>
                    <a:gd name="T49" fmla="*/ 0 h 42"/>
                    <a:gd name="T50" fmla="*/ 0 w 63"/>
                    <a:gd name="T51" fmla="*/ 0 h 42"/>
                    <a:gd name="T52" fmla="*/ 0 w 63"/>
                    <a:gd name="T53" fmla="*/ 0 h 42"/>
                    <a:gd name="T54" fmla="*/ 0 w 63"/>
                    <a:gd name="T55" fmla="*/ 0 h 42"/>
                    <a:gd name="T56" fmla="*/ 0 w 63"/>
                    <a:gd name="T57" fmla="*/ 0 h 42"/>
                    <a:gd name="T58" fmla="*/ 0 w 63"/>
                    <a:gd name="T59" fmla="*/ 0 h 42"/>
                    <a:gd name="T60" fmla="*/ 0 w 63"/>
                    <a:gd name="T61" fmla="*/ 0 h 42"/>
                    <a:gd name="T62" fmla="*/ 0 w 63"/>
                    <a:gd name="T63" fmla="*/ 0 h 42"/>
                    <a:gd name="T64" fmla="*/ 0 w 63"/>
                    <a:gd name="T65" fmla="*/ 0 h 42"/>
                    <a:gd name="T66" fmla="*/ 0 w 63"/>
                    <a:gd name="T67" fmla="*/ 0 h 42"/>
                    <a:gd name="T68" fmla="*/ 0 w 63"/>
                    <a:gd name="T69" fmla="*/ 0 h 42"/>
                    <a:gd name="T70" fmla="*/ 0 w 63"/>
                    <a:gd name="T71" fmla="*/ 0 h 42"/>
                    <a:gd name="T72" fmla="*/ 0 w 63"/>
                    <a:gd name="T73" fmla="*/ 0 h 42"/>
                    <a:gd name="T74" fmla="*/ 0 w 63"/>
                    <a:gd name="T75" fmla="*/ 0 h 42"/>
                    <a:gd name="T76" fmla="*/ 0 w 63"/>
                    <a:gd name="T77" fmla="*/ 0 h 42"/>
                    <a:gd name="T78" fmla="*/ 0 w 63"/>
                    <a:gd name="T79" fmla="*/ 0 h 42"/>
                    <a:gd name="T80" fmla="*/ 0 w 63"/>
                    <a:gd name="T81" fmla="*/ 0 h 42"/>
                    <a:gd name="T82" fmla="*/ 0 w 63"/>
                    <a:gd name="T83" fmla="*/ 0 h 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3"/>
                    <a:gd name="T127" fmla="*/ 0 h 42"/>
                    <a:gd name="T128" fmla="*/ 63 w 63"/>
                    <a:gd name="T129" fmla="*/ 42 h 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3" h="42">
                      <a:moveTo>
                        <a:pt x="16" y="3"/>
                      </a:moveTo>
                      <a:lnTo>
                        <a:pt x="15" y="4"/>
                      </a:lnTo>
                      <a:lnTo>
                        <a:pt x="11" y="6"/>
                      </a:lnTo>
                      <a:lnTo>
                        <a:pt x="6" y="10"/>
                      </a:lnTo>
                      <a:lnTo>
                        <a:pt x="2" y="15"/>
                      </a:lnTo>
                      <a:lnTo>
                        <a:pt x="0" y="17"/>
                      </a:lnTo>
                      <a:lnTo>
                        <a:pt x="0" y="20"/>
                      </a:lnTo>
                      <a:lnTo>
                        <a:pt x="0" y="23"/>
                      </a:lnTo>
                      <a:lnTo>
                        <a:pt x="0" y="26"/>
                      </a:lnTo>
                      <a:lnTo>
                        <a:pt x="3" y="28"/>
                      </a:lnTo>
                      <a:lnTo>
                        <a:pt x="7" y="31"/>
                      </a:lnTo>
                      <a:lnTo>
                        <a:pt x="11" y="33"/>
                      </a:lnTo>
                      <a:lnTo>
                        <a:pt x="19" y="37"/>
                      </a:lnTo>
                      <a:lnTo>
                        <a:pt x="24" y="38"/>
                      </a:lnTo>
                      <a:lnTo>
                        <a:pt x="31" y="40"/>
                      </a:lnTo>
                      <a:lnTo>
                        <a:pt x="36" y="41"/>
                      </a:lnTo>
                      <a:lnTo>
                        <a:pt x="41" y="42"/>
                      </a:lnTo>
                      <a:lnTo>
                        <a:pt x="45" y="42"/>
                      </a:lnTo>
                      <a:lnTo>
                        <a:pt x="49" y="42"/>
                      </a:lnTo>
                      <a:lnTo>
                        <a:pt x="53" y="42"/>
                      </a:lnTo>
                      <a:lnTo>
                        <a:pt x="55" y="42"/>
                      </a:lnTo>
                      <a:lnTo>
                        <a:pt x="59" y="40"/>
                      </a:lnTo>
                      <a:lnTo>
                        <a:pt x="62" y="38"/>
                      </a:lnTo>
                      <a:lnTo>
                        <a:pt x="63" y="33"/>
                      </a:lnTo>
                      <a:lnTo>
                        <a:pt x="63" y="30"/>
                      </a:lnTo>
                      <a:lnTo>
                        <a:pt x="63" y="25"/>
                      </a:lnTo>
                      <a:lnTo>
                        <a:pt x="63" y="21"/>
                      </a:lnTo>
                      <a:lnTo>
                        <a:pt x="62" y="15"/>
                      </a:lnTo>
                      <a:lnTo>
                        <a:pt x="61" y="12"/>
                      </a:lnTo>
                      <a:lnTo>
                        <a:pt x="58" y="8"/>
                      </a:lnTo>
                      <a:lnTo>
                        <a:pt x="57" y="6"/>
                      </a:lnTo>
                      <a:lnTo>
                        <a:pt x="53" y="4"/>
                      </a:lnTo>
                      <a:lnTo>
                        <a:pt x="49" y="3"/>
                      </a:lnTo>
                      <a:lnTo>
                        <a:pt x="44" y="1"/>
                      </a:lnTo>
                      <a:lnTo>
                        <a:pt x="38" y="1"/>
                      </a:lnTo>
                      <a:lnTo>
                        <a:pt x="33" y="0"/>
                      </a:lnTo>
                      <a:lnTo>
                        <a:pt x="29" y="0"/>
                      </a:lnTo>
                      <a:lnTo>
                        <a:pt x="23" y="0"/>
                      </a:lnTo>
                      <a:lnTo>
                        <a:pt x="20" y="1"/>
                      </a:lnTo>
                      <a:lnTo>
                        <a:pt x="17" y="1"/>
                      </a:lnTo>
                      <a:lnTo>
                        <a:pt x="16" y="3"/>
                      </a:lnTo>
                      <a:close/>
                    </a:path>
                  </a:pathLst>
                </a:custGeom>
                <a:solidFill>
                  <a:srgbClr val="E09CF2"/>
                </a:solidFill>
                <a:ln w="9525">
                  <a:noFill/>
                  <a:round/>
                  <a:headEnd/>
                  <a:tailEnd/>
                </a:ln>
              </p:spPr>
              <p:txBody>
                <a:bodyPr/>
                <a:lstStyle/>
                <a:p>
                  <a:endParaRPr lang="fr-FR"/>
                </a:p>
              </p:txBody>
            </p:sp>
            <p:sp>
              <p:nvSpPr>
                <p:cNvPr id="92" name="Freeform 488"/>
                <p:cNvSpPr>
                  <a:spLocks/>
                </p:cNvSpPr>
                <p:nvPr/>
              </p:nvSpPr>
              <p:spPr bwMode="auto">
                <a:xfrm>
                  <a:off x="4379" y="2086"/>
                  <a:ext cx="11" cy="9"/>
                </a:xfrm>
                <a:custGeom>
                  <a:avLst/>
                  <a:gdLst>
                    <a:gd name="T0" fmla="*/ 0 w 43"/>
                    <a:gd name="T1" fmla="*/ 0 h 27"/>
                    <a:gd name="T2" fmla="*/ 0 w 43"/>
                    <a:gd name="T3" fmla="*/ 0 h 27"/>
                    <a:gd name="T4" fmla="*/ 0 w 43"/>
                    <a:gd name="T5" fmla="*/ 0 h 27"/>
                    <a:gd name="T6" fmla="*/ 0 w 43"/>
                    <a:gd name="T7" fmla="*/ 0 h 27"/>
                    <a:gd name="T8" fmla="*/ 0 w 43"/>
                    <a:gd name="T9" fmla="*/ 0 h 27"/>
                    <a:gd name="T10" fmla="*/ 0 w 43"/>
                    <a:gd name="T11" fmla="*/ 0 h 27"/>
                    <a:gd name="T12" fmla="*/ 0 w 43"/>
                    <a:gd name="T13" fmla="*/ 0 h 27"/>
                    <a:gd name="T14" fmla="*/ 0 w 43"/>
                    <a:gd name="T15" fmla="*/ 0 h 27"/>
                    <a:gd name="T16" fmla="*/ 0 w 43"/>
                    <a:gd name="T17" fmla="*/ 0 h 27"/>
                    <a:gd name="T18" fmla="*/ 0 w 43"/>
                    <a:gd name="T19" fmla="*/ 0 h 27"/>
                    <a:gd name="T20" fmla="*/ 0 w 43"/>
                    <a:gd name="T21" fmla="*/ 0 h 27"/>
                    <a:gd name="T22" fmla="*/ 0 w 43"/>
                    <a:gd name="T23" fmla="*/ 0 h 27"/>
                    <a:gd name="T24" fmla="*/ 0 w 43"/>
                    <a:gd name="T25" fmla="*/ 0 h 27"/>
                    <a:gd name="T26" fmla="*/ 0 w 43"/>
                    <a:gd name="T27" fmla="*/ 0 h 27"/>
                    <a:gd name="T28" fmla="*/ 0 w 43"/>
                    <a:gd name="T29" fmla="*/ 0 h 27"/>
                    <a:gd name="T30" fmla="*/ 0 w 43"/>
                    <a:gd name="T31" fmla="*/ 0 h 27"/>
                    <a:gd name="T32" fmla="*/ 0 w 43"/>
                    <a:gd name="T33" fmla="*/ 0 h 27"/>
                    <a:gd name="T34" fmla="*/ 0 w 43"/>
                    <a:gd name="T35" fmla="*/ 0 h 27"/>
                    <a:gd name="T36" fmla="*/ 0 w 43"/>
                    <a:gd name="T37" fmla="*/ 0 h 27"/>
                    <a:gd name="T38" fmla="*/ 0 w 43"/>
                    <a:gd name="T39" fmla="*/ 0 h 27"/>
                    <a:gd name="T40" fmla="*/ 0 w 43"/>
                    <a:gd name="T41" fmla="*/ 0 h 27"/>
                    <a:gd name="T42" fmla="*/ 0 w 43"/>
                    <a:gd name="T43" fmla="*/ 0 h 27"/>
                    <a:gd name="T44" fmla="*/ 0 w 43"/>
                    <a:gd name="T45" fmla="*/ 0 h 27"/>
                    <a:gd name="T46" fmla="*/ 0 w 43"/>
                    <a:gd name="T47" fmla="*/ 0 h 27"/>
                    <a:gd name="T48" fmla="*/ 0 w 43"/>
                    <a:gd name="T49" fmla="*/ 0 h 27"/>
                    <a:gd name="T50" fmla="*/ 0 w 43"/>
                    <a:gd name="T51" fmla="*/ 0 h 27"/>
                    <a:gd name="T52" fmla="*/ 0 w 43"/>
                    <a:gd name="T53" fmla="*/ 0 h 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
                    <a:gd name="T82" fmla="*/ 0 h 27"/>
                    <a:gd name="T83" fmla="*/ 43 w 43"/>
                    <a:gd name="T84" fmla="*/ 27 h 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 h="27">
                      <a:moveTo>
                        <a:pt x="20" y="0"/>
                      </a:moveTo>
                      <a:lnTo>
                        <a:pt x="18" y="0"/>
                      </a:lnTo>
                      <a:lnTo>
                        <a:pt x="14" y="1"/>
                      </a:lnTo>
                      <a:lnTo>
                        <a:pt x="10" y="2"/>
                      </a:lnTo>
                      <a:lnTo>
                        <a:pt x="6" y="5"/>
                      </a:lnTo>
                      <a:lnTo>
                        <a:pt x="3" y="8"/>
                      </a:lnTo>
                      <a:lnTo>
                        <a:pt x="0" y="11"/>
                      </a:lnTo>
                      <a:lnTo>
                        <a:pt x="0" y="16"/>
                      </a:lnTo>
                      <a:lnTo>
                        <a:pt x="4" y="20"/>
                      </a:lnTo>
                      <a:lnTo>
                        <a:pt x="8" y="22"/>
                      </a:lnTo>
                      <a:lnTo>
                        <a:pt x="14" y="25"/>
                      </a:lnTo>
                      <a:lnTo>
                        <a:pt x="20" y="26"/>
                      </a:lnTo>
                      <a:lnTo>
                        <a:pt x="27" y="27"/>
                      </a:lnTo>
                      <a:lnTo>
                        <a:pt x="31" y="27"/>
                      </a:lnTo>
                      <a:lnTo>
                        <a:pt x="37" y="26"/>
                      </a:lnTo>
                      <a:lnTo>
                        <a:pt x="39" y="25"/>
                      </a:lnTo>
                      <a:lnTo>
                        <a:pt x="42" y="23"/>
                      </a:lnTo>
                      <a:lnTo>
                        <a:pt x="42" y="21"/>
                      </a:lnTo>
                      <a:lnTo>
                        <a:pt x="42" y="18"/>
                      </a:lnTo>
                      <a:lnTo>
                        <a:pt x="43" y="15"/>
                      </a:lnTo>
                      <a:lnTo>
                        <a:pt x="43" y="11"/>
                      </a:lnTo>
                      <a:lnTo>
                        <a:pt x="43" y="9"/>
                      </a:lnTo>
                      <a:lnTo>
                        <a:pt x="43" y="6"/>
                      </a:lnTo>
                      <a:lnTo>
                        <a:pt x="40" y="4"/>
                      </a:lnTo>
                      <a:lnTo>
                        <a:pt x="39" y="4"/>
                      </a:lnTo>
                      <a:lnTo>
                        <a:pt x="20" y="0"/>
                      </a:lnTo>
                      <a:close/>
                    </a:path>
                  </a:pathLst>
                </a:custGeom>
                <a:solidFill>
                  <a:srgbClr val="BA5CED"/>
                </a:solidFill>
                <a:ln w="9525">
                  <a:noFill/>
                  <a:round/>
                  <a:headEnd/>
                  <a:tailEnd/>
                </a:ln>
              </p:spPr>
              <p:txBody>
                <a:bodyPr/>
                <a:lstStyle/>
                <a:p>
                  <a:endParaRPr lang="fr-FR"/>
                </a:p>
              </p:txBody>
            </p:sp>
            <p:sp>
              <p:nvSpPr>
                <p:cNvPr id="93" name="Freeform 489"/>
                <p:cNvSpPr>
                  <a:spLocks/>
                </p:cNvSpPr>
                <p:nvPr/>
              </p:nvSpPr>
              <p:spPr bwMode="auto">
                <a:xfrm>
                  <a:off x="4389" y="2104"/>
                  <a:ext cx="16" cy="24"/>
                </a:xfrm>
                <a:custGeom>
                  <a:avLst/>
                  <a:gdLst>
                    <a:gd name="T0" fmla="*/ 0 w 63"/>
                    <a:gd name="T1" fmla="*/ 0 h 72"/>
                    <a:gd name="T2" fmla="*/ 0 w 63"/>
                    <a:gd name="T3" fmla="*/ 0 h 72"/>
                    <a:gd name="T4" fmla="*/ 0 w 63"/>
                    <a:gd name="T5" fmla="*/ 0 h 72"/>
                    <a:gd name="T6" fmla="*/ 0 w 63"/>
                    <a:gd name="T7" fmla="*/ 0 h 72"/>
                    <a:gd name="T8" fmla="*/ 0 w 63"/>
                    <a:gd name="T9" fmla="*/ 0 h 72"/>
                    <a:gd name="T10" fmla="*/ 0 w 63"/>
                    <a:gd name="T11" fmla="*/ 0 h 72"/>
                    <a:gd name="T12" fmla="*/ 0 w 63"/>
                    <a:gd name="T13" fmla="*/ 0 h 72"/>
                    <a:gd name="T14" fmla="*/ 0 w 63"/>
                    <a:gd name="T15" fmla="*/ 0 h 72"/>
                    <a:gd name="T16" fmla="*/ 0 w 63"/>
                    <a:gd name="T17" fmla="*/ 0 h 72"/>
                    <a:gd name="T18" fmla="*/ 0 w 63"/>
                    <a:gd name="T19" fmla="*/ 0 h 72"/>
                    <a:gd name="T20" fmla="*/ 0 w 63"/>
                    <a:gd name="T21" fmla="*/ 0 h 72"/>
                    <a:gd name="T22" fmla="*/ 0 w 63"/>
                    <a:gd name="T23" fmla="*/ 0 h 72"/>
                    <a:gd name="T24" fmla="*/ 0 w 63"/>
                    <a:gd name="T25" fmla="*/ 0 h 72"/>
                    <a:gd name="T26" fmla="*/ 0 w 63"/>
                    <a:gd name="T27" fmla="*/ 0 h 72"/>
                    <a:gd name="T28" fmla="*/ 0 w 63"/>
                    <a:gd name="T29" fmla="*/ 0 h 72"/>
                    <a:gd name="T30" fmla="*/ 0 w 63"/>
                    <a:gd name="T31" fmla="*/ 0 h 72"/>
                    <a:gd name="T32" fmla="*/ 0 w 63"/>
                    <a:gd name="T33" fmla="*/ 0 h 72"/>
                    <a:gd name="T34" fmla="*/ 0 w 63"/>
                    <a:gd name="T35" fmla="*/ 0 h 72"/>
                    <a:gd name="T36" fmla="*/ 0 w 63"/>
                    <a:gd name="T37" fmla="*/ 0 h 72"/>
                    <a:gd name="T38" fmla="*/ 0 w 63"/>
                    <a:gd name="T39" fmla="*/ 0 h 72"/>
                    <a:gd name="T40" fmla="*/ 0 w 63"/>
                    <a:gd name="T41" fmla="*/ 0 h 72"/>
                    <a:gd name="T42" fmla="*/ 0 w 63"/>
                    <a:gd name="T43" fmla="*/ 0 h 72"/>
                    <a:gd name="T44" fmla="*/ 0 w 63"/>
                    <a:gd name="T45" fmla="*/ 0 h 72"/>
                    <a:gd name="T46" fmla="*/ 0 w 63"/>
                    <a:gd name="T47" fmla="*/ 0 h 72"/>
                    <a:gd name="T48" fmla="*/ 0 w 63"/>
                    <a:gd name="T49" fmla="*/ 0 h 72"/>
                    <a:gd name="T50" fmla="*/ 0 w 63"/>
                    <a:gd name="T51" fmla="*/ 0 h 72"/>
                    <a:gd name="T52" fmla="*/ 0 w 63"/>
                    <a:gd name="T53" fmla="*/ 0 h 72"/>
                    <a:gd name="T54" fmla="*/ 0 w 63"/>
                    <a:gd name="T55" fmla="*/ 0 h 72"/>
                    <a:gd name="T56" fmla="*/ 0 w 63"/>
                    <a:gd name="T57" fmla="*/ 0 h 72"/>
                    <a:gd name="T58" fmla="*/ 0 w 63"/>
                    <a:gd name="T59" fmla="*/ 0 h 72"/>
                    <a:gd name="T60" fmla="*/ 0 w 63"/>
                    <a:gd name="T61" fmla="*/ 0 h 72"/>
                    <a:gd name="T62" fmla="*/ 0 w 63"/>
                    <a:gd name="T63" fmla="*/ 0 h 72"/>
                    <a:gd name="T64" fmla="*/ 0 w 63"/>
                    <a:gd name="T65" fmla="*/ 0 h 72"/>
                    <a:gd name="T66" fmla="*/ 0 w 63"/>
                    <a:gd name="T67" fmla="*/ 0 h 72"/>
                    <a:gd name="T68" fmla="*/ 0 w 63"/>
                    <a:gd name="T69" fmla="*/ 0 h 72"/>
                    <a:gd name="T70" fmla="*/ 0 w 63"/>
                    <a:gd name="T71" fmla="*/ 0 h 72"/>
                    <a:gd name="T72" fmla="*/ 0 w 63"/>
                    <a:gd name="T73" fmla="*/ 0 h 72"/>
                    <a:gd name="T74" fmla="*/ 0 w 63"/>
                    <a:gd name="T75" fmla="*/ 0 h 72"/>
                    <a:gd name="T76" fmla="*/ 0 w 63"/>
                    <a:gd name="T77" fmla="*/ 0 h 72"/>
                    <a:gd name="T78" fmla="*/ 0 w 63"/>
                    <a:gd name="T79" fmla="*/ 0 h 72"/>
                    <a:gd name="T80" fmla="*/ 0 w 63"/>
                    <a:gd name="T81" fmla="*/ 0 h 72"/>
                    <a:gd name="T82" fmla="*/ 0 w 63"/>
                    <a:gd name="T83" fmla="*/ 0 h 72"/>
                    <a:gd name="T84" fmla="*/ 0 w 63"/>
                    <a:gd name="T85" fmla="*/ 0 h 72"/>
                    <a:gd name="T86" fmla="*/ 0 w 63"/>
                    <a:gd name="T87" fmla="*/ 0 h 72"/>
                    <a:gd name="T88" fmla="*/ 0 w 63"/>
                    <a:gd name="T89" fmla="*/ 0 h 72"/>
                    <a:gd name="T90" fmla="*/ 0 w 63"/>
                    <a:gd name="T91" fmla="*/ 0 h 72"/>
                    <a:gd name="T92" fmla="*/ 0 w 63"/>
                    <a:gd name="T93" fmla="*/ 0 h 72"/>
                    <a:gd name="T94" fmla="*/ 0 w 63"/>
                    <a:gd name="T95" fmla="*/ 0 h 72"/>
                    <a:gd name="T96" fmla="*/ 0 w 63"/>
                    <a:gd name="T97" fmla="*/ 0 h 72"/>
                    <a:gd name="T98" fmla="*/ 0 w 63"/>
                    <a:gd name="T99" fmla="*/ 0 h 72"/>
                    <a:gd name="T100" fmla="*/ 0 w 63"/>
                    <a:gd name="T101" fmla="*/ 0 h 72"/>
                    <a:gd name="T102" fmla="*/ 0 w 63"/>
                    <a:gd name="T103" fmla="*/ 0 h 72"/>
                    <a:gd name="T104" fmla="*/ 0 w 63"/>
                    <a:gd name="T105" fmla="*/ 0 h 72"/>
                    <a:gd name="T106" fmla="*/ 0 w 63"/>
                    <a:gd name="T107" fmla="*/ 0 h 7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3"/>
                    <a:gd name="T163" fmla="*/ 0 h 72"/>
                    <a:gd name="T164" fmla="*/ 63 w 63"/>
                    <a:gd name="T165" fmla="*/ 72 h 7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3" h="72">
                      <a:moveTo>
                        <a:pt x="23" y="0"/>
                      </a:moveTo>
                      <a:lnTo>
                        <a:pt x="22" y="0"/>
                      </a:lnTo>
                      <a:lnTo>
                        <a:pt x="19" y="2"/>
                      </a:lnTo>
                      <a:lnTo>
                        <a:pt x="14" y="4"/>
                      </a:lnTo>
                      <a:lnTo>
                        <a:pt x="10" y="7"/>
                      </a:lnTo>
                      <a:lnTo>
                        <a:pt x="8" y="8"/>
                      </a:lnTo>
                      <a:lnTo>
                        <a:pt x="5" y="10"/>
                      </a:lnTo>
                      <a:lnTo>
                        <a:pt x="4" y="13"/>
                      </a:lnTo>
                      <a:lnTo>
                        <a:pt x="1" y="16"/>
                      </a:lnTo>
                      <a:lnTo>
                        <a:pt x="0" y="19"/>
                      </a:lnTo>
                      <a:lnTo>
                        <a:pt x="0" y="22"/>
                      </a:lnTo>
                      <a:lnTo>
                        <a:pt x="0" y="26"/>
                      </a:lnTo>
                      <a:lnTo>
                        <a:pt x="1" y="31"/>
                      </a:lnTo>
                      <a:lnTo>
                        <a:pt x="1" y="35"/>
                      </a:lnTo>
                      <a:lnTo>
                        <a:pt x="2" y="39"/>
                      </a:lnTo>
                      <a:lnTo>
                        <a:pt x="5" y="43"/>
                      </a:lnTo>
                      <a:lnTo>
                        <a:pt x="6" y="48"/>
                      </a:lnTo>
                      <a:lnTo>
                        <a:pt x="8" y="51"/>
                      </a:lnTo>
                      <a:lnTo>
                        <a:pt x="10" y="55"/>
                      </a:lnTo>
                      <a:lnTo>
                        <a:pt x="13" y="58"/>
                      </a:lnTo>
                      <a:lnTo>
                        <a:pt x="17" y="62"/>
                      </a:lnTo>
                      <a:lnTo>
                        <a:pt x="19" y="64"/>
                      </a:lnTo>
                      <a:lnTo>
                        <a:pt x="23" y="67"/>
                      </a:lnTo>
                      <a:lnTo>
                        <a:pt x="26" y="68"/>
                      </a:lnTo>
                      <a:lnTo>
                        <a:pt x="30" y="70"/>
                      </a:lnTo>
                      <a:lnTo>
                        <a:pt x="34" y="71"/>
                      </a:lnTo>
                      <a:lnTo>
                        <a:pt x="38" y="72"/>
                      </a:lnTo>
                      <a:lnTo>
                        <a:pt x="42" y="72"/>
                      </a:lnTo>
                      <a:lnTo>
                        <a:pt x="47" y="72"/>
                      </a:lnTo>
                      <a:lnTo>
                        <a:pt x="51" y="71"/>
                      </a:lnTo>
                      <a:lnTo>
                        <a:pt x="55" y="68"/>
                      </a:lnTo>
                      <a:lnTo>
                        <a:pt x="57" y="66"/>
                      </a:lnTo>
                      <a:lnTo>
                        <a:pt x="60" y="62"/>
                      </a:lnTo>
                      <a:lnTo>
                        <a:pt x="61" y="57"/>
                      </a:lnTo>
                      <a:lnTo>
                        <a:pt x="61" y="53"/>
                      </a:lnTo>
                      <a:lnTo>
                        <a:pt x="61" y="48"/>
                      </a:lnTo>
                      <a:lnTo>
                        <a:pt x="63" y="43"/>
                      </a:lnTo>
                      <a:lnTo>
                        <a:pt x="61" y="37"/>
                      </a:lnTo>
                      <a:lnTo>
                        <a:pt x="61" y="32"/>
                      </a:lnTo>
                      <a:lnTo>
                        <a:pt x="60" y="27"/>
                      </a:lnTo>
                      <a:lnTo>
                        <a:pt x="59" y="23"/>
                      </a:lnTo>
                      <a:lnTo>
                        <a:pt x="56" y="19"/>
                      </a:lnTo>
                      <a:lnTo>
                        <a:pt x="55" y="15"/>
                      </a:lnTo>
                      <a:lnTo>
                        <a:pt x="53" y="12"/>
                      </a:lnTo>
                      <a:lnTo>
                        <a:pt x="53" y="9"/>
                      </a:lnTo>
                      <a:lnTo>
                        <a:pt x="48" y="5"/>
                      </a:lnTo>
                      <a:lnTo>
                        <a:pt x="44" y="3"/>
                      </a:lnTo>
                      <a:lnTo>
                        <a:pt x="39" y="1"/>
                      </a:lnTo>
                      <a:lnTo>
                        <a:pt x="35" y="0"/>
                      </a:lnTo>
                      <a:lnTo>
                        <a:pt x="30" y="0"/>
                      </a:lnTo>
                      <a:lnTo>
                        <a:pt x="27" y="0"/>
                      </a:lnTo>
                      <a:lnTo>
                        <a:pt x="25" y="0"/>
                      </a:lnTo>
                      <a:lnTo>
                        <a:pt x="23" y="0"/>
                      </a:lnTo>
                      <a:close/>
                    </a:path>
                  </a:pathLst>
                </a:custGeom>
                <a:solidFill>
                  <a:srgbClr val="E09CF2"/>
                </a:solidFill>
                <a:ln w="9525">
                  <a:noFill/>
                  <a:round/>
                  <a:headEnd/>
                  <a:tailEnd/>
                </a:ln>
              </p:spPr>
              <p:txBody>
                <a:bodyPr/>
                <a:lstStyle/>
                <a:p>
                  <a:endParaRPr lang="fr-FR"/>
                </a:p>
              </p:txBody>
            </p:sp>
            <p:sp>
              <p:nvSpPr>
                <p:cNvPr id="94" name="Freeform 490"/>
                <p:cNvSpPr>
                  <a:spLocks/>
                </p:cNvSpPr>
                <p:nvPr/>
              </p:nvSpPr>
              <p:spPr bwMode="auto">
                <a:xfrm>
                  <a:off x="4392" y="2106"/>
                  <a:ext cx="11" cy="18"/>
                </a:xfrm>
                <a:custGeom>
                  <a:avLst/>
                  <a:gdLst>
                    <a:gd name="T0" fmla="*/ 0 w 42"/>
                    <a:gd name="T1" fmla="*/ 0 h 56"/>
                    <a:gd name="T2" fmla="*/ 0 w 42"/>
                    <a:gd name="T3" fmla="*/ 0 h 56"/>
                    <a:gd name="T4" fmla="*/ 0 w 42"/>
                    <a:gd name="T5" fmla="*/ 0 h 56"/>
                    <a:gd name="T6" fmla="*/ 0 w 42"/>
                    <a:gd name="T7" fmla="*/ 0 h 56"/>
                    <a:gd name="T8" fmla="*/ 0 w 42"/>
                    <a:gd name="T9" fmla="*/ 0 h 56"/>
                    <a:gd name="T10" fmla="*/ 0 w 42"/>
                    <a:gd name="T11" fmla="*/ 0 h 56"/>
                    <a:gd name="T12" fmla="*/ 0 w 42"/>
                    <a:gd name="T13" fmla="*/ 0 h 56"/>
                    <a:gd name="T14" fmla="*/ 0 w 42"/>
                    <a:gd name="T15" fmla="*/ 0 h 56"/>
                    <a:gd name="T16" fmla="*/ 0 w 42"/>
                    <a:gd name="T17" fmla="*/ 0 h 56"/>
                    <a:gd name="T18" fmla="*/ 0 w 42"/>
                    <a:gd name="T19" fmla="*/ 0 h 56"/>
                    <a:gd name="T20" fmla="*/ 0 w 42"/>
                    <a:gd name="T21" fmla="*/ 0 h 56"/>
                    <a:gd name="T22" fmla="*/ 0 w 42"/>
                    <a:gd name="T23" fmla="*/ 0 h 56"/>
                    <a:gd name="T24" fmla="*/ 0 w 42"/>
                    <a:gd name="T25" fmla="*/ 0 h 56"/>
                    <a:gd name="T26" fmla="*/ 0 w 42"/>
                    <a:gd name="T27" fmla="*/ 0 h 56"/>
                    <a:gd name="T28" fmla="*/ 0 w 42"/>
                    <a:gd name="T29" fmla="*/ 0 h 56"/>
                    <a:gd name="T30" fmla="*/ 0 w 42"/>
                    <a:gd name="T31" fmla="*/ 0 h 56"/>
                    <a:gd name="T32" fmla="*/ 0 w 42"/>
                    <a:gd name="T33" fmla="*/ 0 h 56"/>
                    <a:gd name="T34" fmla="*/ 0 w 42"/>
                    <a:gd name="T35" fmla="*/ 0 h 56"/>
                    <a:gd name="T36" fmla="*/ 0 w 42"/>
                    <a:gd name="T37" fmla="*/ 0 h 56"/>
                    <a:gd name="T38" fmla="*/ 0 w 42"/>
                    <a:gd name="T39" fmla="*/ 0 h 56"/>
                    <a:gd name="T40" fmla="*/ 0 w 42"/>
                    <a:gd name="T41" fmla="*/ 0 h 56"/>
                    <a:gd name="T42" fmla="*/ 0 w 42"/>
                    <a:gd name="T43" fmla="*/ 0 h 56"/>
                    <a:gd name="T44" fmla="*/ 0 w 42"/>
                    <a:gd name="T45" fmla="*/ 0 h 56"/>
                    <a:gd name="T46" fmla="*/ 0 w 42"/>
                    <a:gd name="T47" fmla="*/ 0 h 56"/>
                    <a:gd name="T48" fmla="*/ 0 w 42"/>
                    <a:gd name="T49" fmla="*/ 0 h 56"/>
                    <a:gd name="T50" fmla="*/ 0 w 42"/>
                    <a:gd name="T51" fmla="*/ 0 h 56"/>
                    <a:gd name="T52" fmla="*/ 0 w 42"/>
                    <a:gd name="T53" fmla="*/ 0 h 56"/>
                    <a:gd name="T54" fmla="*/ 0 w 42"/>
                    <a:gd name="T55" fmla="*/ 0 h 56"/>
                    <a:gd name="T56" fmla="*/ 0 w 42"/>
                    <a:gd name="T57" fmla="*/ 0 h 56"/>
                    <a:gd name="T58" fmla="*/ 0 w 42"/>
                    <a:gd name="T59" fmla="*/ 0 h 56"/>
                    <a:gd name="T60" fmla="*/ 0 w 42"/>
                    <a:gd name="T61" fmla="*/ 0 h 56"/>
                    <a:gd name="T62" fmla="*/ 0 w 42"/>
                    <a:gd name="T63" fmla="*/ 0 h 56"/>
                    <a:gd name="T64" fmla="*/ 0 w 42"/>
                    <a:gd name="T65" fmla="*/ 0 h 56"/>
                    <a:gd name="T66" fmla="*/ 0 w 42"/>
                    <a:gd name="T67" fmla="*/ 0 h 56"/>
                    <a:gd name="T68" fmla="*/ 0 w 42"/>
                    <a:gd name="T69" fmla="*/ 0 h 56"/>
                    <a:gd name="T70" fmla="*/ 0 w 42"/>
                    <a:gd name="T71" fmla="*/ 0 h 56"/>
                    <a:gd name="T72" fmla="*/ 0 w 42"/>
                    <a:gd name="T73" fmla="*/ 0 h 56"/>
                    <a:gd name="T74" fmla="*/ 0 w 42"/>
                    <a:gd name="T75" fmla="*/ 0 h 56"/>
                    <a:gd name="T76" fmla="*/ 0 w 42"/>
                    <a:gd name="T77" fmla="*/ 0 h 56"/>
                    <a:gd name="T78" fmla="*/ 0 w 42"/>
                    <a:gd name="T79" fmla="*/ 0 h 56"/>
                    <a:gd name="T80" fmla="*/ 0 w 42"/>
                    <a:gd name="T81" fmla="*/ 0 h 56"/>
                    <a:gd name="T82" fmla="*/ 0 w 42"/>
                    <a:gd name="T83" fmla="*/ 0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56"/>
                    <a:gd name="T128" fmla="*/ 42 w 42"/>
                    <a:gd name="T129" fmla="*/ 56 h 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56">
                      <a:moveTo>
                        <a:pt x="20" y="0"/>
                      </a:moveTo>
                      <a:lnTo>
                        <a:pt x="19" y="0"/>
                      </a:lnTo>
                      <a:lnTo>
                        <a:pt x="15" y="2"/>
                      </a:lnTo>
                      <a:lnTo>
                        <a:pt x="11" y="4"/>
                      </a:lnTo>
                      <a:lnTo>
                        <a:pt x="7" y="9"/>
                      </a:lnTo>
                      <a:lnTo>
                        <a:pt x="5" y="11"/>
                      </a:lnTo>
                      <a:lnTo>
                        <a:pt x="3" y="13"/>
                      </a:lnTo>
                      <a:lnTo>
                        <a:pt x="2" y="16"/>
                      </a:lnTo>
                      <a:lnTo>
                        <a:pt x="2" y="18"/>
                      </a:lnTo>
                      <a:lnTo>
                        <a:pt x="0" y="21"/>
                      </a:lnTo>
                      <a:lnTo>
                        <a:pt x="0" y="25"/>
                      </a:lnTo>
                      <a:lnTo>
                        <a:pt x="2" y="28"/>
                      </a:lnTo>
                      <a:lnTo>
                        <a:pt x="3" y="32"/>
                      </a:lnTo>
                      <a:lnTo>
                        <a:pt x="4" y="35"/>
                      </a:lnTo>
                      <a:lnTo>
                        <a:pt x="5" y="37"/>
                      </a:lnTo>
                      <a:lnTo>
                        <a:pt x="8" y="41"/>
                      </a:lnTo>
                      <a:lnTo>
                        <a:pt x="9" y="44"/>
                      </a:lnTo>
                      <a:lnTo>
                        <a:pt x="13" y="48"/>
                      </a:lnTo>
                      <a:lnTo>
                        <a:pt x="17" y="52"/>
                      </a:lnTo>
                      <a:lnTo>
                        <a:pt x="20" y="54"/>
                      </a:lnTo>
                      <a:lnTo>
                        <a:pt x="25" y="56"/>
                      </a:lnTo>
                      <a:lnTo>
                        <a:pt x="29" y="56"/>
                      </a:lnTo>
                      <a:lnTo>
                        <a:pt x="34" y="53"/>
                      </a:lnTo>
                      <a:lnTo>
                        <a:pt x="36" y="50"/>
                      </a:lnTo>
                      <a:lnTo>
                        <a:pt x="38" y="48"/>
                      </a:lnTo>
                      <a:lnTo>
                        <a:pt x="40" y="45"/>
                      </a:lnTo>
                      <a:lnTo>
                        <a:pt x="41" y="43"/>
                      </a:lnTo>
                      <a:lnTo>
                        <a:pt x="41" y="40"/>
                      </a:lnTo>
                      <a:lnTo>
                        <a:pt x="42" y="36"/>
                      </a:lnTo>
                      <a:lnTo>
                        <a:pt x="42" y="32"/>
                      </a:lnTo>
                      <a:lnTo>
                        <a:pt x="42" y="30"/>
                      </a:lnTo>
                      <a:lnTo>
                        <a:pt x="42" y="26"/>
                      </a:lnTo>
                      <a:lnTo>
                        <a:pt x="41" y="23"/>
                      </a:lnTo>
                      <a:lnTo>
                        <a:pt x="41" y="19"/>
                      </a:lnTo>
                      <a:lnTo>
                        <a:pt x="41" y="17"/>
                      </a:lnTo>
                      <a:lnTo>
                        <a:pt x="38" y="12"/>
                      </a:lnTo>
                      <a:lnTo>
                        <a:pt x="37" y="9"/>
                      </a:lnTo>
                      <a:lnTo>
                        <a:pt x="33" y="4"/>
                      </a:lnTo>
                      <a:lnTo>
                        <a:pt x="26" y="2"/>
                      </a:lnTo>
                      <a:lnTo>
                        <a:pt x="21" y="0"/>
                      </a:lnTo>
                      <a:lnTo>
                        <a:pt x="20" y="0"/>
                      </a:lnTo>
                      <a:close/>
                    </a:path>
                  </a:pathLst>
                </a:custGeom>
                <a:solidFill>
                  <a:srgbClr val="BA5CED"/>
                </a:solidFill>
                <a:ln w="9525">
                  <a:noFill/>
                  <a:round/>
                  <a:headEnd/>
                  <a:tailEnd/>
                </a:ln>
              </p:spPr>
              <p:txBody>
                <a:bodyPr/>
                <a:lstStyle/>
                <a:p>
                  <a:endParaRPr lang="fr-FR"/>
                </a:p>
              </p:txBody>
            </p:sp>
            <p:sp>
              <p:nvSpPr>
                <p:cNvPr id="95" name="Freeform 491"/>
                <p:cNvSpPr>
                  <a:spLocks/>
                </p:cNvSpPr>
                <p:nvPr/>
              </p:nvSpPr>
              <p:spPr bwMode="auto">
                <a:xfrm>
                  <a:off x="4357" y="2110"/>
                  <a:ext cx="1" cy="5"/>
                </a:xfrm>
                <a:custGeom>
                  <a:avLst/>
                  <a:gdLst>
                    <a:gd name="T0" fmla="*/ 0 w 6"/>
                    <a:gd name="T1" fmla="*/ 0 h 15"/>
                    <a:gd name="T2" fmla="*/ 0 w 6"/>
                    <a:gd name="T3" fmla="*/ 0 h 15"/>
                    <a:gd name="T4" fmla="*/ 0 w 6"/>
                    <a:gd name="T5" fmla="*/ 0 h 15"/>
                    <a:gd name="T6" fmla="*/ 0 w 6"/>
                    <a:gd name="T7" fmla="*/ 0 h 15"/>
                    <a:gd name="T8" fmla="*/ 0 w 6"/>
                    <a:gd name="T9" fmla="*/ 0 h 15"/>
                    <a:gd name="T10" fmla="*/ 0 w 6"/>
                    <a:gd name="T11" fmla="*/ 0 h 15"/>
                    <a:gd name="T12" fmla="*/ 0 w 6"/>
                    <a:gd name="T13" fmla="*/ 0 h 15"/>
                    <a:gd name="T14" fmla="*/ 0 w 6"/>
                    <a:gd name="T15" fmla="*/ 0 h 15"/>
                    <a:gd name="T16" fmla="*/ 0 w 6"/>
                    <a:gd name="T17" fmla="*/ 0 h 15"/>
                    <a:gd name="T18" fmla="*/ 0 w 6"/>
                    <a:gd name="T19" fmla="*/ 0 h 15"/>
                    <a:gd name="T20" fmla="*/ 0 w 6"/>
                    <a:gd name="T21" fmla="*/ 0 h 15"/>
                    <a:gd name="T22" fmla="*/ 0 w 6"/>
                    <a:gd name="T23" fmla="*/ 0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
                    <a:gd name="T37" fmla="*/ 0 h 15"/>
                    <a:gd name="T38" fmla="*/ 6 w 6"/>
                    <a:gd name="T39" fmla="*/ 15 h 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 h="15">
                      <a:moveTo>
                        <a:pt x="2" y="0"/>
                      </a:moveTo>
                      <a:lnTo>
                        <a:pt x="4" y="1"/>
                      </a:lnTo>
                      <a:lnTo>
                        <a:pt x="5" y="3"/>
                      </a:lnTo>
                      <a:lnTo>
                        <a:pt x="5" y="5"/>
                      </a:lnTo>
                      <a:lnTo>
                        <a:pt x="6" y="8"/>
                      </a:lnTo>
                      <a:lnTo>
                        <a:pt x="4" y="13"/>
                      </a:lnTo>
                      <a:lnTo>
                        <a:pt x="0" y="15"/>
                      </a:lnTo>
                      <a:lnTo>
                        <a:pt x="0" y="11"/>
                      </a:lnTo>
                      <a:lnTo>
                        <a:pt x="0" y="7"/>
                      </a:lnTo>
                      <a:lnTo>
                        <a:pt x="0" y="3"/>
                      </a:lnTo>
                      <a:lnTo>
                        <a:pt x="2" y="0"/>
                      </a:lnTo>
                      <a:close/>
                    </a:path>
                  </a:pathLst>
                </a:custGeom>
                <a:solidFill>
                  <a:srgbClr val="B36EFF"/>
                </a:solidFill>
                <a:ln w="9525">
                  <a:noFill/>
                  <a:round/>
                  <a:headEnd/>
                  <a:tailEnd/>
                </a:ln>
              </p:spPr>
              <p:txBody>
                <a:bodyPr/>
                <a:lstStyle/>
                <a:p>
                  <a:endParaRPr lang="fr-FR"/>
                </a:p>
              </p:txBody>
            </p:sp>
            <p:sp>
              <p:nvSpPr>
                <p:cNvPr id="96" name="Freeform 492"/>
                <p:cNvSpPr>
                  <a:spLocks/>
                </p:cNvSpPr>
                <p:nvPr/>
              </p:nvSpPr>
              <p:spPr bwMode="auto">
                <a:xfrm>
                  <a:off x="4362" y="2112"/>
                  <a:ext cx="3"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12"/>
                    <a:gd name="T50" fmla="*/ 12 w 12"/>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12">
                      <a:moveTo>
                        <a:pt x="8" y="0"/>
                      </a:moveTo>
                      <a:lnTo>
                        <a:pt x="10" y="0"/>
                      </a:lnTo>
                      <a:lnTo>
                        <a:pt x="12" y="1"/>
                      </a:lnTo>
                      <a:lnTo>
                        <a:pt x="11" y="2"/>
                      </a:lnTo>
                      <a:lnTo>
                        <a:pt x="10" y="5"/>
                      </a:lnTo>
                      <a:lnTo>
                        <a:pt x="8" y="7"/>
                      </a:lnTo>
                      <a:lnTo>
                        <a:pt x="6" y="10"/>
                      </a:lnTo>
                      <a:lnTo>
                        <a:pt x="4" y="11"/>
                      </a:lnTo>
                      <a:lnTo>
                        <a:pt x="2" y="12"/>
                      </a:lnTo>
                      <a:lnTo>
                        <a:pt x="0" y="11"/>
                      </a:lnTo>
                      <a:lnTo>
                        <a:pt x="0" y="9"/>
                      </a:lnTo>
                      <a:lnTo>
                        <a:pt x="2" y="6"/>
                      </a:lnTo>
                      <a:lnTo>
                        <a:pt x="4" y="4"/>
                      </a:lnTo>
                      <a:lnTo>
                        <a:pt x="6" y="1"/>
                      </a:lnTo>
                      <a:lnTo>
                        <a:pt x="8" y="0"/>
                      </a:lnTo>
                      <a:close/>
                    </a:path>
                  </a:pathLst>
                </a:custGeom>
                <a:solidFill>
                  <a:srgbClr val="B36EFF"/>
                </a:solidFill>
                <a:ln w="9525">
                  <a:noFill/>
                  <a:round/>
                  <a:headEnd/>
                  <a:tailEnd/>
                </a:ln>
              </p:spPr>
              <p:txBody>
                <a:bodyPr/>
                <a:lstStyle/>
                <a:p>
                  <a:endParaRPr lang="fr-FR"/>
                </a:p>
              </p:txBody>
            </p:sp>
            <p:sp>
              <p:nvSpPr>
                <p:cNvPr id="97" name="Freeform 493"/>
                <p:cNvSpPr>
                  <a:spLocks/>
                </p:cNvSpPr>
                <p:nvPr/>
              </p:nvSpPr>
              <p:spPr bwMode="auto">
                <a:xfrm>
                  <a:off x="4368" y="2116"/>
                  <a:ext cx="2" cy="4"/>
                </a:xfrm>
                <a:custGeom>
                  <a:avLst/>
                  <a:gdLst>
                    <a:gd name="T0" fmla="*/ 0 w 11"/>
                    <a:gd name="T1" fmla="*/ 0 h 11"/>
                    <a:gd name="T2" fmla="*/ 0 w 11"/>
                    <a:gd name="T3" fmla="*/ 0 h 11"/>
                    <a:gd name="T4" fmla="*/ 0 w 11"/>
                    <a:gd name="T5" fmla="*/ 0 h 11"/>
                    <a:gd name="T6" fmla="*/ 0 w 11"/>
                    <a:gd name="T7" fmla="*/ 0 h 11"/>
                    <a:gd name="T8" fmla="*/ 0 w 11"/>
                    <a:gd name="T9" fmla="*/ 0 h 11"/>
                    <a:gd name="T10" fmla="*/ 0 w 11"/>
                    <a:gd name="T11" fmla="*/ 0 h 11"/>
                    <a:gd name="T12" fmla="*/ 0 w 11"/>
                    <a:gd name="T13" fmla="*/ 0 h 11"/>
                    <a:gd name="T14" fmla="*/ 0 w 11"/>
                    <a:gd name="T15" fmla="*/ 0 h 11"/>
                    <a:gd name="T16" fmla="*/ 0 w 11"/>
                    <a:gd name="T17" fmla="*/ 0 h 11"/>
                    <a:gd name="T18" fmla="*/ 0 w 11"/>
                    <a:gd name="T19" fmla="*/ 0 h 11"/>
                    <a:gd name="T20" fmla="*/ 0 w 11"/>
                    <a:gd name="T21" fmla="*/ 0 h 11"/>
                    <a:gd name="T22" fmla="*/ 0 w 11"/>
                    <a:gd name="T23" fmla="*/ 0 h 11"/>
                    <a:gd name="T24" fmla="*/ 0 w 11"/>
                    <a:gd name="T25" fmla="*/ 0 h 11"/>
                    <a:gd name="T26" fmla="*/ 0 w 11"/>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11"/>
                    <a:gd name="T44" fmla="*/ 11 w 11"/>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11">
                      <a:moveTo>
                        <a:pt x="9" y="0"/>
                      </a:moveTo>
                      <a:lnTo>
                        <a:pt x="11" y="1"/>
                      </a:lnTo>
                      <a:lnTo>
                        <a:pt x="11" y="3"/>
                      </a:lnTo>
                      <a:lnTo>
                        <a:pt x="8" y="6"/>
                      </a:lnTo>
                      <a:lnTo>
                        <a:pt x="5" y="9"/>
                      </a:lnTo>
                      <a:lnTo>
                        <a:pt x="3" y="10"/>
                      </a:lnTo>
                      <a:lnTo>
                        <a:pt x="1" y="11"/>
                      </a:lnTo>
                      <a:lnTo>
                        <a:pt x="0" y="10"/>
                      </a:lnTo>
                      <a:lnTo>
                        <a:pt x="1" y="6"/>
                      </a:lnTo>
                      <a:lnTo>
                        <a:pt x="3" y="4"/>
                      </a:lnTo>
                      <a:lnTo>
                        <a:pt x="5" y="2"/>
                      </a:lnTo>
                      <a:lnTo>
                        <a:pt x="7" y="1"/>
                      </a:lnTo>
                      <a:lnTo>
                        <a:pt x="9" y="0"/>
                      </a:lnTo>
                      <a:close/>
                    </a:path>
                  </a:pathLst>
                </a:custGeom>
                <a:solidFill>
                  <a:srgbClr val="B36EFF"/>
                </a:solidFill>
                <a:ln w="9525">
                  <a:noFill/>
                  <a:round/>
                  <a:headEnd/>
                  <a:tailEnd/>
                </a:ln>
              </p:spPr>
              <p:txBody>
                <a:bodyPr/>
                <a:lstStyle/>
                <a:p>
                  <a:endParaRPr lang="fr-FR"/>
                </a:p>
              </p:txBody>
            </p:sp>
            <p:sp>
              <p:nvSpPr>
                <p:cNvPr id="98" name="Freeform 494"/>
                <p:cNvSpPr>
                  <a:spLocks/>
                </p:cNvSpPr>
                <p:nvPr/>
              </p:nvSpPr>
              <p:spPr bwMode="auto">
                <a:xfrm>
                  <a:off x="4372" y="2122"/>
                  <a:ext cx="4" cy="3"/>
                </a:xfrm>
                <a:custGeom>
                  <a:avLst/>
                  <a:gdLst>
                    <a:gd name="T0" fmla="*/ 0 w 15"/>
                    <a:gd name="T1" fmla="*/ 0 h 10"/>
                    <a:gd name="T2" fmla="*/ 0 w 15"/>
                    <a:gd name="T3" fmla="*/ 0 h 10"/>
                    <a:gd name="T4" fmla="*/ 0 w 15"/>
                    <a:gd name="T5" fmla="*/ 0 h 10"/>
                    <a:gd name="T6" fmla="*/ 0 w 15"/>
                    <a:gd name="T7" fmla="*/ 0 h 10"/>
                    <a:gd name="T8" fmla="*/ 0 w 15"/>
                    <a:gd name="T9" fmla="*/ 0 h 10"/>
                    <a:gd name="T10" fmla="*/ 0 w 15"/>
                    <a:gd name="T11" fmla="*/ 0 h 10"/>
                    <a:gd name="T12" fmla="*/ 0 w 15"/>
                    <a:gd name="T13" fmla="*/ 0 h 10"/>
                    <a:gd name="T14" fmla="*/ 0 w 15"/>
                    <a:gd name="T15" fmla="*/ 0 h 10"/>
                    <a:gd name="T16" fmla="*/ 0 w 15"/>
                    <a:gd name="T17" fmla="*/ 0 h 10"/>
                    <a:gd name="T18" fmla="*/ 0 w 1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0"/>
                    <a:gd name="T32" fmla="*/ 15 w 1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0">
                      <a:moveTo>
                        <a:pt x="11" y="0"/>
                      </a:moveTo>
                      <a:lnTo>
                        <a:pt x="12" y="1"/>
                      </a:lnTo>
                      <a:lnTo>
                        <a:pt x="15" y="1"/>
                      </a:lnTo>
                      <a:lnTo>
                        <a:pt x="12" y="4"/>
                      </a:lnTo>
                      <a:lnTo>
                        <a:pt x="8" y="8"/>
                      </a:lnTo>
                      <a:lnTo>
                        <a:pt x="3" y="10"/>
                      </a:lnTo>
                      <a:lnTo>
                        <a:pt x="0" y="8"/>
                      </a:lnTo>
                      <a:lnTo>
                        <a:pt x="6" y="3"/>
                      </a:lnTo>
                      <a:lnTo>
                        <a:pt x="11" y="0"/>
                      </a:lnTo>
                      <a:close/>
                    </a:path>
                  </a:pathLst>
                </a:custGeom>
                <a:solidFill>
                  <a:srgbClr val="B36EFF"/>
                </a:solidFill>
                <a:ln w="9525">
                  <a:noFill/>
                  <a:round/>
                  <a:headEnd/>
                  <a:tailEnd/>
                </a:ln>
              </p:spPr>
              <p:txBody>
                <a:bodyPr/>
                <a:lstStyle/>
                <a:p>
                  <a:endParaRPr lang="fr-FR"/>
                </a:p>
              </p:txBody>
            </p:sp>
            <p:sp>
              <p:nvSpPr>
                <p:cNvPr id="99" name="Freeform 495"/>
                <p:cNvSpPr>
                  <a:spLocks/>
                </p:cNvSpPr>
                <p:nvPr/>
              </p:nvSpPr>
              <p:spPr bwMode="auto">
                <a:xfrm>
                  <a:off x="4373" y="2126"/>
                  <a:ext cx="5" cy="2"/>
                </a:xfrm>
                <a:custGeom>
                  <a:avLst/>
                  <a:gdLst>
                    <a:gd name="T0" fmla="*/ 0 w 18"/>
                    <a:gd name="T1" fmla="*/ 0 h 7"/>
                    <a:gd name="T2" fmla="*/ 0 w 18"/>
                    <a:gd name="T3" fmla="*/ 0 h 7"/>
                    <a:gd name="T4" fmla="*/ 0 w 18"/>
                    <a:gd name="T5" fmla="*/ 0 h 7"/>
                    <a:gd name="T6" fmla="*/ 0 w 18"/>
                    <a:gd name="T7" fmla="*/ 0 h 7"/>
                    <a:gd name="T8" fmla="*/ 0 w 18"/>
                    <a:gd name="T9" fmla="*/ 0 h 7"/>
                    <a:gd name="T10" fmla="*/ 0 w 18"/>
                    <a:gd name="T11" fmla="*/ 0 h 7"/>
                    <a:gd name="T12" fmla="*/ 0 w 18"/>
                    <a:gd name="T13" fmla="*/ 0 h 7"/>
                    <a:gd name="T14" fmla="*/ 0 w 18"/>
                    <a:gd name="T15" fmla="*/ 0 h 7"/>
                    <a:gd name="T16" fmla="*/ 0 w 18"/>
                    <a:gd name="T17" fmla="*/ 0 h 7"/>
                    <a:gd name="T18" fmla="*/ 0 w 18"/>
                    <a:gd name="T19" fmla="*/ 0 h 7"/>
                    <a:gd name="T20" fmla="*/ 0 w 18"/>
                    <a:gd name="T21" fmla="*/ 0 h 7"/>
                    <a:gd name="T22" fmla="*/ 0 w 18"/>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7"/>
                    <a:gd name="T38" fmla="*/ 18 w 18"/>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7">
                      <a:moveTo>
                        <a:pt x="13" y="0"/>
                      </a:moveTo>
                      <a:lnTo>
                        <a:pt x="14" y="1"/>
                      </a:lnTo>
                      <a:lnTo>
                        <a:pt x="18" y="1"/>
                      </a:lnTo>
                      <a:lnTo>
                        <a:pt x="14" y="4"/>
                      </a:lnTo>
                      <a:lnTo>
                        <a:pt x="10" y="6"/>
                      </a:lnTo>
                      <a:lnTo>
                        <a:pt x="4" y="7"/>
                      </a:lnTo>
                      <a:lnTo>
                        <a:pt x="0" y="7"/>
                      </a:lnTo>
                      <a:lnTo>
                        <a:pt x="2" y="4"/>
                      </a:lnTo>
                      <a:lnTo>
                        <a:pt x="6" y="3"/>
                      </a:lnTo>
                      <a:lnTo>
                        <a:pt x="10" y="1"/>
                      </a:lnTo>
                      <a:lnTo>
                        <a:pt x="13" y="0"/>
                      </a:lnTo>
                      <a:close/>
                    </a:path>
                  </a:pathLst>
                </a:custGeom>
                <a:solidFill>
                  <a:srgbClr val="B36EFF"/>
                </a:solidFill>
                <a:ln w="9525">
                  <a:noFill/>
                  <a:round/>
                  <a:headEnd/>
                  <a:tailEnd/>
                </a:ln>
              </p:spPr>
              <p:txBody>
                <a:bodyPr/>
                <a:lstStyle/>
                <a:p>
                  <a:endParaRPr lang="fr-FR"/>
                </a:p>
              </p:txBody>
            </p:sp>
            <p:sp>
              <p:nvSpPr>
                <p:cNvPr id="100" name="Freeform 496"/>
                <p:cNvSpPr>
                  <a:spLocks/>
                </p:cNvSpPr>
                <p:nvPr/>
              </p:nvSpPr>
              <p:spPr bwMode="auto">
                <a:xfrm>
                  <a:off x="4376" y="2131"/>
                  <a:ext cx="3" cy="2"/>
                </a:xfrm>
                <a:custGeom>
                  <a:avLst/>
                  <a:gdLst>
                    <a:gd name="T0" fmla="*/ 0 w 14"/>
                    <a:gd name="T1" fmla="*/ 0 h 4"/>
                    <a:gd name="T2" fmla="*/ 0 w 14"/>
                    <a:gd name="T3" fmla="*/ 0 h 4"/>
                    <a:gd name="T4" fmla="*/ 0 w 14"/>
                    <a:gd name="T5" fmla="*/ 0 h 4"/>
                    <a:gd name="T6" fmla="*/ 0 w 14"/>
                    <a:gd name="T7" fmla="*/ 0 h 4"/>
                    <a:gd name="T8" fmla="*/ 0 w 14"/>
                    <a:gd name="T9" fmla="*/ 1 h 4"/>
                    <a:gd name="T10" fmla="*/ 0 w 14"/>
                    <a:gd name="T11" fmla="*/ 1 h 4"/>
                    <a:gd name="T12" fmla="*/ 0 w 14"/>
                    <a:gd name="T13" fmla="*/ 1 h 4"/>
                    <a:gd name="T14" fmla="*/ 0 w 14"/>
                    <a:gd name="T15" fmla="*/ 1 h 4"/>
                    <a:gd name="T16" fmla="*/ 0 w 14"/>
                    <a:gd name="T17" fmla="*/ 1 h 4"/>
                    <a:gd name="T18" fmla="*/ 0 w 14"/>
                    <a:gd name="T19" fmla="*/ 0 h 4"/>
                    <a:gd name="T20" fmla="*/ 0 w 14"/>
                    <a:gd name="T21" fmla="*/ 0 h 4"/>
                    <a:gd name="T22" fmla="*/ 0 w 14"/>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4"/>
                    <a:gd name="T38" fmla="*/ 14 w 14"/>
                    <a:gd name="T39" fmla="*/ 4 h 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4">
                      <a:moveTo>
                        <a:pt x="2" y="0"/>
                      </a:moveTo>
                      <a:lnTo>
                        <a:pt x="4" y="0"/>
                      </a:lnTo>
                      <a:lnTo>
                        <a:pt x="8" y="0"/>
                      </a:lnTo>
                      <a:lnTo>
                        <a:pt x="10" y="0"/>
                      </a:lnTo>
                      <a:lnTo>
                        <a:pt x="14" y="2"/>
                      </a:lnTo>
                      <a:lnTo>
                        <a:pt x="10" y="3"/>
                      </a:lnTo>
                      <a:lnTo>
                        <a:pt x="6" y="4"/>
                      </a:lnTo>
                      <a:lnTo>
                        <a:pt x="2" y="3"/>
                      </a:lnTo>
                      <a:lnTo>
                        <a:pt x="0" y="1"/>
                      </a:lnTo>
                      <a:lnTo>
                        <a:pt x="1" y="0"/>
                      </a:lnTo>
                      <a:lnTo>
                        <a:pt x="2" y="0"/>
                      </a:lnTo>
                      <a:close/>
                    </a:path>
                  </a:pathLst>
                </a:custGeom>
                <a:solidFill>
                  <a:srgbClr val="B36EFF"/>
                </a:solidFill>
                <a:ln w="9525">
                  <a:noFill/>
                  <a:round/>
                  <a:headEnd/>
                  <a:tailEnd/>
                </a:ln>
              </p:spPr>
              <p:txBody>
                <a:bodyPr/>
                <a:lstStyle/>
                <a:p>
                  <a:endParaRPr lang="fr-FR"/>
                </a:p>
              </p:txBody>
            </p:sp>
            <p:sp>
              <p:nvSpPr>
                <p:cNvPr id="101" name="Freeform 497"/>
                <p:cNvSpPr>
                  <a:spLocks/>
                </p:cNvSpPr>
                <p:nvPr/>
              </p:nvSpPr>
              <p:spPr bwMode="auto">
                <a:xfrm>
                  <a:off x="4376" y="2137"/>
                  <a:ext cx="4" cy="1"/>
                </a:xfrm>
                <a:custGeom>
                  <a:avLst/>
                  <a:gdLst>
                    <a:gd name="T0" fmla="*/ 0 w 15"/>
                    <a:gd name="T1" fmla="*/ 0 h 5"/>
                    <a:gd name="T2" fmla="*/ 0 w 15"/>
                    <a:gd name="T3" fmla="*/ 0 h 5"/>
                    <a:gd name="T4" fmla="*/ 0 w 15"/>
                    <a:gd name="T5" fmla="*/ 0 h 5"/>
                    <a:gd name="T6" fmla="*/ 0 w 15"/>
                    <a:gd name="T7" fmla="*/ 0 h 5"/>
                    <a:gd name="T8" fmla="*/ 0 w 15"/>
                    <a:gd name="T9" fmla="*/ 0 h 5"/>
                    <a:gd name="T10" fmla="*/ 0 w 15"/>
                    <a:gd name="T11" fmla="*/ 0 h 5"/>
                    <a:gd name="T12" fmla="*/ 0 w 15"/>
                    <a:gd name="T13" fmla="*/ 0 h 5"/>
                    <a:gd name="T14" fmla="*/ 0 w 15"/>
                    <a:gd name="T15" fmla="*/ 0 h 5"/>
                    <a:gd name="T16" fmla="*/ 0 w 15"/>
                    <a:gd name="T17" fmla="*/ 0 h 5"/>
                    <a:gd name="T18" fmla="*/ 0 w 15"/>
                    <a:gd name="T19" fmla="*/ 0 h 5"/>
                    <a:gd name="T20" fmla="*/ 0 w 15"/>
                    <a:gd name="T21" fmla="*/ 0 h 5"/>
                    <a:gd name="T22" fmla="*/ 0 w 15"/>
                    <a:gd name="T23" fmla="*/ 0 h 5"/>
                    <a:gd name="T24" fmla="*/ 0 w 15"/>
                    <a:gd name="T25" fmla="*/ 0 h 5"/>
                    <a:gd name="T26" fmla="*/ 0 w 15"/>
                    <a:gd name="T27" fmla="*/ 0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
                    <a:gd name="T43" fmla="*/ 0 h 5"/>
                    <a:gd name="T44" fmla="*/ 15 w 15"/>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 h="5">
                      <a:moveTo>
                        <a:pt x="2" y="1"/>
                      </a:moveTo>
                      <a:lnTo>
                        <a:pt x="6" y="0"/>
                      </a:lnTo>
                      <a:lnTo>
                        <a:pt x="8" y="0"/>
                      </a:lnTo>
                      <a:lnTo>
                        <a:pt x="11" y="1"/>
                      </a:lnTo>
                      <a:lnTo>
                        <a:pt x="15" y="3"/>
                      </a:lnTo>
                      <a:lnTo>
                        <a:pt x="12" y="3"/>
                      </a:lnTo>
                      <a:lnTo>
                        <a:pt x="8" y="4"/>
                      </a:lnTo>
                      <a:lnTo>
                        <a:pt x="6" y="5"/>
                      </a:lnTo>
                      <a:lnTo>
                        <a:pt x="3" y="5"/>
                      </a:lnTo>
                      <a:lnTo>
                        <a:pt x="2" y="4"/>
                      </a:lnTo>
                      <a:lnTo>
                        <a:pt x="0" y="3"/>
                      </a:lnTo>
                      <a:lnTo>
                        <a:pt x="0" y="1"/>
                      </a:lnTo>
                      <a:lnTo>
                        <a:pt x="2" y="1"/>
                      </a:lnTo>
                      <a:close/>
                    </a:path>
                  </a:pathLst>
                </a:custGeom>
                <a:solidFill>
                  <a:srgbClr val="B36EFF"/>
                </a:solidFill>
                <a:ln w="9525">
                  <a:noFill/>
                  <a:round/>
                  <a:headEnd/>
                  <a:tailEnd/>
                </a:ln>
              </p:spPr>
              <p:txBody>
                <a:bodyPr/>
                <a:lstStyle/>
                <a:p>
                  <a:endParaRPr lang="fr-FR"/>
                </a:p>
              </p:txBody>
            </p:sp>
            <p:sp>
              <p:nvSpPr>
                <p:cNvPr id="102" name="Freeform 498"/>
                <p:cNvSpPr>
                  <a:spLocks/>
                </p:cNvSpPr>
                <p:nvPr/>
              </p:nvSpPr>
              <p:spPr bwMode="auto">
                <a:xfrm>
                  <a:off x="4350" y="2114"/>
                  <a:ext cx="27" cy="27"/>
                </a:xfrm>
                <a:custGeom>
                  <a:avLst/>
                  <a:gdLst>
                    <a:gd name="T0" fmla="*/ 0 w 107"/>
                    <a:gd name="T1" fmla="*/ 0 h 80"/>
                    <a:gd name="T2" fmla="*/ 0 w 107"/>
                    <a:gd name="T3" fmla="*/ 0 h 80"/>
                    <a:gd name="T4" fmla="*/ 0 w 107"/>
                    <a:gd name="T5" fmla="*/ 0 h 80"/>
                    <a:gd name="T6" fmla="*/ 0 w 107"/>
                    <a:gd name="T7" fmla="*/ 0 h 80"/>
                    <a:gd name="T8" fmla="*/ 0 w 107"/>
                    <a:gd name="T9" fmla="*/ 0 h 80"/>
                    <a:gd name="T10" fmla="*/ 0 w 107"/>
                    <a:gd name="T11" fmla="*/ 0 h 80"/>
                    <a:gd name="T12" fmla="*/ 0 w 107"/>
                    <a:gd name="T13" fmla="*/ 0 h 80"/>
                    <a:gd name="T14" fmla="*/ 0 w 107"/>
                    <a:gd name="T15" fmla="*/ 0 h 80"/>
                    <a:gd name="T16" fmla="*/ 0 w 107"/>
                    <a:gd name="T17" fmla="*/ 0 h 80"/>
                    <a:gd name="T18" fmla="*/ 0 w 107"/>
                    <a:gd name="T19" fmla="*/ 0 h 80"/>
                    <a:gd name="T20" fmla="*/ 0 w 107"/>
                    <a:gd name="T21" fmla="*/ 0 h 80"/>
                    <a:gd name="T22" fmla="*/ 0 w 107"/>
                    <a:gd name="T23" fmla="*/ 0 h 80"/>
                    <a:gd name="T24" fmla="*/ 0 w 107"/>
                    <a:gd name="T25" fmla="*/ 0 h 80"/>
                    <a:gd name="T26" fmla="*/ 0 w 107"/>
                    <a:gd name="T27" fmla="*/ 0 h 80"/>
                    <a:gd name="T28" fmla="*/ 0 w 107"/>
                    <a:gd name="T29" fmla="*/ 0 h 80"/>
                    <a:gd name="T30" fmla="*/ 0 w 107"/>
                    <a:gd name="T31" fmla="*/ 0 h 80"/>
                    <a:gd name="T32" fmla="*/ 0 w 107"/>
                    <a:gd name="T33" fmla="*/ 0 h 80"/>
                    <a:gd name="T34" fmla="*/ 0 w 107"/>
                    <a:gd name="T35" fmla="*/ 0 h 80"/>
                    <a:gd name="T36" fmla="*/ 0 w 107"/>
                    <a:gd name="T37" fmla="*/ 0 h 80"/>
                    <a:gd name="T38" fmla="*/ 0 w 107"/>
                    <a:gd name="T39" fmla="*/ 0 h 80"/>
                    <a:gd name="T40" fmla="*/ 0 w 107"/>
                    <a:gd name="T41" fmla="*/ 0 h 80"/>
                    <a:gd name="T42" fmla="*/ 0 w 107"/>
                    <a:gd name="T43" fmla="*/ 0 h 80"/>
                    <a:gd name="T44" fmla="*/ 0 w 107"/>
                    <a:gd name="T45" fmla="*/ 0 h 80"/>
                    <a:gd name="T46" fmla="*/ 0 w 107"/>
                    <a:gd name="T47" fmla="*/ 0 h 80"/>
                    <a:gd name="T48" fmla="*/ 0 w 107"/>
                    <a:gd name="T49" fmla="*/ 0 h 80"/>
                    <a:gd name="T50" fmla="*/ 0 w 107"/>
                    <a:gd name="T51" fmla="*/ 0 h 80"/>
                    <a:gd name="T52" fmla="*/ 0 w 107"/>
                    <a:gd name="T53" fmla="*/ 0 h 80"/>
                    <a:gd name="T54" fmla="*/ 0 w 107"/>
                    <a:gd name="T55" fmla="*/ 0 h 80"/>
                    <a:gd name="T56" fmla="*/ 0 w 107"/>
                    <a:gd name="T57" fmla="*/ 0 h 80"/>
                    <a:gd name="T58" fmla="*/ 0 w 107"/>
                    <a:gd name="T59" fmla="*/ 0 h 80"/>
                    <a:gd name="T60" fmla="*/ 0 w 107"/>
                    <a:gd name="T61" fmla="*/ 0 h 80"/>
                    <a:gd name="T62" fmla="*/ 0 w 107"/>
                    <a:gd name="T63" fmla="*/ 0 h 80"/>
                    <a:gd name="T64" fmla="*/ 0 w 107"/>
                    <a:gd name="T65" fmla="*/ 0 h 80"/>
                    <a:gd name="T66" fmla="*/ 0 w 107"/>
                    <a:gd name="T67" fmla="*/ 0 h 80"/>
                    <a:gd name="T68" fmla="*/ 0 w 107"/>
                    <a:gd name="T69" fmla="*/ 0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7"/>
                    <a:gd name="T106" fmla="*/ 0 h 80"/>
                    <a:gd name="T107" fmla="*/ 107 w 107"/>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7" h="80">
                      <a:moveTo>
                        <a:pt x="0" y="1"/>
                      </a:moveTo>
                      <a:lnTo>
                        <a:pt x="0" y="1"/>
                      </a:lnTo>
                      <a:lnTo>
                        <a:pt x="0" y="4"/>
                      </a:lnTo>
                      <a:lnTo>
                        <a:pt x="0" y="7"/>
                      </a:lnTo>
                      <a:lnTo>
                        <a:pt x="1" y="12"/>
                      </a:lnTo>
                      <a:lnTo>
                        <a:pt x="2" y="18"/>
                      </a:lnTo>
                      <a:lnTo>
                        <a:pt x="6" y="24"/>
                      </a:lnTo>
                      <a:lnTo>
                        <a:pt x="9" y="32"/>
                      </a:lnTo>
                      <a:lnTo>
                        <a:pt x="14" y="39"/>
                      </a:lnTo>
                      <a:lnTo>
                        <a:pt x="19" y="46"/>
                      </a:lnTo>
                      <a:lnTo>
                        <a:pt x="27" y="54"/>
                      </a:lnTo>
                      <a:lnTo>
                        <a:pt x="35" y="60"/>
                      </a:lnTo>
                      <a:lnTo>
                        <a:pt x="45" y="67"/>
                      </a:lnTo>
                      <a:lnTo>
                        <a:pt x="59" y="71"/>
                      </a:lnTo>
                      <a:lnTo>
                        <a:pt x="72" y="75"/>
                      </a:lnTo>
                      <a:lnTo>
                        <a:pt x="89" y="78"/>
                      </a:lnTo>
                      <a:lnTo>
                        <a:pt x="107" y="80"/>
                      </a:lnTo>
                      <a:lnTo>
                        <a:pt x="107" y="79"/>
                      </a:lnTo>
                      <a:lnTo>
                        <a:pt x="107" y="76"/>
                      </a:lnTo>
                      <a:lnTo>
                        <a:pt x="106" y="72"/>
                      </a:lnTo>
                      <a:lnTo>
                        <a:pt x="104" y="68"/>
                      </a:lnTo>
                      <a:lnTo>
                        <a:pt x="103" y="61"/>
                      </a:lnTo>
                      <a:lnTo>
                        <a:pt x="102" y="55"/>
                      </a:lnTo>
                      <a:lnTo>
                        <a:pt x="98" y="49"/>
                      </a:lnTo>
                      <a:lnTo>
                        <a:pt x="94" y="41"/>
                      </a:lnTo>
                      <a:lnTo>
                        <a:pt x="89" y="34"/>
                      </a:lnTo>
                      <a:lnTo>
                        <a:pt x="82" y="26"/>
                      </a:lnTo>
                      <a:lnTo>
                        <a:pt x="74" y="19"/>
                      </a:lnTo>
                      <a:lnTo>
                        <a:pt x="66" y="13"/>
                      </a:lnTo>
                      <a:lnTo>
                        <a:pt x="55" y="8"/>
                      </a:lnTo>
                      <a:lnTo>
                        <a:pt x="43" y="4"/>
                      </a:lnTo>
                      <a:lnTo>
                        <a:pt x="27" y="1"/>
                      </a:lnTo>
                      <a:lnTo>
                        <a:pt x="13" y="0"/>
                      </a:lnTo>
                      <a:lnTo>
                        <a:pt x="0" y="1"/>
                      </a:lnTo>
                      <a:close/>
                    </a:path>
                  </a:pathLst>
                </a:custGeom>
                <a:solidFill>
                  <a:srgbClr val="FFFFFF"/>
                </a:solidFill>
                <a:ln w="9525">
                  <a:noFill/>
                  <a:round/>
                  <a:headEnd/>
                  <a:tailEnd/>
                </a:ln>
              </p:spPr>
              <p:txBody>
                <a:bodyPr/>
                <a:lstStyle/>
                <a:p>
                  <a:endParaRPr lang="fr-FR"/>
                </a:p>
              </p:txBody>
            </p:sp>
            <p:sp>
              <p:nvSpPr>
                <p:cNvPr id="103" name="Freeform 499"/>
                <p:cNvSpPr>
                  <a:spLocks/>
                </p:cNvSpPr>
                <p:nvPr/>
              </p:nvSpPr>
              <p:spPr bwMode="auto">
                <a:xfrm>
                  <a:off x="4355" y="2118"/>
                  <a:ext cx="18" cy="19"/>
                </a:xfrm>
                <a:custGeom>
                  <a:avLst/>
                  <a:gdLst>
                    <a:gd name="T0" fmla="*/ 0 w 70"/>
                    <a:gd name="T1" fmla="*/ 0 h 55"/>
                    <a:gd name="T2" fmla="*/ 0 w 70"/>
                    <a:gd name="T3" fmla="*/ 0 h 55"/>
                    <a:gd name="T4" fmla="*/ 0 w 70"/>
                    <a:gd name="T5" fmla="*/ 0 h 55"/>
                    <a:gd name="T6" fmla="*/ 0 w 70"/>
                    <a:gd name="T7" fmla="*/ 0 h 55"/>
                    <a:gd name="T8" fmla="*/ 0 w 70"/>
                    <a:gd name="T9" fmla="*/ 0 h 55"/>
                    <a:gd name="T10" fmla="*/ 0 w 70"/>
                    <a:gd name="T11" fmla="*/ 0 h 55"/>
                    <a:gd name="T12" fmla="*/ 0 w 70"/>
                    <a:gd name="T13" fmla="*/ 0 h 55"/>
                    <a:gd name="T14" fmla="*/ 0 w 70"/>
                    <a:gd name="T15" fmla="*/ 0 h 55"/>
                    <a:gd name="T16" fmla="*/ 0 w 70"/>
                    <a:gd name="T17" fmla="*/ 0 h 55"/>
                    <a:gd name="T18" fmla="*/ 0 w 70"/>
                    <a:gd name="T19" fmla="*/ 0 h 55"/>
                    <a:gd name="T20" fmla="*/ 0 w 70"/>
                    <a:gd name="T21" fmla="*/ 0 h 55"/>
                    <a:gd name="T22" fmla="*/ 0 w 70"/>
                    <a:gd name="T23" fmla="*/ 0 h 55"/>
                    <a:gd name="T24" fmla="*/ 0 w 70"/>
                    <a:gd name="T25" fmla="*/ 0 h 55"/>
                    <a:gd name="T26" fmla="*/ 0 w 70"/>
                    <a:gd name="T27" fmla="*/ 0 h 55"/>
                    <a:gd name="T28" fmla="*/ 0 w 70"/>
                    <a:gd name="T29" fmla="*/ 0 h 55"/>
                    <a:gd name="T30" fmla="*/ 0 w 70"/>
                    <a:gd name="T31" fmla="*/ 0 h 55"/>
                    <a:gd name="T32" fmla="*/ 0 w 70"/>
                    <a:gd name="T33" fmla="*/ 0 h 55"/>
                    <a:gd name="T34" fmla="*/ 0 w 70"/>
                    <a:gd name="T35" fmla="*/ 0 h 55"/>
                    <a:gd name="T36" fmla="*/ 0 w 70"/>
                    <a:gd name="T37" fmla="*/ 0 h 55"/>
                    <a:gd name="T38" fmla="*/ 0 w 70"/>
                    <a:gd name="T39" fmla="*/ 0 h 55"/>
                    <a:gd name="T40" fmla="*/ 0 w 70"/>
                    <a:gd name="T41" fmla="*/ 0 h 55"/>
                    <a:gd name="T42" fmla="*/ 0 w 70"/>
                    <a:gd name="T43" fmla="*/ 0 h 55"/>
                    <a:gd name="T44" fmla="*/ 0 w 70"/>
                    <a:gd name="T45" fmla="*/ 0 h 55"/>
                    <a:gd name="T46" fmla="*/ 0 w 70"/>
                    <a:gd name="T47" fmla="*/ 0 h 55"/>
                    <a:gd name="T48" fmla="*/ 0 w 70"/>
                    <a:gd name="T49" fmla="*/ 0 h 55"/>
                    <a:gd name="T50" fmla="*/ 0 w 70"/>
                    <a:gd name="T51" fmla="*/ 0 h 55"/>
                    <a:gd name="T52" fmla="*/ 0 w 70"/>
                    <a:gd name="T53" fmla="*/ 0 h 55"/>
                    <a:gd name="T54" fmla="*/ 0 w 70"/>
                    <a:gd name="T55" fmla="*/ 0 h 55"/>
                    <a:gd name="T56" fmla="*/ 0 w 70"/>
                    <a:gd name="T57" fmla="*/ 0 h 55"/>
                    <a:gd name="T58" fmla="*/ 0 w 70"/>
                    <a:gd name="T59" fmla="*/ 0 h 55"/>
                    <a:gd name="T60" fmla="*/ 0 w 70"/>
                    <a:gd name="T61" fmla="*/ 0 h 55"/>
                    <a:gd name="T62" fmla="*/ 0 w 70"/>
                    <a:gd name="T63" fmla="*/ 0 h 55"/>
                    <a:gd name="T64" fmla="*/ 0 w 70"/>
                    <a:gd name="T65" fmla="*/ 0 h 55"/>
                    <a:gd name="T66" fmla="*/ 0 w 70"/>
                    <a:gd name="T67" fmla="*/ 0 h 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0"/>
                    <a:gd name="T103" fmla="*/ 0 h 55"/>
                    <a:gd name="T104" fmla="*/ 70 w 70"/>
                    <a:gd name="T105" fmla="*/ 55 h 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0" h="55">
                      <a:moveTo>
                        <a:pt x="1" y="0"/>
                      </a:moveTo>
                      <a:lnTo>
                        <a:pt x="4" y="2"/>
                      </a:lnTo>
                      <a:lnTo>
                        <a:pt x="6" y="2"/>
                      </a:lnTo>
                      <a:lnTo>
                        <a:pt x="10" y="4"/>
                      </a:lnTo>
                      <a:lnTo>
                        <a:pt x="15" y="5"/>
                      </a:lnTo>
                      <a:lnTo>
                        <a:pt x="21" y="6"/>
                      </a:lnTo>
                      <a:lnTo>
                        <a:pt x="26" y="9"/>
                      </a:lnTo>
                      <a:lnTo>
                        <a:pt x="32" y="12"/>
                      </a:lnTo>
                      <a:lnTo>
                        <a:pt x="38" y="15"/>
                      </a:lnTo>
                      <a:lnTo>
                        <a:pt x="44" y="20"/>
                      </a:lnTo>
                      <a:lnTo>
                        <a:pt x="49" y="23"/>
                      </a:lnTo>
                      <a:lnTo>
                        <a:pt x="56" y="29"/>
                      </a:lnTo>
                      <a:lnTo>
                        <a:pt x="61" y="35"/>
                      </a:lnTo>
                      <a:lnTo>
                        <a:pt x="65" y="40"/>
                      </a:lnTo>
                      <a:lnTo>
                        <a:pt x="68" y="47"/>
                      </a:lnTo>
                      <a:lnTo>
                        <a:pt x="70" y="55"/>
                      </a:lnTo>
                      <a:lnTo>
                        <a:pt x="69" y="55"/>
                      </a:lnTo>
                      <a:lnTo>
                        <a:pt x="68" y="55"/>
                      </a:lnTo>
                      <a:lnTo>
                        <a:pt x="64" y="54"/>
                      </a:lnTo>
                      <a:lnTo>
                        <a:pt x="61" y="54"/>
                      </a:lnTo>
                      <a:lnTo>
                        <a:pt x="56" y="52"/>
                      </a:lnTo>
                      <a:lnTo>
                        <a:pt x="51" y="50"/>
                      </a:lnTo>
                      <a:lnTo>
                        <a:pt x="45" y="49"/>
                      </a:lnTo>
                      <a:lnTo>
                        <a:pt x="40" y="47"/>
                      </a:lnTo>
                      <a:lnTo>
                        <a:pt x="34" y="43"/>
                      </a:lnTo>
                      <a:lnTo>
                        <a:pt x="27" y="41"/>
                      </a:lnTo>
                      <a:lnTo>
                        <a:pt x="22" y="37"/>
                      </a:lnTo>
                      <a:lnTo>
                        <a:pt x="15" y="32"/>
                      </a:lnTo>
                      <a:lnTo>
                        <a:pt x="10" y="26"/>
                      </a:lnTo>
                      <a:lnTo>
                        <a:pt x="6" y="20"/>
                      </a:lnTo>
                      <a:lnTo>
                        <a:pt x="2" y="12"/>
                      </a:lnTo>
                      <a:lnTo>
                        <a:pt x="0" y="6"/>
                      </a:lnTo>
                      <a:lnTo>
                        <a:pt x="1" y="0"/>
                      </a:lnTo>
                      <a:close/>
                    </a:path>
                  </a:pathLst>
                </a:custGeom>
                <a:solidFill>
                  <a:srgbClr val="00CCCC"/>
                </a:solidFill>
                <a:ln w="9525">
                  <a:noFill/>
                  <a:round/>
                  <a:headEnd/>
                  <a:tailEnd/>
                </a:ln>
              </p:spPr>
              <p:txBody>
                <a:bodyPr/>
                <a:lstStyle/>
                <a:p>
                  <a:endParaRPr lang="fr-FR"/>
                </a:p>
              </p:txBody>
            </p:sp>
            <p:sp>
              <p:nvSpPr>
                <p:cNvPr id="104" name="Freeform 500"/>
                <p:cNvSpPr>
                  <a:spLocks/>
                </p:cNvSpPr>
                <p:nvPr/>
              </p:nvSpPr>
              <p:spPr bwMode="auto">
                <a:xfrm>
                  <a:off x="4361" y="2124"/>
                  <a:ext cx="6" cy="7"/>
                </a:xfrm>
                <a:custGeom>
                  <a:avLst/>
                  <a:gdLst>
                    <a:gd name="T0" fmla="*/ 0 w 24"/>
                    <a:gd name="T1" fmla="*/ 0 h 19"/>
                    <a:gd name="T2" fmla="*/ 0 w 24"/>
                    <a:gd name="T3" fmla="*/ 0 h 19"/>
                    <a:gd name="T4" fmla="*/ 0 w 24"/>
                    <a:gd name="T5" fmla="*/ 0 h 19"/>
                    <a:gd name="T6" fmla="*/ 0 w 24"/>
                    <a:gd name="T7" fmla="*/ 0 h 19"/>
                    <a:gd name="T8" fmla="*/ 0 w 24"/>
                    <a:gd name="T9" fmla="*/ 0 h 19"/>
                    <a:gd name="T10" fmla="*/ 0 w 24"/>
                    <a:gd name="T11" fmla="*/ 0 h 19"/>
                    <a:gd name="T12" fmla="*/ 0 w 24"/>
                    <a:gd name="T13" fmla="*/ 0 h 19"/>
                    <a:gd name="T14" fmla="*/ 0 w 24"/>
                    <a:gd name="T15" fmla="*/ 0 h 19"/>
                    <a:gd name="T16" fmla="*/ 0 w 24"/>
                    <a:gd name="T17" fmla="*/ 0 h 19"/>
                    <a:gd name="T18" fmla="*/ 0 w 24"/>
                    <a:gd name="T19" fmla="*/ 0 h 19"/>
                    <a:gd name="T20" fmla="*/ 0 w 24"/>
                    <a:gd name="T21" fmla="*/ 0 h 19"/>
                    <a:gd name="T22" fmla="*/ 0 w 24"/>
                    <a:gd name="T23" fmla="*/ 0 h 19"/>
                    <a:gd name="T24" fmla="*/ 0 w 24"/>
                    <a:gd name="T25" fmla="*/ 0 h 19"/>
                    <a:gd name="T26" fmla="*/ 0 w 24"/>
                    <a:gd name="T27" fmla="*/ 0 h 19"/>
                    <a:gd name="T28" fmla="*/ 0 w 24"/>
                    <a:gd name="T29" fmla="*/ 0 h 19"/>
                    <a:gd name="T30" fmla="*/ 0 w 24"/>
                    <a:gd name="T31" fmla="*/ 0 h 19"/>
                    <a:gd name="T32" fmla="*/ 0 w 24"/>
                    <a:gd name="T33" fmla="*/ 0 h 19"/>
                    <a:gd name="T34" fmla="*/ 0 w 24"/>
                    <a:gd name="T35" fmla="*/ 0 h 19"/>
                    <a:gd name="T36" fmla="*/ 0 w 24"/>
                    <a:gd name="T37" fmla="*/ 0 h 19"/>
                    <a:gd name="T38" fmla="*/ 0 w 24"/>
                    <a:gd name="T39" fmla="*/ 0 h 19"/>
                    <a:gd name="T40" fmla="*/ 0 w 24"/>
                    <a:gd name="T41" fmla="*/ 0 h 19"/>
                    <a:gd name="T42" fmla="*/ 0 w 24"/>
                    <a:gd name="T43" fmla="*/ 0 h 19"/>
                    <a:gd name="T44" fmla="*/ 0 w 24"/>
                    <a:gd name="T45" fmla="*/ 0 h 19"/>
                    <a:gd name="T46" fmla="*/ 0 w 24"/>
                    <a:gd name="T47" fmla="*/ 0 h 19"/>
                    <a:gd name="T48" fmla="*/ 0 w 24"/>
                    <a:gd name="T49" fmla="*/ 0 h 19"/>
                    <a:gd name="T50" fmla="*/ 0 w 24"/>
                    <a:gd name="T51" fmla="*/ 0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
                    <a:gd name="T79" fmla="*/ 0 h 19"/>
                    <a:gd name="T80" fmla="*/ 24 w 24"/>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 h="19">
                      <a:moveTo>
                        <a:pt x="6" y="1"/>
                      </a:moveTo>
                      <a:lnTo>
                        <a:pt x="5" y="1"/>
                      </a:lnTo>
                      <a:lnTo>
                        <a:pt x="3" y="3"/>
                      </a:lnTo>
                      <a:lnTo>
                        <a:pt x="2" y="5"/>
                      </a:lnTo>
                      <a:lnTo>
                        <a:pt x="1" y="8"/>
                      </a:lnTo>
                      <a:lnTo>
                        <a:pt x="0" y="11"/>
                      </a:lnTo>
                      <a:lnTo>
                        <a:pt x="2" y="14"/>
                      </a:lnTo>
                      <a:lnTo>
                        <a:pt x="2" y="15"/>
                      </a:lnTo>
                      <a:lnTo>
                        <a:pt x="5" y="17"/>
                      </a:lnTo>
                      <a:lnTo>
                        <a:pt x="9" y="18"/>
                      </a:lnTo>
                      <a:lnTo>
                        <a:pt x="13" y="19"/>
                      </a:lnTo>
                      <a:lnTo>
                        <a:pt x="15" y="19"/>
                      </a:lnTo>
                      <a:lnTo>
                        <a:pt x="18" y="19"/>
                      </a:lnTo>
                      <a:lnTo>
                        <a:pt x="21" y="19"/>
                      </a:lnTo>
                      <a:lnTo>
                        <a:pt x="23" y="18"/>
                      </a:lnTo>
                      <a:lnTo>
                        <a:pt x="24" y="14"/>
                      </a:lnTo>
                      <a:lnTo>
                        <a:pt x="24" y="11"/>
                      </a:lnTo>
                      <a:lnTo>
                        <a:pt x="23" y="6"/>
                      </a:lnTo>
                      <a:lnTo>
                        <a:pt x="22" y="3"/>
                      </a:lnTo>
                      <a:lnTo>
                        <a:pt x="18" y="1"/>
                      </a:lnTo>
                      <a:lnTo>
                        <a:pt x="17" y="0"/>
                      </a:lnTo>
                      <a:lnTo>
                        <a:pt x="13" y="0"/>
                      </a:lnTo>
                      <a:lnTo>
                        <a:pt x="9" y="0"/>
                      </a:lnTo>
                      <a:lnTo>
                        <a:pt x="6" y="0"/>
                      </a:lnTo>
                      <a:lnTo>
                        <a:pt x="6" y="1"/>
                      </a:lnTo>
                      <a:close/>
                    </a:path>
                  </a:pathLst>
                </a:custGeom>
                <a:solidFill>
                  <a:srgbClr val="0F596B"/>
                </a:solidFill>
                <a:ln w="9525">
                  <a:noFill/>
                  <a:round/>
                  <a:headEnd/>
                  <a:tailEnd/>
                </a:ln>
              </p:spPr>
              <p:txBody>
                <a:bodyPr/>
                <a:lstStyle/>
                <a:p>
                  <a:endParaRPr lang="fr-FR"/>
                </a:p>
              </p:txBody>
            </p:sp>
            <p:sp>
              <p:nvSpPr>
                <p:cNvPr id="105" name="Freeform 501"/>
                <p:cNvSpPr>
                  <a:spLocks/>
                </p:cNvSpPr>
                <p:nvPr/>
              </p:nvSpPr>
              <p:spPr bwMode="auto">
                <a:xfrm>
                  <a:off x="4288" y="2124"/>
                  <a:ext cx="57" cy="103"/>
                </a:xfrm>
                <a:custGeom>
                  <a:avLst/>
                  <a:gdLst>
                    <a:gd name="T0" fmla="*/ 0 w 225"/>
                    <a:gd name="T1" fmla="*/ 0 h 307"/>
                    <a:gd name="T2" fmla="*/ 0 w 225"/>
                    <a:gd name="T3" fmla="*/ 0 h 307"/>
                    <a:gd name="T4" fmla="*/ 0 w 225"/>
                    <a:gd name="T5" fmla="*/ 0 h 307"/>
                    <a:gd name="T6" fmla="*/ 0 w 225"/>
                    <a:gd name="T7" fmla="*/ 0 h 307"/>
                    <a:gd name="T8" fmla="*/ 0 w 225"/>
                    <a:gd name="T9" fmla="*/ 0 h 307"/>
                    <a:gd name="T10" fmla="*/ 0 w 225"/>
                    <a:gd name="T11" fmla="*/ 0 h 307"/>
                    <a:gd name="T12" fmla="*/ 0 w 225"/>
                    <a:gd name="T13" fmla="*/ 0 h 307"/>
                    <a:gd name="T14" fmla="*/ 0 w 225"/>
                    <a:gd name="T15" fmla="*/ 0 h 307"/>
                    <a:gd name="T16" fmla="*/ 0 w 225"/>
                    <a:gd name="T17" fmla="*/ 0 h 307"/>
                    <a:gd name="T18" fmla="*/ 0 w 225"/>
                    <a:gd name="T19" fmla="*/ 0 h 307"/>
                    <a:gd name="T20" fmla="*/ 0 w 225"/>
                    <a:gd name="T21" fmla="*/ 0 h 307"/>
                    <a:gd name="T22" fmla="*/ 0 w 225"/>
                    <a:gd name="T23" fmla="*/ 0 h 307"/>
                    <a:gd name="T24" fmla="*/ 0 w 225"/>
                    <a:gd name="T25" fmla="*/ 0 h 307"/>
                    <a:gd name="T26" fmla="*/ 0 w 225"/>
                    <a:gd name="T27" fmla="*/ 0 h 307"/>
                    <a:gd name="T28" fmla="*/ 0 w 225"/>
                    <a:gd name="T29" fmla="*/ 0 h 307"/>
                    <a:gd name="T30" fmla="*/ 0 w 225"/>
                    <a:gd name="T31" fmla="*/ 0 h 307"/>
                    <a:gd name="T32" fmla="*/ 0 w 225"/>
                    <a:gd name="T33" fmla="*/ 0 h 307"/>
                    <a:gd name="T34" fmla="*/ 0 w 225"/>
                    <a:gd name="T35" fmla="*/ 0 h 307"/>
                    <a:gd name="T36" fmla="*/ 0 w 225"/>
                    <a:gd name="T37" fmla="*/ 0 h 307"/>
                    <a:gd name="T38" fmla="*/ 0 w 225"/>
                    <a:gd name="T39" fmla="*/ 0 h 307"/>
                    <a:gd name="T40" fmla="*/ 0 w 225"/>
                    <a:gd name="T41" fmla="*/ 0 h 307"/>
                    <a:gd name="T42" fmla="*/ 0 w 225"/>
                    <a:gd name="T43" fmla="*/ 0 h 307"/>
                    <a:gd name="T44" fmla="*/ 0 w 225"/>
                    <a:gd name="T45" fmla="*/ 0 h 307"/>
                    <a:gd name="T46" fmla="*/ 0 w 225"/>
                    <a:gd name="T47" fmla="*/ 0 h 307"/>
                    <a:gd name="T48" fmla="*/ 0 w 225"/>
                    <a:gd name="T49" fmla="*/ 0 h 307"/>
                    <a:gd name="T50" fmla="*/ 0 w 225"/>
                    <a:gd name="T51" fmla="*/ 0 h 307"/>
                    <a:gd name="T52" fmla="*/ 0 w 225"/>
                    <a:gd name="T53" fmla="*/ 0 h 307"/>
                    <a:gd name="T54" fmla="*/ 0 w 225"/>
                    <a:gd name="T55" fmla="*/ 0 h 307"/>
                    <a:gd name="T56" fmla="*/ 0 w 225"/>
                    <a:gd name="T57" fmla="*/ 0 h 307"/>
                    <a:gd name="T58" fmla="*/ 0 w 225"/>
                    <a:gd name="T59" fmla="*/ 0 h 307"/>
                    <a:gd name="T60" fmla="*/ 0 w 225"/>
                    <a:gd name="T61" fmla="*/ 0 h 307"/>
                    <a:gd name="T62" fmla="*/ 0 w 225"/>
                    <a:gd name="T63" fmla="*/ 0 h 307"/>
                    <a:gd name="T64" fmla="*/ 0 w 225"/>
                    <a:gd name="T65" fmla="*/ 0 h 307"/>
                    <a:gd name="T66" fmla="*/ 0 w 225"/>
                    <a:gd name="T67" fmla="*/ 0 h 307"/>
                    <a:gd name="T68" fmla="*/ 0 w 225"/>
                    <a:gd name="T69" fmla="*/ 0 h 307"/>
                    <a:gd name="T70" fmla="*/ 0 w 225"/>
                    <a:gd name="T71" fmla="*/ 0 h 307"/>
                    <a:gd name="T72" fmla="*/ 0 w 225"/>
                    <a:gd name="T73" fmla="*/ 0 h 307"/>
                    <a:gd name="T74" fmla="*/ 0 w 225"/>
                    <a:gd name="T75" fmla="*/ 0 h 307"/>
                    <a:gd name="T76" fmla="*/ 0 w 225"/>
                    <a:gd name="T77" fmla="*/ 0 h 307"/>
                    <a:gd name="T78" fmla="*/ 0 w 225"/>
                    <a:gd name="T79" fmla="*/ 0 h 307"/>
                    <a:gd name="T80" fmla="*/ 0 w 225"/>
                    <a:gd name="T81" fmla="*/ 0 h 307"/>
                    <a:gd name="T82" fmla="*/ 0 w 225"/>
                    <a:gd name="T83" fmla="*/ 0 h 307"/>
                    <a:gd name="T84" fmla="*/ 0 w 225"/>
                    <a:gd name="T85" fmla="*/ 0 h 307"/>
                    <a:gd name="T86" fmla="*/ 0 w 225"/>
                    <a:gd name="T87" fmla="*/ 0 h 307"/>
                    <a:gd name="T88" fmla="*/ 0 w 225"/>
                    <a:gd name="T89" fmla="*/ 0 h 30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5"/>
                    <a:gd name="T136" fmla="*/ 0 h 307"/>
                    <a:gd name="T137" fmla="*/ 225 w 225"/>
                    <a:gd name="T138" fmla="*/ 307 h 30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5" h="307">
                      <a:moveTo>
                        <a:pt x="74" y="2"/>
                      </a:moveTo>
                      <a:lnTo>
                        <a:pt x="74" y="3"/>
                      </a:lnTo>
                      <a:lnTo>
                        <a:pt x="72" y="6"/>
                      </a:lnTo>
                      <a:lnTo>
                        <a:pt x="71" y="12"/>
                      </a:lnTo>
                      <a:lnTo>
                        <a:pt x="68" y="20"/>
                      </a:lnTo>
                      <a:lnTo>
                        <a:pt x="66" y="28"/>
                      </a:lnTo>
                      <a:lnTo>
                        <a:pt x="64" y="39"/>
                      </a:lnTo>
                      <a:lnTo>
                        <a:pt x="60" y="51"/>
                      </a:lnTo>
                      <a:lnTo>
                        <a:pt x="59" y="62"/>
                      </a:lnTo>
                      <a:lnTo>
                        <a:pt x="57" y="74"/>
                      </a:lnTo>
                      <a:lnTo>
                        <a:pt x="55" y="87"/>
                      </a:lnTo>
                      <a:lnTo>
                        <a:pt x="54" y="97"/>
                      </a:lnTo>
                      <a:lnTo>
                        <a:pt x="55" y="109"/>
                      </a:lnTo>
                      <a:lnTo>
                        <a:pt x="55" y="120"/>
                      </a:lnTo>
                      <a:lnTo>
                        <a:pt x="58" y="129"/>
                      </a:lnTo>
                      <a:lnTo>
                        <a:pt x="60" y="137"/>
                      </a:lnTo>
                      <a:lnTo>
                        <a:pt x="66" y="143"/>
                      </a:lnTo>
                      <a:lnTo>
                        <a:pt x="66" y="144"/>
                      </a:lnTo>
                      <a:lnTo>
                        <a:pt x="67" y="146"/>
                      </a:lnTo>
                      <a:lnTo>
                        <a:pt x="70" y="150"/>
                      </a:lnTo>
                      <a:lnTo>
                        <a:pt x="72" y="156"/>
                      </a:lnTo>
                      <a:lnTo>
                        <a:pt x="76" y="162"/>
                      </a:lnTo>
                      <a:lnTo>
                        <a:pt x="83" y="171"/>
                      </a:lnTo>
                      <a:lnTo>
                        <a:pt x="88" y="178"/>
                      </a:lnTo>
                      <a:lnTo>
                        <a:pt x="96" y="188"/>
                      </a:lnTo>
                      <a:lnTo>
                        <a:pt x="104" y="195"/>
                      </a:lnTo>
                      <a:lnTo>
                        <a:pt x="114" y="204"/>
                      </a:lnTo>
                      <a:lnTo>
                        <a:pt x="125" y="211"/>
                      </a:lnTo>
                      <a:lnTo>
                        <a:pt x="136" y="219"/>
                      </a:lnTo>
                      <a:lnTo>
                        <a:pt x="149" y="225"/>
                      </a:lnTo>
                      <a:lnTo>
                        <a:pt x="164" y="230"/>
                      </a:lnTo>
                      <a:lnTo>
                        <a:pt x="180" y="234"/>
                      </a:lnTo>
                      <a:lnTo>
                        <a:pt x="197" y="238"/>
                      </a:lnTo>
                      <a:lnTo>
                        <a:pt x="199" y="239"/>
                      </a:lnTo>
                      <a:lnTo>
                        <a:pt x="201" y="240"/>
                      </a:lnTo>
                      <a:lnTo>
                        <a:pt x="203" y="243"/>
                      </a:lnTo>
                      <a:lnTo>
                        <a:pt x="207" y="246"/>
                      </a:lnTo>
                      <a:lnTo>
                        <a:pt x="210" y="249"/>
                      </a:lnTo>
                      <a:lnTo>
                        <a:pt x="214" y="254"/>
                      </a:lnTo>
                      <a:lnTo>
                        <a:pt x="218" y="258"/>
                      </a:lnTo>
                      <a:lnTo>
                        <a:pt x="220" y="262"/>
                      </a:lnTo>
                      <a:lnTo>
                        <a:pt x="223" y="267"/>
                      </a:lnTo>
                      <a:lnTo>
                        <a:pt x="224" y="272"/>
                      </a:lnTo>
                      <a:lnTo>
                        <a:pt x="225" y="276"/>
                      </a:lnTo>
                      <a:lnTo>
                        <a:pt x="224" y="281"/>
                      </a:lnTo>
                      <a:lnTo>
                        <a:pt x="223" y="285"/>
                      </a:lnTo>
                      <a:lnTo>
                        <a:pt x="220" y="289"/>
                      </a:lnTo>
                      <a:lnTo>
                        <a:pt x="216" y="293"/>
                      </a:lnTo>
                      <a:lnTo>
                        <a:pt x="210" y="295"/>
                      </a:lnTo>
                      <a:lnTo>
                        <a:pt x="204" y="298"/>
                      </a:lnTo>
                      <a:lnTo>
                        <a:pt x="199" y="300"/>
                      </a:lnTo>
                      <a:lnTo>
                        <a:pt x="194" y="303"/>
                      </a:lnTo>
                      <a:lnTo>
                        <a:pt x="189" y="304"/>
                      </a:lnTo>
                      <a:lnTo>
                        <a:pt x="185" y="306"/>
                      </a:lnTo>
                      <a:lnTo>
                        <a:pt x="178" y="306"/>
                      </a:lnTo>
                      <a:lnTo>
                        <a:pt x="174" y="307"/>
                      </a:lnTo>
                      <a:lnTo>
                        <a:pt x="169" y="307"/>
                      </a:lnTo>
                      <a:lnTo>
                        <a:pt x="165" y="307"/>
                      </a:lnTo>
                      <a:lnTo>
                        <a:pt x="160" y="306"/>
                      </a:lnTo>
                      <a:lnTo>
                        <a:pt x="156" y="306"/>
                      </a:lnTo>
                      <a:lnTo>
                        <a:pt x="149" y="304"/>
                      </a:lnTo>
                      <a:lnTo>
                        <a:pt x="144" y="303"/>
                      </a:lnTo>
                      <a:lnTo>
                        <a:pt x="139" y="300"/>
                      </a:lnTo>
                      <a:lnTo>
                        <a:pt x="134" y="299"/>
                      </a:lnTo>
                      <a:lnTo>
                        <a:pt x="127" y="295"/>
                      </a:lnTo>
                      <a:lnTo>
                        <a:pt x="121" y="292"/>
                      </a:lnTo>
                      <a:lnTo>
                        <a:pt x="112" y="287"/>
                      </a:lnTo>
                      <a:lnTo>
                        <a:pt x="102" y="281"/>
                      </a:lnTo>
                      <a:lnTo>
                        <a:pt x="92" y="274"/>
                      </a:lnTo>
                      <a:lnTo>
                        <a:pt x="81" y="267"/>
                      </a:lnTo>
                      <a:lnTo>
                        <a:pt x="71" y="258"/>
                      </a:lnTo>
                      <a:lnTo>
                        <a:pt x="60" y="249"/>
                      </a:lnTo>
                      <a:lnTo>
                        <a:pt x="50" y="239"/>
                      </a:lnTo>
                      <a:lnTo>
                        <a:pt x="40" y="227"/>
                      </a:lnTo>
                      <a:lnTo>
                        <a:pt x="30" y="214"/>
                      </a:lnTo>
                      <a:lnTo>
                        <a:pt x="22" y="202"/>
                      </a:lnTo>
                      <a:lnTo>
                        <a:pt x="15" y="187"/>
                      </a:lnTo>
                      <a:lnTo>
                        <a:pt x="9" y="172"/>
                      </a:lnTo>
                      <a:lnTo>
                        <a:pt x="4" y="155"/>
                      </a:lnTo>
                      <a:lnTo>
                        <a:pt x="3" y="138"/>
                      </a:lnTo>
                      <a:lnTo>
                        <a:pt x="0" y="120"/>
                      </a:lnTo>
                      <a:lnTo>
                        <a:pt x="0" y="104"/>
                      </a:lnTo>
                      <a:lnTo>
                        <a:pt x="0" y="89"/>
                      </a:lnTo>
                      <a:lnTo>
                        <a:pt x="2" y="76"/>
                      </a:lnTo>
                      <a:lnTo>
                        <a:pt x="3" y="64"/>
                      </a:lnTo>
                      <a:lnTo>
                        <a:pt x="5" y="54"/>
                      </a:lnTo>
                      <a:lnTo>
                        <a:pt x="8" y="44"/>
                      </a:lnTo>
                      <a:lnTo>
                        <a:pt x="12" y="37"/>
                      </a:lnTo>
                      <a:lnTo>
                        <a:pt x="15" y="29"/>
                      </a:lnTo>
                      <a:lnTo>
                        <a:pt x="19" y="24"/>
                      </a:lnTo>
                      <a:lnTo>
                        <a:pt x="21" y="19"/>
                      </a:lnTo>
                      <a:lnTo>
                        <a:pt x="24" y="14"/>
                      </a:lnTo>
                      <a:lnTo>
                        <a:pt x="26" y="11"/>
                      </a:lnTo>
                      <a:lnTo>
                        <a:pt x="28" y="10"/>
                      </a:lnTo>
                      <a:lnTo>
                        <a:pt x="29" y="8"/>
                      </a:lnTo>
                      <a:lnTo>
                        <a:pt x="30" y="8"/>
                      </a:lnTo>
                      <a:lnTo>
                        <a:pt x="30" y="9"/>
                      </a:lnTo>
                      <a:lnTo>
                        <a:pt x="32" y="11"/>
                      </a:lnTo>
                      <a:lnTo>
                        <a:pt x="32" y="14"/>
                      </a:lnTo>
                      <a:lnTo>
                        <a:pt x="30" y="19"/>
                      </a:lnTo>
                      <a:lnTo>
                        <a:pt x="32" y="18"/>
                      </a:lnTo>
                      <a:lnTo>
                        <a:pt x="34" y="14"/>
                      </a:lnTo>
                      <a:lnTo>
                        <a:pt x="34" y="12"/>
                      </a:lnTo>
                      <a:lnTo>
                        <a:pt x="37" y="9"/>
                      </a:lnTo>
                      <a:lnTo>
                        <a:pt x="40" y="7"/>
                      </a:lnTo>
                      <a:lnTo>
                        <a:pt x="42" y="7"/>
                      </a:lnTo>
                      <a:lnTo>
                        <a:pt x="43" y="9"/>
                      </a:lnTo>
                      <a:lnTo>
                        <a:pt x="43" y="11"/>
                      </a:lnTo>
                      <a:lnTo>
                        <a:pt x="43" y="14"/>
                      </a:lnTo>
                      <a:lnTo>
                        <a:pt x="42" y="17"/>
                      </a:lnTo>
                      <a:lnTo>
                        <a:pt x="42" y="22"/>
                      </a:lnTo>
                      <a:lnTo>
                        <a:pt x="43" y="18"/>
                      </a:lnTo>
                      <a:lnTo>
                        <a:pt x="45" y="13"/>
                      </a:lnTo>
                      <a:lnTo>
                        <a:pt x="49" y="10"/>
                      </a:lnTo>
                      <a:lnTo>
                        <a:pt x="50" y="6"/>
                      </a:lnTo>
                      <a:lnTo>
                        <a:pt x="53" y="4"/>
                      </a:lnTo>
                      <a:lnTo>
                        <a:pt x="55" y="2"/>
                      </a:lnTo>
                      <a:lnTo>
                        <a:pt x="57" y="3"/>
                      </a:lnTo>
                      <a:lnTo>
                        <a:pt x="57" y="4"/>
                      </a:lnTo>
                      <a:lnTo>
                        <a:pt x="57" y="6"/>
                      </a:lnTo>
                      <a:lnTo>
                        <a:pt x="57" y="9"/>
                      </a:lnTo>
                      <a:lnTo>
                        <a:pt x="57" y="12"/>
                      </a:lnTo>
                      <a:lnTo>
                        <a:pt x="55" y="14"/>
                      </a:lnTo>
                      <a:lnTo>
                        <a:pt x="54" y="19"/>
                      </a:lnTo>
                      <a:lnTo>
                        <a:pt x="55" y="15"/>
                      </a:lnTo>
                      <a:lnTo>
                        <a:pt x="57" y="12"/>
                      </a:lnTo>
                      <a:lnTo>
                        <a:pt x="60" y="9"/>
                      </a:lnTo>
                      <a:lnTo>
                        <a:pt x="62" y="5"/>
                      </a:lnTo>
                      <a:lnTo>
                        <a:pt x="64" y="3"/>
                      </a:lnTo>
                      <a:lnTo>
                        <a:pt x="67" y="0"/>
                      </a:lnTo>
                      <a:lnTo>
                        <a:pt x="71" y="0"/>
                      </a:lnTo>
                      <a:lnTo>
                        <a:pt x="72" y="0"/>
                      </a:lnTo>
                      <a:lnTo>
                        <a:pt x="74" y="0"/>
                      </a:lnTo>
                      <a:lnTo>
                        <a:pt x="74" y="1"/>
                      </a:lnTo>
                      <a:lnTo>
                        <a:pt x="74" y="2"/>
                      </a:lnTo>
                      <a:close/>
                    </a:path>
                  </a:pathLst>
                </a:custGeom>
                <a:solidFill>
                  <a:srgbClr val="E6B380"/>
                </a:solidFill>
                <a:ln w="9525">
                  <a:noFill/>
                  <a:round/>
                  <a:headEnd/>
                  <a:tailEnd/>
                </a:ln>
              </p:spPr>
              <p:txBody>
                <a:bodyPr/>
                <a:lstStyle/>
                <a:p>
                  <a:endParaRPr lang="fr-FR"/>
                </a:p>
              </p:txBody>
            </p:sp>
            <p:sp>
              <p:nvSpPr>
                <p:cNvPr id="106" name="Freeform 502"/>
                <p:cNvSpPr>
                  <a:spLocks/>
                </p:cNvSpPr>
                <p:nvPr/>
              </p:nvSpPr>
              <p:spPr bwMode="auto">
                <a:xfrm>
                  <a:off x="4311" y="2119"/>
                  <a:ext cx="14" cy="24"/>
                </a:xfrm>
                <a:custGeom>
                  <a:avLst/>
                  <a:gdLst>
                    <a:gd name="T0" fmla="*/ 0 w 55"/>
                    <a:gd name="T1" fmla="*/ 0 h 70"/>
                    <a:gd name="T2" fmla="*/ 0 w 55"/>
                    <a:gd name="T3" fmla="*/ 0 h 70"/>
                    <a:gd name="T4" fmla="*/ 0 w 55"/>
                    <a:gd name="T5" fmla="*/ 0 h 70"/>
                    <a:gd name="T6" fmla="*/ 0 w 55"/>
                    <a:gd name="T7" fmla="*/ 0 h 70"/>
                    <a:gd name="T8" fmla="*/ 0 w 55"/>
                    <a:gd name="T9" fmla="*/ 0 h 70"/>
                    <a:gd name="T10" fmla="*/ 0 w 55"/>
                    <a:gd name="T11" fmla="*/ 0 h 70"/>
                    <a:gd name="T12" fmla="*/ 0 w 55"/>
                    <a:gd name="T13" fmla="*/ 0 h 70"/>
                    <a:gd name="T14" fmla="*/ 0 w 55"/>
                    <a:gd name="T15" fmla="*/ 0 h 70"/>
                    <a:gd name="T16" fmla="*/ 0 w 55"/>
                    <a:gd name="T17" fmla="*/ 0 h 70"/>
                    <a:gd name="T18" fmla="*/ 0 w 55"/>
                    <a:gd name="T19" fmla="*/ 0 h 70"/>
                    <a:gd name="T20" fmla="*/ 0 w 55"/>
                    <a:gd name="T21" fmla="*/ 0 h 70"/>
                    <a:gd name="T22" fmla="*/ 0 w 55"/>
                    <a:gd name="T23" fmla="*/ 0 h 70"/>
                    <a:gd name="T24" fmla="*/ 0 w 55"/>
                    <a:gd name="T25" fmla="*/ 0 h 70"/>
                    <a:gd name="T26" fmla="*/ 0 w 55"/>
                    <a:gd name="T27" fmla="*/ 0 h 70"/>
                    <a:gd name="T28" fmla="*/ 0 w 55"/>
                    <a:gd name="T29" fmla="*/ 0 h 70"/>
                    <a:gd name="T30" fmla="*/ 0 w 55"/>
                    <a:gd name="T31" fmla="*/ 0 h 70"/>
                    <a:gd name="T32" fmla="*/ 0 w 55"/>
                    <a:gd name="T33" fmla="*/ 0 h 70"/>
                    <a:gd name="T34" fmla="*/ 0 w 55"/>
                    <a:gd name="T35" fmla="*/ 0 h 70"/>
                    <a:gd name="T36" fmla="*/ 0 w 55"/>
                    <a:gd name="T37" fmla="*/ 0 h 70"/>
                    <a:gd name="T38" fmla="*/ 0 w 55"/>
                    <a:gd name="T39" fmla="*/ 0 h 70"/>
                    <a:gd name="T40" fmla="*/ 0 w 55"/>
                    <a:gd name="T41" fmla="*/ 0 h 70"/>
                    <a:gd name="T42" fmla="*/ 0 w 55"/>
                    <a:gd name="T43" fmla="*/ 0 h 70"/>
                    <a:gd name="T44" fmla="*/ 0 w 55"/>
                    <a:gd name="T45" fmla="*/ 0 h 70"/>
                    <a:gd name="T46" fmla="*/ 0 w 55"/>
                    <a:gd name="T47" fmla="*/ 0 h 70"/>
                    <a:gd name="T48" fmla="*/ 0 w 55"/>
                    <a:gd name="T49" fmla="*/ 0 h 70"/>
                    <a:gd name="T50" fmla="*/ 0 w 55"/>
                    <a:gd name="T51" fmla="*/ 0 h 70"/>
                    <a:gd name="T52" fmla="*/ 0 w 55"/>
                    <a:gd name="T53" fmla="*/ 0 h 70"/>
                    <a:gd name="T54" fmla="*/ 0 w 55"/>
                    <a:gd name="T55" fmla="*/ 0 h 70"/>
                    <a:gd name="T56" fmla="*/ 0 w 55"/>
                    <a:gd name="T57" fmla="*/ 0 h 70"/>
                    <a:gd name="T58" fmla="*/ 0 w 55"/>
                    <a:gd name="T59" fmla="*/ 0 h 70"/>
                    <a:gd name="T60" fmla="*/ 0 w 55"/>
                    <a:gd name="T61" fmla="*/ 0 h 70"/>
                    <a:gd name="T62" fmla="*/ 0 w 55"/>
                    <a:gd name="T63" fmla="*/ 0 h 70"/>
                    <a:gd name="T64" fmla="*/ 0 w 55"/>
                    <a:gd name="T65" fmla="*/ 0 h 70"/>
                    <a:gd name="T66" fmla="*/ 0 w 55"/>
                    <a:gd name="T67" fmla="*/ 0 h 70"/>
                    <a:gd name="T68" fmla="*/ 0 w 55"/>
                    <a:gd name="T69" fmla="*/ 0 h 70"/>
                    <a:gd name="T70" fmla="*/ 0 w 55"/>
                    <a:gd name="T71" fmla="*/ 0 h 70"/>
                    <a:gd name="T72" fmla="*/ 0 w 55"/>
                    <a:gd name="T73" fmla="*/ 0 h 70"/>
                    <a:gd name="T74" fmla="*/ 0 w 55"/>
                    <a:gd name="T75" fmla="*/ 0 h 70"/>
                    <a:gd name="T76" fmla="*/ 0 w 55"/>
                    <a:gd name="T77" fmla="*/ 0 h 70"/>
                    <a:gd name="T78" fmla="*/ 0 w 55"/>
                    <a:gd name="T79" fmla="*/ 0 h 70"/>
                    <a:gd name="T80" fmla="*/ 0 w 55"/>
                    <a:gd name="T81" fmla="*/ 0 h 70"/>
                    <a:gd name="T82" fmla="*/ 0 w 55"/>
                    <a:gd name="T83" fmla="*/ 0 h 70"/>
                    <a:gd name="T84" fmla="*/ 0 w 55"/>
                    <a:gd name="T85" fmla="*/ 0 h 70"/>
                    <a:gd name="T86" fmla="*/ 0 w 55"/>
                    <a:gd name="T87" fmla="*/ 0 h 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5"/>
                    <a:gd name="T133" fmla="*/ 0 h 70"/>
                    <a:gd name="T134" fmla="*/ 55 w 55"/>
                    <a:gd name="T135" fmla="*/ 70 h 7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5" h="70">
                      <a:moveTo>
                        <a:pt x="2" y="0"/>
                      </a:moveTo>
                      <a:lnTo>
                        <a:pt x="2" y="1"/>
                      </a:lnTo>
                      <a:lnTo>
                        <a:pt x="1" y="2"/>
                      </a:lnTo>
                      <a:lnTo>
                        <a:pt x="1" y="4"/>
                      </a:lnTo>
                      <a:lnTo>
                        <a:pt x="1" y="7"/>
                      </a:lnTo>
                      <a:lnTo>
                        <a:pt x="0" y="9"/>
                      </a:lnTo>
                      <a:lnTo>
                        <a:pt x="0" y="13"/>
                      </a:lnTo>
                      <a:lnTo>
                        <a:pt x="1" y="18"/>
                      </a:lnTo>
                      <a:lnTo>
                        <a:pt x="2" y="23"/>
                      </a:lnTo>
                      <a:lnTo>
                        <a:pt x="3" y="27"/>
                      </a:lnTo>
                      <a:lnTo>
                        <a:pt x="6" y="33"/>
                      </a:lnTo>
                      <a:lnTo>
                        <a:pt x="10" y="39"/>
                      </a:lnTo>
                      <a:lnTo>
                        <a:pt x="15" y="44"/>
                      </a:lnTo>
                      <a:lnTo>
                        <a:pt x="22" y="51"/>
                      </a:lnTo>
                      <a:lnTo>
                        <a:pt x="30" y="57"/>
                      </a:lnTo>
                      <a:lnTo>
                        <a:pt x="39" y="63"/>
                      </a:lnTo>
                      <a:lnTo>
                        <a:pt x="49" y="70"/>
                      </a:lnTo>
                      <a:lnTo>
                        <a:pt x="49" y="69"/>
                      </a:lnTo>
                      <a:lnTo>
                        <a:pt x="51" y="69"/>
                      </a:lnTo>
                      <a:lnTo>
                        <a:pt x="52" y="68"/>
                      </a:lnTo>
                      <a:lnTo>
                        <a:pt x="53" y="66"/>
                      </a:lnTo>
                      <a:lnTo>
                        <a:pt x="53" y="64"/>
                      </a:lnTo>
                      <a:lnTo>
                        <a:pt x="53" y="61"/>
                      </a:lnTo>
                      <a:lnTo>
                        <a:pt x="53" y="58"/>
                      </a:lnTo>
                      <a:lnTo>
                        <a:pt x="55" y="56"/>
                      </a:lnTo>
                      <a:lnTo>
                        <a:pt x="53" y="52"/>
                      </a:lnTo>
                      <a:lnTo>
                        <a:pt x="53" y="46"/>
                      </a:lnTo>
                      <a:lnTo>
                        <a:pt x="52" y="41"/>
                      </a:lnTo>
                      <a:lnTo>
                        <a:pt x="51" y="35"/>
                      </a:lnTo>
                      <a:lnTo>
                        <a:pt x="49" y="27"/>
                      </a:lnTo>
                      <a:lnTo>
                        <a:pt x="45" y="22"/>
                      </a:lnTo>
                      <a:lnTo>
                        <a:pt x="41" y="17"/>
                      </a:lnTo>
                      <a:lnTo>
                        <a:pt x="39" y="13"/>
                      </a:lnTo>
                      <a:lnTo>
                        <a:pt x="35" y="9"/>
                      </a:lnTo>
                      <a:lnTo>
                        <a:pt x="31" y="7"/>
                      </a:lnTo>
                      <a:lnTo>
                        <a:pt x="27" y="4"/>
                      </a:lnTo>
                      <a:lnTo>
                        <a:pt x="23" y="3"/>
                      </a:lnTo>
                      <a:lnTo>
                        <a:pt x="19" y="2"/>
                      </a:lnTo>
                      <a:lnTo>
                        <a:pt x="14" y="1"/>
                      </a:lnTo>
                      <a:lnTo>
                        <a:pt x="11" y="0"/>
                      </a:lnTo>
                      <a:lnTo>
                        <a:pt x="9" y="0"/>
                      </a:lnTo>
                      <a:lnTo>
                        <a:pt x="3" y="0"/>
                      </a:lnTo>
                      <a:lnTo>
                        <a:pt x="2" y="0"/>
                      </a:lnTo>
                      <a:close/>
                    </a:path>
                  </a:pathLst>
                </a:custGeom>
                <a:solidFill>
                  <a:srgbClr val="A8D1FF"/>
                </a:solidFill>
                <a:ln w="9525">
                  <a:noFill/>
                  <a:round/>
                  <a:headEnd/>
                  <a:tailEnd/>
                </a:ln>
              </p:spPr>
              <p:txBody>
                <a:bodyPr/>
                <a:lstStyle/>
                <a:p>
                  <a:endParaRPr lang="fr-FR"/>
                </a:p>
              </p:txBody>
            </p:sp>
            <p:sp>
              <p:nvSpPr>
                <p:cNvPr id="107" name="Freeform 503"/>
                <p:cNvSpPr>
                  <a:spLocks/>
                </p:cNvSpPr>
                <p:nvPr/>
              </p:nvSpPr>
              <p:spPr bwMode="auto">
                <a:xfrm>
                  <a:off x="4313" y="2120"/>
                  <a:ext cx="9" cy="19"/>
                </a:xfrm>
                <a:custGeom>
                  <a:avLst/>
                  <a:gdLst>
                    <a:gd name="T0" fmla="*/ 0 w 36"/>
                    <a:gd name="T1" fmla="*/ 0 h 56"/>
                    <a:gd name="T2" fmla="*/ 0 w 36"/>
                    <a:gd name="T3" fmla="*/ 0 h 56"/>
                    <a:gd name="T4" fmla="*/ 0 w 36"/>
                    <a:gd name="T5" fmla="*/ 0 h 56"/>
                    <a:gd name="T6" fmla="*/ 0 w 36"/>
                    <a:gd name="T7" fmla="*/ 0 h 56"/>
                    <a:gd name="T8" fmla="*/ 0 w 36"/>
                    <a:gd name="T9" fmla="*/ 0 h 56"/>
                    <a:gd name="T10" fmla="*/ 0 w 36"/>
                    <a:gd name="T11" fmla="*/ 0 h 56"/>
                    <a:gd name="T12" fmla="*/ 0 w 36"/>
                    <a:gd name="T13" fmla="*/ 0 h 56"/>
                    <a:gd name="T14" fmla="*/ 0 w 36"/>
                    <a:gd name="T15" fmla="*/ 0 h 56"/>
                    <a:gd name="T16" fmla="*/ 0 w 36"/>
                    <a:gd name="T17" fmla="*/ 0 h 56"/>
                    <a:gd name="T18" fmla="*/ 0 w 36"/>
                    <a:gd name="T19" fmla="*/ 0 h 56"/>
                    <a:gd name="T20" fmla="*/ 0 w 36"/>
                    <a:gd name="T21" fmla="*/ 0 h 56"/>
                    <a:gd name="T22" fmla="*/ 0 w 36"/>
                    <a:gd name="T23" fmla="*/ 0 h 56"/>
                    <a:gd name="T24" fmla="*/ 0 w 36"/>
                    <a:gd name="T25" fmla="*/ 0 h 56"/>
                    <a:gd name="T26" fmla="*/ 0 w 36"/>
                    <a:gd name="T27" fmla="*/ 0 h 56"/>
                    <a:gd name="T28" fmla="*/ 0 w 36"/>
                    <a:gd name="T29" fmla="*/ 0 h 56"/>
                    <a:gd name="T30" fmla="*/ 0 w 36"/>
                    <a:gd name="T31" fmla="*/ 0 h 56"/>
                    <a:gd name="T32" fmla="*/ 0 w 36"/>
                    <a:gd name="T33" fmla="*/ 0 h 56"/>
                    <a:gd name="T34" fmla="*/ 0 w 36"/>
                    <a:gd name="T35" fmla="*/ 0 h 56"/>
                    <a:gd name="T36" fmla="*/ 0 w 36"/>
                    <a:gd name="T37" fmla="*/ 0 h 56"/>
                    <a:gd name="T38" fmla="*/ 0 w 36"/>
                    <a:gd name="T39" fmla="*/ 0 h 56"/>
                    <a:gd name="T40" fmla="*/ 0 w 36"/>
                    <a:gd name="T41" fmla="*/ 0 h 56"/>
                    <a:gd name="T42" fmla="*/ 0 w 36"/>
                    <a:gd name="T43" fmla="*/ 0 h 56"/>
                    <a:gd name="T44" fmla="*/ 0 w 36"/>
                    <a:gd name="T45" fmla="*/ 0 h 56"/>
                    <a:gd name="T46" fmla="*/ 0 w 36"/>
                    <a:gd name="T47" fmla="*/ 0 h 56"/>
                    <a:gd name="T48" fmla="*/ 0 w 36"/>
                    <a:gd name="T49" fmla="*/ 0 h 56"/>
                    <a:gd name="T50" fmla="*/ 0 w 36"/>
                    <a:gd name="T51" fmla="*/ 0 h 56"/>
                    <a:gd name="T52" fmla="*/ 0 w 36"/>
                    <a:gd name="T53" fmla="*/ 0 h 56"/>
                    <a:gd name="T54" fmla="*/ 0 w 36"/>
                    <a:gd name="T55" fmla="*/ 0 h 56"/>
                    <a:gd name="T56" fmla="*/ 0 w 36"/>
                    <a:gd name="T57" fmla="*/ 0 h 56"/>
                    <a:gd name="T58" fmla="*/ 0 w 36"/>
                    <a:gd name="T59" fmla="*/ 0 h 56"/>
                    <a:gd name="T60" fmla="*/ 0 w 36"/>
                    <a:gd name="T61" fmla="*/ 0 h 56"/>
                    <a:gd name="T62" fmla="*/ 0 w 36"/>
                    <a:gd name="T63" fmla="*/ 0 h 56"/>
                    <a:gd name="T64" fmla="*/ 0 w 36"/>
                    <a:gd name="T65" fmla="*/ 0 h 56"/>
                    <a:gd name="T66" fmla="*/ 0 w 36"/>
                    <a:gd name="T67" fmla="*/ 0 h 56"/>
                    <a:gd name="T68" fmla="*/ 0 w 36"/>
                    <a:gd name="T69" fmla="*/ 0 h 56"/>
                    <a:gd name="T70" fmla="*/ 0 w 36"/>
                    <a:gd name="T71" fmla="*/ 0 h 56"/>
                    <a:gd name="T72" fmla="*/ 0 w 36"/>
                    <a:gd name="T73" fmla="*/ 0 h 56"/>
                    <a:gd name="T74" fmla="*/ 0 w 36"/>
                    <a:gd name="T75" fmla="*/ 0 h 56"/>
                    <a:gd name="T76" fmla="*/ 0 w 36"/>
                    <a:gd name="T77" fmla="*/ 0 h 56"/>
                    <a:gd name="T78" fmla="*/ 0 w 36"/>
                    <a:gd name="T79" fmla="*/ 0 h 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6"/>
                    <a:gd name="T121" fmla="*/ 0 h 56"/>
                    <a:gd name="T122" fmla="*/ 36 w 36"/>
                    <a:gd name="T123" fmla="*/ 56 h 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6" h="56">
                      <a:moveTo>
                        <a:pt x="0" y="1"/>
                      </a:moveTo>
                      <a:lnTo>
                        <a:pt x="0" y="1"/>
                      </a:lnTo>
                      <a:lnTo>
                        <a:pt x="0" y="2"/>
                      </a:lnTo>
                      <a:lnTo>
                        <a:pt x="0" y="4"/>
                      </a:lnTo>
                      <a:lnTo>
                        <a:pt x="0" y="6"/>
                      </a:lnTo>
                      <a:lnTo>
                        <a:pt x="0" y="9"/>
                      </a:lnTo>
                      <a:lnTo>
                        <a:pt x="0" y="14"/>
                      </a:lnTo>
                      <a:lnTo>
                        <a:pt x="1" y="18"/>
                      </a:lnTo>
                      <a:lnTo>
                        <a:pt x="2" y="22"/>
                      </a:lnTo>
                      <a:lnTo>
                        <a:pt x="4" y="26"/>
                      </a:lnTo>
                      <a:lnTo>
                        <a:pt x="6" y="32"/>
                      </a:lnTo>
                      <a:lnTo>
                        <a:pt x="9" y="36"/>
                      </a:lnTo>
                      <a:lnTo>
                        <a:pt x="13" y="40"/>
                      </a:lnTo>
                      <a:lnTo>
                        <a:pt x="17" y="44"/>
                      </a:lnTo>
                      <a:lnTo>
                        <a:pt x="22" y="50"/>
                      </a:lnTo>
                      <a:lnTo>
                        <a:pt x="29" y="53"/>
                      </a:lnTo>
                      <a:lnTo>
                        <a:pt x="36" y="56"/>
                      </a:lnTo>
                      <a:lnTo>
                        <a:pt x="36" y="55"/>
                      </a:lnTo>
                      <a:lnTo>
                        <a:pt x="36" y="51"/>
                      </a:lnTo>
                      <a:lnTo>
                        <a:pt x="36" y="49"/>
                      </a:lnTo>
                      <a:lnTo>
                        <a:pt x="36" y="45"/>
                      </a:lnTo>
                      <a:lnTo>
                        <a:pt x="36" y="42"/>
                      </a:lnTo>
                      <a:lnTo>
                        <a:pt x="36" y="39"/>
                      </a:lnTo>
                      <a:lnTo>
                        <a:pt x="35" y="35"/>
                      </a:lnTo>
                      <a:lnTo>
                        <a:pt x="34" y="32"/>
                      </a:lnTo>
                      <a:lnTo>
                        <a:pt x="32" y="27"/>
                      </a:lnTo>
                      <a:lnTo>
                        <a:pt x="32" y="24"/>
                      </a:lnTo>
                      <a:lnTo>
                        <a:pt x="30" y="20"/>
                      </a:lnTo>
                      <a:lnTo>
                        <a:pt x="27" y="17"/>
                      </a:lnTo>
                      <a:lnTo>
                        <a:pt x="23" y="14"/>
                      </a:lnTo>
                      <a:lnTo>
                        <a:pt x="21" y="11"/>
                      </a:lnTo>
                      <a:lnTo>
                        <a:pt x="15" y="8"/>
                      </a:lnTo>
                      <a:lnTo>
                        <a:pt x="13" y="6"/>
                      </a:lnTo>
                      <a:lnTo>
                        <a:pt x="9" y="5"/>
                      </a:lnTo>
                      <a:lnTo>
                        <a:pt x="8" y="4"/>
                      </a:lnTo>
                      <a:lnTo>
                        <a:pt x="2" y="2"/>
                      </a:lnTo>
                      <a:lnTo>
                        <a:pt x="1" y="1"/>
                      </a:lnTo>
                      <a:lnTo>
                        <a:pt x="0" y="0"/>
                      </a:lnTo>
                      <a:lnTo>
                        <a:pt x="0" y="1"/>
                      </a:lnTo>
                      <a:close/>
                    </a:path>
                  </a:pathLst>
                </a:custGeom>
                <a:solidFill>
                  <a:srgbClr val="F5E3E6"/>
                </a:solidFill>
                <a:ln w="9525">
                  <a:noFill/>
                  <a:round/>
                  <a:headEnd/>
                  <a:tailEnd/>
                </a:ln>
              </p:spPr>
              <p:txBody>
                <a:bodyPr/>
                <a:lstStyle/>
                <a:p>
                  <a:endParaRPr lang="fr-FR"/>
                </a:p>
              </p:txBody>
            </p:sp>
            <p:sp>
              <p:nvSpPr>
                <p:cNvPr id="108" name="Freeform 504"/>
                <p:cNvSpPr>
                  <a:spLocks/>
                </p:cNvSpPr>
                <p:nvPr/>
              </p:nvSpPr>
              <p:spPr bwMode="auto">
                <a:xfrm>
                  <a:off x="4244" y="2237"/>
                  <a:ext cx="95" cy="58"/>
                </a:xfrm>
                <a:custGeom>
                  <a:avLst/>
                  <a:gdLst>
                    <a:gd name="T0" fmla="*/ 0 w 379"/>
                    <a:gd name="T1" fmla="*/ 0 h 174"/>
                    <a:gd name="T2" fmla="*/ 0 w 379"/>
                    <a:gd name="T3" fmla="*/ 0 h 174"/>
                    <a:gd name="T4" fmla="*/ 0 w 379"/>
                    <a:gd name="T5" fmla="*/ 0 h 174"/>
                    <a:gd name="T6" fmla="*/ 0 w 379"/>
                    <a:gd name="T7" fmla="*/ 0 h 174"/>
                    <a:gd name="T8" fmla="*/ 0 w 379"/>
                    <a:gd name="T9" fmla="*/ 0 h 174"/>
                    <a:gd name="T10" fmla="*/ 0 w 379"/>
                    <a:gd name="T11" fmla="*/ 0 h 174"/>
                    <a:gd name="T12" fmla="*/ 0 w 379"/>
                    <a:gd name="T13" fmla="*/ 0 h 174"/>
                    <a:gd name="T14" fmla="*/ 0 w 379"/>
                    <a:gd name="T15" fmla="*/ 0 h 174"/>
                    <a:gd name="T16" fmla="*/ 0 w 379"/>
                    <a:gd name="T17" fmla="*/ 0 h 174"/>
                    <a:gd name="T18" fmla="*/ 0 w 379"/>
                    <a:gd name="T19" fmla="*/ 0 h 174"/>
                    <a:gd name="T20" fmla="*/ 0 w 379"/>
                    <a:gd name="T21" fmla="*/ 0 h 174"/>
                    <a:gd name="T22" fmla="*/ 0 w 379"/>
                    <a:gd name="T23" fmla="*/ 0 h 174"/>
                    <a:gd name="T24" fmla="*/ 0 w 379"/>
                    <a:gd name="T25" fmla="*/ 0 h 174"/>
                    <a:gd name="T26" fmla="*/ 0 w 379"/>
                    <a:gd name="T27" fmla="*/ 0 h 174"/>
                    <a:gd name="T28" fmla="*/ 0 w 379"/>
                    <a:gd name="T29" fmla="*/ 0 h 174"/>
                    <a:gd name="T30" fmla="*/ 0 w 379"/>
                    <a:gd name="T31" fmla="*/ 0 h 174"/>
                    <a:gd name="T32" fmla="*/ 0 w 379"/>
                    <a:gd name="T33" fmla="*/ 0 h 174"/>
                    <a:gd name="T34" fmla="*/ 0 w 379"/>
                    <a:gd name="T35" fmla="*/ 0 h 174"/>
                    <a:gd name="T36" fmla="*/ 0 w 379"/>
                    <a:gd name="T37" fmla="*/ 0 h 174"/>
                    <a:gd name="T38" fmla="*/ 0 w 379"/>
                    <a:gd name="T39" fmla="*/ 0 h 174"/>
                    <a:gd name="T40" fmla="*/ 0 w 379"/>
                    <a:gd name="T41" fmla="*/ 0 h 174"/>
                    <a:gd name="T42" fmla="*/ 0 w 379"/>
                    <a:gd name="T43" fmla="*/ 0 h 174"/>
                    <a:gd name="T44" fmla="*/ 0 w 379"/>
                    <a:gd name="T45" fmla="*/ 0 h 174"/>
                    <a:gd name="T46" fmla="*/ 0 w 379"/>
                    <a:gd name="T47" fmla="*/ 0 h 174"/>
                    <a:gd name="T48" fmla="*/ 0 w 379"/>
                    <a:gd name="T49" fmla="*/ 0 h 174"/>
                    <a:gd name="T50" fmla="*/ 0 w 379"/>
                    <a:gd name="T51" fmla="*/ 0 h 174"/>
                    <a:gd name="T52" fmla="*/ 0 w 379"/>
                    <a:gd name="T53" fmla="*/ 0 h 174"/>
                    <a:gd name="T54" fmla="*/ 0 w 379"/>
                    <a:gd name="T55" fmla="*/ 0 h 174"/>
                    <a:gd name="T56" fmla="*/ 0 w 379"/>
                    <a:gd name="T57" fmla="*/ 0 h 174"/>
                    <a:gd name="T58" fmla="*/ 0 w 379"/>
                    <a:gd name="T59" fmla="*/ 0 h 174"/>
                    <a:gd name="T60" fmla="*/ 0 w 379"/>
                    <a:gd name="T61" fmla="*/ 0 h 174"/>
                    <a:gd name="T62" fmla="*/ 0 w 379"/>
                    <a:gd name="T63" fmla="*/ 0 h 174"/>
                    <a:gd name="T64" fmla="*/ 0 w 379"/>
                    <a:gd name="T65" fmla="*/ 0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9"/>
                    <a:gd name="T100" fmla="*/ 0 h 174"/>
                    <a:gd name="T101" fmla="*/ 379 w 379"/>
                    <a:gd name="T102" fmla="*/ 174 h 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9" h="174">
                      <a:moveTo>
                        <a:pt x="184" y="37"/>
                      </a:moveTo>
                      <a:lnTo>
                        <a:pt x="137" y="0"/>
                      </a:lnTo>
                      <a:lnTo>
                        <a:pt x="137" y="2"/>
                      </a:lnTo>
                      <a:lnTo>
                        <a:pt x="135" y="4"/>
                      </a:lnTo>
                      <a:lnTo>
                        <a:pt x="135" y="8"/>
                      </a:lnTo>
                      <a:lnTo>
                        <a:pt x="133" y="12"/>
                      </a:lnTo>
                      <a:lnTo>
                        <a:pt x="130" y="19"/>
                      </a:lnTo>
                      <a:lnTo>
                        <a:pt x="126" y="25"/>
                      </a:lnTo>
                      <a:lnTo>
                        <a:pt x="121" y="33"/>
                      </a:lnTo>
                      <a:lnTo>
                        <a:pt x="114" y="41"/>
                      </a:lnTo>
                      <a:lnTo>
                        <a:pt x="105" y="50"/>
                      </a:lnTo>
                      <a:lnTo>
                        <a:pt x="93" y="59"/>
                      </a:lnTo>
                      <a:lnTo>
                        <a:pt x="80" y="70"/>
                      </a:lnTo>
                      <a:lnTo>
                        <a:pt x="65" y="79"/>
                      </a:lnTo>
                      <a:lnTo>
                        <a:pt x="46" y="91"/>
                      </a:lnTo>
                      <a:lnTo>
                        <a:pt x="24" y="103"/>
                      </a:lnTo>
                      <a:lnTo>
                        <a:pt x="0" y="116"/>
                      </a:lnTo>
                      <a:lnTo>
                        <a:pt x="0" y="117"/>
                      </a:lnTo>
                      <a:lnTo>
                        <a:pt x="0" y="119"/>
                      </a:lnTo>
                      <a:lnTo>
                        <a:pt x="2" y="122"/>
                      </a:lnTo>
                      <a:lnTo>
                        <a:pt x="3" y="125"/>
                      </a:lnTo>
                      <a:lnTo>
                        <a:pt x="6" y="129"/>
                      </a:lnTo>
                      <a:lnTo>
                        <a:pt x="7" y="135"/>
                      </a:lnTo>
                      <a:lnTo>
                        <a:pt x="12" y="139"/>
                      </a:lnTo>
                      <a:lnTo>
                        <a:pt x="16" y="143"/>
                      </a:lnTo>
                      <a:lnTo>
                        <a:pt x="21" y="148"/>
                      </a:lnTo>
                      <a:lnTo>
                        <a:pt x="29" y="153"/>
                      </a:lnTo>
                      <a:lnTo>
                        <a:pt x="37" y="157"/>
                      </a:lnTo>
                      <a:lnTo>
                        <a:pt x="46" y="160"/>
                      </a:lnTo>
                      <a:lnTo>
                        <a:pt x="58" y="164"/>
                      </a:lnTo>
                      <a:lnTo>
                        <a:pt x="70" y="167"/>
                      </a:lnTo>
                      <a:lnTo>
                        <a:pt x="86" y="170"/>
                      </a:lnTo>
                      <a:lnTo>
                        <a:pt x="88" y="170"/>
                      </a:lnTo>
                      <a:lnTo>
                        <a:pt x="95" y="171"/>
                      </a:lnTo>
                      <a:lnTo>
                        <a:pt x="107" y="172"/>
                      </a:lnTo>
                      <a:lnTo>
                        <a:pt x="122" y="173"/>
                      </a:lnTo>
                      <a:lnTo>
                        <a:pt x="142" y="173"/>
                      </a:lnTo>
                      <a:lnTo>
                        <a:pt x="163" y="174"/>
                      </a:lnTo>
                      <a:lnTo>
                        <a:pt x="186" y="174"/>
                      </a:lnTo>
                      <a:lnTo>
                        <a:pt x="211" y="173"/>
                      </a:lnTo>
                      <a:lnTo>
                        <a:pt x="236" y="170"/>
                      </a:lnTo>
                      <a:lnTo>
                        <a:pt x="261" y="167"/>
                      </a:lnTo>
                      <a:lnTo>
                        <a:pt x="286" y="160"/>
                      </a:lnTo>
                      <a:lnTo>
                        <a:pt x="309" y="154"/>
                      </a:lnTo>
                      <a:lnTo>
                        <a:pt x="330" y="144"/>
                      </a:lnTo>
                      <a:lnTo>
                        <a:pt x="350" y="131"/>
                      </a:lnTo>
                      <a:lnTo>
                        <a:pt x="366" y="117"/>
                      </a:lnTo>
                      <a:lnTo>
                        <a:pt x="379" y="100"/>
                      </a:lnTo>
                      <a:lnTo>
                        <a:pt x="378" y="97"/>
                      </a:lnTo>
                      <a:lnTo>
                        <a:pt x="371" y="94"/>
                      </a:lnTo>
                      <a:lnTo>
                        <a:pt x="362" y="90"/>
                      </a:lnTo>
                      <a:lnTo>
                        <a:pt x="350" y="86"/>
                      </a:lnTo>
                      <a:lnTo>
                        <a:pt x="334" y="80"/>
                      </a:lnTo>
                      <a:lnTo>
                        <a:pt x="319" y="76"/>
                      </a:lnTo>
                      <a:lnTo>
                        <a:pt x="300" y="71"/>
                      </a:lnTo>
                      <a:lnTo>
                        <a:pt x="283" y="66"/>
                      </a:lnTo>
                      <a:lnTo>
                        <a:pt x="264" y="59"/>
                      </a:lnTo>
                      <a:lnTo>
                        <a:pt x="247" y="55"/>
                      </a:lnTo>
                      <a:lnTo>
                        <a:pt x="228" y="50"/>
                      </a:lnTo>
                      <a:lnTo>
                        <a:pt x="214" y="45"/>
                      </a:lnTo>
                      <a:lnTo>
                        <a:pt x="201" y="41"/>
                      </a:lnTo>
                      <a:lnTo>
                        <a:pt x="192" y="39"/>
                      </a:lnTo>
                      <a:lnTo>
                        <a:pt x="185" y="37"/>
                      </a:lnTo>
                      <a:lnTo>
                        <a:pt x="184" y="37"/>
                      </a:lnTo>
                      <a:close/>
                    </a:path>
                  </a:pathLst>
                </a:custGeom>
                <a:solidFill>
                  <a:srgbClr val="3047B0"/>
                </a:solidFill>
                <a:ln w="9525">
                  <a:noFill/>
                  <a:round/>
                  <a:headEnd/>
                  <a:tailEnd/>
                </a:ln>
              </p:spPr>
              <p:txBody>
                <a:bodyPr/>
                <a:lstStyle/>
                <a:p>
                  <a:endParaRPr lang="fr-FR"/>
                </a:p>
              </p:txBody>
            </p:sp>
            <p:sp>
              <p:nvSpPr>
                <p:cNvPr id="109" name="Freeform 505"/>
                <p:cNvSpPr>
                  <a:spLocks/>
                </p:cNvSpPr>
                <p:nvPr/>
              </p:nvSpPr>
              <p:spPr bwMode="auto">
                <a:xfrm>
                  <a:off x="4192" y="2286"/>
                  <a:ext cx="31" cy="22"/>
                </a:xfrm>
                <a:custGeom>
                  <a:avLst/>
                  <a:gdLst>
                    <a:gd name="T0" fmla="*/ 0 w 123"/>
                    <a:gd name="T1" fmla="*/ 0 h 66"/>
                    <a:gd name="T2" fmla="*/ 0 w 123"/>
                    <a:gd name="T3" fmla="*/ 0 h 66"/>
                    <a:gd name="T4" fmla="*/ 0 w 123"/>
                    <a:gd name="T5" fmla="*/ 0 h 66"/>
                    <a:gd name="T6" fmla="*/ 0 w 123"/>
                    <a:gd name="T7" fmla="*/ 0 h 66"/>
                    <a:gd name="T8" fmla="*/ 0 w 123"/>
                    <a:gd name="T9" fmla="*/ 0 h 66"/>
                    <a:gd name="T10" fmla="*/ 0 w 123"/>
                    <a:gd name="T11" fmla="*/ 0 h 66"/>
                    <a:gd name="T12" fmla="*/ 0 w 123"/>
                    <a:gd name="T13" fmla="*/ 0 h 66"/>
                    <a:gd name="T14" fmla="*/ 0 w 123"/>
                    <a:gd name="T15" fmla="*/ 0 h 66"/>
                    <a:gd name="T16" fmla="*/ 0 w 123"/>
                    <a:gd name="T17" fmla="*/ 0 h 66"/>
                    <a:gd name="T18" fmla="*/ 0 w 123"/>
                    <a:gd name="T19" fmla="*/ 0 h 66"/>
                    <a:gd name="T20" fmla="*/ 0 w 123"/>
                    <a:gd name="T21" fmla="*/ 0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66"/>
                    <a:gd name="T35" fmla="*/ 123 w 123"/>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66">
                      <a:moveTo>
                        <a:pt x="34" y="10"/>
                      </a:moveTo>
                      <a:lnTo>
                        <a:pt x="34" y="39"/>
                      </a:lnTo>
                      <a:lnTo>
                        <a:pt x="0" y="65"/>
                      </a:lnTo>
                      <a:lnTo>
                        <a:pt x="4" y="66"/>
                      </a:lnTo>
                      <a:lnTo>
                        <a:pt x="42" y="44"/>
                      </a:lnTo>
                      <a:lnTo>
                        <a:pt x="105" y="47"/>
                      </a:lnTo>
                      <a:lnTo>
                        <a:pt x="123" y="34"/>
                      </a:lnTo>
                      <a:lnTo>
                        <a:pt x="47" y="31"/>
                      </a:lnTo>
                      <a:lnTo>
                        <a:pt x="47" y="0"/>
                      </a:lnTo>
                      <a:lnTo>
                        <a:pt x="34" y="10"/>
                      </a:lnTo>
                      <a:close/>
                    </a:path>
                  </a:pathLst>
                </a:custGeom>
                <a:solidFill>
                  <a:srgbClr val="FF00B3"/>
                </a:solidFill>
                <a:ln w="9525">
                  <a:noFill/>
                  <a:round/>
                  <a:headEnd/>
                  <a:tailEnd/>
                </a:ln>
              </p:spPr>
              <p:txBody>
                <a:bodyPr/>
                <a:lstStyle/>
                <a:p>
                  <a:endParaRPr lang="fr-FR"/>
                </a:p>
              </p:txBody>
            </p:sp>
            <p:sp>
              <p:nvSpPr>
                <p:cNvPr id="110" name="Freeform 506"/>
                <p:cNvSpPr>
                  <a:spLocks/>
                </p:cNvSpPr>
                <p:nvPr/>
              </p:nvSpPr>
              <p:spPr bwMode="auto">
                <a:xfrm>
                  <a:off x="4248" y="2192"/>
                  <a:ext cx="4" cy="20"/>
                </a:xfrm>
                <a:custGeom>
                  <a:avLst/>
                  <a:gdLst>
                    <a:gd name="T0" fmla="*/ 0 w 15"/>
                    <a:gd name="T1" fmla="*/ 0 h 60"/>
                    <a:gd name="T2" fmla="*/ 0 w 15"/>
                    <a:gd name="T3" fmla="*/ 0 h 60"/>
                    <a:gd name="T4" fmla="*/ 0 w 15"/>
                    <a:gd name="T5" fmla="*/ 0 h 60"/>
                    <a:gd name="T6" fmla="*/ 0 w 15"/>
                    <a:gd name="T7" fmla="*/ 0 h 60"/>
                    <a:gd name="T8" fmla="*/ 0 w 15"/>
                    <a:gd name="T9" fmla="*/ 0 h 60"/>
                    <a:gd name="T10" fmla="*/ 0 w 15"/>
                    <a:gd name="T11" fmla="*/ 0 h 60"/>
                    <a:gd name="T12" fmla="*/ 0 w 15"/>
                    <a:gd name="T13" fmla="*/ 0 h 60"/>
                    <a:gd name="T14" fmla="*/ 0 w 15"/>
                    <a:gd name="T15" fmla="*/ 0 h 60"/>
                    <a:gd name="T16" fmla="*/ 0 w 15"/>
                    <a:gd name="T17" fmla="*/ 0 h 60"/>
                    <a:gd name="T18" fmla="*/ 0 w 15"/>
                    <a:gd name="T19" fmla="*/ 0 h 60"/>
                    <a:gd name="T20" fmla="*/ 0 w 15"/>
                    <a:gd name="T21" fmla="*/ 0 h 60"/>
                    <a:gd name="T22" fmla="*/ 0 w 15"/>
                    <a:gd name="T23" fmla="*/ 0 h 60"/>
                    <a:gd name="T24" fmla="*/ 0 w 15"/>
                    <a:gd name="T25" fmla="*/ 0 h 60"/>
                    <a:gd name="T26" fmla="*/ 0 w 15"/>
                    <a:gd name="T27" fmla="*/ 0 h 60"/>
                    <a:gd name="T28" fmla="*/ 0 w 15"/>
                    <a:gd name="T29" fmla="*/ 0 h 60"/>
                    <a:gd name="T30" fmla="*/ 0 w 15"/>
                    <a:gd name="T31" fmla="*/ 0 h 60"/>
                    <a:gd name="T32" fmla="*/ 0 w 15"/>
                    <a:gd name="T33" fmla="*/ 0 h 60"/>
                    <a:gd name="T34" fmla="*/ 0 w 15"/>
                    <a:gd name="T35" fmla="*/ 0 h 60"/>
                    <a:gd name="T36" fmla="*/ 0 w 15"/>
                    <a:gd name="T37" fmla="*/ 0 h 60"/>
                    <a:gd name="T38" fmla="*/ 0 w 15"/>
                    <a:gd name="T39" fmla="*/ 0 h 60"/>
                    <a:gd name="T40" fmla="*/ 0 w 15"/>
                    <a:gd name="T41" fmla="*/ 0 h 60"/>
                    <a:gd name="T42" fmla="*/ 0 w 15"/>
                    <a:gd name="T43" fmla="*/ 0 h 60"/>
                    <a:gd name="T44" fmla="*/ 0 w 15"/>
                    <a:gd name="T45" fmla="*/ 0 h 60"/>
                    <a:gd name="T46" fmla="*/ 0 w 15"/>
                    <a:gd name="T47" fmla="*/ 0 h 60"/>
                    <a:gd name="T48" fmla="*/ 0 w 15"/>
                    <a:gd name="T49" fmla="*/ 0 h 60"/>
                    <a:gd name="T50" fmla="*/ 0 w 15"/>
                    <a:gd name="T51" fmla="*/ 0 h 60"/>
                    <a:gd name="T52" fmla="*/ 0 w 15"/>
                    <a:gd name="T53" fmla="*/ 0 h 60"/>
                    <a:gd name="T54" fmla="*/ 0 w 15"/>
                    <a:gd name="T55" fmla="*/ 0 h 60"/>
                    <a:gd name="T56" fmla="*/ 0 w 15"/>
                    <a:gd name="T57" fmla="*/ 0 h 60"/>
                    <a:gd name="T58" fmla="*/ 0 w 15"/>
                    <a:gd name="T59" fmla="*/ 0 h 60"/>
                    <a:gd name="T60" fmla="*/ 0 w 15"/>
                    <a:gd name="T61" fmla="*/ 0 h 60"/>
                    <a:gd name="T62" fmla="*/ 0 w 15"/>
                    <a:gd name="T63" fmla="*/ 0 h 60"/>
                    <a:gd name="T64" fmla="*/ 0 w 15"/>
                    <a:gd name="T65" fmla="*/ 0 h 60"/>
                    <a:gd name="T66" fmla="*/ 0 w 15"/>
                    <a:gd name="T67" fmla="*/ 0 h 60"/>
                    <a:gd name="T68" fmla="*/ 0 w 15"/>
                    <a:gd name="T69" fmla="*/ 0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
                    <a:gd name="T106" fmla="*/ 0 h 60"/>
                    <a:gd name="T107" fmla="*/ 15 w 15"/>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 h="60">
                      <a:moveTo>
                        <a:pt x="9" y="60"/>
                      </a:moveTo>
                      <a:lnTo>
                        <a:pt x="9" y="59"/>
                      </a:lnTo>
                      <a:lnTo>
                        <a:pt x="9" y="58"/>
                      </a:lnTo>
                      <a:lnTo>
                        <a:pt x="9" y="56"/>
                      </a:lnTo>
                      <a:lnTo>
                        <a:pt x="9" y="54"/>
                      </a:lnTo>
                      <a:lnTo>
                        <a:pt x="9" y="51"/>
                      </a:lnTo>
                      <a:lnTo>
                        <a:pt x="9" y="46"/>
                      </a:lnTo>
                      <a:lnTo>
                        <a:pt x="9" y="43"/>
                      </a:lnTo>
                      <a:lnTo>
                        <a:pt x="9" y="39"/>
                      </a:lnTo>
                      <a:lnTo>
                        <a:pt x="8" y="35"/>
                      </a:lnTo>
                      <a:lnTo>
                        <a:pt x="8" y="30"/>
                      </a:lnTo>
                      <a:lnTo>
                        <a:pt x="7" y="26"/>
                      </a:lnTo>
                      <a:lnTo>
                        <a:pt x="5" y="21"/>
                      </a:lnTo>
                      <a:lnTo>
                        <a:pt x="5" y="17"/>
                      </a:lnTo>
                      <a:lnTo>
                        <a:pt x="4" y="15"/>
                      </a:lnTo>
                      <a:lnTo>
                        <a:pt x="1" y="10"/>
                      </a:lnTo>
                      <a:lnTo>
                        <a:pt x="0" y="8"/>
                      </a:lnTo>
                      <a:lnTo>
                        <a:pt x="3" y="0"/>
                      </a:lnTo>
                      <a:lnTo>
                        <a:pt x="3" y="1"/>
                      </a:lnTo>
                      <a:lnTo>
                        <a:pt x="5" y="4"/>
                      </a:lnTo>
                      <a:lnTo>
                        <a:pt x="5" y="6"/>
                      </a:lnTo>
                      <a:lnTo>
                        <a:pt x="8" y="8"/>
                      </a:lnTo>
                      <a:lnTo>
                        <a:pt x="9" y="11"/>
                      </a:lnTo>
                      <a:lnTo>
                        <a:pt x="11" y="16"/>
                      </a:lnTo>
                      <a:lnTo>
                        <a:pt x="12" y="19"/>
                      </a:lnTo>
                      <a:lnTo>
                        <a:pt x="13" y="23"/>
                      </a:lnTo>
                      <a:lnTo>
                        <a:pt x="13" y="27"/>
                      </a:lnTo>
                      <a:lnTo>
                        <a:pt x="15" y="34"/>
                      </a:lnTo>
                      <a:lnTo>
                        <a:pt x="15" y="38"/>
                      </a:lnTo>
                      <a:lnTo>
                        <a:pt x="15" y="43"/>
                      </a:lnTo>
                      <a:lnTo>
                        <a:pt x="13" y="49"/>
                      </a:lnTo>
                      <a:lnTo>
                        <a:pt x="13" y="55"/>
                      </a:lnTo>
                      <a:lnTo>
                        <a:pt x="12" y="58"/>
                      </a:lnTo>
                      <a:lnTo>
                        <a:pt x="9" y="60"/>
                      </a:lnTo>
                      <a:close/>
                    </a:path>
                  </a:pathLst>
                </a:custGeom>
                <a:solidFill>
                  <a:srgbClr val="A8D1FF"/>
                </a:solidFill>
                <a:ln w="9525">
                  <a:noFill/>
                  <a:round/>
                  <a:headEnd/>
                  <a:tailEnd/>
                </a:ln>
              </p:spPr>
              <p:txBody>
                <a:bodyPr/>
                <a:lstStyle/>
                <a:p>
                  <a:endParaRPr lang="fr-FR"/>
                </a:p>
              </p:txBody>
            </p:sp>
            <p:sp>
              <p:nvSpPr>
                <p:cNvPr id="111" name="Freeform 507"/>
                <p:cNvSpPr>
                  <a:spLocks/>
                </p:cNvSpPr>
                <p:nvPr/>
              </p:nvSpPr>
              <p:spPr bwMode="auto">
                <a:xfrm>
                  <a:off x="4250" y="2190"/>
                  <a:ext cx="4" cy="22"/>
                </a:xfrm>
                <a:custGeom>
                  <a:avLst/>
                  <a:gdLst>
                    <a:gd name="T0" fmla="*/ 0 w 14"/>
                    <a:gd name="T1" fmla="*/ 0 h 67"/>
                    <a:gd name="T2" fmla="*/ 0 w 14"/>
                    <a:gd name="T3" fmla="*/ 0 h 67"/>
                    <a:gd name="T4" fmla="*/ 0 w 14"/>
                    <a:gd name="T5" fmla="*/ 0 h 67"/>
                    <a:gd name="T6" fmla="*/ 0 w 14"/>
                    <a:gd name="T7" fmla="*/ 0 h 67"/>
                    <a:gd name="T8" fmla="*/ 0 w 14"/>
                    <a:gd name="T9" fmla="*/ 0 h 67"/>
                    <a:gd name="T10" fmla="*/ 0 w 14"/>
                    <a:gd name="T11" fmla="*/ 0 h 67"/>
                    <a:gd name="T12" fmla="*/ 0 w 14"/>
                    <a:gd name="T13" fmla="*/ 0 h 67"/>
                    <a:gd name="T14" fmla="*/ 0 w 14"/>
                    <a:gd name="T15" fmla="*/ 0 h 67"/>
                    <a:gd name="T16" fmla="*/ 0 w 14"/>
                    <a:gd name="T17" fmla="*/ 0 h 67"/>
                    <a:gd name="T18" fmla="*/ 0 w 14"/>
                    <a:gd name="T19" fmla="*/ 0 h 67"/>
                    <a:gd name="T20" fmla="*/ 0 w 14"/>
                    <a:gd name="T21" fmla="*/ 0 h 67"/>
                    <a:gd name="T22" fmla="*/ 0 w 14"/>
                    <a:gd name="T23" fmla="*/ 0 h 67"/>
                    <a:gd name="T24" fmla="*/ 0 w 14"/>
                    <a:gd name="T25" fmla="*/ 0 h 67"/>
                    <a:gd name="T26" fmla="*/ 0 w 14"/>
                    <a:gd name="T27" fmla="*/ 0 h 67"/>
                    <a:gd name="T28" fmla="*/ 0 w 14"/>
                    <a:gd name="T29" fmla="*/ 0 h 67"/>
                    <a:gd name="T30" fmla="*/ 0 w 14"/>
                    <a:gd name="T31" fmla="*/ 0 h 67"/>
                    <a:gd name="T32" fmla="*/ 0 w 14"/>
                    <a:gd name="T33" fmla="*/ 0 h 67"/>
                    <a:gd name="T34" fmla="*/ 0 w 14"/>
                    <a:gd name="T35" fmla="*/ 0 h 67"/>
                    <a:gd name="T36" fmla="*/ 0 w 14"/>
                    <a:gd name="T37" fmla="*/ 0 h 67"/>
                    <a:gd name="T38" fmla="*/ 0 w 14"/>
                    <a:gd name="T39" fmla="*/ 0 h 67"/>
                    <a:gd name="T40" fmla="*/ 0 w 14"/>
                    <a:gd name="T41" fmla="*/ 0 h 67"/>
                    <a:gd name="T42" fmla="*/ 0 w 14"/>
                    <a:gd name="T43" fmla="*/ 0 h 67"/>
                    <a:gd name="T44" fmla="*/ 0 w 14"/>
                    <a:gd name="T45" fmla="*/ 0 h 67"/>
                    <a:gd name="T46" fmla="*/ 0 w 14"/>
                    <a:gd name="T47" fmla="*/ 0 h 67"/>
                    <a:gd name="T48" fmla="*/ 0 w 14"/>
                    <a:gd name="T49" fmla="*/ 0 h 67"/>
                    <a:gd name="T50" fmla="*/ 0 w 14"/>
                    <a:gd name="T51" fmla="*/ 0 h 67"/>
                    <a:gd name="T52" fmla="*/ 0 w 14"/>
                    <a:gd name="T53" fmla="*/ 0 h 67"/>
                    <a:gd name="T54" fmla="*/ 0 w 14"/>
                    <a:gd name="T55" fmla="*/ 0 h 67"/>
                    <a:gd name="T56" fmla="*/ 0 w 14"/>
                    <a:gd name="T57" fmla="*/ 0 h 67"/>
                    <a:gd name="T58" fmla="*/ 0 w 14"/>
                    <a:gd name="T59" fmla="*/ 0 h 67"/>
                    <a:gd name="T60" fmla="*/ 0 w 14"/>
                    <a:gd name="T61" fmla="*/ 0 h 67"/>
                    <a:gd name="T62" fmla="*/ 0 w 14"/>
                    <a:gd name="T63" fmla="*/ 0 h 67"/>
                    <a:gd name="T64" fmla="*/ 0 w 14"/>
                    <a:gd name="T65" fmla="*/ 0 h 67"/>
                    <a:gd name="T66" fmla="*/ 0 w 14"/>
                    <a:gd name="T67" fmla="*/ 0 h 67"/>
                    <a:gd name="T68" fmla="*/ 0 w 14"/>
                    <a:gd name="T69" fmla="*/ 0 h 67"/>
                    <a:gd name="T70" fmla="*/ 0 w 14"/>
                    <a:gd name="T71" fmla="*/ 0 h 67"/>
                    <a:gd name="T72" fmla="*/ 0 w 14"/>
                    <a:gd name="T73" fmla="*/ 0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
                    <a:gd name="T112" fmla="*/ 0 h 67"/>
                    <a:gd name="T113" fmla="*/ 14 w 14"/>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 h="67">
                      <a:moveTo>
                        <a:pt x="5" y="67"/>
                      </a:moveTo>
                      <a:lnTo>
                        <a:pt x="5" y="66"/>
                      </a:lnTo>
                      <a:lnTo>
                        <a:pt x="5" y="65"/>
                      </a:lnTo>
                      <a:lnTo>
                        <a:pt x="5" y="62"/>
                      </a:lnTo>
                      <a:lnTo>
                        <a:pt x="7" y="60"/>
                      </a:lnTo>
                      <a:lnTo>
                        <a:pt x="7" y="55"/>
                      </a:lnTo>
                      <a:lnTo>
                        <a:pt x="7" y="52"/>
                      </a:lnTo>
                      <a:lnTo>
                        <a:pt x="8" y="47"/>
                      </a:lnTo>
                      <a:lnTo>
                        <a:pt x="8" y="43"/>
                      </a:lnTo>
                      <a:lnTo>
                        <a:pt x="8" y="37"/>
                      </a:lnTo>
                      <a:lnTo>
                        <a:pt x="8" y="32"/>
                      </a:lnTo>
                      <a:lnTo>
                        <a:pt x="7" y="27"/>
                      </a:lnTo>
                      <a:lnTo>
                        <a:pt x="7" y="23"/>
                      </a:lnTo>
                      <a:lnTo>
                        <a:pt x="5" y="17"/>
                      </a:lnTo>
                      <a:lnTo>
                        <a:pt x="4" y="13"/>
                      </a:lnTo>
                      <a:lnTo>
                        <a:pt x="3" y="9"/>
                      </a:lnTo>
                      <a:lnTo>
                        <a:pt x="0" y="6"/>
                      </a:lnTo>
                      <a:lnTo>
                        <a:pt x="5" y="0"/>
                      </a:lnTo>
                      <a:lnTo>
                        <a:pt x="5" y="1"/>
                      </a:lnTo>
                      <a:lnTo>
                        <a:pt x="8" y="4"/>
                      </a:lnTo>
                      <a:lnTo>
                        <a:pt x="8" y="7"/>
                      </a:lnTo>
                      <a:lnTo>
                        <a:pt x="9" y="10"/>
                      </a:lnTo>
                      <a:lnTo>
                        <a:pt x="11" y="13"/>
                      </a:lnTo>
                      <a:lnTo>
                        <a:pt x="13" y="17"/>
                      </a:lnTo>
                      <a:lnTo>
                        <a:pt x="13" y="21"/>
                      </a:lnTo>
                      <a:lnTo>
                        <a:pt x="13" y="27"/>
                      </a:lnTo>
                      <a:lnTo>
                        <a:pt x="13" y="31"/>
                      </a:lnTo>
                      <a:lnTo>
                        <a:pt x="14" y="36"/>
                      </a:lnTo>
                      <a:lnTo>
                        <a:pt x="13" y="43"/>
                      </a:lnTo>
                      <a:lnTo>
                        <a:pt x="13" y="48"/>
                      </a:lnTo>
                      <a:lnTo>
                        <a:pt x="13" y="54"/>
                      </a:lnTo>
                      <a:lnTo>
                        <a:pt x="12" y="62"/>
                      </a:lnTo>
                      <a:lnTo>
                        <a:pt x="11" y="63"/>
                      </a:lnTo>
                      <a:lnTo>
                        <a:pt x="8" y="65"/>
                      </a:lnTo>
                      <a:lnTo>
                        <a:pt x="7" y="66"/>
                      </a:lnTo>
                      <a:lnTo>
                        <a:pt x="5" y="67"/>
                      </a:lnTo>
                      <a:close/>
                    </a:path>
                  </a:pathLst>
                </a:custGeom>
                <a:solidFill>
                  <a:srgbClr val="A8D1FF"/>
                </a:solidFill>
                <a:ln w="9525">
                  <a:noFill/>
                  <a:round/>
                  <a:headEnd/>
                  <a:tailEnd/>
                </a:ln>
              </p:spPr>
              <p:txBody>
                <a:bodyPr/>
                <a:lstStyle/>
                <a:p>
                  <a:endParaRPr lang="fr-FR"/>
                </a:p>
              </p:txBody>
            </p:sp>
            <p:sp>
              <p:nvSpPr>
                <p:cNvPr id="112" name="Freeform 508"/>
                <p:cNvSpPr>
                  <a:spLocks/>
                </p:cNvSpPr>
                <p:nvPr/>
              </p:nvSpPr>
              <p:spPr bwMode="auto">
                <a:xfrm>
                  <a:off x="4252" y="2190"/>
                  <a:ext cx="11" cy="21"/>
                </a:xfrm>
                <a:custGeom>
                  <a:avLst/>
                  <a:gdLst>
                    <a:gd name="T0" fmla="*/ 0 w 43"/>
                    <a:gd name="T1" fmla="*/ 0 h 64"/>
                    <a:gd name="T2" fmla="*/ 0 w 43"/>
                    <a:gd name="T3" fmla="*/ 0 h 64"/>
                    <a:gd name="T4" fmla="*/ 0 w 43"/>
                    <a:gd name="T5" fmla="*/ 0 h 64"/>
                    <a:gd name="T6" fmla="*/ 0 w 43"/>
                    <a:gd name="T7" fmla="*/ 0 h 64"/>
                    <a:gd name="T8" fmla="*/ 0 w 43"/>
                    <a:gd name="T9" fmla="*/ 0 h 64"/>
                    <a:gd name="T10" fmla="*/ 0 w 43"/>
                    <a:gd name="T11" fmla="*/ 0 h 64"/>
                    <a:gd name="T12" fmla="*/ 0 w 43"/>
                    <a:gd name="T13" fmla="*/ 0 h 64"/>
                    <a:gd name="T14" fmla="*/ 0 w 43"/>
                    <a:gd name="T15" fmla="*/ 0 h 64"/>
                    <a:gd name="T16" fmla="*/ 0 w 43"/>
                    <a:gd name="T17" fmla="*/ 0 h 64"/>
                    <a:gd name="T18" fmla="*/ 0 w 43"/>
                    <a:gd name="T19" fmla="*/ 0 h 64"/>
                    <a:gd name="T20" fmla="*/ 0 w 43"/>
                    <a:gd name="T21" fmla="*/ 0 h 64"/>
                    <a:gd name="T22" fmla="*/ 0 w 43"/>
                    <a:gd name="T23" fmla="*/ 0 h 64"/>
                    <a:gd name="T24" fmla="*/ 0 w 43"/>
                    <a:gd name="T25" fmla="*/ 0 h 64"/>
                    <a:gd name="T26" fmla="*/ 0 w 43"/>
                    <a:gd name="T27" fmla="*/ 0 h 64"/>
                    <a:gd name="T28" fmla="*/ 0 w 43"/>
                    <a:gd name="T29" fmla="*/ 0 h 64"/>
                    <a:gd name="T30" fmla="*/ 0 w 43"/>
                    <a:gd name="T31" fmla="*/ 0 h 64"/>
                    <a:gd name="T32" fmla="*/ 0 w 43"/>
                    <a:gd name="T33" fmla="*/ 0 h 64"/>
                    <a:gd name="T34" fmla="*/ 0 w 43"/>
                    <a:gd name="T35" fmla="*/ 0 h 64"/>
                    <a:gd name="T36" fmla="*/ 0 w 43"/>
                    <a:gd name="T37" fmla="*/ 0 h 64"/>
                    <a:gd name="T38" fmla="*/ 0 w 43"/>
                    <a:gd name="T39" fmla="*/ 0 h 64"/>
                    <a:gd name="T40" fmla="*/ 0 w 43"/>
                    <a:gd name="T41" fmla="*/ 0 h 64"/>
                    <a:gd name="T42" fmla="*/ 0 w 43"/>
                    <a:gd name="T43" fmla="*/ 0 h 64"/>
                    <a:gd name="T44" fmla="*/ 0 w 43"/>
                    <a:gd name="T45" fmla="*/ 0 h 64"/>
                    <a:gd name="T46" fmla="*/ 0 w 43"/>
                    <a:gd name="T47" fmla="*/ 0 h 64"/>
                    <a:gd name="T48" fmla="*/ 0 w 43"/>
                    <a:gd name="T49" fmla="*/ 0 h 64"/>
                    <a:gd name="T50" fmla="*/ 0 w 43"/>
                    <a:gd name="T51" fmla="*/ 0 h 64"/>
                    <a:gd name="T52" fmla="*/ 0 w 43"/>
                    <a:gd name="T53" fmla="*/ 0 h 64"/>
                    <a:gd name="T54" fmla="*/ 0 w 43"/>
                    <a:gd name="T55" fmla="*/ 0 h 64"/>
                    <a:gd name="T56" fmla="*/ 0 w 43"/>
                    <a:gd name="T57" fmla="*/ 0 h 64"/>
                    <a:gd name="T58" fmla="*/ 0 w 43"/>
                    <a:gd name="T59" fmla="*/ 0 h 64"/>
                    <a:gd name="T60" fmla="*/ 0 w 43"/>
                    <a:gd name="T61" fmla="*/ 0 h 64"/>
                    <a:gd name="T62" fmla="*/ 0 w 43"/>
                    <a:gd name="T63" fmla="*/ 0 h 64"/>
                    <a:gd name="T64" fmla="*/ 0 w 43"/>
                    <a:gd name="T65" fmla="*/ 0 h 64"/>
                    <a:gd name="T66" fmla="*/ 0 w 43"/>
                    <a:gd name="T67" fmla="*/ 0 h 64"/>
                    <a:gd name="T68" fmla="*/ 0 w 43"/>
                    <a:gd name="T69" fmla="*/ 0 h 64"/>
                    <a:gd name="T70" fmla="*/ 0 w 43"/>
                    <a:gd name="T71" fmla="*/ 0 h 64"/>
                    <a:gd name="T72" fmla="*/ 0 w 43"/>
                    <a:gd name="T73" fmla="*/ 0 h 64"/>
                    <a:gd name="T74" fmla="*/ 0 w 43"/>
                    <a:gd name="T75" fmla="*/ 0 h 64"/>
                    <a:gd name="T76" fmla="*/ 0 w 43"/>
                    <a:gd name="T77" fmla="*/ 0 h 64"/>
                    <a:gd name="T78" fmla="*/ 0 w 43"/>
                    <a:gd name="T79" fmla="*/ 0 h 64"/>
                    <a:gd name="T80" fmla="*/ 0 w 43"/>
                    <a:gd name="T81" fmla="*/ 0 h 64"/>
                    <a:gd name="T82" fmla="*/ 0 w 43"/>
                    <a:gd name="T83" fmla="*/ 0 h 64"/>
                    <a:gd name="T84" fmla="*/ 0 w 43"/>
                    <a:gd name="T85" fmla="*/ 0 h 64"/>
                    <a:gd name="T86" fmla="*/ 0 w 43"/>
                    <a:gd name="T87" fmla="*/ 0 h 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64"/>
                    <a:gd name="T134" fmla="*/ 43 w 43"/>
                    <a:gd name="T135" fmla="*/ 64 h 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64">
                      <a:moveTo>
                        <a:pt x="0" y="64"/>
                      </a:moveTo>
                      <a:lnTo>
                        <a:pt x="0" y="63"/>
                      </a:lnTo>
                      <a:lnTo>
                        <a:pt x="0" y="62"/>
                      </a:lnTo>
                      <a:lnTo>
                        <a:pt x="0" y="60"/>
                      </a:lnTo>
                      <a:lnTo>
                        <a:pt x="3" y="58"/>
                      </a:lnTo>
                      <a:lnTo>
                        <a:pt x="3" y="54"/>
                      </a:lnTo>
                      <a:lnTo>
                        <a:pt x="4" y="50"/>
                      </a:lnTo>
                      <a:lnTo>
                        <a:pt x="5" y="46"/>
                      </a:lnTo>
                      <a:lnTo>
                        <a:pt x="7" y="42"/>
                      </a:lnTo>
                      <a:lnTo>
                        <a:pt x="8" y="36"/>
                      </a:lnTo>
                      <a:lnTo>
                        <a:pt x="8" y="32"/>
                      </a:lnTo>
                      <a:lnTo>
                        <a:pt x="9" y="27"/>
                      </a:lnTo>
                      <a:lnTo>
                        <a:pt x="9" y="22"/>
                      </a:lnTo>
                      <a:lnTo>
                        <a:pt x="9" y="15"/>
                      </a:lnTo>
                      <a:lnTo>
                        <a:pt x="9" y="10"/>
                      </a:lnTo>
                      <a:lnTo>
                        <a:pt x="8" y="5"/>
                      </a:lnTo>
                      <a:lnTo>
                        <a:pt x="7" y="0"/>
                      </a:lnTo>
                      <a:lnTo>
                        <a:pt x="8" y="0"/>
                      </a:lnTo>
                      <a:lnTo>
                        <a:pt x="12" y="2"/>
                      </a:lnTo>
                      <a:lnTo>
                        <a:pt x="13" y="3"/>
                      </a:lnTo>
                      <a:lnTo>
                        <a:pt x="17" y="6"/>
                      </a:lnTo>
                      <a:lnTo>
                        <a:pt x="20" y="8"/>
                      </a:lnTo>
                      <a:lnTo>
                        <a:pt x="24" y="10"/>
                      </a:lnTo>
                      <a:lnTo>
                        <a:pt x="26" y="13"/>
                      </a:lnTo>
                      <a:lnTo>
                        <a:pt x="30" y="15"/>
                      </a:lnTo>
                      <a:lnTo>
                        <a:pt x="33" y="18"/>
                      </a:lnTo>
                      <a:lnTo>
                        <a:pt x="37" y="23"/>
                      </a:lnTo>
                      <a:lnTo>
                        <a:pt x="38" y="26"/>
                      </a:lnTo>
                      <a:lnTo>
                        <a:pt x="41" y="30"/>
                      </a:lnTo>
                      <a:lnTo>
                        <a:pt x="42" y="34"/>
                      </a:lnTo>
                      <a:lnTo>
                        <a:pt x="43" y="40"/>
                      </a:lnTo>
                      <a:lnTo>
                        <a:pt x="41" y="41"/>
                      </a:lnTo>
                      <a:lnTo>
                        <a:pt x="36" y="45"/>
                      </a:lnTo>
                      <a:lnTo>
                        <a:pt x="33" y="46"/>
                      </a:lnTo>
                      <a:lnTo>
                        <a:pt x="29" y="48"/>
                      </a:lnTo>
                      <a:lnTo>
                        <a:pt x="25" y="50"/>
                      </a:lnTo>
                      <a:lnTo>
                        <a:pt x="21" y="52"/>
                      </a:lnTo>
                      <a:lnTo>
                        <a:pt x="17" y="54"/>
                      </a:lnTo>
                      <a:lnTo>
                        <a:pt x="13" y="57"/>
                      </a:lnTo>
                      <a:lnTo>
                        <a:pt x="9" y="59"/>
                      </a:lnTo>
                      <a:lnTo>
                        <a:pt x="7" y="61"/>
                      </a:lnTo>
                      <a:lnTo>
                        <a:pt x="2" y="63"/>
                      </a:lnTo>
                      <a:lnTo>
                        <a:pt x="0" y="64"/>
                      </a:lnTo>
                      <a:close/>
                    </a:path>
                  </a:pathLst>
                </a:custGeom>
                <a:solidFill>
                  <a:srgbClr val="FFFFC2"/>
                </a:solidFill>
                <a:ln w="9525">
                  <a:noFill/>
                  <a:round/>
                  <a:headEnd/>
                  <a:tailEnd/>
                </a:ln>
              </p:spPr>
              <p:txBody>
                <a:bodyPr/>
                <a:lstStyle/>
                <a:p>
                  <a:endParaRPr lang="fr-FR"/>
                </a:p>
              </p:txBody>
            </p:sp>
            <p:sp>
              <p:nvSpPr>
                <p:cNvPr id="113" name="Freeform 509"/>
                <p:cNvSpPr>
                  <a:spLocks/>
                </p:cNvSpPr>
                <p:nvPr/>
              </p:nvSpPr>
              <p:spPr bwMode="auto">
                <a:xfrm>
                  <a:off x="4162" y="2128"/>
                  <a:ext cx="11" cy="14"/>
                </a:xfrm>
                <a:custGeom>
                  <a:avLst/>
                  <a:gdLst>
                    <a:gd name="T0" fmla="*/ 0 w 43"/>
                    <a:gd name="T1" fmla="*/ 0 h 42"/>
                    <a:gd name="T2" fmla="*/ 0 w 43"/>
                    <a:gd name="T3" fmla="*/ 0 h 42"/>
                    <a:gd name="T4" fmla="*/ 0 w 43"/>
                    <a:gd name="T5" fmla="*/ 0 h 42"/>
                    <a:gd name="T6" fmla="*/ 0 w 43"/>
                    <a:gd name="T7" fmla="*/ 0 h 42"/>
                    <a:gd name="T8" fmla="*/ 0 w 43"/>
                    <a:gd name="T9" fmla="*/ 0 h 42"/>
                    <a:gd name="T10" fmla="*/ 0 w 43"/>
                    <a:gd name="T11" fmla="*/ 0 h 42"/>
                    <a:gd name="T12" fmla="*/ 0 w 43"/>
                    <a:gd name="T13" fmla="*/ 0 h 42"/>
                    <a:gd name="T14" fmla="*/ 0 w 43"/>
                    <a:gd name="T15" fmla="*/ 0 h 42"/>
                    <a:gd name="T16" fmla="*/ 0 w 43"/>
                    <a:gd name="T17" fmla="*/ 0 h 42"/>
                    <a:gd name="T18" fmla="*/ 0 w 43"/>
                    <a:gd name="T19" fmla="*/ 0 h 42"/>
                    <a:gd name="T20" fmla="*/ 0 w 43"/>
                    <a:gd name="T21" fmla="*/ 0 h 42"/>
                    <a:gd name="T22" fmla="*/ 0 w 43"/>
                    <a:gd name="T23" fmla="*/ 0 h 42"/>
                    <a:gd name="T24" fmla="*/ 0 w 43"/>
                    <a:gd name="T25" fmla="*/ 0 h 42"/>
                    <a:gd name="T26" fmla="*/ 0 w 43"/>
                    <a:gd name="T27" fmla="*/ 0 h 42"/>
                    <a:gd name="T28" fmla="*/ 0 w 43"/>
                    <a:gd name="T29" fmla="*/ 0 h 42"/>
                    <a:gd name="T30" fmla="*/ 0 w 43"/>
                    <a:gd name="T31" fmla="*/ 0 h 42"/>
                    <a:gd name="T32" fmla="*/ 0 w 43"/>
                    <a:gd name="T33" fmla="*/ 0 h 42"/>
                    <a:gd name="T34" fmla="*/ 0 w 43"/>
                    <a:gd name="T35" fmla="*/ 0 h 42"/>
                    <a:gd name="T36" fmla="*/ 0 w 43"/>
                    <a:gd name="T37" fmla="*/ 0 h 42"/>
                    <a:gd name="T38" fmla="*/ 0 w 43"/>
                    <a:gd name="T39" fmla="*/ 0 h 42"/>
                    <a:gd name="T40" fmla="*/ 0 w 43"/>
                    <a:gd name="T41" fmla="*/ 0 h 42"/>
                    <a:gd name="T42" fmla="*/ 0 w 43"/>
                    <a:gd name="T43" fmla="*/ 0 h 42"/>
                    <a:gd name="T44" fmla="*/ 0 w 43"/>
                    <a:gd name="T45" fmla="*/ 0 h 42"/>
                    <a:gd name="T46" fmla="*/ 0 w 4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
                    <a:gd name="T73" fmla="*/ 0 h 42"/>
                    <a:gd name="T74" fmla="*/ 43 w 4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 h="42">
                      <a:moveTo>
                        <a:pt x="13" y="41"/>
                      </a:moveTo>
                      <a:lnTo>
                        <a:pt x="0" y="0"/>
                      </a:lnTo>
                      <a:lnTo>
                        <a:pt x="5" y="1"/>
                      </a:lnTo>
                      <a:lnTo>
                        <a:pt x="8" y="2"/>
                      </a:lnTo>
                      <a:lnTo>
                        <a:pt x="12" y="2"/>
                      </a:lnTo>
                      <a:lnTo>
                        <a:pt x="16" y="2"/>
                      </a:lnTo>
                      <a:lnTo>
                        <a:pt x="20" y="3"/>
                      </a:lnTo>
                      <a:lnTo>
                        <a:pt x="24" y="3"/>
                      </a:lnTo>
                      <a:lnTo>
                        <a:pt x="28" y="4"/>
                      </a:lnTo>
                      <a:lnTo>
                        <a:pt x="30" y="4"/>
                      </a:lnTo>
                      <a:lnTo>
                        <a:pt x="34" y="4"/>
                      </a:lnTo>
                      <a:lnTo>
                        <a:pt x="39" y="3"/>
                      </a:lnTo>
                      <a:lnTo>
                        <a:pt x="43" y="1"/>
                      </a:lnTo>
                      <a:lnTo>
                        <a:pt x="41" y="41"/>
                      </a:lnTo>
                      <a:lnTo>
                        <a:pt x="38" y="41"/>
                      </a:lnTo>
                      <a:lnTo>
                        <a:pt x="36" y="41"/>
                      </a:lnTo>
                      <a:lnTo>
                        <a:pt x="30" y="42"/>
                      </a:lnTo>
                      <a:lnTo>
                        <a:pt x="26" y="42"/>
                      </a:lnTo>
                      <a:lnTo>
                        <a:pt x="21" y="42"/>
                      </a:lnTo>
                      <a:lnTo>
                        <a:pt x="17" y="42"/>
                      </a:lnTo>
                      <a:lnTo>
                        <a:pt x="15" y="41"/>
                      </a:lnTo>
                      <a:lnTo>
                        <a:pt x="13" y="41"/>
                      </a:lnTo>
                      <a:close/>
                    </a:path>
                  </a:pathLst>
                </a:custGeom>
                <a:solidFill>
                  <a:srgbClr val="D99966"/>
                </a:solidFill>
                <a:ln w="9525">
                  <a:noFill/>
                  <a:round/>
                  <a:headEnd/>
                  <a:tailEnd/>
                </a:ln>
              </p:spPr>
              <p:txBody>
                <a:bodyPr/>
                <a:lstStyle/>
                <a:p>
                  <a:endParaRPr lang="fr-FR"/>
                </a:p>
              </p:txBody>
            </p:sp>
            <p:sp>
              <p:nvSpPr>
                <p:cNvPr id="114" name="Freeform 510"/>
                <p:cNvSpPr>
                  <a:spLocks/>
                </p:cNvSpPr>
                <p:nvPr/>
              </p:nvSpPr>
              <p:spPr bwMode="auto">
                <a:xfrm>
                  <a:off x="4162" y="2124"/>
                  <a:ext cx="11" cy="5"/>
                </a:xfrm>
                <a:custGeom>
                  <a:avLst/>
                  <a:gdLst>
                    <a:gd name="T0" fmla="*/ 0 w 42"/>
                    <a:gd name="T1" fmla="*/ 0 h 17"/>
                    <a:gd name="T2" fmla="*/ 0 w 42"/>
                    <a:gd name="T3" fmla="*/ 0 h 17"/>
                    <a:gd name="T4" fmla="*/ 0 w 42"/>
                    <a:gd name="T5" fmla="*/ 0 h 17"/>
                    <a:gd name="T6" fmla="*/ 0 w 42"/>
                    <a:gd name="T7" fmla="*/ 0 h 17"/>
                    <a:gd name="T8" fmla="*/ 0 w 42"/>
                    <a:gd name="T9" fmla="*/ 0 h 17"/>
                    <a:gd name="T10" fmla="*/ 0 w 42"/>
                    <a:gd name="T11" fmla="*/ 0 h 17"/>
                    <a:gd name="T12" fmla="*/ 0 w 42"/>
                    <a:gd name="T13" fmla="*/ 0 h 17"/>
                    <a:gd name="T14" fmla="*/ 0 w 42"/>
                    <a:gd name="T15" fmla="*/ 0 h 17"/>
                    <a:gd name="T16" fmla="*/ 0 w 42"/>
                    <a:gd name="T17" fmla="*/ 0 h 17"/>
                    <a:gd name="T18" fmla="*/ 0 w 42"/>
                    <a:gd name="T19" fmla="*/ 0 h 17"/>
                    <a:gd name="T20" fmla="*/ 0 w 42"/>
                    <a:gd name="T21" fmla="*/ 0 h 17"/>
                    <a:gd name="T22" fmla="*/ 0 w 42"/>
                    <a:gd name="T23" fmla="*/ 0 h 17"/>
                    <a:gd name="T24" fmla="*/ 0 w 42"/>
                    <a:gd name="T25" fmla="*/ 0 h 17"/>
                    <a:gd name="T26" fmla="*/ 0 w 42"/>
                    <a:gd name="T27" fmla="*/ 0 h 17"/>
                    <a:gd name="T28" fmla="*/ 0 w 42"/>
                    <a:gd name="T29" fmla="*/ 0 h 17"/>
                    <a:gd name="T30" fmla="*/ 0 w 42"/>
                    <a:gd name="T31" fmla="*/ 0 h 17"/>
                    <a:gd name="T32" fmla="*/ 0 w 42"/>
                    <a:gd name="T33" fmla="*/ 0 h 17"/>
                    <a:gd name="T34" fmla="*/ 0 w 42"/>
                    <a:gd name="T35" fmla="*/ 0 h 17"/>
                    <a:gd name="T36" fmla="*/ 0 w 42"/>
                    <a:gd name="T37" fmla="*/ 0 h 17"/>
                    <a:gd name="T38" fmla="*/ 0 w 42"/>
                    <a:gd name="T39" fmla="*/ 0 h 17"/>
                    <a:gd name="T40" fmla="*/ 0 w 42"/>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7"/>
                    <a:gd name="T65" fmla="*/ 42 w 42"/>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7">
                      <a:moveTo>
                        <a:pt x="0" y="12"/>
                      </a:moveTo>
                      <a:lnTo>
                        <a:pt x="0" y="11"/>
                      </a:lnTo>
                      <a:lnTo>
                        <a:pt x="0" y="9"/>
                      </a:lnTo>
                      <a:lnTo>
                        <a:pt x="1" y="6"/>
                      </a:lnTo>
                      <a:lnTo>
                        <a:pt x="5" y="4"/>
                      </a:lnTo>
                      <a:lnTo>
                        <a:pt x="7" y="2"/>
                      </a:lnTo>
                      <a:lnTo>
                        <a:pt x="9" y="2"/>
                      </a:lnTo>
                      <a:lnTo>
                        <a:pt x="12" y="0"/>
                      </a:lnTo>
                      <a:lnTo>
                        <a:pt x="16" y="0"/>
                      </a:lnTo>
                      <a:lnTo>
                        <a:pt x="21" y="0"/>
                      </a:lnTo>
                      <a:lnTo>
                        <a:pt x="26" y="2"/>
                      </a:lnTo>
                      <a:lnTo>
                        <a:pt x="32" y="4"/>
                      </a:lnTo>
                      <a:lnTo>
                        <a:pt x="39" y="7"/>
                      </a:lnTo>
                      <a:lnTo>
                        <a:pt x="41" y="8"/>
                      </a:lnTo>
                      <a:lnTo>
                        <a:pt x="42" y="11"/>
                      </a:lnTo>
                      <a:lnTo>
                        <a:pt x="42" y="12"/>
                      </a:lnTo>
                      <a:lnTo>
                        <a:pt x="41" y="14"/>
                      </a:lnTo>
                      <a:lnTo>
                        <a:pt x="38" y="15"/>
                      </a:lnTo>
                      <a:lnTo>
                        <a:pt x="33" y="17"/>
                      </a:lnTo>
                      <a:lnTo>
                        <a:pt x="0" y="12"/>
                      </a:lnTo>
                      <a:close/>
                    </a:path>
                  </a:pathLst>
                </a:custGeom>
                <a:solidFill>
                  <a:srgbClr val="E6B380"/>
                </a:solidFill>
                <a:ln w="9525">
                  <a:noFill/>
                  <a:round/>
                  <a:headEnd/>
                  <a:tailEnd/>
                </a:ln>
              </p:spPr>
              <p:txBody>
                <a:bodyPr/>
                <a:lstStyle/>
                <a:p>
                  <a:endParaRPr lang="fr-FR"/>
                </a:p>
              </p:txBody>
            </p:sp>
            <p:sp>
              <p:nvSpPr>
                <p:cNvPr id="115" name="Freeform 511"/>
                <p:cNvSpPr>
                  <a:spLocks/>
                </p:cNvSpPr>
                <p:nvPr/>
              </p:nvSpPr>
              <p:spPr bwMode="auto">
                <a:xfrm>
                  <a:off x="4095" y="2168"/>
                  <a:ext cx="49" cy="63"/>
                </a:xfrm>
                <a:custGeom>
                  <a:avLst/>
                  <a:gdLst>
                    <a:gd name="T0" fmla="*/ 0 w 198"/>
                    <a:gd name="T1" fmla="*/ 0 h 190"/>
                    <a:gd name="T2" fmla="*/ 0 w 198"/>
                    <a:gd name="T3" fmla="*/ 0 h 190"/>
                    <a:gd name="T4" fmla="*/ 0 w 198"/>
                    <a:gd name="T5" fmla="*/ 0 h 190"/>
                    <a:gd name="T6" fmla="*/ 0 w 198"/>
                    <a:gd name="T7" fmla="*/ 0 h 190"/>
                    <a:gd name="T8" fmla="*/ 0 w 198"/>
                    <a:gd name="T9" fmla="*/ 0 h 190"/>
                    <a:gd name="T10" fmla="*/ 0 w 198"/>
                    <a:gd name="T11" fmla="*/ 0 h 190"/>
                    <a:gd name="T12" fmla="*/ 0 w 198"/>
                    <a:gd name="T13" fmla="*/ 0 h 190"/>
                    <a:gd name="T14" fmla="*/ 0 w 198"/>
                    <a:gd name="T15" fmla="*/ 0 h 190"/>
                    <a:gd name="T16" fmla="*/ 0 w 198"/>
                    <a:gd name="T17" fmla="*/ 0 h 190"/>
                    <a:gd name="T18" fmla="*/ 0 w 198"/>
                    <a:gd name="T19" fmla="*/ 0 h 190"/>
                    <a:gd name="T20" fmla="*/ 0 w 198"/>
                    <a:gd name="T21" fmla="*/ 0 h 190"/>
                    <a:gd name="T22" fmla="*/ 0 w 198"/>
                    <a:gd name="T23" fmla="*/ 0 h 190"/>
                    <a:gd name="T24" fmla="*/ 0 w 198"/>
                    <a:gd name="T25" fmla="*/ 0 h 190"/>
                    <a:gd name="T26" fmla="*/ 0 w 198"/>
                    <a:gd name="T27" fmla="*/ 0 h 190"/>
                    <a:gd name="T28" fmla="*/ 0 w 198"/>
                    <a:gd name="T29" fmla="*/ 0 h 190"/>
                    <a:gd name="T30" fmla="*/ 0 w 198"/>
                    <a:gd name="T31" fmla="*/ 0 h 190"/>
                    <a:gd name="T32" fmla="*/ 0 w 198"/>
                    <a:gd name="T33" fmla="*/ 0 h 190"/>
                    <a:gd name="T34" fmla="*/ 0 w 198"/>
                    <a:gd name="T35" fmla="*/ 0 h 190"/>
                    <a:gd name="T36" fmla="*/ 0 w 198"/>
                    <a:gd name="T37" fmla="*/ 0 h 190"/>
                    <a:gd name="T38" fmla="*/ 0 w 198"/>
                    <a:gd name="T39" fmla="*/ 0 h 190"/>
                    <a:gd name="T40" fmla="*/ 0 w 198"/>
                    <a:gd name="T41" fmla="*/ 0 h 190"/>
                    <a:gd name="T42" fmla="*/ 0 w 198"/>
                    <a:gd name="T43" fmla="*/ 0 h 190"/>
                    <a:gd name="T44" fmla="*/ 0 w 198"/>
                    <a:gd name="T45" fmla="*/ 0 h 190"/>
                    <a:gd name="T46" fmla="*/ 0 w 198"/>
                    <a:gd name="T47" fmla="*/ 0 h 190"/>
                    <a:gd name="T48" fmla="*/ 0 w 198"/>
                    <a:gd name="T49" fmla="*/ 0 h 190"/>
                    <a:gd name="T50" fmla="*/ 0 w 198"/>
                    <a:gd name="T51" fmla="*/ 0 h 190"/>
                    <a:gd name="T52" fmla="*/ 0 w 198"/>
                    <a:gd name="T53" fmla="*/ 0 h 190"/>
                    <a:gd name="T54" fmla="*/ 0 w 198"/>
                    <a:gd name="T55" fmla="*/ 0 h 190"/>
                    <a:gd name="T56" fmla="*/ 0 w 198"/>
                    <a:gd name="T57" fmla="*/ 0 h 190"/>
                    <a:gd name="T58" fmla="*/ 0 w 198"/>
                    <a:gd name="T59" fmla="*/ 0 h 190"/>
                    <a:gd name="T60" fmla="*/ 0 w 198"/>
                    <a:gd name="T61" fmla="*/ 0 h 190"/>
                    <a:gd name="T62" fmla="*/ 0 w 198"/>
                    <a:gd name="T63" fmla="*/ 0 h 190"/>
                    <a:gd name="T64" fmla="*/ 0 w 198"/>
                    <a:gd name="T65" fmla="*/ 0 h 1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190"/>
                    <a:gd name="T101" fmla="*/ 198 w 198"/>
                    <a:gd name="T102" fmla="*/ 190 h 1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190">
                      <a:moveTo>
                        <a:pt x="33" y="179"/>
                      </a:moveTo>
                      <a:lnTo>
                        <a:pt x="33" y="177"/>
                      </a:lnTo>
                      <a:lnTo>
                        <a:pt x="33" y="171"/>
                      </a:lnTo>
                      <a:lnTo>
                        <a:pt x="33" y="163"/>
                      </a:lnTo>
                      <a:lnTo>
                        <a:pt x="33" y="153"/>
                      </a:lnTo>
                      <a:lnTo>
                        <a:pt x="32" y="141"/>
                      </a:lnTo>
                      <a:lnTo>
                        <a:pt x="32" y="128"/>
                      </a:lnTo>
                      <a:lnTo>
                        <a:pt x="31" y="113"/>
                      </a:lnTo>
                      <a:lnTo>
                        <a:pt x="31" y="98"/>
                      </a:lnTo>
                      <a:lnTo>
                        <a:pt x="28" y="82"/>
                      </a:lnTo>
                      <a:lnTo>
                        <a:pt x="27" y="67"/>
                      </a:lnTo>
                      <a:lnTo>
                        <a:pt x="24" y="52"/>
                      </a:lnTo>
                      <a:lnTo>
                        <a:pt x="20" y="39"/>
                      </a:lnTo>
                      <a:lnTo>
                        <a:pt x="16" y="27"/>
                      </a:lnTo>
                      <a:lnTo>
                        <a:pt x="12" y="17"/>
                      </a:lnTo>
                      <a:lnTo>
                        <a:pt x="6" y="10"/>
                      </a:lnTo>
                      <a:lnTo>
                        <a:pt x="0" y="6"/>
                      </a:lnTo>
                      <a:lnTo>
                        <a:pt x="0" y="5"/>
                      </a:lnTo>
                      <a:lnTo>
                        <a:pt x="4" y="3"/>
                      </a:lnTo>
                      <a:lnTo>
                        <a:pt x="10" y="2"/>
                      </a:lnTo>
                      <a:lnTo>
                        <a:pt x="16" y="2"/>
                      </a:lnTo>
                      <a:lnTo>
                        <a:pt x="24" y="0"/>
                      </a:lnTo>
                      <a:lnTo>
                        <a:pt x="34" y="0"/>
                      </a:lnTo>
                      <a:lnTo>
                        <a:pt x="44" y="0"/>
                      </a:lnTo>
                      <a:lnTo>
                        <a:pt x="57" y="2"/>
                      </a:lnTo>
                      <a:lnTo>
                        <a:pt x="69" y="3"/>
                      </a:lnTo>
                      <a:lnTo>
                        <a:pt x="82" y="7"/>
                      </a:lnTo>
                      <a:lnTo>
                        <a:pt x="95" y="12"/>
                      </a:lnTo>
                      <a:lnTo>
                        <a:pt x="108" y="18"/>
                      </a:lnTo>
                      <a:lnTo>
                        <a:pt x="121" y="26"/>
                      </a:lnTo>
                      <a:lnTo>
                        <a:pt x="134" y="37"/>
                      </a:lnTo>
                      <a:lnTo>
                        <a:pt x="147" y="49"/>
                      </a:lnTo>
                      <a:lnTo>
                        <a:pt x="159" y="65"/>
                      </a:lnTo>
                      <a:lnTo>
                        <a:pt x="169" y="80"/>
                      </a:lnTo>
                      <a:lnTo>
                        <a:pt x="177" y="95"/>
                      </a:lnTo>
                      <a:lnTo>
                        <a:pt x="184" y="108"/>
                      </a:lnTo>
                      <a:lnTo>
                        <a:pt x="189" y="120"/>
                      </a:lnTo>
                      <a:lnTo>
                        <a:pt x="193" y="131"/>
                      </a:lnTo>
                      <a:lnTo>
                        <a:pt x="196" y="141"/>
                      </a:lnTo>
                      <a:lnTo>
                        <a:pt x="197" y="149"/>
                      </a:lnTo>
                      <a:lnTo>
                        <a:pt x="198" y="158"/>
                      </a:lnTo>
                      <a:lnTo>
                        <a:pt x="197" y="164"/>
                      </a:lnTo>
                      <a:lnTo>
                        <a:pt x="197" y="170"/>
                      </a:lnTo>
                      <a:lnTo>
                        <a:pt x="196" y="175"/>
                      </a:lnTo>
                      <a:lnTo>
                        <a:pt x="196" y="179"/>
                      </a:lnTo>
                      <a:lnTo>
                        <a:pt x="193" y="181"/>
                      </a:lnTo>
                      <a:lnTo>
                        <a:pt x="193" y="183"/>
                      </a:lnTo>
                      <a:lnTo>
                        <a:pt x="192" y="184"/>
                      </a:lnTo>
                      <a:lnTo>
                        <a:pt x="192" y="185"/>
                      </a:lnTo>
                      <a:lnTo>
                        <a:pt x="189" y="185"/>
                      </a:lnTo>
                      <a:lnTo>
                        <a:pt x="185" y="185"/>
                      </a:lnTo>
                      <a:lnTo>
                        <a:pt x="176" y="186"/>
                      </a:lnTo>
                      <a:lnTo>
                        <a:pt x="167" y="187"/>
                      </a:lnTo>
                      <a:lnTo>
                        <a:pt x="154" y="187"/>
                      </a:lnTo>
                      <a:lnTo>
                        <a:pt x="141" y="188"/>
                      </a:lnTo>
                      <a:lnTo>
                        <a:pt x="126" y="188"/>
                      </a:lnTo>
                      <a:lnTo>
                        <a:pt x="112" y="190"/>
                      </a:lnTo>
                      <a:lnTo>
                        <a:pt x="96" y="190"/>
                      </a:lnTo>
                      <a:lnTo>
                        <a:pt x="82" y="190"/>
                      </a:lnTo>
                      <a:lnTo>
                        <a:pt x="69" y="188"/>
                      </a:lnTo>
                      <a:lnTo>
                        <a:pt x="57" y="188"/>
                      </a:lnTo>
                      <a:lnTo>
                        <a:pt x="46" y="186"/>
                      </a:lnTo>
                      <a:lnTo>
                        <a:pt x="40" y="184"/>
                      </a:lnTo>
                      <a:lnTo>
                        <a:pt x="34" y="182"/>
                      </a:lnTo>
                      <a:lnTo>
                        <a:pt x="33" y="179"/>
                      </a:lnTo>
                      <a:close/>
                    </a:path>
                  </a:pathLst>
                </a:custGeom>
                <a:solidFill>
                  <a:srgbClr val="91F247"/>
                </a:solidFill>
                <a:ln w="9525">
                  <a:noFill/>
                  <a:round/>
                  <a:headEnd/>
                  <a:tailEnd/>
                </a:ln>
              </p:spPr>
              <p:txBody>
                <a:bodyPr/>
                <a:lstStyle/>
                <a:p>
                  <a:endParaRPr lang="fr-FR"/>
                </a:p>
              </p:txBody>
            </p:sp>
            <p:sp>
              <p:nvSpPr>
                <p:cNvPr id="116" name="Freeform 512"/>
                <p:cNvSpPr>
                  <a:spLocks/>
                </p:cNvSpPr>
                <p:nvPr/>
              </p:nvSpPr>
              <p:spPr bwMode="auto">
                <a:xfrm>
                  <a:off x="4079" y="2170"/>
                  <a:ext cx="17" cy="53"/>
                </a:xfrm>
                <a:custGeom>
                  <a:avLst/>
                  <a:gdLst>
                    <a:gd name="T0" fmla="*/ 0 w 70"/>
                    <a:gd name="T1" fmla="*/ 0 h 161"/>
                    <a:gd name="T2" fmla="*/ 0 w 70"/>
                    <a:gd name="T3" fmla="*/ 0 h 161"/>
                    <a:gd name="T4" fmla="*/ 0 w 70"/>
                    <a:gd name="T5" fmla="*/ 0 h 161"/>
                    <a:gd name="T6" fmla="*/ 0 w 70"/>
                    <a:gd name="T7" fmla="*/ 0 h 161"/>
                    <a:gd name="T8" fmla="*/ 0 w 70"/>
                    <a:gd name="T9" fmla="*/ 0 h 161"/>
                    <a:gd name="T10" fmla="*/ 0 w 70"/>
                    <a:gd name="T11" fmla="*/ 0 h 161"/>
                    <a:gd name="T12" fmla="*/ 0 w 70"/>
                    <a:gd name="T13" fmla="*/ 0 h 161"/>
                    <a:gd name="T14" fmla="*/ 0 w 70"/>
                    <a:gd name="T15" fmla="*/ 0 h 161"/>
                    <a:gd name="T16" fmla="*/ 0 w 70"/>
                    <a:gd name="T17" fmla="*/ 0 h 161"/>
                    <a:gd name="T18" fmla="*/ 0 w 70"/>
                    <a:gd name="T19" fmla="*/ 0 h 161"/>
                    <a:gd name="T20" fmla="*/ 0 w 70"/>
                    <a:gd name="T21" fmla="*/ 0 h 161"/>
                    <a:gd name="T22" fmla="*/ 0 w 70"/>
                    <a:gd name="T23" fmla="*/ 0 h 161"/>
                    <a:gd name="T24" fmla="*/ 0 w 70"/>
                    <a:gd name="T25" fmla="*/ 0 h 161"/>
                    <a:gd name="T26" fmla="*/ 0 w 70"/>
                    <a:gd name="T27" fmla="*/ 0 h 161"/>
                    <a:gd name="T28" fmla="*/ 0 w 70"/>
                    <a:gd name="T29" fmla="*/ 0 h 161"/>
                    <a:gd name="T30" fmla="*/ 0 w 70"/>
                    <a:gd name="T31" fmla="*/ 0 h 161"/>
                    <a:gd name="T32" fmla="*/ 0 w 70"/>
                    <a:gd name="T33" fmla="*/ 0 h 161"/>
                    <a:gd name="T34" fmla="*/ 0 w 70"/>
                    <a:gd name="T35" fmla="*/ 0 h 161"/>
                    <a:gd name="T36" fmla="*/ 0 w 70"/>
                    <a:gd name="T37" fmla="*/ 0 h 161"/>
                    <a:gd name="T38" fmla="*/ 0 w 70"/>
                    <a:gd name="T39" fmla="*/ 0 h 161"/>
                    <a:gd name="T40" fmla="*/ 0 w 70"/>
                    <a:gd name="T41" fmla="*/ 0 h 161"/>
                    <a:gd name="T42" fmla="*/ 0 w 70"/>
                    <a:gd name="T43" fmla="*/ 0 h 161"/>
                    <a:gd name="T44" fmla="*/ 0 w 70"/>
                    <a:gd name="T45" fmla="*/ 0 h 161"/>
                    <a:gd name="T46" fmla="*/ 0 w 70"/>
                    <a:gd name="T47" fmla="*/ 0 h 161"/>
                    <a:gd name="T48" fmla="*/ 0 w 70"/>
                    <a:gd name="T49" fmla="*/ 0 h 161"/>
                    <a:gd name="T50" fmla="*/ 0 w 70"/>
                    <a:gd name="T51" fmla="*/ 0 h 161"/>
                    <a:gd name="T52" fmla="*/ 0 w 70"/>
                    <a:gd name="T53" fmla="*/ 0 h 161"/>
                    <a:gd name="T54" fmla="*/ 0 w 70"/>
                    <a:gd name="T55" fmla="*/ 0 h 161"/>
                    <a:gd name="T56" fmla="*/ 0 w 70"/>
                    <a:gd name="T57" fmla="*/ 0 h 161"/>
                    <a:gd name="T58" fmla="*/ 0 w 70"/>
                    <a:gd name="T59" fmla="*/ 0 h 161"/>
                    <a:gd name="T60" fmla="*/ 0 w 70"/>
                    <a:gd name="T61" fmla="*/ 0 h 161"/>
                    <a:gd name="T62" fmla="*/ 0 w 70"/>
                    <a:gd name="T63" fmla="*/ 0 h 161"/>
                    <a:gd name="T64" fmla="*/ 0 w 70"/>
                    <a:gd name="T65" fmla="*/ 0 h 161"/>
                    <a:gd name="T66" fmla="*/ 0 w 70"/>
                    <a:gd name="T67" fmla="*/ 0 h 161"/>
                    <a:gd name="T68" fmla="*/ 0 w 70"/>
                    <a:gd name="T69" fmla="*/ 0 h 161"/>
                    <a:gd name="T70" fmla="*/ 0 w 70"/>
                    <a:gd name="T71" fmla="*/ 0 h 161"/>
                    <a:gd name="T72" fmla="*/ 0 w 70"/>
                    <a:gd name="T73" fmla="*/ 0 h 161"/>
                    <a:gd name="T74" fmla="*/ 0 w 70"/>
                    <a:gd name="T75" fmla="*/ 0 h 161"/>
                    <a:gd name="T76" fmla="*/ 0 w 70"/>
                    <a:gd name="T77" fmla="*/ 0 h 1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161"/>
                    <a:gd name="T119" fmla="*/ 70 w 70"/>
                    <a:gd name="T120" fmla="*/ 161 h 1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161">
                      <a:moveTo>
                        <a:pt x="64" y="0"/>
                      </a:moveTo>
                      <a:lnTo>
                        <a:pt x="63" y="0"/>
                      </a:lnTo>
                      <a:lnTo>
                        <a:pt x="61" y="1"/>
                      </a:lnTo>
                      <a:lnTo>
                        <a:pt x="57" y="2"/>
                      </a:lnTo>
                      <a:lnTo>
                        <a:pt x="53" y="5"/>
                      </a:lnTo>
                      <a:lnTo>
                        <a:pt x="46" y="8"/>
                      </a:lnTo>
                      <a:lnTo>
                        <a:pt x="40" y="13"/>
                      </a:lnTo>
                      <a:lnTo>
                        <a:pt x="33" y="20"/>
                      </a:lnTo>
                      <a:lnTo>
                        <a:pt x="28" y="28"/>
                      </a:lnTo>
                      <a:lnTo>
                        <a:pt x="20" y="37"/>
                      </a:lnTo>
                      <a:lnTo>
                        <a:pt x="15" y="48"/>
                      </a:lnTo>
                      <a:lnTo>
                        <a:pt x="9" y="61"/>
                      </a:lnTo>
                      <a:lnTo>
                        <a:pt x="6" y="77"/>
                      </a:lnTo>
                      <a:lnTo>
                        <a:pt x="2" y="94"/>
                      </a:lnTo>
                      <a:lnTo>
                        <a:pt x="0" y="113"/>
                      </a:lnTo>
                      <a:lnTo>
                        <a:pt x="0" y="136"/>
                      </a:lnTo>
                      <a:lnTo>
                        <a:pt x="3" y="161"/>
                      </a:lnTo>
                      <a:lnTo>
                        <a:pt x="64" y="144"/>
                      </a:lnTo>
                      <a:lnTo>
                        <a:pt x="63" y="142"/>
                      </a:lnTo>
                      <a:lnTo>
                        <a:pt x="63" y="138"/>
                      </a:lnTo>
                      <a:lnTo>
                        <a:pt x="63" y="131"/>
                      </a:lnTo>
                      <a:lnTo>
                        <a:pt x="63" y="124"/>
                      </a:lnTo>
                      <a:lnTo>
                        <a:pt x="63" y="113"/>
                      </a:lnTo>
                      <a:lnTo>
                        <a:pt x="63" y="103"/>
                      </a:lnTo>
                      <a:lnTo>
                        <a:pt x="63" y="91"/>
                      </a:lnTo>
                      <a:lnTo>
                        <a:pt x="63" y="79"/>
                      </a:lnTo>
                      <a:lnTo>
                        <a:pt x="63" y="67"/>
                      </a:lnTo>
                      <a:lnTo>
                        <a:pt x="63" y="54"/>
                      </a:lnTo>
                      <a:lnTo>
                        <a:pt x="64" y="42"/>
                      </a:lnTo>
                      <a:lnTo>
                        <a:pt x="64" y="31"/>
                      </a:lnTo>
                      <a:lnTo>
                        <a:pt x="66" y="22"/>
                      </a:lnTo>
                      <a:lnTo>
                        <a:pt x="67" y="13"/>
                      </a:lnTo>
                      <a:lnTo>
                        <a:pt x="68" y="8"/>
                      </a:lnTo>
                      <a:lnTo>
                        <a:pt x="70" y="5"/>
                      </a:lnTo>
                      <a:lnTo>
                        <a:pt x="68" y="3"/>
                      </a:lnTo>
                      <a:lnTo>
                        <a:pt x="67" y="1"/>
                      </a:lnTo>
                      <a:lnTo>
                        <a:pt x="64" y="0"/>
                      </a:lnTo>
                      <a:close/>
                    </a:path>
                  </a:pathLst>
                </a:custGeom>
                <a:solidFill>
                  <a:srgbClr val="F794D6"/>
                </a:solidFill>
                <a:ln w="9525">
                  <a:noFill/>
                  <a:round/>
                  <a:headEnd/>
                  <a:tailEnd/>
                </a:ln>
              </p:spPr>
              <p:txBody>
                <a:bodyPr/>
                <a:lstStyle/>
                <a:p>
                  <a:endParaRPr lang="fr-FR"/>
                </a:p>
              </p:txBody>
            </p:sp>
            <p:sp>
              <p:nvSpPr>
                <p:cNvPr id="117" name="Freeform 513"/>
                <p:cNvSpPr>
                  <a:spLocks/>
                </p:cNvSpPr>
                <p:nvPr/>
              </p:nvSpPr>
              <p:spPr bwMode="auto">
                <a:xfrm>
                  <a:off x="4161" y="2043"/>
                  <a:ext cx="35" cy="56"/>
                </a:xfrm>
                <a:custGeom>
                  <a:avLst/>
                  <a:gdLst>
                    <a:gd name="T0" fmla="*/ 0 w 140"/>
                    <a:gd name="T1" fmla="*/ 0 h 166"/>
                    <a:gd name="T2" fmla="*/ 0 w 140"/>
                    <a:gd name="T3" fmla="*/ 0 h 166"/>
                    <a:gd name="T4" fmla="*/ 0 w 140"/>
                    <a:gd name="T5" fmla="*/ 0 h 166"/>
                    <a:gd name="T6" fmla="*/ 0 w 140"/>
                    <a:gd name="T7" fmla="*/ 0 h 166"/>
                    <a:gd name="T8" fmla="*/ 0 w 140"/>
                    <a:gd name="T9" fmla="*/ 0 h 166"/>
                    <a:gd name="T10" fmla="*/ 0 w 140"/>
                    <a:gd name="T11" fmla="*/ 0 h 166"/>
                    <a:gd name="T12" fmla="*/ 0 w 140"/>
                    <a:gd name="T13" fmla="*/ 0 h 166"/>
                    <a:gd name="T14" fmla="*/ 0 w 140"/>
                    <a:gd name="T15" fmla="*/ 0 h 166"/>
                    <a:gd name="T16" fmla="*/ 0 w 140"/>
                    <a:gd name="T17" fmla="*/ 0 h 166"/>
                    <a:gd name="T18" fmla="*/ 0 w 140"/>
                    <a:gd name="T19" fmla="*/ 0 h 166"/>
                    <a:gd name="T20" fmla="*/ 0 w 140"/>
                    <a:gd name="T21" fmla="*/ 0 h 166"/>
                    <a:gd name="T22" fmla="*/ 0 w 140"/>
                    <a:gd name="T23" fmla="*/ 0 h 166"/>
                    <a:gd name="T24" fmla="*/ 0 w 140"/>
                    <a:gd name="T25" fmla="*/ 0 h 166"/>
                    <a:gd name="T26" fmla="*/ 0 w 140"/>
                    <a:gd name="T27" fmla="*/ 0 h 166"/>
                    <a:gd name="T28" fmla="*/ 0 w 140"/>
                    <a:gd name="T29" fmla="*/ 0 h 166"/>
                    <a:gd name="T30" fmla="*/ 0 w 140"/>
                    <a:gd name="T31" fmla="*/ 0 h 166"/>
                    <a:gd name="T32" fmla="*/ 0 w 140"/>
                    <a:gd name="T33" fmla="*/ 0 h 166"/>
                    <a:gd name="T34" fmla="*/ 0 w 140"/>
                    <a:gd name="T35" fmla="*/ 0 h 166"/>
                    <a:gd name="T36" fmla="*/ 0 w 140"/>
                    <a:gd name="T37" fmla="*/ 0 h 166"/>
                    <a:gd name="T38" fmla="*/ 0 w 140"/>
                    <a:gd name="T39" fmla="*/ 0 h 166"/>
                    <a:gd name="T40" fmla="*/ 0 w 140"/>
                    <a:gd name="T41" fmla="*/ 0 h 166"/>
                    <a:gd name="T42" fmla="*/ 0 w 140"/>
                    <a:gd name="T43" fmla="*/ 0 h 166"/>
                    <a:gd name="T44" fmla="*/ 0 w 140"/>
                    <a:gd name="T45" fmla="*/ 0 h 166"/>
                    <a:gd name="T46" fmla="*/ 0 w 140"/>
                    <a:gd name="T47" fmla="*/ 0 h 166"/>
                    <a:gd name="T48" fmla="*/ 0 w 140"/>
                    <a:gd name="T49" fmla="*/ 0 h 166"/>
                    <a:gd name="T50" fmla="*/ 0 w 140"/>
                    <a:gd name="T51" fmla="*/ 0 h 166"/>
                    <a:gd name="T52" fmla="*/ 0 w 140"/>
                    <a:gd name="T53" fmla="*/ 0 h 166"/>
                    <a:gd name="T54" fmla="*/ 0 w 140"/>
                    <a:gd name="T55" fmla="*/ 0 h 166"/>
                    <a:gd name="T56" fmla="*/ 0 w 140"/>
                    <a:gd name="T57" fmla="*/ 0 h 166"/>
                    <a:gd name="T58" fmla="*/ 0 w 140"/>
                    <a:gd name="T59" fmla="*/ 0 h 166"/>
                    <a:gd name="T60" fmla="*/ 0 w 140"/>
                    <a:gd name="T61" fmla="*/ 0 h 166"/>
                    <a:gd name="T62" fmla="*/ 0 w 140"/>
                    <a:gd name="T63" fmla="*/ 0 h 166"/>
                    <a:gd name="T64" fmla="*/ 0 w 140"/>
                    <a:gd name="T65" fmla="*/ 0 h 166"/>
                    <a:gd name="T66" fmla="*/ 0 w 140"/>
                    <a:gd name="T67" fmla="*/ 0 h 166"/>
                    <a:gd name="T68" fmla="*/ 0 w 140"/>
                    <a:gd name="T69" fmla="*/ 0 h 166"/>
                    <a:gd name="T70" fmla="*/ 0 w 140"/>
                    <a:gd name="T71" fmla="*/ 0 h 166"/>
                    <a:gd name="T72" fmla="*/ 0 w 140"/>
                    <a:gd name="T73" fmla="*/ 0 h 166"/>
                    <a:gd name="T74" fmla="*/ 0 w 140"/>
                    <a:gd name="T75" fmla="*/ 0 h 166"/>
                    <a:gd name="T76" fmla="*/ 0 w 140"/>
                    <a:gd name="T77" fmla="*/ 0 h 166"/>
                    <a:gd name="T78" fmla="*/ 0 w 140"/>
                    <a:gd name="T79" fmla="*/ 0 h 166"/>
                    <a:gd name="T80" fmla="*/ 0 w 140"/>
                    <a:gd name="T81" fmla="*/ 0 h 166"/>
                    <a:gd name="T82" fmla="*/ 0 w 140"/>
                    <a:gd name="T83" fmla="*/ 0 h 166"/>
                    <a:gd name="T84" fmla="*/ 0 w 140"/>
                    <a:gd name="T85" fmla="*/ 0 h 166"/>
                    <a:gd name="T86" fmla="*/ 0 w 140"/>
                    <a:gd name="T87" fmla="*/ 0 h 166"/>
                    <a:gd name="T88" fmla="*/ 0 w 140"/>
                    <a:gd name="T89" fmla="*/ 0 h 166"/>
                    <a:gd name="T90" fmla="*/ 0 w 140"/>
                    <a:gd name="T91" fmla="*/ 0 h 166"/>
                    <a:gd name="T92" fmla="*/ 0 w 140"/>
                    <a:gd name="T93" fmla="*/ 0 h 166"/>
                    <a:gd name="T94" fmla="*/ 0 w 140"/>
                    <a:gd name="T95" fmla="*/ 0 h 166"/>
                    <a:gd name="T96" fmla="*/ 0 w 140"/>
                    <a:gd name="T97" fmla="*/ 0 h 166"/>
                    <a:gd name="T98" fmla="*/ 0 w 140"/>
                    <a:gd name="T99" fmla="*/ 0 h 1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166"/>
                    <a:gd name="T152" fmla="*/ 140 w 140"/>
                    <a:gd name="T153" fmla="*/ 166 h 1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166">
                      <a:moveTo>
                        <a:pt x="140" y="0"/>
                      </a:moveTo>
                      <a:lnTo>
                        <a:pt x="139" y="1"/>
                      </a:lnTo>
                      <a:lnTo>
                        <a:pt x="136" y="4"/>
                      </a:lnTo>
                      <a:lnTo>
                        <a:pt x="133" y="9"/>
                      </a:lnTo>
                      <a:lnTo>
                        <a:pt x="128" y="16"/>
                      </a:lnTo>
                      <a:lnTo>
                        <a:pt x="122" y="24"/>
                      </a:lnTo>
                      <a:lnTo>
                        <a:pt x="116" y="33"/>
                      </a:lnTo>
                      <a:lnTo>
                        <a:pt x="110" y="44"/>
                      </a:lnTo>
                      <a:lnTo>
                        <a:pt x="105" y="55"/>
                      </a:lnTo>
                      <a:lnTo>
                        <a:pt x="97" y="68"/>
                      </a:lnTo>
                      <a:lnTo>
                        <a:pt x="92" y="81"/>
                      </a:lnTo>
                      <a:lnTo>
                        <a:pt x="86" y="95"/>
                      </a:lnTo>
                      <a:lnTo>
                        <a:pt x="84" y="110"/>
                      </a:lnTo>
                      <a:lnTo>
                        <a:pt x="81" y="123"/>
                      </a:lnTo>
                      <a:lnTo>
                        <a:pt x="80" y="137"/>
                      </a:lnTo>
                      <a:lnTo>
                        <a:pt x="80" y="152"/>
                      </a:lnTo>
                      <a:lnTo>
                        <a:pt x="84" y="166"/>
                      </a:lnTo>
                      <a:lnTo>
                        <a:pt x="82" y="166"/>
                      </a:lnTo>
                      <a:lnTo>
                        <a:pt x="80" y="165"/>
                      </a:lnTo>
                      <a:lnTo>
                        <a:pt x="75" y="164"/>
                      </a:lnTo>
                      <a:lnTo>
                        <a:pt x="71" y="163"/>
                      </a:lnTo>
                      <a:lnTo>
                        <a:pt x="64" y="161"/>
                      </a:lnTo>
                      <a:lnTo>
                        <a:pt x="58" y="159"/>
                      </a:lnTo>
                      <a:lnTo>
                        <a:pt x="50" y="155"/>
                      </a:lnTo>
                      <a:lnTo>
                        <a:pt x="43" y="153"/>
                      </a:lnTo>
                      <a:lnTo>
                        <a:pt x="34" y="150"/>
                      </a:lnTo>
                      <a:lnTo>
                        <a:pt x="27" y="147"/>
                      </a:lnTo>
                      <a:lnTo>
                        <a:pt x="20" y="143"/>
                      </a:lnTo>
                      <a:lnTo>
                        <a:pt x="13" y="139"/>
                      </a:lnTo>
                      <a:lnTo>
                        <a:pt x="8" y="134"/>
                      </a:lnTo>
                      <a:lnTo>
                        <a:pt x="4" y="130"/>
                      </a:lnTo>
                      <a:lnTo>
                        <a:pt x="1" y="125"/>
                      </a:lnTo>
                      <a:lnTo>
                        <a:pt x="0" y="120"/>
                      </a:lnTo>
                      <a:lnTo>
                        <a:pt x="1" y="114"/>
                      </a:lnTo>
                      <a:lnTo>
                        <a:pt x="5" y="106"/>
                      </a:lnTo>
                      <a:lnTo>
                        <a:pt x="12" y="99"/>
                      </a:lnTo>
                      <a:lnTo>
                        <a:pt x="21" y="89"/>
                      </a:lnTo>
                      <a:lnTo>
                        <a:pt x="30" y="80"/>
                      </a:lnTo>
                      <a:lnTo>
                        <a:pt x="43" y="70"/>
                      </a:lnTo>
                      <a:lnTo>
                        <a:pt x="55" y="60"/>
                      </a:lnTo>
                      <a:lnTo>
                        <a:pt x="68" y="50"/>
                      </a:lnTo>
                      <a:lnTo>
                        <a:pt x="81" y="41"/>
                      </a:lnTo>
                      <a:lnTo>
                        <a:pt x="94" y="31"/>
                      </a:lnTo>
                      <a:lnTo>
                        <a:pt x="106" y="22"/>
                      </a:lnTo>
                      <a:lnTo>
                        <a:pt x="116" y="16"/>
                      </a:lnTo>
                      <a:lnTo>
                        <a:pt x="126" y="10"/>
                      </a:lnTo>
                      <a:lnTo>
                        <a:pt x="133" y="5"/>
                      </a:lnTo>
                      <a:lnTo>
                        <a:pt x="137" y="1"/>
                      </a:lnTo>
                      <a:lnTo>
                        <a:pt x="140" y="0"/>
                      </a:lnTo>
                      <a:close/>
                    </a:path>
                  </a:pathLst>
                </a:custGeom>
                <a:solidFill>
                  <a:srgbClr val="FF00B3"/>
                </a:solidFill>
                <a:ln w="9525">
                  <a:noFill/>
                  <a:round/>
                  <a:headEnd/>
                  <a:tailEnd/>
                </a:ln>
              </p:spPr>
              <p:txBody>
                <a:bodyPr/>
                <a:lstStyle/>
                <a:p>
                  <a:endParaRPr lang="fr-FR"/>
                </a:p>
              </p:txBody>
            </p:sp>
            <p:sp>
              <p:nvSpPr>
                <p:cNvPr id="118" name="Freeform 514"/>
                <p:cNvSpPr>
                  <a:spLocks/>
                </p:cNvSpPr>
                <p:nvPr/>
              </p:nvSpPr>
              <p:spPr bwMode="auto">
                <a:xfrm>
                  <a:off x="4092" y="2046"/>
                  <a:ext cx="33" cy="62"/>
                </a:xfrm>
                <a:custGeom>
                  <a:avLst/>
                  <a:gdLst>
                    <a:gd name="T0" fmla="*/ 0 w 132"/>
                    <a:gd name="T1" fmla="*/ 0 h 185"/>
                    <a:gd name="T2" fmla="*/ 0 w 132"/>
                    <a:gd name="T3" fmla="*/ 0 h 185"/>
                    <a:gd name="T4" fmla="*/ 0 w 132"/>
                    <a:gd name="T5" fmla="*/ 0 h 185"/>
                    <a:gd name="T6" fmla="*/ 0 w 132"/>
                    <a:gd name="T7" fmla="*/ 0 h 185"/>
                    <a:gd name="T8" fmla="*/ 0 w 132"/>
                    <a:gd name="T9" fmla="*/ 0 h 185"/>
                    <a:gd name="T10" fmla="*/ 0 w 132"/>
                    <a:gd name="T11" fmla="*/ 0 h 185"/>
                    <a:gd name="T12" fmla="*/ 0 w 132"/>
                    <a:gd name="T13" fmla="*/ 0 h 185"/>
                    <a:gd name="T14" fmla="*/ 0 w 132"/>
                    <a:gd name="T15" fmla="*/ 0 h 185"/>
                    <a:gd name="T16" fmla="*/ 0 w 132"/>
                    <a:gd name="T17" fmla="*/ 0 h 185"/>
                    <a:gd name="T18" fmla="*/ 0 w 132"/>
                    <a:gd name="T19" fmla="*/ 0 h 185"/>
                    <a:gd name="T20" fmla="*/ 0 w 132"/>
                    <a:gd name="T21" fmla="*/ 0 h 185"/>
                    <a:gd name="T22" fmla="*/ 0 w 132"/>
                    <a:gd name="T23" fmla="*/ 0 h 185"/>
                    <a:gd name="T24" fmla="*/ 0 w 132"/>
                    <a:gd name="T25" fmla="*/ 0 h 185"/>
                    <a:gd name="T26" fmla="*/ 0 w 132"/>
                    <a:gd name="T27" fmla="*/ 0 h 185"/>
                    <a:gd name="T28" fmla="*/ 0 w 132"/>
                    <a:gd name="T29" fmla="*/ 0 h 185"/>
                    <a:gd name="T30" fmla="*/ 0 w 132"/>
                    <a:gd name="T31" fmla="*/ 0 h 185"/>
                    <a:gd name="T32" fmla="*/ 0 w 132"/>
                    <a:gd name="T33" fmla="*/ 0 h 185"/>
                    <a:gd name="T34" fmla="*/ 0 w 132"/>
                    <a:gd name="T35" fmla="*/ 0 h 185"/>
                    <a:gd name="T36" fmla="*/ 0 w 132"/>
                    <a:gd name="T37" fmla="*/ 0 h 185"/>
                    <a:gd name="T38" fmla="*/ 0 w 132"/>
                    <a:gd name="T39" fmla="*/ 0 h 185"/>
                    <a:gd name="T40" fmla="*/ 0 w 132"/>
                    <a:gd name="T41" fmla="*/ 0 h 185"/>
                    <a:gd name="T42" fmla="*/ 0 w 132"/>
                    <a:gd name="T43" fmla="*/ 0 h 185"/>
                    <a:gd name="T44" fmla="*/ 0 w 132"/>
                    <a:gd name="T45" fmla="*/ 0 h 185"/>
                    <a:gd name="T46" fmla="*/ 0 w 132"/>
                    <a:gd name="T47" fmla="*/ 0 h 185"/>
                    <a:gd name="T48" fmla="*/ 0 w 132"/>
                    <a:gd name="T49" fmla="*/ 0 h 185"/>
                    <a:gd name="T50" fmla="*/ 0 w 132"/>
                    <a:gd name="T51" fmla="*/ 0 h 185"/>
                    <a:gd name="T52" fmla="*/ 0 w 132"/>
                    <a:gd name="T53" fmla="*/ 0 h 185"/>
                    <a:gd name="T54" fmla="*/ 0 w 132"/>
                    <a:gd name="T55" fmla="*/ 0 h 185"/>
                    <a:gd name="T56" fmla="*/ 0 w 132"/>
                    <a:gd name="T57" fmla="*/ 0 h 185"/>
                    <a:gd name="T58" fmla="*/ 0 w 132"/>
                    <a:gd name="T59" fmla="*/ 0 h 185"/>
                    <a:gd name="T60" fmla="*/ 0 w 132"/>
                    <a:gd name="T61" fmla="*/ 0 h 185"/>
                    <a:gd name="T62" fmla="*/ 0 w 132"/>
                    <a:gd name="T63" fmla="*/ 0 h 185"/>
                    <a:gd name="T64" fmla="*/ 0 w 132"/>
                    <a:gd name="T65" fmla="*/ 0 h 185"/>
                    <a:gd name="T66" fmla="*/ 0 w 132"/>
                    <a:gd name="T67" fmla="*/ 0 h 185"/>
                    <a:gd name="T68" fmla="*/ 0 w 132"/>
                    <a:gd name="T69" fmla="*/ 0 h 185"/>
                    <a:gd name="T70" fmla="*/ 0 w 132"/>
                    <a:gd name="T71" fmla="*/ 0 h 185"/>
                    <a:gd name="T72" fmla="*/ 0 w 132"/>
                    <a:gd name="T73" fmla="*/ 0 h 185"/>
                    <a:gd name="T74" fmla="*/ 0 w 132"/>
                    <a:gd name="T75" fmla="*/ 0 h 185"/>
                    <a:gd name="T76" fmla="*/ 0 w 132"/>
                    <a:gd name="T77" fmla="*/ 0 h 185"/>
                    <a:gd name="T78" fmla="*/ 0 w 132"/>
                    <a:gd name="T79" fmla="*/ 0 h 185"/>
                    <a:gd name="T80" fmla="*/ 0 w 132"/>
                    <a:gd name="T81" fmla="*/ 0 h 185"/>
                    <a:gd name="T82" fmla="*/ 0 w 132"/>
                    <a:gd name="T83" fmla="*/ 0 h 185"/>
                    <a:gd name="T84" fmla="*/ 0 w 132"/>
                    <a:gd name="T85" fmla="*/ 0 h 185"/>
                    <a:gd name="T86" fmla="*/ 0 w 132"/>
                    <a:gd name="T87" fmla="*/ 0 h 185"/>
                    <a:gd name="T88" fmla="*/ 0 w 132"/>
                    <a:gd name="T89" fmla="*/ 0 h 185"/>
                    <a:gd name="T90" fmla="*/ 0 w 132"/>
                    <a:gd name="T91" fmla="*/ 0 h 185"/>
                    <a:gd name="T92" fmla="*/ 0 w 132"/>
                    <a:gd name="T93" fmla="*/ 0 h 185"/>
                    <a:gd name="T94" fmla="*/ 0 w 132"/>
                    <a:gd name="T95" fmla="*/ 0 h 185"/>
                    <a:gd name="T96" fmla="*/ 0 w 132"/>
                    <a:gd name="T97" fmla="*/ 0 h 185"/>
                    <a:gd name="T98" fmla="*/ 0 w 132"/>
                    <a:gd name="T99" fmla="*/ 0 h 18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2"/>
                    <a:gd name="T151" fmla="*/ 0 h 185"/>
                    <a:gd name="T152" fmla="*/ 132 w 132"/>
                    <a:gd name="T153" fmla="*/ 185 h 18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2" h="185">
                      <a:moveTo>
                        <a:pt x="127" y="0"/>
                      </a:moveTo>
                      <a:lnTo>
                        <a:pt x="126" y="1"/>
                      </a:lnTo>
                      <a:lnTo>
                        <a:pt x="124" y="5"/>
                      </a:lnTo>
                      <a:lnTo>
                        <a:pt x="122" y="10"/>
                      </a:lnTo>
                      <a:lnTo>
                        <a:pt x="119" y="20"/>
                      </a:lnTo>
                      <a:lnTo>
                        <a:pt x="117" y="29"/>
                      </a:lnTo>
                      <a:lnTo>
                        <a:pt x="114" y="41"/>
                      </a:lnTo>
                      <a:lnTo>
                        <a:pt x="110" y="53"/>
                      </a:lnTo>
                      <a:lnTo>
                        <a:pt x="109" y="68"/>
                      </a:lnTo>
                      <a:lnTo>
                        <a:pt x="106" y="81"/>
                      </a:lnTo>
                      <a:lnTo>
                        <a:pt x="106" y="97"/>
                      </a:lnTo>
                      <a:lnTo>
                        <a:pt x="106" y="112"/>
                      </a:lnTo>
                      <a:lnTo>
                        <a:pt x="107" y="128"/>
                      </a:lnTo>
                      <a:lnTo>
                        <a:pt x="110" y="142"/>
                      </a:lnTo>
                      <a:lnTo>
                        <a:pt x="115" y="158"/>
                      </a:lnTo>
                      <a:lnTo>
                        <a:pt x="123" y="172"/>
                      </a:lnTo>
                      <a:lnTo>
                        <a:pt x="132" y="185"/>
                      </a:lnTo>
                      <a:lnTo>
                        <a:pt x="131" y="185"/>
                      </a:lnTo>
                      <a:lnTo>
                        <a:pt x="127" y="185"/>
                      </a:lnTo>
                      <a:lnTo>
                        <a:pt x="120" y="185"/>
                      </a:lnTo>
                      <a:lnTo>
                        <a:pt x="111" y="185"/>
                      </a:lnTo>
                      <a:lnTo>
                        <a:pt x="101" y="183"/>
                      </a:lnTo>
                      <a:lnTo>
                        <a:pt x="90" y="183"/>
                      </a:lnTo>
                      <a:lnTo>
                        <a:pt x="77" y="182"/>
                      </a:lnTo>
                      <a:lnTo>
                        <a:pt x="65" y="181"/>
                      </a:lnTo>
                      <a:lnTo>
                        <a:pt x="52" y="179"/>
                      </a:lnTo>
                      <a:lnTo>
                        <a:pt x="41" y="177"/>
                      </a:lnTo>
                      <a:lnTo>
                        <a:pt x="29" y="174"/>
                      </a:lnTo>
                      <a:lnTo>
                        <a:pt x="20" y="171"/>
                      </a:lnTo>
                      <a:lnTo>
                        <a:pt x="10" y="165"/>
                      </a:lnTo>
                      <a:lnTo>
                        <a:pt x="5" y="161"/>
                      </a:lnTo>
                      <a:lnTo>
                        <a:pt x="0" y="155"/>
                      </a:lnTo>
                      <a:lnTo>
                        <a:pt x="0" y="149"/>
                      </a:lnTo>
                      <a:lnTo>
                        <a:pt x="1" y="141"/>
                      </a:lnTo>
                      <a:lnTo>
                        <a:pt x="5" y="131"/>
                      </a:lnTo>
                      <a:lnTo>
                        <a:pt x="12" y="121"/>
                      </a:lnTo>
                      <a:lnTo>
                        <a:pt x="21" y="110"/>
                      </a:lnTo>
                      <a:lnTo>
                        <a:pt x="30" y="97"/>
                      </a:lnTo>
                      <a:lnTo>
                        <a:pt x="41" y="85"/>
                      </a:lnTo>
                      <a:lnTo>
                        <a:pt x="52" y="72"/>
                      </a:lnTo>
                      <a:lnTo>
                        <a:pt x="64" y="60"/>
                      </a:lnTo>
                      <a:lnTo>
                        <a:pt x="76" y="47"/>
                      </a:lnTo>
                      <a:lnTo>
                        <a:pt x="88" y="37"/>
                      </a:lnTo>
                      <a:lnTo>
                        <a:pt x="98" y="26"/>
                      </a:lnTo>
                      <a:lnTo>
                        <a:pt x="107" y="18"/>
                      </a:lnTo>
                      <a:lnTo>
                        <a:pt x="115" y="10"/>
                      </a:lnTo>
                      <a:lnTo>
                        <a:pt x="122" y="4"/>
                      </a:lnTo>
                      <a:lnTo>
                        <a:pt x="126" y="1"/>
                      </a:lnTo>
                      <a:lnTo>
                        <a:pt x="127" y="0"/>
                      </a:lnTo>
                      <a:close/>
                    </a:path>
                  </a:pathLst>
                </a:custGeom>
                <a:solidFill>
                  <a:srgbClr val="660099"/>
                </a:solidFill>
                <a:ln w="9525">
                  <a:noFill/>
                  <a:round/>
                  <a:headEnd/>
                  <a:tailEnd/>
                </a:ln>
              </p:spPr>
              <p:txBody>
                <a:bodyPr/>
                <a:lstStyle/>
                <a:p>
                  <a:endParaRPr lang="fr-FR"/>
                </a:p>
              </p:txBody>
            </p:sp>
            <p:sp>
              <p:nvSpPr>
                <p:cNvPr id="119" name="Freeform 515"/>
                <p:cNvSpPr>
                  <a:spLocks/>
                </p:cNvSpPr>
                <p:nvPr/>
              </p:nvSpPr>
              <p:spPr bwMode="auto">
                <a:xfrm>
                  <a:off x="4156" y="2195"/>
                  <a:ext cx="29" cy="7"/>
                </a:xfrm>
                <a:custGeom>
                  <a:avLst/>
                  <a:gdLst>
                    <a:gd name="T0" fmla="*/ 0 w 116"/>
                    <a:gd name="T1" fmla="*/ 0 h 22"/>
                    <a:gd name="T2" fmla="*/ 0 w 116"/>
                    <a:gd name="T3" fmla="*/ 0 h 22"/>
                    <a:gd name="T4" fmla="*/ 0 w 116"/>
                    <a:gd name="T5" fmla="*/ 0 h 22"/>
                    <a:gd name="T6" fmla="*/ 0 w 116"/>
                    <a:gd name="T7" fmla="*/ 0 h 22"/>
                    <a:gd name="T8" fmla="*/ 0 w 116"/>
                    <a:gd name="T9" fmla="*/ 0 h 22"/>
                    <a:gd name="T10" fmla="*/ 0 w 116"/>
                    <a:gd name="T11" fmla="*/ 0 h 22"/>
                    <a:gd name="T12" fmla="*/ 0 w 116"/>
                    <a:gd name="T13" fmla="*/ 0 h 22"/>
                    <a:gd name="T14" fmla="*/ 0 w 116"/>
                    <a:gd name="T15" fmla="*/ 0 h 22"/>
                    <a:gd name="T16" fmla="*/ 0 w 116"/>
                    <a:gd name="T17" fmla="*/ 0 h 22"/>
                    <a:gd name="T18" fmla="*/ 0 w 116"/>
                    <a:gd name="T19" fmla="*/ 0 h 22"/>
                    <a:gd name="T20" fmla="*/ 0 w 116"/>
                    <a:gd name="T21" fmla="*/ 0 h 22"/>
                    <a:gd name="T22" fmla="*/ 0 w 116"/>
                    <a:gd name="T23" fmla="*/ 0 h 22"/>
                    <a:gd name="T24" fmla="*/ 0 w 116"/>
                    <a:gd name="T25" fmla="*/ 0 h 22"/>
                    <a:gd name="T26" fmla="*/ 0 w 116"/>
                    <a:gd name="T27" fmla="*/ 0 h 22"/>
                    <a:gd name="T28" fmla="*/ 0 w 116"/>
                    <a:gd name="T29" fmla="*/ 0 h 22"/>
                    <a:gd name="T30" fmla="*/ 0 w 116"/>
                    <a:gd name="T31" fmla="*/ 0 h 22"/>
                    <a:gd name="T32" fmla="*/ 0 w 116"/>
                    <a:gd name="T33" fmla="*/ 0 h 22"/>
                    <a:gd name="T34" fmla="*/ 0 w 116"/>
                    <a:gd name="T35" fmla="*/ 0 h 22"/>
                    <a:gd name="T36" fmla="*/ 0 w 116"/>
                    <a:gd name="T37" fmla="*/ 0 h 22"/>
                    <a:gd name="T38" fmla="*/ 0 w 116"/>
                    <a:gd name="T39" fmla="*/ 0 h 22"/>
                    <a:gd name="T40" fmla="*/ 0 w 116"/>
                    <a:gd name="T41" fmla="*/ 0 h 22"/>
                    <a:gd name="T42" fmla="*/ 0 w 116"/>
                    <a:gd name="T43" fmla="*/ 0 h 22"/>
                    <a:gd name="T44" fmla="*/ 0 w 116"/>
                    <a:gd name="T45" fmla="*/ 0 h 22"/>
                    <a:gd name="T46" fmla="*/ 0 w 116"/>
                    <a:gd name="T47" fmla="*/ 0 h 22"/>
                    <a:gd name="T48" fmla="*/ 0 w 116"/>
                    <a:gd name="T49" fmla="*/ 0 h 22"/>
                    <a:gd name="T50" fmla="*/ 0 w 116"/>
                    <a:gd name="T51" fmla="*/ 0 h 22"/>
                    <a:gd name="T52" fmla="*/ 0 w 116"/>
                    <a:gd name="T53" fmla="*/ 0 h 22"/>
                    <a:gd name="T54" fmla="*/ 0 w 116"/>
                    <a:gd name="T55" fmla="*/ 0 h 22"/>
                    <a:gd name="T56" fmla="*/ 0 w 116"/>
                    <a:gd name="T57" fmla="*/ 0 h 22"/>
                    <a:gd name="T58" fmla="*/ 0 w 116"/>
                    <a:gd name="T59" fmla="*/ 0 h 22"/>
                    <a:gd name="T60" fmla="*/ 0 w 116"/>
                    <a:gd name="T61" fmla="*/ 0 h 22"/>
                    <a:gd name="T62" fmla="*/ 0 w 116"/>
                    <a:gd name="T63" fmla="*/ 0 h 22"/>
                    <a:gd name="T64" fmla="*/ 0 w 116"/>
                    <a:gd name="T65" fmla="*/ 0 h 22"/>
                    <a:gd name="T66" fmla="*/ 0 w 116"/>
                    <a:gd name="T67" fmla="*/ 0 h 22"/>
                    <a:gd name="T68" fmla="*/ 0 w 116"/>
                    <a:gd name="T69" fmla="*/ 0 h 22"/>
                    <a:gd name="T70" fmla="*/ 0 w 116"/>
                    <a:gd name="T71" fmla="*/ 0 h 22"/>
                    <a:gd name="T72" fmla="*/ 0 w 116"/>
                    <a:gd name="T73" fmla="*/ 0 h 22"/>
                    <a:gd name="T74" fmla="*/ 0 w 116"/>
                    <a:gd name="T75" fmla="*/ 0 h 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6"/>
                    <a:gd name="T115" fmla="*/ 0 h 22"/>
                    <a:gd name="T116" fmla="*/ 116 w 116"/>
                    <a:gd name="T117" fmla="*/ 22 h 2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6" h="22">
                      <a:moveTo>
                        <a:pt x="2" y="21"/>
                      </a:moveTo>
                      <a:lnTo>
                        <a:pt x="3" y="21"/>
                      </a:lnTo>
                      <a:lnTo>
                        <a:pt x="6" y="21"/>
                      </a:lnTo>
                      <a:lnTo>
                        <a:pt x="11" y="21"/>
                      </a:lnTo>
                      <a:lnTo>
                        <a:pt x="19" y="21"/>
                      </a:lnTo>
                      <a:lnTo>
                        <a:pt x="28" y="21"/>
                      </a:lnTo>
                      <a:lnTo>
                        <a:pt x="37" y="21"/>
                      </a:lnTo>
                      <a:lnTo>
                        <a:pt x="47" y="21"/>
                      </a:lnTo>
                      <a:lnTo>
                        <a:pt x="58" y="22"/>
                      </a:lnTo>
                      <a:lnTo>
                        <a:pt x="68" y="21"/>
                      </a:lnTo>
                      <a:lnTo>
                        <a:pt x="79" y="20"/>
                      </a:lnTo>
                      <a:lnTo>
                        <a:pt x="88" y="19"/>
                      </a:lnTo>
                      <a:lnTo>
                        <a:pt x="97" y="19"/>
                      </a:lnTo>
                      <a:lnTo>
                        <a:pt x="105" y="17"/>
                      </a:lnTo>
                      <a:lnTo>
                        <a:pt x="110" y="15"/>
                      </a:lnTo>
                      <a:lnTo>
                        <a:pt x="114" y="12"/>
                      </a:lnTo>
                      <a:lnTo>
                        <a:pt x="116" y="10"/>
                      </a:lnTo>
                      <a:lnTo>
                        <a:pt x="114" y="6"/>
                      </a:lnTo>
                      <a:lnTo>
                        <a:pt x="110" y="3"/>
                      </a:lnTo>
                      <a:lnTo>
                        <a:pt x="105" y="1"/>
                      </a:lnTo>
                      <a:lnTo>
                        <a:pt x="97" y="1"/>
                      </a:lnTo>
                      <a:lnTo>
                        <a:pt x="88" y="0"/>
                      </a:lnTo>
                      <a:lnTo>
                        <a:pt x="79" y="0"/>
                      </a:lnTo>
                      <a:lnTo>
                        <a:pt x="68" y="0"/>
                      </a:lnTo>
                      <a:lnTo>
                        <a:pt x="58" y="1"/>
                      </a:lnTo>
                      <a:lnTo>
                        <a:pt x="47" y="1"/>
                      </a:lnTo>
                      <a:lnTo>
                        <a:pt x="36" y="1"/>
                      </a:lnTo>
                      <a:lnTo>
                        <a:pt x="26" y="2"/>
                      </a:lnTo>
                      <a:lnTo>
                        <a:pt x="17" y="4"/>
                      </a:lnTo>
                      <a:lnTo>
                        <a:pt x="11" y="5"/>
                      </a:lnTo>
                      <a:lnTo>
                        <a:pt x="4" y="6"/>
                      </a:lnTo>
                      <a:lnTo>
                        <a:pt x="2" y="8"/>
                      </a:lnTo>
                      <a:lnTo>
                        <a:pt x="0" y="9"/>
                      </a:lnTo>
                      <a:lnTo>
                        <a:pt x="0" y="12"/>
                      </a:lnTo>
                      <a:lnTo>
                        <a:pt x="0" y="16"/>
                      </a:lnTo>
                      <a:lnTo>
                        <a:pt x="2" y="19"/>
                      </a:lnTo>
                      <a:lnTo>
                        <a:pt x="2" y="21"/>
                      </a:lnTo>
                      <a:close/>
                    </a:path>
                  </a:pathLst>
                </a:custGeom>
                <a:solidFill>
                  <a:srgbClr val="08D47A"/>
                </a:solidFill>
                <a:ln w="9525">
                  <a:noFill/>
                  <a:round/>
                  <a:headEnd/>
                  <a:tailEnd/>
                </a:ln>
              </p:spPr>
              <p:txBody>
                <a:bodyPr/>
                <a:lstStyle/>
                <a:p>
                  <a:endParaRPr lang="fr-FR"/>
                </a:p>
              </p:txBody>
            </p:sp>
            <p:sp>
              <p:nvSpPr>
                <p:cNvPr id="120" name="Freeform 516"/>
                <p:cNvSpPr>
                  <a:spLocks/>
                </p:cNvSpPr>
                <p:nvPr/>
              </p:nvSpPr>
              <p:spPr bwMode="auto">
                <a:xfrm>
                  <a:off x="4314" y="2025"/>
                  <a:ext cx="49" cy="41"/>
                </a:xfrm>
                <a:custGeom>
                  <a:avLst/>
                  <a:gdLst>
                    <a:gd name="T0" fmla="*/ 0 w 195"/>
                    <a:gd name="T1" fmla="*/ 0 h 124"/>
                    <a:gd name="T2" fmla="*/ 0 w 195"/>
                    <a:gd name="T3" fmla="*/ 0 h 124"/>
                    <a:gd name="T4" fmla="*/ 0 w 195"/>
                    <a:gd name="T5" fmla="*/ 0 h 124"/>
                    <a:gd name="T6" fmla="*/ 0 w 195"/>
                    <a:gd name="T7" fmla="*/ 0 h 124"/>
                    <a:gd name="T8" fmla="*/ 0 w 195"/>
                    <a:gd name="T9" fmla="*/ 0 h 124"/>
                    <a:gd name="T10" fmla="*/ 0 w 195"/>
                    <a:gd name="T11" fmla="*/ 0 h 124"/>
                    <a:gd name="T12" fmla="*/ 0 w 195"/>
                    <a:gd name="T13" fmla="*/ 0 h 124"/>
                    <a:gd name="T14" fmla="*/ 0 w 195"/>
                    <a:gd name="T15" fmla="*/ 0 h 124"/>
                    <a:gd name="T16" fmla="*/ 0 w 195"/>
                    <a:gd name="T17" fmla="*/ 0 h 124"/>
                    <a:gd name="T18" fmla="*/ 0 w 195"/>
                    <a:gd name="T19" fmla="*/ 0 h 124"/>
                    <a:gd name="T20" fmla="*/ 0 w 195"/>
                    <a:gd name="T21" fmla="*/ 0 h 124"/>
                    <a:gd name="T22" fmla="*/ 0 w 195"/>
                    <a:gd name="T23" fmla="*/ 0 h 124"/>
                    <a:gd name="T24" fmla="*/ 0 w 195"/>
                    <a:gd name="T25" fmla="*/ 0 h 124"/>
                    <a:gd name="T26" fmla="*/ 0 w 195"/>
                    <a:gd name="T27" fmla="*/ 0 h 124"/>
                    <a:gd name="T28" fmla="*/ 0 w 195"/>
                    <a:gd name="T29" fmla="*/ 0 h 124"/>
                    <a:gd name="T30" fmla="*/ 0 w 195"/>
                    <a:gd name="T31" fmla="*/ 0 h 124"/>
                    <a:gd name="T32" fmla="*/ 0 w 195"/>
                    <a:gd name="T33" fmla="*/ 0 h 124"/>
                    <a:gd name="T34" fmla="*/ 0 w 195"/>
                    <a:gd name="T35" fmla="*/ 0 h 124"/>
                    <a:gd name="T36" fmla="*/ 0 w 195"/>
                    <a:gd name="T37" fmla="*/ 0 h 124"/>
                    <a:gd name="T38" fmla="*/ 0 w 195"/>
                    <a:gd name="T39" fmla="*/ 0 h 124"/>
                    <a:gd name="T40" fmla="*/ 0 w 195"/>
                    <a:gd name="T41" fmla="*/ 0 h 124"/>
                    <a:gd name="T42" fmla="*/ 0 w 195"/>
                    <a:gd name="T43" fmla="*/ 0 h 124"/>
                    <a:gd name="T44" fmla="*/ 0 w 195"/>
                    <a:gd name="T45" fmla="*/ 0 h 124"/>
                    <a:gd name="T46" fmla="*/ 0 w 195"/>
                    <a:gd name="T47" fmla="*/ 0 h 124"/>
                    <a:gd name="T48" fmla="*/ 0 w 195"/>
                    <a:gd name="T49" fmla="*/ 0 h 124"/>
                    <a:gd name="T50" fmla="*/ 0 w 195"/>
                    <a:gd name="T51" fmla="*/ 0 h 124"/>
                    <a:gd name="T52" fmla="*/ 0 w 195"/>
                    <a:gd name="T53" fmla="*/ 0 h 124"/>
                    <a:gd name="T54" fmla="*/ 0 w 195"/>
                    <a:gd name="T55" fmla="*/ 0 h 124"/>
                    <a:gd name="T56" fmla="*/ 0 w 195"/>
                    <a:gd name="T57" fmla="*/ 0 h 124"/>
                    <a:gd name="T58" fmla="*/ 0 w 195"/>
                    <a:gd name="T59" fmla="*/ 0 h 124"/>
                    <a:gd name="T60" fmla="*/ 0 w 195"/>
                    <a:gd name="T61" fmla="*/ 0 h 124"/>
                    <a:gd name="T62" fmla="*/ 0 w 195"/>
                    <a:gd name="T63" fmla="*/ 0 h 124"/>
                    <a:gd name="T64" fmla="*/ 0 w 195"/>
                    <a:gd name="T65" fmla="*/ 0 h 124"/>
                    <a:gd name="T66" fmla="*/ 0 w 195"/>
                    <a:gd name="T67" fmla="*/ 0 h 124"/>
                    <a:gd name="T68" fmla="*/ 0 w 195"/>
                    <a:gd name="T69" fmla="*/ 0 h 124"/>
                    <a:gd name="T70" fmla="*/ 0 w 195"/>
                    <a:gd name="T71" fmla="*/ 0 h 124"/>
                    <a:gd name="T72" fmla="*/ 0 w 195"/>
                    <a:gd name="T73" fmla="*/ 0 h 124"/>
                    <a:gd name="T74" fmla="*/ 0 w 195"/>
                    <a:gd name="T75" fmla="*/ 0 h 124"/>
                    <a:gd name="T76" fmla="*/ 0 w 195"/>
                    <a:gd name="T77" fmla="*/ 0 h 124"/>
                    <a:gd name="T78" fmla="*/ 0 w 195"/>
                    <a:gd name="T79" fmla="*/ 0 h 124"/>
                    <a:gd name="T80" fmla="*/ 0 w 195"/>
                    <a:gd name="T81" fmla="*/ 0 h 124"/>
                    <a:gd name="T82" fmla="*/ 0 w 195"/>
                    <a:gd name="T83" fmla="*/ 0 h 124"/>
                    <a:gd name="T84" fmla="*/ 0 w 195"/>
                    <a:gd name="T85" fmla="*/ 0 h 124"/>
                    <a:gd name="T86" fmla="*/ 0 w 195"/>
                    <a:gd name="T87" fmla="*/ 0 h 124"/>
                    <a:gd name="T88" fmla="*/ 0 w 195"/>
                    <a:gd name="T89" fmla="*/ 0 h 124"/>
                    <a:gd name="T90" fmla="*/ 0 w 195"/>
                    <a:gd name="T91" fmla="*/ 0 h 124"/>
                    <a:gd name="T92" fmla="*/ 0 w 195"/>
                    <a:gd name="T93" fmla="*/ 0 h 124"/>
                    <a:gd name="T94" fmla="*/ 0 w 195"/>
                    <a:gd name="T95" fmla="*/ 0 h 124"/>
                    <a:gd name="T96" fmla="*/ 0 w 195"/>
                    <a:gd name="T97" fmla="*/ 0 h 124"/>
                    <a:gd name="T98" fmla="*/ 0 w 195"/>
                    <a:gd name="T99" fmla="*/ 0 h 124"/>
                    <a:gd name="T100" fmla="*/ 0 w 195"/>
                    <a:gd name="T101" fmla="*/ 0 h 124"/>
                    <a:gd name="T102" fmla="*/ 0 w 195"/>
                    <a:gd name="T103" fmla="*/ 0 h 124"/>
                    <a:gd name="T104" fmla="*/ 0 w 195"/>
                    <a:gd name="T105" fmla="*/ 0 h 124"/>
                    <a:gd name="T106" fmla="*/ 0 w 195"/>
                    <a:gd name="T107" fmla="*/ 0 h 124"/>
                    <a:gd name="T108" fmla="*/ 0 w 195"/>
                    <a:gd name="T109" fmla="*/ 0 h 124"/>
                    <a:gd name="T110" fmla="*/ 0 w 195"/>
                    <a:gd name="T111" fmla="*/ 0 h 124"/>
                    <a:gd name="T112" fmla="*/ 0 w 195"/>
                    <a:gd name="T113" fmla="*/ 0 h 124"/>
                    <a:gd name="T114" fmla="*/ 0 w 195"/>
                    <a:gd name="T115" fmla="*/ 0 h 12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
                    <a:gd name="T175" fmla="*/ 0 h 124"/>
                    <a:gd name="T176" fmla="*/ 195 w 195"/>
                    <a:gd name="T177" fmla="*/ 124 h 12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 h="124">
                      <a:moveTo>
                        <a:pt x="27" y="5"/>
                      </a:moveTo>
                      <a:lnTo>
                        <a:pt x="26" y="5"/>
                      </a:lnTo>
                      <a:lnTo>
                        <a:pt x="21" y="8"/>
                      </a:lnTo>
                      <a:lnTo>
                        <a:pt x="18" y="10"/>
                      </a:lnTo>
                      <a:lnTo>
                        <a:pt x="15" y="14"/>
                      </a:lnTo>
                      <a:lnTo>
                        <a:pt x="13" y="17"/>
                      </a:lnTo>
                      <a:lnTo>
                        <a:pt x="10" y="21"/>
                      </a:lnTo>
                      <a:lnTo>
                        <a:pt x="6" y="24"/>
                      </a:lnTo>
                      <a:lnTo>
                        <a:pt x="4" y="28"/>
                      </a:lnTo>
                      <a:lnTo>
                        <a:pt x="2" y="33"/>
                      </a:lnTo>
                      <a:lnTo>
                        <a:pt x="1" y="38"/>
                      </a:lnTo>
                      <a:lnTo>
                        <a:pt x="0" y="43"/>
                      </a:lnTo>
                      <a:lnTo>
                        <a:pt x="0" y="50"/>
                      </a:lnTo>
                      <a:lnTo>
                        <a:pt x="1" y="55"/>
                      </a:lnTo>
                      <a:lnTo>
                        <a:pt x="4" y="61"/>
                      </a:lnTo>
                      <a:lnTo>
                        <a:pt x="5" y="68"/>
                      </a:lnTo>
                      <a:lnTo>
                        <a:pt x="6" y="73"/>
                      </a:lnTo>
                      <a:lnTo>
                        <a:pt x="8" y="77"/>
                      </a:lnTo>
                      <a:lnTo>
                        <a:pt x="9" y="82"/>
                      </a:lnTo>
                      <a:lnTo>
                        <a:pt x="9" y="86"/>
                      </a:lnTo>
                      <a:lnTo>
                        <a:pt x="9" y="89"/>
                      </a:lnTo>
                      <a:lnTo>
                        <a:pt x="9" y="92"/>
                      </a:lnTo>
                      <a:lnTo>
                        <a:pt x="10" y="95"/>
                      </a:lnTo>
                      <a:lnTo>
                        <a:pt x="9" y="100"/>
                      </a:lnTo>
                      <a:lnTo>
                        <a:pt x="10" y="103"/>
                      </a:lnTo>
                      <a:lnTo>
                        <a:pt x="11" y="105"/>
                      </a:lnTo>
                      <a:lnTo>
                        <a:pt x="14" y="108"/>
                      </a:lnTo>
                      <a:lnTo>
                        <a:pt x="18" y="110"/>
                      </a:lnTo>
                      <a:lnTo>
                        <a:pt x="23" y="112"/>
                      </a:lnTo>
                      <a:lnTo>
                        <a:pt x="27" y="114"/>
                      </a:lnTo>
                      <a:lnTo>
                        <a:pt x="30" y="115"/>
                      </a:lnTo>
                      <a:lnTo>
                        <a:pt x="34" y="117"/>
                      </a:lnTo>
                      <a:lnTo>
                        <a:pt x="38" y="118"/>
                      </a:lnTo>
                      <a:lnTo>
                        <a:pt x="42" y="119"/>
                      </a:lnTo>
                      <a:lnTo>
                        <a:pt x="45" y="120"/>
                      </a:lnTo>
                      <a:lnTo>
                        <a:pt x="49" y="121"/>
                      </a:lnTo>
                      <a:lnTo>
                        <a:pt x="55" y="123"/>
                      </a:lnTo>
                      <a:lnTo>
                        <a:pt x="59" y="123"/>
                      </a:lnTo>
                      <a:lnTo>
                        <a:pt x="65" y="124"/>
                      </a:lnTo>
                      <a:lnTo>
                        <a:pt x="70" y="124"/>
                      </a:lnTo>
                      <a:lnTo>
                        <a:pt x="76" y="124"/>
                      </a:lnTo>
                      <a:lnTo>
                        <a:pt x="81" y="124"/>
                      </a:lnTo>
                      <a:lnTo>
                        <a:pt x="86" y="124"/>
                      </a:lnTo>
                      <a:lnTo>
                        <a:pt x="91" y="123"/>
                      </a:lnTo>
                      <a:lnTo>
                        <a:pt x="97" y="123"/>
                      </a:lnTo>
                      <a:lnTo>
                        <a:pt x="99" y="122"/>
                      </a:lnTo>
                      <a:lnTo>
                        <a:pt x="104" y="122"/>
                      </a:lnTo>
                      <a:lnTo>
                        <a:pt x="108" y="121"/>
                      </a:lnTo>
                      <a:lnTo>
                        <a:pt x="112" y="120"/>
                      </a:lnTo>
                      <a:lnTo>
                        <a:pt x="116" y="119"/>
                      </a:lnTo>
                      <a:lnTo>
                        <a:pt x="119" y="119"/>
                      </a:lnTo>
                      <a:lnTo>
                        <a:pt x="123" y="118"/>
                      </a:lnTo>
                      <a:lnTo>
                        <a:pt x="127" y="118"/>
                      </a:lnTo>
                      <a:lnTo>
                        <a:pt x="131" y="118"/>
                      </a:lnTo>
                      <a:lnTo>
                        <a:pt x="135" y="118"/>
                      </a:lnTo>
                      <a:lnTo>
                        <a:pt x="140" y="118"/>
                      </a:lnTo>
                      <a:lnTo>
                        <a:pt x="145" y="119"/>
                      </a:lnTo>
                      <a:lnTo>
                        <a:pt x="150" y="119"/>
                      </a:lnTo>
                      <a:lnTo>
                        <a:pt x="155" y="118"/>
                      </a:lnTo>
                      <a:lnTo>
                        <a:pt x="161" y="116"/>
                      </a:lnTo>
                      <a:lnTo>
                        <a:pt x="166" y="112"/>
                      </a:lnTo>
                      <a:lnTo>
                        <a:pt x="171" y="108"/>
                      </a:lnTo>
                      <a:lnTo>
                        <a:pt x="175" y="105"/>
                      </a:lnTo>
                      <a:lnTo>
                        <a:pt x="180" y="99"/>
                      </a:lnTo>
                      <a:lnTo>
                        <a:pt x="184" y="93"/>
                      </a:lnTo>
                      <a:lnTo>
                        <a:pt x="188" y="87"/>
                      </a:lnTo>
                      <a:lnTo>
                        <a:pt x="191" y="82"/>
                      </a:lnTo>
                      <a:lnTo>
                        <a:pt x="192" y="75"/>
                      </a:lnTo>
                      <a:lnTo>
                        <a:pt x="195" y="70"/>
                      </a:lnTo>
                      <a:lnTo>
                        <a:pt x="195" y="65"/>
                      </a:lnTo>
                      <a:lnTo>
                        <a:pt x="195" y="59"/>
                      </a:lnTo>
                      <a:lnTo>
                        <a:pt x="192" y="55"/>
                      </a:lnTo>
                      <a:lnTo>
                        <a:pt x="191" y="51"/>
                      </a:lnTo>
                      <a:lnTo>
                        <a:pt x="187" y="48"/>
                      </a:lnTo>
                      <a:lnTo>
                        <a:pt x="183" y="44"/>
                      </a:lnTo>
                      <a:lnTo>
                        <a:pt x="180" y="41"/>
                      </a:lnTo>
                      <a:lnTo>
                        <a:pt x="176" y="38"/>
                      </a:lnTo>
                      <a:lnTo>
                        <a:pt x="172" y="36"/>
                      </a:lnTo>
                      <a:lnTo>
                        <a:pt x="169" y="33"/>
                      </a:lnTo>
                      <a:lnTo>
                        <a:pt x="165" y="30"/>
                      </a:lnTo>
                      <a:lnTo>
                        <a:pt x="162" y="27"/>
                      </a:lnTo>
                      <a:lnTo>
                        <a:pt x="158" y="24"/>
                      </a:lnTo>
                      <a:lnTo>
                        <a:pt x="154" y="22"/>
                      </a:lnTo>
                      <a:lnTo>
                        <a:pt x="152" y="19"/>
                      </a:lnTo>
                      <a:lnTo>
                        <a:pt x="149" y="17"/>
                      </a:lnTo>
                      <a:lnTo>
                        <a:pt x="144" y="11"/>
                      </a:lnTo>
                      <a:lnTo>
                        <a:pt x="142" y="6"/>
                      </a:lnTo>
                      <a:lnTo>
                        <a:pt x="140" y="4"/>
                      </a:lnTo>
                      <a:lnTo>
                        <a:pt x="137" y="2"/>
                      </a:lnTo>
                      <a:lnTo>
                        <a:pt x="133" y="0"/>
                      </a:lnTo>
                      <a:lnTo>
                        <a:pt x="129" y="0"/>
                      </a:lnTo>
                      <a:lnTo>
                        <a:pt x="125" y="0"/>
                      </a:lnTo>
                      <a:lnTo>
                        <a:pt x="120" y="0"/>
                      </a:lnTo>
                      <a:lnTo>
                        <a:pt x="115" y="0"/>
                      </a:lnTo>
                      <a:lnTo>
                        <a:pt x="110" y="1"/>
                      </a:lnTo>
                      <a:lnTo>
                        <a:pt x="103" y="1"/>
                      </a:lnTo>
                      <a:lnTo>
                        <a:pt x="98" y="2"/>
                      </a:lnTo>
                      <a:lnTo>
                        <a:pt x="91" y="3"/>
                      </a:lnTo>
                      <a:lnTo>
                        <a:pt x="86" y="4"/>
                      </a:lnTo>
                      <a:lnTo>
                        <a:pt x="80" y="4"/>
                      </a:lnTo>
                      <a:lnTo>
                        <a:pt x="74" y="5"/>
                      </a:lnTo>
                      <a:lnTo>
                        <a:pt x="68" y="5"/>
                      </a:lnTo>
                      <a:lnTo>
                        <a:pt x="64" y="5"/>
                      </a:lnTo>
                      <a:lnTo>
                        <a:pt x="59" y="3"/>
                      </a:lnTo>
                      <a:lnTo>
                        <a:pt x="55" y="3"/>
                      </a:lnTo>
                      <a:lnTo>
                        <a:pt x="51" y="2"/>
                      </a:lnTo>
                      <a:lnTo>
                        <a:pt x="47" y="2"/>
                      </a:lnTo>
                      <a:lnTo>
                        <a:pt x="44" y="2"/>
                      </a:lnTo>
                      <a:lnTo>
                        <a:pt x="40" y="2"/>
                      </a:lnTo>
                      <a:lnTo>
                        <a:pt x="38" y="2"/>
                      </a:lnTo>
                      <a:lnTo>
                        <a:pt x="36" y="3"/>
                      </a:lnTo>
                      <a:lnTo>
                        <a:pt x="31" y="3"/>
                      </a:lnTo>
                      <a:lnTo>
                        <a:pt x="28" y="4"/>
                      </a:lnTo>
                      <a:lnTo>
                        <a:pt x="27" y="4"/>
                      </a:lnTo>
                      <a:lnTo>
                        <a:pt x="27" y="5"/>
                      </a:lnTo>
                      <a:close/>
                    </a:path>
                  </a:pathLst>
                </a:custGeom>
                <a:solidFill>
                  <a:srgbClr val="FFCC00"/>
                </a:solidFill>
                <a:ln w="9525">
                  <a:noFill/>
                  <a:round/>
                  <a:headEnd/>
                  <a:tailEnd/>
                </a:ln>
              </p:spPr>
              <p:txBody>
                <a:bodyPr/>
                <a:lstStyle/>
                <a:p>
                  <a:endParaRPr lang="fr-FR"/>
                </a:p>
              </p:txBody>
            </p:sp>
            <p:sp>
              <p:nvSpPr>
                <p:cNvPr id="121" name="Freeform 517"/>
                <p:cNvSpPr>
                  <a:spLocks/>
                </p:cNvSpPr>
                <p:nvPr/>
              </p:nvSpPr>
              <p:spPr bwMode="auto">
                <a:xfrm>
                  <a:off x="4318" y="2028"/>
                  <a:ext cx="34" cy="32"/>
                </a:xfrm>
                <a:custGeom>
                  <a:avLst/>
                  <a:gdLst>
                    <a:gd name="T0" fmla="*/ 0 w 138"/>
                    <a:gd name="T1" fmla="*/ 0 h 97"/>
                    <a:gd name="T2" fmla="*/ 0 w 138"/>
                    <a:gd name="T3" fmla="*/ 0 h 97"/>
                    <a:gd name="T4" fmla="*/ 0 w 138"/>
                    <a:gd name="T5" fmla="*/ 0 h 97"/>
                    <a:gd name="T6" fmla="*/ 0 w 138"/>
                    <a:gd name="T7" fmla="*/ 0 h 97"/>
                    <a:gd name="T8" fmla="*/ 0 w 138"/>
                    <a:gd name="T9" fmla="*/ 0 h 97"/>
                    <a:gd name="T10" fmla="*/ 0 w 138"/>
                    <a:gd name="T11" fmla="*/ 0 h 97"/>
                    <a:gd name="T12" fmla="*/ 0 w 138"/>
                    <a:gd name="T13" fmla="*/ 0 h 97"/>
                    <a:gd name="T14" fmla="*/ 0 w 138"/>
                    <a:gd name="T15" fmla="*/ 0 h 97"/>
                    <a:gd name="T16" fmla="*/ 0 w 138"/>
                    <a:gd name="T17" fmla="*/ 0 h 97"/>
                    <a:gd name="T18" fmla="*/ 0 w 138"/>
                    <a:gd name="T19" fmla="*/ 0 h 97"/>
                    <a:gd name="T20" fmla="*/ 0 w 138"/>
                    <a:gd name="T21" fmla="*/ 0 h 97"/>
                    <a:gd name="T22" fmla="*/ 0 w 138"/>
                    <a:gd name="T23" fmla="*/ 0 h 97"/>
                    <a:gd name="T24" fmla="*/ 0 w 138"/>
                    <a:gd name="T25" fmla="*/ 0 h 97"/>
                    <a:gd name="T26" fmla="*/ 0 w 138"/>
                    <a:gd name="T27" fmla="*/ 0 h 97"/>
                    <a:gd name="T28" fmla="*/ 0 w 138"/>
                    <a:gd name="T29" fmla="*/ 0 h 97"/>
                    <a:gd name="T30" fmla="*/ 0 w 138"/>
                    <a:gd name="T31" fmla="*/ 0 h 97"/>
                    <a:gd name="T32" fmla="*/ 0 w 138"/>
                    <a:gd name="T33" fmla="*/ 0 h 97"/>
                    <a:gd name="T34" fmla="*/ 0 w 138"/>
                    <a:gd name="T35" fmla="*/ 0 h 97"/>
                    <a:gd name="T36" fmla="*/ 0 w 138"/>
                    <a:gd name="T37" fmla="*/ 0 h 97"/>
                    <a:gd name="T38" fmla="*/ 0 w 138"/>
                    <a:gd name="T39" fmla="*/ 0 h 97"/>
                    <a:gd name="T40" fmla="*/ 0 w 138"/>
                    <a:gd name="T41" fmla="*/ 0 h 97"/>
                    <a:gd name="T42" fmla="*/ 0 w 138"/>
                    <a:gd name="T43" fmla="*/ 0 h 97"/>
                    <a:gd name="T44" fmla="*/ 0 w 138"/>
                    <a:gd name="T45" fmla="*/ 0 h 97"/>
                    <a:gd name="T46" fmla="*/ 0 w 138"/>
                    <a:gd name="T47" fmla="*/ 0 h 97"/>
                    <a:gd name="T48" fmla="*/ 0 w 138"/>
                    <a:gd name="T49" fmla="*/ 0 h 97"/>
                    <a:gd name="T50" fmla="*/ 0 w 138"/>
                    <a:gd name="T51" fmla="*/ 0 h 97"/>
                    <a:gd name="T52" fmla="*/ 0 w 138"/>
                    <a:gd name="T53" fmla="*/ 0 h 97"/>
                    <a:gd name="T54" fmla="*/ 0 w 138"/>
                    <a:gd name="T55" fmla="*/ 0 h 97"/>
                    <a:gd name="T56" fmla="*/ 0 w 138"/>
                    <a:gd name="T57" fmla="*/ 0 h 97"/>
                    <a:gd name="T58" fmla="*/ 0 w 138"/>
                    <a:gd name="T59" fmla="*/ 0 h 97"/>
                    <a:gd name="T60" fmla="*/ 0 w 138"/>
                    <a:gd name="T61" fmla="*/ 0 h 97"/>
                    <a:gd name="T62" fmla="*/ 0 w 138"/>
                    <a:gd name="T63" fmla="*/ 0 h 97"/>
                    <a:gd name="T64" fmla="*/ 0 w 138"/>
                    <a:gd name="T65" fmla="*/ 0 h 97"/>
                    <a:gd name="T66" fmla="*/ 0 w 138"/>
                    <a:gd name="T67" fmla="*/ 0 h 97"/>
                    <a:gd name="T68" fmla="*/ 0 w 138"/>
                    <a:gd name="T69" fmla="*/ 0 h 97"/>
                    <a:gd name="T70" fmla="*/ 0 w 138"/>
                    <a:gd name="T71" fmla="*/ 0 h 97"/>
                    <a:gd name="T72" fmla="*/ 0 w 138"/>
                    <a:gd name="T73" fmla="*/ 0 h 97"/>
                    <a:gd name="T74" fmla="*/ 0 w 138"/>
                    <a:gd name="T75" fmla="*/ 0 h 97"/>
                    <a:gd name="T76" fmla="*/ 0 w 138"/>
                    <a:gd name="T77" fmla="*/ 0 h 97"/>
                    <a:gd name="T78" fmla="*/ 0 w 138"/>
                    <a:gd name="T79" fmla="*/ 0 h 97"/>
                    <a:gd name="T80" fmla="*/ 0 w 138"/>
                    <a:gd name="T81" fmla="*/ 0 h 97"/>
                    <a:gd name="T82" fmla="*/ 0 w 138"/>
                    <a:gd name="T83" fmla="*/ 0 h 97"/>
                    <a:gd name="T84" fmla="*/ 0 w 138"/>
                    <a:gd name="T85" fmla="*/ 0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
                    <a:gd name="T130" fmla="*/ 0 h 97"/>
                    <a:gd name="T131" fmla="*/ 138 w 138"/>
                    <a:gd name="T132" fmla="*/ 97 h 9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 h="97">
                      <a:moveTo>
                        <a:pt x="20" y="6"/>
                      </a:moveTo>
                      <a:lnTo>
                        <a:pt x="17" y="7"/>
                      </a:lnTo>
                      <a:lnTo>
                        <a:pt x="13" y="10"/>
                      </a:lnTo>
                      <a:lnTo>
                        <a:pt x="11" y="13"/>
                      </a:lnTo>
                      <a:lnTo>
                        <a:pt x="10" y="16"/>
                      </a:lnTo>
                      <a:lnTo>
                        <a:pt x="7" y="20"/>
                      </a:lnTo>
                      <a:lnTo>
                        <a:pt x="6" y="24"/>
                      </a:lnTo>
                      <a:lnTo>
                        <a:pt x="3" y="27"/>
                      </a:lnTo>
                      <a:lnTo>
                        <a:pt x="2" y="32"/>
                      </a:lnTo>
                      <a:lnTo>
                        <a:pt x="0" y="37"/>
                      </a:lnTo>
                      <a:lnTo>
                        <a:pt x="0" y="42"/>
                      </a:lnTo>
                      <a:lnTo>
                        <a:pt x="2" y="46"/>
                      </a:lnTo>
                      <a:lnTo>
                        <a:pt x="4" y="51"/>
                      </a:lnTo>
                      <a:lnTo>
                        <a:pt x="7" y="58"/>
                      </a:lnTo>
                      <a:lnTo>
                        <a:pt x="12" y="63"/>
                      </a:lnTo>
                      <a:lnTo>
                        <a:pt x="16" y="68"/>
                      </a:lnTo>
                      <a:lnTo>
                        <a:pt x="20" y="73"/>
                      </a:lnTo>
                      <a:lnTo>
                        <a:pt x="21" y="76"/>
                      </a:lnTo>
                      <a:lnTo>
                        <a:pt x="24" y="81"/>
                      </a:lnTo>
                      <a:lnTo>
                        <a:pt x="25" y="83"/>
                      </a:lnTo>
                      <a:lnTo>
                        <a:pt x="27" y="87"/>
                      </a:lnTo>
                      <a:lnTo>
                        <a:pt x="27" y="89"/>
                      </a:lnTo>
                      <a:lnTo>
                        <a:pt x="28" y="91"/>
                      </a:lnTo>
                      <a:lnTo>
                        <a:pt x="29" y="94"/>
                      </a:lnTo>
                      <a:lnTo>
                        <a:pt x="34" y="95"/>
                      </a:lnTo>
                      <a:lnTo>
                        <a:pt x="37" y="96"/>
                      </a:lnTo>
                      <a:lnTo>
                        <a:pt x="42" y="96"/>
                      </a:lnTo>
                      <a:lnTo>
                        <a:pt x="47" y="96"/>
                      </a:lnTo>
                      <a:lnTo>
                        <a:pt x="55" y="97"/>
                      </a:lnTo>
                      <a:lnTo>
                        <a:pt x="63" y="96"/>
                      </a:lnTo>
                      <a:lnTo>
                        <a:pt x="71" y="96"/>
                      </a:lnTo>
                      <a:lnTo>
                        <a:pt x="78" y="96"/>
                      </a:lnTo>
                      <a:lnTo>
                        <a:pt x="85" y="95"/>
                      </a:lnTo>
                      <a:lnTo>
                        <a:pt x="92" y="95"/>
                      </a:lnTo>
                      <a:lnTo>
                        <a:pt x="100" y="94"/>
                      </a:lnTo>
                      <a:lnTo>
                        <a:pt x="105" y="93"/>
                      </a:lnTo>
                      <a:lnTo>
                        <a:pt x="113" y="92"/>
                      </a:lnTo>
                      <a:lnTo>
                        <a:pt x="117" y="89"/>
                      </a:lnTo>
                      <a:lnTo>
                        <a:pt x="122" y="88"/>
                      </a:lnTo>
                      <a:lnTo>
                        <a:pt x="126" y="84"/>
                      </a:lnTo>
                      <a:lnTo>
                        <a:pt x="130" y="81"/>
                      </a:lnTo>
                      <a:lnTo>
                        <a:pt x="133" y="77"/>
                      </a:lnTo>
                      <a:lnTo>
                        <a:pt x="135" y="74"/>
                      </a:lnTo>
                      <a:lnTo>
                        <a:pt x="137" y="70"/>
                      </a:lnTo>
                      <a:lnTo>
                        <a:pt x="138" y="64"/>
                      </a:lnTo>
                      <a:lnTo>
                        <a:pt x="137" y="58"/>
                      </a:lnTo>
                      <a:lnTo>
                        <a:pt x="137" y="52"/>
                      </a:lnTo>
                      <a:lnTo>
                        <a:pt x="135" y="48"/>
                      </a:lnTo>
                      <a:lnTo>
                        <a:pt x="135" y="44"/>
                      </a:lnTo>
                      <a:lnTo>
                        <a:pt x="134" y="39"/>
                      </a:lnTo>
                      <a:lnTo>
                        <a:pt x="133" y="35"/>
                      </a:lnTo>
                      <a:lnTo>
                        <a:pt x="130" y="32"/>
                      </a:lnTo>
                      <a:lnTo>
                        <a:pt x="129" y="29"/>
                      </a:lnTo>
                      <a:lnTo>
                        <a:pt x="126" y="26"/>
                      </a:lnTo>
                      <a:lnTo>
                        <a:pt x="122" y="23"/>
                      </a:lnTo>
                      <a:lnTo>
                        <a:pt x="120" y="21"/>
                      </a:lnTo>
                      <a:lnTo>
                        <a:pt x="116" y="18"/>
                      </a:lnTo>
                      <a:lnTo>
                        <a:pt x="112" y="16"/>
                      </a:lnTo>
                      <a:lnTo>
                        <a:pt x="108" y="15"/>
                      </a:lnTo>
                      <a:lnTo>
                        <a:pt x="102" y="13"/>
                      </a:lnTo>
                      <a:lnTo>
                        <a:pt x="99" y="13"/>
                      </a:lnTo>
                      <a:lnTo>
                        <a:pt x="93" y="12"/>
                      </a:lnTo>
                      <a:lnTo>
                        <a:pt x="89" y="11"/>
                      </a:lnTo>
                      <a:lnTo>
                        <a:pt x="85" y="10"/>
                      </a:lnTo>
                      <a:lnTo>
                        <a:pt x="82" y="10"/>
                      </a:lnTo>
                      <a:lnTo>
                        <a:pt x="76" y="9"/>
                      </a:lnTo>
                      <a:lnTo>
                        <a:pt x="74" y="8"/>
                      </a:lnTo>
                      <a:lnTo>
                        <a:pt x="70" y="7"/>
                      </a:lnTo>
                      <a:lnTo>
                        <a:pt x="67" y="6"/>
                      </a:lnTo>
                      <a:lnTo>
                        <a:pt x="65" y="4"/>
                      </a:lnTo>
                      <a:lnTo>
                        <a:pt x="63" y="1"/>
                      </a:lnTo>
                      <a:lnTo>
                        <a:pt x="61" y="0"/>
                      </a:lnTo>
                      <a:lnTo>
                        <a:pt x="59" y="0"/>
                      </a:lnTo>
                      <a:lnTo>
                        <a:pt x="55" y="0"/>
                      </a:lnTo>
                      <a:lnTo>
                        <a:pt x="53" y="0"/>
                      </a:lnTo>
                      <a:lnTo>
                        <a:pt x="49" y="0"/>
                      </a:lnTo>
                      <a:lnTo>
                        <a:pt x="45" y="0"/>
                      </a:lnTo>
                      <a:lnTo>
                        <a:pt x="42" y="0"/>
                      </a:lnTo>
                      <a:lnTo>
                        <a:pt x="38" y="1"/>
                      </a:lnTo>
                      <a:lnTo>
                        <a:pt x="34" y="1"/>
                      </a:lnTo>
                      <a:lnTo>
                        <a:pt x="30" y="3"/>
                      </a:lnTo>
                      <a:lnTo>
                        <a:pt x="28" y="4"/>
                      </a:lnTo>
                      <a:lnTo>
                        <a:pt x="25" y="5"/>
                      </a:lnTo>
                      <a:lnTo>
                        <a:pt x="21" y="5"/>
                      </a:lnTo>
                      <a:lnTo>
                        <a:pt x="20" y="6"/>
                      </a:lnTo>
                      <a:close/>
                    </a:path>
                  </a:pathLst>
                </a:custGeom>
                <a:solidFill>
                  <a:srgbClr val="FF9900"/>
                </a:solidFill>
                <a:ln w="9525">
                  <a:noFill/>
                  <a:round/>
                  <a:headEnd/>
                  <a:tailEnd/>
                </a:ln>
              </p:spPr>
              <p:txBody>
                <a:bodyPr/>
                <a:lstStyle/>
                <a:p>
                  <a:endParaRPr lang="fr-FR"/>
                </a:p>
              </p:txBody>
            </p:sp>
            <p:sp>
              <p:nvSpPr>
                <p:cNvPr id="122" name="Freeform 518"/>
                <p:cNvSpPr>
                  <a:spLocks/>
                </p:cNvSpPr>
                <p:nvPr/>
              </p:nvSpPr>
              <p:spPr bwMode="auto">
                <a:xfrm>
                  <a:off x="4325" y="2035"/>
                  <a:ext cx="20" cy="20"/>
                </a:xfrm>
                <a:custGeom>
                  <a:avLst/>
                  <a:gdLst>
                    <a:gd name="T0" fmla="*/ 0 w 80"/>
                    <a:gd name="T1" fmla="*/ 0 h 60"/>
                    <a:gd name="T2" fmla="*/ 0 w 80"/>
                    <a:gd name="T3" fmla="*/ 0 h 60"/>
                    <a:gd name="T4" fmla="*/ 0 w 80"/>
                    <a:gd name="T5" fmla="*/ 0 h 60"/>
                    <a:gd name="T6" fmla="*/ 0 w 80"/>
                    <a:gd name="T7" fmla="*/ 0 h 60"/>
                    <a:gd name="T8" fmla="*/ 0 w 80"/>
                    <a:gd name="T9" fmla="*/ 0 h 60"/>
                    <a:gd name="T10" fmla="*/ 0 w 80"/>
                    <a:gd name="T11" fmla="*/ 0 h 60"/>
                    <a:gd name="T12" fmla="*/ 0 w 80"/>
                    <a:gd name="T13" fmla="*/ 0 h 60"/>
                    <a:gd name="T14" fmla="*/ 0 w 80"/>
                    <a:gd name="T15" fmla="*/ 0 h 60"/>
                    <a:gd name="T16" fmla="*/ 0 w 80"/>
                    <a:gd name="T17" fmla="*/ 0 h 60"/>
                    <a:gd name="T18" fmla="*/ 0 w 80"/>
                    <a:gd name="T19" fmla="*/ 0 h 60"/>
                    <a:gd name="T20" fmla="*/ 0 w 80"/>
                    <a:gd name="T21" fmla="*/ 0 h 60"/>
                    <a:gd name="T22" fmla="*/ 0 w 80"/>
                    <a:gd name="T23" fmla="*/ 0 h 60"/>
                    <a:gd name="T24" fmla="*/ 0 w 80"/>
                    <a:gd name="T25" fmla="*/ 0 h 60"/>
                    <a:gd name="T26" fmla="*/ 0 w 80"/>
                    <a:gd name="T27" fmla="*/ 0 h 60"/>
                    <a:gd name="T28" fmla="*/ 0 w 80"/>
                    <a:gd name="T29" fmla="*/ 0 h 60"/>
                    <a:gd name="T30" fmla="*/ 0 w 80"/>
                    <a:gd name="T31" fmla="*/ 0 h 60"/>
                    <a:gd name="T32" fmla="*/ 0 w 80"/>
                    <a:gd name="T33" fmla="*/ 0 h 60"/>
                    <a:gd name="T34" fmla="*/ 0 w 80"/>
                    <a:gd name="T35" fmla="*/ 0 h 60"/>
                    <a:gd name="T36" fmla="*/ 0 w 80"/>
                    <a:gd name="T37" fmla="*/ 0 h 60"/>
                    <a:gd name="T38" fmla="*/ 0 w 80"/>
                    <a:gd name="T39" fmla="*/ 0 h 60"/>
                    <a:gd name="T40" fmla="*/ 0 w 80"/>
                    <a:gd name="T41" fmla="*/ 0 h 60"/>
                    <a:gd name="T42" fmla="*/ 0 w 80"/>
                    <a:gd name="T43" fmla="*/ 0 h 60"/>
                    <a:gd name="T44" fmla="*/ 0 w 80"/>
                    <a:gd name="T45" fmla="*/ 0 h 60"/>
                    <a:gd name="T46" fmla="*/ 0 w 80"/>
                    <a:gd name="T47" fmla="*/ 0 h 60"/>
                    <a:gd name="T48" fmla="*/ 0 w 80"/>
                    <a:gd name="T49" fmla="*/ 0 h 60"/>
                    <a:gd name="T50" fmla="*/ 0 w 80"/>
                    <a:gd name="T51" fmla="*/ 0 h 60"/>
                    <a:gd name="T52" fmla="*/ 0 w 80"/>
                    <a:gd name="T53" fmla="*/ 0 h 60"/>
                    <a:gd name="T54" fmla="*/ 0 w 80"/>
                    <a:gd name="T55" fmla="*/ 0 h 60"/>
                    <a:gd name="T56" fmla="*/ 0 w 80"/>
                    <a:gd name="T57" fmla="*/ 0 h 60"/>
                    <a:gd name="T58" fmla="*/ 0 w 80"/>
                    <a:gd name="T59" fmla="*/ 0 h 60"/>
                    <a:gd name="T60" fmla="*/ 0 w 80"/>
                    <a:gd name="T61" fmla="*/ 0 h 60"/>
                    <a:gd name="T62" fmla="*/ 0 w 80"/>
                    <a:gd name="T63" fmla="*/ 0 h 60"/>
                    <a:gd name="T64" fmla="*/ 0 w 80"/>
                    <a:gd name="T65" fmla="*/ 0 h 60"/>
                    <a:gd name="T66" fmla="*/ 0 w 80"/>
                    <a:gd name="T67" fmla="*/ 0 h 60"/>
                    <a:gd name="T68" fmla="*/ 0 w 80"/>
                    <a:gd name="T69" fmla="*/ 0 h 60"/>
                    <a:gd name="T70" fmla="*/ 0 w 80"/>
                    <a:gd name="T71" fmla="*/ 0 h 60"/>
                    <a:gd name="T72" fmla="*/ 0 w 80"/>
                    <a:gd name="T73" fmla="*/ 0 h 60"/>
                    <a:gd name="T74" fmla="*/ 0 w 80"/>
                    <a:gd name="T75" fmla="*/ 0 h 60"/>
                    <a:gd name="T76" fmla="*/ 0 w 80"/>
                    <a:gd name="T77" fmla="*/ 0 h 60"/>
                    <a:gd name="T78" fmla="*/ 0 w 80"/>
                    <a:gd name="T79" fmla="*/ 0 h 60"/>
                    <a:gd name="T80" fmla="*/ 0 w 80"/>
                    <a:gd name="T81" fmla="*/ 0 h 60"/>
                    <a:gd name="T82" fmla="*/ 0 w 80"/>
                    <a:gd name="T83" fmla="*/ 0 h 60"/>
                    <a:gd name="T84" fmla="*/ 0 w 80"/>
                    <a:gd name="T85" fmla="*/ 0 h 60"/>
                    <a:gd name="T86" fmla="*/ 0 w 80"/>
                    <a:gd name="T87" fmla="*/ 0 h 60"/>
                    <a:gd name="T88" fmla="*/ 0 w 80"/>
                    <a:gd name="T89" fmla="*/ 0 h 60"/>
                    <a:gd name="T90" fmla="*/ 0 w 80"/>
                    <a:gd name="T91" fmla="*/ 0 h 60"/>
                    <a:gd name="T92" fmla="*/ 0 w 80"/>
                    <a:gd name="T93" fmla="*/ 0 h 60"/>
                    <a:gd name="T94" fmla="*/ 0 w 80"/>
                    <a:gd name="T95" fmla="*/ 0 h 60"/>
                    <a:gd name="T96" fmla="*/ 0 w 80"/>
                    <a:gd name="T97" fmla="*/ 0 h 60"/>
                    <a:gd name="T98" fmla="*/ 0 w 80"/>
                    <a:gd name="T99" fmla="*/ 0 h 60"/>
                    <a:gd name="T100" fmla="*/ 0 w 80"/>
                    <a:gd name="T101" fmla="*/ 0 h 60"/>
                    <a:gd name="T102" fmla="*/ 0 w 80"/>
                    <a:gd name="T103" fmla="*/ 0 h 60"/>
                    <a:gd name="T104" fmla="*/ 0 w 80"/>
                    <a:gd name="T105" fmla="*/ 0 h 60"/>
                    <a:gd name="T106" fmla="*/ 0 w 80"/>
                    <a:gd name="T107" fmla="*/ 0 h 60"/>
                    <a:gd name="T108" fmla="*/ 0 w 80"/>
                    <a:gd name="T109" fmla="*/ 0 h 60"/>
                    <a:gd name="T110" fmla="*/ 0 w 80"/>
                    <a:gd name="T111" fmla="*/ 0 h 60"/>
                    <a:gd name="T112" fmla="*/ 0 w 80"/>
                    <a:gd name="T113" fmla="*/ 0 h 60"/>
                    <a:gd name="T114" fmla="*/ 0 w 80"/>
                    <a:gd name="T115" fmla="*/ 0 h 60"/>
                    <a:gd name="T116" fmla="*/ 0 w 80"/>
                    <a:gd name="T117" fmla="*/ 0 h 60"/>
                    <a:gd name="T118" fmla="*/ 0 w 80"/>
                    <a:gd name="T119" fmla="*/ 0 h 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0"/>
                    <a:gd name="T181" fmla="*/ 0 h 60"/>
                    <a:gd name="T182" fmla="*/ 80 w 80"/>
                    <a:gd name="T183" fmla="*/ 60 h 6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0" h="60">
                      <a:moveTo>
                        <a:pt x="21" y="1"/>
                      </a:moveTo>
                      <a:lnTo>
                        <a:pt x="18" y="2"/>
                      </a:lnTo>
                      <a:lnTo>
                        <a:pt x="16" y="5"/>
                      </a:lnTo>
                      <a:lnTo>
                        <a:pt x="12" y="7"/>
                      </a:lnTo>
                      <a:lnTo>
                        <a:pt x="9" y="10"/>
                      </a:lnTo>
                      <a:lnTo>
                        <a:pt x="6" y="12"/>
                      </a:lnTo>
                      <a:lnTo>
                        <a:pt x="5" y="17"/>
                      </a:lnTo>
                      <a:lnTo>
                        <a:pt x="2" y="20"/>
                      </a:lnTo>
                      <a:lnTo>
                        <a:pt x="1" y="23"/>
                      </a:lnTo>
                      <a:lnTo>
                        <a:pt x="0" y="27"/>
                      </a:lnTo>
                      <a:lnTo>
                        <a:pt x="0" y="30"/>
                      </a:lnTo>
                      <a:lnTo>
                        <a:pt x="0" y="35"/>
                      </a:lnTo>
                      <a:lnTo>
                        <a:pt x="1" y="38"/>
                      </a:lnTo>
                      <a:lnTo>
                        <a:pt x="5" y="41"/>
                      </a:lnTo>
                      <a:lnTo>
                        <a:pt x="10" y="45"/>
                      </a:lnTo>
                      <a:lnTo>
                        <a:pt x="16" y="49"/>
                      </a:lnTo>
                      <a:lnTo>
                        <a:pt x="21" y="51"/>
                      </a:lnTo>
                      <a:lnTo>
                        <a:pt x="25" y="53"/>
                      </a:lnTo>
                      <a:lnTo>
                        <a:pt x="30" y="55"/>
                      </a:lnTo>
                      <a:lnTo>
                        <a:pt x="34" y="57"/>
                      </a:lnTo>
                      <a:lnTo>
                        <a:pt x="38" y="58"/>
                      </a:lnTo>
                      <a:lnTo>
                        <a:pt x="43" y="59"/>
                      </a:lnTo>
                      <a:lnTo>
                        <a:pt x="47" y="60"/>
                      </a:lnTo>
                      <a:lnTo>
                        <a:pt x="50" y="59"/>
                      </a:lnTo>
                      <a:lnTo>
                        <a:pt x="54" y="59"/>
                      </a:lnTo>
                      <a:lnTo>
                        <a:pt x="56" y="58"/>
                      </a:lnTo>
                      <a:lnTo>
                        <a:pt x="60" y="57"/>
                      </a:lnTo>
                      <a:lnTo>
                        <a:pt x="63" y="55"/>
                      </a:lnTo>
                      <a:lnTo>
                        <a:pt x="65" y="53"/>
                      </a:lnTo>
                      <a:lnTo>
                        <a:pt x="69" y="50"/>
                      </a:lnTo>
                      <a:lnTo>
                        <a:pt x="72" y="48"/>
                      </a:lnTo>
                      <a:lnTo>
                        <a:pt x="73" y="43"/>
                      </a:lnTo>
                      <a:lnTo>
                        <a:pt x="76" y="40"/>
                      </a:lnTo>
                      <a:lnTo>
                        <a:pt x="77" y="36"/>
                      </a:lnTo>
                      <a:lnTo>
                        <a:pt x="78" y="33"/>
                      </a:lnTo>
                      <a:lnTo>
                        <a:pt x="80" y="29"/>
                      </a:lnTo>
                      <a:lnTo>
                        <a:pt x="80" y="26"/>
                      </a:lnTo>
                      <a:lnTo>
                        <a:pt x="80" y="23"/>
                      </a:lnTo>
                      <a:lnTo>
                        <a:pt x="80" y="21"/>
                      </a:lnTo>
                      <a:lnTo>
                        <a:pt x="78" y="18"/>
                      </a:lnTo>
                      <a:lnTo>
                        <a:pt x="78" y="15"/>
                      </a:lnTo>
                      <a:lnTo>
                        <a:pt x="76" y="12"/>
                      </a:lnTo>
                      <a:lnTo>
                        <a:pt x="76" y="10"/>
                      </a:lnTo>
                      <a:lnTo>
                        <a:pt x="71" y="7"/>
                      </a:lnTo>
                      <a:lnTo>
                        <a:pt x="67" y="4"/>
                      </a:lnTo>
                      <a:lnTo>
                        <a:pt x="63" y="3"/>
                      </a:lnTo>
                      <a:lnTo>
                        <a:pt x="59" y="2"/>
                      </a:lnTo>
                      <a:lnTo>
                        <a:pt x="55" y="1"/>
                      </a:lnTo>
                      <a:lnTo>
                        <a:pt x="52" y="1"/>
                      </a:lnTo>
                      <a:lnTo>
                        <a:pt x="47" y="0"/>
                      </a:lnTo>
                      <a:lnTo>
                        <a:pt x="44" y="0"/>
                      </a:lnTo>
                      <a:lnTo>
                        <a:pt x="40" y="0"/>
                      </a:lnTo>
                      <a:lnTo>
                        <a:pt x="38" y="0"/>
                      </a:lnTo>
                      <a:lnTo>
                        <a:pt x="34" y="0"/>
                      </a:lnTo>
                      <a:lnTo>
                        <a:pt x="30" y="0"/>
                      </a:lnTo>
                      <a:lnTo>
                        <a:pt x="27" y="0"/>
                      </a:lnTo>
                      <a:lnTo>
                        <a:pt x="25" y="0"/>
                      </a:lnTo>
                      <a:lnTo>
                        <a:pt x="22" y="1"/>
                      </a:lnTo>
                      <a:lnTo>
                        <a:pt x="21" y="1"/>
                      </a:lnTo>
                      <a:close/>
                    </a:path>
                  </a:pathLst>
                </a:custGeom>
                <a:solidFill>
                  <a:srgbClr val="FFE600"/>
                </a:solidFill>
                <a:ln w="9525">
                  <a:noFill/>
                  <a:round/>
                  <a:headEnd/>
                  <a:tailEnd/>
                </a:ln>
              </p:spPr>
              <p:txBody>
                <a:bodyPr/>
                <a:lstStyle/>
                <a:p>
                  <a:endParaRPr lang="fr-FR"/>
                </a:p>
              </p:txBody>
            </p:sp>
            <p:sp>
              <p:nvSpPr>
                <p:cNvPr id="123" name="Freeform 519"/>
                <p:cNvSpPr>
                  <a:spLocks/>
                </p:cNvSpPr>
                <p:nvPr/>
              </p:nvSpPr>
              <p:spPr bwMode="auto">
                <a:xfrm>
                  <a:off x="4330" y="2041"/>
                  <a:ext cx="8" cy="9"/>
                </a:xfrm>
                <a:custGeom>
                  <a:avLst/>
                  <a:gdLst>
                    <a:gd name="T0" fmla="*/ 0 w 30"/>
                    <a:gd name="T1" fmla="*/ 0 h 27"/>
                    <a:gd name="T2" fmla="*/ 0 w 30"/>
                    <a:gd name="T3" fmla="*/ 0 h 27"/>
                    <a:gd name="T4" fmla="*/ 0 w 30"/>
                    <a:gd name="T5" fmla="*/ 0 h 27"/>
                    <a:gd name="T6" fmla="*/ 0 w 30"/>
                    <a:gd name="T7" fmla="*/ 0 h 27"/>
                    <a:gd name="T8" fmla="*/ 0 w 30"/>
                    <a:gd name="T9" fmla="*/ 0 h 27"/>
                    <a:gd name="T10" fmla="*/ 0 w 30"/>
                    <a:gd name="T11" fmla="*/ 0 h 27"/>
                    <a:gd name="T12" fmla="*/ 0 w 30"/>
                    <a:gd name="T13" fmla="*/ 0 h 27"/>
                    <a:gd name="T14" fmla="*/ 0 w 30"/>
                    <a:gd name="T15" fmla="*/ 0 h 27"/>
                    <a:gd name="T16" fmla="*/ 0 w 30"/>
                    <a:gd name="T17" fmla="*/ 0 h 27"/>
                    <a:gd name="T18" fmla="*/ 0 w 30"/>
                    <a:gd name="T19" fmla="*/ 0 h 27"/>
                    <a:gd name="T20" fmla="*/ 0 w 30"/>
                    <a:gd name="T21" fmla="*/ 0 h 27"/>
                    <a:gd name="T22" fmla="*/ 0 w 30"/>
                    <a:gd name="T23" fmla="*/ 0 h 27"/>
                    <a:gd name="T24" fmla="*/ 0 w 30"/>
                    <a:gd name="T25" fmla="*/ 0 h 27"/>
                    <a:gd name="T26" fmla="*/ 0 w 30"/>
                    <a:gd name="T27" fmla="*/ 0 h 27"/>
                    <a:gd name="T28" fmla="*/ 0 w 30"/>
                    <a:gd name="T29" fmla="*/ 0 h 27"/>
                    <a:gd name="T30" fmla="*/ 0 w 30"/>
                    <a:gd name="T31" fmla="*/ 0 h 27"/>
                    <a:gd name="T32" fmla="*/ 0 w 30"/>
                    <a:gd name="T33" fmla="*/ 0 h 27"/>
                    <a:gd name="T34" fmla="*/ 0 w 30"/>
                    <a:gd name="T35" fmla="*/ 0 h 27"/>
                    <a:gd name="T36" fmla="*/ 0 w 30"/>
                    <a:gd name="T37" fmla="*/ 0 h 27"/>
                    <a:gd name="T38" fmla="*/ 0 w 30"/>
                    <a:gd name="T39" fmla="*/ 0 h 27"/>
                    <a:gd name="T40" fmla="*/ 0 w 30"/>
                    <a:gd name="T41" fmla="*/ 0 h 27"/>
                    <a:gd name="T42" fmla="*/ 0 w 30"/>
                    <a:gd name="T43" fmla="*/ 0 h 27"/>
                    <a:gd name="T44" fmla="*/ 0 w 30"/>
                    <a:gd name="T45" fmla="*/ 0 h 27"/>
                    <a:gd name="T46" fmla="*/ 0 w 30"/>
                    <a:gd name="T47" fmla="*/ 0 h 27"/>
                    <a:gd name="T48" fmla="*/ 0 w 30"/>
                    <a:gd name="T49" fmla="*/ 0 h 27"/>
                    <a:gd name="T50" fmla="*/ 0 w 30"/>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
                    <a:gd name="T79" fmla="*/ 0 h 27"/>
                    <a:gd name="T80" fmla="*/ 30 w 30"/>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 h="27">
                      <a:moveTo>
                        <a:pt x="22" y="0"/>
                      </a:moveTo>
                      <a:lnTo>
                        <a:pt x="19" y="0"/>
                      </a:lnTo>
                      <a:lnTo>
                        <a:pt x="16" y="2"/>
                      </a:lnTo>
                      <a:lnTo>
                        <a:pt x="10" y="5"/>
                      </a:lnTo>
                      <a:lnTo>
                        <a:pt x="6" y="8"/>
                      </a:lnTo>
                      <a:lnTo>
                        <a:pt x="2" y="12"/>
                      </a:lnTo>
                      <a:lnTo>
                        <a:pt x="0" y="17"/>
                      </a:lnTo>
                      <a:lnTo>
                        <a:pt x="0" y="19"/>
                      </a:lnTo>
                      <a:lnTo>
                        <a:pt x="2" y="21"/>
                      </a:lnTo>
                      <a:lnTo>
                        <a:pt x="4" y="23"/>
                      </a:lnTo>
                      <a:lnTo>
                        <a:pt x="9" y="25"/>
                      </a:lnTo>
                      <a:lnTo>
                        <a:pt x="12" y="26"/>
                      </a:lnTo>
                      <a:lnTo>
                        <a:pt x="17" y="27"/>
                      </a:lnTo>
                      <a:lnTo>
                        <a:pt x="19" y="27"/>
                      </a:lnTo>
                      <a:lnTo>
                        <a:pt x="22" y="27"/>
                      </a:lnTo>
                      <a:lnTo>
                        <a:pt x="26" y="25"/>
                      </a:lnTo>
                      <a:lnTo>
                        <a:pt x="29" y="22"/>
                      </a:lnTo>
                      <a:lnTo>
                        <a:pt x="30" y="18"/>
                      </a:lnTo>
                      <a:lnTo>
                        <a:pt x="30" y="13"/>
                      </a:lnTo>
                      <a:lnTo>
                        <a:pt x="30" y="10"/>
                      </a:lnTo>
                      <a:lnTo>
                        <a:pt x="29" y="8"/>
                      </a:lnTo>
                      <a:lnTo>
                        <a:pt x="26" y="6"/>
                      </a:lnTo>
                      <a:lnTo>
                        <a:pt x="25" y="3"/>
                      </a:lnTo>
                      <a:lnTo>
                        <a:pt x="22" y="0"/>
                      </a:lnTo>
                      <a:close/>
                    </a:path>
                  </a:pathLst>
                </a:custGeom>
                <a:solidFill>
                  <a:srgbClr val="FFB300"/>
                </a:solidFill>
                <a:ln w="9525">
                  <a:noFill/>
                  <a:round/>
                  <a:headEnd/>
                  <a:tailEnd/>
                </a:ln>
              </p:spPr>
              <p:txBody>
                <a:bodyPr/>
                <a:lstStyle/>
                <a:p>
                  <a:endParaRPr lang="fr-FR"/>
                </a:p>
              </p:txBody>
            </p:sp>
            <p:sp>
              <p:nvSpPr>
                <p:cNvPr id="124" name="Freeform 520"/>
                <p:cNvSpPr>
                  <a:spLocks/>
                </p:cNvSpPr>
                <p:nvPr/>
              </p:nvSpPr>
              <p:spPr bwMode="auto">
                <a:xfrm>
                  <a:off x="4255" y="2093"/>
                  <a:ext cx="43" cy="10"/>
                </a:xfrm>
                <a:custGeom>
                  <a:avLst/>
                  <a:gdLst>
                    <a:gd name="T0" fmla="*/ 0 w 173"/>
                    <a:gd name="T1" fmla="*/ 0 h 30"/>
                    <a:gd name="T2" fmla="*/ 0 w 173"/>
                    <a:gd name="T3" fmla="*/ 0 h 30"/>
                    <a:gd name="T4" fmla="*/ 0 w 173"/>
                    <a:gd name="T5" fmla="*/ 0 h 30"/>
                    <a:gd name="T6" fmla="*/ 0 w 173"/>
                    <a:gd name="T7" fmla="*/ 0 h 30"/>
                    <a:gd name="T8" fmla="*/ 0 w 173"/>
                    <a:gd name="T9" fmla="*/ 0 h 30"/>
                    <a:gd name="T10" fmla="*/ 0 w 173"/>
                    <a:gd name="T11" fmla="*/ 0 h 30"/>
                    <a:gd name="T12" fmla="*/ 0 w 173"/>
                    <a:gd name="T13" fmla="*/ 0 h 30"/>
                    <a:gd name="T14" fmla="*/ 0 w 173"/>
                    <a:gd name="T15" fmla="*/ 0 h 30"/>
                    <a:gd name="T16" fmla="*/ 0 w 173"/>
                    <a:gd name="T17" fmla="*/ 0 h 30"/>
                    <a:gd name="T18" fmla="*/ 0 w 173"/>
                    <a:gd name="T19" fmla="*/ 0 h 30"/>
                    <a:gd name="T20" fmla="*/ 0 w 173"/>
                    <a:gd name="T21" fmla="*/ 0 h 30"/>
                    <a:gd name="T22" fmla="*/ 0 w 173"/>
                    <a:gd name="T23" fmla="*/ 0 h 30"/>
                    <a:gd name="T24" fmla="*/ 0 w 173"/>
                    <a:gd name="T25" fmla="*/ 0 h 30"/>
                    <a:gd name="T26" fmla="*/ 0 w 173"/>
                    <a:gd name="T27" fmla="*/ 0 h 30"/>
                    <a:gd name="T28" fmla="*/ 0 w 173"/>
                    <a:gd name="T29" fmla="*/ 0 h 30"/>
                    <a:gd name="T30" fmla="*/ 0 w 173"/>
                    <a:gd name="T31" fmla="*/ 0 h 30"/>
                    <a:gd name="T32" fmla="*/ 0 w 173"/>
                    <a:gd name="T33" fmla="*/ 0 h 30"/>
                    <a:gd name="T34" fmla="*/ 0 w 173"/>
                    <a:gd name="T35" fmla="*/ 0 h 30"/>
                    <a:gd name="T36" fmla="*/ 0 w 173"/>
                    <a:gd name="T37" fmla="*/ 0 h 30"/>
                    <a:gd name="T38" fmla="*/ 0 w 173"/>
                    <a:gd name="T39" fmla="*/ 0 h 30"/>
                    <a:gd name="T40" fmla="*/ 0 w 173"/>
                    <a:gd name="T41" fmla="*/ 0 h 30"/>
                    <a:gd name="T42" fmla="*/ 0 w 173"/>
                    <a:gd name="T43" fmla="*/ 0 h 30"/>
                    <a:gd name="T44" fmla="*/ 0 w 173"/>
                    <a:gd name="T45" fmla="*/ 0 h 30"/>
                    <a:gd name="T46" fmla="*/ 0 w 173"/>
                    <a:gd name="T47" fmla="*/ 0 h 30"/>
                    <a:gd name="T48" fmla="*/ 0 w 173"/>
                    <a:gd name="T49" fmla="*/ 0 h 30"/>
                    <a:gd name="T50" fmla="*/ 0 w 173"/>
                    <a:gd name="T51" fmla="*/ 0 h 30"/>
                    <a:gd name="T52" fmla="*/ 0 w 173"/>
                    <a:gd name="T53" fmla="*/ 0 h 30"/>
                    <a:gd name="T54" fmla="*/ 0 w 173"/>
                    <a:gd name="T55" fmla="*/ 0 h 30"/>
                    <a:gd name="T56" fmla="*/ 0 w 173"/>
                    <a:gd name="T57" fmla="*/ 0 h 30"/>
                    <a:gd name="T58" fmla="*/ 0 w 173"/>
                    <a:gd name="T59" fmla="*/ 0 h 30"/>
                    <a:gd name="T60" fmla="*/ 0 w 173"/>
                    <a:gd name="T61" fmla="*/ 0 h 30"/>
                    <a:gd name="T62" fmla="*/ 0 w 173"/>
                    <a:gd name="T63" fmla="*/ 0 h 30"/>
                    <a:gd name="T64" fmla="*/ 0 w 173"/>
                    <a:gd name="T65" fmla="*/ 0 h 30"/>
                    <a:gd name="T66" fmla="*/ 0 w 173"/>
                    <a:gd name="T67" fmla="*/ 0 h 30"/>
                    <a:gd name="T68" fmla="*/ 0 w 173"/>
                    <a:gd name="T69" fmla="*/ 0 h 30"/>
                    <a:gd name="T70" fmla="*/ 0 w 173"/>
                    <a:gd name="T71" fmla="*/ 0 h 30"/>
                    <a:gd name="T72" fmla="*/ 0 w 173"/>
                    <a:gd name="T73" fmla="*/ 0 h 30"/>
                    <a:gd name="T74" fmla="*/ 0 w 173"/>
                    <a:gd name="T75" fmla="*/ 0 h 30"/>
                    <a:gd name="T76" fmla="*/ 0 w 173"/>
                    <a:gd name="T77" fmla="*/ 0 h 30"/>
                    <a:gd name="T78" fmla="*/ 0 w 173"/>
                    <a:gd name="T79" fmla="*/ 0 h 30"/>
                    <a:gd name="T80" fmla="*/ 0 w 173"/>
                    <a:gd name="T81" fmla="*/ 0 h 30"/>
                    <a:gd name="T82" fmla="*/ 0 w 173"/>
                    <a:gd name="T83" fmla="*/ 0 h 30"/>
                    <a:gd name="T84" fmla="*/ 0 w 173"/>
                    <a:gd name="T85" fmla="*/ 0 h 30"/>
                    <a:gd name="T86" fmla="*/ 0 w 173"/>
                    <a:gd name="T87" fmla="*/ 0 h 30"/>
                    <a:gd name="T88" fmla="*/ 0 w 173"/>
                    <a:gd name="T89" fmla="*/ 0 h 30"/>
                    <a:gd name="T90" fmla="*/ 0 w 173"/>
                    <a:gd name="T91" fmla="*/ 0 h 30"/>
                    <a:gd name="T92" fmla="*/ 0 w 173"/>
                    <a:gd name="T93" fmla="*/ 0 h 30"/>
                    <a:gd name="T94" fmla="*/ 0 w 173"/>
                    <a:gd name="T95" fmla="*/ 0 h 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3"/>
                    <a:gd name="T145" fmla="*/ 0 h 30"/>
                    <a:gd name="T146" fmla="*/ 173 w 173"/>
                    <a:gd name="T147" fmla="*/ 30 h 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3" h="30">
                      <a:moveTo>
                        <a:pt x="14" y="8"/>
                      </a:moveTo>
                      <a:lnTo>
                        <a:pt x="15" y="7"/>
                      </a:lnTo>
                      <a:lnTo>
                        <a:pt x="18" y="6"/>
                      </a:lnTo>
                      <a:lnTo>
                        <a:pt x="22" y="5"/>
                      </a:lnTo>
                      <a:lnTo>
                        <a:pt x="27" y="3"/>
                      </a:lnTo>
                      <a:lnTo>
                        <a:pt x="30" y="2"/>
                      </a:lnTo>
                      <a:lnTo>
                        <a:pt x="32" y="2"/>
                      </a:lnTo>
                      <a:lnTo>
                        <a:pt x="36" y="1"/>
                      </a:lnTo>
                      <a:lnTo>
                        <a:pt x="40" y="1"/>
                      </a:lnTo>
                      <a:lnTo>
                        <a:pt x="46" y="2"/>
                      </a:lnTo>
                      <a:lnTo>
                        <a:pt x="53" y="4"/>
                      </a:lnTo>
                      <a:lnTo>
                        <a:pt x="57" y="5"/>
                      </a:lnTo>
                      <a:lnTo>
                        <a:pt x="63" y="8"/>
                      </a:lnTo>
                      <a:lnTo>
                        <a:pt x="68" y="11"/>
                      </a:lnTo>
                      <a:lnTo>
                        <a:pt x="73" y="13"/>
                      </a:lnTo>
                      <a:lnTo>
                        <a:pt x="77" y="13"/>
                      </a:lnTo>
                      <a:lnTo>
                        <a:pt x="81" y="13"/>
                      </a:lnTo>
                      <a:lnTo>
                        <a:pt x="86" y="11"/>
                      </a:lnTo>
                      <a:lnTo>
                        <a:pt x="91" y="6"/>
                      </a:lnTo>
                      <a:lnTo>
                        <a:pt x="97" y="2"/>
                      </a:lnTo>
                      <a:lnTo>
                        <a:pt x="102" y="0"/>
                      </a:lnTo>
                      <a:lnTo>
                        <a:pt x="106" y="0"/>
                      </a:lnTo>
                      <a:lnTo>
                        <a:pt x="110" y="1"/>
                      </a:lnTo>
                      <a:lnTo>
                        <a:pt x="114" y="2"/>
                      </a:lnTo>
                      <a:lnTo>
                        <a:pt x="116" y="5"/>
                      </a:lnTo>
                      <a:lnTo>
                        <a:pt x="120" y="7"/>
                      </a:lnTo>
                      <a:lnTo>
                        <a:pt x="124" y="10"/>
                      </a:lnTo>
                      <a:lnTo>
                        <a:pt x="128" y="11"/>
                      </a:lnTo>
                      <a:lnTo>
                        <a:pt x="133" y="12"/>
                      </a:lnTo>
                      <a:lnTo>
                        <a:pt x="138" y="12"/>
                      </a:lnTo>
                      <a:lnTo>
                        <a:pt x="145" y="13"/>
                      </a:lnTo>
                      <a:lnTo>
                        <a:pt x="150" y="13"/>
                      </a:lnTo>
                      <a:lnTo>
                        <a:pt x="155" y="13"/>
                      </a:lnTo>
                      <a:lnTo>
                        <a:pt x="159" y="12"/>
                      </a:lnTo>
                      <a:lnTo>
                        <a:pt x="161" y="11"/>
                      </a:lnTo>
                      <a:lnTo>
                        <a:pt x="162" y="8"/>
                      </a:lnTo>
                      <a:lnTo>
                        <a:pt x="165" y="8"/>
                      </a:lnTo>
                      <a:lnTo>
                        <a:pt x="167" y="8"/>
                      </a:lnTo>
                      <a:lnTo>
                        <a:pt x="170" y="11"/>
                      </a:lnTo>
                      <a:lnTo>
                        <a:pt x="171" y="13"/>
                      </a:lnTo>
                      <a:lnTo>
                        <a:pt x="173" y="16"/>
                      </a:lnTo>
                      <a:lnTo>
                        <a:pt x="171" y="18"/>
                      </a:lnTo>
                      <a:lnTo>
                        <a:pt x="169" y="20"/>
                      </a:lnTo>
                      <a:lnTo>
                        <a:pt x="166" y="21"/>
                      </a:lnTo>
                      <a:lnTo>
                        <a:pt x="163" y="22"/>
                      </a:lnTo>
                      <a:lnTo>
                        <a:pt x="159" y="23"/>
                      </a:lnTo>
                      <a:lnTo>
                        <a:pt x="157" y="24"/>
                      </a:lnTo>
                      <a:lnTo>
                        <a:pt x="152" y="24"/>
                      </a:lnTo>
                      <a:lnTo>
                        <a:pt x="148" y="24"/>
                      </a:lnTo>
                      <a:lnTo>
                        <a:pt x="144" y="25"/>
                      </a:lnTo>
                      <a:lnTo>
                        <a:pt x="140" y="25"/>
                      </a:lnTo>
                      <a:lnTo>
                        <a:pt x="136" y="25"/>
                      </a:lnTo>
                      <a:lnTo>
                        <a:pt x="131" y="25"/>
                      </a:lnTo>
                      <a:lnTo>
                        <a:pt x="128" y="24"/>
                      </a:lnTo>
                      <a:lnTo>
                        <a:pt x="124" y="24"/>
                      </a:lnTo>
                      <a:lnTo>
                        <a:pt x="119" y="21"/>
                      </a:lnTo>
                      <a:lnTo>
                        <a:pt x="116" y="18"/>
                      </a:lnTo>
                      <a:lnTo>
                        <a:pt x="112" y="15"/>
                      </a:lnTo>
                      <a:lnTo>
                        <a:pt x="108" y="15"/>
                      </a:lnTo>
                      <a:lnTo>
                        <a:pt x="102" y="17"/>
                      </a:lnTo>
                      <a:lnTo>
                        <a:pt x="97" y="20"/>
                      </a:lnTo>
                      <a:lnTo>
                        <a:pt x="93" y="21"/>
                      </a:lnTo>
                      <a:lnTo>
                        <a:pt x="90" y="23"/>
                      </a:lnTo>
                      <a:lnTo>
                        <a:pt x="86" y="25"/>
                      </a:lnTo>
                      <a:lnTo>
                        <a:pt x="82" y="28"/>
                      </a:lnTo>
                      <a:lnTo>
                        <a:pt x="76" y="30"/>
                      </a:lnTo>
                      <a:lnTo>
                        <a:pt x="70" y="30"/>
                      </a:lnTo>
                      <a:lnTo>
                        <a:pt x="65" y="27"/>
                      </a:lnTo>
                      <a:lnTo>
                        <a:pt x="63" y="24"/>
                      </a:lnTo>
                      <a:lnTo>
                        <a:pt x="60" y="22"/>
                      </a:lnTo>
                      <a:lnTo>
                        <a:pt x="59" y="19"/>
                      </a:lnTo>
                      <a:lnTo>
                        <a:pt x="56" y="16"/>
                      </a:lnTo>
                      <a:lnTo>
                        <a:pt x="55" y="15"/>
                      </a:lnTo>
                      <a:lnTo>
                        <a:pt x="52" y="15"/>
                      </a:lnTo>
                      <a:lnTo>
                        <a:pt x="47" y="16"/>
                      </a:lnTo>
                      <a:lnTo>
                        <a:pt x="44" y="17"/>
                      </a:lnTo>
                      <a:lnTo>
                        <a:pt x="40" y="18"/>
                      </a:lnTo>
                      <a:lnTo>
                        <a:pt x="36" y="19"/>
                      </a:lnTo>
                      <a:lnTo>
                        <a:pt x="32" y="20"/>
                      </a:lnTo>
                      <a:lnTo>
                        <a:pt x="27" y="20"/>
                      </a:lnTo>
                      <a:lnTo>
                        <a:pt x="23" y="21"/>
                      </a:lnTo>
                      <a:lnTo>
                        <a:pt x="18" y="21"/>
                      </a:lnTo>
                      <a:lnTo>
                        <a:pt x="14" y="22"/>
                      </a:lnTo>
                      <a:lnTo>
                        <a:pt x="10" y="22"/>
                      </a:lnTo>
                      <a:lnTo>
                        <a:pt x="6" y="22"/>
                      </a:lnTo>
                      <a:lnTo>
                        <a:pt x="4" y="22"/>
                      </a:lnTo>
                      <a:lnTo>
                        <a:pt x="1" y="22"/>
                      </a:lnTo>
                      <a:lnTo>
                        <a:pt x="0" y="20"/>
                      </a:lnTo>
                      <a:lnTo>
                        <a:pt x="2" y="18"/>
                      </a:lnTo>
                      <a:lnTo>
                        <a:pt x="6" y="15"/>
                      </a:lnTo>
                      <a:lnTo>
                        <a:pt x="9" y="13"/>
                      </a:lnTo>
                      <a:lnTo>
                        <a:pt x="10" y="11"/>
                      </a:lnTo>
                      <a:lnTo>
                        <a:pt x="13" y="10"/>
                      </a:lnTo>
                      <a:lnTo>
                        <a:pt x="14" y="8"/>
                      </a:lnTo>
                      <a:close/>
                    </a:path>
                  </a:pathLst>
                </a:custGeom>
                <a:solidFill>
                  <a:srgbClr val="08F0D6"/>
                </a:solidFill>
                <a:ln w="9525">
                  <a:noFill/>
                  <a:round/>
                  <a:headEnd/>
                  <a:tailEnd/>
                </a:ln>
              </p:spPr>
              <p:txBody>
                <a:bodyPr/>
                <a:lstStyle/>
                <a:p>
                  <a:endParaRPr lang="fr-FR"/>
                </a:p>
              </p:txBody>
            </p:sp>
            <p:sp>
              <p:nvSpPr>
                <p:cNvPr id="125" name="Freeform 521"/>
                <p:cNvSpPr>
                  <a:spLocks/>
                </p:cNvSpPr>
                <p:nvPr/>
              </p:nvSpPr>
              <p:spPr bwMode="auto">
                <a:xfrm>
                  <a:off x="4227" y="2128"/>
                  <a:ext cx="50" cy="9"/>
                </a:xfrm>
                <a:custGeom>
                  <a:avLst/>
                  <a:gdLst>
                    <a:gd name="T0" fmla="*/ 0 w 200"/>
                    <a:gd name="T1" fmla="*/ 0 h 27"/>
                    <a:gd name="T2" fmla="*/ 0 w 200"/>
                    <a:gd name="T3" fmla="*/ 0 h 27"/>
                    <a:gd name="T4" fmla="*/ 0 w 200"/>
                    <a:gd name="T5" fmla="*/ 0 h 27"/>
                    <a:gd name="T6" fmla="*/ 0 w 200"/>
                    <a:gd name="T7" fmla="*/ 0 h 27"/>
                    <a:gd name="T8" fmla="*/ 0 w 200"/>
                    <a:gd name="T9" fmla="*/ 0 h 27"/>
                    <a:gd name="T10" fmla="*/ 0 w 200"/>
                    <a:gd name="T11" fmla="*/ 0 h 27"/>
                    <a:gd name="T12" fmla="*/ 0 w 200"/>
                    <a:gd name="T13" fmla="*/ 0 h 27"/>
                    <a:gd name="T14" fmla="*/ 0 w 200"/>
                    <a:gd name="T15" fmla="*/ 0 h 27"/>
                    <a:gd name="T16" fmla="*/ 0 w 200"/>
                    <a:gd name="T17" fmla="*/ 0 h 27"/>
                    <a:gd name="T18" fmla="*/ 0 w 200"/>
                    <a:gd name="T19" fmla="*/ 0 h 27"/>
                    <a:gd name="T20" fmla="*/ 0 w 200"/>
                    <a:gd name="T21" fmla="*/ 0 h 27"/>
                    <a:gd name="T22" fmla="*/ 0 w 200"/>
                    <a:gd name="T23" fmla="*/ 0 h 27"/>
                    <a:gd name="T24" fmla="*/ 0 w 200"/>
                    <a:gd name="T25" fmla="*/ 0 h 27"/>
                    <a:gd name="T26" fmla="*/ 0 w 200"/>
                    <a:gd name="T27" fmla="*/ 0 h 27"/>
                    <a:gd name="T28" fmla="*/ 0 w 200"/>
                    <a:gd name="T29" fmla="*/ 0 h 27"/>
                    <a:gd name="T30" fmla="*/ 0 w 200"/>
                    <a:gd name="T31" fmla="*/ 0 h 27"/>
                    <a:gd name="T32" fmla="*/ 0 w 200"/>
                    <a:gd name="T33" fmla="*/ 0 h 27"/>
                    <a:gd name="T34" fmla="*/ 0 w 200"/>
                    <a:gd name="T35" fmla="*/ 0 h 27"/>
                    <a:gd name="T36" fmla="*/ 0 w 200"/>
                    <a:gd name="T37" fmla="*/ 0 h 27"/>
                    <a:gd name="T38" fmla="*/ 0 w 200"/>
                    <a:gd name="T39" fmla="*/ 0 h 27"/>
                    <a:gd name="T40" fmla="*/ 0 w 200"/>
                    <a:gd name="T41" fmla="*/ 0 h 27"/>
                    <a:gd name="T42" fmla="*/ 0 w 200"/>
                    <a:gd name="T43" fmla="*/ 0 h 27"/>
                    <a:gd name="T44" fmla="*/ 0 w 200"/>
                    <a:gd name="T45" fmla="*/ 0 h 27"/>
                    <a:gd name="T46" fmla="*/ 0 w 200"/>
                    <a:gd name="T47" fmla="*/ 0 h 27"/>
                    <a:gd name="T48" fmla="*/ 0 w 200"/>
                    <a:gd name="T49" fmla="*/ 0 h 27"/>
                    <a:gd name="T50" fmla="*/ 0 w 200"/>
                    <a:gd name="T51" fmla="*/ 0 h 27"/>
                    <a:gd name="T52" fmla="*/ 0 w 200"/>
                    <a:gd name="T53" fmla="*/ 0 h 27"/>
                    <a:gd name="T54" fmla="*/ 0 w 200"/>
                    <a:gd name="T55" fmla="*/ 0 h 27"/>
                    <a:gd name="T56" fmla="*/ 0 w 200"/>
                    <a:gd name="T57" fmla="*/ 0 h 27"/>
                    <a:gd name="T58" fmla="*/ 0 w 200"/>
                    <a:gd name="T59" fmla="*/ 0 h 27"/>
                    <a:gd name="T60" fmla="*/ 0 w 200"/>
                    <a:gd name="T61" fmla="*/ 0 h 27"/>
                    <a:gd name="T62" fmla="*/ 0 w 200"/>
                    <a:gd name="T63" fmla="*/ 0 h 27"/>
                    <a:gd name="T64" fmla="*/ 0 w 200"/>
                    <a:gd name="T65" fmla="*/ 0 h 27"/>
                    <a:gd name="T66" fmla="*/ 0 w 200"/>
                    <a:gd name="T67" fmla="*/ 0 h 27"/>
                    <a:gd name="T68" fmla="*/ 0 w 200"/>
                    <a:gd name="T69" fmla="*/ 0 h 27"/>
                    <a:gd name="T70" fmla="*/ 0 w 200"/>
                    <a:gd name="T71" fmla="*/ 0 h 27"/>
                    <a:gd name="T72" fmla="*/ 0 w 200"/>
                    <a:gd name="T73" fmla="*/ 0 h 27"/>
                    <a:gd name="T74" fmla="*/ 0 w 200"/>
                    <a:gd name="T75" fmla="*/ 0 h 27"/>
                    <a:gd name="T76" fmla="*/ 0 w 200"/>
                    <a:gd name="T77" fmla="*/ 0 h 27"/>
                    <a:gd name="T78" fmla="*/ 0 w 200"/>
                    <a:gd name="T79" fmla="*/ 0 h 27"/>
                    <a:gd name="T80" fmla="*/ 0 w 200"/>
                    <a:gd name="T81" fmla="*/ 0 h 27"/>
                    <a:gd name="T82" fmla="*/ 0 w 200"/>
                    <a:gd name="T83" fmla="*/ 0 h 27"/>
                    <a:gd name="T84" fmla="*/ 0 w 200"/>
                    <a:gd name="T85" fmla="*/ 0 h 27"/>
                    <a:gd name="T86" fmla="*/ 0 w 200"/>
                    <a:gd name="T87" fmla="*/ 0 h 27"/>
                    <a:gd name="T88" fmla="*/ 0 w 200"/>
                    <a:gd name="T89" fmla="*/ 0 h 27"/>
                    <a:gd name="T90" fmla="*/ 0 w 200"/>
                    <a:gd name="T91" fmla="*/ 0 h 27"/>
                    <a:gd name="T92" fmla="*/ 0 w 200"/>
                    <a:gd name="T93" fmla="*/ 0 h 27"/>
                    <a:gd name="T94" fmla="*/ 0 w 200"/>
                    <a:gd name="T95" fmla="*/ 0 h 27"/>
                    <a:gd name="T96" fmla="*/ 0 w 200"/>
                    <a:gd name="T97" fmla="*/ 0 h 27"/>
                    <a:gd name="T98" fmla="*/ 0 w 200"/>
                    <a:gd name="T99" fmla="*/ 0 h 27"/>
                    <a:gd name="T100" fmla="*/ 0 w 200"/>
                    <a:gd name="T101" fmla="*/ 0 h 27"/>
                    <a:gd name="T102" fmla="*/ 0 w 200"/>
                    <a:gd name="T103" fmla="*/ 0 h 27"/>
                    <a:gd name="T104" fmla="*/ 0 w 200"/>
                    <a:gd name="T105" fmla="*/ 0 h 27"/>
                    <a:gd name="T106" fmla="*/ 0 w 200"/>
                    <a:gd name="T107" fmla="*/ 0 h 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0"/>
                    <a:gd name="T163" fmla="*/ 0 h 27"/>
                    <a:gd name="T164" fmla="*/ 200 w 200"/>
                    <a:gd name="T165" fmla="*/ 27 h 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0" h="27">
                      <a:moveTo>
                        <a:pt x="1" y="16"/>
                      </a:moveTo>
                      <a:lnTo>
                        <a:pt x="3" y="15"/>
                      </a:lnTo>
                      <a:lnTo>
                        <a:pt x="7" y="13"/>
                      </a:lnTo>
                      <a:lnTo>
                        <a:pt x="8" y="11"/>
                      </a:lnTo>
                      <a:lnTo>
                        <a:pt x="12" y="10"/>
                      </a:lnTo>
                      <a:lnTo>
                        <a:pt x="14" y="8"/>
                      </a:lnTo>
                      <a:lnTo>
                        <a:pt x="18" y="7"/>
                      </a:lnTo>
                      <a:lnTo>
                        <a:pt x="22" y="6"/>
                      </a:lnTo>
                      <a:lnTo>
                        <a:pt x="26" y="3"/>
                      </a:lnTo>
                      <a:lnTo>
                        <a:pt x="30" y="2"/>
                      </a:lnTo>
                      <a:lnTo>
                        <a:pt x="35" y="1"/>
                      </a:lnTo>
                      <a:lnTo>
                        <a:pt x="39" y="0"/>
                      </a:lnTo>
                      <a:lnTo>
                        <a:pt x="45" y="0"/>
                      </a:lnTo>
                      <a:lnTo>
                        <a:pt x="49" y="0"/>
                      </a:lnTo>
                      <a:lnTo>
                        <a:pt x="54" y="1"/>
                      </a:lnTo>
                      <a:lnTo>
                        <a:pt x="56" y="1"/>
                      </a:lnTo>
                      <a:lnTo>
                        <a:pt x="60" y="1"/>
                      </a:lnTo>
                      <a:lnTo>
                        <a:pt x="63" y="2"/>
                      </a:lnTo>
                      <a:lnTo>
                        <a:pt x="66" y="4"/>
                      </a:lnTo>
                      <a:lnTo>
                        <a:pt x="69" y="7"/>
                      </a:lnTo>
                      <a:lnTo>
                        <a:pt x="73" y="10"/>
                      </a:lnTo>
                      <a:lnTo>
                        <a:pt x="76" y="11"/>
                      </a:lnTo>
                      <a:lnTo>
                        <a:pt x="81" y="13"/>
                      </a:lnTo>
                      <a:lnTo>
                        <a:pt x="83" y="13"/>
                      </a:lnTo>
                      <a:lnTo>
                        <a:pt x="86" y="13"/>
                      </a:lnTo>
                      <a:lnTo>
                        <a:pt x="90" y="12"/>
                      </a:lnTo>
                      <a:lnTo>
                        <a:pt x="94" y="12"/>
                      </a:lnTo>
                      <a:lnTo>
                        <a:pt x="98" y="10"/>
                      </a:lnTo>
                      <a:lnTo>
                        <a:pt x="102" y="9"/>
                      </a:lnTo>
                      <a:lnTo>
                        <a:pt x="106" y="8"/>
                      </a:lnTo>
                      <a:lnTo>
                        <a:pt x="110" y="8"/>
                      </a:lnTo>
                      <a:lnTo>
                        <a:pt x="113" y="8"/>
                      </a:lnTo>
                      <a:lnTo>
                        <a:pt x="117" y="7"/>
                      </a:lnTo>
                      <a:lnTo>
                        <a:pt x="119" y="7"/>
                      </a:lnTo>
                      <a:lnTo>
                        <a:pt x="123" y="7"/>
                      </a:lnTo>
                      <a:lnTo>
                        <a:pt x="128" y="7"/>
                      </a:lnTo>
                      <a:lnTo>
                        <a:pt x="134" y="8"/>
                      </a:lnTo>
                      <a:lnTo>
                        <a:pt x="139" y="9"/>
                      </a:lnTo>
                      <a:lnTo>
                        <a:pt x="144" y="11"/>
                      </a:lnTo>
                      <a:lnTo>
                        <a:pt x="148" y="12"/>
                      </a:lnTo>
                      <a:lnTo>
                        <a:pt x="152" y="14"/>
                      </a:lnTo>
                      <a:lnTo>
                        <a:pt x="157" y="15"/>
                      </a:lnTo>
                      <a:lnTo>
                        <a:pt x="162" y="16"/>
                      </a:lnTo>
                      <a:lnTo>
                        <a:pt x="166" y="16"/>
                      </a:lnTo>
                      <a:lnTo>
                        <a:pt x="170" y="16"/>
                      </a:lnTo>
                      <a:lnTo>
                        <a:pt x="174" y="16"/>
                      </a:lnTo>
                      <a:lnTo>
                        <a:pt x="178" y="16"/>
                      </a:lnTo>
                      <a:lnTo>
                        <a:pt x="182" y="15"/>
                      </a:lnTo>
                      <a:lnTo>
                        <a:pt x="186" y="15"/>
                      </a:lnTo>
                      <a:lnTo>
                        <a:pt x="191" y="17"/>
                      </a:lnTo>
                      <a:lnTo>
                        <a:pt x="196" y="18"/>
                      </a:lnTo>
                      <a:lnTo>
                        <a:pt x="199" y="20"/>
                      </a:lnTo>
                      <a:lnTo>
                        <a:pt x="200" y="23"/>
                      </a:lnTo>
                      <a:lnTo>
                        <a:pt x="199" y="24"/>
                      </a:lnTo>
                      <a:lnTo>
                        <a:pt x="196" y="25"/>
                      </a:lnTo>
                      <a:lnTo>
                        <a:pt x="194" y="26"/>
                      </a:lnTo>
                      <a:lnTo>
                        <a:pt x="190" y="26"/>
                      </a:lnTo>
                      <a:lnTo>
                        <a:pt x="185" y="26"/>
                      </a:lnTo>
                      <a:lnTo>
                        <a:pt x="181" y="26"/>
                      </a:lnTo>
                      <a:lnTo>
                        <a:pt x="176" y="27"/>
                      </a:lnTo>
                      <a:lnTo>
                        <a:pt x="170" y="26"/>
                      </a:lnTo>
                      <a:lnTo>
                        <a:pt x="165" y="26"/>
                      </a:lnTo>
                      <a:lnTo>
                        <a:pt x="160" y="26"/>
                      </a:lnTo>
                      <a:lnTo>
                        <a:pt x="155" y="26"/>
                      </a:lnTo>
                      <a:lnTo>
                        <a:pt x="149" y="26"/>
                      </a:lnTo>
                      <a:lnTo>
                        <a:pt x="144" y="26"/>
                      </a:lnTo>
                      <a:lnTo>
                        <a:pt x="140" y="25"/>
                      </a:lnTo>
                      <a:lnTo>
                        <a:pt x="136" y="25"/>
                      </a:lnTo>
                      <a:lnTo>
                        <a:pt x="132" y="24"/>
                      </a:lnTo>
                      <a:lnTo>
                        <a:pt x="130" y="23"/>
                      </a:lnTo>
                      <a:lnTo>
                        <a:pt x="127" y="21"/>
                      </a:lnTo>
                      <a:lnTo>
                        <a:pt x="124" y="21"/>
                      </a:lnTo>
                      <a:lnTo>
                        <a:pt x="121" y="20"/>
                      </a:lnTo>
                      <a:lnTo>
                        <a:pt x="118" y="20"/>
                      </a:lnTo>
                      <a:lnTo>
                        <a:pt x="114" y="21"/>
                      </a:lnTo>
                      <a:lnTo>
                        <a:pt x="110" y="24"/>
                      </a:lnTo>
                      <a:lnTo>
                        <a:pt x="105" y="25"/>
                      </a:lnTo>
                      <a:lnTo>
                        <a:pt x="98" y="27"/>
                      </a:lnTo>
                      <a:lnTo>
                        <a:pt x="96" y="27"/>
                      </a:lnTo>
                      <a:lnTo>
                        <a:pt x="92" y="27"/>
                      </a:lnTo>
                      <a:lnTo>
                        <a:pt x="89" y="26"/>
                      </a:lnTo>
                      <a:lnTo>
                        <a:pt x="85" y="26"/>
                      </a:lnTo>
                      <a:lnTo>
                        <a:pt x="80" y="25"/>
                      </a:lnTo>
                      <a:lnTo>
                        <a:pt x="77" y="24"/>
                      </a:lnTo>
                      <a:lnTo>
                        <a:pt x="73" y="21"/>
                      </a:lnTo>
                      <a:lnTo>
                        <a:pt x="72" y="20"/>
                      </a:lnTo>
                      <a:lnTo>
                        <a:pt x="67" y="18"/>
                      </a:lnTo>
                      <a:lnTo>
                        <a:pt x="64" y="16"/>
                      </a:lnTo>
                      <a:lnTo>
                        <a:pt x="60" y="13"/>
                      </a:lnTo>
                      <a:lnTo>
                        <a:pt x="58" y="13"/>
                      </a:lnTo>
                      <a:lnTo>
                        <a:pt x="54" y="12"/>
                      </a:lnTo>
                      <a:lnTo>
                        <a:pt x="50" y="13"/>
                      </a:lnTo>
                      <a:lnTo>
                        <a:pt x="45" y="13"/>
                      </a:lnTo>
                      <a:lnTo>
                        <a:pt x="38" y="16"/>
                      </a:lnTo>
                      <a:lnTo>
                        <a:pt x="33" y="18"/>
                      </a:lnTo>
                      <a:lnTo>
                        <a:pt x="29" y="20"/>
                      </a:lnTo>
                      <a:lnTo>
                        <a:pt x="24" y="21"/>
                      </a:lnTo>
                      <a:lnTo>
                        <a:pt x="20" y="24"/>
                      </a:lnTo>
                      <a:lnTo>
                        <a:pt x="16" y="24"/>
                      </a:lnTo>
                      <a:lnTo>
                        <a:pt x="12" y="23"/>
                      </a:lnTo>
                      <a:lnTo>
                        <a:pt x="8" y="20"/>
                      </a:lnTo>
                      <a:lnTo>
                        <a:pt x="5" y="18"/>
                      </a:lnTo>
                      <a:lnTo>
                        <a:pt x="3" y="17"/>
                      </a:lnTo>
                      <a:lnTo>
                        <a:pt x="1" y="17"/>
                      </a:lnTo>
                      <a:lnTo>
                        <a:pt x="0" y="16"/>
                      </a:lnTo>
                      <a:lnTo>
                        <a:pt x="1" y="16"/>
                      </a:lnTo>
                      <a:close/>
                    </a:path>
                  </a:pathLst>
                </a:custGeom>
                <a:solidFill>
                  <a:srgbClr val="08F0D6"/>
                </a:solidFill>
                <a:ln w="9525">
                  <a:noFill/>
                  <a:round/>
                  <a:headEnd/>
                  <a:tailEnd/>
                </a:ln>
              </p:spPr>
              <p:txBody>
                <a:bodyPr/>
                <a:lstStyle/>
                <a:p>
                  <a:endParaRPr lang="fr-FR"/>
                </a:p>
              </p:txBody>
            </p:sp>
            <p:sp>
              <p:nvSpPr>
                <p:cNvPr id="126" name="Freeform 522"/>
                <p:cNvSpPr>
                  <a:spLocks/>
                </p:cNvSpPr>
                <p:nvPr/>
              </p:nvSpPr>
              <p:spPr bwMode="auto">
                <a:xfrm>
                  <a:off x="4107" y="2130"/>
                  <a:ext cx="33" cy="6"/>
                </a:xfrm>
                <a:custGeom>
                  <a:avLst/>
                  <a:gdLst>
                    <a:gd name="T0" fmla="*/ 0 w 133"/>
                    <a:gd name="T1" fmla="*/ 0 h 18"/>
                    <a:gd name="T2" fmla="*/ 0 w 133"/>
                    <a:gd name="T3" fmla="*/ 0 h 18"/>
                    <a:gd name="T4" fmla="*/ 0 w 133"/>
                    <a:gd name="T5" fmla="*/ 0 h 18"/>
                    <a:gd name="T6" fmla="*/ 0 w 133"/>
                    <a:gd name="T7" fmla="*/ 0 h 18"/>
                    <a:gd name="T8" fmla="*/ 0 w 133"/>
                    <a:gd name="T9" fmla="*/ 0 h 18"/>
                    <a:gd name="T10" fmla="*/ 0 w 133"/>
                    <a:gd name="T11" fmla="*/ 0 h 18"/>
                    <a:gd name="T12" fmla="*/ 0 w 133"/>
                    <a:gd name="T13" fmla="*/ 0 h 18"/>
                    <a:gd name="T14" fmla="*/ 0 w 133"/>
                    <a:gd name="T15" fmla="*/ 0 h 18"/>
                    <a:gd name="T16" fmla="*/ 0 w 133"/>
                    <a:gd name="T17" fmla="*/ 0 h 18"/>
                    <a:gd name="T18" fmla="*/ 0 w 133"/>
                    <a:gd name="T19" fmla="*/ 0 h 18"/>
                    <a:gd name="T20" fmla="*/ 0 w 133"/>
                    <a:gd name="T21" fmla="*/ 0 h 18"/>
                    <a:gd name="T22" fmla="*/ 0 w 133"/>
                    <a:gd name="T23" fmla="*/ 0 h 18"/>
                    <a:gd name="T24" fmla="*/ 0 w 133"/>
                    <a:gd name="T25" fmla="*/ 0 h 18"/>
                    <a:gd name="T26" fmla="*/ 0 w 133"/>
                    <a:gd name="T27" fmla="*/ 0 h 18"/>
                    <a:gd name="T28" fmla="*/ 0 w 133"/>
                    <a:gd name="T29" fmla="*/ 0 h 18"/>
                    <a:gd name="T30" fmla="*/ 0 w 133"/>
                    <a:gd name="T31" fmla="*/ 0 h 18"/>
                    <a:gd name="T32" fmla="*/ 0 w 133"/>
                    <a:gd name="T33" fmla="*/ 0 h 18"/>
                    <a:gd name="T34" fmla="*/ 0 w 133"/>
                    <a:gd name="T35" fmla="*/ 0 h 18"/>
                    <a:gd name="T36" fmla="*/ 0 w 133"/>
                    <a:gd name="T37" fmla="*/ 0 h 18"/>
                    <a:gd name="T38" fmla="*/ 0 w 133"/>
                    <a:gd name="T39" fmla="*/ 0 h 18"/>
                    <a:gd name="T40" fmla="*/ 0 w 133"/>
                    <a:gd name="T41" fmla="*/ 0 h 18"/>
                    <a:gd name="T42" fmla="*/ 0 w 133"/>
                    <a:gd name="T43" fmla="*/ 0 h 18"/>
                    <a:gd name="T44" fmla="*/ 0 w 133"/>
                    <a:gd name="T45" fmla="*/ 0 h 18"/>
                    <a:gd name="T46" fmla="*/ 0 w 133"/>
                    <a:gd name="T47" fmla="*/ 0 h 18"/>
                    <a:gd name="T48" fmla="*/ 0 w 133"/>
                    <a:gd name="T49" fmla="*/ 0 h 18"/>
                    <a:gd name="T50" fmla="*/ 0 w 133"/>
                    <a:gd name="T51" fmla="*/ 0 h 18"/>
                    <a:gd name="T52" fmla="*/ 0 w 133"/>
                    <a:gd name="T53" fmla="*/ 0 h 18"/>
                    <a:gd name="T54" fmla="*/ 0 w 133"/>
                    <a:gd name="T55" fmla="*/ 0 h 18"/>
                    <a:gd name="T56" fmla="*/ 0 w 133"/>
                    <a:gd name="T57" fmla="*/ 0 h 18"/>
                    <a:gd name="T58" fmla="*/ 0 w 133"/>
                    <a:gd name="T59" fmla="*/ 0 h 18"/>
                    <a:gd name="T60" fmla="*/ 0 w 133"/>
                    <a:gd name="T61" fmla="*/ 0 h 18"/>
                    <a:gd name="T62" fmla="*/ 0 w 133"/>
                    <a:gd name="T63" fmla="*/ 0 h 18"/>
                    <a:gd name="T64" fmla="*/ 0 w 133"/>
                    <a:gd name="T65" fmla="*/ 0 h 18"/>
                    <a:gd name="T66" fmla="*/ 0 w 133"/>
                    <a:gd name="T67" fmla="*/ 0 h 18"/>
                    <a:gd name="T68" fmla="*/ 0 w 133"/>
                    <a:gd name="T69" fmla="*/ 0 h 18"/>
                    <a:gd name="T70" fmla="*/ 0 w 133"/>
                    <a:gd name="T71" fmla="*/ 0 h 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18"/>
                    <a:gd name="T110" fmla="*/ 133 w 133"/>
                    <a:gd name="T111" fmla="*/ 18 h 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18">
                      <a:moveTo>
                        <a:pt x="1" y="10"/>
                      </a:moveTo>
                      <a:lnTo>
                        <a:pt x="1" y="9"/>
                      </a:lnTo>
                      <a:lnTo>
                        <a:pt x="4" y="8"/>
                      </a:lnTo>
                      <a:lnTo>
                        <a:pt x="6" y="6"/>
                      </a:lnTo>
                      <a:lnTo>
                        <a:pt x="11" y="4"/>
                      </a:lnTo>
                      <a:lnTo>
                        <a:pt x="18" y="2"/>
                      </a:lnTo>
                      <a:lnTo>
                        <a:pt x="23" y="1"/>
                      </a:lnTo>
                      <a:lnTo>
                        <a:pt x="28" y="0"/>
                      </a:lnTo>
                      <a:lnTo>
                        <a:pt x="35" y="1"/>
                      </a:lnTo>
                      <a:lnTo>
                        <a:pt x="40" y="1"/>
                      </a:lnTo>
                      <a:lnTo>
                        <a:pt x="43" y="2"/>
                      </a:lnTo>
                      <a:lnTo>
                        <a:pt x="45" y="4"/>
                      </a:lnTo>
                      <a:lnTo>
                        <a:pt x="48" y="6"/>
                      </a:lnTo>
                      <a:lnTo>
                        <a:pt x="49" y="7"/>
                      </a:lnTo>
                      <a:lnTo>
                        <a:pt x="53" y="8"/>
                      </a:lnTo>
                      <a:lnTo>
                        <a:pt x="56" y="8"/>
                      </a:lnTo>
                      <a:lnTo>
                        <a:pt x="62" y="8"/>
                      </a:lnTo>
                      <a:lnTo>
                        <a:pt x="68" y="6"/>
                      </a:lnTo>
                      <a:lnTo>
                        <a:pt x="73" y="5"/>
                      </a:lnTo>
                      <a:lnTo>
                        <a:pt x="77" y="5"/>
                      </a:lnTo>
                      <a:lnTo>
                        <a:pt x="82" y="5"/>
                      </a:lnTo>
                      <a:lnTo>
                        <a:pt x="85" y="4"/>
                      </a:lnTo>
                      <a:lnTo>
                        <a:pt x="89" y="5"/>
                      </a:lnTo>
                      <a:lnTo>
                        <a:pt x="91" y="6"/>
                      </a:lnTo>
                      <a:lnTo>
                        <a:pt x="95" y="7"/>
                      </a:lnTo>
                      <a:lnTo>
                        <a:pt x="100" y="9"/>
                      </a:lnTo>
                      <a:lnTo>
                        <a:pt x="107" y="10"/>
                      </a:lnTo>
                      <a:lnTo>
                        <a:pt x="112" y="10"/>
                      </a:lnTo>
                      <a:lnTo>
                        <a:pt x="119" y="10"/>
                      </a:lnTo>
                      <a:lnTo>
                        <a:pt x="120" y="9"/>
                      </a:lnTo>
                      <a:lnTo>
                        <a:pt x="124" y="10"/>
                      </a:lnTo>
                      <a:lnTo>
                        <a:pt x="127" y="11"/>
                      </a:lnTo>
                      <a:lnTo>
                        <a:pt x="131" y="12"/>
                      </a:lnTo>
                      <a:lnTo>
                        <a:pt x="132" y="13"/>
                      </a:lnTo>
                      <a:lnTo>
                        <a:pt x="133" y="14"/>
                      </a:lnTo>
                      <a:lnTo>
                        <a:pt x="132" y="16"/>
                      </a:lnTo>
                      <a:lnTo>
                        <a:pt x="128" y="17"/>
                      </a:lnTo>
                      <a:lnTo>
                        <a:pt x="123" y="17"/>
                      </a:lnTo>
                      <a:lnTo>
                        <a:pt x="116" y="18"/>
                      </a:lnTo>
                      <a:lnTo>
                        <a:pt x="112" y="18"/>
                      </a:lnTo>
                      <a:lnTo>
                        <a:pt x="110" y="18"/>
                      </a:lnTo>
                      <a:lnTo>
                        <a:pt x="106" y="18"/>
                      </a:lnTo>
                      <a:lnTo>
                        <a:pt x="103" y="18"/>
                      </a:lnTo>
                      <a:lnTo>
                        <a:pt x="96" y="17"/>
                      </a:lnTo>
                      <a:lnTo>
                        <a:pt x="91" y="16"/>
                      </a:lnTo>
                      <a:lnTo>
                        <a:pt x="86" y="14"/>
                      </a:lnTo>
                      <a:lnTo>
                        <a:pt x="83" y="14"/>
                      </a:lnTo>
                      <a:lnTo>
                        <a:pt x="78" y="13"/>
                      </a:lnTo>
                      <a:lnTo>
                        <a:pt x="73" y="14"/>
                      </a:lnTo>
                      <a:lnTo>
                        <a:pt x="70" y="16"/>
                      </a:lnTo>
                      <a:lnTo>
                        <a:pt x="66" y="17"/>
                      </a:lnTo>
                      <a:lnTo>
                        <a:pt x="62" y="17"/>
                      </a:lnTo>
                      <a:lnTo>
                        <a:pt x="57" y="17"/>
                      </a:lnTo>
                      <a:lnTo>
                        <a:pt x="52" y="14"/>
                      </a:lnTo>
                      <a:lnTo>
                        <a:pt x="48" y="13"/>
                      </a:lnTo>
                      <a:lnTo>
                        <a:pt x="44" y="12"/>
                      </a:lnTo>
                      <a:lnTo>
                        <a:pt x="43" y="10"/>
                      </a:lnTo>
                      <a:lnTo>
                        <a:pt x="40" y="9"/>
                      </a:lnTo>
                      <a:lnTo>
                        <a:pt x="39" y="8"/>
                      </a:lnTo>
                      <a:lnTo>
                        <a:pt x="35" y="7"/>
                      </a:lnTo>
                      <a:lnTo>
                        <a:pt x="34" y="8"/>
                      </a:lnTo>
                      <a:lnTo>
                        <a:pt x="30" y="8"/>
                      </a:lnTo>
                      <a:lnTo>
                        <a:pt x="26" y="10"/>
                      </a:lnTo>
                      <a:lnTo>
                        <a:pt x="22" y="11"/>
                      </a:lnTo>
                      <a:lnTo>
                        <a:pt x="19" y="13"/>
                      </a:lnTo>
                      <a:lnTo>
                        <a:pt x="13" y="16"/>
                      </a:lnTo>
                      <a:lnTo>
                        <a:pt x="9" y="14"/>
                      </a:lnTo>
                      <a:lnTo>
                        <a:pt x="4" y="12"/>
                      </a:lnTo>
                      <a:lnTo>
                        <a:pt x="1" y="11"/>
                      </a:lnTo>
                      <a:lnTo>
                        <a:pt x="0" y="10"/>
                      </a:lnTo>
                      <a:lnTo>
                        <a:pt x="1" y="10"/>
                      </a:lnTo>
                      <a:close/>
                    </a:path>
                  </a:pathLst>
                </a:custGeom>
                <a:solidFill>
                  <a:srgbClr val="08F0D6"/>
                </a:solidFill>
                <a:ln w="9525">
                  <a:noFill/>
                  <a:round/>
                  <a:headEnd/>
                  <a:tailEnd/>
                </a:ln>
              </p:spPr>
              <p:txBody>
                <a:bodyPr/>
                <a:lstStyle/>
                <a:p>
                  <a:endParaRPr lang="fr-FR"/>
                </a:p>
              </p:txBody>
            </p:sp>
            <p:sp>
              <p:nvSpPr>
                <p:cNvPr id="127" name="Freeform 523"/>
                <p:cNvSpPr>
                  <a:spLocks/>
                </p:cNvSpPr>
                <p:nvPr/>
              </p:nvSpPr>
              <p:spPr bwMode="auto">
                <a:xfrm>
                  <a:off x="4182" y="2137"/>
                  <a:ext cx="35" cy="8"/>
                </a:xfrm>
                <a:custGeom>
                  <a:avLst/>
                  <a:gdLst>
                    <a:gd name="T0" fmla="*/ 0 w 143"/>
                    <a:gd name="T1" fmla="*/ 0 h 24"/>
                    <a:gd name="T2" fmla="*/ 0 w 143"/>
                    <a:gd name="T3" fmla="*/ 0 h 24"/>
                    <a:gd name="T4" fmla="*/ 0 w 143"/>
                    <a:gd name="T5" fmla="*/ 0 h 24"/>
                    <a:gd name="T6" fmla="*/ 0 w 143"/>
                    <a:gd name="T7" fmla="*/ 0 h 24"/>
                    <a:gd name="T8" fmla="*/ 0 w 143"/>
                    <a:gd name="T9" fmla="*/ 0 h 24"/>
                    <a:gd name="T10" fmla="*/ 0 w 143"/>
                    <a:gd name="T11" fmla="*/ 0 h 24"/>
                    <a:gd name="T12" fmla="*/ 0 w 143"/>
                    <a:gd name="T13" fmla="*/ 0 h 24"/>
                    <a:gd name="T14" fmla="*/ 0 w 143"/>
                    <a:gd name="T15" fmla="*/ 0 h 24"/>
                    <a:gd name="T16" fmla="*/ 0 w 143"/>
                    <a:gd name="T17" fmla="*/ 0 h 24"/>
                    <a:gd name="T18" fmla="*/ 0 w 143"/>
                    <a:gd name="T19" fmla="*/ 0 h 24"/>
                    <a:gd name="T20" fmla="*/ 0 w 143"/>
                    <a:gd name="T21" fmla="*/ 0 h 24"/>
                    <a:gd name="T22" fmla="*/ 0 w 143"/>
                    <a:gd name="T23" fmla="*/ 0 h 24"/>
                    <a:gd name="T24" fmla="*/ 0 w 143"/>
                    <a:gd name="T25" fmla="*/ 0 h 24"/>
                    <a:gd name="T26" fmla="*/ 0 w 143"/>
                    <a:gd name="T27" fmla="*/ 0 h 24"/>
                    <a:gd name="T28" fmla="*/ 0 w 143"/>
                    <a:gd name="T29" fmla="*/ 0 h 24"/>
                    <a:gd name="T30" fmla="*/ 0 w 143"/>
                    <a:gd name="T31" fmla="*/ 0 h 24"/>
                    <a:gd name="T32" fmla="*/ 0 w 143"/>
                    <a:gd name="T33" fmla="*/ 0 h 24"/>
                    <a:gd name="T34" fmla="*/ 0 w 143"/>
                    <a:gd name="T35" fmla="*/ 0 h 24"/>
                    <a:gd name="T36" fmla="*/ 0 w 143"/>
                    <a:gd name="T37" fmla="*/ 0 h 24"/>
                    <a:gd name="T38" fmla="*/ 0 w 143"/>
                    <a:gd name="T39" fmla="*/ 0 h 24"/>
                    <a:gd name="T40" fmla="*/ 0 w 143"/>
                    <a:gd name="T41" fmla="*/ 0 h 24"/>
                    <a:gd name="T42" fmla="*/ 0 w 143"/>
                    <a:gd name="T43" fmla="*/ 0 h 24"/>
                    <a:gd name="T44" fmla="*/ 0 w 143"/>
                    <a:gd name="T45" fmla="*/ 0 h 24"/>
                    <a:gd name="T46" fmla="*/ 0 w 143"/>
                    <a:gd name="T47" fmla="*/ 0 h 24"/>
                    <a:gd name="T48" fmla="*/ 0 w 143"/>
                    <a:gd name="T49" fmla="*/ 0 h 24"/>
                    <a:gd name="T50" fmla="*/ 0 w 143"/>
                    <a:gd name="T51" fmla="*/ 0 h 24"/>
                    <a:gd name="T52" fmla="*/ 0 w 143"/>
                    <a:gd name="T53" fmla="*/ 0 h 24"/>
                    <a:gd name="T54" fmla="*/ 0 w 143"/>
                    <a:gd name="T55" fmla="*/ 0 h 24"/>
                    <a:gd name="T56" fmla="*/ 0 w 143"/>
                    <a:gd name="T57" fmla="*/ 0 h 24"/>
                    <a:gd name="T58" fmla="*/ 0 w 143"/>
                    <a:gd name="T59" fmla="*/ 0 h 24"/>
                    <a:gd name="T60" fmla="*/ 0 w 143"/>
                    <a:gd name="T61" fmla="*/ 0 h 24"/>
                    <a:gd name="T62" fmla="*/ 0 w 143"/>
                    <a:gd name="T63" fmla="*/ 0 h 24"/>
                    <a:gd name="T64" fmla="*/ 0 w 143"/>
                    <a:gd name="T65" fmla="*/ 0 h 24"/>
                    <a:gd name="T66" fmla="*/ 0 w 143"/>
                    <a:gd name="T67" fmla="*/ 0 h 24"/>
                    <a:gd name="T68" fmla="*/ 0 w 143"/>
                    <a:gd name="T69" fmla="*/ 0 h 24"/>
                    <a:gd name="T70" fmla="*/ 0 w 143"/>
                    <a:gd name="T71" fmla="*/ 0 h 24"/>
                    <a:gd name="T72" fmla="*/ 0 w 143"/>
                    <a:gd name="T73" fmla="*/ 0 h 24"/>
                    <a:gd name="T74" fmla="*/ 0 w 143"/>
                    <a:gd name="T75" fmla="*/ 0 h 24"/>
                    <a:gd name="T76" fmla="*/ 0 w 143"/>
                    <a:gd name="T77" fmla="*/ 0 h 24"/>
                    <a:gd name="T78" fmla="*/ 0 w 143"/>
                    <a:gd name="T79" fmla="*/ 0 h 24"/>
                    <a:gd name="T80" fmla="*/ 0 w 143"/>
                    <a:gd name="T81" fmla="*/ 0 h 24"/>
                    <a:gd name="T82" fmla="*/ 0 w 143"/>
                    <a:gd name="T83" fmla="*/ 0 h 24"/>
                    <a:gd name="T84" fmla="*/ 0 w 143"/>
                    <a:gd name="T85" fmla="*/ 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3"/>
                    <a:gd name="T130" fmla="*/ 0 h 24"/>
                    <a:gd name="T131" fmla="*/ 143 w 143"/>
                    <a:gd name="T132" fmla="*/ 24 h 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3" h="24">
                      <a:moveTo>
                        <a:pt x="14" y="6"/>
                      </a:moveTo>
                      <a:lnTo>
                        <a:pt x="14" y="6"/>
                      </a:lnTo>
                      <a:lnTo>
                        <a:pt x="16" y="5"/>
                      </a:lnTo>
                      <a:lnTo>
                        <a:pt x="19" y="4"/>
                      </a:lnTo>
                      <a:lnTo>
                        <a:pt x="24" y="2"/>
                      </a:lnTo>
                      <a:lnTo>
                        <a:pt x="29" y="1"/>
                      </a:lnTo>
                      <a:lnTo>
                        <a:pt x="34" y="0"/>
                      </a:lnTo>
                      <a:lnTo>
                        <a:pt x="40" y="0"/>
                      </a:lnTo>
                      <a:lnTo>
                        <a:pt x="45" y="2"/>
                      </a:lnTo>
                      <a:lnTo>
                        <a:pt x="49" y="4"/>
                      </a:lnTo>
                      <a:lnTo>
                        <a:pt x="53" y="6"/>
                      </a:lnTo>
                      <a:lnTo>
                        <a:pt x="57" y="7"/>
                      </a:lnTo>
                      <a:lnTo>
                        <a:pt x="61" y="9"/>
                      </a:lnTo>
                      <a:lnTo>
                        <a:pt x="65" y="10"/>
                      </a:lnTo>
                      <a:lnTo>
                        <a:pt x="67" y="9"/>
                      </a:lnTo>
                      <a:lnTo>
                        <a:pt x="72" y="8"/>
                      </a:lnTo>
                      <a:lnTo>
                        <a:pt x="78" y="5"/>
                      </a:lnTo>
                      <a:lnTo>
                        <a:pt x="82" y="1"/>
                      </a:lnTo>
                      <a:lnTo>
                        <a:pt x="86" y="0"/>
                      </a:lnTo>
                      <a:lnTo>
                        <a:pt x="88" y="0"/>
                      </a:lnTo>
                      <a:lnTo>
                        <a:pt x="92" y="0"/>
                      </a:lnTo>
                      <a:lnTo>
                        <a:pt x="97" y="4"/>
                      </a:lnTo>
                      <a:lnTo>
                        <a:pt x="104" y="7"/>
                      </a:lnTo>
                      <a:lnTo>
                        <a:pt x="106" y="8"/>
                      </a:lnTo>
                      <a:lnTo>
                        <a:pt x="110" y="9"/>
                      </a:lnTo>
                      <a:lnTo>
                        <a:pt x="116" y="9"/>
                      </a:lnTo>
                      <a:lnTo>
                        <a:pt x="121" y="10"/>
                      </a:lnTo>
                      <a:lnTo>
                        <a:pt x="123" y="10"/>
                      </a:lnTo>
                      <a:lnTo>
                        <a:pt x="127" y="9"/>
                      </a:lnTo>
                      <a:lnTo>
                        <a:pt x="131" y="8"/>
                      </a:lnTo>
                      <a:lnTo>
                        <a:pt x="133" y="7"/>
                      </a:lnTo>
                      <a:lnTo>
                        <a:pt x="135" y="6"/>
                      </a:lnTo>
                      <a:lnTo>
                        <a:pt x="140" y="8"/>
                      </a:lnTo>
                      <a:lnTo>
                        <a:pt x="142" y="10"/>
                      </a:lnTo>
                      <a:lnTo>
                        <a:pt x="143" y="12"/>
                      </a:lnTo>
                      <a:lnTo>
                        <a:pt x="142" y="14"/>
                      </a:lnTo>
                      <a:lnTo>
                        <a:pt x="139" y="17"/>
                      </a:lnTo>
                      <a:lnTo>
                        <a:pt x="134" y="18"/>
                      </a:lnTo>
                      <a:lnTo>
                        <a:pt x="129" y="19"/>
                      </a:lnTo>
                      <a:lnTo>
                        <a:pt x="125" y="19"/>
                      </a:lnTo>
                      <a:lnTo>
                        <a:pt x="122" y="20"/>
                      </a:lnTo>
                      <a:lnTo>
                        <a:pt x="118" y="20"/>
                      </a:lnTo>
                      <a:lnTo>
                        <a:pt x="116" y="21"/>
                      </a:lnTo>
                      <a:lnTo>
                        <a:pt x="112" y="20"/>
                      </a:lnTo>
                      <a:lnTo>
                        <a:pt x="108" y="20"/>
                      </a:lnTo>
                      <a:lnTo>
                        <a:pt x="105" y="20"/>
                      </a:lnTo>
                      <a:lnTo>
                        <a:pt x="103" y="19"/>
                      </a:lnTo>
                      <a:lnTo>
                        <a:pt x="97" y="17"/>
                      </a:lnTo>
                      <a:lnTo>
                        <a:pt x="96" y="14"/>
                      </a:lnTo>
                      <a:lnTo>
                        <a:pt x="92" y="11"/>
                      </a:lnTo>
                      <a:lnTo>
                        <a:pt x="89" y="11"/>
                      </a:lnTo>
                      <a:lnTo>
                        <a:pt x="84" y="12"/>
                      </a:lnTo>
                      <a:lnTo>
                        <a:pt x="80" y="16"/>
                      </a:lnTo>
                      <a:lnTo>
                        <a:pt x="74" y="19"/>
                      </a:lnTo>
                      <a:lnTo>
                        <a:pt x="68" y="22"/>
                      </a:lnTo>
                      <a:lnTo>
                        <a:pt x="63" y="24"/>
                      </a:lnTo>
                      <a:lnTo>
                        <a:pt x="59" y="24"/>
                      </a:lnTo>
                      <a:lnTo>
                        <a:pt x="54" y="22"/>
                      </a:lnTo>
                      <a:lnTo>
                        <a:pt x="51" y="20"/>
                      </a:lnTo>
                      <a:lnTo>
                        <a:pt x="50" y="18"/>
                      </a:lnTo>
                      <a:lnTo>
                        <a:pt x="49" y="16"/>
                      </a:lnTo>
                      <a:lnTo>
                        <a:pt x="48" y="14"/>
                      </a:lnTo>
                      <a:lnTo>
                        <a:pt x="46" y="12"/>
                      </a:lnTo>
                      <a:lnTo>
                        <a:pt x="44" y="11"/>
                      </a:lnTo>
                      <a:lnTo>
                        <a:pt x="41" y="14"/>
                      </a:lnTo>
                      <a:lnTo>
                        <a:pt x="37" y="14"/>
                      </a:lnTo>
                      <a:lnTo>
                        <a:pt x="34" y="15"/>
                      </a:lnTo>
                      <a:lnTo>
                        <a:pt x="31" y="15"/>
                      </a:lnTo>
                      <a:lnTo>
                        <a:pt x="28" y="16"/>
                      </a:lnTo>
                      <a:lnTo>
                        <a:pt x="24" y="17"/>
                      </a:lnTo>
                      <a:lnTo>
                        <a:pt x="20" y="17"/>
                      </a:lnTo>
                      <a:lnTo>
                        <a:pt x="16" y="18"/>
                      </a:lnTo>
                      <a:lnTo>
                        <a:pt x="14" y="18"/>
                      </a:lnTo>
                      <a:lnTo>
                        <a:pt x="10" y="18"/>
                      </a:lnTo>
                      <a:lnTo>
                        <a:pt x="7" y="18"/>
                      </a:lnTo>
                      <a:lnTo>
                        <a:pt x="4" y="18"/>
                      </a:lnTo>
                      <a:lnTo>
                        <a:pt x="3" y="18"/>
                      </a:lnTo>
                      <a:lnTo>
                        <a:pt x="0" y="16"/>
                      </a:lnTo>
                      <a:lnTo>
                        <a:pt x="3" y="14"/>
                      </a:lnTo>
                      <a:lnTo>
                        <a:pt x="6" y="11"/>
                      </a:lnTo>
                      <a:lnTo>
                        <a:pt x="8" y="9"/>
                      </a:lnTo>
                      <a:lnTo>
                        <a:pt x="10" y="7"/>
                      </a:lnTo>
                      <a:lnTo>
                        <a:pt x="12" y="7"/>
                      </a:lnTo>
                      <a:lnTo>
                        <a:pt x="14" y="6"/>
                      </a:lnTo>
                      <a:close/>
                    </a:path>
                  </a:pathLst>
                </a:custGeom>
                <a:solidFill>
                  <a:srgbClr val="08F0D6"/>
                </a:solidFill>
                <a:ln w="9525">
                  <a:noFill/>
                  <a:round/>
                  <a:headEnd/>
                  <a:tailEnd/>
                </a:ln>
              </p:spPr>
              <p:txBody>
                <a:bodyPr/>
                <a:lstStyle/>
                <a:p>
                  <a:endParaRPr lang="fr-FR"/>
                </a:p>
              </p:txBody>
            </p:sp>
            <p:sp>
              <p:nvSpPr>
                <p:cNvPr id="128" name="Freeform 524"/>
                <p:cNvSpPr>
                  <a:spLocks/>
                </p:cNvSpPr>
                <p:nvPr/>
              </p:nvSpPr>
              <p:spPr bwMode="auto">
                <a:xfrm>
                  <a:off x="4049" y="2144"/>
                  <a:ext cx="34" cy="7"/>
                </a:xfrm>
                <a:custGeom>
                  <a:avLst/>
                  <a:gdLst>
                    <a:gd name="T0" fmla="*/ 0 w 135"/>
                    <a:gd name="T1" fmla="*/ 0 h 19"/>
                    <a:gd name="T2" fmla="*/ 0 w 135"/>
                    <a:gd name="T3" fmla="*/ 0 h 19"/>
                    <a:gd name="T4" fmla="*/ 0 w 135"/>
                    <a:gd name="T5" fmla="*/ 0 h 19"/>
                    <a:gd name="T6" fmla="*/ 0 w 135"/>
                    <a:gd name="T7" fmla="*/ 0 h 19"/>
                    <a:gd name="T8" fmla="*/ 0 w 135"/>
                    <a:gd name="T9" fmla="*/ 0 h 19"/>
                    <a:gd name="T10" fmla="*/ 0 w 135"/>
                    <a:gd name="T11" fmla="*/ 0 h 19"/>
                    <a:gd name="T12" fmla="*/ 0 w 135"/>
                    <a:gd name="T13" fmla="*/ 0 h 19"/>
                    <a:gd name="T14" fmla="*/ 0 w 135"/>
                    <a:gd name="T15" fmla="*/ 0 h 19"/>
                    <a:gd name="T16" fmla="*/ 0 w 135"/>
                    <a:gd name="T17" fmla="*/ 0 h 19"/>
                    <a:gd name="T18" fmla="*/ 0 w 135"/>
                    <a:gd name="T19" fmla="*/ 0 h 19"/>
                    <a:gd name="T20" fmla="*/ 0 w 135"/>
                    <a:gd name="T21" fmla="*/ 0 h 19"/>
                    <a:gd name="T22" fmla="*/ 0 w 135"/>
                    <a:gd name="T23" fmla="*/ 0 h 19"/>
                    <a:gd name="T24" fmla="*/ 0 w 135"/>
                    <a:gd name="T25" fmla="*/ 0 h 19"/>
                    <a:gd name="T26" fmla="*/ 0 w 135"/>
                    <a:gd name="T27" fmla="*/ 0 h 19"/>
                    <a:gd name="T28" fmla="*/ 0 w 135"/>
                    <a:gd name="T29" fmla="*/ 0 h 19"/>
                    <a:gd name="T30" fmla="*/ 0 w 135"/>
                    <a:gd name="T31" fmla="*/ 0 h 19"/>
                    <a:gd name="T32" fmla="*/ 0 w 135"/>
                    <a:gd name="T33" fmla="*/ 0 h 19"/>
                    <a:gd name="T34" fmla="*/ 0 w 135"/>
                    <a:gd name="T35" fmla="*/ 0 h 19"/>
                    <a:gd name="T36" fmla="*/ 0 w 135"/>
                    <a:gd name="T37" fmla="*/ 0 h 19"/>
                    <a:gd name="T38" fmla="*/ 0 w 135"/>
                    <a:gd name="T39" fmla="*/ 0 h 19"/>
                    <a:gd name="T40" fmla="*/ 0 w 135"/>
                    <a:gd name="T41" fmla="*/ 0 h 19"/>
                    <a:gd name="T42" fmla="*/ 0 w 135"/>
                    <a:gd name="T43" fmla="*/ 0 h 19"/>
                    <a:gd name="T44" fmla="*/ 0 w 135"/>
                    <a:gd name="T45" fmla="*/ 0 h 19"/>
                    <a:gd name="T46" fmla="*/ 0 w 135"/>
                    <a:gd name="T47" fmla="*/ 0 h 19"/>
                    <a:gd name="T48" fmla="*/ 0 w 135"/>
                    <a:gd name="T49" fmla="*/ 0 h 19"/>
                    <a:gd name="T50" fmla="*/ 0 w 135"/>
                    <a:gd name="T51" fmla="*/ 0 h 19"/>
                    <a:gd name="T52" fmla="*/ 0 w 135"/>
                    <a:gd name="T53" fmla="*/ 0 h 19"/>
                    <a:gd name="T54" fmla="*/ 0 w 135"/>
                    <a:gd name="T55" fmla="*/ 0 h 19"/>
                    <a:gd name="T56" fmla="*/ 0 w 135"/>
                    <a:gd name="T57" fmla="*/ 0 h 19"/>
                    <a:gd name="T58" fmla="*/ 0 w 135"/>
                    <a:gd name="T59" fmla="*/ 0 h 19"/>
                    <a:gd name="T60" fmla="*/ 0 w 135"/>
                    <a:gd name="T61" fmla="*/ 0 h 19"/>
                    <a:gd name="T62" fmla="*/ 0 w 135"/>
                    <a:gd name="T63" fmla="*/ 0 h 19"/>
                    <a:gd name="T64" fmla="*/ 0 w 135"/>
                    <a:gd name="T65" fmla="*/ 0 h 19"/>
                    <a:gd name="T66" fmla="*/ 0 w 135"/>
                    <a:gd name="T67" fmla="*/ 0 h 19"/>
                    <a:gd name="T68" fmla="*/ 0 w 135"/>
                    <a:gd name="T69" fmla="*/ 0 h 19"/>
                    <a:gd name="T70" fmla="*/ 0 w 135"/>
                    <a:gd name="T71" fmla="*/ 0 h 19"/>
                    <a:gd name="T72" fmla="*/ 0 w 135"/>
                    <a:gd name="T73" fmla="*/ 0 h 19"/>
                    <a:gd name="T74" fmla="*/ 0 w 135"/>
                    <a:gd name="T75" fmla="*/ 0 h 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5"/>
                    <a:gd name="T115" fmla="*/ 0 h 19"/>
                    <a:gd name="T116" fmla="*/ 135 w 135"/>
                    <a:gd name="T117" fmla="*/ 19 h 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5" h="19">
                      <a:moveTo>
                        <a:pt x="1" y="11"/>
                      </a:moveTo>
                      <a:lnTo>
                        <a:pt x="1" y="10"/>
                      </a:lnTo>
                      <a:lnTo>
                        <a:pt x="4" y="9"/>
                      </a:lnTo>
                      <a:lnTo>
                        <a:pt x="8" y="6"/>
                      </a:lnTo>
                      <a:lnTo>
                        <a:pt x="13" y="4"/>
                      </a:lnTo>
                      <a:lnTo>
                        <a:pt x="18" y="2"/>
                      </a:lnTo>
                      <a:lnTo>
                        <a:pt x="24" y="1"/>
                      </a:lnTo>
                      <a:lnTo>
                        <a:pt x="30" y="0"/>
                      </a:lnTo>
                      <a:lnTo>
                        <a:pt x="37" y="0"/>
                      </a:lnTo>
                      <a:lnTo>
                        <a:pt x="41" y="1"/>
                      </a:lnTo>
                      <a:lnTo>
                        <a:pt x="45" y="2"/>
                      </a:lnTo>
                      <a:lnTo>
                        <a:pt x="47" y="4"/>
                      </a:lnTo>
                      <a:lnTo>
                        <a:pt x="50" y="6"/>
                      </a:lnTo>
                      <a:lnTo>
                        <a:pt x="51" y="8"/>
                      </a:lnTo>
                      <a:lnTo>
                        <a:pt x="54" y="9"/>
                      </a:lnTo>
                      <a:lnTo>
                        <a:pt x="58" y="9"/>
                      </a:lnTo>
                      <a:lnTo>
                        <a:pt x="64" y="8"/>
                      </a:lnTo>
                      <a:lnTo>
                        <a:pt x="68" y="6"/>
                      </a:lnTo>
                      <a:lnTo>
                        <a:pt x="75" y="5"/>
                      </a:lnTo>
                      <a:lnTo>
                        <a:pt x="79" y="4"/>
                      </a:lnTo>
                      <a:lnTo>
                        <a:pt x="83" y="4"/>
                      </a:lnTo>
                      <a:lnTo>
                        <a:pt x="85" y="4"/>
                      </a:lnTo>
                      <a:lnTo>
                        <a:pt x="89" y="4"/>
                      </a:lnTo>
                      <a:lnTo>
                        <a:pt x="93" y="5"/>
                      </a:lnTo>
                      <a:lnTo>
                        <a:pt x="97" y="8"/>
                      </a:lnTo>
                      <a:lnTo>
                        <a:pt x="102" y="10"/>
                      </a:lnTo>
                      <a:lnTo>
                        <a:pt x="109" y="11"/>
                      </a:lnTo>
                      <a:lnTo>
                        <a:pt x="114" y="11"/>
                      </a:lnTo>
                      <a:lnTo>
                        <a:pt x="119" y="11"/>
                      </a:lnTo>
                      <a:lnTo>
                        <a:pt x="122" y="11"/>
                      </a:lnTo>
                      <a:lnTo>
                        <a:pt x="126" y="11"/>
                      </a:lnTo>
                      <a:lnTo>
                        <a:pt x="128" y="12"/>
                      </a:lnTo>
                      <a:lnTo>
                        <a:pt x="132" y="13"/>
                      </a:lnTo>
                      <a:lnTo>
                        <a:pt x="134" y="14"/>
                      </a:lnTo>
                      <a:lnTo>
                        <a:pt x="135" y="15"/>
                      </a:lnTo>
                      <a:lnTo>
                        <a:pt x="134" y="16"/>
                      </a:lnTo>
                      <a:lnTo>
                        <a:pt x="130" y="18"/>
                      </a:lnTo>
                      <a:lnTo>
                        <a:pt x="127" y="18"/>
                      </a:lnTo>
                      <a:lnTo>
                        <a:pt x="123" y="18"/>
                      </a:lnTo>
                      <a:lnTo>
                        <a:pt x="121" y="18"/>
                      </a:lnTo>
                      <a:lnTo>
                        <a:pt x="118" y="19"/>
                      </a:lnTo>
                      <a:lnTo>
                        <a:pt x="114" y="19"/>
                      </a:lnTo>
                      <a:lnTo>
                        <a:pt x="110" y="19"/>
                      </a:lnTo>
                      <a:lnTo>
                        <a:pt x="106" y="19"/>
                      </a:lnTo>
                      <a:lnTo>
                        <a:pt x="104" y="19"/>
                      </a:lnTo>
                      <a:lnTo>
                        <a:pt x="100" y="18"/>
                      </a:lnTo>
                      <a:lnTo>
                        <a:pt x="97" y="18"/>
                      </a:lnTo>
                      <a:lnTo>
                        <a:pt x="93" y="17"/>
                      </a:lnTo>
                      <a:lnTo>
                        <a:pt x="91" y="17"/>
                      </a:lnTo>
                      <a:lnTo>
                        <a:pt x="87" y="15"/>
                      </a:lnTo>
                      <a:lnTo>
                        <a:pt x="84" y="15"/>
                      </a:lnTo>
                      <a:lnTo>
                        <a:pt x="79" y="14"/>
                      </a:lnTo>
                      <a:lnTo>
                        <a:pt x="73" y="16"/>
                      </a:lnTo>
                      <a:lnTo>
                        <a:pt x="70" y="17"/>
                      </a:lnTo>
                      <a:lnTo>
                        <a:pt x="67" y="18"/>
                      </a:lnTo>
                      <a:lnTo>
                        <a:pt x="62" y="18"/>
                      </a:lnTo>
                      <a:lnTo>
                        <a:pt x="58" y="18"/>
                      </a:lnTo>
                      <a:lnTo>
                        <a:pt x="53" y="16"/>
                      </a:lnTo>
                      <a:lnTo>
                        <a:pt x="49" y="15"/>
                      </a:lnTo>
                      <a:lnTo>
                        <a:pt x="45" y="13"/>
                      </a:lnTo>
                      <a:lnTo>
                        <a:pt x="43" y="11"/>
                      </a:lnTo>
                      <a:lnTo>
                        <a:pt x="41" y="10"/>
                      </a:lnTo>
                      <a:lnTo>
                        <a:pt x="39" y="9"/>
                      </a:lnTo>
                      <a:lnTo>
                        <a:pt x="37" y="8"/>
                      </a:lnTo>
                      <a:lnTo>
                        <a:pt x="34" y="9"/>
                      </a:lnTo>
                      <a:lnTo>
                        <a:pt x="29" y="10"/>
                      </a:lnTo>
                      <a:lnTo>
                        <a:pt x="26" y="12"/>
                      </a:lnTo>
                      <a:lnTo>
                        <a:pt x="22" y="13"/>
                      </a:lnTo>
                      <a:lnTo>
                        <a:pt x="20" y="15"/>
                      </a:lnTo>
                      <a:lnTo>
                        <a:pt x="15" y="16"/>
                      </a:lnTo>
                      <a:lnTo>
                        <a:pt x="8" y="15"/>
                      </a:lnTo>
                      <a:lnTo>
                        <a:pt x="4" y="13"/>
                      </a:lnTo>
                      <a:lnTo>
                        <a:pt x="1" y="12"/>
                      </a:lnTo>
                      <a:lnTo>
                        <a:pt x="0" y="11"/>
                      </a:lnTo>
                      <a:lnTo>
                        <a:pt x="1" y="11"/>
                      </a:lnTo>
                      <a:close/>
                    </a:path>
                  </a:pathLst>
                </a:custGeom>
                <a:solidFill>
                  <a:srgbClr val="08F0D6"/>
                </a:solidFill>
                <a:ln w="9525">
                  <a:noFill/>
                  <a:round/>
                  <a:headEnd/>
                  <a:tailEnd/>
                </a:ln>
              </p:spPr>
              <p:txBody>
                <a:bodyPr/>
                <a:lstStyle/>
                <a:p>
                  <a:endParaRPr lang="fr-FR"/>
                </a:p>
              </p:txBody>
            </p:sp>
            <p:sp>
              <p:nvSpPr>
                <p:cNvPr id="129" name="Freeform 525"/>
                <p:cNvSpPr>
                  <a:spLocks/>
                </p:cNvSpPr>
                <p:nvPr/>
              </p:nvSpPr>
              <p:spPr bwMode="auto">
                <a:xfrm>
                  <a:off x="4340" y="2016"/>
                  <a:ext cx="3" cy="7"/>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w 13"/>
                    <a:gd name="T17" fmla="*/ 0 h 19"/>
                    <a:gd name="T18" fmla="*/ 0 w 13"/>
                    <a:gd name="T19" fmla="*/ 0 h 19"/>
                    <a:gd name="T20" fmla="*/ 0 w 13"/>
                    <a:gd name="T21" fmla="*/ 0 h 19"/>
                    <a:gd name="T22" fmla="*/ 0 w 13"/>
                    <a:gd name="T23" fmla="*/ 0 h 19"/>
                    <a:gd name="T24" fmla="*/ 0 w 13"/>
                    <a:gd name="T25" fmla="*/ 0 h 19"/>
                    <a:gd name="T26" fmla="*/ 0 w 13"/>
                    <a:gd name="T27" fmla="*/ 0 h 19"/>
                    <a:gd name="T28" fmla="*/ 0 w 13"/>
                    <a:gd name="T29" fmla="*/ 0 h 19"/>
                    <a:gd name="T30" fmla="*/ 0 w 13"/>
                    <a:gd name="T31" fmla="*/ 0 h 19"/>
                    <a:gd name="T32" fmla="*/ 0 w 13"/>
                    <a:gd name="T33" fmla="*/ 0 h 19"/>
                    <a:gd name="T34" fmla="*/ 0 w 13"/>
                    <a:gd name="T35" fmla="*/ 0 h 19"/>
                    <a:gd name="T36" fmla="*/ 0 w 13"/>
                    <a:gd name="T37" fmla="*/ 0 h 19"/>
                    <a:gd name="T38" fmla="*/ 0 w 13"/>
                    <a:gd name="T39" fmla="*/ 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
                    <a:gd name="T61" fmla="*/ 0 h 19"/>
                    <a:gd name="T62" fmla="*/ 13 w 13"/>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 h="19">
                      <a:moveTo>
                        <a:pt x="5" y="0"/>
                      </a:moveTo>
                      <a:lnTo>
                        <a:pt x="8" y="0"/>
                      </a:lnTo>
                      <a:lnTo>
                        <a:pt x="11" y="1"/>
                      </a:lnTo>
                      <a:lnTo>
                        <a:pt x="12" y="4"/>
                      </a:lnTo>
                      <a:lnTo>
                        <a:pt x="13" y="6"/>
                      </a:lnTo>
                      <a:lnTo>
                        <a:pt x="12" y="8"/>
                      </a:lnTo>
                      <a:lnTo>
                        <a:pt x="12" y="11"/>
                      </a:lnTo>
                      <a:lnTo>
                        <a:pt x="11" y="13"/>
                      </a:lnTo>
                      <a:lnTo>
                        <a:pt x="9" y="16"/>
                      </a:lnTo>
                      <a:lnTo>
                        <a:pt x="5" y="19"/>
                      </a:lnTo>
                      <a:lnTo>
                        <a:pt x="3" y="19"/>
                      </a:lnTo>
                      <a:lnTo>
                        <a:pt x="1" y="18"/>
                      </a:lnTo>
                      <a:lnTo>
                        <a:pt x="0" y="17"/>
                      </a:lnTo>
                      <a:lnTo>
                        <a:pt x="0" y="14"/>
                      </a:lnTo>
                      <a:lnTo>
                        <a:pt x="1" y="10"/>
                      </a:lnTo>
                      <a:lnTo>
                        <a:pt x="1" y="7"/>
                      </a:lnTo>
                      <a:lnTo>
                        <a:pt x="3" y="4"/>
                      </a:lnTo>
                      <a:lnTo>
                        <a:pt x="4" y="1"/>
                      </a:lnTo>
                      <a:lnTo>
                        <a:pt x="5" y="0"/>
                      </a:lnTo>
                      <a:close/>
                    </a:path>
                  </a:pathLst>
                </a:custGeom>
                <a:solidFill>
                  <a:srgbClr val="FF9900"/>
                </a:solidFill>
                <a:ln w="9525">
                  <a:noFill/>
                  <a:round/>
                  <a:headEnd/>
                  <a:tailEnd/>
                </a:ln>
              </p:spPr>
              <p:txBody>
                <a:bodyPr/>
                <a:lstStyle/>
                <a:p>
                  <a:endParaRPr lang="fr-FR"/>
                </a:p>
              </p:txBody>
            </p:sp>
            <p:sp>
              <p:nvSpPr>
                <p:cNvPr id="130" name="Freeform 526"/>
                <p:cNvSpPr>
                  <a:spLocks/>
                </p:cNvSpPr>
                <p:nvPr/>
              </p:nvSpPr>
              <p:spPr bwMode="auto">
                <a:xfrm>
                  <a:off x="4327" y="2018"/>
                  <a:ext cx="3" cy="7"/>
                </a:xfrm>
                <a:custGeom>
                  <a:avLst/>
                  <a:gdLst>
                    <a:gd name="T0" fmla="*/ 0 w 10"/>
                    <a:gd name="T1" fmla="*/ 0 h 22"/>
                    <a:gd name="T2" fmla="*/ 0 w 10"/>
                    <a:gd name="T3" fmla="*/ 0 h 22"/>
                    <a:gd name="T4" fmla="*/ 0 w 10"/>
                    <a:gd name="T5" fmla="*/ 0 h 22"/>
                    <a:gd name="T6" fmla="*/ 0 w 10"/>
                    <a:gd name="T7" fmla="*/ 0 h 22"/>
                    <a:gd name="T8" fmla="*/ 0 w 10"/>
                    <a:gd name="T9" fmla="*/ 0 h 22"/>
                    <a:gd name="T10" fmla="*/ 0 w 10"/>
                    <a:gd name="T11" fmla="*/ 0 h 22"/>
                    <a:gd name="T12" fmla="*/ 0 w 10"/>
                    <a:gd name="T13" fmla="*/ 0 h 22"/>
                    <a:gd name="T14" fmla="*/ 0 w 10"/>
                    <a:gd name="T15" fmla="*/ 0 h 22"/>
                    <a:gd name="T16" fmla="*/ 0 w 10"/>
                    <a:gd name="T17" fmla="*/ 0 h 22"/>
                    <a:gd name="T18" fmla="*/ 0 w 10"/>
                    <a:gd name="T19" fmla="*/ 0 h 22"/>
                    <a:gd name="T20" fmla="*/ 0 w 10"/>
                    <a:gd name="T21" fmla="*/ 0 h 22"/>
                    <a:gd name="T22" fmla="*/ 0 w 10"/>
                    <a:gd name="T23" fmla="*/ 0 h 22"/>
                    <a:gd name="T24" fmla="*/ 0 w 10"/>
                    <a:gd name="T25" fmla="*/ 0 h 22"/>
                    <a:gd name="T26" fmla="*/ 0 w 10"/>
                    <a:gd name="T27" fmla="*/ 0 h 22"/>
                    <a:gd name="T28" fmla="*/ 0 w 10"/>
                    <a:gd name="T29" fmla="*/ 0 h 22"/>
                    <a:gd name="T30" fmla="*/ 0 w 10"/>
                    <a:gd name="T31" fmla="*/ 0 h 22"/>
                    <a:gd name="T32" fmla="*/ 0 w 10"/>
                    <a:gd name="T33" fmla="*/ 0 h 22"/>
                    <a:gd name="T34" fmla="*/ 0 w 10"/>
                    <a:gd name="T35" fmla="*/ 0 h 22"/>
                    <a:gd name="T36" fmla="*/ 0 w 10"/>
                    <a:gd name="T37" fmla="*/ 0 h 22"/>
                    <a:gd name="T38" fmla="*/ 0 w 10"/>
                    <a:gd name="T39" fmla="*/ 0 h 22"/>
                    <a:gd name="T40" fmla="*/ 0 w 10"/>
                    <a:gd name="T41" fmla="*/ 0 h 22"/>
                    <a:gd name="T42" fmla="*/ 0 w 10"/>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
                    <a:gd name="T67" fmla="*/ 0 h 22"/>
                    <a:gd name="T68" fmla="*/ 10 w 10"/>
                    <a:gd name="T69" fmla="*/ 22 h 2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 h="22">
                      <a:moveTo>
                        <a:pt x="3" y="0"/>
                      </a:moveTo>
                      <a:lnTo>
                        <a:pt x="5" y="0"/>
                      </a:lnTo>
                      <a:lnTo>
                        <a:pt x="8" y="4"/>
                      </a:lnTo>
                      <a:lnTo>
                        <a:pt x="9" y="6"/>
                      </a:lnTo>
                      <a:lnTo>
                        <a:pt x="9" y="8"/>
                      </a:lnTo>
                      <a:lnTo>
                        <a:pt x="9" y="11"/>
                      </a:lnTo>
                      <a:lnTo>
                        <a:pt x="10" y="14"/>
                      </a:lnTo>
                      <a:lnTo>
                        <a:pt x="9" y="19"/>
                      </a:lnTo>
                      <a:lnTo>
                        <a:pt x="7" y="22"/>
                      </a:lnTo>
                      <a:lnTo>
                        <a:pt x="5" y="22"/>
                      </a:lnTo>
                      <a:lnTo>
                        <a:pt x="4" y="22"/>
                      </a:lnTo>
                      <a:lnTo>
                        <a:pt x="1" y="20"/>
                      </a:lnTo>
                      <a:lnTo>
                        <a:pt x="0" y="18"/>
                      </a:lnTo>
                      <a:lnTo>
                        <a:pt x="0" y="15"/>
                      </a:lnTo>
                      <a:lnTo>
                        <a:pt x="0" y="13"/>
                      </a:lnTo>
                      <a:lnTo>
                        <a:pt x="0" y="10"/>
                      </a:lnTo>
                      <a:lnTo>
                        <a:pt x="0" y="8"/>
                      </a:lnTo>
                      <a:lnTo>
                        <a:pt x="0" y="5"/>
                      </a:lnTo>
                      <a:lnTo>
                        <a:pt x="1" y="2"/>
                      </a:lnTo>
                      <a:lnTo>
                        <a:pt x="1" y="1"/>
                      </a:lnTo>
                      <a:lnTo>
                        <a:pt x="3" y="0"/>
                      </a:lnTo>
                      <a:close/>
                    </a:path>
                  </a:pathLst>
                </a:custGeom>
                <a:solidFill>
                  <a:srgbClr val="FF9900"/>
                </a:solidFill>
                <a:ln w="9525">
                  <a:noFill/>
                  <a:round/>
                  <a:headEnd/>
                  <a:tailEnd/>
                </a:ln>
              </p:spPr>
              <p:txBody>
                <a:bodyPr/>
                <a:lstStyle/>
                <a:p>
                  <a:endParaRPr lang="fr-FR"/>
                </a:p>
              </p:txBody>
            </p:sp>
            <p:sp>
              <p:nvSpPr>
                <p:cNvPr id="131" name="Freeform 527"/>
                <p:cNvSpPr>
                  <a:spLocks/>
                </p:cNvSpPr>
                <p:nvPr/>
              </p:nvSpPr>
              <p:spPr bwMode="auto">
                <a:xfrm>
                  <a:off x="4355" y="2021"/>
                  <a:ext cx="5" cy="7"/>
                </a:xfrm>
                <a:custGeom>
                  <a:avLst/>
                  <a:gdLst>
                    <a:gd name="T0" fmla="*/ 0 w 18"/>
                    <a:gd name="T1" fmla="*/ 0 h 21"/>
                    <a:gd name="T2" fmla="*/ 0 w 18"/>
                    <a:gd name="T3" fmla="*/ 0 h 21"/>
                    <a:gd name="T4" fmla="*/ 0 w 18"/>
                    <a:gd name="T5" fmla="*/ 0 h 21"/>
                    <a:gd name="T6" fmla="*/ 0 w 18"/>
                    <a:gd name="T7" fmla="*/ 0 h 21"/>
                    <a:gd name="T8" fmla="*/ 0 w 18"/>
                    <a:gd name="T9" fmla="*/ 0 h 21"/>
                    <a:gd name="T10" fmla="*/ 0 w 18"/>
                    <a:gd name="T11" fmla="*/ 0 h 21"/>
                    <a:gd name="T12" fmla="*/ 0 w 18"/>
                    <a:gd name="T13" fmla="*/ 0 h 21"/>
                    <a:gd name="T14" fmla="*/ 0 w 18"/>
                    <a:gd name="T15" fmla="*/ 0 h 21"/>
                    <a:gd name="T16" fmla="*/ 0 w 18"/>
                    <a:gd name="T17" fmla="*/ 0 h 21"/>
                    <a:gd name="T18" fmla="*/ 0 w 18"/>
                    <a:gd name="T19" fmla="*/ 0 h 21"/>
                    <a:gd name="T20" fmla="*/ 0 w 18"/>
                    <a:gd name="T21" fmla="*/ 0 h 21"/>
                    <a:gd name="T22" fmla="*/ 0 w 18"/>
                    <a:gd name="T23" fmla="*/ 0 h 21"/>
                    <a:gd name="T24" fmla="*/ 0 w 18"/>
                    <a:gd name="T25" fmla="*/ 0 h 21"/>
                    <a:gd name="T26" fmla="*/ 0 w 18"/>
                    <a:gd name="T27" fmla="*/ 0 h 21"/>
                    <a:gd name="T28" fmla="*/ 0 w 18"/>
                    <a:gd name="T29" fmla="*/ 0 h 21"/>
                    <a:gd name="T30" fmla="*/ 0 w 18"/>
                    <a:gd name="T31" fmla="*/ 0 h 21"/>
                    <a:gd name="T32" fmla="*/ 0 w 18"/>
                    <a:gd name="T33" fmla="*/ 0 h 21"/>
                    <a:gd name="T34" fmla="*/ 0 w 1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
                    <a:gd name="T55" fmla="*/ 0 h 21"/>
                    <a:gd name="T56" fmla="*/ 18 w 1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 h="21">
                      <a:moveTo>
                        <a:pt x="14" y="0"/>
                      </a:moveTo>
                      <a:lnTo>
                        <a:pt x="17" y="2"/>
                      </a:lnTo>
                      <a:lnTo>
                        <a:pt x="18" y="6"/>
                      </a:lnTo>
                      <a:lnTo>
                        <a:pt x="17" y="9"/>
                      </a:lnTo>
                      <a:lnTo>
                        <a:pt x="15" y="13"/>
                      </a:lnTo>
                      <a:lnTo>
                        <a:pt x="13" y="16"/>
                      </a:lnTo>
                      <a:lnTo>
                        <a:pt x="9" y="19"/>
                      </a:lnTo>
                      <a:lnTo>
                        <a:pt x="5" y="21"/>
                      </a:lnTo>
                      <a:lnTo>
                        <a:pt x="1" y="21"/>
                      </a:lnTo>
                      <a:lnTo>
                        <a:pt x="0" y="18"/>
                      </a:lnTo>
                      <a:lnTo>
                        <a:pt x="0" y="15"/>
                      </a:lnTo>
                      <a:lnTo>
                        <a:pt x="0" y="12"/>
                      </a:lnTo>
                      <a:lnTo>
                        <a:pt x="2" y="10"/>
                      </a:lnTo>
                      <a:lnTo>
                        <a:pt x="5" y="8"/>
                      </a:lnTo>
                      <a:lnTo>
                        <a:pt x="7" y="6"/>
                      </a:lnTo>
                      <a:lnTo>
                        <a:pt x="10" y="2"/>
                      </a:lnTo>
                      <a:lnTo>
                        <a:pt x="14" y="0"/>
                      </a:lnTo>
                      <a:close/>
                    </a:path>
                  </a:pathLst>
                </a:custGeom>
                <a:solidFill>
                  <a:srgbClr val="FF9900"/>
                </a:solidFill>
                <a:ln w="9525">
                  <a:noFill/>
                  <a:round/>
                  <a:headEnd/>
                  <a:tailEnd/>
                </a:ln>
              </p:spPr>
              <p:txBody>
                <a:bodyPr/>
                <a:lstStyle/>
                <a:p>
                  <a:endParaRPr lang="fr-FR"/>
                </a:p>
              </p:txBody>
            </p:sp>
            <p:sp>
              <p:nvSpPr>
                <p:cNvPr id="132" name="Freeform 528"/>
                <p:cNvSpPr>
                  <a:spLocks/>
                </p:cNvSpPr>
                <p:nvPr/>
              </p:nvSpPr>
              <p:spPr bwMode="auto">
                <a:xfrm>
                  <a:off x="4307" y="2024"/>
                  <a:ext cx="6" cy="7"/>
                </a:xfrm>
                <a:custGeom>
                  <a:avLst/>
                  <a:gdLst>
                    <a:gd name="T0" fmla="*/ 0 w 25"/>
                    <a:gd name="T1" fmla="*/ 0 h 21"/>
                    <a:gd name="T2" fmla="*/ 0 w 25"/>
                    <a:gd name="T3" fmla="*/ 0 h 21"/>
                    <a:gd name="T4" fmla="*/ 0 w 25"/>
                    <a:gd name="T5" fmla="*/ 0 h 21"/>
                    <a:gd name="T6" fmla="*/ 0 w 25"/>
                    <a:gd name="T7" fmla="*/ 0 h 21"/>
                    <a:gd name="T8" fmla="*/ 0 w 25"/>
                    <a:gd name="T9" fmla="*/ 0 h 21"/>
                    <a:gd name="T10" fmla="*/ 0 w 25"/>
                    <a:gd name="T11" fmla="*/ 0 h 21"/>
                    <a:gd name="T12" fmla="*/ 0 w 25"/>
                    <a:gd name="T13" fmla="*/ 0 h 21"/>
                    <a:gd name="T14" fmla="*/ 0 w 25"/>
                    <a:gd name="T15" fmla="*/ 0 h 21"/>
                    <a:gd name="T16" fmla="*/ 0 w 25"/>
                    <a:gd name="T17" fmla="*/ 0 h 21"/>
                    <a:gd name="T18" fmla="*/ 0 w 25"/>
                    <a:gd name="T19" fmla="*/ 0 h 21"/>
                    <a:gd name="T20" fmla="*/ 0 w 25"/>
                    <a:gd name="T21" fmla="*/ 0 h 21"/>
                    <a:gd name="T22" fmla="*/ 0 w 25"/>
                    <a:gd name="T23" fmla="*/ 0 h 21"/>
                    <a:gd name="T24" fmla="*/ 0 w 25"/>
                    <a:gd name="T25" fmla="*/ 0 h 21"/>
                    <a:gd name="T26" fmla="*/ 0 w 25"/>
                    <a:gd name="T27" fmla="*/ 0 h 21"/>
                    <a:gd name="T28" fmla="*/ 0 w 25"/>
                    <a:gd name="T29" fmla="*/ 0 h 21"/>
                    <a:gd name="T30" fmla="*/ 0 w 25"/>
                    <a:gd name="T31" fmla="*/ 0 h 21"/>
                    <a:gd name="T32" fmla="*/ 0 w 25"/>
                    <a:gd name="T33" fmla="*/ 0 h 21"/>
                    <a:gd name="T34" fmla="*/ 0 w 25"/>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1"/>
                    <a:gd name="T56" fmla="*/ 25 w 25"/>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1">
                      <a:moveTo>
                        <a:pt x="2" y="0"/>
                      </a:moveTo>
                      <a:lnTo>
                        <a:pt x="5" y="1"/>
                      </a:lnTo>
                      <a:lnTo>
                        <a:pt x="9" y="3"/>
                      </a:lnTo>
                      <a:lnTo>
                        <a:pt x="12" y="5"/>
                      </a:lnTo>
                      <a:lnTo>
                        <a:pt x="14" y="8"/>
                      </a:lnTo>
                      <a:lnTo>
                        <a:pt x="17" y="11"/>
                      </a:lnTo>
                      <a:lnTo>
                        <a:pt x="19" y="14"/>
                      </a:lnTo>
                      <a:lnTo>
                        <a:pt x="22" y="17"/>
                      </a:lnTo>
                      <a:lnTo>
                        <a:pt x="25" y="20"/>
                      </a:lnTo>
                      <a:lnTo>
                        <a:pt x="19" y="21"/>
                      </a:lnTo>
                      <a:lnTo>
                        <a:pt x="16" y="21"/>
                      </a:lnTo>
                      <a:lnTo>
                        <a:pt x="10" y="19"/>
                      </a:lnTo>
                      <a:lnTo>
                        <a:pt x="5" y="16"/>
                      </a:lnTo>
                      <a:lnTo>
                        <a:pt x="1" y="11"/>
                      </a:lnTo>
                      <a:lnTo>
                        <a:pt x="0" y="7"/>
                      </a:lnTo>
                      <a:lnTo>
                        <a:pt x="0" y="4"/>
                      </a:lnTo>
                      <a:lnTo>
                        <a:pt x="2" y="0"/>
                      </a:lnTo>
                      <a:close/>
                    </a:path>
                  </a:pathLst>
                </a:custGeom>
                <a:solidFill>
                  <a:srgbClr val="FF9900"/>
                </a:solidFill>
                <a:ln w="9525">
                  <a:noFill/>
                  <a:round/>
                  <a:headEnd/>
                  <a:tailEnd/>
                </a:ln>
              </p:spPr>
              <p:txBody>
                <a:bodyPr/>
                <a:lstStyle/>
                <a:p>
                  <a:endParaRPr lang="fr-FR"/>
                </a:p>
              </p:txBody>
            </p:sp>
            <p:sp>
              <p:nvSpPr>
                <p:cNvPr id="133" name="Freeform 529"/>
                <p:cNvSpPr>
                  <a:spLocks/>
                </p:cNvSpPr>
                <p:nvPr/>
              </p:nvSpPr>
              <p:spPr bwMode="auto">
                <a:xfrm>
                  <a:off x="4365" y="2039"/>
                  <a:ext cx="6" cy="3"/>
                </a:xfrm>
                <a:custGeom>
                  <a:avLst/>
                  <a:gdLst>
                    <a:gd name="T0" fmla="*/ 0 w 26"/>
                    <a:gd name="T1" fmla="*/ 0 h 9"/>
                    <a:gd name="T2" fmla="*/ 0 w 26"/>
                    <a:gd name="T3" fmla="*/ 0 h 9"/>
                    <a:gd name="T4" fmla="*/ 0 w 26"/>
                    <a:gd name="T5" fmla="*/ 0 h 9"/>
                    <a:gd name="T6" fmla="*/ 0 w 26"/>
                    <a:gd name="T7" fmla="*/ 0 h 9"/>
                    <a:gd name="T8" fmla="*/ 0 w 26"/>
                    <a:gd name="T9" fmla="*/ 0 h 9"/>
                    <a:gd name="T10" fmla="*/ 0 w 26"/>
                    <a:gd name="T11" fmla="*/ 0 h 9"/>
                    <a:gd name="T12" fmla="*/ 0 w 26"/>
                    <a:gd name="T13" fmla="*/ 0 h 9"/>
                    <a:gd name="T14" fmla="*/ 0 w 26"/>
                    <a:gd name="T15" fmla="*/ 0 h 9"/>
                    <a:gd name="T16" fmla="*/ 0 w 26"/>
                    <a:gd name="T17" fmla="*/ 0 h 9"/>
                    <a:gd name="T18" fmla="*/ 0 w 26"/>
                    <a:gd name="T19" fmla="*/ 0 h 9"/>
                    <a:gd name="T20" fmla="*/ 0 w 26"/>
                    <a:gd name="T21" fmla="*/ 0 h 9"/>
                    <a:gd name="T22" fmla="*/ 0 w 26"/>
                    <a:gd name="T23" fmla="*/ 0 h 9"/>
                    <a:gd name="T24" fmla="*/ 0 w 26"/>
                    <a:gd name="T25" fmla="*/ 0 h 9"/>
                    <a:gd name="T26" fmla="*/ 0 w 26"/>
                    <a:gd name="T27" fmla="*/ 0 h 9"/>
                    <a:gd name="T28" fmla="*/ 0 w 26"/>
                    <a:gd name="T29" fmla="*/ 0 h 9"/>
                    <a:gd name="T30" fmla="*/ 0 w 26"/>
                    <a:gd name="T31" fmla="*/ 0 h 9"/>
                    <a:gd name="T32" fmla="*/ 0 w 26"/>
                    <a:gd name="T33" fmla="*/ 0 h 9"/>
                    <a:gd name="T34" fmla="*/ 0 w 26"/>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9"/>
                    <a:gd name="T56" fmla="*/ 26 w 26"/>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9">
                      <a:moveTo>
                        <a:pt x="0" y="1"/>
                      </a:moveTo>
                      <a:lnTo>
                        <a:pt x="2" y="0"/>
                      </a:lnTo>
                      <a:lnTo>
                        <a:pt x="6" y="0"/>
                      </a:lnTo>
                      <a:lnTo>
                        <a:pt x="9" y="0"/>
                      </a:lnTo>
                      <a:lnTo>
                        <a:pt x="13" y="0"/>
                      </a:lnTo>
                      <a:lnTo>
                        <a:pt x="15" y="0"/>
                      </a:lnTo>
                      <a:lnTo>
                        <a:pt x="19" y="1"/>
                      </a:lnTo>
                      <a:lnTo>
                        <a:pt x="23" y="1"/>
                      </a:lnTo>
                      <a:lnTo>
                        <a:pt x="26" y="4"/>
                      </a:lnTo>
                      <a:lnTo>
                        <a:pt x="22" y="5"/>
                      </a:lnTo>
                      <a:lnTo>
                        <a:pt x="17" y="7"/>
                      </a:lnTo>
                      <a:lnTo>
                        <a:pt x="10" y="8"/>
                      </a:lnTo>
                      <a:lnTo>
                        <a:pt x="6" y="9"/>
                      </a:lnTo>
                      <a:lnTo>
                        <a:pt x="4" y="8"/>
                      </a:lnTo>
                      <a:lnTo>
                        <a:pt x="1" y="6"/>
                      </a:lnTo>
                      <a:lnTo>
                        <a:pt x="0" y="2"/>
                      </a:lnTo>
                      <a:lnTo>
                        <a:pt x="0" y="1"/>
                      </a:lnTo>
                      <a:close/>
                    </a:path>
                  </a:pathLst>
                </a:custGeom>
                <a:solidFill>
                  <a:srgbClr val="FF9900"/>
                </a:solidFill>
                <a:ln w="9525">
                  <a:noFill/>
                  <a:round/>
                  <a:headEnd/>
                  <a:tailEnd/>
                </a:ln>
              </p:spPr>
              <p:txBody>
                <a:bodyPr/>
                <a:lstStyle/>
                <a:p>
                  <a:endParaRPr lang="fr-FR"/>
                </a:p>
              </p:txBody>
            </p:sp>
            <p:sp>
              <p:nvSpPr>
                <p:cNvPr id="134" name="Freeform 530"/>
                <p:cNvSpPr>
                  <a:spLocks/>
                </p:cNvSpPr>
                <p:nvPr/>
              </p:nvSpPr>
              <p:spPr bwMode="auto">
                <a:xfrm>
                  <a:off x="4304" y="2050"/>
                  <a:ext cx="7" cy="4"/>
                </a:xfrm>
                <a:custGeom>
                  <a:avLst/>
                  <a:gdLst>
                    <a:gd name="T0" fmla="*/ 0 w 27"/>
                    <a:gd name="T1" fmla="*/ 0 h 13"/>
                    <a:gd name="T2" fmla="*/ 0 w 27"/>
                    <a:gd name="T3" fmla="*/ 0 h 13"/>
                    <a:gd name="T4" fmla="*/ 0 w 27"/>
                    <a:gd name="T5" fmla="*/ 0 h 13"/>
                    <a:gd name="T6" fmla="*/ 0 w 27"/>
                    <a:gd name="T7" fmla="*/ 0 h 13"/>
                    <a:gd name="T8" fmla="*/ 0 w 27"/>
                    <a:gd name="T9" fmla="*/ 0 h 13"/>
                    <a:gd name="T10" fmla="*/ 0 w 27"/>
                    <a:gd name="T11" fmla="*/ 0 h 13"/>
                    <a:gd name="T12" fmla="*/ 0 w 27"/>
                    <a:gd name="T13" fmla="*/ 0 h 13"/>
                    <a:gd name="T14" fmla="*/ 0 w 27"/>
                    <a:gd name="T15" fmla="*/ 0 h 13"/>
                    <a:gd name="T16" fmla="*/ 0 w 27"/>
                    <a:gd name="T17" fmla="*/ 0 h 13"/>
                    <a:gd name="T18" fmla="*/ 0 w 27"/>
                    <a:gd name="T19" fmla="*/ 0 h 13"/>
                    <a:gd name="T20" fmla="*/ 0 w 27"/>
                    <a:gd name="T21" fmla="*/ 0 h 13"/>
                    <a:gd name="T22" fmla="*/ 0 w 27"/>
                    <a:gd name="T23" fmla="*/ 0 h 13"/>
                    <a:gd name="T24" fmla="*/ 0 w 27"/>
                    <a:gd name="T25" fmla="*/ 0 h 13"/>
                    <a:gd name="T26" fmla="*/ 0 w 27"/>
                    <a:gd name="T27" fmla="*/ 0 h 13"/>
                    <a:gd name="T28" fmla="*/ 0 w 27"/>
                    <a:gd name="T29" fmla="*/ 0 h 13"/>
                    <a:gd name="T30" fmla="*/ 0 w 27"/>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13"/>
                    <a:gd name="T50" fmla="*/ 27 w 27"/>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13">
                      <a:moveTo>
                        <a:pt x="23" y="0"/>
                      </a:moveTo>
                      <a:lnTo>
                        <a:pt x="25" y="4"/>
                      </a:lnTo>
                      <a:lnTo>
                        <a:pt x="27" y="7"/>
                      </a:lnTo>
                      <a:lnTo>
                        <a:pt x="24" y="9"/>
                      </a:lnTo>
                      <a:lnTo>
                        <a:pt x="20" y="11"/>
                      </a:lnTo>
                      <a:lnTo>
                        <a:pt x="15" y="12"/>
                      </a:lnTo>
                      <a:lnTo>
                        <a:pt x="8" y="13"/>
                      </a:lnTo>
                      <a:lnTo>
                        <a:pt x="3" y="13"/>
                      </a:lnTo>
                      <a:lnTo>
                        <a:pt x="0" y="11"/>
                      </a:lnTo>
                      <a:lnTo>
                        <a:pt x="2" y="8"/>
                      </a:lnTo>
                      <a:lnTo>
                        <a:pt x="4" y="6"/>
                      </a:lnTo>
                      <a:lnTo>
                        <a:pt x="7" y="5"/>
                      </a:lnTo>
                      <a:lnTo>
                        <a:pt x="10" y="5"/>
                      </a:lnTo>
                      <a:lnTo>
                        <a:pt x="16" y="4"/>
                      </a:lnTo>
                      <a:lnTo>
                        <a:pt x="23" y="0"/>
                      </a:lnTo>
                      <a:close/>
                    </a:path>
                  </a:pathLst>
                </a:custGeom>
                <a:solidFill>
                  <a:srgbClr val="FF9900"/>
                </a:solidFill>
                <a:ln w="9525">
                  <a:noFill/>
                  <a:round/>
                  <a:headEnd/>
                  <a:tailEnd/>
                </a:ln>
              </p:spPr>
              <p:txBody>
                <a:bodyPr/>
                <a:lstStyle/>
                <a:p>
                  <a:endParaRPr lang="fr-FR"/>
                </a:p>
              </p:txBody>
            </p:sp>
            <p:sp>
              <p:nvSpPr>
                <p:cNvPr id="135" name="Freeform 531"/>
                <p:cNvSpPr>
                  <a:spLocks/>
                </p:cNvSpPr>
                <p:nvPr/>
              </p:nvSpPr>
              <p:spPr bwMode="auto">
                <a:xfrm>
                  <a:off x="4364" y="2058"/>
                  <a:ext cx="6" cy="6"/>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w 28"/>
                    <a:gd name="T21" fmla="*/ 0 h 18"/>
                    <a:gd name="T22" fmla="*/ 0 w 28"/>
                    <a:gd name="T23" fmla="*/ 0 h 18"/>
                    <a:gd name="T24" fmla="*/ 0 w 28"/>
                    <a:gd name="T25" fmla="*/ 0 h 18"/>
                    <a:gd name="T26" fmla="*/ 0 w 28"/>
                    <a:gd name="T27" fmla="*/ 0 h 18"/>
                    <a:gd name="T28" fmla="*/ 0 w 28"/>
                    <a:gd name="T29" fmla="*/ 0 h 18"/>
                    <a:gd name="T30" fmla="*/ 0 w 28"/>
                    <a:gd name="T31" fmla="*/ 0 h 18"/>
                    <a:gd name="T32" fmla="*/ 0 w 28"/>
                    <a:gd name="T33" fmla="*/ 0 h 18"/>
                    <a:gd name="T34" fmla="*/ 0 w 28"/>
                    <a:gd name="T35" fmla="*/ 0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18"/>
                    <a:gd name="T56" fmla="*/ 28 w 28"/>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18">
                      <a:moveTo>
                        <a:pt x="3" y="0"/>
                      </a:moveTo>
                      <a:lnTo>
                        <a:pt x="6" y="0"/>
                      </a:lnTo>
                      <a:lnTo>
                        <a:pt x="10" y="2"/>
                      </a:lnTo>
                      <a:lnTo>
                        <a:pt x="13" y="4"/>
                      </a:lnTo>
                      <a:lnTo>
                        <a:pt x="16" y="6"/>
                      </a:lnTo>
                      <a:lnTo>
                        <a:pt x="19" y="8"/>
                      </a:lnTo>
                      <a:lnTo>
                        <a:pt x="21" y="10"/>
                      </a:lnTo>
                      <a:lnTo>
                        <a:pt x="24" y="14"/>
                      </a:lnTo>
                      <a:lnTo>
                        <a:pt x="28" y="16"/>
                      </a:lnTo>
                      <a:lnTo>
                        <a:pt x="23" y="18"/>
                      </a:lnTo>
                      <a:lnTo>
                        <a:pt x="17" y="18"/>
                      </a:lnTo>
                      <a:lnTo>
                        <a:pt x="13" y="16"/>
                      </a:lnTo>
                      <a:lnTo>
                        <a:pt x="8" y="14"/>
                      </a:lnTo>
                      <a:lnTo>
                        <a:pt x="4" y="10"/>
                      </a:lnTo>
                      <a:lnTo>
                        <a:pt x="2" y="6"/>
                      </a:lnTo>
                      <a:lnTo>
                        <a:pt x="0" y="3"/>
                      </a:lnTo>
                      <a:lnTo>
                        <a:pt x="3" y="0"/>
                      </a:lnTo>
                      <a:close/>
                    </a:path>
                  </a:pathLst>
                </a:custGeom>
                <a:solidFill>
                  <a:srgbClr val="FF9900"/>
                </a:solidFill>
                <a:ln w="9525">
                  <a:noFill/>
                  <a:round/>
                  <a:headEnd/>
                  <a:tailEnd/>
                </a:ln>
              </p:spPr>
              <p:txBody>
                <a:bodyPr/>
                <a:lstStyle/>
                <a:p>
                  <a:endParaRPr lang="fr-FR"/>
                </a:p>
              </p:txBody>
            </p:sp>
            <p:sp>
              <p:nvSpPr>
                <p:cNvPr id="136" name="Freeform 532"/>
                <p:cNvSpPr>
                  <a:spLocks/>
                </p:cNvSpPr>
                <p:nvPr/>
              </p:nvSpPr>
              <p:spPr bwMode="auto">
                <a:xfrm>
                  <a:off x="4350" y="2067"/>
                  <a:ext cx="3" cy="7"/>
                </a:xfrm>
                <a:custGeom>
                  <a:avLst/>
                  <a:gdLst>
                    <a:gd name="T0" fmla="*/ 0 w 13"/>
                    <a:gd name="T1" fmla="*/ 0 h 23"/>
                    <a:gd name="T2" fmla="*/ 0 w 13"/>
                    <a:gd name="T3" fmla="*/ 0 h 23"/>
                    <a:gd name="T4" fmla="*/ 0 w 13"/>
                    <a:gd name="T5" fmla="*/ 0 h 23"/>
                    <a:gd name="T6" fmla="*/ 0 w 13"/>
                    <a:gd name="T7" fmla="*/ 0 h 23"/>
                    <a:gd name="T8" fmla="*/ 0 w 13"/>
                    <a:gd name="T9" fmla="*/ 0 h 23"/>
                    <a:gd name="T10" fmla="*/ 0 w 13"/>
                    <a:gd name="T11" fmla="*/ 0 h 23"/>
                    <a:gd name="T12" fmla="*/ 0 w 13"/>
                    <a:gd name="T13" fmla="*/ 0 h 23"/>
                    <a:gd name="T14" fmla="*/ 0 w 13"/>
                    <a:gd name="T15" fmla="*/ 0 h 23"/>
                    <a:gd name="T16" fmla="*/ 0 w 13"/>
                    <a:gd name="T17" fmla="*/ 0 h 23"/>
                    <a:gd name="T18" fmla="*/ 0 w 13"/>
                    <a:gd name="T19" fmla="*/ 0 h 23"/>
                    <a:gd name="T20" fmla="*/ 0 w 13"/>
                    <a:gd name="T21" fmla="*/ 0 h 23"/>
                    <a:gd name="T22" fmla="*/ 0 w 13"/>
                    <a:gd name="T23" fmla="*/ 0 h 23"/>
                    <a:gd name="T24" fmla="*/ 0 w 13"/>
                    <a:gd name="T25" fmla="*/ 0 h 23"/>
                    <a:gd name="T26" fmla="*/ 0 w 13"/>
                    <a:gd name="T27" fmla="*/ 0 h 23"/>
                    <a:gd name="T28" fmla="*/ 0 w 13"/>
                    <a:gd name="T29" fmla="*/ 0 h 23"/>
                    <a:gd name="T30" fmla="*/ 0 w 13"/>
                    <a:gd name="T31" fmla="*/ 0 h 23"/>
                    <a:gd name="T32" fmla="*/ 0 w 13"/>
                    <a:gd name="T33" fmla="*/ 0 h 23"/>
                    <a:gd name="T34" fmla="*/ 0 w 13"/>
                    <a:gd name="T35" fmla="*/ 0 h 23"/>
                    <a:gd name="T36" fmla="*/ 0 w 13"/>
                    <a:gd name="T37" fmla="*/ 0 h 23"/>
                    <a:gd name="T38" fmla="*/ 0 w 13"/>
                    <a:gd name="T39" fmla="*/ 0 h 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
                    <a:gd name="T61" fmla="*/ 0 h 23"/>
                    <a:gd name="T62" fmla="*/ 13 w 13"/>
                    <a:gd name="T63" fmla="*/ 23 h 2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 h="23">
                      <a:moveTo>
                        <a:pt x="6" y="0"/>
                      </a:moveTo>
                      <a:lnTo>
                        <a:pt x="9" y="1"/>
                      </a:lnTo>
                      <a:lnTo>
                        <a:pt x="11" y="5"/>
                      </a:lnTo>
                      <a:lnTo>
                        <a:pt x="11" y="8"/>
                      </a:lnTo>
                      <a:lnTo>
                        <a:pt x="13" y="10"/>
                      </a:lnTo>
                      <a:lnTo>
                        <a:pt x="13" y="13"/>
                      </a:lnTo>
                      <a:lnTo>
                        <a:pt x="13" y="16"/>
                      </a:lnTo>
                      <a:lnTo>
                        <a:pt x="13" y="20"/>
                      </a:lnTo>
                      <a:lnTo>
                        <a:pt x="10" y="23"/>
                      </a:lnTo>
                      <a:lnTo>
                        <a:pt x="6" y="23"/>
                      </a:lnTo>
                      <a:lnTo>
                        <a:pt x="2" y="20"/>
                      </a:lnTo>
                      <a:lnTo>
                        <a:pt x="1" y="17"/>
                      </a:lnTo>
                      <a:lnTo>
                        <a:pt x="0" y="15"/>
                      </a:lnTo>
                      <a:lnTo>
                        <a:pt x="0" y="12"/>
                      </a:lnTo>
                      <a:lnTo>
                        <a:pt x="1" y="10"/>
                      </a:lnTo>
                      <a:lnTo>
                        <a:pt x="1" y="7"/>
                      </a:lnTo>
                      <a:lnTo>
                        <a:pt x="2" y="5"/>
                      </a:lnTo>
                      <a:lnTo>
                        <a:pt x="4" y="1"/>
                      </a:lnTo>
                      <a:lnTo>
                        <a:pt x="6" y="0"/>
                      </a:lnTo>
                      <a:close/>
                    </a:path>
                  </a:pathLst>
                </a:custGeom>
                <a:solidFill>
                  <a:srgbClr val="FF9900"/>
                </a:solidFill>
                <a:ln w="9525">
                  <a:noFill/>
                  <a:round/>
                  <a:headEnd/>
                  <a:tailEnd/>
                </a:ln>
              </p:spPr>
              <p:txBody>
                <a:bodyPr/>
                <a:lstStyle/>
                <a:p>
                  <a:endParaRPr lang="fr-FR"/>
                </a:p>
              </p:txBody>
            </p:sp>
            <p:sp>
              <p:nvSpPr>
                <p:cNvPr id="137" name="Freeform 533"/>
                <p:cNvSpPr>
                  <a:spLocks/>
                </p:cNvSpPr>
                <p:nvPr/>
              </p:nvSpPr>
              <p:spPr bwMode="auto">
                <a:xfrm>
                  <a:off x="4324" y="2067"/>
                  <a:ext cx="6" cy="7"/>
                </a:xfrm>
                <a:custGeom>
                  <a:avLst/>
                  <a:gdLst>
                    <a:gd name="T0" fmla="*/ 0 w 24"/>
                    <a:gd name="T1" fmla="*/ 0 h 21"/>
                    <a:gd name="T2" fmla="*/ 0 w 24"/>
                    <a:gd name="T3" fmla="*/ 0 h 21"/>
                    <a:gd name="T4" fmla="*/ 0 w 24"/>
                    <a:gd name="T5" fmla="*/ 0 h 21"/>
                    <a:gd name="T6" fmla="*/ 0 w 24"/>
                    <a:gd name="T7" fmla="*/ 0 h 21"/>
                    <a:gd name="T8" fmla="*/ 0 w 24"/>
                    <a:gd name="T9" fmla="*/ 0 h 21"/>
                    <a:gd name="T10" fmla="*/ 0 w 24"/>
                    <a:gd name="T11" fmla="*/ 0 h 21"/>
                    <a:gd name="T12" fmla="*/ 0 w 24"/>
                    <a:gd name="T13" fmla="*/ 0 h 21"/>
                    <a:gd name="T14" fmla="*/ 0 w 24"/>
                    <a:gd name="T15" fmla="*/ 0 h 21"/>
                    <a:gd name="T16" fmla="*/ 0 w 24"/>
                    <a:gd name="T17" fmla="*/ 0 h 21"/>
                    <a:gd name="T18" fmla="*/ 0 w 24"/>
                    <a:gd name="T19" fmla="*/ 0 h 21"/>
                    <a:gd name="T20" fmla="*/ 0 w 24"/>
                    <a:gd name="T21" fmla="*/ 0 h 21"/>
                    <a:gd name="T22" fmla="*/ 0 w 24"/>
                    <a:gd name="T23" fmla="*/ 0 h 21"/>
                    <a:gd name="T24" fmla="*/ 0 w 24"/>
                    <a:gd name="T25" fmla="*/ 0 h 21"/>
                    <a:gd name="T26" fmla="*/ 0 w 24"/>
                    <a:gd name="T27" fmla="*/ 0 h 21"/>
                    <a:gd name="T28" fmla="*/ 0 w 24"/>
                    <a:gd name="T29" fmla="*/ 0 h 21"/>
                    <a:gd name="T30" fmla="*/ 0 w 24"/>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1"/>
                    <a:gd name="T50" fmla="*/ 24 w 24"/>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1">
                      <a:moveTo>
                        <a:pt x="21" y="0"/>
                      </a:moveTo>
                      <a:lnTo>
                        <a:pt x="23" y="2"/>
                      </a:lnTo>
                      <a:lnTo>
                        <a:pt x="24" y="6"/>
                      </a:lnTo>
                      <a:lnTo>
                        <a:pt x="22" y="10"/>
                      </a:lnTo>
                      <a:lnTo>
                        <a:pt x="19" y="15"/>
                      </a:lnTo>
                      <a:lnTo>
                        <a:pt x="14" y="18"/>
                      </a:lnTo>
                      <a:lnTo>
                        <a:pt x="9" y="21"/>
                      </a:lnTo>
                      <a:lnTo>
                        <a:pt x="4" y="21"/>
                      </a:lnTo>
                      <a:lnTo>
                        <a:pt x="0" y="18"/>
                      </a:lnTo>
                      <a:lnTo>
                        <a:pt x="5" y="13"/>
                      </a:lnTo>
                      <a:lnTo>
                        <a:pt x="9" y="9"/>
                      </a:lnTo>
                      <a:lnTo>
                        <a:pt x="11" y="6"/>
                      </a:lnTo>
                      <a:lnTo>
                        <a:pt x="14" y="4"/>
                      </a:lnTo>
                      <a:lnTo>
                        <a:pt x="17" y="1"/>
                      </a:lnTo>
                      <a:lnTo>
                        <a:pt x="21" y="0"/>
                      </a:lnTo>
                      <a:close/>
                    </a:path>
                  </a:pathLst>
                </a:custGeom>
                <a:solidFill>
                  <a:srgbClr val="FF9900"/>
                </a:solidFill>
                <a:ln w="9525">
                  <a:noFill/>
                  <a:round/>
                  <a:headEnd/>
                  <a:tailEnd/>
                </a:ln>
              </p:spPr>
              <p:txBody>
                <a:bodyPr/>
                <a:lstStyle/>
                <a:p>
                  <a:endParaRPr lang="fr-FR"/>
                </a:p>
              </p:txBody>
            </p:sp>
            <p:sp>
              <p:nvSpPr>
                <p:cNvPr id="138" name="Freeform 534"/>
                <p:cNvSpPr>
                  <a:spLocks/>
                </p:cNvSpPr>
                <p:nvPr/>
              </p:nvSpPr>
              <p:spPr bwMode="auto">
                <a:xfrm>
                  <a:off x="4108" y="2171"/>
                  <a:ext cx="18" cy="52"/>
                </a:xfrm>
                <a:custGeom>
                  <a:avLst/>
                  <a:gdLst>
                    <a:gd name="T0" fmla="*/ 0 w 70"/>
                    <a:gd name="T1" fmla="*/ 0 h 156"/>
                    <a:gd name="T2" fmla="*/ 0 w 70"/>
                    <a:gd name="T3" fmla="*/ 0 h 156"/>
                    <a:gd name="T4" fmla="*/ 0 w 70"/>
                    <a:gd name="T5" fmla="*/ 0 h 156"/>
                    <a:gd name="T6" fmla="*/ 0 w 70"/>
                    <a:gd name="T7" fmla="*/ 0 h 156"/>
                    <a:gd name="T8" fmla="*/ 0 w 70"/>
                    <a:gd name="T9" fmla="*/ 0 h 156"/>
                    <a:gd name="T10" fmla="*/ 0 w 70"/>
                    <a:gd name="T11" fmla="*/ 0 h 156"/>
                    <a:gd name="T12" fmla="*/ 0 w 70"/>
                    <a:gd name="T13" fmla="*/ 0 h 156"/>
                    <a:gd name="T14" fmla="*/ 0 w 70"/>
                    <a:gd name="T15" fmla="*/ 0 h 156"/>
                    <a:gd name="T16" fmla="*/ 0 w 70"/>
                    <a:gd name="T17" fmla="*/ 0 h 156"/>
                    <a:gd name="T18" fmla="*/ 0 w 70"/>
                    <a:gd name="T19" fmla="*/ 0 h 156"/>
                    <a:gd name="T20" fmla="*/ 0 w 70"/>
                    <a:gd name="T21" fmla="*/ 0 h 156"/>
                    <a:gd name="T22" fmla="*/ 0 w 70"/>
                    <a:gd name="T23" fmla="*/ 0 h 156"/>
                    <a:gd name="T24" fmla="*/ 0 w 70"/>
                    <a:gd name="T25" fmla="*/ 0 h 156"/>
                    <a:gd name="T26" fmla="*/ 0 w 70"/>
                    <a:gd name="T27" fmla="*/ 0 h 156"/>
                    <a:gd name="T28" fmla="*/ 0 w 70"/>
                    <a:gd name="T29" fmla="*/ 0 h 156"/>
                    <a:gd name="T30" fmla="*/ 0 w 70"/>
                    <a:gd name="T31" fmla="*/ 0 h 156"/>
                    <a:gd name="T32" fmla="*/ 0 w 70"/>
                    <a:gd name="T33" fmla="*/ 0 h 156"/>
                    <a:gd name="T34" fmla="*/ 0 w 70"/>
                    <a:gd name="T35" fmla="*/ 0 h 156"/>
                    <a:gd name="T36" fmla="*/ 0 w 70"/>
                    <a:gd name="T37" fmla="*/ 0 h 156"/>
                    <a:gd name="T38" fmla="*/ 0 w 70"/>
                    <a:gd name="T39" fmla="*/ 0 h 156"/>
                    <a:gd name="T40" fmla="*/ 0 w 70"/>
                    <a:gd name="T41" fmla="*/ 0 h 156"/>
                    <a:gd name="T42" fmla="*/ 0 w 70"/>
                    <a:gd name="T43" fmla="*/ 0 h 156"/>
                    <a:gd name="T44" fmla="*/ 0 w 70"/>
                    <a:gd name="T45" fmla="*/ 0 h 156"/>
                    <a:gd name="T46" fmla="*/ 0 w 70"/>
                    <a:gd name="T47" fmla="*/ 0 h 156"/>
                    <a:gd name="T48" fmla="*/ 0 w 70"/>
                    <a:gd name="T49" fmla="*/ 0 h 156"/>
                    <a:gd name="T50" fmla="*/ 0 w 70"/>
                    <a:gd name="T51" fmla="*/ 0 h 156"/>
                    <a:gd name="T52" fmla="*/ 0 w 70"/>
                    <a:gd name="T53" fmla="*/ 0 h 156"/>
                    <a:gd name="T54" fmla="*/ 0 w 70"/>
                    <a:gd name="T55" fmla="*/ 0 h 156"/>
                    <a:gd name="T56" fmla="*/ 0 w 70"/>
                    <a:gd name="T57" fmla="*/ 0 h 156"/>
                    <a:gd name="T58" fmla="*/ 0 w 70"/>
                    <a:gd name="T59" fmla="*/ 0 h 156"/>
                    <a:gd name="T60" fmla="*/ 0 w 70"/>
                    <a:gd name="T61" fmla="*/ 0 h 156"/>
                    <a:gd name="T62" fmla="*/ 0 w 70"/>
                    <a:gd name="T63" fmla="*/ 0 h 156"/>
                    <a:gd name="T64" fmla="*/ 0 w 70"/>
                    <a:gd name="T65" fmla="*/ 0 h 156"/>
                    <a:gd name="T66" fmla="*/ 0 w 70"/>
                    <a:gd name="T67" fmla="*/ 0 h 156"/>
                    <a:gd name="T68" fmla="*/ 0 w 70"/>
                    <a:gd name="T69" fmla="*/ 0 h 156"/>
                    <a:gd name="T70" fmla="*/ 0 w 70"/>
                    <a:gd name="T71" fmla="*/ 0 h 156"/>
                    <a:gd name="T72" fmla="*/ 0 w 70"/>
                    <a:gd name="T73" fmla="*/ 0 h 156"/>
                    <a:gd name="T74" fmla="*/ 0 w 70"/>
                    <a:gd name="T75" fmla="*/ 0 h 156"/>
                    <a:gd name="T76" fmla="*/ 0 w 70"/>
                    <a:gd name="T77" fmla="*/ 0 h 156"/>
                    <a:gd name="T78" fmla="*/ 0 w 70"/>
                    <a:gd name="T79" fmla="*/ 0 h 156"/>
                    <a:gd name="T80" fmla="*/ 0 w 70"/>
                    <a:gd name="T81" fmla="*/ 0 h 156"/>
                    <a:gd name="T82" fmla="*/ 0 w 70"/>
                    <a:gd name="T83" fmla="*/ 0 h 156"/>
                    <a:gd name="T84" fmla="*/ 0 w 70"/>
                    <a:gd name="T85" fmla="*/ 0 h 156"/>
                    <a:gd name="T86" fmla="*/ 0 w 70"/>
                    <a:gd name="T87" fmla="*/ 0 h 156"/>
                    <a:gd name="T88" fmla="*/ 0 w 70"/>
                    <a:gd name="T89" fmla="*/ 0 h 156"/>
                    <a:gd name="T90" fmla="*/ 0 w 70"/>
                    <a:gd name="T91" fmla="*/ 0 h 15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0"/>
                    <a:gd name="T139" fmla="*/ 0 h 156"/>
                    <a:gd name="T140" fmla="*/ 70 w 70"/>
                    <a:gd name="T141" fmla="*/ 156 h 15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0" h="156">
                      <a:moveTo>
                        <a:pt x="4" y="0"/>
                      </a:moveTo>
                      <a:lnTo>
                        <a:pt x="7" y="1"/>
                      </a:lnTo>
                      <a:lnTo>
                        <a:pt x="7" y="3"/>
                      </a:lnTo>
                      <a:lnTo>
                        <a:pt x="7" y="5"/>
                      </a:lnTo>
                      <a:lnTo>
                        <a:pt x="8" y="7"/>
                      </a:lnTo>
                      <a:lnTo>
                        <a:pt x="8" y="9"/>
                      </a:lnTo>
                      <a:lnTo>
                        <a:pt x="9" y="12"/>
                      </a:lnTo>
                      <a:lnTo>
                        <a:pt x="12" y="13"/>
                      </a:lnTo>
                      <a:lnTo>
                        <a:pt x="16" y="13"/>
                      </a:lnTo>
                      <a:lnTo>
                        <a:pt x="20" y="14"/>
                      </a:lnTo>
                      <a:lnTo>
                        <a:pt x="21" y="16"/>
                      </a:lnTo>
                      <a:lnTo>
                        <a:pt x="21" y="19"/>
                      </a:lnTo>
                      <a:lnTo>
                        <a:pt x="21" y="23"/>
                      </a:lnTo>
                      <a:lnTo>
                        <a:pt x="20" y="26"/>
                      </a:lnTo>
                      <a:lnTo>
                        <a:pt x="20" y="30"/>
                      </a:lnTo>
                      <a:lnTo>
                        <a:pt x="22" y="33"/>
                      </a:lnTo>
                      <a:lnTo>
                        <a:pt x="26" y="35"/>
                      </a:lnTo>
                      <a:lnTo>
                        <a:pt x="30" y="34"/>
                      </a:lnTo>
                      <a:lnTo>
                        <a:pt x="33" y="35"/>
                      </a:lnTo>
                      <a:lnTo>
                        <a:pt x="34" y="36"/>
                      </a:lnTo>
                      <a:lnTo>
                        <a:pt x="37" y="39"/>
                      </a:lnTo>
                      <a:lnTo>
                        <a:pt x="37" y="42"/>
                      </a:lnTo>
                      <a:lnTo>
                        <a:pt x="38" y="46"/>
                      </a:lnTo>
                      <a:lnTo>
                        <a:pt x="38" y="48"/>
                      </a:lnTo>
                      <a:lnTo>
                        <a:pt x="41" y="51"/>
                      </a:lnTo>
                      <a:lnTo>
                        <a:pt x="43" y="51"/>
                      </a:lnTo>
                      <a:lnTo>
                        <a:pt x="46" y="53"/>
                      </a:lnTo>
                      <a:lnTo>
                        <a:pt x="46" y="55"/>
                      </a:lnTo>
                      <a:lnTo>
                        <a:pt x="47" y="58"/>
                      </a:lnTo>
                      <a:lnTo>
                        <a:pt x="46" y="60"/>
                      </a:lnTo>
                      <a:lnTo>
                        <a:pt x="47" y="64"/>
                      </a:lnTo>
                      <a:lnTo>
                        <a:pt x="49" y="66"/>
                      </a:lnTo>
                      <a:lnTo>
                        <a:pt x="51" y="68"/>
                      </a:lnTo>
                      <a:lnTo>
                        <a:pt x="54" y="70"/>
                      </a:lnTo>
                      <a:lnTo>
                        <a:pt x="54" y="72"/>
                      </a:lnTo>
                      <a:lnTo>
                        <a:pt x="53" y="74"/>
                      </a:lnTo>
                      <a:lnTo>
                        <a:pt x="51" y="77"/>
                      </a:lnTo>
                      <a:lnTo>
                        <a:pt x="50" y="80"/>
                      </a:lnTo>
                      <a:lnTo>
                        <a:pt x="50" y="82"/>
                      </a:lnTo>
                      <a:lnTo>
                        <a:pt x="51" y="84"/>
                      </a:lnTo>
                      <a:lnTo>
                        <a:pt x="56" y="85"/>
                      </a:lnTo>
                      <a:lnTo>
                        <a:pt x="60" y="85"/>
                      </a:lnTo>
                      <a:lnTo>
                        <a:pt x="63" y="86"/>
                      </a:lnTo>
                      <a:lnTo>
                        <a:pt x="64" y="88"/>
                      </a:lnTo>
                      <a:lnTo>
                        <a:pt x="64" y="90"/>
                      </a:lnTo>
                      <a:lnTo>
                        <a:pt x="64" y="92"/>
                      </a:lnTo>
                      <a:lnTo>
                        <a:pt x="63" y="96"/>
                      </a:lnTo>
                      <a:lnTo>
                        <a:pt x="60" y="98"/>
                      </a:lnTo>
                      <a:lnTo>
                        <a:pt x="58" y="100"/>
                      </a:lnTo>
                      <a:lnTo>
                        <a:pt x="60" y="104"/>
                      </a:lnTo>
                      <a:lnTo>
                        <a:pt x="66" y="108"/>
                      </a:lnTo>
                      <a:lnTo>
                        <a:pt x="66" y="110"/>
                      </a:lnTo>
                      <a:lnTo>
                        <a:pt x="67" y="113"/>
                      </a:lnTo>
                      <a:lnTo>
                        <a:pt x="66" y="115"/>
                      </a:lnTo>
                      <a:lnTo>
                        <a:pt x="63" y="118"/>
                      </a:lnTo>
                      <a:lnTo>
                        <a:pt x="62" y="122"/>
                      </a:lnTo>
                      <a:lnTo>
                        <a:pt x="66" y="126"/>
                      </a:lnTo>
                      <a:lnTo>
                        <a:pt x="68" y="128"/>
                      </a:lnTo>
                      <a:lnTo>
                        <a:pt x="70" y="131"/>
                      </a:lnTo>
                      <a:lnTo>
                        <a:pt x="70" y="133"/>
                      </a:lnTo>
                      <a:lnTo>
                        <a:pt x="70" y="136"/>
                      </a:lnTo>
                      <a:lnTo>
                        <a:pt x="66" y="138"/>
                      </a:lnTo>
                      <a:lnTo>
                        <a:pt x="66" y="140"/>
                      </a:lnTo>
                      <a:lnTo>
                        <a:pt x="66" y="142"/>
                      </a:lnTo>
                      <a:lnTo>
                        <a:pt x="66" y="145"/>
                      </a:lnTo>
                      <a:lnTo>
                        <a:pt x="67" y="148"/>
                      </a:lnTo>
                      <a:lnTo>
                        <a:pt x="67" y="151"/>
                      </a:lnTo>
                      <a:lnTo>
                        <a:pt x="67" y="153"/>
                      </a:lnTo>
                      <a:lnTo>
                        <a:pt x="67" y="156"/>
                      </a:lnTo>
                      <a:lnTo>
                        <a:pt x="64" y="155"/>
                      </a:lnTo>
                      <a:lnTo>
                        <a:pt x="62" y="153"/>
                      </a:lnTo>
                      <a:lnTo>
                        <a:pt x="62" y="149"/>
                      </a:lnTo>
                      <a:lnTo>
                        <a:pt x="59" y="144"/>
                      </a:lnTo>
                      <a:lnTo>
                        <a:pt x="58" y="141"/>
                      </a:lnTo>
                      <a:lnTo>
                        <a:pt x="60" y="137"/>
                      </a:lnTo>
                      <a:lnTo>
                        <a:pt x="63" y="134"/>
                      </a:lnTo>
                      <a:lnTo>
                        <a:pt x="63" y="132"/>
                      </a:lnTo>
                      <a:lnTo>
                        <a:pt x="60" y="128"/>
                      </a:lnTo>
                      <a:lnTo>
                        <a:pt x="58" y="126"/>
                      </a:lnTo>
                      <a:lnTo>
                        <a:pt x="55" y="123"/>
                      </a:lnTo>
                      <a:lnTo>
                        <a:pt x="54" y="120"/>
                      </a:lnTo>
                      <a:lnTo>
                        <a:pt x="54" y="117"/>
                      </a:lnTo>
                      <a:lnTo>
                        <a:pt x="58" y="115"/>
                      </a:lnTo>
                      <a:lnTo>
                        <a:pt x="60" y="111"/>
                      </a:lnTo>
                      <a:lnTo>
                        <a:pt x="59" y="109"/>
                      </a:lnTo>
                      <a:lnTo>
                        <a:pt x="56" y="108"/>
                      </a:lnTo>
                      <a:lnTo>
                        <a:pt x="55" y="107"/>
                      </a:lnTo>
                      <a:lnTo>
                        <a:pt x="51" y="105"/>
                      </a:lnTo>
                      <a:lnTo>
                        <a:pt x="50" y="103"/>
                      </a:lnTo>
                      <a:lnTo>
                        <a:pt x="50" y="102"/>
                      </a:lnTo>
                      <a:lnTo>
                        <a:pt x="53" y="100"/>
                      </a:lnTo>
                      <a:lnTo>
                        <a:pt x="54" y="98"/>
                      </a:lnTo>
                      <a:lnTo>
                        <a:pt x="56" y="94"/>
                      </a:lnTo>
                      <a:lnTo>
                        <a:pt x="58" y="92"/>
                      </a:lnTo>
                      <a:lnTo>
                        <a:pt x="59" y="91"/>
                      </a:lnTo>
                      <a:lnTo>
                        <a:pt x="56" y="89"/>
                      </a:lnTo>
                      <a:lnTo>
                        <a:pt x="54" y="88"/>
                      </a:lnTo>
                      <a:lnTo>
                        <a:pt x="50" y="86"/>
                      </a:lnTo>
                      <a:lnTo>
                        <a:pt x="47" y="85"/>
                      </a:lnTo>
                      <a:lnTo>
                        <a:pt x="43" y="84"/>
                      </a:lnTo>
                      <a:lnTo>
                        <a:pt x="43" y="82"/>
                      </a:lnTo>
                      <a:lnTo>
                        <a:pt x="43" y="80"/>
                      </a:lnTo>
                      <a:lnTo>
                        <a:pt x="47" y="77"/>
                      </a:lnTo>
                      <a:lnTo>
                        <a:pt x="47" y="73"/>
                      </a:lnTo>
                      <a:lnTo>
                        <a:pt x="43" y="71"/>
                      </a:lnTo>
                      <a:lnTo>
                        <a:pt x="41" y="68"/>
                      </a:lnTo>
                      <a:lnTo>
                        <a:pt x="42" y="65"/>
                      </a:lnTo>
                      <a:lnTo>
                        <a:pt x="43" y="60"/>
                      </a:lnTo>
                      <a:lnTo>
                        <a:pt x="43" y="58"/>
                      </a:lnTo>
                      <a:lnTo>
                        <a:pt x="41" y="56"/>
                      </a:lnTo>
                      <a:lnTo>
                        <a:pt x="38" y="55"/>
                      </a:lnTo>
                      <a:lnTo>
                        <a:pt x="34" y="53"/>
                      </a:lnTo>
                      <a:lnTo>
                        <a:pt x="33" y="52"/>
                      </a:lnTo>
                      <a:lnTo>
                        <a:pt x="32" y="49"/>
                      </a:lnTo>
                      <a:lnTo>
                        <a:pt x="33" y="47"/>
                      </a:lnTo>
                      <a:lnTo>
                        <a:pt x="33" y="42"/>
                      </a:lnTo>
                      <a:lnTo>
                        <a:pt x="32" y="40"/>
                      </a:lnTo>
                      <a:lnTo>
                        <a:pt x="28" y="39"/>
                      </a:lnTo>
                      <a:lnTo>
                        <a:pt x="25" y="39"/>
                      </a:lnTo>
                      <a:lnTo>
                        <a:pt x="20" y="38"/>
                      </a:lnTo>
                      <a:lnTo>
                        <a:pt x="17" y="37"/>
                      </a:lnTo>
                      <a:lnTo>
                        <a:pt x="16" y="36"/>
                      </a:lnTo>
                      <a:lnTo>
                        <a:pt x="16" y="33"/>
                      </a:lnTo>
                      <a:lnTo>
                        <a:pt x="15" y="30"/>
                      </a:lnTo>
                      <a:lnTo>
                        <a:pt x="16" y="27"/>
                      </a:lnTo>
                      <a:lnTo>
                        <a:pt x="16" y="24"/>
                      </a:lnTo>
                      <a:lnTo>
                        <a:pt x="16" y="21"/>
                      </a:lnTo>
                      <a:lnTo>
                        <a:pt x="16" y="19"/>
                      </a:lnTo>
                      <a:lnTo>
                        <a:pt x="15" y="17"/>
                      </a:lnTo>
                      <a:lnTo>
                        <a:pt x="12" y="16"/>
                      </a:lnTo>
                      <a:lnTo>
                        <a:pt x="9" y="16"/>
                      </a:lnTo>
                      <a:lnTo>
                        <a:pt x="5" y="14"/>
                      </a:lnTo>
                      <a:lnTo>
                        <a:pt x="3" y="13"/>
                      </a:lnTo>
                      <a:lnTo>
                        <a:pt x="1" y="10"/>
                      </a:lnTo>
                      <a:lnTo>
                        <a:pt x="1" y="8"/>
                      </a:lnTo>
                      <a:lnTo>
                        <a:pt x="0" y="5"/>
                      </a:lnTo>
                      <a:lnTo>
                        <a:pt x="1" y="3"/>
                      </a:lnTo>
                      <a:lnTo>
                        <a:pt x="3" y="1"/>
                      </a:lnTo>
                      <a:lnTo>
                        <a:pt x="4" y="0"/>
                      </a:lnTo>
                      <a:close/>
                    </a:path>
                  </a:pathLst>
                </a:custGeom>
                <a:solidFill>
                  <a:srgbClr val="368736"/>
                </a:solidFill>
                <a:ln w="9525">
                  <a:noFill/>
                  <a:round/>
                  <a:headEnd/>
                  <a:tailEnd/>
                </a:ln>
              </p:spPr>
              <p:txBody>
                <a:bodyPr/>
                <a:lstStyle/>
                <a:p>
                  <a:endParaRPr lang="fr-FR"/>
                </a:p>
              </p:txBody>
            </p:sp>
            <p:sp>
              <p:nvSpPr>
                <p:cNvPr id="139" name="Freeform 535"/>
                <p:cNvSpPr>
                  <a:spLocks/>
                </p:cNvSpPr>
                <p:nvPr/>
              </p:nvSpPr>
              <p:spPr bwMode="auto">
                <a:xfrm>
                  <a:off x="4101" y="2173"/>
                  <a:ext cx="13" cy="52"/>
                </a:xfrm>
                <a:custGeom>
                  <a:avLst/>
                  <a:gdLst>
                    <a:gd name="T0" fmla="*/ 0 w 51"/>
                    <a:gd name="T1" fmla="*/ 0 h 155"/>
                    <a:gd name="T2" fmla="*/ 0 w 51"/>
                    <a:gd name="T3" fmla="*/ 0 h 155"/>
                    <a:gd name="T4" fmla="*/ 0 w 51"/>
                    <a:gd name="T5" fmla="*/ 0 h 155"/>
                    <a:gd name="T6" fmla="*/ 0 w 51"/>
                    <a:gd name="T7" fmla="*/ 0 h 155"/>
                    <a:gd name="T8" fmla="*/ 0 w 51"/>
                    <a:gd name="T9" fmla="*/ 0 h 155"/>
                    <a:gd name="T10" fmla="*/ 0 w 51"/>
                    <a:gd name="T11" fmla="*/ 0 h 155"/>
                    <a:gd name="T12" fmla="*/ 0 w 51"/>
                    <a:gd name="T13" fmla="*/ 0 h 155"/>
                    <a:gd name="T14" fmla="*/ 0 w 51"/>
                    <a:gd name="T15" fmla="*/ 0 h 155"/>
                    <a:gd name="T16" fmla="*/ 0 w 51"/>
                    <a:gd name="T17" fmla="*/ 0 h 155"/>
                    <a:gd name="T18" fmla="*/ 0 w 51"/>
                    <a:gd name="T19" fmla="*/ 0 h 155"/>
                    <a:gd name="T20" fmla="*/ 0 w 51"/>
                    <a:gd name="T21" fmla="*/ 0 h 155"/>
                    <a:gd name="T22" fmla="*/ 0 w 51"/>
                    <a:gd name="T23" fmla="*/ 0 h 155"/>
                    <a:gd name="T24" fmla="*/ 0 w 51"/>
                    <a:gd name="T25" fmla="*/ 0 h 155"/>
                    <a:gd name="T26" fmla="*/ 0 w 51"/>
                    <a:gd name="T27" fmla="*/ 0 h 155"/>
                    <a:gd name="T28" fmla="*/ 0 w 51"/>
                    <a:gd name="T29" fmla="*/ 0 h 155"/>
                    <a:gd name="T30" fmla="*/ 0 w 51"/>
                    <a:gd name="T31" fmla="*/ 0 h 155"/>
                    <a:gd name="T32" fmla="*/ 0 w 51"/>
                    <a:gd name="T33" fmla="*/ 0 h 155"/>
                    <a:gd name="T34" fmla="*/ 0 w 51"/>
                    <a:gd name="T35" fmla="*/ 0 h 155"/>
                    <a:gd name="T36" fmla="*/ 0 w 51"/>
                    <a:gd name="T37" fmla="*/ 0 h 155"/>
                    <a:gd name="T38" fmla="*/ 0 w 51"/>
                    <a:gd name="T39" fmla="*/ 0 h 155"/>
                    <a:gd name="T40" fmla="*/ 0 w 51"/>
                    <a:gd name="T41" fmla="*/ 0 h 155"/>
                    <a:gd name="T42" fmla="*/ 0 w 51"/>
                    <a:gd name="T43" fmla="*/ 0 h 155"/>
                    <a:gd name="T44" fmla="*/ 0 w 51"/>
                    <a:gd name="T45" fmla="*/ 0 h 155"/>
                    <a:gd name="T46" fmla="*/ 0 w 51"/>
                    <a:gd name="T47" fmla="*/ 0 h 155"/>
                    <a:gd name="T48" fmla="*/ 0 w 51"/>
                    <a:gd name="T49" fmla="*/ 0 h 155"/>
                    <a:gd name="T50" fmla="*/ 0 w 51"/>
                    <a:gd name="T51" fmla="*/ 0 h 155"/>
                    <a:gd name="T52" fmla="*/ 0 w 51"/>
                    <a:gd name="T53" fmla="*/ 0 h 155"/>
                    <a:gd name="T54" fmla="*/ 0 w 51"/>
                    <a:gd name="T55" fmla="*/ 0 h 155"/>
                    <a:gd name="T56" fmla="*/ 0 w 51"/>
                    <a:gd name="T57" fmla="*/ 0 h 155"/>
                    <a:gd name="T58" fmla="*/ 0 w 51"/>
                    <a:gd name="T59" fmla="*/ 0 h 155"/>
                    <a:gd name="T60" fmla="*/ 0 w 51"/>
                    <a:gd name="T61" fmla="*/ 0 h 155"/>
                    <a:gd name="T62" fmla="*/ 0 w 51"/>
                    <a:gd name="T63" fmla="*/ 0 h 155"/>
                    <a:gd name="T64" fmla="*/ 0 w 51"/>
                    <a:gd name="T65" fmla="*/ 0 h 155"/>
                    <a:gd name="T66" fmla="*/ 0 w 51"/>
                    <a:gd name="T67" fmla="*/ 0 h 155"/>
                    <a:gd name="T68" fmla="*/ 0 w 51"/>
                    <a:gd name="T69" fmla="*/ 0 h 155"/>
                    <a:gd name="T70" fmla="*/ 0 w 51"/>
                    <a:gd name="T71" fmla="*/ 0 h 155"/>
                    <a:gd name="T72" fmla="*/ 0 w 51"/>
                    <a:gd name="T73" fmla="*/ 0 h 155"/>
                    <a:gd name="T74" fmla="*/ 0 w 51"/>
                    <a:gd name="T75" fmla="*/ 0 h 155"/>
                    <a:gd name="T76" fmla="*/ 0 w 51"/>
                    <a:gd name="T77" fmla="*/ 0 h 155"/>
                    <a:gd name="T78" fmla="*/ 0 w 51"/>
                    <a:gd name="T79" fmla="*/ 0 h 155"/>
                    <a:gd name="T80" fmla="*/ 0 w 51"/>
                    <a:gd name="T81" fmla="*/ 0 h 155"/>
                    <a:gd name="T82" fmla="*/ 0 w 51"/>
                    <a:gd name="T83" fmla="*/ 0 h 155"/>
                    <a:gd name="T84" fmla="*/ 0 w 51"/>
                    <a:gd name="T85" fmla="*/ 0 h 155"/>
                    <a:gd name="T86" fmla="*/ 0 w 51"/>
                    <a:gd name="T87" fmla="*/ 0 h 155"/>
                    <a:gd name="T88" fmla="*/ 0 w 51"/>
                    <a:gd name="T89" fmla="*/ 0 h 155"/>
                    <a:gd name="T90" fmla="*/ 0 w 51"/>
                    <a:gd name="T91" fmla="*/ 0 h 155"/>
                    <a:gd name="T92" fmla="*/ 0 w 51"/>
                    <a:gd name="T93" fmla="*/ 0 h 1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1"/>
                    <a:gd name="T142" fmla="*/ 0 h 155"/>
                    <a:gd name="T143" fmla="*/ 51 w 51"/>
                    <a:gd name="T144" fmla="*/ 155 h 1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1" h="155">
                      <a:moveTo>
                        <a:pt x="0" y="0"/>
                      </a:moveTo>
                      <a:lnTo>
                        <a:pt x="2" y="0"/>
                      </a:lnTo>
                      <a:lnTo>
                        <a:pt x="6" y="1"/>
                      </a:lnTo>
                      <a:lnTo>
                        <a:pt x="9" y="3"/>
                      </a:lnTo>
                      <a:lnTo>
                        <a:pt x="13" y="6"/>
                      </a:lnTo>
                      <a:lnTo>
                        <a:pt x="14" y="8"/>
                      </a:lnTo>
                      <a:lnTo>
                        <a:pt x="15" y="11"/>
                      </a:lnTo>
                      <a:lnTo>
                        <a:pt x="14" y="14"/>
                      </a:lnTo>
                      <a:lnTo>
                        <a:pt x="13" y="17"/>
                      </a:lnTo>
                      <a:lnTo>
                        <a:pt x="13" y="19"/>
                      </a:lnTo>
                      <a:lnTo>
                        <a:pt x="11" y="21"/>
                      </a:lnTo>
                      <a:lnTo>
                        <a:pt x="15" y="21"/>
                      </a:lnTo>
                      <a:lnTo>
                        <a:pt x="18" y="21"/>
                      </a:lnTo>
                      <a:lnTo>
                        <a:pt x="22" y="23"/>
                      </a:lnTo>
                      <a:lnTo>
                        <a:pt x="25" y="24"/>
                      </a:lnTo>
                      <a:lnTo>
                        <a:pt x="27" y="25"/>
                      </a:lnTo>
                      <a:lnTo>
                        <a:pt x="28" y="27"/>
                      </a:lnTo>
                      <a:lnTo>
                        <a:pt x="28" y="30"/>
                      </a:lnTo>
                      <a:lnTo>
                        <a:pt x="26" y="33"/>
                      </a:lnTo>
                      <a:lnTo>
                        <a:pt x="25" y="34"/>
                      </a:lnTo>
                      <a:lnTo>
                        <a:pt x="25" y="36"/>
                      </a:lnTo>
                      <a:lnTo>
                        <a:pt x="23" y="37"/>
                      </a:lnTo>
                      <a:lnTo>
                        <a:pt x="23" y="38"/>
                      </a:lnTo>
                      <a:lnTo>
                        <a:pt x="27" y="38"/>
                      </a:lnTo>
                      <a:lnTo>
                        <a:pt x="32" y="41"/>
                      </a:lnTo>
                      <a:lnTo>
                        <a:pt x="35" y="43"/>
                      </a:lnTo>
                      <a:lnTo>
                        <a:pt x="34" y="47"/>
                      </a:lnTo>
                      <a:lnTo>
                        <a:pt x="31" y="49"/>
                      </a:lnTo>
                      <a:lnTo>
                        <a:pt x="31" y="51"/>
                      </a:lnTo>
                      <a:lnTo>
                        <a:pt x="31" y="53"/>
                      </a:lnTo>
                      <a:lnTo>
                        <a:pt x="35" y="54"/>
                      </a:lnTo>
                      <a:lnTo>
                        <a:pt x="38" y="56"/>
                      </a:lnTo>
                      <a:lnTo>
                        <a:pt x="40" y="58"/>
                      </a:lnTo>
                      <a:lnTo>
                        <a:pt x="40" y="60"/>
                      </a:lnTo>
                      <a:lnTo>
                        <a:pt x="39" y="62"/>
                      </a:lnTo>
                      <a:lnTo>
                        <a:pt x="35" y="64"/>
                      </a:lnTo>
                      <a:lnTo>
                        <a:pt x="35" y="66"/>
                      </a:lnTo>
                      <a:lnTo>
                        <a:pt x="35" y="68"/>
                      </a:lnTo>
                      <a:lnTo>
                        <a:pt x="38" y="70"/>
                      </a:lnTo>
                      <a:lnTo>
                        <a:pt x="42" y="74"/>
                      </a:lnTo>
                      <a:lnTo>
                        <a:pt x="43" y="79"/>
                      </a:lnTo>
                      <a:lnTo>
                        <a:pt x="39" y="81"/>
                      </a:lnTo>
                      <a:lnTo>
                        <a:pt x="38" y="84"/>
                      </a:lnTo>
                      <a:lnTo>
                        <a:pt x="39" y="87"/>
                      </a:lnTo>
                      <a:lnTo>
                        <a:pt x="40" y="91"/>
                      </a:lnTo>
                      <a:lnTo>
                        <a:pt x="43" y="93"/>
                      </a:lnTo>
                      <a:lnTo>
                        <a:pt x="44" y="96"/>
                      </a:lnTo>
                      <a:lnTo>
                        <a:pt x="43" y="99"/>
                      </a:lnTo>
                      <a:lnTo>
                        <a:pt x="40" y="102"/>
                      </a:lnTo>
                      <a:lnTo>
                        <a:pt x="39" y="103"/>
                      </a:lnTo>
                      <a:lnTo>
                        <a:pt x="38" y="105"/>
                      </a:lnTo>
                      <a:lnTo>
                        <a:pt x="40" y="107"/>
                      </a:lnTo>
                      <a:lnTo>
                        <a:pt x="43" y="108"/>
                      </a:lnTo>
                      <a:lnTo>
                        <a:pt x="44" y="110"/>
                      </a:lnTo>
                      <a:lnTo>
                        <a:pt x="44" y="112"/>
                      </a:lnTo>
                      <a:lnTo>
                        <a:pt x="43" y="117"/>
                      </a:lnTo>
                      <a:lnTo>
                        <a:pt x="39" y="121"/>
                      </a:lnTo>
                      <a:lnTo>
                        <a:pt x="42" y="125"/>
                      </a:lnTo>
                      <a:lnTo>
                        <a:pt x="47" y="129"/>
                      </a:lnTo>
                      <a:lnTo>
                        <a:pt x="48" y="130"/>
                      </a:lnTo>
                      <a:lnTo>
                        <a:pt x="49" y="132"/>
                      </a:lnTo>
                      <a:lnTo>
                        <a:pt x="49" y="134"/>
                      </a:lnTo>
                      <a:lnTo>
                        <a:pt x="47" y="137"/>
                      </a:lnTo>
                      <a:lnTo>
                        <a:pt x="44" y="138"/>
                      </a:lnTo>
                      <a:lnTo>
                        <a:pt x="44" y="141"/>
                      </a:lnTo>
                      <a:lnTo>
                        <a:pt x="45" y="142"/>
                      </a:lnTo>
                      <a:lnTo>
                        <a:pt x="47" y="143"/>
                      </a:lnTo>
                      <a:lnTo>
                        <a:pt x="51" y="146"/>
                      </a:lnTo>
                      <a:lnTo>
                        <a:pt x="49" y="150"/>
                      </a:lnTo>
                      <a:lnTo>
                        <a:pt x="48" y="152"/>
                      </a:lnTo>
                      <a:lnTo>
                        <a:pt x="45" y="154"/>
                      </a:lnTo>
                      <a:lnTo>
                        <a:pt x="43" y="154"/>
                      </a:lnTo>
                      <a:lnTo>
                        <a:pt x="42" y="155"/>
                      </a:lnTo>
                      <a:lnTo>
                        <a:pt x="42" y="152"/>
                      </a:lnTo>
                      <a:lnTo>
                        <a:pt x="43" y="148"/>
                      </a:lnTo>
                      <a:lnTo>
                        <a:pt x="42" y="145"/>
                      </a:lnTo>
                      <a:lnTo>
                        <a:pt x="38" y="143"/>
                      </a:lnTo>
                      <a:lnTo>
                        <a:pt x="38" y="139"/>
                      </a:lnTo>
                      <a:lnTo>
                        <a:pt x="39" y="136"/>
                      </a:lnTo>
                      <a:lnTo>
                        <a:pt x="42" y="134"/>
                      </a:lnTo>
                      <a:lnTo>
                        <a:pt x="44" y="133"/>
                      </a:lnTo>
                      <a:lnTo>
                        <a:pt x="39" y="129"/>
                      </a:lnTo>
                      <a:lnTo>
                        <a:pt x="35" y="126"/>
                      </a:lnTo>
                      <a:lnTo>
                        <a:pt x="32" y="122"/>
                      </a:lnTo>
                      <a:lnTo>
                        <a:pt x="36" y="117"/>
                      </a:lnTo>
                      <a:lnTo>
                        <a:pt x="39" y="115"/>
                      </a:lnTo>
                      <a:lnTo>
                        <a:pt x="39" y="113"/>
                      </a:lnTo>
                      <a:lnTo>
                        <a:pt x="38" y="111"/>
                      </a:lnTo>
                      <a:lnTo>
                        <a:pt x="35" y="109"/>
                      </a:lnTo>
                      <a:lnTo>
                        <a:pt x="32" y="107"/>
                      </a:lnTo>
                      <a:lnTo>
                        <a:pt x="31" y="104"/>
                      </a:lnTo>
                      <a:lnTo>
                        <a:pt x="31" y="103"/>
                      </a:lnTo>
                      <a:lnTo>
                        <a:pt x="34" y="101"/>
                      </a:lnTo>
                      <a:lnTo>
                        <a:pt x="36" y="98"/>
                      </a:lnTo>
                      <a:lnTo>
                        <a:pt x="38" y="96"/>
                      </a:lnTo>
                      <a:lnTo>
                        <a:pt x="36" y="94"/>
                      </a:lnTo>
                      <a:lnTo>
                        <a:pt x="35" y="92"/>
                      </a:lnTo>
                      <a:lnTo>
                        <a:pt x="31" y="87"/>
                      </a:lnTo>
                      <a:lnTo>
                        <a:pt x="31" y="83"/>
                      </a:lnTo>
                      <a:lnTo>
                        <a:pt x="32" y="81"/>
                      </a:lnTo>
                      <a:lnTo>
                        <a:pt x="34" y="79"/>
                      </a:lnTo>
                      <a:lnTo>
                        <a:pt x="36" y="77"/>
                      </a:lnTo>
                      <a:lnTo>
                        <a:pt x="38" y="76"/>
                      </a:lnTo>
                      <a:lnTo>
                        <a:pt x="32" y="74"/>
                      </a:lnTo>
                      <a:lnTo>
                        <a:pt x="28" y="71"/>
                      </a:lnTo>
                      <a:lnTo>
                        <a:pt x="27" y="67"/>
                      </a:lnTo>
                      <a:lnTo>
                        <a:pt x="31" y="65"/>
                      </a:lnTo>
                      <a:lnTo>
                        <a:pt x="32" y="62"/>
                      </a:lnTo>
                      <a:lnTo>
                        <a:pt x="34" y="60"/>
                      </a:lnTo>
                      <a:lnTo>
                        <a:pt x="32" y="59"/>
                      </a:lnTo>
                      <a:lnTo>
                        <a:pt x="31" y="57"/>
                      </a:lnTo>
                      <a:lnTo>
                        <a:pt x="27" y="56"/>
                      </a:lnTo>
                      <a:lnTo>
                        <a:pt x="25" y="53"/>
                      </a:lnTo>
                      <a:lnTo>
                        <a:pt x="23" y="52"/>
                      </a:lnTo>
                      <a:lnTo>
                        <a:pt x="25" y="50"/>
                      </a:lnTo>
                      <a:lnTo>
                        <a:pt x="27" y="47"/>
                      </a:lnTo>
                      <a:lnTo>
                        <a:pt x="30" y="45"/>
                      </a:lnTo>
                      <a:lnTo>
                        <a:pt x="25" y="43"/>
                      </a:lnTo>
                      <a:lnTo>
                        <a:pt x="19" y="42"/>
                      </a:lnTo>
                      <a:lnTo>
                        <a:pt x="17" y="42"/>
                      </a:lnTo>
                      <a:lnTo>
                        <a:pt x="15" y="41"/>
                      </a:lnTo>
                      <a:lnTo>
                        <a:pt x="15" y="38"/>
                      </a:lnTo>
                      <a:lnTo>
                        <a:pt x="17" y="35"/>
                      </a:lnTo>
                      <a:lnTo>
                        <a:pt x="18" y="34"/>
                      </a:lnTo>
                      <a:lnTo>
                        <a:pt x="19" y="32"/>
                      </a:lnTo>
                      <a:lnTo>
                        <a:pt x="21" y="29"/>
                      </a:lnTo>
                      <a:lnTo>
                        <a:pt x="23" y="28"/>
                      </a:lnTo>
                      <a:lnTo>
                        <a:pt x="17" y="26"/>
                      </a:lnTo>
                      <a:lnTo>
                        <a:pt x="11" y="26"/>
                      </a:lnTo>
                      <a:lnTo>
                        <a:pt x="9" y="25"/>
                      </a:lnTo>
                      <a:lnTo>
                        <a:pt x="7" y="24"/>
                      </a:lnTo>
                      <a:lnTo>
                        <a:pt x="6" y="23"/>
                      </a:lnTo>
                      <a:lnTo>
                        <a:pt x="6" y="20"/>
                      </a:lnTo>
                      <a:lnTo>
                        <a:pt x="7" y="17"/>
                      </a:lnTo>
                      <a:lnTo>
                        <a:pt x="9" y="15"/>
                      </a:lnTo>
                      <a:lnTo>
                        <a:pt x="9" y="12"/>
                      </a:lnTo>
                      <a:lnTo>
                        <a:pt x="7" y="10"/>
                      </a:lnTo>
                      <a:lnTo>
                        <a:pt x="4" y="6"/>
                      </a:lnTo>
                      <a:lnTo>
                        <a:pt x="0" y="3"/>
                      </a:lnTo>
                      <a:lnTo>
                        <a:pt x="0" y="2"/>
                      </a:lnTo>
                      <a:lnTo>
                        <a:pt x="0" y="0"/>
                      </a:lnTo>
                      <a:close/>
                    </a:path>
                  </a:pathLst>
                </a:custGeom>
                <a:solidFill>
                  <a:srgbClr val="368736"/>
                </a:solidFill>
                <a:ln w="9525">
                  <a:noFill/>
                  <a:round/>
                  <a:headEnd/>
                  <a:tailEnd/>
                </a:ln>
              </p:spPr>
              <p:txBody>
                <a:bodyPr/>
                <a:lstStyle/>
                <a:p>
                  <a:endParaRPr lang="fr-FR"/>
                </a:p>
              </p:txBody>
            </p:sp>
            <p:sp>
              <p:nvSpPr>
                <p:cNvPr id="140" name="Freeform 536"/>
                <p:cNvSpPr>
                  <a:spLocks/>
                </p:cNvSpPr>
                <p:nvPr/>
              </p:nvSpPr>
              <p:spPr bwMode="auto">
                <a:xfrm>
                  <a:off x="4126" y="2187"/>
                  <a:ext cx="12" cy="38"/>
                </a:xfrm>
                <a:custGeom>
                  <a:avLst/>
                  <a:gdLst>
                    <a:gd name="T0" fmla="*/ 0 w 48"/>
                    <a:gd name="T1" fmla="*/ 0 h 116"/>
                    <a:gd name="T2" fmla="*/ 0 w 48"/>
                    <a:gd name="T3" fmla="*/ 0 h 116"/>
                    <a:gd name="T4" fmla="*/ 0 w 48"/>
                    <a:gd name="T5" fmla="*/ 0 h 116"/>
                    <a:gd name="T6" fmla="*/ 0 w 48"/>
                    <a:gd name="T7" fmla="*/ 0 h 116"/>
                    <a:gd name="T8" fmla="*/ 0 w 48"/>
                    <a:gd name="T9" fmla="*/ 0 h 116"/>
                    <a:gd name="T10" fmla="*/ 0 w 48"/>
                    <a:gd name="T11" fmla="*/ 0 h 116"/>
                    <a:gd name="T12" fmla="*/ 0 w 48"/>
                    <a:gd name="T13" fmla="*/ 0 h 116"/>
                    <a:gd name="T14" fmla="*/ 0 w 48"/>
                    <a:gd name="T15" fmla="*/ 0 h 116"/>
                    <a:gd name="T16" fmla="*/ 0 w 48"/>
                    <a:gd name="T17" fmla="*/ 0 h 116"/>
                    <a:gd name="T18" fmla="*/ 0 w 48"/>
                    <a:gd name="T19" fmla="*/ 0 h 116"/>
                    <a:gd name="T20" fmla="*/ 0 w 48"/>
                    <a:gd name="T21" fmla="*/ 0 h 116"/>
                    <a:gd name="T22" fmla="*/ 0 w 48"/>
                    <a:gd name="T23" fmla="*/ 0 h 116"/>
                    <a:gd name="T24" fmla="*/ 0 w 48"/>
                    <a:gd name="T25" fmla="*/ 0 h 116"/>
                    <a:gd name="T26" fmla="*/ 0 w 48"/>
                    <a:gd name="T27" fmla="*/ 0 h 116"/>
                    <a:gd name="T28" fmla="*/ 0 w 48"/>
                    <a:gd name="T29" fmla="*/ 0 h 116"/>
                    <a:gd name="T30" fmla="*/ 0 w 48"/>
                    <a:gd name="T31" fmla="*/ 0 h 116"/>
                    <a:gd name="T32" fmla="*/ 0 w 48"/>
                    <a:gd name="T33" fmla="*/ 0 h 116"/>
                    <a:gd name="T34" fmla="*/ 0 w 48"/>
                    <a:gd name="T35" fmla="*/ 0 h 116"/>
                    <a:gd name="T36" fmla="*/ 0 w 48"/>
                    <a:gd name="T37" fmla="*/ 0 h 116"/>
                    <a:gd name="T38" fmla="*/ 0 w 48"/>
                    <a:gd name="T39" fmla="*/ 0 h 116"/>
                    <a:gd name="T40" fmla="*/ 0 w 48"/>
                    <a:gd name="T41" fmla="*/ 0 h 116"/>
                    <a:gd name="T42" fmla="*/ 0 w 48"/>
                    <a:gd name="T43" fmla="*/ 0 h 116"/>
                    <a:gd name="T44" fmla="*/ 0 w 48"/>
                    <a:gd name="T45" fmla="*/ 0 h 116"/>
                    <a:gd name="T46" fmla="*/ 0 w 48"/>
                    <a:gd name="T47" fmla="*/ 0 h 116"/>
                    <a:gd name="T48" fmla="*/ 0 w 48"/>
                    <a:gd name="T49" fmla="*/ 0 h 116"/>
                    <a:gd name="T50" fmla="*/ 0 w 48"/>
                    <a:gd name="T51" fmla="*/ 0 h 116"/>
                    <a:gd name="T52" fmla="*/ 0 w 48"/>
                    <a:gd name="T53" fmla="*/ 0 h 116"/>
                    <a:gd name="T54" fmla="*/ 0 w 48"/>
                    <a:gd name="T55" fmla="*/ 0 h 116"/>
                    <a:gd name="T56" fmla="*/ 0 w 48"/>
                    <a:gd name="T57" fmla="*/ 0 h 116"/>
                    <a:gd name="T58" fmla="*/ 0 w 48"/>
                    <a:gd name="T59" fmla="*/ 0 h 116"/>
                    <a:gd name="T60" fmla="*/ 0 w 48"/>
                    <a:gd name="T61" fmla="*/ 0 h 116"/>
                    <a:gd name="T62" fmla="*/ 0 w 48"/>
                    <a:gd name="T63" fmla="*/ 0 h 116"/>
                    <a:gd name="T64" fmla="*/ 0 w 48"/>
                    <a:gd name="T65" fmla="*/ 0 h 116"/>
                    <a:gd name="T66" fmla="*/ 0 w 48"/>
                    <a:gd name="T67" fmla="*/ 0 h 116"/>
                    <a:gd name="T68" fmla="*/ 0 w 48"/>
                    <a:gd name="T69" fmla="*/ 0 h 116"/>
                    <a:gd name="T70" fmla="*/ 0 w 48"/>
                    <a:gd name="T71" fmla="*/ 0 h 116"/>
                    <a:gd name="T72" fmla="*/ 0 w 48"/>
                    <a:gd name="T73" fmla="*/ 0 h 116"/>
                    <a:gd name="T74" fmla="*/ 0 w 48"/>
                    <a:gd name="T75" fmla="*/ 0 h 116"/>
                    <a:gd name="T76" fmla="*/ 0 w 48"/>
                    <a:gd name="T77" fmla="*/ 0 h 116"/>
                    <a:gd name="T78" fmla="*/ 0 w 48"/>
                    <a:gd name="T79" fmla="*/ 0 h 116"/>
                    <a:gd name="T80" fmla="*/ 0 w 48"/>
                    <a:gd name="T81" fmla="*/ 0 h 116"/>
                    <a:gd name="T82" fmla="*/ 0 w 48"/>
                    <a:gd name="T83" fmla="*/ 0 h 116"/>
                    <a:gd name="T84" fmla="*/ 0 w 48"/>
                    <a:gd name="T85" fmla="*/ 0 h 116"/>
                    <a:gd name="T86" fmla="*/ 0 w 48"/>
                    <a:gd name="T87" fmla="*/ 0 h 116"/>
                    <a:gd name="T88" fmla="*/ 0 w 48"/>
                    <a:gd name="T89" fmla="*/ 0 h 116"/>
                    <a:gd name="T90" fmla="*/ 0 w 48"/>
                    <a:gd name="T91" fmla="*/ 0 h 116"/>
                    <a:gd name="T92" fmla="*/ 0 w 48"/>
                    <a:gd name="T93" fmla="*/ 0 h 116"/>
                    <a:gd name="T94" fmla="*/ 0 w 48"/>
                    <a:gd name="T95" fmla="*/ 0 h 116"/>
                    <a:gd name="T96" fmla="*/ 0 w 48"/>
                    <a:gd name="T97" fmla="*/ 0 h 116"/>
                    <a:gd name="T98" fmla="*/ 0 w 48"/>
                    <a:gd name="T99" fmla="*/ 0 h 116"/>
                    <a:gd name="T100" fmla="*/ 0 w 48"/>
                    <a:gd name="T101" fmla="*/ 0 h 116"/>
                    <a:gd name="T102" fmla="*/ 0 w 48"/>
                    <a:gd name="T103" fmla="*/ 0 h 116"/>
                    <a:gd name="T104" fmla="*/ 0 w 48"/>
                    <a:gd name="T105" fmla="*/ 0 h 116"/>
                    <a:gd name="T106" fmla="*/ 0 w 48"/>
                    <a:gd name="T107" fmla="*/ 0 h 116"/>
                    <a:gd name="T108" fmla="*/ 0 w 48"/>
                    <a:gd name="T109" fmla="*/ 0 h 1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8"/>
                    <a:gd name="T166" fmla="*/ 0 h 116"/>
                    <a:gd name="T167" fmla="*/ 48 w 48"/>
                    <a:gd name="T168" fmla="*/ 116 h 11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8" h="116">
                      <a:moveTo>
                        <a:pt x="1" y="0"/>
                      </a:moveTo>
                      <a:lnTo>
                        <a:pt x="5" y="2"/>
                      </a:lnTo>
                      <a:lnTo>
                        <a:pt x="5" y="7"/>
                      </a:lnTo>
                      <a:lnTo>
                        <a:pt x="5" y="9"/>
                      </a:lnTo>
                      <a:lnTo>
                        <a:pt x="6" y="11"/>
                      </a:lnTo>
                      <a:lnTo>
                        <a:pt x="9" y="12"/>
                      </a:lnTo>
                      <a:lnTo>
                        <a:pt x="13" y="12"/>
                      </a:lnTo>
                      <a:lnTo>
                        <a:pt x="16" y="12"/>
                      </a:lnTo>
                      <a:lnTo>
                        <a:pt x="17" y="12"/>
                      </a:lnTo>
                      <a:lnTo>
                        <a:pt x="18" y="13"/>
                      </a:lnTo>
                      <a:lnTo>
                        <a:pt x="19" y="15"/>
                      </a:lnTo>
                      <a:lnTo>
                        <a:pt x="19" y="18"/>
                      </a:lnTo>
                      <a:lnTo>
                        <a:pt x="19" y="22"/>
                      </a:lnTo>
                      <a:lnTo>
                        <a:pt x="18" y="25"/>
                      </a:lnTo>
                      <a:lnTo>
                        <a:pt x="18" y="28"/>
                      </a:lnTo>
                      <a:lnTo>
                        <a:pt x="21" y="29"/>
                      </a:lnTo>
                      <a:lnTo>
                        <a:pt x="23" y="29"/>
                      </a:lnTo>
                      <a:lnTo>
                        <a:pt x="26" y="30"/>
                      </a:lnTo>
                      <a:lnTo>
                        <a:pt x="30" y="30"/>
                      </a:lnTo>
                      <a:lnTo>
                        <a:pt x="33" y="32"/>
                      </a:lnTo>
                      <a:lnTo>
                        <a:pt x="31" y="34"/>
                      </a:lnTo>
                      <a:lnTo>
                        <a:pt x="31" y="37"/>
                      </a:lnTo>
                      <a:lnTo>
                        <a:pt x="29" y="39"/>
                      </a:lnTo>
                      <a:lnTo>
                        <a:pt x="29" y="42"/>
                      </a:lnTo>
                      <a:lnTo>
                        <a:pt x="30" y="43"/>
                      </a:lnTo>
                      <a:lnTo>
                        <a:pt x="34" y="45"/>
                      </a:lnTo>
                      <a:lnTo>
                        <a:pt x="35" y="49"/>
                      </a:lnTo>
                      <a:lnTo>
                        <a:pt x="35" y="52"/>
                      </a:lnTo>
                      <a:lnTo>
                        <a:pt x="34" y="55"/>
                      </a:lnTo>
                      <a:lnTo>
                        <a:pt x="33" y="58"/>
                      </a:lnTo>
                      <a:lnTo>
                        <a:pt x="31" y="61"/>
                      </a:lnTo>
                      <a:lnTo>
                        <a:pt x="31" y="63"/>
                      </a:lnTo>
                      <a:lnTo>
                        <a:pt x="31" y="64"/>
                      </a:lnTo>
                      <a:lnTo>
                        <a:pt x="33" y="67"/>
                      </a:lnTo>
                      <a:lnTo>
                        <a:pt x="35" y="68"/>
                      </a:lnTo>
                      <a:lnTo>
                        <a:pt x="39" y="69"/>
                      </a:lnTo>
                      <a:lnTo>
                        <a:pt x="42" y="70"/>
                      </a:lnTo>
                      <a:lnTo>
                        <a:pt x="44" y="71"/>
                      </a:lnTo>
                      <a:lnTo>
                        <a:pt x="46" y="73"/>
                      </a:lnTo>
                      <a:lnTo>
                        <a:pt x="46" y="75"/>
                      </a:lnTo>
                      <a:lnTo>
                        <a:pt x="44" y="80"/>
                      </a:lnTo>
                      <a:lnTo>
                        <a:pt x="39" y="85"/>
                      </a:lnTo>
                      <a:lnTo>
                        <a:pt x="38" y="87"/>
                      </a:lnTo>
                      <a:lnTo>
                        <a:pt x="36" y="89"/>
                      </a:lnTo>
                      <a:lnTo>
                        <a:pt x="39" y="90"/>
                      </a:lnTo>
                      <a:lnTo>
                        <a:pt x="43" y="92"/>
                      </a:lnTo>
                      <a:lnTo>
                        <a:pt x="46" y="94"/>
                      </a:lnTo>
                      <a:lnTo>
                        <a:pt x="47" y="97"/>
                      </a:lnTo>
                      <a:lnTo>
                        <a:pt x="48" y="100"/>
                      </a:lnTo>
                      <a:lnTo>
                        <a:pt x="48" y="102"/>
                      </a:lnTo>
                      <a:lnTo>
                        <a:pt x="47" y="105"/>
                      </a:lnTo>
                      <a:lnTo>
                        <a:pt x="43" y="107"/>
                      </a:lnTo>
                      <a:lnTo>
                        <a:pt x="38" y="109"/>
                      </a:lnTo>
                      <a:lnTo>
                        <a:pt x="35" y="113"/>
                      </a:lnTo>
                      <a:lnTo>
                        <a:pt x="31" y="116"/>
                      </a:lnTo>
                      <a:lnTo>
                        <a:pt x="27" y="114"/>
                      </a:lnTo>
                      <a:lnTo>
                        <a:pt x="29" y="112"/>
                      </a:lnTo>
                      <a:lnTo>
                        <a:pt x="33" y="110"/>
                      </a:lnTo>
                      <a:lnTo>
                        <a:pt x="35" y="107"/>
                      </a:lnTo>
                      <a:lnTo>
                        <a:pt x="39" y="106"/>
                      </a:lnTo>
                      <a:lnTo>
                        <a:pt x="42" y="101"/>
                      </a:lnTo>
                      <a:lnTo>
                        <a:pt x="40" y="96"/>
                      </a:lnTo>
                      <a:lnTo>
                        <a:pt x="34" y="94"/>
                      </a:lnTo>
                      <a:lnTo>
                        <a:pt x="30" y="90"/>
                      </a:lnTo>
                      <a:lnTo>
                        <a:pt x="29" y="87"/>
                      </a:lnTo>
                      <a:lnTo>
                        <a:pt x="30" y="86"/>
                      </a:lnTo>
                      <a:lnTo>
                        <a:pt x="31" y="84"/>
                      </a:lnTo>
                      <a:lnTo>
                        <a:pt x="35" y="81"/>
                      </a:lnTo>
                      <a:lnTo>
                        <a:pt x="39" y="78"/>
                      </a:lnTo>
                      <a:lnTo>
                        <a:pt x="39" y="75"/>
                      </a:lnTo>
                      <a:lnTo>
                        <a:pt x="36" y="73"/>
                      </a:lnTo>
                      <a:lnTo>
                        <a:pt x="33" y="71"/>
                      </a:lnTo>
                      <a:lnTo>
                        <a:pt x="27" y="68"/>
                      </a:lnTo>
                      <a:lnTo>
                        <a:pt x="23" y="67"/>
                      </a:lnTo>
                      <a:lnTo>
                        <a:pt x="23" y="62"/>
                      </a:lnTo>
                      <a:lnTo>
                        <a:pt x="26" y="60"/>
                      </a:lnTo>
                      <a:lnTo>
                        <a:pt x="27" y="56"/>
                      </a:lnTo>
                      <a:lnTo>
                        <a:pt x="29" y="51"/>
                      </a:lnTo>
                      <a:lnTo>
                        <a:pt x="29" y="49"/>
                      </a:lnTo>
                      <a:lnTo>
                        <a:pt x="29" y="47"/>
                      </a:lnTo>
                      <a:lnTo>
                        <a:pt x="26" y="46"/>
                      </a:lnTo>
                      <a:lnTo>
                        <a:pt x="23" y="46"/>
                      </a:lnTo>
                      <a:lnTo>
                        <a:pt x="22" y="43"/>
                      </a:lnTo>
                      <a:lnTo>
                        <a:pt x="23" y="40"/>
                      </a:lnTo>
                      <a:lnTo>
                        <a:pt x="25" y="37"/>
                      </a:lnTo>
                      <a:lnTo>
                        <a:pt x="27" y="35"/>
                      </a:lnTo>
                      <a:lnTo>
                        <a:pt x="22" y="33"/>
                      </a:lnTo>
                      <a:lnTo>
                        <a:pt x="17" y="33"/>
                      </a:lnTo>
                      <a:lnTo>
                        <a:pt x="16" y="32"/>
                      </a:lnTo>
                      <a:lnTo>
                        <a:pt x="13" y="32"/>
                      </a:lnTo>
                      <a:lnTo>
                        <a:pt x="12" y="29"/>
                      </a:lnTo>
                      <a:lnTo>
                        <a:pt x="12" y="27"/>
                      </a:lnTo>
                      <a:lnTo>
                        <a:pt x="13" y="24"/>
                      </a:lnTo>
                      <a:lnTo>
                        <a:pt x="14" y="20"/>
                      </a:lnTo>
                      <a:lnTo>
                        <a:pt x="14" y="18"/>
                      </a:lnTo>
                      <a:lnTo>
                        <a:pt x="13" y="17"/>
                      </a:lnTo>
                      <a:lnTo>
                        <a:pt x="12" y="16"/>
                      </a:lnTo>
                      <a:lnTo>
                        <a:pt x="9" y="16"/>
                      </a:lnTo>
                      <a:lnTo>
                        <a:pt x="4" y="16"/>
                      </a:lnTo>
                      <a:lnTo>
                        <a:pt x="1" y="15"/>
                      </a:lnTo>
                      <a:lnTo>
                        <a:pt x="1" y="12"/>
                      </a:lnTo>
                      <a:lnTo>
                        <a:pt x="1" y="11"/>
                      </a:lnTo>
                      <a:lnTo>
                        <a:pt x="0" y="8"/>
                      </a:lnTo>
                      <a:lnTo>
                        <a:pt x="0" y="6"/>
                      </a:lnTo>
                      <a:lnTo>
                        <a:pt x="0" y="4"/>
                      </a:lnTo>
                      <a:lnTo>
                        <a:pt x="0" y="2"/>
                      </a:lnTo>
                      <a:lnTo>
                        <a:pt x="1" y="1"/>
                      </a:lnTo>
                      <a:lnTo>
                        <a:pt x="1" y="0"/>
                      </a:lnTo>
                      <a:close/>
                    </a:path>
                  </a:pathLst>
                </a:custGeom>
                <a:solidFill>
                  <a:srgbClr val="368736"/>
                </a:solidFill>
                <a:ln w="9525">
                  <a:noFill/>
                  <a:round/>
                  <a:headEnd/>
                  <a:tailEnd/>
                </a:ln>
              </p:spPr>
              <p:txBody>
                <a:bodyPr/>
                <a:lstStyle/>
                <a:p>
                  <a:endParaRPr lang="fr-FR"/>
                </a:p>
              </p:txBody>
            </p:sp>
            <p:sp>
              <p:nvSpPr>
                <p:cNvPr id="141" name="Freeform 537"/>
                <p:cNvSpPr>
                  <a:spLocks/>
                </p:cNvSpPr>
                <p:nvPr/>
              </p:nvSpPr>
              <p:spPr bwMode="auto">
                <a:xfrm>
                  <a:off x="4094" y="2160"/>
                  <a:ext cx="7" cy="9"/>
                </a:xfrm>
                <a:custGeom>
                  <a:avLst/>
                  <a:gdLst>
                    <a:gd name="T0" fmla="*/ 0 w 28"/>
                    <a:gd name="T1" fmla="*/ 0 h 28"/>
                    <a:gd name="T2" fmla="*/ 0 w 28"/>
                    <a:gd name="T3" fmla="*/ 0 h 28"/>
                    <a:gd name="T4" fmla="*/ 0 w 28"/>
                    <a:gd name="T5" fmla="*/ 0 h 28"/>
                    <a:gd name="T6" fmla="*/ 0 w 28"/>
                    <a:gd name="T7" fmla="*/ 0 h 28"/>
                    <a:gd name="T8" fmla="*/ 0 w 28"/>
                    <a:gd name="T9" fmla="*/ 0 h 28"/>
                    <a:gd name="T10" fmla="*/ 0 w 28"/>
                    <a:gd name="T11" fmla="*/ 0 h 28"/>
                    <a:gd name="T12" fmla="*/ 0 w 28"/>
                    <a:gd name="T13" fmla="*/ 0 h 28"/>
                    <a:gd name="T14" fmla="*/ 0 w 28"/>
                    <a:gd name="T15" fmla="*/ 0 h 28"/>
                    <a:gd name="T16" fmla="*/ 0 w 28"/>
                    <a:gd name="T17" fmla="*/ 0 h 28"/>
                    <a:gd name="T18" fmla="*/ 0 w 28"/>
                    <a:gd name="T19" fmla="*/ 0 h 28"/>
                    <a:gd name="T20" fmla="*/ 0 w 28"/>
                    <a:gd name="T21" fmla="*/ 0 h 28"/>
                    <a:gd name="T22" fmla="*/ 0 w 28"/>
                    <a:gd name="T23" fmla="*/ 0 h 28"/>
                    <a:gd name="T24" fmla="*/ 0 w 28"/>
                    <a:gd name="T25" fmla="*/ 0 h 28"/>
                    <a:gd name="T26" fmla="*/ 0 w 28"/>
                    <a:gd name="T27" fmla="*/ 0 h 28"/>
                    <a:gd name="T28" fmla="*/ 0 w 28"/>
                    <a:gd name="T29" fmla="*/ 0 h 28"/>
                    <a:gd name="T30" fmla="*/ 0 w 28"/>
                    <a:gd name="T31" fmla="*/ 0 h 28"/>
                    <a:gd name="T32" fmla="*/ 0 w 28"/>
                    <a:gd name="T33" fmla="*/ 0 h 28"/>
                    <a:gd name="T34" fmla="*/ 0 w 28"/>
                    <a:gd name="T35" fmla="*/ 0 h 28"/>
                    <a:gd name="T36" fmla="*/ 0 w 28"/>
                    <a:gd name="T37" fmla="*/ 0 h 28"/>
                    <a:gd name="T38" fmla="*/ 0 w 28"/>
                    <a:gd name="T39" fmla="*/ 0 h 28"/>
                    <a:gd name="T40" fmla="*/ 0 w 28"/>
                    <a:gd name="T41" fmla="*/ 0 h 28"/>
                    <a:gd name="T42" fmla="*/ 0 w 28"/>
                    <a:gd name="T43" fmla="*/ 0 h 28"/>
                    <a:gd name="T44" fmla="*/ 0 w 28"/>
                    <a:gd name="T45" fmla="*/ 0 h 28"/>
                    <a:gd name="T46" fmla="*/ 0 w 28"/>
                    <a:gd name="T47" fmla="*/ 0 h 28"/>
                    <a:gd name="T48" fmla="*/ 0 w 28"/>
                    <a:gd name="T49" fmla="*/ 0 h 28"/>
                    <a:gd name="T50" fmla="*/ 0 w 28"/>
                    <a:gd name="T51" fmla="*/ 0 h 28"/>
                    <a:gd name="T52" fmla="*/ 0 w 28"/>
                    <a:gd name="T53" fmla="*/ 0 h 28"/>
                    <a:gd name="T54" fmla="*/ 0 w 28"/>
                    <a:gd name="T55" fmla="*/ 0 h 28"/>
                    <a:gd name="T56" fmla="*/ 0 w 28"/>
                    <a:gd name="T57" fmla="*/ 0 h 28"/>
                    <a:gd name="T58" fmla="*/ 0 w 28"/>
                    <a:gd name="T59" fmla="*/ 0 h 28"/>
                    <a:gd name="T60" fmla="*/ 0 w 28"/>
                    <a:gd name="T61" fmla="*/ 0 h 28"/>
                    <a:gd name="T62" fmla="*/ 0 w 28"/>
                    <a:gd name="T63" fmla="*/ 0 h 28"/>
                    <a:gd name="T64" fmla="*/ 0 w 28"/>
                    <a:gd name="T65" fmla="*/ 0 h 28"/>
                    <a:gd name="T66" fmla="*/ 0 w 28"/>
                    <a:gd name="T67" fmla="*/ 0 h 28"/>
                    <a:gd name="T68" fmla="*/ 0 w 28"/>
                    <a:gd name="T69" fmla="*/ 0 h 28"/>
                    <a:gd name="T70" fmla="*/ 0 w 28"/>
                    <a:gd name="T71" fmla="*/ 0 h 28"/>
                    <a:gd name="T72" fmla="*/ 0 w 28"/>
                    <a:gd name="T73" fmla="*/ 0 h 28"/>
                    <a:gd name="T74" fmla="*/ 0 w 28"/>
                    <a:gd name="T75" fmla="*/ 0 h 28"/>
                    <a:gd name="T76" fmla="*/ 0 w 28"/>
                    <a:gd name="T77" fmla="*/ 0 h 28"/>
                    <a:gd name="T78" fmla="*/ 0 w 28"/>
                    <a:gd name="T79" fmla="*/ 0 h 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
                    <a:gd name="T121" fmla="*/ 0 h 28"/>
                    <a:gd name="T122" fmla="*/ 28 w 28"/>
                    <a:gd name="T123" fmla="*/ 28 h 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 h="28">
                      <a:moveTo>
                        <a:pt x="15" y="1"/>
                      </a:moveTo>
                      <a:lnTo>
                        <a:pt x="19" y="0"/>
                      </a:lnTo>
                      <a:lnTo>
                        <a:pt x="23" y="1"/>
                      </a:lnTo>
                      <a:lnTo>
                        <a:pt x="27" y="4"/>
                      </a:lnTo>
                      <a:lnTo>
                        <a:pt x="28" y="7"/>
                      </a:lnTo>
                      <a:lnTo>
                        <a:pt x="28" y="11"/>
                      </a:lnTo>
                      <a:lnTo>
                        <a:pt x="28" y="14"/>
                      </a:lnTo>
                      <a:lnTo>
                        <a:pt x="24" y="17"/>
                      </a:lnTo>
                      <a:lnTo>
                        <a:pt x="20" y="18"/>
                      </a:lnTo>
                      <a:lnTo>
                        <a:pt x="17" y="17"/>
                      </a:lnTo>
                      <a:lnTo>
                        <a:pt x="14" y="16"/>
                      </a:lnTo>
                      <a:lnTo>
                        <a:pt x="10" y="13"/>
                      </a:lnTo>
                      <a:lnTo>
                        <a:pt x="10" y="11"/>
                      </a:lnTo>
                      <a:lnTo>
                        <a:pt x="11" y="11"/>
                      </a:lnTo>
                      <a:lnTo>
                        <a:pt x="15" y="12"/>
                      </a:lnTo>
                      <a:lnTo>
                        <a:pt x="17" y="13"/>
                      </a:lnTo>
                      <a:lnTo>
                        <a:pt x="19" y="14"/>
                      </a:lnTo>
                      <a:lnTo>
                        <a:pt x="22" y="12"/>
                      </a:lnTo>
                      <a:lnTo>
                        <a:pt x="24" y="11"/>
                      </a:lnTo>
                      <a:lnTo>
                        <a:pt x="23" y="8"/>
                      </a:lnTo>
                      <a:lnTo>
                        <a:pt x="22" y="6"/>
                      </a:lnTo>
                      <a:lnTo>
                        <a:pt x="15" y="5"/>
                      </a:lnTo>
                      <a:lnTo>
                        <a:pt x="13" y="5"/>
                      </a:lnTo>
                      <a:lnTo>
                        <a:pt x="9" y="8"/>
                      </a:lnTo>
                      <a:lnTo>
                        <a:pt x="7" y="12"/>
                      </a:lnTo>
                      <a:lnTo>
                        <a:pt x="6" y="15"/>
                      </a:lnTo>
                      <a:lnTo>
                        <a:pt x="5" y="19"/>
                      </a:lnTo>
                      <a:lnTo>
                        <a:pt x="5" y="23"/>
                      </a:lnTo>
                      <a:lnTo>
                        <a:pt x="5" y="28"/>
                      </a:lnTo>
                      <a:lnTo>
                        <a:pt x="2" y="26"/>
                      </a:lnTo>
                      <a:lnTo>
                        <a:pt x="1" y="26"/>
                      </a:lnTo>
                      <a:lnTo>
                        <a:pt x="0" y="22"/>
                      </a:lnTo>
                      <a:lnTo>
                        <a:pt x="0" y="18"/>
                      </a:lnTo>
                      <a:lnTo>
                        <a:pt x="0" y="14"/>
                      </a:lnTo>
                      <a:lnTo>
                        <a:pt x="1" y="11"/>
                      </a:lnTo>
                      <a:lnTo>
                        <a:pt x="2" y="7"/>
                      </a:lnTo>
                      <a:lnTo>
                        <a:pt x="6" y="4"/>
                      </a:lnTo>
                      <a:lnTo>
                        <a:pt x="9" y="2"/>
                      </a:lnTo>
                      <a:lnTo>
                        <a:pt x="15" y="1"/>
                      </a:lnTo>
                      <a:close/>
                    </a:path>
                  </a:pathLst>
                </a:custGeom>
                <a:solidFill>
                  <a:srgbClr val="368736"/>
                </a:solidFill>
                <a:ln w="9525">
                  <a:noFill/>
                  <a:round/>
                  <a:headEnd/>
                  <a:tailEnd/>
                </a:ln>
              </p:spPr>
              <p:txBody>
                <a:bodyPr/>
                <a:lstStyle/>
                <a:p>
                  <a:endParaRPr lang="fr-FR"/>
                </a:p>
              </p:txBody>
            </p:sp>
            <p:sp>
              <p:nvSpPr>
                <p:cNvPr id="142" name="Freeform 538"/>
                <p:cNvSpPr>
                  <a:spLocks/>
                </p:cNvSpPr>
                <p:nvPr/>
              </p:nvSpPr>
              <p:spPr bwMode="auto">
                <a:xfrm>
                  <a:off x="4089" y="2178"/>
                  <a:ext cx="4" cy="4"/>
                </a:xfrm>
                <a:custGeom>
                  <a:avLst/>
                  <a:gdLst>
                    <a:gd name="T0" fmla="*/ 0 w 15"/>
                    <a:gd name="T1" fmla="*/ 0 h 14"/>
                    <a:gd name="T2" fmla="*/ 0 w 15"/>
                    <a:gd name="T3" fmla="*/ 0 h 14"/>
                    <a:gd name="T4" fmla="*/ 0 w 15"/>
                    <a:gd name="T5" fmla="*/ 0 h 14"/>
                    <a:gd name="T6" fmla="*/ 0 w 15"/>
                    <a:gd name="T7" fmla="*/ 0 h 14"/>
                    <a:gd name="T8" fmla="*/ 0 w 15"/>
                    <a:gd name="T9" fmla="*/ 0 h 14"/>
                    <a:gd name="T10" fmla="*/ 0 w 15"/>
                    <a:gd name="T11" fmla="*/ 0 h 14"/>
                    <a:gd name="T12" fmla="*/ 0 w 15"/>
                    <a:gd name="T13" fmla="*/ 0 h 14"/>
                    <a:gd name="T14" fmla="*/ 0 w 15"/>
                    <a:gd name="T15" fmla="*/ 0 h 14"/>
                    <a:gd name="T16" fmla="*/ 0 w 15"/>
                    <a:gd name="T17" fmla="*/ 0 h 14"/>
                    <a:gd name="T18" fmla="*/ 0 w 15"/>
                    <a:gd name="T19" fmla="*/ 0 h 14"/>
                    <a:gd name="T20" fmla="*/ 0 w 15"/>
                    <a:gd name="T21" fmla="*/ 0 h 14"/>
                    <a:gd name="T22" fmla="*/ 0 w 15"/>
                    <a:gd name="T23" fmla="*/ 0 h 14"/>
                    <a:gd name="T24" fmla="*/ 0 w 15"/>
                    <a:gd name="T25" fmla="*/ 0 h 14"/>
                    <a:gd name="T26" fmla="*/ 0 w 15"/>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
                    <a:gd name="T43" fmla="*/ 0 h 14"/>
                    <a:gd name="T44" fmla="*/ 15 w 15"/>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 h="14">
                      <a:moveTo>
                        <a:pt x="4" y="0"/>
                      </a:moveTo>
                      <a:lnTo>
                        <a:pt x="8" y="1"/>
                      </a:lnTo>
                      <a:lnTo>
                        <a:pt x="12" y="4"/>
                      </a:lnTo>
                      <a:lnTo>
                        <a:pt x="13" y="9"/>
                      </a:lnTo>
                      <a:lnTo>
                        <a:pt x="15" y="13"/>
                      </a:lnTo>
                      <a:lnTo>
                        <a:pt x="11" y="14"/>
                      </a:lnTo>
                      <a:lnTo>
                        <a:pt x="7" y="13"/>
                      </a:lnTo>
                      <a:lnTo>
                        <a:pt x="4" y="12"/>
                      </a:lnTo>
                      <a:lnTo>
                        <a:pt x="2" y="10"/>
                      </a:lnTo>
                      <a:lnTo>
                        <a:pt x="0" y="6"/>
                      </a:lnTo>
                      <a:lnTo>
                        <a:pt x="0" y="3"/>
                      </a:lnTo>
                      <a:lnTo>
                        <a:pt x="0" y="1"/>
                      </a:lnTo>
                      <a:lnTo>
                        <a:pt x="4" y="0"/>
                      </a:lnTo>
                      <a:close/>
                    </a:path>
                  </a:pathLst>
                </a:custGeom>
                <a:solidFill>
                  <a:srgbClr val="70260D"/>
                </a:solidFill>
                <a:ln w="9525">
                  <a:noFill/>
                  <a:round/>
                  <a:headEnd/>
                  <a:tailEnd/>
                </a:ln>
              </p:spPr>
              <p:txBody>
                <a:bodyPr/>
                <a:lstStyle/>
                <a:p>
                  <a:endParaRPr lang="fr-FR"/>
                </a:p>
              </p:txBody>
            </p:sp>
            <p:sp>
              <p:nvSpPr>
                <p:cNvPr id="143" name="Freeform 539"/>
                <p:cNvSpPr>
                  <a:spLocks/>
                </p:cNvSpPr>
                <p:nvPr/>
              </p:nvSpPr>
              <p:spPr bwMode="auto">
                <a:xfrm>
                  <a:off x="4087" y="2184"/>
                  <a:ext cx="4" cy="4"/>
                </a:xfrm>
                <a:custGeom>
                  <a:avLst/>
                  <a:gdLst>
                    <a:gd name="T0" fmla="*/ 0 w 17"/>
                    <a:gd name="T1" fmla="*/ 0 h 12"/>
                    <a:gd name="T2" fmla="*/ 0 w 17"/>
                    <a:gd name="T3" fmla="*/ 0 h 12"/>
                    <a:gd name="T4" fmla="*/ 0 w 17"/>
                    <a:gd name="T5" fmla="*/ 0 h 12"/>
                    <a:gd name="T6" fmla="*/ 0 w 17"/>
                    <a:gd name="T7" fmla="*/ 0 h 12"/>
                    <a:gd name="T8" fmla="*/ 0 w 17"/>
                    <a:gd name="T9" fmla="*/ 0 h 12"/>
                    <a:gd name="T10" fmla="*/ 0 w 17"/>
                    <a:gd name="T11" fmla="*/ 0 h 12"/>
                    <a:gd name="T12" fmla="*/ 0 w 17"/>
                    <a:gd name="T13" fmla="*/ 0 h 12"/>
                    <a:gd name="T14" fmla="*/ 0 w 17"/>
                    <a:gd name="T15" fmla="*/ 0 h 12"/>
                    <a:gd name="T16" fmla="*/ 0 w 17"/>
                    <a:gd name="T17" fmla="*/ 0 h 12"/>
                    <a:gd name="T18" fmla="*/ 0 w 17"/>
                    <a:gd name="T19" fmla="*/ 0 h 12"/>
                    <a:gd name="T20" fmla="*/ 0 w 17"/>
                    <a:gd name="T21" fmla="*/ 0 h 12"/>
                    <a:gd name="T22" fmla="*/ 0 w 17"/>
                    <a:gd name="T23" fmla="*/ 0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2"/>
                    <a:gd name="T38" fmla="*/ 17 w 17"/>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2">
                      <a:moveTo>
                        <a:pt x="4" y="0"/>
                      </a:moveTo>
                      <a:lnTo>
                        <a:pt x="8" y="1"/>
                      </a:lnTo>
                      <a:lnTo>
                        <a:pt x="14" y="3"/>
                      </a:lnTo>
                      <a:lnTo>
                        <a:pt x="17" y="7"/>
                      </a:lnTo>
                      <a:lnTo>
                        <a:pt x="17" y="12"/>
                      </a:lnTo>
                      <a:lnTo>
                        <a:pt x="13" y="11"/>
                      </a:lnTo>
                      <a:lnTo>
                        <a:pt x="8" y="9"/>
                      </a:lnTo>
                      <a:lnTo>
                        <a:pt x="2" y="7"/>
                      </a:lnTo>
                      <a:lnTo>
                        <a:pt x="0" y="5"/>
                      </a:lnTo>
                      <a:lnTo>
                        <a:pt x="1" y="2"/>
                      </a:lnTo>
                      <a:lnTo>
                        <a:pt x="4" y="0"/>
                      </a:lnTo>
                      <a:close/>
                    </a:path>
                  </a:pathLst>
                </a:custGeom>
                <a:solidFill>
                  <a:srgbClr val="70260D"/>
                </a:solidFill>
                <a:ln w="9525">
                  <a:noFill/>
                  <a:round/>
                  <a:headEnd/>
                  <a:tailEnd/>
                </a:ln>
              </p:spPr>
              <p:txBody>
                <a:bodyPr/>
                <a:lstStyle/>
                <a:p>
                  <a:endParaRPr lang="fr-FR"/>
                </a:p>
              </p:txBody>
            </p:sp>
            <p:sp>
              <p:nvSpPr>
                <p:cNvPr id="144" name="Freeform 540"/>
                <p:cNvSpPr>
                  <a:spLocks/>
                </p:cNvSpPr>
                <p:nvPr/>
              </p:nvSpPr>
              <p:spPr bwMode="auto">
                <a:xfrm>
                  <a:off x="4096" y="2186"/>
                  <a:ext cx="3" cy="3"/>
                </a:xfrm>
                <a:custGeom>
                  <a:avLst/>
                  <a:gdLst>
                    <a:gd name="T0" fmla="*/ 0 w 12"/>
                    <a:gd name="T1" fmla="*/ 0 h 8"/>
                    <a:gd name="T2" fmla="*/ 0 w 12"/>
                    <a:gd name="T3" fmla="*/ 0 h 8"/>
                    <a:gd name="T4" fmla="*/ 0 w 12"/>
                    <a:gd name="T5" fmla="*/ 0 h 8"/>
                    <a:gd name="T6" fmla="*/ 0 w 12"/>
                    <a:gd name="T7" fmla="*/ 0 h 8"/>
                    <a:gd name="T8" fmla="*/ 0 w 12"/>
                    <a:gd name="T9" fmla="*/ 0 h 8"/>
                    <a:gd name="T10" fmla="*/ 0 w 12"/>
                    <a:gd name="T11" fmla="*/ 0 h 8"/>
                    <a:gd name="T12" fmla="*/ 0 w 12"/>
                    <a:gd name="T13" fmla="*/ 0 h 8"/>
                    <a:gd name="T14" fmla="*/ 0 w 12"/>
                    <a:gd name="T15" fmla="*/ 0 h 8"/>
                    <a:gd name="T16" fmla="*/ 0 w 12"/>
                    <a:gd name="T17" fmla="*/ 0 h 8"/>
                    <a:gd name="T18" fmla="*/ 0 w 12"/>
                    <a:gd name="T19" fmla="*/ 0 h 8"/>
                    <a:gd name="T20" fmla="*/ 0 w 12"/>
                    <a:gd name="T21" fmla="*/ 0 h 8"/>
                    <a:gd name="T22" fmla="*/ 0 w 12"/>
                    <a:gd name="T23" fmla="*/ 0 h 8"/>
                    <a:gd name="T24" fmla="*/ 0 w 12"/>
                    <a:gd name="T25" fmla="*/ 0 h 8"/>
                    <a:gd name="T26" fmla="*/ 0 w 12"/>
                    <a:gd name="T27" fmla="*/ 0 h 8"/>
                    <a:gd name="T28" fmla="*/ 0 w 12"/>
                    <a:gd name="T29" fmla="*/ 0 h 8"/>
                    <a:gd name="T30" fmla="*/ 0 w 12"/>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8"/>
                    <a:gd name="T50" fmla="*/ 12 w 1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8">
                      <a:moveTo>
                        <a:pt x="2" y="0"/>
                      </a:moveTo>
                      <a:lnTo>
                        <a:pt x="4" y="0"/>
                      </a:lnTo>
                      <a:lnTo>
                        <a:pt x="8" y="1"/>
                      </a:lnTo>
                      <a:lnTo>
                        <a:pt x="10" y="3"/>
                      </a:lnTo>
                      <a:lnTo>
                        <a:pt x="12" y="6"/>
                      </a:lnTo>
                      <a:lnTo>
                        <a:pt x="12" y="7"/>
                      </a:lnTo>
                      <a:lnTo>
                        <a:pt x="11" y="8"/>
                      </a:lnTo>
                      <a:lnTo>
                        <a:pt x="8" y="8"/>
                      </a:lnTo>
                      <a:lnTo>
                        <a:pt x="7" y="8"/>
                      </a:lnTo>
                      <a:lnTo>
                        <a:pt x="3" y="7"/>
                      </a:lnTo>
                      <a:lnTo>
                        <a:pt x="0" y="7"/>
                      </a:lnTo>
                      <a:lnTo>
                        <a:pt x="0" y="4"/>
                      </a:lnTo>
                      <a:lnTo>
                        <a:pt x="2" y="2"/>
                      </a:lnTo>
                      <a:lnTo>
                        <a:pt x="2" y="0"/>
                      </a:lnTo>
                      <a:close/>
                    </a:path>
                  </a:pathLst>
                </a:custGeom>
                <a:solidFill>
                  <a:srgbClr val="70260D"/>
                </a:solidFill>
                <a:ln w="9525">
                  <a:noFill/>
                  <a:round/>
                  <a:headEnd/>
                  <a:tailEnd/>
                </a:ln>
              </p:spPr>
              <p:txBody>
                <a:bodyPr/>
                <a:lstStyle/>
                <a:p>
                  <a:endParaRPr lang="fr-FR"/>
                </a:p>
              </p:txBody>
            </p:sp>
            <p:sp>
              <p:nvSpPr>
                <p:cNvPr id="145" name="Freeform 541"/>
                <p:cNvSpPr>
                  <a:spLocks/>
                </p:cNvSpPr>
                <p:nvPr/>
              </p:nvSpPr>
              <p:spPr bwMode="auto">
                <a:xfrm>
                  <a:off x="4085" y="2192"/>
                  <a:ext cx="4" cy="3"/>
                </a:xfrm>
                <a:custGeom>
                  <a:avLst/>
                  <a:gdLst>
                    <a:gd name="T0" fmla="*/ 0 w 16"/>
                    <a:gd name="T1" fmla="*/ 0 h 8"/>
                    <a:gd name="T2" fmla="*/ 0 w 16"/>
                    <a:gd name="T3" fmla="*/ 0 h 8"/>
                    <a:gd name="T4" fmla="*/ 0 w 16"/>
                    <a:gd name="T5" fmla="*/ 0 h 8"/>
                    <a:gd name="T6" fmla="*/ 0 w 16"/>
                    <a:gd name="T7" fmla="*/ 0 h 8"/>
                    <a:gd name="T8" fmla="*/ 0 w 16"/>
                    <a:gd name="T9" fmla="*/ 0 h 8"/>
                    <a:gd name="T10" fmla="*/ 0 w 16"/>
                    <a:gd name="T11" fmla="*/ 0 h 8"/>
                    <a:gd name="T12" fmla="*/ 0 w 16"/>
                    <a:gd name="T13" fmla="*/ 0 h 8"/>
                    <a:gd name="T14" fmla="*/ 0 w 16"/>
                    <a:gd name="T15" fmla="*/ 0 h 8"/>
                    <a:gd name="T16" fmla="*/ 0 w 16"/>
                    <a:gd name="T17" fmla="*/ 0 h 8"/>
                    <a:gd name="T18" fmla="*/ 0 w 16"/>
                    <a:gd name="T19" fmla="*/ 0 h 8"/>
                    <a:gd name="T20" fmla="*/ 0 w 16"/>
                    <a:gd name="T21" fmla="*/ 0 h 8"/>
                    <a:gd name="T22" fmla="*/ 0 w 16"/>
                    <a:gd name="T23" fmla="*/ 0 h 8"/>
                    <a:gd name="T24" fmla="*/ 0 w 16"/>
                    <a:gd name="T25" fmla="*/ 0 h 8"/>
                    <a:gd name="T26" fmla="*/ 0 w 16"/>
                    <a:gd name="T27" fmla="*/ 0 h 8"/>
                    <a:gd name="T28" fmla="*/ 0 w 16"/>
                    <a:gd name="T29" fmla="*/ 0 h 8"/>
                    <a:gd name="T30" fmla="*/ 0 w 16"/>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
                    <a:gd name="T49" fmla="*/ 0 h 8"/>
                    <a:gd name="T50" fmla="*/ 16 w 16"/>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 h="8">
                      <a:moveTo>
                        <a:pt x="1" y="0"/>
                      </a:moveTo>
                      <a:lnTo>
                        <a:pt x="4" y="0"/>
                      </a:lnTo>
                      <a:lnTo>
                        <a:pt x="8" y="1"/>
                      </a:lnTo>
                      <a:lnTo>
                        <a:pt x="10" y="2"/>
                      </a:lnTo>
                      <a:lnTo>
                        <a:pt x="14" y="4"/>
                      </a:lnTo>
                      <a:lnTo>
                        <a:pt x="16" y="5"/>
                      </a:lnTo>
                      <a:lnTo>
                        <a:pt x="14" y="7"/>
                      </a:lnTo>
                      <a:lnTo>
                        <a:pt x="13" y="8"/>
                      </a:lnTo>
                      <a:lnTo>
                        <a:pt x="12" y="8"/>
                      </a:lnTo>
                      <a:lnTo>
                        <a:pt x="8" y="8"/>
                      </a:lnTo>
                      <a:lnTo>
                        <a:pt x="4" y="8"/>
                      </a:lnTo>
                      <a:lnTo>
                        <a:pt x="2" y="6"/>
                      </a:lnTo>
                      <a:lnTo>
                        <a:pt x="0" y="3"/>
                      </a:lnTo>
                      <a:lnTo>
                        <a:pt x="0" y="1"/>
                      </a:lnTo>
                      <a:lnTo>
                        <a:pt x="1" y="0"/>
                      </a:lnTo>
                      <a:close/>
                    </a:path>
                  </a:pathLst>
                </a:custGeom>
                <a:solidFill>
                  <a:srgbClr val="70260D"/>
                </a:solidFill>
                <a:ln w="9525">
                  <a:noFill/>
                  <a:round/>
                  <a:headEnd/>
                  <a:tailEnd/>
                </a:ln>
              </p:spPr>
              <p:txBody>
                <a:bodyPr/>
                <a:lstStyle/>
                <a:p>
                  <a:endParaRPr lang="fr-FR"/>
                </a:p>
              </p:txBody>
            </p:sp>
            <p:sp>
              <p:nvSpPr>
                <p:cNvPr id="146" name="Freeform 542"/>
                <p:cNvSpPr>
                  <a:spLocks/>
                </p:cNvSpPr>
                <p:nvPr/>
              </p:nvSpPr>
              <p:spPr bwMode="auto">
                <a:xfrm>
                  <a:off x="4095" y="2195"/>
                  <a:ext cx="4" cy="3"/>
                </a:xfrm>
                <a:custGeom>
                  <a:avLst/>
                  <a:gdLst>
                    <a:gd name="T0" fmla="*/ 0 w 14"/>
                    <a:gd name="T1" fmla="*/ 0 h 10"/>
                    <a:gd name="T2" fmla="*/ 0 w 14"/>
                    <a:gd name="T3" fmla="*/ 0 h 10"/>
                    <a:gd name="T4" fmla="*/ 0 w 14"/>
                    <a:gd name="T5" fmla="*/ 0 h 10"/>
                    <a:gd name="T6" fmla="*/ 0 w 14"/>
                    <a:gd name="T7" fmla="*/ 0 h 10"/>
                    <a:gd name="T8" fmla="*/ 0 w 14"/>
                    <a:gd name="T9" fmla="*/ 0 h 10"/>
                    <a:gd name="T10" fmla="*/ 0 w 14"/>
                    <a:gd name="T11" fmla="*/ 0 h 10"/>
                    <a:gd name="T12" fmla="*/ 0 w 14"/>
                    <a:gd name="T13" fmla="*/ 0 h 10"/>
                    <a:gd name="T14" fmla="*/ 0 w 14"/>
                    <a:gd name="T15" fmla="*/ 0 h 10"/>
                    <a:gd name="T16" fmla="*/ 0 w 14"/>
                    <a:gd name="T17" fmla="*/ 0 h 10"/>
                    <a:gd name="T18" fmla="*/ 0 w 14"/>
                    <a:gd name="T19" fmla="*/ 0 h 10"/>
                    <a:gd name="T20" fmla="*/ 0 w 14"/>
                    <a:gd name="T21" fmla="*/ 0 h 10"/>
                    <a:gd name="T22" fmla="*/ 0 w 14"/>
                    <a:gd name="T23" fmla="*/ 0 h 10"/>
                    <a:gd name="T24" fmla="*/ 0 w 14"/>
                    <a:gd name="T25" fmla="*/ 0 h 10"/>
                    <a:gd name="T26" fmla="*/ 0 w 14"/>
                    <a:gd name="T27" fmla="*/ 0 h 10"/>
                    <a:gd name="T28" fmla="*/ 0 w 14"/>
                    <a:gd name="T29" fmla="*/ 0 h 10"/>
                    <a:gd name="T30" fmla="*/ 0 w 14"/>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0"/>
                    <a:gd name="T50" fmla="*/ 14 w 14"/>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0">
                      <a:moveTo>
                        <a:pt x="9" y="0"/>
                      </a:moveTo>
                      <a:lnTo>
                        <a:pt x="12" y="1"/>
                      </a:lnTo>
                      <a:lnTo>
                        <a:pt x="13" y="2"/>
                      </a:lnTo>
                      <a:lnTo>
                        <a:pt x="14" y="3"/>
                      </a:lnTo>
                      <a:lnTo>
                        <a:pt x="14" y="5"/>
                      </a:lnTo>
                      <a:lnTo>
                        <a:pt x="12" y="7"/>
                      </a:lnTo>
                      <a:lnTo>
                        <a:pt x="9" y="10"/>
                      </a:lnTo>
                      <a:lnTo>
                        <a:pt x="4" y="10"/>
                      </a:lnTo>
                      <a:lnTo>
                        <a:pt x="1" y="10"/>
                      </a:lnTo>
                      <a:lnTo>
                        <a:pt x="0" y="8"/>
                      </a:lnTo>
                      <a:lnTo>
                        <a:pt x="1" y="7"/>
                      </a:lnTo>
                      <a:lnTo>
                        <a:pt x="2" y="5"/>
                      </a:lnTo>
                      <a:lnTo>
                        <a:pt x="5" y="2"/>
                      </a:lnTo>
                      <a:lnTo>
                        <a:pt x="8" y="1"/>
                      </a:lnTo>
                      <a:lnTo>
                        <a:pt x="9" y="0"/>
                      </a:lnTo>
                      <a:close/>
                    </a:path>
                  </a:pathLst>
                </a:custGeom>
                <a:solidFill>
                  <a:srgbClr val="70260D"/>
                </a:solidFill>
                <a:ln w="9525">
                  <a:noFill/>
                  <a:round/>
                  <a:headEnd/>
                  <a:tailEnd/>
                </a:ln>
              </p:spPr>
              <p:txBody>
                <a:bodyPr/>
                <a:lstStyle/>
                <a:p>
                  <a:endParaRPr lang="fr-FR"/>
                </a:p>
              </p:txBody>
            </p:sp>
            <p:sp>
              <p:nvSpPr>
                <p:cNvPr id="147" name="Freeform 543"/>
                <p:cNvSpPr>
                  <a:spLocks/>
                </p:cNvSpPr>
                <p:nvPr/>
              </p:nvSpPr>
              <p:spPr bwMode="auto">
                <a:xfrm>
                  <a:off x="4083" y="2202"/>
                  <a:ext cx="5" cy="3"/>
                </a:xfrm>
                <a:custGeom>
                  <a:avLst/>
                  <a:gdLst>
                    <a:gd name="T0" fmla="*/ 0 w 22"/>
                    <a:gd name="T1" fmla="*/ 0 h 9"/>
                    <a:gd name="T2" fmla="*/ 0 w 22"/>
                    <a:gd name="T3" fmla="*/ 0 h 9"/>
                    <a:gd name="T4" fmla="*/ 0 w 22"/>
                    <a:gd name="T5" fmla="*/ 0 h 9"/>
                    <a:gd name="T6" fmla="*/ 0 w 22"/>
                    <a:gd name="T7" fmla="*/ 0 h 9"/>
                    <a:gd name="T8" fmla="*/ 0 w 22"/>
                    <a:gd name="T9" fmla="*/ 0 h 9"/>
                    <a:gd name="T10" fmla="*/ 0 w 22"/>
                    <a:gd name="T11" fmla="*/ 0 h 9"/>
                    <a:gd name="T12" fmla="*/ 0 w 22"/>
                    <a:gd name="T13" fmla="*/ 0 h 9"/>
                    <a:gd name="T14" fmla="*/ 0 w 22"/>
                    <a:gd name="T15" fmla="*/ 0 h 9"/>
                    <a:gd name="T16" fmla="*/ 0 w 22"/>
                    <a:gd name="T17" fmla="*/ 0 h 9"/>
                    <a:gd name="T18" fmla="*/ 0 w 22"/>
                    <a:gd name="T19" fmla="*/ 0 h 9"/>
                    <a:gd name="T20" fmla="*/ 0 w 22"/>
                    <a:gd name="T21" fmla="*/ 0 h 9"/>
                    <a:gd name="T22" fmla="*/ 0 w 22"/>
                    <a:gd name="T23" fmla="*/ 0 h 9"/>
                    <a:gd name="T24" fmla="*/ 0 w 22"/>
                    <a:gd name="T25" fmla="*/ 0 h 9"/>
                    <a:gd name="T26" fmla="*/ 0 w 22"/>
                    <a:gd name="T27" fmla="*/ 0 h 9"/>
                    <a:gd name="T28" fmla="*/ 0 w 22"/>
                    <a:gd name="T29" fmla="*/ 0 h 9"/>
                    <a:gd name="T30" fmla="*/ 0 w 22"/>
                    <a:gd name="T31" fmla="*/ 0 h 9"/>
                    <a:gd name="T32" fmla="*/ 0 w 22"/>
                    <a:gd name="T33" fmla="*/ 0 h 9"/>
                    <a:gd name="T34" fmla="*/ 0 w 22"/>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9"/>
                    <a:gd name="T56" fmla="*/ 22 w 22"/>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9">
                      <a:moveTo>
                        <a:pt x="5" y="0"/>
                      </a:moveTo>
                      <a:lnTo>
                        <a:pt x="8" y="0"/>
                      </a:lnTo>
                      <a:lnTo>
                        <a:pt x="12" y="0"/>
                      </a:lnTo>
                      <a:lnTo>
                        <a:pt x="16" y="0"/>
                      </a:lnTo>
                      <a:lnTo>
                        <a:pt x="18" y="1"/>
                      </a:lnTo>
                      <a:lnTo>
                        <a:pt x="21" y="2"/>
                      </a:lnTo>
                      <a:lnTo>
                        <a:pt x="22" y="4"/>
                      </a:lnTo>
                      <a:lnTo>
                        <a:pt x="22" y="6"/>
                      </a:lnTo>
                      <a:lnTo>
                        <a:pt x="20" y="9"/>
                      </a:lnTo>
                      <a:lnTo>
                        <a:pt x="16" y="8"/>
                      </a:lnTo>
                      <a:lnTo>
                        <a:pt x="9" y="7"/>
                      </a:lnTo>
                      <a:lnTo>
                        <a:pt x="4" y="6"/>
                      </a:lnTo>
                      <a:lnTo>
                        <a:pt x="0" y="6"/>
                      </a:lnTo>
                      <a:lnTo>
                        <a:pt x="1" y="4"/>
                      </a:lnTo>
                      <a:lnTo>
                        <a:pt x="3" y="2"/>
                      </a:lnTo>
                      <a:lnTo>
                        <a:pt x="4" y="1"/>
                      </a:lnTo>
                      <a:lnTo>
                        <a:pt x="5" y="0"/>
                      </a:lnTo>
                      <a:close/>
                    </a:path>
                  </a:pathLst>
                </a:custGeom>
                <a:solidFill>
                  <a:srgbClr val="70260D"/>
                </a:solidFill>
                <a:ln w="9525">
                  <a:noFill/>
                  <a:round/>
                  <a:headEnd/>
                  <a:tailEnd/>
                </a:ln>
              </p:spPr>
              <p:txBody>
                <a:bodyPr/>
                <a:lstStyle/>
                <a:p>
                  <a:endParaRPr lang="fr-FR"/>
                </a:p>
              </p:txBody>
            </p:sp>
            <p:sp>
              <p:nvSpPr>
                <p:cNvPr id="148" name="Freeform 544"/>
                <p:cNvSpPr>
                  <a:spLocks/>
                </p:cNvSpPr>
                <p:nvPr/>
              </p:nvSpPr>
              <p:spPr bwMode="auto">
                <a:xfrm>
                  <a:off x="4097" y="2205"/>
                  <a:ext cx="4" cy="3"/>
                </a:xfrm>
                <a:custGeom>
                  <a:avLst/>
                  <a:gdLst>
                    <a:gd name="T0" fmla="*/ 0 w 20"/>
                    <a:gd name="T1" fmla="*/ 0 h 10"/>
                    <a:gd name="T2" fmla="*/ 0 w 20"/>
                    <a:gd name="T3" fmla="*/ 0 h 10"/>
                    <a:gd name="T4" fmla="*/ 0 w 20"/>
                    <a:gd name="T5" fmla="*/ 0 h 10"/>
                    <a:gd name="T6" fmla="*/ 0 w 20"/>
                    <a:gd name="T7" fmla="*/ 0 h 10"/>
                    <a:gd name="T8" fmla="*/ 0 w 20"/>
                    <a:gd name="T9" fmla="*/ 0 h 10"/>
                    <a:gd name="T10" fmla="*/ 0 w 20"/>
                    <a:gd name="T11" fmla="*/ 0 h 10"/>
                    <a:gd name="T12" fmla="*/ 0 w 20"/>
                    <a:gd name="T13" fmla="*/ 0 h 10"/>
                    <a:gd name="T14" fmla="*/ 0 w 20"/>
                    <a:gd name="T15" fmla="*/ 0 h 10"/>
                    <a:gd name="T16" fmla="*/ 0 w 20"/>
                    <a:gd name="T17" fmla="*/ 0 h 10"/>
                    <a:gd name="T18" fmla="*/ 0 w 20"/>
                    <a:gd name="T19" fmla="*/ 0 h 10"/>
                    <a:gd name="T20" fmla="*/ 0 w 20"/>
                    <a:gd name="T21" fmla="*/ 0 h 10"/>
                    <a:gd name="T22" fmla="*/ 0 w 20"/>
                    <a:gd name="T23" fmla="*/ 0 h 10"/>
                    <a:gd name="T24" fmla="*/ 0 w 20"/>
                    <a:gd name="T25" fmla="*/ 0 h 10"/>
                    <a:gd name="T26" fmla="*/ 0 w 20"/>
                    <a:gd name="T27" fmla="*/ 0 h 10"/>
                    <a:gd name="T28" fmla="*/ 0 w 20"/>
                    <a:gd name="T29" fmla="*/ 0 h 10"/>
                    <a:gd name="T30" fmla="*/ 0 w 20"/>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10"/>
                    <a:gd name="T50" fmla="*/ 20 w 20"/>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10">
                      <a:moveTo>
                        <a:pt x="3" y="0"/>
                      </a:moveTo>
                      <a:lnTo>
                        <a:pt x="8" y="1"/>
                      </a:lnTo>
                      <a:lnTo>
                        <a:pt x="13" y="2"/>
                      </a:lnTo>
                      <a:lnTo>
                        <a:pt x="16" y="2"/>
                      </a:lnTo>
                      <a:lnTo>
                        <a:pt x="17" y="3"/>
                      </a:lnTo>
                      <a:lnTo>
                        <a:pt x="18" y="5"/>
                      </a:lnTo>
                      <a:lnTo>
                        <a:pt x="20" y="8"/>
                      </a:lnTo>
                      <a:lnTo>
                        <a:pt x="17" y="9"/>
                      </a:lnTo>
                      <a:lnTo>
                        <a:pt x="13" y="10"/>
                      </a:lnTo>
                      <a:lnTo>
                        <a:pt x="9" y="9"/>
                      </a:lnTo>
                      <a:lnTo>
                        <a:pt x="5" y="8"/>
                      </a:lnTo>
                      <a:lnTo>
                        <a:pt x="3" y="7"/>
                      </a:lnTo>
                      <a:lnTo>
                        <a:pt x="0" y="5"/>
                      </a:lnTo>
                      <a:lnTo>
                        <a:pt x="0" y="2"/>
                      </a:lnTo>
                      <a:lnTo>
                        <a:pt x="3" y="0"/>
                      </a:lnTo>
                      <a:close/>
                    </a:path>
                  </a:pathLst>
                </a:custGeom>
                <a:solidFill>
                  <a:srgbClr val="70260D"/>
                </a:solidFill>
                <a:ln w="9525">
                  <a:noFill/>
                  <a:round/>
                  <a:headEnd/>
                  <a:tailEnd/>
                </a:ln>
              </p:spPr>
              <p:txBody>
                <a:bodyPr/>
                <a:lstStyle/>
                <a:p>
                  <a:endParaRPr lang="fr-FR"/>
                </a:p>
              </p:txBody>
            </p:sp>
            <p:sp>
              <p:nvSpPr>
                <p:cNvPr id="149" name="Freeform 545"/>
                <p:cNvSpPr>
                  <a:spLocks/>
                </p:cNvSpPr>
                <p:nvPr/>
              </p:nvSpPr>
              <p:spPr bwMode="auto">
                <a:xfrm>
                  <a:off x="4097" y="2210"/>
                  <a:ext cx="3" cy="4"/>
                </a:xfrm>
                <a:custGeom>
                  <a:avLst/>
                  <a:gdLst>
                    <a:gd name="T0" fmla="*/ 0 w 11"/>
                    <a:gd name="T1" fmla="*/ 0 h 10"/>
                    <a:gd name="T2" fmla="*/ 0 w 11"/>
                    <a:gd name="T3" fmla="*/ 0 h 10"/>
                    <a:gd name="T4" fmla="*/ 0 w 11"/>
                    <a:gd name="T5" fmla="*/ 0 h 10"/>
                    <a:gd name="T6" fmla="*/ 0 w 11"/>
                    <a:gd name="T7" fmla="*/ 0 h 10"/>
                    <a:gd name="T8" fmla="*/ 0 w 11"/>
                    <a:gd name="T9" fmla="*/ 0 h 10"/>
                    <a:gd name="T10" fmla="*/ 0 w 11"/>
                    <a:gd name="T11" fmla="*/ 0 h 10"/>
                    <a:gd name="T12" fmla="*/ 0 w 11"/>
                    <a:gd name="T13" fmla="*/ 0 h 10"/>
                    <a:gd name="T14" fmla="*/ 0 w 11"/>
                    <a:gd name="T15" fmla="*/ 0 h 10"/>
                    <a:gd name="T16" fmla="*/ 0 w 11"/>
                    <a:gd name="T17" fmla="*/ 0 h 10"/>
                    <a:gd name="T18" fmla="*/ 0 w 11"/>
                    <a:gd name="T19" fmla="*/ 0 h 10"/>
                    <a:gd name="T20" fmla="*/ 0 w 11"/>
                    <a:gd name="T21" fmla="*/ 0 h 10"/>
                    <a:gd name="T22" fmla="*/ 0 w 11"/>
                    <a:gd name="T23" fmla="*/ 0 h 10"/>
                    <a:gd name="T24" fmla="*/ 0 w 11"/>
                    <a:gd name="T25" fmla="*/ 0 h 10"/>
                    <a:gd name="T26" fmla="*/ 0 w 11"/>
                    <a:gd name="T27" fmla="*/ 0 h 10"/>
                    <a:gd name="T28" fmla="*/ 0 w 11"/>
                    <a:gd name="T29" fmla="*/ 0 h 10"/>
                    <a:gd name="T30" fmla="*/ 0 w 11"/>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
                    <a:gd name="T49" fmla="*/ 0 h 10"/>
                    <a:gd name="T50" fmla="*/ 11 w 11"/>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 h="10">
                      <a:moveTo>
                        <a:pt x="0" y="0"/>
                      </a:moveTo>
                      <a:lnTo>
                        <a:pt x="2" y="0"/>
                      </a:lnTo>
                      <a:lnTo>
                        <a:pt x="5" y="1"/>
                      </a:lnTo>
                      <a:lnTo>
                        <a:pt x="9" y="3"/>
                      </a:lnTo>
                      <a:lnTo>
                        <a:pt x="11" y="6"/>
                      </a:lnTo>
                      <a:lnTo>
                        <a:pt x="11" y="8"/>
                      </a:lnTo>
                      <a:lnTo>
                        <a:pt x="11" y="9"/>
                      </a:lnTo>
                      <a:lnTo>
                        <a:pt x="10" y="10"/>
                      </a:lnTo>
                      <a:lnTo>
                        <a:pt x="7" y="10"/>
                      </a:lnTo>
                      <a:lnTo>
                        <a:pt x="5" y="10"/>
                      </a:lnTo>
                      <a:lnTo>
                        <a:pt x="2" y="10"/>
                      </a:lnTo>
                      <a:lnTo>
                        <a:pt x="0" y="7"/>
                      </a:lnTo>
                      <a:lnTo>
                        <a:pt x="0" y="4"/>
                      </a:lnTo>
                      <a:lnTo>
                        <a:pt x="0" y="1"/>
                      </a:lnTo>
                      <a:lnTo>
                        <a:pt x="0" y="0"/>
                      </a:lnTo>
                      <a:close/>
                    </a:path>
                  </a:pathLst>
                </a:custGeom>
                <a:solidFill>
                  <a:srgbClr val="70260D"/>
                </a:solidFill>
                <a:ln w="9525">
                  <a:noFill/>
                  <a:round/>
                  <a:headEnd/>
                  <a:tailEnd/>
                </a:ln>
              </p:spPr>
              <p:txBody>
                <a:bodyPr/>
                <a:lstStyle/>
                <a:p>
                  <a:endParaRPr lang="fr-FR"/>
                </a:p>
              </p:txBody>
            </p:sp>
            <p:sp>
              <p:nvSpPr>
                <p:cNvPr id="150" name="Freeform 546"/>
                <p:cNvSpPr>
                  <a:spLocks/>
                </p:cNvSpPr>
                <p:nvPr/>
              </p:nvSpPr>
              <p:spPr bwMode="auto">
                <a:xfrm>
                  <a:off x="4084" y="2211"/>
                  <a:ext cx="4" cy="5"/>
                </a:xfrm>
                <a:custGeom>
                  <a:avLst/>
                  <a:gdLst>
                    <a:gd name="T0" fmla="*/ 0 w 18"/>
                    <a:gd name="T1" fmla="*/ 0 h 13"/>
                    <a:gd name="T2" fmla="*/ 0 w 18"/>
                    <a:gd name="T3" fmla="*/ 0 h 13"/>
                    <a:gd name="T4" fmla="*/ 0 w 18"/>
                    <a:gd name="T5" fmla="*/ 0 h 13"/>
                    <a:gd name="T6" fmla="*/ 0 w 18"/>
                    <a:gd name="T7" fmla="*/ 0 h 13"/>
                    <a:gd name="T8" fmla="*/ 0 w 18"/>
                    <a:gd name="T9" fmla="*/ 0 h 13"/>
                    <a:gd name="T10" fmla="*/ 0 w 18"/>
                    <a:gd name="T11" fmla="*/ 0 h 13"/>
                    <a:gd name="T12" fmla="*/ 0 w 18"/>
                    <a:gd name="T13" fmla="*/ 0 h 13"/>
                    <a:gd name="T14" fmla="*/ 0 w 18"/>
                    <a:gd name="T15" fmla="*/ 0 h 13"/>
                    <a:gd name="T16" fmla="*/ 0 w 18"/>
                    <a:gd name="T17" fmla="*/ 0 h 13"/>
                    <a:gd name="T18" fmla="*/ 0 w 18"/>
                    <a:gd name="T19" fmla="*/ 0 h 13"/>
                    <a:gd name="T20" fmla="*/ 0 w 18"/>
                    <a:gd name="T21" fmla="*/ 0 h 13"/>
                    <a:gd name="T22" fmla="*/ 0 w 18"/>
                    <a:gd name="T23" fmla="*/ 0 h 13"/>
                    <a:gd name="T24" fmla="*/ 0 w 18"/>
                    <a:gd name="T25" fmla="*/ 0 h 13"/>
                    <a:gd name="T26" fmla="*/ 0 w 18"/>
                    <a:gd name="T27" fmla="*/ 0 h 13"/>
                    <a:gd name="T28" fmla="*/ 0 w 18"/>
                    <a:gd name="T29" fmla="*/ 0 h 13"/>
                    <a:gd name="T30" fmla="*/ 0 w 18"/>
                    <a:gd name="T31" fmla="*/ 0 h 13"/>
                    <a:gd name="T32" fmla="*/ 0 w 18"/>
                    <a:gd name="T33" fmla="*/ 0 h 13"/>
                    <a:gd name="T34" fmla="*/ 0 w 18"/>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
                    <a:gd name="T55" fmla="*/ 0 h 13"/>
                    <a:gd name="T56" fmla="*/ 18 w 18"/>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 h="13">
                      <a:moveTo>
                        <a:pt x="12" y="0"/>
                      </a:moveTo>
                      <a:lnTo>
                        <a:pt x="13" y="0"/>
                      </a:lnTo>
                      <a:lnTo>
                        <a:pt x="14" y="1"/>
                      </a:lnTo>
                      <a:lnTo>
                        <a:pt x="17" y="1"/>
                      </a:lnTo>
                      <a:lnTo>
                        <a:pt x="18" y="2"/>
                      </a:lnTo>
                      <a:lnTo>
                        <a:pt x="17" y="4"/>
                      </a:lnTo>
                      <a:lnTo>
                        <a:pt x="16" y="6"/>
                      </a:lnTo>
                      <a:lnTo>
                        <a:pt x="13" y="9"/>
                      </a:lnTo>
                      <a:lnTo>
                        <a:pt x="12" y="11"/>
                      </a:lnTo>
                      <a:lnTo>
                        <a:pt x="8" y="12"/>
                      </a:lnTo>
                      <a:lnTo>
                        <a:pt x="5" y="13"/>
                      </a:lnTo>
                      <a:lnTo>
                        <a:pt x="3" y="12"/>
                      </a:lnTo>
                      <a:lnTo>
                        <a:pt x="0" y="10"/>
                      </a:lnTo>
                      <a:lnTo>
                        <a:pt x="1" y="7"/>
                      </a:lnTo>
                      <a:lnTo>
                        <a:pt x="5" y="4"/>
                      </a:lnTo>
                      <a:lnTo>
                        <a:pt x="9" y="1"/>
                      </a:lnTo>
                      <a:lnTo>
                        <a:pt x="12" y="0"/>
                      </a:lnTo>
                      <a:close/>
                    </a:path>
                  </a:pathLst>
                </a:custGeom>
                <a:solidFill>
                  <a:srgbClr val="70260D"/>
                </a:solidFill>
                <a:ln w="9525">
                  <a:noFill/>
                  <a:round/>
                  <a:headEnd/>
                  <a:tailEnd/>
                </a:ln>
              </p:spPr>
              <p:txBody>
                <a:bodyPr/>
                <a:lstStyle/>
                <a:p>
                  <a:endParaRPr lang="fr-FR"/>
                </a:p>
              </p:txBody>
            </p:sp>
            <p:sp>
              <p:nvSpPr>
                <p:cNvPr id="151" name="Freeform 547"/>
                <p:cNvSpPr>
                  <a:spLocks/>
                </p:cNvSpPr>
                <p:nvPr/>
              </p:nvSpPr>
              <p:spPr bwMode="auto">
                <a:xfrm>
                  <a:off x="4104" y="2300"/>
                  <a:ext cx="5" cy="5"/>
                </a:xfrm>
                <a:custGeom>
                  <a:avLst/>
                  <a:gdLst>
                    <a:gd name="T0" fmla="*/ 0 w 22"/>
                    <a:gd name="T1" fmla="*/ 0 h 16"/>
                    <a:gd name="T2" fmla="*/ 0 w 22"/>
                    <a:gd name="T3" fmla="*/ 0 h 16"/>
                    <a:gd name="T4" fmla="*/ 0 w 22"/>
                    <a:gd name="T5" fmla="*/ 0 h 16"/>
                    <a:gd name="T6" fmla="*/ 0 w 22"/>
                    <a:gd name="T7" fmla="*/ 0 h 16"/>
                    <a:gd name="T8" fmla="*/ 0 w 22"/>
                    <a:gd name="T9" fmla="*/ 0 h 16"/>
                    <a:gd name="T10" fmla="*/ 0 w 22"/>
                    <a:gd name="T11" fmla="*/ 0 h 16"/>
                    <a:gd name="T12" fmla="*/ 0 w 22"/>
                    <a:gd name="T13" fmla="*/ 0 h 16"/>
                    <a:gd name="T14" fmla="*/ 0 w 22"/>
                    <a:gd name="T15" fmla="*/ 0 h 16"/>
                    <a:gd name="T16" fmla="*/ 0 w 22"/>
                    <a:gd name="T17" fmla="*/ 0 h 16"/>
                    <a:gd name="T18" fmla="*/ 0 w 22"/>
                    <a:gd name="T19" fmla="*/ 0 h 16"/>
                    <a:gd name="T20" fmla="*/ 0 w 22"/>
                    <a:gd name="T21" fmla="*/ 0 h 16"/>
                    <a:gd name="T22" fmla="*/ 0 w 22"/>
                    <a:gd name="T23" fmla="*/ 0 h 16"/>
                    <a:gd name="T24" fmla="*/ 0 w 22"/>
                    <a:gd name="T25" fmla="*/ 0 h 16"/>
                    <a:gd name="T26" fmla="*/ 0 w 22"/>
                    <a:gd name="T27" fmla="*/ 0 h 16"/>
                    <a:gd name="T28" fmla="*/ 0 w 22"/>
                    <a:gd name="T29" fmla="*/ 0 h 16"/>
                    <a:gd name="T30" fmla="*/ 0 w 22"/>
                    <a:gd name="T31" fmla="*/ 0 h 16"/>
                    <a:gd name="T32" fmla="*/ 0 w 22"/>
                    <a:gd name="T33" fmla="*/ 0 h 16"/>
                    <a:gd name="T34" fmla="*/ 0 w 22"/>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16"/>
                    <a:gd name="T56" fmla="*/ 22 w 22"/>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16">
                      <a:moveTo>
                        <a:pt x="4" y="0"/>
                      </a:moveTo>
                      <a:lnTo>
                        <a:pt x="9" y="2"/>
                      </a:lnTo>
                      <a:lnTo>
                        <a:pt x="16" y="5"/>
                      </a:lnTo>
                      <a:lnTo>
                        <a:pt x="17" y="6"/>
                      </a:lnTo>
                      <a:lnTo>
                        <a:pt x="19" y="9"/>
                      </a:lnTo>
                      <a:lnTo>
                        <a:pt x="21" y="12"/>
                      </a:lnTo>
                      <a:lnTo>
                        <a:pt x="22" y="15"/>
                      </a:lnTo>
                      <a:lnTo>
                        <a:pt x="17" y="16"/>
                      </a:lnTo>
                      <a:lnTo>
                        <a:pt x="14" y="16"/>
                      </a:lnTo>
                      <a:lnTo>
                        <a:pt x="12" y="14"/>
                      </a:lnTo>
                      <a:lnTo>
                        <a:pt x="9" y="13"/>
                      </a:lnTo>
                      <a:lnTo>
                        <a:pt x="4" y="8"/>
                      </a:lnTo>
                      <a:lnTo>
                        <a:pt x="0" y="6"/>
                      </a:lnTo>
                      <a:lnTo>
                        <a:pt x="0" y="4"/>
                      </a:lnTo>
                      <a:lnTo>
                        <a:pt x="2" y="2"/>
                      </a:lnTo>
                      <a:lnTo>
                        <a:pt x="2" y="1"/>
                      </a:lnTo>
                      <a:lnTo>
                        <a:pt x="4" y="0"/>
                      </a:lnTo>
                      <a:close/>
                    </a:path>
                  </a:pathLst>
                </a:custGeom>
                <a:solidFill>
                  <a:srgbClr val="FFFFFF"/>
                </a:solidFill>
                <a:ln w="9525">
                  <a:noFill/>
                  <a:round/>
                  <a:headEnd/>
                  <a:tailEnd/>
                </a:ln>
              </p:spPr>
              <p:txBody>
                <a:bodyPr/>
                <a:lstStyle/>
                <a:p>
                  <a:endParaRPr lang="fr-FR"/>
                </a:p>
              </p:txBody>
            </p:sp>
            <p:sp>
              <p:nvSpPr>
                <p:cNvPr id="152" name="Freeform 548"/>
                <p:cNvSpPr>
                  <a:spLocks/>
                </p:cNvSpPr>
                <p:nvPr/>
              </p:nvSpPr>
              <p:spPr bwMode="auto">
                <a:xfrm>
                  <a:off x="4078" y="2303"/>
                  <a:ext cx="4" cy="4"/>
                </a:xfrm>
                <a:custGeom>
                  <a:avLst/>
                  <a:gdLst>
                    <a:gd name="T0" fmla="*/ 0 w 16"/>
                    <a:gd name="T1" fmla="*/ 0 h 13"/>
                    <a:gd name="T2" fmla="*/ 0 w 16"/>
                    <a:gd name="T3" fmla="*/ 0 h 13"/>
                    <a:gd name="T4" fmla="*/ 0 w 16"/>
                    <a:gd name="T5" fmla="*/ 0 h 13"/>
                    <a:gd name="T6" fmla="*/ 0 w 16"/>
                    <a:gd name="T7" fmla="*/ 0 h 13"/>
                    <a:gd name="T8" fmla="*/ 0 w 16"/>
                    <a:gd name="T9" fmla="*/ 0 h 13"/>
                    <a:gd name="T10" fmla="*/ 0 w 16"/>
                    <a:gd name="T11" fmla="*/ 0 h 13"/>
                    <a:gd name="T12" fmla="*/ 0 w 16"/>
                    <a:gd name="T13" fmla="*/ 0 h 13"/>
                    <a:gd name="T14" fmla="*/ 0 w 16"/>
                    <a:gd name="T15" fmla="*/ 0 h 13"/>
                    <a:gd name="T16" fmla="*/ 0 w 16"/>
                    <a:gd name="T17" fmla="*/ 0 h 13"/>
                    <a:gd name="T18" fmla="*/ 0 w 16"/>
                    <a:gd name="T19" fmla="*/ 0 h 13"/>
                    <a:gd name="T20" fmla="*/ 0 w 16"/>
                    <a:gd name="T21" fmla="*/ 0 h 13"/>
                    <a:gd name="T22" fmla="*/ 0 w 16"/>
                    <a:gd name="T23" fmla="*/ 0 h 13"/>
                    <a:gd name="T24" fmla="*/ 0 w 16"/>
                    <a:gd name="T25" fmla="*/ 0 h 13"/>
                    <a:gd name="T26" fmla="*/ 0 w 16"/>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
                    <a:gd name="T43" fmla="*/ 0 h 13"/>
                    <a:gd name="T44" fmla="*/ 16 w 16"/>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 h="13">
                      <a:moveTo>
                        <a:pt x="4" y="0"/>
                      </a:moveTo>
                      <a:lnTo>
                        <a:pt x="8" y="1"/>
                      </a:lnTo>
                      <a:lnTo>
                        <a:pt x="13" y="4"/>
                      </a:lnTo>
                      <a:lnTo>
                        <a:pt x="15" y="8"/>
                      </a:lnTo>
                      <a:lnTo>
                        <a:pt x="16" y="12"/>
                      </a:lnTo>
                      <a:lnTo>
                        <a:pt x="12" y="13"/>
                      </a:lnTo>
                      <a:lnTo>
                        <a:pt x="8" y="13"/>
                      </a:lnTo>
                      <a:lnTo>
                        <a:pt x="4" y="12"/>
                      </a:lnTo>
                      <a:lnTo>
                        <a:pt x="3" y="10"/>
                      </a:lnTo>
                      <a:lnTo>
                        <a:pt x="0" y="8"/>
                      </a:lnTo>
                      <a:lnTo>
                        <a:pt x="0" y="5"/>
                      </a:lnTo>
                      <a:lnTo>
                        <a:pt x="0" y="1"/>
                      </a:lnTo>
                      <a:lnTo>
                        <a:pt x="4" y="0"/>
                      </a:lnTo>
                      <a:close/>
                    </a:path>
                  </a:pathLst>
                </a:custGeom>
                <a:solidFill>
                  <a:srgbClr val="FFFFFF"/>
                </a:solidFill>
                <a:ln w="9525">
                  <a:noFill/>
                  <a:round/>
                  <a:headEnd/>
                  <a:tailEnd/>
                </a:ln>
              </p:spPr>
              <p:txBody>
                <a:bodyPr/>
                <a:lstStyle/>
                <a:p>
                  <a:endParaRPr lang="fr-FR"/>
                </a:p>
              </p:txBody>
            </p:sp>
            <p:sp>
              <p:nvSpPr>
                <p:cNvPr id="153" name="Freeform 549"/>
                <p:cNvSpPr>
                  <a:spLocks/>
                </p:cNvSpPr>
                <p:nvPr/>
              </p:nvSpPr>
              <p:spPr bwMode="auto">
                <a:xfrm>
                  <a:off x="4121" y="2303"/>
                  <a:ext cx="4" cy="5"/>
                </a:xfrm>
                <a:custGeom>
                  <a:avLst/>
                  <a:gdLst>
                    <a:gd name="T0" fmla="*/ 0 w 17"/>
                    <a:gd name="T1" fmla="*/ 0 h 16"/>
                    <a:gd name="T2" fmla="*/ 0 w 17"/>
                    <a:gd name="T3" fmla="*/ 0 h 16"/>
                    <a:gd name="T4" fmla="*/ 0 w 17"/>
                    <a:gd name="T5" fmla="*/ 0 h 16"/>
                    <a:gd name="T6" fmla="*/ 0 w 17"/>
                    <a:gd name="T7" fmla="*/ 0 h 16"/>
                    <a:gd name="T8" fmla="*/ 0 w 17"/>
                    <a:gd name="T9" fmla="*/ 0 h 16"/>
                    <a:gd name="T10" fmla="*/ 0 w 17"/>
                    <a:gd name="T11" fmla="*/ 0 h 16"/>
                    <a:gd name="T12" fmla="*/ 0 w 17"/>
                    <a:gd name="T13" fmla="*/ 0 h 16"/>
                    <a:gd name="T14" fmla="*/ 0 w 17"/>
                    <a:gd name="T15" fmla="*/ 0 h 16"/>
                    <a:gd name="T16" fmla="*/ 0 w 17"/>
                    <a:gd name="T17" fmla="*/ 0 h 16"/>
                    <a:gd name="T18" fmla="*/ 0 w 17"/>
                    <a:gd name="T19" fmla="*/ 0 h 16"/>
                    <a:gd name="T20" fmla="*/ 0 w 17"/>
                    <a:gd name="T21" fmla="*/ 0 h 16"/>
                    <a:gd name="T22" fmla="*/ 0 w 17"/>
                    <a:gd name="T23" fmla="*/ 0 h 16"/>
                    <a:gd name="T24" fmla="*/ 0 w 17"/>
                    <a:gd name="T25" fmla="*/ 0 h 16"/>
                    <a:gd name="T26" fmla="*/ 0 w 17"/>
                    <a:gd name="T27" fmla="*/ 0 h 16"/>
                    <a:gd name="T28" fmla="*/ 0 w 17"/>
                    <a:gd name="T29" fmla="*/ 0 h 16"/>
                    <a:gd name="T30" fmla="*/ 0 w 17"/>
                    <a:gd name="T31" fmla="*/ 0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6"/>
                    <a:gd name="T50" fmla="*/ 17 w 17"/>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6">
                      <a:moveTo>
                        <a:pt x="3" y="0"/>
                      </a:moveTo>
                      <a:lnTo>
                        <a:pt x="9" y="1"/>
                      </a:lnTo>
                      <a:lnTo>
                        <a:pt x="15" y="6"/>
                      </a:lnTo>
                      <a:lnTo>
                        <a:pt x="16" y="8"/>
                      </a:lnTo>
                      <a:lnTo>
                        <a:pt x="17" y="11"/>
                      </a:lnTo>
                      <a:lnTo>
                        <a:pt x="16" y="14"/>
                      </a:lnTo>
                      <a:lnTo>
                        <a:pt x="16" y="16"/>
                      </a:lnTo>
                      <a:lnTo>
                        <a:pt x="13" y="15"/>
                      </a:lnTo>
                      <a:lnTo>
                        <a:pt x="9" y="14"/>
                      </a:lnTo>
                      <a:lnTo>
                        <a:pt x="5" y="13"/>
                      </a:lnTo>
                      <a:lnTo>
                        <a:pt x="3" y="11"/>
                      </a:lnTo>
                      <a:lnTo>
                        <a:pt x="0" y="8"/>
                      </a:lnTo>
                      <a:lnTo>
                        <a:pt x="0" y="6"/>
                      </a:lnTo>
                      <a:lnTo>
                        <a:pt x="0" y="2"/>
                      </a:lnTo>
                      <a:lnTo>
                        <a:pt x="3" y="0"/>
                      </a:lnTo>
                      <a:close/>
                    </a:path>
                  </a:pathLst>
                </a:custGeom>
                <a:solidFill>
                  <a:srgbClr val="FFFFFF"/>
                </a:solidFill>
                <a:ln w="9525">
                  <a:noFill/>
                  <a:round/>
                  <a:headEnd/>
                  <a:tailEnd/>
                </a:ln>
              </p:spPr>
              <p:txBody>
                <a:bodyPr/>
                <a:lstStyle/>
                <a:p>
                  <a:endParaRPr lang="fr-FR"/>
                </a:p>
              </p:txBody>
            </p:sp>
            <p:sp>
              <p:nvSpPr>
                <p:cNvPr id="154" name="Freeform 550"/>
                <p:cNvSpPr>
                  <a:spLocks/>
                </p:cNvSpPr>
                <p:nvPr/>
              </p:nvSpPr>
              <p:spPr bwMode="auto">
                <a:xfrm>
                  <a:off x="4165" y="2311"/>
                  <a:ext cx="3" cy="5"/>
                </a:xfrm>
                <a:custGeom>
                  <a:avLst/>
                  <a:gdLst>
                    <a:gd name="T0" fmla="*/ 0 w 13"/>
                    <a:gd name="T1" fmla="*/ 0 h 15"/>
                    <a:gd name="T2" fmla="*/ 0 w 13"/>
                    <a:gd name="T3" fmla="*/ 0 h 15"/>
                    <a:gd name="T4" fmla="*/ 0 w 13"/>
                    <a:gd name="T5" fmla="*/ 0 h 15"/>
                    <a:gd name="T6" fmla="*/ 0 w 13"/>
                    <a:gd name="T7" fmla="*/ 0 h 15"/>
                    <a:gd name="T8" fmla="*/ 0 w 13"/>
                    <a:gd name="T9" fmla="*/ 0 h 15"/>
                    <a:gd name="T10" fmla="*/ 0 w 13"/>
                    <a:gd name="T11" fmla="*/ 0 h 15"/>
                    <a:gd name="T12" fmla="*/ 0 w 13"/>
                    <a:gd name="T13" fmla="*/ 0 h 15"/>
                    <a:gd name="T14" fmla="*/ 0 w 13"/>
                    <a:gd name="T15" fmla="*/ 0 h 15"/>
                    <a:gd name="T16" fmla="*/ 0 w 13"/>
                    <a:gd name="T17" fmla="*/ 0 h 15"/>
                    <a:gd name="T18" fmla="*/ 0 w 13"/>
                    <a:gd name="T19" fmla="*/ 0 h 15"/>
                    <a:gd name="T20" fmla="*/ 0 w 13"/>
                    <a:gd name="T21" fmla="*/ 0 h 15"/>
                    <a:gd name="T22" fmla="*/ 0 w 13"/>
                    <a:gd name="T23" fmla="*/ 0 h 15"/>
                    <a:gd name="T24" fmla="*/ 0 w 13"/>
                    <a:gd name="T25" fmla="*/ 0 h 15"/>
                    <a:gd name="T26" fmla="*/ 0 w 13"/>
                    <a:gd name="T27" fmla="*/ 0 h 15"/>
                    <a:gd name="T28" fmla="*/ 0 w 13"/>
                    <a:gd name="T29" fmla="*/ 0 h 15"/>
                    <a:gd name="T30" fmla="*/ 0 w 13"/>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15"/>
                    <a:gd name="T50" fmla="*/ 13 w 13"/>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15">
                      <a:moveTo>
                        <a:pt x="2" y="0"/>
                      </a:moveTo>
                      <a:lnTo>
                        <a:pt x="6" y="1"/>
                      </a:lnTo>
                      <a:lnTo>
                        <a:pt x="10" y="3"/>
                      </a:lnTo>
                      <a:lnTo>
                        <a:pt x="13" y="7"/>
                      </a:lnTo>
                      <a:lnTo>
                        <a:pt x="13" y="11"/>
                      </a:lnTo>
                      <a:lnTo>
                        <a:pt x="11" y="14"/>
                      </a:lnTo>
                      <a:lnTo>
                        <a:pt x="9" y="15"/>
                      </a:lnTo>
                      <a:lnTo>
                        <a:pt x="6" y="15"/>
                      </a:lnTo>
                      <a:lnTo>
                        <a:pt x="5" y="14"/>
                      </a:lnTo>
                      <a:lnTo>
                        <a:pt x="2" y="11"/>
                      </a:lnTo>
                      <a:lnTo>
                        <a:pt x="0" y="9"/>
                      </a:lnTo>
                      <a:lnTo>
                        <a:pt x="0" y="6"/>
                      </a:lnTo>
                      <a:lnTo>
                        <a:pt x="0" y="3"/>
                      </a:lnTo>
                      <a:lnTo>
                        <a:pt x="1" y="1"/>
                      </a:lnTo>
                      <a:lnTo>
                        <a:pt x="2" y="0"/>
                      </a:lnTo>
                      <a:close/>
                    </a:path>
                  </a:pathLst>
                </a:custGeom>
                <a:solidFill>
                  <a:srgbClr val="FFFFFF"/>
                </a:solidFill>
                <a:ln w="9525">
                  <a:noFill/>
                  <a:round/>
                  <a:headEnd/>
                  <a:tailEnd/>
                </a:ln>
              </p:spPr>
              <p:txBody>
                <a:bodyPr/>
                <a:lstStyle/>
                <a:p>
                  <a:endParaRPr lang="fr-FR"/>
                </a:p>
              </p:txBody>
            </p:sp>
            <p:sp>
              <p:nvSpPr>
                <p:cNvPr id="155" name="Freeform 551"/>
                <p:cNvSpPr>
                  <a:spLocks/>
                </p:cNvSpPr>
                <p:nvPr/>
              </p:nvSpPr>
              <p:spPr bwMode="auto">
                <a:xfrm>
                  <a:off x="4187" y="2313"/>
                  <a:ext cx="4" cy="6"/>
                </a:xfrm>
                <a:custGeom>
                  <a:avLst/>
                  <a:gdLst>
                    <a:gd name="T0" fmla="*/ 0 w 14"/>
                    <a:gd name="T1" fmla="*/ 0 h 17"/>
                    <a:gd name="T2" fmla="*/ 0 w 14"/>
                    <a:gd name="T3" fmla="*/ 0 h 17"/>
                    <a:gd name="T4" fmla="*/ 0 w 14"/>
                    <a:gd name="T5" fmla="*/ 0 h 17"/>
                    <a:gd name="T6" fmla="*/ 0 w 14"/>
                    <a:gd name="T7" fmla="*/ 0 h 17"/>
                    <a:gd name="T8" fmla="*/ 0 w 14"/>
                    <a:gd name="T9" fmla="*/ 0 h 17"/>
                    <a:gd name="T10" fmla="*/ 0 w 14"/>
                    <a:gd name="T11" fmla="*/ 0 h 17"/>
                    <a:gd name="T12" fmla="*/ 0 w 14"/>
                    <a:gd name="T13" fmla="*/ 0 h 17"/>
                    <a:gd name="T14" fmla="*/ 0 w 14"/>
                    <a:gd name="T15" fmla="*/ 0 h 17"/>
                    <a:gd name="T16" fmla="*/ 0 w 14"/>
                    <a:gd name="T17" fmla="*/ 0 h 17"/>
                    <a:gd name="T18" fmla="*/ 0 w 14"/>
                    <a:gd name="T19" fmla="*/ 0 h 17"/>
                    <a:gd name="T20" fmla="*/ 0 w 14"/>
                    <a:gd name="T21" fmla="*/ 0 h 17"/>
                    <a:gd name="T22" fmla="*/ 0 w 14"/>
                    <a:gd name="T23" fmla="*/ 0 h 17"/>
                    <a:gd name="T24" fmla="*/ 0 w 14"/>
                    <a:gd name="T25" fmla="*/ 0 h 17"/>
                    <a:gd name="T26" fmla="*/ 0 w 14"/>
                    <a:gd name="T27" fmla="*/ 0 h 17"/>
                    <a:gd name="T28" fmla="*/ 0 w 14"/>
                    <a:gd name="T29" fmla="*/ 0 h 17"/>
                    <a:gd name="T30" fmla="*/ 0 w 14"/>
                    <a:gd name="T31" fmla="*/ 0 h 17"/>
                    <a:gd name="T32" fmla="*/ 0 w 14"/>
                    <a:gd name="T33" fmla="*/ 0 h 17"/>
                    <a:gd name="T34" fmla="*/ 0 w 14"/>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17"/>
                    <a:gd name="T56" fmla="*/ 14 w 14"/>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17">
                      <a:moveTo>
                        <a:pt x="6" y="0"/>
                      </a:moveTo>
                      <a:lnTo>
                        <a:pt x="9" y="0"/>
                      </a:lnTo>
                      <a:lnTo>
                        <a:pt x="11" y="1"/>
                      </a:lnTo>
                      <a:lnTo>
                        <a:pt x="13" y="2"/>
                      </a:lnTo>
                      <a:lnTo>
                        <a:pt x="14" y="4"/>
                      </a:lnTo>
                      <a:lnTo>
                        <a:pt x="13" y="9"/>
                      </a:lnTo>
                      <a:lnTo>
                        <a:pt x="9" y="14"/>
                      </a:lnTo>
                      <a:lnTo>
                        <a:pt x="6" y="16"/>
                      </a:lnTo>
                      <a:lnTo>
                        <a:pt x="2" y="17"/>
                      </a:lnTo>
                      <a:lnTo>
                        <a:pt x="0" y="17"/>
                      </a:lnTo>
                      <a:lnTo>
                        <a:pt x="0" y="15"/>
                      </a:lnTo>
                      <a:lnTo>
                        <a:pt x="0" y="13"/>
                      </a:lnTo>
                      <a:lnTo>
                        <a:pt x="0" y="10"/>
                      </a:lnTo>
                      <a:lnTo>
                        <a:pt x="1" y="8"/>
                      </a:lnTo>
                      <a:lnTo>
                        <a:pt x="4" y="4"/>
                      </a:lnTo>
                      <a:lnTo>
                        <a:pt x="5" y="1"/>
                      </a:lnTo>
                      <a:lnTo>
                        <a:pt x="6" y="0"/>
                      </a:lnTo>
                      <a:close/>
                    </a:path>
                  </a:pathLst>
                </a:custGeom>
                <a:solidFill>
                  <a:srgbClr val="FFFFFF"/>
                </a:solidFill>
                <a:ln w="9525">
                  <a:noFill/>
                  <a:round/>
                  <a:headEnd/>
                  <a:tailEnd/>
                </a:ln>
              </p:spPr>
              <p:txBody>
                <a:bodyPr/>
                <a:lstStyle/>
                <a:p>
                  <a:endParaRPr lang="fr-FR"/>
                </a:p>
              </p:txBody>
            </p:sp>
            <p:sp>
              <p:nvSpPr>
                <p:cNvPr id="156" name="Freeform 552"/>
                <p:cNvSpPr>
                  <a:spLocks/>
                </p:cNvSpPr>
                <p:nvPr/>
              </p:nvSpPr>
              <p:spPr bwMode="auto">
                <a:xfrm>
                  <a:off x="4101" y="2319"/>
                  <a:ext cx="4" cy="7"/>
                </a:xfrm>
                <a:custGeom>
                  <a:avLst/>
                  <a:gdLst>
                    <a:gd name="T0" fmla="*/ 0 w 16"/>
                    <a:gd name="T1" fmla="*/ 0 h 22"/>
                    <a:gd name="T2" fmla="*/ 0 w 16"/>
                    <a:gd name="T3" fmla="*/ 0 h 22"/>
                    <a:gd name="T4" fmla="*/ 0 w 16"/>
                    <a:gd name="T5" fmla="*/ 0 h 22"/>
                    <a:gd name="T6" fmla="*/ 0 w 16"/>
                    <a:gd name="T7" fmla="*/ 0 h 22"/>
                    <a:gd name="T8" fmla="*/ 0 w 16"/>
                    <a:gd name="T9" fmla="*/ 0 h 22"/>
                    <a:gd name="T10" fmla="*/ 0 w 16"/>
                    <a:gd name="T11" fmla="*/ 0 h 22"/>
                    <a:gd name="T12" fmla="*/ 0 w 16"/>
                    <a:gd name="T13" fmla="*/ 0 h 22"/>
                    <a:gd name="T14" fmla="*/ 0 w 16"/>
                    <a:gd name="T15" fmla="*/ 0 h 22"/>
                    <a:gd name="T16" fmla="*/ 0 w 16"/>
                    <a:gd name="T17" fmla="*/ 0 h 22"/>
                    <a:gd name="T18" fmla="*/ 0 w 16"/>
                    <a:gd name="T19" fmla="*/ 0 h 22"/>
                    <a:gd name="T20" fmla="*/ 0 w 16"/>
                    <a:gd name="T21" fmla="*/ 0 h 22"/>
                    <a:gd name="T22" fmla="*/ 0 w 16"/>
                    <a:gd name="T23" fmla="*/ 0 h 22"/>
                    <a:gd name="T24" fmla="*/ 0 w 16"/>
                    <a:gd name="T25" fmla="*/ 0 h 22"/>
                    <a:gd name="T26" fmla="*/ 0 w 16"/>
                    <a:gd name="T27" fmla="*/ 0 h 22"/>
                    <a:gd name="T28" fmla="*/ 0 w 16"/>
                    <a:gd name="T29" fmla="*/ 0 h 22"/>
                    <a:gd name="T30" fmla="*/ 0 w 16"/>
                    <a:gd name="T31" fmla="*/ 0 h 22"/>
                    <a:gd name="T32" fmla="*/ 0 w 16"/>
                    <a:gd name="T33" fmla="*/ 0 h 22"/>
                    <a:gd name="T34" fmla="*/ 0 w 16"/>
                    <a:gd name="T35" fmla="*/ 0 h 22"/>
                    <a:gd name="T36" fmla="*/ 0 w 16"/>
                    <a:gd name="T37" fmla="*/ 0 h 22"/>
                    <a:gd name="T38" fmla="*/ 0 w 16"/>
                    <a:gd name="T39" fmla="*/ 0 h 22"/>
                    <a:gd name="T40" fmla="*/ 0 w 16"/>
                    <a:gd name="T41" fmla="*/ 0 h 22"/>
                    <a:gd name="T42" fmla="*/ 0 w 16"/>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
                    <a:gd name="T67" fmla="*/ 0 h 22"/>
                    <a:gd name="T68" fmla="*/ 16 w 16"/>
                    <a:gd name="T69" fmla="*/ 22 h 2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 h="22">
                      <a:moveTo>
                        <a:pt x="8" y="0"/>
                      </a:moveTo>
                      <a:lnTo>
                        <a:pt x="9" y="0"/>
                      </a:lnTo>
                      <a:lnTo>
                        <a:pt x="12" y="0"/>
                      </a:lnTo>
                      <a:lnTo>
                        <a:pt x="13" y="1"/>
                      </a:lnTo>
                      <a:lnTo>
                        <a:pt x="16" y="2"/>
                      </a:lnTo>
                      <a:lnTo>
                        <a:pt x="13" y="4"/>
                      </a:lnTo>
                      <a:lnTo>
                        <a:pt x="13" y="8"/>
                      </a:lnTo>
                      <a:lnTo>
                        <a:pt x="12" y="11"/>
                      </a:lnTo>
                      <a:lnTo>
                        <a:pt x="12" y="15"/>
                      </a:lnTo>
                      <a:lnTo>
                        <a:pt x="10" y="18"/>
                      </a:lnTo>
                      <a:lnTo>
                        <a:pt x="8" y="21"/>
                      </a:lnTo>
                      <a:lnTo>
                        <a:pt x="4" y="22"/>
                      </a:lnTo>
                      <a:lnTo>
                        <a:pt x="0" y="22"/>
                      </a:lnTo>
                      <a:lnTo>
                        <a:pt x="0" y="20"/>
                      </a:lnTo>
                      <a:lnTo>
                        <a:pt x="0" y="17"/>
                      </a:lnTo>
                      <a:lnTo>
                        <a:pt x="0" y="14"/>
                      </a:lnTo>
                      <a:lnTo>
                        <a:pt x="1" y="11"/>
                      </a:lnTo>
                      <a:lnTo>
                        <a:pt x="1" y="8"/>
                      </a:lnTo>
                      <a:lnTo>
                        <a:pt x="3" y="4"/>
                      </a:lnTo>
                      <a:lnTo>
                        <a:pt x="4" y="2"/>
                      </a:lnTo>
                      <a:lnTo>
                        <a:pt x="8" y="0"/>
                      </a:lnTo>
                      <a:close/>
                    </a:path>
                  </a:pathLst>
                </a:custGeom>
                <a:solidFill>
                  <a:srgbClr val="FFFFFF"/>
                </a:solidFill>
                <a:ln w="9525">
                  <a:noFill/>
                  <a:round/>
                  <a:headEnd/>
                  <a:tailEnd/>
                </a:ln>
              </p:spPr>
              <p:txBody>
                <a:bodyPr/>
                <a:lstStyle/>
                <a:p>
                  <a:endParaRPr lang="fr-FR"/>
                </a:p>
              </p:txBody>
            </p:sp>
            <p:sp>
              <p:nvSpPr>
                <p:cNvPr id="157" name="Freeform 553"/>
                <p:cNvSpPr>
                  <a:spLocks/>
                </p:cNvSpPr>
                <p:nvPr/>
              </p:nvSpPr>
              <p:spPr bwMode="auto">
                <a:xfrm>
                  <a:off x="4116" y="2320"/>
                  <a:ext cx="4" cy="6"/>
                </a:xfrm>
                <a:custGeom>
                  <a:avLst/>
                  <a:gdLst>
                    <a:gd name="T0" fmla="*/ 0 w 15"/>
                    <a:gd name="T1" fmla="*/ 0 h 19"/>
                    <a:gd name="T2" fmla="*/ 0 w 15"/>
                    <a:gd name="T3" fmla="*/ 0 h 19"/>
                    <a:gd name="T4" fmla="*/ 0 w 15"/>
                    <a:gd name="T5" fmla="*/ 0 h 19"/>
                    <a:gd name="T6" fmla="*/ 0 w 15"/>
                    <a:gd name="T7" fmla="*/ 0 h 19"/>
                    <a:gd name="T8" fmla="*/ 0 w 15"/>
                    <a:gd name="T9" fmla="*/ 0 h 19"/>
                    <a:gd name="T10" fmla="*/ 0 w 15"/>
                    <a:gd name="T11" fmla="*/ 0 h 19"/>
                    <a:gd name="T12" fmla="*/ 0 w 15"/>
                    <a:gd name="T13" fmla="*/ 0 h 19"/>
                    <a:gd name="T14" fmla="*/ 0 w 15"/>
                    <a:gd name="T15" fmla="*/ 0 h 19"/>
                    <a:gd name="T16" fmla="*/ 0 w 15"/>
                    <a:gd name="T17" fmla="*/ 0 h 19"/>
                    <a:gd name="T18" fmla="*/ 0 w 15"/>
                    <a:gd name="T19" fmla="*/ 0 h 19"/>
                    <a:gd name="T20" fmla="*/ 0 w 15"/>
                    <a:gd name="T21" fmla="*/ 0 h 19"/>
                    <a:gd name="T22" fmla="*/ 0 w 15"/>
                    <a:gd name="T23" fmla="*/ 0 h 19"/>
                    <a:gd name="T24" fmla="*/ 0 w 15"/>
                    <a:gd name="T25" fmla="*/ 0 h 19"/>
                    <a:gd name="T26" fmla="*/ 0 w 15"/>
                    <a:gd name="T27" fmla="*/ 0 h 19"/>
                    <a:gd name="T28" fmla="*/ 0 w 15"/>
                    <a:gd name="T29" fmla="*/ 0 h 19"/>
                    <a:gd name="T30" fmla="*/ 0 w 15"/>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
                    <a:gd name="T49" fmla="*/ 0 h 19"/>
                    <a:gd name="T50" fmla="*/ 15 w 15"/>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 h="19">
                      <a:moveTo>
                        <a:pt x="10" y="0"/>
                      </a:moveTo>
                      <a:lnTo>
                        <a:pt x="14" y="1"/>
                      </a:lnTo>
                      <a:lnTo>
                        <a:pt x="15" y="6"/>
                      </a:lnTo>
                      <a:lnTo>
                        <a:pt x="14" y="10"/>
                      </a:lnTo>
                      <a:lnTo>
                        <a:pt x="13" y="14"/>
                      </a:lnTo>
                      <a:lnTo>
                        <a:pt x="9" y="17"/>
                      </a:lnTo>
                      <a:lnTo>
                        <a:pt x="5" y="19"/>
                      </a:lnTo>
                      <a:lnTo>
                        <a:pt x="3" y="19"/>
                      </a:lnTo>
                      <a:lnTo>
                        <a:pt x="2" y="18"/>
                      </a:lnTo>
                      <a:lnTo>
                        <a:pt x="1" y="16"/>
                      </a:lnTo>
                      <a:lnTo>
                        <a:pt x="0" y="14"/>
                      </a:lnTo>
                      <a:lnTo>
                        <a:pt x="2" y="10"/>
                      </a:lnTo>
                      <a:lnTo>
                        <a:pt x="5" y="6"/>
                      </a:lnTo>
                      <a:lnTo>
                        <a:pt x="7" y="2"/>
                      </a:lnTo>
                      <a:lnTo>
                        <a:pt x="10" y="0"/>
                      </a:lnTo>
                      <a:close/>
                    </a:path>
                  </a:pathLst>
                </a:custGeom>
                <a:solidFill>
                  <a:srgbClr val="FFFFFF"/>
                </a:solidFill>
                <a:ln w="9525">
                  <a:noFill/>
                  <a:round/>
                  <a:headEnd/>
                  <a:tailEnd/>
                </a:ln>
              </p:spPr>
              <p:txBody>
                <a:bodyPr/>
                <a:lstStyle/>
                <a:p>
                  <a:endParaRPr lang="fr-FR"/>
                </a:p>
              </p:txBody>
            </p:sp>
            <p:sp>
              <p:nvSpPr>
                <p:cNvPr id="158" name="Freeform 554"/>
                <p:cNvSpPr>
                  <a:spLocks/>
                </p:cNvSpPr>
                <p:nvPr/>
              </p:nvSpPr>
              <p:spPr bwMode="auto">
                <a:xfrm>
                  <a:off x="4080" y="2320"/>
                  <a:ext cx="7" cy="5"/>
                </a:xfrm>
                <a:custGeom>
                  <a:avLst/>
                  <a:gdLst>
                    <a:gd name="T0" fmla="*/ 0 w 27"/>
                    <a:gd name="T1" fmla="*/ 0 h 15"/>
                    <a:gd name="T2" fmla="*/ 0 w 27"/>
                    <a:gd name="T3" fmla="*/ 0 h 15"/>
                    <a:gd name="T4" fmla="*/ 0 w 27"/>
                    <a:gd name="T5" fmla="*/ 0 h 15"/>
                    <a:gd name="T6" fmla="*/ 0 w 27"/>
                    <a:gd name="T7" fmla="*/ 0 h 15"/>
                    <a:gd name="T8" fmla="*/ 0 w 27"/>
                    <a:gd name="T9" fmla="*/ 0 h 15"/>
                    <a:gd name="T10" fmla="*/ 0 w 27"/>
                    <a:gd name="T11" fmla="*/ 0 h 15"/>
                    <a:gd name="T12" fmla="*/ 0 w 27"/>
                    <a:gd name="T13" fmla="*/ 0 h 15"/>
                    <a:gd name="T14" fmla="*/ 0 w 27"/>
                    <a:gd name="T15" fmla="*/ 0 h 15"/>
                    <a:gd name="T16" fmla="*/ 0 w 27"/>
                    <a:gd name="T17" fmla="*/ 0 h 15"/>
                    <a:gd name="T18" fmla="*/ 0 w 27"/>
                    <a:gd name="T19" fmla="*/ 0 h 15"/>
                    <a:gd name="T20" fmla="*/ 0 w 27"/>
                    <a:gd name="T21" fmla="*/ 0 h 15"/>
                    <a:gd name="T22" fmla="*/ 0 w 27"/>
                    <a:gd name="T23" fmla="*/ 0 h 15"/>
                    <a:gd name="T24" fmla="*/ 0 w 27"/>
                    <a:gd name="T25" fmla="*/ 0 h 15"/>
                    <a:gd name="T26" fmla="*/ 0 w 27"/>
                    <a:gd name="T27" fmla="*/ 0 h 15"/>
                    <a:gd name="T28" fmla="*/ 0 w 27"/>
                    <a:gd name="T29" fmla="*/ 0 h 15"/>
                    <a:gd name="T30" fmla="*/ 0 w 27"/>
                    <a:gd name="T31" fmla="*/ 0 h 15"/>
                    <a:gd name="T32" fmla="*/ 0 w 27"/>
                    <a:gd name="T33" fmla="*/ 0 h 15"/>
                    <a:gd name="T34" fmla="*/ 0 w 27"/>
                    <a:gd name="T35" fmla="*/ 0 h 15"/>
                    <a:gd name="T36" fmla="*/ 0 w 27"/>
                    <a:gd name="T37" fmla="*/ 0 h 15"/>
                    <a:gd name="T38" fmla="*/ 0 w 27"/>
                    <a:gd name="T39" fmla="*/ 0 h 15"/>
                    <a:gd name="T40" fmla="*/ 0 w 27"/>
                    <a:gd name="T41" fmla="*/ 0 h 15"/>
                    <a:gd name="T42" fmla="*/ 0 w 27"/>
                    <a:gd name="T43" fmla="*/ 0 h 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
                    <a:gd name="T67" fmla="*/ 0 h 15"/>
                    <a:gd name="T68" fmla="*/ 27 w 27"/>
                    <a:gd name="T69" fmla="*/ 15 h 1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 h="15">
                      <a:moveTo>
                        <a:pt x="19" y="0"/>
                      </a:moveTo>
                      <a:lnTo>
                        <a:pt x="19" y="0"/>
                      </a:lnTo>
                      <a:lnTo>
                        <a:pt x="22" y="0"/>
                      </a:lnTo>
                      <a:lnTo>
                        <a:pt x="25" y="1"/>
                      </a:lnTo>
                      <a:lnTo>
                        <a:pt x="27" y="3"/>
                      </a:lnTo>
                      <a:lnTo>
                        <a:pt x="26" y="6"/>
                      </a:lnTo>
                      <a:lnTo>
                        <a:pt x="25" y="8"/>
                      </a:lnTo>
                      <a:lnTo>
                        <a:pt x="22" y="11"/>
                      </a:lnTo>
                      <a:lnTo>
                        <a:pt x="18" y="13"/>
                      </a:lnTo>
                      <a:lnTo>
                        <a:pt x="14" y="14"/>
                      </a:lnTo>
                      <a:lnTo>
                        <a:pt x="10" y="15"/>
                      </a:lnTo>
                      <a:lnTo>
                        <a:pt x="5" y="14"/>
                      </a:lnTo>
                      <a:lnTo>
                        <a:pt x="2" y="14"/>
                      </a:lnTo>
                      <a:lnTo>
                        <a:pt x="1" y="12"/>
                      </a:lnTo>
                      <a:lnTo>
                        <a:pt x="0" y="10"/>
                      </a:lnTo>
                      <a:lnTo>
                        <a:pt x="2" y="10"/>
                      </a:lnTo>
                      <a:lnTo>
                        <a:pt x="5" y="9"/>
                      </a:lnTo>
                      <a:lnTo>
                        <a:pt x="8" y="8"/>
                      </a:lnTo>
                      <a:lnTo>
                        <a:pt x="10" y="7"/>
                      </a:lnTo>
                      <a:lnTo>
                        <a:pt x="14" y="4"/>
                      </a:lnTo>
                      <a:lnTo>
                        <a:pt x="19" y="0"/>
                      </a:lnTo>
                      <a:close/>
                    </a:path>
                  </a:pathLst>
                </a:custGeom>
                <a:solidFill>
                  <a:srgbClr val="FFFFFF"/>
                </a:solidFill>
                <a:ln w="9525">
                  <a:noFill/>
                  <a:round/>
                  <a:headEnd/>
                  <a:tailEnd/>
                </a:ln>
              </p:spPr>
              <p:txBody>
                <a:bodyPr/>
                <a:lstStyle/>
                <a:p>
                  <a:endParaRPr lang="fr-FR"/>
                </a:p>
              </p:txBody>
            </p:sp>
            <p:sp>
              <p:nvSpPr>
                <p:cNvPr id="159" name="Freeform 555"/>
                <p:cNvSpPr>
                  <a:spLocks/>
                </p:cNvSpPr>
                <p:nvPr/>
              </p:nvSpPr>
              <p:spPr bwMode="auto">
                <a:xfrm>
                  <a:off x="4072" y="2326"/>
                  <a:ext cx="3" cy="4"/>
                </a:xfrm>
                <a:custGeom>
                  <a:avLst/>
                  <a:gdLst>
                    <a:gd name="T0" fmla="*/ 0 w 14"/>
                    <a:gd name="T1" fmla="*/ 0 h 14"/>
                    <a:gd name="T2" fmla="*/ 0 w 14"/>
                    <a:gd name="T3" fmla="*/ 0 h 14"/>
                    <a:gd name="T4" fmla="*/ 0 w 14"/>
                    <a:gd name="T5" fmla="*/ 0 h 14"/>
                    <a:gd name="T6" fmla="*/ 0 w 14"/>
                    <a:gd name="T7" fmla="*/ 0 h 14"/>
                    <a:gd name="T8" fmla="*/ 0 w 14"/>
                    <a:gd name="T9" fmla="*/ 0 h 14"/>
                    <a:gd name="T10" fmla="*/ 0 w 14"/>
                    <a:gd name="T11" fmla="*/ 0 h 14"/>
                    <a:gd name="T12" fmla="*/ 0 w 14"/>
                    <a:gd name="T13" fmla="*/ 0 h 14"/>
                    <a:gd name="T14" fmla="*/ 0 w 14"/>
                    <a:gd name="T15" fmla="*/ 0 h 14"/>
                    <a:gd name="T16" fmla="*/ 0 w 14"/>
                    <a:gd name="T17" fmla="*/ 0 h 14"/>
                    <a:gd name="T18" fmla="*/ 0 w 14"/>
                    <a:gd name="T19" fmla="*/ 0 h 14"/>
                    <a:gd name="T20" fmla="*/ 0 w 14"/>
                    <a:gd name="T21" fmla="*/ 0 h 14"/>
                    <a:gd name="T22" fmla="*/ 0 w 14"/>
                    <a:gd name="T23" fmla="*/ 0 h 14"/>
                    <a:gd name="T24" fmla="*/ 0 w 14"/>
                    <a:gd name="T25" fmla="*/ 0 h 14"/>
                    <a:gd name="T26" fmla="*/ 0 w 14"/>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
                    <a:gd name="T44" fmla="*/ 14 w 14"/>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
                      <a:moveTo>
                        <a:pt x="0" y="0"/>
                      </a:moveTo>
                      <a:lnTo>
                        <a:pt x="2" y="1"/>
                      </a:lnTo>
                      <a:lnTo>
                        <a:pt x="6" y="3"/>
                      </a:lnTo>
                      <a:lnTo>
                        <a:pt x="9" y="4"/>
                      </a:lnTo>
                      <a:lnTo>
                        <a:pt x="13" y="7"/>
                      </a:lnTo>
                      <a:lnTo>
                        <a:pt x="14" y="8"/>
                      </a:lnTo>
                      <a:lnTo>
                        <a:pt x="13" y="11"/>
                      </a:lnTo>
                      <a:lnTo>
                        <a:pt x="10" y="12"/>
                      </a:lnTo>
                      <a:lnTo>
                        <a:pt x="6" y="14"/>
                      </a:lnTo>
                      <a:lnTo>
                        <a:pt x="5" y="11"/>
                      </a:lnTo>
                      <a:lnTo>
                        <a:pt x="2" y="7"/>
                      </a:lnTo>
                      <a:lnTo>
                        <a:pt x="0" y="3"/>
                      </a:lnTo>
                      <a:lnTo>
                        <a:pt x="0" y="0"/>
                      </a:lnTo>
                      <a:close/>
                    </a:path>
                  </a:pathLst>
                </a:custGeom>
                <a:solidFill>
                  <a:srgbClr val="FFFFFF"/>
                </a:solidFill>
                <a:ln w="9525">
                  <a:noFill/>
                  <a:round/>
                  <a:headEnd/>
                  <a:tailEnd/>
                </a:ln>
              </p:spPr>
              <p:txBody>
                <a:bodyPr/>
                <a:lstStyle/>
                <a:p>
                  <a:endParaRPr lang="fr-FR"/>
                </a:p>
              </p:txBody>
            </p:sp>
            <p:sp>
              <p:nvSpPr>
                <p:cNvPr id="160" name="Freeform 556"/>
                <p:cNvSpPr>
                  <a:spLocks/>
                </p:cNvSpPr>
                <p:nvPr/>
              </p:nvSpPr>
              <p:spPr bwMode="auto">
                <a:xfrm>
                  <a:off x="4171" y="2329"/>
                  <a:ext cx="4" cy="5"/>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5" y="0"/>
                      </a:moveTo>
                      <a:lnTo>
                        <a:pt x="8" y="0"/>
                      </a:lnTo>
                      <a:lnTo>
                        <a:pt x="12" y="2"/>
                      </a:lnTo>
                      <a:lnTo>
                        <a:pt x="15" y="4"/>
                      </a:lnTo>
                      <a:lnTo>
                        <a:pt x="17" y="8"/>
                      </a:lnTo>
                      <a:lnTo>
                        <a:pt x="17" y="12"/>
                      </a:lnTo>
                      <a:lnTo>
                        <a:pt x="17" y="15"/>
                      </a:lnTo>
                      <a:lnTo>
                        <a:pt x="15" y="17"/>
                      </a:lnTo>
                      <a:lnTo>
                        <a:pt x="11" y="17"/>
                      </a:lnTo>
                      <a:lnTo>
                        <a:pt x="7" y="13"/>
                      </a:lnTo>
                      <a:lnTo>
                        <a:pt x="3" y="7"/>
                      </a:lnTo>
                      <a:lnTo>
                        <a:pt x="2" y="4"/>
                      </a:lnTo>
                      <a:lnTo>
                        <a:pt x="0" y="3"/>
                      </a:lnTo>
                      <a:lnTo>
                        <a:pt x="2" y="1"/>
                      </a:lnTo>
                      <a:lnTo>
                        <a:pt x="5" y="0"/>
                      </a:lnTo>
                      <a:close/>
                    </a:path>
                  </a:pathLst>
                </a:custGeom>
                <a:solidFill>
                  <a:srgbClr val="FFFFFF"/>
                </a:solidFill>
                <a:ln w="9525">
                  <a:noFill/>
                  <a:round/>
                  <a:headEnd/>
                  <a:tailEnd/>
                </a:ln>
              </p:spPr>
              <p:txBody>
                <a:bodyPr/>
                <a:lstStyle/>
                <a:p>
                  <a:endParaRPr lang="fr-FR"/>
                </a:p>
              </p:txBody>
            </p:sp>
            <p:sp>
              <p:nvSpPr>
                <p:cNvPr id="161" name="Freeform 557"/>
                <p:cNvSpPr>
                  <a:spLocks/>
                </p:cNvSpPr>
                <p:nvPr/>
              </p:nvSpPr>
              <p:spPr bwMode="auto">
                <a:xfrm>
                  <a:off x="4207" y="2335"/>
                  <a:ext cx="5" cy="6"/>
                </a:xfrm>
                <a:custGeom>
                  <a:avLst/>
                  <a:gdLst>
                    <a:gd name="T0" fmla="*/ 0 w 22"/>
                    <a:gd name="T1" fmla="*/ 0 h 18"/>
                    <a:gd name="T2" fmla="*/ 0 w 22"/>
                    <a:gd name="T3" fmla="*/ 0 h 18"/>
                    <a:gd name="T4" fmla="*/ 0 w 22"/>
                    <a:gd name="T5" fmla="*/ 0 h 18"/>
                    <a:gd name="T6" fmla="*/ 0 w 22"/>
                    <a:gd name="T7" fmla="*/ 0 h 18"/>
                    <a:gd name="T8" fmla="*/ 0 w 22"/>
                    <a:gd name="T9" fmla="*/ 0 h 18"/>
                    <a:gd name="T10" fmla="*/ 0 w 22"/>
                    <a:gd name="T11" fmla="*/ 0 h 18"/>
                    <a:gd name="T12" fmla="*/ 0 w 22"/>
                    <a:gd name="T13" fmla="*/ 0 h 18"/>
                    <a:gd name="T14" fmla="*/ 0 w 22"/>
                    <a:gd name="T15" fmla="*/ 0 h 18"/>
                    <a:gd name="T16" fmla="*/ 0 w 22"/>
                    <a:gd name="T17" fmla="*/ 0 h 18"/>
                    <a:gd name="T18" fmla="*/ 0 w 22"/>
                    <a:gd name="T19" fmla="*/ 0 h 18"/>
                    <a:gd name="T20" fmla="*/ 0 w 22"/>
                    <a:gd name="T21" fmla="*/ 0 h 18"/>
                    <a:gd name="T22" fmla="*/ 0 w 22"/>
                    <a:gd name="T23" fmla="*/ 0 h 18"/>
                    <a:gd name="T24" fmla="*/ 0 w 22"/>
                    <a:gd name="T25" fmla="*/ 0 h 18"/>
                    <a:gd name="T26" fmla="*/ 0 w 22"/>
                    <a:gd name="T27" fmla="*/ 0 h 18"/>
                    <a:gd name="T28" fmla="*/ 0 w 22"/>
                    <a:gd name="T29" fmla="*/ 0 h 18"/>
                    <a:gd name="T30" fmla="*/ 0 w 22"/>
                    <a:gd name="T31" fmla="*/ 0 h 18"/>
                    <a:gd name="T32" fmla="*/ 0 w 22"/>
                    <a:gd name="T33" fmla="*/ 0 h 18"/>
                    <a:gd name="T34" fmla="*/ 0 w 22"/>
                    <a:gd name="T35" fmla="*/ 0 h 18"/>
                    <a:gd name="T36" fmla="*/ 0 w 22"/>
                    <a:gd name="T37" fmla="*/ 0 h 18"/>
                    <a:gd name="T38" fmla="*/ 0 w 22"/>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18"/>
                    <a:gd name="T62" fmla="*/ 22 w 22"/>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18">
                      <a:moveTo>
                        <a:pt x="4" y="0"/>
                      </a:moveTo>
                      <a:lnTo>
                        <a:pt x="7" y="0"/>
                      </a:lnTo>
                      <a:lnTo>
                        <a:pt x="11" y="2"/>
                      </a:lnTo>
                      <a:lnTo>
                        <a:pt x="13" y="4"/>
                      </a:lnTo>
                      <a:lnTo>
                        <a:pt x="17" y="6"/>
                      </a:lnTo>
                      <a:lnTo>
                        <a:pt x="20" y="9"/>
                      </a:lnTo>
                      <a:lnTo>
                        <a:pt x="21" y="12"/>
                      </a:lnTo>
                      <a:lnTo>
                        <a:pt x="22" y="15"/>
                      </a:lnTo>
                      <a:lnTo>
                        <a:pt x="22" y="18"/>
                      </a:lnTo>
                      <a:lnTo>
                        <a:pt x="20" y="18"/>
                      </a:lnTo>
                      <a:lnTo>
                        <a:pt x="16" y="18"/>
                      </a:lnTo>
                      <a:lnTo>
                        <a:pt x="12" y="16"/>
                      </a:lnTo>
                      <a:lnTo>
                        <a:pt x="11" y="14"/>
                      </a:lnTo>
                      <a:lnTo>
                        <a:pt x="7" y="12"/>
                      </a:lnTo>
                      <a:lnTo>
                        <a:pt x="4" y="10"/>
                      </a:lnTo>
                      <a:lnTo>
                        <a:pt x="2" y="6"/>
                      </a:lnTo>
                      <a:lnTo>
                        <a:pt x="0" y="5"/>
                      </a:lnTo>
                      <a:lnTo>
                        <a:pt x="2" y="2"/>
                      </a:lnTo>
                      <a:lnTo>
                        <a:pt x="4" y="0"/>
                      </a:lnTo>
                      <a:close/>
                    </a:path>
                  </a:pathLst>
                </a:custGeom>
                <a:solidFill>
                  <a:srgbClr val="FFFFFF"/>
                </a:solidFill>
                <a:ln w="9525">
                  <a:noFill/>
                  <a:round/>
                  <a:headEnd/>
                  <a:tailEnd/>
                </a:ln>
              </p:spPr>
              <p:txBody>
                <a:bodyPr/>
                <a:lstStyle/>
                <a:p>
                  <a:endParaRPr lang="fr-FR"/>
                </a:p>
              </p:txBody>
            </p:sp>
            <p:sp>
              <p:nvSpPr>
                <p:cNvPr id="162" name="Freeform 558"/>
                <p:cNvSpPr>
                  <a:spLocks/>
                </p:cNvSpPr>
                <p:nvPr/>
              </p:nvSpPr>
              <p:spPr bwMode="auto">
                <a:xfrm>
                  <a:off x="4117" y="2336"/>
                  <a:ext cx="3" cy="5"/>
                </a:xfrm>
                <a:custGeom>
                  <a:avLst/>
                  <a:gdLst>
                    <a:gd name="T0" fmla="*/ 0 w 14"/>
                    <a:gd name="T1" fmla="*/ 0 h 15"/>
                    <a:gd name="T2" fmla="*/ 0 w 14"/>
                    <a:gd name="T3" fmla="*/ 0 h 15"/>
                    <a:gd name="T4" fmla="*/ 0 w 14"/>
                    <a:gd name="T5" fmla="*/ 0 h 15"/>
                    <a:gd name="T6" fmla="*/ 0 w 14"/>
                    <a:gd name="T7" fmla="*/ 0 h 15"/>
                    <a:gd name="T8" fmla="*/ 0 w 14"/>
                    <a:gd name="T9" fmla="*/ 0 h 15"/>
                    <a:gd name="T10" fmla="*/ 0 w 14"/>
                    <a:gd name="T11" fmla="*/ 0 h 15"/>
                    <a:gd name="T12" fmla="*/ 0 w 14"/>
                    <a:gd name="T13" fmla="*/ 0 h 15"/>
                    <a:gd name="T14" fmla="*/ 0 w 14"/>
                    <a:gd name="T15" fmla="*/ 0 h 15"/>
                    <a:gd name="T16" fmla="*/ 0 w 14"/>
                    <a:gd name="T17" fmla="*/ 0 h 15"/>
                    <a:gd name="T18" fmla="*/ 0 w 14"/>
                    <a:gd name="T19" fmla="*/ 0 h 15"/>
                    <a:gd name="T20" fmla="*/ 0 w 14"/>
                    <a:gd name="T21" fmla="*/ 0 h 15"/>
                    <a:gd name="T22" fmla="*/ 0 w 14"/>
                    <a:gd name="T23" fmla="*/ 0 h 15"/>
                    <a:gd name="T24" fmla="*/ 0 w 14"/>
                    <a:gd name="T25" fmla="*/ 0 h 15"/>
                    <a:gd name="T26" fmla="*/ 0 w 14"/>
                    <a:gd name="T27" fmla="*/ 0 h 15"/>
                    <a:gd name="T28" fmla="*/ 0 w 14"/>
                    <a:gd name="T29" fmla="*/ 0 h 15"/>
                    <a:gd name="T30" fmla="*/ 0 w 14"/>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5"/>
                    <a:gd name="T50" fmla="*/ 14 w 14"/>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5">
                      <a:moveTo>
                        <a:pt x="7" y="0"/>
                      </a:moveTo>
                      <a:lnTo>
                        <a:pt x="10" y="1"/>
                      </a:lnTo>
                      <a:lnTo>
                        <a:pt x="12" y="4"/>
                      </a:lnTo>
                      <a:lnTo>
                        <a:pt x="14" y="6"/>
                      </a:lnTo>
                      <a:lnTo>
                        <a:pt x="14" y="8"/>
                      </a:lnTo>
                      <a:lnTo>
                        <a:pt x="12" y="11"/>
                      </a:lnTo>
                      <a:lnTo>
                        <a:pt x="8" y="14"/>
                      </a:lnTo>
                      <a:lnTo>
                        <a:pt x="4" y="15"/>
                      </a:lnTo>
                      <a:lnTo>
                        <a:pt x="2" y="15"/>
                      </a:lnTo>
                      <a:lnTo>
                        <a:pt x="0" y="13"/>
                      </a:lnTo>
                      <a:lnTo>
                        <a:pt x="0" y="11"/>
                      </a:lnTo>
                      <a:lnTo>
                        <a:pt x="2" y="8"/>
                      </a:lnTo>
                      <a:lnTo>
                        <a:pt x="4" y="5"/>
                      </a:lnTo>
                      <a:lnTo>
                        <a:pt x="4" y="2"/>
                      </a:lnTo>
                      <a:lnTo>
                        <a:pt x="7" y="0"/>
                      </a:lnTo>
                      <a:close/>
                    </a:path>
                  </a:pathLst>
                </a:custGeom>
                <a:solidFill>
                  <a:srgbClr val="FFFFFF"/>
                </a:solidFill>
                <a:ln w="9525">
                  <a:noFill/>
                  <a:round/>
                  <a:headEnd/>
                  <a:tailEnd/>
                </a:ln>
              </p:spPr>
              <p:txBody>
                <a:bodyPr/>
                <a:lstStyle/>
                <a:p>
                  <a:endParaRPr lang="fr-FR"/>
                </a:p>
              </p:txBody>
            </p:sp>
            <p:sp>
              <p:nvSpPr>
                <p:cNvPr id="163" name="Freeform 559"/>
                <p:cNvSpPr>
                  <a:spLocks/>
                </p:cNvSpPr>
                <p:nvPr/>
              </p:nvSpPr>
              <p:spPr bwMode="auto">
                <a:xfrm>
                  <a:off x="4094" y="2339"/>
                  <a:ext cx="4" cy="5"/>
                </a:xfrm>
                <a:custGeom>
                  <a:avLst/>
                  <a:gdLst>
                    <a:gd name="T0" fmla="*/ 0 w 18"/>
                    <a:gd name="T1" fmla="*/ 0 h 15"/>
                    <a:gd name="T2" fmla="*/ 0 w 18"/>
                    <a:gd name="T3" fmla="*/ 0 h 15"/>
                    <a:gd name="T4" fmla="*/ 0 w 18"/>
                    <a:gd name="T5" fmla="*/ 0 h 15"/>
                    <a:gd name="T6" fmla="*/ 0 w 18"/>
                    <a:gd name="T7" fmla="*/ 0 h 15"/>
                    <a:gd name="T8" fmla="*/ 0 w 18"/>
                    <a:gd name="T9" fmla="*/ 0 h 15"/>
                    <a:gd name="T10" fmla="*/ 0 w 18"/>
                    <a:gd name="T11" fmla="*/ 0 h 15"/>
                    <a:gd name="T12" fmla="*/ 0 w 18"/>
                    <a:gd name="T13" fmla="*/ 0 h 15"/>
                    <a:gd name="T14" fmla="*/ 0 w 18"/>
                    <a:gd name="T15" fmla="*/ 0 h 15"/>
                    <a:gd name="T16" fmla="*/ 0 w 18"/>
                    <a:gd name="T17" fmla="*/ 0 h 15"/>
                    <a:gd name="T18" fmla="*/ 0 w 18"/>
                    <a:gd name="T19" fmla="*/ 0 h 15"/>
                    <a:gd name="T20" fmla="*/ 0 w 18"/>
                    <a:gd name="T21" fmla="*/ 0 h 15"/>
                    <a:gd name="T22" fmla="*/ 0 w 18"/>
                    <a:gd name="T23" fmla="*/ 0 h 15"/>
                    <a:gd name="T24" fmla="*/ 0 w 18"/>
                    <a:gd name="T25" fmla="*/ 0 h 15"/>
                    <a:gd name="T26" fmla="*/ 0 w 18"/>
                    <a:gd name="T27" fmla="*/ 0 h 15"/>
                    <a:gd name="T28" fmla="*/ 0 w 18"/>
                    <a:gd name="T29" fmla="*/ 0 h 15"/>
                    <a:gd name="T30" fmla="*/ 0 w 18"/>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15"/>
                    <a:gd name="T50" fmla="*/ 18 w 18"/>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15">
                      <a:moveTo>
                        <a:pt x="2" y="0"/>
                      </a:moveTo>
                      <a:lnTo>
                        <a:pt x="7" y="1"/>
                      </a:lnTo>
                      <a:lnTo>
                        <a:pt x="13" y="5"/>
                      </a:lnTo>
                      <a:lnTo>
                        <a:pt x="15" y="6"/>
                      </a:lnTo>
                      <a:lnTo>
                        <a:pt x="17" y="9"/>
                      </a:lnTo>
                      <a:lnTo>
                        <a:pt x="18" y="11"/>
                      </a:lnTo>
                      <a:lnTo>
                        <a:pt x="18" y="15"/>
                      </a:lnTo>
                      <a:lnTo>
                        <a:pt x="14" y="15"/>
                      </a:lnTo>
                      <a:lnTo>
                        <a:pt x="10" y="14"/>
                      </a:lnTo>
                      <a:lnTo>
                        <a:pt x="6" y="13"/>
                      </a:lnTo>
                      <a:lnTo>
                        <a:pt x="3" y="10"/>
                      </a:lnTo>
                      <a:lnTo>
                        <a:pt x="1" y="7"/>
                      </a:lnTo>
                      <a:lnTo>
                        <a:pt x="0" y="5"/>
                      </a:lnTo>
                      <a:lnTo>
                        <a:pt x="0" y="3"/>
                      </a:lnTo>
                      <a:lnTo>
                        <a:pt x="2" y="0"/>
                      </a:lnTo>
                      <a:close/>
                    </a:path>
                  </a:pathLst>
                </a:custGeom>
                <a:solidFill>
                  <a:srgbClr val="FFFFFF"/>
                </a:solidFill>
                <a:ln w="9525">
                  <a:noFill/>
                  <a:round/>
                  <a:headEnd/>
                  <a:tailEnd/>
                </a:ln>
              </p:spPr>
              <p:txBody>
                <a:bodyPr/>
                <a:lstStyle/>
                <a:p>
                  <a:endParaRPr lang="fr-FR"/>
                </a:p>
              </p:txBody>
            </p:sp>
            <p:sp>
              <p:nvSpPr>
                <p:cNvPr id="164" name="Freeform 560"/>
                <p:cNvSpPr>
                  <a:spLocks/>
                </p:cNvSpPr>
                <p:nvPr/>
              </p:nvSpPr>
              <p:spPr bwMode="auto">
                <a:xfrm>
                  <a:off x="4190" y="2340"/>
                  <a:ext cx="4" cy="6"/>
                </a:xfrm>
                <a:custGeom>
                  <a:avLst/>
                  <a:gdLst>
                    <a:gd name="T0" fmla="*/ 0 w 18"/>
                    <a:gd name="T1" fmla="*/ 0 h 16"/>
                    <a:gd name="T2" fmla="*/ 0 w 18"/>
                    <a:gd name="T3" fmla="*/ 0 h 16"/>
                    <a:gd name="T4" fmla="*/ 0 w 18"/>
                    <a:gd name="T5" fmla="*/ 0 h 16"/>
                    <a:gd name="T6" fmla="*/ 0 w 18"/>
                    <a:gd name="T7" fmla="*/ 0 h 16"/>
                    <a:gd name="T8" fmla="*/ 0 w 18"/>
                    <a:gd name="T9" fmla="*/ 0 h 16"/>
                    <a:gd name="T10" fmla="*/ 0 w 18"/>
                    <a:gd name="T11" fmla="*/ 0 h 16"/>
                    <a:gd name="T12" fmla="*/ 0 w 18"/>
                    <a:gd name="T13" fmla="*/ 0 h 16"/>
                    <a:gd name="T14" fmla="*/ 0 w 18"/>
                    <a:gd name="T15" fmla="*/ 0 h 16"/>
                    <a:gd name="T16" fmla="*/ 0 w 18"/>
                    <a:gd name="T17" fmla="*/ 0 h 16"/>
                    <a:gd name="T18" fmla="*/ 0 w 18"/>
                    <a:gd name="T19" fmla="*/ 0 h 16"/>
                    <a:gd name="T20" fmla="*/ 0 w 18"/>
                    <a:gd name="T21" fmla="*/ 0 h 16"/>
                    <a:gd name="T22" fmla="*/ 0 w 18"/>
                    <a:gd name="T23" fmla="*/ 0 h 16"/>
                    <a:gd name="T24" fmla="*/ 0 w 18"/>
                    <a:gd name="T25" fmla="*/ 0 h 16"/>
                    <a:gd name="T26" fmla="*/ 0 w 18"/>
                    <a:gd name="T27" fmla="*/ 0 h 16"/>
                    <a:gd name="T28" fmla="*/ 0 w 18"/>
                    <a:gd name="T29" fmla="*/ 0 h 16"/>
                    <a:gd name="T30" fmla="*/ 0 w 18"/>
                    <a:gd name="T31" fmla="*/ 0 h 16"/>
                    <a:gd name="T32" fmla="*/ 0 w 18"/>
                    <a:gd name="T33" fmla="*/ 0 h 16"/>
                    <a:gd name="T34" fmla="*/ 0 w 18"/>
                    <a:gd name="T35" fmla="*/ 0 h 16"/>
                    <a:gd name="T36" fmla="*/ 0 w 18"/>
                    <a:gd name="T37" fmla="*/ 0 h 16"/>
                    <a:gd name="T38" fmla="*/ 0 w 18"/>
                    <a:gd name="T39" fmla="*/ 0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
                    <a:gd name="T61" fmla="*/ 0 h 16"/>
                    <a:gd name="T62" fmla="*/ 18 w 18"/>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 h="16">
                      <a:moveTo>
                        <a:pt x="11" y="0"/>
                      </a:moveTo>
                      <a:lnTo>
                        <a:pt x="12" y="0"/>
                      </a:lnTo>
                      <a:lnTo>
                        <a:pt x="13" y="0"/>
                      </a:lnTo>
                      <a:lnTo>
                        <a:pt x="16" y="0"/>
                      </a:lnTo>
                      <a:lnTo>
                        <a:pt x="18" y="1"/>
                      </a:lnTo>
                      <a:lnTo>
                        <a:pt x="17" y="3"/>
                      </a:lnTo>
                      <a:lnTo>
                        <a:pt x="16" y="6"/>
                      </a:lnTo>
                      <a:lnTo>
                        <a:pt x="12" y="10"/>
                      </a:lnTo>
                      <a:lnTo>
                        <a:pt x="11" y="13"/>
                      </a:lnTo>
                      <a:lnTo>
                        <a:pt x="7" y="15"/>
                      </a:lnTo>
                      <a:lnTo>
                        <a:pt x="4" y="16"/>
                      </a:lnTo>
                      <a:lnTo>
                        <a:pt x="1" y="15"/>
                      </a:lnTo>
                      <a:lnTo>
                        <a:pt x="1" y="14"/>
                      </a:lnTo>
                      <a:lnTo>
                        <a:pt x="0" y="13"/>
                      </a:lnTo>
                      <a:lnTo>
                        <a:pt x="0" y="10"/>
                      </a:lnTo>
                      <a:lnTo>
                        <a:pt x="3" y="6"/>
                      </a:lnTo>
                      <a:lnTo>
                        <a:pt x="5" y="3"/>
                      </a:lnTo>
                      <a:lnTo>
                        <a:pt x="8" y="1"/>
                      </a:lnTo>
                      <a:lnTo>
                        <a:pt x="11" y="0"/>
                      </a:lnTo>
                      <a:close/>
                    </a:path>
                  </a:pathLst>
                </a:custGeom>
                <a:solidFill>
                  <a:srgbClr val="FFFFFF"/>
                </a:solidFill>
                <a:ln w="9525">
                  <a:noFill/>
                  <a:round/>
                  <a:headEnd/>
                  <a:tailEnd/>
                </a:ln>
              </p:spPr>
              <p:txBody>
                <a:bodyPr/>
                <a:lstStyle/>
                <a:p>
                  <a:endParaRPr lang="fr-FR"/>
                </a:p>
              </p:txBody>
            </p:sp>
            <p:sp>
              <p:nvSpPr>
                <p:cNvPr id="165" name="Freeform 561"/>
                <p:cNvSpPr>
                  <a:spLocks/>
                </p:cNvSpPr>
                <p:nvPr/>
              </p:nvSpPr>
              <p:spPr bwMode="auto">
                <a:xfrm>
                  <a:off x="4228" y="2340"/>
                  <a:ext cx="4"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12"/>
                    <a:gd name="T50" fmla="*/ 13 w 13"/>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12">
                      <a:moveTo>
                        <a:pt x="6" y="0"/>
                      </a:moveTo>
                      <a:lnTo>
                        <a:pt x="9" y="1"/>
                      </a:lnTo>
                      <a:lnTo>
                        <a:pt x="11" y="2"/>
                      </a:lnTo>
                      <a:lnTo>
                        <a:pt x="13" y="3"/>
                      </a:lnTo>
                      <a:lnTo>
                        <a:pt x="13" y="5"/>
                      </a:lnTo>
                      <a:lnTo>
                        <a:pt x="11" y="9"/>
                      </a:lnTo>
                      <a:lnTo>
                        <a:pt x="9" y="11"/>
                      </a:lnTo>
                      <a:lnTo>
                        <a:pt x="5" y="12"/>
                      </a:lnTo>
                      <a:lnTo>
                        <a:pt x="2" y="11"/>
                      </a:lnTo>
                      <a:lnTo>
                        <a:pt x="0" y="9"/>
                      </a:lnTo>
                      <a:lnTo>
                        <a:pt x="1" y="7"/>
                      </a:lnTo>
                      <a:lnTo>
                        <a:pt x="1" y="4"/>
                      </a:lnTo>
                      <a:lnTo>
                        <a:pt x="4" y="1"/>
                      </a:lnTo>
                      <a:lnTo>
                        <a:pt x="5" y="0"/>
                      </a:lnTo>
                      <a:lnTo>
                        <a:pt x="6" y="0"/>
                      </a:lnTo>
                      <a:close/>
                    </a:path>
                  </a:pathLst>
                </a:custGeom>
                <a:solidFill>
                  <a:srgbClr val="FFFFFF"/>
                </a:solidFill>
                <a:ln w="9525">
                  <a:noFill/>
                  <a:round/>
                  <a:headEnd/>
                  <a:tailEnd/>
                </a:ln>
              </p:spPr>
              <p:txBody>
                <a:bodyPr/>
                <a:lstStyle/>
                <a:p>
                  <a:endParaRPr lang="fr-FR"/>
                </a:p>
              </p:txBody>
            </p:sp>
            <p:sp>
              <p:nvSpPr>
                <p:cNvPr id="166" name="Freeform 562"/>
                <p:cNvSpPr>
                  <a:spLocks/>
                </p:cNvSpPr>
                <p:nvPr/>
              </p:nvSpPr>
              <p:spPr bwMode="auto">
                <a:xfrm>
                  <a:off x="4166" y="2346"/>
                  <a:ext cx="3" cy="4"/>
                </a:xfrm>
                <a:custGeom>
                  <a:avLst/>
                  <a:gdLst>
                    <a:gd name="T0" fmla="*/ 0 w 11"/>
                    <a:gd name="T1" fmla="*/ 0 h 12"/>
                    <a:gd name="T2" fmla="*/ 0 w 11"/>
                    <a:gd name="T3" fmla="*/ 0 h 12"/>
                    <a:gd name="T4" fmla="*/ 0 w 11"/>
                    <a:gd name="T5" fmla="*/ 0 h 12"/>
                    <a:gd name="T6" fmla="*/ 0 w 11"/>
                    <a:gd name="T7" fmla="*/ 0 h 12"/>
                    <a:gd name="T8" fmla="*/ 0 w 11"/>
                    <a:gd name="T9" fmla="*/ 0 h 12"/>
                    <a:gd name="T10" fmla="*/ 0 w 11"/>
                    <a:gd name="T11" fmla="*/ 0 h 12"/>
                    <a:gd name="T12" fmla="*/ 0 w 11"/>
                    <a:gd name="T13" fmla="*/ 0 h 12"/>
                    <a:gd name="T14" fmla="*/ 0 w 11"/>
                    <a:gd name="T15" fmla="*/ 0 h 12"/>
                    <a:gd name="T16" fmla="*/ 0 w 11"/>
                    <a:gd name="T17" fmla="*/ 0 h 12"/>
                    <a:gd name="T18" fmla="*/ 0 w 11"/>
                    <a:gd name="T19" fmla="*/ 0 h 12"/>
                    <a:gd name="T20" fmla="*/ 0 w 11"/>
                    <a:gd name="T21" fmla="*/ 0 h 12"/>
                    <a:gd name="T22" fmla="*/ 0 w 11"/>
                    <a:gd name="T23" fmla="*/ 0 h 12"/>
                    <a:gd name="T24" fmla="*/ 0 w 11"/>
                    <a:gd name="T25" fmla="*/ 0 h 12"/>
                    <a:gd name="T26" fmla="*/ 0 w 11"/>
                    <a:gd name="T27" fmla="*/ 0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12"/>
                    <a:gd name="T44" fmla="*/ 11 w 11"/>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12">
                      <a:moveTo>
                        <a:pt x="6" y="0"/>
                      </a:moveTo>
                      <a:lnTo>
                        <a:pt x="9" y="0"/>
                      </a:lnTo>
                      <a:lnTo>
                        <a:pt x="11" y="2"/>
                      </a:lnTo>
                      <a:lnTo>
                        <a:pt x="11" y="4"/>
                      </a:lnTo>
                      <a:lnTo>
                        <a:pt x="10" y="7"/>
                      </a:lnTo>
                      <a:lnTo>
                        <a:pt x="9" y="10"/>
                      </a:lnTo>
                      <a:lnTo>
                        <a:pt x="6" y="12"/>
                      </a:lnTo>
                      <a:lnTo>
                        <a:pt x="2" y="11"/>
                      </a:lnTo>
                      <a:lnTo>
                        <a:pt x="0" y="9"/>
                      </a:lnTo>
                      <a:lnTo>
                        <a:pt x="1" y="5"/>
                      </a:lnTo>
                      <a:lnTo>
                        <a:pt x="2" y="3"/>
                      </a:lnTo>
                      <a:lnTo>
                        <a:pt x="5" y="1"/>
                      </a:lnTo>
                      <a:lnTo>
                        <a:pt x="6" y="0"/>
                      </a:lnTo>
                      <a:close/>
                    </a:path>
                  </a:pathLst>
                </a:custGeom>
                <a:solidFill>
                  <a:srgbClr val="FFFFFF"/>
                </a:solidFill>
                <a:ln w="9525">
                  <a:noFill/>
                  <a:round/>
                  <a:headEnd/>
                  <a:tailEnd/>
                </a:ln>
              </p:spPr>
              <p:txBody>
                <a:bodyPr/>
                <a:lstStyle/>
                <a:p>
                  <a:endParaRPr lang="fr-FR"/>
                </a:p>
              </p:txBody>
            </p:sp>
            <p:sp>
              <p:nvSpPr>
                <p:cNvPr id="167" name="Freeform 563"/>
                <p:cNvSpPr>
                  <a:spLocks/>
                </p:cNvSpPr>
                <p:nvPr/>
              </p:nvSpPr>
              <p:spPr bwMode="auto">
                <a:xfrm>
                  <a:off x="4079" y="2346"/>
                  <a:ext cx="4" cy="5"/>
                </a:xfrm>
                <a:custGeom>
                  <a:avLst/>
                  <a:gdLst>
                    <a:gd name="T0" fmla="*/ 0 w 14"/>
                    <a:gd name="T1" fmla="*/ 0 h 14"/>
                    <a:gd name="T2" fmla="*/ 0 w 14"/>
                    <a:gd name="T3" fmla="*/ 0 h 14"/>
                    <a:gd name="T4" fmla="*/ 0 w 14"/>
                    <a:gd name="T5" fmla="*/ 0 h 14"/>
                    <a:gd name="T6" fmla="*/ 0 w 14"/>
                    <a:gd name="T7" fmla="*/ 0 h 14"/>
                    <a:gd name="T8" fmla="*/ 0 w 14"/>
                    <a:gd name="T9" fmla="*/ 0 h 14"/>
                    <a:gd name="T10" fmla="*/ 0 w 14"/>
                    <a:gd name="T11" fmla="*/ 0 h 14"/>
                    <a:gd name="T12" fmla="*/ 0 w 14"/>
                    <a:gd name="T13" fmla="*/ 0 h 14"/>
                    <a:gd name="T14" fmla="*/ 0 w 14"/>
                    <a:gd name="T15" fmla="*/ 0 h 14"/>
                    <a:gd name="T16" fmla="*/ 0 w 14"/>
                    <a:gd name="T17" fmla="*/ 0 h 14"/>
                    <a:gd name="T18" fmla="*/ 0 w 14"/>
                    <a:gd name="T19" fmla="*/ 0 h 14"/>
                    <a:gd name="T20" fmla="*/ 0 w 14"/>
                    <a:gd name="T21" fmla="*/ 0 h 14"/>
                    <a:gd name="T22" fmla="*/ 0 w 14"/>
                    <a:gd name="T23" fmla="*/ 0 h 14"/>
                    <a:gd name="T24" fmla="*/ 0 w 14"/>
                    <a:gd name="T25" fmla="*/ 0 h 14"/>
                    <a:gd name="T26" fmla="*/ 0 w 14"/>
                    <a:gd name="T27" fmla="*/ 0 h 14"/>
                    <a:gd name="T28" fmla="*/ 0 w 14"/>
                    <a:gd name="T29" fmla="*/ 0 h 14"/>
                    <a:gd name="T30" fmla="*/ 0 w 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4"/>
                    <a:gd name="T50" fmla="*/ 14 w 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4">
                      <a:moveTo>
                        <a:pt x="7" y="0"/>
                      </a:moveTo>
                      <a:lnTo>
                        <a:pt x="11" y="1"/>
                      </a:lnTo>
                      <a:lnTo>
                        <a:pt x="13" y="2"/>
                      </a:lnTo>
                      <a:lnTo>
                        <a:pt x="14" y="4"/>
                      </a:lnTo>
                      <a:lnTo>
                        <a:pt x="14" y="6"/>
                      </a:lnTo>
                      <a:lnTo>
                        <a:pt x="11" y="10"/>
                      </a:lnTo>
                      <a:lnTo>
                        <a:pt x="7" y="13"/>
                      </a:lnTo>
                      <a:lnTo>
                        <a:pt x="4" y="14"/>
                      </a:lnTo>
                      <a:lnTo>
                        <a:pt x="1" y="14"/>
                      </a:lnTo>
                      <a:lnTo>
                        <a:pt x="0" y="13"/>
                      </a:lnTo>
                      <a:lnTo>
                        <a:pt x="0" y="11"/>
                      </a:lnTo>
                      <a:lnTo>
                        <a:pt x="1" y="8"/>
                      </a:lnTo>
                      <a:lnTo>
                        <a:pt x="5" y="3"/>
                      </a:lnTo>
                      <a:lnTo>
                        <a:pt x="6" y="2"/>
                      </a:lnTo>
                      <a:lnTo>
                        <a:pt x="7" y="0"/>
                      </a:lnTo>
                      <a:close/>
                    </a:path>
                  </a:pathLst>
                </a:custGeom>
                <a:solidFill>
                  <a:srgbClr val="FFFFFF"/>
                </a:solidFill>
                <a:ln w="9525">
                  <a:noFill/>
                  <a:round/>
                  <a:headEnd/>
                  <a:tailEnd/>
                </a:ln>
              </p:spPr>
              <p:txBody>
                <a:bodyPr/>
                <a:lstStyle/>
                <a:p>
                  <a:endParaRPr lang="fr-FR"/>
                </a:p>
              </p:txBody>
            </p:sp>
            <p:sp>
              <p:nvSpPr>
                <p:cNvPr id="168" name="Freeform 564"/>
                <p:cNvSpPr>
                  <a:spLocks/>
                </p:cNvSpPr>
                <p:nvPr/>
              </p:nvSpPr>
              <p:spPr bwMode="auto">
                <a:xfrm>
                  <a:off x="4096" y="2357"/>
                  <a:ext cx="3" cy="5"/>
                </a:xfrm>
                <a:custGeom>
                  <a:avLst/>
                  <a:gdLst>
                    <a:gd name="T0" fmla="*/ 0 w 13"/>
                    <a:gd name="T1" fmla="*/ 0 h 16"/>
                    <a:gd name="T2" fmla="*/ 0 w 13"/>
                    <a:gd name="T3" fmla="*/ 0 h 16"/>
                    <a:gd name="T4" fmla="*/ 0 w 13"/>
                    <a:gd name="T5" fmla="*/ 0 h 16"/>
                    <a:gd name="T6" fmla="*/ 0 w 13"/>
                    <a:gd name="T7" fmla="*/ 0 h 16"/>
                    <a:gd name="T8" fmla="*/ 0 w 13"/>
                    <a:gd name="T9" fmla="*/ 0 h 16"/>
                    <a:gd name="T10" fmla="*/ 0 w 13"/>
                    <a:gd name="T11" fmla="*/ 0 h 16"/>
                    <a:gd name="T12" fmla="*/ 0 w 13"/>
                    <a:gd name="T13" fmla="*/ 0 h 16"/>
                    <a:gd name="T14" fmla="*/ 0 w 13"/>
                    <a:gd name="T15" fmla="*/ 0 h 16"/>
                    <a:gd name="T16" fmla="*/ 0 w 13"/>
                    <a:gd name="T17" fmla="*/ 0 h 16"/>
                    <a:gd name="T18" fmla="*/ 0 w 13"/>
                    <a:gd name="T19" fmla="*/ 0 h 16"/>
                    <a:gd name="T20" fmla="*/ 0 w 13"/>
                    <a:gd name="T21" fmla="*/ 0 h 16"/>
                    <a:gd name="T22" fmla="*/ 0 w 13"/>
                    <a:gd name="T23" fmla="*/ 0 h 16"/>
                    <a:gd name="T24" fmla="*/ 0 w 13"/>
                    <a:gd name="T25" fmla="*/ 0 h 16"/>
                    <a:gd name="T26" fmla="*/ 0 w 13"/>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6"/>
                    <a:gd name="T44" fmla="*/ 13 w 13"/>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6">
                      <a:moveTo>
                        <a:pt x="8" y="0"/>
                      </a:moveTo>
                      <a:lnTo>
                        <a:pt x="11" y="1"/>
                      </a:lnTo>
                      <a:lnTo>
                        <a:pt x="13" y="3"/>
                      </a:lnTo>
                      <a:lnTo>
                        <a:pt x="13" y="7"/>
                      </a:lnTo>
                      <a:lnTo>
                        <a:pt x="13" y="11"/>
                      </a:lnTo>
                      <a:lnTo>
                        <a:pt x="10" y="14"/>
                      </a:lnTo>
                      <a:lnTo>
                        <a:pt x="6" y="16"/>
                      </a:lnTo>
                      <a:lnTo>
                        <a:pt x="4" y="16"/>
                      </a:lnTo>
                      <a:lnTo>
                        <a:pt x="0" y="14"/>
                      </a:lnTo>
                      <a:lnTo>
                        <a:pt x="0" y="11"/>
                      </a:lnTo>
                      <a:lnTo>
                        <a:pt x="4" y="6"/>
                      </a:lnTo>
                      <a:lnTo>
                        <a:pt x="6" y="2"/>
                      </a:lnTo>
                      <a:lnTo>
                        <a:pt x="8" y="0"/>
                      </a:lnTo>
                      <a:close/>
                    </a:path>
                  </a:pathLst>
                </a:custGeom>
                <a:solidFill>
                  <a:srgbClr val="FFFFFF"/>
                </a:solidFill>
                <a:ln w="9525">
                  <a:noFill/>
                  <a:round/>
                  <a:headEnd/>
                  <a:tailEnd/>
                </a:ln>
              </p:spPr>
              <p:txBody>
                <a:bodyPr/>
                <a:lstStyle/>
                <a:p>
                  <a:endParaRPr lang="fr-FR"/>
                </a:p>
              </p:txBody>
            </p:sp>
            <p:sp>
              <p:nvSpPr>
                <p:cNvPr id="169" name="Freeform 565"/>
                <p:cNvSpPr>
                  <a:spLocks/>
                </p:cNvSpPr>
                <p:nvPr/>
              </p:nvSpPr>
              <p:spPr bwMode="auto">
                <a:xfrm>
                  <a:off x="4268" y="2367"/>
                  <a:ext cx="6" cy="5"/>
                </a:xfrm>
                <a:custGeom>
                  <a:avLst/>
                  <a:gdLst>
                    <a:gd name="T0" fmla="*/ 0 w 24"/>
                    <a:gd name="T1" fmla="*/ 0 h 16"/>
                    <a:gd name="T2" fmla="*/ 0 w 24"/>
                    <a:gd name="T3" fmla="*/ 0 h 16"/>
                    <a:gd name="T4" fmla="*/ 0 w 24"/>
                    <a:gd name="T5" fmla="*/ 0 h 16"/>
                    <a:gd name="T6" fmla="*/ 0 w 24"/>
                    <a:gd name="T7" fmla="*/ 0 h 16"/>
                    <a:gd name="T8" fmla="*/ 0 w 24"/>
                    <a:gd name="T9" fmla="*/ 0 h 16"/>
                    <a:gd name="T10" fmla="*/ 0 w 24"/>
                    <a:gd name="T11" fmla="*/ 0 h 16"/>
                    <a:gd name="T12" fmla="*/ 0 w 24"/>
                    <a:gd name="T13" fmla="*/ 0 h 16"/>
                    <a:gd name="T14" fmla="*/ 0 w 24"/>
                    <a:gd name="T15" fmla="*/ 0 h 16"/>
                    <a:gd name="T16" fmla="*/ 0 w 24"/>
                    <a:gd name="T17" fmla="*/ 0 h 16"/>
                    <a:gd name="T18" fmla="*/ 0 w 24"/>
                    <a:gd name="T19" fmla="*/ 0 h 16"/>
                    <a:gd name="T20" fmla="*/ 0 w 24"/>
                    <a:gd name="T21" fmla="*/ 0 h 16"/>
                    <a:gd name="T22" fmla="*/ 0 w 24"/>
                    <a:gd name="T23" fmla="*/ 0 h 16"/>
                    <a:gd name="T24" fmla="*/ 0 w 24"/>
                    <a:gd name="T25" fmla="*/ 0 h 16"/>
                    <a:gd name="T26" fmla="*/ 0 w 24"/>
                    <a:gd name="T27" fmla="*/ 0 h 16"/>
                    <a:gd name="T28" fmla="*/ 0 w 24"/>
                    <a:gd name="T29" fmla="*/ 0 h 16"/>
                    <a:gd name="T30" fmla="*/ 0 w 24"/>
                    <a:gd name="T31" fmla="*/ 0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16"/>
                    <a:gd name="T50" fmla="*/ 24 w 24"/>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16">
                      <a:moveTo>
                        <a:pt x="4" y="0"/>
                      </a:moveTo>
                      <a:lnTo>
                        <a:pt x="8" y="0"/>
                      </a:lnTo>
                      <a:lnTo>
                        <a:pt x="11" y="1"/>
                      </a:lnTo>
                      <a:lnTo>
                        <a:pt x="13" y="2"/>
                      </a:lnTo>
                      <a:lnTo>
                        <a:pt x="16" y="5"/>
                      </a:lnTo>
                      <a:lnTo>
                        <a:pt x="20" y="9"/>
                      </a:lnTo>
                      <a:lnTo>
                        <a:pt x="24" y="14"/>
                      </a:lnTo>
                      <a:lnTo>
                        <a:pt x="20" y="15"/>
                      </a:lnTo>
                      <a:lnTo>
                        <a:pt x="16" y="16"/>
                      </a:lnTo>
                      <a:lnTo>
                        <a:pt x="11" y="15"/>
                      </a:lnTo>
                      <a:lnTo>
                        <a:pt x="7" y="11"/>
                      </a:lnTo>
                      <a:lnTo>
                        <a:pt x="3" y="8"/>
                      </a:lnTo>
                      <a:lnTo>
                        <a:pt x="0" y="5"/>
                      </a:lnTo>
                      <a:lnTo>
                        <a:pt x="0" y="2"/>
                      </a:lnTo>
                      <a:lnTo>
                        <a:pt x="4" y="0"/>
                      </a:lnTo>
                      <a:close/>
                    </a:path>
                  </a:pathLst>
                </a:custGeom>
                <a:solidFill>
                  <a:srgbClr val="FFFFFF"/>
                </a:solidFill>
                <a:ln w="9525">
                  <a:noFill/>
                  <a:round/>
                  <a:headEnd/>
                  <a:tailEnd/>
                </a:ln>
              </p:spPr>
              <p:txBody>
                <a:bodyPr/>
                <a:lstStyle/>
                <a:p>
                  <a:endParaRPr lang="fr-FR"/>
                </a:p>
              </p:txBody>
            </p:sp>
            <p:sp>
              <p:nvSpPr>
                <p:cNvPr id="170" name="Freeform 566"/>
                <p:cNvSpPr>
                  <a:spLocks/>
                </p:cNvSpPr>
                <p:nvPr/>
              </p:nvSpPr>
              <p:spPr bwMode="auto">
                <a:xfrm>
                  <a:off x="4204" y="2368"/>
                  <a:ext cx="3"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
                    <a:gd name="T49" fmla="*/ 0 h 13"/>
                    <a:gd name="T50" fmla="*/ 15 w 15"/>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 h="13">
                      <a:moveTo>
                        <a:pt x="9" y="0"/>
                      </a:moveTo>
                      <a:lnTo>
                        <a:pt x="12" y="1"/>
                      </a:lnTo>
                      <a:lnTo>
                        <a:pt x="13" y="2"/>
                      </a:lnTo>
                      <a:lnTo>
                        <a:pt x="15" y="4"/>
                      </a:lnTo>
                      <a:lnTo>
                        <a:pt x="15" y="6"/>
                      </a:lnTo>
                      <a:lnTo>
                        <a:pt x="12" y="8"/>
                      </a:lnTo>
                      <a:lnTo>
                        <a:pt x="8" y="12"/>
                      </a:lnTo>
                      <a:lnTo>
                        <a:pt x="3" y="13"/>
                      </a:lnTo>
                      <a:lnTo>
                        <a:pt x="1" y="13"/>
                      </a:lnTo>
                      <a:lnTo>
                        <a:pt x="0" y="12"/>
                      </a:lnTo>
                      <a:lnTo>
                        <a:pt x="1" y="9"/>
                      </a:lnTo>
                      <a:lnTo>
                        <a:pt x="1" y="7"/>
                      </a:lnTo>
                      <a:lnTo>
                        <a:pt x="5" y="4"/>
                      </a:lnTo>
                      <a:lnTo>
                        <a:pt x="7" y="1"/>
                      </a:lnTo>
                      <a:lnTo>
                        <a:pt x="9" y="0"/>
                      </a:lnTo>
                      <a:close/>
                    </a:path>
                  </a:pathLst>
                </a:custGeom>
                <a:solidFill>
                  <a:srgbClr val="FFFFFF"/>
                </a:solidFill>
                <a:ln w="9525">
                  <a:noFill/>
                  <a:round/>
                  <a:headEnd/>
                  <a:tailEnd/>
                </a:ln>
              </p:spPr>
              <p:txBody>
                <a:bodyPr/>
                <a:lstStyle/>
                <a:p>
                  <a:endParaRPr lang="fr-FR"/>
                </a:p>
              </p:txBody>
            </p:sp>
            <p:sp>
              <p:nvSpPr>
                <p:cNvPr id="171" name="Freeform 567"/>
                <p:cNvSpPr>
                  <a:spLocks/>
                </p:cNvSpPr>
                <p:nvPr/>
              </p:nvSpPr>
              <p:spPr bwMode="auto">
                <a:xfrm>
                  <a:off x="4074" y="2372"/>
                  <a:ext cx="3" cy="6"/>
                </a:xfrm>
                <a:custGeom>
                  <a:avLst/>
                  <a:gdLst>
                    <a:gd name="T0" fmla="*/ 0 w 12"/>
                    <a:gd name="T1" fmla="*/ 0 h 18"/>
                    <a:gd name="T2" fmla="*/ 0 w 12"/>
                    <a:gd name="T3" fmla="*/ 0 h 18"/>
                    <a:gd name="T4" fmla="*/ 0 w 12"/>
                    <a:gd name="T5" fmla="*/ 0 h 18"/>
                    <a:gd name="T6" fmla="*/ 0 w 12"/>
                    <a:gd name="T7" fmla="*/ 0 h 18"/>
                    <a:gd name="T8" fmla="*/ 0 w 12"/>
                    <a:gd name="T9" fmla="*/ 0 h 18"/>
                    <a:gd name="T10" fmla="*/ 0 w 12"/>
                    <a:gd name="T11" fmla="*/ 0 h 18"/>
                    <a:gd name="T12" fmla="*/ 0 w 12"/>
                    <a:gd name="T13" fmla="*/ 0 h 18"/>
                    <a:gd name="T14" fmla="*/ 0 w 12"/>
                    <a:gd name="T15" fmla="*/ 0 h 18"/>
                    <a:gd name="T16" fmla="*/ 0 w 12"/>
                    <a:gd name="T17" fmla="*/ 0 h 18"/>
                    <a:gd name="T18" fmla="*/ 0 w 12"/>
                    <a:gd name="T19" fmla="*/ 0 h 18"/>
                    <a:gd name="T20" fmla="*/ 0 w 12"/>
                    <a:gd name="T21" fmla="*/ 0 h 18"/>
                    <a:gd name="T22" fmla="*/ 0 w 12"/>
                    <a:gd name="T23" fmla="*/ 0 h 18"/>
                    <a:gd name="T24" fmla="*/ 0 w 12"/>
                    <a:gd name="T25" fmla="*/ 0 h 18"/>
                    <a:gd name="T26" fmla="*/ 0 w 12"/>
                    <a:gd name="T27" fmla="*/ 0 h 18"/>
                    <a:gd name="T28" fmla="*/ 0 w 12"/>
                    <a:gd name="T29" fmla="*/ 0 h 18"/>
                    <a:gd name="T30" fmla="*/ 0 w 12"/>
                    <a:gd name="T31" fmla="*/ 0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18"/>
                    <a:gd name="T50" fmla="*/ 12 w 12"/>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18">
                      <a:moveTo>
                        <a:pt x="4" y="0"/>
                      </a:moveTo>
                      <a:lnTo>
                        <a:pt x="8" y="2"/>
                      </a:lnTo>
                      <a:lnTo>
                        <a:pt x="12" y="7"/>
                      </a:lnTo>
                      <a:lnTo>
                        <a:pt x="12" y="9"/>
                      </a:lnTo>
                      <a:lnTo>
                        <a:pt x="12" y="12"/>
                      </a:lnTo>
                      <a:lnTo>
                        <a:pt x="12" y="15"/>
                      </a:lnTo>
                      <a:lnTo>
                        <a:pt x="12" y="18"/>
                      </a:lnTo>
                      <a:lnTo>
                        <a:pt x="8" y="18"/>
                      </a:lnTo>
                      <a:lnTo>
                        <a:pt x="6" y="16"/>
                      </a:lnTo>
                      <a:lnTo>
                        <a:pt x="3" y="14"/>
                      </a:lnTo>
                      <a:lnTo>
                        <a:pt x="2" y="11"/>
                      </a:lnTo>
                      <a:lnTo>
                        <a:pt x="0" y="8"/>
                      </a:lnTo>
                      <a:lnTo>
                        <a:pt x="0" y="5"/>
                      </a:lnTo>
                      <a:lnTo>
                        <a:pt x="2" y="2"/>
                      </a:lnTo>
                      <a:lnTo>
                        <a:pt x="4" y="0"/>
                      </a:lnTo>
                      <a:close/>
                    </a:path>
                  </a:pathLst>
                </a:custGeom>
                <a:solidFill>
                  <a:srgbClr val="FFFFFF"/>
                </a:solidFill>
                <a:ln w="9525">
                  <a:noFill/>
                  <a:round/>
                  <a:headEnd/>
                  <a:tailEnd/>
                </a:ln>
              </p:spPr>
              <p:txBody>
                <a:bodyPr/>
                <a:lstStyle/>
                <a:p>
                  <a:endParaRPr lang="fr-FR"/>
                </a:p>
              </p:txBody>
            </p:sp>
            <p:sp>
              <p:nvSpPr>
                <p:cNvPr id="172" name="Freeform 568"/>
                <p:cNvSpPr>
                  <a:spLocks/>
                </p:cNvSpPr>
                <p:nvPr/>
              </p:nvSpPr>
              <p:spPr bwMode="auto">
                <a:xfrm>
                  <a:off x="4302" y="2375"/>
                  <a:ext cx="4" cy="6"/>
                </a:xfrm>
                <a:custGeom>
                  <a:avLst/>
                  <a:gdLst>
                    <a:gd name="T0" fmla="*/ 0 w 14"/>
                    <a:gd name="T1" fmla="*/ 0 h 17"/>
                    <a:gd name="T2" fmla="*/ 0 w 14"/>
                    <a:gd name="T3" fmla="*/ 0 h 17"/>
                    <a:gd name="T4" fmla="*/ 0 w 14"/>
                    <a:gd name="T5" fmla="*/ 0 h 17"/>
                    <a:gd name="T6" fmla="*/ 0 w 14"/>
                    <a:gd name="T7" fmla="*/ 0 h 17"/>
                    <a:gd name="T8" fmla="*/ 0 w 14"/>
                    <a:gd name="T9" fmla="*/ 0 h 17"/>
                    <a:gd name="T10" fmla="*/ 0 w 14"/>
                    <a:gd name="T11" fmla="*/ 0 h 17"/>
                    <a:gd name="T12" fmla="*/ 0 w 14"/>
                    <a:gd name="T13" fmla="*/ 0 h 17"/>
                    <a:gd name="T14" fmla="*/ 0 w 14"/>
                    <a:gd name="T15" fmla="*/ 0 h 17"/>
                    <a:gd name="T16" fmla="*/ 0 w 14"/>
                    <a:gd name="T17" fmla="*/ 0 h 17"/>
                    <a:gd name="T18" fmla="*/ 0 w 14"/>
                    <a:gd name="T19" fmla="*/ 0 h 17"/>
                    <a:gd name="T20" fmla="*/ 0 w 14"/>
                    <a:gd name="T21" fmla="*/ 0 h 17"/>
                    <a:gd name="T22" fmla="*/ 0 w 14"/>
                    <a:gd name="T23" fmla="*/ 0 h 17"/>
                    <a:gd name="T24" fmla="*/ 0 w 14"/>
                    <a:gd name="T25" fmla="*/ 0 h 17"/>
                    <a:gd name="T26" fmla="*/ 0 w 14"/>
                    <a:gd name="T27" fmla="*/ 0 h 17"/>
                    <a:gd name="T28" fmla="*/ 0 w 14"/>
                    <a:gd name="T29" fmla="*/ 0 h 17"/>
                    <a:gd name="T30" fmla="*/ 0 w 14"/>
                    <a:gd name="T31" fmla="*/ 0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7"/>
                    <a:gd name="T50" fmla="*/ 14 w 14"/>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7">
                      <a:moveTo>
                        <a:pt x="9" y="0"/>
                      </a:moveTo>
                      <a:lnTo>
                        <a:pt x="13" y="1"/>
                      </a:lnTo>
                      <a:lnTo>
                        <a:pt x="14" y="3"/>
                      </a:lnTo>
                      <a:lnTo>
                        <a:pt x="14" y="7"/>
                      </a:lnTo>
                      <a:lnTo>
                        <a:pt x="14" y="11"/>
                      </a:lnTo>
                      <a:lnTo>
                        <a:pt x="11" y="14"/>
                      </a:lnTo>
                      <a:lnTo>
                        <a:pt x="7" y="16"/>
                      </a:lnTo>
                      <a:lnTo>
                        <a:pt x="5" y="17"/>
                      </a:lnTo>
                      <a:lnTo>
                        <a:pt x="1" y="17"/>
                      </a:lnTo>
                      <a:lnTo>
                        <a:pt x="0" y="14"/>
                      </a:lnTo>
                      <a:lnTo>
                        <a:pt x="0" y="12"/>
                      </a:lnTo>
                      <a:lnTo>
                        <a:pt x="0" y="10"/>
                      </a:lnTo>
                      <a:lnTo>
                        <a:pt x="1" y="8"/>
                      </a:lnTo>
                      <a:lnTo>
                        <a:pt x="5" y="3"/>
                      </a:lnTo>
                      <a:lnTo>
                        <a:pt x="9" y="0"/>
                      </a:lnTo>
                      <a:close/>
                    </a:path>
                  </a:pathLst>
                </a:custGeom>
                <a:solidFill>
                  <a:srgbClr val="FFFFFF"/>
                </a:solidFill>
                <a:ln w="9525">
                  <a:noFill/>
                  <a:round/>
                  <a:headEnd/>
                  <a:tailEnd/>
                </a:ln>
              </p:spPr>
              <p:txBody>
                <a:bodyPr/>
                <a:lstStyle/>
                <a:p>
                  <a:endParaRPr lang="fr-FR"/>
                </a:p>
              </p:txBody>
            </p:sp>
            <p:sp>
              <p:nvSpPr>
                <p:cNvPr id="173" name="Freeform 569"/>
                <p:cNvSpPr>
                  <a:spLocks/>
                </p:cNvSpPr>
                <p:nvPr/>
              </p:nvSpPr>
              <p:spPr bwMode="auto">
                <a:xfrm>
                  <a:off x="4253" y="2386"/>
                  <a:ext cx="4" cy="5"/>
                </a:xfrm>
                <a:custGeom>
                  <a:avLst/>
                  <a:gdLst>
                    <a:gd name="T0" fmla="*/ 0 w 14"/>
                    <a:gd name="T1" fmla="*/ 0 h 14"/>
                    <a:gd name="T2" fmla="*/ 0 w 14"/>
                    <a:gd name="T3" fmla="*/ 0 h 14"/>
                    <a:gd name="T4" fmla="*/ 0 w 14"/>
                    <a:gd name="T5" fmla="*/ 0 h 14"/>
                    <a:gd name="T6" fmla="*/ 0 w 14"/>
                    <a:gd name="T7" fmla="*/ 0 h 14"/>
                    <a:gd name="T8" fmla="*/ 0 w 14"/>
                    <a:gd name="T9" fmla="*/ 0 h 14"/>
                    <a:gd name="T10" fmla="*/ 0 w 14"/>
                    <a:gd name="T11" fmla="*/ 0 h 14"/>
                    <a:gd name="T12" fmla="*/ 0 w 14"/>
                    <a:gd name="T13" fmla="*/ 0 h 14"/>
                    <a:gd name="T14" fmla="*/ 0 w 14"/>
                    <a:gd name="T15" fmla="*/ 0 h 14"/>
                    <a:gd name="T16" fmla="*/ 0 w 14"/>
                    <a:gd name="T17" fmla="*/ 0 h 14"/>
                    <a:gd name="T18" fmla="*/ 0 w 14"/>
                    <a:gd name="T19" fmla="*/ 0 h 14"/>
                    <a:gd name="T20" fmla="*/ 0 w 14"/>
                    <a:gd name="T21" fmla="*/ 0 h 14"/>
                    <a:gd name="T22" fmla="*/ 0 w 14"/>
                    <a:gd name="T23" fmla="*/ 0 h 14"/>
                    <a:gd name="T24" fmla="*/ 0 w 14"/>
                    <a:gd name="T25" fmla="*/ 0 h 14"/>
                    <a:gd name="T26" fmla="*/ 0 w 14"/>
                    <a:gd name="T27" fmla="*/ 0 h 14"/>
                    <a:gd name="T28" fmla="*/ 0 w 14"/>
                    <a:gd name="T29" fmla="*/ 0 h 14"/>
                    <a:gd name="T30" fmla="*/ 0 w 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4"/>
                    <a:gd name="T50" fmla="*/ 14 w 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4">
                      <a:moveTo>
                        <a:pt x="8" y="0"/>
                      </a:moveTo>
                      <a:lnTo>
                        <a:pt x="10" y="1"/>
                      </a:lnTo>
                      <a:lnTo>
                        <a:pt x="13" y="2"/>
                      </a:lnTo>
                      <a:lnTo>
                        <a:pt x="14" y="4"/>
                      </a:lnTo>
                      <a:lnTo>
                        <a:pt x="14" y="7"/>
                      </a:lnTo>
                      <a:lnTo>
                        <a:pt x="12" y="10"/>
                      </a:lnTo>
                      <a:lnTo>
                        <a:pt x="9" y="13"/>
                      </a:lnTo>
                      <a:lnTo>
                        <a:pt x="4" y="14"/>
                      </a:lnTo>
                      <a:lnTo>
                        <a:pt x="1" y="14"/>
                      </a:lnTo>
                      <a:lnTo>
                        <a:pt x="0" y="12"/>
                      </a:lnTo>
                      <a:lnTo>
                        <a:pt x="1" y="10"/>
                      </a:lnTo>
                      <a:lnTo>
                        <a:pt x="1" y="8"/>
                      </a:lnTo>
                      <a:lnTo>
                        <a:pt x="5" y="4"/>
                      </a:lnTo>
                      <a:lnTo>
                        <a:pt x="6" y="1"/>
                      </a:lnTo>
                      <a:lnTo>
                        <a:pt x="8" y="0"/>
                      </a:lnTo>
                      <a:close/>
                    </a:path>
                  </a:pathLst>
                </a:custGeom>
                <a:solidFill>
                  <a:srgbClr val="FFFFFF"/>
                </a:solidFill>
                <a:ln w="9525">
                  <a:noFill/>
                  <a:round/>
                  <a:headEnd/>
                  <a:tailEnd/>
                </a:ln>
              </p:spPr>
              <p:txBody>
                <a:bodyPr/>
                <a:lstStyle/>
                <a:p>
                  <a:endParaRPr lang="fr-FR"/>
                </a:p>
              </p:txBody>
            </p:sp>
            <p:sp>
              <p:nvSpPr>
                <p:cNvPr id="174" name="Freeform 570"/>
                <p:cNvSpPr>
                  <a:spLocks/>
                </p:cNvSpPr>
                <p:nvPr/>
              </p:nvSpPr>
              <p:spPr bwMode="auto">
                <a:xfrm>
                  <a:off x="4281" y="2388"/>
                  <a:ext cx="3" cy="4"/>
                </a:xfrm>
                <a:custGeom>
                  <a:avLst/>
                  <a:gdLst>
                    <a:gd name="T0" fmla="*/ 0 w 13"/>
                    <a:gd name="T1" fmla="*/ 0 h 14"/>
                    <a:gd name="T2" fmla="*/ 0 w 13"/>
                    <a:gd name="T3" fmla="*/ 0 h 14"/>
                    <a:gd name="T4" fmla="*/ 0 w 13"/>
                    <a:gd name="T5" fmla="*/ 0 h 14"/>
                    <a:gd name="T6" fmla="*/ 0 w 13"/>
                    <a:gd name="T7" fmla="*/ 0 h 14"/>
                    <a:gd name="T8" fmla="*/ 0 w 13"/>
                    <a:gd name="T9" fmla="*/ 0 h 14"/>
                    <a:gd name="T10" fmla="*/ 0 w 13"/>
                    <a:gd name="T11" fmla="*/ 0 h 14"/>
                    <a:gd name="T12" fmla="*/ 0 w 13"/>
                    <a:gd name="T13" fmla="*/ 0 h 14"/>
                    <a:gd name="T14" fmla="*/ 0 w 13"/>
                    <a:gd name="T15" fmla="*/ 0 h 14"/>
                    <a:gd name="T16" fmla="*/ 0 w 13"/>
                    <a:gd name="T17" fmla="*/ 0 h 14"/>
                    <a:gd name="T18" fmla="*/ 0 w 13"/>
                    <a:gd name="T19" fmla="*/ 0 h 14"/>
                    <a:gd name="T20" fmla="*/ 0 w 13"/>
                    <a:gd name="T21" fmla="*/ 0 h 14"/>
                    <a:gd name="T22" fmla="*/ 0 w 13"/>
                    <a:gd name="T23" fmla="*/ 0 h 14"/>
                    <a:gd name="T24" fmla="*/ 0 w 13"/>
                    <a:gd name="T25" fmla="*/ 0 h 14"/>
                    <a:gd name="T26" fmla="*/ 0 w 13"/>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4"/>
                    <a:gd name="T44" fmla="*/ 13 w 13"/>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4">
                      <a:moveTo>
                        <a:pt x="4" y="0"/>
                      </a:moveTo>
                      <a:lnTo>
                        <a:pt x="8" y="2"/>
                      </a:lnTo>
                      <a:lnTo>
                        <a:pt x="12" y="5"/>
                      </a:lnTo>
                      <a:lnTo>
                        <a:pt x="12" y="9"/>
                      </a:lnTo>
                      <a:lnTo>
                        <a:pt x="13" y="14"/>
                      </a:lnTo>
                      <a:lnTo>
                        <a:pt x="9" y="14"/>
                      </a:lnTo>
                      <a:lnTo>
                        <a:pt x="5" y="14"/>
                      </a:lnTo>
                      <a:lnTo>
                        <a:pt x="3" y="12"/>
                      </a:lnTo>
                      <a:lnTo>
                        <a:pt x="1" y="10"/>
                      </a:lnTo>
                      <a:lnTo>
                        <a:pt x="0" y="7"/>
                      </a:lnTo>
                      <a:lnTo>
                        <a:pt x="0" y="4"/>
                      </a:lnTo>
                      <a:lnTo>
                        <a:pt x="1" y="2"/>
                      </a:lnTo>
                      <a:lnTo>
                        <a:pt x="4" y="0"/>
                      </a:lnTo>
                      <a:close/>
                    </a:path>
                  </a:pathLst>
                </a:custGeom>
                <a:solidFill>
                  <a:srgbClr val="FFFFFF"/>
                </a:solidFill>
                <a:ln w="9525">
                  <a:noFill/>
                  <a:round/>
                  <a:headEnd/>
                  <a:tailEnd/>
                </a:ln>
              </p:spPr>
              <p:txBody>
                <a:bodyPr/>
                <a:lstStyle/>
                <a:p>
                  <a:endParaRPr lang="fr-FR"/>
                </a:p>
              </p:txBody>
            </p:sp>
            <p:sp>
              <p:nvSpPr>
                <p:cNvPr id="175" name="Freeform 571"/>
                <p:cNvSpPr>
                  <a:spLocks/>
                </p:cNvSpPr>
                <p:nvPr/>
              </p:nvSpPr>
              <p:spPr bwMode="auto">
                <a:xfrm>
                  <a:off x="4088" y="2390"/>
                  <a:ext cx="3" cy="4"/>
                </a:xfrm>
                <a:custGeom>
                  <a:avLst/>
                  <a:gdLst>
                    <a:gd name="T0" fmla="*/ 0 w 9"/>
                    <a:gd name="T1" fmla="*/ 0 h 13"/>
                    <a:gd name="T2" fmla="*/ 0 w 9"/>
                    <a:gd name="T3" fmla="*/ 0 h 13"/>
                    <a:gd name="T4" fmla="*/ 0 w 9"/>
                    <a:gd name="T5" fmla="*/ 0 h 13"/>
                    <a:gd name="T6" fmla="*/ 0 w 9"/>
                    <a:gd name="T7" fmla="*/ 0 h 13"/>
                    <a:gd name="T8" fmla="*/ 0 w 9"/>
                    <a:gd name="T9" fmla="*/ 0 h 13"/>
                    <a:gd name="T10" fmla="*/ 0 w 9"/>
                    <a:gd name="T11" fmla="*/ 0 h 13"/>
                    <a:gd name="T12" fmla="*/ 0 w 9"/>
                    <a:gd name="T13" fmla="*/ 0 h 13"/>
                    <a:gd name="T14" fmla="*/ 0 w 9"/>
                    <a:gd name="T15" fmla="*/ 0 h 13"/>
                    <a:gd name="T16" fmla="*/ 0 w 9"/>
                    <a:gd name="T17" fmla="*/ 0 h 13"/>
                    <a:gd name="T18" fmla="*/ 0 w 9"/>
                    <a:gd name="T19" fmla="*/ 0 h 13"/>
                    <a:gd name="T20" fmla="*/ 0 w 9"/>
                    <a:gd name="T21" fmla="*/ 0 h 13"/>
                    <a:gd name="T22" fmla="*/ 0 w 9"/>
                    <a:gd name="T23" fmla="*/ 0 h 13"/>
                    <a:gd name="T24" fmla="*/ 0 w 9"/>
                    <a:gd name="T25" fmla="*/ 0 h 13"/>
                    <a:gd name="T26" fmla="*/ 0 w 9"/>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
                    <a:gd name="T43" fmla="*/ 0 h 13"/>
                    <a:gd name="T44" fmla="*/ 9 w 9"/>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 h="13">
                      <a:moveTo>
                        <a:pt x="3" y="0"/>
                      </a:moveTo>
                      <a:lnTo>
                        <a:pt x="7" y="0"/>
                      </a:lnTo>
                      <a:lnTo>
                        <a:pt x="9" y="2"/>
                      </a:lnTo>
                      <a:lnTo>
                        <a:pt x="9" y="4"/>
                      </a:lnTo>
                      <a:lnTo>
                        <a:pt x="9" y="8"/>
                      </a:lnTo>
                      <a:lnTo>
                        <a:pt x="8" y="10"/>
                      </a:lnTo>
                      <a:lnTo>
                        <a:pt x="7" y="13"/>
                      </a:lnTo>
                      <a:lnTo>
                        <a:pt x="3" y="11"/>
                      </a:lnTo>
                      <a:lnTo>
                        <a:pt x="0" y="8"/>
                      </a:lnTo>
                      <a:lnTo>
                        <a:pt x="0" y="5"/>
                      </a:lnTo>
                      <a:lnTo>
                        <a:pt x="2" y="3"/>
                      </a:lnTo>
                      <a:lnTo>
                        <a:pt x="3" y="0"/>
                      </a:lnTo>
                      <a:close/>
                    </a:path>
                  </a:pathLst>
                </a:custGeom>
                <a:solidFill>
                  <a:srgbClr val="FFFFFF"/>
                </a:solidFill>
                <a:ln w="9525">
                  <a:noFill/>
                  <a:round/>
                  <a:headEnd/>
                  <a:tailEnd/>
                </a:ln>
              </p:spPr>
              <p:txBody>
                <a:bodyPr/>
                <a:lstStyle/>
                <a:p>
                  <a:endParaRPr lang="fr-FR"/>
                </a:p>
              </p:txBody>
            </p:sp>
            <p:sp>
              <p:nvSpPr>
                <p:cNvPr id="176" name="Freeform 572"/>
                <p:cNvSpPr>
                  <a:spLocks/>
                </p:cNvSpPr>
                <p:nvPr/>
              </p:nvSpPr>
              <p:spPr bwMode="auto">
                <a:xfrm>
                  <a:off x="4238" y="2398"/>
                  <a:ext cx="3" cy="5"/>
                </a:xfrm>
                <a:custGeom>
                  <a:avLst/>
                  <a:gdLst>
                    <a:gd name="T0" fmla="*/ 0 w 13"/>
                    <a:gd name="T1" fmla="*/ 0 h 13"/>
                    <a:gd name="T2" fmla="*/ 0 w 13"/>
                    <a:gd name="T3" fmla="*/ 0 h 13"/>
                    <a:gd name="T4" fmla="*/ 0 w 13"/>
                    <a:gd name="T5" fmla="*/ 0 h 13"/>
                    <a:gd name="T6" fmla="*/ 0 w 13"/>
                    <a:gd name="T7" fmla="*/ 0 h 13"/>
                    <a:gd name="T8" fmla="*/ 0 w 13"/>
                    <a:gd name="T9" fmla="*/ 0 h 13"/>
                    <a:gd name="T10" fmla="*/ 0 w 13"/>
                    <a:gd name="T11" fmla="*/ 0 h 13"/>
                    <a:gd name="T12" fmla="*/ 0 w 13"/>
                    <a:gd name="T13" fmla="*/ 0 h 13"/>
                    <a:gd name="T14" fmla="*/ 0 w 13"/>
                    <a:gd name="T15" fmla="*/ 0 h 13"/>
                    <a:gd name="T16" fmla="*/ 0 w 13"/>
                    <a:gd name="T17" fmla="*/ 0 h 13"/>
                    <a:gd name="T18" fmla="*/ 0 w 13"/>
                    <a:gd name="T19" fmla="*/ 0 h 13"/>
                    <a:gd name="T20" fmla="*/ 0 w 13"/>
                    <a:gd name="T21" fmla="*/ 0 h 13"/>
                    <a:gd name="T22" fmla="*/ 0 w 13"/>
                    <a:gd name="T23" fmla="*/ 0 h 13"/>
                    <a:gd name="T24" fmla="*/ 0 w 13"/>
                    <a:gd name="T25" fmla="*/ 0 h 13"/>
                    <a:gd name="T26" fmla="*/ 0 w 13"/>
                    <a:gd name="T27" fmla="*/ 0 h 13"/>
                    <a:gd name="T28" fmla="*/ 0 w 13"/>
                    <a:gd name="T29" fmla="*/ 0 h 13"/>
                    <a:gd name="T30" fmla="*/ 0 w 13"/>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13"/>
                    <a:gd name="T50" fmla="*/ 13 w 13"/>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13">
                      <a:moveTo>
                        <a:pt x="6" y="0"/>
                      </a:moveTo>
                      <a:lnTo>
                        <a:pt x="9" y="0"/>
                      </a:lnTo>
                      <a:lnTo>
                        <a:pt x="11" y="1"/>
                      </a:lnTo>
                      <a:lnTo>
                        <a:pt x="12" y="4"/>
                      </a:lnTo>
                      <a:lnTo>
                        <a:pt x="13" y="6"/>
                      </a:lnTo>
                      <a:lnTo>
                        <a:pt x="12" y="9"/>
                      </a:lnTo>
                      <a:lnTo>
                        <a:pt x="9" y="12"/>
                      </a:lnTo>
                      <a:lnTo>
                        <a:pt x="4" y="13"/>
                      </a:lnTo>
                      <a:lnTo>
                        <a:pt x="2" y="13"/>
                      </a:lnTo>
                      <a:lnTo>
                        <a:pt x="0" y="11"/>
                      </a:lnTo>
                      <a:lnTo>
                        <a:pt x="0" y="9"/>
                      </a:lnTo>
                      <a:lnTo>
                        <a:pt x="0" y="7"/>
                      </a:lnTo>
                      <a:lnTo>
                        <a:pt x="2" y="4"/>
                      </a:lnTo>
                      <a:lnTo>
                        <a:pt x="3" y="1"/>
                      </a:lnTo>
                      <a:lnTo>
                        <a:pt x="6" y="0"/>
                      </a:lnTo>
                      <a:close/>
                    </a:path>
                  </a:pathLst>
                </a:custGeom>
                <a:solidFill>
                  <a:srgbClr val="FFFFFF"/>
                </a:solidFill>
                <a:ln w="9525">
                  <a:noFill/>
                  <a:round/>
                  <a:headEnd/>
                  <a:tailEnd/>
                </a:ln>
              </p:spPr>
              <p:txBody>
                <a:bodyPr/>
                <a:lstStyle/>
                <a:p>
                  <a:endParaRPr lang="fr-FR"/>
                </a:p>
              </p:txBody>
            </p:sp>
            <p:sp>
              <p:nvSpPr>
                <p:cNvPr id="177" name="Freeform 573"/>
                <p:cNvSpPr>
                  <a:spLocks/>
                </p:cNvSpPr>
                <p:nvPr/>
              </p:nvSpPr>
              <p:spPr bwMode="auto">
                <a:xfrm>
                  <a:off x="4109" y="2400"/>
                  <a:ext cx="4" cy="4"/>
                </a:xfrm>
                <a:custGeom>
                  <a:avLst/>
                  <a:gdLst>
                    <a:gd name="T0" fmla="*/ 0 w 14"/>
                    <a:gd name="T1" fmla="*/ 0 h 13"/>
                    <a:gd name="T2" fmla="*/ 0 w 14"/>
                    <a:gd name="T3" fmla="*/ 0 h 13"/>
                    <a:gd name="T4" fmla="*/ 0 w 14"/>
                    <a:gd name="T5" fmla="*/ 0 h 13"/>
                    <a:gd name="T6" fmla="*/ 0 w 14"/>
                    <a:gd name="T7" fmla="*/ 0 h 13"/>
                    <a:gd name="T8" fmla="*/ 0 w 14"/>
                    <a:gd name="T9" fmla="*/ 0 h 13"/>
                    <a:gd name="T10" fmla="*/ 0 w 14"/>
                    <a:gd name="T11" fmla="*/ 0 h 13"/>
                    <a:gd name="T12" fmla="*/ 0 w 14"/>
                    <a:gd name="T13" fmla="*/ 0 h 13"/>
                    <a:gd name="T14" fmla="*/ 0 w 14"/>
                    <a:gd name="T15" fmla="*/ 0 h 13"/>
                    <a:gd name="T16" fmla="*/ 0 w 14"/>
                    <a:gd name="T17" fmla="*/ 0 h 13"/>
                    <a:gd name="T18" fmla="*/ 0 w 14"/>
                    <a:gd name="T19" fmla="*/ 0 h 13"/>
                    <a:gd name="T20" fmla="*/ 0 w 14"/>
                    <a:gd name="T21" fmla="*/ 0 h 13"/>
                    <a:gd name="T22" fmla="*/ 0 w 14"/>
                    <a:gd name="T23" fmla="*/ 0 h 13"/>
                    <a:gd name="T24" fmla="*/ 0 w 14"/>
                    <a:gd name="T25" fmla="*/ 0 h 13"/>
                    <a:gd name="T26" fmla="*/ 0 w 14"/>
                    <a:gd name="T27" fmla="*/ 0 h 13"/>
                    <a:gd name="T28" fmla="*/ 0 w 14"/>
                    <a:gd name="T29" fmla="*/ 0 h 13"/>
                    <a:gd name="T30" fmla="*/ 0 w 14"/>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3"/>
                    <a:gd name="T50" fmla="*/ 14 w 14"/>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3">
                      <a:moveTo>
                        <a:pt x="1" y="0"/>
                      </a:moveTo>
                      <a:lnTo>
                        <a:pt x="7" y="0"/>
                      </a:lnTo>
                      <a:lnTo>
                        <a:pt x="11" y="2"/>
                      </a:lnTo>
                      <a:lnTo>
                        <a:pt x="13" y="5"/>
                      </a:lnTo>
                      <a:lnTo>
                        <a:pt x="14" y="9"/>
                      </a:lnTo>
                      <a:lnTo>
                        <a:pt x="13" y="12"/>
                      </a:lnTo>
                      <a:lnTo>
                        <a:pt x="11" y="13"/>
                      </a:lnTo>
                      <a:lnTo>
                        <a:pt x="8" y="13"/>
                      </a:lnTo>
                      <a:lnTo>
                        <a:pt x="7" y="12"/>
                      </a:lnTo>
                      <a:lnTo>
                        <a:pt x="4" y="10"/>
                      </a:lnTo>
                      <a:lnTo>
                        <a:pt x="1" y="8"/>
                      </a:lnTo>
                      <a:lnTo>
                        <a:pt x="0" y="6"/>
                      </a:lnTo>
                      <a:lnTo>
                        <a:pt x="0" y="4"/>
                      </a:lnTo>
                      <a:lnTo>
                        <a:pt x="0" y="1"/>
                      </a:lnTo>
                      <a:lnTo>
                        <a:pt x="1" y="0"/>
                      </a:lnTo>
                      <a:close/>
                    </a:path>
                  </a:pathLst>
                </a:custGeom>
                <a:solidFill>
                  <a:srgbClr val="FFFFFF"/>
                </a:solidFill>
                <a:ln w="9525">
                  <a:noFill/>
                  <a:round/>
                  <a:headEnd/>
                  <a:tailEnd/>
                </a:ln>
              </p:spPr>
              <p:txBody>
                <a:bodyPr/>
                <a:lstStyle/>
                <a:p>
                  <a:endParaRPr lang="fr-FR"/>
                </a:p>
              </p:txBody>
            </p:sp>
            <p:sp>
              <p:nvSpPr>
                <p:cNvPr id="178" name="Freeform 574"/>
                <p:cNvSpPr>
                  <a:spLocks/>
                </p:cNvSpPr>
                <p:nvPr/>
              </p:nvSpPr>
              <p:spPr bwMode="auto">
                <a:xfrm>
                  <a:off x="4183" y="2404"/>
                  <a:ext cx="5" cy="4"/>
                </a:xfrm>
                <a:custGeom>
                  <a:avLst/>
                  <a:gdLst>
                    <a:gd name="T0" fmla="*/ 0 w 19"/>
                    <a:gd name="T1" fmla="*/ 0 h 13"/>
                    <a:gd name="T2" fmla="*/ 0 w 19"/>
                    <a:gd name="T3" fmla="*/ 0 h 13"/>
                    <a:gd name="T4" fmla="*/ 0 w 19"/>
                    <a:gd name="T5" fmla="*/ 0 h 13"/>
                    <a:gd name="T6" fmla="*/ 0 w 19"/>
                    <a:gd name="T7" fmla="*/ 0 h 13"/>
                    <a:gd name="T8" fmla="*/ 0 w 19"/>
                    <a:gd name="T9" fmla="*/ 0 h 13"/>
                    <a:gd name="T10" fmla="*/ 0 w 19"/>
                    <a:gd name="T11" fmla="*/ 0 h 13"/>
                    <a:gd name="T12" fmla="*/ 0 w 19"/>
                    <a:gd name="T13" fmla="*/ 0 h 13"/>
                    <a:gd name="T14" fmla="*/ 0 w 19"/>
                    <a:gd name="T15" fmla="*/ 0 h 13"/>
                    <a:gd name="T16" fmla="*/ 0 w 19"/>
                    <a:gd name="T17" fmla="*/ 0 h 13"/>
                    <a:gd name="T18" fmla="*/ 0 w 19"/>
                    <a:gd name="T19" fmla="*/ 0 h 13"/>
                    <a:gd name="T20" fmla="*/ 0 w 19"/>
                    <a:gd name="T21" fmla="*/ 0 h 13"/>
                    <a:gd name="T22" fmla="*/ 0 w 19"/>
                    <a:gd name="T23" fmla="*/ 0 h 13"/>
                    <a:gd name="T24" fmla="*/ 0 w 19"/>
                    <a:gd name="T25" fmla="*/ 0 h 13"/>
                    <a:gd name="T26" fmla="*/ 0 w 19"/>
                    <a:gd name="T27" fmla="*/ 0 h 13"/>
                    <a:gd name="T28" fmla="*/ 0 w 19"/>
                    <a:gd name="T29" fmla="*/ 0 h 13"/>
                    <a:gd name="T30" fmla="*/ 0 w 19"/>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
                    <a:gd name="T49" fmla="*/ 0 h 13"/>
                    <a:gd name="T50" fmla="*/ 19 w 19"/>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 h="13">
                      <a:moveTo>
                        <a:pt x="0" y="0"/>
                      </a:moveTo>
                      <a:lnTo>
                        <a:pt x="4" y="0"/>
                      </a:lnTo>
                      <a:lnTo>
                        <a:pt x="8" y="2"/>
                      </a:lnTo>
                      <a:lnTo>
                        <a:pt x="13" y="5"/>
                      </a:lnTo>
                      <a:lnTo>
                        <a:pt x="18" y="8"/>
                      </a:lnTo>
                      <a:lnTo>
                        <a:pt x="19" y="11"/>
                      </a:lnTo>
                      <a:lnTo>
                        <a:pt x="19" y="13"/>
                      </a:lnTo>
                      <a:lnTo>
                        <a:pt x="18" y="13"/>
                      </a:lnTo>
                      <a:lnTo>
                        <a:pt x="15" y="13"/>
                      </a:lnTo>
                      <a:lnTo>
                        <a:pt x="11" y="13"/>
                      </a:lnTo>
                      <a:lnTo>
                        <a:pt x="8" y="13"/>
                      </a:lnTo>
                      <a:lnTo>
                        <a:pt x="5" y="10"/>
                      </a:lnTo>
                      <a:lnTo>
                        <a:pt x="2" y="7"/>
                      </a:lnTo>
                      <a:lnTo>
                        <a:pt x="1" y="2"/>
                      </a:lnTo>
                      <a:lnTo>
                        <a:pt x="0" y="0"/>
                      </a:lnTo>
                      <a:close/>
                    </a:path>
                  </a:pathLst>
                </a:custGeom>
                <a:solidFill>
                  <a:srgbClr val="FFFFFF"/>
                </a:solidFill>
                <a:ln w="9525">
                  <a:noFill/>
                  <a:round/>
                  <a:headEnd/>
                  <a:tailEnd/>
                </a:ln>
              </p:spPr>
              <p:txBody>
                <a:bodyPr/>
                <a:lstStyle/>
                <a:p>
                  <a:endParaRPr lang="fr-FR"/>
                </a:p>
              </p:txBody>
            </p:sp>
            <p:sp>
              <p:nvSpPr>
                <p:cNvPr id="179" name="Freeform 575"/>
                <p:cNvSpPr>
                  <a:spLocks/>
                </p:cNvSpPr>
                <p:nvPr/>
              </p:nvSpPr>
              <p:spPr bwMode="auto">
                <a:xfrm>
                  <a:off x="4129" y="2406"/>
                  <a:ext cx="3" cy="5"/>
                </a:xfrm>
                <a:custGeom>
                  <a:avLst/>
                  <a:gdLst>
                    <a:gd name="T0" fmla="*/ 0 w 13"/>
                    <a:gd name="T1" fmla="*/ 0 h 14"/>
                    <a:gd name="T2" fmla="*/ 0 w 13"/>
                    <a:gd name="T3" fmla="*/ 0 h 14"/>
                    <a:gd name="T4" fmla="*/ 0 w 13"/>
                    <a:gd name="T5" fmla="*/ 0 h 14"/>
                    <a:gd name="T6" fmla="*/ 0 w 13"/>
                    <a:gd name="T7" fmla="*/ 0 h 14"/>
                    <a:gd name="T8" fmla="*/ 0 w 13"/>
                    <a:gd name="T9" fmla="*/ 0 h 14"/>
                    <a:gd name="T10" fmla="*/ 0 w 13"/>
                    <a:gd name="T11" fmla="*/ 0 h 14"/>
                    <a:gd name="T12" fmla="*/ 0 w 13"/>
                    <a:gd name="T13" fmla="*/ 0 h 14"/>
                    <a:gd name="T14" fmla="*/ 0 w 13"/>
                    <a:gd name="T15" fmla="*/ 0 h 14"/>
                    <a:gd name="T16" fmla="*/ 0 w 13"/>
                    <a:gd name="T17" fmla="*/ 0 h 14"/>
                    <a:gd name="T18" fmla="*/ 0 w 13"/>
                    <a:gd name="T19" fmla="*/ 0 h 14"/>
                    <a:gd name="T20" fmla="*/ 0 w 13"/>
                    <a:gd name="T21" fmla="*/ 0 h 14"/>
                    <a:gd name="T22" fmla="*/ 0 w 13"/>
                    <a:gd name="T23" fmla="*/ 0 h 14"/>
                    <a:gd name="T24" fmla="*/ 0 w 13"/>
                    <a:gd name="T25" fmla="*/ 0 h 14"/>
                    <a:gd name="T26" fmla="*/ 0 w 13"/>
                    <a:gd name="T27" fmla="*/ 0 h 14"/>
                    <a:gd name="T28" fmla="*/ 0 w 13"/>
                    <a:gd name="T29" fmla="*/ 0 h 14"/>
                    <a:gd name="T30" fmla="*/ 0 w 13"/>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14"/>
                    <a:gd name="T50" fmla="*/ 13 w 13"/>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14">
                      <a:moveTo>
                        <a:pt x="5" y="0"/>
                      </a:moveTo>
                      <a:lnTo>
                        <a:pt x="7" y="1"/>
                      </a:lnTo>
                      <a:lnTo>
                        <a:pt x="10" y="2"/>
                      </a:lnTo>
                      <a:lnTo>
                        <a:pt x="11" y="4"/>
                      </a:lnTo>
                      <a:lnTo>
                        <a:pt x="13" y="6"/>
                      </a:lnTo>
                      <a:lnTo>
                        <a:pt x="11" y="9"/>
                      </a:lnTo>
                      <a:lnTo>
                        <a:pt x="9" y="13"/>
                      </a:lnTo>
                      <a:lnTo>
                        <a:pt x="5" y="14"/>
                      </a:lnTo>
                      <a:lnTo>
                        <a:pt x="2" y="14"/>
                      </a:lnTo>
                      <a:lnTo>
                        <a:pt x="0" y="11"/>
                      </a:lnTo>
                      <a:lnTo>
                        <a:pt x="0" y="9"/>
                      </a:lnTo>
                      <a:lnTo>
                        <a:pt x="0" y="7"/>
                      </a:lnTo>
                      <a:lnTo>
                        <a:pt x="1" y="4"/>
                      </a:lnTo>
                      <a:lnTo>
                        <a:pt x="2" y="2"/>
                      </a:lnTo>
                      <a:lnTo>
                        <a:pt x="5" y="0"/>
                      </a:lnTo>
                      <a:close/>
                    </a:path>
                  </a:pathLst>
                </a:custGeom>
                <a:solidFill>
                  <a:srgbClr val="FFFFFF"/>
                </a:solidFill>
                <a:ln w="9525">
                  <a:noFill/>
                  <a:round/>
                  <a:headEnd/>
                  <a:tailEnd/>
                </a:ln>
              </p:spPr>
              <p:txBody>
                <a:bodyPr/>
                <a:lstStyle/>
                <a:p>
                  <a:endParaRPr lang="fr-FR"/>
                </a:p>
              </p:txBody>
            </p:sp>
            <p:sp>
              <p:nvSpPr>
                <p:cNvPr id="180" name="Freeform 576"/>
                <p:cNvSpPr>
                  <a:spLocks/>
                </p:cNvSpPr>
                <p:nvPr/>
              </p:nvSpPr>
              <p:spPr bwMode="auto">
                <a:xfrm>
                  <a:off x="4302" y="2406"/>
                  <a:ext cx="4" cy="5"/>
                </a:xfrm>
                <a:custGeom>
                  <a:avLst/>
                  <a:gdLst>
                    <a:gd name="T0" fmla="*/ 0 w 16"/>
                    <a:gd name="T1" fmla="*/ 0 h 15"/>
                    <a:gd name="T2" fmla="*/ 0 w 16"/>
                    <a:gd name="T3" fmla="*/ 0 h 15"/>
                    <a:gd name="T4" fmla="*/ 0 w 16"/>
                    <a:gd name="T5" fmla="*/ 0 h 15"/>
                    <a:gd name="T6" fmla="*/ 0 w 16"/>
                    <a:gd name="T7" fmla="*/ 0 h 15"/>
                    <a:gd name="T8" fmla="*/ 0 w 16"/>
                    <a:gd name="T9" fmla="*/ 0 h 15"/>
                    <a:gd name="T10" fmla="*/ 0 w 16"/>
                    <a:gd name="T11" fmla="*/ 0 h 15"/>
                    <a:gd name="T12" fmla="*/ 0 w 16"/>
                    <a:gd name="T13" fmla="*/ 0 h 15"/>
                    <a:gd name="T14" fmla="*/ 0 w 16"/>
                    <a:gd name="T15" fmla="*/ 0 h 15"/>
                    <a:gd name="T16" fmla="*/ 0 w 16"/>
                    <a:gd name="T17" fmla="*/ 0 h 15"/>
                    <a:gd name="T18" fmla="*/ 0 w 16"/>
                    <a:gd name="T19" fmla="*/ 0 h 15"/>
                    <a:gd name="T20" fmla="*/ 0 w 16"/>
                    <a:gd name="T21" fmla="*/ 0 h 15"/>
                    <a:gd name="T22" fmla="*/ 0 w 16"/>
                    <a:gd name="T23" fmla="*/ 0 h 15"/>
                    <a:gd name="T24" fmla="*/ 0 w 16"/>
                    <a:gd name="T25" fmla="*/ 0 h 15"/>
                    <a:gd name="T26" fmla="*/ 0 w 16"/>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
                    <a:gd name="T43" fmla="*/ 0 h 15"/>
                    <a:gd name="T44" fmla="*/ 16 w 16"/>
                    <a:gd name="T45" fmla="*/ 15 h 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 h="15">
                      <a:moveTo>
                        <a:pt x="4" y="0"/>
                      </a:moveTo>
                      <a:lnTo>
                        <a:pt x="9" y="2"/>
                      </a:lnTo>
                      <a:lnTo>
                        <a:pt x="12" y="5"/>
                      </a:lnTo>
                      <a:lnTo>
                        <a:pt x="13" y="9"/>
                      </a:lnTo>
                      <a:lnTo>
                        <a:pt x="16" y="14"/>
                      </a:lnTo>
                      <a:lnTo>
                        <a:pt x="10" y="15"/>
                      </a:lnTo>
                      <a:lnTo>
                        <a:pt x="8" y="15"/>
                      </a:lnTo>
                      <a:lnTo>
                        <a:pt x="4" y="13"/>
                      </a:lnTo>
                      <a:lnTo>
                        <a:pt x="3" y="10"/>
                      </a:lnTo>
                      <a:lnTo>
                        <a:pt x="0" y="7"/>
                      </a:lnTo>
                      <a:lnTo>
                        <a:pt x="0" y="4"/>
                      </a:lnTo>
                      <a:lnTo>
                        <a:pt x="1" y="2"/>
                      </a:lnTo>
                      <a:lnTo>
                        <a:pt x="4" y="0"/>
                      </a:lnTo>
                      <a:close/>
                    </a:path>
                  </a:pathLst>
                </a:custGeom>
                <a:solidFill>
                  <a:srgbClr val="FFFFFF"/>
                </a:solidFill>
                <a:ln w="9525">
                  <a:noFill/>
                  <a:round/>
                  <a:headEnd/>
                  <a:tailEnd/>
                </a:ln>
              </p:spPr>
              <p:txBody>
                <a:bodyPr/>
                <a:lstStyle/>
                <a:p>
                  <a:endParaRPr lang="fr-FR"/>
                </a:p>
              </p:txBody>
            </p:sp>
            <p:sp>
              <p:nvSpPr>
                <p:cNvPr id="181" name="Freeform 577"/>
                <p:cNvSpPr>
                  <a:spLocks/>
                </p:cNvSpPr>
                <p:nvPr/>
              </p:nvSpPr>
              <p:spPr bwMode="auto">
                <a:xfrm>
                  <a:off x="4158" y="2408"/>
                  <a:ext cx="3" cy="4"/>
                </a:xfrm>
                <a:custGeom>
                  <a:avLst/>
                  <a:gdLst>
                    <a:gd name="T0" fmla="*/ 0 w 11"/>
                    <a:gd name="T1" fmla="*/ 0 h 13"/>
                    <a:gd name="T2" fmla="*/ 0 w 11"/>
                    <a:gd name="T3" fmla="*/ 0 h 13"/>
                    <a:gd name="T4" fmla="*/ 0 w 11"/>
                    <a:gd name="T5" fmla="*/ 0 h 13"/>
                    <a:gd name="T6" fmla="*/ 0 w 11"/>
                    <a:gd name="T7" fmla="*/ 0 h 13"/>
                    <a:gd name="T8" fmla="*/ 0 w 11"/>
                    <a:gd name="T9" fmla="*/ 0 h 13"/>
                    <a:gd name="T10" fmla="*/ 0 w 11"/>
                    <a:gd name="T11" fmla="*/ 0 h 13"/>
                    <a:gd name="T12" fmla="*/ 0 w 11"/>
                    <a:gd name="T13" fmla="*/ 0 h 13"/>
                    <a:gd name="T14" fmla="*/ 0 w 11"/>
                    <a:gd name="T15" fmla="*/ 0 h 13"/>
                    <a:gd name="T16" fmla="*/ 0 w 11"/>
                    <a:gd name="T17" fmla="*/ 0 h 13"/>
                    <a:gd name="T18" fmla="*/ 0 w 11"/>
                    <a:gd name="T19" fmla="*/ 0 h 13"/>
                    <a:gd name="T20" fmla="*/ 0 w 11"/>
                    <a:gd name="T21" fmla="*/ 0 h 13"/>
                    <a:gd name="T22" fmla="*/ 0 w 11"/>
                    <a:gd name="T23" fmla="*/ 0 h 13"/>
                    <a:gd name="T24" fmla="*/ 0 w 11"/>
                    <a:gd name="T25" fmla="*/ 0 h 13"/>
                    <a:gd name="T26" fmla="*/ 0 w 1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13"/>
                    <a:gd name="T44" fmla="*/ 11 w 1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13">
                      <a:moveTo>
                        <a:pt x="4" y="0"/>
                      </a:moveTo>
                      <a:lnTo>
                        <a:pt x="8" y="0"/>
                      </a:lnTo>
                      <a:lnTo>
                        <a:pt x="10" y="3"/>
                      </a:lnTo>
                      <a:lnTo>
                        <a:pt x="11" y="5"/>
                      </a:lnTo>
                      <a:lnTo>
                        <a:pt x="11" y="9"/>
                      </a:lnTo>
                      <a:lnTo>
                        <a:pt x="8" y="11"/>
                      </a:lnTo>
                      <a:lnTo>
                        <a:pt x="7" y="13"/>
                      </a:lnTo>
                      <a:lnTo>
                        <a:pt x="4" y="12"/>
                      </a:lnTo>
                      <a:lnTo>
                        <a:pt x="0" y="10"/>
                      </a:lnTo>
                      <a:lnTo>
                        <a:pt x="2" y="6"/>
                      </a:lnTo>
                      <a:lnTo>
                        <a:pt x="2" y="3"/>
                      </a:lnTo>
                      <a:lnTo>
                        <a:pt x="3" y="1"/>
                      </a:lnTo>
                      <a:lnTo>
                        <a:pt x="4" y="0"/>
                      </a:lnTo>
                      <a:close/>
                    </a:path>
                  </a:pathLst>
                </a:custGeom>
                <a:solidFill>
                  <a:srgbClr val="FFFFFF"/>
                </a:solidFill>
                <a:ln w="9525">
                  <a:noFill/>
                  <a:round/>
                  <a:headEnd/>
                  <a:tailEnd/>
                </a:ln>
              </p:spPr>
              <p:txBody>
                <a:bodyPr/>
                <a:lstStyle/>
                <a:p>
                  <a:endParaRPr lang="fr-FR"/>
                </a:p>
              </p:txBody>
            </p:sp>
            <p:sp>
              <p:nvSpPr>
                <p:cNvPr id="182" name="Freeform 578"/>
                <p:cNvSpPr>
                  <a:spLocks/>
                </p:cNvSpPr>
                <p:nvPr/>
              </p:nvSpPr>
              <p:spPr bwMode="auto">
                <a:xfrm>
                  <a:off x="4405" y="2313"/>
                  <a:ext cx="3"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13"/>
                    <a:gd name="T44" fmla="*/ 12 w 12"/>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13">
                      <a:moveTo>
                        <a:pt x="3" y="0"/>
                      </a:moveTo>
                      <a:lnTo>
                        <a:pt x="6" y="1"/>
                      </a:lnTo>
                      <a:lnTo>
                        <a:pt x="8" y="3"/>
                      </a:lnTo>
                      <a:lnTo>
                        <a:pt x="9" y="7"/>
                      </a:lnTo>
                      <a:lnTo>
                        <a:pt x="12" y="9"/>
                      </a:lnTo>
                      <a:lnTo>
                        <a:pt x="11" y="11"/>
                      </a:lnTo>
                      <a:lnTo>
                        <a:pt x="9" y="13"/>
                      </a:lnTo>
                      <a:lnTo>
                        <a:pt x="7" y="13"/>
                      </a:lnTo>
                      <a:lnTo>
                        <a:pt x="3" y="12"/>
                      </a:lnTo>
                      <a:lnTo>
                        <a:pt x="0" y="9"/>
                      </a:lnTo>
                      <a:lnTo>
                        <a:pt x="0" y="5"/>
                      </a:lnTo>
                      <a:lnTo>
                        <a:pt x="0" y="2"/>
                      </a:lnTo>
                      <a:lnTo>
                        <a:pt x="3" y="0"/>
                      </a:lnTo>
                      <a:close/>
                    </a:path>
                  </a:pathLst>
                </a:custGeom>
                <a:solidFill>
                  <a:srgbClr val="FFFFFF"/>
                </a:solidFill>
                <a:ln w="9525">
                  <a:noFill/>
                  <a:round/>
                  <a:headEnd/>
                  <a:tailEnd/>
                </a:ln>
              </p:spPr>
              <p:txBody>
                <a:bodyPr/>
                <a:lstStyle/>
                <a:p>
                  <a:endParaRPr lang="fr-FR"/>
                </a:p>
              </p:txBody>
            </p:sp>
            <p:sp>
              <p:nvSpPr>
                <p:cNvPr id="183" name="Freeform 579"/>
                <p:cNvSpPr>
                  <a:spLocks/>
                </p:cNvSpPr>
                <p:nvPr/>
              </p:nvSpPr>
              <p:spPr bwMode="auto">
                <a:xfrm>
                  <a:off x="4336" y="2317"/>
                  <a:ext cx="4"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5" y="0"/>
                      </a:moveTo>
                      <a:lnTo>
                        <a:pt x="8" y="0"/>
                      </a:lnTo>
                      <a:lnTo>
                        <a:pt x="12" y="2"/>
                      </a:lnTo>
                      <a:lnTo>
                        <a:pt x="14" y="5"/>
                      </a:lnTo>
                      <a:lnTo>
                        <a:pt x="17" y="8"/>
                      </a:lnTo>
                      <a:lnTo>
                        <a:pt x="17" y="13"/>
                      </a:lnTo>
                      <a:lnTo>
                        <a:pt x="17" y="15"/>
                      </a:lnTo>
                      <a:lnTo>
                        <a:pt x="13" y="17"/>
                      </a:lnTo>
                      <a:lnTo>
                        <a:pt x="9" y="17"/>
                      </a:lnTo>
                      <a:lnTo>
                        <a:pt x="7" y="13"/>
                      </a:lnTo>
                      <a:lnTo>
                        <a:pt x="3" y="7"/>
                      </a:lnTo>
                      <a:lnTo>
                        <a:pt x="0" y="5"/>
                      </a:lnTo>
                      <a:lnTo>
                        <a:pt x="0" y="3"/>
                      </a:lnTo>
                      <a:lnTo>
                        <a:pt x="1" y="1"/>
                      </a:lnTo>
                      <a:lnTo>
                        <a:pt x="5" y="0"/>
                      </a:lnTo>
                      <a:close/>
                    </a:path>
                  </a:pathLst>
                </a:custGeom>
                <a:solidFill>
                  <a:srgbClr val="FFFFFF"/>
                </a:solidFill>
                <a:ln w="9525">
                  <a:noFill/>
                  <a:round/>
                  <a:headEnd/>
                  <a:tailEnd/>
                </a:ln>
              </p:spPr>
              <p:txBody>
                <a:bodyPr/>
                <a:lstStyle/>
                <a:p>
                  <a:endParaRPr lang="fr-FR"/>
                </a:p>
              </p:txBody>
            </p:sp>
            <p:sp>
              <p:nvSpPr>
                <p:cNvPr id="184" name="Freeform 580"/>
                <p:cNvSpPr>
                  <a:spLocks/>
                </p:cNvSpPr>
                <p:nvPr/>
              </p:nvSpPr>
              <p:spPr bwMode="auto">
                <a:xfrm>
                  <a:off x="4377" y="2320"/>
                  <a:ext cx="6" cy="7"/>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w 21"/>
                    <a:gd name="T17" fmla="*/ 0 h 19"/>
                    <a:gd name="T18" fmla="*/ 0 w 21"/>
                    <a:gd name="T19" fmla="*/ 0 h 19"/>
                    <a:gd name="T20" fmla="*/ 0 w 21"/>
                    <a:gd name="T21" fmla="*/ 0 h 19"/>
                    <a:gd name="T22" fmla="*/ 0 w 21"/>
                    <a:gd name="T23" fmla="*/ 0 h 19"/>
                    <a:gd name="T24" fmla="*/ 0 w 21"/>
                    <a:gd name="T25" fmla="*/ 0 h 19"/>
                    <a:gd name="T26" fmla="*/ 0 w 21"/>
                    <a:gd name="T27" fmla="*/ 0 h 19"/>
                    <a:gd name="T28" fmla="*/ 0 w 21"/>
                    <a:gd name="T29" fmla="*/ 0 h 19"/>
                    <a:gd name="T30" fmla="*/ 0 w 21"/>
                    <a:gd name="T31" fmla="*/ 0 h 19"/>
                    <a:gd name="T32" fmla="*/ 0 w 21"/>
                    <a:gd name="T33" fmla="*/ 0 h 19"/>
                    <a:gd name="T34" fmla="*/ 0 w 21"/>
                    <a:gd name="T35" fmla="*/ 0 h 19"/>
                    <a:gd name="T36" fmla="*/ 0 w 21"/>
                    <a:gd name="T37" fmla="*/ 0 h 19"/>
                    <a:gd name="T38" fmla="*/ 0 w 21"/>
                    <a:gd name="T39" fmla="*/ 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
                    <a:gd name="T61" fmla="*/ 0 h 19"/>
                    <a:gd name="T62" fmla="*/ 21 w 21"/>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 h="19">
                      <a:moveTo>
                        <a:pt x="4" y="0"/>
                      </a:moveTo>
                      <a:lnTo>
                        <a:pt x="6" y="2"/>
                      </a:lnTo>
                      <a:lnTo>
                        <a:pt x="10" y="4"/>
                      </a:lnTo>
                      <a:lnTo>
                        <a:pt x="12" y="5"/>
                      </a:lnTo>
                      <a:lnTo>
                        <a:pt x="16" y="8"/>
                      </a:lnTo>
                      <a:lnTo>
                        <a:pt x="19" y="10"/>
                      </a:lnTo>
                      <a:lnTo>
                        <a:pt x="20" y="13"/>
                      </a:lnTo>
                      <a:lnTo>
                        <a:pt x="21" y="16"/>
                      </a:lnTo>
                      <a:lnTo>
                        <a:pt x="21" y="19"/>
                      </a:lnTo>
                      <a:lnTo>
                        <a:pt x="19" y="19"/>
                      </a:lnTo>
                      <a:lnTo>
                        <a:pt x="16" y="19"/>
                      </a:lnTo>
                      <a:lnTo>
                        <a:pt x="12" y="16"/>
                      </a:lnTo>
                      <a:lnTo>
                        <a:pt x="10" y="14"/>
                      </a:lnTo>
                      <a:lnTo>
                        <a:pt x="6" y="12"/>
                      </a:lnTo>
                      <a:lnTo>
                        <a:pt x="4" y="10"/>
                      </a:lnTo>
                      <a:lnTo>
                        <a:pt x="2" y="8"/>
                      </a:lnTo>
                      <a:lnTo>
                        <a:pt x="0" y="5"/>
                      </a:lnTo>
                      <a:lnTo>
                        <a:pt x="0" y="3"/>
                      </a:lnTo>
                      <a:lnTo>
                        <a:pt x="4" y="0"/>
                      </a:lnTo>
                      <a:close/>
                    </a:path>
                  </a:pathLst>
                </a:custGeom>
                <a:solidFill>
                  <a:srgbClr val="FFFFFF"/>
                </a:solidFill>
                <a:ln w="9525">
                  <a:noFill/>
                  <a:round/>
                  <a:headEnd/>
                  <a:tailEnd/>
                </a:ln>
              </p:spPr>
              <p:txBody>
                <a:bodyPr/>
                <a:lstStyle/>
                <a:p>
                  <a:endParaRPr lang="fr-FR"/>
                </a:p>
              </p:txBody>
            </p:sp>
            <p:sp>
              <p:nvSpPr>
                <p:cNvPr id="185" name="Freeform 581"/>
                <p:cNvSpPr>
                  <a:spLocks/>
                </p:cNvSpPr>
                <p:nvPr/>
              </p:nvSpPr>
              <p:spPr bwMode="auto">
                <a:xfrm>
                  <a:off x="4282" y="2325"/>
                  <a:ext cx="3" cy="5"/>
                </a:xfrm>
                <a:custGeom>
                  <a:avLst/>
                  <a:gdLst>
                    <a:gd name="T0" fmla="*/ 0 w 14"/>
                    <a:gd name="T1" fmla="*/ 0 h 14"/>
                    <a:gd name="T2" fmla="*/ 0 w 14"/>
                    <a:gd name="T3" fmla="*/ 0 h 14"/>
                    <a:gd name="T4" fmla="*/ 0 w 14"/>
                    <a:gd name="T5" fmla="*/ 0 h 14"/>
                    <a:gd name="T6" fmla="*/ 0 w 14"/>
                    <a:gd name="T7" fmla="*/ 0 h 14"/>
                    <a:gd name="T8" fmla="*/ 0 w 14"/>
                    <a:gd name="T9" fmla="*/ 0 h 14"/>
                    <a:gd name="T10" fmla="*/ 0 w 14"/>
                    <a:gd name="T11" fmla="*/ 0 h 14"/>
                    <a:gd name="T12" fmla="*/ 0 w 14"/>
                    <a:gd name="T13" fmla="*/ 0 h 14"/>
                    <a:gd name="T14" fmla="*/ 0 w 14"/>
                    <a:gd name="T15" fmla="*/ 0 h 14"/>
                    <a:gd name="T16" fmla="*/ 0 w 14"/>
                    <a:gd name="T17" fmla="*/ 0 h 14"/>
                    <a:gd name="T18" fmla="*/ 0 w 14"/>
                    <a:gd name="T19" fmla="*/ 0 h 14"/>
                    <a:gd name="T20" fmla="*/ 0 w 14"/>
                    <a:gd name="T21" fmla="*/ 0 h 14"/>
                    <a:gd name="T22" fmla="*/ 0 w 14"/>
                    <a:gd name="T23" fmla="*/ 0 h 14"/>
                    <a:gd name="T24" fmla="*/ 0 w 14"/>
                    <a:gd name="T25" fmla="*/ 0 h 14"/>
                    <a:gd name="T26" fmla="*/ 0 w 14"/>
                    <a:gd name="T27" fmla="*/ 0 h 14"/>
                    <a:gd name="T28" fmla="*/ 0 w 14"/>
                    <a:gd name="T29" fmla="*/ 0 h 14"/>
                    <a:gd name="T30" fmla="*/ 0 w 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4"/>
                    <a:gd name="T50" fmla="*/ 14 w 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4">
                      <a:moveTo>
                        <a:pt x="7" y="0"/>
                      </a:moveTo>
                      <a:lnTo>
                        <a:pt x="11" y="1"/>
                      </a:lnTo>
                      <a:lnTo>
                        <a:pt x="13" y="2"/>
                      </a:lnTo>
                      <a:lnTo>
                        <a:pt x="13" y="5"/>
                      </a:lnTo>
                      <a:lnTo>
                        <a:pt x="14" y="7"/>
                      </a:lnTo>
                      <a:lnTo>
                        <a:pt x="12" y="10"/>
                      </a:lnTo>
                      <a:lnTo>
                        <a:pt x="9" y="14"/>
                      </a:lnTo>
                      <a:lnTo>
                        <a:pt x="4" y="14"/>
                      </a:lnTo>
                      <a:lnTo>
                        <a:pt x="1" y="14"/>
                      </a:lnTo>
                      <a:lnTo>
                        <a:pt x="0" y="13"/>
                      </a:lnTo>
                      <a:lnTo>
                        <a:pt x="0" y="11"/>
                      </a:lnTo>
                      <a:lnTo>
                        <a:pt x="1" y="8"/>
                      </a:lnTo>
                      <a:lnTo>
                        <a:pt x="4" y="4"/>
                      </a:lnTo>
                      <a:lnTo>
                        <a:pt x="5" y="2"/>
                      </a:lnTo>
                      <a:lnTo>
                        <a:pt x="7" y="0"/>
                      </a:lnTo>
                      <a:close/>
                    </a:path>
                  </a:pathLst>
                </a:custGeom>
                <a:solidFill>
                  <a:srgbClr val="FFFFFF"/>
                </a:solidFill>
                <a:ln w="9525">
                  <a:noFill/>
                  <a:round/>
                  <a:headEnd/>
                  <a:tailEnd/>
                </a:ln>
              </p:spPr>
              <p:txBody>
                <a:bodyPr/>
                <a:lstStyle/>
                <a:p>
                  <a:endParaRPr lang="fr-FR"/>
                </a:p>
              </p:txBody>
            </p:sp>
            <p:sp>
              <p:nvSpPr>
                <p:cNvPr id="186" name="Freeform 582"/>
                <p:cNvSpPr>
                  <a:spLocks/>
                </p:cNvSpPr>
                <p:nvPr/>
              </p:nvSpPr>
              <p:spPr bwMode="auto">
                <a:xfrm>
                  <a:off x="4393" y="2329"/>
                  <a:ext cx="4" cy="4"/>
                </a:xfrm>
                <a:custGeom>
                  <a:avLst/>
                  <a:gdLst>
                    <a:gd name="T0" fmla="*/ 0 w 14"/>
                    <a:gd name="T1" fmla="*/ 0 h 12"/>
                    <a:gd name="T2" fmla="*/ 0 w 14"/>
                    <a:gd name="T3" fmla="*/ 0 h 12"/>
                    <a:gd name="T4" fmla="*/ 0 w 14"/>
                    <a:gd name="T5" fmla="*/ 0 h 12"/>
                    <a:gd name="T6" fmla="*/ 0 w 14"/>
                    <a:gd name="T7" fmla="*/ 0 h 12"/>
                    <a:gd name="T8" fmla="*/ 0 w 14"/>
                    <a:gd name="T9" fmla="*/ 0 h 12"/>
                    <a:gd name="T10" fmla="*/ 0 w 14"/>
                    <a:gd name="T11" fmla="*/ 0 h 12"/>
                    <a:gd name="T12" fmla="*/ 0 w 14"/>
                    <a:gd name="T13" fmla="*/ 0 h 12"/>
                    <a:gd name="T14" fmla="*/ 0 w 14"/>
                    <a:gd name="T15" fmla="*/ 0 h 12"/>
                    <a:gd name="T16" fmla="*/ 0 w 14"/>
                    <a:gd name="T17" fmla="*/ 0 h 12"/>
                    <a:gd name="T18" fmla="*/ 0 w 14"/>
                    <a:gd name="T19" fmla="*/ 0 h 12"/>
                    <a:gd name="T20" fmla="*/ 0 w 14"/>
                    <a:gd name="T21" fmla="*/ 0 h 12"/>
                    <a:gd name="T22" fmla="*/ 0 w 14"/>
                    <a:gd name="T23" fmla="*/ 0 h 12"/>
                    <a:gd name="T24" fmla="*/ 0 w 14"/>
                    <a:gd name="T25" fmla="*/ 0 h 12"/>
                    <a:gd name="T26" fmla="*/ 0 w 14"/>
                    <a:gd name="T27" fmla="*/ 0 h 12"/>
                    <a:gd name="T28" fmla="*/ 0 w 14"/>
                    <a:gd name="T29" fmla="*/ 0 h 12"/>
                    <a:gd name="T30" fmla="*/ 0 w 14"/>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2"/>
                    <a:gd name="T50" fmla="*/ 14 w 14"/>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2">
                      <a:moveTo>
                        <a:pt x="7" y="0"/>
                      </a:moveTo>
                      <a:lnTo>
                        <a:pt x="10" y="1"/>
                      </a:lnTo>
                      <a:lnTo>
                        <a:pt x="12" y="3"/>
                      </a:lnTo>
                      <a:lnTo>
                        <a:pt x="14" y="4"/>
                      </a:lnTo>
                      <a:lnTo>
                        <a:pt x="14" y="6"/>
                      </a:lnTo>
                      <a:lnTo>
                        <a:pt x="12" y="9"/>
                      </a:lnTo>
                      <a:lnTo>
                        <a:pt x="10" y="11"/>
                      </a:lnTo>
                      <a:lnTo>
                        <a:pt x="6" y="12"/>
                      </a:lnTo>
                      <a:lnTo>
                        <a:pt x="3" y="11"/>
                      </a:lnTo>
                      <a:lnTo>
                        <a:pt x="0" y="10"/>
                      </a:lnTo>
                      <a:lnTo>
                        <a:pt x="0" y="7"/>
                      </a:lnTo>
                      <a:lnTo>
                        <a:pt x="2" y="4"/>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187" name="Freeform 583"/>
                <p:cNvSpPr>
                  <a:spLocks/>
                </p:cNvSpPr>
                <p:nvPr/>
              </p:nvSpPr>
              <p:spPr bwMode="auto">
                <a:xfrm>
                  <a:off x="4331" y="2335"/>
                  <a:ext cx="2" cy="4"/>
                </a:xfrm>
                <a:custGeom>
                  <a:avLst/>
                  <a:gdLst>
                    <a:gd name="T0" fmla="*/ 0 w 11"/>
                    <a:gd name="T1" fmla="*/ 0 h 12"/>
                    <a:gd name="T2" fmla="*/ 0 w 11"/>
                    <a:gd name="T3" fmla="*/ 0 h 12"/>
                    <a:gd name="T4" fmla="*/ 0 w 11"/>
                    <a:gd name="T5" fmla="*/ 0 h 12"/>
                    <a:gd name="T6" fmla="*/ 0 w 11"/>
                    <a:gd name="T7" fmla="*/ 0 h 12"/>
                    <a:gd name="T8" fmla="*/ 0 w 11"/>
                    <a:gd name="T9" fmla="*/ 0 h 12"/>
                    <a:gd name="T10" fmla="*/ 0 w 11"/>
                    <a:gd name="T11" fmla="*/ 0 h 12"/>
                    <a:gd name="T12" fmla="*/ 0 w 11"/>
                    <a:gd name="T13" fmla="*/ 0 h 12"/>
                    <a:gd name="T14" fmla="*/ 0 w 11"/>
                    <a:gd name="T15" fmla="*/ 0 h 12"/>
                    <a:gd name="T16" fmla="*/ 0 w 11"/>
                    <a:gd name="T17" fmla="*/ 0 h 12"/>
                    <a:gd name="T18" fmla="*/ 0 w 11"/>
                    <a:gd name="T19" fmla="*/ 0 h 12"/>
                    <a:gd name="T20" fmla="*/ 0 w 11"/>
                    <a:gd name="T21" fmla="*/ 0 h 12"/>
                    <a:gd name="T22" fmla="*/ 0 w 11"/>
                    <a:gd name="T23" fmla="*/ 0 h 12"/>
                    <a:gd name="T24" fmla="*/ 0 w 11"/>
                    <a:gd name="T25" fmla="*/ 0 h 12"/>
                    <a:gd name="T26" fmla="*/ 0 w 11"/>
                    <a:gd name="T27" fmla="*/ 0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12"/>
                    <a:gd name="T44" fmla="*/ 11 w 11"/>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12">
                      <a:moveTo>
                        <a:pt x="7" y="0"/>
                      </a:moveTo>
                      <a:lnTo>
                        <a:pt x="10" y="0"/>
                      </a:lnTo>
                      <a:lnTo>
                        <a:pt x="11" y="2"/>
                      </a:lnTo>
                      <a:lnTo>
                        <a:pt x="11" y="5"/>
                      </a:lnTo>
                      <a:lnTo>
                        <a:pt x="11" y="7"/>
                      </a:lnTo>
                      <a:lnTo>
                        <a:pt x="8" y="11"/>
                      </a:lnTo>
                      <a:lnTo>
                        <a:pt x="7" y="12"/>
                      </a:lnTo>
                      <a:lnTo>
                        <a:pt x="3" y="11"/>
                      </a:lnTo>
                      <a:lnTo>
                        <a:pt x="0" y="7"/>
                      </a:lnTo>
                      <a:lnTo>
                        <a:pt x="2" y="5"/>
                      </a:lnTo>
                      <a:lnTo>
                        <a:pt x="3" y="3"/>
                      </a:lnTo>
                      <a:lnTo>
                        <a:pt x="4" y="1"/>
                      </a:lnTo>
                      <a:lnTo>
                        <a:pt x="7" y="0"/>
                      </a:lnTo>
                      <a:close/>
                    </a:path>
                  </a:pathLst>
                </a:custGeom>
                <a:solidFill>
                  <a:srgbClr val="FFFFFF"/>
                </a:solidFill>
                <a:ln w="9525">
                  <a:noFill/>
                  <a:round/>
                  <a:headEnd/>
                  <a:tailEnd/>
                </a:ln>
              </p:spPr>
              <p:txBody>
                <a:bodyPr/>
                <a:lstStyle/>
                <a:p>
                  <a:endParaRPr lang="fr-FR"/>
                </a:p>
              </p:txBody>
            </p:sp>
            <p:sp>
              <p:nvSpPr>
                <p:cNvPr id="188" name="Freeform 584"/>
                <p:cNvSpPr>
                  <a:spLocks/>
                </p:cNvSpPr>
                <p:nvPr/>
              </p:nvSpPr>
              <p:spPr bwMode="auto">
                <a:xfrm>
                  <a:off x="4378" y="2373"/>
                  <a:ext cx="3" cy="5"/>
                </a:xfrm>
                <a:custGeom>
                  <a:avLst/>
                  <a:gdLst>
                    <a:gd name="T0" fmla="*/ 0 w 12"/>
                    <a:gd name="T1" fmla="*/ 0 h 15"/>
                    <a:gd name="T2" fmla="*/ 0 w 12"/>
                    <a:gd name="T3" fmla="*/ 0 h 15"/>
                    <a:gd name="T4" fmla="*/ 0 w 12"/>
                    <a:gd name="T5" fmla="*/ 0 h 15"/>
                    <a:gd name="T6" fmla="*/ 0 w 12"/>
                    <a:gd name="T7" fmla="*/ 0 h 15"/>
                    <a:gd name="T8" fmla="*/ 0 w 12"/>
                    <a:gd name="T9" fmla="*/ 0 h 15"/>
                    <a:gd name="T10" fmla="*/ 0 w 12"/>
                    <a:gd name="T11" fmla="*/ 0 h 15"/>
                    <a:gd name="T12" fmla="*/ 0 w 12"/>
                    <a:gd name="T13" fmla="*/ 0 h 15"/>
                    <a:gd name="T14" fmla="*/ 0 w 12"/>
                    <a:gd name="T15" fmla="*/ 0 h 15"/>
                    <a:gd name="T16" fmla="*/ 0 w 12"/>
                    <a:gd name="T17" fmla="*/ 0 h 15"/>
                    <a:gd name="T18" fmla="*/ 0 w 12"/>
                    <a:gd name="T19" fmla="*/ 0 h 15"/>
                    <a:gd name="T20" fmla="*/ 0 w 12"/>
                    <a:gd name="T21" fmla="*/ 0 h 15"/>
                    <a:gd name="T22" fmla="*/ 0 w 12"/>
                    <a:gd name="T23" fmla="*/ 0 h 15"/>
                    <a:gd name="T24" fmla="*/ 0 w 12"/>
                    <a:gd name="T25" fmla="*/ 0 h 15"/>
                    <a:gd name="T26" fmla="*/ 0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15"/>
                    <a:gd name="T44" fmla="*/ 12 w 12"/>
                    <a:gd name="T45" fmla="*/ 15 h 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15">
                      <a:moveTo>
                        <a:pt x="1" y="0"/>
                      </a:moveTo>
                      <a:lnTo>
                        <a:pt x="4" y="0"/>
                      </a:lnTo>
                      <a:lnTo>
                        <a:pt x="8" y="2"/>
                      </a:lnTo>
                      <a:lnTo>
                        <a:pt x="9" y="4"/>
                      </a:lnTo>
                      <a:lnTo>
                        <a:pt x="12" y="6"/>
                      </a:lnTo>
                      <a:lnTo>
                        <a:pt x="12" y="9"/>
                      </a:lnTo>
                      <a:lnTo>
                        <a:pt x="12" y="11"/>
                      </a:lnTo>
                      <a:lnTo>
                        <a:pt x="9" y="14"/>
                      </a:lnTo>
                      <a:lnTo>
                        <a:pt x="5" y="15"/>
                      </a:lnTo>
                      <a:lnTo>
                        <a:pt x="3" y="10"/>
                      </a:lnTo>
                      <a:lnTo>
                        <a:pt x="1" y="6"/>
                      </a:lnTo>
                      <a:lnTo>
                        <a:pt x="0" y="2"/>
                      </a:lnTo>
                      <a:lnTo>
                        <a:pt x="1" y="0"/>
                      </a:lnTo>
                      <a:close/>
                    </a:path>
                  </a:pathLst>
                </a:custGeom>
                <a:solidFill>
                  <a:srgbClr val="FFFFFF"/>
                </a:solidFill>
                <a:ln w="9525">
                  <a:noFill/>
                  <a:round/>
                  <a:headEnd/>
                  <a:tailEnd/>
                </a:ln>
              </p:spPr>
              <p:txBody>
                <a:bodyPr/>
                <a:lstStyle/>
                <a:p>
                  <a:endParaRPr lang="fr-FR"/>
                </a:p>
              </p:txBody>
            </p:sp>
            <p:sp>
              <p:nvSpPr>
                <p:cNvPr id="189" name="Freeform 585"/>
                <p:cNvSpPr>
                  <a:spLocks/>
                </p:cNvSpPr>
                <p:nvPr/>
              </p:nvSpPr>
              <p:spPr bwMode="auto">
                <a:xfrm>
                  <a:off x="4418" y="2375"/>
                  <a:ext cx="4" cy="4"/>
                </a:xfrm>
                <a:custGeom>
                  <a:avLst/>
                  <a:gdLst>
                    <a:gd name="T0" fmla="*/ 0 w 14"/>
                    <a:gd name="T1" fmla="*/ 0 h 14"/>
                    <a:gd name="T2" fmla="*/ 0 w 14"/>
                    <a:gd name="T3" fmla="*/ 0 h 14"/>
                    <a:gd name="T4" fmla="*/ 0 w 14"/>
                    <a:gd name="T5" fmla="*/ 0 h 14"/>
                    <a:gd name="T6" fmla="*/ 0 w 14"/>
                    <a:gd name="T7" fmla="*/ 0 h 14"/>
                    <a:gd name="T8" fmla="*/ 0 w 14"/>
                    <a:gd name="T9" fmla="*/ 0 h 14"/>
                    <a:gd name="T10" fmla="*/ 0 w 14"/>
                    <a:gd name="T11" fmla="*/ 0 h 14"/>
                    <a:gd name="T12" fmla="*/ 0 w 14"/>
                    <a:gd name="T13" fmla="*/ 0 h 14"/>
                    <a:gd name="T14" fmla="*/ 0 w 14"/>
                    <a:gd name="T15" fmla="*/ 0 h 14"/>
                    <a:gd name="T16" fmla="*/ 0 w 14"/>
                    <a:gd name="T17" fmla="*/ 0 h 14"/>
                    <a:gd name="T18" fmla="*/ 0 w 14"/>
                    <a:gd name="T19" fmla="*/ 0 h 14"/>
                    <a:gd name="T20" fmla="*/ 0 w 14"/>
                    <a:gd name="T21" fmla="*/ 0 h 14"/>
                    <a:gd name="T22" fmla="*/ 0 w 14"/>
                    <a:gd name="T23" fmla="*/ 0 h 14"/>
                    <a:gd name="T24" fmla="*/ 0 w 14"/>
                    <a:gd name="T25" fmla="*/ 0 h 14"/>
                    <a:gd name="T26" fmla="*/ 0 w 14"/>
                    <a:gd name="T27" fmla="*/ 0 h 14"/>
                    <a:gd name="T28" fmla="*/ 0 w 14"/>
                    <a:gd name="T29" fmla="*/ 0 h 14"/>
                    <a:gd name="T30" fmla="*/ 0 w 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4"/>
                    <a:gd name="T50" fmla="*/ 14 w 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4">
                      <a:moveTo>
                        <a:pt x="8" y="0"/>
                      </a:moveTo>
                      <a:lnTo>
                        <a:pt x="10" y="1"/>
                      </a:lnTo>
                      <a:lnTo>
                        <a:pt x="13" y="2"/>
                      </a:lnTo>
                      <a:lnTo>
                        <a:pt x="14" y="4"/>
                      </a:lnTo>
                      <a:lnTo>
                        <a:pt x="14" y="7"/>
                      </a:lnTo>
                      <a:lnTo>
                        <a:pt x="11" y="10"/>
                      </a:lnTo>
                      <a:lnTo>
                        <a:pt x="8" y="13"/>
                      </a:lnTo>
                      <a:lnTo>
                        <a:pt x="4" y="14"/>
                      </a:lnTo>
                      <a:lnTo>
                        <a:pt x="0" y="14"/>
                      </a:lnTo>
                      <a:lnTo>
                        <a:pt x="0" y="12"/>
                      </a:lnTo>
                      <a:lnTo>
                        <a:pt x="0" y="11"/>
                      </a:lnTo>
                      <a:lnTo>
                        <a:pt x="1" y="8"/>
                      </a:lnTo>
                      <a:lnTo>
                        <a:pt x="4" y="4"/>
                      </a:lnTo>
                      <a:lnTo>
                        <a:pt x="6" y="2"/>
                      </a:lnTo>
                      <a:lnTo>
                        <a:pt x="8" y="0"/>
                      </a:lnTo>
                      <a:close/>
                    </a:path>
                  </a:pathLst>
                </a:custGeom>
                <a:solidFill>
                  <a:srgbClr val="FFFFFF"/>
                </a:solidFill>
                <a:ln w="9525">
                  <a:noFill/>
                  <a:round/>
                  <a:headEnd/>
                  <a:tailEnd/>
                </a:ln>
              </p:spPr>
              <p:txBody>
                <a:bodyPr/>
                <a:lstStyle/>
                <a:p>
                  <a:endParaRPr lang="fr-FR"/>
                </a:p>
              </p:txBody>
            </p:sp>
            <p:sp>
              <p:nvSpPr>
                <p:cNvPr id="190" name="Freeform 586"/>
                <p:cNvSpPr>
                  <a:spLocks/>
                </p:cNvSpPr>
                <p:nvPr/>
              </p:nvSpPr>
              <p:spPr bwMode="auto">
                <a:xfrm>
                  <a:off x="4253" y="2378"/>
                  <a:ext cx="3" cy="4"/>
                </a:xfrm>
                <a:custGeom>
                  <a:avLst/>
                  <a:gdLst>
                    <a:gd name="T0" fmla="*/ 0 w 9"/>
                    <a:gd name="T1" fmla="*/ 0 h 11"/>
                    <a:gd name="T2" fmla="*/ 0 w 9"/>
                    <a:gd name="T3" fmla="*/ 0 h 11"/>
                    <a:gd name="T4" fmla="*/ 0 w 9"/>
                    <a:gd name="T5" fmla="*/ 0 h 11"/>
                    <a:gd name="T6" fmla="*/ 0 w 9"/>
                    <a:gd name="T7" fmla="*/ 0 h 11"/>
                    <a:gd name="T8" fmla="*/ 0 w 9"/>
                    <a:gd name="T9" fmla="*/ 0 h 11"/>
                    <a:gd name="T10" fmla="*/ 0 w 9"/>
                    <a:gd name="T11" fmla="*/ 0 h 11"/>
                    <a:gd name="T12" fmla="*/ 0 w 9"/>
                    <a:gd name="T13" fmla="*/ 0 h 11"/>
                    <a:gd name="T14" fmla="*/ 0 w 9"/>
                    <a:gd name="T15" fmla="*/ 0 h 11"/>
                    <a:gd name="T16" fmla="*/ 0 w 9"/>
                    <a:gd name="T17" fmla="*/ 0 h 11"/>
                    <a:gd name="T18" fmla="*/ 0 w 9"/>
                    <a:gd name="T19" fmla="*/ 0 h 11"/>
                    <a:gd name="T20" fmla="*/ 0 w 9"/>
                    <a:gd name="T21" fmla="*/ 0 h 11"/>
                    <a:gd name="T22" fmla="*/ 0 w 9"/>
                    <a:gd name="T23" fmla="*/ 0 h 11"/>
                    <a:gd name="T24" fmla="*/ 0 w 9"/>
                    <a:gd name="T25" fmla="*/ 0 h 11"/>
                    <a:gd name="T26" fmla="*/ 0 w 9"/>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
                    <a:gd name="T43" fmla="*/ 0 h 11"/>
                    <a:gd name="T44" fmla="*/ 9 w 9"/>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 h="11">
                      <a:moveTo>
                        <a:pt x="3" y="0"/>
                      </a:moveTo>
                      <a:lnTo>
                        <a:pt x="7" y="0"/>
                      </a:lnTo>
                      <a:lnTo>
                        <a:pt x="8" y="2"/>
                      </a:lnTo>
                      <a:lnTo>
                        <a:pt x="9" y="5"/>
                      </a:lnTo>
                      <a:lnTo>
                        <a:pt x="9" y="8"/>
                      </a:lnTo>
                      <a:lnTo>
                        <a:pt x="8" y="10"/>
                      </a:lnTo>
                      <a:lnTo>
                        <a:pt x="7" y="11"/>
                      </a:lnTo>
                      <a:lnTo>
                        <a:pt x="3" y="11"/>
                      </a:lnTo>
                      <a:lnTo>
                        <a:pt x="0" y="8"/>
                      </a:lnTo>
                      <a:lnTo>
                        <a:pt x="0" y="5"/>
                      </a:lnTo>
                      <a:lnTo>
                        <a:pt x="1" y="3"/>
                      </a:lnTo>
                      <a:lnTo>
                        <a:pt x="1" y="0"/>
                      </a:lnTo>
                      <a:lnTo>
                        <a:pt x="3" y="0"/>
                      </a:lnTo>
                      <a:close/>
                    </a:path>
                  </a:pathLst>
                </a:custGeom>
                <a:solidFill>
                  <a:srgbClr val="FFFFFF"/>
                </a:solidFill>
                <a:ln w="9525">
                  <a:noFill/>
                  <a:round/>
                  <a:headEnd/>
                  <a:tailEnd/>
                </a:ln>
              </p:spPr>
              <p:txBody>
                <a:bodyPr/>
                <a:lstStyle/>
                <a:p>
                  <a:endParaRPr lang="fr-FR"/>
                </a:p>
              </p:txBody>
            </p:sp>
            <p:sp>
              <p:nvSpPr>
                <p:cNvPr id="191" name="Freeform 587"/>
                <p:cNvSpPr>
                  <a:spLocks/>
                </p:cNvSpPr>
                <p:nvPr/>
              </p:nvSpPr>
              <p:spPr bwMode="auto">
                <a:xfrm>
                  <a:off x="4403" y="2387"/>
                  <a:ext cx="3" cy="4"/>
                </a:xfrm>
                <a:custGeom>
                  <a:avLst/>
                  <a:gdLst>
                    <a:gd name="T0" fmla="*/ 0 w 13"/>
                    <a:gd name="T1" fmla="*/ 0 h 13"/>
                    <a:gd name="T2" fmla="*/ 0 w 13"/>
                    <a:gd name="T3" fmla="*/ 0 h 13"/>
                    <a:gd name="T4" fmla="*/ 0 w 13"/>
                    <a:gd name="T5" fmla="*/ 0 h 13"/>
                    <a:gd name="T6" fmla="*/ 0 w 13"/>
                    <a:gd name="T7" fmla="*/ 0 h 13"/>
                    <a:gd name="T8" fmla="*/ 0 w 13"/>
                    <a:gd name="T9" fmla="*/ 0 h 13"/>
                    <a:gd name="T10" fmla="*/ 0 w 13"/>
                    <a:gd name="T11" fmla="*/ 0 h 13"/>
                    <a:gd name="T12" fmla="*/ 0 w 13"/>
                    <a:gd name="T13" fmla="*/ 0 h 13"/>
                    <a:gd name="T14" fmla="*/ 0 w 13"/>
                    <a:gd name="T15" fmla="*/ 0 h 13"/>
                    <a:gd name="T16" fmla="*/ 0 w 13"/>
                    <a:gd name="T17" fmla="*/ 0 h 13"/>
                    <a:gd name="T18" fmla="*/ 0 w 13"/>
                    <a:gd name="T19" fmla="*/ 0 h 13"/>
                    <a:gd name="T20" fmla="*/ 0 w 13"/>
                    <a:gd name="T21" fmla="*/ 0 h 13"/>
                    <a:gd name="T22" fmla="*/ 0 w 13"/>
                    <a:gd name="T23" fmla="*/ 0 h 13"/>
                    <a:gd name="T24" fmla="*/ 0 w 13"/>
                    <a:gd name="T25" fmla="*/ 0 h 13"/>
                    <a:gd name="T26" fmla="*/ 0 w 13"/>
                    <a:gd name="T27" fmla="*/ 0 h 13"/>
                    <a:gd name="T28" fmla="*/ 0 w 13"/>
                    <a:gd name="T29" fmla="*/ 0 h 13"/>
                    <a:gd name="T30" fmla="*/ 0 w 13"/>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13"/>
                    <a:gd name="T50" fmla="*/ 13 w 13"/>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13">
                      <a:moveTo>
                        <a:pt x="5" y="0"/>
                      </a:moveTo>
                      <a:lnTo>
                        <a:pt x="9" y="0"/>
                      </a:lnTo>
                      <a:lnTo>
                        <a:pt x="11" y="2"/>
                      </a:lnTo>
                      <a:lnTo>
                        <a:pt x="12" y="4"/>
                      </a:lnTo>
                      <a:lnTo>
                        <a:pt x="13" y="6"/>
                      </a:lnTo>
                      <a:lnTo>
                        <a:pt x="12" y="9"/>
                      </a:lnTo>
                      <a:lnTo>
                        <a:pt x="9" y="12"/>
                      </a:lnTo>
                      <a:lnTo>
                        <a:pt x="5" y="13"/>
                      </a:lnTo>
                      <a:lnTo>
                        <a:pt x="1" y="13"/>
                      </a:lnTo>
                      <a:lnTo>
                        <a:pt x="0" y="11"/>
                      </a:lnTo>
                      <a:lnTo>
                        <a:pt x="0" y="10"/>
                      </a:lnTo>
                      <a:lnTo>
                        <a:pt x="0" y="7"/>
                      </a:lnTo>
                      <a:lnTo>
                        <a:pt x="1" y="4"/>
                      </a:lnTo>
                      <a:lnTo>
                        <a:pt x="3" y="1"/>
                      </a:lnTo>
                      <a:lnTo>
                        <a:pt x="5" y="0"/>
                      </a:lnTo>
                      <a:close/>
                    </a:path>
                  </a:pathLst>
                </a:custGeom>
                <a:solidFill>
                  <a:srgbClr val="FFFFFF"/>
                </a:solidFill>
                <a:ln w="9525">
                  <a:noFill/>
                  <a:round/>
                  <a:headEnd/>
                  <a:tailEnd/>
                </a:ln>
              </p:spPr>
              <p:txBody>
                <a:bodyPr/>
                <a:lstStyle/>
                <a:p>
                  <a:endParaRPr lang="fr-FR"/>
                </a:p>
              </p:txBody>
            </p:sp>
            <p:sp>
              <p:nvSpPr>
                <p:cNvPr id="192" name="Freeform 588"/>
                <p:cNvSpPr>
                  <a:spLocks/>
                </p:cNvSpPr>
                <p:nvPr/>
              </p:nvSpPr>
              <p:spPr bwMode="auto">
                <a:xfrm>
                  <a:off x="4274" y="2388"/>
                  <a:ext cx="4" cy="5"/>
                </a:xfrm>
                <a:custGeom>
                  <a:avLst/>
                  <a:gdLst>
                    <a:gd name="T0" fmla="*/ 0 w 14"/>
                    <a:gd name="T1" fmla="*/ 0 h 13"/>
                    <a:gd name="T2" fmla="*/ 0 w 14"/>
                    <a:gd name="T3" fmla="*/ 0 h 13"/>
                    <a:gd name="T4" fmla="*/ 0 w 14"/>
                    <a:gd name="T5" fmla="*/ 0 h 13"/>
                    <a:gd name="T6" fmla="*/ 0 w 14"/>
                    <a:gd name="T7" fmla="*/ 0 h 13"/>
                    <a:gd name="T8" fmla="*/ 0 w 14"/>
                    <a:gd name="T9" fmla="*/ 0 h 13"/>
                    <a:gd name="T10" fmla="*/ 0 w 14"/>
                    <a:gd name="T11" fmla="*/ 0 h 13"/>
                    <a:gd name="T12" fmla="*/ 0 w 14"/>
                    <a:gd name="T13" fmla="*/ 0 h 13"/>
                    <a:gd name="T14" fmla="*/ 0 w 14"/>
                    <a:gd name="T15" fmla="*/ 0 h 13"/>
                    <a:gd name="T16" fmla="*/ 0 w 14"/>
                    <a:gd name="T17" fmla="*/ 0 h 13"/>
                    <a:gd name="T18" fmla="*/ 0 w 14"/>
                    <a:gd name="T19" fmla="*/ 0 h 13"/>
                    <a:gd name="T20" fmla="*/ 0 w 14"/>
                    <a:gd name="T21" fmla="*/ 0 h 13"/>
                    <a:gd name="T22" fmla="*/ 0 w 14"/>
                    <a:gd name="T23" fmla="*/ 0 h 13"/>
                    <a:gd name="T24" fmla="*/ 0 w 14"/>
                    <a:gd name="T25" fmla="*/ 0 h 13"/>
                    <a:gd name="T26" fmla="*/ 0 w 14"/>
                    <a:gd name="T27" fmla="*/ 0 h 13"/>
                    <a:gd name="T28" fmla="*/ 0 w 14"/>
                    <a:gd name="T29" fmla="*/ 0 h 13"/>
                    <a:gd name="T30" fmla="*/ 0 w 14"/>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3"/>
                    <a:gd name="T50" fmla="*/ 14 w 14"/>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3">
                      <a:moveTo>
                        <a:pt x="1" y="0"/>
                      </a:moveTo>
                      <a:lnTo>
                        <a:pt x="6" y="0"/>
                      </a:lnTo>
                      <a:lnTo>
                        <a:pt x="10" y="2"/>
                      </a:lnTo>
                      <a:lnTo>
                        <a:pt x="13" y="6"/>
                      </a:lnTo>
                      <a:lnTo>
                        <a:pt x="14" y="10"/>
                      </a:lnTo>
                      <a:lnTo>
                        <a:pt x="13" y="12"/>
                      </a:lnTo>
                      <a:lnTo>
                        <a:pt x="10" y="13"/>
                      </a:lnTo>
                      <a:lnTo>
                        <a:pt x="8" y="13"/>
                      </a:lnTo>
                      <a:lnTo>
                        <a:pt x="6" y="12"/>
                      </a:lnTo>
                      <a:lnTo>
                        <a:pt x="4" y="10"/>
                      </a:lnTo>
                      <a:lnTo>
                        <a:pt x="1" y="8"/>
                      </a:lnTo>
                      <a:lnTo>
                        <a:pt x="0" y="6"/>
                      </a:lnTo>
                      <a:lnTo>
                        <a:pt x="0" y="3"/>
                      </a:lnTo>
                      <a:lnTo>
                        <a:pt x="0" y="1"/>
                      </a:lnTo>
                      <a:lnTo>
                        <a:pt x="1" y="0"/>
                      </a:lnTo>
                      <a:close/>
                    </a:path>
                  </a:pathLst>
                </a:custGeom>
                <a:solidFill>
                  <a:srgbClr val="FFFFFF"/>
                </a:solidFill>
                <a:ln w="9525">
                  <a:noFill/>
                  <a:round/>
                  <a:headEnd/>
                  <a:tailEnd/>
                </a:ln>
              </p:spPr>
              <p:txBody>
                <a:bodyPr/>
                <a:lstStyle/>
                <a:p>
                  <a:endParaRPr lang="fr-FR"/>
                </a:p>
              </p:txBody>
            </p:sp>
            <p:sp>
              <p:nvSpPr>
                <p:cNvPr id="193" name="Freeform 589"/>
                <p:cNvSpPr>
                  <a:spLocks/>
                </p:cNvSpPr>
                <p:nvPr/>
              </p:nvSpPr>
              <p:spPr bwMode="auto">
                <a:xfrm>
                  <a:off x="4348" y="2392"/>
                  <a:ext cx="5" cy="5"/>
                </a:xfrm>
                <a:custGeom>
                  <a:avLst/>
                  <a:gdLst>
                    <a:gd name="T0" fmla="*/ 0 w 19"/>
                    <a:gd name="T1" fmla="*/ 0 h 14"/>
                    <a:gd name="T2" fmla="*/ 0 w 19"/>
                    <a:gd name="T3" fmla="*/ 0 h 14"/>
                    <a:gd name="T4" fmla="*/ 0 w 19"/>
                    <a:gd name="T5" fmla="*/ 0 h 14"/>
                    <a:gd name="T6" fmla="*/ 0 w 19"/>
                    <a:gd name="T7" fmla="*/ 0 h 14"/>
                    <a:gd name="T8" fmla="*/ 0 w 19"/>
                    <a:gd name="T9" fmla="*/ 0 h 14"/>
                    <a:gd name="T10" fmla="*/ 0 w 19"/>
                    <a:gd name="T11" fmla="*/ 0 h 14"/>
                    <a:gd name="T12" fmla="*/ 0 w 19"/>
                    <a:gd name="T13" fmla="*/ 0 h 14"/>
                    <a:gd name="T14" fmla="*/ 0 w 19"/>
                    <a:gd name="T15" fmla="*/ 0 h 14"/>
                    <a:gd name="T16" fmla="*/ 0 w 19"/>
                    <a:gd name="T17" fmla="*/ 0 h 14"/>
                    <a:gd name="T18" fmla="*/ 0 w 19"/>
                    <a:gd name="T19" fmla="*/ 0 h 14"/>
                    <a:gd name="T20" fmla="*/ 0 w 19"/>
                    <a:gd name="T21" fmla="*/ 0 h 14"/>
                    <a:gd name="T22" fmla="*/ 0 w 19"/>
                    <a:gd name="T23" fmla="*/ 0 h 14"/>
                    <a:gd name="T24" fmla="*/ 0 w 19"/>
                    <a:gd name="T25" fmla="*/ 0 h 14"/>
                    <a:gd name="T26" fmla="*/ 0 w 19"/>
                    <a:gd name="T27" fmla="*/ 0 h 14"/>
                    <a:gd name="T28" fmla="*/ 0 w 19"/>
                    <a:gd name="T29" fmla="*/ 0 h 14"/>
                    <a:gd name="T30" fmla="*/ 0 w 19"/>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
                    <a:gd name="T49" fmla="*/ 0 h 14"/>
                    <a:gd name="T50" fmla="*/ 19 w 19"/>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 h="14">
                      <a:moveTo>
                        <a:pt x="0" y="0"/>
                      </a:moveTo>
                      <a:lnTo>
                        <a:pt x="3" y="0"/>
                      </a:lnTo>
                      <a:lnTo>
                        <a:pt x="7" y="2"/>
                      </a:lnTo>
                      <a:lnTo>
                        <a:pt x="13" y="6"/>
                      </a:lnTo>
                      <a:lnTo>
                        <a:pt x="17" y="9"/>
                      </a:lnTo>
                      <a:lnTo>
                        <a:pt x="19" y="11"/>
                      </a:lnTo>
                      <a:lnTo>
                        <a:pt x="19" y="14"/>
                      </a:lnTo>
                      <a:lnTo>
                        <a:pt x="17" y="14"/>
                      </a:lnTo>
                      <a:lnTo>
                        <a:pt x="15" y="14"/>
                      </a:lnTo>
                      <a:lnTo>
                        <a:pt x="11" y="14"/>
                      </a:lnTo>
                      <a:lnTo>
                        <a:pt x="7" y="14"/>
                      </a:lnTo>
                      <a:lnTo>
                        <a:pt x="3" y="10"/>
                      </a:lnTo>
                      <a:lnTo>
                        <a:pt x="2" y="7"/>
                      </a:lnTo>
                      <a:lnTo>
                        <a:pt x="0" y="2"/>
                      </a:lnTo>
                      <a:lnTo>
                        <a:pt x="0" y="0"/>
                      </a:lnTo>
                      <a:close/>
                    </a:path>
                  </a:pathLst>
                </a:custGeom>
                <a:solidFill>
                  <a:srgbClr val="FFFFFF"/>
                </a:solidFill>
                <a:ln w="9525">
                  <a:noFill/>
                  <a:round/>
                  <a:headEnd/>
                  <a:tailEnd/>
                </a:ln>
              </p:spPr>
              <p:txBody>
                <a:bodyPr/>
                <a:lstStyle/>
                <a:p>
                  <a:endParaRPr lang="fr-FR"/>
                </a:p>
              </p:txBody>
            </p:sp>
            <p:sp>
              <p:nvSpPr>
                <p:cNvPr id="194" name="Freeform 590"/>
                <p:cNvSpPr>
                  <a:spLocks/>
                </p:cNvSpPr>
                <p:nvPr/>
              </p:nvSpPr>
              <p:spPr bwMode="auto">
                <a:xfrm>
                  <a:off x="4294" y="2395"/>
                  <a:ext cx="3" cy="5"/>
                </a:xfrm>
                <a:custGeom>
                  <a:avLst/>
                  <a:gdLst>
                    <a:gd name="T0" fmla="*/ 0 w 15"/>
                    <a:gd name="T1" fmla="*/ 0 h 14"/>
                    <a:gd name="T2" fmla="*/ 0 w 15"/>
                    <a:gd name="T3" fmla="*/ 0 h 14"/>
                    <a:gd name="T4" fmla="*/ 0 w 15"/>
                    <a:gd name="T5" fmla="*/ 0 h 14"/>
                    <a:gd name="T6" fmla="*/ 0 w 15"/>
                    <a:gd name="T7" fmla="*/ 0 h 14"/>
                    <a:gd name="T8" fmla="*/ 0 w 15"/>
                    <a:gd name="T9" fmla="*/ 0 h 14"/>
                    <a:gd name="T10" fmla="*/ 0 w 15"/>
                    <a:gd name="T11" fmla="*/ 0 h 14"/>
                    <a:gd name="T12" fmla="*/ 0 w 15"/>
                    <a:gd name="T13" fmla="*/ 0 h 14"/>
                    <a:gd name="T14" fmla="*/ 0 w 15"/>
                    <a:gd name="T15" fmla="*/ 0 h 14"/>
                    <a:gd name="T16" fmla="*/ 0 w 15"/>
                    <a:gd name="T17" fmla="*/ 0 h 14"/>
                    <a:gd name="T18" fmla="*/ 0 w 15"/>
                    <a:gd name="T19" fmla="*/ 0 h 14"/>
                    <a:gd name="T20" fmla="*/ 0 w 15"/>
                    <a:gd name="T21" fmla="*/ 0 h 14"/>
                    <a:gd name="T22" fmla="*/ 0 w 15"/>
                    <a:gd name="T23" fmla="*/ 0 h 14"/>
                    <a:gd name="T24" fmla="*/ 0 w 15"/>
                    <a:gd name="T25" fmla="*/ 0 h 14"/>
                    <a:gd name="T26" fmla="*/ 0 w 15"/>
                    <a:gd name="T27" fmla="*/ 0 h 14"/>
                    <a:gd name="T28" fmla="*/ 0 w 15"/>
                    <a:gd name="T29" fmla="*/ 0 h 14"/>
                    <a:gd name="T30" fmla="*/ 0 w 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
                    <a:gd name="T49" fmla="*/ 0 h 14"/>
                    <a:gd name="T50" fmla="*/ 15 w 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 h="14">
                      <a:moveTo>
                        <a:pt x="5" y="0"/>
                      </a:moveTo>
                      <a:lnTo>
                        <a:pt x="9" y="1"/>
                      </a:lnTo>
                      <a:lnTo>
                        <a:pt x="12" y="3"/>
                      </a:lnTo>
                      <a:lnTo>
                        <a:pt x="13" y="5"/>
                      </a:lnTo>
                      <a:lnTo>
                        <a:pt x="15" y="6"/>
                      </a:lnTo>
                      <a:lnTo>
                        <a:pt x="13" y="10"/>
                      </a:lnTo>
                      <a:lnTo>
                        <a:pt x="11" y="13"/>
                      </a:lnTo>
                      <a:lnTo>
                        <a:pt x="7" y="14"/>
                      </a:lnTo>
                      <a:lnTo>
                        <a:pt x="3" y="14"/>
                      </a:lnTo>
                      <a:lnTo>
                        <a:pt x="1" y="11"/>
                      </a:lnTo>
                      <a:lnTo>
                        <a:pt x="0" y="10"/>
                      </a:lnTo>
                      <a:lnTo>
                        <a:pt x="0" y="7"/>
                      </a:lnTo>
                      <a:lnTo>
                        <a:pt x="1" y="4"/>
                      </a:lnTo>
                      <a:lnTo>
                        <a:pt x="4" y="2"/>
                      </a:lnTo>
                      <a:lnTo>
                        <a:pt x="5" y="0"/>
                      </a:lnTo>
                      <a:close/>
                    </a:path>
                  </a:pathLst>
                </a:custGeom>
                <a:solidFill>
                  <a:srgbClr val="FFFFFF"/>
                </a:solidFill>
                <a:ln w="9525">
                  <a:noFill/>
                  <a:round/>
                  <a:headEnd/>
                  <a:tailEnd/>
                </a:ln>
              </p:spPr>
              <p:txBody>
                <a:bodyPr/>
                <a:lstStyle/>
                <a:p>
                  <a:endParaRPr lang="fr-FR"/>
                </a:p>
              </p:txBody>
            </p:sp>
            <p:sp>
              <p:nvSpPr>
                <p:cNvPr id="195" name="Freeform 591"/>
                <p:cNvSpPr>
                  <a:spLocks/>
                </p:cNvSpPr>
                <p:nvPr/>
              </p:nvSpPr>
              <p:spPr bwMode="auto">
                <a:xfrm>
                  <a:off x="4323" y="2397"/>
                  <a:ext cx="3" cy="4"/>
                </a:xfrm>
                <a:custGeom>
                  <a:avLst/>
                  <a:gdLst>
                    <a:gd name="T0" fmla="*/ 0 w 11"/>
                    <a:gd name="T1" fmla="*/ 0 h 13"/>
                    <a:gd name="T2" fmla="*/ 0 w 11"/>
                    <a:gd name="T3" fmla="*/ 0 h 13"/>
                    <a:gd name="T4" fmla="*/ 0 w 11"/>
                    <a:gd name="T5" fmla="*/ 0 h 13"/>
                    <a:gd name="T6" fmla="*/ 0 w 11"/>
                    <a:gd name="T7" fmla="*/ 0 h 13"/>
                    <a:gd name="T8" fmla="*/ 0 w 11"/>
                    <a:gd name="T9" fmla="*/ 0 h 13"/>
                    <a:gd name="T10" fmla="*/ 0 w 11"/>
                    <a:gd name="T11" fmla="*/ 0 h 13"/>
                    <a:gd name="T12" fmla="*/ 0 w 11"/>
                    <a:gd name="T13" fmla="*/ 0 h 13"/>
                    <a:gd name="T14" fmla="*/ 0 w 11"/>
                    <a:gd name="T15" fmla="*/ 0 h 13"/>
                    <a:gd name="T16" fmla="*/ 0 w 11"/>
                    <a:gd name="T17" fmla="*/ 0 h 13"/>
                    <a:gd name="T18" fmla="*/ 0 w 11"/>
                    <a:gd name="T19" fmla="*/ 0 h 13"/>
                    <a:gd name="T20" fmla="*/ 0 w 11"/>
                    <a:gd name="T21" fmla="*/ 0 h 13"/>
                    <a:gd name="T22" fmla="*/ 0 w 11"/>
                    <a:gd name="T23" fmla="*/ 0 h 13"/>
                    <a:gd name="T24" fmla="*/ 0 w 11"/>
                    <a:gd name="T25" fmla="*/ 0 h 13"/>
                    <a:gd name="T26" fmla="*/ 0 w 1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13"/>
                    <a:gd name="T44" fmla="*/ 11 w 1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13">
                      <a:moveTo>
                        <a:pt x="4" y="0"/>
                      </a:moveTo>
                      <a:lnTo>
                        <a:pt x="7" y="0"/>
                      </a:lnTo>
                      <a:lnTo>
                        <a:pt x="9" y="2"/>
                      </a:lnTo>
                      <a:lnTo>
                        <a:pt x="9" y="5"/>
                      </a:lnTo>
                      <a:lnTo>
                        <a:pt x="11" y="9"/>
                      </a:lnTo>
                      <a:lnTo>
                        <a:pt x="8" y="11"/>
                      </a:lnTo>
                      <a:lnTo>
                        <a:pt x="7" y="13"/>
                      </a:lnTo>
                      <a:lnTo>
                        <a:pt x="3" y="12"/>
                      </a:lnTo>
                      <a:lnTo>
                        <a:pt x="0" y="9"/>
                      </a:lnTo>
                      <a:lnTo>
                        <a:pt x="0" y="5"/>
                      </a:lnTo>
                      <a:lnTo>
                        <a:pt x="2" y="2"/>
                      </a:lnTo>
                      <a:lnTo>
                        <a:pt x="3" y="0"/>
                      </a:lnTo>
                      <a:lnTo>
                        <a:pt x="4" y="0"/>
                      </a:lnTo>
                      <a:close/>
                    </a:path>
                  </a:pathLst>
                </a:custGeom>
                <a:solidFill>
                  <a:srgbClr val="FFFFFF"/>
                </a:solidFill>
                <a:ln w="9525">
                  <a:noFill/>
                  <a:round/>
                  <a:headEnd/>
                  <a:tailEnd/>
                </a:ln>
              </p:spPr>
              <p:txBody>
                <a:bodyPr/>
                <a:lstStyle/>
                <a:p>
                  <a:endParaRPr lang="fr-FR"/>
                </a:p>
              </p:txBody>
            </p:sp>
            <p:sp>
              <p:nvSpPr>
                <p:cNvPr id="196" name="Freeform 592"/>
                <p:cNvSpPr>
                  <a:spLocks/>
                </p:cNvSpPr>
                <p:nvPr/>
              </p:nvSpPr>
              <p:spPr bwMode="auto">
                <a:xfrm>
                  <a:off x="4304" y="2160"/>
                  <a:ext cx="19" cy="28"/>
                </a:xfrm>
                <a:custGeom>
                  <a:avLst/>
                  <a:gdLst>
                    <a:gd name="T0" fmla="*/ 0 w 76"/>
                    <a:gd name="T1" fmla="*/ 0 h 85"/>
                    <a:gd name="T2" fmla="*/ 0 w 76"/>
                    <a:gd name="T3" fmla="*/ 0 h 85"/>
                    <a:gd name="T4" fmla="*/ 0 w 76"/>
                    <a:gd name="T5" fmla="*/ 0 h 85"/>
                    <a:gd name="T6" fmla="*/ 0 w 76"/>
                    <a:gd name="T7" fmla="*/ 0 h 85"/>
                    <a:gd name="T8" fmla="*/ 0 w 76"/>
                    <a:gd name="T9" fmla="*/ 0 h 85"/>
                    <a:gd name="T10" fmla="*/ 0 w 76"/>
                    <a:gd name="T11" fmla="*/ 0 h 85"/>
                    <a:gd name="T12" fmla="*/ 0 w 76"/>
                    <a:gd name="T13" fmla="*/ 0 h 85"/>
                    <a:gd name="T14" fmla="*/ 0 w 76"/>
                    <a:gd name="T15" fmla="*/ 0 h 85"/>
                    <a:gd name="T16" fmla="*/ 0 w 76"/>
                    <a:gd name="T17" fmla="*/ 0 h 85"/>
                    <a:gd name="T18" fmla="*/ 0 w 76"/>
                    <a:gd name="T19" fmla="*/ 0 h 85"/>
                    <a:gd name="T20" fmla="*/ 0 w 76"/>
                    <a:gd name="T21" fmla="*/ 0 h 85"/>
                    <a:gd name="T22" fmla="*/ 0 w 76"/>
                    <a:gd name="T23" fmla="*/ 0 h 85"/>
                    <a:gd name="T24" fmla="*/ 0 w 76"/>
                    <a:gd name="T25" fmla="*/ 0 h 85"/>
                    <a:gd name="T26" fmla="*/ 0 w 76"/>
                    <a:gd name="T27" fmla="*/ 0 h 85"/>
                    <a:gd name="T28" fmla="*/ 0 w 76"/>
                    <a:gd name="T29" fmla="*/ 0 h 85"/>
                    <a:gd name="T30" fmla="*/ 0 w 76"/>
                    <a:gd name="T31" fmla="*/ 0 h 85"/>
                    <a:gd name="T32" fmla="*/ 0 w 76"/>
                    <a:gd name="T33" fmla="*/ 0 h 85"/>
                    <a:gd name="T34" fmla="*/ 0 w 76"/>
                    <a:gd name="T35" fmla="*/ 0 h 85"/>
                    <a:gd name="T36" fmla="*/ 0 w 76"/>
                    <a:gd name="T37" fmla="*/ 0 h 85"/>
                    <a:gd name="T38" fmla="*/ 0 w 76"/>
                    <a:gd name="T39" fmla="*/ 0 h 85"/>
                    <a:gd name="T40" fmla="*/ 0 w 76"/>
                    <a:gd name="T41" fmla="*/ 0 h 85"/>
                    <a:gd name="T42" fmla="*/ 0 w 76"/>
                    <a:gd name="T43" fmla="*/ 0 h 85"/>
                    <a:gd name="T44" fmla="*/ 0 w 76"/>
                    <a:gd name="T45" fmla="*/ 0 h 85"/>
                    <a:gd name="T46" fmla="*/ 0 w 76"/>
                    <a:gd name="T47" fmla="*/ 0 h 85"/>
                    <a:gd name="T48" fmla="*/ 0 w 76"/>
                    <a:gd name="T49" fmla="*/ 0 h 85"/>
                    <a:gd name="T50" fmla="*/ 0 w 76"/>
                    <a:gd name="T51" fmla="*/ 0 h 85"/>
                    <a:gd name="T52" fmla="*/ 0 w 76"/>
                    <a:gd name="T53" fmla="*/ 0 h 85"/>
                    <a:gd name="T54" fmla="*/ 0 w 76"/>
                    <a:gd name="T55" fmla="*/ 0 h 85"/>
                    <a:gd name="T56" fmla="*/ 0 w 76"/>
                    <a:gd name="T57" fmla="*/ 0 h 85"/>
                    <a:gd name="T58" fmla="*/ 0 w 76"/>
                    <a:gd name="T59" fmla="*/ 0 h 85"/>
                    <a:gd name="T60" fmla="*/ 0 w 76"/>
                    <a:gd name="T61" fmla="*/ 0 h 85"/>
                    <a:gd name="T62" fmla="*/ 0 w 76"/>
                    <a:gd name="T63" fmla="*/ 0 h 85"/>
                    <a:gd name="T64" fmla="*/ 0 w 76"/>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85"/>
                    <a:gd name="T101" fmla="*/ 76 w 76"/>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85">
                      <a:moveTo>
                        <a:pt x="3" y="0"/>
                      </a:moveTo>
                      <a:lnTo>
                        <a:pt x="33" y="0"/>
                      </a:lnTo>
                      <a:lnTo>
                        <a:pt x="33" y="3"/>
                      </a:lnTo>
                      <a:lnTo>
                        <a:pt x="33" y="6"/>
                      </a:lnTo>
                      <a:lnTo>
                        <a:pt x="33" y="12"/>
                      </a:lnTo>
                      <a:lnTo>
                        <a:pt x="33" y="15"/>
                      </a:lnTo>
                      <a:lnTo>
                        <a:pt x="34" y="18"/>
                      </a:lnTo>
                      <a:lnTo>
                        <a:pt x="37" y="20"/>
                      </a:lnTo>
                      <a:lnTo>
                        <a:pt x="38" y="23"/>
                      </a:lnTo>
                      <a:lnTo>
                        <a:pt x="40" y="25"/>
                      </a:lnTo>
                      <a:lnTo>
                        <a:pt x="42" y="29"/>
                      </a:lnTo>
                      <a:lnTo>
                        <a:pt x="46" y="31"/>
                      </a:lnTo>
                      <a:lnTo>
                        <a:pt x="50" y="33"/>
                      </a:lnTo>
                      <a:lnTo>
                        <a:pt x="53" y="34"/>
                      </a:lnTo>
                      <a:lnTo>
                        <a:pt x="57" y="36"/>
                      </a:lnTo>
                      <a:lnTo>
                        <a:pt x="59" y="37"/>
                      </a:lnTo>
                      <a:lnTo>
                        <a:pt x="62" y="38"/>
                      </a:lnTo>
                      <a:lnTo>
                        <a:pt x="66" y="40"/>
                      </a:lnTo>
                      <a:lnTo>
                        <a:pt x="70" y="42"/>
                      </a:lnTo>
                      <a:lnTo>
                        <a:pt x="74" y="43"/>
                      </a:lnTo>
                      <a:lnTo>
                        <a:pt x="76" y="44"/>
                      </a:lnTo>
                      <a:lnTo>
                        <a:pt x="75" y="46"/>
                      </a:lnTo>
                      <a:lnTo>
                        <a:pt x="75" y="49"/>
                      </a:lnTo>
                      <a:lnTo>
                        <a:pt x="74" y="50"/>
                      </a:lnTo>
                      <a:lnTo>
                        <a:pt x="74" y="52"/>
                      </a:lnTo>
                      <a:lnTo>
                        <a:pt x="72" y="55"/>
                      </a:lnTo>
                      <a:lnTo>
                        <a:pt x="72" y="58"/>
                      </a:lnTo>
                      <a:lnTo>
                        <a:pt x="71" y="60"/>
                      </a:lnTo>
                      <a:lnTo>
                        <a:pt x="70" y="64"/>
                      </a:lnTo>
                      <a:lnTo>
                        <a:pt x="68" y="66"/>
                      </a:lnTo>
                      <a:lnTo>
                        <a:pt x="68" y="69"/>
                      </a:lnTo>
                      <a:lnTo>
                        <a:pt x="67" y="74"/>
                      </a:lnTo>
                      <a:lnTo>
                        <a:pt x="65" y="77"/>
                      </a:lnTo>
                      <a:lnTo>
                        <a:pt x="63" y="78"/>
                      </a:lnTo>
                      <a:lnTo>
                        <a:pt x="62" y="82"/>
                      </a:lnTo>
                      <a:lnTo>
                        <a:pt x="61" y="83"/>
                      </a:lnTo>
                      <a:lnTo>
                        <a:pt x="58" y="85"/>
                      </a:lnTo>
                      <a:lnTo>
                        <a:pt x="54" y="84"/>
                      </a:lnTo>
                      <a:lnTo>
                        <a:pt x="51" y="83"/>
                      </a:lnTo>
                      <a:lnTo>
                        <a:pt x="48" y="81"/>
                      </a:lnTo>
                      <a:lnTo>
                        <a:pt x="46" y="78"/>
                      </a:lnTo>
                      <a:lnTo>
                        <a:pt x="42" y="74"/>
                      </a:lnTo>
                      <a:lnTo>
                        <a:pt x="38" y="71"/>
                      </a:lnTo>
                      <a:lnTo>
                        <a:pt x="34" y="67"/>
                      </a:lnTo>
                      <a:lnTo>
                        <a:pt x="30" y="63"/>
                      </a:lnTo>
                      <a:lnTo>
                        <a:pt x="27" y="57"/>
                      </a:lnTo>
                      <a:lnTo>
                        <a:pt x="24" y="53"/>
                      </a:lnTo>
                      <a:lnTo>
                        <a:pt x="20" y="49"/>
                      </a:lnTo>
                      <a:lnTo>
                        <a:pt x="17" y="44"/>
                      </a:lnTo>
                      <a:lnTo>
                        <a:pt x="15" y="40"/>
                      </a:lnTo>
                      <a:lnTo>
                        <a:pt x="12" y="36"/>
                      </a:lnTo>
                      <a:lnTo>
                        <a:pt x="10" y="32"/>
                      </a:lnTo>
                      <a:lnTo>
                        <a:pt x="8" y="29"/>
                      </a:lnTo>
                      <a:lnTo>
                        <a:pt x="7" y="24"/>
                      </a:lnTo>
                      <a:lnTo>
                        <a:pt x="6" y="21"/>
                      </a:lnTo>
                      <a:lnTo>
                        <a:pt x="3" y="19"/>
                      </a:lnTo>
                      <a:lnTo>
                        <a:pt x="3" y="16"/>
                      </a:lnTo>
                      <a:lnTo>
                        <a:pt x="2" y="14"/>
                      </a:lnTo>
                      <a:lnTo>
                        <a:pt x="2" y="13"/>
                      </a:lnTo>
                      <a:lnTo>
                        <a:pt x="0" y="9"/>
                      </a:lnTo>
                      <a:lnTo>
                        <a:pt x="0" y="7"/>
                      </a:lnTo>
                      <a:lnTo>
                        <a:pt x="0" y="5"/>
                      </a:lnTo>
                      <a:lnTo>
                        <a:pt x="2" y="3"/>
                      </a:lnTo>
                      <a:lnTo>
                        <a:pt x="2" y="1"/>
                      </a:lnTo>
                      <a:lnTo>
                        <a:pt x="3" y="0"/>
                      </a:lnTo>
                      <a:close/>
                    </a:path>
                  </a:pathLst>
                </a:custGeom>
                <a:solidFill>
                  <a:srgbClr val="FAE88C"/>
                </a:solidFill>
                <a:ln w="9525">
                  <a:noFill/>
                  <a:round/>
                  <a:headEnd/>
                  <a:tailEnd/>
                </a:ln>
              </p:spPr>
              <p:txBody>
                <a:bodyPr/>
                <a:lstStyle/>
                <a:p>
                  <a:endParaRPr lang="fr-FR"/>
                </a:p>
              </p:txBody>
            </p:sp>
            <p:sp>
              <p:nvSpPr>
                <p:cNvPr id="197" name="Freeform 593"/>
                <p:cNvSpPr>
                  <a:spLocks/>
                </p:cNvSpPr>
                <p:nvPr/>
              </p:nvSpPr>
              <p:spPr bwMode="auto">
                <a:xfrm>
                  <a:off x="4305" y="2150"/>
                  <a:ext cx="12" cy="10"/>
                </a:xfrm>
                <a:custGeom>
                  <a:avLst/>
                  <a:gdLst>
                    <a:gd name="T0" fmla="*/ 0 w 49"/>
                    <a:gd name="T1" fmla="*/ 0 h 31"/>
                    <a:gd name="T2" fmla="*/ 0 w 49"/>
                    <a:gd name="T3" fmla="*/ 0 h 31"/>
                    <a:gd name="T4" fmla="*/ 0 w 49"/>
                    <a:gd name="T5" fmla="*/ 0 h 31"/>
                    <a:gd name="T6" fmla="*/ 0 w 49"/>
                    <a:gd name="T7" fmla="*/ 0 h 31"/>
                    <a:gd name="T8" fmla="*/ 0 w 49"/>
                    <a:gd name="T9" fmla="*/ 0 h 31"/>
                    <a:gd name="T10" fmla="*/ 0 w 49"/>
                    <a:gd name="T11" fmla="*/ 0 h 31"/>
                    <a:gd name="T12" fmla="*/ 0 w 49"/>
                    <a:gd name="T13" fmla="*/ 0 h 31"/>
                    <a:gd name="T14" fmla="*/ 0 w 49"/>
                    <a:gd name="T15" fmla="*/ 0 h 31"/>
                    <a:gd name="T16" fmla="*/ 0 w 49"/>
                    <a:gd name="T17" fmla="*/ 0 h 31"/>
                    <a:gd name="T18" fmla="*/ 0 w 49"/>
                    <a:gd name="T19" fmla="*/ 0 h 31"/>
                    <a:gd name="T20" fmla="*/ 0 w 49"/>
                    <a:gd name="T21" fmla="*/ 0 h 31"/>
                    <a:gd name="T22" fmla="*/ 0 w 49"/>
                    <a:gd name="T23" fmla="*/ 0 h 31"/>
                    <a:gd name="T24" fmla="*/ 0 w 49"/>
                    <a:gd name="T25" fmla="*/ 0 h 31"/>
                    <a:gd name="T26" fmla="*/ 0 w 49"/>
                    <a:gd name="T27" fmla="*/ 0 h 31"/>
                    <a:gd name="T28" fmla="*/ 0 w 49"/>
                    <a:gd name="T29" fmla="*/ 0 h 31"/>
                    <a:gd name="T30" fmla="*/ 0 w 49"/>
                    <a:gd name="T31" fmla="*/ 0 h 31"/>
                    <a:gd name="T32" fmla="*/ 0 w 49"/>
                    <a:gd name="T33" fmla="*/ 0 h 31"/>
                    <a:gd name="T34" fmla="*/ 0 w 49"/>
                    <a:gd name="T35" fmla="*/ 0 h 31"/>
                    <a:gd name="T36" fmla="*/ 0 w 49"/>
                    <a:gd name="T37" fmla="*/ 0 h 31"/>
                    <a:gd name="T38" fmla="*/ 0 w 49"/>
                    <a:gd name="T39" fmla="*/ 0 h 31"/>
                    <a:gd name="T40" fmla="*/ 0 w 49"/>
                    <a:gd name="T41" fmla="*/ 0 h 31"/>
                    <a:gd name="T42" fmla="*/ 0 w 49"/>
                    <a:gd name="T43" fmla="*/ 0 h 31"/>
                    <a:gd name="T44" fmla="*/ 0 w 49"/>
                    <a:gd name="T45" fmla="*/ 0 h 31"/>
                    <a:gd name="T46" fmla="*/ 0 w 49"/>
                    <a:gd name="T47" fmla="*/ 0 h 31"/>
                    <a:gd name="T48" fmla="*/ 0 w 49"/>
                    <a:gd name="T49" fmla="*/ 0 h 31"/>
                    <a:gd name="T50" fmla="*/ 0 w 49"/>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31"/>
                    <a:gd name="T80" fmla="*/ 49 w 49"/>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31">
                      <a:moveTo>
                        <a:pt x="1" y="30"/>
                      </a:moveTo>
                      <a:lnTo>
                        <a:pt x="0" y="18"/>
                      </a:lnTo>
                      <a:lnTo>
                        <a:pt x="46" y="0"/>
                      </a:lnTo>
                      <a:lnTo>
                        <a:pt x="47" y="0"/>
                      </a:lnTo>
                      <a:lnTo>
                        <a:pt x="49" y="2"/>
                      </a:lnTo>
                      <a:lnTo>
                        <a:pt x="49" y="3"/>
                      </a:lnTo>
                      <a:lnTo>
                        <a:pt x="49" y="5"/>
                      </a:lnTo>
                      <a:lnTo>
                        <a:pt x="48" y="6"/>
                      </a:lnTo>
                      <a:lnTo>
                        <a:pt x="46" y="10"/>
                      </a:lnTo>
                      <a:lnTo>
                        <a:pt x="42" y="12"/>
                      </a:lnTo>
                      <a:lnTo>
                        <a:pt x="38" y="15"/>
                      </a:lnTo>
                      <a:lnTo>
                        <a:pt x="36" y="18"/>
                      </a:lnTo>
                      <a:lnTo>
                        <a:pt x="35" y="21"/>
                      </a:lnTo>
                      <a:lnTo>
                        <a:pt x="34" y="23"/>
                      </a:lnTo>
                      <a:lnTo>
                        <a:pt x="32" y="27"/>
                      </a:lnTo>
                      <a:lnTo>
                        <a:pt x="32" y="29"/>
                      </a:lnTo>
                      <a:lnTo>
                        <a:pt x="31" y="31"/>
                      </a:lnTo>
                      <a:lnTo>
                        <a:pt x="30" y="31"/>
                      </a:lnTo>
                      <a:lnTo>
                        <a:pt x="26" y="31"/>
                      </a:lnTo>
                      <a:lnTo>
                        <a:pt x="21" y="31"/>
                      </a:lnTo>
                      <a:lnTo>
                        <a:pt x="15" y="31"/>
                      </a:lnTo>
                      <a:lnTo>
                        <a:pt x="10" y="30"/>
                      </a:lnTo>
                      <a:lnTo>
                        <a:pt x="6" y="30"/>
                      </a:lnTo>
                      <a:lnTo>
                        <a:pt x="2" y="30"/>
                      </a:lnTo>
                      <a:lnTo>
                        <a:pt x="1" y="30"/>
                      </a:lnTo>
                      <a:close/>
                    </a:path>
                  </a:pathLst>
                </a:custGeom>
                <a:solidFill>
                  <a:srgbClr val="8AA1FF"/>
                </a:solidFill>
                <a:ln w="9525">
                  <a:noFill/>
                  <a:round/>
                  <a:headEnd/>
                  <a:tailEnd/>
                </a:ln>
              </p:spPr>
              <p:txBody>
                <a:bodyPr/>
                <a:lstStyle/>
                <a:p>
                  <a:endParaRPr lang="fr-FR"/>
                </a:p>
              </p:txBody>
            </p:sp>
            <p:sp>
              <p:nvSpPr>
                <p:cNvPr id="198" name="Freeform 594"/>
                <p:cNvSpPr>
                  <a:spLocks/>
                </p:cNvSpPr>
                <p:nvPr/>
              </p:nvSpPr>
              <p:spPr bwMode="auto">
                <a:xfrm>
                  <a:off x="4234" y="2274"/>
                  <a:ext cx="11"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w 46"/>
                    <a:gd name="T37" fmla="*/ 0 h 34"/>
                    <a:gd name="T38" fmla="*/ 0 w 46"/>
                    <a:gd name="T39" fmla="*/ 0 h 34"/>
                    <a:gd name="T40" fmla="*/ 0 w 46"/>
                    <a:gd name="T41" fmla="*/ 0 h 34"/>
                    <a:gd name="T42" fmla="*/ 0 w 46"/>
                    <a:gd name="T43" fmla="*/ 0 h 34"/>
                    <a:gd name="T44" fmla="*/ 0 w 46"/>
                    <a:gd name="T45" fmla="*/ 0 h 34"/>
                    <a:gd name="T46" fmla="*/ 0 w 46"/>
                    <a:gd name="T47" fmla="*/ 0 h 34"/>
                    <a:gd name="T48" fmla="*/ 0 w 46"/>
                    <a:gd name="T49" fmla="*/ 0 h 34"/>
                    <a:gd name="T50" fmla="*/ 0 w 46"/>
                    <a:gd name="T51" fmla="*/ 0 h 34"/>
                    <a:gd name="T52" fmla="*/ 0 w 46"/>
                    <a:gd name="T53" fmla="*/ 0 h 34"/>
                    <a:gd name="T54" fmla="*/ 0 w 46"/>
                    <a:gd name="T55" fmla="*/ 0 h 34"/>
                    <a:gd name="T56" fmla="*/ 0 w 46"/>
                    <a:gd name="T57" fmla="*/ 0 h 34"/>
                    <a:gd name="T58" fmla="*/ 0 w 46"/>
                    <a:gd name="T59" fmla="*/ 0 h 34"/>
                    <a:gd name="T60" fmla="*/ 0 w 46"/>
                    <a:gd name="T61" fmla="*/ 0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6"/>
                    <a:gd name="T94" fmla="*/ 0 h 34"/>
                    <a:gd name="T95" fmla="*/ 46 w 46"/>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6" h="34">
                      <a:moveTo>
                        <a:pt x="1" y="24"/>
                      </a:moveTo>
                      <a:lnTo>
                        <a:pt x="31" y="0"/>
                      </a:lnTo>
                      <a:lnTo>
                        <a:pt x="30" y="0"/>
                      </a:lnTo>
                      <a:lnTo>
                        <a:pt x="30" y="3"/>
                      </a:lnTo>
                      <a:lnTo>
                        <a:pt x="30" y="7"/>
                      </a:lnTo>
                      <a:lnTo>
                        <a:pt x="30" y="12"/>
                      </a:lnTo>
                      <a:lnTo>
                        <a:pt x="30" y="15"/>
                      </a:lnTo>
                      <a:lnTo>
                        <a:pt x="31" y="18"/>
                      </a:lnTo>
                      <a:lnTo>
                        <a:pt x="33" y="20"/>
                      </a:lnTo>
                      <a:lnTo>
                        <a:pt x="34" y="24"/>
                      </a:lnTo>
                      <a:lnTo>
                        <a:pt x="37" y="26"/>
                      </a:lnTo>
                      <a:lnTo>
                        <a:pt x="39" y="29"/>
                      </a:lnTo>
                      <a:lnTo>
                        <a:pt x="42" y="31"/>
                      </a:lnTo>
                      <a:lnTo>
                        <a:pt x="46" y="34"/>
                      </a:lnTo>
                      <a:lnTo>
                        <a:pt x="44" y="34"/>
                      </a:lnTo>
                      <a:lnTo>
                        <a:pt x="39" y="34"/>
                      </a:lnTo>
                      <a:lnTo>
                        <a:pt x="35" y="34"/>
                      </a:lnTo>
                      <a:lnTo>
                        <a:pt x="33" y="34"/>
                      </a:lnTo>
                      <a:lnTo>
                        <a:pt x="29" y="34"/>
                      </a:lnTo>
                      <a:lnTo>
                        <a:pt x="26" y="34"/>
                      </a:lnTo>
                      <a:lnTo>
                        <a:pt x="22" y="33"/>
                      </a:lnTo>
                      <a:lnTo>
                        <a:pt x="18" y="33"/>
                      </a:lnTo>
                      <a:lnTo>
                        <a:pt x="14" y="33"/>
                      </a:lnTo>
                      <a:lnTo>
                        <a:pt x="12" y="33"/>
                      </a:lnTo>
                      <a:lnTo>
                        <a:pt x="6" y="33"/>
                      </a:lnTo>
                      <a:lnTo>
                        <a:pt x="3" y="33"/>
                      </a:lnTo>
                      <a:lnTo>
                        <a:pt x="0" y="30"/>
                      </a:lnTo>
                      <a:lnTo>
                        <a:pt x="0" y="27"/>
                      </a:lnTo>
                      <a:lnTo>
                        <a:pt x="0" y="24"/>
                      </a:lnTo>
                      <a:lnTo>
                        <a:pt x="1" y="24"/>
                      </a:lnTo>
                      <a:close/>
                    </a:path>
                  </a:pathLst>
                </a:custGeom>
                <a:solidFill>
                  <a:srgbClr val="FAE88C"/>
                </a:solidFill>
                <a:ln w="9525">
                  <a:noFill/>
                  <a:round/>
                  <a:headEnd/>
                  <a:tailEnd/>
                </a:ln>
              </p:spPr>
              <p:txBody>
                <a:bodyPr/>
                <a:lstStyle/>
                <a:p>
                  <a:endParaRPr lang="fr-FR"/>
                </a:p>
              </p:txBody>
            </p:sp>
            <p:sp>
              <p:nvSpPr>
                <p:cNvPr id="199" name="Freeform 595"/>
                <p:cNvSpPr>
                  <a:spLocks/>
                </p:cNvSpPr>
                <p:nvPr/>
              </p:nvSpPr>
              <p:spPr bwMode="auto">
                <a:xfrm>
                  <a:off x="4242" y="2289"/>
                  <a:ext cx="9" cy="29"/>
                </a:xfrm>
                <a:custGeom>
                  <a:avLst/>
                  <a:gdLst>
                    <a:gd name="T0" fmla="*/ 0 w 37"/>
                    <a:gd name="T1" fmla="*/ 0 h 88"/>
                    <a:gd name="T2" fmla="*/ 0 w 37"/>
                    <a:gd name="T3" fmla="*/ 0 h 88"/>
                    <a:gd name="T4" fmla="*/ 0 w 37"/>
                    <a:gd name="T5" fmla="*/ 0 h 88"/>
                    <a:gd name="T6" fmla="*/ 0 w 37"/>
                    <a:gd name="T7" fmla="*/ 0 h 88"/>
                    <a:gd name="T8" fmla="*/ 0 w 37"/>
                    <a:gd name="T9" fmla="*/ 0 h 88"/>
                    <a:gd name="T10" fmla="*/ 0 w 37"/>
                    <a:gd name="T11" fmla="*/ 0 h 88"/>
                    <a:gd name="T12" fmla="*/ 0 60000 65536"/>
                    <a:gd name="T13" fmla="*/ 0 60000 65536"/>
                    <a:gd name="T14" fmla="*/ 0 60000 65536"/>
                    <a:gd name="T15" fmla="*/ 0 60000 65536"/>
                    <a:gd name="T16" fmla="*/ 0 60000 65536"/>
                    <a:gd name="T17" fmla="*/ 0 60000 65536"/>
                    <a:gd name="T18" fmla="*/ 0 w 37"/>
                    <a:gd name="T19" fmla="*/ 0 h 88"/>
                    <a:gd name="T20" fmla="*/ 37 w 3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37" h="88">
                      <a:moveTo>
                        <a:pt x="26" y="0"/>
                      </a:moveTo>
                      <a:lnTo>
                        <a:pt x="0" y="85"/>
                      </a:lnTo>
                      <a:lnTo>
                        <a:pt x="10" y="88"/>
                      </a:lnTo>
                      <a:lnTo>
                        <a:pt x="37" y="1"/>
                      </a:lnTo>
                      <a:lnTo>
                        <a:pt x="26" y="0"/>
                      </a:lnTo>
                      <a:close/>
                    </a:path>
                  </a:pathLst>
                </a:custGeom>
                <a:solidFill>
                  <a:srgbClr val="A6E8A6"/>
                </a:solidFill>
                <a:ln w="9525">
                  <a:noFill/>
                  <a:round/>
                  <a:headEnd/>
                  <a:tailEnd/>
                </a:ln>
              </p:spPr>
              <p:txBody>
                <a:bodyPr/>
                <a:lstStyle/>
                <a:p>
                  <a:endParaRPr lang="fr-FR"/>
                </a:p>
              </p:txBody>
            </p:sp>
            <p:sp>
              <p:nvSpPr>
                <p:cNvPr id="200" name="Freeform 596"/>
                <p:cNvSpPr>
                  <a:spLocks/>
                </p:cNvSpPr>
                <p:nvPr/>
              </p:nvSpPr>
              <p:spPr bwMode="auto">
                <a:xfrm>
                  <a:off x="4279" y="2296"/>
                  <a:ext cx="4" cy="26"/>
                </a:xfrm>
                <a:custGeom>
                  <a:avLst/>
                  <a:gdLst>
                    <a:gd name="T0" fmla="*/ 0 w 17"/>
                    <a:gd name="T1" fmla="*/ 0 h 79"/>
                    <a:gd name="T2" fmla="*/ 0 w 17"/>
                    <a:gd name="T3" fmla="*/ 0 h 79"/>
                    <a:gd name="T4" fmla="*/ 0 w 17"/>
                    <a:gd name="T5" fmla="*/ 0 h 79"/>
                    <a:gd name="T6" fmla="*/ 0 w 17"/>
                    <a:gd name="T7" fmla="*/ 0 h 79"/>
                    <a:gd name="T8" fmla="*/ 0 w 17"/>
                    <a:gd name="T9" fmla="*/ 0 h 79"/>
                    <a:gd name="T10" fmla="*/ 0 w 17"/>
                    <a:gd name="T11" fmla="*/ 0 h 79"/>
                    <a:gd name="T12" fmla="*/ 0 60000 65536"/>
                    <a:gd name="T13" fmla="*/ 0 60000 65536"/>
                    <a:gd name="T14" fmla="*/ 0 60000 65536"/>
                    <a:gd name="T15" fmla="*/ 0 60000 65536"/>
                    <a:gd name="T16" fmla="*/ 0 60000 65536"/>
                    <a:gd name="T17" fmla="*/ 0 60000 65536"/>
                    <a:gd name="T18" fmla="*/ 0 w 17"/>
                    <a:gd name="T19" fmla="*/ 0 h 79"/>
                    <a:gd name="T20" fmla="*/ 17 w 17"/>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17" h="79">
                      <a:moveTo>
                        <a:pt x="4" y="0"/>
                      </a:moveTo>
                      <a:lnTo>
                        <a:pt x="0" y="79"/>
                      </a:lnTo>
                      <a:lnTo>
                        <a:pt x="17" y="79"/>
                      </a:lnTo>
                      <a:lnTo>
                        <a:pt x="16" y="0"/>
                      </a:lnTo>
                      <a:lnTo>
                        <a:pt x="4" y="0"/>
                      </a:lnTo>
                      <a:close/>
                    </a:path>
                  </a:pathLst>
                </a:custGeom>
                <a:solidFill>
                  <a:srgbClr val="A6E8A6"/>
                </a:solidFill>
                <a:ln w="9525">
                  <a:noFill/>
                  <a:round/>
                  <a:headEnd/>
                  <a:tailEnd/>
                </a:ln>
              </p:spPr>
              <p:txBody>
                <a:bodyPr/>
                <a:lstStyle/>
                <a:p>
                  <a:endParaRPr lang="fr-FR"/>
                </a:p>
              </p:txBody>
            </p:sp>
            <p:sp>
              <p:nvSpPr>
                <p:cNvPr id="201" name="Freeform 597"/>
                <p:cNvSpPr>
                  <a:spLocks/>
                </p:cNvSpPr>
                <p:nvPr/>
              </p:nvSpPr>
              <p:spPr bwMode="auto">
                <a:xfrm>
                  <a:off x="4217" y="2300"/>
                  <a:ext cx="8" cy="10"/>
                </a:xfrm>
                <a:custGeom>
                  <a:avLst/>
                  <a:gdLst>
                    <a:gd name="T0" fmla="*/ 0 w 31"/>
                    <a:gd name="T1" fmla="*/ 0 h 30"/>
                    <a:gd name="T2" fmla="*/ 0 w 31"/>
                    <a:gd name="T3" fmla="*/ 0 h 30"/>
                    <a:gd name="T4" fmla="*/ 0 w 31"/>
                    <a:gd name="T5" fmla="*/ 0 h 30"/>
                    <a:gd name="T6" fmla="*/ 0 w 31"/>
                    <a:gd name="T7" fmla="*/ 0 h 30"/>
                    <a:gd name="T8" fmla="*/ 0 w 31"/>
                    <a:gd name="T9" fmla="*/ 0 h 30"/>
                    <a:gd name="T10" fmla="*/ 0 w 31"/>
                    <a:gd name="T11" fmla="*/ 0 h 30"/>
                    <a:gd name="T12" fmla="*/ 0 60000 65536"/>
                    <a:gd name="T13" fmla="*/ 0 60000 65536"/>
                    <a:gd name="T14" fmla="*/ 0 60000 65536"/>
                    <a:gd name="T15" fmla="*/ 0 60000 65536"/>
                    <a:gd name="T16" fmla="*/ 0 60000 65536"/>
                    <a:gd name="T17" fmla="*/ 0 60000 65536"/>
                    <a:gd name="T18" fmla="*/ 0 w 31"/>
                    <a:gd name="T19" fmla="*/ 0 h 30"/>
                    <a:gd name="T20" fmla="*/ 31 w 31"/>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1" h="30">
                      <a:moveTo>
                        <a:pt x="9" y="0"/>
                      </a:moveTo>
                      <a:lnTo>
                        <a:pt x="31" y="26"/>
                      </a:lnTo>
                      <a:lnTo>
                        <a:pt x="25" y="30"/>
                      </a:lnTo>
                      <a:lnTo>
                        <a:pt x="0" y="8"/>
                      </a:lnTo>
                      <a:lnTo>
                        <a:pt x="9" y="0"/>
                      </a:lnTo>
                      <a:close/>
                    </a:path>
                  </a:pathLst>
                </a:custGeom>
                <a:solidFill>
                  <a:srgbClr val="A6E8A6"/>
                </a:solidFill>
                <a:ln w="9525">
                  <a:noFill/>
                  <a:round/>
                  <a:headEnd/>
                  <a:tailEnd/>
                </a:ln>
              </p:spPr>
              <p:txBody>
                <a:bodyPr/>
                <a:lstStyle/>
                <a:p>
                  <a:endParaRPr lang="fr-FR"/>
                </a:p>
              </p:txBody>
            </p:sp>
            <p:sp>
              <p:nvSpPr>
                <p:cNvPr id="202" name="Freeform 598"/>
                <p:cNvSpPr>
                  <a:spLocks/>
                </p:cNvSpPr>
                <p:nvPr/>
              </p:nvSpPr>
              <p:spPr bwMode="auto">
                <a:xfrm>
                  <a:off x="4312" y="2291"/>
                  <a:ext cx="9" cy="27"/>
                </a:xfrm>
                <a:custGeom>
                  <a:avLst/>
                  <a:gdLst>
                    <a:gd name="T0" fmla="*/ 0 w 36"/>
                    <a:gd name="T1" fmla="*/ 0 h 81"/>
                    <a:gd name="T2" fmla="*/ 0 w 36"/>
                    <a:gd name="T3" fmla="*/ 0 h 81"/>
                    <a:gd name="T4" fmla="*/ 0 w 36"/>
                    <a:gd name="T5" fmla="*/ 0 h 81"/>
                    <a:gd name="T6" fmla="*/ 0 w 36"/>
                    <a:gd name="T7" fmla="*/ 0 h 81"/>
                    <a:gd name="T8" fmla="*/ 0 w 36"/>
                    <a:gd name="T9" fmla="*/ 0 h 81"/>
                    <a:gd name="T10" fmla="*/ 0 w 36"/>
                    <a:gd name="T11" fmla="*/ 0 h 81"/>
                    <a:gd name="T12" fmla="*/ 0 60000 65536"/>
                    <a:gd name="T13" fmla="*/ 0 60000 65536"/>
                    <a:gd name="T14" fmla="*/ 0 60000 65536"/>
                    <a:gd name="T15" fmla="*/ 0 60000 65536"/>
                    <a:gd name="T16" fmla="*/ 0 60000 65536"/>
                    <a:gd name="T17" fmla="*/ 0 60000 65536"/>
                    <a:gd name="T18" fmla="*/ 0 w 36"/>
                    <a:gd name="T19" fmla="*/ 0 h 81"/>
                    <a:gd name="T20" fmla="*/ 36 w 36"/>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36" h="81">
                      <a:moveTo>
                        <a:pt x="0" y="4"/>
                      </a:moveTo>
                      <a:lnTo>
                        <a:pt x="22" y="81"/>
                      </a:lnTo>
                      <a:lnTo>
                        <a:pt x="36" y="78"/>
                      </a:lnTo>
                      <a:lnTo>
                        <a:pt x="13" y="0"/>
                      </a:lnTo>
                      <a:lnTo>
                        <a:pt x="0" y="4"/>
                      </a:lnTo>
                      <a:close/>
                    </a:path>
                  </a:pathLst>
                </a:custGeom>
                <a:solidFill>
                  <a:srgbClr val="A6E8A6"/>
                </a:solidFill>
                <a:ln w="9525">
                  <a:noFill/>
                  <a:round/>
                  <a:headEnd/>
                  <a:tailEnd/>
                </a:ln>
              </p:spPr>
              <p:txBody>
                <a:bodyPr/>
                <a:lstStyle/>
                <a:p>
                  <a:endParaRPr lang="fr-FR"/>
                </a:p>
              </p:txBody>
            </p:sp>
            <p:sp>
              <p:nvSpPr>
                <p:cNvPr id="203" name="Freeform 599"/>
                <p:cNvSpPr>
                  <a:spLocks/>
                </p:cNvSpPr>
                <p:nvPr/>
              </p:nvSpPr>
              <p:spPr bwMode="auto">
                <a:xfrm>
                  <a:off x="4337" y="2272"/>
                  <a:ext cx="22" cy="22"/>
                </a:xfrm>
                <a:custGeom>
                  <a:avLst/>
                  <a:gdLst>
                    <a:gd name="T0" fmla="*/ 0 w 88"/>
                    <a:gd name="T1" fmla="*/ 0 h 65"/>
                    <a:gd name="T2" fmla="*/ 0 w 88"/>
                    <a:gd name="T3" fmla="*/ 0 h 65"/>
                    <a:gd name="T4" fmla="*/ 0 w 88"/>
                    <a:gd name="T5" fmla="*/ 0 h 65"/>
                    <a:gd name="T6" fmla="*/ 0 w 88"/>
                    <a:gd name="T7" fmla="*/ 0 h 65"/>
                    <a:gd name="T8" fmla="*/ 0 w 88"/>
                    <a:gd name="T9" fmla="*/ 0 h 65"/>
                    <a:gd name="T10" fmla="*/ 0 w 88"/>
                    <a:gd name="T11" fmla="*/ 0 h 65"/>
                    <a:gd name="T12" fmla="*/ 0 60000 65536"/>
                    <a:gd name="T13" fmla="*/ 0 60000 65536"/>
                    <a:gd name="T14" fmla="*/ 0 60000 65536"/>
                    <a:gd name="T15" fmla="*/ 0 60000 65536"/>
                    <a:gd name="T16" fmla="*/ 0 60000 65536"/>
                    <a:gd name="T17" fmla="*/ 0 60000 65536"/>
                    <a:gd name="T18" fmla="*/ 0 w 88"/>
                    <a:gd name="T19" fmla="*/ 0 h 65"/>
                    <a:gd name="T20" fmla="*/ 88 w 88"/>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88" h="65">
                      <a:moveTo>
                        <a:pt x="0" y="10"/>
                      </a:moveTo>
                      <a:lnTo>
                        <a:pt x="75" y="65"/>
                      </a:lnTo>
                      <a:lnTo>
                        <a:pt x="88" y="50"/>
                      </a:lnTo>
                      <a:lnTo>
                        <a:pt x="4" y="0"/>
                      </a:lnTo>
                      <a:lnTo>
                        <a:pt x="0" y="10"/>
                      </a:lnTo>
                      <a:close/>
                    </a:path>
                  </a:pathLst>
                </a:custGeom>
                <a:solidFill>
                  <a:srgbClr val="A6E8A6"/>
                </a:solidFill>
                <a:ln w="9525">
                  <a:noFill/>
                  <a:round/>
                  <a:headEnd/>
                  <a:tailEnd/>
                </a:ln>
              </p:spPr>
              <p:txBody>
                <a:bodyPr/>
                <a:lstStyle/>
                <a:p>
                  <a:endParaRPr lang="fr-FR"/>
                </a:p>
              </p:txBody>
            </p:sp>
            <p:sp>
              <p:nvSpPr>
                <p:cNvPr id="204" name="Freeform 600"/>
                <p:cNvSpPr>
                  <a:spLocks/>
                </p:cNvSpPr>
                <p:nvPr/>
              </p:nvSpPr>
              <p:spPr bwMode="auto">
                <a:xfrm>
                  <a:off x="4349" y="2239"/>
                  <a:ext cx="24" cy="10"/>
                </a:xfrm>
                <a:custGeom>
                  <a:avLst/>
                  <a:gdLst>
                    <a:gd name="T0" fmla="*/ 0 w 94"/>
                    <a:gd name="T1" fmla="*/ 0 h 30"/>
                    <a:gd name="T2" fmla="*/ 0 w 94"/>
                    <a:gd name="T3" fmla="*/ 0 h 30"/>
                    <a:gd name="T4" fmla="*/ 0 w 94"/>
                    <a:gd name="T5" fmla="*/ 0 h 30"/>
                    <a:gd name="T6" fmla="*/ 0 w 94"/>
                    <a:gd name="T7" fmla="*/ 0 h 30"/>
                    <a:gd name="T8" fmla="*/ 0 w 94"/>
                    <a:gd name="T9" fmla="*/ 0 h 30"/>
                    <a:gd name="T10" fmla="*/ 0 w 94"/>
                    <a:gd name="T11" fmla="*/ 0 h 30"/>
                    <a:gd name="T12" fmla="*/ 0 60000 65536"/>
                    <a:gd name="T13" fmla="*/ 0 60000 65536"/>
                    <a:gd name="T14" fmla="*/ 0 60000 65536"/>
                    <a:gd name="T15" fmla="*/ 0 60000 65536"/>
                    <a:gd name="T16" fmla="*/ 0 60000 65536"/>
                    <a:gd name="T17" fmla="*/ 0 60000 65536"/>
                    <a:gd name="T18" fmla="*/ 0 w 94"/>
                    <a:gd name="T19" fmla="*/ 0 h 30"/>
                    <a:gd name="T20" fmla="*/ 94 w 94"/>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94" h="30">
                      <a:moveTo>
                        <a:pt x="2" y="0"/>
                      </a:moveTo>
                      <a:lnTo>
                        <a:pt x="94" y="17"/>
                      </a:lnTo>
                      <a:lnTo>
                        <a:pt x="90" y="30"/>
                      </a:lnTo>
                      <a:lnTo>
                        <a:pt x="0" y="11"/>
                      </a:lnTo>
                      <a:lnTo>
                        <a:pt x="2" y="0"/>
                      </a:lnTo>
                      <a:close/>
                    </a:path>
                  </a:pathLst>
                </a:custGeom>
                <a:solidFill>
                  <a:srgbClr val="A6E8A6"/>
                </a:solidFill>
                <a:ln w="9525">
                  <a:noFill/>
                  <a:round/>
                  <a:headEnd/>
                  <a:tailEnd/>
                </a:ln>
              </p:spPr>
              <p:txBody>
                <a:bodyPr/>
                <a:lstStyle/>
                <a:p>
                  <a:endParaRPr lang="fr-FR"/>
                </a:p>
              </p:txBody>
            </p:sp>
            <p:sp>
              <p:nvSpPr>
                <p:cNvPr id="205" name="Freeform 601"/>
                <p:cNvSpPr>
                  <a:spLocks/>
                </p:cNvSpPr>
                <p:nvPr/>
              </p:nvSpPr>
              <p:spPr bwMode="auto">
                <a:xfrm>
                  <a:off x="4354" y="2208"/>
                  <a:ext cx="20" cy="7"/>
                </a:xfrm>
                <a:custGeom>
                  <a:avLst/>
                  <a:gdLst>
                    <a:gd name="T0" fmla="*/ 0 w 82"/>
                    <a:gd name="T1" fmla="*/ 0 h 20"/>
                    <a:gd name="T2" fmla="*/ 0 w 82"/>
                    <a:gd name="T3" fmla="*/ 0 h 20"/>
                    <a:gd name="T4" fmla="*/ 0 w 82"/>
                    <a:gd name="T5" fmla="*/ 0 h 20"/>
                    <a:gd name="T6" fmla="*/ 0 w 82"/>
                    <a:gd name="T7" fmla="*/ 0 h 20"/>
                    <a:gd name="T8" fmla="*/ 0 w 82"/>
                    <a:gd name="T9" fmla="*/ 0 h 20"/>
                    <a:gd name="T10" fmla="*/ 0 w 82"/>
                    <a:gd name="T11" fmla="*/ 0 h 20"/>
                    <a:gd name="T12" fmla="*/ 0 60000 65536"/>
                    <a:gd name="T13" fmla="*/ 0 60000 65536"/>
                    <a:gd name="T14" fmla="*/ 0 60000 65536"/>
                    <a:gd name="T15" fmla="*/ 0 60000 65536"/>
                    <a:gd name="T16" fmla="*/ 0 60000 65536"/>
                    <a:gd name="T17" fmla="*/ 0 60000 65536"/>
                    <a:gd name="T18" fmla="*/ 0 w 82"/>
                    <a:gd name="T19" fmla="*/ 0 h 20"/>
                    <a:gd name="T20" fmla="*/ 82 w 8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2" h="20">
                      <a:moveTo>
                        <a:pt x="3" y="0"/>
                      </a:moveTo>
                      <a:lnTo>
                        <a:pt x="82" y="8"/>
                      </a:lnTo>
                      <a:lnTo>
                        <a:pt x="82" y="20"/>
                      </a:lnTo>
                      <a:lnTo>
                        <a:pt x="0" y="12"/>
                      </a:lnTo>
                      <a:lnTo>
                        <a:pt x="3" y="0"/>
                      </a:lnTo>
                      <a:close/>
                    </a:path>
                  </a:pathLst>
                </a:custGeom>
                <a:solidFill>
                  <a:srgbClr val="A6E8A6"/>
                </a:solidFill>
                <a:ln w="9525">
                  <a:noFill/>
                  <a:round/>
                  <a:headEnd/>
                  <a:tailEnd/>
                </a:ln>
              </p:spPr>
              <p:txBody>
                <a:bodyPr/>
                <a:lstStyle/>
                <a:p>
                  <a:endParaRPr lang="fr-FR"/>
                </a:p>
              </p:txBody>
            </p:sp>
            <p:sp>
              <p:nvSpPr>
                <p:cNvPr id="206" name="Freeform 602"/>
                <p:cNvSpPr>
                  <a:spLocks/>
                </p:cNvSpPr>
                <p:nvPr/>
              </p:nvSpPr>
              <p:spPr bwMode="auto">
                <a:xfrm>
                  <a:off x="4371" y="2175"/>
                  <a:ext cx="10" cy="19"/>
                </a:xfrm>
                <a:custGeom>
                  <a:avLst/>
                  <a:gdLst>
                    <a:gd name="T0" fmla="*/ 0 w 42"/>
                    <a:gd name="T1" fmla="*/ 0 h 56"/>
                    <a:gd name="T2" fmla="*/ 0 w 42"/>
                    <a:gd name="T3" fmla="*/ 0 h 56"/>
                    <a:gd name="T4" fmla="*/ 0 w 42"/>
                    <a:gd name="T5" fmla="*/ 0 h 56"/>
                    <a:gd name="T6" fmla="*/ 0 w 42"/>
                    <a:gd name="T7" fmla="*/ 0 h 56"/>
                    <a:gd name="T8" fmla="*/ 0 w 42"/>
                    <a:gd name="T9" fmla="*/ 0 h 56"/>
                    <a:gd name="T10" fmla="*/ 0 w 42"/>
                    <a:gd name="T11" fmla="*/ 0 h 56"/>
                    <a:gd name="T12" fmla="*/ 0 w 42"/>
                    <a:gd name="T13" fmla="*/ 0 h 56"/>
                    <a:gd name="T14" fmla="*/ 0 w 42"/>
                    <a:gd name="T15" fmla="*/ 0 h 56"/>
                    <a:gd name="T16" fmla="*/ 0 w 42"/>
                    <a:gd name="T17" fmla="*/ 0 h 56"/>
                    <a:gd name="T18" fmla="*/ 0 w 42"/>
                    <a:gd name="T19" fmla="*/ 0 h 56"/>
                    <a:gd name="T20" fmla="*/ 0 w 42"/>
                    <a:gd name="T21" fmla="*/ 0 h 56"/>
                    <a:gd name="T22" fmla="*/ 0 w 42"/>
                    <a:gd name="T23" fmla="*/ 0 h 56"/>
                    <a:gd name="T24" fmla="*/ 0 w 42"/>
                    <a:gd name="T25" fmla="*/ 0 h 56"/>
                    <a:gd name="T26" fmla="*/ 0 w 42"/>
                    <a:gd name="T27" fmla="*/ 0 h 56"/>
                    <a:gd name="T28" fmla="*/ 0 w 42"/>
                    <a:gd name="T29" fmla="*/ 0 h 56"/>
                    <a:gd name="T30" fmla="*/ 0 w 42"/>
                    <a:gd name="T31" fmla="*/ 0 h 56"/>
                    <a:gd name="T32" fmla="*/ 0 w 42"/>
                    <a:gd name="T33" fmla="*/ 0 h 56"/>
                    <a:gd name="T34" fmla="*/ 0 w 42"/>
                    <a:gd name="T35" fmla="*/ 0 h 56"/>
                    <a:gd name="T36" fmla="*/ 0 w 42"/>
                    <a:gd name="T37" fmla="*/ 0 h 56"/>
                    <a:gd name="T38" fmla="*/ 0 w 42"/>
                    <a:gd name="T39" fmla="*/ 0 h 56"/>
                    <a:gd name="T40" fmla="*/ 0 w 42"/>
                    <a:gd name="T41" fmla="*/ 0 h 56"/>
                    <a:gd name="T42" fmla="*/ 0 w 42"/>
                    <a:gd name="T43" fmla="*/ 0 h 56"/>
                    <a:gd name="T44" fmla="*/ 0 w 42"/>
                    <a:gd name="T45" fmla="*/ 0 h 56"/>
                    <a:gd name="T46" fmla="*/ 0 w 42"/>
                    <a:gd name="T47" fmla="*/ 0 h 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
                    <a:gd name="T73" fmla="*/ 0 h 56"/>
                    <a:gd name="T74" fmla="*/ 42 w 42"/>
                    <a:gd name="T75" fmla="*/ 56 h 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 h="56">
                      <a:moveTo>
                        <a:pt x="0" y="2"/>
                      </a:moveTo>
                      <a:lnTo>
                        <a:pt x="0" y="2"/>
                      </a:lnTo>
                      <a:lnTo>
                        <a:pt x="0" y="4"/>
                      </a:lnTo>
                      <a:lnTo>
                        <a:pt x="1" y="6"/>
                      </a:lnTo>
                      <a:lnTo>
                        <a:pt x="4" y="10"/>
                      </a:lnTo>
                      <a:lnTo>
                        <a:pt x="7" y="14"/>
                      </a:lnTo>
                      <a:lnTo>
                        <a:pt x="9" y="19"/>
                      </a:lnTo>
                      <a:lnTo>
                        <a:pt x="13" y="24"/>
                      </a:lnTo>
                      <a:lnTo>
                        <a:pt x="16" y="29"/>
                      </a:lnTo>
                      <a:lnTo>
                        <a:pt x="20" y="34"/>
                      </a:lnTo>
                      <a:lnTo>
                        <a:pt x="22" y="39"/>
                      </a:lnTo>
                      <a:lnTo>
                        <a:pt x="25" y="43"/>
                      </a:lnTo>
                      <a:lnTo>
                        <a:pt x="28" y="47"/>
                      </a:lnTo>
                      <a:lnTo>
                        <a:pt x="30" y="51"/>
                      </a:lnTo>
                      <a:lnTo>
                        <a:pt x="32" y="54"/>
                      </a:lnTo>
                      <a:lnTo>
                        <a:pt x="33" y="55"/>
                      </a:lnTo>
                      <a:lnTo>
                        <a:pt x="34" y="56"/>
                      </a:lnTo>
                      <a:lnTo>
                        <a:pt x="42" y="54"/>
                      </a:lnTo>
                      <a:lnTo>
                        <a:pt x="17" y="8"/>
                      </a:lnTo>
                      <a:lnTo>
                        <a:pt x="15" y="6"/>
                      </a:lnTo>
                      <a:lnTo>
                        <a:pt x="9" y="3"/>
                      </a:lnTo>
                      <a:lnTo>
                        <a:pt x="4" y="0"/>
                      </a:lnTo>
                      <a:lnTo>
                        <a:pt x="0" y="2"/>
                      </a:lnTo>
                      <a:close/>
                    </a:path>
                  </a:pathLst>
                </a:custGeom>
                <a:solidFill>
                  <a:srgbClr val="A6E8A6"/>
                </a:solidFill>
                <a:ln w="9525">
                  <a:noFill/>
                  <a:round/>
                  <a:headEnd/>
                  <a:tailEnd/>
                </a:ln>
              </p:spPr>
              <p:txBody>
                <a:bodyPr/>
                <a:lstStyle/>
                <a:p>
                  <a:endParaRPr lang="fr-FR"/>
                </a:p>
              </p:txBody>
            </p:sp>
            <p:sp>
              <p:nvSpPr>
                <p:cNvPr id="207" name="Freeform 603"/>
                <p:cNvSpPr>
                  <a:spLocks/>
                </p:cNvSpPr>
                <p:nvPr/>
              </p:nvSpPr>
              <p:spPr bwMode="auto">
                <a:xfrm>
                  <a:off x="4234" y="2274"/>
                  <a:ext cx="12" cy="12"/>
                </a:xfrm>
                <a:custGeom>
                  <a:avLst/>
                  <a:gdLst>
                    <a:gd name="T0" fmla="*/ 0 w 49"/>
                    <a:gd name="T1" fmla="*/ 0 h 34"/>
                    <a:gd name="T2" fmla="*/ 0 w 49"/>
                    <a:gd name="T3" fmla="*/ 0 h 34"/>
                    <a:gd name="T4" fmla="*/ 0 w 49"/>
                    <a:gd name="T5" fmla="*/ 0 h 34"/>
                    <a:gd name="T6" fmla="*/ 0 w 49"/>
                    <a:gd name="T7" fmla="*/ 0 h 34"/>
                    <a:gd name="T8" fmla="*/ 0 w 49"/>
                    <a:gd name="T9" fmla="*/ 0 h 34"/>
                    <a:gd name="T10" fmla="*/ 0 w 49"/>
                    <a:gd name="T11" fmla="*/ 0 h 34"/>
                    <a:gd name="T12" fmla="*/ 0 w 49"/>
                    <a:gd name="T13" fmla="*/ 0 h 34"/>
                    <a:gd name="T14" fmla="*/ 0 w 49"/>
                    <a:gd name="T15" fmla="*/ 0 h 34"/>
                    <a:gd name="T16" fmla="*/ 0 w 49"/>
                    <a:gd name="T17" fmla="*/ 0 h 34"/>
                    <a:gd name="T18" fmla="*/ 0 w 49"/>
                    <a:gd name="T19" fmla="*/ 0 h 34"/>
                    <a:gd name="T20" fmla="*/ 0 w 49"/>
                    <a:gd name="T21" fmla="*/ 0 h 34"/>
                    <a:gd name="T22" fmla="*/ 0 w 49"/>
                    <a:gd name="T23" fmla="*/ 0 h 34"/>
                    <a:gd name="T24" fmla="*/ 0 w 49"/>
                    <a:gd name="T25" fmla="*/ 0 h 34"/>
                    <a:gd name="T26" fmla="*/ 0 w 49"/>
                    <a:gd name="T27" fmla="*/ 0 h 34"/>
                    <a:gd name="T28" fmla="*/ 0 w 49"/>
                    <a:gd name="T29" fmla="*/ 0 h 34"/>
                    <a:gd name="T30" fmla="*/ 0 w 49"/>
                    <a:gd name="T31" fmla="*/ 0 h 34"/>
                    <a:gd name="T32" fmla="*/ 0 w 49"/>
                    <a:gd name="T33" fmla="*/ 0 h 34"/>
                    <a:gd name="T34" fmla="*/ 0 w 49"/>
                    <a:gd name="T35" fmla="*/ 0 h 34"/>
                    <a:gd name="T36" fmla="*/ 0 w 49"/>
                    <a:gd name="T37" fmla="*/ 0 h 34"/>
                    <a:gd name="T38" fmla="*/ 0 w 49"/>
                    <a:gd name="T39" fmla="*/ 0 h 34"/>
                    <a:gd name="T40" fmla="*/ 0 w 49"/>
                    <a:gd name="T41" fmla="*/ 0 h 34"/>
                    <a:gd name="T42" fmla="*/ 0 w 49"/>
                    <a:gd name="T43" fmla="*/ 0 h 34"/>
                    <a:gd name="T44" fmla="*/ 0 w 49"/>
                    <a:gd name="T45" fmla="*/ 0 h 34"/>
                    <a:gd name="T46" fmla="*/ 0 w 49"/>
                    <a:gd name="T47" fmla="*/ 0 h 34"/>
                    <a:gd name="T48" fmla="*/ 0 w 49"/>
                    <a:gd name="T49" fmla="*/ 0 h 34"/>
                    <a:gd name="T50" fmla="*/ 0 w 49"/>
                    <a:gd name="T51" fmla="*/ 0 h 34"/>
                    <a:gd name="T52" fmla="*/ 0 w 49"/>
                    <a:gd name="T53" fmla="*/ 0 h 34"/>
                    <a:gd name="T54" fmla="*/ 0 w 49"/>
                    <a:gd name="T55" fmla="*/ 0 h 34"/>
                    <a:gd name="T56" fmla="*/ 0 w 49"/>
                    <a:gd name="T57" fmla="*/ 0 h 34"/>
                    <a:gd name="T58" fmla="*/ 0 w 49"/>
                    <a:gd name="T59" fmla="*/ 0 h 34"/>
                    <a:gd name="T60" fmla="*/ 0 w 49"/>
                    <a:gd name="T61" fmla="*/ 0 h 34"/>
                    <a:gd name="T62" fmla="*/ 0 w 49"/>
                    <a:gd name="T63" fmla="*/ 0 h 34"/>
                    <a:gd name="T64" fmla="*/ 0 w 49"/>
                    <a:gd name="T65" fmla="*/ 0 h 34"/>
                    <a:gd name="T66" fmla="*/ 0 w 49"/>
                    <a:gd name="T67" fmla="*/ 0 h 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
                    <a:gd name="T103" fmla="*/ 0 h 34"/>
                    <a:gd name="T104" fmla="*/ 49 w 49"/>
                    <a:gd name="T105" fmla="*/ 34 h 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 h="34">
                      <a:moveTo>
                        <a:pt x="27" y="8"/>
                      </a:moveTo>
                      <a:lnTo>
                        <a:pt x="27" y="8"/>
                      </a:lnTo>
                      <a:lnTo>
                        <a:pt x="27" y="10"/>
                      </a:lnTo>
                      <a:lnTo>
                        <a:pt x="27" y="12"/>
                      </a:lnTo>
                      <a:lnTo>
                        <a:pt x="28" y="16"/>
                      </a:lnTo>
                      <a:lnTo>
                        <a:pt x="28" y="19"/>
                      </a:lnTo>
                      <a:lnTo>
                        <a:pt x="31" y="24"/>
                      </a:lnTo>
                      <a:lnTo>
                        <a:pt x="34" y="27"/>
                      </a:lnTo>
                      <a:lnTo>
                        <a:pt x="39" y="30"/>
                      </a:lnTo>
                      <a:lnTo>
                        <a:pt x="38" y="30"/>
                      </a:lnTo>
                      <a:lnTo>
                        <a:pt x="35" y="31"/>
                      </a:lnTo>
                      <a:lnTo>
                        <a:pt x="32" y="31"/>
                      </a:lnTo>
                      <a:lnTo>
                        <a:pt x="28" y="32"/>
                      </a:lnTo>
                      <a:lnTo>
                        <a:pt x="26" y="32"/>
                      </a:lnTo>
                      <a:lnTo>
                        <a:pt x="23" y="32"/>
                      </a:lnTo>
                      <a:lnTo>
                        <a:pt x="19" y="32"/>
                      </a:lnTo>
                      <a:lnTo>
                        <a:pt x="15" y="31"/>
                      </a:lnTo>
                      <a:lnTo>
                        <a:pt x="11" y="31"/>
                      </a:lnTo>
                      <a:lnTo>
                        <a:pt x="10" y="31"/>
                      </a:lnTo>
                      <a:lnTo>
                        <a:pt x="5" y="29"/>
                      </a:lnTo>
                      <a:lnTo>
                        <a:pt x="5" y="28"/>
                      </a:lnTo>
                      <a:lnTo>
                        <a:pt x="6" y="24"/>
                      </a:lnTo>
                      <a:lnTo>
                        <a:pt x="10" y="20"/>
                      </a:lnTo>
                      <a:lnTo>
                        <a:pt x="13" y="16"/>
                      </a:lnTo>
                      <a:lnTo>
                        <a:pt x="17" y="13"/>
                      </a:lnTo>
                      <a:lnTo>
                        <a:pt x="21" y="10"/>
                      </a:lnTo>
                      <a:lnTo>
                        <a:pt x="24" y="8"/>
                      </a:lnTo>
                      <a:lnTo>
                        <a:pt x="26" y="6"/>
                      </a:lnTo>
                      <a:lnTo>
                        <a:pt x="27" y="6"/>
                      </a:lnTo>
                      <a:lnTo>
                        <a:pt x="27" y="2"/>
                      </a:lnTo>
                      <a:lnTo>
                        <a:pt x="26" y="2"/>
                      </a:lnTo>
                      <a:lnTo>
                        <a:pt x="23" y="5"/>
                      </a:lnTo>
                      <a:lnTo>
                        <a:pt x="18" y="7"/>
                      </a:lnTo>
                      <a:lnTo>
                        <a:pt x="14" y="11"/>
                      </a:lnTo>
                      <a:lnTo>
                        <a:pt x="9" y="15"/>
                      </a:lnTo>
                      <a:lnTo>
                        <a:pt x="5" y="18"/>
                      </a:lnTo>
                      <a:lnTo>
                        <a:pt x="2" y="23"/>
                      </a:lnTo>
                      <a:lnTo>
                        <a:pt x="1" y="26"/>
                      </a:lnTo>
                      <a:lnTo>
                        <a:pt x="0" y="27"/>
                      </a:lnTo>
                      <a:lnTo>
                        <a:pt x="1" y="30"/>
                      </a:lnTo>
                      <a:lnTo>
                        <a:pt x="2" y="32"/>
                      </a:lnTo>
                      <a:lnTo>
                        <a:pt x="5" y="34"/>
                      </a:lnTo>
                      <a:lnTo>
                        <a:pt x="7" y="34"/>
                      </a:lnTo>
                      <a:lnTo>
                        <a:pt x="13" y="34"/>
                      </a:lnTo>
                      <a:lnTo>
                        <a:pt x="17" y="34"/>
                      </a:lnTo>
                      <a:lnTo>
                        <a:pt x="19" y="34"/>
                      </a:lnTo>
                      <a:lnTo>
                        <a:pt x="24" y="34"/>
                      </a:lnTo>
                      <a:lnTo>
                        <a:pt x="28" y="34"/>
                      </a:lnTo>
                      <a:lnTo>
                        <a:pt x="32" y="34"/>
                      </a:lnTo>
                      <a:lnTo>
                        <a:pt x="35" y="34"/>
                      </a:lnTo>
                      <a:lnTo>
                        <a:pt x="39" y="34"/>
                      </a:lnTo>
                      <a:lnTo>
                        <a:pt x="43" y="34"/>
                      </a:lnTo>
                      <a:lnTo>
                        <a:pt x="47" y="34"/>
                      </a:lnTo>
                      <a:lnTo>
                        <a:pt x="49" y="34"/>
                      </a:lnTo>
                      <a:lnTo>
                        <a:pt x="48" y="33"/>
                      </a:lnTo>
                      <a:lnTo>
                        <a:pt x="47" y="32"/>
                      </a:lnTo>
                      <a:lnTo>
                        <a:pt x="43" y="30"/>
                      </a:lnTo>
                      <a:lnTo>
                        <a:pt x="40" y="27"/>
                      </a:lnTo>
                      <a:lnTo>
                        <a:pt x="38" y="25"/>
                      </a:lnTo>
                      <a:lnTo>
                        <a:pt x="36" y="23"/>
                      </a:lnTo>
                      <a:lnTo>
                        <a:pt x="34" y="19"/>
                      </a:lnTo>
                      <a:lnTo>
                        <a:pt x="32" y="17"/>
                      </a:lnTo>
                      <a:lnTo>
                        <a:pt x="32" y="13"/>
                      </a:lnTo>
                      <a:lnTo>
                        <a:pt x="31" y="9"/>
                      </a:lnTo>
                      <a:lnTo>
                        <a:pt x="31" y="5"/>
                      </a:lnTo>
                      <a:lnTo>
                        <a:pt x="32" y="0"/>
                      </a:lnTo>
                      <a:lnTo>
                        <a:pt x="27" y="2"/>
                      </a:lnTo>
                      <a:lnTo>
                        <a:pt x="27" y="8"/>
                      </a:lnTo>
                      <a:close/>
                    </a:path>
                  </a:pathLst>
                </a:custGeom>
                <a:solidFill>
                  <a:srgbClr val="9CFCE8"/>
                </a:solidFill>
                <a:ln w="9525">
                  <a:noFill/>
                  <a:round/>
                  <a:headEnd/>
                  <a:tailEnd/>
                </a:ln>
              </p:spPr>
              <p:txBody>
                <a:bodyPr/>
                <a:lstStyle/>
                <a:p>
                  <a:endParaRPr lang="fr-FR"/>
                </a:p>
              </p:txBody>
            </p:sp>
            <p:sp>
              <p:nvSpPr>
                <p:cNvPr id="208" name="Freeform 604"/>
                <p:cNvSpPr>
                  <a:spLocks/>
                </p:cNvSpPr>
                <p:nvPr/>
              </p:nvSpPr>
              <p:spPr bwMode="auto">
                <a:xfrm>
                  <a:off x="4304" y="2148"/>
                  <a:ext cx="20" cy="41"/>
                </a:xfrm>
                <a:custGeom>
                  <a:avLst/>
                  <a:gdLst>
                    <a:gd name="T0" fmla="*/ 0 w 81"/>
                    <a:gd name="T1" fmla="*/ 0 h 121"/>
                    <a:gd name="T2" fmla="*/ 0 w 81"/>
                    <a:gd name="T3" fmla="*/ 0 h 121"/>
                    <a:gd name="T4" fmla="*/ 0 w 81"/>
                    <a:gd name="T5" fmla="*/ 0 h 121"/>
                    <a:gd name="T6" fmla="*/ 0 w 81"/>
                    <a:gd name="T7" fmla="*/ 0 h 121"/>
                    <a:gd name="T8" fmla="*/ 0 w 81"/>
                    <a:gd name="T9" fmla="*/ 0 h 121"/>
                    <a:gd name="T10" fmla="*/ 0 w 81"/>
                    <a:gd name="T11" fmla="*/ 0 h 121"/>
                    <a:gd name="T12" fmla="*/ 0 w 81"/>
                    <a:gd name="T13" fmla="*/ 0 h 121"/>
                    <a:gd name="T14" fmla="*/ 0 w 81"/>
                    <a:gd name="T15" fmla="*/ 0 h 121"/>
                    <a:gd name="T16" fmla="*/ 0 w 81"/>
                    <a:gd name="T17" fmla="*/ 0 h 121"/>
                    <a:gd name="T18" fmla="*/ 0 w 81"/>
                    <a:gd name="T19" fmla="*/ 0 h 121"/>
                    <a:gd name="T20" fmla="*/ 0 w 81"/>
                    <a:gd name="T21" fmla="*/ 0 h 121"/>
                    <a:gd name="T22" fmla="*/ 0 w 81"/>
                    <a:gd name="T23" fmla="*/ 0 h 121"/>
                    <a:gd name="T24" fmla="*/ 0 w 81"/>
                    <a:gd name="T25" fmla="*/ 0 h 121"/>
                    <a:gd name="T26" fmla="*/ 0 w 81"/>
                    <a:gd name="T27" fmla="*/ 0 h 121"/>
                    <a:gd name="T28" fmla="*/ 0 w 81"/>
                    <a:gd name="T29" fmla="*/ 0 h 121"/>
                    <a:gd name="T30" fmla="*/ 0 w 81"/>
                    <a:gd name="T31" fmla="*/ 0 h 121"/>
                    <a:gd name="T32" fmla="*/ 0 w 81"/>
                    <a:gd name="T33" fmla="*/ 0 h 121"/>
                    <a:gd name="T34" fmla="*/ 0 w 81"/>
                    <a:gd name="T35" fmla="*/ 0 h 121"/>
                    <a:gd name="T36" fmla="*/ 0 w 81"/>
                    <a:gd name="T37" fmla="*/ 0 h 121"/>
                    <a:gd name="T38" fmla="*/ 0 w 81"/>
                    <a:gd name="T39" fmla="*/ 0 h 121"/>
                    <a:gd name="T40" fmla="*/ 0 w 81"/>
                    <a:gd name="T41" fmla="*/ 0 h 121"/>
                    <a:gd name="T42" fmla="*/ 0 w 81"/>
                    <a:gd name="T43" fmla="*/ 0 h 121"/>
                    <a:gd name="T44" fmla="*/ 0 w 81"/>
                    <a:gd name="T45" fmla="*/ 0 h 121"/>
                    <a:gd name="T46" fmla="*/ 0 w 81"/>
                    <a:gd name="T47" fmla="*/ 0 h 121"/>
                    <a:gd name="T48" fmla="*/ 0 w 81"/>
                    <a:gd name="T49" fmla="*/ 0 h 121"/>
                    <a:gd name="T50" fmla="*/ 0 w 81"/>
                    <a:gd name="T51" fmla="*/ 0 h 121"/>
                    <a:gd name="T52" fmla="*/ 0 w 81"/>
                    <a:gd name="T53" fmla="*/ 0 h 121"/>
                    <a:gd name="T54" fmla="*/ 0 w 81"/>
                    <a:gd name="T55" fmla="*/ 0 h 121"/>
                    <a:gd name="T56" fmla="*/ 0 w 81"/>
                    <a:gd name="T57" fmla="*/ 0 h 121"/>
                    <a:gd name="T58" fmla="*/ 0 w 81"/>
                    <a:gd name="T59" fmla="*/ 0 h 121"/>
                    <a:gd name="T60" fmla="*/ 0 w 81"/>
                    <a:gd name="T61" fmla="*/ 0 h 121"/>
                    <a:gd name="T62" fmla="*/ 0 w 81"/>
                    <a:gd name="T63" fmla="*/ 0 h 121"/>
                    <a:gd name="T64" fmla="*/ 0 w 81"/>
                    <a:gd name="T65" fmla="*/ 0 h 121"/>
                    <a:gd name="T66" fmla="*/ 0 w 81"/>
                    <a:gd name="T67" fmla="*/ 0 h 121"/>
                    <a:gd name="T68" fmla="*/ 0 w 81"/>
                    <a:gd name="T69" fmla="*/ 0 h 121"/>
                    <a:gd name="T70" fmla="*/ 0 w 81"/>
                    <a:gd name="T71" fmla="*/ 0 h 121"/>
                    <a:gd name="T72" fmla="*/ 0 w 81"/>
                    <a:gd name="T73" fmla="*/ 0 h 121"/>
                    <a:gd name="T74" fmla="*/ 0 w 81"/>
                    <a:gd name="T75" fmla="*/ 0 h 121"/>
                    <a:gd name="T76" fmla="*/ 0 w 81"/>
                    <a:gd name="T77" fmla="*/ 0 h 121"/>
                    <a:gd name="T78" fmla="*/ 0 w 81"/>
                    <a:gd name="T79" fmla="*/ 0 h 121"/>
                    <a:gd name="T80" fmla="*/ 0 w 81"/>
                    <a:gd name="T81" fmla="*/ 0 h 121"/>
                    <a:gd name="T82" fmla="*/ 0 w 81"/>
                    <a:gd name="T83" fmla="*/ 0 h 121"/>
                    <a:gd name="T84" fmla="*/ 0 w 81"/>
                    <a:gd name="T85" fmla="*/ 0 h 1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121"/>
                    <a:gd name="T131" fmla="*/ 81 w 81"/>
                    <a:gd name="T132" fmla="*/ 121 h 1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121">
                      <a:moveTo>
                        <a:pt x="7" y="25"/>
                      </a:moveTo>
                      <a:lnTo>
                        <a:pt x="42" y="11"/>
                      </a:lnTo>
                      <a:lnTo>
                        <a:pt x="41" y="13"/>
                      </a:lnTo>
                      <a:lnTo>
                        <a:pt x="38" y="17"/>
                      </a:lnTo>
                      <a:lnTo>
                        <a:pt x="37" y="19"/>
                      </a:lnTo>
                      <a:lnTo>
                        <a:pt x="35" y="22"/>
                      </a:lnTo>
                      <a:lnTo>
                        <a:pt x="33" y="25"/>
                      </a:lnTo>
                      <a:lnTo>
                        <a:pt x="31" y="30"/>
                      </a:lnTo>
                      <a:lnTo>
                        <a:pt x="30" y="33"/>
                      </a:lnTo>
                      <a:lnTo>
                        <a:pt x="29" y="37"/>
                      </a:lnTo>
                      <a:lnTo>
                        <a:pt x="29" y="40"/>
                      </a:lnTo>
                      <a:lnTo>
                        <a:pt x="29" y="44"/>
                      </a:lnTo>
                      <a:lnTo>
                        <a:pt x="29" y="48"/>
                      </a:lnTo>
                      <a:lnTo>
                        <a:pt x="31" y="52"/>
                      </a:lnTo>
                      <a:lnTo>
                        <a:pt x="33" y="54"/>
                      </a:lnTo>
                      <a:lnTo>
                        <a:pt x="37" y="58"/>
                      </a:lnTo>
                      <a:lnTo>
                        <a:pt x="39" y="59"/>
                      </a:lnTo>
                      <a:lnTo>
                        <a:pt x="43" y="63"/>
                      </a:lnTo>
                      <a:lnTo>
                        <a:pt x="47" y="65"/>
                      </a:lnTo>
                      <a:lnTo>
                        <a:pt x="50" y="67"/>
                      </a:lnTo>
                      <a:lnTo>
                        <a:pt x="54" y="69"/>
                      </a:lnTo>
                      <a:lnTo>
                        <a:pt x="56" y="71"/>
                      </a:lnTo>
                      <a:lnTo>
                        <a:pt x="59" y="73"/>
                      </a:lnTo>
                      <a:lnTo>
                        <a:pt x="62" y="75"/>
                      </a:lnTo>
                      <a:lnTo>
                        <a:pt x="67" y="77"/>
                      </a:lnTo>
                      <a:lnTo>
                        <a:pt x="69" y="80"/>
                      </a:lnTo>
                      <a:lnTo>
                        <a:pt x="72" y="81"/>
                      </a:lnTo>
                      <a:lnTo>
                        <a:pt x="73" y="82"/>
                      </a:lnTo>
                      <a:lnTo>
                        <a:pt x="72" y="83"/>
                      </a:lnTo>
                      <a:lnTo>
                        <a:pt x="71" y="87"/>
                      </a:lnTo>
                      <a:lnTo>
                        <a:pt x="69" y="89"/>
                      </a:lnTo>
                      <a:lnTo>
                        <a:pt x="69" y="92"/>
                      </a:lnTo>
                      <a:lnTo>
                        <a:pt x="68" y="95"/>
                      </a:lnTo>
                      <a:lnTo>
                        <a:pt x="68" y="99"/>
                      </a:lnTo>
                      <a:lnTo>
                        <a:pt x="66" y="102"/>
                      </a:lnTo>
                      <a:lnTo>
                        <a:pt x="64" y="105"/>
                      </a:lnTo>
                      <a:lnTo>
                        <a:pt x="63" y="107"/>
                      </a:lnTo>
                      <a:lnTo>
                        <a:pt x="62" y="110"/>
                      </a:lnTo>
                      <a:lnTo>
                        <a:pt x="60" y="115"/>
                      </a:lnTo>
                      <a:lnTo>
                        <a:pt x="59" y="116"/>
                      </a:lnTo>
                      <a:lnTo>
                        <a:pt x="56" y="116"/>
                      </a:lnTo>
                      <a:lnTo>
                        <a:pt x="55" y="114"/>
                      </a:lnTo>
                      <a:lnTo>
                        <a:pt x="51" y="109"/>
                      </a:lnTo>
                      <a:lnTo>
                        <a:pt x="47" y="106"/>
                      </a:lnTo>
                      <a:lnTo>
                        <a:pt x="43" y="101"/>
                      </a:lnTo>
                      <a:lnTo>
                        <a:pt x="39" y="95"/>
                      </a:lnTo>
                      <a:lnTo>
                        <a:pt x="34" y="89"/>
                      </a:lnTo>
                      <a:lnTo>
                        <a:pt x="30" y="84"/>
                      </a:lnTo>
                      <a:lnTo>
                        <a:pt x="25" y="77"/>
                      </a:lnTo>
                      <a:lnTo>
                        <a:pt x="21" y="71"/>
                      </a:lnTo>
                      <a:lnTo>
                        <a:pt x="17" y="65"/>
                      </a:lnTo>
                      <a:lnTo>
                        <a:pt x="13" y="59"/>
                      </a:lnTo>
                      <a:lnTo>
                        <a:pt x="9" y="54"/>
                      </a:lnTo>
                      <a:lnTo>
                        <a:pt x="8" y="50"/>
                      </a:lnTo>
                      <a:lnTo>
                        <a:pt x="5" y="47"/>
                      </a:lnTo>
                      <a:lnTo>
                        <a:pt x="5" y="44"/>
                      </a:lnTo>
                      <a:lnTo>
                        <a:pt x="5" y="40"/>
                      </a:lnTo>
                      <a:lnTo>
                        <a:pt x="5" y="37"/>
                      </a:lnTo>
                      <a:lnTo>
                        <a:pt x="5" y="34"/>
                      </a:lnTo>
                      <a:lnTo>
                        <a:pt x="5" y="31"/>
                      </a:lnTo>
                      <a:lnTo>
                        <a:pt x="5" y="26"/>
                      </a:lnTo>
                      <a:lnTo>
                        <a:pt x="5" y="25"/>
                      </a:lnTo>
                      <a:lnTo>
                        <a:pt x="0" y="22"/>
                      </a:lnTo>
                      <a:lnTo>
                        <a:pt x="0" y="23"/>
                      </a:lnTo>
                      <a:lnTo>
                        <a:pt x="0" y="26"/>
                      </a:lnTo>
                      <a:lnTo>
                        <a:pt x="0" y="30"/>
                      </a:lnTo>
                      <a:lnTo>
                        <a:pt x="0" y="35"/>
                      </a:lnTo>
                      <a:lnTo>
                        <a:pt x="0" y="40"/>
                      </a:lnTo>
                      <a:lnTo>
                        <a:pt x="0" y="46"/>
                      </a:lnTo>
                      <a:lnTo>
                        <a:pt x="0" y="50"/>
                      </a:lnTo>
                      <a:lnTo>
                        <a:pt x="1" y="53"/>
                      </a:lnTo>
                      <a:lnTo>
                        <a:pt x="3" y="53"/>
                      </a:lnTo>
                      <a:lnTo>
                        <a:pt x="4" y="56"/>
                      </a:lnTo>
                      <a:lnTo>
                        <a:pt x="7" y="59"/>
                      </a:lnTo>
                      <a:lnTo>
                        <a:pt x="9" y="65"/>
                      </a:lnTo>
                      <a:lnTo>
                        <a:pt x="12" y="69"/>
                      </a:lnTo>
                      <a:lnTo>
                        <a:pt x="16" y="75"/>
                      </a:lnTo>
                      <a:lnTo>
                        <a:pt x="20" y="81"/>
                      </a:lnTo>
                      <a:lnTo>
                        <a:pt x="24" y="87"/>
                      </a:lnTo>
                      <a:lnTo>
                        <a:pt x="28" y="92"/>
                      </a:lnTo>
                      <a:lnTo>
                        <a:pt x="31" y="99"/>
                      </a:lnTo>
                      <a:lnTo>
                        <a:pt x="35" y="104"/>
                      </a:lnTo>
                      <a:lnTo>
                        <a:pt x="39" y="109"/>
                      </a:lnTo>
                      <a:lnTo>
                        <a:pt x="43" y="114"/>
                      </a:lnTo>
                      <a:lnTo>
                        <a:pt x="47" y="117"/>
                      </a:lnTo>
                      <a:lnTo>
                        <a:pt x="51" y="119"/>
                      </a:lnTo>
                      <a:lnTo>
                        <a:pt x="55" y="121"/>
                      </a:lnTo>
                      <a:lnTo>
                        <a:pt x="59" y="120"/>
                      </a:lnTo>
                      <a:lnTo>
                        <a:pt x="63" y="120"/>
                      </a:lnTo>
                      <a:lnTo>
                        <a:pt x="66" y="118"/>
                      </a:lnTo>
                      <a:lnTo>
                        <a:pt x="67" y="117"/>
                      </a:lnTo>
                      <a:lnTo>
                        <a:pt x="68" y="114"/>
                      </a:lnTo>
                      <a:lnTo>
                        <a:pt x="68" y="112"/>
                      </a:lnTo>
                      <a:lnTo>
                        <a:pt x="81" y="76"/>
                      </a:lnTo>
                      <a:lnTo>
                        <a:pt x="80" y="76"/>
                      </a:lnTo>
                      <a:lnTo>
                        <a:pt x="79" y="75"/>
                      </a:lnTo>
                      <a:lnTo>
                        <a:pt x="76" y="74"/>
                      </a:lnTo>
                      <a:lnTo>
                        <a:pt x="73" y="73"/>
                      </a:lnTo>
                      <a:lnTo>
                        <a:pt x="69" y="72"/>
                      </a:lnTo>
                      <a:lnTo>
                        <a:pt x="66" y="71"/>
                      </a:lnTo>
                      <a:lnTo>
                        <a:pt x="62" y="69"/>
                      </a:lnTo>
                      <a:lnTo>
                        <a:pt x="58" y="67"/>
                      </a:lnTo>
                      <a:lnTo>
                        <a:pt x="52" y="65"/>
                      </a:lnTo>
                      <a:lnTo>
                        <a:pt x="49" y="61"/>
                      </a:lnTo>
                      <a:lnTo>
                        <a:pt x="45" y="59"/>
                      </a:lnTo>
                      <a:lnTo>
                        <a:pt x="41" y="57"/>
                      </a:lnTo>
                      <a:lnTo>
                        <a:pt x="38" y="54"/>
                      </a:lnTo>
                      <a:lnTo>
                        <a:pt x="35" y="51"/>
                      </a:lnTo>
                      <a:lnTo>
                        <a:pt x="34" y="48"/>
                      </a:lnTo>
                      <a:lnTo>
                        <a:pt x="34" y="46"/>
                      </a:lnTo>
                      <a:lnTo>
                        <a:pt x="34" y="42"/>
                      </a:lnTo>
                      <a:lnTo>
                        <a:pt x="35" y="39"/>
                      </a:lnTo>
                      <a:lnTo>
                        <a:pt x="35" y="36"/>
                      </a:lnTo>
                      <a:lnTo>
                        <a:pt x="38" y="34"/>
                      </a:lnTo>
                      <a:lnTo>
                        <a:pt x="39" y="31"/>
                      </a:lnTo>
                      <a:lnTo>
                        <a:pt x="39" y="27"/>
                      </a:lnTo>
                      <a:lnTo>
                        <a:pt x="42" y="25"/>
                      </a:lnTo>
                      <a:lnTo>
                        <a:pt x="43" y="22"/>
                      </a:lnTo>
                      <a:lnTo>
                        <a:pt x="47" y="18"/>
                      </a:lnTo>
                      <a:lnTo>
                        <a:pt x="50" y="14"/>
                      </a:lnTo>
                      <a:lnTo>
                        <a:pt x="52" y="10"/>
                      </a:lnTo>
                      <a:lnTo>
                        <a:pt x="54" y="9"/>
                      </a:lnTo>
                      <a:lnTo>
                        <a:pt x="54" y="6"/>
                      </a:lnTo>
                      <a:lnTo>
                        <a:pt x="52" y="3"/>
                      </a:lnTo>
                      <a:lnTo>
                        <a:pt x="50" y="1"/>
                      </a:lnTo>
                      <a:lnTo>
                        <a:pt x="50" y="0"/>
                      </a:lnTo>
                      <a:lnTo>
                        <a:pt x="0" y="22"/>
                      </a:lnTo>
                      <a:lnTo>
                        <a:pt x="7" y="25"/>
                      </a:lnTo>
                      <a:close/>
                    </a:path>
                  </a:pathLst>
                </a:custGeom>
                <a:solidFill>
                  <a:srgbClr val="9CFCE8"/>
                </a:solidFill>
                <a:ln w="9525">
                  <a:noFill/>
                  <a:round/>
                  <a:headEnd/>
                  <a:tailEnd/>
                </a:ln>
              </p:spPr>
              <p:txBody>
                <a:bodyPr/>
                <a:lstStyle/>
                <a:p>
                  <a:endParaRPr lang="fr-FR"/>
                </a:p>
              </p:txBody>
            </p:sp>
          </p:grpSp>
        </p:grpSp>
        <p:grpSp>
          <p:nvGrpSpPr>
            <p:cNvPr id="34" name="Group 605"/>
            <p:cNvGrpSpPr>
              <a:grpSpLocks/>
            </p:cNvGrpSpPr>
            <p:nvPr/>
          </p:nvGrpSpPr>
          <p:grpSpPr bwMode="auto">
            <a:xfrm>
              <a:off x="8256588" y="3125788"/>
              <a:ext cx="660400" cy="742950"/>
              <a:chOff x="5201" y="1969"/>
              <a:chExt cx="416" cy="468"/>
            </a:xfrm>
          </p:grpSpPr>
          <p:sp>
            <p:nvSpPr>
              <p:cNvPr id="36" name="AutoShape 606"/>
              <p:cNvSpPr>
                <a:spLocks noChangeAspect="1" noChangeArrowheads="1" noTextEdit="1"/>
              </p:cNvSpPr>
              <p:nvPr/>
            </p:nvSpPr>
            <p:spPr bwMode="auto">
              <a:xfrm>
                <a:off x="5201" y="1969"/>
                <a:ext cx="416" cy="463"/>
              </a:xfrm>
              <a:prstGeom prst="rect">
                <a:avLst/>
              </a:prstGeom>
              <a:solidFill>
                <a:schemeClr val="accent1">
                  <a:lumMod val="20000"/>
                  <a:lumOff val="80000"/>
                </a:schemeClr>
              </a:solidFill>
              <a:ln w="9525">
                <a:noFill/>
                <a:miter lim="800000"/>
                <a:headEnd/>
                <a:tailEnd/>
              </a:ln>
            </p:spPr>
            <p:txBody>
              <a:bodyPr/>
              <a:lstStyle/>
              <a:p>
                <a:pPr>
                  <a:defRPr/>
                </a:pPr>
                <a:endParaRPr lang="fr-FR">
                  <a:latin typeface="Arial" pitchFamily="34" charset="0"/>
                </a:endParaRPr>
              </a:p>
            </p:txBody>
          </p:sp>
          <p:sp>
            <p:nvSpPr>
              <p:cNvPr id="37" name="Rectangle 607"/>
              <p:cNvSpPr>
                <a:spLocks noChangeArrowheads="1"/>
              </p:cNvSpPr>
              <p:nvPr/>
            </p:nvSpPr>
            <p:spPr bwMode="auto">
              <a:xfrm>
                <a:off x="5201" y="1991"/>
                <a:ext cx="416" cy="416"/>
              </a:xfrm>
              <a:prstGeom prst="rect">
                <a:avLst/>
              </a:prstGeom>
              <a:solidFill>
                <a:schemeClr val="accent1">
                  <a:lumMod val="20000"/>
                  <a:lumOff val="80000"/>
                </a:schemeClr>
              </a:solidFill>
              <a:ln w="9525">
                <a:noFill/>
                <a:miter lim="800000"/>
                <a:headEnd/>
                <a:tailEnd/>
              </a:ln>
            </p:spPr>
            <p:txBody>
              <a:bodyPr/>
              <a:lstStyle/>
              <a:p>
                <a:pPr eaLnBrk="0" hangingPunct="0">
                  <a:defRPr/>
                </a:pPr>
                <a:endParaRPr lang="fr-FR">
                  <a:latin typeface="Arial" pitchFamily="34" charset="0"/>
                </a:endParaRPr>
              </a:p>
            </p:txBody>
          </p:sp>
          <p:sp>
            <p:nvSpPr>
              <p:cNvPr id="38" name="Freeform 608"/>
              <p:cNvSpPr>
                <a:spLocks/>
              </p:cNvSpPr>
              <p:nvPr/>
            </p:nvSpPr>
            <p:spPr bwMode="auto">
              <a:xfrm>
                <a:off x="5455" y="1969"/>
                <a:ext cx="117" cy="463"/>
              </a:xfrm>
              <a:custGeom>
                <a:avLst/>
                <a:gdLst>
                  <a:gd name="T0" fmla="*/ 0 w 581"/>
                  <a:gd name="T1" fmla="*/ 0 h 2314"/>
                  <a:gd name="T2" fmla="*/ 0 w 581"/>
                  <a:gd name="T3" fmla="*/ 0 h 2314"/>
                  <a:gd name="T4" fmla="*/ 0 w 581"/>
                  <a:gd name="T5" fmla="*/ 0 h 2314"/>
                  <a:gd name="T6" fmla="*/ 0 w 581"/>
                  <a:gd name="T7" fmla="*/ 0 h 2314"/>
                  <a:gd name="T8" fmla="*/ 0 w 581"/>
                  <a:gd name="T9" fmla="*/ 0 h 2314"/>
                  <a:gd name="T10" fmla="*/ 0 w 581"/>
                  <a:gd name="T11" fmla="*/ 0 h 2314"/>
                  <a:gd name="T12" fmla="*/ 0 w 581"/>
                  <a:gd name="T13" fmla="*/ 0 h 2314"/>
                  <a:gd name="T14" fmla="*/ 0 w 581"/>
                  <a:gd name="T15" fmla="*/ 0 h 2314"/>
                  <a:gd name="T16" fmla="*/ 0 w 581"/>
                  <a:gd name="T17" fmla="*/ 0 h 2314"/>
                  <a:gd name="T18" fmla="*/ 0 w 581"/>
                  <a:gd name="T19" fmla="*/ 0 h 2314"/>
                  <a:gd name="T20" fmla="*/ 0 w 581"/>
                  <a:gd name="T21" fmla="*/ 0 h 2314"/>
                  <a:gd name="T22" fmla="*/ 0 w 581"/>
                  <a:gd name="T23" fmla="*/ 0 h 2314"/>
                  <a:gd name="T24" fmla="*/ 0 w 581"/>
                  <a:gd name="T25" fmla="*/ 0 h 2314"/>
                  <a:gd name="T26" fmla="*/ 0 w 581"/>
                  <a:gd name="T27" fmla="*/ 0 h 2314"/>
                  <a:gd name="T28" fmla="*/ 0 w 581"/>
                  <a:gd name="T29" fmla="*/ 0 h 2314"/>
                  <a:gd name="T30" fmla="*/ 0 w 581"/>
                  <a:gd name="T31" fmla="*/ 0 h 2314"/>
                  <a:gd name="T32" fmla="*/ 0 w 581"/>
                  <a:gd name="T33" fmla="*/ 0 h 2314"/>
                  <a:gd name="T34" fmla="*/ 0 w 581"/>
                  <a:gd name="T35" fmla="*/ 0 h 2314"/>
                  <a:gd name="T36" fmla="*/ 0 w 581"/>
                  <a:gd name="T37" fmla="*/ 0 h 2314"/>
                  <a:gd name="T38" fmla="*/ 0 w 581"/>
                  <a:gd name="T39" fmla="*/ 0 h 2314"/>
                  <a:gd name="T40" fmla="*/ 0 w 581"/>
                  <a:gd name="T41" fmla="*/ 0 h 2314"/>
                  <a:gd name="T42" fmla="*/ 0 w 581"/>
                  <a:gd name="T43" fmla="*/ 0 h 2314"/>
                  <a:gd name="T44" fmla="*/ 0 w 581"/>
                  <a:gd name="T45" fmla="*/ 0 h 2314"/>
                  <a:gd name="T46" fmla="*/ 0 w 581"/>
                  <a:gd name="T47" fmla="*/ 0 h 2314"/>
                  <a:gd name="T48" fmla="*/ 0 w 581"/>
                  <a:gd name="T49" fmla="*/ 0 h 2314"/>
                  <a:gd name="T50" fmla="*/ 0 w 581"/>
                  <a:gd name="T51" fmla="*/ 0 h 2314"/>
                  <a:gd name="T52" fmla="*/ 0 w 581"/>
                  <a:gd name="T53" fmla="*/ 0 h 2314"/>
                  <a:gd name="T54" fmla="*/ 0 w 581"/>
                  <a:gd name="T55" fmla="*/ 0 h 231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1"/>
                  <a:gd name="T85" fmla="*/ 0 h 2314"/>
                  <a:gd name="T86" fmla="*/ 581 w 581"/>
                  <a:gd name="T87" fmla="*/ 2314 h 231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1" h="2314">
                    <a:moveTo>
                      <a:pt x="163" y="2314"/>
                    </a:moveTo>
                    <a:lnTo>
                      <a:pt x="263" y="2270"/>
                    </a:lnTo>
                    <a:lnTo>
                      <a:pt x="324" y="2225"/>
                    </a:lnTo>
                    <a:lnTo>
                      <a:pt x="394" y="2197"/>
                    </a:lnTo>
                    <a:lnTo>
                      <a:pt x="428" y="2148"/>
                    </a:lnTo>
                    <a:lnTo>
                      <a:pt x="450" y="2078"/>
                    </a:lnTo>
                    <a:lnTo>
                      <a:pt x="437" y="2003"/>
                    </a:lnTo>
                    <a:lnTo>
                      <a:pt x="421" y="1875"/>
                    </a:lnTo>
                    <a:lnTo>
                      <a:pt x="409" y="1221"/>
                    </a:lnTo>
                    <a:lnTo>
                      <a:pt x="536" y="1198"/>
                    </a:lnTo>
                    <a:lnTo>
                      <a:pt x="576" y="1145"/>
                    </a:lnTo>
                    <a:lnTo>
                      <a:pt x="581" y="521"/>
                    </a:lnTo>
                    <a:lnTo>
                      <a:pt x="536" y="434"/>
                    </a:lnTo>
                    <a:lnTo>
                      <a:pt x="426" y="377"/>
                    </a:lnTo>
                    <a:lnTo>
                      <a:pt x="258" y="397"/>
                    </a:lnTo>
                    <a:lnTo>
                      <a:pt x="256" y="254"/>
                    </a:lnTo>
                    <a:lnTo>
                      <a:pt x="245" y="155"/>
                    </a:lnTo>
                    <a:lnTo>
                      <a:pt x="208" y="97"/>
                    </a:lnTo>
                    <a:lnTo>
                      <a:pt x="146" y="74"/>
                    </a:lnTo>
                    <a:lnTo>
                      <a:pt x="91" y="42"/>
                    </a:lnTo>
                    <a:lnTo>
                      <a:pt x="1" y="0"/>
                    </a:lnTo>
                    <a:lnTo>
                      <a:pt x="8" y="45"/>
                    </a:lnTo>
                    <a:lnTo>
                      <a:pt x="0" y="117"/>
                    </a:lnTo>
                    <a:lnTo>
                      <a:pt x="94" y="2116"/>
                    </a:lnTo>
                    <a:lnTo>
                      <a:pt x="93" y="2188"/>
                    </a:lnTo>
                    <a:lnTo>
                      <a:pt x="94" y="2259"/>
                    </a:lnTo>
                    <a:lnTo>
                      <a:pt x="126" y="2311"/>
                    </a:lnTo>
                    <a:lnTo>
                      <a:pt x="163" y="2314"/>
                    </a:lnTo>
                    <a:close/>
                  </a:path>
                </a:pathLst>
              </a:custGeom>
              <a:solidFill>
                <a:srgbClr val="355B2D"/>
              </a:solidFill>
              <a:ln w="9525">
                <a:noFill/>
                <a:round/>
                <a:headEnd/>
                <a:tailEnd/>
              </a:ln>
            </p:spPr>
            <p:txBody>
              <a:bodyPr/>
              <a:lstStyle/>
              <a:p>
                <a:endParaRPr lang="fr-FR"/>
              </a:p>
            </p:txBody>
          </p:sp>
          <p:sp>
            <p:nvSpPr>
              <p:cNvPr id="39" name="Freeform 609"/>
              <p:cNvSpPr>
                <a:spLocks/>
              </p:cNvSpPr>
              <p:nvPr/>
            </p:nvSpPr>
            <p:spPr bwMode="auto">
              <a:xfrm>
                <a:off x="5262" y="1969"/>
                <a:ext cx="292" cy="466"/>
              </a:xfrm>
              <a:custGeom>
                <a:avLst/>
                <a:gdLst>
                  <a:gd name="T0" fmla="*/ 0 w 1462"/>
                  <a:gd name="T1" fmla="*/ 0 h 2328"/>
                  <a:gd name="T2" fmla="*/ 0 w 1462"/>
                  <a:gd name="T3" fmla="*/ 0 h 2328"/>
                  <a:gd name="T4" fmla="*/ 0 w 1462"/>
                  <a:gd name="T5" fmla="*/ 0 h 2328"/>
                  <a:gd name="T6" fmla="*/ 0 w 1462"/>
                  <a:gd name="T7" fmla="*/ 0 h 2328"/>
                  <a:gd name="T8" fmla="*/ 0 w 1462"/>
                  <a:gd name="T9" fmla="*/ 0 h 2328"/>
                  <a:gd name="T10" fmla="*/ 0 w 1462"/>
                  <a:gd name="T11" fmla="*/ 0 h 2328"/>
                  <a:gd name="T12" fmla="*/ 0 w 1462"/>
                  <a:gd name="T13" fmla="*/ 0 h 2328"/>
                  <a:gd name="T14" fmla="*/ 0 w 1462"/>
                  <a:gd name="T15" fmla="*/ 0 h 2328"/>
                  <a:gd name="T16" fmla="*/ 0 w 1462"/>
                  <a:gd name="T17" fmla="*/ 0 h 2328"/>
                  <a:gd name="T18" fmla="*/ 0 w 1462"/>
                  <a:gd name="T19" fmla="*/ 0 h 2328"/>
                  <a:gd name="T20" fmla="*/ 0 w 1462"/>
                  <a:gd name="T21" fmla="*/ 0 h 2328"/>
                  <a:gd name="T22" fmla="*/ 0 w 1462"/>
                  <a:gd name="T23" fmla="*/ 0 h 2328"/>
                  <a:gd name="T24" fmla="*/ 0 w 1462"/>
                  <a:gd name="T25" fmla="*/ 0 h 2328"/>
                  <a:gd name="T26" fmla="*/ 0 w 1462"/>
                  <a:gd name="T27" fmla="*/ 0 h 2328"/>
                  <a:gd name="T28" fmla="*/ 0 w 1462"/>
                  <a:gd name="T29" fmla="*/ 0 h 2328"/>
                  <a:gd name="T30" fmla="*/ 0 w 1462"/>
                  <a:gd name="T31" fmla="*/ 0 h 2328"/>
                  <a:gd name="T32" fmla="*/ 0 w 1462"/>
                  <a:gd name="T33" fmla="*/ 0 h 2328"/>
                  <a:gd name="T34" fmla="*/ 0 w 1462"/>
                  <a:gd name="T35" fmla="*/ 0 h 2328"/>
                  <a:gd name="T36" fmla="*/ 0 w 1462"/>
                  <a:gd name="T37" fmla="*/ 0 h 2328"/>
                  <a:gd name="T38" fmla="*/ 0 w 1462"/>
                  <a:gd name="T39" fmla="*/ 0 h 2328"/>
                  <a:gd name="T40" fmla="*/ 0 w 1462"/>
                  <a:gd name="T41" fmla="*/ 0 h 2328"/>
                  <a:gd name="T42" fmla="*/ 0 w 1462"/>
                  <a:gd name="T43" fmla="*/ 0 h 2328"/>
                  <a:gd name="T44" fmla="*/ 0 w 1462"/>
                  <a:gd name="T45" fmla="*/ 0 h 2328"/>
                  <a:gd name="T46" fmla="*/ 0 w 1462"/>
                  <a:gd name="T47" fmla="*/ 0 h 2328"/>
                  <a:gd name="T48" fmla="*/ 0 w 1462"/>
                  <a:gd name="T49" fmla="*/ 0 h 2328"/>
                  <a:gd name="T50" fmla="*/ 0 w 1462"/>
                  <a:gd name="T51" fmla="*/ 0 h 2328"/>
                  <a:gd name="T52" fmla="*/ 0 w 1462"/>
                  <a:gd name="T53" fmla="*/ 0 h 2328"/>
                  <a:gd name="T54" fmla="*/ 0 w 1462"/>
                  <a:gd name="T55" fmla="*/ 0 h 2328"/>
                  <a:gd name="T56" fmla="*/ 0 w 1462"/>
                  <a:gd name="T57" fmla="*/ 0 h 2328"/>
                  <a:gd name="T58" fmla="*/ 0 w 1462"/>
                  <a:gd name="T59" fmla="*/ 0 h 2328"/>
                  <a:gd name="T60" fmla="*/ 0 w 1462"/>
                  <a:gd name="T61" fmla="*/ 0 h 2328"/>
                  <a:gd name="T62" fmla="*/ 0 w 1462"/>
                  <a:gd name="T63" fmla="*/ 0 h 2328"/>
                  <a:gd name="T64" fmla="*/ 0 w 1462"/>
                  <a:gd name="T65" fmla="*/ 0 h 2328"/>
                  <a:gd name="T66" fmla="*/ 0 w 1462"/>
                  <a:gd name="T67" fmla="*/ 0 h 2328"/>
                  <a:gd name="T68" fmla="*/ 0 w 1462"/>
                  <a:gd name="T69" fmla="*/ 0 h 2328"/>
                  <a:gd name="T70" fmla="*/ 0 w 1462"/>
                  <a:gd name="T71" fmla="*/ 0 h 2328"/>
                  <a:gd name="T72" fmla="*/ 0 w 1462"/>
                  <a:gd name="T73" fmla="*/ 0 h 2328"/>
                  <a:gd name="T74" fmla="*/ 0 w 1462"/>
                  <a:gd name="T75" fmla="*/ 0 h 2328"/>
                  <a:gd name="T76" fmla="*/ 0 w 1462"/>
                  <a:gd name="T77" fmla="*/ 0 h 2328"/>
                  <a:gd name="T78" fmla="*/ 0 w 1462"/>
                  <a:gd name="T79" fmla="*/ 0 h 2328"/>
                  <a:gd name="T80" fmla="*/ 0 w 1462"/>
                  <a:gd name="T81" fmla="*/ 0 h 2328"/>
                  <a:gd name="T82" fmla="*/ 0 w 1462"/>
                  <a:gd name="T83" fmla="*/ 0 h 2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2"/>
                  <a:gd name="T127" fmla="*/ 0 h 2328"/>
                  <a:gd name="T128" fmla="*/ 1462 w 1462"/>
                  <a:gd name="T129" fmla="*/ 2328 h 2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2" h="2328">
                    <a:moveTo>
                      <a:pt x="412" y="60"/>
                    </a:moveTo>
                    <a:lnTo>
                      <a:pt x="478" y="49"/>
                    </a:lnTo>
                    <a:lnTo>
                      <a:pt x="561" y="46"/>
                    </a:lnTo>
                    <a:lnTo>
                      <a:pt x="643" y="38"/>
                    </a:lnTo>
                    <a:lnTo>
                      <a:pt x="726" y="31"/>
                    </a:lnTo>
                    <a:lnTo>
                      <a:pt x="807" y="9"/>
                    </a:lnTo>
                    <a:lnTo>
                      <a:pt x="890" y="12"/>
                    </a:lnTo>
                    <a:lnTo>
                      <a:pt x="973" y="0"/>
                    </a:lnTo>
                    <a:lnTo>
                      <a:pt x="1023" y="46"/>
                    </a:lnTo>
                    <a:lnTo>
                      <a:pt x="1026" y="148"/>
                    </a:lnTo>
                    <a:lnTo>
                      <a:pt x="1030" y="250"/>
                    </a:lnTo>
                    <a:lnTo>
                      <a:pt x="1038" y="351"/>
                    </a:lnTo>
                    <a:lnTo>
                      <a:pt x="1089" y="387"/>
                    </a:lnTo>
                    <a:lnTo>
                      <a:pt x="1191" y="388"/>
                    </a:lnTo>
                    <a:lnTo>
                      <a:pt x="1291" y="375"/>
                    </a:lnTo>
                    <a:lnTo>
                      <a:pt x="1397" y="378"/>
                    </a:lnTo>
                    <a:lnTo>
                      <a:pt x="1447" y="407"/>
                    </a:lnTo>
                    <a:lnTo>
                      <a:pt x="1449" y="510"/>
                    </a:lnTo>
                    <a:lnTo>
                      <a:pt x="1447" y="612"/>
                    </a:lnTo>
                    <a:lnTo>
                      <a:pt x="1449" y="714"/>
                    </a:lnTo>
                    <a:lnTo>
                      <a:pt x="1462" y="816"/>
                    </a:lnTo>
                    <a:lnTo>
                      <a:pt x="1456" y="920"/>
                    </a:lnTo>
                    <a:lnTo>
                      <a:pt x="1453" y="1022"/>
                    </a:lnTo>
                    <a:lnTo>
                      <a:pt x="1462" y="1124"/>
                    </a:lnTo>
                    <a:lnTo>
                      <a:pt x="1405" y="1168"/>
                    </a:lnTo>
                    <a:lnTo>
                      <a:pt x="1264" y="1168"/>
                    </a:lnTo>
                    <a:lnTo>
                      <a:pt x="1119" y="1188"/>
                    </a:lnTo>
                    <a:lnTo>
                      <a:pt x="1104" y="1288"/>
                    </a:lnTo>
                    <a:lnTo>
                      <a:pt x="1114" y="1432"/>
                    </a:lnTo>
                    <a:lnTo>
                      <a:pt x="1113" y="1505"/>
                    </a:lnTo>
                    <a:lnTo>
                      <a:pt x="1120" y="1577"/>
                    </a:lnTo>
                    <a:lnTo>
                      <a:pt x="1126" y="1649"/>
                    </a:lnTo>
                    <a:lnTo>
                      <a:pt x="1120" y="1722"/>
                    </a:lnTo>
                    <a:lnTo>
                      <a:pt x="1121" y="1796"/>
                    </a:lnTo>
                    <a:lnTo>
                      <a:pt x="1145" y="1866"/>
                    </a:lnTo>
                    <a:lnTo>
                      <a:pt x="1134" y="1940"/>
                    </a:lnTo>
                    <a:lnTo>
                      <a:pt x="1140" y="2013"/>
                    </a:lnTo>
                    <a:lnTo>
                      <a:pt x="1148" y="2085"/>
                    </a:lnTo>
                    <a:lnTo>
                      <a:pt x="1158" y="2157"/>
                    </a:lnTo>
                    <a:lnTo>
                      <a:pt x="1167" y="2229"/>
                    </a:lnTo>
                    <a:lnTo>
                      <a:pt x="1155" y="2302"/>
                    </a:lnTo>
                    <a:lnTo>
                      <a:pt x="1112" y="2325"/>
                    </a:lnTo>
                    <a:lnTo>
                      <a:pt x="1000" y="2328"/>
                    </a:lnTo>
                    <a:lnTo>
                      <a:pt x="888" y="2322"/>
                    </a:lnTo>
                    <a:lnTo>
                      <a:pt x="777" y="2322"/>
                    </a:lnTo>
                    <a:lnTo>
                      <a:pt x="667" y="2296"/>
                    </a:lnTo>
                    <a:lnTo>
                      <a:pt x="555" y="2306"/>
                    </a:lnTo>
                    <a:lnTo>
                      <a:pt x="444" y="2292"/>
                    </a:lnTo>
                    <a:lnTo>
                      <a:pt x="334" y="2282"/>
                    </a:lnTo>
                    <a:lnTo>
                      <a:pt x="277" y="2244"/>
                    </a:lnTo>
                    <a:lnTo>
                      <a:pt x="282" y="2176"/>
                    </a:lnTo>
                    <a:lnTo>
                      <a:pt x="275" y="2107"/>
                    </a:lnTo>
                    <a:lnTo>
                      <a:pt x="296" y="2040"/>
                    </a:lnTo>
                    <a:lnTo>
                      <a:pt x="287" y="1971"/>
                    </a:lnTo>
                    <a:lnTo>
                      <a:pt x="297" y="1903"/>
                    </a:lnTo>
                    <a:lnTo>
                      <a:pt x="302" y="1835"/>
                    </a:lnTo>
                    <a:lnTo>
                      <a:pt x="290" y="1766"/>
                    </a:lnTo>
                    <a:lnTo>
                      <a:pt x="292" y="1697"/>
                    </a:lnTo>
                    <a:lnTo>
                      <a:pt x="304" y="1630"/>
                    </a:lnTo>
                    <a:lnTo>
                      <a:pt x="304" y="1562"/>
                    </a:lnTo>
                    <a:lnTo>
                      <a:pt x="306" y="1493"/>
                    </a:lnTo>
                    <a:lnTo>
                      <a:pt x="315" y="1425"/>
                    </a:lnTo>
                    <a:lnTo>
                      <a:pt x="304" y="1356"/>
                    </a:lnTo>
                    <a:lnTo>
                      <a:pt x="309" y="1289"/>
                    </a:lnTo>
                    <a:lnTo>
                      <a:pt x="314" y="1220"/>
                    </a:lnTo>
                    <a:lnTo>
                      <a:pt x="276" y="1180"/>
                    </a:lnTo>
                    <a:lnTo>
                      <a:pt x="196" y="1187"/>
                    </a:lnTo>
                    <a:lnTo>
                      <a:pt x="91" y="1189"/>
                    </a:lnTo>
                    <a:lnTo>
                      <a:pt x="25" y="1128"/>
                    </a:lnTo>
                    <a:lnTo>
                      <a:pt x="7" y="1056"/>
                    </a:lnTo>
                    <a:lnTo>
                      <a:pt x="13" y="968"/>
                    </a:lnTo>
                    <a:lnTo>
                      <a:pt x="0" y="879"/>
                    </a:lnTo>
                    <a:lnTo>
                      <a:pt x="10" y="790"/>
                    </a:lnTo>
                    <a:lnTo>
                      <a:pt x="18" y="702"/>
                    </a:lnTo>
                    <a:lnTo>
                      <a:pt x="8" y="613"/>
                    </a:lnTo>
                    <a:lnTo>
                      <a:pt x="43" y="496"/>
                    </a:lnTo>
                    <a:lnTo>
                      <a:pt x="139" y="465"/>
                    </a:lnTo>
                    <a:lnTo>
                      <a:pt x="218" y="448"/>
                    </a:lnTo>
                    <a:lnTo>
                      <a:pt x="301" y="452"/>
                    </a:lnTo>
                    <a:lnTo>
                      <a:pt x="334" y="395"/>
                    </a:lnTo>
                    <a:lnTo>
                      <a:pt x="349" y="298"/>
                    </a:lnTo>
                    <a:lnTo>
                      <a:pt x="340" y="201"/>
                    </a:lnTo>
                    <a:lnTo>
                      <a:pt x="362" y="103"/>
                    </a:lnTo>
                    <a:lnTo>
                      <a:pt x="412" y="60"/>
                    </a:lnTo>
                    <a:close/>
                  </a:path>
                </a:pathLst>
              </a:custGeom>
              <a:solidFill>
                <a:srgbClr val="9BAD96"/>
              </a:solidFill>
              <a:ln w="9525">
                <a:noFill/>
                <a:round/>
                <a:headEnd/>
                <a:tailEnd/>
              </a:ln>
            </p:spPr>
            <p:txBody>
              <a:bodyPr/>
              <a:lstStyle/>
              <a:p>
                <a:endParaRPr lang="fr-FR"/>
              </a:p>
            </p:txBody>
          </p:sp>
          <p:sp>
            <p:nvSpPr>
              <p:cNvPr id="40" name="Freeform 610"/>
              <p:cNvSpPr>
                <a:spLocks/>
              </p:cNvSpPr>
              <p:nvPr/>
            </p:nvSpPr>
            <p:spPr bwMode="auto">
              <a:xfrm>
                <a:off x="5280" y="2365"/>
                <a:ext cx="147" cy="72"/>
              </a:xfrm>
              <a:custGeom>
                <a:avLst/>
                <a:gdLst>
                  <a:gd name="T0" fmla="*/ 0 w 731"/>
                  <a:gd name="T1" fmla="*/ 0 h 358"/>
                  <a:gd name="T2" fmla="*/ 0 w 731"/>
                  <a:gd name="T3" fmla="*/ 0 h 358"/>
                  <a:gd name="T4" fmla="*/ 0 w 731"/>
                  <a:gd name="T5" fmla="*/ 0 h 358"/>
                  <a:gd name="T6" fmla="*/ 0 w 731"/>
                  <a:gd name="T7" fmla="*/ 0 h 358"/>
                  <a:gd name="T8" fmla="*/ 0 w 731"/>
                  <a:gd name="T9" fmla="*/ 0 h 358"/>
                  <a:gd name="T10" fmla="*/ 0 w 731"/>
                  <a:gd name="T11" fmla="*/ 0 h 358"/>
                  <a:gd name="T12" fmla="*/ 0 w 731"/>
                  <a:gd name="T13" fmla="*/ 0 h 358"/>
                  <a:gd name="T14" fmla="*/ 0 w 731"/>
                  <a:gd name="T15" fmla="*/ 0 h 358"/>
                  <a:gd name="T16" fmla="*/ 0 w 731"/>
                  <a:gd name="T17" fmla="*/ 0 h 358"/>
                  <a:gd name="T18" fmla="*/ 0 w 731"/>
                  <a:gd name="T19" fmla="*/ 0 h 358"/>
                  <a:gd name="T20" fmla="*/ 0 w 731"/>
                  <a:gd name="T21" fmla="*/ 0 h 358"/>
                  <a:gd name="T22" fmla="*/ 0 w 731"/>
                  <a:gd name="T23" fmla="*/ 0 h 358"/>
                  <a:gd name="T24" fmla="*/ 0 w 731"/>
                  <a:gd name="T25" fmla="*/ 0 h 358"/>
                  <a:gd name="T26" fmla="*/ 0 w 731"/>
                  <a:gd name="T27" fmla="*/ 0 h 358"/>
                  <a:gd name="T28" fmla="*/ 0 w 731"/>
                  <a:gd name="T29" fmla="*/ 0 h 358"/>
                  <a:gd name="T30" fmla="*/ 0 w 731"/>
                  <a:gd name="T31" fmla="*/ 0 h 358"/>
                  <a:gd name="T32" fmla="*/ 0 w 731"/>
                  <a:gd name="T33" fmla="*/ 0 h 358"/>
                  <a:gd name="T34" fmla="*/ 0 w 731"/>
                  <a:gd name="T35" fmla="*/ 0 h 358"/>
                  <a:gd name="T36" fmla="*/ 0 w 731"/>
                  <a:gd name="T37" fmla="*/ 0 h 358"/>
                  <a:gd name="T38" fmla="*/ 0 w 731"/>
                  <a:gd name="T39" fmla="*/ 0 h 358"/>
                  <a:gd name="T40" fmla="*/ 0 w 731"/>
                  <a:gd name="T41" fmla="*/ 0 h 358"/>
                  <a:gd name="T42" fmla="*/ 0 w 731"/>
                  <a:gd name="T43" fmla="*/ 0 h 358"/>
                  <a:gd name="T44" fmla="*/ 0 w 731"/>
                  <a:gd name="T45" fmla="*/ 0 h 358"/>
                  <a:gd name="T46" fmla="*/ 0 w 731"/>
                  <a:gd name="T47" fmla="*/ 0 h 358"/>
                  <a:gd name="T48" fmla="*/ 0 w 731"/>
                  <a:gd name="T49" fmla="*/ 0 h 358"/>
                  <a:gd name="T50" fmla="*/ 0 w 731"/>
                  <a:gd name="T51" fmla="*/ 0 h 358"/>
                  <a:gd name="T52" fmla="*/ 0 w 731"/>
                  <a:gd name="T53" fmla="*/ 0 h 358"/>
                  <a:gd name="T54" fmla="*/ 0 w 731"/>
                  <a:gd name="T55" fmla="*/ 0 h 358"/>
                  <a:gd name="T56" fmla="*/ 0 w 731"/>
                  <a:gd name="T57" fmla="*/ 0 h 358"/>
                  <a:gd name="T58" fmla="*/ 0 w 731"/>
                  <a:gd name="T59" fmla="*/ 0 h 358"/>
                  <a:gd name="T60" fmla="*/ 0 w 731"/>
                  <a:gd name="T61" fmla="*/ 0 h 358"/>
                  <a:gd name="T62" fmla="*/ 0 w 731"/>
                  <a:gd name="T63" fmla="*/ 0 h 358"/>
                  <a:gd name="T64" fmla="*/ 0 w 731"/>
                  <a:gd name="T65" fmla="*/ 0 h 358"/>
                  <a:gd name="T66" fmla="*/ 0 w 731"/>
                  <a:gd name="T67" fmla="*/ 0 h 358"/>
                  <a:gd name="T68" fmla="*/ 0 w 731"/>
                  <a:gd name="T69" fmla="*/ 0 h 358"/>
                  <a:gd name="T70" fmla="*/ 0 w 731"/>
                  <a:gd name="T71" fmla="*/ 0 h 358"/>
                  <a:gd name="T72" fmla="*/ 0 w 731"/>
                  <a:gd name="T73" fmla="*/ 0 h 358"/>
                  <a:gd name="T74" fmla="*/ 0 w 731"/>
                  <a:gd name="T75" fmla="*/ 0 h 358"/>
                  <a:gd name="T76" fmla="*/ 0 w 731"/>
                  <a:gd name="T77" fmla="*/ 0 h 358"/>
                  <a:gd name="T78" fmla="*/ 0 w 731"/>
                  <a:gd name="T79" fmla="*/ 0 h 358"/>
                  <a:gd name="T80" fmla="*/ 0 w 731"/>
                  <a:gd name="T81" fmla="*/ 0 h 358"/>
                  <a:gd name="T82" fmla="*/ 0 w 731"/>
                  <a:gd name="T83" fmla="*/ 0 h 358"/>
                  <a:gd name="T84" fmla="*/ 0 w 731"/>
                  <a:gd name="T85" fmla="*/ 0 h 358"/>
                  <a:gd name="T86" fmla="*/ 0 w 731"/>
                  <a:gd name="T87" fmla="*/ 0 h 358"/>
                  <a:gd name="T88" fmla="*/ 0 w 731"/>
                  <a:gd name="T89" fmla="*/ 0 h 3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31"/>
                  <a:gd name="T136" fmla="*/ 0 h 358"/>
                  <a:gd name="T137" fmla="*/ 731 w 731"/>
                  <a:gd name="T138" fmla="*/ 358 h 3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31" h="358">
                    <a:moveTo>
                      <a:pt x="18" y="301"/>
                    </a:moveTo>
                    <a:lnTo>
                      <a:pt x="22" y="284"/>
                    </a:lnTo>
                    <a:lnTo>
                      <a:pt x="26" y="264"/>
                    </a:lnTo>
                    <a:lnTo>
                      <a:pt x="28" y="242"/>
                    </a:lnTo>
                    <a:lnTo>
                      <a:pt x="29" y="219"/>
                    </a:lnTo>
                    <a:lnTo>
                      <a:pt x="28" y="192"/>
                    </a:lnTo>
                    <a:lnTo>
                      <a:pt x="23" y="162"/>
                    </a:lnTo>
                    <a:lnTo>
                      <a:pt x="13" y="132"/>
                    </a:lnTo>
                    <a:lnTo>
                      <a:pt x="0" y="97"/>
                    </a:lnTo>
                    <a:lnTo>
                      <a:pt x="21" y="127"/>
                    </a:lnTo>
                    <a:lnTo>
                      <a:pt x="35" y="148"/>
                    </a:lnTo>
                    <a:lnTo>
                      <a:pt x="44" y="161"/>
                    </a:lnTo>
                    <a:lnTo>
                      <a:pt x="49" y="170"/>
                    </a:lnTo>
                    <a:lnTo>
                      <a:pt x="51" y="173"/>
                    </a:lnTo>
                    <a:lnTo>
                      <a:pt x="51" y="175"/>
                    </a:lnTo>
                    <a:lnTo>
                      <a:pt x="50" y="175"/>
                    </a:lnTo>
                    <a:lnTo>
                      <a:pt x="74" y="26"/>
                    </a:lnTo>
                    <a:lnTo>
                      <a:pt x="85" y="95"/>
                    </a:lnTo>
                    <a:lnTo>
                      <a:pt x="94" y="145"/>
                    </a:lnTo>
                    <a:lnTo>
                      <a:pt x="101" y="176"/>
                    </a:lnTo>
                    <a:lnTo>
                      <a:pt x="103" y="186"/>
                    </a:lnTo>
                    <a:lnTo>
                      <a:pt x="135" y="0"/>
                    </a:lnTo>
                    <a:lnTo>
                      <a:pt x="147" y="66"/>
                    </a:lnTo>
                    <a:lnTo>
                      <a:pt x="157" y="117"/>
                    </a:lnTo>
                    <a:lnTo>
                      <a:pt x="168" y="152"/>
                    </a:lnTo>
                    <a:lnTo>
                      <a:pt x="177" y="178"/>
                    </a:lnTo>
                    <a:lnTo>
                      <a:pt x="184" y="194"/>
                    </a:lnTo>
                    <a:lnTo>
                      <a:pt x="189" y="203"/>
                    </a:lnTo>
                    <a:lnTo>
                      <a:pt x="193" y="205"/>
                    </a:lnTo>
                    <a:lnTo>
                      <a:pt x="194" y="207"/>
                    </a:lnTo>
                    <a:lnTo>
                      <a:pt x="198" y="202"/>
                    </a:lnTo>
                    <a:lnTo>
                      <a:pt x="206" y="188"/>
                    </a:lnTo>
                    <a:lnTo>
                      <a:pt x="217" y="168"/>
                    </a:lnTo>
                    <a:lnTo>
                      <a:pt x="232" y="145"/>
                    </a:lnTo>
                    <a:lnTo>
                      <a:pt x="246" y="123"/>
                    </a:lnTo>
                    <a:lnTo>
                      <a:pt x="257" y="102"/>
                    </a:lnTo>
                    <a:lnTo>
                      <a:pt x="265" y="86"/>
                    </a:lnTo>
                    <a:lnTo>
                      <a:pt x="269" y="77"/>
                    </a:lnTo>
                    <a:lnTo>
                      <a:pt x="275" y="97"/>
                    </a:lnTo>
                    <a:lnTo>
                      <a:pt x="287" y="167"/>
                    </a:lnTo>
                    <a:lnTo>
                      <a:pt x="298" y="244"/>
                    </a:lnTo>
                    <a:lnTo>
                      <a:pt x="305" y="279"/>
                    </a:lnTo>
                    <a:lnTo>
                      <a:pt x="306" y="264"/>
                    </a:lnTo>
                    <a:lnTo>
                      <a:pt x="309" y="230"/>
                    </a:lnTo>
                    <a:lnTo>
                      <a:pt x="313" y="189"/>
                    </a:lnTo>
                    <a:lnTo>
                      <a:pt x="314" y="154"/>
                    </a:lnTo>
                    <a:lnTo>
                      <a:pt x="317" y="149"/>
                    </a:lnTo>
                    <a:lnTo>
                      <a:pt x="324" y="156"/>
                    </a:lnTo>
                    <a:lnTo>
                      <a:pt x="334" y="175"/>
                    </a:lnTo>
                    <a:lnTo>
                      <a:pt x="346" y="199"/>
                    </a:lnTo>
                    <a:lnTo>
                      <a:pt x="359" y="225"/>
                    </a:lnTo>
                    <a:lnTo>
                      <a:pt x="368" y="248"/>
                    </a:lnTo>
                    <a:lnTo>
                      <a:pt x="376" y="266"/>
                    </a:lnTo>
                    <a:lnTo>
                      <a:pt x="378" y="272"/>
                    </a:lnTo>
                    <a:lnTo>
                      <a:pt x="451" y="166"/>
                    </a:lnTo>
                    <a:lnTo>
                      <a:pt x="475" y="248"/>
                    </a:lnTo>
                    <a:lnTo>
                      <a:pt x="477" y="247"/>
                    </a:lnTo>
                    <a:lnTo>
                      <a:pt x="480" y="241"/>
                    </a:lnTo>
                    <a:lnTo>
                      <a:pt x="486" y="232"/>
                    </a:lnTo>
                    <a:lnTo>
                      <a:pt x="492" y="219"/>
                    </a:lnTo>
                    <a:lnTo>
                      <a:pt x="500" y="200"/>
                    </a:lnTo>
                    <a:lnTo>
                      <a:pt x="507" y="176"/>
                    </a:lnTo>
                    <a:lnTo>
                      <a:pt x="515" y="148"/>
                    </a:lnTo>
                    <a:lnTo>
                      <a:pt x="520" y="112"/>
                    </a:lnTo>
                    <a:lnTo>
                      <a:pt x="564" y="301"/>
                    </a:lnTo>
                    <a:lnTo>
                      <a:pt x="601" y="215"/>
                    </a:lnTo>
                    <a:lnTo>
                      <a:pt x="621" y="321"/>
                    </a:lnTo>
                    <a:lnTo>
                      <a:pt x="667" y="154"/>
                    </a:lnTo>
                    <a:lnTo>
                      <a:pt x="674" y="290"/>
                    </a:lnTo>
                    <a:lnTo>
                      <a:pt x="731" y="337"/>
                    </a:lnTo>
                    <a:lnTo>
                      <a:pt x="520" y="358"/>
                    </a:lnTo>
                    <a:lnTo>
                      <a:pt x="349" y="338"/>
                    </a:lnTo>
                    <a:lnTo>
                      <a:pt x="226" y="358"/>
                    </a:lnTo>
                    <a:lnTo>
                      <a:pt x="223" y="358"/>
                    </a:lnTo>
                    <a:lnTo>
                      <a:pt x="219" y="357"/>
                    </a:lnTo>
                    <a:lnTo>
                      <a:pt x="210" y="356"/>
                    </a:lnTo>
                    <a:lnTo>
                      <a:pt x="199" y="354"/>
                    </a:lnTo>
                    <a:lnTo>
                      <a:pt x="185" y="353"/>
                    </a:lnTo>
                    <a:lnTo>
                      <a:pt x="169" y="351"/>
                    </a:lnTo>
                    <a:lnTo>
                      <a:pt x="152" y="348"/>
                    </a:lnTo>
                    <a:lnTo>
                      <a:pt x="135" y="346"/>
                    </a:lnTo>
                    <a:lnTo>
                      <a:pt x="115" y="342"/>
                    </a:lnTo>
                    <a:lnTo>
                      <a:pt x="96" y="336"/>
                    </a:lnTo>
                    <a:lnTo>
                      <a:pt x="76" y="328"/>
                    </a:lnTo>
                    <a:lnTo>
                      <a:pt x="59" y="321"/>
                    </a:lnTo>
                    <a:lnTo>
                      <a:pt x="43" y="314"/>
                    </a:lnTo>
                    <a:lnTo>
                      <a:pt x="29" y="308"/>
                    </a:lnTo>
                    <a:lnTo>
                      <a:pt x="21" y="303"/>
                    </a:lnTo>
                    <a:lnTo>
                      <a:pt x="18" y="301"/>
                    </a:lnTo>
                    <a:close/>
                  </a:path>
                </a:pathLst>
              </a:custGeom>
              <a:solidFill>
                <a:srgbClr val="217F00"/>
              </a:solidFill>
              <a:ln w="9525">
                <a:noFill/>
                <a:round/>
                <a:headEnd/>
                <a:tailEnd/>
              </a:ln>
            </p:spPr>
            <p:txBody>
              <a:bodyPr/>
              <a:lstStyle/>
              <a:p>
                <a:endParaRPr lang="fr-FR"/>
              </a:p>
            </p:txBody>
          </p:sp>
          <p:sp>
            <p:nvSpPr>
              <p:cNvPr id="41" name="Freeform 611"/>
              <p:cNvSpPr>
                <a:spLocks/>
              </p:cNvSpPr>
              <p:nvPr/>
            </p:nvSpPr>
            <p:spPr bwMode="auto">
              <a:xfrm>
                <a:off x="5354" y="2092"/>
                <a:ext cx="96" cy="44"/>
              </a:xfrm>
              <a:custGeom>
                <a:avLst/>
                <a:gdLst>
                  <a:gd name="T0" fmla="*/ 0 w 479"/>
                  <a:gd name="T1" fmla="*/ 0 h 223"/>
                  <a:gd name="T2" fmla="*/ 0 w 479"/>
                  <a:gd name="T3" fmla="*/ 0 h 223"/>
                  <a:gd name="T4" fmla="*/ 0 w 479"/>
                  <a:gd name="T5" fmla="*/ 0 h 223"/>
                  <a:gd name="T6" fmla="*/ 0 w 479"/>
                  <a:gd name="T7" fmla="*/ 0 h 223"/>
                  <a:gd name="T8" fmla="*/ 0 w 479"/>
                  <a:gd name="T9" fmla="*/ 0 h 223"/>
                  <a:gd name="T10" fmla="*/ 0 w 479"/>
                  <a:gd name="T11" fmla="*/ 0 h 223"/>
                  <a:gd name="T12" fmla="*/ 0 w 479"/>
                  <a:gd name="T13" fmla="*/ 0 h 223"/>
                  <a:gd name="T14" fmla="*/ 0 w 479"/>
                  <a:gd name="T15" fmla="*/ 0 h 223"/>
                  <a:gd name="T16" fmla="*/ 0 w 479"/>
                  <a:gd name="T17" fmla="*/ 0 h 223"/>
                  <a:gd name="T18" fmla="*/ 0 w 479"/>
                  <a:gd name="T19" fmla="*/ 0 h 223"/>
                  <a:gd name="T20" fmla="*/ 0 w 479"/>
                  <a:gd name="T21" fmla="*/ 0 h 223"/>
                  <a:gd name="T22" fmla="*/ 0 w 479"/>
                  <a:gd name="T23" fmla="*/ 0 h 223"/>
                  <a:gd name="T24" fmla="*/ 0 w 479"/>
                  <a:gd name="T25" fmla="*/ 0 h 223"/>
                  <a:gd name="T26" fmla="*/ 0 w 479"/>
                  <a:gd name="T27" fmla="*/ 0 h 223"/>
                  <a:gd name="T28" fmla="*/ 0 w 479"/>
                  <a:gd name="T29" fmla="*/ 0 h 223"/>
                  <a:gd name="T30" fmla="*/ 0 w 479"/>
                  <a:gd name="T31" fmla="*/ 0 h 223"/>
                  <a:gd name="T32" fmla="*/ 0 w 479"/>
                  <a:gd name="T33" fmla="*/ 0 h 223"/>
                  <a:gd name="T34" fmla="*/ 0 w 479"/>
                  <a:gd name="T35" fmla="*/ 0 h 223"/>
                  <a:gd name="T36" fmla="*/ 0 w 479"/>
                  <a:gd name="T37" fmla="*/ 0 h 223"/>
                  <a:gd name="T38" fmla="*/ 0 w 479"/>
                  <a:gd name="T39" fmla="*/ 0 h 223"/>
                  <a:gd name="T40" fmla="*/ 0 w 479"/>
                  <a:gd name="T41" fmla="*/ 0 h 223"/>
                  <a:gd name="T42" fmla="*/ 0 w 479"/>
                  <a:gd name="T43" fmla="*/ 0 h 223"/>
                  <a:gd name="T44" fmla="*/ 0 w 479"/>
                  <a:gd name="T45" fmla="*/ 0 h 223"/>
                  <a:gd name="T46" fmla="*/ 0 w 479"/>
                  <a:gd name="T47" fmla="*/ 0 h 223"/>
                  <a:gd name="T48" fmla="*/ 0 w 479"/>
                  <a:gd name="T49" fmla="*/ 0 h 223"/>
                  <a:gd name="T50" fmla="*/ 0 w 479"/>
                  <a:gd name="T51" fmla="*/ 0 h 223"/>
                  <a:gd name="T52" fmla="*/ 0 w 479"/>
                  <a:gd name="T53" fmla="*/ 0 h 223"/>
                  <a:gd name="T54" fmla="*/ 0 w 479"/>
                  <a:gd name="T55" fmla="*/ 0 h 223"/>
                  <a:gd name="T56" fmla="*/ 0 w 479"/>
                  <a:gd name="T57" fmla="*/ 0 h 223"/>
                  <a:gd name="T58" fmla="*/ 0 w 479"/>
                  <a:gd name="T59" fmla="*/ 0 h 223"/>
                  <a:gd name="T60" fmla="*/ 0 w 479"/>
                  <a:gd name="T61" fmla="*/ 0 h 223"/>
                  <a:gd name="T62" fmla="*/ 0 w 479"/>
                  <a:gd name="T63" fmla="*/ 0 h 223"/>
                  <a:gd name="T64" fmla="*/ 0 w 479"/>
                  <a:gd name="T65" fmla="*/ 0 h 223"/>
                  <a:gd name="T66" fmla="*/ 0 w 479"/>
                  <a:gd name="T67" fmla="*/ 0 h 223"/>
                  <a:gd name="T68" fmla="*/ 0 w 479"/>
                  <a:gd name="T69" fmla="*/ 0 h 223"/>
                  <a:gd name="T70" fmla="*/ 0 w 479"/>
                  <a:gd name="T71" fmla="*/ 0 h 223"/>
                  <a:gd name="T72" fmla="*/ 0 w 479"/>
                  <a:gd name="T73" fmla="*/ 0 h 223"/>
                  <a:gd name="T74" fmla="*/ 0 w 479"/>
                  <a:gd name="T75" fmla="*/ 0 h 223"/>
                  <a:gd name="T76" fmla="*/ 0 w 479"/>
                  <a:gd name="T77" fmla="*/ 0 h 223"/>
                  <a:gd name="T78" fmla="*/ 0 w 479"/>
                  <a:gd name="T79" fmla="*/ 0 h 223"/>
                  <a:gd name="T80" fmla="*/ 0 w 479"/>
                  <a:gd name="T81" fmla="*/ 0 h 223"/>
                  <a:gd name="T82" fmla="*/ 0 w 479"/>
                  <a:gd name="T83" fmla="*/ 0 h 223"/>
                  <a:gd name="T84" fmla="*/ 0 w 479"/>
                  <a:gd name="T85" fmla="*/ 0 h 223"/>
                  <a:gd name="T86" fmla="*/ 0 w 479"/>
                  <a:gd name="T87" fmla="*/ 0 h 223"/>
                  <a:gd name="T88" fmla="*/ 0 w 479"/>
                  <a:gd name="T89" fmla="*/ 0 h 223"/>
                  <a:gd name="T90" fmla="*/ 0 w 479"/>
                  <a:gd name="T91" fmla="*/ 0 h 223"/>
                  <a:gd name="T92" fmla="*/ 0 w 479"/>
                  <a:gd name="T93" fmla="*/ 0 h 2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79"/>
                  <a:gd name="T142" fmla="*/ 0 h 223"/>
                  <a:gd name="T143" fmla="*/ 479 w 479"/>
                  <a:gd name="T144" fmla="*/ 223 h 2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79" h="223">
                    <a:moveTo>
                      <a:pt x="39" y="70"/>
                    </a:moveTo>
                    <a:lnTo>
                      <a:pt x="55" y="52"/>
                    </a:lnTo>
                    <a:lnTo>
                      <a:pt x="70" y="37"/>
                    </a:lnTo>
                    <a:lnTo>
                      <a:pt x="81" y="27"/>
                    </a:lnTo>
                    <a:lnTo>
                      <a:pt x="93" y="20"/>
                    </a:lnTo>
                    <a:lnTo>
                      <a:pt x="105" y="14"/>
                    </a:lnTo>
                    <a:lnTo>
                      <a:pt x="120" y="10"/>
                    </a:lnTo>
                    <a:lnTo>
                      <a:pt x="137" y="6"/>
                    </a:lnTo>
                    <a:lnTo>
                      <a:pt x="159" y="2"/>
                    </a:lnTo>
                    <a:lnTo>
                      <a:pt x="188" y="0"/>
                    </a:lnTo>
                    <a:lnTo>
                      <a:pt x="213" y="1"/>
                    </a:lnTo>
                    <a:lnTo>
                      <a:pt x="238" y="6"/>
                    </a:lnTo>
                    <a:lnTo>
                      <a:pt x="261" y="16"/>
                    </a:lnTo>
                    <a:lnTo>
                      <a:pt x="285" y="27"/>
                    </a:lnTo>
                    <a:lnTo>
                      <a:pt x="306" y="43"/>
                    </a:lnTo>
                    <a:lnTo>
                      <a:pt x="325" y="60"/>
                    </a:lnTo>
                    <a:lnTo>
                      <a:pt x="345" y="81"/>
                    </a:lnTo>
                    <a:lnTo>
                      <a:pt x="355" y="73"/>
                    </a:lnTo>
                    <a:lnTo>
                      <a:pt x="365" y="65"/>
                    </a:lnTo>
                    <a:lnTo>
                      <a:pt x="373" y="57"/>
                    </a:lnTo>
                    <a:lnTo>
                      <a:pt x="383" y="47"/>
                    </a:lnTo>
                    <a:lnTo>
                      <a:pt x="392" y="38"/>
                    </a:lnTo>
                    <a:lnTo>
                      <a:pt x="401" y="28"/>
                    </a:lnTo>
                    <a:lnTo>
                      <a:pt x="410" y="18"/>
                    </a:lnTo>
                    <a:lnTo>
                      <a:pt x="419" y="9"/>
                    </a:lnTo>
                    <a:lnTo>
                      <a:pt x="431" y="0"/>
                    </a:lnTo>
                    <a:lnTo>
                      <a:pt x="441" y="0"/>
                    </a:lnTo>
                    <a:lnTo>
                      <a:pt x="449" y="9"/>
                    </a:lnTo>
                    <a:lnTo>
                      <a:pt x="452" y="25"/>
                    </a:lnTo>
                    <a:lnTo>
                      <a:pt x="453" y="64"/>
                    </a:lnTo>
                    <a:lnTo>
                      <a:pt x="457" y="98"/>
                    </a:lnTo>
                    <a:lnTo>
                      <a:pt x="464" y="132"/>
                    </a:lnTo>
                    <a:lnTo>
                      <a:pt x="476" y="167"/>
                    </a:lnTo>
                    <a:lnTo>
                      <a:pt x="479" y="177"/>
                    </a:lnTo>
                    <a:lnTo>
                      <a:pt x="478" y="186"/>
                    </a:lnTo>
                    <a:lnTo>
                      <a:pt x="474" y="193"/>
                    </a:lnTo>
                    <a:lnTo>
                      <a:pt x="468" y="198"/>
                    </a:lnTo>
                    <a:lnTo>
                      <a:pt x="460" y="201"/>
                    </a:lnTo>
                    <a:lnTo>
                      <a:pt x="454" y="201"/>
                    </a:lnTo>
                    <a:lnTo>
                      <a:pt x="447" y="196"/>
                    </a:lnTo>
                    <a:lnTo>
                      <a:pt x="442" y="188"/>
                    </a:lnTo>
                    <a:lnTo>
                      <a:pt x="431" y="159"/>
                    </a:lnTo>
                    <a:lnTo>
                      <a:pt x="424" y="132"/>
                    </a:lnTo>
                    <a:lnTo>
                      <a:pt x="417" y="103"/>
                    </a:lnTo>
                    <a:lnTo>
                      <a:pt x="415" y="75"/>
                    </a:lnTo>
                    <a:lnTo>
                      <a:pt x="410" y="80"/>
                    </a:lnTo>
                    <a:lnTo>
                      <a:pt x="404" y="86"/>
                    </a:lnTo>
                    <a:lnTo>
                      <a:pt x="399" y="91"/>
                    </a:lnTo>
                    <a:lnTo>
                      <a:pt x="393" y="96"/>
                    </a:lnTo>
                    <a:lnTo>
                      <a:pt x="388" y="101"/>
                    </a:lnTo>
                    <a:lnTo>
                      <a:pt x="382" y="106"/>
                    </a:lnTo>
                    <a:lnTo>
                      <a:pt x="377" y="111"/>
                    </a:lnTo>
                    <a:lnTo>
                      <a:pt x="371" y="116"/>
                    </a:lnTo>
                    <a:lnTo>
                      <a:pt x="376" y="124"/>
                    </a:lnTo>
                    <a:lnTo>
                      <a:pt x="382" y="132"/>
                    </a:lnTo>
                    <a:lnTo>
                      <a:pt x="387" y="140"/>
                    </a:lnTo>
                    <a:lnTo>
                      <a:pt x="393" y="149"/>
                    </a:lnTo>
                    <a:lnTo>
                      <a:pt x="398" y="159"/>
                    </a:lnTo>
                    <a:lnTo>
                      <a:pt x="404" y="167"/>
                    </a:lnTo>
                    <a:lnTo>
                      <a:pt x="409" y="177"/>
                    </a:lnTo>
                    <a:lnTo>
                      <a:pt x="414" y="187"/>
                    </a:lnTo>
                    <a:lnTo>
                      <a:pt x="416" y="197"/>
                    </a:lnTo>
                    <a:lnTo>
                      <a:pt x="416" y="206"/>
                    </a:lnTo>
                    <a:lnTo>
                      <a:pt x="414" y="213"/>
                    </a:lnTo>
                    <a:lnTo>
                      <a:pt x="408" y="219"/>
                    </a:lnTo>
                    <a:lnTo>
                      <a:pt x="401" y="222"/>
                    </a:lnTo>
                    <a:lnTo>
                      <a:pt x="394" y="223"/>
                    </a:lnTo>
                    <a:lnTo>
                      <a:pt x="388" y="219"/>
                    </a:lnTo>
                    <a:lnTo>
                      <a:pt x="382" y="212"/>
                    </a:lnTo>
                    <a:lnTo>
                      <a:pt x="377" y="202"/>
                    </a:lnTo>
                    <a:lnTo>
                      <a:pt x="372" y="193"/>
                    </a:lnTo>
                    <a:lnTo>
                      <a:pt x="366" y="183"/>
                    </a:lnTo>
                    <a:lnTo>
                      <a:pt x="361" y="175"/>
                    </a:lnTo>
                    <a:lnTo>
                      <a:pt x="355" y="166"/>
                    </a:lnTo>
                    <a:lnTo>
                      <a:pt x="350" y="158"/>
                    </a:lnTo>
                    <a:lnTo>
                      <a:pt x="344" y="149"/>
                    </a:lnTo>
                    <a:lnTo>
                      <a:pt x="339" y="140"/>
                    </a:lnTo>
                    <a:lnTo>
                      <a:pt x="319" y="154"/>
                    </a:lnTo>
                    <a:lnTo>
                      <a:pt x="299" y="166"/>
                    </a:lnTo>
                    <a:lnTo>
                      <a:pt x="280" y="177"/>
                    </a:lnTo>
                    <a:lnTo>
                      <a:pt x="260" y="187"/>
                    </a:lnTo>
                    <a:lnTo>
                      <a:pt x="240" y="196"/>
                    </a:lnTo>
                    <a:lnTo>
                      <a:pt x="220" y="203"/>
                    </a:lnTo>
                    <a:lnTo>
                      <a:pt x="200" y="208"/>
                    </a:lnTo>
                    <a:lnTo>
                      <a:pt x="179" y="213"/>
                    </a:lnTo>
                    <a:lnTo>
                      <a:pt x="158" y="215"/>
                    </a:lnTo>
                    <a:lnTo>
                      <a:pt x="137" y="217"/>
                    </a:lnTo>
                    <a:lnTo>
                      <a:pt x="116" y="215"/>
                    </a:lnTo>
                    <a:lnTo>
                      <a:pt x="95" y="214"/>
                    </a:lnTo>
                    <a:lnTo>
                      <a:pt x="75" y="209"/>
                    </a:lnTo>
                    <a:lnTo>
                      <a:pt x="54" y="204"/>
                    </a:lnTo>
                    <a:lnTo>
                      <a:pt x="33" y="197"/>
                    </a:lnTo>
                    <a:lnTo>
                      <a:pt x="12" y="187"/>
                    </a:lnTo>
                    <a:lnTo>
                      <a:pt x="5" y="182"/>
                    </a:lnTo>
                    <a:lnTo>
                      <a:pt x="1" y="175"/>
                    </a:lnTo>
                    <a:lnTo>
                      <a:pt x="0" y="166"/>
                    </a:lnTo>
                    <a:lnTo>
                      <a:pt x="1" y="158"/>
                    </a:lnTo>
                    <a:lnTo>
                      <a:pt x="5" y="150"/>
                    </a:lnTo>
                    <a:lnTo>
                      <a:pt x="11" y="145"/>
                    </a:lnTo>
                    <a:lnTo>
                      <a:pt x="17" y="144"/>
                    </a:lnTo>
                    <a:lnTo>
                      <a:pt x="25" y="145"/>
                    </a:lnTo>
                    <a:lnTo>
                      <a:pt x="44" y="154"/>
                    </a:lnTo>
                    <a:lnTo>
                      <a:pt x="62" y="160"/>
                    </a:lnTo>
                    <a:lnTo>
                      <a:pt x="81" y="165"/>
                    </a:lnTo>
                    <a:lnTo>
                      <a:pt x="99" y="169"/>
                    </a:lnTo>
                    <a:lnTo>
                      <a:pt x="118" y="170"/>
                    </a:lnTo>
                    <a:lnTo>
                      <a:pt x="136" y="171"/>
                    </a:lnTo>
                    <a:lnTo>
                      <a:pt x="153" y="170"/>
                    </a:lnTo>
                    <a:lnTo>
                      <a:pt x="172" y="167"/>
                    </a:lnTo>
                    <a:lnTo>
                      <a:pt x="190" y="164"/>
                    </a:lnTo>
                    <a:lnTo>
                      <a:pt x="207" y="160"/>
                    </a:lnTo>
                    <a:lnTo>
                      <a:pt x="226" y="154"/>
                    </a:lnTo>
                    <a:lnTo>
                      <a:pt x="243" y="146"/>
                    </a:lnTo>
                    <a:lnTo>
                      <a:pt x="260" y="138"/>
                    </a:lnTo>
                    <a:lnTo>
                      <a:pt x="277" y="129"/>
                    </a:lnTo>
                    <a:lnTo>
                      <a:pt x="295" y="118"/>
                    </a:lnTo>
                    <a:lnTo>
                      <a:pt x="312" y="107"/>
                    </a:lnTo>
                    <a:lnTo>
                      <a:pt x="296" y="91"/>
                    </a:lnTo>
                    <a:lnTo>
                      <a:pt x="280" y="78"/>
                    </a:lnTo>
                    <a:lnTo>
                      <a:pt x="263" y="66"/>
                    </a:lnTo>
                    <a:lnTo>
                      <a:pt x="245" y="57"/>
                    </a:lnTo>
                    <a:lnTo>
                      <a:pt x="227" y="50"/>
                    </a:lnTo>
                    <a:lnTo>
                      <a:pt x="206" y="47"/>
                    </a:lnTo>
                    <a:lnTo>
                      <a:pt x="185" y="46"/>
                    </a:lnTo>
                    <a:lnTo>
                      <a:pt x="163" y="48"/>
                    </a:lnTo>
                    <a:lnTo>
                      <a:pt x="145" y="50"/>
                    </a:lnTo>
                    <a:lnTo>
                      <a:pt x="130" y="53"/>
                    </a:lnTo>
                    <a:lnTo>
                      <a:pt x="118" y="57"/>
                    </a:lnTo>
                    <a:lnTo>
                      <a:pt x="108" y="60"/>
                    </a:lnTo>
                    <a:lnTo>
                      <a:pt x="99" y="66"/>
                    </a:lnTo>
                    <a:lnTo>
                      <a:pt x="89" y="75"/>
                    </a:lnTo>
                    <a:lnTo>
                      <a:pt x="78" y="87"/>
                    </a:lnTo>
                    <a:lnTo>
                      <a:pt x="64" y="103"/>
                    </a:lnTo>
                    <a:lnTo>
                      <a:pt x="56" y="108"/>
                    </a:lnTo>
                    <a:lnTo>
                      <a:pt x="49" y="110"/>
                    </a:lnTo>
                    <a:lnTo>
                      <a:pt x="43" y="107"/>
                    </a:lnTo>
                    <a:lnTo>
                      <a:pt x="38" y="102"/>
                    </a:lnTo>
                    <a:lnTo>
                      <a:pt x="34" y="95"/>
                    </a:lnTo>
                    <a:lnTo>
                      <a:pt x="33" y="87"/>
                    </a:lnTo>
                    <a:lnTo>
                      <a:pt x="34" y="79"/>
                    </a:lnTo>
                    <a:lnTo>
                      <a:pt x="39" y="70"/>
                    </a:lnTo>
                    <a:close/>
                  </a:path>
                </a:pathLst>
              </a:custGeom>
              <a:solidFill>
                <a:srgbClr val="355B2D"/>
              </a:solidFill>
              <a:ln w="9525">
                <a:noFill/>
                <a:round/>
                <a:headEnd/>
                <a:tailEnd/>
              </a:ln>
            </p:spPr>
            <p:txBody>
              <a:bodyPr/>
              <a:lstStyle/>
              <a:p>
                <a:endParaRPr lang="fr-FR"/>
              </a:p>
            </p:txBody>
          </p:sp>
        </p:grpSp>
        <p:sp>
          <p:nvSpPr>
            <p:cNvPr id="35" name="Line 612"/>
            <p:cNvSpPr>
              <a:spLocks noChangeShapeType="1"/>
            </p:cNvSpPr>
            <p:nvPr/>
          </p:nvSpPr>
          <p:spPr bwMode="auto">
            <a:xfrm>
              <a:off x="3757613" y="1177925"/>
              <a:ext cx="0" cy="4292600"/>
            </a:xfrm>
            <a:prstGeom prst="line">
              <a:avLst/>
            </a:prstGeom>
            <a:noFill/>
            <a:ln w="28575">
              <a:solidFill>
                <a:schemeClr val="tx1"/>
              </a:solidFill>
              <a:prstDash val="dash"/>
              <a:round/>
              <a:headEnd/>
              <a:tailEnd/>
            </a:ln>
          </p:spPr>
          <p:txBody>
            <a:bodyPr/>
            <a:lstStyle/>
            <a:p>
              <a:endParaRPr lang="fr-FR"/>
            </a:p>
          </p:txBody>
        </p:sp>
      </p:grpSp>
      <p:sp>
        <p:nvSpPr>
          <p:cNvPr id="294"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9" y="1699792"/>
            <a:ext cx="8088509" cy="4681537"/>
          </a:xfrm>
        </p:spPr>
        <p:txBody>
          <a:bodyPr/>
          <a:lstStyle/>
          <a:p>
            <a:r>
              <a:rPr lang="fr-FR" sz="1400" dirty="0" smtClean="0"/>
              <a:t>L’assurance santé a pour objet de rembourser aux assurés les coûts liés à des dépenses de santé dues à une maladie ou un accident</a:t>
            </a:r>
          </a:p>
          <a:p>
            <a:pPr lvl="1"/>
            <a:r>
              <a:rPr lang="fr-FR" sz="1200" dirty="0" smtClean="0"/>
              <a:t>Elle consiste en des remboursements de frais de soins</a:t>
            </a:r>
          </a:p>
          <a:p>
            <a:pPr lvl="1"/>
            <a:r>
              <a:rPr lang="fr-FR" sz="1200" dirty="0" smtClean="0"/>
              <a:t>Il ne s’agit donc pas pour un assuré de toucher une prime ou de percevoir un revenu en cas de survenance d'une maladie ou d’un accident : c’est le but de l’assurance Prévoyance</a:t>
            </a:r>
          </a:p>
          <a:p>
            <a:endParaRPr lang="fr-FR" dirty="0"/>
          </a:p>
        </p:txBody>
      </p:sp>
      <p:sp>
        <p:nvSpPr>
          <p:cNvPr id="3" name="Titre 2"/>
          <p:cNvSpPr>
            <a:spLocks noGrp="1"/>
          </p:cNvSpPr>
          <p:nvPr>
            <p:ph type="title"/>
          </p:nvPr>
        </p:nvSpPr>
        <p:spPr/>
        <p:txBody>
          <a:bodyPr/>
          <a:lstStyle/>
          <a:p>
            <a:r>
              <a:rPr lang="fr-FR" dirty="0" smtClean="0"/>
              <a:t>La santé</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24</a:t>
            </a:fld>
            <a:endParaRPr lang="fr-FR" dirty="0"/>
          </a:p>
        </p:txBody>
      </p:sp>
      <p:sp>
        <p:nvSpPr>
          <p:cNvPr id="6" name="Espace réservé du texte 5"/>
          <p:cNvSpPr>
            <a:spLocks noGrp="1"/>
          </p:cNvSpPr>
          <p:nvPr>
            <p:ph type="body" sz="quarter" idx="13"/>
          </p:nvPr>
        </p:nvSpPr>
        <p:spPr/>
        <p:txBody>
          <a:bodyPr/>
          <a:lstStyle/>
          <a:p>
            <a:r>
              <a:rPr lang="fr-FR" dirty="0" smtClean="0"/>
              <a:t>Le mécanisme de la couverture santé</a:t>
            </a:r>
            <a:endParaRPr lang="fr-FR" dirty="0"/>
          </a:p>
        </p:txBody>
      </p:sp>
      <p:sp>
        <p:nvSpPr>
          <p:cNvPr id="7" name="Line 8"/>
          <p:cNvSpPr>
            <a:spLocks noChangeShapeType="1"/>
          </p:cNvSpPr>
          <p:nvPr/>
        </p:nvSpPr>
        <p:spPr bwMode="auto">
          <a:xfrm flipV="1">
            <a:off x="4966842" y="5948140"/>
            <a:ext cx="936625" cy="0"/>
          </a:xfrm>
          <a:prstGeom prst="line">
            <a:avLst/>
          </a:prstGeom>
          <a:noFill/>
          <a:ln w="38100">
            <a:solidFill>
              <a:schemeClr val="accent1"/>
            </a:solidFill>
            <a:round/>
            <a:headEnd/>
            <a:tailEnd/>
          </a:ln>
        </p:spPr>
        <p:txBody>
          <a:bodyPr/>
          <a:lstStyle/>
          <a:p>
            <a:endParaRPr lang="fr-FR"/>
          </a:p>
        </p:txBody>
      </p:sp>
      <p:grpSp>
        <p:nvGrpSpPr>
          <p:cNvPr id="8" name="Groupe 23"/>
          <p:cNvGrpSpPr>
            <a:grpSpLocks/>
          </p:cNvGrpSpPr>
          <p:nvPr/>
        </p:nvGrpSpPr>
        <p:grpSpPr bwMode="auto">
          <a:xfrm>
            <a:off x="4716017" y="3068416"/>
            <a:ext cx="3883025" cy="2841625"/>
            <a:chOff x="4498975" y="2946400"/>
            <a:chExt cx="4162425" cy="3146425"/>
          </a:xfrm>
        </p:grpSpPr>
        <p:grpSp>
          <p:nvGrpSpPr>
            <p:cNvPr id="9" name="Groupe 22"/>
            <p:cNvGrpSpPr>
              <a:grpSpLocks/>
            </p:cNvGrpSpPr>
            <p:nvPr/>
          </p:nvGrpSpPr>
          <p:grpSpPr bwMode="auto">
            <a:xfrm>
              <a:off x="4498975" y="2946400"/>
              <a:ext cx="4162425" cy="3146425"/>
              <a:chOff x="4486275" y="2489200"/>
              <a:chExt cx="4321175" cy="3603625"/>
            </a:xfrm>
          </p:grpSpPr>
          <p:sp>
            <p:nvSpPr>
              <p:cNvPr id="11" name="Rectangle 5"/>
              <p:cNvSpPr>
                <a:spLocks noChangeArrowheads="1"/>
              </p:cNvSpPr>
              <p:nvPr/>
            </p:nvSpPr>
            <p:spPr bwMode="auto">
              <a:xfrm>
                <a:off x="6433100" y="3272335"/>
                <a:ext cx="2374350" cy="1151549"/>
              </a:xfrm>
              <a:prstGeom prst="rect">
                <a:avLst/>
              </a:prstGeom>
              <a:solidFill>
                <a:schemeClr val="accent2">
                  <a:lumMod val="40000"/>
                  <a:lumOff val="60000"/>
                </a:schemeClr>
              </a:solidFill>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lang="fr-FR" sz="1400" b="1" dirty="0">
                    <a:solidFill>
                      <a:schemeClr val="bg1"/>
                    </a:solidFill>
                  </a:rPr>
                  <a:t>Complémentaire :</a:t>
                </a:r>
              </a:p>
              <a:p>
                <a:pPr algn="ctr" eaLnBrk="0" hangingPunct="0">
                  <a:defRPr/>
                </a:pPr>
                <a:r>
                  <a:rPr lang="fr-FR" sz="1400" b="1" dirty="0">
                    <a:solidFill>
                      <a:schemeClr val="bg1"/>
                    </a:solidFill>
                  </a:rPr>
                  <a:t>AMC</a:t>
                </a:r>
              </a:p>
            </p:txBody>
          </p:sp>
          <p:sp>
            <p:nvSpPr>
              <p:cNvPr id="12" name="Rectangle 7"/>
              <p:cNvSpPr>
                <a:spLocks noChangeArrowheads="1"/>
              </p:cNvSpPr>
              <p:nvPr/>
            </p:nvSpPr>
            <p:spPr bwMode="auto">
              <a:xfrm>
                <a:off x="6143625" y="4424363"/>
                <a:ext cx="2663825" cy="1668462"/>
              </a:xfrm>
              <a:prstGeom prst="rect">
                <a:avLst/>
              </a:prstGeom>
              <a:solidFill>
                <a:schemeClr val="accent1"/>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r>
                  <a:rPr lang="fr-FR" b="1" dirty="0">
                    <a:solidFill>
                      <a:schemeClr val="bg1"/>
                    </a:solidFill>
                  </a:rPr>
                  <a:t> </a:t>
                </a:r>
                <a:r>
                  <a:rPr lang="fr-FR" sz="1400" b="1" dirty="0">
                    <a:solidFill>
                      <a:schemeClr val="bg1"/>
                    </a:solidFill>
                  </a:rPr>
                  <a:t>Base (Obligatoire) :</a:t>
                </a:r>
              </a:p>
              <a:p>
                <a:pPr algn="ctr" eaLnBrk="0" hangingPunct="0">
                  <a:defRPr/>
                </a:pPr>
                <a:r>
                  <a:rPr lang="fr-FR" sz="1400" b="1" dirty="0">
                    <a:solidFill>
                      <a:schemeClr val="bg1"/>
                    </a:solidFill>
                  </a:rPr>
                  <a:t>AMO</a:t>
                </a:r>
              </a:p>
            </p:txBody>
          </p:sp>
          <p:sp>
            <p:nvSpPr>
              <p:cNvPr id="13" name="AutoShape 16"/>
              <p:cNvSpPr>
                <a:spLocks/>
              </p:cNvSpPr>
              <p:nvPr/>
            </p:nvSpPr>
            <p:spPr bwMode="auto">
              <a:xfrm rot="10800000">
                <a:off x="5783263" y="3271838"/>
                <a:ext cx="287337" cy="2816225"/>
              </a:xfrm>
              <a:prstGeom prst="rightBrace">
                <a:avLst>
                  <a:gd name="adj1" fmla="val 81676"/>
                  <a:gd name="adj2" fmla="val 50000"/>
                </a:avLst>
              </a:prstGeom>
              <a:noFill/>
              <a:ln w="9525">
                <a:solidFill>
                  <a:srgbClr val="FD0000"/>
                </a:solidFill>
                <a:round/>
                <a:headEnd/>
                <a:tailEnd/>
              </a:ln>
            </p:spPr>
            <p:txBody>
              <a:bodyPr vert="eaVert" wrap="none" lIns="36000" tIns="36000" rIns="36000" bIns="36000" anchor="b"/>
              <a:lstStyle/>
              <a:p>
                <a:pPr algn="ctr" defTabSz="874713" eaLnBrk="0" hangingPunct="0"/>
                <a:r>
                  <a:rPr lang="fr-FR" sz="1200" b="1">
                    <a:solidFill>
                      <a:srgbClr val="FD0000"/>
                    </a:solidFill>
                  </a:rPr>
                  <a:t>Remboursement</a:t>
                </a:r>
              </a:p>
              <a:p>
                <a:pPr algn="ctr" defTabSz="874713" eaLnBrk="0" hangingPunct="0"/>
                <a:endParaRPr lang="fr-FR" sz="1600" b="1">
                  <a:solidFill>
                    <a:srgbClr val="FD0000"/>
                  </a:solidFill>
                </a:endParaRPr>
              </a:p>
            </p:txBody>
          </p:sp>
          <p:sp>
            <p:nvSpPr>
              <p:cNvPr id="14" name="Rectangle 17"/>
              <p:cNvSpPr>
                <a:spLocks noChangeArrowheads="1"/>
              </p:cNvSpPr>
              <p:nvPr/>
            </p:nvSpPr>
            <p:spPr bwMode="auto">
              <a:xfrm rot="10800000">
                <a:off x="4486275" y="2489200"/>
                <a:ext cx="720725" cy="3603625"/>
              </a:xfrm>
              <a:prstGeom prst="rect">
                <a:avLst/>
              </a:prstGeom>
              <a:solidFill>
                <a:schemeClr val="accent1"/>
              </a:solidFill>
              <a:ln>
                <a:headEnd/>
                <a:tailEnd/>
              </a:ln>
            </p:spPr>
            <p:style>
              <a:lnRef idx="0">
                <a:schemeClr val="accent1"/>
              </a:lnRef>
              <a:fillRef idx="3">
                <a:schemeClr val="accent1"/>
              </a:fillRef>
              <a:effectRef idx="3">
                <a:schemeClr val="accent1"/>
              </a:effectRef>
              <a:fontRef idx="minor">
                <a:schemeClr val="lt1"/>
              </a:fontRef>
            </p:style>
            <p:txBody>
              <a:bodyPr vert="eaVert" wrap="none" lIns="36000" tIns="36000" rIns="36000" bIns="36000" anchor="ctr"/>
              <a:lstStyle/>
              <a:p>
                <a:pPr algn="ctr" eaLnBrk="0" hangingPunct="0">
                  <a:spcBef>
                    <a:spcPct val="50000"/>
                  </a:spcBef>
                  <a:buClr>
                    <a:srgbClr val="CC3300"/>
                  </a:buClr>
                  <a:buSzPct val="55000"/>
                  <a:buFont typeface="Marlett" pitchFamily="2" charset="2"/>
                  <a:buNone/>
                  <a:defRPr/>
                </a:pPr>
                <a:r>
                  <a:rPr lang="fr-FR" sz="1600" b="1" dirty="0">
                    <a:solidFill>
                      <a:schemeClr val="bg1"/>
                    </a:solidFill>
                  </a:rPr>
                  <a:t>  Dépense de santé</a:t>
                </a:r>
              </a:p>
            </p:txBody>
          </p:sp>
          <p:sp>
            <p:nvSpPr>
              <p:cNvPr id="15" name="Line 21"/>
              <p:cNvSpPr>
                <a:spLocks noChangeShapeType="1"/>
              </p:cNvSpPr>
              <p:nvPr/>
            </p:nvSpPr>
            <p:spPr bwMode="auto">
              <a:xfrm>
                <a:off x="5207000" y="2489200"/>
                <a:ext cx="936625" cy="1935163"/>
              </a:xfrm>
              <a:prstGeom prst="line">
                <a:avLst/>
              </a:prstGeom>
              <a:noFill/>
              <a:ln w="19050">
                <a:solidFill>
                  <a:schemeClr val="accent1"/>
                </a:solidFill>
                <a:prstDash val="dash"/>
                <a:round/>
                <a:headEnd/>
                <a:tailEnd/>
              </a:ln>
            </p:spPr>
            <p:txBody>
              <a:bodyPr/>
              <a:lstStyle/>
              <a:p>
                <a:endParaRPr lang="fr-FR"/>
              </a:p>
            </p:txBody>
          </p:sp>
        </p:grpSp>
        <p:sp>
          <p:nvSpPr>
            <p:cNvPr id="10" name="Line 22"/>
            <p:cNvSpPr>
              <a:spLocks noChangeShapeType="1"/>
            </p:cNvSpPr>
            <p:nvPr/>
          </p:nvSpPr>
          <p:spPr bwMode="auto">
            <a:xfrm>
              <a:off x="5194300" y="2946400"/>
              <a:ext cx="1225550" cy="784225"/>
            </a:xfrm>
            <a:prstGeom prst="line">
              <a:avLst/>
            </a:prstGeom>
            <a:noFill/>
            <a:ln w="19050">
              <a:solidFill>
                <a:schemeClr val="accent1"/>
              </a:solidFill>
              <a:prstDash val="dash"/>
              <a:round/>
              <a:headEnd/>
              <a:tailEnd/>
            </a:ln>
          </p:spPr>
          <p:txBody>
            <a:bodyPr/>
            <a:lstStyle/>
            <a:p>
              <a:endParaRPr lang="fr-FR"/>
            </a:p>
          </p:txBody>
        </p:sp>
      </p:grpSp>
      <p:sp>
        <p:nvSpPr>
          <p:cNvPr id="16" name="Rectangle 15"/>
          <p:cNvSpPr/>
          <p:nvPr/>
        </p:nvSpPr>
        <p:spPr>
          <a:xfrm>
            <a:off x="425015" y="3140424"/>
            <a:ext cx="4032448" cy="2369880"/>
          </a:xfrm>
          <a:prstGeom prst="rect">
            <a:avLst/>
          </a:prstGeom>
        </p:spPr>
        <p:txBody>
          <a:bodyPr wrap="square">
            <a:spAutoFit/>
          </a:bodyPr>
          <a:lstStyle/>
          <a:p>
            <a:pPr marL="271463" indent="-271463">
              <a:spcBef>
                <a:spcPts val="1800"/>
              </a:spcBef>
              <a:buClr>
                <a:srgbClr val="CF022B"/>
              </a:buClr>
              <a:buSzPct val="90000"/>
              <a:buBlip>
                <a:blip r:embed="rId2"/>
              </a:buBlip>
            </a:pPr>
            <a:r>
              <a:rPr lang="fr-FR" sz="1400" dirty="0" smtClean="0"/>
              <a:t>Comme pour la retraite, la protection santé s’inscrit dans une logique d’empilement des couverture :</a:t>
            </a:r>
          </a:p>
          <a:p>
            <a:pPr marL="715963" lvl="1" indent="-242888">
              <a:spcBef>
                <a:spcPts val="411"/>
              </a:spcBef>
              <a:buSzPct val="80000"/>
              <a:buBlip>
                <a:blip r:embed="rId3"/>
              </a:buBlip>
            </a:pPr>
            <a:r>
              <a:rPr lang="fr-FR" sz="1200" dirty="0" smtClean="0"/>
              <a:t>L’AMO (assurance maladie obligatoire) qui correspond à la protection de base, obligatoire, et qui est prise en charge par la Sécurité Sociale</a:t>
            </a:r>
          </a:p>
          <a:p>
            <a:pPr marL="715963" lvl="1" indent="-242888">
              <a:spcBef>
                <a:spcPts val="411"/>
              </a:spcBef>
              <a:buSzPct val="80000"/>
              <a:buBlip>
                <a:blip r:embed="rId3"/>
              </a:buBlip>
            </a:pPr>
            <a:r>
              <a:rPr lang="fr-FR" sz="1200" dirty="0" smtClean="0"/>
              <a:t>L’AMC (assurance maladie complémentaire), facultative, destinée à couvrir la partie des frais de soins non remboursée par la Sécurité Sociale</a:t>
            </a:r>
          </a:p>
          <a:p>
            <a:pPr marL="715963" lvl="1" indent="-242888">
              <a:spcBef>
                <a:spcPts val="411"/>
              </a:spcBef>
              <a:buSzPct val="80000"/>
              <a:buBlip>
                <a:blip r:embed="rId3"/>
              </a:buBlip>
            </a:pPr>
            <a:r>
              <a:rPr lang="fr-FR" sz="1200" dirty="0" smtClean="0"/>
              <a:t>Remarque : des AMC peuvent être obligatoires. Par ex. : l’AMC de </a:t>
            </a:r>
            <a:r>
              <a:rPr lang="fr-FR" sz="1200" dirty="0" err="1" smtClean="0"/>
              <a:t>Sopra</a:t>
            </a:r>
            <a:r>
              <a:rPr lang="fr-FR" sz="1200" dirty="0" smtClean="0"/>
              <a:t> Consulting</a:t>
            </a:r>
          </a:p>
        </p:txBody>
      </p:sp>
      <p:sp>
        <p:nvSpPr>
          <p:cNvPr id="2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La santé</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25</a:t>
            </a:fld>
            <a:endParaRPr lang="fr-FR" dirty="0"/>
          </a:p>
        </p:txBody>
      </p:sp>
      <p:sp>
        <p:nvSpPr>
          <p:cNvPr id="6" name="Espace réservé du texte 5"/>
          <p:cNvSpPr>
            <a:spLocks noGrp="1"/>
          </p:cNvSpPr>
          <p:nvPr>
            <p:ph type="body" sz="quarter" idx="13"/>
          </p:nvPr>
        </p:nvSpPr>
        <p:spPr/>
        <p:txBody>
          <a:bodyPr/>
          <a:lstStyle/>
          <a:p>
            <a:r>
              <a:rPr lang="fr-FR" dirty="0" smtClean="0"/>
              <a:t>Le remboursement des frais de santé</a:t>
            </a:r>
            <a:endParaRPr lang="fr-FR" dirty="0"/>
          </a:p>
        </p:txBody>
      </p:sp>
      <p:grpSp>
        <p:nvGrpSpPr>
          <p:cNvPr id="17" name="Groupe 23"/>
          <p:cNvGrpSpPr>
            <a:grpSpLocks/>
          </p:cNvGrpSpPr>
          <p:nvPr/>
        </p:nvGrpSpPr>
        <p:grpSpPr bwMode="auto">
          <a:xfrm>
            <a:off x="406401" y="1230016"/>
            <a:ext cx="8902700" cy="5223321"/>
            <a:chOff x="165100" y="1026691"/>
            <a:chExt cx="8902700" cy="5223321"/>
          </a:xfrm>
        </p:grpSpPr>
        <p:sp>
          <p:nvSpPr>
            <p:cNvPr id="18" name="Rectangle 3"/>
            <p:cNvSpPr>
              <a:spLocks noChangeArrowheads="1"/>
            </p:cNvSpPr>
            <p:nvPr/>
          </p:nvSpPr>
          <p:spPr bwMode="auto">
            <a:xfrm>
              <a:off x="4830763" y="1026691"/>
              <a:ext cx="1685925" cy="758825"/>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3600" tIns="3600" rIns="3600" bIns="3600" anchor="ctr"/>
            <a:lstStyle/>
            <a:p>
              <a:pPr algn="ctr">
                <a:defRPr/>
              </a:pPr>
              <a:r>
                <a:rPr lang="fr-FR" sz="1100" b="1"/>
                <a:t>Biens médicaux</a:t>
              </a:r>
            </a:p>
            <a:p>
              <a:pPr algn="ctr">
                <a:defRPr/>
              </a:pPr>
              <a:r>
                <a:rPr lang="fr-FR" sz="1100"/>
                <a:t>Médicaments</a:t>
              </a:r>
            </a:p>
            <a:p>
              <a:pPr algn="ctr">
                <a:defRPr/>
              </a:pPr>
              <a:r>
                <a:rPr lang="fr-FR" sz="1100"/>
                <a:t>Optiques</a:t>
              </a:r>
            </a:p>
            <a:p>
              <a:pPr algn="ctr">
                <a:defRPr/>
              </a:pPr>
              <a:r>
                <a:rPr lang="fr-FR" sz="1100"/>
                <a:t>Prothèses…</a:t>
              </a:r>
            </a:p>
          </p:txBody>
        </p:sp>
        <p:sp>
          <p:nvSpPr>
            <p:cNvPr id="19" name="Rectangle 8"/>
            <p:cNvSpPr>
              <a:spLocks noChangeArrowheads="1"/>
            </p:cNvSpPr>
            <p:nvPr/>
          </p:nvSpPr>
          <p:spPr bwMode="auto">
            <a:xfrm>
              <a:off x="2809875" y="1026691"/>
              <a:ext cx="1685925" cy="758825"/>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3600" tIns="3600" rIns="3600" bIns="3600" anchor="ctr"/>
            <a:lstStyle/>
            <a:p>
              <a:pPr algn="ctr">
                <a:defRPr/>
              </a:pPr>
              <a:r>
                <a:rPr lang="fr-FR" sz="1100" b="1" dirty="0"/>
                <a:t>Frais de soins</a:t>
              </a:r>
            </a:p>
            <a:p>
              <a:pPr algn="ctr">
                <a:defRPr/>
              </a:pPr>
              <a:r>
                <a:rPr lang="fr-FR" sz="1100" dirty="0"/>
                <a:t>Consultations</a:t>
              </a:r>
            </a:p>
            <a:p>
              <a:pPr algn="ctr">
                <a:defRPr/>
              </a:pPr>
              <a:r>
                <a:rPr lang="fr-FR" sz="1100" dirty="0"/>
                <a:t>Hospitalisation</a:t>
              </a:r>
            </a:p>
            <a:p>
              <a:pPr algn="ctr">
                <a:defRPr/>
              </a:pPr>
              <a:r>
                <a:rPr lang="fr-FR" sz="1100" dirty="0"/>
                <a:t>Examens …</a:t>
              </a:r>
            </a:p>
          </p:txBody>
        </p:sp>
        <p:grpSp>
          <p:nvGrpSpPr>
            <p:cNvPr id="20" name="Groupe 46"/>
            <p:cNvGrpSpPr>
              <a:grpSpLocks/>
            </p:cNvGrpSpPr>
            <p:nvPr/>
          </p:nvGrpSpPr>
          <p:grpSpPr bwMode="auto">
            <a:xfrm>
              <a:off x="165100" y="1165821"/>
              <a:ext cx="8902700" cy="5084191"/>
              <a:chOff x="165100" y="1178521"/>
              <a:chExt cx="8902700" cy="5084191"/>
            </a:xfrm>
          </p:grpSpPr>
          <p:sp>
            <p:nvSpPr>
              <p:cNvPr id="21" name="Rectangle 28"/>
              <p:cNvSpPr>
                <a:spLocks noChangeArrowheads="1"/>
              </p:cNvSpPr>
              <p:nvPr/>
            </p:nvSpPr>
            <p:spPr bwMode="auto">
              <a:xfrm>
                <a:off x="288925" y="1870224"/>
                <a:ext cx="8531225" cy="1017587"/>
              </a:xfrm>
              <a:prstGeom prst="rect">
                <a:avLst/>
              </a:prstGeom>
              <a:noFill/>
              <a:ln w="9525">
                <a:noFill/>
                <a:miter lim="800000"/>
                <a:headEnd/>
                <a:tailEnd/>
              </a:ln>
            </p:spPr>
            <p:txBody>
              <a:bodyPr lIns="87387" tIns="43693" rIns="87387" bIns="43693"/>
              <a:lstStyle/>
              <a:p>
                <a:pPr marL="271463" indent="-271463">
                  <a:spcBef>
                    <a:spcPts val="1800"/>
                  </a:spcBef>
                  <a:buClr>
                    <a:srgbClr val="CF022B"/>
                  </a:buClr>
                  <a:buSzPct val="90000"/>
                  <a:buBlip>
                    <a:blip r:embed="rId2"/>
                  </a:buBlip>
                </a:pPr>
                <a:r>
                  <a:rPr lang="fr-FR" sz="1400" dirty="0"/>
                  <a:t>Le niveau de remboursement global dépend de deux éléments :</a:t>
                </a:r>
              </a:p>
              <a:p>
                <a:pPr marL="715963" lvl="1" indent="-242888">
                  <a:spcBef>
                    <a:spcPts val="411"/>
                  </a:spcBef>
                  <a:spcAft>
                    <a:spcPct val="10000"/>
                  </a:spcAft>
                  <a:buClr>
                    <a:schemeClr val="bg2"/>
                  </a:buClr>
                  <a:buSzPct val="80000"/>
                  <a:buBlip>
                    <a:blip r:embed="rId3"/>
                  </a:buBlip>
                </a:pPr>
                <a:r>
                  <a:rPr lang="fr-FR" sz="1200" dirty="0"/>
                  <a:t>Le montant laissé à la charge de l'assuré après  remboursement de la S.S (AMO)</a:t>
                </a:r>
              </a:p>
              <a:p>
                <a:pPr marL="715963" lvl="1" indent="-242888">
                  <a:spcBef>
                    <a:spcPts val="411"/>
                  </a:spcBef>
                  <a:spcAft>
                    <a:spcPct val="10000"/>
                  </a:spcAft>
                  <a:buClr>
                    <a:schemeClr val="bg2"/>
                  </a:buClr>
                  <a:buSzPct val="80000"/>
                  <a:buBlip>
                    <a:blip r:embed="rId3"/>
                  </a:buBlip>
                </a:pPr>
                <a:r>
                  <a:rPr lang="fr-FR" sz="1200" dirty="0"/>
                  <a:t>Si c'est une consultation, cela dépendra du conventionnement du médecin</a:t>
                </a:r>
              </a:p>
              <a:p>
                <a:pPr marL="715963" lvl="1" indent="-242888">
                  <a:spcBef>
                    <a:spcPts val="411"/>
                  </a:spcBef>
                  <a:spcAft>
                    <a:spcPct val="10000"/>
                  </a:spcAft>
                  <a:buClr>
                    <a:schemeClr val="bg2"/>
                  </a:buClr>
                  <a:buSzPct val="80000"/>
                  <a:buBlip>
                    <a:blip r:embed="rId3"/>
                  </a:buBlip>
                </a:pPr>
                <a:r>
                  <a:rPr lang="fr-FR" sz="1200" dirty="0"/>
                  <a:t>Le niveau de garanties (AMC) souscrites par l'assuré pour couvrir tout ou partie de ce reste à charge</a:t>
                </a:r>
              </a:p>
              <a:p>
                <a:pPr marL="1092200" lvl="2" indent="-217488" algn="just" defTabSz="874713">
                  <a:spcBef>
                    <a:spcPct val="20000"/>
                  </a:spcBef>
                  <a:buFont typeface="Wingdings" pitchFamily="2" charset="2"/>
                  <a:buChar char="n"/>
                </a:pPr>
                <a:endParaRPr lang="fr-FR" sz="1400" dirty="0"/>
              </a:p>
            </p:txBody>
          </p:sp>
          <p:sp>
            <p:nvSpPr>
              <p:cNvPr id="22" name="AutoShape 4"/>
              <p:cNvSpPr>
                <a:spLocks noChangeArrowheads="1"/>
              </p:cNvSpPr>
              <p:nvPr/>
            </p:nvSpPr>
            <p:spPr bwMode="auto">
              <a:xfrm>
                <a:off x="2268539" y="1197257"/>
                <a:ext cx="304800" cy="532887"/>
              </a:xfrm>
              <a:prstGeom prst="rightArrow">
                <a:avLst>
                  <a:gd name="adj1" fmla="val 55833"/>
                  <a:gd name="adj2" fmla="val 55556"/>
                </a:avLst>
              </a:prstGeom>
              <a:solidFill>
                <a:srgbClr val="CF022B"/>
              </a:solidFill>
              <a:ln>
                <a:headEnd/>
                <a:tailEnd/>
              </a:ln>
            </p:spPr>
            <p:style>
              <a:lnRef idx="0">
                <a:schemeClr val="accent1"/>
              </a:lnRef>
              <a:fillRef idx="3">
                <a:schemeClr val="accent1"/>
              </a:fillRef>
              <a:effectRef idx="3">
                <a:schemeClr val="accent1"/>
              </a:effectRef>
              <a:fontRef idx="minor">
                <a:schemeClr val="lt1"/>
              </a:fontRef>
            </p:style>
            <p:txBody>
              <a:bodyPr lIns="54000" tIns="10800" rIns="54000" bIns="10800" anchor="ctr">
                <a:spAutoFit/>
              </a:bodyPr>
              <a:lstStyle/>
              <a:p>
                <a:pPr eaLnBrk="0" hangingPunct="0">
                  <a:defRPr/>
                </a:pPr>
                <a:endParaRPr lang="fr-FR"/>
              </a:p>
            </p:txBody>
          </p:sp>
          <p:sp>
            <p:nvSpPr>
              <p:cNvPr id="23" name="Oval 5"/>
              <p:cNvSpPr>
                <a:spLocks noChangeArrowheads="1"/>
              </p:cNvSpPr>
              <p:nvPr/>
            </p:nvSpPr>
            <p:spPr bwMode="auto">
              <a:xfrm>
                <a:off x="539750" y="1178521"/>
                <a:ext cx="1511300" cy="54768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lIns="54000" tIns="10800" rIns="54000" bIns="10800" anchor="ctr"/>
              <a:lstStyle/>
              <a:p>
                <a:pPr algn="ctr" eaLnBrk="0" hangingPunct="0">
                  <a:defRPr/>
                </a:pPr>
                <a:r>
                  <a:rPr lang="fr-FR" sz="1100" b="1" dirty="0">
                    <a:solidFill>
                      <a:schemeClr val="tx1"/>
                    </a:solidFill>
                  </a:rPr>
                  <a:t>Assuré</a:t>
                </a:r>
              </a:p>
              <a:p>
                <a:pPr algn="ctr" eaLnBrk="0" hangingPunct="0">
                  <a:defRPr/>
                </a:pPr>
                <a:r>
                  <a:rPr lang="fr-FR" sz="1100" b="1" dirty="0">
                    <a:solidFill>
                      <a:schemeClr val="tx1"/>
                    </a:solidFill>
                  </a:rPr>
                  <a:t>Ayant-droit </a:t>
                </a:r>
              </a:p>
            </p:txBody>
          </p:sp>
          <p:sp>
            <p:nvSpPr>
              <p:cNvPr id="24" name="Text Box 7"/>
              <p:cNvSpPr txBox="1">
                <a:spLocks noChangeArrowheads="1"/>
              </p:cNvSpPr>
              <p:nvPr/>
            </p:nvSpPr>
            <p:spPr bwMode="auto">
              <a:xfrm>
                <a:off x="5724525" y="3933825"/>
                <a:ext cx="3343275" cy="1137332"/>
              </a:xfrm>
              <a:prstGeom prst="rect">
                <a:avLst/>
              </a:prstGeom>
              <a:noFill/>
              <a:ln w="9525">
                <a:noFill/>
                <a:miter lim="800000"/>
                <a:headEnd/>
                <a:tailEnd/>
              </a:ln>
            </p:spPr>
            <p:txBody>
              <a:bodyPr lIns="90000" tIns="46800" rIns="90000" bIns="46800">
                <a:spAutoFit/>
              </a:bodyPr>
              <a:lstStyle/>
              <a:p>
                <a:pPr marL="271463" indent="-271463">
                  <a:spcBef>
                    <a:spcPts val="1800"/>
                  </a:spcBef>
                  <a:buClr>
                    <a:srgbClr val="CF022B"/>
                  </a:buClr>
                  <a:buSzPct val="90000"/>
                  <a:buBlip>
                    <a:blip r:embed="rId2"/>
                  </a:buBlip>
                  <a:defRPr/>
                </a:pPr>
                <a:r>
                  <a:rPr lang="fr-FR" sz="1400" b="1" dirty="0"/>
                  <a:t>Respect du principe indemnitaire </a:t>
                </a:r>
                <a:r>
                  <a:rPr lang="fr-FR" sz="1400" dirty="0"/>
                  <a:t>(art L121/1 du code des assurances) =</a:t>
                </a:r>
              </a:p>
              <a:p>
                <a:pPr marL="177800" defTabSz="874713">
                  <a:spcBef>
                    <a:spcPct val="20000"/>
                  </a:spcBef>
                  <a:buClr>
                    <a:schemeClr val="folHlink"/>
                  </a:buClr>
                  <a:defRPr/>
                </a:pPr>
                <a:r>
                  <a:rPr lang="fr-FR" sz="1200" dirty="0">
                    <a:solidFill>
                      <a:srgbClr val="5A5A5A"/>
                    </a:solidFill>
                    <a:latin typeface="Arial" pitchFamily="34" charset="0"/>
                  </a:rPr>
                  <a:t>Les prestations ne peuvent excéder le montant des dépenses totales de santé payées par l'assuré</a:t>
                </a:r>
              </a:p>
            </p:txBody>
          </p:sp>
          <p:sp>
            <p:nvSpPr>
              <p:cNvPr id="25" name="Text Box 9"/>
              <p:cNvSpPr txBox="1">
                <a:spLocks noChangeArrowheads="1"/>
              </p:cNvSpPr>
              <p:nvPr/>
            </p:nvSpPr>
            <p:spPr bwMode="auto">
              <a:xfrm>
                <a:off x="4495800" y="1231354"/>
                <a:ext cx="304800" cy="356124"/>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fr-FR" sz="1700" b="1" dirty="0"/>
                  <a:t>+</a:t>
                </a:r>
              </a:p>
            </p:txBody>
          </p:sp>
          <p:sp>
            <p:nvSpPr>
              <p:cNvPr id="26" name="Oval 10"/>
              <p:cNvSpPr>
                <a:spLocks noChangeArrowheads="1"/>
              </p:cNvSpPr>
              <p:nvPr/>
            </p:nvSpPr>
            <p:spPr bwMode="auto">
              <a:xfrm>
                <a:off x="3739197" y="2947947"/>
                <a:ext cx="1262382" cy="290346"/>
              </a:xfrm>
              <a:prstGeom prst="ellipse">
                <a:avLst/>
              </a:prstGeom>
              <a:solidFill>
                <a:srgbClr val="CF022B"/>
              </a:solidFill>
              <a:ln>
                <a:headEnd/>
                <a:tailEnd/>
              </a:ln>
            </p:spPr>
            <p:style>
              <a:lnRef idx="0">
                <a:schemeClr val="accent1"/>
              </a:lnRef>
              <a:fillRef idx="3">
                <a:schemeClr val="accent1"/>
              </a:fillRef>
              <a:effectRef idx="3">
                <a:schemeClr val="accent1"/>
              </a:effectRef>
              <a:fontRef idx="minor">
                <a:schemeClr val="lt1"/>
              </a:fontRef>
            </p:style>
            <p:txBody>
              <a:bodyPr wrap="none" lIns="54000" tIns="10800" rIns="54000" bIns="10800" anchor="ctr">
                <a:spAutoFit/>
              </a:bodyPr>
              <a:lstStyle/>
              <a:p>
                <a:pPr algn="ctr" eaLnBrk="0" hangingPunct="0">
                  <a:defRPr/>
                </a:pPr>
                <a:r>
                  <a:rPr lang="fr-FR" sz="1200" b="1" dirty="0">
                    <a:solidFill>
                      <a:schemeClr val="bg1"/>
                    </a:solidFill>
                  </a:rPr>
                  <a:t>AMO + AMC</a:t>
                </a:r>
              </a:p>
            </p:txBody>
          </p:sp>
          <p:sp>
            <p:nvSpPr>
              <p:cNvPr id="27" name="Oval 11"/>
              <p:cNvSpPr>
                <a:spLocks noChangeArrowheads="1"/>
              </p:cNvSpPr>
              <p:nvPr/>
            </p:nvSpPr>
            <p:spPr bwMode="auto">
              <a:xfrm>
                <a:off x="746962" y="3524011"/>
                <a:ext cx="1142912" cy="290346"/>
              </a:xfrm>
              <a:prstGeom prst="ellipse">
                <a:avLst/>
              </a:prstGeom>
              <a:solidFill>
                <a:srgbClr val="CF022B"/>
              </a:solidFill>
              <a:ln>
                <a:headEnd/>
                <a:tailEnd/>
              </a:ln>
            </p:spPr>
            <p:style>
              <a:lnRef idx="0">
                <a:schemeClr val="accent1"/>
              </a:lnRef>
              <a:fillRef idx="3">
                <a:schemeClr val="accent1"/>
              </a:fillRef>
              <a:effectRef idx="3">
                <a:schemeClr val="accent1"/>
              </a:effectRef>
              <a:fontRef idx="minor">
                <a:schemeClr val="lt1"/>
              </a:fontRef>
            </p:style>
            <p:txBody>
              <a:bodyPr wrap="none" lIns="54000" tIns="10800" rIns="54000" bIns="10800" anchor="ctr">
                <a:spAutoFit/>
              </a:bodyPr>
              <a:lstStyle/>
              <a:p>
                <a:pPr algn="ctr" eaLnBrk="0" hangingPunct="0">
                  <a:defRPr/>
                </a:pPr>
                <a:r>
                  <a:rPr lang="fr-FR" sz="1200" b="1" dirty="0">
                    <a:solidFill>
                      <a:schemeClr val="bg1"/>
                    </a:solidFill>
                  </a:rPr>
                  <a:t>AMO seule</a:t>
                </a:r>
              </a:p>
            </p:txBody>
          </p:sp>
          <p:sp>
            <p:nvSpPr>
              <p:cNvPr id="28" name="AutoShape 14"/>
              <p:cNvSpPr>
                <a:spLocks noChangeArrowheads="1"/>
              </p:cNvSpPr>
              <p:nvPr/>
            </p:nvSpPr>
            <p:spPr bwMode="auto">
              <a:xfrm>
                <a:off x="3375025" y="5375275"/>
                <a:ext cx="2349500" cy="887437"/>
              </a:xfrm>
              <a:prstGeom prst="cube">
                <a:avLst>
                  <a:gd name="adj" fmla="val 13838"/>
                </a:avLst>
              </a:prstGeom>
              <a:solidFill>
                <a:srgbClr val="CF022B"/>
              </a:solidFill>
              <a:ln>
                <a:headEnd/>
                <a:tailEnd/>
              </a:ln>
            </p:spPr>
            <p:style>
              <a:lnRef idx="0">
                <a:schemeClr val="accent1"/>
              </a:lnRef>
              <a:fillRef idx="3">
                <a:schemeClr val="accent1"/>
              </a:fillRef>
              <a:effectRef idx="3">
                <a:schemeClr val="accent1"/>
              </a:effectRef>
              <a:fontRef idx="minor">
                <a:schemeClr val="lt1"/>
              </a:fontRef>
            </p:style>
            <p:txBody>
              <a:bodyPr lIns="3600" tIns="3600" rIns="3600" bIns="3600" anchor="ctr"/>
              <a:lstStyle/>
              <a:p>
                <a:pPr algn="ctr">
                  <a:defRPr/>
                </a:pPr>
                <a:r>
                  <a:rPr lang="fr-FR" sz="1000" b="1">
                    <a:solidFill>
                      <a:schemeClr val="bg1"/>
                    </a:solidFill>
                  </a:rPr>
                  <a:t>AMO</a:t>
                </a:r>
              </a:p>
            </p:txBody>
          </p:sp>
          <p:sp>
            <p:nvSpPr>
              <p:cNvPr id="29" name="AutoShape 15"/>
              <p:cNvSpPr>
                <a:spLocks noChangeArrowheads="1"/>
              </p:cNvSpPr>
              <p:nvPr/>
            </p:nvSpPr>
            <p:spPr bwMode="auto">
              <a:xfrm>
                <a:off x="3375025" y="4689475"/>
                <a:ext cx="1143000" cy="838200"/>
              </a:xfrm>
              <a:prstGeom prst="cube">
                <a:avLst>
                  <a:gd name="adj" fmla="val 13069"/>
                </a:avLst>
              </a:prstGeom>
              <a:solidFill>
                <a:schemeClr val="tx1">
                  <a:lumMod val="25000"/>
                  <a:lumOff val="75000"/>
                </a:schemeClr>
              </a:solidFill>
              <a:ln>
                <a:headEnd/>
                <a:tailEnd/>
              </a:ln>
            </p:spPr>
            <p:style>
              <a:lnRef idx="0">
                <a:schemeClr val="accent3"/>
              </a:lnRef>
              <a:fillRef idx="3">
                <a:schemeClr val="accent3"/>
              </a:fillRef>
              <a:effectRef idx="3">
                <a:schemeClr val="accent3"/>
              </a:effectRef>
              <a:fontRef idx="minor">
                <a:schemeClr val="lt1"/>
              </a:fontRef>
            </p:style>
            <p:txBody>
              <a:bodyPr lIns="3600" tIns="3600" rIns="3600" bIns="3600" anchor="ctr"/>
              <a:lstStyle/>
              <a:p>
                <a:pPr algn="ctr">
                  <a:defRPr/>
                </a:pPr>
                <a:r>
                  <a:rPr lang="fr-FR" sz="1000" b="1" dirty="0">
                    <a:solidFill>
                      <a:schemeClr val="tx1"/>
                    </a:solidFill>
                  </a:rPr>
                  <a:t>Ticket modérateur</a:t>
                </a:r>
              </a:p>
            </p:txBody>
          </p:sp>
          <p:sp>
            <p:nvSpPr>
              <p:cNvPr id="30" name="AutoShape 17"/>
              <p:cNvSpPr>
                <a:spLocks noChangeArrowheads="1"/>
              </p:cNvSpPr>
              <p:nvPr/>
            </p:nvSpPr>
            <p:spPr bwMode="auto">
              <a:xfrm>
                <a:off x="2753692" y="5115975"/>
                <a:ext cx="496888" cy="532887"/>
              </a:xfrm>
              <a:prstGeom prst="rightArrow">
                <a:avLst>
                  <a:gd name="adj1" fmla="val 55731"/>
                  <a:gd name="adj2" fmla="val 45046"/>
                </a:avLst>
              </a:prstGeom>
              <a:solidFill>
                <a:srgbClr val="CF022B"/>
              </a:solidFill>
              <a:ln>
                <a:headEnd/>
                <a:tailEnd/>
              </a:ln>
            </p:spPr>
            <p:style>
              <a:lnRef idx="0">
                <a:schemeClr val="accent1"/>
              </a:lnRef>
              <a:fillRef idx="3">
                <a:schemeClr val="accent1"/>
              </a:fillRef>
              <a:effectRef idx="3">
                <a:schemeClr val="accent1"/>
              </a:effectRef>
              <a:fontRef idx="minor">
                <a:schemeClr val="lt1"/>
              </a:fontRef>
            </p:style>
            <p:txBody>
              <a:bodyPr lIns="54000" tIns="10800" rIns="54000" bIns="10800" anchor="ctr">
                <a:spAutoFit/>
              </a:bodyPr>
              <a:lstStyle/>
              <a:p>
                <a:pPr eaLnBrk="0" hangingPunct="0">
                  <a:defRPr/>
                </a:pPr>
                <a:endParaRPr lang="fr-FR"/>
              </a:p>
            </p:txBody>
          </p:sp>
          <p:sp>
            <p:nvSpPr>
              <p:cNvPr id="31" name="AutoShape 18"/>
              <p:cNvSpPr>
                <a:spLocks noChangeArrowheads="1"/>
              </p:cNvSpPr>
              <p:nvPr/>
            </p:nvSpPr>
            <p:spPr bwMode="auto">
              <a:xfrm>
                <a:off x="4365625" y="4384675"/>
                <a:ext cx="1358900" cy="1143000"/>
              </a:xfrm>
              <a:prstGeom prst="cube">
                <a:avLst>
                  <a:gd name="adj" fmla="val 13069"/>
                </a:avLst>
              </a:prstGeom>
              <a:solidFill>
                <a:schemeClr val="tx1">
                  <a:lumMod val="25000"/>
                  <a:lumOff val="75000"/>
                </a:schemeClr>
              </a:solidFill>
              <a:ln>
                <a:headEnd/>
                <a:tailEnd/>
              </a:ln>
            </p:spPr>
            <p:style>
              <a:lnRef idx="0">
                <a:schemeClr val="accent3"/>
              </a:lnRef>
              <a:fillRef idx="3">
                <a:schemeClr val="accent3"/>
              </a:fillRef>
              <a:effectRef idx="3">
                <a:schemeClr val="accent3"/>
              </a:effectRef>
              <a:fontRef idx="minor">
                <a:schemeClr val="lt1"/>
              </a:fontRef>
            </p:style>
            <p:txBody>
              <a:bodyPr lIns="3600" tIns="3600" rIns="3600" bIns="3600" anchor="ctr"/>
              <a:lstStyle/>
              <a:p>
                <a:pPr algn="ctr">
                  <a:defRPr/>
                </a:pPr>
                <a:r>
                  <a:rPr lang="fr-FR" sz="1000" b="1" dirty="0">
                    <a:solidFill>
                      <a:schemeClr val="tx1"/>
                    </a:solidFill>
                  </a:rPr>
                  <a:t>Remboursement</a:t>
                </a:r>
              </a:p>
              <a:p>
                <a:pPr algn="ctr">
                  <a:defRPr/>
                </a:pPr>
                <a:r>
                  <a:rPr lang="fr-FR" sz="1000" b="1" dirty="0">
                    <a:solidFill>
                      <a:schemeClr val="tx1"/>
                    </a:solidFill>
                  </a:rPr>
                  <a:t>Dépassements</a:t>
                </a:r>
              </a:p>
            </p:txBody>
          </p:sp>
          <p:sp>
            <p:nvSpPr>
              <p:cNvPr id="32" name="AutoShape 19"/>
              <p:cNvSpPr>
                <a:spLocks noChangeArrowheads="1"/>
              </p:cNvSpPr>
              <p:nvPr/>
            </p:nvSpPr>
            <p:spPr bwMode="auto">
              <a:xfrm>
                <a:off x="4365625" y="4156075"/>
                <a:ext cx="1358900" cy="381000"/>
              </a:xfrm>
              <a:prstGeom prst="cube">
                <a:avLst>
                  <a:gd name="adj" fmla="val 39583"/>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3600" tIns="3600" rIns="3600" bIns="3600" anchor="ctr"/>
              <a:lstStyle/>
              <a:p>
                <a:pPr algn="ctr">
                  <a:defRPr/>
                </a:pPr>
                <a:r>
                  <a:rPr lang="fr-FR" sz="1000" b="1"/>
                  <a:t>Reste à charge</a:t>
                </a:r>
              </a:p>
            </p:txBody>
          </p:sp>
          <p:sp>
            <p:nvSpPr>
              <p:cNvPr id="33" name="AutoShape 20"/>
              <p:cNvSpPr>
                <a:spLocks noChangeArrowheads="1"/>
              </p:cNvSpPr>
              <p:nvPr/>
            </p:nvSpPr>
            <p:spPr bwMode="auto">
              <a:xfrm>
                <a:off x="165100" y="5375275"/>
                <a:ext cx="2408238" cy="887437"/>
              </a:xfrm>
              <a:prstGeom prst="cube">
                <a:avLst>
                  <a:gd name="adj" fmla="val 12204"/>
                </a:avLst>
              </a:prstGeom>
              <a:solidFill>
                <a:srgbClr val="CF022B"/>
              </a:solidFill>
              <a:ln>
                <a:headEnd/>
                <a:tailEnd/>
              </a:ln>
            </p:spPr>
            <p:style>
              <a:lnRef idx="0">
                <a:schemeClr val="accent1"/>
              </a:lnRef>
              <a:fillRef idx="3">
                <a:schemeClr val="accent1"/>
              </a:fillRef>
              <a:effectRef idx="3">
                <a:schemeClr val="accent1"/>
              </a:effectRef>
              <a:fontRef idx="minor">
                <a:schemeClr val="lt1"/>
              </a:fontRef>
            </p:style>
            <p:txBody>
              <a:bodyPr lIns="3600" tIns="3600" rIns="3600" bIns="3600" anchor="ctr"/>
              <a:lstStyle/>
              <a:p>
                <a:pPr algn="ctr">
                  <a:defRPr/>
                </a:pPr>
                <a:r>
                  <a:rPr lang="fr-FR" sz="1000" b="1">
                    <a:solidFill>
                      <a:schemeClr val="bg1"/>
                    </a:solidFill>
                  </a:rPr>
                  <a:t>AMO</a:t>
                </a:r>
              </a:p>
            </p:txBody>
          </p:sp>
          <p:sp>
            <p:nvSpPr>
              <p:cNvPr id="34" name="AutoShape 21"/>
              <p:cNvSpPr>
                <a:spLocks noChangeArrowheads="1"/>
              </p:cNvSpPr>
              <p:nvPr/>
            </p:nvSpPr>
            <p:spPr bwMode="auto">
              <a:xfrm>
                <a:off x="165100" y="4689475"/>
                <a:ext cx="1228725" cy="838200"/>
              </a:xfrm>
              <a:prstGeom prst="cube">
                <a:avLst>
                  <a:gd name="adj" fmla="val 13069"/>
                </a:avLst>
              </a:prstGeom>
              <a:solidFill>
                <a:schemeClr val="tx1">
                  <a:lumMod val="25000"/>
                  <a:lumOff val="75000"/>
                </a:schemeClr>
              </a:solidFill>
              <a:ln>
                <a:headEnd/>
                <a:tailEnd/>
              </a:ln>
            </p:spPr>
            <p:style>
              <a:lnRef idx="0">
                <a:schemeClr val="accent3"/>
              </a:lnRef>
              <a:fillRef idx="3">
                <a:schemeClr val="accent3"/>
              </a:fillRef>
              <a:effectRef idx="3">
                <a:schemeClr val="accent3"/>
              </a:effectRef>
              <a:fontRef idx="minor">
                <a:schemeClr val="lt1"/>
              </a:fontRef>
            </p:style>
            <p:txBody>
              <a:bodyPr lIns="3600" tIns="3600" rIns="3600" bIns="3600" anchor="ctr"/>
              <a:lstStyle/>
              <a:p>
                <a:pPr algn="ctr">
                  <a:defRPr/>
                </a:pPr>
                <a:r>
                  <a:rPr lang="fr-FR" sz="1000" b="1" dirty="0">
                    <a:solidFill>
                      <a:schemeClr val="tx1"/>
                    </a:solidFill>
                  </a:rPr>
                  <a:t>Reste à charge : ticket modérateur</a:t>
                </a:r>
              </a:p>
            </p:txBody>
          </p:sp>
          <p:sp>
            <p:nvSpPr>
              <p:cNvPr id="35" name="AutoShape 23"/>
              <p:cNvSpPr>
                <a:spLocks noChangeArrowheads="1"/>
              </p:cNvSpPr>
              <p:nvPr/>
            </p:nvSpPr>
            <p:spPr bwMode="auto">
              <a:xfrm>
                <a:off x="1241425" y="4308475"/>
                <a:ext cx="1331913" cy="1219200"/>
              </a:xfrm>
              <a:prstGeom prst="cube">
                <a:avLst>
                  <a:gd name="adj" fmla="val 11634"/>
                </a:avLst>
              </a:prstGeom>
              <a:solidFill>
                <a:schemeClr val="tx1">
                  <a:lumMod val="25000"/>
                  <a:lumOff val="75000"/>
                </a:schemeClr>
              </a:solidFill>
              <a:ln>
                <a:headEnd/>
                <a:tailEnd/>
              </a:ln>
            </p:spPr>
            <p:style>
              <a:lnRef idx="0">
                <a:schemeClr val="accent3"/>
              </a:lnRef>
              <a:fillRef idx="3">
                <a:schemeClr val="accent3"/>
              </a:fillRef>
              <a:effectRef idx="3">
                <a:schemeClr val="accent3"/>
              </a:effectRef>
              <a:fontRef idx="minor">
                <a:schemeClr val="lt1"/>
              </a:fontRef>
            </p:style>
            <p:txBody>
              <a:bodyPr lIns="3600" tIns="3600" rIns="3600" bIns="3600" anchor="ctr"/>
              <a:lstStyle/>
              <a:p>
                <a:pPr algn="ctr">
                  <a:defRPr/>
                </a:pPr>
                <a:r>
                  <a:rPr lang="fr-FR" sz="1000" b="1" dirty="0">
                    <a:solidFill>
                      <a:schemeClr val="tx1"/>
                    </a:solidFill>
                  </a:rPr>
                  <a:t>Reste à charge : ticket modérateur</a:t>
                </a:r>
              </a:p>
              <a:p>
                <a:pPr algn="ctr">
                  <a:defRPr/>
                </a:pPr>
                <a:r>
                  <a:rPr lang="fr-FR" sz="1000" b="1" dirty="0">
                    <a:solidFill>
                      <a:schemeClr val="tx1"/>
                    </a:solidFill>
                  </a:rPr>
                  <a:t>+</a:t>
                </a:r>
                <a:endParaRPr lang="fr-FR" sz="1000" b="1" baseline="-25000" dirty="0">
                  <a:solidFill>
                    <a:schemeClr val="tx1"/>
                  </a:solidFill>
                </a:endParaRPr>
              </a:p>
              <a:p>
                <a:pPr algn="ctr">
                  <a:defRPr/>
                </a:pPr>
                <a:r>
                  <a:rPr lang="fr-FR" sz="1000" b="1" dirty="0">
                    <a:solidFill>
                      <a:schemeClr val="tx1"/>
                    </a:solidFill>
                  </a:rPr>
                  <a:t>dépassement</a:t>
                </a:r>
              </a:p>
            </p:txBody>
          </p:sp>
          <p:sp>
            <p:nvSpPr>
              <p:cNvPr id="36" name="Text Box 25"/>
              <p:cNvSpPr txBox="1">
                <a:spLocks noChangeArrowheads="1"/>
              </p:cNvSpPr>
              <p:nvPr/>
            </p:nvSpPr>
            <p:spPr bwMode="auto">
              <a:xfrm>
                <a:off x="4735513" y="2160588"/>
                <a:ext cx="4191000" cy="476250"/>
              </a:xfrm>
              <a:prstGeom prst="rect">
                <a:avLst/>
              </a:prstGeom>
              <a:noFill/>
              <a:ln w="9525" algn="ctr">
                <a:noFill/>
                <a:miter lim="800000"/>
                <a:headEnd/>
                <a:tailEnd/>
              </a:ln>
            </p:spPr>
            <p:txBody>
              <a:bodyPr lIns="87387" tIns="43693" rIns="87387" bIns="43693"/>
              <a:lstStyle/>
              <a:p>
                <a:pPr marL="327025" indent="-327025" algn="just" defTabSz="874713">
                  <a:spcBef>
                    <a:spcPct val="20000"/>
                  </a:spcBef>
                  <a:buClr>
                    <a:srgbClr val="5F5F5F"/>
                  </a:buClr>
                  <a:buFont typeface="Wingdings" pitchFamily="2" charset="2"/>
                  <a:buChar char="n"/>
                </a:pPr>
                <a:endParaRPr lang="fr-FR"/>
              </a:p>
            </p:txBody>
          </p:sp>
          <p:sp>
            <p:nvSpPr>
              <p:cNvPr id="37" name="AutoShape 12"/>
              <p:cNvSpPr>
                <a:spLocks noChangeArrowheads="1"/>
              </p:cNvSpPr>
              <p:nvPr/>
            </p:nvSpPr>
            <p:spPr bwMode="auto">
              <a:xfrm>
                <a:off x="327025" y="4079875"/>
                <a:ext cx="887413" cy="685800"/>
              </a:xfrm>
              <a:prstGeom prst="downArrowCallout">
                <a:avLst>
                  <a:gd name="adj1" fmla="val 37274"/>
                  <a:gd name="adj2" fmla="val 32350"/>
                  <a:gd name="adj3" fmla="val 12241"/>
                  <a:gd name="adj4" fmla="val 80060"/>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18000" tIns="46800" rIns="18000" bIns="82800" anchor="ctr"/>
              <a:lstStyle/>
              <a:p>
                <a:pPr algn="ctr" eaLnBrk="0" hangingPunct="0">
                  <a:defRPr/>
                </a:pPr>
                <a:r>
                  <a:rPr lang="fr-FR" sz="900" dirty="0"/>
                  <a:t>Professionnel de santé conventionné</a:t>
                </a:r>
              </a:p>
            </p:txBody>
          </p:sp>
          <p:sp>
            <p:nvSpPr>
              <p:cNvPr id="38" name="AutoShape 13"/>
              <p:cNvSpPr>
                <a:spLocks noChangeArrowheads="1"/>
              </p:cNvSpPr>
              <p:nvPr/>
            </p:nvSpPr>
            <p:spPr bwMode="auto">
              <a:xfrm>
                <a:off x="3222625" y="3284538"/>
                <a:ext cx="1066800" cy="1404937"/>
              </a:xfrm>
              <a:prstGeom prst="downArrowCallout">
                <a:avLst>
                  <a:gd name="adj1" fmla="val 23074"/>
                  <a:gd name="adj2" fmla="val 20833"/>
                  <a:gd name="adj3" fmla="val 14968"/>
                  <a:gd name="adj4" fmla="val 73296"/>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18000" tIns="46800" rIns="18000" bIns="82800" anchor="ctr"/>
              <a:lstStyle/>
              <a:p>
                <a:pPr algn="ctr" eaLnBrk="0" hangingPunct="0">
                  <a:defRPr/>
                </a:pPr>
                <a:r>
                  <a:rPr lang="fr-FR" sz="900"/>
                  <a:t>Professionnel conventionné</a:t>
                </a:r>
              </a:p>
              <a:p>
                <a:pPr algn="ctr" eaLnBrk="0" hangingPunct="0">
                  <a:defRPr/>
                </a:pPr>
                <a:r>
                  <a:rPr lang="fr-FR" sz="900"/>
                  <a:t>+</a:t>
                </a:r>
              </a:p>
              <a:p>
                <a:pPr algn="ctr" eaLnBrk="0" hangingPunct="0">
                  <a:defRPr/>
                </a:pPr>
                <a:r>
                  <a:rPr lang="fr-FR" sz="900"/>
                  <a:t>AMC avec garantie de base (remboursement du ticket modérateur)</a:t>
                </a:r>
              </a:p>
            </p:txBody>
          </p:sp>
          <p:sp>
            <p:nvSpPr>
              <p:cNvPr id="39" name="AutoShape 22"/>
              <p:cNvSpPr>
                <a:spLocks noChangeArrowheads="1"/>
              </p:cNvSpPr>
              <p:nvPr/>
            </p:nvSpPr>
            <p:spPr bwMode="auto">
              <a:xfrm>
                <a:off x="1393825" y="3927475"/>
                <a:ext cx="887413" cy="533400"/>
              </a:xfrm>
              <a:prstGeom prst="downArrowCallout">
                <a:avLst>
                  <a:gd name="adj1" fmla="val 45536"/>
                  <a:gd name="adj2" fmla="val 37056"/>
                  <a:gd name="adj3" fmla="val 16370"/>
                  <a:gd name="adj4" fmla="val 59819"/>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18000" tIns="46800" rIns="18000" bIns="82800" anchor="ctr"/>
              <a:lstStyle/>
              <a:p>
                <a:pPr algn="ctr" eaLnBrk="0" hangingPunct="0">
                  <a:defRPr/>
                </a:pPr>
                <a:r>
                  <a:rPr lang="fr-FR" sz="900"/>
                  <a:t>Professionnel hors convention</a:t>
                </a:r>
              </a:p>
            </p:txBody>
          </p:sp>
          <p:sp>
            <p:nvSpPr>
              <p:cNvPr id="40" name="AutoShape 29"/>
              <p:cNvSpPr>
                <a:spLocks noChangeArrowheads="1"/>
              </p:cNvSpPr>
              <p:nvPr/>
            </p:nvSpPr>
            <p:spPr bwMode="auto">
              <a:xfrm>
                <a:off x="4451350" y="3357563"/>
                <a:ext cx="1066800" cy="865187"/>
              </a:xfrm>
              <a:prstGeom prst="downArrowCallout">
                <a:avLst>
                  <a:gd name="adj1" fmla="val 28451"/>
                  <a:gd name="adj2" fmla="val 25688"/>
                  <a:gd name="adj3" fmla="val 11366"/>
                  <a:gd name="adj4" fmla="val 83204"/>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18000" tIns="46800" rIns="18000" bIns="82800" anchor="ctr"/>
              <a:lstStyle/>
              <a:p>
                <a:pPr algn="ctr" eaLnBrk="0" hangingPunct="0">
                  <a:defRPr/>
                </a:pPr>
                <a:r>
                  <a:rPr lang="fr-FR" sz="900" dirty="0"/>
                  <a:t>Professionnel hors convention</a:t>
                </a:r>
              </a:p>
              <a:p>
                <a:pPr algn="ctr" eaLnBrk="0" hangingPunct="0">
                  <a:defRPr/>
                </a:pPr>
                <a:r>
                  <a:rPr lang="fr-FR" sz="900" dirty="0"/>
                  <a:t>+</a:t>
                </a:r>
              </a:p>
              <a:p>
                <a:pPr algn="ctr" eaLnBrk="0" hangingPunct="0">
                  <a:defRPr/>
                </a:pPr>
                <a:r>
                  <a:rPr lang="fr-FR" sz="900" dirty="0"/>
                  <a:t>AMC avec garantie dépassements</a:t>
                </a:r>
              </a:p>
            </p:txBody>
          </p:sp>
        </p:grpSp>
      </p:grpSp>
      <p:sp>
        <p:nvSpPr>
          <p:cNvPr id="41"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La santé</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26</a:t>
            </a:fld>
            <a:endParaRPr lang="fr-FR" dirty="0"/>
          </a:p>
        </p:txBody>
      </p:sp>
      <p:sp>
        <p:nvSpPr>
          <p:cNvPr id="6" name="Espace réservé du texte 5"/>
          <p:cNvSpPr>
            <a:spLocks noGrp="1"/>
          </p:cNvSpPr>
          <p:nvPr>
            <p:ph type="body" sz="quarter" idx="13"/>
          </p:nvPr>
        </p:nvSpPr>
        <p:spPr/>
        <p:txBody>
          <a:bodyPr/>
          <a:lstStyle/>
          <a:p>
            <a:r>
              <a:rPr lang="fr-FR" dirty="0" smtClean="0"/>
              <a:t>structure du financement et des dépenses de santé</a:t>
            </a:r>
            <a:endParaRPr lang="fr-FR" dirty="0"/>
          </a:p>
        </p:txBody>
      </p:sp>
      <p:sp>
        <p:nvSpPr>
          <p:cNvPr id="17" name="Rectangle 3"/>
          <p:cNvSpPr txBox="1">
            <a:spLocks noChangeArrowheads="1"/>
          </p:cNvSpPr>
          <p:nvPr/>
        </p:nvSpPr>
        <p:spPr>
          <a:xfrm>
            <a:off x="4723457" y="4280372"/>
            <a:ext cx="3698875" cy="1828800"/>
          </a:xfrm>
          <a:prstGeom prst="rect">
            <a:avLst/>
          </a:prstGeom>
        </p:spPr>
        <p:txBody>
          <a:bodyPr vert="horz" lIns="0" tIns="0" rIns="0" bIns="0" rtlCol="0">
            <a:noAutofit/>
          </a:bodyPr>
          <a:lstStyle/>
          <a:p>
            <a:pPr marL="271463" marR="0" lvl="0" indent="-271463" algn="l" defTabSz="874713" rtl="0" eaLnBrk="1" fontAlgn="auto" latinLnBrk="0" hangingPunct="1">
              <a:lnSpc>
                <a:spcPct val="110000"/>
              </a:lnSpc>
              <a:spcBef>
                <a:spcPts val="1800"/>
              </a:spcBef>
              <a:spcAft>
                <a:spcPts val="0"/>
              </a:spcAft>
              <a:buClr>
                <a:schemeClr val="bg2"/>
              </a:buClr>
              <a:buSzPct val="90000"/>
              <a:buFontTx/>
              <a:buBlip>
                <a:blip r:embed="rId4"/>
              </a:buBlip>
              <a:tabLst/>
              <a:defRPr/>
            </a:pPr>
            <a:r>
              <a:rPr kumimoji="0" lang="fr-FR" sz="1200" b="0" i="0" u="none" strike="noStrike" kern="1200" cap="none" spc="0" normalizeH="0" baseline="0" noProof="0" smtClean="0">
                <a:ln>
                  <a:noFill/>
                </a:ln>
                <a:solidFill>
                  <a:schemeClr val="tx1"/>
                </a:solidFill>
                <a:effectLst/>
                <a:uLnTx/>
                <a:uFillTx/>
                <a:latin typeface="+mn-lt"/>
                <a:ea typeface="ヒラギノ角ゴ Pro W3" pitchFamily="1" charset="-128"/>
                <a:cs typeface="+mn-cs"/>
              </a:rPr>
              <a:t>Les soins réalisés en établissement (hôpitaux, cliniques…) représentent la moitié  des dépenses de l'AMO contre un quart  pour les soins de ville et un cinquième pour les médicaments</a:t>
            </a:r>
          </a:p>
          <a:p>
            <a:pPr marL="271463" marR="0" lvl="0" indent="-271463" algn="l" defTabSz="874713" rtl="0" eaLnBrk="1" fontAlgn="auto" latinLnBrk="0" hangingPunct="1">
              <a:lnSpc>
                <a:spcPct val="110000"/>
              </a:lnSpc>
              <a:spcBef>
                <a:spcPts val="1800"/>
              </a:spcBef>
              <a:spcAft>
                <a:spcPts val="0"/>
              </a:spcAft>
              <a:buClr>
                <a:schemeClr val="bg2"/>
              </a:buClr>
              <a:buSzPct val="90000"/>
              <a:buFontTx/>
              <a:buBlip>
                <a:blip r:embed="rId4"/>
              </a:buBlip>
              <a:tabLst/>
              <a:defRPr/>
            </a:pPr>
            <a:r>
              <a:rPr kumimoji="0" lang="fr-FR" sz="1200" b="0" i="0" u="none" strike="noStrike" kern="1200" cap="none" spc="0" normalizeH="0" baseline="0" noProof="0" smtClean="0">
                <a:ln>
                  <a:noFill/>
                </a:ln>
                <a:solidFill>
                  <a:schemeClr val="tx1"/>
                </a:solidFill>
                <a:effectLst/>
                <a:uLnTx/>
                <a:uFillTx/>
                <a:latin typeface="+mn-lt"/>
                <a:ea typeface="ヒラギノ角ゴ Pro W3" pitchFamily="1" charset="-128"/>
                <a:cs typeface="+mn-cs"/>
              </a:rPr>
              <a:t>L'hôpital public représente plus d‘1/3 des dépenses</a:t>
            </a:r>
          </a:p>
          <a:p>
            <a:pPr marL="271463" marR="0" lvl="0" indent="-271463" algn="l" defTabSz="874713" rtl="0" eaLnBrk="1" fontAlgn="auto" latinLnBrk="0" hangingPunct="1">
              <a:lnSpc>
                <a:spcPct val="110000"/>
              </a:lnSpc>
              <a:spcBef>
                <a:spcPts val="1800"/>
              </a:spcBef>
              <a:spcAft>
                <a:spcPts val="0"/>
              </a:spcAft>
              <a:buClr>
                <a:schemeClr val="bg2"/>
              </a:buClr>
              <a:buSzPct val="90000"/>
              <a:buFontTx/>
              <a:buBlip>
                <a:blip r:embed="rId4"/>
              </a:buBlip>
              <a:tabLst/>
              <a:defRPr/>
            </a:pPr>
            <a:r>
              <a:rPr kumimoji="0" lang="fr-FR" sz="1200" b="0" i="0" u="none" strike="noStrike" kern="1200" cap="none" spc="0" normalizeH="0" baseline="0" noProof="0" smtClean="0">
                <a:ln>
                  <a:noFill/>
                </a:ln>
                <a:solidFill>
                  <a:schemeClr val="tx1"/>
                </a:solidFill>
                <a:effectLst/>
                <a:uLnTx/>
                <a:uFillTx/>
                <a:latin typeface="+mn-lt"/>
                <a:ea typeface="ヒラギノ角ゴ Pro W3" pitchFamily="1" charset="-128"/>
                <a:cs typeface="+mn-cs"/>
              </a:rPr>
              <a:t>Chaque année, 1 assuré sur 5 est hospitalisé</a:t>
            </a:r>
            <a:endParaRPr kumimoji="0" lang="fr-FR" sz="1200" b="0" i="0" u="none" strike="noStrike" kern="1200" cap="none" spc="0" normalizeH="0" baseline="0" noProof="0" dirty="0" smtClean="0">
              <a:ln>
                <a:noFill/>
              </a:ln>
              <a:solidFill>
                <a:schemeClr val="tx1"/>
              </a:solidFill>
              <a:effectLst/>
              <a:uLnTx/>
              <a:uFillTx/>
              <a:latin typeface="+mn-lt"/>
              <a:ea typeface="ヒラギノ角ゴ Pro W3" pitchFamily="1" charset="-128"/>
              <a:cs typeface="+mn-cs"/>
            </a:endParaRPr>
          </a:p>
        </p:txBody>
      </p:sp>
      <p:sp>
        <p:nvSpPr>
          <p:cNvPr id="18" name="Rectangle 6"/>
          <p:cNvSpPr>
            <a:spLocks noChangeArrowheads="1"/>
          </p:cNvSpPr>
          <p:nvPr/>
        </p:nvSpPr>
        <p:spPr bwMode="auto">
          <a:xfrm>
            <a:off x="539554" y="4437113"/>
            <a:ext cx="2935287" cy="1584325"/>
          </a:xfrm>
          <a:prstGeom prst="rect">
            <a:avLst/>
          </a:prstGeom>
          <a:solidFill>
            <a:srgbClr val="CF022B"/>
          </a:solidFill>
          <a:ln>
            <a:headEnd/>
            <a:tailEnd/>
          </a:ln>
        </p:spPr>
        <p:style>
          <a:lnRef idx="0">
            <a:schemeClr val="accent1"/>
          </a:lnRef>
          <a:fillRef idx="3">
            <a:schemeClr val="accent1"/>
          </a:fillRef>
          <a:effectRef idx="3">
            <a:schemeClr val="accent1"/>
          </a:effectRef>
          <a:fontRef idx="minor">
            <a:schemeClr val="lt1"/>
          </a:fontRef>
        </p:style>
        <p:txBody>
          <a:bodyPr lIns="87387" tIns="43693" rIns="87387" bIns="43693" anchor="ctr"/>
          <a:lstStyle/>
          <a:p>
            <a:pPr algn="ctr" defTabSz="874713">
              <a:lnSpc>
                <a:spcPct val="130000"/>
              </a:lnSpc>
              <a:spcBef>
                <a:spcPct val="20000"/>
              </a:spcBef>
              <a:buClr>
                <a:srgbClr val="C80005"/>
              </a:buClr>
              <a:buFont typeface="Wingdings" pitchFamily="2" charset="2"/>
              <a:buNone/>
              <a:defRPr/>
            </a:pPr>
            <a:r>
              <a:rPr lang="fr-FR" sz="1400" b="1" dirty="0">
                <a:solidFill>
                  <a:schemeClr val="bg1"/>
                </a:solidFill>
              </a:rPr>
              <a:t>L'assurance santé obligatoire finance les ¾ des </a:t>
            </a:r>
            <a:br>
              <a:rPr lang="fr-FR" sz="1400" b="1" dirty="0">
                <a:solidFill>
                  <a:schemeClr val="bg1"/>
                </a:solidFill>
              </a:rPr>
            </a:br>
            <a:r>
              <a:rPr lang="fr-FR" sz="1400" b="1" dirty="0">
                <a:solidFill>
                  <a:schemeClr val="bg1"/>
                </a:solidFill>
              </a:rPr>
              <a:t>dépenses de santé</a:t>
            </a:r>
          </a:p>
        </p:txBody>
      </p:sp>
      <p:pic>
        <p:nvPicPr>
          <p:cNvPr id="20" name="Picture 22"/>
          <p:cNvPicPr>
            <a:picLocks noChangeAspect="1" noChangeArrowheads="1"/>
          </p:cNvPicPr>
          <p:nvPr/>
        </p:nvPicPr>
        <p:blipFill>
          <a:blip r:embed="rId5" cstate="print">
            <a:grayscl/>
          </a:blip>
          <a:srcRect/>
          <a:stretch>
            <a:fillRect/>
          </a:stretch>
        </p:blipFill>
        <p:spPr bwMode="auto">
          <a:xfrm>
            <a:off x="467545" y="1484784"/>
            <a:ext cx="3121025" cy="2732088"/>
          </a:xfrm>
          <a:prstGeom prst="rect">
            <a:avLst/>
          </a:prstGeom>
          <a:noFill/>
          <a:ln w="9525">
            <a:noFill/>
            <a:miter lim="800000"/>
            <a:headEnd/>
            <a:tailEnd/>
          </a:ln>
        </p:spPr>
      </p:pic>
      <p:graphicFrame>
        <p:nvGraphicFramePr>
          <p:cNvPr id="21" name="Graphique 25"/>
          <p:cNvGraphicFramePr>
            <a:graphicFrameLocks/>
          </p:cNvGraphicFramePr>
          <p:nvPr/>
        </p:nvGraphicFramePr>
        <p:xfrm>
          <a:off x="4887913" y="1239838"/>
          <a:ext cx="3571875" cy="2967037"/>
        </p:xfrm>
        <a:graphic>
          <a:graphicData uri="http://schemas.openxmlformats.org/presentationml/2006/ole">
            <mc:AlternateContent xmlns:mc="http://schemas.openxmlformats.org/markup-compatibility/2006">
              <mc:Choice xmlns:v="urn:schemas-microsoft-com:vml" Requires="v">
                <p:oleObj spid="_x0000_s95235" name="Worksheet" r:id="rId7" imgW="3572566" imgH="2969009" progId="Excel.Sheet.8">
                  <p:embed/>
                </p:oleObj>
              </mc:Choice>
              <mc:Fallback>
                <p:oleObj name="Worksheet" r:id="rId7" imgW="3572566" imgH="2969009" progId="Excel.Sheet.8">
                  <p:embed/>
                  <p:pic>
                    <p:nvPicPr>
                      <p:cNvPr id="0" name="Graphique 2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7913" y="1239838"/>
                        <a:ext cx="3571875" cy="296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AutoShape 13"/>
          <p:cNvSpPr>
            <a:spLocks noChangeArrowheads="1"/>
          </p:cNvSpPr>
          <p:nvPr/>
        </p:nvSpPr>
        <p:spPr bwMode="auto">
          <a:xfrm>
            <a:off x="3733925" y="2710335"/>
            <a:ext cx="1054100" cy="387350"/>
          </a:xfrm>
          <a:prstGeom prst="notchedRightArrow">
            <a:avLst>
              <a:gd name="adj1" fmla="val 50000"/>
              <a:gd name="adj2" fmla="val 58220"/>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wrap="none" lIns="18000" tIns="18000" rIns="18000" bIns="18000" anchor="ctr"/>
          <a:lstStyle/>
          <a:p>
            <a:pPr algn="ctr" eaLnBrk="0" hangingPunct="0">
              <a:defRPr/>
            </a:pPr>
            <a:r>
              <a:rPr lang="fr-FR" sz="1400" b="1" dirty="0"/>
              <a:t>AMO</a:t>
            </a:r>
          </a:p>
        </p:txBody>
      </p:sp>
      <p:sp>
        <p:nvSpPr>
          <p:cNvPr id="22"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r>
              <a:rPr lang="fr-FR" sz="1400" dirty="0" smtClean="0"/>
              <a:t>Instaurée depuis le 1</a:t>
            </a:r>
            <a:r>
              <a:rPr lang="fr-FR" sz="1400" baseline="30000" dirty="0" smtClean="0"/>
              <a:t>er</a:t>
            </a:r>
            <a:r>
              <a:rPr lang="fr-FR" sz="1400" dirty="0" smtClean="0"/>
              <a:t> janvier 2000, la CMU (Couverture Maladie Universelle) vise à étendre l’accès aux soins à l’ensemble des individus, et en particulier aux plus démunis</a:t>
            </a:r>
          </a:p>
          <a:p>
            <a:pPr algn="just"/>
            <a:r>
              <a:rPr lang="fr-FR" sz="1400" dirty="0" smtClean="0"/>
              <a:t>Comme l’assurance maladie, elle est composée d’une CMU de base et d’une CMU Complémentaire</a:t>
            </a:r>
          </a:p>
          <a:p>
            <a:pPr lvl="1" algn="just"/>
            <a:r>
              <a:rPr lang="fr-FR" sz="1200" dirty="0" smtClean="0"/>
              <a:t>La CMU de base (CMU-b) est accordée à toute personne n’ayant pas de droit dans un autre régime. Au-delà d’un certain plafond de ressource, ils doivent s’acquitter d’une cotisation de 8 % de leurs revenus fiscaux. Elle prend en charge les dépenses à la même hauteur que les couvertures de base classiques.</a:t>
            </a:r>
          </a:p>
          <a:p>
            <a:pPr lvl="1" algn="just"/>
            <a:r>
              <a:rPr lang="fr-FR" sz="1200" dirty="0" smtClean="0"/>
              <a:t>La CMU complémentaire (CMU-c) est accordée aux personnes bénéficiant de la CMU de base et ne dépassant pas un plafond de revenus et aux RMIstes. Comme les couvertures complémentaires classiques, elle prend en charge la partie non remboursée par la couverture de base de la CMU.</a:t>
            </a:r>
          </a:p>
          <a:p>
            <a:pPr algn="just"/>
            <a:r>
              <a:rPr lang="fr-FR" sz="1400" dirty="0" smtClean="0"/>
              <a:t>La CMU en chiffres</a:t>
            </a:r>
          </a:p>
          <a:p>
            <a:pPr lvl="1" algn="just"/>
            <a:r>
              <a:rPr lang="fr-FR" sz="1200" dirty="0" smtClean="0"/>
              <a:t>En décembre 2013, environ 5 millions de personnes bénéficiaient de la CMU de base (1 millions) et complémentaire (4 millions)</a:t>
            </a:r>
          </a:p>
          <a:p>
            <a:pPr lvl="1" algn="just"/>
            <a:r>
              <a:rPr lang="fr-FR" sz="1200" dirty="0" smtClean="0"/>
              <a:t>Le coût de la CMU de base s’élève à 1,5 milliard d'euros par an fin 2013. Il est supporté principalement par la Sécurité sociale, mais également par les acteurs classiques de l’assurance complémentaire : les institutions de prévoyance, les sociétés d’assurances et les mutuelles du code de la Mutualité.</a:t>
            </a:r>
          </a:p>
          <a:p>
            <a:pPr lvl="2" algn="just"/>
            <a:r>
              <a:rPr lang="fr-FR" sz="1200" dirty="0" smtClean="0"/>
              <a:t>Ces </a:t>
            </a:r>
            <a:r>
              <a:rPr lang="fr-FR" sz="1200" dirty="0"/>
              <a:t>organismes complémentaires ont perçu en 2009 une allocation forfaitaire d'environ </a:t>
            </a:r>
            <a:r>
              <a:rPr lang="fr-FR" sz="1200" dirty="0">
                <a:solidFill>
                  <a:schemeClr val="tx2"/>
                </a:solidFill>
              </a:rPr>
              <a:t>370 euros par an </a:t>
            </a:r>
            <a:r>
              <a:rPr lang="fr-FR" sz="1200" dirty="0"/>
              <a:t>et par bénéficiaire pour les dépenses engagées au titre de la CMU.</a:t>
            </a:r>
          </a:p>
          <a:p>
            <a:pPr lvl="2" algn="just"/>
            <a:r>
              <a:rPr lang="fr-FR" sz="1200" dirty="0"/>
              <a:t> Cette allocation forfaitaire est insuffisante pour couvrir leurs frais.</a:t>
            </a:r>
          </a:p>
          <a:p>
            <a:endParaRPr lang="fr-FR" dirty="0"/>
          </a:p>
        </p:txBody>
      </p:sp>
      <p:sp>
        <p:nvSpPr>
          <p:cNvPr id="3" name="Titre 2"/>
          <p:cNvSpPr>
            <a:spLocks noGrp="1"/>
          </p:cNvSpPr>
          <p:nvPr>
            <p:ph type="title"/>
          </p:nvPr>
        </p:nvSpPr>
        <p:spPr/>
        <p:txBody>
          <a:bodyPr/>
          <a:lstStyle/>
          <a:p>
            <a:r>
              <a:rPr lang="fr-FR" dirty="0" smtClean="0"/>
              <a:t>La santé</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27</a:t>
            </a:fld>
            <a:endParaRPr lang="fr-FR" dirty="0"/>
          </a:p>
        </p:txBody>
      </p:sp>
      <p:sp>
        <p:nvSpPr>
          <p:cNvPr id="6" name="Espace réservé du texte 5"/>
          <p:cNvSpPr>
            <a:spLocks noGrp="1"/>
          </p:cNvSpPr>
          <p:nvPr>
            <p:ph type="body" sz="quarter" idx="13"/>
          </p:nvPr>
        </p:nvSpPr>
        <p:spPr/>
        <p:txBody>
          <a:bodyPr/>
          <a:lstStyle/>
          <a:p>
            <a:r>
              <a:rPr lang="fr-FR" dirty="0" smtClean="0"/>
              <a:t>La couverture Maladie Universelle (CMU)</a:t>
            </a:r>
            <a:endParaRPr lang="fr-FR" dirty="0"/>
          </a:p>
        </p:txBody>
      </p:sp>
      <p:sp>
        <p:nvSpPr>
          <p:cNvPr id="1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La santé</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28</a:t>
            </a:fld>
            <a:endParaRPr lang="fr-FR" dirty="0"/>
          </a:p>
        </p:txBody>
      </p:sp>
      <p:sp>
        <p:nvSpPr>
          <p:cNvPr id="6" name="Espace réservé du texte 5"/>
          <p:cNvSpPr>
            <a:spLocks noGrp="1"/>
          </p:cNvSpPr>
          <p:nvPr>
            <p:ph type="body" sz="quarter" idx="13"/>
          </p:nvPr>
        </p:nvSpPr>
        <p:spPr/>
        <p:txBody>
          <a:bodyPr/>
          <a:lstStyle/>
          <a:p>
            <a:r>
              <a:rPr lang="fr-FR" dirty="0" smtClean="0"/>
              <a:t>Les chiffres-clés</a:t>
            </a:r>
            <a:endParaRPr lang="fr-FR" dirty="0"/>
          </a:p>
        </p:txBody>
      </p:sp>
      <p:sp>
        <p:nvSpPr>
          <p:cNvPr id="17" name="AutoShape 8"/>
          <p:cNvSpPr>
            <a:spLocks noChangeArrowheads="1"/>
          </p:cNvSpPr>
          <p:nvPr/>
        </p:nvSpPr>
        <p:spPr bwMode="auto">
          <a:xfrm>
            <a:off x="4644009" y="3861049"/>
            <a:ext cx="3735387" cy="2496925"/>
          </a:xfrm>
          <a:prstGeom prst="roundRect">
            <a:avLst>
              <a:gd name="adj" fmla="val 0"/>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buClr>
                <a:srgbClr val="CC3300"/>
              </a:buClr>
              <a:buSzPct val="55000"/>
              <a:buFont typeface="Marlett" pitchFamily="2" charset="2"/>
              <a:buNone/>
              <a:defRPr/>
            </a:pPr>
            <a:r>
              <a:rPr lang="fr-FR" sz="1200" b="1"/>
              <a:t>Evolution de la branche Maladie du Régime Général (en Md€)</a:t>
            </a:r>
            <a:endParaRPr lang="fr-FR" sz="1400"/>
          </a:p>
        </p:txBody>
      </p:sp>
      <p:sp>
        <p:nvSpPr>
          <p:cNvPr id="19" name="AutoShape 8"/>
          <p:cNvSpPr>
            <a:spLocks noChangeArrowheads="1"/>
          </p:cNvSpPr>
          <p:nvPr/>
        </p:nvSpPr>
        <p:spPr bwMode="auto">
          <a:xfrm>
            <a:off x="538755" y="1193647"/>
            <a:ext cx="3735388" cy="2497137"/>
          </a:xfrm>
          <a:prstGeom prst="roundRect">
            <a:avLst>
              <a:gd name="adj" fmla="val 0"/>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buClr>
                <a:srgbClr val="CC3300"/>
              </a:buClr>
              <a:buSzPct val="55000"/>
              <a:buFont typeface="Marlett" pitchFamily="2" charset="2"/>
              <a:buNone/>
              <a:defRPr/>
            </a:pPr>
            <a:r>
              <a:rPr lang="fr-FR" sz="1200" b="1" dirty="0"/>
              <a:t>Progression annuelle des dépense d’Assurance Maladie</a:t>
            </a:r>
            <a:endParaRPr lang="fr-FR" sz="1400" dirty="0"/>
          </a:p>
        </p:txBody>
      </p:sp>
      <p:grpSp>
        <p:nvGrpSpPr>
          <p:cNvPr id="22" name="Groupe 37"/>
          <p:cNvGrpSpPr>
            <a:grpSpLocks/>
          </p:cNvGrpSpPr>
          <p:nvPr/>
        </p:nvGrpSpPr>
        <p:grpSpPr bwMode="auto">
          <a:xfrm>
            <a:off x="4642445" y="1193647"/>
            <a:ext cx="3962002" cy="2497137"/>
            <a:chOff x="4926013" y="1041400"/>
            <a:chExt cx="4281790" cy="2496925"/>
          </a:xfrm>
          <a:solidFill>
            <a:schemeClr val="tx1">
              <a:lumMod val="10000"/>
              <a:lumOff val="90000"/>
            </a:schemeClr>
          </a:solidFill>
        </p:grpSpPr>
        <p:sp>
          <p:nvSpPr>
            <p:cNvPr id="23" name="AutoShape 10"/>
            <p:cNvSpPr>
              <a:spLocks noChangeArrowheads="1"/>
            </p:cNvSpPr>
            <p:nvPr/>
          </p:nvSpPr>
          <p:spPr bwMode="auto">
            <a:xfrm>
              <a:off x="4926013" y="1041400"/>
              <a:ext cx="3734932" cy="2496925"/>
            </a:xfrm>
            <a:prstGeom prst="roundRect">
              <a:avLst>
                <a:gd name="adj" fmla="val 0"/>
              </a:avLst>
            </a:prstGeom>
            <a:grpFill/>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lgn="ctr" eaLnBrk="0" hangingPunct="0">
                <a:buClr>
                  <a:srgbClr val="CC3300"/>
                </a:buClr>
                <a:buSzPct val="55000"/>
                <a:buFont typeface="Marlett" pitchFamily="2" charset="2"/>
                <a:buNone/>
                <a:defRPr/>
              </a:pPr>
              <a:r>
                <a:rPr lang="fr-FR" sz="1200" b="1" dirty="0"/>
                <a:t>Part des dépenses de santé dans le PIB</a:t>
              </a:r>
              <a:endParaRPr lang="fr-FR" sz="1400" dirty="0"/>
            </a:p>
          </p:txBody>
        </p:sp>
        <p:sp>
          <p:nvSpPr>
            <p:cNvPr id="24" name="Text Box 19"/>
            <p:cNvSpPr txBox="1">
              <a:spLocks noChangeArrowheads="1"/>
            </p:cNvSpPr>
            <p:nvPr/>
          </p:nvSpPr>
          <p:spPr bwMode="auto">
            <a:xfrm>
              <a:off x="8631541" y="2358545"/>
              <a:ext cx="576262" cy="451812"/>
            </a:xfrm>
            <a:prstGeom prst="rect">
              <a:avLst/>
            </a:prstGeom>
            <a:grpFill/>
            <a:ln w="9525" algn="ctr">
              <a:solidFill>
                <a:srgbClr val="FF0000"/>
              </a:solidFill>
              <a:miter lim="800000"/>
              <a:headEnd/>
              <a:tailEnd/>
            </a:ln>
          </p:spPr>
          <p:txBody>
            <a:bodyPr lIns="18000" tIns="18000" rIns="18000" bIns="18000" anchor="ctr">
              <a:spAutoFit/>
            </a:bodyPr>
            <a:lstStyle/>
            <a:p>
              <a:pPr algn="ctr" eaLnBrk="0" hangingPunct="0">
                <a:spcBef>
                  <a:spcPct val="50000"/>
                </a:spcBef>
              </a:pPr>
              <a:r>
                <a:rPr lang="fr-FR" sz="900" b="1" dirty="0" smtClean="0">
                  <a:solidFill>
                    <a:schemeClr val="tx1"/>
                  </a:solidFill>
                </a:rPr>
                <a:t>12,1% </a:t>
              </a:r>
              <a:r>
                <a:rPr lang="fr-FR" sz="900" b="1" dirty="0">
                  <a:solidFill>
                    <a:schemeClr val="tx1"/>
                  </a:solidFill>
                </a:rPr>
                <a:t>du PIB en </a:t>
              </a:r>
              <a:r>
                <a:rPr lang="fr-FR" sz="900" b="1" dirty="0" smtClean="0">
                  <a:solidFill>
                    <a:schemeClr val="tx1"/>
                  </a:solidFill>
                </a:rPr>
                <a:t>2010</a:t>
              </a:r>
              <a:endParaRPr lang="fr-FR" sz="900" b="1" dirty="0">
                <a:solidFill>
                  <a:schemeClr val="tx1"/>
                </a:solidFill>
              </a:endParaRPr>
            </a:p>
          </p:txBody>
        </p:sp>
      </p:grpSp>
      <p:sp>
        <p:nvSpPr>
          <p:cNvPr id="26" name="AutoShape 10"/>
          <p:cNvSpPr>
            <a:spLocks noChangeArrowheads="1"/>
          </p:cNvSpPr>
          <p:nvPr/>
        </p:nvSpPr>
        <p:spPr bwMode="auto">
          <a:xfrm>
            <a:off x="538755" y="3860646"/>
            <a:ext cx="3735388" cy="2520682"/>
          </a:xfrm>
          <a:prstGeom prst="roundRect">
            <a:avLst>
              <a:gd name="adj" fmla="val 0"/>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lgn="just" eaLnBrk="0" hangingPunct="0">
              <a:buClr>
                <a:srgbClr val="CC3300"/>
              </a:buClr>
              <a:buSzPct val="100000"/>
              <a:buFont typeface="Wingdings" pitchFamily="2" charset="2"/>
              <a:buChar char="§"/>
              <a:defRPr/>
            </a:pPr>
            <a:r>
              <a:rPr lang="fr-FR" sz="1100" dirty="0"/>
              <a:t> 99% des Français bénéficient de l’Assurance maladie</a:t>
            </a:r>
          </a:p>
          <a:p>
            <a:pPr algn="just" eaLnBrk="0" hangingPunct="0">
              <a:buClr>
                <a:srgbClr val="CC3300"/>
              </a:buClr>
              <a:buSzPct val="100000"/>
              <a:buFont typeface="Wingdings" pitchFamily="2" charset="2"/>
              <a:buChar char="§"/>
              <a:defRPr/>
            </a:pPr>
            <a:endParaRPr lang="fr-FR" sz="1100" dirty="0">
              <a:solidFill>
                <a:schemeClr val="tx1"/>
              </a:solidFill>
            </a:endParaRPr>
          </a:p>
          <a:p>
            <a:pPr algn="just" eaLnBrk="0" hangingPunct="0">
              <a:buClr>
                <a:srgbClr val="CC3300"/>
              </a:buClr>
              <a:buSzPct val="100000"/>
              <a:buFont typeface="Wingdings" pitchFamily="2" charset="2"/>
              <a:buChar char="§"/>
              <a:defRPr/>
            </a:pPr>
            <a:r>
              <a:rPr lang="fr-FR" sz="1100" dirty="0">
                <a:solidFill>
                  <a:schemeClr val="tx1"/>
                </a:solidFill>
              </a:rPr>
              <a:t> 5% des personnes couvertes par l'Assurance maladie mobilisent 60% des remboursements (près de 20 000 euros par personne, soit près de 30 fois plus que les autres personnes protégées</a:t>
            </a:r>
            <a:r>
              <a:rPr lang="fr-FR" sz="1100" dirty="0" smtClean="0">
                <a:solidFill>
                  <a:schemeClr val="tx1"/>
                </a:solidFill>
              </a:rPr>
              <a:t>)</a:t>
            </a:r>
            <a:endParaRPr lang="fr-FR" sz="1100" dirty="0">
              <a:solidFill>
                <a:schemeClr val="tx1"/>
              </a:solidFill>
            </a:endParaRPr>
          </a:p>
          <a:p>
            <a:pPr algn="just" eaLnBrk="0" hangingPunct="0">
              <a:lnSpc>
                <a:spcPct val="95000"/>
              </a:lnSpc>
              <a:buClr>
                <a:srgbClr val="CC3300"/>
              </a:buClr>
              <a:buSzPct val="55000"/>
              <a:buFont typeface="Marlett" pitchFamily="2" charset="2"/>
              <a:buNone/>
              <a:defRPr/>
            </a:pPr>
            <a:endParaRPr lang="fr-FR" sz="1100" dirty="0">
              <a:solidFill>
                <a:schemeClr val="tx1"/>
              </a:solidFill>
            </a:endParaRPr>
          </a:p>
          <a:p>
            <a:pPr algn="just" eaLnBrk="0" hangingPunct="0">
              <a:lnSpc>
                <a:spcPct val="95000"/>
              </a:lnSpc>
              <a:buClr>
                <a:srgbClr val="CC3300"/>
              </a:buClr>
              <a:buSzPct val="100000"/>
              <a:buFont typeface="Wingdings" pitchFamily="2" charset="2"/>
              <a:buChar char="§"/>
              <a:defRPr/>
            </a:pPr>
            <a:r>
              <a:rPr lang="fr-FR" sz="1100" dirty="0">
                <a:solidFill>
                  <a:schemeClr val="tx1"/>
                </a:solidFill>
              </a:rPr>
              <a:t> </a:t>
            </a:r>
            <a:r>
              <a:rPr lang="fr-FR" sz="1100" dirty="0"/>
              <a:t>2 698€ dépensés en moyenne par chaque Français en 2010</a:t>
            </a:r>
          </a:p>
          <a:p>
            <a:pPr algn="just" eaLnBrk="0" hangingPunct="0">
              <a:lnSpc>
                <a:spcPct val="95000"/>
              </a:lnSpc>
              <a:buClr>
                <a:srgbClr val="CC3300"/>
              </a:buClr>
              <a:buSzPct val="100000"/>
              <a:buFont typeface="Wingdings" pitchFamily="2" charset="2"/>
              <a:buChar char="§"/>
              <a:defRPr/>
            </a:pPr>
            <a:endParaRPr lang="fr-FR" sz="1100" dirty="0">
              <a:solidFill>
                <a:schemeClr val="tx1"/>
              </a:solidFill>
            </a:endParaRPr>
          </a:p>
          <a:p>
            <a:pPr algn="just" eaLnBrk="0" hangingPunct="0">
              <a:lnSpc>
                <a:spcPct val="95000"/>
              </a:lnSpc>
              <a:buClr>
                <a:srgbClr val="CC3300"/>
              </a:buClr>
              <a:buSzPct val="100000"/>
              <a:buFont typeface="Wingdings" pitchFamily="2" charset="2"/>
              <a:buChar char="§"/>
              <a:defRPr/>
            </a:pPr>
            <a:r>
              <a:rPr lang="fr-FR" sz="1100" dirty="0">
                <a:solidFill>
                  <a:schemeClr val="tx1"/>
                </a:solidFill>
              </a:rPr>
              <a:t> 1 146 € de soins de ville (</a:t>
            </a:r>
            <a:r>
              <a:rPr lang="fr-FR" sz="1100" dirty="0" err="1">
                <a:solidFill>
                  <a:schemeClr val="tx1"/>
                </a:solidFill>
              </a:rPr>
              <a:t>ie</a:t>
            </a:r>
            <a:r>
              <a:rPr lang="fr-FR" sz="1100" dirty="0">
                <a:solidFill>
                  <a:schemeClr val="tx1"/>
                </a:solidFill>
              </a:rPr>
              <a:t> : hors hôpital) remboursés en moyenne en 2010 par bénéficiaire</a:t>
            </a:r>
          </a:p>
          <a:p>
            <a:pPr algn="just" eaLnBrk="0" hangingPunct="0">
              <a:lnSpc>
                <a:spcPct val="95000"/>
              </a:lnSpc>
              <a:buClr>
                <a:srgbClr val="CC3300"/>
              </a:buClr>
              <a:buSzPct val="100000"/>
              <a:buFont typeface="Wingdings" pitchFamily="2" charset="2"/>
              <a:buChar char="§"/>
              <a:defRPr/>
            </a:pPr>
            <a:endParaRPr lang="fr-FR" sz="1100" dirty="0">
              <a:solidFill>
                <a:schemeClr val="tx1"/>
              </a:solidFill>
            </a:endParaRPr>
          </a:p>
          <a:p>
            <a:pPr algn="just" eaLnBrk="0" hangingPunct="0">
              <a:lnSpc>
                <a:spcPct val="95000"/>
              </a:lnSpc>
              <a:buClr>
                <a:srgbClr val="CC3300"/>
              </a:buClr>
              <a:buSzPct val="100000"/>
              <a:buFont typeface="Wingdings" pitchFamily="2" charset="2"/>
              <a:buChar char="§"/>
              <a:defRPr/>
            </a:pPr>
            <a:r>
              <a:rPr lang="fr-FR" sz="1100" dirty="0"/>
              <a:t> </a:t>
            </a:r>
            <a:r>
              <a:rPr lang="fr-FR" sz="1100" dirty="0" smtClean="0"/>
              <a:t>145,9 </a:t>
            </a:r>
            <a:r>
              <a:rPr lang="fr-FR" sz="1100" dirty="0"/>
              <a:t>Md€ de prestations versées en </a:t>
            </a:r>
            <a:r>
              <a:rPr lang="fr-FR" sz="1100" dirty="0" smtClean="0"/>
              <a:t>2011</a:t>
            </a:r>
            <a:endParaRPr lang="fr-FR" sz="1100" dirty="0"/>
          </a:p>
          <a:p>
            <a:pPr algn="just" eaLnBrk="0" hangingPunct="0">
              <a:lnSpc>
                <a:spcPct val="95000"/>
              </a:lnSpc>
              <a:buClr>
                <a:srgbClr val="CC3300"/>
              </a:buClr>
              <a:buSzPct val="100000"/>
              <a:buFont typeface="Wingdings" pitchFamily="2" charset="2"/>
              <a:buChar char="§"/>
              <a:defRPr/>
            </a:pPr>
            <a:endParaRPr lang="fr-FR" sz="1100" dirty="0">
              <a:solidFill>
                <a:schemeClr val="tx1"/>
              </a:solidFill>
            </a:endParaRPr>
          </a:p>
          <a:p>
            <a:pPr algn="just" eaLnBrk="0" hangingPunct="0">
              <a:lnSpc>
                <a:spcPct val="95000"/>
              </a:lnSpc>
              <a:buClr>
                <a:srgbClr val="CC3300"/>
              </a:buClr>
              <a:buSzPct val="100000"/>
              <a:buFont typeface="Wingdings" pitchFamily="2" charset="2"/>
              <a:buChar char="§"/>
              <a:defRPr/>
            </a:pPr>
            <a:r>
              <a:rPr lang="fr-FR" sz="1100" dirty="0">
                <a:solidFill>
                  <a:schemeClr val="tx1"/>
                </a:solidFill>
              </a:rPr>
              <a:t> 937,5 millions de feuilles de soins traitées en </a:t>
            </a:r>
            <a:r>
              <a:rPr lang="fr-FR" sz="1100" dirty="0" smtClean="0">
                <a:solidFill>
                  <a:schemeClr val="tx1"/>
                </a:solidFill>
              </a:rPr>
              <a:t>2010</a:t>
            </a:r>
            <a:endParaRPr lang="fr-FR" sz="1400" b="1" dirty="0">
              <a:solidFill>
                <a:schemeClr val="tx1"/>
              </a:solidFill>
            </a:endParaRPr>
          </a:p>
        </p:txBody>
      </p:sp>
      <p:pic>
        <p:nvPicPr>
          <p:cNvPr id="27" name="Image 26" descr="evol maladie.jpg"/>
          <p:cNvPicPr>
            <a:picLocks noChangeAspect="1"/>
          </p:cNvPicPr>
          <p:nvPr/>
        </p:nvPicPr>
        <p:blipFill>
          <a:blip r:embed="rId3"/>
          <a:stretch>
            <a:fillRect/>
          </a:stretch>
        </p:blipFill>
        <p:spPr>
          <a:xfrm>
            <a:off x="5004048" y="4293096"/>
            <a:ext cx="3080968" cy="1990844"/>
          </a:xfrm>
          <a:prstGeom prst="rect">
            <a:avLst/>
          </a:prstGeom>
        </p:spPr>
      </p:pic>
      <p:pic>
        <p:nvPicPr>
          <p:cNvPr id="28" name="Image 27" descr="progression depenses maladie.jpg"/>
          <p:cNvPicPr>
            <a:picLocks noChangeAspect="1"/>
          </p:cNvPicPr>
          <p:nvPr/>
        </p:nvPicPr>
        <p:blipFill>
          <a:blip r:embed="rId4"/>
          <a:stretch>
            <a:fillRect/>
          </a:stretch>
        </p:blipFill>
        <p:spPr>
          <a:xfrm>
            <a:off x="648296" y="1556395"/>
            <a:ext cx="3470003" cy="2016224"/>
          </a:xfrm>
          <a:prstGeom prst="rect">
            <a:avLst/>
          </a:prstGeom>
        </p:spPr>
      </p:pic>
      <p:pic>
        <p:nvPicPr>
          <p:cNvPr id="29" name="Image 28" descr="sante pib international.jpg"/>
          <p:cNvPicPr>
            <a:picLocks noChangeAspect="1"/>
          </p:cNvPicPr>
          <p:nvPr/>
        </p:nvPicPr>
        <p:blipFill>
          <a:blip r:embed="rId5"/>
          <a:stretch>
            <a:fillRect/>
          </a:stretch>
        </p:blipFill>
        <p:spPr>
          <a:xfrm>
            <a:off x="4716016" y="1670624"/>
            <a:ext cx="3312368" cy="1932971"/>
          </a:xfrm>
          <a:prstGeom prst="rect">
            <a:avLst/>
          </a:prstGeom>
        </p:spPr>
      </p:pic>
      <p:sp>
        <p:nvSpPr>
          <p:cNvPr id="25"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39553" y="1339751"/>
            <a:ext cx="8088511" cy="4681537"/>
          </a:xfrm>
        </p:spPr>
        <p:txBody>
          <a:bodyPr/>
          <a:lstStyle/>
          <a:p>
            <a:r>
              <a:rPr lang="fr-FR" sz="1400" dirty="0" smtClean="0"/>
              <a:t>En partie liées au vieillissement de la population les ALD croissent de presque 5 % par an. Elles concernent 16 % des assurés et 63 % des dépenses totales.</a:t>
            </a:r>
          </a:p>
          <a:p>
            <a:r>
              <a:rPr lang="fr-FR" sz="1400" dirty="0" smtClean="0"/>
              <a:t>Leur prise en charge pourrait faire l’objet d’un remaniement associé à la prise en charge de la dépendance</a:t>
            </a:r>
          </a:p>
          <a:p>
            <a:endParaRPr lang="fr-FR" sz="1400" dirty="0"/>
          </a:p>
        </p:txBody>
      </p:sp>
      <p:sp>
        <p:nvSpPr>
          <p:cNvPr id="3" name="Titre 2"/>
          <p:cNvSpPr>
            <a:spLocks noGrp="1"/>
          </p:cNvSpPr>
          <p:nvPr>
            <p:ph type="title"/>
          </p:nvPr>
        </p:nvSpPr>
        <p:spPr/>
        <p:txBody>
          <a:bodyPr/>
          <a:lstStyle/>
          <a:p>
            <a:r>
              <a:rPr lang="fr-FR" dirty="0" smtClean="0"/>
              <a:t>La santé</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29</a:t>
            </a:fld>
            <a:endParaRPr lang="fr-FR" dirty="0"/>
          </a:p>
        </p:txBody>
      </p:sp>
      <p:sp>
        <p:nvSpPr>
          <p:cNvPr id="6" name="Espace réservé du texte 5"/>
          <p:cNvSpPr>
            <a:spLocks noGrp="1"/>
          </p:cNvSpPr>
          <p:nvPr>
            <p:ph type="body" sz="quarter" idx="13"/>
          </p:nvPr>
        </p:nvSpPr>
        <p:spPr/>
        <p:txBody>
          <a:bodyPr/>
          <a:lstStyle/>
          <a:p>
            <a:r>
              <a:rPr lang="fr-FR" dirty="0" smtClean="0"/>
              <a:t>Les chiffres-clés</a:t>
            </a:r>
            <a:endParaRPr lang="fr-FR" dirty="0"/>
          </a:p>
        </p:txBody>
      </p:sp>
      <p:pic>
        <p:nvPicPr>
          <p:cNvPr id="7" name="Picture 2"/>
          <p:cNvPicPr>
            <a:picLocks noChangeAspect="1" noChangeArrowheads="1"/>
          </p:cNvPicPr>
          <p:nvPr/>
        </p:nvPicPr>
        <p:blipFill>
          <a:blip r:embed="rId3" cstate="print"/>
          <a:srcRect l="19911" t="41571" r="14286" b="7143"/>
          <a:stretch>
            <a:fillRect/>
          </a:stretch>
        </p:blipFill>
        <p:spPr bwMode="auto">
          <a:xfrm>
            <a:off x="539552" y="2401349"/>
            <a:ext cx="8022771" cy="3907971"/>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18"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Sommaire</a:t>
            </a:r>
            <a:endParaRPr lang="en-GB" dirty="0"/>
          </a:p>
        </p:txBody>
      </p:sp>
      <p:sp>
        <p:nvSpPr>
          <p:cNvPr id="4" name="Espace réservé du pied de page 3"/>
          <p:cNvSpPr>
            <a:spLocks noGrp="1"/>
          </p:cNvSpPr>
          <p:nvPr>
            <p:ph type="ftr" sz="quarter" idx="11"/>
          </p:nvPr>
        </p:nvSpPr>
        <p:spPr/>
        <p:txBody>
          <a:bodyPr/>
          <a:lstStyle/>
          <a:p>
            <a:r>
              <a:rPr lang="fr-FR" dirty="0" smtClean="0"/>
              <a:t>Formation – La protection sociale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4046779393"/>
              </p:ext>
            </p:extLst>
          </p:nvPr>
        </p:nvGraphicFramePr>
        <p:xfrm>
          <a:off x="546100" y="1457325"/>
          <a:ext cx="8130110" cy="5266651"/>
        </p:xfrm>
        <a:graphic>
          <a:graphicData uri="http://schemas.openxmlformats.org/drawingml/2006/table">
            <a:tbl>
              <a:tblPr firstRow="1" bandRow="1">
                <a:tableStyleId>{5C22544A-7EE6-4342-B048-85BDC9FD1C3A}</a:tableStyleId>
              </a:tblPr>
              <a:tblGrid>
                <a:gridCol w="425451"/>
                <a:gridCol w="7704659"/>
              </a:tblGrid>
              <a:tr h="845820">
                <a:tc>
                  <a:txBody>
                    <a:bodyPr/>
                    <a:lstStyle/>
                    <a:p>
                      <a:pPr algn="r"/>
                      <a:r>
                        <a:rPr lang="fr-FR" sz="2800" b="0" kern="1200" dirty="0" smtClean="0">
                          <a:solidFill>
                            <a:srgbClr val="CF022B"/>
                          </a:solidFill>
                          <a:latin typeface="+mn-lt"/>
                          <a:ea typeface="+mn-ea"/>
                          <a:cs typeface="+mn-cs"/>
                        </a:rPr>
                        <a:t>1|</a:t>
                      </a:r>
                      <a:endParaRPr lang="en-GB" sz="2800" b="0" kern="1200" dirty="0">
                        <a:solidFill>
                          <a:srgbClr val="CF022B"/>
                        </a:solidFill>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199" rtl="0" eaLnBrk="1" latinLnBrk="0" hangingPunct="1">
                        <a:lnSpc>
                          <a:spcPct val="80000"/>
                        </a:lnSpc>
                      </a:pPr>
                      <a:r>
                        <a:rPr lang="fr-FR" sz="2400" b="0" kern="1200" dirty="0" smtClean="0">
                          <a:solidFill>
                            <a:schemeClr val="tx1"/>
                          </a:solidFill>
                          <a:latin typeface="+mn-lt"/>
                          <a:ea typeface="+mn-ea"/>
                          <a:cs typeface="+mn-cs"/>
                        </a:rPr>
                        <a:t>Qu’est ce que la protection</a:t>
                      </a:r>
                      <a:r>
                        <a:rPr lang="fr-FR" sz="2400" b="0" kern="1200" baseline="0" dirty="0" smtClean="0">
                          <a:solidFill>
                            <a:schemeClr val="tx1"/>
                          </a:solidFill>
                          <a:latin typeface="+mn-lt"/>
                          <a:ea typeface="+mn-ea"/>
                          <a:cs typeface="+mn-cs"/>
                        </a:rPr>
                        <a:t> sociale ?</a:t>
                      </a:r>
                      <a:endParaRPr lang="fr-FR" sz="2400" b="0" kern="1200" dirty="0" smtClean="0">
                        <a:solidFill>
                          <a:schemeClr val="tx1"/>
                        </a:solidFill>
                        <a:latin typeface="+mn-lt"/>
                        <a:ea typeface="+mn-ea"/>
                        <a:cs typeface="+mn-cs"/>
                      </a:endParaRPr>
                    </a:p>
                  </a:txBody>
                  <a:tcPr marL="0" marR="0" marT="72000" marB="72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2|</a:t>
                      </a:r>
                      <a:endParaRPr lang="en-GB" sz="2800" b="0" dirty="0">
                        <a:solidFill>
                          <a:srgbClr val="CF022B"/>
                        </a:solidFill>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grands</a:t>
                      </a:r>
                      <a:r>
                        <a:rPr lang="fr-FR" sz="2400" baseline="0" dirty="0" smtClean="0">
                          <a:solidFill>
                            <a:schemeClr val="tx1"/>
                          </a:solidFill>
                        </a:rPr>
                        <a:t> principe du système de protection sociale français</a:t>
                      </a:r>
                      <a:endParaRPr lang="fr-FR" sz="2400" dirty="0" smtClean="0">
                        <a:solidFill>
                          <a:schemeClr val="tx1"/>
                        </a:solidFill>
                      </a:endParaRPr>
                    </a:p>
                  </a:txBody>
                  <a:tcPr marL="0" marR="0" marT="144000" marB="72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3|</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activités</a:t>
                      </a:r>
                      <a:r>
                        <a:rPr lang="fr-FR" sz="2400" baseline="0" dirty="0" smtClean="0">
                          <a:solidFill>
                            <a:schemeClr val="tx1"/>
                          </a:solidFill>
                        </a:rPr>
                        <a:t> de la protection sociale en France</a:t>
                      </a:r>
                      <a:r>
                        <a:rPr lang="fr-FR" sz="2400" dirty="0" smtClean="0">
                          <a:solidFill>
                            <a:schemeClr val="tx1"/>
                          </a:solidFill>
                        </a:rPr>
                        <a:t> </a:t>
                      </a: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09587">
                <a:tc>
                  <a:txBody>
                    <a:bodyPr/>
                    <a:lstStyle/>
                    <a:p>
                      <a:pPr algn="r"/>
                      <a:r>
                        <a:rPr lang="fr-FR" sz="2800" b="0" dirty="0" smtClean="0">
                          <a:solidFill>
                            <a:srgbClr val="CF022B"/>
                          </a:solidFill>
                        </a:rPr>
                        <a:t>4|</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a:t>
                      </a:r>
                      <a:r>
                        <a:rPr lang="fr-FR" sz="2400" baseline="0" dirty="0" smtClean="0">
                          <a:solidFill>
                            <a:schemeClr val="tx1"/>
                          </a:solidFill>
                        </a:rPr>
                        <a:t> acteurs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régulateurs </a:t>
                      </a: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gestionnaires</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19604">
                <a:tc>
                  <a:txBody>
                    <a:bodyPr/>
                    <a:lstStyle/>
                    <a:p>
                      <a:pPr algn="r"/>
                      <a:r>
                        <a:rPr lang="fr-FR" sz="2800" b="0" dirty="0" smtClean="0">
                          <a:solidFill>
                            <a:srgbClr val="CF022B"/>
                          </a:solidFill>
                        </a:rPr>
                        <a:t>5|</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enjeux et </a:t>
                      </a:r>
                      <a:r>
                        <a:rPr lang="fr-FR" sz="2400" dirty="0" err="1" smtClean="0">
                          <a:solidFill>
                            <a:schemeClr val="tx1"/>
                          </a:solidFill>
                        </a:rPr>
                        <a:t>prespectives</a:t>
                      </a:r>
                      <a:endParaRPr lang="fr-FR" sz="2400" dirty="0" smtClean="0">
                        <a:solidFill>
                          <a:schemeClr val="tx1"/>
                        </a:solidFill>
                      </a:endParaRP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enjeux du</a:t>
                      </a:r>
                      <a:r>
                        <a:rPr lang="fr-FR" sz="2000" b="0" kern="1200" baseline="0" dirty="0" smtClean="0">
                          <a:solidFill>
                            <a:schemeClr val="tx1">
                              <a:lumMod val="50000"/>
                              <a:lumOff val="50000"/>
                            </a:schemeClr>
                          </a:solidFill>
                          <a:latin typeface="+mn-lt"/>
                          <a:ea typeface="+mn-ea"/>
                          <a:cs typeface="+mn-cs"/>
                        </a:rPr>
                        <a:t> système de la protection sociale</a:t>
                      </a:r>
                      <a:endParaRPr lang="fr-FR" sz="2000" b="0" kern="1200" dirty="0" smtClean="0">
                        <a:solidFill>
                          <a:schemeClr val="tx1">
                            <a:lumMod val="50000"/>
                            <a:lumOff val="50000"/>
                          </a:schemeClr>
                        </a:solidFill>
                        <a:latin typeface="+mn-lt"/>
                        <a:ea typeface="+mn-ea"/>
                        <a:cs typeface="+mn-cs"/>
                      </a:endParaRP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enjeux des acteurs de la protection sociale</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18087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6802" y="1700808"/>
            <a:ext cx="8088511" cy="864096"/>
          </a:xfrm>
        </p:spPr>
        <p:txBody>
          <a:bodyPr/>
          <a:lstStyle/>
          <a:p>
            <a:pPr marL="327025" indent="-327025" algn="just" defTabSz="874713">
              <a:spcBef>
                <a:spcPct val="20000"/>
              </a:spcBef>
              <a:spcAft>
                <a:spcPct val="0"/>
              </a:spcAft>
              <a:buClr>
                <a:srgbClr val="C80005"/>
              </a:buClr>
              <a:defRPr/>
            </a:pPr>
            <a:r>
              <a:rPr lang="fr-FR" sz="1400" dirty="0" smtClean="0">
                <a:solidFill>
                  <a:schemeClr val="tx2"/>
                </a:solidFill>
                <a:ea typeface="ヒラギノ角ゴ Pro W3" pitchFamily="1" charset="-128"/>
              </a:rPr>
              <a:t>Le volet Prévoyance de la protection sociale fonctionne avec la même structure que le volet Santé</a:t>
            </a:r>
          </a:p>
          <a:p>
            <a:pPr lvl="1" algn="just">
              <a:defRPr/>
            </a:pPr>
            <a:r>
              <a:rPr lang="fr-FR" sz="1200" dirty="0" smtClean="0"/>
              <a:t>La sécurité sociale définit et gère le régime de base</a:t>
            </a:r>
          </a:p>
          <a:p>
            <a:pPr lvl="1" algn="just">
              <a:defRPr/>
            </a:pPr>
            <a:r>
              <a:rPr lang="fr-FR" sz="1200" dirty="0" smtClean="0"/>
              <a:t>Des organismes autres gèrent le régime complémentaire</a:t>
            </a:r>
          </a:p>
          <a:p>
            <a:endParaRPr lang="fr-FR" dirty="0"/>
          </a:p>
        </p:txBody>
      </p:sp>
      <p:sp>
        <p:nvSpPr>
          <p:cNvPr id="3" name="Titre 2"/>
          <p:cNvSpPr>
            <a:spLocks noGrp="1"/>
          </p:cNvSpPr>
          <p:nvPr>
            <p:ph type="title"/>
          </p:nvPr>
        </p:nvSpPr>
        <p:spPr/>
        <p:txBody>
          <a:bodyPr/>
          <a:lstStyle/>
          <a:p>
            <a:r>
              <a:rPr lang="fr-FR" dirty="0" smtClean="0"/>
              <a:t>La prévoyance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30</a:t>
            </a:fld>
            <a:endParaRPr lang="fr-FR" dirty="0"/>
          </a:p>
        </p:txBody>
      </p:sp>
      <p:sp>
        <p:nvSpPr>
          <p:cNvPr id="6" name="Espace réservé du texte 5"/>
          <p:cNvSpPr>
            <a:spLocks noGrp="1"/>
          </p:cNvSpPr>
          <p:nvPr>
            <p:ph type="body" sz="quarter" idx="13"/>
          </p:nvPr>
        </p:nvSpPr>
        <p:spPr/>
        <p:txBody>
          <a:bodyPr/>
          <a:lstStyle/>
          <a:p>
            <a:r>
              <a:rPr lang="fr-FR" dirty="0" smtClean="0"/>
              <a:t>Le mécanisme de la couverture prévoyance</a:t>
            </a:r>
            <a:endParaRPr lang="fr-FR" dirty="0"/>
          </a:p>
        </p:txBody>
      </p:sp>
      <p:sp>
        <p:nvSpPr>
          <p:cNvPr id="17" name="Rectangle 16"/>
          <p:cNvSpPr/>
          <p:nvPr/>
        </p:nvSpPr>
        <p:spPr>
          <a:xfrm>
            <a:off x="323528" y="2636913"/>
            <a:ext cx="4176464" cy="2993640"/>
          </a:xfrm>
          <a:prstGeom prst="rect">
            <a:avLst/>
          </a:prstGeom>
        </p:spPr>
        <p:txBody>
          <a:bodyPr wrap="square">
            <a:spAutoFit/>
          </a:bodyPr>
          <a:lstStyle/>
          <a:p>
            <a:pPr marL="327025" indent="-327025" algn="just" defTabSz="874713">
              <a:spcBef>
                <a:spcPct val="20000"/>
              </a:spcBef>
              <a:spcAft>
                <a:spcPct val="0"/>
              </a:spcAft>
              <a:buClr>
                <a:srgbClr val="C80005"/>
              </a:buClr>
              <a:buSzPct val="90000"/>
              <a:buBlip>
                <a:blip r:embed="rId2"/>
              </a:buBlip>
              <a:defRPr/>
            </a:pPr>
            <a:r>
              <a:rPr lang="fr-FR" sz="1400" dirty="0" smtClean="0">
                <a:solidFill>
                  <a:schemeClr val="tx2"/>
                </a:solidFill>
                <a:ea typeface="ヒラギノ角ゴ Pro W3" pitchFamily="1" charset="-128"/>
              </a:rPr>
              <a:t>Remarque : la SS regroupe dans la même branche Santé et Prévoyance :</a:t>
            </a:r>
          </a:p>
          <a:p>
            <a:pPr marL="715963" lvl="1" indent="-242888" algn="just">
              <a:spcBef>
                <a:spcPts val="411"/>
              </a:spcBef>
              <a:spcAft>
                <a:spcPct val="10000"/>
              </a:spcAft>
              <a:buClr>
                <a:schemeClr val="bg2"/>
              </a:buClr>
              <a:buSzPct val="80000"/>
              <a:buBlip>
                <a:blip r:embed="rId3"/>
              </a:buBlip>
              <a:defRPr/>
            </a:pPr>
            <a:r>
              <a:rPr lang="fr-FR" sz="1200" dirty="0" smtClean="0"/>
              <a:t>Santé : remboursements liés à la maladie, l’invalidité, les accidents du travail (cf. § « Santé »)</a:t>
            </a:r>
          </a:p>
          <a:p>
            <a:pPr marL="715963" lvl="1" indent="-242888" algn="just">
              <a:spcBef>
                <a:spcPts val="411"/>
              </a:spcBef>
              <a:spcAft>
                <a:spcPct val="10000"/>
              </a:spcAft>
              <a:buClr>
                <a:schemeClr val="bg2"/>
              </a:buClr>
              <a:buSzPct val="80000"/>
              <a:buBlip>
                <a:blip r:embed="rId3"/>
              </a:buBlip>
              <a:defRPr/>
            </a:pPr>
            <a:r>
              <a:rPr lang="fr-FR" sz="1200" dirty="0" smtClean="0"/>
              <a:t>Prévoyance : indemnisation des pertes de revenu dû aux incapacités (IJ) et invalidités</a:t>
            </a:r>
          </a:p>
          <a:p>
            <a:pPr marL="327025" indent="-327025" algn="just" defTabSz="874713">
              <a:spcBef>
                <a:spcPct val="20000"/>
              </a:spcBef>
              <a:buClr>
                <a:srgbClr val="C80005"/>
              </a:buClr>
              <a:buFont typeface="Wingdings" pitchFamily="2" charset="2"/>
              <a:buChar char="n"/>
            </a:pPr>
            <a:endParaRPr lang="fr-FR" sz="1400" dirty="0" smtClean="0"/>
          </a:p>
          <a:p>
            <a:pPr marL="327025" indent="-327025" algn="just" defTabSz="874713">
              <a:spcBef>
                <a:spcPct val="20000"/>
              </a:spcBef>
              <a:spcAft>
                <a:spcPct val="0"/>
              </a:spcAft>
              <a:buClr>
                <a:srgbClr val="C80005"/>
              </a:buClr>
              <a:buSzPct val="90000"/>
              <a:buBlip>
                <a:blip r:embed="rId2"/>
              </a:buBlip>
              <a:defRPr/>
            </a:pPr>
            <a:r>
              <a:rPr lang="fr-FR" sz="1400" dirty="0" smtClean="0">
                <a:solidFill>
                  <a:schemeClr val="tx2"/>
                </a:solidFill>
                <a:ea typeface="ヒラギノ角ゴ Pro W3" pitchFamily="1" charset="-128"/>
                <a:sym typeface="Wingdings 2" pitchFamily="18" charset="2"/>
              </a:rPr>
              <a:t>Un contrat prévoyance propose généralement deux types de prestations :</a:t>
            </a:r>
          </a:p>
          <a:p>
            <a:pPr marL="715963" lvl="1" indent="-242888" algn="just">
              <a:spcBef>
                <a:spcPts val="411"/>
              </a:spcBef>
              <a:spcAft>
                <a:spcPct val="10000"/>
              </a:spcAft>
              <a:buClr>
                <a:schemeClr val="bg2"/>
              </a:buClr>
              <a:buSzPct val="80000"/>
              <a:buBlip>
                <a:blip r:embed="rId3"/>
              </a:buBlip>
              <a:defRPr/>
            </a:pPr>
            <a:r>
              <a:rPr lang="fr-FR" sz="1200" dirty="0" smtClean="0"/>
              <a:t>Le versement d’un capital, pour les risques décès ou obsèques</a:t>
            </a:r>
          </a:p>
          <a:p>
            <a:pPr marL="715963" lvl="1" indent="-242888" algn="just">
              <a:spcBef>
                <a:spcPts val="411"/>
              </a:spcBef>
              <a:spcAft>
                <a:spcPct val="10000"/>
              </a:spcAft>
              <a:buClr>
                <a:schemeClr val="bg2"/>
              </a:buClr>
              <a:buSzPct val="80000"/>
              <a:buBlip>
                <a:blip r:embed="rId3"/>
              </a:buBlip>
              <a:defRPr/>
            </a:pPr>
            <a:r>
              <a:rPr lang="fr-FR" sz="1200" dirty="0" smtClean="0"/>
              <a:t>Le versement d’une rente, pour les risques incapacité et invalidité</a:t>
            </a:r>
          </a:p>
        </p:txBody>
      </p:sp>
      <p:grpSp>
        <p:nvGrpSpPr>
          <p:cNvPr id="18" name="Groupe 22"/>
          <p:cNvGrpSpPr>
            <a:grpSpLocks/>
          </p:cNvGrpSpPr>
          <p:nvPr/>
        </p:nvGrpSpPr>
        <p:grpSpPr bwMode="auto">
          <a:xfrm>
            <a:off x="4663256" y="2641378"/>
            <a:ext cx="4013200" cy="3163887"/>
            <a:chOff x="4586649" y="2417763"/>
            <a:chExt cx="4306526" cy="3603625"/>
          </a:xfrm>
        </p:grpSpPr>
        <p:sp>
          <p:nvSpPr>
            <p:cNvPr id="19" name="Rectangle 7"/>
            <p:cNvSpPr>
              <a:spLocks noChangeArrowheads="1"/>
            </p:cNvSpPr>
            <p:nvPr/>
          </p:nvSpPr>
          <p:spPr bwMode="auto">
            <a:xfrm>
              <a:off x="6518275" y="3200400"/>
              <a:ext cx="2374900" cy="1152525"/>
            </a:xfrm>
            <a:prstGeom prst="rect">
              <a:avLst/>
            </a:prstGeom>
            <a:solidFill>
              <a:schemeClr val="accent2">
                <a:lumMod val="40000"/>
                <a:lumOff val="60000"/>
              </a:schemeClr>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fr-FR" sz="1400" b="1" dirty="0">
                  <a:solidFill>
                    <a:schemeClr val="bg1"/>
                  </a:solidFill>
                </a:rPr>
                <a:t>Prévoyance complémentaire</a:t>
              </a:r>
            </a:p>
          </p:txBody>
        </p:sp>
        <p:sp>
          <p:nvSpPr>
            <p:cNvPr id="20" name="Rectangle 8"/>
            <p:cNvSpPr>
              <a:spLocks noChangeArrowheads="1"/>
            </p:cNvSpPr>
            <p:nvPr/>
          </p:nvSpPr>
          <p:spPr bwMode="auto">
            <a:xfrm>
              <a:off x="6229350" y="4352925"/>
              <a:ext cx="2663825" cy="16684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fr-FR" sz="1400" b="1" dirty="0">
                  <a:solidFill>
                    <a:schemeClr val="bg1"/>
                  </a:solidFill>
                </a:rPr>
                <a:t> Prévoyance de base (Obligatoire)</a:t>
              </a:r>
            </a:p>
          </p:txBody>
        </p:sp>
        <p:sp>
          <p:nvSpPr>
            <p:cNvPr id="21" name="Line 9"/>
            <p:cNvSpPr>
              <a:spLocks noChangeShapeType="1"/>
            </p:cNvSpPr>
            <p:nvPr/>
          </p:nvSpPr>
          <p:spPr bwMode="auto">
            <a:xfrm flipV="1">
              <a:off x="5292725" y="6008688"/>
              <a:ext cx="936625" cy="0"/>
            </a:xfrm>
            <a:prstGeom prst="line">
              <a:avLst/>
            </a:prstGeom>
            <a:noFill/>
            <a:ln w="38100">
              <a:solidFill>
                <a:schemeClr val="accent1"/>
              </a:solidFill>
              <a:round/>
              <a:headEnd/>
              <a:tailEnd/>
            </a:ln>
          </p:spPr>
          <p:txBody>
            <a:bodyPr/>
            <a:lstStyle/>
            <a:p>
              <a:endParaRPr lang="fr-FR"/>
            </a:p>
          </p:txBody>
        </p:sp>
        <p:sp>
          <p:nvSpPr>
            <p:cNvPr id="22" name="AutoShape 10"/>
            <p:cNvSpPr>
              <a:spLocks/>
            </p:cNvSpPr>
            <p:nvPr/>
          </p:nvSpPr>
          <p:spPr bwMode="auto">
            <a:xfrm rot="10800000">
              <a:off x="5868988" y="3200400"/>
              <a:ext cx="287337" cy="2816225"/>
            </a:xfrm>
            <a:prstGeom prst="rightBrace">
              <a:avLst>
                <a:gd name="adj1" fmla="val 81676"/>
                <a:gd name="adj2" fmla="val 50000"/>
              </a:avLst>
            </a:prstGeom>
            <a:noFill/>
            <a:ln w="9525">
              <a:solidFill>
                <a:srgbClr val="FD0000"/>
              </a:solidFill>
              <a:round/>
              <a:headEnd/>
              <a:tailEnd/>
            </a:ln>
          </p:spPr>
          <p:txBody>
            <a:bodyPr vert="eaVert" wrap="none" lIns="36000" tIns="36000" rIns="36000" bIns="36000" anchor="b"/>
            <a:lstStyle/>
            <a:p>
              <a:pPr algn="ctr" defTabSz="874713" eaLnBrk="0" hangingPunct="0"/>
              <a:r>
                <a:rPr lang="fr-FR" sz="1200" b="1">
                  <a:solidFill>
                    <a:srgbClr val="FD0000"/>
                  </a:solidFill>
                </a:rPr>
                <a:t>Compensation</a:t>
              </a:r>
            </a:p>
            <a:p>
              <a:pPr algn="ctr" defTabSz="874713" eaLnBrk="0" hangingPunct="0"/>
              <a:endParaRPr lang="fr-FR" sz="1600" b="1">
                <a:solidFill>
                  <a:srgbClr val="FD0000"/>
                </a:solidFill>
              </a:endParaRPr>
            </a:p>
          </p:txBody>
        </p:sp>
        <p:sp>
          <p:nvSpPr>
            <p:cNvPr id="23" name="Rectangle 11"/>
            <p:cNvSpPr>
              <a:spLocks noChangeArrowheads="1"/>
            </p:cNvSpPr>
            <p:nvPr/>
          </p:nvSpPr>
          <p:spPr bwMode="auto">
            <a:xfrm rot="10800000">
              <a:off x="4586649" y="2417763"/>
              <a:ext cx="720725" cy="3603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wrap="none" lIns="36000" tIns="36000" rIns="36000" bIns="36000" anchor="ctr"/>
            <a:lstStyle/>
            <a:p>
              <a:pPr algn="ctr" eaLnBrk="0" hangingPunct="0">
                <a:spcBef>
                  <a:spcPct val="50000"/>
                </a:spcBef>
                <a:buClr>
                  <a:srgbClr val="CC3300"/>
                </a:buClr>
                <a:buSzPct val="55000"/>
                <a:buFont typeface="Marlett" pitchFamily="2" charset="2"/>
                <a:buNone/>
                <a:defRPr/>
              </a:pPr>
              <a:r>
                <a:rPr lang="fr-FR" sz="1600" b="1" dirty="0">
                  <a:solidFill>
                    <a:schemeClr val="bg1"/>
                  </a:solidFill>
                </a:rPr>
                <a:t>Perte de revenu</a:t>
              </a:r>
            </a:p>
          </p:txBody>
        </p:sp>
        <p:sp>
          <p:nvSpPr>
            <p:cNvPr id="24" name="Line 12"/>
            <p:cNvSpPr>
              <a:spLocks noChangeShapeType="1"/>
            </p:cNvSpPr>
            <p:nvPr/>
          </p:nvSpPr>
          <p:spPr bwMode="auto">
            <a:xfrm>
              <a:off x="5292725" y="2417763"/>
              <a:ext cx="936625" cy="1935162"/>
            </a:xfrm>
            <a:prstGeom prst="line">
              <a:avLst/>
            </a:prstGeom>
            <a:noFill/>
            <a:ln w="19050">
              <a:solidFill>
                <a:schemeClr val="accent1"/>
              </a:solidFill>
              <a:prstDash val="dash"/>
              <a:round/>
              <a:headEnd/>
              <a:tailEnd/>
            </a:ln>
          </p:spPr>
          <p:txBody>
            <a:bodyPr/>
            <a:lstStyle/>
            <a:p>
              <a:endParaRPr lang="fr-FR"/>
            </a:p>
          </p:txBody>
        </p:sp>
        <p:sp>
          <p:nvSpPr>
            <p:cNvPr id="25" name="Line 13"/>
            <p:cNvSpPr>
              <a:spLocks noChangeShapeType="1"/>
            </p:cNvSpPr>
            <p:nvPr/>
          </p:nvSpPr>
          <p:spPr bwMode="auto">
            <a:xfrm>
              <a:off x="5292725" y="2417763"/>
              <a:ext cx="1225550" cy="784225"/>
            </a:xfrm>
            <a:prstGeom prst="line">
              <a:avLst/>
            </a:prstGeom>
            <a:noFill/>
            <a:ln w="19050">
              <a:solidFill>
                <a:schemeClr val="accent1"/>
              </a:solidFill>
              <a:prstDash val="dash"/>
              <a:round/>
              <a:headEnd/>
              <a:tailEnd/>
            </a:ln>
          </p:spPr>
          <p:txBody>
            <a:bodyPr/>
            <a:lstStyle/>
            <a:p>
              <a:endParaRPr lang="fr-FR"/>
            </a:p>
          </p:txBody>
        </p:sp>
      </p:grpSp>
      <p:sp>
        <p:nvSpPr>
          <p:cNvPr id="26"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nSpc>
                <a:spcPct val="90000"/>
              </a:lnSpc>
              <a:spcBef>
                <a:spcPct val="25000"/>
              </a:spcBef>
            </a:pPr>
            <a:r>
              <a:rPr lang="fr-FR" sz="1400" dirty="0" smtClean="0"/>
              <a:t>Un contrat prévoyance a pour objet de </a:t>
            </a:r>
            <a:r>
              <a:rPr lang="fr-FR" sz="1400" u="sng" dirty="0" smtClean="0"/>
              <a:t>se prémunir</a:t>
            </a:r>
            <a:r>
              <a:rPr lang="fr-FR" sz="1400" dirty="0" smtClean="0"/>
              <a:t> contre le risque financier subit par l'assuré </a:t>
            </a:r>
            <a:r>
              <a:rPr lang="fr-FR" sz="1400" u="sng" dirty="0" smtClean="0"/>
              <a:t>face à des risques lourds</a:t>
            </a:r>
            <a:r>
              <a:rPr lang="fr-FR" sz="1400" dirty="0" smtClean="0"/>
              <a:t>. Les garanties principales sont :</a:t>
            </a:r>
          </a:p>
          <a:p>
            <a:pPr lvl="1">
              <a:lnSpc>
                <a:spcPct val="90000"/>
              </a:lnSpc>
              <a:spcBef>
                <a:spcPct val="25000"/>
              </a:spcBef>
            </a:pPr>
            <a:r>
              <a:rPr lang="fr-FR" sz="1200" dirty="0" smtClean="0"/>
              <a:t>Le décès</a:t>
            </a:r>
          </a:p>
          <a:p>
            <a:pPr lvl="1">
              <a:lnSpc>
                <a:spcPct val="90000"/>
              </a:lnSpc>
              <a:spcBef>
                <a:spcPct val="25000"/>
              </a:spcBef>
            </a:pPr>
            <a:r>
              <a:rPr lang="fr-FR" sz="1200" dirty="0" smtClean="0"/>
              <a:t>L’incapacité</a:t>
            </a:r>
          </a:p>
          <a:p>
            <a:pPr lvl="1">
              <a:lnSpc>
                <a:spcPct val="90000"/>
              </a:lnSpc>
              <a:spcBef>
                <a:spcPct val="25000"/>
              </a:spcBef>
            </a:pPr>
            <a:r>
              <a:rPr lang="fr-FR" sz="1200" dirty="0" smtClean="0"/>
              <a:t>L’invalidité</a:t>
            </a:r>
          </a:p>
          <a:p>
            <a:pPr lvl="1">
              <a:lnSpc>
                <a:spcPct val="90000"/>
              </a:lnSpc>
              <a:spcBef>
                <a:spcPct val="25000"/>
              </a:spcBef>
            </a:pPr>
            <a:r>
              <a:rPr lang="fr-FR" sz="1200" dirty="0" smtClean="0"/>
              <a:t>Les obsèques </a:t>
            </a:r>
          </a:p>
          <a:p>
            <a:pPr>
              <a:buNone/>
            </a:pPr>
            <a:endParaRPr lang="fr-FR" dirty="0"/>
          </a:p>
        </p:txBody>
      </p:sp>
      <p:sp>
        <p:nvSpPr>
          <p:cNvPr id="3" name="Titre 2"/>
          <p:cNvSpPr>
            <a:spLocks noGrp="1"/>
          </p:cNvSpPr>
          <p:nvPr>
            <p:ph type="title"/>
          </p:nvPr>
        </p:nvSpPr>
        <p:spPr/>
        <p:txBody>
          <a:bodyPr/>
          <a:lstStyle/>
          <a:p>
            <a:r>
              <a:rPr lang="fr-FR" dirty="0" smtClean="0"/>
              <a:t>La prévoyance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31</a:t>
            </a:fld>
            <a:endParaRPr lang="fr-FR" dirty="0"/>
          </a:p>
        </p:txBody>
      </p:sp>
      <p:sp>
        <p:nvSpPr>
          <p:cNvPr id="6" name="Espace réservé du texte 5"/>
          <p:cNvSpPr>
            <a:spLocks noGrp="1"/>
          </p:cNvSpPr>
          <p:nvPr>
            <p:ph type="body" sz="quarter" idx="13"/>
          </p:nvPr>
        </p:nvSpPr>
        <p:spPr/>
        <p:txBody>
          <a:bodyPr/>
          <a:lstStyle/>
          <a:p>
            <a:r>
              <a:rPr lang="fr-FR" dirty="0" smtClean="0"/>
              <a:t>Le mécanisme de la couverture prévoyance</a:t>
            </a:r>
            <a:endParaRPr lang="fr-FR" dirty="0"/>
          </a:p>
        </p:txBody>
      </p:sp>
      <p:graphicFrame>
        <p:nvGraphicFramePr>
          <p:cNvPr id="96258" name="Graphique 24"/>
          <p:cNvGraphicFramePr>
            <a:graphicFrameLocks/>
          </p:cNvGraphicFramePr>
          <p:nvPr/>
        </p:nvGraphicFramePr>
        <p:xfrm>
          <a:off x="5008563" y="1809750"/>
          <a:ext cx="3830637" cy="3440113"/>
        </p:xfrm>
        <a:graphic>
          <a:graphicData uri="http://schemas.openxmlformats.org/presentationml/2006/ole">
            <mc:AlternateContent xmlns:mc="http://schemas.openxmlformats.org/markup-compatibility/2006">
              <mc:Choice xmlns:v="urn:schemas-microsoft-com:vml" Requires="v">
                <p:oleObj spid="_x0000_s96259" name="Worksheet" r:id="rId5" imgW="3829111" imgH="3438414" progId="Excel.Sheet.8">
                  <p:embed/>
                </p:oleObj>
              </mc:Choice>
              <mc:Fallback>
                <p:oleObj name="Worksheet" r:id="rId5" imgW="3829111" imgH="3438414" progId="Excel.Sheet.8">
                  <p:embed/>
                  <p:pic>
                    <p:nvPicPr>
                      <p:cNvPr id="0" name="Graphique 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563" y="1809750"/>
                        <a:ext cx="3830637" cy="344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17"/>
          <p:cNvGrpSpPr>
            <a:grpSpLocks/>
          </p:cNvGrpSpPr>
          <p:nvPr/>
        </p:nvGrpSpPr>
        <p:grpSpPr bwMode="auto">
          <a:xfrm>
            <a:off x="5011738" y="5354642"/>
            <a:ext cx="3848100" cy="363538"/>
            <a:chOff x="3152" y="3185"/>
            <a:chExt cx="2786" cy="229"/>
          </a:xfrm>
        </p:grpSpPr>
        <p:sp>
          <p:nvSpPr>
            <p:cNvPr id="19" name="Text Box 7"/>
            <p:cNvSpPr txBox="1">
              <a:spLocks noChangeArrowheads="1"/>
            </p:cNvSpPr>
            <p:nvPr/>
          </p:nvSpPr>
          <p:spPr bwMode="auto">
            <a:xfrm>
              <a:off x="3152" y="3304"/>
              <a:ext cx="2786" cy="110"/>
            </a:xfrm>
            <a:prstGeom prst="rect">
              <a:avLst/>
            </a:prstGeom>
            <a:noFill/>
            <a:ln w="9525" algn="ctr">
              <a:noFill/>
              <a:miter lim="800000"/>
              <a:headEnd/>
              <a:tailEnd/>
            </a:ln>
          </p:spPr>
          <p:txBody>
            <a:bodyPr lIns="18000" tIns="18000" rIns="18000" bIns="18000">
              <a:spAutoFit/>
            </a:bodyPr>
            <a:lstStyle/>
            <a:p>
              <a:pPr eaLnBrk="0" hangingPunct="0">
                <a:spcBef>
                  <a:spcPct val="50000"/>
                </a:spcBef>
              </a:pPr>
              <a:r>
                <a:rPr lang="fr-FR" sz="900" i="1" dirty="0"/>
                <a:t>Source : Les chiffres-clés de la Sécu – édition </a:t>
              </a:r>
              <a:r>
                <a:rPr lang="fr-FR" sz="900" i="1" dirty="0" smtClean="0"/>
                <a:t>2012</a:t>
              </a:r>
              <a:endParaRPr lang="fr-FR" sz="900" i="1" dirty="0"/>
            </a:p>
          </p:txBody>
        </p:sp>
        <p:sp>
          <p:nvSpPr>
            <p:cNvPr id="20" name="Text Box 9"/>
            <p:cNvSpPr txBox="1">
              <a:spLocks noChangeArrowheads="1"/>
            </p:cNvSpPr>
            <p:nvPr/>
          </p:nvSpPr>
          <p:spPr bwMode="auto">
            <a:xfrm>
              <a:off x="3170" y="3185"/>
              <a:ext cx="2631" cy="120"/>
            </a:xfrm>
            <a:prstGeom prst="rect">
              <a:avLst/>
            </a:prstGeom>
            <a:noFill/>
            <a:ln w="9525" algn="ctr">
              <a:noFill/>
              <a:miter lim="800000"/>
              <a:headEnd/>
              <a:tailEnd/>
            </a:ln>
          </p:spPr>
          <p:txBody>
            <a:bodyPr lIns="18000" tIns="18000" rIns="18000" bIns="18000">
              <a:spAutoFit/>
            </a:bodyPr>
            <a:lstStyle/>
            <a:p>
              <a:pPr eaLnBrk="0" hangingPunct="0">
                <a:spcBef>
                  <a:spcPct val="50000"/>
                </a:spcBef>
              </a:pPr>
              <a:r>
                <a:rPr lang="fr-FR" sz="1000" i="1"/>
                <a:t>AT-MP : accidents du travail – maladies professionnelles</a:t>
              </a:r>
            </a:p>
          </p:txBody>
        </p:sp>
      </p:grpSp>
      <p:sp>
        <p:nvSpPr>
          <p:cNvPr id="21" name="Rectangle 14"/>
          <p:cNvSpPr>
            <a:spLocks noChangeArrowheads="1"/>
          </p:cNvSpPr>
          <p:nvPr/>
        </p:nvSpPr>
        <p:spPr bwMode="auto">
          <a:xfrm>
            <a:off x="467545" y="2924448"/>
            <a:ext cx="4414839" cy="2376760"/>
          </a:xfrm>
          <a:prstGeom prst="rect">
            <a:avLst/>
          </a:prstGeom>
          <a:noFill/>
          <a:ln w="9525">
            <a:noFill/>
            <a:miter lim="800000"/>
            <a:headEnd/>
            <a:tailEnd/>
          </a:ln>
        </p:spPr>
        <p:txBody>
          <a:bodyPr lIns="87387" tIns="43693" rIns="87387" bIns="43693"/>
          <a:lstStyle/>
          <a:p>
            <a:pPr marL="271463" indent="-271463">
              <a:lnSpc>
                <a:spcPct val="90000"/>
              </a:lnSpc>
              <a:spcBef>
                <a:spcPct val="25000"/>
              </a:spcBef>
              <a:buClr>
                <a:srgbClr val="CF022B"/>
              </a:buClr>
              <a:buSzPct val="90000"/>
              <a:buBlip>
                <a:blip r:embed="rId7"/>
              </a:buBlip>
            </a:pPr>
            <a:r>
              <a:rPr lang="fr-FR" sz="1400" dirty="0"/>
              <a:t>Des garanties complémentaires viennent souvent compléter les garanties principales</a:t>
            </a:r>
          </a:p>
          <a:p>
            <a:pPr marL="715963" lvl="1" indent="-242888">
              <a:lnSpc>
                <a:spcPct val="90000"/>
              </a:lnSpc>
              <a:spcBef>
                <a:spcPct val="25000"/>
              </a:spcBef>
              <a:spcAft>
                <a:spcPct val="10000"/>
              </a:spcAft>
              <a:buClr>
                <a:schemeClr val="bg2"/>
              </a:buClr>
              <a:buSzPct val="80000"/>
              <a:buBlip>
                <a:blip r:embed="rId8"/>
              </a:buBlip>
            </a:pPr>
            <a:r>
              <a:rPr lang="fr-FR" sz="1200" dirty="0"/>
              <a:t>Rente de conjoint et rente d’éducation viennent compléter la garantie capital-décès</a:t>
            </a:r>
          </a:p>
          <a:p>
            <a:pPr marL="715963" lvl="1" indent="-242888">
              <a:lnSpc>
                <a:spcPct val="90000"/>
              </a:lnSpc>
              <a:spcBef>
                <a:spcPct val="25000"/>
              </a:spcBef>
              <a:spcAft>
                <a:spcPct val="10000"/>
              </a:spcAft>
              <a:buClr>
                <a:schemeClr val="bg2"/>
              </a:buClr>
              <a:buSzPct val="80000"/>
              <a:buBlip>
                <a:blip r:embed="rId8"/>
              </a:buBlip>
            </a:pPr>
            <a:r>
              <a:rPr lang="fr-FR" sz="1200" dirty="0"/>
              <a:t>Mensualisation, de frais professionnels pour compenser les incapacités temporaires de travail (maternité notamment)</a:t>
            </a:r>
          </a:p>
          <a:p>
            <a:pPr marL="715963" lvl="1" indent="-242888">
              <a:lnSpc>
                <a:spcPct val="90000"/>
              </a:lnSpc>
              <a:spcBef>
                <a:spcPct val="25000"/>
              </a:spcBef>
              <a:spcAft>
                <a:spcPct val="10000"/>
              </a:spcAft>
              <a:buClr>
                <a:schemeClr val="bg2"/>
              </a:buClr>
              <a:buSzPct val="80000"/>
              <a:buBlip>
                <a:blip r:embed="rId8"/>
              </a:buBlip>
            </a:pPr>
            <a:r>
              <a:rPr lang="fr-FR" sz="1200" dirty="0"/>
              <a:t>Assistance et dépendance pour compenser la garantie invalidité</a:t>
            </a:r>
          </a:p>
          <a:p>
            <a:pPr marL="715963" lvl="1" indent="-242888">
              <a:lnSpc>
                <a:spcPct val="90000"/>
              </a:lnSpc>
              <a:spcBef>
                <a:spcPct val="25000"/>
              </a:spcBef>
              <a:spcAft>
                <a:spcPct val="10000"/>
              </a:spcAft>
              <a:buClr>
                <a:schemeClr val="bg2"/>
              </a:buClr>
              <a:buSzPct val="80000"/>
              <a:buBlip>
                <a:blip r:embed="rId8"/>
              </a:buBlip>
            </a:pPr>
            <a:r>
              <a:rPr lang="fr-FR" sz="1200" dirty="0"/>
              <a:t>Remboursement d’emprunts pour compenser la perte de revenus et la capacité d’endettement</a:t>
            </a:r>
          </a:p>
        </p:txBody>
      </p:sp>
      <p:sp>
        <p:nvSpPr>
          <p:cNvPr id="22"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nSpc>
                <a:spcPct val="90000"/>
              </a:lnSpc>
              <a:spcBef>
                <a:spcPct val="70000"/>
              </a:spcBef>
            </a:pPr>
            <a:r>
              <a:rPr lang="fr-FR" sz="1400" u="sng" dirty="0" smtClean="0"/>
              <a:t>La garantie décès</a:t>
            </a:r>
          </a:p>
          <a:p>
            <a:pPr lvl="1">
              <a:lnSpc>
                <a:spcPct val="90000"/>
              </a:lnSpc>
            </a:pPr>
            <a:r>
              <a:rPr lang="fr-FR" sz="1200" dirty="0" smtClean="0"/>
              <a:t>Versement d’un capital ou d’une rente à un bénéficiaire désigné, en cas de décès de l’assuré avant le terme du contrat</a:t>
            </a:r>
          </a:p>
          <a:p>
            <a:pPr lvl="1">
              <a:lnSpc>
                <a:spcPct val="90000"/>
              </a:lnSpc>
            </a:pPr>
            <a:r>
              <a:rPr lang="fr-FR" sz="1200" dirty="0" smtClean="0"/>
              <a:t>Souscription individuelle ou par l’intermédiaire d'une entreprise, d’une association ; généralement souscrit a minima à l’occasion d’un emprunt (exigé par les banques)</a:t>
            </a:r>
          </a:p>
          <a:p>
            <a:pPr lvl="1">
              <a:lnSpc>
                <a:spcPct val="90000"/>
              </a:lnSpc>
            </a:pPr>
            <a:r>
              <a:rPr lang="fr-FR" sz="1200" dirty="0" smtClean="0"/>
              <a:t>Souscription sur la vie entière ou temporairement</a:t>
            </a:r>
            <a:endParaRPr lang="fr-FR" sz="1200" u="sng" dirty="0" smtClean="0"/>
          </a:p>
          <a:p>
            <a:pPr>
              <a:lnSpc>
                <a:spcPct val="90000"/>
              </a:lnSpc>
              <a:spcBef>
                <a:spcPct val="70000"/>
              </a:spcBef>
            </a:pPr>
            <a:r>
              <a:rPr lang="fr-FR" sz="1400" u="sng" dirty="0" smtClean="0"/>
              <a:t>La garantie Incapacité (temporaire de travail)</a:t>
            </a:r>
          </a:p>
          <a:p>
            <a:pPr lvl="1">
              <a:lnSpc>
                <a:spcPct val="90000"/>
              </a:lnSpc>
            </a:pPr>
            <a:r>
              <a:rPr lang="fr-FR" sz="1200" dirty="0" smtClean="0"/>
              <a:t>Versement d’une indemnité journalière (IJ) lors d'un arrêt de travail prolongé</a:t>
            </a:r>
          </a:p>
          <a:p>
            <a:pPr lvl="1">
              <a:lnSpc>
                <a:spcPct val="90000"/>
              </a:lnSpc>
            </a:pPr>
            <a:r>
              <a:rPr lang="fr-FR" sz="1200" dirty="0" smtClean="0"/>
              <a:t>Celui-ci est éventuellement exonéré du paiement des cotisations relatives au contrat tout en bénéficiant du maintien des garanties</a:t>
            </a:r>
          </a:p>
          <a:p>
            <a:pPr>
              <a:lnSpc>
                <a:spcPct val="90000"/>
              </a:lnSpc>
              <a:spcBef>
                <a:spcPct val="70000"/>
              </a:spcBef>
            </a:pPr>
            <a:r>
              <a:rPr lang="fr-FR" sz="1400" u="sng" dirty="0" smtClean="0"/>
              <a:t>La garantie Invalidité (permanente)</a:t>
            </a:r>
          </a:p>
          <a:p>
            <a:pPr lvl="1">
              <a:lnSpc>
                <a:spcPct val="90000"/>
              </a:lnSpc>
            </a:pPr>
            <a:r>
              <a:rPr lang="fr-FR" sz="1200" dirty="0" smtClean="0"/>
              <a:t>Versement d’une rente (parfois d’un capital) à la suite d’une invalidité définie dans le contrat</a:t>
            </a:r>
          </a:p>
          <a:p>
            <a:pPr lvl="1">
              <a:lnSpc>
                <a:spcPct val="90000"/>
              </a:lnSpc>
            </a:pPr>
            <a:r>
              <a:rPr lang="fr-FR" sz="1200" dirty="0" smtClean="0"/>
              <a:t>Le plus souvent, l'assuré est exonéré du paiement des cotisations relatives au contrat, tout en bénéficiant du maintien des garanties</a:t>
            </a:r>
          </a:p>
          <a:p>
            <a:pPr>
              <a:lnSpc>
                <a:spcPct val="90000"/>
              </a:lnSpc>
              <a:spcBef>
                <a:spcPct val="70000"/>
              </a:spcBef>
            </a:pPr>
            <a:r>
              <a:rPr lang="fr-FR" sz="1400" u="sng" dirty="0" smtClean="0"/>
              <a:t>La garantie Obsèques</a:t>
            </a:r>
          </a:p>
          <a:p>
            <a:pPr lvl="1">
              <a:lnSpc>
                <a:spcPct val="90000"/>
              </a:lnSpc>
            </a:pPr>
            <a:r>
              <a:rPr lang="fr-FR" sz="1200" dirty="0" smtClean="0"/>
              <a:t>Versement d’un capital (en une fois) à un bénéficiaire à la suite du décès de l’assuré</a:t>
            </a:r>
          </a:p>
          <a:p>
            <a:pPr lvl="1">
              <a:lnSpc>
                <a:spcPct val="90000"/>
              </a:lnSpc>
            </a:pPr>
            <a:r>
              <a:rPr lang="fr-FR" sz="1200" dirty="0" smtClean="0"/>
              <a:t>Les cotisations peuvent être versées en une fois (fréquent) ou périodiquement (sur une période courte)</a:t>
            </a:r>
          </a:p>
          <a:p>
            <a:pPr>
              <a:lnSpc>
                <a:spcPct val="90000"/>
              </a:lnSpc>
              <a:spcBef>
                <a:spcPct val="70000"/>
              </a:spcBef>
            </a:pPr>
            <a:r>
              <a:rPr lang="fr-FR" sz="1400" b="1" dirty="0" smtClean="0"/>
              <a:t>Remarque : La notion d’inaptitude (définie dans les garanties incapacité et invalidité) ne concerne pas uniquement des activités professionnelles</a:t>
            </a:r>
          </a:p>
          <a:p>
            <a:endParaRPr lang="fr-FR" dirty="0"/>
          </a:p>
        </p:txBody>
      </p:sp>
      <p:sp>
        <p:nvSpPr>
          <p:cNvPr id="3" name="Titre 2"/>
          <p:cNvSpPr>
            <a:spLocks noGrp="1"/>
          </p:cNvSpPr>
          <p:nvPr>
            <p:ph type="title"/>
          </p:nvPr>
        </p:nvSpPr>
        <p:spPr/>
        <p:txBody>
          <a:bodyPr/>
          <a:lstStyle/>
          <a:p>
            <a:r>
              <a:rPr lang="fr-FR" dirty="0" smtClean="0"/>
              <a:t>La prévoyance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32</a:t>
            </a:fld>
            <a:endParaRPr lang="fr-FR" dirty="0"/>
          </a:p>
        </p:txBody>
      </p:sp>
      <p:sp>
        <p:nvSpPr>
          <p:cNvPr id="6" name="Espace réservé du texte 5"/>
          <p:cNvSpPr>
            <a:spLocks noGrp="1"/>
          </p:cNvSpPr>
          <p:nvPr>
            <p:ph type="body" sz="quarter" idx="13"/>
          </p:nvPr>
        </p:nvSpPr>
        <p:spPr/>
        <p:txBody>
          <a:bodyPr/>
          <a:lstStyle/>
          <a:p>
            <a:r>
              <a:rPr lang="fr-FR" dirty="0" smtClean="0"/>
              <a:t>Le détail des garanties principales</a:t>
            </a:r>
            <a:endParaRPr lang="fr-FR" dirty="0"/>
          </a:p>
        </p:txBody>
      </p:sp>
      <p:sp>
        <p:nvSpPr>
          <p:cNvPr id="1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400" dirty="0" smtClean="0"/>
              <a:t>Les contrats sont souscrits individuellement ou collectivement</a:t>
            </a:r>
          </a:p>
          <a:p>
            <a:pPr lvl="1"/>
            <a:r>
              <a:rPr lang="fr-FR" sz="1300" dirty="0" smtClean="0"/>
              <a:t>Les contrats collectifs sont souscrits par les entreprises ou les associations sous deux formes :</a:t>
            </a:r>
          </a:p>
          <a:p>
            <a:pPr lvl="2"/>
            <a:r>
              <a:rPr lang="fr-FR" sz="1200" dirty="0" smtClean="0"/>
              <a:t>« </a:t>
            </a:r>
            <a:r>
              <a:rPr lang="fr-FR" sz="1200" dirty="0"/>
              <a:t>groupes fermés » : s’ils couvrent de façon obligatoire tous les salariés ou une partie d’entre eux. Dans ce cas, l’assureur ne peut pas pratiquer de sélection.</a:t>
            </a:r>
          </a:p>
          <a:p>
            <a:pPr lvl="2"/>
            <a:r>
              <a:rPr lang="fr-FR" sz="1200" dirty="0"/>
              <a:t>« groupes ouverts » : si le salarié a le choix d’adhérer ou non au </a:t>
            </a:r>
            <a:r>
              <a:rPr lang="fr-FR" sz="1200" dirty="0" smtClean="0"/>
              <a:t>contrat</a:t>
            </a:r>
          </a:p>
          <a:p>
            <a:pPr lvl="1"/>
            <a:r>
              <a:rPr lang="fr-FR" sz="1300" dirty="0" smtClean="0"/>
              <a:t>Les contrats individuels sont essentiellement souscrits par les travailleurs non salariés, les agriculteurs, les artisans - commerçants et les employés de commerce</a:t>
            </a:r>
          </a:p>
          <a:p>
            <a:pPr lvl="1"/>
            <a:endParaRPr lang="fr-FR" sz="1200" dirty="0" smtClean="0"/>
          </a:p>
          <a:p>
            <a:r>
              <a:rPr lang="fr-FR" sz="1400" dirty="0" smtClean="0"/>
              <a:t>Les contrats de prévoyance complémentaire peuvent être distribués par</a:t>
            </a:r>
          </a:p>
          <a:p>
            <a:pPr lvl="1"/>
            <a:r>
              <a:rPr lang="fr-FR" sz="1300" dirty="0" smtClean="0"/>
              <a:t>Les sociétés d’assurance</a:t>
            </a:r>
          </a:p>
          <a:p>
            <a:pPr lvl="1"/>
            <a:r>
              <a:rPr lang="fr-FR" sz="1300" dirty="0" smtClean="0"/>
              <a:t>Les institutions de prévoyance (exclusivement sur les contrats collectifs)</a:t>
            </a:r>
          </a:p>
          <a:p>
            <a:pPr lvl="1"/>
            <a:r>
              <a:rPr lang="fr-FR" sz="1300" dirty="0" smtClean="0"/>
              <a:t>Les mutuelles (majoritairement sur les contrats individuels)</a:t>
            </a:r>
          </a:p>
          <a:p>
            <a:endParaRPr lang="fr-FR" dirty="0"/>
          </a:p>
        </p:txBody>
      </p:sp>
      <p:sp>
        <p:nvSpPr>
          <p:cNvPr id="3" name="Titre 2"/>
          <p:cNvSpPr>
            <a:spLocks noGrp="1"/>
          </p:cNvSpPr>
          <p:nvPr>
            <p:ph type="title"/>
          </p:nvPr>
        </p:nvSpPr>
        <p:spPr/>
        <p:txBody>
          <a:bodyPr/>
          <a:lstStyle/>
          <a:p>
            <a:r>
              <a:rPr lang="fr-FR" dirty="0" smtClean="0"/>
              <a:t>La prévoyance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33</a:t>
            </a:fld>
            <a:endParaRPr lang="fr-FR" dirty="0"/>
          </a:p>
        </p:txBody>
      </p:sp>
      <p:sp>
        <p:nvSpPr>
          <p:cNvPr id="6" name="Espace réservé du texte 5"/>
          <p:cNvSpPr>
            <a:spLocks noGrp="1"/>
          </p:cNvSpPr>
          <p:nvPr>
            <p:ph type="body" sz="quarter" idx="13"/>
          </p:nvPr>
        </p:nvSpPr>
        <p:spPr/>
        <p:txBody>
          <a:bodyPr/>
          <a:lstStyle/>
          <a:p>
            <a:r>
              <a:rPr lang="fr-FR" dirty="0" smtClean="0"/>
              <a:t>La distribution de la prévoyance complémentaire</a:t>
            </a:r>
            <a:endParaRPr lang="fr-FR" dirty="0"/>
          </a:p>
        </p:txBody>
      </p:sp>
      <p:sp>
        <p:nvSpPr>
          <p:cNvPr id="1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La prévoyance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34</a:t>
            </a:fld>
            <a:endParaRPr lang="fr-FR" dirty="0"/>
          </a:p>
        </p:txBody>
      </p:sp>
      <p:sp>
        <p:nvSpPr>
          <p:cNvPr id="6" name="Espace réservé du texte 5"/>
          <p:cNvSpPr>
            <a:spLocks noGrp="1"/>
          </p:cNvSpPr>
          <p:nvPr>
            <p:ph type="body" sz="quarter" idx="13"/>
          </p:nvPr>
        </p:nvSpPr>
        <p:spPr/>
        <p:txBody>
          <a:bodyPr/>
          <a:lstStyle/>
          <a:p>
            <a:r>
              <a:rPr lang="fr-FR" dirty="0" smtClean="0"/>
              <a:t>Les chiffres-clés</a:t>
            </a:r>
            <a:endParaRPr lang="fr-FR" dirty="0"/>
          </a:p>
        </p:txBody>
      </p:sp>
      <p:sp>
        <p:nvSpPr>
          <p:cNvPr id="17" name="AutoShape 35"/>
          <p:cNvSpPr>
            <a:spLocks noChangeArrowheads="1"/>
          </p:cNvSpPr>
          <p:nvPr/>
        </p:nvSpPr>
        <p:spPr bwMode="auto">
          <a:xfrm>
            <a:off x="4632575" y="1196753"/>
            <a:ext cx="3741516" cy="804863"/>
          </a:xfrm>
          <a:prstGeom prst="roundRect">
            <a:avLst>
              <a:gd name="adj" fmla="val 0"/>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algn="ctr" eaLnBrk="0" hangingPunct="0">
              <a:spcBef>
                <a:spcPct val="10000"/>
              </a:spcBef>
              <a:buClr>
                <a:srgbClr val="CC3300"/>
              </a:buClr>
              <a:buSzPct val="55000"/>
              <a:buFont typeface="Marlett" pitchFamily="2" charset="2"/>
              <a:buNone/>
              <a:defRPr/>
            </a:pPr>
            <a:r>
              <a:rPr lang="fr-FR" sz="1200" dirty="0" smtClean="0"/>
              <a:t>41% </a:t>
            </a:r>
            <a:r>
              <a:rPr lang="fr-FR" sz="1200" dirty="0"/>
              <a:t>des TNS sont couverts par un contrat de </a:t>
            </a:r>
            <a:r>
              <a:rPr lang="fr-FR" sz="1200" dirty="0" smtClean="0"/>
              <a:t>prévoyance en 2013</a:t>
            </a:r>
            <a:endParaRPr lang="fr-FR" sz="1200" dirty="0"/>
          </a:p>
        </p:txBody>
      </p:sp>
      <p:sp>
        <p:nvSpPr>
          <p:cNvPr id="18" name="AutoShape 36"/>
          <p:cNvSpPr>
            <a:spLocks noChangeArrowheads="1"/>
          </p:cNvSpPr>
          <p:nvPr/>
        </p:nvSpPr>
        <p:spPr bwMode="auto">
          <a:xfrm>
            <a:off x="4610804" y="2121805"/>
            <a:ext cx="3777347" cy="1195387"/>
          </a:xfrm>
          <a:prstGeom prst="roundRect">
            <a:avLst>
              <a:gd name="adj" fmla="val 0"/>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nchor="ctr"/>
          <a:lstStyle/>
          <a:p>
            <a:pPr algn="ctr" eaLnBrk="0" hangingPunct="0">
              <a:buClr>
                <a:srgbClr val="CC3300"/>
              </a:buClr>
              <a:buSzPct val="55000"/>
              <a:buFont typeface="Marlett" pitchFamily="2" charset="2"/>
              <a:buNone/>
              <a:defRPr/>
            </a:pPr>
            <a:r>
              <a:rPr lang="fr-FR" sz="1200" dirty="0"/>
              <a:t>1 actif sur 7 subit durant sa carrière un arrêt de travail d’au moins 4 semaines consécutives</a:t>
            </a:r>
          </a:p>
        </p:txBody>
      </p:sp>
      <p:sp>
        <p:nvSpPr>
          <p:cNvPr id="19" name="AutoShape 37"/>
          <p:cNvSpPr>
            <a:spLocks noChangeArrowheads="1"/>
          </p:cNvSpPr>
          <p:nvPr/>
        </p:nvSpPr>
        <p:spPr bwMode="auto">
          <a:xfrm>
            <a:off x="5198639" y="3454632"/>
            <a:ext cx="3178628" cy="1758496"/>
          </a:xfrm>
          <a:prstGeom prst="roundRect">
            <a:avLst>
              <a:gd name="adj" fmla="val 0"/>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algn="ctr" eaLnBrk="0" hangingPunct="0">
              <a:spcBef>
                <a:spcPct val="10000"/>
              </a:spcBef>
              <a:buClr>
                <a:srgbClr val="CC3300"/>
              </a:buClr>
              <a:buSzPct val="55000"/>
              <a:buFont typeface="Marlett" pitchFamily="2" charset="2"/>
              <a:buNone/>
              <a:defRPr/>
            </a:pPr>
            <a:r>
              <a:rPr lang="fr-FR" sz="1200" dirty="0"/>
              <a:t>7 millions d’arrêts de travail prescrits par an</a:t>
            </a:r>
          </a:p>
          <a:p>
            <a:pPr algn="ctr" eaLnBrk="0" hangingPunct="0">
              <a:spcBef>
                <a:spcPct val="10000"/>
              </a:spcBef>
              <a:buClr>
                <a:srgbClr val="CC3300"/>
              </a:buClr>
              <a:buSzPct val="55000"/>
              <a:buFont typeface="Marlett" pitchFamily="2" charset="2"/>
              <a:buNone/>
              <a:defRPr/>
            </a:pPr>
            <a:r>
              <a:rPr lang="fr-FR" sz="1200" dirty="0"/>
              <a:t>200 millions de journées indemnisées par le régime général</a:t>
            </a:r>
          </a:p>
        </p:txBody>
      </p:sp>
      <p:sp>
        <p:nvSpPr>
          <p:cNvPr id="20" name="AutoShape 38"/>
          <p:cNvSpPr>
            <a:spLocks noChangeArrowheads="1"/>
          </p:cNvSpPr>
          <p:nvPr/>
        </p:nvSpPr>
        <p:spPr bwMode="auto">
          <a:xfrm>
            <a:off x="539553" y="1960340"/>
            <a:ext cx="3959452" cy="1295400"/>
          </a:xfrm>
          <a:prstGeom prst="roundRect">
            <a:avLst>
              <a:gd name="adj" fmla="val 0"/>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p>
            <a:pPr algn="ctr" eaLnBrk="0" hangingPunct="0">
              <a:spcBef>
                <a:spcPct val="10000"/>
              </a:spcBef>
              <a:buClr>
                <a:srgbClr val="CC3300"/>
              </a:buClr>
              <a:buSzPct val="55000"/>
              <a:buFont typeface="Marlett" pitchFamily="2" charset="2"/>
              <a:buNone/>
              <a:defRPr/>
            </a:pPr>
            <a:r>
              <a:rPr lang="fr-FR" sz="1200" dirty="0" smtClean="0"/>
              <a:t>489 € versés </a:t>
            </a:r>
            <a:r>
              <a:rPr lang="fr-FR" sz="1200" dirty="0"/>
              <a:t>en moyenne par mois comme Allocation Personnalisée d’Autonomie (APA) en cas de perte d’autonomie</a:t>
            </a:r>
          </a:p>
        </p:txBody>
      </p:sp>
      <p:sp>
        <p:nvSpPr>
          <p:cNvPr id="21" name="AutoShape 39"/>
          <p:cNvSpPr>
            <a:spLocks noChangeArrowheads="1"/>
          </p:cNvSpPr>
          <p:nvPr/>
        </p:nvSpPr>
        <p:spPr bwMode="auto">
          <a:xfrm>
            <a:off x="554066" y="1223060"/>
            <a:ext cx="3975100" cy="584881"/>
          </a:xfrm>
          <a:prstGeom prst="roundRect">
            <a:avLst>
              <a:gd name="adj" fmla="val 0"/>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nchor="ctr"/>
          <a:lstStyle/>
          <a:p>
            <a:pPr algn="ctr" eaLnBrk="0" hangingPunct="0">
              <a:buClr>
                <a:srgbClr val="CC3300"/>
              </a:buClr>
              <a:buSzPct val="55000"/>
              <a:buFont typeface="Marlett" pitchFamily="2" charset="2"/>
              <a:buNone/>
              <a:defRPr/>
            </a:pPr>
            <a:r>
              <a:rPr lang="fr-FR" sz="1200" dirty="0" smtClean="0"/>
              <a:t>8,6 </a:t>
            </a:r>
            <a:r>
              <a:rPr lang="fr-FR" sz="1200" dirty="0"/>
              <a:t>Md€ de prestations nettes versées en </a:t>
            </a:r>
            <a:r>
              <a:rPr lang="fr-FR" sz="1200" dirty="0" smtClean="0"/>
              <a:t>2013 </a:t>
            </a:r>
            <a:r>
              <a:rPr lang="fr-FR" sz="1200" dirty="0"/>
              <a:t>dans le cadre du régime général</a:t>
            </a:r>
          </a:p>
        </p:txBody>
      </p:sp>
      <p:sp>
        <p:nvSpPr>
          <p:cNvPr id="22" name="AutoShape 40"/>
          <p:cNvSpPr>
            <a:spLocks noChangeArrowheads="1"/>
          </p:cNvSpPr>
          <p:nvPr/>
        </p:nvSpPr>
        <p:spPr bwMode="auto">
          <a:xfrm>
            <a:off x="5209523" y="5436736"/>
            <a:ext cx="3185429" cy="863600"/>
          </a:xfrm>
          <a:prstGeom prst="roundRect">
            <a:avLst>
              <a:gd name="adj" fmla="val 0"/>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nchor="ctr"/>
          <a:lstStyle/>
          <a:p>
            <a:pPr algn="ctr" eaLnBrk="0" hangingPunct="0">
              <a:buClr>
                <a:srgbClr val="CC3300"/>
              </a:buClr>
              <a:buSzPct val="55000"/>
              <a:buFont typeface="Marlett" pitchFamily="2" charset="2"/>
              <a:buNone/>
              <a:defRPr/>
            </a:pPr>
            <a:r>
              <a:rPr lang="fr-FR" sz="1200" dirty="0" smtClean="0"/>
              <a:t>2,2 </a:t>
            </a:r>
            <a:r>
              <a:rPr lang="fr-FR" sz="1200" dirty="0"/>
              <a:t>millions de contrats collectifs couvrant 18,3 millions de salariés</a:t>
            </a:r>
          </a:p>
        </p:txBody>
      </p:sp>
      <p:grpSp>
        <p:nvGrpSpPr>
          <p:cNvPr id="23" name="Groupe 32"/>
          <p:cNvGrpSpPr>
            <a:grpSpLocks/>
          </p:cNvGrpSpPr>
          <p:nvPr/>
        </p:nvGrpSpPr>
        <p:grpSpPr bwMode="auto">
          <a:xfrm>
            <a:off x="560191" y="3465517"/>
            <a:ext cx="4486048" cy="2861859"/>
            <a:chOff x="159722" y="3667125"/>
            <a:chExt cx="4394816" cy="2726555"/>
          </a:xfrm>
          <a:solidFill>
            <a:srgbClr val="C00000"/>
          </a:solidFill>
        </p:grpSpPr>
        <p:sp>
          <p:nvSpPr>
            <p:cNvPr id="24" name="AutoShape 34"/>
            <p:cNvSpPr>
              <a:spLocks noChangeArrowheads="1"/>
            </p:cNvSpPr>
            <p:nvPr/>
          </p:nvSpPr>
          <p:spPr bwMode="auto">
            <a:xfrm>
              <a:off x="165100" y="3667125"/>
              <a:ext cx="4389438" cy="2714625"/>
            </a:xfrm>
            <a:prstGeom prst="roundRect">
              <a:avLst>
                <a:gd name="adj" fmla="val 0"/>
              </a:avLst>
            </a:prstGeom>
            <a:grpFill/>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buClr>
                  <a:srgbClr val="CC3300"/>
                </a:buClr>
                <a:buSzPct val="55000"/>
                <a:buFont typeface="Marlett" pitchFamily="2" charset="2"/>
                <a:buNone/>
                <a:defRPr/>
              </a:pPr>
              <a:r>
                <a:rPr lang="fr-FR" sz="1100" b="1" dirty="0"/>
                <a:t>Evolution de la branche AT-MP du Régime Général </a:t>
              </a:r>
              <a:endParaRPr lang="fr-FR" sz="1100" b="1" dirty="0" smtClean="0"/>
            </a:p>
            <a:p>
              <a:pPr algn="ctr" eaLnBrk="0" hangingPunct="0">
                <a:buClr>
                  <a:srgbClr val="CC3300"/>
                </a:buClr>
                <a:buSzPct val="55000"/>
                <a:buFont typeface="Marlett" pitchFamily="2" charset="2"/>
                <a:buNone/>
                <a:defRPr/>
              </a:pPr>
              <a:r>
                <a:rPr lang="fr-FR" sz="1100" b="1" dirty="0" smtClean="0"/>
                <a:t>(</a:t>
              </a:r>
              <a:r>
                <a:rPr lang="fr-FR" sz="1100" b="1" dirty="0"/>
                <a:t>en </a:t>
              </a:r>
              <a:r>
                <a:rPr lang="fr-FR" sz="1100" b="1" dirty="0" smtClean="0"/>
                <a:t>Mds € </a:t>
              </a:r>
              <a:r>
                <a:rPr lang="fr-FR" sz="1100" b="1" dirty="0"/>
                <a:t>courants)</a:t>
              </a:r>
              <a:endParaRPr lang="fr-FR" sz="900" dirty="0"/>
            </a:p>
          </p:txBody>
        </p:sp>
        <p:sp>
          <p:nvSpPr>
            <p:cNvPr id="25" name="Text Box 43"/>
            <p:cNvSpPr txBox="1">
              <a:spLocks noChangeArrowheads="1"/>
            </p:cNvSpPr>
            <p:nvPr/>
          </p:nvSpPr>
          <p:spPr bwMode="auto">
            <a:xfrm>
              <a:off x="159722" y="6212434"/>
              <a:ext cx="4176712" cy="181246"/>
            </a:xfrm>
            <a:prstGeom prst="rect">
              <a:avLst/>
            </a:prstGeom>
            <a:grpFill/>
            <a:ln w="9525" algn="ctr">
              <a:noFill/>
              <a:miter lim="800000"/>
              <a:headEnd/>
              <a:tailEnd/>
            </a:ln>
          </p:spPr>
          <p:txBody>
            <a:bodyPr lIns="18000" tIns="18000" rIns="18000" bIns="18000">
              <a:spAutoFit/>
            </a:bodyPr>
            <a:lstStyle/>
            <a:p>
              <a:pPr eaLnBrk="0" hangingPunct="0">
                <a:spcBef>
                  <a:spcPct val="50000"/>
                </a:spcBef>
              </a:pPr>
              <a:r>
                <a:rPr lang="fr-FR" sz="1000" i="1" dirty="0">
                  <a:solidFill>
                    <a:schemeClr val="bg1"/>
                  </a:solidFill>
                </a:rPr>
                <a:t>AT-MP : accidents du travail – maladies professionnelles</a:t>
              </a:r>
            </a:p>
          </p:txBody>
        </p:sp>
      </p:grpSp>
      <p:pic>
        <p:nvPicPr>
          <p:cNvPr id="272386" name="Picture 2" descr="http://www.senat.fr/rap/a13-127/a13-12713.gif"/>
          <p:cNvPicPr>
            <a:picLocks noChangeAspect="1" noChangeArrowheads="1"/>
          </p:cNvPicPr>
          <p:nvPr/>
        </p:nvPicPr>
        <p:blipFill>
          <a:blip r:embed="rId3"/>
          <a:srcRect t="12619"/>
          <a:stretch>
            <a:fillRect/>
          </a:stretch>
        </p:blipFill>
        <p:spPr bwMode="auto">
          <a:xfrm>
            <a:off x="827583" y="3861048"/>
            <a:ext cx="4090941" cy="2232248"/>
          </a:xfrm>
          <a:prstGeom prst="rect">
            <a:avLst/>
          </a:prstGeom>
          <a:noFill/>
        </p:spPr>
      </p:pic>
      <p:sp>
        <p:nvSpPr>
          <p:cNvPr id="27" name="ZoneTexte 26"/>
          <p:cNvSpPr txBox="1"/>
          <p:nvPr/>
        </p:nvSpPr>
        <p:spPr>
          <a:xfrm>
            <a:off x="865262" y="5696183"/>
            <a:ext cx="1906538" cy="369332"/>
          </a:xfrm>
          <a:prstGeom prst="rect">
            <a:avLst/>
          </a:prstGeom>
          <a:solidFill>
            <a:schemeClr val="tx1">
              <a:lumMod val="10000"/>
              <a:lumOff val="90000"/>
            </a:schemeClr>
          </a:solidFill>
          <a:ln>
            <a:solidFill>
              <a:schemeClr val="accent4"/>
            </a:solidFill>
          </a:ln>
        </p:spPr>
        <p:txBody>
          <a:bodyPr wrap="square" rtlCol="0">
            <a:spAutoFit/>
          </a:bodyPr>
          <a:lstStyle/>
          <a:p>
            <a:r>
              <a:rPr lang="fr-FR" sz="900" b="1" dirty="0" smtClean="0"/>
              <a:t>L’évolution des cotisations sociales a permis un retour à l’équilibre</a:t>
            </a:r>
            <a:endParaRPr lang="fr-FR" sz="900" b="1" dirty="0"/>
          </a:p>
        </p:txBody>
      </p:sp>
      <p:sp>
        <p:nvSpPr>
          <p:cNvPr id="28"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pPr>
              <a:lnSpc>
                <a:spcPct val="90000"/>
              </a:lnSpc>
              <a:buNone/>
            </a:pPr>
            <a:r>
              <a:rPr lang="fr-FR" sz="1400" b="1" u="sng" dirty="0" smtClean="0"/>
              <a:t>Définition :</a:t>
            </a:r>
          </a:p>
          <a:p>
            <a:pPr algn="just">
              <a:lnSpc>
                <a:spcPct val="90000"/>
              </a:lnSpc>
            </a:pPr>
            <a:r>
              <a:rPr lang="fr-FR" sz="1400" dirty="0" smtClean="0"/>
              <a:t>La dépendance est définie par la capacité des individus à pouvoir accomplir en toute autonomie :</a:t>
            </a:r>
          </a:p>
          <a:p>
            <a:pPr lvl="1" algn="just">
              <a:lnSpc>
                <a:spcPct val="90000"/>
              </a:lnSpc>
            </a:pPr>
            <a:r>
              <a:rPr lang="fr-FR" sz="1200" dirty="0" smtClean="0"/>
              <a:t>Les actes de la vie quotidienne (AVQ) : comme se servir et manger, se laver…</a:t>
            </a:r>
          </a:p>
          <a:p>
            <a:pPr lvl="1" algn="just">
              <a:lnSpc>
                <a:spcPct val="90000"/>
              </a:lnSpc>
            </a:pPr>
            <a:r>
              <a:rPr lang="fr-FR" sz="1200" dirty="0" smtClean="0"/>
              <a:t>Les activités instrumentales de la vie quotidienne (AIVQ) : prendre les transports, téléphoner…</a:t>
            </a:r>
          </a:p>
          <a:p>
            <a:pPr algn="just">
              <a:lnSpc>
                <a:spcPct val="90000"/>
              </a:lnSpc>
              <a:buNone/>
            </a:pPr>
            <a:r>
              <a:rPr lang="fr-FR" sz="1400" b="1" u="sng" dirty="0" smtClean="0"/>
              <a:t>Présentation du marché</a:t>
            </a:r>
          </a:p>
          <a:p>
            <a:pPr algn="just">
              <a:lnSpc>
                <a:spcPct val="90000"/>
              </a:lnSpc>
            </a:pPr>
            <a:r>
              <a:rPr lang="fr-FR" sz="1400" dirty="0" smtClean="0"/>
              <a:t>Les français estiment aussi important de se prémunir contre le risque de dépendance que de préparer financièrement leur retraite</a:t>
            </a:r>
          </a:p>
          <a:p>
            <a:pPr algn="just">
              <a:lnSpc>
                <a:spcPct val="90000"/>
              </a:lnSpc>
            </a:pPr>
            <a:r>
              <a:rPr lang="fr-FR" sz="1400" dirty="0" smtClean="0"/>
              <a:t>En 2010, le risque Dépendance pèse environ pour 1% du PIB (dépenses publiques et privées). A l’horizon 2025, cela devrait représenter 1,5% (environ 1 000 </a:t>
            </a:r>
            <a:r>
              <a:rPr lang="fr-FR" sz="1400" dirty="0" err="1" smtClean="0"/>
              <a:t>000</a:t>
            </a:r>
            <a:r>
              <a:rPr lang="fr-FR" sz="1400" dirty="0" smtClean="0"/>
              <a:t> personnes dépendantes)</a:t>
            </a:r>
          </a:p>
          <a:p>
            <a:pPr algn="just">
              <a:lnSpc>
                <a:spcPct val="90000"/>
              </a:lnSpc>
            </a:pPr>
            <a:r>
              <a:rPr lang="fr-FR" sz="1400" dirty="0" smtClean="0"/>
              <a:t>Le risque de dépendance ne peut être financé efficacement que par un système de capitalisation ; Le système par répartition créerait un déséquilibre structurel et technique trop fort en raison de la population vieillissante</a:t>
            </a:r>
          </a:p>
          <a:p>
            <a:pPr algn="just">
              <a:lnSpc>
                <a:spcPct val="90000"/>
              </a:lnSpc>
            </a:pPr>
            <a:r>
              <a:rPr lang="fr-FR" sz="1400" dirty="0" smtClean="0"/>
              <a:t>3 millions de personnes couvertes au titre de la dépendance par les assureurs, les Institutions de prévoyance ou les mutuelles</a:t>
            </a:r>
          </a:p>
          <a:p>
            <a:pPr algn="just">
              <a:lnSpc>
                <a:spcPct val="90000"/>
              </a:lnSpc>
            </a:pPr>
            <a:r>
              <a:rPr lang="fr-FR" sz="1400" dirty="0" smtClean="0"/>
              <a:t>Face à cette évolution forte de la société, le risque Dépendance est devenu en 2007 une branche à part entière de la protection sociale</a:t>
            </a:r>
          </a:p>
          <a:p>
            <a:pPr lvl="1" algn="just">
              <a:lnSpc>
                <a:spcPct val="90000"/>
              </a:lnSpc>
            </a:pPr>
            <a:r>
              <a:rPr lang="fr-FR" sz="1200" dirty="0" smtClean="0"/>
              <a:t>Le fait d’inscrire la dépendance comme une cinquième branche de la Protection sociale génère cependant des complications car sa délimitation n’est pas des plus claires (on parle de risque « hybride » car il est à cheval sur la santé et la prévoyance) et la finalité des branches est avant tout comptable (et non politique)</a:t>
            </a:r>
          </a:p>
          <a:p>
            <a:endParaRPr lang="fr-FR" dirty="0"/>
          </a:p>
        </p:txBody>
      </p:sp>
      <p:sp>
        <p:nvSpPr>
          <p:cNvPr id="3" name="Titre 2"/>
          <p:cNvSpPr>
            <a:spLocks noGrp="1"/>
          </p:cNvSpPr>
          <p:nvPr>
            <p:ph type="title"/>
          </p:nvPr>
        </p:nvSpPr>
        <p:spPr/>
        <p:txBody>
          <a:bodyPr/>
          <a:lstStyle/>
          <a:p>
            <a:r>
              <a:rPr lang="fr-FR" dirty="0" smtClean="0"/>
              <a:t>La dépendance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35</a:t>
            </a:fld>
            <a:endParaRPr lang="fr-FR" dirty="0"/>
          </a:p>
        </p:txBody>
      </p:sp>
      <p:sp>
        <p:nvSpPr>
          <p:cNvPr id="6" name="Espace réservé du texte 5"/>
          <p:cNvSpPr>
            <a:spLocks noGrp="1"/>
          </p:cNvSpPr>
          <p:nvPr>
            <p:ph type="body" sz="quarter" idx="13"/>
          </p:nvPr>
        </p:nvSpPr>
        <p:spPr/>
        <p:txBody>
          <a:bodyPr/>
          <a:lstStyle/>
          <a:p>
            <a:r>
              <a:rPr lang="fr-FR" dirty="0" smtClean="0"/>
              <a:t>Généralités</a:t>
            </a:r>
            <a:endParaRPr lang="fr-FR" dirty="0"/>
          </a:p>
        </p:txBody>
      </p:sp>
      <p:sp>
        <p:nvSpPr>
          <p:cNvPr id="1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1421" y="1222273"/>
            <a:ext cx="8088511" cy="4681537"/>
          </a:xfrm>
        </p:spPr>
        <p:txBody>
          <a:bodyPr/>
          <a:lstStyle/>
          <a:p>
            <a:pPr algn="just"/>
            <a:r>
              <a:rPr lang="fr-FR" sz="1400" dirty="0" smtClean="0"/>
              <a:t>3 domaines distincts :</a:t>
            </a:r>
          </a:p>
          <a:p>
            <a:pPr lvl="1" algn="just"/>
            <a:r>
              <a:rPr lang="fr-FR" sz="1200" dirty="0" smtClean="0"/>
              <a:t>Les soins médicaux, qui relèvent souvent de l’assurance maladie</a:t>
            </a:r>
          </a:p>
          <a:p>
            <a:pPr lvl="1" algn="just"/>
            <a:r>
              <a:rPr lang="fr-FR" sz="1200" dirty="0" smtClean="0"/>
              <a:t>L’hébergement pris en charge par les collectivités locales, les caisses de retraite ou l’assurance dépendance lorsqu’elle existe</a:t>
            </a:r>
          </a:p>
          <a:p>
            <a:pPr lvl="1" algn="just"/>
            <a:r>
              <a:rPr lang="fr-FR" sz="1200" dirty="0" smtClean="0"/>
              <a:t>L’aide quotidienne aux personnes dépendantes assurée principalement par la famille, et en particulier les femmes, avec le soutien éventuel des collectivités publiques</a:t>
            </a:r>
          </a:p>
          <a:p>
            <a:pPr algn="just"/>
            <a:r>
              <a:rPr lang="fr-FR" sz="1400" dirty="0" smtClean="0"/>
              <a:t>Depuis 2001, l’Allocation Personnalisée d’Autonomie (APA) a été mise en place mais elle reste nettement insuffisante</a:t>
            </a:r>
          </a:p>
          <a:p>
            <a:pPr lvl="1" algn="just"/>
            <a:r>
              <a:rPr lang="fr-FR" sz="1200" dirty="0" smtClean="0"/>
              <a:t>Couverture universelle</a:t>
            </a:r>
          </a:p>
          <a:p>
            <a:pPr lvl="1" algn="just"/>
            <a:r>
              <a:rPr lang="fr-FR" sz="1200" dirty="0" smtClean="0"/>
              <a:t>Barème et modalités d’attribution fixés au niveau national</a:t>
            </a:r>
          </a:p>
          <a:p>
            <a:pPr lvl="1" algn="just"/>
            <a:r>
              <a:rPr lang="fr-FR" sz="1200" dirty="0" smtClean="0"/>
              <a:t>Individuelle et non transmissible (pas de recours sur succession)</a:t>
            </a:r>
          </a:p>
          <a:p>
            <a:pPr lvl="1" algn="just"/>
            <a:r>
              <a:rPr lang="fr-FR" sz="1200" dirty="0" smtClean="0"/>
              <a:t>Au 31 décembre 2012, ~60% des bénéficiaires de l’APA vivent à leur domicile et ~40% en établissement spécialisés</a:t>
            </a:r>
          </a:p>
          <a:p>
            <a:pPr lvl="1" algn="just"/>
            <a:r>
              <a:rPr lang="fr-FR" sz="1200" dirty="0" smtClean="0"/>
              <a:t>L’APA est versée par le département et son montant maximum varie entre 560 € et 1305 € (au 1</a:t>
            </a:r>
            <a:r>
              <a:rPr lang="fr-FR" sz="1200" baseline="30000" dirty="0" smtClean="0"/>
              <a:t>er</a:t>
            </a:r>
            <a:r>
              <a:rPr lang="fr-FR" sz="1200" dirty="0" smtClean="0"/>
              <a:t> avril 2013) en fonction du degré de dépendance. Cette somme est très insuffisante pour faire face au cout de prise en charge de la dépendance</a:t>
            </a:r>
          </a:p>
          <a:p>
            <a:pPr lvl="1" algn="just"/>
            <a:r>
              <a:rPr lang="fr-FR" sz="1200" dirty="0" smtClean="0"/>
              <a:t>L’essentiel du financement est actuellement assuré par les familles des personnes dépendantes</a:t>
            </a:r>
          </a:p>
          <a:p>
            <a:pPr lvl="1" algn="just"/>
            <a:r>
              <a:rPr lang="fr-FR" sz="1200" dirty="0" smtClean="0"/>
              <a:t>En juillet 2011, 4 groupes de travail travaillent sur le sujet du financement de la dépendance qui devait intégrer la loi de financement de la sécurité sociale 2012. Le projet est abandonné en raison du coût et du mode de financement qui restait à trouver</a:t>
            </a:r>
          </a:p>
          <a:p>
            <a:pPr algn="just"/>
            <a:r>
              <a:rPr lang="fr-FR" sz="1400" dirty="0" smtClean="0"/>
              <a:t>La création de la 5ème branche devrait permettre de financer durablement la prise en charge de cette lourde problématique sociale</a:t>
            </a:r>
          </a:p>
          <a:p>
            <a:endParaRPr lang="fr-FR" dirty="0"/>
          </a:p>
        </p:txBody>
      </p:sp>
      <p:sp>
        <p:nvSpPr>
          <p:cNvPr id="3" name="Titre 2"/>
          <p:cNvSpPr>
            <a:spLocks noGrp="1"/>
          </p:cNvSpPr>
          <p:nvPr>
            <p:ph type="title"/>
          </p:nvPr>
        </p:nvSpPr>
        <p:spPr/>
        <p:txBody>
          <a:bodyPr/>
          <a:lstStyle/>
          <a:p>
            <a:r>
              <a:rPr lang="fr-FR" dirty="0" smtClean="0"/>
              <a:t>La dépendance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36</a:t>
            </a:fld>
            <a:endParaRPr lang="fr-FR" dirty="0"/>
          </a:p>
        </p:txBody>
      </p:sp>
      <p:sp>
        <p:nvSpPr>
          <p:cNvPr id="6" name="Espace réservé du texte 5"/>
          <p:cNvSpPr>
            <a:spLocks noGrp="1"/>
          </p:cNvSpPr>
          <p:nvPr>
            <p:ph type="body" sz="quarter" idx="13"/>
          </p:nvPr>
        </p:nvSpPr>
        <p:spPr/>
        <p:txBody>
          <a:bodyPr/>
          <a:lstStyle/>
          <a:p>
            <a:r>
              <a:rPr lang="fr-FR" dirty="0" smtClean="0"/>
              <a:t>Généralités</a:t>
            </a:r>
            <a:endParaRPr lang="fr-FR" dirty="0"/>
          </a:p>
        </p:txBody>
      </p:sp>
      <p:sp>
        <p:nvSpPr>
          <p:cNvPr id="1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acteurs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37</a:t>
            </a:fld>
            <a:endParaRPr lang="fr-FR" dirty="0"/>
          </a:p>
        </p:txBody>
      </p:sp>
      <p:sp>
        <p:nvSpPr>
          <p:cNvPr id="6" name="Espace réservé du texte 5"/>
          <p:cNvSpPr>
            <a:spLocks noGrp="1"/>
          </p:cNvSpPr>
          <p:nvPr>
            <p:ph type="body" sz="quarter" idx="13"/>
          </p:nvPr>
        </p:nvSpPr>
        <p:spPr/>
        <p:txBody>
          <a:bodyPr/>
          <a:lstStyle/>
          <a:p>
            <a:r>
              <a:rPr lang="fr-FR" dirty="0" smtClean="0"/>
              <a:t>Une tendance à l’élargissement du secteur concurrentiel</a:t>
            </a:r>
            <a:endParaRPr lang="fr-FR" dirty="0"/>
          </a:p>
        </p:txBody>
      </p:sp>
      <p:sp>
        <p:nvSpPr>
          <p:cNvPr id="7" name="Line 6"/>
          <p:cNvSpPr>
            <a:spLocks noChangeShapeType="1"/>
          </p:cNvSpPr>
          <p:nvPr/>
        </p:nvSpPr>
        <p:spPr bwMode="auto">
          <a:xfrm>
            <a:off x="667123" y="3667150"/>
            <a:ext cx="7894637" cy="0"/>
          </a:xfrm>
          <a:prstGeom prst="line">
            <a:avLst/>
          </a:prstGeom>
          <a:noFill/>
          <a:ln w="6350">
            <a:solidFill>
              <a:schemeClr val="tx2">
                <a:lumMod val="20000"/>
                <a:lumOff val="80000"/>
              </a:schemeClr>
            </a:solidFill>
            <a:prstDash val="dash"/>
            <a:round/>
            <a:headEnd/>
            <a:tailEnd/>
          </a:ln>
        </p:spPr>
        <p:txBody>
          <a:bodyPr/>
          <a:lstStyle/>
          <a:p>
            <a:pPr>
              <a:defRPr/>
            </a:pPr>
            <a:endParaRPr lang="fr-FR">
              <a:latin typeface="Arial" pitchFamily="34" charset="0"/>
            </a:endParaRPr>
          </a:p>
        </p:txBody>
      </p:sp>
      <p:grpSp>
        <p:nvGrpSpPr>
          <p:cNvPr id="8" name="Groupe 59"/>
          <p:cNvGrpSpPr>
            <a:grpSpLocks/>
          </p:cNvGrpSpPr>
          <p:nvPr/>
        </p:nvGrpSpPr>
        <p:grpSpPr bwMode="auto">
          <a:xfrm>
            <a:off x="611561" y="1792312"/>
            <a:ext cx="7972425" cy="4445000"/>
            <a:chOff x="117475" y="1374775"/>
            <a:chExt cx="9026525" cy="5006975"/>
          </a:xfrm>
        </p:grpSpPr>
        <p:sp>
          <p:nvSpPr>
            <p:cNvPr id="9" name="Text Box 40"/>
            <p:cNvSpPr txBox="1">
              <a:spLocks noChangeArrowheads="1"/>
            </p:cNvSpPr>
            <p:nvPr/>
          </p:nvSpPr>
          <p:spPr bwMode="auto">
            <a:xfrm>
              <a:off x="7956550" y="1374775"/>
              <a:ext cx="1187450" cy="296863"/>
            </a:xfrm>
            <a:prstGeom prst="rect">
              <a:avLst/>
            </a:prstGeom>
            <a:noFill/>
            <a:ln w="9525" algn="ctr">
              <a:noFill/>
              <a:miter lim="800000"/>
              <a:headEnd/>
              <a:tailEnd/>
            </a:ln>
          </p:spPr>
          <p:txBody>
            <a:bodyPr wrap="none" lIns="18000" tIns="10800" rIns="18000" bIns="10800" anchor="ctr"/>
            <a:lstStyle/>
            <a:p>
              <a:pPr algn="ctr" defTabSz="874713" eaLnBrk="0" hangingPunct="0">
                <a:spcBef>
                  <a:spcPct val="50000"/>
                </a:spcBef>
              </a:pPr>
              <a:r>
                <a:rPr lang="fr-FR" sz="900" b="1"/>
                <a:t>DEPENDANCE</a:t>
              </a:r>
            </a:p>
          </p:txBody>
        </p:sp>
        <p:grpSp>
          <p:nvGrpSpPr>
            <p:cNvPr id="10" name="Groupe 58"/>
            <p:cNvGrpSpPr>
              <a:grpSpLocks/>
            </p:cNvGrpSpPr>
            <p:nvPr/>
          </p:nvGrpSpPr>
          <p:grpSpPr bwMode="auto">
            <a:xfrm>
              <a:off x="117475" y="1374775"/>
              <a:ext cx="8864601" cy="5006975"/>
              <a:chOff x="117475" y="1374775"/>
              <a:chExt cx="8864601" cy="5006975"/>
            </a:xfrm>
          </p:grpSpPr>
          <p:sp>
            <p:nvSpPr>
              <p:cNvPr id="11" name="Rectangle 3"/>
              <p:cNvSpPr>
                <a:spLocks noChangeArrowheads="1"/>
              </p:cNvSpPr>
              <p:nvPr/>
            </p:nvSpPr>
            <p:spPr bwMode="auto">
              <a:xfrm>
                <a:off x="2606675" y="3571875"/>
                <a:ext cx="6364288" cy="2378075"/>
              </a:xfrm>
              <a:prstGeom prst="rect">
                <a:avLst/>
              </a:prstGeom>
              <a:solidFill>
                <a:schemeClr val="accent1"/>
              </a:solidFill>
              <a:ln>
                <a:solidFill>
                  <a:schemeClr val="accent1"/>
                </a:solidFill>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hangingPunct="0">
                  <a:defRPr/>
                </a:pPr>
                <a:endParaRPr lang="fr-FR"/>
              </a:p>
            </p:txBody>
          </p:sp>
          <p:sp>
            <p:nvSpPr>
              <p:cNvPr id="12" name="Freeform 4"/>
              <p:cNvSpPr>
                <a:spLocks/>
              </p:cNvSpPr>
              <p:nvPr/>
            </p:nvSpPr>
            <p:spPr bwMode="auto">
              <a:xfrm>
                <a:off x="1222375" y="1706563"/>
                <a:ext cx="7739063" cy="4241800"/>
              </a:xfrm>
              <a:custGeom>
                <a:avLst/>
                <a:gdLst>
                  <a:gd name="T0" fmla="*/ 0 w 4875"/>
                  <a:gd name="T1" fmla="*/ 2147483647 h 2672"/>
                  <a:gd name="T2" fmla="*/ 2043846032 w 4875"/>
                  <a:gd name="T3" fmla="*/ 2147483647 h 2672"/>
                  <a:gd name="T4" fmla="*/ 2051407292 w 4875"/>
                  <a:gd name="T5" fmla="*/ 2147483647 h 2672"/>
                  <a:gd name="T6" fmla="*/ 2147483647 w 4875"/>
                  <a:gd name="T7" fmla="*/ 2147483647 h 2672"/>
                  <a:gd name="T8" fmla="*/ 2147483647 w 4875"/>
                  <a:gd name="T9" fmla="*/ 20161249 h 2672"/>
                  <a:gd name="T10" fmla="*/ 0 w 4875"/>
                  <a:gd name="T11" fmla="*/ 0 h 2672"/>
                  <a:gd name="T12" fmla="*/ 0 w 4875"/>
                  <a:gd name="T13" fmla="*/ 2147483647 h 2672"/>
                  <a:gd name="T14" fmla="*/ 0 60000 65536"/>
                  <a:gd name="T15" fmla="*/ 0 60000 65536"/>
                  <a:gd name="T16" fmla="*/ 0 60000 65536"/>
                  <a:gd name="T17" fmla="*/ 0 60000 65536"/>
                  <a:gd name="T18" fmla="*/ 0 60000 65536"/>
                  <a:gd name="T19" fmla="*/ 0 60000 65536"/>
                  <a:gd name="T20" fmla="*/ 0 60000 65536"/>
                  <a:gd name="T21" fmla="*/ 0 w 4875"/>
                  <a:gd name="T22" fmla="*/ 0 h 2672"/>
                  <a:gd name="T23" fmla="*/ 4875 w 4875"/>
                  <a:gd name="T24" fmla="*/ 2672 h 2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75" h="2672">
                    <a:moveTo>
                      <a:pt x="0" y="2672"/>
                    </a:moveTo>
                    <a:lnTo>
                      <a:pt x="811" y="2672"/>
                    </a:lnTo>
                    <a:lnTo>
                      <a:pt x="814" y="1124"/>
                    </a:lnTo>
                    <a:lnTo>
                      <a:pt x="4875" y="1122"/>
                    </a:lnTo>
                    <a:lnTo>
                      <a:pt x="4875" y="8"/>
                    </a:lnTo>
                    <a:lnTo>
                      <a:pt x="0" y="0"/>
                    </a:lnTo>
                    <a:lnTo>
                      <a:pt x="0" y="2672"/>
                    </a:lnTo>
                    <a:close/>
                  </a:path>
                </a:pathLst>
              </a:cu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a:lstStyle/>
              <a:p>
                <a:pPr>
                  <a:defRPr/>
                </a:pPr>
                <a:endParaRPr lang="fr-FR"/>
              </a:p>
            </p:txBody>
          </p:sp>
          <p:sp>
            <p:nvSpPr>
              <p:cNvPr id="13" name="Line 7"/>
              <p:cNvSpPr>
                <a:spLocks noChangeShapeType="1"/>
              </p:cNvSpPr>
              <p:nvPr/>
            </p:nvSpPr>
            <p:spPr bwMode="auto">
              <a:xfrm>
                <a:off x="180384" y="4581028"/>
                <a:ext cx="5591700" cy="0"/>
              </a:xfrm>
              <a:prstGeom prst="line">
                <a:avLst/>
              </a:prstGeom>
              <a:noFill/>
              <a:ln w="6350">
                <a:solidFill>
                  <a:schemeClr val="tx2">
                    <a:lumMod val="20000"/>
                    <a:lumOff val="80000"/>
                  </a:schemeClr>
                </a:solidFill>
                <a:prstDash val="dash"/>
                <a:round/>
                <a:headEnd/>
                <a:tailEnd/>
              </a:ln>
            </p:spPr>
            <p:txBody>
              <a:bodyPr/>
              <a:lstStyle/>
              <a:p>
                <a:pPr>
                  <a:defRPr/>
                </a:pPr>
                <a:endParaRPr lang="fr-FR">
                  <a:latin typeface="Arial" pitchFamily="34" charset="0"/>
                </a:endParaRPr>
              </a:p>
            </p:txBody>
          </p:sp>
          <p:sp>
            <p:nvSpPr>
              <p:cNvPr id="14" name="Text Box 8"/>
              <p:cNvSpPr txBox="1">
                <a:spLocks noChangeArrowheads="1"/>
              </p:cNvSpPr>
              <p:nvPr/>
            </p:nvSpPr>
            <p:spPr bwMode="auto">
              <a:xfrm>
                <a:off x="1717675" y="1385888"/>
                <a:ext cx="1441450" cy="274637"/>
              </a:xfrm>
              <a:prstGeom prst="rect">
                <a:avLst/>
              </a:prstGeom>
              <a:noFill/>
              <a:ln w="9525" algn="ctr">
                <a:noFill/>
                <a:miter lim="800000"/>
                <a:headEnd/>
                <a:tailEnd/>
              </a:ln>
            </p:spPr>
            <p:txBody>
              <a:bodyPr wrap="none" lIns="18000" tIns="10800" rIns="18000" bIns="10800" anchor="ctr"/>
              <a:lstStyle/>
              <a:p>
                <a:pPr algn="ctr" defTabSz="874713" eaLnBrk="0" hangingPunct="0">
                  <a:spcBef>
                    <a:spcPct val="50000"/>
                  </a:spcBef>
                </a:pPr>
                <a:r>
                  <a:rPr lang="fr-FR" sz="1000" b="1"/>
                  <a:t>RETRAITE</a:t>
                </a:r>
              </a:p>
            </p:txBody>
          </p:sp>
          <p:sp>
            <p:nvSpPr>
              <p:cNvPr id="15" name="Text Box 9"/>
              <p:cNvSpPr txBox="1">
                <a:spLocks noChangeArrowheads="1"/>
              </p:cNvSpPr>
              <p:nvPr/>
            </p:nvSpPr>
            <p:spPr bwMode="auto">
              <a:xfrm>
                <a:off x="3781425" y="1374775"/>
                <a:ext cx="1858963" cy="296863"/>
              </a:xfrm>
              <a:prstGeom prst="rect">
                <a:avLst/>
              </a:prstGeom>
              <a:noFill/>
              <a:ln w="9525" algn="ctr">
                <a:noFill/>
                <a:miter lim="800000"/>
                <a:headEnd/>
                <a:tailEnd/>
              </a:ln>
            </p:spPr>
            <p:txBody>
              <a:bodyPr wrap="none" lIns="18000" tIns="10800" rIns="18000" bIns="10800" anchor="ctr"/>
              <a:lstStyle/>
              <a:p>
                <a:pPr algn="ctr" defTabSz="874713" eaLnBrk="0" hangingPunct="0">
                  <a:spcBef>
                    <a:spcPct val="50000"/>
                  </a:spcBef>
                </a:pPr>
                <a:r>
                  <a:rPr lang="fr-FR" sz="1000" b="1"/>
                  <a:t>PREVOYANCE - SANTE</a:t>
                </a:r>
              </a:p>
            </p:txBody>
          </p:sp>
          <p:sp>
            <p:nvSpPr>
              <p:cNvPr id="16" name="Text Box 10"/>
              <p:cNvSpPr txBox="1">
                <a:spLocks noChangeArrowheads="1"/>
              </p:cNvSpPr>
              <p:nvPr/>
            </p:nvSpPr>
            <p:spPr bwMode="auto">
              <a:xfrm>
                <a:off x="5840413" y="1385888"/>
                <a:ext cx="974725" cy="274637"/>
              </a:xfrm>
              <a:prstGeom prst="rect">
                <a:avLst/>
              </a:prstGeom>
              <a:noFill/>
              <a:ln w="9525" algn="ctr">
                <a:noFill/>
                <a:miter lim="800000"/>
                <a:headEnd/>
                <a:tailEnd/>
              </a:ln>
            </p:spPr>
            <p:txBody>
              <a:bodyPr wrap="none" lIns="18000" tIns="10800" rIns="18000" bIns="10800" anchor="ctr"/>
              <a:lstStyle/>
              <a:p>
                <a:pPr algn="ctr" defTabSz="874713" eaLnBrk="0" hangingPunct="0">
                  <a:spcBef>
                    <a:spcPct val="50000"/>
                  </a:spcBef>
                </a:pPr>
                <a:r>
                  <a:rPr lang="fr-FR" sz="1000" b="1"/>
                  <a:t>FAMILLE</a:t>
                </a:r>
              </a:p>
            </p:txBody>
          </p:sp>
          <p:sp>
            <p:nvSpPr>
              <p:cNvPr id="17" name="Text Box 11"/>
              <p:cNvSpPr txBox="1">
                <a:spLocks noChangeArrowheads="1"/>
              </p:cNvSpPr>
              <p:nvPr/>
            </p:nvSpPr>
            <p:spPr bwMode="auto">
              <a:xfrm>
                <a:off x="6981825" y="1385888"/>
                <a:ext cx="974725" cy="274637"/>
              </a:xfrm>
              <a:prstGeom prst="rect">
                <a:avLst/>
              </a:prstGeom>
              <a:noFill/>
              <a:ln w="9525">
                <a:noFill/>
                <a:miter lim="800000"/>
                <a:headEnd/>
                <a:tailEnd/>
              </a:ln>
            </p:spPr>
            <p:txBody>
              <a:bodyPr wrap="none" lIns="18000" tIns="10800" rIns="18000" bIns="10800" anchor="ctr"/>
              <a:lstStyle/>
              <a:p>
                <a:pPr algn="ctr" defTabSz="874713" eaLnBrk="0" hangingPunct="0">
                  <a:spcBef>
                    <a:spcPct val="50000"/>
                  </a:spcBef>
                </a:pPr>
                <a:r>
                  <a:rPr lang="fr-FR" sz="1000" b="1" dirty="0"/>
                  <a:t>CHOMAGE</a:t>
                </a:r>
              </a:p>
            </p:txBody>
          </p:sp>
          <p:sp>
            <p:nvSpPr>
              <p:cNvPr id="18" name="Text Box 12"/>
              <p:cNvSpPr txBox="1">
                <a:spLocks noChangeArrowheads="1"/>
              </p:cNvSpPr>
              <p:nvPr/>
            </p:nvSpPr>
            <p:spPr bwMode="auto">
              <a:xfrm>
                <a:off x="117475" y="2329677"/>
                <a:ext cx="961608" cy="566862"/>
              </a:xfrm>
              <a:prstGeom prst="rect">
                <a:avLst/>
              </a:prstGeom>
              <a:noFill/>
              <a:ln w="9525">
                <a:noFill/>
                <a:miter lim="800000"/>
                <a:headEnd/>
                <a:tailEnd/>
              </a:ln>
            </p:spPr>
            <p:txBody>
              <a:bodyPr lIns="18000" tIns="10800" rIns="18000" bIns="10800" anchor="ctr"/>
              <a:lstStyle/>
              <a:p>
                <a:pPr algn="ctr" defTabSz="874713" eaLnBrk="0" hangingPunct="0">
                  <a:defRPr/>
                </a:pPr>
                <a:r>
                  <a:rPr lang="fr-FR" sz="1050" b="1" dirty="0">
                    <a:latin typeface="Arial" pitchFamily="34" charset="0"/>
                  </a:rPr>
                  <a:t>Régime</a:t>
                </a:r>
              </a:p>
              <a:p>
                <a:pPr algn="ctr" defTabSz="874713" eaLnBrk="0" hangingPunct="0">
                  <a:defRPr/>
                </a:pPr>
                <a:r>
                  <a:rPr lang="fr-FR" sz="1050" b="1" dirty="0">
                    <a:latin typeface="Arial" pitchFamily="34" charset="0"/>
                  </a:rPr>
                  <a:t>de base</a:t>
                </a:r>
              </a:p>
            </p:txBody>
          </p:sp>
          <p:sp>
            <p:nvSpPr>
              <p:cNvPr id="19" name="Text Box 13"/>
              <p:cNvSpPr txBox="1">
                <a:spLocks noChangeArrowheads="1"/>
              </p:cNvSpPr>
              <p:nvPr/>
            </p:nvSpPr>
            <p:spPr bwMode="auto">
              <a:xfrm>
                <a:off x="117475" y="3644008"/>
                <a:ext cx="961608" cy="724223"/>
              </a:xfrm>
              <a:prstGeom prst="rect">
                <a:avLst/>
              </a:prstGeom>
              <a:noFill/>
              <a:ln w="9525">
                <a:noFill/>
                <a:miter lim="800000"/>
                <a:headEnd/>
                <a:tailEnd/>
              </a:ln>
            </p:spPr>
            <p:txBody>
              <a:bodyPr lIns="18000" tIns="10800" rIns="18000" bIns="10800" anchor="ctr"/>
              <a:lstStyle/>
              <a:p>
                <a:pPr algn="ctr" defTabSz="874713" eaLnBrk="0" hangingPunct="0">
                  <a:defRPr/>
                </a:pPr>
                <a:r>
                  <a:rPr lang="fr-FR" sz="1050" b="1" dirty="0">
                    <a:latin typeface="Arial" pitchFamily="34" charset="0"/>
                  </a:rPr>
                  <a:t>Régime </a:t>
                </a:r>
                <a:r>
                  <a:rPr lang="fr-FR" sz="1050" b="1" dirty="0" err="1">
                    <a:latin typeface="Arial" pitchFamily="34" charset="0"/>
                  </a:rPr>
                  <a:t>complé-mentaire</a:t>
                </a:r>
                <a:endParaRPr lang="fr-FR" sz="1050" b="1" dirty="0">
                  <a:latin typeface="Arial" pitchFamily="34" charset="0"/>
                </a:endParaRPr>
              </a:p>
            </p:txBody>
          </p:sp>
          <p:sp>
            <p:nvSpPr>
              <p:cNvPr id="20" name="Text Box 14"/>
              <p:cNvSpPr txBox="1">
                <a:spLocks noChangeArrowheads="1"/>
              </p:cNvSpPr>
              <p:nvPr/>
            </p:nvSpPr>
            <p:spPr bwMode="auto">
              <a:xfrm>
                <a:off x="151626" y="4724084"/>
                <a:ext cx="965201" cy="792174"/>
              </a:xfrm>
              <a:prstGeom prst="rect">
                <a:avLst/>
              </a:prstGeom>
              <a:noFill/>
              <a:ln w="9525">
                <a:noFill/>
                <a:miter lim="800000"/>
                <a:headEnd/>
                <a:tailEnd/>
              </a:ln>
            </p:spPr>
            <p:txBody>
              <a:bodyPr lIns="18000" tIns="10800" rIns="18000" bIns="10800" anchor="ctr"/>
              <a:lstStyle/>
              <a:p>
                <a:pPr algn="ctr" defTabSz="874713" eaLnBrk="0" hangingPunct="0">
                  <a:defRPr/>
                </a:pPr>
                <a:r>
                  <a:rPr lang="fr-FR" sz="1050" b="1" dirty="0">
                    <a:latin typeface="Arial" pitchFamily="34" charset="0"/>
                  </a:rPr>
                  <a:t>Régime </a:t>
                </a:r>
                <a:r>
                  <a:rPr lang="fr-FR" sz="1050" b="1" dirty="0" err="1">
                    <a:latin typeface="Arial" pitchFamily="34" charset="0"/>
                  </a:rPr>
                  <a:t>supplé-mentaire</a:t>
                </a:r>
                <a:endParaRPr lang="fr-FR" sz="1050" b="1" dirty="0">
                  <a:latin typeface="Arial" pitchFamily="34" charset="0"/>
                </a:endParaRPr>
              </a:p>
            </p:txBody>
          </p:sp>
          <p:sp>
            <p:nvSpPr>
              <p:cNvPr id="21" name="Rectangle 15"/>
              <p:cNvSpPr>
                <a:spLocks noChangeArrowheads="1"/>
              </p:cNvSpPr>
              <p:nvPr/>
            </p:nvSpPr>
            <p:spPr bwMode="auto">
              <a:xfrm>
                <a:off x="1390032" y="1814674"/>
                <a:ext cx="907686"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CNAV</a:t>
                </a:r>
              </a:p>
            </p:txBody>
          </p:sp>
          <p:sp>
            <p:nvSpPr>
              <p:cNvPr id="22" name="Rectangle 16"/>
              <p:cNvSpPr>
                <a:spLocks noChangeArrowheads="1"/>
              </p:cNvSpPr>
              <p:nvPr/>
            </p:nvSpPr>
            <p:spPr bwMode="auto">
              <a:xfrm>
                <a:off x="1390032" y="2220597"/>
                <a:ext cx="907686"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CNRACL</a:t>
                </a:r>
              </a:p>
            </p:txBody>
          </p:sp>
          <p:sp>
            <p:nvSpPr>
              <p:cNvPr id="23" name="Rectangle 17"/>
              <p:cNvSpPr>
                <a:spLocks noChangeArrowheads="1"/>
              </p:cNvSpPr>
              <p:nvPr/>
            </p:nvSpPr>
            <p:spPr bwMode="auto">
              <a:xfrm>
                <a:off x="1390032" y="2628308"/>
                <a:ext cx="909483" cy="3880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900" b="1" dirty="0">
                    <a:solidFill>
                      <a:schemeClr val="tx1"/>
                    </a:solidFill>
                    <a:latin typeface="Arial" charset="0"/>
                  </a:rPr>
                  <a:t>Service des</a:t>
                </a:r>
                <a:br>
                  <a:rPr lang="fr-FR" sz="900" b="1" dirty="0">
                    <a:solidFill>
                      <a:schemeClr val="tx1"/>
                    </a:solidFill>
                    <a:latin typeface="Arial" charset="0"/>
                  </a:rPr>
                </a:br>
                <a:r>
                  <a:rPr lang="fr-FR" sz="900" b="1" dirty="0">
                    <a:solidFill>
                      <a:schemeClr val="tx1"/>
                    </a:solidFill>
                    <a:latin typeface="Arial" charset="0"/>
                  </a:rPr>
                  <a:t>Pensions</a:t>
                </a:r>
              </a:p>
            </p:txBody>
          </p:sp>
          <p:sp>
            <p:nvSpPr>
              <p:cNvPr id="24" name="Rectangle 18"/>
              <p:cNvSpPr>
                <a:spLocks noChangeArrowheads="1"/>
              </p:cNvSpPr>
              <p:nvPr/>
            </p:nvSpPr>
            <p:spPr bwMode="auto">
              <a:xfrm>
                <a:off x="3311449" y="1814674"/>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Régimes</a:t>
                </a:r>
                <a:br>
                  <a:rPr lang="fr-FR" sz="1000" b="1" dirty="0">
                    <a:solidFill>
                      <a:schemeClr val="tx1"/>
                    </a:solidFill>
                  </a:rPr>
                </a:br>
                <a:r>
                  <a:rPr lang="fr-FR" sz="1000" b="1" dirty="0">
                    <a:solidFill>
                      <a:schemeClr val="tx1"/>
                    </a:solidFill>
                  </a:rPr>
                  <a:t>Spéciaux</a:t>
                </a:r>
              </a:p>
            </p:txBody>
          </p:sp>
          <p:sp>
            <p:nvSpPr>
              <p:cNvPr id="25" name="Rectangle 19"/>
              <p:cNvSpPr>
                <a:spLocks noChangeArrowheads="1"/>
              </p:cNvSpPr>
              <p:nvPr/>
            </p:nvSpPr>
            <p:spPr bwMode="auto">
              <a:xfrm>
                <a:off x="3311449" y="2229537"/>
                <a:ext cx="905888" cy="3415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MSA</a:t>
                </a:r>
              </a:p>
            </p:txBody>
          </p:sp>
          <p:sp>
            <p:nvSpPr>
              <p:cNvPr id="26" name="Rectangle 20"/>
              <p:cNvSpPr>
                <a:spLocks noChangeArrowheads="1"/>
              </p:cNvSpPr>
              <p:nvPr/>
            </p:nvSpPr>
            <p:spPr bwMode="auto">
              <a:xfrm>
                <a:off x="3311449" y="2628308"/>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RSI</a:t>
                </a:r>
              </a:p>
            </p:txBody>
          </p:sp>
          <p:sp>
            <p:nvSpPr>
              <p:cNvPr id="27" name="Rectangle 21"/>
              <p:cNvSpPr>
                <a:spLocks noChangeArrowheads="1"/>
              </p:cNvSpPr>
              <p:nvPr/>
            </p:nvSpPr>
            <p:spPr bwMode="auto">
              <a:xfrm>
                <a:off x="3311449" y="3016348"/>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700" b="1" dirty="0">
                    <a:solidFill>
                      <a:schemeClr val="tx1"/>
                    </a:solidFill>
                  </a:rPr>
                  <a:t>ACOSS/UCANSS</a:t>
                </a:r>
              </a:p>
            </p:txBody>
          </p:sp>
          <p:sp>
            <p:nvSpPr>
              <p:cNvPr id="28" name="Rectangle 22"/>
              <p:cNvSpPr>
                <a:spLocks noChangeArrowheads="1"/>
              </p:cNvSpPr>
              <p:nvPr/>
            </p:nvSpPr>
            <p:spPr bwMode="auto">
              <a:xfrm>
                <a:off x="1391830" y="3819252"/>
                <a:ext cx="907685"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latin typeface="Arial" charset="0"/>
                  </a:rPr>
                  <a:t>IRCANTEC</a:t>
                </a:r>
              </a:p>
            </p:txBody>
          </p:sp>
          <p:sp>
            <p:nvSpPr>
              <p:cNvPr id="29" name="Rectangle 23"/>
              <p:cNvSpPr>
                <a:spLocks noChangeArrowheads="1"/>
              </p:cNvSpPr>
              <p:nvPr/>
            </p:nvSpPr>
            <p:spPr bwMode="auto">
              <a:xfrm>
                <a:off x="1391830" y="4652556"/>
                <a:ext cx="907685"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800" b="1" dirty="0">
                    <a:solidFill>
                      <a:schemeClr val="tx1"/>
                    </a:solidFill>
                  </a:rPr>
                  <a:t>Fonds pension</a:t>
                </a:r>
              </a:p>
              <a:p>
                <a:pPr algn="ctr" defTabSz="874713" eaLnBrk="0" hangingPunct="0">
                  <a:defRPr/>
                </a:pPr>
                <a:r>
                  <a:rPr lang="fr-FR" sz="800" b="1" dirty="0">
                    <a:solidFill>
                      <a:schemeClr val="tx1"/>
                    </a:solidFill>
                  </a:rPr>
                  <a:t>RAFP / PREFON</a:t>
                </a:r>
              </a:p>
            </p:txBody>
          </p:sp>
          <p:sp>
            <p:nvSpPr>
              <p:cNvPr id="30" name="Rectangle 24"/>
              <p:cNvSpPr>
                <a:spLocks noChangeArrowheads="1"/>
              </p:cNvSpPr>
              <p:nvPr/>
            </p:nvSpPr>
            <p:spPr bwMode="auto">
              <a:xfrm>
                <a:off x="3322234" y="3819252"/>
                <a:ext cx="907685"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100" b="1" dirty="0">
                    <a:solidFill>
                      <a:schemeClr val="tx1"/>
                    </a:solidFill>
                  </a:rPr>
                  <a:t>GPS</a:t>
                </a:r>
              </a:p>
            </p:txBody>
          </p:sp>
          <p:sp>
            <p:nvSpPr>
              <p:cNvPr id="31" name="Rectangle 25"/>
              <p:cNvSpPr>
                <a:spLocks noChangeArrowheads="1"/>
              </p:cNvSpPr>
              <p:nvPr/>
            </p:nvSpPr>
            <p:spPr bwMode="auto">
              <a:xfrm>
                <a:off x="2720105" y="4652556"/>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IP, IRS</a:t>
                </a:r>
              </a:p>
            </p:txBody>
          </p:sp>
          <p:sp>
            <p:nvSpPr>
              <p:cNvPr id="32" name="Rectangle 26"/>
              <p:cNvSpPr>
                <a:spLocks noChangeArrowheads="1"/>
              </p:cNvSpPr>
              <p:nvPr/>
            </p:nvSpPr>
            <p:spPr bwMode="auto">
              <a:xfrm>
                <a:off x="4655902" y="1814674"/>
                <a:ext cx="907685"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CNAM</a:t>
                </a:r>
              </a:p>
            </p:txBody>
          </p:sp>
          <p:sp>
            <p:nvSpPr>
              <p:cNvPr id="33" name="Rectangle 27"/>
              <p:cNvSpPr>
                <a:spLocks noChangeArrowheads="1"/>
              </p:cNvSpPr>
              <p:nvPr/>
            </p:nvSpPr>
            <p:spPr bwMode="auto">
              <a:xfrm>
                <a:off x="4655902" y="3016348"/>
                <a:ext cx="907685"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800" b="1" dirty="0">
                    <a:solidFill>
                      <a:schemeClr val="tx1"/>
                    </a:solidFill>
                  </a:rPr>
                  <a:t>Mutualité</a:t>
                </a:r>
                <a:br>
                  <a:rPr lang="fr-FR" sz="800" b="1" dirty="0">
                    <a:solidFill>
                      <a:schemeClr val="tx1"/>
                    </a:solidFill>
                  </a:rPr>
                </a:br>
                <a:r>
                  <a:rPr lang="fr-FR" sz="800" b="1" dirty="0">
                    <a:solidFill>
                      <a:schemeClr val="tx1"/>
                    </a:solidFill>
                  </a:rPr>
                  <a:t>Fonction Publique</a:t>
                </a:r>
              </a:p>
            </p:txBody>
          </p:sp>
          <p:sp>
            <p:nvSpPr>
              <p:cNvPr id="34" name="Rectangle 28"/>
              <p:cNvSpPr>
                <a:spLocks noChangeArrowheads="1"/>
              </p:cNvSpPr>
              <p:nvPr/>
            </p:nvSpPr>
            <p:spPr bwMode="auto">
              <a:xfrm>
                <a:off x="4655902" y="3819252"/>
                <a:ext cx="907685"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Mutualité 45</a:t>
                </a:r>
              </a:p>
            </p:txBody>
          </p:sp>
          <p:sp>
            <p:nvSpPr>
              <p:cNvPr id="35" name="Rectangle 29"/>
              <p:cNvSpPr>
                <a:spLocks noChangeArrowheads="1"/>
              </p:cNvSpPr>
              <p:nvPr/>
            </p:nvSpPr>
            <p:spPr bwMode="auto">
              <a:xfrm>
                <a:off x="5919471" y="1814674"/>
                <a:ext cx="907686"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CNAF</a:t>
                </a:r>
              </a:p>
            </p:txBody>
          </p:sp>
          <p:sp>
            <p:nvSpPr>
              <p:cNvPr id="36" name="Rectangle 30"/>
              <p:cNvSpPr>
                <a:spLocks noChangeArrowheads="1"/>
              </p:cNvSpPr>
              <p:nvPr/>
            </p:nvSpPr>
            <p:spPr bwMode="auto">
              <a:xfrm>
                <a:off x="7041046" y="1814674"/>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UNEDIC /</a:t>
                </a:r>
              </a:p>
              <a:p>
                <a:pPr algn="ctr" defTabSz="874713" eaLnBrk="0" hangingPunct="0">
                  <a:defRPr/>
                </a:pPr>
                <a:r>
                  <a:rPr lang="fr-FR" sz="1000" b="1" dirty="0">
                    <a:solidFill>
                      <a:schemeClr val="tx1"/>
                    </a:solidFill>
                  </a:rPr>
                  <a:t>ANPE</a:t>
                </a:r>
              </a:p>
            </p:txBody>
          </p:sp>
          <p:sp>
            <p:nvSpPr>
              <p:cNvPr id="37" name="Text Box 31"/>
              <p:cNvSpPr txBox="1">
                <a:spLocks noChangeArrowheads="1"/>
              </p:cNvSpPr>
              <p:nvPr/>
            </p:nvSpPr>
            <p:spPr bwMode="auto">
              <a:xfrm>
                <a:off x="6111876" y="2530475"/>
                <a:ext cx="1402666" cy="346689"/>
              </a:xfrm>
              <a:prstGeom prst="rect">
                <a:avLst/>
              </a:prstGeom>
              <a:noFill/>
              <a:ln w="9525">
                <a:noFill/>
                <a:miter lim="800000"/>
                <a:headEnd/>
                <a:tailEnd/>
              </a:ln>
            </p:spPr>
            <p:txBody>
              <a:bodyPr wrap="none">
                <a:spAutoFit/>
              </a:bodyPr>
              <a:lstStyle/>
              <a:p>
                <a:pPr defTabSz="874713" eaLnBrk="0" hangingPunct="0"/>
                <a:r>
                  <a:rPr lang="fr-FR" sz="1400" b="1">
                    <a:solidFill>
                      <a:schemeClr val="tx1"/>
                    </a:solidFill>
                  </a:rPr>
                  <a:t>Secteur Public</a:t>
                </a:r>
              </a:p>
            </p:txBody>
          </p:sp>
          <p:sp>
            <p:nvSpPr>
              <p:cNvPr id="38" name="Rectangle 32"/>
              <p:cNvSpPr>
                <a:spLocks noChangeArrowheads="1"/>
              </p:cNvSpPr>
              <p:nvPr/>
            </p:nvSpPr>
            <p:spPr bwMode="auto">
              <a:xfrm>
                <a:off x="2729093" y="5042385"/>
                <a:ext cx="905888" cy="34154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Mutuelles</a:t>
                </a:r>
              </a:p>
            </p:txBody>
          </p:sp>
          <p:sp>
            <p:nvSpPr>
              <p:cNvPr id="39" name="Text Box 33"/>
              <p:cNvSpPr txBox="1">
                <a:spLocks noChangeArrowheads="1"/>
              </p:cNvSpPr>
              <p:nvPr/>
            </p:nvSpPr>
            <p:spPr bwMode="auto">
              <a:xfrm>
                <a:off x="2987677" y="4325406"/>
                <a:ext cx="860425" cy="197912"/>
              </a:xfrm>
              <a:prstGeom prst="rect">
                <a:avLst/>
              </a:prstGeom>
              <a:noFill/>
              <a:ln w="9525">
                <a:noFill/>
                <a:miter lim="800000"/>
                <a:headEnd/>
                <a:tailEnd/>
              </a:ln>
            </p:spPr>
            <p:txBody>
              <a:bodyPr lIns="18000" tIns="10800" rIns="18000" bIns="10800" anchor="ctr">
                <a:spAutoFit/>
              </a:bodyPr>
              <a:lstStyle/>
              <a:p>
                <a:pPr algn="ctr" defTabSz="874713" eaLnBrk="0" hangingPunct="0"/>
                <a:r>
                  <a:rPr lang="fr-FR" sz="1000" b="1">
                    <a:solidFill>
                      <a:schemeClr val="tx1"/>
                    </a:solidFill>
                  </a:rPr>
                  <a:t>Agirc/Arrco</a:t>
                </a:r>
              </a:p>
            </p:txBody>
          </p:sp>
          <p:sp>
            <p:nvSpPr>
              <p:cNvPr id="40" name="Text Box 34"/>
              <p:cNvSpPr txBox="1">
                <a:spLocks noChangeArrowheads="1"/>
              </p:cNvSpPr>
              <p:nvPr/>
            </p:nvSpPr>
            <p:spPr bwMode="auto">
              <a:xfrm>
                <a:off x="3984625" y="4316739"/>
                <a:ext cx="344489" cy="215247"/>
              </a:xfrm>
              <a:prstGeom prst="rect">
                <a:avLst/>
              </a:prstGeom>
              <a:noFill/>
              <a:ln w="9525" algn="ctr">
                <a:noFill/>
                <a:miter lim="800000"/>
                <a:headEnd/>
                <a:tailEnd/>
              </a:ln>
            </p:spPr>
            <p:txBody>
              <a:bodyPr lIns="18000" tIns="10800" rIns="18000" bIns="10800" anchor="ctr">
                <a:spAutoFit/>
              </a:bodyPr>
              <a:lstStyle/>
              <a:p>
                <a:pPr algn="ctr" defTabSz="874713" eaLnBrk="0" hangingPunct="0"/>
                <a:r>
                  <a:rPr lang="fr-FR" sz="1100" b="1">
                    <a:solidFill>
                      <a:schemeClr val="tx1"/>
                    </a:solidFill>
                  </a:rPr>
                  <a:t>IP</a:t>
                </a:r>
              </a:p>
            </p:txBody>
          </p:sp>
          <p:sp>
            <p:nvSpPr>
              <p:cNvPr id="41" name="Text Box 35"/>
              <p:cNvSpPr txBox="1">
                <a:spLocks noChangeArrowheads="1"/>
              </p:cNvSpPr>
              <p:nvPr/>
            </p:nvSpPr>
            <p:spPr bwMode="auto">
              <a:xfrm>
                <a:off x="6111874" y="4371975"/>
                <a:ext cx="2033760" cy="346689"/>
              </a:xfrm>
              <a:prstGeom prst="rect">
                <a:avLst/>
              </a:prstGeom>
              <a:noFill/>
              <a:ln w="9525">
                <a:noFill/>
                <a:miter lim="800000"/>
                <a:headEnd/>
                <a:tailEnd/>
              </a:ln>
            </p:spPr>
            <p:txBody>
              <a:bodyPr wrap="none">
                <a:spAutoFit/>
              </a:bodyPr>
              <a:lstStyle/>
              <a:p>
                <a:pPr defTabSz="874713" eaLnBrk="0" hangingPunct="0"/>
                <a:r>
                  <a:rPr lang="fr-FR" sz="1400" b="1">
                    <a:solidFill>
                      <a:schemeClr val="tx1"/>
                    </a:solidFill>
                  </a:rPr>
                  <a:t>Secteur Concurrentiel</a:t>
                </a:r>
              </a:p>
            </p:txBody>
          </p:sp>
          <p:sp>
            <p:nvSpPr>
              <p:cNvPr id="42" name="Line 36"/>
              <p:cNvSpPr>
                <a:spLocks noChangeShapeType="1"/>
              </p:cNvSpPr>
              <p:nvPr/>
            </p:nvSpPr>
            <p:spPr bwMode="auto">
              <a:xfrm>
                <a:off x="3782367" y="1491009"/>
                <a:ext cx="0" cy="4456208"/>
              </a:xfrm>
              <a:prstGeom prst="line">
                <a:avLst/>
              </a:prstGeom>
              <a:noFill/>
              <a:ln w="6350">
                <a:solidFill>
                  <a:schemeClr val="tx2">
                    <a:lumMod val="20000"/>
                    <a:lumOff val="80000"/>
                  </a:schemeClr>
                </a:solidFill>
                <a:prstDash val="dash"/>
                <a:round/>
                <a:headEnd/>
                <a:tailEnd/>
              </a:ln>
            </p:spPr>
            <p:txBody>
              <a:bodyPr/>
              <a:lstStyle/>
              <a:p>
                <a:pPr>
                  <a:defRPr/>
                </a:pPr>
                <a:endParaRPr lang="fr-FR">
                  <a:latin typeface="Arial" pitchFamily="34" charset="0"/>
                </a:endParaRPr>
              </a:p>
            </p:txBody>
          </p:sp>
          <p:sp>
            <p:nvSpPr>
              <p:cNvPr id="43" name="Line 37"/>
              <p:cNvSpPr>
                <a:spLocks noChangeShapeType="1"/>
              </p:cNvSpPr>
              <p:nvPr/>
            </p:nvSpPr>
            <p:spPr bwMode="auto">
              <a:xfrm>
                <a:off x="5775679" y="1491009"/>
                <a:ext cx="0" cy="4456208"/>
              </a:xfrm>
              <a:prstGeom prst="line">
                <a:avLst/>
              </a:prstGeom>
              <a:noFill/>
              <a:ln w="6350">
                <a:solidFill>
                  <a:schemeClr val="tx2">
                    <a:lumMod val="20000"/>
                    <a:lumOff val="80000"/>
                  </a:schemeClr>
                </a:solidFill>
                <a:prstDash val="dash"/>
                <a:round/>
                <a:headEnd/>
                <a:tailEnd/>
              </a:ln>
            </p:spPr>
            <p:txBody>
              <a:bodyPr/>
              <a:lstStyle/>
              <a:p>
                <a:pPr>
                  <a:defRPr/>
                </a:pPr>
                <a:endParaRPr lang="fr-FR">
                  <a:latin typeface="Arial" pitchFamily="34" charset="0"/>
                </a:endParaRPr>
              </a:p>
            </p:txBody>
          </p:sp>
          <p:sp>
            <p:nvSpPr>
              <p:cNvPr id="44" name="Line 38"/>
              <p:cNvSpPr>
                <a:spLocks noChangeShapeType="1"/>
              </p:cNvSpPr>
              <p:nvPr/>
            </p:nvSpPr>
            <p:spPr bwMode="auto">
              <a:xfrm>
                <a:off x="6974543" y="1491009"/>
                <a:ext cx="0" cy="4456208"/>
              </a:xfrm>
              <a:prstGeom prst="line">
                <a:avLst/>
              </a:prstGeom>
              <a:noFill/>
              <a:ln w="6350">
                <a:solidFill>
                  <a:schemeClr val="tx2">
                    <a:lumMod val="20000"/>
                    <a:lumOff val="80000"/>
                  </a:schemeClr>
                </a:solidFill>
                <a:prstDash val="dash"/>
                <a:round/>
                <a:headEnd/>
                <a:tailEnd/>
              </a:ln>
            </p:spPr>
            <p:txBody>
              <a:bodyPr/>
              <a:lstStyle/>
              <a:p>
                <a:pPr>
                  <a:defRPr/>
                </a:pPr>
                <a:endParaRPr lang="fr-FR">
                  <a:latin typeface="Arial" pitchFamily="34" charset="0"/>
                </a:endParaRPr>
              </a:p>
            </p:txBody>
          </p:sp>
          <p:sp>
            <p:nvSpPr>
              <p:cNvPr id="45" name="Line 39"/>
              <p:cNvSpPr>
                <a:spLocks noChangeShapeType="1"/>
              </p:cNvSpPr>
              <p:nvPr/>
            </p:nvSpPr>
            <p:spPr bwMode="auto">
              <a:xfrm>
                <a:off x="7979287" y="1483856"/>
                <a:ext cx="0" cy="4456208"/>
              </a:xfrm>
              <a:prstGeom prst="line">
                <a:avLst/>
              </a:prstGeom>
              <a:noFill/>
              <a:ln w="6350">
                <a:solidFill>
                  <a:schemeClr val="tx2">
                    <a:lumMod val="20000"/>
                    <a:lumOff val="80000"/>
                  </a:schemeClr>
                </a:solidFill>
                <a:prstDash val="dash"/>
                <a:round/>
                <a:headEnd/>
                <a:tailEnd/>
              </a:ln>
            </p:spPr>
            <p:txBody>
              <a:bodyPr/>
              <a:lstStyle/>
              <a:p>
                <a:pPr>
                  <a:defRPr/>
                </a:pPr>
                <a:endParaRPr lang="fr-FR">
                  <a:latin typeface="Arial" pitchFamily="34" charset="0"/>
                </a:endParaRPr>
              </a:p>
            </p:txBody>
          </p:sp>
          <p:sp>
            <p:nvSpPr>
              <p:cNvPr id="46" name="Rectangle 41"/>
              <p:cNvSpPr>
                <a:spLocks noChangeArrowheads="1"/>
              </p:cNvSpPr>
              <p:nvPr/>
            </p:nvSpPr>
            <p:spPr bwMode="auto">
              <a:xfrm>
                <a:off x="8018830" y="1805733"/>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900" b="1" dirty="0">
                    <a:solidFill>
                      <a:schemeClr val="tx1"/>
                    </a:solidFill>
                  </a:rPr>
                  <a:t>Départements</a:t>
                </a:r>
              </a:p>
            </p:txBody>
          </p:sp>
          <p:sp>
            <p:nvSpPr>
              <p:cNvPr id="47" name="Rectangle 42"/>
              <p:cNvSpPr>
                <a:spLocks noChangeArrowheads="1"/>
              </p:cNvSpPr>
              <p:nvPr/>
            </p:nvSpPr>
            <p:spPr bwMode="auto">
              <a:xfrm>
                <a:off x="8024223" y="3819252"/>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Futurs acteurs</a:t>
                </a:r>
              </a:p>
            </p:txBody>
          </p:sp>
          <p:sp>
            <p:nvSpPr>
              <p:cNvPr id="48" name="Rectangle 43"/>
              <p:cNvSpPr>
                <a:spLocks noChangeArrowheads="1"/>
              </p:cNvSpPr>
              <p:nvPr/>
            </p:nvSpPr>
            <p:spPr bwMode="auto">
              <a:xfrm>
                <a:off x="1222579" y="6003925"/>
                <a:ext cx="7759497" cy="377825"/>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defTabSz="874713" eaLnBrk="0" hangingPunct="0">
                  <a:defRPr/>
                </a:pPr>
                <a:r>
                  <a:rPr lang="fr-FR" sz="1100" b="1" dirty="0">
                    <a:solidFill>
                      <a:schemeClr val="tx1"/>
                    </a:solidFill>
                  </a:rPr>
                  <a:t>Action Sociale, Service à la Personne</a:t>
                </a:r>
              </a:p>
            </p:txBody>
          </p:sp>
          <p:sp>
            <p:nvSpPr>
              <p:cNvPr id="49" name="AutoShape 44"/>
              <p:cNvSpPr>
                <a:spLocks noChangeArrowheads="1"/>
              </p:cNvSpPr>
              <p:nvPr/>
            </p:nvSpPr>
            <p:spPr bwMode="auto">
              <a:xfrm rot="10800000">
                <a:off x="2411413" y="3863975"/>
                <a:ext cx="234950" cy="357188"/>
              </a:xfrm>
              <a:prstGeom prst="rightArrow">
                <a:avLst>
                  <a:gd name="adj1" fmla="val 50222"/>
                  <a:gd name="adj2" fmla="val 45269"/>
                </a:avLst>
              </a:prstGeom>
              <a:ln>
                <a:headEnd/>
                <a:tailEnd/>
              </a:ln>
            </p:spPr>
            <p:style>
              <a:lnRef idx="0">
                <a:schemeClr val="accent3"/>
              </a:lnRef>
              <a:fillRef idx="3">
                <a:schemeClr val="accent3"/>
              </a:fillRef>
              <a:effectRef idx="3">
                <a:schemeClr val="accent3"/>
              </a:effectRef>
              <a:fontRef idx="minor">
                <a:schemeClr val="lt1"/>
              </a:fontRef>
            </p:style>
            <p:txBody>
              <a:bodyPr wrap="none" lIns="18000" tIns="18000" rIns="18000" bIns="18000" anchor="ctr"/>
              <a:lstStyle/>
              <a:p>
                <a:pPr eaLnBrk="0" hangingPunct="0">
                  <a:defRPr/>
                </a:pPr>
                <a:endParaRPr lang="fr-FR"/>
              </a:p>
            </p:txBody>
          </p:sp>
          <p:sp>
            <p:nvSpPr>
              <p:cNvPr id="50" name="AutoShape 45"/>
              <p:cNvSpPr>
                <a:spLocks noChangeArrowheads="1"/>
              </p:cNvSpPr>
              <p:nvPr/>
            </p:nvSpPr>
            <p:spPr bwMode="auto">
              <a:xfrm rot="10800000">
                <a:off x="2411413" y="5159375"/>
                <a:ext cx="234950" cy="357188"/>
              </a:xfrm>
              <a:prstGeom prst="rightArrow">
                <a:avLst>
                  <a:gd name="adj1" fmla="val 50222"/>
                  <a:gd name="adj2" fmla="val 45269"/>
                </a:avLst>
              </a:prstGeom>
              <a:ln>
                <a:headEnd/>
                <a:tailEnd/>
              </a:ln>
            </p:spPr>
            <p:style>
              <a:lnRef idx="0">
                <a:schemeClr val="accent3"/>
              </a:lnRef>
              <a:fillRef idx="3">
                <a:schemeClr val="accent3"/>
              </a:fillRef>
              <a:effectRef idx="3">
                <a:schemeClr val="accent3"/>
              </a:effectRef>
              <a:fontRef idx="minor">
                <a:schemeClr val="lt1"/>
              </a:fontRef>
            </p:style>
            <p:txBody>
              <a:bodyPr wrap="none" lIns="18000" tIns="18000" rIns="18000" bIns="18000" anchor="ctr"/>
              <a:lstStyle/>
              <a:p>
                <a:pPr eaLnBrk="0" hangingPunct="0">
                  <a:defRPr/>
                </a:pPr>
                <a:endParaRPr lang="fr-FR"/>
              </a:p>
            </p:txBody>
          </p:sp>
          <p:sp>
            <p:nvSpPr>
              <p:cNvPr id="51" name="AutoShape 46"/>
              <p:cNvSpPr>
                <a:spLocks noChangeArrowheads="1"/>
              </p:cNvSpPr>
              <p:nvPr/>
            </p:nvSpPr>
            <p:spPr bwMode="auto">
              <a:xfrm rot="-5400000">
                <a:off x="8163719" y="3348831"/>
                <a:ext cx="234950" cy="357188"/>
              </a:xfrm>
              <a:prstGeom prst="rightArrow">
                <a:avLst>
                  <a:gd name="adj1" fmla="val 50222"/>
                  <a:gd name="adj2" fmla="val 45269"/>
                </a:avLst>
              </a:prstGeom>
              <a:ln>
                <a:headEnd/>
                <a:tailEnd/>
              </a:ln>
            </p:spPr>
            <p:style>
              <a:lnRef idx="0">
                <a:schemeClr val="accent3"/>
              </a:lnRef>
              <a:fillRef idx="3">
                <a:schemeClr val="accent3"/>
              </a:fillRef>
              <a:effectRef idx="3">
                <a:schemeClr val="accent3"/>
              </a:effectRef>
              <a:fontRef idx="minor">
                <a:schemeClr val="lt1"/>
              </a:fontRef>
            </p:style>
            <p:txBody>
              <a:bodyPr wrap="none" lIns="18000" tIns="18000" rIns="18000" bIns="18000" anchor="ctr"/>
              <a:lstStyle/>
              <a:p>
                <a:pPr eaLnBrk="0" hangingPunct="0">
                  <a:defRPr/>
                </a:pPr>
                <a:endParaRPr lang="fr-FR"/>
              </a:p>
            </p:txBody>
          </p:sp>
          <p:sp>
            <p:nvSpPr>
              <p:cNvPr id="52" name="AutoShape 47"/>
              <p:cNvSpPr>
                <a:spLocks noChangeArrowheads="1"/>
              </p:cNvSpPr>
              <p:nvPr/>
            </p:nvSpPr>
            <p:spPr bwMode="auto">
              <a:xfrm rot="-5400000">
                <a:off x="6866732" y="3348831"/>
                <a:ext cx="234950" cy="357187"/>
              </a:xfrm>
              <a:prstGeom prst="rightArrow">
                <a:avLst>
                  <a:gd name="adj1" fmla="val 50222"/>
                  <a:gd name="adj2" fmla="val 45269"/>
                </a:avLst>
              </a:prstGeom>
              <a:ln>
                <a:headEnd/>
                <a:tailEnd/>
              </a:ln>
            </p:spPr>
            <p:style>
              <a:lnRef idx="0">
                <a:schemeClr val="accent3"/>
              </a:lnRef>
              <a:fillRef idx="3">
                <a:schemeClr val="accent3"/>
              </a:fillRef>
              <a:effectRef idx="3">
                <a:schemeClr val="accent3"/>
              </a:effectRef>
              <a:fontRef idx="minor">
                <a:schemeClr val="lt1"/>
              </a:fontRef>
            </p:style>
            <p:txBody>
              <a:bodyPr wrap="none" lIns="18000" tIns="18000" rIns="18000" bIns="18000" anchor="ctr"/>
              <a:lstStyle/>
              <a:p>
                <a:pPr eaLnBrk="0" hangingPunct="0">
                  <a:defRPr/>
                </a:pPr>
                <a:endParaRPr lang="fr-FR"/>
              </a:p>
            </p:txBody>
          </p:sp>
          <p:sp>
            <p:nvSpPr>
              <p:cNvPr id="53" name="AutoShape 48"/>
              <p:cNvSpPr>
                <a:spLocks noChangeArrowheads="1"/>
              </p:cNvSpPr>
              <p:nvPr/>
            </p:nvSpPr>
            <p:spPr bwMode="auto">
              <a:xfrm rot="-5400000">
                <a:off x="5569744" y="3348831"/>
                <a:ext cx="234950" cy="357188"/>
              </a:xfrm>
              <a:prstGeom prst="rightArrow">
                <a:avLst>
                  <a:gd name="adj1" fmla="val 50222"/>
                  <a:gd name="adj2" fmla="val 45269"/>
                </a:avLst>
              </a:prstGeom>
              <a:ln>
                <a:headEnd/>
                <a:tailEnd/>
              </a:ln>
            </p:spPr>
            <p:style>
              <a:lnRef idx="0">
                <a:schemeClr val="accent3"/>
              </a:lnRef>
              <a:fillRef idx="3">
                <a:schemeClr val="accent3"/>
              </a:fillRef>
              <a:effectRef idx="3">
                <a:schemeClr val="accent3"/>
              </a:effectRef>
              <a:fontRef idx="minor">
                <a:schemeClr val="lt1"/>
              </a:fontRef>
            </p:style>
            <p:txBody>
              <a:bodyPr wrap="none" lIns="18000" tIns="18000" rIns="18000" bIns="18000" anchor="ctr"/>
              <a:lstStyle/>
              <a:p>
                <a:pPr eaLnBrk="0" hangingPunct="0">
                  <a:defRPr/>
                </a:pPr>
                <a:endParaRPr lang="fr-FR"/>
              </a:p>
            </p:txBody>
          </p:sp>
          <p:sp>
            <p:nvSpPr>
              <p:cNvPr id="54" name="AutoShape 49"/>
              <p:cNvSpPr>
                <a:spLocks noChangeArrowheads="1"/>
              </p:cNvSpPr>
              <p:nvPr/>
            </p:nvSpPr>
            <p:spPr bwMode="auto">
              <a:xfrm rot="-5400000">
                <a:off x="4272757" y="3348831"/>
                <a:ext cx="234950" cy="357187"/>
              </a:xfrm>
              <a:prstGeom prst="rightArrow">
                <a:avLst>
                  <a:gd name="adj1" fmla="val 50222"/>
                  <a:gd name="adj2" fmla="val 45269"/>
                </a:avLst>
              </a:prstGeom>
              <a:ln>
                <a:headEnd/>
                <a:tailEnd/>
              </a:ln>
            </p:spPr>
            <p:style>
              <a:lnRef idx="0">
                <a:schemeClr val="accent3"/>
              </a:lnRef>
              <a:fillRef idx="3">
                <a:schemeClr val="accent3"/>
              </a:fillRef>
              <a:effectRef idx="3">
                <a:schemeClr val="accent3"/>
              </a:effectRef>
              <a:fontRef idx="minor">
                <a:schemeClr val="lt1"/>
              </a:fontRef>
            </p:style>
            <p:txBody>
              <a:bodyPr wrap="none" lIns="18000" tIns="18000" rIns="18000" bIns="18000" anchor="ctr"/>
              <a:lstStyle/>
              <a:p>
                <a:pPr eaLnBrk="0" hangingPunct="0">
                  <a:defRPr/>
                </a:pPr>
                <a:endParaRPr lang="fr-FR"/>
              </a:p>
            </p:txBody>
          </p:sp>
          <p:sp>
            <p:nvSpPr>
              <p:cNvPr id="55" name="AutoShape 50"/>
              <p:cNvSpPr>
                <a:spLocks noChangeArrowheads="1"/>
              </p:cNvSpPr>
              <p:nvPr/>
            </p:nvSpPr>
            <p:spPr bwMode="auto">
              <a:xfrm rot="-5400000">
                <a:off x="2977357" y="3348831"/>
                <a:ext cx="234950" cy="357187"/>
              </a:xfrm>
              <a:prstGeom prst="rightArrow">
                <a:avLst>
                  <a:gd name="adj1" fmla="val 50222"/>
                  <a:gd name="adj2" fmla="val 45269"/>
                </a:avLst>
              </a:prstGeom>
              <a:ln>
                <a:headEnd/>
                <a:tailEnd/>
              </a:ln>
            </p:spPr>
            <p:style>
              <a:lnRef idx="0">
                <a:schemeClr val="accent3"/>
              </a:lnRef>
              <a:fillRef idx="3">
                <a:schemeClr val="accent3"/>
              </a:fillRef>
              <a:effectRef idx="3">
                <a:schemeClr val="accent3"/>
              </a:effectRef>
              <a:fontRef idx="minor">
                <a:schemeClr val="lt1"/>
              </a:fontRef>
            </p:style>
            <p:txBody>
              <a:bodyPr wrap="none" lIns="18000" tIns="18000" rIns="18000" bIns="18000" anchor="ctr"/>
              <a:lstStyle/>
              <a:p>
                <a:pPr eaLnBrk="0" hangingPunct="0">
                  <a:defRPr/>
                </a:pPr>
                <a:endParaRPr lang="fr-FR"/>
              </a:p>
            </p:txBody>
          </p:sp>
          <p:sp>
            <p:nvSpPr>
              <p:cNvPr id="56" name="AutoShape 51"/>
              <p:cNvSpPr>
                <a:spLocks noChangeArrowheads="1"/>
              </p:cNvSpPr>
              <p:nvPr/>
            </p:nvSpPr>
            <p:spPr bwMode="auto">
              <a:xfrm>
                <a:off x="2635628" y="5460825"/>
                <a:ext cx="6335822" cy="445263"/>
              </a:xfrm>
              <a:prstGeom prst="roundRect">
                <a:avLst>
                  <a:gd name="adj" fmla="val 16667"/>
                </a:avLst>
              </a:prstGeom>
              <a:noFill/>
              <a:ln w="19050" algn="ctr">
                <a:solidFill>
                  <a:schemeClr val="tx2">
                    <a:lumMod val="20000"/>
                    <a:lumOff val="80000"/>
                  </a:schemeClr>
                </a:solidFill>
                <a:prstDash val="lgDash"/>
                <a:round/>
                <a:headEnd/>
                <a:tailEnd/>
              </a:ln>
            </p:spPr>
            <p:txBody>
              <a:bodyPr wrap="none" lIns="18000" tIns="18000" rIns="18000" bIns="18000" anchor="ctr"/>
              <a:lstStyle/>
              <a:p>
                <a:pPr marL="2066925" algn="ctr" eaLnBrk="0" hangingPunct="0">
                  <a:defRPr/>
                </a:pPr>
                <a:r>
                  <a:rPr lang="fr-FR" sz="1200" b="1" i="1" dirty="0">
                    <a:solidFill>
                      <a:schemeClr val="tx1"/>
                    </a:solidFill>
                    <a:latin typeface="Arial" pitchFamily="34" charset="0"/>
                  </a:rPr>
                  <a:t>Hors périmètre</a:t>
                </a:r>
              </a:p>
              <a:p>
                <a:pPr marL="2066925" algn="ctr" eaLnBrk="0" hangingPunct="0">
                  <a:defRPr/>
                </a:pPr>
                <a:r>
                  <a:rPr lang="fr-FR" sz="1200" b="1" i="1" dirty="0">
                    <a:solidFill>
                      <a:schemeClr val="tx1"/>
                    </a:solidFill>
                    <a:latin typeface="Arial" pitchFamily="34" charset="0"/>
                  </a:rPr>
                  <a:t>Protection sociale</a:t>
                </a:r>
                <a:endParaRPr lang="fr-FR" sz="1200" i="1" dirty="0">
                  <a:solidFill>
                    <a:schemeClr val="tx1"/>
                  </a:solidFill>
                  <a:latin typeface="Arial" pitchFamily="34" charset="0"/>
                </a:endParaRPr>
              </a:p>
            </p:txBody>
          </p:sp>
          <p:sp>
            <p:nvSpPr>
              <p:cNvPr id="57" name="Rectangle 52"/>
              <p:cNvSpPr>
                <a:spLocks noChangeArrowheads="1"/>
              </p:cNvSpPr>
              <p:nvPr/>
            </p:nvSpPr>
            <p:spPr bwMode="auto">
              <a:xfrm>
                <a:off x="2727295" y="5534141"/>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latin typeface="Arial" charset="0"/>
                  </a:rPr>
                  <a:t>Assurance</a:t>
                </a:r>
              </a:p>
              <a:p>
                <a:pPr algn="ctr" defTabSz="874713" eaLnBrk="0" hangingPunct="0">
                  <a:defRPr/>
                </a:pPr>
                <a:r>
                  <a:rPr lang="fr-FR" sz="1000" b="1" dirty="0">
                    <a:solidFill>
                      <a:schemeClr val="tx1"/>
                    </a:solidFill>
                    <a:latin typeface="Arial" charset="0"/>
                  </a:rPr>
                  <a:t>Banque</a:t>
                </a:r>
              </a:p>
            </p:txBody>
          </p:sp>
          <p:sp>
            <p:nvSpPr>
              <p:cNvPr id="58" name="Rectangle 53"/>
              <p:cNvSpPr>
                <a:spLocks noChangeArrowheads="1"/>
              </p:cNvSpPr>
              <p:nvPr/>
            </p:nvSpPr>
            <p:spPr bwMode="auto">
              <a:xfrm>
                <a:off x="4740379" y="5534141"/>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latin typeface="Arial" charset="0"/>
                  </a:rPr>
                  <a:t>Assurance</a:t>
                </a:r>
                <a:br>
                  <a:rPr lang="fr-FR" sz="1000" b="1" dirty="0">
                    <a:solidFill>
                      <a:schemeClr val="tx1"/>
                    </a:solidFill>
                    <a:latin typeface="Arial" charset="0"/>
                  </a:rPr>
                </a:br>
                <a:r>
                  <a:rPr lang="fr-FR" sz="1000" b="1" dirty="0">
                    <a:solidFill>
                      <a:schemeClr val="tx1"/>
                    </a:solidFill>
                    <a:latin typeface="Arial" charset="0"/>
                  </a:rPr>
                  <a:t>Banque</a:t>
                </a:r>
              </a:p>
            </p:txBody>
          </p:sp>
          <p:sp>
            <p:nvSpPr>
              <p:cNvPr id="59" name="Rectangle 54"/>
              <p:cNvSpPr>
                <a:spLocks noChangeArrowheads="1"/>
              </p:cNvSpPr>
              <p:nvPr/>
            </p:nvSpPr>
            <p:spPr bwMode="auto">
              <a:xfrm>
                <a:off x="8017033" y="5534141"/>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Assurance</a:t>
                </a:r>
              </a:p>
            </p:txBody>
          </p:sp>
          <p:cxnSp>
            <p:nvCxnSpPr>
              <p:cNvPr id="60" name="AutoShape 55"/>
              <p:cNvCxnSpPr>
                <a:cxnSpLocks noChangeShapeType="1"/>
                <a:stCxn id="30" idx="2"/>
                <a:endCxn id="39" idx="0"/>
              </p:cNvCxnSpPr>
              <p:nvPr/>
            </p:nvCxnSpPr>
            <p:spPr bwMode="auto">
              <a:xfrm flipH="1">
                <a:off x="3417889" y="4162588"/>
                <a:ext cx="358187" cy="162818"/>
              </a:xfrm>
              <a:prstGeom prst="straightConnector1">
                <a:avLst/>
              </a:prstGeom>
              <a:noFill/>
              <a:ln w="9525">
                <a:solidFill>
                  <a:schemeClr val="bg1"/>
                </a:solidFill>
                <a:round/>
                <a:headEnd/>
                <a:tailEnd type="triangle" w="med" len="med"/>
              </a:ln>
            </p:spPr>
          </p:cxnSp>
          <p:cxnSp>
            <p:nvCxnSpPr>
              <p:cNvPr id="61" name="AutoShape 56"/>
              <p:cNvCxnSpPr>
                <a:cxnSpLocks noChangeShapeType="1"/>
                <a:stCxn id="30" idx="2"/>
                <a:endCxn id="40" idx="0"/>
              </p:cNvCxnSpPr>
              <p:nvPr/>
            </p:nvCxnSpPr>
            <p:spPr bwMode="auto">
              <a:xfrm>
                <a:off x="3776076" y="4162588"/>
                <a:ext cx="380793" cy="154152"/>
              </a:xfrm>
              <a:prstGeom prst="straightConnector1">
                <a:avLst/>
              </a:prstGeom>
              <a:noFill/>
              <a:ln w="9525">
                <a:solidFill>
                  <a:schemeClr val="bg1"/>
                </a:solidFill>
                <a:round/>
                <a:headEnd/>
                <a:tailEnd type="triangle" w="med" len="med"/>
              </a:ln>
            </p:spPr>
          </p:cxnSp>
          <p:sp>
            <p:nvSpPr>
              <p:cNvPr id="62" name="Rectangle 57"/>
              <p:cNvSpPr>
                <a:spLocks noChangeArrowheads="1"/>
              </p:cNvSpPr>
              <p:nvPr/>
            </p:nvSpPr>
            <p:spPr bwMode="auto">
              <a:xfrm>
                <a:off x="5364163" y="3643313"/>
                <a:ext cx="625572" cy="248961"/>
              </a:xfrm>
              <a:prstGeom prst="rect">
                <a:avLst/>
              </a:prstGeom>
              <a:noFill/>
              <a:ln w="9525" algn="ctr">
                <a:noFill/>
                <a:miter lim="800000"/>
                <a:headEnd/>
                <a:tailEnd/>
              </a:ln>
            </p:spPr>
            <p:txBody>
              <a:bodyPr wrap="none" lIns="18000" tIns="18000" rIns="18000" bIns="18000">
                <a:spAutoFit/>
              </a:bodyPr>
              <a:lstStyle/>
              <a:p>
                <a:pPr eaLnBrk="0" hangingPunct="0"/>
                <a:r>
                  <a:rPr lang="fr-FR" sz="1200" i="1"/>
                  <a:t>pression</a:t>
                </a:r>
              </a:p>
            </p:txBody>
          </p:sp>
          <p:sp>
            <p:nvSpPr>
              <p:cNvPr id="63" name="Rectangle 58"/>
              <p:cNvSpPr>
                <a:spLocks noChangeArrowheads="1"/>
              </p:cNvSpPr>
              <p:nvPr/>
            </p:nvSpPr>
            <p:spPr bwMode="auto">
              <a:xfrm>
                <a:off x="7041046" y="3016348"/>
                <a:ext cx="905888" cy="3433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000" b="1" dirty="0">
                    <a:solidFill>
                      <a:schemeClr val="tx1"/>
                    </a:solidFill>
                  </a:rPr>
                  <a:t>ASSEDIC</a:t>
                </a:r>
              </a:p>
            </p:txBody>
          </p:sp>
        </p:grpSp>
      </p:grpSp>
      <p:sp>
        <p:nvSpPr>
          <p:cNvPr id="64" name="Rectangle à coins arrondis 63"/>
          <p:cNvSpPr/>
          <p:nvPr/>
        </p:nvSpPr>
        <p:spPr bwMode="auto">
          <a:xfrm>
            <a:off x="1533022" y="1268675"/>
            <a:ext cx="6892119" cy="504967"/>
          </a:xfrm>
          <a:prstGeom prst="round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defTabSz="874713" eaLnBrk="0" hangingPunct="0">
              <a:defRPr/>
            </a:pPr>
            <a:r>
              <a:rPr lang="fr-FR" sz="1100" b="1" dirty="0">
                <a:solidFill>
                  <a:schemeClr val="bg1"/>
                </a:solidFill>
              </a:rPr>
              <a:t>Ministère des Finances, du Budget, de la Santé, des Relations Sociales</a:t>
            </a:r>
          </a:p>
          <a:p>
            <a:pPr algn="ctr" defTabSz="874713" eaLnBrk="0" hangingPunct="0">
              <a:defRPr/>
            </a:pPr>
            <a:r>
              <a:rPr lang="fr-FR" sz="1100" b="1" dirty="0">
                <a:solidFill>
                  <a:schemeClr val="bg1"/>
                </a:solidFill>
              </a:rPr>
              <a:t>Pilotage des services, des activités sociales </a:t>
            </a:r>
            <a:r>
              <a:rPr lang="fr-FR" sz="1100" b="1" dirty="0">
                <a:solidFill>
                  <a:schemeClr val="bg1"/>
                </a:solidFill>
                <a:sym typeface="Wingdings" pitchFamily="2" charset="2"/>
              </a:rPr>
              <a:t></a:t>
            </a:r>
            <a:r>
              <a:rPr lang="fr-FR" sz="1100" b="1" dirty="0">
                <a:solidFill>
                  <a:schemeClr val="bg1"/>
                </a:solidFill>
              </a:rPr>
              <a:t> délégation de services</a:t>
            </a:r>
            <a:endParaRPr lang="fr-FR" sz="1100" dirty="0">
              <a:solidFill>
                <a:schemeClr val="bg1"/>
              </a:solidFill>
            </a:endParaRPr>
          </a:p>
          <a:p>
            <a:pPr eaLnBrk="0" hangingPunct="0">
              <a:defRPr/>
            </a:pPr>
            <a:endParaRPr lang="fr-FR" sz="1100" dirty="0">
              <a:solidFill>
                <a:schemeClr val="bg1"/>
              </a:solidFill>
              <a:latin typeface="Arial" charset="0"/>
              <a:ea typeface="ヒラギノ角ゴ Pro W3" charset="-128"/>
            </a:endParaRPr>
          </a:p>
        </p:txBody>
      </p:sp>
      <p:sp>
        <p:nvSpPr>
          <p:cNvPr id="65"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Sommaire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38</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4046779393"/>
              </p:ext>
            </p:extLst>
          </p:nvPr>
        </p:nvGraphicFramePr>
        <p:xfrm>
          <a:off x="539552" y="1457326"/>
          <a:ext cx="8130110" cy="5278320"/>
        </p:xfrm>
        <a:graphic>
          <a:graphicData uri="http://schemas.openxmlformats.org/drawingml/2006/table">
            <a:tbl>
              <a:tblPr firstRow="1" bandRow="1">
                <a:tableStyleId>{5C22544A-7EE6-4342-B048-85BDC9FD1C3A}</a:tableStyleId>
              </a:tblPr>
              <a:tblGrid>
                <a:gridCol w="425451"/>
                <a:gridCol w="7704659"/>
              </a:tblGrid>
              <a:tr h="845820">
                <a:tc>
                  <a:txBody>
                    <a:bodyPr/>
                    <a:lstStyle/>
                    <a:p>
                      <a:pPr algn="r"/>
                      <a:r>
                        <a:rPr lang="fr-FR" sz="2800" b="0" kern="1200" dirty="0" smtClean="0">
                          <a:solidFill>
                            <a:srgbClr val="CF022B"/>
                          </a:solidFill>
                          <a:latin typeface="+mn-lt"/>
                          <a:ea typeface="+mn-ea"/>
                          <a:cs typeface="+mn-cs"/>
                        </a:rPr>
                        <a:t>1|</a:t>
                      </a:r>
                      <a:endParaRPr lang="en-GB" sz="2800" b="0" kern="1200" dirty="0">
                        <a:solidFill>
                          <a:srgbClr val="CF022B"/>
                        </a:solidFill>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199" rtl="0" eaLnBrk="1" latinLnBrk="0" hangingPunct="1">
                        <a:lnSpc>
                          <a:spcPct val="80000"/>
                        </a:lnSpc>
                      </a:pPr>
                      <a:r>
                        <a:rPr lang="fr-FR" sz="2400" b="0" kern="1200" dirty="0" smtClean="0">
                          <a:solidFill>
                            <a:schemeClr val="tx1"/>
                          </a:solidFill>
                          <a:latin typeface="+mn-lt"/>
                          <a:ea typeface="+mn-ea"/>
                          <a:cs typeface="+mn-cs"/>
                        </a:rPr>
                        <a:t>Qu’est ce que la protection</a:t>
                      </a:r>
                      <a:r>
                        <a:rPr lang="fr-FR" sz="2400" b="0" kern="1200" baseline="0" dirty="0" smtClean="0">
                          <a:solidFill>
                            <a:schemeClr val="tx1"/>
                          </a:solidFill>
                          <a:latin typeface="+mn-lt"/>
                          <a:ea typeface="+mn-ea"/>
                          <a:cs typeface="+mn-cs"/>
                        </a:rPr>
                        <a:t> sociale ?</a:t>
                      </a:r>
                      <a:endParaRPr lang="fr-FR" sz="2400" b="0" kern="1200" dirty="0" smtClean="0">
                        <a:solidFill>
                          <a:schemeClr val="tx1"/>
                        </a:solidFill>
                        <a:latin typeface="+mn-lt"/>
                        <a:ea typeface="+mn-ea"/>
                        <a:cs typeface="+mn-cs"/>
                      </a:endParaRPr>
                    </a:p>
                  </a:txBody>
                  <a:tcPr marL="0" marR="0" marT="72000" marB="72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2|</a:t>
                      </a:r>
                      <a:endParaRPr lang="en-GB" sz="2800" b="0" dirty="0">
                        <a:solidFill>
                          <a:srgbClr val="CF022B"/>
                        </a:solidFill>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grands</a:t>
                      </a:r>
                      <a:r>
                        <a:rPr lang="fr-FR" sz="2400" baseline="0" dirty="0" smtClean="0">
                          <a:solidFill>
                            <a:schemeClr val="tx1"/>
                          </a:solidFill>
                        </a:rPr>
                        <a:t> principe du système de protection sociale français</a:t>
                      </a:r>
                      <a:endParaRPr lang="fr-FR" sz="2400" dirty="0" smtClean="0">
                        <a:solidFill>
                          <a:schemeClr val="tx1"/>
                        </a:solidFill>
                      </a:endParaRPr>
                    </a:p>
                  </a:txBody>
                  <a:tcPr marL="0" marR="0" marT="144000" marB="72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3|</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 activités</a:t>
                      </a:r>
                      <a:r>
                        <a:rPr lang="fr-FR" sz="2400" b="0" baseline="0" dirty="0" smtClean="0">
                          <a:solidFill>
                            <a:schemeClr val="tx1"/>
                          </a:solidFill>
                        </a:rPr>
                        <a:t> de la protection sociale en France</a:t>
                      </a:r>
                      <a:r>
                        <a:rPr lang="fr-FR" sz="2400" b="0" dirty="0" smtClean="0">
                          <a:solidFill>
                            <a:schemeClr val="tx1"/>
                          </a:solidFill>
                        </a:rPr>
                        <a:t> </a:t>
                      </a: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21256">
                <a:tc>
                  <a:txBody>
                    <a:bodyPr/>
                    <a:lstStyle/>
                    <a:p>
                      <a:pPr algn="r"/>
                      <a:r>
                        <a:rPr lang="fr-FR" sz="2800" b="1" dirty="0" smtClean="0">
                          <a:solidFill>
                            <a:srgbClr val="CF022B"/>
                          </a:solidFill>
                        </a:rPr>
                        <a:t>4|</a:t>
                      </a:r>
                      <a:endParaRPr lang="en-GB" sz="2800" b="1"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a:t>
                      </a:r>
                      <a:r>
                        <a:rPr lang="fr-FR" sz="2400" b="0" baseline="0" dirty="0" smtClean="0">
                          <a:solidFill>
                            <a:schemeClr val="tx1"/>
                          </a:solidFill>
                        </a:rPr>
                        <a:t> acteurs</a:t>
                      </a:r>
                    </a:p>
                    <a:p>
                      <a:pPr marL="0" algn="l" defTabSz="914199" rtl="0" eaLnBrk="1" latinLnBrk="0" hangingPunct="1">
                        <a:lnSpc>
                          <a:spcPct val="100000"/>
                        </a:lnSpc>
                      </a:pPr>
                      <a:r>
                        <a:rPr lang="fr-FR" sz="2400" b="1" kern="1200" dirty="0" smtClean="0">
                          <a:solidFill>
                            <a:schemeClr val="tx1"/>
                          </a:solidFill>
                          <a:latin typeface="+mn-lt"/>
                          <a:ea typeface="+mn-ea"/>
                          <a:cs typeface="+mn-cs"/>
                        </a:rPr>
                        <a:t>Les régulateurs </a:t>
                      </a: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gestionnaires</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19604">
                <a:tc>
                  <a:txBody>
                    <a:bodyPr/>
                    <a:lstStyle/>
                    <a:p>
                      <a:pPr algn="r"/>
                      <a:r>
                        <a:rPr lang="fr-FR" sz="2800" b="0" dirty="0" smtClean="0">
                          <a:solidFill>
                            <a:srgbClr val="CF022B"/>
                          </a:solidFill>
                        </a:rPr>
                        <a:t>5|</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enjeux et perspectives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enjeux du</a:t>
                      </a:r>
                      <a:r>
                        <a:rPr lang="fr-FR" sz="2000" b="0" kern="1200" baseline="0" dirty="0" smtClean="0">
                          <a:solidFill>
                            <a:schemeClr val="tx1">
                              <a:lumMod val="50000"/>
                              <a:lumOff val="50000"/>
                            </a:schemeClr>
                          </a:solidFill>
                          <a:latin typeface="+mn-lt"/>
                          <a:ea typeface="+mn-ea"/>
                          <a:cs typeface="+mn-cs"/>
                        </a:rPr>
                        <a:t> système de la protection sociale</a:t>
                      </a:r>
                      <a:endParaRPr lang="fr-FR" sz="2000" b="0" kern="1200" dirty="0" smtClean="0">
                        <a:solidFill>
                          <a:schemeClr val="tx1">
                            <a:lumMod val="50000"/>
                            <a:lumOff val="50000"/>
                          </a:schemeClr>
                        </a:solidFill>
                        <a:latin typeface="+mn-lt"/>
                        <a:ea typeface="+mn-ea"/>
                        <a:cs typeface="+mn-cs"/>
                      </a:endParaRP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enjeux des acteurs de la protection sociale</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3918087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régulateurs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39</a:t>
            </a:fld>
            <a:endParaRPr lang="fr-FR" dirty="0"/>
          </a:p>
        </p:txBody>
      </p:sp>
      <p:sp>
        <p:nvSpPr>
          <p:cNvPr id="6" name="Espace réservé du texte 5"/>
          <p:cNvSpPr>
            <a:spLocks noGrp="1"/>
          </p:cNvSpPr>
          <p:nvPr>
            <p:ph type="body" sz="quarter" idx="13"/>
          </p:nvPr>
        </p:nvSpPr>
        <p:spPr/>
        <p:txBody>
          <a:bodyPr>
            <a:normAutofit fontScale="77500" lnSpcReduction="20000"/>
          </a:bodyPr>
          <a:lstStyle/>
          <a:p>
            <a:r>
              <a:rPr lang="fr-FR" dirty="0" smtClean="0"/>
              <a:t>Différentes autorités de contrôle encadrent l’activité des gestionnaires</a:t>
            </a:r>
            <a:endParaRPr lang="fr-FR" dirty="0"/>
          </a:p>
        </p:txBody>
      </p:sp>
      <p:sp>
        <p:nvSpPr>
          <p:cNvPr id="46" name="Rectangle 64"/>
          <p:cNvSpPr>
            <a:spLocks noChangeArrowheads="1"/>
          </p:cNvSpPr>
          <p:nvPr/>
        </p:nvSpPr>
        <p:spPr bwMode="auto">
          <a:xfrm>
            <a:off x="540084" y="4791302"/>
            <a:ext cx="7592619" cy="450635"/>
          </a:xfrm>
          <a:prstGeom prst="rect">
            <a:avLst/>
          </a:prstGeom>
          <a:solidFill>
            <a:srgbClr val="A3A3A3"/>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defTabSz="874713" eaLnBrk="0" hangingPunct="0">
              <a:defRPr/>
            </a:pPr>
            <a:r>
              <a:rPr lang="fr-FR" sz="1100" dirty="0">
                <a:solidFill>
                  <a:schemeClr val="tx1"/>
                </a:solidFill>
              </a:rPr>
              <a:t>Gestionnaires</a:t>
            </a:r>
          </a:p>
        </p:txBody>
      </p:sp>
      <p:sp>
        <p:nvSpPr>
          <p:cNvPr id="47" name="Rectangle 65"/>
          <p:cNvSpPr>
            <a:spLocks noChangeArrowheads="1"/>
          </p:cNvSpPr>
          <p:nvPr/>
        </p:nvSpPr>
        <p:spPr bwMode="auto">
          <a:xfrm>
            <a:off x="2528691" y="4842918"/>
            <a:ext cx="1576387" cy="366712"/>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defRPr/>
            </a:pPr>
            <a:r>
              <a:rPr lang="fr-FR" sz="1100" b="1" dirty="0"/>
              <a:t>Assureurs</a:t>
            </a:r>
          </a:p>
        </p:txBody>
      </p:sp>
      <p:sp>
        <p:nvSpPr>
          <p:cNvPr id="48" name="Rectangle 66"/>
          <p:cNvSpPr>
            <a:spLocks noChangeArrowheads="1"/>
          </p:cNvSpPr>
          <p:nvPr/>
        </p:nvSpPr>
        <p:spPr bwMode="auto">
          <a:xfrm>
            <a:off x="4305103" y="4842918"/>
            <a:ext cx="1801813" cy="366712"/>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defRPr/>
            </a:pPr>
            <a:r>
              <a:rPr lang="fr-FR" sz="1100" b="1" dirty="0"/>
              <a:t>IP et IRC</a:t>
            </a:r>
          </a:p>
        </p:txBody>
      </p:sp>
      <p:sp>
        <p:nvSpPr>
          <p:cNvPr id="49" name="Rectangle 67"/>
          <p:cNvSpPr>
            <a:spLocks noChangeArrowheads="1"/>
          </p:cNvSpPr>
          <p:nvPr/>
        </p:nvSpPr>
        <p:spPr bwMode="auto">
          <a:xfrm>
            <a:off x="6348215" y="4828630"/>
            <a:ext cx="1744663" cy="366713"/>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defRPr/>
            </a:pPr>
            <a:r>
              <a:rPr lang="fr-FR" sz="1100" b="1" dirty="0"/>
              <a:t>Mutuelles 45</a:t>
            </a:r>
          </a:p>
        </p:txBody>
      </p:sp>
      <p:sp>
        <p:nvSpPr>
          <p:cNvPr id="50" name="Rectangle 68"/>
          <p:cNvSpPr>
            <a:spLocks noChangeArrowheads="1"/>
          </p:cNvSpPr>
          <p:nvPr/>
        </p:nvSpPr>
        <p:spPr bwMode="auto">
          <a:xfrm>
            <a:off x="4349552" y="3879305"/>
            <a:ext cx="1760539" cy="366713"/>
          </a:xfrm>
          <a:prstGeom prst="rect">
            <a:avLst/>
          </a:prstGeom>
          <a:solidFill>
            <a:schemeClr val="accent1">
              <a:lumMod val="75000"/>
            </a:schemeClr>
          </a:solidFill>
          <a:ln w="22225" algn="ctr">
            <a:noFill/>
            <a:miter lim="800000"/>
            <a:headEnd/>
            <a:tailEnd/>
          </a:ln>
        </p:spPr>
        <p:txBody>
          <a:bodyPr wrap="none" anchor="ctr"/>
          <a:lstStyle/>
          <a:p>
            <a:pPr algn="ctr" eaLnBrk="0" hangingPunct="0">
              <a:defRPr/>
            </a:pPr>
            <a:r>
              <a:rPr lang="fr-FR" sz="1100" b="1" dirty="0">
                <a:solidFill>
                  <a:schemeClr val="bg1"/>
                </a:solidFill>
                <a:latin typeface="Arial" pitchFamily="34" charset="0"/>
              </a:rPr>
              <a:t>Régimes de base</a:t>
            </a:r>
          </a:p>
        </p:txBody>
      </p:sp>
      <p:sp>
        <p:nvSpPr>
          <p:cNvPr id="51" name="Text Box 69"/>
          <p:cNvSpPr txBox="1">
            <a:spLocks noChangeArrowheads="1"/>
          </p:cNvSpPr>
          <p:nvPr/>
        </p:nvSpPr>
        <p:spPr bwMode="auto">
          <a:xfrm>
            <a:off x="2528691" y="3444329"/>
            <a:ext cx="1457325" cy="306388"/>
          </a:xfrm>
          <a:prstGeom prst="rect">
            <a:avLst/>
          </a:prstGeom>
          <a:solidFill>
            <a:schemeClr val="accent1">
              <a:lumMod val="50000"/>
            </a:schemeClr>
          </a:solidFill>
          <a:ln w="9525">
            <a:noFill/>
            <a:miter lim="800000"/>
            <a:headEnd/>
            <a:tailEnd/>
          </a:ln>
        </p:spPr>
        <p:txBody>
          <a:bodyPr/>
          <a:lstStyle/>
          <a:p>
            <a:pPr algn="ctr" eaLnBrk="0" hangingPunct="0">
              <a:defRPr/>
            </a:pPr>
            <a:r>
              <a:rPr lang="fr-FR" sz="1100" b="1" dirty="0">
                <a:solidFill>
                  <a:schemeClr val="bg1"/>
                </a:solidFill>
                <a:latin typeface="Arial" pitchFamily="34" charset="0"/>
              </a:rPr>
              <a:t>Assurances</a:t>
            </a:r>
          </a:p>
        </p:txBody>
      </p:sp>
      <p:sp>
        <p:nvSpPr>
          <p:cNvPr id="52" name="Text Box 70"/>
          <p:cNvSpPr txBox="1">
            <a:spLocks noChangeArrowheads="1"/>
          </p:cNvSpPr>
          <p:nvPr/>
        </p:nvSpPr>
        <p:spPr bwMode="auto">
          <a:xfrm>
            <a:off x="4320978" y="3458617"/>
            <a:ext cx="1758951" cy="306387"/>
          </a:xfrm>
          <a:prstGeom prst="rect">
            <a:avLst/>
          </a:prstGeom>
          <a:solidFill>
            <a:schemeClr val="accent1">
              <a:lumMod val="50000"/>
            </a:schemeClr>
          </a:solidFill>
          <a:ln w="9525">
            <a:noFill/>
            <a:miter lim="800000"/>
            <a:headEnd/>
            <a:tailEnd/>
          </a:ln>
        </p:spPr>
        <p:txBody>
          <a:bodyPr/>
          <a:lstStyle/>
          <a:p>
            <a:pPr algn="ctr" eaLnBrk="0" hangingPunct="0">
              <a:defRPr/>
            </a:pPr>
            <a:r>
              <a:rPr lang="fr-FR" sz="1100" b="1" dirty="0">
                <a:solidFill>
                  <a:schemeClr val="bg1"/>
                </a:solidFill>
                <a:latin typeface="Arial" pitchFamily="34" charset="0"/>
              </a:rPr>
              <a:t>Sécurité Sociale</a:t>
            </a:r>
          </a:p>
        </p:txBody>
      </p:sp>
      <p:sp>
        <p:nvSpPr>
          <p:cNvPr id="53" name="Text Box 71"/>
          <p:cNvSpPr txBox="1">
            <a:spLocks noChangeArrowheads="1"/>
          </p:cNvSpPr>
          <p:nvPr/>
        </p:nvSpPr>
        <p:spPr bwMode="auto">
          <a:xfrm>
            <a:off x="6389490" y="3444329"/>
            <a:ext cx="1744663" cy="306388"/>
          </a:xfrm>
          <a:prstGeom prst="rect">
            <a:avLst/>
          </a:prstGeom>
          <a:solidFill>
            <a:schemeClr val="accent1">
              <a:lumMod val="50000"/>
            </a:schemeClr>
          </a:solidFill>
          <a:ln w="9525">
            <a:noFill/>
            <a:miter lim="800000"/>
            <a:headEnd/>
            <a:tailEnd/>
          </a:ln>
        </p:spPr>
        <p:txBody>
          <a:bodyPr/>
          <a:lstStyle/>
          <a:p>
            <a:pPr algn="ctr" eaLnBrk="0" hangingPunct="0">
              <a:defRPr/>
            </a:pPr>
            <a:r>
              <a:rPr lang="fr-FR" sz="1100" b="1" dirty="0">
                <a:solidFill>
                  <a:schemeClr val="bg1"/>
                </a:solidFill>
                <a:latin typeface="Arial" pitchFamily="34" charset="0"/>
              </a:rPr>
              <a:t>Mutualité</a:t>
            </a:r>
          </a:p>
        </p:txBody>
      </p:sp>
      <p:sp>
        <p:nvSpPr>
          <p:cNvPr id="54" name="Text Box 72"/>
          <p:cNvSpPr txBox="1">
            <a:spLocks noChangeArrowheads="1"/>
          </p:cNvSpPr>
          <p:nvPr/>
        </p:nvSpPr>
        <p:spPr bwMode="auto">
          <a:xfrm>
            <a:off x="2528691" y="4485729"/>
            <a:ext cx="1576387" cy="261610"/>
          </a:xfrm>
          <a:prstGeom prst="rect">
            <a:avLst/>
          </a:prstGeom>
          <a:solidFill>
            <a:schemeClr val="accent1"/>
          </a:solidFill>
          <a:ln w="9525">
            <a:noFill/>
            <a:miter lim="800000"/>
            <a:headEnd/>
            <a:tailEnd/>
          </a:ln>
        </p:spPr>
        <p:txBody>
          <a:bodyPr>
            <a:spAutoFit/>
          </a:bodyPr>
          <a:lstStyle/>
          <a:p>
            <a:pPr algn="ctr" eaLnBrk="0" hangingPunct="0"/>
            <a:r>
              <a:rPr lang="fr-FR" sz="1100" b="1">
                <a:solidFill>
                  <a:schemeClr val="bg1"/>
                </a:solidFill>
              </a:rPr>
              <a:t>FFSA/GEMA</a:t>
            </a:r>
          </a:p>
        </p:txBody>
      </p:sp>
      <p:sp>
        <p:nvSpPr>
          <p:cNvPr id="55" name="Text Box 73"/>
          <p:cNvSpPr txBox="1">
            <a:spLocks noChangeArrowheads="1"/>
          </p:cNvSpPr>
          <p:nvPr/>
        </p:nvSpPr>
        <p:spPr bwMode="auto">
          <a:xfrm>
            <a:off x="4398847" y="4485729"/>
            <a:ext cx="442749" cy="261610"/>
          </a:xfrm>
          <a:prstGeom prst="rect">
            <a:avLst/>
          </a:prstGeom>
          <a:solidFill>
            <a:schemeClr val="accent1"/>
          </a:solidFill>
          <a:ln w="9525">
            <a:noFill/>
            <a:miter lim="800000"/>
            <a:headEnd/>
            <a:tailEnd/>
          </a:ln>
        </p:spPr>
        <p:txBody>
          <a:bodyPr wrap="none">
            <a:spAutoFit/>
          </a:bodyPr>
          <a:lstStyle/>
          <a:p>
            <a:pPr algn="ctr" eaLnBrk="0" hangingPunct="0"/>
            <a:r>
              <a:rPr lang="fr-FR" sz="1100" b="1">
                <a:solidFill>
                  <a:schemeClr val="bg1"/>
                </a:solidFill>
              </a:rPr>
              <a:t>CTIP</a:t>
            </a:r>
          </a:p>
        </p:txBody>
      </p:sp>
      <p:sp>
        <p:nvSpPr>
          <p:cNvPr id="56" name="Text Box 74"/>
          <p:cNvSpPr txBox="1">
            <a:spLocks noChangeArrowheads="1"/>
          </p:cNvSpPr>
          <p:nvPr/>
        </p:nvSpPr>
        <p:spPr bwMode="auto">
          <a:xfrm>
            <a:off x="4957566" y="4485729"/>
            <a:ext cx="1131887" cy="261610"/>
          </a:xfrm>
          <a:prstGeom prst="rect">
            <a:avLst/>
          </a:prstGeom>
          <a:solidFill>
            <a:schemeClr val="accent1"/>
          </a:solidFill>
          <a:ln w="9525">
            <a:noFill/>
            <a:miter lim="800000"/>
            <a:headEnd/>
            <a:tailEnd/>
          </a:ln>
        </p:spPr>
        <p:txBody>
          <a:bodyPr>
            <a:spAutoFit/>
          </a:bodyPr>
          <a:lstStyle/>
          <a:p>
            <a:pPr algn="ctr" eaLnBrk="0" hangingPunct="0"/>
            <a:r>
              <a:rPr lang="fr-FR" sz="1100" b="1">
                <a:solidFill>
                  <a:schemeClr val="bg1"/>
                </a:solidFill>
              </a:rPr>
              <a:t>Agirc-Arrco</a:t>
            </a:r>
          </a:p>
        </p:txBody>
      </p:sp>
      <p:sp>
        <p:nvSpPr>
          <p:cNvPr id="57" name="Text Box 75"/>
          <p:cNvSpPr txBox="1">
            <a:spLocks noChangeArrowheads="1"/>
          </p:cNvSpPr>
          <p:nvPr/>
        </p:nvSpPr>
        <p:spPr bwMode="auto">
          <a:xfrm>
            <a:off x="6338690" y="4495254"/>
            <a:ext cx="1795463" cy="261610"/>
          </a:xfrm>
          <a:prstGeom prst="rect">
            <a:avLst/>
          </a:prstGeom>
          <a:solidFill>
            <a:schemeClr val="accent1"/>
          </a:solidFill>
          <a:ln w="9525">
            <a:noFill/>
            <a:miter lim="800000"/>
            <a:headEnd/>
            <a:tailEnd/>
          </a:ln>
        </p:spPr>
        <p:txBody>
          <a:bodyPr>
            <a:spAutoFit/>
          </a:bodyPr>
          <a:lstStyle/>
          <a:p>
            <a:pPr algn="ctr" eaLnBrk="0" hangingPunct="0"/>
            <a:r>
              <a:rPr lang="fr-FR" sz="1100" b="1">
                <a:solidFill>
                  <a:schemeClr val="bg1"/>
                </a:solidFill>
              </a:rPr>
              <a:t>FNMF</a:t>
            </a:r>
          </a:p>
        </p:txBody>
      </p:sp>
      <p:sp>
        <p:nvSpPr>
          <p:cNvPr id="58" name="Rectangle 76"/>
          <p:cNvSpPr>
            <a:spLocks noChangeArrowheads="1"/>
          </p:cNvSpPr>
          <p:nvPr/>
        </p:nvSpPr>
        <p:spPr bwMode="auto">
          <a:xfrm>
            <a:off x="2528690" y="3137943"/>
            <a:ext cx="5543551" cy="246062"/>
          </a:xfrm>
          <a:prstGeom prst="rect">
            <a:avLst/>
          </a:prstGeom>
          <a:solidFill>
            <a:schemeClr val="tx2">
              <a:lumMod val="20000"/>
              <a:lumOff val="80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fr-FR" sz="1100" b="1" dirty="0" smtClean="0"/>
              <a:t>ACP (Ex. ACAM)</a:t>
            </a:r>
            <a:endParaRPr lang="fr-FR" sz="1100" b="1" dirty="0"/>
          </a:p>
        </p:txBody>
      </p:sp>
      <p:grpSp>
        <p:nvGrpSpPr>
          <p:cNvPr id="59" name="Groupe 37"/>
          <p:cNvGrpSpPr/>
          <p:nvPr/>
        </p:nvGrpSpPr>
        <p:grpSpPr>
          <a:xfrm>
            <a:off x="2528144" y="2371137"/>
            <a:ext cx="5599185" cy="735317"/>
            <a:chOff x="3117043" y="2201511"/>
            <a:chExt cx="5569756" cy="735317"/>
          </a:xfrm>
          <a:solidFill>
            <a:schemeClr val="tx2">
              <a:lumMod val="60000"/>
              <a:lumOff val="40000"/>
            </a:schemeClr>
          </a:solidFill>
        </p:grpSpPr>
        <p:sp>
          <p:nvSpPr>
            <p:cNvPr id="60" name="AutoShape 77"/>
            <p:cNvSpPr>
              <a:spLocks noChangeArrowheads="1"/>
            </p:cNvSpPr>
            <p:nvPr/>
          </p:nvSpPr>
          <p:spPr bwMode="auto">
            <a:xfrm>
              <a:off x="3117043" y="2263574"/>
              <a:ext cx="5568307" cy="673254"/>
            </a:xfrm>
            <a:prstGeom prst="rtTriangle">
              <a:avLst/>
            </a:pr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defRPr/>
              </a:pPr>
              <a:r>
                <a:rPr lang="fr-FR" sz="1100" dirty="0"/>
                <a:t>Ministère des Finances (COG)</a:t>
              </a:r>
            </a:p>
          </p:txBody>
        </p:sp>
        <p:sp>
          <p:nvSpPr>
            <p:cNvPr id="61" name="AutoShape 78"/>
            <p:cNvSpPr>
              <a:spLocks noChangeArrowheads="1"/>
            </p:cNvSpPr>
            <p:nvPr/>
          </p:nvSpPr>
          <p:spPr bwMode="auto">
            <a:xfrm rot="16200000" flipH="1">
              <a:off x="5595746" y="-216289"/>
              <a:ext cx="673254" cy="5508853"/>
            </a:xfrm>
            <a:prstGeom prst="rtTriangle">
              <a:avLst/>
            </a:pr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eaVert" lIns="54000" rIns="54000" anchor="ctr"/>
            <a:lstStyle/>
            <a:p>
              <a:pPr algn="r" eaLnBrk="0" hangingPunct="0">
                <a:lnSpc>
                  <a:spcPct val="80000"/>
                </a:lnSpc>
                <a:tabLst>
                  <a:tab pos="1169988" algn="l"/>
                  <a:tab pos="1974850" algn="l"/>
                </a:tabLst>
                <a:defRPr/>
              </a:pPr>
              <a:r>
                <a:rPr lang="fr-FR" sz="1100" dirty="0"/>
                <a:t>Ministères ayant des activités « protection sociale » *</a:t>
              </a:r>
            </a:p>
          </p:txBody>
        </p:sp>
      </p:grpSp>
      <p:sp>
        <p:nvSpPr>
          <p:cNvPr id="62" name="Text Box 79"/>
          <p:cNvSpPr txBox="1">
            <a:spLocks noChangeArrowheads="1"/>
          </p:cNvSpPr>
          <p:nvPr/>
        </p:nvSpPr>
        <p:spPr bwMode="auto">
          <a:xfrm>
            <a:off x="539553" y="2344192"/>
            <a:ext cx="1841500" cy="2400300"/>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fr-FR" dirty="0"/>
          </a:p>
          <a:p>
            <a:pPr eaLnBrk="0" hangingPunct="0">
              <a:defRPr/>
            </a:pPr>
            <a:r>
              <a:rPr lang="fr-FR" sz="1100" dirty="0"/>
              <a:t>Ministères de tutelle</a:t>
            </a:r>
          </a:p>
          <a:p>
            <a:pPr eaLnBrk="0" hangingPunct="0">
              <a:lnSpc>
                <a:spcPct val="160000"/>
              </a:lnSpc>
              <a:defRPr/>
            </a:pPr>
            <a:endParaRPr lang="fr-FR" sz="300" dirty="0"/>
          </a:p>
          <a:p>
            <a:pPr eaLnBrk="0" hangingPunct="0">
              <a:lnSpc>
                <a:spcPct val="160000"/>
              </a:lnSpc>
              <a:defRPr/>
            </a:pPr>
            <a:endParaRPr lang="fr-FR" sz="1050" dirty="0"/>
          </a:p>
          <a:p>
            <a:pPr eaLnBrk="0" hangingPunct="0">
              <a:defRPr/>
            </a:pPr>
            <a:r>
              <a:rPr lang="fr-FR" sz="1100" b="1" dirty="0">
                <a:solidFill>
                  <a:srgbClr val="CC0000"/>
                </a:solidFill>
              </a:rPr>
              <a:t>Autorité de contrôle</a:t>
            </a:r>
          </a:p>
          <a:p>
            <a:pPr eaLnBrk="0" hangingPunct="0">
              <a:lnSpc>
                <a:spcPct val="75000"/>
              </a:lnSpc>
              <a:defRPr/>
            </a:pPr>
            <a:endParaRPr lang="fr-FR" sz="1100" dirty="0"/>
          </a:p>
          <a:p>
            <a:pPr eaLnBrk="0" hangingPunct="0">
              <a:defRPr/>
            </a:pPr>
            <a:r>
              <a:rPr lang="fr-FR" sz="1100" dirty="0"/>
              <a:t>Code législatif</a:t>
            </a:r>
          </a:p>
          <a:p>
            <a:pPr eaLnBrk="0" hangingPunct="0">
              <a:defRPr/>
            </a:pPr>
            <a:endParaRPr lang="fr-FR" sz="1100" dirty="0"/>
          </a:p>
          <a:p>
            <a:pPr eaLnBrk="0" hangingPunct="0">
              <a:defRPr/>
            </a:pPr>
            <a:endParaRPr lang="fr-FR" sz="1100" dirty="0"/>
          </a:p>
          <a:p>
            <a:pPr eaLnBrk="0" hangingPunct="0">
              <a:defRPr/>
            </a:pPr>
            <a:r>
              <a:rPr lang="fr-FR" sz="1100" dirty="0"/>
              <a:t>Autres autorités de contrôle</a:t>
            </a:r>
          </a:p>
          <a:p>
            <a:pPr eaLnBrk="0" hangingPunct="0">
              <a:lnSpc>
                <a:spcPct val="260000"/>
              </a:lnSpc>
              <a:defRPr/>
            </a:pPr>
            <a:r>
              <a:rPr lang="fr-FR" sz="1100" dirty="0"/>
              <a:t>Tête de réseau</a:t>
            </a:r>
          </a:p>
        </p:txBody>
      </p:sp>
      <p:sp>
        <p:nvSpPr>
          <p:cNvPr id="63" name="Rectangle 80"/>
          <p:cNvSpPr>
            <a:spLocks noChangeArrowheads="1"/>
          </p:cNvSpPr>
          <p:nvPr/>
        </p:nvSpPr>
        <p:spPr bwMode="auto">
          <a:xfrm>
            <a:off x="4385696" y="2065904"/>
            <a:ext cx="3748457" cy="249603"/>
          </a:xfrm>
          <a:prstGeom prst="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fr-FR" sz="1100" dirty="0"/>
              <a:t>Cour des comptes</a:t>
            </a:r>
          </a:p>
        </p:txBody>
      </p:sp>
      <p:sp>
        <p:nvSpPr>
          <p:cNvPr id="64" name="Rectangle 81"/>
          <p:cNvSpPr>
            <a:spLocks noChangeArrowheads="1"/>
          </p:cNvSpPr>
          <p:nvPr/>
        </p:nvSpPr>
        <p:spPr bwMode="auto">
          <a:xfrm>
            <a:off x="2528691" y="5311229"/>
            <a:ext cx="5611812" cy="465138"/>
          </a:xfrm>
          <a:prstGeom prst="rect">
            <a:avLst/>
          </a:prstGeom>
          <a:solidFill>
            <a:schemeClr val="accent1">
              <a:lumMod val="20000"/>
              <a:lumOff val="80000"/>
            </a:schemeClr>
          </a:solidFill>
          <a:ln w="9525">
            <a:noFill/>
            <a:miter lim="800000"/>
            <a:headEnd/>
            <a:tailEnd/>
          </a:ln>
        </p:spPr>
        <p:txBody>
          <a:bodyPr wrap="none" anchor="ctr"/>
          <a:lstStyle/>
          <a:p>
            <a:pPr algn="ctr" eaLnBrk="0" hangingPunct="0">
              <a:defRPr/>
            </a:pPr>
            <a:r>
              <a:rPr lang="fr-FR" sz="1100" dirty="0">
                <a:latin typeface="Arial" pitchFamily="34" charset="0"/>
              </a:rPr>
              <a:t>Commissaires aux Comptes</a:t>
            </a:r>
          </a:p>
        </p:txBody>
      </p:sp>
      <p:sp>
        <p:nvSpPr>
          <p:cNvPr id="65" name="Rectangle 83"/>
          <p:cNvSpPr>
            <a:spLocks noChangeArrowheads="1"/>
          </p:cNvSpPr>
          <p:nvPr/>
        </p:nvSpPr>
        <p:spPr bwMode="auto">
          <a:xfrm>
            <a:off x="2506465" y="3874543"/>
            <a:ext cx="1274763" cy="428625"/>
          </a:xfrm>
          <a:prstGeom prst="rect">
            <a:avLst/>
          </a:prstGeom>
          <a:solidFill>
            <a:schemeClr val="bg1"/>
          </a:solidFill>
          <a:ln w="9525">
            <a:noFill/>
            <a:miter lim="800000"/>
            <a:headEnd/>
            <a:tailEnd/>
          </a:ln>
        </p:spPr>
        <p:txBody>
          <a:bodyPr anchor="ctr"/>
          <a:lstStyle/>
          <a:p>
            <a:pPr eaLnBrk="0" hangingPunct="0"/>
            <a:r>
              <a:rPr lang="fr-FR" sz="900" dirty="0">
                <a:solidFill>
                  <a:schemeClr val="tx1"/>
                </a:solidFill>
              </a:rPr>
              <a:t>Agent comptable, </a:t>
            </a:r>
          </a:p>
          <a:p>
            <a:pPr eaLnBrk="0" hangingPunct="0"/>
            <a:r>
              <a:rPr lang="fr-FR" sz="900" dirty="0">
                <a:solidFill>
                  <a:schemeClr val="tx1"/>
                </a:solidFill>
              </a:rPr>
              <a:t>Commissaire du </a:t>
            </a:r>
            <a:r>
              <a:rPr lang="fr-FR" sz="900" dirty="0" smtClean="0">
                <a:solidFill>
                  <a:schemeClr val="tx1"/>
                </a:solidFill>
              </a:rPr>
              <a:t>gouvernement</a:t>
            </a:r>
          </a:p>
        </p:txBody>
      </p:sp>
      <p:sp>
        <p:nvSpPr>
          <p:cNvPr id="66" name="AutoShape 84"/>
          <p:cNvSpPr>
            <a:spLocks noChangeArrowheads="1"/>
          </p:cNvSpPr>
          <p:nvPr/>
        </p:nvSpPr>
        <p:spPr bwMode="auto">
          <a:xfrm>
            <a:off x="3619303" y="3936454"/>
            <a:ext cx="669925" cy="242888"/>
          </a:xfrm>
          <a:prstGeom prst="rightArrow">
            <a:avLst>
              <a:gd name="adj1" fmla="val 50000"/>
              <a:gd name="adj2" fmla="val 64153"/>
            </a:avLst>
          </a:prstGeom>
          <a:solidFill>
            <a:srgbClr val="DDDDDD"/>
          </a:solidFill>
          <a:ln w="9525">
            <a:noFill/>
            <a:miter lim="800000"/>
            <a:headEnd/>
            <a:tailEnd/>
          </a:ln>
        </p:spPr>
        <p:txBody>
          <a:bodyPr wrap="none" anchor="ctr"/>
          <a:lstStyle/>
          <a:p>
            <a:pPr eaLnBrk="0" hangingPunct="0"/>
            <a:endParaRPr lang="fr-FR"/>
          </a:p>
        </p:txBody>
      </p:sp>
      <p:sp>
        <p:nvSpPr>
          <p:cNvPr id="67" name="Text Box 85"/>
          <p:cNvSpPr txBox="1">
            <a:spLocks noChangeArrowheads="1"/>
          </p:cNvSpPr>
          <p:nvPr/>
        </p:nvSpPr>
        <p:spPr bwMode="auto">
          <a:xfrm>
            <a:off x="5503283" y="1731300"/>
            <a:ext cx="668487" cy="259048"/>
          </a:xfrm>
          <a:prstGeom prst="rect">
            <a:avLst/>
          </a:prstGeom>
          <a:solidFill>
            <a:schemeClr val="accent5">
              <a:lumMod val="1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r>
              <a:rPr lang="fr-FR" sz="1100" dirty="0"/>
              <a:t>COR</a:t>
            </a:r>
          </a:p>
        </p:txBody>
      </p:sp>
      <p:sp>
        <p:nvSpPr>
          <p:cNvPr id="68" name="Text Box 86"/>
          <p:cNvSpPr txBox="1">
            <a:spLocks noChangeArrowheads="1"/>
          </p:cNvSpPr>
          <p:nvPr/>
        </p:nvSpPr>
        <p:spPr bwMode="auto">
          <a:xfrm>
            <a:off x="6344586" y="1731300"/>
            <a:ext cx="668487" cy="259048"/>
          </a:xfrm>
          <a:prstGeom prst="rect">
            <a:avLst/>
          </a:prstGeom>
          <a:solidFill>
            <a:schemeClr val="accent5">
              <a:lumMod val="1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r>
              <a:rPr lang="fr-FR" sz="1100" dirty="0"/>
              <a:t>UNCAM</a:t>
            </a:r>
          </a:p>
        </p:txBody>
      </p:sp>
      <p:sp>
        <p:nvSpPr>
          <p:cNvPr id="69" name="Text Box 87"/>
          <p:cNvSpPr txBox="1">
            <a:spLocks noChangeArrowheads="1"/>
          </p:cNvSpPr>
          <p:nvPr/>
        </p:nvSpPr>
        <p:spPr bwMode="auto">
          <a:xfrm>
            <a:off x="7300355" y="1731300"/>
            <a:ext cx="833796" cy="259048"/>
          </a:xfrm>
          <a:prstGeom prst="rect">
            <a:avLst/>
          </a:prstGeom>
          <a:solidFill>
            <a:schemeClr val="accent5">
              <a:lumMod val="1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r>
              <a:rPr lang="fr-FR" sz="1100" dirty="0"/>
              <a:t>UNOCAM</a:t>
            </a:r>
          </a:p>
        </p:txBody>
      </p:sp>
      <p:sp>
        <p:nvSpPr>
          <p:cNvPr id="70" name="Text Box 88"/>
          <p:cNvSpPr txBox="1">
            <a:spLocks noChangeArrowheads="1"/>
          </p:cNvSpPr>
          <p:nvPr/>
        </p:nvSpPr>
        <p:spPr bwMode="auto">
          <a:xfrm>
            <a:off x="6328802" y="1439871"/>
            <a:ext cx="1805351" cy="259048"/>
          </a:xfrm>
          <a:prstGeom prst="rect">
            <a:avLst/>
          </a:prstGeom>
          <a:solidFill>
            <a:schemeClr val="accent5">
              <a:lumMod val="1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r>
              <a:rPr lang="fr-FR" sz="1100" dirty="0"/>
              <a:t>Haute</a:t>
            </a:r>
            <a:r>
              <a:rPr lang="fr-FR" sz="1400" dirty="0"/>
              <a:t> </a:t>
            </a:r>
            <a:r>
              <a:rPr lang="fr-FR" sz="1100" dirty="0"/>
              <a:t>Autorité</a:t>
            </a:r>
            <a:r>
              <a:rPr lang="fr-FR" sz="1400" dirty="0"/>
              <a:t> </a:t>
            </a:r>
            <a:r>
              <a:rPr lang="fr-FR" sz="1100" dirty="0"/>
              <a:t>de</a:t>
            </a:r>
            <a:r>
              <a:rPr lang="fr-FR" sz="1400" dirty="0"/>
              <a:t> </a:t>
            </a:r>
            <a:r>
              <a:rPr lang="fr-FR" sz="1100" dirty="0"/>
              <a:t>Santé</a:t>
            </a:r>
          </a:p>
        </p:txBody>
      </p:sp>
      <p:sp>
        <p:nvSpPr>
          <p:cNvPr id="71" name="Text Box 89"/>
          <p:cNvSpPr txBox="1">
            <a:spLocks noChangeArrowheads="1"/>
          </p:cNvSpPr>
          <p:nvPr/>
        </p:nvSpPr>
        <p:spPr bwMode="auto">
          <a:xfrm>
            <a:off x="2528145" y="1439871"/>
            <a:ext cx="3642601" cy="259048"/>
          </a:xfrm>
          <a:prstGeom prst="rect">
            <a:avLst/>
          </a:prstGeom>
          <a:solidFill>
            <a:schemeClr val="accent5">
              <a:lumMod val="1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r>
              <a:rPr lang="fr-FR" sz="1100" dirty="0"/>
              <a:t>Haut Conseil pour l’Avenir de l’Assurance Maladie</a:t>
            </a:r>
          </a:p>
        </p:txBody>
      </p:sp>
      <p:sp>
        <p:nvSpPr>
          <p:cNvPr id="72" name="Text Box 90"/>
          <p:cNvSpPr txBox="1">
            <a:spLocks noChangeArrowheads="1"/>
          </p:cNvSpPr>
          <p:nvPr/>
        </p:nvSpPr>
        <p:spPr bwMode="auto">
          <a:xfrm>
            <a:off x="2528145" y="1735347"/>
            <a:ext cx="2308527" cy="248254"/>
          </a:xfrm>
          <a:prstGeom prst="rect">
            <a:avLst/>
          </a:prstGeom>
          <a:solidFill>
            <a:schemeClr val="accent5">
              <a:lumMod val="10000"/>
            </a:schemeClr>
          </a:solidFill>
          <a:ln>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r>
              <a:rPr lang="fr-FR" sz="1100" dirty="0"/>
              <a:t>Centre d’Analyse Stratégique</a:t>
            </a:r>
          </a:p>
        </p:txBody>
      </p:sp>
      <p:sp>
        <p:nvSpPr>
          <p:cNvPr id="73" name="Text Box 91"/>
          <p:cNvSpPr txBox="1">
            <a:spLocks noChangeArrowheads="1"/>
          </p:cNvSpPr>
          <p:nvPr/>
        </p:nvSpPr>
        <p:spPr bwMode="auto">
          <a:xfrm>
            <a:off x="539553" y="1383754"/>
            <a:ext cx="1841500" cy="890588"/>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eaLnBrk="0" hangingPunct="0">
              <a:defRPr/>
            </a:pPr>
            <a:r>
              <a:rPr lang="fr-FR" sz="1100" dirty="0"/>
              <a:t>Autorités d’orientations</a:t>
            </a:r>
          </a:p>
          <a:p>
            <a:pPr eaLnBrk="0" hangingPunct="0">
              <a:defRPr/>
            </a:pPr>
            <a:endParaRPr lang="fr-FR" sz="1100" dirty="0"/>
          </a:p>
          <a:p>
            <a:pPr eaLnBrk="0" hangingPunct="0">
              <a:defRPr/>
            </a:pPr>
            <a:endParaRPr lang="fr-FR" sz="1100" dirty="0"/>
          </a:p>
          <a:p>
            <a:pPr eaLnBrk="0" hangingPunct="0">
              <a:defRPr/>
            </a:pPr>
            <a:r>
              <a:rPr lang="fr-FR" sz="1100" dirty="0"/>
              <a:t>Autres autorités de contrôle</a:t>
            </a:r>
          </a:p>
        </p:txBody>
      </p:sp>
      <p:sp>
        <p:nvSpPr>
          <p:cNvPr id="74" name="Text Box 92"/>
          <p:cNvSpPr txBox="1">
            <a:spLocks noChangeArrowheads="1"/>
          </p:cNvSpPr>
          <p:nvPr/>
        </p:nvSpPr>
        <p:spPr bwMode="auto">
          <a:xfrm>
            <a:off x="539553" y="5308055"/>
            <a:ext cx="1841500" cy="468313"/>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eaLnBrk="0" hangingPunct="0">
              <a:defRPr/>
            </a:pPr>
            <a:r>
              <a:rPr lang="fr-FR" sz="1100" dirty="0"/>
              <a:t>Autres autorités de contrôle</a:t>
            </a:r>
          </a:p>
        </p:txBody>
      </p:sp>
      <p:sp>
        <p:nvSpPr>
          <p:cNvPr id="75" name="Rectangle 93"/>
          <p:cNvSpPr>
            <a:spLocks noChangeArrowheads="1"/>
          </p:cNvSpPr>
          <p:nvPr/>
        </p:nvSpPr>
        <p:spPr bwMode="auto">
          <a:xfrm>
            <a:off x="523678" y="5749379"/>
            <a:ext cx="7478713" cy="415498"/>
          </a:xfrm>
          <a:prstGeom prst="rect">
            <a:avLst/>
          </a:prstGeom>
          <a:noFill/>
          <a:ln w="9525">
            <a:noFill/>
            <a:miter lim="800000"/>
            <a:headEnd/>
            <a:tailEnd/>
          </a:ln>
        </p:spPr>
        <p:txBody>
          <a:bodyPr>
            <a:spAutoFit/>
          </a:bodyPr>
          <a:lstStyle/>
          <a:p>
            <a:pPr defTabSz="874713" eaLnBrk="0" hangingPunct="0"/>
            <a:r>
              <a:rPr lang="fr-FR" sz="1200" i="1"/>
              <a:t>*</a:t>
            </a:r>
            <a:r>
              <a:rPr lang="fr-FR" sz="900" i="1"/>
              <a:t>Ministères ayant des activités « protection sociale » : ministère  de l’emploi, du travail et de la cohésion sociale, ministère de la santé et de la protection sociale, ministère de la famille et de l’enfance</a:t>
            </a:r>
          </a:p>
        </p:txBody>
      </p:sp>
      <p:sp>
        <p:nvSpPr>
          <p:cNvPr id="36"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Sommaire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4046779393"/>
              </p:ext>
            </p:extLst>
          </p:nvPr>
        </p:nvGraphicFramePr>
        <p:xfrm>
          <a:off x="546100" y="1457325"/>
          <a:ext cx="8130110" cy="5266651"/>
        </p:xfrm>
        <a:graphic>
          <a:graphicData uri="http://schemas.openxmlformats.org/drawingml/2006/table">
            <a:tbl>
              <a:tblPr firstRow="1" bandRow="1">
                <a:tableStyleId>{5C22544A-7EE6-4342-B048-85BDC9FD1C3A}</a:tableStyleId>
              </a:tblPr>
              <a:tblGrid>
                <a:gridCol w="425451"/>
                <a:gridCol w="7704659"/>
              </a:tblGrid>
              <a:tr h="845820">
                <a:tc>
                  <a:txBody>
                    <a:bodyPr/>
                    <a:lstStyle/>
                    <a:p>
                      <a:pPr algn="r"/>
                      <a:r>
                        <a:rPr lang="fr-FR" sz="2800" b="1" kern="1200" dirty="0" smtClean="0">
                          <a:solidFill>
                            <a:srgbClr val="CF022B"/>
                          </a:solidFill>
                          <a:latin typeface="+mn-lt"/>
                          <a:ea typeface="+mn-ea"/>
                          <a:cs typeface="+mn-cs"/>
                        </a:rPr>
                        <a:t>1|</a:t>
                      </a:r>
                      <a:endParaRPr lang="en-GB" sz="2800" b="1" kern="1200" dirty="0">
                        <a:solidFill>
                          <a:srgbClr val="CF022B"/>
                        </a:solidFill>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199" rtl="0" eaLnBrk="1" latinLnBrk="0" hangingPunct="1">
                        <a:lnSpc>
                          <a:spcPct val="80000"/>
                        </a:lnSpc>
                      </a:pPr>
                      <a:r>
                        <a:rPr lang="fr-FR" sz="2800" b="1" kern="1200" dirty="0" smtClean="0">
                          <a:solidFill>
                            <a:schemeClr val="tx1"/>
                          </a:solidFill>
                          <a:latin typeface="+mn-lt"/>
                          <a:ea typeface="+mn-ea"/>
                          <a:cs typeface="+mn-cs"/>
                        </a:rPr>
                        <a:t>Qu’est ce que la protection</a:t>
                      </a:r>
                      <a:r>
                        <a:rPr lang="fr-FR" sz="2800" b="1" kern="1200" baseline="0" dirty="0" smtClean="0">
                          <a:solidFill>
                            <a:schemeClr val="tx1"/>
                          </a:solidFill>
                          <a:latin typeface="+mn-lt"/>
                          <a:ea typeface="+mn-ea"/>
                          <a:cs typeface="+mn-cs"/>
                        </a:rPr>
                        <a:t> sociale ?</a:t>
                      </a:r>
                      <a:endParaRPr lang="fr-FR" sz="2800" b="1" kern="1200" dirty="0" smtClean="0">
                        <a:solidFill>
                          <a:schemeClr val="tx1"/>
                        </a:solidFill>
                        <a:latin typeface="+mn-lt"/>
                        <a:ea typeface="+mn-ea"/>
                        <a:cs typeface="+mn-cs"/>
                      </a:endParaRPr>
                    </a:p>
                  </a:txBody>
                  <a:tcPr marL="0" marR="0" marT="72000" marB="72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2|</a:t>
                      </a:r>
                      <a:endParaRPr lang="en-GB" sz="2800" b="0" dirty="0">
                        <a:solidFill>
                          <a:srgbClr val="CF022B"/>
                        </a:solidFill>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grands</a:t>
                      </a:r>
                      <a:r>
                        <a:rPr lang="fr-FR" sz="2400" baseline="0" dirty="0" smtClean="0">
                          <a:solidFill>
                            <a:schemeClr val="tx1"/>
                          </a:solidFill>
                        </a:rPr>
                        <a:t> principe du système de protection sociale français</a:t>
                      </a:r>
                      <a:endParaRPr lang="fr-FR" sz="2400" dirty="0" smtClean="0">
                        <a:solidFill>
                          <a:schemeClr val="tx1"/>
                        </a:solidFill>
                      </a:endParaRPr>
                    </a:p>
                  </a:txBody>
                  <a:tcPr marL="0" marR="0" marT="144000" marB="72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3|</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activités</a:t>
                      </a:r>
                      <a:r>
                        <a:rPr lang="fr-FR" sz="2400" baseline="0" dirty="0" smtClean="0">
                          <a:solidFill>
                            <a:schemeClr val="tx1"/>
                          </a:solidFill>
                        </a:rPr>
                        <a:t> de la protection sociale en France</a:t>
                      </a:r>
                      <a:r>
                        <a:rPr lang="fr-FR" sz="2400" dirty="0" smtClean="0">
                          <a:solidFill>
                            <a:schemeClr val="tx1"/>
                          </a:solidFill>
                        </a:rPr>
                        <a:t> </a:t>
                      </a: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09587">
                <a:tc>
                  <a:txBody>
                    <a:bodyPr/>
                    <a:lstStyle/>
                    <a:p>
                      <a:pPr algn="r"/>
                      <a:r>
                        <a:rPr lang="fr-FR" sz="2800" b="0" dirty="0" smtClean="0">
                          <a:solidFill>
                            <a:srgbClr val="CF022B"/>
                          </a:solidFill>
                        </a:rPr>
                        <a:t>4|</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a:t>
                      </a:r>
                      <a:r>
                        <a:rPr lang="fr-FR" sz="2400" baseline="0" dirty="0" smtClean="0">
                          <a:solidFill>
                            <a:schemeClr val="tx1"/>
                          </a:solidFill>
                        </a:rPr>
                        <a:t> acteurs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régulateurs </a:t>
                      </a: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gestionnaires</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19604">
                <a:tc>
                  <a:txBody>
                    <a:bodyPr/>
                    <a:lstStyle/>
                    <a:p>
                      <a:pPr algn="r"/>
                      <a:r>
                        <a:rPr lang="fr-FR" sz="2800" b="0" dirty="0" smtClean="0">
                          <a:solidFill>
                            <a:srgbClr val="CF022B"/>
                          </a:solidFill>
                        </a:rPr>
                        <a:t>5|</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enjeux et perspectives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enjeux du</a:t>
                      </a:r>
                      <a:r>
                        <a:rPr lang="fr-FR" sz="2000" b="0" kern="1200" baseline="0" dirty="0" smtClean="0">
                          <a:solidFill>
                            <a:schemeClr val="tx1">
                              <a:lumMod val="50000"/>
                              <a:lumOff val="50000"/>
                            </a:schemeClr>
                          </a:solidFill>
                          <a:latin typeface="+mn-lt"/>
                          <a:ea typeface="+mn-ea"/>
                          <a:cs typeface="+mn-cs"/>
                        </a:rPr>
                        <a:t> système de la protection sociale</a:t>
                      </a:r>
                      <a:endParaRPr lang="fr-FR" sz="2000" b="0" kern="1200" dirty="0" smtClean="0">
                        <a:solidFill>
                          <a:schemeClr val="tx1">
                            <a:lumMod val="50000"/>
                            <a:lumOff val="50000"/>
                          </a:schemeClr>
                        </a:solidFill>
                        <a:latin typeface="+mn-lt"/>
                        <a:ea typeface="+mn-ea"/>
                        <a:cs typeface="+mn-cs"/>
                      </a:endParaRP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enjeux des acteurs de la protection sociale</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39180874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Sommaire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40</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4046779393"/>
              </p:ext>
            </p:extLst>
          </p:nvPr>
        </p:nvGraphicFramePr>
        <p:xfrm>
          <a:off x="611560" y="1457325"/>
          <a:ext cx="8130110" cy="5266890"/>
        </p:xfrm>
        <a:graphic>
          <a:graphicData uri="http://schemas.openxmlformats.org/drawingml/2006/table">
            <a:tbl>
              <a:tblPr firstRow="1" bandRow="1">
                <a:tableStyleId>{5C22544A-7EE6-4342-B048-85BDC9FD1C3A}</a:tableStyleId>
              </a:tblPr>
              <a:tblGrid>
                <a:gridCol w="425451"/>
                <a:gridCol w="7704659"/>
              </a:tblGrid>
              <a:tr h="845820">
                <a:tc>
                  <a:txBody>
                    <a:bodyPr/>
                    <a:lstStyle/>
                    <a:p>
                      <a:pPr algn="r"/>
                      <a:r>
                        <a:rPr lang="fr-FR" sz="2800" b="0" kern="1200" dirty="0" smtClean="0">
                          <a:solidFill>
                            <a:srgbClr val="CF022B"/>
                          </a:solidFill>
                          <a:latin typeface="+mn-lt"/>
                          <a:ea typeface="+mn-ea"/>
                          <a:cs typeface="+mn-cs"/>
                        </a:rPr>
                        <a:t>1|</a:t>
                      </a:r>
                      <a:endParaRPr lang="en-GB" sz="2800" b="0" kern="1200" dirty="0">
                        <a:solidFill>
                          <a:srgbClr val="CF022B"/>
                        </a:solidFill>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199" rtl="0" eaLnBrk="1" latinLnBrk="0" hangingPunct="1">
                        <a:lnSpc>
                          <a:spcPct val="80000"/>
                        </a:lnSpc>
                      </a:pPr>
                      <a:r>
                        <a:rPr lang="fr-FR" sz="2400" b="0" kern="1200" dirty="0" smtClean="0">
                          <a:solidFill>
                            <a:schemeClr val="tx1"/>
                          </a:solidFill>
                          <a:latin typeface="+mn-lt"/>
                          <a:ea typeface="+mn-ea"/>
                          <a:cs typeface="+mn-cs"/>
                        </a:rPr>
                        <a:t>Qu’est ce que la protection</a:t>
                      </a:r>
                      <a:r>
                        <a:rPr lang="fr-FR" sz="2400" b="0" kern="1200" baseline="0" dirty="0" smtClean="0">
                          <a:solidFill>
                            <a:schemeClr val="tx1"/>
                          </a:solidFill>
                          <a:latin typeface="+mn-lt"/>
                          <a:ea typeface="+mn-ea"/>
                          <a:cs typeface="+mn-cs"/>
                        </a:rPr>
                        <a:t> sociale ?</a:t>
                      </a:r>
                      <a:endParaRPr lang="fr-FR" sz="2400" b="0" kern="1200" dirty="0" smtClean="0">
                        <a:solidFill>
                          <a:schemeClr val="tx1"/>
                        </a:solidFill>
                        <a:latin typeface="+mn-lt"/>
                        <a:ea typeface="+mn-ea"/>
                        <a:cs typeface="+mn-cs"/>
                      </a:endParaRPr>
                    </a:p>
                  </a:txBody>
                  <a:tcPr marL="0" marR="0" marT="72000" marB="72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2|</a:t>
                      </a:r>
                      <a:endParaRPr lang="en-GB" sz="2800" b="0" dirty="0">
                        <a:solidFill>
                          <a:srgbClr val="CF022B"/>
                        </a:solidFill>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grands</a:t>
                      </a:r>
                      <a:r>
                        <a:rPr lang="fr-FR" sz="2400" baseline="0" dirty="0" smtClean="0">
                          <a:solidFill>
                            <a:schemeClr val="tx1"/>
                          </a:solidFill>
                        </a:rPr>
                        <a:t> principe du système de protection sociale français</a:t>
                      </a:r>
                      <a:endParaRPr lang="fr-FR" sz="2400" dirty="0" smtClean="0">
                        <a:solidFill>
                          <a:schemeClr val="tx1"/>
                        </a:solidFill>
                      </a:endParaRPr>
                    </a:p>
                  </a:txBody>
                  <a:tcPr marL="0" marR="0" marT="144000" marB="72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3|</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 activités</a:t>
                      </a:r>
                      <a:r>
                        <a:rPr lang="fr-FR" sz="2400" b="0" baseline="0" dirty="0" smtClean="0">
                          <a:solidFill>
                            <a:schemeClr val="tx1"/>
                          </a:solidFill>
                        </a:rPr>
                        <a:t> de la protection sociale en France</a:t>
                      </a:r>
                      <a:r>
                        <a:rPr lang="fr-FR" sz="2400" b="0" dirty="0" smtClean="0">
                          <a:solidFill>
                            <a:schemeClr val="tx1"/>
                          </a:solidFill>
                        </a:rPr>
                        <a:t> </a:t>
                      </a: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09826">
                <a:tc>
                  <a:txBody>
                    <a:bodyPr/>
                    <a:lstStyle/>
                    <a:p>
                      <a:pPr algn="r"/>
                      <a:r>
                        <a:rPr lang="fr-FR" sz="2800" b="1" dirty="0" smtClean="0">
                          <a:solidFill>
                            <a:srgbClr val="CF022B"/>
                          </a:solidFill>
                        </a:rPr>
                        <a:t>4|</a:t>
                      </a:r>
                      <a:endParaRPr lang="en-GB" sz="2800" b="1"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a:t>
                      </a:r>
                      <a:r>
                        <a:rPr lang="fr-FR" sz="2400" b="0" baseline="0" dirty="0" smtClean="0">
                          <a:solidFill>
                            <a:schemeClr val="tx1"/>
                          </a:solidFill>
                        </a:rPr>
                        <a:t> acteurs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régulateurs </a:t>
                      </a:r>
                    </a:p>
                    <a:p>
                      <a:pPr marL="0" algn="l" defTabSz="914199" rtl="0" eaLnBrk="1" latinLnBrk="0" hangingPunct="1">
                        <a:lnSpc>
                          <a:spcPct val="80000"/>
                        </a:lnSpc>
                      </a:pPr>
                      <a:r>
                        <a:rPr lang="fr-FR" sz="2400" b="1" kern="1200" dirty="0" smtClean="0">
                          <a:solidFill>
                            <a:schemeClr val="tx1"/>
                          </a:solidFill>
                          <a:latin typeface="+mn-lt"/>
                          <a:ea typeface="+mn-ea"/>
                          <a:cs typeface="+mn-cs"/>
                        </a:rPr>
                        <a:t>Les gestionnaires</a:t>
                      </a:r>
                      <a:endParaRPr lang="fr-FR" sz="2400" b="1"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19604">
                <a:tc>
                  <a:txBody>
                    <a:bodyPr/>
                    <a:lstStyle/>
                    <a:p>
                      <a:pPr algn="r"/>
                      <a:r>
                        <a:rPr lang="fr-FR" sz="2800" b="0" dirty="0" smtClean="0">
                          <a:solidFill>
                            <a:srgbClr val="CF022B"/>
                          </a:solidFill>
                        </a:rPr>
                        <a:t>5|</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enjeux et perspectives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enjeux du</a:t>
                      </a:r>
                      <a:r>
                        <a:rPr lang="fr-FR" sz="2000" b="0" kern="1200" baseline="0" dirty="0" smtClean="0">
                          <a:solidFill>
                            <a:schemeClr val="tx1">
                              <a:lumMod val="50000"/>
                              <a:lumOff val="50000"/>
                            </a:schemeClr>
                          </a:solidFill>
                          <a:latin typeface="+mn-lt"/>
                          <a:ea typeface="+mn-ea"/>
                          <a:cs typeface="+mn-cs"/>
                        </a:rPr>
                        <a:t> système de la protection sociale</a:t>
                      </a:r>
                      <a:endParaRPr lang="fr-FR" sz="2000" b="0" kern="1200" dirty="0" smtClean="0">
                        <a:solidFill>
                          <a:schemeClr val="tx1">
                            <a:lumMod val="50000"/>
                            <a:lumOff val="50000"/>
                          </a:schemeClr>
                        </a:solidFill>
                        <a:latin typeface="+mn-lt"/>
                        <a:ea typeface="+mn-ea"/>
                        <a:cs typeface="+mn-cs"/>
                      </a:endParaRP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enjeux des acteurs de la protection sociale</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39180874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41</a:t>
            </a:fld>
            <a:endParaRPr lang="fr-FR" dirty="0"/>
          </a:p>
        </p:txBody>
      </p:sp>
      <p:sp>
        <p:nvSpPr>
          <p:cNvPr id="6" name="Espace réservé du texte 5"/>
          <p:cNvSpPr>
            <a:spLocks noGrp="1"/>
          </p:cNvSpPr>
          <p:nvPr>
            <p:ph type="body" sz="quarter" idx="13"/>
          </p:nvPr>
        </p:nvSpPr>
        <p:spPr/>
        <p:txBody>
          <a:bodyPr/>
          <a:lstStyle/>
          <a:p>
            <a:r>
              <a:rPr lang="fr-FR" dirty="0" smtClean="0"/>
              <a:t>Les opérateurs par risque et niveau de garantie</a:t>
            </a:r>
            <a:endParaRPr lang="fr-FR" dirty="0"/>
          </a:p>
        </p:txBody>
      </p:sp>
      <p:sp>
        <p:nvSpPr>
          <p:cNvPr id="7" name="Rectangle 3"/>
          <p:cNvSpPr>
            <a:spLocks noChangeArrowheads="1"/>
          </p:cNvSpPr>
          <p:nvPr/>
        </p:nvSpPr>
        <p:spPr bwMode="auto">
          <a:xfrm rot="16200000">
            <a:off x="659801" y="1755485"/>
            <a:ext cx="1237878" cy="428775"/>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defTabSz="874713" eaLnBrk="0" hangingPunct="0">
              <a:defRPr/>
            </a:pPr>
            <a:r>
              <a:rPr lang="fr-FR" sz="1100" b="1" dirty="0">
                <a:solidFill>
                  <a:schemeClr val="tx1"/>
                </a:solidFill>
              </a:rPr>
              <a:t>Supplémentair</a:t>
            </a:r>
            <a:r>
              <a:rPr lang="fr-FR" sz="1200" b="1" dirty="0">
                <a:solidFill>
                  <a:schemeClr val="tx1"/>
                </a:solidFill>
              </a:rPr>
              <a:t>e</a:t>
            </a:r>
          </a:p>
        </p:txBody>
      </p:sp>
      <p:sp>
        <p:nvSpPr>
          <p:cNvPr id="8" name="Rectangle 4"/>
          <p:cNvSpPr>
            <a:spLocks noChangeArrowheads="1"/>
          </p:cNvSpPr>
          <p:nvPr/>
        </p:nvSpPr>
        <p:spPr bwMode="auto">
          <a:xfrm rot="16200000">
            <a:off x="658338" y="3131410"/>
            <a:ext cx="1237878" cy="428775"/>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defTabSz="874713" eaLnBrk="0" hangingPunct="0">
              <a:defRPr/>
            </a:pPr>
            <a:r>
              <a:rPr lang="fr-FR" sz="1100" b="1" dirty="0">
                <a:solidFill>
                  <a:schemeClr val="tx1"/>
                </a:solidFill>
              </a:rPr>
              <a:t>Complémentair</a:t>
            </a:r>
            <a:r>
              <a:rPr lang="fr-FR" sz="1200" b="1" dirty="0">
                <a:solidFill>
                  <a:schemeClr val="tx1"/>
                </a:solidFill>
              </a:rPr>
              <a:t>e</a:t>
            </a:r>
          </a:p>
        </p:txBody>
      </p:sp>
      <p:sp>
        <p:nvSpPr>
          <p:cNvPr id="9" name="Rectangle 5"/>
          <p:cNvSpPr>
            <a:spLocks noChangeArrowheads="1"/>
          </p:cNvSpPr>
          <p:nvPr/>
        </p:nvSpPr>
        <p:spPr bwMode="auto">
          <a:xfrm rot="16200000">
            <a:off x="658338" y="4507335"/>
            <a:ext cx="1237878" cy="428775"/>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defTabSz="874713" eaLnBrk="0" hangingPunct="0">
              <a:defRPr/>
            </a:pPr>
            <a:r>
              <a:rPr lang="fr-FR" sz="1100" b="1" dirty="0">
                <a:solidFill>
                  <a:schemeClr val="tx1"/>
                </a:solidFill>
              </a:rPr>
              <a:t>Base</a:t>
            </a:r>
          </a:p>
        </p:txBody>
      </p:sp>
      <p:sp>
        <p:nvSpPr>
          <p:cNvPr id="10" name="Rectangle 6"/>
          <p:cNvSpPr>
            <a:spLocks noChangeArrowheads="1"/>
          </p:cNvSpPr>
          <p:nvPr/>
        </p:nvSpPr>
        <p:spPr bwMode="auto">
          <a:xfrm>
            <a:off x="1616001" y="2726903"/>
            <a:ext cx="1960563" cy="1238250"/>
          </a:xfrm>
          <a:prstGeom prst="rect">
            <a:avLst/>
          </a:prstGeom>
          <a:solidFill>
            <a:srgbClr val="DDDDDD"/>
          </a:solidFill>
          <a:ln w="9525" algn="ctr">
            <a:solidFill>
              <a:schemeClr val="bg2"/>
            </a:solidFill>
            <a:miter lim="800000"/>
            <a:headEnd/>
            <a:tailEnd/>
          </a:ln>
        </p:spPr>
        <p:txBody>
          <a:bodyPr wrap="none" anchor="ctr"/>
          <a:lstStyle/>
          <a:p>
            <a:pPr defTabSz="874713" eaLnBrk="0" hangingPunct="0">
              <a:lnSpc>
                <a:spcPct val="140000"/>
              </a:lnSpc>
            </a:pPr>
            <a:r>
              <a:rPr lang="fr-FR" sz="1100" b="1"/>
              <a:t>AGIRC </a:t>
            </a:r>
            <a:r>
              <a:rPr lang="fr-FR" sz="900" b="1"/>
              <a:t>(19Md€)</a:t>
            </a:r>
          </a:p>
          <a:p>
            <a:pPr defTabSz="874713" eaLnBrk="0" hangingPunct="0">
              <a:lnSpc>
                <a:spcPct val="140000"/>
              </a:lnSpc>
            </a:pPr>
            <a:r>
              <a:rPr lang="fr-FR" sz="1100" b="1"/>
              <a:t>ARRCO </a:t>
            </a:r>
            <a:r>
              <a:rPr lang="fr-FR" sz="900" b="1"/>
              <a:t>(37Md€)</a:t>
            </a:r>
          </a:p>
          <a:p>
            <a:pPr defTabSz="874713" eaLnBrk="0" hangingPunct="0">
              <a:lnSpc>
                <a:spcPct val="140000"/>
              </a:lnSpc>
            </a:pPr>
            <a:r>
              <a:rPr lang="fr-FR" sz="1100" b="1"/>
              <a:t>IRCANTEC </a:t>
            </a:r>
            <a:r>
              <a:rPr lang="fr-FR" sz="900" b="1"/>
              <a:t>(1,6Md€)</a:t>
            </a:r>
          </a:p>
          <a:p>
            <a:pPr defTabSz="874713" eaLnBrk="0" hangingPunct="0">
              <a:lnSpc>
                <a:spcPct val="140000"/>
              </a:lnSpc>
            </a:pPr>
            <a:r>
              <a:rPr lang="fr-FR" sz="1100" b="1"/>
              <a:t>Rég. Non-salariés </a:t>
            </a:r>
            <a:r>
              <a:rPr lang="fr-FR" sz="900" b="1"/>
              <a:t>(4,1Md€)</a:t>
            </a:r>
            <a:r>
              <a:rPr lang="fr-FR" sz="1100" b="1"/>
              <a:t> </a:t>
            </a:r>
          </a:p>
        </p:txBody>
      </p:sp>
      <p:sp>
        <p:nvSpPr>
          <p:cNvPr id="11" name="Rectangle 7"/>
          <p:cNvSpPr>
            <a:spLocks noChangeArrowheads="1"/>
          </p:cNvSpPr>
          <p:nvPr/>
        </p:nvSpPr>
        <p:spPr bwMode="auto">
          <a:xfrm>
            <a:off x="1616002" y="4103266"/>
            <a:ext cx="1962151" cy="1238250"/>
          </a:xfrm>
          <a:prstGeom prst="rect">
            <a:avLst/>
          </a:prstGeom>
          <a:solidFill>
            <a:srgbClr val="DDDDDD"/>
          </a:solidFill>
          <a:ln w="9525">
            <a:solidFill>
              <a:schemeClr val="bg2"/>
            </a:solidFill>
            <a:miter lim="800000"/>
            <a:headEnd/>
            <a:tailEnd/>
          </a:ln>
        </p:spPr>
        <p:txBody>
          <a:bodyPr wrap="none" anchor="ctr"/>
          <a:lstStyle/>
          <a:p>
            <a:pPr defTabSz="874713" eaLnBrk="0" hangingPunct="0">
              <a:lnSpc>
                <a:spcPct val="130000"/>
              </a:lnSpc>
            </a:pPr>
            <a:r>
              <a:rPr lang="fr-FR" sz="1100" b="1"/>
              <a:t>CNAV </a:t>
            </a:r>
            <a:r>
              <a:rPr lang="fr-FR" sz="900" b="1"/>
              <a:t>(80Md€)</a:t>
            </a:r>
          </a:p>
          <a:p>
            <a:pPr defTabSz="874713" eaLnBrk="0" hangingPunct="0">
              <a:lnSpc>
                <a:spcPct val="130000"/>
              </a:lnSpc>
            </a:pPr>
            <a:r>
              <a:rPr lang="fr-FR" sz="1100" b="1"/>
              <a:t>MSA </a:t>
            </a:r>
            <a:r>
              <a:rPr lang="fr-FR" sz="900" b="1"/>
              <a:t>(5,2Md€)</a:t>
            </a:r>
          </a:p>
          <a:p>
            <a:pPr defTabSz="874713" eaLnBrk="0" hangingPunct="0">
              <a:lnSpc>
                <a:spcPct val="130000"/>
              </a:lnSpc>
            </a:pPr>
            <a:r>
              <a:rPr lang="fr-FR" sz="1100" b="1"/>
              <a:t>Rég. non-salariés </a:t>
            </a:r>
            <a:r>
              <a:rPr lang="fr-FR" sz="900" b="1"/>
              <a:t>(15Md€)</a:t>
            </a:r>
          </a:p>
          <a:p>
            <a:pPr defTabSz="874713" eaLnBrk="0" hangingPunct="0">
              <a:lnSpc>
                <a:spcPct val="130000"/>
              </a:lnSpc>
            </a:pPr>
            <a:r>
              <a:rPr lang="fr-FR" sz="1100" b="1"/>
              <a:t>Régimes spéciaux </a:t>
            </a:r>
            <a:r>
              <a:rPr lang="fr-FR" sz="900" b="1"/>
              <a:t>(65Md€)</a:t>
            </a:r>
          </a:p>
        </p:txBody>
      </p:sp>
      <p:sp>
        <p:nvSpPr>
          <p:cNvPr id="12" name="Rectangle 8"/>
          <p:cNvSpPr>
            <a:spLocks noChangeArrowheads="1"/>
          </p:cNvSpPr>
          <p:nvPr/>
        </p:nvSpPr>
        <p:spPr bwMode="auto">
          <a:xfrm>
            <a:off x="3700390" y="2726904"/>
            <a:ext cx="1958975" cy="412750"/>
          </a:xfrm>
          <a:prstGeom prst="rect">
            <a:avLst/>
          </a:prstGeom>
          <a:solidFill>
            <a:schemeClr val="accent1"/>
          </a:solidFill>
          <a:ln w="9525" algn="ctr">
            <a:noFill/>
            <a:miter lim="800000"/>
            <a:headEnd/>
            <a:tailEnd/>
          </a:ln>
        </p:spPr>
        <p:txBody>
          <a:bodyPr wrap="none" anchor="ctr"/>
          <a:lstStyle/>
          <a:p>
            <a:pPr defTabSz="874713" eaLnBrk="0" hangingPunct="0"/>
            <a:r>
              <a:rPr lang="fr-FR" sz="1100" b="1"/>
              <a:t>Assurances </a:t>
            </a:r>
            <a:r>
              <a:rPr lang="fr-FR" sz="900" b="1"/>
              <a:t>(14Md€)</a:t>
            </a:r>
          </a:p>
        </p:txBody>
      </p:sp>
      <p:sp>
        <p:nvSpPr>
          <p:cNvPr id="13" name="Rectangle 9"/>
          <p:cNvSpPr>
            <a:spLocks noChangeArrowheads="1"/>
          </p:cNvSpPr>
          <p:nvPr/>
        </p:nvSpPr>
        <p:spPr bwMode="auto">
          <a:xfrm>
            <a:off x="3700390" y="4103266"/>
            <a:ext cx="1958975" cy="1238250"/>
          </a:xfrm>
          <a:prstGeom prst="rect">
            <a:avLst/>
          </a:prstGeom>
          <a:solidFill>
            <a:srgbClr val="DDDDDD"/>
          </a:solidFill>
          <a:ln w="9525" algn="ctr">
            <a:solidFill>
              <a:schemeClr val="bg2"/>
            </a:solidFill>
            <a:miter lim="800000"/>
            <a:headEnd/>
            <a:tailEnd/>
          </a:ln>
        </p:spPr>
        <p:txBody>
          <a:bodyPr wrap="none" anchor="ctr"/>
          <a:lstStyle/>
          <a:p>
            <a:pPr defTabSz="874713" eaLnBrk="0" hangingPunct="0">
              <a:lnSpc>
                <a:spcPct val="160000"/>
              </a:lnSpc>
            </a:pPr>
            <a:r>
              <a:rPr lang="fr-FR" sz="1100" b="1"/>
              <a:t>CNAMTS</a:t>
            </a:r>
          </a:p>
          <a:p>
            <a:pPr defTabSz="874713" eaLnBrk="0" hangingPunct="0">
              <a:lnSpc>
                <a:spcPct val="160000"/>
              </a:lnSpc>
            </a:pPr>
            <a:r>
              <a:rPr lang="fr-FR" sz="1100" b="1"/>
              <a:t>MSA</a:t>
            </a:r>
          </a:p>
          <a:p>
            <a:pPr defTabSz="874713" eaLnBrk="0" hangingPunct="0">
              <a:lnSpc>
                <a:spcPct val="160000"/>
              </a:lnSpc>
            </a:pPr>
            <a:r>
              <a:rPr lang="fr-FR" sz="1100" b="1"/>
              <a:t>RSI </a:t>
            </a:r>
            <a:r>
              <a:rPr lang="fr-FR" sz="900" b="1"/>
              <a:t>(CANAM)</a:t>
            </a:r>
          </a:p>
          <a:p>
            <a:pPr defTabSz="874713" eaLnBrk="0" hangingPunct="0">
              <a:lnSpc>
                <a:spcPct val="160000"/>
              </a:lnSpc>
            </a:pPr>
            <a:r>
              <a:rPr lang="fr-FR" sz="1100" b="1"/>
              <a:t>Régimes spéciaux</a:t>
            </a:r>
          </a:p>
        </p:txBody>
      </p:sp>
      <p:sp>
        <p:nvSpPr>
          <p:cNvPr id="14" name="Rectangle 10"/>
          <p:cNvSpPr>
            <a:spLocks noChangeArrowheads="1"/>
          </p:cNvSpPr>
          <p:nvPr/>
        </p:nvSpPr>
        <p:spPr bwMode="auto">
          <a:xfrm>
            <a:off x="5781603" y="4103266"/>
            <a:ext cx="798512" cy="1238250"/>
          </a:xfrm>
          <a:prstGeom prst="rect">
            <a:avLst/>
          </a:prstGeom>
          <a:solidFill>
            <a:srgbClr val="DDDDDD"/>
          </a:solidFill>
          <a:ln w="9525" algn="ctr">
            <a:solidFill>
              <a:schemeClr val="bg2"/>
            </a:solidFill>
            <a:miter lim="800000"/>
            <a:headEnd/>
            <a:tailEnd/>
          </a:ln>
        </p:spPr>
        <p:txBody>
          <a:bodyPr wrap="none" anchor="ctr"/>
          <a:lstStyle/>
          <a:p>
            <a:pPr defTabSz="874713" eaLnBrk="0" hangingPunct="0"/>
            <a:r>
              <a:rPr lang="fr-FR" sz="1100" b="1"/>
              <a:t>CNAF</a:t>
            </a:r>
          </a:p>
        </p:txBody>
      </p:sp>
      <p:sp>
        <p:nvSpPr>
          <p:cNvPr id="15" name="Rectangle 11"/>
          <p:cNvSpPr>
            <a:spLocks noChangeArrowheads="1"/>
          </p:cNvSpPr>
          <p:nvPr/>
        </p:nvSpPr>
        <p:spPr bwMode="auto">
          <a:xfrm>
            <a:off x="6700765" y="4103266"/>
            <a:ext cx="798513" cy="1236662"/>
          </a:xfrm>
          <a:prstGeom prst="rect">
            <a:avLst/>
          </a:prstGeom>
          <a:solidFill>
            <a:srgbClr val="DDDDDD"/>
          </a:solidFill>
          <a:ln w="9525" algn="ctr">
            <a:solidFill>
              <a:schemeClr val="bg2"/>
            </a:solidFill>
            <a:miter lim="800000"/>
            <a:headEnd/>
            <a:tailEnd/>
          </a:ln>
        </p:spPr>
        <p:txBody>
          <a:bodyPr anchor="ctr"/>
          <a:lstStyle/>
          <a:p>
            <a:pPr defTabSz="874713" eaLnBrk="0" hangingPunct="0"/>
            <a:r>
              <a:rPr lang="fr-FR" sz="1100" b="1"/>
              <a:t>Unédic</a:t>
            </a:r>
          </a:p>
        </p:txBody>
      </p:sp>
      <p:sp>
        <p:nvSpPr>
          <p:cNvPr id="16" name="Rectangle 12"/>
          <p:cNvSpPr>
            <a:spLocks noChangeArrowheads="1"/>
          </p:cNvSpPr>
          <p:nvPr/>
        </p:nvSpPr>
        <p:spPr bwMode="auto">
          <a:xfrm>
            <a:off x="1614588" y="5515118"/>
            <a:ext cx="1960947" cy="515782"/>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defTabSz="874713" eaLnBrk="0" hangingPunct="0">
              <a:defRPr/>
            </a:pPr>
            <a:r>
              <a:rPr lang="fr-FR" sz="1100" b="1" dirty="0">
                <a:solidFill>
                  <a:schemeClr val="tx1"/>
                </a:solidFill>
              </a:rPr>
              <a:t>Vieillesse</a:t>
            </a:r>
          </a:p>
        </p:txBody>
      </p:sp>
      <p:sp>
        <p:nvSpPr>
          <p:cNvPr id="17" name="Rectangle 13"/>
          <p:cNvSpPr>
            <a:spLocks noChangeArrowheads="1"/>
          </p:cNvSpPr>
          <p:nvPr/>
        </p:nvSpPr>
        <p:spPr bwMode="auto">
          <a:xfrm>
            <a:off x="3699923" y="5515118"/>
            <a:ext cx="1959483" cy="515782"/>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lIns="90000" rIns="306000" anchor="ctr"/>
          <a:lstStyle/>
          <a:p>
            <a:pPr algn="ctr" defTabSz="874713" eaLnBrk="0" hangingPunct="0">
              <a:defRPr/>
            </a:pPr>
            <a:r>
              <a:rPr lang="fr-FR" sz="1100" b="1" dirty="0">
                <a:solidFill>
                  <a:schemeClr val="tx1"/>
                </a:solidFill>
              </a:rPr>
              <a:t>Prévoyance - Santé</a:t>
            </a:r>
          </a:p>
        </p:txBody>
      </p:sp>
      <p:sp>
        <p:nvSpPr>
          <p:cNvPr id="18" name="Rectangle 14"/>
          <p:cNvSpPr>
            <a:spLocks noChangeArrowheads="1"/>
          </p:cNvSpPr>
          <p:nvPr/>
        </p:nvSpPr>
        <p:spPr bwMode="auto">
          <a:xfrm>
            <a:off x="5780869" y="5515118"/>
            <a:ext cx="799012" cy="515782"/>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defTabSz="874713" eaLnBrk="0" hangingPunct="0">
              <a:defRPr/>
            </a:pPr>
            <a:r>
              <a:rPr lang="fr-FR" sz="1100" b="1" dirty="0">
                <a:solidFill>
                  <a:schemeClr val="tx1"/>
                </a:solidFill>
              </a:rPr>
              <a:t>Famille</a:t>
            </a:r>
          </a:p>
        </p:txBody>
      </p:sp>
      <p:sp>
        <p:nvSpPr>
          <p:cNvPr id="19" name="Rectangle 15"/>
          <p:cNvSpPr>
            <a:spLocks noChangeArrowheads="1"/>
          </p:cNvSpPr>
          <p:nvPr/>
        </p:nvSpPr>
        <p:spPr bwMode="auto">
          <a:xfrm>
            <a:off x="6702806" y="5515118"/>
            <a:ext cx="797549" cy="515782"/>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defTabSz="874713" eaLnBrk="0" hangingPunct="0">
              <a:defRPr/>
            </a:pPr>
            <a:r>
              <a:rPr lang="fr-FR" sz="1100" b="1" dirty="0">
                <a:solidFill>
                  <a:schemeClr val="tx1"/>
                </a:solidFill>
              </a:rPr>
              <a:t>Chômage</a:t>
            </a:r>
          </a:p>
        </p:txBody>
      </p:sp>
      <p:sp>
        <p:nvSpPr>
          <p:cNvPr id="20" name="Rectangle 16"/>
          <p:cNvSpPr>
            <a:spLocks noChangeArrowheads="1"/>
          </p:cNvSpPr>
          <p:nvPr/>
        </p:nvSpPr>
        <p:spPr bwMode="auto">
          <a:xfrm>
            <a:off x="3700390" y="3139653"/>
            <a:ext cx="1958975" cy="412750"/>
          </a:xfrm>
          <a:prstGeom prst="rect">
            <a:avLst/>
          </a:prstGeom>
          <a:solidFill>
            <a:schemeClr val="accent1">
              <a:lumMod val="60000"/>
              <a:lumOff val="40000"/>
            </a:schemeClr>
          </a:solidFill>
          <a:ln w="9525" algn="ctr">
            <a:noFill/>
            <a:miter lim="800000"/>
            <a:headEnd/>
            <a:tailEnd/>
          </a:ln>
        </p:spPr>
        <p:txBody>
          <a:bodyPr wrap="none" anchor="ctr"/>
          <a:lstStyle/>
          <a:p>
            <a:pPr defTabSz="874713" eaLnBrk="0" hangingPunct="0">
              <a:defRPr/>
            </a:pPr>
            <a:r>
              <a:rPr lang="fr-FR" sz="1100" b="1" dirty="0">
                <a:ea typeface="ヒラギノ角ゴ Pro W3" pitchFamily="1" charset="-128"/>
                <a:cs typeface="+mn-cs"/>
              </a:rPr>
              <a:t>Mutuelles </a:t>
            </a:r>
            <a:r>
              <a:rPr lang="fr-FR" sz="900" b="1" dirty="0">
                <a:ea typeface="ヒラギノ角ゴ Pro W3" pitchFamily="1" charset="-128"/>
                <a:cs typeface="+mn-cs"/>
              </a:rPr>
              <a:t>(15Md€)</a:t>
            </a:r>
          </a:p>
        </p:txBody>
      </p:sp>
      <p:sp>
        <p:nvSpPr>
          <p:cNvPr id="21" name="Rectangle 17"/>
          <p:cNvSpPr>
            <a:spLocks noChangeArrowheads="1"/>
          </p:cNvSpPr>
          <p:nvPr/>
        </p:nvSpPr>
        <p:spPr bwMode="auto">
          <a:xfrm>
            <a:off x="3700390" y="3552404"/>
            <a:ext cx="1958975" cy="412750"/>
          </a:xfrm>
          <a:prstGeom prst="rect">
            <a:avLst/>
          </a:prstGeom>
          <a:solidFill>
            <a:srgbClr val="DDDDDD"/>
          </a:solidFill>
          <a:ln w="9525">
            <a:noFill/>
            <a:miter lim="800000"/>
            <a:headEnd/>
            <a:tailEnd/>
          </a:ln>
        </p:spPr>
        <p:txBody>
          <a:bodyPr wrap="none" anchor="ctr"/>
          <a:lstStyle/>
          <a:p>
            <a:pPr defTabSz="874713" eaLnBrk="0" hangingPunct="0"/>
            <a:r>
              <a:rPr lang="fr-FR" sz="1100" b="1"/>
              <a:t>IP </a:t>
            </a:r>
            <a:r>
              <a:rPr lang="fr-FR" sz="900" b="1"/>
              <a:t>(5Md€)</a:t>
            </a:r>
          </a:p>
        </p:txBody>
      </p:sp>
      <p:sp>
        <p:nvSpPr>
          <p:cNvPr id="22" name="Rectangle 18"/>
          <p:cNvSpPr>
            <a:spLocks noChangeArrowheads="1"/>
          </p:cNvSpPr>
          <p:nvPr/>
        </p:nvSpPr>
        <p:spPr bwMode="auto">
          <a:xfrm>
            <a:off x="6594403" y="1944266"/>
            <a:ext cx="1966912" cy="342900"/>
          </a:xfrm>
          <a:prstGeom prst="rect">
            <a:avLst/>
          </a:prstGeom>
          <a:solidFill>
            <a:srgbClr val="DDDDDD"/>
          </a:solidFill>
          <a:ln w="9525" algn="ctr">
            <a:solidFill>
              <a:schemeClr val="bg2"/>
            </a:solidFill>
            <a:miter lim="800000"/>
            <a:headEnd/>
            <a:tailEnd/>
          </a:ln>
        </p:spPr>
        <p:txBody>
          <a:bodyPr anchor="ctr"/>
          <a:lstStyle/>
          <a:p>
            <a:pPr algn="ctr" defTabSz="874713" eaLnBrk="0" hangingPunct="0"/>
            <a:r>
              <a:rPr lang="fr-FR" sz="1000" b="1"/>
              <a:t>Code de la Sécurité Sociale</a:t>
            </a:r>
          </a:p>
          <a:p>
            <a:pPr algn="ctr" defTabSz="874713" eaLnBrk="0" hangingPunct="0"/>
            <a:r>
              <a:rPr lang="fr-FR" sz="1000" b="1"/>
              <a:t>(</a:t>
            </a:r>
            <a:r>
              <a:rPr lang="fr-FR" sz="1000" b="1" i="1"/>
              <a:t>Paritaire</a:t>
            </a:r>
            <a:r>
              <a:rPr lang="fr-FR" sz="1000" b="1"/>
              <a:t>)</a:t>
            </a:r>
          </a:p>
        </p:txBody>
      </p:sp>
      <p:sp>
        <p:nvSpPr>
          <p:cNvPr id="23" name="Rectangle 19"/>
          <p:cNvSpPr>
            <a:spLocks noChangeArrowheads="1"/>
          </p:cNvSpPr>
          <p:nvPr/>
        </p:nvSpPr>
        <p:spPr bwMode="auto">
          <a:xfrm>
            <a:off x="6594403" y="1599778"/>
            <a:ext cx="1966912" cy="342900"/>
          </a:xfrm>
          <a:prstGeom prst="rect">
            <a:avLst/>
          </a:prstGeom>
          <a:solidFill>
            <a:schemeClr val="accent1">
              <a:lumMod val="60000"/>
              <a:lumOff val="40000"/>
            </a:schemeClr>
          </a:solidFill>
          <a:ln w="9525" algn="ctr">
            <a:noFill/>
            <a:miter lim="800000"/>
            <a:headEnd/>
            <a:tailEnd/>
          </a:ln>
        </p:spPr>
        <p:txBody>
          <a:bodyPr anchor="ctr"/>
          <a:lstStyle/>
          <a:p>
            <a:pPr algn="ctr" defTabSz="874713" eaLnBrk="0" hangingPunct="0">
              <a:defRPr/>
            </a:pPr>
            <a:r>
              <a:rPr lang="fr-FR" sz="1000" b="1" dirty="0">
                <a:ea typeface="ヒラギノ角ゴ Pro W3" pitchFamily="1" charset="-128"/>
                <a:cs typeface="+mn-cs"/>
              </a:rPr>
              <a:t>Code de la Mutualité</a:t>
            </a:r>
          </a:p>
          <a:p>
            <a:pPr algn="ctr" defTabSz="874713" eaLnBrk="0" hangingPunct="0">
              <a:defRPr/>
            </a:pPr>
            <a:r>
              <a:rPr lang="fr-FR" sz="1000" b="1" dirty="0">
                <a:ea typeface="ヒラギノ角ゴ Pro W3" pitchFamily="1" charset="-128"/>
                <a:cs typeface="+mn-cs"/>
              </a:rPr>
              <a:t>(</a:t>
            </a:r>
            <a:r>
              <a:rPr lang="fr-FR" sz="1000" b="1" i="1" dirty="0">
                <a:ea typeface="ヒラギノ角ゴ Pro W3" pitchFamily="1" charset="-128"/>
                <a:cs typeface="+mn-cs"/>
              </a:rPr>
              <a:t>Mutualiste</a:t>
            </a:r>
            <a:r>
              <a:rPr lang="fr-FR" sz="1000" b="1" dirty="0">
                <a:ea typeface="ヒラギノ角ゴ Pro W3" pitchFamily="1" charset="-128"/>
                <a:cs typeface="+mn-cs"/>
              </a:rPr>
              <a:t>) »</a:t>
            </a:r>
          </a:p>
        </p:txBody>
      </p:sp>
      <p:sp>
        <p:nvSpPr>
          <p:cNvPr id="24" name="Rectangle 20"/>
          <p:cNvSpPr>
            <a:spLocks noChangeArrowheads="1"/>
          </p:cNvSpPr>
          <p:nvPr/>
        </p:nvSpPr>
        <p:spPr bwMode="auto">
          <a:xfrm>
            <a:off x="6594403" y="1256878"/>
            <a:ext cx="1966912" cy="342900"/>
          </a:xfrm>
          <a:prstGeom prst="rect">
            <a:avLst/>
          </a:prstGeom>
          <a:solidFill>
            <a:schemeClr val="accent1"/>
          </a:solidFill>
          <a:ln w="9525" algn="ctr">
            <a:noFill/>
            <a:miter lim="800000"/>
            <a:headEnd/>
            <a:tailEnd/>
          </a:ln>
        </p:spPr>
        <p:txBody>
          <a:bodyPr anchor="ctr"/>
          <a:lstStyle/>
          <a:p>
            <a:pPr algn="ctr" defTabSz="874713" eaLnBrk="0" hangingPunct="0"/>
            <a:r>
              <a:rPr lang="fr-FR" sz="1000" b="1"/>
              <a:t>Code des Assurances</a:t>
            </a:r>
          </a:p>
          <a:p>
            <a:pPr algn="ctr" defTabSz="874713" eaLnBrk="0" hangingPunct="0"/>
            <a:r>
              <a:rPr lang="fr-FR" sz="1000" b="1"/>
              <a:t>(</a:t>
            </a:r>
            <a:r>
              <a:rPr lang="fr-FR" sz="1000" b="1" i="1"/>
              <a:t>Capitalistique</a:t>
            </a:r>
            <a:r>
              <a:rPr lang="fr-FR" sz="1000" b="1"/>
              <a:t>)</a:t>
            </a:r>
          </a:p>
        </p:txBody>
      </p:sp>
      <p:sp>
        <p:nvSpPr>
          <p:cNvPr id="25" name="Rectangle 21"/>
          <p:cNvSpPr>
            <a:spLocks noChangeArrowheads="1"/>
          </p:cNvSpPr>
          <p:nvPr/>
        </p:nvSpPr>
        <p:spPr bwMode="auto">
          <a:xfrm>
            <a:off x="1614415" y="1350542"/>
            <a:ext cx="1960563" cy="412750"/>
          </a:xfrm>
          <a:prstGeom prst="rect">
            <a:avLst/>
          </a:prstGeom>
          <a:solidFill>
            <a:schemeClr val="accent1"/>
          </a:solidFill>
          <a:ln w="9525" algn="ctr">
            <a:noFill/>
            <a:miter lim="800000"/>
            <a:headEnd/>
            <a:tailEnd/>
          </a:ln>
        </p:spPr>
        <p:txBody>
          <a:bodyPr wrap="none" anchor="ctr"/>
          <a:lstStyle/>
          <a:p>
            <a:pPr defTabSz="874713" eaLnBrk="0" hangingPunct="0"/>
            <a:r>
              <a:rPr lang="fr-FR" sz="1100" b="1"/>
              <a:t>Assurances</a:t>
            </a:r>
          </a:p>
        </p:txBody>
      </p:sp>
      <p:sp>
        <p:nvSpPr>
          <p:cNvPr id="26" name="Rectangle 22"/>
          <p:cNvSpPr>
            <a:spLocks noChangeArrowheads="1"/>
          </p:cNvSpPr>
          <p:nvPr/>
        </p:nvSpPr>
        <p:spPr bwMode="auto">
          <a:xfrm>
            <a:off x="1614415" y="1763292"/>
            <a:ext cx="1960563" cy="412750"/>
          </a:xfrm>
          <a:prstGeom prst="rect">
            <a:avLst/>
          </a:prstGeom>
          <a:solidFill>
            <a:schemeClr val="accent1">
              <a:lumMod val="60000"/>
              <a:lumOff val="40000"/>
            </a:schemeClr>
          </a:solidFill>
          <a:ln w="9525" algn="ctr">
            <a:noFill/>
            <a:miter lim="800000"/>
            <a:headEnd/>
            <a:tailEnd/>
          </a:ln>
        </p:spPr>
        <p:txBody>
          <a:bodyPr wrap="none" anchor="ctr"/>
          <a:lstStyle/>
          <a:p>
            <a:pPr defTabSz="874713" eaLnBrk="0" hangingPunct="0">
              <a:defRPr/>
            </a:pPr>
            <a:r>
              <a:rPr lang="fr-FR" sz="1100" b="1" dirty="0">
                <a:ea typeface="ヒラギノ角ゴ Pro W3" pitchFamily="1" charset="-128"/>
                <a:cs typeface="+mn-cs"/>
              </a:rPr>
              <a:t>Mutuelles</a:t>
            </a:r>
          </a:p>
        </p:txBody>
      </p:sp>
      <p:sp>
        <p:nvSpPr>
          <p:cNvPr id="27" name="Rectangle 23"/>
          <p:cNvSpPr>
            <a:spLocks noChangeArrowheads="1"/>
          </p:cNvSpPr>
          <p:nvPr/>
        </p:nvSpPr>
        <p:spPr bwMode="auto">
          <a:xfrm>
            <a:off x="1614415" y="2176041"/>
            <a:ext cx="1960563" cy="412750"/>
          </a:xfrm>
          <a:prstGeom prst="rect">
            <a:avLst/>
          </a:prstGeom>
          <a:solidFill>
            <a:srgbClr val="DDDDDD"/>
          </a:solidFill>
          <a:ln w="9525">
            <a:noFill/>
            <a:miter lim="800000"/>
            <a:headEnd/>
            <a:tailEnd/>
          </a:ln>
        </p:spPr>
        <p:txBody>
          <a:bodyPr wrap="none" anchor="ctr"/>
          <a:lstStyle/>
          <a:p>
            <a:pPr defTabSz="874713" eaLnBrk="0" hangingPunct="0"/>
            <a:r>
              <a:rPr lang="fr-FR" sz="1100" b="1"/>
              <a:t>IRS ou IP</a:t>
            </a:r>
          </a:p>
        </p:txBody>
      </p:sp>
      <p:sp>
        <p:nvSpPr>
          <p:cNvPr id="28" name="Rectangle 26"/>
          <p:cNvSpPr>
            <a:spLocks noChangeArrowheads="1"/>
          </p:cNvSpPr>
          <p:nvPr/>
        </p:nvSpPr>
        <p:spPr bwMode="auto">
          <a:xfrm>
            <a:off x="3700389" y="2726904"/>
            <a:ext cx="1960563" cy="1239838"/>
          </a:xfrm>
          <a:prstGeom prst="rect">
            <a:avLst/>
          </a:prstGeom>
          <a:noFill/>
          <a:ln w="9525">
            <a:solidFill>
              <a:schemeClr val="bg2"/>
            </a:solidFill>
            <a:miter lim="800000"/>
            <a:headEnd/>
            <a:tailEnd/>
          </a:ln>
        </p:spPr>
        <p:txBody>
          <a:bodyPr wrap="none" anchor="ctr"/>
          <a:lstStyle/>
          <a:p>
            <a:pPr eaLnBrk="0" hangingPunct="0"/>
            <a:endParaRPr lang="fr-FR"/>
          </a:p>
        </p:txBody>
      </p:sp>
      <p:sp>
        <p:nvSpPr>
          <p:cNvPr id="29" name="Rectangle 27"/>
          <p:cNvSpPr>
            <a:spLocks noChangeArrowheads="1"/>
          </p:cNvSpPr>
          <p:nvPr/>
        </p:nvSpPr>
        <p:spPr bwMode="auto">
          <a:xfrm>
            <a:off x="1614414" y="1350541"/>
            <a:ext cx="1962151" cy="1239837"/>
          </a:xfrm>
          <a:prstGeom prst="rect">
            <a:avLst/>
          </a:prstGeom>
          <a:noFill/>
          <a:ln w="9525">
            <a:solidFill>
              <a:schemeClr val="bg2"/>
            </a:solidFill>
            <a:miter lim="800000"/>
            <a:headEnd/>
            <a:tailEnd/>
          </a:ln>
        </p:spPr>
        <p:txBody>
          <a:bodyPr wrap="none" anchor="ctr"/>
          <a:lstStyle/>
          <a:p>
            <a:pPr eaLnBrk="0" hangingPunct="0"/>
            <a:endParaRPr lang="fr-FR"/>
          </a:p>
        </p:txBody>
      </p:sp>
      <p:sp>
        <p:nvSpPr>
          <p:cNvPr id="30" name="Rectangle 28"/>
          <p:cNvSpPr>
            <a:spLocks noChangeArrowheads="1"/>
          </p:cNvSpPr>
          <p:nvPr/>
        </p:nvSpPr>
        <p:spPr bwMode="auto">
          <a:xfrm>
            <a:off x="5351389" y="5384378"/>
            <a:ext cx="369888"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a:solidFill>
                  <a:schemeClr val="tx2"/>
                </a:solidFill>
              </a:rPr>
              <a:t>189</a:t>
            </a:r>
          </a:p>
        </p:txBody>
      </p:sp>
      <p:sp>
        <p:nvSpPr>
          <p:cNvPr id="31" name="Rectangle 29"/>
          <p:cNvSpPr>
            <a:spLocks noChangeArrowheads="1"/>
          </p:cNvSpPr>
          <p:nvPr/>
        </p:nvSpPr>
        <p:spPr bwMode="auto">
          <a:xfrm>
            <a:off x="3268590" y="5384378"/>
            <a:ext cx="368300"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a:solidFill>
                  <a:schemeClr val="tx2"/>
                </a:solidFill>
              </a:rPr>
              <a:t>227</a:t>
            </a:r>
          </a:p>
        </p:txBody>
      </p:sp>
      <p:sp>
        <p:nvSpPr>
          <p:cNvPr id="32" name="Rectangle 30"/>
          <p:cNvSpPr>
            <a:spLocks noChangeArrowheads="1"/>
          </p:cNvSpPr>
          <p:nvPr/>
        </p:nvSpPr>
        <p:spPr bwMode="auto">
          <a:xfrm>
            <a:off x="6270554" y="5384378"/>
            <a:ext cx="369887"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a:solidFill>
                  <a:schemeClr val="tx2"/>
                </a:solidFill>
              </a:rPr>
              <a:t>59,6</a:t>
            </a:r>
          </a:p>
        </p:txBody>
      </p:sp>
      <p:sp>
        <p:nvSpPr>
          <p:cNvPr id="33" name="Rectangle 31"/>
          <p:cNvSpPr>
            <a:spLocks noChangeArrowheads="1"/>
          </p:cNvSpPr>
          <p:nvPr/>
        </p:nvSpPr>
        <p:spPr bwMode="auto">
          <a:xfrm>
            <a:off x="7189715" y="5384378"/>
            <a:ext cx="369888"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a:solidFill>
                  <a:schemeClr val="tx2"/>
                </a:solidFill>
              </a:rPr>
              <a:t>34</a:t>
            </a:r>
          </a:p>
        </p:txBody>
      </p:sp>
      <p:sp>
        <p:nvSpPr>
          <p:cNvPr id="34" name="Rectangle 32"/>
          <p:cNvSpPr>
            <a:spLocks noChangeArrowheads="1"/>
          </p:cNvSpPr>
          <p:nvPr/>
        </p:nvSpPr>
        <p:spPr bwMode="auto">
          <a:xfrm>
            <a:off x="3270178" y="4008017"/>
            <a:ext cx="368300"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a:solidFill>
                  <a:schemeClr val="tx2"/>
                </a:solidFill>
              </a:rPr>
              <a:t>165</a:t>
            </a:r>
          </a:p>
        </p:txBody>
      </p:sp>
      <p:sp>
        <p:nvSpPr>
          <p:cNvPr id="35" name="Rectangle 33"/>
          <p:cNvSpPr>
            <a:spLocks noChangeArrowheads="1"/>
          </p:cNvSpPr>
          <p:nvPr/>
        </p:nvSpPr>
        <p:spPr bwMode="auto">
          <a:xfrm>
            <a:off x="3270178" y="2633242"/>
            <a:ext cx="368300"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a:solidFill>
                  <a:schemeClr val="tx2"/>
                </a:solidFill>
              </a:rPr>
              <a:t>62</a:t>
            </a:r>
          </a:p>
        </p:txBody>
      </p:sp>
      <p:sp>
        <p:nvSpPr>
          <p:cNvPr id="36" name="Rectangle 34"/>
          <p:cNvSpPr>
            <a:spLocks noChangeArrowheads="1"/>
          </p:cNvSpPr>
          <p:nvPr/>
        </p:nvSpPr>
        <p:spPr bwMode="auto">
          <a:xfrm>
            <a:off x="3270178" y="1256879"/>
            <a:ext cx="368300"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smtClean="0">
                <a:solidFill>
                  <a:schemeClr val="tx2"/>
                </a:solidFill>
              </a:rPr>
              <a:t>8</a:t>
            </a:r>
            <a:endParaRPr lang="fr-FR" sz="1000" b="1" dirty="0">
              <a:solidFill>
                <a:schemeClr val="tx2"/>
              </a:solidFill>
            </a:endParaRPr>
          </a:p>
        </p:txBody>
      </p:sp>
      <p:sp>
        <p:nvSpPr>
          <p:cNvPr id="37" name="Rectangle 35"/>
          <p:cNvSpPr>
            <a:spLocks noChangeArrowheads="1"/>
          </p:cNvSpPr>
          <p:nvPr/>
        </p:nvSpPr>
        <p:spPr bwMode="auto">
          <a:xfrm>
            <a:off x="5352978" y="2633242"/>
            <a:ext cx="369887"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a:solidFill>
                  <a:schemeClr val="tx2"/>
                </a:solidFill>
              </a:rPr>
              <a:t>34</a:t>
            </a:r>
          </a:p>
        </p:txBody>
      </p:sp>
      <p:sp>
        <p:nvSpPr>
          <p:cNvPr id="38" name="Rectangle 36"/>
          <p:cNvSpPr>
            <a:spLocks noChangeArrowheads="1"/>
          </p:cNvSpPr>
          <p:nvPr/>
        </p:nvSpPr>
        <p:spPr bwMode="auto">
          <a:xfrm>
            <a:off x="5352978" y="4008017"/>
            <a:ext cx="369887" cy="2762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874713" eaLnBrk="0" hangingPunct="0">
              <a:defRPr/>
            </a:pPr>
            <a:r>
              <a:rPr lang="fr-FR" sz="1000" b="1" dirty="0">
                <a:solidFill>
                  <a:schemeClr val="tx2"/>
                </a:solidFill>
              </a:rPr>
              <a:t>155</a:t>
            </a:r>
          </a:p>
        </p:txBody>
      </p:sp>
      <p:sp>
        <p:nvSpPr>
          <p:cNvPr id="39" name="AutoShape 38"/>
          <p:cNvSpPr>
            <a:spLocks noChangeArrowheads="1"/>
          </p:cNvSpPr>
          <p:nvPr/>
        </p:nvSpPr>
        <p:spPr bwMode="auto">
          <a:xfrm>
            <a:off x="5659365" y="1247353"/>
            <a:ext cx="825500" cy="5334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nchor="ctr">
            <a:spAutoFit/>
          </a:bodyPr>
          <a:lstStyle/>
          <a:p>
            <a:pPr algn="ctr" defTabSz="874713" eaLnBrk="0" hangingPunct="0">
              <a:spcBef>
                <a:spcPct val="50000"/>
              </a:spcBef>
              <a:defRPr/>
            </a:pPr>
            <a:r>
              <a:rPr lang="fr-FR" sz="1000" b="1" dirty="0"/>
              <a:t>Prestations en 2010 (Md€)</a:t>
            </a:r>
          </a:p>
        </p:txBody>
      </p:sp>
      <p:sp>
        <p:nvSpPr>
          <p:cNvPr id="40" name="AutoShape 39"/>
          <p:cNvSpPr>
            <a:spLocks noChangeArrowheads="1"/>
          </p:cNvSpPr>
          <p:nvPr/>
        </p:nvSpPr>
        <p:spPr bwMode="auto">
          <a:xfrm rot="16200000">
            <a:off x="-1117673" y="3211092"/>
            <a:ext cx="3990975" cy="244475"/>
          </a:xfrm>
          <a:prstGeom prst="roundRect">
            <a:avLst>
              <a:gd name="adj" fmla="val 16667"/>
            </a:avLst>
          </a:prstGeom>
          <a:solidFill>
            <a:schemeClr val="accent4">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200" b="1"/>
              <a:t>Couverture</a:t>
            </a:r>
          </a:p>
        </p:txBody>
      </p:sp>
      <p:sp>
        <p:nvSpPr>
          <p:cNvPr id="41" name="AutoShape 40"/>
          <p:cNvSpPr>
            <a:spLocks noChangeArrowheads="1"/>
          </p:cNvSpPr>
          <p:nvPr/>
        </p:nvSpPr>
        <p:spPr bwMode="auto">
          <a:xfrm>
            <a:off x="1614414" y="6105104"/>
            <a:ext cx="6802439" cy="204217"/>
          </a:xfrm>
          <a:prstGeom prst="roundRect">
            <a:avLst>
              <a:gd name="adj" fmla="val 16667"/>
            </a:avLst>
          </a:prstGeom>
          <a:solidFill>
            <a:schemeClr val="accent4">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defTabSz="874713" eaLnBrk="0" hangingPunct="0">
              <a:defRPr/>
            </a:pPr>
            <a:r>
              <a:rPr lang="fr-FR" sz="1200" b="1"/>
              <a:t>Risque</a:t>
            </a:r>
          </a:p>
        </p:txBody>
      </p:sp>
      <p:sp>
        <p:nvSpPr>
          <p:cNvPr id="42" name="Rectangle 53"/>
          <p:cNvSpPr>
            <a:spLocks noChangeArrowheads="1"/>
          </p:cNvSpPr>
          <p:nvPr/>
        </p:nvSpPr>
        <p:spPr bwMode="auto">
          <a:xfrm>
            <a:off x="7620353" y="5522703"/>
            <a:ext cx="799012" cy="515782"/>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defTabSz="874713" eaLnBrk="0" hangingPunct="0">
              <a:defRPr/>
            </a:pPr>
            <a:r>
              <a:rPr lang="fr-FR" sz="1100" b="1" dirty="0">
                <a:solidFill>
                  <a:schemeClr val="tx1"/>
                </a:solidFill>
              </a:rPr>
              <a:t>Dépendance</a:t>
            </a:r>
          </a:p>
        </p:txBody>
      </p:sp>
      <p:sp>
        <p:nvSpPr>
          <p:cNvPr id="43" name="Rectangle 54"/>
          <p:cNvSpPr>
            <a:spLocks noChangeArrowheads="1"/>
          </p:cNvSpPr>
          <p:nvPr/>
        </p:nvSpPr>
        <p:spPr bwMode="auto">
          <a:xfrm>
            <a:off x="7619927" y="4077866"/>
            <a:ext cx="800100" cy="1238250"/>
          </a:xfrm>
          <a:prstGeom prst="rect">
            <a:avLst/>
          </a:prstGeom>
          <a:solidFill>
            <a:schemeClr val="accent3">
              <a:lumMod val="50000"/>
            </a:schemeClr>
          </a:solidFill>
          <a:ln w="9525" algn="ctr">
            <a:solidFill>
              <a:schemeClr val="bg2"/>
            </a:solidFill>
            <a:miter lim="800000"/>
            <a:headEnd/>
            <a:tailEnd/>
          </a:ln>
        </p:spPr>
        <p:txBody>
          <a:bodyPr wrap="none" anchor="ctr"/>
          <a:lstStyle/>
          <a:p>
            <a:pPr defTabSz="874713" eaLnBrk="0" hangingPunct="0">
              <a:defRPr/>
            </a:pPr>
            <a:r>
              <a:rPr lang="fr-FR" sz="1000" b="1" dirty="0">
                <a:solidFill>
                  <a:schemeClr val="bg1"/>
                </a:solidFill>
                <a:ea typeface="ヒラギノ角ゴ Pro W3" pitchFamily="1" charset="-128"/>
                <a:cs typeface="+mn-cs"/>
              </a:rPr>
              <a:t>Départe-</a:t>
            </a:r>
            <a:br>
              <a:rPr lang="fr-FR" sz="1000" b="1" dirty="0">
                <a:solidFill>
                  <a:schemeClr val="bg1"/>
                </a:solidFill>
                <a:ea typeface="ヒラギノ角ゴ Pro W3" pitchFamily="1" charset="-128"/>
                <a:cs typeface="+mn-cs"/>
              </a:rPr>
            </a:br>
            <a:r>
              <a:rPr lang="fr-FR" sz="1000" b="1" dirty="0" err="1">
                <a:solidFill>
                  <a:schemeClr val="bg1"/>
                </a:solidFill>
                <a:ea typeface="ヒラギノ角ゴ Pro W3" pitchFamily="1" charset="-128"/>
                <a:cs typeface="+mn-cs"/>
              </a:rPr>
              <a:t>ments</a:t>
            </a:r>
            <a:endParaRPr lang="fr-FR" sz="1000" b="1" dirty="0">
              <a:solidFill>
                <a:schemeClr val="bg1"/>
              </a:solidFill>
              <a:ea typeface="ヒラギノ角ゴ Pro W3" pitchFamily="1" charset="-128"/>
              <a:cs typeface="+mn-cs"/>
            </a:endParaRPr>
          </a:p>
        </p:txBody>
      </p:sp>
      <p:sp>
        <p:nvSpPr>
          <p:cNvPr id="44" name="Rectangle 57"/>
          <p:cNvSpPr>
            <a:spLocks noChangeArrowheads="1"/>
          </p:cNvSpPr>
          <p:nvPr/>
        </p:nvSpPr>
        <p:spPr bwMode="auto">
          <a:xfrm>
            <a:off x="7619928" y="3528591"/>
            <a:ext cx="796925" cy="411162"/>
          </a:xfrm>
          <a:prstGeom prst="rect">
            <a:avLst/>
          </a:prstGeom>
          <a:solidFill>
            <a:srgbClr val="DDDDDD"/>
          </a:solidFill>
          <a:ln w="9525">
            <a:noFill/>
            <a:miter lim="800000"/>
            <a:headEnd/>
            <a:tailEnd/>
          </a:ln>
        </p:spPr>
        <p:txBody>
          <a:bodyPr wrap="none" anchor="ctr"/>
          <a:lstStyle/>
          <a:p>
            <a:pPr algn="ctr" defTabSz="874713" eaLnBrk="0" hangingPunct="0"/>
            <a:r>
              <a:rPr lang="fr-FR" sz="1100" b="1"/>
              <a:t>IP</a:t>
            </a:r>
            <a:br>
              <a:rPr lang="fr-FR" sz="1100" b="1"/>
            </a:br>
            <a:r>
              <a:rPr lang="fr-FR" sz="800" b="1"/>
              <a:t>(action sociale)</a:t>
            </a:r>
            <a:endParaRPr lang="fr-FR" sz="500" b="1"/>
          </a:p>
        </p:txBody>
      </p:sp>
      <p:grpSp>
        <p:nvGrpSpPr>
          <p:cNvPr id="45" name="Groupe 21"/>
          <p:cNvGrpSpPr>
            <a:grpSpLocks/>
          </p:cNvGrpSpPr>
          <p:nvPr/>
        </p:nvGrpSpPr>
        <p:grpSpPr bwMode="auto">
          <a:xfrm>
            <a:off x="7092280" y="526580"/>
            <a:ext cx="1711325" cy="238125"/>
            <a:chOff x="44450" y="115888"/>
            <a:chExt cx="1711325" cy="238125"/>
          </a:xfrm>
        </p:grpSpPr>
        <p:sp>
          <p:nvSpPr>
            <p:cNvPr id="46" name="Rectangle 142"/>
            <p:cNvSpPr>
              <a:spLocks noChangeArrowheads="1"/>
            </p:cNvSpPr>
            <p:nvPr/>
          </p:nvSpPr>
          <p:spPr bwMode="auto">
            <a:xfrm>
              <a:off x="4445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SS</a:t>
              </a:r>
            </a:p>
          </p:txBody>
        </p:sp>
        <p:sp>
          <p:nvSpPr>
            <p:cNvPr id="47" name="Rectangle 143"/>
            <p:cNvSpPr>
              <a:spLocks noChangeArrowheads="1"/>
            </p:cNvSpPr>
            <p:nvPr/>
          </p:nvSpPr>
          <p:spPr bwMode="auto">
            <a:xfrm>
              <a:off x="401638"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Mut</a:t>
              </a:r>
            </a:p>
          </p:txBody>
        </p:sp>
        <p:sp>
          <p:nvSpPr>
            <p:cNvPr id="48" name="Rectangle 144"/>
            <p:cNvSpPr>
              <a:spLocks noChangeArrowheads="1"/>
            </p:cNvSpPr>
            <p:nvPr/>
          </p:nvSpPr>
          <p:spPr bwMode="auto">
            <a:xfrm>
              <a:off x="760413"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GPS</a:t>
              </a:r>
            </a:p>
          </p:txBody>
        </p:sp>
        <p:sp>
          <p:nvSpPr>
            <p:cNvPr id="49" name="Rectangle 145"/>
            <p:cNvSpPr>
              <a:spLocks noChangeArrowheads="1"/>
            </p:cNvSpPr>
            <p:nvPr/>
          </p:nvSpPr>
          <p:spPr bwMode="auto">
            <a:xfrm>
              <a:off x="111760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IRC</a:t>
              </a:r>
            </a:p>
          </p:txBody>
        </p:sp>
        <p:sp>
          <p:nvSpPr>
            <p:cNvPr id="50" name="Rectangle 146"/>
            <p:cNvSpPr>
              <a:spLocks noChangeArrowheads="1"/>
            </p:cNvSpPr>
            <p:nvPr/>
          </p:nvSpPr>
          <p:spPr bwMode="auto">
            <a:xfrm>
              <a:off x="147637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IP</a:t>
              </a:r>
            </a:p>
          </p:txBody>
        </p:sp>
      </p:grpSp>
      <p:sp>
        <p:nvSpPr>
          <p:cNvPr id="51"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42</a:t>
            </a:fld>
            <a:endParaRPr lang="fr-FR" dirty="0"/>
          </a:p>
        </p:txBody>
      </p:sp>
      <p:sp>
        <p:nvSpPr>
          <p:cNvPr id="6" name="Espace réservé du texte 5"/>
          <p:cNvSpPr>
            <a:spLocks noGrp="1"/>
          </p:cNvSpPr>
          <p:nvPr>
            <p:ph type="body" sz="quarter" idx="13"/>
          </p:nvPr>
        </p:nvSpPr>
        <p:spPr/>
        <p:txBody>
          <a:bodyPr/>
          <a:lstStyle/>
          <a:p>
            <a:r>
              <a:rPr lang="fr-FR" dirty="0" smtClean="0"/>
              <a:t>Les organismes de la Sécurité Sociale</a:t>
            </a:r>
            <a:endParaRPr lang="fr-FR" dirty="0"/>
          </a:p>
        </p:txBody>
      </p:sp>
      <p:grpSp>
        <p:nvGrpSpPr>
          <p:cNvPr id="7" name="Groupe 21"/>
          <p:cNvGrpSpPr>
            <a:grpSpLocks/>
          </p:cNvGrpSpPr>
          <p:nvPr/>
        </p:nvGrpSpPr>
        <p:grpSpPr bwMode="auto">
          <a:xfrm>
            <a:off x="7092280" y="526580"/>
            <a:ext cx="1711325" cy="238125"/>
            <a:chOff x="44450" y="115888"/>
            <a:chExt cx="1711325" cy="238125"/>
          </a:xfrm>
        </p:grpSpPr>
        <p:sp>
          <p:nvSpPr>
            <p:cNvPr id="8" name="Rectangle 31"/>
            <p:cNvSpPr>
              <a:spLocks noChangeArrowheads="1"/>
            </p:cNvSpPr>
            <p:nvPr/>
          </p:nvSpPr>
          <p:spPr bwMode="auto">
            <a:xfrm>
              <a:off x="44450" y="115888"/>
              <a:ext cx="279400" cy="238125"/>
            </a:xfrm>
            <a:prstGeom prst="rect">
              <a:avLst/>
            </a:prstGeom>
            <a:solidFill>
              <a:schemeClr val="accent1"/>
            </a:solidFill>
            <a:ln w="9525" algn="ctr">
              <a:solidFill>
                <a:schemeClr val="accent1"/>
              </a:solidFill>
              <a:miter lim="800000"/>
              <a:headEnd/>
              <a:tailEnd/>
            </a:ln>
          </p:spPr>
          <p:txBody>
            <a:bodyPr wrap="none" lIns="18000" tIns="18000" rIns="18000" bIns="18000" anchor="ctr"/>
            <a:lstStyle/>
            <a:p>
              <a:pPr algn="ctr" eaLnBrk="0" hangingPunct="0"/>
              <a:r>
                <a:rPr lang="fr-FR" sz="1100">
                  <a:solidFill>
                    <a:schemeClr val="bg1"/>
                  </a:solidFill>
                </a:rPr>
                <a:t>SS</a:t>
              </a:r>
            </a:p>
          </p:txBody>
        </p:sp>
        <p:sp>
          <p:nvSpPr>
            <p:cNvPr id="9" name="Rectangle 32"/>
            <p:cNvSpPr>
              <a:spLocks noChangeArrowheads="1"/>
            </p:cNvSpPr>
            <p:nvPr/>
          </p:nvSpPr>
          <p:spPr bwMode="auto">
            <a:xfrm>
              <a:off x="401638"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Mut</a:t>
              </a:r>
            </a:p>
          </p:txBody>
        </p:sp>
        <p:sp>
          <p:nvSpPr>
            <p:cNvPr id="10" name="Rectangle 33"/>
            <p:cNvSpPr>
              <a:spLocks noChangeArrowheads="1"/>
            </p:cNvSpPr>
            <p:nvPr/>
          </p:nvSpPr>
          <p:spPr bwMode="auto">
            <a:xfrm>
              <a:off x="760413"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GPS</a:t>
              </a:r>
            </a:p>
          </p:txBody>
        </p:sp>
        <p:sp>
          <p:nvSpPr>
            <p:cNvPr id="11" name="Rectangle 34"/>
            <p:cNvSpPr>
              <a:spLocks noChangeArrowheads="1"/>
            </p:cNvSpPr>
            <p:nvPr/>
          </p:nvSpPr>
          <p:spPr bwMode="auto">
            <a:xfrm>
              <a:off x="111760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IRC</a:t>
              </a:r>
            </a:p>
          </p:txBody>
        </p:sp>
        <p:sp>
          <p:nvSpPr>
            <p:cNvPr id="12" name="Rectangle 35"/>
            <p:cNvSpPr>
              <a:spLocks noChangeArrowheads="1"/>
            </p:cNvSpPr>
            <p:nvPr/>
          </p:nvSpPr>
          <p:spPr bwMode="auto">
            <a:xfrm>
              <a:off x="147637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IP</a:t>
              </a:r>
            </a:p>
          </p:txBody>
        </p:sp>
      </p:grpSp>
      <p:sp>
        <p:nvSpPr>
          <p:cNvPr id="13" name="Rectangle 16"/>
          <p:cNvSpPr txBox="1">
            <a:spLocks noChangeArrowheads="1"/>
          </p:cNvSpPr>
          <p:nvPr/>
        </p:nvSpPr>
        <p:spPr>
          <a:xfrm>
            <a:off x="4211962" y="1474242"/>
            <a:ext cx="4473575" cy="3610942"/>
          </a:xfrm>
          <a:prstGeom prst="rect">
            <a:avLst/>
          </a:prstGeom>
        </p:spPr>
        <p:txBody>
          <a:bodyPr vert="horz" lIns="0" tIns="0" rIns="0" bIns="0" rtlCol="0">
            <a:noAutofit/>
          </a:bodyPr>
          <a:lstStyle/>
          <a:p>
            <a:pPr marL="271463" marR="0" lvl="0" indent="-271463" algn="just"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400" b="0" i="0" u="none" strike="noStrike" kern="1200" cap="none" spc="0" normalizeH="0" baseline="0" noProof="0" dirty="0" smtClean="0">
                <a:ln>
                  <a:noFill/>
                </a:ln>
                <a:solidFill>
                  <a:schemeClr val="tx1"/>
                </a:solidFill>
                <a:effectLst/>
                <a:uLnTx/>
                <a:uFillTx/>
                <a:ea typeface="+mn-ea"/>
                <a:cs typeface="+mn-cs"/>
              </a:rPr>
              <a:t>La sécurité sociale regroupe des organismes agissant pour le compte de l’Etat en matière : </a:t>
            </a:r>
          </a:p>
          <a:p>
            <a:pPr marL="715963" marR="0" lvl="1" indent="-242888" algn="just"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De Retraite</a:t>
            </a:r>
          </a:p>
          <a:p>
            <a:pPr marL="715963" marR="0" lvl="1" indent="-242888" algn="just"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De Santé-Prévoyance</a:t>
            </a:r>
          </a:p>
          <a:p>
            <a:pPr marL="715963" marR="0" lvl="1" indent="-242888" algn="just"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De famille</a:t>
            </a:r>
          </a:p>
          <a:p>
            <a:pPr marL="715963" marR="0" lvl="1" indent="-242888" algn="just"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De dépendance</a:t>
            </a:r>
          </a:p>
          <a:p>
            <a:pPr marL="271463" marR="0" lvl="0" indent="-271463" algn="just"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400" b="0" i="0" u="none" strike="noStrike" kern="1200" cap="none" spc="0" normalizeH="0" baseline="0" noProof="0" dirty="0" smtClean="0">
                <a:ln>
                  <a:noFill/>
                </a:ln>
                <a:solidFill>
                  <a:schemeClr val="tx1"/>
                </a:solidFill>
                <a:effectLst/>
                <a:uLnTx/>
                <a:uFillTx/>
                <a:ea typeface="+mn-ea"/>
                <a:cs typeface="+mn-cs"/>
              </a:rPr>
              <a:t>Il existe également un organisme de recouvrement des cotisations et contributions sociales qui assurent une grande partie du financement de la protection sociale : l’Agence Centrale des organismes de sécurité sociale. </a:t>
            </a:r>
          </a:p>
          <a:p>
            <a:pPr marL="271463" marR="0" lvl="0" indent="-271463" algn="just"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400" b="0" i="0" u="none" strike="noStrike" kern="1200" cap="none" spc="0" normalizeH="0" baseline="0" noProof="0" dirty="0" smtClean="0">
                <a:ln>
                  <a:noFill/>
                </a:ln>
                <a:solidFill>
                  <a:schemeClr val="tx1"/>
                </a:solidFill>
                <a:effectLst/>
                <a:uLnTx/>
                <a:uFillTx/>
                <a:ea typeface="+mn-ea"/>
                <a:cs typeface="+mn-cs"/>
              </a:rPr>
              <a:t>Attention ! Les organismes de sécurité sociale n’ont aucune activité en matière de chômage. L’UNEDIC et les ASSEDIC assurent ces actions. </a:t>
            </a:r>
            <a:endParaRPr kumimoji="0" lang="fr-FR" sz="2000" b="0" i="0" u="none" strike="noStrike" kern="1200" cap="none" spc="0" normalizeH="0" baseline="0" noProof="0" dirty="0" smtClean="0">
              <a:ln>
                <a:noFill/>
              </a:ln>
              <a:solidFill>
                <a:schemeClr val="tx1"/>
              </a:solidFill>
              <a:effectLst/>
              <a:uLnTx/>
              <a:uFillTx/>
              <a:ea typeface="+mn-ea"/>
              <a:cs typeface="+mn-cs"/>
            </a:endParaRPr>
          </a:p>
        </p:txBody>
      </p:sp>
      <p:sp>
        <p:nvSpPr>
          <p:cNvPr id="14" name="Rectangle 18"/>
          <p:cNvSpPr>
            <a:spLocks noChangeArrowheads="1"/>
          </p:cNvSpPr>
          <p:nvPr/>
        </p:nvSpPr>
        <p:spPr bwMode="auto">
          <a:xfrm>
            <a:off x="654374" y="1441798"/>
            <a:ext cx="3290887" cy="3629025"/>
          </a:xfrm>
          <a:prstGeom prst="rect">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algn="ctr" defTabSz="874713" eaLnBrk="0" hangingPunct="0">
              <a:defRPr/>
            </a:pPr>
            <a:r>
              <a:rPr lang="fr-FR" sz="1200" b="1"/>
              <a:t>Etat (ministères)</a:t>
            </a:r>
          </a:p>
        </p:txBody>
      </p:sp>
      <p:sp>
        <p:nvSpPr>
          <p:cNvPr id="15" name="Rectangle 19"/>
          <p:cNvSpPr>
            <a:spLocks noChangeArrowheads="1"/>
          </p:cNvSpPr>
          <p:nvPr/>
        </p:nvSpPr>
        <p:spPr bwMode="auto">
          <a:xfrm>
            <a:off x="697934" y="1699359"/>
            <a:ext cx="2377532" cy="408048"/>
          </a:xfrm>
          <a:prstGeom prst="rect">
            <a:avLst/>
          </a:prstGeom>
          <a:solidFill>
            <a:schemeClr val="tx1">
              <a:lumMod val="25000"/>
              <a:lumOff val="75000"/>
            </a:schemeClr>
          </a:solidFill>
          <a:ln>
            <a:headEnd/>
            <a:tailEnd/>
          </a:ln>
        </p:spPr>
        <p:style>
          <a:lnRef idx="0">
            <a:schemeClr val="accent3"/>
          </a:lnRef>
          <a:fillRef idx="3">
            <a:schemeClr val="accent3"/>
          </a:fillRef>
          <a:effectRef idx="3">
            <a:schemeClr val="accent3"/>
          </a:effectRef>
          <a:fontRef idx="minor">
            <a:schemeClr val="lt1"/>
          </a:fontRef>
        </p:style>
        <p:txBody>
          <a:bodyPr anchor="ctr"/>
          <a:lstStyle/>
          <a:p>
            <a:pPr algn="ctr" defTabSz="874713" eaLnBrk="0" hangingPunct="0">
              <a:lnSpc>
                <a:spcPct val="90000"/>
              </a:lnSpc>
              <a:defRPr/>
            </a:pPr>
            <a:r>
              <a:rPr lang="fr-FR" sz="1200" b="1" dirty="0">
                <a:solidFill>
                  <a:schemeClr val="tx1"/>
                </a:solidFill>
              </a:rPr>
              <a:t>Administration Sanitaire et sociale</a:t>
            </a:r>
          </a:p>
        </p:txBody>
      </p:sp>
      <p:sp>
        <p:nvSpPr>
          <p:cNvPr id="16" name="Rectangle 20"/>
          <p:cNvSpPr>
            <a:spLocks noChangeArrowheads="1"/>
          </p:cNvSpPr>
          <p:nvPr/>
        </p:nvSpPr>
        <p:spPr bwMode="auto">
          <a:xfrm>
            <a:off x="3117621" y="1699359"/>
            <a:ext cx="805159" cy="408048"/>
          </a:xfrm>
          <a:prstGeom prst="rect">
            <a:avLst/>
          </a:prstGeom>
          <a:solidFill>
            <a:schemeClr val="tx1">
              <a:lumMod val="25000"/>
              <a:lumOff val="75000"/>
            </a:schemeClr>
          </a:solidFill>
          <a:ln>
            <a:headEnd/>
            <a:tailEnd/>
          </a:ln>
        </p:spPr>
        <p:style>
          <a:lnRef idx="0">
            <a:schemeClr val="accent3"/>
          </a:lnRef>
          <a:fillRef idx="3">
            <a:schemeClr val="accent3"/>
          </a:fillRef>
          <a:effectRef idx="3">
            <a:schemeClr val="accent3"/>
          </a:effectRef>
          <a:fontRef idx="minor">
            <a:schemeClr val="lt1"/>
          </a:fontRef>
        </p:style>
        <p:txBody>
          <a:bodyPr anchor="ctr"/>
          <a:lstStyle/>
          <a:p>
            <a:pPr algn="ctr" defTabSz="874713" eaLnBrk="0" hangingPunct="0">
              <a:lnSpc>
                <a:spcPct val="90000"/>
              </a:lnSpc>
              <a:defRPr/>
            </a:pPr>
            <a:r>
              <a:rPr lang="fr-FR" sz="1200" b="1" dirty="0">
                <a:solidFill>
                  <a:schemeClr val="tx1"/>
                </a:solidFill>
              </a:rPr>
              <a:t>DGEFP</a:t>
            </a:r>
          </a:p>
        </p:txBody>
      </p:sp>
      <p:sp>
        <p:nvSpPr>
          <p:cNvPr id="17" name="Rectangle 21"/>
          <p:cNvSpPr>
            <a:spLocks noChangeArrowheads="1"/>
          </p:cNvSpPr>
          <p:nvPr/>
        </p:nvSpPr>
        <p:spPr bwMode="auto">
          <a:xfrm rot="16200000">
            <a:off x="-142687" y="3130105"/>
            <a:ext cx="2210985" cy="31897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874713" eaLnBrk="0" hangingPunct="0">
              <a:defRPr/>
            </a:pPr>
            <a:r>
              <a:rPr lang="fr-FR" sz="1200" b="1"/>
              <a:t>Retraite</a:t>
            </a:r>
          </a:p>
        </p:txBody>
      </p:sp>
      <p:sp>
        <p:nvSpPr>
          <p:cNvPr id="18" name="Rectangle 22"/>
          <p:cNvSpPr>
            <a:spLocks noChangeArrowheads="1"/>
          </p:cNvSpPr>
          <p:nvPr/>
        </p:nvSpPr>
        <p:spPr bwMode="auto">
          <a:xfrm rot="16200000">
            <a:off x="297130" y="3130105"/>
            <a:ext cx="2210985" cy="31897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874713" eaLnBrk="0" hangingPunct="0">
              <a:defRPr/>
            </a:pPr>
            <a:r>
              <a:rPr lang="fr-FR" sz="1400" b="1" dirty="0"/>
              <a:t>Santé - Prévoyance</a:t>
            </a:r>
          </a:p>
        </p:txBody>
      </p:sp>
      <p:sp>
        <p:nvSpPr>
          <p:cNvPr id="19" name="Rectangle 23"/>
          <p:cNvSpPr>
            <a:spLocks noChangeArrowheads="1"/>
          </p:cNvSpPr>
          <p:nvPr/>
        </p:nvSpPr>
        <p:spPr bwMode="auto">
          <a:xfrm rot="16200000">
            <a:off x="763752" y="3104705"/>
            <a:ext cx="2210985" cy="31897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874713" eaLnBrk="0" hangingPunct="0">
              <a:defRPr/>
            </a:pPr>
            <a:r>
              <a:rPr lang="fr-FR" sz="1400" b="1"/>
              <a:t>Famille</a:t>
            </a:r>
            <a:endParaRPr lang="fr-FR" sz="1600" b="1"/>
          </a:p>
        </p:txBody>
      </p:sp>
      <p:sp>
        <p:nvSpPr>
          <p:cNvPr id="20" name="Rectangle 24"/>
          <p:cNvSpPr>
            <a:spLocks noChangeArrowheads="1"/>
          </p:cNvSpPr>
          <p:nvPr/>
        </p:nvSpPr>
        <p:spPr bwMode="auto">
          <a:xfrm rot="16200000">
            <a:off x="1178165" y="3130105"/>
            <a:ext cx="2210985" cy="31897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874713" eaLnBrk="0" hangingPunct="0">
              <a:defRPr/>
            </a:pPr>
            <a:r>
              <a:rPr lang="fr-FR" sz="1400" b="1"/>
              <a:t>Dépendance</a:t>
            </a:r>
          </a:p>
        </p:txBody>
      </p:sp>
      <p:sp>
        <p:nvSpPr>
          <p:cNvPr id="21" name="Rectangle 25"/>
          <p:cNvSpPr>
            <a:spLocks noChangeArrowheads="1"/>
          </p:cNvSpPr>
          <p:nvPr/>
        </p:nvSpPr>
        <p:spPr bwMode="auto">
          <a:xfrm rot="16200000">
            <a:off x="1619386" y="3130105"/>
            <a:ext cx="2210985" cy="31897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874713" eaLnBrk="0" hangingPunct="0">
              <a:defRPr/>
            </a:pPr>
            <a:r>
              <a:rPr lang="fr-FR" sz="1400" b="1"/>
              <a:t>Recouvrement</a:t>
            </a:r>
          </a:p>
        </p:txBody>
      </p:sp>
      <p:sp>
        <p:nvSpPr>
          <p:cNvPr id="22" name="Rectangle 26"/>
          <p:cNvSpPr>
            <a:spLocks noChangeArrowheads="1"/>
          </p:cNvSpPr>
          <p:nvPr/>
        </p:nvSpPr>
        <p:spPr bwMode="auto">
          <a:xfrm rot="16200000">
            <a:off x="2346557" y="3071021"/>
            <a:ext cx="2210985" cy="28665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874713" eaLnBrk="0" hangingPunct="0">
              <a:defRPr/>
            </a:pPr>
            <a:r>
              <a:rPr lang="fr-FR" sz="1400" b="1"/>
              <a:t>Chômage</a:t>
            </a:r>
            <a:r>
              <a:rPr lang="fr-FR" sz="1600" b="1"/>
              <a:t>*</a:t>
            </a:r>
          </a:p>
        </p:txBody>
      </p:sp>
      <p:sp>
        <p:nvSpPr>
          <p:cNvPr id="23" name="Rectangle 27"/>
          <p:cNvSpPr>
            <a:spLocks noChangeArrowheads="1"/>
          </p:cNvSpPr>
          <p:nvPr/>
        </p:nvSpPr>
        <p:spPr bwMode="auto">
          <a:xfrm>
            <a:off x="697236" y="2106960"/>
            <a:ext cx="2378075" cy="2963862"/>
          </a:xfrm>
          <a:prstGeom prst="rect">
            <a:avLst/>
          </a:prstGeom>
          <a:noFill/>
          <a:ln w="9525">
            <a:solidFill>
              <a:schemeClr val="tx1"/>
            </a:solidFill>
            <a:prstDash val="dash"/>
            <a:miter lim="800000"/>
            <a:headEnd/>
            <a:tailEnd/>
          </a:ln>
        </p:spPr>
        <p:txBody>
          <a:bodyPr wrap="none" anchor="b"/>
          <a:lstStyle/>
          <a:p>
            <a:pPr algn="ctr" defTabSz="874713" eaLnBrk="0" hangingPunct="0"/>
            <a:r>
              <a:rPr lang="fr-FR" sz="1200" b="1"/>
              <a:t>Sécurité Sociale</a:t>
            </a:r>
          </a:p>
        </p:txBody>
      </p:sp>
      <p:sp>
        <p:nvSpPr>
          <p:cNvPr id="24" name="Rectangle 28"/>
          <p:cNvSpPr>
            <a:spLocks noChangeArrowheads="1"/>
          </p:cNvSpPr>
          <p:nvPr/>
        </p:nvSpPr>
        <p:spPr bwMode="auto">
          <a:xfrm>
            <a:off x="3124523" y="2108548"/>
            <a:ext cx="798512" cy="2962275"/>
          </a:xfrm>
          <a:prstGeom prst="rect">
            <a:avLst/>
          </a:prstGeom>
          <a:noFill/>
          <a:ln w="9525">
            <a:solidFill>
              <a:schemeClr val="tx1"/>
            </a:solidFill>
            <a:prstDash val="dash"/>
            <a:miter lim="800000"/>
            <a:headEnd/>
            <a:tailEnd/>
          </a:ln>
        </p:spPr>
        <p:txBody>
          <a:bodyPr wrap="none" anchor="b"/>
          <a:lstStyle/>
          <a:p>
            <a:pPr algn="ctr" defTabSz="874713" eaLnBrk="0" hangingPunct="0"/>
            <a:r>
              <a:rPr lang="fr-FR" sz="1200" b="1"/>
              <a:t>UNEDIC</a:t>
            </a:r>
          </a:p>
        </p:txBody>
      </p:sp>
      <p:sp>
        <p:nvSpPr>
          <p:cNvPr id="25" name="Text Box 29"/>
          <p:cNvSpPr txBox="1">
            <a:spLocks noChangeArrowheads="1"/>
          </p:cNvSpPr>
          <p:nvPr/>
        </p:nvSpPr>
        <p:spPr bwMode="auto">
          <a:xfrm>
            <a:off x="687536" y="5301208"/>
            <a:ext cx="2300288" cy="221018"/>
          </a:xfrm>
          <a:prstGeom prst="rect">
            <a:avLst/>
          </a:prstGeom>
          <a:noFill/>
          <a:ln w="9525" algn="ctr">
            <a:noFill/>
            <a:miter lim="800000"/>
            <a:headEnd/>
            <a:tailEnd/>
          </a:ln>
        </p:spPr>
        <p:txBody>
          <a:bodyPr lIns="18000" tIns="18000" rIns="18000" bIns="18000">
            <a:spAutoFit/>
          </a:bodyPr>
          <a:lstStyle/>
          <a:p>
            <a:pPr eaLnBrk="0" hangingPunct="0">
              <a:spcBef>
                <a:spcPct val="50000"/>
              </a:spcBef>
            </a:pPr>
            <a:r>
              <a:rPr lang="fr-FR" sz="1200" i="1" dirty="0"/>
              <a:t>* </a:t>
            </a:r>
            <a:r>
              <a:rPr lang="fr-FR" sz="1100" i="1" dirty="0"/>
              <a:t>Dont le recouvrement</a:t>
            </a:r>
          </a:p>
        </p:txBody>
      </p:sp>
      <p:sp>
        <p:nvSpPr>
          <p:cNvPr id="26"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lnSpc>
                <a:spcPct val="90000"/>
              </a:lnSpc>
            </a:pPr>
            <a:r>
              <a:rPr lang="fr-FR" sz="1400" u="sng" dirty="0" smtClean="0"/>
              <a:t>Les principales caractéristiques des mutuelles :</a:t>
            </a:r>
          </a:p>
          <a:p>
            <a:pPr lvl="1" algn="just"/>
            <a:r>
              <a:rPr lang="fr-FR" sz="1200" dirty="0" smtClean="0"/>
              <a:t>Ce sont des sociétés de personnes. Leurs représentants sont élus par les adhérents</a:t>
            </a:r>
          </a:p>
          <a:p>
            <a:pPr lvl="2" algn="just"/>
            <a:r>
              <a:rPr lang="fr-FR" sz="1200" dirty="0"/>
              <a:t>1 contrat = 1 voix</a:t>
            </a:r>
          </a:p>
          <a:p>
            <a:pPr lvl="1" algn="just"/>
            <a:r>
              <a:rPr lang="fr-FR" sz="1200" dirty="0" smtClean="0"/>
              <a:t>Elles sont à but non lucratif et les excédents éventuels sont investis au profit des mutualistes</a:t>
            </a:r>
          </a:p>
          <a:p>
            <a:pPr lvl="1" algn="just"/>
            <a:r>
              <a:rPr lang="fr-FR" sz="1200" dirty="0" smtClean="0"/>
              <a:t>Elles sont régies par le code de la Mutualité</a:t>
            </a:r>
          </a:p>
          <a:p>
            <a:pPr lvl="1" algn="just"/>
            <a:r>
              <a:rPr lang="fr-FR" sz="1200" dirty="0" smtClean="0"/>
              <a:t>Les assurés sont des adhérents et non des clients</a:t>
            </a:r>
          </a:p>
          <a:p>
            <a:pPr lvl="1" algn="just"/>
            <a:r>
              <a:rPr lang="fr-FR" sz="1200" dirty="0" smtClean="0"/>
              <a:t>Les objectifs poursuivis sont la santé, la prévoyance, la solidarité et l’entraide</a:t>
            </a:r>
          </a:p>
          <a:p>
            <a:pPr lvl="1" algn="just"/>
            <a:r>
              <a:rPr lang="fr-FR" sz="1200" dirty="0" smtClean="0"/>
              <a:t>L’égalité de traitement des adhérents et l’absence de sélection des risques</a:t>
            </a:r>
          </a:p>
          <a:p>
            <a:pPr lvl="1" algn="just"/>
            <a:r>
              <a:rPr lang="fr-FR" sz="1200" dirty="0" smtClean="0"/>
              <a:t>La création des mutuelles est soumise à déclaration</a:t>
            </a:r>
          </a:p>
          <a:p>
            <a:pPr lvl="1" algn="just"/>
            <a:r>
              <a:rPr lang="fr-FR" sz="1200" dirty="0" smtClean="0"/>
              <a:t>Le statut de la mutuelle relève du principe de l'autogestion</a:t>
            </a:r>
          </a:p>
          <a:p>
            <a:pPr lvl="1" algn="just"/>
            <a:r>
              <a:rPr lang="fr-FR" sz="1200" dirty="0" smtClean="0"/>
              <a:t>A l'exception des cas où elles participent, en qualité d'organisme social, à la gestion d'un régime obligatoire de sécurité sociale, les mutuelles font partie de ce qui est convenu d'appeler « le droit de la sécurité sociale complémentaire »</a:t>
            </a:r>
          </a:p>
          <a:p>
            <a:pPr lvl="1" algn="just"/>
            <a:r>
              <a:rPr lang="fr-FR" sz="1200" dirty="0" smtClean="0"/>
              <a:t>Elles gèrent souvent des établissements de soins</a:t>
            </a:r>
          </a:p>
          <a:p>
            <a:pPr algn="just"/>
            <a:r>
              <a:rPr lang="fr-FR" sz="1400" u="sng" dirty="0" smtClean="0"/>
              <a:t>Les valeurs mutualistes :</a:t>
            </a:r>
          </a:p>
          <a:p>
            <a:pPr lvl="1" algn="just"/>
            <a:r>
              <a:rPr lang="fr-FR" sz="1200" dirty="0" smtClean="0"/>
              <a:t>Liberté, d’adhésion</a:t>
            </a:r>
          </a:p>
          <a:p>
            <a:pPr lvl="1" algn="just"/>
            <a:r>
              <a:rPr lang="fr-FR" sz="1200" dirty="0" smtClean="0"/>
              <a:t>Solidarité, entre les adhérents</a:t>
            </a:r>
          </a:p>
          <a:p>
            <a:pPr lvl="1" algn="just"/>
            <a:r>
              <a:rPr lang="fr-FR" sz="1200" dirty="0" smtClean="0"/>
              <a:t>Démocratie et indépendance, dans la gouvernance</a:t>
            </a:r>
          </a:p>
          <a:p>
            <a:endParaRPr lang="fr-FR" dirty="0"/>
          </a:p>
        </p:txBody>
      </p:sp>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43</a:t>
            </a:fld>
            <a:endParaRPr lang="fr-FR" dirty="0"/>
          </a:p>
        </p:txBody>
      </p:sp>
      <p:sp>
        <p:nvSpPr>
          <p:cNvPr id="6" name="Espace réservé du texte 5"/>
          <p:cNvSpPr>
            <a:spLocks noGrp="1"/>
          </p:cNvSpPr>
          <p:nvPr>
            <p:ph type="body" sz="quarter" idx="13"/>
          </p:nvPr>
        </p:nvSpPr>
        <p:spPr/>
        <p:txBody>
          <a:bodyPr/>
          <a:lstStyle/>
          <a:p>
            <a:r>
              <a:rPr lang="fr-FR" dirty="0" smtClean="0"/>
              <a:t>Les mutuelles</a:t>
            </a:r>
            <a:endParaRPr lang="fr-FR" dirty="0"/>
          </a:p>
        </p:txBody>
      </p:sp>
      <p:grpSp>
        <p:nvGrpSpPr>
          <p:cNvPr id="7" name="Groupe 9"/>
          <p:cNvGrpSpPr>
            <a:grpSpLocks/>
          </p:cNvGrpSpPr>
          <p:nvPr/>
        </p:nvGrpSpPr>
        <p:grpSpPr bwMode="auto">
          <a:xfrm>
            <a:off x="7092280" y="526580"/>
            <a:ext cx="1711325" cy="238125"/>
            <a:chOff x="44450" y="115888"/>
            <a:chExt cx="1711325" cy="238125"/>
          </a:xfrm>
        </p:grpSpPr>
        <p:sp>
          <p:nvSpPr>
            <p:cNvPr id="8" name="Rectangle 6"/>
            <p:cNvSpPr>
              <a:spLocks noChangeArrowheads="1"/>
            </p:cNvSpPr>
            <p:nvPr/>
          </p:nvSpPr>
          <p:spPr bwMode="auto">
            <a:xfrm>
              <a:off x="44450"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SS</a:t>
              </a:r>
            </a:p>
          </p:txBody>
        </p:sp>
        <p:sp>
          <p:nvSpPr>
            <p:cNvPr id="9" name="Rectangle 7"/>
            <p:cNvSpPr>
              <a:spLocks noChangeArrowheads="1"/>
            </p:cNvSpPr>
            <p:nvPr/>
          </p:nvSpPr>
          <p:spPr bwMode="auto">
            <a:xfrm>
              <a:off x="401638" y="115888"/>
              <a:ext cx="279400" cy="238125"/>
            </a:xfrm>
            <a:prstGeom prst="rect">
              <a:avLst/>
            </a:prstGeom>
            <a:solidFill>
              <a:schemeClr val="accent1"/>
            </a:solidFill>
            <a:ln w="9525" algn="ctr">
              <a:solidFill>
                <a:schemeClr val="accent1"/>
              </a:solidFill>
              <a:miter lim="800000"/>
              <a:headEnd/>
              <a:tailEnd/>
            </a:ln>
          </p:spPr>
          <p:txBody>
            <a:bodyPr wrap="none" lIns="18000" tIns="18000" rIns="18000" bIns="18000" anchor="ctr"/>
            <a:lstStyle/>
            <a:p>
              <a:pPr algn="ctr" eaLnBrk="0" hangingPunct="0"/>
              <a:r>
                <a:rPr lang="fr-FR" sz="1100" dirty="0">
                  <a:solidFill>
                    <a:schemeClr val="bg1"/>
                  </a:solidFill>
                </a:rPr>
                <a:t>Mut</a:t>
              </a:r>
            </a:p>
          </p:txBody>
        </p:sp>
        <p:sp>
          <p:nvSpPr>
            <p:cNvPr id="10" name="Rectangle 8"/>
            <p:cNvSpPr>
              <a:spLocks noChangeArrowheads="1"/>
            </p:cNvSpPr>
            <p:nvPr/>
          </p:nvSpPr>
          <p:spPr bwMode="auto">
            <a:xfrm>
              <a:off x="760413"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dirty="0"/>
                <a:t>GPS</a:t>
              </a:r>
              <a:endParaRPr lang="fr-FR" sz="1200" dirty="0"/>
            </a:p>
          </p:txBody>
        </p:sp>
        <p:sp>
          <p:nvSpPr>
            <p:cNvPr id="11" name="Rectangle 9"/>
            <p:cNvSpPr>
              <a:spLocks noChangeArrowheads="1"/>
            </p:cNvSpPr>
            <p:nvPr/>
          </p:nvSpPr>
          <p:spPr bwMode="auto">
            <a:xfrm>
              <a:off x="111633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dirty="0"/>
                <a:t>IRC</a:t>
              </a:r>
            </a:p>
          </p:txBody>
        </p:sp>
        <p:sp>
          <p:nvSpPr>
            <p:cNvPr id="12" name="Rectangle 10"/>
            <p:cNvSpPr>
              <a:spLocks noChangeArrowheads="1"/>
            </p:cNvSpPr>
            <p:nvPr/>
          </p:nvSpPr>
          <p:spPr bwMode="auto">
            <a:xfrm>
              <a:off x="147637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IP</a:t>
              </a:r>
            </a:p>
          </p:txBody>
        </p:sp>
      </p:grpSp>
      <p:sp>
        <p:nvSpPr>
          <p:cNvPr id="13"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sz="1400" u="sng" dirty="0" smtClean="0"/>
              <a:t>Les différents types de mutuelles :</a:t>
            </a:r>
          </a:p>
          <a:p>
            <a:pPr lvl="1" algn="just"/>
            <a:r>
              <a:rPr lang="fr-FR" sz="1200" dirty="0" smtClean="0"/>
              <a:t>Les mutuelles 45 sont régies par le Code de la Mutualité (MGEN, MG, etc.) par opposition aux mutuelles d’assurance ou Mutuelles sans intermédiaire (MSI) sont régies par le Code des Assurances (positionnement historique sur l’Automobile et la MRH, diversification sur la santé) (MACIF, MAAF, MMA, Groupama…)</a:t>
            </a:r>
          </a:p>
          <a:p>
            <a:pPr lvl="2" algn="just"/>
            <a:r>
              <a:rPr lang="fr-FR" sz="1200" dirty="0" smtClean="0"/>
              <a:t>Elles </a:t>
            </a:r>
            <a:r>
              <a:rPr lang="fr-FR" sz="1200" dirty="0"/>
              <a:t>répondent aux mêmes valeurs mutualistes mais les mutuelles d’assurance, du fait de leur rattachement au Code des Assurances, échappent à l’interdiction de pratiquer une sélection sur les risques</a:t>
            </a:r>
          </a:p>
          <a:p>
            <a:pPr lvl="1" algn="just"/>
            <a:endParaRPr lang="fr-FR" sz="600" dirty="0" smtClean="0"/>
          </a:p>
          <a:p>
            <a:pPr algn="just"/>
            <a:r>
              <a:rPr lang="fr-FR" sz="1400" u="sng" dirty="0" smtClean="0"/>
              <a:t>La situation du marché :</a:t>
            </a:r>
          </a:p>
          <a:p>
            <a:pPr lvl="1" algn="just"/>
            <a:r>
              <a:rPr lang="fr-FR" sz="1200" dirty="0" smtClean="0"/>
              <a:t>Leaders incontestés du marché de la complémentaire santé en France ; Elles protègent notamment les fonctionnaires, qui représentent à eux seuls 26% des actifs</a:t>
            </a:r>
          </a:p>
          <a:p>
            <a:pPr lvl="1" algn="just"/>
            <a:endParaRPr lang="fr-FR" sz="1200" dirty="0" smtClean="0"/>
          </a:p>
          <a:p>
            <a:pPr lvl="1" algn="just"/>
            <a:r>
              <a:rPr lang="fr-FR" sz="1200" dirty="0" smtClean="0"/>
              <a:t>En 2002, le nouveau code de la mutualité a été à l’origine d’une vague de concentration sans précédent :</a:t>
            </a:r>
          </a:p>
          <a:p>
            <a:pPr lvl="2" algn="just"/>
            <a:r>
              <a:rPr lang="fr-FR" sz="1200" dirty="0"/>
              <a:t>Depuis le 1</a:t>
            </a:r>
            <a:r>
              <a:rPr lang="fr-FR" sz="1200" baseline="30000" dirty="0"/>
              <a:t>er</a:t>
            </a:r>
            <a:r>
              <a:rPr lang="fr-FR" sz="1200" dirty="0"/>
              <a:t> janvier 2003, les mutuelles sont en effet dans l’obligation d’être en conformité avec ce nouveau code. Pour cela, leurs réserves financières doivent être comprises entre 16% et 18% de leur chiffre d’affaires contre 10% auparavant. Nombre de structures ont de fait fusionné afin d’y parvenir</a:t>
            </a:r>
          </a:p>
          <a:p>
            <a:pPr lvl="2" algn="just"/>
            <a:endParaRPr lang="fr-FR" sz="1200" dirty="0"/>
          </a:p>
          <a:p>
            <a:pPr lvl="1" algn="just"/>
            <a:r>
              <a:rPr lang="fr-FR" sz="1200" dirty="0" smtClean="0"/>
              <a:t>Le durcissement de l’environnement concurrentiel et notamment la compétition entre les établissements mutualistes eux-mêmes soumettent la philosophie mutualiste à rude épreuve</a:t>
            </a:r>
          </a:p>
          <a:p>
            <a:endParaRPr lang="fr-FR" dirty="0"/>
          </a:p>
        </p:txBody>
      </p:sp>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44</a:t>
            </a:fld>
            <a:endParaRPr lang="fr-FR" dirty="0"/>
          </a:p>
        </p:txBody>
      </p:sp>
      <p:sp>
        <p:nvSpPr>
          <p:cNvPr id="6" name="Espace réservé du texte 5"/>
          <p:cNvSpPr>
            <a:spLocks noGrp="1"/>
          </p:cNvSpPr>
          <p:nvPr>
            <p:ph type="body" sz="quarter" idx="13"/>
          </p:nvPr>
        </p:nvSpPr>
        <p:spPr/>
        <p:txBody>
          <a:bodyPr/>
          <a:lstStyle/>
          <a:p>
            <a:r>
              <a:rPr lang="fr-FR" dirty="0" smtClean="0"/>
              <a:t>Les mutuelles</a:t>
            </a:r>
            <a:endParaRPr lang="fr-FR" dirty="0"/>
          </a:p>
        </p:txBody>
      </p:sp>
      <p:grpSp>
        <p:nvGrpSpPr>
          <p:cNvPr id="7" name="Groupe 9"/>
          <p:cNvGrpSpPr>
            <a:grpSpLocks/>
          </p:cNvGrpSpPr>
          <p:nvPr/>
        </p:nvGrpSpPr>
        <p:grpSpPr bwMode="auto">
          <a:xfrm>
            <a:off x="7092280" y="526580"/>
            <a:ext cx="1711325" cy="238125"/>
            <a:chOff x="44450" y="115888"/>
            <a:chExt cx="1711325" cy="238125"/>
          </a:xfrm>
        </p:grpSpPr>
        <p:sp>
          <p:nvSpPr>
            <p:cNvPr id="8" name="Rectangle 6"/>
            <p:cNvSpPr>
              <a:spLocks noChangeArrowheads="1"/>
            </p:cNvSpPr>
            <p:nvPr/>
          </p:nvSpPr>
          <p:spPr bwMode="auto">
            <a:xfrm>
              <a:off x="44450"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SS</a:t>
              </a:r>
            </a:p>
          </p:txBody>
        </p:sp>
        <p:sp>
          <p:nvSpPr>
            <p:cNvPr id="9" name="Rectangle 7"/>
            <p:cNvSpPr>
              <a:spLocks noChangeArrowheads="1"/>
            </p:cNvSpPr>
            <p:nvPr/>
          </p:nvSpPr>
          <p:spPr bwMode="auto">
            <a:xfrm>
              <a:off x="401638" y="115888"/>
              <a:ext cx="279400" cy="238125"/>
            </a:xfrm>
            <a:prstGeom prst="rect">
              <a:avLst/>
            </a:prstGeom>
            <a:solidFill>
              <a:schemeClr val="accent1"/>
            </a:solidFill>
            <a:ln w="9525" algn="ctr">
              <a:solidFill>
                <a:schemeClr val="accent1"/>
              </a:solidFill>
              <a:miter lim="800000"/>
              <a:headEnd/>
              <a:tailEnd/>
            </a:ln>
          </p:spPr>
          <p:txBody>
            <a:bodyPr wrap="none" lIns="18000" tIns="18000" rIns="18000" bIns="18000" anchor="ctr"/>
            <a:lstStyle/>
            <a:p>
              <a:pPr algn="ctr" eaLnBrk="0" hangingPunct="0"/>
              <a:r>
                <a:rPr lang="fr-FR" sz="1100" dirty="0">
                  <a:solidFill>
                    <a:schemeClr val="bg1"/>
                  </a:solidFill>
                </a:rPr>
                <a:t>Mut</a:t>
              </a:r>
            </a:p>
          </p:txBody>
        </p:sp>
        <p:sp>
          <p:nvSpPr>
            <p:cNvPr id="10" name="Rectangle 8"/>
            <p:cNvSpPr>
              <a:spLocks noChangeArrowheads="1"/>
            </p:cNvSpPr>
            <p:nvPr/>
          </p:nvSpPr>
          <p:spPr bwMode="auto">
            <a:xfrm>
              <a:off x="760413"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dirty="0"/>
                <a:t>GPS</a:t>
              </a:r>
              <a:endParaRPr lang="fr-FR" sz="1200" dirty="0"/>
            </a:p>
          </p:txBody>
        </p:sp>
        <p:sp>
          <p:nvSpPr>
            <p:cNvPr id="11" name="Rectangle 9"/>
            <p:cNvSpPr>
              <a:spLocks noChangeArrowheads="1"/>
            </p:cNvSpPr>
            <p:nvPr/>
          </p:nvSpPr>
          <p:spPr bwMode="auto">
            <a:xfrm>
              <a:off x="111760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dirty="0"/>
                <a:t>IRC</a:t>
              </a:r>
            </a:p>
          </p:txBody>
        </p:sp>
        <p:sp>
          <p:nvSpPr>
            <p:cNvPr id="12" name="Rectangle 10"/>
            <p:cNvSpPr>
              <a:spLocks noChangeArrowheads="1"/>
            </p:cNvSpPr>
            <p:nvPr/>
          </p:nvSpPr>
          <p:spPr bwMode="auto">
            <a:xfrm>
              <a:off x="147637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IP</a:t>
              </a:r>
            </a:p>
          </p:txBody>
        </p:sp>
      </p:grpSp>
      <p:sp>
        <p:nvSpPr>
          <p:cNvPr id="13"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nSpc>
                <a:spcPct val="90000"/>
              </a:lnSpc>
            </a:pPr>
            <a:r>
              <a:rPr lang="fr-FR" sz="1400" dirty="0" smtClean="0"/>
              <a:t>Chiffres-clés</a:t>
            </a:r>
          </a:p>
          <a:p>
            <a:pPr lvl="1">
              <a:lnSpc>
                <a:spcPct val="90000"/>
              </a:lnSpc>
            </a:pPr>
            <a:r>
              <a:rPr lang="fr-FR" sz="1200" dirty="0" smtClean="0"/>
              <a:t>475 mutuelles au 1</a:t>
            </a:r>
            <a:r>
              <a:rPr lang="fr-FR" sz="1200" baseline="30000" dirty="0" smtClean="0"/>
              <a:t>er</a:t>
            </a:r>
            <a:r>
              <a:rPr lang="fr-FR" sz="1200" dirty="0" smtClean="0"/>
              <a:t> janvier 2014 (1580 en 2009) </a:t>
            </a:r>
            <a:r>
              <a:rPr lang="fr-FR" sz="1200" dirty="0" smtClean="0">
                <a:sym typeface="Wingdings" pitchFamily="2" charset="2"/>
              </a:rPr>
              <a:t> </a:t>
            </a:r>
            <a:r>
              <a:rPr lang="fr-FR" sz="1200" dirty="0" smtClean="0"/>
              <a:t>30 significatives à horizon 2015</a:t>
            </a:r>
          </a:p>
          <a:p>
            <a:pPr lvl="1">
              <a:lnSpc>
                <a:spcPct val="90000"/>
              </a:lnSpc>
            </a:pPr>
            <a:r>
              <a:rPr lang="fr-FR" sz="1200" dirty="0" smtClean="0">
                <a:solidFill>
                  <a:schemeClr val="tx2"/>
                </a:solidFill>
              </a:rPr>
              <a:t>38 M de PP </a:t>
            </a:r>
            <a:r>
              <a:rPr lang="fr-FR" sz="1200" dirty="0" smtClean="0"/>
              <a:t>pour 16,6 Mds € de cotisations en 2014</a:t>
            </a:r>
          </a:p>
          <a:p>
            <a:pPr lvl="1">
              <a:lnSpc>
                <a:spcPct val="90000"/>
              </a:lnSpc>
            </a:pPr>
            <a:r>
              <a:rPr lang="fr-FR" sz="1200" dirty="0" smtClean="0"/>
              <a:t>55,2 % de parts de marché en santé individuelle</a:t>
            </a:r>
          </a:p>
          <a:p>
            <a:pPr lvl="1">
              <a:lnSpc>
                <a:spcPct val="90000"/>
              </a:lnSpc>
            </a:pPr>
            <a:r>
              <a:rPr lang="fr-FR" sz="1200" dirty="0" smtClean="0"/>
              <a:t>23% de parts de marché en santé collective</a:t>
            </a:r>
          </a:p>
          <a:p>
            <a:pPr lvl="1">
              <a:lnSpc>
                <a:spcPct val="90000"/>
              </a:lnSpc>
            </a:pPr>
            <a:r>
              <a:rPr lang="fr-FR" sz="1200" dirty="0" smtClean="0"/>
              <a:t>Mutuelles du top </a:t>
            </a:r>
            <a:r>
              <a:rPr lang="fr-FR" sz="1200" dirty="0" smtClean="0">
                <a:solidFill>
                  <a:schemeClr val="tx2"/>
                </a:solidFill>
              </a:rPr>
              <a:t>30 : 55 % des PP </a:t>
            </a:r>
            <a:r>
              <a:rPr lang="fr-FR" sz="1200" dirty="0" smtClean="0"/>
              <a:t>et 67 % des cotisations</a:t>
            </a:r>
          </a:p>
          <a:p>
            <a:pPr lvl="1">
              <a:lnSpc>
                <a:spcPct val="90000"/>
              </a:lnSpc>
            </a:pPr>
            <a:r>
              <a:rPr lang="fr-FR" sz="1200" dirty="0" smtClean="0">
                <a:solidFill>
                  <a:schemeClr val="tx2"/>
                </a:solidFill>
              </a:rPr>
              <a:t>MFP (34 mutuelles) : 9 M de PP et 3,5 Mds €</a:t>
            </a:r>
          </a:p>
          <a:p>
            <a:pPr lvl="1">
              <a:lnSpc>
                <a:spcPct val="90000"/>
              </a:lnSpc>
            </a:pPr>
            <a:r>
              <a:rPr lang="fr-FR" sz="1200" dirty="0" smtClean="0">
                <a:solidFill>
                  <a:schemeClr val="tx2"/>
                </a:solidFill>
              </a:rPr>
              <a:t>Mutuelles </a:t>
            </a:r>
            <a:r>
              <a:rPr lang="fr-FR" sz="1200" dirty="0" err="1" smtClean="0">
                <a:solidFill>
                  <a:schemeClr val="tx2"/>
                </a:solidFill>
              </a:rPr>
              <a:t>interpro</a:t>
            </a:r>
            <a:r>
              <a:rPr lang="fr-FR" sz="1200" dirty="0" smtClean="0">
                <a:solidFill>
                  <a:schemeClr val="tx2"/>
                </a:solidFill>
              </a:rPr>
              <a:t> du top 30 : 8,34 M de PP et 3,73 Mds €</a:t>
            </a:r>
          </a:p>
          <a:p>
            <a:pPr lvl="1">
              <a:lnSpc>
                <a:spcPct val="90000"/>
              </a:lnSpc>
            </a:pPr>
            <a:r>
              <a:rPr lang="fr-FR" sz="1200" dirty="0" smtClean="0">
                <a:solidFill>
                  <a:schemeClr val="tx2"/>
                </a:solidFill>
              </a:rPr>
              <a:t>Autres mutuelles : 21,3 M de PP et 8,92 Mds €</a:t>
            </a:r>
          </a:p>
          <a:p>
            <a:pPr>
              <a:lnSpc>
                <a:spcPct val="90000"/>
              </a:lnSpc>
            </a:pPr>
            <a:r>
              <a:rPr lang="fr-FR" sz="1400" dirty="0" smtClean="0"/>
              <a:t>Poids des Mutuelles</a:t>
            </a:r>
          </a:p>
          <a:p>
            <a:pPr lvl="1">
              <a:lnSpc>
                <a:spcPct val="90000"/>
              </a:lnSpc>
            </a:pPr>
            <a:r>
              <a:rPr lang="fr-FR" sz="1200" dirty="0" smtClean="0">
                <a:solidFill>
                  <a:schemeClr val="tx2"/>
                </a:solidFill>
              </a:rPr>
              <a:t>Groupement </a:t>
            </a:r>
            <a:r>
              <a:rPr lang="fr-FR" sz="1200" dirty="0" err="1" smtClean="0">
                <a:solidFill>
                  <a:schemeClr val="tx2"/>
                </a:solidFill>
              </a:rPr>
              <a:t>Istya</a:t>
            </a:r>
            <a:r>
              <a:rPr lang="fr-FR" sz="1200" dirty="0" smtClean="0">
                <a:solidFill>
                  <a:schemeClr val="tx2"/>
                </a:solidFill>
              </a:rPr>
              <a:t> (MGEN, MNT, MNH, MGET, MAEE, MCDEF)</a:t>
            </a:r>
            <a:r>
              <a:rPr lang="fr-FR" sz="1200" dirty="0" smtClean="0">
                <a:solidFill>
                  <a:schemeClr val="accent1"/>
                </a:solidFill>
              </a:rPr>
              <a:t/>
            </a:r>
            <a:br>
              <a:rPr lang="fr-FR" sz="1200" dirty="0" smtClean="0">
                <a:solidFill>
                  <a:schemeClr val="accent1"/>
                </a:solidFill>
              </a:rPr>
            </a:br>
            <a:r>
              <a:rPr lang="fr-FR" sz="1200" dirty="0" smtClean="0">
                <a:solidFill>
                  <a:schemeClr val="tx2"/>
                </a:solidFill>
                <a:sym typeface="Wingdings" pitchFamily="2" charset="2"/>
              </a:rPr>
              <a:t></a:t>
            </a:r>
            <a:r>
              <a:rPr lang="fr-FR" sz="1200" dirty="0" smtClean="0">
                <a:solidFill>
                  <a:schemeClr val="tx2"/>
                </a:solidFill>
              </a:rPr>
              <a:t> 4,7 M de PP – 3,2 Mds € de cotisations</a:t>
            </a:r>
          </a:p>
          <a:p>
            <a:pPr lvl="1">
              <a:lnSpc>
                <a:spcPct val="90000"/>
              </a:lnSpc>
            </a:pPr>
            <a:r>
              <a:rPr lang="fr-FR" sz="1200" dirty="0" smtClean="0">
                <a:solidFill>
                  <a:schemeClr val="tx2"/>
                </a:solidFill>
              </a:rPr>
              <a:t>Groupement Harmonie Mutuelles</a:t>
            </a:r>
            <a:r>
              <a:rPr lang="fr-FR" sz="1200" dirty="0" smtClean="0">
                <a:solidFill>
                  <a:schemeClr val="accent1"/>
                </a:solidFill>
              </a:rPr>
              <a:t/>
            </a:r>
            <a:br>
              <a:rPr lang="fr-FR" sz="1200" dirty="0" smtClean="0">
                <a:solidFill>
                  <a:schemeClr val="accent1"/>
                </a:solidFill>
              </a:rPr>
            </a:br>
            <a:r>
              <a:rPr lang="fr-FR" sz="1200" dirty="0" smtClean="0">
                <a:solidFill>
                  <a:schemeClr val="tx2"/>
                </a:solidFill>
                <a:sym typeface="Wingdings" pitchFamily="2" charset="2"/>
              </a:rPr>
              <a:t></a:t>
            </a:r>
            <a:r>
              <a:rPr lang="fr-FR" sz="1200" dirty="0" smtClean="0">
                <a:solidFill>
                  <a:schemeClr val="tx2"/>
                </a:solidFill>
              </a:rPr>
              <a:t> 4,1 M de PP – 2 Mds € de cotisations</a:t>
            </a:r>
          </a:p>
          <a:p>
            <a:pPr lvl="1">
              <a:lnSpc>
                <a:spcPct val="90000"/>
              </a:lnSpc>
            </a:pPr>
            <a:r>
              <a:rPr lang="fr-FR" sz="1200" dirty="0" smtClean="0">
                <a:solidFill>
                  <a:schemeClr val="tx2"/>
                </a:solidFill>
              </a:rPr>
              <a:t>MFP 34 mutuelles </a:t>
            </a:r>
            <a:br>
              <a:rPr lang="fr-FR" sz="1200" dirty="0" smtClean="0">
                <a:solidFill>
                  <a:schemeClr val="tx2"/>
                </a:solidFill>
              </a:rPr>
            </a:br>
            <a:r>
              <a:rPr lang="fr-FR" sz="1200" dirty="0" smtClean="0">
                <a:solidFill>
                  <a:schemeClr val="tx2"/>
                </a:solidFill>
                <a:sym typeface="Wingdings" pitchFamily="2" charset="2"/>
              </a:rPr>
              <a:t></a:t>
            </a:r>
            <a:r>
              <a:rPr lang="fr-FR" sz="1200" dirty="0" smtClean="0">
                <a:solidFill>
                  <a:schemeClr val="tx2"/>
                </a:solidFill>
              </a:rPr>
              <a:t> 9 M de PP - 3,5 Mds € de cotisations</a:t>
            </a:r>
          </a:p>
          <a:p>
            <a:pPr lvl="1">
              <a:lnSpc>
                <a:spcPct val="90000"/>
              </a:lnSpc>
            </a:pPr>
            <a:r>
              <a:rPr lang="fr-FR" sz="1200" dirty="0" smtClean="0">
                <a:solidFill>
                  <a:schemeClr val="tx2"/>
                </a:solidFill>
              </a:rPr>
              <a:t>Middle </a:t>
            </a:r>
            <a:r>
              <a:rPr lang="fr-FR" sz="1200" dirty="0" err="1" smtClean="0">
                <a:solidFill>
                  <a:schemeClr val="tx2"/>
                </a:solidFill>
              </a:rPr>
              <a:t>Market</a:t>
            </a:r>
            <a:r>
              <a:rPr lang="fr-FR" sz="1200" dirty="0" smtClean="0">
                <a:solidFill>
                  <a:schemeClr val="tx2"/>
                </a:solidFill>
              </a:rPr>
              <a:t> </a:t>
            </a:r>
            <a:r>
              <a:rPr lang="fr-FR" sz="1200" dirty="0" err="1" smtClean="0">
                <a:solidFill>
                  <a:schemeClr val="tx2"/>
                </a:solidFill>
              </a:rPr>
              <a:t>interpro</a:t>
            </a:r>
            <a:r>
              <a:rPr lang="fr-FR" sz="1200" dirty="0" smtClean="0">
                <a:solidFill>
                  <a:schemeClr val="tx2"/>
                </a:solidFill>
              </a:rPr>
              <a:t> (mutuelles &gt;130 000 PP) </a:t>
            </a:r>
            <a:br>
              <a:rPr lang="fr-FR" sz="1200" dirty="0" smtClean="0">
                <a:solidFill>
                  <a:schemeClr val="tx2"/>
                </a:solidFill>
              </a:rPr>
            </a:br>
            <a:r>
              <a:rPr lang="fr-FR" sz="1200" dirty="0" smtClean="0">
                <a:solidFill>
                  <a:schemeClr val="tx2"/>
                </a:solidFill>
                <a:sym typeface="Wingdings" pitchFamily="2" charset="2"/>
              </a:rPr>
              <a:t></a:t>
            </a:r>
            <a:r>
              <a:rPr lang="fr-FR" sz="1200" dirty="0" smtClean="0">
                <a:solidFill>
                  <a:schemeClr val="tx2"/>
                </a:solidFill>
              </a:rPr>
              <a:t> 10 M de PP</a:t>
            </a:r>
          </a:p>
          <a:p>
            <a:pPr lvl="1">
              <a:lnSpc>
                <a:spcPct val="90000"/>
              </a:lnSpc>
            </a:pPr>
            <a:r>
              <a:rPr lang="fr-FR" sz="1200" dirty="0" smtClean="0">
                <a:solidFill>
                  <a:schemeClr val="tx2"/>
                </a:solidFill>
              </a:rPr>
              <a:t>Petites mutuelles et mutuelles d’entreprise </a:t>
            </a:r>
            <a:br>
              <a:rPr lang="fr-FR" sz="1200" dirty="0" smtClean="0">
                <a:solidFill>
                  <a:schemeClr val="tx2"/>
                </a:solidFill>
              </a:rPr>
            </a:br>
            <a:r>
              <a:rPr lang="fr-FR" sz="1200" dirty="0" smtClean="0">
                <a:solidFill>
                  <a:schemeClr val="tx2"/>
                </a:solidFill>
              </a:rPr>
              <a:t>(mutuelles &lt;130 000 PP) </a:t>
            </a:r>
            <a:br>
              <a:rPr lang="fr-FR" sz="1200" dirty="0" smtClean="0">
                <a:solidFill>
                  <a:schemeClr val="tx2"/>
                </a:solidFill>
              </a:rPr>
            </a:br>
            <a:r>
              <a:rPr lang="fr-FR" sz="1200" dirty="0" smtClean="0">
                <a:solidFill>
                  <a:schemeClr val="tx2"/>
                </a:solidFill>
                <a:sym typeface="Wingdings" pitchFamily="2" charset="2"/>
              </a:rPr>
              <a:t></a:t>
            </a:r>
            <a:r>
              <a:rPr lang="fr-FR" sz="1200" dirty="0" smtClean="0">
                <a:solidFill>
                  <a:schemeClr val="tx2"/>
                </a:solidFill>
              </a:rPr>
              <a:t> 11,7 M de PP</a:t>
            </a:r>
          </a:p>
          <a:p>
            <a:endParaRPr lang="fr-FR" dirty="0"/>
          </a:p>
        </p:txBody>
      </p:sp>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45</a:t>
            </a:fld>
            <a:endParaRPr lang="fr-FR" dirty="0"/>
          </a:p>
        </p:txBody>
      </p:sp>
      <p:sp>
        <p:nvSpPr>
          <p:cNvPr id="6" name="Espace réservé du texte 5"/>
          <p:cNvSpPr>
            <a:spLocks noGrp="1"/>
          </p:cNvSpPr>
          <p:nvPr>
            <p:ph type="body" sz="quarter" idx="13"/>
          </p:nvPr>
        </p:nvSpPr>
        <p:spPr/>
        <p:txBody>
          <a:bodyPr/>
          <a:lstStyle/>
          <a:p>
            <a:r>
              <a:rPr lang="fr-FR" dirty="0" smtClean="0"/>
              <a:t>Les mutuelles</a:t>
            </a:r>
            <a:endParaRPr lang="fr-FR" dirty="0"/>
          </a:p>
        </p:txBody>
      </p:sp>
      <p:grpSp>
        <p:nvGrpSpPr>
          <p:cNvPr id="7" name="Groupe 9"/>
          <p:cNvGrpSpPr>
            <a:grpSpLocks/>
          </p:cNvGrpSpPr>
          <p:nvPr/>
        </p:nvGrpSpPr>
        <p:grpSpPr bwMode="auto">
          <a:xfrm>
            <a:off x="7092280" y="526580"/>
            <a:ext cx="1711325" cy="238125"/>
            <a:chOff x="44450" y="115888"/>
            <a:chExt cx="1711325" cy="238125"/>
          </a:xfrm>
        </p:grpSpPr>
        <p:sp>
          <p:nvSpPr>
            <p:cNvPr id="8" name="Rectangle 6"/>
            <p:cNvSpPr>
              <a:spLocks noChangeArrowheads="1"/>
            </p:cNvSpPr>
            <p:nvPr/>
          </p:nvSpPr>
          <p:spPr bwMode="auto">
            <a:xfrm>
              <a:off x="44450"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SS</a:t>
              </a:r>
            </a:p>
          </p:txBody>
        </p:sp>
        <p:sp>
          <p:nvSpPr>
            <p:cNvPr id="9" name="Rectangle 7"/>
            <p:cNvSpPr>
              <a:spLocks noChangeArrowheads="1"/>
            </p:cNvSpPr>
            <p:nvPr/>
          </p:nvSpPr>
          <p:spPr bwMode="auto">
            <a:xfrm>
              <a:off x="401638" y="115888"/>
              <a:ext cx="279400" cy="238125"/>
            </a:xfrm>
            <a:prstGeom prst="rect">
              <a:avLst/>
            </a:prstGeom>
            <a:solidFill>
              <a:schemeClr val="accent1"/>
            </a:solidFill>
            <a:ln w="9525" algn="ctr">
              <a:solidFill>
                <a:schemeClr val="accent1"/>
              </a:solidFill>
              <a:miter lim="800000"/>
              <a:headEnd/>
              <a:tailEnd/>
            </a:ln>
          </p:spPr>
          <p:txBody>
            <a:bodyPr wrap="none" lIns="18000" tIns="18000" rIns="18000" bIns="18000" anchor="ctr"/>
            <a:lstStyle/>
            <a:p>
              <a:pPr algn="ctr" eaLnBrk="0" hangingPunct="0"/>
              <a:r>
                <a:rPr lang="fr-FR" sz="1100" dirty="0">
                  <a:solidFill>
                    <a:schemeClr val="bg1"/>
                  </a:solidFill>
                </a:rPr>
                <a:t>Mut</a:t>
              </a:r>
            </a:p>
          </p:txBody>
        </p:sp>
        <p:sp>
          <p:nvSpPr>
            <p:cNvPr id="10" name="Rectangle 8"/>
            <p:cNvSpPr>
              <a:spLocks noChangeArrowheads="1"/>
            </p:cNvSpPr>
            <p:nvPr/>
          </p:nvSpPr>
          <p:spPr bwMode="auto">
            <a:xfrm>
              <a:off x="760413"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dirty="0"/>
                <a:t>GPS</a:t>
              </a:r>
              <a:endParaRPr lang="fr-FR" sz="1200" dirty="0"/>
            </a:p>
          </p:txBody>
        </p:sp>
        <p:sp>
          <p:nvSpPr>
            <p:cNvPr id="11" name="Rectangle 9"/>
            <p:cNvSpPr>
              <a:spLocks noChangeArrowheads="1"/>
            </p:cNvSpPr>
            <p:nvPr/>
          </p:nvSpPr>
          <p:spPr bwMode="auto">
            <a:xfrm>
              <a:off x="111760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dirty="0"/>
                <a:t>IRC</a:t>
              </a:r>
            </a:p>
          </p:txBody>
        </p:sp>
        <p:sp>
          <p:nvSpPr>
            <p:cNvPr id="12" name="Rectangle 10"/>
            <p:cNvSpPr>
              <a:spLocks noChangeArrowheads="1"/>
            </p:cNvSpPr>
            <p:nvPr/>
          </p:nvSpPr>
          <p:spPr bwMode="auto">
            <a:xfrm>
              <a:off x="147637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IP</a:t>
              </a:r>
            </a:p>
          </p:txBody>
        </p:sp>
      </p:grpSp>
      <p:sp>
        <p:nvSpPr>
          <p:cNvPr id="13"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46</a:t>
            </a:fld>
            <a:endParaRPr lang="fr-FR" dirty="0"/>
          </a:p>
        </p:txBody>
      </p:sp>
      <p:sp>
        <p:nvSpPr>
          <p:cNvPr id="6" name="Espace réservé du texte 5"/>
          <p:cNvSpPr>
            <a:spLocks noGrp="1"/>
          </p:cNvSpPr>
          <p:nvPr>
            <p:ph type="body" sz="quarter" idx="13"/>
          </p:nvPr>
        </p:nvSpPr>
        <p:spPr/>
        <p:txBody>
          <a:bodyPr/>
          <a:lstStyle/>
          <a:p>
            <a:r>
              <a:rPr lang="fr-FR" dirty="0" smtClean="0"/>
              <a:t>Classement des mutuelles en 2013</a:t>
            </a:r>
            <a:endParaRPr lang="fr-FR" dirty="0"/>
          </a:p>
        </p:txBody>
      </p:sp>
      <p:grpSp>
        <p:nvGrpSpPr>
          <p:cNvPr id="7" name="Groupe 9"/>
          <p:cNvGrpSpPr>
            <a:grpSpLocks/>
          </p:cNvGrpSpPr>
          <p:nvPr/>
        </p:nvGrpSpPr>
        <p:grpSpPr bwMode="auto">
          <a:xfrm>
            <a:off x="7092280" y="526580"/>
            <a:ext cx="1711325" cy="238125"/>
            <a:chOff x="44450" y="115888"/>
            <a:chExt cx="1711325" cy="238125"/>
          </a:xfrm>
        </p:grpSpPr>
        <p:sp>
          <p:nvSpPr>
            <p:cNvPr id="8" name="Rectangle 6"/>
            <p:cNvSpPr>
              <a:spLocks noChangeArrowheads="1"/>
            </p:cNvSpPr>
            <p:nvPr/>
          </p:nvSpPr>
          <p:spPr bwMode="auto">
            <a:xfrm>
              <a:off x="44450"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SS</a:t>
              </a:r>
            </a:p>
          </p:txBody>
        </p:sp>
        <p:sp>
          <p:nvSpPr>
            <p:cNvPr id="9" name="Rectangle 7"/>
            <p:cNvSpPr>
              <a:spLocks noChangeArrowheads="1"/>
            </p:cNvSpPr>
            <p:nvPr/>
          </p:nvSpPr>
          <p:spPr bwMode="auto">
            <a:xfrm>
              <a:off x="401638" y="115888"/>
              <a:ext cx="279400" cy="238125"/>
            </a:xfrm>
            <a:prstGeom prst="rect">
              <a:avLst/>
            </a:prstGeom>
            <a:solidFill>
              <a:schemeClr val="accent1"/>
            </a:solidFill>
            <a:ln w="9525" algn="ctr">
              <a:solidFill>
                <a:schemeClr val="accent1"/>
              </a:solidFill>
              <a:miter lim="800000"/>
              <a:headEnd/>
              <a:tailEnd/>
            </a:ln>
          </p:spPr>
          <p:txBody>
            <a:bodyPr wrap="none" lIns="18000" tIns="18000" rIns="18000" bIns="18000" anchor="ctr"/>
            <a:lstStyle/>
            <a:p>
              <a:pPr algn="ctr" eaLnBrk="0" hangingPunct="0"/>
              <a:r>
                <a:rPr lang="fr-FR" sz="1100" dirty="0">
                  <a:solidFill>
                    <a:schemeClr val="bg1"/>
                  </a:solidFill>
                </a:rPr>
                <a:t>Mut</a:t>
              </a:r>
            </a:p>
          </p:txBody>
        </p:sp>
        <p:sp>
          <p:nvSpPr>
            <p:cNvPr id="10" name="Rectangle 8"/>
            <p:cNvSpPr>
              <a:spLocks noChangeArrowheads="1"/>
            </p:cNvSpPr>
            <p:nvPr/>
          </p:nvSpPr>
          <p:spPr bwMode="auto">
            <a:xfrm>
              <a:off x="760413"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dirty="0"/>
                <a:t>GPS</a:t>
              </a:r>
              <a:endParaRPr lang="fr-FR" sz="1200" dirty="0"/>
            </a:p>
          </p:txBody>
        </p:sp>
        <p:sp>
          <p:nvSpPr>
            <p:cNvPr id="11" name="Rectangle 9"/>
            <p:cNvSpPr>
              <a:spLocks noChangeArrowheads="1"/>
            </p:cNvSpPr>
            <p:nvPr/>
          </p:nvSpPr>
          <p:spPr bwMode="auto">
            <a:xfrm>
              <a:off x="111760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dirty="0"/>
                <a:t>IRC</a:t>
              </a:r>
            </a:p>
          </p:txBody>
        </p:sp>
        <p:sp>
          <p:nvSpPr>
            <p:cNvPr id="12" name="Rectangle 10"/>
            <p:cNvSpPr>
              <a:spLocks noChangeArrowheads="1"/>
            </p:cNvSpPr>
            <p:nvPr/>
          </p:nvSpPr>
          <p:spPr bwMode="auto">
            <a:xfrm>
              <a:off x="147637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IP</a:t>
              </a:r>
            </a:p>
          </p:txBody>
        </p:sp>
      </p:grpSp>
      <p:pic>
        <p:nvPicPr>
          <p:cNvPr id="14" name="Image 13" descr="classement mutuelles.jpg"/>
          <p:cNvPicPr>
            <a:picLocks noChangeAspect="1"/>
          </p:cNvPicPr>
          <p:nvPr/>
        </p:nvPicPr>
        <p:blipFill>
          <a:blip r:embed="rId3"/>
          <a:stretch>
            <a:fillRect/>
          </a:stretch>
        </p:blipFill>
        <p:spPr>
          <a:xfrm>
            <a:off x="611560" y="1078083"/>
            <a:ext cx="6692800" cy="5771038"/>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9" y="1483768"/>
            <a:ext cx="8088511" cy="4681537"/>
          </a:xfrm>
        </p:spPr>
        <p:txBody>
          <a:bodyPr/>
          <a:lstStyle/>
          <a:p>
            <a:pPr algn="just">
              <a:spcBef>
                <a:spcPct val="10000"/>
              </a:spcBef>
              <a:buNone/>
            </a:pPr>
            <a:r>
              <a:rPr lang="fr-FR" sz="1400" b="1" u="sng" dirty="0" smtClean="0"/>
              <a:t>Les principales caractéristiques des Groupes de protection sociale (GPS) :</a:t>
            </a:r>
          </a:p>
          <a:p>
            <a:pPr algn="just">
              <a:spcBef>
                <a:spcPct val="10000"/>
              </a:spcBef>
              <a:buNone/>
            </a:pPr>
            <a:endParaRPr lang="fr-FR" sz="1400" b="1" u="sng" dirty="0" smtClean="0"/>
          </a:p>
          <a:p>
            <a:pPr algn="just">
              <a:spcBef>
                <a:spcPct val="10000"/>
              </a:spcBef>
            </a:pPr>
            <a:r>
              <a:rPr lang="fr-FR" sz="1400" dirty="0" smtClean="0"/>
              <a:t>Forme juridique :</a:t>
            </a:r>
          </a:p>
          <a:p>
            <a:pPr lvl="1" algn="just">
              <a:spcBef>
                <a:spcPct val="10000"/>
              </a:spcBef>
            </a:pPr>
            <a:r>
              <a:rPr lang="fr-FR" sz="1200" dirty="0" smtClean="0"/>
              <a:t>Forme juridique qui permet de regrouper des organismes de protection sociale de forme juridique différente (IRC, IP, mutuelle, etc.), un peu comme une </a:t>
            </a:r>
            <a:r>
              <a:rPr lang="fr-FR" sz="1200" dirty="0" smtClean="0">
                <a:cs typeface="Tahoma" pitchFamily="34" charset="0"/>
              </a:rPr>
              <a:t>holding pour les sociétés commerciales</a:t>
            </a:r>
          </a:p>
          <a:p>
            <a:pPr lvl="1" algn="just">
              <a:spcBef>
                <a:spcPct val="10000"/>
              </a:spcBef>
            </a:pPr>
            <a:r>
              <a:rPr lang="fr-FR" sz="1200" dirty="0" smtClean="0"/>
              <a:t>Les GPS ne sont pas des sociétés de capitaux mais des sociétés de personnes : les membres sont les adhérents (contrats collectifs) et les assurés (contrats individuels)</a:t>
            </a:r>
          </a:p>
          <a:p>
            <a:pPr lvl="2" algn="just">
              <a:spcBef>
                <a:spcPct val="10000"/>
              </a:spcBef>
            </a:pPr>
            <a:r>
              <a:rPr lang="fr-FR" sz="1200" dirty="0"/>
              <a:t>Ils peuvent détenir des filiales sociétés de </a:t>
            </a:r>
            <a:r>
              <a:rPr lang="fr-FR" sz="1200" dirty="0" smtClean="0"/>
              <a:t>capitaux</a:t>
            </a:r>
          </a:p>
          <a:p>
            <a:pPr lvl="2" algn="just">
              <a:spcBef>
                <a:spcPct val="10000"/>
              </a:spcBef>
            </a:pPr>
            <a:endParaRPr lang="fr-FR" sz="1200" dirty="0"/>
          </a:p>
          <a:p>
            <a:pPr algn="just">
              <a:spcBef>
                <a:spcPct val="10000"/>
              </a:spcBef>
            </a:pPr>
            <a:r>
              <a:rPr lang="fr-FR" sz="1400" dirty="0" smtClean="0"/>
              <a:t>Gouvernance :</a:t>
            </a:r>
          </a:p>
          <a:p>
            <a:pPr lvl="1" algn="just">
              <a:spcBef>
                <a:spcPct val="10000"/>
              </a:spcBef>
            </a:pPr>
            <a:r>
              <a:rPr lang="fr-FR" sz="1200" dirty="0" smtClean="0"/>
              <a:t>Les GPS sont administrés « paritairement », avec des Conseils d’Administration composés à parité de représentants bénévoles des organisations patronales (MEDEF, CGPME, UPA…) et syndicales (CGT, CFDT, FO, CFE-CGC, CFDT…)</a:t>
            </a:r>
          </a:p>
          <a:p>
            <a:pPr lvl="1" algn="just">
              <a:spcBef>
                <a:spcPct val="10000"/>
              </a:spcBef>
            </a:pPr>
            <a:r>
              <a:rPr lang="fr-FR" sz="1200" dirty="0" smtClean="0"/>
              <a:t>Ils peuvent avoir des organismes multiples et des organisations complexes (AG2R revendique 600 administrateurs)</a:t>
            </a:r>
          </a:p>
          <a:p>
            <a:pPr lvl="1" algn="just">
              <a:spcBef>
                <a:spcPct val="10000"/>
              </a:spcBef>
            </a:pPr>
            <a:r>
              <a:rPr lang="fr-FR" sz="1200" dirty="0" smtClean="0"/>
              <a:t>L’association sommitale est une instance spécifique aux GPS :</a:t>
            </a:r>
          </a:p>
          <a:p>
            <a:pPr lvl="2" algn="just">
              <a:spcBef>
                <a:spcPct val="10000"/>
              </a:spcBef>
            </a:pPr>
            <a:r>
              <a:rPr lang="fr-FR" sz="1200" dirty="0"/>
              <a:t>Elle définit en liaison étroite avec ses membres les grandes orientations du GPS (notamment sur son développement)</a:t>
            </a:r>
          </a:p>
          <a:p>
            <a:pPr lvl="2" algn="just">
              <a:spcBef>
                <a:spcPct val="10000"/>
              </a:spcBef>
            </a:pPr>
            <a:r>
              <a:rPr lang="fr-FR" sz="1200" dirty="0"/>
              <a:t>Elle contrôle les conditions d’exécution de ses décisions et le respect des engagements financiers</a:t>
            </a:r>
          </a:p>
          <a:p>
            <a:pPr lvl="2" algn="just">
              <a:spcBef>
                <a:spcPct val="10000"/>
              </a:spcBef>
            </a:pPr>
            <a:r>
              <a:rPr lang="fr-FR" sz="1200" dirty="0"/>
              <a:t>Elle veille à la coordination des opérations de gestion de ses membres </a:t>
            </a:r>
            <a:r>
              <a:rPr lang="fr-FR" sz="1200" dirty="0" smtClean="0"/>
              <a:t>associés</a:t>
            </a:r>
          </a:p>
          <a:p>
            <a:pPr lvl="2" algn="just">
              <a:spcBef>
                <a:spcPct val="10000"/>
              </a:spcBef>
            </a:pPr>
            <a:endParaRPr lang="fr-FR" sz="1200" dirty="0"/>
          </a:p>
          <a:p>
            <a:pPr algn="just">
              <a:spcBef>
                <a:spcPct val="10000"/>
              </a:spcBef>
            </a:pPr>
            <a:r>
              <a:rPr lang="fr-FR" sz="1400" dirty="0" smtClean="0"/>
              <a:t>Activité :</a:t>
            </a:r>
          </a:p>
          <a:p>
            <a:pPr lvl="1" algn="just">
              <a:spcBef>
                <a:spcPct val="10000"/>
              </a:spcBef>
            </a:pPr>
            <a:r>
              <a:rPr lang="fr-FR" sz="1200" dirty="0" smtClean="0"/>
              <a:t>La retraite complémentaire, réglementée et non concurrentielle (85% de leur activité)</a:t>
            </a:r>
          </a:p>
          <a:p>
            <a:pPr lvl="1" algn="just">
              <a:spcBef>
                <a:spcPct val="10000"/>
              </a:spcBef>
            </a:pPr>
            <a:r>
              <a:rPr lang="fr-FR" sz="1200" dirty="0" smtClean="0"/>
              <a:t>Les activités concurrentielles pour la prévoyance-santé et l’épargne (retraite supplémentaire, épargne salariale…)</a:t>
            </a:r>
          </a:p>
          <a:p>
            <a:endParaRPr lang="fr-FR" dirty="0"/>
          </a:p>
        </p:txBody>
      </p:sp>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47</a:t>
            </a:fld>
            <a:endParaRPr lang="fr-FR" dirty="0"/>
          </a:p>
        </p:txBody>
      </p:sp>
      <p:sp>
        <p:nvSpPr>
          <p:cNvPr id="6" name="Espace réservé du texte 5"/>
          <p:cNvSpPr>
            <a:spLocks noGrp="1"/>
          </p:cNvSpPr>
          <p:nvPr>
            <p:ph type="body" sz="quarter" idx="13"/>
          </p:nvPr>
        </p:nvSpPr>
        <p:spPr/>
        <p:txBody>
          <a:bodyPr/>
          <a:lstStyle/>
          <a:p>
            <a:r>
              <a:rPr lang="fr-FR" dirty="0" smtClean="0"/>
              <a:t>Les groupes de protection sociale (GPS)</a:t>
            </a:r>
            <a:endParaRPr lang="fr-FR" dirty="0"/>
          </a:p>
        </p:txBody>
      </p:sp>
      <p:grpSp>
        <p:nvGrpSpPr>
          <p:cNvPr id="7" name="Groupe 9"/>
          <p:cNvGrpSpPr>
            <a:grpSpLocks/>
          </p:cNvGrpSpPr>
          <p:nvPr/>
        </p:nvGrpSpPr>
        <p:grpSpPr bwMode="auto">
          <a:xfrm>
            <a:off x="7092280" y="526580"/>
            <a:ext cx="1711325" cy="238125"/>
            <a:chOff x="44450" y="115888"/>
            <a:chExt cx="1711325" cy="238125"/>
          </a:xfrm>
        </p:grpSpPr>
        <p:sp>
          <p:nvSpPr>
            <p:cNvPr id="8" name="Rectangle 6"/>
            <p:cNvSpPr>
              <a:spLocks noChangeArrowheads="1"/>
            </p:cNvSpPr>
            <p:nvPr/>
          </p:nvSpPr>
          <p:spPr bwMode="auto">
            <a:xfrm>
              <a:off x="44450"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SS</a:t>
              </a:r>
            </a:p>
          </p:txBody>
        </p:sp>
        <p:sp>
          <p:nvSpPr>
            <p:cNvPr id="9" name="Rectangle 7"/>
            <p:cNvSpPr>
              <a:spLocks noChangeArrowheads="1"/>
            </p:cNvSpPr>
            <p:nvPr/>
          </p:nvSpPr>
          <p:spPr bwMode="auto">
            <a:xfrm>
              <a:off x="401638"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Mut</a:t>
              </a:r>
            </a:p>
          </p:txBody>
        </p:sp>
        <p:sp>
          <p:nvSpPr>
            <p:cNvPr id="10" name="Rectangle 8"/>
            <p:cNvSpPr>
              <a:spLocks noChangeArrowheads="1"/>
            </p:cNvSpPr>
            <p:nvPr/>
          </p:nvSpPr>
          <p:spPr bwMode="auto">
            <a:xfrm>
              <a:off x="760413" y="115888"/>
              <a:ext cx="279400" cy="238125"/>
            </a:xfrm>
            <a:prstGeom prst="rect">
              <a:avLst/>
            </a:prstGeom>
            <a:solidFill>
              <a:schemeClr val="accent1"/>
            </a:solidFill>
            <a:ln w="9525" algn="ctr">
              <a:solidFill>
                <a:schemeClr val="accent1"/>
              </a:solidFill>
              <a:miter lim="800000"/>
              <a:headEnd/>
              <a:tailEnd/>
            </a:ln>
          </p:spPr>
          <p:txBody>
            <a:bodyPr wrap="none" lIns="18000" tIns="18000" rIns="18000" bIns="18000" anchor="ctr"/>
            <a:lstStyle/>
            <a:p>
              <a:pPr algn="ctr" eaLnBrk="0" hangingPunct="0"/>
              <a:r>
                <a:rPr lang="fr-FR" sz="1100" dirty="0">
                  <a:solidFill>
                    <a:schemeClr val="bg1"/>
                  </a:solidFill>
                </a:rPr>
                <a:t>GPS</a:t>
              </a:r>
            </a:p>
          </p:txBody>
        </p:sp>
        <p:sp>
          <p:nvSpPr>
            <p:cNvPr id="11" name="Rectangle 9"/>
            <p:cNvSpPr>
              <a:spLocks noChangeArrowheads="1"/>
            </p:cNvSpPr>
            <p:nvPr/>
          </p:nvSpPr>
          <p:spPr bwMode="auto">
            <a:xfrm>
              <a:off x="111760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IRC</a:t>
              </a:r>
            </a:p>
          </p:txBody>
        </p:sp>
        <p:sp>
          <p:nvSpPr>
            <p:cNvPr id="12" name="Rectangle 10"/>
            <p:cNvSpPr>
              <a:spLocks noChangeArrowheads="1"/>
            </p:cNvSpPr>
            <p:nvPr/>
          </p:nvSpPr>
          <p:spPr bwMode="auto">
            <a:xfrm>
              <a:off x="147637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IP</a:t>
              </a:r>
            </a:p>
          </p:txBody>
        </p:sp>
      </p:grpSp>
      <p:sp>
        <p:nvSpPr>
          <p:cNvPr id="13"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48</a:t>
            </a:fld>
            <a:endParaRPr lang="fr-FR" dirty="0"/>
          </a:p>
        </p:txBody>
      </p:sp>
      <p:sp>
        <p:nvSpPr>
          <p:cNvPr id="6" name="Espace réservé du texte 5"/>
          <p:cNvSpPr>
            <a:spLocks noGrp="1"/>
          </p:cNvSpPr>
          <p:nvPr>
            <p:ph type="body" sz="quarter" idx="13"/>
          </p:nvPr>
        </p:nvSpPr>
        <p:spPr/>
        <p:txBody>
          <a:bodyPr/>
          <a:lstStyle/>
          <a:p>
            <a:r>
              <a:rPr lang="fr-FR" dirty="0" smtClean="0"/>
              <a:t>Les groupes de protection sociale (GPS)</a:t>
            </a:r>
            <a:endParaRPr lang="fr-FR" dirty="0"/>
          </a:p>
        </p:txBody>
      </p:sp>
      <p:grpSp>
        <p:nvGrpSpPr>
          <p:cNvPr id="7" name="Groupe 9"/>
          <p:cNvGrpSpPr>
            <a:grpSpLocks/>
          </p:cNvGrpSpPr>
          <p:nvPr/>
        </p:nvGrpSpPr>
        <p:grpSpPr bwMode="auto">
          <a:xfrm>
            <a:off x="7092280" y="526580"/>
            <a:ext cx="1711325" cy="238125"/>
            <a:chOff x="44450" y="115888"/>
            <a:chExt cx="1711325" cy="238125"/>
          </a:xfrm>
        </p:grpSpPr>
        <p:sp>
          <p:nvSpPr>
            <p:cNvPr id="8" name="Rectangle 6"/>
            <p:cNvSpPr>
              <a:spLocks noChangeArrowheads="1"/>
            </p:cNvSpPr>
            <p:nvPr/>
          </p:nvSpPr>
          <p:spPr bwMode="auto">
            <a:xfrm>
              <a:off x="44450"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SS</a:t>
              </a:r>
            </a:p>
          </p:txBody>
        </p:sp>
        <p:sp>
          <p:nvSpPr>
            <p:cNvPr id="9" name="Rectangle 7"/>
            <p:cNvSpPr>
              <a:spLocks noChangeArrowheads="1"/>
            </p:cNvSpPr>
            <p:nvPr/>
          </p:nvSpPr>
          <p:spPr bwMode="auto">
            <a:xfrm>
              <a:off x="401638"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Mut</a:t>
              </a:r>
            </a:p>
          </p:txBody>
        </p:sp>
        <p:sp>
          <p:nvSpPr>
            <p:cNvPr id="10" name="Rectangle 8"/>
            <p:cNvSpPr>
              <a:spLocks noChangeArrowheads="1"/>
            </p:cNvSpPr>
            <p:nvPr/>
          </p:nvSpPr>
          <p:spPr bwMode="auto">
            <a:xfrm>
              <a:off x="760413" y="115888"/>
              <a:ext cx="279400" cy="238125"/>
            </a:xfrm>
            <a:prstGeom prst="rect">
              <a:avLst/>
            </a:prstGeom>
            <a:solidFill>
              <a:schemeClr val="accent1"/>
            </a:solidFill>
            <a:ln w="9525" algn="ctr">
              <a:solidFill>
                <a:schemeClr val="accent1"/>
              </a:solidFill>
              <a:miter lim="800000"/>
              <a:headEnd/>
              <a:tailEnd/>
            </a:ln>
          </p:spPr>
          <p:txBody>
            <a:bodyPr wrap="none" lIns="18000" tIns="18000" rIns="18000" bIns="18000" anchor="ctr"/>
            <a:lstStyle/>
            <a:p>
              <a:pPr algn="ctr" eaLnBrk="0" hangingPunct="0"/>
              <a:r>
                <a:rPr lang="fr-FR" sz="1100" dirty="0">
                  <a:solidFill>
                    <a:schemeClr val="bg1"/>
                  </a:solidFill>
                </a:rPr>
                <a:t>GPS</a:t>
              </a:r>
            </a:p>
          </p:txBody>
        </p:sp>
        <p:sp>
          <p:nvSpPr>
            <p:cNvPr id="11" name="Rectangle 9"/>
            <p:cNvSpPr>
              <a:spLocks noChangeArrowheads="1"/>
            </p:cNvSpPr>
            <p:nvPr/>
          </p:nvSpPr>
          <p:spPr bwMode="auto">
            <a:xfrm>
              <a:off x="111760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IRC</a:t>
              </a:r>
            </a:p>
          </p:txBody>
        </p:sp>
        <p:sp>
          <p:nvSpPr>
            <p:cNvPr id="12" name="Rectangle 10"/>
            <p:cNvSpPr>
              <a:spLocks noChangeArrowheads="1"/>
            </p:cNvSpPr>
            <p:nvPr/>
          </p:nvSpPr>
          <p:spPr bwMode="auto">
            <a:xfrm>
              <a:off x="1476375"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IP</a:t>
              </a:r>
            </a:p>
          </p:txBody>
        </p:sp>
      </p:grpSp>
      <p:sp>
        <p:nvSpPr>
          <p:cNvPr id="13" name="Rectangle 3"/>
          <p:cNvSpPr txBox="1">
            <a:spLocks noChangeArrowheads="1"/>
          </p:cNvSpPr>
          <p:nvPr/>
        </p:nvSpPr>
        <p:spPr>
          <a:xfrm>
            <a:off x="255513" y="4123781"/>
            <a:ext cx="6213475" cy="2452687"/>
          </a:xfrm>
          <a:prstGeom prst="rect">
            <a:avLst/>
          </a:prstGeom>
        </p:spPr>
        <p:txBody>
          <a:bodyPr vert="horz" lIns="0" tIns="0" rIns="0" bIns="0" rtlCol="0">
            <a:noAutofit/>
          </a:bodyPr>
          <a:lstStyle/>
          <a:p>
            <a:pPr marL="271463" marR="0" lvl="0" indent="-271463" algn="l" defTabSz="914199" rtl="0" eaLnBrk="1" fontAlgn="auto" latinLnBrk="0" hangingPunct="1">
              <a:lnSpc>
                <a:spcPct val="100000"/>
              </a:lnSpc>
              <a:spcBef>
                <a:spcPct val="10000"/>
              </a:spcBef>
              <a:spcAft>
                <a:spcPts val="0"/>
              </a:spcAft>
              <a:buClr>
                <a:srgbClr val="CF022B"/>
              </a:buClr>
              <a:buSzPct val="90000"/>
              <a:buFont typeface="Wingdings" pitchFamily="2" charset="2"/>
              <a:buNone/>
              <a:tabLst/>
              <a:defRPr/>
            </a:pPr>
            <a:r>
              <a:rPr kumimoji="0" lang="fr-FR" sz="1400" b="1" i="0" u="sng" strike="noStrike" kern="1200" cap="none" spc="0" normalizeH="0" baseline="0" noProof="0" dirty="0" smtClean="0">
                <a:ln>
                  <a:noFill/>
                </a:ln>
                <a:solidFill>
                  <a:schemeClr val="tx1"/>
                </a:solidFill>
                <a:effectLst/>
                <a:uLnTx/>
                <a:uFillTx/>
                <a:ea typeface="+mn-ea"/>
                <a:cs typeface="+mn-cs"/>
              </a:rPr>
              <a:t>La situation du marché :</a:t>
            </a:r>
          </a:p>
          <a:p>
            <a:pPr marL="271463" marR="0" lvl="0" indent="-271463" algn="l" defTabSz="914199" rtl="0" eaLnBrk="1" fontAlgn="auto" latinLnBrk="0" hangingPunct="1">
              <a:lnSpc>
                <a:spcPct val="100000"/>
              </a:lnSpc>
              <a:spcBef>
                <a:spcPct val="10000"/>
              </a:spcBef>
              <a:spcAft>
                <a:spcPts val="0"/>
              </a:spcAft>
              <a:buClr>
                <a:srgbClr val="CF022B"/>
              </a:buClr>
              <a:buSzPct val="90000"/>
              <a:buFont typeface="Wingdings" pitchFamily="2" charset="2"/>
              <a:buNone/>
              <a:tabLst/>
              <a:defRPr/>
            </a:pPr>
            <a:endParaRPr kumimoji="0" lang="fr-FR" sz="1400" b="0" i="0" u="sng" strike="noStrike" kern="1200" cap="none" spc="0" normalizeH="0" baseline="0" noProof="0" dirty="0" smtClean="0">
              <a:ln>
                <a:noFill/>
              </a:ln>
              <a:solidFill>
                <a:schemeClr val="tx1"/>
              </a:solidFill>
              <a:effectLst/>
              <a:uLnTx/>
              <a:uFillTx/>
              <a:ea typeface="+mn-ea"/>
              <a:cs typeface="+mn-cs"/>
            </a:endParaRPr>
          </a:p>
          <a:p>
            <a:pPr marL="271463" marR="0" lvl="0" indent="-271463" algn="l" defTabSz="914199" rtl="0" eaLnBrk="1" fontAlgn="auto" latinLnBrk="0" hangingPunct="1">
              <a:lnSpc>
                <a:spcPct val="100000"/>
              </a:lnSpc>
              <a:spcBef>
                <a:spcPct val="10000"/>
              </a:spcBef>
              <a:spcAft>
                <a:spcPts val="0"/>
              </a:spcAft>
              <a:buClr>
                <a:srgbClr val="CF022B"/>
              </a:buClr>
              <a:buSzPct val="90000"/>
              <a:buFontTx/>
              <a:buBlip>
                <a:blip r:embed="rId3"/>
              </a:buBlip>
              <a:tabLst/>
              <a:defRPr/>
            </a:pPr>
            <a:r>
              <a:rPr kumimoji="0" lang="fr-FR" sz="1200" b="0" i="0" u="none" strike="noStrike" kern="1200" cap="none" spc="0" normalizeH="0" baseline="0" noProof="0" dirty="0" smtClean="0">
                <a:ln>
                  <a:noFill/>
                </a:ln>
                <a:solidFill>
                  <a:schemeClr val="tx2"/>
                </a:solidFill>
                <a:effectLst/>
                <a:uLnTx/>
                <a:uFillTx/>
                <a:ea typeface="+mn-ea"/>
                <a:cs typeface="+mn-cs"/>
              </a:rPr>
              <a:t>6,9 Md€ de cotisations Retraite complémentaire (soit 11% du marché)</a:t>
            </a:r>
          </a:p>
          <a:p>
            <a:pPr marL="271463" marR="0" lvl="0" indent="-271463" algn="l" defTabSz="914199" rtl="0" eaLnBrk="1" fontAlgn="auto" latinLnBrk="0" hangingPunct="1">
              <a:lnSpc>
                <a:spcPct val="100000"/>
              </a:lnSpc>
              <a:spcBef>
                <a:spcPct val="10000"/>
              </a:spcBef>
              <a:spcAft>
                <a:spcPts val="0"/>
              </a:spcAft>
              <a:buClr>
                <a:srgbClr val="CF022B"/>
              </a:buClr>
              <a:buSzPct val="90000"/>
              <a:buFontTx/>
              <a:buBlip>
                <a:blip r:embed="rId3"/>
              </a:buBlip>
              <a:tabLst/>
              <a:defRPr/>
            </a:pPr>
            <a:endParaRPr kumimoji="0" lang="fr-FR" sz="1200" b="0" i="0" u="none" strike="noStrike" kern="1200" cap="none" spc="0" normalizeH="0" baseline="0" noProof="0" dirty="0" smtClean="0">
              <a:ln>
                <a:noFill/>
              </a:ln>
              <a:solidFill>
                <a:schemeClr val="accent1"/>
              </a:solidFill>
              <a:effectLst/>
              <a:uLnTx/>
              <a:uFillTx/>
              <a:ea typeface="+mn-ea"/>
              <a:cs typeface="+mn-cs"/>
            </a:endParaRPr>
          </a:p>
          <a:p>
            <a:pPr marL="271463" marR="0" lvl="0" indent="-271463" algn="l" defTabSz="914199" rtl="0" eaLnBrk="1" fontAlgn="auto" latinLnBrk="0" hangingPunct="1">
              <a:lnSpc>
                <a:spcPct val="100000"/>
              </a:lnSpc>
              <a:spcBef>
                <a:spcPct val="10000"/>
              </a:spcBef>
              <a:spcAft>
                <a:spcPts val="0"/>
              </a:spcAft>
              <a:buClr>
                <a:srgbClr val="CF022B"/>
              </a:buClr>
              <a:buSzPct val="90000"/>
              <a:buFontTx/>
              <a:buBlip>
                <a:blip r:embed="rId3"/>
              </a:buBlip>
              <a:tabLst/>
              <a:defRPr/>
            </a:pPr>
            <a:r>
              <a:rPr kumimoji="0" lang="fr-FR" sz="1200" b="0" i="0" u="none" strike="noStrike" kern="1200" cap="none" spc="0" normalizeH="0" baseline="0" noProof="0" dirty="0" smtClean="0">
                <a:ln>
                  <a:noFill/>
                </a:ln>
                <a:solidFill>
                  <a:schemeClr val="tx2"/>
                </a:solidFill>
                <a:effectLst/>
                <a:uLnTx/>
                <a:uFillTx/>
                <a:ea typeface="+mn-ea"/>
                <a:cs typeface="+mn-cs"/>
              </a:rPr>
              <a:t>12,7 Md€ de cotisations Prévoyance-Santé complémentaire (dont 7,2 Mds en santé soit 23% du marché Santé)</a:t>
            </a:r>
          </a:p>
          <a:p>
            <a:pPr marL="271463" marR="0" lvl="0" indent="-271463" algn="l" defTabSz="914199" rtl="0" eaLnBrk="1" fontAlgn="auto" latinLnBrk="0" hangingPunct="1">
              <a:lnSpc>
                <a:spcPct val="100000"/>
              </a:lnSpc>
              <a:spcBef>
                <a:spcPct val="10000"/>
              </a:spcBef>
              <a:spcAft>
                <a:spcPts val="0"/>
              </a:spcAft>
              <a:buClr>
                <a:srgbClr val="CF022B"/>
              </a:buClr>
              <a:buSzPct val="90000"/>
              <a:buFontTx/>
              <a:buBlip>
                <a:blip r:embed="rId3"/>
              </a:buBlip>
              <a:tabLst/>
              <a:defRPr/>
            </a:pPr>
            <a:endParaRPr kumimoji="0" lang="fr-FR" sz="1200" b="0" i="0" u="none" strike="noStrike" kern="1200" cap="none" spc="0" normalizeH="0" baseline="0" noProof="0" dirty="0" smtClean="0">
              <a:ln>
                <a:noFill/>
              </a:ln>
              <a:solidFill>
                <a:schemeClr val="accent1"/>
              </a:solidFill>
              <a:effectLst/>
              <a:uLnTx/>
              <a:uFillTx/>
              <a:ea typeface="+mn-ea"/>
              <a:cs typeface="+mn-cs"/>
            </a:endParaRPr>
          </a:p>
          <a:p>
            <a:pPr marL="271463" marR="0" lvl="0" indent="-271463" algn="l" defTabSz="914199" rtl="0" eaLnBrk="1" fontAlgn="auto" latinLnBrk="0" hangingPunct="1">
              <a:lnSpc>
                <a:spcPct val="100000"/>
              </a:lnSpc>
              <a:spcBef>
                <a:spcPct val="10000"/>
              </a:spcBef>
              <a:spcAft>
                <a:spcPts val="0"/>
              </a:spcAft>
              <a:buClr>
                <a:srgbClr val="CF022B"/>
              </a:buClr>
              <a:buSzPct val="90000"/>
              <a:buFontTx/>
              <a:buBlip>
                <a:blip r:embed="rId3"/>
              </a:buBlip>
              <a:tabLst/>
              <a:defRPr/>
            </a:pPr>
            <a:r>
              <a:rPr kumimoji="0" lang="fr-FR" sz="1200" b="0" i="0" u="none" strike="noStrike" kern="1200" cap="none" spc="0" normalizeH="0" baseline="0" noProof="0" dirty="0" smtClean="0">
                <a:ln>
                  <a:noFill/>
                </a:ln>
                <a:solidFill>
                  <a:schemeClr val="tx2"/>
                </a:solidFill>
                <a:effectLst/>
                <a:uLnTx/>
                <a:uFillTx/>
                <a:ea typeface="+mn-ea"/>
                <a:cs typeface="+mn-cs"/>
              </a:rPr>
              <a:t>44 groupes en 2000, 15 groupes en 2010, 5 à 6 à terme</a:t>
            </a:r>
          </a:p>
          <a:p>
            <a:pPr marL="271463" marR="0" lvl="0" indent="-271463" algn="l" defTabSz="914199" rtl="0" eaLnBrk="1" fontAlgn="auto" latinLnBrk="0" hangingPunct="1">
              <a:lnSpc>
                <a:spcPct val="100000"/>
              </a:lnSpc>
              <a:spcBef>
                <a:spcPct val="10000"/>
              </a:spcBef>
              <a:spcAft>
                <a:spcPts val="0"/>
              </a:spcAft>
              <a:buClr>
                <a:srgbClr val="CF022B"/>
              </a:buClr>
              <a:buSzPct val="90000"/>
              <a:buFontTx/>
              <a:buBlip>
                <a:blip r:embed="rId3"/>
              </a:buBlip>
              <a:tabLst/>
              <a:defRPr/>
            </a:pPr>
            <a:endParaRPr kumimoji="0" lang="fr-FR" sz="1200" b="0" i="0" u="none" strike="noStrike" kern="1200" cap="none" spc="0" normalizeH="0" baseline="0" noProof="0" dirty="0" smtClean="0">
              <a:ln>
                <a:noFill/>
              </a:ln>
              <a:solidFill>
                <a:schemeClr val="tx2"/>
              </a:solidFill>
              <a:effectLst/>
              <a:uLnTx/>
              <a:uFillTx/>
              <a:ea typeface="+mn-ea"/>
              <a:cs typeface="+mn-cs"/>
            </a:endParaRPr>
          </a:p>
          <a:p>
            <a:pPr marL="271463" marR="0" lvl="0" indent="-271463" algn="l" defTabSz="914199" rtl="0" eaLnBrk="1" fontAlgn="auto" latinLnBrk="0" hangingPunct="1">
              <a:lnSpc>
                <a:spcPct val="100000"/>
              </a:lnSpc>
              <a:spcBef>
                <a:spcPct val="10000"/>
              </a:spcBef>
              <a:spcAft>
                <a:spcPts val="0"/>
              </a:spcAft>
              <a:buClr>
                <a:srgbClr val="CF022B"/>
              </a:buClr>
              <a:buSzPct val="90000"/>
              <a:buFontTx/>
              <a:buBlip>
                <a:blip r:embed="rId3"/>
              </a:buBlip>
              <a:tabLst/>
              <a:defRPr/>
            </a:pPr>
            <a:r>
              <a:rPr kumimoji="0" lang="fr-FR" sz="1200" b="0" i="0" u="none" strike="noStrike" kern="1200" cap="none" spc="0" normalizeH="0" baseline="0" noProof="0" dirty="0" smtClean="0">
                <a:ln>
                  <a:noFill/>
                </a:ln>
                <a:solidFill>
                  <a:schemeClr val="tx2"/>
                </a:solidFill>
                <a:effectLst/>
                <a:uLnTx/>
                <a:uFillTx/>
                <a:ea typeface="+mn-ea"/>
                <a:cs typeface="+mn-cs"/>
              </a:rPr>
              <a:t>30 000 salariés</a:t>
            </a:r>
          </a:p>
        </p:txBody>
      </p:sp>
      <p:sp>
        <p:nvSpPr>
          <p:cNvPr id="14" name="Rectangle 20"/>
          <p:cNvSpPr>
            <a:spLocks noChangeArrowheads="1"/>
          </p:cNvSpPr>
          <p:nvPr/>
        </p:nvSpPr>
        <p:spPr bwMode="auto">
          <a:xfrm>
            <a:off x="699486" y="1167856"/>
            <a:ext cx="1836203" cy="206477"/>
          </a:xfrm>
          <a:prstGeom prst="rect">
            <a:avLst/>
          </a:prstGeom>
          <a:noFill/>
          <a:ln w="9525">
            <a:noFill/>
            <a:miter lim="800000"/>
            <a:headEnd/>
            <a:tailEnd/>
          </a:ln>
        </p:spPr>
        <p:txBody>
          <a:bodyPr wrap="none" lIns="18000" tIns="10800" rIns="18000" bIns="10800">
            <a:spAutoFit/>
          </a:bodyPr>
          <a:lstStyle/>
          <a:p>
            <a:pPr algn="ctr" defTabSz="874713">
              <a:spcBef>
                <a:spcPct val="20000"/>
              </a:spcBef>
              <a:buClr>
                <a:srgbClr val="C80005"/>
              </a:buClr>
              <a:buFont typeface="Wingdings" pitchFamily="2" charset="2"/>
              <a:buNone/>
            </a:pPr>
            <a:r>
              <a:rPr lang="fr-FR" sz="1200" b="1"/>
              <a:t>Exemple d’un GPS complexe</a:t>
            </a:r>
          </a:p>
        </p:txBody>
      </p:sp>
      <p:sp>
        <p:nvSpPr>
          <p:cNvPr id="15" name="AutoShape 4"/>
          <p:cNvSpPr>
            <a:spLocks noChangeArrowheads="1"/>
          </p:cNvSpPr>
          <p:nvPr/>
        </p:nvSpPr>
        <p:spPr bwMode="auto">
          <a:xfrm>
            <a:off x="755576" y="1556793"/>
            <a:ext cx="7488237" cy="1630363"/>
          </a:xfrm>
          <a:prstGeom prst="roundRect">
            <a:avLst>
              <a:gd name="adj" fmla="val 7407"/>
            </a:avLst>
          </a:prstGeom>
          <a:solidFill>
            <a:schemeClr val="tx1">
              <a:lumMod val="10000"/>
              <a:lumOff val="9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algn="ctr" eaLnBrk="0" hangingPunct="0">
              <a:lnSpc>
                <a:spcPct val="110000"/>
              </a:lnSpc>
              <a:spcBef>
                <a:spcPct val="20000"/>
              </a:spcBef>
              <a:buClr>
                <a:srgbClr val="000066"/>
              </a:buClr>
              <a:buSzPct val="55000"/>
              <a:buFont typeface="Marlett" pitchFamily="2" charset="2"/>
              <a:buNone/>
              <a:defRPr/>
            </a:pPr>
            <a:r>
              <a:rPr lang="fr-FR" sz="1100" b="1"/>
              <a:t>GIE  de moyens (personnel…)</a:t>
            </a:r>
          </a:p>
        </p:txBody>
      </p:sp>
      <p:sp>
        <p:nvSpPr>
          <p:cNvPr id="16" name="Rectangle 5"/>
          <p:cNvSpPr>
            <a:spLocks noChangeArrowheads="1"/>
          </p:cNvSpPr>
          <p:nvPr/>
        </p:nvSpPr>
        <p:spPr bwMode="auto">
          <a:xfrm>
            <a:off x="895276" y="2515643"/>
            <a:ext cx="762000" cy="403225"/>
          </a:xfrm>
          <a:prstGeom prst="rect">
            <a:avLst/>
          </a:prstGeom>
          <a:solidFill>
            <a:schemeClr val="accent1">
              <a:lumMod val="50000"/>
            </a:schemeClr>
          </a:solidFill>
          <a:ln w="9525">
            <a:noFill/>
            <a:miter lim="800000"/>
            <a:headEnd/>
            <a:tailEnd/>
          </a:ln>
        </p:spPr>
        <p:txBody>
          <a:bodyPr lIns="36000" tIns="36000" rIns="36000" bIns="36000" anchor="ctr"/>
          <a:lstStyle/>
          <a:p>
            <a:pPr algn="ctr" eaLnBrk="0" hangingPunct="0">
              <a:lnSpc>
                <a:spcPct val="110000"/>
              </a:lnSpc>
              <a:spcBef>
                <a:spcPct val="20000"/>
              </a:spcBef>
              <a:buClr>
                <a:srgbClr val="000066"/>
              </a:buClr>
              <a:buSzPct val="55000"/>
              <a:buFont typeface="Marlett" pitchFamily="2" charset="2"/>
              <a:buNone/>
              <a:defRPr/>
            </a:pPr>
            <a:r>
              <a:rPr lang="fr-FR" sz="1100" b="1" dirty="0">
                <a:solidFill>
                  <a:schemeClr val="bg1"/>
                </a:solidFill>
                <a:ea typeface="ヒラギノ角ゴ Pro W3" pitchFamily="1" charset="-128"/>
                <a:cs typeface="+mn-cs"/>
              </a:rPr>
              <a:t>IRC non cadres</a:t>
            </a:r>
          </a:p>
        </p:txBody>
      </p:sp>
      <p:sp>
        <p:nvSpPr>
          <p:cNvPr id="17" name="Rectangle 6"/>
          <p:cNvSpPr>
            <a:spLocks noChangeArrowheads="1"/>
          </p:cNvSpPr>
          <p:nvPr/>
        </p:nvSpPr>
        <p:spPr bwMode="auto">
          <a:xfrm>
            <a:off x="1796977" y="1979068"/>
            <a:ext cx="1038225" cy="403225"/>
          </a:xfrm>
          <a:prstGeom prst="rect">
            <a:avLst/>
          </a:prstGeom>
          <a:solidFill>
            <a:schemeClr val="accent1">
              <a:lumMod val="75000"/>
            </a:schemeClr>
          </a:solidFill>
          <a:ln w="9525">
            <a:noFill/>
            <a:miter lim="800000"/>
            <a:headEnd/>
            <a:tailEnd/>
          </a:ln>
        </p:spPr>
        <p:txBody>
          <a:bodyPr lIns="18000" tIns="46800" rIns="18000" bIns="46800" anchor="ctr"/>
          <a:lstStyle/>
          <a:p>
            <a:pPr algn="ctr" eaLnBrk="0" hangingPunct="0">
              <a:buClr>
                <a:srgbClr val="CC3300"/>
              </a:buClr>
              <a:buSzPct val="55000"/>
              <a:buFont typeface="Marlett" pitchFamily="2" charset="2"/>
              <a:buNone/>
              <a:defRPr/>
            </a:pPr>
            <a:r>
              <a:rPr lang="fr-FR" sz="1000" b="1" dirty="0">
                <a:solidFill>
                  <a:schemeClr val="bg1"/>
                </a:solidFill>
                <a:ea typeface="ヒラギノ角ゴ Pro W3" pitchFamily="1" charset="-128"/>
                <a:cs typeface="+mn-cs"/>
              </a:rPr>
              <a:t>Institution de prévoyance 1</a:t>
            </a:r>
          </a:p>
        </p:txBody>
      </p:sp>
      <p:sp>
        <p:nvSpPr>
          <p:cNvPr id="18" name="Rectangle 7"/>
          <p:cNvSpPr>
            <a:spLocks noChangeArrowheads="1"/>
          </p:cNvSpPr>
          <p:nvPr/>
        </p:nvSpPr>
        <p:spPr bwMode="auto">
          <a:xfrm>
            <a:off x="895276" y="1979068"/>
            <a:ext cx="762000" cy="403225"/>
          </a:xfrm>
          <a:prstGeom prst="rect">
            <a:avLst/>
          </a:prstGeom>
          <a:solidFill>
            <a:schemeClr val="accent1">
              <a:lumMod val="50000"/>
            </a:schemeClr>
          </a:solidFill>
          <a:ln w="9525">
            <a:noFill/>
            <a:miter lim="800000"/>
            <a:headEnd/>
            <a:tailEnd/>
          </a:ln>
        </p:spPr>
        <p:txBody>
          <a:bodyPr lIns="36000" tIns="36000" rIns="36000" bIns="36000" anchor="ctr"/>
          <a:lstStyle/>
          <a:p>
            <a:pPr algn="ctr" eaLnBrk="0" hangingPunct="0">
              <a:lnSpc>
                <a:spcPct val="110000"/>
              </a:lnSpc>
              <a:spcBef>
                <a:spcPct val="20000"/>
              </a:spcBef>
              <a:buClr>
                <a:srgbClr val="000066"/>
              </a:buClr>
              <a:buSzPct val="55000"/>
              <a:buFont typeface="Marlett" pitchFamily="2" charset="2"/>
              <a:buNone/>
              <a:defRPr/>
            </a:pPr>
            <a:r>
              <a:rPr lang="fr-FR" sz="1100" b="1" dirty="0">
                <a:solidFill>
                  <a:schemeClr val="bg1"/>
                </a:solidFill>
                <a:ea typeface="ヒラギノ角ゴ Pro W3" pitchFamily="1" charset="-128"/>
                <a:cs typeface="+mn-cs"/>
              </a:rPr>
              <a:t>IRC cadres</a:t>
            </a:r>
          </a:p>
        </p:txBody>
      </p:sp>
      <p:sp>
        <p:nvSpPr>
          <p:cNvPr id="19" name="Rectangle 8"/>
          <p:cNvSpPr>
            <a:spLocks noChangeArrowheads="1"/>
          </p:cNvSpPr>
          <p:nvPr/>
        </p:nvSpPr>
        <p:spPr bwMode="auto">
          <a:xfrm>
            <a:off x="1796977" y="2517230"/>
            <a:ext cx="1038225" cy="401637"/>
          </a:xfrm>
          <a:prstGeom prst="rect">
            <a:avLst/>
          </a:prstGeom>
          <a:solidFill>
            <a:schemeClr val="accent1">
              <a:lumMod val="75000"/>
            </a:schemeClr>
          </a:solidFill>
          <a:ln w="9525">
            <a:noFill/>
            <a:miter lim="800000"/>
            <a:headEnd/>
            <a:tailEnd/>
          </a:ln>
        </p:spPr>
        <p:txBody>
          <a:bodyPr lIns="18000" tIns="46800" rIns="18000" bIns="46800" anchor="ctr"/>
          <a:lstStyle/>
          <a:p>
            <a:pPr algn="ctr" eaLnBrk="0" hangingPunct="0">
              <a:buClr>
                <a:srgbClr val="CC3300"/>
              </a:buClr>
              <a:buSzPct val="55000"/>
              <a:buFont typeface="Marlett" pitchFamily="2" charset="2"/>
              <a:buNone/>
              <a:defRPr/>
            </a:pPr>
            <a:r>
              <a:rPr lang="fr-FR" sz="1000" b="1" dirty="0">
                <a:solidFill>
                  <a:schemeClr val="bg1"/>
                </a:solidFill>
                <a:ea typeface="ヒラギノ角ゴ Pro W3" pitchFamily="1" charset="-128"/>
                <a:cs typeface="+mn-cs"/>
              </a:rPr>
              <a:t>Institution de prévoyance 2</a:t>
            </a:r>
          </a:p>
        </p:txBody>
      </p:sp>
      <p:sp>
        <p:nvSpPr>
          <p:cNvPr id="20" name="Rectangle 9"/>
          <p:cNvSpPr>
            <a:spLocks noChangeArrowheads="1"/>
          </p:cNvSpPr>
          <p:nvPr/>
        </p:nvSpPr>
        <p:spPr bwMode="auto">
          <a:xfrm>
            <a:off x="2974902" y="2247356"/>
            <a:ext cx="554037" cy="403225"/>
          </a:xfrm>
          <a:prstGeom prst="rect">
            <a:avLst/>
          </a:prstGeom>
          <a:solidFill>
            <a:schemeClr val="accent1">
              <a:lumMod val="75000"/>
            </a:schemeClr>
          </a:solidFill>
          <a:ln w="9525" algn="ctr">
            <a:noFill/>
            <a:miter lim="800000"/>
            <a:headEnd/>
            <a:tailEnd/>
          </a:ln>
        </p:spPr>
        <p:txBody>
          <a:bodyPr lIns="18000" tIns="46800" rIns="18000" bIns="46800" anchor="ctr"/>
          <a:lstStyle/>
          <a:p>
            <a:pPr algn="ctr" eaLnBrk="0" hangingPunct="0">
              <a:buClr>
                <a:srgbClr val="CC3300"/>
              </a:buClr>
              <a:buSzPct val="55000"/>
              <a:buFont typeface="Marlett" pitchFamily="2" charset="2"/>
              <a:buNone/>
              <a:defRPr/>
            </a:pPr>
            <a:r>
              <a:rPr lang="fr-FR" sz="1200" b="1" dirty="0">
                <a:solidFill>
                  <a:schemeClr val="bg1"/>
                </a:solidFill>
                <a:ea typeface="ヒラギノ角ゴ Pro W3" pitchFamily="1" charset="-128"/>
                <a:cs typeface="+mn-cs"/>
              </a:rPr>
              <a:t>GPP</a:t>
            </a:r>
          </a:p>
        </p:txBody>
      </p:sp>
      <p:sp>
        <p:nvSpPr>
          <p:cNvPr id="21" name="Rectangle 10"/>
          <p:cNvSpPr>
            <a:spLocks noChangeArrowheads="1"/>
          </p:cNvSpPr>
          <p:nvPr/>
        </p:nvSpPr>
        <p:spPr bwMode="auto">
          <a:xfrm>
            <a:off x="3667051" y="1977481"/>
            <a:ext cx="969963" cy="403225"/>
          </a:xfrm>
          <a:prstGeom prst="rect">
            <a:avLst/>
          </a:prstGeom>
          <a:solidFill>
            <a:schemeClr val="accent1">
              <a:lumMod val="60000"/>
              <a:lumOff val="40000"/>
            </a:schemeClr>
          </a:solidFill>
          <a:ln w="9525" algn="ctr">
            <a:solidFill>
              <a:schemeClr val="accent1">
                <a:lumMod val="60000"/>
                <a:lumOff val="40000"/>
              </a:schemeClr>
            </a:solidFill>
            <a:miter lim="800000"/>
            <a:headEnd/>
            <a:tailEnd/>
          </a:ln>
        </p:spPr>
        <p:txBody>
          <a:bodyPr lIns="54000" tIns="46800" rIns="90000" bIns="46800" anchor="ctr"/>
          <a:lstStyle/>
          <a:p>
            <a:pPr algn="ctr" eaLnBrk="0" hangingPunct="0">
              <a:buClr>
                <a:srgbClr val="CC3300"/>
              </a:buClr>
              <a:buSzPct val="55000"/>
              <a:buFont typeface="Marlett" pitchFamily="2" charset="2"/>
              <a:buNone/>
              <a:defRPr/>
            </a:pPr>
            <a:r>
              <a:rPr lang="fr-FR" sz="1000" b="1" dirty="0">
                <a:solidFill>
                  <a:schemeClr val="bg1"/>
                </a:solidFill>
                <a:ea typeface="ヒラギノ角ゴ Pro W3" pitchFamily="1" charset="-128"/>
                <a:cs typeface="+mn-cs"/>
              </a:rPr>
              <a:t>Mutuelle 45</a:t>
            </a:r>
          </a:p>
        </p:txBody>
      </p:sp>
      <p:sp>
        <p:nvSpPr>
          <p:cNvPr id="22" name="Rectangle 11"/>
          <p:cNvSpPr>
            <a:spLocks noChangeArrowheads="1"/>
          </p:cNvSpPr>
          <p:nvPr/>
        </p:nvSpPr>
        <p:spPr bwMode="auto">
          <a:xfrm>
            <a:off x="3667051" y="2515643"/>
            <a:ext cx="969963" cy="401638"/>
          </a:xfrm>
          <a:prstGeom prst="rect">
            <a:avLst/>
          </a:prstGeom>
          <a:solidFill>
            <a:schemeClr val="accent1">
              <a:lumMod val="60000"/>
              <a:lumOff val="40000"/>
            </a:schemeClr>
          </a:solidFill>
          <a:ln w="9525" algn="ctr">
            <a:noFill/>
            <a:miter lim="800000"/>
            <a:headEnd/>
            <a:tailEnd/>
          </a:ln>
        </p:spPr>
        <p:txBody>
          <a:bodyPr lIns="54000" tIns="46800" rIns="90000" bIns="46800" anchor="ctr"/>
          <a:lstStyle/>
          <a:p>
            <a:pPr algn="ctr" eaLnBrk="0" hangingPunct="0">
              <a:buClr>
                <a:srgbClr val="CC3300"/>
              </a:buClr>
              <a:buSzPct val="55000"/>
              <a:buFont typeface="Marlett" pitchFamily="2" charset="2"/>
              <a:buNone/>
              <a:defRPr/>
            </a:pPr>
            <a:r>
              <a:rPr lang="fr-FR" sz="1000" b="1" dirty="0">
                <a:solidFill>
                  <a:schemeClr val="bg1"/>
                </a:solidFill>
                <a:ea typeface="ヒラギノ角ゴ Pro W3" pitchFamily="1" charset="-128"/>
                <a:cs typeface="+mn-cs"/>
              </a:rPr>
              <a:t>Union de mutuelles</a:t>
            </a:r>
          </a:p>
        </p:txBody>
      </p:sp>
      <p:sp>
        <p:nvSpPr>
          <p:cNvPr id="23" name="Rectangle 12"/>
          <p:cNvSpPr>
            <a:spLocks noChangeArrowheads="1"/>
          </p:cNvSpPr>
          <p:nvPr/>
        </p:nvSpPr>
        <p:spPr bwMode="auto">
          <a:xfrm>
            <a:off x="4776713" y="1979068"/>
            <a:ext cx="969963" cy="403225"/>
          </a:xfrm>
          <a:prstGeom prst="rect">
            <a:avLst/>
          </a:prstGeom>
          <a:solidFill>
            <a:schemeClr val="accent1">
              <a:lumMod val="40000"/>
              <a:lumOff val="60000"/>
            </a:schemeClr>
          </a:solidFill>
          <a:ln w="9525" algn="ctr">
            <a:noFill/>
            <a:miter lim="800000"/>
            <a:headEnd/>
            <a:tailEnd/>
          </a:ln>
        </p:spPr>
        <p:txBody>
          <a:bodyPr lIns="54000" tIns="46800" rIns="90000" bIns="46800" anchor="ctr"/>
          <a:lstStyle/>
          <a:p>
            <a:pPr algn="ctr" eaLnBrk="0" hangingPunct="0">
              <a:buClr>
                <a:srgbClr val="CC3300"/>
              </a:buClr>
              <a:buSzPct val="55000"/>
              <a:buFont typeface="Marlett" pitchFamily="2" charset="2"/>
              <a:buNone/>
              <a:defRPr/>
            </a:pPr>
            <a:r>
              <a:rPr lang="fr-FR" sz="1000" b="1" dirty="0">
                <a:solidFill>
                  <a:schemeClr val="bg1"/>
                </a:solidFill>
                <a:ea typeface="ヒラギノ角ゴ Pro W3" pitchFamily="1" charset="-128"/>
                <a:cs typeface="+mn-cs"/>
              </a:rPr>
              <a:t>Société d’assurance</a:t>
            </a:r>
          </a:p>
        </p:txBody>
      </p:sp>
      <p:sp>
        <p:nvSpPr>
          <p:cNvPr id="24" name="Rectangle 13"/>
          <p:cNvSpPr>
            <a:spLocks noChangeArrowheads="1"/>
          </p:cNvSpPr>
          <p:nvPr/>
        </p:nvSpPr>
        <p:spPr bwMode="auto">
          <a:xfrm>
            <a:off x="5886377" y="1979068"/>
            <a:ext cx="1039812" cy="403225"/>
          </a:xfrm>
          <a:prstGeom prst="rect">
            <a:avLst/>
          </a:prstGeom>
          <a:solidFill>
            <a:schemeClr val="accent1">
              <a:lumMod val="20000"/>
              <a:lumOff val="80000"/>
            </a:schemeClr>
          </a:solidFill>
          <a:ln w="9525" algn="ctr">
            <a:noFill/>
            <a:miter lim="800000"/>
            <a:headEnd/>
            <a:tailEnd/>
          </a:ln>
        </p:spPr>
        <p:txBody>
          <a:bodyPr lIns="54000" tIns="46800" rIns="90000" bIns="46800" anchor="ctr"/>
          <a:lstStyle/>
          <a:p>
            <a:pPr algn="ctr" eaLnBrk="0" hangingPunct="0">
              <a:buClr>
                <a:srgbClr val="CC3300"/>
              </a:buClr>
              <a:buSzPct val="55000"/>
              <a:buFont typeface="Marlett" pitchFamily="2" charset="2"/>
              <a:buNone/>
              <a:defRPr/>
            </a:pPr>
            <a:r>
              <a:rPr lang="fr-FR" sz="1000" b="1" dirty="0">
                <a:solidFill>
                  <a:schemeClr val="bg1"/>
                </a:solidFill>
                <a:ea typeface="ヒラギノ角ゴ Pro W3" pitchFamily="1" charset="-128"/>
                <a:cs typeface="+mn-cs"/>
              </a:rPr>
              <a:t>Société de courtage</a:t>
            </a:r>
          </a:p>
        </p:txBody>
      </p:sp>
      <p:sp>
        <p:nvSpPr>
          <p:cNvPr id="25" name="Rectangle 14"/>
          <p:cNvSpPr>
            <a:spLocks noChangeArrowheads="1"/>
          </p:cNvSpPr>
          <p:nvPr/>
        </p:nvSpPr>
        <p:spPr bwMode="auto">
          <a:xfrm>
            <a:off x="7064302" y="1979068"/>
            <a:ext cx="1039812" cy="403225"/>
          </a:xfrm>
          <a:prstGeom prst="rect">
            <a:avLst/>
          </a:prstGeom>
          <a:solidFill>
            <a:schemeClr val="accent1">
              <a:lumMod val="20000"/>
              <a:lumOff val="80000"/>
            </a:schemeClr>
          </a:solidFill>
          <a:ln w="9525" algn="ctr">
            <a:noFill/>
            <a:miter lim="800000"/>
            <a:headEnd/>
            <a:tailEnd/>
          </a:ln>
        </p:spPr>
        <p:txBody>
          <a:bodyPr lIns="18000" tIns="46800" rIns="18000" bIns="46800" anchor="ctr"/>
          <a:lstStyle/>
          <a:p>
            <a:pPr algn="ctr" eaLnBrk="0" hangingPunct="0">
              <a:buClr>
                <a:srgbClr val="CC3300"/>
              </a:buClr>
              <a:buSzPct val="55000"/>
              <a:buFont typeface="Marlett" pitchFamily="2" charset="2"/>
              <a:buNone/>
              <a:defRPr/>
            </a:pPr>
            <a:r>
              <a:rPr lang="fr-FR" sz="1000" b="1" dirty="0">
                <a:solidFill>
                  <a:schemeClr val="bg1"/>
                </a:solidFill>
                <a:ea typeface="ヒラギノ角ゴ Pro W3" pitchFamily="1" charset="-128"/>
                <a:cs typeface="+mn-cs"/>
              </a:rPr>
              <a:t>Société de gestion d’actifs</a:t>
            </a:r>
          </a:p>
        </p:txBody>
      </p:sp>
      <p:sp>
        <p:nvSpPr>
          <p:cNvPr id="26" name="AutoShape 15"/>
          <p:cNvSpPr>
            <a:spLocks noChangeArrowheads="1"/>
          </p:cNvSpPr>
          <p:nvPr/>
        </p:nvSpPr>
        <p:spPr bwMode="auto">
          <a:xfrm>
            <a:off x="3782939" y="3052218"/>
            <a:ext cx="1431925" cy="515938"/>
          </a:xfrm>
          <a:prstGeom prst="roundRect">
            <a:avLst>
              <a:gd name="adj" fmla="val 24074"/>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lnSpc>
                <a:spcPct val="110000"/>
              </a:lnSpc>
              <a:spcBef>
                <a:spcPct val="20000"/>
              </a:spcBef>
              <a:buClr>
                <a:srgbClr val="000066"/>
              </a:buClr>
              <a:buSzPct val="55000"/>
              <a:buFont typeface="Marlett" pitchFamily="2" charset="2"/>
              <a:buNone/>
              <a:defRPr/>
            </a:pPr>
            <a:r>
              <a:rPr lang="fr-FR" sz="1050" b="1" dirty="0"/>
              <a:t>GIE  informatique</a:t>
            </a:r>
          </a:p>
        </p:txBody>
      </p:sp>
      <p:sp>
        <p:nvSpPr>
          <p:cNvPr id="27" name="Text Box 16"/>
          <p:cNvSpPr txBox="1">
            <a:spLocks noChangeArrowheads="1"/>
          </p:cNvSpPr>
          <p:nvPr/>
        </p:nvSpPr>
        <p:spPr bwMode="auto">
          <a:xfrm>
            <a:off x="1206427" y="3395118"/>
            <a:ext cx="2149475" cy="273050"/>
          </a:xfrm>
          <a:prstGeom prst="rect">
            <a:avLst/>
          </a:prstGeom>
          <a:noFill/>
          <a:ln w="9525" algn="ctr">
            <a:noFill/>
            <a:miter lim="800000"/>
            <a:headEnd/>
            <a:tailEnd/>
          </a:ln>
        </p:spPr>
        <p:txBody>
          <a:bodyPr lIns="18000" rIns="18000" anchor="ctr"/>
          <a:lstStyle/>
          <a:p>
            <a:pPr algn="ctr" eaLnBrk="0" hangingPunct="0">
              <a:lnSpc>
                <a:spcPct val="110000"/>
              </a:lnSpc>
              <a:spcBef>
                <a:spcPct val="20000"/>
              </a:spcBef>
              <a:buClr>
                <a:srgbClr val="000066"/>
              </a:buClr>
              <a:buSzPct val="55000"/>
              <a:buFont typeface="Marlett" pitchFamily="2" charset="2"/>
              <a:buNone/>
            </a:pPr>
            <a:r>
              <a:rPr lang="fr-FR" sz="900" b="1"/>
              <a:t>Mutualisé avec d'autres Groupes</a:t>
            </a:r>
          </a:p>
        </p:txBody>
      </p:sp>
      <p:sp>
        <p:nvSpPr>
          <p:cNvPr id="28" name="Text Box 17"/>
          <p:cNvSpPr txBox="1">
            <a:spLocks noChangeArrowheads="1"/>
          </p:cNvSpPr>
          <p:nvPr/>
        </p:nvSpPr>
        <p:spPr bwMode="auto">
          <a:xfrm>
            <a:off x="941313" y="2985543"/>
            <a:ext cx="1801813" cy="384175"/>
          </a:xfrm>
          <a:prstGeom prst="rect">
            <a:avLst/>
          </a:prstGeom>
          <a:noFill/>
          <a:ln w="9525" algn="ctr">
            <a:noFill/>
            <a:miter lim="800000"/>
            <a:headEnd/>
            <a:tailEnd/>
          </a:ln>
        </p:spPr>
        <p:txBody>
          <a:bodyPr lIns="18000" rIns="18000" anchor="ctr"/>
          <a:lstStyle/>
          <a:p>
            <a:pPr algn="ctr" eaLnBrk="0" hangingPunct="0">
              <a:lnSpc>
                <a:spcPct val="110000"/>
              </a:lnSpc>
              <a:spcBef>
                <a:spcPct val="20000"/>
              </a:spcBef>
              <a:buClr>
                <a:srgbClr val="000066"/>
              </a:buClr>
              <a:buSzPct val="55000"/>
              <a:buFont typeface="Marlett" pitchFamily="2" charset="2"/>
              <a:buNone/>
            </a:pPr>
            <a:r>
              <a:rPr lang="fr-FR" sz="900" b="1"/>
              <a:t>Contrôle total ou partiel par </a:t>
            </a:r>
            <a:br>
              <a:rPr lang="fr-FR" sz="900" b="1"/>
            </a:br>
            <a:r>
              <a:rPr lang="fr-FR" sz="900" b="1"/>
              <a:t>les Fédérations Agirc-Arrco</a:t>
            </a:r>
          </a:p>
        </p:txBody>
      </p:sp>
      <p:sp>
        <p:nvSpPr>
          <p:cNvPr id="29" name="Rectangle 18"/>
          <p:cNvSpPr>
            <a:spLocks noChangeArrowheads="1"/>
          </p:cNvSpPr>
          <p:nvPr/>
        </p:nvSpPr>
        <p:spPr bwMode="auto">
          <a:xfrm>
            <a:off x="3910253" y="1370057"/>
            <a:ext cx="1178419" cy="29299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lnSpc>
                <a:spcPct val="110000"/>
              </a:lnSpc>
              <a:spcBef>
                <a:spcPct val="20000"/>
              </a:spcBef>
              <a:buClr>
                <a:srgbClr val="000066"/>
              </a:buClr>
              <a:buSzPct val="55000"/>
              <a:buFont typeface="Marlett" pitchFamily="2" charset="2"/>
              <a:buNone/>
              <a:defRPr/>
            </a:pPr>
            <a:r>
              <a:rPr lang="fr-FR" sz="1200" b="1"/>
              <a:t>"Sommitale"</a:t>
            </a:r>
          </a:p>
        </p:txBody>
      </p:sp>
      <p:sp>
        <p:nvSpPr>
          <p:cNvPr id="30" name="Text Box 19"/>
          <p:cNvSpPr txBox="1">
            <a:spLocks noChangeArrowheads="1"/>
          </p:cNvSpPr>
          <p:nvPr/>
        </p:nvSpPr>
        <p:spPr bwMode="auto">
          <a:xfrm>
            <a:off x="5054527" y="1334542"/>
            <a:ext cx="990977" cy="244682"/>
          </a:xfrm>
          <a:prstGeom prst="rect">
            <a:avLst/>
          </a:prstGeom>
          <a:noFill/>
          <a:ln w="9525">
            <a:noFill/>
            <a:miter lim="800000"/>
            <a:headEnd/>
            <a:tailEnd/>
          </a:ln>
        </p:spPr>
        <p:txBody>
          <a:bodyPr wrap="none">
            <a:spAutoFit/>
          </a:bodyPr>
          <a:lstStyle/>
          <a:p>
            <a:pPr eaLnBrk="0" hangingPunct="0">
              <a:lnSpc>
                <a:spcPct val="110000"/>
              </a:lnSpc>
              <a:spcBef>
                <a:spcPct val="20000"/>
              </a:spcBef>
              <a:buClr>
                <a:srgbClr val="000066"/>
              </a:buClr>
              <a:buSzPct val="55000"/>
              <a:buFont typeface="Marlett" pitchFamily="2" charset="2"/>
              <a:buNone/>
            </a:pPr>
            <a:r>
              <a:rPr lang="fr-FR" sz="900" b="1" i="1">
                <a:solidFill>
                  <a:srgbClr val="CC0000"/>
                </a:solidFill>
              </a:rPr>
              <a:t>Association 1901</a:t>
            </a:r>
          </a:p>
        </p:txBody>
      </p:sp>
      <p:cxnSp>
        <p:nvCxnSpPr>
          <p:cNvPr id="31" name="AutoShape 21"/>
          <p:cNvCxnSpPr>
            <a:cxnSpLocks noChangeShapeType="1"/>
          </p:cNvCxnSpPr>
          <p:nvPr/>
        </p:nvCxnSpPr>
        <p:spPr bwMode="auto">
          <a:xfrm flipV="1">
            <a:off x="3355902" y="3309393"/>
            <a:ext cx="427037" cy="222250"/>
          </a:xfrm>
          <a:prstGeom prst="straightConnector1">
            <a:avLst/>
          </a:prstGeom>
          <a:noFill/>
          <a:ln w="9525">
            <a:solidFill>
              <a:schemeClr val="accent1"/>
            </a:solidFill>
            <a:round/>
            <a:headEnd/>
            <a:tailEnd type="triangle" w="med" len="med"/>
          </a:ln>
        </p:spPr>
      </p:cxnSp>
      <p:sp>
        <p:nvSpPr>
          <p:cNvPr id="32" name="Rectangle 22"/>
          <p:cNvSpPr>
            <a:spLocks noChangeArrowheads="1"/>
          </p:cNvSpPr>
          <p:nvPr/>
        </p:nvSpPr>
        <p:spPr bwMode="auto">
          <a:xfrm>
            <a:off x="4768777" y="2510881"/>
            <a:ext cx="971551" cy="403225"/>
          </a:xfrm>
          <a:prstGeom prst="rect">
            <a:avLst/>
          </a:prstGeom>
          <a:solidFill>
            <a:schemeClr val="accent1">
              <a:lumMod val="40000"/>
              <a:lumOff val="60000"/>
            </a:schemeClr>
          </a:solidFill>
          <a:ln w="9525" algn="ctr">
            <a:noFill/>
            <a:miter lim="800000"/>
            <a:headEnd/>
            <a:tailEnd/>
          </a:ln>
        </p:spPr>
        <p:txBody>
          <a:bodyPr lIns="54000" tIns="46800" rIns="90000" bIns="46800" anchor="ctr"/>
          <a:lstStyle/>
          <a:p>
            <a:pPr algn="ctr" eaLnBrk="0" hangingPunct="0">
              <a:buClr>
                <a:srgbClr val="CC3300"/>
              </a:buClr>
              <a:buSzPct val="55000"/>
              <a:buFont typeface="Marlett" pitchFamily="2" charset="2"/>
              <a:buNone/>
              <a:defRPr/>
            </a:pPr>
            <a:r>
              <a:rPr lang="fr-FR" sz="1000" b="1" dirty="0">
                <a:solidFill>
                  <a:schemeClr val="bg1"/>
                </a:solidFill>
                <a:ea typeface="ヒラギノ角ゴ Pro W3" pitchFamily="1" charset="-128"/>
                <a:cs typeface="+mn-cs"/>
              </a:rPr>
              <a:t>SGAM*</a:t>
            </a:r>
          </a:p>
        </p:txBody>
      </p:sp>
      <p:sp>
        <p:nvSpPr>
          <p:cNvPr id="33" name="Text Box 24"/>
          <p:cNvSpPr txBox="1">
            <a:spLocks noChangeArrowheads="1"/>
          </p:cNvSpPr>
          <p:nvPr/>
        </p:nvSpPr>
        <p:spPr bwMode="auto">
          <a:xfrm>
            <a:off x="5360913" y="3126831"/>
            <a:ext cx="2911475" cy="273050"/>
          </a:xfrm>
          <a:prstGeom prst="rect">
            <a:avLst/>
          </a:prstGeom>
          <a:noFill/>
          <a:ln w="9525" algn="ctr">
            <a:noFill/>
            <a:miter lim="800000"/>
            <a:headEnd/>
            <a:tailEnd/>
          </a:ln>
        </p:spPr>
        <p:txBody>
          <a:bodyPr lIns="18000" rIns="18000" anchor="ctr"/>
          <a:lstStyle/>
          <a:p>
            <a:pPr algn="ctr" eaLnBrk="0" hangingPunct="0">
              <a:lnSpc>
                <a:spcPct val="110000"/>
              </a:lnSpc>
              <a:spcBef>
                <a:spcPct val="20000"/>
              </a:spcBef>
              <a:buClr>
                <a:srgbClr val="000066"/>
              </a:buClr>
              <a:buSzPct val="55000"/>
              <a:buFont typeface="Marlett" pitchFamily="2" charset="2"/>
              <a:buNone/>
            </a:pPr>
            <a:r>
              <a:rPr lang="fr-FR" sz="900" i="1"/>
              <a:t>* </a:t>
            </a:r>
            <a:r>
              <a:rPr lang="fr-FR" sz="800" i="1"/>
              <a:t>SGAM = Société de groupe d’assurance mutuelle</a:t>
            </a:r>
          </a:p>
        </p:txBody>
      </p:sp>
      <p:graphicFrame>
        <p:nvGraphicFramePr>
          <p:cNvPr id="34" name="Tableau 33"/>
          <p:cNvGraphicFramePr>
            <a:graphicFrameLocks noGrp="1"/>
          </p:cNvGraphicFramePr>
          <p:nvPr/>
        </p:nvGraphicFramePr>
        <p:xfrm>
          <a:off x="6588225" y="3573016"/>
          <a:ext cx="2069030" cy="2651760"/>
        </p:xfrm>
        <a:graphic>
          <a:graphicData uri="http://schemas.openxmlformats.org/drawingml/2006/table">
            <a:tbl>
              <a:tblPr firstRow="1" bandRow="1">
                <a:tableStyleId>{5C22544A-7EE6-4342-B048-85BDC9FD1C3A}</a:tableStyleId>
              </a:tblPr>
              <a:tblGrid>
                <a:gridCol w="556643"/>
                <a:gridCol w="1512387"/>
              </a:tblGrid>
              <a:tr h="360040">
                <a:tc>
                  <a:txBody>
                    <a:bodyPr/>
                    <a:lstStyle/>
                    <a:p>
                      <a:r>
                        <a:rPr lang="fr-FR" sz="900" dirty="0" smtClean="0"/>
                        <a:t>Rang</a:t>
                      </a:r>
                      <a:r>
                        <a:rPr lang="fr-FR" sz="900" baseline="0" dirty="0" smtClean="0"/>
                        <a:t> 2011</a:t>
                      </a:r>
                      <a:endParaRPr lang="fr-FR" sz="900" dirty="0"/>
                    </a:p>
                  </a:txBody>
                  <a:tcPr/>
                </a:tc>
                <a:tc>
                  <a:txBody>
                    <a:bodyPr/>
                    <a:lstStyle/>
                    <a:p>
                      <a:r>
                        <a:rPr lang="fr-FR" sz="900" dirty="0" smtClean="0"/>
                        <a:t>Groupe</a:t>
                      </a:r>
                      <a:r>
                        <a:rPr lang="fr-FR" sz="900" baseline="0" dirty="0" smtClean="0"/>
                        <a:t> de Protection sociale</a:t>
                      </a:r>
                      <a:endParaRPr lang="fr-FR" sz="900" dirty="0"/>
                    </a:p>
                  </a:txBody>
                  <a:tcPr/>
                </a:tc>
              </a:tr>
              <a:tr h="152008">
                <a:tc>
                  <a:txBody>
                    <a:bodyPr/>
                    <a:lstStyle/>
                    <a:p>
                      <a:r>
                        <a:rPr lang="fr-FR" sz="900" dirty="0" smtClean="0"/>
                        <a:t>1</a:t>
                      </a:r>
                      <a:endParaRPr lang="fr-FR" sz="900" dirty="0"/>
                    </a:p>
                  </a:txBody>
                  <a:tcPr/>
                </a:tc>
                <a:tc>
                  <a:txBody>
                    <a:bodyPr/>
                    <a:lstStyle/>
                    <a:p>
                      <a:r>
                        <a:rPr lang="fr-FR" sz="900" dirty="0" err="1" smtClean="0"/>
                        <a:t>Sgam</a:t>
                      </a:r>
                      <a:r>
                        <a:rPr lang="fr-FR" sz="900" baseline="0" dirty="0" smtClean="0"/>
                        <a:t> AG2R La Mondiale</a:t>
                      </a:r>
                      <a:endParaRPr lang="fr-FR" sz="900" dirty="0"/>
                    </a:p>
                  </a:txBody>
                  <a:tcPr anchor="ctr"/>
                </a:tc>
              </a:tr>
              <a:tr h="146288">
                <a:tc>
                  <a:txBody>
                    <a:bodyPr/>
                    <a:lstStyle/>
                    <a:p>
                      <a:r>
                        <a:rPr lang="fr-FR" sz="900" dirty="0" smtClean="0"/>
                        <a:t>2</a:t>
                      </a:r>
                      <a:endParaRPr lang="fr-FR" sz="900" dirty="0"/>
                    </a:p>
                  </a:txBody>
                  <a:tcPr/>
                </a:tc>
                <a:tc>
                  <a:txBody>
                    <a:bodyPr/>
                    <a:lstStyle/>
                    <a:p>
                      <a:r>
                        <a:rPr lang="fr-FR" sz="900" dirty="0" smtClean="0"/>
                        <a:t>Malakoff Médéric</a:t>
                      </a:r>
                      <a:endParaRPr lang="fr-FR" sz="900" dirty="0"/>
                    </a:p>
                  </a:txBody>
                  <a:tcPr anchor="ctr"/>
                </a:tc>
              </a:tr>
              <a:tr h="228600">
                <a:tc>
                  <a:txBody>
                    <a:bodyPr/>
                    <a:lstStyle/>
                    <a:p>
                      <a:r>
                        <a:rPr lang="fr-FR" sz="900" dirty="0" smtClean="0"/>
                        <a:t>3</a:t>
                      </a:r>
                      <a:endParaRPr lang="fr-FR" sz="900" dirty="0"/>
                    </a:p>
                  </a:txBody>
                  <a:tcPr/>
                </a:tc>
                <a:tc>
                  <a:txBody>
                    <a:bodyPr/>
                    <a:lstStyle/>
                    <a:p>
                      <a:r>
                        <a:rPr lang="fr-FR" sz="900" dirty="0" smtClean="0"/>
                        <a:t>PRO BTP</a:t>
                      </a:r>
                      <a:endParaRPr lang="fr-FR" sz="900" dirty="0"/>
                    </a:p>
                  </a:txBody>
                  <a:tcPr anchor="ctr"/>
                </a:tc>
              </a:tr>
              <a:tr h="228600">
                <a:tc>
                  <a:txBody>
                    <a:bodyPr/>
                    <a:lstStyle/>
                    <a:p>
                      <a:r>
                        <a:rPr lang="fr-FR" sz="900" dirty="0" smtClean="0"/>
                        <a:t>4</a:t>
                      </a:r>
                      <a:endParaRPr lang="fr-FR" sz="900" dirty="0"/>
                    </a:p>
                  </a:txBody>
                  <a:tcPr/>
                </a:tc>
                <a:tc>
                  <a:txBody>
                    <a:bodyPr/>
                    <a:lstStyle/>
                    <a:p>
                      <a:r>
                        <a:rPr lang="fr-FR" sz="900" dirty="0" err="1" smtClean="0"/>
                        <a:t>Humanis</a:t>
                      </a:r>
                      <a:endParaRPr lang="fr-FR" sz="900" dirty="0"/>
                    </a:p>
                  </a:txBody>
                  <a:tcPr anchor="ctr"/>
                </a:tc>
              </a:tr>
              <a:tr h="228600">
                <a:tc>
                  <a:txBody>
                    <a:bodyPr/>
                    <a:lstStyle/>
                    <a:p>
                      <a:r>
                        <a:rPr lang="fr-FR" sz="900" dirty="0" smtClean="0"/>
                        <a:t>5</a:t>
                      </a:r>
                      <a:endParaRPr lang="fr-FR" sz="900" dirty="0"/>
                    </a:p>
                  </a:txBody>
                  <a:tcPr/>
                </a:tc>
                <a:tc>
                  <a:txBody>
                    <a:bodyPr/>
                    <a:lstStyle/>
                    <a:p>
                      <a:r>
                        <a:rPr lang="fr-FR" sz="900" dirty="0" err="1" smtClean="0"/>
                        <a:t>Apicil</a:t>
                      </a:r>
                      <a:endParaRPr lang="fr-FR" sz="900" dirty="0"/>
                    </a:p>
                  </a:txBody>
                  <a:tcPr anchor="ctr"/>
                </a:tc>
              </a:tr>
              <a:tr h="228600">
                <a:tc>
                  <a:txBody>
                    <a:bodyPr/>
                    <a:lstStyle/>
                    <a:p>
                      <a:r>
                        <a:rPr lang="fr-FR" sz="900" dirty="0" smtClean="0"/>
                        <a:t>6</a:t>
                      </a:r>
                      <a:endParaRPr lang="fr-FR" sz="900" dirty="0"/>
                    </a:p>
                  </a:txBody>
                  <a:tcPr/>
                </a:tc>
                <a:tc>
                  <a:txBody>
                    <a:bodyPr/>
                    <a:lstStyle/>
                    <a:p>
                      <a:r>
                        <a:rPr lang="fr-FR" sz="900" dirty="0" smtClean="0"/>
                        <a:t>Novalis </a:t>
                      </a:r>
                      <a:r>
                        <a:rPr lang="fr-FR" sz="900" dirty="0" err="1" smtClean="0"/>
                        <a:t>Taitbout</a:t>
                      </a:r>
                      <a:endParaRPr lang="fr-FR" sz="900" dirty="0"/>
                    </a:p>
                  </a:txBody>
                  <a:tcPr anchor="ctr"/>
                </a:tc>
              </a:tr>
              <a:tr h="228600">
                <a:tc>
                  <a:txBody>
                    <a:bodyPr/>
                    <a:lstStyle/>
                    <a:p>
                      <a:r>
                        <a:rPr lang="fr-FR" sz="900" dirty="0" smtClean="0"/>
                        <a:t>7</a:t>
                      </a:r>
                      <a:endParaRPr lang="fr-FR" sz="900" dirty="0"/>
                    </a:p>
                  </a:txBody>
                  <a:tcPr/>
                </a:tc>
                <a:tc>
                  <a:txBody>
                    <a:bodyPr/>
                    <a:lstStyle/>
                    <a:p>
                      <a:r>
                        <a:rPr lang="fr-FR" sz="900" dirty="0" err="1" smtClean="0"/>
                        <a:t>Réunica</a:t>
                      </a:r>
                      <a:endParaRPr lang="fr-FR" sz="900" dirty="0"/>
                    </a:p>
                  </a:txBody>
                  <a:tcPr anchor="ctr"/>
                </a:tc>
              </a:tr>
              <a:tr h="221704">
                <a:tc>
                  <a:txBody>
                    <a:bodyPr/>
                    <a:lstStyle/>
                    <a:p>
                      <a:r>
                        <a:rPr lang="fr-FR" sz="900" dirty="0" smtClean="0"/>
                        <a:t>8</a:t>
                      </a:r>
                      <a:endParaRPr lang="fr-FR" sz="900" dirty="0"/>
                    </a:p>
                  </a:txBody>
                  <a:tcPr/>
                </a:tc>
                <a:tc>
                  <a:txBody>
                    <a:bodyPr/>
                    <a:lstStyle/>
                    <a:p>
                      <a:r>
                        <a:rPr lang="fr-FR" sz="900" dirty="0" smtClean="0"/>
                        <a:t>Mornay</a:t>
                      </a:r>
                      <a:endParaRPr lang="fr-FR" sz="900" dirty="0"/>
                    </a:p>
                  </a:txBody>
                  <a:tcPr anchor="ctr"/>
                </a:tc>
              </a:tr>
              <a:tr h="228600">
                <a:tc>
                  <a:txBody>
                    <a:bodyPr/>
                    <a:lstStyle/>
                    <a:p>
                      <a:r>
                        <a:rPr lang="fr-FR" sz="900" dirty="0" smtClean="0"/>
                        <a:t>9</a:t>
                      </a:r>
                      <a:endParaRPr lang="fr-FR" sz="900" dirty="0"/>
                    </a:p>
                  </a:txBody>
                  <a:tcPr/>
                </a:tc>
                <a:tc>
                  <a:txBody>
                    <a:bodyPr/>
                    <a:lstStyle/>
                    <a:p>
                      <a:r>
                        <a:rPr lang="fr-FR" sz="900" dirty="0" err="1" smtClean="0"/>
                        <a:t>Agrica</a:t>
                      </a:r>
                      <a:endParaRPr lang="fr-FR" sz="900" dirty="0"/>
                    </a:p>
                  </a:txBody>
                  <a:tcPr anchor="ctr"/>
                </a:tc>
              </a:tr>
              <a:tr h="228600">
                <a:tc>
                  <a:txBody>
                    <a:bodyPr/>
                    <a:lstStyle/>
                    <a:p>
                      <a:r>
                        <a:rPr lang="fr-FR" sz="900" dirty="0" smtClean="0"/>
                        <a:t>10</a:t>
                      </a:r>
                      <a:endParaRPr lang="fr-FR" sz="900" dirty="0"/>
                    </a:p>
                  </a:txBody>
                  <a:tcPr/>
                </a:tc>
                <a:tc>
                  <a:txBody>
                    <a:bodyPr/>
                    <a:lstStyle/>
                    <a:p>
                      <a:r>
                        <a:rPr lang="fr-FR" sz="900" dirty="0" smtClean="0"/>
                        <a:t>IRP auto</a:t>
                      </a:r>
                      <a:endParaRPr lang="fr-FR" sz="900" dirty="0"/>
                    </a:p>
                  </a:txBody>
                  <a:tcPr anchor="ctr"/>
                </a:tc>
              </a:tr>
            </a:tbl>
          </a:graphicData>
        </a:graphic>
      </p:graphicFrame>
      <p:sp>
        <p:nvSpPr>
          <p:cNvPr id="35"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nSpc>
                <a:spcPct val="90000"/>
              </a:lnSpc>
            </a:pPr>
            <a:r>
              <a:rPr lang="fr-FR" sz="1400" u="sng" dirty="0" smtClean="0"/>
              <a:t>Les principales caractéristiques des Institutions de Prévoyance :</a:t>
            </a:r>
          </a:p>
          <a:p>
            <a:pPr lvl="1">
              <a:lnSpc>
                <a:spcPct val="90000"/>
              </a:lnSpc>
            </a:pPr>
            <a:r>
              <a:rPr lang="fr-FR" sz="1200" dirty="0" smtClean="0"/>
              <a:t>Les institutions de prévoyance sont des sociétés de personnes de droit privé</a:t>
            </a:r>
          </a:p>
          <a:p>
            <a:pPr lvl="1">
              <a:lnSpc>
                <a:spcPct val="90000"/>
              </a:lnSpc>
            </a:pPr>
            <a:r>
              <a:rPr lang="fr-FR" sz="1200" dirty="0" smtClean="0"/>
              <a:t>Elles sont régies par le code de la Sécurité sociale</a:t>
            </a:r>
          </a:p>
          <a:p>
            <a:pPr lvl="1">
              <a:lnSpc>
                <a:spcPct val="90000"/>
              </a:lnSpc>
            </a:pPr>
            <a:r>
              <a:rPr lang="fr-FR" sz="1200" dirty="0" smtClean="0"/>
              <a:t>Relevant des directives européennes “Assurance”, elles sont soumises aux mêmes règles techniques que toute entreprise d'assurance </a:t>
            </a:r>
          </a:p>
          <a:p>
            <a:pPr lvl="1">
              <a:lnSpc>
                <a:spcPct val="90000"/>
              </a:lnSpc>
            </a:pPr>
            <a:r>
              <a:rPr lang="fr-FR" sz="1200" dirty="0" smtClean="0"/>
              <a:t>Les IP disposent d’un système de gestion paritaire entre employeurs et salariés (cf. GPS)</a:t>
            </a:r>
          </a:p>
          <a:p>
            <a:pPr lvl="1">
              <a:lnSpc>
                <a:spcPct val="90000"/>
              </a:lnSpc>
            </a:pPr>
            <a:r>
              <a:rPr lang="fr-FR" sz="1200" dirty="0" smtClean="0"/>
              <a:t>Ce ne sont pas des sociétés de capitaux</a:t>
            </a:r>
            <a:endParaRPr lang="fr-FR" sz="1400" dirty="0" smtClean="0"/>
          </a:p>
          <a:p>
            <a:pPr>
              <a:lnSpc>
                <a:spcPct val="90000"/>
              </a:lnSpc>
            </a:pPr>
            <a:r>
              <a:rPr lang="fr-FR" sz="1400" u="sng" dirty="0" smtClean="0"/>
              <a:t>Les différents types d’Institutions de Prévoyance :</a:t>
            </a:r>
          </a:p>
          <a:p>
            <a:pPr lvl="1">
              <a:lnSpc>
                <a:spcPct val="90000"/>
              </a:lnSpc>
            </a:pPr>
            <a:r>
              <a:rPr lang="fr-FR" sz="1200" dirty="0" smtClean="0"/>
              <a:t>Les institutions de prévoyance professionnelles </a:t>
            </a:r>
          </a:p>
          <a:p>
            <a:pPr lvl="2">
              <a:lnSpc>
                <a:spcPct val="90000"/>
              </a:lnSpc>
            </a:pPr>
            <a:r>
              <a:rPr lang="fr-FR" sz="1200" dirty="0"/>
              <a:t>Couvrent soit une branche professionnelle, soit une profession</a:t>
            </a:r>
          </a:p>
          <a:p>
            <a:pPr lvl="1">
              <a:lnSpc>
                <a:spcPct val="90000"/>
              </a:lnSpc>
            </a:pPr>
            <a:r>
              <a:rPr lang="fr-FR" sz="1200" dirty="0" smtClean="0"/>
              <a:t>Les institutions de prévoyance interprofessionnelles </a:t>
            </a:r>
          </a:p>
          <a:p>
            <a:pPr lvl="2">
              <a:lnSpc>
                <a:spcPct val="90000"/>
              </a:lnSpc>
            </a:pPr>
            <a:r>
              <a:rPr lang="fr-FR" sz="1200" dirty="0"/>
              <a:t>Couvre plusieurs branches professionnelles, professions ou entreprises </a:t>
            </a:r>
          </a:p>
          <a:p>
            <a:pPr lvl="1">
              <a:lnSpc>
                <a:spcPct val="90000"/>
              </a:lnSpc>
            </a:pPr>
            <a:r>
              <a:rPr lang="fr-FR" sz="1200" dirty="0" smtClean="0"/>
              <a:t>Les institutions d’entreprises </a:t>
            </a:r>
          </a:p>
          <a:p>
            <a:pPr lvl="2">
              <a:lnSpc>
                <a:spcPct val="90000"/>
              </a:lnSpc>
            </a:pPr>
            <a:r>
              <a:rPr lang="fr-FR" sz="1200" dirty="0"/>
              <a:t>Couvre uniquement une entreprise (émanations d’une convention ou d’un accord collectif)</a:t>
            </a:r>
          </a:p>
          <a:p>
            <a:pPr lvl="1">
              <a:lnSpc>
                <a:spcPct val="90000"/>
              </a:lnSpc>
            </a:pPr>
            <a:r>
              <a:rPr lang="fr-FR" sz="1200" dirty="0" smtClean="0"/>
              <a:t>La plupart des institutions de prévoyance sont contrôlées par des groupes de protection sociale. Ils sont au nombre de 53 en 2010.</a:t>
            </a:r>
          </a:p>
          <a:p>
            <a:pPr>
              <a:lnSpc>
                <a:spcPct val="90000"/>
              </a:lnSpc>
            </a:pPr>
            <a:r>
              <a:rPr lang="fr-FR" sz="1400" u="sng" dirty="0" smtClean="0"/>
              <a:t>La situation du marché :</a:t>
            </a:r>
          </a:p>
          <a:p>
            <a:pPr lvl="1">
              <a:lnSpc>
                <a:spcPct val="90000"/>
              </a:lnSpc>
            </a:pPr>
            <a:r>
              <a:rPr lang="fr-FR" sz="1200" dirty="0" smtClean="0"/>
              <a:t>Les multiples rapprochements de groupes de protection sociales qui s’opèrent depuis quelques années et l’accroissement du niveau de solvabilité exigé par les nouvelles réglementations amorcent la fusion de certaines IP</a:t>
            </a:r>
          </a:p>
          <a:p>
            <a:pPr lvl="1">
              <a:lnSpc>
                <a:spcPct val="90000"/>
              </a:lnSpc>
            </a:pPr>
            <a:r>
              <a:rPr lang="fr-FR" sz="1200" dirty="0" smtClean="0"/>
              <a:t>Les leaders : BTP PREVOYANCE (Groupe PRO BTP), AG2R PREVOYANCE, FEDERIS PREVOYANCE, NOVALIS PREVOYANCE, APRIONIS PREVOYANCE</a:t>
            </a:r>
          </a:p>
          <a:p>
            <a:endParaRPr lang="fr-FR" dirty="0"/>
          </a:p>
        </p:txBody>
      </p:sp>
      <p:sp>
        <p:nvSpPr>
          <p:cNvPr id="3" name="Titre 2"/>
          <p:cNvSpPr>
            <a:spLocks noGrp="1"/>
          </p:cNvSpPr>
          <p:nvPr>
            <p:ph type="title"/>
          </p:nvPr>
        </p:nvSpPr>
        <p:spPr/>
        <p:txBody>
          <a:bodyPr/>
          <a:lstStyle/>
          <a:p>
            <a:r>
              <a:rPr lang="fr-FR" dirty="0" smtClean="0"/>
              <a:t>Les gestionnaires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49</a:t>
            </a:fld>
            <a:endParaRPr lang="fr-FR" dirty="0"/>
          </a:p>
        </p:txBody>
      </p:sp>
      <p:sp>
        <p:nvSpPr>
          <p:cNvPr id="6" name="Espace réservé du texte 5"/>
          <p:cNvSpPr>
            <a:spLocks noGrp="1"/>
          </p:cNvSpPr>
          <p:nvPr>
            <p:ph type="body" sz="quarter" idx="13"/>
          </p:nvPr>
        </p:nvSpPr>
        <p:spPr/>
        <p:txBody>
          <a:bodyPr/>
          <a:lstStyle/>
          <a:p>
            <a:r>
              <a:rPr lang="fr-FR" dirty="0" smtClean="0"/>
              <a:t>Focus sur les IP (institutions de prévoyance)</a:t>
            </a:r>
            <a:endParaRPr lang="fr-FR" dirty="0"/>
          </a:p>
        </p:txBody>
      </p:sp>
      <p:grpSp>
        <p:nvGrpSpPr>
          <p:cNvPr id="7" name="Groupe 9"/>
          <p:cNvGrpSpPr>
            <a:grpSpLocks/>
          </p:cNvGrpSpPr>
          <p:nvPr/>
        </p:nvGrpSpPr>
        <p:grpSpPr bwMode="auto">
          <a:xfrm>
            <a:off x="7092280" y="526580"/>
            <a:ext cx="1711325" cy="238125"/>
            <a:chOff x="44450" y="115888"/>
            <a:chExt cx="1711325" cy="238125"/>
          </a:xfrm>
        </p:grpSpPr>
        <p:sp>
          <p:nvSpPr>
            <p:cNvPr id="8" name="Rectangle 5"/>
            <p:cNvSpPr>
              <a:spLocks noChangeArrowheads="1"/>
            </p:cNvSpPr>
            <p:nvPr/>
          </p:nvSpPr>
          <p:spPr bwMode="auto">
            <a:xfrm>
              <a:off x="44450"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a:t>SS</a:t>
              </a:r>
            </a:p>
          </p:txBody>
        </p:sp>
        <p:sp>
          <p:nvSpPr>
            <p:cNvPr id="9" name="Rectangle 6"/>
            <p:cNvSpPr>
              <a:spLocks noChangeArrowheads="1"/>
            </p:cNvSpPr>
            <p:nvPr/>
          </p:nvSpPr>
          <p:spPr bwMode="auto">
            <a:xfrm>
              <a:off x="401638" y="115888"/>
              <a:ext cx="279400" cy="238125"/>
            </a:xfrm>
            <a:prstGeom prst="rect">
              <a:avLst/>
            </a:prstGeom>
            <a:noFill/>
            <a:ln w="9525" algn="ctr">
              <a:solidFill>
                <a:schemeClr val="accent1"/>
              </a:solidFill>
              <a:miter lim="800000"/>
              <a:headEnd/>
              <a:tailEnd/>
            </a:ln>
          </p:spPr>
          <p:txBody>
            <a:bodyPr wrap="none" lIns="18000" tIns="18000" rIns="18000" bIns="18000" anchor="ctr"/>
            <a:lstStyle/>
            <a:p>
              <a:pPr algn="ctr" eaLnBrk="0" hangingPunct="0"/>
              <a:r>
                <a:rPr lang="fr-FR" sz="1100" dirty="0"/>
                <a:t>Mut</a:t>
              </a:r>
            </a:p>
          </p:txBody>
        </p:sp>
        <p:sp>
          <p:nvSpPr>
            <p:cNvPr id="10" name="Rectangle 7"/>
            <p:cNvSpPr>
              <a:spLocks noChangeArrowheads="1"/>
            </p:cNvSpPr>
            <p:nvPr/>
          </p:nvSpPr>
          <p:spPr bwMode="auto">
            <a:xfrm>
              <a:off x="760413"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GPS</a:t>
              </a:r>
            </a:p>
          </p:txBody>
        </p:sp>
        <p:sp>
          <p:nvSpPr>
            <p:cNvPr id="11" name="Rectangle 8"/>
            <p:cNvSpPr>
              <a:spLocks noChangeArrowheads="1"/>
            </p:cNvSpPr>
            <p:nvPr/>
          </p:nvSpPr>
          <p:spPr bwMode="auto">
            <a:xfrm>
              <a:off x="1117600" y="115888"/>
              <a:ext cx="279400" cy="238125"/>
            </a:xfrm>
            <a:prstGeom prst="rect">
              <a:avLst/>
            </a:prstGeom>
            <a:solidFill>
              <a:schemeClr val="bg1"/>
            </a:solidFill>
            <a:ln w="9525" algn="ctr">
              <a:solidFill>
                <a:schemeClr val="accent1"/>
              </a:solidFill>
              <a:miter lim="800000"/>
              <a:headEnd/>
              <a:tailEnd/>
            </a:ln>
          </p:spPr>
          <p:txBody>
            <a:bodyPr wrap="none" lIns="18000" tIns="18000" rIns="18000" bIns="18000" anchor="ctr"/>
            <a:lstStyle/>
            <a:p>
              <a:pPr algn="ctr" eaLnBrk="0" hangingPunct="0"/>
              <a:r>
                <a:rPr lang="fr-FR" sz="1100"/>
                <a:t>IRC</a:t>
              </a:r>
            </a:p>
          </p:txBody>
        </p:sp>
        <p:sp>
          <p:nvSpPr>
            <p:cNvPr id="12" name="Rectangle 9"/>
            <p:cNvSpPr>
              <a:spLocks noChangeArrowheads="1"/>
            </p:cNvSpPr>
            <p:nvPr/>
          </p:nvSpPr>
          <p:spPr bwMode="auto">
            <a:xfrm>
              <a:off x="1476375" y="115888"/>
              <a:ext cx="279400" cy="238125"/>
            </a:xfrm>
            <a:prstGeom prst="rect">
              <a:avLst/>
            </a:prstGeom>
            <a:solidFill>
              <a:schemeClr val="accent1"/>
            </a:solidFill>
            <a:ln w="9525" algn="ctr">
              <a:solidFill>
                <a:schemeClr val="accent1"/>
              </a:solidFill>
              <a:miter lim="800000"/>
              <a:headEnd/>
              <a:tailEnd/>
            </a:ln>
          </p:spPr>
          <p:txBody>
            <a:bodyPr wrap="none" lIns="18000" tIns="18000" rIns="18000" bIns="18000" anchor="ctr"/>
            <a:lstStyle/>
            <a:p>
              <a:pPr algn="ctr" eaLnBrk="0" hangingPunct="0"/>
              <a:r>
                <a:rPr lang="fr-FR" sz="1100">
                  <a:solidFill>
                    <a:schemeClr val="bg1"/>
                  </a:solidFill>
                </a:rPr>
                <a:t>IP</a:t>
              </a:r>
            </a:p>
          </p:txBody>
        </p:sp>
      </p:grpSp>
      <p:sp>
        <p:nvSpPr>
          <p:cNvPr id="13"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44439" y="576175"/>
            <a:ext cx="8045375" cy="332546"/>
          </a:xfrm>
        </p:spPr>
        <p:txBody>
          <a:bodyPr/>
          <a:lstStyle/>
          <a:p>
            <a:r>
              <a:rPr lang="fr-FR" dirty="0" smtClean="0"/>
              <a:t>Qu’est ce que la protection sociale ?</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a:t>
            </a:fld>
            <a:endParaRPr lang="fr-FR" dirty="0"/>
          </a:p>
        </p:txBody>
      </p:sp>
      <p:sp>
        <p:nvSpPr>
          <p:cNvPr id="6" name="Espace réservé du contenu 5"/>
          <p:cNvSpPr>
            <a:spLocks noGrp="1"/>
          </p:cNvSpPr>
          <p:nvPr>
            <p:ph idx="1"/>
          </p:nvPr>
        </p:nvSpPr>
        <p:spPr/>
        <p:txBody>
          <a:bodyPr/>
          <a:lstStyle/>
          <a:p>
            <a:pPr algn="just"/>
            <a:r>
              <a:rPr lang="fr-FR" sz="1600" b="1" dirty="0" smtClean="0">
                <a:latin typeface="Arial" charset="0"/>
              </a:rPr>
              <a:t>La protection sociale désigne tous les mécanismes qui permettent aux individus, aux ménages ou aux entreprises de faire face aux conséquences des risques sociaux</a:t>
            </a:r>
          </a:p>
          <a:p>
            <a:pPr algn="just"/>
            <a:r>
              <a:rPr lang="fr-FR" sz="1600" b="1" dirty="0" smtClean="0">
                <a:latin typeface="Arial" charset="0"/>
              </a:rPr>
              <a:t>Les risques sociaux sont des situations qui provoquent :</a:t>
            </a:r>
          </a:p>
          <a:p>
            <a:pPr lvl="1" algn="just"/>
            <a:r>
              <a:rPr lang="fr-FR" sz="1600" dirty="0" smtClean="0">
                <a:latin typeface="Arial" charset="0"/>
              </a:rPr>
              <a:t>une baisse des ressources (vieillesse, prévoyance, invalidité, chômage, etc.)</a:t>
            </a:r>
          </a:p>
          <a:p>
            <a:pPr lvl="1" algn="just">
              <a:buNone/>
            </a:pPr>
            <a:r>
              <a:rPr lang="fr-FR" sz="1600" dirty="0" smtClean="0">
                <a:latin typeface="Arial" charset="0"/>
              </a:rPr>
              <a:t>	ou</a:t>
            </a:r>
          </a:p>
          <a:p>
            <a:pPr lvl="1" algn="just"/>
            <a:r>
              <a:rPr lang="fr-FR" sz="1600" dirty="0" smtClean="0">
                <a:latin typeface="Arial" charset="0"/>
              </a:rPr>
              <a:t>une hausse des dépenses (maladie, invalidité, charges de famille, etc.)</a:t>
            </a:r>
          </a:p>
          <a:p>
            <a:pPr algn="just"/>
            <a:r>
              <a:rPr lang="fr-FR" sz="1600" b="1" dirty="0" smtClean="0">
                <a:latin typeface="Arial" charset="0"/>
              </a:rPr>
              <a:t>La protection sociale a donc pour missions :</a:t>
            </a:r>
          </a:p>
          <a:p>
            <a:pPr lvl="1" algn="just"/>
            <a:r>
              <a:rPr lang="fr-FR" sz="1600" dirty="0" smtClean="0">
                <a:latin typeface="Arial" charset="0"/>
              </a:rPr>
              <a:t>d’apporter un revenu en compensation à une baisse de ressources (revenus sociaux : pensions de retraite, indemnités journalières en cas de maladie, rente d’invalidité, indemnité chômage, etc.)</a:t>
            </a:r>
          </a:p>
          <a:p>
            <a:pPr lvl="1" algn="just">
              <a:buNone/>
            </a:pPr>
            <a:r>
              <a:rPr lang="fr-FR" sz="1600" dirty="0" smtClean="0">
                <a:latin typeface="Arial" charset="0"/>
              </a:rPr>
              <a:t>	ou</a:t>
            </a:r>
          </a:p>
          <a:p>
            <a:pPr lvl="1" algn="just"/>
            <a:r>
              <a:rPr lang="fr-FR" sz="1600" dirty="0" smtClean="0">
                <a:latin typeface="Arial" charset="0"/>
              </a:rPr>
              <a:t>de compenser des dépenses (frais de soins médicaux, hospitaliers, de pharmacie, coûts engendrés par la charge d’un enfant, etc.)</a:t>
            </a:r>
          </a:p>
          <a:p>
            <a:endParaRPr lang="fr-FR" sz="1600" dirty="0"/>
          </a:p>
        </p:txBody>
      </p:sp>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25260319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9" y="1484314"/>
            <a:ext cx="8088511" cy="3384848"/>
          </a:xfrm>
        </p:spPr>
        <p:txBody>
          <a:bodyPr/>
          <a:lstStyle/>
          <a:p>
            <a:pPr>
              <a:lnSpc>
                <a:spcPct val="90000"/>
              </a:lnSpc>
            </a:pPr>
            <a:r>
              <a:rPr lang="fr-FR" sz="1400" dirty="0" smtClean="0"/>
              <a:t>Les branches professionnelles regroupent un secteur d’activités professionnelles régi par des dispositions conventionnelles communes</a:t>
            </a:r>
          </a:p>
          <a:p>
            <a:pPr>
              <a:lnSpc>
                <a:spcPct val="90000"/>
              </a:lnSpc>
            </a:pPr>
            <a:r>
              <a:rPr lang="fr-FR" sz="1400" dirty="0" smtClean="0"/>
              <a:t>Elles n’interviennent que sur la retraite, la santé et la prévoyance sur le régime complémentaire (i.e. : elles n’interfèrent pas dans le régime général)</a:t>
            </a:r>
          </a:p>
          <a:p>
            <a:pPr>
              <a:lnSpc>
                <a:spcPct val="90000"/>
              </a:lnSpc>
            </a:pPr>
            <a:r>
              <a:rPr lang="fr-FR" sz="1400" dirty="0" smtClean="0"/>
              <a:t>Certaines branches professionnelles ont décidé, dans le cadre d’une convention collective ou d’un accord de branche, de créer leur propre institution de prévoyance (appelée institution professionnelle) ou de désigner un organisme assureur pour la gestion du régime de prévoyance négocié</a:t>
            </a:r>
          </a:p>
          <a:p>
            <a:pPr lvl="1">
              <a:lnSpc>
                <a:spcPct val="90000"/>
              </a:lnSpc>
            </a:pPr>
            <a:r>
              <a:rPr lang="fr-FR" sz="1200" dirty="0" smtClean="0"/>
              <a:t>Le secteur du travail temporaire a désigné </a:t>
            </a:r>
            <a:r>
              <a:rPr lang="fr-FR" sz="1200" dirty="0" err="1" smtClean="0"/>
              <a:t>Réunica</a:t>
            </a:r>
            <a:r>
              <a:rPr lang="fr-FR" sz="1200" dirty="0" smtClean="0"/>
              <a:t> Bayard pour gérer la prévoyance des salariés du travail temporaire</a:t>
            </a:r>
          </a:p>
          <a:p>
            <a:pPr>
              <a:lnSpc>
                <a:spcPct val="90000"/>
              </a:lnSpc>
            </a:pPr>
            <a:r>
              <a:rPr lang="fr-FR" sz="1400" dirty="0" smtClean="0"/>
              <a:t>Elles ont donné naissance :</a:t>
            </a:r>
          </a:p>
          <a:p>
            <a:pPr lvl="1">
              <a:lnSpc>
                <a:spcPct val="90000"/>
              </a:lnSpc>
            </a:pPr>
            <a:r>
              <a:rPr lang="fr-FR" sz="1200" dirty="0" smtClean="0"/>
              <a:t>À des institutions professionnelles en retraite : PRO BTP n’intervient que dans le secteur du BTP, AGRICA uniquement dans le secteur de l’agriculture, etc.</a:t>
            </a:r>
          </a:p>
          <a:p>
            <a:pPr lvl="1">
              <a:lnSpc>
                <a:spcPct val="90000"/>
              </a:lnSpc>
            </a:pPr>
            <a:r>
              <a:rPr lang="fr-FR" sz="1200" dirty="0" smtClean="0"/>
              <a:t>À des institutions de prévoyance professionnelles : ISICA Prévoyance pour les métiers de l’alimentaire, INPCA pour la coiffure, etc.</a:t>
            </a:r>
          </a:p>
        </p:txBody>
      </p:sp>
      <p:sp>
        <p:nvSpPr>
          <p:cNvPr id="3" name="Titre 2"/>
          <p:cNvSpPr>
            <a:spLocks noGrp="1"/>
          </p:cNvSpPr>
          <p:nvPr>
            <p:ph type="title"/>
          </p:nvPr>
        </p:nvSpPr>
        <p:spPr/>
        <p:txBody>
          <a:bodyPr/>
          <a:lstStyle/>
          <a:p>
            <a:r>
              <a:rPr lang="fr-FR" dirty="0" smtClean="0"/>
              <a:t>Les branches professionnelles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50</a:t>
            </a:fld>
            <a:endParaRPr lang="fr-FR" dirty="0"/>
          </a:p>
        </p:txBody>
      </p:sp>
      <p:sp>
        <p:nvSpPr>
          <p:cNvPr id="7" name="Text Box 4"/>
          <p:cNvSpPr txBox="1">
            <a:spLocks noChangeArrowheads="1"/>
          </p:cNvSpPr>
          <p:nvPr/>
        </p:nvSpPr>
        <p:spPr bwMode="auto">
          <a:xfrm>
            <a:off x="755651" y="5229226"/>
            <a:ext cx="7634288" cy="936625"/>
          </a:xfrm>
          <a:prstGeom prst="rect">
            <a:avLst/>
          </a:prstGeom>
          <a:solidFill>
            <a:schemeClr val="tx1">
              <a:lumMod val="10000"/>
              <a:lumOff val="90000"/>
            </a:schemeClr>
          </a:solidFill>
          <a:ln>
            <a:headEnd/>
            <a:tailEnd/>
          </a:ln>
        </p:spPr>
        <p:style>
          <a:lnRef idx="0">
            <a:schemeClr val="accent3"/>
          </a:lnRef>
          <a:fillRef idx="3">
            <a:schemeClr val="accent3"/>
          </a:fillRef>
          <a:effectRef idx="3">
            <a:schemeClr val="accent3"/>
          </a:effectRef>
          <a:fontRef idx="minor">
            <a:schemeClr val="lt1"/>
          </a:fontRef>
        </p:style>
        <p:txBody>
          <a:bodyPr lIns="36000" tIns="36000" rIns="36000" bIns="36000" anchor="ctr"/>
          <a:lstStyle/>
          <a:p>
            <a:pPr marL="268288" indent="-268288" algn="ctr" eaLnBrk="0" hangingPunct="0">
              <a:buClr>
                <a:srgbClr val="CC3300"/>
              </a:buClr>
              <a:buFont typeface="Wingdings" pitchFamily="2" charset="2"/>
              <a:buNone/>
              <a:defRPr/>
            </a:pPr>
            <a:r>
              <a:rPr lang="fr-FR" sz="1400" b="1" dirty="0">
                <a:solidFill>
                  <a:schemeClr val="tx1"/>
                </a:solidFill>
              </a:rPr>
              <a:t>Les branches professionnelles sont un élément incontournable du monde</a:t>
            </a:r>
            <a:br>
              <a:rPr lang="fr-FR" sz="1400" b="1" dirty="0">
                <a:solidFill>
                  <a:schemeClr val="tx1"/>
                </a:solidFill>
              </a:rPr>
            </a:br>
            <a:r>
              <a:rPr lang="fr-FR" sz="1400" b="1" dirty="0">
                <a:solidFill>
                  <a:schemeClr val="tx1"/>
                </a:solidFill>
              </a:rPr>
              <a:t>de la retraite et de la prévoyance</a:t>
            </a:r>
          </a:p>
          <a:p>
            <a:pPr marL="268288" indent="-268288" algn="ctr" eaLnBrk="0" hangingPunct="0">
              <a:buClr>
                <a:srgbClr val="CC3300"/>
              </a:buClr>
              <a:buFont typeface="Wingdings" pitchFamily="2" charset="2"/>
              <a:buNone/>
              <a:defRPr/>
            </a:pPr>
            <a:r>
              <a:rPr lang="fr-FR" sz="1400" b="1" dirty="0">
                <a:solidFill>
                  <a:schemeClr val="tx1"/>
                </a:solidFill>
              </a:rPr>
              <a:t>Cela est d’ailleurs devenu un élément stratégique dans le développement</a:t>
            </a:r>
            <a:br>
              <a:rPr lang="fr-FR" sz="1400" b="1" dirty="0">
                <a:solidFill>
                  <a:schemeClr val="tx1"/>
                </a:solidFill>
              </a:rPr>
            </a:br>
            <a:r>
              <a:rPr lang="fr-FR" sz="1400" b="1" dirty="0">
                <a:solidFill>
                  <a:schemeClr val="tx1"/>
                </a:solidFill>
              </a:rPr>
              <a:t>des groupes de protection sociale </a:t>
            </a:r>
          </a:p>
        </p:txBody>
      </p:sp>
      <p:sp>
        <p:nvSpPr>
          <p:cNvPr id="8"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Sommaire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51</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4046779393"/>
              </p:ext>
            </p:extLst>
          </p:nvPr>
        </p:nvGraphicFramePr>
        <p:xfrm>
          <a:off x="539552" y="1457325"/>
          <a:ext cx="8130110" cy="5380951"/>
        </p:xfrm>
        <a:graphic>
          <a:graphicData uri="http://schemas.openxmlformats.org/drawingml/2006/table">
            <a:tbl>
              <a:tblPr firstRow="1" bandRow="1">
                <a:tableStyleId>{5C22544A-7EE6-4342-B048-85BDC9FD1C3A}</a:tableStyleId>
              </a:tblPr>
              <a:tblGrid>
                <a:gridCol w="425451"/>
                <a:gridCol w="7704659"/>
              </a:tblGrid>
              <a:tr h="845820">
                <a:tc>
                  <a:txBody>
                    <a:bodyPr/>
                    <a:lstStyle/>
                    <a:p>
                      <a:pPr algn="r"/>
                      <a:r>
                        <a:rPr lang="fr-FR" sz="2800" b="0" kern="1200" dirty="0" smtClean="0">
                          <a:solidFill>
                            <a:srgbClr val="CF022B"/>
                          </a:solidFill>
                          <a:latin typeface="+mn-lt"/>
                          <a:ea typeface="+mn-ea"/>
                          <a:cs typeface="+mn-cs"/>
                        </a:rPr>
                        <a:t>1|</a:t>
                      </a:r>
                      <a:endParaRPr lang="en-GB" sz="2800" b="0" kern="1200" dirty="0">
                        <a:solidFill>
                          <a:srgbClr val="CF022B"/>
                        </a:solidFill>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199" rtl="0" eaLnBrk="1" latinLnBrk="0" hangingPunct="1">
                        <a:lnSpc>
                          <a:spcPct val="80000"/>
                        </a:lnSpc>
                      </a:pPr>
                      <a:r>
                        <a:rPr lang="fr-FR" sz="2400" b="0" kern="1200" dirty="0" smtClean="0">
                          <a:solidFill>
                            <a:schemeClr val="tx1"/>
                          </a:solidFill>
                          <a:latin typeface="+mn-lt"/>
                          <a:ea typeface="+mn-ea"/>
                          <a:cs typeface="+mn-cs"/>
                        </a:rPr>
                        <a:t>Qu’est ce que la protection</a:t>
                      </a:r>
                      <a:r>
                        <a:rPr lang="fr-FR" sz="2400" b="0" kern="1200" baseline="0" dirty="0" smtClean="0">
                          <a:solidFill>
                            <a:schemeClr val="tx1"/>
                          </a:solidFill>
                          <a:latin typeface="+mn-lt"/>
                          <a:ea typeface="+mn-ea"/>
                          <a:cs typeface="+mn-cs"/>
                        </a:rPr>
                        <a:t> sociale ?</a:t>
                      </a:r>
                      <a:endParaRPr lang="fr-FR" sz="2400" b="0" kern="1200" dirty="0" smtClean="0">
                        <a:solidFill>
                          <a:schemeClr val="tx1"/>
                        </a:solidFill>
                        <a:latin typeface="+mn-lt"/>
                        <a:ea typeface="+mn-ea"/>
                        <a:cs typeface="+mn-cs"/>
                      </a:endParaRPr>
                    </a:p>
                  </a:txBody>
                  <a:tcPr marL="0" marR="0" marT="72000" marB="72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2|</a:t>
                      </a:r>
                      <a:endParaRPr lang="en-GB" sz="2800" b="0" dirty="0">
                        <a:solidFill>
                          <a:srgbClr val="CF022B"/>
                        </a:solidFill>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grands</a:t>
                      </a:r>
                      <a:r>
                        <a:rPr lang="fr-FR" sz="2400" baseline="0" dirty="0" smtClean="0">
                          <a:solidFill>
                            <a:schemeClr val="tx1"/>
                          </a:solidFill>
                        </a:rPr>
                        <a:t> principe du système de protection sociale français</a:t>
                      </a:r>
                      <a:endParaRPr lang="fr-FR" sz="2400" dirty="0" smtClean="0">
                        <a:solidFill>
                          <a:schemeClr val="tx1"/>
                        </a:solidFill>
                      </a:endParaRPr>
                    </a:p>
                  </a:txBody>
                  <a:tcPr marL="0" marR="0" marT="144000" marB="72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3|</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 activités</a:t>
                      </a:r>
                      <a:r>
                        <a:rPr lang="fr-FR" sz="2400" b="0" baseline="0" dirty="0" smtClean="0">
                          <a:solidFill>
                            <a:schemeClr val="tx1"/>
                          </a:solidFill>
                        </a:rPr>
                        <a:t> de la protection sociale en France</a:t>
                      </a:r>
                      <a:r>
                        <a:rPr lang="fr-FR" sz="2400" b="0" dirty="0" smtClean="0">
                          <a:solidFill>
                            <a:schemeClr val="tx1"/>
                          </a:solidFill>
                        </a:rPr>
                        <a:t> </a:t>
                      </a: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09587">
                <a:tc>
                  <a:txBody>
                    <a:bodyPr/>
                    <a:lstStyle/>
                    <a:p>
                      <a:pPr algn="r"/>
                      <a:r>
                        <a:rPr lang="fr-FR" sz="2800" b="0" dirty="0" smtClean="0">
                          <a:solidFill>
                            <a:srgbClr val="CF022B"/>
                          </a:solidFill>
                        </a:rPr>
                        <a:t>4|</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a:t>
                      </a:r>
                      <a:r>
                        <a:rPr lang="fr-FR" sz="2400" b="0" baseline="0" dirty="0" smtClean="0">
                          <a:solidFill>
                            <a:schemeClr val="tx1"/>
                          </a:solidFill>
                        </a:rPr>
                        <a:t> acteurs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régulateurs </a:t>
                      </a: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gestionnaires</a:t>
                      </a:r>
                      <a:endParaRPr lang="fr-FR" sz="2000" b="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33904">
                <a:tc>
                  <a:txBody>
                    <a:bodyPr/>
                    <a:lstStyle/>
                    <a:p>
                      <a:pPr algn="r"/>
                      <a:r>
                        <a:rPr lang="fr-FR" sz="2800" b="1" dirty="0" smtClean="0">
                          <a:solidFill>
                            <a:srgbClr val="CF022B"/>
                          </a:solidFill>
                        </a:rPr>
                        <a:t>5|</a:t>
                      </a:r>
                      <a:endParaRPr lang="en-GB" sz="2800" b="1"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 enjeux et perspectives</a:t>
                      </a:r>
                    </a:p>
                    <a:p>
                      <a:pPr marL="0" algn="l" defTabSz="914199" rtl="0" eaLnBrk="1" latinLnBrk="0" hangingPunct="1">
                        <a:lnSpc>
                          <a:spcPct val="100000"/>
                        </a:lnSpc>
                      </a:pPr>
                      <a:r>
                        <a:rPr lang="fr-FR" sz="2400" b="1" kern="1200" dirty="0" smtClean="0">
                          <a:solidFill>
                            <a:schemeClr val="tx1"/>
                          </a:solidFill>
                          <a:latin typeface="+mn-lt"/>
                          <a:ea typeface="+mn-ea"/>
                          <a:cs typeface="+mn-cs"/>
                        </a:rPr>
                        <a:t>Les enjeux du</a:t>
                      </a:r>
                      <a:r>
                        <a:rPr lang="fr-FR" sz="2400" b="1" kern="1200" baseline="0" dirty="0" smtClean="0">
                          <a:solidFill>
                            <a:schemeClr val="tx1"/>
                          </a:solidFill>
                          <a:latin typeface="+mn-lt"/>
                          <a:ea typeface="+mn-ea"/>
                          <a:cs typeface="+mn-cs"/>
                        </a:rPr>
                        <a:t> système de la protection sociale</a:t>
                      </a:r>
                      <a:endParaRPr lang="fr-FR" sz="2400" b="1" kern="1200" dirty="0" smtClean="0">
                        <a:solidFill>
                          <a:schemeClr val="tx1"/>
                        </a:solidFill>
                        <a:latin typeface="+mn-lt"/>
                        <a:ea typeface="+mn-ea"/>
                        <a:cs typeface="+mn-cs"/>
                      </a:endParaRP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enjeux des acteurs de la protection sociale</a:t>
                      </a:r>
                      <a:endParaRPr lang="fr-FR" sz="200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39180874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enjeux du système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52</a:t>
            </a:fld>
            <a:endParaRPr lang="fr-FR" dirty="0"/>
          </a:p>
        </p:txBody>
      </p:sp>
      <p:sp>
        <p:nvSpPr>
          <p:cNvPr id="6" name="Espace réservé du texte 5"/>
          <p:cNvSpPr>
            <a:spLocks noGrp="1"/>
          </p:cNvSpPr>
          <p:nvPr>
            <p:ph type="body" sz="quarter" idx="13"/>
          </p:nvPr>
        </p:nvSpPr>
        <p:spPr/>
        <p:txBody>
          <a:bodyPr>
            <a:noAutofit/>
          </a:bodyPr>
          <a:lstStyle/>
          <a:p>
            <a:r>
              <a:rPr lang="fr-FR" sz="1200" dirty="0" smtClean="0"/>
              <a:t>L’exigence d’équilibre financier provoque pour l’instant des « ajustements » et laisse prévoir de profonds remaniements</a:t>
            </a:r>
            <a:endParaRPr lang="fr-FR" sz="1200" dirty="0"/>
          </a:p>
        </p:txBody>
      </p:sp>
      <p:sp>
        <p:nvSpPr>
          <p:cNvPr id="7" name="Rectangle 3"/>
          <p:cNvSpPr txBox="1">
            <a:spLocks noChangeArrowheads="1"/>
          </p:cNvSpPr>
          <p:nvPr/>
        </p:nvSpPr>
        <p:spPr>
          <a:xfrm>
            <a:off x="395536" y="1394745"/>
            <a:ext cx="5022851" cy="4608512"/>
          </a:xfrm>
          <a:prstGeom prst="rect">
            <a:avLst/>
          </a:prstGeom>
        </p:spPr>
        <p:txBody>
          <a:bodyPr vert="horz" lIns="0" tIns="0" rIns="0" bIns="0" rtlCol="0">
            <a:noAutofit/>
          </a:bodyPr>
          <a:lstStyle/>
          <a:p>
            <a:pPr marL="271463" marR="0" lvl="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400" b="0" i="0" u="sng" strike="noStrike" kern="1200" cap="none" spc="0" normalizeH="0" baseline="0" noProof="0" dirty="0" smtClean="0">
                <a:ln>
                  <a:noFill/>
                </a:ln>
                <a:solidFill>
                  <a:schemeClr val="tx1"/>
                </a:solidFill>
                <a:effectLst/>
                <a:uLnTx/>
                <a:uFillTx/>
                <a:ea typeface="+mn-ea"/>
                <a:cs typeface="+mn-cs"/>
              </a:rPr>
              <a:t>Un secteur d'activité en profonde mutation</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La règlementation et l’Europe</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Vieillissement de la population, mobilité de la population</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Déséquilibres financiers (choix politiques, systèmes de financement…)</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Choc technologique (hausse des coûts en médecine)</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Besoins sociologiques (consumérisme, protection plus forte)</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err="1" smtClean="0">
                <a:ln>
                  <a:noFill/>
                </a:ln>
                <a:solidFill>
                  <a:schemeClr val="tx1"/>
                </a:solidFill>
                <a:effectLst/>
                <a:uLnTx/>
                <a:uFillTx/>
                <a:ea typeface="+mn-ea"/>
                <a:cs typeface="+mn-cs"/>
              </a:rPr>
              <a:t>Etendre</a:t>
            </a:r>
            <a:r>
              <a:rPr kumimoji="0" lang="fr-FR" sz="1200" b="0" i="0" u="none" strike="noStrike" kern="1200" cap="none" spc="0" normalizeH="0" baseline="0" noProof="0" dirty="0" smtClean="0">
                <a:ln>
                  <a:noFill/>
                </a:ln>
                <a:solidFill>
                  <a:schemeClr val="tx1"/>
                </a:solidFill>
                <a:effectLst/>
                <a:uLnTx/>
                <a:uFillTx/>
                <a:ea typeface="+mn-ea"/>
                <a:cs typeface="+mn-cs"/>
              </a:rPr>
              <a:t> les prestations vers la dépendance</a:t>
            </a:r>
          </a:p>
          <a:p>
            <a:pPr marL="271463" marR="0" lvl="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400" b="0" i="0" u="sng" strike="noStrike" kern="1200" cap="none" spc="0" normalizeH="0" baseline="0" noProof="0" dirty="0" smtClean="0">
                <a:ln>
                  <a:noFill/>
                </a:ln>
                <a:solidFill>
                  <a:schemeClr val="tx1"/>
                </a:solidFill>
                <a:effectLst/>
                <a:uLnTx/>
                <a:uFillTx/>
                <a:ea typeface="+mn-ea"/>
                <a:cs typeface="+mn-cs"/>
              </a:rPr>
              <a:t>Le désengagement progressif de l’</a:t>
            </a:r>
            <a:r>
              <a:rPr kumimoji="0" lang="fr-FR" sz="1400" b="0" i="0" u="sng" strike="noStrike" kern="1200" cap="none" spc="0" normalizeH="0" baseline="0" noProof="0" dirty="0" smtClean="0">
                <a:ln>
                  <a:noFill/>
                </a:ln>
                <a:solidFill>
                  <a:schemeClr val="tx1"/>
                </a:solidFill>
                <a:effectLst/>
                <a:uLnTx/>
                <a:uFillTx/>
                <a:ea typeface="+mn-ea"/>
                <a:cs typeface="+mn-cs"/>
                <a:sym typeface="Wingdings" pitchFamily="2" charset="2"/>
              </a:rPr>
              <a:t>É</a:t>
            </a:r>
            <a:r>
              <a:rPr kumimoji="0" lang="fr-FR" sz="1400" b="0" i="0" u="sng" strike="noStrike" kern="1200" cap="none" spc="0" normalizeH="0" baseline="0" noProof="0" dirty="0" smtClean="0">
                <a:ln>
                  <a:noFill/>
                </a:ln>
                <a:solidFill>
                  <a:schemeClr val="tx1"/>
                </a:solidFill>
                <a:effectLst/>
                <a:uLnTx/>
                <a:uFillTx/>
                <a:ea typeface="+mn-ea"/>
                <a:cs typeface="+mn-cs"/>
              </a:rPr>
              <a:t>tat pour un rôle de régulateur</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En Prévoyance-Santé : Les risques moins lourds vont vers l'économie de marché</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En Retraite : Recentrage sur le pilier de base, financé par l'impôt (minimum vieillesse)</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sym typeface="Wingdings" pitchFamily="2" charset="2"/>
              </a:rPr>
              <a:t>L'État délègue à des opérateurs (public et concurrentiel)</a:t>
            </a:r>
            <a:endParaRPr kumimoji="0" lang="fr-FR" sz="1200" b="0" i="0" u="sng" strike="noStrike" kern="1200" cap="none" spc="0" normalizeH="0" baseline="0" noProof="0" dirty="0" smtClean="0">
              <a:ln>
                <a:noFill/>
              </a:ln>
              <a:solidFill>
                <a:schemeClr val="tx1"/>
              </a:solidFill>
              <a:effectLst/>
              <a:uLnTx/>
              <a:uFillTx/>
              <a:ea typeface="+mn-ea"/>
              <a:cs typeface="+mn-cs"/>
              <a:sym typeface="Wingdings" pitchFamily="2" charset="2"/>
            </a:endParaRPr>
          </a:p>
          <a:p>
            <a:pPr marL="271463" marR="0" lvl="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pPr>
            <a:r>
              <a:rPr kumimoji="0" lang="fr-FR" sz="1400" b="0" i="0" u="sng" strike="noStrike" kern="1200" cap="none" spc="0" normalizeH="0" baseline="0" noProof="0" dirty="0" smtClean="0">
                <a:ln>
                  <a:noFill/>
                </a:ln>
                <a:solidFill>
                  <a:schemeClr val="tx1"/>
                </a:solidFill>
                <a:effectLst/>
                <a:uLnTx/>
                <a:uFillTx/>
                <a:ea typeface="+mn-ea"/>
                <a:cs typeface="+mn-cs"/>
                <a:sym typeface="Wingdings" pitchFamily="2" charset="2"/>
              </a:rPr>
              <a:t>Une nécessaire professionnalisation des opérateurs</a:t>
            </a:r>
            <a:endParaRPr kumimoji="0" lang="fr-FR" sz="900" b="0" i="0" u="sng" strike="noStrike" kern="1200" cap="none" spc="0" normalizeH="0" baseline="0" noProof="0" dirty="0" smtClean="0">
              <a:ln>
                <a:noFill/>
              </a:ln>
              <a:solidFill>
                <a:schemeClr val="tx1"/>
              </a:solidFill>
              <a:effectLst/>
              <a:uLnTx/>
              <a:uFillTx/>
              <a:ea typeface="+mn-ea"/>
              <a:cs typeface="+mn-cs"/>
            </a:endParaRP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Restructuration, mutualisation, qualité de service, transparence</a:t>
            </a:r>
          </a:p>
          <a:p>
            <a:pPr marL="715963" marR="0" lvl="1" indent="-242888" algn="l" defTabSz="914199" rtl="0" eaLnBrk="1" fontAlgn="auto" latinLnBrk="0" hangingPunct="1">
              <a:lnSpc>
                <a:spcPct val="100000"/>
              </a:lnSpc>
              <a:spcBef>
                <a:spcPts val="411"/>
              </a:spcBef>
              <a:spcAft>
                <a:spcPts val="0"/>
              </a:spcAft>
              <a:buClrTx/>
              <a:buSzPct val="80000"/>
              <a:buFontTx/>
              <a:buBlip>
                <a:blip r:embed="rId3"/>
              </a:buBlip>
              <a:tabLst/>
              <a:defRPr/>
            </a:pPr>
            <a:r>
              <a:rPr kumimoji="0" lang="fr-FR" sz="1200" b="0" i="0" u="none" strike="noStrike" kern="1200" cap="none" spc="0" normalizeH="0" baseline="0" noProof="0" dirty="0" smtClean="0">
                <a:ln>
                  <a:noFill/>
                </a:ln>
                <a:solidFill>
                  <a:schemeClr val="tx1"/>
                </a:solidFill>
                <a:effectLst/>
                <a:uLnTx/>
                <a:uFillTx/>
                <a:ea typeface="+mn-ea"/>
                <a:cs typeface="+mn-cs"/>
              </a:rPr>
              <a:t>Maîtrise des risques, maîtrise des coûts</a:t>
            </a:r>
          </a:p>
          <a:p>
            <a:pPr marL="989013" marR="0" lvl="2"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a:pPr>
            <a:r>
              <a:rPr kumimoji="0" lang="fr-FR" sz="1200" b="0" i="0" u="none" strike="noStrike" kern="1200" cap="none" spc="0" normalizeH="0" baseline="0" noProof="0" dirty="0" smtClean="0">
                <a:ln>
                  <a:noFill/>
                </a:ln>
                <a:solidFill>
                  <a:schemeClr val="tx1"/>
                </a:solidFill>
                <a:effectLst/>
                <a:uLnTx/>
                <a:uFillTx/>
                <a:ea typeface="+mn-ea"/>
                <a:cs typeface="+mn-cs"/>
              </a:rPr>
              <a:t>2,25% en coûts de gestion (interne/externe)</a:t>
            </a:r>
          </a:p>
        </p:txBody>
      </p:sp>
      <p:sp>
        <p:nvSpPr>
          <p:cNvPr id="8" name="AutoShape 5"/>
          <p:cNvSpPr>
            <a:spLocks/>
          </p:cNvSpPr>
          <p:nvPr/>
        </p:nvSpPr>
        <p:spPr bwMode="auto">
          <a:xfrm>
            <a:off x="5364088" y="1340769"/>
            <a:ext cx="246435" cy="4590479"/>
          </a:xfrm>
          <a:prstGeom prst="rightBrace">
            <a:avLst>
              <a:gd name="adj1" fmla="val 77228"/>
              <a:gd name="adj2" fmla="val 8074"/>
            </a:avLst>
          </a:prstGeom>
          <a:noFill/>
          <a:ln w="19050">
            <a:solidFill>
              <a:schemeClr val="accent2"/>
            </a:solidFill>
            <a:round/>
            <a:headEnd/>
            <a:tailEnd/>
          </a:ln>
        </p:spPr>
        <p:txBody>
          <a:bodyPr wrap="none" lIns="18000" tIns="18000" rIns="18000" bIns="18000" anchor="ctr"/>
          <a:lstStyle/>
          <a:p>
            <a:pPr algn="ctr" eaLnBrk="0" hangingPunct="0"/>
            <a:endParaRPr lang="fr-FR" sz="1200"/>
          </a:p>
        </p:txBody>
      </p:sp>
      <p:sp>
        <p:nvSpPr>
          <p:cNvPr id="9" name="Rectangle 6"/>
          <p:cNvSpPr>
            <a:spLocks noChangeArrowheads="1"/>
          </p:cNvSpPr>
          <p:nvPr/>
        </p:nvSpPr>
        <p:spPr bwMode="auto">
          <a:xfrm>
            <a:off x="5694613" y="1556669"/>
            <a:ext cx="3313113" cy="360363"/>
          </a:xfrm>
          <a:prstGeom prst="rect">
            <a:avLst/>
          </a:prstGeom>
          <a:solidFill>
            <a:srgbClr val="F8F8F8"/>
          </a:solidFill>
          <a:ln w="9525" algn="ctr">
            <a:solidFill>
              <a:schemeClr val="accent2"/>
            </a:solidFill>
            <a:miter lim="800000"/>
            <a:headEnd/>
            <a:tailEnd/>
          </a:ln>
        </p:spPr>
        <p:txBody>
          <a:bodyPr lIns="87387" tIns="43693" rIns="87387" bIns="43693"/>
          <a:lstStyle/>
          <a:p>
            <a:pPr marL="180975" indent="-180975" defTabSz="874713">
              <a:spcBef>
                <a:spcPct val="70000"/>
              </a:spcBef>
              <a:buClr>
                <a:srgbClr val="C80005"/>
              </a:buClr>
              <a:buFont typeface="Arial" pitchFamily="34" charset="0"/>
              <a:buChar char="•"/>
            </a:pPr>
            <a:r>
              <a:rPr lang="fr-FR" sz="1400" dirty="0"/>
              <a:t>Gérer le déséquilibre financier</a:t>
            </a:r>
          </a:p>
        </p:txBody>
      </p:sp>
      <p:sp>
        <p:nvSpPr>
          <p:cNvPr id="10" name="Rectangle 7"/>
          <p:cNvSpPr>
            <a:spLocks noChangeArrowheads="1"/>
          </p:cNvSpPr>
          <p:nvPr/>
        </p:nvSpPr>
        <p:spPr bwMode="auto">
          <a:xfrm>
            <a:off x="5694613" y="3211314"/>
            <a:ext cx="3313113" cy="793750"/>
          </a:xfrm>
          <a:prstGeom prst="rect">
            <a:avLst/>
          </a:prstGeom>
          <a:solidFill>
            <a:srgbClr val="F8F8F8"/>
          </a:solidFill>
          <a:ln w="9525" algn="ctr">
            <a:solidFill>
              <a:schemeClr val="accent2"/>
            </a:solidFill>
            <a:miter lim="800000"/>
            <a:headEnd/>
            <a:tailEnd/>
          </a:ln>
        </p:spPr>
        <p:txBody>
          <a:bodyPr lIns="87387" tIns="43693" rIns="87387" bIns="43693" anchor="ctr"/>
          <a:lstStyle/>
          <a:p>
            <a:pPr marL="180975" indent="-180975" defTabSz="874713">
              <a:spcBef>
                <a:spcPct val="70000"/>
              </a:spcBef>
              <a:buClr>
                <a:srgbClr val="C80005"/>
              </a:buClr>
              <a:buFont typeface="Arial" pitchFamily="34" charset="0"/>
              <a:buChar char="•"/>
            </a:pPr>
            <a:r>
              <a:rPr lang="fr-FR" sz="1400" dirty="0"/>
              <a:t>Maîtriser le désengagement de l’</a:t>
            </a:r>
            <a:r>
              <a:rPr lang="fr-FR" sz="1400" dirty="0" err="1"/>
              <a:t>Etat</a:t>
            </a:r>
            <a:r>
              <a:rPr lang="fr-FR" sz="1400" dirty="0"/>
              <a:t> pour ne pas pénaliser les assurés</a:t>
            </a:r>
          </a:p>
        </p:txBody>
      </p:sp>
      <p:sp>
        <p:nvSpPr>
          <p:cNvPr id="11" name="Rectangle 8"/>
          <p:cNvSpPr>
            <a:spLocks noChangeArrowheads="1"/>
          </p:cNvSpPr>
          <p:nvPr/>
        </p:nvSpPr>
        <p:spPr bwMode="auto">
          <a:xfrm>
            <a:off x="5694613" y="4795169"/>
            <a:ext cx="3313113" cy="793750"/>
          </a:xfrm>
          <a:prstGeom prst="rect">
            <a:avLst/>
          </a:prstGeom>
          <a:solidFill>
            <a:srgbClr val="F8F8F8"/>
          </a:solidFill>
          <a:ln w="9525" algn="ctr">
            <a:solidFill>
              <a:schemeClr val="accent2"/>
            </a:solidFill>
            <a:miter lim="800000"/>
            <a:headEnd/>
            <a:tailEnd/>
          </a:ln>
        </p:spPr>
        <p:txBody>
          <a:bodyPr lIns="87387" tIns="43693" rIns="87387" bIns="43693" anchor="ctr"/>
          <a:lstStyle/>
          <a:p>
            <a:pPr marL="180975" indent="-180975" defTabSz="874713">
              <a:spcBef>
                <a:spcPct val="70000"/>
              </a:spcBef>
              <a:buClr>
                <a:srgbClr val="C80005"/>
              </a:buClr>
              <a:buFont typeface="Arial" pitchFamily="34" charset="0"/>
              <a:buChar char="•"/>
            </a:pPr>
            <a:r>
              <a:rPr lang="fr-FR" sz="1400" dirty="0"/>
              <a:t>Professionnaliser le secteur de la protection sociale</a:t>
            </a:r>
          </a:p>
        </p:txBody>
      </p:sp>
      <p:sp>
        <p:nvSpPr>
          <p:cNvPr id="12" name="Text Box 9"/>
          <p:cNvSpPr txBox="1">
            <a:spLocks noChangeArrowheads="1"/>
          </p:cNvSpPr>
          <p:nvPr/>
        </p:nvSpPr>
        <p:spPr bwMode="auto">
          <a:xfrm>
            <a:off x="7255253" y="2375247"/>
            <a:ext cx="190240" cy="405683"/>
          </a:xfrm>
          <a:prstGeom prst="rect">
            <a:avLst/>
          </a:prstGeom>
          <a:noFill/>
          <a:ln w="9525" algn="ctr">
            <a:noFill/>
            <a:miter lim="800000"/>
            <a:headEnd/>
            <a:tailEnd/>
          </a:ln>
        </p:spPr>
        <p:txBody>
          <a:bodyPr wrap="none" lIns="18000" tIns="18000" rIns="18000" bIns="18000" anchor="ctr">
            <a:spAutoFit/>
          </a:bodyPr>
          <a:lstStyle/>
          <a:p>
            <a:pPr algn="ctr" eaLnBrk="0" hangingPunct="0">
              <a:spcBef>
                <a:spcPct val="50000"/>
              </a:spcBef>
            </a:pPr>
            <a:r>
              <a:rPr lang="fr-FR" sz="2400" dirty="0"/>
              <a:t>+</a:t>
            </a:r>
          </a:p>
        </p:txBody>
      </p:sp>
      <p:sp>
        <p:nvSpPr>
          <p:cNvPr id="13" name="Text Box 10"/>
          <p:cNvSpPr txBox="1">
            <a:spLocks noChangeArrowheads="1"/>
          </p:cNvSpPr>
          <p:nvPr/>
        </p:nvSpPr>
        <p:spPr bwMode="auto">
          <a:xfrm>
            <a:off x="7256841" y="4175447"/>
            <a:ext cx="190240" cy="405683"/>
          </a:xfrm>
          <a:prstGeom prst="rect">
            <a:avLst/>
          </a:prstGeom>
          <a:noFill/>
          <a:ln w="9525" algn="ctr">
            <a:noFill/>
            <a:miter lim="800000"/>
            <a:headEnd/>
            <a:tailEnd/>
          </a:ln>
        </p:spPr>
        <p:txBody>
          <a:bodyPr wrap="none" lIns="18000" tIns="18000" rIns="18000" bIns="18000" anchor="ctr">
            <a:spAutoFit/>
          </a:bodyPr>
          <a:lstStyle/>
          <a:p>
            <a:pPr algn="ctr" eaLnBrk="0" hangingPunct="0">
              <a:spcBef>
                <a:spcPct val="50000"/>
              </a:spcBef>
            </a:pPr>
            <a:r>
              <a:rPr lang="fr-FR" sz="2400" dirty="0"/>
              <a:t>+</a:t>
            </a:r>
          </a:p>
        </p:txBody>
      </p:sp>
      <p:sp>
        <p:nvSpPr>
          <p:cNvPr id="14"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enjeux du système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53</a:t>
            </a:fld>
            <a:endParaRPr lang="fr-FR" dirty="0"/>
          </a:p>
        </p:txBody>
      </p:sp>
      <p:sp>
        <p:nvSpPr>
          <p:cNvPr id="6" name="Espace réservé du texte 5"/>
          <p:cNvSpPr>
            <a:spLocks noGrp="1"/>
          </p:cNvSpPr>
          <p:nvPr>
            <p:ph type="body" sz="quarter" idx="13"/>
          </p:nvPr>
        </p:nvSpPr>
        <p:spPr/>
        <p:txBody>
          <a:bodyPr/>
          <a:lstStyle/>
          <a:p>
            <a:r>
              <a:rPr lang="fr-FR" dirty="0" smtClean="0"/>
              <a:t>Assurance maladie, accès aux soins</a:t>
            </a:r>
            <a:endParaRPr lang="fr-FR" dirty="0"/>
          </a:p>
        </p:txBody>
      </p:sp>
      <p:sp>
        <p:nvSpPr>
          <p:cNvPr id="7" name="Rectangle 2"/>
          <p:cNvSpPr txBox="1">
            <a:spLocks noChangeArrowheads="1"/>
          </p:cNvSpPr>
          <p:nvPr/>
        </p:nvSpPr>
        <p:spPr>
          <a:xfrm>
            <a:off x="548629" y="1649214"/>
            <a:ext cx="4743451" cy="2974900"/>
          </a:xfrm>
          <a:prstGeom prst="rect">
            <a:avLst/>
          </a:prstGeom>
        </p:spPr>
        <p:txBody>
          <a:bodyPr vert="horz" lIns="0" tIns="0" rIns="0" bIns="0" rtlCol="0">
            <a:noAutofit/>
          </a:bodyPr>
          <a:lstStyle/>
          <a:p>
            <a:pPr marL="269875" marR="0" lvl="0" indent="-269875" algn="l" defTabSz="914199" rtl="0" eaLnBrk="1" fontAlgn="auto" latinLnBrk="0" hangingPunct="1">
              <a:lnSpc>
                <a:spcPct val="90000"/>
              </a:lnSpc>
              <a:spcBef>
                <a:spcPts val="1800"/>
              </a:spcBef>
              <a:spcAft>
                <a:spcPts val="0"/>
              </a:spcAft>
              <a:buClr>
                <a:srgbClr val="CF022B"/>
              </a:buClr>
              <a:buSzPct val="90000"/>
              <a:buFontTx/>
              <a:buBlip>
                <a:blip r:embed="rId3"/>
              </a:buBlip>
              <a:tabLst/>
              <a:defRPr/>
            </a:pPr>
            <a:r>
              <a:rPr kumimoji="0" lang="fr-FR" sz="1500" b="0" i="0" u="none" strike="noStrike" kern="1200" cap="none" spc="0" normalizeH="0" baseline="0" noProof="0" dirty="0" smtClean="0">
                <a:ln>
                  <a:noFill/>
                </a:ln>
                <a:solidFill>
                  <a:schemeClr val="tx1"/>
                </a:solidFill>
                <a:effectLst/>
                <a:uLnTx/>
                <a:uFillTx/>
                <a:ea typeface="+mn-ea"/>
                <a:cs typeface="+mn-cs"/>
              </a:rPr>
              <a:t>Santé – Prévoyance</a:t>
            </a:r>
          </a:p>
          <a:p>
            <a:pPr marL="631825" marR="0" lvl="1" indent="-242888" algn="l" defTabSz="914199" rtl="0" eaLnBrk="1" fontAlgn="auto" latinLnBrk="0" hangingPunct="1">
              <a:lnSpc>
                <a:spcPct val="90000"/>
              </a:lnSpc>
              <a:spcBef>
                <a:spcPts val="411"/>
              </a:spcBef>
              <a:spcAft>
                <a:spcPts val="0"/>
              </a:spcAft>
              <a:buClrTx/>
              <a:buSzPct val="80000"/>
              <a:buFontTx/>
              <a:buBlip>
                <a:blip r:embed="rId4"/>
              </a:buBlip>
              <a:tabLst/>
              <a:defRPr/>
            </a:pPr>
            <a:r>
              <a:rPr kumimoji="0" lang="fr-FR" sz="1300" b="0" i="0" u="none" strike="noStrike" kern="1200" cap="none" spc="0" normalizeH="0" baseline="0" noProof="0" dirty="0" smtClean="0">
                <a:ln>
                  <a:noFill/>
                </a:ln>
                <a:solidFill>
                  <a:schemeClr val="tx1"/>
                </a:solidFill>
                <a:effectLst/>
                <a:uLnTx/>
                <a:uFillTx/>
                <a:ea typeface="+mn-ea"/>
                <a:cs typeface="+mn-cs"/>
                <a:sym typeface="Wingdings" pitchFamily="2" charset="2"/>
              </a:rPr>
              <a:t>Désengagement du régime de base, transfert de l'obligatoire vers le complémentaire  (1 Md € par an sur un marché de 35 Mds €)</a:t>
            </a:r>
          </a:p>
          <a:p>
            <a:pPr marL="631825" marR="0" lvl="1" indent="-242888" algn="l" defTabSz="914199" rtl="0" eaLnBrk="1" fontAlgn="auto" latinLnBrk="0" hangingPunct="1">
              <a:lnSpc>
                <a:spcPct val="90000"/>
              </a:lnSpc>
              <a:spcBef>
                <a:spcPts val="411"/>
              </a:spcBef>
              <a:spcAft>
                <a:spcPts val="0"/>
              </a:spcAft>
              <a:buClrTx/>
              <a:buSzPct val="80000"/>
              <a:buFontTx/>
              <a:buBlip>
                <a:blip r:embed="rId4"/>
              </a:buBlip>
              <a:tabLst/>
              <a:defRPr/>
            </a:pPr>
            <a:r>
              <a:rPr kumimoji="0" lang="fr-FR" sz="1300" b="0" i="0" u="none" strike="noStrike" kern="1200" cap="none" spc="0" normalizeH="0" baseline="0" noProof="0" dirty="0" smtClean="0">
                <a:ln>
                  <a:noFill/>
                </a:ln>
                <a:solidFill>
                  <a:schemeClr val="tx1"/>
                </a:solidFill>
                <a:effectLst/>
                <a:uLnTx/>
                <a:uFillTx/>
                <a:ea typeface="+mn-ea"/>
                <a:cs typeface="+mn-cs"/>
              </a:rPr>
              <a:t>Évolutions réglementaires : politiques de conventionnement, parcours de soin, franchises médicales, contrats obligatoires en santé, fiscalisation (CMU, équilibre des populations), solvabilité (capacités de provisionnement et fonds propres)</a:t>
            </a:r>
          </a:p>
          <a:p>
            <a:pPr marL="631825" marR="0" lvl="1" indent="-242888" algn="l" defTabSz="914199" rtl="0" eaLnBrk="1" fontAlgn="auto" latinLnBrk="0" hangingPunct="1">
              <a:lnSpc>
                <a:spcPct val="90000"/>
              </a:lnSpc>
              <a:spcBef>
                <a:spcPts val="411"/>
              </a:spcBef>
              <a:spcAft>
                <a:spcPts val="0"/>
              </a:spcAft>
              <a:buClrTx/>
              <a:buSzPct val="80000"/>
              <a:buFontTx/>
              <a:buBlip>
                <a:blip r:embed="rId4"/>
              </a:buBlip>
              <a:tabLst/>
              <a:defRPr/>
            </a:pPr>
            <a:r>
              <a:rPr kumimoji="0" lang="fr-FR" sz="1300" b="0" i="0" u="none" strike="noStrike" kern="1200" cap="none" spc="0" normalizeH="0" baseline="0" noProof="0" dirty="0" smtClean="0">
                <a:ln>
                  <a:noFill/>
                </a:ln>
                <a:solidFill>
                  <a:schemeClr val="tx1"/>
                </a:solidFill>
                <a:effectLst/>
                <a:uLnTx/>
                <a:uFillTx/>
                <a:ea typeface="+mn-ea"/>
                <a:cs typeface="+mn-cs"/>
                <a:sym typeface="Wingdings" pitchFamily="2" charset="2"/>
              </a:rPr>
              <a:t>Développement concurrentiel : pression sur les prix, problématiques de réseaux commerciaux, de distribution</a:t>
            </a:r>
            <a:endParaRPr kumimoji="0" lang="fr-FR" sz="1300" b="0" i="0" u="none" strike="noStrike" kern="1200" cap="none" spc="0" normalizeH="0" baseline="0" noProof="0" dirty="0" smtClean="0">
              <a:ln>
                <a:noFill/>
              </a:ln>
              <a:solidFill>
                <a:schemeClr val="tx1"/>
              </a:solidFill>
              <a:effectLst/>
              <a:uLnTx/>
              <a:uFillTx/>
              <a:ea typeface="+mn-ea"/>
              <a:cs typeface="+mn-cs"/>
            </a:endParaRPr>
          </a:p>
        </p:txBody>
      </p:sp>
      <p:sp>
        <p:nvSpPr>
          <p:cNvPr id="8" name="AutoShape 4"/>
          <p:cNvSpPr>
            <a:spLocks/>
          </p:cNvSpPr>
          <p:nvPr/>
        </p:nvSpPr>
        <p:spPr bwMode="auto">
          <a:xfrm>
            <a:off x="5435601" y="1703288"/>
            <a:ext cx="215900" cy="2259510"/>
          </a:xfrm>
          <a:prstGeom prst="rightBrace">
            <a:avLst>
              <a:gd name="adj1" fmla="val 86152"/>
              <a:gd name="adj2" fmla="val 49931"/>
            </a:avLst>
          </a:prstGeom>
          <a:noFill/>
          <a:ln w="19050">
            <a:solidFill>
              <a:schemeClr val="accent2"/>
            </a:solidFill>
            <a:round/>
            <a:headEnd/>
            <a:tailEnd/>
          </a:ln>
        </p:spPr>
        <p:txBody>
          <a:bodyPr wrap="none" lIns="18000" tIns="18000" rIns="18000" bIns="18000" anchor="ctr"/>
          <a:lstStyle/>
          <a:p>
            <a:pPr eaLnBrk="0" hangingPunct="0"/>
            <a:endParaRPr lang="fr-FR"/>
          </a:p>
        </p:txBody>
      </p:sp>
      <p:sp>
        <p:nvSpPr>
          <p:cNvPr id="9" name="Rectangle 5"/>
          <p:cNvSpPr>
            <a:spLocks noChangeArrowheads="1"/>
          </p:cNvSpPr>
          <p:nvPr/>
        </p:nvSpPr>
        <p:spPr bwMode="auto">
          <a:xfrm>
            <a:off x="5724526" y="2135089"/>
            <a:ext cx="3313113" cy="1385275"/>
          </a:xfrm>
          <a:prstGeom prst="rect">
            <a:avLst/>
          </a:prstGeom>
          <a:solidFill>
            <a:srgbClr val="F8F8F8"/>
          </a:solidFill>
          <a:ln w="9525" algn="ctr">
            <a:solidFill>
              <a:schemeClr val="accent2"/>
            </a:solidFill>
            <a:miter lim="800000"/>
            <a:headEnd/>
            <a:tailEnd/>
          </a:ln>
        </p:spPr>
        <p:txBody>
          <a:bodyPr lIns="87387" tIns="43693" rIns="87387" bIns="43693"/>
          <a:lstStyle/>
          <a:p>
            <a:pPr marL="180975" indent="-180975" defTabSz="874713">
              <a:spcBef>
                <a:spcPct val="70000"/>
              </a:spcBef>
              <a:buClr>
                <a:srgbClr val="C80005"/>
              </a:buClr>
              <a:buFont typeface="Arial" pitchFamily="34" charset="0"/>
              <a:buChar char="•"/>
            </a:pPr>
            <a:r>
              <a:rPr lang="fr-FR" sz="1400" dirty="0"/>
              <a:t>Recherche de maîtrise des risques et des coûts</a:t>
            </a:r>
          </a:p>
          <a:p>
            <a:pPr marL="180975" indent="-180975" defTabSz="874713">
              <a:spcBef>
                <a:spcPct val="70000"/>
              </a:spcBef>
              <a:buClr>
                <a:srgbClr val="C80005"/>
              </a:buClr>
              <a:buFont typeface="Arial" pitchFamily="34" charset="0"/>
              <a:buChar char="•"/>
            </a:pPr>
            <a:r>
              <a:rPr lang="fr-FR" sz="1400" dirty="0"/>
              <a:t>Recherche de taille critique : rapprochements, partenariats, alliances, distribution</a:t>
            </a:r>
          </a:p>
        </p:txBody>
      </p:sp>
      <p:sp>
        <p:nvSpPr>
          <p:cNvPr id="10"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Sommaire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54</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4046779393"/>
              </p:ext>
            </p:extLst>
          </p:nvPr>
        </p:nvGraphicFramePr>
        <p:xfrm>
          <a:off x="539552" y="1457325"/>
          <a:ext cx="8130110" cy="5358091"/>
        </p:xfrm>
        <a:graphic>
          <a:graphicData uri="http://schemas.openxmlformats.org/drawingml/2006/table">
            <a:tbl>
              <a:tblPr firstRow="1" bandRow="1">
                <a:tableStyleId>{5C22544A-7EE6-4342-B048-85BDC9FD1C3A}</a:tableStyleId>
              </a:tblPr>
              <a:tblGrid>
                <a:gridCol w="425451"/>
                <a:gridCol w="7704659"/>
              </a:tblGrid>
              <a:tr h="845820">
                <a:tc>
                  <a:txBody>
                    <a:bodyPr/>
                    <a:lstStyle/>
                    <a:p>
                      <a:pPr algn="r"/>
                      <a:r>
                        <a:rPr lang="fr-FR" sz="2800" b="0" kern="1200" dirty="0" smtClean="0">
                          <a:solidFill>
                            <a:srgbClr val="CF022B"/>
                          </a:solidFill>
                          <a:latin typeface="+mn-lt"/>
                          <a:ea typeface="+mn-ea"/>
                          <a:cs typeface="+mn-cs"/>
                        </a:rPr>
                        <a:t>1|</a:t>
                      </a:r>
                      <a:endParaRPr lang="en-GB" sz="2800" b="0" kern="1200" dirty="0">
                        <a:solidFill>
                          <a:srgbClr val="CF022B"/>
                        </a:solidFill>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199" rtl="0" eaLnBrk="1" latinLnBrk="0" hangingPunct="1">
                        <a:lnSpc>
                          <a:spcPct val="80000"/>
                        </a:lnSpc>
                      </a:pPr>
                      <a:r>
                        <a:rPr lang="fr-FR" sz="2400" b="0" kern="1200" dirty="0" smtClean="0">
                          <a:solidFill>
                            <a:schemeClr val="tx1"/>
                          </a:solidFill>
                          <a:latin typeface="+mn-lt"/>
                          <a:ea typeface="+mn-ea"/>
                          <a:cs typeface="+mn-cs"/>
                        </a:rPr>
                        <a:t>Qu’est ce que la protection</a:t>
                      </a:r>
                      <a:r>
                        <a:rPr lang="fr-FR" sz="2400" b="0" kern="1200" baseline="0" dirty="0" smtClean="0">
                          <a:solidFill>
                            <a:schemeClr val="tx1"/>
                          </a:solidFill>
                          <a:latin typeface="+mn-lt"/>
                          <a:ea typeface="+mn-ea"/>
                          <a:cs typeface="+mn-cs"/>
                        </a:rPr>
                        <a:t> sociale ?</a:t>
                      </a:r>
                      <a:endParaRPr lang="fr-FR" sz="2400" b="0" kern="1200" dirty="0" smtClean="0">
                        <a:solidFill>
                          <a:schemeClr val="tx1"/>
                        </a:solidFill>
                        <a:latin typeface="+mn-lt"/>
                        <a:ea typeface="+mn-ea"/>
                        <a:cs typeface="+mn-cs"/>
                      </a:endParaRPr>
                    </a:p>
                  </a:txBody>
                  <a:tcPr marL="0" marR="0" marT="72000" marB="72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2|</a:t>
                      </a:r>
                      <a:endParaRPr lang="en-GB" sz="2800" b="0" dirty="0">
                        <a:solidFill>
                          <a:srgbClr val="CF022B"/>
                        </a:solidFill>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dirty="0" smtClean="0">
                          <a:solidFill>
                            <a:schemeClr val="tx1"/>
                          </a:solidFill>
                        </a:rPr>
                        <a:t>Les grands</a:t>
                      </a:r>
                      <a:r>
                        <a:rPr lang="fr-FR" sz="2400" baseline="0" dirty="0" smtClean="0">
                          <a:solidFill>
                            <a:schemeClr val="tx1"/>
                          </a:solidFill>
                        </a:rPr>
                        <a:t> principe du système de protection sociale français</a:t>
                      </a:r>
                      <a:endParaRPr lang="fr-FR" sz="2400" dirty="0" smtClean="0">
                        <a:solidFill>
                          <a:schemeClr val="tx1"/>
                        </a:solidFill>
                      </a:endParaRPr>
                    </a:p>
                  </a:txBody>
                  <a:tcPr marL="0" marR="0" marT="144000" marB="72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45820">
                <a:tc>
                  <a:txBody>
                    <a:bodyPr/>
                    <a:lstStyle/>
                    <a:p>
                      <a:pPr algn="r"/>
                      <a:r>
                        <a:rPr lang="fr-FR" sz="2800" b="0" dirty="0" smtClean="0">
                          <a:solidFill>
                            <a:srgbClr val="CF022B"/>
                          </a:solidFill>
                        </a:rPr>
                        <a:t>3|</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 activités</a:t>
                      </a:r>
                      <a:r>
                        <a:rPr lang="fr-FR" sz="2400" b="0" baseline="0" dirty="0" smtClean="0">
                          <a:solidFill>
                            <a:schemeClr val="tx1"/>
                          </a:solidFill>
                        </a:rPr>
                        <a:t> de la protection sociale en France</a:t>
                      </a:r>
                      <a:r>
                        <a:rPr lang="fr-FR" sz="2400" b="0" dirty="0" smtClean="0">
                          <a:solidFill>
                            <a:schemeClr val="tx1"/>
                          </a:solidFill>
                        </a:rPr>
                        <a:t> </a:t>
                      </a: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109587">
                <a:tc>
                  <a:txBody>
                    <a:bodyPr/>
                    <a:lstStyle/>
                    <a:p>
                      <a:pPr algn="r"/>
                      <a:r>
                        <a:rPr lang="fr-FR" sz="2800" b="0" dirty="0" smtClean="0">
                          <a:solidFill>
                            <a:srgbClr val="CF022B"/>
                          </a:solidFill>
                        </a:rPr>
                        <a:t>4|</a:t>
                      </a:r>
                      <a:endParaRPr lang="en-GB" sz="2800" b="0"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a:t>
                      </a:r>
                      <a:r>
                        <a:rPr lang="fr-FR" sz="2400" b="0" baseline="0" dirty="0" smtClean="0">
                          <a:solidFill>
                            <a:schemeClr val="tx1"/>
                          </a:solidFill>
                        </a:rPr>
                        <a:t> acteurs</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régulateurs </a:t>
                      </a:r>
                    </a:p>
                    <a:p>
                      <a:pPr marL="0" algn="l" defTabSz="914199" rtl="0" eaLnBrk="1" latinLnBrk="0" hangingPunct="1">
                        <a:lnSpc>
                          <a:spcPct val="80000"/>
                        </a:lnSpc>
                      </a:pPr>
                      <a:r>
                        <a:rPr lang="fr-FR" sz="2000" b="0" kern="1200" dirty="0" smtClean="0">
                          <a:solidFill>
                            <a:schemeClr val="tx1">
                              <a:lumMod val="50000"/>
                              <a:lumOff val="50000"/>
                            </a:schemeClr>
                          </a:solidFill>
                          <a:latin typeface="+mn-lt"/>
                          <a:ea typeface="+mn-ea"/>
                          <a:cs typeface="+mn-cs"/>
                        </a:rPr>
                        <a:t>Les gestionnaires</a:t>
                      </a:r>
                      <a:endParaRPr lang="fr-FR" sz="2000" b="0"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11044">
                <a:tc>
                  <a:txBody>
                    <a:bodyPr/>
                    <a:lstStyle/>
                    <a:p>
                      <a:pPr algn="r"/>
                      <a:r>
                        <a:rPr lang="fr-FR" sz="2800" b="1" dirty="0" smtClean="0">
                          <a:solidFill>
                            <a:srgbClr val="CF022B"/>
                          </a:solidFill>
                        </a:rPr>
                        <a:t>5|</a:t>
                      </a:r>
                      <a:endParaRPr lang="en-GB" sz="2800" b="1" dirty="0">
                        <a:solidFill>
                          <a:srgbClr val="CF022B"/>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80000"/>
                        </a:lnSpc>
                      </a:pPr>
                      <a:r>
                        <a:rPr lang="fr-FR" sz="2400" b="0" dirty="0" smtClean="0">
                          <a:solidFill>
                            <a:schemeClr val="tx1"/>
                          </a:solidFill>
                        </a:rPr>
                        <a:t>Les enjeux</a:t>
                      </a:r>
                    </a:p>
                    <a:p>
                      <a:pPr marL="0" algn="l" defTabSz="914199" rtl="0" eaLnBrk="1" latinLnBrk="0" hangingPunct="1">
                        <a:lnSpc>
                          <a:spcPct val="100000"/>
                        </a:lnSpc>
                      </a:pPr>
                      <a:r>
                        <a:rPr lang="fr-FR" sz="2000" b="0" kern="1200" dirty="0" smtClean="0">
                          <a:solidFill>
                            <a:schemeClr val="tx1">
                              <a:lumMod val="50000"/>
                              <a:lumOff val="50000"/>
                            </a:schemeClr>
                          </a:solidFill>
                          <a:latin typeface="+mn-lt"/>
                          <a:ea typeface="+mn-ea"/>
                          <a:cs typeface="+mn-cs"/>
                        </a:rPr>
                        <a:t>Les enjeux du</a:t>
                      </a:r>
                      <a:r>
                        <a:rPr lang="fr-FR" sz="2000" b="0" kern="1200" baseline="0" dirty="0" smtClean="0">
                          <a:solidFill>
                            <a:schemeClr val="tx1">
                              <a:lumMod val="50000"/>
                              <a:lumOff val="50000"/>
                            </a:schemeClr>
                          </a:solidFill>
                          <a:latin typeface="+mn-lt"/>
                          <a:ea typeface="+mn-ea"/>
                          <a:cs typeface="+mn-cs"/>
                        </a:rPr>
                        <a:t> système de la protection sociale</a:t>
                      </a:r>
                      <a:endParaRPr lang="fr-FR" sz="2000" b="0" kern="1200" dirty="0" smtClean="0">
                        <a:solidFill>
                          <a:schemeClr val="tx1">
                            <a:lumMod val="50000"/>
                            <a:lumOff val="50000"/>
                          </a:schemeClr>
                        </a:solidFill>
                        <a:latin typeface="+mn-lt"/>
                        <a:ea typeface="+mn-ea"/>
                        <a:cs typeface="+mn-cs"/>
                      </a:endParaRPr>
                    </a:p>
                    <a:p>
                      <a:pPr marL="0" algn="l" defTabSz="914199" rtl="0" eaLnBrk="1" latinLnBrk="0" hangingPunct="1">
                        <a:lnSpc>
                          <a:spcPct val="80000"/>
                        </a:lnSpc>
                      </a:pPr>
                      <a:r>
                        <a:rPr lang="fr-FR" sz="2400" b="1" kern="1200" dirty="0" smtClean="0">
                          <a:solidFill>
                            <a:schemeClr val="tx1"/>
                          </a:solidFill>
                          <a:latin typeface="+mn-lt"/>
                          <a:ea typeface="+mn-ea"/>
                          <a:cs typeface="+mn-cs"/>
                        </a:rPr>
                        <a:t>Les enjeux des acteurs de la protection sociale</a:t>
                      </a:r>
                      <a:endParaRPr lang="fr-FR" sz="2400" b="1" dirty="0" smtClean="0">
                        <a:solidFill>
                          <a:schemeClr val="tx1"/>
                        </a:solidFill>
                      </a:endParaRPr>
                    </a:p>
                  </a:txBody>
                  <a:tcPr marL="0" marR="0" marT="144000" marB="72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39180874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Aujourd’hui, la volonté du législateur est de construire un socle complémentaire de base pour tous …</a:t>
            </a:r>
            <a:endParaRPr lang="it-IT" sz="2000" dirty="0"/>
          </a:p>
        </p:txBody>
      </p:sp>
      <p:sp>
        <p:nvSpPr>
          <p:cNvPr id="3" name="Espace réservé du pied de page 2"/>
          <p:cNvSpPr>
            <a:spLocks noGrp="1"/>
          </p:cNvSpPr>
          <p:nvPr>
            <p:ph type="ftr" sz="quarter" idx="11"/>
          </p:nvPr>
        </p:nvSpPr>
        <p:spPr>
          <a:xfrm>
            <a:off x="531466" y="6525344"/>
            <a:ext cx="4544590" cy="162152"/>
          </a:xfrm>
        </p:spPr>
        <p:txBody>
          <a:bodyPr/>
          <a:lstStyle/>
          <a:p>
            <a:r>
              <a:rPr lang="fr-FR" dirty="0" smtClean="0"/>
              <a:t>Petit déjeuner Santé</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55</a:t>
            </a:fld>
            <a:endParaRPr lang="fr-FR" dirty="0"/>
          </a:p>
        </p:txBody>
      </p:sp>
      <p:sp>
        <p:nvSpPr>
          <p:cNvPr id="5" name="Espace réservé du contenu 4"/>
          <p:cNvSpPr>
            <a:spLocks noGrp="1"/>
          </p:cNvSpPr>
          <p:nvPr>
            <p:ph sz="quarter" idx="13"/>
          </p:nvPr>
        </p:nvSpPr>
        <p:spPr/>
        <p:txBody>
          <a:bodyPr/>
          <a:lstStyle/>
          <a:p>
            <a:r>
              <a:rPr lang="fr-FR" sz="1800" dirty="0" smtClean="0"/>
              <a:t>L’objectif global est de diminuer le périmètre des personnes non couvertes : 4% de la population n’a pas, actuellement, de complémentaire santé</a:t>
            </a:r>
          </a:p>
          <a:p>
            <a:endParaRPr lang="fr-FR" sz="1400" dirty="0" smtClean="0"/>
          </a:p>
          <a:p>
            <a:r>
              <a:rPr lang="fr-FR" sz="1800" dirty="0" smtClean="0"/>
              <a:t>3 mesures :</a:t>
            </a:r>
          </a:p>
          <a:p>
            <a:pPr lvl="1"/>
            <a:r>
              <a:rPr lang="fr-FR" sz="1400" dirty="0" smtClean="0"/>
              <a:t>L’ANI va généraliser la couverture complémentaire pour tous les salariés</a:t>
            </a:r>
          </a:p>
          <a:p>
            <a:pPr lvl="1"/>
            <a:endParaRPr lang="fr-FR" sz="1400" dirty="0" smtClean="0"/>
          </a:p>
          <a:p>
            <a:pPr lvl="1"/>
            <a:r>
              <a:rPr lang="fr-FR" sz="1400" dirty="0" smtClean="0"/>
              <a:t>La CMUC pourrait augmenter son périmètre de personnes couvertes de 400 000 bénéficiaires</a:t>
            </a:r>
          </a:p>
          <a:p>
            <a:pPr lvl="2">
              <a:buSzPct val="75000"/>
            </a:pPr>
            <a:r>
              <a:rPr lang="fr-FR" sz="1400" dirty="0"/>
              <a:t>4,4 millions de personnes couvertes à fin 2011* </a:t>
            </a:r>
          </a:p>
          <a:p>
            <a:pPr lvl="2">
              <a:buSzPct val="75000"/>
            </a:pPr>
            <a:endParaRPr lang="fr-FR" sz="1400" dirty="0"/>
          </a:p>
          <a:p>
            <a:pPr lvl="1"/>
            <a:r>
              <a:rPr lang="fr-FR" sz="1400" dirty="0" smtClean="0"/>
              <a:t>Les contrats aidés (ACS) vont également étendre leur périmètre de 350 000 bénéficiaires supplémentaires</a:t>
            </a:r>
          </a:p>
          <a:p>
            <a:pPr lvl="2"/>
            <a:r>
              <a:rPr lang="fr-FR" sz="1400" dirty="0"/>
              <a:t>Plus de 700 000 attestations ont été délivrées à fin 2011*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a:ln w="9525">
            <a:noFill/>
            <a:miter lim="800000"/>
            <a:headEnd/>
            <a:tailEnd/>
          </a:ln>
        </p:spPr>
        <p:txBody>
          <a:bodyPr vert="horz" wrap="square" lIns="92075" tIns="46038" rIns="92075" bIns="46038" numCol="1" anchor="ctr" anchorCtr="0" compatLnSpc="1">
            <a:prstTxWarp prst="textNoShape">
              <a:avLst/>
            </a:prstTxWarp>
          </a:bodyPr>
          <a:lstStyle/>
          <a:p>
            <a:pPr eaLnBrk="1" hangingPunct="1">
              <a:defRPr/>
            </a:pPr>
            <a:r>
              <a:rPr lang="fr-FR" sz="2000" dirty="0" smtClean="0"/>
              <a:t>… fortement réglementé</a:t>
            </a:r>
            <a:endParaRPr lang="fr-FR" sz="2000" dirty="0"/>
          </a:p>
        </p:txBody>
      </p:sp>
      <p:sp>
        <p:nvSpPr>
          <p:cNvPr id="3" name="Espace réservé du contenu 2"/>
          <p:cNvSpPr>
            <a:spLocks noGrp="1"/>
          </p:cNvSpPr>
          <p:nvPr>
            <p:ph sz="quarter" idx="13"/>
          </p:nvPr>
        </p:nvSpPr>
        <p:spPr>
          <a:xfrm>
            <a:off x="515938" y="1411759"/>
            <a:ext cx="8088312" cy="4681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eaLnBrk="1" hangingPunct="1"/>
            <a:r>
              <a:rPr lang="fr-FR" sz="1600" dirty="0" smtClean="0">
                <a:latin typeface="Arial" charset="0"/>
              </a:rPr>
              <a:t>Les garanties offertes par les contrats ACS seront probablement fortement encadrées comme celles des contrats CMUC actuels</a:t>
            </a:r>
          </a:p>
          <a:p>
            <a:pPr lvl="1" eaLnBrk="1" hangingPunct="1"/>
            <a:endParaRPr lang="fr-FR" sz="1600" dirty="0" smtClean="0">
              <a:latin typeface="Arial" charset="0"/>
              <a:ea typeface="+mn-ea"/>
              <a:cs typeface="+mn-cs"/>
            </a:endParaRPr>
          </a:p>
          <a:p>
            <a:pPr eaLnBrk="1" hangingPunct="1"/>
            <a:r>
              <a:rPr lang="fr-FR" sz="1600" dirty="0" smtClean="0">
                <a:latin typeface="Arial" charset="0"/>
              </a:rPr>
              <a:t>Les contrats responsables vont être réformés pour encadrer les garanties au sein d’un « serpent » fixant des minima et maxima de remboursements</a:t>
            </a:r>
            <a:endParaRPr lang="fr-FR" sz="1400" dirty="0" smtClean="0">
              <a:latin typeface="Arial" charset="0"/>
            </a:endParaRPr>
          </a:p>
        </p:txBody>
      </p:sp>
      <p:sp>
        <p:nvSpPr>
          <p:cNvPr id="6" name="ZoneTexte 5"/>
          <p:cNvSpPr txBox="1"/>
          <p:nvPr/>
        </p:nvSpPr>
        <p:spPr>
          <a:xfrm>
            <a:off x="2468296" y="4044030"/>
            <a:ext cx="3312368" cy="369332"/>
          </a:xfrm>
          <a:prstGeom prst="rect">
            <a:avLst/>
          </a:prstGeom>
          <a:noFill/>
        </p:spPr>
        <p:txBody>
          <a:bodyPr wrap="square" rtlCol="0">
            <a:spAutoFit/>
          </a:bodyPr>
          <a:lstStyle/>
          <a:p>
            <a:r>
              <a:rPr lang="fr-FR" b="1" dirty="0" smtClean="0">
                <a:latin typeface="+mj-lt"/>
              </a:rPr>
              <a:t>GARANTIES</a:t>
            </a:r>
            <a:endParaRPr lang="fr-FR" b="1" dirty="0">
              <a:latin typeface="+mj-lt"/>
            </a:endParaRPr>
          </a:p>
        </p:txBody>
      </p:sp>
      <p:cxnSp>
        <p:nvCxnSpPr>
          <p:cNvPr id="8" name="Connecteur droit 7"/>
          <p:cNvCxnSpPr/>
          <p:nvPr/>
        </p:nvCxnSpPr>
        <p:spPr bwMode="auto">
          <a:xfrm>
            <a:off x="1820224" y="3837298"/>
            <a:ext cx="4536504" cy="0"/>
          </a:xfrm>
          <a:prstGeom prst="line">
            <a:avLst/>
          </a:prstGeom>
          <a:solidFill>
            <a:srgbClr val="E51519"/>
          </a:solidFill>
          <a:ln w="38100" cap="flat" cmpd="sng" algn="ctr">
            <a:solidFill>
              <a:srgbClr val="C00000"/>
            </a:solidFill>
            <a:prstDash val="solid"/>
            <a:round/>
            <a:headEnd type="none" w="med" len="med"/>
            <a:tailEnd type="none" w="med" len="med"/>
          </a:ln>
          <a:effectLst/>
        </p:spPr>
      </p:cxnSp>
      <p:cxnSp>
        <p:nvCxnSpPr>
          <p:cNvPr id="9" name="Connecteur droit 8"/>
          <p:cNvCxnSpPr/>
          <p:nvPr/>
        </p:nvCxnSpPr>
        <p:spPr bwMode="auto">
          <a:xfrm>
            <a:off x="1820224" y="4629386"/>
            <a:ext cx="4536504" cy="0"/>
          </a:xfrm>
          <a:prstGeom prst="line">
            <a:avLst/>
          </a:prstGeom>
          <a:solidFill>
            <a:srgbClr val="E51519"/>
          </a:solidFill>
          <a:ln w="38100" cap="flat" cmpd="sng" algn="ctr">
            <a:solidFill>
              <a:srgbClr val="C00000"/>
            </a:solidFill>
            <a:prstDash val="solid"/>
            <a:round/>
            <a:headEnd type="none" w="med" len="med"/>
            <a:tailEnd type="none" w="med" len="med"/>
          </a:ln>
          <a:effectLst/>
        </p:spPr>
      </p:cxnSp>
      <p:sp>
        <p:nvSpPr>
          <p:cNvPr id="10" name="ZoneTexte 9"/>
          <p:cNvSpPr txBox="1"/>
          <p:nvPr/>
        </p:nvSpPr>
        <p:spPr>
          <a:xfrm>
            <a:off x="1390197" y="3549266"/>
            <a:ext cx="7272808" cy="288032"/>
          </a:xfrm>
          <a:prstGeom prst="rect">
            <a:avLst/>
          </a:prstGeom>
          <a:noFill/>
        </p:spPr>
        <p:txBody>
          <a:bodyPr wrap="square" rtlCol="0">
            <a:spAutoFit/>
          </a:bodyPr>
          <a:lstStyle/>
          <a:p>
            <a:r>
              <a:rPr lang="fr-FR" sz="1200" dirty="0" smtClean="0">
                <a:latin typeface="+mj-lt"/>
              </a:rPr>
              <a:t>Prise en charge des dépassements d’honoraires limitée, forfaits optique et dentaire</a:t>
            </a:r>
            <a:endParaRPr lang="fr-FR" sz="1200" dirty="0">
              <a:latin typeface="+mj-lt"/>
            </a:endParaRPr>
          </a:p>
        </p:txBody>
      </p:sp>
      <p:sp>
        <p:nvSpPr>
          <p:cNvPr id="11" name="ZoneTexte 10"/>
          <p:cNvSpPr txBox="1"/>
          <p:nvPr/>
        </p:nvSpPr>
        <p:spPr>
          <a:xfrm>
            <a:off x="1259595" y="4695527"/>
            <a:ext cx="6359250" cy="461665"/>
          </a:xfrm>
          <a:prstGeom prst="rect">
            <a:avLst/>
          </a:prstGeom>
          <a:noFill/>
        </p:spPr>
        <p:txBody>
          <a:bodyPr wrap="square" rtlCol="0">
            <a:spAutoFit/>
          </a:bodyPr>
          <a:lstStyle/>
          <a:p>
            <a:r>
              <a:rPr lang="fr-FR" sz="1200" dirty="0" smtClean="0">
                <a:latin typeface="+mj-lt"/>
              </a:rPr>
              <a:t>Prise en charge du ticket modérateur sur les actes remboursés par le RO, des frais hospitaliers, forfaits optique et dentaire</a:t>
            </a:r>
            <a:endParaRPr lang="fr-FR" sz="1200" dirty="0">
              <a:latin typeface="+mj-lt"/>
            </a:endParaRPr>
          </a:p>
        </p:txBody>
      </p:sp>
      <p:cxnSp>
        <p:nvCxnSpPr>
          <p:cNvPr id="14" name="Connecteur droit avec flèche 13"/>
          <p:cNvCxnSpPr/>
          <p:nvPr/>
        </p:nvCxnSpPr>
        <p:spPr bwMode="auto">
          <a:xfrm>
            <a:off x="2396288" y="3909306"/>
            <a:ext cx="0" cy="648072"/>
          </a:xfrm>
          <a:prstGeom prst="straightConnector1">
            <a:avLst/>
          </a:prstGeom>
          <a:solidFill>
            <a:srgbClr val="E51519"/>
          </a:solidFill>
          <a:ln w="38100" cap="flat" cmpd="sng" algn="ctr">
            <a:solidFill>
              <a:schemeClr val="bg1">
                <a:lumMod val="50000"/>
              </a:schemeClr>
            </a:solidFill>
            <a:prstDash val="solid"/>
            <a:round/>
            <a:headEnd type="triangle" w="med" len="med"/>
            <a:tailEnd type="triangle" w="med" len="med"/>
          </a:ln>
          <a:effectLst/>
        </p:spPr>
      </p:cxnSp>
      <p:sp>
        <p:nvSpPr>
          <p:cNvPr id="12" name="Espace réservé du pied de page 2"/>
          <p:cNvSpPr>
            <a:spLocks noGrp="1"/>
          </p:cNvSpPr>
          <p:nvPr>
            <p:ph type="ftr" sz="quarter" idx="11"/>
          </p:nvPr>
        </p:nvSpPr>
        <p:spPr>
          <a:xfrm>
            <a:off x="531466" y="6525344"/>
            <a:ext cx="4544590" cy="162152"/>
          </a:xfrm>
        </p:spPr>
        <p:txBody>
          <a:bodyPr/>
          <a:lstStyle/>
          <a:p>
            <a:r>
              <a:rPr lang="fr-FR" dirty="0" smtClean="0"/>
              <a:t>Petit déjeuner Santé</a:t>
            </a:r>
            <a:endParaRPr lang="fr-FR" dirty="0"/>
          </a:p>
        </p:txBody>
      </p:sp>
      <p:sp>
        <p:nvSpPr>
          <p:cNvPr id="13" name="Espace réservé du numéro de diapositive 4"/>
          <p:cNvSpPr>
            <a:spLocks noGrp="1"/>
          </p:cNvSpPr>
          <p:nvPr>
            <p:ph type="sldNum" sz="quarter" idx="12"/>
          </p:nvPr>
        </p:nvSpPr>
        <p:spPr>
          <a:xfrm>
            <a:off x="122130" y="6502208"/>
            <a:ext cx="296226" cy="162152"/>
          </a:xfrm>
        </p:spPr>
        <p:txBody>
          <a:bodyPr/>
          <a:lstStyle/>
          <a:p>
            <a:fld id="{AF43E6FD-AB27-4108-A2FC-346BB5F75E3F}" type="slidenum">
              <a:rPr lang="fr-FR" smtClean="0"/>
              <a:pPr/>
              <a:t>56</a:t>
            </a:fld>
            <a:endParaRPr lang="fr-FR"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ANI : Un transfert de l’individuel vers le collectif</a:t>
            </a:r>
            <a:endParaRPr lang="fr-FR" sz="2000" dirty="0"/>
          </a:p>
        </p:txBody>
      </p:sp>
      <p:sp>
        <p:nvSpPr>
          <p:cNvPr id="8" name="Espace réservé du contenu 7"/>
          <p:cNvSpPr>
            <a:spLocks noGrp="1"/>
          </p:cNvSpPr>
          <p:nvPr>
            <p:ph sz="quarter" idx="13"/>
          </p:nvPr>
        </p:nvSpPr>
        <p:spPr>
          <a:xfrm>
            <a:off x="515938" y="1484313"/>
            <a:ext cx="4848150" cy="4681537"/>
          </a:xfrm>
          <a:prstGeom prst="rect">
            <a:avLst/>
          </a:prstGeom>
        </p:spPr>
        <p:txBody>
          <a:bodyPr/>
          <a:lstStyle/>
          <a:p>
            <a:r>
              <a:rPr lang="fr-FR" sz="2000" dirty="0" smtClean="0">
                <a:solidFill>
                  <a:schemeClr val="accent1"/>
                </a:solidFill>
              </a:rPr>
              <a:t>18</a:t>
            </a:r>
            <a:r>
              <a:rPr lang="fr-FR" sz="1800" dirty="0" smtClean="0"/>
              <a:t> millions de salariés concernés par la généralisation</a:t>
            </a:r>
          </a:p>
          <a:p>
            <a:r>
              <a:rPr lang="fr-FR" sz="1800" dirty="0" smtClean="0"/>
              <a:t>Enjeu d’un chiffre d’affaire de  </a:t>
            </a:r>
            <a:br>
              <a:rPr lang="fr-FR" sz="1800" dirty="0" smtClean="0"/>
            </a:br>
            <a:r>
              <a:rPr lang="fr-FR" sz="2000" dirty="0" smtClean="0">
                <a:solidFill>
                  <a:srgbClr val="C00000"/>
                </a:solidFill>
              </a:rPr>
              <a:t>4</a:t>
            </a:r>
            <a:r>
              <a:rPr lang="fr-FR" sz="1200" dirty="0" smtClean="0">
                <a:solidFill>
                  <a:srgbClr val="C00000"/>
                </a:solidFill>
              </a:rPr>
              <a:t> </a:t>
            </a:r>
            <a:r>
              <a:rPr lang="fr-FR" sz="1800" dirty="0" smtClean="0"/>
              <a:t>Milliards </a:t>
            </a:r>
            <a:endParaRPr lang="fr-FR" sz="400" dirty="0" smtClean="0">
              <a:effectLst>
                <a:outerShdw blurRad="38100" dist="38100" dir="2700000" algn="tl">
                  <a:srgbClr val="000000">
                    <a:alpha val="43137"/>
                  </a:srgbClr>
                </a:outerShdw>
              </a:effectLst>
            </a:endParaRPr>
          </a:p>
          <a:p>
            <a:r>
              <a:rPr lang="fr-FR" sz="1800" dirty="0" smtClean="0"/>
              <a:t>TPE/PME impactées fortement</a:t>
            </a:r>
          </a:p>
          <a:p>
            <a:pPr lvl="1">
              <a:buNone/>
            </a:pPr>
            <a:endParaRPr lang="fr-FR" sz="1050" dirty="0" smtClean="0"/>
          </a:p>
          <a:p>
            <a:pPr lvl="1">
              <a:buNone/>
            </a:pPr>
            <a:endParaRPr lang="fr-FR" sz="1050" dirty="0"/>
          </a:p>
        </p:txBody>
      </p:sp>
      <p:graphicFrame>
        <p:nvGraphicFramePr>
          <p:cNvPr id="9" name="Espace réservé du contenu 6"/>
          <p:cNvGraphicFramePr>
            <a:graphicFrameLocks/>
          </p:cNvGraphicFramePr>
          <p:nvPr/>
        </p:nvGraphicFramePr>
        <p:xfrm>
          <a:off x="4751512" y="1196752"/>
          <a:ext cx="4392488" cy="33843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aphique 10"/>
          <p:cNvGraphicFramePr/>
          <p:nvPr>
            <p:extLst>
              <p:ext uri="{D42A27DB-BD31-4B8C-83A1-F6EECF244321}">
                <p14:modId xmlns:p14="http://schemas.microsoft.com/office/powerpoint/2010/main" val="1794543668"/>
              </p:ext>
            </p:extLst>
          </p:nvPr>
        </p:nvGraphicFramePr>
        <p:xfrm>
          <a:off x="683568" y="4221088"/>
          <a:ext cx="7862886" cy="2398815"/>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p:cNvSpPr txBox="1"/>
          <p:nvPr/>
        </p:nvSpPr>
        <p:spPr>
          <a:xfrm>
            <a:off x="7812360" y="4077072"/>
            <a:ext cx="1656184" cy="184666"/>
          </a:xfrm>
          <a:prstGeom prst="rect">
            <a:avLst/>
          </a:prstGeom>
          <a:noFill/>
        </p:spPr>
        <p:txBody>
          <a:bodyPr wrap="square" rtlCol="0">
            <a:spAutoFit/>
          </a:bodyPr>
          <a:lstStyle/>
          <a:p>
            <a:r>
              <a:rPr lang="fr-FR" sz="600" dirty="0" smtClean="0"/>
              <a:t>Sources ACP DREES 2011</a:t>
            </a:r>
            <a:endParaRPr lang="fr-FR" sz="600" dirty="0"/>
          </a:p>
        </p:txBody>
      </p:sp>
      <p:sp>
        <p:nvSpPr>
          <p:cNvPr id="10" name="Espace réservé du pied de page 2"/>
          <p:cNvSpPr>
            <a:spLocks noGrp="1"/>
          </p:cNvSpPr>
          <p:nvPr>
            <p:ph type="ftr" sz="quarter" idx="11"/>
          </p:nvPr>
        </p:nvSpPr>
        <p:spPr>
          <a:xfrm>
            <a:off x="531466" y="6525344"/>
            <a:ext cx="4544590" cy="162152"/>
          </a:xfrm>
        </p:spPr>
        <p:txBody>
          <a:bodyPr/>
          <a:lstStyle/>
          <a:p>
            <a:r>
              <a:rPr lang="fr-FR" dirty="0" smtClean="0"/>
              <a:t>Petit déjeuner Santé</a:t>
            </a:r>
            <a:endParaRPr lang="fr-FR" dirty="0"/>
          </a:p>
        </p:txBody>
      </p:sp>
      <p:sp>
        <p:nvSpPr>
          <p:cNvPr id="12" name="Espace réservé du numéro de diapositive 4"/>
          <p:cNvSpPr>
            <a:spLocks noGrp="1"/>
          </p:cNvSpPr>
          <p:nvPr>
            <p:ph type="sldNum" sz="quarter" idx="12"/>
          </p:nvPr>
        </p:nvSpPr>
        <p:spPr>
          <a:xfrm>
            <a:off x="122130" y="6502208"/>
            <a:ext cx="296226" cy="162152"/>
          </a:xfrm>
        </p:spPr>
        <p:txBody>
          <a:bodyPr/>
          <a:lstStyle/>
          <a:p>
            <a:fld id="{AF43E6FD-AB27-4108-A2FC-346BB5F75E3F}" type="slidenum">
              <a:rPr lang="fr-FR" smtClean="0"/>
              <a:pPr/>
              <a:t>57</a:t>
            </a:fld>
            <a:endParaRPr lang="fr-FR"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L’accélération de la « cartellisation » du secteur</a:t>
            </a:r>
            <a:endParaRPr lang="fr-FR" sz="2000" dirty="0"/>
          </a:p>
        </p:txBody>
      </p:sp>
      <p:sp>
        <p:nvSpPr>
          <p:cNvPr id="7" name="Espace réservé du contenu 6"/>
          <p:cNvSpPr>
            <a:spLocks noGrp="1"/>
          </p:cNvSpPr>
          <p:nvPr>
            <p:ph sz="quarter" idx="13"/>
          </p:nvPr>
        </p:nvSpPr>
        <p:spPr>
          <a:xfrm>
            <a:off x="516136" y="1340768"/>
            <a:ext cx="8088312" cy="4681537"/>
          </a:xfrm>
          <a:noFill/>
          <a:ln w="9525">
            <a:noFill/>
            <a:miter lim="800000"/>
            <a:headEnd/>
            <a:tailEnd/>
          </a:ln>
        </p:spPr>
        <p:txBody>
          <a:bodyPr vert="horz" wrap="square" lIns="92075" tIns="46038" rIns="92075" bIns="46038" numCol="1" rtlCol="0" anchor="t" anchorCtr="0" compatLnSpc="1">
            <a:prstTxWarp prst="textNoShape">
              <a:avLst/>
            </a:prstTxWarp>
            <a:noAutofit/>
          </a:bodyPr>
          <a:lstStyle/>
          <a:p>
            <a:pPr lvl="0" fontAlgn="base">
              <a:spcAft>
                <a:spcPct val="20000"/>
              </a:spcAft>
              <a:defRPr/>
            </a:pPr>
            <a:r>
              <a:rPr lang="fr-FR" sz="1600" dirty="0" smtClean="0">
                <a:latin typeface="Arial" charset="0"/>
              </a:rPr>
              <a:t>Les difficultés liées au développement commercial sur ces nouveaux marchés</a:t>
            </a:r>
          </a:p>
          <a:p>
            <a:pPr lvl="0" fontAlgn="base">
              <a:spcAft>
                <a:spcPct val="20000"/>
              </a:spcAft>
              <a:defRPr/>
            </a:pPr>
            <a:r>
              <a:rPr lang="fr-FR" sz="1600" dirty="0" smtClean="0">
                <a:latin typeface="Arial" charset="0"/>
              </a:rPr>
              <a:t>La réduction des marges et donc, la nécessaire diminution des frais de gestion</a:t>
            </a:r>
          </a:p>
          <a:p>
            <a:pPr lvl="0">
              <a:spcAft>
                <a:spcPct val="20000"/>
              </a:spcAft>
              <a:defRPr/>
            </a:pPr>
            <a:r>
              <a:rPr lang="fr-FR" sz="1600" dirty="0" smtClean="0">
                <a:latin typeface="Arial" charset="0"/>
              </a:rPr>
              <a:t>La difficile maîtrise des équilibres techniques au sein d’une branche et entre génération, </a:t>
            </a:r>
          </a:p>
          <a:p>
            <a:pPr lvl="0">
              <a:spcAft>
                <a:spcPct val="20000"/>
              </a:spcAft>
            </a:pPr>
            <a:r>
              <a:rPr lang="fr-FR" sz="1600" dirty="0" smtClean="0">
                <a:latin typeface="Arial" charset="0"/>
              </a:rPr>
              <a:t>… vont encore accélérer les partenariats et les rapprochements</a:t>
            </a:r>
          </a:p>
          <a:p>
            <a:pPr marL="628650" lvl="1" indent="-182563" defTabSz="914400" fontAlgn="base">
              <a:spcBef>
                <a:spcPct val="0"/>
              </a:spcBef>
              <a:spcAft>
                <a:spcPct val="10000"/>
              </a:spcAft>
              <a:buClr>
                <a:srgbClr val="611B32"/>
              </a:buClr>
              <a:buSzPct val="75000"/>
              <a:buNone/>
              <a:defRPr/>
            </a:pPr>
            <a:endParaRPr lang="fr-FR" sz="1400" b="1" kern="0" dirty="0" smtClean="0">
              <a:solidFill>
                <a:srgbClr val="5A5A5A"/>
              </a:solidFill>
            </a:endParaRPr>
          </a:p>
        </p:txBody>
      </p:sp>
      <p:graphicFrame>
        <p:nvGraphicFramePr>
          <p:cNvPr id="12" name="Tableau 11"/>
          <p:cNvGraphicFramePr>
            <a:graphicFrameLocks noGrp="1"/>
          </p:cNvGraphicFramePr>
          <p:nvPr/>
        </p:nvGraphicFramePr>
        <p:xfrm>
          <a:off x="611560" y="3890436"/>
          <a:ext cx="7992888" cy="1483360"/>
        </p:xfrm>
        <a:graphic>
          <a:graphicData uri="http://schemas.openxmlformats.org/drawingml/2006/table">
            <a:tbl>
              <a:tblPr firstRow="1" bandRow="1">
                <a:tableStyleId>{7DF18680-E054-41AD-8BC1-D1AEF772440D}</a:tableStyleId>
              </a:tblPr>
              <a:tblGrid>
                <a:gridCol w="3168352"/>
                <a:gridCol w="1152128"/>
                <a:gridCol w="432048"/>
                <a:gridCol w="1152128"/>
                <a:gridCol w="1080120"/>
                <a:gridCol w="1008112"/>
              </a:tblGrid>
              <a:tr h="370840">
                <a:tc>
                  <a:txBody>
                    <a:bodyPr/>
                    <a:lstStyle/>
                    <a:p>
                      <a:r>
                        <a:rPr lang="fr-FR" sz="1400" dirty="0" smtClean="0">
                          <a:solidFill>
                            <a:schemeClr val="bg1"/>
                          </a:solidFill>
                        </a:rPr>
                        <a:t>Types d’organismes</a:t>
                      </a:r>
                      <a:r>
                        <a:rPr lang="fr-FR" sz="1400" baseline="0" dirty="0" smtClean="0">
                          <a:solidFill>
                            <a:schemeClr val="bg1"/>
                          </a:solidFill>
                        </a:rPr>
                        <a:t> et nombre</a:t>
                      </a:r>
                      <a:endParaRPr lang="fr-FR" sz="1400" dirty="0">
                        <a:solidFill>
                          <a:schemeClr val="bg1"/>
                        </a:solidFill>
                      </a:endParaRPr>
                    </a:p>
                  </a:txBody>
                  <a:tcPr/>
                </a:tc>
                <a:tc>
                  <a:txBody>
                    <a:bodyPr/>
                    <a:lstStyle/>
                    <a:p>
                      <a:pPr algn="r"/>
                      <a:r>
                        <a:rPr lang="fr-FR" sz="1200" dirty="0" smtClean="0">
                          <a:solidFill>
                            <a:schemeClr val="bg1"/>
                          </a:solidFill>
                        </a:rPr>
                        <a:t>Fin 2006</a:t>
                      </a:r>
                      <a:endParaRPr lang="fr-FR" sz="1200" dirty="0">
                        <a:solidFill>
                          <a:schemeClr val="bg1"/>
                        </a:solidFill>
                      </a:endParaRPr>
                    </a:p>
                  </a:txBody>
                  <a:tcPr/>
                </a:tc>
                <a:tc>
                  <a:txBody>
                    <a:bodyPr/>
                    <a:lstStyle/>
                    <a:p>
                      <a:pPr algn="r"/>
                      <a:r>
                        <a:rPr lang="fr-FR" sz="1200" dirty="0" smtClean="0">
                          <a:solidFill>
                            <a:schemeClr val="bg1"/>
                          </a:solidFill>
                        </a:rPr>
                        <a:t>…</a:t>
                      </a:r>
                      <a:endParaRPr lang="fr-FR" sz="1200" dirty="0">
                        <a:solidFill>
                          <a:schemeClr val="bg1"/>
                        </a:solidFill>
                      </a:endParaRPr>
                    </a:p>
                  </a:txBody>
                  <a:tcPr/>
                </a:tc>
                <a:tc>
                  <a:txBody>
                    <a:bodyPr/>
                    <a:lstStyle/>
                    <a:p>
                      <a:pPr algn="r"/>
                      <a:r>
                        <a:rPr lang="fr-FR" sz="1200" dirty="0" smtClean="0">
                          <a:solidFill>
                            <a:schemeClr val="bg1"/>
                          </a:solidFill>
                        </a:rPr>
                        <a:t>Fin 2009</a:t>
                      </a:r>
                      <a:endParaRPr lang="fr-FR" sz="1200" dirty="0">
                        <a:solidFill>
                          <a:schemeClr val="bg1"/>
                        </a:solidFill>
                      </a:endParaRPr>
                    </a:p>
                  </a:txBody>
                  <a:tcPr/>
                </a:tc>
                <a:tc>
                  <a:txBody>
                    <a:bodyPr/>
                    <a:lstStyle/>
                    <a:p>
                      <a:pPr algn="r"/>
                      <a:r>
                        <a:rPr lang="fr-FR" sz="1200" dirty="0" smtClean="0">
                          <a:solidFill>
                            <a:schemeClr val="bg1"/>
                          </a:solidFill>
                        </a:rPr>
                        <a:t>Fin 2010</a:t>
                      </a:r>
                      <a:endParaRPr lang="fr-FR" sz="1200" dirty="0">
                        <a:solidFill>
                          <a:schemeClr val="bg1"/>
                        </a:solidFill>
                      </a:endParaRPr>
                    </a:p>
                  </a:txBody>
                  <a:tcPr/>
                </a:tc>
                <a:tc>
                  <a:txBody>
                    <a:bodyPr/>
                    <a:lstStyle/>
                    <a:p>
                      <a:pPr algn="r"/>
                      <a:r>
                        <a:rPr lang="fr-FR" sz="1200" dirty="0" smtClean="0">
                          <a:solidFill>
                            <a:schemeClr val="bg1"/>
                          </a:solidFill>
                        </a:rPr>
                        <a:t>Fin 2011</a:t>
                      </a:r>
                      <a:endParaRPr lang="fr-FR" sz="1200" dirty="0">
                        <a:solidFill>
                          <a:schemeClr val="bg1"/>
                        </a:solidFill>
                      </a:endParaRPr>
                    </a:p>
                  </a:txBody>
                  <a:tcPr/>
                </a:tc>
              </a:tr>
              <a:tr h="370840">
                <a:tc>
                  <a:txBody>
                    <a:bodyPr/>
                    <a:lstStyle/>
                    <a:p>
                      <a:r>
                        <a:rPr lang="fr-FR" sz="1200" b="1" dirty="0" smtClean="0">
                          <a:solidFill>
                            <a:schemeClr val="tx1"/>
                          </a:solidFill>
                        </a:rPr>
                        <a:t>Code des Assurances</a:t>
                      </a:r>
                      <a:endParaRPr lang="fr-FR" sz="1200" b="1" dirty="0">
                        <a:solidFill>
                          <a:schemeClr val="tx1"/>
                        </a:solidFill>
                      </a:endParaRPr>
                    </a:p>
                  </a:txBody>
                  <a:tcPr/>
                </a:tc>
                <a:tc>
                  <a:txBody>
                    <a:bodyPr/>
                    <a:lstStyle/>
                    <a:p>
                      <a:pPr algn="r"/>
                      <a:r>
                        <a:rPr lang="fr-FR" sz="1200" dirty="0" smtClean="0">
                          <a:solidFill>
                            <a:schemeClr val="tx1"/>
                          </a:solidFill>
                          <a:effectLst/>
                        </a:rPr>
                        <a:t>407</a:t>
                      </a:r>
                      <a:endParaRPr lang="fr-FR" sz="1200" dirty="0">
                        <a:solidFill>
                          <a:schemeClr val="tx1"/>
                        </a:solidFill>
                        <a:effectLst/>
                      </a:endParaRPr>
                    </a:p>
                  </a:txBody>
                  <a:tcPr/>
                </a:tc>
                <a:tc>
                  <a:txBody>
                    <a:bodyPr/>
                    <a:lstStyle/>
                    <a:p>
                      <a:pPr algn="r"/>
                      <a:endParaRPr lang="fr-FR" sz="1200" dirty="0">
                        <a:solidFill>
                          <a:schemeClr val="tx1"/>
                        </a:solidFill>
                        <a:effectLst/>
                      </a:endParaRPr>
                    </a:p>
                  </a:txBody>
                  <a:tcPr/>
                </a:tc>
                <a:tc>
                  <a:txBody>
                    <a:bodyPr/>
                    <a:lstStyle/>
                    <a:p>
                      <a:pPr algn="r"/>
                      <a:r>
                        <a:rPr lang="fr-FR" sz="1200" dirty="0" smtClean="0">
                          <a:solidFill>
                            <a:schemeClr val="tx1"/>
                          </a:solidFill>
                          <a:effectLst/>
                        </a:rPr>
                        <a:t>368</a:t>
                      </a:r>
                      <a:endParaRPr lang="fr-FR" sz="1200" dirty="0">
                        <a:solidFill>
                          <a:schemeClr val="tx1"/>
                        </a:solidFill>
                        <a:effectLst/>
                      </a:endParaRPr>
                    </a:p>
                  </a:txBody>
                  <a:tcPr/>
                </a:tc>
                <a:tc>
                  <a:txBody>
                    <a:bodyPr/>
                    <a:lstStyle/>
                    <a:p>
                      <a:pPr algn="r"/>
                      <a:r>
                        <a:rPr lang="fr-FR" sz="1200" dirty="0" smtClean="0">
                          <a:solidFill>
                            <a:schemeClr val="tx1"/>
                          </a:solidFill>
                          <a:effectLst/>
                        </a:rPr>
                        <a:t>357</a:t>
                      </a:r>
                      <a:endParaRPr lang="fr-FR" sz="1200" dirty="0">
                        <a:solidFill>
                          <a:schemeClr val="tx1"/>
                        </a:solidFill>
                        <a:effectLst/>
                      </a:endParaRPr>
                    </a:p>
                  </a:txBody>
                  <a:tcPr/>
                </a:tc>
                <a:tc>
                  <a:txBody>
                    <a:bodyPr/>
                    <a:lstStyle/>
                    <a:p>
                      <a:pPr algn="r"/>
                      <a:r>
                        <a:rPr lang="fr-FR" sz="1200" dirty="0" smtClean="0">
                          <a:solidFill>
                            <a:schemeClr val="tx1"/>
                          </a:solidFill>
                          <a:effectLst/>
                        </a:rPr>
                        <a:t>351</a:t>
                      </a:r>
                      <a:endParaRPr lang="fr-FR" sz="1200" dirty="0">
                        <a:solidFill>
                          <a:schemeClr val="tx1"/>
                        </a:solidFill>
                        <a:effectLst/>
                      </a:endParaRPr>
                    </a:p>
                  </a:txBody>
                  <a:tcPr/>
                </a:tc>
              </a:tr>
              <a:tr h="370840">
                <a:tc>
                  <a:txBody>
                    <a:bodyPr/>
                    <a:lstStyle/>
                    <a:p>
                      <a:r>
                        <a:rPr lang="fr-FR" sz="1200" b="1" dirty="0" smtClean="0">
                          <a:solidFill>
                            <a:schemeClr val="tx1"/>
                          </a:solidFill>
                        </a:rPr>
                        <a:t>Code</a:t>
                      </a:r>
                      <a:r>
                        <a:rPr lang="fr-FR" sz="1200" b="1" baseline="0" dirty="0" smtClean="0">
                          <a:solidFill>
                            <a:schemeClr val="tx1"/>
                          </a:solidFill>
                        </a:rPr>
                        <a:t> de la Sécurité Sociale</a:t>
                      </a:r>
                      <a:endParaRPr lang="fr-FR" sz="1200" b="1" dirty="0">
                        <a:solidFill>
                          <a:schemeClr val="tx1"/>
                        </a:solidFill>
                      </a:endParaRPr>
                    </a:p>
                  </a:txBody>
                  <a:tcPr/>
                </a:tc>
                <a:tc>
                  <a:txBody>
                    <a:bodyPr/>
                    <a:lstStyle/>
                    <a:p>
                      <a:pPr algn="r"/>
                      <a:r>
                        <a:rPr lang="fr-FR" sz="1200" dirty="0" smtClean="0">
                          <a:solidFill>
                            <a:schemeClr val="tx1"/>
                          </a:solidFill>
                          <a:effectLst/>
                        </a:rPr>
                        <a:t>66</a:t>
                      </a:r>
                      <a:endParaRPr lang="fr-FR" sz="1200" dirty="0">
                        <a:solidFill>
                          <a:schemeClr val="tx1"/>
                        </a:solidFill>
                        <a:effectLst/>
                      </a:endParaRPr>
                    </a:p>
                  </a:txBody>
                  <a:tcPr/>
                </a:tc>
                <a:tc>
                  <a:txBody>
                    <a:bodyPr/>
                    <a:lstStyle/>
                    <a:p>
                      <a:pPr algn="r"/>
                      <a:endParaRPr lang="fr-FR" sz="1200" dirty="0">
                        <a:solidFill>
                          <a:schemeClr val="tx1"/>
                        </a:solidFill>
                        <a:effectLst/>
                      </a:endParaRPr>
                    </a:p>
                  </a:txBody>
                  <a:tcPr/>
                </a:tc>
                <a:tc>
                  <a:txBody>
                    <a:bodyPr/>
                    <a:lstStyle/>
                    <a:p>
                      <a:pPr algn="r"/>
                      <a:r>
                        <a:rPr lang="fr-FR" sz="1200" dirty="0" smtClean="0">
                          <a:solidFill>
                            <a:schemeClr val="tx1"/>
                          </a:solidFill>
                          <a:effectLst/>
                        </a:rPr>
                        <a:t>56</a:t>
                      </a:r>
                      <a:endParaRPr lang="fr-FR" sz="1200" dirty="0">
                        <a:solidFill>
                          <a:schemeClr val="tx1"/>
                        </a:solidFill>
                        <a:effectLst/>
                      </a:endParaRPr>
                    </a:p>
                  </a:txBody>
                  <a:tcPr/>
                </a:tc>
                <a:tc>
                  <a:txBody>
                    <a:bodyPr/>
                    <a:lstStyle/>
                    <a:p>
                      <a:pPr algn="r"/>
                      <a:r>
                        <a:rPr lang="fr-FR" sz="1200" dirty="0" smtClean="0">
                          <a:solidFill>
                            <a:schemeClr val="tx1"/>
                          </a:solidFill>
                          <a:effectLst/>
                        </a:rPr>
                        <a:t>53</a:t>
                      </a:r>
                      <a:endParaRPr lang="fr-FR" sz="1200" dirty="0">
                        <a:solidFill>
                          <a:schemeClr val="tx1"/>
                        </a:solidFill>
                        <a:effectLst/>
                      </a:endParaRPr>
                    </a:p>
                  </a:txBody>
                  <a:tcPr/>
                </a:tc>
                <a:tc>
                  <a:txBody>
                    <a:bodyPr/>
                    <a:lstStyle/>
                    <a:p>
                      <a:pPr algn="r"/>
                      <a:r>
                        <a:rPr lang="fr-FR" sz="1200" dirty="0" smtClean="0">
                          <a:solidFill>
                            <a:schemeClr val="tx1"/>
                          </a:solidFill>
                          <a:effectLst/>
                        </a:rPr>
                        <a:t>51</a:t>
                      </a:r>
                      <a:endParaRPr lang="fr-FR" sz="1200" dirty="0">
                        <a:solidFill>
                          <a:schemeClr val="tx1"/>
                        </a:solidFill>
                        <a:effectLst/>
                      </a:endParaRPr>
                    </a:p>
                  </a:txBody>
                  <a:tcPr/>
                </a:tc>
              </a:tr>
              <a:tr h="370840">
                <a:tc>
                  <a:txBody>
                    <a:bodyPr/>
                    <a:lstStyle/>
                    <a:p>
                      <a:r>
                        <a:rPr lang="fr-FR" sz="1200" b="1" dirty="0" smtClean="0">
                          <a:solidFill>
                            <a:schemeClr val="tx1"/>
                          </a:solidFill>
                        </a:rPr>
                        <a:t>Code de la Mutualité, livre 2</a:t>
                      </a:r>
                      <a:endParaRPr lang="fr-FR" sz="1200" b="1" dirty="0">
                        <a:solidFill>
                          <a:schemeClr val="tx1"/>
                        </a:solidFill>
                      </a:endParaRPr>
                    </a:p>
                  </a:txBody>
                  <a:tcPr/>
                </a:tc>
                <a:tc>
                  <a:txBody>
                    <a:bodyPr/>
                    <a:lstStyle/>
                    <a:p>
                      <a:pPr algn="r"/>
                      <a:r>
                        <a:rPr lang="fr-FR" sz="1200" dirty="0" smtClean="0">
                          <a:solidFill>
                            <a:schemeClr val="tx1"/>
                          </a:solidFill>
                          <a:effectLst/>
                        </a:rPr>
                        <a:t>1 158</a:t>
                      </a:r>
                      <a:endParaRPr lang="fr-FR" sz="1200" dirty="0">
                        <a:solidFill>
                          <a:schemeClr val="tx1"/>
                        </a:solidFill>
                        <a:effectLst/>
                      </a:endParaRPr>
                    </a:p>
                  </a:txBody>
                  <a:tcPr/>
                </a:tc>
                <a:tc>
                  <a:txBody>
                    <a:bodyPr/>
                    <a:lstStyle/>
                    <a:p>
                      <a:pPr algn="r"/>
                      <a:endParaRPr lang="fr-FR" sz="1200" dirty="0">
                        <a:solidFill>
                          <a:schemeClr val="tx1"/>
                        </a:solidFill>
                        <a:effectLst/>
                      </a:endParaRPr>
                    </a:p>
                  </a:txBody>
                  <a:tcPr/>
                </a:tc>
                <a:tc>
                  <a:txBody>
                    <a:bodyPr/>
                    <a:lstStyle/>
                    <a:p>
                      <a:pPr algn="r"/>
                      <a:r>
                        <a:rPr lang="fr-FR" sz="1200" dirty="0" smtClean="0">
                          <a:solidFill>
                            <a:schemeClr val="tx1"/>
                          </a:solidFill>
                          <a:effectLst/>
                        </a:rPr>
                        <a:t>844</a:t>
                      </a:r>
                      <a:endParaRPr lang="fr-FR" sz="1200" dirty="0">
                        <a:solidFill>
                          <a:schemeClr val="tx1"/>
                        </a:solidFill>
                        <a:effectLst/>
                      </a:endParaRPr>
                    </a:p>
                  </a:txBody>
                  <a:tcPr/>
                </a:tc>
                <a:tc>
                  <a:txBody>
                    <a:bodyPr/>
                    <a:lstStyle/>
                    <a:p>
                      <a:pPr algn="r"/>
                      <a:r>
                        <a:rPr lang="fr-FR" sz="1200" dirty="0" smtClean="0">
                          <a:solidFill>
                            <a:schemeClr val="tx1"/>
                          </a:solidFill>
                          <a:effectLst/>
                        </a:rPr>
                        <a:t>719</a:t>
                      </a:r>
                      <a:endParaRPr lang="fr-FR" sz="1200" dirty="0">
                        <a:solidFill>
                          <a:schemeClr val="tx1"/>
                        </a:solidFill>
                        <a:effectLst/>
                      </a:endParaRPr>
                    </a:p>
                  </a:txBody>
                  <a:tcPr/>
                </a:tc>
                <a:tc>
                  <a:txBody>
                    <a:bodyPr/>
                    <a:lstStyle/>
                    <a:p>
                      <a:pPr algn="r"/>
                      <a:r>
                        <a:rPr lang="fr-FR" sz="1200" dirty="0" smtClean="0">
                          <a:solidFill>
                            <a:schemeClr val="tx1"/>
                          </a:solidFill>
                          <a:effectLst/>
                        </a:rPr>
                        <a:t>672</a:t>
                      </a:r>
                      <a:endParaRPr lang="fr-FR" sz="1200" dirty="0">
                        <a:solidFill>
                          <a:schemeClr val="tx1"/>
                        </a:solidFill>
                        <a:effectLst/>
                      </a:endParaRPr>
                    </a:p>
                  </a:txBody>
                  <a:tcPr/>
                </a:tc>
              </a:tr>
            </a:tbl>
          </a:graphicData>
        </a:graphic>
      </p:graphicFrame>
      <p:sp>
        <p:nvSpPr>
          <p:cNvPr id="14" name="ZoneTexte 13"/>
          <p:cNvSpPr txBox="1"/>
          <p:nvPr/>
        </p:nvSpPr>
        <p:spPr>
          <a:xfrm>
            <a:off x="827584" y="5445804"/>
            <a:ext cx="2304256" cy="215444"/>
          </a:xfrm>
          <a:prstGeom prst="rect">
            <a:avLst/>
          </a:prstGeom>
          <a:noFill/>
        </p:spPr>
        <p:txBody>
          <a:bodyPr wrap="square" rtlCol="0">
            <a:spAutoFit/>
          </a:bodyPr>
          <a:lstStyle/>
          <a:p>
            <a:pPr algn="l"/>
            <a:r>
              <a:rPr lang="fr-FR" sz="800" dirty="0" smtClean="0"/>
              <a:t>* Source ACP</a:t>
            </a:r>
            <a:endParaRPr lang="fr-FR" sz="800" dirty="0"/>
          </a:p>
        </p:txBody>
      </p:sp>
      <p:sp>
        <p:nvSpPr>
          <p:cNvPr id="8" name="Espace réservé du pied de page 2"/>
          <p:cNvSpPr>
            <a:spLocks noGrp="1"/>
          </p:cNvSpPr>
          <p:nvPr>
            <p:ph type="ftr" sz="quarter" idx="11"/>
          </p:nvPr>
        </p:nvSpPr>
        <p:spPr>
          <a:xfrm>
            <a:off x="531466" y="6525344"/>
            <a:ext cx="4544590" cy="162152"/>
          </a:xfrm>
        </p:spPr>
        <p:txBody>
          <a:bodyPr/>
          <a:lstStyle/>
          <a:p>
            <a:r>
              <a:rPr lang="fr-FR" dirty="0" smtClean="0"/>
              <a:t>Petit déjeuner Santé</a:t>
            </a:r>
            <a:endParaRPr lang="fr-FR" dirty="0"/>
          </a:p>
        </p:txBody>
      </p:sp>
      <p:sp>
        <p:nvSpPr>
          <p:cNvPr id="9" name="Espace réservé du numéro de diapositive 4"/>
          <p:cNvSpPr>
            <a:spLocks noGrp="1"/>
          </p:cNvSpPr>
          <p:nvPr>
            <p:ph type="sldNum" sz="quarter" idx="12"/>
          </p:nvPr>
        </p:nvSpPr>
        <p:spPr>
          <a:xfrm>
            <a:off x="122130" y="6502208"/>
            <a:ext cx="296226" cy="162152"/>
          </a:xfrm>
        </p:spPr>
        <p:txBody>
          <a:bodyPr/>
          <a:lstStyle/>
          <a:p>
            <a:fld id="{AF43E6FD-AB27-4108-A2FC-346BB5F75E3F}" type="slidenum">
              <a:rPr lang="fr-FR" smtClean="0"/>
              <a:pPr/>
              <a:t>58</a:t>
            </a:fld>
            <a:endParaRPr lang="fr-FR"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Redessiner l’offre et faire évoluer les cibles</a:t>
            </a:r>
            <a:endParaRPr lang="fr-FR" sz="2000" dirty="0"/>
          </a:p>
        </p:txBody>
      </p:sp>
      <p:sp>
        <p:nvSpPr>
          <p:cNvPr id="7" name="Rectangle 6"/>
          <p:cNvSpPr/>
          <p:nvPr/>
        </p:nvSpPr>
        <p:spPr bwMode="auto">
          <a:xfrm>
            <a:off x="539552" y="1412776"/>
            <a:ext cx="2304256" cy="936104"/>
          </a:xfrm>
          <a:prstGeom prst="rect">
            <a:avLst/>
          </a:prstGeom>
          <a:solidFill>
            <a:schemeClr val="bg1"/>
          </a:solidFill>
          <a:ln w="9525" cap="flat" cmpd="sng" algn="ctr">
            <a:solidFill>
              <a:srgbClr val="E515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fr-FR" b="1" smtClean="0">
              <a:ea typeface="ヒラギノ角ゴ Pro W3" pitchFamily="1" charset="-128"/>
            </a:endParaRPr>
          </a:p>
        </p:txBody>
      </p:sp>
      <p:sp>
        <p:nvSpPr>
          <p:cNvPr id="8" name="Rectangle 3"/>
          <p:cNvSpPr txBox="1">
            <a:spLocks noChangeArrowheads="1"/>
          </p:cNvSpPr>
          <p:nvPr/>
        </p:nvSpPr>
        <p:spPr bwMode="auto">
          <a:xfrm>
            <a:off x="4211960" y="1268760"/>
            <a:ext cx="4392488" cy="525658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Au-delà du socle réglementé des contrats responsables, certains salariés souhaiteront des garanties complémentaires « non responsables »</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Une meilleure organisation du marché et des systèmes d’informations devra permettre de gérer ces situations de gestion à moindre coûts</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endParaRPr lang="fr-FR" sz="1200" kern="0" dirty="0" smtClean="0">
              <a:solidFill>
                <a:srgbClr val="5A5A5A"/>
              </a:solidFill>
              <a:ea typeface="+mn-ea"/>
            </a:endParaRP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Les contrats très haut de gamme en individuel et pour certains collèges en collectif peuvent être attractifs s’ils sont associés à des services haut de gamme (prévention, </a:t>
            </a:r>
            <a:r>
              <a:rPr lang="fr-FR" sz="1200" kern="0" dirty="0" err="1" smtClean="0">
                <a:solidFill>
                  <a:srgbClr val="5A5A5A"/>
                </a:solidFill>
                <a:ea typeface="+mn-ea"/>
              </a:rPr>
              <a:t>gate</a:t>
            </a:r>
            <a:r>
              <a:rPr lang="fr-FR" sz="1200" kern="0" dirty="0" smtClean="0">
                <a:solidFill>
                  <a:srgbClr val="5A5A5A"/>
                </a:solidFill>
                <a:ea typeface="+mn-ea"/>
              </a:rPr>
              <a:t> </a:t>
            </a:r>
            <a:r>
              <a:rPr lang="fr-FR" sz="1200" kern="0" dirty="0" err="1" smtClean="0">
                <a:solidFill>
                  <a:srgbClr val="5A5A5A"/>
                </a:solidFill>
                <a:ea typeface="+mn-ea"/>
              </a:rPr>
              <a:t>keepers</a:t>
            </a:r>
            <a:r>
              <a:rPr lang="fr-FR" sz="1200" kern="0" dirty="0" smtClean="0">
                <a:solidFill>
                  <a:srgbClr val="5A5A5A"/>
                </a:solidFill>
                <a:ea typeface="+mn-ea"/>
              </a:rPr>
              <a:t> au travers de l’offre de soins, …)</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Le marché des TNS reste encore à adresser … il sera fortement convoité et donc très concurrentiel</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endParaRPr lang="fr-FR" sz="1200" kern="0" dirty="0" smtClean="0">
              <a:solidFill>
                <a:srgbClr val="5A5A5A"/>
              </a:solidFill>
              <a:ea typeface="+mn-ea"/>
            </a:endParaRP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Les probables rapprochements entre organismes complémentaires et l’organisation par branche devraient permettre de mieux peser sur l’offre de soins</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Par ailleurs, la pression sur les résultats techniques pourrait rendre les actions de prévention et les réseaux de soins plus attractifs en termes de ROI</a:t>
            </a:r>
          </a:p>
        </p:txBody>
      </p:sp>
      <p:sp>
        <p:nvSpPr>
          <p:cNvPr id="9" name="ZoneTexte 8"/>
          <p:cNvSpPr txBox="1"/>
          <p:nvPr/>
        </p:nvSpPr>
        <p:spPr>
          <a:xfrm>
            <a:off x="539552" y="1445875"/>
            <a:ext cx="2232248" cy="830997"/>
          </a:xfrm>
          <a:prstGeom prst="rect">
            <a:avLst/>
          </a:prstGeom>
          <a:noFill/>
          <a:ln>
            <a:noFill/>
          </a:ln>
        </p:spPr>
        <p:txBody>
          <a:bodyPr wrap="square" rtlCol="0">
            <a:spAutoFit/>
          </a:bodyPr>
          <a:lstStyle/>
          <a:p>
            <a:r>
              <a:rPr lang="fr-FR" sz="1600" b="1" dirty="0" smtClean="0"/>
              <a:t>Le développement des contrats sur-complémentaires</a:t>
            </a:r>
            <a:endParaRPr lang="fr-FR" sz="1600" b="1" dirty="0"/>
          </a:p>
        </p:txBody>
      </p:sp>
      <p:sp>
        <p:nvSpPr>
          <p:cNvPr id="10" name="Rectangle 9"/>
          <p:cNvSpPr/>
          <p:nvPr/>
        </p:nvSpPr>
        <p:spPr bwMode="auto">
          <a:xfrm>
            <a:off x="539552" y="3356992"/>
            <a:ext cx="2304256" cy="936104"/>
          </a:xfrm>
          <a:prstGeom prst="rect">
            <a:avLst/>
          </a:prstGeom>
          <a:solidFill>
            <a:schemeClr val="bg1"/>
          </a:solidFill>
          <a:ln w="9525" cap="flat" cmpd="sng" algn="ctr">
            <a:solidFill>
              <a:srgbClr val="E515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fr-FR" b="1" smtClean="0">
              <a:ea typeface="ヒラギノ角ゴ Pro W3" pitchFamily="1" charset="-128"/>
            </a:endParaRPr>
          </a:p>
        </p:txBody>
      </p:sp>
      <p:sp>
        <p:nvSpPr>
          <p:cNvPr id="11" name="ZoneTexte 10"/>
          <p:cNvSpPr txBox="1"/>
          <p:nvPr/>
        </p:nvSpPr>
        <p:spPr>
          <a:xfrm>
            <a:off x="539553" y="3501008"/>
            <a:ext cx="2304256" cy="584775"/>
          </a:xfrm>
          <a:prstGeom prst="rect">
            <a:avLst/>
          </a:prstGeom>
          <a:noFill/>
          <a:ln>
            <a:noFill/>
          </a:ln>
        </p:spPr>
        <p:txBody>
          <a:bodyPr wrap="square" rtlCol="0">
            <a:spAutoFit/>
          </a:bodyPr>
          <a:lstStyle/>
          <a:p>
            <a:r>
              <a:rPr lang="fr-FR" sz="1600" b="1" dirty="0" smtClean="0"/>
              <a:t>Le positionnement sur des marchés de niche</a:t>
            </a:r>
            <a:endParaRPr lang="fr-FR" sz="1600" b="1" dirty="0"/>
          </a:p>
        </p:txBody>
      </p:sp>
      <p:sp>
        <p:nvSpPr>
          <p:cNvPr id="12" name="Rectangle 11"/>
          <p:cNvSpPr/>
          <p:nvPr/>
        </p:nvSpPr>
        <p:spPr bwMode="auto">
          <a:xfrm>
            <a:off x="539552" y="4941168"/>
            <a:ext cx="2304256" cy="1368152"/>
          </a:xfrm>
          <a:prstGeom prst="rect">
            <a:avLst/>
          </a:prstGeom>
          <a:solidFill>
            <a:schemeClr val="bg1"/>
          </a:solidFill>
          <a:ln w="9525" cap="flat" cmpd="sng" algn="ctr">
            <a:solidFill>
              <a:srgbClr val="E515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fr-FR" b="1" smtClean="0">
              <a:ea typeface="ヒラギノ角ゴ Pro W3" pitchFamily="1" charset="-128"/>
            </a:endParaRPr>
          </a:p>
        </p:txBody>
      </p:sp>
      <p:sp>
        <p:nvSpPr>
          <p:cNvPr id="15" name="ZoneTexte 14"/>
          <p:cNvSpPr txBox="1"/>
          <p:nvPr/>
        </p:nvSpPr>
        <p:spPr>
          <a:xfrm>
            <a:off x="527677" y="5157192"/>
            <a:ext cx="2304256" cy="830997"/>
          </a:xfrm>
          <a:prstGeom prst="rect">
            <a:avLst/>
          </a:prstGeom>
          <a:noFill/>
          <a:ln>
            <a:noFill/>
          </a:ln>
        </p:spPr>
        <p:txBody>
          <a:bodyPr wrap="square" rtlCol="0">
            <a:spAutoFit/>
          </a:bodyPr>
          <a:lstStyle/>
          <a:p>
            <a:r>
              <a:rPr lang="fr-FR" sz="1600" b="1" dirty="0" smtClean="0"/>
              <a:t>Une plus forte légitimité vis-à-vis des PS et de l’organisation des soins</a:t>
            </a:r>
            <a:endParaRPr lang="fr-FR" sz="1600" b="1" dirty="0"/>
          </a:p>
        </p:txBody>
      </p:sp>
      <p:sp>
        <p:nvSpPr>
          <p:cNvPr id="17" name="Flèche droite 16"/>
          <p:cNvSpPr/>
          <p:nvPr/>
        </p:nvSpPr>
        <p:spPr bwMode="auto">
          <a:xfrm>
            <a:off x="3347864" y="1628800"/>
            <a:ext cx="648072" cy="576064"/>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latin typeface="Arial" charset="0"/>
              <a:ea typeface="ヒラギノ角ゴ Pro W3" pitchFamily="1" charset="-128"/>
            </a:endParaRPr>
          </a:p>
        </p:txBody>
      </p:sp>
      <p:sp>
        <p:nvSpPr>
          <p:cNvPr id="18" name="Flèche droite 17"/>
          <p:cNvSpPr/>
          <p:nvPr/>
        </p:nvSpPr>
        <p:spPr bwMode="auto">
          <a:xfrm>
            <a:off x="3347864" y="3501008"/>
            <a:ext cx="648072" cy="576064"/>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latin typeface="Arial" charset="0"/>
              <a:ea typeface="ヒラギノ角ゴ Pro W3" pitchFamily="1" charset="-128"/>
            </a:endParaRPr>
          </a:p>
        </p:txBody>
      </p:sp>
      <p:sp>
        <p:nvSpPr>
          <p:cNvPr id="19" name="Flèche droite 18"/>
          <p:cNvSpPr/>
          <p:nvPr/>
        </p:nvSpPr>
        <p:spPr bwMode="auto">
          <a:xfrm>
            <a:off x="3347864" y="5301208"/>
            <a:ext cx="648072" cy="576064"/>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latin typeface="Arial" charset="0"/>
              <a:ea typeface="ヒラギノ角ゴ Pro W3" pitchFamily="1" charset="-128"/>
            </a:endParaRPr>
          </a:p>
        </p:txBody>
      </p:sp>
      <p:sp>
        <p:nvSpPr>
          <p:cNvPr id="16" name="Espace réservé du pied de page 2"/>
          <p:cNvSpPr>
            <a:spLocks noGrp="1"/>
          </p:cNvSpPr>
          <p:nvPr>
            <p:ph type="ftr" sz="quarter" idx="11"/>
          </p:nvPr>
        </p:nvSpPr>
        <p:spPr>
          <a:xfrm>
            <a:off x="531466" y="6525344"/>
            <a:ext cx="4544590" cy="162152"/>
          </a:xfrm>
        </p:spPr>
        <p:txBody>
          <a:bodyPr/>
          <a:lstStyle/>
          <a:p>
            <a:r>
              <a:rPr lang="fr-FR" dirty="0" smtClean="0"/>
              <a:t>Petit déjeuner Santé</a:t>
            </a:r>
            <a:endParaRPr lang="fr-FR" dirty="0"/>
          </a:p>
        </p:txBody>
      </p:sp>
      <p:sp>
        <p:nvSpPr>
          <p:cNvPr id="20" name="Espace réservé du numéro de diapositive 4"/>
          <p:cNvSpPr>
            <a:spLocks noGrp="1"/>
          </p:cNvSpPr>
          <p:nvPr>
            <p:ph type="sldNum" sz="quarter" idx="12"/>
          </p:nvPr>
        </p:nvSpPr>
        <p:spPr>
          <a:xfrm>
            <a:off x="122130" y="6502208"/>
            <a:ext cx="296226" cy="162152"/>
          </a:xfrm>
        </p:spPr>
        <p:txBody>
          <a:bodyPr/>
          <a:lstStyle/>
          <a:p>
            <a:fld id="{AF43E6FD-AB27-4108-A2FC-346BB5F75E3F}" type="slidenum">
              <a:rPr lang="fr-FR" smtClean="0"/>
              <a:pPr/>
              <a:t>59</a:t>
            </a:fld>
            <a:endParaRPr lang="fr-FR"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44439" y="576175"/>
            <a:ext cx="8045375" cy="332546"/>
          </a:xfrm>
        </p:spPr>
        <p:txBody>
          <a:bodyPr/>
          <a:lstStyle/>
          <a:p>
            <a:r>
              <a:rPr lang="fr-FR" dirty="0" smtClean="0"/>
              <a:t>Les 6 risques regroupés dans la protection sociale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6</a:t>
            </a:fld>
            <a:endParaRPr lang="fr-FR" dirty="0"/>
          </a:p>
        </p:txBody>
      </p:sp>
      <p:sp>
        <p:nvSpPr>
          <p:cNvPr id="25" name="Rectangle 3"/>
          <p:cNvSpPr>
            <a:spLocks noGrp="1" noChangeArrowheads="1"/>
          </p:cNvSpPr>
          <p:nvPr>
            <p:ph type="body" idx="1"/>
          </p:nvPr>
        </p:nvSpPr>
        <p:spPr>
          <a:xfrm>
            <a:off x="663575" y="1173164"/>
            <a:ext cx="7975600" cy="4691062"/>
          </a:xfrm>
        </p:spPr>
        <p:txBody>
          <a:bodyPr/>
          <a:lstStyle/>
          <a:p>
            <a:pPr eaLnBrk="1" hangingPunct="1"/>
            <a:r>
              <a:rPr lang="fr-FR" sz="1600" dirty="0" smtClean="0">
                <a:latin typeface="Arial" charset="0"/>
              </a:rPr>
              <a:t>La « Protection sociale » désigne six grands risques ainsi que les mécanismes mis en place pour les couvrir :</a:t>
            </a:r>
          </a:p>
        </p:txBody>
      </p:sp>
      <p:sp>
        <p:nvSpPr>
          <p:cNvPr id="26" name="Text Box 26"/>
          <p:cNvSpPr txBox="1">
            <a:spLocks noChangeArrowheads="1"/>
          </p:cNvSpPr>
          <p:nvPr/>
        </p:nvSpPr>
        <p:spPr bwMode="auto">
          <a:xfrm>
            <a:off x="900113" y="2066925"/>
            <a:ext cx="2109787" cy="5270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nchorCtr="1"/>
          <a:lstStyle/>
          <a:p>
            <a:pPr algn="ctr" defTabSz="874713" eaLnBrk="0" hangingPunct="0">
              <a:lnSpc>
                <a:spcPct val="80000"/>
              </a:lnSpc>
              <a:spcBef>
                <a:spcPct val="50000"/>
              </a:spcBef>
              <a:defRPr/>
            </a:pPr>
            <a:r>
              <a:rPr lang="fr-FR" sz="1400" b="1" dirty="0"/>
              <a:t>Vieillesse</a:t>
            </a:r>
          </a:p>
        </p:txBody>
      </p:sp>
      <p:sp>
        <p:nvSpPr>
          <p:cNvPr id="27" name="Text Box 27"/>
          <p:cNvSpPr txBox="1">
            <a:spLocks noChangeArrowheads="1"/>
          </p:cNvSpPr>
          <p:nvPr/>
        </p:nvSpPr>
        <p:spPr bwMode="auto">
          <a:xfrm>
            <a:off x="900113" y="2673351"/>
            <a:ext cx="2109787" cy="5270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nchorCtr="1"/>
          <a:lstStyle/>
          <a:p>
            <a:pPr algn="ctr" defTabSz="874713" eaLnBrk="0" hangingPunct="0">
              <a:lnSpc>
                <a:spcPct val="80000"/>
              </a:lnSpc>
              <a:spcBef>
                <a:spcPct val="50000"/>
              </a:spcBef>
              <a:defRPr/>
            </a:pPr>
            <a:r>
              <a:rPr lang="fr-FR" sz="1400" b="1" dirty="0"/>
              <a:t>Maladie</a:t>
            </a:r>
          </a:p>
        </p:txBody>
      </p:sp>
      <p:sp>
        <p:nvSpPr>
          <p:cNvPr id="28" name="Text Box 28"/>
          <p:cNvSpPr txBox="1">
            <a:spLocks noChangeArrowheads="1"/>
          </p:cNvSpPr>
          <p:nvPr/>
        </p:nvSpPr>
        <p:spPr bwMode="auto">
          <a:xfrm>
            <a:off x="900113" y="3887789"/>
            <a:ext cx="2109787" cy="5270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nchorCtr="1"/>
          <a:lstStyle/>
          <a:p>
            <a:pPr algn="ctr" defTabSz="874713" eaLnBrk="0" hangingPunct="0">
              <a:lnSpc>
                <a:spcPct val="80000"/>
              </a:lnSpc>
              <a:spcBef>
                <a:spcPct val="50000"/>
              </a:spcBef>
              <a:defRPr/>
            </a:pPr>
            <a:r>
              <a:rPr lang="fr-FR" sz="1400" b="1" dirty="0"/>
              <a:t>Famille</a:t>
            </a:r>
          </a:p>
        </p:txBody>
      </p:sp>
      <p:sp>
        <p:nvSpPr>
          <p:cNvPr id="29" name="Text Box 29"/>
          <p:cNvSpPr txBox="1">
            <a:spLocks noChangeArrowheads="1"/>
          </p:cNvSpPr>
          <p:nvPr/>
        </p:nvSpPr>
        <p:spPr bwMode="auto">
          <a:xfrm>
            <a:off x="887413" y="5091114"/>
            <a:ext cx="2109787" cy="527050"/>
          </a:xfrm>
          <a:prstGeom prst="rect">
            <a:avLst/>
          </a:prstGeom>
          <a:solidFill>
            <a:schemeClr val="bg1"/>
          </a:solidFill>
          <a:ln w="3175">
            <a:solidFill>
              <a:schemeClr val="accent1"/>
            </a:solidFill>
            <a:headEnd/>
            <a:tailEnd/>
          </a:ln>
        </p:spPr>
        <p:style>
          <a:lnRef idx="0">
            <a:schemeClr val="accent1"/>
          </a:lnRef>
          <a:fillRef idx="3">
            <a:schemeClr val="accent1"/>
          </a:fillRef>
          <a:effectRef idx="3">
            <a:schemeClr val="accent1"/>
          </a:effectRef>
          <a:fontRef idx="minor">
            <a:schemeClr val="lt1"/>
          </a:fontRef>
        </p:style>
        <p:txBody>
          <a:bodyPr anchor="ctr" anchorCtr="1"/>
          <a:lstStyle/>
          <a:p>
            <a:pPr algn="ctr" defTabSz="874713" eaLnBrk="0" hangingPunct="0">
              <a:lnSpc>
                <a:spcPct val="80000"/>
              </a:lnSpc>
              <a:spcBef>
                <a:spcPct val="50000"/>
              </a:spcBef>
              <a:defRPr/>
            </a:pPr>
            <a:r>
              <a:rPr lang="fr-FR" sz="1400" b="1" dirty="0">
                <a:solidFill>
                  <a:schemeClr val="accent1"/>
                </a:solidFill>
              </a:rPr>
              <a:t>Chômage</a:t>
            </a:r>
          </a:p>
        </p:txBody>
      </p:sp>
      <p:sp>
        <p:nvSpPr>
          <p:cNvPr id="30" name="Text Box 30"/>
          <p:cNvSpPr txBox="1">
            <a:spLocks noChangeArrowheads="1"/>
          </p:cNvSpPr>
          <p:nvPr/>
        </p:nvSpPr>
        <p:spPr bwMode="auto">
          <a:xfrm>
            <a:off x="887413" y="4479926"/>
            <a:ext cx="2109787" cy="5270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nchorCtr="1"/>
          <a:lstStyle/>
          <a:p>
            <a:pPr algn="ctr" defTabSz="874713" eaLnBrk="0" hangingPunct="0">
              <a:lnSpc>
                <a:spcPct val="80000"/>
              </a:lnSpc>
              <a:spcBef>
                <a:spcPct val="50000"/>
              </a:spcBef>
              <a:defRPr/>
            </a:pPr>
            <a:r>
              <a:rPr lang="fr-FR" sz="1400" b="1" dirty="0"/>
              <a:t>Autonomie</a:t>
            </a:r>
          </a:p>
        </p:txBody>
      </p:sp>
      <p:sp>
        <p:nvSpPr>
          <p:cNvPr id="31" name="Text Box 35"/>
          <p:cNvSpPr txBox="1">
            <a:spLocks noChangeArrowheads="1"/>
          </p:cNvSpPr>
          <p:nvPr/>
        </p:nvSpPr>
        <p:spPr bwMode="auto">
          <a:xfrm>
            <a:off x="900113" y="3279776"/>
            <a:ext cx="2109787" cy="5270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nchorCtr="1"/>
          <a:lstStyle/>
          <a:p>
            <a:pPr algn="ctr" defTabSz="874713" eaLnBrk="0" hangingPunct="0">
              <a:lnSpc>
                <a:spcPct val="80000"/>
              </a:lnSpc>
              <a:spcBef>
                <a:spcPct val="50000"/>
              </a:spcBef>
              <a:defRPr/>
            </a:pPr>
            <a:r>
              <a:rPr lang="fr-FR" sz="1400" b="1" dirty="0"/>
              <a:t>Prévoyance</a:t>
            </a:r>
          </a:p>
        </p:txBody>
      </p:sp>
      <p:sp>
        <p:nvSpPr>
          <p:cNvPr id="32" name="Text Box 36"/>
          <p:cNvSpPr txBox="1">
            <a:spLocks noChangeArrowheads="1"/>
          </p:cNvSpPr>
          <p:nvPr/>
        </p:nvSpPr>
        <p:spPr bwMode="auto">
          <a:xfrm>
            <a:off x="3132139" y="2066925"/>
            <a:ext cx="5354637" cy="527050"/>
          </a:xfrm>
          <a:prstGeom prst="rect">
            <a:avLst/>
          </a:prstGeom>
          <a:solidFill>
            <a:schemeClr val="tx1">
              <a:lumMod val="10000"/>
              <a:lumOff val="90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72000" tIns="36000" rIns="36000" bIns="36000" anchor="ctr"/>
          <a:lstStyle/>
          <a:p>
            <a:pPr defTabSz="874713" eaLnBrk="0" hangingPunct="0">
              <a:spcBef>
                <a:spcPct val="50000"/>
              </a:spcBef>
              <a:defRPr/>
            </a:pPr>
            <a:r>
              <a:rPr lang="fr-FR" sz="1400" dirty="0"/>
              <a:t>L’arrêt du travail dû à l’âge : la retraite</a:t>
            </a:r>
          </a:p>
        </p:txBody>
      </p:sp>
      <p:sp>
        <p:nvSpPr>
          <p:cNvPr id="33" name="Text Box 37"/>
          <p:cNvSpPr txBox="1">
            <a:spLocks noChangeArrowheads="1"/>
          </p:cNvSpPr>
          <p:nvPr/>
        </p:nvSpPr>
        <p:spPr bwMode="auto">
          <a:xfrm>
            <a:off x="3132139" y="3279776"/>
            <a:ext cx="5354637" cy="527050"/>
          </a:xfrm>
          <a:prstGeom prst="rect">
            <a:avLst/>
          </a:prstGeom>
          <a:solidFill>
            <a:schemeClr val="tx1">
              <a:lumMod val="10000"/>
              <a:lumOff val="90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72000" tIns="36000" rIns="36000" bIns="36000" anchor="ctr"/>
          <a:lstStyle/>
          <a:p>
            <a:pPr defTabSz="874713" eaLnBrk="0" hangingPunct="0">
              <a:spcBef>
                <a:spcPct val="50000"/>
              </a:spcBef>
              <a:defRPr/>
            </a:pPr>
            <a:r>
              <a:rPr lang="fr-FR" sz="1400" dirty="0"/>
              <a:t>L’arrêt du travail dû à un accident : les risques d’invalidité, d’incapacité et de décès</a:t>
            </a:r>
          </a:p>
        </p:txBody>
      </p:sp>
      <p:sp>
        <p:nvSpPr>
          <p:cNvPr id="34" name="Text Box 38"/>
          <p:cNvSpPr txBox="1">
            <a:spLocks noChangeArrowheads="1"/>
          </p:cNvSpPr>
          <p:nvPr/>
        </p:nvSpPr>
        <p:spPr bwMode="auto">
          <a:xfrm>
            <a:off x="3132139" y="3887789"/>
            <a:ext cx="5354637" cy="527050"/>
          </a:xfrm>
          <a:prstGeom prst="rect">
            <a:avLst/>
          </a:prstGeom>
          <a:solidFill>
            <a:schemeClr val="tx1">
              <a:lumMod val="10000"/>
              <a:lumOff val="90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72000" tIns="36000" rIns="36000" bIns="36000" anchor="ctr"/>
          <a:lstStyle/>
          <a:p>
            <a:pPr defTabSz="874713" eaLnBrk="0" hangingPunct="0">
              <a:spcBef>
                <a:spcPct val="50000"/>
              </a:spcBef>
              <a:defRPr/>
            </a:pPr>
            <a:r>
              <a:rPr lang="fr-FR" sz="1400"/>
              <a:t>Charges liées à la famille (enfant, logement, etc.)</a:t>
            </a:r>
          </a:p>
        </p:txBody>
      </p:sp>
      <p:sp>
        <p:nvSpPr>
          <p:cNvPr id="35" name="Text Box 39"/>
          <p:cNvSpPr txBox="1">
            <a:spLocks noChangeArrowheads="1"/>
          </p:cNvSpPr>
          <p:nvPr/>
        </p:nvSpPr>
        <p:spPr bwMode="auto">
          <a:xfrm>
            <a:off x="3119439" y="4492626"/>
            <a:ext cx="5354637" cy="527050"/>
          </a:xfrm>
          <a:prstGeom prst="rect">
            <a:avLst/>
          </a:prstGeom>
          <a:solidFill>
            <a:schemeClr val="tx1">
              <a:lumMod val="10000"/>
              <a:lumOff val="90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72000" tIns="36000" rIns="36000" bIns="36000" anchor="ctr"/>
          <a:lstStyle/>
          <a:p>
            <a:pPr defTabSz="874713" eaLnBrk="0" hangingPunct="0">
              <a:spcBef>
                <a:spcPct val="50000"/>
              </a:spcBef>
              <a:defRPr/>
            </a:pPr>
            <a:r>
              <a:rPr lang="fr-FR" sz="1400"/>
              <a:t>Les dépenses liées à la perte d’autonomie, principalement des personnes âgées ; également appelé « Dépendance »</a:t>
            </a:r>
          </a:p>
        </p:txBody>
      </p:sp>
      <p:sp>
        <p:nvSpPr>
          <p:cNvPr id="36" name="Text Box 40"/>
          <p:cNvSpPr txBox="1">
            <a:spLocks noChangeArrowheads="1"/>
          </p:cNvSpPr>
          <p:nvPr/>
        </p:nvSpPr>
        <p:spPr bwMode="auto">
          <a:xfrm>
            <a:off x="3132139" y="2673351"/>
            <a:ext cx="5354637" cy="527050"/>
          </a:xfrm>
          <a:prstGeom prst="rect">
            <a:avLst/>
          </a:prstGeom>
          <a:solidFill>
            <a:schemeClr val="tx1">
              <a:lumMod val="10000"/>
              <a:lumOff val="90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72000" tIns="36000" rIns="36000" bIns="36000" anchor="ctr"/>
          <a:lstStyle/>
          <a:p>
            <a:pPr defTabSz="874713" eaLnBrk="0" hangingPunct="0">
              <a:spcBef>
                <a:spcPct val="50000"/>
              </a:spcBef>
              <a:defRPr/>
            </a:pPr>
            <a:r>
              <a:rPr lang="fr-FR" sz="1400" dirty="0"/>
              <a:t>L’arrêt du travail dû à la maladie et les dépenses afférentes</a:t>
            </a:r>
          </a:p>
        </p:txBody>
      </p:sp>
      <p:sp>
        <p:nvSpPr>
          <p:cNvPr id="37" name="Text Box 41"/>
          <p:cNvSpPr txBox="1">
            <a:spLocks noChangeArrowheads="1"/>
          </p:cNvSpPr>
          <p:nvPr/>
        </p:nvSpPr>
        <p:spPr bwMode="auto">
          <a:xfrm>
            <a:off x="3132139" y="5103813"/>
            <a:ext cx="5354637" cy="527050"/>
          </a:xfrm>
          <a:prstGeom prst="rect">
            <a:avLst/>
          </a:prstGeom>
          <a:solidFill>
            <a:schemeClr val="tx1">
              <a:lumMod val="10000"/>
              <a:lumOff val="90000"/>
            </a:schemeClr>
          </a:solidFill>
          <a:ln>
            <a:noFill/>
            <a:headEnd/>
            <a:tailEnd/>
          </a:ln>
        </p:spPr>
        <p:style>
          <a:lnRef idx="1">
            <a:schemeClr val="accent3"/>
          </a:lnRef>
          <a:fillRef idx="2">
            <a:schemeClr val="accent3"/>
          </a:fillRef>
          <a:effectRef idx="1">
            <a:schemeClr val="accent3"/>
          </a:effectRef>
          <a:fontRef idx="minor">
            <a:schemeClr val="dk1"/>
          </a:fontRef>
        </p:style>
        <p:txBody>
          <a:bodyPr lIns="72000" tIns="36000" rIns="36000" bIns="36000" anchor="ctr"/>
          <a:lstStyle/>
          <a:p>
            <a:pPr defTabSz="874713" eaLnBrk="0" hangingPunct="0">
              <a:spcBef>
                <a:spcPct val="50000"/>
              </a:spcBef>
              <a:defRPr/>
            </a:pPr>
            <a:r>
              <a:rPr lang="fr-FR" sz="1400" dirty="0"/>
              <a:t>L’arrêt du travail dû à la perte d’emploi</a:t>
            </a:r>
          </a:p>
        </p:txBody>
      </p:sp>
      <p:grpSp>
        <p:nvGrpSpPr>
          <p:cNvPr id="38" name="Groupe 20"/>
          <p:cNvGrpSpPr>
            <a:grpSpLocks/>
          </p:cNvGrpSpPr>
          <p:nvPr/>
        </p:nvGrpSpPr>
        <p:grpSpPr bwMode="auto">
          <a:xfrm>
            <a:off x="2267745" y="5828497"/>
            <a:ext cx="5264151" cy="437043"/>
            <a:chOff x="971550" y="5756828"/>
            <a:chExt cx="4954588" cy="437042"/>
          </a:xfrm>
        </p:grpSpPr>
        <p:sp>
          <p:nvSpPr>
            <p:cNvPr id="39" name="Text Box 33"/>
            <p:cNvSpPr txBox="1">
              <a:spLocks noChangeArrowheads="1"/>
            </p:cNvSpPr>
            <p:nvPr/>
          </p:nvSpPr>
          <p:spPr bwMode="auto">
            <a:xfrm>
              <a:off x="971550" y="5809685"/>
              <a:ext cx="303213" cy="21544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spAutoFit/>
            </a:bodyPr>
            <a:lstStyle/>
            <a:p>
              <a:pPr algn="ctr" defTabSz="874713" eaLnBrk="0" hangingPunct="0">
                <a:lnSpc>
                  <a:spcPct val="80000"/>
                </a:lnSpc>
                <a:spcBef>
                  <a:spcPct val="50000"/>
                </a:spcBef>
                <a:defRPr/>
              </a:pPr>
              <a:endParaRPr lang="fr-FR" sz="1000"/>
            </a:p>
          </p:txBody>
        </p:sp>
        <p:sp>
          <p:nvSpPr>
            <p:cNvPr id="40" name="Text Box 34"/>
            <p:cNvSpPr txBox="1">
              <a:spLocks noChangeArrowheads="1"/>
            </p:cNvSpPr>
            <p:nvPr/>
          </p:nvSpPr>
          <p:spPr bwMode="auto">
            <a:xfrm>
              <a:off x="1246188" y="5756828"/>
              <a:ext cx="2246312" cy="437042"/>
            </a:xfrm>
            <a:prstGeom prst="rect">
              <a:avLst/>
            </a:prstGeom>
            <a:noFill/>
            <a:ln w="9525">
              <a:noFill/>
              <a:miter lim="800000"/>
              <a:headEnd/>
              <a:tailEnd/>
            </a:ln>
          </p:spPr>
          <p:txBody>
            <a:bodyPr anchor="ctr">
              <a:spAutoFit/>
            </a:bodyPr>
            <a:lstStyle/>
            <a:p>
              <a:pPr defTabSz="874713" eaLnBrk="0" hangingPunct="0">
                <a:lnSpc>
                  <a:spcPct val="80000"/>
                </a:lnSpc>
                <a:spcBef>
                  <a:spcPct val="50000"/>
                </a:spcBef>
              </a:pPr>
              <a:r>
                <a:rPr lang="fr-FR" sz="1400"/>
                <a:t>Risques couverts par la Sécurité Sociale</a:t>
              </a:r>
            </a:p>
          </p:txBody>
        </p:sp>
        <p:sp>
          <p:nvSpPr>
            <p:cNvPr id="41" name="Text Box 42"/>
            <p:cNvSpPr txBox="1">
              <a:spLocks noChangeArrowheads="1"/>
            </p:cNvSpPr>
            <p:nvPr/>
          </p:nvSpPr>
          <p:spPr bwMode="auto">
            <a:xfrm>
              <a:off x="3405188" y="5809685"/>
              <a:ext cx="303213" cy="215444"/>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anchor="ctr">
              <a:spAutoFit/>
            </a:bodyPr>
            <a:lstStyle/>
            <a:p>
              <a:pPr algn="ctr" defTabSz="874713" eaLnBrk="0" hangingPunct="0">
                <a:lnSpc>
                  <a:spcPct val="80000"/>
                </a:lnSpc>
                <a:spcBef>
                  <a:spcPct val="50000"/>
                </a:spcBef>
                <a:defRPr/>
              </a:pPr>
              <a:endParaRPr lang="fr-FR" sz="1000" dirty="0">
                <a:solidFill>
                  <a:schemeClr val="bg1"/>
                </a:solidFill>
              </a:endParaRPr>
            </a:p>
          </p:txBody>
        </p:sp>
        <p:sp>
          <p:nvSpPr>
            <p:cNvPr id="42" name="Text Box 43"/>
            <p:cNvSpPr txBox="1">
              <a:spLocks noChangeArrowheads="1"/>
            </p:cNvSpPr>
            <p:nvPr/>
          </p:nvSpPr>
          <p:spPr bwMode="auto">
            <a:xfrm>
              <a:off x="3679825" y="5756828"/>
              <a:ext cx="2246313" cy="437042"/>
            </a:xfrm>
            <a:prstGeom prst="rect">
              <a:avLst/>
            </a:prstGeom>
            <a:noFill/>
            <a:ln w="9525">
              <a:noFill/>
              <a:miter lim="800000"/>
              <a:headEnd/>
              <a:tailEnd/>
            </a:ln>
          </p:spPr>
          <p:txBody>
            <a:bodyPr anchor="ctr">
              <a:spAutoFit/>
            </a:bodyPr>
            <a:lstStyle/>
            <a:p>
              <a:pPr defTabSz="874713" eaLnBrk="0" hangingPunct="0">
                <a:lnSpc>
                  <a:spcPct val="80000"/>
                </a:lnSpc>
                <a:spcBef>
                  <a:spcPct val="50000"/>
                </a:spcBef>
              </a:pPr>
              <a:r>
                <a:rPr lang="fr-FR" sz="1400" dirty="0"/>
                <a:t>Risque couvert par l’UNEDIC – </a:t>
              </a:r>
              <a:r>
                <a:rPr lang="fr-FR" sz="1400" dirty="0" smtClean="0"/>
                <a:t>POLE EMPLOI</a:t>
              </a:r>
              <a:endParaRPr lang="fr-FR" sz="1400" dirty="0"/>
            </a:p>
          </p:txBody>
        </p:sp>
      </p:grpSp>
      <p:sp>
        <p:nvSpPr>
          <p:cNvPr id="23"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25260319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Décliner l’excellence sur toutes les fonctions opérationnelles</a:t>
            </a:r>
            <a:endParaRPr lang="fr-FR" sz="2000" dirty="0"/>
          </a:p>
        </p:txBody>
      </p:sp>
      <p:sp>
        <p:nvSpPr>
          <p:cNvPr id="13" name="Rectangle 12"/>
          <p:cNvSpPr/>
          <p:nvPr/>
        </p:nvSpPr>
        <p:spPr bwMode="auto">
          <a:xfrm>
            <a:off x="539552" y="1340768"/>
            <a:ext cx="2304256" cy="1152128"/>
          </a:xfrm>
          <a:prstGeom prst="rect">
            <a:avLst/>
          </a:prstGeom>
          <a:solidFill>
            <a:schemeClr val="bg1"/>
          </a:solidFill>
          <a:ln w="9525" cap="flat" cmpd="sng" algn="ctr">
            <a:solidFill>
              <a:srgbClr val="E515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600" b="1" i="0" u="none" strike="noStrike" cap="none" normalizeH="0" baseline="0" smtClean="0">
              <a:ln>
                <a:noFill/>
              </a:ln>
              <a:solidFill>
                <a:schemeClr val="tx2"/>
              </a:solidFill>
              <a:effectLst/>
              <a:ea typeface="ヒラギノ角ゴ Pro W3" pitchFamily="1" charset="-128"/>
            </a:endParaRPr>
          </a:p>
        </p:txBody>
      </p:sp>
      <p:sp>
        <p:nvSpPr>
          <p:cNvPr id="14" name="Rectangle 3"/>
          <p:cNvSpPr txBox="1">
            <a:spLocks noChangeArrowheads="1"/>
          </p:cNvSpPr>
          <p:nvPr/>
        </p:nvSpPr>
        <p:spPr bwMode="auto">
          <a:xfrm>
            <a:off x="4211960" y="1340768"/>
            <a:ext cx="4392488" cy="525658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Plus d’agilité dans la gestion des garanties et des contrats (sur-complémentaires, …)</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La capacité à traiter de nouveaux flux</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L’orientation vers une vrai gestion collective</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endParaRPr lang="fr-FR" sz="1200" kern="0" dirty="0" smtClean="0">
              <a:solidFill>
                <a:srgbClr val="5A5A5A"/>
              </a:solidFill>
              <a:ea typeface="+mn-ea"/>
            </a:endParaRP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Revoir l’organisation et les processus de gestion pour améliorer les coûts et la qualité</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S’orienter vers la gestion de masse et la dématérialisation des relations avec les assurés et les entreprises</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endParaRPr lang="fr-FR" sz="1200" kern="0" dirty="0" smtClean="0">
              <a:solidFill>
                <a:srgbClr val="5A5A5A"/>
              </a:solidFill>
              <a:ea typeface="+mn-ea"/>
            </a:endParaRP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Des partenariats à rechercher avec des acteurs qui auront des atouts complémentaires</a:t>
            </a:r>
          </a:p>
          <a:p>
            <a:pPr marL="266700" marR="0" lvl="0" indent="-266700" algn="l" defTabSz="914400" rtl="0" eaLnBrk="1" fontAlgn="base" latinLnBrk="0" hangingPunct="1">
              <a:lnSpc>
                <a:spcPct val="100000"/>
              </a:lnSpc>
              <a:spcBef>
                <a:spcPct val="75000"/>
              </a:spcBef>
              <a:spcAft>
                <a:spcPct val="20000"/>
              </a:spcAft>
              <a:buClr>
                <a:srgbClr val="DA162E"/>
              </a:buClr>
              <a:buSzPct val="75000"/>
              <a:buFont typeface="Wingdings" pitchFamily="2" charset="2"/>
              <a:buChar char="n"/>
              <a:tabLst/>
              <a:defRPr/>
            </a:pPr>
            <a:r>
              <a:rPr lang="fr-FR" sz="1200" kern="0" dirty="0" smtClean="0">
                <a:solidFill>
                  <a:srgbClr val="5A5A5A"/>
                </a:solidFill>
                <a:ea typeface="+mn-ea"/>
              </a:rPr>
              <a:t>Une force commerciale à accompagner vers des cibles différentes, des outils de distribution qui doivent la soutenir efficacement et un effort de fidélisation sur le portefeuille existant</a:t>
            </a:r>
          </a:p>
        </p:txBody>
      </p:sp>
      <p:sp>
        <p:nvSpPr>
          <p:cNvPr id="16" name="ZoneTexte 15"/>
          <p:cNvSpPr txBox="1"/>
          <p:nvPr/>
        </p:nvSpPr>
        <p:spPr>
          <a:xfrm>
            <a:off x="539552" y="1484784"/>
            <a:ext cx="2232248" cy="830997"/>
          </a:xfrm>
          <a:prstGeom prst="rect">
            <a:avLst/>
          </a:prstGeom>
          <a:noFill/>
          <a:ln>
            <a:noFill/>
          </a:ln>
        </p:spPr>
        <p:txBody>
          <a:bodyPr wrap="square" rtlCol="0">
            <a:spAutoFit/>
          </a:bodyPr>
          <a:lstStyle/>
          <a:p>
            <a:r>
              <a:rPr lang="fr-FR" sz="1600" b="1" dirty="0" smtClean="0"/>
              <a:t>Des systèmes d’information qui doivent évoluer</a:t>
            </a:r>
            <a:endParaRPr lang="fr-FR" sz="1600" b="1" dirty="0"/>
          </a:p>
        </p:txBody>
      </p:sp>
      <p:sp>
        <p:nvSpPr>
          <p:cNvPr id="20" name="Rectangle 19"/>
          <p:cNvSpPr/>
          <p:nvPr/>
        </p:nvSpPr>
        <p:spPr bwMode="auto">
          <a:xfrm>
            <a:off x="539552" y="3212976"/>
            <a:ext cx="2304256" cy="936104"/>
          </a:xfrm>
          <a:prstGeom prst="rect">
            <a:avLst/>
          </a:prstGeom>
          <a:solidFill>
            <a:schemeClr val="bg1"/>
          </a:solidFill>
          <a:ln w="9525" cap="flat" cmpd="sng" algn="ctr">
            <a:solidFill>
              <a:srgbClr val="E515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600" b="1" i="0" u="none" strike="noStrike" cap="none" normalizeH="0" baseline="0" smtClean="0">
              <a:ln>
                <a:noFill/>
              </a:ln>
              <a:solidFill>
                <a:schemeClr val="tx2"/>
              </a:solidFill>
              <a:effectLst/>
              <a:ea typeface="ヒラギノ角ゴ Pro W3" pitchFamily="1" charset="-128"/>
            </a:endParaRPr>
          </a:p>
        </p:txBody>
      </p:sp>
      <p:sp>
        <p:nvSpPr>
          <p:cNvPr id="21" name="ZoneTexte 20"/>
          <p:cNvSpPr txBox="1"/>
          <p:nvPr/>
        </p:nvSpPr>
        <p:spPr>
          <a:xfrm>
            <a:off x="539553" y="3356992"/>
            <a:ext cx="2304256" cy="584775"/>
          </a:xfrm>
          <a:prstGeom prst="rect">
            <a:avLst/>
          </a:prstGeom>
          <a:noFill/>
          <a:ln>
            <a:noFill/>
          </a:ln>
        </p:spPr>
        <p:txBody>
          <a:bodyPr wrap="square" rtlCol="0">
            <a:spAutoFit/>
          </a:bodyPr>
          <a:lstStyle/>
          <a:p>
            <a:r>
              <a:rPr lang="fr-FR" sz="1600" b="1" dirty="0" smtClean="0"/>
              <a:t>Des back office à moindre coût</a:t>
            </a:r>
            <a:endParaRPr lang="fr-FR" sz="1600" b="1" dirty="0"/>
          </a:p>
        </p:txBody>
      </p:sp>
      <p:sp>
        <p:nvSpPr>
          <p:cNvPr id="22" name="Rectangle 21"/>
          <p:cNvSpPr/>
          <p:nvPr/>
        </p:nvSpPr>
        <p:spPr bwMode="auto">
          <a:xfrm>
            <a:off x="539552" y="4653136"/>
            <a:ext cx="2304256" cy="1008112"/>
          </a:xfrm>
          <a:prstGeom prst="rect">
            <a:avLst/>
          </a:prstGeom>
          <a:solidFill>
            <a:schemeClr val="bg1"/>
          </a:solidFill>
          <a:ln w="9525" cap="flat" cmpd="sng" algn="ctr">
            <a:solidFill>
              <a:srgbClr val="E515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2"/>
              </a:solidFill>
              <a:effectLst/>
              <a:ea typeface="ヒラギノ角ゴ Pro W3" pitchFamily="1" charset="-128"/>
            </a:endParaRPr>
          </a:p>
        </p:txBody>
      </p:sp>
      <p:sp>
        <p:nvSpPr>
          <p:cNvPr id="23" name="ZoneTexte 22"/>
          <p:cNvSpPr txBox="1"/>
          <p:nvPr/>
        </p:nvSpPr>
        <p:spPr>
          <a:xfrm>
            <a:off x="539552" y="4653136"/>
            <a:ext cx="2304256" cy="830997"/>
          </a:xfrm>
          <a:prstGeom prst="rect">
            <a:avLst/>
          </a:prstGeom>
          <a:noFill/>
          <a:ln>
            <a:noFill/>
          </a:ln>
        </p:spPr>
        <p:txBody>
          <a:bodyPr wrap="square" rtlCol="0">
            <a:spAutoFit/>
          </a:bodyPr>
          <a:lstStyle/>
          <a:p>
            <a:r>
              <a:rPr lang="fr-FR" sz="1600" b="1" dirty="0" smtClean="0"/>
              <a:t>Une chaîne de distribution plus efficace, moins chère</a:t>
            </a:r>
            <a:endParaRPr lang="fr-FR" sz="1600" b="1" dirty="0"/>
          </a:p>
        </p:txBody>
      </p:sp>
      <p:sp>
        <p:nvSpPr>
          <p:cNvPr id="24" name="Flèche droite 23"/>
          <p:cNvSpPr/>
          <p:nvPr/>
        </p:nvSpPr>
        <p:spPr bwMode="auto">
          <a:xfrm>
            <a:off x="3347864" y="1628800"/>
            <a:ext cx="648072" cy="576064"/>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ea typeface="ヒラギノ角ゴ Pro W3" pitchFamily="1" charset="-128"/>
            </a:endParaRPr>
          </a:p>
        </p:txBody>
      </p:sp>
      <p:sp>
        <p:nvSpPr>
          <p:cNvPr id="25" name="Flèche droite 24"/>
          <p:cNvSpPr/>
          <p:nvPr/>
        </p:nvSpPr>
        <p:spPr bwMode="auto">
          <a:xfrm>
            <a:off x="3347864" y="3356992"/>
            <a:ext cx="648072" cy="576064"/>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ea typeface="ヒラギノ角ゴ Pro W3" pitchFamily="1" charset="-128"/>
            </a:endParaRPr>
          </a:p>
        </p:txBody>
      </p:sp>
      <p:sp>
        <p:nvSpPr>
          <p:cNvPr id="26" name="Flèche droite 25"/>
          <p:cNvSpPr/>
          <p:nvPr/>
        </p:nvSpPr>
        <p:spPr bwMode="auto">
          <a:xfrm>
            <a:off x="3347864" y="4866258"/>
            <a:ext cx="648072" cy="576064"/>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ea typeface="ヒラギノ角ゴ Pro W3" pitchFamily="1" charset="-128"/>
            </a:endParaRPr>
          </a:p>
        </p:txBody>
      </p:sp>
      <p:pic>
        <p:nvPicPr>
          <p:cNvPr id="27" name="Image 26" descr="imagesCASTNE2A.jpg"/>
          <p:cNvPicPr>
            <a:picLocks noChangeAspect="1"/>
          </p:cNvPicPr>
          <p:nvPr/>
        </p:nvPicPr>
        <p:blipFill>
          <a:blip r:embed="rId2" cstate="print"/>
          <a:stretch>
            <a:fillRect/>
          </a:stretch>
        </p:blipFill>
        <p:spPr>
          <a:xfrm>
            <a:off x="251520" y="3861048"/>
            <a:ext cx="648072" cy="648072"/>
          </a:xfrm>
          <a:prstGeom prst="rect">
            <a:avLst/>
          </a:prstGeom>
        </p:spPr>
      </p:pic>
      <p:pic>
        <p:nvPicPr>
          <p:cNvPr id="28" name="Image 27" descr="imagesCAK5S6VT.jpg"/>
          <p:cNvPicPr>
            <a:picLocks noChangeAspect="1"/>
          </p:cNvPicPr>
          <p:nvPr/>
        </p:nvPicPr>
        <p:blipFill>
          <a:blip r:embed="rId3" cstate="print"/>
          <a:stretch>
            <a:fillRect/>
          </a:stretch>
        </p:blipFill>
        <p:spPr>
          <a:xfrm>
            <a:off x="227769" y="5417815"/>
            <a:ext cx="648072" cy="648072"/>
          </a:xfrm>
          <a:prstGeom prst="rect">
            <a:avLst/>
          </a:prstGeom>
        </p:spPr>
      </p:pic>
      <p:pic>
        <p:nvPicPr>
          <p:cNvPr id="29" name="Picture 2" descr="http://www.arobase-webdesign.com/images/design/arobase-red.gif"/>
          <p:cNvPicPr>
            <a:picLocks noChangeAspect="1" noChangeArrowheads="1"/>
          </p:cNvPicPr>
          <p:nvPr/>
        </p:nvPicPr>
        <p:blipFill>
          <a:blip r:embed="rId4" cstate="print"/>
          <a:srcRect/>
          <a:stretch>
            <a:fillRect/>
          </a:stretch>
        </p:blipFill>
        <p:spPr bwMode="auto">
          <a:xfrm>
            <a:off x="341902" y="2276872"/>
            <a:ext cx="485682" cy="455794"/>
          </a:xfrm>
          <a:prstGeom prst="rect">
            <a:avLst/>
          </a:prstGeom>
          <a:noFill/>
        </p:spPr>
      </p:pic>
      <p:sp>
        <p:nvSpPr>
          <p:cNvPr id="18" name="Espace réservé du pied de page 2"/>
          <p:cNvSpPr>
            <a:spLocks noGrp="1"/>
          </p:cNvSpPr>
          <p:nvPr>
            <p:ph type="ftr" sz="quarter" idx="11"/>
          </p:nvPr>
        </p:nvSpPr>
        <p:spPr>
          <a:xfrm>
            <a:off x="531466" y="6525344"/>
            <a:ext cx="4544590" cy="162152"/>
          </a:xfrm>
        </p:spPr>
        <p:txBody>
          <a:bodyPr/>
          <a:lstStyle/>
          <a:p>
            <a:r>
              <a:rPr lang="fr-FR" dirty="0" smtClean="0"/>
              <a:t>Petit déjeuner Santé</a:t>
            </a:r>
            <a:endParaRPr lang="fr-FR" dirty="0"/>
          </a:p>
        </p:txBody>
      </p:sp>
      <p:sp>
        <p:nvSpPr>
          <p:cNvPr id="19" name="Espace réservé du numéro de diapositive 4"/>
          <p:cNvSpPr>
            <a:spLocks noGrp="1"/>
          </p:cNvSpPr>
          <p:nvPr>
            <p:ph type="sldNum" sz="quarter" idx="12"/>
          </p:nvPr>
        </p:nvSpPr>
        <p:spPr>
          <a:xfrm>
            <a:off x="122130" y="6502208"/>
            <a:ext cx="296226" cy="162152"/>
          </a:xfrm>
        </p:spPr>
        <p:txBody>
          <a:bodyPr/>
          <a:lstStyle/>
          <a:p>
            <a:fld id="{AF43E6FD-AB27-4108-A2FC-346BB5F75E3F}" type="slidenum">
              <a:rPr lang="fr-FR" smtClean="0"/>
              <a:pPr/>
              <a:t>60</a:t>
            </a:fld>
            <a:endParaRPr lang="fr-FR"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44437" y="404664"/>
            <a:ext cx="8348043" cy="576064"/>
          </a:xfrm>
        </p:spPr>
        <p:txBody>
          <a:bodyPr/>
          <a:lstStyle/>
          <a:p>
            <a:r>
              <a:rPr lang="fr-FR" dirty="0" smtClean="0"/>
              <a:t>Le poids de la protection sociale dans la société française</a:t>
            </a:r>
            <a:endParaRPr lang="en-GB"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7</a:t>
            </a:fld>
            <a:endParaRPr lang="fr-FR" dirty="0"/>
          </a:p>
        </p:txBody>
      </p:sp>
      <p:graphicFrame>
        <p:nvGraphicFramePr>
          <p:cNvPr id="1026" name="Graphique 10"/>
          <p:cNvGraphicFramePr>
            <a:graphicFrameLocks/>
          </p:cNvGraphicFramePr>
          <p:nvPr/>
        </p:nvGraphicFramePr>
        <p:xfrm>
          <a:off x="539751" y="1341439"/>
          <a:ext cx="2570163" cy="2046287"/>
        </p:xfrm>
        <a:graphic>
          <a:graphicData uri="http://schemas.openxmlformats.org/presentationml/2006/ole">
            <mc:AlternateContent xmlns:mc="http://schemas.openxmlformats.org/markup-compatibility/2006">
              <mc:Choice xmlns:v="urn:schemas-microsoft-com:vml" Requires="v">
                <p:oleObj spid="_x0000_s1030" name="Worksheet" r:id="rId5" imgW="3076516" imgH="2676391" progId="Excel.Sheet.8">
                  <p:embed/>
                </p:oleObj>
              </mc:Choice>
              <mc:Fallback>
                <p:oleObj name="Worksheet" r:id="rId5" imgW="3076516" imgH="2676391" progId="Excel.Sheet.8">
                  <p:embed/>
                  <p:pic>
                    <p:nvPicPr>
                      <p:cNvPr id="0"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1" y="1341439"/>
                        <a:ext cx="2570163" cy="204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Graphique 13"/>
          <p:cNvGraphicFramePr>
            <a:graphicFrameLocks/>
          </p:cNvGraphicFramePr>
          <p:nvPr/>
        </p:nvGraphicFramePr>
        <p:xfrm>
          <a:off x="4824537" y="836712"/>
          <a:ext cx="3707905" cy="2592288"/>
        </p:xfrm>
        <a:graphic>
          <a:graphicData uri="http://schemas.openxmlformats.org/presentationml/2006/ole">
            <mc:AlternateContent xmlns:mc="http://schemas.openxmlformats.org/markup-compatibility/2006">
              <mc:Choice xmlns:v="urn:schemas-microsoft-com:vml" Requires="v">
                <p:oleObj spid="_x0000_s1031" name="Worksheet" r:id="rId8" imgW="6200812" imgH="3210050" progId="Excel.Sheet.8">
                  <p:embed/>
                </p:oleObj>
              </mc:Choice>
              <mc:Fallback>
                <p:oleObj name="Worksheet" r:id="rId8" imgW="6200812" imgH="3210050" progId="Excel.Sheet.8">
                  <p:embed/>
                  <p:pic>
                    <p:nvPicPr>
                      <p:cNvPr id="0" name="Picture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4537" y="836712"/>
                        <a:ext cx="3707905" cy="259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Espace réservé du contenu 5"/>
          <p:cNvGraphicFramePr>
            <a:graphicFrameLocks noGrp="1"/>
          </p:cNvGraphicFramePr>
          <p:nvPr>
            <p:ph idx="1"/>
            <p:extLst>
              <p:ext uri="{D42A27DB-BD31-4B8C-83A1-F6EECF244321}">
                <p14:modId xmlns:p14="http://schemas.microsoft.com/office/powerpoint/2010/main" val="3336784026"/>
              </p:ext>
            </p:extLst>
          </p:nvPr>
        </p:nvGraphicFramePr>
        <p:xfrm>
          <a:off x="3707904" y="3501009"/>
          <a:ext cx="4824536" cy="2808312"/>
        </p:xfrm>
        <a:graphic>
          <a:graphicData uri="http://schemas.openxmlformats.org/drawingml/2006/chart">
            <c:chart xmlns:c="http://schemas.openxmlformats.org/drawingml/2006/chart" xmlns:r="http://schemas.openxmlformats.org/officeDocument/2006/relationships" r:id="rId10"/>
          </a:graphicData>
        </a:graphic>
      </p:graphicFrame>
      <p:cxnSp>
        <p:nvCxnSpPr>
          <p:cNvPr id="45" name="Connecteur droit avec flèche 44"/>
          <p:cNvCxnSpPr/>
          <p:nvPr/>
        </p:nvCxnSpPr>
        <p:spPr>
          <a:xfrm flipV="1">
            <a:off x="3203848" y="1772817"/>
            <a:ext cx="1656184" cy="576064"/>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p:nvPr/>
        </p:nvCxnSpPr>
        <p:spPr>
          <a:xfrm>
            <a:off x="3203848" y="2348881"/>
            <a:ext cx="504056" cy="2664296"/>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52" name="Text Box 5"/>
          <p:cNvSpPr txBox="1">
            <a:spLocks noChangeArrowheads="1"/>
          </p:cNvSpPr>
          <p:nvPr/>
        </p:nvSpPr>
        <p:spPr bwMode="auto">
          <a:xfrm>
            <a:off x="395536" y="4797153"/>
            <a:ext cx="3024336" cy="1224136"/>
          </a:xfrm>
          <a:prstGeom prst="rect">
            <a:avLst/>
          </a:prstGeom>
          <a:solidFill>
            <a:schemeClr val="bg1"/>
          </a:solidFill>
          <a:ln w="3175">
            <a:solidFill>
              <a:srgbClr val="C00000"/>
            </a:solidFill>
            <a:headEnd/>
            <a:tailEnd/>
          </a:ln>
        </p:spPr>
        <p:style>
          <a:lnRef idx="0">
            <a:schemeClr val="accent1"/>
          </a:lnRef>
          <a:fillRef idx="3">
            <a:schemeClr val="accent1"/>
          </a:fillRef>
          <a:effectRef idx="3">
            <a:schemeClr val="accent1"/>
          </a:effectRef>
          <a:fontRef idx="minor">
            <a:schemeClr val="lt1"/>
          </a:fontRef>
        </p:style>
        <p:txBody>
          <a:bodyPr anchor="ctr" anchorCtr="1"/>
          <a:lstStyle/>
          <a:p>
            <a:pPr algn="ctr" defTabSz="874713" eaLnBrk="0" hangingPunct="0">
              <a:defRPr/>
            </a:pPr>
            <a:r>
              <a:rPr lang="fr-FR" sz="1600" b="1" dirty="0">
                <a:solidFill>
                  <a:srgbClr val="C00000"/>
                </a:solidFill>
              </a:rPr>
              <a:t>Un volume financier de </a:t>
            </a:r>
            <a:r>
              <a:rPr lang="fr-FR" sz="1600" b="1" dirty="0" smtClean="0">
                <a:solidFill>
                  <a:srgbClr val="C00000"/>
                </a:solidFill>
              </a:rPr>
              <a:t>673 </a:t>
            </a:r>
            <a:r>
              <a:rPr lang="fr-FR" sz="1600" b="1" dirty="0">
                <a:solidFill>
                  <a:srgbClr val="C00000"/>
                </a:solidFill>
              </a:rPr>
              <a:t>Md</a:t>
            </a:r>
            <a:r>
              <a:rPr lang="fr-FR" sz="1600" b="1" dirty="0" smtClean="0">
                <a:solidFill>
                  <a:srgbClr val="C00000"/>
                </a:solidFill>
              </a:rPr>
              <a:t>€ soit 10 350€  </a:t>
            </a:r>
            <a:r>
              <a:rPr lang="fr-FR" sz="1600" b="1" dirty="0">
                <a:solidFill>
                  <a:srgbClr val="C00000"/>
                </a:solidFill>
              </a:rPr>
              <a:t>par an et par personne en </a:t>
            </a:r>
            <a:r>
              <a:rPr lang="fr-FR" sz="1600" b="1" dirty="0" smtClean="0">
                <a:solidFill>
                  <a:srgbClr val="C00000"/>
                </a:solidFill>
              </a:rPr>
              <a:t>2011</a:t>
            </a:r>
            <a:endParaRPr lang="fr-FR" sz="1600" b="1" dirty="0">
              <a:solidFill>
                <a:srgbClr val="C00000"/>
              </a:solidFill>
            </a:endParaRPr>
          </a:p>
        </p:txBody>
      </p:sp>
      <p:sp>
        <p:nvSpPr>
          <p:cNvPr id="11"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252603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44437" y="548680"/>
            <a:ext cx="8132019" cy="432048"/>
          </a:xfrm>
        </p:spPr>
        <p:txBody>
          <a:bodyPr/>
          <a:lstStyle/>
          <a:p>
            <a:r>
              <a:rPr lang="fr-FR" sz="2000" dirty="0" smtClean="0">
                <a:latin typeface="Arial" charset="0"/>
              </a:rPr>
              <a:t>La France est le seul pays a n’avoir pas contenu ses dépenses sociales entre 2000 et 2007</a:t>
            </a:r>
            <a:endParaRPr lang="en-GB" sz="2000"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8</a:t>
            </a:fld>
            <a:endParaRPr lang="fr-FR" dirty="0"/>
          </a:p>
        </p:txBody>
      </p:sp>
      <p:pic>
        <p:nvPicPr>
          <p:cNvPr id="12" name="Picture 5"/>
          <p:cNvPicPr>
            <a:picLocks noChangeAspect="1" noChangeArrowheads="1"/>
          </p:cNvPicPr>
          <p:nvPr/>
        </p:nvPicPr>
        <p:blipFill>
          <a:blip r:embed="rId3" cstate="print"/>
          <a:srcRect l="16250" t="22167" r="33646" b="24333"/>
          <a:stretch>
            <a:fillRect/>
          </a:stretch>
        </p:blipFill>
        <p:spPr bwMode="auto">
          <a:xfrm>
            <a:off x="827585" y="1346200"/>
            <a:ext cx="6957516" cy="4643166"/>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13" name="ZoneTexte 12"/>
          <p:cNvSpPr txBox="1"/>
          <p:nvPr/>
        </p:nvSpPr>
        <p:spPr>
          <a:xfrm>
            <a:off x="827585" y="6021288"/>
            <a:ext cx="1080745" cy="261610"/>
          </a:xfrm>
          <a:prstGeom prst="rect">
            <a:avLst/>
          </a:prstGeom>
          <a:noFill/>
        </p:spPr>
        <p:txBody>
          <a:bodyPr wrap="none" rtlCol="0">
            <a:spAutoFit/>
          </a:bodyPr>
          <a:lstStyle/>
          <a:p>
            <a:r>
              <a:rPr lang="fr-FR" sz="1100" i="1" dirty="0" smtClean="0"/>
              <a:t>Source Eurostat</a:t>
            </a:r>
            <a:endParaRPr lang="fr-FR" sz="1100" i="1" dirty="0"/>
          </a:p>
        </p:txBody>
      </p:sp>
      <p:sp>
        <p:nvSpPr>
          <p:cNvPr id="7"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extLst>
      <p:ext uri="{BB962C8B-B14F-4D97-AF65-F5344CB8AC3E}">
        <p14:creationId xmlns:p14="http://schemas.microsoft.com/office/powerpoint/2010/main" val="2526031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44439" y="576175"/>
            <a:ext cx="8045375" cy="332546"/>
          </a:xfrm>
        </p:spPr>
        <p:txBody>
          <a:bodyPr/>
          <a:lstStyle/>
          <a:p>
            <a:r>
              <a:rPr lang="fr-FR" dirty="0" smtClean="0"/>
              <a:t>La protection sociale c’est de l ’assurance !</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9</a:t>
            </a:fld>
            <a:endParaRPr lang="fr-FR" dirty="0"/>
          </a:p>
        </p:txBody>
      </p:sp>
      <p:sp>
        <p:nvSpPr>
          <p:cNvPr id="9" name="Espace réservé du contenu 8"/>
          <p:cNvSpPr>
            <a:spLocks noGrp="1"/>
          </p:cNvSpPr>
          <p:nvPr>
            <p:ph idx="1"/>
          </p:nvPr>
        </p:nvSpPr>
        <p:spPr/>
        <p:txBody>
          <a:bodyPr/>
          <a:lstStyle/>
          <a:p>
            <a:r>
              <a:rPr lang="fr-FR" b="1" dirty="0" smtClean="0"/>
              <a:t>Macro-processus protection sociale :</a:t>
            </a:r>
          </a:p>
          <a:p>
            <a:endParaRPr lang="fr-FR" dirty="0" smtClean="0"/>
          </a:p>
          <a:p>
            <a:endParaRPr lang="fr-FR" dirty="0" smtClean="0"/>
          </a:p>
          <a:p>
            <a:endParaRPr lang="fr-FR" dirty="0" smtClean="0"/>
          </a:p>
          <a:p>
            <a:endParaRPr lang="fr-FR" dirty="0" smtClean="0"/>
          </a:p>
          <a:p>
            <a:pPr>
              <a:lnSpc>
                <a:spcPct val="90000"/>
              </a:lnSpc>
              <a:defRPr/>
            </a:pPr>
            <a:r>
              <a:rPr lang="fr-FR" b="1" dirty="0" smtClean="0"/>
              <a:t>La protection sociale, c'est donc de l’assurance avec :</a:t>
            </a:r>
            <a:endParaRPr lang="fr-FR" sz="1400" dirty="0" smtClean="0">
              <a:latin typeface="Arial" pitchFamily="34" charset="0"/>
            </a:endParaRPr>
          </a:p>
          <a:p>
            <a:pPr lvl="1">
              <a:spcAft>
                <a:spcPct val="10000"/>
              </a:spcAft>
              <a:buClr>
                <a:schemeClr val="bg2"/>
              </a:buClr>
              <a:defRPr/>
            </a:pPr>
            <a:r>
              <a:rPr lang="fr-FR" sz="1600" dirty="0" smtClean="0"/>
              <a:t>les mêmes techniques</a:t>
            </a:r>
          </a:p>
          <a:p>
            <a:pPr lvl="1">
              <a:spcAft>
                <a:spcPct val="10000"/>
              </a:spcAft>
              <a:buClr>
                <a:schemeClr val="bg2"/>
              </a:buClr>
              <a:defRPr/>
            </a:pPr>
            <a:r>
              <a:rPr lang="fr-FR" sz="1600" dirty="0" smtClean="0"/>
              <a:t>les mêmes processus</a:t>
            </a:r>
          </a:p>
          <a:p>
            <a:pPr lvl="1">
              <a:spcAft>
                <a:spcPct val="10000"/>
              </a:spcAft>
              <a:buClr>
                <a:schemeClr val="bg2"/>
              </a:buClr>
              <a:defRPr/>
            </a:pPr>
            <a:r>
              <a:rPr lang="fr-FR" sz="1600" dirty="0" smtClean="0"/>
              <a:t>les mêmes métiers</a:t>
            </a:r>
          </a:p>
          <a:p>
            <a:pPr lvl="1">
              <a:spcAft>
                <a:spcPct val="10000"/>
              </a:spcAft>
              <a:buClr>
                <a:schemeClr val="bg2"/>
              </a:buClr>
              <a:defRPr/>
            </a:pPr>
            <a:r>
              <a:rPr lang="fr-FR" sz="1600" dirty="0" smtClean="0"/>
              <a:t>et organisée dans un cadre national réglementé</a:t>
            </a:r>
          </a:p>
        </p:txBody>
      </p:sp>
      <p:sp>
        <p:nvSpPr>
          <p:cNvPr id="18" name="Text Box 14"/>
          <p:cNvSpPr txBox="1">
            <a:spLocks noChangeArrowheads="1"/>
          </p:cNvSpPr>
          <p:nvPr/>
        </p:nvSpPr>
        <p:spPr bwMode="auto">
          <a:xfrm>
            <a:off x="4283968" y="3284984"/>
            <a:ext cx="2244725" cy="307777"/>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spAutoFit/>
          </a:bodyPr>
          <a:lstStyle/>
          <a:p>
            <a:pPr algn="ctr" defTabSz="874713" eaLnBrk="0" hangingPunct="0">
              <a:spcBef>
                <a:spcPct val="50000"/>
              </a:spcBef>
              <a:defRPr/>
            </a:pPr>
            <a:r>
              <a:rPr lang="fr-FR" sz="1400" b="1" dirty="0"/>
              <a:t>Survenance du risque</a:t>
            </a:r>
          </a:p>
        </p:txBody>
      </p:sp>
      <p:grpSp>
        <p:nvGrpSpPr>
          <p:cNvPr id="19" name="Groupe 11"/>
          <p:cNvGrpSpPr>
            <a:grpSpLocks/>
          </p:cNvGrpSpPr>
          <p:nvPr/>
        </p:nvGrpSpPr>
        <p:grpSpPr bwMode="auto">
          <a:xfrm>
            <a:off x="1403648" y="2060849"/>
            <a:ext cx="6130925" cy="930275"/>
            <a:chOff x="431800" y="1511300"/>
            <a:chExt cx="8394700" cy="1130300"/>
          </a:xfrm>
        </p:grpSpPr>
        <p:sp>
          <p:nvSpPr>
            <p:cNvPr id="20" name="AutoShape 10"/>
            <p:cNvSpPr>
              <a:spLocks noChangeArrowheads="1"/>
            </p:cNvSpPr>
            <p:nvPr/>
          </p:nvSpPr>
          <p:spPr bwMode="auto">
            <a:xfrm>
              <a:off x="431800" y="1511300"/>
              <a:ext cx="2882900" cy="1130300"/>
            </a:xfrm>
            <a:prstGeom prst="chevron">
              <a:avLst>
                <a:gd name="adj" fmla="val 18822"/>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874713" eaLnBrk="0" hangingPunct="0">
                <a:defRPr/>
              </a:pPr>
              <a:r>
                <a:rPr lang="fr-FR" sz="1400" b="1" dirty="0"/>
                <a:t>Souscription</a:t>
              </a:r>
            </a:p>
          </p:txBody>
        </p:sp>
        <p:sp>
          <p:nvSpPr>
            <p:cNvPr id="21" name="AutoShape 23"/>
            <p:cNvSpPr>
              <a:spLocks noChangeArrowheads="1"/>
            </p:cNvSpPr>
            <p:nvPr/>
          </p:nvSpPr>
          <p:spPr bwMode="auto">
            <a:xfrm>
              <a:off x="5943600" y="1511300"/>
              <a:ext cx="2882900" cy="1130300"/>
            </a:xfrm>
            <a:prstGeom prst="chevron">
              <a:avLst>
                <a:gd name="adj" fmla="val 18822"/>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874713" eaLnBrk="0" hangingPunct="0">
                <a:defRPr/>
              </a:pPr>
              <a:r>
                <a:rPr lang="fr-FR" sz="1400" b="1" dirty="0"/>
                <a:t>Indemnisation</a:t>
              </a:r>
            </a:p>
          </p:txBody>
        </p:sp>
        <p:sp>
          <p:nvSpPr>
            <p:cNvPr id="22" name="AutoShape 24"/>
            <p:cNvSpPr>
              <a:spLocks noChangeArrowheads="1"/>
            </p:cNvSpPr>
            <p:nvPr/>
          </p:nvSpPr>
          <p:spPr bwMode="auto">
            <a:xfrm>
              <a:off x="3187700" y="1511300"/>
              <a:ext cx="2882900" cy="1130300"/>
            </a:xfrm>
            <a:prstGeom prst="chevron">
              <a:avLst>
                <a:gd name="adj" fmla="val 18822"/>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874713" eaLnBrk="0" hangingPunct="0">
                <a:defRPr/>
              </a:pPr>
              <a:r>
                <a:rPr lang="fr-FR" sz="1600" b="1" dirty="0"/>
                <a:t>C</a:t>
              </a:r>
              <a:r>
                <a:rPr lang="fr-FR" sz="1400" b="1" dirty="0"/>
                <a:t>otisation</a:t>
              </a:r>
              <a:endParaRPr lang="fr-FR" sz="1600" b="1" dirty="0"/>
            </a:p>
          </p:txBody>
        </p:sp>
        <p:sp>
          <p:nvSpPr>
            <p:cNvPr id="23" name="AutoShape 26"/>
            <p:cNvSpPr>
              <a:spLocks noChangeArrowheads="1"/>
            </p:cNvSpPr>
            <p:nvPr/>
          </p:nvSpPr>
          <p:spPr bwMode="auto">
            <a:xfrm rot="182249">
              <a:off x="5739894" y="1600027"/>
              <a:ext cx="534722" cy="914270"/>
            </a:xfrm>
            <a:prstGeom prst="lightningBolt">
              <a:avLst/>
            </a:prstGeom>
            <a:ln>
              <a:solidFill>
                <a:schemeClr val="bg1"/>
              </a:solidFill>
              <a:headEnd/>
              <a:tailEnd/>
            </a:ln>
          </p:spPr>
          <p:style>
            <a:lnRef idx="1">
              <a:schemeClr val="accent4"/>
            </a:lnRef>
            <a:fillRef idx="3">
              <a:schemeClr val="accent4"/>
            </a:fillRef>
            <a:effectRef idx="2">
              <a:schemeClr val="accent4"/>
            </a:effectRef>
            <a:fontRef idx="minor">
              <a:schemeClr val="lt1"/>
            </a:fontRef>
          </p:style>
          <p:txBody>
            <a:bodyPr wrap="none" anchor="ctr"/>
            <a:lstStyle/>
            <a:p>
              <a:pPr eaLnBrk="0" hangingPunct="0">
                <a:defRPr/>
              </a:pPr>
              <a:endParaRPr lang="fr-FR"/>
            </a:p>
          </p:txBody>
        </p:sp>
      </p:grpSp>
      <p:cxnSp>
        <p:nvCxnSpPr>
          <p:cNvPr id="26" name="Connecteur droit avec flèche 25"/>
          <p:cNvCxnSpPr>
            <a:stCxn id="18" idx="0"/>
            <a:endCxn id="23" idx="4"/>
          </p:cNvCxnSpPr>
          <p:nvPr/>
        </p:nvCxnSpPr>
        <p:spPr>
          <a:xfrm flipV="1">
            <a:off x="5406331" y="2896167"/>
            <a:ext cx="244306" cy="3888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Espace réservé du pied de page 3"/>
          <p:cNvSpPr>
            <a:spLocks noGrp="1"/>
          </p:cNvSpPr>
          <p:nvPr>
            <p:ph type="ftr" sz="quarter" idx="11"/>
          </p:nvPr>
        </p:nvSpPr>
        <p:spPr>
          <a:xfrm>
            <a:off x="531466" y="6502209"/>
            <a:ext cx="4544591" cy="162152"/>
          </a:xfrm>
        </p:spPr>
        <p:txBody>
          <a:bodyPr/>
          <a:lstStyle/>
          <a:p>
            <a:r>
              <a:rPr lang="fr-FR" dirty="0" smtClean="0"/>
              <a:t>Formation – La protection sociale</a:t>
            </a:r>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pra_FR_Masque_4-3">
  <a:themeElements>
    <a:clrScheme name="Sopra">
      <a:dk1>
        <a:srgbClr val="232323"/>
      </a:dk1>
      <a:lt1>
        <a:sysClr val="window" lastClr="FFFFFF"/>
      </a:lt1>
      <a:dk2>
        <a:srgbClr val="000000"/>
      </a:dk2>
      <a:lt2>
        <a:srgbClr val="611B32"/>
      </a:lt2>
      <a:accent1>
        <a:srgbClr val="CF022B"/>
      </a:accent1>
      <a:accent2>
        <a:srgbClr val="810119"/>
      </a:accent2>
      <a:accent3>
        <a:srgbClr val="F15929"/>
      </a:accent3>
      <a:accent4>
        <a:srgbClr val="FAAA0A"/>
      </a:accent4>
      <a:accent5>
        <a:srgbClr val="4D688C"/>
      </a:accent5>
      <a:accent6>
        <a:srgbClr val="88AA2E"/>
      </a:accent6>
      <a:hlink>
        <a:srgbClr val="0000FF"/>
      </a:hlink>
      <a:folHlink>
        <a:srgbClr val="800080"/>
      </a:folHlink>
    </a:clrScheme>
    <a:fontScheme name="Sopra">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Masque Sopra Consulting">
  <a:themeElements>
    <a:clrScheme name="Sopra">
      <a:dk1>
        <a:srgbClr val="232323"/>
      </a:dk1>
      <a:lt1>
        <a:sysClr val="window" lastClr="FFFFFF"/>
      </a:lt1>
      <a:dk2>
        <a:srgbClr val="000000"/>
      </a:dk2>
      <a:lt2>
        <a:srgbClr val="611B32"/>
      </a:lt2>
      <a:accent1>
        <a:srgbClr val="CF022B"/>
      </a:accent1>
      <a:accent2>
        <a:srgbClr val="810119"/>
      </a:accent2>
      <a:accent3>
        <a:srgbClr val="F15929"/>
      </a:accent3>
      <a:accent4>
        <a:srgbClr val="FAAA0A"/>
      </a:accent4>
      <a:accent5>
        <a:srgbClr val="4D688C"/>
      </a:accent5>
      <a:accent6>
        <a:srgbClr val="88AA2E"/>
      </a:accent6>
      <a:hlink>
        <a:srgbClr val="0000FF"/>
      </a:hlink>
      <a:folHlink>
        <a:srgbClr val="800080"/>
      </a:folHlink>
    </a:clrScheme>
    <a:fontScheme name="Sopra">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5_Nouvelle présentation">
  <a:themeElements>
    <a:clrScheme name="Nouvelle pré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ouvelle présentation">
      <a:majorFont>
        <a:latin typeface="Arial"/>
        <a:ea typeface=""/>
        <a:cs typeface=""/>
      </a:majorFont>
      <a:minorFont>
        <a:latin typeface="Bell Gothic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none" w="med" len="med"/>
        </a:ln>
        <a:effectLst/>
      </a:spPr>
      <a:bodyPr vert="horz" wrap="square" lIns="18000" tIns="18000" rIns="18000" bIns="18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400" b="0"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none" w="med" len="med"/>
        </a:ln>
        <a:effectLst/>
      </a:spPr>
      <a:bodyPr vert="horz" wrap="square" lIns="18000" tIns="18000" rIns="18000" bIns="18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400" b="0"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Nouvelle pré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uvelle pré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uvelle pré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uvelle pré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6F9A5530847B459834980B9129790A" ma:contentTypeVersion="13" ma:contentTypeDescription="Crée un document." ma:contentTypeScope="" ma:versionID="f267e212d47d7cfc0ca51371103f2689">
  <xsd:schema xmlns:xsd="http://www.w3.org/2001/XMLSchema" xmlns:xs="http://www.w3.org/2001/XMLSchema" xmlns:p="http://schemas.microsoft.com/office/2006/metadata/properties" xmlns:ns1="http://schemas.microsoft.com/sharepoint/v3" xmlns:ns2="491f76ce-9ed4-4a43-87be-05c30ef516ef" targetNamespace="http://schemas.microsoft.com/office/2006/metadata/properties" ma:root="true" ma:fieldsID="22660f66490f394258d291714f226d60" ns1:_="" ns2:_="">
    <xsd:import namespace="http://schemas.microsoft.com/sharepoint/v3"/>
    <xsd:import namespace="491f76ce-9ed4-4a43-87be-05c30ef516ef"/>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SOP-DescriptionLongue" minOccurs="0"/>
                <xsd:element ref="ns2:f7554b9f094a4ad0908889f9c76704aa"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Évaluation (0-5)" ma:decimals="2" ma:description="Valeur moyenne de toutes les évaluations envoyées" ma:internalName="AverageRating" ma:readOnly="true">
      <xsd:simpleType>
        <xsd:restriction base="dms:Number"/>
      </xsd:simpleType>
    </xsd:element>
    <xsd:element name="RatingCount" ma:index="9" nillable="true" ma:displayName="Nombre d’évaluations" ma:decimals="0" ma:description="Nombre d’évaluations envoyées" ma:internalName="RatingCount" ma:readOnly="true">
      <xsd:simpleType>
        <xsd:restriction base="dms:Number"/>
      </xsd:simpleType>
    </xsd:element>
    <xsd:element name="RatedBy" ma:index="10" nillable="true" ma:displayName="Évalué par" ma:description="Des utilisateurs ont évalué l'élément."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Évaluation des utilisateurs" ma:description="Évaluation des utilisateurs pour l'élément" ma:hidden="true" ma:internalName="Ratings">
      <xsd:simpleType>
        <xsd:restriction base="dms:Note"/>
      </xsd:simpleType>
    </xsd:element>
    <xsd:element name="LikesCount" ma:index="12" nillable="true" ma:displayName="Nombre de « J'aime »" ma:internalName="LikesCount">
      <xsd:simpleType>
        <xsd:restriction base="dms:Unknown"/>
      </xsd:simpleType>
    </xsd:element>
    <xsd:element name="LikedBy" ma:index="13" nillable="true" ma:displayName="Aimé par"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SOP-DescriptionLongue" ma:index="14" nillable="true" ma:displayName="Description longue" ma:internalName="SOP_x002d_DescriptionLongue">
      <xsd:simpleType>
        <xsd:restriction base="dms:Note">
          <xsd:maxLength value="255"/>
        </xsd:restriction>
      </xsd:simpleType>
    </xsd:element>
    <xsd:element name="f7554b9f094a4ad0908889f9c76704aa" ma:index="16" nillable="true" ma:taxonomy="true" ma:internalName="f7554b9f094a4ad0908889f9c76704aa" ma:taxonomyFieldName="Source_x0020_F2F" ma:displayName="Source F2F"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TaxCatchAll" ma:index="17" nillable="true" ma:displayName="Taxonomy Catch All Column" ma:hidden="true" ma:list="{95e1b2d9-264c-4f79-a0ae-7b0a4d2cac81}" ma:internalName="TaxCatchAll" ma:showField="CatchAllData" ma:web="29a13cf4-a176-4e63-8a19-83cf6ea119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SOP-DescriptionLongue xmlns="491f76ce-9ed4-4a43-87be-05c30ef516ef" xsi:nil="true"/>
    <TaxCatchAll xmlns="491f76ce-9ed4-4a43-87be-05c30ef516ef">
      <Value>22</Value>
    </TaxCatchAll>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Cté / APS</TermName>
          <TermId xmlns="http://schemas.microsoft.com/office/infopath/2007/PartnerControls">b940e296-01ff-4b0e-a89a-8b6b9ccbdc31</TermId>
        </TermInfo>
      </Terms>
    </f7554b9f094a4ad0908889f9c76704aa>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30EAE4-DACE-4A25-813C-0B2C8292D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1f76ce-9ed4-4a43-87be-05c30ef51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9F9824-5D23-4A07-B3AB-4D844A728972}">
  <ds:schemaRefs>
    <ds:schemaRef ds:uri="http://schemas.microsoft.com/office/2006/metadata/properties"/>
    <ds:schemaRef ds:uri="http://schemas.microsoft.com/office/2006/documentManagement/types"/>
    <ds:schemaRef ds:uri="http://schemas.microsoft.com/sharepoint/v3"/>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491f76ce-9ed4-4a43-87be-05c30ef516ef"/>
    <ds:schemaRef ds:uri="http://purl.org/dc/dcmitype/"/>
  </ds:schemaRefs>
</ds:datastoreItem>
</file>

<file path=customXml/itemProps3.xml><?xml version="1.0" encoding="utf-8"?>
<ds:datastoreItem xmlns:ds="http://schemas.openxmlformats.org/officeDocument/2006/customXml" ds:itemID="{3FD11034-B46F-4110-9069-2F7172DAA7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Sopra_FR_Masque_4-3</Template>
  <TotalTime>4722</TotalTime>
  <Words>7498</Words>
  <Application>Microsoft Office PowerPoint</Application>
  <PresentationFormat>Affichage à l'écran (4:3)</PresentationFormat>
  <Paragraphs>1312</Paragraphs>
  <Slides>60</Slides>
  <Notes>27</Notes>
  <HiddenSlides>0</HiddenSlides>
  <MMClips>0</MMClips>
  <ScaleCrop>false</ScaleCrop>
  <HeadingPairs>
    <vt:vector size="6" baseType="variant">
      <vt:variant>
        <vt:lpstr>Thème</vt:lpstr>
      </vt:variant>
      <vt:variant>
        <vt:i4>3</vt:i4>
      </vt:variant>
      <vt:variant>
        <vt:lpstr>Serveurs OLE incorporés</vt:lpstr>
      </vt:variant>
      <vt:variant>
        <vt:i4>1</vt:i4>
      </vt:variant>
      <vt:variant>
        <vt:lpstr>Titres des diapositives</vt:lpstr>
      </vt:variant>
      <vt:variant>
        <vt:i4>60</vt:i4>
      </vt:variant>
    </vt:vector>
  </HeadingPairs>
  <TitlesOfParts>
    <vt:vector size="64" baseType="lpstr">
      <vt:lpstr>Sopra_FR_Masque_4-3</vt:lpstr>
      <vt:lpstr>Masque Sopra Consulting</vt:lpstr>
      <vt:lpstr>5_Nouvelle présentation</vt:lpstr>
      <vt:lpstr>Worksheet</vt:lpstr>
      <vt:lpstr>La protection sociale</vt:lpstr>
      <vt:lpstr>Objectifs de la formation</vt:lpstr>
      <vt:lpstr>Sommaire</vt:lpstr>
      <vt:lpstr>Sommaire</vt:lpstr>
      <vt:lpstr>Qu’est ce que la protection sociale ?</vt:lpstr>
      <vt:lpstr>Les 6 risques regroupés dans la protection sociale</vt:lpstr>
      <vt:lpstr>Le poids de la protection sociale dans la société française</vt:lpstr>
      <vt:lpstr>La France est le seul pays a n’avoir pas contenu ses dépenses sociales entre 2000 et 2007</vt:lpstr>
      <vt:lpstr>La protection sociale c’est de l ’assurance !</vt:lpstr>
      <vt:lpstr>Sommaire</vt:lpstr>
      <vt:lpstr>Grands principes et histoire</vt:lpstr>
      <vt:lpstr>Grands principes et histoire</vt:lpstr>
      <vt:lpstr>Grands principes et histoire</vt:lpstr>
      <vt:lpstr>Grands principes et histoire</vt:lpstr>
      <vt:lpstr>Grands principes et histoire</vt:lpstr>
      <vt:lpstr>Grands principes et histoire</vt:lpstr>
      <vt:lpstr>Grands principes et histoire</vt:lpstr>
      <vt:lpstr>Grands principes et histoire</vt:lpstr>
      <vt:lpstr>Grands principes et histoire</vt:lpstr>
      <vt:lpstr>Grands principes et histoire</vt:lpstr>
      <vt:lpstr>Grands principes et histoire</vt:lpstr>
      <vt:lpstr>Sommaire</vt:lpstr>
      <vt:lpstr>Les activités de la protection sociale</vt:lpstr>
      <vt:lpstr>La santé</vt:lpstr>
      <vt:lpstr>La santé</vt:lpstr>
      <vt:lpstr>La santé</vt:lpstr>
      <vt:lpstr>La santé</vt:lpstr>
      <vt:lpstr>La santé</vt:lpstr>
      <vt:lpstr>La santé</vt:lpstr>
      <vt:lpstr>La prévoyance</vt:lpstr>
      <vt:lpstr>La prévoyance</vt:lpstr>
      <vt:lpstr>La prévoyance</vt:lpstr>
      <vt:lpstr>La prévoyance</vt:lpstr>
      <vt:lpstr>La prévoyance</vt:lpstr>
      <vt:lpstr>La dépendance</vt:lpstr>
      <vt:lpstr>La dépendance</vt:lpstr>
      <vt:lpstr>Les acteurs</vt:lpstr>
      <vt:lpstr>Sommaire</vt:lpstr>
      <vt:lpstr>Les régulateurs</vt:lpstr>
      <vt:lpstr>Sommaire</vt:lpstr>
      <vt:lpstr>Les gestionnaires</vt:lpstr>
      <vt:lpstr>Les gestionnaires</vt:lpstr>
      <vt:lpstr>Les gestionnaires</vt:lpstr>
      <vt:lpstr>Les gestionnaires</vt:lpstr>
      <vt:lpstr>Les gestionnaires</vt:lpstr>
      <vt:lpstr>Les gestionnaires</vt:lpstr>
      <vt:lpstr>Les gestionnaires</vt:lpstr>
      <vt:lpstr>Les gestionnaires</vt:lpstr>
      <vt:lpstr>Les gestionnaires</vt:lpstr>
      <vt:lpstr>Les branches professionnelles</vt:lpstr>
      <vt:lpstr>Sommaire</vt:lpstr>
      <vt:lpstr>Les enjeux du système</vt:lpstr>
      <vt:lpstr>Les enjeux du système</vt:lpstr>
      <vt:lpstr>Sommaire</vt:lpstr>
      <vt:lpstr>Aujourd’hui, la volonté du législateur est de construire un socle complémentaire de base pour tous …</vt:lpstr>
      <vt:lpstr>… fortement réglementé</vt:lpstr>
      <vt:lpstr>ANI : Un transfert de l’individuel vers le collectif</vt:lpstr>
      <vt:lpstr>L’accélération de la « cartellisation » du secteur</vt:lpstr>
      <vt:lpstr>Redessiner l’offre et faire évoluer les cibles</vt:lpstr>
      <vt:lpstr>Décliner l’excellence sur toutes les fonctions opérationnelles</vt:lpstr>
    </vt:vector>
  </TitlesOfParts>
  <Company>Sopra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2014-08_Formation_Santé</dc:title>
  <dc:creator>elagrosse</dc:creator>
  <cp:lastModifiedBy>hborgonje</cp:lastModifiedBy>
  <cp:revision>333</cp:revision>
  <cp:lastPrinted>2014-02-10T15:04:04Z</cp:lastPrinted>
  <dcterms:created xsi:type="dcterms:W3CDTF">2014-05-23T08:37:21Z</dcterms:created>
  <dcterms:modified xsi:type="dcterms:W3CDTF">2016-06-07T11:11:43Z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0x0101007B6F9A5530847B459834980B9129790A</vt:lpwstr>
  </property>
  <property fmtid="{D5CDD505-2E9C-101B-9397-08002B2CF9AE}" pid="3" name="Source F2F">
    <vt:lpwstr>22;#Cté / APS|b940e296-01ff-4b0e-a89a-8b6b9ccbdc31</vt:lpwstr>
  </property>
</Properties>
</file>