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4" r:id="rId4"/>
  </p:sldMasterIdLst>
  <p:notesMasterIdLst>
    <p:notesMasterId r:id="rId21"/>
  </p:notesMasterIdLst>
  <p:handoutMasterIdLst>
    <p:handoutMasterId r:id="rId22"/>
  </p:handoutMasterIdLst>
  <p:sldIdLst>
    <p:sldId id="256" r:id="rId5"/>
    <p:sldId id="297" r:id="rId6"/>
    <p:sldId id="304" r:id="rId7"/>
    <p:sldId id="300" r:id="rId8"/>
    <p:sldId id="257" r:id="rId9"/>
    <p:sldId id="259" r:id="rId10"/>
    <p:sldId id="262" r:id="rId11"/>
    <p:sldId id="294" r:id="rId12"/>
    <p:sldId id="295" r:id="rId13"/>
    <p:sldId id="296" r:id="rId14"/>
    <p:sldId id="292" r:id="rId15"/>
    <p:sldId id="301" r:id="rId16"/>
    <p:sldId id="261" r:id="rId17"/>
    <p:sldId id="302" r:id="rId18"/>
    <p:sldId id="260"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0" d="100"/>
          <a:sy n="80" d="100"/>
        </p:scale>
        <p:origin x="53" y="110"/>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52B36E-BB90-4ABF-8822-4E207D6DAFD1}" type="doc">
      <dgm:prSet loTypeId="urn:microsoft.com/office/officeart/2018/2/layout/IconLabelDescriptionList" loCatId="icon" qsTypeId="urn:microsoft.com/office/officeart/2005/8/quickstyle/simple5" qsCatId="simple" csTypeId="urn:microsoft.com/office/officeart/2005/8/colors/accent2_2" csCatId="accent2" phldr="1"/>
      <dgm:spPr/>
      <dgm:t>
        <a:bodyPr/>
        <a:lstStyle/>
        <a:p>
          <a:endParaRPr lang="en-US"/>
        </a:p>
      </dgm:t>
    </dgm:pt>
    <dgm:pt modelId="{E371B238-EDEC-489D-A725-6DB6897F0C0F}">
      <dgm:prSet/>
      <dgm:spPr/>
      <dgm:t>
        <a:bodyPr/>
        <a:lstStyle/>
        <a:p>
          <a:pPr>
            <a:lnSpc>
              <a:spcPct val="100000"/>
            </a:lnSpc>
          </a:pPr>
          <a:r>
            <a:rPr lang="en-US" dirty="0"/>
            <a:t>.</a:t>
          </a:r>
        </a:p>
      </dgm:t>
    </dgm:pt>
    <dgm:pt modelId="{4C74A52C-780D-4429-9E98-5A3CE597DB82}" type="parTrans" cxnId="{C249E367-7113-450A-9F98-D0AE818B389F}">
      <dgm:prSet/>
      <dgm:spPr/>
      <dgm:t>
        <a:bodyPr/>
        <a:lstStyle/>
        <a:p>
          <a:endParaRPr lang="en-US"/>
        </a:p>
      </dgm:t>
    </dgm:pt>
    <dgm:pt modelId="{FE3196DD-837B-445F-87E8-016F3416FB0F}" type="sibTrans" cxnId="{C249E367-7113-450A-9F98-D0AE818B389F}">
      <dgm:prSet/>
      <dgm:spPr/>
      <dgm:t>
        <a:bodyPr/>
        <a:lstStyle/>
        <a:p>
          <a:endParaRPr lang="en-US"/>
        </a:p>
      </dgm:t>
    </dgm:pt>
    <dgm:pt modelId="{BA278B0C-C96A-4C48-B060-FB990C650FB8}">
      <dgm:prSet/>
      <dgm:spPr/>
      <dgm:t>
        <a:bodyPr/>
        <a:lstStyle/>
        <a:p>
          <a:pPr>
            <a:lnSpc>
              <a:spcPct val="100000"/>
            </a:lnSpc>
            <a:defRPr b="1"/>
          </a:pPr>
          <a:r>
            <a:rPr lang="en-US"/>
            <a:t>Phase 1:  Normalization was done and tables were divided based on the 3</a:t>
          </a:r>
          <a:r>
            <a:rPr lang="en-US" baseline="30000"/>
            <a:t>rd</a:t>
          </a:r>
          <a:r>
            <a:rPr lang="en-US"/>
            <a:t> Normal form.</a:t>
          </a:r>
        </a:p>
      </dgm:t>
    </dgm:pt>
    <dgm:pt modelId="{6F771402-3931-47D9-B586-D645E62D2F11}" type="parTrans" cxnId="{353302D2-7459-4FD4-A311-FA36DFBDDFD9}">
      <dgm:prSet/>
      <dgm:spPr/>
      <dgm:t>
        <a:bodyPr/>
        <a:lstStyle/>
        <a:p>
          <a:endParaRPr lang="en-US"/>
        </a:p>
      </dgm:t>
    </dgm:pt>
    <dgm:pt modelId="{D981C2BF-4157-4B06-B70F-34F832429A7F}" type="sibTrans" cxnId="{353302D2-7459-4FD4-A311-FA36DFBDDFD9}">
      <dgm:prSet/>
      <dgm:spPr/>
      <dgm:t>
        <a:bodyPr/>
        <a:lstStyle/>
        <a:p>
          <a:endParaRPr lang="en-US"/>
        </a:p>
      </dgm:t>
    </dgm:pt>
    <dgm:pt modelId="{AFD91A13-10B3-49CB-A1D7-EBA60752171B}">
      <dgm:prSet/>
      <dgm:spPr/>
      <dgm:t>
        <a:bodyPr/>
        <a:lstStyle/>
        <a:p>
          <a:pPr>
            <a:lnSpc>
              <a:spcPct val="100000"/>
            </a:lnSpc>
            <a:defRPr b="1"/>
          </a:pPr>
          <a:r>
            <a:rPr lang="en-US" dirty="0"/>
            <a:t>Phase 2: ELT process opted and cleaning was done in tableau prep and data was inserted into normalized tables.</a:t>
          </a:r>
        </a:p>
      </dgm:t>
    </dgm:pt>
    <dgm:pt modelId="{BEB617E3-23D8-47D7-B041-24809DC13CC6}" type="parTrans" cxnId="{CF341BAE-B9FB-4F0D-8333-28EB2FC49DB2}">
      <dgm:prSet/>
      <dgm:spPr/>
      <dgm:t>
        <a:bodyPr/>
        <a:lstStyle/>
        <a:p>
          <a:endParaRPr lang="en-US"/>
        </a:p>
      </dgm:t>
    </dgm:pt>
    <dgm:pt modelId="{B55F6D4D-F5CA-4A92-AED7-3DCC23C0ABBC}" type="sibTrans" cxnId="{CF341BAE-B9FB-4F0D-8333-28EB2FC49DB2}">
      <dgm:prSet/>
      <dgm:spPr/>
      <dgm:t>
        <a:bodyPr/>
        <a:lstStyle/>
        <a:p>
          <a:endParaRPr lang="en-US"/>
        </a:p>
      </dgm:t>
    </dgm:pt>
    <dgm:pt modelId="{31995167-E8C3-4FE4-A838-88670A320380}">
      <dgm:prSet/>
      <dgm:spPr/>
      <dgm:t>
        <a:bodyPr/>
        <a:lstStyle/>
        <a:p>
          <a:pPr>
            <a:lnSpc>
              <a:spcPct val="100000"/>
            </a:lnSpc>
            <a:defRPr b="1"/>
          </a:pPr>
          <a:r>
            <a:rPr lang="en-US"/>
            <a:t>Phase 3: Visualization was made from the normalized tables and insights were found and presented on the tableau dashboard.</a:t>
          </a:r>
        </a:p>
      </dgm:t>
    </dgm:pt>
    <dgm:pt modelId="{628B9D34-E52C-4E32-B19B-80BD16DFCD95}" type="parTrans" cxnId="{7F0A2D7C-1E82-45ED-86C1-516894E64939}">
      <dgm:prSet/>
      <dgm:spPr/>
      <dgm:t>
        <a:bodyPr/>
        <a:lstStyle/>
        <a:p>
          <a:endParaRPr lang="en-US"/>
        </a:p>
      </dgm:t>
    </dgm:pt>
    <dgm:pt modelId="{12CD7829-D3B2-48C7-BCF6-DE400D88093F}" type="sibTrans" cxnId="{7F0A2D7C-1E82-45ED-86C1-516894E64939}">
      <dgm:prSet/>
      <dgm:spPr/>
      <dgm:t>
        <a:bodyPr/>
        <a:lstStyle/>
        <a:p>
          <a:endParaRPr lang="en-US"/>
        </a:p>
      </dgm:t>
    </dgm:pt>
    <dgm:pt modelId="{801C2291-6D28-4FB3-846A-32E287632E0C}" type="pres">
      <dgm:prSet presAssocID="{EA52B36E-BB90-4ABF-8822-4E207D6DAFD1}" presName="root" presStyleCnt="0">
        <dgm:presLayoutVars>
          <dgm:dir/>
          <dgm:resizeHandles val="exact"/>
        </dgm:presLayoutVars>
      </dgm:prSet>
      <dgm:spPr/>
    </dgm:pt>
    <dgm:pt modelId="{3C674CDA-BD7F-4D30-8B29-939BB2046CD6}" type="pres">
      <dgm:prSet presAssocID="{BA278B0C-C96A-4C48-B060-FB990C650FB8}" presName="compNode" presStyleCnt="0"/>
      <dgm:spPr/>
    </dgm:pt>
    <dgm:pt modelId="{3F628EEE-BC50-4438-BD33-AE4EB7067264}" type="pres">
      <dgm:prSet presAssocID="{BA278B0C-C96A-4C48-B060-FB990C650FB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E2D00CB4-C58E-45C9-91C0-3A05800F209E}" type="pres">
      <dgm:prSet presAssocID="{BA278B0C-C96A-4C48-B060-FB990C650FB8}" presName="iconSpace" presStyleCnt="0"/>
      <dgm:spPr/>
    </dgm:pt>
    <dgm:pt modelId="{B853B7B4-225C-4BAA-A7DC-AC3CCCFD9FA4}" type="pres">
      <dgm:prSet presAssocID="{BA278B0C-C96A-4C48-B060-FB990C650FB8}" presName="parTx" presStyleLbl="revTx" presStyleIdx="0" presStyleCnt="6">
        <dgm:presLayoutVars>
          <dgm:chMax val="0"/>
          <dgm:chPref val="0"/>
        </dgm:presLayoutVars>
      </dgm:prSet>
      <dgm:spPr/>
    </dgm:pt>
    <dgm:pt modelId="{6F09F5B6-6049-488B-9F7A-CC2787A5F241}" type="pres">
      <dgm:prSet presAssocID="{BA278B0C-C96A-4C48-B060-FB990C650FB8}" presName="txSpace" presStyleCnt="0"/>
      <dgm:spPr/>
    </dgm:pt>
    <dgm:pt modelId="{1223B897-7570-4034-8B00-0F9AFA3573A6}" type="pres">
      <dgm:prSet presAssocID="{BA278B0C-C96A-4C48-B060-FB990C650FB8}" presName="desTx" presStyleLbl="revTx" presStyleIdx="1" presStyleCnt="6">
        <dgm:presLayoutVars/>
      </dgm:prSet>
      <dgm:spPr/>
    </dgm:pt>
    <dgm:pt modelId="{76D39247-3CD1-4D96-9C11-6D7688307CC5}" type="pres">
      <dgm:prSet presAssocID="{D981C2BF-4157-4B06-B70F-34F832429A7F}" presName="sibTrans" presStyleCnt="0"/>
      <dgm:spPr/>
    </dgm:pt>
    <dgm:pt modelId="{B291E122-0716-4FE7-8999-0B06CB7E0DE0}" type="pres">
      <dgm:prSet presAssocID="{AFD91A13-10B3-49CB-A1D7-EBA60752171B}" presName="compNode" presStyleCnt="0"/>
      <dgm:spPr/>
    </dgm:pt>
    <dgm:pt modelId="{5DD53A97-65DC-4068-B241-9413685D63D0}" type="pres">
      <dgm:prSet presAssocID="{AFD91A13-10B3-49CB-A1D7-EBA60752171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esentation with Checklist"/>
        </a:ext>
      </dgm:extLst>
    </dgm:pt>
    <dgm:pt modelId="{8617CADB-82B4-4544-A702-CBF3226F6848}" type="pres">
      <dgm:prSet presAssocID="{AFD91A13-10B3-49CB-A1D7-EBA60752171B}" presName="iconSpace" presStyleCnt="0"/>
      <dgm:spPr/>
    </dgm:pt>
    <dgm:pt modelId="{F7C7B054-9482-41F8-B3CC-29438D430C10}" type="pres">
      <dgm:prSet presAssocID="{AFD91A13-10B3-49CB-A1D7-EBA60752171B}" presName="parTx" presStyleLbl="revTx" presStyleIdx="2" presStyleCnt="6">
        <dgm:presLayoutVars>
          <dgm:chMax val="0"/>
          <dgm:chPref val="0"/>
        </dgm:presLayoutVars>
      </dgm:prSet>
      <dgm:spPr/>
    </dgm:pt>
    <dgm:pt modelId="{2AFBC87B-4C0B-46C1-A900-48A44788019F}" type="pres">
      <dgm:prSet presAssocID="{AFD91A13-10B3-49CB-A1D7-EBA60752171B}" presName="txSpace" presStyleCnt="0"/>
      <dgm:spPr/>
    </dgm:pt>
    <dgm:pt modelId="{0CF1AB5E-0501-48D7-B280-A6ED4962A642}" type="pres">
      <dgm:prSet presAssocID="{AFD91A13-10B3-49CB-A1D7-EBA60752171B}" presName="desTx" presStyleLbl="revTx" presStyleIdx="3" presStyleCnt="6">
        <dgm:presLayoutVars/>
      </dgm:prSet>
      <dgm:spPr/>
    </dgm:pt>
    <dgm:pt modelId="{444B4C94-AED4-49CD-8B11-7A93B9C36174}" type="pres">
      <dgm:prSet presAssocID="{B55F6D4D-F5CA-4A92-AED7-3DCC23C0ABBC}" presName="sibTrans" presStyleCnt="0"/>
      <dgm:spPr/>
    </dgm:pt>
    <dgm:pt modelId="{3DB13925-B0DA-4674-82C6-1E81E030E612}" type="pres">
      <dgm:prSet presAssocID="{31995167-E8C3-4FE4-A838-88670A320380}" presName="compNode" presStyleCnt="0"/>
      <dgm:spPr/>
    </dgm:pt>
    <dgm:pt modelId="{4295BB0D-6021-44FA-9F50-399EAB4A30D2}" type="pres">
      <dgm:prSet presAssocID="{31995167-E8C3-4FE4-A838-88670A32038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3EDDC566-7CD1-4C68-BC90-340E3EB59E05}" type="pres">
      <dgm:prSet presAssocID="{31995167-E8C3-4FE4-A838-88670A320380}" presName="iconSpace" presStyleCnt="0"/>
      <dgm:spPr/>
    </dgm:pt>
    <dgm:pt modelId="{82CAA0C4-7A12-4CF8-8A4B-414FB99A727F}" type="pres">
      <dgm:prSet presAssocID="{31995167-E8C3-4FE4-A838-88670A320380}" presName="parTx" presStyleLbl="revTx" presStyleIdx="4" presStyleCnt="6">
        <dgm:presLayoutVars>
          <dgm:chMax val="0"/>
          <dgm:chPref val="0"/>
        </dgm:presLayoutVars>
      </dgm:prSet>
      <dgm:spPr/>
    </dgm:pt>
    <dgm:pt modelId="{E3723345-AAA7-49F0-89EB-DFF594DDB756}" type="pres">
      <dgm:prSet presAssocID="{31995167-E8C3-4FE4-A838-88670A320380}" presName="txSpace" presStyleCnt="0"/>
      <dgm:spPr/>
    </dgm:pt>
    <dgm:pt modelId="{AB271DB9-454F-4945-BD35-51DE9A9F88DA}" type="pres">
      <dgm:prSet presAssocID="{31995167-E8C3-4FE4-A838-88670A320380}" presName="desTx" presStyleLbl="revTx" presStyleIdx="5" presStyleCnt="6">
        <dgm:presLayoutVars/>
      </dgm:prSet>
      <dgm:spPr/>
    </dgm:pt>
  </dgm:ptLst>
  <dgm:cxnLst>
    <dgm:cxn modelId="{C249E367-7113-450A-9F98-D0AE818B389F}" srcId="{BA278B0C-C96A-4C48-B060-FB990C650FB8}" destId="{E371B238-EDEC-489D-A725-6DB6897F0C0F}" srcOrd="0" destOrd="0" parTransId="{4C74A52C-780D-4429-9E98-5A3CE597DB82}" sibTransId="{FE3196DD-837B-445F-87E8-016F3416FB0F}"/>
    <dgm:cxn modelId="{B4C3A473-36A6-4F48-991E-EC11912E3EB6}" type="presOf" srcId="{BA278B0C-C96A-4C48-B060-FB990C650FB8}" destId="{B853B7B4-225C-4BAA-A7DC-AC3CCCFD9FA4}" srcOrd="0" destOrd="0" presId="urn:microsoft.com/office/officeart/2018/2/layout/IconLabelDescriptionList"/>
    <dgm:cxn modelId="{7F0A2D7C-1E82-45ED-86C1-516894E64939}" srcId="{EA52B36E-BB90-4ABF-8822-4E207D6DAFD1}" destId="{31995167-E8C3-4FE4-A838-88670A320380}" srcOrd="2" destOrd="0" parTransId="{628B9D34-E52C-4E32-B19B-80BD16DFCD95}" sibTransId="{12CD7829-D3B2-48C7-BCF6-DE400D88093F}"/>
    <dgm:cxn modelId="{85D59C82-169A-4F34-854E-CDA32CBECA31}" type="presOf" srcId="{AFD91A13-10B3-49CB-A1D7-EBA60752171B}" destId="{F7C7B054-9482-41F8-B3CC-29438D430C10}" srcOrd="0" destOrd="0" presId="urn:microsoft.com/office/officeart/2018/2/layout/IconLabelDescriptionList"/>
    <dgm:cxn modelId="{CF341BAE-B9FB-4F0D-8333-28EB2FC49DB2}" srcId="{EA52B36E-BB90-4ABF-8822-4E207D6DAFD1}" destId="{AFD91A13-10B3-49CB-A1D7-EBA60752171B}" srcOrd="1" destOrd="0" parTransId="{BEB617E3-23D8-47D7-B041-24809DC13CC6}" sibTransId="{B55F6D4D-F5CA-4A92-AED7-3DCC23C0ABBC}"/>
    <dgm:cxn modelId="{4EFF29C1-155D-4046-A41C-2B34DC80AB0E}" type="presOf" srcId="{31995167-E8C3-4FE4-A838-88670A320380}" destId="{82CAA0C4-7A12-4CF8-8A4B-414FB99A727F}" srcOrd="0" destOrd="0" presId="urn:microsoft.com/office/officeart/2018/2/layout/IconLabelDescriptionList"/>
    <dgm:cxn modelId="{353302D2-7459-4FD4-A311-FA36DFBDDFD9}" srcId="{EA52B36E-BB90-4ABF-8822-4E207D6DAFD1}" destId="{BA278B0C-C96A-4C48-B060-FB990C650FB8}" srcOrd="0" destOrd="0" parTransId="{6F771402-3931-47D9-B586-D645E62D2F11}" sibTransId="{D981C2BF-4157-4B06-B70F-34F832429A7F}"/>
    <dgm:cxn modelId="{F0557DE8-4325-4305-A6D4-C143674EB0F3}" type="presOf" srcId="{E371B238-EDEC-489D-A725-6DB6897F0C0F}" destId="{1223B897-7570-4034-8B00-0F9AFA3573A6}" srcOrd="0" destOrd="0" presId="urn:microsoft.com/office/officeart/2018/2/layout/IconLabelDescriptionList"/>
    <dgm:cxn modelId="{980D1AF1-E888-461D-BC07-D51D468171E0}" type="presOf" srcId="{EA52B36E-BB90-4ABF-8822-4E207D6DAFD1}" destId="{801C2291-6D28-4FB3-846A-32E287632E0C}" srcOrd="0" destOrd="0" presId="urn:microsoft.com/office/officeart/2018/2/layout/IconLabelDescriptionList"/>
    <dgm:cxn modelId="{5E479EDE-C4B3-45C9-B6FE-DB918A8AFE76}" type="presParOf" srcId="{801C2291-6D28-4FB3-846A-32E287632E0C}" destId="{3C674CDA-BD7F-4D30-8B29-939BB2046CD6}" srcOrd="0" destOrd="0" presId="urn:microsoft.com/office/officeart/2018/2/layout/IconLabelDescriptionList"/>
    <dgm:cxn modelId="{68D059F4-59A1-422B-911E-CB660F0D2D8B}" type="presParOf" srcId="{3C674CDA-BD7F-4D30-8B29-939BB2046CD6}" destId="{3F628EEE-BC50-4438-BD33-AE4EB7067264}" srcOrd="0" destOrd="0" presId="urn:microsoft.com/office/officeart/2018/2/layout/IconLabelDescriptionList"/>
    <dgm:cxn modelId="{E5DE3318-62F1-4F63-B204-FB2947AA2677}" type="presParOf" srcId="{3C674CDA-BD7F-4D30-8B29-939BB2046CD6}" destId="{E2D00CB4-C58E-45C9-91C0-3A05800F209E}" srcOrd="1" destOrd="0" presId="urn:microsoft.com/office/officeart/2018/2/layout/IconLabelDescriptionList"/>
    <dgm:cxn modelId="{B5AEAEE7-CA2A-4F03-8BF6-F32FFD79CC2C}" type="presParOf" srcId="{3C674CDA-BD7F-4D30-8B29-939BB2046CD6}" destId="{B853B7B4-225C-4BAA-A7DC-AC3CCCFD9FA4}" srcOrd="2" destOrd="0" presId="urn:microsoft.com/office/officeart/2018/2/layout/IconLabelDescriptionList"/>
    <dgm:cxn modelId="{96062130-6538-4745-BC07-F272C9639E2E}" type="presParOf" srcId="{3C674CDA-BD7F-4D30-8B29-939BB2046CD6}" destId="{6F09F5B6-6049-488B-9F7A-CC2787A5F241}" srcOrd="3" destOrd="0" presId="urn:microsoft.com/office/officeart/2018/2/layout/IconLabelDescriptionList"/>
    <dgm:cxn modelId="{AF0A6AC3-B244-4CAB-84EF-F1D58C795A42}" type="presParOf" srcId="{3C674CDA-BD7F-4D30-8B29-939BB2046CD6}" destId="{1223B897-7570-4034-8B00-0F9AFA3573A6}" srcOrd="4" destOrd="0" presId="urn:microsoft.com/office/officeart/2018/2/layout/IconLabelDescriptionList"/>
    <dgm:cxn modelId="{181C27C7-7BDA-49F6-B259-6A60582B4980}" type="presParOf" srcId="{801C2291-6D28-4FB3-846A-32E287632E0C}" destId="{76D39247-3CD1-4D96-9C11-6D7688307CC5}" srcOrd="1" destOrd="0" presId="urn:microsoft.com/office/officeart/2018/2/layout/IconLabelDescriptionList"/>
    <dgm:cxn modelId="{10089A46-4AE4-4601-BAB5-EA0AD9C825B5}" type="presParOf" srcId="{801C2291-6D28-4FB3-846A-32E287632E0C}" destId="{B291E122-0716-4FE7-8999-0B06CB7E0DE0}" srcOrd="2" destOrd="0" presId="urn:microsoft.com/office/officeart/2018/2/layout/IconLabelDescriptionList"/>
    <dgm:cxn modelId="{1CF948AD-E1EE-450A-88BA-85ACDB41B661}" type="presParOf" srcId="{B291E122-0716-4FE7-8999-0B06CB7E0DE0}" destId="{5DD53A97-65DC-4068-B241-9413685D63D0}" srcOrd="0" destOrd="0" presId="urn:microsoft.com/office/officeart/2018/2/layout/IconLabelDescriptionList"/>
    <dgm:cxn modelId="{11E134FA-82B2-4F74-90A0-716AE8B0A16B}" type="presParOf" srcId="{B291E122-0716-4FE7-8999-0B06CB7E0DE0}" destId="{8617CADB-82B4-4544-A702-CBF3226F6848}" srcOrd="1" destOrd="0" presId="urn:microsoft.com/office/officeart/2018/2/layout/IconLabelDescriptionList"/>
    <dgm:cxn modelId="{EB3F7325-D848-485B-8C4F-CF2BDC54DA5A}" type="presParOf" srcId="{B291E122-0716-4FE7-8999-0B06CB7E0DE0}" destId="{F7C7B054-9482-41F8-B3CC-29438D430C10}" srcOrd="2" destOrd="0" presId="urn:microsoft.com/office/officeart/2018/2/layout/IconLabelDescriptionList"/>
    <dgm:cxn modelId="{B631829A-2116-4316-ABFC-BC21ECB13C2D}" type="presParOf" srcId="{B291E122-0716-4FE7-8999-0B06CB7E0DE0}" destId="{2AFBC87B-4C0B-46C1-A900-48A44788019F}" srcOrd="3" destOrd="0" presId="urn:microsoft.com/office/officeart/2018/2/layout/IconLabelDescriptionList"/>
    <dgm:cxn modelId="{F37D011D-523A-4944-9C0C-A6B69FBF0197}" type="presParOf" srcId="{B291E122-0716-4FE7-8999-0B06CB7E0DE0}" destId="{0CF1AB5E-0501-48D7-B280-A6ED4962A642}" srcOrd="4" destOrd="0" presId="urn:microsoft.com/office/officeart/2018/2/layout/IconLabelDescriptionList"/>
    <dgm:cxn modelId="{523206C6-716E-4014-A7AE-6D54B7ECA46B}" type="presParOf" srcId="{801C2291-6D28-4FB3-846A-32E287632E0C}" destId="{444B4C94-AED4-49CD-8B11-7A93B9C36174}" srcOrd="3" destOrd="0" presId="urn:microsoft.com/office/officeart/2018/2/layout/IconLabelDescriptionList"/>
    <dgm:cxn modelId="{DD79A986-FAD0-4095-B8A7-442954F3E577}" type="presParOf" srcId="{801C2291-6D28-4FB3-846A-32E287632E0C}" destId="{3DB13925-B0DA-4674-82C6-1E81E030E612}" srcOrd="4" destOrd="0" presId="urn:microsoft.com/office/officeart/2018/2/layout/IconLabelDescriptionList"/>
    <dgm:cxn modelId="{7B600520-6AC6-4D43-998E-D22A2FCB0F4E}" type="presParOf" srcId="{3DB13925-B0DA-4674-82C6-1E81E030E612}" destId="{4295BB0D-6021-44FA-9F50-399EAB4A30D2}" srcOrd="0" destOrd="0" presId="urn:microsoft.com/office/officeart/2018/2/layout/IconLabelDescriptionList"/>
    <dgm:cxn modelId="{8FC14939-9074-49DF-B7FC-9ED9D6AB8647}" type="presParOf" srcId="{3DB13925-B0DA-4674-82C6-1E81E030E612}" destId="{3EDDC566-7CD1-4C68-BC90-340E3EB59E05}" srcOrd="1" destOrd="0" presId="urn:microsoft.com/office/officeart/2018/2/layout/IconLabelDescriptionList"/>
    <dgm:cxn modelId="{F0EFF827-7979-47BF-85EC-02ED69DBE733}" type="presParOf" srcId="{3DB13925-B0DA-4674-82C6-1E81E030E612}" destId="{82CAA0C4-7A12-4CF8-8A4B-414FB99A727F}" srcOrd="2" destOrd="0" presId="urn:microsoft.com/office/officeart/2018/2/layout/IconLabelDescriptionList"/>
    <dgm:cxn modelId="{3C235318-F3A1-4055-AD5E-D33EB2DF6CB2}" type="presParOf" srcId="{3DB13925-B0DA-4674-82C6-1E81E030E612}" destId="{E3723345-AAA7-49F0-89EB-DFF594DDB756}" srcOrd="3" destOrd="0" presId="urn:microsoft.com/office/officeart/2018/2/layout/IconLabelDescriptionList"/>
    <dgm:cxn modelId="{73D4ED23-1907-4864-B061-4F5423B5A8D3}" type="presParOf" srcId="{3DB13925-B0DA-4674-82C6-1E81E030E612}" destId="{AB271DB9-454F-4945-BD35-51DE9A9F88DA}"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800302-00B5-49F7-BCD3-D7507ABE9FE8}" type="doc">
      <dgm:prSet loTypeId="urn:microsoft.com/office/officeart/2016/7/layout/RepeatingBendingProcessNew" loCatId="process" qsTypeId="urn:microsoft.com/office/officeart/2005/8/quickstyle/simple4" qsCatId="simple" csTypeId="urn:microsoft.com/office/officeart/2005/8/colors/colorful1" csCatId="colorful" phldr="1"/>
      <dgm:spPr/>
      <dgm:t>
        <a:bodyPr/>
        <a:lstStyle/>
        <a:p>
          <a:endParaRPr lang="en-IN"/>
        </a:p>
      </dgm:t>
    </dgm:pt>
    <dgm:pt modelId="{A53B0E39-C52F-44E3-96C5-D778A50DBDB5}">
      <dgm:prSet phldrT="[Text]"/>
      <dgm:spPr/>
      <dgm:t>
        <a:bodyPr/>
        <a:lstStyle/>
        <a:p>
          <a:r>
            <a:rPr lang="en-US"/>
            <a:t>1. Creating the Staging Table</a:t>
          </a:r>
          <a:endParaRPr lang="en-IN"/>
        </a:p>
      </dgm:t>
    </dgm:pt>
    <dgm:pt modelId="{9619DB92-FD40-4BDC-9337-766C7F537B84}" type="parTrans" cxnId="{B44F5ECE-579F-48C8-B63B-1E706D28F429}">
      <dgm:prSet/>
      <dgm:spPr/>
      <dgm:t>
        <a:bodyPr/>
        <a:lstStyle/>
        <a:p>
          <a:endParaRPr lang="en-IN"/>
        </a:p>
      </dgm:t>
    </dgm:pt>
    <dgm:pt modelId="{CF30840F-DD2C-49E9-85CE-2DEC94907B8A}" type="sibTrans" cxnId="{B44F5ECE-579F-48C8-B63B-1E706D28F429}">
      <dgm:prSet/>
      <dgm:spPr/>
      <dgm:t>
        <a:bodyPr/>
        <a:lstStyle/>
        <a:p>
          <a:endParaRPr lang="en-IN"/>
        </a:p>
      </dgm:t>
    </dgm:pt>
    <dgm:pt modelId="{38802628-39E3-4673-8349-9A6723110196}">
      <dgm:prSet phldrT="[Text]"/>
      <dgm:spPr/>
      <dgm:t>
        <a:bodyPr/>
        <a:lstStyle/>
        <a:p>
          <a:r>
            <a:rPr lang="en-US"/>
            <a:t>2. Loading the raw Data</a:t>
          </a:r>
          <a:endParaRPr lang="en-IN"/>
        </a:p>
      </dgm:t>
    </dgm:pt>
    <dgm:pt modelId="{59A401EC-F07D-4FB2-A33D-2DEBA4AB5E12}" type="parTrans" cxnId="{4FEABF9C-B587-4FAB-B771-7EAFFB052A7F}">
      <dgm:prSet/>
      <dgm:spPr/>
      <dgm:t>
        <a:bodyPr/>
        <a:lstStyle/>
        <a:p>
          <a:endParaRPr lang="en-IN"/>
        </a:p>
      </dgm:t>
    </dgm:pt>
    <dgm:pt modelId="{83B5583F-3A31-4DAC-885D-DA70A53C1B4F}" type="sibTrans" cxnId="{4FEABF9C-B587-4FAB-B771-7EAFFB052A7F}">
      <dgm:prSet/>
      <dgm:spPr/>
      <dgm:t>
        <a:bodyPr/>
        <a:lstStyle/>
        <a:p>
          <a:endParaRPr lang="en-IN"/>
        </a:p>
      </dgm:t>
    </dgm:pt>
    <dgm:pt modelId="{1D390B81-F282-4F18-ABEF-C7B9CDB2B254}">
      <dgm:prSet phldrT="[Text]"/>
      <dgm:spPr/>
      <dgm:t>
        <a:bodyPr/>
        <a:lstStyle/>
        <a:p>
          <a:r>
            <a:rPr lang="en-IN"/>
            <a:t>3. Processing Data</a:t>
          </a:r>
        </a:p>
      </dgm:t>
    </dgm:pt>
    <dgm:pt modelId="{A3826093-6BB6-4392-9C18-F06CCFD370BE}" type="parTrans" cxnId="{DC1C547A-FB73-4F71-8DBA-4AAC4D2E03F6}">
      <dgm:prSet/>
      <dgm:spPr/>
      <dgm:t>
        <a:bodyPr/>
        <a:lstStyle/>
        <a:p>
          <a:endParaRPr lang="en-IN"/>
        </a:p>
      </dgm:t>
    </dgm:pt>
    <dgm:pt modelId="{ECC3377C-F226-4394-A792-F9836E139E23}" type="sibTrans" cxnId="{DC1C547A-FB73-4F71-8DBA-4AAC4D2E03F6}">
      <dgm:prSet/>
      <dgm:spPr/>
      <dgm:t>
        <a:bodyPr/>
        <a:lstStyle/>
        <a:p>
          <a:endParaRPr lang="en-IN"/>
        </a:p>
      </dgm:t>
    </dgm:pt>
    <dgm:pt modelId="{F95C4F0F-C12B-40CA-84F0-75837BBE0640}">
      <dgm:prSet phldrT="[Text]"/>
      <dgm:spPr/>
      <dgm:t>
        <a:bodyPr/>
        <a:lstStyle/>
        <a:p>
          <a:r>
            <a:rPr lang="en-US"/>
            <a:t>4. Mapping Data to normalized Table</a:t>
          </a:r>
          <a:endParaRPr lang="en-IN"/>
        </a:p>
      </dgm:t>
    </dgm:pt>
    <dgm:pt modelId="{F423E097-B6B7-4E1A-93E0-68EC571756E9}" type="parTrans" cxnId="{18B19FE8-944B-4159-B34F-A3C39EBAB00A}">
      <dgm:prSet/>
      <dgm:spPr/>
      <dgm:t>
        <a:bodyPr/>
        <a:lstStyle/>
        <a:p>
          <a:endParaRPr lang="en-IN"/>
        </a:p>
      </dgm:t>
    </dgm:pt>
    <dgm:pt modelId="{53EB2C40-2D19-46D3-A58A-878C4E5FB2A8}" type="sibTrans" cxnId="{18B19FE8-944B-4159-B34F-A3C39EBAB00A}">
      <dgm:prSet/>
      <dgm:spPr/>
      <dgm:t>
        <a:bodyPr/>
        <a:lstStyle/>
        <a:p>
          <a:endParaRPr lang="en-IN"/>
        </a:p>
      </dgm:t>
    </dgm:pt>
    <dgm:pt modelId="{F4DA6E49-E94C-45FF-9301-1BAF4D779DC8}" type="pres">
      <dgm:prSet presAssocID="{5D800302-00B5-49F7-BCD3-D7507ABE9FE8}" presName="Name0" presStyleCnt="0">
        <dgm:presLayoutVars>
          <dgm:dir/>
          <dgm:resizeHandles val="exact"/>
        </dgm:presLayoutVars>
      </dgm:prSet>
      <dgm:spPr/>
    </dgm:pt>
    <dgm:pt modelId="{117ACC40-EB6F-4748-9BCC-AFB10BA62719}" type="pres">
      <dgm:prSet presAssocID="{A53B0E39-C52F-44E3-96C5-D778A50DBDB5}" presName="node" presStyleLbl="node1" presStyleIdx="0" presStyleCnt="4">
        <dgm:presLayoutVars>
          <dgm:bulletEnabled val="1"/>
        </dgm:presLayoutVars>
      </dgm:prSet>
      <dgm:spPr/>
    </dgm:pt>
    <dgm:pt modelId="{3574F5F0-3492-4343-B42F-C9840C4EF6E8}" type="pres">
      <dgm:prSet presAssocID="{CF30840F-DD2C-49E9-85CE-2DEC94907B8A}" presName="sibTrans" presStyleLbl="sibTrans1D1" presStyleIdx="0" presStyleCnt="3"/>
      <dgm:spPr/>
    </dgm:pt>
    <dgm:pt modelId="{2DE21871-473A-41FC-9247-1C5456B7FEAB}" type="pres">
      <dgm:prSet presAssocID="{CF30840F-DD2C-49E9-85CE-2DEC94907B8A}" presName="connectorText" presStyleLbl="sibTrans1D1" presStyleIdx="0" presStyleCnt="3"/>
      <dgm:spPr/>
    </dgm:pt>
    <dgm:pt modelId="{8FCF379F-740E-42DD-80B3-A94052A07A5D}" type="pres">
      <dgm:prSet presAssocID="{38802628-39E3-4673-8349-9A6723110196}" presName="node" presStyleLbl="node1" presStyleIdx="1" presStyleCnt="4">
        <dgm:presLayoutVars>
          <dgm:bulletEnabled val="1"/>
        </dgm:presLayoutVars>
      </dgm:prSet>
      <dgm:spPr/>
    </dgm:pt>
    <dgm:pt modelId="{A22EE364-F849-444D-960B-33D01A3120CD}" type="pres">
      <dgm:prSet presAssocID="{83B5583F-3A31-4DAC-885D-DA70A53C1B4F}" presName="sibTrans" presStyleLbl="sibTrans1D1" presStyleIdx="1" presStyleCnt="3"/>
      <dgm:spPr/>
    </dgm:pt>
    <dgm:pt modelId="{A208E079-5E7D-422D-BA8A-A8ABF4677E11}" type="pres">
      <dgm:prSet presAssocID="{83B5583F-3A31-4DAC-885D-DA70A53C1B4F}" presName="connectorText" presStyleLbl="sibTrans1D1" presStyleIdx="1" presStyleCnt="3"/>
      <dgm:spPr/>
    </dgm:pt>
    <dgm:pt modelId="{C4352462-729E-4C90-8E63-A87CA2F038FD}" type="pres">
      <dgm:prSet presAssocID="{1D390B81-F282-4F18-ABEF-C7B9CDB2B254}" presName="node" presStyleLbl="node1" presStyleIdx="2" presStyleCnt="4">
        <dgm:presLayoutVars>
          <dgm:bulletEnabled val="1"/>
        </dgm:presLayoutVars>
      </dgm:prSet>
      <dgm:spPr/>
    </dgm:pt>
    <dgm:pt modelId="{81AE0131-5C7E-4E90-93B4-B3F5151D6C70}" type="pres">
      <dgm:prSet presAssocID="{ECC3377C-F226-4394-A792-F9836E139E23}" presName="sibTrans" presStyleLbl="sibTrans1D1" presStyleIdx="2" presStyleCnt="3"/>
      <dgm:spPr/>
    </dgm:pt>
    <dgm:pt modelId="{50A5D6E6-0C41-40FD-8FE2-41DBDEFC9CC6}" type="pres">
      <dgm:prSet presAssocID="{ECC3377C-F226-4394-A792-F9836E139E23}" presName="connectorText" presStyleLbl="sibTrans1D1" presStyleIdx="2" presStyleCnt="3"/>
      <dgm:spPr/>
    </dgm:pt>
    <dgm:pt modelId="{30E48876-2F11-4C85-8CCD-B9E05F334B89}" type="pres">
      <dgm:prSet presAssocID="{F95C4F0F-C12B-40CA-84F0-75837BBE0640}" presName="node" presStyleLbl="node1" presStyleIdx="3" presStyleCnt="4">
        <dgm:presLayoutVars>
          <dgm:bulletEnabled val="1"/>
        </dgm:presLayoutVars>
      </dgm:prSet>
      <dgm:spPr/>
    </dgm:pt>
  </dgm:ptLst>
  <dgm:cxnLst>
    <dgm:cxn modelId="{E9195908-2276-4FB7-9FC1-8EE430A60941}" type="presOf" srcId="{CF30840F-DD2C-49E9-85CE-2DEC94907B8A}" destId="{2DE21871-473A-41FC-9247-1C5456B7FEAB}" srcOrd="1" destOrd="0" presId="urn:microsoft.com/office/officeart/2016/7/layout/RepeatingBendingProcessNew"/>
    <dgm:cxn modelId="{5E903819-90C6-498A-BB0C-521FDA63931F}" type="presOf" srcId="{5D800302-00B5-49F7-BCD3-D7507ABE9FE8}" destId="{F4DA6E49-E94C-45FF-9301-1BAF4D779DC8}" srcOrd="0" destOrd="0" presId="urn:microsoft.com/office/officeart/2016/7/layout/RepeatingBendingProcessNew"/>
    <dgm:cxn modelId="{08EA444D-7683-44F7-9DD4-4EC7986EA2F8}" type="presOf" srcId="{F95C4F0F-C12B-40CA-84F0-75837BBE0640}" destId="{30E48876-2F11-4C85-8CCD-B9E05F334B89}" srcOrd="0" destOrd="0" presId="urn:microsoft.com/office/officeart/2016/7/layout/RepeatingBendingProcessNew"/>
    <dgm:cxn modelId="{0BD4A377-27B3-4161-AE87-79319D01E124}" type="presOf" srcId="{ECC3377C-F226-4394-A792-F9836E139E23}" destId="{81AE0131-5C7E-4E90-93B4-B3F5151D6C70}" srcOrd="0" destOrd="0" presId="urn:microsoft.com/office/officeart/2016/7/layout/RepeatingBendingProcessNew"/>
    <dgm:cxn modelId="{DC1C547A-FB73-4F71-8DBA-4AAC4D2E03F6}" srcId="{5D800302-00B5-49F7-BCD3-D7507ABE9FE8}" destId="{1D390B81-F282-4F18-ABEF-C7B9CDB2B254}" srcOrd="2" destOrd="0" parTransId="{A3826093-6BB6-4392-9C18-F06CCFD370BE}" sibTransId="{ECC3377C-F226-4394-A792-F9836E139E23}"/>
    <dgm:cxn modelId="{F49DB783-4AEB-4ED3-A930-016CDBB8CC20}" type="presOf" srcId="{A53B0E39-C52F-44E3-96C5-D778A50DBDB5}" destId="{117ACC40-EB6F-4748-9BCC-AFB10BA62719}" srcOrd="0" destOrd="0" presId="urn:microsoft.com/office/officeart/2016/7/layout/RepeatingBendingProcessNew"/>
    <dgm:cxn modelId="{A8E2DA91-4C6B-4E1D-B562-A7516882A63C}" type="presOf" srcId="{83B5583F-3A31-4DAC-885D-DA70A53C1B4F}" destId="{A22EE364-F849-444D-960B-33D01A3120CD}" srcOrd="0" destOrd="0" presId="urn:microsoft.com/office/officeart/2016/7/layout/RepeatingBendingProcessNew"/>
    <dgm:cxn modelId="{09979098-0C09-405A-95C5-4CCF22F2B950}" type="presOf" srcId="{38802628-39E3-4673-8349-9A6723110196}" destId="{8FCF379F-740E-42DD-80B3-A94052A07A5D}" srcOrd="0" destOrd="0" presId="urn:microsoft.com/office/officeart/2016/7/layout/RepeatingBendingProcessNew"/>
    <dgm:cxn modelId="{4FEABF9C-B587-4FAB-B771-7EAFFB052A7F}" srcId="{5D800302-00B5-49F7-BCD3-D7507ABE9FE8}" destId="{38802628-39E3-4673-8349-9A6723110196}" srcOrd="1" destOrd="0" parTransId="{59A401EC-F07D-4FB2-A33D-2DEBA4AB5E12}" sibTransId="{83B5583F-3A31-4DAC-885D-DA70A53C1B4F}"/>
    <dgm:cxn modelId="{C9E20FA8-51FD-4893-8CCC-446062C5A95F}" type="presOf" srcId="{CF30840F-DD2C-49E9-85CE-2DEC94907B8A}" destId="{3574F5F0-3492-4343-B42F-C9840C4EF6E8}" srcOrd="0" destOrd="0" presId="urn:microsoft.com/office/officeart/2016/7/layout/RepeatingBendingProcessNew"/>
    <dgm:cxn modelId="{BB5EF6A8-8FF5-4706-91F5-5742582583BD}" type="presOf" srcId="{83B5583F-3A31-4DAC-885D-DA70A53C1B4F}" destId="{A208E079-5E7D-422D-BA8A-A8ABF4677E11}" srcOrd="1" destOrd="0" presId="urn:microsoft.com/office/officeart/2016/7/layout/RepeatingBendingProcessNew"/>
    <dgm:cxn modelId="{9DAA0FB0-24AF-482A-ABBE-D777E0FD3F87}" type="presOf" srcId="{ECC3377C-F226-4394-A792-F9836E139E23}" destId="{50A5D6E6-0C41-40FD-8FE2-41DBDEFC9CC6}" srcOrd="1" destOrd="0" presId="urn:microsoft.com/office/officeart/2016/7/layout/RepeatingBendingProcessNew"/>
    <dgm:cxn modelId="{B44F5ECE-579F-48C8-B63B-1E706D28F429}" srcId="{5D800302-00B5-49F7-BCD3-D7507ABE9FE8}" destId="{A53B0E39-C52F-44E3-96C5-D778A50DBDB5}" srcOrd="0" destOrd="0" parTransId="{9619DB92-FD40-4BDC-9337-766C7F537B84}" sibTransId="{CF30840F-DD2C-49E9-85CE-2DEC94907B8A}"/>
    <dgm:cxn modelId="{18B19FE8-944B-4159-B34F-A3C39EBAB00A}" srcId="{5D800302-00B5-49F7-BCD3-D7507ABE9FE8}" destId="{F95C4F0F-C12B-40CA-84F0-75837BBE0640}" srcOrd="3" destOrd="0" parTransId="{F423E097-B6B7-4E1A-93E0-68EC571756E9}" sibTransId="{53EB2C40-2D19-46D3-A58A-878C4E5FB2A8}"/>
    <dgm:cxn modelId="{16ACF1EA-7BD2-4CA7-B4DA-34CA44850F8F}" type="presOf" srcId="{1D390B81-F282-4F18-ABEF-C7B9CDB2B254}" destId="{C4352462-729E-4C90-8E63-A87CA2F038FD}" srcOrd="0" destOrd="0" presId="urn:microsoft.com/office/officeart/2016/7/layout/RepeatingBendingProcessNew"/>
    <dgm:cxn modelId="{4AF27F32-D54E-42F0-BA58-5893EC4172CF}" type="presParOf" srcId="{F4DA6E49-E94C-45FF-9301-1BAF4D779DC8}" destId="{117ACC40-EB6F-4748-9BCC-AFB10BA62719}" srcOrd="0" destOrd="0" presId="urn:microsoft.com/office/officeart/2016/7/layout/RepeatingBendingProcessNew"/>
    <dgm:cxn modelId="{F2F3E6B5-DC94-4780-9ECF-4682795F6DC7}" type="presParOf" srcId="{F4DA6E49-E94C-45FF-9301-1BAF4D779DC8}" destId="{3574F5F0-3492-4343-B42F-C9840C4EF6E8}" srcOrd="1" destOrd="0" presId="urn:microsoft.com/office/officeart/2016/7/layout/RepeatingBendingProcessNew"/>
    <dgm:cxn modelId="{3133E509-29DF-40C8-9198-C213BB58A887}" type="presParOf" srcId="{3574F5F0-3492-4343-B42F-C9840C4EF6E8}" destId="{2DE21871-473A-41FC-9247-1C5456B7FEAB}" srcOrd="0" destOrd="0" presId="urn:microsoft.com/office/officeart/2016/7/layout/RepeatingBendingProcessNew"/>
    <dgm:cxn modelId="{C048D295-CB68-4263-B761-AC345EAA8353}" type="presParOf" srcId="{F4DA6E49-E94C-45FF-9301-1BAF4D779DC8}" destId="{8FCF379F-740E-42DD-80B3-A94052A07A5D}" srcOrd="2" destOrd="0" presId="urn:microsoft.com/office/officeart/2016/7/layout/RepeatingBendingProcessNew"/>
    <dgm:cxn modelId="{E2BE4187-EC3E-4D99-BA42-2E49AF31E19A}" type="presParOf" srcId="{F4DA6E49-E94C-45FF-9301-1BAF4D779DC8}" destId="{A22EE364-F849-444D-960B-33D01A3120CD}" srcOrd="3" destOrd="0" presId="urn:microsoft.com/office/officeart/2016/7/layout/RepeatingBendingProcessNew"/>
    <dgm:cxn modelId="{D745715B-47C0-4102-829F-0294B773CF02}" type="presParOf" srcId="{A22EE364-F849-444D-960B-33D01A3120CD}" destId="{A208E079-5E7D-422D-BA8A-A8ABF4677E11}" srcOrd="0" destOrd="0" presId="urn:microsoft.com/office/officeart/2016/7/layout/RepeatingBendingProcessNew"/>
    <dgm:cxn modelId="{4334A915-DB3A-4B95-B707-D6E909BC8679}" type="presParOf" srcId="{F4DA6E49-E94C-45FF-9301-1BAF4D779DC8}" destId="{C4352462-729E-4C90-8E63-A87CA2F038FD}" srcOrd="4" destOrd="0" presId="urn:microsoft.com/office/officeart/2016/7/layout/RepeatingBendingProcessNew"/>
    <dgm:cxn modelId="{380F3686-1E2D-4331-AEF4-9DCA95A7C9F5}" type="presParOf" srcId="{F4DA6E49-E94C-45FF-9301-1BAF4D779DC8}" destId="{81AE0131-5C7E-4E90-93B4-B3F5151D6C70}" srcOrd="5" destOrd="0" presId="urn:microsoft.com/office/officeart/2016/7/layout/RepeatingBendingProcessNew"/>
    <dgm:cxn modelId="{E9FDEDAF-A506-4264-803F-4EC1FBCA847F}" type="presParOf" srcId="{81AE0131-5C7E-4E90-93B4-B3F5151D6C70}" destId="{50A5D6E6-0C41-40FD-8FE2-41DBDEFC9CC6}" srcOrd="0" destOrd="0" presId="urn:microsoft.com/office/officeart/2016/7/layout/RepeatingBendingProcessNew"/>
    <dgm:cxn modelId="{E41A4610-4CB8-452D-BE4C-531E454D6B49}" type="presParOf" srcId="{F4DA6E49-E94C-45FF-9301-1BAF4D779DC8}" destId="{30E48876-2F11-4C85-8CCD-B9E05F334B89}" srcOrd="6" destOrd="0" presId="urn:microsoft.com/office/officeart/2016/7/layout/RepeatingBendingProcessNew"/>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628EEE-BC50-4438-BD33-AE4EB7067264}">
      <dsp:nvSpPr>
        <dsp:cNvPr id="0" name=""/>
        <dsp:cNvSpPr/>
      </dsp:nvSpPr>
      <dsp:spPr>
        <a:xfrm>
          <a:off x="393" y="778774"/>
          <a:ext cx="1098562" cy="10985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853B7B4-225C-4BAA-A7DC-AC3CCCFD9FA4}">
      <dsp:nvSpPr>
        <dsp:cNvPr id="0" name=""/>
        <dsp:cNvSpPr/>
      </dsp:nvSpPr>
      <dsp:spPr>
        <a:xfrm>
          <a:off x="393" y="1968040"/>
          <a:ext cx="3138750" cy="66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Phase 1:  Normalization was done and tables were divided based on the 3</a:t>
          </a:r>
          <a:r>
            <a:rPr lang="en-US" sz="1400" kern="1200" baseline="30000"/>
            <a:t>rd</a:t>
          </a:r>
          <a:r>
            <a:rPr lang="en-US" sz="1400" kern="1200"/>
            <a:t> Normal form.</a:t>
          </a:r>
        </a:p>
      </dsp:txBody>
      <dsp:txXfrm>
        <a:off x="393" y="1968040"/>
        <a:ext cx="3138750" cy="662080"/>
      </dsp:txXfrm>
    </dsp:sp>
    <dsp:sp modelId="{1223B897-7570-4034-8B00-0F9AFA3573A6}">
      <dsp:nvSpPr>
        <dsp:cNvPr id="0" name=""/>
        <dsp:cNvSpPr/>
      </dsp:nvSpPr>
      <dsp:spPr>
        <a:xfrm>
          <a:off x="393" y="2672308"/>
          <a:ext cx="3138750" cy="215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a:t>
          </a:r>
        </a:p>
      </dsp:txBody>
      <dsp:txXfrm>
        <a:off x="393" y="2672308"/>
        <a:ext cx="3138750" cy="215845"/>
      </dsp:txXfrm>
    </dsp:sp>
    <dsp:sp modelId="{5DD53A97-65DC-4068-B241-9413685D63D0}">
      <dsp:nvSpPr>
        <dsp:cNvPr id="0" name=""/>
        <dsp:cNvSpPr/>
      </dsp:nvSpPr>
      <dsp:spPr>
        <a:xfrm>
          <a:off x="3688425" y="778774"/>
          <a:ext cx="1098562" cy="10985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F7C7B054-9482-41F8-B3CC-29438D430C10}">
      <dsp:nvSpPr>
        <dsp:cNvPr id="0" name=""/>
        <dsp:cNvSpPr/>
      </dsp:nvSpPr>
      <dsp:spPr>
        <a:xfrm>
          <a:off x="3688425" y="1968040"/>
          <a:ext cx="3138750" cy="66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dirty="0"/>
            <a:t>Phase 2: ELT process opted and cleaning was done in tableau prep and data was inserted into normalized tables.</a:t>
          </a:r>
        </a:p>
      </dsp:txBody>
      <dsp:txXfrm>
        <a:off x="3688425" y="1968040"/>
        <a:ext cx="3138750" cy="662080"/>
      </dsp:txXfrm>
    </dsp:sp>
    <dsp:sp modelId="{0CF1AB5E-0501-48D7-B280-A6ED4962A642}">
      <dsp:nvSpPr>
        <dsp:cNvPr id="0" name=""/>
        <dsp:cNvSpPr/>
      </dsp:nvSpPr>
      <dsp:spPr>
        <a:xfrm>
          <a:off x="3688425" y="2672308"/>
          <a:ext cx="3138750" cy="215845"/>
        </a:xfrm>
        <a:prstGeom prst="rect">
          <a:avLst/>
        </a:prstGeom>
        <a:noFill/>
        <a:ln>
          <a:noFill/>
        </a:ln>
        <a:effectLst/>
      </dsp:spPr>
      <dsp:style>
        <a:lnRef idx="0">
          <a:scrgbClr r="0" g="0" b="0"/>
        </a:lnRef>
        <a:fillRef idx="0">
          <a:scrgbClr r="0" g="0" b="0"/>
        </a:fillRef>
        <a:effectRef idx="0">
          <a:scrgbClr r="0" g="0" b="0"/>
        </a:effectRef>
        <a:fontRef idx="minor"/>
      </dsp:style>
    </dsp:sp>
    <dsp:sp modelId="{4295BB0D-6021-44FA-9F50-399EAB4A30D2}">
      <dsp:nvSpPr>
        <dsp:cNvPr id="0" name=""/>
        <dsp:cNvSpPr/>
      </dsp:nvSpPr>
      <dsp:spPr>
        <a:xfrm>
          <a:off x="7376456" y="778774"/>
          <a:ext cx="1098562" cy="109856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2CAA0C4-7A12-4CF8-8A4B-414FB99A727F}">
      <dsp:nvSpPr>
        <dsp:cNvPr id="0" name=""/>
        <dsp:cNvSpPr/>
      </dsp:nvSpPr>
      <dsp:spPr>
        <a:xfrm>
          <a:off x="7376456" y="1968040"/>
          <a:ext cx="3138750" cy="662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kern="1200"/>
            <a:t>Phase 3: Visualization was made from the normalized tables and insights were found and presented on the tableau dashboard.</a:t>
          </a:r>
        </a:p>
      </dsp:txBody>
      <dsp:txXfrm>
        <a:off x="7376456" y="1968040"/>
        <a:ext cx="3138750" cy="662080"/>
      </dsp:txXfrm>
    </dsp:sp>
    <dsp:sp modelId="{AB271DB9-454F-4945-BD35-51DE9A9F88DA}">
      <dsp:nvSpPr>
        <dsp:cNvPr id="0" name=""/>
        <dsp:cNvSpPr/>
      </dsp:nvSpPr>
      <dsp:spPr>
        <a:xfrm>
          <a:off x="7376456" y="2672308"/>
          <a:ext cx="3138750" cy="215845"/>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4F5F0-3492-4343-B42F-C9840C4EF6E8}">
      <dsp:nvSpPr>
        <dsp:cNvPr id="0" name=""/>
        <dsp:cNvSpPr/>
      </dsp:nvSpPr>
      <dsp:spPr>
        <a:xfrm>
          <a:off x="2416864" y="1126673"/>
          <a:ext cx="525432" cy="91440"/>
        </a:xfrm>
        <a:custGeom>
          <a:avLst/>
          <a:gdLst/>
          <a:ahLst/>
          <a:cxnLst/>
          <a:rect l="0" t="0" r="0" b="0"/>
          <a:pathLst>
            <a:path>
              <a:moveTo>
                <a:pt x="0" y="45720"/>
              </a:moveTo>
              <a:lnTo>
                <a:pt x="525432"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665679" y="1169613"/>
        <a:ext cx="27801" cy="5560"/>
      </dsp:txXfrm>
    </dsp:sp>
    <dsp:sp modelId="{117ACC40-EB6F-4748-9BCC-AFB10BA62719}">
      <dsp:nvSpPr>
        <dsp:cNvPr id="0" name=""/>
        <dsp:cNvSpPr/>
      </dsp:nvSpPr>
      <dsp:spPr>
        <a:xfrm>
          <a:off x="1132" y="447133"/>
          <a:ext cx="2417531" cy="1450519"/>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461" tIns="124346" rIns="118461" bIns="124346" numCol="1" spcCol="1270" anchor="ctr" anchorCtr="0">
          <a:noAutofit/>
        </a:bodyPr>
        <a:lstStyle/>
        <a:p>
          <a:pPr marL="0" lvl="0" indent="0" algn="ctr" defTabSz="1111250">
            <a:lnSpc>
              <a:spcPct val="90000"/>
            </a:lnSpc>
            <a:spcBef>
              <a:spcPct val="0"/>
            </a:spcBef>
            <a:spcAft>
              <a:spcPct val="35000"/>
            </a:spcAft>
            <a:buNone/>
          </a:pPr>
          <a:r>
            <a:rPr lang="en-US" sz="2500" kern="1200"/>
            <a:t>1. Creating the Staging Table</a:t>
          </a:r>
          <a:endParaRPr lang="en-IN" sz="2500" kern="1200"/>
        </a:p>
      </dsp:txBody>
      <dsp:txXfrm>
        <a:off x="1132" y="447133"/>
        <a:ext cx="2417531" cy="1450519"/>
      </dsp:txXfrm>
    </dsp:sp>
    <dsp:sp modelId="{A22EE364-F849-444D-960B-33D01A3120CD}">
      <dsp:nvSpPr>
        <dsp:cNvPr id="0" name=""/>
        <dsp:cNvSpPr/>
      </dsp:nvSpPr>
      <dsp:spPr>
        <a:xfrm>
          <a:off x="1209898" y="1895852"/>
          <a:ext cx="2973564" cy="525432"/>
        </a:xfrm>
        <a:custGeom>
          <a:avLst/>
          <a:gdLst/>
          <a:ahLst/>
          <a:cxnLst/>
          <a:rect l="0" t="0" r="0" b="0"/>
          <a:pathLst>
            <a:path>
              <a:moveTo>
                <a:pt x="2973564" y="0"/>
              </a:moveTo>
              <a:lnTo>
                <a:pt x="2973564" y="279816"/>
              </a:lnTo>
              <a:lnTo>
                <a:pt x="0" y="279816"/>
              </a:lnTo>
              <a:lnTo>
                <a:pt x="0" y="525432"/>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621052" y="2155788"/>
        <a:ext cx="151255" cy="5560"/>
      </dsp:txXfrm>
    </dsp:sp>
    <dsp:sp modelId="{8FCF379F-740E-42DD-80B3-A94052A07A5D}">
      <dsp:nvSpPr>
        <dsp:cNvPr id="0" name=""/>
        <dsp:cNvSpPr/>
      </dsp:nvSpPr>
      <dsp:spPr>
        <a:xfrm>
          <a:off x="2974696" y="447133"/>
          <a:ext cx="2417531" cy="1450519"/>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461" tIns="124346" rIns="118461" bIns="124346" numCol="1" spcCol="1270" anchor="ctr" anchorCtr="0">
          <a:noAutofit/>
        </a:bodyPr>
        <a:lstStyle/>
        <a:p>
          <a:pPr marL="0" lvl="0" indent="0" algn="ctr" defTabSz="1111250">
            <a:lnSpc>
              <a:spcPct val="90000"/>
            </a:lnSpc>
            <a:spcBef>
              <a:spcPct val="0"/>
            </a:spcBef>
            <a:spcAft>
              <a:spcPct val="35000"/>
            </a:spcAft>
            <a:buNone/>
          </a:pPr>
          <a:r>
            <a:rPr lang="en-US" sz="2500" kern="1200"/>
            <a:t>2. Loading the raw Data</a:t>
          </a:r>
          <a:endParaRPr lang="en-IN" sz="2500" kern="1200"/>
        </a:p>
      </dsp:txBody>
      <dsp:txXfrm>
        <a:off x="2974696" y="447133"/>
        <a:ext cx="2417531" cy="1450519"/>
      </dsp:txXfrm>
    </dsp:sp>
    <dsp:sp modelId="{81AE0131-5C7E-4E90-93B4-B3F5151D6C70}">
      <dsp:nvSpPr>
        <dsp:cNvPr id="0" name=""/>
        <dsp:cNvSpPr/>
      </dsp:nvSpPr>
      <dsp:spPr>
        <a:xfrm>
          <a:off x="2416864" y="3133224"/>
          <a:ext cx="525432" cy="91440"/>
        </a:xfrm>
        <a:custGeom>
          <a:avLst/>
          <a:gdLst/>
          <a:ahLst/>
          <a:cxnLst/>
          <a:rect l="0" t="0" r="0" b="0"/>
          <a:pathLst>
            <a:path>
              <a:moveTo>
                <a:pt x="0" y="45720"/>
              </a:moveTo>
              <a:lnTo>
                <a:pt x="525432"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2665679" y="3176164"/>
        <a:ext cx="27801" cy="5560"/>
      </dsp:txXfrm>
    </dsp:sp>
    <dsp:sp modelId="{C4352462-729E-4C90-8E63-A87CA2F038FD}">
      <dsp:nvSpPr>
        <dsp:cNvPr id="0" name=""/>
        <dsp:cNvSpPr/>
      </dsp:nvSpPr>
      <dsp:spPr>
        <a:xfrm>
          <a:off x="1132" y="2453685"/>
          <a:ext cx="2417531" cy="1450519"/>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461" tIns="124346" rIns="118461" bIns="124346" numCol="1" spcCol="1270" anchor="ctr" anchorCtr="0">
          <a:noAutofit/>
        </a:bodyPr>
        <a:lstStyle/>
        <a:p>
          <a:pPr marL="0" lvl="0" indent="0" algn="ctr" defTabSz="1111250">
            <a:lnSpc>
              <a:spcPct val="90000"/>
            </a:lnSpc>
            <a:spcBef>
              <a:spcPct val="0"/>
            </a:spcBef>
            <a:spcAft>
              <a:spcPct val="35000"/>
            </a:spcAft>
            <a:buNone/>
          </a:pPr>
          <a:r>
            <a:rPr lang="en-IN" sz="2500" kern="1200"/>
            <a:t>3. Processing Data</a:t>
          </a:r>
        </a:p>
      </dsp:txBody>
      <dsp:txXfrm>
        <a:off x="1132" y="2453685"/>
        <a:ext cx="2417531" cy="1450519"/>
      </dsp:txXfrm>
    </dsp:sp>
    <dsp:sp modelId="{30E48876-2F11-4C85-8CCD-B9E05F334B89}">
      <dsp:nvSpPr>
        <dsp:cNvPr id="0" name=""/>
        <dsp:cNvSpPr/>
      </dsp:nvSpPr>
      <dsp:spPr>
        <a:xfrm>
          <a:off x="2974696" y="2453685"/>
          <a:ext cx="2417531" cy="1450519"/>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461" tIns="124346" rIns="118461" bIns="124346" numCol="1" spcCol="1270" anchor="ctr" anchorCtr="0">
          <a:noAutofit/>
        </a:bodyPr>
        <a:lstStyle/>
        <a:p>
          <a:pPr marL="0" lvl="0" indent="0" algn="ctr" defTabSz="1111250">
            <a:lnSpc>
              <a:spcPct val="90000"/>
            </a:lnSpc>
            <a:spcBef>
              <a:spcPct val="0"/>
            </a:spcBef>
            <a:spcAft>
              <a:spcPct val="35000"/>
            </a:spcAft>
            <a:buNone/>
          </a:pPr>
          <a:r>
            <a:rPr lang="en-US" sz="2500" kern="1200"/>
            <a:t>4. Mapping Data to normalized Table</a:t>
          </a:r>
          <a:endParaRPr lang="en-IN" sz="2500" kern="1200"/>
        </a:p>
      </dsp:txBody>
      <dsp:txXfrm>
        <a:off x="2974696" y="2453685"/>
        <a:ext cx="2417531" cy="145051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4/24/2023</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4/24/2023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25A175-EF2F-400C-A80E-C28B3C275604}" type="datetimeFigureOut">
              <a:rPr lang="en-IN" smtClean="0"/>
              <a:t>24-04-2023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3E90CB-61CD-4A85-AEF4-EDDC714D2C49}" type="slidenum">
              <a:rPr lang="en-IN" smtClean="0"/>
              <a:t>‹#›</a:t>
            </a:fld>
            <a:endParaRPr lang="en-IN"/>
          </a:p>
        </p:txBody>
      </p:sp>
    </p:spTree>
    <p:extLst>
      <p:ext uri="{BB962C8B-B14F-4D97-AF65-F5344CB8AC3E}">
        <p14:creationId xmlns:p14="http://schemas.microsoft.com/office/powerpoint/2010/main" val="103366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79997229"/>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1825915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4">
            <a:extLst>
              <a:ext uri="{FF2B5EF4-FFF2-40B4-BE49-F238E27FC236}">
                <a16:creationId xmlns:a16="http://schemas.microsoft.com/office/drawing/2014/main" id="{B250D272-9B39-4C2D-B0F5-21010D11E437}"/>
              </a:ext>
            </a:extLst>
          </p:cNvPr>
          <p:cNvSpPr>
            <a:spLocks noGrp="1"/>
          </p:cNvSpPr>
          <p:nvPr>
            <p:ph type="body" sz="quarter" idx="16"/>
          </p:nvPr>
        </p:nvSpPr>
        <p:spPr>
          <a:xfrm>
            <a:off x="748749" y="1361938"/>
            <a:ext cx="6765925" cy="496888"/>
          </a:xfrm>
        </p:spPr>
        <p:txBody>
          <a:bodyPr>
            <a:noAutofit/>
          </a:bodyPr>
          <a:lstStyle>
            <a:lvl1pPr marL="0" indent="0">
              <a:buNone/>
              <a:defRPr sz="18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286002"/>
            <a:ext cx="6094270" cy="3542143"/>
          </a:xfrm>
        </p:spPr>
        <p:txBody>
          <a:bodyPr/>
          <a:lstStyle/>
          <a:p>
            <a:r>
              <a:rPr lang="en-US"/>
              <a:t>Click icon to add chart</a:t>
            </a:r>
            <a:endParaRPr lang="en-US" dirty="0"/>
          </a:p>
        </p:txBody>
      </p:sp>
      <p:sp>
        <p:nvSpPr>
          <p:cNvPr id="11" name="Text Placeholder 10">
            <a:extLst>
              <a:ext uri="{FF2B5EF4-FFF2-40B4-BE49-F238E27FC236}">
                <a16:creationId xmlns:a16="http://schemas.microsoft.com/office/drawing/2014/main" id="{339C283A-EC40-421C-8A0E-F9A3161C8890}"/>
              </a:ext>
            </a:extLst>
          </p:cNvPr>
          <p:cNvSpPr>
            <a:spLocks noGrp="1"/>
          </p:cNvSpPr>
          <p:nvPr>
            <p:ph type="body" sz="quarter" idx="14"/>
          </p:nvPr>
        </p:nvSpPr>
        <p:spPr>
          <a:xfrm>
            <a:off x="7858125" y="2284624"/>
            <a:ext cx="3147332" cy="306388"/>
          </a:xfrm>
        </p:spPr>
        <p:txBody>
          <a:bodyPr>
            <a:noAutofit/>
          </a:bodyPr>
          <a:lstStyle>
            <a:lvl1pPr marL="0" indent="0">
              <a:buNone/>
              <a:defRPr sz="1400" cap="all" spc="150" baseline="0">
                <a:solidFill>
                  <a:schemeClr val="tx1"/>
                </a:solidFill>
                <a:latin typeface="+mj-lt"/>
              </a:defRPr>
            </a:lvl1pPr>
            <a:lvl2pPr marL="457200" indent="0">
              <a:buNone/>
              <a:defRPr sz="1400"/>
            </a:lvl2pPr>
            <a:lvl3pPr marL="914400" indent="0">
              <a:buNone/>
              <a:defRPr sz="1200"/>
            </a:lvl3pPr>
            <a:lvl4pPr marL="1371600" indent="0">
              <a:buNone/>
              <a:defRPr sz="1100"/>
            </a:lvl4pPr>
            <a:lvl5pPr marL="1828800" indent="0">
              <a:buNone/>
              <a:defRPr sz="1100"/>
            </a:lvl5pPr>
          </a:lstStyle>
          <a:p>
            <a:pPr lvl="0"/>
            <a:r>
              <a:rPr lang="en-US"/>
              <a:t>Click to edit Master text styles</a:t>
            </a:r>
          </a:p>
        </p:txBody>
      </p:sp>
      <p:sp>
        <p:nvSpPr>
          <p:cNvPr id="13" name="Content Placeholder 12">
            <a:extLst>
              <a:ext uri="{FF2B5EF4-FFF2-40B4-BE49-F238E27FC236}">
                <a16:creationId xmlns:a16="http://schemas.microsoft.com/office/drawing/2014/main" id="{305CA2B1-D510-4949-A638-C1A064DA41A7}"/>
              </a:ext>
            </a:extLst>
          </p:cNvPr>
          <p:cNvSpPr>
            <a:spLocks noGrp="1"/>
          </p:cNvSpPr>
          <p:nvPr>
            <p:ph sz="quarter" idx="15" hasCustomPrompt="1"/>
          </p:nvPr>
        </p:nvSpPr>
        <p:spPr>
          <a:xfrm>
            <a:off x="7858125" y="2779713"/>
            <a:ext cx="3148013" cy="3095625"/>
          </a:xfrm>
        </p:spPr>
        <p:txBody>
          <a:bodyPr>
            <a:normAutofit/>
          </a:bodyPr>
          <a:lstStyle>
            <a:lvl1pPr marL="0" indent="0">
              <a:buNone/>
              <a:defRPr sz="1200">
                <a:solidFill>
                  <a:schemeClr val="tx1">
                    <a:lumMod val="65000"/>
                    <a:lumOff val="35000"/>
                  </a:schemeClr>
                </a:solidFill>
              </a:defRPr>
            </a:lvl1pPr>
            <a:lvl2pPr marL="457200" indent="0">
              <a:buNone/>
              <a:defRPr sz="1100">
                <a:solidFill>
                  <a:schemeClr val="tx1">
                    <a:lumMod val="65000"/>
                    <a:lumOff val="35000"/>
                  </a:schemeClr>
                </a:solidFill>
              </a:defRPr>
            </a:lvl2pPr>
            <a:lvl3pPr marL="914400" indent="0">
              <a:buNone/>
              <a:defRPr sz="1050">
                <a:solidFill>
                  <a:schemeClr val="tx1">
                    <a:lumMod val="65000"/>
                    <a:lumOff val="35000"/>
                  </a:schemeClr>
                </a:solidFill>
              </a:defRPr>
            </a:lvl3pPr>
            <a:lvl4pPr marL="1371600" indent="0">
              <a:buNone/>
              <a:defRPr sz="1000">
                <a:solidFill>
                  <a:schemeClr val="tx1">
                    <a:lumMod val="65000"/>
                    <a:lumOff val="35000"/>
                  </a:schemeClr>
                </a:solidFill>
              </a:defRPr>
            </a:lvl4pPr>
            <a:lvl5pPr marL="1828800" indent="0">
              <a:buNone/>
              <a:defRPr sz="1000">
                <a:solidFill>
                  <a:schemeClr val="tx1">
                    <a:lumMod val="65000"/>
                    <a:lumOff val="35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073590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Column">
    <p:bg>
      <p:bgPr>
        <a:solidFill>
          <a:schemeClr val="tx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bg1"/>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bg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30577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ntent 3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11931360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  Conten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bg1"/>
                </a:solidFill>
                <a:latin typeface="+mj-lt"/>
                <a:ea typeface="+mj-ea"/>
                <a:cs typeface="+mj-cs"/>
              </a:defRPr>
            </a:lvl1pPr>
          </a:lstStyle>
          <a:p>
            <a:r>
              <a:rPr lang="en-US"/>
              <a:t>CLICK TO EDIT MASTER TITLE STYLE</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bg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bg1"/>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bg1"/>
                </a:solidFill>
              </a:defRPr>
            </a:lvl1pPr>
            <a:lvl2pPr marL="457200" indent="0" algn="ctr">
              <a:lnSpc>
                <a:spcPct val="100000"/>
              </a:lnSpc>
              <a:buNone/>
              <a:defRPr sz="1400" cap="none"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bg1"/>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880817369"/>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bg1"/>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 uri="{C183D7F6-B498-43B3-948B-1728B52AA6E4}">
                <adec:decorative xmlns:adec="http://schemas.microsoft.com/office/drawing/2017/decorative" val="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solidFill>
                <a:latin typeface="+mj-lt"/>
                <a:ea typeface="+mj-ea"/>
                <a:cs typeface="+mj-cs"/>
              </a:defRPr>
            </a:lvl1pPr>
          </a:lstStyle>
          <a:p>
            <a:r>
              <a:rPr lang="en-US"/>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solidFill>
                <a:latin typeface="+mj-lt"/>
              </a:defRPr>
            </a:lvl1pPr>
          </a:lstStyle>
          <a:p>
            <a:pPr lvl="0"/>
            <a:r>
              <a:rPr lang="en-US"/>
              <a:t>Year</a:t>
            </a:r>
            <a:endParaRPr lang="en-ZA"/>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solidFill>
              </a:defRPr>
            </a:lvl1pPr>
          </a:lstStyle>
          <a:p>
            <a:pPr lvl="0"/>
            <a:r>
              <a:rPr lang="en-US" dirty="0"/>
              <a:t>MM</a:t>
            </a:r>
            <a:endParaRPr lang="en-ZA" dirty="0"/>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solidFill>
              </a:defRPr>
            </a:lvl1pPr>
          </a:lstStyle>
          <a:p>
            <a:pPr lvl="0"/>
            <a:r>
              <a:rPr lang="en-US"/>
              <a:t>MM</a:t>
            </a:r>
            <a:endParaRPr lang="en-ZA"/>
          </a:p>
        </p:txBody>
      </p:sp>
      <p:sp>
        <p:nvSpPr>
          <p:cNvPr id="32" name="Rectangle 31">
            <a:extLst>
              <a:ext uri="{FF2B5EF4-FFF2-40B4-BE49-F238E27FC236}">
                <a16:creationId xmlns:a16="http://schemas.microsoft.com/office/drawing/2014/main" id="{FFA35437-CCDE-4D92-B879-F23B329C8EC3}"/>
              </a:ext>
              <a:ext uri="{C183D7F6-B498-43B3-948B-1728B52AA6E4}">
                <adec:decorative xmlns:adec="http://schemas.microsoft.com/office/drawing/2017/decorative" val="1"/>
              </a:ext>
            </a:extLst>
          </p:cNvPr>
          <p:cNvSpPr/>
          <p:nvPr userDrawn="1"/>
        </p:nvSpPr>
        <p:spPr>
          <a:xfrm>
            <a:off x="929640" y="4034785"/>
            <a:ext cx="10332720" cy="4571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056323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131544929"/>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39084"/>
            <a:ext cx="10515600" cy="3695338"/>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 uri="{C183D7F6-B498-43B3-948B-1728B52AA6E4}">
                <adec:decorative xmlns:adec="http://schemas.microsoft.com/office/drawing/2017/decorative" val="1"/>
              </a:ext>
            </a:extLst>
          </p:cNvPr>
          <p:cNvCxnSpPr>
            <a:cxnSpLocks/>
          </p:cNvCxnSpPr>
          <p:nvPr/>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 uri="{C183D7F6-B498-43B3-948B-1728B52AA6E4}">
                <adec:decorative xmlns:adec="http://schemas.microsoft.com/office/drawing/2017/decorative" val="1"/>
              </a:ext>
            </a:extLst>
          </p:cNvPr>
          <p:cNvCxnSpPr>
            <a:cxnSpLocks/>
          </p:cNvCxnSpPr>
          <p:nvPr/>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nding">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319EE98D-9541-4F21-8952-3026DEF75EC4}"/>
              </a:ext>
            </a:extLst>
          </p:cNvPr>
          <p:cNvSpPr>
            <a:spLocks noGrp="1"/>
          </p:cNvSpPr>
          <p:nvPr>
            <p:ph sz="quarter" idx="21" hasCustomPrompt="1"/>
          </p:nvPr>
        </p:nvSpPr>
        <p:spPr>
          <a:xfrm>
            <a:off x="107544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AB843230-A4E3-4E21-AA93-998E28EB9018}"/>
              </a:ext>
            </a:extLst>
          </p:cNvPr>
          <p:cNvSpPr>
            <a:spLocks noGrp="1"/>
          </p:cNvSpPr>
          <p:nvPr>
            <p:ph sz="quarter" idx="22" hasCustomPrompt="1"/>
          </p:nvPr>
        </p:nvSpPr>
        <p:spPr>
          <a:xfrm>
            <a:off x="381139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3AE0369E-A275-4E5A-AE0F-B1F9A54DEDFC}"/>
              </a:ext>
            </a:extLst>
          </p:cNvPr>
          <p:cNvSpPr>
            <a:spLocks noGrp="1"/>
          </p:cNvSpPr>
          <p:nvPr>
            <p:ph sz="quarter" idx="23" hasCustomPrompt="1"/>
          </p:nvPr>
        </p:nvSpPr>
        <p:spPr>
          <a:xfrm>
            <a:off x="6524377"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CA3A81E-171B-4946-B8BA-B2F406CF0939}"/>
              </a:ext>
            </a:extLst>
          </p:cNvPr>
          <p:cNvSpPr>
            <a:spLocks noGrp="1"/>
          </p:cNvSpPr>
          <p:nvPr>
            <p:ph sz="quarter" idx="24" hasCustomPrompt="1"/>
          </p:nvPr>
        </p:nvSpPr>
        <p:spPr>
          <a:xfrm>
            <a:off x="9260321" y="2118642"/>
            <a:ext cx="1856232" cy="1664208"/>
          </a:xfrm>
        </p:spPr>
        <p:txBody>
          <a:bodyPr anchor="t">
            <a:no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Pitch Deck</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862037501"/>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037128011"/>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Pitch Deck</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49784781"/>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r>
              <a:rPr lang="en-US"/>
              <a:t>Pitch Deck</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119463167"/>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89E9F-C664-48A8-8A99-6E9322388AAC}" type="datetimeFigureOut">
              <a:rPr lang="en-US" smtClean="0"/>
              <a:t>4/24/2023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28C81F-717E-4A13-AFBA-23F02B7B42E1}" type="slidenum">
              <a:rPr lang="en-US" smtClean="0"/>
              <a:t>‹#›</a:t>
            </a:fld>
            <a:endParaRPr lang="en-US"/>
          </a:p>
        </p:txBody>
      </p:sp>
    </p:spTree>
    <p:extLst>
      <p:ext uri="{BB962C8B-B14F-4D97-AF65-F5344CB8AC3E}">
        <p14:creationId xmlns:p14="http://schemas.microsoft.com/office/powerpoint/2010/main" val="2502248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92226097"/>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Pitch Deck</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694162671"/>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Pitch Deck</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3765567"/>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673" r:id="rId16"/>
    <p:sldLayoutId id="2147483676" r:id="rId17"/>
    <p:sldLayoutId id="2147483700" r:id="rId18"/>
    <p:sldLayoutId id="2147483692" r:id="rId19"/>
    <p:sldLayoutId id="2147483681" r:id="rId20"/>
    <p:sldLayoutId id="2147483696" r:id="rId2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26.png"/><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Long exposure of lights">
            <a:extLst>
              <a:ext uri="{FF2B5EF4-FFF2-40B4-BE49-F238E27FC236}">
                <a16:creationId xmlns:a16="http://schemas.microsoft.com/office/drawing/2014/main" id="{D304647B-6332-CFBD-559C-C6F54F6F0123}"/>
              </a:ext>
            </a:extLst>
          </p:cNvPr>
          <p:cNvPicPr>
            <a:picLocks noChangeAspect="1"/>
          </p:cNvPicPr>
          <p:nvPr/>
        </p:nvPicPr>
        <p:blipFill rotWithShape="1">
          <a:blip r:embed="rId2"/>
          <a:srcRect l="15628" r="-1" b="-1"/>
          <a:stretch/>
        </p:blipFill>
        <p:spPr>
          <a:xfrm>
            <a:off x="20" y="10"/>
            <a:ext cx="8668492" cy="6857990"/>
          </a:xfrm>
          <a:prstGeom prst="rect">
            <a:avLst/>
          </a:prstGeom>
        </p:spPr>
      </p:pic>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7677150" y="1171575"/>
            <a:ext cx="4194810" cy="3154922"/>
          </a:xfrm>
        </p:spPr>
        <p:txBody>
          <a:bodyPr anchor="b">
            <a:normAutofit/>
          </a:bodyPr>
          <a:lstStyle/>
          <a:p>
            <a:pPr algn="l"/>
            <a:r>
              <a:rPr lang="en-US" sz="4800" b="1" dirty="0">
                <a:solidFill>
                  <a:schemeClr val="bg1"/>
                </a:solidFill>
              </a:rPr>
              <a:t>ELE</a:t>
            </a:r>
            <a:r>
              <a:rPr lang="en-US" sz="4800" b="1" dirty="0"/>
              <a:t>CTRIC </a:t>
            </a:r>
            <a:r>
              <a:rPr lang="en-US" sz="4800" b="1" dirty="0">
                <a:solidFill>
                  <a:schemeClr val="bg1"/>
                </a:solidFill>
              </a:rPr>
              <a:t>Veh</a:t>
            </a:r>
            <a:r>
              <a:rPr lang="en-US" sz="4800" b="1" dirty="0"/>
              <a:t>icle registration dataset project</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7848600" y="4872922"/>
            <a:ext cx="4023360" cy="1208141"/>
          </a:xfrm>
        </p:spPr>
        <p:txBody>
          <a:bodyPr>
            <a:normAutofit/>
          </a:bodyPr>
          <a:lstStyle/>
          <a:p>
            <a:pPr algn="l"/>
            <a:r>
              <a:rPr lang="en-US" sz="2000" dirty="0"/>
              <a:t>                               Group 02 S23 3</a:t>
            </a:r>
          </a:p>
        </p:txBody>
      </p:sp>
    </p:spTree>
    <p:extLst>
      <p:ext uri="{BB962C8B-B14F-4D97-AF65-F5344CB8AC3E}">
        <p14:creationId xmlns:p14="http://schemas.microsoft.com/office/powerpoint/2010/main" val="1642425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630936" y="640080"/>
            <a:ext cx="4818888" cy="1481328"/>
          </a:xfrm>
        </p:spPr>
        <p:txBody>
          <a:bodyPr vert="horz" lIns="91440" tIns="45720" rIns="91440" bIns="45720" rtlCol="0" anchor="b">
            <a:normAutofit/>
          </a:bodyPr>
          <a:lstStyle/>
          <a:p>
            <a:pPr lvl="0"/>
            <a:r>
              <a:rPr lang="en-US" sz="4200" b="1" kern="1200" dirty="0">
                <a:solidFill>
                  <a:schemeClr val="tx1"/>
                </a:solidFill>
                <a:latin typeface="+mj-lt"/>
                <a:ea typeface="+mj-ea"/>
                <a:cs typeface="+mj-cs"/>
              </a:rPr>
              <a:t>Mapping Data to normalized Table</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8610600" y="6356350"/>
            <a:ext cx="2743200" cy="365125"/>
          </a:xfrm>
        </p:spPr>
        <p:txBody>
          <a:bodyPr vert="horz" lIns="91440" tIns="45720" rIns="91440" bIns="45720" rtlCol="0" anchor="ctr">
            <a:normAutofit/>
          </a:bodyPr>
          <a:lstStyle/>
          <a:p>
            <a:pPr>
              <a:spcAft>
                <a:spcPts val="600"/>
              </a:spcAft>
            </a:pPr>
            <a:fld id="{B5CEABB6-07DC-46E8-9B57-56EC44A396E5}" type="slidenum">
              <a:rPr lang="en-US" sz="1200" smtClean="0"/>
              <a:pPr>
                <a:spcAft>
                  <a:spcPts val="600"/>
                </a:spcAft>
              </a:pPr>
              <a:t>10</a:t>
            </a:fld>
            <a:endParaRPr lang="en-US" sz="1200"/>
          </a:p>
        </p:txBody>
      </p:sp>
      <p:sp>
        <p:nvSpPr>
          <p:cNvPr id="32" name="TextBox 31">
            <a:extLst>
              <a:ext uri="{FF2B5EF4-FFF2-40B4-BE49-F238E27FC236}">
                <a16:creationId xmlns:a16="http://schemas.microsoft.com/office/drawing/2014/main" id="{EF88405D-4244-1E48-9CF1-EE9CD7D4B86E}"/>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t>All the records from the staging table are loaded to the normalized tables using the INSERT statement. The total number of rows inserted in every table is shown in the snapshot above.</a:t>
            </a:r>
          </a:p>
        </p:txBody>
      </p:sp>
      <p:pic>
        <p:nvPicPr>
          <p:cNvPr id="4" name="Picture 3" descr="Graphical user interface, text&#10;&#10;Description automatically generated">
            <a:extLst>
              <a:ext uri="{FF2B5EF4-FFF2-40B4-BE49-F238E27FC236}">
                <a16:creationId xmlns:a16="http://schemas.microsoft.com/office/drawing/2014/main" id="{1055D418-E4E6-3552-57B4-2FBAA8E54B73}"/>
              </a:ext>
            </a:extLst>
          </p:cNvPr>
          <p:cNvPicPr>
            <a:picLocks noChangeAspect="1"/>
          </p:cNvPicPr>
          <p:nvPr/>
        </p:nvPicPr>
        <p:blipFill rotWithShape="1">
          <a:blip r:embed="rId2"/>
          <a:srcRect l="21988" t="14796"/>
          <a:stretch/>
        </p:blipFill>
        <p:spPr>
          <a:xfrm>
            <a:off x="6099048" y="2012969"/>
            <a:ext cx="5458968" cy="2832062"/>
          </a:xfrm>
          <a:prstGeom prst="rect">
            <a:avLst/>
          </a:prstGeom>
        </p:spPr>
      </p:pic>
    </p:spTree>
    <p:extLst>
      <p:ext uri="{BB962C8B-B14F-4D97-AF65-F5344CB8AC3E}">
        <p14:creationId xmlns:p14="http://schemas.microsoft.com/office/powerpoint/2010/main" val="1010948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pattFill prst="pct70">
          <a:fgClr>
            <a:schemeClr val="accent4">
              <a:lumMod val="60000"/>
              <a:lumOff val="4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BC4F-3D59-464A-857E-6F155B368ED7}"/>
              </a:ext>
            </a:extLst>
          </p:cNvPr>
          <p:cNvSpPr>
            <a:spLocks noGrp="1"/>
          </p:cNvSpPr>
          <p:nvPr>
            <p:ph type="title"/>
          </p:nvPr>
        </p:nvSpPr>
        <p:spPr/>
        <p:txBody>
          <a:bodyPr>
            <a:normAutofit/>
          </a:bodyPr>
          <a:lstStyle/>
          <a:p>
            <a:r>
              <a:rPr lang="en-US" sz="4000" b="1" dirty="0">
                <a:solidFill>
                  <a:schemeClr val="accent4">
                    <a:lumMod val="50000"/>
                  </a:schemeClr>
                </a:solidFill>
              </a:rPr>
              <a:t>Records in each stage</a:t>
            </a:r>
          </a:p>
        </p:txBody>
      </p:sp>
      <p:sp>
        <p:nvSpPr>
          <p:cNvPr id="9" name="Text Placeholder 8">
            <a:extLst>
              <a:ext uri="{FF2B5EF4-FFF2-40B4-BE49-F238E27FC236}">
                <a16:creationId xmlns:a16="http://schemas.microsoft.com/office/drawing/2014/main" id="{8C1455DF-5CEC-44A2-A92D-8E901D15B7CC}"/>
              </a:ext>
            </a:extLst>
          </p:cNvPr>
          <p:cNvSpPr>
            <a:spLocks noGrp="1"/>
          </p:cNvSpPr>
          <p:nvPr>
            <p:ph type="body" idx="1"/>
          </p:nvPr>
        </p:nvSpPr>
        <p:spPr/>
        <p:txBody>
          <a:bodyPr/>
          <a:lstStyle/>
          <a:p>
            <a:r>
              <a:rPr lang="en-US" sz="2000" b="1" dirty="0">
                <a:solidFill>
                  <a:schemeClr val="accent4">
                    <a:lumMod val="50000"/>
                  </a:schemeClr>
                </a:solidFill>
              </a:rPr>
              <a:t>691315</a:t>
            </a:r>
          </a:p>
        </p:txBody>
      </p:sp>
      <p:sp>
        <p:nvSpPr>
          <p:cNvPr id="19" name="Content Placeholder 18">
            <a:extLst>
              <a:ext uri="{FF2B5EF4-FFF2-40B4-BE49-F238E27FC236}">
                <a16:creationId xmlns:a16="http://schemas.microsoft.com/office/drawing/2014/main" id="{791D6145-F7F7-43DE-A16B-BF4F9607D4E8}"/>
              </a:ext>
            </a:extLst>
          </p:cNvPr>
          <p:cNvSpPr>
            <a:spLocks noGrp="1"/>
          </p:cNvSpPr>
          <p:nvPr>
            <p:ph sz="half" idx="2"/>
          </p:nvPr>
        </p:nvSpPr>
        <p:spPr/>
        <p:txBody>
          <a:bodyPr/>
          <a:lstStyle/>
          <a:p>
            <a:r>
              <a:rPr lang="en-US" dirty="0">
                <a:solidFill>
                  <a:schemeClr val="accent4">
                    <a:lumMod val="50000"/>
                  </a:schemeClr>
                </a:solidFill>
              </a:rPr>
              <a:t>Records in csv file</a:t>
            </a:r>
          </a:p>
        </p:txBody>
      </p:sp>
      <p:sp>
        <p:nvSpPr>
          <p:cNvPr id="20" name="Content Placeholder 19">
            <a:extLst>
              <a:ext uri="{FF2B5EF4-FFF2-40B4-BE49-F238E27FC236}">
                <a16:creationId xmlns:a16="http://schemas.microsoft.com/office/drawing/2014/main" id="{BC46925A-8382-42EB-891C-DBB4EAAA33F8}"/>
              </a:ext>
            </a:extLst>
          </p:cNvPr>
          <p:cNvSpPr>
            <a:spLocks noGrp="1"/>
          </p:cNvSpPr>
          <p:nvPr>
            <p:ph sz="quarter" idx="4"/>
          </p:nvPr>
        </p:nvSpPr>
        <p:spPr>
          <a:xfrm>
            <a:off x="4526259" y="4824188"/>
            <a:ext cx="3139479" cy="680141"/>
          </a:xfrm>
        </p:spPr>
        <p:txBody>
          <a:bodyPr>
            <a:normAutofit lnSpcReduction="10000"/>
          </a:bodyPr>
          <a:lstStyle/>
          <a:p>
            <a:r>
              <a:rPr lang="en-US" dirty="0">
                <a:solidFill>
                  <a:schemeClr val="accent4">
                    <a:lumMod val="50000"/>
                  </a:schemeClr>
                </a:solidFill>
              </a:rPr>
              <a:t>Records inserted to staging table</a:t>
            </a:r>
          </a:p>
        </p:txBody>
      </p:sp>
      <p:sp>
        <p:nvSpPr>
          <p:cNvPr id="21" name="Content Placeholder 20">
            <a:extLst>
              <a:ext uri="{FF2B5EF4-FFF2-40B4-BE49-F238E27FC236}">
                <a16:creationId xmlns:a16="http://schemas.microsoft.com/office/drawing/2014/main" id="{318AFADE-B54F-4988-8000-B9336A395336}"/>
              </a:ext>
            </a:extLst>
          </p:cNvPr>
          <p:cNvSpPr>
            <a:spLocks noGrp="1"/>
          </p:cNvSpPr>
          <p:nvPr>
            <p:ph sz="half" idx="14"/>
          </p:nvPr>
        </p:nvSpPr>
        <p:spPr>
          <a:xfrm>
            <a:off x="7938208" y="4801521"/>
            <a:ext cx="3124093" cy="680141"/>
          </a:xfrm>
        </p:spPr>
        <p:txBody>
          <a:bodyPr/>
          <a:lstStyle/>
          <a:p>
            <a:r>
              <a:rPr lang="en-US" dirty="0">
                <a:solidFill>
                  <a:schemeClr val="accent4">
                    <a:lumMod val="50000"/>
                  </a:schemeClr>
                </a:solidFill>
              </a:rPr>
              <a:t>Records after processing</a:t>
            </a:r>
          </a:p>
        </p:txBody>
      </p:sp>
      <p:sp>
        <p:nvSpPr>
          <p:cNvPr id="7" name="Slide Number Placeholder 6">
            <a:extLst>
              <a:ext uri="{FF2B5EF4-FFF2-40B4-BE49-F238E27FC236}">
                <a16:creationId xmlns:a16="http://schemas.microsoft.com/office/drawing/2014/main" id="{EBC02F21-4E3C-469E-B11C-9214231082D3}"/>
              </a:ext>
            </a:extLst>
          </p:cNvPr>
          <p:cNvSpPr>
            <a:spLocks noGrp="1"/>
          </p:cNvSpPr>
          <p:nvPr>
            <p:ph type="sldNum" sz="quarter" idx="12"/>
          </p:nvPr>
        </p:nvSpPr>
        <p:spPr/>
        <p:txBody>
          <a:bodyPr/>
          <a:lstStyle/>
          <a:p>
            <a:fld id="{B5CEABB6-07DC-46E8-9B57-56EC44A396E5}" type="slidenum">
              <a:rPr lang="en-US" smtClean="0"/>
              <a:pPr/>
              <a:t>11</a:t>
            </a:fld>
            <a:endParaRPr lang="en-US" dirty="0"/>
          </a:p>
        </p:txBody>
      </p:sp>
      <p:sp>
        <p:nvSpPr>
          <p:cNvPr id="8" name="Text Placeholder 8">
            <a:extLst>
              <a:ext uri="{FF2B5EF4-FFF2-40B4-BE49-F238E27FC236}">
                <a16:creationId xmlns:a16="http://schemas.microsoft.com/office/drawing/2014/main" id="{1DA1B0E7-5717-56A6-C1F0-3EB76B3283B4}"/>
              </a:ext>
            </a:extLst>
          </p:cNvPr>
          <p:cNvSpPr txBox="1">
            <a:spLocks/>
          </p:cNvSpPr>
          <p:nvPr/>
        </p:nvSpPr>
        <p:spPr>
          <a:xfrm>
            <a:off x="5475514" y="3017044"/>
            <a:ext cx="1240971" cy="82391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4000" kern="1200" cap="all" spc="150" baseline="0" dirty="0" smtClean="0">
                <a:solidFill>
                  <a:schemeClr val="bg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sz="2000" b="1" dirty="0">
                <a:solidFill>
                  <a:schemeClr val="accent4">
                    <a:lumMod val="50000"/>
                  </a:schemeClr>
                </a:solidFill>
              </a:rPr>
              <a:t>681315</a:t>
            </a:r>
          </a:p>
        </p:txBody>
      </p:sp>
      <p:sp>
        <p:nvSpPr>
          <p:cNvPr id="14" name="Text Placeholder 8">
            <a:extLst>
              <a:ext uri="{FF2B5EF4-FFF2-40B4-BE49-F238E27FC236}">
                <a16:creationId xmlns:a16="http://schemas.microsoft.com/office/drawing/2014/main" id="{ED451AF2-AB65-5639-5B01-A19BF8F0C1B2}"/>
              </a:ext>
            </a:extLst>
          </p:cNvPr>
          <p:cNvSpPr txBox="1">
            <a:spLocks/>
          </p:cNvSpPr>
          <p:nvPr/>
        </p:nvSpPr>
        <p:spPr>
          <a:xfrm>
            <a:off x="8879770" y="3017044"/>
            <a:ext cx="1240971" cy="823912"/>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lang="en-US" sz="4000" kern="1200" cap="all" spc="150" baseline="0" dirty="0" smtClean="0">
                <a:solidFill>
                  <a:schemeClr val="bg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IN" sz="2000" b="1" dirty="0">
                <a:solidFill>
                  <a:schemeClr val="accent4">
                    <a:lumMod val="50000"/>
                  </a:schemeClr>
                </a:solidFill>
              </a:rPr>
              <a:t>681073</a:t>
            </a:r>
          </a:p>
        </p:txBody>
      </p:sp>
    </p:spTree>
    <p:extLst>
      <p:ext uri="{BB962C8B-B14F-4D97-AF65-F5344CB8AC3E}">
        <p14:creationId xmlns:p14="http://schemas.microsoft.com/office/powerpoint/2010/main" val="40485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Graph">
            <a:extLst>
              <a:ext uri="{FF2B5EF4-FFF2-40B4-BE49-F238E27FC236}">
                <a16:creationId xmlns:a16="http://schemas.microsoft.com/office/drawing/2014/main" id="{B128DEA1-51D8-5EAF-1C56-4FF6B90FBEAE}"/>
              </a:ext>
            </a:extLst>
          </p:cNvPr>
          <p:cNvPicPr>
            <a:picLocks noChangeAspect="1"/>
          </p:cNvPicPr>
          <p:nvPr/>
        </p:nvPicPr>
        <p:blipFill rotWithShape="1">
          <a:blip r:embed="rId2"/>
          <a:srcRect r="11876"/>
          <a:stretch/>
        </p:blipFill>
        <p:spPr>
          <a:xfrm>
            <a:off x="1" y="10"/>
            <a:ext cx="9669642" cy="6857990"/>
          </a:xfrm>
          <a:prstGeom prst="rect">
            <a:avLst/>
          </a:prstGeom>
        </p:spPr>
      </p:pic>
      <p:sp>
        <p:nvSpPr>
          <p:cNvPr id="18" name="Rectangle 17">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F32346-87E5-A325-277D-CF9E775591F9}"/>
              </a:ext>
            </a:extLst>
          </p:cNvPr>
          <p:cNvSpPr>
            <a:spLocks noGrp="1"/>
          </p:cNvSpPr>
          <p:nvPr>
            <p:ph type="ctrTitle"/>
          </p:nvPr>
        </p:nvSpPr>
        <p:spPr>
          <a:xfrm>
            <a:off x="7531610" y="365125"/>
            <a:ext cx="4355590" cy="1899912"/>
          </a:xfrm>
        </p:spPr>
        <p:txBody>
          <a:bodyPr vert="horz" lIns="91440" tIns="45720" rIns="91440" bIns="45720" rtlCol="0" anchor="ctr">
            <a:normAutofit/>
          </a:bodyPr>
          <a:lstStyle/>
          <a:p>
            <a:pPr algn="l"/>
            <a:r>
              <a:rPr lang="en-US" sz="4000" dirty="0"/>
              <a:t>Tableau Dashboard</a:t>
            </a:r>
          </a:p>
        </p:txBody>
      </p:sp>
      <p:sp>
        <p:nvSpPr>
          <p:cNvPr id="5" name="TextBox 4">
            <a:extLst>
              <a:ext uri="{FF2B5EF4-FFF2-40B4-BE49-F238E27FC236}">
                <a16:creationId xmlns:a16="http://schemas.microsoft.com/office/drawing/2014/main" id="{579D4F12-85CD-6BAF-AF67-4DCB314B3D37}"/>
              </a:ext>
            </a:extLst>
          </p:cNvPr>
          <p:cNvSpPr txBox="1"/>
          <p:nvPr/>
        </p:nvSpPr>
        <p:spPr>
          <a:xfrm>
            <a:off x="7531610" y="2434201"/>
            <a:ext cx="3822189" cy="3742762"/>
          </a:xfrm>
          <a:prstGeom prst="rect">
            <a:avLst/>
          </a:prstGeom>
        </p:spPr>
        <p:txBody>
          <a:bodyPr vert="horz" lIns="91440" tIns="45720" rIns="91440" bIns="45720" rtlCol="0">
            <a:normAutofit lnSpcReduction="10000"/>
          </a:bodyPr>
          <a:lstStyle/>
          <a:p>
            <a:pPr indent="-228600" algn="just" defTabSz="914400">
              <a:lnSpc>
                <a:spcPct val="90000"/>
              </a:lnSpc>
              <a:spcAft>
                <a:spcPts val="600"/>
              </a:spcAft>
              <a:buFont typeface="Arial" panose="020B0604020202020204" pitchFamily="34" charset="0"/>
              <a:buChar char="•"/>
            </a:pPr>
            <a:r>
              <a:rPr lang="en-US" sz="1900" dirty="0"/>
              <a:t>Tableau Desktop is data visualization software that lets you see and understand data in minutes. The use of visualization is such that the audience is able to understand the data better. The use of filters, formatting, calculated fields, and so on to bring out hidden details in the data. </a:t>
            </a:r>
          </a:p>
          <a:p>
            <a:pPr indent="-228600" algn="just" defTabSz="914400">
              <a:lnSpc>
                <a:spcPct val="90000"/>
              </a:lnSpc>
              <a:spcAft>
                <a:spcPts val="600"/>
              </a:spcAft>
              <a:buFont typeface="Arial" panose="020B0604020202020204" pitchFamily="34" charset="0"/>
              <a:buChar char="•"/>
            </a:pPr>
            <a:r>
              <a:rPr lang="en-US" sz="1900" dirty="0"/>
              <a:t>By using different methods in Tableau, users are able to interact with the visualizations that provide insights and patterns in the registration of electric vehicles. </a:t>
            </a:r>
          </a:p>
        </p:txBody>
      </p:sp>
    </p:spTree>
    <p:extLst>
      <p:ext uri="{BB962C8B-B14F-4D97-AF65-F5344CB8AC3E}">
        <p14:creationId xmlns:p14="http://schemas.microsoft.com/office/powerpoint/2010/main" val="1321759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E61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hart&#10;&#10;Description automatically generated">
            <a:extLst>
              <a:ext uri="{FF2B5EF4-FFF2-40B4-BE49-F238E27FC236}">
                <a16:creationId xmlns:a16="http://schemas.microsoft.com/office/drawing/2014/main" id="{9E8AAAAE-0B40-09C4-C39F-EC9C5FC5D1A2}"/>
              </a:ext>
            </a:extLst>
          </p:cNvPr>
          <p:cNvPicPr>
            <a:picLocks noChangeAspect="1"/>
          </p:cNvPicPr>
          <p:nvPr/>
        </p:nvPicPr>
        <p:blipFill>
          <a:blip r:embed="rId2"/>
          <a:stretch>
            <a:fillRect/>
          </a:stretch>
        </p:blipFill>
        <p:spPr>
          <a:xfrm>
            <a:off x="2013558" y="238124"/>
            <a:ext cx="10094252" cy="6524625"/>
          </a:xfrm>
          <a:prstGeom prst="rect">
            <a:avLst/>
          </a:prstGeom>
        </p:spPr>
      </p:pic>
      <p:sp>
        <p:nvSpPr>
          <p:cNvPr id="2" name="Title 1">
            <a:extLst>
              <a:ext uri="{FF2B5EF4-FFF2-40B4-BE49-F238E27FC236}">
                <a16:creationId xmlns:a16="http://schemas.microsoft.com/office/drawing/2014/main" id="{D0E8D4B8-539D-35BC-9AD2-9C30C7E730D6}"/>
              </a:ext>
            </a:extLst>
          </p:cNvPr>
          <p:cNvSpPr>
            <a:spLocks noGrp="1"/>
          </p:cNvSpPr>
          <p:nvPr>
            <p:ph type="ctr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r>
              <a:rPr lang="en-US" sz="2600" kern="1200">
                <a:solidFill>
                  <a:srgbClr val="FFFFFF"/>
                </a:solidFill>
                <a:latin typeface="+mj-lt"/>
                <a:ea typeface="+mj-ea"/>
                <a:cs typeface="+mj-cs"/>
              </a:rPr>
              <a:t>Dashboards</a:t>
            </a:r>
          </a:p>
        </p:txBody>
      </p:sp>
    </p:spTree>
    <p:extLst>
      <p:ext uri="{BB962C8B-B14F-4D97-AF65-F5344CB8AC3E}">
        <p14:creationId xmlns:p14="http://schemas.microsoft.com/office/powerpoint/2010/main" val="3271731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Graphical user interface&#10;&#10;Description automatically generated with low confidence">
            <a:extLst>
              <a:ext uri="{FF2B5EF4-FFF2-40B4-BE49-F238E27FC236}">
                <a16:creationId xmlns:a16="http://schemas.microsoft.com/office/drawing/2014/main" id="{380231B2-A3FD-F1E5-CC83-A986E443E6CB}"/>
              </a:ext>
            </a:extLst>
          </p:cNvPr>
          <p:cNvPicPr>
            <a:picLocks noChangeAspect="1"/>
          </p:cNvPicPr>
          <p:nvPr/>
        </p:nvPicPr>
        <p:blipFill rotWithShape="1">
          <a:blip r:embed="rId2"/>
          <a:srcRect b="900"/>
          <a:stretch/>
        </p:blipFill>
        <p:spPr>
          <a:xfrm>
            <a:off x="811788" y="457200"/>
            <a:ext cx="10568424" cy="5943600"/>
          </a:xfrm>
          <a:prstGeom prst="rect">
            <a:avLst/>
          </a:prstGeom>
        </p:spPr>
      </p:pic>
    </p:spTree>
    <p:extLst>
      <p:ext uri="{BB962C8B-B14F-4D97-AF65-F5344CB8AC3E}">
        <p14:creationId xmlns:p14="http://schemas.microsoft.com/office/powerpoint/2010/main" val="3762092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Graphical user interface, chart, pie chart&#10;&#10;Description automatically generated">
            <a:extLst>
              <a:ext uri="{FF2B5EF4-FFF2-40B4-BE49-F238E27FC236}">
                <a16:creationId xmlns:a16="http://schemas.microsoft.com/office/drawing/2014/main" id="{4C43712C-3507-A6AF-E2D5-E3184F36874B}"/>
              </a:ext>
            </a:extLst>
          </p:cNvPr>
          <p:cNvPicPr>
            <a:picLocks noChangeAspect="1"/>
          </p:cNvPicPr>
          <p:nvPr/>
        </p:nvPicPr>
        <p:blipFill>
          <a:blip r:embed="rId2"/>
          <a:stretch>
            <a:fillRect/>
          </a:stretch>
        </p:blipFill>
        <p:spPr>
          <a:xfrm>
            <a:off x="1037617" y="457200"/>
            <a:ext cx="10116766" cy="5943600"/>
          </a:xfrm>
          <a:prstGeom prst="rect">
            <a:avLst/>
          </a:prstGeom>
        </p:spPr>
      </p:pic>
    </p:spTree>
    <p:extLst>
      <p:ext uri="{BB962C8B-B14F-4D97-AF65-F5344CB8AC3E}">
        <p14:creationId xmlns:p14="http://schemas.microsoft.com/office/powerpoint/2010/main" val="22079802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804671" y="2514600"/>
            <a:ext cx="6093361" cy="3050347"/>
          </a:xfrm>
        </p:spPr>
        <p:txBody>
          <a:bodyPr anchor="t">
            <a:normAutofit/>
          </a:bodyPr>
          <a:lstStyle/>
          <a:p>
            <a:pPr algn="l"/>
            <a:r>
              <a:rPr lang="en-US" sz="5400" dirty="0">
                <a:solidFill>
                  <a:schemeClr val="tx2"/>
                </a:solidFill>
              </a:rPr>
              <a:t>THANK YOU</a:t>
            </a:r>
          </a:p>
        </p:txBody>
      </p:sp>
      <p:grpSp>
        <p:nvGrpSpPr>
          <p:cNvPr id="17" name="Group 16">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8" name="Freeform: Shape 17">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Graphic 9" descr="Smiling Face with No Fill">
            <a:extLst>
              <a:ext uri="{FF2B5EF4-FFF2-40B4-BE49-F238E27FC236}">
                <a16:creationId xmlns:a16="http://schemas.microsoft.com/office/drawing/2014/main" id="{104FFBC6-D872-7ADF-1B4E-360FE250BC4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29652" y="1859078"/>
            <a:ext cx="3821102" cy="3821102"/>
          </a:xfrm>
          <a:prstGeom prst="rect">
            <a:avLst/>
          </a:prstGeom>
          <a:ln>
            <a:noFill/>
          </a:ln>
        </p:spPr>
      </p:pic>
      <p:sp>
        <p:nvSpPr>
          <p:cNvPr id="6" name="Slide Number Placeholder 5">
            <a:extLst>
              <a:ext uri="{FF2B5EF4-FFF2-40B4-BE49-F238E27FC236}">
                <a16:creationId xmlns:a16="http://schemas.microsoft.com/office/drawing/2014/main" id="{5EDCFF82-B70F-4971-9182-7C3AEA3CFD26}"/>
              </a:ext>
            </a:extLst>
          </p:cNvPr>
          <p:cNvSpPr>
            <a:spLocks noGrp="1"/>
          </p:cNvSpPr>
          <p:nvPr>
            <p:ph type="sldNum" sz="quarter" idx="12"/>
          </p:nvPr>
        </p:nvSpPr>
        <p:spPr>
          <a:xfrm>
            <a:off x="8610600" y="6356350"/>
            <a:ext cx="2743200" cy="365125"/>
          </a:xfrm>
        </p:spPr>
        <p:txBody>
          <a:bodyPr>
            <a:normAutofit/>
          </a:bodyPr>
          <a:lstStyle/>
          <a:p>
            <a:pPr>
              <a:spcAft>
                <a:spcPts val="600"/>
              </a:spcAft>
            </a:pPr>
            <a:fld id="{B5CEABB6-07DC-46E8-9B57-56EC44A396E5}" type="slidenum">
              <a:rPr lang="en-US" smtClean="0"/>
              <a:pPr>
                <a:spcAft>
                  <a:spcPts val="600"/>
                </a:spcAft>
              </a:pPr>
              <a:t>16</a:t>
            </a:fld>
            <a:endParaRPr lang="en-US"/>
          </a:p>
        </p:txBody>
      </p:sp>
    </p:spTree>
    <p:extLst>
      <p:ext uri="{BB962C8B-B14F-4D97-AF65-F5344CB8AC3E}">
        <p14:creationId xmlns:p14="http://schemas.microsoft.com/office/powerpoint/2010/main" val="2436493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B0F48-1852-A6E6-694E-78E893D45727}"/>
              </a:ext>
            </a:extLst>
          </p:cNvPr>
          <p:cNvSpPr>
            <a:spLocks noGrp="1"/>
          </p:cNvSpPr>
          <p:nvPr>
            <p:ph type="title"/>
          </p:nvPr>
        </p:nvSpPr>
        <p:spPr>
          <a:xfrm>
            <a:off x="6790414" y="640080"/>
            <a:ext cx="4758458" cy="3566160"/>
          </a:xfrm>
        </p:spPr>
        <p:txBody>
          <a:bodyPr vert="horz" lIns="91440" tIns="45720" rIns="91440" bIns="45720" rtlCol="0" anchor="b">
            <a:normAutofit/>
          </a:bodyPr>
          <a:lstStyle/>
          <a:p>
            <a:r>
              <a:rPr lang="en-US" sz="6600" dirty="0"/>
              <a:t>Team members</a:t>
            </a:r>
          </a:p>
        </p:txBody>
      </p:sp>
      <p:sp>
        <p:nvSpPr>
          <p:cNvPr id="3" name="Content Placeholder 2">
            <a:extLst>
              <a:ext uri="{FF2B5EF4-FFF2-40B4-BE49-F238E27FC236}">
                <a16:creationId xmlns:a16="http://schemas.microsoft.com/office/drawing/2014/main" id="{E8CD4288-55A9-F8DD-6C5B-178A05BBF11B}"/>
              </a:ext>
            </a:extLst>
          </p:cNvPr>
          <p:cNvSpPr>
            <a:spLocks noGrp="1"/>
          </p:cNvSpPr>
          <p:nvPr>
            <p:ph type="body" idx="1"/>
          </p:nvPr>
        </p:nvSpPr>
        <p:spPr>
          <a:xfrm>
            <a:off x="6790412" y="4636008"/>
            <a:ext cx="4758459" cy="1572768"/>
          </a:xfrm>
        </p:spPr>
        <p:txBody>
          <a:bodyPr vert="horz" lIns="91440" tIns="45720" rIns="91440" bIns="45720" rtlCol="0">
            <a:normAutofit/>
          </a:bodyPr>
          <a:lstStyle/>
          <a:p>
            <a:r>
              <a:rPr lang="en-US" sz="2000" dirty="0">
                <a:solidFill>
                  <a:schemeClr val="tx1"/>
                </a:solidFill>
              </a:rPr>
              <a:t>1. Nikhil Santhosh Jacob</a:t>
            </a:r>
          </a:p>
          <a:p>
            <a:r>
              <a:rPr lang="en-US" sz="2000" dirty="0">
                <a:solidFill>
                  <a:schemeClr val="tx1"/>
                </a:solidFill>
              </a:rPr>
              <a:t>2. Jaya Chandra </a:t>
            </a:r>
            <a:r>
              <a:rPr lang="en-US" sz="2000" dirty="0" err="1">
                <a:solidFill>
                  <a:schemeClr val="tx1"/>
                </a:solidFill>
              </a:rPr>
              <a:t>Kadivati</a:t>
            </a:r>
            <a:endParaRPr lang="en-US" sz="2000" dirty="0">
              <a:solidFill>
                <a:schemeClr val="tx1"/>
              </a:solidFill>
            </a:endParaRPr>
          </a:p>
          <a:p>
            <a:r>
              <a:rPr lang="en-US" sz="2000" dirty="0">
                <a:solidFill>
                  <a:schemeClr val="tx1"/>
                </a:solidFill>
              </a:rPr>
              <a:t>3. </a:t>
            </a:r>
            <a:r>
              <a:rPr lang="en-US" sz="2000" dirty="0" err="1">
                <a:solidFill>
                  <a:schemeClr val="tx1"/>
                </a:solidFill>
              </a:rPr>
              <a:t>Shreesha</a:t>
            </a:r>
            <a:r>
              <a:rPr lang="en-US" sz="2000" dirty="0">
                <a:solidFill>
                  <a:schemeClr val="tx1"/>
                </a:solidFill>
              </a:rPr>
              <a:t> Khadka</a:t>
            </a:r>
          </a:p>
          <a:p>
            <a:r>
              <a:rPr lang="en-US" sz="2000" dirty="0">
                <a:solidFill>
                  <a:schemeClr val="tx1"/>
                </a:solidFill>
              </a:rPr>
              <a:t>4. </a:t>
            </a:r>
            <a:r>
              <a:rPr lang="en-US" sz="2000" dirty="0" err="1">
                <a:solidFill>
                  <a:schemeClr val="tx1"/>
                </a:solidFill>
              </a:rPr>
              <a:t>Monisha</a:t>
            </a:r>
            <a:r>
              <a:rPr lang="en-US" sz="2000" dirty="0">
                <a:solidFill>
                  <a:schemeClr val="tx1"/>
                </a:solidFill>
              </a:rPr>
              <a:t> </a:t>
            </a:r>
            <a:r>
              <a:rPr lang="en-US" sz="2000" dirty="0" err="1">
                <a:solidFill>
                  <a:schemeClr val="tx1"/>
                </a:solidFill>
              </a:rPr>
              <a:t>Panchakarla</a:t>
            </a:r>
            <a:r>
              <a:rPr lang="en-US" sz="2000" dirty="0">
                <a:solidFill>
                  <a:schemeClr val="tx1"/>
                </a:solidFill>
              </a:rPr>
              <a:t> Satya</a:t>
            </a:r>
          </a:p>
          <a:p>
            <a:endParaRPr lang="en-US" sz="2000" dirty="0">
              <a:solidFill>
                <a:schemeClr val="tx1"/>
              </a:solidFill>
            </a:endParaRPr>
          </a:p>
        </p:txBody>
      </p:sp>
      <p:sp>
        <p:nvSpPr>
          <p:cNvPr id="4" name="Date Placeholder 3">
            <a:extLst>
              <a:ext uri="{FF2B5EF4-FFF2-40B4-BE49-F238E27FC236}">
                <a16:creationId xmlns:a16="http://schemas.microsoft.com/office/drawing/2014/main" id="{BA9289B5-D143-4809-7D0B-ED63257013A9}"/>
              </a:ext>
            </a:extLst>
          </p:cNvPr>
          <p:cNvSpPr>
            <a:spLocks noGrp="1"/>
          </p:cNvSpPr>
          <p:nvPr>
            <p:ph type="dt" sz="half" idx="10"/>
          </p:nvPr>
        </p:nvSpPr>
        <p:spPr/>
        <p:txBody>
          <a:bodyPr vert="horz" lIns="91440" tIns="45720" rIns="91440" bIns="45720" rtlCol="0" anchor="ctr">
            <a:normAutofit/>
          </a:bodyPr>
          <a:lstStyle/>
          <a:p>
            <a:pPr>
              <a:spcAft>
                <a:spcPts val="600"/>
              </a:spcAft>
              <a:defRPr/>
            </a:pPr>
            <a:r>
              <a:rPr lang="en-US">
                <a:solidFill>
                  <a:srgbClr val="FFFFFF"/>
                </a:solidFill>
                <a:latin typeface="Calibri" panose="020F0502020204030204"/>
              </a:rPr>
              <a:t>20XX</a:t>
            </a:r>
          </a:p>
        </p:txBody>
      </p:sp>
      <p:pic>
        <p:nvPicPr>
          <p:cNvPr id="8" name="Picture 7" descr="hand holding ball">
            <a:extLst>
              <a:ext uri="{FF2B5EF4-FFF2-40B4-BE49-F238E27FC236}">
                <a16:creationId xmlns:a16="http://schemas.microsoft.com/office/drawing/2014/main" id="{985465A8-6A1A-0352-6C46-CFC40AB4B9CF}"/>
              </a:ext>
            </a:extLst>
          </p:cNvPr>
          <p:cNvPicPr>
            <a:picLocks noChangeAspect="1"/>
          </p:cNvPicPr>
          <p:nvPr/>
        </p:nvPicPr>
        <p:blipFill rotWithShape="1">
          <a:blip r:embed="rId2"/>
          <a:srcRect l="22262" r="18509"/>
          <a:stretch/>
        </p:blipFill>
        <p:spPr>
          <a:xfrm>
            <a:off x="20" y="10"/>
            <a:ext cx="6108141" cy="6857990"/>
          </a:xfrm>
          <a:custGeom>
            <a:avLst/>
            <a:gdLst/>
            <a:ahLst/>
            <a:cxnLst/>
            <a:rect l="l" t="t" r="r" b="b"/>
            <a:pathLst>
              <a:path w="6108161" h="6858000">
                <a:moveTo>
                  <a:pt x="0" y="0"/>
                </a:moveTo>
                <a:lnTo>
                  <a:pt x="2058355" y="0"/>
                </a:lnTo>
                <a:lnTo>
                  <a:pt x="3299791" y="0"/>
                </a:lnTo>
                <a:lnTo>
                  <a:pt x="6076880" y="0"/>
                </a:lnTo>
                <a:lnTo>
                  <a:pt x="6078171" y="10931"/>
                </a:lnTo>
                <a:cubicBezTo>
                  <a:pt x="6093300" y="94836"/>
                  <a:pt x="6090630" y="179884"/>
                  <a:pt x="6094698" y="264297"/>
                </a:cubicBezTo>
                <a:cubicBezTo>
                  <a:pt x="6099656" y="367652"/>
                  <a:pt x="6093427" y="471135"/>
                  <a:pt x="6091266" y="574617"/>
                </a:cubicBezTo>
                <a:cubicBezTo>
                  <a:pt x="6089359" y="662717"/>
                  <a:pt x="6080587" y="750690"/>
                  <a:pt x="6083384" y="838916"/>
                </a:cubicBezTo>
                <a:cubicBezTo>
                  <a:pt x="6083384" y="841968"/>
                  <a:pt x="6083384" y="845019"/>
                  <a:pt x="6083384" y="848070"/>
                </a:cubicBezTo>
                <a:cubicBezTo>
                  <a:pt x="6075375" y="945068"/>
                  <a:pt x="6075375" y="1042576"/>
                  <a:pt x="6083384" y="1139574"/>
                </a:cubicBezTo>
                <a:cubicBezTo>
                  <a:pt x="6085964" y="1179950"/>
                  <a:pt x="6085240" y="1220466"/>
                  <a:pt x="6081223" y="1260728"/>
                </a:cubicBezTo>
                <a:cubicBezTo>
                  <a:pt x="6077409" y="1311960"/>
                  <a:pt x="6065204" y="1364083"/>
                  <a:pt x="6073976" y="1414934"/>
                </a:cubicBezTo>
                <a:cubicBezTo>
                  <a:pt x="6079722" y="1456784"/>
                  <a:pt x="6082913" y="1498940"/>
                  <a:pt x="6083511" y="1541172"/>
                </a:cubicBezTo>
                <a:cubicBezTo>
                  <a:pt x="6087833" y="1635755"/>
                  <a:pt x="6083638" y="1730847"/>
                  <a:pt x="6082112" y="1825685"/>
                </a:cubicBezTo>
                <a:cubicBezTo>
                  <a:pt x="6080205" y="1936286"/>
                  <a:pt x="6083002" y="2046634"/>
                  <a:pt x="6074103" y="2157235"/>
                </a:cubicBezTo>
                <a:cubicBezTo>
                  <a:pt x="6069145" y="2246581"/>
                  <a:pt x="6069145" y="2336130"/>
                  <a:pt x="6074103" y="2425476"/>
                </a:cubicBezTo>
                <a:cubicBezTo>
                  <a:pt x="6076519" y="2507473"/>
                  <a:pt x="6088850" y="2588454"/>
                  <a:pt x="6086816" y="2671214"/>
                </a:cubicBezTo>
                <a:cubicBezTo>
                  <a:pt x="6084401" y="2767832"/>
                  <a:pt x="6072959" y="2863940"/>
                  <a:pt x="6076519" y="2960685"/>
                </a:cubicBezTo>
                <a:cubicBezTo>
                  <a:pt x="6078171" y="3006832"/>
                  <a:pt x="6078299" y="3052980"/>
                  <a:pt x="6079316" y="3099127"/>
                </a:cubicBezTo>
                <a:cubicBezTo>
                  <a:pt x="6080333" y="3154682"/>
                  <a:pt x="6090376" y="3210110"/>
                  <a:pt x="6084782" y="3265665"/>
                </a:cubicBezTo>
                <a:cubicBezTo>
                  <a:pt x="6075502" y="3358087"/>
                  <a:pt x="6051475" y="3448857"/>
                  <a:pt x="6066476" y="3543567"/>
                </a:cubicBezTo>
                <a:cubicBezTo>
                  <a:pt x="6074739" y="3595690"/>
                  <a:pt x="6084146" y="3647940"/>
                  <a:pt x="6088850" y="3700571"/>
                </a:cubicBezTo>
                <a:cubicBezTo>
                  <a:pt x="6093045" y="3747608"/>
                  <a:pt x="6103724" y="3795408"/>
                  <a:pt x="6095588" y="3842191"/>
                </a:cubicBezTo>
                <a:cubicBezTo>
                  <a:pt x="6088723" y="3882237"/>
                  <a:pt x="6092410" y="3922282"/>
                  <a:pt x="6087070" y="3962327"/>
                </a:cubicBezTo>
                <a:cubicBezTo>
                  <a:pt x="6080078" y="4014831"/>
                  <a:pt x="6076265" y="4068352"/>
                  <a:pt x="6071052" y="4121111"/>
                </a:cubicBezTo>
                <a:cubicBezTo>
                  <a:pt x="6066221" y="4169038"/>
                  <a:pt x="6062662" y="4216838"/>
                  <a:pt x="6075375" y="4261841"/>
                </a:cubicBezTo>
                <a:cubicBezTo>
                  <a:pt x="6106394" y="4375112"/>
                  <a:pt x="6089359" y="4487748"/>
                  <a:pt x="6077663" y="4600257"/>
                </a:cubicBezTo>
                <a:cubicBezTo>
                  <a:pt x="6071942" y="4655049"/>
                  <a:pt x="6063552" y="4712765"/>
                  <a:pt x="6076265" y="4762853"/>
                </a:cubicBezTo>
                <a:cubicBezTo>
                  <a:pt x="6099783" y="4851716"/>
                  <a:pt x="6081350" y="4936764"/>
                  <a:pt x="6071179" y="5021432"/>
                </a:cubicBezTo>
                <a:cubicBezTo>
                  <a:pt x="6061009" y="5106099"/>
                  <a:pt x="6058594" y="5189495"/>
                  <a:pt x="6076392" y="5272637"/>
                </a:cubicBezTo>
                <a:cubicBezTo>
                  <a:pt x="6088850" y="5331116"/>
                  <a:pt x="6088850" y="5390612"/>
                  <a:pt x="6090376" y="5449600"/>
                </a:cubicBezTo>
                <a:cubicBezTo>
                  <a:pt x="6091266" y="5486339"/>
                  <a:pt x="6077663" y="5523842"/>
                  <a:pt x="6068637" y="5560582"/>
                </a:cubicBezTo>
                <a:cubicBezTo>
                  <a:pt x="6052364" y="5626943"/>
                  <a:pt x="6046517" y="5694321"/>
                  <a:pt x="6068637" y="5759029"/>
                </a:cubicBezTo>
                <a:cubicBezTo>
                  <a:pt x="6099148" y="5848655"/>
                  <a:pt x="6116691" y="5938407"/>
                  <a:pt x="6103978" y="6033117"/>
                </a:cubicBezTo>
                <a:cubicBezTo>
                  <a:pt x="6096732" y="6091724"/>
                  <a:pt x="6094952" y="6151347"/>
                  <a:pt x="6084019" y="6209190"/>
                </a:cubicBezTo>
                <a:cubicBezTo>
                  <a:pt x="6065713" y="6304790"/>
                  <a:pt x="6072196" y="6399882"/>
                  <a:pt x="6086816" y="6494211"/>
                </a:cubicBezTo>
                <a:cubicBezTo>
                  <a:pt x="6096897" y="6573081"/>
                  <a:pt x="6097965" y="6652829"/>
                  <a:pt x="6089994" y="6731941"/>
                </a:cubicBezTo>
                <a:lnTo>
                  <a:pt x="6081268" y="6858000"/>
                </a:lnTo>
                <a:lnTo>
                  <a:pt x="3299791" y="6858000"/>
                </a:lnTo>
                <a:lnTo>
                  <a:pt x="2058355" y="6858000"/>
                </a:lnTo>
                <a:lnTo>
                  <a:pt x="0" y="6858000"/>
                </a:lnTo>
                <a:close/>
              </a:path>
            </a:pathLst>
          </a:custGeom>
        </p:spPr>
      </p:pic>
    </p:spTree>
    <p:extLst>
      <p:ext uri="{BB962C8B-B14F-4D97-AF65-F5344CB8AC3E}">
        <p14:creationId xmlns:p14="http://schemas.microsoft.com/office/powerpoint/2010/main" val="460836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p:txBody>
          <a:bodyPr anchor="ctr">
            <a:normAutofit/>
          </a:bodyPr>
          <a:lstStyle/>
          <a:p>
            <a:pPr algn="ctr"/>
            <a:r>
              <a:rPr lang="en-ZA" sz="4800" b="1" dirty="0">
                <a:solidFill>
                  <a:srgbClr val="0070C0"/>
                </a:solidFill>
              </a:rPr>
              <a:t>Abstract</a:t>
            </a:r>
          </a:p>
        </p:txBody>
      </p:sp>
      <p:graphicFrame>
        <p:nvGraphicFramePr>
          <p:cNvPr id="8" name="Subtitle 2">
            <a:extLst>
              <a:ext uri="{FF2B5EF4-FFF2-40B4-BE49-F238E27FC236}">
                <a16:creationId xmlns:a16="http://schemas.microsoft.com/office/drawing/2014/main" id="{8A961A7D-0F01-62FA-2A5E-F440238C5F00}"/>
              </a:ext>
            </a:extLst>
          </p:cNvPr>
          <p:cNvGraphicFramePr>
            <a:graphicFrameLocks noGrp="1"/>
          </p:cNvGraphicFramePr>
          <p:nvPr>
            <p:ph type="chart" sz="quarter" idx="13"/>
          </p:nvPr>
        </p:nvGraphicFramePr>
        <p:xfrm>
          <a:off x="838200" y="2286002"/>
          <a:ext cx="10515600" cy="36669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 Placeholder 2">
            <a:extLst>
              <a:ext uri="{FF2B5EF4-FFF2-40B4-BE49-F238E27FC236}">
                <a16:creationId xmlns:a16="http://schemas.microsoft.com/office/drawing/2014/main" id="{D05D9408-94E0-B40D-A76E-CBEDE748F809}"/>
              </a:ext>
            </a:extLst>
          </p:cNvPr>
          <p:cNvSpPr>
            <a:spLocks noGrp="1"/>
          </p:cNvSpPr>
          <p:nvPr>
            <p:ph type="body" sz="quarter" idx="14"/>
          </p:nvPr>
        </p:nvSpPr>
        <p:spPr>
          <a:xfrm>
            <a:off x="748749" y="1361937"/>
            <a:ext cx="11168268" cy="1325563"/>
          </a:xfrm>
        </p:spPr>
        <p:txBody>
          <a:bodyPr/>
          <a:lstStyle/>
          <a:p>
            <a:r>
              <a:rPr lang="en-US" sz="1800" b="1" dirty="0"/>
              <a:t>The project starts off with Normalizing the data and creating the tables. Next, an empty staging table is created and the cleaning of data is done. ELT process is all about pre-processing the raw data prior to loading it to the normalized tables. Create Visualizations in Tableau to find insight into the datasets.</a:t>
            </a:r>
          </a:p>
          <a:p>
            <a:endParaRPr lang="en-IN" sz="1800" b="1" dirty="0"/>
          </a:p>
          <a:p>
            <a:endParaRPr lang="en-US" dirty="0"/>
          </a:p>
        </p:txBody>
      </p:sp>
    </p:spTree>
    <p:extLst>
      <p:ext uri="{BB962C8B-B14F-4D97-AF65-F5344CB8AC3E}">
        <p14:creationId xmlns:p14="http://schemas.microsoft.com/office/powerpoint/2010/main" val="1686248880"/>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5">
                <a:lumMod val="20000"/>
                <a:lumOff val="8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7C38B-7DB5-69F6-D292-4CD07AEE7BB9}"/>
              </a:ext>
            </a:extLst>
          </p:cNvPr>
          <p:cNvSpPr>
            <a:spLocks noGrp="1"/>
          </p:cNvSpPr>
          <p:nvPr>
            <p:ph type="ctrTitle"/>
          </p:nvPr>
        </p:nvSpPr>
        <p:spPr>
          <a:xfrm>
            <a:off x="638882" y="639193"/>
            <a:ext cx="3571810" cy="3573516"/>
          </a:xfrm>
        </p:spPr>
        <p:txBody>
          <a:bodyPr vert="horz" lIns="91440" tIns="45720" rIns="91440" bIns="45720" rtlCol="0" anchor="b">
            <a:normAutofit/>
          </a:bodyPr>
          <a:lstStyle/>
          <a:p>
            <a:pPr algn="l"/>
            <a:br>
              <a:rPr lang="en-US" sz="6600" b="1" kern="1200">
                <a:solidFill>
                  <a:schemeClr val="tx1"/>
                </a:solidFill>
                <a:latin typeface="+mj-lt"/>
                <a:ea typeface="+mj-ea"/>
                <a:cs typeface="+mj-cs"/>
              </a:rPr>
            </a:br>
            <a:endParaRPr lang="en-US" sz="6600" b="1" kern="1200">
              <a:solidFill>
                <a:schemeClr val="tx1"/>
              </a:solidFill>
              <a:latin typeface="+mj-lt"/>
              <a:ea typeface="+mj-ea"/>
              <a:cs typeface="+mj-cs"/>
            </a:endParaRPr>
          </a:p>
        </p:txBody>
      </p:sp>
      <p:sp>
        <p:nvSpPr>
          <p:cNvPr id="3" name="Subtitle 2">
            <a:extLst>
              <a:ext uri="{FF2B5EF4-FFF2-40B4-BE49-F238E27FC236}">
                <a16:creationId xmlns:a16="http://schemas.microsoft.com/office/drawing/2014/main" id="{4001B304-B92C-E203-F317-4CCD795B3998}"/>
              </a:ext>
            </a:extLst>
          </p:cNvPr>
          <p:cNvSpPr>
            <a:spLocks noGrp="1"/>
          </p:cNvSpPr>
          <p:nvPr>
            <p:ph type="subTitle" idx="1"/>
          </p:nvPr>
        </p:nvSpPr>
        <p:spPr>
          <a:xfrm>
            <a:off x="638882" y="1085469"/>
            <a:ext cx="3571810" cy="5105019"/>
          </a:xfrm>
        </p:spPr>
        <p:txBody>
          <a:bodyPr vert="horz" lIns="91440" tIns="45720" rIns="91440" bIns="45720" rtlCol="0">
            <a:normAutofit/>
          </a:bodyPr>
          <a:lstStyle/>
          <a:p>
            <a:pPr algn="l"/>
            <a:r>
              <a:rPr lang="en-US" sz="1600" kern="1200" dirty="0">
                <a:solidFill>
                  <a:schemeClr val="tx1"/>
                </a:solidFill>
                <a:latin typeface="+mn-lt"/>
                <a:ea typeface="+mn-ea"/>
                <a:cs typeface="+mn-cs"/>
              </a:rPr>
              <a:t>Functional dependencies are a database theory concept that describes the relationship between characteristics in a database relation (or table). </a:t>
            </a:r>
          </a:p>
          <a:p>
            <a:pPr algn="l"/>
            <a:r>
              <a:rPr lang="en-US" sz="1600" kern="1200" dirty="0">
                <a:solidFill>
                  <a:schemeClr val="tx1"/>
                </a:solidFill>
                <a:latin typeface="+mn-lt"/>
                <a:ea typeface="+mn-ea"/>
                <a:cs typeface="+mn-cs"/>
              </a:rPr>
              <a:t>Below are some of the functional dependencies that I created while doing phase 1.</a:t>
            </a:r>
          </a:p>
        </p:txBody>
      </p:sp>
      <p:pic>
        <p:nvPicPr>
          <p:cNvPr id="16" name="Picture 15">
            <a:extLst>
              <a:ext uri="{FF2B5EF4-FFF2-40B4-BE49-F238E27FC236}">
                <a16:creationId xmlns:a16="http://schemas.microsoft.com/office/drawing/2014/main" id="{6B036A83-C741-FA39-2EC7-16478B47429D}"/>
              </a:ext>
            </a:extLst>
          </p:cNvPr>
          <p:cNvPicPr>
            <a:picLocks noChangeAspect="1"/>
          </p:cNvPicPr>
          <p:nvPr/>
        </p:nvPicPr>
        <p:blipFill>
          <a:blip r:embed="rId2"/>
          <a:stretch>
            <a:fillRect/>
          </a:stretch>
        </p:blipFill>
        <p:spPr>
          <a:xfrm>
            <a:off x="4654296" y="1043478"/>
            <a:ext cx="7214616" cy="4743611"/>
          </a:xfrm>
          <a:prstGeom prst="rect">
            <a:avLst/>
          </a:prstGeom>
        </p:spPr>
      </p:pic>
      <p:sp>
        <p:nvSpPr>
          <p:cNvPr id="7" name="TextBox 6">
            <a:extLst>
              <a:ext uri="{FF2B5EF4-FFF2-40B4-BE49-F238E27FC236}">
                <a16:creationId xmlns:a16="http://schemas.microsoft.com/office/drawing/2014/main" id="{E8708408-860A-B9E1-41BA-2D2BBD746EFC}"/>
              </a:ext>
            </a:extLst>
          </p:cNvPr>
          <p:cNvSpPr txBox="1"/>
          <p:nvPr/>
        </p:nvSpPr>
        <p:spPr>
          <a:xfrm>
            <a:off x="3050721" y="374064"/>
            <a:ext cx="5064579" cy="646331"/>
          </a:xfrm>
          <a:prstGeom prst="rect">
            <a:avLst/>
          </a:prstGeom>
          <a:noFill/>
        </p:spPr>
        <p:txBody>
          <a:bodyPr wrap="square">
            <a:spAutoFit/>
          </a:bodyPr>
          <a:lstStyle/>
          <a:p>
            <a:pPr algn="ctr">
              <a:spcAft>
                <a:spcPts val="600"/>
              </a:spcAft>
            </a:pPr>
            <a:r>
              <a:rPr lang="en-US" sz="2300" b="1" dirty="0">
                <a:latin typeface="Arial" panose="020B0604020202020204" pitchFamily="34" charset="0"/>
                <a:cs typeface="Arial" panose="020B0604020202020204" pitchFamily="34" charset="0"/>
              </a:rPr>
              <a:t>		</a:t>
            </a:r>
            <a:r>
              <a:rPr lang="en-US" sz="3600" b="1" dirty="0">
                <a:solidFill>
                  <a:schemeClr val="accent3">
                    <a:lumMod val="50000"/>
                  </a:schemeClr>
                </a:solidFill>
                <a:latin typeface="Arial" panose="020B0604020202020204" pitchFamily="34" charset="0"/>
                <a:cs typeface="Arial" panose="020B0604020202020204" pitchFamily="34" charset="0"/>
              </a:rPr>
              <a:t>Normalization</a:t>
            </a:r>
          </a:p>
        </p:txBody>
      </p:sp>
    </p:spTree>
    <p:extLst>
      <p:ext uri="{BB962C8B-B14F-4D97-AF65-F5344CB8AC3E}">
        <p14:creationId xmlns:p14="http://schemas.microsoft.com/office/powerpoint/2010/main" val="3885224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37740">
              <a:schemeClr val="accent2">
                <a:lumMod val="75000"/>
              </a:schemeClr>
            </a:gs>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9292E-D86F-9268-6653-160232734118}"/>
              </a:ext>
            </a:extLst>
          </p:cNvPr>
          <p:cNvSpPr>
            <a:spLocks noGrp="1"/>
          </p:cNvSpPr>
          <p:nvPr>
            <p:ph type="title"/>
          </p:nvPr>
        </p:nvSpPr>
        <p:spPr>
          <a:xfrm>
            <a:off x="3733800" y="141191"/>
            <a:ext cx="5210175" cy="595928"/>
          </a:xfrm>
        </p:spPr>
        <p:txBody>
          <a:bodyPr>
            <a:noAutofit/>
          </a:bodyPr>
          <a:lstStyle/>
          <a:p>
            <a:r>
              <a:rPr lang="en-US" sz="4000" b="1" dirty="0">
                <a:latin typeface="Arial" panose="020B0604020202020204" pitchFamily="34" charset="0"/>
                <a:cs typeface="Arial" panose="020B0604020202020204" pitchFamily="34" charset="0"/>
              </a:rPr>
              <a:t>Normalized Tables</a:t>
            </a:r>
          </a:p>
        </p:txBody>
      </p:sp>
      <p:sp>
        <p:nvSpPr>
          <p:cNvPr id="7" name="Content Placeholder 6">
            <a:extLst>
              <a:ext uri="{FF2B5EF4-FFF2-40B4-BE49-F238E27FC236}">
                <a16:creationId xmlns:a16="http://schemas.microsoft.com/office/drawing/2014/main" id="{09B69739-ADA7-7BF0-5DBB-31B46198AD43}"/>
              </a:ext>
            </a:extLst>
          </p:cNvPr>
          <p:cNvSpPr>
            <a:spLocks noGrp="1"/>
          </p:cNvSpPr>
          <p:nvPr>
            <p:ph idx="1"/>
          </p:nvPr>
        </p:nvSpPr>
        <p:spPr>
          <a:xfrm>
            <a:off x="326571" y="737119"/>
            <a:ext cx="11672595" cy="5439844"/>
          </a:xfrm>
        </p:spPr>
        <p:txBody>
          <a:bodyPr>
            <a:normAutofit/>
          </a:bodyPr>
          <a:lstStyle/>
          <a:p>
            <a:pPr marL="0" indent="0" algn="just">
              <a:buNone/>
            </a:pPr>
            <a:r>
              <a:rPr lang="en-US" sz="1800" dirty="0">
                <a:latin typeface="Arial" panose="020B0604020202020204" pitchFamily="34" charset="0"/>
                <a:cs typeface="Arial" panose="020B0604020202020204" pitchFamily="34" charset="0"/>
              </a:rPr>
              <a:t>The practice of structuring data in a database to eliminate data redundancy and reliance, hence enhancing data integrity and correctness, is known as normalization. Normalization is accomplished by dividing a huge table into smaller, more manageable tables that adhere to specific standards or normal forms.</a:t>
            </a:r>
          </a:p>
          <a:p>
            <a:pPr marL="0" indent="0" algn="just">
              <a:buNone/>
            </a:pPr>
            <a:endParaRPr lang="en-US" sz="18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CB61ED03-A0B0-99E1-CC0A-308434EDB06F}"/>
              </a:ext>
            </a:extLst>
          </p:cNvPr>
          <p:cNvPicPr>
            <a:picLocks noChangeAspect="1"/>
          </p:cNvPicPr>
          <p:nvPr/>
        </p:nvPicPr>
        <p:blipFill>
          <a:blip r:embed="rId2"/>
          <a:stretch>
            <a:fillRect/>
          </a:stretch>
        </p:blipFill>
        <p:spPr>
          <a:xfrm>
            <a:off x="233267" y="2037522"/>
            <a:ext cx="11538858" cy="4735369"/>
          </a:xfrm>
          <a:prstGeom prst="rect">
            <a:avLst/>
          </a:prstGeom>
        </p:spPr>
      </p:pic>
    </p:spTree>
    <p:extLst>
      <p:ext uri="{BB962C8B-B14F-4D97-AF65-F5344CB8AC3E}">
        <p14:creationId xmlns:p14="http://schemas.microsoft.com/office/powerpoint/2010/main" val="3612500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5C99F-EEC4-693E-E9CF-239698009DB3}"/>
              </a:ext>
            </a:extLst>
          </p:cNvPr>
          <p:cNvSpPr>
            <a:spLocks noGrp="1"/>
          </p:cNvSpPr>
          <p:nvPr>
            <p:ph type="title"/>
          </p:nvPr>
        </p:nvSpPr>
        <p:spPr>
          <a:xfrm>
            <a:off x="3368351" y="-187019"/>
            <a:ext cx="6842449" cy="1325563"/>
          </a:xfrm>
          <a:noFill/>
        </p:spPr>
        <p:txBody>
          <a:bodyPr>
            <a:normAutofit/>
          </a:bodyPr>
          <a:lstStyle/>
          <a:p>
            <a:pPr algn="ctr"/>
            <a:r>
              <a:rPr lang="en-US" sz="3200" b="1" dirty="0">
                <a:solidFill>
                  <a:srgbClr val="0070C0"/>
                </a:solidFill>
                <a:latin typeface="Arial" panose="020B0604020202020204" pitchFamily="34" charset="0"/>
                <a:cs typeface="Arial" panose="020B0604020202020204" pitchFamily="34" charset="0"/>
              </a:rPr>
              <a:t>Physical Tables in SQL Database</a:t>
            </a:r>
          </a:p>
        </p:txBody>
      </p:sp>
      <p:pic>
        <p:nvPicPr>
          <p:cNvPr id="5" name="Content Placeholder 4">
            <a:extLst>
              <a:ext uri="{FF2B5EF4-FFF2-40B4-BE49-F238E27FC236}">
                <a16:creationId xmlns:a16="http://schemas.microsoft.com/office/drawing/2014/main" id="{505EBA88-6DD1-68C8-8279-593EB76B3C90}"/>
              </a:ext>
            </a:extLst>
          </p:cNvPr>
          <p:cNvPicPr>
            <a:picLocks noGrp="1" noChangeAspect="1"/>
          </p:cNvPicPr>
          <p:nvPr>
            <p:ph idx="1"/>
          </p:nvPr>
        </p:nvPicPr>
        <p:blipFill>
          <a:blip r:embed="rId2"/>
          <a:stretch>
            <a:fillRect/>
          </a:stretch>
        </p:blipFill>
        <p:spPr>
          <a:xfrm>
            <a:off x="561722" y="1138544"/>
            <a:ext cx="11287432" cy="5370718"/>
          </a:xfrm>
        </p:spPr>
      </p:pic>
    </p:spTree>
    <p:extLst>
      <p:ext uri="{BB962C8B-B14F-4D97-AF65-F5344CB8AC3E}">
        <p14:creationId xmlns:p14="http://schemas.microsoft.com/office/powerpoint/2010/main" val="1352089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sz="4400" b="1" dirty="0">
                <a:solidFill>
                  <a:schemeClr val="tx1"/>
                </a:solidFill>
              </a:rPr>
              <a:t>Steps Involved in ELT</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p:txBody>
          <a:bodyPr vert="horz" lIns="91440" tIns="45720" rIns="91440" bIns="45720" rtlCol="0" anchor="ctr">
            <a:normAutofit/>
          </a:bodyPr>
          <a:lstStyle/>
          <a:p>
            <a:pPr>
              <a:spcAft>
                <a:spcPts val="600"/>
              </a:spcAft>
              <a:defRPr/>
            </a:pPr>
            <a:fld id="{B5CEABB6-07DC-46E8-9B57-56EC44A396E5}" type="slidenum">
              <a:rPr lang="en-US" smtClean="0">
                <a:solidFill>
                  <a:prstClr val="black">
                    <a:tint val="75000"/>
                  </a:prstClr>
                </a:solidFill>
                <a:latin typeface="Calibri" panose="020F0502020204030204"/>
              </a:rPr>
              <a:pPr>
                <a:spcAft>
                  <a:spcPts val="600"/>
                </a:spcAft>
                <a:defRPr/>
              </a:pPr>
              <a:t>7</a:t>
            </a:fld>
            <a:endParaRPr lang="en-US">
              <a:solidFill>
                <a:prstClr val="black">
                  <a:tint val="75000"/>
                </a:prstClr>
              </a:solidFill>
              <a:latin typeface="Calibri" panose="020F0502020204030204"/>
            </a:endParaRPr>
          </a:p>
        </p:txBody>
      </p:sp>
      <p:graphicFrame>
        <p:nvGraphicFramePr>
          <p:cNvPr id="89" name="Diagram 26">
            <a:extLst>
              <a:ext uri="{FF2B5EF4-FFF2-40B4-BE49-F238E27FC236}">
                <a16:creationId xmlns:a16="http://schemas.microsoft.com/office/drawing/2014/main" id="{F64EE1E8-3645-995D-266B-F5F617650F65}"/>
              </a:ext>
            </a:extLst>
          </p:cNvPr>
          <p:cNvGraphicFramePr/>
          <p:nvPr>
            <p:extLst>
              <p:ext uri="{D42A27DB-BD31-4B8C-83A1-F6EECF244321}">
                <p14:modId xmlns:p14="http://schemas.microsoft.com/office/powerpoint/2010/main" val="4266782751"/>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How to Clean Your Data: Best Practices for Data Hygiene">
            <a:extLst>
              <a:ext uri="{FF2B5EF4-FFF2-40B4-BE49-F238E27FC236}">
                <a16:creationId xmlns:a16="http://schemas.microsoft.com/office/drawing/2014/main" id="{05D14B7E-6E34-21B6-4C9B-73819A6F5FC5}"/>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009" t="1721" r="7048" b="3542"/>
          <a:stretch/>
        </p:blipFill>
        <p:spPr bwMode="auto">
          <a:xfrm>
            <a:off x="6941040" y="2230601"/>
            <a:ext cx="4389120" cy="3291840"/>
          </a:xfrm>
          <a:prstGeom prst="rect">
            <a:avLst/>
          </a:prstGeom>
          <a:noFill/>
          <a:effectLst>
            <a:softEdge rad="127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392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504824" y="274958"/>
            <a:ext cx="11268076" cy="925192"/>
          </a:xfrm>
        </p:spPr>
        <p:txBody>
          <a:bodyPr vert="horz" lIns="91440" tIns="45720" rIns="91440" bIns="45720" rtlCol="0" anchor="b">
            <a:noAutofit/>
          </a:bodyPr>
          <a:lstStyle/>
          <a:p>
            <a:pPr lvl="0"/>
            <a:r>
              <a:rPr lang="en-US" sz="3900" b="1" kern="1200" dirty="0">
                <a:solidFill>
                  <a:schemeClr val="tx1"/>
                </a:solidFill>
                <a:latin typeface="+mj-lt"/>
                <a:ea typeface="+mj-ea"/>
                <a:cs typeface="+mj-cs"/>
              </a:rPr>
              <a:t>Creating the staging table and Loading the raw data</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1704320" y="6455664"/>
            <a:ext cx="448056" cy="365125"/>
          </a:xfrm>
        </p:spPr>
        <p:txBody>
          <a:bodyPr vert="horz" lIns="91440" tIns="45720" rIns="91440" bIns="45720" rtlCol="0" anchor="ctr">
            <a:normAutofit/>
          </a:bodyPr>
          <a:lstStyle/>
          <a:p>
            <a:pPr>
              <a:spcAft>
                <a:spcPts val="600"/>
              </a:spcAft>
            </a:pPr>
            <a:fld id="{B5CEABB6-07DC-46E8-9B57-56EC44A396E5}" type="slidenum">
              <a:rPr lang="en-US" sz="1100">
                <a:solidFill>
                  <a:srgbClr val="FFFFFF"/>
                </a:solidFill>
              </a:rPr>
              <a:pPr>
                <a:spcAft>
                  <a:spcPts val="600"/>
                </a:spcAft>
              </a:pPr>
              <a:t>8</a:t>
            </a:fld>
            <a:endParaRPr lang="en-US" sz="1100">
              <a:solidFill>
                <a:srgbClr val="FFFFFF"/>
              </a:solidFill>
            </a:endParaRPr>
          </a:p>
        </p:txBody>
      </p:sp>
      <p:pic>
        <p:nvPicPr>
          <p:cNvPr id="3" name="Picture 2" descr="Graphical user interface, text, application&#10;&#10;Description automatically generated">
            <a:extLst>
              <a:ext uri="{FF2B5EF4-FFF2-40B4-BE49-F238E27FC236}">
                <a16:creationId xmlns:a16="http://schemas.microsoft.com/office/drawing/2014/main" id="{078A886C-259F-E3D0-0E88-3AA6D231E65E}"/>
              </a:ext>
            </a:extLst>
          </p:cNvPr>
          <p:cNvPicPr>
            <a:picLocks noChangeAspect="1"/>
          </p:cNvPicPr>
          <p:nvPr/>
        </p:nvPicPr>
        <p:blipFill rotWithShape="1">
          <a:blip r:embed="rId2"/>
          <a:srcRect r="6367" b="2"/>
          <a:stretch/>
        </p:blipFill>
        <p:spPr>
          <a:xfrm>
            <a:off x="386071" y="1729379"/>
            <a:ext cx="5536717" cy="2912195"/>
          </a:xfrm>
          <a:prstGeom prst="rect">
            <a:avLst/>
          </a:prstGeom>
        </p:spPr>
      </p:pic>
      <p:pic>
        <p:nvPicPr>
          <p:cNvPr id="4" name="Picture 3" descr="Graphical user interface, application&#10;&#10;Description automatically generated">
            <a:extLst>
              <a:ext uri="{FF2B5EF4-FFF2-40B4-BE49-F238E27FC236}">
                <a16:creationId xmlns:a16="http://schemas.microsoft.com/office/drawing/2014/main" id="{180FA045-EE83-FAA8-02BC-626BD343E7B5}"/>
              </a:ext>
            </a:extLst>
          </p:cNvPr>
          <p:cNvPicPr>
            <a:picLocks noChangeAspect="1"/>
          </p:cNvPicPr>
          <p:nvPr/>
        </p:nvPicPr>
        <p:blipFill rotWithShape="1">
          <a:blip r:embed="rId3"/>
          <a:srcRect r="6590" b="4"/>
          <a:stretch/>
        </p:blipFill>
        <p:spPr>
          <a:xfrm>
            <a:off x="6266878" y="1729379"/>
            <a:ext cx="5437442" cy="283763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32" name="TextBox 31">
            <a:extLst>
              <a:ext uri="{FF2B5EF4-FFF2-40B4-BE49-F238E27FC236}">
                <a16:creationId xmlns:a16="http://schemas.microsoft.com/office/drawing/2014/main" id="{EF88405D-4244-1E48-9CF1-EE9CD7D4B86E}"/>
              </a:ext>
            </a:extLst>
          </p:cNvPr>
          <p:cNvSpPr txBox="1"/>
          <p:nvPr/>
        </p:nvSpPr>
        <p:spPr>
          <a:xfrm>
            <a:off x="1477539" y="4257396"/>
            <a:ext cx="9160576" cy="183859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Extracting the data from the CSV file to the staging table by matching the datatypes of all the columns. We have extracted 681315 records to the Staging table.</a:t>
            </a:r>
          </a:p>
        </p:txBody>
      </p:sp>
    </p:spTree>
    <p:extLst>
      <p:ext uri="{BB962C8B-B14F-4D97-AF65-F5344CB8AC3E}">
        <p14:creationId xmlns:p14="http://schemas.microsoft.com/office/powerpoint/2010/main" val="15838478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Description automatically generated">
            <a:extLst>
              <a:ext uri="{FF2B5EF4-FFF2-40B4-BE49-F238E27FC236}">
                <a16:creationId xmlns:a16="http://schemas.microsoft.com/office/drawing/2014/main" id="{0973A1B8-5D0D-5AB5-F12A-5D44F28F0164}"/>
              </a:ext>
            </a:extLst>
          </p:cNvPr>
          <p:cNvPicPr>
            <a:picLocks noChangeAspect="1"/>
          </p:cNvPicPr>
          <p:nvPr/>
        </p:nvPicPr>
        <p:blipFill>
          <a:blip r:embed="rId2"/>
          <a:stretch>
            <a:fillRect/>
          </a:stretch>
        </p:blipFill>
        <p:spPr>
          <a:xfrm>
            <a:off x="77143" y="934278"/>
            <a:ext cx="6018856" cy="4661451"/>
          </a:xfrm>
          <a:prstGeom prst="rect">
            <a:avLst/>
          </a:prstGeom>
        </p:spPr>
      </p:pic>
      <p:sp>
        <p:nvSpPr>
          <p:cNvPr id="46" name="Right Triangle 45">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6889833" y="1188637"/>
            <a:ext cx="4218138" cy="1597228"/>
          </a:xfrm>
        </p:spPr>
        <p:txBody>
          <a:bodyPr vert="horz" lIns="91440" tIns="45720" rIns="91440" bIns="45720" rtlCol="0" anchor="ctr">
            <a:normAutofit/>
          </a:bodyPr>
          <a:lstStyle/>
          <a:p>
            <a:pPr lvl="0"/>
            <a:r>
              <a:rPr lang="en-US" sz="5400" kern="1200">
                <a:solidFill>
                  <a:schemeClr val="tx1"/>
                </a:solidFill>
                <a:latin typeface="+mj-lt"/>
                <a:ea typeface="+mj-ea"/>
                <a:cs typeface="+mj-cs"/>
              </a:rPr>
              <a:t> Processing       Data</a:t>
            </a:r>
          </a:p>
        </p:txBody>
      </p:sp>
      <p:sp>
        <p:nvSpPr>
          <p:cNvPr id="32" name="TextBox 31">
            <a:extLst>
              <a:ext uri="{FF2B5EF4-FFF2-40B4-BE49-F238E27FC236}">
                <a16:creationId xmlns:a16="http://schemas.microsoft.com/office/drawing/2014/main" id="{EF88405D-4244-1E48-9CF1-EE9CD7D4B86E}"/>
              </a:ext>
            </a:extLst>
          </p:cNvPr>
          <p:cNvSpPr txBox="1"/>
          <p:nvPr/>
        </p:nvSpPr>
        <p:spPr>
          <a:xfrm>
            <a:off x="6889832" y="2998278"/>
            <a:ext cx="4114773" cy="1893762"/>
          </a:xfrm>
          <a:prstGeom prst="rect">
            <a:avLst/>
          </a:prstGeom>
        </p:spPr>
        <p:txBody>
          <a:bodyPr vert="horz" lIns="91440" tIns="45720" rIns="91440" bIns="45720" rtlCol="0" anchor="t">
            <a:normAutofit/>
          </a:bodyPr>
          <a:lstStyle/>
          <a:p>
            <a:pPr indent="-228600" defTabSz="914400">
              <a:lnSpc>
                <a:spcPct val="90000"/>
              </a:lnSpc>
              <a:spcAft>
                <a:spcPts val="600"/>
              </a:spcAft>
              <a:buFont typeface="Arial" panose="020B0604020202020204" pitchFamily="34" charset="0"/>
              <a:buChar char="•"/>
            </a:pPr>
            <a:r>
              <a:rPr lang="en-US" dirty="0"/>
              <a:t>Processing is done by renaming some fields, filtering some unwanted data, and calculated fields </a:t>
            </a:r>
            <a:r>
              <a:rPr lang="en-US" dirty="0">
                <a:effectLst/>
              </a:rPr>
              <a:t>was created to check if the date of the sale is after 2010 and if the condition of the car is good based on the Sanctions.</a:t>
            </a:r>
            <a:endParaRPr lang="en-US" dirty="0"/>
          </a:p>
          <a:p>
            <a:pPr indent="-228600" defTabSz="914400">
              <a:lnSpc>
                <a:spcPct val="90000"/>
              </a:lnSpc>
              <a:spcAft>
                <a:spcPts val="600"/>
              </a:spcAft>
              <a:buFont typeface="Arial" panose="020B0604020202020204" pitchFamily="34" charset="0"/>
              <a:buChar char="•"/>
            </a:pPr>
            <a:endParaRPr lang="en-US" sz="1400" dirty="0"/>
          </a:p>
        </p:txBody>
      </p:sp>
    </p:spTree>
    <p:extLst>
      <p:ext uri="{BB962C8B-B14F-4D97-AF65-F5344CB8AC3E}">
        <p14:creationId xmlns:p14="http://schemas.microsoft.com/office/powerpoint/2010/main" val="20146982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D446390-8521-40A2-A462-EA068123BED9}">
  <ds:schemaRefs>
    <ds:schemaRef ds:uri="http://schemas.microsoft.com/sharepoint/v3/contenttype/forms"/>
  </ds:schemaRefs>
</ds:datastoreItem>
</file>

<file path=customXml/itemProps2.xml><?xml version="1.0" encoding="utf-8"?>
<ds:datastoreItem xmlns:ds="http://schemas.openxmlformats.org/officeDocument/2006/customXml" ds:itemID="{01E84A1C-2814-43A7-9448-348326113A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BA3906-9696-4247-AC0D-DD5C26B2A70A}">
  <ds:schemaRefs>
    <ds:schemaRef ds:uri="16c05727-aa75-4e4a-9b5f-8a80a1165891"/>
    <ds:schemaRef ds:uri="http://schemas.microsoft.com/office/2006/documentManagement/types"/>
    <ds:schemaRef ds:uri="71af3243-3dd4-4a8d-8c0d-dd76da1f02a5"/>
    <ds:schemaRef ds:uri="http://www.w3.org/XML/1998/namespace"/>
    <ds:schemaRef ds:uri="http://purl.org/dc/terms/"/>
    <ds:schemaRef ds:uri="http://schemas.microsoft.com/office/infopath/2007/PartnerControls"/>
    <ds:schemaRef ds:uri="230e9df3-be65-4c73-a93b-d1236ebd677e"/>
    <ds:schemaRef ds:uri="http://purl.org/dc/elements/1.1/"/>
    <ds:schemaRef ds:uri="http://schemas.openxmlformats.org/package/2006/metadata/core-properties"/>
    <ds:schemaRef ds:uri="http://schemas.microsoft.com/sharepoint/v3"/>
    <ds:schemaRef ds:uri="http://schemas.microsoft.com/office/2006/metadata/properties"/>
    <ds:schemaRef ds:uri="http://purl.org/dc/dcmitype/"/>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 2013 - 2022</Template>
  <TotalTime>794</TotalTime>
  <Words>510</Words>
  <Application>Microsoft Office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ELECTRIC Vehicle registration dataset project</vt:lpstr>
      <vt:lpstr>Team members</vt:lpstr>
      <vt:lpstr>Abstract</vt:lpstr>
      <vt:lpstr> </vt:lpstr>
      <vt:lpstr>Normalized Tables</vt:lpstr>
      <vt:lpstr>Physical Tables in SQL Database</vt:lpstr>
      <vt:lpstr>Steps Involved in ELT</vt:lpstr>
      <vt:lpstr>Creating the staging table and Loading the raw data</vt:lpstr>
      <vt:lpstr> Processing       Data</vt:lpstr>
      <vt:lpstr>Mapping Data to normalized Table</vt:lpstr>
      <vt:lpstr>Records in each stage</vt:lpstr>
      <vt:lpstr>Tableau Dashboard</vt:lpstr>
      <vt:lpstr>Dashboards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ELT Process</dc:title>
  <dc:creator>NSanthoshJacob@clarku.edu</dc:creator>
  <cp:lastModifiedBy>Nivin S Jacob</cp:lastModifiedBy>
  <cp:revision>18</cp:revision>
  <dcterms:created xsi:type="dcterms:W3CDTF">2023-04-24T02:28:44Z</dcterms:created>
  <dcterms:modified xsi:type="dcterms:W3CDTF">2023-04-24T20:11:49Z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