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292" r:id="rId4"/>
    <p:sldId id="304" r:id="rId5"/>
    <p:sldId id="316" r:id="rId6"/>
    <p:sldId id="317" r:id="rId7"/>
    <p:sldId id="306" r:id="rId8"/>
    <p:sldId id="307" r:id="rId9"/>
    <p:sldId id="308" r:id="rId10"/>
    <p:sldId id="318" r:id="rId11"/>
    <p:sldId id="324" r:id="rId12"/>
    <p:sldId id="319" r:id="rId13"/>
    <p:sldId id="309" r:id="rId14"/>
    <p:sldId id="320" r:id="rId15"/>
    <p:sldId id="321" r:id="rId16"/>
    <p:sldId id="322" r:id="rId17"/>
    <p:sldId id="323" r:id="rId18"/>
    <p:sldId id="310" r:id="rId19"/>
    <p:sldId id="311" r:id="rId20"/>
    <p:sldId id="312" r:id="rId21"/>
    <p:sldId id="313" r:id="rId22"/>
    <p:sldId id="314" r:id="rId23"/>
    <p:sldId id="259" r:id="rId24"/>
  </p:sldIdLst>
  <p:sldSz cx="12192000" cy="6858000"/>
  <p:notesSz cx="68580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7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686" userDrawn="1">
          <p15:clr>
            <a:srgbClr val="A4A3A4"/>
          </p15:clr>
        </p15:guide>
        <p15:guide id="4" orient="horz" pos="1250" userDrawn="1">
          <p15:clr>
            <a:srgbClr val="A4A3A4"/>
          </p15:clr>
        </p15:guide>
        <p15:guide id="5" orient="horz" pos="2010" userDrawn="1">
          <p15:clr>
            <a:srgbClr val="A4A3A4"/>
          </p15:clr>
        </p15:guide>
        <p15:guide id="6" pos="5957" userDrawn="1">
          <p15:clr>
            <a:srgbClr val="A4A3A4"/>
          </p15:clr>
        </p15:guide>
        <p15:guide id="7" pos="5884" userDrawn="1">
          <p15:clr>
            <a:srgbClr val="A4A3A4"/>
          </p15:clr>
        </p15:guide>
        <p15:guide id="8" orient="horz" pos="3886" userDrawn="1">
          <p15:clr>
            <a:srgbClr val="A4A3A4"/>
          </p15:clr>
        </p15:guide>
        <p15:guide id="9" orient="horz" pos="2849" userDrawn="1">
          <p15:clr>
            <a:srgbClr val="A4A3A4"/>
          </p15:clr>
        </p15:guide>
        <p15:guide id="10" orient="horz" pos="890" userDrawn="1">
          <p15:clr>
            <a:srgbClr val="A4A3A4"/>
          </p15:clr>
        </p15:guide>
        <p15:guide id="11" orient="horz" pos="2840" userDrawn="1">
          <p15:clr>
            <a:srgbClr val="A4A3A4"/>
          </p15:clr>
        </p15:guide>
        <p15:guide id="12" orient="horz" pos="157" userDrawn="1">
          <p15:clr>
            <a:srgbClr val="A4A3A4"/>
          </p15:clr>
        </p15:guide>
        <p15:guide id="13" orient="horz" pos="48" userDrawn="1">
          <p15:clr>
            <a:srgbClr val="A4A3A4"/>
          </p15:clr>
        </p15:guide>
        <p15:guide id="14" pos="4605" userDrawn="1">
          <p15:clr>
            <a:srgbClr val="A4A3A4"/>
          </p15:clr>
        </p15:guide>
        <p15:guide id="15" pos="7529" userDrawn="1">
          <p15:clr>
            <a:srgbClr val="A4A3A4"/>
          </p15:clr>
        </p15:guide>
        <p15:guide id="16" pos="31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a David" initials="PD" lastIdx="1" clrIdx="0"/>
  <p:cmAuthor id="2" name="Melissa Lynch" initials="ML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B26"/>
    <a:srgbClr val="F5D6D6"/>
    <a:srgbClr val="DDDDDD"/>
    <a:srgbClr val="000000"/>
    <a:srgbClr val="A92028"/>
    <a:srgbClr val="169C71"/>
    <a:srgbClr val="00895F"/>
    <a:srgbClr val="128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 autoAdjust="0"/>
    <p:restoredTop sz="96327" autoAdjust="0"/>
  </p:normalViewPr>
  <p:slideViewPr>
    <p:cSldViewPr snapToGrid="0" showGuides="1">
      <p:cViewPr varScale="1">
        <p:scale>
          <a:sx n="87" d="100"/>
          <a:sy n="87" d="100"/>
        </p:scale>
        <p:origin x="547" y="67"/>
      </p:cViewPr>
      <p:guideLst>
        <p:guide orient="horz" pos="717"/>
        <p:guide pos="7469"/>
        <p:guide orient="horz" pos="686"/>
        <p:guide orient="horz" pos="1250"/>
        <p:guide orient="horz" pos="2010"/>
        <p:guide pos="5957"/>
        <p:guide pos="5884"/>
        <p:guide orient="horz" pos="3886"/>
        <p:guide orient="horz" pos="2849"/>
        <p:guide orient="horz" pos="890"/>
        <p:guide orient="horz" pos="2840"/>
        <p:guide orient="horz" pos="157"/>
        <p:guide orient="horz" pos="48"/>
        <p:guide pos="4605"/>
        <p:guide pos="7529"/>
        <p:guide pos="3147"/>
      </p:guideLst>
    </p:cSldViewPr>
  </p:slideViewPr>
  <p:outlineViewPr>
    <p:cViewPr>
      <p:scale>
        <a:sx n="33" d="100"/>
        <a:sy n="33" d="100"/>
      </p:scale>
      <p:origin x="0" y="13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A87003-6E0C-49C9-8782-38B0399CCEE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FC3629-BC9F-4175-BB21-4DD72CD7F75F}">
      <dgm:prSet phldrT="[Text]"/>
      <dgm:spPr/>
      <dgm:t>
        <a:bodyPr/>
        <a:lstStyle/>
        <a:p>
          <a:r>
            <a:rPr lang="en-US" dirty="0"/>
            <a:t>Calculated field Returns</a:t>
          </a:r>
        </a:p>
      </dgm:t>
    </dgm:pt>
    <dgm:pt modelId="{EBEF81C9-DD2C-4B44-8076-51B197AA7B3C}" type="parTrans" cxnId="{4FF8584B-A79D-43AE-A9A7-FF2C1C9BE7B2}">
      <dgm:prSet/>
      <dgm:spPr/>
      <dgm:t>
        <a:bodyPr/>
        <a:lstStyle/>
        <a:p>
          <a:endParaRPr lang="en-US"/>
        </a:p>
      </dgm:t>
    </dgm:pt>
    <dgm:pt modelId="{F3D5B47C-C168-4ACC-81CD-36836E674EA9}" type="sibTrans" cxnId="{4FF8584B-A79D-43AE-A9A7-FF2C1C9BE7B2}">
      <dgm:prSet/>
      <dgm:spPr/>
      <dgm:t>
        <a:bodyPr/>
        <a:lstStyle/>
        <a:p>
          <a:endParaRPr lang="en-US"/>
        </a:p>
      </dgm:t>
    </dgm:pt>
    <dgm:pt modelId="{3D200DBE-A568-4C21-BBDE-1EA5D105A1E6}">
      <dgm:prSet phldrT="[Text]"/>
      <dgm:spPr/>
      <dgm:t>
        <a:bodyPr/>
        <a:lstStyle/>
        <a:p>
          <a:r>
            <a:rPr lang="en-US" dirty="0"/>
            <a:t>PCA</a:t>
          </a:r>
        </a:p>
      </dgm:t>
    </dgm:pt>
    <dgm:pt modelId="{DAD80696-5852-4BB5-AB06-C2EAB6A7FC5F}" type="parTrans" cxnId="{D28EE706-CAD0-4068-8E55-221D8855134B}">
      <dgm:prSet/>
      <dgm:spPr/>
      <dgm:t>
        <a:bodyPr/>
        <a:lstStyle/>
        <a:p>
          <a:endParaRPr lang="en-US"/>
        </a:p>
      </dgm:t>
    </dgm:pt>
    <dgm:pt modelId="{FA81D0BE-5DED-4F9F-A9F4-EA7C37A91F79}" type="sibTrans" cxnId="{D28EE706-CAD0-4068-8E55-221D8855134B}">
      <dgm:prSet/>
      <dgm:spPr/>
      <dgm:t>
        <a:bodyPr/>
        <a:lstStyle/>
        <a:p>
          <a:endParaRPr lang="en-US"/>
        </a:p>
      </dgm:t>
    </dgm:pt>
    <dgm:pt modelId="{C0F0AC5D-15A1-45CC-85A3-6E4FC9CDBBD8}">
      <dgm:prSet phldrT="[Text]"/>
      <dgm:spPr/>
      <dgm:t>
        <a:bodyPr/>
        <a:lstStyle/>
        <a:p>
          <a:r>
            <a:rPr lang="en-US" dirty="0"/>
            <a:t>Split Train and Test Data</a:t>
          </a:r>
        </a:p>
      </dgm:t>
    </dgm:pt>
    <dgm:pt modelId="{B74F3D69-F138-4836-97D8-9A41ABC76FB8}" type="parTrans" cxnId="{D54D23AC-F088-42DD-8ABF-78E805E06E8B}">
      <dgm:prSet/>
      <dgm:spPr/>
      <dgm:t>
        <a:bodyPr/>
        <a:lstStyle/>
        <a:p>
          <a:endParaRPr lang="en-US"/>
        </a:p>
      </dgm:t>
    </dgm:pt>
    <dgm:pt modelId="{F4D5B36C-4EEA-4773-AF61-79C8340B8E7F}" type="sibTrans" cxnId="{D54D23AC-F088-42DD-8ABF-78E805E06E8B}">
      <dgm:prSet/>
      <dgm:spPr/>
      <dgm:t>
        <a:bodyPr/>
        <a:lstStyle/>
        <a:p>
          <a:endParaRPr lang="en-US"/>
        </a:p>
      </dgm:t>
    </dgm:pt>
    <dgm:pt modelId="{55E9D441-DAF1-46D3-AFF9-9B636F8DC316}">
      <dgm:prSet phldrT="[Text]"/>
      <dgm:spPr/>
      <dgm:t>
        <a:bodyPr/>
        <a:lstStyle/>
        <a:p>
          <a:r>
            <a:rPr lang="en-US" dirty="0"/>
            <a:t>Assign Independent and dependent for Training</a:t>
          </a:r>
        </a:p>
      </dgm:t>
    </dgm:pt>
    <dgm:pt modelId="{3E3689E7-209D-4775-B466-CC040A613F6C}" type="parTrans" cxnId="{8B4F5AED-F050-46FE-9EC0-BAD04D916EFD}">
      <dgm:prSet/>
      <dgm:spPr/>
      <dgm:t>
        <a:bodyPr/>
        <a:lstStyle/>
        <a:p>
          <a:endParaRPr lang="en-US"/>
        </a:p>
      </dgm:t>
    </dgm:pt>
    <dgm:pt modelId="{BB6C6FB5-DFAB-4A19-B76F-71F636C3ED11}" type="sibTrans" cxnId="{8B4F5AED-F050-46FE-9EC0-BAD04D916EFD}">
      <dgm:prSet/>
      <dgm:spPr/>
      <dgm:t>
        <a:bodyPr/>
        <a:lstStyle/>
        <a:p>
          <a:endParaRPr lang="en-US"/>
        </a:p>
      </dgm:t>
    </dgm:pt>
    <dgm:pt modelId="{B6869637-A84E-4D3E-BFE5-56636A48D297}">
      <dgm:prSet phldrT="[Text]"/>
      <dgm:spPr/>
      <dgm:t>
        <a:bodyPr/>
        <a:lstStyle/>
        <a:p>
          <a:r>
            <a:rPr lang="en-US" dirty="0"/>
            <a:t>Training Model</a:t>
          </a:r>
        </a:p>
      </dgm:t>
    </dgm:pt>
    <dgm:pt modelId="{0A2170FA-F174-4031-9EAB-004DAEBD6854}" type="parTrans" cxnId="{FBAEC36A-E35D-43E2-9679-9F230E81ED21}">
      <dgm:prSet/>
      <dgm:spPr/>
      <dgm:t>
        <a:bodyPr/>
        <a:lstStyle/>
        <a:p>
          <a:endParaRPr lang="en-US"/>
        </a:p>
      </dgm:t>
    </dgm:pt>
    <dgm:pt modelId="{FCEBB257-67E0-4FD3-B2CA-22ED5D229C45}" type="sibTrans" cxnId="{FBAEC36A-E35D-43E2-9679-9F230E81ED21}">
      <dgm:prSet/>
      <dgm:spPr/>
      <dgm:t>
        <a:bodyPr/>
        <a:lstStyle/>
        <a:p>
          <a:endParaRPr lang="en-US"/>
        </a:p>
      </dgm:t>
    </dgm:pt>
    <dgm:pt modelId="{8C5830AD-F030-4970-95D5-539A7E610CD1}">
      <dgm:prSet phldrT="[Text]"/>
      <dgm:spPr/>
      <dgm:t>
        <a:bodyPr/>
        <a:lstStyle/>
        <a:p>
          <a:r>
            <a:rPr lang="en-US" dirty="0"/>
            <a:t>Extracting predictions</a:t>
          </a:r>
        </a:p>
      </dgm:t>
    </dgm:pt>
    <dgm:pt modelId="{F7A744A9-D8D9-47BA-86B7-5B5154A8869A}" type="parTrans" cxnId="{B8E07CA9-955E-4C9E-9ABD-60D65B1FDF9D}">
      <dgm:prSet/>
      <dgm:spPr/>
      <dgm:t>
        <a:bodyPr/>
        <a:lstStyle/>
        <a:p>
          <a:endParaRPr lang="en-US"/>
        </a:p>
      </dgm:t>
    </dgm:pt>
    <dgm:pt modelId="{224CCE75-7AC6-4AE5-929D-28D4637A9C88}" type="sibTrans" cxnId="{B8E07CA9-955E-4C9E-9ABD-60D65B1FDF9D}">
      <dgm:prSet/>
      <dgm:spPr/>
      <dgm:t>
        <a:bodyPr/>
        <a:lstStyle/>
        <a:p>
          <a:endParaRPr lang="en-US"/>
        </a:p>
      </dgm:t>
    </dgm:pt>
    <dgm:pt modelId="{DA66AE07-991B-4923-8DC3-2EF4AD4AE4E9}">
      <dgm:prSet phldrT="[Text]"/>
      <dgm:spPr/>
      <dgm:t>
        <a:bodyPr/>
        <a:lstStyle/>
        <a:p>
          <a:r>
            <a:rPr lang="en-US" dirty="0"/>
            <a:t>Plotting values</a:t>
          </a:r>
        </a:p>
      </dgm:t>
    </dgm:pt>
    <dgm:pt modelId="{2CDAC3A6-6FA3-42D6-A35A-8AB188022501}" type="parTrans" cxnId="{ED385071-4114-46D1-8CD4-06E1D62BB70D}">
      <dgm:prSet/>
      <dgm:spPr/>
      <dgm:t>
        <a:bodyPr/>
        <a:lstStyle/>
        <a:p>
          <a:endParaRPr lang="en-US"/>
        </a:p>
      </dgm:t>
    </dgm:pt>
    <dgm:pt modelId="{1254887B-6CA1-40CD-8336-1587A4DC4899}" type="sibTrans" cxnId="{ED385071-4114-46D1-8CD4-06E1D62BB70D}">
      <dgm:prSet/>
      <dgm:spPr/>
      <dgm:t>
        <a:bodyPr/>
        <a:lstStyle/>
        <a:p>
          <a:endParaRPr lang="en-US"/>
        </a:p>
      </dgm:t>
    </dgm:pt>
    <dgm:pt modelId="{4A6ACFAC-DEB8-4173-B1B3-4A7C1AF401CA}" type="pres">
      <dgm:prSet presAssocID="{03A87003-6E0C-49C9-8782-38B0399CCEE9}" presName="Name0" presStyleCnt="0">
        <dgm:presLayoutVars>
          <dgm:dir/>
          <dgm:animLvl val="lvl"/>
          <dgm:resizeHandles val="exact"/>
        </dgm:presLayoutVars>
      </dgm:prSet>
      <dgm:spPr/>
    </dgm:pt>
    <dgm:pt modelId="{5E011E7D-49C3-43B0-BC1D-289BB028A940}" type="pres">
      <dgm:prSet presAssocID="{DA66AE07-991B-4923-8DC3-2EF4AD4AE4E9}" presName="boxAndChildren" presStyleCnt="0"/>
      <dgm:spPr/>
    </dgm:pt>
    <dgm:pt modelId="{F7569BAC-CCC3-4403-8840-7C8ED7653F12}" type="pres">
      <dgm:prSet presAssocID="{DA66AE07-991B-4923-8DC3-2EF4AD4AE4E9}" presName="parentTextBox" presStyleLbl="node1" presStyleIdx="0" presStyleCnt="7"/>
      <dgm:spPr/>
    </dgm:pt>
    <dgm:pt modelId="{47BA8FAB-7EAB-4798-9892-E043534A1165}" type="pres">
      <dgm:prSet presAssocID="{224CCE75-7AC6-4AE5-929D-28D4637A9C88}" presName="sp" presStyleCnt="0"/>
      <dgm:spPr/>
    </dgm:pt>
    <dgm:pt modelId="{24BBD3A1-1A37-4FE4-8B0F-3CF60842F971}" type="pres">
      <dgm:prSet presAssocID="{8C5830AD-F030-4970-95D5-539A7E610CD1}" presName="arrowAndChildren" presStyleCnt="0"/>
      <dgm:spPr/>
    </dgm:pt>
    <dgm:pt modelId="{061AB988-74AA-4C1F-85B1-62C36990B28E}" type="pres">
      <dgm:prSet presAssocID="{8C5830AD-F030-4970-95D5-539A7E610CD1}" presName="parentTextArrow" presStyleLbl="node1" presStyleIdx="1" presStyleCnt="7"/>
      <dgm:spPr/>
    </dgm:pt>
    <dgm:pt modelId="{040822AA-F078-402B-9EB7-AE55B7B65EE6}" type="pres">
      <dgm:prSet presAssocID="{FCEBB257-67E0-4FD3-B2CA-22ED5D229C45}" presName="sp" presStyleCnt="0"/>
      <dgm:spPr/>
    </dgm:pt>
    <dgm:pt modelId="{11421FB8-B7FC-4B0E-85D1-633978B04D91}" type="pres">
      <dgm:prSet presAssocID="{B6869637-A84E-4D3E-BFE5-56636A48D297}" presName="arrowAndChildren" presStyleCnt="0"/>
      <dgm:spPr/>
    </dgm:pt>
    <dgm:pt modelId="{DD133B70-B6A1-40E6-8B10-481F283DDAD4}" type="pres">
      <dgm:prSet presAssocID="{B6869637-A84E-4D3E-BFE5-56636A48D297}" presName="parentTextArrow" presStyleLbl="node1" presStyleIdx="2" presStyleCnt="7"/>
      <dgm:spPr/>
    </dgm:pt>
    <dgm:pt modelId="{EBBCE1D8-DB08-4238-9779-B6B72D764719}" type="pres">
      <dgm:prSet presAssocID="{BB6C6FB5-DFAB-4A19-B76F-71F636C3ED11}" presName="sp" presStyleCnt="0"/>
      <dgm:spPr/>
    </dgm:pt>
    <dgm:pt modelId="{AF1D67FD-E64B-4737-BC03-090964C79333}" type="pres">
      <dgm:prSet presAssocID="{55E9D441-DAF1-46D3-AFF9-9B636F8DC316}" presName="arrowAndChildren" presStyleCnt="0"/>
      <dgm:spPr/>
    </dgm:pt>
    <dgm:pt modelId="{A50AC268-A6F6-429F-98BC-28A5A716D308}" type="pres">
      <dgm:prSet presAssocID="{55E9D441-DAF1-46D3-AFF9-9B636F8DC316}" presName="parentTextArrow" presStyleLbl="node1" presStyleIdx="3" presStyleCnt="7"/>
      <dgm:spPr/>
    </dgm:pt>
    <dgm:pt modelId="{540B1486-C143-4BED-A4FC-74797BAA452E}" type="pres">
      <dgm:prSet presAssocID="{F4D5B36C-4EEA-4773-AF61-79C8340B8E7F}" presName="sp" presStyleCnt="0"/>
      <dgm:spPr/>
    </dgm:pt>
    <dgm:pt modelId="{C4EFDD9B-B12D-4393-A216-AE4AC6B64FF0}" type="pres">
      <dgm:prSet presAssocID="{C0F0AC5D-15A1-45CC-85A3-6E4FC9CDBBD8}" presName="arrowAndChildren" presStyleCnt="0"/>
      <dgm:spPr/>
    </dgm:pt>
    <dgm:pt modelId="{2757B56B-769D-43D4-A83E-B025065DDA08}" type="pres">
      <dgm:prSet presAssocID="{C0F0AC5D-15A1-45CC-85A3-6E4FC9CDBBD8}" presName="parentTextArrow" presStyleLbl="node1" presStyleIdx="4" presStyleCnt="7"/>
      <dgm:spPr/>
    </dgm:pt>
    <dgm:pt modelId="{F8D23938-7B03-439D-A7C3-6E4B61629F7B}" type="pres">
      <dgm:prSet presAssocID="{FA81D0BE-5DED-4F9F-A9F4-EA7C37A91F79}" presName="sp" presStyleCnt="0"/>
      <dgm:spPr/>
    </dgm:pt>
    <dgm:pt modelId="{8D8E8EAE-FE13-47FC-91A4-251A4EBF2E3B}" type="pres">
      <dgm:prSet presAssocID="{3D200DBE-A568-4C21-BBDE-1EA5D105A1E6}" presName="arrowAndChildren" presStyleCnt="0"/>
      <dgm:spPr/>
    </dgm:pt>
    <dgm:pt modelId="{DBC34702-5D17-47DE-857C-13F44C259B98}" type="pres">
      <dgm:prSet presAssocID="{3D200DBE-A568-4C21-BBDE-1EA5D105A1E6}" presName="parentTextArrow" presStyleLbl="node1" presStyleIdx="5" presStyleCnt="7"/>
      <dgm:spPr/>
    </dgm:pt>
    <dgm:pt modelId="{BF744C0E-328C-45B1-86FF-007DB497BAE2}" type="pres">
      <dgm:prSet presAssocID="{F3D5B47C-C168-4ACC-81CD-36836E674EA9}" presName="sp" presStyleCnt="0"/>
      <dgm:spPr/>
    </dgm:pt>
    <dgm:pt modelId="{420C34A7-45AB-4B6C-ADA8-F22364E457F8}" type="pres">
      <dgm:prSet presAssocID="{54FC3629-BC9F-4175-BB21-4DD72CD7F75F}" presName="arrowAndChildren" presStyleCnt="0"/>
      <dgm:spPr/>
    </dgm:pt>
    <dgm:pt modelId="{F02B986A-D240-45FE-94FC-99D89828CAFD}" type="pres">
      <dgm:prSet presAssocID="{54FC3629-BC9F-4175-BB21-4DD72CD7F75F}" presName="parentTextArrow" presStyleLbl="node1" presStyleIdx="6" presStyleCnt="7"/>
      <dgm:spPr/>
    </dgm:pt>
  </dgm:ptLst>
  <dgm:cxnLst>
    <dgm:cxn modelId="{D28EE706-CAD0-4068-8E55-221D8855134B}" srcId="{03A87003-6E0C-49C9-8782-38B0399CCEE9}" destId="{3D200DBE-A568-4C21-BBDE-1EA5D105A1E6}" srcOrd="1" destOrd="0" parTransId="{DAD80696-5852-4BB5-AB06-C2EAB6A7FC5F}" sibTransId="{FA81D0BE-5DED-4F9F-A9F4-EA7C37A91F79}"/>
    <dgm:cxn modelId="{A4B4DD17-E710-4351-8ED3-22E043696118}" type="presOf" srcId="{55E9D441-DAF1-46D3-AFF9-9B636F8DC316}" destId="{A50AC268-A6F6-429F-98BC-28A5A716D308}" srcOrd="0" destOrd="0" presId="urn:microsoft.com/office/officeart/2005/8/layout/process4"/>
    <dgm:cxn modelId="{7D43385D-0A17-4EB1-BB0E-A51D1FBF98A0}" type="presOf" srcId="{C0F0AC5D-15A1-45CC-85A3-6E4FC9CDBBD8}" destId="{2757B56B-769D-43D4-A83E-B025065DDA08}" srcOrd="0" destOrd="0" presId="urn:microsoft.com/office/officeart/2005/8/layout/process4"/>
    <dgm:cxn modelId="{A127BB41-9121-4983-9122-533CFEC32B93}" type="presOf" srcId="{DA66AE07-991B-4923-8DC3-2EF4AD4AE4E9}" destId="{F7569BAC-CCC3-4403-8840-7C8ED7653F12}" srcOrd="0" destOrd="0" presId="urn:microsoft.com/office/officeart/2005/8/layout/process4"/>
    <dgm:cxn modelId="{FBAEC36A-E35D-43E2-9679-9F230E81ED21}" srcId="{03A87003-6E0C-49C9-8782-38B0399CCEE9}" destId="{B6869637-A84E-4D3E-BFE5-56636A48D297}" srcOrd="4" destOrd="0" parTransId="{0A2170FA-F174-4031-9EAB-004DAEBD6854}" sibTransId="{FCEBB257-67E0-4FD3-B2CA-22ED5D229C45}"/>
    <dgm:cxn modelId="{4FF8584B-A79D-43AE-A9A7-FF2C1C9BE7B2}" srcId="{03A87003-6E0C-49C9-8782-38B0399CCEE9}" destId="{54FC3629-BC9F-4175-BB21-4DD72CD7F75F}" srcOrd="0" destOrd="0" parTransId="{EBEF81C9-DD2C-4B44-8076-51B197AA7B3C}" sibTransId="{F3D5B47C-C168-4ACC-81CD-36836E674EA9}"/>
    <dgm:cxn modelId="{159A1C71-4C40-4387-AC44-043026C3F813}" type="presOf" srcId="{B6869637-A84E-4D3E-BFE5-56636A48D297}" destId="{DD133B70-B6A1-40E6-8B10-481F283DDAD4}" srcOrd="0" destOrd="0" presId="urn:microsoft.com/office/officeart/2005/8/layout/process4"/>
    <dgm:cxn modelId="{ED385071-4114-46D1-8CD4-06E1D62BB70D}" srcId="{03A87003-6E0C-49C9-8782-38B0399CCEE9}" destId="{DA66AE07-991B-4923-8DC3-2EF4AD4AE4E9}" srcOrd="6" destOrd="0" parTransId="{2CDAC3A6-6FA3-42D6-A35A-8AB188022501}" sibTransId="{1254887B-6CA1-40CD-8336-1587A4DC4899}"/>
    <dgm:cxn modelId="{D05B6D9B-F49A-4ED5-A65C-55240F1EF62D}" type="presOf" srcId="{8C5830AD-F030-4970-95D5-539A7E610CD1}" destId="{061AB988-74AA-4C1F-85B1-62C36990B28E}" srcOrd="0" destOrd="0" presId="urn:microsoft.com/office/officeart/2005/8/layout/process4"/>
    <dgm:cxn modelId="{13CD1CA7-91D7-4B10-939B-ACAEA1082C1C}" type="presOf" srcId="{54FC3629-BC9F-4175-BB21-4DD72CD7F75F}" destId="{F02B986A-D240-45FE-94FC-99D89828CAFD}" srcOrd="0" destOrd="0" presId="urn:microsoft.com/office/officeart/2005/8/layout/process4"/>
    <dgm:cxn modelId="{B8E07CA9-955E-4C9E-9ABD-60D65B1FDF9D}" srcId="{03A87003-6E0C-49C9-8782-38B0399CCEE9}" destId="{8C5830AD-F030-4970-95D5-539A7E610CD1}" srcOrd="5" destOrd="0" parTransId="{F7A744A9-D8D9-47BA-86B7-5B5154A8869A}" sibTransId="{224CCE75-7AC6-4AE5-929D-28D4637A9C88}"/>
    <dgm:cxn modelId="{D54D23AC-F088-42DD-8ABF-78E805E06E8B}" srcId="{03A87003-6E0C-49C9-8782-38B0399CCEE9}" destId="{C0F0AC5D-15A1-45CC-85A3-6E4FC9CDBBD8}" srcOrd="2" destOrd="0" parTransId="{B74F3D69-F138-4836-97D8-9A41ABC76FB8}" sibTransId="{F4D5B36C-4EEA-4773-AF61-79C8340B8E7F}"/>
    <dgm:cxn modelId="{CBFEFCC9-8E42-46B9-90D4-966C9F9CFCAF}" type="presOf" srcId="{3D200DBE-A568-4C21-BBDE-1EA5D105A1E6}" destId="{DBC34702-5D17-47DE-857C-13F44C259B98}" srcOrd="0" destOrd="0" presId="urn:microsoft.com/office/officeart/2005/8/layout/process4"/>
    <dgm:cxn modelId="{89C7A4D1-DE79-4FF7-9449-25A0590030BF}" type="presOf" srcId="{03A87003-6E0C-49C9-8782-38B0399CCEE9}" destId="{4A6ACFAC-DEB8-4173-B1B3-4A7C1AF401CA}" srcOrd="0" destOrd="0" presId="urn:microsoft.com/office/officeart/2005/8/layout/process4"/>
    <dgm:cxn modelId="{8B4F5AED-F050-46FE-9EC0-BAD04D916EFD}" srcId="{03A87003-6E0C-49C9-8782-38B0399CCEE9}" destId="{55E9D441-DAF1-46D3-AFF9-9B636F8DC316}" srcOrd="3" destOrd="0" parTransId="{3E3689E7-209D-4775-B466-CC040A613F6C}" sibTransId="{BB6C6FB5-DFAB-4A19-B76F-71F636C3ED11}"/>
    <dgm:cxn modelId="{482D4ACC-AF69-435D-BE60-D27529B38667}" type="presParOf" srcId="{4A6ACFAC-DEB8-4173-B1B3-4A7C1AF401CA}" destId="{5E011E7D-49C3-43B0-BC1D-289BB028A940}" srcOrd="0" destOrd="0" presId="urn:microsoft.com/office/officeart/2005/8/layout/process4"/>
    <dgm:cxn modelId="{1CDF4D4B-C5C0-49A3-A5BA-621A38CB4EDC}" type="presParOf" srcId="{5E011E7D-49C3-43B0-BC1D-289BB028A940}" destId="{F7569BAC-CCC3-4403-8840-7C8ED7653F12}" srcOrd="0" destOrd="0" presId="urn:microsoft.com/office/officeart/2005/8/layout/process4"/>
    <dgm:cxn modelId="{8A04D39A-EDED-486D-91F2-605537997A01}" type="presParOf" srcId="{4A6ACFAC-DEB8-4173-B1B3-4A7C1AF401CA}" destId="{47BA8FAB-7EAB-4798-9892-E043534A1165}" srcOrd="1" destOrd="0" presId="urn:microsoft.com/office/officeart/2005/8/layout/process4"/>
    <dgm:cxn modelId="{045B45BD-5B43-4B3D-A5A8-447810517256}" type="presParOf" srcId="{4A6ACFAC-DEB8-4173-B1B3-4A7C1AF401CA}" destId="{24BBD3A1-1A37-4FE4-8B0F-3CF60842F971}" srcOrd="2" destOrd="0" presId="urn:microsoft.com/office/officeart/2005/8/layout/process4"/>
    <dgm:cxn modelId="{3FC4D02F-7F86-4A30-A3B1-8ACA0F88FEA5}" type="presParOf" srcId="{24BBD3A1-1A37-4FE4-8B0F-3CF60842F971}" destId="{061AB988-74AA-4C1F-85B1-62C36990B28E}" srcOrd="0" destOrd="0" presId="urn:microsoft.com/office/officeart/2005/8/layout/process4"/>
    <dgm:cxn modelId="{891B03A9-1ED0-4FB3-9BAB-0CA8F067FAFD}" type="presParOf" srcId="{4A6ACFAC-DEB8-4173-B1B3-4A7C1AF401CA}" destId="{040822AA-F078-402B-9EB7-AE55B7B65EE6}" srcOrd="3" destOrd="0" presId="urn:microsoft.com/office/officeart/2005/8/layout/process4"/>
    <dgm:cxn modelId="{2CCCA8B6-2EFD-4117-9A8B-14109981C388}" type="presParOf" srcId="{4A6ACFAC-DEB8-4173-B1B3-4A7C1AF401CA}" destId="{11421FB8-B7FC-4B0E-85D1-633978B04D91}" srcOrd="4" destOrd="0" presId="urn:microsoft.com/office/officeart/2005/8/layout/process4"/>
    <dgm:cxn modelId="{D5AD5FEB-02BE-4399-ADC8-C15A9D2C8630}" type="presParOf" srcId="{11421FB8-B7FC-4B0E-85D1-633978B04D91}" destId="{DD133B70-B6A1-40E6-8B10-481F283DDAD4}" srcOrd="0" destOrd="0" presId="urn:microsoft.com/office/officeart/2005/8/layout/process4"/>
    <dgm:cxn modelId="{AF22A0A6-C85B-4BDA-9CA8-C010A6CFA4DE}" type="presParOf" srcId="{4A6ACFAC-DEB8-4173-B1B3-4A7C1AF401CA}" destId="{EBBCE1D8-DB08-4238-9779-B6B72D764719}" srcOrd="5" destOrd="0" presId="urn:microsoft.com/office/officeart/2005/8/layout/process4"/>
    <dgm:cxn modelId="{CB6A83C4-1EDE-4915-BD1F-3DC9DAE303A7}" type="presParOf" srcId="{4A6ACFAC-DEB8-4173-B1B3-4A7C1AF401CA}" destId="{AF1D67FD-E64B-4737-BC03-090964C79333}" srcOrd="6" destOrd="0" presId="urn:microsoft.com/office/officeart/2005/8/layout/process4"/>
    <dgm:cxn modelId="{B13A1FB2-B6D4-4ECC-AFC8-53FE1F6B063A}" type="presParOf" srcId="{AF1D67FD-E64B-4737-BC03-090964C79333}" destId="{A50AC268-A6F6-429F-98BC-28A5A716D308}" srcOrd="0" destOrd="0" presId="urn:microsoft.com/office/officeart/2005/8/layout/process4"/>
    <dgm:cxn modelId="{E908AE29-87AD-4536-8B3C-5A0D60DB01E8}" type="presParOf" srcId="{4A6ACFAC-DEB8-4173-B1B3-4A7C1AF401CA}" destId="{540B1486-C143-4BED-A4FC-74797BAA452E}" srcOrd="7" destOrd="0" presId="urn:microsoft.com/office/officeart/2005/8/layout/process4"/>
    <dgm:cxn modelId="{C0339D20-0714-4E1F-947A-C613057F62E1}" type="presParOf" srcId="{4A6ACFAC-DEB8-4173-B1B3-4A7C1AF401CA}" destId="{C4EFDD9B-B12D-4393-A216-AE4AC6B64FF0}" srcOrd="8" destOrd="0" presId="urn:microsoft.com/office/officeart/2005/8/layout/process4"/>
    <dgm:cxn modelId="{AB1A1CAE-040A-4AED-8A2B-7CD480E0B83B}" type="presParOf" srcId="{C4EFDD9B-B12D-4393-A216-AE4AC6B64FF0}" destId="{2757B56B-769D-43D4-A83E-B025065DDA08}" srcOrd="0" destOrd="0" presId="urn:microsoft.com/office/officeart/2005/8/layout/process4"/>
    <dgm:cxn modelId="{DD5E7F29-FF15-40B1-8D5F-EFAA62CEA065}" type="presParOf" srcId="{4A6ACFAC-DEB8-4173-B1B3-4A7C1AF401CA}" destId="{F8D23938-7B03-439D-A7C3-6E4B61629F7B}" srcOrd="9" destOrd="0" presId="urn:microsoft.com/office/officeart/2005/8/layout/process4"/>
    <dgm:cxn modelId="{DBE0FB1C-385D-401D-9C85-8BA8CE956E52}" type="presParOf" srcId="{4A6ACFAC-DEB8-4173-B1B3-4A7C1AF401CA}" destId="{8D8E8EAE-FE13-47FC-91A4-251A4EBF2E3B}" srcOrd="10" destOrd="0" presId="urn:microsoft.com/office/officeart/2005/8/layout/process4"/>
    <dgm:cxn modelId="{46FF5FD4-B1F9-49DA-901E-05833B7CB36C}" type="presParOf" srcId="{8D8E8EAE-FE13-47FC-91A4-251A4EBF2E3B}" destId="{DBC34702-5D17-47DE-857C-13F44C259B98}" srcOrd="0" destOrd="0" presId="urn:microsoft.com/office/officeart/2005/8/layout/process4"/>
    <dgm:cxn modelId="{976EF4FB-B47B-44CB-B2E7-C1F57817253F}" type="presParOf" srcId="{4A6ACFAC-DEB8-4173-B1B3-4A7C1AF401CA}" destId="{BF744C0E-328C-45B1-86FF-007DB497BAE2}" srcOrd="11" destOrd="0" presId="urn:microsoft.com/office/officeart/2005/8/layout/process4"/>
    <dgm:cxn modelId="{C6381325-4088-405F-84F8-7414E7789451}" type="presParOf" srcId="{4A6ACFAC-DEB8-4173-B1B3-4A7C1AF401CA}" destId="{420C34A7-45AB-4B6C-ADA8-F22364E457F8}" srcOrd="12" destOrd="0" presId="urn:microsoft.com/office/officeart/2005/8/layout/process4"/>
    <dgm:cxn modelId="{6BCAD044-D904-4283-B51E-A6001906D10C}" type="presParOf" srcId="{420C34A7-45AB-4B6C-ADA8-F22364E457F8}" destId="{F02B986A-D240-45FE-94FC-99D89828CAF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69BAC-CCC3-4403-8840-7C8ED7653F12}">
      <dsp:nvSpPr>
        <dsp:cNvPr id="0" name=""/>
        <dsp:cNvSpPr/>
      </dsp:nvSpPr>
      <dsp:spPr>
        <a:xfrm>
          <a:off x="0" y="4201281"/>
          <a:ext cx="6871854" cy="4597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Plotting values</a:t>
          </a:r>
        </a:p>
      </dsp:txBody>
      <dsp:txXfrm>
        <a:off x="0" y="4201281"/>
        <a:ext cx="6871854" cy="459744"/>
      </dsp:txXfrm>
    </dsp:sp>
    <dsp:sp modelId="{061AB988-74AA-4C1F-85B1-62C36990B28E}">
      <dsp:nvSpPr>
        <dsp:cNvPr id="0" name=""/>
        <dsp:cNvSpPr/>
      </dsp:nvSpPr>
      <dsp:spPr>
        <a:xfrm rot="10800000">
          <a:off x="0" y="3501091"/>
          <a:ext cx="6871854" cy="7070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Extracting predictions</a:t>
          </a:r>
        </a:p>
      </dsp:txBody>
      <dsp:txXfrm rot="10800000">
        <a:off x="0" y="3501091"/>
        <a:ext cx="6871854" cy="459443"/>
      </dsp:txXfrm>
    </dsp:sp>
    <dsp:sp modelId="{DD133B70-B6A1-40E6-8B10-481F283DDAD4}">
      <dsp:nvSpPr>
        <dsp:cNvPr id="0" name=""/>
        <dsp:cNvSpPr/>
      </dsp:nvSpPr>
      <dsp:spPr>
        <a:xfrm rot="10800000">
          <a:off x="0" y="2800901"/>
          <a:ext cx="6871854" cy="7070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Training Model</a:t>
          </a:r>
        </a:p>
      </dsp:txBody>
      <dsp:txXfrm rot="10800000">
        <a:off x="0" y="2800901"/>
        <a:ext cx="6871854" cy="459443"/>
      </dsp:txXfrm>
    </dsp:sp>
    <dsp:sp modelId="{A50AC268-A6F6-429F-98BC-28A5A716D308}">
      <dsp:nvSpPr>
        <dsp:cNvPr id="0" name=""/>
        <dsp:cNvSpPr/>
      </dsp:nvSpPr>
      <dsp:spPr>
        <a:xfrm rot="10800000">
          <a:off x="0" y="2100711"/>
          <a:ext cx="6871854" cy="7070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Assign Independent and dependent for Training</a:t>
          </a:r>
        </a:p>
      </dsp:txBody>
      <dsp:txXfrm rot="10800000">
        <a:off x="0" y="2100711"/>
        <a:ext cx="6871854" cy="459443"/>
      </dsp:txXfrm>
    </dsp:sp>
    <dsp:sp modelId="{2757B56B-769D-43D4-A83E-B025065DDA08}">
      <dsp:nvSpPr>
        <dsp:cNvPr id="0" name=""/>
        <dsp:cNvSpPr/>
      </dsp:nvSpPr>
      <dsp:spPr>
        <a:xfrm rot="10800000">
          <a:off x="0" y="1400521"/>
          <a:ext cx="6871854" cy="7070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Split Train and Test Data</a:t>
          </a:r>
        </a:p>
      </dsp:txBody>
      <dsp:txXfrm rot="10800000">
        <a:off x="0" y="1400521"/>
        <a:ext cx="6871854" cy="459443"/>
      </dsp:txXfrm>
    </dsp:sp>
    <dsp:sp modelId="{DBC34702-5D17-47DE-857C-13F44C259B98}">
      <dsp:nvSpPr>
        <dsp:cNvPr id="0" name=""/>
        <dsp:cNvSpPr/>
      </dsp:nvSpPr>
      <dsp:spPr>
        <a:xfrm rot="10800000">
          <a:off x="0" y="700331"/>
          <a:ext cx="6871854" cy="7070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PCA</a:t>
          </a:r>
        </a:p>
      </dsp:txBody>
      <dsp:txXfrm rot="10800000">
        <a:off x="0" y="700331"/>
        <a:ext cx="6871854" cy="459443"/>
      </dsp:txXfrm>
    </dsp:sp>
    <dsp:sp modelId="{F02B986A-D240-45FE-94FC-99D89828CAFD}">
      <dsp:nvSpPr>
        <dsp:cNvPr id="0" name=""/>
        <dsp:cNvSpPr/>
      </dsp:nvSpPr>
      <dsp:spPr>
        <a:xfrm rot="10800000">
          <a:off x="0" y="141"/>
          <a:ext cx="6871854" cy="70708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Calculated field Returns</a:t>
          </a:r>
        </a:p>
      </dsp:txBody>
      <dsp:txXfrm rot="10800000">
        <a:off x="0" y="141"/>
        <a:ext cx="6871854" cy="4594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39F9F125-F86C-45CC-B902-1ABC1093D2A6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6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4" y="8829676"/>
            <a:ext cx="2971800" cy="465138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F43B9BCD-F0A6-4F9B-84D5-F70AD843DE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590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/>
          <a:lstStyle>
            <a:lvl1pPr algn="r">
              <a:defRPr sz="1200"/>
            </a:lvl1pPr>
          </a:lstStyle>
          <a:p>
            <a:fld id="{B5F5AA00-B358-494B-976A-8FD2A467C784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3" rIns="91426" bIns="4571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1"/>
            <a:ext cx="5486400" cy="4183380"/>
          </a:xfrm>
          <a:prstGeom prst="rect">
            <a:avLst/>
          </a:prstGeom>
        </p:spPr>
        <p:txBody>
          <a:bodyPr vert="horz" lIns="91426" tIns="45713" rIns="91426" bIns="4571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829967"/>
            <a:ext cx="2971800" cy="464820"/>
          </a:xfrm>
          <a:prstGeom prst="rect">
            <a:avLst/>
          </a:prstGeom>
        </p:spPr>
        <p:txBody>
          <a:bodyPr vert="horz" lIns="91426" tIns="45713" rIns="91426" bIns="45713" rtlCol="0" anchor="b"/>
          <a:lstStyle>
            <a:lvl1pPr algn="r">
              <a:defRPr sz="1200"/>
            </a:lvl1pPr>
          </a:lstStyle>
          <a:p>
            <a:fld id="{9E6C8909-495D-435D-8BEC-058DD37ABB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9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WorkDrive/___CLARK/___All_Jobs/__BRANDING/___2015/__Rollout/Rollout_PPT/__PPT_Linear_Red_Cov_FINAL-01.png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Volumes/WorkDrive/___CLARK/___All_Jobs/__BRANDING/___2015/__Rollout/Rollout_PPT/__PPT_Linear_RED_DIVIDER_KO_2-01.png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_PPT_Linear_Red_Cov_FINAL-01.png" descr="/Volumes/WorkDrive/___CLARK/___All_Jobs/__BRANDING/___2015/__Rollout/Rollout_PPT/__PPT_Linear_Red_Cov_FINAL-01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-141494"/>
            <a:ext cx="12801600" cy="6990548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32178" y="2"/>
            <a:ext cx="10967156" cy="1822528"/>
          </a:xfrm>
        </p:spPr>
        <p:txBody>
          <a:bodyPr lIns="0" tIns="228600" rIns="0" bIns="0" anchor="b" anchorCtr="0">
            <a:noAutofit/>
          </a:bodyPr>
          <a:lstStyle>
            <a:lvl1pPr algn="ctr">
              <a:lnSpc>
                <a:spcPts val="4600"/>
              </a:lnSpc>
              <a:spcAft>
                <a:spcPts val="0"/>
              </a:spcAft>
              <a:defRPr sz="4000" cap="all" spc="17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 slide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943" y="1328510"/>
            <a:ext cx="11026832" cy="95259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Clr>
                <a:srgbClr val="C50B26"/>
              </a:buClr>
              <a:buSzPct val="115000"/>
              <a:buFontTx/>
              <a:buNone/>
              <a:defRPr/>
            </a:lvl1pPr>
          </a:lstStyle>
          <a:p>
            <a:r>
              <a:rPr lang="en-US" dirty="0"/>
              <a:t>Click to edit date</a:t>
            </a:r>
          </a:p>
        </p:txBody>
      </p:sp>
    </p:spTree>
    <p:extLst>
      <p:ext uri="{BB962C8B-B14F-4D97-AF65-F5344CB8AC3E}">
        <p14:creationId xmlns:p14="http://schemas.microsoft.com/office/powerpoint/2010/main" val="141135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Text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582615"/>
            <a:ext cx="10972800" cy="454354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858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 dirty="0"/>
              <a:t>First level in sentence case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85064" y="6370949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29064" y="6370949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757064" y="6370949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9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Two-Column Text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35369"/>
            <a:ext cx="5080000" cy="449079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858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 dirty="0"/>
              <a:t>First level in sentence case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423377" y="1635363"/>
            <a:ext cx="5080000" cy="4490794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110000"/>
              <a:buFont typeface="Arial" pitchFamily="34" charset="0"/>
              <a:buChar char="•"/>
              <a:defRPr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2400"/>
            </a:lvl2pPr>
            <a:lvl3pPr marL="693738" indent="-236538">
              <a:buClr>
                <a:schemeClr val="accent1"/>
              </a:buClr>
              <a:buSzPct val="110000"/>
              <a:buFont typeface="Arial" pitchFamily="34" charset="0"/>
              <a:buChar char="•"/>
              <a:defRPr sz="2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buClr>
                <a:srgbClr val="CC3333"/>
              </a:buClr>
              <a:defRPr/>
            </a:lvl4pPr>
          </a:lstStyle>
          <a:p>
            <a:pPr lvl="0"/>
            <a:r>
              <a:rPr lang="en-US" dirty="0"/>
              <a:t>First level in sentence case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85064" y="6370949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9064" y="6370949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757064" y="6370949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96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Headline </a:t>
            </a:r>
            <a:br>
              <a:rPr lang="en-US" dirty="0"/>
            </a:br>
            <a:r>
              <a:rPr lang="en-US" dirty="0"/>
              <a:t>with Graphic-only Slide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Date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2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__PPT_Linear_RED_DIVIDER_KO_2-01.png" descr="/Volumes/WorkDrive/___CLARK/___All_Jobs/__BRANDING/___2015/__Rollout/Rollout_PPT/__PPT_Linear_RED_DIVIDER_KO_2-01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20252"/>
            <a:ext cx="12192000" cy="33086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632178" y="1"/>
            <a:ext cx="10967156" cy="2504508"/>
          </a:xfrm>
        </p:spPr>
        <p:txBody>
          <a:bodyPr lIns="0" tIns="228600" rIns="0" bIns="0" anchor="b" anchorCtr="0">
            <a:noAutofit/>
          </a:bodyPr>
          <a:lstStyle>
            <a:lvl1pPr algn="ctr">
              <a:lnSpc>
                <a:spcPts val="4600"/>
              </a:lnSpc>
              <a:spcAft>
                <a:spcPts val="0"/>
              </a:spcAft>
              <a:defRPr sz="4000" cap="all" spc="17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Use this for section head </a:t>
            </a:r>
            <a:br>
              <a:rPr lang="en-US" dirty="0"/>
            </a:br>
            <a:r>
              <a:rPr lang="en-US" dirty="0"/>
              <a:t>or last slide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622300" y="5291040"/>
            <a:ext cx="4116917" cy="1547812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285750" indent="0">
              <a:buFont typeface="Arial"/>
              <a:buNone/>
              <a:defRPr sz="1800"/>
            </a:lvl2pPr>
            <a:lvl3pPr marL="287337" indent="0">
              <a:buNone/>
              <a:defRPr sz="1800"/>
            </a:lvl3pPr>
            <a:lvl4pPr marL="511175" indent="0">
              <a:buFont typeface="Arial"/>
              <a:buNone/>
              <a:defRPr sz="1800"/>
            </a:lvl4pPr>
            <a:lvl5pPr marL="522288" indent="0">
              <a:buNone/>
              <a:defRPr sz="18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4292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file://localhost/Volumes/WorkDrive/___CLARK/___All_Jobs/__BRANDING/___2015/PPT/__BoT_PPT/__BoT_FINAL_PPT_Template_Art/__PPT_Linear_FOOTER_Band-01.png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file://localhost/Volumes/WorkDrive/___CLARK/___All_Jobs/__BRANDING/___2015/__Rollout/Rollout_PPT/__PPT_Linear_Header_SEAL5-01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__PPT_Linear_Header_SEAL5-01.png" descr="/Volumes/WorkDrive/___CLARK/___All_Jobs/__BRANDING/___2015/__Rollout/Rollout_PPT/__PPT_Linear_Header_SEAL5-01.png"/>
          <p:cNvPicPr>
            <a:picLocks noChangeAspect="1"/>
          </p:cNvPicPr>
          <p:nvPr userDrawn="1"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457853"/>
          </a:xfrm>
          <a:prstGeom prst="rect">
            <a:avLst/>
          </a:prstGeom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119064"/>
            <a:ext cx="8720667" cy="114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185064" y="6370949"/>
            <a:ext cx="3860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800">
                <a:solidFill>
                  <a:srgbClr val="FFFFFF"/>
                </a:solidFill>
                <a:latin typeface="Arila"/>
                <a:cs typeface="Arila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9064" y="6370949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757064" y="6370949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9257DAD1-48AB-8A4C-A054-135C0212BA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__PPT_Linear_FOOTER_Band-01.png" descr="/Volumes/WorkDrive/___CLARK/___All_Jobs/__BRANDING/___2015/PPT/__BoT_PPT/__BoT_FINAL_PPT_Template_Art/__PPT_Linear_FOOTER_Band-01.png"/>
          <p:cNvPicPr>
            <a:picLocks noChangeAspect="1"/>
          </p:cNvPicPr>
          <p:nvPr userDrawn="1"/>
        </p:nvPicPr>
        <p:blipFill rotWithShape="1"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6" b="76300"/>
          <a:stretch>
            <a:fillRect/>
          </a:stretch>
        </p:blipFill>
        <p:spPr>
          <a:xfrm>
            <a:off x="1" y="6350000"/>
            <a:ext cx="12191999" cy="50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2" r:id="rId2"/>
    <p:sldLayoutId id="2147483678" r:id="rId3"/>
    <p:sldLayoutId id="2147483680" r:id="rId4"/>
    <p:sldLayoutId id="2147483681" r:id="rId5"/>
    <p:sldLayoutId id="2147483679" r:id="rId6"/>
  </p:sldLayoutIdLst>
  <p:hf hdr="0" ftr="0" dt="0"/>
  <p:txStyles>
    <p:titleStyle>
      <a:lvl1pPr algn="l" defTabSz="457200" rtl="0" eaLnBrk="0" fontAlgn="base" hangingPunct="0">
        <a:lnSpc>
          <a:spcPts val="3400"/>
        </a:lnSpc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 b="1">
          <a:solidFill>
            <a:srgbClr val="CC3333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85750" indent="1714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767878"/>
          </a:solidFill>
          <a:latin typeface="+mn-lt"/>
          <a:ea typeface="ＭＳ Ｐゴシック" pitchFamily="-107" charset="-128"/>
          <a:cs typeface="ＭＳ Ｐゴシック" charset="0"/>
        </a:defRPr>
      </a:lvl2pPr>
      <a:lvl3pPr marL="511175" indent="-223838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400" kern="1200">
          <a:solidFill>
            <a:schemeClr val="tx1"/>
          </a:solidFill>
          <a:latin typeface="+mn-lt"/>
          <a:ea typeface="ＭＳ Ｐゴシック" pitchFamily="-107" charset="-128"/>
          <a:cs typeface="ＭＳ Ｐゴシック" charset="0"/>
        </a:defRPr>
      </a:lvl3pPr>
      <a:lvl4pPr marL="511175" indent="860425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2000" kern="1200">
          <a:solidFill>
            <a:srgbClr val="767878"/>
          </a:solidFill>
          <a:latin typeface="+mn-lt"/>
          <a:ea typeface="ＭＳ Ｐゴシック" pitchFamily="-107" charset="-128"/>
          <a:cs typeface="ＭＳ Ｐゴシック" charset="0"/>
        </a:defRPr>
      </a:lvl4pPr>
      <a:lvl5pPr marL="747713" indent="-225425" algn="l" defTabSz="457200" rtl="0" eaLnBrk="0" fontAlgn="base" hangingPunct="0">
        <a:spcBef>
          <a:spcPct val="20000"/>
        </a:spcBef>
        <a:spcAft>
          <a:spcPct val="0"/>
        </a:spcAft>
        <a:buClr>
          <a:srgbClr val="00895F"/>
        </a:buClr>
        <a:buFont typeface="Lucida Grande CE" charset="0"/>
        <a:buChar char="&gt;"/>
        <a:defRPr sz="2000" kern="1200">
          <a:solidFill>
            <a:schemeClr val="tx1"/>
          </a:solidFill>
          <a:latin typeface="+mn-lt"/>
          <a:ea typeface="ＭＳ Ｐゴシック" pitchFamily="-107" charset="-128"/>
          <a:cs typeface="ＭＳ Ｐゴシック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82710" y="2275592"/>
            <a:ext cx="10026579" cy="95259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Jaya Chandra Kadiveti, </a:t>
            </a:r>
            <a:r>
              <a:rPr lang="en-US" dirty="0" err="1"/>
              <a:t>Kruthik</a:t>
            </a:r>
            <a:r>
              <a:rPr lang="en-US" dirty="0"/>
              <a:t> Reddy </a:t>
            </a:r>
            <a:r>
              <a:rPr lang="en-US" dirty="0" err="1"/>
              <a:t>Theepireddy</a:t>
            </a:r>
            <a:r>
              <a:rPr lang="en-US" dirty="0"/>
              <a:t>, Girish Reddy </a:t>
            </a:r>
            <a:r>
              <a:rPr lang="en-US" dirty="0" err="1"/>
              <a:t>Maligireddy</a:t>
            </a:r>
            <a:endParaRPr lang="en-US" dirty="0"/>
          </a:p>
          <a:p>
            <a:r>
              <a:rPr lang="en-US" dirty="0"/>
              <a:t>ADVISOR: DR. KHALID ABOALAYON</a:t>
            </a:r>
          </a:p>
          <a:p>
            <a:r>
              <a:rPr lang="en-US" dirty="0"/>
              <a:t>COURSE: MSDA3999 Spring 2024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Price Forecasting using ML</a:t>
            </a:r>
          </a:p>
        </p:txBody>
      </p:sp>
    </p:spTree>
    <p:extLst>
      <p:ext uri="{BB962C8B-B14F-4D97-AF65-F5344CB8AC3E}">
        <p14:creationId xmlns:p14="http://schemas.microsoft.com/office/powerpoint/2010/main" val="15074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9991-BA1F-4000-AA47-71EACD35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8" y="160602"/>
            <a:ext cx="8720667" cy="1142470"/>
          </a:xfrm>
        </p:spPr>
        <p:txBody>
          <a:bodyPr/>
          <a:lstStyle/>
          <a:p>
            <a:r>
              <a:rPr lang="en-US" sz="4000" dirty="0"/>
              <a:t> Methodology: </a:t>
            </a:r>
            <a:br>
              <a:rPr lang="en-US" dirty="0"/>
            </a:br>
            <a:r>
              <a:rPr lang="en-US" dirty="0"/>
              <a:t>		 Statistical/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8B45-E49F-4060-865F-EA8F79B14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10" y="1350855"/>
            <a:ext cx="7181269" cy="52724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Assigning Independent and dependent for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0FB4D-3440-496F-8E6B-875C2921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887EA0-99F3-E91C-D3BA-F4F78B97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26577"/>
              </p:ext>
            </p:extLst>
          </p:nvPr>
        </p:nvGraphicFramePr>
        <p:xfrm>
          <a:off x="3694545" y="2389402"/>
          <a:ext cx="1116610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05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  <a:gridCol w="558305">
                  <a:extLst>
                    <a:ext uri="{9D8B030D-6E8A-4147-A177-3AD203B41FA5}">
                      <a16:colId xmlns:a16="http://schemas.microsoft.com/office/drawing/2014/main" val="1015111686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0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A01930-DCE7-62FF-616C-6D89729B5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84083"/>
              </p:ext>
            </p:extLst>
          </p:nvPr>
        </p:nvGraphicFramePr>
        <p:xfrm>
          <a:off x="5592618" y="2389402"/>
          <a:ext cx="540327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59</a:t>
                      </a:r>
                      <a:endParaRPr lang="en-US" baseline="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B9D5509-9D51-B08E-BF33-2CBB0FBF9531}"/>
              </a:ext>
            </a:extLst>
          </p:cNvPr>
          <p:cNvSpPr txBox="1"/>
          <p:nvPr/>
        </p:nvSpPr>
        <p:spPr>
          <a:xfrm>
            <a:off x="4811155" y="2389402"/>
            <a:ext cx="90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AD7C11-7216-3E98-754B-7AD32F926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06305"/>
              </p:ext>
            </p:extLst>
          </p:nvPr>
        </p:nvGraphicFramePr>
        <p:xfrm>
          <a:off x="6151418" y="2389402"/>
          <a:ext cx="540327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60</a:t>
                      </a:r>
                      <a:endParaRPr lang="en-US" baseline="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636126-E8A1-1B09-F47F-FE30A3CDC312}"/>
              </a:ext>
            </a:extLst>
          </p:cNvPr>
          <p:cNvSpPr txBox="1"/>
          <p:nvPr/>
        </p:nvSpPr>
        <p:spPr>
          <a:xfrm>
            <a:off x="6658490" y="2392708"/>
            <a:ext cx="90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7AA1568-3E64-D9F7-C350-8719EE593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631834"/>
              </p:ext>
            </p:extLst>
          </p:nvPr>
        </p:nvGraphicFramePr>
        <p:xfrm>
          <a:off x="7439890" y="2393248"/>
          <a:ext cx="540327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n</a:t>
                      </a:r>
                      <a:endParaRPr lang="en-US" baseline="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8EF71B0-AD30-9DB4-19F1-4121DCAD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49589"/>
              </p:ext>
            </p:extLst>
          </p:nvPr>
        </p:nvGraphicFramePr>
        <p:xfrm>
          <a:off x="6963966" y="5590012"/>
          <a:ext cx="1116610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05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  <a:gridCol w="558305">
                  <a:extLst>
                    <a:ext uri="{9D8B030D-6E8A-4147-A177-3AD203B41FA5}">
                      <a16:colId xmlns:a16="http://schemas.microsoft.com/office/drawing/2014/main" val="1015111686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n-1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n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5D7F05D-5272-271A-EEDF-DA07D62F0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636044"/>
              </p:ext>
            </p:extLst>
          </p:nvPr>
        </p:nvGraphicFramePr>
        <p:xfrm>
          <a:off x="4996558" y="5588395"/>
          <a:ext cx="622000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000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a</a:t>
                      </a:r>
                      <a:r>
                        <a:rPr lang="en-US" sz="1800" baseline="-25000" dirty="0"/>
                        <a:t>n-60</a:t>
                      </a:r>
                      <a:endParaRPr lang="en-US" sz="1800" baseline="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3C9627F-1C13-EC1D-3C4A-04366C83B7B4}"/>
              </a:ext>
            </a:extLst>
          </p:cNvPr>
          <p:cNvSpPr txBox="1"/>
          <p:nvPr/>
        </p:nvSpPr>
        <p:spPr>
          <a:xfrm>
            <a:off x="4215095" y="5588395"/>
            <a:ext cx="90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CB253D2-3342-2B79-4EC0-C6FA2153A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62122"/>
              </p:ext>
            </p:extLst>
          </p:nvPr>
        </p:nvGraphicFramePr>
        <p:xfrm>
          <a:off x="5610561" y="5586618"/>
          <a:ext cx="614533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533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sz="1800" baseline="0" dirty="0"/>
                        <a:t>a</a:t>
                      </a:r>
                      <a:r>
                        <a:rPr lang="en-US" sz="1800" baseline="-25000" dirty="0"/>
                        <a:t>n-59</a:t>
                      </a:r>
                      <a:endParaRPr lang="en-US" sz="1800" baseline="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FC770A2A-77BA-9E0E-4226-F69583835953}"/>
              </a:ext>
            </a:extLst>
          </p:cNvPr>
          <p:cNvSpPr txBox="1"/>
          <p:nvPr/>
        </p:nvSpPr>
        <p:spPr>
          <a:xfrm>
            <a:off x="6169891" y="5608340"/>
            <a:ext cx="90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7553EED-F29B-4548-7A0B-C106063E6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45127"/>
              </p:ext>
            </p:extLst>
          </p:nvPr>
        </p:nvGraphicFramePr>
        <p:xfrm>
          <a:off x="3713168" y="5582691"/>
          <a:ext cx="540327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0</a:t>
                      </a:r>
                      <a:endParaRPr lang="en-US" baseline="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sp>
        <p:nvSpPr>
          <p:cNvPr id="24" name="Left Brace 23">
            <a:extLst>
              <a:ext uri="{FF2B5EF4-FFF2-40B4-BE49-F238E27FC236}">
                <a16:creationId xmlns:a16="http://schemas.microsoft.com/office/drawing/2014/main" id="{FC1E161D-F6EA-CD3B-4416-B6B4CB60A668}"/>
              </a:ext>
            </a:extLst>
          </p:cNvPr>
          <p:cNvSpPr/>
          <p:nvPr/>
        </p:nvSpPr>
        <p:spPr>
          <a:xfrm rot="5400000">
            <a:off x="4702900" y="917565"/>
            <a:ext cx="440805" cy="24192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F554BB-477C-6DD5-43E9-DDA6CC0BA64C}"/>
              </a:ext>
            </a:extLst>
          </p:cNvPr>
          <p:cNvCxnSpPr>
            <a:cxnSpLocks/>
          </p:cNvCxnSpPr>
          <p:nvPr/>
        </p:nvCxnSpPr>
        <p:spPr>
          <a:xfrm flipV="1">
            <a:off x="6421581" y="1906805"/>
            <a:ext cx="0" cy="44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A0B2F5-7E46-8E32-6F98-6D5F7F5EBB44}"/>
              </a:ext>
            </a:extLst>
          </p:cNvPr>
          <p:cNvSpPr txBox="1"/>
          <p:nvPr/>
        </p:nvSpPr>
        <p:spPr>
          <a:xfrm>
            <a:off x="4774210" y="1582615"/>
            <a:ext cx="3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19182-8CD0-32B1-701F-4373781F881D}"/>
              </a:ext>
            </a:extLst>
          </p:cNvPr>
          <p:cNvSpPr txBox="1"/>
          <p:nvPr/>
        </p:nvSpPr>
        <p:spPr>
          <a:xfrm>
            <a:off x="6265878" y="1596475"/>
            <a:ext cx="3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23905C-9443-2BE6-3496-65F6F85DCB66}"/>
              </a:ext>
            </a:extLst>
          </p:cNvPr>
          <p:cNvSpPr txBox="1"/>
          <p:nvPr/>
        </p:nvSpPr>
        <p:spPr>
          <a:xfrm rot="5400000">
            <a:off x="5738797" y="4500001"/>
            <a:ext cx="90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430A0F12-F0E7-B1F4-7317-96A6DFF34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395585"/>
              </p:ext>
            </p:extLst>
          </p:nvPr>
        </p:nvGraphicFramePr>
        <p:xfrm>
          <a:off x="3713018" y="3849352"/>
          <a:ext cx="1116610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05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  <a:gridCol w="558305">
                  <a:extLst>
                    <a:ext uri="{9D8B030D-6E8A-4147-A177-3AD203B41FA5}">
                      <a16:colId xmlns:a16="http://schemas.microsoft.com/office/drawing/2014/main" val="1015111686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EAC99CBE-7A87-AE7C-3A21-5AEBEAE50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891996"/>
              </p:ext>
            </p:extLst>
          </p:nvPr>
        </p:nvGraphicFramePr>
        <p:xfrm>
          <a:off x="5611091" y="3849352"/>
          <a:ext cx="540327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60</a:t>
                      </a:r>
                      <a:endParaRPr lang="en-US" baseline="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1D61AC6C-1883-BC57-E403-21E22276764B}"/>
              </a:ext>
            </a:extLst>
          </p:cNvPr>
          <p:cNvSpPr txBox="1"/>
          <p:nvPr/>
        </p:nvSpPr>
        <p:spPr>
          <a:xfrm>
            <a:off x="4829628" y="3849352"/>
            <a:ext cx="90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E1232281-1595-89B6-DC6F-D16091F75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57100"/>
              </p:ext>
            </p:extLst>
          </p:nvPr>
        </p:nvGraphicFramePr>
        <p:xfrm>
          <a:off x="6169891" y="3849352"/>
          <a:ext cx="540327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61</a:t>
                      </a:r>
                      <a:endParaRPr lang="en-US" baseline="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7D71F506-79B7-EDD9-27AD-9596B55425B6}"/>
              </a:ext>
            </a:extLst>
          </p:cNvPr>
          <p:cNvSpPr txBox="1"/>
          <p:nvPr/>
        </p:nvSpPr>
        <p:spPr>
          <a:xfrm>
            <a:off x="6676963" y="3852658"/>
            <a:ext cx="90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……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32E22211-1535-E7B4-D117-38B5B3D91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807317"/>
              </p:ext>
            </p:extLst>
          </p:nvPr>
        </p:nvGraphicFramePr>
        <p:xfrm>
          <a:off x="7458363" y="3853198"/>
          <a:ext cx="540327" cy="5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327">
                  <a:extLst>
                    <a:ext uri="{9D8B030D-6E8A-4147-A177-3AD203B41FA5}">
                      <a16:colId xmlns:a16="http://schemas.microsoft.com/office/drawing/2014/main" val="1911493627"/>
                    </a:ext>
                  </a:extLst>
                </a:gridCol>
              </a:tblGrid>
              <a:tr h="527244">
                <a:tc>
                  <a:txBody>
                    <a:bodyPr/>
                    <a:lstStyle/>
                    <a:p>
                      <a:r>
                        <a:rPr lang="en-US" baseline="0" dirty="0"/>
                        <a:t>a</a:t>
                      </a:r>
                      <a:r>
                        <a:rPr lang="en-US" baseline="-25000" dirty="0"/>
                        <a:t>n</a:t>
                      </a:r>
                      <a:endParaRPr lang="en-US" baseline="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7234575"/>
                  </a:ext>
                </a:extLst>
              </a:tr>
            </a:tbl>
          </a:graphicData>
        </a:graphic>
      </p:graphicFrame>
      <p:sp>
        <p:nvSpPr>
          <p:cNvPr id="52" name="Left Brace 51">
            <a:extLst>
              <a:ext uri="{FF2B5EF4-FFF2-40B4-BE49-F238E27FC236}">
                <a16:creationId xmlns:a16="http://schemas.microsoft.com/office/drawing/2014/main" id="{C8C1A459-702F-AB89-AF5F-1CE3C7DC8DC6}"/>
              </a:ext>
            </a:extLst>
          </p:cNvPr>
          <p:cNvSpPr/>
          <p:nvPr/>
        </p:nvSpPr>
        <p:spPr>
          <a:xfrm rot="5400000">
            <a:off x="4721373" y="2377515"/>
            <a:ext cx="440805" cy="24192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42BBED7-A4E5-5C21-4C24-C87EEA12FC39}"/>
              </a:ext>
            </a:extLst>
          </p:cNvPr>
          <p:cNvCxnSpPr>
            <a:cxnSpLocks/>
          </p:cNvCxnSpPr>
          <p:nvPr/>
        </p:nvCxnSpPr>
        <p:spPr>
          <a:xfrm flipV="1">
            <a:off x="6440054" y="3366755"/>
            <a:ext cx="0" cy="44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0BB2CD8-337F-B23C-CF18-038139350512}"/>
              </a:ext>
            </a:extLst>
          </p:cNvPr>
          <p:cNvSpPr txBox="1"/>
          <p:nvPr/>
        </p:nvSpPr>
        <p:spPr>
          <a:xfrm>
            <a:off x="4792683" y="3042565"/>
            <a:ext cx="3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2BB1B8-CEA3-89C2-B4D8-F2598D7231E6}"/>
              </a:ext>
            </a:extLst>
          </p:cNvPr>
          <p:cNvSpPr txBox="1"/>
          <p:nvPr/>
        </p:nvSpPr>
        <p:spPr>
          <a:xfrm>
            <a:off x="6284351" y="3056425"/>
            <a:ext cx="3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492FF4-4311-E16F-7712-32A2397716D1}"/>
              </a:ext>
            </a:extLst>
          </p:cNvPr>
          <p:cNvCxnSpPr>
            <a:cxnSpLocks/>
          </p:cNvCxnSpPr>
          <p:nvPr/>
        </p:nvCxnSpPr>
        <p:spPr>
          <a:xfrm flipV="1">
            <a:off x="7790869" y="5081240"/>
            <a:ext cx="0" cy="44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E2C22D-69D6-7E70-1467-80A26CEABD5C}"/>
              </a:ext>
            </a:extLst>
          </p:cNvPr>
          <p:cNvSpPr txBox="1"/>
          <p:nvPr/>
        </p:nvSpPr>
        <p:spPr>
          <a:xfrm>
            <a:off x="7633355" y="4800561"/>
            <a:ext cx="3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7729D55E-9A53-853A-FC7D-A39AA4B7981C}"/>
              </a:ext>
            </a:extLst>
          </p:cNvPr>
          <p:cNvSpPr/>
          <p:nvPr/>
        </p:nvSpPr>
        <p:spPr>
          <a:xfrm rot="5400000">
            <a:off x="6031156" y="4073126"/>
            <a:ext cx="440805" cy="249338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D643FE-93B2-EFE2-4B26-82160C54E86C}"/>
              </a:ext>
            </a:extLst>
          </p:cNvPr>
          <p:cNvSpPr txBox="1"/>
          <p:nvPr/>
        </p:nvSpPr>
        <p:spPr>
          <a:xfrm>
            <a:off x="6096000" y="4806621"/>
            <a:ext cx="315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A2168F-A3AD-E71E-080B-2C45D2D5F3DA}"/>
              </a:ext>
            </a:extLst>
          </p:cNvPr>
          <p:cNvSpPr txBox="1"/>
          <p:nvPr/>
        </p:nvSpPr>
        <p:spPr>
          <a:xfrm>
            <a:off x="9134764" y="5470925"/>
            <a:ext cx="2660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Independent variable</a:t>
            </a:r>
          </a:p>
          <a:p>
            <a:r>
              <a:rPr lang="en-US" dirty="0"/>
              <a:t>Y = Dependent variable</a:t>
            </a:r>
          </a:p>
        </p:txBody>
      </p:sp>
    </p:spTree>
    <p:extLst>
      <p:ext uri="{BB962C8B-B14F-4D97-AF65-F5344CB8AC3E}">
        <p14:creationId xmlns:p14="http://schemas.microsoft.com/office/powerpoint/2010/main" val="131402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C2F-5C10-4BFC-B53C-9CEFD24A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2" y="121926"/>
            <a:ext cx="8720667" cy="1142470"/>
          </a:xfrm>
        </p:spPr>
        <p:txBody>
          <a:bodyPr/>
          <a:lstStyle/>
          <a:p>
            <a:r>
              <a:rPr lang="en-US" sz="4000" dirty="0"/>
              <a:t>Methodology: </a:t>
            </a:r>
            <a:br>
              <a:rPr lang="en-US" dirty="0"/>
            </a:br>
            <a:r>
              <a:rPr lang="en-US" dirty="0"/>
              <a:t>		 Statistical/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4BBF-9D76-437F-B1D3-ED986F09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2615"/>
            <a:ext cx="7453745" cy="22689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Comparing the models</a:t>
            </a:r>
          </a:p>
          <a:p>
            <a:r>
              <a:rPr lang="en-US" dirty="0"/>
              <a:t>Linear regression </a:t>
            </a:r>
          </a:p>
          <a:p>
            <a:r>
              <a:rPr lang="en-US" dirty="0"/>
              <a:t>ARIMA (</a:t>
            </a:r>
            <a:r>
              <a:rPr lang="en-US" dirty="0" err="1"/>
              <a:t>AutoRegressive</a:t>
            </a:r>
            <a:r>
              <a:rPr lang="en-US" dirty="0"/>
              <a:t> Integrated Moving Average)</a:t>
            </a:r>
          </a:p>
          <a:p>
            <a:r>
              <a:rPr lang="en-US" dirty="0"/>
              <a:t>LSTM (Long short-term memory)</a:t>
            </a:r>
          </a:p>
          <a:p>
            <a:r>
              <a:rPr lang="en-US" dirty="0"/>
              <a:t>GRU (Gated recurrent units)</a:t>
            </a:r>
          </a:p>
          <a:p>
            <a:pPr marL="0" indent="0">
              <a:buNone/>
            </a:pPr>
            <a:r>
              <a:rPr lang="en-US" dirty="0"/>
              <a:t>Validating the models using RMSE: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2E1A-6C47-4D77-80AB-D0881A95B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9341C0-0430-FC2B-59F6-EF0149F5C01F}"/>
              </a:ext>
            </a:extLst>
          </p:cNvPr>
          <p:cNvGraphicFramePr>
            <a:graphicFrameLocks noGrp="1"/>
          </p:cNvGraphicFramePr>
          <p:nvPr/>
        </p:nvGraphicFramePr>
        <p:xfrm>
          <a:off x="1311067" y="4584505"/>
          <a:ext cx="9569865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973">
                  <a:extLst>
                    <a:ext uri="{9D8B030D-6E8A-4147-A177-3AD203B41FA5}">
                      <a16:colId xmlns:a16="http://schemas.microsoft.com/office/drawing/2014/main" val="3079032073"/>
                    </a:ext>
                  </a:extLst>
                </a:gridCol>
                <a:gridCol w="1913973">
                  <a:extLst>
                    <a:ext uri="{9D8B030D-6E8A-4147-A177-3AD203B41FA5}">
                      <a16:colId xmlns:a16="http://schemas.microsoft.com/office/drawing/2014/main" val="2850078496"/>
                    </a:ext>
                  </a:extLst>
                </a:gridCol>
                <a:gridCol w="1913973">
                  <a:extLst>
                    <a:ext uri="{9D8B030D-6E8A-4147-A177-3AD203B41FA5}">
                      <a16:colId xmlns:a16="http://schemas.microsoft.com/office/drawing/2014/main" val="4097604351"/>
                    </a:ext>
                  </a:extLst>
                </a:gridCol>
                <a:gridCol w="1913973">
                  <a:extLst>
                    <a:ext uri="{9D8B030D-6E8A-4147-A177-3AD203B41FA5}">
                      <a16:colId xmlns:a16="http://schemas.microsoft.com/office/drawing/2014/main" val="235391678"/>
                    </a:ext>
                  </a:extLst>
                </a:gridCol>
                <a:gridCol w="1913973">
                  <a:extLst>
                    <a:ext uri="{9D8B030D-6E8A-4147-A177-3AD203B41FA5}">
                      <a16:colId xmlns:a16="http://schemas.microsoft.com/office/drawing/2014/main" val="1682483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Linear regression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3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33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79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900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C2F-5C10-4BFC-B53C-9CEFD24A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2" y="121926"/>
            <a:ext cx="8720667" cy="1142470"/>
          </a:xfrm>
        </p:spPr>
        <p:txBody>
          <a:bodyPr/>
          <a:lstStyle/>
          <a:p>
            <a:r>
              <a:rPr lang="en-US" sz="4000" dirty="0"/>
              <a:t>Methodology: </a:t>
            </a:r>
            <a:br>
              <a:rPr lang="en-US" dirty="0"/>
            </a:br>
            <a:r>
              <a:rPr lang="en-US" dirty="0"/>
              <a:t>		 Statistical/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4BBF-9D76-437F-B1D3-ED986F09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2615"/>
            <a:ext cx="11277600" cy="3146403"/>
          </a:xfrm>
        </p:spPr>
        <p:txBody>
          <a:bodyPr/>
          <a:lstStyle/>
          <a:p>
            <a:r>
              <a:rPr lang="en-US" dirty="0"/>
              <a:t>GRU (Gated recurrent units) is a type of recurrent neural network (RNN) architecture that efficiently captures and retains long-range dependencies in sequential data.</a:t>
            </a:r>
          </a:p>
          <a:p>
            <a:r>
              <a:rPr lang="en-US" dirty="0"/>
              <a:t>GRU and LSTM have a similar structure.</a:t>
            </a:r>
          </a:p>
          <a:p>
            <a:r>
              <a:rPr lang="en-US" dirty="0"/>
              <a:t>Why GRU is better than LSTM for stocks: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Less Prone to Overfitting.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Ability to Capture Short-Term Dependencies.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Simplicity and Efficiency.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2E1A-6C47-4D77-80AB-D0881A95B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7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2E86-530E-4706-9E50-429C4F21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10" y="121926"/>
            <a:ext cx="8720667" cy="1142470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7D81-D1D0-46A6-8124-0438243F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Chosen 5 well known company's stocks to test the model, it goes like:</a:t>
            </a:r>
          </a:p>
          <a:p>
            <a:pPr marL="0" indent="0" algn="ctr">
              <a:buNone/>
            </a:pPr>
            <a:r>
              <a:rPr lang="en-US" dirty="0"/>
              <a:t>Apple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9F370-FE7B-468C-9EA6-69F6AB73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11AA7934-7278-E6E5-7B36-E926DB62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48" y="2506782"/>
            <a:ext cx="8787904" cy="347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12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2E86-530E-4706-9E50-429C4F21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10" y="121926"/>
            <a:ext cx="8720667" cy="1142470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7D81-D1D0-46A6-8124-0438243F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Amazon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9F370-FE7B-468C-9EA6-69F6AB73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4998339A-9606-B970-EC6E-99AA97E5A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52" y="2082998"/>
            <a:ext cx="10333095" cy="408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6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2E86-530E-4706-9E50-429C4F21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10" y="121926"/>
            <a:ext cx="8720667" cy="1142470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7D81-D1D0-46A6-8124-0438243F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Nvidia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9F370-FE7B-468C-9EA6-69F6AB73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graph showing the growth of a company&#10;&#10;Description automatically generated">
            <a:extLst>
              <a:ext uri="{FF2B5EF4-FFF2-40B4-BE49-F238E27FC236}">
                <a16:creationId xmlns:a16="http://schemas.microsoft.com/office/drawing/2014/main" id="{36CE09F4-2E41-0160-22E1-A6BF9861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84" y="2070105"/>
            <a:ext cx="10563980" cy="41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0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2E86-530E-4706-9E50-429C4F21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10" y="121926"/>
            <a:ext cx="8720667" cy="1142470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7D81-D1D0-46A6-8124-0438243F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Tesla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9F370-FE7B-468C-9EA6-69F6AB73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A graph showing a line&#10;&#10;Description automatically generated">
            <a:extLst>
              <a:ext uri="{FF2B5EF4-FFF2-40B4-BE49-F238E27FC236}">
                <a16:creationId xmlns:a16="http://schemas.microsoft.com/office/drawing/2014/main" id="{62E5BB9C-7F83-CF0B-B8B7-A6C865E03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04" y="2053790"/>
            <a:ext cx="10295792" cy="407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6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2E86-530E-4706-9E50-429C4F21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10" y="121926"/>
            <a:ext cx="8720667" cy="1142470"/>
          </a:xfrm>
        </p:spPr>
        <p:txBody>
          <a:bodyPr/>
          <a:lstStyle/>
          <a:p>
            <a:r>
              <a:rPr lang="en-US" sz="400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7D81-D1D0-46A6-8124-0438243F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Meta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9F370-FE7B-468C-9EA6-69F6AB73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661E6AFC-C731-70B0-5C40-4FE0AB217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99" y="2134426"/>
            <a:ext cx="9808201" cy="38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95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0007-449C-4E15-8233-0CEC47E68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10" y="160602"/>
            <a:ext cx="8720667" cy="1142470"/>
          </a:xfrm>
        </p:spPr>
        <p:txBody>
          <a:bodyPr/>
          <a:lstStyle/>
          <a:p>
            <a:r>
              <a:rPr lang="en-US" sz="40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46DD-FDA5-4A77-8E76-F0126392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challenges faced during the project</a:t>
            </a:r>
          </a:p>
          <a:p>
            <a:r>
              <a:rPr lang="en-US" dirty="0"/>
              <a:t>How did you overcome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E7DD3-BD40-46E2-ABEE-51CEC6D643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8DCA-C987-4382-8B4C-FA7A37E7E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" y="121926"/>
            <a:ext cx="8720667" cy="1142470"/>
          </a:xfrm>
        </p:spPr>
        <p:txBody>
          <a:bodyPr/>
          <a:lstStyle/>
          <a:p>
            <a:r>
              <a:rPr lang="en-US" sz="4000" dirty="0"/>
              <a:t>Lessons Learned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34A6-FAFD-43ED-AEC0-9615EC90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Lessons Learned:</a:t>
            </a:r>
          </a:p>
          <a:p>
            <a:r>
              <a:rPr lang="en-US" dirty="0"/>
              <a:t>RNN,s are the better models to Forecast the stock patterns.</a:t>
            </a:r>
          </a:p>
          <a:p>
            <a:r>
              <a:rPr lang="en-US" dirty="0"/>
              <a:t>Stock Forecasting Accuracy increases proportionally to the number of factors considered.</a:t>
            </a:r>
          </a:p>
          <a:p>
            <a:pPr marL="0" indent="0">
              <a:buNone/>
            </a:pPr>
            <a:r>
              <a:rPr lang="en-US" b="1" dirty="0"/>
              <a:t>Future Work:</a:t>
            </a:r>
          </a:p>
          <a:p>
            <a:r>
              <a:rPr lang="en-US" dirty="0"/>
              <a:t>Data Enhancement: Using macroeconomic indicators like GDP, Inflation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Risk Management: Integrate risk management techniques into the forecasting framework, such as Value at Risk (</a:t>
            </a:r>
            <a:r>
              <a:rPr lang="en-US" dirty="0" err="1"/>
              <a:t>VaR</a:t>
            </a:r>
            <a:r>
              <a:rPr lang="en-US" dirty="0"/>
              <a:t>) analysis or stress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1AD48-A1F3-4944-A1D4-C08842817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3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A2846-324B-97AD-5047-69259DDD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29" y="1581375"/>
            <a:ext cx="4983885" cy="4789574"/>
          </a:xfrm>
        </p:spPr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Introduction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Problem Statement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Literature Review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Methodology</a:t>
            </a:r>
          </a:p>
          <a:p>
            <a:pPr lvl="1" algn="just"/>
            <a:r>
              <a:rPr lang="en-US" sz="1800" b="1" dirty="0">
                <a:latin typeface="+mj-lt"/>
              </a:rPr>
              <a:t>Data Collection</a:t>
            </a:r>
          </a:p>
          <a:p>
            <a:pPr lvl="1" algn="just"/>
            <a:r>
              <a:rPr lang="en-US" sz="1800" b="1" dirty="0">
                <a:latin typeface="+mj-lt"/>
              </a:rPr>
              <a:t>Exploratory Data Analysis (EDA)</a:t>
            </a:r>
          </a:p>
          <a:p>
            <a:pPr lvl="1" algn="just"/>
            <a:r>
              <a:rPr lang="en-US" sz="1800" b="1" dirty="0">
                <a:latin typeface="+mj-lt"/>
              </a:rPr>
              <a:t>Statistical/ Machine Learning Results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Results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Challenges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Lessons Learned &amp; Future Work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Conclusion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Q&amp;A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E03EE-B760-8F0A-FC33-3856A3CEF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16B8AB5-DB3F-75CE-32EF-3A2FD8A77787}"/>
              </a:ext>
            </a:extLst>
          </p:cNvPr>
          <p:cNvSpPr txBox="1">
            <a:spLocks/>
          </p:cNvSpPr>
          <p:nvPr/>
        </p:nvSpPr>
        <p:spPr bwMode="auto">
          <a:xfrm>
            <a:off x="186565" y="139852"/>
            <a:ext cx="6168520" cy="124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accent1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33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33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33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C3333"/>
                </a:solidFill>
                <a:latin typeface="Calibri" pitchFamily="-107" charset="0"/>
                <a:ea typeface="ＭＳ Ｐゴシック" pitchFamily="-107" charset="-128"/>
                <a:cs typeface="ＭＳ Ｐゴシック" pitchFamily="-107" charset="-128"/>
              </a:defRPr>
            </a:lvl9pPr>
          </a:lstStyle>
          <a:p>
            <a:r>
              <a:rPr lang="en-US" sz="4000" dirty="0"/>
              <a:t>Table of Contents </a:t>
            </a:r>
          </a:p>
        </p:txBody>
      </p:sp>
    </p:spTree>
    <p:extLst>
      <p:ext uri="{BB962C8B-B14F-4D97-AF65-F5344CB8AC3E}">
        <p14:creationId xmlns:p14="http://schemas.microsoft.com/office/powerpoint/2010/main" val="299204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508A-64D6-44DC-99A4-96F47087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7" y="121926"/>
            <a:ext cx="8720667" cy="1142470"/>
          </a:xfrm>
        </p:spPr>
        <p:txBody>
          <a:bodyPr/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FEF2-D258-4394-A709-266E69FE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any model cannot guarantee you with the exact predictions.</a:t>
            </a:r>
          </a:p>
          <a:p>
            <a:r>
              <a:rPr lang="en-US" dirty="0"/>
              <a:t>It can help investors and traders amplify investment strategies and better risk management practices in the financial markets.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D8575-665B-4295-A686-70C93A5B3F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51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14AF-15EA-4C2A-A17E-157BFD1A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083" y="160602"/>
            <a:ext cx="8720667" cy="1142470"/>
          </a:xfrm>
        </p:spPr>
        <p:txBody>
          <a:bodyPr/>
          <a:lstStyle/>
          <a:p>
            <a:r>
              <a:rPr lang="en-US" sz="4000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10A6-30F9-40A5-91E3-A47DFA119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floor for questions from the audience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F5E01-4999-4C4A-8587-B358F93DD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39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F614-D342-48F5-BA68-5ABFC1A4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36" y="121926"/>
            <a:ext cx="8720667" cy="1142470"/>
          </a:xfrm>
        </p:spPr>
        <p:txBody>
          <a:bodyPr/>
          <a:lstStyle/>
          <a:p>
            <a:r>
              <a:rPr lang="en-US" sz="40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C7674-ACA3-4458-B87C-43FE33631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Closing Price Prediction using Machine Learning Techniques(Mehar </a:t>
            </a:r>
            <a:r>
              <a:rPr lang="en-US" dirty="0" err="1"/>
              <a:t>Vijh</a:t>
            </a:r>
            <a:r>
              <a:rPr lang="en-US" dirty="0"/>
              <a:t> et al.,2020)</a:t>
            </a:r>
          </a:p>
          <a:p>
            <a:r>
              <a:rPr lang="en-US" dirty="0"/>
              <a:t>Stock Market Predictions with LSTM in Python. (</a:t>
            </a:r>
            <a:r>
              <a:rPr lang="en-US" dirty="0" err="1"/>
              <a:t>Avijeet</a:t>
            </a:r>
            <a:r>
              <a:rPr lang="en-US" dirty="0"/>
              <a:t> </a:t>
            </a:r>
            <a:r>
              <a:rPr lang="en-US" dirty="0" err="1"/>
              <a:t>Bishwal</a:t>
            </a:r>
            <a:r>
              <a:rPr lang="en-US" dirty="0"/>
              <a:t>, 2024)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BEBF1-6187-41E1-903E-6BDCD54BC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9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0535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FDB8D-AAA2-DBC1-9955-DF5940EE9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Leveraging machine learning to forecast future stock prices.</a:t>
            </a:r>
            <a:endParaRPr lang="en-GB" dirty="0"/>
          </a:p>
          <a:p>
            <a:r>
              <a:rPr lang="en-US" dirty="0"/>
              <a:t>This models help </a:t>
            </a:r>
            <a:r>
              <a:rPr lang="en-US" b="1" dirty="0"/>
              <a:t>investors and trader’s</a:t>
            </a:r>
            <a:r>
              <a:rPr lang="en-US" dirty="0"/>
              <a:t> to overcome challenges to Forecast stock prices.</a:t>
            </a:r>
          </a:p>
          <a:p>
            <a:r>
              <a:rPr lang="en-US" dirty="0"/>
              <a:t>Though there are a ton of models to forecast, this can compete with them.</a:t>
            </a:r>
          </a:p>
          <a:p>
            <a:r>
              <a:rPr lang="en-US" dirty="0"/>
              <a:t>Process: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Collect real time stock data.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EDA.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Implementing various models and finding the best one.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Plotting the final line chart using the best model.</a:t>
            </a:r>
          </a:p>
          <a:p>
            <a:pPr marL="6858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A graph on a computer screen&#10;&#10;Description automatically generated">
            <a:extLst>
              <a:ext uri="{FF2B5EF4-FFF2-40B4-BE49-F238E27FC236}">
                <a16:creationId xmlns:a16="http://schemas.microsoft.com/office/drawing/2014/main" id="{93BB3191-18FB-DBF1-9482-BED027F63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204" r="-1204"/>
          <a:stretch/>
        </p:blipFill>
        <p:spPr>
          <a:xfrm>
            <a:off x="8941180" y="3983471"/>
            <a:ext cx="2932975" cy="1909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951DFD-62DC-51CF-0AAF-A057918A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1" y="195359"/>
            <a:ext cx="8720667" cy="1142470"/>
          </a:xfrm>
        </p:spPr>
        <p:txBody>
          <a:bodyPr/>
          <a:lstStyle/>
          <a:p>
            <a:r>
              <a:rPr lang="en-GB" sz="4000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6A373-AD98-4F6D-A772-2C030F0B8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2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3BFF-F0C1-4434-9948-B246D04A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" y="160602"/>
            <a:ext cx="8720667" cy="1142470"/>
          </a:xfrm>
        </p:spPr>
        <p:txBody>
          <a:bodyPr/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C788-7811-473F-A708-45A73525B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Estimating future stock prices with accuracy is a longstanding challenge.</a:t>
            </a:r>
          </a:p>
          <a:p>
            <a:r>
              <a:rPr lang="en-US" dirty="0"/>
              <a:t>Traditional methods can not capture the complexity of market dynamics.</a:t>
            </a:r>
          </a:p>
          <a:p>
            <a:r>
              <a:rPr lang="en-US" dirty="0"/>
              <a:t>They lead to unreliable forecasts.</a:t>
            </a:r>
          </a:p>
          <a:p>
            <a:r>
              <a:rPr lang="en-US" dirty="0"/>
              <a:t>So, A predictive stock pattern model is needed for finance professionals for strategic decision-making.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036C4-B604-4505-BFAC-02785C7B5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1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3BFF-F0C1-4434-9948-B246D04A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" y="160602"/>
            <a:ext cx="8720667" cy="1142470"/>
          </a:xfrm>
        </p:spPr>
        <p:txBody>
          <a:bodyPr/>
          <a:lstStyle/>
          <a:p>
            <a:r>
              <a:rPr lang="en-US" sz="40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C788-7811-473F-A708-45A73525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51" y="1746727"/>
            <a:ext cx="6172772" cy="4624222"/>
          </a:xfrm>
        </p:spPr>
        <p:txBody>
          <a:bodyPr/>
          <a:lstStyle/>
          <a:p>
            <a:pPr marL="0" indent="0">
              <a:buNone/>
            </a:pPr>
            <a:r>
              <a:rPr lang="en-US" sz="2400" b="1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Studio-Feixen-Sans"/>
              </a:rPr>
              <a:t>Stock Closing Price Prediction using Machine Learning Techniques(Mehar </a:t>
            </a:r>
            <a:r>
              <a:rPr lang="en-US" sz="2400" b="1" i="0" dirty="0" err="1">
                <a:solidFill>
                  <a:srgbClr val="05192D"/>
                </a:solidFill>
                <a:effectLst/>
                <a:highlight>
                  <a:srgbClr val="FFFFFF"/>
                </a:highlight>
                <a:latin typeface="Studio-Feixen-Sans"/>
              </a:rPr>
              <a:t>Vijh</a:t>
            </a:r>
            <a:r>
              <a:rPr lang="en-US" sz="2400" b="1" i="0" dirty="0">
                <a:solidFill>
                  <a:srgbClr val="05192D"/>
                </a:solidFill>
                <a:effectLst/>
                <a:highlight>
                  <a:srgbClr val="FFFFFF"/>
                </a:highlight>
                <a:latin typeface="Studio-Feixen-Sans"/>
              </a:rPr>
              <a:t> et al.,2020)</a:t>
            </a:r>
          </a:p>
          <a:p>
            <a:endParaRPr lang="en-US" sz="2400" b="1" i="0" dirty="0">
              <a:solidFill>
                <a:srgbClr val="05192D"/>
              </a:solidFill>
              <a:effectLst/>
              <a:highlight>
                <a:srgbClr val="FFFFFF"/>
              </a:highlight>
              <a:latin typeface="Studio-Feixen-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Random Forest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close values for training and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RMSE varies at the range 1.10-3.30.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Windowing method for data splitting.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036C4-B604-4505-BFAC-02785C7B5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4C63F0-E015-38D4-3DFE-C569783CD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27" t="35599" r="11675" b="20648"/>
          <a:stretch/>
        </p:blipFill>
        <p:spPr>
          <a:xfrm>
            <a:off x="6982870" y="1746727"/>
            <a:ext cx="4474345" cy="300065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0915D6E-2897-F87E-FD45-CB7F593A39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7" t="33010" r="57767" b="33939"/>
          <a:stretch/>
        </p:blipFill>
        <p:spPr>
          <a:xfrm>
            <a:off x="8065825" y="4747380"/>
            <a:ext cx="2196384" cy="15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7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3BFF-F0C1-4434-9948-B246D04A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63" y="160602"/>
            <a:ext cx="8720667" cy="1142470"/>
          </a:xfrm>
        </p:spPr>
        <p:txBody>
          <a:bodyPr/>
          <a:lstStyle/>
          <a:p>
            <a:r>
              <a:rPr lang="en-US" sz="40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C788-7811-473F-A708-45A73525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2614"/>
            <a:ext cx="6354618" cy="455033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Stock Market Predictions with LSTM in Python. (</a:t>
            </a:r>
            <a:r>
              <a:rPr lang="en-US" b="1" dirty="0" err="1"/>
              <a:t>Avijeet</a:t>
            </a:r>
            <a:r>
              <a:rPr lang="en-US" b="1" dirty="0"/>
              <a:t> </a:t>
            </a:r>
            <a:r>
              <a:rPr lang="en-US" b="1" dirty="0" err="1"/>
              <a:t>Bishwal</a:t>
            </a:r>
            <a:r>
              <a:rPr lang="en-US" b="1" dirty="0"/>
              <a:t>, 2024)</a:t>
            </a:r>
          </a:p>
          <a:p>
            <a:endParaRPr lang="en-US" dirty="0"/>
          </a:p>
          <a:p>
            <a:r>
              <a:rPr lang="en-US" dirty="0"/>
              <a:t>Predicted n time frames using the past n time frames.</a:t>
            </a:r>
          </a:p>
          <a:p>
            <a:endParaRPr lang="en-US" dirty="0"/>
          </a:p>
          <a:p>
            <a:r>
              <a:rPr lang="en-US" dirty="0"/>
              <a:t>Used average of LOW and HIGH for the training and prediction.</a:t>
            </a:r>
          </a:p>
          <a:p>
            <a:endParaRPr lang="en-US" dirty="0"/>
          </a:p>
          <a:p>
            <a:r>
              <a:rPr lang="en-US" dirty="0"/>
              <a:t>RMSE ranges from 0.6-1.2.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036C4-B604-4505-BFAC-02785C7B5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0F284E6-6061-97D2-09AF-832FCE6862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0" r="25007" b="-311"/>
          <a:stretch/>
        </p:blipFill>
        <p:spPr>
          <a:xfrm>
            <a:off x="6782372" y="2084034"/>
            <a:ext cx="4885144" cy="35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855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2C96-4120-42F8-9A51-6E7F79ED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79" y="160602"/>
            <a:ext cx="8720667" cy="1142470"/>
          </a:xfrm>
        </p:spPr>
        <p:txBody>
          <a:bodyPr/>
          <a:lstStyle/>
          <a:p>
            <a:r>
              <a:rPr lang="en-US" sz="4000" dirty="0"/>
              <a:t>Methodology:</a:t>
            </a:r>
            <a:br>
              <a:rPr lang="en-US" sz="4000" dirty="0"/>
            </a:br>
            <a:r>
              <a:rPr lang="en-US" sz="4000" dirty="0"/>
              <a:t>	    </a:t>
            </a:r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A7E2-8465-421E-9567-F79539740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Yahoo! Finances</a:t>
            </a:r>
          </a:p>
          <a:p>
            <a:r>
              <a:rPr lang="en-US" dirty="0"/>
              <a:t>It provides financial news, data and commentary including stock quotes, and financial reports.</a:t>
            </a:r>
          </a:p>
          <a:p>
            <a:r>
              <a:rPr lang="en-US" dirty="0"/>
              <a:t>We install it in and import the packages from it.</a:t>
            </a:r>
          </a:p>
          <a:p>
            <a:r>
              <a:rPr lang="en-US" dirty="0"/>
              <a:t>Then chooses a single stock with its coordinate values from desired date till today.</a:t>
            </a:r>
          </a:p>
          <a:p>
            <a:r>
              <a:rPr lang="en-US" dirty="0"/>
              <a:t>So, we don’t have a particular dataset. We import it from online.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8F49-A310-48FA-8D36-A7D3C4276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 descr="A blue circle with white text&#10;&#10;Description automatically generated">
            <a:extLst>
              <a:ext uri="{FF2B5EF4-FFF2-40B4-BE49-F238E27FC236}">
                <a16:creationId xmlns:a16="http://schemas.microsoft.com/office/drawing/2014/main" id="{10007E59-2E54-4813-FFCB-595E3C0B6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446" y="3644057"/>
            <a:ext cx="2909454" cy="29094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8951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C2F-5C10-4BFC-B53C-9CEFD24A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22" y="121926"/>
            <a:ext cx="8720667" cy="1142470"/>
          </a:xfrm>
        </p:spPr>
        <p:txBody>
          <a:bodyPr/>
          <a:lstStyle/>
          <a:p>
            <a:r>
              <a:rPr lang="en-US" sz="4000" dirty="0"/>
              <a:t>Methodology: </a:t>
            </a:r>
            <a:br>
              <a:rPr lang="en-US" dirty="0"/>
            </a:br>
            <a:r>
              <a:rPr lang="en-US" dirty="0"/>
              <a:t>		Exploratory Data Analysis (EDA)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2E1A-6C47-4D77-80AB-D0881A95B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2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9991-BA1F-4000-AA47-71EACD35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48" y="160602"/>
            <a:ext cx="8720667" cy="1142470"/>
          </a:xfrm>
        </p:spPr>
        <p:txBody>
          <a:bodyPr/>
          <a:lstStyle/>
          <a:p>
            <a:r>
              <a:rPr lang="en-US" sz="4000" dirty="0"/>
              <a:t> Methodology: </a:t>
            </a:r>
            <a:br>
              <a:rPr lang="en-US" dirty="0"/>
            </a:br>
            <a:r>
              <a:rPr lang="en-US" dirty="0"/>
              <a:t>		 Statistical/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0FB4D-3440-496F-8E6B-875C2921C6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57DAD1-48AB-8A4C-A054-135C0212BAAD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5E26538E-6DB6-209B-99A1-F55F5340D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964735"/>
              </p:ext>
            </p:extLst>
          </p:nvPr>
        </p:nvGraphicFramePr>
        <p:xfrm>
          <a:off x="2410692" y="1517960"/>
          <a:ext cx="6871854" cy="4661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05524"/>
      </p:ext>
    </p:extLst>
  </p:cSld>
  <p:clrMapOvr>
    <a:masterClrMapping/>
  </p:clrMapOvr>
</p:sld>
</file>

<file path=ppt/theme/theme1.xml><?xml version="1.0" encoding="utf-8"?>
<a:theme xmlns:a="http://schemas.openxmlformats.org/drawingml/2006/main" name="LEEP">
  <a:themeElements>
    <a:clrScheme name="Custom 3">
      <a:dk1>
        <a:sysClr val="windowText" lastClr="000000"/>
      </a:dk1>
      <a:lt1>
        <a:sysClr val="window" lastClr="FFFFFF"/>
      </a:lt1>
      <a:dk2>
        <a:srgbClr val="19223D"/>
      </a:dk2>
      <a:lt2>
        <a:srgbClr val="EEECE1"/>
      </a:lt2>
      <a:accent1>
        <a:srgbClr val="E51A2D"/>
      </a:accent1>
      <a:accent2>
        <a:srgbClr val="006EA8"/>
      </a:accent2>
      <a:accent3>
        <a:srgbClr val="687C2C"/>
      </a:accent3>
      <a:accent4>
        <a:srgbClr val="DE6221"/>
      </a:accent4>
      <a:accent5>
        <a:srgbClr val="401D50"/>
      </a:accent5>
      <a:accent6>
        <a:srgbClr val="F8CE5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11070</TotalTime>
  <Words>762</Words>
  <Application>Microsoft Office PowerPoint</Application>
  <PresentationFormat>Widescreen</PresentationFormat>
  <Paragraphs>178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Arila</vt:lpstr>
      <vt:lpstr>Calibri</vt:lpstr>
      <vt:lpstr>Lucida Grande CE</vt:lpstr>
      <vt:lpstr>Studio-Feixen-Sans</vt:lpstr>
      <vt:lpstr>LEEP</vt:lpstr>
      <vt:lpstr>Stock Price Forecasting using ML</vt:lpstr>
      <vt:lpstr>PowerPoint Presentation</vt:lpstr>
      <vt:lpstr>Introduction</vt:lpstr>
      <vt:lpstr>Problem Statement</vt:lpstr>
      <vt:lpstr>Literature Review</vt:lpstr>
      <vt:lpstr>Literature Review</vt:lpstr>
      <vt:lpstr>Methodology:      Data Collection</vt:lpstr>
      <vt:lpstr>Methodology:    Exploratory Data Analysis (EDA)</vt:lpstr>
      <vt:lpstr> Methodology:     Statistical/ Machine Learning</vt:lpstr>
      <vt:lpstr> Methodology:     Statistical/ Machine Learning</vt:lpstr>
      <vt:lpstr>Methodology:     Statistical/ Machine Learning</vt:lpstr>
      <vt:lpstr>Methodology:     Statistical/ Machine Learning</vt:lpstr>
      <vt:lpstr>Results</vt:lpstr>
      <vt:lpstr>Results</vt:lpstr>
      <vt:lpstr>Results</vt:lpstr>
      <vt:lpstr>Results</vt:lpstr>
      <vt:lpstr>Results</vt:lpstr>
      <vt:lpstr>Challenges</vt:lpstr>
      <vt:lpstr>Lessons Learned &amp; Future Work</vt:lpstr>
      <vt:lpstr>Conclusion</vt:lpstr>
      <vt:lpstr>Q&amp;A</vt:lpstr>
      <vt:lpstr>References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Linda Malcomb</dc:creator>
  <cp:lastModifiedBy>Jaya Chandra Kadiveti</cp:lastModifiedBy>
  <cp:revision>653</cp:revision>
  <cp:lastPrinted>2014-08-18T19:43:04Z</cp:lastPrinted>
  <dcterms:created xsi:type="dcterms:W3CDTF">2011-09-26T16:16:04Z</dcterms:created>
  <dcterms:modified xsi:type="dcterms:W3CDTF">2024-04-25T01:05:52Z</dcterms:modified>
</cp:coreProperties>
</file>