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4" r:id="rId5"/>
    <p:sldId id="265" r:id="rId6"/>
    <p:sldId id="266" r:id="rId7"/>
    <p:sldId id="261" r:id="rId8"/>
    <p:sldId id="268" r:id="rId9"/>
    <p:sldId id="269"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jadhav" initials="vj" lastIdx="1" clrIdx="0">
    <p:extLst>
      <p:ext uri="{19B8F6BF-5375-455C-9EA6-DF929625EA0E}">
        <p15:presenceInfo xmlns:p15="http://schemas.microsoft.com/office/powerpoint/2012/main" userId="957c632484b219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19T15:04:47.86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0058D4-780A-4B14-A610-9A56EE809614}"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28356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0058D4-780A-4B14-A610-9A56EE809614}"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73963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0058D4-780A-4B14-A610-9A56EE809614}"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1ADA66-854A-4C7B-B73E-CA1A3BB2EE0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059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90058D4-780A-4B14-A610-9A56EE809614}"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4127648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90058D4-780A-4B14-A610-9A56EE809614}"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1ADA66-854A-4C7B-B73E-CA1A3BB2EE0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0433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90058D4-780A-4B14-A610-9A56EE809614}"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80006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058D4-780A-4B14-A610-9A56EE809614}"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4218266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058D4-780A-4B14-A610-9A56EE809614}"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151580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058D4-780A-4B14-A610-9A56EE809614}"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86262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0058D4-780A-4B14-A610-9A56EE809614}"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263651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0058D4-780A-4B14-A610-9A56EE809614}"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195983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0058D4-780A-4B14-A610-9A56EE809614}" type="datetimeFigureOut">
              <a:rPr lang="en-IN" smtClean="0"/>
              <a:t>27-09-2021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5484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0058D4-780A-4B14-A610-9A56EE809614}" type="datetimeFigureOut">
              <a:rPr lang="en-IN" smtClean="0"/>
              <a:t>27-09-2021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198587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058D4-780A-4B14-A610-9A56EE809614}" type="datetimeFigureOut">
              <a:rPr lang="en-IN" smtClean="0"/>
              <a:t>27-09-2021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230598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0058D4-780A-4B14-A610-9A56EE809614}"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62765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0058D4-780A-4B14-A610-9A56EE809614}"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1ADA66-854A-4C7B-B73E-CA1A3BB2EE05}" type="slidenum">
              <a:rPr lang="en-IN" smtClean="0"/>
              <a:t>‹#›</a:t>
            </a:fld>
            <a:endParaRPr lang="en-IN"/>
          </a:p>
        </p:txBody>
      </p:sp>
    </p:spTree>
    <p:extLst>
      <p:ext uri="{BB962C8B-B14F-4D97-AF65-F5344CB8AC3E}">
        <p14:creationId xmlns:p14="http://schemas.microsoft.com/office/powerpoint/2010/main" val="335996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90058D4-780A-4B14-A610-9A56EE809614}" type="datetimeFigureOut">
              <a:rPr lang="en-IN" smtClean="0"/>
              <a:t>27-09-2021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81ADA66-854A-4C7B-B73E-CA1A3BB2EE05}" type="slidenum">
              <a:rPr lang="en-IN" smtClean="0"/>
              <a:t>‹#›</a:t>
            </a:fld>
            <a:endParaRPr lang="en-IN"/>
          </a:p>
        </p:txBody>
      </p:sp>
    </p:spTree>
    <p:extLst>
      <p:ext uri="{BB962C8B-B14F-4D97-AF65-F5344CB8AC3E}">
        <p14:creationId xmlns:p14="http://schemas.microsoft.com/office/powerpoint/2010/main" val="231864891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59711118"/>
              </p:ext>
            </p:extLst>
          </p:nvPr>
        </p:nvGraphicFramePr>
        <p:xfrm>
          <a:off x="2516928" y="3439821"/>
          <a:ext cx="6578946" cy="1854200"/>
        </p:xfrm>
        <a:graphic>
          <a:graphicData uri="http://schemas.openxmlformats.org/drawingml/2006/table">
            <a:tbl>
              <a:tblPr firstRow="1" bandRow="1">
                <a:tableStyleId>{5C22544A-7EE6-4342-B048-85BDC9FD1C3A}</a:tableStyleId>
              </a:tblPr>
              <a:tblGrid>
                <a:gridCol w="966371">
                  <a:extLst>
                    <a:ext uri="{9D8B030D-6E8A-4147-A177-3AD203B41FA5}">
                      <a16:colId xmlns:a16="http://schemas.microsoft.com/office/drawing/2014/main" val="120793233"/>
                    </a:ext>
                  </a:extLst>
                </a:gridCol>
                <a:gridCol w="3868926">
                  <a:extLst>
                    <a:ext uri="{9D8B030D-6E8A-4147-A177-3AD203B41FA5}">
                      <a16:colId xmlns:a16="http://schemas.microsoft.com/office/drawing/2014/main" val="4100658260"/>
                    </a:ext>
                  </a:extLst>
                </a:gridCol>
                <a:gridCol w="1743649">
                  <a:extLst>
                    <a:ext uri="{9D8B030D-6E8A-4147-A177-3AD203B41FA5}">
                      <a16:colId xmlns:a16="http://schemas.microsoft.com/office/drawing/2014/main" val="2157457318"/>
                    </a:ext>
                  </a:extLst>
                </a:gridCol>
              </a:tblGrid>
              <a:tr h="370840">
                <a:tc>
                  <a:txBody>
                    <a:bodyPr/>
                    <a:lstStyle/>
                    <a:p>
                      <a:pPr algn="ctr"/>
                      <a:r>
                        <a:rPr lang="en-US" dirty="0" err="1"/>
                        <a:t>Sr.No</a:t>
                      </a:r>
                      <a:r>
                        <a:rPr lang="en-US" dirty="0"/>
                        <a:t>.</a:t>
                      </a:r>
                      <a:endParaRPr lang="en-IN" dirty="0"/>
                    </a:p>
                  </a:txBody>
                  <a:tcPr/>
                </a:tc>
                <a:tc>
                  <a:txBody>
                    <a:bodyPr/>
                    <a:lstStyle/>
                    <a:p>
                      <a:pPr algn="ctr"/>
                      <a:r>
                        <a:rPr lang="en-US" dirty="0"/>
                        <a:t>Name</a:t>
                      </a:r>
                      <a:endParaRPr lang="en-IN" dirty="0"/>
                    </a:p>
                  </a:txBody>
                  <a:tcPr/>
                </a:tc>
                <a:tc>
                  <a:txBody>
                    <a:bodyPr/>
                    <a:lstStyle/>
                    <a:p>
                      <a:pPr algn="ctr"/>
                      <a:r>
                        <a:rPr lang="en-US" dirty="0"/>
                        <a:t>PRN</a:t>
                      </a:r>
                      <a:endParaRPr lang="en-IN" dirty="0"/>
                    </a:p>
                  </a:txBody>
                  <a:tcPr/>
                </a:tc>
                <a:extLst>
                  <a:ext uri="{0D108BD9-81ED-4DB2-BD59-A6C34878D82A}">
                    <a16:rowId xmlns:a16="http://schemas.microsoft.com/office/drawing/2014/main" val="76555834"/>
                  </a:ext>
                </a:extLst>
              </a:tr>
              <a:tr h="370840">
                <a:tc>
                  <a:txBody>
                    <a:bodyPr/>
                    <a:lstStyle/>
                    <a:p>
                      <a:pPr algn="ctr"/>
                      <a:r>
                        <a:rPr lang="en-US" dirty="0"/>
                        <a:t>1</a:t>
                      </a:r>
                      <a:endParaRPr lang="en-IN" dirty="0"/>
                    </a:p>
                  </a:txBody>
                  <a:tcPr/>
                </a:tc>
                <a:tc>
                  <a:txBody>
                    <a:bodyPr/>
                    <a:lstStyle/>
                    <a:p>
                      <a:pPr algn="l"/>
                      <a:r>
                        <a:rPr lang="en-US" dirty="0"/>
                        <a:t>JAYDEEP KUMBHAR</a:t>
                      </a:r>
                      <a:endParaRPr lang="en-IN" dirty="0"/>
                    </a:p>
                  </a:txBody>
                  <a:tcPr/>
                </a:tc>
                <a:tc>
                  <a:txBody>
                    <a:bodyPr/>
                    <a:lstStyle/>
                    <a:p>
                      <a:pPr algn="ctr"/>
                      <a:r>
                        <a:rPr lang="en-US" dirty="0"/>
                        <a:t>210543181047</a:t>
                      </a:r>
                      <a:endParaRPr lang="en-IN" dirty="0"/>
                    </a:p>
                  </a:txBody>
                  <a:tcPr/>
                </a:tc>
                <a:extLst>
                  <a:ext uri="{0D108BD9-81ED-4DB2-BD59-A6C34878D82A}">
                    <a16:rowId xmlns:a16="http://schemas.microsoft.com/office/drawing/2014/main" val="2160989425"/>
                  </a:ext>
                </a:extLst>
              </a:tr>
              <a:tr h="370840">
                <a:tc>
                  <a:txBody>
                    <a:bodyPr/>
                    <a:lstStyle/>
                    <a:p>
                      <a:pPr algn="ctr"/>
                      <a:r>
                        <a:rPr lang="en-US" dirty="0"/>
                        <a:t>2</a:t>
                      </a:r>
                      <a:endParaRPr lang="en-IN" dirty="0"/>
                    </a:p>
                  </a:txBody>
                  <a:tcPr/>
                </a:tc>
                <a:tc>
                  <a:txBody>
                    <a:bodyPr/>
                    <a:lstStyle/>
                    <a:p>
                      <a:pPr algn="l"/>
                      <a:r>
                        <a:rPr lang="en-US" dirty="0"/>
                        <a:t>VAIBHAV JADHAV</a:t>
                      </a:r>
                      <a:endParaRPr lang="en-IN" dirty="0"/>
                    </a:p>
                  </a:txBody>
                  <a:tcPr/>
                </a:tc>
                <a:tc>
                  <a:txBody>
                    <a:bodyPr/>
                    <a:lstStyle/>
                    <a:p>
                      <a:pPr algn="ctr"/>
                      <a:r>
                        <a:rPr lang="en-US" dirty="0"/>
                        <a:t>210543181031</a:t>
                      </a:r>
                      <a:endParaRPr lang="en-IN" dirty="0"/>
                    </a:p>
                  </a:txBody>
                  <a:tcPr/>
                </a:tc>
                <a:extLst>
                  <a:ext uri="{0D108BD9-81ED-4DB2-BD59-A6C34878D82A}">
                    <a16:rowId xmlns:a16="http://schemas.microsoft.com/office/drawing/2014/main" val="238171215"/>
                  </a:ext>
                </a:extLst>
              </a:tr>
              <a:tr h="370840">
                <a:tc>
                  <a:txBody>
                    <a:bodyPr/>
                    <a:lstStyle/>
                    <a:p>
                      <a:pPr algn="ctr"/>
                      <a:r>
                        <a:rPr lang="en-US" dirty="0"/>
                        <a:t>3</a:t>
                      </a:r>
                      <a:endParaRPr lang="en-IN" dirty="0"/>
                    </a:p>
                  </a:txBody>
                  <a:tcPr/>
                </a:tc>
                <a:tc>
                  <a:txBody>
                    <a:bodyPr/>
                    <a:lstStyle/>
                    <a:p>
                      <a:pPr algn="l"/>
                      <a:r>
                        <a:rPr lang="en-US" dirty="0"/>
                        <a:t>PARMESHWAR NANDGAVE</a:t>
                      </a:r>
                      <a:endParaRPr lang="en-IN" dirty="0"/>
                    </a:p>
                  </a:txBody>
                  <a:tcPr/>
                </a:tc>
                <a:tc>
                  <a:txBody>
                    <a:bodyPr/>
                    <a:lstStyle/>
                    <a:p>
                      <a:pPr algn="ctr"/>
                      <a:r>
                        <a:rPr lang="en-US" dirty="0"/>
                        <a:t>210543181060</a:t>
                      </a:r>
                      <a:endParaRPr lang="en-IN" dirty="0"/>
                    </a:p>
                  </a:txBody>
                  <a:tcPr/>
                </a:tc>
                <a:extLst>
                  <a:ext uri="{0D108BD9-81ED-4DB2-BD59-A6C34878D82A}">
                    <a16:rowId xmlns:a16="http://schemas.microsoft.com/office/drawing/2014/main" val="864401230"/>
                  </a:ext>
                </a:extLst>
              </a:tr>
              <a:tr h="370840">
                <a:tc>
                  <a:txBody>
                    <a:bodyPr/>
                    <a:lstStyle/>
                    <a:p>
                      <a:pPr algn="ctr"/>
                      <a:r>
                        <a:rPr lang="en-US" dirty="0"/>
                        <a:t>4</a:t>
                      </a:r>
                      <a:endParaRPr lang="en-IN" dirty="0"/>
                    </a:p>
                  </a:txBody>
                  <a:tcPr/>
                </a:tc>
                <a:tc>
                  <a:txBody>
                    <a:bodyPr/>
                    <a:lstStyle/>
                    <a:p>
                      <a:pPr algn="l"/>
                      <a:r>
                        <a:rPr lang="en-US" dirty="0"/>
                        <a:t>PAWAN DUKARE</a:t>
                      </a:r>
                      <a:endParaRPr lang="en-IN" dirty="0"/>
                    </a:p>
                  </a:txBody>
                  <a:tcPr/>
                </a:tc>
                <a:tc>
                  <a:txBody>
                    <a:bodyPr/>
                    <a:lstStyle/>
                    <a:p>
                      <a:pPr algn="ctr"/>
                      <a:r>
                        <a:rPr lang="en-US" dirty="0"/>
                        <a:t>210543181067</a:t>
                      </a:r>
                      <a:endParaRPr lang="en-IN" dirty="0"/>
                    </a:p>
                  </a:txBody>
                  <a:tcPr/>
                </a:tc>
                <a:extLst>
                  <a:ext uri="{0D108BD9-81ED-4DB2-BD59-A6C34878D82A}">
                    <a16:rowId xmlns:a16="http://schemas.microsoft.com/office/drawing/2014/main" val="1692126633"/>
                  </a:ext>
                </a:extLst>
              </a:tr>
            </a:tbl>
          </a:graphicData>
        </a:graphic>
      </p:graphicFrame>
      <p:sp>
        <p:nvSpPr>
          <p:cNvPr id="6" name="Rectangle 5"/>
          <p:cNvSpPr/>
          <p:nvPr/>
        </p:nvSpPr>
        <p:spPr>
          <a:xfrm>
            <a:off x="2326435" y="2558324"/>
            <a:ext cx="6905745" cy="64633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3600" dirty="0">
                <a:ln w="0"/>
                <a:solidFill>
                  <a:schemeClr val="tx1"/>
                </a:solidFill>
                <a:effectLst>
                  <a:outerShdw blurRad="38100" dist="19050" dir="2700000" algn="tl" rotWithShape="0">
                    <a:schemeClr val="dk1">
                      <a:alpha val="40000"/>
                    </a:schemeClr>
                  </a:outerShdw>
                </a:effectLst>
              </a:rPr>
              <a:t>MITTI.COM</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358389" y="2158214"/>
            <a:ext cx="2636299" cy="400110"/>
          </a:xfrm>
          <a:prstGeom prst="rect">
            <a:avLst/>
          </a:prstGeom>
        </p:spPr>
        <p:txBody>
          <a:bodyPr wrap="none">
            <a:spAutoFit/>
          </a:bodyPr>
          <a:lstStyle/>
          <a:p>
            <a:pPr algn="ctr"/>
            <a:r>
              <a:rPr lang="en-US" sz="2000" dirty="0">
                <a:ln w="0"/>
                <a:effectLst>
                  <a:outerShdw blurRad="38100" dist="19050" dir="2700000" algn="tl" rotWithShape="0">
                    <a:schemeClr val="dk1">
                      <a:alpha val="40000"/>
                    </a:schemeClr>
                  </a:outerShdw>
                </a:effectLst>
              </a:rPr>
              <a:t>Project Presentation on</a:t>
            </a:r>
          </a:p>
        </p:txBody>
      </p:sp>
      <p:sp>
        <p:nvSpPr>
          <p:cNvPr id="9" name="Rectangle 8"/>
          <p:cNvSpPr/>
          <p:nvPr/>
        </p:nvSpPr>
        <p:spPr>
          <a:xfrm>
            <a:off x="1150153" y="5571200"/>
            <a:ext cx="3332469"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Under Guidance </a:t>
            </a:r>
          </a:p>
        </p:txBody>
      </p:sp>
      <p:sp>
        <p:nvSpPr>
          <p:cNvPr id="11" name="Rectangle 10"/>
          <p:cNvSpPr/>
          <p:nvPr/>
        </p:nvSpPr>
        <p:spPr>
          <a:xfrm>
            <a:off x="1840817" y="6196721"/>
            <a:ext cx="4312399" cy="461665"/>
          </a:xfrm>
          <a:prstGeom prst="rect">
            <a:avLst/>
          </a:prstGeom>
        </p:spPr>
        <p:txBody>
          <a:bodyPr wrap="none">
            <a:spAutoFit/>
          </a:bodyPr>
          <a:lstStyle/>
          <a:p>
            <a:pPr algn="ctr"/>
            <a:r>
              <a:rPr lang="en-US" sz="2400" dirty="0">
                <a:ln w="0"/>
                <a:effectLst>
                  <a:outerShdw blurRad="38100" dist="19050" dir="2700000" algn="tl" rotWithShape="0">
                    <a:schemeClr val="dk1">
                      <a:alpha val="40000"/>
                    </a:schemeClr>
                  </a:outerShdw>
                </a:effectLst>
              </a:rPr>
              <a:t>MISS. Harshita </a:t>
            </a:r>
            <a:r>
              <a:rPr lang="en-US" sz="2400" dirty="0" err="1">
                <a:ln w="0"/>
                <a:effectLst>
                  <a:outerShdw blurRad="38100" dist="19050" dir="2700000" algn="tl" rotWithShape="0">
                    <a:schemeClr val="dk1">
                      <a:alpha val="40000"/>
                    </a:schemeClr>
                  </a:outerShdw>
                </a:effectLst>
              </a:rPr>
              <a:t>Maheshawari</a:t>
            </a:r>
            <a:endParaRPr lang="en-US" sz="2400" dirty="0">
              <a:ln w="0"/>
              <a:effectLst>
                <a:outerShdw blurRad="38100" dist="19050" dir="2700000" algn="tl" rotWithShape="0">
                  <a:schemeClr val="dk1">
                    <a:alpha val="40000"/>
                  </a:schemeClr>
                </a:outerShdw>
              </a:effectLst>
            </a:endParaRPr>
          </a:p>
        </p:txBody>
      </p:sp>
      <p:graphicFrame>
        <p:nvGraphicFramePr>
          <p:cNvPr id="2" name="Table 2">
            <a:extLst>
              <a:ext uri="{FF2B5EF4-FFF2-40B4-BE49-F238E27FC236}">
                <a16:creationId xmlns:a16="http://schemas.microsoft.com/office/drawing/2014/main" id="{0906E41C-2B58-4AC6-B796-C4B445C3A6AE}"/>
              </a:ext>
            </a:extLst>
          </p:cNvPr>
          <p:cNvGraphicFramePr>
            <a:graphicFrameLocks noGrp="1"/>
          </p:cNvGraphicFramePr>
          <p:nvPr>
            <p:extLst>
              <p:ext uri="{D42A27DB-BD31-4B8C-83A1-F6EECF244321}">
                <p14:modId xmlns:p14="http://schemas.microsoft.com/office/powerpoint/2010/main" val="3214839339"/>
              </p:ext>
            </p:extLst>
          </p:nvPr>
        </p:nvGraphicFramePr>
        <p:xfrm>
          <a:off x="1617044" y="308009"/>
          <a:ext cx="10501163" cy="1020278"/>
        </p:xfrm>
        <a:graphic>
          <a:graphicData uri="http://schemas.openxmlformats.org/drawingml/2006/table">
            <a:tbl>
              <a:tblPr firstRow="1" bandRow="1">
                <a:tableStyleId>{F5AB1C69-6EDB-4FF4-983F-18BD219EF322}</a:tableStyleId>
              </a:tblPr>
              <a:tblGrid>
                <a:gridCol w="10501163">
                  <a:extLst>
                    <a:ext uri="{9D8B030D-6E8A-4147-A177-3AD203B41FA5}">
                      <a16:colId xmlns:a16="http://schemas.microsoft.com/office/drawing/2014/main" val="1809358619"/>
                    </a:ext>
                  </a:extLst>
                </a:gridCol>
              </a:tblGrid>
              <a:tr h="10202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3600" dirty="0">
                          <a:solidFill>
                            <a:schemeClr val="tx2">
                              <a:lumMod val="75000"/>
                            </a:schemeClr>
                          </a:solidFill>
                          <a:latin typeface="Arial Black" panose="020B0A04020102020204" pitchFamily="34" charset="0"/>
                        </a:rPr>
                        <a:t>     </a:t>
                      </a:r>
                      <a:r>
                        <a:rPr lang="en-IN" sz="3200" dirty="0" err="1">
                          <a:solidFill>
                            <a:schemeClr val="tx2">
                              <a:lumMod val="75000"/>
                            </a:schemeClr>
                          </a:solidFill>
                          <a:latin typeface="Arial Black" panose="020B0A04020102020204" pitchFamily="34" charset="0"/>
                        </a:rPr>
                        <a:t>Infoway</a:t>
                      </a:r>
                      <a:r>
                        <a:rPr lang="en-IN" sz="3200" dirty="0">
                          <a:solidFill>
                            <a:schemeClr val="tx2">
                              <a:lumMod val="75000"/>
                            </a:schemeClr>
                          </a:solidFill>
                          <a:latin typeface="Arial Black" panose="020B0A04020102020204" pitchFamily="34" charset="0"/>
                        </a:rPr>
                        <a:t> Technologies Private Limited</a:t>
                      </a:r>
                    </a:p>
                  </a:txBody>
                  <a:tcPr>
                    <a:solidFill>
                      <a:schemeClr val="accent1">
                        <a:lumMod val="20000"/>
                        <a:lumOff val="80000"/>
                      </a:schemeClr>
                    </a:solidFill>
                  </a:tcPr>
                </a:tc>
                <a:extLst>
                  <a:ext uri="{0D108BD9-81ED-4DB2-BD59-A6C34878D82A}">
                    <a16:rowId xmlns:a16="http://schemas.microsoft.com/office/drawing/2014/main" val="562095838"/>
                  </a:ext>
                </a:extLst>
              </a:tr>
            </a:tbl>
          </a:graphicData>
        </a:graphic>
      </p:graphicFrame>
    </p:spTree>
    <p:extLst>
      <p:ext uri="{BB962C8B-B14F-4D97-AF65-F5344CB8AC3E}">
        <p14:creationId xmlns:p14="http://schemas.microsoft.com/office/powerpoint/2010/main" val="327721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9189" y="2732204"/>
            <a:ext cx="4514146"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135631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8310" y="551880"/>
            <a:ext cx="4465525" cy="769441"/>
          </a:xfrm>
          <a:prstGeom prst="rect">
            <a:avLst/>
          </a:prstGeom>
          <a:noFill/>
        </p:spPr>
        <p:txBody>
          <a:bodyPr wrap="squar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Project Scope</a:t>
            </a:r>
          </a:p>
        </p:txBody>
      </p:sp>
      <p:sp>
        <p:nvSpPr>
          <p:cNvPr id="4" name="Rectangle 3"/>
          <p:cNvSpPr/>
          <p:nvPr/>
        </p:nvSpPr>
        <p:spPr>
          <a:xfrm>
            <a:off x="484606" y="1822157"/>
            <a:ext cx="11306800" cy="1200329"/>
          </a:xfrm>
          <a:prstGeom prst="rect">
            <a:avLst/>
          </a:prstGeom>
          <a:noFill/>
        </p:spPr>
        <p:txBody>
          <a:bodyPr wrap="square" lIns="91440" tIns="45720" rIns="91440" bIns="45720">
            <a:spAutoFit/>
          </a:bodyPr>
          <a:lstStyle/>
          <a:p>
            <a:pPr marL="285750" indent="-285750" algn="just">
              <a:buFont typeface="Wingdings" panose="05000000000000000000" pitchFamily="2" charset="2"/>
              <a:buChar char="v"/>
            </a:pPr>
            <a:r>
              <a:rPr lang="en-US" dirty="0"/>
              <a:t>Purchasing and selling products and services over the internet without the need of going physically to the market is what online shopping all about. Online shopping is just like a retail store shopping that we do by going to the market, but it is done through the internet. Online shopping has made shopping painless and added more fun. Online stores offer product description, pictures, comparisons, price and much more.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423646" y="3672729"/>
            <a:ext cx="10814074" cy="646331"/>
          </a:xfrm>
          <a:prstGeom prst="rect">
            <a:avLst/>
          </a:prstGeom>
          <a:noFill/>
        </p:spPr>
        <p:txBody>
          <a:bodyPr wrap="square" lIns="91440" tIns="45720" rIns="91440" bIns="45720">
            <a:spAutoFit/>
          </a:bodyPr>
          <a:lstStyle/>
          <a:p>
            <a:pPr marL="285750" indent="-285750" algn="just">
              <a:buFont typeface="Wingdings" panose="05000000000000000000" pitchFamily="2" charset="2"/>
              <a:buChar char="v"/>
            </a:pPr>
            <a:r>
              <a:rPr lang="en-US" dirty="0"/>
              <a:t>Online shopping makes use of digital technology for managing the flow of information, products, and  site owners and suppliers.</a:t>
            </a:r>
            <a:endParaRPr lang="en-IN" dirty="0"/>
          </a:p>
        </p:txBody>
      </p:sp>
    </p:spTree>
    <p:extLst>
      <p:ext uri="{BB962C8B-B14F-4D97-AF65-F5344CB8AC3E}">
        <p14:creationId xmlns:p14="http://schemas.microsoft.com/office/powerpoint/2010/main" val="274503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426" y="0"/>
            <a:ext cx="2944712" cy="707886"/>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Modules</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2050547" y="353943"/>
            <a:ext cx="5377864" cy="939360"/>
          </a:xfrm>
          <a:prstGeom prst="rect">
            <a:avLst/>
          </a:prstGeom>
        </p:spPr>
        <p:txBody>
          <a:bodyPr wrap="square">
            <a:spAutoFit/>
          </a:bodyPr>
          <a:lstStyle/>
          <a:p>
            <a:pPr marL="457200" indent="-457200">
              <a:lnSpc>
                <a:spcPct val="200000"/>
              </a:lnSpc>
              <a:spcAft>
                <a:spcPts val="0"/>
              </a:spcAft>
              <a:buFont typeface="Wingdings" panose="05000000000000000000" pitchFamily="2" charset="2"/>
              <a:buChar char="ü"/>
            </a:pPr>
            <a:r>
              <a:rPr lang="en-US" sz="3200" b="1" dirty="0">
                <a:latin typeface="Calibri" panose="020F0502020204030204" pitchFamily="34" charset="0"/>
                <a:ea typeface="Calibri" panose="020F0502020204030204" pitchFamily="34" charset="0"/>
                <a:cs typeface="Mangal"/>
              </a:rPr>
              <a:t>Admin</a:t>
            </a:r>
          </a:p>
        </p:txBody>
      </p:sp>
      <p:sp>
        <p:nvSpPr>
          <p:cNvPr id="4" name="Rectangle 3"/>
          <p:cNvSpPr/>
          <p:nvPr/>
        </p:nvSpPr>
        <p:spPr>
          <a:xfrm>
            <a:off x="4458788" y="1323746"/>
            <a:ext cx="6096000" cy="432721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a.  User Management</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a.1 Customer (Add, Delete, List, Search)</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a.2 Manager/Staff (Add, Delete, List, Search)</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a.3 Seller (Add, Delete, List, Search)</a:t>
            </a:r>
            <a:endParaRPr lang="en-IN" sz="1200" b="1" dirty="0">
              <a:latin typeface="Calibri" panose="020F0502020204030204" pitchFamily="34" charset="0"/>
              <a:ea typeface="Calibri" panose="020F0502020204030204" pitchFamily="34" charset="0"/>
              <a:cs typeface="Mangal"/>
            </a:endParaRPr>
          </a:p>
          <a:p>
            <a:pPr>
              <a:lnSpc>
                <a:spcPct val="115000"/>
              </a:lnSpc>
              <a:spcAft>
                <a:spcPts val="0"/>
              </a:spcAft>
            </a:pPr>
            <a:r>
              <a:rPr lang="en-US" sz="1200" b="1" dirty="0">
                <a:latin typeface="Calibri" panose="020F0502020204030204" pitchFamily="34" charset="0"/>
                <a:ea typeface="Calibri" panose="020F0502020204030204" pitchFamily="34" charset="0"/>
                <a:cs typeface="Mangal"/>
              </a:rPr>
              <a:t> </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b.  Category Management</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b.1 Add category</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b.2 Delete category</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b.3 List of categories</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 </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c.  Product Management</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c.1 Approval for product addition</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c.2 List of products </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c.3 Search for product details (Sort by Product Name; Seller Name; Category )</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  </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d.  Total Revenue check</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e.   Edit Profile</a:t>
            </a:r>
            <a:endParaRPr lang="en-IN" sz="12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200" b="1" dirty="0">
                <a:latin typeface="Calibri" panose="020F0502020204030204" pitchFamily="34" charset="0"/>
                <a:ea typeface="Calibri" panose="020F0502020204030204" pitchFamily="34" charset="0"/>
                <a:cs typeface="Mangal"/>
              </a:rPr>
              <a:t>f.  Analysis</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g.1 Rating and reviews</a:t>
            </a:r>
            <a:endParaRPr lang="en-IN" sz="12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200" b="1" dirty="0">
                <a:latin typeface="Calibri" panose="020F0502020204030204" pitchFamily="34" charset="0"/>
                <a:ea typeface="Calibri" panose="020F0502020204030204" pitchFamily="34" charset="0"/>
                <a:cs typeface="Mangal"/>
              </a:rPr>
              <a:t>g.2 Feedback analysis</a:t>
            </a:r>
            <a:endParaRPr lang="en-IN" sz="1200" b="1"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1841349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347" y="319092"/>
            <a:ext cx="4627407" cy="1077218"/>
          </a:xfrm>
          <a:prstGeom prst="rect">
            <a:avLst/>
          </a:prstGeom>
        </p:spPr>
        <p:txBody>
          <a:bodyPr wrap="square">
            <a:spAutoFit/>
          </a:bodyPr>
          <a:lstStyle/>
          <a:p>
            <a:pPr marL="457200" indent="-457200">
              <a:lnSpc>
                <a:spcPct val="200000"/>
              </a:lnSpc>
              <a:spcAft>
                <a:spcPts val="0"/>
              </a:spcAft>
              <a:buFont typeface="Wingdings" panose="05000000000000000000" pitchFamily="2" charset="2"/>
              <a:buChar char="ü"/>
            </a:pPr>
            <a:r>
              <a:rPr lang="en-US" sz="3200" b="1" dirty="0">
                <a:latin typeface="Calibri" panose="020F0502020204030204" pitchFamily="34" charset="0"/>
                <a:ea typeface="Calibri" panose="020F0502020204030204" pitchFamily="34" charset="0"/>
                <a:cs typeface="Mangal"/>
              </a:rPr>
              <a:t>Store Manager </a:t>
            </a:r>
          </a:p>
        </p:txBody>
      </p:sp>
      <p:sp>
        <p:nvSpPr>
          <p:cNvPr id="3" name="Rectangle 2"/>
          <p:cNvSpPr/>
          <p:nvPr/>
        </p:nvSpPr>
        <p:spPr>
          <a:xfrm>
            <a:off x="3298969" y="1888403"/>
            <a:ext cx="6096000" cy="295927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p>
            <a:pPr marL="342900" lvl="0" indent="-342900">
              <a:lnSpc>
                <a:spcPct val="115000"/>
              </a:lnSpc>
              <a:spcAft>
                <a:spcPts val="0"/>
              </a:spcAft>
              <a:buFont typeface="+mj-lt"/>
              <a:buAutoNum type="alphaLcPeriod"/>
            </a:pPr>
            <a:r>
              <a:rPr lang="en-US" b="1" dirty="0">
                <a:latin typeface="Calibri" panose="020F0502020204030204" pitchFamily="34" charset="0"/>
                <a:ea typeface="Calibri" panose="020F0502020204030204" pitchFamily="34" charset="0"/>
                <a:cs typeface="Mangal"/>
              </a:rPr>
              <a:t>Stock management</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a.1 Add product</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a.2 Maintain product details</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a.3 Inventory Report</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b.   Billing of Stock</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c.    Price and Discount</a:t>
            </a:r>
            <a:endParaRPr lang="en-IN"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AutoNum type="alphaLcPeriod" startAt="4"/>
            </a:pPr>
            <a:r>
              <a:rPr lang="en-US" b="1" dirty="0">
                <a:latin typeface="Calibri" panose="020F0502020204030204" pitchFamily="34" charset="0"/>
                <a:ea typeface="Calibri" panose="020F0502020204030204" pitchFamily="34" charset="0"/>
                <a:cs typeface="Mangal"/>
              </a:rPr>
              <a:t>Edit Profile</a:t>
            </a:r>
            <a:endParaRPr lang="en-IN"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AutoNum type="alphaLcPeriod" startAt="4"/>
            </a:pPr>
            <a:r>
              <a:rPr lang="en-US" b="1" dirty="0">
                <a:latin typeface="Calibri" panose="020F0502020204030204" pitchFamily="34" charset="0"/>
                <a:ea typeface="Calibri" panose="020F0502020204030204" pitchFamily="34" charset="0"/>
                <a:cs typeface="Mangal"/>
              </a:rPr>
              <a:t>List products</a:t>
            </a:r>
            <a:endParaRPr lang="en-IN"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AutoNum type="alphaLcPeriod" startAt="4"/>
            </a:pPr>
            <a:r>
              <a:rPr lang="en-US" b="1" dirty="0">
                <a:latin typeface="Calibri" panose="020F0502020204030204" pitchFamily="34" charset="0"/>
                <a:ea typeface="Calibri" panose="020F0502020204030204" pitchFamily="34" charset="0"/>
                <a:cs typeface="Mangal"/>
              </a:rPr>
              <a:t>List Sellers with their products</a:t>
            </a:r>
            <a:endParaRPr lang="en-IN" b="1"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424783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8686" y="327801"/>
            <a:ext cx="3347583" cy="939360"/>
          </a:xfrm>
          <a:prstGeom prst="rect">
            <a:avLst/>
          </a:prstGeom>
        </p:spPr>
        <p:txBody>
          <a:bodyPr wrap="none">
            <a:spAutoFit/>
          </a:bodyPr>
          <a:lstStyle/>
          <a:p>
            <a:pPr marL="457200" indent="-457200">
              <a:lnSpc>
                <a:spcPct val="200000"/>
              </a:lnSpc>
              <a:spcAft>
                <a:spcPts val="0"/>
              </a:spcAft>
              <a:buFont typeface="Wingdings" panose="05000000000000000000" pitchFamily="2" charset="2"/>
              <a:buChar char="ü"/>
            </a:pPr>
            <a:r>
              <a:rPr lang="en-US" sz="3200" b="1" dirty="0">
                <a:latin typeface="Calibri" panose="020F0502020204030204" pitchFamily="34" charset="0"/>
                <a:ea typeface="Calibri" panose="020F0502020204030204" pitchFamily="34" charset="0"/>
                <a:cs typeface="Mangal"/>
              </a:rPr>
              <a:t>Order Manager </a:t>
            </a:r>
          </a:p>
        </p:txBody>
      </p:sp>
      <p:sp>
        <p:nvSpPr>
          <p:cNvPr id="3" name="Rectangle 2"/>
          <p:cNvSpPr/>
          <p:nvPr/>
        </p:nvSpPr>
        <p:spPr>
          <a:xfrm>
            <a:off x="3614058" y="1765113"/>
            <a:ext cx="6096000" cy="262200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p>
            <a:pPr marL="342900" lvl="0" indent="-342900">
              <a:lnSpc>
                <a:spcPct val="115000"/>
              </a:lnSpc>
              <a:spcAft>
                <a:spcPts val="0"/>
              </a:spcAft>
              <a:buFont typeface="+mj-lt"/>
              <a:buAutoNum type="alphaLcPeriod"/>
            </a:pPr>
            <a:r>
              <a:rPr lang="en-US" b="1" dirty="0">
                <a:latin typeface="Calibri" panose="020F0502020204030204" pitchFamily="34" charset="0"/>
                <a:ea typeface="Calibri" panose="020F0502020204030204" pitchFamily="34" charset="0"/>
                <a:cs typeface="Mangal"/>
              </a:rPr>
              <a:t>Order Management</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&gt;  Maintain order details</a:t>
            </a:r>
            <a:endParaRPr lang="en-IN"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b="1" dirty="0">
                <a:latin typeface="Calibri" panose="020F0502020204030204" pitchFamily="34" charset="0"/>
                <a:ea typeface="Calibri" panose="020F0502020204030204" pitchFamily="34" charset="0"/>
                <a:cs typeface="Mangal"/>
              </a:rPr>
              <a:t>&gt;  Order Summery</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b.  Analysis</a:t>
            </a:r>
            <a:endParaRPr lang="en-IN" b="1" dirty="0">
              <a:latin typeface="Calibri" panose="020F0502020204030204" pitchFamily="34" charset="0"/>
              <a:ea typeface="Calibri" panose="020F0502020204030204" pitchFamily="34" charset="0"/>
              <a:cs typeface="Mangal"/>
            </a:endParaRPr>
          </a:p>
          <a:p>
            <a:pPr marL="971550" indent="-285750">
              <a:lnSpc>
                <a:spcPct val="115000"/>
              </a:lnSpc>
              <a:spcAft>
                <a:spcPts val="0"/>
              </a:spcAft>
              <a:buFont typeface="Wingdings" panose="05000000000000000000" pitchFamily="2" charset="2"/>
              <a:buChar char="Ø"/>
            </a:pPr>
            <a:r>
              <a:rPr lang="en-US" b="1" dirty="0">
                <a:latin typeface="Calibri" panose="020F0502020204030204" pitchFamily="34" charset="0"/>
                <a:ea typeface="Calibri" panose="020F0502020204030204" pitchFamily="34" charset="0"/>
                <a:cs typeface="Mangal"/>
              </a:rPr>
              <a:t>Customer’s cart</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c.   Edit Profile</a:t>
            </a:r>
            <a:endParaRPr lang="en-IN"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b="1" dirty="0">
                <a:latin typeface="Calibri" panose="020F0502020204030204" pitchFamily="34" charset="0"/>
                <a:ea typeface="Calibri" panose="020F0502020204030204" pitchFamily="34" charset="0"/>
                <a:cs typeface="Mangal"/>
              </a:rPr>
              <a:t>d.   Maintain Delivery person details for every order</a:t>
            </a:r>
            <a:endParaRPr lang="en-IN" b="1" dirty="0">
              <a:latin typeface="Calibri" panose="020F0502020204030204" pitchFamily="34" charset="0"/>
              <a:ea typeface="Calibri" panose="020F0502020204030204" pitchFamily="34" charset="0"/>
              <a:cs typeface="Mangal"/>
            </a:endParaRPr>
          </a:p>
          <a:p>
            <a:pPr>
              <a:lnSpc>
                <a:spcPct val="115000"/>
              </a:lnSpc>
              <a:spcAft>
                <a:spcPts val="0"/>
              </a:spcAft>
            </a:pPr>
            <a:r>
              <a:rPr lang="en-US" b="1" dirty="0">
                <a:latin typeface="Calibri" panose="020F0502020204030204" pitchFamily="34" charset="0"/>
                <a:ea typeface="Calibri" panose="020F0502020204030204" pitchFamily="34" charset="0"/>
                <a:cs typeface="Mangal"/>
              </a:rPr>
              <a:t> </a:t>
            </a:r>
            <a:endParaRPr lang="en-IN" b="1"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125679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6472" y="313509"/>
            <a:ext cx="2381742" cy="939360"/>
          </a:xfrm>
          <a:prstGeom prst="rect">
            <a:avLst/>
          </a:prstGeom>
        </p:spPr>
        <p:txBody>
          <a:bodyPr wrap="none">
            <a:spAutoFit/>
          </a:bodyPr>
          <a:lstStyle/>
          <a:p>
            <a:pPr marL="457200" indent="-457200">
              <a:lnSpc>
                <a:spcPct val="200000"/>
              </a:lnSpc>
              <a:spcAft>
                <a:spcPts val="0"/>
              </a:spcAft>
              <a:buFont typeface="Wingdings" panose="05000000000000000000" pitchFamily="2" charset="2"/>
              <a:buChar char="ü"/>
            </a:pPr>
            <a:r>
              <a:rPr lang="en-US" sz="3200" b="1" dirty="0">
                <a:latin typeface="Calibri" panose="020F0502020204030204" pitchFamily="34" charset="0"/>
                <a:ea typeface="Calibri" panose="020F0502020204030204" pitchFamily="34" charset="0"/>
                <a:cs typeface="Mangal"/>
              </a:rPr>
              <a:t>Customer </a:t>
            </a:r>
            <a:endParaRPr lang="en-IN" sz="3200" b="1" dirty="0">
              <a:latin typeface="Calibri" panose="020F0502020204030204" pitchFamily="34" charset="0"/>
              <a:ea typeface="Calibri" panose="020F0502020204030204" pitchFamily="34" charset="0"/>
              <a:cs typeface="Mangal"/>
            </a:endParaRPr>
          </a:p>
        </p:txBody>
      </p:sp>
      <p:sp>
        <p:nvSpPr>
          <p:cNvPr id="3" name="Rectangle 2"/>
          <p:cNvSpPr/>
          <p:nvPr/>
        </p:nvSpPr>
        <p:spPr>
          <a:xfrm>
            <a:off x="4523874" y="545101"/>
            <a:ext cx="5630779" cy="6315768"/>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342900" lvl="0" indent="-342900">
              <a:lnSpc>
                <a:spcPct val="115000"/>
              </a:lnSpc>
              <a:spcAft>
                <a:spcPts val="0"/>
              </a:spcAft>
              <a:buFont typeface="+mj-lt"/>
              <a:buAutoNum type="alphaLcPeriod"/>
            </a:pPr>
            <a:r>
              <a:rPr lang="en-US" sz="1500" b="1" dirty="0">
                <a:latin typeface="Calibri" panose="020F0502020204030204" pitchFamily="34" charset="0"/>
                <a:ea typeface="Calibri" panose="020F0502020204030204" pitchFamily="34" charset="0"/>
                <a:cs typeface="Mangal"/>
              </a:rPr>
              <a:t>Registration</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a.1 Sign Up</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a.2 Sign In</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 </a:t>
            </a:r>
            <a:endParaRPr lang="en-IN" sz="15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500" b="1" dirty="0">
                <a:latin typeface="Calibri" panose="020F0502020204030204" pitchFamily="34" charset="0"/>
                <a:ea typeface="Calibri" panose="020F0502020204030204" pitchFamily="34" charset="0"/>
                <a:cs typeface="Mangal"/>
              </a:rPr>
              <a:t>b.    Search</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b.1 Search Product by Name; Category</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b.2 Search Categories</a:t>
            </a:r>
            <a:endParaRPr lang="en-IN" sz="1500" b="1" dirty="0">
              <a:latin typeface="Calibri" panose="020F0502020204030204" pitchFamily="34" charset="0"/>
              <a:ea typeface="Calibri" panose="020F0502020204030204" pitchFamily="34" charset="0"/>
              <a:cs typeface="Mangal"/>
            </a:endParaRPr>
          </a:p>
          <a:p>
            <a:pPr lvl="0">
              <a:lnSpc>
                <a:spcPct val="115000"/>
              </a:lnSpc>
              <a:spcAft>
                <a:spcPts val="0"/>
              </a:spcAft>
            </a:pP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AutoNum type="alphaLcPeriod" startAt="3"/>
            </a:pPr>
            <a:r>
              <a:rPr lang="en-US" sz="1500" b="1" dirty="0">
                <a:latin typeface="Calibri" panose="020F0502020204030204" pitchFamily="34" charset="0"/>
                <a:ea typeface="Calibri" panose="020F0502020204030204" pitchFamily="34" charset="0"/>
                <a:cs typeface="Mangal"/>
              </a:rPr>
              <a:t>Add product to my cart</a:t>
            </a:r>
          </a:p>
          <a:p>
            <a:pPr marL="342900" lvl="0" indent="-342900" algn="ctr">
              <a:lnSpc>
                <a:spcPct val="115000"/>
              </a:lnSpc>
              <a:spcAft>
                <a:spcPts val="0"/>
              </a:spcAft>
              <a:buAutoNum type="alphaLcPeriod" startAt="3"/>
            </a:pPr>
            <a:endParaRPr lang="en-IN" sz="15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500" b="1" dirty="0">
                <a:latin typeface="Calibri" panose="020F0502020204030204" pitchFamily="34" charset="0"/>
                <a:ea typeface="Calibri" panose="020F0502020204030204" pitchFamily="34" charset="0"/>
                <a:cs typeface="Mangal"/>
              </a:rPr>
              <a:t>d.    Order </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1 Details </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2 History</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3 Issue order</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4 Cancel order</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5 Order Payment </a:t>
            </a:r>
            <a:endParaRPr lang="en-IN" sz="1500" b="1" dirty="0">
              <a:latin typeface="Calibri" panose="020F0502020204030204" pitchFamily="34" charset="0"/>
              <a:ea typeface="Calibri" panose="020F0502020204030204" pitchFamily="34" charset="0"/>
              <a:cs typeface="Mangal"/>
            </a:endParaRPr>
          </a:p>
          <a:p>
            <a:pPr lvl="0">
              <a:lnSpc>
                <a:spcPct val="115000"/>
              </a:lnSpc>
              <a:spcAft>
                <a:spcPts val="0"/>
              </a:spcAft>
            </a:pPr>
            <a:r>
              <a:rPr lang="en-US" sz="1500" b="1" dirty="0">
                <a:latin typeface="Calibri" panose="020F0502020204030204" pitchFamily="34" charset="0"/>
                <a:ea typeface="Calibri" panose="020F0502020204030204" pitchFamily="34" charset="0"/>
                <a:cs typeface="Mangal"/>
              </a:rPr>
              <a:t>e.    Feedback</a:t>
            </a:r>
            <a:endParaRPr lang="en-IN" sz="1500" b="1" dirty="0">
              <a:latin typeface="Calibri" panose="020F0502020204030204" pitchFamily="34" charset="0"/>
              <a:ea typeface="Calibri" panose="020F0502020204030204" pitchFamily="34" charset="0"/>
              <a:cs typeface="Mangal"/>
            </a:endParaRPr>
          </a:p>
          <a:p>
            <a:pPr marL="685800">
              <a:lnSpc>
                <a:spcPct val="115000"/>
              </a:lnSpc>
              <a:spcAft>
                <a:spcPts val="0"/>
              </a:spcAft>
            </a:pPr>
            <a:r>
              <a:rPr lang="en-US" sz="1500" b="1" dirty="0">
                <a:latin typeface="Calibri" panose="020F0502020204030204" pitchFamily="34" charset="0"/>
                <a:ea typeface="Calibri" panose="020F0502020204030204" pitchFamily="34" charset="0"/>
                <a:cs typeface="Mangal"/>
              </a:rPr>
              <a:t>1. Rating and review</a:t>
            </a:r>
            <a:endParaRPr lang="en-IN" sz="1500" b="1" dirty="0">
              <a:latin typeface="Calibri" panose="020F0502020204030204" pitchFamily="34" charset="0"/>
              <a:ea typeface="Calibri" panose="020F0502020204030204" pitchFamily="34" charset="0"/>
              <a:cs typeface="Mangal"/>
            </a:endParaRPr>
          </a:p>
          <a:p>
            <a:pPr marL="342900" lvl="0" indent="-342900">
              <a:lnSpc>
                <a:spcPct val="115000"/>
              </a:lnSpc>
              <a:spcAft>
                <a:spcPts val="0"/>
              </a:spcAft>
              <a:buAutoNum type="alphaLcPeriod" startAt="6"/>
            </a:pPr>
            <a:r>
              <a:rPr lang="en-US" sz="1500" b="1" dirty="0">
                <a:latin typeface="Calibri" panose="020F0502020204030204" pitchFamily="34" charset="0"/>
                <a:ea typeface="Calibri" panose="020F0502020204030204" pitchFamily="34" charset="0"/>
                <a:cs typeface="Mangal"/>
              </a:rPr>
              <a:t>Edit profile</a:t>
            </a:r>
          </a:p>
          <a:p>
            <a:pPr marL="342900" lvl="0" indent="-342900">
              <a:lnSpc>
                <a:spcPct val="115000"/>
              </a:lnSpc>
              <a:spcAft>
                <a:spcPts val="0"/>
              </a:spcAft>
              <a:buAutoNum type="alphaLcPeriod" startAt="6"/>
            </a:pPr>
            <a:r>
              <a:rPr lang="en-US" sz="1500" b="1" dirty="0">
                <a:latin typeface="Calibri" panose="020F0502020204030204" pitchFamily="34" charset="0"/>
                <a:ea typeface="Calibri" panose="020F0502020204030204" pitchFamily="34" charset="0"/>
                <a:cs typeface="Mangal"/>
              </a:rPr>
              <a:t>Help</a:t>
            </a:r>
          </a:p>
          <a:p>
            <a:pPr marL="342900" lvl="0" indent="-342900">
              <a:lnSpc>
                <a:spcPct val="115000"/>
              </a:lnSpc>
              <a:spcAft>
                <a:spcPts val="0"/>
              </a:spcAft>
              <a:buAutoNum type="alphaLcPeriod" startAt="8"/>
            </a:pPr>
            <a:r>
              <a:rPr lang="en-US" sz="1500" b="1" dirty="0">
                <a:latin typeface="Calibri" panose="020F0502020204030204" pitchFamily="34" charset="0"/>
                <a:ea typeface="Calibri" panose="020F0502020204030204" pitchFamily="34" charset="0"/>
                <a:cs typeface="Mangal"/>
              </a:rPr>
              <a:t>FAQ</a:t>
            </a:r>
          </a:p>
          <a:p>
            <a:pPr marL="342900" indent="-342900">
              <a:lnSpc>
                <a:spcPct val="115000"/>
              </a:lnSpc>
              <a:buFontTx/>
              <a:buAutoNum type="alphaLcPeriod" startAt="8"/>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About us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AutoNum type="alphaLcPeriod" startAt="8"/>
            </a:pPr>
            <a:endParaRPr lang="en-US" sz="1500" b="1"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955306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150" y="1125759"/>
            <a:ext cx="10249667" cy="4438279"/>
          </a:xfrm>
          <a:prstGeom prst="rect">
            <a:avLst/>
          </a:prstGeom>
        </p:spPr>
      </p:pic>
      <p:sp>
        <p:nvSpPr>
          <p:cNvPr id="4" name="TextBox 3"/>
          <p:cNvSpPr txBox="1"/>
          <p:nvPr/>
        </p:nvSpPr>
        <p:spPr>
          <a:xfrm>
            <a:off x="1794294" y="629728"/>
            <a:ext cx="1773242" cy="369332"/>
          </a:xfrm>
          <a:prstGeom prst="rect">
            <a:avLst/>
          </a:prstGeom>
          <a:noFill/>
        </p:spPr>
        <p:txBody>
          <a:bodyPr wrap="none" rtlCol="0">
            <a:spAutoFit/>
          </a:bodyPr>
          <a:lstStyle/>
          <a:p>
            <a:pPr marL="285750" indent="-285750">
              <a:buFont typeface="Wingdings" pitchFamily="2" charset="2"/>
              <a:buChar char="ü"/>
            </a:pPr>
            <a:r>
              <a:rPr lang="en-GB" b="1" dirty="0"/>
              <a:t>ER Diagram</a:t>
            </a:r>
            <a:endParaRPr lang="en-IN" b="1" dirty="0"/>
          </a:p>
        </p:txBody>
      </p:sp>
    </p:spTree>
    <p:extLst>
      <p:ext uri="{BB962C8B-B14F-4D97-AF65-F5344CB8AC3E}">
        <p14:creationId xmlns:p14="http://schemas.microsoft.com/office/powerpoint/2010/main" val="172836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5EC3AF-B42E-4120-96B2-CBF1F45C4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384" y="881835"/>
            <a:ext cx="6570453" cy="4840878"/>
          </a:xfrm>
          <a:prstGeom prst="rect">
            <a:avLst/>
          </a:prstGeom>
        </p:spPr>
      </p:pic>
    </p:spTree>
    <p:extLst>
      <p:ext uri="{BB962C8B-B14F-4D97-AF65-F5344CB8AC3E}">
        <p14:creationId xmlns:p14="http://schemas.microsoft.com/office/powerpoint/2010/main" val="200052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FBEE93-6349-49B9-9CBD-73D27C32D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402" y="490888"/>
            <a:ext cx="10963175" cy="6367112"/>
          </a:xfrm>
          <a:prstGeom prst="rect">
            <a:avLst/>
          </a:prstGeom>
        </p:spPr>
      </p:pic>
    </p:spTree>
    <p:extLst>
      <p:ext uri="{BB962C8B-B14F-4D97-AF65-F5344CB8AC3E}">
        <p14:creationId xmlns:p14="http://schemas.microsoft.com/office/powerpoint/2010/main" val="427964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165</TotalTime>
  <Words>408</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Century Gothic</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vaibhav jadhav</cp:lastModifiedBy>
  <cp:revision>28</cp:revision>
  <dcterms:created xsi:type="dcterms:W3CDTF">2021-03-13T03:59:17Z</dcterms:created>
  <dcterms:modified xsi:type="dcterms:W3CDTF">2021-09-27T15:01:44Z</dcterms:modified>
</cp:coreProperties>
</file>