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7" r:id="rId3"/>
    <p:sldId id="268" r:id="rId4"/>
    <p:sldId id="276" r:id="rId5"/>
    <p:sldId id="272" r:id="rId6"/>
    <p:sldId id="279" r:id="rId7"/>
    <p:sldId id="309" r:id="rId8"/>
    <p:sldId id="278" r:id="rId9"/>
    <p:sldId id="312" r:id="rId10"/>
    <p:sldId id="313" r:id="rId11"/>
    <p:sldId id="281" r:id="rId12"/>
    <p:sldId id="315" r:id="rId13"/>
    <p:sldId id="270" r:id="rId14"/>
    <p:sldId id="285" r:id="rId15"/>
    <p:sldId id="287" r:id="rId16"/>
    <p:sldId id="275" r:id="rId17"/>
    <p:sldId id="291" r:id="rId18"/>
    <p:sldId id="292" r:id="rId19"/>
    <p:sldId id="298" r:id="rId20"/>
    <p:sldId id="296" r:id="rId21"/>
    <p:sldId id="266"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Acharya" initials="AA" lastIdx="1" clrIdx="0">
    <p:extLst>
      <p:ext uri="{19B8F6BF-5375-455C-9EA6-DF929625EA0E}">
        <p15:presenceInfo xmlns:p15="http://schemas.microsoft.com/office/powerpoint/2012/main" userId="e062bcb110f552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8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EAF6D-C086-4BAA-A441-CEE517061428}" v="384" dt="2023-02-25T06:08:40.152"/>
    <p1510:client id="{883985BF-4616-4148-B06C-2FF098D58FA6}" v="76" dt="2023-02-25T06:17:53.359"/>
    <p1510:client id="{8F8A2EF8-FD47-4FF3-B92D-168BCD11CB60}" v="8" dt="2023-03-01T15:30:04.659"/>
    <p1510:client id="{98E95A34-1FFA-49E0-8503-6DA2FDFBBA0F}" v="2" dt="2023-02-24T09:15:46.953"/>
    <p1510:client id="{A462B42D-D5AF-46B2-B82F-94116E4FA357}" v="193" dt="2023-02-24T08:21:37.109"/>
    <p1510:client id="{B73B3C80-C1A1-4011-82CC-510FE81BFC4A}" v="2" dt="2023-03-01T15:29:36.403"/>
    <p1510:client id="{C93E66D2-E93A-46AB-BA75-809FDE89C690}" v="358" dt="2023-02-24T11:38:18.209"/>
    <p1510:client id="{D531CBF9-A63A-4A13-A1C3-ED5EDA1AF8EA}" v="118" dt="2023-02-24T09:10:50.015"/>
    <p1510:client id="{DC45977D-9F40-4A20-A535-47F50A54B6EA}" v="40" dt="2023-02-12T05:15:09.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D59FE-92BC-41DD-918F-94D85E84C521}" type="datetimeFigureOut">
              <a:rPr lang="en-IN" smtClean="0"/>
              <a:t>01-03-2023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4B6D0-F0FB-46C8-B609-07158B5EBB83}" type="slidenum">
              <a:rPr lang="en-IN" smtClean="0"/>
              <a:t>‹#›</a:t>
            </a:fld>
            <a:endParaRPr lang="en-IN"/>
          </a:p>
        </p:txBody>
      </p:sp>
    </p:spTree>
    <p:extLst>
      <p:ext uri="{BB962C8B-B14F-4D97-AF65-F5344CB8AC3E}">
        <p14:creationId xmlns:p14="http://schemas.microsoft.com/office/powerpoint/2010/main" val="530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F84B6D0-F0FB-46C8-B609-07158B5EBB83}" type="slidenum">
              <a:rPr lang="en-IN" smtClean="0"/>
              <a:t>2</a:t>
            </a:fld>
            <a:endParaRPr lang="en-IN"/>
          </a:p>
        </p:txBody>
      </p:sp>
    </p:spTree>
    <p:extLst>
      <p:ext uri="{BB962C8B-B14F-4D97-AF65-F5344CB8AC3E}">
        <p14:creationId xmlns:p14="http://schemas.microsoft.com/office/powerpoint/2010/main" val="259503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F84B6D0-F0FB-46C8-B609-07158B5EBB83}" type="slidenum">
              <a:rPr lang="en-IN" smtClean="0"/>
              <a:t>3</a:t>
            </a:fld>
            <a:endParaRPr lang="en-IN"/>
          </a:p>
        </p:txBody>
      </p:sp>
    </p:spTree>
    <p:extLst>
      <p:ext uri="{BB962C8B-B14F-4D97-AF65-F5344CB8AC3E}">
        <p14:creationId xmlns:p14="http://schemas.microsoft.com/office/powerpoint/2010/main" val="151554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F84B6D0-F0FB-46C8-B609-07158B5EBB83}" type="slidenum">
              <a:rPr lang="en-IN" smtClean="0"/>
              <a:t>21</a:t>
            </a:fld>
            <a:endParaRPr lang="en-IN"/>
          </a:p>
        </p:txBody>
      </p:sp>
    </p:spTree>
    <p:extLst>
      <p:ext uri="{BB962C8B-B14F-4D97-AF65-F5344CB8AC3E}">
        <p14:creationId xmlns:p14="http://schemas.microsoft.com/office/powerpoint/2010/main" val="326146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80049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247546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19523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25087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103785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899610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541254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84408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31625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829181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28319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2903978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406252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14625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22420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705906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546972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905513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833660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083100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161787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35562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929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4" pos="456" userDrawn="1">
          <p15:clr>
            <a:srgbClr val="F26B43"/>
          </p15:clr>
        </p15:guide>
        <p15:guide id="5" pos="3192" userDrawn="1">
          <p15:clr>
            <a:srgbClr val="F26B43"/>
          </p15:clr>
        </p15:guide>
        <p15:guide id="6" pos="4488" userDrawn="1">
          <p15:clr>
            <a:srgbClr val="F26B43"/>
          </p15:clr>
        </p15:guide>
        <p15:guide id="7" orient="horz" pos="648" userDrawn="1">
          <p15:clr>
            <a:srgbClr val="F26B43"/>
          </p15:clr>
        </p15:guide>
        <p15:guide id="8" pos="648" userDrawn="1">
          <p15:clr>
            <a:srgbClr val="F26B43"/>
          </p15:clr>
        </p15:guide>
        <p15:guide id="9" pos="96" userDrawn="1">
          <p15:clr>
            <a:srgbClr val="F26B43"/>
          </p15:clr>
        </p15:guide>
        <p15:guide id="10" orient="horz" pos="96" userDrawn="1">
          <p15:clr>
            <a:srgbClr val="F26B43"/>
          </p15:clr>
        </p15:guide>
        <p15:guide id="11" pos="7032" userDrawn="1">
          <p15:clr>
            <a:srgbClr val="F26B43"/>
          </p15:clr>
        </p15:guide>
        <p15:guide id="13" pos="7584" userDrawn="1">
          <p15:clr>
            <a:srgbClr val="F26B43"/>
          </p15:clr>
        </p15:guide>
        <p15:guide id="14" orient="horz" pos="4224" userDrawn="1">
          <p15:clr>
            <a:srgbClr val="F26B43"/>
          </p15:clr>
        </p15:guide>
        <p15:guide id="16" orient="horz" pos="36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3899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4" pos="456" userDrawn="1">
          <p15:clr>
            <a:srgbClr val="F26B43"/>
          </p15:clr>
        </p15:guide>
        <p15:guide id="5" pos="3192" userDrawn="1">
          <p15:clr>
            <a:srgbClr val="F26B43"/>
          </p15:clr>
        </p15:guide>
        <p15:guide id="6" pos="4488" userDrawn="1">
          <p15:clr>
            <a:srgbClr val="F26B43"/>
          </p15:clr>
        </p15:guide>
        <p15:guide id="7" orient="horz" pos="648" userDrawn="1">
          <p15:clr>
            <a:srgbClr val="F26B43"/>
          </p15:clr>
        </p15:guide>
        <p15:guide id="8" pos="648" userDrawn="1">
          <p15:clr>
            <a:srgbClr val="F26B43"/>
          </p15:clr>
        </p15:guide>
        <p15:guide id="9" pos="96" userDrawn="1">
          <p15:clr>
            <a:srgbClr val="F26B43"/>
          </p15:clr>
        </p15:guide>
        <p15:guide id="10" orient="horz" pos="96" userDrawn="1">
          <p15:clr>
            <a:srgbClr val="F26B43"/>
          </p15:clr>
        </p15:guide>
        <p15:guide id="11" pos="7032" userDrawn="1">
          <p15:clr>
            <a:srgbClr val="F26B43"/>
          </p15:clr>
        </p15:guide>
        <p15:guide id="13" pos="7584" userDrawn="1">
          <p15:clr>
            <a:srgbClr val="F26B43"/>
          </p15:clr>
        </p15:guide>
        <p15:guide id="14" orient="horz" pos="4224" userDrawn="1">
          <p15:clr>
            <a:srgbClr val="F26B43"/>
          </p15:clr>
        </p15:guide>
        <p15:guide id="16"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4.jpeg"/><Relationship Id="rId5" Type="http://schemas.microsoft.com/office/2007/relationships/hdphoto" Target="../media/hdphoto2.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5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61">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3">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lurred financial stock market data and graph">
            <a:extLst>
              <a:ext uri="{FF2B5EF4-FFF2-40B4-BE49-F238E27FC236}">
                <a16:creationId xmlns:a16="http://schemas.microsoft.com/office/drawing/2014/main" id="{B948BE47-6483-4EA0-A78B-B59130E99EAC}"/>
              </a:ext>
            </a:extLst>
          </p:cNvPr>
          <p:cNvPicPr>
            <a:picLocks noChangeAspect="1"/>
          </p:cNvPicPr>
          <p:nvPr/>
        </p:nvPicPr>
        <p:blipFill rotWithShape="1">
          <a:blip r:embed="rId2">
            <a:alphaModFix amt="40000"/>
          </a:blip>
          <a:srcRect t="6167" b="10667"/>
          <a:stretch/>
        </p:blipFill>
        <p:spPr>
          <a:xfrm>
            <a:off x="562" y="0"/>
            <a:ext cx="12197929" cy="6858000"/>
          </a:xfrm>
          <a:prstGeom prst="rect">
            <a:avLst/>
          </a:prstGeom>
        </p:spPr>
      </p:pic>
      <p:sp>
        <p:nvSpPr>
          <p:cNvPr id="2" name="Title"/>
          <p:cNvSpPr>
            <a:spLocks noGrp="1"/>
          </p:cNvSpPr>
          <p:nvPr>
            <p:ph type="ctrTitle"/>
          </p:nvPr>
        </p:nvSpPr>
        <p:spPr>
          <a:xfrm>
            <a:off x="1736785" y="723900"/>
            <a:ext cx="8718430" cy="1288489"/>
          </a:xfrm>
          <a:effectLst>
            <a:outerShdw blurRad="50800" dist="12700" dir="2700000" algn="tl" rotWithShape="0">
              <a:prstClr val="black">
                <a:alpha val="40000"/>
              </a:prstClr>
            </a:outerShdw>
          </a:effectLst>
        </p:spPr>
        <p:txBody>
          <a:bodyPr vert="horz" lIns="91440" tIns="45720" rIns="91440" bIns="45720" rtlCol="0" anchor="b">
            <a:normAutofit/>
          </a:bodyPr>
          <a:lstStyle/>
          <a:p>
            <a:pPr>
              <a:lnSpc>
                <a:spcPct val="100000"/>
              </a:lnSpc>
            </a:pPr>
            <a:r>
              <a:rPr lang="en-US" sz="2500" b="1" cap="none">
                <a:solidFill>
                  <a:schemeClr val="tx1"/>
                </a:solidFill>
              </a:rPr>
              <a:t>Win Prediction Analytics</a:t>
            </a:r>
            <a:br>
              <a:rPr lang="en-US" sz="2500" b="1" cap="none">
                <a:solidFill>
                  <a:schemeClr val="tx1"/>
                </a:solidFill>
              </a:rPr>
            </a:br>
            <a:r>
              <a:rPr lang="en-US" sz="2500" b="1" cap="none">
                <a:solidFill>
                  <a:schemeClr val="tx1"/>
                </a:solidFill>
              </a:rPr>
              <a:t>Data Science Pro-degree Project</a:t>
            </a:r>
            <a:br>
              <a:rPr lang="en-US" sz="2500" b="1" cap="none">
                <a:solidFill>
                  <a:schemeClr val="tx1"/>
                </a:solidFill>
              </a:rPr>
            </a:br>
            <a:r>
              <a:rPr lang="en-US" sz="2500" b="1" cap="none">
                <a:solidFill>
                  <a:schemeClr val="tx1"/>
                </a:solidFill>
              </a:rPr>
              <a:t>KPMG Knowledge Partner</a:t>
            </a:r>
          </a:p>
        </p:txBody>
      </p:sp>
      <p:sp>
        <p:nvSpPr>
          <p:cNvPr id="17" name="Content Placeholder">
            <a:extLst>
              <a:ext uri="{FF2B5EF4-FFF2-40B4-BE49-F238E27FC236}">
                <a16:creationId xmlns:a16="http://schemas.microsoft.com/office/drawing/2014/main" id="{DB571AB7-52A8-4DFB-8EBB-67AB33F01A1E}"/>
              </a:ext>
            </a:extLst>
          </p:cNvPr>
          <p:cNvSpPr txBox="1">
            <a:spLocks/>
          </p:cNvSpPr>
          <p:nvPr/>
        </p:nvSpPr>
        <p:spPr>
          <a:xfrm>
            <a:off x="2701962" y="2161903"/>
            <a:ext cx="6788076" cy="3416512"/>
          </a:xfrm>
          <a:prstGeom prst="rect">
            <a:avLst/>
          </a:prstGeom>
          <a:effectLst>
            <a:outerShdw blurRad="50800" dist="127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100000"/>
              </a:lnSpc>
              <a:spcBef>
                <a:spcPts val="1000"/>
              </a:spcBef>
              <a:buFontTx/>
              <a:buNone/>
              <a:defRPr sz="20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SzPct val="85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FontTx/>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FontTx/>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US" dirty="0">
                <a:solidFill>
                  <a:schemeClr val="tx1"/>
                </a:solidFill>
              </a:rPr>
              <a:t> </a:t>
            </a:r>
            <a:r>
              <a:rPr lang="en-US" b="1" dirty="0">
                <a:solidFill>
                  <a:schemeClr val="tx1"/>
                </a:solidFill>
              </a:rPr>
              <a:t>DSP-60 Group 2</a:t>
            </a:r>
          </a:p>
          <a:p>
            <a:pPr>
              <a:lnSpc>
                <a:spcPct val="110000"/>
              </a:lnSpc>
            </a:pPr>
            <a:r>
              <a:rPr lang="en-US" b="1" dirty="0">
                <a:solidFill>
                  <a:schemeClr val="tx1"/>
                </a:solidFill>
              </a:rPr>
              <a:t>Jay Shah</a:t>
            </a:r>
          </a:p>
          <a:p>
            <a:pPr>
              <a:lnSpc>
                <a:spcPct val="110000"/>
              </a:lnSpc>
            </a:pPr>
            <a:r>
              <a:rPr lang="en-US" b="1" dirty="0">
                <a:solidFill>
                  <a:schemeClr val="tx1"/>
                </a:solidFill>
              </a:rPr>
              <a:t>Pratik Vichare</a:t>
            </a:r>
          </a:p>
          <a:p>
            <a:pPr>
              <a:lnSpc>
                <a:spcPct val="110000"/>
              </a:lnSpc>
            </a:pPr>
            <a:r>
              <a:rPr lang="en-US" b="1" dirty="0">
                <a:solidFill>
                  <a:schemeClr val="tx1"/>
                </a:solidFill>
              </a:rPr>
              <a:t>Pratik Bhosale</a:t>
            </a:r>
          </a:p>
          <a:p>
            <a:pPr>
              <a:lnSpc>
                <a:spcPct val="110000"/>
              </a:lnSpc>
            </a:pPr>
            <a:r>
              <a:rPr lang="en-US" b="1" dirty="0">
                <a:solidFill>
                  <a:schemeClr val="tx1"/>
                </a:solidFill>
              </a:rPr>
              <a:t>Manav Surve </a:t>
            </a:r>
          </a:p>
          <a:p>
            <a:pPr>
              <a:lnSpc>
                <a:spcPct val="110000"/>
              </a:lnSpc>
            </a:pPr>
            <a:r>
              <a:rPr lang="en-US" b="1" dirty="0">
                <a:solidFill>
                  <a:schemeClr val="tx1"/>
                </a:solidFill>
              </a:rPr>
              <a:t>Heena Cholera</a:t>
            </a:r>
          </a:p>
          <a:p>
            <a:pPr>
              <a:lnSpc>
                <a:spcPct val="110000"/>
              </a:lnSpc>
            </a:pPr>
            <a:endParaRPr lang="en-US">
              <a:solidFill>
                <a:schemeClr val="tx1"/>
              </a:solidFill>
            </a:endParaRPr>
          </a:p>
          <a:p>
            <a:pPr>
              <a:lnSpc>
                <a:spcPct val="110000"/>
              </a:lnSpc>
            </a:pPr>
            <a:endParaRPr lang="en-US">
              <a:solidFill>
                <a:schemeClr val="tx1"/>
              </a:solidFill>
            </a:endParaRPr>
          </a:p>
          <a:p>
            <a:pPr>
              <a:lnSpc>
                <a:spcPct val="110000"/>
              </a:lnSpc>
            </a:pPr>
            <a:endParaRPr lang="en-US">
              <a:solidFill>
                <a:schemeClr val="tx1"/>
              </a:solidFill>
            </a:endParaRPr>
          </a:p>
          <a:p>
            <a:pPr>
              <a:lnSpc>
                <a:spcPct val="110000"/>
              </a:lnSpc>
            </a:pPr>
            <a:endParaRPr lang="en-US">
              <a:solidFill>
                <a:schemeClr val="tx1"/>
              </a:solidFill>
            </a:endParaRPr>
          </a:p>
        </p:txBody>
      </p:sp>
      <p:grpSp>
        <p:nvGrpSpPr>
          <p:cNvPr id="74" name="Group 65">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67" name="Rectangle 66">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68" name="Straight Connector 67">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Picture 4" descr="Logo, company name&#10;&#10;Description automatically generated">
            <a:extLst>
              <a:ext uri="{FF2B5EF4-FFF2-40B4-BE49-F238E27FC236}">
                <a16:creationId xmlns:a16="http://schemas.microsoft.com/office/drawing/2014/main" id="{8A073CAF-C048-18C3-F49B-67E4A4D5EF77}"/>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39984000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1286648"/>
          </a:xfrm>
        </p:spPr>
        <p:txBody>
          <a:bodyPr anchor="ctr">
            <a:normAutofit/>
          </a:bodyPr>
          <a:lstStyle/>
          <a:p>
            <a:pPr algn="ctr"/>
            <a:r>
              <a:rPr lang="en-IN">
                <a:latin typeface="Times New Roman" panose="02020603050405020304" pitchFamily="18" charset="0"/>
                <a:cs typeface="Times New Roman" panose="02020603050405020304" pitchFamily="18" charset="0"/>
              </a:rPr>
              <a:t>EDA: Deal Cost Box Plot</a:t>
            </a:r>
            <a:endParaRPr>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7161C01-B1D7-496E-A4E2-FAB719D8C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 y="2829175"/>
            <a:ext cx="11964701" cy="3444953"/>
          </a:xfrm>
          <a:prstGeom prst="rect">
            <a:avLst/>
          </a:prstGeom>
        </p:spPr>
      </p:pic>
      <p:sp>
        <p:nvSpPr>
          <p:cNvPr id="3" name="Rectangle 2">
            <a:extLst>
              <a:ext uri="{FF2B5EF4-FFF2-40B4-BE49-F238E27FC236}">
                <a16:creationId xmlns:a16="http://schemas.microsoft.com/office/drawing/2014/main" id="{3D518B5B-9955-1DEF-E866-4C697E49DF04}"/>
              </a:ext>
            </a:extLst>
          </p:cNvPr>
          <p:cNvSpPr/>
          <p:nvPr/>
        </p:nvSpPr>
        <p:spPr>
          <a:xfrm>
            <a:off x="557048" y="2402908"/>
            <a:ext cx="4614042" cy="426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a:latin typeface="Times New Roman" panose="02020603050405020304" pitchFamily="18" charset="0"/>
                <a:cs typeface="Times New Roman" panose="02020603050405020304" pitchFamily="18" charset="0"/>
              </a:rPr>
              <a:t>Deal Cost</a:t>
            </a:r>
            <a:r>
              <a:rPr lang="en-US" b="1">
                <a:latin typeface="Times New Roman" panose="02020603050405020304" pitchFamily="18" charset="0"/>
                <a:cs typeface="Times New Roman" panose="02020603050405020304" pitchFamily="18" charset="0"/>
              </a:rPr>
              <a:t> Variable With Outliers</a:t>
            </a:r>
            <a:endParaRPr lang="en-IN" b="1">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C61ED54-CEB2-3232-33E5-21DA38696C0E}"/>
              </a:ext>
            </a:extLst>
          </p:cNvPr>
          <p:cNvSpPr/>
          <p:nvPr/>
        </p:nvSpPr>
        <p:spPr>
          <a:xfrm>
            <a:off x="7020911" y="2419968"/>
            <a:ext cx="4614042" cy="426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a:latin typeface="Times New Roman" panose="02020603050405020304" pitchFamily="18" charset="0"/>
                <a:cs typeface="Times New Roman" panose="02020603050405020304" pitchFamily="18" charset="0"/>
              </a:rPr>
              <a:t>Deal Cost</a:t>
            </a:r>
            <a:r>
              <a:rPr lang="en-US" b="1">
                <a:latin typeface="Times New Roman" panose="02020603050405020304" pitchFamily="18" charset="0"/>
                <a:cs typeface="Times New Roman" panose="02020603050405020304" pitchFamily="18" charset="0"/>
              </a:rPr>
              <a:t> Variable Without Outliers</a:t>
            </a:r>
            <a:endParaRPr lang="en-IN" b="1">
              <a:latin typeface="Times New Roman" panose="02020603050405020304" pitchFamily="18" charset="0"/>
              <a:cs typeface="Times New Roman" panose="02020603050405020304" pitchFamily="18" charset="0"/>
            </a:endParaRPr>
          </a:p>
        </p:txBody>
      </p:sp>
      <p:pic>
        <p:nvPicPr>
          <p:cNvPr id="7" name="Picture 4" descr="Logo, company name&#10;&#10;Description automatically generated">
            <a:extLst>
              <a:ext uri="{FF2B5EF4-FFF2-40B4-BE49-F238E27FC236}">
                <a16:creationId xmlns:a16="http://schemas.microsoft.com/office/drawing/2014/main" id="{C52B04C5-F6F5-FFAD-9606-D6B64A309A03}"/>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6050132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44968" y="554051"/>
            <a:ext cx="4561454" cy="1392028"/>
          </a:xfrm>
        </p:spPr>
        <p:txBody>
          <a:bodyPr anchor="b">
            <a:normAutofit fontScale="90000"/>
          </a:bodyPr>
          <a:lstStyle/>
          <a:p>
            <a:pPr algn="ctr"/>
            <a:r>
              <a:rPr lang="en-US" sz="3600" cap="all" dirty="0">
                <a:ea typeface="+mj-lt"/>
                <a:cs typeface="+mj-lt"/>
              </a:rPr>
              <a:t>LOGARITHMIC TRANSFORMATION</a:t>
            </a:r>
            <a:endParaRPr lang="en-GB" sz="3600" dirty="0">
              <a:ea typeface="+mj-lt"/>
              <a:cs typeface="+mj-lt"/>
            </a:endParaRPr>
          </a:p>
        </p:txBody>
      </p:sp>
      <p:sp>
        <p:nvSpPr>
          <p:cNvPr id="3" name="Content Placeholder"/>
          <p:cNvSpPr>
            <a:spLocks noGrp="1"/>
          </p:cNvSpPr>
          <p:nvPr>
            <p:ph idx="1"/>
          </p:nvPr>
        </p:nvSpPr>
        <p:spPr>
          <a:xfrm>
            <a:off x="1096144" y="2884395"/>
            <a:ext cx="3862062" cy="2469140"/>
          </a:xfrm>
        </p:spPr>
        <p:txBody>
          <a:bodyPr vert="horz" lIns="91440" tIns="45720" rIns="91440" bIns="45720" rtlCol="0" anchor="t">
            <a:normAutofit/>
          </a:bodyPr>
          <a:lstStyle/>
          <a:p>
            <a:pPr algn="ctr">
              <a:lnSpc>
                <a:spcPct val="100000"/>
              </a:lnSpc>
            </a:pPr>
            <a:r>
              <a:rPr lang="en-US" sz="1400" dirty="0">
                <a:ea typeface="+mn-lt"/>
                <a:cs typeface="+mn-lt"/>
              </a:rPr>
              <a:t>Log Transformation is used to make our Skewed Data(Deal Cost) more normal and balanced. It improves the linearity between our dependent and independent variables. It also boosts validity of our statistical analysis.</a:t>
            </a:r>
          </a:p>
          <a:p>
            <a:pPr algn="ctr">
              <a:lnSpc>
                <a:spcPct val="100000"/>
              </a:lnSpc>
            </a:pPr>
            <a:r>
              <a:rPr lang="en-US" sz="1400" dirty="0">
                <a:ea typeface="+mn-lt"/>
                <a:cs typeface="+mn-lt"/>
              </a:rPr>
              <a:t>Log Transformation also de-emphasizes outliers. The idea is that taking the log of the data can restore symmetry to the data.</a:t>
            </a:r>
            <a:endParaRPr lang="en-GB" dirty="0">
              <a:ea typeface="+mn-lt"/>
              <a:cs typeface="+mn-lt"/>
            </a:endParaRPr>
          </a:p>
        </p:txBody>
      </p:sp>
      <p:grpSp>
        <p:nvGrpSpPr>
          <p:cNvPr id="52" name="Group 5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53" name="Rectangle 5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4" descr="Logo, company name&#10;&#10;Description automatically generated">
            <a:extLst>
              <a:ext uri="{FF2B5EF4-FFF2-40B4-BE49-F238E27FC236}">
                <a16:creationId xmlns:a16="http://schemas.microsoft.com/office/drawing/2014/main" id="{CAB7EA15-FAE1-5F7B-5759-2C676738A5D3}"/>
              </a:ext>
            </a:extLst>
          </p:cNvPr>
          <p:cNvPicPr>
            <a:picLocks noChangeAspect="1"/>
          </p:cNvPicPr>
          <p:nvPr/>
        </p:nvPicPr>
        <p:blipFill>
          <a:blip r:embed="rId2"/>
          <a:stretch>
            <a:fillRect/>
          </a:stretch>
        </p:blipFill>
        <p:spPr>
          <a:xfrm>
            <a:off x="11376251" y="93367"/>
            <a:ext cx="579559" cy="657847"/>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D8225370-A770-4393-9427-85D8C0F8DED8}"/>
              </a:ext>
            </a:extLst>
          </p:cNvPr>
          <p:cNvPicPr>
            <a:picLocks noChangeAspect="1"/>
          </p:cNvPicPr>
          <p:nvPr/>
        </p:nvPicPr>
        <p:blipFill>
          <a:blip r:embed="rId3"/>
          <a:stretch>
            <a:fillRect/>
          </a:stretch>
        </p:blipFill>
        <p:spPr>
          <a:xfrm>
            <a:off x="5704115" y="1108275"/>
            <a:ext cx="6117771" cy="4380193"/>
          </a:xfrm>
          <a:prstGeom prst="rect">
            <a:avLst/>
          </a:prstGeom>
        </p:spPr>
      </p:pic>
    </p:spTree>
    <p:extLst>
      <p:ext uri="{BB962C8B-B14F-4D97-AF65-F5344CB8AC3E}">
        <p14:creationId xmlns:p14="http://schemas.microsoft.com/office/powerpoint/2010/main" val="14598995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a:latin typeface="Times New Roman"/>
                <a:cs typeface="Times New Roman"/>
              </a:rPr>
              <a:t>Data Encoding</a:t>
            </a:r>
          </a:p>
        </p:txBody>
      </p:sp>
      <p:sp>
        <p:nvSpPr>
          <p:cNvPr id="3" name="Content Placeholder"/>
          <p:cNvSpPr>
            <a:spLocks noGrp="1"/>
          </p:cNvSpPr>
          <p:nvPr>
            <p:ph idx="1"/>
          </p:nvPr>
        </p:nvSpPr>
        <p:spPr>
          <a:xfrm>
            <a:off x="1096144" y="2884395"/>
            <a:ext cx="3862062" cy="2469140"/>
          </a:xfrm>
        </p:spPr>
        <p:txBody>
          <a:bodyPr vert="horz" lIns="91440" tIns="45720" rIns="91440" bIns="45720" rtlCol="0" anchor="t">
            <a:normAutofit/>
          </a:bodyPr>
          <a:lstStyle/>
          <a:p>
            <a:pPr lvl="0" algn="ctr">
              <a:lnSpc>
                <a:spcPct val="100000"/>
              </a:lnSpc>
            </a:pPr>
            <a:r>
              <a:rPr lang="en-GB" sz="1400" dirty="0">
                <a:latin typeface="Times New Roman"/>
                <a:cs typeface="Times New Roman"/>
              </a:rPr>
              <a:t>We used Target Encoding to convert independent variables from Objects to Numerical.</a:t>
            </a:r>
          </a:p>
          <a:p>
            <a:pPr algn="ctr">
              <a:lnSpc>
                <a:spcPct val="100000"/>
              </a:lnSpc>
            </a:pPr>
            <a:r>
              <a:rPr lang="en-GB" sz="1400" dirty="0">
                <a:latin typeface="Times New Roman"/>
                <a:cs typeface="Times New Roman"/>
              </a:rPr>
              <a:t>We used Label Encoding to convert dependent variable from Objects to Numerical.</a:t>
            </a:r>
          </a:p>
          <a:p>
            <a:pPr lvl="0" algn="ctr">
              <a:lnSpc>
                <a:spcPct val="100000"/>
              </a:lnSpc>
            </a:pPr>
            <a:r>
              <a:rPr lang="en-US" sz="1400" dirty="0">
                <a:latin typeface="Times New Roman"/>
                <a:cs typeface="Times New Roman"/>
              </a:rPr>
              <a:t>Target encoding involves replacing a categorical feature with average target value of all data points belonging to the category</a:t>
            </a:r>
            <a:r>
              <a:rPr lang="en-US" sz="1400" dirty="0">
                <a:latin typeface="Bembo"/>
                <a:cs typeface="Calibri"/>
              </a:rPr>
              <a:t>.</a:t>
            </a:r>
            <a:endParaRPr lang="en-GB" sz="1400" dirty="0">
              <a:latin typeface="Bembo"/>
              <a:cs typeface="Calibri"/>
            </a:endParaRPr>
          </a:p>
        </p:txBody>
      </p:sp>
      <p:pic>
        <p:nvPicPr>
          <p:cNvPr id="5" name="Picture 4" descr="Networking Free Stock Photo - Public Domain Pictures">
            <a:extLst>
              <a:ext uri="{FF2B5EF4-FFF2-40B4-BE49-F238E27FC236}">
                <a16:creationId xmlns:a16="http://schemas.microsoft.com/office/drawing/2014/main" id="{50C0824C-E992-4F21-A9F9-2E6CE2055F3B}"/>
              </a:ext>
            </a:extLst>
          </p:cNvPr>
          <p:cNvPicPr>
            <a:picLocks noChangeAspect="1"/>
          </p:cNvPicPr>
          <p:nvPr/>
        </p:nvPicPr>
        <p:blipFill rotWithShape="1">
          <a:blip r:embed="rId2"/>
          <a:srcRect t="12500" b="12500"/>
          <a:stretch/>
        </p:blipFill>
        <p:spPr>
          <a:xfrm>
            <a:off x="5905500" y="1863903"/>
            <a:ext cx="5715000" cy="3214687"/>
          </a:xfrm>
          <a:prstGeom prst="rect">
            <a:avLst/>
          </a:prstGeom>
        </p:spPr>
      </p:pic>
      <p:grpSp>
        <p:nvGrpSpPr>
          <p:cNvPr id="52" name="Group 51">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53" name="Rectangle 52">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4" descr="Logo, company name&#10;&#10;Description automatically generated">
            <a:extLst>
              <a:ext uri="{FF2B5EF4-FFF2-40B4-BE49-F238E27FC236}">
                <a16:creationId xmlns:a16="http://schemas.microsoft.com/office/drawing/2014/main" id="{CAB7EA15-FAE1-5F7B-5759-2C676738A5D3}"/>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42275583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52"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p:cNvSpPr>
            <a:spLocks noGrp="1"/>
          </p:cNvSpPr>
          <p:nvPr>
            <p:ph type="ctrTitle"/>
          </p:nvPr>
        </p:nvSpPr>
        <p:spPr>
          <a:xfrm>
            <a:off x="1422092" y="1665297"/>
            <a:ext cx="3246119" cy="2596247"/>
          </a:xfrm>
        </p:spPr>
        <p:txBody>
          <a:bodyPr anchor="ctr">
            <a:normAutofit/>
          </a:bodyPr>
          <a:lstStyle/>
          <a:p>
            <a:pPr algn="ctr"/>
            <a:r>
              <a:rPr lang="en-GB" dirty="0">
                <a:latin typeface="Times New Roman"/>
                <a:cs typeface="Times New Roman"/>
              </a:rPr>
              <a:t>Splitting the data for Train &amp; Test Model : Why Split ?</a:t>
            </a:r>
          </a:p>
        </p:txBody>
      </p:sp>
      <p:sp>
        <p:nvSpPr>
          <p:cNvPr id="3" name="Content Placeholder"/>
          <p:cNvSpPr>
            <a:spLocks noGrp="1"/>
          </p:cNvSpPr>
          <p:nvPr>
            <p:ph idx="1"/>
          </p:nvPr>
        </p:nvSpPr>
        <p:spPr>
          <a:xfrm>
            <a:off x="6115050" y="2973314"/>
            <a:ext cx="5029200" cy="2934560"/>
          </a:xfrm>
        </p:spPr>
        <p:txBody>
          <a:bodyPr>
            <a:normAutofit/>
          </a:bodyPr>
          <a:lstStyle/>
          <a:p>
            <a:pPr lvl="0" algn="ctr">
              <a:lnSpc>
                <a:spcPct val="100000"/>
              </a:lnSpc>
            </a:pPr>
            <a:r>
              <a:rPr lang="en-GB" sz="1700">
                <a:latin typeface="Times New Roman" panose="02020603050405020304" pitchFamily="18" charset="0"/>
                <a:cs typeface="Times New Roman" panose="02020603050405020304" pitchFamily="18" charset="0"/>
              </a:rPr>
              <a:t>In machine learning, data splitting is typically done to avoid overfitting.</a:t>
            </a:r>
          </a:p>
          <a:p>
            <a:pPr lvl="0" algn="ctr">
              <a:lnSpc>
                <a:spcPct val="100000"/>
              </a:lnSpc>
            </a:pPr>
            <a:r>
              <a:rPr lang="en-GB" sz="1700">
                <a:latin typeface="Times New Roman" panose="02020603050405020304" pitchFamily="18" charset="0"/>
                <a:cs typeface="Times New Roman" panose="02020603050405020304" pitchFamily="18" charset="0"/>
              </a:rPr>
              <a:t>We need to split a dataset into train and test sets to evaluate how well our machine learning model performs</a:t>
            </a:r>
          </a:p>
          <a:p>
            <a:pPr lvl="0" algn="ctr">
              <a:lnSpc>
                <a:spcPct val="100000"/>
              </a:lnSpc>
            </a:pPr>
            <a:r>
              <a:rPr lang="en-GB" sz="1700">
                <a:latin typeface="Times New Roman" panose="02020603050405020304" pitchFamily="18" charset="0"/>
                <a:cs typeface="Times New Roman" panose="02020603050405020304" pitchFamily="18" charset="0"/>
              </a:rPr>
              <a:t>Splitting your dataset is essential for an unbiased evaluation of prediction performance</a:t>
            </a:r>
          </a:p>
          <a:p>
            <a:pPr lvl="0" algn="ctr">
              <a:lnSpc>
                <a:spcPct val="100000"/>
              </a:lnSpc>
            </a:pPr>
            <a:r>
              <a:rPr lang="en-GB" sz="1700">
                <a:latin typeface="Times New Roman" panose="02020603050405020304" pitchFamily="18" charset="0"/>
                <a:cs typeface="Times New Roman" panose="02020603050405020304" pitchFamily="18" charset="0"/>
              </a:rPr>
              <a:t>We need to split the data before Scaling to avoid Data Leakage.</a:t>
            </a:r>
          </a:p>
          <a:p>
            <a:pPr algn="ctr">
              <a:lnSpc>
                <a:spcPct val="100000"/>
              </a:lnSpc>
            </a:pPr>
            <a:endParaRPr lang="en-GB" sz="1700"/>
          </a:p>
        </p:txBody>
      </p:sp>
      <p:pic>
        <p:nvPicPr>
          <p:cNvPr id="5" name="Picture 4">
            <a:extLst>
              <a:ext uri="{FF2B5EF4-FFF2-40B4-BE49-F238E27FC236}">
                <a16:creationId xmlns:a16="http://schemas.microsoft.com/office/drawing/2014/main" id="{E960FD0F-799E-5671-FFDD-9A1B69A111EC}"/>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40000" contrast="20000"/>
                    </a14:imgEffect>
                  </a14:imgLayer>
                </a14:imgProps>
              </a:ext>
            </a:extLst>
          </a:blip>
          <a:srcRect r="4157" b="8"/>
          <a:stretch/>
        </p:blipFill>
        <p:spPr>
          <a:xfrm>
            <a:off x="6186614" y="1028700"/>
            <a:ext cx="1516076" cy="1506842"/>
          </a:xfrm>
          <a:prstGeom prst="rect">
            <a:avLst/>
          </a:prstGeom>
        </p:spPr>
      </p:pic>
      <p:pic>
        <p:nvPicPr>
          <p:cNvPr id="7" name="Picture 6">
            <a:extLst>
              <a:ext uri="{FF2B5EF4-FFF2-40B4-BE49-F238E27FC236}">
                <a16:creationId xmlns:a16="http://schemas.microsoft.com/office/drawing/2014/main" id="{FA86722C-E966-4250-6FF9-229622609946}"/>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rcRect r="3" b="1220"/>
          <a:stretch/>
        </p:blipFill>
        <p:spPr>
          <a:xfrm>
            <a:off x="7871612" y="1028701"/>
            <a:ext cx="1516076" cy="1506844"/>
          </a:xfrm>
          <a:prstGeom prst="rect">
            <a:avLst/>
          </a:prstGeom>
        </p:spPr>
      </p:pic>
      <p:pic>
        <p:nvPicPr>
          <p:cNvPr id="9" name="Picture 8" descr="image - Free stock photo - Public Domain photo - CC0 Images">
            <a:extLst>
              <a:ext uri="{FF2B5EF4-FFF2-40B4-BE49-F238E27FC236}">
                <a16:creationId xmlns:a16="http://schemas.microsoft.com/office/drawing/2014/main" id="{18B962D3-65F7-43CF-8EFB-F4492AC283B2}"/>
              </a:ext>
            </a:extLst>
          </p:cNvPr>
          <p:cNvPicPr>
            <a:picLocks noChangeAspect="1"/>
          </p:cNvPicPr>
          <p:nvPr/>
        </p:nvPicPr>
        <p:blipFill rotWithShape="1">
          <a:blip r:embed="rId6"/>
          <a:srcRect r="43405" b="-1"/>
          <a:stretch/>
        </p:blipFill>
        <p:spPr>
          <a:xfrm>
            <a:off x="9553762" y="1028700"/>
            <a:ext cx="1516076" cy="1506842"/>
          </a:xfrm>
          <a:prstGeom prst="rect">
            <a:avLst/>
          </a:prstGeom>
        </p:spPr>
      </p:pic>
      <p:grpSp>
        <p:nvGrpSpPr>
          <p:cNvPr id="40" name="Group 39">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1410" y="4550150"/>
            <a:ext cx="867485" cy="115439"/>
            <a:chOff x="8910933" y="1861308"/>
            <a:chExt cx="867485" cy="115439"/>
          </a:xfrm>
        </p:grpSpPr>
        <p:sp>
          <p:nvSpPr>
            <p:cNvPr id="41" name="Rectangle 40">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Straight Connector 41">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Picture 4" descr="Logo, company name&#10;&#10;Description automatically generated">
            <a:extLst>
              <a:ext uri="{FF2B5EF4-FFF2-40B4-BE49-F238E27FC236}">
                <a16:creationId xmlns:a16="http://schemas.microsoft.com/office/drawing/2014/main" id="{E55440D6-2CD4-4318-67C5-160AF4094C56}"/>
              </a:ext>
            </a:extLst>
          </p:cNvPr>
          <p:cNvPicPr>
            <a:picLocks noChangeAspect="1"/>
          </p:cNvPicPr>
          <p:nvPr/>
        </p:nvPicPr>
        <p:blipFill>
          <a:blip r:embed="rId7"/>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2396129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5">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424940" y="1653542"/>
            <a:ext cx="3246119" cy="2608006"/>
          </a:xfrm>
        </p:spPr>
        <p:txBody>
          <a:bodyPr anchor="ctr">
            <a:normAutofit/>
          </a:bodyPr>
          <a:lstStyle/>
          <a:p>
            <a:pPr algn="ctr"/>
            <a:r>
              <a:rPr lang="en-GB">
                <a:latin typeface="Times New Roman" panose="02020603050405020304" pitchFamily="18" charset="0"/>
                <a:cs typeface="Times New Roman" panose="02020603050405020304" pitchFamily="18" charset="0"/>
              </a:rPr>
              <a:t>Data Scaling</a:t>
            </a:r>
          </a:p>
        </p:txBody>
      </p:sp>
      <p:sp>
        <p:nvSpPr>
          <p:cNvPr id="3" name="Content Placeholder"/>
          <p:cNvSpPr>
            <a:spLocks noGrp="1"/>
          </p:cNvSpPr>
          <p:nvPr>
            <p:ph idx="1"/>
          </p:nvPr>
        </p:nvSpPr>
        <p:spPr>
          <a:xfrm>
            <a:off x="6096000" y="3135086"/>
            <a:ext cx="5067300" cy="2710774"/>
          </a:xfrm>
        </p:spPr>
        <p:txBody>
          <a:bodyPr anchor="ctr">
            <a:normAutofit/>
          </a:bodyPr>
          <a:lstStyle/>
          <a:p>
            <a:pPr algn="ctr">
              <a:lnSpc>
                <a:spcPct val="100000"/>
              </a:lnSpc>
            </a:pPr>
            <a:r>
              <a:rPr lang="en-GB" sz="1400">
                <a:latin typeface="Times New Roman" panose="02020603050405020304" pitchFamily="18" charset="0"/>
                <a:cs typeface="Times New Roman" panose="02020603050405020304" pitchFamily="18" charset="0"/>
              </a:rPr>
              <a:t>Input variables may have different units – that, in turn, may mean the variables have different scales.</a:t>
            </a:r>
          </a:p>
          <a:p>
            <a:pPr lvl="0" algn="ctr">
              <a:lnSpc>
                <a:spcPct val="100000"/>
              </a:lnSpc>
            </a:pPr>
            <a:r>
              <a:rPr lang="en-GB" sz="1400">
                <a:latin typeface="Times New Roman" panose="02020603050405020304" pitchFamily="18" charset="0"/>
                <a:cs typeface="Times New Roman" panose="02020603050405020304" pitchFamily="18" charset="0"/>
              </a:rPr>
              <a:t>Standardization requires that you know or are able to accurately estimate the mean and standard deviation of observed values. </a:t>
            </a:r>
          </a:p>
          <a:p>
            <a:pPr lvl="0" algn="ctr">
              <a:lnSpc>
                <a:spcPct val="100000"/>
              </a:lnSpc>
            </a:pPr>
            <a:r>
              <a:rPr lang="en-GB" sz="1400">
                <a:latin typeface="Times New Roman" panose="02020603050405020304" pitchFamily="18" charset="0"/>
                <a:cs typeface="Times New Roman" panose="02020603050405020304" pitchFamily="18" charset="0"/>
              </a:rPr>
              <a:t>Formula, :</a:t>
            </a:r>
          </a:p>
          <a:p>
            <a:pPr lvl="0" algn="ctr">
              <a:lnSpc>
                <a:spcPct val="100000"/>
              </a:lnSpc>
            </a:pPr>
            <a:r>
              <a:rPr lang="en-GB" sz="1400">
                <a:latin typeface="Times New Roman" panose="02020603050405020304" pitchFamily="18" charset="0"/>
                <a:cs typeface="Times New Roman" panose="02020603050405020304" pitchFamily="18" charset="0"/>
              </a:rPr>
              <a:t>Y= (X-Mean) /Standard Deviation</a:t>
            </a:r>
          </a:p>
          <a:p>
            <a:pPr lvl="0" algn="ctr">
              <a:lnSpc>
                <a:spcPct val="100000"/>
              </a:lnSpc>
            </a:pPr>
            <a:r>
              <a:rPr lang="en-GB" sz="1400">
                <a:latin typeface="Times New Roman" panose="02020603050405020304" pitchFamily="18" charset="0"/>
                <a:cs typeface="Times New Roman" panose="02020603050405020304" pitchFamily="18" charset="0"/>
              </a:rPr>
              <a:t>We used Standard Scaling technique to scale the data and assigned train and test variables before building a model.</a:t>
            </a:r>
          </a:p>
          <a:p>
            <a:pPr algn="ctr">
              <a:lnSpc>
                <a:spcPct val="100000"/>
              </a:lnSpc>
            </a:pPr>
            <a:endParaRPr lang="en-GB" sz="1400"/>
          </a:p>
        </p:txBody>
      </p:sp>
      <p:pic>
        <p:nvPicPr>
          <p:cNvPr id="5" name="Picture 4" descr="Bar chart with solid fill">
            <a:extLst>
              <a:ext uri="{FF2B5EF4-FFF2-40B4-BE49-F238E27FC236}">
                <a16:creationId xmlns:a16="http://schemas.microsoft.com/office/drawing/2014/main" id="{4B2883E7-9B83-47FE-946F-97C798840665}"/>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7682116" y="1001480"/>
            <a:ext cx="1895067" cy="1895067"/>
          </a:xfrm>
          <a:prstGeom prst="rect">
            <a:avLst/>
          </a:prstGeom>
        </p:spPr>
      </p:pic>
      <p:grpSp>
        <p:nvGrpSpPr>
          <p:cNvPr id="47" name="Group 39">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1" name="Rectangle 40">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4" descr="Logo, company name&#10;&#10;Description automatically generated">
            <a:extLst>
              <a:ext uri="{FF2B5EF4-FFF2-40B4-BE49-F238E27FC236}">
                <a16:creationId xmlns:a16="http://schemas.microsoft.com/office/drawing/2014/main" id="{76B55A92-8BEC-3D18-7149-A3EB9744FD37}"/>
              </a:ext>
            </a:extLst>
          </p:cNvPr>
          <p:cNvPicPr>
            <a:picLocks noChangeAspect="1"/>
          </p:cNvPicPr>
          <p:nvPr/>
        </p:nvPicPr>
        <p:blipFill>
          <a:blip r:embed="rId4"/>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9794906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FFFFFF"/>
              </a:solidFill>
              <a:latin typeface="Bembo"/>
            </a:endParaRPr>
          </a:p>
        </p:txBody>
      </p:sp>
      <p:sp>
        <p:nvSpPr>
          <p:cNvPr id="1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FFFFFF"/>
              </a:solidFill>
              <a:latin typeface="Bembo"/>
            </a:endParaRPr>
          </a:p>
        </p:txBody>
      </p:sp>
      <p:sp>
        <p:nvSpPr>
          <p:cNvPr id="2" name="Title"/>
          <p:cNvSpPr>
            <a:spLocks noGrp="1"/>
          </p:cNvSpPr>
          <p:nvPr>
            <p:ph type="ctrTitle"/>
          </p:nvPr>
        </p:nvSpPr>
        <p:spPr>
          <a:xfrm>
            <a:off x="1038883" y="1000366"/>
            <a:ext cx="3995397" cy="1239627"/>
          </a:xfrm>
        </p:spPr>
        <p:txBody>
          <a:bodyPr anchor="b">
            <a:normAutofit/>
          </a:bodyPr>
          <a:lstStyle/>
          <a:p>
            <a:pPr algn="ctr"/>
            <a:r>
              <a:rPr lang="en-GB">
                <a:latin typeface="Times New Roman" panose="02020603050405020304" pitchFamily="18" charset="0"/>
                <a:cs typeface="Times New Roman" panose="02020603050405020304" pitchFamily="18" charset="0"/>
              </a:rPr>
              <a:t>Accuracy Score &amp; Hyper Parameter</a:t>
            </a:r>
          </a:p>
        </p:txBody>
      </p:sp>
      <p:sp>
        <p:nvSpPr>
          <p:cNvPr id="3" name="Content Placeholder"/>
          <p:cNvSpPr>
            <a:spLocks noGrp="1"/>
          </p:cNvSpPr>
          <p:nvPr>
            <p:ph idx="1"/>
          </p:nvPr>
        </p:nvSpPr>
        <p:spPr>
          <a:xfrm>
            <a:off x="1038883" y="2884395"/>
            <a:ext cx="3950677" cy="2469140"/>
          </a:xfrm>
        </p:spPr>
        <p:txBody>
          <a:bodyPr>
            <a:normAutofit fontScale="92500" lnSpcReduction="20000"/>
          </a:bodyPr>
          <a:lstStyle/>
          <a:p>
            <a:pPr lvl="0" algn="ctr"/>
            <a:r>
              <a:rPr lang="en-GB" sz="2400">
                <a:latin typeface="Times New Roman" panose="02020603050405020304" pitchFamily="18" charset="0"/>
                <a:cs typeface="Times New Roman" panose="02020603050405020304" pitchFamily="18" charset="0"/>
              </a:rPr>
              <a:t>To check how well the models performed, we used accuracy score.</a:t>
            </a:r>
          </a:p>
          <a:p>
            <a:pPr lvl="0" algn="ctr"/>
            <a:r>
              <a:rPr lang="en-GB" sz="2400">
                <a:latin typeface="Times New Roman" panose="02020603050405020304" pitchFamily="18" charset="0"/>
                <a:cs typeface="Times New Roman" panose="02020603050405020304" pitchFamily="18" charset="0"/>
              </a:rPr>
              <a:t>Furthermore, to boost the accuracy of the model, we opted for various parameters and here we used Random Search CV.</a:t>
            </a:r>
          </a:p>
          <a:p>
            <a:pPr algn="ctr"/>
            <a:endParaRPr lang="en-GB"/>
          </a:p>
        </p:txBody>
      </p:sp>
      <p:grpSp>
        <p:nvGrpSpPr>
          <p:cNvPr id="14" name="Group 1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srgbClr val="FFFFFF"/>
                </a:solidFill>
                <a:latin typeface="Bembo"/>
              </a:endParaRPr>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21B818DA-FF76-C61F-67C2-799384333E62}"/>
              </a:ext>
            </a:extLst>
          </p:cNvPr>
          <p:cNvSpPr/>
          <p:nvPr/>
        </p:nvSpPr>
        <p:spPr>
          <a:xfrm>
            <a:off x="6096000" y="819886"/>
            <a:ext cx="5372100" cy="3609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Accuracy Based On Each Model</a:t>
            </a:r>
          </a:p>
        </p:txBody>
      </p:sp>
      <p:sp>
        <p:nvSpPr>
          <p:cNvPr id="5" name="Flowchart: Alternate Process 4">
            <a:extLst>
              <a:ext uri="{FF2B5EF4-FFF2-40B4-BE49-F238E27FC236}">
                <a16:creationId xmlns:a16="http://schemas.microsoft.com/office/drawing/2014/main" id="{92BB87A8-0639-BFDC-BA7D-E13EB8FA683C}"/>
              </a:ext>
            </a:extLst>
          </p:cNvPr>
          <p:cNvSpPr/>
          <p:nvPr/>
        </p:nvSpPr>
        <p:spPr>
          <a:xfrm>
            <a:off x="5628947" y="1740974"/>
            <a:ext cx="3153103" cy="1884029"/>
          </a:xfrm>
          <a:prstGeom prst="flowChartAlternateProcess">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a:latin typeface="Times New Roman" panose="02020603050405020304" pitchFamily="18" charset="0"/>
                <a:cs typeface="Times New Roman" panose="02020603050405020304" pitchFamily="18" charset="0"/>
              </a:rPr>
              <a:t>Logistic Regression</a:t>
            </a:r>
          </a:p>
          <a:p>
            <a:pPr algn="ctr"/>
            <a:r>
              <a:rPr lang="en-IN" sz="2400">
                <a:latin typeface="Times New Roman" panose="02020603050405020304" pitchFamily="18" charset="0"/>
                <a:cs typeface="Times New Roman" panose="02020603050405020304" pitchFamily="18" charset="0"/>
              </a:rPr>
              <a:t>72.81%</a:t>
            </a:r>
          </a:p>
        </p:txBody>
      </p:sp>
      <p:sp>
        <p:nvSpPr>
          <p:cNvPr id="7" name="Flowchart: Alternate Process 6">
            <a:extLst>
              <a:ext uri="{FF2B5EF4-FFF2-40B4-BE49-F238E27FC236}">
                <a16:creationId xmlns:a16="http://schemas.microsoft.com/office/drawing/2014/main" id="{EF4AB105-CB46-6344-A628-2A9124A89716}"/>
              </a:ext>
            </a:extLst>
          </p:cNvPr>
          <p:cNvSpPr/>
          <p:nvPr/>
        </p:nvSpPr>
        <p:spPr>
          <a:xfrm>
            <a:off x="8930888" y="1740974"/>
            <a:ext cx="3153103" cy="1884029"/>
          </a:xfrm>
          <a:prstGeom prst="flowChartAlternate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a:latin typeface="Times New Roman" panose="02020603050405020304" pitchFamily="18" charset="0"/>
                <a:cs typeface="Times New Roman" panose="02020603050405020304" pitchFamily="18" charset="0"/>
              </a:rPr>
              <a:t>Random Forest</a:t>
            </a:r>
          </a:p>
          <a:p>
            <a:pPr algn="ctr"/>
            <a:r>
              <a:rPr lang="en-IN" sz="2400">
                <a:latin typeface="Times New Roman" panose="02020603050405020304" pitchFamily="18" charset="0"/>
                <a:cs typeface="Times New Roman" panose="02020603050405020304" pitchFamily="18" charset="0"/>
              </a:rPr>
              <a:t>83.64%</a:t>
            </a:r>
          </a:p>
        </p:txBody>
      </p:sp>
      <p:sp>
        <p:nvSpPr>
          <p:cNvPr id="18" name="Flowchart: Alternate Process 17">
            <a:extLst>
              <a:ext uri="{FF2B5EF4-FFF2-40B4-BE49-F238E27FC236}">
                <a16:creationId xmlns:a16="http://schemas.microsoft.com/office/drawing/2014/main" id="{ED055E2C-BE13-4C70-B2A7-EA96609B31ED}"/>
              </a:ext>
            </a:extLst>
          </p:cNvPr>
          <p:cNvSpPr/>
          <p:nvPr/>
        </p:nvSpPr>
        <p:spPr>
          <a:xfrm>
            <a:off x="7205498" y="3874574"/>
            <a:ext cx="3153103" cy="1884029"/>
          </a:xfrm>
          <a:prstGeom prst="flowChartAlternateProcess">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a:latin typeface="Times New Roman" panose="02020603050405020304" pitchFamily="18" charset="0"/>
                <a:cs typeface="Times New Roman" panose="02020603050405020304" pitchFamily="18" charset="0"/>
              </a:rPr>
              <a:t>XG-Boost</a:t>
            </a:r>
          </a:p>
          <a:p>
            <a:pPr algn="ctr"/>
            <a:r>
              <a:rPr lang="en-IN" sz="2400">
                <a:latin typeface="Times New Roman" panose="02020603050405020304" pitchFamily="18" charset="0"/>
                <a:cs typeface="Times New Roman" panose="02020603050405020304" pitchFamily="18" charset="0"/>
              </a:rPr>
              <a:t>82.69%</a:t>
            </a:r>
          </a:p>
        </p:txBody>
      </p:sp>
      <p:pic>
        <p:nvPicPr>
          <p:cNvPr id="8" name="Picture 4" descr="Logo, company name&#10;&#10;Description automatically generated">
            <a:extLst>
              <a:ext uri="{FF2B5EF4-FFF2-40B4-BE49-F238E27FC236}">
                <a16:creationId xmlns:a16="http://schemas.microsoft.com/office/drawing/2014/main" id="{3695F3B4-7477-3358-DD06-6C2255251C43}"/>
              </a:ext>
            </a:extLst>
          </p:cNvPr>
          <p:cNvPicPr>
            <a:picLocks noChangeAspect="1"/>
          </p:cNvPicPr>
          <p:nvPr/>
        </p:nvPicPr>
        <p:blipFill>
          <a:blip r:embed="rId2"/>
          <a:stretch>
            <a:fillRect/>
          </a:stretch>
        </p:blipFill>
        <p:spPr>
          <a:xfrm>
            <a:off x="11376251" y="93367"/>
            <a:ext cx="579559" cy="657847"/>
          </a:xfrm>
          <a:prstGeom prst="rect">
            <a:avLst/>
          </a:prstGeom>
        </p:spPr>
      </p:pic>
    </p:spTree>
    <p:extLst>
      <p:ext uri="{BB962C8B-B14F-4D97-AF65-F5344CB8AC3E}">
        <p14:creationId xmlns:p14="http://schemas.microsoft.com/office/powerpoint/2010/main" val="32778197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D76E-0A86-6281-E794-FED86F70E7FD}"/>
              </a:ext>
            </a:extLst>
          </p:cNvPr>
          <p:cNvSpPr>
            <a:spLocks noGrp="1"/>
          </p:cNvSpPr>
          <p:nvPr>
            <p:ph type="title"/>
          </p:nvPr>
        </p:nvSpPr>
        <p:spPr>
          <a:xfrm>
            <a:off x="1271752" y="746852"/>
            <a:ext cx="10134600" cy="863519"/>
          </a:xfrm>
        </p:spPr>
        <p:txBody>
          <a:bodyPr anchor="ctr">
            <a:normAutofit fontScale="90000"/>
          </a:bodyPr>
          <a:lstStyle/>
          <a:p>
            <a:pPr algn="ctr"/>
            <a:r>
              <a:rPr lang="en-IN" sz="3600" dirty="0">
                <a:latin typeface="Times New Roman" panose="02020603050405020304" pitchFamily="18" charset="0"/>
                <a:cs typeface="Times New Roman" panose="02020603050405020304" pitchFamily="18" charset="0"/>
              </a:rPr>
              <a:t>CLASSIFICATION REPORT FOR EACH MODEL</a:t>
            </a:r>
            <a:br>
              <a:rPr lang="en-IN" b="1"/>
            </a:br>
            <a:endParaRPr lang="en-IN"/>
          </a:p>
        </p:txBody>
      </p:sp>
      <p:sp>
        <p:nvSpPr>
          <p:cNvPr id="9" name="Flowchart: Alternate Process 8">
            <a:extLst>
              <a:ext uri="{FF2B5EF4-FFF2-40B4-BE49-F238E27FC236}">
                <a16:creationId xmlns:a16="http://schemas.microsoft.com/office/drawing/2014/main" id="{399B3122-EF80-28E3-DF18-41990E3B6E78}"/>
              </a:ext>
            </a:extLst>
          </p:cNvPr>
          <p:cNvSpPr/>
          <p:nvPr/>
        </p:nvSpPr>
        <p:spPr>
          <a:xfrm>
            <a:off x="1271752" y="1849478"/>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Logistic Regression</a:t>
            </a:r>
          </a:p>
        </p:txBody>
      </p:sp>
      <p:sp>
        <p:nvSpPr>
          <p:cNvPr id="10" name="Flowchart: Alternate Process 9">
            <a:extLst>
              <a:ext uri="{FF2B5EF4-FFF2-40B4-BE49-F238E27FC236}">
                <a16:creationId xmlns:a16="http://schemas.microsoft.com/office/drawing/2014/main" id="{1A06106F-2EE8-A0DD-392E-81E7B722415E}"/>
              </a:ext>
            </a:extLst>
          </p:cNvPr>
          <p:cNvSpPr/>
          <p:nvPr/>
        </p:nvSpPr>
        <p:spPr>
          <a:xfrm>
            <a:off x="7267903" y="1850082"/>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Random Forest</a:t>
            </a:r>
          </a:p>
        </p:txBody>
      </p:sp>
      <p:sp>
        <p:nvSpPr>
          <p:cNvPr id="11" name="Flowchart: Alternate Process 10">
            <a:extLst>
              <a:ext uri="{FF2B5EF4-FFF2-40B4-BE49-F238E27FC236}">
                <a16:creationId xmlns:a16="http://schemas.microsoft.com/office/drawing/2014/main" id="{EE983624-95D1-4E18-8D8C-FA23B7BF9007}"/>
              </a:ext>
            </a:extLst>
          </p:cNvPr>
          <p:cNvSpPr/>
          <p:nvPr/>
        </p:nvSpPr>
        <p:spPr>
          <a:xfrm>
            <a:off x="4021578" y="4399471"/>
            <a:ext cx="4340772" cy="325820"/>
          </a:xfrm>
          <a:prstGeom prst="flowChartAlternate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XG - Boost</a:t>
            </a:r>
          </a:p>
        </p:txBody>
      </p:sp>
      <p:pic>
        <p:nvPicPr>
          <p:cNvPr id="13" name="Picture 12">
            <a:extLst>
              <a:ext uri="{FF2B5EF4-FFF2-40B4-BE49-F238E27FC236}">
                <a16:creationId xmlns:a16="http://schemas.microsoft.com/office/drawing/2014/main" id="{0A6B1949-4324-4065-9C64-F7DC4BD4E16D}"/>
              </a:ext>
            </a:extLst>
          </p:cNvPr>
          <p:cNvPicPr>
            <a:picLocks noChangeAspect="1"/>
          </p:cNvPicPr>
          <p:nvPr/>
        </p:nvPicPr>
        <p:blipFill>
          <a:blip r:embed="rId2"/>
          <a:stretch>
            <a:fillRect/>
          </a:stretch>
        </p:blipFill>
        <p:spPr>
          <a:xfrm>
            <a:off x="1394263" y="2414405"/>
            <a:ext cx="4095750" cy="1807095"/>
          </a:xfrm>
          <a:prstGeom prst="rect">
            <a:avLst/>
          </a:prstGeom>
        </p:spPr>
      </p:pic>
      <p:pic>
        <p:nvPicPr>
          <p:cNvPr id="18" name="Picture 17">
            <a:extLst>
              <a:ext uri="{FF2B5EF4-FFF2-40B4-BE49-F238E27FC236}">
                <a16:creationId xmlns:a16="http://schemas.microsoft.com/office/drawing/2014/main" id="{B92583B5-4FAD-41FD-A0B4-494D984A9E21}"/>
              </a:ext>
            </a:extLst>
          </p:cNvPr>
          <p:cNvPicPr>
            <a:picLocks noChangeAspect="1"/>
          </p:cNvPicPr>
          <p:nvPr/>
        </p:nvPicPr>
        <p:blipFill>
          <a:blip r:embed="rId3"/>
          <a:stretch>
            <a:fillRect/>
          </a:stretch>
        </p:blipFill>
        <p:spPr>
          <a:xfrm>
            <a:off x="7267902" y="2357271"/>
            <a:ext cx="4340771" cy="1735520"/>
          </a:xfrm>
          <a:prstGeom prst="rect">
            <a:avLst/>
          </a:prstGeom>
        </p:spPr>
      </p:pic>
      <p:pic>
        <p:nvPicPr>
          <p:cNvPr id="19" name="Picture 18">
            <a:extLst>
              <a:ext uri="{FF2B5EF4-FFF2-40B4-BE49-F238E27FC236}">
                <a16:creationId xmlns:a16="http://schemas.microsoft.com/office/drawing/2014/main" id="{A770926B-0D85-49A8-A433-A2B1B0C15506}"/>
              </a:ext>
            </a:extLst>
          </p:cNvPr>
          <p:cNvPicPr>
            <a:picLocks noChangeAspect="1"/>
          </p:cNvPicPr>
          <p:nvPr/>
        </p:nvPicPr>
        <p:blipFill>
          <a:blip r:embed="rId4"/>
          <a:stretch>
            <a:fillRect/>
          </a:stretch>
        </p:blipFill>
        <p:spPr>
          <a:xfrm>
            <a:off x="4021578" y="4903261"/>
            <a:ext cx="4340772" cy="1765167"/>
          </a:xfrm>
          <a:prstGeom prst="rect">
            <a:avLst/>
          </a:prstGeom>
        </p:spPr>
      </p:pic>
      <p:pic>
        <p:nvPicPr>
          <p:cNvPr id="4" name="Picture 4" descr="Logo, company name&#10;&#10;Description automatically generated">
            <a:extLst>
              <a:ext uri="{FF2B5EF4-FFF2-40B4-BE49-F238E27FC236}">
                <a16:creationId xmlns:a16="http://schemas.microsoft.com/office/drawing/2014/main" id="{7D60F7B4-F2C4-8A10-BA4B-2658A891FEAC}"/>
              </a:ext>
            </a:extLst>
          </p:cNvPr>
          <p:cNvPicPr>
            <a:picLocks noChangeAspect="1"/>
          </p:cNvPicPr>
          <p:nvPr/>
        </p:nvPicPr>
        <p:blipFill>
          <a:blip r:embed="rId5"/>
          <a:stretch>
            <a:fillRect/>
          </a:stretch>
        </p:blipFill>
        <p:spPr>
          <a:xfrm>
            <a:off x="11376251" y="93367"/>
            <a:ext cx="579559" cy="657847"/>
          </a:xfrm>
          <a:prstGeom prst="rect">
            <a:avLst/>
          </a:prstGeom>
        </p:spPr>
      </p:pic>
    </p:spTree>
    <p:extLst>
      <p:ext uri="{BB962C8B-B14F-4D97-AF65-F5344CB8AC3E}">
        <p14:creationId xmlns:p14="http://schemas.microsoft.com/office/powerpoint/2010/main" val="7330173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80D-44C8-824C-5586-48CB338D89CC}"/>
              </a:ext>
            </a:extLst>
          </p:cNvPr>
          <p:cNvSpPr>
            <a:spLocks noGrp="1"/>
          </p:cNvSpPr>
          <p:nvPr>
            <p:ph type="title"/>
          </p:nvPr>
        </p:nvSpPr>
        <p:spPr>
          <a:xfrm>
            <a:off x="1028700" y="560616"/>
            <a:ext cx="10134600" cy="592806"/>
          </a:xfrm>
        </p:spPr>
        <p:txBody>
          <a:bodyPr>
            <a:normAutofit/>
          </a:bodyPr>
          <a:lstStyle/>
          <a:p>
            <a:pPr algn="ctr"/>
            <a:r>
              <a:rPr lang="en-IN" sz="2800">
                <a:latin typeface="Times New Roman" panose="02020603050405020304" pitchFamily="18" charset="0"/>
                <a:cs typeface="Times New Roman" panose="02020603050405020304" pitchFamily="18" charset="0"/>
              </a:rPr>
              <a:t>CONFUSION MATRIX FOR EACH MODEL</a:t>
            </a:r>
          </a:p>
        </p:txBody>
      </p:sp>
      <p:sp>
        <p:nvSpPr>
          <p:cNvPr id="6" name="Flowchart: Alternate Process 5">
            <a:extLst>
              <a:ext uri="{FF2B5EF4-FFF2-40B4-BE49-F238E27FC236}">
                <a16:creationId xmlns:a16="http://schemas.microsoft.com/office/drawing/2014/main" id="{E490F72B-A780-3E56-7ABF-A7AE3EEE9E17}"/>
              </a:ext>
            </a:extLst>
          </p:cNvPr>
          <p:cNvSpPr/>
          <p:nvPr/>
        </p:nvSpPr>
        <p:spPr>
          <a:xfrm>
            <a:off x="1283294" y="1358914"/>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Logistic Regression</a:t>
            </a:r>
          </a:p>
        </p:txBody>
      </p:sp>
      <p:sp>
        <p:nvSpPr>
          <p:cNvPr id="7" name="Flowchart: Alternate Process 6">
            <a:extLst>
              <a:ext uri="{FF2B5EF4-FFF2-40B4-BE49-F238E27FC236}">
                <a16:creationId xmlns:a16="http://schemas.microsoft.com/office/drawing/2014/main" id="{C86EEE49-D72D-CB4F-3687-7C6F4D196041}"/>
              </a:ext>
            </a:extLst>
          </p:cNvPr>
          <p:cNvSpPr/>
          <p:nvPr/>
        </p:nvSpPr>
        <p:spPr>
          <a:xfrm>
            <a:off x="5062590" y="1370291"/>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Random Forest</a:t>
            </a:r>
          </a:p>
        </p:txBody>
      </p:sp>
      <p:sp>
        <p:nvSpPr>
          <p:cNvPr id="3" name="Flowchart: Alternate Process 2">
            <a:extLst>
              <a:ext uri="{FF2B5EF4-FFF2-40B4-BE49-F238E27FC236}">
                <a16:creationId xmlns:a16="http://schemas.microsoft.com/office/drawing/2014/main" id="{EC709975-5ED1-D309-8B51-46F94352E59A}"/>
              </a:ext>
            </a:extLst>
          </p:cNvPr>
          <p:cNvSpPr/>
          <p:nvPr/>
        </p:nvSpPr>
        <p:spPr>
          <a:xfrm>
            <a:off x="8693782" y="1358914"/>
            <a:ext cx="2554014" cy="3045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XG - Boost</a:t>
            </a:r>
          </a:p>
        </p:txBody>
      </p:sp>
      <p:pic>
        <p:nvPicPr>
          <p:cNvPr id="2050" name="Picture 2">
            <a:extLst>
              <a:ext uri="{FF2B5EF4-FFF2-40B4-BE49-F238E27FC236}">
                <a16:creationId xmlns:a16="http://schemas.microsoft.com/office/drawing/2014/main" id="{F4DA36FA-7C1D-46AC-B1EA-870AD0053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90" y="1868912"/>
            <a:ext cx="3325786" cy="39752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6C0213-8D63-4A64-8261-0B1A7F3F2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04" y="1891666"/>
            <a:ext cx="3325786" cy="39525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1D16F15-F437-471D-BA3E-1DCCB1A9D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5678" y="1974848"/>
            <a:ext cx="3325786" cy="38693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mpany name&#10;&#10;Description automatically generated">
            <a:extLst>
              <a:ext uri="{FF2B5EF4-FFF2-40B4-BE49-F238E27FC236}">
                <a16:creationId xmlns:a16="http://schemas.microsoft.com/office/drawing/2014/main" id="{1010DEA1-850A-16BD-A053-A453D36E5EF3}"/>
              </a:ext>
            </a:extLst>
          </p:cNvPr>
          <p:cNvPicPr>
            <a:picLocks noChangeAspect="1"/>
          </p:cNvPicPr>
          <p:nvPr/>
        </p:nvPicPr>
        <p:blipFill>
          <a:blip r:embed="rId5"/>
          <a:stretch>
            <a:fillRect/>
          </a:stretch>
        </p:blipFill>
        <p:spPr>
          <a:xfrm>
            <a:off x="11376251" y="93367"/>
            <a:ext cx="579559" cy="657847"/>
          </a:xfrm>
          <a:prstGeom prst="rect">
            <a:avLst/>
          </a:prstGeom>
        </p:spPr>
      </p:pic>
    </p:spTree>
    <p:extLst>
      <p:ext uri="{BB962C8B-B14F-4D97-AF65-F5344CB8AC3E}">
        <p14:creationId xmlns:p14="http://schemas.microsoft.com/office/powerpoint/2010/main" val="7386881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FE7E-1086-EF81-79E3-2840E1BA3F36}"/>
              </a:ext>
            </a:extLst>
          </p:cNvPr>
          <p:cNvSpPr>
            <a:spLocks noGrp="1"/>
          </p:cNvSpPr>
          <p:nvPr>
            <p:ph type="title"/>
          </p:nvPr>
        </p:nvSpPr>
        <p:spPr>
          <a:xfrm>
            <a:off x="1055069" y="934070"/>
            <a:ext cx="3761832" cy="753108"/>
          </a:xfrm>
        </p:spPr>
        <p:txBody>
          <a:bodyPr anchor="ctr">
            <a:normAutofit/>
          </a:bodyPr>
          <a:lstStyle/>
          <a:p>
            <a:pPr algn="ctr"/>
            <a:r>
              <a:rPr lang="en-IN">
                <a:latin typeface="Times New Roman" panose="02020603050405020304" pitchFamily="18" charset="0"/>
                <a:cs typeface="Times New Roman" panose="02020603050405020304" pitchFamily="18" charset="0"/>
              </a:rPr>
              <a:t>ROC Curve</a:t>
            </a:r>
          </a:p>
        </p:txBody>
      </p:sp>
      <p:sp>
        <p:nvSpPr>
          <p:cNvPr id="5" name="Rectangle: Rounded Corners 4">
            <a:extLst>
              <a:ext uri="{FF2B5EF4-FFF2-40B4-BE49-F238E27FC236}">
                <a16:creationId xmlns:a16="http://schemas.microsoft.com/office/drawing/2014/main" id="{7ADEE164-19CE-F7E0-8954-AAFAF0EA979C}"/>
              </a:ext>
            </a:extLst>
          </p:cNvPr>
          <p:cNvSpPr/>
          <p:nvPr/>
        </p:nvSpPr>
        <p:spPr>
          <a:xfrm>
            <a:off x="6949440" y="3874076"/>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Logistic Regression</a:t>
            </a:r>
          </a:p>
        </p:txBody>
      </p:sp>
      <p:sp>
        <p:nvSpPr>
          <p:cNvPr id="6" name="Rectangle: Rounded Corners 5">
            <a:extLst>
              <a:ext uri="{FF2B5EF4-FFF2-40B4-BE49-F238E27FC236}">
                <a16:creationId xmlns:a16="http://schemas.microsoft.com/office/drawing/2014/main" id="{1BFF75B2-68BA-9D2A-664B-1D434E789E55}"/>
              </a:ext>
            </a:extLst>
          </p:cNvPr>
          <p:cNvSpPr/>
          <p:nvPr/>
        </p:nvSpPr>
        <p:spPr>
          <a:xfrm>
            <a:off x="5160402" y="944956"/>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Random Forest</a:t>
            </a:r>
          </a:p>
        </p:txBody>
      </p:sp>
      <p:sp>
        <p:nvSpPr>
          <p:cNvPr id="7" name="Rectangle: Rounded Corners 6">
            <a:extLst>
              <a:ext uri="{FF2B5EF4-FFF2-40B4-BE49-F238E27FC236}">
                <a16:creationId xmlns:a16="http://schemas.microsoft.com/office/drawing/2014/main" id="{1E5388CA-1AC1-3B32-52FB-8366A653634C}"/>
              </a:ext>
            </a:extLst>
          </p:cNvPr>
          <p:cNvSpPr/>
          <p:nvPr/>
        </p:nvSpPr>
        <p:spPr>
          <a:xfrm>
            <a:off x="8736493" y="928462"/>
            <a:ext cx="3147461" cy="39463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XG - Boost</a:t>
            </a:r>
          </a:p>
        </p:txBody>
      </p:sp>
      <p:sp>
        <p:nvSpPr>
          <p:cNvPr id="11" name="Content Placeholder 8">
            <a:extLst>
              <a:ext uri="{FF2B5EF4-FFF2-40B4-BE49-F238E27FC236}">
                <a16:creationId xmlns:a16="http://schemas.microsoft.com/office/drawing/2014/main" id="{2C5B135B-7827-42AD-9E83-321EC9685C6B}"/>
              </a:ext>
            </a:extLst>
          </p:cNvPr>
          <p:cNvSpPr txBox="1">
            <a:spLocks/>
          </p:cNvSpPr>
          <p:nvPr/>
        </p:nvSpPr>
        <p:spPr>
          <a:xfrm>
            <a:off x="895914" y="1687178"/>
            <a:ext cx="3757702" cy="3017345"/>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457200" indent="0" algn="l" defTabSz="914400" rtl="0" eaLnBrk="1" latinLnBrk="0" hangingPunct="1">
              <a:lnSpc>
                <a:spcPct val="110000"/>
              </a:lnSpc>
              <a:spcBef>
                <a:spcPts val="500"/>
              </a:spcBef>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500"/>
              </a:spcBef>
              <a:buFontTx/>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500"/>
              </a:spcBef>
              <a:buFontTx/>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IN" sz="1600">
                <a:latin typeface="Times New Roman" panose="02020603050405020304" pitchFamily="18" charset="0"/>
                <a:cs typeface="Times New Roman" panose="02020603050405020304" pitchFamily="18" charset="0"/>
              </a:rPr>
              <a:t>ROC (Receiver Operating Characteristics) curve is one of the most important evaluation metrics for checking any, specially, binary classification model’s performance. This curve plots two parameters:</a:t>
            </a:r>
          </a:p>
          <a:p>
            <a:pPr marL="285750" indent="-285750" algn="l">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True Positive Rate</a:t>
            </a:r>
          </a:p>
          <a:p>
            <a:pPr marL="285750" indent="-285750" algn="l">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False Positive Rate</a:t>
            </a:r>
          </a:p>
          <a:p>
            <a:pPr algn="l"/>
            <a:r>
              <a:rPr lang="en-IN" sz="1600">
                <a:latin typeface="Times New Roman" panose="02020603050405020304" pitchFamily="18" charset="0"/>
                <a:cs typeface="Times New Roman" panose="02020603050405020304" pitchFamily="18" charset="0"/>
              </a:rPr>
              <a:t>It provides a graphical representation of a classifier’s performance, rather than a single value like most other metrics.</a:t>
            </a:r>
          </a:p>
        </p:txBody>
      </p:sp>
      <p:pic>
        <p:nvPicPr>
          <p:cNvPr id="1026" name="Picture 2">
            <a:extLst>
              <a:ext uri="{FF2B5EF4-FFF2-40B4-BE49-F238E27FC236}">
                <a16:creationId xmlns:a16="http://schemas.microsoft.com/office/drawing/2014/main" id="{DA2D9C50-1D1A-4CDB-A4B5-508C989BC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334" y="4315581"/>
            <a:ext cx="36766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1312D8-F3B1-49BE-8F3B-8F157502C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7531" y="1345870"/>
            <a:ext cx="3430129" cy="25282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665C65-E6C2-47D1-9567-FA1F3CA600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734" y="1334985"/>
            <a:ext cx="3654878" cy="25390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ogo, company name&#10;&#10;Description automatically generated">
            <a:extLst>
              <a:ext uri="{FF2B5EF4-FFF2-40B4-BE49-F238E27FC236}">
                <a16:creationId xmlns:a16="http://schemas.microsoft.com/office/drawing/2014/main" id="{D859A57E-CBD8-69CC-DBA7-6660A47FEB71}"/>
              </a:ext>
            </a:extLst>
          </p:cNvPr>
          <p:cNvPicPr>
            <a:picLocks noChangeAspect="1"/>
          </p:cNvPicPr>
          <p:nvPr/>
        </p:nvPicPr>
        <p:blipFill>
          <a:blip r:embed="rId5"/>
          <a:stretch>
            <a:fillRect/>
          </a:stretch>
        </p:blipFill>
        <p:spPr>
          <a:xfrm>
            <a:off x="11376251" y="93367"/>
            <a:ext cx="579559" cy="657847"/>
          </a:xfrm>
          <a:prstGeom prst="rect">
            <a:avLst/>
          </a:prstGeom>
        </p:spPr>
      </p:pic>
    </p:spTree>
    <p:extLst>
      <p:ext uri="{BB962C8B-B14F-4D97-AF65-F5344CB8AC3E}">
        <p14:creationId xmlns:p14="http://schemas.microsoft.com/office/powerpoint/2010/main" val="5975575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3076A4E-38BA-4BCB-BE40-AD144E24E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5F8EAE-4702-68B3-8ED4-85FCF6D6C738}"/>
              </a:ext>
            </a:extLst>
          </p:cNvPr>
          <p:cNvSpPr>
            <a:spLocks noGrp="1"/>
          </p:cNvSpPr>
          <p:nvPr>
            <p:ph type="title"/>
          </p:nvPr>
        </p:nvSpPr>
        <p:spPr>
          <a:xfrm>
            <a:off x="1424940" y="1653542"/>
            <a:ext cx="3246119" cy="2608006"/>
          </a:xfrm>
        </p:spPr>
        <p:style>
          <a:lnRef idx="0">
            <a:scrgbClr r="0" g="0" b="0"/>
          </a:lnRef>
          <a:fillRef idx="0">
            <a:scrgbClr r="0" g="0" b="0"/>
          </a:fillRef>
          <a:effectRef idx="0">
            <a:scrgbClr r="0" g="0" b="0"/>
          </a:effectRef>
          <a:fontRef idx="minor">
            <a:schemeClr val="dk1"/>
          </a:fontRef>
        </p:style>
        <p:txBody>
          <a:bodyPr anchor="ctr">
            <a:normAutofit/>
          </a:bodyPr>
          <a:lstStyle/>
          <a:p>
            <a:pPr algn="ctr"/>
            <a:r>
              <a:rPr lang="en-IN" dirty="0">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Testing and cross validation  </a:t>
            </a:r>
            <a:endParaRPr lang="en-IN" dirty="0">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0AC5FD98-1F79-E3FE-9922-E47CE6023798}"/>
              </a:ext>
            </a:extLst>
          </p:cNvPr>
          <p:cNvSpPr>
            <a:spLocks noGrp="1"/>
          </p:cNvSpPr>
          <p:nvPr>
            <p:ph idx="1"/>
          </p:nvPr>
        </p:nvSpPr>
        <p:spPr>
          <a:xfrm>
            <a:off x="6096000" y="3135086"/>
            <a:ext cx="5067300" cy="2710774"/>
          </a:xfrm>
        </p:spPr>
        <p:txBody>
          <a:bodyPr anchor="ctr">
            <a:normAutofit/>
          </a:bodyPr>
          <a:lstStyle/>
          <a:p>
            <a:pPr algn="ctr"/>
            <a:r>
              <a:rPr lang="en-IN">
                <a:latin typeface="Times New Roman" panose="02020603050405020304" pitchFamily="18" charset="0"/>
                <a:cs typeface="Times New Roman" panose="02020603050405020304" pitchFamily="18" charset="0"/>
              </a:rPr>
              <a:t>After building our models we have move forward to evaluate it whether or model is a generalized model or not.</a:t>
            </a:r>
          </a:p>
          <a:p>
            <a:pPr algn="ctr"/>
            <a:endParaRPr lang="en-IN">
              <a:latin typeface="Times New Roman" panose="02020603050405020304" pitchFamily="18" charset="0"/>
              <a:cs typeface="Times New Roman" panose="02020603050405020304" pitchFamily="18" charset="0"/>
            </a:endParaRPr>
          </a:p>
          <a:p>
            <a:pPr algn="ctr"/>
            <a:r>
              <a:rPr lang="en-IN">
                <a:latin typeface="Times New Roman" panose="02020603050405020304" pitchFamily="18" charset="0"/>
                <a:cs typeface="Times New Roman" panose="02020603050405020304" pitchFamily="18" charset="0"/>
              </a:rPr>
              <a:t>We used K-Fold Cross validation method to validate our model to check the performance.</a:t>
            </a:r>
          </a:p>
          <a:p>
            <a:pPr algn="ctr"/>
            <a:endParaRPr lang="en-IN"/>
          </a:p>
        </p:txBody>
      </p:sp>
      <p:pic>
        <p:nvPicPr>
          <p:cNvPr id="5" name="Picture 4" descr="Graphs and charts on tablet image - Free stock photo - Public Domain ...">
            <a:extLst>
              <a:ext uri="{FF2B5EF4-FFF2-40B4-BE49-F238E27FC236}">
                <a16:creationId xmlns:a16="http://schemas.microsoft.com/office/drawing/2014/main" id="{D41922B7-C00A-4B4E-BE6A-B02384EAF5A1}"/>
              </a:ext>
            </a:extLst>
          </p:cNvPr>
          <p:cNvPicPr>
            <a:picLocks noChangeAspect="1"/>
          </p:cNvPicPr>
          <p:nvPr/>
        </p:nvPicPr>
        <p:blipFill rotWithShape="1">
          <a:blip r:embed="rId2">
            <a:alphaModFix/>
          </a:blip>
          <a:srcRect r="6221" b="-1"/>
          <a:stretch/>
        </p:blipFill>
        <p:spPr>
          <a:xfrm>
            <a:off x="6945141" y="1001480"/>
            <a:ext cx="3369017" cy="1895067"/>
          </a:xfrm>
          <a:prstGeom prst="rect">
            <a:avLst/>
          </a:prstGeom>
        </p:spPr>
      </p:pic>
      <p:grpSp>
        <p:nvGrpSpPr>
          <p:cNvPr id="72" name="Group 71">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73" name="Rectangle 72">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4" descr="Logo, company name&#10;&#10;Description automatically generated">
            <a:extLst>
              <a:ext uri="{FF2B5EF4-FFF2-40B4-BE49-F238E27FC236}">
                <a16:creationId xmlns:a16="http://schemas.microsoft.com/office/drawing/2014/main" id="{D2492763-7ADD-E42F-A668-8B5E64FD1C69}"/>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1434934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pen writing on a chart">
            <a:extLst>
              <a:ext uri="{FF2B5EF4-FFF2-40B4-BE49-F238E27FC236}">
                <a16:creationId xmlns:a16="http://schemas.microsoft.com/office/drawing/2014/main" id="{014D49C2-E025-4A66-90DD-800C5722E571}"/>
              </a:ext>
            </a:extLst>
          </p:cNvPr>
          <p:cNvPicPr>
            <a:picLocks noChangeAspect="1"/>
          </p:cNvPicPr>
          <p:nvPr/>
        </p:nvPicPr>
        <p:blipFill rotWithShape="1">
          <a:blip r:embed="rId3">
            <a:alphaModFix amt="40000"/>
          </a:blip>
          <a:srcRect t="22814"/>
          <a:stretch/>
        </p:blipFill>
        <p:spPr>
          <a:xfrm>
            <a:off x="20" y="10"/>
            <a:ext cx="12191979" cy="6869638"/>
          </a:xfrm>
          <a:prstGeom prst="rect">
            <a:avLst/>
          </a:prstGeom>
        </p:spPr>
      </p:pic>
      <p:sp>
        <p:nvSpPr>
          <p:cNvPr id="2" name="Title"/>
          <p:cNvSpPr>
            <a:spLocks noGrp="1"/>
          </p:cNvSpPr>
          <p:nvPr>
            <p:ph type="ctr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GB">
                <a:solidFill>
                  <a:schemeClr val="tx1"/>
                </a:solidFill>
                <a:latin typeface="Times New Roman" panose="02020603050405020304" pitchFamily="18" charset="0"/>
                <a:cs typeface="Times New Roman" panose="02020603050405020304" pitchFamily="18" charset="0"/>
              </a:rPr>
              <a:t>Objectives</a:t>
            </a:r>
            <a:r>
              <a:rPr lang="en-GB">
                <a:solidFill>
                  <a:schemeClr val="tx1"/>
                </a:solidFill>
              </a:rPr>
              <a:t> </a:t>
            </a:r>
          </a:p>
        </p:txBody>
      </p:sp>
      <p:sp>
        <p:nvSpPr>
          <p:cNvPr id="3" name="Content Placeholde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vert="horz" lIns="91440" tIns="45720" rIns="91440" bIns="45720" rtlCol="0">
            <a:normAutofit/>
          </a:bodyPr>
          <a:lstStyle/>
          <a:p>
            <a:pPr algn="ctr"/>
            <a:r>
              <a:rPr lang="en-GB" dirty="0">
                <a:solidFill>
                  <a:schemeClr val="tx1"/>
                </a:solidFill>
                <a:ea typeface="+mn-lt"/>
                <a:cs typeface="+mn-lt"/>
              </a:rPr>
              <a:t>This project entails evaluating data from an IT consulting firm to evaluate the elements that influence the likelihood of getting a project. The organisation may prioritise its opportunities and dedicate resources to maximise its win rate and income by establishing a predictive model. The project will include data </a:t>
            </a:r>
            <a:r>
              <a:rPr lang="en-GB" dirty="0" err="1">
                <a:solidFill>
                  <a:schemeClr val="tx1"/>
                </a:solidFill>
                <a:ea typeface="+mn-lt"/>
                <a:cs typeface="+mn-lt"/>
              </a:rPr>
              <a:t>preprocessing</a:t>
            </a:r>
            <a:r>
              <a:rPr lang="en-GB" dirty="0">
                <a:solidFill>
                  <a:schemeClr val="tx1"/>
                </a:solidFill>
                <a:ea typeface="+mn-lt"/>
                <a:cs typeface="+mn-lt"/>
              </a:rPr>
              <a:t>, exploratory data analysis, feature selection, model selection, and performance evaluation. The purpose is to assist the organisation in making data-driven decisions and optimising its deal-winning strategy.</a:t>
            </a:r>
          </a:p>
        </p:txBody>
      </p:sp>
      <p:grpSp>
        <p:nvGrpSpPr>
          <p:cNvPr id="114" name="Group 113">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15" name="Rectangle 1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16" name="Straight Connector 1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Picture 4" descr="Logo, company name&#10;&#10;Description automatically generated">
            <a:extLst>
              <a:ext uri="{FF2B5EF4-FFF2-40B4-BE49-F238E27FC236}">
                <a16:creationId xmlns:a16="http://schemas.microsoft.com/office/drawing/2014/main" id="{D4A21C73-5898-05C5-2965-ADCA86267C20}"/>
              </a:ext>
            </a:extLst>
          </p:cNvPr>
          <p:cNvPicPr>
            <a:picLocks noChangeAspect="1"/>
          </p:cNvPicPr>
          <p:nvPr/>
        </p:nvPicPr>
        <p:blipFill>
          <a:blip r:embed="rId4"/>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03167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5" name="Rectangle 1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9" name="Rectangle 1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407CD74-9BEA-4D42-9C79-02AEC7585841}"/>
              </a:ext>
            </a:extLst>
          </p:cNvPr>
          <p:cNvSpPr/>
          <p:nvPr/>
        </p:nvSpPr>
        <p:spPr>
          <a:xfrm>
            <a:off x="1082340" y="1066800"/>
            <a:ext cx="3931320" cy="2267193"/>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2800" kern="1200" cap="all" spc="390" baseline="0">
                <a:solidFill>
                  <a:schemeClr val="tx2"/>
                </a:solidFill>
                <a:latin typeface="+mj-lt"/>
                <a:ea typeface="+mj-ea"/>
                <a:cs typeface="+mj-cs"/>
              </a:rPr>
              <a:t>Top 5 Combination of SBU Head-Bid Manager</a:t>
            </a:r>
          </a:p>
        </p:txBody>
      </p:sp>
      <p:pic>
        <p:nvPicPr>
          <p:cNvPr id="7" name="Picture 6">
            <a:extLst>
              <a:ext uri="{FF2B5EF4-FFF2-40B4-BE49-F238E27FC236}">
                <a16:creationId xmlns:a16="http://schemas.microsoft.com/office/drawing/2014/main" id="{C72E4190-B647-D64A-ED0E-ED650D7C5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164" y="723900"/>
            <a:ext cx="5157773" cy="5429236"/>
          </a:xfrm>
          <a:prstGeom prst="rect">
            <a:avLst/>
          </a:prstGeom>
        </p:spPr>
      </p:pic>
      <p:grpSp>
        <p:nvGrpSpPr>
          <p:cNvPr id="23" name="Group 2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24" name="Rectangle 2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4" descr="Logo, company name&#10;&#10;Description automatically generated">
            <a:extLst>
              <a:ext uri="{FF2B5EF4-FFF2-40B4-BE49-F238E27FC236}">
                <a16:creationId xmlns:a16="http://schemas.microsoft.com/office/drawing/2014/main" id="{E74FE4A0-BA21-5B14-7E07-207CB12DFF08}"/>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1030107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55" name="Rectangle 15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6" name="Straight Connector 155">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9" name="Rectangle 15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2340" y="1066800"/>
            <a:ext cx="3931320" cy="2267193"/>
          </a:xfrm>
        </p:spPr>
        <p:txBody>
          <a:bodyPr vert="horz" lIns="91440" tIns="45720" rIns="91440" bIns="45720" rtlCol="0" anchor="b">
            <a:normAutofit/>
          </a:bodyPr>
          <a:lstStyle/>
          <a:p>
            <a:pPr algn="ctr">
              <a:lnSpc>
                <a:spcPct val="100000"/>
              </a:lnSpc>
            </a:pPr>
            <a:r>
              <a:rPr lang="en-US" sz="2400" kern="1200" cap="all" spc="390" baseline="0">
                <a:solidFill>
                  <a:schemeClr val="tx2"/>
                </a:solidFill>
                <a:latin typeface="+mj-lt"/>
                <a:ea typeface="+mj-ea"/>
                <a:cs typeface="+mj-cs"/>
              </a:rPr>
              <a:t>False Prediction Calculate The Loss Which The Company Will Face</a:t>
            </a:r>
          </a:p>
        </p:txBody>
      </p:sp>
      <p:sp>
        <p:nvSpPr>
          <p:cNvPr id="9" name="Content Placeholder 8">
            <a:extLst>
              <a:ext uri="{FF2B5EF4-FFF2-40B4-BE49-F238E27FC236}">
                <a16:creationId xmlns:a16="http://schemas.microsoft.com/office/drawing/2014/main" id="{68FF7E76-9B60-41DE-97BA-B72341EA1DC8}"/>
              </a:ext>
            </a:extLst>
          </p:cNvPr>
          <p:cNvSpPr>
            <a:spLocks noGrp="1"/>
          </p:cNvSpPr>
          <p:nvPr>
            <p:ph idx="1"/>
          </p:nvPr>
        </p:nvSpPr>
        <p:spPr>
          <a:xfrm>
            <a:off x="771896" y="4348947"/>
            <a:ext cx="4559265" cy="1012503"/>
          </a:xfrm>
        </p:spPr>
        <p:txBody>
          <a:bodyPr vert="horz" lIns="91440" tIns="45720" rIns="91440" bIns="45720" rtlCol="0" anchor="t">
            <a:normAutofit lnSpcReduction="10000"/>
          </a:bodyPr>
          <a:lstStyle/>
          <a:p>
            <a:pPr algn="ctr"/>
            <a:r>
              <a:rPr lang="en-US" dirty="0"/>
              <a:t>We calculated that For every false prediction the loss which the company will face is </a:t>
            </a:r>
            <a:r>
              <a:rPr lang="en-US" dirty="0">
                <a:ea typeface="+mn-lt"/>
                <a:cs typeface="+mn-lt"/>
              </a:rPr>
              <a:t>381677941.44</a:t>
            </a:r>
            <a:endParaRPr lang="en-US" dirty="0"/>
          </a:p>
          <a:p>
            <a:pPr algn="ctr">
              <a:lnSpc>
                <a:spcPct val="100000"/>
              </a:lnSpc>
            </a:pPr>
            <a:endParaRPr lang="en-US"/>
          </a:p>
        </p:txBody>
      </p:sp>
      <p:pic>
        <p:nvPicPr>
          <p:cNvPr id="4" name="Picture 3" descr="3d character businessman points on a graph of profit growth. On a white ...">
            <a:extLst>
              <a:ext uri="{FF2B5EF4-FFF2-40B4-BE49-F238E27FC236}">
                <a16:creationId xmlns:a16="http://schemas.microsoft.com/office/drawing/2014/main" id="{905268FE-DDE8-40AE-B627-7A370B0595A1}"/>
              </a:ext>
            </a:extLst>
          </p:cNvPr>
          <p:cNvPicPr>
            <a:picLocks noChangeAspect="1"/>
          </p:cNvPicPr>
          <p:nvPr/>
        </p:nvPicPr>
        <p:blipFill rotWithShape="1">
          <a:blip r:embed="rId3"/>
          <a:srcRect l="170" r="1" b="1"/>
          <a:stretch/>
        </p:blipFill>
        <p:spPr>
          <a:xfrm>
            <a:off x="6062222" y="1906009"/>
            <a:ext cx="5439657" cy="3065017"/>
          </a:xfrm>
          <a:prstGeom prst="rect">
            <a:avLst/>
          </a:prstGeom>
        </p:spPr>
      </p:pic>
      <p:grpSp>
        <p:nvGrpSpPr>
          <p:cNvPr id="163" name="Group 16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164" name="Rectangle 16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descr="Logo, company name&#10;&#10;Description automatically generated">
            <a:extLst>
              <a:ext uri="{FF2B5EF4-FFF2-40B4-BE49-F238E27FC236}">
                <a16:creationId xmlns:a16="http://schemas.microsoft.com/office/drawing/2014/main" id="{7BC78B97-9D44-BEA9-E5E3-A3E691A7B38D}"/>
              </a:ext>
            </a:extLst>
          </p:cNvPr>
          <p:cNvPicPr>
            <a:picLocks noChangeAspect="1"/>
          </p:cNvPicPr>
          <p:nvPr/>
        </p:nvPicPr>
        <p:blipFill>
          <a:blip r:embed="rId4"/>
          <a:stretch>
            <a:fillRect/>
          </a:stretch>
        </p:blipFill>
        <p:spPr>
          <a:xfrm>
            <a:off x="11376251" y="93367"/>
            <a:ext cx="579559" cy="657847"/>
          </a:xfrm>
          <a:prstGeom prst="rect">
            <a:avLst/>
          </a:prstGeom>
        </p:spPr>
      </p:pic>
    </p:spTree>
    <p:extLst>
      <p:ext uri="{BB962C8B-B14F-4D97-AF65-F5344CB8AC3E}">
        <p14:creationId xmlns:p14="http://schemas.microsoft.com/office/powerpoint/2010/main" val="284772608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elective, focus photo, jigsaw puzzle, puzzle, last part, joining ...">
            <a:extLst>
              <a:ext uri="{FF2B5EF4-FFF2-40B4-BE49-F238E27FC236}">
                <a16:creationId xmlns:a16="http://schemas.microsoft.com/office/drawing/2014/main" id="{38275EA7-C814-43A0-987D-C89B9CE2C8E7}"/>
              </a:ext>
            </a:extLst>
          </p:cNvPr>
          <p:cNvPicPr>
            <a:picLocks noChangeAspect="1"/>
          </p:cNvPicPr>
          <p:nvPr/>
        </p:nvPicPr>
        <p:blipFill>
          <a:blip r:embed="rId3"/>
          <a:stretch>
            <a:fillRect/>
          </a:stretch>
        </p:blipFill>
        <p:spPr>
          <a:xfrm>
            <a:off x="4739" y="0"/>
            <a:ext cx="12176616" cy="6858000"/>
          </a:xfrm>
          <a:prstGeom prst="rect">
            <a:avLst/>
          </a:prstGeom>
        </p:spPr>
      </p:pic>
      <p:sp>
        <p:nvSpPr>
          <p:cNvPr id="2" name="Title"/>
          <p:cNvSpPr>
            <a:spLocks noGrp="1"/>
          </p:cNvSpPr>
          <p:nvPr>
            <p:ph type="ctrTitle" idx="4294967295"/>
          </p:nvPr>
        </p:nvSpPr>
        <p:spPr>
          <a:xfrm>
            <a:off x="206928" y="977713"/>
            <a:ext cx="4343316" cy="1262250"/>
          </a:xfrm>
        </p:spPr>
        <p:txBody>
          <a:bodyPr anchor="b">
            <a:normAutofit/>
          </a:bodyPr>
          <a:lstStyle/>
          <a:p>
            <a:pPr algn="ctr"/>
            <a:r>
              <a:rPr lang="en-IN" dirty="0">
                <a:solidFill>
                  <a:schemeClr val="bg1"/>
                </a:solidFill>
                <a:latin typeface="Times New Roman"/>
                <a:cs typeface="Times New Roman"/>
              </a:rPr>
              <a:t>Data Overview and Description</a:t>
            </a:r>
          </a:p>
        </p:txBody>
      </p:sp>
      <p:graphicFrame>
        <p:nvGraphicFramePr>
          <p:cNvPr id="13" name="Table 12">
            <a:extLst>
              <a:ext uri="{FF2B5EF4-FFF2-40B4-BE49-F238E27FC236}">
                <a16:creationId xmlns:a16="http://schemas.microsoft.com/office/drawing/2014/main" id="{A1FC9CA9-DE5A-4618-9E29-9D2C70DDB101}"/>
              </a:ext>
            </a:extLst>
          </p:cNvPr>
          <p:cNvGraphicFramePr>
            <a:graphicFrameLocks noGrp="1"/>
          </p:cNvGraphicFramePr>
          <p:nvPr>
            <p:extLst>
              <p:ext uri="{D42A27DB-BD31-4B8C-83A1-F6EECF244321}">
                <p14:modId xmlns:p14="http://schemas.microsoft.com/office/powerpoint/2010/main" val="3809411506"/>
              </p:ext>
            </p:extLst>
          </p:nvPr>
        </p:nvGraphicFramePr>
        <p:xfrm>
          <a:off x="221941" y="2766873"/>
          <a:ext cx="4536250" cy="2542802"/>
        </p:xfrm>
        <a:graphic>
          <a:graphicData uri="http://schemas.openxmlformats.org/drawingml/2006/table">
            <a:tbl>
              <a:tblPr firstRow="1" firstCol="1" bandRow="1" bandCol="1">
                <a:tableStyleId>{5C22544A-7EE6-4342-B048-85BDC9FD1C3A}</a:tableStyleId>
              </a:tblPr>
              <a:tblGrid>
                <a:gridCol w="1268898">
                  <a:extLst>
                    <a:ext uri="{9D8B030D-6E8A-4147-A177-3AD203B41FA5}">
                      <a16:colId xmlns:a16="http://schemas.microsoft.com/office/drawing/2014/main" val="2840248547"/>
                    </a:ext>
                  </a:extLst>
                </a:gridCol>
                <a:gridCol w="3267352">
                  <a:extLst>
                    <a:ext uri="{9D8B030D-6E8A-4147-A177-3AD203B41FA5}">
                      <a16:colId xmlns:a16="http://schemas.microsoft.com/office/drawing/2014/main" val="767259282"/>
                    </a:ext>
                  </a:extLst>
                </a:gridCol>
              </a:tblGrid>
              <a:tr h="323155">
                <a:tc>
                  <a:txBody>
                    <a:bodyPr/>
                    <a:lstStyle/>
                    <a:p>
                      <a:pPr algn="ctr">
                        <a:lnSpc>
                          <a:spcPct val="107000"/>
                        </a:lnSpc>
                        <a:spcAft>
                          <a:spcPts val="0"/>
                        </a:spcAft>
                      </a:pPr>
                      <a:r>
                        <a:rPr lang="en-IN" sz="1200" dirty="0">
                          <a:effectLst/>
                          <a:latin typeface="Times New Roman"/>
                          <a:cs typeface="Times New Roman"/>
                        </a:rPr>
                        <a:t>Column Name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200" dirty="0">
                          <a:effectLst/>
                          <a:latin typeface="Times New Roman"/>
                          <a:cs typeface="Times New Roman"/>
                        </a:rPr>
                        <a:t>Description</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4285330960"/>
                  </a:ext>
                </a:extLst>
              </a:tr>
              <a:tr h="222704">
                <a:tc>
                  <a:txBody>
                    <a:bodyPr/>
                    <a:lstStyle/>
                    <a:p>
                      <a:pPr algn="ctr">
                        <a:lnSpc>
                          <a:spcPct val="107000"/>
                        </a:lnSpc>
                        <a:spcAft>
                          <a:spcPts val="0"/>
                        </a:spcAft>
                      </a:pPr>
                      <a:r>
                        <a:rPr lang="en-IN" sz="1100" dirty="0">
                          <a:effectLst/>
                          <a:latin typeface="Times New Roman"/>
                          <a:cs typeface="Times New Roman"/>
                        </a:rPr>
                        <a:t>Client Category</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Industry in which the client works</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125527213"/>
                  </a:ext>
                </a:extLst>
              </a:tr>
              <a:tr h="222704">
                <a:tc>
                  <a:txBody>
                    <a:bodyPr/>
                    <a:lstStyle/>
                    <a:p>
                      <a:pPr algn="ctr">
                        <a:lnSpc>
                          <a:spcPct val="107000"/>
                        </a:lnSpc>
                        <a:spcAft>
                          <a:spcPts val="0"/>
                        </a:spcAft>
                      </a:pPr>
                      <a:r>
                        <a:rPr lang="en-IN" sz="1100" dirty="0">
                          <a:effectLst/>
                          <a:latin typeface="Times New Roman"/>
                          <a:cs typeface="Times New Roman"/>
                        </a:rPr>
                        <a:t>Solution Type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The solution group the client requires</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617707736"/>
                  </a:ext>
                </a:extLst>
              </a:tr>
              <a:tr h="222704">
                <a:tc>
                  <a:txBody>
                    <a:bodyPr/>
                    <a:lstStyle/>
                    <a:p>
                      <a:pPr algn="ctr">
                        <a:lnSpc>
                          <a:spcPct val="107000"/>
                        </a:lnSpc>
                        <a:spcAft>
                          <a:spcPts val="0"/>
                        </a:spcAft>
                      </a:pPr>
                      <a:r>
                        <a:rPr lang="en-IN" sz="1100" dirty="0">
                          <a:effectLst/>
                          <a:latin typeface="Times New Roman"/>
                          <a:cs typeface="Times New Roman"/>
                        </a:rPr>
                        <a:t>Deal Date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The date the opportunity was created</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304688143"/>
                  </a:ext>
                </a:extLst>
              </a:tr>
              <a:tr h="236737">
                <a:tc>
                  <a:txBody>
                    <a:bodyPr/>
                    <a:lstStyle/>
                    <a:p>
                      <a:pPr algn="ctr">
                        <a:lnSpc>
                          <a:spcPct val="107000"/>
                        </a:lnSpc>
                        <a:spcAft>
                          <a:spcPts val="0"/>
                        </a:spcAft>
                      </a:pPr>
                      <a:r>
                        <a:rPr lang="en-IN" sz="1100" dirty="0">
                          <a:effectLst/>
                          <a:latin typeface="Times New Roman"/>
                          <a:cs typeface="Times New Roman"/>
                        </a:rPr>
                        <a:t>Sector</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The sector for which the solution is to be provided</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860923612"/>
                  </a:ext>
                </a:extLst>
              </a:tr>
              <a:tr h="222704">
                <a:tc>
                  <a:txBody>
                    <a:bodyPr/>
                    <a:lstStyle/>
                    <a:p>
                      <a:pPr algn="ctr">
                        <a:lnSpc>
                          <a:spcPct val="107000"/>
                        </a:lnSpc>
                        <a:spcAft>
                          <a:spcPts val="0"/>
                        </a:spcAft>
                      </a:pPr>
                      <a:r>
                        <a:rPr lang="en-IN" sz="1100" dirty="0">
                          <a:effectLst/>
                          <a:latin typeface="Times New Roman"/>
                          <a:cs typeface="Times New Roman"/>
                        </a:rPr>
                        <a:t>Location</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Client location</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450053501"/>
                  </a:ext>
                </a:extLst>
              </a:tr>
              <a:tr h="222704">
                <a:tc>
                  <a:txBody>
                    <a:bodyPr/>
                    <a:lstStyle/>
                    <a:p>
                      <a:pPr algn="ctr">
                        <a:lnSpc>
                          <a:spcPct val="107000"/>
                        </a:lnSpc>
                        <a:spcAft>
                          <a:spcPts val="0"/>
                        </a:spcAft>
                      </a:pPr>
                      <a:r>
                        <a:rPr lang="en-IN" sz="1100" dirty="0">
                          <a:effectLst/>
                          <a:latin typeface="Times New Roman"/>
                          <a:cs typeface="Times New Roman"/>
                        </a:rPr>
                        <a:t>VP Name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Sr. Manager or VP which is dealing with the client</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13356931"/>
                  </a:ext>
                </a:extLst>
              </a:tr>
              <a:tr h="222704">
                <a:tc>
                  <a:txBody>
                    <a:bodyPr/>
                    <a:lstStyle/>
                    <a:p>
                      <a:pPr algn="ctr">
                        <a:lnSpc>
                          <a:spcPct val="107000"/>
                        </a:lnSpc>
                        <a:spcAft>
                          <a:spcPts val="0"/>
                        </a:spcAft>
                      </a:pPr>
                      <a:r>
                        <a:rPr lang="en-IN" sz="1100" dirty="0">
                          <a:effectLst/>
                          <a:latin typeface="Times New Roman"/>
                          <a:cs typeface="Times New Roman"/>
                        </a:rPr>
                        <a:t>Manager Name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Manager of the team working on the project</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542284039"/>
                  </a:ext>
                </a:extLst>
              </a:tr>
              <a:tr h="222704">
                <a:tc>
                  <a:txBody>
                    <a:bodyPr/>
                    <a:lstStyle/>
                    <a:p>
                      <a:pPr algn="ctr">
                        <a:lnSpc>
                          <a:spcPct val="107000"/>
                        </a:lnSpc>
                        <a:spcAft>
                          <a:spcPts val="0"/>
                        </a:spcAft>
                      </a:pPr>
                      <a:r>
                        <a:rPr lang="en-IN" sz="1100" dirty="0">
                          <a:effectLst/>
                          <a:latin typeface="Times New Roman"/>
                          <a:cs typeface="Times New Roman"/>
                        </a:rPr>
                        <a:t>Deal Cost</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The initial cost of the deal</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1364059424"/>
                  </a:ext>
                </a:extLst>
              </a:tr>
              <a:tr h="423982">
                <a:tc>
                  <a:txBody>
                    <a:bodyPr/>
                    <a:lstStyle/>
                    <a:p>
                      <a:pPr algn="ctr">
                        <a:lnSpc>
                          <a:spcPct val="107000"/>
                        </a:lnSpc>
                        <a:spcAft>
                          <a:spcPts val="0"/>
                        </a:spcAft>
                      </a:pPr>
                      <a:r>
                        <a:rPr lang="en-IN" sz="1100" dirty="0">
                          <a:effectLst/>
                          <a:latin typeface="Times New Roman"/>
                          <a:cs typeface="Times New Roman"/>
                        </a:rPr>
                        <a:t>Deal Status Code</a:t>
                      </a:r>
                      <a:endParaRPr lang="en-IN" sz="1100" dirty="0">
                        <a:effectLst/>
                        <a:latin typeface="Times New Roman"/>
                        <a:ea typeface="Calibri" panose="020F0502020204030204" pitchFamily="34" charset="0"/>
                        <a:cs typeface="Times New Roman"/>
                      </a:endParaRPr>
                    </a:p>
                  </a:txBody>
                  <a:tcPr marL="68580" marR="68580" marT="0" marB="0" anchor="ctr"/>
                </a:tc>
                <a:tc>
                  <a:txBody>
                    <a:bodyPr/>
                    <a:lstStyle/>
                    <a:p>
                      <a:pPr algn="ctr">
                        <a:lnSpc>
                          <a:spcPct val="107000"/>
                        </a:lnSpc>
                        <a:spcAft>
                          <a:spcPts val="0"/>
                        </a:spcAft>
                      </a:pPr>
                      <a:r>
                        <a:rPr lang="en-IN" sz="1100" dirty="0">
                          <a:effectLst/>
                          <a:latin typeface="Times New Roman"/>
                          <a:cs typeface="Times New Roman"/>
                        </a:rPr>
                        <a:t>Final status of the deal(won/lost)</a:t>
                      </a:r>
                      <a:endParaRPr lang="en-IN" sz="1100" dirty="0">
                        <a:effectLst/>
                        <a:latin typeface="Times New Roman"/>
                        <a:ea typeface="Calibri" panose="020F0502020204030204" pitchFamily="34" charset="0"/>
                        <a:cs typeface="Times New Roman"/>
                      </a:endParaRPr>
                    </a:p>
                  </a:txBody>
                  <a:tcPr marL="68580" marR="68580" marT="0" marB="0" anchor="ctr"/>
                </a:tc>
                <a:extLst>
                  <a:ext uri="{0D108BD9-81ED-4DB2-BD59-A6C34878D82A}">
                    <a16:rowId xmlns:a16="http://schemas.microsoft.com/office/drawing/2014/main" val="2311782870"/>
                  </a:ext>
                </a:extLst>
              </a:tr>
            </a:tbl>
          </a:graphicData>
        </a:graphic>
      </p:graphicFrame>
      <p:pic>
        <p:nvPicPr>
          <p:cNvPr id="5" name="Picture 4" descr="Logo, company name&#10;&#10;Description automatically generated">
            <a:extLst>
              <a:ext uri="{FF2B5EF4-FFF2-40B4-BE49-F238E27FC236}">
                <a16:creationId xmlns:a16="http://schemas.microsoft.com/office/drawing/2014/main" id="{2245130D-9CBB-2DA6-6D16-F16B5752EE63}"/>
              </a:ext>
            </a:extLst>
          </p:cNvPr>
          <p:cNvPicPr>
            <a:picLocks noChangeAspect="1"/>
          </p:cNvPicPr>
          <p:nvPr/>
        </p:nvPicPr>
        <p:blipFill>
          <a:blip r:embed="rId4"/>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5388018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idx="4294967295"/>
          </p:nvPr>
        </p:nvSpPr>
        <p:spPr>
          <a:xfrm>
            <a:off x="0" y="723900"/>
            <a:ext cx="8816975" cy="646113"/>
          </a:xfrm>
        </p:spPr>
        <p:txBody>
          <a:bodyPr anchor="b">
            <a:normAutofit/>
          </a:bodyPr>
          <a:lstStyle/>
          <a:p>
            <a:pPr algn="ctr"/>
            <a:r>
              <a:rPr lang="en-IN">
                <a:latin typeface="Times New Roman" panose="02020603050405020304" pitchFamily="18" charset="0"/>
                <a:cs typeface="Times New Roman" panose="02020603050405020304" pitchFamily="18" charset="0"/>
              </a:rPr>
              <a:t>EDA: Deal Status Code Counts</a:t>
            </a:r>
          </a:p>
        </p:txBody>
      </p:sp>
      <p:pic>
        <p:nvPicPr>
          <p:cNvPr id="5" name="Picture 4">
            <a:extLst>
              <a:ext uri="{FF2B5EF4-FFF2-40B4-BE49-F238E27FC236}">
                <a16:creationId xmlns:a16="http://schemas.microsoft.com/office/drawing/2014/main" id="{BF6BFE81-10D9-4226-92F1-4D7F2BA4D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17" y="1375710"/>
            <a:ext cx="10489935" cy="5209664"/>
          </a:xfrm>
          <a:prstGeom prst="rect">
            <a:avLst/>
          </a:prstGeom>
        </p:spPr>
      </p:pic>
      <p:pic>
        <p:nvPicPr>
          <p:cNvPr id="4" name="Picture 4" descr="Logo, company name&#10;&#10;Description automatically generated">
            <a:extLst>
              <a:ext uri="{FF2B5EF4-FFF2-40B4-BE49-F238E27FC236}">
                <a16:creationId xmlns:a16="http://schemas.microsoft.com/office/drawing/2014/main" id="{D6C689EB-B9B6-0716-3E04-1779B1B5DFC0}"/>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21397156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88124" y="723901"/>
            <a:ext cx="8815754" cy="867862"/>
          </a:xfrm>
        </p:spPr>
        <p:txBody>
          <a:bodyPr anchor="ctr">
            <a:normAutofit/>
          </a:bodyPr>
          <a:lstStyle/>
          <a:p>
            <a:pPr algn="ctr"/>
            <a:r>
              <a:rPr lang="en-IN">
                <a:latin typeface="Times New Roman" panose="02020603050405020304" pitchFamily="18" charset="0"/>
                <a:cs typeface="Times New Roman" panose="02020603050405020304" pitchFamily="18" charset="0"/>
              </a:rPr>
              <a:t>EDA: Location Counts </a:t>
            </a:r>
            <a:r>
              <a:rPr lang="en-IN" err="1">
                <a:latin typeface="Times New Roman" panose="02020603050405020304" pitchFamily="18" charset="0"/>
                <a:cs typeface="Times New Roman" panose="02020603050405020304" pitchFamily="18" charset="0"/>
              </a:rPr>
              <a:t>wrt</a:t>
            </a:r>
            <a:r>
              <a:rPr lang="en-IN">
                <a:latin typeface="Times New Roman" panose="02020603050405020304" pitchFamily="18" charset="0"/>
                <a:cs typeface="Times New Roman" panose="02020603050405020304" pitchFamily="18" charset="0"/>
              </a:rPr>
              <a:t> Deal Status Code</a:t>
            </a:r>
            <a:endParaRPr>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C768239D-6567-4D20-8952-63557ACF13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920" y="1749369"/>
            <a:ext cx="11870160" cy="4868541"/>
          </a:xfrm>
          <a:prstGeom prst="rect">
            <a:avLst/>
          </a:prstGeom>
        </p:spPr>
      </p:pic>
      <p:pic>
        <p:nvPicPr>
          <p:cNvPr id="4" name="Picture 4" descr="Logo, company name&#10;&#10;Description automatically generated">
            <a:extLst>
              <a:ext uri="{FF2B5EF4-FFF2-40B4-BE49-F238E27FC236}">
                <a16:creationId xmlns:a16="http://schemas.microsoft.com/office/drawing/2014/main" id="{B74EEEF1-9CCC-1943-E912-2CAF9D1F3A0B}"/>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8942339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4AD86D-2DB9-50AB-315D-1FE246BD5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54977"/>
            <a:ext cx="11806670" cy="5235913"/>
          </a:xfrm>
          <a:prstGeom prst="rect">
            <a:avLst/>
          </a:prstGeom>
        </p:spPr>
      </p:pic>
      <p:pic>
        <p:nvPicPr>
          <p:cNvPr id="3" name="Picture 4" descr="Logo, company name&#10;&#10;Description automatically generated">
            <a:extLst>
              <a:ext uri="{FF2B5EF4-FFF2-40B4-BE49-F238E27FC236}">
                <a16:creationId xmlns:a16="http://schemas.microsoft.com/office/drawing/2014/main" id="{A8532E83-7410-0150-8517-1BD029504B6D}"/>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9150394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6510" y="455883"/>
            <a:ext cx="8815754" cy="1028360"/>
          </a:xfrm>
        </p:spPr>
        <p:txBody>
          <a:bodyPr anchor="ctr">
            <a:normAutofit/>
          </a:bodyPr>
          <a:lstStyle/>
          <a:p>
            <a:pPr algn="ctr"/>
            <a:r>
              <a:rPr lang="en-IN" dirty="0">
                <a:latin typeface="Times New Roman"/>
                <a:cs typeface="Times New Roman"/>
              </a:rPr>
              <a:t>EDA: VP Names on Deal Status Code</a:t>
            </a:r>
            <a:endParaRPr dirty="0">
              <a:latin typeface="Times New Roman"/>
              <a:cs typeface="Times New Roman"/>
            </a:endParaRPr>
          </a:p>
        </p:txBody>
      </p:sp>
      <p:grpSp>
        <p:nvGrpSpPr>
          <p:cNvPr id="15" name="Group 14">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6" name="Rectangle 15">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DF2DF660-3CFB-4107-AC20-5DEBD55ED7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919" y="1782521"/>
            <a:ext cx="11798151" cy="4908528"/>
          </a:xfrm>
          <a:prstGeom prst="rect">
            <a:avLst/>
          </a:prstGeom>
        </p:spPr>
      </p:pic>
      <p:pic>
        <p:nvPicPr>
          <p:cNvPr id="4" name="Picture 4" descr="Logo, company name&#10;&#10;Description automatically generated">
            <a:extLst>
              <a:ext uri="{FF2B5EF4-FFF2-40B4-BE49-F238E27FC236}">
                <a16:creationId xmlns:a16="http://schemas.microsoft.com/office/drawing/2014/main" id="{81E6A21F-92B7-3E68-305A-C6E0B44A49A2}"/>
              </a:ext>
            </a:extLst>
          </p:cNvPr>
          <p:cNvPicPr>
            <a:picLocks noChangeAspect="1"/>
          </p:cNvPicPr>
          <p:nvPr/>
        </p:nvPicPr>
        <p:blipFill>
          <a:blip r:embed="rId3"/>
          <a:stretch>
            <a:fillRect/>
          </a:stretch>
        </p:blipFill>
        <p:spPr>
          <a:xfrm>
            <a:off x="11376251" y="93367"/>
            <a:ext cx="579559" cy="657847"/>
          </a:xfrm>
          <a:prstGeom prst="rect">
            <a:avLst/>
          </a:prstGeom>
        </p:spPr>
      </p:pic>
    </p:spTree>
    <p:extLst>
      <p:ext uri="{BB962C8B-B14F-4D97-AF65-F5344CB8AC3E}">
        <p14:creationId xmlns:p14="http://schemas.microsoft.com/office/powerpoint/2010/main" val="13443403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CF98-2C36-4AFA-A3C6-9E0980C515BB}"/>
              </a:ext>
            </a:extLst>
          </p:cNvPr>
          <p:cNvSpPr>
            <a:spLocks noGrp="1"/>
          </p:cNvSpPr>
          <p:nvPr>
            <p:ph type="title"/>
          </p:nvPr>
        </p:nvSpPr>
        <p:spPr>
          <a:xfrm>
            <a:off x="1028700" y="723900"/>
            <a:ext cx="10134600" cy="866361"/>
          </a:xfrm>
        </p:spPr>
        <p:txBody>
          <a:bodyPr anchor="ctr"/>
          <a:lstStyle/>
          <a:p>
            <a:pPr algn="ctr"/>
            <a:r>
              <a:rPr lang="en-US" dirty="0">
                <a:latin typeface="Times New Roman"/>
                <a:cs typeface="Times New Roman"/>
              </a:rPr>
              <a:t>Win % age of VP Name column</a:t>
            </a:r>
            <a:endParaRPr lang="en-IN" dirty="0">
              <a:latin typeface="Times New Roman"/>
              <a:cs typeface="Times New Roman"/>
            </a:endParaRPr>
          </a:p>
        </p:txBody>
      </p:sp>
      <p:graphicFrame>
        <p:nvGraphicFramePr>
          <p:cNvPr id="3" name="Table 2">
            <a:extLst>
              <a:ext uri="{FF2B5EF4-FFF2-40B4-BE49-F238E27FC236}">
                <a16:creationId xmlns:a16="http://schemas.microsoft.com/office/drawing/2014/main" id="{DD3B7516-C809-4CF9-BACA-8111480C03BD}"/>
              </a:ext>
            </a:extLst>
          </p:cNvPr>
          <p:cNvGraphicFramePr>
            <a:graphicFrameLocks noGrp="1"/>
          </p:cNvGraphicFramePr>
          <p:nvPr>
            <p:extLst>
              <p:ext uri="{D42A27DB-BD31-4B8C-83A1-F6EECF244321}">
                <p14:modId xmlns:p14="http://schemas.microsoft.com/office/powerpoint/2010/main" val="3914259457"/>
              </p:ext>
            </p:extLst>
          </p:nvPr>
        </p:nvGraphicFramePr>
        <p:xfrm>
          <a:off x="159026" y="1802295"/>
          <a:ext cx="11860695" cy="4861892"/>
        </p:xfrm>
        <a:graphic>
          <a:graphicData uri="http://schemas.openxmlformats.org/drawingml/2006/table">
            <a:tbl>
              <a:tblPr firstRow="1" firstCol="1">
                <a:tableStyleId>{68D230F3-CF80-4859-8CE7-A43EE81993B5}</a:tableStyleId>
              </a:tblPr>
              <a:tblGrid>
                <a:gridCol w="2372139">
                  <a:extLst>
                    <a:ext uri="{9D8B030D-6E8A-4147-A177-3AD203B41FA5}">
                      <a16:colId xmlns:a16="http://schemas.microsoft.com/office/drawing/2014/main" val="4022934085"/>
                    </a:ext>
                  </a:extLst>
                </a:gridCol>
                <a:gridCol w="2372139">
                  <a:extLst>
                    <a:ext uri="{9D8B030D-6E8A-4147-A177-3AD203B41FA5}">
                      <a16:colId xmlns:a16="http://schemas.microsoft.com/office/drawing/2014/main" val="3852288580"/>
                    </a:ext>
                  </a:extLst>
                </a:gridCol>
                <a:gridCol w="2372139">
                  <a:extLst>
                    <a:ext uri="{9D8B030D-6E8A-4147-A177-3AD203B41FA5}">
                      <a16:colId xmlns:a16="http://schemas.microsoft.com/office/drawing/2014/main" val="646653460"/>
                    </a:ext>
                  </a:extLst>
                </a:gridCol>
                <a:gridCol w="2372139">
                  <a:extLst>
                    <a:ext uri="{9D8B030D-6E8A-4147-A177-3AD203B41FA5}">
                      <a16:colId xmlns:a16="http://schemas.microsoft.com/office/drawing/2014/main" val="465880370"/>
                    </a:ext>
                  </a:extLst>
                </a:gridCol>
                <a:gridCol w="2372139">
                  <a:extLst>
                    <a:ext uri="{9D8B030D-6E8A-4147-A177-3AD203B41FA5}">
                      <a16:colId xmlns:a16="http://schemas.microsoft.com/office/drawing/2014/main" val="200273640"/>
                    </a:ext>
                  </a:extLst>
                </a:gridCol>
              </a:tblGrid>
              <a:tr h="701142">
                <a:tc>
                  <a:txBody>
                    <a:bodyPr/>
                    <a:lstStyle/>
                    <a:p>
                      <a:pPr algn="ctr" fontAlgn="ctr"/>
                      <a:r>
                        <a:rPr lang="en-IN" sz="2000" dirty="0">
                          <a:effectLst/>
                        </a:rPr>
                        <a:t>Deal Status Code</a:t>
                      </a:r>
                    </a:p>
                    <a:p>
                      <a:pPr marL="0" marR="0" lvl="0" indent="0" algn="ctr" defTabSz="914400" rtl="0" eaLnBrk="1" fontAlgn="ctr" latinLnBrk="0" hangingPunct="1">
                        <a:lnSpc>
                          <a:spcPct val="100000"/>
                        </a:lnSpc>
                        <a:spcBef>
                          <a:spcPts val="0"/>
                        </a:spcBef>
                        <a:spcAft>
                          <a:spcPts val="0"/>
                        </a:spcAft>
                        <a:buClrTx/>
                        <a:buSzTx/>
                        <a:buFontTx/>
                        <a:buNone/>
                        <a:tabLst/>
                        <a:defRPr/>
                      </a:pPr>
                      <a:r>
                        <a:rPr lang="en-IN" sz="2000" dirty="0">
                          <a:effectLst/>
                        </a:rPr>
                        <a:t>VP Name</a:t>
                      </a:r>
                      <a:endParaRPr lang="en-IN" sz="2000" b="1" dirty="0">
                        <a:effectLst/>
                      </a:endParaRPr>
                    </a:p>
                  </a:txBody>
                  <a:tcPr marL="82682" marR="82682" marT="41341" marB="41341" anchor="ctr"/>
                </a:tc>
                <a:tc>
                  <a:txBody>
                    <a:bodyPr/>
                    <a:lstStyle/>
                    <a:p>
                      <a:pPr algn="ctr" fontAlgn="ctr"/>
                      <a:r>
                        <a:rPr lang="en-IN" sz="2000" dirty="0">
                          <a:effectLst/>
                        </a:rPr>
                        <a:t>Lost</a:t>
                      </a:r>
                      <a:endParaRPr lang="en-IN" sz="2000" b="1" dirty="0">
                        <a:effectLst/>
                      </a:endParaRPr>
                    </a:p>
                  </a:txBody>
                  <a:tcPr marL="82682" marR="82682" marT="41341" marB="41341" anchor="ctr"/>
                </a:tc>
                <a:tc>
                  <a:txBody>
                    <a:bodyPr/>
                    <a:lstStyle/>
                    <a:p>
                      <a:pPr algn="ctr" fontAlgn="ctr"/>
                      <a:r>
                        <a:rPr lang="en-IN" sz="2000" dirty="0">
                          <a:effectLst/>
                        </a:rPr>
                        <a:t>Won</a:t>
                      </a:r>
                      <a:endParaRPr lang="en-IN" sz="2000" b="1" dirty="0">
                        <a:effectLst/>
                      </a:endParaRPr>
                    </a:p>
                  </a:txBody>
                  <a:tcPr marL="82682" marR="82682" marT="41341" marB="41341" anchor="ctr"/>
                </a:tc>
                <a:tc>
                  <a:txBody>
                    <a:bodyPr/>
                    <a:lstStyle/>
                    <a:p>
                      <a:pPr algn="ctr" fontAlgn="ctr"/>
                      <a:r>
                        <a:rPr lang="en-IN" sz="2000" dirty="0">
                          <a:effectLst/>
                        </a:rPr>
                        <a:t>Total</a:t>
                      </a:r>
                      <a:endParaRPr lang="en-IN" sz="2000" b="1" dirty="0">
                        <a:effectLst/>
                      </a:endParaRPr>
                    </a:p>
                  </a:txBody>
                  <a:tcPr marL="82682" marR="82682" marT="41341" marB="41341" anchor="ctr"/>
                </a:tc>
                <a:tc>
                  <a:txBody>
                    <a:bodyPr/>
                    <a:lstStyle/>
                    <a:p>
                      <a:pPr algn="ctr" fontAlgn="ctr"/>
                      <a:r>
                        <a:rPr lang="en-IN" sz="2000" dirty="0">
                          <a:effectLst/>
                        </a:rPr>
                        <a:t>Win%</a:t>
                      </a:r>
                      <a:endParaRPr lang="en-IN" sz="2000" b="1" dirty="0">
                        <a:effectLst/>
                      </a:endParaRPr>
                    </a:p>
                  </a:txBody>
                  <a:tcPr marL="82682" marR="82682" marT="41341" marB="41341" anchor="ctr"/>
                </a:tc>
                <a:extLst>
                  <a:ext uri="{0D108BD9-81ED-4DB2-BD59-A6C34878D82A}">
                    <a16:rowId xmlns:a16="http://schemas.microsoft.com/office/drawing/2014/main" val="4234996681"/>
                  </a:ext>
                </a:extLst>
              </a:tr>
              <a:tr h="416075">
                <a:tc>
                  <a:txBody>
                    <a:bodyPr/>
                    <a:lstStyle/>
                    <a:p>
                      <a:pPr algn="ctr" fontAlgn="ctr"/>
                      <a:r>
                        <a:rPr lang="en-IN" sz="2000" dirty="0">
                          <a:effectLst/>
                        </a:rPr>
                        <a:t>Ekta Zutshi</a:t>
                      </a:r>
                      <a:endParaRPr lang="en-IN" sz="2000" b="1" dirty="0">
                        <a:effectLst/>
                      </a:endParaRPr>
                    </a:p>
                  </a:txBody>
                  <a:tcPr marL="82682" marR="82682" marT="41341" marB="41341" anchor="ctr"/>
                </a:tc>
                <a:tc>
                  <a:txBody>
                    <a:bodyPr/>
                    <a:lstStyle/>
                    <a:p>
                      <a:pPr algn="ctr" fontAlgn="ctr"/>
                      <a:r>
                        <a:rPr lang="en-IN" sz="2000" dirty="0">
                          <a:effectLst/>
                        </a:rPr>
                        <a:t>206</a:t>
                      </a:r>
                    </a:p>
                  </a:txBody>
                  <a:tcPr marL="82682" marR="82682" marT="41341" marB="41341" anchor="ctr"/>
                </a:tc>
                <a:tc>
                  <a:txBody>
                    <a:bodyPr/>
                    <a:lstStyle/>
                    <a:p>
                      <a:pPr algn="ctr" fontAlgn="ctr"/>
                      <a:r>
                        <a:rPr lang="en-IN" sz="2000" dirty="0">
                          <a:effectLst/>
                        </a:rPr>
                        <a:t>344</a:t>
                      </a:r>
                    </a:p>
                  </a:txBody>
                  <a:tcPr marL="82682" marR="82682" marT="41341" marB="41341" anchor="ctr"/>
                </a:tc>
                <a:tc>
                  <a:txBody>
                    <a:bodyPr/>
                    <a:lstStyle/>
                    <a:p>
                      <a:pPr algn="ctr" fontAlgn="ctr"/>
                      <a:r>
                        <a:rPr lang="en-IN" sz="2000" dirty="0">
                          <a:effectLst/>
                        </a:rPr>
                        <a:t>550</a:t>
                      </a:r>
                    </a:p>
                  </a:txBody>
                  <a:tcPr marL="82682" marR="82682" marT="41341" marB="41341" anchor="ctr"/>
                </a:tc>
                <a:tc>
                  <a:txBody>
                    <a:bodyPr/>
                    <a:lstStyle/>
                    <a:p>
                      <a:pPr algn="ctr" fontAlgn="ctr"/>
                      <a:r>
                        <a:rPr lang="en-IN" sz="2000" dirty="0">
                          <a:effectLst/>
                        </a:rPr>
                        <a:t>62.545455</a:t>
                      </a:r>
                    </a:p>
                  </a:txBody>
                  <a:tcPr marL="82682" marR="82682" marT="41341" marB="41341" anchor="ctr"/>
                </a:tc>
                <a:extLst>
                  <a:ext uri="{0D108BD9-81ED-4DB2-BD59-A6C34878D82A}">
                    <a16:rowId xmlns:a16="http://schemas.microsoft.com/office/drawing/2014/main" val="2020560956"/>
                  </a:ext>
                </a:extLst>
              </a:tr>
              <a:tr h="416075">
                <a:tc>
                  <a:txBody>
                    <a:bodyPr/>
                    <a:lstStyle/>
                    <a:p>
                      <a:pPr algn="ctr" fontAlgn="ctr"/>
                      <a:r>
                        <a:rPr lang="en-IN" sz="2000" dirty="0">
                          <a:effectLst/>
                        </a:rPr>
                        <a:t>Prashant Rawat</a:t>
                      </a:r>
                      <a:endParaRPr lang="en-IN" sz="2000" b="1" dirty="0">
                        <a:effectLst/>
                      </a:endParaRPr>
                    </a:p>
                  </a:txBody>
                  <a:tcPr marL="82682" marR="82682" marT="41341" marB="41341" anchor="ctr"/>
                </a:tc>
                <a:tc>
                  <a:txBody>
                    <a:bodyPr/>
                    <a:lstStyle/>
                    <a:p>
                      <a:pPr algn="ctr" fontAlgn="ctr"/>
                      <a:r>
                        <a:rPr lang="en-IN" sz="2000" dirty="0">
                          <a:effectLst/>
                        </a:rPr>
                        <a:t>12</a:t>
                      </a:r>
                    </a:p>
                  </a:txBody>
                  <a:tcPr marL="82682" marR="82682" marT="41341" marB="41341" anchor="ctr"/>
                </a:tc>
                <a:tc>
                  <a:txBody>
                    <a:bodyPr/>
                    <a:lstStyle/>
                    <a:p>
                      <a:pPr algn="ctr" fontAlgn="ctr"/>
                      <a:r>
                        <a:rPr lang="en-IN" sz="2000" dirty="0">
                          <a:effectLst/>
                        </a:rPr>
                        <a:t>15</a:t>
                      </a:r>
                    </a:p>
                  </a:txBody>
                  <a:tcPr marL="82682" marR="82682" marT="41341" marB="41341" anchor="ctr"/>
                </a:tc>
                <a:tc>
                  <a:txBody>
                    <a:bodyPr/>
                    <a:lstStyle/>
                    <a:p>
                      <a:pPr algn="ctr" fontAlgn="ctr"/>
                      <a:r>
                        <a:rPr lang="en-IN" sz="2000" dirty="0">
                          <a:effectLst/>
                        </a:rPr>
                        <a:t>27</a:t>
                      </a:r>
                    </a:p>
                  </a:txBody>
                  <a:tcPr marL="82682" marR="82682" marT="41341" marB="41341" anchor="ctr"/>
                </a:tc>
                <a:tc>
                  <a:txBody>
                    <a:bodyPr/>
                    <a:lstStyle/>
                    <a:p>
                      <a:pPr algn="ctr" fontAlgn="ctr"/>
                      <a:r>
                        <a:rPr lang="en-IN" sz="2000" dirty="0">
                          <a:effectLst/>
                        </a:rPr>
                        <a:t>55.555556</a:t>
                      </a:r>
                    </a:p>
                  </a:txBody>
                  <a:tcPr marL="82682" marR="82682" marT="41341" marB="41341" anchor="ctr"/>
                </a:tc>
                <a:extLst>
                  <a:ext uri="{0D108BD9-81ED-4DB2-BD59-A6C34878D82A}">
                    <a16:rowId xmlns:a16="http://schemas.microsoft.com/office/drawing/2014/main" val="4250594313"/>
                  </a:ext>
                </a:extLst>
              </a:tr>
              <a:tr h="416075">
                <a:tc>
                  <a:txBody>
                    <a:bodyPr/>
                    <a:lstStyle/>
                    <a:p>
                      <a:pPr algn="ctr" fontAlgn="ctr"/>
                      <a:r>
                        <a:rPr lang="en-IN" sz="2000" dirty="0">
                          <a:effectLst/>
                        </a:rPr>
                        <a:t>Vikram Rawat</a:t>
                      </a:r>
                      <a:endParaRPr lang="en-IN" sz="2000" b="1" dirty="0">
                        <a:effectLst/>
                      </a:endParaRPr>
                    </a:p>
                  </a:txBody>
                  <a:tcPr marL="82682" marR="82682" marT="41341" marB="41341" anchor="ctr"/>
                </a:tc>
                <a:tc>
                  <a:txBody>
                    <a:bodyPr/>
                    <a:lstStyle/>
                    <a:p>
                      <a:pPr algn="ctr" fontAlgn="ctr"/>
                      <a:r>
                        <a:rPr lang="en-IN" sz="2000" dirty="0">
                          <a:effectLst/>
                        </a:rPr>
                        <a:t>8</a:t>
                      </a:r>
                    </a:p>
                  </a:txBody>
                  <a:tcPr marL="82682" marR="82682" marT="41341" marB="41341" anchor="ctr"/>
                </a:tc>
                <a:tc>
                  <a:txBody>
                    <a:bodyPr/>
                    <a:lstStyle/>
                    <a:p>
                      <a:pPr algn="ctr" fontAlgn="ctr"/>
                      <a:r>
                        <a:rPr lang="en-IN" sz="2000" dirty="0">
                          <a:effectLst/>
                        </a:rPr>
                        <a:t>9</a:t>
                      </a:r>
                    </a:p>
                  </a:txBody>
                  <a:tcPr marL="82682" marR="82682" marT="41341" marB="41341" anchor="ctr"/>
                </a:tc>
                <a:tc>
                  <a:txBody>
                    <a:bodyPr/>
                    <a:lstStyle/>
                    <a:p>
                      <a:pPr algn="ctr" fontAlgn="ctr"/>
                      <a:r>
                        <a:rPr lang="en-IN" sz="2000" dirty="0">
                          <a:effectLst/>
                        </a:rPr>
                        <a:t>17</a:t>
                      </a:r>
                    </a:p>
                  </a:txBody>
                  <a:tcPr marL="82682" marR="82682" marT="41341" marB="41341" anchor="ctr"/>
                </a:tc>
                <a:tc>
                  <a:txBody>
                    <a:bodyPr/>
                    <a:lstStyle/>
                    <a:p>
                      <a:pPr algn="ctr" fontAlgn="ctr"/>
                      <a:r>
                        <a:rPr lang="en-IN" sz="2000" dirty="0">
                          <a:effectLst/>
                        </a:rPr>
                        <a:t>52.941176</a:t>
                      </a:r>
                    </a:p>
                  </a:txBody>
                  <a:tcPr marL="82682" marR="82682" marT="41341" marB="41341" anchor="ctr"/>
                </a:tc>
                <a:extLst>
                  <a:ext uri="{0D108BD9-81ED-4DB2-BD59-A6C34878D82A}">
                    <a16:rowId xmlns:a16="http://schemas.microsoft.com/office/drawing/2014/main" val="2564302195"/>
                  </a:ext>
                </a:extLst>
              </a:tr>
              <a:tr h="416075">
                <a:tc>
                  <a:txBody>
                    <a:bodyPr/>
                    <a:lstStyle/>
                    <a:p>
                      <a:pPr algn="ctr" fontAlgn="ctr"/>
                      <a:r>
                        <a:rPr lang="en-IN" sz="2000" dirty="0">
                          <a:effectLst/>
                        </a:rPr>
                        <a:t>Long Bergstrom</a:t>
                      </a:r>
                      <a:endParaRPr lang="en-IN" sz="2000" b="1" dirty="0">
                        <a:effectLst/>
                      </a:endParaRPr>
                    </a:p>
                  </a:txBody>
                  <a:tcPr marL="82682" marR="82682" marT="41341" marB="41341" anchor="ctr"/>
                </a:tc>
                <a:tc>
                  <a:txBody>
                    <a:bodyPr/>
                    <a:lstStyle/>
                    <a:p>
                      <a:pPr algn="ctr" fontAlgn="ctr"/>
                      <a:r>
                        <a:rPr lang="en-IN" sz="2000" dirty="0">
                          <a:effectLst/>
                        </a:rPr>
                        <a:t>450</a:t>
                      </a:r>
                    </a:p>
                  </a:txBody>
                  <a:tcPr marL="82682" marR="82682" marT="41341" marB="41341" anchor="ctr"/>
                </a:tc>
                <a:tc>
                  <a:txBody>
                    <a:bodyPr/>
                    <a:lstStyle/>
                    <a:p>
                      <a:pPr algn="ctr" fontAlgn="ctr"/>
                      <a:r>
                        <a:rPr lang="en-IN" sz="2000" dirty="0">
                          <a:effectLst/>
                        </a:rPr>
                        <a:t>471</a:t>
                      </a:r>
                    </a:p>
                  </a:txBody>
                  <a:tcPr marL="82682" marR="82682" marT="41341" marB="41341" anchor="ctr"/>
                </a:tc>
                <a:tc>
                  <a:txBody>
                    <a:bodyPr/>
                    <a:lstStyle/>
                    <a:p>
                      <a:pPr algn="ctr" fontAlgn="ctr"/>
                      <a:r>
                        <a:rPr lang="en-IN" sz="2000" dirty="0">
                          <a:effectLst/>
                        </a:rPr>
                        <a:t>921</a:t>
                      </a:r>
                    </a:p>
                  </a:txBody>
                  <a:tcPr marL="82682" marR="82682" marT="41341" marB="41341" anchor="ctr"/>
                </a:tc>
                <a:tc>
                  <a:txBody>
                    <a:bodyPr/>
                    <a:lstStyle/>
                    <a:p>
                      <a:pPr algn="ctr" fontAlgn="ctr"/>
                      <a:r>
                        <a:rPr lang="en-IN" sz="2000" dirty="0">
                          <a:effectLst/>
                        </a:rPr>
                        <a:t>51.140065</a:t>
                      </a:r>
                    </a:p>
                  </a:txBody>
                  <a:tcPr marL="82682" marR="82682" marT="41341" marB="41341" anchor="ctr"/>
                </a:tc>
                <a:extLst>
                  <a:ext uri="{0D108BD9-81ED-4DB2-BD59-A6C34878D82A}">
                    <a16:rowId xmlns:a16="http://schemas.microsoft.com/office/drawing/2014/main" val="1824112956"/>
                  </a:ext>
                </a:extLst>
              </a:tr>
              <a:tr h="416075">
                <a:tc>
                  <a:txBody>
                    <a:bodyPr/>
                    <a:lstStyle/>
                    <a:p>
                      <a:pPr algn="ctr" fontAlgn="ctr"/>
                      <a:r>
                        <a:rPr lang="en-IN" sz="2000" dirty="0" err="1">
                          <a:effectLst/>
                        </a:rPr>
                        <a:t>Alam</a:t>
                      </a:r>
                      <a:r>
                        <a:rPr lang="en-IN" sz="2000" dirty="0">
                          <a:effectLst/>
                        </a:rPr>
                        <a:t> Syed</a:t>
                      </a:r>
                      <a:endParaRPr lang="en-IN" sz="2000" b="1" dirty="0">
                        <a:effectLst/>
                      </a:endParaRPr>
                    </a:p>
                  </a:txBody>
                  <a:tcPr marL="82682" marR="82682" marT="41341" marB="41341" anchor="ctr"/>
                </a:tc>
                <a:tc>
                  <a:txBody>
                    <a:bodyPr/>
                    <a:lstStyle/>
                    <a:p>
                      <a:pPr algn="ctr" fontAlgn="ctr"/>
                      <a:r>
                        <a:rPr lang="en-IN" sz="2000" dirty="0">
                          <a:effectLst/>
                        </a:rPr>
                        <a:t>62</a:t>
                      </a:r>
                    </a:p>
                  </a:txBody>
                  <a:tcPr marL="82682" marR="82682" marT="41341" marB="41341" anchor="ctr"/>
                </a:tc>
                <a:tc>
                  <a:txBody>
                    <a:bodyPr/>
                    <a:lstStyle/>
                    <a:p>
                      <a:pPr algn="ctr" fontAlgn="ctr"/>
                      <a:r>
                        <a:rPr lang="en-IN" sz="2000" dirty="0">
                          <a:effectLst/>
                        </a:rPr>
                        <a:t>64</a:t>
                      </a:r>
                    </a:p>
                  </a:txBody>
                  <a:tcPr marL="82682" marR="82682" marT="41341" marB="41341" anchor="ctr"/>
                </a:tc>
                <a:tc>
                  <a:txBody>
                    <a:bodyPr/>
                    <a:lstStyle/>
                    <a:p>
                      <a:pPr algn="ctr" fontAlgn="ctr"/>
                      <a:r>
                        <a:rPr lang="en-IN" sz="2000" dirty="0">
                          <a:effectLst/>
                        </a:rPr>
                        <a:t>126</a:t>
                      </a:r>
                    </a:p>
                  </a:txBody>
                  <a:tcPr marL="82682" marR="82682" marT="41341" marB="41341" anchor="ctr"/>
                </a:tc>
                <a:tc>
                  <a:txBody>
                    <a:bodyPr/>
                    <a:lstStyle/>
                    <a:p>
                      <a:pPr algn="ctr" fontAlgn="ctr"/>
                      <a:r>
                        <a:rPr lang="en-IN" sz="2000" dirty="0">
                          <a:effectLst/>
                        </a:rPr>
                        <a:t>50.793651</a:t>
                      </a:r>
                    </a:p>
                  </a:txBody>
                  <a:tcPr marL="82682" marR="82682" marT="41341" marB="41341" anchor="ctr"/>
                </a:tc>
                <a:extLst>
                  <a:ext uri="{0D108BD9-81ED-4DB2-BD59-A6C34878D82A}">
                    <a16:rowId xmlns:a16="http://schemas.microsoft.com/office/drawing/2014/main" val="2865925374"/>
                  </a:ext>
                </a:extLst>
              </a:tr>
              <a:tr h="416075">
                <a:tc>
                  <a:txBody>
                    <a:bodyPr/>
                    <a:lstStyle/>
                    <a:p>
                      <a:pPr algn="ctr" fontAlgn="ctr"/>
                      <a:r>
                        <a:rPr lang="en-IN" sz="2000" dirty="0">
                          <a:effectLst/>
                        </a:rPr>
                        <a:t>Molly Eakes</a:t>
                      </a:r>
                      <a:endParaRPr lang="en-IN" sz="2000" b="1" dirty="0">
                        <a:effectLst/>
                      </a:endParaRPr>
                    </a:p>
                  </a:txBody>
                  <a:tcPr marL="82682" marR="82682" marT="41341" marB="41341" anchor="ctr"/>
                </a:tc>
                <a:tc>
                  <a:txBody>
                    <a:bodyPr/>
                    <a:lstStyle/>
                    <a:p>
                      <a:pPr algn="ctr" fontAlgn="ctr"/>
                      <a:r>
                        <a:rPr lang="en-IN" sz="2000" dirty="0">
                          <a:effectLst/>
                        </a:rPr>
                        <a:t>66</a:t>
                      </a:r>
                    </a:p>
                  </a:txBody>
                  <a:tcPr marL="82682" marR="82682" marT="41341" marB="41341" anchor="ctr"/>
                </a:tc>
                <a:tc>
                  <a:txBody>
                    <a:bodyPr/>
                    <a:lstStyle/>
                    <a:p>
                      <a:pPr algn="ctr" fontAlgn="ctr"/>
                      <a:r>
                        <a:rPr lang="en-IN" sz="2000" dirty="0">
                          <a:effectLst/>
                        </a:rPr>
                        <a:t>60</a:t>
                      </a:r>
                    </a:p>
                  </a:txBody>
                  <a:tcPr marL="82682" marR="82682" marT="41341" marB="41341" anchor="ctr"/>
                </a:tc>
                <a:tc>
                  <a:txBody>
                    <a:bodyPr/>
                    <a:lstStyle/>
                    <a:p>
                      <a:pPr algn="ctr" fontAlgn="ctr"/>
                      <a:r>
                        <a:rPr lang="en-IN" sz="2000" dirty="0">
                          <a:effectLst/>
                        </a:rPr>
                        <a:t>126</a:t>
                      </a:r>
                    </a:p>
                  </a:txBody>
                  <a:tcPr marL="82682" marR="82682" marT="41341" marB="41341" anchor="ctr"/>
                </a:tc>
                <a:tc>
                  <a:txBody>
                    <a:bodyPr/>
                    <a:lstStyle/>
                    <a:p>
                      <a:pPr algn="ctr" fontAlgn="ctr"/>
                      <a:r>
                        <a:rPr lang="en-IN" sz="2000" dirty="0">
                          <a:effectLst/>
                        </a:rPr>
                        <a:t>47.619048</a:t>
                      </a:r>
                    </a:p>
                  </a:txBody>
                  <a:tcPr marL="82682" marR="82682" marT="41341" marB="41341" anchor="ctr"/>
                </a:tc>
                <a:extLst>
                  <a:ext uri="{0D108BD9-81ED-4DB2-BD59-A6C34878D82A}">
                    <a16:rowId xmlns:a16="http://schemas.microsoft.com/office/drawing/2014/main" val="2791174979"/>
                  </a:ext>
                </a:extLst>
              </a:tr>
              <a:tr h="416075">
                <a:tc>
                  <a:txBody>
                    <a:bodyPr/>
                    <a:lstStyle/>
                    <a:p>
                      <a:pPr algn="ctr" fontAlgn="ctr"/>
                      <a:r>
                        <a:rPr lang="en-IN" sz="2000" dirty="0">
                          <a:effectLst/>
                        </a:rPr>
                        <a:t>Lilli Storrs</a:t>
                      </a:r>
                      <a:endParaRPr lang="en-IN" sz="2000" b="1" dirty="0">
                        <a:effectLst/>
                      </a:endParaRPr>
                    </a:p>
                  </a:txBody>
                  <a:tcPr marL="82682" marR="82682" marT="41341" marB="41341" anchor="ctr"/>
                </a:tc>
                <a:tc>
                  <a:txBody>
                    <a:bodyPr/>
                    <a:lstStyle/>
                    <a:p>
                      <a:pPr algn="ctr" fontAlgn="ctr"/>
                      <a:r>
                        <a:rPr lang="en-IN" sz="2000" dirty="0">
                          <a:effectLst/>
                        </a:rPr>
                        <a:t>14</a:t>
                      </a:r>
                    </a:p>
                  </a:txBody>
                  <a:tcPr marL="82682" marR="82682" marT="41341" marB="41341" anchor="ctr"/>
                </a:tc>
                <a:tc>
                  <a:txBody>
                    <a:bodyPr/>
                    <a:lstStyle/>
                    <a:p>
                      <a:pPr algn="ctr" fontAlgn="ctr"/>
                      <a:r>
                        <a:rPr lang="en-IN" sz="2000" dirty="0">
                          <a:effectLst/>
                        </a:rPr>
                        <a:t>12</a:t>
                      </a:r>
                    </a:p>
                  </a:txBody>
                  <a:tcPr marL="82682" marR="82682" marT="41341" marB="41341" anchor="ctr"/>
                </a:tc>
                <a:tc>
                  <a:txBody>
                    <a:bodyPr/>
                    <a:lstStyle/>
                    <a:p>
                      <a:pPr algn="ctr" fontAlgn="ctr"/>
                      <a:r>
                        <a:rPr lang="en-IN" sz="2000" dirty="0">
                          <a:effectLst/>
                        </a:rPr>
                        <a:t>26</a:t>
                      </a:r>
                    </a:p>
                  </a:txBody>
                  <a:tcPr marL="82682" marR="82682" marT="41341" marB="41341" anchor="ctr"/>
                </a:tc>
                <a:tc>
                  <a:txBody>
                    <a:bodyPr/>
                    <a:lstStyle/>
                    <a:p>
                      <a:pPr algn="ctr" fontAlgn="ctr"/>
                      <a:r>
                        <a:rPr lang="en-IN" sz="2000" dirty="0">
                          <a:effectLst/>
                        </a:rPr>
                        <a:t>46.153846</a:t>
                      </a:r>
                    </a:p>
                  </a:txBody>
                  <a:tcPr marL="82682" marR="82682" marT="41341" marB="41341" anchor="ctr"/>
                </a:tc>
                <a:extLst>
                  <a:ext uri="{0D108BD9-81ED-4DB2-BD59-A6C34878D82A}">
                    <a16:rowId xmlns:a16="http://schemas.microsoft.com/office/drawing/2014/main" val="2533248945"/>
                  </a:ext>
                </a:extLst>
              </a:tr>
              <a:tr h="416075">
                <a:tc>
                  <a:txBody>
                    <a:bodyPr/>
                    <a:lstStyle/>
                    <a:p>
                      <a:pPr algn="ctr" fontAlgn="ctr"/>
                      <a:r>
                        <a:rPr lang="en-IN" sz="2000" dirty="0" err="1">
                          <a:effectLst/>
                        </a:rPr>
                        <a:t>neeraj</a:t>
                      </a:r>
                      <a:r>
                        <a:rPr lang="en-IN" sz="2000" dirty="0">
                          <a:effectLst/>
                        </a:rPr>
                        <a:t> </a:t>
                      </a:r>
                      <a:r>
                        <a:rPr lang="en-IN" sz="2000" dirty="0" err="1">
                          <a:effectLst/>
                        </a:rPr>
                        <a:t>kumar</a:t>
                      </a:r>
                      <a:endParaRPr lang="en-IN" sz="2000" b="1" dirty="0" err="1">
                        <a:effectLst/>
                      </a:endParaRPr>
                    </a:p>
                  </a:txBody>
                  <a:tcPr marL="82682" marR="82682" marT="41341" marB="41341" anchor="ctr"/>
                </a:tc>
                <a:tc>
                  <a:txBody>
                    <a:bodyPr/>
                    <a:lstStyle/>
                    <a:p>
                      <a:pPr algn="ctr" fontAlgn="ctr"/>
                      <a:r>
                        <a:rPr lang="en-IN" sz="2000" dirty="0">
                          <a:effectLst/>
                        </a:rPr>
                        <a:t>254</a:t>
                      </a:r>
                    </a:p>
                  </a:txBody>
                  <a:tcPr marL="82682" marR="82682" marT="41341" marB="41341" anchor="ctr"/>
                </a:tc>
                <a:tc>
                  <a:txBody>
                    <a:bodyPr/>
                    <a:lstStyle/>
                    <a:p>
                      <a:pPr algn="ctr" fontAlgn="ctr"/>
                      <a:r>
                        <a:rPr lang="en-IN" sz="2000" dirty="0">
                          <a:effectLst/>
                        </a:rPr>
                        <a:t>217</a:t>
                      </a:r>
                    </a:p>
                  </a:txBody>
                  <a:tcPr marL="82682" marR="82682" marT="41341" marB="41341" anchor="ctr"/>
                </a:tc>
                <a:tc>
                  <a:txBody>
                    <a:bodyPr/>
                    <a:lstStyle/>
                    <a:p>
                      <a:pPr algn="ctr" fontAlgn="ctr"/>
                      <a:r>
                        <a:rPr lang="en-IN" sz="2000" dirty="0">
                          <a:effectLst/>
                        </a:rPr>
                        <a:t>471</a:t>
                      </a:r>
                    </a:p>
                  </a:txBody>
                  <a:tcPr marL="82682" marR="82682" marT="41341" marB="41341" anchor="ctr"/>
                </a:tc>
                <a:tc>
                  <a:txBody>
                    <a:bodyPr/>
                    <a:lstStyle/>
                    <a:p>
                      <a:pPr algn="ctr" fontAlgn="ctr"/>
                      <a:r>
                        <a:rPr lang="en-IN" sz="2000" dirty="0">
                          <a:effectLst/>
                        </a:rPr>
                        <a:t>46.072187</a:t>
                      </a:r>
                    </a:p>
                  </a:txBody>
                  <a:tcPr marL="82682" marR="82682" marT="41341" marB="41341" anchor="ctr"/>
                </a:tc>
                <a:extLst>
                  <a:ext uri="{0D108BD9-81ED-4DB2-BD59-A6C34878D82A}">
                    <a16:rowId xmlns:a16="http://schemas.microsoft.com/office/drawing/2014/main" val="3480947562"/>
                  </a:ext>
                </a:extLst>
              </a:tr>
              <a:tr h="416075">
                <a:tc>
                  <a:txBody>
                    <a:bodyPr/>
                    <a:lstStyle/>
                    <a:p>
                      <a:pPr algn="ctr" fontAlgn="ctr"/>
                      <a:r>
                        <a:rPr lang="en-IN" sz="2000" dirty="0">
                          <a:effectLst/>
                        </a:rPr>
                        <a:t>Man Suddeth</a:t>
                      </a:r>
                      <a:endParaRPr lang="en-IN" sz="2000" b="1" dirty="0">
                        <a:effectLst/>
                      </a:endParaRPr>
                    </a:p>
                  </a:txBody>
                  <a:tcPr marL="82682" marR="82682" marT="41341" marB="41341" anchor="ctr"/>
                </a:tc>
                <a:tc>
                  <a:txBody>
                    <a:bodyPr/>
                    <a:lstStyle/>
                    <a:p>
                      <a:pPr algn="ctr" fontAlgn="ctr"/>
                      <a:r>
                        <a:rPr lang="en-IN" sz="2000" dirty="0">
                          <a:effectLst/>
                        </a:rPr>
                        <a:t>16</a:t>
                      </a:r>
                    </a:p>
                  </a:txBody>
                  <a:tcPr marL="82682" marR="82682" marT="41341" marB="41341" anchor="ctr"/>
                </a:tc>
                <a:tc>
                  <a:txBody>
                    <a:bodyPr/>
                    <a:lstStyle/>
                    <a:p>
                      <a:pPr algn="ctr" fontAlgn="ctr"/>
                      <a:r>
                        <a:rPr lang="en-IN" sz="2000" dirty="0">
                          <a:effectLst/>
                        </a:rPr>
                        <a:t>13</a:t>
                      </a:r>
                    </a:p>
                  </a:txBody>
                  <a:tcPr marL="82682" marR="82682" marT="41341" marB="41341" anchor="ctr"/>
                </a:tc>
                <a:tc>
                  <a:txBody>
                    <a:bodyPr/>
                    <a:lstStyle/>
                    <a:p>
                      <a:pPr algn="ctr" fontAlgn="ctr"/>
                      <a:r>
                        <a:rPr lang="en-IN" sz="2000" dirty="0">
                          <a:effectLst/>
                        </a:rPr>
                        <a:t>29</a:t>
                      </a:r>
                    </a:p>
                  </a:txBody>
                  <a:tcPr marL="82682" marR="82682" marT="41341" marB="41341" anchor="ctr"/>
                </a:tc>
                <a:tc>
                  <a:txBody>
                    <a:bodyPr/>
                    <a:lstStyle/>
                    <a:p>
                      <a:pPr algn="ctr" fontAlgn="ctr"/>
                      <a:r>
                        <a:rPr lang="en-IN" sz="2000" dirty="0">
                          <a:effectLst/>
                        </a:rPr>
                        <a:t>44.827586</a:t>
                      </a:r>
                    </a:p>
                  </a:txBody>
                  <a:tcPr marL="82682" marR="82682" marT="41341" marB="41341" anchor="ctr"/>
                </a:tc>
                <a:extLst>
                  <a:ext uri="{0D108BD9-81ED-4DB2-BD59-A6C34878D82A}">
                    <a16:rowId xmlns:a16="http://schemas.microsoft.com/office/drawing/2014/main" val="3600051765"/>
                  </a:ext>
                </a:extLst>
              </a:tr>
              <a:tr h="416075">
                <a:tc>
                  <a:txBody>
                    <a:bodyPr/>
                    <a:lstStyle/>
                    <a:p>
                      <a:pPr algn="ctr" fontAlgn="ctr"/>
                      <a:r>
                        <a:rPr lang="en-IN" sz="2000" dirty="0">
                          <a:effectLst/>
                        </a:rPr>
                        <a:t>Jitendra Choudhary</a:t>
                      </a:r>
                      <a:endParaRPr lang="en-IN" sz="2000" b="1" dirty="0">
                        <a:effectLst/>
                      </a:endParaRPr>
                    </a:p>
                  </a:txBody>
                  <a:tcPr marL="82682" marR="82682" marT="41341" marB="41341" anchor="ctr"/>
                </a:tc>
                <a:tc>
                  <a:txBody>
                    <a:bodyPr/>
                    <a:lstStyle/>
                    <a:p>
                      <a:pPr algn="ctr" fontAlgn="ctr"/>
                      <a:r>
                        <a:rPr lang="en-IN" sz="2000" dirty="0">
                          <a:effectLst/>
                        </a:rPr>
                        <a:t>16</a:t>
                      </a:r>
                    </a:p>
                  </a:txBody>
                  <a:tcPr marL="82682" marR="82682" marT="41341" marB="41341" anchor="ctr"/>
                </a:tc>
                <a:tc>
                  <a:txBody>
                    <a:bodyPr/>
                    <a:lstStyle/>
                    <a:p>
                      <a:pPr algn="ctr" fontAlgn="ctr"/>
                      <a:r>
                        <a:rPr lang="en-IN" sz="2000" dirty="0">
                          <a:effectLst/>
                        </a:rPr>
                        <a:t>12</a:t>
                      </a:r>
                    </a:p>
                  </a:txBody>
                  <a:tcPr marL="82682" marR="82682" marT="41341" marB="41341" anchor="ctr"/>
                </a:tc>
                <a:tc>
                  <a:txBody>
                    <a:bodyPr/>
                    <a:lstStyle/>
                    <a:p>
                      <a:pPr algn="ctr" fontAlgn="ctr"/>
                      <a:r>
                        <a:rPr lang="en-IN" sz="2000" dirty="0">
                          <a:effectLst/>
                        </a:rPr>
                        <a:t>28</a:t>
                      </a:r>
                    </a:p>
                  </a:txBody>
                  <a:tcPr marL="82682" marR="82682" marT="41341" marB="41341" anchor="ctr"/>
                </a:tc>
                <a:tc>
                  <a:txBody>
                    <a:bodyPr/>
                    <a:lstStyle/>
                    <a:p>
                      <a:pPr algn="ctr" fontAlgn="ctr"/>
                      <a:r>
                        <a:rPr lang="en-IN" sz="2000" dirty="0">
                          <a:effectLst/>
                        </a:rPr>
                        <a:t>42.857143</a:t>
                      </a:r>
                    </a:p>
                  </a:txBody>
                  <a:tcPr marL="82682" marR="82682" marT="41341" marB="41341" anchor="ctr"/>
                </a:tc>
                <a:extLst>
                  <a:ext uri="{0D108BD9-81ED-4DB2-BD59-A6C34878D82A}">
                    <a16:rowId xmlns:a16="http://schemas.microsoft.com/office/drawing/2014/main" val="1673828835"/>
                  </a:ext>
                </a:extLst>
              </a:tr>
            </a:tbl>
          </a:graphicData>
        </a:graphic>
      </p:graphicFrame>
      <p:pic>
        <p:nvPicPr>
          <p:cNvPr id="5" name="Picture 4" descr="Logo, company name&#10;&#10;Description automatically generated">
            <a:extLst>
              <a:ext uri="{FF2B5EF4-FFF2-40B4-BE49-F238E27FC236}">
                <a16:creationId xmlns:a16="http://schemas.microsoft.com/office/drawing/2014/main" id="{DD34059A-5B1D-9BC0-B5CE-6905FCE7384C}"/>
              </a:ext>
            </a:extLst>
          </p:cNvPr>
          <p:cNvPicPr>
            <a:picLocks noChangeAspect="1"/>
          </p:cNvPicPr>
          <p:nvPr/>
        </p:nvPicPr>
        <p:blipFill>
          <a:blip r:embed="rId2"/>
          <a:stretch>
            <a:fillRect/>
          </a:stretch>
        </p:blipFill>
        <p:spPr>
          <a:xfrm>
            <a:off x="11376251" y="93367"/>
            <a:ext cx="579559" cy="657847"/>
          </a:xfrm>
          <a:prstGeom prst="rect">
            <a:avLst/>
          </a:prstGeom>
        </p:spPr>
      </p:pic>
    </p:spTree>
    <p:extLst>
      <p:ext uri="{BB962C8B-B14F-4D97-AF65-F5344CB8AC3E}">
        <p14:creationId xmlns:p14="http://schemas.microsoft.com/office/powerpoint/2010/main" val="39468290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7B54-C2F3-44B8-91FA-6BD063797F45}"/>
              </a:ext>
            </a:extLst>
          </p:cNvPr>
          <p:cNvSpPr>
            <a:spLocks noGrp="1"/>
          </p:cNvSpPr>
          <p:nvPr>
            <p:ph type="title"/>
          </p:nvPr>
        </p:nvSpPr>
        <p:spPr>
          <a:xfrm>
            <a:off x="1028700" y="723901"/>
            <a:ext cx="10134600" cy="786848"/>
          </a:xfrm>
        </p:spPr>
        <p:txBody>
          <a:bodyPr anchor="ctr"/>
          <a:lstStyle/>
          <a:p>
            <a:pPr algn="ctr"/>
            <a:r>
              <a:rPr lang="en-US" dirty="0" err="1">
                <a:latin typeface="Times New Roman" panose="02020603050405020304" pitchFamily="18" charset="0"/>
                <a:cs typeface="Times New Roman" panose="02020603050405020304" pitchFamily="18" charset="0"/>
              </a:rPr>
              <a:t>Win%age</a:t>
            </a:r>
            <a:r>
              <a:rPr lang="en-US" dirty="0">
                <a:latin typeface="Times New Roman" panose="02020603050405020304" pitchFamily="18" charset="0"/>
                <a:cs typeface="Times New Roman" panose="02020603050405020304" pitchFamily="18" charset="0"/>
              </a:rPr>
              <a:t> of Manager Name column</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018D1CF-F962-49C5-974A-31A47FC18CE8}"/>
              </a:ext>
            </a:extLst>
          </p:cNvPr>
          <p:cNvGraphicFramePr>
            <a:graphicFrameLocks noGrp="1"/>
          </p:cNvGraphicFramePr>
          <p:nvPr>
            <p:extLst>
              <p:ext uri="{D42A27DB-BD31-4B8C-83A1-F6EECF244321}">
                <p14:modId xmlns:p14="http://schemas.microsoft.com/office/powerpoint/2010/main" val="2479967785"/>
              </p:ext>
            </p:extLst>
          </p:nvPr>
        </p:nvGraphicFramePr>
        <p:xfrm>
          <a:off x="145774" y="1895061"/>
          <a:ext cx="11873950" cy="4795823"/>
        </p:xfrm>
        <a:graphic>
          <a:graphicData uri="http://schemas.openxmlformats.org/drawingml/2006/table">
            <a:tbl>
              <a:tblPr firstRow="1" firstCol="1">
                <a:tableStyleId>{68D230F3-CF80-4859-8CE7-A43EE81993B5}</a:tableStyleId>
              </a:tblPr>
              <a:tblGrid>
                <a:gridCol w="2451652">
                  <a:extLst>
                    <a:ext uri="{9D8B030D-6E8A-4147-A177-3AD203B41FA5}">
                      <a16:colId xmlns:a16="http://schemas.microsoft.com/office/drawing/2014/main" val="506204432"/>
                    </a:ext>
                  </a:extLst>
                </a:gridCol>
                <a:gridCol w="2297928">
                  <a:extLst>
                    <a:ext uri="{9D8B030D-6E8A-4147-A177-3AD203B41FA5}">
                      <a16:colId xmlns:a16="http://schemas.microsoft.com/office/drawing/2014/main" val="491523104"/>
                    </a:ext>
                  </a:extLst>
                </a:gridCol>
                <a:gridCol w="2374790">
                  <a:extLst>
                    <a:ext uri="{9D8B030D-6E8A-4147-A177-3AD203B41FA5}">
                      <a16:colId xmlns:a16="http://schemas.microsoft.com/office/drawing/2014/main" val="3801438348"/>
                    </a:ext>
                  </a:extLst>
                </a:gridCol>
                <a:gridCol w="2374790">
                  <a:extLst>
                    <a:ext uri="{9D8B030D-6E8A-4147-A177-3AD203B41FA5}">
                      <a16:colId xmlns:a16="http://schemas.microsoft.com/office/drawing/2014/main" val="670995015"/>
                    </a:ext>
                  </a:extLst>
                </a:gridCol>
                <a:gridCol w="2374790">
                  <a:extLst>
                    <a:ext uri="{9D8B030D-6E8A-4147-A177-3AD203B41FA5}">
                      <a16:colId xmlns:a16="http://schemas.microsoft.com/office/drawing/2014/main" val="3897424280"/>
                    </a:ext>
                  </a:extLst>
                </a:gridCol>
              </a:tblGrid>
              <a:tr h="614674">
                <a:tc>
                  <a:txBody>
                    <a:bodyPr/>
                    <a:lstStyle/>
                    <a:p>
                      <a:pPr algn="ctr" fontAlgn="ctr"/>
                      <a:r>
                        <a:rPr lang="en-IN" sz="1800" dirty="0">
                          <a:effectLst/>
                        </a:rPr>
                        <a:t>Deal Status Code</a:t>
                      </a:r>
                    </a:p>
                    <a:p>
                      <a:pPr marL="0" marR="0" lvl="0" indent="0" algn="ctr" defTabSz="914400" rtl="0" eaLnBrk="1" fontAlgn="ctr" latinLnBrk="0" hangingPunct="1">
                        <a:lnSpc>
                          <a:spcPct val="100000"/>
                        </a:lnSpc>
                        <a:spcBef>
                          <a:spcPts val="0"/>
                        </a:spcBef>
                        <a:spcAft>
                          <a:spcPts val="0"/>
                        </a:spcAft>
                        <a:buClrTx/>
                        <a:buSzTx/>
                        <a:buFontTx/>
                        <a:buNone/>
                        <a:tabLst/>
                        <a:defRPr/>
                      </a:pPr>
                      <a:r>
                        <a:rPr lang="en-IN" sz="1800" dirty="0">
                          <a:effectLst/>
                        </a:rPr>
                        <a:t>Manager Name</a:t>
                      </a:r>
                      <a:endParaRPr lang="en-IN" sz="1800" b="1" dirty="0">
                        <a:effectLst/>
                      </a:endParaRPr>
                    </a:p>
                  </a:txBody>
                  <a:tcPr marL="77819" marR="77819" marT="38909" marB="38909" anchor="ctr"/>
                </a:tc>
                <a:tc>
                  <a:txBody>
                    <a:bodyPr/>
                    <a:lstStyle/>
                    <a:p>
                      <a:pPr algn="ctr" fontAlgn="ctr"/>
                      <a:r>
                        <a:rPr lang="en-IN" sz="1800">
                          <a:effectLst/>
                        </a:rPr>
                        <a:t>Lost</a:t>
                      </a:r>
                      <a:endParaRPr lang="en-IN" sz="1800" b="1">
                        <a:effectLst/>
                      </a:endParaRPr>
                    </a:p>
                  </a:txBody>
                  <a:tcPr marL="77819" marR="77819" marT="38909" marB="38909" anchor="ctr"/>
                </a:tc>
                <a:tc>
                  <a:txBody>
                    <a:bodyPr/>
                    <a:lstStyle/>
                    <a:p>
                      <a:pPr algn="ctr" fontAlgn="ctr"/>
                      <a:r>
                        <a:rPr lang="en-IN" sz="1800">
                          <a:effectLst/>
                        </a:rPr>
                        <a:t>Won</a:t>
                      </a:r>
                      <a:endParaRPr lang="en-IN" sz="1800" b="1">
                        <a:effectLst/>
                      </a:endParaRPr>
                    </a:p>
                  </a:txBody>
                  <a:tcPr marL="77819" marR="77819" marT="38909" marB="38909" anchor="ctr"/>
                </a:tc>
                <a:tc>
                  <a:txBody>
                    <a:bodyPr/>
                    <a:lstStyle/>
                    <a:p>
                      <a:pPr algn="ctr" fontAlgn="ctr"/>
                      <a:r>
                        <a:rPr lang="en-IN" sz="1800">
                          <a:effectLst/>
                        </a:rPr>
                        <a:t>Total</a:t>
                      </a:r>
                      <a:endParaRPr lang="en-IN" sz="1800" b="1">
                        <a:effectLst/>
                      </a:endParaRPr>
                    </a:p>
                  </a:txBody>
                  <a:tcPr marL="77819" marR="77819" marT="38909" marB="38909" anchor="ctr"/>
                </a:tc>
                <a:tc>
                  <a:txBody>
                    <a:bodyPr/>
                    <a:lstStyle/>
                    <a:p>
                      <a:pPr algn="ctr" fontAlgn="ctr"/>
                      <a:r>
                        <a:rPr lang="en-IN" sz="1800">
                          <a:effectLst/>
                        </a:rPr>
                        <a:t>Win%</a:t>
                      </a:r>
                      <a:endParaRPr lang="en-IN" sz="1800" b="1">
                        <a:effectLst/>
                      </a:endParaRPr>
                    </a:p>
                  </a:txBody>
                  <a:tcPr marL="77819" marR="77819" marT="38909" marB="38909" anchor="ctr"/>
                </a:tc>
                <a:extLst>
                  <a:ext uri="{0D108BD9-81ED-4DB2-BD59-A6C34878D82A}">
                    <a16:rowId xmlns:a16="http://schemas.microsoft.com/office/drawing/2014/main" val="2025800140"/>
                  </a:ext>
                </a:extLst>
              </a:tr>
              <a:tr h="397865">
                <a:tc>
                  <a:txBody>
                    <a:bodyPr/>
                    <a:lstStyle/>
                    <a:p>
                      <a:pPr algn="ctr" fontAlgn="ctr"/>
                      <a:r>
                        <a:rPr lang="en-IN" sz="1800">
                          <a:effectLst/>
                        </a:rPr>
                        <a:t>Aastha Gandhi</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39167854"/>
                  </a:ext>
                </a:extLst>
              </a:tr>
              <a:tr h="469384">
                <a:tc>
                  <a:txBody>
                    <a:bodyPr/>
                    <a:lstStyle/>
                    <a:p>
                      <a:pPr algn="ctr" fontAlgn="ctr"/>
                      <a:r>
                        <a:rPr lang="en-IN" sz="1800">
                          <a:effectLst/>
                        </a:rPr>
                        <a:t>Anish Jonson</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328942263"/>
                  </a:ext>
                </a:extLst>
              </a:tr>
              <a:tr h="517061">
                <a:tc>
                  <a:txBody>
                    <a:bodyPr/>
                    <a:lstStyle/>
                    <a:p>
                      <a:pPr algn="ctr" fontAlgn="ctr"/>
                      <a:r>
                        <a:rPr lang="en-IN" sz="1800" dirty="0">
                          <a:effectLst/>
                        </a:rPr>
                        <a:t>Vaibhav </a:t>
                      </a:r>
                      <a:r>
                        <a:rPr lang="en-IN" sz="1800" dirty="0" err="1">
                          <a:effectLst/>
                        </a:rPr>
                        <a:t>Somaskandan</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858819228"/>
                  </a:ext>
                </a:extLst>
              </a:tr>
              <a:tr h="397865">
                <a:tc>
                  <a:txBody>
                    <a:bodyPr/>
                    <a:lstStyle/>
                    <a:p>
                      <a:pPr algn="ctr" fontAlgn="ctr"/>
                      <a:r>
                        <a:rPr lang="en-IN" sz="1800" dirty="0" err="1">
                          <a:effectLst/>
                        </a:rPr>
                        <a:t>Uzaar</a:t>
                      </a:r>
                      <a:r>
                        <a:rPr lang="en-IN" sz="1800" dirty="0">
                          <a:effectLst/>
                        </a:rPr>
                        <a:t> Ali</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617090893"/>
                  </a:ext>
                </a:extLst>
              </a:tr>
              <a:tr h="397865">
                <a:tc>
                  <a:txBody>
                    <a:bodyPr/>
                    <a:lstStyle/>
                    <a:p>
                      <a:pPr algn="ctr" fontAlgn="ctr"/>
                      <a:r>
                        <a:rPr lang="en-IN" sz="1800" dirty="0">
                          <a:effectLst/>
                        </a:rPr>
                        <a:t>Upendra Bhatt</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5</a:t>
                      </a:r>
                    </a:p>
                  </a:txBody>
                  <a:tcPr marL="77819" marR="77819" marT="38909" marB="38909" anchor="ctr"/>
                </a:tc>
                <a:tc>
                  <a:txBody>
                    <a:bodyPr/>
                    <a:lstStyle/>
                    <a:p>
                      <a:pPr algn="ctr" fontAlgn="ctr"/>
                      <a:r>
                        <a:rPr lang="en-IN" sz="1800">
                          <a:effectLst/>
                        </a:rPr>
                        <a:t>5</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462469684"/>
                  </a:ext>
                </a:extLst>
              </a:tr>
              <a:tr h="397865">
                <a:tc>
                  <a:txBody>
                    <a:bodyPr/>
                    <a:lstStyle/>
                    <a:p>
                      <a:pPr algn="ctr" fontAlgn="ctr"/>
                      <a:r>
                        <a:rPr lang="en-IN" sz="1800" dirty="0">
                          <a:effectLst/>
                        </a:rPr>
                        <a:t>Taran Singh</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1197409300"/>
                  </a:ext>
                </a:extLst>
              </a:tr>
              <a:tr h="397865">
                <a:tc>
                  <a:txBody>
                    <a:bodyPr/>
                    <a:lstStyle/>
                    <a:p>
                      <a:pPr algn="ctr" fontAlgn="ctr"/>
                      <a:r>
                        <a:rPr lang="en-IN" sz="1800" dirty="0">
                          <a:effectLst/>
                        </a:rPr>
                        <a:t>Sumita Verma</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2</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2595328740"/>
                  </a:ext>
                </a:extLst>
              </a:tr>
              <a:tr h="397865">
                <a:tc>
                  <a:txBody>
                    <a:bodyPr/>
                    <a:lstStyle/>
                    <a:p>
                      <a:pPr algn="ctr" fontAlgn="ctr"/>
                      <a:r>
                        <a:rPr lang="en-IN" sz="1800" dirty="0">
                          <a:effectLst/>
                        </a:rPr>
                        <a:t>Sumit Arora</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211507615"/>
                  </a:ext>
                </a:extLst>
              </a:tr>
              <a:tr h="397865">
                <a:tc>
                  <a:txBody>
                    <a:bodyPr/>
                    <a:lstStyle/>
                    <a:p>
                      <a:pPr algn="ctr" fontAlgn="ctr"/>
                      <a:r>
                        <a:rPr lang="en-IN" sz="1800" dirty="0">
                          <a:effectLst/>
                        </a:rPr>
                        <a:t>Sultan Khan</a:t>
                      </a:r>
                      <a:endParaRPr lang="en-IN" sz="1800" b="1" dirty="0">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1235975189"/>
                  </a:ext>
                </a:extLst>
              </a:tr>
              <a:tr h="397865">
                <a:tc>
                  <a:txBody>
                    <a:bodyPr/>
                    <a:lstStyle/>
                    <a:p>
                      <a:pPr algn="ctr" fontAlgn="ctr"/>
                      <a:r>
                        <a:rPr lang="en-IN" sz="1800">
                          <a:effectLst/>
                        </a:rPr>
                        <a:t>Arti Bindra</a:t>
                      </a:r>
                      <a:endParaRPr lang="en-IN" sz="1800" b="1">
                        <a:effectLst/>
                      </a:endParaRPr>
                    </a:p>
                  </a:txBody>
                  <a:tcPr marL="77819" marR="77819" marT="38909" marB="38909" anchor="ctr"/>
                </a:tc>
                <a:tc>
                  <a:txBody>
                    <a:bodyPr/>
                    <a:lstStyle/>
                    <a:p>
                      <a:pPr algn="ctr" fontAlgn="ctr"/>
                      <a:r>
                        <a:rPr lang="en-IN" sz="1800">
                          <a:effectLst/>
                        </a:rPr>
                        <a:t>0</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a:t>
                      </a:r>
                    </a:p>
                  </a:txBody>
                  <a:tcPr marL="77819" marR="77819" marT="38909" marB="38909" anchor="ctr"/>
                </a:tc>
                <a:tc>
                  <a:txBody>
                    <a:bodyPr/>
                    <a:lstStyle/>
                    <a:p>
                      <a:pPr algn="ctr" fontAlgn="ctr"/>
                      <a:r>
                        <a:rPr lang="en-IN" sz="1800">
                          <a:effectLst/>
                        </a:rPr>
                        <a:t>100.0</a:t>
                      </a:r>
                    </a:p>
                  </a:txBody>
                  <a:tcPr marL="77819" marR="77819" marT="38909" marB="38909" anchor="ctr"/>
                </a:tc>
                <a:extLst>
                  <a:ext uri="{0D108BD9-81ED-4DB2-BD59-A6C34878D82A}">
                    <a16:rowId xmlns:a16="http://schemas.microsoft.com/office/drawing/2014/main" val="3900688806"/>
                  </a:ext>
                </a:extLst>
              </a:tr>
            </a:tbl>
          </a:graphicData>
        </a:graphic>
      </p:graphicFrame>
      <p:pic>
        <p:nvPicPr>
          <p:cNvPr id="5" name="Picture 4" descr="Logo, company name&#10;&#10;Description automatically generated">
            <a:extLst>
              <a:ext uri="{FF2B5EF4-FFF2-40B4-BE49-F238E27FC236}">
                <a16:creationId xmlns:a16="http://schemas.microsoft.com/office/drawing/2014/main" id="{88E26169-9064-E1D0-772E-1CB6566D802A}"/>
              </a:ext>
            </a:extLst>
          </p:cNvPr>
          <p:cNvPicPr>
            <a:picLocks noChangeAspect="1"/>
          </p:cNvPicPr>
          <p:nvPr/>
        </p:nvPicPr>
        <p:blipFill>
          <a:blip r:embed="rId2"/>
          <a:stretch>
            <a:fillRect/>
          </a:stretch>
        </p:blipFill>
        <p:spPr>
          <a:xfrm>
            <a:off x="11376251" y="93367"/>
            <a:ext cx="579559" cy="657847"/>
          </a:xfrm>
          <a:prstGeom prst="rect">
            <a:avLst/>
          </a:prstGeom>
        </p:spPr>
      </p:pic>
    </p:spTree>
    <p:extLst>
      <p:ext uri="{BB962C8B-B14F-4D97-AF65-F5344CB8AC3E}">
        <p14:creationId xmlns:p14="http://schemas.microsoft.com/office/powerpoint/2010/main" val="5502398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AdornVTI">
  <a:themeElements>
    <a:clrScheme name="AnalogousFromRegularSeedRightStep">
      <a:dk1>
        <a:srgbClr val="000000"/>
      </a:dk1>
      <a:lt1>
        <a:srgbClr val="FFFFFF"/>
      </a:lt1>
      <a:dk2>
        <a:srgbClr val="3C3122"/>
      </a:dk2>
      <a:lt2>
        <a:srgbClr val="E2E7E8"/>
      </a:lt2>
      <a:accent1>
        <a:srgbClr val="C3614D"/>
      </a:accent1>
      <a:accent2>
        <a:srgbClr val="B1813B"/>
      </a:accent2>
      <a:accent3>
        <a:srgbClr val="A7A842"/>
      </a:accent3>
      <a:accent4>
        <a:srgbClr val="7FB13B"/>
      </a:accent4>
      <a:accent5>
        <a:srgbClr val="59B748"/>
      </a:accent5>
      <a:accent6>
        <a:srgbClr val="3BB159"/>
      </a:accent6>
      <a:hlink>
        <a:srgbClr val="358EA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1_AdornVTI">
  <a:themeElements>
    <a:clrScheme name="AnalogousFromDarkSeedLeftStep">
      <a:dk1>
        <a:srgbClr val="000000"/>
      </a:dk1>
      <a:lt1>
        <a:srgbClr val="FFFFFF"/>
      </a:lt1>
      <a:dk2>
        <a:srgbClr val="1D2334"/>
      </a:dk2>
      <a:lt2>
        <a:srgbClr val="E2E8E2"/>
      </a:lt2>
      <a:accent1>
        <a:srgbClr val="E229E7"/>
      </a:accent1>
      <a:accent2>
        <a:srgbClr val="8117D5"/>
      </a:accent2>
      <a:accent3>
        <a:srgbClr val="4429E7"/>
      </a:accent3>
      <a:accent4>
        <a:srgbClr val="174CD5"/>
      </a:accent4>
      <a:accent5>
        <a:srgbClr val="29ADE7"/>
      </a:accent5>
      <a:accent6>
        <a:srgbClr val="14B7A6"/>
      </a:accent6>
      <a:hlink>
        <a:srgbClr val="3F82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3</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AdornVTI</vt:lpstr>
      <vt:lpstr>1_AdornVTI</vt:lpstr>
      <vt:lpstr>Win Prediction Analytics Data Science Pro-degree Project KPMG Knowledge Partner</vt:lpstr>
      <vt:lpstr>Objectives </vt:lpstr>
      <vt:lpstr>Data Overview and Description</vt:lpstr>
      <vt:lpstr>EDA: Deal Status Code Counts</vt:lpstr>
      <vt:lpstr>EDA: Location Counts wrt Deal Status Code</vt:lpstr>
      <vt:lpstr>PowerPoint Presentation</vt:lpstr>
      <vt:lpstr>EDA: VP Names on Deal Status Code</vt:lpstr>
      <vt:lpstr>Win % age of VP Name column</vt:lpstr>
      <vt:lpstr>Win%age of Manager Name column</vt:lpstr>
      <vt:lpstr>EDA: Deal Cost Box Plot</vt:lpstr>
      <vt:lpstr>LOGARITHMIC TRANSFORMATION</vt:lpstr>
      <vt:lpstr>Data Encoding</vt:lpstr>
      <vt:lpstr>Splitting the data for Train &amp; Test Model : Why Split ?</vt:lpstr>
      <vt:lpstr>Data Scaling</vt:lpstr>
      <vt:lpstr>Accuracy Score &amp; Hyper Parameter</vt:lpstr>
      <vt:lpstr>CLASSIFICATION REPORT FOR EACH MODEL </vt:lpstr>
      <vt:lpstr>CONFUSION MATRIX FOR EACH MODEL</vt:lpstr>
      <vt:lpstr>ROC Curve</vt:lpstr>
      <vt:lpstr>Testing and cross validation  </vt:lpstr>
      <vt:lpstr>PowerPoint Presentation</vt:lpstr>
      <vt:lpstr>False Prediction Calculate The Loss Which The Company Will 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AnalyticsData Science Prodegree ProjectKPMG Knowledge Provider/Partner</dc:title>
  <dc:creator>917977235980</dc:creator>
  <cp:revision>422</cp:revision>
  <dcterms:created xsi:type="dcterms:W3CDTF">2022-09-15T18:29:07Z</dcterms:created>
  <dcterms:modified xsi:type="dcterms:W3CDTF">2023-03-01T15:30:06Z</dcterms:modified>
</cp:coreProperties>
</file>