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28"/>
  </p:notesMasterIdLst>
  <p:sldIdLst>
    <p:sldId id="308" r:id="rId2"/>
    <p:sldId id="302" r:id="rId3"/>
    <p:sldId id="309" r:id="rId4"/>
    <p:sldId id="310" r:id="rId5"/>
    <p:sldId id="311" r:id="rId6"/>
    <p:sldId id="291" r:id="rId7"/>
    <p:sldId id="313" r:id="rId8"/>
    <p:sldId id="314" r:id="rId9"/>
    <p:sldId id="315" r:id="rId10"/>
    <p:sldId id="316" r:id="rId11"/>
    <p:sldId id="312" r:id="rId12"/>
    <p:sldId id="294" r:id="rId13"/>
    <p:sldId id="295" r:id="rId14"/>
    <p:sldId id="296" r:id="rId15"/>
    <p:sldId id="307" r:id="rId16"/>
    <p:sldId id="317" r:id="rId17"/>
    <p:sldId id="303" r:id="rId18"/>
    <p:sldId id="304" r:id="rId19"/>
    <p:sldId id="305" r:id="rId20"/>
    <p:sldId id="306" r:id="rId21"/>
    <p:sldId id="318" r:id="rId22"/>
    <p:sldId id="319" r:id="rId23"/>
    <p:sldId id="297" r:id="rId24"/>
    <p:sldId id="320" r:id="rId25"/>
    <p:sldId id="321" r:id="rId26"/>
    <p:sldId id="32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782"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12A87B-969A-4DE5-A11E-DBC0CE365B5E}" type="datetimeFigureOut">
              <a:rPr lang="en-IN" smtClean="0"/>
              <a:t>21-12-2022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243674-B2A0-4980-8CB3-15C8868ED756}" type="slidenum">
              <a:rPr lang="en-IN" smtClean="0"/>
              <a:t>‹#›</a:t>
            </a:fld>
            <a:endParaRPr lang="en-IN"/>
          </a:p>
        </p:txBody>
      </p:sp>
    </p:spTree>
    <p:extLst>
      <p:ext uri="{BB962C8B-B14F-4D97-AF65-F5344CB8AC3E}">
        <p14:creationId xmlns:p14="http://schemas.microsoft.com/office/powerpoint/2010/main" val="1134052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553FD5F-9EB6-4CC0-8615-FDA5AAFAF663}" type="datetime1">
              <a:rPr lang="en-IN" smtClean="0"/>
              <a:t>21-12-2022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Stevens Institute Of Technology, Hoboken, NJ</a:t>
            </a:r>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C32C349-F454-4A51-AF6B-9D1449019D75}" type="slidenum">
              <a:rPr lang="en-IN" smtClean="0"/>
              <a:t>‹#›</a:t>
            </a:fld>
            <a:endParaRPr lang="en-IN"/>
          </a:p>
        </p:txBody>
      </p:sp>
    </p:spTree>
    <p:extLst>
      <p:ext uri="{BB962C8B-B14F-4D97-AF65-F5344CB8AC3E}">
        <p14:creationId xmlns:p14="http://schemas.microsoft.com/office/powerpoint/2010/main" val="2711068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E5E9B2-90DD-4472-B009-1FAB6E484A9A}" type="datetime1">
              <a:rPr lang="en-IN" smtClean="0"/>
              <a:t>21-12-2022</a:t>
            </a:fld>
            <a:endParaRPr lang="en-IN"/>
          </a:p>
        </p:txBody>
      </p:sp>
      <p:sp>
        <p:nvSpPr>
          <p:cNvPr id="6" name="Footer Placeholder 5"/>
          <p:cNvSpPr>
            <a:spLocks noGrp="1"/>
          </p:cNvSpPr>
          <p:nvPr>
            <p:ph type="ftr" sz="quarter" idx="11"/>
          </p:nvPr>
        </p:nvSpPr>
        <p:spPr/>
        <p:txBody>
          <a:bodyPr/>
          <a:lstStyle/>
          <a:p>
            <a:r>
              <a:rPr lang="en-US"/>
              <a:t>Stevens Institute Of Technology, Hoboken, NJ</a:t>
            </a:r>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C32C349-F454-4A51-AF6B-9D1449019D75}" type="slidenum">
              <a:rPr lang="en-IN" smtClean="0"/>
              <a:t>‹#›</a:t>
            </a:fld>
            <a:endParaRPr lang="en-IN"/>
          </a:p>
        </p:txBody>
      </p:sp>
    </p:spTree>
    <p:extLst>
      <p:ext uri="{BB962C8B-B14F-4D97-AF65-F5344CB8AC3E}">
        <p14:creationId xmlns:p14="http://schemas.microsoft.com/office/powerpoint/2010/main" val="1998415202"/>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8E5E9B2-90DD-4472-B009-1FAB6E484A9A}" type="datetime1">
              <a:rPr lang="en-IN" smtClean="0"/>
              <a:t>21-12-2022</a:t>
            </a:fld>
            <a:endParaRPr lang="en-IN"/>
          </a:p>
        </p:txBody>
      </p:sp>
      <p:sp>
        <p:nvSpPr>
          <p:cNvPr id="5" name="Footer Placeholder 4"/>
          <p:cNvSpPr>
            <a:spLocks noGrp="1"/>
          </p:cNvSpPr>
          <p:nvPr>
            <p:ph type="ftr" sz="quarter" idx="11"/>
          </p:nvPr>
        </p:nvSpPr>
        <p:spPr/>
        <p:txBody>
          <a:bodyPr/>
          <a:lstStyle/>
          <a:p>
            <a:r>
              <a:rPr lang="en-US"/>
              <a:t>Stevens Institute Of Technology, Hoboken, NJ</a:t>
            </a:r>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32C349-F454-4A51-AF6B-9D1449019D75}" type="slidenum">
              <a:rPr lang="en-IN" smtClean="0"/>
              <a:t>‹#›</a:t>
            </a:fld>
            <a:endParaRPr lang="en-IN"/>
          </a:p>
        </p:txBody>
      </p:sp>
    </p:spTree>
    <p:extLst>
      <p:ext uri="{BB962C8B-B14F-4D97-AF65-F5344CB8AC3E}">
        <p14:creationId xmlns:p14="http://schemas.microsoft.com/office/powerpoint/2010/main" val="1023699003"/>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8E5E9B2-90DD-4472-B009-1FAB6E484A9A}" type="datetime1">
              <a:rPr lang="en-IN" smtClean="0"/>
              <a:t>21-12-2022</a:t>
            </a:fld>
            <a:endParaRPr lang="en-IN"/>
          </a:p>
        </p:txBody>
      </p:sp>
      <p:sp>
        <p:nvSpPr>
          <p:cNvPr id="5" name="Footer Placeholder 4"/>
          <p:cNvSpPr>
            <a:spLocks noGrp="1"/>
          </p:cNvSpPr>
          <p:nvPr>
            <p:ph type="ftr" sz="quarter" idx="11"/>
          </p:nvPr>
        </p:nvSpPr>
        <p:spPr/>
        <p:txBody>
          <a:bodyPr/>
          <a:lstStyle/>
          <a:p>
            <a:r>
              <a:rPr lang="en-US"/>
              <a:t>Stevens Institute Of Technology, Hoboken, NJ</a:t>
            </a:r>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32C349-F454-4A51-AF6B-9D1449019D75}" type="slidenum">
              <a:rPr lang="en-IN" smtClean="0"/>
              <a:t>‹#›</a:t>
            </a:fld>
            <a:endParaRPr lang="en-IN"/>
          </a:p>
        </p:txBody>
      </p:sp>
    </p:spTree>
    <p:extLst>
      <p:ext uri="{BB962C8B-B14F-4D97-AF65-F5344CB8AC3E}">
        <p14:creationId xmlns:p14="http://schemas.microsoft.com/office/powerpoint/2010/main" val="3923255007"/>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E5E9B2-90DD-4472-B009-1FAB6E484A9A}" type="datetime1">
              <a:rPr lang="en-IN" smtClean="0"/>
              <a:t>21-12-2022</a:t>
            </a:fld>
            <a:endParaRPr lang="en-IN"/>
          </a:p>
        </p:txBody>
      </p:sp>
      <p:sp>
        <p:nvSpPr>
          <p:cNvPr id="5" name="Footer Placeholder 4"/>
          <p:cNvSpPr>
            <a:spLocks noGrp="1"/>
          </p:cNvSpPr>
          <p:nvPr>
            <p:ph type="ftr" sz="quarter" idx="11"/>
          </p:nvPr>
        </p:nvSpPr>
        <p:spPr/>
        <p:txBody>
          <a:bodyPr/>
          <a:lstStyle/>
          <a:p>
            <a:r>
              <a:rPr lang="en-US"/>
              <a:t>Stevens Institute Of Technology, Hoboken, NJ</a:t>
            </a:r>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32C349-F454-4A51-AF6B-9D1449019D75}" type="slidenum">
              <a:rPr lang="en-IN" smtClean="0"/>
              <a:t>‹#›</a:t>
            </a:fld>
            <a:endParaRPr lang="en-IN"/>
          </a:p>
        </p:txBody>
      </p:sp>
    </p:spTree>
    <p:extLst>
      <p:ext uri="{BB962C8B-B14F-4D97-AF65-F5344CB8AC3E}">
        <p14:creationId xmlns:p14="http://schemas.microsoft.com/office/powerpoint/2010/main" val="2714515186"/>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8E5E9B2-90DD-4472-B009-1FAB6E484A9A}" type="datetime1">
              <a:rPr lang="en-IN" smtClean="0"/>
              <a:t>21-12-2022</a:t>
            </a:fld>
            <a:endParaRPr lang="en-IN"/>
          </a:p>
        </p:txBody>
      </p:sp>
      <p:sp>
        <p:nvSpPr>
          <p:cNvPr id="8" name="Footer Placeholder 7"/>
          <p:cNvSpPr>
            <a:spLocks noGrp="1"/>
          </p:cNvSpPr>
          <p:nvPr>
            <p:ph type="ftr" sz="quarter" idx="11"/>
          </p:nvPr>
        </p:nvSpPr>
        <p:spPr/>
        <p:txBody>
          <a:bodyPr/>
          <a:lstStyle/>
          <a:p>
            <a:r>
              <a:rPr lang="en-US"/>
              <a:t>Stevens Institute Of Technology, Hoboken, NJ</a:t>
            </a:r>
            <a:endParaRPr lang="en-IN"/>
          </a:p>
        </p:txBody>
      </p:sp>
      <p:sp>
        <p:nvSpPr>
          <p:cNvPr id="9" name="Slide Number Placeholder 8"/>
          <p:cNvSpPr>
            <a:spLocks noGrp="1"/>
          </p:cNvSpPr>
          <p:nvPr>
            <p:ph type="sldNum" sz="quarter" idx="12"/>
          </p:nvPr>
        </p:nvSpPr>
        <p:spPr/>
        <p:txBody>
          <a:bodyPr/>
          <a:lstStyle/>
          <a:p>
            <a:fld id="{4C32C349-F454-4A51-AF6B-9D1449019D75}" type="slidenum">
              <a:rPr lang="en-IN" smtClean="0"/>
              <a:t>‹#›</a:t>
            </a:fld>
            <a:endParaRPr lang="en-IN"/>
          </a:p>
        </p:txBody>
      </p:sp>
    </p:spTree>
    <p:extLst>
      <p:ext uri="{BB962C8B-B14F-4D97-AF65-F5344CB8AC3E}">
        <p14:creationId xmlns:p14="http://schemas.microsoft.com/office/powerpoint/2010/main" val="2265641588"/>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8E5E9B2-90DD-4472-B009-1FAB6E484A9A}" type="datetime1">
              <a:rPr lang="en-IN" smtClean="0"/>
              <a:t>21-12-2022</a:t>
            </a:fld>
            <a:endParaRPr lang="en-IN"/>
          </a:p>
        </p:txBody>
      </p:sp>
      <p:sp>
        <p:nvSpPr>
          <p:cNvPr id="8" name="Footer Placeholder 7"/>
          <p:cNvSpPr>
            <a:spLocks noGrp="1"/>
          </p:cNvSpPr>
          <p:nvPr>
            <p:ph type="ftr" sz="quarter" idx="11"/>
          </p:nvPr>
        </p:nvSpPr>
        <p:spPr>
          <a:xfrm>
            <a:off x="561111" y="6391838"/>
            <a:ext cx="3644282" cy="304801"/>
          </a:xfrm>
        </p:spPr>
        <p:txBody>
          <a:bodyPr/>
          <a:lstStyle/>
          <a:p>
            <a:r>
              <a:rPr lang="en-US"/>
              <a:t>Stevens Institute Of Technology, Hoboken, NJ</a:t>
            </a:r>
            <a:endParaRPr lang="en-IN"/>
          </a:p>
        </p:txBody>
      </p:sp>
      <p:sp>
        <p:nvSpPr>
          <p:cNvPr id="9" name="Slide Number Placeholder 8"/>
          <p:cNvSpPr>
            <a:spLocks noGrp="1"/>
          </p:cNvSpPr>
          <p:nvPr>
            <p:ph type="sldNum" sz="quarter" idx="12"/>
          </p:nvPr>
        </p:nvSpPr>
        <p:spPr/>
        <p:txBody>
          <a:bodyPr/>
          <a:lstStyle/>
          <a:p>
            <a:fld id="{4C32C349-F454-4A51-AF6B-9D1449019D75}" type="slidenum">
              <a:rPr lang="en-IN" smtClean="0"/>
              <a:t>‹#›</a:t>
            </a:fld>
            <a:endParaRPr lang="en-IN"/>
          </a:p>
        </p:txBody>
      </p:sp>
    </p:spTree>
    <p:extLst>
      <p:ext uri="{BB962C8B-B14F-4D97-AF65-F5344CB8AC3E}">
        <p14:creationId xmlns:p14="http://schemas.microsoft.com/office/powerpoint/2010/main" val="531229077"/>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78AECE9-82FF-4B50-A1AB-B4BA7ADD646D}" type="datetime1">
              <a:rPr lang="en-IN" smtClean="0"/>
              <a:t>21-12-2022</a:t>
            </a:fld>
            <a:endParaRPr lang="en-IN"/>
          </a:p>
        </p:txBody>
      </p:sp>
      <p:sp>
        <p:nvSpPr>
          <p:cNvPr id="5" name="Footer Placeholder 4"/>
          <p:cNvSpPr>
            <a:spLocks noGrp="1"/>
          </p:cNvSpPr>
          <p:nvPr>
            <p:ph type="ftr" sz="quarter" idx="11"/>
          </p:nvPr>
        </p:nvSpPr>
        <p:spPr/>
        <p:txBody>
          <a:bodyPr/>
          <a:lstStyle/>
          <a:p>
            <a:r>
              <a:rPr lang="en-US"/>
              <a:t>Stevens Institute Of Technology, Hoboken, NJ</a:t>
            </a:r>
            <a:endParaRPr lang="en-IN"/>
          </a:p>
        </p:txBody>
      </p:sp>
      <p:sp>
        <p:nvSpPr>
          <p:cNvPr id="6" name="Slide Number Placeholder 5"/>
          <p:cNvSpPr>
            <a:spLocks noGrp="1"/>
          </p:cNvSpPr>
          <p:nvPr>
            <p:ph type="sldNum" sz="quarter" idx="12"/>
          </p:nvPr>
        </p:nvSpPr>
        <p:spPr/>
        <p:txBody>
          <a:bodyPr/>
          <a:lstStyle/>
          <a:p>
            <a:fld id="{4C32C349-F454-4A51-AF6B-9D1449019D75}" type="slidenum">
              <a:rPr lang="en-IN" smtClean="0"/>
              <a:t>‹#›</a:t>
            </a:fld>
            <a:endParaRPr lang="en-IN"/>
          </a:p>
        </p:txBody>
      </p:sp>
    </p:spTree>
    <p:extLst>
      <p:ext uri="{BB962C8B-B14F-4D97-AF65-F5344CB8AC3E}">
        <p14:creationId xmlns:p14="http://schemas.microsoft.com/office/powerpoint/2010/main" val="34907686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4A03712-0C3A-4479-9006-864EFB8624A3}" type="datetime1">
              <a:rPr lang="en-IN" smtClean="0"/>
              <a:t>21-12-2022</a:t>
            </a:fld>
            <a:endParaRPr lang="en-IN"/>
          </a:p>
        </p:txBody>
      </p:sp>
      <p:sp>
        <p:nvSpPr>
          <p:cNvPr id="5" name="Footer Placeholder 4"/>
          <p:cNvSpPr>
            <a:spLocks noGrp="1"/>
          </p:cNvSpPr>
          <p:nvPr>
            <p:ph type="ftr" sz="quarter" idx="11"/>
          </p:nvPr>
        </p:nvSpPr>
        <p:spPr/>
        <p:txBody>
          <a:bodyPr/>
          <a:lstStyle/>
          <a:p>
            <a:r>
              <a:rPr lang="en-US"/>
              <a:t>Stevens Institute Of Technology, Hoboken, NJ</a:t>
            </a:r>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32C349-F454-4A51-AF6B-9D1449019D75}" type="slidenum">
              <a:rPr lang="en-IN" smtClean="0"/>
              <a:t>‹#›</a:t>
            </a:fld>
            <a:endParaRPr lang="en-IN"/>
          </a:p>
        </p:txBody>
      </p:sp>
    </p:spTree>
    <p:extLst>
      <p:ext uri="{BB962C8B-B14F-4D97-AF65-F5344CB8AC3E}">
        <p14:creationId xmlns:p14="http://schemas.microsoft.com/office/powerpoint/2010/main" val="2017421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60E98D-26ED-4D40-88E7-ABC5CD590166}" type="datetime1">
              <a:rPr lang="en-IN" smtClean="0"/>
              <a:t>21-12-2022</a:t>
            </a:fld>
            <a:endParaRPr lang="en-IN"/>
          </a:p>
        </p:txBody>
      </p:sp>
      <p:sp>
        <p:nvSpPr>
          <p:cNvPr id="5" name="Footer Placeholder 4"/>
          <p:cNvSpPr>
            <a:spLocks noGrp="1"/>
          </p:cNvSpPr>
          <p:nvPr>
            <p:ph type="ftr" sz="quarter" idx="11"/>
          </p:nvPr>
        </p:nvSpPr>
        <p:spPr/>
        <p:txBody>
          <a:bodyPr/>
          <a:lstStyle/>
          <a:p>
            <a:r>
              <a:rPr lang="en-US"/>
              <a:t>Stevens Institute Of Technology, Hoboken, NJ</a:t>
            </a:r>
            <a:endParaRPr lang="en-IN"/>
          </a:p>
        </p:txBody>
      </p:sp>
      <p:sp>
        <p:nvSpPr>
          <p:cNvPr id="6" name="Slide Number Placeholder 5"/>
          <p:cNvSpPr>
            <a:spLocks noGrp="1"/>
          </p:cNvSpPr>
          <p:nvPr>
            <p:ph type="sldNum" sz="quarter" idx="12"/>
          </p:nvPr>
        </p:nvSpPr>
        <p:spPr/>
        <p:txBody>
          <a:bodyPr/>
          <a:lstStyle/>
          <a:p>
            <a:fld id="{4C32C349-F454-4A51-AF6B-9D1449019D75}" type="slidenum">
              <a:rPr lang="en-IN" smtClean="0"/>
              <a:t>‹#›</a:t>
            </a:fld>
            <a:endParaRPr lang="en-IN"/>
          </a:p>
        </p:txBody>
      </p:sp>
    </p:spTree>
    <p:extLst>
      <p:ext uri="{BB962C8B-B14F-4D97-AF65-F5344CB8AC3E}">
        <p14:creationId xmlns:p14="http://schemas.microsoft.com/office/powerpoint/2010/main" val="2164060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FE31C4-E067-4008-897F-9B852A67BF70}" type="datetime1">
              <a:rPr lang="en-IN" smtClean="0"/>
              <a:t>21-12-2022</a:t>
            </a:fld>
            <a:endParaRPr lang="en-IN"/>
          </a:p>
        </p:txBody>
      </p:sp>
      <p:sp>
        <p:nvSpPr>
          <p:cNvPr id="5" name="Footer Placeholder 4"/>
          <p:cNvSpPr>
            <a:spLocks noGrp="1"/>
          </p:cNvSpPr>
          <p:nvPr>
            <p:ph type="ftr" sz="quarter" idx="11"/>
          </p:nvPr>
        </p:nvSpPr>
        <p:spPr/>
        <p:txBody>
          <a:bodyPr/>
          <a:lstStyle/>
          <a:p>
            <a:r>
              <a:rPr lang="en-US"/>
              <a:t>Stevens Institute Of Technology, Hoboken, NJ</a:t>
            </a:r>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32C349-F454-4A51-AF6B-9D1449019D75}" type="slidenum">
              <a:rPr lang="en-IN" smtClean="0"/>
              <a:t>‹#›</a:t>
            </a:fld>
            <a:endParaRPr lang="en-IN"/>
          </a:p>
        </p:txBody>
      </p:sp>
    </p:spTree>
    <p:extLst>
      <p:ext uri="{BB962C8B-B14F-4D97-AF65-F5344CB8AC3E}">
        <p14:creationId xmlns:p14="http://schemas.microsoft.com/office/powerpoint/2010/main" val="3801062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B41DA1-C35E-49B5-B9B4-169000C954A4}" type="datetime1">
              <a:rPr lang="en-IN" smtClean="0"/>
              <a:t>21-12-2022</a:t>
            </a:fld>
            <a:endParaRPr lang="en-IN"/>
          </a:p>
        </p:txBody>
      </p:sp>
      <p:sp>
        <p:nvSpPr>
          <p:cNvPr id="6" name="Footer Placeholder 5"/>
          <p:cNvSpPr>
            <a:spLocks noGrp="1"/>
          </p:cNvSpPr>
          <p:nvPr>
            <p:ph type="ftr" sz="quarter" idx="11"/>
          </p:nvPr>
        </p:nvSpPr>
        <p:spPr/>
        <p:txBody>
          <a:bodyPr/>
          <a:lstStyle/>
          <a:p>
            <a:r>
              <a:rPr lang="en-US"/>
              <a:t>Stevens Institute Of Technology, Hoboken, NJ</a:t>
            </a:r>
            <a:endParaRPr lang="en-IN"/>
          </a:p>
        </p:txBody>
      </p:sp>
      <p:sp>
        <p:nvSpPr>
          <p:cNvPr id="7" name="Slide Number Placeholder 6"/>
          <p:cNvSpPr>
            <a:spLocks noGrp="1"/>
          </p:cNvSpPr>
          <p:nvPr>
            <p:ph type="sldNum" sz="quarter" idx="12"/>
          </p:nvPr>
        </p:nvSpPr>
        <p:spPr/>
        <p:txBody>
          <a:bodyPr/>
          <a:lstStyle/>
          <a:p>
            <a:fld id="{4C32C349-F454-4A51-AF6B-9D1449019D75}" type="slidenum">
              <a:rPr lang="en-IN" smtClean="0"/>
              <a:t>‹#›</a:t>
            </a:fld>
            <a:endParaRPr lang="en-IN"/>
          </a:p>
        </p:txBody>
      </p:sp>
    </p:spTree>
    <p:extLst>
      <p:ext uri="{BB962C8B-B14F-4D97-AF65-F5344CB8AC3E}">
        <p14:creationId xmlns:p14="http://schemas.microsoft.com/office/powerpoint/2010/main" val="2358527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20519A-D114-4793-942A-830E170CD5A4}" type="datetime1">
              <a:rPr lang="en-IN" smtClean="0"/>
              <a:t>21-12-2022</a:t>
            </a:fld>
            <a:endParaRPr lang="en-IN"/>
          </a:p>
        </p:txBody>
      </p:sp>
      <p:sp>
        <p:nvSpPr>
          <p:cNvPr id="8" name="Footer Placeholder 7"/>
          <p:cNvSpPr>
            <a:spLocks noGrp="1"/>
          </p:cNvSpPr>
          <p:nvPr>
            <p:ph type="ftr" sz="quarter" idx="11"/>
          </p:nvPr>
        </p:nvSpPr>
        <p:spPr/>
        <p:txBody>
          <a:bodyPr/>
          <a:lstStyle/>
          <a:p>
            <a:r>
              <a:rPr lang="en-US"/>
              <a:t>Stevens Institute Of Technology, Hoboken, NJ</a:t>
            </a:r>
            <a:endParaRPr lang="en-IN"/>
          </a:p>
        </p:txBody>
      </p:sp>
      <p:sp>
        <p:nvSpPr>
          <p:cNvPr id="9" name="Slide Number Placeholder 8"/>
          <p:cNvSpPr>
            <a:spLocks noGrp="1"/>
          </p:cNvSpPr>
          <p:nvPr>
            <p:ph type="sldNum" sz="quarter" idx="12"/>
          </p:nvPr>
        </p:nvSpPr>
        <p:spPr/>
        <p:txBody>
          <a:bodyPr/>
          <a:lstStyle/>
          <a:p>
            <a:fld id="{4C32C349-F454-4A51-AF6B-9D1449019D75}" type="slidenum">
              <a:rPr lang="en-IN" smtClean="0"/>
              <a:t>‹#›</a:t>
            </a:fld>
            <a:endParaRPr lang="en-IN"/>
          </a:p>
        </p:txBody>
      </p:sp>
    </p:spTree>
    <p:extLst>
      <p:ext uri="{BB962C8B-B14F-4D97-AF65-F5344CB8AC3E}">
        <p14:creationId xmlns:p14="http://schemas.microsoft.com/office/powerpoint/2010/main" val="2209129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061F6A-F247-480B-AE94-0D3C39FD087E}" type="datetime1">
              <a:rPr lang="en-IN" smtClean="0"/>
              <a:t>21-12-2022</a:t>
            </a:fld>
            <a:endParaRPr lang="en-IN"/>
          </a:p>
        </p:txBody>
      </p:sp>
      <p:sp>
        <p:nvSpPr>
          <p:cNvPr id="4" name="Footer Placeholder 3"/>
          <p:cNvSpPr>
            <a:spLocks noGrp="1"/>
          </p:cNvSpPr>
          <p:nvPr>
            <p:ph type="ftr" sz="quarter" idx="11"/>
          </p:nvPr>
        </p:nvSpPr>
        <p:spPr/>
        <p:txBody>
          <a:bodyPr/>
          <a:lstStyle/>
          <a:p>
            <a:r>
              <a:rPr lang="en-US"/>
              <a:t>Stevens Institute Of Technology, Hoboken, NJ</a:t>
            </a:r>
            <a:endParaRPr lang="en-IN"/>
          </a:p>
        </p:txBody>
      </p:sp>
      <p:sp>
        <p:nvSpPr>
          <p:cNvPr id="5" name="Slide Number Placeholder 4"/>
          <p:cNvSpPr>
            <a:spLocks noGrp="1"/>
          </p:cNvSpPr>
          <p:nvPr>
            <p:ph type="sldNum" sz="quarter" idx="12"/>
          </p:nvPr>
        </p:nvSpPr>
        <p:spPr/>
        <p:txBody>
          <a:bodyPr/>
          <a:lstStyle/>
          <a:p>
            <a:fld id="{4C32C349-F454-4A51-AF6B-9D1449019D75}" type="slidenum">
              <a:rPr lang="en-IN" smtClean="0"/>
              <a:t>‹#›</a:t>
            </a:fld>
            <a:endParaRPr lang="en-IN"/>
          </a:p>
        </p:txBody>
      </p:sp>
    </p:spTree>
    <p:extLst>
      <p:ext uri="{BB962C8B-B14F-4D97-AF65-F5344CB8AC3E}">
        <p14:creationId xmlns:p14="http://schemas.microsoft.com/office/powerpoint/2010/main" val="1379439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5C7904-16CD-41D3-93C9-3BC46B2B3B4C}" type="datetime1">
              <a:rPr lang="en-IN" smtClean="0"/>
              <a:t>21-12-2022</a:t>
            </a:fld>
            <a:endParaRPr lang="en-IN"/>
          </a:p>
        </p:txBody>
      </p:sp>
      <p:sp>
        <p:nvSpPr>
          <p:cNvPr id="3" name="Footer Placeholder 2"/>
          <p:cNvSpPr>
            <a:spLocks noGrp="1"/>
          </p:cNvSpPr>
          <p:nvPr>
            <p:ph type="ftr" sz="quarter" idx="11"/>
          </p:nvPr>
        </p:nvSpPr>
        <p:spPr/>
        <p:txBody>
          <a:bodyPr/>
          <a:lstStyle/>
          <a:p>
            <a:r>
              <a:rPr lang="en-US"/>
              <a:t>Stevens Institute Of Technology, Hoboken, NJ</a:t>
            </a:r>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C32C349-F454-4A51-AF6B-9D1449019D75}" type="slidenum">
              <a:rPr lang="en-IN" smtClean="0"/>
              <a:t>‹#›</a:t>
            </a:fld>
            <a:endParaRPr lang="en-IN"/>
          </a:p>
        </p:txBody>
      </p:sp>
    </p:spTree>
    <p:extLst>
      <p:ext uri="{BB962C8B-B14F-4D97-AF65-F5344CB8AC3E}">
        <p14:creationId xmlns:p14="http://schemas.microsoft.com/office/powerpoint/2010/main" val="3443778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CCF235-C0F3-48F0-86CE-E85DD98D5F60}" type="datetime1">
              <a:rPr lang="en-IN" smtClean="0"/>
              <a:t>21-12-2022</a:t>
            </a:fld>
            <a:endParaRPr lang="en-IN"/>
          </a:p>
        </p:txBody>
      </p:sp>
      <p:sp>
        <p:nvSpPr>
          <p:cNvPr id="6" name="Footer Placeholder 5"/>
          <p:cNvSpPr>
            <a:spLocks noGrp="1"/>
          </p:cNvSpPr>
          <p:nvPr>
            <p:ph type="ftr" sz="quarter" idx="11"/>
          </p:nvPr>
        </p:nvSpPr>
        <p:spPr/>
        <p:txBody>
          <a:bodyPr/>
          <a:lstStyle/>
          <a:p>
            <a:r>
              <a:rPr lang="en-US"/>
              <a:t>Stevens Institute Of Technology, Hoboken, NJ</a:t>
            </a:r>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C32C349-F454-4A51-AF6B-9D1449019D75}" type="slidenum">
              <a:rPr lang="en-IN" smtClean="0"/>
              <a:t>‹#›</a:t>
            </a:fld>
            <a:endParaRPr lang="en-IN"/>
          </a:p>
        </p:txBody>
      </p:sp>
    </p:spTree>
    <p:extLst>
      <p:ext uri="{BB962C8B-B14F-4D97-AF65-F5344CB8AC3E}">
        <p14:creationId xmlns:p14="http://schemas.microsoft.com/office/powerpoint/2010/main" val="2626738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26E65A-73DF-4BBC-A60B-F1B722D6FAC3}" type="datetime1">
              <a:rPr lang="en-IN" smtClean="0"/>
              <a:t>21-12-2022</a:t>
            </a:fld>
            <a:endParaRPr lang="en-IN"/>
          </a:p>
        </p:txBody>
      </p:sp>
      <p:sp>
        <p:nvSpPr>
          <p:cNvPr id="6" name="Footer Placeholder 5"/>
          <p:cNvSpPr>
            <a:spLocks noGrp="1"/>
          </p:cNvSpPr>
          <p:nvPr>
            <p:ph type="ftr" sz="quarter" idx="11"/>
          </p:nvPr>
        </p:nvSpPr>
        <p:spPr/>
        <p:txBody>
          <a:bodyPr/>
          <a:lstStyle/>
          <a:p>
            <a:r>
              <a:rPr lang="en-US"/>
              <a:t>Stevens Institute Of Technology, Hoboken, NJ</a:t>
            </a:r>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C32C349-F454-4A51-AF6B-9D1449019D75}" type="slidenum">
              <a:rPr lang="en-IN" smtClean="0"/>
              <a:t>‹#›</a:t>
            </a:fld>
            <a:endParaRPr lang="en-IN"/>
          </a:p>
        </p:txBody>
      </p:sp>
    </p:spTree>
    <p:extLst>
      <p:ext uri="{BB962C8B-B14F-4D97-AF65-F5344CB8AC3E}">
        <p14:creationId xmlns:p14="http://schemas.microsoft.com/office/powerpoint/2010/main" val="4006056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8E5E9B2-90DD-4472-B009-1FAB6E484A9A}" type="datetime1">
              <a:rPr lang="en-IN" smtClean="0"/>
              <a:t>21-12-2022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Stevens Institute Of Technology, Hoboken, NJ</a:t>
            </a:r>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C32C349-F454-4A51-AF6B-9D1449019D75}" type="slidenum">
              <a:rPr lang="en-IN" smtClean="0"/>
              <a:t>‹#›</a:t>
            </a:fld>
            <a:endParaRPr lang="en-IN"/>
          </a:p>
        </p:txBody>
      </p:sp>
    </p:spTree>
    <p:extLst>
      <p:ext uri="{BB962C8B-B14F-4D97-AF65-F5344CB8AC3E}">
        <p14:creationId xmlns:p14="http://schemas.microsoft.com/office/powerpoint/2010/main" val="517312179"/>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Lst>
  <p:hf sldNum="0" hd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17828"/>
            <a:ext cx="10363200" cy="1911222"/>
          </a:xfrm>
        </p:spPr>
        <p:txBody>
          <a:bodyPr>
            <a:noAutofit/>
          </a:bodyPr>
          <a:lstStyle/>
          <a:p>
            <a:pPr algn="ctr"/>
            <a:br>
              <a:rPr lang="en-IN" sz="3600" b="1" dirty="0"/>
            </a:br>
            <a:r>
              <a:rPr lang="en-IN" sz="3600" b="1" dirty="0">
                <a:latin typeface="Times New Roman" panose="02020603050405020304" pitchFamily="18" charset="0"/>
                <a:cs typeface="Times New Roman" panose="02020603050405020304" pitchFamily="18" charset="0"/>
              </a:rPr>
              <a:t>CARDIOVASCULAR DISEASE PREDICTION</a:t>
            </a:r>
            <a:br>
              <a:rPr lang="en-IN" sz="3600" b="1" dirty="0">
                <a:latin typeface="Times New Roman" panose="02020603050405020304" pitchFamily="18" charset="0"/>
                <a:cs typeface="Times New Roman" panose="02020603050405020304" pitchFamily="18" charset="0"/>
              </a:rPr>
            </a:br>
            <a:r>
              <a:rPr lang="en-IN" sz="1200" b="1" dirty="0">
                <a:latin typeface="Times New Roman" panose="02020603050405020304" pitchFamily="18" charset="0"/>
                <a:cs typeface="Times New Roman" panose="02020603050405020304" pitchFamily="18" charset="0"/>
              </a:rPr>
              <a:t>CPE 695 WS 2 – Applied Machine Learning</a:t>
            </a:r>
            <a:br>
              <a:rPr lang="en-IN" sz="3600" b="1" dirty="0">
                <a:latin typeface="Times New Roman" panose="02020603050405020304" pitchFamily="18" charset="0"/>
                <a:cs typeface="Times New Roman" panose="02020603050405020304" pitchFamily="18" charset="0"/>
              </a:rPr>
            </a:br>
            <a:endParaRPr lang="en-IN" sz="3600" b="1" dirty="0"/>
          </a:p>
        </p:txBody>
      </p:sp>
      <p:sp>
        <p:nvSpPr>
          <p:cNvPr id="3" name="Subtitle 2"/>
          <p:cNvSpPr>
            <a:spLocks noGrp="1"/>
          </p:cNvSpPr>
          <p:nvPr>
            <p:ph type="subTitle" idx="1"/>
          </p:nvPr>
        </p:nvSpPr>
        <p:spPr>
          <a:xfrm>
            <a:off x="1154954" y="4777379"/>
            <a:ext cx="9894045" cy="1128119"/>
          </a:xfrm>
        </p:spPr>
        <p:txBody>
          <a:bodyPr>
            <a:normAutofit lnSpcReduction="10000"/>
          </a:bodyPr>
          <a:lstStyle/>
          <a:p>
            <a:pPr algn="r"/>
            <a:r>
              <a:rPr lang="en-IN" dirty="0" err="1"/>
              <a:t>JayKumar</a:t>
            </a:r>
            <a:r>
              <a:rPr lang="en-IN" dirty="0"/>
              <a:t> </a:t>
            </a:r>
            <a:r>
              <a:rPr lang="en-IN" dirty="0" err="1"/>
              <a:t>DineshKumar</a:t>
            </a:r>
            <a:r>
              <a:rPr lang="en-IN" dirty="0"/>
              <a:t> Patel </a:t>
            </a:r>
          </a:p>
          <a:p>
            <a:pPr algn="r"/>
            <a:r>
              <a:rPr lang="en-IN" dirty="0"/>
              <a:t>Juilee Sameer Thakur</a:t>
            </a:r>
          </a:p>
          <a:p>
            <a:pPr algn="r"/>
            <a:r>
              <a:rPr lang="en-IN" dirty="0" err="1"/>
              <a:t>Samyak</a:t>
            </a:r>
            <a:r>
              <a:rPr lang="en-IN" dirty="0"/>
              <a:t> Pradeep </a:t>
            </a:r>
            <a:r>
              <a:rPr lang="en-IN" dirty="0" err="1"/>
              <a:t>upare</a:t>
            </a:r>
            <a:endParaRPr lang="en-IN" dirty="0"/>
          </a:p>
        </p:txBody>
      </p:sp>
      <p:sp>
        <p:nvSpPr>
          <p:cNvPr id="4" name="Footer Placeholder 3"/>
          <p:cNvSpPr>
            <a:spLocks noGrp="1"/>
          </p:cNvSpPr>
          <p:nvPr>
            <p:ph type="ftr" sz="quarter" idx="11"/>
          </p:nvPr>
        </p:nvSpPr>
        <p:spPr>
          <a:xfrm>
            <a:off x="5156885" y="5905499"/>
            <a:ext cx="5787339" cy="304801"/>
          </a:xfrm>
        </p:spPr>
        <p:txBody>
          <a:bodyPr/>
          <a:lstStyle/>
          <a:p>
            <a:pPr algn="r"/>
            <a:r>
              <a:rPr lang="en-US" dirty="0"/>
              <a:t>Stevens Institute Of Technology, Hoboken, NJ</a:t>
            </a:r>
            <a:endParaRPr lang="en-IN" dirty="0"/>
          </a:p>
        </p:txBody>
      </p:sp>
      <p:sp>
        <p:nvSpPr>
          <p:cNvPr id="6" name="TextBox 5">
            <a:extLst>
              <a:ext uri="{FF2B5EF4-FFF2-40B4-BE49-F238E27FC236}">
                <a16:creationId xmlns:a16="http://schemas.microsoft.com/office/drawing/2014/main" id="{A21ECDA9-CC5A-68A4-0FD0-11EC03A492BE}"/>
              </a:ext>
            </a:extLst>
          </p:cNvPr>
          <p:cNvSpPr txBox="1"/>
          <p:nvPr/>
        </p:nvSpPr>
        <p:spPr>
          <a:xfrm>
            <a:off x="1154954" y="5764601"/>
            <a:ext cx="1911179" cy="369332"/>
          </a:xfrm>
          <a:prstGeom prst="rect">
            <a:avLst/>
          </a:prstGeom>
          <a:noFill/>
        </p:spPr>
        <p:txBody>
          <a:bodyPr wrap="square" rtlCol="0">
            <a:spAutoFit/>
          </a:bodyPr>
          <a:lstStyle/>
          <a:p>
            <a:r>
              <a:rPr lang="en-IN" dirty="0">
                <a:solidFill>
                  <a:srgbClr val="FF6699"/>
                </a:solidFill>
              </a:rPr>
              <a:t>Team 5</a:t>
            </a:r>
          </a:p>
        </p:txBody>
      </p:sp>
    </p:spTree>
    <p:extLst>
      <p:ext uri="{BB962C8B-B14F-4D97-AF65-F5344CB8AC3E}">
        <p14:creationId xmlns:p14="http://schemas.microsoft.com/office/powerpoint/2010/main" val="3341786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Team 5</a:t>
            </a:r>
            <a:endParaRPr lang="en-IN" dirty="0"/>
          </a:p>
        </p:txBody>
      </p:sp>
      <p:sp>
        <p:nvSpPr>
          <p:cNvPr id="2" name="Title 1">
            <a:extLst>
              <a:ext uri="{FF2B5EF4-FFF2-40B4-BE49-F238E27FC236}">
                <a16:creationId xmlns:a16="http://schemas.microsoft.com/office/drawing/2014/main" id="{596C2E43-57C1-C621-37EB-6B52C946119B}"/>
              </a:ext>
            </a:extLst>
          </p:cNvPr>
          <p:cNvSpPr>
            <a:spLocks noGrp="1"/>
          </p:cNvSpPr>
          <p:nvPr>
            <p:ph type="title"/>
          </p:nvPr>
        </p:nvSpPr>
        <p:spPr>
          <a:xfrm>
            <a:off x="1154954" y="973668"/>
            <a:ext cx="8761413" cy="706964"/>
          </a:xfrm>
        </p:spPr>
        <p:txBody>
          <a:bodyPr/>
          <a:lstStyle/>
          <a:p>
            <a:pPr algn="l"/>
            <a:r>
              <a:rPr lang="en-US" b="1" dirty="0">
                <a:latin typeface="Times New Roman" panose="02020603050405020304" pitchFamily="18" charset="0"/>
                <a:cs typeface="Times New Roman" panose="02020603050405020304" pitchFamily="18" charset="0"/>
              </a:rPr>
              <a:t>EXPLORATORY DATA ANALYSIS</a:t>
            </a:r>
            <a:endParaRPr lang="en-IN"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520BF84E-5AFE-4093-DF4C-6B815FF17A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5" y="2686613"/>
            <a:ext cx="5800725" cy="37052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805BB352-E6A9-A8AA-3B85-A81360A2D2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0385" y="2331932"/>
            <a:ext cx="5534890" cy="4526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922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1110" y="2638425"/>
            <a:ext cx="11069780" cy="3753413"/>
          </a:xfrm>
          <a:solidFill>
            <a:schemeClr val="bg1"/>
          </a:solidFill>
        </p:spPr>
        <p:txBody>
          <a:bodyPr>
            <a:normAutofit/>
          </a:bodyPr>
          <a:lstStyle/>
          <a:p>
            <a:pPr>
              <a:lnSpc>
                <a:spcPct val="150000"/>
              </a:lnSpc>
            </a:pPr>
            <a:r>
              <a:rPr lang="en-IN" sz="2400" dirty="0">
                <a:cs typeface="Times New Roman" panose="02020603050405020304" pitchFamily="18" charset="0"/>
              </a:rPr>
              <a:t>Logistic Regression </a:t>
            </a:r>
          </a:p>
          <a:p>
            <a:pPr>
              <a:lnSpc>
                <a:spcPct val="150000"/>
              </a:lnSpc>
            </a:pPr>
            <a:r>
              <a:rPr lang="en-IN" sz="2400" dirty="0">
                <a:cs typeface="Times New Roman" panose="02020603050405020304" pitchFamily="18" charset="0"/>
              </a:rPr>
              <a:t>Support Vector Machine</a:t>
            </a:r>
          </a:p>
          <a:p>
            <a:pPr>
              <a:lnSpc>
                <a:spcPct val="150000"/>
              </a:lnSpc>
            </a:pPr>
            <a:r>
              <a:rPr lang="en-IN" sz="2400" dirty="0">
                <a:cs typeface="Times New Roman" panose="02020603050405020304" pitchFamily="18" charset="0"/>
              </a:rPr>
              <a:t>K – Nearest Neighbour</a:t>
            </a:r>
          </a:p>
          <a:p>
            <a:pPr>
              <a:lnSpc>
                <a:spcPct val="150000"/>
              </a:lnSpc>
            </a:pPr>
            <a:r>
              <a:rPr lang="en-IN" sz="2400" dirty="0">
                <a:cs typeface="Times New Roman" panose="02020603050405020304" pitchFamily="18" charset="0"/>
              </a:rPr>
              <a:t>Naïve Bayes Theorem </a:t>
            </a:r>
          </a:p>
          <a:p>
            <a:pPr>
              <a:lnSpc>
                <a:spcPct val="150000"/>
              </a:lnSpc>
            </a:pPr>
            <a:r>
              <a:rPr lang="en-IN" sz="2400" dirty="0">
                <a:cs typeface="Times New Roman" panose="02020603050405020304" pitchFamily="18" charset="0"/>
              </a:rPr>
              <a:t>Decision Tree Classifier</a:t>
            </a:r>
          </a:p>
        </p:txBody>
      </p:sp>
      <p:sp>
        <p:nvSpPr>
          <p:cNvPr id="4" name="Footer Placeholder 3"/>
          <p:cNvSpPr>
            <a:spLocks noGrp="1"/>
          </p:cNvSpPr>
          <p:nvPr>
            <p:ph type="ftr" sz="quarter" idx="11"/>
          </p:nvPr>
        </p:nvSpPr>
        <p:spPr/>
        <p:txBody>
          <a:bodyPr/>
          <a:lstStyle/>
          <a:p>
            <a:r>
              <a:rPr lang="en-US" dirty="0"/>
              <a:t>Team 5</a:t>
            </a:r>
            <a:endParaRPr lang="en-IN" dirty="0"/>
          </a:p>
        </p:txBody>
      </p:sp>
      <p:sp>
        <p:nvSpPr>
          <p:cNvPr id="2" name="Title 1">
            <a:extLst>
              <a:ext uri="{FF2B5EF4-FFF2-40B4-BE49-F238E27FC236}">
                <a16:creationId xmlns:a16="http://schemas.microsoft.com/office/drawing/2014/main" id="{596C2E43-57C1-C621-37EB-6B52C946119B}"/>
              </a:ext>
            </a:extLst>
          </p:cNvPr>
          <p:cNvSpPr>
            <a:spLocks noGrp="1"/>
          </p:cNvSpPr>
          <p:nvPr>
            <p:ph type="title"/>
          </p:nvPr>
        </p:nvSpPr>
        <p:spPr>
          <a:xfrm>
            <a:off x="1154954" y="973668"/>
            <a:ext cx="8761413" cy="706964"/>
          </a:xfrm>
        </p:spPr>
        <p:txBody>
          <a:bodyPr/>
          <a:lstStyle/>
          <a:p>
            <a:pPr algn="l"/>
            <a:r>
              <a:rPr lang="en-US" sz="3600" b="1" dirty="0">
                <a:latin typeface="Times New Roman" panose="02020603050405020304" pitchFamily="18" charset="0"/>
                <a:cs typeface="Times New Roman" panose="02020603050405020304" pitchFamily="18" charset="0"/>
              </a:rPr>
              <a:t>MACHINE LEARNING ALGORITHMS: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4079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LOGISTIC REGRESSION </a:t>
            </a:r>
            <a:endParaRPr lang="en-IN" dirty="0"/>
          </a:p>
        </p:txBody>
      </p:sp>
      <p:sp>
        <p:nvSpPr>
          <p:cNvPr id="3" name="Content Placeholder 2"/>
          <p:cNvSpPr>
            <a:spLocks noGrp="1"/>
          </p:cNvSpPr>
          <p:nvPr>
            <p:ph idx="1"/>
          </p:nvPr>
        </p:nvSpPr>
        <p:spPr>
          <a:xfrm>
            <a:off x="465136" y="2324101"/>
            <a:ext cx="11269664" cy="4152900"/>
          </a:xfrm>
          <a:solidFill>
            <a:schemeClr val="bg1"/>
          </a:solidFill>
        </p:spPr>
        <p:txBody>
          <a:bodyPr>
            <a:normAutofit fontScale="92500" lnSpcReduction="20000"/>
          </a:bodyPr>
          <a:lstStyle/>
          <a:p>
            <a:pPr algn="just">
              <a:lnSpc>
                <a:spcPct val="150000"/>
              </a:lnSpc>
              <a:spcBef>
                <a:spcPts val="1500"/>
              </a:spcBef>
            </a:pPr>
            <a:r>
              <a:rPr lang="en-IN" dirty="0">
                <a:cs typeface="Times New Roman" panose="02020603050405020304" pitchFamily="18" charset="0"/>
              </a:rPr>
              <a:t>Logistic regression models are "statistical models which describe the relationship between a qualitative dependent variable and an independent variable”. </a:t>
            </a:r>
          </a:p>
          <a:p>
            <a:pPr algn="just">
              <a:lnSpc>
                <a:spcPct val="150000"/>
              </a:lnSpc>
              <a:spcBef>
                <a:spcPts val="1500"/>
              </a:spcBef>
            </a:pPr>
            <a:r>
              <a:rPr lang="en-IN" dirty="0">
                <a:cs typeface="Times New Roman" panose="02020603050405020304" pitchFamily="18" charset="0"/>
              </a:rPr>
              <a:t>Logistic regression models are used to study the effects of predictor variables on categorical outcomes and normally the outcome is binary, such as the presence or absence of disease, in which case the model is called a binary logistic model. When there are multiple predictors (e.g., risk factors and treatments) the model is referred to as a multiple or multivariable logistic regression model and is one of the most frequently used statistical models in medical journals.</a:t>
            </a:r>
          </a:p>
          <a:p>
            <a:pPr algn="just">
              <a:lnSpc>
                <a:spcPct val="150000"/>
              </a:lnSpc>
              <a:spcBef>
                <a:spcPts val="1500"/>
              </a:spcBef>
            </a:pPr>
            <a:r>
              <a:rPr lang="en-IN" dirty="0">
                <a:cs typeface="Times New Roman" panose="02020603050405020304" pitchFamily="18" charset="0"/>
              </a:rPr>
              <a:t>Since, our outcome was binary, our project uses a logistic regression algorithm to calculate the accuracy score using </a:t>
            </a:r>
            <a:r>
              <a:rPr lang="en-IN" dirty="0" err="1">
                <a:cs typeface="Times New Roman" panose="02020603050405020304" pitchFamily="18" charset="0"/>
              </a:rPr>
              <a:t>sklearn.linear_model</a:t>
            </a:r>
            <a:r>
              <a:rPr lang="en-IN" dirty="0">
                <a:cs typeface="Times New Roman" panose="02020603050405020304" pitchFamily="18" charset="0"/>
              </a:rPr>
              <a:t> library. </a:t>
            </a:r>
          </a:p>
          <a:p>
            <a:pPr algn="just">
              <a:lnSpc>
                <a:spcPct val="150000"/>
              </a:lnSpc>
              <a:spcBef>
                <a:spcPts val="1500"/>
              </a:spcBef>
            </a:pPr>
            <a:r>
              <a:rPr lang="en-IN" dirty="0">
                <a:cs typeface="Times New Roman" panose="02020603050405020304" pitchFamily="18" charset="0"/>
              </a:rPr>
              <a:t>According to our Logistic Regression model we get an accuracy of </a:t>
            </a:r>
            <a:r>
              <a:rPr lang="en-IN" b="1" dirty="0">
                <a:cs typeface="Times New Roman" panose="02020603050405020304" pitchFamily="18" charset="0"/>
              </a:rPr>
              <a:t>87.30</a:t>
            </a:r>
            <a:r>
              <a:rPr lang="en-IN" dirty="0">
                <a:cs typeface="Times New Roman" panose="02020603050405020304" pitchFamily="18" charset="0"/>
              </a:rPr>
              <a:t>%</a:t>
            </a:r>
          </a:p>
        </p:txBody>
      </p:sp>
      <p:sp>
        <p:nvSpPr>
          <p:cNvPr id="4" name="Footer Placeholder 3"/>
          <p:cNvSpPr>
            <a:spLocks noGrp="1"/>
          </p:cNvSpPr>
          <p:nvPr>
            <p:ph type="ftr" sz="quarter" idx="11"/>
          </p:nvPr>
        </p:nvSpPr>
        <p:spPr/>
        <p:txBody>
          <a:bodyPr/>
          <a:lstStyle/>
          <a:p>
            <a:r>
              <a:rPr lang="en-US" dirty="0"/>
              <a:t>Team 5</a:t>
            </a:r>
            <a:endParaRPr lang="en-IN" dirty="0"/>
          </a:p>
        </p:txBody>
      </p:sp>
    </p:spTree>
    <p:extLst>
      <p:ext uri="{BB962C8B-B14F-4D97-AF65-F5344CB8AC3E}">
        <p14:creationId xmlns:p14="http://schemas.microsoft.com/office/powerpoint/2010/main" val="3745300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SUPPORT VECTOR MACHINES</a:t>
            </a:r>
            <a:endParaRPr lang="en-IN" dirty="0"/>
          </a:p>
        </p:txBody>
      </p:sp>
      <p:sp>
        <p:nvSpPr>
          <p:cNvPr id="3" name="Content Placeholder 2"/>
          <p:cNvSpPr>
            <a:spLocks noGrp="1"/>
          </p:cNvSpPr>
          <p:nvPr>
            <p:ph idx="1"/>
          </p:nvPr>
        </p:nvSpPr>
        <p:spPr>
          <a:xfrm>
            <a:off x="723035" y="2632075"/>
            <a:ext cx="10992715" cy="3416300"/>
          </a:xfrm>
          <a:solidFill>
            <a:schemeClr val="bg1"/>
          </a:solidFill>
        </p:spPr>
        <p:txBody>
          <a:bodyPr>
            <a:normAutofit/>
          </a:bodyPr>
          <a:lstStyle/>
          <a:p>
            <a:pPr algn="just">
              <a:lnSpc>
                <a:spcPct val="150000"/>
              </a:lnSpc>
            </a:pPr>
            <a:r>
              <a:rPr lang="en-IN" sz="2000" dirty="0">
                <a:cs typeface="Times New Roman" panose="02020603050405020304" pitchFamily="18" charset="0"/>
              </a:rPr>
              <a:t>Support vector machines (SVMs) are a set of supervised learning methods used for classification, regression, and outliers detection</a:t>
            </a:r>
            <a:r>
              <a:rPr lang="en-IN" sz="2000" dirty="0"/>
              <a:t>. </a:t>
            </a:r>
          </a:p>
          <a:p>
            <a:pPr algn="just">
              <a:lnSpc>
                <a:spcPct val="150000"/>
              </a:lnSpc>
            </a:pPr>
            <a:r>
              <a:rPr lang="en-IN" sz="2000" dirty="0">
                <a:cs typeface="Times New Roman" panose="02020603050405020304" pitchFamily="18" charset="0"/>
              </a:rPr>
              <a:t>SVMs are particularly well suited for the classification of complex but small- or medium-sized datasets.</a:t>
            </a:r>
          </a:p>
          <a:p>
            <a:pPr algn="just">
              <a:lnSpc>
                <a:spcPct val="150000"/>
              </a:lnSpc>
            </a:pPr>
            <a:r>
              <a:rPr lang="en-IN" sz="2000" dirty="0">
                <a:cs typeface="Times New Roman" panose="02020603050405020304" pitchFamily="18" charset="0"/>
              </a:rPr>
              <a:t>In our project, using the radial basis function (</a:t>
            </a:r>
            <a:r>
              <a:rPr lang="en-IN" sz="2000" dirty="0" err="1">
                <a:cs typeface="Times New Roman" panose="02020603050405020304" pitchFamily="18" charset="0"/>
              </a:rPr>
              <a:t>rbf</a:t>
            </a:r>
            <a:r>
              <a:rPr lang="en-IN" sz="2000" dirty="0">
                <a:cs typeface="Times New Roman" panose="02020603050405020304" pitchFamily="18" charset="0"/>
              </a:rPr>
              <a:t>) kernel, we achieved an accuracy of </a:t>
            </a:r>
            <a:r>
              <a:rPr lang="en-IN" sz="2000" b="1" dirty="0">
                <a:cs typeface="Times New Roman" panose="02020603050405020304" pitchFamily="18" charset="0"/>
              </a:rPr>
              <a:t>91.74</a:t>
            </a:r>
            <a:r>
              <a:rPr lang="en-IN" sz="2000" dirty="0">
                <a:cs typeface="Times New Roman" panose="02020603050405020304" pitchFamily="18" charset="0"/>
              </a:rPr>
              <a:t>% for the Support Vector Machine model. </a:t>
            </a:r>
          </a:p>
          <a:p>
            <a:pPr algn="just">
              <a:lnSpc>
                <a:spcPct val="150000"/>
              </a:lnSpc>
            </a:pPr>
            <a:endParaRPr lang="en-IN" sz="2000" dirty="0">
              <a:cs typeface="Times New Roman" panose="02020603050405020304" pitchFamily="18" charset="0"/>
            </a:endParaRPr>
          </a:p>
          <a:p>
            <a:pPr algn="just">
              <a:lnSpc>
                <a:spcPct val="150000"/>
              </a:lnSpc>
            </a:pPr>
            <a:endParaRPr lang="en-IN" sz="2000" dirty="0"/>
          </a:p>
        </p:txBody>
      </p:sp>
      <p:sp>
        <p:nvSpPr>
          <p:cNvPr id="4" name="Footer Placeholder 3"/>
          <p:cNvSpPr>
            <a:spLocks noGrp="1"/>
          </p:cNvSpPr>
          <p:nvPr>
            <p:ph type="ftr" sz="quarter" idx="11"/>
          </p:nvPr>
        </p:nvSpPr>
        <p:spPr/>
        <p:txBody>
          <a:bodyPr/>
          <a:lstStyle/>
          <a:p>
            <a:r>
              <a:rPr lang="en-US" dirty="0"/>
              <a:t>Team 5</a:t>
            </a:r>
            <a:endParaRPr lang="en-IN" dirty="0"/>
          </a:p>
        </p:txBody>
      </p:sp>
    </p:spTree>
    <p:extLst>
      <p:ext uri="{BB962C8B-B14F-4D97-AF65-F5344CB8AC3E}">
        <p14:creationId xmlns:p14="http://schemas.microsoft.com/office/powerpoint/2010/main" val="762768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K- NEAREST NEIGHBOURS</a:t>
            </a:r>
            <a:endParaRPr lang="en-IN" dirty="0"/>
          </a:p>
        </p:txBody>
      </p:sp>
      <p:sp>
        <p:nvSpPr>
          <p:cNvPr id="3" name="Content Placeholder 2"/>
          <p:cNvSpPr>
            <a:spLocks noGrp="1"/>
          </p:cNvSpPr>
          <p:nvPr>
            <p:ph idx="1"/>
          </p:nvPr>
        </p:nvSpPr>
        <p:spPr>
          <a:xfrm>
            <a:off x="457200" y="2603499"/>
            <a:ext cx="11229975" cy="3711575"/>
          </a:xfrm>
          <a:solidFill>
            <a:schemeClr val="bg1"/>
          </a:solidFill>
        </p:spPr>
        <p:txBody>
          <a:bodyPr>
            <a:normAutofit lnSpcReduction="10000"/>
          </a:bodyPr>
          <a:lstStyle/>
          <a:p>
            <a:pPr>
              <a:lnSpc>
                <a:spcPct val="150000"/>
              </a:lnSpc>
            </a:pPr>
            <a:r>
              <a:rPr lang="en-IN" sz="2000" dirty="0">
                <a:cs typeface="Times New Roman" panose="02020603050405020304" pitchFamily="18" charset="0"/>
              </a:rPr>
              <a:t>K-Nearest Neighbours is one of the most basic yet essential classification algorithms in Machine Learning. It belongs to the supervised learning domain and finds intense application in pattern recognition, data mining, and intrusion detection.</a:t>
            </a:r>
          </a:p>
          <a:p>
            <a:pPr>
              <a:lnSpc>
                <a:spcPct val="150000"/>
              </a:lnSpc>
            </a:pPr>
            <a:r>
              <a:rPr lang="en-IN" sz="2000" dirty="0">
                <a:cs typeface="Times New Roman" panose="02020603050405020304" pitchFamily="18" charset="0"/>
              </a:rPr>
              <a:t>Picking the right incentive for K To choose the K that is ideal for your information, we run the KNN calculation a few times with various upsides of K and pick the K that diminishes the number of mistakes we experience while keeping up with the calculations capacity to precisely make the forecasts when it’s given the information it hasn’t seen previously. </a:t>
            </a:r>
          </a:p>
          <a:p>
            <a:pPr marL="0" indent="0">
              <a:lnSpc>
                <a:spcPct val="150000"/>
              </a:lnSpc>
              <a:buNone/>
            </a:pPr>
            <a:endParaRPr lang="en-IN" sz="2000" dirty="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dirty="0"/>
              <a:t>Team 5</a:t>
            </a:r>
            <a:endParaRPr lang="en-IN" dirty="0"/>
          </a:p>
        </p:txBody>
      </p:sp>
    </p:spTree>
    <p:extLst>
      <p:ext uri="{BB962C8B-B14F-4D97-AF65-F5344CB8AC3E}">
        <p14:creationId xmlns:p14="http://schemas.microsoft.com/office/powerpoint/2010/main" val="297921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NAÏVE BAYES ALGORITHM</a:t>
            </a:r>
          </a:p>
        </p:txBody>
      </p:sp>
      <p:sp>
        <p:nvSpPr>
          <p:cNvPr id="3" name="Content Placeholder 2"/>
          <p:cNvSpPr>
            <a:spLocks noGrp="1"/>
          </p:cNvSpPr>
          <p:nvPr>
            <p:ph idx="1"/>
          </p:nvPr>
        </p:nvSpPr>
        <p:spPr>
          <a:xfrm>
            <a:off x="466725" y="2603500"/>
            <a:ext cx="11201399" cy="3416300"/>
          </a:xfrm>
        </p:spPr>
        <p:txBody>
          <a:bodyPr/>
          <a:lstStyle/>
          <a:p>
            <a:pPr algn="just">
              <a:lnSpc>
                <a:spcPct val="150000"/>
              </a:lnSpc>
            </a:pPr>
            <a:r>
              <a:rPr lang="en-IN" dirty="0">
                <a:cs typeface="Times New Roman" panose="02020603050405020304" pitchFamily="18" charset="0"/>
              </a:rPr>
              <a:t>Bayes theorem provides a way that we can calculate the probability of a piece of data belonging to a given class, given our prior knowledge. Bayes’ Theorem is stated as:</a:t>
            </a:r>
          </a:p>
          <a:p>
            <a:pPr marL="0" indent="0" algn="just">
              <a:lnSpc>
                <a:spcPct val="150000"/>
              </a:lnSpc>
              <a:buNone/>
            </a:pPr>
            <a:r>
              <a:rPr lang="en-IN" dirty="0">
                <a:cs typeface="Times New Roman" panose="02020603050405020304" pitchFamily="18" charset="0"/>
              </a:rPr>
              <a:t>					P(</a:t>
            </a:r>
            <a:r>
              <a:rPr lang="en-IN" dirty="0" err="1">
                <a:cs typeface="Times New Roman" panose="02020603050405020304" pitchFamily="18" charset="0"/>
              </a:rPr>
              <a:t>class|data</a:t>
            </a:r>
            <a:r>
              <a:rPr lang="en-IN" dirty="0">
                <a:cs typeface="Times New Roman" panose="02020603050405020304" pitchFamily="18" charset="0"/>
              </a:rPr>
              <a:t>) = (P(</a:t>
            </a:r>
            <a:r>
              <a:rPr lang="en-IN" dirty="0" err="1">
                <a:cs typeface="Times New Roman" panose="02020603050405020304" pitchFamily="18" charset="0"/>
              </a:rPr>
              <a:t>data|class</a:t>
            </a:r>
            <a:r>
              <a:rPr lang="en-IN" dirty="0">
                <a:cs typeface="Times New Roman" panose="02020603050405020304" pitchFamily="18" charset="0"/>
              </a:rPr>
              <a:t>) * P(class)) / P(data)</a:t>
            </a:r>
          </a:p>
          <a:p>
            <a:pPr algn="just">
              <a:lnSpc>
                <a:spcPct val="150000"/>
              </a:lnSpc>
            </a:pPr>
            <a:r>
              <a:rPr lang="en-IN" dirty="0">
                <a:cs typeface="Times New Roman" panose="02020603050405020304" pitchFamily="18" charset="0"/>
              </a:rPr>
              <a:t>Naive Bayes is a classification algorithm for binary (two-class) and multiclass classification problems. It is called Naive Bayes because the calculations of the probabilities for each class are simplified to make their calculations tractable.</a:t>
            </a:r>
          </a:p>
        </p:txBody>
      </p:sp>
      <p:sp>
        <p:nvSpPr>
          <p:cNvPr id="4" name="Footer Placeholder 3"/>
          <p:cNvSpPr>
            <a:spLocks noGrp="1"/>
          </p:cNvSpPr>
          <p:nvPr>
            <p:ph type="ftr" sz="quarter" idx="11"/>
          </p:nvPr>
        </p:nvSpPr>
        <p:spPr/>
        <p:txBody>
          <a:bodyPr/>
          <a:lstStyle/>
          <a:p>
            <a:r>
              <a:rPr lang="en-US" dirty="0"/>
              <a:t>Team 5</a:t>
            </a:r>
            <a:endParaRPr lang="en-IN" dirty="0"/>
          </a:p>
        </p:txBody>
      </p:sp>
    </p:spTree>
    <p:extLst>
      <p:ext uri="{BB962C8B-B14F-4D97-AF65-F5344CB8AC3E}">
        <p14:creationId xmlns:p14="http://schemas.microsoft.com/office/powerpoint/2010/main" val="1824149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DECISION TREE CLASSIFIER</a:t>
            </a:r>
          </a:p>
        </p:txBody>
      </p:sp>
      <p:sp>
        <p:nvSpPr>
          <p:cNvPr id="3" name="Content Placeholder 2"/>
          <p:cNvSpPr>
            <a:spLocks noGrp="1"/>
          </p:cNvSpPr>
          <p:nvPr>
            <p:ph idx="1"/>
          </p:nvPr>
        </p:nvSpPr>
        <p:spPr>
          <a:xfrm>
            <a:off x="466725" y="2603500"/>
            <a:ext cx="11201399" cy="3416300"/>
          </a:xfrm>
        </p:spPr>
        <p:txBody>
          <a:bodyPr/>
          <a:lstStyle/>
          <a:p>
            <a:pPr algn="just">
              <a:lnSpc>
                <a:spcPct val="150000"/>
              </a:lnSpc>
            </a:pPr>
            <a:r>
              <a:rPr lang="en-US" dirty="0"/>
              <a:t>Decision trees work by splitting data into a series of binary decisions. </a:t>
            </a:r>
          </a:p>
          <a:p>
            <a:pPr algn="just">
              <a:lnSpc>
                <a:spcPct val="150000"/>
              </a:lnSpc>
            </a:pPr>
            <a:r>
              <a:rPr lang="en-US" dirty="0"/>
              <a:t>These decisions allow you to traverse down the tree based on these decisions. </a:t>
            </a:r>
          </a:p>
          <a:p>
            <a:pPr algn="just">
              <a:lnSpc>
                <a:spcPct val="150000"/>
              </a:lnSpc>
            </a:pPr>
            <a:r>
              <a:rPr lang="en-US" dirty="0"/>
              <a:t>You continue moving through the decisions until you end at a leaf node, which will return the predicted classification. </a:t>
            </a:r>
          </a:p>
          <a:p>
            <a:pPr algn="just">
              <a:lnSpc>
                <a:spcPct val="150000"/>
              </a:lnSpc>
            </a:pPr>
            <a:r>
              <a:rPr lang="en-US" dirty="0"/>
              <a:t>The algorithm uses a number of different ways to split the dataset into a series of decisions</a:t>
            </a:r>
            <a:endParaRPr lang="en-IN" dirty="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dirty="0"/>
              <a:t>Team 5</a:t>
            </a:r>
            <a:endParaRPr lang="en-IN" dirty="0"/>
          </a:p>
        </p:txBody>
      </p:sp>
    </p:spTree>
    <p:extLst>
      <p:ext uri="{BB962C8B-B14F-4D97-AF65-F5344CB8AC3E}">
        <p14:creationId xmlns:p14="http://schemas.microsoft.com/office/powerpoint/2010/main" val="1358048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000" b="1" dirty="0">
                <a:latin typeface="Times New Roman" panose="02020603050405020304" pitchFamily="18" charset="0"/>
                <a:cs typeface="Times New Roman" panose="02020603050405020304" pitchFamily="18" charset="0"/>
              </a:rPr>
              <a:t>IMPLEMENTATION: LOGISTIC REGRESSION </a:t>
            </a:r>
          </a:p>
        </p:txBody>
      </p:sp>
      <p:sp>
        <p:nvSpPr>
          <p:cNvPr id="3" name="Content Placeholder 2"/>
          <p:cNvSpPr>
            <a:spLocks noGrp="1"/>
          </p:cNvSpPr>
          <p:nvPr>
            <p:ph idx="1"/>
          </p:nvPr>
        </p:nvSpPr>
        <p:spPr>
          <a:xfrm>
            <a:off x="466727" y="2603499"/>
            <a:ext cx="5724524" cy="3673475"/>
          </a:xfrm>
        </p:spPr>
        <p:txBody>
          <a:bodyPr/>
          <a:lstStyle/>
          <a:p>
            <a:r>
              <a:rPr lang="en-IN" dirty="0"/>
              <a:t>We build a classifier to detect disease prediction on training data.</a:t>
            </a:r>
          </a:p>
          <a:p>
            <a:r>
              <a:rPr lang="en-IN" dirty="0"/>
              <a:t>After that we trained a logistic regression model.</a:t>
            </a:r>
          </a:p>
          <a:p>
            <a:r>
              <a:rPr lang="en-IN" dirty="0"/>
              <a:t>Once trained, the Logistic Regression classifier can estimate the probability and we get precision of 0 is about 0.9 and for 1 is also 0.85 while recall for 0 is 0.82 and for 1 is 0.92. And accuracy for F1 score is 87%.</a:t>
            </a:r>
          </a:p>
          <a:p>
            <a:r>
              <a:rPr lang="en-IN" dirty="0"/>
              <a:t>Overall accuracy for logistic regression model is 87.30%</a:t>
            </a:r>
          </a:p>
          <a:p>
            <a:pPr marL="0" indent="0">
              <a:buNone/>
            </a:pPr>
            <a:endParaRPr lang="en-IN" dirty="0"/>
          </a:p>
        </p:txBody>
      </p:sp>
      <p:sp>
        <p:nvSpPr>
          <p:cNvPr id="4" name="Footer Placeholder 3"/>
          <p:cNvSpPr>
            <a:spLocks noGrp="1"/>
          </p:cNvSpPr>
          <p:nvPr>
            <p:ph type="ftr" sz="quarter" idx="11"/>
          </p:nvPr>
        </p:nvSpPr>
        <p:spPr/>
        <p:txBody>
          <a:bodyPr/>
          <a:lstStyle/>
          <a:p>
            <a:r>
              <a:rPr lang="en-US" dirty="0"/>
              <a:t>Team 5</a:t>
            </a:r>
          </a:p>
        </p:txBody>
      </p:sp>
      <p:pic>
        <p:nvPicPr>
          <p:cNvPr id="6" name="Picture 5">
            <a:extLst>
              <a:ext uri="{FF2B5EF4-FFF2-40B4-BE49-F238E27FC236}">
                <a16:creationId xmlns:a16="http://schemas.microsoft.com/office/drawing/2014/main" id="{286B0D23-93DB-F15F-1944-540FA6D7FA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500" y="2441574"/>
            <a:ext cx="4070985" cy="4093139"/>
          </a:xfrm>
          <a:prstGeom prst="rect">
            <a:avLst/>
          </a:prstGeom>
        </p:spPr>
      </p:pic>
    </p:spTree>
    <p:extLst>
      <p:ext uri="{BB962C8B-B14F-4D97-AF65-F5344CB8AC3E}">
        <p14:creationId xmlns:p14="http://schemas.microsoft.com/office/powerpoint/2010/main" val="2107158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700" b="1" dirty="0">
                <a:latin typeface="Times New Roman" panose="02020603050405020304" pitchFamily="18" charset="0"/>
                <a:cs typeface="Times New Roman" panose="02020603050405020304" pitchFamily="18" charset="0"/>
              </a:rPr>
              <a:t>IMPLEMENTATION: SUPPORT VECTOR MACHINES</a:t>
            </a:r>
          </a:p>
        </p:txBody>
      </p:sp>
      <p:sp>
        <p:nvSpPr>
          <p:cNvPr id="3" name="Content Placeholder 2"/>
          <p:cNvSpPr>
            <a:spLocks noGrp="1"/>
          </p:cNvSpPr>
          <p:nvPr>
            <p:ph idx="1"/>
          </p:nvPr>
        </p:nvSpPr>
        <p:spPr>
          <a:xfrm>
            <a:off x="561110" y="2603500"/>
            <a:ext cx="5096739" cy="3686174"/>
          </a:xfrm>
        </p:spPr>
        <p:txBody>
          <a:bodyPr>
            <a:normAutofit fontScale="92500" lnSpcReduction="20000"/>
          </a:bodyPr>
          <a:lstStyle/>
          <a:p>
            <a:pPr>
              <a:lnSpc>
                <a:spcPct val="150000"/>
              </a:lnSpc>
            </a:pPr>
            <a:r>
              <a:rPr lang="en-IN" dirty="0">
                <a:cs typeface="Times New Roman" panose="02020603050405020304" pitchFamily="18" charset="0"/>
              </a:rPr>
              <a:t>Initialized Support Vector Machine from the </a:t>
            </a:r>
            <a:r>
              <a:rPr lang="en-IN" dirty="0" err="1">
                <a:cs typeface="Times New Roman" panose="02020603050405020304" pitchFamily="18" charset="0"/>
              </a:rPr>
              <a:t>sklearn</a:t>
            </a:r>
            <a:r>
              <a:rPr lang="en-IN" dirty="0">
                <a:cs typeface="Times New Roman" panose="02020603050405020304" pitchFamily="18" charset="0"/>
              </a:rPr>
              <a:t> library and fitting the training data.</a:t>
            </a:r>
          </a:p>
          <a:p>
            <a:pPr>
              <a:lnSpc>
                <a:spcPct val="150000"/>
              </a:lnSpc>
            </a:pPr>
            <a:r>
              <a:rPr lang="en-IN" dirty="0">
                <a:cs typeface="Times New Roman" panose="02020603050405020304" pitchFamily="18" charset="0"/>
              </a:rPr>
              <a:t>Predicted the classes for test set </a:t>
            </a:r>
          </a:p>
          <a:p>
            <a:pPr>
              <a:lnSpc>
                <a:spcPct val="150000"/>
              </a:lnSpc>
            </a:pPr>
            <a:r>
              <a:rPr lang="en-IN" dirty="0">
                <a:cs typeface="Times New Roman" panose="02020603050405020304" pitchFamily="18" charset="0"/>
              </a:rPr>
              <a:t>Calculating the accuracy of the predictions on 4 different Kernels namely linear, poly, </a:t>
            </a:r>
            <a:r>
              <a:rPr lang="en-IN" dirty="0" err="1">
                <a:cs typeface="Times New Roman" panose="02020603050405020304" pitchFamily="18" charset="0"/>
              </a:rPr>
              <a:t>rbf</a:t>
            </a:r>
            <a:r>
              <a:rPr lang="en-IN" dirty="0">
                <a:cs typeface="Times New Roman" panose="02020603050405020304" pitchFamily="18" charset="0"/>
              </a:rPr>
              <a:t>, sigmoid </a:t>
            </a:r>
          </a:p>
          <a:p>
            <a:pPr>
              <a:lnSpc>
                <a:spcPct val="150000"/>
              </a:lnSpc>
            </a:pPr>
            <a:r>
              <a:rPr lang="en-IN" dirty="0">
                <a:cs typeface="Times New Roman" panose="02020603050405020304" pitchFamily="18" charset="0"/>
              </a:rPr>
              <a:t>The maximum accuracy obtained was 91.74% with Radial Basis Function (RBF) kernel.</a:t>
            </a:r>
          </a:p>
        </p:txBody>
      </p:sp>
      <p:sp>
        <p:nvSpPr>
          <p:cNvPr id="4" name="Footer Placeholder 3"/>
          <p:cNvSpPr>
            <a:spLocks noGrp="1"/>
          </p:cNvSpPr>
          <p:nvPr>
            <p:ph type="ftr" sz="quarter" idx="11"/>
          </p:nvPr>
        </p:nvSpPr>
        <p:spPr/>
        <p:txBody>
          <a:bodyPr/>
          <a:lstStyle/>
          <a:p>
            <a:r>
              <a:rPr lang="en-US" dirty="0"/>
              <a:t>Team 5</a:t>
            </a:r>
            <a:endParaRPr lang="en-IN" dirty="0"/>
          </a:p>
        </p:txBody>
      </p:sp>
      <p:pic>
        <p:nvPicPr>
          <p:cNvPr id="4098" name="Picture 2">
            <a:extLst>
              <a:ext uri="{FF2B5EF4-FFF2-40B4-BE49-F238E27FC236}">
                <a16:creationId xmlns:a16="http://schemas.microsoft.com/office/drawing/2014/main" id="{2946C1BF-323B-CE0F-7796-D91604895A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0263" y="2603500"/>
            <a:ext cx="5800725" cy="36861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
            <a:extLst>
              <a:ext uri="{FF2B5EF4-FFF2-40B4-BE49-F238E27FC236}">
                <a16:creationId xmlns:a16="http://schemas.microsoft.com/office/drawing/2014/main" id="{B2F913E9-BE8F-2D5F-8B2C-9467C10762B8}"/>
              </a:ext>
            </a:extLst>
          </p:cNvPr>
          <p:cNvSpPr>
            <a:spLocks noChangeArrowheads="1"/>
          </p:cNvSpPr>
          <p:nvPr/>
        </p:nvSpPr>
        <p:spPr bwMode="auto">
          <a:xfrm>
            <a:off x="0" y="901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832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IMPLEMENTATION: KNN</a:t>
            </a:r>
          </a:p>
        </p:txBody>
      </p:sp>
      <p:sp>
        <p:nvSpPr>
          <p:cNvPr id="3" name="Content Placeholder 2"/>
          <p:cNvSpPr>
            <a:spLocks noGrp="1"/>
          </p:cNvSpPr>
          <p:nvPr>
            <p:ph idx="1"/>
          </p:nvPr>
        </p:nvSpPr>
        <p:spPr>
          <a:xfrm>
            <a:off x="485774" y="5884332"/>
            <a:ext cx="7332809" cy="507506"/>
          </a:xfrm>
        </p:spPr>
        <p:txBody>
          <a:bodyPr>
            <a:normAutofit fontScale="85000" lnSpcReduction="10000"/>
          </a:bodyPr>
          <a:lstStyle/>
          <a:p>
            <a:pPr algn="just">
              <a:lnSpc>
                <a:spcPct val="150000"/>
              </a:lnSpc>
            </a:pPr>
            <a:r>
              <a:rPr lang="en-IN" dirty="0">
                <a:cs typeface="Times New Roman" panose="02020603050405020304" pitchFamily="18" charset="0"/>
              </a:rPr>
              <a:t>We got 88.89% of overall average accuracy by applying KNN algorithm.</a:t>
            </a:r>
          </a:p>
        </p:txBody>
      </p:sp>
      <p:sp>
        <p:nvSpPr>
          <p:cNvPr id="4" name="Footer Placeholder 3"/>
          <p:cNvSpPr>
            <a:spLocks noGrp="1"/>
          </p:cNvSpPr>
          <p:nvPr>
            <p:ph type="ftr" sz="quarter" idx="11"/>
          </p:nvPr>
        </p:nvSpPr>
        <p:spPr/>
        <p:txBody>
          <a:bodyPr/>
          <a:lstStyle/>
          <a:p>
            <a:r>
              <a:rPr lang="en-US" dirty="0"/>
              <a:t>Team 5</a:t>
            </a:r>
            <a:endParaRPr lang="en-IN" dirty="0"/>
          </a:p>
        </p:txBody>
      </p:sp>
      <p:pic>
        <p:nvPicPr>
          <p:cNvPr id="6" name="Picture 5">
            <a:extLst>
              <a:ext uri="{FF2B5EF4-FFF2-40B4-BE49-F238E27FC236}">
                <a16:creationId xmlns:a16="http://schemas.microsoft.com/office/drawing/2014/main" id="{D772E74B-CA35-CC1D-1867-1280692314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79" y="2514473"/>
            <a:ext cx="7332809" cy="3253196"/>
          </a:xfrm>
          <a:prstGeom prst="rect">
            <a:avLst/>
          </a:prstGeom>
        </p:spPr>
      </p:pic>
      <p:sp>
        <p:nvSpPr>
          <p:cNvPr id="7" name="TextBox 6">
            <a:extLst>
              <a:ext uri="{FF2B5EF4-FFF2-40B4-BE49-F238E27FC236}">
                <a16:creationId xmlns:a16="http://schemas.microsoft.com/office/drawing/2014/main" id="{71501D13-FB4A-74B9-5222-7D9BBF31A87D}"/>
              </a:ext>
            </a:extLst>
          </p:cNvPr>
          <p:cNvSpPr txBox="1"/>
          <p:nvPr/>
        </p:nvSpPr>
        <p:spPr>
          <a:xfrm>
            <a:off x="8039099" y="2514473"/>
            <a:ext cx="3667127" cy="4131900"/>
          </a:xfrm>
          <a:prstGeom prst="rect">
            <a:avLst/>
          </a:prstGeom>
          <a:noFill/>
        </p:spPr>
        <p:txBody>
          <a:bodyPr wrap="square" rtlCol="0">
            <a:spAutoFit/>
          </a:bodyPr>
          <a:lstStyle/>
          <a:p>
            <a:pPr algn="just">
              <a:lnSpc>
                <a:spcPct val="150000"/>
              </a:lnSpc>
            </a:pPr>
            <a:r>
              <a:rPr lang="en-IN" sz="1500" dirty="0">
                <a:cs typeface="Times New Roman" panose="02020603050405020304" pitchFamily="18" charset="0"/>
              </a:rPr>
              <a:t>Picking the right incentive for K To choose the K that is ideal for your information, we run the KNN calculation a few times with various upsides of K and pick the K that diminishes the quantity of mistakes we experience while keeping up with the calculations capacity to precisely make the forecasts when it’s given the information it hasn’t seen previously. </a:t>
            </a:r>
          </a:p>
          <a:p>
            <a:endParaRPr lang="en-IN" sz="1500" dirty="0"/>
          </a:p>
        </p:txBody>
      </p:sp>
    </p:spTree>
    <p:extLst>
      <p:ext uri="{BB962C8B-B14F-4D97-AF65-F5344CB8AC3E}">
        <p14:creationId xmlns:p14="http://schemas.microsoft.com/office/powerpoint/2010/main" val="4197013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a:latin typeface="+mn-lt"/>
                <a:cs typeface="Times New Roman" panose="02020603050405020304" pitchFamily="18" charset="0"/>
              </a:rPr>
              <a:t>CONTENT</a:t>
            </a:r>
            <a:r>
              <a:rPr lang="en-IN" dirty="0">
                <a:latin typeface="+mn-lt"/>
                <a:cs typeface="Times New Roman" panose="02020603050405020304" pitchFamily="18" charset="0"/>
              </a:rPr>
              <a:t>:</a:t>
            </a:r>
          </a:p>
        </p:txBody>
      </p:sp>
      <p:sp>
        <p:nvSpPr>
          <p:cNvPr id="3" name="Content Placeholder 2"/>
          <p:cNvSpPr>
            <a:spLocks noGrp="1"/>
          </p:cNvSpPr>
          <p:nvPr>
            <p:ph idx="1"/>
          </p:nvPr>
        </p:nvSpPr>
        <p:spPr>
          <a:xfrm>
            <a:off x="561110" y="1562100"/>
            <a:ext cx="11221314" cy="4981575"/>
          </a:xfrm>
        </p:spPr>
        <p:txBody>
          <a:bodyPr>
            <a:noAutofit/>
          </a:bodyPr>
          <a:lstStyle/>
          <a:p>
            <a:pPr marL="0" indent="0" algn="just">
              <a:lnSpc>
                <a:spcPct val="170000"/>
              </a:lnSpc>
              <a:buNone/>
            </a:pPr>
            <a:endParaRPr lang="en-IN" sz="1600" u="sng" dirty="0">
              <a:cs typeface="Times New Roman" panose="02020603050405020304" pitchFamily="18" charset="0"/>
            </a:endParaRPr>
          </a:p>
          <a:p>
            <a:pPr marL="514350" indent="-514350" algn="just">
              <a:lnSpc>
                <a:spcPct val="170000"/>
              </a:lnSpc>
              <a:buFont typeface="+mj-lt"/>
              <a:buAutoNum type="arabicPeriod"/>
            </a:pPr>
            <a:r>
              <a:rPr lang="en-IN" sz="1600" dirty="0">
                <a:cs typeface="Times New Roman" panose="02020603050405020304" pitchFamily="18" charset="0"/>
              </a:rPr>
              <a:t>INTRODUCTION</a:t>
            </a:r>
          </a:p>
          <a:p>
            <a:pPr marL="514350" indent="-514350" algn="just">
              <a:lnSpc>
                <a:spcPct val="170000"/>
              </a:lnSpc>
              <a:buFont typeface="+mj-lt"/>
              <a:buAutoNum type="arabicPeriod"/>
            </a:pPr>
            <a:r>
              <a:rPr lang="en-IN" sz="1600" dirty="0">
                <a:cs typeface="Times New Roman" panose="02020603050405020304" pitchFamily="18" charset="0"/>
              </a:rPr>
              <a:t>THE MOTIVATION FOR THE PROJECT</a:t>
            </a:r>
          </a:p>
          <a:p>
            <a:pPr marL="514350" indent="-514350" algn="just">
              <a:lnSpc>
                <a:spcPct val="170000"/>
              </a:lnSpc>
              <a:buFont typeface="+mj-lt"/>
              <a:buAutoNum type="arabicPeriod"/>
            </a:pPr>
            <a:r>
              <a:rPr lang="en-IN" sz="1600" dirty="0">
                <a:cs typeface="Times New Roman" panose="02020603050405020304" pitchFamily="18" charset="0"/>
              </a:rPr>
              <a:t>DESCRIPTION OF THE DATASET</a:t>
            </a:r>
          </a:p>
          <a:p>
            <a:pPr marL="514350" indent="-514350" algn="just">
              <a:lnSpc>
                <a:spcPct val="170000"/>
              </a:lnSpc>
              <a:buFont typeface="+mj-lt"/>
              <a:buAutoNum type="arabicPeriod"/>
            </a:pPr>
            <a:r>
              <a:rPr lang="en-IN" sz="1600" dirty="0">
                <a:cs typeface="Times New Roman" panose="02020603050405020304" pitchFamily="18" charset="0"/>
              </a:rPr>
              <a:t>DATA PREPROCESSING</a:t>
            </a:r>
          </a:p>
          <a:p>
            <a:pPr marL="514350" indent="-514350" algn="just">
              <a:lnSpc>
                <a:spcPct val="170000"/>
              </a:lnSpc>
              <a:buFont typeface="+mj-lt"/>
              <a:buAutoNum type="arabicPeriod"/>
            </a:pPr>
            <a:r>
              <a:rPr lang="en-IN" sz="1600" dirty="0">
                <a:cs typeface="Times New Roman" panose="02020603050405020304" pitchFamily="18" charset="0"/>
              </a:rPr>
              <a:t>EXPLORATORY DATA ANALYSIS</a:t>
            </a:r>
          </a:p>
          <a:p>
            <a:pPr marL="514350" indent="-514350" algn="just">
              <a:lnSpc>
                <a:spcPct val="170000"/>
              </a:lnSpc>
              <a:buFont typeface="+mj-lt"/>
              <a:buAutoNum type="arabicPeriod"/>
            </a:pPr>
            <a:r>
              <a:rPr lang="en-IN" sz="1600" dirty="0">
                <a:cs typeface="Times New Roman" panose="02020603050405020304" pitchFamily="18" charset="0"/>
              </a:rPr>
              <a:t>MACHINE LEARNING ALGORITHMS</a:t>
            </a:r>
          </a:p>
          <a:p>
            <a:pPr marL="514350" indent="-514350" algn="just">
              <a:lnSpc>
                <a:spcPct val="170000"/>
              </a:lnSpc>
              <a:buFont typeface="+mj-lt"/>
              <a:buAutoNum type="arabicPeriod"/>
            </a:pPr>
            <a:r>
              <a:rPr lang="en-IN" sz="1600" dirty="0">
                <a:cs typeface="Times New Roman" panose="02020603050405020304" pitchFamily="18" charset="0"/>
              </a:rPr>
              <a:t>IMPLEMENTATIONS</a:t>
            </a:r>
          </a:p>
          <a:p>
            <a:pPr marL="514350" indent="-514350" algn="just">
              <a:lnSpc>
                <a:spcPct val="170000"/>
              </a:lnSpc>
              <a:buFont typeface="+mj-lt"/>
              <a:buAutoNum type="arabicPeriod"/>
            </a:pPr>
            <a:r>
              <a:rPr lang="en-IN" sz="1600" dirty="0">
                <a:cs typeface="Times New Roman" panose="02020603050405020304" pitchFamily="18" charset="0"/>
              </a:rPr>
              <a:t>FUTURE WORK AND CONCLUSION</a:t>
            </a:r>
          </a:p>
          <a:p>
            <a:pPr marL="0" indent="0" algn="just">
              <a:lnSpc>
                <a:spcPct val="170000"/>
              </a:lnSpc>
              <a:buNone/>
            </a:pPr>
            <a:endParaRPr lang="en-IN" sz="1600" dirty="0">
              <a:cs typeface="Times New Roman" panose="02020603050405020304" pitchFamily="18" charset="0"/>
            </a:endParaRPr>
          </a:p>
          <a:p>
            <a:pPr>
              <a:lnSpc>
                <a:spcPct val="170000"/>
              </a:lnSpc>
            </a:pPr>
            <a:endParaRPr lang="en-IN" sz="1600" dirty="0"/>
          </a:p>
        </p:txBody>
      </p:sp>
      <p:sp>
        <p:nvSpPr>
          <p:cNvPr id="4" name="Footer Placeholder 3"/>
          <p:cNvSpPr>
            <a:spLocks noGrp="1"/>
          </p:cNvSpPr>
          <p:nvPr>
            <p:ph type="ftr" sz="quarter" idx="11"/>
          </p:nvPr>
        </p:nvSpPr>
        <p:spPr/>
        <p:txBody>
          <a:bodyPr/>
          <a:lstStyle/>
          <a:p>
            <a:r>
              <a:rPr lang="en-US" dirty="0"/>
              <a:t>Team 5</a:t>
            </a:r>
          </a:p>
        </p:txBody>
      </p:sp>
    </p:spTree>
    <p:extLst>
      <p:ext uri="{BB962C8B-B14F-4D97-AF65-F5344CB8AC3E}">
        <p14:creationId xmlns:p14="http://schemas.microsoft.com/office/powerpoint/2010/main" val="11541205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IMPLEMENTATION: NAÏVE BAYES</a:t>
            </a:r>
          </a:p>
        </p:txBody>
      </p:sp>
      <p:sp>
        <p:nvSpPr>
          <p:cNvPr id="3" name="Content Placeholder 2"/>
          <p:cNvSpPr>
            <a:spLocks noGrp="1"/>
          </p:cNvSpPr>
          <p:nvPr>
            <p:ph idx="1"/>
          </p:nvPr>
        </p:nvSpPr>
        <p:spPr>
          <a:xfrm>
            <a:off x="609600" y="2324100"/>
            <a:ext cx="5572125" cy="4067738"/>
          </a:xfrm>
        </p:spPr>
        <p:txBody>
          <a:bodyPr>
            <a:normAutofit fontScale="85000" lnSpcReduction="10000"/>
          </a:bodyPr>
          <a:lstStyle/>
          <a:p>
            <a:pPr>
              <a:lnSpc>
                <a:spcPct val="160000"/>
              </a:lnSpc>
            </a:pPr>
            <a:r>
              <a:rPr lang="en-IN" dirty="0">
                <a:cs typeface="Times New Roman" panose="02020603050405020304" pitchFamily="18" charset="0"/>
              </a:rPr>
              <a:t>In this algorithm we firstly, summarized Data By Class.</a:t>
            </a:r>
          </a:p>
          <a:p>
            <a:pPr fontAlgn="base">
              <a:lnSpc>
                <a:spcPct val="160000"/>
              </a:lnSpc>
            </a:pPr>
            <a:r>
              <a:rPr lang="en-IN" dirty="0">
                <a:cs typeface="Times New Roman" panose="02020603050405020304" pitchFamily="18" charset="0"/>
              </a:rPr>
              <a:t>Then we found out Gaussian probability distribution, which can be calculated as:</a:t>
            </a:r>
          </a:p>
          <a:p>
            <a:pPr marL="0" indent="0" fontAlgn="base">
              <a:lnSpc>
                <a:spcPct val="160000"/>
              </a:lnSpc>
              <a:buNone/>
            </a:pPr>
            <a:r>
              <a:rPr lang="en-IN" dirty="0">
                <a:cs typeface="Times New Roman" panose="02020603050405020304" pitchFamily="18" charset="0"/>
              </a:rPr>
              <a:t>	f(x) = (1 / sqrt(2 * PI) * sigma) * exp(-((x-mean)^2 / 		  (2 * sigma^2)))</a:t>
            </a:r>
          </a:p>
          <a:p>
            <a:pPr fontAlgn="base">
              <a:lnSpc>
                <a:spcPct val="160000"/>
              </a:lnSpc>
            </a:pPr>
            <a:r>
              <a:rPr lang="en-IN" dirty="0">
                <a:cs typeface="Times New Roman" panose="02020603050405020304" pitchFamily="18" charset="0"/>
              </a:rPr>
              <a:t>Where sigma is the standard deviation for x, mean is the mean for x and PI is the value of pi.</a:t>
            </a:r>
          </a:p>
          <a:p>
            <a:pPr fontAlgn="base">
              <a:lnSpc>
                <a:spcPct val="160000"/>
              </a:lnSpc>
            </a:pPr>
            <a:r>
              <a:rPr lang="en-IN" dirty="0">
                <a:cs typeface="Times New Roman" panose="02020603050405020304" pitchFamily="18" charset="0"/>
              </a:rPr>
              <a:t>After that we predicted training data w.r.t gaussian model and achieved the probability of the model by 84.36 %.</a:t>
            </a:r>
          </a:p>
          <a:p>
            <a:pPr marL="0" indent="0" fontAlgn="base">
              <a:lnSpc>
                <a:spcPct val="160000"/>
              </a:lnSpc>
              <a:buNone/>
            </a:pPr>
            <a:endParaRPr lang="en-IN" dirty="0">
              <a:cs typeface="Times New Roman" panose="02020603050405020304" pitchFamily="18" charset="0"/>
            </a:endParaRPr>
          </a:p>
          <a:p>
            <a:pPr>
              <a:lnSpc>
                <a:spcPct val="160000"/>
              </a:lnSpc>
            </a:pPr>
            <a:endParaRPr lang="en-IN" dirty="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dirty="0"/>
              <a:t>Team 5</a:t>
            </a:r>
          </a:p>
        </p:txBody>
      </p:sp>
      <p:pic>
        <p:nvPicPr>
          <p:cNvPr id="8" name="Picture 7">
            <a:extLst>
              <a:ext uri="{FF2B5EF4-FFF2-40B4-BE49-F238E27FC236}">
                <a16:creationId xmlns:a16="http://schemas.microsoft.com/office/drawing/2014/main" id="{AB7E8FD1-B968-B399-AE66-8D230D02AE32}"/>
              </a:ext>
            </a:extLst>
          </p:cNvPr>
          <p:cNvPicPr>
            <a:picLocks noChangeAspect="1"/>
          </p:cNvPicPr>
          <p:nvPr/>
        </p:nvPicPr>
        <p:blipFill rotWithShape="1">
          <a:blip r:embed="rId2"/>
          <a:srcRect b="9277"/>
          <a:stretch/>
        </p:blipFill>
        <p:spPr>
          <a:xfrm>
            <a:off x="5939542" y="3429000"/>
            <a:ext cx="5723116" cy="2143228"/>
          </a:xfrm>
          <a:prstGeom prst="rect">
            <a:avLst/>
          </a:prstGeom>
        </p:spPr>
      </p:pic>
    </p:spTree>
    <p:extLst>
      <p:ext uri="{BB962C8B-B14F-4D97-AF65-F5344CB8AC3E}">
        <p14:creationId xmlns:p14="http://schemas.microsoft.com/office/powerpoint/2010/main" val="554722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700" b="1" dirty="0">
                <a:latin typeface="Times New Roman" panose="02020603050405020304" pitchFamily="18" charset="0"/>
                <a:cs typeface="Times New Roman" panose="02020603050405020304" pitchFamily="18" charset="0"/>
              </a:rPr>
              <a:t>IMPLEMENTATION: DECISION TREE CLASSIFIER</a:t>
            </a:r>
          </a:p>
        </p:txBody>
      </p:sp>
      <p:sp>
        <p:nvSpPr>
          <p:cNvPr id="3" name="Content Placeholder 2"/>
          <p:cNvSpPr>
            <a:spLocks noGrp="1"/>
          </p:cNvSpPr>
          <p:nvPr>
            <p:ph idx="1"/>
          </p:nvPr>
        </p:nvSpPr>
        <p:spPr>
          <a:xfrm>
            <a:off x="2305049" y="5884332"/>
            <a:ext cx="7915276" cy="507506"/>
          </a:xfrm>
        </p:spPr>
        <p:txBody>
          <a:bodyPr>
            <a:normAutofit fontScale="85000" lnSpcReduction="10000"/>
          </a:bodyPr>
          <a:lstStyle/>
          <a:p>
            <a:pPr marL="0" indent="0" algn="ctr">
              <a:lnSpc>
                <a:spcPct val="150000"/>
              </a:lnSpc>
              <a:buNone/>
            </a:pPr>
            <a:r>
              <a:rPr lang="en-IN" dirty="0">
                <a:cs typeface="Times New Roman" panose="02020603050405020304" pitchFamily="18" charset="0"/>
              </a:rPr>
              <a:t>We got 99.25% of overall average accuracy by applying Decision Tree classifier.</a:t>
            </a:r>
          </a:p>
        </p:txBody>
      </p:sp>
      <p:sp>
        <p:nvSpPr>
          <p:cNvPr id="4" name="Footer Placeholder 3"/>
          <p:cNvSpPr>
            <a:spLocks noGrp="1"/>
          </p:cNvSpPr>
          <p:nvPr>
            <p:ph type="ftr" sz="quarter" idx="11"/>
          </p:nvPr>
        </p:nvSpPr>
        <p:spPr/>
        <p:txBody>
          <a:bodyPr/>
          <a:lstStyle/>
          <a:p>
            <a:r>
              <a:rPr lang="en-US" dirty="0"/>
              <a:t>Team 5</a:t>
            </a:r>
            <a:endParaRPr lang="en-IN" dirty="0"/>
          </a:p>
        </p:txBody>
      </p:sp>
      <p:pic>
        <p:nvPicPr>
          <p:cNvPr id="8" name="Picture 7">
            <a:extLst>
              <a:ext uri="{FF2B5EF4-FFF2-40B4-BE49-F238E27FC236}">
                <a16:creationId xmlns:a16="http://schemas.microsoft.com/office/drawing/2014/main" id="{B7DCA336-692B-212D-F2B5-854D328F14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5050" y="2453614"/>
            <a:ext cx="7791450" cy="3430718"/>
          </a:xfrm>
          <a:prstGeom prst="rect">
            <a:avLst/>
          </a:prstGeom>
        </p:spPr>
      </p:pic>
    </p:spTree>
    <p:extLst>
      <p:ext uri="{BB962C8B-B14F-4D97-AF65-F5344CB8AC3E}">
        <p14:creationId xmlns:p14="http://schemas.microsoft.com/office/powerpoint/2010/main" val="2463557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700" b="1" dirty="0">
                <a:latin typeface="Times New Roman" panose="02020603050405020304" pitchFamily="18" charset="0"/>
                <a:cs typeface="Times New Roman" panose="02020603050405020304" pitchFamily="18" charset="0"/>
              </a:rPr>
              <a:t>IMPLEMENTATION: COMPARISON</a:t>
            </a:r>
          </a:p>
        </p:txBody>
      </p:sp>
      <p:sp>
        <p:nvSpPr>
          <p:cNvPr id="4" name="Footer Placeholder 3"/>
          <p:cNvSpPr>
            <a:spLocks noGrp="1"/>
          </p:cNvSpPr>
          <p:nvPr>
            <p:ph type="ftr" sz="quarter" idx="11"/>
          </p:nvPr>
        </p:nvSpPr>
        <p:spPr/>
        <p:txBody>
          <a:bodyPr/>
          <a:lstStyle/>
          <a:p>
            <a:r>
              <a:rPr lang="en-US" dirty="0"/>
              <a:t>Team 5</a:t>
            </a:r>
            <a:endParaRPr lang="en-IN" dirty="0"/>
          </a:p>
        </p:txBody>
      </p:sp>
      <p:graphicFrame>
        <p:nvGraphicFramePr>
          <p:cNvPr id="7" name="Table 8">
            <a:extLst>
              <a:ext uri="{FF2B5EF4-FFF2-40B4-BE49-F238E27FC236}">
                <a16:creationId xmlns:a16="http://schemas.microsoft.com/office/drawing/2014/main" id="{2FEBE3E7-D899-87B2-1162-E6E5FE87CE2A}"/>
              </a:ext>
            </a:extLst>
          </p:cNvPr>
          <p:cNvGraphicFramePr>
            <a:graphicFrameLocks noGrp="1"/>
          </p:cNvGraphicFramePr>
          <p:nvPr>
            <p:ph idx="1"/>
            <p:extLst>
              <p:ext uri="{D42A27DB-BD31-4B8C-83A1-F6EECF244321}">
                <p14:modId xmlns:p14="http://schemas.microsoft.com/office/powerpoint/2010/main" val="2036816486"/>
              </p:ext>
            </p:extLst>
          </p:nvPr>
        </p:nvGraphicFramePr>
        <p:xfrm>
          <a:off x="1155700" y="2603500"/>
          <a:ext cx="9378951" cy="3455245"/>
        </p:xfrm>
        <a:graphic>
          <a:graphicData uri="http://schemas.openxmlformats.org/drawingml/2006/table">
            <a:tbl>
              <a:tblPr firstRow="1" bandRow="1">
                <a:tableStyleId>{5C22544A-7EE6-4342-B048-85BDC9FD1C3A}</a:tableStyleId>
              </a:tblPr>
              <a:tblGrid>
                <a:gridCol w="1501775">
                  <a:extLst>
                    <a:ext uri="{9D8B030D-6E8A-4147-A177-3AD203B41FA5}">
                      <a16:colId xmlns:a16="http://schemas.microsoft.com/office/drawing/2014/main" val="4196867212"/>
                    </a:ext>
                  </a:extLst>
                </a:gridCol>
                <a:gridCol w="4750859">
                  <a:extLst>
                    <a:ext uri="{9D8B030D-6E8A-4147-A177-3AD203B41FA5}">
                      <a16:colId xmlns:a16="http://schemas.microsoft.com/office/drawing/2014/main" val="255384945"/>
                    </a:ext>
                  </a:extLst>
                </a:gridCol>
                <a:gridCol w="3126317">
                  <a:extLst>
                    <a:ext uri="{9D8B030D-6E8A-4147-A177-3AD203B41FA5}">
                      <a16:colId xmlns:a16="http://schemas.microsoft.com/office/drawing/2014/main" val="550061089"/>
                    </a:ext>
                  </a:extLst>
                </a:gridCol>
              </a:tblGrid>
              <a:tr h="563033">
                <a:tc>
                  <a:txBody>
                    <a:bodyPr/>
                    <a:lstStyle/>
                    <a:p>
                      <a:pPr algn="ctr"/>
                      <a:r>
                        <a:rPr lang="en-IN" dirty="0"/>
                        <a:t>Sr. no.</a:t>
                      </a:r>
                    </a:p>
                  </a:txBody>
                  <a:tcPr/>
                </a:tc>
                <a:tc>
                  <a:txBody>
                    <a:bodyPr/>
                    <a:lstStyle/>
                    <a:p>
                      <a:pPr algn="ctr"/>
                      <a:r>
                        <a:rPr lang="en-IN" dirty="0"/>
                        <a:t>ML Algorithm</a:t>
                      </a:r>
                    </a:p>
                  </a:txBody>
                  <a:tcPr/>
                </a:tc>
                <a:tc>
                  <a:txBody>
                    <a:bodyPr/>
                    <a:lstStyle/>
                    <a:p>
                      <a:pPr algn="ctr"/>
                      <a:r>
                        <a:rPr lang="en-IN" dirty="0"/>
                        <a:t>Accuracy</a:t>
                      </a:r>
                    </a:p>
                  </a:txBody>
                  <a:tcPr/>
                </a:tc>
                <a:extLst>
                  <a:ext uri="{0D108BD9-81ED-4DB2-BD59-A6C34878D82A}">
                    <a16:rowId xmlns:a16="http://schemas.microsoft.com/office/drawing/2014/main" val="738615787"/>
                  </a:ext>
                </a:extLst>
              </a:tr>
              <a:tr h="563033">
                <a:tc>
                  <a:txBody>
                    <a:bodyPr/>
                    <a:lstStyle/>
                    <a:p>
                      <a:pPr algn="ctr"/>
                      <a:r>
                        <a:rPr lang="en-IN" dirty="0"/>
                        <a:t>1.</a:t>
                      </a:r>
                    </a:p>
                  </a:txBody>
                  <a:tcPr/>
                </a:tc>
                <a:tc>
                  <a:txBody>
                    <a:bodyPr/>
                    <a:lstStyle/>
                    <a:p>
                      <a:pPr algn="ctr"/>
                      <a:r>
                        <a:rPr lang="en-IN" dirty="0"/>
                        <a:t>Logistic Regression</a:t>
                      </a:r>
                    </a:p>
                  </a:txBody>
                  <a:tcPr/>
                </a:tc>
                <a:tc>
                  <a:txBody>
                    <a:bodyPr/>
                    <a:lstStyle/>
                    <a:p>
                      <a:pPr algn="ctr"/>
                      <a:r>
                        <a:rPr lang="en-US" dirty="0"/>
                        <a:t>87.30%</a:t>
                      </a:r>
                      <a:endParaRPr lang="en-IN" dirty="0"/>
                    </a:p>
                  </a:txBody>
                  <a:tcPr/>
                </a:tc>
                <a:extLst>
                  <a:ext uri="{0D108BD9-81ED-4DB2-BD59-A6C34878D82A}">
                    <a16:rowId xmlns:a16="http://schemas.microsoft.com/office/drawing/2014/main" val="1243213003"/>
                  </a:ext>
                </a:extLst>
              </a:tr>
              <a:tr h="563033">
                <a:tc>
                  <a:txBody>
                    <a:bodyPr/>
                    <a:lstStyle/>
                    <a:p>
                      <a:pPr algn="ctr"/>
                      <a:r>
                        <a:rPr lang="en-IN" dirty="0"/>
                        <a:t>2.</a:t>
                      </a:r>
                    </a:p>
                  </a:txBody>
                  <a:tcPr/>
                </a:tc>
                <a:tc>
                  <a:txBody>
                    <a:bodyPr/>
                    <a:lstStyle/>
                    <a:p>
                      <a:pPr algn="ctr"/>
                      <a:r>
                        <a:rPr lang="en-IN" dirty="0"/>
                        <a:t>SVM</a:t>
                      </a:r>
                    </a:p>
                  </a:txBody>
                  <a:tcPr/>
                </a:tc>
                <a:tc>
                  <a:txBody>
                    <a:bodyPr/>
                    <a:lstStyle/>
                    <a:p>
                      <a:pPr algn="ctr"/>
                      <a:r>
                        <a:rPr lang="en-US" dirty="0"/>
                        <a:t>91.74%</a:t>
                      </a:r>
                      <a:endParaRPr lang="en-IN" dirty="0"/>
                    </a:p>
                  </a:txBody>
                  <a:tcPr/>
                </a:tc>
                <a:extLst>
                  <a:ext uri="{0D108BD9-81ED-4DB2-BD59-A6C34878D82A}">
                    <a16:rowId xmlns:a16="http://schemas.microsoft.com/office/drawing/2014/main" val="2281868708"/>
                  </a:ext>
                </a:extLst>
              </a:tr>
              <a:tr h="563033">
                <a:tc>
                  <a:txBody>
                    <a:bodyPr/>
                    <a:lstStyle/>
                    <a:p>
                      <a:pPr algn="ctr"/>
                      <a:r>
                        <a:rPr lang="en-IN" dirty="0"/>
                        <a:t>3.</a:t>
                      </a:r>
                    </a:p>
                  </a:txBody>
                  <a:tcPr/>
                </a:tc>
                <a:tc>
                  <a:txBody>
                    <a:bodyPr/>
                    <a:lstStyle/>
                    <a:p>
                      <a:pPr algn="ctr"/>
                      <a:r>
                        <a:rPr lang="en-IN" dirty="0"/>
                        <a:t>KNN</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88.89%</a:t>
                      </a:r>
                      <a:endParaRPr lang="en-IN" dirty="0"/>
                    </a:p>
                    <a:p>
                      <a:pPr algn="ctr"/>
                      <a:endParaRPr lang="en-IN" dirty="0"/>
                    </a:p>
                  </a:txBody>
                  <a:tcPr/>
                </a:tc>
                <a:extLst>
                  <a:ext uri="{0D108BD9-81ED-4DB2-BD59-A6C34878D82A}">
                    <a16:rowId xmlns:a16="http://schemas.microsoft.com/office/drawing/2014/main" val="2948474879"/>
                  </a:ext>
                </a:extLst>
              </a:tr>
              <a:tr h="563033">
                <a:tc>
                  <a:txBody>
                    <a:bodyPr/>
                    <a:lstStyle/>
                    <a:p>
                      <a:pPr algn="ctr"/>
                      <a:r>
                        <a:rPr lang="en-IN" dirty="0"/>
                        <a:t>4.</a:t>
                      </a:r>
                    </a:p>
                  </a:txBody>
                  <a:tcPr/>
                </a:tc>
                <a:tc>
                  <a:txBody>
                    <a:bodyPr/>
                    <a:lstStyle/>
                    <a:p>
                      <a:pPr algn="ctr"/>
                      <a:r>
                        <a:rPr lang="en-IN" dirty="0"/>
                        <a:t>Naïve Bayes</a:t>
                      </a:r>
                    </a:p>
                  </a:txBody>
                  <a:tcPr/>
                </a:tc>
                <a:tc>
                  <a:txBody>
                    <a:bodyPr/>
                    <a:lstStyle/>
                    <a:p>
                      <a:pPr algn="ctr"/>
                      <a:r>
                        <a:rPr lang="en-US" dirty="0"/>
                        <a:t>84.36%</a:t>
                      </a:r>
                      <a:endParaRPr lang="en-IN" dirty="0"/>
                    </a:p>
                  </a:txBody>
                  <a:tcPr/>
                </a:tc>
                <a:extLst>
                  <a:ext uri="{0D108BD9-81ED-4DB2-BD59-A6C34878D82A}">
                    <a16:rowId xmlns:a16="http://schemas.microsoft.com/office/drawing/2014/main" val="4109910983"/>
                  </a:ext>
                </a:extLst>
              </a:tr>
              <a:tr h="563033">
                <a:tc>
                  <a:txBody>
                    <a:bodyPr/>
                    <a:lstStyle/>
                    <a:p>
                      <a:pPr algn="ctr"/>
                      <a:r>
                        <a:rPr lang="en-IN" dirty="0"/>
                        <a:t>5.</a:t>
                      </a:r>
                    </a:p>
                  </a:txBody>
                  <a:tcPr/>
                </a:tc>
                <a:tc>
                  <a:txBody>
                    <a:bodyPr/>
                    <a:lstStyle/>
                    <a:p>
                      <a:pPr algn="ctr"/>
                      <a:r>
                        <a:rPr lang="en-IN" dirty="0"/>
                        <a:t>Decision Tree</a:t>
                      </a:r>
                    </a:p>
                  </a:txBody>
                  <a:tcPr/>
                </a:tc>
                <a:tc>
                  <a:txBody>
                    <a:bodyPr/>
                    <a:lstStyle/>
                    <a:p>
                      <a:pPr algn="ctr"/>
                      <a:r>
                        <a:rPr lang="en-US" dirty="0"/>
                        <a:t>99.25%</a:t>
                      </a:r>
                      <a:endParaRPr lang="en-IN" dirty="0"/>
                    </a:p>
                  </a:txBody>
                  <a:tcPr/>
                </a:tc>
                <a:extLst>
                  <a:ext uri="{0D108BD9-81ED-4DB2-BD59-A6C34878D82A}">
                    <a16:rowId xmlns:a16="http://schemas.microsoft.com/office/drawing/2014/main" val="81421890"/>
                  </a:ext>
                </a:extLst>
              </a:tr>
            </a:tbl>
          </a:graphicData>
        </a:graphic>
      </p:graphicFrame>
    </p:spTree>
    <p:extLst>
      <p:ext uri="{BB962C8B-B14F-4D97-AF65-F5344CB8AC3E}">
        <p14:creationId xmlns:p14="http://schemas.microsoft.com/office/powerpoint/2010/main" val="456716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FUTURE WORK</a:t>
            </a:r>
            <a:endParaRPr lang="en-IN" b="1" dirty="0"/>
          </a:p>
        </p:txBody>
      </p:sp>
      <p:sp>
        <p:nvSpPr>
          <p:cNvPr id="3" name="Content Placeholder 2"/>
          <p:cNvSpPr>
            <a:spLocks noGrp="1"/>
          </p:cNvSpPr>
          <p:nvPr>
            <p:ph idx="1"/>
          </p:nvPr>
        </p:nvSpPr>
        <p:spPr>
          <a:xfrm>
            <a:off x="561110" y="2343150"/>
            <a:ext cx="11021290" cy="4005695"/>
          </a:xfrm>
          <a:solidFill>
            <a:schemeClr val="bg1"/>
          </a:solidFill>
        </p:spPr>
        <p:txBody>
          <a:bodyPr>
            <a:normAutofit fontScale="92500" lnSpcReduction="10000"/>
          </a:bodyPr>
          <a:lstStyle/>
          <a:p>
            <a:pPr>
              <a:lnSpc>
                <a:spcPct val="150000"/>
              </a:lnSpc>
            </a:pPr>
            <a:r>
              <a:rPr lang="en-IN" dirty="0">
                <a:cs typeface="Times New Roman" panose="02020603050405020304" pitchFamily="18" charset="0"/>
              </a:rPr>
              <a:t>As we have done heart disease prediction, similar prediction system can be built for various other fatal disease such as cancer, diabetes </a:t>
            </a:r>
            <a:r>
              <a:rPr lang="en-IN" dirty="0" err="1">
                <a:cs typeface="Times New Roman" panose="02020603050405020304" pitchFamily="18" charset="0"/>
              </a:rPr>
              <a:t>etc</a:t>
            </a:r>
            <a:r>
              <a:rPr lang="en-IN" dirty="0">
                <a:cs typeface="Times New Roman" panose="02020603050405020304" pitchFamily="18" charset="0"/>
              </a:rPr>
              <a:t> using recent technological advancement like machine learning algorithms, image processing and a variety of other. </a:t>
            </a:r>
          </a:p>
          <a:p>
            <a:pPr>
              <a:lnSpc>
                <a:spcPct val="150000"/>
              </a:lnSpc>
            </a:pPr>
            <a:r>
              <a:rPr lang="en-IN" dirty="0">
                <a:cs typeface="Times New Roman" panose="02020603050405020304" pitchFamily="18" charset="0"/>
              </a:rPr>
              <a:t>Also, new algorithms can be proposed to achieve more accuracy and reliability such as decision tree, Linear Discriminant Analysis as well as Real time patient monitoring system using random forest for </a:t>
            </a:r>
            <a:r>
              <a:rPr lang="en-US" dirty="0">
                <a:cs typeface="Times New Roman" panose="02020603050405020304" pitchFamily="18" charset="0"/>
              </a:rPr>
              <a:t>disease prediction. Hidden naive bayes can and deep learning algorithms such as LSTM and RNN also be proposed in order to improve accuracy and dependability.</a:t>
            </a:r>
          </a:p>
          <a:p>
            <a:pPr>
              <a:lnSpc>
                <a:spcPct val="150000"/>
              </a:lnSpc>
            </a:pPr>
            <a:r>
              <a:rPr lang="en-US" dirty="0">
                <a:cs typeface="Times New Roman" panose="02020603050405020304" pitchFamily="18" charset="0"/>
              </a:rPr>
              <a:t>Also big data technologies such as Hadoop Distributed File System can be used to store large amounts of data from all users across the world and to manage the data or reports of those users. Other tools like cloud, </a:t>
            </a:r>
            <a:r>
              <a:rPr lang="en-US" dirty="0" err="1">
                <a:cs typeface="Times New Roman" panose="02020603050405020304" pitchFamily="18" charset="0"/>
              </a:rPr>
              <a:t>mongoDB</a:t>
            </a:r>
            <a:r>
              <a:rPr lang="en-US" dirty="0">
                <a:cs typeface="Times New Roman" panose="02020603050405020304" pitchFamily="18" charset="0"/>
              </a:rPr>
              <a:t> can also be employed.</a:t>
            </a:r>
            <a:endParaRPr lang="en-IN" dirty="0">
              <a:cs typeface="Times New Roman" panose="02020603050405020304" pitchFamily="18" charset="0"/>
            </a:endParaRPr>
          </a:p>
          <a:p>
            <a:pPr>
              <a:lnSpc>
                <a:spcPct val="150000"/>
              </a:lnSpc>
            </a:pPr>
            <a:endParaRPr lang="en-IN" dirty="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dirty="0"/>
              <a:t>Team 5</a:t>
            </a:r>
            <a:endParaRPr lang="en-IN" dirty="0"/>
          </a:p>
        </p:txBody>
      </p:sp>
    </p:spTree>
    <p:extLst>
      <p:ext uri="{BB962C8B-B14F-4D97-AF65-F5344CB8AC3E}">
        <p14:creationId xmlns:p14="http://schemas.microsoft.com/office/powerpoint/2010/main" val="3291600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CONCLUSION </a:t>
            </a:r>
            <a:endParaRPr lang="en-IN" b="1" dirty="0"/>
          </a:p>
        </p:txBody>
      </p:sp>
      <p:sp>
        <p:nvSpPr>
          <p:cNvPr id="4" name="Footer Placeholder 3"/>
          <p:cNvSpPr>
            <a:spLocks noGrp="1"/>
          </p:cNvSpPr>
          <p:nvPr>
            <p:ph type="ftr" sz="quarter" idx="11"/>
          </p:nvPr>
        </p:nvSpPr>
        <p:spPr/>
        <p:txBody>
          <a:bodyPr/>
          <a:lstStyle/>
          <a:p>
            <a:r>
              <a:rPr lang="en-US" dirty="0"/>
              <a:t>Team 5</a:t>
            </a:r>
            <a:endParaRPr lang="en-IN" dirty="0"/>
          </a:p>
        </p:txBody>
      </p:sp>
      <p:sp>
        <p:nvSpPr>
          <p:cNvPr id="5" name="Content Placeholder 2">
            <a:extLst>
              <a:ext uri="{FF2B5EF4-FFF2-40B4-BE49-F238E27FC236}">
                <a16:creationId xmlns:a16="http://schemas.microsoft.com/office/drawing/2014/main" id="{4087E7F0-4D76-30BE-3E69-DF984159E050}"/>
              </a:ext>
            </a:extLst>
          </p:cNvPr>
          <p:cNvSpPr txBox="1">
            <a:spLocks/>
          </p:cNvSpPr>
          <p:nvPr/>
        </p:nvSpPr>
        <p:spPr>
          <a:xfrm>
            <a:off x="561110" y="2571749"/>
            <a:ext cx="11021290" cy="3820089"/>
          </a:xfrm>
          <a:prstGeom prst="rect">
            <a:avLst/>
          </a:prstGeom>
          <a:solidFill>
            <a:schemeClr val="bg1"/>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just">
              <a:lnSpc>
                <a:spcPct val="150000"/>
              </a:lnSpc>
              <a:buNone/>
            </a:pPr>
            <a:r>
              <a:rPr lang="en-US" sz="1800" dirty="0"/>
              <a:t>We can conclude that among the machine learning algorithms such as logistic regression, SVM and KNN, NB and decision tree, we found out that decision tree had the best accuracy considering the performance which is an accuracy of </a:t>
            </a:r>
            <a:r>
              <a:rPr lang="en-US" sz="1800" b="1" dirty="0"/>
              <a:t>99.25</a:t>
            </a:r>
            <a:r>
              <a:rPr lang="en-US" sz="1800" dirty="0"/>
              <a:t>%. Cardiovascular disease prediction system is proposed to identify the risk of heart disease accurately. Also, the algorithm gives the nearby reliable output based on the input provided by the users. Hence, if the number of people using the system increases, then the awareness about their current heart status will be known and the rate of people dying due to heart diseases will reduce eventually.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9790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REFERENCES</a:t>
            </a:r>
            <a:endParaRPr lang="en-IN" b="1" dirty="0"/>
          </a:p>
        </p:txBody>
      </p:sp>
      <p:sp>
        <p:nvSpPr>
          <p:cNvPr id="4" name="Footer Placeholder 3"/>
          <p:cNvSpPr>
            <a:spLocks noGrp="1"/>
          </p:cNvSpPr>
          <p:nvPr>
            <p:ph type="ftr" sz="quarter" idx="11"/>
          </p:nvPr>
        </p:nvSpPr>
        <p:spPr/>
        <p:txBody>
          <a:bodyPr/>
          <a:lstStyle/>
          <a:p>
            <a:r>
              <a:rPr lang="en-US" dirty="0"/>
              <a:t>Team 5</a:t>
            </a:r>
            <a:endParaRPr lang="en-IN" dirty="0"/>
          </a:p>
        </p:txBody>
      </p:sp>
      <p:sp>
        <p:nvSpPr>
          <p:cNvPr id="5" name="Content Placeholder 2">
            <a:extLst>
              <a:ext uri="{FF2B5EF4-FFF2-40B4-BE49-F238E27FC236}">
                <a16:creationId xmlns:a16="http://schemas.microsoft.com/office/drawing/2014/main" id="{4087E7F0-4D76-30BE-3E69-DF984159E050}"/>
              </a:ext>
            </a:extLst>
          </p:cNvPr>
          <p:cNvSpPr txBox="1">
            <a:spLocks/>
          </p:cNvSpPr>
          <p:nvPr/>
        </p:nvSpPr>
        <p:spPr>
          <a:xfrm>
            <a:off x="561110" y="2571749"/>
            <a:ext cx="11021290" cy="3820089"/>
          </a:xfrm>
          <a:prstGeom prst="rect">
            <a:avLst/>
          </a:prstGeom>
          <a:solidFill>
            <a:schemeClr val="bg1"/>
          </a:solidFill>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just">
              <a:lnSpc>
                <a:spcPct val="150000"/>
              </a:lnSpc>
              <a:buNone/>
            </a:pPr>
            <a:r>
              <a:rPr lang="en-IN" dirty="0"/>
              <a:t>1] </a:t>
            </a:r>
            <a:r>
              <a:rPr lang="en-IN" dirty="0" err="1"/>
              <a:t>Senthilkumar</a:t>
            </a:r>
            <a:r>
              <a:rPr lang="en-IN" dirty="0"/>
              <a:t> Mohan, </a:t>
            </a:r>
            <a:r>
              <a:rPr lang="en-IN" dirty="0" err="1"/>
              <a:t>Chandrasegar</a:t>
            </a:r>
            <a:r>
              <a:rPr lang="en-IN" dirty="0"/>
              <a:t> </a:t>
            </a:r>
            <a:r>
              <a:rPr lang="en-IN" dirty="0" err="1"/>
              <a:t>Thirumalati</a:t>
            </a:r>
            <a:r>
              <a:rPr lang="en-IN" dirty="0"/>
              <a:t>, Gautam </a:t>
            </a:r>
            <a:r>
              <a:rPr lang="en-IN" dirty="0" err="1"/>
              <a:t>Srivastava,”Effective</a:t>
            </a:r>
            <a:r>
              <a:rPr lang="en-IN" dirty="0"/>
              <a:t> Heart Disease Prediction Using Hybrid Machine Learning Techniques”, IEEE Access. </a:t>
            </a:r>
          </a:p>
          <a:p>
            <a:pPr marL="0" indent="0" algn="just">
              <a:lnSpc>
                <a:spcPct val="150000"/>
              </a:lnSpc>
              <a:buNone/>
            </a:pPr>
            <a:r>
              <a:rPr lang="en-IN" dirty="0"/>
              <a:t>[2] V.V. Ramalingam, </a:t>
            </a:r>
            <a:r>
              <a:rPr lang="en-IN" dirty="0" err="1"/>
              <a:t>Ayantan</a:t>
            </a:r>
            <a:r>
              <a:rPr lang="en-IN" dirty="0"/>
              <a:t> </a:t>
            </a:r>
            <a:r>
              <a:rPr lang="en-IN" dirty="0" err="1"/>
              <a:t>Dandapath</a:t>
            </a:r>
            <a:r>
              <a:rPr lang="en-IN" dirty="0"/>
              <a:t>, M Karthik Raja, ”Heart disease prediction using machine learning techniques: a survey”, International Journal of Engineering Technology, 7 (2.8) (2018) 684-687 </a:t>
            </a:r>
          </a:p>
          <a:p>
            <a:pPr marL="0" indent="0" algn="just">
              <a:lnSpc>
                <a:spcPct val="150000"/>
              </a:lnSpc>
              <a:buNone/>
            </a:pPr>
            <a:r>
              <a:rPr lang="en-IN" dirty="0"/>
              <a:t>[3] </a:t>
            </a:r>
            <a:r>
              <a:rPr lang="en-IN" dirty="0" err="1"/>
              <a:t>K.Srinivas</a:t>
            </a:r>
            <a:r>
              <a:rPr lang="en-IN" dirty="0"/>
              <a:t>, </a:t>
            </a:r>
            <a:r>
              <a:rPr lang="en-IN" dirty="0" err="1"/>
              <a:t>Dr.G.Raghavendra</a:t>
            </a:r>
            <a:r>
              <a:rPr lang="en-IN" dirty="0"/>
              <a:t> Rao, </a:t>
            </a:r>
            <a:r>
              <a:rPr lang="en-IN" dirty="0" err="1"/>
              <a:t>Dr.</a:t>
            </a:r>
            <a:r>
              <a:rPr lang="en-IN" dirty="0"/>
              <a:t> </a:t>
            </a:r>
            <a:r>
              <a:rPr lang="en-IN" dirty="0" err="1"/>
              <a:t>A.Govardhan</a:t>
            </a:r>
            <a:r>
              <a:rPr lang="en-IN" dirty="0"/>
              <a:t>, ”Analysis of Coronary Heart Disease and Prediction of Heart Attack in Coal Mining Regions Using Data Mining Techniques”, The 5th International Conference on Computer Science Education Hefei, China, August 24–27, 2010. </a:t>
            </a:r>
          </a:p>
          <a:p>
            <a:pPr marL="0" indent="0" algn="just">
              <a:lnSpc>
                <a:spcPct val="150000"/>
              </a:lnSpc>
              <a:buNone/>
            </a:pPr>
            <a:r>
              <a:rPr lang="en-IN" dirty="0"/>
              <a:t>[4] </a:t>
            </a:r>
            <a:r>
              <a:rPr lang="en-IN" dirty="0" err="1"/>
              <a:t>Devansh</a:t>
            </a:r>
            <a:r>
              <a:rPr lang="en-IN" dirty="0"/>
              <a:t> Shah, Samir Patel, Santosh Kumar </a:t>
            </a:r>
            <a:r>
              <a:rPr lang="en-IN" dirty="0" err="1"/>
              <a:t>Bharti,”Heart</a:t>
            </a:r>
            <a:r>
              <a:rPr lang="en-IN" dirty="0"/>
              <a:t> Disease Prediction using Machine Learning </a:t>
            </a:r>
            <a:r>
              <a:rPr lang="en-IN" dirty="0" err="1"/>
              <a:t>Techniques”,SN</a:t>
            </a:r>
            <a:r>
              <a:rPr lang="en-IN" dirty="0"/>
              <a:t> Computer Science (2020) 1:345, pp1-6, October 2022.</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1789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E1B77A-A1EA-3C29-98ED-A4A8E2B46FC5}"/>
              </a:ext>
            </a:extLst>
          </p:cNvPr>
          <p:cNvSpPr>
            <a:spLocks noGrp="1"/>
          </p:cNvSpPr>
          <p:nvPr>
            <p:ph type="ctrTitle"/>
          </p:nvPr>
        </p:nvSpPr>
        <p:spPr>
          <a:xfrm>
            <a:off x="1154955" y="2099732"/>
            <a:ext cx="8825658" cy="3805767"/>
          </a:xfrm>
        </p:spPr>
        <p:txBody>
          <a:bodyPr/>
          <a:lstStyle/>
          <a:p>
            <a:r>
              <a:rPr lang="en-IN" dirty="0"/>
              <a:t>THANK YOU.</a:t>
            </a:r>
          </a:p>
        </p:txBody>
      </p:sp>
    </p:spTree>
    <p:extLst>
      <p:ext uri="{BB962C8B-B14F-4D97-AF65-F5344CB8AC3E}">
        <p14:creationId xmlns:p14="http://schemas.microsoft.com/office/powerpoint/2010/main" val="705471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a:latin typeface="Times New Roman" panose="02020603050405020304" pitchFamily="18" charset="0"/>
                <a:cs typeface="Times New Roman" panose="02020603050405020304" pitchFamily="18" charset="0"/>
              </a:rPr>
              <a:t>INTRODUCTION</a:t>
            </a:r>
            <a:r>
              <a:rPr lang="en-IN"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476250" y="2038351"/>
            <a:ext cx="11210925" cy="4353488"/>
          </a:xfrm>
        </p:spPr>
        <p:txBody>
          <a:bodyPr>
            <a:normAutofit/>
          </a:bodyPr>
          <a:lstStyle/>
          <a:p>
            <a:pPr marL="0" indent="0" algn="just">
              <a:spcBef>
                <a:spcPts val="1800"/>
              </a:spcBef>
              <a:buNone/>
            </a:pPr>
            <a:endParaRPr lang="en-IN" sz="2000" u="sng" dirty="0">
              <a:cs typeface="Times New Roman" panose="02020603050405020304" pitchFamily="18" charset="0"/>
            </a:endParaRPr>
          </a:p>
          <a:p>
            <a:pPr algn="just">
              <a:spcBef>
                <a:spcPts val="1800"/>
              </a:spcBef>
            </a:pPr>
            <a:r>
              <a:rPr lang="en-US" sz="1600" dirty="0"/>
              <a:t>Cardiovascular disease has gotten a lot of attention in medical research among the various disorders that are life-threatening. </a:t>
            </a:r>
          </a:p>
          <a:p>
            <a:pPr algn="just">
              <a:spcBef>
                <a:spcPts val="1800"/>
              </a:spcBef>
            </a:pPr>
            <a:r>
              <a:rPr lang="en-US" sz="1600" dirty="0"/>
              <a:t>To anticipate the severity of the patient’s chance of acquiring cardiovascular disease, we gathered data pertaining to every aspect of our field of study and train the data in accordance with the machine learning algorithms.</a:t>
            </a:r>
          </a:p>
          <a:p>
            <a:pPr algn="just">
              <a:spcBef>
                <a:spcPts val="1800"/>
              </a:spcBef>
            </a:pPr>
            <a:r>
              <a:rPr lang="en-US" sz="1600" dirty="0"/>
              <a:t> It is frequently used to categorize whether a patient has cardiovascular disease or is healthy using data mining techniques like logistic regression. The suggested system can extract precise hidden data patterns, relationships, and patterns related to cardiovascular disease from historical cardiovascular disease databases. </a:t>
            </a:r>
          </a:p>
          <a:p>
            <a:pPr algn="just">
              <a:spcBef>
                <a:spcPts val="1800"/>
              </a:spcBef>
            </a:pPr>
            <a:r>
              <a:rPr lang="en-US" sz="1600" dirty="0"/>
              <a:t>It can also provide complex solutions to problems involving cardiovascular disease diagnosis. Making wise clinical decisions could therefore be advantageous for healthcare professionals.</a:t>
            </a:r>
            <a:endParaRPr lang="en-IN" sz="1600" dirty="0">
              <a:cs typeface="Times New Roman" panose="02020603050405020304" pitchFamily="18" charset="0"/>
            </a:endParaRPr>
          </a:p>
          <a:p>
            <a:pPr>
              <a:spcBef>
                <a:spcPts val="1800"/>
              </a:spcBef>
            </a:pPr>
            <a:endParaRPr lang="en-IN" sz="2000" dirty="0"/>
          </a:p>
        </p:txBody>
      </p:sp>
      <p:sp>
        <p:nvSpPr>
          <p:cNvPr id="4" name="Footer Placeholder 3"/>
          <p:cNvSpPr>
            <a:spLocks noGrp="1"/>
          </p:cNvSpPr>
          <p:nvPr>
            <p:ph type="ftr" sz="quarter" idx="11"/>
          </p:nvPr>
        </p:nvSpPr>
        <p:spPr/>
        <p:txBody>
          <a:bodyPr/>
          <a:lstStyle/>
          <a:p>
            <a:r>
              <a:rPr lang="en-US" dirty="0"/>
              <a:t>Team 5</a:t>
            </a:r>
          </a:p>
        </p:txBody>
      </p:sp>
    </p:spTree>
    <p:extLst>
      <p:ext uri="{BB962C8B-B14F-4D97-AF65-F5344CB8AC3E}">
        <p14:creationId xmlns:p14="http://schemas.microsoft.com/office/powerpoint/2010/main" val="1452726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b="1" dirty="0">
                <a:latin typeface="Times New Roman" panose="02020603050405020304" pitchFamily="18" charset="0"/>
                <a:cs typeface="Times New Roman" panose="02020603050405020304" pitchFamily="18" charset="0"/>
              </a:rPr>
              <a:t>MOTIVATION OF PROJECT: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6251" y="2295525"/>
            <a:ext cx="5753099" cy="4096314"/>
          </a:xfrm>
        </p:spPr>
        <p:txBody>
          <a:bodyPr>
            <a:normAutofit fontScale="85000" lnSpcReduction="20000"/>
          </a:bodyPr>
          <a:lstStyle/>
          <a:p>
            <a:pPr algn="just">
              <a:lnSpc>
                <a:spcPct val="150000"/>
              </a:lnSpc>
            </a:pPr>
            <a:r>
              <a:rPr lang="en-IN" sz="1600" dirty="0">
                <a:cs typeface="Times New Roman" panose="02020603050405020304" pitchFamily="18" charset="0"/>
              </a:rPr>
              <a:t>Machine Learning is used across many spheres around the world. The healthcare industry is no exception. Machine Learning can play an essential role in predicting presence/absence of Heart diseases and more. It is crucial to diagnose the disease at an early stage. </a:t>
            </a:r>
          </a:p>
          <a:p>
            <a:pPr algn="just">
              <a:lnSpc>
                <a:spcPct val="150000"/>
              </a:lnSpc>
            </a:pPr>
            <a:r>
              <a:rPr lang="en-IN" sz="1600" dirty="0">
                <a:cs typeface="Times New Roman" panose="02020603050405020304" pitchFamily="18" charset="0"/>
              </a:rPr>
              <a:t>Also, such information, if predicted well in advance, can provide important insights to doctors who can then adapt their diagnosis and treatment per patient basis. Our system is quite reliable for the use of any Cardiovascular disease detections. </a:t>
            </a:r>
          </a:p>
          <a:p>
            <a:pPr algn="just">
              <a:lnSpc>
                <a:spcPct val="150000"/>
              </a:lnSpc>
            </a:pPr>
            <a:r>
              <a:rPr lang="en-IN" sz="1600" dirty="0">
                <a:cs typeface="Times New Roman" panose="02020603050405020304" pitchFamily="18" charset="0"/>
              </a:rPr>
              <a:t>The purpose of Cardiovascular Disease prediction is to inform people about their health so they can take steps to protect their health.</a:t>
            </a:r>
          </a:p>
        </p:txBody>
      </p:sp>
      <p:sp>
        <p:nvSpPr>
          <p:cNvPr id="4" name="Footer Placeholder 3"/>
          <p:cNvSpPr>
            <a:spLocks noGrp="1"/>
          </p:cNvSpPr>
          <p:nvPr>
            <p:ph type="ftr" sz="quarter" idx="11"/>
          </p:nvPr>
        </p:nvSpPr>
        <p:spPr/>
        <p:txBody>
          <a:bodyPr/>
          <a:lstStyle/>
          <a:p>
            <a:r>
              <a:rPr lang="en-US" dirty="0"/>
              <a:t>Team 5</a:t>
            </a:r>
          </a:p>
        </p:txBody>
      </p:sp>
      <p:pic>
        <p:nvPicPr>
          <p:cNvPr id="5" name="Picture 2">
            <a:extLst>
              <a:ext uri="{FF2B5EF4-FFF2-40B4-BE49-F238E27FC236}">
                <a16:creationId xmlns:a16="http://schemas.microsoft.com/office/drawing/2014/main" id="{80014EB9-4603-4931-D25B-4F4B6C67CC8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460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6419850" y="2873952"/>
            <a:ext cx="5476875" cy="2764847"/>
          </a:xfrm>
          <a:prstGeom prst="rect">
            <a:avLst/>
          </a:prstGeom>
          <a:noFill/>
        </p:spPr>
      </p:pic>
    </p:spTree>
    <p:extLst>
      <p:ext uri="{BB962C8B-B14F-4D97-AF65-F5344CB8AC3E}">
        <p14:creationId xmlns:p14="http://schemas.microsoft.com/office/powerpoint/2010/main" val="216780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panose="02020603050405020304" pitchFamily="18" charset="0"/>
                <a:cs typeface="Times New Roman" panose="02020603050405020304" pitchFamily="18" charset="0"/>
              </a:rPr>
              <a:t>DESCRIPTION OF DATASET.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6252" y="2552700"/>
            <a:ext cx="5248274" cy="3695700"/>
          </a:xfrm>
        </p:spPr>
        <p:txBody>
          <a:bodyPr>
            <a:normAutofit/>
          </a:bodyPr>
          <a:lstStyle/>
          <a:p>
            <a:pPr algn="just">
              <a:lnSpc>
                <a:spcPct val="150000"/>
              </a:lnSpc>
            </a:pPr>
            <a:r>
              <a:rPr lang="en-US" sz="1600" dirty="0">
                <a:cs typeface="Times New Roman" panose="02020603050405020304" pitchFamily="18" charset="0"/>
              </a:rPr>
              <a:t>The study of heart disease analysis focuses primarily on the main causes and factors that have a serious impact on heart health. </a:t>
            </a:r>
          </a:p>
          <a:p>
            <a:pPr algn="just">
              <a:lnSpc>
                <a:spcPct val="150000"/>
              </a:lnSpc>
            </a:pPr>
            <a:r>
              <a:rPr lang="en-US" sz="1600" dirty="0">
                <a:cs typeface="Times New Roman" panose="02020603050405020304" pitchFamily="18" charset="0"/>
              </a:rPr>
              <a:t>We used the dataset from the UCI library. </a:t>
            </a:r>
          </a:p>
          <a:p>
            <a:pPr algn="just">
              <a:lnSpc>
                <a:spcPct val="150000"/>
              </a:lnSpc>
            </a:pPr>
            <a:r>
              <a:rPr lang="en-US" sz="1600" dirty="0">
                <a:cs typeface="Times New Roman" panose="02020603050405020304" pitchFamily="18" charset="0"/>
              </a:rPr>
              <a:t>The dataset contains up to 76 parameters that represent the complete health of the heart. These parameters are determined by traditional heart disease prediction systems using 14 key parameters.</a:t>
            </a:r>
          </a:p>
          <a:p>
            <a:pPr algn="just">
              <a:lnSpc>
                <a:spcPct val="150000"/>
              </a:lnSpc>
            </a:pPr>
            <a:endParaRPr lang="en-US" sz="1600" dirty="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dirty="0"/>
              <a:t>Team 5</a:t>
            </a:r>
          </a:p>
        </p:txBody>
      </p:sp>
      <p:pic>
        <p:nvPicPr>
          <p:cNvPr id="7" name="Picture 6">
            <a:extLst>
              <a:ext uri="{FF2B5EF4-FFF2-40B4-BE49-F238E27FC236}">
                <a16:creationId xmlns:a16="http://schemas.microsoft.com/office/drawing/2014/main" id="{0D357C53-673E-791B-B7BA-94C6D80911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4484" y="2825221"/>
            <a:ext cx="5681265" cy="2893481"/>
          </a:xfrm>
          <a:prstGeom prst="rect">
            <a:avLst/>
          </a:prstGeom>
        </p:spPr>
      </p:pic>
    </p:spTree>
    <p:extLst>
      <p:ext uri="{BB962C8B-B14F-4D97-AF65-F5344CB8AC3E}">
        <p14:creationId xmlns:p14="http://schemas.microsoft.com/office/powerpoint/2010/main" val="3570892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1110" y="2200275"/>
            <a:ext cx="11069780" cy="4191563"/>
          </a:xfrm>
          <a:solidFill>
            <a:schemeClr val="bg1"/>
          </a:solidFill>
        </p:spPr>
        <p:txBody>
          <a:bodyPr>
            <a:normAutofit fontScale="77500" lnSpcReduction="20000"/>
          </a:bodyPr>
          <a:lstStyle/>
          <a:p>
            <a:pPr algn="just">
              <a:buFont typeface="+mj-lt"/>
              <a:buAutoNum type="arabicPeriod"/>
            </a:pPr>
            <a:r>
              <a:rPr lang="en-IN" dirty="0"/>
              <a:t>age: age in years </a:t>
            </a:r>
          </a:p>
          <a:p>
            <a:pPr algn="just">
              <a:buFont typeface="+mj-lt"/>
              <a:buAutoNum type="arabicPeriod"/>
            </a:pPr>
            <a:r>
              <a:rPr lang="en-IN" dirty="0"/>
              <a:t>sex: sex (1 = male; 0 = female) </a:t>
            </a:r>
          </a:p>
          <a:p>
            <a:pPr algn="just">
              <a:buFont typeface="+mj-lt"/>
              <a:buAutoNum type="arabicPeriod"/>
            </a:pPr>
            <a:r>
              <a:rPr lang="en-IN" dirty="0"/>
              <a:t>cp: chest pain type 	</a:t>
            </a:r>
          </a:p>
          <a:p>
            <a:pPr algn="just">
              <a:buFont typeface="+mj-lt"/>
              <a:buAutoNum type="arabicPeriod"/>
            </a:pPr>
            <a:r>
              <a:rPr lang="en-IN" dirty="0" err="1"/>
              <a:t>trestbps</a:t>
            </a:r>
            <a:r>
              <a:rPr lang="en-IN" dirty="0"/>
              <a:t>: resting blood pressure (in mm Hg on admission to the hospital) </a:t>
            </a:r>
          </a:p>
          <a:p>
            <a:pPr algn="just">
              <a:buFont typeface="+mj-lt"/>
              <a:buAutoNum type="arabicPeriod"/>
            </a:pPr>
            <a:r>
              <a:rPr lang="en-IN" dirty="0" err="1"/>
              <a:t>chol</a:t>
            </a:r>
            <a:r>
              <a:rPr lang="en-IN" dirty="0"/>
              <a:t>: serum cholesterol in mg/dl </a:t>
            </a:r>
          </a:p>
          <a:p>
            <a:pPr algn="just">
              <a:buFont typeface="+mj-lt"/>
              <a:buAutoNum type="arabicPeriod"/>
            </a:pPr>
            <a:r>
              <a:rPr lang="en-IN" dirty="0" err="1"/>
              <a:t>fbs</a:t>
            </a:r>
            <a:r>
              <a:rPr lang="en-IN" dirty="0"/>
              <a:t>: (fasting blood sugar &gt;120 mg/dl) (1 = true; 0 = false) </a:t>
            </a:r>
          </a:p>
          <a:p>
            <a:pPr algn="just">
              <a:buFont typeface="+mj-lt"/>
              <a:buAutoNum type="arabicPeriod"/>
            </a:pPr>
            <a:r>
              <a:rPr lang="en-IN" dirty="0" err="1"/>
              <a:t>restecg</a:t>
            </a:r>
            <a:r>
              <a:rPr lang="en-IN" dirty="0"/>
              <a:t>: resting electro-</a:t>
            </a:r>
            <a:r>
              <a:rPr lang="en-IN" dirty="0" err="1"/>
              <a:t>cardiographic</a:t>
            </a:r>
            <a:r>
              <a:rPr lang="en-IN" dirty="0"/>
              <a:t> results</a:t>
            </a:r>
          </a:p>
          <a:p>
            <a:pPr algn="just">
              <a:buFont typeface="+mj-lt"/>
              <a:buAutoNum type="arabicPeriod"/>
            </a:pPr>
            <a:r>
              <a:rPr lang="en-IN" dirty="0" err="1"/>
              <a:t>thalach</a:t>
            </a:r>
            <a:r>
              <a:rPr lang="en-IN" dirty="0"/>
              <a:t>: maximum heart rate achieved </a:t>
            </a:r>
          </a:p>
          <a:p>
            <a:pPr algn="just">
              <a:buFont typeface="+mj-lt"/>
              <a:buAutoNum type="arabicPeriod"/>
            </a:pPr>
            <a:r>
              <a:rPr lang="en-IN" dirty="0" err="1"/>
              <a:t>exang</a:t>
            </a:r>
            <a:r>
              <a:rPr lang="en-IN" dirty="0"/>
              <a:t>: exercise induced angina (1 = yes; 0 = no) </a:t>
            </a:r>
          </a:p>
          <a:p>
            <a:pPr algn="just">
              <a:buFont typeface="+mj-lt"/>
              <a:buAutoNum type="arabicPeriod"/>
            </a:pPr>
            <a:r>
              <a:rPr lang="en-IN" dirty="0" err="1"/>
              <a:t>oldpeak</a:t>
            </a:r>
            <a:r>
              <a:rPr lang="en-IN" dirty="0"/>
              <a:t> = ST depression induced by exercise relative to rest </a:t>
            </a:r>
          </a:p>
          <a:p>
            <a:pPr algn="just">
              <a:buFont typeface="+mj-lt"/>
              <a:buAutoNum type="arabicPeriod"/>
            </a:pPr>
            <a:r>
              <a:rPr lang="en-IN" dirty="0"/>
              <a:t>slope: the slope of the peak exercise ST segment </a:t>
            </a:r>
          </a:p>
          <a:p>
            <a:pPr algn="just">
              <a:buFont typeface="+mj-lt"/>
              <a:buAutoNum type="arabicPeriod"/>
            </a:pPr>
            <a:r>
              <a:rPr lang="en-US" dirty="0"/>
              <a:t>ca: number of major vessels (0-3) (colored by </a:t>
            </a:r>
            <a:r>
              <a:rPr lang="en-US" dirty="0" err="1"/>
              <a:t>flourosopy</a:t>
            </a:r>
            <a:r>
              <a:rPr lang="en-US" dirty="0"/>
              <a:t>)</a:t>
            </a:r>
          </a:p>
          <a:p>
            <a:pPr algn="just">
              <a:buFont typeface="+mj-lt"/>
              <a:buAutoNum type="arabicPeriod"/>
            </a:pPr>
            <a:r>
              <a:rPr lang="en-US" dirty="0" err="1"/>
              <a:t>thal</a:t>
            </a:r>
            <a:r>
              <a:rPr lang="en-US" dirty="0"/>
              <a:t>: a blood disorder called thalassemia; 0 = normal; 1 = normal blood flow ; 2 = abnormal blood flow</a:t>
            </a:r>
          </a:p>
          <a:p>
            <a:pPr algn="just">
              <a:buFont typeface="+mj-lt"/>
              <a:buAutoNum type="arabicPeriod"/>
            </a:pPr>
            <a:r>
              <a:rPr lang="en-US" dirty="0"/>
              <a:t> target: 0 = no disease, 1 = disease</a:t>
            </a:r>
            <a:endParaRPr lang="en-IN"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dirty="0"/>
              <a:t>Team 5</a:t>
            </a:r>
            <a:endParaRPr lang="en-IN" dirty="0"/>
          </a:p>
        </p:txBody>
      </p:sp>
      <p:sp>
        <p:nvSpPr>
          <p:cNvPr id="2" name="Title 1">
            <a:extLst>
              <a:ext uri="{FF2B5EF4-FFF2-40B4-BE49-F238E27FC236}">
                <a16:creationId xmlns:a16="http://schemas.microsoft.com/office/drawing/2014/main" id="{596C2E43-57C1-C621-37EB-6B52C946119B}"/>
              </a:ext>
            </a:extLst>
          </p:cNvPr>
          <p:cNvSpPr>
            <a:spLocks noGrp="1"/>
          </p:cNvSpPr>
          <p:nvPr>
            <p:ph type="title"/>
          </p:nvPr>
        </p:nvSpPr>
        <p:spPr>
          <a:xfrm>
            <a:off x="1154954" y="973668"/>
            <a:ext cx="8761413" cy="706964"/>
          </a:xfrm>
        </p:spPr>
        <p:txBody>
          <a:bodyPr/>
          <a:lstStyle/>
          <a:p>
            <a:pPr algn="l"/>
            <a:r>
              <a:rPr lang="en-US" b="1" dirty="0">
                <a:latin typeface="Times New Roman" panose="02020603050405020304" pitchFamily="18" charset="0"/>
                <a:cs typeface="Times New Roman" panose="02020603050405020304" pitchFamily="18" charset="0"/>
              </a:rPr>
              <a:t>DESCRIPTION OF DATASET.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2314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1110" y="2457450"/>
            <a:ext cx="11069780" cy="3934388"/>
          </a:xfrm>
          <a:solidFill>
            <a:schemeClr val="bg1"/>
          </a:solidFill>
        </p:spPr>
        <p:txBody>
          <a:bodyPr>
            <a:normAutofit lnSpcReduction="10000"/>
          </a:bodyPr>
          <a:lstStyle/>
          <a:p>
            <a:pPr algn="just">
              <a:buFont typeface="+mj-lt"/>
              <a:buAutoNum type="arabicPeriod"/>
            </a:pPr>
            <a:r>
              <a:rPr lang="en-IN" dirty="0">
                <a:cs typeface="Times New Roman" panose="02020603050405020304" pitchFamily="18" charset="0"/>
              </a:rPr>
              <a:t>Checked for the missing values</a:t>
            </a:r>
          </a:p>
          <a:p>
            <a:pPr algn="just">
              <a:buFont typeface="+mj-lt"/>
              <a:buAutoNum type="arabicPeriod"/>
            </a:pPr>
            <a:r>
              <a:rPr lang="en-IN" dirty="0">
                <a:cs typeface="Times New Roman" panose="02020603050405020304" pitchFamily="18" charset="0"/>
              </a:rPr>
              <a:t>Described the data set to get valuable statistical information</a:t>
            </a:r>
          </a:p>
          <a:p>
            <a:pPr algn="just">
              <a:buFont typeface="+mj-lt"/>
              <a:buAutoNum type="arabicPeriod"/>
            </a:pPr>
            <a:endParaRPr lang="en-IN" dirty="0">
              <a:cs typeface="Times New Roman" panose="02020603050405020304" pitchFamily="18" charset="0"/>
            </a:endParaRPr>
          </a:p>
          <a:p>
            <a:pPr algn="just">
              <a:buFont typeface="+mj-lt"/>
              <a:buAutoNum type="arabicPeriod"/>
            </a:pPr>
            <a:endParaRPr lang="en-IN" dirty="0">
              <a:cs typeface="Times New Roman" panose="02020603050405020304" pitchFamily="18" charset="0"/>
            </a:endParaRPr>
          </a:p>
          <a:p>
            <a:pPr algn="just">
              <a:buFont typeface="+mj-lt"/>
              <a:buAutoNum type="arabicPeriod"/>
            </a:pPr>
            <a:endParaRPr lang="en-IN" dirty="0">
              <a:cs typeface="Times New Roman" panose="02020603050405020304" pitchFamily="18" charset="0"/>
            </a:endParaRPr>
          </a:p>
          <a:p>
            <a:pPr algn="just">
              <a:buFont typeface="+mj-lt"/>
              <a:buAutoNum type="arabicPeriod"/>
            </a:pPr>
            <a:endParaRPr lang="en-IN" dirty="0">
              <a:cs typeface="Times New Roman" panose="02020603050405020304" pitchFamily="18" charset="0"/>
            </a:endParaRPr>
          </a:p>
          <a:p>
            <a:pPr algn="just">
              <a:buFont typeface="+mj-lt"/>
              <a:buAutoNum type="arabicPeriod"/>
            </a:pPr>
            <a:endParaRPr lang="en-IN" dirty="0">
              <a:cs typeface="Times New Roman" panose="02020603050405020304" pitchFamily="18" charset="0"/>
            </a:endParaRPr>
          </a:p>
          <a:p>
            <a:pPr algn="just">
              <a:buFont typeface="+mj-lt"/>
              <a:buAutoNum type="arabicPeriod"/>
            </a:pPr>
            <a:endParaRPr lang="en-IN" dirty="0">
              <a:cs typeface="Times New Roman" panose="02020603050405020304" pitchFamily="18" charset="0"/>
            </a:endParaRPr>
          </a:p>
          <a:p>
            <a:pPr algn="just">
              <a:buFont typeface="+mj-lt"/>
              <a:buAutoNum type="arabicPeriod"/>
            </a:pPr>
            <a:endParaRPr lang="en-IN" dirty="0">
              <a:cs typeface="Times New Roman" panose="02020603050405020304" pitchFamily="18" charset="0"/>
            </a:endParaRPr>
          </a:p>
          <a:p>
            <a:pPr algn="just">
              <a:buFont typeface="+mj-lt"/>
              <a:buAutoNum type="arabicPeriod"/>
            </a:pPr>
            <a:r>
              <a:rPr lang="en-IN" dirty="0">
                <a:cs typeface="Times New Roman" panose="02020603050405020304" pitchFamily="18" charset="0"/>
              </a:rPr>
              <a:t>Normalizing the required columns using </a:t>
            </a:r>
            <a:r>
              <a:rPr lang="en-IN" dirty="0" err="1">
                <a:cs typeface="Times New Roman" panose="02020603050405020304" pitchFamily="18" charset="0"/>
              </a:rPr>
              <a:t>StandardScaler</a:t>
            </a:r>
            <a:r>
              <a:rPr lang="en-IN" dirty="0">
                <a:cs typeface="Times New Roman" panose="02020603050405020304" pitchFamily="18" charset="0"/>
              </a:rPr>
              <a:t>.</a:t>
            </a:r>
          </a:p>
        </p:txBody>
      </p:sp>
      <p:sp>
        <p:nvSpPr>
          <p:cNvPr id="4" name="Footer Placeholder 3"/>
          <p:cNvSpPr>
            <a:spLocks noGrp="1"/>
          </p:cNvSpPr>
          <p:nvPr>
            <p:ph type="ftr" sz="quarter" idx="11"/>
          </p:nvPr>
        </p:nvSpPr>
        <p:spPr/>
        <p:txBody>
          <a:bodyPr/>
          <a:lstStyle/>
          <a:p>
            <a:r>
              <a:rPr lang="en-US" dirty="0"/>
              <a:t>Team 5</a:t>
            </a:r>
            <a:endParaRPr lang="en-IN" dirty="0"/>
          </a:p>
        </p:txBody>
      </p:sp>
      <p:sp>
        <p:nvSpPr>
          <p:cNvPr id="2" name="Title 1">
            <a:extLst>
              <a:ext uri="{FF2B5EF4-FFF2-40B4-BE49-F238E27FC236}">
                <a16:creationId xmlns:a16="http://schemas.microsoft.com/office/drawing/2014/main" id="{596C2E43-57C1-C621-37EB-6B52C946119B}"/>
              </a:ext>
            </a:extLst>
          </p:cNvPr>
          <p:cNvSpPr>
            <a:spLocks noGrp="1"/>
          </p:cNvSpPr>
          <p:nvPr>
            <p:ph type="title"/>
          </p:nvPr>
        </p:nvSpPr>
        <p:spPr>
          <a:xfrm>
            <a:off x="1154954" y="973668"/>
            <a:ext cx="8761413" cy="706964"/>
          </a:xfrm>
        </p:spPr>
        <p:txBody>
          <a:bodyPr/>
          <a:lstStyle/>
          <a:p>
            <a:pPr algn="l"/>
            <a:r>
              <a:rPr lang="en-US" b="1" dirty="0">
                <a:latin typeface="Times New Roman" panose="02020603050405020304" pitchFamily="18" charset="0"/>
                <a:cs typeface="Times New Roman" panose="02020603050405020304" pitchFamily="18" charset="0"/>
              </a:rPr>
              <a:t>DATA PREPROCESSING</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3F70625-A0E5-BFF1-D4DC-25D99F4A42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110" y="3241291"/>
            <a:ext cx="11082044" cy="2373729"/>
          </a:xfrm>
          <a:prstGeom prst="rect">
            <a:avLst/>
          </a:prstGeom>
        </p:spPr>
      </p:pic>
    </p:spTree>
    <p:extLst>
      <p:ext uri="{BB962C8B-B14F-4D97-AF65-F5344CB8AC3E}">
        <p14:creationId xmlns:p14="http://schemas.microsoft.com/office/powerpoint/2010/main" val="3477398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Team 5</a:t>
            </a:r>
            <a:endParaRPr lang="en-IN" dirty="0"/>
          </a:p>
        </p:txBody>
      </p:sp>
      <p:sp>
        <p:nvSpPr>
          <p:cNvPr id="2" name="Title 1">
            <a:extLst>
              <a:ext uri="{FF2B5EF4-FFF2-40B4-BE49-F238E27FC236}">
                <a16:creationId xmlns:a16="http://schemas.microsoft.com/office/drawing/2014/main" id="{596C2E43-57C1-C621-37EB-6B52C946119B}"/>
              </a:ext>
            </a:extLst>
          </p:cNvPr>
          <p:cNvSpPr>
            <a:spLocks noGrp="1"/>
          </p:cNvSpPr>
          <p:nvPr>
            <p:ph type="title"/>
          </p:nvPr>
        </p:nvSpPr>
        <p:spPr>
          <a:xfrm>
            <a:off x="1154954" y="973668"/>
            <a:ext cx="8761413" cy="706964"/>
          </a:xfrm>
        </p:spPr>
        <p:txBody>
          <a:bodyPr/>
          <a:lstStyle/>
          <a:p>
            <a:pPr algn="l"/>
            <a:r>
              <a:rPr lang="en-US" b="1" dirty="0">
                <a:latin typeface="Times New Roman" panose="02020603050405020304" pitchFamily="18" charset="0"/>
                <a:cs typeface="Times New Roman" panose="02020603050405020304" pitchFamily="18" charset="0"/>
              </a:rPr>
              <a:t>EXPLORATORY DATA ANALYSIS</a:t>
            </a:r>
            <a:endParaRPr lang="en-IN"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F7AA4615-4ECF-F2B8-1E2C-E6AF81C67F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510" y="2521804"/>
            <a:ext cx="4791940" cy="377478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7B8316E3-40BB-B1F2-903E-381E02E47F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6147" y="2417029"/>
            <a:ext cx="6184743" cy="4140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512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Team 5</a:t>
            </a:r>
            <a:endParaRPr lang="en-IN" dirty="0"/>
          </a:p>
        </p:txBody>
      </p:sp>
      <p:sp>
        <p:nvSpPr>
          <p:cNvPr id="2" name="Title 1">
            <a:extLst>
              <a:ext uri="{FF2B5EF4-FFF2-40B4-BE49-F238E27FC236}">
                <a16:creationId xmlns:a16="http://schemas.microsoft.com/office/drawing/2014/main" id="{596C2E43-57C1-C621-37EB-6B52C946119B}"/>
              </a:ext>
            </a:extLst>
          </p:cNvPr>
          <p:cNvSpPr>
            <a:spLocks noGrp="1"/>
          </p:cNvSpPr>
          <p:nvPr>
            <p:ph type="title"/>
          </p:nvPr>
        </p:nvSpPr>
        <p:spPr>
          <a:xfrm>
            <a:off x="1154954" y="973668"/>
            <a:ext cx="8761413" cy="706964"/>
          </a:xfrm>
        </p:spPr>
        <p:txBody>
          <a:bodyPr/>
          <a:lstStyle/>
          <a:p>
            <a:pPr algn="l"/>
            <a:r>
              <a:rPr lang="en-US" b="1" dirty="0">
                <a:latin typeface="Times New Roman" panose="02020603050405020304" pitchFamily="18" charset="0"/>
                <a:cs typeface="Times New Roman" panose="02020603050405020304" pitchFamily="18" charset="0"/>
              </a:rPr>
              <a:t>EXPLORATORY DATA ANALYSIS</a:t>
            </a:r>
            <a:endParaRPr lang="en-IN"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75DC3F24-0F5C-A598-58F6-A2DF8041F6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4307" y="2314715"/>
            <a:ext cx="3591791" cy="227128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BF57930-5E32-3E51-E231-47344A9265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4308" y="4584508"/>
            <a:ext cx="3591792" cy="228301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9BFEA8ED-B738-35F8-4BDB-DB4981FC77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518" y="2443728"/>
            <a:ext cx="5829300" cy="3705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5188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6283</TotalTime>
  <Words>1944</Words>
  <Application>Microsoft Office PowerPoint</Application>
  <PresentationFormat>Widescreen</PresentationFormat>
  <Paragraphs>162</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Century Gothic</vt:lpstr>
      <vt:lpstr>Times New Roman</vt:lpstr>
      <vt:lpstr>Wingdings 3</vt:lpstr>
      <vt:lpstr>Ion Boardroom</vt:lpstr>
      <vt:lpstr> CARDIOVASCULAR DISEASE PREDICTION CPE 695 WS 2 – Applied Machine Learning </vt:lpstr>
      <vt:lpstr>CONTENT:</vt:lpstr>
      <vt:lpstr>INTRODUCTION:</vt:lpstr>
      <vt:lpstr>MOTIVATION OF PROJECT:</vt:lpstr>
      <vt:lpstr>DESCRIPTION OF DATASET.</vt:lpstr>
      <vt:lpstr>DESCRIPTION OF DATASET.</vt:lpstr>
      <vt:lpstr>DATA PREPROCESSING</vt:lpstr>
      <vt:lpstr>EXPLORATORY DATA ANALYSIS</vt:lpstr>
      <vt:lpstr>EXPLORATORY DATA ANALYSIS</vt:lpstr>
      <vt:lpstr>EXPLORATORY DATA ANALYSIS</vt:lpstr>
      <vt:lpstr>MACHINE LEARNING ALGORITHMS:</vt:lpstr>
      <vt:lpstr>LOGISTIC REGRESSION </vt:lpstr>
      <vt:lpstr>SUPPORT VECTOR MACHINES</vt:lpstr>
      <vt:lpstr>K- NEAREST NEIGHBOURS</vt:lpstr>
      <vt:lpstr>NAÏVE BAYES ALGORITHM</vt:lpstr>
      <vt:lpstr>DECISION TREE CLASSIFIER</vt:lpstr>
      <vt:lpstr>IMPLEMENTATION: LOGISTIC REGRESSION </vt:lpstr>
      <vt:lpstr>IMPLEMENTATION: SUPPORT VECTOR MACHINES</vt:lpstr>
      <vt:lpstr>IMPLEMENTATION: KNN</vt:lpstr>
      <vt:lpstr>IMPLEMENTATION: NAÏVE BAYES</vt:lpstr>
      <vt:lpstr>IMPLEMENTATION: DECISION TREE CLASSIFIER</vt:lpstr>
      <vt:lpstr>IMPLEMENTATION: COMPARISON</vt:lpstr>
      <vt:lpstr>FUTURE WORK</vt:lpstr>
      <vt:lpstr>CONCLUSION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Miswa Gandhi</dc:creator>
  <cp:lastModifiedBy>Juilee Thakur</cp:lastModifiedBy>
  <cp:revision>138</cp:revision>
  <cp:lastPrinted>2022-12-19T00:21:00Z</cp:lastPrinted>
  <dcterms:created xsi:type="dcterms:W3CDTF">2019-07-12T08:29:56Z</dcterms:created>
  <dcterms:modified xsi:type="dcterms:W3CDTF">2022-12-21T20:46:15Z</dcterms:modified>
</cp:coreProperties>
</file>