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61" r:id="rId2"/>
    <p:sldId id="258" r:id="rId3"/>
    <p:sldId id="257" r:id="rId4"/>
    <p:sldId id="259" r:id="rId5"/>
    <p:sldId id="262" r:id="rId6"/>
  </p:sldIdLst>
  <p:sldSz cx="23760113" cy="10799763"/>
  <p:notesSz cx="6858000" cy="9144000"/>
  <p:defaultTextStyle>
    <a:defPPr>
      <a:defRPr lang="en-US"/>
    </a:defPPr>
    <a:lvl1pPr marL="0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769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538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308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077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8846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615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385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154" algn="l" defTabSz="1831538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6"/>
    <p:restoredTop sz="92616"/>
  </p:normalViewPr>
  <p:slideViewPr>
    <p:cSldViewPr snapToGrid="0" snapToObjects="1">
      <p:cViewPr>
        <p:scale>
          <a:sx n="60" d="100"/>
          <a:sy n="60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AB33-6025-BD4B-9444-1CA62FC7FF5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925" y="1143000"/>
            <a:ext cx="678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8B5E-D88B-924A-B17E-D9B078E2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1pPr>
    <a:lvl2pPr marL="915769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2pPr>
    <a:lvl3pPr marL="1831538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3pPr>
    <a:lvl4pPr marL="2747308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4pPr>
    <a:lvl5pPr marL="3663077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5pPr>
    <a:lvl6pPr marL="4578846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6pPr>
    <a:lvl7pPr marL="5494615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7pPr>
    <a:lvl8pPr marL="6410385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8pPr>
    <a:lvl9pPr marL="7326154" algn="l" defTabSz="1831538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In this diagram we could see that there are three main actors. </a:t>
            </a:r>
          </a:p>
          <a:p>
            <a:pPr algn="just"/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The requester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is the person who wants a particular task to be performed, and the one that refers to brand or business or campaign administrator. </a:t>
            </a:r>
          </a:p>
          <a:p>
            <a:pPr algn="just"/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The participant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is the person who performs the task and sends it in form of data to the evaluator (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blockchain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) which then sends its to the requester</a:t>
            </a:r>
          </a:p>
          <a:p>
            <a:pPr algn="just"/>
            <a:r>
              <a:rPr lang="en-US" sz="2800" baseline="0" dirty="0" smtClean="0">
                <a:latin typeface="Helvetica" charset="0"/>
                <a:ea typeface="Helvetica" charset="0"/>
                <a:cs typeface="Helvetica" charset="0"/>
              </a:rPr>
              <a:t>In this case it is the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ID verification API which runs the</a:t>
            </a:r>
            <a:r>
              <a:rPr lang="en-US" sz="2800" baseline="0" dirty="0" smtClean="0">
                <a:latin typeface="Helvetica" charset="0"/>
                <a:ea typeface="Helvetica" charset="0"/>
                <a:cs typeface="Helvetica" charset="0"/>
              </a:rPr>
              <a:t> passport number across the data base. </a:t>
            </a:r>
            <a:endParaRPr lang="en-US" dirty="0" smtClean="0"/>
          </a:p>
          <a:p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8B5E-D88B-924A-B17E-D9B078E24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8B5E-D88B-924A-B17E-D9B078E24B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8B5E-D88B-924A-B17E-D9B078E24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8B5E-D88B-924A-B17E-D9B078E24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8B5E-D88B-924A-B17E-D9B078E24B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1767462"/>
            <a:ext cx="17820085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5672376"/>
            <a:ext cx="17820085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574987"/>
            <a:ext cx="5123274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574987"/>
            <a:ext cx="15072822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2692442"/>
            <a:ext cx="20493097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7227343"/>
            <a:ext cx="20493097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2874937"/>
            <a:ext cx="10098048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2874937"/>
            <a:ext cx="10098048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574988"/>
            <a:ext cx="20493097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2647443"/>
            <a:ext cx="1005164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3944914"/>
            <a:ext cx="1005164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2647443"/>
            <a:ext cx="1010114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3944914"/>
            <a:ext cx="10101143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719984"/>
            <a:ext cx="766325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554966"/>
            <a:ext cx="1202855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3239929"/>
            <a:ext cx="766325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719984"/>
            <a:ext cx="766325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554966"/>
            <a:ext cx="1202855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3239929"/>
            <a:ext cx="766325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574988"/>
            <a:ext cx="2049309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2874937"/>
            <a:ext cx="2049309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0009781"/>
            <a:ext cx="53460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6757-3496-B44A-8621-86D53974D6A8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0009781"/>
            <a:ext cx="80190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0009781"/>
            <a:ext cx="53460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7D38-229B-B74B-B87C-1D8EECA9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81210"/>
              </p:ext>
            </p:extLst>
          </p:nvPr>
        </p:nvGraphicFramePr>
        <p:xfrm>
          <a:off x="1057409" y="4225415"/>
          <a:ext cx="21725803" cy="58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5803"/>
              </a:tblGrid>
              <a:tr h="2926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26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 rot="16200000">
            <a:off x="-815533" y="5511645"/>
            <a:ext cx="3226487" cy="5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Participant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740780" y="8272857"/>
            <a:ext cx="3076981" cy="51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Requester </a:t>
            </a:r>
            <a:endParaRPr lang="en-US" sz="16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1302448" y="7216718"/>
            <a:ext cx="21146692" cy="2514088"/>
            <a:chOff x="1251648" y="3816459"/>
            <a:chExt cx="21146692" cy="2514088"/>
          </a:xfrm>
        </p:grpSpPr>
        <p:sp>
          <p:nvSpPr>
            <p:cNvPr id="8" name="Oval 7"/>
            <p:cNvSpPr/>
            <p:nvPr/>
          </p:nvSpPr>
          <p:spPr>
            <a:xfrm>
              <a:off x="1251648" y="5468644"/>
              <a:ext cx="211809" cy="2118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36967" y="5590590"/>
              <a:ext cx="522212" cy="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408828" y="5590590"/>
              <a:ext cx="522212" cy="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747201" y="5225207"/>
              <a:ext cx="1240132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Username Verification</a:t>
              </a:r>
            </a:p>
          </p:txBody>
        </p:sp>
        <p:sp>
          <p:nvSpPr>
            <p:cNvPr id="59" name="Diamond 58"/>
            <p:cNvSpPr/>
            <p:nvPr/>
          </p:nvSpPr>
          <p:spPr>
            <a:xfrm>
              <a:off x="5577253" y="5398084"/>
              <a:ext cx="770021" cy="38501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5010478" y="5590589"/>
              <a:ext cx="2167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84653" y="5311205"/>
              <a:ext cx="65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Valid</a:t>
              </a:r>
              <a:r>
                <a:rPr lang="en-US" sz="1400" i="1" dirty="0"/>
                <a:t>?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031018" y="4531855"/>
              <a:ext cx="0" cy="977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16200000">
              <a:off x="5469644" y="4785570"/>
              <a:ext cx="944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Helvetica" charset="0"/>
                  <a:ea typeface="Helvetica" charset="0"/>
                  <a:cs typeface="Helvetica" charset="0"/>
                </a:rPr>
                <a:t>Not Valid</a:t>
              </a:r>
              <a:endParaRPr lang="en-US" sz="1400" i="1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4673188" y="4535685"/>
              <a:ext cx="13578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701947" y="4535685"/>
              <a:ext cx="1971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3166166" y="4305731"/>
              <a:ext cx="1240132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Already Exists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2701947" y="4525830"/>
              <a:ext cx="0" cy="977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85668" y="5210883"/>
              <a:ext cx="1240132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Enter Details </a:t>
              </a:r>
              <a:endPara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7403468" y="5618982"/>
              <a:ext cx="2167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Diamond 75"/>
            <p:cNvSpPr/>
            <p:nvPr/>
          </p:nvSpPr>
          <p:spPr>
            <a:xfrm>
              <a:off x="9587233" y="5394553"/>
              <a:ext cx="770021" cy="38501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10016626" y="4548938"/>
              <a:ext cx="0" cy="977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 rot="16200000">
              <a:off x="9390582" y="4798823"/>
              <a:ext cx="944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Helvetica" charset="0"/>
                  <a:ea typeface="Helvetica" charset="0"/>
                  <a:cs typeface="Helvetica" charset="0"/>
                </a:rPr>
                <a:t>Not Valid</a:t>
              </a:r>
              <a:endParaRPr lang="en-US" sz="1400" i="1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9577868" y="4548938"/>
              <a:ext cx="44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585362" y="4548938"/>
              <a:ext cx="1971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049581" y="4318984"/>
              <a:ext cx="1240132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Already Exists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7585362" y="4539083"/>
              <a:ext cx="0" cy="977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9587233" y="5587058"/>
              <a:ext cx="2167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246969" y="5163316"/>
              <a:ext cx="1853002" cy="940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Mandatory Fields Verification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(Registration number)  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12000233" y="5587058"/>
              <a:ext cx="2167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11772706" y="5221652"/>
              <a:ext cx="1503612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Forward for </a:t>
              </a:r>
              <a:r>
                <a:rPr lang="en-US" sz="1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administrative approval</a:t>
              </a:r>
              <a:endPara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4353762" y="5587058"/>
              <a:ext cx="18136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Diamond 89"/>
            <p:cNvSpPr/>
            <p:nvPr/>
          </p:nvSpPr>
          <p:spPr>
            <a:xfrm>
              <a:off x="16154757" y="5409294"/>
              <a:ext cx="770021" cy="38501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185706" y="5221652"/>
              <a:ext cx="1503612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Administrative Verification of Details 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V="1">
              <a:off x="16523714" y="4491177"/>
              <a:ext cx="0" cy="977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rot="16200000">
              <a:off x="16083735" y="4665452"/>
              <a:ext cx="652375" cy="30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Fraud</a:t>
              </a:r>
              <a:endParaRPr lang="en-US" sz="1400" i="1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H="1">
              <a:off x="17551339" y="4063512"/>
              <a:ext cx="44859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2037284" y="4063513"/>
              <a:ext cx="0" cy="1147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15784671" y="3816459"/>
              <a:ext cx="1503612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Deny </a:t>
              </a:r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Registration 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16803394" y="5587058"/>
              <a:ext cx="486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7742724" y="5269641"/>
              <a:ext cx="1192580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Approve </a:t>
              </a:r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Registration </a:t>
              </a: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21645859" y="5211117"/>
              <a:ext cx="752481" cy="752481"/>
            </a:xfrm>
            <a:prstGeom prst="ellipse">
              <a:avLst/>
            </a:prstGeom>
            <a:noFill/>
            <a:ln w="136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Thompson Modern Light" charset="0"/>
                </a:rPr>
                <a:t>Stop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286706" y="5269641"/>
              <a:ext cx="1192580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Go to user homepage 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004082" y="5255061"/>
              <a:ext cx="1192580" cy="698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Email (s) verification</a:t>
              </a: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19677828" y="5963598"/>
              <a:ext cx="0" cy="366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2701947" y="6288016"/>
              <a:ext cx="169622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2694013" y="5953743"/>
              <a:ext cx="0" cy="32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281183" y="4392015"/>
            <a:ext cx="21146692" cy="2513661"/>
            <a:chOff x="1281183" y="4158100"/>
            <a:chExt cx="21146692" cy="2513661"/>
          </a:xfrm>
        </p:grpSpPr>
        <p:cxnSp>
          <p:nvCxnSpPr>
            <p:cNvPr id="170" name="Straight Connector 169"/>
            <p:cNvCxnSpPr/>
            <p:nvPr/>
          </p:nvCxnSpPr>
          <p:spPr>
            <a:xfrm flipH="1">
              <a:off x="17605687" y="4426418"/>
              <a:ext cx="44859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281183" y="4158100"/>
              <a:ext cx="21146692" cy="2513661"/>
              <a:chOff x="1281183" y="4158100"/>
              <a:chExt cx="21146692" cy="2513661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281183" y="4386153"/>
                <a:ext cx="21146692" cy="2285608"/>
                <a:chOff x="1251648" y="964632"/>
                <a:chExt cx="21146692" cy="2285608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251648" y="2369763"/>
                  <a:ext cx="211809" cy="21180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3236967" y="2491709"/>
                  <a:ext cx="522212" cy="3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1408828" y="2491709"/>
                  <a:ext cx="522212" cy="3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112"/>
                <p:cNvSpPr/>
                <p:nvPr/>
              </p:nvSpPr>
              <p:spPr>
                <a:xfrm>
                  <a:off x="3747201" y="2126326"/>
                  <a:ext cx="1240132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Username Verification</a:t>
                  </a:r>
                </a:p>
              </p:txBody>
            </p:sp>
            <p:sp>
              <p:nvSpPr>
                <p:cNvPr id="114" name="Diamond 113"/>
                <p:cNvSpPr/>
                <p:nvPr/>
              </p:nvSpPr>
              <p:spPr>
                <a:xfrm>
                  <a:off x="5577253" y="2299203"/>
                  <a:ext cx="770021" cy="38501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5010478" y="2491708"/>
                  <a:ext cx="216726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6484653" y="2212324"/>
                  <a:ext cx="6517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>
                      <a:latin typeface="Helvetica" charset="0"/>
                      <a:ea typeface="Helvetica" charset="0"/>
                      <a:cs typeface="Helvetica" charset="0"/>
                    </a:rPr>
                    <a:t>Valid</a:t>
                  </a:r>
                  <a:r>
                    <a:rPr lang="en-US" sz="1400" i="1" dirty="0"/>
                    <a:t>?</a:t>
                  </a: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6031018" y="1432974"/>
                  <a:ext cx="0" cy="977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 rot="16200000">
                  <a:off x="5469644" y="1707954"/>
                  <a:ext cx="9443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>
                      <a:latin typeface="Helvetica" charset="0"/>
                      <a:ea typeface="Helvetica" charset="0"/>
                      <a:cs typeface="Helvetica" charset="0"/>
                    </a:rPr>
                    <a:t>Not Valid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4673188" y="1436804"/>
                  <a:ext cx="13578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2701947" y="1436804"/>
                  <a:ext cx="1971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20"/>
                <p:cNvSpPr/>
                <p:nvPr/>
              </p:nvSpPr>
              <p:spPr>
                <a:xfrm>
                  <a:off x="3166166" y="1206850"/>
                  <a:ext cx="1240132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Already Exists</a:t>
                  </a:r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2701947" y="1426949"/>
                  <a:ext cx="0" cy="977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/>
                <p:cNvSpPr/>
                <p:nvPr/>
              </p:nvSpPr>
              <p:spPr>
                <a:xfrm>
                  <a:off x="1985668" y="2112002"/>
                  <a:ext cx="1240132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Enter Details </a:t>
                  </a:r>
                  <a:endParaRPr lang="en-US" sz="14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7403468" y="2520101"/>
                  <a:ext cx="216726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iamond 124"/>
                <p:cNvSpPr/>
                <p:nvPr/>
              </p:nvSpPr>
              <p:spPr>
                <a:xfrm>
                  <a:off x="9587233" y="2295672"/>
                  <a:ext cx="770021" cy="38501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0016626" y="1450057"/>
                  <a:ext cx="0" cy="977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 rot="16200000">
                  <a:off x="9390582" y="1699942"/>
                  <a:ext cx="9443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>
                      <a:latin typeface="Helvetica" charset="0"/>
                      <a:ea typeface="Helvetica" charset="0"/>
                      <a:cs typeface="Helvetica" charset="0"/>
                    </a:rPr>
                    <a:t>Not Valid</a:t>
                  </a:r>
                  <a:endParaRPr lang="en-US" sz="1400" i="1" dirty="0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9556603" y="1450057"/>
                  <a:ext cx="44216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585362" y="1450057"/>
                  <a:ext cx="1971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Rectangle 129"/>
                <p:cNvSpPr/>
                <p:nvPr/>
              </p:nvSpPr>
              <p:spPr>
                <a:xfrm>
                  <a:off x="8049581" y="1220103"/>
                  <a:ext cx="1240132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Already Exists</a:t>
                  </a:r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7585362" y="1440202"/>
                  <a:ext cx="0" cy="977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9587233" y="2488177"/>
                  <a:ext cx="216726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ectangle 132"/>
                <p:cNvSpPr/>
                <p:nvPr/>
              </p:nvSpPr>
              <p:spPr>
                <a:xfrm>
                  <a:off x="7246969" y="2170759"/>
                  <a:ext cx="1240132" cy="9680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Mandatory </a:t>
                  </a:r>
                  <a:r>
                    <a:rPr lang="en-US" sz="140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Fields Verification (Passport #)  </a:t>
                  </a:r>
                  <a:endParaRPr lang="en-US" sz="14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2000233" y="2488177"/>
                  <a:ext cx="216726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/>
                <p:cNvSpPr/>
                <p:nvPr/>
              </p:nvSpPr>
              <p:spPr>
                <a:xfrm>
                  <a:off x="11772706" y="2122771"/>
                  <a:ext cx="1503612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Forward for </a:t>
                  </a:r>
                  <a:r>
                    <a:rPr lang="en-US" sz="140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administrative approval</a:t>
                  </a:r>
                  <a:endParaRPr lang="en-US" sz="14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4353762" y="2488177"/>
                  <a:ext cx="216726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Diamond 136"/>
                <p:cNvSpPr/>
                <p:nvPr/>
              </p:nvSpPr>
              <p:spPr>
                <a:xfrm>
                  <a:off x="16537527" y="2289148"/>
                  <a:ext cx="770021" cy="38501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4185706" y="2122771"/>
                  <a:ext cx="1503612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Administrative Verification of Details </a:t>
                  </a:r>
                </a:p>
              </p:txBody>
            </p: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6906484" y="1371031"/>
                  <a:ext cx="0" cy="977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22037284" y="964632"/>
                  <a:ext cx="0" cy="1147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16803394" y="2488177"/>
                  <a:ext cx="48678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145"/>
                <p:cNvSpPr/>
                <p:nvPr/>
              </p:nvSpPr>
              <p:spPr>
                <a:xfrm>
                  <a:off x="17572604" y="2170760"/>
                  <a:ext cx="1192580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Approve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Registration </a:t>
                  </a: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5809707" y="2230604"/>
                  <a:ext cx="758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>
                      <a:latin typeface="Helvetica" charset="0"/>
                      <a:ea typeface="Helvetica" charset="0"/>
                      <a:cs typeface="Helvetica" charset="0"/>
                    </a:rPr>
                    <a:t>Valid</a:t>
                  </a:r>
                  <a:endParaRPr lang="en-US" sz="1400" i="1" dirty="0"/>
                </a:p>
              </p:txBody>
            </p:sp>
            <p:sp>
              <p:nvSpPr>
                <p:cNvPr id="148" name="Oval 147"/>
                <p:cNvSpPr/>
                <p:nvPr/>
              </p:nvSpPr>
              <p:spPr bwMode="auto">
                <a:xfrm>
                  <a:off x="21645859" y="2112236"/>
                  <a:ext cx="752481" cy="752481"/>
                </a:xfrm>
                <a:prstGeom prst="ellipse">
                  <a:avLst/>
                </a:prstGeom>
                <a:noFill/>
                <a:ln w="136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latin typeface="Helvetica" charset="0"/>
                      <a:ea typeface="Helvetica" charset="0"/>
                      <a:cs typeface="Helvetica" charset="0"/>
                      <a:sym typeface="Thompson Modern Light" charset="0"/>
                    </a:rPr>
                    <a:t>Stop</a:t>
                  </a: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20201646" y="2170760"/>
                  <a:ext cx="1192580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Go to user homepage </a:t>
                  </a: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18915416" y="2174754"/>
                  <a:ext cx="1192580" cy="698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Email (s) verification</a:t>
                  </a:r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19589162" y="2883291"/>
                  <a:ext cx="0" cy="366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2613281" y="3250239"/>
                  <a:ext cx="169622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2605347" y="2915966"/>
                  <a:ext cx="0" cy="3269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TextBox 168"/>
              <p:cNvSpPr txBox="1"/>
              <p:nvPr/>
            </p:nvSpPr>
            <p:spPr>
              <a:xfrm rot="16200000">
                <a:off x="16520853" y="5007096"/>
                <a:ext cx="652375" cy="308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latin typeface="Helvetica" charset="0"/>
                    <a:ea typeface="Helvetica" charset="0"/>
                    <a:cs typeface="Helvetica" charset="0"/>
                  </a:rPr>
                  <a:t>Fraud</a:t>
                </a:r>
                <a:endParaRPr lang="en-US" sz="1400" i="1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6221786" y="4158100"/>
                <a:ext cx="1503612" cy="6986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Deny </a:t>
                </a:r>
                <a:r>
                  <a:rPr lang="en-US" sz="14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Registration </a:t>
                </a:r>
              </a:p>
            </p:txBody>
          </p:sp>
        </p:grpSp>
      </p:grpSp>
      <p:sp>
        <p:nvSpPr>
          <p:cNvPr id="172" name="TextBox 171"/>
          <p:cNvSpPr txBox="1"/>
          <p:nvPr/>
        </p:nvSpPr>
        <p:spPr>
          <a:xfrm>
            <a:off x="418468" y="580958"/>
            <a:ext cx="7035800" cy="6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Registration: Activity Diagram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73713" y="1198885"/>
            <a:ext cx="22466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The registration behavior in both the participant and the requester is relatively the same with exception of the Mandatory Fields Verification phase. </a:t>
            </a:r>
          </a:p>
          <a:p>
            <a:pPr algn="just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participant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mandatory information is the passport number*. </a:t>
            </a:r>
          </a:p>
          <a:p>
            <a:pPr algn="just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requestors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mandatory information is the company Identification number, or the business owner passport number. </a:t>
            </a:r>
          </a:p>
        </p:txBody>
      </p:sp>
      <p:sp>
        <p:nvSpPr>
          <p:cNvPr id="2" name="Rectangle 1"/>
          <p:cNvSpPr/>
          <p:nvPr/>
        </p:nvSpPr>
        <p:spPr>
          <a:xfrm>
            <a:off x="81138" y="10417715"/>
            <a:ext cx="22085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smtClean="0">
                <a:latin typeface="Helvetica" charset="0"/>
                <a:ea typeface="Helvetica" charset="0"/>
                <a:cs typeface="Helvetica" charset="0"/>
              </a:rPr>
              <a:t>*</a:t>
            </a:r>
            <a:r>
              <a:rPr lang="en-US" sz="1600" i="1" smtClean="0">
                <a:latin typeface="Helvetica" charset="0"/>
                <a:ea typeface="Helvetica" charset="0"/>
                <a:cs typeface="Helvetica" charset="0"/>
              </a:rPr>
              <a:t>Verified </a:t>
            </a:r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passport number is the most feasible and reliable human identification method that can work of users in Lebanon, the region and abroad. </a:t>
            </a:r>
            <a:endParaRPr lang="en-US" sz="1600" b="1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884603" y="8729744"/>
            <a:ext cx="75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latin typeface="Helvetica" charset="0"/>
                <a:ea typeface="Helvetica" charset="0"/>
                <a:cs typeface="Helvetica" charset="0"/>
              </a:rPr>
              <a:t>Valid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451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29353" y="549978"/>
            <a:ext cx="7035800" cy="6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Use-Case Diagram: Registration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800" y="4191757"/>
            <a:ext cx="15011400" cy="590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374515" y="4936177"/>
            <a:ext cx="5145476" cy="2210992"/>
            <a:chOff x="785151" y="1291120"/>
            <a:chExt cx="5145476" cy="2210992"/>
          </a:xfrm>
        </p:grpSpPr>
        <p:sp>
          <p:nvSpPr>
            <p:cNvPr id="35" name="Oval 34"/>
            <p:cNvSpPr/>
            <p:nvPr/>
          </p:nvSpPr>
          <p:spPr>
            <a:xfrm>
              <a:off x="785151" y="1291120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Enter Details  </a:t>
              </a:r>
              <a:endPara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06089" y="2283216"/>
              <a:ext cx="416918" cy="831056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H="1" flipV="1">
              <a:off x="2580761" y="2186763"/>
              <a:ext cx="345083" cy="355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672149" y="2119421"/>
              <a:ext cx="494295" cy="423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870270" y="1301247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Verify Email</a:t>
              </a:r>
              <a:endPara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16011" y="3102002"/>
              <a:ext cx="1797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Participant 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36921" y="4859926"/>
            <a:ext cx="4524806" cy="2287243"/>
            <a:chOff x="9164199" y="4640430"/>
            <a:chExt cx="4524806" cy="2287243"/>
          </a:xfrm>
        </p:grpSpPr>
        <p:grpSp>
          <p:nvGrpSpPr>
            <p:cNvPr id="86" name="Group 85"/>
            <p:cNvGrpSpPr/>
            <p:nvPr/>
          </p:nvGrpSpPr>
          <p:grpSpPr>
            <a:xfrm>
              <a:off x="10019778" y="4640430"/>
              <a:ext cx="3669227" cy="2287243"/>
              <a:chOff x="7658742" y="1253175"/>
              <a:chExt cx="3669227" cy="228724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7658742" y="1253175"/>
                <a:ext cx="2060357" cy="86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Enter Information </a:t>
                </a:r>
                <a:endPara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9432581" y="2039963"/>
                <a:ext cx="345083" cy="3558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9115773" y="3140308"/>
                <a:ext cx="22121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Requester (brand) </a:t>
                </a: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9721652" y="2231513"/>
                <a:ext cx="1000439" cy="1000439"/>
              </a:xfrm>
              <a:prstGeom prst="rect">
                <a:avLst/>
              </a:prstGeom>
            </p:spPr>
          </p:pic>
        </p:grpSp>
        <p:sp>
          <p:nvSpPr>
            <p:cNvPr id="89" name="Oval 88"/>
            <p:cNvSpPr/>
            <p:nvPr/>
          </p:nvSpPr>
          <p:spPr>
            <a:xfrm>
              <a:off x="9164199" y="5818694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Email (s) Confirmation </a:t>
              </a:r>
              <a:endPara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91" name="Straight Connector 90"/>
            <p:cNvCxnSpPr>
              <a:endCxn id="89" idx="6"/>
            </p:cNvCxnSpPr>
            <p:nvPr/>
          </p:nvCxnSpPr>
          <p:spPr>
            <a:xfrm flipH="1">
              <a:off x="11224556" y="6246602"/>
              <a:ext cx="605879" cy="2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525389" y="7119450"/>
            <a:ext cx="3916470" cy="2513488"/>
            <a:chOff x="6768709" y="3786626"/>
            <a:chExt cx="3916470" cy="2513488"/>
          </a:xfrm>
        </p:grpSpPr>
        <p:grpSp>
          <p:nvGrpSpPr>
            <p:cNvPr id="87" name="Group 86"/>
            <p:cNvGrpSpPr/>
            <p:nvPr/>
          </p:nvGrpSpPr>
          <p:grpSpPr>
            <a:xfrm>
              <a:off x="7277943" y="3786626"/>
              <a:ext cx="3407236" cy="2513488"/>
              <a:chOff x="9804179" y="3721503"/>
              <a:chExt cx="3407236" cy="251348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0999219" y="5527105"/>
                <a:ext cx="22121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 Verification Database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11352990" y="4559274"/>
                <a:ext cx="345083" cy="3558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9804179" y="3721503"/>
                <a:ext cx="2060357" cy="86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Verify Mandatory Information  </a:t>
                </a:r>
                <a:endPara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 flipH="1">
                <a:off x="11257550" y="5351272"/>
                <a:ext cx="337746" cy="836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0885" y="4740535"/>
              <a:ext cx="947423" cy="947423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768709" y="5268571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Verification of Username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15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234026" y="4949507"/>
            <a:ext cx="1933067" cy="41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Participant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249465" y="6911637"/>
            <a:ext cx="1963945" cy="41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271262" y="8897380"/>
            <a:ext cx="2007543" cy="41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Requester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58424"/>
              </p:ext>
            </p:extLst>
          </p:nvPr>
        </p:nvGraphicFramePr>
        <p:xfrm>
          <a:off x="941295" y="4204458"/>
          <a:ext cx="22151105" cy="5900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1105"/>
              </a:tblGrid>
              <a:tr h="1947903">
                <a:tc>
                  <a:txBody>
                    <a:bodyPr/>
                    <a:lstStyle/>
                    <a:p>
                      <a:endParaRPr lang="en-US" sz="1800" i="1" dirty="0"/>
                    </a:p>
                  </a:txBody>
                  <a:tcPr marT="45719" marB="45719"/>
                </a:tc>
              </a:tr>
              <a:tr h="200512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</a:tr>
              <a:tr h="19479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74772" y="551655"/>
            <a:ext cx="7035800" cy="6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RFP Brief: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Activity Diagram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6337" y="4395865"/>
            <a:ext cx="21578492" cy="5480200"/>
            <a:chOff x="1186337" y="4395865"/>
            <a:chExt cx="21578492" cy="5480200"/>
          </a:xfrm>
        </p:grpSpPr>
        <p:sp>
          <p:nvSpPr>
            <p:cNvPr id="8" name="Oval 7"/>
            <p:cNvSpPr/>
            <p:nvPr/>
          </p:nvSpPr>
          <p:spPr>
            <a:xfrm>
              <a:off x="1186337" y="9058966"/>
              <a:ext cx="211809" cy="2118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21" idx="6"/>
            </p:cNvCxnSpPr>
            <p:nvPr/>
          </p:nvCxnSpPr>
          <p:spPr>
            <a:xfrm>
              <a:off x="1398142" y="9164868"/>
              <a:ext cx="522212" cy="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20354" y="8482227"/>
              <a:ext cx="1240132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Requester creates a project brief 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171653" y="9180909"/>
              <a:ext cx="522212" cy="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05032" y="8479067"/>
              <a:ext cx="1240132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Requester publishes project brief &amp; network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3865" y="4603317"/>
              <a:ext cx="1240132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Participant  selects a the project brief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313931" y="5974917"/>
              <a:ext cx="0" cy="2504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945167" y="4904107"/>
              <a:ext cx="9478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iamond 15"/>
            <p:cNvSpPr/>
            <p:nvPr/>
          </p:nvSpPr>
          <p:spPr>
            <a:xfrm>
              <a:off x="5909510" y="4711604"/>
              <a:ext cx="770021" cy="38501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663486" y="4904106"/>
              <a:ext cx="8978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561372" y="4603320"/>
              <a:ext cx="1240132" cy="815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Participant performs the task 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801504" y="4862840"/>
              <a:ext cx="8978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9683350" y="4603320"/>
              <a:ext cx="1517291" cy="815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Participant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Submits task on the platform  </a:t>
              </a:r>
            </a:p>
          </p:txBody>
        </p:sp>
        <p:sp>
          <p:nvSpPr>
            <p:cNvPr id="21" name="Diamond 20"/>
            <p:cNvSpPr/>
            <p:nvPr/>
          </p:nvSpPr>
          <p:spPr>
            <a:xfrm>
              <a:off x="13881489" y="6841984"/>
              <a:ext cx="770021" cy="38501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53320" y="6281963"/>
              <a:ext cx="1240132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Blockchain</a:t>
              </a:r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 evaluates and verifies submission (data)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2073386" y="4946797"/>
              <a:ext cx="0" cy="1335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1200638" y="4927008"/>
              <a:ext cx="8727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2693452" y="7034486"/>
              <a:ext cx="1204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4266501" y="4395865"/>
              <a:ext cx="1" cy="2462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8042636" y="4395865"/>
              <a:ext cx="62238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042633" y="4395865"/>
              <a:ext cx="0" cy="207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200000">
              <a:off x="13803235" y="6397473"/>
              <a:ext cx="65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No</a:t>
              </a:r>
              <a:r>
                <a:rPr lang="en-US" sz="1400" i="1" dirty="0"/>
                <a:t>?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14266499" y="7154919"/>
              <a:ext cx="1" cy="1719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13803236" y="7694517"/>
              <a:ext cx="65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Yes</a:t>
              </a:r>
              <a:r>
                <a:rPr lang="en-US" sz="1400" i="1" dirty="0"/>
                <a:t>?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656898" y="8504465"/>
              <a:ext cx="1240132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Requester is able to see submission.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370085" y="5471054"/>
              <a:ext cx="1792822" cy="78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API informs participant of matches found. </a:t>
              </a:r>
              <a:endPara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4920293" y="9182118"/>
              <a:ext cx="14948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6470076" y="8479067"/>
              <a:ext cx="2645747" cy="99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Requester selects </a:t>
              </a:r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winner among participants. 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17090142" y="5614380"/>
              <a:ext cx="1" cy="287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6951726" y="4903045"/>
              <a:ext cx="1517291" cy="815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Participant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Is informed of pick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671464" y="6714879"/>
              <a:ext cx="1378710" cy="1005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Blockchain</a:t>
              </a:r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 verifies copyright transaction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8920909" y="7720815"/>
              <a:ext cx="0" cy="743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19307207" y="5718339"/>
              <a:ext cx="18" cy="94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9796322" y="7720796"/>
              <a:ext cx="0" cy="743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 bwMode="auto">
            <a:xfrm>
              <a:off x="22012348" y="8504365"/>
              <a:ext cx="752481" cy="752481"/>
            </a:xfrm>
            <a:prstGeom prst="ellipse">
              <a:avLst/>
            </a:prstGeom>
            <a:noFill/>
            <a:ln w="136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Thompson Modern Light" charset="0"/>
                </a:rPr>
                <a:t>Stop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0050177" y="8874305"/>
              <a:ext cx="18736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9528773" y="8375671"/>
              <a:ext cx="1514280" cy="1095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API </a:t>
              </a:r>
              <a:r>
                <a:rPr lang="en-US" sz="1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informs Requester of of transferred ownership. </a:t>
              </a:r>
              <a:endPara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1986246" y="4817197"/>
              <a:ext cx="752481" cy="752481"/>
            </a:xfrm>
            <a:prstGeom prst="ellipse">
              <a:avLst/>
            </a:prstGeom>
            <a:noFill/>
            <a:ln w="136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Thompson Modern Light" charset="0"/>
                </a:rPr>
                <a:t>Stop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0024075" y="5187137"/>
              <a:ext cx="18736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8886584" y="4884362"/>
              <a:ext cx="2021065" cy="815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API informs winning participant of transferred ownership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73713" y="1198885"/>
            <a:ext cx="224662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 this diagram we could see that there are three main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actors: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requester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is the person who wants a particular task to be performed, and the one that refers to brand or business or campaign administrator.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The participant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the person who performs the task and sends it in form of data to the evaluator (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blockchain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) which then sends its to the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Requester.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evaluator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, In this case it</a:t>
            </a:r>
            <a:r>
              <a:rPr lang="mr-IN" sz="2400" dirty="0">
                <a:latin typeface="Helvetica" charset="0"/>
                <a:ea typeface="Helvetica" charset="0"/>
                <a:cs typeface="Helvetica" charset="0"/>
              </a:rPr>
              <a:t>’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 the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Blockchain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API, in its turn is the actor who is responsible for evaluating the data and, therefore, the final quality of the data collected. 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The standard flow begins with a requester performing an open call to the network of participant. The participant work on the project and submit the material. The participants’ material material is passed into the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blockchain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for verification (Evaluator).If the data is verified to be authentic the requester receives the submission.</a:t>
            </a:r>
          </a:p>
        </p:txBody>
      </p:sp>
    </p:spTree>
    <p:extLst>
      <p:ext uri="{BB962C8B-B14F-4D97-AF65-F5344CB8AC3E}">
        <p14:creationId xmlns:p14="http://schemas.microsoft.com/office/powerpoint/2010/main" val="155399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194112" y="4985802"/>
            <a:ext cx="1933067" cy="41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Participant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209551" y="6947932"/>
            <a:ext cx="1963945" cy="41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231348" y="8933675"/>
            <a:ext cx="2007543" cy="41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Requester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59923"/>
              </p:ext>
            </p:extLst>
          </p:nvPr>
        </p:nvGraphicFramePr>
        <p:xfrm>
          <a:off x="981209" y="4240753"/>
          <a:ext cx="21987209" cy="5900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7209"/>
              </a:tblGrid>
              <a:tr h="1947903">
                <a:tc>
                  <a:txBody>
                    <a:bodyPr/>
                    <a:lstStyle/>
                    <a:p>
                      <a:endParaRPr lang="en-US" sz="1800" i="1" dirty="0"/>
                    </a:p>
                  </a:txBody>
                  <a:tcPr marT="45719" marB="45719"/>
                </a:tc>
              </a:tr>
              <a:tr h="200512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</a:tr>
              <a:tr h="19479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296067" y="4868195"/>
            <a:ext cx="211809" cy="2118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507876" y="4974097"/>
            <a:ext cx="589117" cy="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01008" y="9216900"/>
            <a:ext cx="2252503" cy="704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Requester or brand can request to buy verified material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456743" y="5544129"/>
            <a:ext cx="1" cy="3668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27939" y="4619060"/>
            <a:ext cx="1240132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Participant  posts material on profile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531565" y="5540713"/>
            <a:ext cx="0" cy="11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6610378" y="7007256"/>
            <a:ext cx="770021" cy="38501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27842" y="6847978"/>
            <a:ext cx="2152624" cy="793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Blockchain</a:t>
            </a:r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evaluates and verifies submission across platform &amp; web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39135" y="4963306"/>
            <a:ext cx="0" cy="1884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68075" y="4963303"/>
            <a:ext cx="145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00021" y="7191214"/>
            <a:ext cx="1204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6561260" y="5265830"/>
            <a:ext cx="522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charset="0"/>
                <a:ea typeface="Helvetica" charset="0"/>
                <a:cs typeface="Helvetica" charset="0"/>
              </a:rPr>
              <a:t>No</a:t>
            </a:r>
            <a:r>
              <a:rPr lang="en-US" sz="1400" i="1" dirty="0"/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0148" y="594062"/>
            <a:ext cx="6106532" cy="6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Publishing 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Activity Diagram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35965" y="4789181"/>
            <a:ext cx="1791670" cy="751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Participant publishes work on profile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68072" y="4775174"/>
            <a:ext cx="3608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09693" y="6929316"/>
            <a:ext cx="99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charset="0"/>
                <a:ea typeface="Helvetica" charset="0"/>
                <a:cs typeface="Helvetica" charset="0"/>
              </a:rPr>
              <a:t>Yes</a:t>
            </a:r>
            <a:r>
              <a:rPr lang="en-US" sz="1400" i="1" dirty="0"/>
              <a:t>?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7040043" y="7218726"/>
            <a:ext cx="1467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727638" y="5080001"/>
            <a:ext cx="1897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11905323" y="4903889"/>
            <a:ext cx="770021" cy="38501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11660021" y="5595952"/>
            <a:ext cx="99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charset="0"/>
                <a:ea typeface="Helvetica" charset="0"/>
                <a:cs typeface="Helvetica" charset="0"/>
              </a:rPr>
              <a:t>Yes</a:t>
            </a:r>
            <a:r>
              <a:rPr lang="en-US" sz="1400" i="1" dirty="0"/>
              <a:t>?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290330" y="5271349"/>
            <a:ext cx="0" cy="113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1714039" y="6441041"/>
            <a:ext cx="1240132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Blockchain</a:t>
            </a:r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makes transaction and updates network ledgers 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2334105" y="7812644"/>
            <a:ext cx="0" cy="70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1714039" y="8532110"/>
            <a:ext cx="1240132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Requester receives material from participant. 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284796" y="5080001"/>
            <a:ext cx="2248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811442" y="4779025"/>
            <a:ext cx="522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charset="0"/>
                <a:ea typeface="Helvetica" charset="0"/>
                <a:cs typeface="Helvetica" charset="0"/>
              </a:rPr>
              <a:t>No</a:t>
            </a:r>
            <a:r>
              <a:rPr lang="en-US" sz="1400" i="1" dirty="0"/>
              <a:t>?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21938115" y="4704123"/>
            <a:ext cx="752481" cy="752481"/>
          </a:xfrm>
          <a:prstGeom prst="ellipse">
            <a:avLst/>
          </a:prstGeom>
          <a:noFill/>
          <a:ln w="136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Thompson Modern Light" charset="0"/>
              </a:rPr>
              <a:t>Stop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4547956" y="4829750"/>
            <a:ext cx="1791670" cy="524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Participant declines request 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9975944" y="5074063"/>
            <a:ext cx="1873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16200000">
            <a:off x="19151460" y="6884549"/>
            <a:ext cx="10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charset="0"/>
                <a:ea typeface="Helvetica" charset="0"/>
                <a:cs typeface="Helvetica" charset="0"/>
              </a:rPr>
              <a:t>Justify? </a:t>
            </a:r>
            <a:endParaRPr lang="en-US" sz="1400" i="1" dirty="0"/>
          </a:p>
        </p:txBody>
      </p:sp>
      <p:cxnSp>
        <p:nvCxnSpPr>
          <p:cNvPr id="84" name="Straight Arrow Connector 83"/>
          <p:cNvCxnSpPr>
            <a:stCxn id="97" idx="2"/>
            <a:endCxn id="86" idx="0"/>
          </p:cNvCxnSpPr>
          <p:nvPr/>
        </p:nvCxnSpPr>
        <p:spPr>
          <a:xfrm flipH="1">
            <a:off x="19830528" y="5271352"/>
            <a:ext cx="1040" cy="3205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9210462" y="8476882"/>
            <a:ext cx="1240132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Requester receives notification and reason of decline.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216581" y="4766289"/>
            <a:ext cx="15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charset="0"/>
                <a:ea typeface="Helvetica" charset="0"/>
                <a:cs typeface="Helvetica" charset="0"/>
              </a:rPr>
              <a:t>Do Not Justify? </a:t>
            </a:r>
            <a:endParaRPr lang="en-US" sz="1400" i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6339629" y="5086799"/>
            <a:ext cx="909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amond 96"/>
          <p:cNvSpPr/>
          <p:nvPr/>
        </p:nvSpPr>
        <p:spPr>
          <a:xfrm>
            <a:off x="19446560" y="4886341"/>
            <a:ext cx="770021" cy="38501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8537145" y="5063662"/>
            <a:ext cx="909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7261105" y="4712647"/>
            <a:ext cx="1791670" cy="701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Participant asked to give reason of decline </a:t>
            </a:r>
          </a:p>
        </p:txBody>
      </p:sp>
      <p:sp>
        <p:nvSpPr>
          <p:cNvPr id="100" name="Oval 99"/>
          <p:cNvSpPr/>
          <p:nvPr/>
        </p:nvSpPr>
        <p:spPr bwMode="auto">
          <a:xfrm>
            <a:off x="14887768" y="8854365"/>
            <a:ext cx="752481" cy="752481"/>
          </a:xfrm>
          <a:prstGeom prst="ellipse">
            <a:avLst/>
          </a:prstGeom>
          <a:noFill/>
          <a:ln w="136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Thompson Modern Light" charset="0"/>
              </a:rPr>
              <a:t>Stop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2925597" y="9224305"/>
            <a:ext cx="1873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2284796" y="4583831"/>
            <a:ext cx="0" cy="512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2284801" y="4583831"/>
            <a:ext cx="1124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212325" y="4276846"/>
            <a:ext cx="99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charset="0"/>
                <a:ea typeface="Helvetica" charset="0"/>
                <a:cs typeface="Helvetica" charset="0"/>
              </a:rPr>
              <a:t>Clarify</a:t>
            </a:r>
            <a:endParaRPr lang="en-US" sz="1400" i="1" dirty="0"/>
          </a:p>
        </p:txBody>
      </p:sp>
      <p:sp>
        <p:nvSpPr>
          <p:cNvPr id="119" name="Rectangle 118"/>
          <p:cNvSpPr/>
          <p:nvPr/>
        </p:nvSpPr>
        <p:spPr>
          <a:xfrm>
            <a:off x="13044565" y="4340641"/>
            <a:ext cx="1084906" cy="38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Chat Box</a:t>
            </a: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1" name="Straight Connector 120"/>
          <p:cNvCxnSpPr>
            <a:stCxn id="119" idx="2"/>
          </p:cNvCxnSpPr>
          <p:nvPr/>
        </p:nvCxnSpPr>
        <p:spPr>
          <a:xfrm>
            <a:off x="13587018" y="4722640"/>
            <a:ext cx="18522" cy="375424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976248" y="4789181"/>
            <a:ext cx="0" cy="221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3110651" y="8468597"/>
            <a:ext cx="1084906" cy="38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Chat Box</a:t>
            </a: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507553" y="6704713"/>
            <a:ext cx="1610442" cy="91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API issues Certification of Authenticity 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99848" y="5966015"/>
            <a:ext cx="1792822" cy="789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API informs participant of matches found. </a:t>
            </a: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3713" y="1198885"/>
            <a:ext cx="22466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Publishing material on a user’s profile or portfolio 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57200" y="558268"/>
            <a:ext cx="7576879" cy="6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Use-Case Diagram: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Data Collection 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27400" y="2935813"/>
            <a:ext cx="725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379" y="4207545"/>
            <a:ext cx="15011400" cy="589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055234" y="4660667"/>
            <a:ext cx="5972886" cy="5179741"/>
            <a:chOff x="785151" y="1291120"/>
            <a:chExt cx="5972886" cy="5179741"/>
          </a:xfrm>
        </p:grpSpPr>
        <p:sp>
          <p:nvSpPr>
            <p:cNvPr id="35" name="Oval 34"/>
            <p:cNvSpPr/>
            <p:nvPr/>
          </p:nvSpPr>
          <p:spPr>
            <a:xfrm>
              <a:off x="785151" y="1291120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Perform automatic bookkeeping 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06089" y="2283216"/>
              <a:ext cx="416918" cy="831056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H="1" flipV="1">
              <a:off x="2580761" y="2186763"/>
              <a:ext cx="345083" cy="355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672149" y="2119421"/>
              <a:ext cx="494295" cy="423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870270" y="1301247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Perform Task </a:t>
              </a:r>
            </a:p>
          </p:txBody>
        </p:sp>
        <p:cxnSp>
          <p:nvCxnSpPr>
            <p:cNvPr id="50" name="Elbow Connector 49"/>
            <p:cNvCxnSpPr/>
            <p:nvPr/>
          </p:nvCxnSpPr>
          <p:spPr>
            <a:xfrm rot="16200000" flipH="1">
              <a:off x="3279108" y="3530199"/>
              <a:ext cx="1367464" cy="13674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5400000">
              <a:off x="2084606" y="3659618"/>
              <a:ext cx="1292484" cy="10985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82532" y="5743764"/>
              <a:ext cx="1797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Automatic Participant 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62" y="5762975"/>
              <a:ext cx="1797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Manual  Participant 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1964160" y="4923910"/>
              <a:ext cx="416918" cy="83105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484339" y="4968415"/>
              <a:ext cx="416918" cy="83105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2416011" y="3102002"/>
              <a:ext cx="1797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Participant </a:t>
              </a:r>
              <a:endParaRPr lang="en-US" sz="20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697680" y="2542674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Publish data on profile (portfolio)</a:t>
              </a: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flipV="1">
              <a:off x="3742148" y="2973533"/>
              <a:ext cx="955532" cy="14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014757" y="4656218"/>
            <a:ext cx="5297873" cy="2287243"/>
            <a:chOff x="7658742" y="1253175"/>
            <a:chExt cx="5297873" cy="2287243"/>
          </a:xfrm>
        </p:grpSpPr>
        <p:sp>
          <p:nvSpPr>
            <p:cNvPr id="59" name="Oval 58"/>
            <p:cNvSpPr/>
            <p:nvPr/>
          </p:nvSpPr>
          <p:spPr>
            <a:xfrm>
              <a:off x="7658742" y="1253175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Request Task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 flipV="1">
              <a:off x="9432581" y="2039963"/>
              <a:ext cx="345083" cy="355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0676366" y="1972621"/>
              <a:ext cx="494295" cy="423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896258" y="1263302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Create Project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115773" y="3140308"/>
              <a:ext cx="2212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Requester (brand) 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721652" y="2231513"/>
              <a:ext cx="1000439" cy="1000439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8576547" y="7345870"/>
            <a:ext cx="4001339" cy="2513488"/>
            <a:chOff x="9210076" y="3721503"/>
            <a:chExt cx="4001339" cy="251348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7853" y="4701611"/>
              <a:ext cx="890807" cy="890807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0999219" y="5527105"/>
              <a:ext cx="2212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Evaluator (</a:t>
              </a:r>
              <a:r>
                <a:rPr lang="en-US" sz="2000" dirty="0" err="1"/>
                <a:t>blockchain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 flipV="1">
              <a:off x="11352990" y="4559274"/>
              <a:ext cx="345083" cy="355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9804179" y="3721503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Verify submissions </a:t>
              </a:r>
              <a:endPara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9210076" y="5019331"/>
              <a:ext cx="2060357" cy="8617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Verify transactions 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11257550" y="5351272"/>
              <a:ext cx="337746" cy="83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9159178" y="5834482"/>
            <a:ext cx="2060357" cy="861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Perform automatic book keeping</a:t>
            </a:r>
          </a:p>
        </p:txBody>
      </p:sp>
      <p:cxnSp>
        <p:nvCxnSpPr>
          <p:cNvPr id="91" name="Straight Connector 90"/>
          <p:cNvCxnSpPr>
            <a:endCxn id="89" idx="6"/>
          </p:cNvCxnSpPr>
          <p:nvPr/>
        </p:nvCxnSpPr>
        <p:spPr>
          <a:xfrm flipH="1">
            <a:off x="11219535" y="6262390"/>
            <a:ext cx="605879" cy="2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73713" y="1198885"/>
            <a:ext cx="224662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Participants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maybe classified as either automatic or manual depending on whether the action requires human interaction. They can perform tasks or automatic verifications or bookkeeping. </a:t>
            </a:r>
          </a:p>
          <a:p>
            <a:pPr algn="just"/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400" b="1" smtClean="0">
                <a:latin typeface="Helvetica" charset="0"/>
                <a:ea typeface="Helvetica" charset="0"/>
                <a:cs typeface="Helvetica" charset="0"/>
              </a:rPr>
              <a:t>requesters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 turn, can create designs for data collection and request tasks for the community. 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evaluator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, the API will take on verifying the validity of the submissions and publications. 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7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</TotalTime>
  <Words>767</Words>
  <Application>Microsoft Macintosh PowerPoint</Application>
  <PresentationFormat>Custom</PresentationFormat>
  <Paragraphs>137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Thompson Modern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Jihad Rizk</dc:creator>
  <cp:lastModifiedBy>Jihad Rizk</cp:lastModifiedBy>
  <cp:revision>59</cp:revision>
  <dcterms:created xsi:type="dcterms:W3CDTF">2017-06-16T10:13:03Z</dcterms:created>
  <dcterms:modified xsi:type="dcterms:W3CDTF">2017-06-22T15:47:47Z</dcterms:modified>
</cp:coreProperties>
</file>