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74" r:id="rId4"/>
    <p:sldId id="276" r:id="rId5"/>
    <p:sldId id="275" r:id="rId6"/>
    <p:sldId id="277" r:id="rId7"/>
    <p:sldId id="278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9"/>
    <p:restoredTop sz="94271"/>
  </p:normalViewPr>
  <p:slideViewPr>
    <p:cSldViewPr snapToGrid="0" snapToObjects="1">
      <p:cViewPr varScale="1">
        <p:scale>
          <a:sx n="82" d="100"/>
          <a:sy n="82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EF14F-A836-41F0-8EF2-11CABB696B62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E101B-1561-45A6-A99E-D342FD391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77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E101B-1561-45A6-A99E-D342FD3914A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46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7387-DC24-0D46-88FB-9467A1462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C7372-457D-AF4E-9E04-557D4C242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C4E39-88F5-2F42-9857-8435B858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92C3-5BA5-8941-AD0A-A108ADEEF361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314D1-E905-834A-9568-9524F646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E04B4-37E9-6A46-B65F-B75EC518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A678-6755-7641-84FE-E34ADD9A8EDB}" type="slidenum">
              <a:rPr lang="da-DK" smtClean="0"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073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C612-DCCF-C848-B611-35845847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85E23-CCE8-594C-855B-6B3955E35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22A1-FAF1-FC4F-8022-1A88C344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92C3-5BA5-8941-AD0A-A108ADEEF361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D6C84-EB46-6340-80C7-8026D6E5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E0EE-5481-3D4B-85F3-DE9F4B8A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A678-6755-7641-84FE-E34ADD9A8EDB}" type="slidenum">
              <a:rPr lang="da-DK" smtClean="0"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016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EDE5A-8531-0148-B2A8-CE2FE28DA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27F-B224-BF40-AB99-0DB9274C9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AF2F7-36B2-8442-8C6E-B63BB46A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92C3-5BA5-8941-AD0A-A108ADEEF361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7B8FC-86AE-6B49-B5E3-ED5DA7E4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73E2-4AC0-6D4D-8688-D175FCE7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A678-6755-7641-84FE-E34ADD9A8EDB}" type="slidenum">
              <a:rPr lang="da-DK" smtClean="0"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189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B066-26F2-1643-B268-26D53E80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D1C3E-A084-6148-A380-944073BC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F4FD-5453-2E45-A1E1-177E64F1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92C3-5BA5-8941-AD0A-A108ADEEF361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D0F5C-1A55-A645-A1C9-E74B3218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DAF5-CB20-B04C-80C2-247505CC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A678-6755-7641-84FE-E34ADD9A8EDB}" type="slidenum">
              <a:rPr lang="da-DK" smtClean="0"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93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24D5-BDFD-2748-AC80-5725C917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47BD1-D726-4D4A-BD94-0FE9E5DCA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F4142-B9A2-6648-818A-219215BC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92C3-5BA5-8941-AD0A-A108ADEEF361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7915F-2C00-4E49-A889-038CC9AE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EAAB3-4ACC-8A49-A8EB-C0939909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A678-6755-7641-84FE-E34ADD9A8EDB}" type="slidenum">
              <a:rPr lang="da-DK" smtClean="0"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33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A1A7-6B9B-4C45-ADCD-F18806E4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BB3E-FF39-2C4A-9C69-0CD5CE615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97DE2-FBA8-8540-9F34-DA1D1266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62807-26CB-3248-A5F2-C75155DE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92C3-5BA5-8941-AD0A-A108ADEEF361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EA72A-5F7E-FB4F-8A75-4585BC02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6D316-FAEF-F642-AAE2-3F24642E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A678-6755-7641-84FE-E34ADD9A8EDB}" type="slidenum">
              <a:rPr lang="da-DK" smtClean="0"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236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9CCD-3A7E-5A4D-B64C-F4E0B1BF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C7824-B131-F640-80F0-55AD771CF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4AA46-D0E9-AB44-939C-8A5F04874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53078-7A00-5946-AF4F-4750E33B1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7E505-896C-7C47-AB8F-58D561CCC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61194-11F3-EE4C-A129-C1759FC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92C3-5BA5-8941-AD0A-A108ADEEF361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2136E-1C92-C546-A4BE-15E112F9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3114F-83D4-974A-A109-092B824C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A678-6755-7641-84FE-E34ADD9A8EDB}" type="slidenum">
              <a:rPr lang="da-DK" smtClean="0"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334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B0DF-A287-5740-BA23-E1CEF135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FC508-C8E0-CE4B-BBE0-3718FDEA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92C3-5BA5-8941-AD0A-A108ADEEF361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40560-E5FA-6342-834F-E741CB0D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C433C-8DF2-4742-AD91-94D04979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A678-6755-7641-84FE-E34ADD9A8EDB}" type="slidenum">
              <a:rPr lang="da-DK" smtClean="0"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120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C69E3-DBD8-F74E-80B3-05C83B5A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92C3-5BA5-8941-AD0A-A108ADEEF361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6440B-5A9F-EA45-8AB7-C4271E6D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9BA86-31C8-3349-B233-EA4FFED0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A678-6755-7641-84FE-E34ADD9A8EDB}" type="slidenum">
              <a:rPr lang="da-DK" smtClean="0"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906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2309-DA9F-DF41-AAF4-598DE873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A549-CEAB-9D4B-99EC-5C4481A3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D646B-78FB-6440-9034-A215F77F5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22543-E8A4-454E-9905-F551CEB8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92C3-5BA5-8941-AD0A-A108ADEEF361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636EB-B840-C945-B5B9-BBDB3698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FDBE4-BA54-184D-93A9-68C76A7D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A678-6755-7641-84FE-E34ADD9A8EDB}" type="slidenum">
              <a:rPr lang="da-DK" smtClean="0"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41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BD29-6AFF-A741-8056-2F6CB3E1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97B74-566A-0341-B242-C06507F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00DAC-E098-AE4E-AC67-EA47103A2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6195D-2371-E349-9C94-7C87BE80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92C3-5BA5-8941-AD0A-A108ADEEF361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681B1-ED85-5541-A6BE-3E405D24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CD9F7-1D65-6842-90FC-F0F9D76C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A678-6755-7641-84FE-E34ADD9A8EDB}" type="slidenum">
              <a:rPr lang="da-DK" smtClean="0"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406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A2E95-AEA3-E44D-8817-9DE8997B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DCF27-7D36-E742-BC10-ACA083BB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7714E-5669-564C-BA57-868189C86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92C3-5BA5-8941-AD0A-A108ADEEF361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846CB-809D-644F-B996-D6EA0B833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A8CF3-F3CC-8D4E-887A-CFB210732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A678-6755-7641-84FE-E34ADD9A8EDB}" type="slidenum">
              <a:rPr lang="da-DK" smtClean="0"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251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apis/API-Factory/Standard_Tracking_API/0.0.3#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apis/API-Factory/Smart_Event_Catalog/0.0.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B28A-F3DC-EA4A-B3AC-6E948BC94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OpenShipping.org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69689-60C0-BF44-A7A2-67FE62A7C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Workshop – January 19</a:t>
            </a:r>
          </a:p>
        </p:txBody>
      </p:sp>
    </p:spTree>
    <p:extLst>
      <p:ext uri="{BB962C8B-B14F-4D97-AF65-F5344CB8AC3E}">
        <p14:creationId xmlns:p14="http://schemas.microsoft.com/office/powerpoint/2010/main" val="124651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C4FA-A1DC-024D-BAD9-26F769F4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API Tracking – Post endpoints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C5CD0E7-4F84-47A5-86D3-25DA7F93C2D4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367865" cy="4430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0" hangingPunct="1">
              <a:lnSpc>
                <a:spcPts val="124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2pPr>
            <a:lvl3pPr marL="6858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3pPr>
            <a:lvl4pPr marL="10287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4pPr>
            <a:lvl5pPr marL="13716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just" defTabSz="685800" rtl="0" eaLnBrk="1" fontAlgn="auto" latinLnBrk="0" hangingPunct="1">
              <a:lnSpc>
                <a:spcPts val="13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51039"/>
                </a:solidFill>
                <a:effectLst/>
                <a:uLnTx/>
                <a:uFillTx/>
                <a:latin typeface="Arial" charset="0"/>
                <a:cs typeface="Arial" charset="0"/>
              </a:rPr>
              <a:t>The first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51039"/>
                </a:solidFill>
                <a:effectLst/>
                <a:uLnTx/>
                <a:uFillTx/>
                <a:latin typeface="Arial" charset="0"/>
                <a:cs typeface="Arial" charset="0"/>
                <a:hlinkClick r:id="rId2"/>
              </a:rPr>
              <a:t>Standard Tracking API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51039"/>
                </a:solidFill>
                <a:effectLst/>
                <a:uLnTx/>
                <a:uFillTx/>
                <a:latin typeface="Arial" charset="0"/>
                <a:cs typeface="Arial" charset="0"/>
              </a:rPr>
              <a:t> specification focuses on </a:t>
            </a:r>
            <a:r>
              <a:rPr lang="en-US" sz="1400" b="1" u="sng" dirty="0"/>
              <a:t>posting</a:t>
            </a:r>
            <a:r>
              <a:rPr lang="en-US" sz="1400" dirty="0"/>
              <a:t> e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51039"/>
                </a:solidFill>
                <a:effectLst/>
                <a:uLnTx/>
                <a:uFillTx/>
                <a:latin typeface="Arial" charset="0"/>
                <a:cs typeface="Arial" charset="0"/>
              </a:rPr>
              <a:t>vents</a:t>
            </a:r>
          </a:p>
          <a:p>
            <a:pPr marL="285750" marR="0" lvl="0" indent="-285750" algn="just" defTabSz="685800" rtl="0" eaLnBrk="1" fontAlgn="auto" latinLnBrk="0" hangingPunct="1">
              <a:lnSpc>
                <a:spcPts val="13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051039"/>
              </a:solidFill>
              <a:effectLst/>
              <a:uLnTx/>
              <a:uFillTx/>
              <a:latin typeface="Arial" charset="0"/>
              <a:cs typeface="Arial" charset="0"/>
            </a:endParaRPr>
          </a:p>
          <a:p>
            <a:pPr marL="285750" marR="0" lvl="0" indent="-285750" algn="just" defTabSz="685800" rtl="0" eaLnBrk="1" fontAlgn="auto" latinLnBrk="0" hangingPunct="1">
              <a:lnSpc>
                <a:spcPts val="13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1400" dirty="0"/>
              <a:t>Multiple </a:t>
            </a:r>
            <a:r>
              <a:rPr lang="en-US" sz="1400" b="1" dirty="0"/>
              <a:t>POST</a:t>
            </a:r>
            <a:r>
              <a:rPr lang="en-US" sz="1400" dirty="0"/>
              <a:t> endpoints are available to control the access of different data providers (e.g. carriers, transporters, </a:t>
            </a:r>
            <a:r>
              <a:rPr lang="en-US" sz="1400" dirty="0" err="1"/>
              <a:t>etc</a:t>
            </a:r>
            <a:r>
              <a:rPr lang="en-US" sz="1400" dirty="0"/>
              <a:t>).</a:t>
            </a:r>
          </a:p>
          <a:p>
            <a:pPr marL="285750" marR="0" lvl="0" indent="-285750" algn="just" defTabSz="685800" rtl="0" eaLnBrk="1" fontAlgn="auto" latinLnBrk="0" hangingPunct="1">
              <a:lnSpc>
                <a:spcPts val="13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sz="1400" dirty="0"/>
          </a:p>
          <a:p>
            <a:pPr marL="285750" marR="0" lvl="0" indent="-285750" algn="just" defTabSz="685800" rtl="0" eaLnBrk="1" fontAlgn="auto" latinLnBrk="0" hangingPunct="1">
              <a:lnSpc>
                <a:spcPts val="13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1400" dirty="0"/>
              <a:t>A POST endpoint contains:</a:t>
            </a:r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1400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400" dirty="0" err="1"/>
              <a:t>Vehicule</a:t>
            </a:r>
            <a:r>
              <a:rPr lang="en-US" sz="1400" dirty="0"/>
              <a:t> type: Vessel, Rail, Truck, or Air</a:t>
            </a:r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1400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Event ‘type/flavor’: Planned, Estimated, or Actual</a:t>
            </a:r>
          </a:p>
          <a:p>
            <a:pPr lvl="1" algn="just">
              <a:lnSpc>
                <a:spcPts val="1340"/>
              </a:lnSpc>
              <a:spcBef>
                <a:spcPts val="0"/>
              </a:spcBef>
              <a:defRPr/>
            </a:pPr>
            <a:endParaRPr lang="en-US" sz="1400" dirty="0"/>
          </a:p>
          <a:p>
            <a:pPr marL="285750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en-US" sz="1400" dirty="0"/>
              <a:t>A POST endpoint contains a parameter specifying the object to be tracked : </a:t>
            </a:r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1400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A consignment reference (e.g. booking number)</a:t>
            </a:r>
          </a:p>
          <a:p>
            <a:pPr lvl="1" algn="just">
              <a:lnSpc>
                <a:spcPts val="1340"/>
              </a:lnSpc>
              <a:spcBef>
                <a:spcPts val="0"/>
              </a:spcBef>
              <a:defRPr/>
            </a:pPr>
            <a:endParaRPr lang="en-US" sz="1400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An equipment reference (i.e. equipment reference)</a:t>
            </a:r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1400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endParaRPr lang="en-US" sz="1400" dirty="0"/>
          </a:p>
          <a:p>
            <a:pPr marL="285750" indent="-285750" algn="just">
              <a:lnSpc>
                <a:spcPts val="1340"/>
              </a:lnSpc>
              <a:spcBef>
                <a:spcPts val="0"/>
              </a:spcBef>
              <a:buFont typeface="Symbol" panose="05050102010706020507" pitchFamily="18" charset="2"/>
              <a:buChar char="Þ"/>
            </a:pPr>
            <a:r>
              <a:rPr lang="en-US" sz="1400" dirty="0"/>
              <a:t>Thus, an example of tracking estimated vessel events for a given container is:</a:t>
            </a:r>
          </a:p>
          <a:p>
            <a:pPr algn="just">
              <a:lnSpc>
                <a:spcPts val="1340"/>
              </a:lnSpc>
              <a:spcBef>
                <a:spcPts val="0"/>
              </a:spcBef>
            </a:pPr>
            <a:endParaRPr lang="en-US" sz="1400" dirty="0"/>
          </a:p>
          <a:p>
            <a:pPr algn="just">
              <a:lnSpc>
                <a:spcPts val="1340"/>
              </a:lnSpc>
              <a:spcBef>
                <a:spcPts val="0"/>
              </a:spcBef>
            </a:pPr>
            <a:r>
              <a:rPr lang="en-US" sz="1400" i="1" dirty="0">
                <a:latin typeface="+mj-lt"/>
              </a:rPr>
              <a:t>      POST /</a:t>
            </a:r>
            <a:r>
              <a:rPr lang="en-US" sz="1400" i="1" dirty="0" err="1">
                <a:latin typeface="+mj-lt"/>
              </a:rPr>
              <a:t>equipments</a:t>
            </a:r>
            <a:r>
              <a:rPr lang="en-US" sz="1400" i="1" dirty="0">
                <a:latin typeface="+mj-lt"/>
              </a:rPr>
              <a:t>/{</a:t>
            </a:r>
            <a:r>
              <a:rPr lang="en-US" sz="1400" i="1" dirty="0" err="1">
                <a:latin typeface="+mj-lt"/>
              </a:rPr>
              <a:t>equipmentNumber</a:t>
            </a:r>
            <a:r>
              <a:rPr lang="en-US" sz="1400" i="1" dirty="0">
                <a:latin typeface="+mj-lt"/>
              </a:rPr>
              <a:t>}/</a:t>
            </a:r>
            <a:r>
              <a:rPr lang="en-US" sz="1400" i="1" dirty="0" err="1">
                <a:latin typeface="+mj-lt"/>
              </a:rPr>
              <a:t>estimatedVesselEvent</a:t>
            </a:r>
            <a:endParaRPr lang="en-US" sz="1400" i="1" dirty="0">
              <a:latin typeface="+mj-lt"/>
            </a:endParaRPr>
          </a:p>
          <a:p>
            <a:pPr lvl="1" algn="just">
              <a:lnSpc>
                <a:spcPts val="1340"/>
              </a:lnSpc>
              <a:spcBef>
                <a:spcPts val="0"/>
              </a:spcBef>
            </a:pPr>
            <a:endParaRPr lang="en-US" sz="1400" dirty="0"/>
          </a:p>
          <a:p>
            <a:pPr algn="just">
              <a:lnSpc>
                <a:spcPts val="1340"/>
              </a:lnSpc>
              <a:spcBef>
                <a:spcPts val="0"/>
              </a:spcBef>
            </a:pPr>
            <a:endParaRPr lang="en-US" sz="1400" b="1" i="1" u="sng" dirty="0"/>
          </a:p>
          <a:p>
            <a:pPr algn="just">
              <a:lnSpc>
                <a:spcPts val="1340"/>
              </a:lnSpc>
              <a:spcBef>
                <a:spcPts val="0"/>
              </a:spcBef>
            </a:pPr>
            <a:r>
              <a:rPr lang="en-US" sz="1400" b="1" i="1" u="sng" dirty="0"/>
              <a:t>Note:</a:t>
            </a:r>
            <a:r>
              <a:rPr lang="en-US" sz="1400" i="1" dirty="0"/>
              <a:t> here, we assume that posting any event type (planned, estimated or actual) could be done at both consignment &amp; equipment levels.</a:t>
            </a:r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51039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01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C4FA-A1DC-024D-BAD9-26F769F4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API Tracking – CEFACT Model</a:t>
            </a:r>
            <a:br>
              <a:rPr lang="da-DK" dirty="0"/>
            </a:br>
            <a:r>
              <a:rPr lang="da-DK" sz="2800" dirty="0"/>
              <a:t>API resources vs. CEFACT resources</a:t>
            </a:r>
            <a:endParaRPr lang="da-DK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C5CD0E7-4F84-47A5-86D3-25DA7F93C2D4}"/>
              </a:ext>
            </a:extLst>
          </p:cNvPr>
          <p:cNvSpPr txBox="1">
            <a:spLocks/>
          </p:cNvSpPr>
          <p:nvPr/>
        </p:nvSpPr>
        <p:spPr>
          <a:xfrm>
            <a:off x="2322844" y="1607021"/>
            <a:ext cx="10367865" cy="4430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0" hangingPunct="1">
              <a:lnSpc>
                <a:spcPts val="124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2pPr>
            <a:lvl3pPr marL="6858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3pPr>
            <a:lvl4pPr marL="10287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4pPr>
            <a:lvl5pPr marL="13716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340"/>
              </a:lnSpc>
              <a:spcBef>
                <a:spcPts val="0"/>
              </a:spcBef>
            </a:pPr>
            <a:endParaRPr lang="en-US" sz="1400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51039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3" name="Espace réservé du contenu 2">
            <a:extLst>
              <a:ext uri="{FF2B5EF4-FFF2-40B4-BE49-F238E27FC236}">
                <a16:creationId xmlns:a16="http://schemas.microsoft.com/office/drawing/2014/main" id="{032B3BE1-C2CE-4087-B3C1-59ABA27F5368}"/>
              </a:ext>
            </a:extLst>
          </p:cNvPr>
          <p:cNvSpPr txBox="1">
            <a:spLocks/>
          </p:cNvSpPr>
          <p:nvPr/>
        </p:nvSpPr>
        <p:spPr>
          <a:xfrm>
            <a:off x="835566" y="2060756"/>
            <a:ext cx="6293021" cy="4430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0" hangingPunct="1">
              <a:lnSpc>
                <a:spcPts val="124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2pPr>
            <a:lvl3pPr marL="6858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3pPr>
            <a:lvl4pPr marL="10287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4pPr>
            <a:lvl5pPr marL="13716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en-US" sz="1400" dirty="0"/>
              <a:t>CEFACT model differentiates between Trade Data (yellow) and Transport Data (blue). </a:t>
            </a:r>
          </a:p>
          <a:p>
            <a:pPr marL="285750" marR="0" lvl="0" indent="-285750" algn="just" defTabSz="685800" rtl="0" eaLnBrk="1" fontAlgn="auto" latinLnBrk="0" hangingPunct="1">
              <a:lnSpc>
                <a:spcPts val="13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sz="1400" dirty="0"/>
          </a:p>
          <a:p>
            <a:pPr marL="285750" marR="0" lvl="0" indent="-285750" algn="just" defTabSz="685800" rtl="0" eaLnBrk="1" fontAlgn="auto" latinLnBrk="0" hangingPunct="1">
              <a:lnSpc>
                <a:spcPts val="13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1400" dirty="0"/>
              <a:t>Tracking API main entities:</a:t>
            </a:r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b="1" dirty="0"/>
              <a:t>Consignment</a:t>
            </a:r>
          </a:p>
          <a:p>
            <a:pPr marL="971550" lvl="2" indent="-285750" algn="just">
              <a:lnSpc>
                <a:spcPts val="134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/>
              <a:t>Yellow ‘Delivery’ CEFACT resource (</a:t>
            </a:r>
            <a:r>
              <a:rPr lang="en-US" dirty="0" err="1"/>
              <a:t>i.e.‘Shipment</a:t>
            </a:r>
            <a:r>
              <a:rPr lang="en-US" dirty="0"/>
              <a:t>’) is represented as an attribute of this API ‘consignment’ entity</a:t>
            </a:r>
          </a:p>
          <a:p>
            <a:pPr marL="971550" lvl="2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b="1" dirty="0"/>
              <a:t>Transport</a:t>
            </a:r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b="1" dirty="0"/>
              <a:t>Equipment</a:t>
            </a:r>
          </a:p>
          <a:p>
            <a:pPr marL="971550" lvl="2" indent="-285750" algn="just">
              <a:lnSpc>
                <a:spcPts val="134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/>
              <a:t>Blue ‘Transport Equipment’ CEFACT resource is split into two ‘Transport’ &amp; ‘Equipment’ entities. </a:t>
            </a:r>
          </a:p>
          <a:p>
            <a:pPr marL="971550" lvl="2" indent="-285750" algn="just">
              <a:lnSpc>
                <a:spcPts val="134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/>
              <a:t>Blue ‘Transport Means’ will be represented in the API ‘Transport’ one.</a:t>
            </a:r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b="1" dirty="0"/>
              <a:t>Event</a:t>
            </a:r>
          </a:p>
          <a:p>
            <a:pPr marL="971550" lvl="2" indent="-285750" algn="just">
              <a:lnSpc>
                <a:spcPts val="134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/>
              <a:t>Blue ‘Transport Movement’ CEFACT resource is covered by this ‘event’ entity, which aims to be more generic/extensible as described later.</a:t>
            </a:r>
          </a:p>
          <a:p>
            <a:pPr marL="285750" marR="0" lvl="0" indent="-285750" algn="just" defTabSz="685800" rtl="0" eaLnBrk="1" fontAlgn="auto" latinLnBrk="0" hangingPunct="1">
              <a:lnSpc>
                <a:spcPts val="13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sz="1400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51039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D0A29E77-05F3-4B81-97F9-F913E2CB7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048" y="1607021"/>
            <a:ext cx="4909496" cy="48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1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C4FA-A1DC-024D-BAD9-26F769F4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API Tracking – Components 1/4 </a:t>
            </a:r>
            <a:br>
              <a:rPr lang="da-DK" dirty="0"/>
            </a:br>
            <a:r>
              <a:rPr lang="da-DK" sz="2800" dirty="0"/>
              <a:t>Generic definition of an event</a:t>
            </a:r>
            <a:endParaRPr lang="da-DK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C5CD0E7-4F84-47A5-86D3-25DA7F93C2D4}"/>
              </a:ext>
            </a:extLst>
          </p:cNvPr>
          <p:cNvSpPr txBox="1">
            <a:spLocks/>
          </p:cNvSpPr>
          <p:nvPr/>
        </p:nvSpPr>
        <p:spPr>
          <a:xfrm>
            <a:off x="2322844" y="1607021"/>
            <a:ext cx="10367865" cy="4430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0" hangingPunct="1">
              <a:lnSpc>
                <a:spcPts val="124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2pPr>
            <a:lvl3pPr marL="6858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3pPr>
            <a:lvl4pPr marL="10287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4pPr>
            <a:lvl5pPr marL="13716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340"/>
              </a:lnSpc>
              <a:spcBef>
                <a:spcPts val="0"/>
              </a:spcBef>
            </a:pPr>
            <a:endParaRPr lang="en-US" sz="1400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51039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DA85852-46A5-4BA2-B54D-5D2321F1E903}"/>
              </a:ext>
            </a:extLst>
          </p:cNvPr>
          <p:cNvSpPr/>
          <p:nvPr/>
        </p:nvSpPr>
        <p:spPr>
          <a:xfrm>
            <a:off x="5717356" y="5341549"/>
            <a:ext cx="2026751" cy="12628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Planned</a:t>
            </a:r>
            <a:r>
              <a:rPr lang="fr-FR" dirty="0">
                <a:solidFill>
                  <a:schemeClr val="tx1"/>
                </a:solidFill>
              </a:rPr>
              <a:t> Event</a:t>
            </a:r>
          </a:p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Additional</a:t>
            </a:r>
            <a:r>
              <a:rPr lang="fr-FR" sz="1400" i="1" dirty="0">
                <a:solidFill>
                  <a:schemeClr val="tx1"/>
                </a:solidFill>
              </a:rPr>
              <a:t> </a:t>
            </a:r>
            <a:r>
              <a:rPr lang="fr-FR" sz="1400" i="1" dirty="0" err="1">
                <a:solidFill>
                  <a:schemeClr val="tx1"/>
                </a:solidFill>
              </a:rPr>
              <a:t>properties</a:t>
            </a:r>
            <a:r>
              <a:rPr lang="fr-FR" sz="1400" i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-plan </a:t>
            </a:r>
            <a:r>
              <a:rPr lang="fr-FR" sz="1400" i="1" dirty="0" err="1">
                <a:solidFill>
                  <a:schemeClr val="tx1"/>
                </a:solidFill>
              </a:rPr>
              <a:t>Ref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3ED0BE6-740A-43EE-82AE-D36BB20D2CE1}"/>
              </a:ext>
            </a:extLst>
          </p:cNvPr>
          <p:cNvSpPr/>
          <p:nvPr/>
        </p:nvSpPr>
        <p:spPr>
          <a:xfrm>
            <a:off x="7893164" y="5312366"/>
            <a:ext cx="2026751" cy="126284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Estimated</a:t>
            </a:r>
            <a:r>
              <a:rPr lang="fr-FR" dirty="0">
                <a:solidFill>
                  <a:schemeClr val="tx1"/>
                </a:solidFill>
              </a:rPr>
              <a:t> Event</a:t>
            </a:r>
          </a:p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required</a:t>
            </a:r>
            <a:r>
              <a:rPr lang="fr-FR" sz="1400" i="1" dirty="0">
                <a:solidFill>
                  <a:schemeClr val="tx1"/>
                </a:solidFill>
              </a:rPr>
              <a:t> </a:t>
            </a:r>
            <a:r>
              <a:rPr lang="fr-FR" sz="1400" i="1" dirty="0" err="1">
                <a:solidFill>
                  <a:schemeClr val="tx1"/>
                </a:solidFill>
              </a:rPr>
              <a:t>properties</a:t>
            </a:r>
            <a:r>
              <a:rPr lang="fr-FR" sz="1400" i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-</a:t>
            </a:r>
            <a:r>
              <a:rPr lang="fr-FR" sz="1400" i="1" dirty="0" err="1">
                <a:solidFill>
                  <a:schemeClr val="tx1"/>
                </a:solidFill>
              </a:rPr>
              <a:t>equipmentReference</a:t>
            </a:r>
            <a:r>
              <a:rPr lang="fr-FR" sz="1400" dirty="0">
                <a:solidFill>
                  <a:srgbClr val="FF0000"/>
                </a:solidFill>
              </a:rPr>
              <a:t> *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7D9FC92-8B02-4806-AAAF-3508C050E4E7}"/>
              </a:ext>
            </a:extLst>
          </p:cNvPr>
          <p:cNvSpPr/>
          <p:nvPr/>
        </p:nvSpPr>
        <p:spPr>
          <a:xfrm>
            <a:off x="10114313" y="5294177"/>
            <a:ext cx="2026751" cy="12628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Actual</a:t>
            </a:r>
            <a:r>
              <a:rPr lang="fr-FR" dirty="0">
                <a:solidFill>
                  <a:schemeClr val="tx1"/>
                </a:solidFill>
              </a:rPr>
              <a:t> Event</a:t>
            </a:r>
          </a:p>
          <a:p>
            <a:pPr lvl="0" algn="ctr"/>
            <a:r>
              <a:rPr lang="fr-FR" sz="1400" i="1" dirty="0" err="1">
                <a:solidFill>
                  <a:prstClr val="black"/>
                </a:solidFill>
              </a:rPr>
              <a:t>required</a:t>
            </a:r>
            <a:r>
              <a:rPr lang="fr-FR" sz="1400" i="1" dirty="0">
                <a:solidFill>
                  <a:prstClr val="black"/>
                </a:solidFill>
              </a:rPr>
              <a:t> </a:t>
            </a:r>
            <a:r>
              <a:rPr lang="fr-FR" sz="1400" i="1" dirty="0" err="1">
                <a:solidFill>
                  <a:prstClr val="black"/>
                </a:solidFill>
              </a:rPr>
              <a:t>properties</a:t>
            </a:r>
            <a:r>
              <a:rPr lang="fr-FR" sz="1400" i="1" dirty="0">
                <a:solidFill>
                  <a:prstClr val="black"/>
                </a:solidFill>
              </a:rPr>
              <a:t>:</a:t>
            </a:r>
          </a:p>
          <a:p>
            <a:pPr lvl="0" algn="ctr"/>
            <a:r>
              <a:rPr lang="fr-FR" sz="1400" i="1" dirty="0">
                <a:solidFill>
                  <a:prstClr val="black"/>
                </a:solidFill>
              </a:rPr>
              <a:t>-</a:t>
            </a:r>
            <a:r>
              <a:rPr lang="fr-FR" sz="1400" i="1" dirty="0" err="1">
                <a:solidFill>
                  <a:prstClr val="black"/>
                </a:solidFill>
              </a:rPr>
              <a:t>equipmentReference</a:t>
            </a:r>
            <a:r>
              <a:rPr lang="fr-FR" sz="1400" dirty="0">
                <a:solidFill>
                  <a:srgbClr val="FF0000"/>
                </a:solidFill>
              </a:rPr>
              <a:t> *</a:t>
            </a:r>
            <a:endParaRPr lang="fr-FR" sz="1400" i="1" dirty="0">
              <a:solidFill>
                <a:prstClr val="black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1AECBCE-F8FA-466D-8388-8769B1D2FD80}"/>
              </a:ext>
            </a:extLst>
          </p:cNvPr>
          <p:cNvSpPr/>
          <p:nvPr/>
        </p:nvSpPr>
        <p:spPr>
          <a:xfrm>
            <a:off x="7944101" y="1496982"/>
            <a:ext cx="2251638" cy="230225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consignementData</a:t>
            </a:r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equipmentData</a:t>
            </a:r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transportData</a:t>
            </a:r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vehicule</a:t>
            </a:r>
            <a:r>
              <a:rPr lang="fr-FR" sz="1400" dirty="0">
                <a:solidFill>
                  <a:srgbClr val="FF0000"/>
                </a:solidFill>
              </a:rPr>
              <a:t>*</a:t>
            </a:r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location</a:t>
            </a:r>
            <a:r>
              <a:rPr lang="fr-FR" sz="1400" dirty="0">
                <a:solidFill>
                  <a:srgbClr val="FF0000"/>
                </a:solidFill>
              </a:rPr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date</a:t>
            </a:r>
            <a:r>
              <a:rPr lang="fr-FR" sz="1400" dirty="0">
                <a:solidFill>
                  <a:srgbClr val="FF0000"/>
                </a:solidFill>
              </a:rPr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….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43BCF55-0A18-4C22-8526-C1A46502AA2E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730732" y="3825387"/>
            <a:ext cx="2251637" cy="151616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3A84100-40D2-4751-BA01-6F3E777B138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906540" y="3839870"/>
            <a:ext cx="75831" cy="147249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1651E9FB-6973-4BE0-ADF3-00F556BC01B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982373" y="3799239"/>
            <a:ext cx="2145316" cy="14949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61A765A0-0EB4-40E6-A9BB-3FF9253151FE}"/>
              </a:ext>
            </a:extLst>
          </p:cNvPr>
          <p:cNvSpPr txBox="1"/>
          <p:nvPr/>
        </p:nvSpPr>
        <p:spPr>
          <a:xfrm>
            <a:off x="750651" y="2141642"/>
            <a:ext cx="67980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3 </a:t>
            </a:r>
            <a:r>
              <a:rPr lang="fr-FR" sz="1600" dirty="0" err="1"/>
              <a:t>event</a:t>
            </a:r>
            <a:r>
              <a:rPr lang="fr-FR" sz="1600" dirty="0"/>
              <a:t> ‘types’ are </a:t>
            </a:r>
            <a:r>
              <a:rPr lang="fr-FR" sz="1600" dirty="0" err="1"/>
              <a:t>defined</a:t>
            </a:r>
            <a:r>
              <a:rPr lang="fr-FR" sz="16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/>
              <a:t>« </a:t>
            </a:r>
            <a:r>
              <a:rPr lang="fr-FR" sz="1600" dirty="0" err="1"/>
              <a:t>PlannedEvent</a:t>
            </a:r>
            <a:r>
              <a:rPr lang="fr-FR" sz="1600" dirty="0"/>
              <a:t> »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/>
              <a:t>« </a:t>
            </a:r>
            <a:r>
              <a:rPr lang="fr-FR" sz="1600" dirty="0" err="1"/>
              <a:t>EstimatedEvent</a:t>
            </a:r>
            <a:r>
              <a:rPr lang="fr-FR" sz="1600" dirty="0"/>
              <a:t> »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/>
              <a:t>« </a:t>
            </a:r>
            <a:r>
              <a:rPr lang="fr-FR" sz="1600" dirty="0" err="1"/>
              <a:t>ActualEvent</a:t>
            </a:r>
            <a:r>
              <a:rPr lang="fr-FR" sz="1600" dirty="0"/>
              <a:t> »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 err="1"/>
              <a:t>They</a:t>
            </a:r>
            <a:r>
              <a:rPr lang="fr-FR" sz="1600" dirty="0"/>
              <a:t> are </a:t>
            </a:r>
            <a:r>
              <a:rPr lang="fr-FR" sz="1600" dirty="0" err="1"/>
              <a:t>inheriting</a:t>
            </a:r>
            <a:r>
              <a:rPr lang="fr-FR" sz="1600" dirty="0"/>
              <a:t> from « Event » </a:t>
            </a:r>
            <a:r>
              <a:rPr lang="fr-FR" sz="1600" dirty="0" err="1"/>
              <a:t>generic</a:t>
            </a:r>
            <a:r>
              <a:rPr lang="fr-FR" sz="1600" dirty="0"/>
              <a:t> one.</a:t>
            </a:r>
          </a:p>
          <a:p>
            <a:endParaRPr lang="fr-FR" sz="16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1600" dirty="0"/>
              <a:t>This </a:t>
            </a:r>
            <a:r>
              <a:rPr lang="fr-FR" sz="1600" dirty="0" err="1"/>
              <a:t>allows</a:t>
            </a:r>
            <a:r>
              <a:rPr lang="fr-FR" sz="1600" dirty="0"/>
              <a:t> </a:t>
            </a:r>
            <a:r>
              <a:rPr lang="fr-FR" sz="1600" dirty="0" err="1"/>
              <a:t>flexibility</a:t>
            </a:r>
            <a:r>
              <a:rPr lang="fr-FR" sz="1600" dirty="0"/>
              <a:t> in </a:t>
            </a:r>
            <a:r>
              <a:rPr lang="fr-FR" sz="1600" dirty="0" err="1"/>
              <a:t>adding</a:t>
            </a:r>
            <a:r>
              <a:rPr lang="fr-FR" sz="1600" dirty="0"/>
              <a:t> </a:t>
            </a:r>
            <a:r>
              <a:rPr lang="fr-FR" sz="1600" dirty="0" err="1"/>
              <a:t>specific</a:t>
            </a:r>
            <a:r>
              <a:rPr lang="fr-FR" sz="1600" dirty="0"/>
              <a:t> </a:t>
            </a:r>
            <a:r>
              <a:rPr lang="fr-FR" sz="1600" dirty="0" err="1"/>
              <a:t>properties</a:t>
            </a:r>
            <a:r>
              <a:rPr lang="fr-FR" sz="1600" dirty="0"/>
              <a:t>, and/or </a:t>
            </a:r>
            <a:r>
              <a:rPr lang="fr-FR" sz="1600" dirty="0" err="1"/>
              <a:t>defining</a:t>
            </a:r>
            <a:r>
              <a:rPr lang="fr-FR" sz="1600" dirty="0"/>
              <a:t> the </a:t>
            </a:r>
            <a:r>
              <a:rPr lang="fr-FR" sz="1600" dirty="0" err="1"/>
              <a:t>required</a:t>
            </a:r>
            <a:r>
              <a:rPr lang="fr-FR" sz="1600" dirty="0"/>
              <a:t> </a:t>
            </a:r>
            <a:r>
              <a:rPr lang="fr-FR" sz="1600" dirty="0" err="1"/>
              <a:t>ones</a:t>
            </a:r>
            <a:r>
              <a:rPr lang="fr-FR" sz="1600" dirty="0"/>
              <a:t> </a:t>
            </a:r>
            <a:r>
              <a:rPr lang="fr-FR" sz="1600" dirty="0" err="1"/>
              <a:t>according</a:t>
            </a:r>
            <a:r>
              <a:rPr lang="fr-FR" sz="1600" dirty="0"/>
              <a:t> to </a:t>
            </a:r>
            <a:r>
              <a:rPr lang="fr-FR" sz="1600" dirty="0" err="1"/>
              <a:t>each</a:t>
            </a:r>
            <a:r>
              <a:rPr lang="fr-FR" sz="1600" dirty="0"/>
              <a:t> type.</a:t>
            </a:r>
          </a:p>
          <a:p>
            <a:endParaRPr lang="fr-FR" sz="1600" dirty="0"/>
          </a:p>
          <a:p>
            <a:r>
              <a:rPr lang="fr-FR" sz="1600" dirty="0"/>
              <a:t>For instance, the </a:t>
            </a:r>
            <a:r>
              <a:rPr lang="fr-FR" sz="1600" dirty="0" err="1"/>
              <a:t>equipment</a:t>
            </a:r>
            <a:r>
              <a:rPr lang="fr-FR" sz="1600" dirty="0"/>
              <a:t> </a:t>
            </a:r>
            <a:r>
              <a:rPr lang="fr-FR" sz="1600" dirty="0" err="1"/>
              <a:t>reference</a:t>
            </a:r>
            <a:r>
              <a:rPr lang="fr-FR" sz="1600" dirty="0"/>
              <a:t> </a:t>
            </a:r>
            <a:r>
              <a:rPr lang="fr-FR" sz="1600" dirty="0" err="1"/>
              <a:t>should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mandatory</a:t>
            </a:r>
            <a:r>
              <a:rPr lang="fr-FR" sz="1600" dirty="0"/>
              <a:t> for ‘</a:t>
            </a:r>
            <a:r>
              <a:rPr lang="fr-FR" sz="1600" dirty="0" err="1"/>
              <a:t>estimated</a:t>
            </a:r>
            <a:r>
              <a:rPr lang="fr-FR" sz="1600" dirty="0"/>
              <a:t>’ and ‘</a:t>
            </a:r>
            <a:r>
              <a:rPr lang="fr-FR" sz="1600" dirty="0" err="1"/>
              <a:t>actual</a:t>
            </a:r>
            <a:r>
              <a:rPr lang="fr-FR" sz="1600" dirty="0"/>
              <a:t>’ </a:t>
            </a:r>
            <a:r>
              <a:rPr lang="fr-FR" sz="1600" dirty="0" err="1"/>
              <a:t>events</a:t>
            </a:r>
            <a:r>
              <a:rPr lang="fr-FR" sz="1600" dirty="0"/>
              <a:t> (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operational</a:t>
            </a:r>
            <a:r>
              <a:rPr lang="fr-FR" sz="1600" dirty="0"/>
              <a:t> transport has </a:t>
            </a:r>
            <a:r>
              <a:rPr lang="fr-FR" sz="1600" dirty="0" err="1"/>
              <a:t>started</a:t>
            </a:r>
            <a:r>
              <a:rPr lang="fr-FR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7061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C4FA-A1DC-024D-BAD9-26F769F4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API Tracking – Components 2/4</a:t>
            </a:r>
            <a:br>
              <a:rPr lang="da-DK" dirty="0"/>
            </a:br>
            <a:r>
              <a:rPr lang="da-DK" sz="2800" dirty="0"/>
              <a:t>Case 1:</a:t>
            </a:r>
            <a:r>
              <a:rPr lang="da-DK" dirty="0"/>
              <a:t> </a:t>
            </a:r>
            <a:r>
              <a:rPr lang="da-DK" sz="2800" dirty="0"/>
              <a:t>Physical move </a:t>
            </a:r>
            <a:endParaRPr lang="da-DK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C5CD0E7-4F84-47A5-86D3-25DA7F93C2D4}"/>
              </a:ext>
            </a:extLst>
          </p:cNvPr>
          <p:cNvSpPr txBox="1">
            <a:spLocks/>
          </p:cNvSpPr>
          <p:nvPr/>
        </p:nvSpPr>
        <p:spPr>
          <a:xfrm>
            <a:off x="2364731" y="1607021"/>
            <a:ext cx="10367865" cy="4430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0" hangingPunct="1">
              <a:lnSpc>
                <a:spcPts val="124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2pPr>
            <a:lvl3pPr marL="6858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3pPr>
            <a:lvl4pPr marL="10287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4pPr>
            <a:lvl5pPr marL="13716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340"/>
              </a:lnSpc>
              <a:spcBef>
                <a:spcPts val="0"/>
              </a:spcBef>
            </a:pPr>
            <a:endParaRPr lang="en-US" sz="1400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51039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DA85852-46A5-4BA2-B54D-5D2321F1E903}"/>
              </a:ext>
            </a:extLst>
          </p:cNvPr>
          <p:cNvSpPr/>
          <p:nvPr/>
        </p:nvSpPr>
        <p:spPr>
          <a:xfrm>
            <a:off x="9033308" y="4774369"/>
            <a:ext cx="2026751" cy="12628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MoveEvent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 err="1">
                <a:solidFill>
                  <a:schemeClr val="tx1"/>
                </a:solidFill>
              </a:rPr>
              <a:t>moveCategory</a:t>
            </a:r>
            <a:endParaRPr lang="fr-FR" sz="14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 err="1">
                <a:solidFill>
                  <a:schemeClr val="tx1"/>
                </a:solidFill>
              </a:rPr>
              <a:t>moveCode</a:t>
            </a:r>
            <a:endParaRPr lang="fr-FR" sz="14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 err="1">
                <a:solidFill>
                  <a:schemeClr val="tx1"/>
                </a:solidFill>
              </a:rPr>
              <a:t>moveDescription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1AECBCE-F8FA-466D-8388-8769B1D2FD80}"/>
              </a:ext>
            </a:extLst>
          </p:cNvPr>
          <p:cNvSpPr/>
          <p:nvPr/>
        </p:nvSpPr>
        <p:spPr>
          <a:xfrm>
            <a:off x="8920865" y="1518530"/>
            <a:ext cx="2251638" cy="230225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consignementData</a:t>
            </a:r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equipmentData</a:t>
            </a:r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transportData</a:t>
            </a:r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vehicule</a:t>
            </a:r>
            <a:r>
              <a:rPr lang="fr-FR" sz="1400" dirty="0">
                <a:solidFill>
                  <a:srgbClr val="FF0000"/>
                </a:solidFill>
              </a:rPr>
              <a:t>*</a:t>
            </a:r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location</a:t>
            </a:r>
            <a:r>
              <a:rPr lang="fr-FR" sz="1400" dirty="0">
                <a:solidFill>
                  <a:srgbClr val="FF0000"/>
                </a:solidFill>
              </a:rPr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date</a:t>
            </a:r>
            <a:r>
              <a:rPr lang="fr-FR" sz="1400" dirty="0">
                <a:solidFill>
                  <a:srgbClr val="FF0000"/>
                </a:solidFill>
              </a:rPr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….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43BCF55-0A18-4C22-8526-C1A46502AA2E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10046684" y="3820787"/>
            <a:ext cx="0" cy="95358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61A765A0-0EB4-40E6-A9BB-3FF9253151FE}"/>
              </a:ext>
            </a:extLst>
          </p:cNvPr>
          <p:cNvSpPr txBox="1"/>
          <p:nvPr/>
        </p:nvSpPr>
        <p:spPr>
          <a:xfrm>
            <a:off x="750651" y="2141642"/>
            <a:ext cx="726928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An </a:t>
            </a:r>
            <a:r>
              <a:rPr lang="fr-FR" sz="1600" dirty="0" err="1"/>
              <a:t>event</a:t>
            </a:r>
            <a:r>
              <a:rPr lang="fr-FR" sz="1600" dirty="0"/>
              <a:t> </a:t>
            </a:r>
            <a:r>
              <a:rPr lang="fr-FR" sz="1600" dirty="0" err="1"/>
              <a:t>could</a:t>
            </a:r>
            <a:r>
              <a:rPr lang="fr-FR" sz="1600" dirty="0"/>
              <a:t> correspond to a </a:t>
            </a:r>
            <a:r>
              <a:rPr lang="fr-FR" sz="1600" dirty="0" err="1"/>
              <a:t>physical</a:t>
            </a:r>
            <a:r>
              <a:rPr lang="fr-FR" sz="1600" dirty="0"/>
              <a:t> move.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The description of </a:t>
            </a:r>
            <a:r>
              <a:rPr lang="fr-FR" sz="1600" dirty="0" err="1"/>
              <a:t>this</a:t>
            </a:r>
            <a:r>
              <a:rPr lang="fr-FR" sz="1600" dirty="0"/>
              <a:t> ‘move’ </a:t>
            </a:r>
            <a:r>
              <a:rPr lang="fr-FR" sz="1600" dirty="0" err="1"/>
              <a:t>event</a:t>
            </a:r>
            <a:r>
              <a:rPr lang="fr-FR" sz="1600" dirty="0"/>
              <a:t> has been </a:t>
            </a:r>
            <a:r>
              <a:rPr lang="fr-FR" sz="1600" dirty="0" err="1"/>
              <a:t>discussed</a:t>
            </a:r>
            <a:r>
              <a:rPr lang="fr-FR" sz="1600" dirty="0"/>
              <a:t> </a:t>
            </a:r>
            <a:r>
              <a:rPr lang="fr-FR" sz="1600" dirty="0" err="1"/>
              <a:t>during</a:t>
            </a:r>
            <a:r>
              <a:rPr lang="fr-FR" sz="1600" dirty="0"/>
              <a:t> the last workshop. </a:t>
            </a:r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A large part of move’ </a:t>
            </a:r>
            <a:r>
              <a:rPr lang="fr-FR" sz="1600" dirty="0" err="1"/>
              <a:t>attributes</a:t>
            </a:r>
            <a:r>
              <a:rPr lang="fr-FR" sz="1600" dirty="0"/>
              <a:t> </a:t>
            </a:r>
            <a:r>
              <a:rPr lang="fr-FR" sz="1600" dirty="0" err="1"/>
              <a:t>could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considered</a:t>
            </a:r>
            <a:r>
              <a:rPr lang="fr-FR" sz="1600" dirty="0"/>
              <a:t> as part of the </a:t>
            </a:r>
            <a:r>
              <a:rPr lang="fr-FR" sz="1600" dirty="0" err="1"/>
              <a:t>generic</a:t>
            </a:r>
            <a:r>
              <a:rPr lang="fr-FR" sz="1600" dirty="0"/>
              <a:t> </a:t>
            </a:r>
            <a:r>
              <a:rPr lang="fr-FR" sz="1600" dirty="0" err="1"/>
              <a:t>event</a:t>
            </a:r>
            <a:r>
              <a:rPr lang="fr-FR" sz="1600" dirty="0"/>
              <a:t> description, like: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 err="1"/>
              <a:t>Vehicule</a:t>
            </a:r>
            <a:endParaRPr lang="fr-F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/>
              <a:t>Location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/>
              <a:t>Date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/>
              <a:t>Position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/>
              <a:t>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The </a:t>
            </a:r>
            <a:r>
              <a:rPr lang="fr-FR" sz="1600" dirty="0" err="1"/>
              <a:t>additional</a:t>
            </a:r>
            <a:r>
              <a:rPr lang="fr-FR" sz="1600" dirty="0"/>
              <a:t> </a:t>
            </a:r>
            <a:r>
              <a:rPr lang="fr-FR" sz="1600" dirty="0" err="1"/>
              <a:t>attributes</a:t>
            </a:r>
            <a:r>
              <a:rPr lang="fr-FR" sz="1600" dirty="0"/>
              <a:t>, </a:t>
            </a:r>
            <a:r>
              <a:rPr lang="fr-FR" sz="1600" dirty="0" err="1"/>
              <a:t>specific</a:t>
            </a:r>
            <a:r>
              <a:rPr lang="fr-FR" sz="1600" dirty="0"/>
              <a:t> to a move are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 err="1"/>
              <a:t>moveCategory</a:t>
            </a:r>
            <a:r>
              <a:rPr lang="fr-FR" sz="1400" dirty="0"/>
              <a:t>: </a:t>
            </a:r>
            <a:r>
              <a:rPr lang="fr-FR" sz="1400" dirty="0" err="1"/>
              <a:t>Load</a:t>
            </a:r>
            <a:r>
              <a:rPr lang="fr-FR" sz="1400" dirty="0"/>
              <a:t>, </a:t>
            </a:r>
            <a:r>
              <a:rPr lang="fr-FR" sz="1400" dirty="0" err="1"/>
              <a:t>Departure</a:t>
            </a:r>
            <a:r>
              <a:rPr lang="fr-FR" sz="1400" dirty="0"/>
              <a:t>, </a:t>
            </a:r>
            <a:r>
              <a:rPr lang="fr-FR" sz="1400" dirty="0" err="1"/>
              <a:t>Arrival</a:t>
            </a:r>
            <a:r>
              <a:rPr lang="fr-FR" sz="1400" dirty="0"/>
              <a:t>, </a:t>
            </a:r>
            <a:r>
              <a:rPr lang="fr-FR" sz="1400" dirty="0" err="1"/>
              <a:t>Discharge</a:t>
            </a:r>
            <a:r>
              <a:rPr lang="fr-FR" sz="1400" dirty="0"/>
              <a:t>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r-FR" sz="1400" dirty="0"/>
              <a:t>Note: if </a:t>
            </a:r>
            <a:r>
              <a:rPr lang="fr-FR" sz="1400" dirty="0" err="1"/>
              <a:t>needed</a:t>
            </a:r>
            <a:r>
              <a:rPr lang="fr-FR" sz="1400" dirty="0"/>
              <a:t>, </a:t>
            </a:r>
            <a:r>
              <a:rPr lang="fr-FR" sz="1400" dirty="0" err="1"/>
              <a:t>this</a:t>
            </a:r>
            <a:r>
              <a:rPr lang="fr-FR" sz="1400" dirty="0"/>
              <a:t> </a:t>
            </a:r>
            <a:r>
              <a:rPr lang="fr-FR" sz="1400" dirty="0" err="1"/>
              <a:t>category</a:t>
            </a:r>
            <a:r>
              <a:rPr lang="fr-FR" sz="1400" dirty="0"/>
              <a:t> information </a:t>
            </a:r>
            <a:r>
              <a:rPr lang="fr-FR" sz="1400" dirty="0" err="1"/>
              <a:t>could</a:t>
            </a:r>
            <a:r>
              <a:rPr lang="fr-FR" sz="1400" dirty="0"/>
              <a:t>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added</a:t>
            </a:r>
            <a:r>
              <a:rPr lang="fr-FR" sz="1400" dirty="0"/>
              <a:t> to post </a:t>
            </a:r>
            <a:r>
              <a:rPr lang="fr-FR" sz="1400" dirty="0" err="1"/>
              <a:t>endpoints</a:t>
            </a:r>
            <a:r>
              <a:rPr lang="fr-FR" sz="1400" dirty="0"/>
              <a:t> (as in first </a:t>
            </a:r>
            <a:r>
              <a:rPr lang="fr-FR" sz="1400" dirty="0" err="1"/>
              <a:t>Nis’s</a:t>
            </a:r>
            <a:r>
              <a:rPr lang="fr-FR" sz="1400" dirty="0"/>
              <a:t> </a:t>
            </a:r>
            <a:r>
              <a:rPr lang="fr-FR" sz="1400" dirty="0" err="1"/>
              <a:t>poposal</a:t>
            </a:r>
            <a:r>
              <a:rPr lang="fr-FR" sz="1400" dirty="0"/>
              <a:t>)  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 err="1">
                <a:highlight>
                  <a:srgbClr val="FFFF00"/>
                </a:highlight>
              </a:rPr>
              <a:t>moveCode</a:t>
            </a:r>
            <a:r>
              <a:rPr lang="fr-FR" sz="1400" dirty="0">
                <a:highlight>
                  <a:srgbClr val="FFFF00"/>
                </a:highlight>
              </a:rPr>
              <a:t>: the UN/</a:t>
            </a:r>
            <a:r>
              <a:rPr lang="fr-FR" sz="1400" dirty="0" err="1">
                <a:highlight>
                  <a:srgbClr val="FFFF00"/>
                </a:highlight>
              </a:rPr>
              <a:t>EDIFACT's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physical</a:t>
            </a:r>
            <a:r>
              <a:rPr lang="fr-FR" sz="1400" dirty="0">
                <a:highlight>
                  <a:srgbClr val="FFFF00"/>
                </a:highlight>
              </a:rPr>
              <a:t> move codification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 err="1">
                <a:highlight>
                  <a:srgbClr val="FFFF00"/>
                </a:highlight>
              </a:rPr>
              <a:t>moveDescription</a:t>
            </a:r>
            <a:r>
              <a:rPr lang="fr-FR" sz="1400" dirty="0">
                <a:highlight>
                  <a:srgbClr val="FFFF00"/>
                </a:highlight>
              </a:rPr>
              <a:t>: the move description</a:t>
            </a:r>
          </a:p>
        </p:txBody>
      </p:sp>
    </p:spTree>
    <p:extLst>
      <p:ext uri="{BB962C8B-B14F-4D97-AF65-F5344CB8AC3E}">
        <p14:creationId xmlns:p14="http://schemas.microsoft.com/office/powerpoint/2010/main" val="217598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C4FA-A1DC-024D-BAD9-26F769F4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API Tracking – Components 3/4</a:t>
            </a:r>
            <a:br>
              <a:rPr lang="da-DK" dirty="0"/>
            </a:br>
            <a:r>
              <a:rPr lang="da-DK" sz="2800" dirty="0"/>
              <a:t>Case 2: Smart Event</a:t>
            </a:r>
            <a:endParaRPr lang="da-DK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C5CD0E7-4F84-47A5-86D3-25DA7F93C2D4}"/>
              </a:ext>
            </a:extLst>
          </p:cNvPr>
          <p:cNvSpPr txBox="1">
            <a:spLocks/>
          </p:cNvSpPr>
          <p:nvPr/>
        </p:nvSpPr>
        <p:spPr>
          <a:xfrm>
            <a:off x="2322844" y="1607021"/>
            <a:ext cx="10367865" cy="4430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0" hangingPunct="1">
              <a:lnSpc>
                <a:spcPts val="124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2pPr>
            <a:lvl3pPr marL="6858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3pPr>
            <a:lvl4pPr marL="10287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4pPr>
            <a:lvl5pPr marL="13716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340"/>
              </a:lnSpc>
              <a:spcBef>
                <a:spcPts val="0"/>
              </a:spcBef>
            </a:pPr>
            <a:endParaRPr lang="en-US" sz="1400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51039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DA85852-46A5-4BA2-B54D-5D2321F1E903}"/>
              </a:ext>
            </a:extLst>
          </p:cNvPr>
          <p:cNvSpPr/>
          <p:nvPr/>
        </p:nvSpPr>
        <p:spPr>
          <a:xfrm>
            <a:off x="9033308" y="4774369"/>
            <a:ext cx="2026751" cy="12628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SmartEvent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 err="1">
                <a:solidFill>
                  <a:schemeClr val="tx1"/>
                </a:solidFill>
              </a:rPr>
              <a:t>moveCategory</a:t>
            </a:r>
            <a:endParaRPr lang="fr-FR" sz="14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 err="1">
                <a:solidFill>
                  <a:schemeClr val="tx1"/>
                </a:solidFill>
              </a:rPr>
              <a:t>voveCode</a:t>
            </a:r>
            <a:endParaRPr lang="fr-FR" sz="14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 err="1">
                <a:solidFill>
                  <a:schemeClr val="tx1"/>
                </a:solidFill>
              </a:rPr>
              <a:t>moveDescription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1AECBCE-F8FA-466D-8388-8769B1D2FD80}"/>
              </a:ext>
            </a:extLst>
          </p:cNvPr>
          <p:cNvSpPr/>
          <p:nvPr/>
        </p:nvSpPr>
        <p:spPr>
          <a:xfrm>
            <a:off x="8920865" y="1518530"/>
            <a:ext cx="2251638" cy="230225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consignementData</a:t>
            </a:r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equipmentData</a:t>
            </a:r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transportData</a:t>
            </a:r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vehicule</a:t>
            </a:r>
            <a:r>
              <a:rPr lang="fr-FR" sz="1400" dirty="0">
                <a:solidFill>
                  <a:srgbClr val="FF0000"/>
                </a:solidFill>
              </a:rPr>
              <a:t>*</a:t>
            </a:r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location</a:t>
            </a:r>
            <a:r>
              <a:rPr lang="fr-FR" sz="1400" dirty="0">
                <a:solidFill>
                  <a:srgbClr val="FF0000"/>
                </a:solidFill>
              </a:rPr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date</a:t>
            </a:r>
            <a:r>
              <a:rPr lang="fr-FR" sz="1400" dirty="0">
                <a:solidFill>
                  <a:srgbClr val="FF0000"/>
                </a:solidFill>
              </a:rPr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….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43BCF55-0A18-4C22-8526-C1A46502AA2E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10046684" y="3820787"/>
            <a:ext cx="0" cy="95358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61A765A0-0EB4-40E6-A9BB-3FF9253151FE}"/>
              </a:ext>
            </a:extLst>
          </p:cNvPr>
          <p:cNvSpPr txBox="1"/>
          <p:nvPr/>
        </p:nvSpPr>
        <p:spPr>
          <a:xfrm>
            <a:off x="802103" y="1902605"/>
            <a:ext cx="704439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 err="1"/>
              <a:t>With</a:t>
            </a:r>
            <a:r>
              <a:rPr lang="fr-FR" sz="1600" dirty="0"/>
              <a:t> new technologies, like IOT, new ‘Smart Events’ </a:t>
            </a:r>
            <a:r>
              <a:rPr lang="fr-FR" sz="1600" dirty="0" err="1"/>
              <a:t>should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covered</a:t>
            </a:r>
            <a:r>
              <a:rPr lang="fr-F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The description of a smart </a:t>
            </a:r>
            <a:r>
              <a:rPr lang="fr-FR" sz="1600" dirty="0" err="1"/>
              <a:t>event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inherit</a:t>
            </a:r>
            <a:r>
              <a:rPr lang="fr-FR" sz="1600" dirty="0"/>
              <a:t> from the </a:t>
            </a:r>
            <a:r>
              <a:rPr lang="fr-FR" sz="1600" dirty="0" err="1"/>
              <a:t>generic</a:t>
            </a:r>
            <a:r>
              <a:rPr lang="fr-FR" sz="1600" dirty="0"/>
              <a:t> </a:t>
            </a:r>
            <a:r>
              <a:rPr lang="fr-FR" sz="1600" dirty="0" err="1"/>
              <a:t>event</a:t>
            </a:r>
            <a:r>
              <a:rPr lang="fr-FR" sz="1600" dirty="0"/>
              <a:t> one.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As for move </a:t>
            </a:r>
            <a:r>
              <a:rPr lang="fr-FR" sz="1600" dirty="0" err="1"/>
              <a:t>events</a:t>
            </a:r>
            <a:r>
              <a:rPr lang="fr-FR" sz="1600" dirty="0"/>
              <a:t>, </a:t>
            </a:r>
            <a:r>
              <a:rPr lang="fr-FR" sz="1600" dirty="0" err="1"/>
              <a:t>we</a:t>
            </a:r>
            <a:r>
              <a:rPr lang="fr-FR" sz="1600" dirty="0"/>
              <a:t> propose to </a:t>
            </a:r>
            <a:r>
              <a:rPr lang="fr-FR" sz="1600" dirty="0" err="1"/>
              <a:t>provide</a:t>
            </a:r>
            <a:r>
              <a:rPr lang="fr-FR" sz="16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 err="1"/>
              <a:t>eventCategory</a:t>
            </a:r>
            <a:r>
              <a:rPr lang="fr-FR" sz="1400" dirty="0"/>
              <a:t>: </a:t>
            </a:r>
            <a:r>
              <a:rPr lang="fr-FR" sz="1400" dirty="0" err="1"/>
              <a:t>operational</a:t>
            </a:r>
            <a:r>
              <a:rPr lang="fr-FR" sz="1400" dirty="0"/>
              <a:t>, </a:t>
            </a:r>
            <a:r>
              <a:rPr lang="fr-FR" sz="1400" dirty="0" err="1"/>
              <a:t>alerting</a:t>
            </a:r>
            <a:r>
              <a:rPr lang="fr-FR" sz="1400" dirty="0"/>
              <a:t>, monitoring, </a:t>
            </a:r>
            <a:r>
              <a:rPr lang="fr-FR" sz="1400" dirty="0" err="1"/>
              <a:t>geofencing</a:t>
            </a:r>
            <a:r>
              <a:rPr lang="fr-FR" sz="1400" dirty="0"/>
              <a:t>, </a:t>
            </a:r>
            <a:r>
              <a:rPr lang="fr-FR" sz="1400" dirty="0" err="1"/>
              <a:t>etc</a:t>
            </a:r>
            <a:r>
              <a:rPr lang="fr-FR" sz="1400" dirty="0"/>
              <a:t> (to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defined</a:t>
            </a:r>
            <a:r>
              <a:rPr lang="fr-FR" sz="1400" dirty="0"/>
              <a:t>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 err="1"/>
              <a:t>eventCode</a:t>
            </a:r>
            <a:r>
              <a:rPr lang="fr-FR" sz="1400" dirty="0"/>
              <a:t>: the new smart </a:t>
            </a:r>
            <a:r>
              <a:rPr lang="fr-FR" sz="1400" dirty="0" err="1"/>
              <a:t>event</a:t>
            </a:r>
            <a:r>
              <a:rPr lang="fr-FR" sz="1400" dirty="0"/>
              <a:t> codification to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done</a:t>
            </a:r>
            <a:endParaRPr lang="fr-F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 err="1"/>
              <a:t>eventDescription</a:t>
            </a:r>
            <a:r>
              <a:rPr lang="fr-FR" sz="1400" dirty="0"/>
              <a:t>: the </a:t>
            </a:r>
            <a:r>
              <a:rPr lang="fr-FR" sz="1400" dirty="0" err="1"/>
              <a:t>event</a:t>
            </a:r>
            <a:r>
              <a:rPr lang="fr-FR" sz="1400" dirty="0"/>
              <a:t> description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In addition, new « </a:t>
            </a:r>
            <a:r>
              <a:rPr lang="fr-FR" sz="1600" b="1" u="sng" dirty="0" err="1"/>
              <a:t>MetaData</a:t>
            </a:r>
            <a:r>
              <a:rPr lang="fr-FR" sz="1600" dirty="0"/>
              <a:t> » </a:t>
            </a:r>
            <a:r>
              <a:rPr lang="fr-FR" sz="1600" dirty="0" err="1"/>
              <a:t>attribute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proposed</a:t>
            </a:r>
            <a:r>
              <a:rPr lang="fr-FR" sz="1600" dirty="0"/>
              <a:t>. It </a:t>
            </a:r>
            <a:r>
              <a:rPr lang="fr-FR" sz="1600" dirty="0" err="1"/>
              <a:t>provides</a:t>
            </a:r>
            <a:r>
              <a:rPr lang="fr-FR" sz="16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 err="1"/>
              <a:t>assetID</a:t>
            </a:r>
            <a:r>
              <a:rPr lang="fr-FR" sz="1400" dirty="0"/>
              <a:t>, and </a:t>
            </a:r>
            <a:r>
              <a:rPr lang="fr-FR" sz="1400" dirty="0" err="1"/>
              <a:t>assetType</a:t>
            </a:r>
            <a:endParaRPr lang="fr-F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 err="1"/>
              <a:t>deviceID</a:t>
            </a:r>
            <a:r>
              <a:rPr lang="fr-FR" sz="1400" dirty="0"/>
              <a:t> (</a:t>
            </a:r>
            <a:r>
              <a:rPr lang="fr-FR" sz="1400" dirty="0" err="1"/>
              <a:t>corresponding</a:t>
            </a:r>
            <a:r>
              <a:rPr lang="fr-FR" sz="1400" dirty="0"/>
              <a:t> to the IOT </a:t>
            </a:r>
            <a:r>
              <a:rPr lang="fr-FR" sz="1400" dirty="0" err="1"/>
              <a:t>device</a:t>
            </a:r>
            <a:r>
              <a:rPr lang="fr-FR" sz="1400" dirty="0"/>
              <a:t> </a:t>
            </a:r>
            <a:r>
              <a:rPr lang="fr-FR" sz="1400" dirty="0" err="1"/>
              <a:t>installed</a:t>
            </a:r>
            <a:r>
              <a:rPr lang="fr-FR" sz="1400" dirty="0"/>
              <a:t> on the asset)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 err="1"/>
              <a:t>GenerationDate</a:t>
            </a:r>
            <a:endParaRPr lang="fr-F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/>
              <a:t>Software </a:t>
            </a:r>
            <a:r>
              <a:rPr lang="fr-FR" sz="1400" dirty="0" err="1"/>
              <a:t>name</a:t>
            </a:r>
            <a:r>
              <a:rPr lang="fr-FR" sz="1400" dirty="0"/>
              <a:t> &amp; version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5962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C4FA-A1DC-024D-BAD9-26F769F4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API Tracking – Components 4/4</a:t>
            </a:r>
            <a:br>
              <a:rPr lang="da-DK" dirty="0"/>
            </a:br>
            <a:r>
              <a:rPr lang="da-DK" sz="2800" dirty="0"/>
              <a:t>Case 2: Smart Event</a:t>
            </a:r>
            <a:endParaRPr lang="da-DK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C5CD0E7-4F84-47A5-86D3-25DA7F93C2D4}"/>
              </a:ext>
            </a:extLst>
          </p:cNvPr>
          <p:cNvSpPr txBox="1">
            <a:spLocks/>
          </p:cNvSpPr>
          <p:nvPr/>
        </p:nvSpPr>
        <p:spPr>
          <a:xfrm>
            <a:off x="7669763" y="1607021"/>
            <a:ext cx="5020946" cy="4430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0" hangingPunct="1">
              <a:lnSpc>
                <a:spcPts val="124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2pPr>
            <a:lvl3pPr marL="6858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3pPr>
            <a:lvl4pPr marL="10287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4pPr>
            <a:lvl5pPr marL="1371600" indent="0" algn="l" defTabSz="685800" rtl="0" eaLnBrk="1" latinLnBrk="0" hangingPunct="1">
              <a:lnSpc>
                <a:spcPts val="124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340"/>
              </a:lnSpc>
              <a:spcBef>
                <a:spcPts val="0"/>
              </a:spcBef>
            </a:pPr>
            <a:endParaRPr lang="en-US" sz="1400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628650" lvl="1" indent="-285750" algn="just">
              <a:lnSpc>
                <a:spcPts val="134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51039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DA85852-46A5-4BA2-B54D-5D2321F1E903}"/>
              </a:ext>
            </a:extLst>
          </p:cNvPr>
          <p:cNvSpPr/>
          <p:nvPr/>
        </p:nvSpPr>
        <p:spPr>
          <a:xfrm>
            <a:off x="9033308" y="4774369"/>
            <a:ext cx="2026751" cy="16450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SmartEvent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 err="1">
                <a:solidFill>
                  <a:schemeClr val="tx1"/>
                </a:solidFill>
              </a:rPr>
              <a:t>eventCategory</a:t>
            </a:r>
            <a:endParaRPr lang="fr-FR" sz="14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 err="1">
                <a:solidFill>
                  <a:schemeClr val="tx1"/>
                </a:solidFill>
              </a:rPr>
              <a:t>eventCode</a:t>
            </a:r>
            <a:endParaRPr lang="fr-FR" sz="14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 err="1">
                <a:solidFill>
                  <a:schemeClr val="tx1"/>
                </a:solidFill>
              </a:rPr>
              <a:t>eventDescription</a:t>
            </a:r>
            <a:endParaRPr lang="fr-FR" sz="14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 err="1">
                <a:solidFill>
                  <a:schemeClr val="tx1"/>
                </a:solidFill>
              </a:rPr>
              <a:t>metaData</a:t>
            </a:r>
            <a:endParaRPr lang="fr-FR" sz="14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 err="1">
                <a:solidFill>
                  <a:schemeClr val="tx1"/>
                </a:solidFill>
              </a:rPr>
              <a:t>eventDetails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1AECBCE-F8FA-466D-8388-8769B1D2FD80}"/>
              </a:ext>
            </a:extLst>
          </p:cNvPr>
          <p:cNvSpPr/>
          <p:nvPr/>
        </p:nvSpPr>
        <p:spPr>
          <a:xfrm>
            <a:off x="8920865" y="1518530"/>
            <a:ext cx="2251638" cy="230225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consignementData</a:t>
            </a:r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equipmentData</a:t>
            </a:r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transportData</a:t>
            </a:r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vehicule</a:t>
            </a:r>
            <a:r>
              <a:rPr lang="fr-FR" sz="1400" dirty="0">
                <a:solidFill>
                  <a:srgbClr val="FF0000"/>
                </a:solidFill>
              </a:rPr>
              <a:t>*</a:t>
            </a:r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location</a:t>
            </a:r>
            <a:r>
              <a:rPr lang="fr-FR" sz="1400" dirty="0">
                <a:solidFill>
                  <a:srgbClr val="FF0000"/>
                </a:solidFill>
              </a:rPr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date</a:t>
            </a:r>
            <a:r>
              <a:rPr lang="fr-FR" sz="1400" dirty="0">
                <a:solidFill>
                  <a:srgbClr val="FF0000"/>
                </a:solidFill>
              </a:rPr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….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43BCF55-0A18-4C22-8526-C1A46502AA2E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10046684" y="3820787"/>
            <a:ext cx="0" cy="95358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61A765A0-0EB4-40E6-A9BB-3FF9253151FE}"/>
              </a:ext>
            </a:extLst>
          </p:cNvPr>
          <p:cNvSpPr txBox="1"/>
          <p:nvPr/>
        </p:nvSpPr>
        <p:spPr>
          <a:xfrm>
            <a:off x="802102" y="1902605"/>
            <a:ext cx="7287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In addition, new «</a:t>
            </a:r>
            <a:r>
              <a:rPr lang="en-US" sz="1600" b="1" dirty="0"/>
              <a:t> </a:t>
            </a:r>
            <a:r>
              <a:rPr lang="en-US" sz="1600" b="1" u="sng" dirty="0"/>
              <a:t>Event Detail</a:t>
            </a:r>
            <a:r>
              <a:rPr lang="en-US" sz="1600" dirty="0"/>
              <a:t> » attribute is also proposed.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A common work should be done to define the description of this attribute, for each smart event (i.e. the list of ~200 events identified today)</a:t>
            </a:r>
          </a:p>
          <a:p>
            <a:pPr lvl="1"/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We propose to keep the definition of this attribute very generic in the Tracking API</a:t>
            </a:r>
          </a:p>
          <a:p>
            <a:pPr lvl="1"/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However, this API should be provided along with an event ‘catalog’ that defines each smart event</a:t>
            </a:r>
            <a:r>
              <a:rPr lang="en-US" sz="1600" dirty="0"/>
              <a:t> </a:t>
            </a:r>
            <a:r>
              <a:rPr lang="en-US" sz="1400" dirty="0"/>
              <a:t>details </a:t>
            </a:r>
            <a:r>
              <a:rPr lang="en-US" sz="1600" dirty="0"/>
              <a:t>(</a:t>
            </a:r>
            <a:r>
              <a:rPr lang="en-US" sz="1400" i="1" dirty="0"/>
              <a:t>cf. </a:t>
            </a:r>
            <a:r>
              <a:rPr lang="en-US" sz="1400" i="1" dirty="0" err="1">
                <a:latin typeface="+mj-lt"/>
              </a:rPr>
              <a:t>externalDocs</a:t>
            </a:r>
            <a:r>
              <a:rPr lang="en-US" sz="1400" i="1" dirty="0">
                <a:latin typeface="+mj-lt"/>
              </a:rPr>
              <a:t> </a:t>
            </a:r>
            <a:r>
              <a:rPr lang="en-US" sz="1400" i="1" dirty="0"/>
              <a:t>link</a:t>
            </a:r>
            <a:r>
              <a:rPr lang="en-US" sz="1400" dirty="0"/>
              <a:t>)</a:t>
            </a:r>
          </a:p>
          <a:p>
            <a:pPr lvl="1"/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prstClr val="black"/>
                </a:solidFill>
              </a:rPr>
              <a:t>Two examples of « Event Details » are initiated in the event catalog swagger </a:t>
            </a:r>
            <a:r>
              <a:rPr lang="en-US" sz="1600" dirty="0">
                <a:solidFill>
                  <a:prstClr val="black"/>
                </a:solidFill>
                <a:hlinkClick r:id="rId2"/>
              </a:rPr>
              <a:t>file</a:t>
            </a:r>
            <a:r>
              <a:rPr lang="en-US" sz="1600" dirty="0">
                <a:solidFill>
                  <a:prstClr val="black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prstClr val="black"/>
                </a:solidFill>
              </a:rPr>
              <a:t>RefeerMeasurement</a:t>
            </a:r>
            <a:r>
              <a:rPr lang="en-US" sz="1400" dirty="0">
                <a:solidFill>
                  <a:prstClr val="black"/>
                </a:solidFill>
              </a:rPr>
              <a:t> (in “Equipment/Monitoring” category)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prstClr val="black"/>
                </a:solidFill>
              </a:rPr>
              <a:t>Late (in “Tracking/Alerting” category)</a:t>
            </a:r>
            <a:endParaRPr lang="en-US" sz="1400" i="1" u="sng" dirty="0">
              <a:solidFill>
                <a:prstClr val="black"/>
              </a:solidFill>
            </a:endParaRPr>
          </a:p>
          <a:p>
            <a:pPr lvl="1"/>
            <a:r>
              <a:rPr lang="en-US" sz="1400" i="1" u="sng" dirty="0">
                <a:solidFill>
                  <a:prstClr val="black"/>
                </a:solidFill>
              </a:rPr>
              <a:t>Note:</a:t>
            </a:r>
            <a:r>
              <a:rPr lang="en-US" sz="1400" i="1" dirty="0">
                <a:solidFill>
                  <a:prstClr val="black"/>
                </a:solidFill>
              </a:rPr>
              <a:t> this swagger </a:t>
            </a:r>
            <a:r>
              <a:rPr lang="en-US" sz="1400" i="1" u="sng" dirty="0">
                <a:solidFill>
                  <a:prstClr val="black"/>
                </a:solidFill>
              </a:rPr>
              <a:t>will not be implemented</a:t>
            </a:r>
            <a:r>
              <a:rPr lang="en-US" sz="1400" i="1" dirty="0">
                <a:solidFill>
                  <a:prstClr val="black"/>
                </a:solidFill>
              </a:rPr>
              <a:t>. The GET methods allow just to categorize the different smart event definitions….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833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52158</TotalTime>
  <Words>584</Words>
  <Application>Microsoft Office PowerPoint</Application>
  <PresentationFormat>Grand écran</PresentationFormat>
  <Paragraphs>166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OpenShipping.org</vt:lpstr>
      <vt:lpstr>API Tracking – Post endpoints</vt:lpstr>
      <vt:lpstr>API Tracking – CEFACT Model API resources vs. CEFACT resources</vt:lpstr>
      <vt:lpstr>API Tracking – Components 1/4  Generic definition of an event</vt:lpstr>
      <vt:lpstr>API Tracking – Components 2/4 Case 1: Physical move </vt:lpstr>
      <vt:lpstr>API Tracking – Components 3/4 Case 2: Smart Event</vt:lpstr>
      <vt:lpstr>API Tracking – Components 4/4 Case 2: Smart Event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Jespersen, Nis David Noermark</dc:creator>
  <cp:lastModifiedBy>HAYEK Rabab</cp:lastModifiedBy>
  <cp:revision>101</cp:revision>
  <dcterms:created xsi:type="dcterms:W3CDTF">2018-07-12T09:07:07Z</dcterms:created>
  <dcterms:modified xsi:type="dcterms:W3CDTF">2019-02-20T13:39:05Z</dcterms:modified>
</cp:coreProperties>
</file>