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trender.com/market-profile-terminology/" TargetMode="External"/><Relationship Id="rId3" Type="http://schemas.openxmlformats.org/officeDocument/2006/relationships/hyperlink" Target="https://vtrender.com/market-profile-terminology/" TargetMode="External"/><Relationship Id="rId4" Type="http://schemas.openxmlformats.org/officeDocument/2006/relationships/hyperlink" Target="https://vtrender.com/market-profile-terminology/" TargetMode="External"/><Relationship Id="rId5" Type="http://schemas.openxmlformats.org/officeDocument/2006/relationships/hyperlink" Target="https://vtrender.com/market-profile-terminology/" TargetMode="External"/><Relationship Id="rId6" Type="http://schemas.openxmlformats.org/officeDocument/2006/relationships/hyperlink" Target="https://vtrender.com/market-profile-terminolog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ce42973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7ce42973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9f585d0f2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9f585d0f2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c3e0cdf8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c3e0cdf8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c3e0cdf8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c3e0cdf8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c3e0cdf8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c3e0cdf8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9f585d0f2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9f585d0f2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79f585d0f2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79f585d0f2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c3e0cdf8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7c3e0cdf8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9f585d0f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9f585d0f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a0bc21f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a0bc21f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ce42973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ce42973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a0bc21f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a0bc21f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b="1" lang="en" sz="1500">
                <a:solidFill>
                  <a:srgbClr val="262626"/>
                </a:solidFill>
                <a:highlight>
                  <a:srgbClr val="F2F2F2"/>
                </a:highlight>
                <a:latin typeface="Roboto"/>
                <a:ea typeface="Roboto"/>
                <a:cs typeface="Roboto"/>
                <a:sym typeface="Roboto"/>
              </a:rPr>
              <a:t>Normal Day</a:t>
            </a:r>
            <a:endParaRPr b="1" sz="1500">
              <a:solidFill>
                <a:srgbClr val="262626"/>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The most basic day structure is the Normal Day. It is easy to follow and understand as most of the day activity is in the initial Balance or the first 60 minutes of the day session. On a Normal day, the bell curve also develops within the range of the initial balance( IB) and does not go much beyond the initial balance. There is often limited range extension and the market returns into the IB for the close.</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To understand the different terms like Initial Balance etc look up – </a:t>
            </a:r>
            <a:r>
              <a:rPr lang="en" sz="1150">
                <a:solidFill>
                  <a:srgbClr val="222222"/>
                </a:solidFill>
                <a:highlight>
                  <a:srgbClr val="F2F2F2"/>
                </a:highlight>
                <a:uFill>
                  <a:noFill/>
                </a:uFill>
                <a:latin typeface="Roboto"/>
                <a:ea typeface="Roboto"/>
                <a:cs typeface="Roboto"/>
                <a:sym typeface="Roboto"/>
                <a:hlinkClick r:id="rId2">
                  <a:extLst>
                    <a:ext uri="{A12FA001-AC4F-418D-AE19-62706E023703}">
                      <ahyp:hlinkClr val="tx"/>
                    </a:ext>
                  </a:extLst>
                </a:hlinkClick>
              </a:rPr>
              <a:t>https://vtrender.com/market-profile-terminology/</a:t>
            </a:r>
            <a:r>
              <a:rPr lang="en" sz="1150">
                <a:solidFill>
                  <a:srgbClr val="7B7B7B"/>
                </a:solidFill>
                <a:highlight>
                  <a:srgbClr val="F2F2F2"/>
                </a:highlight>
                <a:latin typeface="Roboto"/>
                <a:ea typeface="Roboto"/>
                <a:cs typeface="Roboto"/>
                <a:sym typeface="Roboto"/>
              </a:rPr>
              <a:t>)</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rPr b="1" lang="en" sz="1500">
                <a:solidFill>
                  <a:srgbClr val="262626"/>
                </a:solidFill>
                <a:highlight>
                  <a:srgbClr val="F2F2F2"/>
                </a:highlight>
                <a:latin typeface="Roboto"/>
                <a:ea typeface="Roboto"/>
                <a:cs typeface="Roboto"/>
                <a:sym typeface="Roboto"/>
              </a:rPr>
              <a:t>Normal variation day</a:t>
            </a:r>
            <a:endParaRPr b="1" sz="1500">
              <a:solidFill>
                <a:srgbClr val="262626"/>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This is the most common of the different day auctions we see in Market Profile. On this day we will see a range extension outside the Initial Balance and often the market continues it’s probe on the same side as the break  of the initial Balance and goes to complete  the probe by extending to 2 times the Initial Balance Range ( high to low) and in some cases even 3 times of the IB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We also see the value built higher/ lower on such days and is a pointer for continuation in the coming sessions.</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To understand the different terms like Range extension  etc look up – </a:t>
            </a:r>
            <a:r>
              <a:rPr lang="en" sz="1150">
                <a:solidFill>
                  <a:srgbClr val="222222"/>
                </a:solidFill>
                <a:highlight>
                  <a:srgbClr val="F2F2F2"/>
                </a:highlight>
                <a:uFill>
                  <a:noFill/>
                </a:uFill>
                <a:latin typeface="Roboto"/>
                <a:ea typeface="Roboto"/>
                <a:cs typeface="Roboto"/>
                <a:sym typeface="Roboto"/>
                <a:hlinkClick r:id="rId3">
                  <a:extLst>
                    <a:ext uri="{A12FA001-AC4F-418D-AE19-62706E023703}">
                      <ahyp:hlinkClr val="tx"/>
                    </a:ext>
                  </a:extLst>
                </a:hlinkClick>
              </a:rPr>
              <a:t>https://vtrender.com/market-profile-terminology/</a:t>
            </a:r>
            <a:r>
              <a:rPr lang="en" sz="1150">
                <a:solidFill>
                  <a:srgbClr val="7B7B7B"/>
                </a:solidFill>
                <a:highlight>
                  <a:srgbClr val="F2F2F2"/>
                </a:highlight>
                <a:latin typeface="Roboto"/>
                <a:ea typeface="Roboto"/>
                <a:cs typeface="Roboto"/>
                <a:sym typeface="Roboto"/>
              </a:rPr>
              <a:t>)</a:t>
            </a:r>
            <a:endParaRPr sz="1150">
              <a:solidFill>
                <a:srgbClr val="7B7B7B"/>
              </a:solidFill>
              <a:highlight>
                <a:srgbClr val="F2F2F2"/>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t/>
            </a:r>
            <a:endParaRPr b="1" sz="1500">
              <a:solidFill>
                <a:srgbClr val="262626"/>
              </a:solidFill>
              <a:highlight>
                <a:srgbClr val="F2F2F2"/>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rPr b="1" lang="en" sz="1500">
                <a:solidFill>
                  <a:srgbClr val="262626"/>
                </a:solidFill>
                <a:highlight>
                  <a:srgbClr val="F2F2F2"/>
                </a:highlight>
                <a:latin typeface="Roboto"/>
                <a:ea typeface="Roboto"/>
                <a:cs typeface="Roboto"/>
                <a:sym typeface="Roboto"/>
              </a:rPr>
              <a:t>Neutral day</a:t>
            </a:r>
            <a:endParaRPr b="1" sz="1500">
              <a:solidFill>
                <a:srgbClr val="262626"/>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This is again a Day based on the Initial Balance or IB.</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In this day we find the Initial balance is slightly smaller than a Normal day or a Normal Variation day. Price makes a move away from this initial balance early in the session but is not successful in creating a good range extension. It then comes back in the IB and travels through the IB and makes an attempt at a range extension on the other side of the IB.</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Accordingly based on the second attempt of the range extension we have 2 types of Neutral Days</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a) Neutral Center: In this type of day the second attempt of the range extension is also not successful like the first one and the market comes back into the IB and closes near the day center or midpoint or even Vwap or Dpoc. On such days we consider both the buyers and sellers as equal in strength and the close in the middle as a fair close.</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b) Neutral Extreme: In this type of day the second attempt of the range extension is successful and the market finishes the day at one extreme which is often the day’s highs or lows as the case may be. In this day type, either the buyer or the seller is considered more stronger than the other and gives us a very good context to watch for continuation.</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To understand the different terms like vwap/ dpoc  etc look up – </a:t>
            </a:r>
            <a:r>
              <a:rPr lang="en" sz="1150">
                <a:solidFill>
                  <a:srgbClr val="222222"/>
                </a:solidFill>
                <a:highlight>
                  <a:srgbClr val="F2F2F2"/>
                </a:highlight>
                <a:uFill>
                  <a:noFill/>
                </a:uFill>
                <a:latin typeface="Roboto"/>
                <a:ea typeface="Roboto"/>
                <a:cs typeface="Roboto"/>
                <a:sym typeface="Roboto"/>
                <a:hlinkClick r:id="rId4">
                  <a:extLst>
                    <a:ext uri="{A12FA001-AC4F-418D-AE19-62706E023703}">
                      <ahyp:hlinkClr val="tx"/>
                    </a:ext>
                  </a:extLst>
                </a:hlinkClick>
              </a:rPr>
              <a:t>https://vtrender.com/market-profile-terminology/</a:t>
            </a:r>
            <a:r>
              <a:rPr lang="en" sz="1150">
                <a:solidFill>
                  <a:srgbClr val="7B7B7B"/>
                </a:solidFill>
                <a:highlight>
                  <a:srgbClr val="F2F2F2"/>
                </a:highlight>
                <a:latin typeface="Roboto"/>
                <a:ea typeface="Roboto"/>
                <a:cs typeface="Roboto"/>
                <a:sym typeface="Roboto"/>
              </a:rPr>
              <a:t>)</a:t>
            </a:r>
            <a:endParaRPr sz="1150">
              <a:solidFill>
                <a:srgbClr val="7B7B7B"/>
              </a:solidFill>
              <a:highlight>
                <a:srgbClr val="F2F2F2"/>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rPr b="1" lang="en" sz="1500">
                <a:solidFill>
                  <a:srgbClr val="262626"/>
                </a:solidFill>
                <a:highlight>
                  <a:srgbClr val="F2F2F2"/>
                </a:highlight>
                <a:latin typeface="Roboto"/>
                <a:ea typeface="Roboto"/>
                <a:cs typeface="Roboto"/>
                <a:sym typeface="Roboto"/>
              </a:rPr>
              <a:t>Non-trend day</a:t>
            </a:r>
            <a:endParaRPr b="1" sz="1500">
              <a:solidFill>
                <a:srgbClr val="262626"/>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This is characterized by a narrow range day with a fat profile. There seems to be random rotation with little price movement on either side of the profile, thus developing a short and fat profile.</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These days can occur prior to important announcements, long weekends or holidays, or at market exhaustion points. Most traders will simply complain that the market is choppy and untradable on these days.</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It is when the market is making a narrow range that a large range, and possibly trend day, will occur in the next day or two.</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To understand the different terms  look up – </a:t>
            </a:r>
            <a:r>
              <a:rPr lang="en" sz="1150">
                <a:solidFill>
                  <a:srgbClr val="222222"/>
                </a:solidFill>
                <a:highlight>
                  <a:srgbClr val="F2F2F2"/>
                </a:highlight>
                <a:uFill>
                  <a:noFill/>
                </a:uFill>
                <a:latin typeface="Roboto"/>
                <a:ea typeface="Roboto"/>
                <a:cs typeface="Roboto"/>
                <a:sym typeface="Roboto"/>
                <a:hlinkClick r:id="rId5">
                  <a:extLst>
                    <a:ext uri="{A12FA001-AC4F-418D-AE19-62706E023703}">
                      <ahyp:hlinkClr val="tx"/>
                    </a:ext>
                  </a:extLst>
                </a:hlinkClick>
              </a:rPr>
              <a:t>https://vtrender.com/market-profile-terminology/</a:t>
            </a:r>
            <a:r>
              <a:rPr lang="en" sz="1150">
                <a:solidFill>
                  <a:srgbClr val="7B7B7B"/>
                </a:solidFill>
                <a:highlight>
                  <a:srgbClr val="F2F2F2"/>
                </a:highlight>
                <a:latin typeface="Roboto"/>
                <a:ea typeface="Roboto"/>
                <a:cs typeface="Roboto"/>
                <a:sym typeface="Roboto"/>
              </a:rPr>
              <a:t>)</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rPr b="1" lang="en" sz="1500">
                <a:solidFill>
                  <a:srgbClr val="262626"/>
                </a:solidFill>
                <a:highlight>
                  <a:srgbClr val="F2F2F2"/>
                </a:highlight>
                <a:latin typeface="Roboto"/>
                <a:ea typeface="Roboto"/>
                <a:cs typeface="Roboto"/>
                <a:sym typeface="Roboto"/>
              </a:rPr>
              <a:t>Trend day</a:t>
            </a:r>
            <a:endParaRPr b="1" sz="1500">
              <a:solidFill>
                <a:srgbClr val="262626"/>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A trend day will usually begin with a small initial balance, However, early in the day structure range extension occurs. This range extension does not allow a value area to develop in the initial balance, and the range extension continues throughout the day. These days are seen as having Higher Highs and Higher Lows  ( OR LH/ LL)  in every 30 minute period.</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There are often periods of single prints on the profile. Most importantly, there is very little rotation from time period to time period. In other words, each half-hour segment drives prices further in the direction of the trend.</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Sometimes one of the time segments will have a bit of rotation in the opposite direction, but the price usually will resume the trend. In such cases, we keep an eye for a pullback high or a pullback low to develop which is the afternoon adjustment of inventory. The range of a trend day is wide and the profile absent, the rotation is thin. Obviously the open will occur at one end of the trend day, and the close will be near the opposite end.</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To understand the different terms like Initial Balance/ Range extension   etc look up – </a:t>
            </a:r>
            <a:r>
              <a:rPr lang="en" sz="1150">
                <a:solidFill>
                  <a:srgbClr val="222222"/>
                </a:solidFill>
                <a:highlight>
                  <a:srgbClr val="F2F2F2"/>
                </a:highlight>
                <a:uFill>
                  <a:noFill/>
                </a:uFill>
                <a:latin typeface="Roboto"/>
                <a:ea typeface="Roboto"/>
                <a:cs typeface="Roboto"/>
                <a:sym typeface="Roboto"/>
                <a:hlinkClick r:id="rId6">
                  <a:extLst>
                    <a:ext uri="{A12FA001-AC4F-418D-AE19-62706E023703}">
                      <ahyp:hlinkClr val="tx"/>
                    </a:ext>
                  </a:extLst>
                </a:hlinkClick>
              </a:rPr>
              <a:t>https://vtrender.com/market-profile-terminology/</a:t>
            </a:r>
            <a:r>
              <a:rPr lang="en" sz="1150">
                <a:solidFill>
                  <a:srgbClr val="7B7B7B"/>
                </a:solidFill>
                <a:highlight>
                  <a:srgbClr val="F2F2F2"/>
                </a:highlight>
                <a:latin typeface="Roboto"/>
                <a:ea typeface="Roboto"/>
                <a:cs typeface="Roboto"/>
                <a:sym typeface="Roboto"/>
              </a:rPr>
              <a:t>)</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10000"/>
              </a:lnSpc>
              <a:spcBef>
                <a:spcPts val="1500"/>
              </a:spcBef>
              <a:spcAft>
                <a:spcPts val="0"/>
              </a:spcAft>
              <a:buClr>
                <a:schemeClr val="dk1"/>
              </a:buClr>
              <a:buSzPts val="1100"/>
              <a:buFont typeface="Arial"/>
              <a:buNone/>
            </a:pPr>
            <a:r>
              <a:rPr b="1" lang="en" sz="1500">
                <a:solidFill>
                  <a:srgbClr val="262626"/>
                </a:solidFill>
                <a:highlight>
                  <a:srgbClr val="F2F2F2"/>
                </a:highlight>
                <a:latin typeface="Roboto"/>
                <a:ea typeface="Roboto"/>
                <a:cs typeface="Roboto"/>
                <a:sym typeface="Roboto"/>
              </a:rPr>
              <a:t>Double distribution trend day</a:t>
            </a:r>
            <a:endParaRPr b="1" sz="1500">
              <a:solidFill>
                <a:srgbClr val="262626"/>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A variation on the trend day is the double distribution trend day. This day starts off much like a trend day, however, there begins a rotation with a bell curve beginning to develop in the initial part of the day. It appears that more of a normal variation day will come about. </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But then new information enters the market and range extension occurs and drives prices to a new area. At some point the move is shut off, usually overshooting, and then another bell curve begins to develop. The resulting profile will have two areas of price rotation, which are usually separated by an area of single prints.</a:t>
            </a:r>
            <a:endParaRPr sz="1150">
              <a:solidFill>
                <a:srgbClr val="7B7B7B"/>
              </a:solidFill>
              <a:highlight>
                <a:srgbClr val="F2F2F2"/>
              </a:highlight>
              <a:latin typeface="Roboto"/>
              <a:ea typeface="Roboto"/>
              <a:cs typeface="Roboto"/>
              <a:sym typeface="Roboto"/>
            </a:endParaRPr>
          </a:p>
          <a:p>
            <a:pPr indent="0" lvl="0" marL="0" rtl="0" algn="l">
              <a:lnSpc>
                <a:spcPct val="169565"/>
              </a:lnSpc>
              <a:spcBef>
                <a:spcPts val="800"/>
              </a:spcBef>
              <a:spcAft>
                <a:spcPts val="0"/>
              </a:spcAft>
              <a:buClr>
                <a:schemeClr val="dk1"/>
              </a:buClr>
              <a:buSzPts val="1100"/>
              <a:buFont typeface="Arial"/>
              <a:buNone/>
            </a:pPr>
            <a:r>
              <a:rPr lang="en" sz="1150">
                <a:solidFill>
                  <a:srgbClr val="7B7B7B"/>
                </a:solidFill>
                <a:highlight>
                  <a:srgbClr val="F2F2F2"/>
                </a:highlight>
                <a:latin typeface="Roboto"/>
                <a:ea typeface="Roboto"/>
                <a:cs typeface="Roboto"/>
                <a:sym typeface="Roboto"/>
              </a:rPr>
              <a:t>These days can often occur on surprise announce or event occurs. The market goes from balance to imbalance as the news drives the market to a new level, and then back to some sort of balance as the information is digested.</a:t>
            </a:r>
            <a:endParaRPr sz="1150">
              <a:solidFill>
                <a:srgbClr val="7B7B7B"/>
              </a:solidFill>
              <a:highlight>
                <a:srgbClr val="F2F2F2"/>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c3e0cdf8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c3e0cdf8c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a0bc21f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a0bc21f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a0bc21f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7a0bc21f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9f585d0f2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9f585d0f2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24" name="Shape 124"/>
        <p:cNvGrpSpPr/>
        <p:nvPr/>
      </p:nvGrpSpPr>
      <p:grpSpPr>
        <a:xfrm>
          <a:off x="0" y="0"/>
          <a:ext cx="0" cy="0"/>
          <a:chOff x="0" y="0"/>
          <a:chExt cx="0" cy="0"/>
        </a:xfrm>
      </p:grpSpPr>
      <p:sp>
        <p:nvSpPr>
          <p:cNvPr id="125" name="Google Shape;125;p13"/>
          <p:cNvSpPr/>
          <p:nvPr/>
        </p:nvSpPr>
        <p:spPr>
          <a:xfrm rot="10800000">
            <a:off x="0" y="0"/>
            <a:ext cx="9144000" cy="5143500"/>
          </a:xfrm>
          <a:prstGeom prst="rect">
            <a:avLst/>
          </a:prstGeom>
          <a:solidFill>
            <a:srgbClr val="DE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rot="-5400000">
            <a:off x="-302850" y="308850"/>
            <a:ext cx="5131500" cy="4525800"/>
          </a:xfrm>
          <a:prstGeom prst="rect">
            <a:avLst/>
          </a:prstGeom>
          <a:gradFill>
            <a:gsLst>
              <a:gs pos="0">
                <a:srgbClr val="FBFBFB">
                  <a:alpha val="0"/>
                </a:srgbClr>
              </a:gs>
              <a:gs pos="58000">
                <a:srgbClr val="FBFBFB">
                  <a:alpha val="0"/>
                </a:srgbClr>
              </a:gs>
              <a:gs pos="100000">
                <a:srgbClr val="BFBFBF"/>
              </a:gs>
            </a:gsLst>
            <a:lin ang="5400012"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3"/>
          <p:cNvSpPr/>
          <p:nvPr/>
        </p:nvSpPr>
        <p:spPr>
          <a:xfrm rot="5400000">
            <a:off x="728375" y="683000"/>
            <a:ext cx="724800" cy="724500"/>
          </a:xfrm>
          <a:prstGeom prst="rtTriangle">
            <a:avLst/>
          </a:prstGeom>
          <a:solidFill>
            <a:srgbClr val="C567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rot="-5400000">
            <a:off x="3232651" y="3880675"/>
            <a:ext cx="724800" cy="724500"/>
          </a:xfrm>
          <a:prstGeom prst="rtTriangle">
            <a:avLst/>
          </a:prstGeom>
          <a:solidFill>
            <a:srgbClr val="5461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ph type="ctrTitle"/>
          </p:nvPr>
        </p:nvSpPr>
        <p:spPr>
          <a:xfrm>
            <a:off x="5194675" y="655288"/>
            <a:ext cx="3522300" cy="22392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54616D"/>
              </a:buClr>
              <a:buSzPts val="3600"/>
              <a:buNone/>
              <a:defRPr b="1" sz="3600">
                <a:solidFill>
                  <a:srgbClr val="54616D"/>
                </a:solidFill>
              </a:defRPr>
            </a:lvl1pPr>
            <a:lvl2pPr lvl="1" algn="l">
              <a:lnSpc>
                <a:spcPct val="100000"/>
              </a:lnSpc>
              <a:spcBef>
                <a:spcPts val="0"/>
              </a:spcBef>
              <a:spcAft>
                <a:spcPts val="0"/>
              </a:spcAft>
              <a:buClr>
                <a:srgbClr val="54616D"/>
              </a:buClr>
              <a:buSzPts val="3600"/>
              <a:buNone/>
              <a:defRPr b="1" sz="3600">
                <a:solidFill>
                  <a:srgbClr val="54616D"/>
                </a:solidFill>
              </a:defRPr>
            </a:lvl2pPr>
            <a:lvl3pPr lvl="2" algn="l">
              <a:lnSpc>
                <a:spcPct val="100000"/>
              </a:lnSpc>
              <a:spcBef>
                <a:spcPts val="0"/>
              </a:spcBef>
              <a:spcAft>
                <a:spcPts val="0"/>
              </a:spcAft>
              <a:buClr>
                <a:srgbClr val="54616D"/>
              </a:buClr>
              <a:buSzPts val="3600"/>
              <a:buNone/>
              <a:defRPr b="1" sz="3600">
                <a:solidFill>
                  <a:srgbClr val="54616D"/>
                </a:solidFill>
              </a:defRPr>
            </a:lvl3pPr>
            <a:lvl4pPr lvl="3" algn="l">
              <a:lnSpc>
                <a:spcPct val="100000"/>
              </a:lnSpc>
              <a:spcBef>
                <a:spcPts val="0"/>
              </a:spcBef>
              <a:spcAft>
                <a:spcPts val="0"/>
              </a:spcAft>
              <a:buClr>
                <a:srgbClr val="54616D"/>
              </a:buClr>
              <a:buSzPts val="3600"/>
              <a:buNone/>
              <a:defRPr b="1" sz="3600">
                <a:solidFill>
                  <a:srgbClr val="54616D"/>
                </a:solidFill>
              </a:defRPr>
            </a:lvl4pPr>
            <a:lvl5pPr lvl="4" algn="l">
              <a:lnSpc>
                <a:spcPct val="100000"/>
              </a:lnSpc>
              <a:spcBef>
                <a:spcPts val="0"/>
              </a:spcBef>
              <a:spcAft>
                <a:spcPts val="0"/>
              </a:spcAft>
              <a:buClr>
                <a:srgbClr val="54616D"/>
              </a:buClr>
              <a:buSzPts val="3600"/>
              <a:buNone/>
              <a:defRPr b="1" sz="3600">
                <a:solidFill>
                  <a:srgbClr val="54616D"/>
                </a:solidFill>
              </a:defRPr>
            </a:lvl5pPr>
            <a:lvl6pPr lvl="5" algn="l">
              <a:lnSpc>
                <a:spcPct val="100000"/>
              </a:lnSpc>
              <a:spcBef>
                <a:spcPts val="0"/>
              </a:spcBef>
              <a:spcAft>
                <a:spcPts val="0"/>
              </a:spcAft>
              <a:buClr>
                <a:srgbClr val="54616D"/>
              </a:buClr>
              <a:buSzPts val="3600"/>
              <a:buNone/>
              <a:defRPr b="1" sz="3600">
                <a:solidFill>
                  <a:srgbClr val="54616D"/>
                </a:solidFill>
              </a:defRPr>
            </a:lvl6pPr>
            <a:lvl7pPr lvl="6" algn="l">
              <a:lnSpc>
                <a:spcPct val="100000"/>
              </a:lnSpc>
              <a:spcBef>
                <a:spcPts val="0"/>
              </a:spcBef>
              <a:spcAft>
                <a:spcPts val="0"/>
              </a:spcAft>
              <a:buClr>
                <a:srgbClr val="54616D"/>
              </a:buClr>
              <a:buSzPts val="3600"/>
              <a:buNone/>
              <a:defRPr b="1" sz="3600">
                <a:solidFill>
                  <a:srgbClr val="54616D"/>
                </a:solidFill>
              </a:defRPr>
            </a:lvl7pPr>
            <a:lvl8pPr lvl="7" algn="l">
              <a:lnSpc>
                <a:spcPct val="100000"/>
              </a:lnSpc>
              <a:spcBef>
                <a:spcPts val="0"/>
              </a:spcBef>
              <a:spcAft>
                <a:spcPts val="0"/>
              </a:spcAft>
              <a:buClr>
                <a:srgbClr val="54616D"/>
              </a:buClr>
              <a:buSzPts val="3600"/>
              <a:buNone/>
              <a:defRPr b="1" sz="3600">
                <a:solidFill>
                  <a:srgbClr val="54616D"/>
                </a:solidFill>
              </a:defRPr>
            </a:lvl8pPr>
            <a:lvl9pPr lvl="8" algn="l">
              <a:lnSpc>
                <a:spcPct val="100000"/>
              </a:lnSpc>
              <a:spcBef>
                <a:spcPts val="0"/>
              </a:spcBef>
              <a:spcAft>
                <a:spcPts val="0"/>
              </a:spcAft>
              <a:buClr>
                <a:srgbClr val="54616D"/>
              </a:buClr>
              <a:buSzPts val="3600"/>
              <a:buNone/>
              <a:defRPr b="1" sz="3600">
                <a:solidFill>
                  <a:srgbClr val="54616D"/>
                </a:solidFill>
              </a:defRPr>
            </a:lvl9pPr>
          </a:lstStyle>
          <a:p/>
        </p:txBody>
      </p:sp>
      <p:sp>
        <p:nvSpPr>
          <p:cNvPr id="130" name="Google Shape;130;p13"/>
          <p:cNvSpPr txBox="1"/>
          <p:nvPr>
            <p:ph idx="1" type="subTitle"/>
          </p:nvPr>
        </p:nvSpPr>
        <p:spPr>
          <a:xfrm>
            <a:off x="5194673" y="3807529"/>
            <a:ext cx="2974200" cy="724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54616D"/>
              </a:buClr>
              <a:buSzPts val="1400"/>
              <a:buNone/>
              <a:defRPr sz="1400">
                <a:solidFill>
                  <a:srgbClr val="54616D"/>
                </a:solidFill>
              </a:defRPr>
            </a:lvl1pPr>
            <a:lvl2pPr lvl="1" algn="l">
              <a:lnSpc>
                <a:spcPct val="100000"/>
              </a:lnSpc>
              <a:spcBef>
                <a:spcPts val="0"/>
              </a:spcBef>
              <a:spcAft>
                <a:spcPts val="0"/>
              </a:spcAft>
              <a:buClr>
                <a:srgbClr val="54616D"/>
              </a:buClr>
              <a:buSzPts val="1100"/>
              <a:buNone/>
              <a:defRPr sz="1400">
                <a:solidFill>
                  <a:srgbClr val="54616D"/>
                </a:solidFill>
              </a:defRPr>
            </a:lvl2pPr>
            <a:lvl3pPr lvl="2" algn="l">
              <a:lnSpc>
                <a:spcPct val="100000"/>
              </a:lnSpc>
              <a:spcBef>
                <a:spcPts val="0"/>
              </a:spcBef>
              <a:spcAft>
                <a:spcPts val="0"/>
              </a:spcAft>
              <a:buClr>
                <a:srgbClr val="54616D"/>
              </a:buClr>
              <a:buSzPts val="1100"/>
              <a:buNone/>
              <a:defRPr sz="1400">
                <a:solidFill>
                  <a:srgbClr val="54616D"/>
                </a:solidFill>
              </a:defRPr>
            </a:lvl3pPr>
            <a:lvl4pPr lvl="3" algn="l">
              <a:lnSpc>
                <a:spcPct val="100000"/>
              </a:lnSpc>
              <a:spcBef>
                <a:spcPts val="0"/>
              </a:spcBef>
              <a:spcAft>
                <a:spcPts val="0"/>
              </a:spcAft>
              <a:buClr>
                <a:srgbClr val="54616D"/>
              </a:buClr>
              <a:buSzPts val="1100"/>
              <a:buNone/>
              <a:defRPr sz="1400">
                <a:solidFill>
                  <a:srgbClr val="54616D"/>
                </a:solidFill>
              </a:defRPr>
            </a:lvl4pPr>
            <a:lvl5pPr lvl="4" algn="l">
              <a:lnSpc>
                <a:spcPct val="100000"/>
              </a:lnSpc>
              <a:spcBef>
                <a:spcPts val="0"/>
              </a:spcBef>
              <a:spcAft>
                <a:spcPts val="0"/>
              </a:spcAft>
              <a:buClr>
                <a:srgbClr val="54616D"/>
              </a:buClr>
              <a:buSzPts val="1100"/>
              <a:buNone/>
              <a:defRPr sz="1400">
                <a:solidFill>
                  <a:srgbClr val="54616D"/>
                </a:solidFill>
              </a:defRPr>
            </a:lvl5pPr>
            <a:lvl6pPr lvl="5" algn="l">
              <a:lnSpc>
                <a:spcPct val="100000"/>
              </a:lnSpc>
              <a:spcBef>
                <a:spcPts val="0"/>
              </a:spcBef>
              <a:spcAft>
                <a:spcPts val="0"/>
              </a:spcAft>
              <a:buClr>
                <a:srgbClr val="54616D"/>
              </a:buClr>
              <a:buSzPts val="1100"/>
              <a:buNone/>
              <a:defRPr sz="1400">
                <a:solidFill>
                  <a:srgbClr val="54616D"/>
                </a:solidFill>
              </a:defRPr>
            </a:lvl6pPr>
            <a:lvl7pPr lvl="6" algn="l">
              <a:lnSpc>
                <a:spcPct val="100000"/>
              </a:lnSpc>
              <a:spcBef>
                <a:spcPts val="0"/>
              </a:spcBef>
              <a:spcAft>
                <a:spcPts val="0"/>
              </a:spcAft>
              <a:buClr>
                <a:srgbClr val="54616D"/>
              </a:buClr>
              <a:buSzPts val="1100"/>
              <a:buNone/>
              <a:defRPr sz="1400">
                <a:solidFill>
                  <a:srgbClr val="54616D"/>
                </a:solidFill>
              </a:defRPr>
            </a:lvl7pPr>
            <a:lvl8pPr lvl="7" algn="l">
              <a:lnSpc>
                <a:spcPct val="100000"/>
              </a:lnSpc>
              <a:spcBef>
                <a:spcPts val="0"/>
              </a:spcBef>
              <a:spcAft>
                <a:spcPts val="0"/>
              </a:spcAft>
              <a:buClr>
                <a:srgbClr val="54616D"/>
              </a:buClr>
              <a:buSzPts val="1100"/>
              <a:buNone/>
              <a:defRPr sz="1400">
                <a:solidFill>
                  <a:srgbClr val="54616D"/>
                </a:solidFill>
              </a:defRPr>
            </a:lvl8pPr>
            <a:lvl9pPr lvl="8" algn="l">
              <a:lnSpc>
                <a:spcPct val="100000"/>
              </a:lnSpc>
              <a:spcBef>
                <a:spcPts val="0"/>
              </a:spcBef>
              <a:spcAft>
                <a:spcPts val="0"/>
              </a:spcAft>
              <a:buClr>
                <a:srgbClr val="54616D"/>
              </a:buClr>
              <a:buSzPts val="1100"/>
              <a:buNone/>
              <a:defRPr sz="1400">
                <a:solidFill>
                  <a:srgbClr val="54616D"/>
                </a:solidFill>
              </a:defRPr>
            </a:lvl9pPr>
          </a:lstStyle>
          <a:p/>
        </p:txBody>
      </p:sp>
      <p:sp>
        <p:nvSpPr>
          <p:cNvPr id="131" name="Google Shape;13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32" name="Shape 132"/>
        <p:cNvGrpSpPr/>
        <p:nvPr/>
      </p:nvGrpSpPr>
      <p:grpSpPr>
        <a:xfrm>
          <a:off x="0" y="0"/>
          <a:ext cx="0" cy="0"/>
          <a:chOff x="0" y="0"/>
          <a:chExt cx="0" cy="0"/>
        </a:xfrm>
      </p:grpSpPr>
      <p:sp>
        <p:nvSpPr>
          <p:cNvPr id="133" name="Google Shape;133;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txBox="1"/>
          <p:nvPr>
            <p:ph type="title"/>
          </p:nvPr>
        </p:nvSpPr>
        <p:spPr>
          <a:xfrm>
            <a:off x="351600" y="2736850"/>
            <a:ext cx="3997500" cy="13896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135" name="Google Shape;13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136" name="Shape 136"/>
        <p:cNvGrpSpPr/>
        <p:nvPr/>
      </p:nvGrpSpPr>
      <p:grpSpPr>
        <a:xfrm>
          <a:off x="0" y="0"/>
          <a:ext cx="0" cy="0"/>
          <a:chOff x="0" y="0"/>
          <a:chExt cx="0" cy="0"/>
        </a:xfrm>
      </p:grpSpPr>
      <p:sp>
        <p:nvSpPr>
          <p:cNvPr id="137" name="Google Shape;137;p15"/>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5"/>
          <p:cNvGrpSpPr/>
          <p:nvPr/>
        </p:nvGrpSpPr>
        <p:grpSpPr>
          <a:xfrm>
            <a:off x="311112" y="4512638"/>
            <a:ext cx="2812694" cy="150575"/>
            <a:chOff x="0" y="3797750"/>
            <a:chExt cx="9144000" cy="150575"/>
          </a:xfrm>
        </p:grpSpPr>
        <p:cxnSp>
          <p:nvCxnSpPr>
            <p:cNvPr id="139" name="Google Shape;139;p15"/>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40" name="Google Shape;140;p15"/>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41" name="Google Shape;141;p15"/>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42" name="Google Shape;142;p15"/>
          <p:cNvSpPr txBox="1"/>
          <p:nvPr>
            <p:ph type="title"/>
          </p:nvPr>
        </p:nvSpPr>
        <p:spPr>
          <a:xfrm>
            <a:off x="311700" y="555600"/>
            <a:ext cx="2808000" cy="755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143" name="Google Shape;143;p15"/>
          <p:cNvSpPr txBox="1"/>
          <p:nvPr>
            <p:ph idx="1" type="body"/>
          </p:nvPr>
        </p:nvSpPr>
        <p:spPr>
          <a:xfrm>
            <a:off x="311700" y="1389600"/>
            <a:ext cx="2808000" cy="2886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4" name="Google Shape;14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spTree>
      <p:nvGrpSpPr>
        <p:cNvPr id="145" name="Shape 145"/>
        <p:cNvGrpSpPr/>
        <p:nvPr/>
      </p:nvGrpSpPr>
      <p:grpSpPr>
        <a:xfrm>
          <a:off x="0" y="0"/>
          <a:ext cx="0" cy="0"/>
          <a:chOff x="0" y="0"/>
          <a:chExt cx="0" cy="0"/>
        </a:xfrm>
      </p:grpSpPr>
      <p:sp>
        <p:nvSpPr>
          <p:cNvPr id="146" name="Google Shape;146;p16"/>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16"/>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148" name="Google Shape;148;p16"/>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49" name="Google Shape;149;p16"/>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298450" lvl="1" marL="914400" algn="l">
              <a:lnSpc>
                <a:spcPct val="115000"/>
              </a:lnSpc>
              <a:spcBef>
                <a:spcPts val="0"/>
              </a:spcBef>
              <a:spcAft>
                <a:spcPts val="0"/>
              </a:spcAft>
              <a:buClr>
                <a:srgbClr val="FFFFFF"/>
              </a:buClr>
              <a:buSzPts val="1100"/>
              <a:buChar char="○"/>
              <a:defRPr sz="1400">
                <a:solidFill>
                  <a:srgbClr val="FFFFFF"/>
                </a:solidFill>
              </a:defRPr>
            </a:lvl2pPr>
            <a:lvl3pPr indent="-298450" lvl="2" marL="1371600" algn="l">
              <a:lnSpc>
                <a:spcPct val="115000"/>
              </a:lnSpc>
              <a:spcBef>
                <a:spcPts val="0"/>
              </a:spcBef>
              <a:spcAft>
                <a:spcPts val="0"/>
              </a:spcAft>
              <a:buClr>
                <a:srgbClr val="FFFFFF"/>
              </a:buClr>
              <a:buSzPts val="1100"/>
              <a:buChar char="■"/>
              <a:defRPr sz="1400">
                <a:solidFill>
                  <a:srgbClr val="FFFFFF"/>
                </a:solidFill>
              </a:defRPr>
            </a:lvl3pPr>
            <a:lvl4pPr indent="-298450" lvl="3" marL="1828800" algn="l">
              <a:lnSpc>
                <a:spcPct val="115000"/>
              </a:lnSpc>
              <a:spcBef>
                <a:spcPts val="0"/>
              </a:spcBef>
              <a:spcAft>
                <a:spcPts val="0"/>
              </a:spcAft>
              <a:buClr>
                <a:srgbClr val="FFFFFF"/>
              </a:buClr>
              <a:buSzPts val="1100"/>
              <a:buChar char="●"/>
              <a:defRPr sz="1400">
                <a:solidFill>
                  <a:srgbClr val="FFFFFF"/>
                </a:solidFill>
              </a:defRPr>
            </a:lvl4pPr>
            <a:lvl5pPr indent="-298450" lvl="4" marL="2286000" algn="l">
              <a:lnSpc>
                <a:spcPct val="115000"/>
              </a:lnSpc>
              <a:spcBef>
                <a:spcPts val="0"/>
              </a:spcBef>
              <a:spcAft>
                <a:spcPts val="0"/>
              </a:spcAft>
              <a:buClr>
                <a:srgbClr val="FFFFFF"/>
              </a:buClr>
              <a:buSzPts val="1100"/>
              <a:buChar char="○"/>
              <a:defRPr sz="1400">
                <a:solidFill>
                  <a:srgbClr val="FFFFFF"/>
                </a:solidFill>
              </a:defRPr>
            </a:lvl5pPr>
            <a:lvl6pPr indent="-298450" lvl="5" marL="2743200" algn="l">
              <a:lnSpc>
                <a:spcPct val="115000"/>
              </a:lnSpc>
              <a:spcBef>
                <a:spcPts val="0"/>
              </a:spcBef>
              <a:spcAft>
                <a:spcPts val="0"/>
              </a:spcAft>
              <a:buClr>
                <a:srgbClr val="FFFFFF"/>
              </a:buClr>
              <a:buSzPts val="1100"/>
              <a:buChar char="■"/>
              <a:defRPr sz="1400">
                <a:solidFill>
                  <a:srgbClr val="FFFFFF"/>
                </a:solidFill>
              </a:defRPr>
            </a:lvl6pPr>
            <a:lvl7pPr indent="-298450" lvl="6" marL="3200400" algn="l">
              <a:lnSpc>
                <a:spcPct val="115000"/>
              </a:lnSpc>
              <a:spcBef>
                <a:spcPts val="0"/>
              </a:spcBef>
              <a:spcAft>
                <a:spcPts val="0"/>
              </a:spcAft>
              <a:buClr>
                <a:srgbClr val="FFFFFF"/>
              </a:buClr>
              <a:buSzPts val="1100"/>
              <a:buChar char="●"/>
              <a:defRPr sz="1400">
                <a:solidFill>
                  <a:srgbClr val="FFFFFF"/>
                </a:solidFill>
              </a:defRPr>
            </a:lvl7pPr>
            <a:lvl8pPr indent="-298450" lvl="7" marL="3657600" algn="l">
              <a:lnSpc>
                <a:spcPct val="115000"/>
              </a:lnSpc>
              <a:spcBef>
                <a:spcPts val="0"/>
              </a:spcBef>
              <a:spcAft>
                <a:spcPts val="0"/>
              </a:spcAft>
              <a:buClr>
                <a:srgbClr val="FFFFFF"/>
              </a:buClr>
              <a:buSzPts val="1100"/>
              <a:buChar char="○"/>
              <a:defRPr sz="1400">
                <a:solidFill>
                  <a:srgbClr val="FFFFFF"/>
                </a:solidFill>
              </a:defRPr>
            </a:lvl8pPr>
            <a:lvl9pPr indent="-298450" lvl="8" marL="411480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150" name="Google Shape;15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9">
    <p:spTree>
      <p:nvGrpSpPr>
        <p:cNvPr id="151" name="Shape 151"/>
        <p:cNvGrpSpPr/>
        <p:nvPr/>
      </p:nvGrpSpPr>
      <p:grpSpPr>
        <a:xfrm>
          <a:off x="0" y="0"/>
          <a:ext cx="0" cy="0"/>
          <a:chOff x="0" y="0"/>
          <a:chExt cx="0" cy="0"/>
        </a:xfrm>
      </p:grpSpPr>
      <p:sp>
        <p:nvSpPr>
          <p:cNvPr id="152" name="Google Shape;152;p17"/>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0" y="0"/>
            <a:ext cx="3048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3341300" y="314875"/>
            <a:ext cx="5486400" cy="1134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57" name="Google Shape;157;p17"/>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158" name="Google Shape;158;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0">
    <p:bg>
      <p:bgPr>
        <a:solidFill>
          <a:srgbClr val="FFFFFF"/>
        </a:solidFill>
      </p:bgPr>
    </p:bg>
    <p:spTree>
      <p:nvGrpSpPr>
        <p:cNvPr id="159" name="Shape 159"/>
        <p:cNvGrpSpPr/>
        <p:nvPr/>
      </p:nvGrpSpPr>
      <p:grpSpPr>
        <a:xfrm>
          <a:off x="0" y="0"/>
          <a:ext cx="0" cy="0"/>
          <a:chOff x="0" y="0"/>
          <a:chExt cx="0" cy="0"/>
        </a:xfrm>
      </p:grpSpPr>
      <p:sp>
        <p:nvSpPr>
          <p:cNvPr id="160" name="Google Shape;160;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0" y="-50"/>
            <a:ext cx="9144000" cy="3824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ph type="title"/>
          </p:nvPr>
        </p:nvSpPr>
        <p:spPr>
          <a:xfrm>
            <a:off x="937200" y="523625"/>
            <a:ext cx="7269600" cy="26826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63" name="Google Shape;163;p18"/>
          <p:cNvSpPr txBox="1"/>
          <p:nvPr>
            <p:ph idx="1" type="body"/>
          </p:nvPr>
        </p:nvSpPr>
        <p:spPr>
          <a:xfrm>
            <a:off x="937200" y="3981450"/>
            <a:ext cx="7269600" cy="681900"/>
          </a:xfrm>
          <a:prstGeom prst="rect">
            <a:avLst/>
          </a:prstGeom>
          <a:noFill/>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rgbClr val="616161"/>
              </a:buClr>
              <a:buSzPts val="1800"/>
              <a:buChar char="●"/>
              <a:defRPr sz="1800">
                <a:solidFill>
                  <a:srgbClr val="616161"/>
                </a:solidFill>
              </a:defRPr>
            </a:lvl1pPr>
            <a:lvl2pPr indent="-298450" lvl="1" marL="914400" algn="ctr">
              <a:lnSpc>
                <a:spcPct val="115000"/>
              </a:lnSpc>
              <a:spcBef>
                <a:spcPts val="0"/>
              </a:spcBef>
              <a:spcAft>
                <a:spcPts val="0"/>
              </a:spcAft>
              <a:buClr>
                <a:srgbClr val="616161"/>
              </a:buClr>
              <a:buSzPts val="1100"/>
              <a:buChar char="○"/>
              <a:defRPr sz="1400">
                <a:solidFill>
                  <a:srgbClr val="616161"/>
                </a:solidFill>
              </a:defRPr>
            </a:lvl2pPr>
            <a:lvl3pPr indent="-298450" lvl="2" marL="1371600" algn="ctr">
              <a:lnSpc>
                <a:spcPct val="115000"/>
              </a:lnSpc>
              <a:spcBef>
                <a:spcPts val="0"/>
              </a:spcBef>
              <a:spcAft>
                <a:spcPts val="0"/>
              </a:spcAft>
              <a:buClr>
                <a:srgbClr val="616161"/>
              </a:buClr>
              <a:buSzPts val="1100"/>
              <a:buChar char="■"/>
              <a:defRPr sz="1400">
                <a:solidFill>
                  <a:srgbClr val="616161"/>
                </a:solidFill>
              </a:defRPr>
            </a:lvl3pPr>
            <a:lvl4pPr indent="-298450" lvl="3" marL="1828800" algn="ctr">
              <a:lnSpc>
                <a:spcPct val="115000"/>
              </a:lnSpc>
              <a:spcBef>
                <a:spcPts val="0"/>
              </a:spcBef>
              <a:spcAft>
                <a:spcPts val="0"/>
              </a:spcAft>
              <a:buClr>
                <a:srgbClr val="616161"/>
              </a:buClr>
              <a:buSzPts val="1100"/>
              <a:buChar char="●"/>
              <a:defRPr sz="1400">
                <a:solidFill>
                  <a:srgbClr val="616161"/>
                </a:solidFill>
              </a:defRPr>
            </a:lvl4pPr>
            <a:lvl5pPr indent="-298450" lvl="4" marL="2286000" algn="ctr">
              <a:lnSpc>
                <a:spcPct val="115000"/>
              </a:lnSpc>
              <a:spcBef>
                <a:spcPts val="0"/>
              </a:spcBef>
              <a:spcAft>
                <a:spcPts val="0"/>
              </a:spcAft>
              <a:buClr>
                <a:srgbClr val="616161"/>
              </a:buClr>
              <a:buSzPts val="1100"/>
              <a:buChar char="○"/>
              <a:defRPr sz="1400">
                <a:solidFill>
                  <a:srgbClr val="616161"/>
                </a:solidFill>
              </a:defRPr>
            </a:lvl5pPr>
            <a:lvl6pPr indent="-298450" lvl="5" marL="2743200" algn="ctr">
              <a:lnSpc>
                <a:spcPct val="115000"/>
              </a:lnSpc>
              <a:spcBef>
                <a:spcPts val="0"/>
              </a:spcBef>
              <a:spcAft>
                <a:spcPts val="0"/>
              </a:spcAft>
              <a:buClr>
                <a:srgbClr val="616161"/>
              </a:buClr>
              <a:buSzPts val="1100"/>
              <a:buChar char="■"/>
              <a:defRPr sz="1400">
                <a:solidFill>
                  <a:srgbClr val="616161"/>
                </a:solidFill>
              </a:defRPr>
            </a:lvl6pPr>
            <a:lvl7pPr indent="-298450" lvl="6" marL="3200400" algn="ctr">
              <a:lnSpc>
                <a:spcPct val="115000"/>
              </a:lnSpc>
              <a:spcBef>
                <a:spcPts val="0"/>
              </a:spcBef>
              <a:spcAft>
                <a:spcPts val="0"/>
              </a:spcAft>
              <a:buClr>
                <a:srgbClr val="616161"/>
              </a:buClr>
              <a:buSzPts val="1100"/>
              <a:buChar char="●"/>
              <a:defRPr sz="1400">
                <a:solidFill>
                  <a:srgbClr val="616161"/>
                </a:solidFill>
              </a:defRPr>
            </a:lvl7pPr>
            <a:lvl8pPr indent="-298450" lvl="7" marL="3657600" algn="ctr">
              <a:lnSpc>
                <a:spcPct val="115000"/>
              </a:lnSpc>
              <a:spcBef>
                <a:spcPts val="0"/>
              </a:spcBef>
              <a:spcAft>
                <a:spcPts val="0"/>
              </a:spcAft>
              <a:buClr>
                <a:srgbClr val="616161"/>
              </a:buClr>
              <a:buSzPts val="1100"/>
              <a:buChar char="○"/>
              <a:defRPr sz="1400">
                <a:solidFill>
                  <a:srgbClr val="616161"/>
                </a:solidFill>
              </a:defRPr>
            </a:lvl8pPr>
            <a:lvl9pPr indent="-298450" lvl="8" marL="4114800" algn="ctr">
              <a:lnSpc>
                <a:spcPct val="115000"/>
              </a:lnSpc>
              <a:spcBef>
                <a:spcPts val="0"/>
              </a:spcBef>
              <a:spcAft>
                <a:spcPts val="0"/>
              </a:spcAft>
              <a:buClr>
                <a:srgbClr val="616161"/>
              </a:buClr>
              <a:buSzPts val="1100"/>
              <a:buChar char="■"/>
              <a:defRPr sz="1400">
                <a:solidFill>
                  <a:srgbClr val="616161"/>
                </a:solidFill>
              </a:defRPr>
            </a:lvl9pPr>
          </a:lstStyle>
          <a:p/>
        </p:txBody>
      </p:sp>
      <p:sp>
        <p:nvSpPr>
          <p:cNvPr id="164" name="Google Shape;164;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needpix.com/photo/1231137/stock-exchange-profits-boom-businessman-tablet-computer-control-economy-symbol"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rotWithShape="1">
          <a:blip r:embed="rId3">
            <a:alphaModFix/>
          </a:blip>
          <a:srcRect b="0" l="23269" r="23274" t="0"/>
          <a:stretch/>
        </p:blipFill>
        <p:spPr>
          <a:xfrm>
            <a:off x="921625" y="864500"/>
            <a:ext cx="2847427" cy="3545850"/>
          </a:xfrm>
          <a:prstGeom prst="rect">
            <a:avLst/>
          </a:prstGeom>
          <a:noFill/>
          <a:ln cap="flat" cmpd="sng" w="38100">
            <a:solidFill>
              <a:srgbClr val="FFFFFF"/>
            </a:solidFill>
            <a:prstDash val="solid"/>
            <a:round/>
            <a:headEnd len="sm" w="sm" type="none"/>
            <a:tailEnd len="sm" w="sm" type="none"/>
          </a:ln>
        </p:spPr>
      </p:pic>
      <p:sp>
        <p:nvSpPr>
          <p:cNvPr id="170" name="Google Shape;170;p19"/>
          <p:cNvSpPr txBox="1"/>
          <p:nvPr>
            <p:ph type="ctrTitle"/>
          </p:nvPr>
        </p:nvSpPr>
        <p:spPr>
          <a:xfrm>
            <a:off x="5194675" y="655288"/>
            <a:ext cx="3522300" cy="22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900"/>
              <a:t>Market Profile</a:t>
            </a:r>
            <a:endParaRPr b="1" sz="3900"/>
          </a:p>
        </p:txBody>
      </p:sp>
      <p:sp>
        <p:nvSpPr>
          <p:cNvPr id="171" name="Google Shape;171;p19"/>
          <p:cNvSpPr txBox="1"/>
          <p:nvPr>
            <p:ph idx="1" type="subTitle"/>
          </p:nvPr>
        </p:nvSpPr>
        <p:spPr>
          <a:xfrm>
            <a:off x="5682175" y="3204300"/>
            <a:ext cx="3272400" cy="183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2200"/>
              <a:t>Presented By</a:t>
            </a:r>
            <a:r>
              <a:rPr lang="en" sz="2200"/>
              <a:t>- </a:t>
            </a:r>
            <a:endParaRPr sz="2200"/>
          </a:p>
          <a:p>
            <a:pPr indent="0" lvl="0" marL="0" rtl="0" algn="l">
              <a:lnSpc>
                <a:spcPct val="80000"/>
              </a:lnSpc>
              <a:spcBef>
                <a:spcPts val="0"/>
              </a:spcBef>
              <a:spcAft>
                <a:spcPts val="0"/>
              </a:spcAft>
              <a:buNone/>
            </a:pPr>
            <a:r>
              <a:rPr lang="en" sz="2200"/>
              <a:t>Jay Ajmera J004</a:t>
            </a:r>
            <a:endParaRPr sz="2200"/>
          </a:p>
          <a:p>
            <a:pPr indent="0" lvl="0" marL="0" rtl="0" algn="l">
              <a:lnSpc>
                <a:spcPct val="80000"/>
              </a:lnSpc>
              <a:spcBef>
                <a:spcPts val="0"/>
              </a:spcBef>
              <a:spcAft>
                <a:spcPts val="0"/>
              </a:spcAft>
              <a:buNone/>
            </a:pPr>
            <a:r>
              <a:rPr lang="en" sz="2200"/>
              <a:t>Atharva Rode J056</a:t>
            </a:r>
            <a:endParaRPr sz="2200"/>
          </a:p>
          <a:p>
            <a:pPr indent="0" lvl="0" marL="0" rtl="0" algn="l">
              <a:lnSpc>
                <a:spcPct val="80000"/>
              </a:lnSpc>
              <a:spcBef>
                <a:spcPts val="0"/>
              </a:spcBef>
              <a:spcAft>
                <a:spcPts val="0"/>
              </a:spcAft>
              <a:buNone/>
            </a:pPr>
            <a:r>
              <a:rPr lang="en" sz="2200"/>
              <a:t>Kallind Soni J065</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 Day </a:t>
            </a:r>
            <a:endParaRPr/>
          </a:p>
        </p:txBody>
      </p:sp>
      <p:sp>
        <p:nvSpPr>
          <p:cNvPr id="227" name="Google Shape;227;p28"/>
          <p:cNvSpPr txBox="1"/>
          <p:nvPr>
            <p:ph idx="1" type="body"/>
          </p:nvPr>
        </p:nvSpPr>
        <p:spPr>
          <a:xfrm>
            <a:off x="679875" y="1702200"/>
            <a:ext cx="4813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most basic day structure is the Normal Day. It is easy to follow and understand as most of the day activity is in the initial Balance or the first 60 minutes of the day session.</a:t>
            </a:r>
            <a:endParaRPr sz="1600"/>
          </a:p>
        </p:txBody>
      </p:sp>
      <p:pic>
        <p:nvPicPr>
          <p:cNvPr id="228" name="Google Shape;228;p28"/>
          <p:cNvPicPr preferRelativeResize="0"/>
          <p:nvPr/>
        </p:nvPicPr>
        <p:blipFill>
          <a:blip r:embed="rId3">
            <a:alphaModFix/>
          </a:blip>
          <a:stretch>
            <a:fillRect/>
          </a:stretch>
        </p:blipFill>
        <p:spPr>
          <a:xfrm>
            <a:off x="5632450" y="316525"/>
            <a:ext cx="3062524" cy="4209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 Day</a:t>
            </a:r>
            <a:endParaRPr/>
          </a:p>
        </p:txBody>
      </p:sp>
      <p:sp>
        <p:nvSpPr>
          <p:cNvPr id="234" name="Google Shape;234;p29"/>
          <p:cNvSpPr txBox="1"/>
          <p:nvPr>
            <p:ph idx="1" type="body"/>
          </p:nvPr>
        </p:nvSpPr>
        <p:spPr>
          <a:xfrm>
            <a:off x="607500" y="1732050"/>
            <a:ext cx="3964500" cy="24480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0"/>
              </a:spcBef>
              <a:spcAft>
                <a:spcPts val="0"/>
              </a:spcAft>
              <a:buNone/>
            </a:pPr>
            <a:r>
              <a:rPr lang="en" sz="4000"/>
              <a:t>A trend day will usually begin with a small initial balance, However, early in the day structure range extension occurs. This range extension does not allow a value area to develop in the initial balance, and the range extension continues throughout the day. These days are seen as having Higher Highs and Higher Lows  ( OR LH/ LL)  in every 30 minute period.</a:t>
            </a:r>
            <a:endParaRPr sz="4000"/>
          </a:p>
          <a:p>
            <a:pPr indent="0" lvl="0" marL="0" rtl="0" algn="just">
              <a:spcBef>
                <a:spcPts val="1200"/>
              </a:spcBef>
              <a:spcAft>
                <a:spcPts val="0"/>
              </a:spcAft>
              <a:buNone/>
            </a:pPr>
            <a:r>
              <a:rPr lang="en" sz="4000"/>
              <a:t>There are often periods of single prints on the profile. Most importantly, there is very little rotation from time period to time period.</a:t>
            </a:r>
            <a:endParaRPr sz="4000"/>
          </a:p>
          <a:p>
            <a:pPr indent="0" lvl="0" marL="0" rtl="0" algn="l">
              <a:spcBef>
                <a:spcPts val="1200"/>
              </a:spcBef>
              <a:spcAft>
                <a:spcPts val="1200"/>
              </a:spcAft>
              <a:buNone/>
            </a:pPr>
            <a:r>
              <a:t/>
            </a:r>
            <a:endParaRPr/>
          </a:p>
        </p:txBody>
      </p:sp>
      <p:pic>
        <p:nvPicPr>
          <p:cNvPr id="235" name="Google Shape;235;p29"/>
          <p:cNvPicPr preferRelativeResize="0"/>
          <p:nvPr/>
        </p:nvPicPr>
        <p:blipFill>
          <a:blip r:embed="rId3">
            <a:alphaModFix/>
          </a:blip>
          <a:stretch>
            <a:fillRect/>
          </a:stretch>
        </p:blipFill>
        <p:spPr>
          <a:xfrm>
            <a:off x="4783600" y="411475"/>
            <a:ext cx="3964500" cy="417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 DAY</a:t>
            </a:r>
            <a:endParaRPr/>
          </a:p>
        </p:txBody>
      </p:sp>
      <p:sp>
        <p:nvSpPr>
          <p:cNvPr id="241" name="Google Shape;241;p30"/>
          <p:cNvSpPr txBox="1"/>
          <p:nvPr>
            <p:ph idx="1" type="body"/>
          </p:nvPr>
        </p:nvSpPr>
        <p:spPr>
          <a:xfrm>
            <a:off x="819150" y="1990725"/>
            <a:ext cx="4229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P-shape profile signals a short-covering which means that the market rally early in the sensing and spends the rest of the day distribution and creating a profile that looks like a letter P.</a:t>
            </a:r>
            <a:endParaRPr sz="1600"/>
          </a:p>
        </p:txBody>
      </p:sp>
      <p:pic>
        <p:nvPicPr>
          <p:cNvPr id="242" name="Google Shape;242;p30"/>
          <p:cNvPicPr preferRelativeResize="0"/>
          <p:nvPr/>
        </p:nvPicPr>
        <p:blipFill>
          <a:blip r:embed="rId3">
            <a:alphaModFix/>
          </a:blip>
          <a:stretch>
            <a:fillRect/>
          </a:stretch>
        </p:blipFill>
        <p:spPr>
          <a:xfrm>
            <a:off x="5414583" y="762075"/>
            <a:ext cx="2634518" cy="3162300"/>
          </a:xfrm>
          <a:prstGeom prst="rect">
            <a:avLst/>
          </a:prstGeom>
          <a:noFill/>
          <a:ln>
            <a:noFill/>
          </a:ln>
        </p:spPr>
      </p:pic>
      <p:pic>
        <p:nvPicPr>
          <p:cNvPr id="243" name="Google Shape;243;p30"/>
          <p:cNvPicPr preferRelativeResize="0"/>
          <p:nvPr/>
        </p:nvPicPr>
        <p:blipFill>
          <a:blip r:embed="rId4">
            <a:alphaModFix/>
          </a:blip>
          <a:stretch>
            <a:fillRect/>
          </a:stretch>
        </p:blipFill>
        <p:spPr>
          <a:xfrm>
            <a:off x="4907900" y="457650"/>
            <a:ext cx="3797251" cy="4258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b</a:t>
            </a:r>
            <a:r>
              <a:rPr lang="en"/>
              <a:t>’ Day</a:t>
            </a:r>
            <a:endParaRPr/>
          </a:p>
        </p:txBody>
      </p:sp>
      <p:sp>
        <p:nvSpPr>
          <p:cNvPr id="249" name="Google Shape;249;p31"/>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B-shape profile signals long exiting, the market drops early in the session, and spends the rest of its distributing, creating a profile that looks like letter b.</a:t>
            </a:r>
            <a:endParaRPr sz="1600"/>
          </a:p>
        </p:txBody>
      </p:sp>
      <p:pic>
        <p:nvPicPr>
          <p:cNvPr id="250" name="Google Shape;250;p31"/>
          <p:cNvPicPr preferRelativeResize="0"/>
          <p:nvPr/>
        </p:nvPicPr>
        <p:blipFill>
          <a:blip r:embed="rId3">
            <a:alphaModFix/>
          </a:blip>
          <a:stretch>
            <a:fillRect/>
          </a:stretch>
        </p:blipFill>
        <p:spPr>
          <a:xfrm>
            <a:off x="4819649" y="600075"/>
            <a:ext cx="3810599" cy="39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rotWithShape="1">
          <a:blip r:embed="rId3">
            <a:alphaModFix/>
          </a:blip>
          <a:srcRect b="0" l="6999" r="7008" t="0"/>
          <a:stretch/>
        </p:blipFill>
        <p:spPr>
          <a:xfrm>
            <a:off x="1" y="0"/>
            <a:ext cx="9144000" cy="5143500"/>
          </a:xfrm>
          <a:prstGeom prst="rect">
            <a:avLst/>
          </a:prstGeom>
          <a:noFill/>
          <a:ln>
            <a:noFill/>
          </a:ln>
        </p:spPr>
      </p:pic>
      <p:sp>
        <p:nvSpPr>
          <p:cNvPr id="256" name="Google Shape;256;p32"/>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
          <p:cNvSpPr txBox="1"/>
          <p:nvPr>
            <p:ph type="title"/>
          </p:nvPr>
        </p:nvSpPr>
        <p:spPr>
          <a:xfrm>
            <a:off x="351600" y="2736850"/>
            <a:ext cx="3997500" cy="1389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Analysing Market Profile and Its Strategies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3" name="Google Shape;263;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33"/>
          <p:cNvPicPr preferRelativeResize="0"/>
          <p:nvPr/>
        </p:nvPicPr>
        <p:blipFill>
          <a:blip r:embed="rId3">
            <a:alphaModFix/>
          </a:blip>
          <a:stretch>
            <a:fillRect/>
          </a:stretch>
        </p:blipFill>
        <p:spPr>
          <a:xfrm>
            <a:off x="253225" y="491175"/>
            <a:ext cx="8609425" cy="416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0" name="Google Shape;270;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34"/>
          <p:cNvPicPr preferRelativeResize="0"/>
          <p:nvPr/>
        </p:nvPicPr>
        <p:blipFill>
          <a:blip r:embed="rId3">
            <a:alphaModFix/>
          </a:blip>
          <a:stretch>
            <a:fillRect/>
          </a:stretch>
        </p:blipFill>
        <p:spPr>
          <a:xfrm>
            <a:off x="269050" y="600525"/>
            <a:ext cx="8593600" cy="3942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5"/>
          <p:cNvPicPr preferRelativeResize="0"/>
          <p:nvPr/>
        </p:nvPicPr>
        <p:blipFill rotWithShape="1">
          <a:blip r:embed="rId3">
            <a:alphaModFix amt="30000"/>
          </a:blip>
          <a:srcRect b="31961" l="0" r="0" t="31961"/>
          <a:stretch/>
        </p:blipFill>
        <p:spPr>
          <a:xfrm>
            <a:off x="0" y="0"/>
            <a:ext cx="9144000" cy="3824005"/>
          </a:xfrm>
          <a:prstGeom prst="rect">
            <a:avLst/>
          </a:prstGeom>
          <a:noFill/>
          <a:ln>
            <a:noFill/>
          </a:ln>
        </p:spPr>
      </p:pic>
      <p:sp>
        <p:nvSpPr>
          <p:cNvPr id="277" name="Google Shape;277;p35"/>
          <p:cNvSpPr txBox="1"/>
          <p:nvPr>
            <p:ph type="title"/>
          </p:nvPr>
        </p:nvSpPr>
        <p:spPr>
          <a:xfrm>
            <a:off x="937200" y="523625"/>
            <a:ext cx="7269600" cy="268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look at our Model</a:t>
            </a:r>
            <a:endParaRPr/>
          </a:p>
        </p:txBody>
      </p:sp>
      <p:sp>
        <p:nvSpPr>
          <p:cNvPr id="278" name="Google Shape;278;p35"/>
          <p:cNvSpPr txBox="1"/>
          <p:nvPr>
            <p:ph idx="1" type="body"/>
          </p:nvPr>
        </p:nvSpPr>
        <p:spPr>
          <a:xfrm>
            <a:off x="937200" y="3981450"/>
            <a:ext cx="72696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b="1" lang="en"/>
              <a:t>Opening </a:t>
            </a:r>
            <a:r>
              <a:rPr b="1" lang="en"/>
              <a:t>Jupyter</a:t>
            </a:r>
            <a:r>
              <a:rPr b="1" lang="en"/>
              <a:t> Notebook….</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a:hlinkClick r:id="rId3"/>
          </p:cNvPr>
          <p:cNvPicPr preferRelativeResize="0"/>
          <p:nvPr/>
        </p:nvPicPr>
        <p:blipFill rotWithShape="1">
          <a:blip r:embed="rId4">
            <a:alphaModFix/>
          </a:blip>
          <a:srcRect b="0" l="26798" r="26798" t="0"/>
          <a:stretch/>
        </p:blipFill>
        <p:spPr>
          <a:xfrm>
            <a:off x="3412700" y="0"/>
            <a:ext cx="5731299" cy="5143024"/>
          </a:xfrm>
          <a:prstGeom prst="rect">
            <a:avLst/>
          </a:prstGeom>
          <a:noFill/>
          <a:ln>
            <a:noFill/>
          </a:ln>
        </p:spPr>
      </p:pic>
      <p:sp>
        <p:nvSpPr>
          <p:cNvPr id="177" name="Google Shape;177;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Content</a:t>
            </a:r>
            <a:endParaRPr/>
          </a:p>
          <a:p>
            <a:pPr indent="0" lvl="0" marL="0" rtl="0" algn="l">
              <a:spcBef>
                <a:spcPts val="0"/>
              </a:spcBef>
              <a:spcAft>
                <a:spcPts val="0"/>
              </a:spcAft>
              <a:buNone/>
            </a:pPr>
            <a:r>
              <a:t/>
            </a:r>
            <a:endParaRPr/>
          </a:p>
        </p:txBody>
      </p:sp>
      <p:sp>
        <p:nvSpPr>
          <p:cNvPr id="178" name="Google Shape;178;p20"/>
          <p:cNvSpPr txBox="1"/>
          <p:nvPr>
            <p:ph idx="1" type="body"/>
          </p:nvPr>
        </p:nvSpPr>
        <p:spPr>
          <a:xfrm>
            <a:off x="311700" y="1389600"/>
            <a:ext cx="2808000" cy="28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Market Profile?</a:t>
            </a:r>
            <a:endParaRPr/>
          </a:p>
          <a:p>
            <a:pPr indent="0" lvl="0" marL="0" rtl="0" algn="l">
              <a:spcBef>
                <a:spcPts val="1600"/>
              </a:spcBef>
              <a:spcAft>
                <a:spcPts val="0"/>
              </a:spcAft>
              <a:buNone/>
            </a:pPr>
            <a:r>
              <a:rPr lang="en"/>
              <a:t>TPO</a:t>
            </a:r>
            <a:endParaRPr/>
          </a:p>
          <a:p>
            <a:pPr indent="0" lvl="0" marL="0" rtl="0" algn="l">
              <a:spcBef>
                <a:spcPts val="1600"/>
              </a:spcBef>
              <a:spcAft>
                <a:spcPts val="0"/>
              </a:spcAft>
              <a:buNone/>
            </a:pPr>
            <a:r>
              <a:rPr lang="en"/>
              <a:t>POC</a:t>
            </a:r>
            <a:endParaRPr/>
          </a:p>
          <a:p>
            <a:pPr indent="0" lvl="0" marL="0" rtl="0" algn="l">
              <a:spcBef>
                <a:spcPts val="1600"/>
              </a:spcBef>
              <a:spcAft>
                <a:spcPts val="0"/>
              </a:spcAft>
              <a:buNone/>
            </a:pPr>
            <a:r>
              <a:rPr lang="en"/>
              <a:t>Value Area</a:t>
            </a:r>
            <a:endParaRPr/>
          </a:p>
          <a:p>
            <a:pPr indent="0" lvl="0" marL="0" rtl="0" algn="l">
              <a:spcBef>
                <a:spcPts val="1600"/>
              </a:spcBef>
              <a:spcAft>
                <a:spcPts val="0"/>
              </a:spcAft>
              <a:buNone/>
            </a:pPr>
            <a:r>
              <a:rPr lang="en"/>
              <a:t>Types of Days</a:t>
            </a:r>
            <a:endParaRPr/>
          </a:p>
          <a:p>
            <a:pPr indent="0" lvl="0" marL="0" rtl="0" algn="l">
              <a:spcBef>
                <a:spcPts val="1600"/>
              </a:spcBef>
              <a:spcAft>
                <a:spcPts val="1600"/>
              </a:spcAft>
              <a:buNone/>
            </a:pPr>
            <a:r>
              <a:rPr lang="en"/>
              <a:t>Our Model (Code, Visualization and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ctrTitle"/>
          </p:nvPr>
        </p:nvSpPr>
        <p:spPr>
          <a:xfrm>
            <a:off x="1884750" y="71132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Market Profile?</a:t>
            </a:r>
            <a:endParaRPr/>
          </a:p>
        </p:txBody>
      </p:sp>
      <p:sp>
        <p:nvSpPr>
          <p:cNvPr id="184" name="Google Shape;184;p21"/>
          <p:cNvSpPr txBox="1"/>
          <p:nvPr>
            <p:ph idx="1" type="body"/>
          </p:nvPr>
        </p:nvSpPr>
        <p:spPr>
          <a:xfrm>
            <a:off x="1884750" y="1825575"/>
            <a:ext cx="6947700" cy="2743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3227"/>
              <a:t>A Market profile is </a:t>
            </a:r>
            <a:r>
              <a:rPr b="1" lang="en" sz="3227"/>
              <a:t>a chart that displays information on market activity, combining price, volume and time frame information on a single chart</a:t>
            </a:r>
            <a:r>
              <a:rPr lang="en" sz="3227"/>
              <a:t>. The chart displays price information on a vertical scale, or the y-axis, count information on the horizontal or x-axis.</a:t>
            </a:r>
            <a:endParaRPr sz="3227"/>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TPO (Time Price Opportunity)</a:t>
            </a:r>
            <a:endParaRPr/>
          </a:p>
        </p:txBody>
      </p:sp>
      <p:sp>
        <p:nvSpPr>
          <p:cNvPr id="190" name="Google Shape;190;p22"/>
          <p:cNvSpPr txBox="1"/>
          <p:nvPr>
            <p:ph idx="1" type="body"/>
          </p:nvPr>
        </p:nvSpPr>
        <p:spPr>
          <a:xfrm>
            <a:off x="3539325" y="593900"/>
            <a:ext cx="5090400" cy="401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Time Price Opportunity, simply means </a:t>
            </a:r>
            <a:r>
              <a:rPr b="1" lang="en"/>
              <a:t>Time regulates price, thus presenting opportu</a:t>
            </a:r>
            <a:r>
              <a:rPr b="1" lang="en"/>
              <a:t>nity</a:t>
            </a:r>
            <a:r>
              <a:rPr lang="en"/>
              <a:t>.</a:t>
            </a:r>
            <a:endParaRPr/>
          </a:p>
          <a:p>
            <a:pPr indent="-317500" lvl="0" marL="457200" rtl="0" algn="l">
              <a:spcBef>
                <a:spcPts val="1600"/>
              </a:spcBef>
              <a:spcAft>
                <a:spcPts val="0"/>
              </a:spcAft>
              <a:buSzPts val="1400"/>
              <a:buAutoNum type="arabicPeriod"/>
            </a:pPr>
            <a:r>
              <a:rPr lang="en"/>
              <a:t>Time Price Opportunity (TPO)  is a building block of a Market Profile chart.</a:t>
            </a:r>
            <a:endParaRPr/>
          </a:p>
          <a:p>
            <a:pPr indent="-317500" lvl="0" marL="457200" rtl="0" algn="l">
              <a:spcBef>
                <a:spcPts val="0"/>
              </a:spcBef>
              <a:spcAft>
                <a:spcPts val="0"/>
              </a:spcAft>
              <a:buSzPts val="1400"/>
              <a:buAutoNum type="arabicPeriod"/>
            </a:pPr>
            <a:r>
              <a:rPr lang="en"/>
              <a:t>Each TPO represents a point of time where the market traded at a specific price.</a:t>
            </a:r>
            <a:endParaRPr/>
          </a:p>
          <a:p>
            <a:pPr indent="-317500" lvl="0" marL="457200" rtl="0" algn="l">
              <a:spcBef>
                <a:spcPts val="0"/>
              </a:spcBef>
              <a:spcAft>
                <a:spcPts val="0"/>
              </a:spcAft>
              <a:buSzPts val="1400"/>
              <a:buAutoNum type="arabicPeriod"/>
            </a:pPr>
            <a:r>
              <a:rPr lang="en"/>
              <a:t>A single TPO is displayed on the chart every time the price touched it during the same period of time.</a:t>
            </a:r>
            <a:endParaRPr/>
          </a:p>
          <a:p>
            <a:pPr indent="-317500" lvl="0" marL="457200" rtl="0" algn="l">
              <a:spcBef>
                <a:spcPts val="0"/>
              </a:spcBef>
              <a:spcAft>
                <a:spcPts val="0"/>
              </a:spcAft>
              <a:buSzPts val="1400"/>
              <a:buAutoNum type="arabicPeriod"/>
            </a:pPr>
            <a:r>
              <a:rPr lang="en"/>
              <a:t>The default and most common settings of TPO are in 30-minute time intervals.</a:t>
            </a:r>
            <a:endParaRPr/>
          </a:p>
          <a:p>
            <a:pPr indent="-317500" lvl="0" marL="457200" rtl="0" algn="l">
              <a:spcBef>
                <a:spcPts val="0"/>
              </a:spcBef>
              <a:spcAft>
                <a:spcPts val="0"/>
              </a:spcAft>
              <a:buSzPts val="1400"/>
              <a:buAutoNum type="arabicPeriod"/>
            </a:pPr>
            <a:r>
              <a:rPr lang="en"/>
              <a:t>The same prices are displayed on the TPO chart only if the market returns to trade them during another 30-minute period during the trading day.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6165900" y="490988"/>
            <a:ext cx="2606575" cy="3845201"/>
          </a:xfrm>
          <a:prstGeom prst="rect">
            <a:avLst/>
          </a:prstGeom>
          <a:noFill/>
          <a:ln>
            <a:noFill/>
          </a:ln>
        </p:spPr>
      </p:pic>
      <p:pic>
        <p:nvPicPr>
          <p:cNvPr id="196" name="Google Shape;196;p23"/>
          <p:cNvPicPr preferRelativeResize="0"/>
          <p:nvPr/>
        </p:nvPicPr>
        <p:blipFill>
          <a:blip r:embed="rId4">
            <a:alphaModFix/>
          </a:blip>
          <a:stretch>
            <a:fillRect/>
          </a:stretch>
        </p:blipFill>
        <p:spPr>
          <a:xfrm>
            <a:off x="3210925" y="459683"/>
            <a:ext cx="2722151" cy="3907818"/>
          </a:xfrm>
          <a:prstGeom prst="rect">
            <a:avLst/>
          </a:prstGeom>
          <a:noFill/>
          <a:ln>
            <a:noFill/>
          </a:ln>
        </p:spPr>
      </p:pic>
      <p:pic>
        <p:nvPicPr>
          <p:cNvPr id="197" name="Google Shape;197;p23"/>
          <p:cNvPicPr preferRelativeResize="0"/>
          <p:nvPr/>
        </p:nvPicPr>
        <p:blipFill>
          <a:blip r:embed="rId5">
            <a:alphaModFix/>
          </a:blip>
          <a:stretch>
            <a:fillRect/>
          </a:stretch>
        </p:blipFill>
        <p:spPr>
          <a:xfrm>
            <a:off x="371525" y="459688"/>
            <a:ext cx="2606575" cy="390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POC (Point of Control)</a:t>
            </a:r>
            <a:endParaRPr/>
          </a:p>
        </p:txBody>
      </p:sp>
      <p:sp>
        <p:nvSpPr>
          <p:cNvPr id="207" name="Google Shape;207;p25"/>
          <p:cNvSpPr txBox="1"/>
          <p:nvPr>
            <p:ph idx="1" type="body"/>
          </p:nvPr>
        </p:nvSpPr>
        <p:spPr>
          <a:xfrm>
            <a:off x="819150" y="1990725"/>
            <a:ext cx="5524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61616"/>
                </a:solidFill>
                <a:highlight>
                  <a:srgbClr val="FFFFFF"/>
                </a:highlight>
                <a:latin typeface="Arial"/>
                <a:ea typeface="Arial"/>
                <a:cs typeface="Arial"/>
                <a:sym typeface="Arial"/>
              </a:rPr>
              <a:t>Price where the most trading occurred (longest line of TPOs).</a:t>
            </a:r>
            <a:r>
              <a:rPr lang="en" sz="1600">
                <a:solidFill>
                  <a:srgbClr val="161616"/>
                </a:solidFill>
                <a:highlight>
                  <a:schemeClr val="dk1"/>
                </a:highlight>
                <a:latin typeface="Arial"/>
                <a:ea typeface="Arial"/>
                <a:cs typeface="Arial"/>
                <a:sym typeface="Arial"/>
              </a:rPr>
              <a:t>This price is also known as the "point of control," because it's </a:t>
            </a:r>
            <a:r>
              <a:rPr b="1" lang="en" sz="1600">
                <a:solidFill>
                  <a:srgbClr val="161616"/>
                </a:solidFill>
                <a:highlight>
                  <a:schemeClr val="dk1"/>
                </a:highlight>
                <a:latin typeface="Arial"/>
                <a:ea typeface="Arial"/>
                <a:cs typeface="Arial"/>
                <a:sym typeface="Arial"/>
              </a:rPr>
              <a:t>the price that had control of the market the most</a:t>
            </a:r>
            <a:r>
              <a:rPr lang="en" sz="1600">
                <a:solidFill>
                  <a:srgbClr val="161616"/>
                </a:solidFill>
                <a:highlight>
                  <a:schemeClr val="dk1"/>
                </a:highlight>
                <a:latin typeface="Arial"/>
                <a:ea typeface="Arial"/>
                <a:cs typeface="Arial"/>
                <a:sym typeface="Arial"/>
              </a:rPr>
              <a:t>.</a:t>
            </a:r>
            <a:endParaRPr sz="1700">
              <a:solidFill>
                <a:srgbClr val="161616"/>
              </a:solidFill>
              <a:highlight>
                <a:schemeClr val="dk1"/>
              </a:highlight>
            </a:endParaRPr>
          </a:p>
        </p:txBody>
      </p:sp>
      <p:pic>
        <p:nvPicPr>
          <p:cNvPr id="208" name="Google Shape;208;p25"/>
          <p:cNvPicPr preferRelativeResize="0"/>
          <p:nvPr/>
        </p:nvPicPr>
        <p:blipFill>
          <a:blip r:embed="rId3">
            <a:alphaModFix/>
          </a:blip>
          <a:stretch>
            <a:fillRect/>
          </a:stretch>
        </p:blipFill>
        <p:spPr>
          <a:xfrm>
            <a:off x="6576125" y="487500"/>
            <a:ext cx="2173150" cy="4151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Area </a:t>
            </a:r>
            <a:endParaRPr/>
          </a:p>
        </p:txBody>
      </p:sp>
      <p:sp>
        <p:nvSpPr>
          <p:cNvPr id="214" name="Google Shape;214;p26"/>
          <p:cNvSpPr txBox="1"/>
          <p:nvPr>
            <p:ph idx="1" type="body"/>
          </p:nvPr>
        </p:nvSpPr>
        <p:spPr>
          <a:xfrm>
            <a:off x="699775" y="1891250"/>
            <a:ext cx="4055700" cy="24480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666666"/>
              </a:buClr>
              <a:buSzPts val="1550"/>
              <a:buFont typeface="Arial"/>
              <a:buChar char="●"/>
            </a:pPr>
            <a:r>
              <a:rPr b="1" lang="en" sz="1550">
                <a:solidFill>
                  <a:srgbClr val="666666"/>
                </a:solidFill>
                <a:highlight>
                  <a:srgbClr val="FFFFFF"/>
                </a:highlight>
                <a:latin typeface="Arial"/>
                <a:ea typeface="Arial"/>
                <a:cs typeface="Arial"/>
                <a:sym typeface="Arial"/>
              </a:rPr>
              <a:t>Value Area</a:t>
            </a:r>
            <a:r>
              <a:rPr lang="en" sz="1550">
                <a:solidFill>
                  <a:srgbClr val="666666"/>
                </a:solidFill>
                <a:highlight>
                  <a:srgbClr val="FFFFFF"/>
                </a:highlight>
                <a:latin typeface="Arial"/>
                <a:ea typeface="Arial"/>
                <a:cs typeface="Arial"/>
                <a:sym typeface="Arial"/>
              </a:rPr>
              <a:t> – Where 70% of the day’s trading took place.</a:t>
            </a:r>
            <a:endParaRPr sz="1550">
              <a:solidFill>
                <a:srgbClr val="666666"/>
              </a:solidFill>
              <a:highlight>
                <a:srgbClr val="FFFFFF"/>
              </a:highlight>
              <a:latin typeface="Arial"/>
              <a:ea typeface="Arial"/>
              <a:cs typeface="Arial"/>
              <a:sym typeface="Arial"/>
            </a:endParaRPr>
          </a:p>
          <a:p>
            <a:pPr indent="-327025" lvl="0" marL="457200" rtl="0" algn="l">
              <a:spcBef>
                <a:spcPts val="0"/>
              </a:spcBef>
              <a:spcAft>
                <a:spcPts val="0"/>
              </a:spcAft>
              <a:buClr>
                <a:srgbClr val="666666"/>
              </a:buClr>
              <a:buSzPts val="1550"/>
              <a:buFont typeface="Arial"/>
              <a:buChar char="●"/>
            </a:pPr>
            <a:r>
              <a:rPr b="1" lang="en" sz="1550">
                <a:solidFill>
                  <a:srgbClr val="666666"/>
                </a:solidFill>
                <a:highlight>
                  <a:srgbClr val="FFFFFF"/>
                </a:highlight>
                <a:latin typeface="Arial"/>
                <a:ea typeface="Arial"/>
                <a:cs typeface="Arial"/>
                <a:sym typeface="Arial"/>
              </a:rPr>
              <a:t>Value Area High (VAH)</a:t>
            </a:r>
            <a:r>
              <a:rPr lang="en" sz="1550">
                <a:solidFill>
                  <a:srgbClr val="666666"/>
                </a:solidFill>
                <a:highlight>
                  <a:srgbClr val="FFFFFF"/>
                </a:highlight>
                <a:latin typeface="Arial"/>
                <a:ea typeface="Arial"/>
                <a:cs typeface="Arial"/>
                <a:sym typeface="Arial"/>
              </a:rPr>
              <a:t> – The upper level of value area.</a:t>
            </a:r>
            <a:endParaRPr sz="1550">
              <a:solidFill>
                <a:srgbClr val="666666"/>
              </a:solidFill>
              <a:highlight>
                <a:srgbClr val="FFFFFF"/>
              </a:highlight>
              <a:latin typeface="Arial"/>
              <a:ea typeface="Arial"/>
              <a:cs typeface="Arial"/>
              <a:sym typeface="Arial"/>
            </a:endParaRPr>
          </a:p>
          <a:p>
            <a:pPr indent="-327025" lvl="0" marL="457200" rtl="0" algn="l">
              <a:spcBef>
                <a:spcPts val="0"/>
              </a:spcBef>
              <a:spcAft>
                <a:spcPts val="0"/>
              </a:spcAft>
              <a:buClr>
                <a:srgbClr val="666666"/>
              </a:buClr>
              <a:buSzPts val="1550"/>
              <a:buFont typeface="Arial"/>
              <a:buChar char="●"/>
            </a:pPr>
            <a:r>
              <a:rPr b="1" lang="en" sz="1550">
                <a:solidFill>
                  <a:srgbClr val="666666"/>
                </a:solidFill>
                <a:highlight>
                  <a:srgbClr val="FFFFFF"/>
                </a:highlight>
                <a:latin typeface="Arial"/>
                <a:ea typeface="Arial"/>
                <a:cs typeface="Arial"/>
                <a:sym typeface="Arial"/>
              </a:rPr>
              <a:t>Value Area Low (VAL)</a:t>
            </a:r>
            <a:r>
              <a:rPr lang="en" sz="1550">
                <a:solidFill>
                  <a:srgbClr val="666666"/>
                </a:solidFill>
                <a:highlight>
                  <a:srgbClr val="FFFFFF"/>
                </a:highlight>
                <a:latin typeface="Arial"/>
                <a:ea typeface="Arial"/>
                <a:cs typeface="Arial"/>
                <a:sym typeface="Arial"/>
              </a:rPr>
              <a:t> – The lower level of value area.</a:t>
            </a:r>
            <a:endParaRPr sz="1550">
              <a:solidFill>
                <a:srgbClr val="666666"/>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pic>
        <p:nvPicPr>
          <p:cNvPr id="215" name="Google Shape;215;p26"/>
          <p:cNvPicPr preferRelativeResize="0"/>
          <p:nvPr/>
        </p:nvPicPr>
        <p:blipFill>
          <a:blip r:embed="rId3">
            <a:alphaModFix/>
          </a:blip>
          <a:stretch>
            <a:fillRect/>
          </a:stretch>
        </p:blipFill>
        <p:spPr>
          <a:xfrm>
            <a:off x="5266225" y="419100"/>
            <a:ext cx="3545025" cy="430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Days </a:t>
            </a:r>
            <a:endParaRPr/>
          </a:p>
        </p:txBody>
      </p:sp>
      <p:sp>
        <p:nvSpPr>
          <p:cNvPr id="221" name="Google Shape;22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omic Sans MS"/>
              <a:buAutoNum type="arabicPeriod"/>
            </a:pPr>
            <a:r>
              <a:rPr lang="en" sz="2000">
                <a:latin typeface="Comic Sans MS"/>
                <a:ea typeface="Comic Sans MS"/>
                <a:cs typeface="Comic Sans MS"/>
                <a:sym typeface="Comic Sans MS"/>
              </a:rPr>
              <a:t>Normal Day </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AutoNum type="arabicPeriod"/>
            </a:pPr>
            <a:r>
              <a:rPr lang="en" sz="2000">
                <a:latin typeface="Comic Sans MS"/>
                <a:ea typeface="Comic Sans MS"/>
                <a:cs typeface="Comic Sans MS"/>
                <a:sym typeface="Comic Sans MS"/>
              </a:rPr>
              <a:t>Trend Day </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AutoNum type="arabicPeriod"/>
            </a:pPr>
            <a:r>
              <a:rPr lang="en" sz="2000">
                <a:latin typeface="Comic Sans MS"/>
                <a:ea typeface="Comic Sans MS"/>
                <a:cs typeface="Comic Sans MS"/>
                <a:sym typeface="Comic Sans MS"/>
              </a:rPr>
              <a:t>‘P’ Day</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AutoNum type="arabicPeriod"/>
            </a:pPr>
            <a:r>
              <a:rPr lang="en" sz="2000">
                <a:latin typeface="Comic Sans MS"/>
                <a:ea typeface="Comic Sans MS"/>
                <a:cs typeface="Comic Sans MS"/>
                <a:sym typeface="Comic Sans MS"/>
              </a:rPr>
              <a:t>‘b’ Day  </a:t>
            </a:r>
            <a:endParaRPr sz="2000">
              <a:latin typeface="Comic Sans MS"/>
              <a:ea typeface="Comic Sans MS"/>
              <a:cs typeface="Comic Sans MS"/>
              <a:sym typeface="Comic Sans MS"/>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