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58" r:id="rId3"/>
    <p:sldId id="294" r:id="rId4"/>
    <p:sldId id="312" r:id="rId5"/>
    <p:sldId id="261" r:id="rId6"/>
    <p:sldId id="295" r:id="rId7"/>
    <p:sldId id="263" r:id="rId8"/>
    <p:sldId id="262" r:id="rId9"/>
    <p:sldId id="264" r:id="rId10"/>
    <p:sldId id="265" r:id="rId11"/>
    <p:sldId id="296" r:id="rId12"/>
    <p:sldId id="266" r:id="rId13"/>
    <p:sldId id="297" r:id="rId14"/>
    <p:sldId id="298" r:id="rId15"/>
    <p:sldId id="268" r:id="rId16"/>
    <p:sldId id="299" r:id="rId17"/>
    <p:sldId id="300" r:id="rId18"/>
    <p:sldId id="269" r:id="rId19"/>
    <p:sldId id="313" r:id="rId20"/>
    <p:sldId id="314" r:id="rId21"/>
    <p:sldId id="267" r:id="rId22"/>
    <p:sldId id="302" r:id="rId23"/>
    <p:sldId id="303" r:id="rId24"/>
    <p:sldId id="304" r:id="rId25"/>
    <p:sldId id="305" r:id="rId26"/>
    <p:sldId id="270" r:id="rId27"/>
    <p:sldId id="306" r:id="rId28"/>
    <p:sldId id="271" r:id="rId29"/>
    <p:sldId id="307" r:id="rId30"/>
    <p:sldId id="308" r:id="rId31"/>
    <p:sldId id="309" r:id="rId32"/>
    <p:sldId id="272" r:id="rId33"/>
    <p:sldId id="310" r:id="rId34"/>
    <p:sldId id="311"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9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6374" autoAdjust="0"/>
  </p:normalViewPr>
  <p:slideViewPr>
    <p:cSldViewPr snapToGrid="0">
      <p:cViewPr varScale="1">
        <p:scale>
          <a:sx n="107" d="100"/>
          <a:sy n="107" d="100"/>
        </p:scale>
        <p:origin x="6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C8B0B-F371-4C69-9CFF-07A5DFF0FAF6}" type="datetimeFigureOut">
              <a:rPr lang="en-CA" smtClean="0"/>
              <a:t>2021-01-26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964BF-5D9B-4A31-80E5-AD43EA22BA6F}" type="slidenum">
              <a:rPr lang="en-CA" smtClean="0"/>
              <a:t>‹#›</a:t>
            </a:fld>
            <a:endParaRPr lang="en-CA"/>
          </a:p>
        </p:txBody>
      </p:sp>
    </p:spTree>
    <p:extLst>
      <p:ext uri="{BB962C8B-B14F-4D97-AF65-F5344CB8AC3E}">
        <p14:creationId xmlns:p14="http://schemas.microsoft.com/office/powerpoint/2010/main" val="318356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tvdictionary.com/sample_diagrams/ag_Cable_Modem_Overview_low_res.jp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visionlearning.com/en/glossary/view/system/pop"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www.visionlearning.com/en/glossary/view/unit/pop"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visionlearning.com/en/glossary/view/system/pop"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www.visionlearning.com/en/glossary/view/unit/pop"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DSLA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en.wikipedia.org/wiki/Attenuation"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257377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scheme tries to solve the synchronization problem by encoding  4 bits of original data in to a unique 5 bit sequence using NRZI encoding.  Five bits gives 32 possibilities (2</a:t>
            </a:r>
            <a:r>
              <a:rPr lang="en-US" sz="1200" kern="1200" baseline="30000" dirty="0">
                <a:solidFill>
                  <a:schemeClr val="tx1"/>
                </a:solidFill>
                <a:effectLst/>
                <a:latin typeface="+mn-lt"/>
                <a:ea typeface="+mn-ea"/>
                <a:cs typeface="+mn-cs"/>
              </a:rPr>
              <a:t>5</a:t>
            </a:r>
            <a:r>
              <a:rPr lang="en-US" sz="1200" kern="1200" dirty="0">
                <a:solidFill>
                  <a:schemeClr val="tx1"/>
                </a:solidFill>
                <a:effectLst/>
                <a:latin typeface="+mn-lt"/>
                <a:ea typeface="+mn-ea"/>
                <a:cs typeface="+mn-cs"/>
              </a:rPr>
              <a:t> = 32), however, only 16 combinations are used to ensure that there are no more than 2 consecutive zeros in the sequence.  This ensures using NRZI encoding that signal changes will occur regularly preventing the receiving computer from drifting out of synchronization.</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4635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1.  Weak analog Signal</a:t>
            </a:r>
          </a:p>
          <a:p>
            <a:r>
              <a:rPr lang="en-CA" sz="1200" kern="1200" dirty="0">
                <a:solidFill>
                  <a:schemeClr val="tx1"/>
                </a:solidFill>
                <a:effectLst/>
                <a:latin typeface="+mn-lt"/>
                <a:ea typeface="+mn-ea"/>
                <a:cs typeface="+mn-cs"/>
              </a:rPr>
              <a:t>2.  Strong Carrier Signal</a:t>
            </a:r>
          </a:p>
          <a:p>
            <a:r>
              <a:rPr lang="en-CA" sz="1200" kern="1200" dirty="0">
                <a:solidFill>
                  <a:schemeClr val="tx1"/>
                </a:solidFill>
                <a:effectLst/>
                <a:latin typeface="+mn-lt"/>
                <a:ea typeface="+mn-ea"/>
                <a:cs typeface="+mn-cs"/>
              </a:rPr>
              <a:t>3.  Composite Signal</a:t>
            </a:r>
          </a:p>
          <a:p>
            <a:r>
              <a:rPr lang="en-CA" sz="1200" kern="1200" dirty="0">
                <a:solidFill>
                  <a:schemeClr val="tx1"/>
                </a:solidFill>
                <a:effectLst/>
                <a:latin typeface="+mn-lt"/>
                <a:ea typeface="+mn-ea"/>
                <a:cs typeface="+mn-cs"/>
              </a:rPr>
              <a:t>4.  Radio Tuned to Carrier Signal</a:t>
            </a:r>
          </a:p>
          <a:p>
            <a:r>
              <a:rPr lang="en-US" sz="1200" kern="1200" dirty="0">
                <a:solidFill>
                  <a:schemeClr val="tx1"/>
                </a:solidFill>
                <a:effectLst/>
                <a:latin typeface="+mn-lt"/>
                <a:ea typeface="+mn-ea"/>
                <a:cs typeface="+mn-cs"/>
              </a:rPr>
              <a:t>For example, AM and FM radio is an example of analog data being carried by an analog signal. The music program produced at the 740 AM radio station is a weak analog signal.  Every radio station applies for a federal license to broadcast a strong carrier signal at a specific frequency, in this case 740 kHz.  Technology, overlays the weak signal with the carrier wave to create a “composite signal”.  To hear the program, you tune the radio dial to the 740 kHz band.</a:t>
            </a:r>
            <a:r>
              <a:rPr lang="en-CA" dirty="0">
                <a:effectLst/>
              </a:rPr>
              <a:t>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4203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Your cable TV and modem are examples of digital data being carried by an analog signal.  Each television station and Internet access is reserved a specific frequency.  Within each frequency band digital data is sent using modulation techniques (called shift-keying). For example, the digital data “010” can be represented by analog signals. Amplitude Shift-keying is represented by two different amplitudes a low amplitude for a “0” and a high amplitude for a “1”.  The amplitude is kept constant during each bit period. Or, keeping frequency constant during each bit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period, 2 Hz could represent a “0” and 4 Hz</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could represent a “1”. This is called frequency shift-keying In the example, we </a:t>
            </a:r>
            <a:r>
              <a:rPr lang="en-US" sz="1200" kern="1200" dirty="0" err="1">
                <a:solidFill>
                  <a:schemeClr val="tx1"/>
                </a:solidFill>
                <a:effectLst/>
                <a:latin typeface="+mn-lt"/>
                <a:ea typeface="+mn-ea"/>
                <a:cs typeface="+mn-cs"/>
              </a:rPr>
              <a:t>areshowing</a:t>
            </a:r>
            <a:r>
              <a:rPr lang="en-US" sz="1200" kern="1200" dirty="0">
                <a:solidFill>
                  <a:schemeClr val="tx1"/>
                </a:solidFill>
                <a:effectLst/>
                <a:latin typeface="+mn-lt"/>
                <a:ea typeface="+mn-ea"/>
                <a:cs typeface="+mn-cs"/>
              </a:rPr>
              <a:t> one bit being sent per bit period.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This does not necessarily be the case.  Each bit period can represent more than one </a:t>
            </a:r>
            <a:r>
              <a:rPr lang="en-US" sz="1200" kern="1200" dirty="0" err="1">
                <a:solidFill>
                  <a:schemeClr val="tx1"/>
                </a:solidFill>
                <a:effectLst/>
                <a:latin typeface="+mn-lt"/>
                <a:ea typeface="+mn-ea"/>
                <a:cs typeface="+mn-cs"/>
              </a:rPr>
              <a:t>bit,such</a:t>
            </a:r>
            <a:r>
              <a:rPr lang="en-US" sz="1200" kern="1200" dirty="0">
                <a:solidFill>
                  <a:schemeClr val="tx1"/>
                </a:solidFill>
                <a:effectLst/>
                <a:latin typeface="+mn-lt"/>
                <a:ea typeface="+mn-ea"/>
                <a:cs typeface="+mn-cs"/>
              </a:rPr>
              <a:t> as 00, 01, 10, 11 that would incorporate four different amplitude levels and each level</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could represent 2 bits. With Phase Shift-Keying no phase shift could represent a “0” and an 180</a:t>
            </a:r>
            <a:r>
              <a:rPr lang="en-US" sz="1200" kern="1200" baseline="30000" dirty="0">
                <a:solidFill>
                  <a:schemeClr val="tx1"/>
                </a:solidFill>
                <a:effectLst/>
                <a:latin typeface="+mn-lt"/>
                <a:ea typeface="+mn-ea"/>
                <a:cs typeface="+mn-cs"/>
              </a:rPr>
              <a:t>0</a:t>
            </a:r>
            <a:r>
              <a:rPr lang="en-US" sz="1200" kern="1200" dirty="0">
                <a:solidFill>
                  <a:schemeClr val="tx1"/>
                </a:solidFill>
                <a:effectLst/>
                <a:latin typeface="+mn-lt"/>
                <a:ea typeface="+mn-ea"/>
                <a:cs typeface="+mn-cs"/>
              </a:rPr>
              <a:t> shift could represent a “1”.  Phase shift-keying is the least  susceptible to noise and is very accurate. The types of modulation discussed are not used in isolation but can be combined. For example, 256-QAM ( 256-Quadrapture Amplitude modulation IEEE 802.11ac) which is used commonly used in contemporary modems and in cable TV setup boxes, uses 4 phase shift keying degrees, combined with 2 different amplitudes to send 8 bits per cycle. This gives exception high data rates needed for high-definition TV and high speed modems</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5143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Suppose we wanted to call a friend by telephone.  When we speak into a telephone, a small diaphragm vibrates to the intensity of our voice and an electrical signal is generated which is analogous to our voice.  This analog signal is sent over copper wire to the nearest telephone switching station.  There the signal is “sampled” and converted into a digital signal to travel over the telephone systems trunk lines.  At the other end, the digital signal is converted back to analog to travel the last link between your friend’s nearest switching station and his/her home.  This conversion process is called Pulse Code Modulation which involves 3 steps.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Sample the Analog waveform at fixed intervals</a:t>
            </a:r>
            <a:endParaRPr lang="en-CA"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Quantitize</a:t>
            </a:r>
            <a:r>
              <a:rPr lang="en-US" sz="1200" kern="1200" dirty="0">
                <a:solidFill>
                  <a:schemeClr val="tx1"/>
                </a:solidFill>
                <a:effectLst/>
                <a:latin typeface="+mn-lt"/>
                <a:ea typeface="+mn-ea"/>
                <a:cs typeface="+mn-cs"/>
              </a:rPr>
              <a:t> the amplitude to a 7 bit binary value</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Using PAM (Pulse Amplitude Modulation) convert the 7 bit binary value back to an electrical signal which represents the original waveform.</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Sampling involves taking a snapshot of the waveform at fixed intervals.  For CD quality this is 2 X the highest frequency.  For example, suppose a waveform had a high frequency of 3700 Hz.  We would need to sample at 7,400 times per second to get a good representation of that waveform.  Based on the height of the wave, the amplitude is converted to a fixed binary value using a codec.  The sampling is a compromise between performance and quality.  Sampling more frequently will generate a closer representation of the waveform, but would require more processing power and a longer binary value (2</a:t>
            </a:r>
            <a:r>
              <a:rPr lang="en-US" sz="1200" kern="1200" baseline="30000" dirty="0">
                <a:solidFill>
                  <a:schemeClr val="tx1"/>
                </a:solidFill>
                <a:effectLst/>
                <a:latin typeface="+mn-lt"/>
                <a:ea typeface="+mn-ea"/>
                <a:cs typeface="+mn-cs"/>
              </a:rPr>
              <a:t>7</a:t>
            </a:r>
            <a:r>
              <a:rPr lang="en-US" sz="1200" kern="1200" dirty="0">
                <a:solidFill>
                  <a:schemeClr val="tx1"/>
                </a:solidFill>
                <a:effectLst/>
                <a:latin typeface="+mn-lt"/>
                <a:ea typeface="+mn-ea"/>
                <a:cs typeface="+mn-cs"/>
              </a:rPr>
              <a:t> = 128 quantitation levels). This binary value can now be transmitted using a digital encoding format.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the digital value needs to be converted back to an analog waveform, a special hardware chip called PAM, converts the discrete binary value back to an electrical pulse that represents the original amplitude.  As you can see in the diagram below. The rebuilt waveform is similar to the original (most users can’t hear the difference) but is not an exact replica of the original.  In fact, parts of the original waveform may be removed and quantization noise could be introduced.</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Harry Nyquist’s Theorem</a:t>
            </a:r>
          </a:p>
          <a:p>
            <a:r>
              <a:rPr lang="en-US" sz="1200" kern="1200" dirty="0">
                <a:solidFill>
                  <a:schemeClr val="tx1"/>
                </a:solidFill>
                <a:effectLst/>
                <a:latin typeface="+mn-lt"/>
                <a:ea typeface="+mn-ea"/>
                <a:cs typeface="+mn-cs"/>
              </a:rPr>
              <a:t>Image taken from  </a:t>
            </a:r>
            <a:r>
              <a:rPr lang="en-US" sz="1200" u="sng" kern="1200" dirty="0">
                <a:solidFill>
                  <a:schemeClr val="tx1"/>
                </a:solidFill>
                <a:effectLst/>
                <a:latin typeface="+mn-lt"/>
                <a:ea typeface="+mn-ea"/>
                <a:cs typeface="+mn-cs"/>
                <a:hlinkClick r:id="rId3"/>
              </a:rPr>
              <a:t>http://www.tvdictionary.com/sample_diagrams/ag_Cable_Modem_Overview_low_res.jpg</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what is the optimal compromise between performance and sound quality.  According to Nyquist, the sampling rate using pulse code modulation must be at least twice the highest frequency of the original analog waveform to ensure a reasonable reproduction.  We call this reasonable reproduction CD quality today.</a:t>
            </a:r>
            <a:endParaRPr lang="en-CA"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810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network users complain that the network is too slow, it seems easy for them to fix: “Just send the data faster”. However, getting a faster data rate can only be done in one of two ways: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Send more bits per bit cycle at the same frequency, or</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Keep the bit rate the same and increase the frequency of the signal</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15</a:t>
            </a:fld>
            <a:endParaRPr lang="en-CA"/>
          </a:p>
        </p:txBody>
      </p:sp>
    </p:spTree>
    <p:extLst>
      <p:ext uri="{BB962C8B-B14F-4D97-AF65-F5344CB8AC3E}">
        <p14:creationId xmlns:p14="http://schemas.microsoft.com/office/powerpoint/2010/main" val="283525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network users complain that the network is too slow, it seems easy for them to fix: “Just send the data faster”. However, getting a faster data rate can only be done in one of two ways: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Send more bits per bit cycle at the same frequency, or</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Keep the bit rate the same and increase the frequency of the signal</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16</a:t>
            </a:fld>
            <a:endParaRPr lang="en-CA"/>
          </a:p>
        </p:txBody>
      </p:sp>
    </p:spTree>
    <p:extLst>
      <p:ext uri="{BB962C8B-B14F-4D97-AF65-F5344CB8AC3E}">
        <p14:creationId xmlns:p14="http://schemas.microsoft.com/office/powerpoint/2010/main" val="3322239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higher the frequency, the higher the bit rate per second. For example, if an analog signal sent one bit per completed bit period, then a 6Hz signal would send 6 bits per second. If the frequency is doubled to 12Hz then 12 bits would be sent per second.  While this may seem a simple solution, increasing the frequency also increases noise and EMI and the cable could interfere with adjacent cables.  For this reason, the wattage using in a cable is strictly controlled by Federal regulation.</a:t>
            </a:r>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17</a:t>
            </a:fld>
            <a:endParaRPr lang="en-CA"/>
          </a:p>
        </p:txBody>
      </p:sp>
    </p:spTree>
    <p:extLst>
      <p:ext uri="{BB962C8B-B14F-4D97-AF65-F5344CB8AC3E}">
        <p14:creationId xmlns:p14="http://schemas.microsoft.com/office/powerpoint/2010/main" val="1775532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4195903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Suppose you wanted to create a software program to run an ATM machine and you decided to use analog signals.  For simplicity, the ATM program will check if the user has an account using a pin, and  has only one button to dispense $100 of cash based on how many times the user pushes the button.  Since analog signals are a continuous rising and falling of voltage, you decide to use 2 frequency ranges. An amplitude of 2 volts will represent a “0” and an amplitude of 4 will represent a “1”.  The user comes to the ATM and inserts their card. They are asked to enter their pin.  Their pin is encoded in a frame that begins with “00”.  This is a “flag” to the server to authenticate the user.  A success message is returned to the ATM with the tag “01” and the ATM displays the message “Proceed”.   The user then pushes the $100 button to get cash and a “10” signal is sent to the server to check the user’s account balance.  If the user can withdraw $100 a success message “11” is returned to the ATM and $100 is dispensed.  </a:t>
            </a: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22</a:t>
            </a:fld>
            <a:endParaRPr lang="en-CA"/>
          </a:p>
        </p:txBody>
      </p:sp>
    </p:spTree>
    <p:extLst>
      <p:ext uri="{BB962C8B-B14F-4D97-AF65-F5344CB8AC3E}">
        <p14:creationId xmlns:p14="http://schemas.microsoft.com/office/powerpoint/2010/main" val="2214296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Now with the same scenario, suppose that just after the user pushed the cash button, lightning hit the line and a spike in voltage of 8 volts travels to the server. The server would interpret this as a success message and dispense $100.00 even if the user did not have sufficient funds!  </a:t>
            </a: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23</a:t>
            </a:fld>
            <a:endParaRPr lang="en-CA"/>
          </a:p>
        </p:txBody>
      </p:sp>
    </p:spTree>
    <p:extLst>
      <p:ext uri="{BB962C8B-B14F-4D97-AF65-F5344CB8AC3E}">
        <p14:creationId xmlns:p14="http://schemas.microsoft.com/office/powerpoint/2010/main" val="30654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622418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Many network parameters, such as speed are measured in metric units.  It is essential that you understand the metric system and write values in metric notation correctly.   A metric prefix of “k” for kilo, meaning 1000 , “M” for mega, meaning 1,000,000 , “G” for giga, meaning 1,000,000,000 , “T for tera, meaning 1,000,000,000,000 and “P” for  peta, meaning 1,000,000,000,000,000. Notice that all of the prefixes are capital letters, except kilo. (capital K is reversed for measuring temperate in Kelvins)</a:t>
            </a:r>
          </a:p>
          <a:p>
            <a:r>
              <a:rPr lang="en-CA" sz="1200" kern="1200" dirty="0">
                <a:solidFill>
                  <a:schemeClr val="tx1"/>
                </a:solidFill>
                <a:effectLst/>
                <a:latin typeface="+mn-lt"/>
                <a:ea typeface="+mn-ea"/>
                <a:cs typeface="+mn-cs"/>
              </a:rPr>
              <a:t>Prefix</a:t>
            </a:r>
          </a:p>
          <a:p>
            <a:r>
              <a:rPr lang="en-CA" sz="1200" kern="1200" dirty="0">
                <a:solidFill>
                  <a:schemeClr val="tx1"/>
                </a:solidFill>
                <a:effectLst/>
                <a:latin typeface="+mn-lt"/>
                <a:ea typeface="+mn-ea"/>
                <a:cs typeface="+mn-cs"/>
              </a:rPr>
              <a:t>Name</a:t>
            </a:r>
          </a:p>
          <a:p>
            <a:r>
              <a:rPr lang="en-CA" sz="1200" kern="1200" dirty="0">
                <a:solidFill>
                  <a:schemeClr val="tx1"/>
                </a:solidFill>
                <a:effectLst/>
                <a:latin typeface="+mn-lt"/>
                <a:ea typeface="+mn-ea"/>
                <a:cs typeface="+mn-cs"/>
              </a:rPr>
              <a:t>Value</a:t>
            </a:r>
          </a:p>
          <a:p>
            <a:r>
              <a:rPr lang="en-CA" sz="1200" kern="1200" dirty="0">
                <a:solidFill>
                  <a:schemeClr val="tx1"/>
                </a:solidFill>
                <a:effectLst/>
                <a:latin typeface="+mn-lt"/>
                <a:ea typeface="+mn-ea"/>
                <a:cs typeface="+mn-cs"/>
              </a:rPr>
              <a:t>Example</a:t>
            </a:r>
          </a:p>
          <a:p>
            <a:r>
              <a:rPr lang="en-CA" sz="1200" kern="1200" dirty="0">
                <a:solidFill>
                  <a:schemeClr val="tx1"/>
                </a:solidFill>
                <a:effectLst/>
                <a:latin typeface="+mn-lt"/>
                <a:ea typeface="+mn-ea"/>
                <a:cs typeface="+mn-cs"/>
              </a:rPr>
              <a:t>Description</a:t>
            </a:r>
          </a:p>
          <a:p>
            <a:r>
              <a:rPr lang="en-CA" sz="1200" kern="1200" dirty="0">
                <a:solidFill>
                  <a:schemeClr val="tx1"/>
                </a:solidFill>
                <a:effectLst/>
                <a:latin typeface="+mn-lt"/>
                <a:ea typeface="+mn-ea"/>
                <a:cs typeface="+mn-cs"/>
              </a:rPr>
              <a:t>P</a:t>
            </a:r>
          </a:p>
          <a:p>
            <a:r>
              <a:rPr lang="en-CA" sz="1200" kern="1200" dirty="0">
                <a:solidFill>
                  <a:schemeClr val="tx1"/>
                </a:solidFill>
                <a:effectLst/>
                <a:latin typeface="+mn-lt"/>
                <a:ea typeface="+mn-ea"/>
                <a:cs typeface="+mn-cs"/>
              </a:rPr>
              <a:t>Peta</a:t>
            </a:r>
          </a:p>
          <a:p>
            <a:r>
              <a:rPr lang="en-CA" sz="1200" kern="1200" dirty="0">
                <a:solidFill>
                  <a:schemeClr val="tx1"/>
                </a:solidFill>
                <a:effectLst/>
                <a:latin typeface="+mn-lt"/>
                <a:ea typeface="+mn-ea"/>
                <a:cs typeface="+mn-cs"/>
              </a:rPr>
              <a:t>1015</a:t>
            </a:r>
          </a:p>
          <a:p>
            <a:r>
              <a:rPr lang="en-CA" sz="1200" kern="1200" dirty="0">
                <a:solidFill>
                  <a:schemeClr val="tx1"/>
                </a:solidFill>
                <a:effectLst/>
                <a:latin typeface="+mn-lt"/>
                <a:ea typeface="+mn-ea"/>
                <a:cs typeface="+mn-cs"/>
              </a:rPr>
              <a:t>1,000,000,000,000,000</a:t>
            </a:r>
          </a:p>
          <a:p>
            <a:r>
              <a:rPr lang="en-CA" sz="1200" kern="1200" dirty="0">
                <a:solidFill>
                  <a:schemeClr val="tx1"/>
                </a:solidFill>
                <a:effectLst/>
                <a:latin typeface="+mn-lt"/>
                <a:ea typeface="+mn-ea"/>
                <a:cs typeface="+mn-cs"/>
              </a:rPr>
              <a:t>One thousand trillion</a:t>
            </a:r>
          </a:p>
          <a:p>
            <a:r>
              <a:rPr lang="en-CA" sz="1200" kern="1200" dirty="0">
                <a:solidFill>
                  <a:schemeClr val="tx1"/>
                </a:solidFill>
                <a:effectLst/>
                <a:latin typeface="+mn-lt"/>
                <a:ea typeface="+mn-ea"/>
                <a:cs typeface="+mn-cs"/>
              </a:rPr>
              <a:t>T</a:t>
            </a:r>
          </a:p>
          <a:p>
            <a:r>
              <a:rPr lang="en-CA" sz="1200" kern="1200" dirty="0">
                <a:solidFill>
                  <a:schemeClr val="tx1"/>
                </a:solidFill>
                <a:effectLst/>
                <a:latin typeface="+mn-lt"/>
                <a:ea typeface="+mn-ea"/>
                <a:cs typeface="+mn-cs"/>
              </a:rPr>
              <a:t>Tera</a:t>
            </a:r>
          </a:p>
          <a:p>
            <a:r>
              <a:rPr lang="en-CA" sz="1200" kern="1200" dirty="0">
                <a:solidFill>
                  <a:schemeClr val="tx1"/>
                </a:solidFill>
                <a:effectLst/>
                <a:latin typeface="+mn-lt"/>
                <a:ea typeface="+mn-ea"/>
                <a:cs typeface="+mn-cs"/>
              </a:rPr>
              <a:t>1012</a:t>
            </a:r>
          </a:p>
          <a:p>
            <a:r>
              <a:rPr lang="en-CA" sz="1200" kern="1200" dirty="0">
                <a:solidFill>
                  <a:schemeClr val="tx1"/>
                </a:solidFill>
                <a:effectLst/>
                <a:latin typeface="+mn-lt"/>
                <a:ea typeface="+mn-ea"/>
                <a:cs typeface="+mn-cs"/>
              </a:rPr>
              <a:t>1,000,000,000,000</a:t>
            </a:r>
          </a:p>
          <a:p>
            <a:r>
              <a:rPr lang="en-CA" sz="1200" kern="1200" dirty="0">
                <a:solidFill>
                  <a:schemeClr val="tx1"/>
                </a:solidFill>
                <a:effectLst/>
                <a:latin typeface="+mn-lt"/>
                <a:ea typeface="+mn-ea"/>
                <a:cs typeface="+mn-cs"/>
              </a:rPr>
              <a:t>One trillion</a:t>
            </a:r>
          </a:p>
          <a:p>
            <a:r>
              <a:rPr lang="en-CA" sz="1200" kern="1200" dirty="0">
                <a:solidFill>
                  <a:schemeClr val="tx1"/>
                </a:solidFill>
                <a:effectLst/>
                <a:latin typeface="+mn-lt"/>
                <a:ea typeface="+mn-ea"/>
                <a:cs typeface="+mn-cs"/>
              </a:rPr>
              <a:t>G</a:t>
            </a:r>
          </a:p>
          <a:p>
            <a:r>
              <a:rPr lang="en-CA" sz="1200" kern="1200" dirty="0">
                <a:solidFill>
                  <a:schemeClr val="tx1"/>
                </a:solidFill>
                <a:effectLst/>
                <a:latin typeface="+mn-lt"/>
                <a:ea typeface="+mn-ea"/>
                <a:cs typeface="+mn-cs"/>
              </a:rPr>
              <a:t>Giga</a:t>
            </a:r>
          </a:p>
          <a:p>
            <a:r>
              <a:rPr lang="en-CA" sz="1200" kern="1200" dirty="0">
                <a:solidFill>
                  <a:schemeClr val="tx1"/>
                </a:solidFill>
                <a:effectLst/>
                <a:latin typeface="+mn-lt"/>
                <a:ea typeface="+mn-ea"/>
                <a:cs typeface="+mn-cs"/>
              </a:rPr>
              <a:t>109</a:t>
            </a:r>
          </a:p>
          <a:p>
            <a:r>
              <a:rPr lang="en-CA" sz="1200" kern="1200" dirty="0">
                <a:solidFill>
                  <a:schemeClr val="tx1"/>
                </a:solidFill>
                <a:effectLst/>
                <a:latin typeface="+mn-lt"/>
                <a:ea typeface="+mn-ea"/>
                <a:cs typeface="+mn-cs"/>
              </a:rPr>
              <a:t>1,000,000,000</a:t>
            </a:r>
          </a:p>
          <a:p>
            <a:r>
              <a:rPr lang="en-CA" sz="1200" kern="1200" dirty="0">
                <a:solidFill>
                  <a:schemeClr val="tx1"/>
                </a:solidFill>
                <a:effectLst/>
                <a:latin typeface="+mn-lt"/>
                <a:ea typeface="+mn-ea"/>
                <a:cs typeface="+mn-cs"/>
              </a:rPr>
              <a:t>One billion</a:t>
            </a:r>
          </a:p>
          <a:p>
            <a:r>
              <a:rPr lang="en-CA" sz="1200" kern="1200" dirty="0">
                <a:solidFill>
                  <a:schemeClr val="tx1"/>
                </a:solidFill>
                <a:effectLst/>
                <a:latin typeface="+mn-lt"/>
                <a:ea typeface="+mn-ea"/>
                <a:cs typeface="+mn-cs"/>
              </a:rPr>
              <a:t>M</a:t>
            </a:r>
          </a:p>
          <a:p>
            <a:r>
              <a:rPr lang="en-CA" sz="1200" kern="1200" dirty="0">
                <a:solidFill>
                  <a:schemeClr val="tx1"/>
                </a:solidFill>
                <a:effectLst/>
                <a:latin typeface="+mn-lt"/>
                <a:ea typeface="+mn-ea"/>
                <a:cs typeface="+mn-cs"/>
              </a:rPr>
              <a:t>Mega</a:t>
            </a:r>
          </a:p>
          <a:p>
            <a:r>
              <a:rPr lang="en-CA" sz="1200" kern="1200" dirty="0">
                <a:solidFill>
                  <a:schemeClr val="tx1"/>
                </a:solidFill>
                <a:effectLst/>
                <a:latin typeface="+mn-lt"/>
                <a:ea typeface="+mn-ea"/>
                <a:cs typeface="+mn-cs"/>
              </a:rPr>
              <a:t>106</a:t>
            </a:r>
          </a:p>
          <a:p>
            <a:r>
              <a:rPr lang="en-CA" sz="1200" kern="1200" dirty="0">
                <a:solidFill>
                  <a:schemeClr val="tx1"/>
                </a:solidFill>
                <a:effectLst/>
                <a:latin typeface="+mn-lt"/>
                <a:ea typeface="+mn-ea"/>
                <a:cs typeface="+mn-cs"/>
              </a:rPr>
              <a:t>1,000,000</a:t>
            </a:r>
          </a:p>
          <a:p>
            <a:r>
              <a:rPr lang="en-CA" sz="1200" kern="1200" dirty="0">
                <a:solidFill>
                  <a:schemeClr val="tx1"/>
                </a:solidFill>
                <a:effectLst/>
                <a:latin typeface="+mn-lt"/>
                <a:ea typeface="+mn-ea"/>
                <a:cs typeface="+mn-cs"/>
              </a:rPr>
              <a:t>One million</a:t>
            </a:r>
          </a:p>
          <a:p>
            <a:r>
              <a:rPr lang="en-CA" sz="1200" kern="1200" dirty="0">
                <a:solidFill>
                  <a:schemeClr val="tx1"/>
                </a:solidFill>
                <a:effectLst/>
                <a:latin typeface="+mn-lt"/>
                <a:ea typeface="+mn-ea"/>
                <a:cs typeface="+mn-cs"/>
              </a:rPr>
              <a:t>K</a:t>
            </a:r>
          </a:p>
          <a:p>
            <a:r>
              <a:rPr lang="en-CA" sz="1200" kern="1200" dirty="0">
                <a:solidFill>
                  <a:schemeClr val="tx1"/>
                </a:solidFill>
                <a:effectLst/>
                <a:latin typeface="+mn-lt"/>
                <a:ea typeface="+mn-ea"/>
                <a:cs typeface="+mn-cs"/>
              </a:rPr>
              <a:t>kilo</a:t>
            </a:r>
          </a:p>
          <a:p>
            <a:r>
              <a:rPr lang="en-CA" sz="1200" kern="1200" dirty="0">
                <a:solidFill>
                  <a:schemeClr val="tx1"/>
                </a:solidFill>
                <a:effectLst/>
                <a:latin typeface="+mn-lt"/>
                <a:ea typeface="+mn-ea"/>
                <a:cs typeface="+mn-cs"/>
              </a:rPr>
              <a:t>103</a:t>
            </a:r>
          </a:p>
          <a:p>
            <a:r>
              <a:rPr lang="en-CA" sz="1200" kern="1200" dirty="0">
                <a:solidFill>
                  <a:schemeClr val="tx1"/>
                </a:solidFill>
                <a:effectLst/>
                <a:latin typeface="+mn-lt"/>
                <a:ea typeface="+mn-ea"/>
                <a:cs typeface="+mn-cs"/>
              </a:rPr>
              <a:t>1,000</a:t>
            </a:r>
          </a:p>
          <a:p>
            <a:r>
              <a:rPr lang="en-CA" sz="1200" kern="1200" dirty="0">
                <a:solidFill>
                  <a:schemeClr val="tx1"/>
                </a:solidFill>
                <a:effectLst/>
                <a:latin typeface="+mn-lt"/>
                <a:ea typeface="+mn-ea"/>
                <a:cs typeface="+mn-cs"/>
              </a:rPr>
              <a:t>One thousand</a:t>
            </a:r>
          </a:p>
          <a:p>
            <a:r>
              <a:rPr lang="en-CA" sz="1200" kern="1200" dirty="0">
                <a:solidFill>
                  <a:schemeClr val="tx1"/>
                </a:solidFill>
                <a:effectLst/>
                <a:latin typeface="+mn-lt"/>
                <a:ea typeface="+mn-ea"/>
                <a:cs typeface="+mn-cs"/>
              </a:rPr>
              <a:t>Because the metric </a:t>
            </a:r>
            <a:r>
              <a:rPr lang="en-US" sz="1200" u="none" strike="noStrike" kern="1200" dirty="0">
                <a:solidFill>
                  <a:schemeClr val="tx1"/>
                </a:solidFill>
                <a:effectLst/>
                <a:latin typeface="+mn-lt"/>
                <a:ea typeface="+mn-ea"/>
                <a:cs typeface="+mn-cs"/>
                <a:hlinkClick r:id="rId3"/>
              </a:rPr>
              <a:t>system</a:t>
            </a:r>
            <a:r>
              <a:rPr lang="en-CA" sz="1200" kern="1200" dirty="0">
                <a:solidFill>
                  <a:schemeClr val="tx1"/>
                </a:solidFill>
                <a:effectLst/>
                <a:latin typeface="+mn-lt"/>
                <a:ea typeface="+mn-ea"/>
                <a:cs typeface="+mn-cs"/>
              </a:rPr>
              <a:t> is based on multiples of ten, converting within the system is simple. Here's a shortcut: If you are converting from a smaller </a:t>
            </a:r>
            <a:r>
              <a:rPr lang="en-US" sz="1200" u="none" strike="noStrike" kern="1200" dirty="0">
                <a:solidFill>
                  <a:schemeClr val="tx1"/>
                </a:solidFill>
                <a:effectLst/>
                <a:latin typeface="+mn-lt"/>
                <a:ea typeface="+mn-ea"/>
                <a:cs typeface="+mn-cs"/>
                <a:hlinkClick r:id="rId4"/>
              </a:rPr>
              <a:t>unit</a:t>
            </a:r>
            <a:r>
              <a:rPr lang="en-CA" sz="1200" kern="1200" dirty="0">
                <a:solidFill>
                  <a:schemeClr val="tx1"/>
                </a:solidFill>
                <a:effectLst/>
                <a:latin typeface="+mn-lt"/>
                <a:ea typeface="+mn-ea"/>
                <a:cs typeface="+mn-cs"/>
              </a:rPr>
              <a:t> to a larger unit (moving upward in the table shown above), move the decimal place to the left in the number you are converting (dividing by 1000). If you are converting from a larger unit to a smaller unit (moving down in the table), move the decimal to the right (multiple by 1000). The number of places you move the decimal corresponds to the number of rows you are crossing in the table. For example, let's say you want to convert  8,500 ,000 bps to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Mega is two rows up so the decimal should be moved six places to the left to create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Proper notation should always have one to three digits before the decimal point. So 8.5Mbps is good (1 place), but 8,500.0 kbps is bad (4 places.).  Or, the value 0.085 </a:t>
            </a:r>
            <a:r>
              <a:rPr lang="en-CA" sz="1200" kern="1200" dirty="0" err="1">
                <a:solidFill>
                  <a:schemeClr val="tx1"/>
                </a:solidFill>
                <a:effectLst/>
                <a:latin typeface="+mn-lt"/>
                <a:ea typeface="+mn-ea"/>
                <a:cs typeface="+mn-cs"/>
              </a:rPr>
              <a:t>Tbps</a:t>
            </a:r>
            <a:r>
              <a:rPr lang="en-CA" sz="1200" kern="1200" dirty="0">
                <a:solidFill>
                  <a:schemeClr val="tx1"/>
                </a:solidFill>
                <a:effectLst/>
                <a:latin typeface="+mn-lt"/>
                <a:ea typeface="+mn-ea"/>
                <a:cs typeface="+mn-cs"/>
              </a:rPr>
              <a:t> is also bad (no places before the decimal) because the leading zero does not count. Since Tera is one row above mega, you would move the decimal place to the right by 3 places to properly write the speed as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There is one more rule in writing metric notation. You place a space between the number and the metric prefix, but not between the metric prefix and the based unit. For example, writing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is good, but writing 8.5M bps or 8.5Mbps is improper. </a:t>
            </a:r>
          </a:p>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826329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Many network parameters, such as speed are measured in metric units.  It is essential that you understand the metric system and write values in metric notation correctly.   A metric prefix of “k” for kilo, meaning 1000 , “M” for mega, meaning 1,000,000 , “G” for giga, meaning 1,000,000,000 , “T for tera, meaning 1,000,000,000,000 and “P” for  peta, meaning 1,000,000,000,000,000. Notice that all of the prefixes are capital letters, except kilo. (capital K is reserved for measuring temperate in Kelvins)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Because the metric </a:t>
            </a:r>
            <a:r>
              <a:rPr lang="en-US" sz="1200" u="none" strike="noStrike" kern="1200" dirty="0">
                <a:solidFill>
                  <a:schemeClr val="tx1"/>
                </a:solidFill>
                <a:effectLst/>
                <a:latin typeface="+mn-lt"/>
                <a:ea typeface="+mn-ea"/>
                <a:cs typeface="+mn-cs"/>
                <a:hlinkClick r:id="rId3"/>
              </a:rPr>
              <a:t>system</a:t>
            </a:r>
            <a:r>
              <a:rPr lang="en-CA" sz="1200" kern="1200" dirty="0">
                <a:solidFill>
                  <a:schemeClr val="tx1"/>
                </a:solidFill>
                <a:effectLst/>
                <a:latin typeface="+mn-lt"/>
                <a:ea typeface="+mn-ea"/>
                <a:cs typeface="+mn-cs"/>
              </a:rPr>
              <a:t> is based on multiples of ten, converting within the system is simple. Here's a shortcut: If you are converting from a smaller </a:t>
            </a:r>
            <a:r>
              <a:rPr lang="en-US" sz="1200" u="none" strike="noStrike" kern="1200" dirty="0">
                <a:solidFill>
                  <a:schemeClr val="tx1"/>
                </a:solidFill>
                <a:effectLst/>
                <a:latin typeface="+mn-lt"/>
                <a:ea typeface="+mn-ea"/>
                <a:cs typeface="+mn-cs"/>
                <a:hlinkClick r:id="rId4"/>
              </a:rPr>
              <a:t>unit</a:t>
            </a:r>
            <a:r>
              <a:rPr lang="en-CA" sz="1200" kern="1200" dirty="0">
                <a:solidFill>
                  <a:schemeClr val="tx1"/>
                </a:solidFill>
                <a:effectLst/>
                <a:latin typeface="+mn-lt"/>
                <a:ea typeface="+mn-ea"/>
                <a:cs typeface="+mn-cs"/>
              </a:rPr>
              <a:t> to a larger unit (moving upward in the table shown above), move the decimal place to the left in the number you are converting (dividing by 1000). If you are converting from a larger unit to a smaller unit (moving down in the table), move the decimal to the right (multiple by 1000). The number of places you move the decimal corresponds to the number of rows you are crossing in the table. For example, let's say you want to convert  8,500 ,000 bps to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Mega is two rows up so the decimal should be moved six places to the left to create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25</a:t>
            </a:fld>
            <a:endParaRPr lang="en-CA"/>
          </a:p>
        </p:txBody>
      </p:sp>
    </p:spTree>
    <p:extLst>
      <p:ext uri="{BB962C8B-B14F-4D97-AF65-F5344CB8AC3E}">
        <p14:creationId xmlns:p14="http://schemas.microsoft.com/office/powerpoint/2010/main" val="4031376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Proper notation should always have one to three digits before the decimal point. So 8.5Mbps is good (1 place), but 8,500.0 kbps is bad (4 places.).  Or, the value 0.085 </a:t>
            </a:r>
            <a:r>
              <a:rPr lang="en-CA" sz="1200" kern="1200" dirty="0" err="1">
                <a:solidFill>
                  <a:schemeClr val="tx1"/>
                </a:solidFill>
                <a:effectLst/>
                <a:latin typeface="+mn-lt"/>
                <a:ea typeface="+mn-ea"/>
                <a:cs typeface="+mn-cs"/>
              </a:rPr>
              <a:t>Tbps</a:t>
            </a:r>
            <a:r>
              <a:rPr lang="en-CA" sz="1200" kern="1200" dirty="0">
                <a:solidFill>
                  <a:schemeClr val="tx1"/>
                </a:solidFill>
                <a:effectLst/>
                <a:latin typeface="+mn-lt"/>
                <a:ea typeface="+mn-ea"/>
                <a:cs typeface="+mn-cs"/>
              </a:rPr>
              <a:t> is also bad (no places before the decimal) because the leading zero does not count. Since Tera is one row above mega, you would move the decimal place to the right by 3 places to properly write the speed as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There is one more rule in writing metric notation. You place a space between the number and the metric prefix, but not between the metric prefix and the based unit. For example, writing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is good, but writing 8.5M bps or 8.5Mbps is improper. </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8079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373636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355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7634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A single fiber optic cable can carry about 90,000 TV stations, or 3 million full duplex telephone conversation</a:t>
            </a:r>
          </a:p>
          <a:p>
            <a:endParaRPr lang="en-CA" b="0" dirty="0"/>
          </a:p>
          <a:p>
            <a:r>
              <a:rPr lang="en-CA" sz="1200" dirty="0"/>
              <a:t>. If the hallway had a 450 angle, however, you would have to place a mirror at the end of the hall and angle it in the direction you wanted the light to travel.  If another  user wanted to shine a light your way, he/she would have to wait until you finished or use an adjacent hallway to send light in the opposite direction.  This is basically how fiber optic cables work. </a:t>
            </a:r>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7554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381443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Digital Subscriber Line is a family of technologies developed by telephone companies to transmit multimedia content over the “local loop”; the latter is a pair of twisted copper wires that connects each home to the telephone companies switching station.  The physical limit of copper is 3 miles; each home must be connected to the switching station within that distance due to attenuation.  The DSL modem uses the extra bandwidth above 3400 Hz which is used for voice.  It creates extra channels and then divides them into upstream and downstream.  The most popular technology is ADSL, Asymmetric Digital Subscriber Line; it has a fast downstream transmission speed and a slower upstream transmission speed.  This is ideal for an Internet connection where a small outgoing message returns a large web page.  </a:t>
            </a:r>
            <a:r>
              <a:rPr lang="en-US" sz="1200" kern="1200" dirty="0">
                <a:solidFill>
                  <a:schemeClr val="tx1"/>
                </a:solidFill>
                <a:effectLst/>
                <a:latin typeface="+mn-lt"/>
                <a:ea typeface="+mn-ea"/>
                <a:cs typeface="+mn-cs"/>
              </a:rPr>
              <a:t>Once the channel groups have been established, the DSL modem monitors them for usability.  The modem converts digital signals from the computer into discrete analog signals. Because DSL frequencies are very high, the closer you are to the switching station the faster the speed.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Users can also use the same line for the home phone, if splitters are used on each phone output to separate the phone frequency from the Internet. DSL is always on meaning that you don’t have to dial a connection. The DSL uses a permanent circuit which is setup by the service provider; the latter usually tries to sell a tiered program to the user based on download volume. O</a:t>
            </a:r>
            <a:r>
              <a:rPr lang="en-US" sz="1200" kern="1200" dirty="0">
                <a:solidFill>
                  <a:schemeClr val="tx1"/>
                </a:solidFill>
                <a:effectLst/>
                <a:latin typeface="+mn-lt"/>
                <a:ea typeface="+mn-ea"/>
                <a:cs typeface="+mn-cs"/>
              </a:rPr>
              <a:t>n the customer side, the DSL Transceiver, or more commonly known as a DSL modem, is hooked up to a phone line converting </a:t>
            </a:r>
            <a:r>
              <a:rPr lang="en-US" sz="1200" kern="1200" dirty="0" err="1">
                <a:solidFill>
                  <a:schemeClr val="tx1"/>
                </a:solidFill>
                <a:effectLst/>
                <a:latin typeface="+mn-lt"/>
                <a:ea typeface="+mn-ea"/>
                <a:cs typeface="+mn-cs"/>
              </a:rPr>
              <a:t>digial</a:t>
            </a:r>
            <a:r>
              <a:rPr lang="en-US" sz="1200" kern="1200" dirty="0">
                <a:solidFill>
                  <a:schemeClr val="tx1"/>
                </a:solidFill>
                <a:effectLst/>
                <a:latin typeface="+mn-lt"/>
                <a:ea typeface="+mn-ea"/>
                <a:cs typeface="+mn-cs"/>
              </a:rPr>
              <a:t> computer signals to discrete analog signals. </a:t>
            </a:r>
            <a:r>
              <a:rPr lang="en-CA" sz="1200" kern="1200" dirty="0">
                <a:solidFill>
                  <a:schemeClr val="tx1"/>
                </a:solidFill>
                <a:effectLst/>
                <a:latin typeface="+mn-lt"/>
                <a:ea typeface="+mn-ea"/>
                <a:cs typeface="+mn-cs"/>
              </a:rPr>
              <a:t>The other end of the DSL circuit is connected t</a:t>
            </a:r>
            <a:r>
              <a:rPr lang="en-US" sz="1200" kern="1200" dirty="0">
                <a:solidFill>
                  <a:schemeClr val="tx1"/>
                </a:solidFill>
                <a:effectLst/>
                <a:latin typeface="+mn-lt"/>
                <a:ea typeface="+mn-ea"/>
                <a:cs typeface="+mn-cs"/>
              </a:rPr>
              <a:t>o a </a:t>
            </a:r>
            <a:r>
              <a:rPr lang="en-US" sz="1200" u="none" strike="noStrike" kern="1200" dirty="0">
                <a:solidFill>
                  <a:schemeClr val="tx1"/>
                </a:solidFill>
                <a:effectLst/>
                <a:latin typeface="+mn-lt"/>
                <a:ea typeface="+mn-ea"/>
                <a:cs typeface="+mn-cs"/>
                <a:hlinkClick r:id="rId3" tooltip="DSLAM"/>
              </a:rPr>
              <a:t>DSLAM</a:t>
            </a:r>
            <a:r>
              <a:rPr lang="en-US" sz="1200" kern="1200" dirty="0">
                <a:solidFill>
                  <a:schemeClr val="tx1"/>
                </a:solidFill>
                <a:effectLst/>
                <a:latin typeface="+mn-lt"/>
                <a:ea typeface="+mn-ea"/>
                <a:cs typeface="+mn-cs"/>
              </a:rPr>
              <a:t>, DSL Access Multiplexer) which concentrates a large number of individual DSL connections into a single trunk line such as ATM, Asynchronous Transfer Mode. The location of the DSLAM depends on the telco, but must be with the limits of the local loop due to </a:t>
            </a:r>
            <a:r>
              <a:rPr lang="en-US" sz="1200" u="none" strike="noStrike" kern="1200" dirty="0">
                <a:solidFill>
                  <a:schemeClr val="tx1"/>
                </a:solidFill>
                <a:effectLst/>
                <a:latin typeface="+mn-lt"/>
                <a:ea typeface="+mn-ea"/>
                <a:cs typeface="+mn-cs"/>
                <a:hlinkClick r:id="rId4" tooltip="Attenuation"/>
              </a:rPr>
              <a:t>attenuation</a:t>
            </a:r>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1342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 cable TV system, each TV channel is given a 6-MHz slice of the cable's available bandwidth and then sent down the cable to your house. Roger’s cable uses fiber optic cable from the head office and coaxial cable from the </a:t>
            </a:r>
            <a:r>
              <a:rPr lang="en-US" sz="1200" kern="1200" dirty="0" err="1">
                <a:solidFill>
                  <a:schemeClr val="tx1"/>
                </a:solidFill>
                <a:effectLst/>
                <a:latin typeface="+mn-lt"/>
                <a:ea typeface="+mn-ea"/>
                <a:cs typeface="+mn-cs"/>
              </a:rPr>
              <a:t>neighbourhood</a:t>
            </a:r>
            <a:r>
              <a:rPr lang="en-US" sz="1200" kern="1200" dirty="0">
                <a:solidFill>
                  <a:schemeClr val="tx1"/>
                </a:solidFill>
                <a:effectLst/>
                <a:latin typeface="+mn-lt"/>
                <a:ea typeface="+mn-ea"/>
                <a:cs typeface="+mn-cs"/>
              </a:rPr>
              <a:t> switching </a:t>
            </a:r>
            <a:r>
              <a:rPr lang="en-US" sz="1200" kern="1200" dirty="0" err="1">
                <a:solidFill>
                  <a:schemeClr val="tx1"/>
                </a:solidFill>
                <a:effectLst/>
                <a:latin typeface="+mn-lt"/>
                <a:ea typeface="+mn-ea"/>
                <a:cs typeface="+mn-cs"/>
              </a:rPr>
              <a:t>centre</a:t>
            </a:r>
            <a:r>
              <a:rPr lang="en-US" sz="1200" kern="1200" dirty="0">
                <a:solidFill>
                  <a:schemeClr val="tx1"/>
                </a:solidFill>
                <a:effectLst/>
                <a:latin typeface="+mn-lt"/>
                <a:ea typeface="+mn-ea"/>
                <a:cs typeface="+mn-cs"/>
              </a:rPr>
              <a:t> to the user’s home. The broadband signal comes to the cable modem which splits of the CATV channels from the Internet channel.  Like DSL, cable modems are asymmetric with fast download speeds and slower upload speeds. Unlike DSL, cable modem users in a </a:t>
            </a:r>
            <a:r>
              <a:rPr lang="en-US" sz="1200" kern="1200" dirty="0" err="1">
                <a:solidFill>
                  <a:schemeClr val="tx1"/>
                </a:solidFill>
                <a:effectLst/>
                <a:latin typeface="+mn-lt"/>
                <a:ea typeface="+mn-ea"/>
                <a:cs typeface="+mn-cs"/>
              </a:rPr>
              <a:t>neighbourhood</a:t>
            </a:r>
            <a:r>
              <a:rPr lang="en-US" sz="1200" kern="1200" dirty="0">
                <a:solidFill>
                  <a:schemeClr val="tx1"/>
                </a:solidFill>
                <a:effectLst/>
                <a:latin typeface="+mn-lt"/>
                <a:ea typeface="+mn-ea"/>
                <a:cs typeface="+mn-cs"/>
              </a:rPr>
              <a:t> share the bandwidth.  As traffic increases overall throughput decreases.  Each cable modem uses Ethernet to connect to the local network providing DHCP services to local hosts. The cable modem works with the service provider’s cable modem termination system (CMTS) at the head office. The CMTS is responsible for connecting a group of customers to an Internet Service Provider (ISP) for connection to the internet. Downloaded Internet content is demodulated using QAM converting the radio frequency into a unique binary value. The upstream content is modulated using </a:t>
            </a:r>
            <a:r>
              <a:rPr lang="en-US" sz="1200" kern="1200" dirty="0" err="1">
                <a:solidFill>
                  <a:schemeClr val="tx1"/>
                </a:solidFill>
                <a:effectLst/>
                <a:latin typeface="+mn-lt"/>
                <a:ea typeface="+mn-ea"/>
                <a:cs typeface="+mn-cs"/>
              </a:rPr>
              <a:t>Quadrapture</a:t>
            </a:r>
            <a:r>
              <a:rPr lang="en-US" sz="1200" kern="1200" dirty="0">
                <a:solidFill>
                  <a:schemeClr val="tx1"/>
                </a:solidFill>
                <a:effectLst/>
                <a:latin typeface="+mn-lt"/>
                <a:ea typeface="+mn-ea"/>
                <a:cs typeface="+mn-cs"/>
              </a:rPr>
              <a:t> Phase Shift-Keying (QPSK). This modulation technique moves 2 bits at a time. A zero is represented as a 90 degree  shift change and a 1 is the same waveform</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Upstream data flows from the modem to the CMTS, but requires only a smaller channel – 2 MHz portion of the bandwidth. The assumption is that people download far more data than they upload. The downstream channel is very fast and efficient; QAM64 provides up to 36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speed. The upstream channel, however, is tricky.  This smaller channel operates in the 5 to 40Mhz range. Home appliances, loose connectors, and poor cabling can introduce noise into the channel and since cable modems bandwidth is shared, this noise is increased when other signals are combined. Due to this problem, most manufacturers will be using QPSK or a similar modulation scheme in the upstream direction, because QPSK is more robust scheme than higher order modulation techniques in a noisy environment. The drawback is that QPSK is "slower" than QAM.</a:t>
            </a:r>
            <a:endParaRPr lang="en-CA" sz="1200" kern="1200" dirty="0">
              <a:solidFill>
                <a:schemeClr val="tx1"/>
              </a:solidFill>
              <a:effectLst/>
              <a:latin typeface="+mn-lt"/>
              <a:ea typeface="+mn-ea"/>
              <a:cs typeface="+mn-cs"/>
            </a:endParaRPr>
          </a:p>
          <a:p>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6436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26964BF-5D9B-4A31-80E5-AD43EA22BA6F}" type="slidenum">
              <a:rPr lang="en-CA" smtClean="0"/>
              <a:t>4</a:t>
            </a:fld>
            <a:endParaRPr lang="en-CA"/>
          </a:p>
        </p:txBody>
      </p:sp>
    </p:spTree>
    <p:extLst>
      <p:ext uri="{BB962C8B-B14F-4D97-AF65-F5344CB8AC3E}">
        <p14:creationId xmlns:p14="http://schemas.microsoft.com/office/powerpoint/2010/main" val="1023881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Bell </a:t>
            </a:r>
            <a:r>
              <a:rPr lang="en-US" sz="1200" kern="1200" dirty="0" err="1">
                <a:solidFill>
                  <a:schemeClr val="tx1"/>
                </a:solidFill>
                <a:effectLst/>
                <a:latin typeface="+mn-lt"/>
                <a:ea typeface="+mn-ea"/>
                <a:cs typeface="+mn-cs"/>
              </a:rPr>
              <a:t>Fibe</a:t>
            </a:r>
            <a:r>
              <a:rPr lang="en-US" sz="1200" kern="1200" dirty="0">
                <a:solidFill>
                  <a:schemeClr val="tx1"/>
                </a:solidFill>
                <a:effectLst/>
                <a:latin typeface="+mn-lt"/>
                <a:ea typeface="+mn-ea"/>
                <a:cs typeface="+mn-cs"/>
              </a:rPr>
              <a:t> is a “streaming service”. When you stream a program, you're not downloading it like an ordinary file. Instead, you're downloading a bit of a file, playing it, and, while it's playing, simultaneously downloading the next part of the file ready to play in a moment or two.  Many streaming clients put a large strain on server resources which could cause unacceptable delays and buffering.  To avoid this problem streaming uses a different kind of downloading called IP multicasting. Using the latter, each packet leaves the server only once, but is sent simultaneously to many different destinations using the IGMP (IP Group Membership Protocol). For example, assume that a million people are watching a Rolling Stones concert in real time.  This means one server can send information to many clients as easily as to a single client using the RTSP (Real-Time Streaming Protocol). So if a million people are watching the concert, the single video packet from the server is </a:t>
            </a:r>
            <a:r>
              <a:rPr lang="en-US" sz="1200" kern="1200" dirty="0" err="1">
                <a:solidFill>
                  <a:schemeClr val="tx1"/>
                </a:solidFill>
                <a:effectLst/>
                <a:latin typeface="+mn-lt"/>
                <a:ea typeface="+mn-ea"/>
                <a:cs typeface="+mn-cs"/>
              </a:rPr>
              <a:t>multicasted</a:t>
            </a:r>
            <a:r>
              <a:rPr lang="en-US" sz="1200" kern="1200" dirty="0">
                <a:solidFill>
                  <a:schemeClr val="tx1"/>
                </a:solidFill>
                <a:effectLst/>
                <a:latin typeface="+mn-lt"/>
                <a:ea typeface="+mn-ea"/>
                <a:cs typeface="+mn-cs"/>
              </a:rPr>
              <a:t> over the </a:t>
            </a:r>
            <a:r>
              <a:rPr lang="en-US" sz="1200" kern="1200" dirty="0" err="1">
                <a:solidFill>
                  <a:schemeClr val="tx1"/>
                </a:solidFill>
                <a:effectLst/>
                <a:latin typeface="+mn-lt"/>
                <a:ea typeface="+mn-ea"/>
                <a:cs typeface="+mn-cs"/>
              </a:rPr>
              <a:t>Internt</a:t>
            </a:r>
            <a:r>
              <a:rPr lang="en-US" sz="1200" kern="1200" dirty="0">
                <a:solidFill>
                  <a:schemeClr val="tx1"/>
                </a:solidFill>
                <a:effectLst/>
                <a:latin typeface="+mn-lt"/>
                <a:ea typeface="+mn-ea"/>
                <a:cs typeface="+mn-cs"/>
              </a:rPr>
              <a:t> to the IP group. If the same TV provider is simultaneously offering an episode of the Big Bang Theory and some of the original group decide to "switch channels" to watch it, effectively they switch over from one IP multicast group to another and start receiving a different video stream.</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Unlike Cable TV which sends the entire TV spectrum to the setup box which decodes appropriate channels, IP multicasting is more efficient in bandwidth because it sends only the selected channel to the appropriate IP group.</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nature of the World Wide Web, however, makes it difficult for service providers to maintain an equal and reliable service to all subscribers.  To avoid latency and buffering, all streaming service providers’ partner with content providers who maintain caching server farms around the world, known as CDNs. which keep "mirror" copies of the same data; this is one of the main reasons </a:t>
            </a:r>
            <a:r>
              <a:rPr lang="en-US" sz="1200" kern="1200" dirty="0" err="1">
                <a:solidFill>
                  <a:schemeClr val="tx1"/>
                </a:solidFill>
                <a:effectLst/>
                <a:latin typeface="+mn-lt"/>
                <a:ea typeface="+mn-ea"/>
                <a:cs typeface="+mn-cs"/>
              </a:rPr>
              <a:t>NetFlix</a:t>
            </a:r>
            <a:r>
              <a:rPr lang="en-US" sz="1200" kern="1200" dirty="0">
                <a:solidFill>
                  <a:schemeClr val="tx1"/>
                </a:solidFill>
                <a:effectLst/>
                <a:latin typeface="+mn-lt"/>
                <a:ea typeface="+mn-ea"/>
                <a:cs typeface="+mn-cs"/>
              </a:rPr>
              <a:t> partnered with Amazon  Services to provide </a:t>
            </a:r>
            <a:r>
              <a:rPr lang="en-US" sz="1200" kern="1200" dirty="0" err="1">
                <a:solidFill>
                  <a:schemeClr val="tx1"/>
                </a:solidFill>
                <a:effectLst/>
                <a:latin typeface="+mn-lt"/>
                <a:ea typeface="+mn-ea"/>
                <a:cs typeface="+mn-cs"/>
              </a:rPr>
              <a:t>realiable</a:t>
            </a:r>
            <a:r>
              <a:rPr lang="en-US" sz="1200" kern="1200" dirty="0">
                <a:solidFill>
                  <a:schemeClr val="tx1"/>
                </a:solidFill>
                <a:effectLst/>
                <a:latin typeface="+mn-lt"/>
                <a:ea typeface="+mn-ea"/>
                <a:cs typeface="+mn-cs"/>
              </a:rPr>
              <a:t> content </a:t>
            </a:r>
            <a:r>
              <a:rPr lang="en-US" sz="1200" kern="1200" dirty="0" err="1">
                <a:solidFill>
                  <a:schemeClr val="tx1"/>
                </a:solidFill>
                <a:effectLst/>
                <a:latin typeface="+mn-lt"/>
                <a:ea typeface="+mn-ea"/>
                <a:cs typeface="+mn-cs"/>
              </a:rPr>
              <a:t>worldwide.then</a:t>
            </a:r>
            <a:r>
              <a:rPr lang="en-US" sz="1200" kern="1200" dirty="0">
                <a:solidFill>
                  <a:schemeClr val="tx1"/>
                </a:solidFill>
                <a:effectLst/>
                <a:latin typeface="+mn-lt"/>
                <a:ea typeface="+mn-ea"/>
                <a:cs typeface="+mn-cs"/>
              </a:rPr>
              <a:t> people in the northern Ontario might stream programs from Ottawa, while those in Europe might get them from Frankfurt, Germany</a:t>
            </a:r>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315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Amplitude is the height of the signal measured from the horizontal axis.  The height of the wave indicates a higher voltage or amperes or watts depending on what is being measured. Frequency refers to how many periods of the signal are completed in a second, measured in Hertz. A period is the amount of time it takes to complete one cycle.  Frequency and period are inverse values.  In the diagram below, there are 6 completed periods, or cycles of the waveform in 1 second.  This gives a frequency of 6 Hz. If the frequency is 6 Hz, then the period is 1/6 of a second</a:t>
            </a:r>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5</a:t>
            </a:fld>
            <a:endParaRPr lang="en-CA"/>
          </a:p>
        </p:txBody>
      </p:sp>
    </p:spTree>
    <p:extLst>
      <p:ext uri="{BB962C8B-B14F-4D97-AF65-F5344CB8AC3E}">
        <p14:creationId xmlns:p14="http://schemas.microsoft.com/office/powerpoint/2010/main" val="411864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The phase of a signal describes the position of the waveform relative to time zero. If you think of a compass with 360</a:t>
            </a:r>
            <a:r>
              <a:rPr lang="en-CA" sz="1200" kern="1200" baseline="30000" dirty="0">
                <a:solidFill>
                  <a:schemeClr val="tx1"/>
                </a:solidFill>
                <a:effectLst/>
                <a:latin typeface="+mn-lt"/>
                <a:ea typeface="+mn-ea"/>
                <a:cs typeface="+mn-cs"/>
              </a:rPr>
              <a:t>0 </a:t>
            </a:r>
            <a:r>
              <a:rPr lang="en-CA" sz="1200" kern="1200" dirty="0">
                <a:solidFill>
                  <a:schemeClr val="tx1"/>
                </a:solidFill>
                <a:effectLst/>
                <a:latin typeface="+mn-lt"/>
                <a:ea typeface="+mn-ea"/>
                <a:cs typeface="+mn-cs"/>
              </a:rPr>
              <a:t>of rotation.  The waveform can be manipulated to shift it forward or backward along the time axis.  Phase is measured in degrees. Common phrase degrees are 180</a:t>
            </a:r>
            <a:r>
              <a:rPr lang="en-CA" sz="1200" kern="1200" baseline="30000" dirty="0">
                <a:solidFill>
                  <a:schemeClr val="tx1"/>
                </a:solidFill>
                <a:effectLst/>
                <a:latin typeface="+mn-lt"/>
                <a:ea typeface="+mn-ea"/>
                <a:cs typeface="+mn-cs"/>
              </a:rPr>
              <a:t>0 </a:t>
            </a:r>
            <a:r>
              <a:rPr lang="en-CA" sz="1200" kern="1200" dirty="0">
                <a:solidFill>
                  <a:schemeClr val="tx1"/>
                </a:solidFill>
                <a:effectLst/>
                <a:latin typeface="+mn-lt"/>
                <a:ea typeface="+mn-ea"/>
                <a:cs typeface="+mn-cs"/>
              </a:rPr>
              <a:t>and 90</a:t>
            </a:r>
            <a:r>
              <a:rPr lang="en-CA" sz="1200" kern="1200" baseline="30000" dirty="0">
                <a:solidFill>
                  <a:schemeClr val="tx1"/>
                </a:solidFill>
                <a:effectLst/>
                <a:latin typeface="+mn-lt"/>
                <a:ea typeface="+mn-ea"/>
                <a:cs typeface="+mn-cs"/>
              </a:rPr>
              <a:t>0 </a:t>
            </a:r>
            <a:r>
              <a:rPr lang="en-CA" sz="1200" kern="1200" dirty="0">
                <a:solidFill>
                  <a:schemeClr val="tx1"/>
                </a:solidFill>
                <a:effectLst/>
                <a:latin typeface="+mn-lt"/>
                <a:ea typeface="+mn-ea"/>
                <a:cs typeface="+mn-cs"/>
              </a:rPr>
              <a:t>.</a:t>
            </a:r>
            <a:r>
              <a:rPr lang="en-CA" sz="1200" kern="1200" baseline="300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6</a:t>
            </a:fld>
            <a:endParaRPr lang="en-CA"/>
          </a:p>
        </p:txBody>
      </p:sp>
    </p:spTree>
    <p:extLst>
      <p:ext uri="{BB962C8B-B14F-4D97-AF65-F5344CB8AC3E}">
        <p14:creationId xmlns:p14="http://schemas.microsoft.com/office/powerpoint/2010/main" val="1598888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63453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Human speech and music from your CD player are all analog waveforms with a continuous rising and falling of electromagnetic signals, usually voltage, between some given minimum and maximum value. Technically called a sine wave, there are an infinite number of values along the waveform over time. Analog signals are used for wireless communication and some high speed Internet trunk lines.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digital signal is represented as a square wave with two discrete states representing “0s” and “1s”.  In the example below, positive voltage represents a 1 and negative voltage a 0.  The discrete states combined with  a square wave form make it easier to distinguish noise from the signal. Let’s look at a programming example using analog and digital signals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change in voltage at the beginning of the clock cycle is a “1”, and a change in voltage at the beginning of the clock cycle is a “0”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8</a:t>
            </a:fld>
            <a:endParaRPr lang="en-CA"/>
          </a:p>
        </p:txBody>
      </p:sp>
    </p:spTree>
    <p:extLst>
      <p:ext uri="{BB962C8B-B14F-4D97-AF65-F5344CB8AC3E}">
        <p14:creationId xmlns:p14="http://schemas.microsoft.com/office/powerpoint/2010/main" val="65180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327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110001101001</a:t>
            </a:r>
          </a:p>
          <a:p>
            <a:r>
              <a:rPr lang="en-US" dirty="0">
                <a:effectLst/>
              </a:rPr>
              <a:t>To transmit digital data using digital signals the 1s and 0s must be converted to the proper physical form to be transmitted over a wire or airwave. The 2 most popular schemes are NRZI and 4B/5B.  NRZI stands for Non-return to zero inverted.  A change in voltage at the beginning of bit period represents a 1 and no change represents a zero.</a:t>
            </a:r>
            <a:r>
              <a:rPr lang="en-CA" dirty="0">
                <a:effectLst/>
              </a:rPr>
              <a:t> </a:t>
            </a:r>
          </a:p>
          <a:p>
            <a:endParaRPr lang="en-CA"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inherent problem with digital encoding is that long strings of 0s in the data produce a signal that never changes.  The receiving computer needs a signal change to reset its internal clock to keep in synch with the incoming bit stream.  However, long strings of 0s keep the voltage constant and the receiving computer could “drift” out of synch. .  To avoid this problem, an encoding system called Manchester was developed which deliberately changed the voltage twice for each bit.  This prevented the receiving computer from drifting out of synch, but created a very inefficient scheme with the voltage changing twice per bit period. Nevertheless, Manchester was the encoding scheme for Ethernet up to 10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Faster speeds lead to a new encoding scheme used in Gigabit Ethernet called 4B/5B which is used in fiber optic cables.</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514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66365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1/26/2021</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46499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1/26/2021</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3153150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1/26/2021</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29265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1/26/2021</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876828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3 | Physical Layer</a:t>
            </a:r>
          </a:p>
        </p:txBody>
      </p:sp>
    </p:spTree>
    <p:extLst>
      <p:ext uri="{BB962C8B-B14F-4D97-AF65-F5344CB8AC3E}">
        <p14:creationId xmlns:p14="http://schemas.microsoft.com/office/powerpoint/2010/main" val="83510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98591"/>
            <a:ext cx="9509760" cy="1233424"/>
          </a:xfrm>
        </p:spPr>
        <p:txBody>
          <a:bodyPr/>
          <a:lstStyle/>
          <a:p>
            <a:r>
              <a:rPr lang="en-US" b="1" dirty="0"/>
              <a:t>Digital Data carried by a Digital Signal</a:t>
            </a:r>
            <a:br>
              <a:rPr lang="en-CA" dirty="0"/>
            </a:br>
            <a:endParaRPr lang="en-US" dirty="0"/>
          </a:p>
        </p:txBody>
      </p:sp>
      <p:sp>
        <p:nvSpPr>
          <p:cNvPr id="3" name="Content Placeholder 2"/>
          <p:cNvSpPr>
            <a:spLocks noGrp="1"/>
          </p:cNvSpPr>
          <p:nvPr>
            <p:ph idx="1"/>
          </p:nvPr>
        </p:nvSpPr>
        <p:spPr>
          <a:xfrm>
            <a:off x="1341120" y="1455835"/>
            <a:ext cx="3965666" cy="4912307"/>
          </a:xfrm>
        </p:spPr>
        <p:txBody>
          <a:bodyPr>
            <a:normAutofit/>
          </a:bodyPr>
          <a:lstStyle/>
          <a:p>
            <a:r>
              <a:rPr lang="en-US" dirty="0"/>
              <a:t>The physical layer converts the digital data to the proper physical form to be </a:t>
            </a:r>
            <a:r>
              <a:rPr lang="en-US" dirty="0" err="1"/>
              <a:t>transitted</a:t>
            </a:r>
            <a:r>
              <a:rPr lang="en-US" dirty="0"/>
              <a:t> over a wire or airwave</a:t>
            </a:r>
          </a:p>
          <a:p>
            <a:r>
              <a:rPr lang="en-US" dirty="0"/>
              <a:t>Polar, Unipolar, NRZ are examples</a:t>
            </a:r>
          </a:p>
          <a:p>
            <a:r>
              <a:rPr lang="en-US" dirty="0"/>
              <a:t>NRZI – a change in voltage at the beginning of a bit period represents a 1 and no change represents a 0</a:t>
            </a:r>
          </a:p>
          <a:p>
            <a:r>
              <a:rPr lang="en-US" dirty="0"/>
              <a:t>Long strings of zeros can cause two remote computers to “drift” apart creating errors – because the voltage is kept constant</a:t>
            </a:r>
          </a:p>
          <a:p>
            <a:pPr marL="45720" indent="0">
              <a:buNone/>
            </a:pPr>
            <a:endParaRPr lang="en-US" dirty="0"/>
          </a:p>
          <a:p>
            <a:endParaRPr lang="en-US" dirty="0"/>
          </a:p>
        </p:txBody>
      </p:sp>
      <p:sp>
        <p:nvSpPr>
          <p:cNvPr id="12" name="Content Placeholder 2"/>
          <p:cNvSpPr txBox="1">
            <a:spLocks/>
          </p:cNvSpPr>
          <p:nvPr/>
        </p:nvSpPr>
        <p:spPr>
          <a:xfrm>
            <a:off x="1493520" y="2530166"/>
            <a:ext cx="4178816" cy="92767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3" name="Content Placeholder 2"/>
          <p:cNvSpPr txBox="1">
            <a:spLocks/>
          </p:cNvSpPr>
          <p:nvPr/>
        </p:nvSpPr>
        <p:spPr>
          <a:xfrm>
            <a:off x="1493520" y="345783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4" name="Content Placeholder 2"/>
          <p:cNvSpPr txBox="1">
            <a:spLocks/>
          </p:cNvSpPr>
          <p:nvPr/>
        </p:nvSpPr>
        <p:spPr>
          <a:xfrm>
            <a:off x="1493520" y="438550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5" name="Content Placeholder 2"/>
          <p:cNvSpPr txBox="1">
            <a:spLocks/>
          </p:cNvSpPr>
          <p:nvPr/>
        </p:nvSpPr>
        <p:spPr>
          <a:xfrm>
            <a:off x="1493520" y="5231800"/>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5699577" y="1332015"/>
            <a:ext cx="6492423" cy="2354967"/>
          </a:xfrm>
          <a:prstGeom prst="rect">
            <a:avLst/>
          </a:prstGeom>
        </p:spPr>
      </p:pic>
    </p:spTree>
    <p:extLst>
      <p:ext uri="{BB962C8B-B14F-4D97-AF65-F5344CB8AC3E}">
        <p14:creationId xmlns:p14="http://schemas.microsoft.com/office/powerpoint/2010/main" val="220682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98591"/>
            <a:ext cx="9509760" cy="1233424"/>
          </a:xfrm>
        </p:spPr>
        <p:txBody>
          <a:bodyPr/>
          <a:lstStyle/>
          <a:p>
            <a:r>
              <a:rPr lang="en-US" b="1" dirty="0"/>
              <a:t>Digital Data carried by a Digital Signal</a:t>
            </a:r>
            <a:br>
              <a:rPr lang="en-CA" dirty="0"/>
            </a:br>
            <a:endParaRPr lang="en-US" dirty="0"/>
          </a:p>
        </p:txBody>
      </p:sp>
      <p:sp>
        <p:nvSpPr>
          <p:cNvPr id="3" name="Content Placeholder 2"/>
          <p:cNvSpPr>
            <a:spLocks noGrp="1"/>
          </p:cNvSpPr>
          <p:nvPr>
            <p:ph idx="1"/>
          </p:nvPr>
        </p:nvSpPr>
        <p:spPr>
          <a:xfrm>
            <a:off x="1341119" y="1455835"/>
            <a:ext cx="3309707" cy="4912307"/>
          </a:xfrm>
        </p:spPr>
        <p:txBody>
          <a:bodyPr>
            <a:normAutofit fontScale="92500" lnSpcReduction="10000"/>
          </a:bodyPr>
          <a:lstStyle/>
          <a:p>
            <a:r>
              <a:rPr lang="en-US" dirty="0"/>
              <a:t>4B/5B  originally developed for fiber optic cable is now used on many phones and gigabit Ethernet </a:t>
            </a:r>
          </a:p>
          <a:p>
            <a:r>
              <a:rPr lang="en-US" dirty="0"/>
              <a:t>The original 4 bits of data are converted into a unique 5 bit transmission code with no more than 2 consecutive zero.</a:t>
            </a:r>
          </a:p>
          <a:p>
            <a:r>
              <a:rPr lang="en-US" dirty="0"/>
              <a:t>2</a:t>
            </a:r>
            <a:r>
              <a:rPr lang="en-US" baseline="30000" dirty="0"/>
              <a:t>5 </a:t>
            </a:r>
            <a:r>
              <a:rPr lang="en-US" dirty="0"/>
              <a:t>= 32  possibilities, but only 16  5 bit sequences are used</a:t>
            </a:r>
          </a:p>
          <a:p>
            <a:r>
              <a:rPr lang="en-US" dirty="0"/>
              <a:t>The 5 bit transmission code is encoded using NRZI – preventing 2 remote computers from drifting apart</a:t>
            </a:r>
          </a:p>
          <a:p>
            <a:endParaRPr lang="en-US" dirty="0"/>
          </a:p>
        </p:txBody>
      </p:sp>
      <p:sp>
        <p:nvSpPr>
          <p:cNvPr id="12" name="Content Placeholder 2"/>
          <p:cNvSpPr txBox="1">
            <a:spLocks/>
          </p:cNvSpPr>
          <p:nvPr/>
        </p:nvSpPr>
        <p:spPr>
          <a:xfrm>
            <a:off x="1493520" y="2530166"/>
            <a:ext cx="4178816" cy="92767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3" name="Content Placeholder 2"/>
          <p:cNvSpPr txBox="1">
            <a:spLocks/>
          </p:cNvSpPr>
          <p:nvPr/>
        </p:nvSpPr>
        <p:spPr>
          <a:xfrm>
            <a:off x="1493520" y="345783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4" name="Content Placeholder 2"/>
          <p:cNvSpPr txBox="1">
            <a:spLocks/>
          </p:cNvSpPr>
          <p:nvPr/>
        </p:nvSpPr>
        <p:spPr>
          <a:xfrm>
            <a:off x="1493520" y="438550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5" name="Content Placeholder 2"/>
          <p:cNvSpPr txBox="1">
            <a:spLocks/>
          </p:cNvSpPr>
          <p:nvPr/>
        </p:nvSpPr>
        <p:spPr>
          <a:xfrm>
            <a:off x="1493520" y="5231800"/>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6" name="Picture 5">
            <a:extLst>
              <a:ext uri="{FF2B5EF4-FFF2-40B4-BE49-F238E27FC236}">
                <a16:creationId xmlns:a16="http://schemas.microsoft.com/office/drawing/2014/main" id="{D7AA3894-831D-46A7-B293-51C5D8D69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630" y="1206140"/>
            <a:ext cx="4453218" cy="3179366"/>
          </a:xfrm>
          <a:prstGeom prst="rect">
            <a:avLst/>
          </a:prstGeom>
        </p:spPr>
      </p:pic>
      <p:sp>
        <p:nvSpPr>
          <p:cNvPr id="7" name="TextBox 6">
            <a:extLst>
              <a:ext uri="{FF2B5EF4-FFF2-40B4-BE49-F238E27FC236}">
                <a16:creationId xmlns:a16="http://schemas.microsoft.com/office/drawing/2014/main" id="{1AE59000-9AEF-46A7-8F21-6A9B9F3C872C}"/>
              </a:ext>
            </a:extLst>
          </p:cNvPr>
          <p:cNvSpPr txBox="1"/>
          <p:nvPr/>
        </p:nvSpPr>
        <p:spPr>
          <a:xfrm>
            <a:off x="5082988" y="4862468"/>
            <a:ext cx="6154249" cy="369332"/>
          </a:xfrm>
          <a:prstGeom prst="rect">
            <a:avLst/>
          </a:prstGeom>
          <a:noFill/>
        </p:spPr>
        <p:txBody>
          <a:bodyPr wrap="none" rtlCol="0">
            <a:spAutoFit/>
          </a:bodyPr>
          <a:lstStyle/>
          <a:p>
            <a:r>
              <a:rPr lang="en-CA" spc="600" dirty="0"/>
              <a:t>00101010110101100111011011011111</a:t>
            </a:r>
            <a:endParaRPr lang="en-US" spc="600" dirty="0"/>
          </a:p>
        </p:txBody>
      </p:sp>
    </p:spTree>
    <p:extLst>
      <p:ext uri="{BB962C8B-B14F-4D97-AF65-F5344CB8AC3E}">
        <p14:creationId xmlns:p14="http://schemas.microsoft.com/office/powerpoint/2010/main" val="113187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Analog Data carried by an Analog Signal</a:t>
            </a:r>
            <a:br>
              <a:rPr lang="en-CA" dirty="0"/>
            </a:br>
            <a:endParaRPr lang="en-US" dirty="0"/>
          </a:p>
        </p:txBody>
      </p:sp>
      <p:sp>
        <p:nvSpPr>
          <p:cNvPr id="3" name="Content Placeholder 2"/>
          <p:cNvSpPr>
            <a:spLocks noGrp="1"/>
          </p:cNvSpPr>
          <p:nvPr>
            <p:ph idx="1"/>
          </p:nvPr>
        </p:nvSpPr>
        <p:spPr>
          <a:xfrm>
            <a:off x="1341120" y="1901952"/>
            <a:ext cx="2584494" cy="4467317"/>
          </a:xfrm>
        </p:spPr>
        <p:txBody>
          <a:bodyPr>
            <a:normAutofit/>
          </a:bodyPr>
          <a:lstStyle/>
          <a:p>
            <a:r>
              <a:rPr lang="en-US" dirty="0"/>
              <a:t>For example AM radio station playing music creates a weak signal</a:t>
            </a:r>
          </a:p>
          <a:p>
            <a:r>
              <a:rPr lang="en-US" dirty="0"/>
              <a:t>This weak signal is combined with a powerful carrier signal, creating a composite signal</a:t>
            </a:r>
          </a:p>
          <a:p>
            <a:r>
              <a:rPr lang="en-US" dirty="0"/>
              <a:t>Tune radio dial to carrier signal frequency to hear the music</a:t>
            </a:r>
          </a:p>
          <a:p>
            <a:endParaRPr lang="en-US" dirty="0"/>
          </a:p>
        </p:txBody>
      </p:sp>
      <p:pic>
        <p:nvPicPr>
          <p:cNvPr id="6" name="Picture 5"/>
          <p:cNvPicPr>
            <a:picLocks noChangeAspect="1"/>
          </p:cNvPicPr>
          <p:nvPr/>
        </p:nvPicPr>
        <p:blipFill>
          <a:blip r:embed="rId3"/>
          <a:stretch>
            <a:fillRect/>
          </a:stretch>
        </p:blipFill>
        <p:spPr>
          <a:xfrm>
            <a:off x="4042212" y="2154292"/>
            <a:ext cx="7868009" cy="2811846"/>
          </a:xfrm>
          <a:prstGeom prst="rect">
            <a:avLst/>
          </a:prstGeom>
        </p:spPr>
      </p:pic>
    </p:spTree>
    <p:extLst>
      <p:ext uri="{BB962C8B-B14F-4D97-AF65-F5344CB8AC3E}">
        <p14:creationId xmlns:p14="http://schemas.microsoft.com/office/powerpoint/2010/main" val="109229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Digital Data carried by an Analog Signal</a:t>
            </a:r>
            <a:br>
              <a:rPr lang="en-CA" dirty="0"/>
            </a:br>
            <a:br>
              <a:rPr lang="en-CA" dirty="0"/>
            </a:br>
            <a:endParaRPr lang="en-US" dirty="0"/>
          </a:p>
        </p:txBody>
      </p:sp>
      <p:sp>
        <p:nvSpPr>
          <p:cNvPr id="3" name="Content Placeholder 2"/>
          <p:cNvSpPr>
            <a:spLocks noGrp="1"/>
          </p:cNvSpPr>
          <p:nvPr>
            <p:ph idx="1"/>
          </p:nvPr>
        </p:nvSpPr>
        <p:spPr>
          <a:xfrm>
            <a:off x="1341120" y="1084072"/>
            <a:ext cx="5190008" cy="1186161"/>
          </a:xfrm>
        </p:spPr>
        <p:txBody>
          <a:bodyPr>
            <a:normAutofit/>
          </a:bodyPr>
          <a:lstStyle/>
          <a:p>
            <a:r>
              <a:rPr lang="en-US" dirty="0"/>
              <a:t>Amplitude Shift-Keying (ASK) used to represent discrete states of digital data</a:t>
            </a:r>
          </a:p>
          <a:p>
            <a:r>
              <a:rPr lang="en-US" dirty="0"/>
              <a:t>Low amplitude = 0  High amplitude = 1</a:t>
            </a:r>
          </a:p>
        </p:txBody>
      </p:sp>
      <p:sp>
        <p:nvSpPr>
          <p:cNvPr id="5" name="Content Placeholder 2"/>
          <p:cNvSpPr txBox="1">
            <a:spLocks/>
          </p:cNvSpPr>
          <p:nvPr/>
        </p:nvSpPr>
        <p:spPr>
          <a:xfrm>
            <a:off x="1509284" y="2954915"/>
            <a:ext cx="4749625" cy="132090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Frequency Shift-Keying (FSK) used to represent discrete states of digital data</a:t>
            </a:r>
          </a:p>
          <a:p>
            <a:r>
              <a:rPr lang="en-US" dirty="0"/>
              <a:t>2 Hz = 0 4Hz = 1</a:t>
            </a:r>
          </a:p>
          <a:p>
            <a:endParaRPr lang="en-US" dirty="0"/>
          </a:p>
        </p:txBody>
      </p:sp>
      <p:sp>
        <p:nvSpPr>
          <p:cNvPr id="7" name="Content Placeholder 2"/>
          <p:cNvSpPr txBox="1">
            <a:spLocks/>
          </p:cNvSpPr>
          <p:nvPr/>
        </p:nvSpPr>
        <p:spPr>
          <a:xfrm>
            <a:off x="1415217" y="4825756"/>
            <a:ext cx="5505845" cy="149972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Phase Shift-Keying (PSK) used to represent discrete states of digital data</a:t>
            </a:r>
          </a:p>
          <a:p>
            <a:r>
              <a:rPr lang="en-US" dirty="0"/>
              <a:t>0 phase shift = </a:t>
            </a:r>
            <a:r>
              <a:rPr lang="en-US"/>
              <a:t>0 180 </a:t>
            </a:r>
            <a:r>
              <a:rPr lang="en-US" dirty="0"/>
              <a:t>Degree phase shift = 1</a:t>
            </a:r>
          </a:p>
        </p:txBody>
      </p:sp>
      <p:pic>
        <p:nvPicPr>
          <p:cNvPr id="8" name="Picture 7"/>
          <p:cNvPicPr>
            <a:picLocks noChangeAspect="1"/>
          </p:cNvPicPr>
          <p:nvPr/>
        </p:nvPicPr>
        <p:blipFill>
          <a:blip r:embed="rId3"/>
          <a:stretch>
            <a:fillRect/>
          </a:stretch>
        </p:blipFill>
        <p:spPr>
          <a:xfrm>
            <a:off x="7126012" y="2761348"/>
            <a:ext cx="4200525" cy="1514475"/>
          </a:xfrm>
          <a:prstGeom prst="rect">
            <a:avLst/>
          </a:prstGeom>
        </p:spPr>
      </p:pic>
      <p:pic>
        <p:nvPicPr>
          <p:cNvPr id="9" name="Picture 8"/>
          <p:cNvPicPr>
            <a:picLocks noChangeAspect="1"/>
          </p:cNvPicPr>
          <p:nvPr/>
        </p:nvPicPr>
        <p:blipFill>
          <a:blip r:embed="rId4"/>
          <a:stretch>
            <a:fillRect/>
          </a:stretch>
        </p:blipFill>
        <p:spPr>
          <a:xfrm>
            <a:off x="7043821" y="884191"/>
            <a:ext cx="4364909" cy="1745438"/>
          </a:xfrm>
          <a:prstGeom prst="rect">
            <a:avLst/>
          </a:prstGeom>
        </p:spPr>
      </p:pic>
      <p:pic>
        <p:nvPicPr>
          <p:cNvPr id="10" name="Picture 9"/>
          <p:cNvPicPr>
            <a:picLocks noChangeAspect="1"/>
          </p:cNvPicPr>
          <p:nvPr/>
        </p:nvPicPr>
        <p:blipFill>
          <a:blip r:embed="rId5"/>
          <a:stretch>
            <a:fillRect/>
          </a:stretch>
        </p:blipFill>
        <p:spPr>
          <a:xfrm>
            <a:off x="7126012" y="4783953"/>
            <a:ext cx="4200525" cy="1541531"/>
          </a:xfrm>
          <a:prstGeom prst="rect">
            <a:avLst/>
          </a:prstGeom>
        </p:spPr>
      </p:pic>
    </p:spTree>
    <p:extLst>
      <p:ext uri="{BB962C8B-B14F-4D97-AF65-F5344CB8AC3E}">
        <p14:creationId xmlns:p14="http://schemas.microsoft.com/office/powerpoint/2010/main" val="238220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Analog Data carried by Digital Signals</a:t>
            </a:r>
            <a:br>
              <a:rPr lang="en-CA" dirty="0"/>
            </a:br>
            <a:br>
              <a:rPr lang="en-CA" dirty="0"/>
            </a:br>
            <a:br>
              <a:rPr lang="en-CA" dirty="0"/>
            </a:br>
            <a:endParaRPr lang="en-US" dirty="0"/>
          </a:p>
        </p:txBody>
      </p:sp>
      <p:sp>
        <p:nvSpPr>
          <p:cNvPr id="3" name="Content Placeholder 2"/>
          <p:cNvSpPr>
            <a:spLocks noGrp="1"/>
          </p:cNvSpPr>
          <p:nvPr>
            <p:ph idx="1"/>
          </p:nvPr>
        </p:nvSpPr>
        <p:spPr>
          <a:xfrm>
            <a:off x="1341120" y="1084072"/>
            <a:ext cx="3941510" cy="5395556"/>
          </a:xfrm>
        </p:spPr>
        <p:txBody>
          <a:bodyPr>
            <a:normAutofit fontScale="92500" lnSpcReduction="20000"/>
          </a:bodyPr>
          <a:lstStyle/>
          <a:p>
            <a:r>
              <a:rPr lang="en-US" dirty="0"/>
              <a:t>Analog Data is a continuous wave form, in order to be carried by digital signals  it must be converted into digital data</a:t>
            </a:r>
          </a:p>
          <a:p>
            <a:pPr marL="502920" indent="-457200">
              <a:buFont typeface="+mj-lt"/>
              <a:buAutoNum type="arabicPeriod"/>
            </a:pPr>
            <a:r>
              <a:rPr lang="en-US" dirty="0"/>
              <a:t>The waveform is “Sampled” at discrete intervals and the amplitude is measured</a:t>
            </a:r>
          </a:p>
          <a:p>
            <a:pPr marL="502920" indent="-457200">
              <a:buFont typeface="+mj-lt"/>
              <a:buAutoNum type="arabicPeriod"/>
            </a:pPr>
            <a:r>
              <a:rPr lang="en-US" dirty="0"/>
              <a:t>The sample waveform is “Quantized” by  converted to a 7 bit digital value</a:t>
            </a:r>
          </a:p>
          <a:p>
            <a:pPr marL="502920" indent="-457200">
              <a:buFont typeface="+mj-lt"/>
              <a:buAutoNum type="arabicPeriod"/>
            </a:pPr>
            <a:r>
              <a:rPr lang="en-US" dirty="0"/>
              <a:t>To convert the digital value back to an analog waveform a special chip called “PAM” is used (Pulse Code Modulation) which converts the 7 bit value to an electromagnetic signal to represent the original waveform</a:t>
            </a:r>
          </a:p>
          <a:p>
            <a:r>
              <a:rPr lang="en-US" dirty="0"/>
              <a:t>This can introduce errors (noise not in original waveform or lost of sound that was in the original waveform </a:t>
            </a:r>
          </a:p>
          <a:p>
            <a:endParaRPr lang="en-US" dirty="0"/>
          </a:p>
        </p:txBody>
      </p:sp>
      <p:sp>
        <p:nvSpPr>
          <p:cNvPr id="5" name="Content Placeholder 2"/>
          <p:cNvSpPr txBox="1">
            <a:spLocks/>
          </p:cNvSpPr>
          <p:nvPr/>
        </p:nvSpPr>
        <p:spPr>
          <a:xfrm>
            <a:off x="1509284" y="2954915"/>
            <a:ext cx="4749625" cy="132090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None/>
            </a:pPr>
            <a:endParaRPr lang="en-US" dirty="0"/>
          </a:p>
        </p:txBody>
      </p:sp>
      <p:sp>
        <p:nvSpPr>
          <p:cNvPr id="7" name="Content Placeholder 2"/>
          <p:cNvSpPr txBox="1">
            <a:spLocks/>
          </p:cNvSpPr>
          <p:nvPr/>
        </p:nvSpPr>
        <p:spPr>
          <a:xfrm>
            <a:off x="1415217" y="4825756"/>
            <a:ext cx="5505845" cy="149972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None/>
            </a:pPr>
            <a:endParaRPr lang="en-US" dirty="0"/>
          </a:p>
        </p:txBody>
      </p:sp>
      <p:pic>
        <p:nvPicPr>
          <p:cNvPr id="4" name="Picture 3"/>
          <p:cNvPicPr>
            <a:picLocks noChangeAspect="1"/>
          </p:cNvPicPr>
          <p:nvPr/>
        </p:nvPicPr>
        <p:blipFill>
          <a:blip r:embed="rId3"/>
          <a:stretch>
            <a:fillRect/>
          </a:stretch>
        </p:blipFill>
        <p:spPr>
          <a:xfrm>
            <a:off x="5282630" y="1387231"/>
            <a:ext cx="6667500" cy="3438525"/>
          </a:xfrm>
          <a:prstGeom prst="rect">
            <a:avLst/>
          </a:prstGeom>
        </p:spPr>
      </p:pic>
      <p:sp>
        <p:nvSpPr>
          <p:cNvPr id="6" name="Rectangle 5"/>
          <p:cNvSpPr/>
          <p:nvPr/>
        </p:nvSpPr>
        <p:spPr>
          <a:xfrm>
            <a:off x="5524264" y="5003444"/>
            <a:ext cx="6184232" cy="1484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Sampling is a compromise between sound quality and performance.  CD quality is 2X the highest frequency (Nyquist Theorem). For example 3700 Hz would require a sampling rate of 7400 times per second to get a good representation of the waveform</a:t>
            </a:r>
          </a:p>
        </p:txBody>
      </p:sp>
    </p:spTree>
    <p:extLst>
      <p:ext uri="{BB962C8B-B14F-4D97-AF65-F5344CB8AC3E}">
        <p14:creationId xmlns:p14="http://schemas.microsoft.com/office/powerpoint/2010/main" val="376217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 between frequency and Bit Rate</a:t>
            </a:r>
            <a:br>
              <a:rPr lang="en-CA" dirty="0"/>
            </a:br>
            <a:endParaRPr lang="en-US" dirty="0"/>
          </a:p>
        </p:txBody>
      </p:sp>
      <p:pic>
        <p:nvPicPr>
          <p:cNvPr id="5" name="Picture 4"/>
          <p:cNvPicPr>
            <a:picLocks noChangeAspect="1"/>
          </p:cNvPicPr>
          <p:nvPr/>
        </p:nvPicPr>
        <p:blipFill>
          <a:blip r:embed="rId3"/>
          <a:stretch>
            <a:fillRect/>
          </a:stretch>
        </p:blipFill>
        <p:spPr>
          <a:xfrm>
            <a:off x="7402955" y="1700784"/>
            <a:ext cx="3989570" cy="3950457"/>
          </a:xfrm>
          <a:prstGeom prst="rect">
            <a:avLst/>
          </a:prstGeom>
        </p:spPr>
      </p:pic>
      <p:sp>
        <p:nvSpPr>
          <p:cNvPr id="6" name="Content Placeholder 5"/>
          <p:cNvSpPr>
            <a:spLocks noGrp="1"/>
          </p:cNvSpPr>
          <p:nvPr>
            <p:ph idx="1"/>
          </p:nvPr>
        </p:nvSpPr>
        <p:spPr>
          <a:xfrm>
            <a:off x="1341120" y="1901952"/>
            <a:ext cx="5869149" cy="4127627"/>
          </a:xfrm>
        </p:spPr>
        <p:txBody>
          <a:bodyPr/>
          <a:lstStyle/>
          <a:p>
            <a:r>
              <a:rPr lang="en-US" dirty="0"/>
              <a:t>Faster network speed can only be created in one of 2 ways:</a:t>
            </a:r>
          </a:p>
          <a:p>
            <a:pPr marL="502920" lvl="0" indent="-457200">
              <a:buFont typeface="+mj-lt"/>
              <a:buAutoNum type="arabicPeriod"/>
            </a:pPr>
            <a:r>
              <a:rPr lang="en-US" dirty="0"/>
              <a:t>Increase the bit rate by sending more bits per bit cycle  and keep the  frequency the same, or</a:t>
            </a:r>
            <a:endParaRPr lang="en-CA" dirty="0"/>
          </a:p>
          <a:p>
            <a:pPr marL="502920" indent="-457200">
              <a:buFont typeface="+mj-lt"/>
              <a:buAutoNum type="arabicPeriod"/>
            </a:pPr>
            <a:r>
              <a:rPr lang="en-US" dirty="0"/>
              <a:t>Increase the frequency of the signal and keep the bit rate the same</a:t>
            </a:r>
            <a:endParaRPr lang="en-CA" dirty="0"/>
          </a:p>
          <a:p>
            <a:endParaRPr lang="en-CA" dirty="0"/>
          </a:p>
        </p:txBody>
      </p:sp>
    </p:spTree>
    <p:extLst>
      <p:ext uri="{BB962C8B-B14F-4D97-AF65-F5344CB8AC3E}">
        <p14:creationId xmlns:p14="http://schemas.microsoft.com/office/powerpoint/2010/main" val="212356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Increase the bit rate – Keep Frequency the same</a:t>
            </a:r>
            <a:endParaRPr lang="en-US" dirty="0"/>
          </a:p>
        </p:txBody>
      </p:sp>
      <p:sp>
        <p:nvSpPr>
          <p:cNvPr id="3" name="Content Placeholder 2"/>
          <p:cNvSpPr>
            <a:spLocks noGrp="1"/>
          </p:cNvSpPr>
          <p:nvPr>
            <p:ph idx="1"/>
          </p:nvPr>
        </p:nvSpPr>
        <p:spPr>
          <a:xfrm>
            <a:off x="1341120" y="1901952"/>
            <a:ext cx="3680586" cy="4445059"/>
          </a:xfrm>
        </p:spPr>
        <p:txBody>
          <a:bodyPr>
            <a:normAutofit/>
          </a:bodyPr>
          <a:lstStyle/>
          <a:p>
            <a:r>
              <a:rPr lang="en-CA" dirty="0"/>
              <a:t>Baud rate is how many times the signal changes per second</a:t>
            </a:r>
          </a:p>
          <a:p>
            <a:r>
              <a:rPr lang="en-CA" dirty="0"/>
              <a:t>Bit Rate is how many bits are sent per second</a:t>
            </a:r>
          </a:p>
          <a:p>
            <a:r>
              <a:rPr lang="en-CA" dirty="0"/>
              <a:t>Baud rate = 4 Bit rate = 8</a:t>
            </a:r>
          </a:p>
          <a:p>
            <a:r>
              <a:rPr lang="en-CA" dirty="0"/>
              <a:t>By creating more amplitude levels in a second each amplitude level can represent 2 bits  </a:t>
            </a:r>
          </a:p>
          <a:p>
            <a:r>
              <a:rPr lang="en-CA" dirty="0"/>
              <a:t>This increases throughput, but can increase errors if signal has noise</a:t>
            </a:r>
          </a:p>
        </p:txBody>
      </p:sp>
      <p:pic>
        <p:nvPicPr>
          <p:cNvPr id="4" name="Picture 3"/>
          <p:cNvPicPr>
            <a:picLocks noChangeAspect="1"/>
          </p:cNvPicPr>
          <p:nvPr/>
        </p:nvPicPr>
        <p:blipFill>
          <a:blip r:embed="rId3"/>
          <a:stretch>
            <a:fillRect/>
          </a:stretch>
        </p:blipFill>
        <p:spPr>
          <a:xfrm>
            <a:off x="5223503" y="2105475"/>
            <a:ext cx="6968497" cy="2991180"/>
          </a:xfrm>
          <a:prstGeom prst="rect">
            <a:avLst/>
          </a:prstGeom>
        </p:spPr>
      </p:pic>
    </p:spTree>
    <p:extLst>
      <p:ext uri="{BB962C8B-B14F-4D97-AF65-F5344CB8AC3E}">
        <p14:creationId xmlns:p14="http://schemas.microsoft.com/office/powerpoint/2010/main" val="349976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Increase the frequency – Keep the bit rate the same</a:t>
            </a:r>
            <a:endParaRPr lang="en-US" dirty="0"/>
          </a:p>
        </p:txBody>
      </p:sp>
      <p:sp>
        <p:nvSpPr>
          <p:cNvPr id="3" name="Content Placeholder 2"/>
          <p:cNvSpPr>
            <a:spLocks noGrp="1"/>
          </p:cNvSpPr>
          <p:nvPr>
            <p:ph idx="1"/>
          </p:nvPr>
        </p:nvSpPr>
        <p:spPr>
          <a:xfrm>
            <a:off x="1341120" y="1901952"/>
            <a:ext cx="3680586" cy="4445059"/>
          </a:xfrm>
        </p:spPr>
        <p:txBody>
          <a:bodyPr>
            <a:normAutofit fontScale="92500" lnSpcReduction="20000"/>
          </a:bodyPr>
          <a:lstStyle/>
          <a:p>
            <a:r>
              <a:rPr lang="en-CA" dirty="0"/>
              <a:t>Increasing the frequency sends more bits per second which increases throughput, but can increase errors if signal has noise</a:t>
            </a:r>
          </a:p>
          <a:p>
            <a:r>
              <a:rPr lang="en-CA" dirty="0"/>
              <a:t>For example, 6 Hz signal sending 1 bit per bit period sends 6 bits per second</a:t>
            </a:r>
          </a:p>
          <a:p>
            <a:r>
              <a:rPr lang="en-CA" dirty="0"/>
              <a:t>12 Hz signal would send 12 bits per second doubling throughput</a:t>
            </a:r>
          </a:p>
          <a:p>
            <a:r>
              <a:rPr lang="en-CA" dirty="0"/>
              <a:t>Medium must be able to support the frequency</a:t>
            </a:r>
          </a:p>
          <a:p>
            <a:r>
              <a:rPr lang="en-CA" dirty="0"/>
              <a:t>Increasing the frequency also increases noise and electromagnetic interference (EMI)</a:t>
            </a:r>
          </a:p>
        </p:txBody>
      </p:sp>
      <p:pic>
        <p:nvPicPr>
          <p:cNvPr id="5" name="Picture 4"/>
          <p:cNvPicPr>
            <a:picLocks noChangeAspect="1"/>
          </p:cNvPicPr>
          <p:nvPr/>
        </p:nvPicPr>
        <p:blipFill>
          <a:blip r:embed="rId3"/>
          <a:stretch>
            <a:fillRect/>
          </a:stretch>
        </p:blipFill>
        <p:spPr>
          <a:xfrm>
            <a:off x="5914868" y="1700784"/>
            <a:ext cx="5717498" cy="4431061"/>
          </a:xfrm>
          <a:prstGeom prst="rect">
            <a:avLst/>
          </a:prstGeom>
        </p:spPr>
      </p:pic>
    </p:spTree>
    <p:extLst>
      <p:ext uri="{BB962C8B-B14F-4D97-AF65-F5344CB8AC3E}">
        <p14:creationId xmlns:p14="http://schemas.microsoft.com/office/powerpoint/2010/main" val="418281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269" y="872095"/>
            <a:ext cx="9509760" cy="1233424"/>
          </a:xfrm>
        </p:spPr>
        <p:txBody>
          <a:bodyPr>
            <a:normAutofit fontScale="90000"/>
          </a:bodyPr>
          <a:lstStyle/>
          <a:p>
            <a:br>
              <a:rPr lang="en-CA" dirty="0"/>
            </a:br>
            <a:br>
              <a:rPr lang="en-CA" b="1" dirty="0"/>
            </a:br>
            <a:r>
              <a:rPr lang="en-CA" b="1" dirty="0"/>
              <a:t>Shannon’s Theorem - </a:t>
            </a:r>
            <a:r>
              <a:rPr lang="en-US" b="1" dirty="0"/>
              <a:t>Data Rate = f  X  log</a:t>
            </a:r>
            <a:r>
              <a:rPr lang="en-US" b="1" baseline="-25000" dirty="0"/>
              <a:t>2  </a:t>
            </a:r>
            <a:r>
              <a:rPr lang="en-US" b="1" dirty="0"/>
              <a:t>(1 + S/N)</a:t>
            </a: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a:bodyPr>
          <a:lstStyle/>
          <a:p>
            <a:r>
              <a:rPr lang="en-US" dirty="0"/>
              <a:t>Shannon’s Theorem gives the maximum data rate for an analog signal with any number of signal levels and takes noise into account</a:t>
            </a:r>
          </a:p>
          <a:p>
            <a:r>
              <a:rPr lang="en-US" dirty="0"/>
              <a:t>f - Bandwidth is the difference between the highest frequency and the lowest frequency</a:t>
            </a:r>
          </a:p>
          <a:p>
            <a:r>
              <a:rPr lang="en-US" dirty="0"/>
              <a:t>S – is the power of the signal in watts</a:t>
            </a:r>
          </a:p>
          <a:p>
            <a:r>
              <a:rPr lang="en-US" dirty="0"/>
              <a:t>N – is the noise of the signal in watts</a:t>
            </a:r>
          </a:p>
          <a:p>
            <a:pPr marL="45720" indent="0">
              <a:buNone/>
            </a:pPr>
            <a:endParaRPr lang="en-US" dirty="0"/>
          </a:p>
        </p:txBody>
      </p:sp>
      <p:pic>
        <p:nvPicPr>
          <p:cNvPr id="4" name="Picture 3"/>
          <p:cNvPicPr>
            <a:picLocks noChangeAspect="1"/>
          </p:cNvPicPr>
          <p:nvPr/>
        </p:nvPicPr>
        <p:blipFill>
          <a:blip r:embed="rId2"/>
          <a:stretch>
            <a:fillRect/>
          </a:stretch>
        </p:blipFill>
        <p:spPr>
          <a:xfrm>
            <a:off x="6311149" y="1901952"/>
            <a:ext cx="5295900" cy="2265314"/>
          </a:xfrm>
          <a:prstGeom prst="rect">
            <a:avLst/>
          </a:prstGeom>
        </p:spPr>
      </p:pic>
      <p:pic>
        <p:nvPicPr>
          <p:cNvPr id="5" name="Picture 4">
            <a:extLst>
              <a:ext uri="{FF2B5EF4-FFF2-40B4-BE49-F238E27FC236}">
                <a16:creationId xmlns:a16="http://schemas.microsoft.com/office/drawing/2014/main" id="{141D2D4B-B981-4878-B6C6-B97603B21C48}"/>
              </a:ext>
            </a:extLst>
          </p:cNvPr>
          <p:cNvPicPr>
            <a:picLocks noChangeAspect="1"/>
          </p:cNvPicPr>
          <p:nvPr/>
        </p:nvPicPr>
        <p:blipFill>
          <a:blip r:embed="rId3"/>
          <a:stretch>
            <a:fillRect/>
          </a:stretch>
        </p:blipFill>
        <p:spPr>
          <a:xfrm>
            <a:off x="6853129" y="4311291"/>
            <a:ext cx="3414360" cy="697299"/>
          </a:xfrm>
          <a:prstGeom prst="rect">
            <a:avLst/>
          </a:prstGeom>
        </p:spPr>
      </p:pic>
      <p:pic>
        <p:nvPicPr>
          <p:cNvPr id="6" name="Picture 5">
            <a:extLst>
              <a:ext uri="{FF2B5EF4-FFF2-40B4-BE49-F238E27FC236}">
                <a16:creationId xmlns:a16="http://schemas.microsoft.com/office/drawing/2014/main" id="{795F0F5E-72D8-4B59-988F-47D154C3463A}"/>
              </a:ext>
            </a:extLst>
          </p:cNvPr>
          <p:cNvPicPr>
            <a:picLocks noChangeAspect="1"/>
          </p:cNvPicPr>
          <p:nvPr/>
        </p:nvPicPr>
        <p:blipFill>
          <a:blip r:embed="rId4"/>
          <a:stretch>
            <a:fillRect/>
          </a:stretch>
        </p:blipFill>
        <p:spPr>
          <a:xfrm>
            <a:off x="7234518" y="5732430"/>
            <a:ext cx="2796988" cy="636494"/>
          </a:xfrm>
          <a:prstGeom prst="rect">
            <a:avLst/>
          </a:prstGeom>
        </p:spPr>
      </p:pic>
      <p:sp>
        <p:nvSpPr>
          <p:cNvPr id="7" name="Arrow: Down 6">
            <a:extLst>
              <a:ext uri="{FF2B5EF4-FFF2-40B4-BE49-F238E27FC236}">
                <a16:creationId xmlns:a16="http://schemas.microsoft.com/office/drawing/2014/main" id="{A7EF0043-1581-4E23-B739-9BA2640A0B3A}"/>
              </a:ext>
            </a:extLst>
          </p:cNvPr>
          <p:cNvSpPr/>
          <p:nvPr/>
        </p:nvSpPr>
        <p:spPr bwMode="auto">
          <a:xfrm>
            <a:off x="8411922" y="5008590"/>
            <a:ext cx="307229" cy="50178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9204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269" y="872095"/>
            <a:ext cx="9509760" cy="1233424"/>
          </a:xfrm>
        </p:spPr>
        <p:txBody>
          <a:bodyPr>
            <a:normAutofit fontScale="90000"/>
          </a:bodyPr>
          <a:lstStyle/>
          <a:p>
            <a:br>
              <a:rPr lang="en-CA" dirty="0"/>
            </a:br>
            <a:br>
              <a:rPr lang="en-CA" b="1" dirty="0"/>
            </a:br>
            <a:r>
              <a:rPr lang="en-CA" b="1" dirty="0"/>
              <a:t>Shannon’s Theorem - </a:t>
            </a:r>
            <a:r>
              <a:rPr lang="en-US" b="1" dirty="0"/>
              <a:t>Data Rate = f  X  log</a:t>
            </a:r>
            <a:r>
              <a:rPr lang="en-US" b="1" baseline="-25000" dirty="0"/>
              <a:t>2  </a:t>
            </a:r>
            <a:r>
              <a:rPr lang="en-US" b="1" dirty="0"/>
              <a:t>(1 + S/N)</a:t>
            </a:r>
            <a:br>
              <a:rPr lang="en-CA" dirty="0"/>
            </a:br>
            <a:endParaRPr lang="en-US" dirty="0"/>
          </a:p>
        </p:txBody>
      </p:sp>
      <p:sp>
        <p:nvSpPr>
          <p:cNvPr id="3" name="Content Placeholder 2"/>
          <p:cNvSpPr>
            <a:spLocks noGrp="1"/>
          </p:cNvSpPr>
          <p:nvPr>
            <p:ph idx="1"/>
          </p:nvPr>
        </p:nvSpPr>
        <p:spPr>
          <a:xfrm>
            <a:off x="1341120" y="1901952"/>
            <a:ext cx="9509760" cy="4119336"/>
          </a:xfrm>
        </p:spPr>
        <p:txBody>
          <a:bodyPr>
            <a:normAutofit/>
          </a:bodyPr>
          <a:lstStyle/>
          <a:p>
            <a:r>
              <a:rPr lang="en-US" dirty="0"/>
              <a:t>Provided the </a:t>
            </a:r>
            <a:r>
              <a:rPr lang="en-US" dirty="0" err="1"/>
              <a:t>SNR</a:t>
            </a:r>
            <a:r>
              <a:rPr lang="en-US" baseline="-25000" dirty="0" err="1"/>
              <a:t>db</a:t>
            </a:r>
            <a:r>
              <a:rPr lang="en-US" dirty="0"/>
              <a:t>= 24</a:t>
            </a:r>
            <a:r>
              <a:rPr lang="en-US" baseline="-25000" dirty="0"/>
              <a:t>dB</a:t>
            </a:r>
            <a:r>
              <a:rPr lang="en-US" dirty="0"/>
              <a:t> and bandwidth of 1Mhz, calculate the maximum channel capacity using Shannon’s formula.</a:t>
            </a:r>
          </a:p>
          <a:p>
            <a:pPr marL="45720" indent="0">
              <a:buNone/>
            </a:pPr>
            <a:endParaRPr lang="en-US" dirty="0"/>
          </a:p>
        </p:txBody>
      </p:sp>
    </p:spTree>
    <p:extLst>
      <p:ext uri="{BB962C8B-B14F-4D97-AF65-F5344CB8AC3E}">
        <p14:creationId xmlns:p14="http://schemas.microsoft.com/office/powerpoint/2010/main" val="421863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Signal </a:t>
            </a:r>
          </a:p>
          <a:p>
            <a:pPr lvl="1"/>
            <a:r>
              <a:rPr lang="en-US" dirty="0"/>
              <a:t>Characteristics of Signals</a:t>
            </a:r>
          </a:p>
          <a:p>
            <a:r>
              <a:rPr lang="en-US" dirty="0"/>
              <a:t>Types of Data &amp; Signals</a:t>
            </a:r>
          </a:p>
          <a:p>
            <a:pPr lvl="1"/>
            <a:r>
              <a:rPr lang="en-US" dirty="0"/>
              <a:t>Analog, Digital &amp; Transmission Methods</a:t>
            </a:r>
          </a:p>
          <a:p>
            <a:r>
              <a:rPr lang="en-US" dirty="0"/>
              <a:t>Relationship between Bit Rate and Frequency</a:t>
            </a:r>
          </a:p>
          <a:p>
            <a:r>
              <a:rPr lang="en-US" dirty="0"/>
              <a:t>Programming with Analog Signals v Digital Signals</a:t>
            </a:r>
          </a:p>
          <a:p>
            <a:r>
              <a:rPr lang="en-US" dirty="0"/>
              <a:t>Types of Cables</a:t>
            </a:r>
          </a:p>
          <a:p>
            <a:r>
              <a:rPr lang="en-US" dirty="0"/>
              <a:t>DSL Cable Modem and Bell </a:t>
            </a:r>
            <a:r>
              <a:rPr lang="en-US" dirty="0" err="1"/>
              <a:t>Fibe</a:t>
            </a:r>
            <a:endParaRPr lang="en-US" dirty="0"/>
          </a:p>
        </p:txBody>
      </p:sp>
    </p:spTree>
    <p:extLst>
      <p:ext uri="{BB962C8B-B14F-4D97-AF65-F5344CB8AC3E}">
        <p14:creationId xmlns:p14="http://schemas.microsoft.com/office/powerpoint/2010/main" val="298868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269" y="872095"/>
            <a:ext cx="9509760" cy="1233424"/>
          </a:xfrm>
        </p:spPr>
        <p:txBody>
          <a:bodyPr>
            <a:normAutofit fontScale="90000"/>
          </a:bodyPr>
          <a:lstStyle/>
          <a:p>
            <a:br>
              <a:rPr lang="en-CA" dirty="0"/>
            </a:br>
            <a:br>
              <a:rPr lang="en-CA" b="1" dirty="0"/>
            </a:br>
            <a:r>
              <a:rPr lang="en-CA" b="1" dirty="0"/>
              <a:t>Shannon’s Theorem - </a:t>
            </a:r>
            <a:r>
              <a:rPr lang="en-US" b="1" dirty="0"/>
              <a:t>Data Rate = f  X  log</a:t>
            </a:r>
            <a:r>
              <a:rPr lang="en-US" b="1" baseline="-25000" dirty="0"/>
              <a:t>2  </a:t>
            </a:r>
            <a:r>
              <a:rPr lang="en-US" b="1" dirty="0"/>
              <a:t>(1 + S/N)</a:t>
            </a:r>
            <a:br>
              <a:rPr lang="en-CA" dirty="0"/>
            </a:br>
            <a:endParaRPr lang="en-US" dirty="0"/>
          </a:p>
        </p:txBody>
      </p:sp>
      <p:sp>
        <p:nvSpPr>
          <p:cNvPr id="3" name="Content Placeholder 2"/>
          <p:cNvSpPr>
            <a:spLocks noGrp="1"/>
          </p:cNvSpPr>
          <p:nvPr>
            <p:ph idx="1"/>
          </p:nvPr>
        </p:nvSpPr>
        <p:spPr>
          <a:xfrm>
            <a:off x="1341120" y="1901952"/>
            <a:ext cx="9509760" cy="4119336"/>
          </a:xfrm>
        </p:spPr>
        <p:txBody>
          <a:bodyPr>
            <a:normAutofit/>
          </a:bodyPr>
          <a:lstStyle/>
          <a:p>
            <a:r>
              <a:rPr lang="en-US" dirty="0"/>
              <a:t>The SNR is often given in decibels. Assume that </a:t>
            </a:r>
            <a:r>
              <a:rPr lang="en-US" dirty="0" err="1"/>
              <a:t>SNRdB</a:t>
            </a:r>
            <a:r>
              <a:rPr lang="en-US" dirty="0"/>
              <a:t>= 36 and the channel bandwidth is 2 </a:t>
            </a:r>
            <a:r>
              <a:rPr lang="en-US" dirty="0" err="1"/>
              <a:t>MHz.Calculate</a:t>
            </a:r>
            <a:r>
              <a:rPr lang="en-US" dirty="0"/>
              <a:t> Channel Capacity.</a:t>
            </a:r>
          </a:p>
        </p:txBody>
      </p:sp>
    </p:spTree>
    <p:extLst>
      <p:ext uri="{BB962C8B-B14F-4D97-AF65-F5344CB8AC3E}">
        <p14:creationId xmlns:p14="http://schemas.microsoft.com/office/powerpoint/2010/main" val="52025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a:t>
            </a:r>
          </a:p>
        </p:txBody>
      </p:sp>
      <p:sp>
        <p:nvSpPr>
          <p:cNvPr id="3" name="Content Placeholder 2"/>
          <p:cNvSpPr>
            <a:spLocks noGrp="1"/>
          </p:cNvSpPr>
          <p:nvPr>
            <p:ph type="body" idx="1"/>
          </p:nvPr>
        </p:nvSpPr>
        <p:spPr/>
        <p:txBody>
          <a:bodyPr/>
          <a:lstStyle/>
          <a:p>
            <a:pPr lvl="0"/>
            <a:r>
              <a:rPr lang="en-US" dirty="0"/>
              <a:t>Analog v Digital Signals</a:t>
            </a:r>
          </a:p>
        </p:txBody>
      </p:sp>
    </p:spTree>
    <p:extLst>
      <p:ext uri="{BB962C8B-B14F-4D97-AF65-F5344CB8AC3E}">
        <p14:creationId xmlns:p14="http://schemas.microsoft.com/office/powerpoint/2010/main" val="111234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01228"/>
            <a:ext cx="9509760" cy="1233424"/>
          </a:xfrm>
        </p:spPr>
        <p:txBody>
          <a:bodyPr>
            <a:normAutofit fontScale="90000"/>
          </a:bodyPr>
          <a:lstStyle/>
          <a:p>
            <a:br>
              <a:rPr lang="en-CA" dirty="0"/>
            </a:br>
            <a:br>
              <a:rPr lang="en-CA" b="1" dirty="0"/>
            </a:br>
            <a:r>
              <a:rPr lang="en-CA" b="1" dirty="0"/>
              <a:t>Programming with Analog Signals</a:t>
            </a:r>
            <a:br>
              <a:rPr lang="en-CA" dirty="0"/>
            </a:br>
            <a:endParaRPr lang="en-US" dirty="0"/>
          </a:p>
        </p:txBody>
      </p:sp>
      <p:sp>
        <p:nvSpPr>
          <p:cNvPr id="6" name="Content Placeholder 5"/>
          <p:cNvSpPr>
            <a:spLocks noGrp="1"/>
          </p:cNvSpPr>
          <p:nvPr>
            <p:ph idx="1"/>
          </p:nvPr>
        </p:nvSpPr>
        <p:spPr>
          <a:xfrm>
            <a:off x="1206210" y="1524838"/>
            <a:ext cx="4010368" cy="4127627"/>
          </a:xfrm>
        </p:spPr>
        <p:txBody>
          <a:bodyPr/>
          <a:lstStyle/>
          <a:p>
            <a:r>
              <a:rPr lang="en-CA" dirty="0"/>
              <a:t>Suppose you wrote a simple ATM application using analog signal</a:t>
            </a:r>
          </a:p>
          <a:p>
            <a:r>
              <a:rPr lang="en-CA" dirty="0"/>
              <a:t>Amplitude of 2 volts = 0</a:t>
            </a:r>
          </a:p>
          <a:p>
            <a:r>
              <a:rPr lang="en-CA" dirty="0"/>
              <a:t>Amplitude of 4 volts = 1</a:t>
            </a:r>
          </a:p>
          <a:p>
            <a:pPr marL="45720" indent="0">
              <a:buNone/>
            </a:pPr>
            <a:endParaRPr lang="en-CA" dirty="0"/>
          </a:p>
        </p:txBody>
      </p:sp>
      <p:sp>
        <p:nvSpPr>
          <p:cNvPr id="8" name="Content Placeholder 5"/>
          <p:cNvSpPr txBox="1">
            <a:spLocks/>
          </p:cNvSpPr>
          <p:nvPr/>
        </p:nvSpPr>
        <p:spPr>
          <a:xfrm>
            <a:off x="1206210" y="3378787"/>
            <a:ext cx="5809187" cy="257230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Flags</a:t>
            </a:r>
          </a:p>
          <a:p>
            <a:pPr lvl="1"/>
            <a:r>
              <a:rPr lang="en-CA" dirty="0"/>
              <a:t>Enter Pin – 00 – Authenticate user</a:t>
            </a:r>
          </a:p>
          <a:p>
            <a:pPr lvl="1"/>
            <a:r>
              <a:rPr lang="en-CA" dirty="0"/>
              <a:t>Success message -01 – Proceed</a:t>
            </a:r>
          </a:p>
          <a:p>
            <a:pPr lvl="1"/>
            <a:r>
              <a:rPr lang="en-CA" dirty="0"/>
              <a:t>Pushes $100 button – 10 – check account balance</a:t>
            </a:r>
          </a:p>
          <a:p>
            <a:pPr lvl="1"/>
            <a:r>
              <a:rPr lang="en-CA" dirty="0"/>
              <a:t>If money in account success message -11 returned and $100 dispensed</a:t>
            </a:r>
          </a:p>
          <a:p>
            <a:endParaRPr lang="en-CA" dirty="0"/>
          </a:p>
        </p:txBody>
      </p:sp>
      <p:pic>
        <p:nvPicPr>
          <p:cNvPr id="3" name="Picture 2"/>
          <p:cNvPicPr>
            <a:picLocks noChangeAspect="1"/>
          </p:cNvPicPr>
          <p:nvPr/>
        </p:nvPicPr>
        <p:blipFill>
          <a:blip r:embed="rId3"/>
          <a:stretch>
            <a:fillRect/>
          </a:stretch>
        </p:blipFill>
        <p:spPr>
          <a:xfrm>
            <a:off x="7315200" y="1195054"/>
            <a:ext cx="3945363" cy="2959022"/>
          </a:xfrm>
          <a:prstGeom prst="rect">
            <a:avLst/>
          </a:prstGeom>
        </p:spPr>
      </p:pic>
    </p:spTree>
    <p:extLst>
      <p:ext uri="{BB962C8B-B14F-4D97-AF65-F5344CB8AC3E}">
        <p14:creationId xmlns:p14="http://schemas.microsoft.com/office/powerpoint/2010/main" val="267543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01228"/>
            <a:ext cx="9509760" cy="1233424"/>
          </a:xfrm>
        </p:spPr>
        <p:txBody>
          <a:bodyPr>
            <a:normAutofit fontScale="90000"/>
          </a:bodyPr>
          <a:lstStyle/>
          <a:p>
            <a:br>
              <a:rPr lang="en-CA" dirty="0"/>
            </a:br>
            <a:br>
              <a:rPr lang="en-CA" b="1" dirty="0"/>
            </a:br>
            <a:r>
              <a:rPr lang="en-CA" b="1" dirty="0"/>
              <a:t>Programming with Analog Signals</a:t>
            </a:r>
            <a:br>
              <a:rPr lang="en-CA" dirty="0"/>
            </a:br>
            <a:endParaRPr lang="en-US" dirty="0"/>
          </a:p>
        </p:txBody>
      </p:sp>
      <p:sp>
        <p:nvSpPr>
          <p:cNvPr id="6" name="Content Placeholder 5"/>
          <p:cNvSpPr>
            <a:spLocks noGrp="1"/>
          </p:cNvSpPr>
          <p:nvPr>
            <p:ph idx="1"/>
          </p:nvPr>
        </p:nvSpPr>
        <p:spPr>
          <a:xfrm>
            <a:off x="1206210" y="1524838"/>
            <a:ext cx="6468754" cy="1668067"/>
          </a:xfrm>
        </p:spPr>
        <p:txBody>
          <a:bodyPr>
            <a:normAutofit/>
          </a:bodyPr>
          <a:lstStyle/>
          <a:p>
            <a:r>
              <a:rPr lang="en-CA" dirty="0"/>
              <a:t>Same scenario, but suppose lightning hit the line, and the voltage spiked to 8 volts, just after the user hit the cash button and before the account balance was checked</a:t>
            </a:r>
          </a:p>
        </p:txBody>
      </p:sp>
      <p:sp>
        <p:nvSpPr>
          <p:cNvPr id="8" name="Content Placeholder 5"/>
          <p:cNvSpPr txBox="1">
            <a:spLocks/>
          </p:cNvSpPr>
          <p:nvPr/>
        </p:nvSpPr>
        <p:spPr>
          <a:xfrm>
            <a:off x="1272418" y="2487937"/>
            <a:ext cx="5809187" cy="212903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Server would interpret the 8 voltages as a success message of 11 and dispense $100.00, even if the user did not have the money in the account. Why?</a:t>
            </a:r>
          </a:p>
          <a:p>
            <a:r>
              <a:rPr lang="en-CA" dirty="0"/>
              <a:t>The major problem with analog signals is that noise is also an analog signal and can be misinterpreted by the receiving computer.</a:t>
            </a:r>
          </a:p>
        </p:txBody>
      </p:sp>
      <p:sp>
        <p:nvSpPr>
          <p:cNvPr id="15" name="Freeform: Shape 14"/>
          <p:cNvSpPr/>
          <p:nvPr/>
        </p:nvSpPr>
        <p:spPr>
          <a:xfrm>
            <a:off x="9569223" y="1160244"/>
            <a:ext cx="1888761" cy="2242091"/>
          </a:xfrm>
          <a:custGeom>
            <a:avLst/>
            <a:gdLst>
              <a:gd name="connsiteX0" fmla="*/ 0 w 2068643"/>
              <a:gd name="connsiteY0" fmla="*/ 74951 h 2428407"/>
              <a:gd name="connsiteX1" fmla="*/ 44971 w 2068643"/>
              <a:gd name="connsiteY1" fmla="*/ 179882 h 2428407"/>
              <a:gd name="connsiteX2" fmla="*/ 59961 w 2068643"/>
              <a:gd name="connsiteY2" fmla="*/ 224853 h 2428407"/>
              <a:gd name="connsiteX3" fmla="*/ 74951 w 2068643"/>
              <a:gd name="connsiteY3" fmla="*/ 179882 h 2428407"/>
              <a:gd name="connsiteX4" fmla="*/ 119921 w 2068643"/>
              <a:gd name="connsiteY4" fmla="*/ 29981 h 2428407"/>
              <a:gd name="connsiteX5" fmla="*/ 149902 w 2068643"/>
              <a:gd name="connsiteY5" fmla="*/ 0 h 2428407"/>
              <a:gd name="connsiteX6" fmla="*/ 194872 w 2068643"/>
              <a:gd name="connsiteY6" fmla="*/ 29981 h 2428407"/>
              <a:gd name="connsiteX7" fmla="*/ 179882 w 2068643"/>
              <a:gd name="connsiteY7" fmla="*/ 614597 h 2428407"/>
              <a:gd name="connsiteX8" fmla="*/ 209862 w 2068643"/>
              <a:gd name="connsiteY8" fmla="*/ 974361 h 2428407"/>
              <a:gd name="connsiteX9" fmla="*/ 299803 w 2068643"/>
              <a:gd name="connsiteY9" fmla="*/ 914400 h 2428407"/>
              <a:gd name="connsiteX10" fmla="*/ 419725 w 2068643"/>
              <a:gd name="connsiteY10" fmla="*/ 809469 h 2428407"/>
              <a:gd name="connsiteX11" fmla="*/ 494676 w 2068643"/>
              <a:gd name="connsiteY11" fmla="*/ 689548 h 2428407"/>
              <a:gd name="connsiteX12" fmla="*/ 584617 w 2068643"/>
              <a:gd name="connsiteY12" fmla="*/ 614597 h 2428407"/>
              <a:gd name="connsiteX13" fmla="*/ 674558 w 2068643"/>
              <a:gd name="connsiteY13" fmla="*/ 539646 h 2428407"/>
              <a:gd name="connsiteX14" fmla="*/ 704538 w 2068643"/>
              <a:gd name="connsiteY14" fmla="*/ 569627 h 2428407"/>
              <a:gd name="connsiteX15" fmla="*/ 674558 w 2068643"/>
              <a:gd name="connsiteY15" fmla="*/ 959371 h 2428407"/>
              <a:gd name="connsiteX16" fmla="*/ 704538 w 2068643"/>
              <a:gd name="connsiteY16" fmla="*/ 1214204 h 2428407"/>
              <a:gd name="connsiteX17" fmla="*/ 749508 w 2068643"/>
              <a:gd name="connsiteY17" fmla="*/ 1244184 h 2428407"/>
              <a:gd name="connsiteX18" fmla="*/ 869430 w 2068643"/>
              <a:gd name="connsiteY18" fmla="*/ 1319135 h 2428407"/>
              <a:gd name="connsiteX19" fmla="*/ 914400 w 2068643"/>
              <a:gd name="connsiteY19" fmla="*/ 1274164 h 2428407"/>
              <a:gd name="connsiteX20" fmla="*/ 974361 w 2068643"/>
              <a:gd name="connsiteY20" fmla="*/ 1199214 h 2428407"/>
              <a:gd name="connsiteX21" fmla="*/ 944380 w 2068643"/>
              <a:gd name="connsiteY21" fmla="*/ 1334125 h 2428407"/>
              <a:gd name="connsiteX22" fmla="*/ 929390 w 2068643"/>
              <a:gd name="connsiteY22" fmla="*/ 1379096 h 2428407"/>
              <a:gd name="connsiteX23" fmla="*/ 944380 w 2068643"/>
              <a:gd name="connsiteY23" fmla="*/ 2068643 h 2428407"/>
              <a:gd name="connsiteX24" fmla="*/ 959371 w 2068643"/>
              <a:gd name="connsiteY24" fmla="*/ 2188564 h 2428407"/>
              <a:gd name="connsiteX25" fmla="*/ 989351 w 2068643"/>
              <a:gd name="connsiteY25" fmla="*/ 2323476 h 2428407"/>
              <a:gd name="connsiteX26" fmla="*/ 1049312 w 2068643"/>
              <a:gd name="connsiteY26" fmla="*/ 2233535 h 2428407"/>
              <a:gd name="connsiteX27" fmla="*/ 1094282 w 2068643"/>
              <a:gd name="connsiteY27" fmla="*/ 2188564 h 2428407"/>
              <a:gd name="connsiteX28" fmla="*/ 1154243 w 2068643"/>
              <a:gd name="connsiteY28" fmla="*/ 2098623 h 2428407"/>
              <a:gd name="connsiteX29" fmla="*/ 1184223 w 2068643"/>
              <a:gd name="connsiteY29" fmla="*/ 1993692 h 2428407"/>
              <a:gd name="connsiteX30" fmla="*/ 1199213 w 2068643"/>
              <a:gd name="connsiteY30" fmla="*/ 1948722 h 2428407"/>
              <a:gd name="connsiteX31" fmla="*/ 1229194 w 2068643"/>
              <a:gd name="connsiteY31" fmla="*/ 1843791 h 2428407"/>
              <a:gd name="connsiteX32" fmla="*/ 1259174 w 2068643"/>
              <a:gd name="connsiteY32" fmla="*/ 1798820 h 2428407"/>
              <a:gd name="connsiteX33" fmla="*/ 1274164 w 2068643"/>
              <a:gd name="connsiteY33" fmla="*/ 1933732 h 2428407"/>
              <a:gd name="connsiteX34" fmla="*/ 1304144 w 2068643"/>
              <a:gd name="connsiteY34" fmla="*/ 1978702 h 2428407"/>
              <a:gd name="connsiteX35" fmla="*/ 1334125 w 2068643"/>
              <a:gd name="connsiteY35" fmla="*/ 2068643 h 2428407"/>
              <a:gd name="connsiteX36" fmla="*/ 1409076 w 2068643"/>
              <a:gd name="connsiteY36" fmla="*/ 2158584 h 2428407"/>
              <a:gd name="connsiteX37" fmla="*/ 1454046 w 2068643"/>
              <a:gd name="connsiteY37" fmla="*/ 2203555 h 2428407"/>
              <a:gd name="connsiteX38" fmla="*/ 1528997 w 2068643"/>
              <a:gd name="connsiteY38" fmla="*/ 2338466 h 2428407"/>
              <a:gd name="connsiteX39" fmla="*/ 1558977 w 2068643"/>
              <a:gd name="connsiteY39" fmla="*/ 2383437 h 2428407"/>
              <a:gd name="connsiteX40" fmla="*/ 1588958 w 2068643"/>
              <a:gd name="connsiteY40" fmla="*/ 2428407 h 2428407"/>
              <a:gd name="connsiteX41" fmla="*/ 1648918 w 2068643"/>
              <a:gd name="connsiteY41" fmla="*/ 2353456 h 2428407"/>
              <a:gd name="connsiteX42" fmla="*/ 1693889 w 2068643"/>
              <a:gd name="connsiteY42" fmla="*/ 2218545 h 2428407"/>
              <a:gd name="connsiteX43" fmla="*/ 1708879 w 2068643"/>
              <a:gd name="connsiteY43" fmla="*/ 2173574 h 2428407"/>
              <a:gd name="connsiteX44" fmla="*/ 1738859 w 2068643"/>
              <a:gd name="connsiteY44" fmla="*/ 2128604 h 2428407"/>
              <a:gd name="connsiteX45" fmla="*/ 1753849 w 2068643"/>
              <a:gd name="connsiteY45" fmla="*/ 2068643 h 2428407"/>
              <a:gd name="connsiteX46" fmla="*/ 1768839 w 2068643"/>
              <a:gd name="connsiteY46" fmla="*/ 2023673 h 2428407"/>
              <a:gd name="connsiteX47" fmla="*/ 1753849 w 2068643"/>
              <a:gd name="connsiteY47" fmla="*/ 1693889 h 2428407"/>
              <a:gd name="connsiteX48" fmla="*/ 1738859 w 2068643"/>
              <a:gd name="connsiteY48" fmla="*/ 1603948 h 2428407"/>
              <a:gd name="connsiteX49" fmla="*/ 1723869 w 2068643"/>
              <a:gd name="connsiteY49" fmla="*/ 1484027 h 2428407"/>
              <a:gd name="connsiteX50" fmla="*/ 1738859 w 2068643"/>
              <a:gd name="connsiteY50" fmla="*/ 1379096 h 2428407"/>
              <a:gd name="connsiteX51" fmla="*/ 1768839 w 2068643"/>
              <a:gd name="connsiteY51" fmla="*/ 1424066 h 2428407"/>
              <a:gd name="connsiteX52" fmla="*/ 1828800 w 2068643"/>
              <a:gd name="connsiteY52" fmla="*/ 1514007 h 2428407"/>
              <a:gd name="connsiteX53" fmla="*/ 1888761 w 2068643"/>
              <a:gd name="connsiteY53" fmla="*/ 1603948 h 2428407"/>
              <a:gd name="connsiteX54" fmla="*/ 1903751 w 2068643"/>
              <a:gd name="connsiteY54" fmla="*/ 1648919 h 2428407"/>
              <a:gd name="connsiteX55" fmla="*/ 1963712 w 2068643"/>
              <a:gd name="connsiteY55" fmla="*/ 1723869 h 2428407"/>
              <a:gd name="connsiteX56" fmla="*/ 2008682 w 2068643"/>
              <a:gd name="connsiteY56" fmla="*/ 1813810 h 2428407"/>
              <a:gd name="connsiteX57" fmla="*/ 2038662 w 2068643"/>
              <a:gd name="connsiteY57" fmla="*/ 1843791 h 2428407"/>
              <a:gd name="connsiteX58" fmla="*/ 2053653 w 2068643"/>
              <a:gd name="connsiteY58" fmla="*/ 1499017 h 2428407"/>
              <a:gd name="connsiteX59" fmla="*/ 2068643 w 2068643"/>
              <a:gd name="connsiteY59" fmla="*/ 1289155 h 242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068643" h="2428407">
                <a:moveTo>
                  <a:pt x="0" y="74951"/>
                </a:moveTo>
                <a:cubicBezTo>
                  <a:pt x="14990" y="109928"/>
                  <a:pt x="30838" y="144550"/>
                  <a:pt x="44971" y="179882"/>
                </a:cubicBezTo>
                <a:cubicBezTo>
                  <a:pt x="50839" y="194553"/>
                  <a:pt x="44160" y="224853"/>
                  <a:pt x="59961" y="224853"/>
                </a:cubicBezTo>
                <a:cubicBezTo>
                  <a:pt x="75762" y="224853"/>
                  <a:pt x="70610" y="195075"/>
                  <a:pt x="74951" y="179882"/>
                </a:cubicBezTo>
                <a:cubicBezTo>
                  <a:pt x="83103" y="151350"/>
                  <a:pt x="105673" y="44229"/>
                  <a:pt x="119921" y="29981"/>
                </a:cubicBezTo>
                <a:lnTo>
                  <a:pt x="149902" y="0"/>
                </a:lnTo>
                <a:cubicBezTo>
                  <a:pt x="164892" y="9994"/>
                  <a:pt x="193994" y="11986"/>
                  <a:pt x="194872" y="29981"/>
                </a:cubicBezTo>
                <a:cubicBezTo>
                  <a:pt x="204370" y="224686"/>
                  <a:pt x="176788" y="419686"/>
                  <a:pt x="179882" y="614597"/>
                </a:cubicBezTo>
                <a:cubicBezTo>
                  <a:pt x="181792" y="734919"/>
                  <a:pt x="199869" y="854440"/>
                  <a:pt x="209862" y="974361"/>
                </a:cubicBezTo>
                <a:cubicBezTo>
                  <a:pt x="239842" y="954374"/>
                  <a:pt x="274324" y="939878"/>
                  <a:pt x="299803" y="914400"/>
                </a:cubicBezTo>
                <a:cubicBezTo>
                  <a:pt x="387493" y="826711"/>
                  <a:pt x="345356" y="859049"/>
                  <a:pt x="419725" y="809469"/>
                </a:cubicBezTo>
                <a:cubicBezTo>
                  <a:pt x="425997" y="799016"/>
                  <a:pt x="478195" y="709325"/>
                  <a:pt x="494676" y="689548"/>
                </a:cubicBezTo>
                <a:cubicBezTo>
                  <a:pt x="554394" y="617887"/>
                  <a:pt x="520301" y="668194"/>
                  <a:pt x="584617" y="614597"/>
                </a:cubicBezTo>
                <a:cubicBezTo>
                  <a:pt x="700037" y="518413"/>
                  <a:pt x="562902" y="614084"/>
                  <a:pt x="674558" y="539646"/>
                </a:cubicBezTo>
                <a:cubicBezTo>
                  <a:pt x="684551" y="549640"/>
                  <a:pt x="703973" y="555505"/>
                  <a:pt x="704538" y="569627"/>
                </a:cubicBezTo>
                <a:cubicBezTo>
                  <a:pt x="715735" y="849563"/>
                  <a:pt x="722232" y="816344"/>
                  <a:pt x="674558" y="959371"/>
                </a:cubicBezTo>
                <a:cubicBezTo>
                  <a:pt x="684551" y="1044315"/>
                  <a:pt x="682771" y="1131490"/>
                  <a:pt x="704538" y="1214204"/>
                </a:cubicBezTo>
                <a:cubicBezTo>
                  <a:pt x="709123" y="1231627"/>
                  <a:pt x="735829" y="1232460"/>
                  <a:pt x="749508" y="1244184"/>
                </a:cubicBezTo>
                <a:cubicBezTo>
                  <a:pt x="841573" y="1323097"/>
                  <a:pt x="769266" y="1294094"/>
                  <a:pt x="869430" y="1319135"/>
                </a:cubicBezTo>
                <a:cubicBezTo>
                  <a:pt x="884420" y="1304145"/>
                  <a:pt x="900829" y="1290450"/>
                  <a:pt x="914400" y="1274164"/>
                </a:cubicBezTo>
                <a:cubicBezTo>
                  <a:pt x="1008933" y="1160723"/>
                  <a:pt x="887150" y="1286422"/>
                  <a:pt x="974361" y="1199214"/>
                </a:cubicBezTo>
                <a:cubicBezTo>
                  <a:pt x="964055" y="1250746"/>
                  <a:pt x="958496" y="1284719"/>
                  <a:pt x="944380" y="1334125"/>
                </a:cubicBezTo>
                <a:cubicBezTo>
                  <a:pt x="940039" y="1349318"/>
                  <a:pt x="934387" y="1364106"/>
                  <a:pt x="929390" y="1379096"/>
                </a:cubicBezTo>
                <a:cubicBezTo>
                  <a:pt x="934387" y="1608945"/>
                  <a:pt x="935871" y="1838897"/>
                  <a:pt x="944380" y="2068643"/>
                </a:cubicBezTo>
                <a:cubicBezTo>
                  <a:pt x="945871" y="2108900"/>
                  <a:pt x="953674" y="2148684"/>
                  <a:pt x="959371" y="2188564"/>
                </a:cubicBezTo>
                <a:cubicBezTo>
                  <a:pt x="972563" y="2280902"/>
                  <a:pt x="967035" y="2256527"/>
                  <a:pt x="989351" y="2323476"/>
                </a:cubicBezTo>
                <a:cubicBezTo>
                  <a:pt x="1086622" y="2258629"/>
                  <a:pt x="989745" y="2337778"/>
                  <a:pt x="1049312" y="2233535"/>
                </a:cubicBezTo>
                <a:cubicBezTo>
                  <a:pt x="1059830" y="2215129"/>
                  <a:pt x="1081267" y="2205298"/>
                  <a:pt x="1094282" y="2188564"/>
                </a:cubicBezTo>
                <a:cubicBezTo>
                  <a:pt x="1116403" y="2160122"/>
                  <a:pt x="1154243" y="2098623"/>
                  <a:pt x="1154243" y="2098623"/>
                </a:cubicBezTo>
                <a:cubicBezTo>
                  <a:pt x="1190184" y="1990801"/>
                  <a:pt x="1146579" y="2125449"/>
                  <a:pt x="1184223" y="1993692"/>
                </a:cubicBezTo>
                <a:cubicBezTo>
                  <a:pt x="1188564" y="1978499"/>
                  <a:pt x="1194872" y="1963915"/>
                  <a:pt x="1199213" y="1948722"/>
                </a:cubicBezTo>
                <a:cubicBezTo>
                  <a:pt x="1205619" y="1926299"/>
                  <a:pt x="1217210" y="1867759"/>
                  <a:pt x="1229194" y="1843791"/>
                </a:cubicBezTo>
                <a:cubicBezTo>
                  <a:pt x="1237251" y="1827677"/>
                  <a:pt x="1249181" y="1813810"/>
                  <a:pt x="1259174" y="1798820"/>
                </a:cubicBezTo>
                <a:cubicBezTo>
                  <a:pt x="1264171" y="1843791"/>
                  <a:pt x="1263190" y="1889836"/>
                  <a:pt x="1274164" y="1933732"/>
                </a:cubicBezTo>
                <a:cubicBezTo>
                  <a:pt x="1278533" y="1951210"/>
                  <a:pt x="1296827" y="1962239"/>
                  <a:pt x="1304144" y="1978702"/>
                </a:cubicBezTo>
                <a:cubicBezTo>
                  <a:pt x="1316979" y="2007580"/>
                  <a:pt x="1311779" y="2046297"/>
                  <a:pt x="1334125" y="2068643"/>
                </a:cubicBezTo>
                <a:cubicBezTo>
                  <a:pt x="1465506" y="2200026"/>
                  <a:pt x="1304727" y="2033365"/>
                  <a:pt x="1409076" y="2158584"/>
                </a:cubicBezTo>
                <a:cubicBezTo>
                  <a:pt x="1422647" y="2174870"/>
                  <a:pt x="1439056" y="2188565"/>
                  <a:pt x="1454046" y="2203555"/>
                </a:cubicBezTo>
                <a:cubicBezTo>
                  <a:pt x="1480431" y="2282709"/>
                  <a:pt x="1460271" y="2235376"/>
                  <a:pt x="1528997" y="2338466"/>
                </a:cubicBezTo>
                <a:lnTo>
                  <a:pt x="1558977" y="2383437"/>
                </a:lnTo>
                <a:lnTo>
                  <a:pt x="1588958" y="2428407"/>
                </a:lnTo>
                <a:cubicBezTo>
                  <a:pt x="1608945" y="2403423"/>
                  <a:pt x="1633597" y="2381544"/>
                  <a:pt x="1648918" y="2353456"/>
                </a:cubicBezTo>
                <a:cubicBezTo>
                  <a:pt x="1648920" y="2353453"/>
                  <a:pt x="1686393" y="2241032"/>
                  <a:pt x="1693889" y="2218545"/>
                </a:cubicBezTo>
                <a:cubicBezTo>
                  <a:pt x="1698886" y="2203555"/>
                  <a:pt x="1700114" y="2186721"/>
                  <a:pt x="1708879" y="2173574"/>
                </a:cubicBezTo>
                <a:lnTo>
                  <a:pt x="1738859" y="2128604"/>
                </a:lnTo>
                <a:cubicBezTo>
                  <a:pt x="1743856" y="2108617"/>
                  <a:pt x="1748189" y="2088452"/>
                  <a:pt x="1753849" y="2068643"/>
                </a:cubicBezTo>
                <a:cubicBezTo>
                  <a:pt x="1758190" y="2053450"/>
                  <a:pt x="1768839" y="2039474"/>
                  <a:pt x="1768839" y="2023673"/>
                </a:cubicBezTo>
                <a:cubicBezTo>
                  <a:pt x="1768839" y="1913631"/>
                  <a:pt x="1761689" y="1803651"/>
                  <a:pt x="1753849" y="1693889"/>
                </a:cubicBezTo>
                <a:cubicBezTo>
                  <a:pt x="1751684" y="1663572"/>
                  <a:pt x="1743157" y="1634036"/>
                  <a:pt x="1738859" y="1603948"/>
                </a:cubicBezTo>
                <a:cubicBezTo>
                  <a:pt x="1733162" y="1564068"/>
                  <a:pt x="1728866" y="1524001"/>
                  <a:pt x="1723869" y="1484027"/>
                </a:cubicBezTo>
                <a:cubicBezTo>
                  <a:pt x="1728866" y="1449050"/>
                  <a:pt x="1717660" y="1407362"/>
                  <a:pt x="1738859" y="1379096"/>
                </a:cubicBezTo>
                <a:cubicBezTo>
                  <a:pt x="1749668" y="1364683"/>
                  <a:pt x="1760782" y="1407952"/>
                  <a:pt x="1768839" y="1424066"/>
                </a:cubicBezTo>
                <a:cubicBezTo>
                  <a:pt x="1812227" y="1510841"/>
                  <a:pt x="1743553" y="1428760"/>
                  <a:pt x="1828800" y="1514007"/>
                </a:cubicBezTo>
                <a:cubicBezTo>
                  <a:pt x="1864443" y="1620937"/>
                  <a:pt x="1813902" y="1491661"/>
                  <a:pt x="1888761" y="1603948"/>
                </a:cubicBezTo>
                <a:cubicBezTo>
                  <a:pt x="1897526" y="1617095"/>
                  <a:pt x="1896685" y="1634786"/>
                  <a:pt x="1903751" y="1648919"/>
                </a:cubicBezTo>
                <a:cubicBezTo>
                  <a:pt x="1934511" y="1710440"/>
                  <a:pt x="1926530" y="1677391"/>
                  <a:pt x="1963712" y="1723869"/>
                </a:cubicBezTo>
                <a:cubicBezTo>
                  <a:pt x="2054681" y="1837580"/>
                  <a:pt x="1942191" y="1702991"/>
                  <a:pt x="2008682" y="1813810"/>
                </a:cubicBezTo>
                <a:cubicBezTo>
                  <a:pt x="2015953" y="1825929"/>
                  <a:pt x="2028669" y="1833797"/>
                  <a:pt x="2038662" y="1843791"/>
                </a:cubicBezTo>
                <a:cubicBezTo>
                  <a:pt x="2043659" y="1728866"/>
                  <a:pt x="2047444" y="1613883"/>
                  <a:pt x="2053653" y="1499017"/>
                </a:cubicBezTo>
                <a:cubicBezTo>
                  <a:pt x="2057438" y="1428987"/>
                  <a:pt x="2068643" y="1289155"/>
                  <a:pt x="2068643" y="1289155"/>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CA"/>
          </a:p>
        </p:txBody>
      </p:sp>
      <p:grpSp>
        <p:nvGrpSpPr>
          <p:cNvPr id="18" name="Group 17"/>
          <p:cNvGrpSpPr/>
          <p:nvPr/>
        </p:nvGrpSpPr>
        <p:grpSpPr>
          <a:xfrm>
            <a:off x="7950286" y="542214"/>
            <a:ext cx="3592639" cy="2962052"/>
            <a:chOff x="7839856" y="3360797"/>
            <a:chExt cx="3592639" cy="2962052"/>
          </a:xfrm>
        </p:grpSpPr>
        <p:cxnSp>
          <p:nvCxnSpPr>
            <p:cNvPr id="5" name="Straight Connector 4"/>
            <p:cNvCxnSpPr/>
            <p:nvPr/>
          </p:nvCxnSpPr>
          <p:spPr>
            <a:xfrm>
              <a:off x="7854846" y="3360797"/>
              <a:ext cx="0" cy="2962052"/>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839856" y="4916774"/>
              <a:ext cx="3552669" cy="0"/>
            </a:xfrm>
            <a:prstGeom prst="line">
              <a:avLst/>
            </a:prstGeom>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7854846" y="3552669"/>
              <a:ext cx="3577649" cy="2238865"/>
              <a:chOff x="7854846" y="3552669"/>
              <a:chExt cx="3577649" cy="2238865"/>
            </a:xfrm>
          </p:grpSpPr>
          <p:sp>
            <p:nvSpPr>
              <p:cNvPr id="11" name="Freeform: Shape 10"/>
              <p:cNvSpPr/>
              <p:nvPr/>
            </p:nvSpPr>
            <p:spPr>
              <a:xfrm>
                <a:off x="7854846" y="3978827"/>
                <a:ext cx="3577649" cy="1812707"/>
              </a:xfrm>
              <a:custGeom>
                <a:avLst/>
                <a:gdLst>
                  <a:gd name="connsiteX0" fmla="*/ 0 w 3577649"/>
                  <a:gd name="connsiteY0" fmla="*/ 937947 h 1812707"/>
                  <a:gd name="connsiteX1" fmla="*/ 1214203 w 3577649"/>
                  <a:gd name="connsiteY1" fmla="*/ 23547 h 1812707"/>
                  <a:gd name="connsiteX2" fmla="*/ 2578308 w 3577649"/>
                  <a:gd name="connsiteY2" fmla="*/ 1792386 h 1812707"/>
                  <a:gd name="connsiteX3" fmla="*/ 3492708 w 3577649"/>
                  <a:gd name="connsiteY3" fmla="*/ 982917 h 1812707"/>
                  <a:gd name="connsiteX4" fmla="*/ 3537679 w 3577649"/>
                  <a:gd name="connsiteY4" fmla="*/ 967927 h 1812707"/>
                  <a:gd name="connsiteX5" fmla="*/ 3537679 w 3577649"/>
                  <a:gd name="connsiteY5" fmla="*/ 967927 h 181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649" h="1812707">
                    <a:moveTo>
                      <a:pt x="0" y="937947"/>
                    </a:moveTo>
                    <a:cubicBezTo>
                      <a:pt x="392242" y="409543"/>
                      <a:pt x="784485" y="-118860"/>
                      <a:pt x="1214203" y="23547"/>
                    </a:cubicBezTo>
                    <a:cubicBezTo>
                      <a:pt x="1643921" y="165954"/>
                      <a:pt x="2198557" y="1632491"/>
                      <a:pt x="2578308" y="1792386"/>
                    </a:cubicBezTo>
                    <a:cubicBezTo>
                      <a:pt x="2958059" y="1952281"/>
                      <a:pt x="3332813" y="1120327"/>
                      <a:pt x="3492708" y="982917"/>
                    </a:cubicBezTo>
                    <a:cubicBezTo>
                      <a:pt x="3652603" y="845507"/>
                      <a:pt x="3537679" y="967927"/>
                      <a:pt x="3537679" y="967927"/>
                    </a:cubicBezTo>
                    <a:lnTo>
                      <a:pt x="3537679" y="967927"/>
                    </a:ln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CA"/>
              </a:p>
            </p:txBody>
          </p:sp>
          <p:sp>
            <p:nvSpPr>
              <p:cNvPr id="16" name="Freeform: Shape 15"/>
              <p:cNvSpPr/>
              <p:nvPr/>
            </p:nvSpPr>
            <p:spPr>
              <a:xfrm>
                <a:off x="7884826" y="3552669"/>
                <a:ext cx="1573967" cy="1289154"/>
              </a:xfrm>
              <a:custGeom>
                <a:avLst/>
                <a:gdLst>
                  <a:gd name="connsiteX0" fmla="*/ 0 w 1573967"/>
                  <a:gd name="connsiteY0" fmla="*/ 1289154 h 1289154"/>
                  <a:gd name="connsiteX1" fmla="*/ 44971 w 1573967"/>
                  <a:gd name="connsiteY1" fmla="*/ 1079292 h 1289154"/>
                  <a:gd name="connsiteX2" fmla="*/ 74951 w 1573967"/>
                  <a:gd name="connsiteY2" fmla="*/ 1049311 h 1289154"/>
                  <a:gd name="connsiteX3" fmla="*/ 89941 w 1573967"/>
                  <a:gd name="connsiteY3" fmla="*/ 1004341 h 1289154"/>
                  <a:gd name="connsiteX4" fmla="*/ 164892 w 1573967"/>
                  <a:gd name="connsiteY4" fmla="*/ 944380 h 1289154"/>
                  <a:gd name="connsiteX5" fmla="*/ 194872 w 1573967"/>
                  <a:gd name="connsiteY5" fmla="*/ 899410 h 1289154"/>
                  <a:gd name="connsiteX6" fmla="*/ 254833 w 1573967"/>
                  <a:gd name="connsiteY6" fmla="*/ 914400 h 1289154"/>
                  <a:gd name="connsiteX7" fmla="*/ 329784 w 1573967"/>
                  <a:gd name="connsiteY7" fmla="*/ 974361 h 1289154"/>
                  <a:gd name="connsiteX8" fmla="*/ 419725 w 1573967"/>
                  <a:gd name="connsiteY8" fmla="*/ 1034321 h 1289154"/>
                  <a:gd name="connsiteX9" fmla="*/ 464695 w 1573967"/>
                  <a:gd name="connsiteY9" fmla="*/ 1064301 h 1289154"/>
                  <a:gd name="connsiteX10" fmla="*/ 419725 w 1573967"/>
                  <a:gd name="connsiteY10" fmla="*/ 974361 h 1289154"/>
                  <a:gd name="connsiteX11" fmla="*/ 404735 w 1573967"/>
                  <a:gd name="connsiteY11" fmla="*/ 929390 h 1289154"/>
                  <a:gd name="connsiteX12" fmla="*/ 359764 w 1573967"/>
                  <a:gd name="connsiteY12" fmla="*/ 854439 h 1289154"/>
                  <a:gd name="connsiteX13" fmla="*/ 329784 w 1573967"/>
                  <a:gd name="connsiteY13" fmla="*/ 764498 h 1289154"/>
                  <a:gd name="connsiteX14" fmla="*/ 314794 w 1573967"/>
                  <a:gd name="connsiteY14" fmla="*/ 614597 h 1289154"/>
                  <a:gd name="connsiteX15" fmla="*/ 299804 w 1573967"/>
                  <a:gd name="connsiteY15" fmla="*/ 509665 h 1289154"/>
                  <a:gd name="connsiteX16" fmla="*/ 314794 w 1573967"/>
                  <a:gd name="connsiteY16" fmla="*/ 284813 h 1289154"/>
                  <a:gd name="connsiteX17" fmla="*/ 344774 w 1573967"/>
                  <a:gd name="connsiteY17" fmla="*/ 194872 h 1289154"/>
                  <a:gd name="connsiteX18" fmla="*/ 359764 w 1573967"/>
                  <a:gd name="connsiteY18" fmla="*/ 149901 h 1289154"/>
                  <a:gd name="connsiteX19" fmla="*/ 449705 w 1573967"/>
                  <a:gd name="connsiteY19" fmla="*/ 209862 h 1289154"/>
                  <a:gd name="connsiteX20" fmla="*/ 464695 w 1573967"/>
                  <a:gd name="connsiteY20" fmla="*/ 254833 h 1289154"/>
                  <a:gd name="connsiteX21" fmla="*/ 494676 w 1573967"/>
                  <a:gd name="connsiteY21" fmla="*/ 284813 h 1289154"/>
                  <a:gd name="connsiteX22" fmla="*/ 569626 w 1573967"/>
                  <a:gd name="connsiteY22" fmla="*/ 359764 h 1289154"/>
                  <a:gd name="connsiteX23" fmla="*/ 584617 w 1573967"/>
                  <a:gd name="connsiteY23" fmla="*/ 404734 h 1289154"/>
                  <a:gd name="connsiteX24" fmla="*/ 614597 w 1573967"/>
                  <a:gd name="connsiteY24" fmla="*/ 434715 h 1289154"/>
                  <a:gd name="connsiteX25" fmla="*/ 674558 w 1573967"/>
                  <a:gd name="connsiteY25" fmla="*/ 509665 h 1289154"/>
                  <a:gd name="connsiteX26" fmla="*/ 719528 w 1573967"/>
                  <a:gd name="connsiteY26" fmla="*/ 599606 h 1289154"/>
                  <a:gd name="connsiteX27" fmla="*/ 749508 w 1573967"/>
                  <a:gd name="connsiteY27" fmla="*/ 554636 h 1289154"/>
                  <a:gd name="connsiteX28" fmla="*/ 734518 w 1573967"/>
                  <a:gd name="connsiteY28" fmla="*/ 389744 h 1289154"/>
                  <a:gd name="connsiteX29" fmla="*/ 704538 w 1573967"/>
                  <a:gd name="connsiteY29" fmla="*/ 224852 h 1289154"/>
                  <a:gd name="connsiteX30" fmla="*/ 719528 w 1573967"/>
                  <a:gd name="connsiteY30" fmla="*/ 119921 h 1289154"/>
                  <a:gd name="connsiteX31" fmla="*/ 809469 w 1573967"/>
                  <a:gd name="connsiteY31" fmla="*/ 59961 h 1289154"/>
                  <a:gd name="connsiteX32" fmla="*/ 839449 w 1573967"/>
                  <a:gd name="connsiteY32" fmla="*/ 29980 h 1289154"/>
                  <a:gd name="connsiteX33" fmla="*/ 899410 w 1573967"/>
                  <a:gd name="connsiteY33" fmla="*/ 0 h 1289154"/>
                  <a:gd name="connsiteX34" fmla="*/ 944381 w 1573967"/>
                  <a:gd name="connsiteY34" fmla="*/ 14990 h 1289154"/>
                  <a:gd name="connsiteX35" fmla="*/ 1004341 w 1573967"/>
                  <a:gd name="connsiteY35" fmla="*/ 164892 h 1289154"/>
                  <a:gd name="connsiteX36" fmla="*/ 1034322 w 1573967"/>
                  <a:gd name="connsiteY36" fmla="*/ 284813 h 1289154"/>
                  <a:gd name="connsiteX37" fmla="*/ 1064302 w 1573967"/>
                  <a:gd name="connsiteY37" fmla="*/ 389744 h 1289154"/>
                  <a:gd name="connsiteX38" fmla="*/ 1079292 w 1573967"/>
                  <a:gd name="connsiteY38" fmla="*/ 464695 h 1289154"/>
                  <a:gd name="connsiteX39" fmla="*/ 1094282 w 1573967"/>
                  <a:gd name="connsiteY39" fmla="*/ 509665 h 1289154"/>
                  <a:gd name="connsiteX40" fmla="*/ 1124263 w 1573967"/>
                  <a:gd name="connsiteY40" fmla="*/ 629587 h 1289154"/>
                  <a:gd name="connsiteX41" fmla="*/ 1154243 w 1573967"/>
                  <a:gd name="connsiteY41" fmla="*/ 599606 h 1289154"/>
                  <a:gd name="connsiteX42" fmla="*/ 1184223 w 1573967"/>
                  <a:gd name="connsiteY42" fmla="*/ 494675 h 1289154"/>
                  <a:gd name="connsiteX43" fmla="*/ 1214204 w 1573967"/>
                  <a:gd name="connsiteY43" fmla="*/ 434715 h 1289154"/>
                  <a:gd name="connsiteX44" fmla="*/ 1229194 w 1573967"/>
                  <a:gd name="connsiteY44" fmla="*/ 359764 h 1289154"/>
                  <a:gd name="connsiteX45" fmla="*/ 1259174 w 1573967"/>
                  <a:gd name="connsiteY45" fmla="*/ 134911 h 1289154"/>
                  <a:gd name="connsiteX46" fmla="*/ 1274164 w 1573967"/>
                  <a:gd name="connsiteY46" fmla="*/ 89941 h 1289154"/>
                  <a:gd name="connsiteX47" fmla="*/ 1319135 w 1573967"/>
                  <a:gd name="connsiteY47" fmla="*/ 0 h 1289154"/>
                  <a:gd name="connsiteX48" fmla="*/ 1379095 w 1573967"/>
                  <a:gd name="connsiteY48" fmla="*/ 134911 h 1289154"/>
                  <a:gd name="connsiteX49" fmla="*/ 1349115 w 1573967"/>
                  <a:gd name="connsiteY49" fmla="*/ 764498 h 1289154"/>
                  <a:gd name="connsiteX50" fmla="*/ 1364105 w 1573967"/>
                  <a:gd name="connsiteY50" fmla="*/ 914400 h 1289154"/>
                  <a:gd name="connsiteX51" fmla="*/ 1394085 w 1573967"/>
                  <a:gd name="connsiteY51" fmla="*/ 824459 h 1289154"/>
                  <a:gd name="connsiteX52" fmla="*/ 1409076 w 1573967"/>
                  <a:gd name="connsiteY52" fmla="*/ 584616 h 1289154"/>
                  <a:gd name="connsiteX53" fmla="*/ 1439056 w 1573967"/>
                  <a:gd name="connsiteY53" fmla="*/ 539646 h 1289154"/>
                  <a:gd name="connsiteX54" fmla="*/ 1499017 w 1573967"/>
                  <a:gd name="connsiteY54" fmla="*/ 479685 h 1289154"/>
                  <a:gd name="connsiteX55" fmla="*/ 1514007 w 1573967"/>
                  <a:gd name="connsiteY55" fmla="*/ 434715 h 1289154"/>
                  <a:gd name="connsiteX56" fmla="*/ 1543987 w 1573967"/>
                  <a:gd name="connsiteY56" fmla="*/ 404734 h 1289154"/>
                  <a:gd name="connsiteX57" fmla="*/ 1573967 w 1573967"/>
                  <a:gd name="connsiteY57" fmla="*/ 494675 h 128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73967" h="1289154">
                    <a:moveTo>
                      <a:pt x="0" y="1289154"/>
                    </a:moveTo>
                    <a:cubicBezTo>
                      <a:pt x="3351" y="1262344"/>
                      <a:pt x="14456" y="1109808"/>
                      <a:pt x="44971" y="1079292"/>
                    </a:cubicBezTo>
                    <a:lnTo>
                      <a:pt x="74951" y="1049311"/>
                    </a:lnTo>
                    <a:cubicBezTo>
                      <a:pt x="79948" y="1034321"/>
                      <a:pt x="81811" y="1017890"/>
                      <a:pt x="89941" y="1004341"/>
                    </a:cubicBezTo>
                    <a:cubicBezTo>
                      <a:pt x="104180" y="980611"/>
                      <a:pt x="144470" y="957995"/>
                      <a:pt x="164892" y="944380"/>
                    </a:cubicBezTo>
                    <a:cubicBezTo>
                      <a:pt x="174885" y="929390"/>
                      <a:pt x="177781" y="905107"/>
                      <a:pt x="194872" y="899410"/>
                    </a:cubicBezTo>
                    <a:cubicBezTo>
                      <a:pt x="214417" y="892895"/>
                      <a:pt x="235897" y="906285"/>
                      <a:pt x="254833" y="914400"/>
                    </a:cubicBezTo>
                    <a:cubicBezTo>
                      <a:pt x="311902" y="938858"/>
                      <a:pt x="286799" y="942122"/>
                      <a:pt x="329784" y="974361"/>
                    </a:cubicBezTo>
                    <a:cubicBezTo>
                      <a:pt x="358609" y="995980"/>
                      <a:pt x="389745" y="1014334"/>
                      <a:pt x="419725" y="1034321"/>
                    </a:cubicBezTo>
                    <a:lnTo>
                      <a:pt x="464695" y="1064301"/>
                    </a:lnTo>
                    <a:cubicBezTo>
                      <a:pt x="427016" y="951264"/>
                      <a:pt x="477843" y="1090599"/>
                      <a:pt x="419725" y="974361"/>
                    </a:cubicBezTo>
                    <a:cubicBezTo>
                      <a:pt x="412659" y="960228"/>
                      <a:pt x="411801" y="943523"/>
                      <a:pt x="404735" y="929390"/>
                    </a:cubicBezTo>
                    <a:cubicBezTo>
                      <a:pt x="391705" y="903330"/>
                      <a:pt x="371820" y="880963"/>
                      <a:pt x="359764" y="854439"/>
                    </a:cubicBezTo>
                    <a:cubicBezTo>
                      <a:pt x="346687" y="825670"/>
                      <a:pt x="329784" y="764498"/>
                      <a:pt x="329784" y="764498"/>
                    </a:cubicBezTo>
                    <a:cubicBezTo>
                      <a:pt x="324787" y="714531"/>
                      <a:pt x="320661" y="664469"/>
                      <a:pt x="314794" y="614597"/>
                    </a:cubicBezTo>
                    <a:cubicBezTo>
                      <a:pt x="310666" y="579507"/>
                      <a:pt x="299804" y="544997"/>
                      <a:pt x="299804" y="509665"/>
                    </a:cubicBezTo>
                    <a:cubicBezTo>
                      <a:pt x="299804" y="434548"/>
                      <a:pt x="304171" y="359175"/>
                      <a:pt x="314794" y="284813"/>
                    </a:cubicBezTo>
                    <a:cubicBezTo>
                      <a:pt x="319263" y="253529"/>
                      <a:pt x="334781" y="224852"/>
                      <a:pt x="344774" y="194872"/>
                    </a:cubicBezTo>
                    <a:lnTo>
                      <a:pt x="359764" y="149901"/>
                    </a:lnTo>
                    <a:cubicBezTo>
                      <a:pt x="406911" y="165617"/>
                      <a:pt x="417624" y="161740"/>
                      <a:pt x="449705" y="209862"/>
                    </a:cubicBezTo>
                    <a:cubicBezTo>
                      <a:pt x="458470" y="223009"/>
                      <a:pt x="456565" y="241284"/>
                      <a:pt x="464695" y="254833"/>
                    </a:cubicBezTo>
                    <a:cubicBezTo>
                      <a:pt x="471966" y="266952"/>
                      <a:pt x="485847" y="273777"/>
                      <a:pt x="494676" y="284813"/>
                    </a:cubicBezTo>
                    <a:cubicBezTo>
                      <a:pt x="551784" y="356196"/>
                      <a:pt x="492532" y="308366"/>
                      <a:pt x="569626" y="359764"/>
                    </a:cubicBezTo>
                    <a:cubicBezTo>
                      <a:pt x="574623" y="374754"/>
                      <a:pt x="576487" y="391185"/>
                      <a:pt x="584617" y="404734"/>
                    </a:cubicBezTo>
                    <a:cubicBezTo>
                      <a:pt x="591888" y="416853"/>
                      <a:pt x="605768" y="423679"/>
                      <a:pt x="614597" y="434715"/>
                    </a:cubicBezTo>
                    <a:cubicBezTo>
                      <a:pt x="690226" y="529253"/>
                      <a:pt x="602177" y="437286"/>
                      <a:pt x="674558" y="509665"/>
                    </a:cubicBezTo>
                    <a:cubicBezTo>
                      <a:pt x="678254" y="520754"/>
                      <a:pt x="700155" y="599606"/>
                      <a:pt x="719528" y="599606"/>
                    </a:cubicBezTo>
                    <a:cubicBezTo>
                      <a:pt x="737544" y="599606"/>
                      <a:pt x="739515" y="569626"/>
                      <a:pt x="749508" y="554636"/>
                    </a:cubicBezTo>
                    <a:cubicBezTo>
                      <a:pt x="744511" y="499672"/>
                      <a:pt x="740966" y="444557"/>
                      <a:pt x="734518" y="389744"/>
                    </a:cubicBezTo>
                    <a:cubicBezTo>
                      <a:pt x="729038" y="343167"/>
                      <a:pt x="714005" y="272188"/>
                      <a:pt x="704538" y="224852"/>
                    </a:cubicBezTo>
                    <a:cubicBezTo>
                      <a:pt x="709535" y="189875"/>
                      <a:pt x="700559" y="149729"/>
                      <a:pt x="719528" y="119921"/>
                    </a:cubicBezTo>
                    <a:cubicBezTo>
                      <a:pt x="738873" y="89522"/>
                      <a:pt x="783991" y="85440"/>
                      <a:pt x="809469" y="59961"/>
                    </a:cubicBezTo>
                    <a:cubicBezTo>
                      <a:pt x="819462" y="49967"/>
                      <a:pt x="827690" y="37820"/>
                      <a:pt x="839449" y="29980"/>
                    </a:cubicBezTo>
                    <a:cubicBezTo>
                      <a:pt x="858042" y="17585"/>
                      <a:pt x="879423" y="9993"/>
                      <a:pt x="899410" y="0"/>
                    </a:cubicBezTo>
                    <a:cubicBezTo>
                      <a:pt x="914400" y="4997"/>
                      <a:pt x="933208" y="3817"/>
                      <a:pt x="944381" y="14990"/>
                    </a:cubicBezTo>
                    <a:cubicBezTo>
                      <a:pt x="965057" y="35666"/>
                      <a:pt x="1000438" y="149282"/>
                      <a:pt x="1004341" y="164892"/>
                    </a:cubicBezTo>
                    <a:cubicBezTo>
                      <a:pt x="1014335" y="204866"/>
                      <a:pt x="1021292" y="245723"/>
                      <a:pt x="1034322" y="284813"/>
                    </a:cubicBezTo>
                    <a:cubicBezTo>
                      <a:pt x="1051015" y="334893"/>
                      <a:pt x="1051754" y="333275"/>
                      <a:pt x="1064302" y="389744"/>
                    </a:cubicBezTo>
                    <a:cubicBezTo>
                      <a:pt x="1069829" y="414616"/>
                      <a:pt x="1073113" y="439977"/>
                      <a:pt x="1079292" y="464695"/>
                    </a:cubicBezTo>
                    <a:cubicBezTo>
                      <a:pt x="1083124" y="480024"/>
                      <a:pt x="1090450" y="494336"/>
                      <a:pt x="1094282" y="509665"/>
                    </a:cubicBezTo>
                    <a:lnTo>
                      <a:pt x="1124263" y="629587"/>
                    </a:lnTo>
                    <a:cubicBezTo>
                      <a:pt x="1134256" y="619593"/>
                      <a:pt x="1146972" y="611725"/>
                      <a:pt x="1154243" y="599606"/>
                    </a:cubicBezTo>
                    <a:cubicBezTo>
                      <a:pt x="1166324" y="579471"/>
                      <a:pt x="1177689" y="512100"/>
                      <a:pt x="1184223" y="494675"/>
                    </a:cubicBezTo>
                    <a:cubicBezTo>
                      <a:pt x="1192069" y="473752"/>
                      <a:pt x="1204210" y="454702"/>
                      <a:pt x="1214204" y="434715"/>
                    </a:cubicBezTo>
                    <a:cubicBezTo>
                      <a:pt x="1219201" y="409731"/>
                      <a:pt x="1225320" y="384946"/>
                      <a:pt x="1229194" y="359764"/>
                    </a:cubicBezTo>
                    <a:cubicBezTo>
                      <a:pt x="1236490" y="312342"/>
                      <a:pt x="1249079" y="185387"/>
                      <a:pt x="1259174" y="134911"/>
                    </a:cubicBezTo>
                    <a:cubicBezTo>
                      <a:pt x="1262273" y="119417"/>
                      <a:pt x="1269823" y="105134"/>
                      <a:pt x="1274164" y="89941"/>
                    </a:cubicBezTo>
                    <a:cubicBezTo>
                      <a:pt x="1296265" y="12585"/>
                      <a:pt x="1272059" y="47075"/>
                      <a:pt x="1319135" y="0"/>
                    </a:cubicBezTo>
                    <a:cubicBezTo>
                      <a:pt x="1384561" y="43617"/>
                      <a:pt x="1379095" y="23837"/>
                      <a:pt x="1379095" y="134911"/>
                    </a:cubicBezTo>
                    <a:cubicBezTo>
                      <a:pt x="1379095" y="211390"/>
                      <a:pt x="1354350" y="665038"/>
                      <a:pt x="1349115" y="764498"/>
                    </a:cubicBezTo>
                    <a:cubicBezTo>
                      <a:pt x="1354112" y="814465"/>
                      <a:pt x="1333975" y="874227"/>
                      <a:pt x="1364105" y="914400"/>
                    </a:cubicBezTo>
                    <a:cubicBezTo>
                      <a:pt x="1383066" y="939682"/>
                      <a:pt x="1394085" y="824459"/>
                      <a:pt x="1394085" y="824459"/>
                    </a:cubicBezTo>
                    <a:cubicBezTo>
                      <a:pt x="1399082" y="744511"/>
                      <a:pt x="1396583" y="663739"/>
                      <a:pt x="1409076" y="584616"/>
                    </a:cubicBezTo>
                    <a:cubicBezTo>
                      <a:pt x="1411886" y="566821"/>
                      <a:pt x="1427332" y="553325"/>
                      <a:pt x="1439056" y="539646"/>
                    </a:cubicBezTo>
                    <a:cubicBezTo>
                      <a:pt x="1457451" y="518185"/>
                      <a:pt x="1499017" y="479685"/>
                      <a:pt x="1499017" y="479685"/>
                    </a:cubicBezTo>
                    <a:cubicBezTo>
                      <a:pt x="1504014" y="464695"/>
                      <a:pt x="1505878" y="448264"/>
                      <a:pt x="1514007" y="434715"/>
                    </a:cubicBezTo>
                    <a:cubicBezTo>
                      <a:pt x="1521278" y="422596"/>
                      <a:pt x="1533993" y="394740"/>
                      <a:pt x="1543987" y="404734"/>
                    </a:cubicBezTo>
                    <a:cubicBezTo>
                      <a:pt x="1566333" y="427080"/>
                      <a:pt x="1573967" y="494675"/>
                      <a:pt x="1573967" y="494675"/>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CA"/>
              </a:p>
            </p:txBody>
          </p:sp>
        </p:grpSp>
      </p:grpSp>
      <p:cxnSp>
        <p:nvCxnSpPr>
          <p:cNvPr id="33" name="Straight Connector 32"/>
          <p:cNvCxnSpPr/>
          <p:nvPr/>
        </p:nvCxnSpPr>
        <p:spPr>
          <a:xfrm>
            <a:off x="9398833" y="5006715"/>
            <a:ext cx="47968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7995256" y="4077325"/>
            <a:ext cx="3286838" cy="929390"/>
            <a:chOff x="7995256" y="4077325"/>
            <a:chExt cx="3286838" cy="929390"/>
          </a:xfrm>
        </p:grpSpPr>
        <p:cxnSp>
          <p:nvCxnSpPr>
            <p:cNvPr id="27" name="Straight Connector 26"/>
            <p:cNvCxnSpPr/>
            <p:nvPr/>
          </p:nvCxnSpPr>
          <p:spPr>
            <a:xfrm flipV="1">
              <a:off x="7995256" y="4077325"/>
              <a:ext cx="0" cy="929390"/>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p:cNvCxnSpPr/>
            <p:nvPr/>
          </p:nvCxnSpPr>
          <p:spPr>
            <a:xfrm>
              <a:off x="7995256" y="4077325"/>
              <a:ext cx="1403577" cy="14990"/>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p:cNvCxnSpPr/>
            <p:nvPr/>
          </p:nvCxnSpPr>
          <p:spPr>
            <a:xfrm>
              <a:off x="9383843" y="4110532"/>
              <a:ext cx="14990" cy="896183"/>
            </a:xfrm>
            <a:prstGeom prst="line">
              <a:avLst/>
            </a:prstGeom>
          </p:spPr>
          <p:style>
            <a:lnRef idx="3">
              <a:schemeClr val="accent3"/>
            </a:lnRef>
            <a:fillRef idx="0">
              <a:schemeClr val="accent3"/>
            </a:fillRef>
            <a:effectRef idx="2">
              <a:schemeClr val="accent3"/>
            </a:effectRef>
            <a:fontRef idx="minor">
              <a:schemeClr val="tx1"/>
            </a:fontRef>
          </p:style>
        </p:cxnSp>
        <p:cxnSp>
          <p:nvCxnSpPr>
            <p:cNvPr id="35" name="Straight Connector 34"/>
            <p:cNvCxnSpPr/>
            <p:nvPr/>
          </p:nvCxnSpPr>
          <p:spPr>
            <a:xfrm flipV="1">
              <a:off x="9878518" y="4077325"/>
              <a:ext cx="29980" cy="929390"/>
            </a:xfrm>
            <a:prstGeom prst="line">
              <a:avLst/>
            </a:prstGeom>
          </p:spPr>
          <p:style>
            <a:lnRef idx="3">
              <a:schemeClr val="accent3"/>
            </a:lnRef>
            <a:fillRef idx="0">
              <a:schemeClr val="accent3"/>
            </a:fillRef>
            <a:effectRef idx="2">
              <a:schemeClr val="accent3"/>
            </a:effectRef>
            <a:fontRef idx="minor">
              <a:schemeClr val="tx1"/>
            </a:fontRef>
          </p:style>
        </p:cxnSp>
        <p:cxnSp>
          <p:nvCxnSpPr>
            <p:cNvPr id="37" name="Straight Connector 36"/>
            <p:cNvCxnSpPr/>
            <p:nvPr/>
          </p:nvCxnSpPr>
          <p:spPr>
            <a:xfrm>
              <a:off x="9893508" y="4077325"/>
              <a:ext cx="1388586" cy="14990"/>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42" name="Group 41"/>
          <p:cNvGrpSpPr/>
          <p:nvPr/>
        </p:nvGrpSpPr>
        <p:grpSpPr>
          <a:xfrm>
            <a:off x="7944787" y="3579217"/>
            <a:ext cx="3573158" cy="2962052"/>
            <a:chOff x="7944787" y="3579217"/>
            <a:chExt cx="3573158" cy="2962052"/>
          </a:xfrm>
        </p:grpSpPr>
        <p:grpSp>
          <p:nvGrpSpPr>
            <p:cNvPr id="39" name="Group 38"/>
            <p:cNvGrpSpPr/>
            <p:nvPr/>
          </p:nvGrpSpPr>
          <p:grpSpPr>
            <a:xfrm>
              <a:off x="7950286" y="3579217"/>
              <a:ext cx="3567659" cy="2962052"/>
              <a:chOff x="7950286" y="3579217"/>
              <a:chExt cx="3567659" cy="2962052"/>
            </a:xfrm>
          </p:grpSpPr>
          <p:cxnSp>
            <p:nvCxnSpPr>
              <p:cNvPr id="21" name="Straight Connector 20"/>
              <p:cNvCxnSpPr/>
              <p:nvPr/>
            </p:nvCxnSpPr>
            <p:spPr>
              <a:xfrm>
                <a:off x="7950286" y="3579217"/>
                <a:ext cx="0" cy="2962052"/>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7965276" y="5060243"/>
                <a:ext cx="3552669" cy="0"/>
              </a:xfrm>
              <a:prstGeom prst="line">
                <a:avLst/>
              </a:prstGeom>
            </p:spPr>
            <p:style>
              <a:lnRef idx="3">
                <a:schemeClr val="dk1"/>
              </a:lnRef>
              <a:fillRef idx="0">
                <a:schemeClr val="dk1"/>
              </a:fillRef>
              <a:effectRef idx="2">
                <a:schemeClr val="dk1"/>
              </a:effectRef>
              <a:fontRef idx="minor">
                <a:schemeClr val="tx1"/>
              </a:fontRef>
            </p:style>
          </p:cxnSp>
        </p:grpSp>
        <p:sp>
          <p:nvSpPr>
            <p:cNvPr id="41" name="Freeform: Shape 40"/>
            <p:cNvSpPr/>
            <p:nvPr/>
          </p:nvSpPr>
          <p:spPr>
            <a:xfrm>
              <a:off x="7944787" y="3702570"/>
              <a:ext cx="3492708" cy="1933732"/>
            </a:xfrm>
            <a:custGeom>
              <a:avLst/>
              <a:gdLst>
                <a:gd name="connsiteX0" fmla="*/ 59961 w 3492708"/>
                <a:gd name="connsiteY0" fmla="*/ 1349115 h 1933732"/>
                <a:gd name="connsiteX1" fmla="*/ 44970 w 3492708"/>
                <a:gd name="connsiteY1" fmla="*/ 1199214 h 1933732"/>
                <a:gd name="connsiteX2" fmla="*/ 29980 w 3492708"/>
                <a:gd name="connsiteY2" fmla="*/ 1154243 h 1933732"/>
                <a:gd name="connsiteX3" fmla="*/ 0 w 3492708"/>
                <a:gd name="connsiteY3" fmla="*/ 1049312 h 1933732"/>
                <a:gd name="connsiteX4" fmla="*/ 14990 w 3492708"/>
                <a:gd name="connsiteY4" fmla="*/ 854440 h 1933732"/>
                <a:gd name="connsiteX5" fmla="*/ 44970 w 3492708"/>
                <a:gd name="connsiteY5" fmla="*/ 719528 h 1933732"/>
                <a:gd name="connsiteX6" fmla="*/ 59961 w 3492708"/>
                <a:gd name="connsiteY6" fmla="*/ 614597 h 1933732"/>
                <a:gd name="connsiteX7" fmla="*/ 74951 w 3492708"/>
                <a:gd name="connsiteY7" fmla="*/ 344774 h 1933732"/>
                <a:gd name="connsiteX8" fmla="*/ 104931 w 3492708"/>
                <a:gd name="connsiteY8" fmla="*/ 59961 h 1933732"/>
                <a:gd name="connsiteX9" fmla="*/ 134911 w 3492708"/>
                <a:gd name="connsiteY9" fmla="*/ 14991 h 1933732"/>
                <a:gd name="connsiteX10" fmla="*/ 179882 w 3492708"/>
                <a:gd name="connsiteY10" fmla="*/ 0 h 1933732"/>
                <a:gd name="connsiteX11" fmla="*/ 254833 w 3492708"/>
                <a:gd name="connsiteY11" fmla="*/ 44971 h 1933732"/>
                <a:gd name="connsiteX12" fmla="*/ 314793 w 3492708"/>
                <a:gd name="connsiteY12" fmla="*/ 134912 h 1933732"/>
                <a:gd name="connsiteX13" fmla="*/ 329783 w 3492708"/>
                <a:gd name="connsiteY13" fmla="*/ 224853 h 1933732"/>
                <a:gd name="connsiteX14" fmla="*/ 344774 w 3492708"/>
                <a:gd name="connsiteY14" fmla="*/ 164892 h 1933732"/>
                <a:gd name="connsiteX15" fmla="*/ 359764 w 3492708"/>
                <a:gd name="connsiteY15" fmla="*/ 74951 h 1933732"/>
                <a:gd name="connsiteX16" fmla="*/ 389744 w 3492708"/>
                <a:gd name="connsiteY16" fmla="*/ 104932 h 1933732"/>
                <a:gd name="connsiteX17" fmla="*/ 419724 w 3492708"/>
                <a:gd name="connsiteY17" fmla="*/ 224853 h 1933732"/>
                <a:gd name="connsiteX18" fmla="*/ 434715 w 3492708"/>
                <a:gd name="connsiteY18" fmla="*/ 269823 h 1933732"/>
                <a:gd name="connsiteX19" fmla="*/ 479685 w 3492708"/>
                <a:gd name="connsiteY19" fmla="*/ 254833 h 1933732"/>
                <a:gd name="connsiteX20" fmla="*/ 599606 w 3492708"/>
                <a:gd name="connsiteY20" fmla="*/ 164892 h 1933732"/>
                <a:gd name="connsiteX21" fmla="*/ 614597 w 3492708"/>
                <a:gd name="connsiteY21" fmla="*/ 119922 h 1933732"/>
                <a:gd name="connsiteX22" fmla="*/ 629587 w 3492708"/>
                <a:gd name="connsiteY22" fmla="*/ 164892 h 1933732"/>
                <a:gd name="connsiteX23" fmla="*/ 659567 w 3492708"/>
                <a:gd name="connsiteY23" fmla="*/ 299804 h 1933732"/>
                <a:gd name="connsiteX24" fmla="*/ 689547 w 3492708"/>
                <a:gd name="connsiteY24" fmla="*/ 269823 h 1933732"/>
                <a:gd name="connsiteX25" fmla="*/ 704538 w 3492708"/>
                <a:gd name="connsiteY25" fmla="*/ 209863 h 1933732"/>
                <a:gd name="connsiteX26" fmla="*/ 764498 w 3492708"/>
                <a:gd name="connsiteY26" fmla="*/ 179882 h 1933732"/>
                <a:gd name="connsiteX27" fmla="*/ 839449 w 3492708"/>
                <a:gd name="connsiteY27" fmla="*/ 134912 h 1933732"/>
                <a:gd name="connsiteX28" fmla="*/ 854439 w 3492708"/>
                <a:gd name="connsiteY28" fmla="*/ 194873 h 1933732"/>
                <a:gd name="connsiteX29" fmla="*/ 869429 w 3492708"/>
                <a:gd name="connsiteY29" fmla="*/ 239843 h 1933732"/>
                <a:gd name="connsiteX30" fmla="*/ 884420 w 3492708"/>
                <a:gd name="connsiteY30" fmla="*/ 314794 h 1933732"/>
                <a:gd name="connsiteX31" fmla="*/ 914400 w 3492708"/>
                <a:gd name="connsiteY31" fmla="*/ 269823 h 1933732"/>
                <a:gd name="connsiteX32" fmla="*/ 929390 w 3492708"/>
                <a:gd name="connsiteY32" fmla="*/ 224853 h 1933732"/>
                <a:gd name="connsiteX33" fmla="*/ 959370 w 3492708"/>
                <a:gd name="connsiteY33" fmla="*/ 269823 h 1933732"/>
                <a:gd name="connsiteX34" fmla="*/ 989351 w 3492708"/>
                <a:gd name="connsiteY34" fmla="*/ 239843 h 1933732"/>
                <a:gd name="connsiteX35" fmla="*/ 1034321 w 3492708"/>
                <a:gd name="connsiteY35" fmla="*/ 239843 h 1933732"/>
                <a:gd name="connsiteX36" fmla="*/ 1064302 w 3492708"/>
                <a:gd name="connsiteY36" fmla="*/ 329784 h 1933732"/>
                <a:gd name="connsiteX37" fmla="*/ 1109272 w 3492708"/>
                <a:gd name="connsiteY37" fmla="*/ 284814 h 1933732"/>
                <a:gd name="connsiteX38" fmla="*/ 1154243 w 3492708"/>
                <a:gd name="connsiteY38" fmla="*/ 224853 h 1933732"/>
                <a:gd name="connsiteX39" fmla="*/ 1199213 w 3492708"/>
                <a:gd name="connsiteY39" fmla="*/ 194873 h 1933732"/>
                <a:gd name="connsiteX40" fmla="*/ 1274164 w 3492708"/>
                <a:gd name="connsiteY40" fmla="*/ 119922 h 1933732"/>
                <a:gd name="connsiteX41" fmla="*/ 1334124 w 3492708"/>
                <a:gd name="connsiteY41" fmla="*/ 209863 h 1933732"/>
                <a:gd name="connsiteX42" fmla="*/ 1379095 w 3492708"/>
                <a:gd name="connsiteY42" fmla="*/ 194873 h 1933732"/>
                <a:gd name="connsiteX43" fmla="*/ 1394085 w 3492708"/>
                <a:gd name="connsiteY43" fmla="*/ 239843 h 1933732"/>
                <a:gd name="connsiteX44" fmla="*/ 1409075 w 3492708"/>
                <a:gd name="connsiteY44" fmla="*/ 344774 h 1933732"/>
                <a:gd name="connsiteX45" fmla="*/ 1424065 w 3492708"/>
                <a:gd name="connsiteY45" fmla="*/ 434715 h 1933732"/>
                <a:gd name="connsiteX46" fmla="*/ 1439056 w 3492708"/>
                <a:gd name="connsiteY46" fmla="*/ 494676 h 1933732"/>
                <a:gd name="connsiteX47" fmla="*/ 1469036 w 3492708"/>
                <a:gd name="connsiteY47" fmla="*/ 584617 h 1933732"/>
                <a:gd name="connsiteX48" fmla="*/ 1484026 w 3492708"/>
                <a:gd name="connsiteY48" fmla="*/ 1199214 h 1933732"/>
                <a:gd name="connsiteX49" fmla="*/ 1469036 w 3492708"/>
                <a:gd name="connsiteY49" fmla="*/ 1394086 h 1933732"/>
                <a:gd name="connsiteX50" fmla="*/ 1528997 w 3492708"/>
                <a:gd name="connsiteY50" fmla="*/ 1708879 h 1933732"/>
                <a:gd name="connsiteX51" fmla="*/ 1573967 w 3492708"/>
                <a:gd name="connsiteY51" fmla="*/ 1918741 h 1933732"/>
                <a:gd name="connsiteX52" fmla="*/ 1603947 w 3492708"/>
                <a:gd name="connsiteY52" fmla="*/ 1873771 h 1933732"/>
                <a:gd name="connsiteX53" fmla="*/ 1648918 w 3492708"/>
                <a:gd name="connsiteY53" fmla="*/ 1933732 h 1933732"/>
                <a:gd name="connsiteX54" fmla="*/ 1708879 w 3492708"/>
                <a:gd name="connsiteY54" fmla="*/ 1858781 h 1933732"/>
                <a:gd name="connsiteX55" fmla="*/ 1753849 w 3492708"/>
                <a:gd name="connsiteY55" fmla="*/ 1873771 h 1933732"/>
                <a:gd name="connsiteX56" fmla="*/ 1813810 w 3492708"/>
                <a:gd name="connsiteY56" fmla="*/ 1858781 h 1933732"/>
                <a:gd name="connsiteX57" fmla="*/ 1843790 w 3492708"/>
                <a:gd name="connsiteY57" fmla="*/ 1858781 h 1933732"/>
                <a:gd name="connsiteX58" fmla="*/ 1873770 w 3492708"/>
                <a:gd name="connsiteY58" fmla="*/ 1813810 h 1933732"/>
                <a:gd name="connsiteX59" fmla="*/ 1888761 w 3492708"/>
                <a:gd name="connsiteY59" fmla="*/ 1858781 h 1933732"/>
                <a:gd name="connsiteX60" fmla="*/ 1903751 w 3492708"/>
                <a:gd name="connsiteY60" fmla="*/ 1918741 h 1933732"/>
                <a:gd name="connsiteX61" fmla="*/ 1918741 w 3492708"/>
                <a:gd name="connsiteY61" fmla="*/ 1873771 h 1933732"/>
                <a:gd name="connsiteX62" fmla="*/ 1963711 w 3492708"/>
                <a:gd name="connsiteY62" fmla="*/ 1858781 h 1933732"/>
                <a:gd name="connsiteX63" fmla="*/ 1918741 w 3492708"/>
                <a:gd name="connsiteY63" fmla="*/ 1588958 h 1933732"/>
                <a:gd name="connsiteX64" fmla="*/ 1903751 w 3492708"/>
                <a:gd name="connsiteY64" fmla="*/ 1543987 h 1933732"/>
                <a:gd name="connsiteX65" fmla="*/ 1873770 w 3492708"/>
                <a:gd name="connsiteY65" fmla="*/ 1514007 h 1933732"/>
                <a:gd name="connsiteX66" fmla="*/ 1843790 w 3492708"/>
                <a:gd name="connsiteY66" fmla="*/ 1424066 h 1933732"/>
                <a:gd name="connsiteX67" fmla="*/ 1813810 w 3492708"/>
                <a:gd name="connsiteY67" fmla="*/ 1289155 h 1933732"/>
                <a:gd name="connsiteX68" fmla="*/ 1813810 w 3492708"/>
                <a:gd name="connsiteY68" fmla="*/ 1034322 h 1933732"/>
                <a:gd name="connsiteX69" fmla="*/ 1828800 w 3492708"/>
                <a:gd name="connsiteY69" fmla="*/ 1079292 h 1933732"/>
                <a:gd name="connsiteX70" fmla="*/ 1858780 w 3492708"/>
                <a:gd name="connsiteY70" fmla="*/ 1109273 h 1933732"/>
                <a:gd name="connsiteX71" fmla="*/ 1903751 w 3492708"/>
                <a:gd name="connsiteY71" fmla="*/ 1199214 h 1933732"/>
                <a:gd name="connsiteX72" fmla="*/ 1918741 w 3492708"/>
                <a:gd name="connsiteY72" fmla="*/ 1154243 h 1933732"/>
                <a:gd name="connsiteX73" fmla="*/ 1903751 w 3492708"/>
                <a:gd name="connsiteY73" fmla="*/ 974361 h 1933732"/>
                <a:gd name="connsiteX74" fmla="*/ 1873770 w 3492708"/>
                <a:gd name="connsiteY74" fmla="*/ 884420 h 1933732"/>
                <a:gd name="connsiteX75" fmla="*/ 1858780 w 3492708"/>
                <a:gd name="connsiteY75" fmla="*/ 674558 h 1933732"/>
                <a:gd name="connsiteX76" fmla="*/ 1873770 w 3492708"/>
                <a:gd name="connsiteY76" fmla="*/ 734519 h 1933732"/>
                <a:gd name="connsiteX77" fmla="*/ 1903751 w 3492708"/>
                <a:gd name="connsiteY77" fmla="*/ 704538 h 1933732"/>
                <a:gd name="connsiteX78" fmla="*/ 1993692 w 3492708"/>
                <a:gd name="connsiteY78" fmla="*/ 659568 h 1933732"/>
                <a:gd name="connsiteX79" fmla="*/ 2068643 w 3492708"/>
                <a:gd name="connsiteY79" fmla="*/ 674558 h 1933732"/>
                <a:gd name="connsiteX80" fmla="*/ 2098623 w 3492708"/>
                <a:gd name="connsiteY80" fmla="*/ 659568 h 1933732"/>
                <a:gd name="connsiteX81" fmla="*/ 2083633 w 3492708"/>
                <a:gd name="connsiteY81" fmla="*/ 539646 h 1933732"/>
                <a:gd name="connsiteX82" fmla="*/ 2113613 w 3492708"/>
                <a:gd name="connsiteY82" fmla="*/ 599607 h 1933732"/>
                <a:gd name="connsiteX83" fmla="*/ 2128603 w 3492708"/>
                <a:gd name="connsiteY83" fmla="*/ 644578 h 1933732"/>
                <a:gd name="connsiteX84" fmla="*/ 2263515 w 3492708"/>
                <a:gd name="connsiteY84" fmla="*/ 629587 h 1933732"/>
                <a:gd name="connsiteX85" fmla="*/ 2308485 w 3492708"/>
                <a:gd name="connsiteY85" fmla="*/ 659568 h 1933732"/>
                <a:gd name="connsiteX86" fmla="*/ 2398426 w 3492708"/>
                <a:gd name="connsiteY86" fmla="*/ 644578 h 1933732"/>
                <a:gd name="connsiteX87" fmla="*/ 2458387 w 3492708"/>
                <a:gd name="connsiteY87" fmla="*/ 749509 h 1933732"/>
                <a:gd name="connsiteX88" fmla="*/ 2503357 w 3492708"/>
                <a:gd name="connsiteY88" fmla="*/ 764499 h 1933732"/>
                <a:gd name="connsiteX89" fmla="*/ 2563318 w 3492708"/>
                <a:gd name="connsiteY89" fmla="*/ 629587 h 1933732"/>
                <a:gd name="connsiteX90" fmla="*/ 2623279 w 3492708"/>
                <a:gd name="connsiteY90" fmla="*/ 644578 h 1933732"/>
                <a:gd name="connsiteX91" fmla="*/ 2668249 w 3492708"/>
                <a:gd name="connsiteY91" fmla="*/ 764499 h 1933732"/>
                <a:gd name="connsiteX92" fmla="*/ 2683239 w 3492708"/>
                <a:gd name="connsiteY92" fmla="*/ 719528 h 1933732"/>
                <a:gd name="connsiteX93" fmla="*/ 2698229 w 3492708"/>
                <a:gd name="connsiteY93" fmla="*/ 659568 h 1933732"/>
                <a:gd name="connsiteX94" fmla="*/ 2728210 w 3492708"/>
                <a:gd name="connsiteY94" fmla="*/ 629587 h 1933732"/>
                <a:gd name="connsiteX95" fmla="*/ 2773180 w 3492708"/>
                <a:gd name="connsiteY95" fmla="*/ 734519 h 1933732"/>
                <a:gd name="connsiteX96" fmla="*/ 2818151 w 3492708"/>
                <a:gd name="connsiteY96" fmla="*/ 839450 h 1933732"/>
                <a:gd name="connsiteX97" fmla="*/ 2833141 w 3492708"/>
                <a:gd name="connsiteY97" fmla="*/ 914400 h 1933732"/>
                <a:gd name="connsiteX98" fmla="*/ 2893102 w 3492708"/>
                <a:gd name="connsiteY98" fmla="*/ 824460 h 1933732"/>
                <a:gd name="connsiteX99" fmla="*/ 2953062 w 3492708"/>
                <a:gd name="connsiteY99" fmla="*/ 704538 h 1933732"/>
                <a:gd name="connsiteX100" fmla="*/ 3028013 w 3492708"/>
                <a:gd name="connsiteY100" fmla="*/ 659568 h 1933732"/>
                <a:gd name="connsiteX101" fmla="*/ 3057993 w 3492708"/>
                <a:gd name="connsiteY101" fmla="*/ 719528 h 1933732"/>
                <a:gd name="connsiteX102" fmla="*/ 3207895 w 3492708"/>
                <a:gd name="connsiteY102" fmla="*/ 734519 h 1933732"/>
                <a:gd name="connsiteX103" fmla="*/ 3327816 w 3492708"/>
                <a:gd name="connsiteY103" fmla="*/ 764499 h 1933732"/>
                <a:gd name="connsiteX104" fmla="*/ 3357797 w 3492708"/>
                <a:gd name="connsiteY104" fmla="*/ 734519 h 1933732"/>
                <a:gd name="connsiteX105" fmla="*/ 3387777 w 3492708"/>
                <a:gd name="connsiteY105" fmla="*/ 689548 h 1933732"/>
                <a:gd name="connsiteX106" fmla="*/ 3417757 w 3492708"/>
                <a:gd name="connsiteY106" fmla="*/ 734519 h 1933732"/>
                <a:gd name="connsiteX107" fmla="*/ 3492708 w 3492708"/>
                <a:gd name="connsiteY107" fmla="*/ 719528 h 193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92708" h="1933732">
                  <a:moveTo>
                    <a:pt x="59961" y="1349115"/>
                  </a:moveTo>
                  <a:cubicBezTo>
                    <a:pt x="54964" y="1299148"/>
                    <a:pt x="52606" y="1248846"/>
                    <a:pt x="44970" y="1199214"/>
                  </a:cubicBezTo>
                  <a:cubicBezTo>
                    <a:pt x="42567" y="1183597"/>
                    <a:pt x="34321" y="1169436"/>
                    <a:pt x="29980" y="1154243"/>
                  </a:cubicBezTo>
                  <a:cubicBezTo>
                    <a:pt x="-7662" y="1022494"/>
                    <a:pt x="35939" y="1157128"/>
                    <a:pt x="0" y="1049312"/>
                  </a:cubicBezTo>
                  <a:cubicBezTo>
                    <a:pt x="4997" y="984355"/>
                    <a:pt x="7796" y="919191"/>
                    <a:pt x="14990" y="854440"/>
                  </a:cubicBezTo>
                  <a:cubicBezTo>
                    <a:pt x="23490" y="777935"/>
                    <a:pt x="32315" y="789128"/>
                    <a:pt x="44970" y="719528"/>
                  </a:cubicBezTo>
                  <a:cubicBezTo>
                    <a:pt x="51291" y="684766"/>
                    <a:pt x="54964" y="649574"/>
                    <a:pt x="59961" y="614597"/>
                  </a:cubicBezTo>
                  <a:cubicBezTo>
                    <a:pt x="64958" y="524656"/>
                    <a:pt x="69661" y="434698"/>
                    <a:pt x="74951" y="344774"/>
                  </a:cubicBezTo>
                  <a:cubicBezTo>
                    <a:pt x="76234" y="322958"/>
                    <a:pt x="67509" y="134806"/>
                    <a:pt x="104931" y="59961"/>
                  </a:cubicBezTo>
                  <a:cubicBezTo>
                    <a:pt x="112988" y="43847"/>
                    <a:pt x="120843" y="26245"/>
                    <a:pt x="134911" y="14991"/>
                  </a:cubicBezTo>
                  <a:cubicBezTo>
                    <a:pt x="147250" y="5120"/>
                    <a:pt x="164892" y="4997"/>
                    <a:pt x="179882" y="0"/>
                  </a:cubicBezTo>
                  <a:cubicBezTo>
                    <a:pt x="222921" y="14347"/>
                    <a:pt x="227398" y="8392"/>
                    <a:pt x="254833" y="44971"/>
                  </a:cubicBezTo>
                  <a:cubicBezTo>
                    <a:pt x="276452" y="73796"/>
                    <a:pt x="314793" y="134912"/>
                    <a:pt x="314793" y="134912"/>
                  </a:cubicBezTo>
                  <a:cubicBezTo>
                    <a:pt x="319790" y="164892"/>
                    <a:pt x="308291" y="203362"/>
                    <a:pt x="329783" y="224853"/>
                  </a:cubicBezTo>
                  <a:cubicBezTo>
                    <a:pt x="344351" y="239421"/>
                    <a:pt x="340734" y="185094"/>
                    <a:pt x="344774" y="164892"/>
                  </a:cubicBezTo>
                  <a:cubicBezTo>
                    <a:pt x="350735" y="135088"/>
                    <a:pt x="354767" y="104931"/>
                    <a:pt x="359764" y="74951"/>
                  </a:cubicBezTo>
                  <a:cubicBezTo>
                    <a:pt x="369757" y="84945"/>
                    <a:pt x="384495" y="91810"/>
                    <a:pt x="389744" y="104932"/>
                  </a:cubicBezTo>
                  <a:cubicBezTo>
                    <a:pt x="405047" y="143189"/>
                    <a:pt x="406693" y="185764"/>
                    <a:pt x="419724" y="224853"/>
                  </a:cubicBezTo>
                  <a:lnTo>
                    <a:pt x="434715" y="269823"/>
                  </a:lnTo>
                  <a:cubicBezTo>
                    <a:pt x="449705" y="264826"/>
                    <a:pt x="465873" y="262507"/>
                    <a:pt x="479685" y="254833"/>
                  </a:cubicBezTo>
                  <a:cubicBezTo>
                    <a:pt x="555963" y="212457"/>
                    <a:pt x="554120" y="210380"/>
                    <a:pt x="599606" y="164892"/>
                  </a:cubicBezTo>
                  <a:cubicBezTo>
                    <a:pt x="604603" y="149902"/>
                    <a:pt x="598796" y="119922"/>
                    <a:pt x="614597" y="119922"/>
                  </a:cubicBezTo>
                  <a:cubicBezTo>
                    <a:pt x="630398" y="119922"/>
                    <a:pt x="625246" y="149699"/>
                    <a:pt x="629587" y="164892"/>
                  </a:cubicBezTo>
                  <a:cubicBezTo>
                    <a:pt x="643700" y="214286"/>
                    <a:pt x="649264" y="248287"/>
                    <a:pt x="659567" y="299804"/>
                  </a:cubicBezTo>
                  <a:cubicBezTo>
                    <a:pt x="669560" y="289810"/>
                    <a:pt x="683226" y="282464"/>
                    <a:pt x="689547" y="269823"/>
                  </a:cubicBezTo>
                  <a:cubicBezTo>
                    <a:pt x="698761" y="251396"/>
                    <a:pt x="691349" y="225690"/>
                    <a:pt x="704538" y="209863"/>
                  </a:cubicBezTo>
                  <a:cubicBezTo>
                    <a:pt x="718844" y="192696"/>
                    <a:pt x="745905" y="192277"/>
                    <a:pt x="764498" y="179882"/>
                  </a:cubicBezTo>
                  <a:cubicBezTo>
                    <a:pt x="846801" y="125013"/>
                    <a:pt x="735066" y="169706"/>
                    <a:pt x="839449" y="134912"/>
                  </a:cubicBezTo>
                  <a:cubicBezTo>
                    <a:pt x="844446" y="154899"/>
                    <a:pt x="848779" y="175064"/>
                    <a:pt x="854439" y="194873"/>
                  </a:cubicBezTo>
                  <a:cubicBezTo>
                    <a:pt x="858780" y="210066"/>
                    <a:pt x="865597" y="224514"/>
                    <a:pt x="869429" y="239843"/>
                  </a:cubicBezTo>
                  <a:cubicBezTo>
                    <a:pt x="875609" y="264561"/>
                    <a:pt x="879423" y="289810"/>
                    <a:pt x="884420" y="314794"/>
                  </a:cubicBezTo>
                  <a:cubicBezTo>
                    <a:pt x="894413" y="299804"/>
                    <a:pt x="906343" y="285937"/>
                    <a:pt x="914400" y="269823"/>
                  </a:cubicBezTo>
                  <a:cubicBezTo>
                    <a:pt x="921466" y="255690"/>
                    <a:pt x="913589" y="224853"/>
                    <a:pt x="929390" y="224853"/>
                  </a:cubicBezTo>
                  <a:cubicBezTo>
                    <a:pt x="947406" y="224853"/>
                    <a:pt x="949377" y="254833"/>
                    <a:pt x="959370" y="269823"/>
                  </a:cubicBezTo>
                  <a:cubicBezTo>
                    <a:pt x="969364" y="259830"/>
                    <a:pt x="982080" y="251962"/>
                    <a:pt x="989351" y="239843"/>
                  </a:cubicBezTo>
                  <a:cubicBezTo>
                    <a:pt x="1018749" y="190848"/>
                    <a:pt x="985645" y="166828"/>
                    <a:pt x="1034321" y="239843"/>
                  </a:cubicBezTo>
                  <a:cubicBezTo>
                    <a:pt x="1044315" y="269823"/>
                    <a:pt x="1041956" y="352130"/>
                    <a:pt x="1064302" y="329784"/>
                  </a:cubicBezTo>
                  <a:cubicBezTo>
                    <a:pt x="1079292" y="314794"/>
                    <a:pt x="1095476" y="300910"/>
                    <a:pt x="1109272" y="284814"/>
                  </a:cubicBezTo>
                  <a:cubicBezTo>
                    <a:pt x="1125531" y="265845"/>
                    <a:pt x="1136577" y="242519"/>
                    <a:pt x="1154243" y="224853"/>
                  </a:cubicBezTo>
                  <a:cubicBezTo>
                    <a:pt x="1166982" y="212114"/>
                    <a:pt x="1184223" y="204866"/>
                    <a:pt x="1199213" y="194873"/>
                  </a:cubicBezTo>
                  <a:cubicBezTo>
                    <a:pt x="1200142" y="193015"/>
                    <a:pt x="1233533" y="90899"/>
                    <a:pt x="1274164" y="119922"/>
                  </a:cubicBezTo>
                  <a:cubicBezTo>
                    <a:pt x="1303484" y="140865"/>
                    <a:pt x="1334124" y="209863"/>
                    <a:pt x="1334124" y="209863"/>
                  </a:cubicBezTo>
                  <a:cubicBezTo>
                    <a:pt x="1349114" y="204866"/>
                    <a:pt x="1364962" y="187807"/>
                    <a:pt x="1379095" y="194873"/>
                  </a:cubicBezTo>
                  <a:cubicBezTo>
                    <a:pt x="1393228" y="201939"/>
                    <a:pt x="1390986" y="224349"/>
                    <a:pt x="1394085" y="239843"/>
                  </a:cubicBezTo>
                  <a:cubicBezTo>
                    <a:pt x="1401014" y="274489"/>
                    <a:pt x="1403703" y="309853"/>
                    <a:pt x="1409075" y="344774"/>
                  </a:cubicBezTo>
                  <a:cubicBezTo>
                    <a:pt x="1413697" y="374814"/>
                    <a:pt x="1418104" y="404911"/>
                    <a:pt x="1424065" y="434715"/>
                  </a:cubicBezTo>
                  <a:cubicBezTo>
                    <a:pt x="1428105" y="454917"/>
                    <a:pt x="1433136" y="474943"/>
                    <a:pt x="1439056" y="494676"/>
                  </a:cubicBezTo>
                  <a:cubicBezTo>
                    <a:pt x="1448137" y="524945"/>
                    <a:pt x="1469036" y="584617"/>
                    <a:pt x="1469036" y="584617"/>
                  </a:cubicBezTo>
                  <a:cubicBezTo>
                    <a:pt x="1474033" y="789483"/>
                    <a:pt x="1484026" y="994287"/>
                    <a:pt x="1484026" y="1199214"/>
                  </a:cubicBezTo>
                  <a:cubicBezTo>
                    <a:pt x="1484026" y="1264363"/>
                    <a:pt x="1466711" y="1328978"/>
                    <a:pt x="1469036" y="1394086"/>
                  </a:cubicBezTo>
                  <a:cubicBezTo>
                    <a:pt x="1483962" y="1812023"/>
                    <a:pt x="1483141" y="1479598"/>
                    <a:pt x="1528997" y="1708879"/>
                  </a:cubicBezTo>
                  <a:cubicBezTo>
                    <a:pt x="1563017" y="1878983"/>
                    <a:pt x="1546618" y="1809346"/>
                    <a:pt x="1573967" y="1918741"/>
                  </a:cubicBezTo>
                  <a:cubicBezTo>
                    <a:pt x="1583960" y="1903751"/>
                    <a:pt x="1596630" y="1890234"/>
                    <a:pt x="1603947" y="1873771"/>
                  </a:cubicBezTo>
                  <a:cubicBezTo>
                    <a:pt x="1652616" y="1764267"/>
                    <a:pt x="1626322" y="1707770"/>
                    <a:pt x="1648918" y="1933732"/>
                  </a:cubicBezTo>
                  <a:cubicBezTo>
                    <a:pt x="1653227" y="1927268"/>
                    <a:pt x="1692446" y="1862067"/>
                    <a:pt x="1708879" y="1858781"/>
                  </a:cubicBezTo>
                  <a:cubicBezTo>
                    <a:pt x="1724373" y="1855682"/>
                    <a:pt x="1738859" y="1868774"/>
                    <a:pt x="1753849" y="1873771"/>
                  </a:cubicBezTo>
                  <a:cubicBezTo>
                    <a:pt x="1773836" y="1868774"/>
                    <a:pt x="1797722" y="1871651"/>
                    <a:pt x="1813810" y="1858781"/>
                  </a:cubicBezTo>
                  <a:cubicBezTo>
                    <a:pt x="1845368" y="1833534"/>
                    <a:pt x="1812232" y="1764105"/>
                    <a:pt x="1843790" y="1858781"/>
                  </a:cubicBezTo>
                  <a:cubicBezTo>
                    <a:pt x="1853783" y="1843791"/>
                    <a:pt x="1855754" y="1813810"/>
                    <a:pt x="1873770" y="1813810"/>
                  </a:cubicBezTo>
                  <a:cubicBezTo>
                    <a:pt x="1889571" y="1813810"/>
                    <a:pt x="1884420" y="1843588"/>
                    <a:pt x="1888761" y="1858781"/>
                  </a:cubicBezTo>
                  <a:cubicBezTo>
                    <a:pt x="1894421" y="1878590"/>
                    <a:pt x="1898754" y="1898754"/>
                    <a:pt x="1903751" y="1918741"/>
                  </a:cubicBezTo>
                  <a:cubicBezTo>
                    <a:pt x="1908748" y="1903751"/>
                    <a:pt x="1907568" y="1884944"/>
                    <a:pt x="1918741" y="1873771"/>
                  </a:cubicBezTo>
                  <a:cubicBezTo>
                    <a:pt x="1929914" y="1862598"/>
                    <a:pt x="1962660" y="1874547"/>
                    <a:pt x="1963711" y="1858781"/>
                  </a:cubicBezTo>
                  <a:cubicBezTo>
                    <a:pt x="1966956" y="1810110"/>
                    <a:pt x="1940333" y="1664532"/>
                    <a:pt x="1918741" y="1588958"/>
                  </a:cubicBezTo>
                  <a:cubicBezTo>
                    <a:pt x="1914400" y="1573765"/>
                    <a:pt x="1911881" y="1557536"/>
                    <a:pt x="1903751" y="1543987"/>
                  </a:cubicBezTo>
                  <a:cubicBezTo>
                    <a:pt x="1896480" y="1531868"/>
                    <a:pt x="1883764" y="1524000"/>
                    <a:pt x="1873770" y="1514007"/>
                  </a:cubicBezTo>
                  <a:cubicBezTo>
                    <a:pt x="1863777" y="1484027"/>
                    <a:pt x="1848985" y="1455238"/>
                    <a:pt x="1843790" y="1424066"/>
                  </a:cubicBezTo>
                  <a:cubicBezTo>
                    <a:pt x="1826202" y="1318539"/>
                    <a:pt x="1838411" y="1362959"/>
                    <a:pt x="1813810" y="1289155"/>
                  </a:cubicBezTo>
                  <a:cubicBezTo>
                    <a:pt x="1808387" y="1234923"/>
                    <a:pt x="1782514" y="1096916"/>
                    <a:pt x="1813810" y="1034322"/>
                  </a:cubicBezTo>
                  <a:cubicBezTo>
                    <a:pt x="1820876" y="1020189"/>
                    <a:pt x="1820671" y="1065743"/>
                    <a:pt x="1828800" y="1079292"/>
                  </a:cubicBezTo>
                  <a:cubicBezTo>
                    <a:pt x="1836071" y="1091411"/>
                    <a:pt x="1848787" y="1099279"/>
                    <a:pt x="1858780" y="1109273"/>
                  </a:cubicBezTo>
                  <a:cubicBezTo>
                    <a:pt x="1862477" y="1120363"/>
                    <a:pt x="1884378" y="1199214"/>
                    <a:pt x="1903751" y="1199214"/>
                  </a:cubicBezTo>
                  <a:cubicBezTo>
                    <a:pt x="1919552" y="1199214"/>
                    <a:pt x="1913744" y="1169233"/>
                    <a:pt x="1918741" y="1154243"/>
                  </a:cubicBezTo>
                  <a:cubicBezTo>
                    <a:pt x="1913744" y="1094282"/>
                    <a:pt x="1913643" y="1033711"/>
                    <a:pt x="1903751" y="974361"/>
                  </a:cubicBezTo>
                  <a:cubicBezTo>
                    <a:pt x="1898556" y="943189"/>
                    <a:pt x="1873770" y="884420"/>
                    <a:pt x="1873770" y="884420"/>
                  </a:cubicBezTo>
                  <a:cubicBezTo>
                    <a:pt x="1868773" y="814466"/>
                    <a:pt x="1858780" y="744690"/>
                    <a:pt x="1858780" y="674558"/>
                  </a:cubicBezTo>
                  <a:cubicBezTo>
                    <a:pt x="1858780" y="653956"/>
                    <a:pt x="1856628" y="723091"/>
                    <a:pt x="1873770" y="734519"/>
                  </a:cubicBezTo>
                  <a:cubicBezTo>
                    <a:pt x="1885530" y="742359"/>
                    <a:pt x="1892715" y="713367"/>
                    <a:pt x="1903751" y="704538"/>
                  </a:cubicBezTo>
                  <a:cubicBezTo>
                    <a:pt x="1945263" y="671328"/>
                    <a:pt x="1946194" y="675400"/>
                    <a:pt x="1993692" y="659568"/>
                  </a:cubicBezTo>
                  <a:cubicBezTo>
                    <a:pt x="2018676" y="664565"/>
                    <a:pt x="2047444" y="660425"/>
                    <a:pt x="2068643" y="674558"/>
                  </a:cubicBezTo>
                  <a:cubicBezTo>
                    <a:pt x="2100900" y="696063"/>
                    <a:pt x="2065781" y="790935"/>
                    <a:pt x="2098623" y="659568"/>
                  </a:cubicBezTo>
                  <a:cubicBezTo>
                    <a:pt x="2093626" y="619594"/>
                    <a:pt x="2073863" y="578728"/>
                    <a:pt x="2083633" y="539646"/>
                  </a:cubicBezTo>
                  <a:cubicBezTo>
                    <a:pt x="2089053" y="517967"/>
                    <a:pt x="2104811" y="579068"/>
                    <a:pt x="2113613" y="599607"/>
                  </a:cubicBezTo>
                  <a:cubicBezTo>
                    <a:pt x="2119837" y="614131"/>
                    <a:pt x="2123606" y="629588"/>
                    <a:pt x="2128603" y="644578"/>
                  </a:cubicBezTo>
                  <a:cubicBezTo>
                    <a:pt x="2249486" y="563989"/>
                    <a:pt x="2185239" y="564357"/>
                    <a:pt x="2263515" y="629587"/>
                  </a:cubicBezTo>
                  <a:cubicBezTo>
                    <a:pt x="2277355" y="641121"/>
                    <a:pt x="2293495" y="649574"/>
                    <a:pt x="2308485" y="659568"/>
                  </a:cubicBezTo>
                  <a:cubicBezTo>
                    <a:pt x="2338465" y="654571"/>
                    <a:pt x="2368940" y="637206"/>
                    <a:pt x="2398426" y="644578"/>
                  </a:cubicBezTo>
                  <a:cubicBezTo>
                    <a:pt x="2411063" y="647737"/>
                    <a:pt x="2457236" y="748358"/>
                    <a:pt x="2458387" y="749509"/>
                  </a:cubicBezTo>
                  <a:cubicBezTo>
                    <a:pt x="2469560" y="760682"/>
                    <a:pt x="2488367" y="759502"/>
                    <a:pt x="2503357" y="764499"/>
                  </a:cubicBezTo>
                  <a:cubicBezTo>
                    <a:pt x="2539035" y="657467"/>
                    <a:pt x="2515809" y="700853"/>
                    <a:pt x="2563318" y="629587"/>
                  </a:cubicBezTo>
                  <a:cubicBezTo>
                    <a:pt x="2583305" y="634584"/>
                    <a:pt x="2606137" y="633150"/>
                    <a:pt x="2623279" y="644578"/>
                  </a:cubicBezTo>
                  <a:cubicBezTo>
                    <a:pt x="2658909" y="668331"/>
                    <a:pt x="2661723" y="731868"/>
                    <a:pt x="2668249" y="764499"/>
                  </a:cubicBezTo>
                  <a:cubicBezTo>
                    <a:pt x="2673246" y="749509"/>
                    <a:pt x="2678898" y="734721"/>
                    <a:pt x="2683239" y="719528"/>
                  </a:cubicBezTo>
                  <a:cubicBezTo>
                    <a:pt x="2688899" y="699719"/>
                    <a:pt x="2689016" y="677995"/>
                    <a:pt x="2698229" y="659568"/>
                  </a:cubicBezTo>
                  <a:cubicBezTo>
                    <a:pt x="2704550" y="646927"/>
                    <a:pt x="2718216" y="639581"/>
                    <a:pt x="2728210" y="629587"/>
                  </a:cubicBezTo>
                  <a:cubicBezTo>
                    <a:pt x="2827661" y="828493"/>
                    <a:pt x="2706996" y="580092"/>
                    <a:pt x="2773180" y="734519"/>
                  </a:cubicBezTo>
                  <a:cubicBezTo>
                    <a:pt x="2798924" y="794588"/>
                    <a:pt x="2804088" y="783197"/>
                    <a:pt x="2818151" y="839450"/>
                  </a:cubicBezTo>
                  <a:cubicBezTo>
                    <a:pt x="2824330" y="864167"/>
                    <a:pt x="2828144" y="889417"/>
                    <a:pt x="2833141" y="914400"/>
                  </a:cubicBezTo>
                  <a:cubicBezTo>
                    <a:pt x="2853128" y="884420"/>
                    <a:pt x="2879720" y="857915"/>
                    <a:pt x="2893102" y="824460"/>
                  </a:cubicBezTo>
                  <a:cubicBezTo>
                    <a:pt x="2929773" y="732782"/>
                    <a:pt x="2908156" y="771898"/>
                    <a:pt x="2953062" y="704538"/>
                  </a:cubicBezTo>
                  <a:cubicBezTo>
                    <a:pt x="2963400" y="663186"/>
                    <a:pt x="2957714" y="600986"/>
                    <a:pt x="3028013" y="659568"/>
                  </a:cubicBezTo>
                  <a:cubicBezTo>
                    <a:pt x="3045180" y="673873"/>
                    <a:pt x="3037366" y="710933"/>
                    <a:pt x="3057993" y="719528"/>
                  </a:cubicBezTo>
                  <a:cubicBezTo>
                    <a:pt x="3104347" y="738842"/>
                    <a:pt x="3158119" y="727882"/>
                    <a:pt x="3207895" y="734519"/>
                  </a:cubicBezTo>
                  <a:cubicBezTo>
                    <a:pt x="3268194" y="742559"/>
                    <a:pt x="3277371" y="747684"/>
                    <a:pt x="3327816" y="764499"/>
                  </a:cubicBezTo>
                  <a:cubicBezTo>
                    <a:pt x="3337810" y="754506"/>
                    <a:pt x="3348968" y="745555"/>
                    <a:pt x="3357797" y="734519"/>
                  </a:cubicBezTo>
                  <a:cubicBezTo>
                    <a:pt x="3369052" y="720451"/>
                    <a:pt x="3369761" y="689548"/>
                    <a:pt x="3387777" y="689548"/>
                  </a:cubicBezTo>
                  <a:cubicBezTo>
                    <a:pt x="3405793" y="689548"/>
                    <a:pt x="3407764" y="719529"/>
                    <a:pt x="3417757" y="734519"/>
                  </a:cubicBezTo>
                  <a:cubicBezTo>
                    <a:pt x="3472024" y="698340"/>
                    <a:pt x="3446614" y="696481"/>
                    <a:pt x="3492708" y="719528"/>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CA"/>
            </a:p>
          </p:txBody>
        </p:sp>
      </p:grpSp>
      <p:sp>
        <p:nvSpPr>
          <p:cNvPr id="43" name="Content Placeholder 5"/>
          <p:cNvSpPr txBox="1">
            <a:spLocks/>
          </p:cNvSpPr>
          <p:nvPr/>
        </p:nvSpPr>
        <p:spPr>
          <a:xfrm>
            <a:off x="1214458" y="4558623"/>
            <a:ext cx="5809187" cy="212903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Same scenario using digital signal. Digital signal uses discrete levels.  Therefore, even if the voltage spiked to above 4 volts, it would still be interpreted as a “1”, or if the voltage was less than 2 volts, it would still be interpreted as a “0”</a:t>
            </a:r>
          </a:p>
          <a:p>
            <a:r>
              <a:rPr lang="en-CA" dirty="0"/>
              <a:t>Digital signals less susceptible to noise</a:t>
            </a:r>
          </a:p>
        </p:txBody>
      </p:sp>
    </p:spTree>
    <p:extLst>
      <p:ext uri="{BB962C8B-B14F-4D97-AF65-F5344CB8AC3E}">
        <p14:creationId xmlns:p14="http://schemas.microsoft.com/office/powerpoint/2010/main" val="63893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 Notation</a:t>
            </a:r>
          </a:p>
        </p:txBody>
      </p:sp>
      <p:sp>
        <p:nvSpPr>
          <p:cNvPr id="3" name="Content Placeholder 2"/>
          <p:cNvSpPr>
            <a:spLocks noGrp="1"/>
          </p:cNvSpPr>
          <p:nvPr>
            <p:ph type="body" idx="1"/>
          </p:nvPr>
        </p:nvSpPr>
        <p:spPr/>
        <p:txBody>
          <a:bodyPr/>
          <a:lstStyle/>
          <a:p>
            <a:pPr lvl="0"/>
            <a:r>
              <a:rPr lang="en-US" dirty="0"/>
              <a:t>Proper Syntax</a:t>
            </a:r>
          </a:p>
        </p:txBody>
      </p:sp>
    </p:spTree>
    <p:extLst>
      <p:ext uri="{BB962C8B-B14F-4D97-AF65-F5344CB8AC3E}">
        <p14:creationId xmlns:p14="http://schemas.microsoft.com/office/powerpoint/2010/main" val="315530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01228"/>
            <a:ext cx="9509760" cy="1233424"/>
          </a:xfrm>
        </p:spPr>
        <p:txBody>
          <a:bodyPr>
            <a:normAutofit fontScale="90000"/>
          </a:bodyPr>
          <a:lstStyle/>
          <a:p>
            <a:br>
              <a:rPr lang="en-CA" dirty="0"/>
            </a:br>
            <a:br>
              <a:rPr lang="en-CA" b="1" dirty="0"/>
            </a:br>
            <a:r>
              <a:rPr lang="en-CA" b="1" dirty="0"/>
              <a:t>Understanding Metric Notation</a:t>
            </a:r>
            <a:br>
              <a:rPr lang="en-CA" dirty="0"/>
            </a:br>
            <a:endParaRPr lang="en-US" dirty="0"/>
          </a:p>
        </p:txBody>
      </p:sp>
      <p:sp>
        <p:nvSpPr>
          <p:cNvPr id="6" name="Content Placeholder 5"/>
          <p:cNvSpPr>
            <a:spLocks noGrp="1"/>
          </p:cNvSpPr>
          <p:nvPr>
            <p:ph idx="1"/>
          </p:nvPr>
        </p:nvSpPr>
        <p:spPr>
          <a:xfrm>
            <a:off x="620046" y="4413083"/>
            <a:ext cx="11571954" cy="2818562"/>
          </a:xfrm>
        </p:spPr>
        <p:txBody>
          <a:bodyPr>
            <a:normAutofit/>
          </a:bodyPr>
          <a:lstStyle/>
          <a:p>
            <a:r>
              <a:rPr lang="en-CA" dirty="0"/>
              <a:t>Many network parameters, such as speed are measured in metric units.</a:t>
            </a:r>
          </a:p>
          <a:p>
            <a:r>
              <a:rPr lang="en-CA" dirty="0"/>
              <a:t>Notice that all the Prefixes are capitalized, except kilo. (capital K is reserved for measuring Kelvins)</a:t>
            </a:r>
          </a:p>
          <a:p>
            <a:r>
              <a:rPr lang="en-CA" dirty="0"/>
              <a:t>Petra is one thousand trillion with 15 zeros, Tera is one trillion with 12 zeros, Giga is one billion with 9 zeros and Mega is one million with 6 zeros and kilo is a thousand with 3 zeros.</a:t>
            </a:r>
          </a:p>
        </p:txBody>
      </p:sp>
      <p:sp>
        <p:nvSpPr>
          <p:cNvPr id="8" name="Content Placeholder 5"/>
          <p:cNvSpPr txBox="1">
            <a:spLocks/>
          </p:cNvSpPr>
          <p:nvPr/>
        </p:nvSpPr>
        <p:spPr>
          <a:xfrm>
            <a:off x="1865777" y="3942198"/>
            <a:ext cx="5809187" cy="212903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114791365"/>
              </p:ext>
            </p:extLst>
          </p:nvPr>
        </p:nvGraphicFramePr>
        <p:xfrm>
          <a:off x="1203960" y="1294689"/>
          <a:ext cx="9784080" cy="2841462"/>
        </p:xfrm>
        <a:graphic>
          <a:graphicData uri="http://schemas.openxmlformats.org/drawingml/2006/table">
            <a:tbl>
              <a:tblPr firstRow="1" firstCol="1" bandRow="1">
                <a:tableStyleId>{5C22544A-7EE6-4342-B048-85BDC9FD1C3A}</a:tableStyleId>
              </a:tblPr>
              <a:tblGrid>
                <a:gridCol w="925568">
                  <a:extLst>
                    <a:ext uri="{9D8B030D-6E8A-4147-A177-3AD203B41FA5}">
                      <a16:colId xmlns:a16="http://schemas.microsoft.com/office/drawing/2014/main" val="806274259"/>
                    </a:ext>
                  </a:extLst>
                </a:gridCol>
                <a:gridCol w="1206607">
                  <a:extLst>
                    <a:ext uri="{9D8B030D-6E8A-4147-A177-3AD203B41FA5}">
                      <a16:colId xmlns:a16="http://schemas.microsoft.com/office/drawing/2014/main" val="1720227326"/>
                    </a:ext>
                  </a:extLst>
                </a:gridCol>
                <a:gridCol w="2839416">
                  <a:extLst>
                    <a:ext uri="{9D8B030D-6E8A-4147-A177-3AD203B41FA5}">
                      <a16:colId xmlns:a16="http://schemas.microsoft.com/office/drawing/2014/main" val="4283513273"/>
                    </a:ext>
                  </a:extLst>
                </a:gridCol>
                <a:gridCol w="4812489">
                  <a:extLst>
                    <a:ext uri="{9D8B030D-6E8A-4147-A177-3AD203B41FA5}">
                      <a16:colId xmlns:a16="http://schemas.microsoft.com/office/drawing/2014/main" val="1380112282"/>
                    </a:ext>
                  </a:extLst>
                </a:gridCol>
              </a:tblGrid>
              <a:tr h="473577">
                <a:tc>
                  <a:txBody>
                    <a:bodyPr/>
                    <a:lstStyle/>
                    <a:p>
                      <a:pPr algn="just">
                        <a:lnSpc>
                          <a:spcPct val="115000"/>
                        </a:lnSpc>
                        <a:spcAft>
                          <a:spcPts val="1000"/>
                        </a:spcAft>
                      </a:pPr>
                      <a:r>
                        <a:rPr lang="en-CA" sz="2000">
                          <a:effectLst/>
                        </a:rPr>
                        <a:t>Prefix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Name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Example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Description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5477421"/>
                  </a:ext>
                </a:extLst>
              </a:tr>
              <a:tr h="473577">
                <a:tc>
                  <a:txBody>
                    <a:bodyPr/>
                    <a:lstStyle/>
                    <a:p>
                      <a:pPr algn="just">
                        <a:lnSpc>
                          <a:spcPct val="115000"/>
                        </a:lnSpc>
                        <a:spcAft>
                          <a:spcPts val="1000"/>
                        </a:spcAft>
                      </a:pPr>
                      <a:r>
                        <a:rPr lang="en-CA" sz="2000">
                          <a:effectLst/>
                        </a:rPr>
                        <a:t>P</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Peta</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1,000,000,000,000,000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One thousand trillion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7846872"/>
                  </a:ext>
                </a:extLst>
              </a:tr>
              <a:tr h="473577">
                <a:tc>
                  <a:txBody>
                    <a:bodyPr/>
                    <a:lstStyle/>
                    <a:p>
                      <a:pPr algn="just">
                        <a:lnSpc>
                          <a:spcPct val="115000"/>
                        </a:lnSpc>
                        <a:spcAft>
                          <a:spcPts val="1000"/>
                        </a:spcAft>
                      </a:pPr>
                      <a:r>
                        <a:rPr lang="en-CA" sz="2000">
                          <a:effectLst/>
                        </a:rPr>
                        <a:t>T</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Tera</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1,000,000,000,000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One trillion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3063103"/>
                  </a:ext>
                </a:extLst>
              </a:tr>
              <a:tr h="473577">
                <a:tc>
                  <a:txBody>
                    <a:bodyPr/>
                    <a:lstStyle/>
                    <a:p>
                      <a:pPr algn="just">
                        <a:lnSpc>
                          <a:spcPct val="115000"/>
                        </a:lnSpc>
                        <a:spcAft>
                          <a:spcPts val="1000"/>
                        </a:spcAft>
                      </a:pPr>
                      <a:r>
                        <a:rPr lang="en-CA" sz="2000">
                          <a:effectLst/>
                        </a:rPr>
                        <a:t>G</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Giga</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1,000,000,000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One billion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1813296"/>
                  </a:ext>
                </a:extLst>
              </a:tr>
              <a:tr h="473577">
                <a:tc>
                  <a:txBody>
                    <a:bodyPr/>
                    <a:lstStyle/>
                    <a:p>
                      <a:pPr algn="just">
                        <a:lnSpc>
                          <a:spcPct val="115000"/>
                        </a:lnSpc>
                        <a:spcAft>
                          <a:spcPts val="1000"/>
                        </a:spcAft>
                      </a:pPr>
                      <a:r>
                        <a:rPr lang="en-CA" sz="2000">
                          <a:effectLst/>
                        </a:rPr>
                        <a:t>M</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Mega</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One million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0941596"/>
                  </a:ext>
                </a:extLst>
              </a:tr>
              <a:tr h="473577">
                <a:tc>
                  <a:txBody>
                    <a:bodyPr/>
                    <a:lstStyle/>
                    <a:p>
                      <a:pPr algn="just">
                        <a:lnSpc>
                          <a:spcPct val="115000"/>
                        </a:lnSpc>
                        <a:spcAft>
                          <a:spcPts val="1000"/>
                        </a:spcAft>
                      </a:pPr>
                      <a:r>
                        <a:rPr lang="en-CA" sz="2000" dirty="0">
                          <a:effectLst/>
                          <a:latin typeface="Calibri" panose="020F0502020204030204" pitchFamily="34" charset="0"/>
                          <a:ea typeface="Calibri" panose="020F0502020204030204" pitchFamily="34" charset="0"/>
                          <a:cs typeface="Times New Roman" panose="02020603050405020304" pitchFamily="18" charset="0"/>
                        </a:rPr>
                        <a:t>k</a:t>
                      </a:r>
                    </a:p>
                  </a:txBody>
                  <a:tcPr marL="68580" marR="68580" marT="0" marB="0"/>
                </a:tc>
                <a:tc>
                  <a:txBody>
                    <a:bodyPr/>
                    <a:lstStyle/>
                    <a:p>
                      <a:pPr algn="just">
                        <a:lnSpc>
                          <a:spcPct val="115000"/>
                        </a:lnSpc>
                        <a:spcAft>
                          <a:spcPts val="1000"/>
                        </a:spcAft>
                      </a:pPr>
                      <a:r>
                        <a:rPr lang="en-CA" sz="2000">
                          <a:effectLst/>
                        </a:rPr>
                        <a:t>kilo</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dirty="0">
                          <a:effectLst/>
                        </a:rPr>
                        <a:t>One thousand</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6838337"/>
                  </a:ext>
                </a:extLst>
              </a:tr>
            </a:tbl>
          </a:graphicData>
        </a:graphic>
      </p:graphicFrame>
    </p:spTree>
    <p:extLst>
      <p:ext uri="{BB962C8B-B14F-4D97-AF65-F5344CB8AC3E}">
        <p14:creationId xmlns:p14="http://schemas.microsoft.com/office/powerpoint/2010/main" val="98625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b="1" dirty="0"/>
            </a:br>
            <a:br>
              <a:rPr lang="en-CA" b="1" dirty="0"/>
            </a:br>
            <a:br>
              <a:rPr lang="en-CA" dirty="0"/>
            </a:br>
            <a:endParaRPr lang="en-US" dirty="0"/>
          </a:p>
        </p:txBody>
      </p:sp>
      <p:sp>
        <p:nvSpPr>
          <p:cNvPr id="3" name="Content Placeholder 2"/>
          <p:cNvSpPr>
            <a:spLocks noGrp="1"/>
          </p:cNvSpPr>
          <p:nvPr>
            <p:ph idx="1"/>
          </p:nvPr>
        </p:nvSpPr>
        <p:spPr>
          <a:xfrm>
            <a:off x="644958" y="1698320"/>
            <a:ext cx="4970029" cy="4119336"/>
          </a:xfrm>
        </p:spPr>
        <p:txBody>
          <a:bodyPr>
            <a:normAutofit fontScale="92500"/>
          </a:bodyPr>
          <a:lstStyle/>
          <a:p>
            <a:r>
              <a:rPr lang="en-US" dirty="0"/>
              <a:t>Proper notation is that there must be 1-3 digits before the decimal point</a:t>
            </a:r>
          </a:p>
          <a:p>
            <a:r>
              <a:rPr lang="en-US" dirty="0"/>
              <a:t>8.5 </a:t>
            </a:r>
            <a:r>
              <a:rPr lang="en-US" dirty="0" err="1"/>
              <a:t>Mbps</a:t>
            </a:r>
            <a:r>
              <a:rPr lang="en-US" dirty="0"/>
              <a:t> is good</a:t>
            </a:r>
          </a:p>
          <a:p>
            <a:r>
              <a:rPr lang="en-US" dirty="0"/>
              <a:t>8500.0 kbps is bad</a:t>
            </a:r>
          </a:p>
          <a:p>
            <a:r>
              <a:rPr lang="en-US" dirty="0"/>
              <a:t>0.085 </a:t>
            </a:r>
            <a:r>
              <a:rPr lang="en-US" dirty="0" err="1"/>
              <a:t>Tbps</a:t>
            </a:r>
            <a:r>
              <a:rPr lang="en-US" dirty="0"/>
              <a:t> is bad (leading zeros don’t count)</a:t>
            </a:r>
          </a:p>
          <a:p>
            <a:r>
              <a:rPr lang="en-US" dirty="0"/>
              <a:t>Import Rule:</a:t>
            </a:r>
          </a:p>
          <a:p>
            <a:pPr lvl="1"/>
            <a:r>
              <a:rPr lang="en-US" dirty="0"/>
              <a:t>You can place a space between the number and the metric prefix, but not between the </a:t>
            </a:r>
            <a:r>
              <a:rPr lang="en-US" dirty="0" err="1"/>
              <a:t>metrix</a:t>
            </a:r>
            <a:r>
              <a:rPr lang="en-US" dirty="0"/>
              <a:t> prefix and the base unit</a:t>
            </a:r>
          </a:p>
          <a:p>
            <a:pPr lvl="1"/>
            <a:r>
              <a:rPr lang="en-US" dirty="0"/>
              <a:t>8.5 </a:t>
            </a:r>
            <a:r>
              <a:rPr lang="en-US" dirty="0" err="1"/>
              <a:t>Mbps</a:t>
            </a:r>
            <a:r>
              <a:rPr lang="en-US" dirty="0"/>
              <a:t> – is good</a:t>
            </a:r>
          </a:p>
          <a:p>
            <a:pPr lvl="1"/>
            <a:r>
              <a:rPr lang="en-US" dirty="0"/>
              <a:t>8.5 M  bps – is bad </a:t>
            </a:r>
          </a:p>
        </p:txBody>
      </p:sp>
      <p:sp>
        <p:nvSpPr>
          <p:cNvPr id="4" name="Rectangle 3"/>
          <p:cNvSpPr/>
          <p:nvPr/>
        </p:nvSpPr>
        <p:spPr>
          <a:xfrm>
            <a:off x="1341120" y="562011"/>
            <a:ext cx="6096000" cy="615553"/>
          </a:xfrm>
          <a:prstGeom prst="rect">
            <a:avLst/>
          </a:prstGeom>
        </p:spPr>
        <p:txBody>
          <a:bodyPr>
            <a:spAutoFit/>
          </a:bodyPr>
          <a:lstStyle/>
          <a:p>
            <a:r>
              <a:rPr lang="en-CA" sz="3400" b="1" dirty="0">
                <a:solidFill>
                  <a:srgbClr val="263050">
                    <a:lumMod val="75000"/>
                  </a:srgbClr>
                </a:solidFill>
                <a:ea typeface="+mj-ea"/>
                <a:cs typeface="+mj-cs"/>
              </a:rPr>
              <a:t>Writing Metric Notation</a:t>
            </a:r>
            <a:endParaRPr lang="en-CA" dirty="0"/>
          </a:p>
        </p:txBody>
      </p:sp>
      <p:pic>
        <p:nvPicPr>
          <p:cNvPr id="5" name="Picture 4"/>
          <p:cNvPicPr>
            <a:picLocks noChangeAspect="1"/>
          </p:cNvPicPr>
          <p:nvPr/>
        </p:nvPicPr>
        <p:blipFill>
          <a:blip r:embed="rId3"/>
          <a:stretch>
            <a:fillRect/>
          </a:stretch>
        </p:blipFill>
        <p:spPr>
          <a:xfrm>
            <a:off x="5614987" y="1378732"/>
            <a:ext cx="6296025" cy="3505200"/>
          </a:xfrm>
          <a:prstGeom prst="rect">
            <a:avLst/>
          </a:prstGeom>
        </p:spPr>
      </p:pic>
    </p:spTree>
    <p:extLst>
      <p:ext uri="{BB962C8B-B14F-4D97-AF65-F5344CB8AC3E}">
        <p14:creationId xmlns:p14="http://schemas.microsoft.com/office/powerpoint/2010/main" val="228430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Cable</a:t>
            </a:r>
          </a:p>
        </p:txBody>
      </p:sp>
      <p:sp>
        <p:nvSpPr>
          <p:cNvPr id="3" name="Content Placeholder 2"/>
          <p:cNvSpPr>
            <a:spLocks noGrp="1"/>
          </p:cNvSpPr>
          <p:nvPr>
            <p:ph type="body" idx="1"/>
          </p:nvPr>
        </p:nvSpPr>
        <p:spPr/>
        <p:txBody>
          <a:bodyPr/>
          <a:lstStyle/>
          <a:p>
            <a:pPr lvl="0"/>
            <a:r>
              <a:rPr lang="en-US" dirty="0"/>
              <a:t>STP/UTP Coaxial Fiber Optic</a:t>
            </a:r>
          </a:p>
        </p:txBody>
      </p:sp>
    </p:spTree>
    <p:extLst>
      <p:ext uri="{BB962C8B-B14F-4D97-AF65-F5344CB8AC3E}">
        <p14:creationId xmlns:p14="http://schemas.microsoft.com/office/powerpoint/2010/main" val="121644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STP/UTP</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lnSpcReduction="10000"/>
          </a:bodyPr>
          <a:lstStyle/>
          <a:p>
            <a:pPr lvl="1"/>
            <a:r>
              <a:rPr lang="en-US" dirty="0"/>
              <a:t>UTP - “Unshielded Twisted Pair” cable. </a:t>
            </a:r>
          </a:p>
          <a:p>
            <a:pPr lvl="2"/>
            <a:r>
              <a:rPr lang="en-US" dirty="0"/>
              <a:t> Four pairs of wires each twisted around the other, inside a PVC protective jacket. Two wires carry equal but opposite signals; with the cables twisted, the flow of electrons generates opposite electro-magnetic fields minimizing crosstalk.</a:t>
            </a:r>
          </a:p>
          <a:p>
            <a:pPr lvl="1"/>
            <a:r>
              <a:rPr lang="en-US" dirty="0"/>
              <a:t>  STP - “Shielded Twisted Pair” </a:t>
            </a:r>
          </a:p>
          <a:p>
            <a:pPr lvl="2"/>
            <a:r>
              <a:rPr lang="en-US" dirty="0"/>
              <a:t>the wires are wrapped in a shielding which protects the signal from external EMI and increases attenuation by having electrons bounce back to the center of the cable. </a:t>
            </a:r>
          </a:p>
          <a:p>
            <a:pPr lvl="1"/>
            <a:r>
              <a:rPr lang="en-US" dirty="0"/>
              <a:t>The most popular network cables today are CAT5e and CAT6 cables which are specially designed to reduce noise so that they can send information at high speeds(CAT5e -1 Gbps,CAT6- 10G</a:t>
            </a:r>
          </a:p>
        </p:txBody>
      </p:sp>
      <p:pic>
        <p:nvPicPr>
          <p:cNvPr id="12" name="Picture 11" descr="http://webpage.pace.edu/ms16182p/networking/utp%20and%20stp.jpg"/>
          <p:cNvPicPr/>
          <p:nvPr/>
        </p:nvPicPr>
        <p:blipFill>
          <a:blip r:embed="rId3">
            <a:extLst>
              <a:ext uri="{28A0092B-C50C-407E-A947-70E740481C1C}">
                <a14:useLocalDpi xmlns:a14="http://schemas.microsoft.com/office/drawing/2010/main" val="0"/>
              </a:ext>
            </a:extLst>
          </a:blip>
          <a:srcRect/>
          <a:stretch>
            <a:fillRect/>
          </a:stretch>
        </p:blipFill>
        <p:spPr bwMode="auto">
          <a:xfrm>
            <a:off x="7507849" y="1210682"/>
            <a:ext cx="3748087" cy="4484243"/>
          </a:xfrm>
          <a:prstGeom prst="rect">
            <a:avLst/>
          </a:prstGeom>
          <a:noFill/>
          <a:ln>
            <a:noFill/>
          </a:ln>
        </p:spPr>
      </p:pic>
    </p:spTree>
    <p:extLst>
      <p:ext uri="{BB962C8B-B14F-4D97-AF65-F5344CB8AC3E}">
        <p14:creationId xmlns:p14="http://schemas.microsoft.com/office/powerpoint/2010/main" val="303778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Coaxial</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lnSpcReduction="10000"/>
          </a:bodyPr>
          <a:lstStyle/>
          <a:p>
            <a:pPr lvl="1"/>
            <a:r>
              <a:rPr lang="en-US" dirty="0"/>
              <a:t>Coaxial cable conducts electrical signal using a solid copper wire surrounded by an insulating layer and all enclosed by a shield of woven metallic braid which are soldered at the ends to the BNC connectors.</a:t>
            </a:r>
          </a:p>
          <a:p>
            <a:pPr lvl="1"/>
            <a:r>
              <a:rPr lang="en-US" dirty="0"/>
              <a:t>The shield protects the signal from outside EMI and preventing electron leakage from the </a:t>
            </a:r>
            <a:r>
              <a:rPr lang="en-US" dirty="0" err="1"/>
              <a:t>centre</a:t>
            </a:r>
            <a:r>
              <a:rPr lang="en-US" dirty="0"/>
              <a:t> of the cable. </a:t>
            </a:r>
          </a:p>
          <a:p>
            <a:pPr lvl="1"/>
            <a:r>
              <a:rPr lang="en-US" dirty="0"/>
              <a:t>This property makes coaxial cable a good choice for carrying weak signals that cannot tolerate interference from the environment or for stronger electrical signals that must not be allowed to radiate or couple into adjacent structures or circuits.</a:t>
            </a:r>
          </a:p>
          <a:p>
            <a:pPr lvl="1"/>
            <a:r>
              <a:rPr lang="en-US" dirty="0"/>
              <a:t>Coaxial cable is commonly used in CATV and RF installations.</a:t>
            </a:r>
          </a:p>
        </p:txBody>
      </p:sp>
      <p:pic>
        <p:nvPicPr>
          <p:cNvPr id="5" name="Picture 4" descr="https://upload.wikimedia.org/wikipedia/commons/thumb/f/f4/Coaxial_cable_cutaway.svg/300px-Coaxial_cable_cutaway.svg.png"/>
          <p:cNvPicPr/>
          <p:nvPr/>
        </p:nvPicPr>
        <p:blipFill>
          <a:blip r:embed="rId3">
            <a:extLst>
              <a:ext uri="{28A0092B-C50C-407E-A947-70E740481C1C}">
                <a14:useLocalDpi xmlns:a14="http://schemas.microsoft.com/office/drawing/2010/main" val="0"/>
              </a:ext>
            </a:extLst>
          </a:blip>
          <a:srcRect/>
          <a:stretch>
            <a:fillRect/>
          </a:stretch>
        </p:blipFill>
        <p:spPr bwMode="auto">
          <a:xfrm>
            <a:off x="6850966" y="2485145"/>
            <a:ext cx="4267200" cy="3043457"/>
          </a:xfrm>
          <a:prstGeom prst="rect">
            <a:avLst/>
          </a:prstGeom>
          <a:noFill/>
          <a:ln>
            <a:noFill/>
          </a:ln>
        </p:spPr>
      </p:pic>
    </p:spTree>
    <p:extLst>
      <p:ext uri="{BB962C8B-B14F-4D97-AF65-F5344CB8AC3E}">
        <p14:creationId xmlns:p14="http://schemas.microsoft.com/office/powerpoint/2010/main" val="359797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a:t>
            </a:r>
          </a:p>
        </p:txBody>
      </p:sp>
      <p:sp>
        <p:nvSpPr>
          <p:cNvPr id="3" name="Content Placeholder 2"/>
          <p:cNvSpPr>
            <a:spLocks noGrp="1"/>
          </p:cNvSpPr>
          <p:nvPr>
            <p:ph type="body" idx="1"/>
          </p:nvPr>
        </p:nvSpPr>
        <p:spPr/>
        <p:txBody>
          <a:bodyPr/>
          <a:lstStyle/>
          <a:p>
            <a:pPr lvl="0"/>
            <a:r>
              <a:rPr lang="en-US" dirty="0"/>
              <a:t>Characteristics of Signals</a:t>
            </a:r>
          </a:p>
          <a:p>
            <a:pPr lvl="0"/>
            <a:r>
              <a:rPr lang="en-US" dirty="0"/>
              <a:t>(Amplitude Frequency Period Phase)</a:t>
            </a:r>
          </a:p>
        </p:txBody>
      </p:sp>
    </p:spTree>
    <p:extLst>
      <p:ext uri="{BB962C8B-B14F-4D97-AF65-F5344CB8AC3E}">
        <p14:creationId xmlns:p14="http://schemas.microsoft.com/office/powerpoint/2010/main" val="272830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Fiber Optic</a:t>
            </a:r>
            <a:br>
              <a:rPr lang="en-CA" b="1" dirty="0"/>
            </a:br>
            <a:br>
              <a:rPr lang="en-CA" dirty="0"/>
            </a:br>
            <a:endParaRPr lang="en-US" dirty="0"/>
          </a:p>
        </p:txBody>
      </p:sp>
      <p:sp>
        <p:nvSpPr>
          <p:cNvPr id="3" name="Content Placeholder 2"/>
          <p:cNvSpPr>
            <a:spLocks noGrp="1"/>
          </p:cNvSpPr>
          <p:nvPr>
            <p:ph idx="1"/>
          </p:nvPr>
        </p:nvSpPr>
        <p:spPr>
          <a:xfrm>
            <a:off x="1341120" y="1153551"/>
            <a:ext cx="4970029" cy="4867737"/>
          </a:xfrm>
        </p:spPr>
        <p:txBody>
          <a:bodyPr>
            <a:normAutofit fontScale="70000" lnSpcReduction="20000"/>
          </a:bodyPr>
          <a:lstStyle/>
          <a:p>
            <a:pPr lvl="1"/>
            <a:r>
              <a:rPr lang="en-CA" sz="2600" dirty="0"/>
              <a:t>Fiber optic cables are bundles of glass fibers, smaller than a human hair, which are combined into a single cable</a:t>
            </a:r>
          </a:p>
          <a:p>
            <a:pPr lvl="2"/>
            <a:r>
              <a:rPr lang="en-CA" sz="2400" dirty="0"/>
              <a:t>Core - Thin glass center of the fiber where the light travels</a:t>
            </a:r>
          </a:p>
          <a:p>
            <a:pPr lvl="2"/>
            <a:r>
              <a:rPr lang="en-CA" sz="2400" dirty="0"/>
              <a:t>Cladding - Outer optical material surrounding the core that reflects the light back into the core</a:t>
            </a:r>
          </a:p>
          <a:p>
            <a:pPr lvl="2"/>
            <a:r>
              <a:rPr lang="en-CA" sz="2400" dirty="0"/>
              <a:t>Buffer coating - Plastic coating that protects the fiber from damage and moisture</a:t>
            </a:r>
          </a:p>
          <a:p>
            <a:pPr lvl="1"/>
            <a:r>
              <a:rPr lang="en-CA" sz="2600" dirty="0"/>
              <a:t>Light travels in a straight line and only in one direction at a time. </a:t>
            </a:r>
          </a:p>
          <a:p>
            <a:pPr lvl="1"/>
            <a:r>
              <a:rPr lang="en-CA" sz="2600" dirty="0"/>
              <a:t>The inside of the cable is like a mirror; so that light can travel down the core.  Because the cladding does not absorb any light from the core, the light wave can travel great  distances.  </a:t>
            </a:r>
          </a:p>
          <a:p>
            <a:pPr lvl="1"/>
            <a:r>
              <a:rPr lang="en-CA" sz="2600" dirty="0"/>
              <a:t>Another advantage of fiber optic cables is that it is impervious to EMI and wire tapping.</a:t>
            </a:r>
          </a:p>
          <a:p>
            <a:pPr lvl="1"/>
            <a:endParaRPr lang="en-US" dirty="0"/>
          </a:p>
        </p:txBody>
      </p:sp>
      <p:pic>
        <p:nvPicPr>
          <p:cNvPr id="6" name="Picture 5" descr="Fiber-optic lines have revolutionized long-distance phone calls, cable TV and the Internet. See more electronic parts pictures."/>
          <p:cNvPicPr/>
          <p:nvPr/>
        </p:nvPicPr>
        <p:blipFill>
          <a:blip r:embed="rId3">
            <a:extLst>
              <a:ext uri="{28A0092B-C50C-407E-A947-70E740481C1C}">
                <a14:useLocalDpi xmlns:a14="http://schemas.microsoft.com/office/drawing/2010/main" val="0"/>
              </a:ext>
            </a:extLst>
          </a:blip>
          <a:srcRect/>
          <a:stretch>
            <a:fillRect/>
          </a:stretch>
        </p:blipFill>
        <p:spPr bwMode="auto">
          <a:xfrm>
            <a:off x="7113417" y="2052477"/>
            <a:ext cx="4745648" cy="3588668"/>
          </a:xfrm>
          <a:prstGeom prst="rect">
            <a:avLst/>
          </a:prstGeom>
          <a:noFill/>
          <a:ln>
            <a:noFill/>
          </a:ln>
        </p:spPr>
      </p:pic>
    </p:spTree>
    <p:extLst>
      <p:ext uri="{BB962C8B-B14F-4D97-AF65-F5344CB8AC3E}">
        <p14:creationId xmlns:p14="http://schemas.microsoft.com/office/powerpoint/2010/main" val="368798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Connections</a:t>
            </a:r>
          </a:p>
        </p:txBody>
      </p:sp>
      <p:sp>
        <p:nvSpPr>
          <p:cNvPr id="3" name="Content Placeholder 2"/>
          <p:cNvSpPr>
            <a:spLocks noGrp="1"/>
          </p:cNvSpPr>
          <p:nvPr>
            <p:ph type="body" idx="1"/>
          </p:nvPr>
        </p:nvSpPr>
        <p:spPr/>
        <p:txBody>
          <a:bodyPr/>
          <a:lstStyle/>
          <a:p>
            <a:pPr lvl="0"/>
            <a:r>
              <a:rPr lang="en-US" dirty="0"/>
              <a:t>DSL Cable Modem Bell </a:t>
            </a:r>
            <a:r>
              <a:rPr lang="en-US" dirty="0" err="1"/>
              <a:t>Fibe</a:t>
            </a:r>
            <a:endParaRPr lang="en-US" dirty="0"/>
          </a:p>
        </p:txBody>
      </p:sp>
    </p:spTree>
    <p:extLst>
      <p:ext uri="{BB962C8B-B14F-4D97-AF65-F5344CB8AC3E}">
        <p14:creationId xmlns:p14="http://schemas.microsoft.com/office/powerpoint/2010/main" val="161259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DSL</a:t>
            </a:r>
            <a:br>
              <a:rPr lang="en-CA" dirty="0"/>
            </a:br>
            <a:endParaRPr lang="en-US" dirty="0"/>
          </a:p>
        </p:txBody>
      </p:sp>
      <p:sp>
        <p:nvSpPr>
          <p:cNvPr id="3" name="Content Placeholder 2"/>
          <p:cNvSpPr>
            <a:spLocks noGrp="1"/>
          </p:cNvSpPr>
          <p:nvPr>
            <p:ph idx="1"/>
          </p:nvPr>
        </p:nvSpPr>
        <p:spPr>
          <a:xfrm>
            <a:off x="516366" y="4061426"/>
            <a:ext cx="10940527" cy="2653553"/>
          </a:xfrm>
        </p:spPr>
        <p:txBody>
          <a:bodyPr>
            <a:noAutofit/>
          </a:bodyPr>
          <a:lstStyle/>
          <a:p>
            <a:r>
              <a:rPr lang="en-US" dirty="0"/>
              <a:t>UTP used to connect home to telephone switching station (physical limit of copper is 3 miles)</a:t>
            </a:r>
          </a:p>
          <a:p>
            <a:r>
              <a:rPr lang="en-US" dirty="0"/>
              <a:t>DSL Modem creates a permanent connection – always on </a:t>
            </a:r>
          </a:p>
          <a:p>
            <a:r>
              <a:rPr lang="en-US" dirty="0"/>
              <a:t>DSL Modem divides the frequencies above 3400 Hz into downstream and upstream channels which is why if you have a land line, there must be a splitter on the line to split the telephone frequencies</a:t>
            </a:r>
          </a:p>
          <a:p>
            <a:r>
              <a:rPr lang="en-US" dirty="0"/>
              <a:t>DSL uses discrete analog signals to send digital data.  At the head office a DSLAM (DSL Access Multiplexer) is installed to convert many DSL transmissions onto one trunk line</a:t>
            </a:r>
          </a:p>
        </p:txBody>
      </p:sp>
      <p:pic>
        <p:nvPicPr>
          <p:cNvPr id="5" name="Picture 4"/>
          <p:cNvPicPr>
            <a:picLocks noChangeAspect="1"/>
          </p:cNvPicPr>
          <p:nvPr/>
        </p:nvPicPr>
        <p:blipFill>
          <a:blip r:embed="rId3"/>
          <a:stretch>
            <a:fillRect/>
          </a:stretch>
        </p:blipFill>
        <p:spPr>
          <a:xfrm>
            <a:off x="2980666" y="707781"/>
            <a:ext cx="7373156" cy="3069368"/>
          </a:xfrm>
          <a:prstGeom prst="rect">
            <a:avLst/>
          </a:prstGeom>
        </p:spPr>
      </p:pic>
    </p:spTree>
    <p:extLst>
      <p:ext uri="{BB962C8B-B14F-4D97-AF65-F5344CB8AC3E}">
        <p14:creationId xmlns:p14="http://schemas.microsoft.com/office/powerpoint/2010/main" val="264189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Cable Modem</a:t>
            </a:r>
            <a:br>
              <a:rPr lang="en-CA" dirty="0"/>
            </a:br>
            <a:endParaRPr lang="en-US" dirty="0"/>
          </a:p>
        </p:txBody>
      </p:sp>
      <p:sp>
        <p:nvSpPr>
          <p:cNvPr id="3" name="Content Placeholder 2"/>
          <p:cNvSpPr>
            <a:spLocks noGrp="1"/>
          </p:cNvSpPr>
          <p:nvPr>
            <p:ph idx="1"/>
          </p:nvPr>
        </p:nvSpPr>
        <p:spPr>
          <a:xfrm>
            <a:off x="371137" y="1210649"/>
            <a:ext cx="5615493" cy="5333586"/>
          </a:xfrm>
        </p:spPr>
        <p:txBody>
          <a:bodyPr>
            <a:noAutofit/>
          </a:bodyPr>
          <a:lstStyle/>
          <a:p>
            <a:r>
              <a:rPr lang="en-US" dirty="0"/>
              <a:t>CATV divides each TV channel into a 5 MHz channel.  The bandwidth is a shared with all other users in the neighbourhood</a:t>
            </a:r>
          </a:p>
          <a:p>
            <a:r>
              <a:rPr lang="en-US" dirty="0"/>
              <a:t>Cable modem uses Ethernet to connect to the local network and provides DHCP services to local hosts</a:t>
            </a:r>
          </a:p>
          <a:p>
            <a:r>
              <a:rPr lang="en-US" dirty="0"/>
              <a:t>At the head office a CMTS (Cable Modem Termination system) is responsible for connecting a group of customers to an ISP</a:t>
            </a:r>
          </a:p>
          <a:p>
            <a:r>
              <a:rPr lang="en-US" dirty="0"/>
              <a:t>Downloaded content is modulated using QAM (</a:t>
            </a:r>
            <a:r>
              <a:rPr lang="en-US" dirty="0" err="1"/>
              <a:t>Quadrapture</a:t>
            </a:r>
            <a:r>
              <a:rPr lang="en-US" dirty="0"/>
              <a:t> Amplitude Modulation) converting 4 bits at a time to discrete digital values. </a:t>
            </a:r>
          </a:p>
          <a:p>
            <a:r>
              <a:rPr lang="en-US" dirty="0"/>
              <a:t>Upstream content uses </a:t>
            </a:r>
            <a:r>
              <a:rPr lang="en-US" dirty="0" err="1"/>
              <a:t>Quadrapture</a:t>
            </a:r>
            <a:r>
              <a:rPr lang="en-US" dirty="0"/>
              <a:t> PSK sending 2 bits at a time. QPSK is used because it is least affected by noise</a:t>
            </a:r>
          </a:p>
        </p:txBody>
      </p:sp>
      <p:pic>
        <p:nvPicPr>
          <p:cNvPr id="6" name="Picture 5" descr="http://www.tvdictionary.com/sample_diagrams/ag_Cable_Modem_Overview_low_res.jpg"/>
          <p:cNvPicPr/>
          <p:nvPr/>
        </p:nvPicPr>
        <p:blipFill>
          <a:blip r:embed="rId3">
            <a:extLst>
              <a:ext uri="{28A0092B-C50C-407E-A947-70E740481C1C}">
                <a14:useLocalDpi xmlns:a14="http://schemas.microsoft.com/office/drawing/2010/main" val="0"/>
              </a:ext>
            </a:extLst>
          </a:blip>
          <a:srcRect/>
          <a:stretch>
            <a:fillRect/>
          </a:stretch>
        </p:blipFill>
        <p:spPr bwMode="auto">
          <a:xfrm>
            <a:off x="6364941" y="1210649"/>
            <a:ext cx="5545792" cy="4634339"/>
          </a:xfrm>
          <a:prstGeom prst="rect">
            <a:avLst/>
          </a:prstGeom>
          <a:noFill/>
          <a:ln>
            <a:noFill/>
          </a:ln>
        </p:spPr>
      </p:pic>
    </p:spTree>
    <p:extLst>
      <p:ext uri="{BB962C8B-B14F-4D97-AF65-F5344CB8AC3E}">
        <p14:creationId xmlns:p14="http://schemas.microsoft.com/office/powerpoint/2010/main" val="316724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484" y="381617"/>
            <a:ext cx="9509760" cy="878541"/>
          </a:xfrm>
        </p:spPr>
        <p:txBody>
          <a:bodyPr>
            <a:normAutofit fontScale="90000"/>
          </a:bodyPr>
          <a:lstStyle/>
          <a:p>
            <a:br>
              <a:rPr lang="en-CA" b="1" dirty="0"/>
            </a:br>
            <a:br>
              <a:rPr lang="en-CA" b="1" dirty="0"/>
            </a:br>
            <a:br>
              <a:rPr lang="en-CA" b="1" dirty="0"/>
            </a:br>
            <a:r>
              <a:rPr lang="en-CA" b="1" dirty="0"/>
              <a:t>Bell </a:t>
            </a:r>
            <a:r>
              <a:rPr lang="en-CA" b="1" dirty="0" err="1"/>
              <a:t>Fibe</a:t>
            </a:r>
            <a:br>
              <a:rPr lang="en-CA" dirty="0"/>
            </a:br>
            <a:endParaRPr lang="en-US" dirty="0"/>
          </a:p>
        </p:txBody>
      </p:sp>
      <p:pic>
        <p:nvPicPr>
          <p:cNvPr id="5" name="Picture 4" descr="http://cache.boston.com/bonzai-fba/Globe_Graphic/2005/07/14/1121323887_9818.gif"/>
          <p:cNvPicPr/>
          <p:nvPr/>
        </p:nvPicPr>
        <p:blipFill>
          <a:blip r:embed="rId3">
            <a:extLst>
              <a:ext uri="{28A0092B-C50C-407E-A947-70E740481C1C}">
                <a14:useLocalDpi xmlns:a14="http://schemas.microsoft.com/office/drawing/2010/main" val="0"/>
              </a:ext>
            </a:extLst>
          </a:blip>
          <a:srcRect/>
          <a:stretch>
            <a:fillRect/>
          </a:stretch>
        </p:blipFill>
        <p:spPr bwMode="auto">
          <a:xfrm>
            <a:off x="6149788" y="1260158"/>
            <a:ext cx="5629834" cy="5122713"/>
          </a:xfrm>
          <a:prstGeom prst="rect">
            <a:avLst/>
          </a:prstGeom>
          <a:noFill/>
          <a:ln>
            <a:noFill/>
          </a:ln>
        </p:spPr>
      </p:pic>
      <p:sp>
        <p:nvSpPr>
          <p:cNvPr id="9" name="TextBox 8"/>
          <p:cNvSpPr txBox="1"/>
          <p:nvPr/>
        </p:nvSpPr>
        <p:spPr>
          <a:xfrm>
            <a:off x="430306" y="1062934"/>
            <a:ext cx="539675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Bell </a:t>
            </a:r>
            <a:r>
              <a:rPr lang="en-US" dirty="0" err="1"/>
              <a:t>Fibe</a:t>
            </a:r>
            <a:r>
              <a:rPr lang="en-US" dirty="0"/>
              <a:t> is a “streaming service” using IP multicasting.  Each packet leaves the server only once, but is sent simultaneously to many different destinations using the IGMP (IP Group Membership Protocol.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server can send information to many clients as easily as to a single client using the RTSP (Real-Time Streaming Protocol). </a:t>
            </a:r>
            <a:br>
              <a:rPr lang="en-US" dirty="0"/>
            </a:br>
            <a:endParaRPr lang="en-US" dirty="0"/>
          </a:p>
          <a:p>
            <a:pPr marL="285750" indent="-285750">
              <a:buFont typeface="Arial" panose="020B0604020202020204" pitchFamily="34" charset="0"/>
              <a:buChar char="•"/>
            </a:pPr>
            <a:r>
              <a:rPr lang="en-US" dirty="0"/>
              <a:t>  IP multicasting is more efficient in bandwidth because it sends only the selected channel to the appropriate IP group.</a:t>
            </a:r>
            <a:br>
              <a:rPr lang="en-US" dirty="0"/>
            </a:br>
            <a:r>
              <a:rPr lang="en-US" dirty="0"/>
              <a:t> </a:t>
            </a:r>
          </a:p>
          <a:p>
            <a:pPr marL="285750" indent="-285750">
              <a:buFont typeface="Arial" panose="020B0604020202020204" pitchFamily="34" charset="0"/>
              <a:buChar char="•"/>
            </a:pPr>
            <a:r>
              <a:rPr lang="en-US" dirty="0"/>
              <a:t>To avoid latency and buffering,  caching server farms , known as CDNs, maintain mirrored copies of program content </a:t>
            </a:r>
            <a:endParaRPr lang="en-CA" dirty="0"/>
          </a:p>
        </p:txBody>
      </p:sp>
    </p:spTree>
    <p:extLst>
      <p:ext uri="{BB962C8B-B14F-4D97-AF65-F5344CB8AC3E}">
        <p14:creationId xmlns:p14="http://schemas.microsoft.com/office/powerpoint/2010/main" val="87923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1341120" y="1901952"/>
            <a:ext cx="9867448" cy="4123944"/>
          </a:xfrm>
        </p:spPr>
        <p:txBody>
          <a:bodyPr>
            <a:normAutofit fontScale="92500" lnSpcReduction="10000"/>
          </a:bodyPr>
          <a:lstStyle/>
          <a:p>
            <a:pPr marL="502920" indent="-457200">
              <a:buFont typeface="+mj-lt"/>
              <a:buAutoNum type="arabicPeriod"/>
            </a:pPr>
            <a:r>
              <a:rPr lang="en-US" dirty="0"/>
              <a:t>Electricity and Magnetism are two attributes of an electromagnetic field.  A moving magnet will generate an electrical current and an electrical current will generate a magnetic field.  The latter will pull electrons from the </a:t>
            </a:r>
            <a:r>
              <a:rPr lang="en-US" dirty="0" err="1"/>
              <a:t>centre</a:t>
            </a:r>
            <a:r>
              <a:rPr lang="en-US" dirty="0"/>
              <a:t> of the medium weakening the signal</a:t>
            </a:r>
          </a:p>
          <a:p>
            <a:pPr marL="502920" indent="-457200">
              <a:buFont typeface="+mj-lt"/>
              <a:buAutoNum type="arabicPeriod"/>
            </a:pPr>
            <a:r>
              <a:rPr lang="en-US" dirty="0"/>
              <a:t>All signals have phase, amplitude and frequency.  Each of these attributes can be used to send discrete digital values. Analog signals are more susceptible to noise than digital signals.</a:t>
            </a:r>
          </a:p>
          <a:p>
            <a:pPr marL="502920" indent="-457200">
              <a:buFont typeface="+mj-lt"/>
              <a:buAutoNum type="arabicPeriod"/>
            </a:pPr>
            <a:r>
              <a:rPr lang="en-US" dirty="0"/>
              <a:t>It is important to convert metric values correctly. Convention states that there must be 1-3 digits in front of the metric prefix and that there should not be a space between the metric prefix and the base unit.</a:t>
            </a:r>
          </a:p>
          <a:p>
            <a:pPr marL="502920" indent="-457200">
              <a:buFont typeface="+mj-lt"/>
              <a:buAutoNum type="arabicPeriod"/>
            </a:pPr>
            <a:r>
              <a:rPr lang="en-US" dirty="0"/>
              <a:t>There are 3 types of cables used today in data communications: UTP/STP,. Coaxial and fiber optic.  Each of these cables are used in common home connections.  DSL uses UTP cable and is an always on circuit to the </a:t>
            </a:r>
            <a:r>
              <a:rPr lang="en-US" dirty="0" err="1"/>
              <a:t>teleco</a:t>
            </a:r>
            <a:r>
              <a:rPr lang="en-US" dirty="0"/>
              <a:t>. Cable modems use coaxial cable and is a shared connection using Ethernet to connect local hosts to the network.  Fiber optic cable is used with Bell </a:t>
            </a:r>
            <a:r>
              <a:rPr lang="en-US" dirty="0" err="1"/>
              <a:t>Fibe</a:t>
            </a:r>
            <a:r>
              <a:rPr lang="en-US" dirty="0"/>
              <a:t>.  The latter is based on IP multicasting and RSTP protocols.</a:t>
            </a:r>
          </a:p>
          <a:p>
            <a:pPr marL="502920" indent="-457200">
              <a:buFont typeface="+mj-lt"/>
              <a:buAutoNum type="arabicPeriod"/>
            </a:pPr>
            <a:endParaRPr lang="en-US" dirty="0"/>
          </a:p>
        </p:txBody>
      </p:sp>
    </p:spTree>
    <p:extLst>
      <p:ext uri="{BB962C8B-B14F-4D97-AF65-F5344CB8AC3E}">
        <p14:creationId xmlns:p14="http://schemas.microsoft.com/office/powerpoint/2010/main" val="115323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6379-9E3D-4D43-83FB-851E40AED3EF}"/>
              </a:ext>
            </a:extLst>
          </p:cNvPr>
          <p:cNvSpPr>
            <a:spLocks noGrp="1"/>
          </p:cNvSpPr>
          <p:nvPr>
            <p:ph type="title"/>
          </p:nvPr>
        </p:nvSpPr>
        <p:spPr/>
        <p:txBody>
          <a:bodyPr/>
          <a:lstStyle/>
          <a:p>
            <a:r>
              <a:rPr lang="en-CA" dirty="0"/>
              <a:t>Signal					Data</a:t>
            </a:r>
          </a:p>
        </p:txBody>
      </p:sp>
      <p:sp>
        <p:nvSpPr>
          <p:cNvPr id="3" name="Content Placeholder 2">
            <a:extLst>
              <a:ext uri="{FF2B5EF4-FFF2-40B4-BE49-F238E27FC236}">
                <a16:creationId xmlns:a16="http://schemas.microsoft.com/office/drawing/2014/main" id="{F838CC14-7C62-4901-9770-33F12360883A}"/>
              </a:ext>
            </a:extLst>
          </p:cNvPr>
          <p:cNvSpPr>
            <a:spLocks noGrp="1"/>
          </p:cNvSpPr>
          <p:nvPr>
            <p:ph sz="half" idx="1"/>
          </p:nvPr>
        </p:nvSpPr>
        <p:spPr/>
        <p:txBody>
          <a:bodyPr/>
          <a:lstStyle/>
          <a:p>
            <a:r>
              <a:rPr lang="en-CA" dirty="0"/>
              <a:t>A signal is a form in which data is transmitted</a:t>
            </a:r>
          </a:p>
          <a:p>
            <a:r>
              <a:rPr lang="en-CA" dirty="0"/>
              <a:t>It describes the behavior of data</a:t>
            </a:r>
          </a:p>
        </p:txBody>
      </p:sp>
      <p:pic>
        <p:nvPicPr>
          <p:cNvPr id="5" name="Picture 2" descr="Figure 2 (sigsize2.png)">
            <a:extLst>
              <a:ext uri="{FF2B5EF4-FFF2-40B4-BE49-F238E27FC236}">
                <a16:creationId xmlns:a16="http://schemas.microsoft.com/office/drawing/2014/main" id="{CB518A2F-B20B-4A5E-AE09-3340D9E608C1}"/>
              </a:ext>
            </a:extLst>
          </p:cNvPr>
          <p:cNvPicPr>
            <a:picLocks noChangeAspect="1" noChangeArrowheads="1"/>
          </p:cNvPicPr>
          <p:nvPr/>
        </p:nvPicPr>
        <p:blipFill>
          <a:blip r:embed="rId3" cstate="print"/>
          <a:srcRect/>
          <a:stretch>
            <a:fillRect/>
          </a:stretch>
        </p:blipFill>
        <p:spPr bwMode="auto">
          <a:xfrm>
            <a:off x="634375" y="4132671"/>
            <a:ext cx="5225479" cy="1233425"/>
          </a:xfrm>
          <a:prstGeom prst="rect">
            <a:avLst/>
          </a:prstGeom>
          <a:noFill/>
        </p:spPr>
      </p:pic>
      <p:sp>
        <p:nvSpPr>
          <p:cNvPr id="13" name="Content Placeholder 12">
            <a:extLst>
              <a:ext uri="{FF2B5EF4-FFF2-40B4-BE49-F238E27FC236}">
                <a16:creationId xmlns:a16="http://schemas.microsoft.com/office/drawing/2014/main" id="{1FC3F06F-2775-4522-80C8-C830DA57CE51}"/>
              </a:ext>
            </a:extLst>
          </p:cNvPr>
          <p:cNvSpPr>
            <a:spLocks noGrp="1"/>
          </p:cNvSpPr>
          <p:nvPr>
            <p:ph sz="half" idx="2"/>
          </p:nvPr>
        </p:nvSpPr>
        <p:spPr>
          <a:xfrm>
            <a:off x="6278880" y="1901952"/>
            <a:ext cx="4572000" cy="4123944"/>
          </a:xfrm>
        </p:spPr>
        <p:txBody>
          <a:bodyPr/>
          <a:lstStyle/>
          <a:p>
            <a:r>
              <a:rPr lang="en-CA" dirty="0"/>
              <a:t>Entities that convey information</a:t>
            </a:r>
          </a:p>
          <a:p>
            <a:r>
              <a:rPr lang="en-CA" dirty="0"/>
              <a:t>Data can be in any of these forms</a:t>
            </a:r>
          </a:p>
        </p:txBody>
      </p:sp>
      <p:grpSp>
        <p:nvGrpSpPr>
          <p:cNvPr id="4" name="Group 3">
            <a:extLst>
              <a:ext uri="{FF2B5EF4-FFF2-40B4-BE49-F238E27FC236}">
                <a16:creationId xmlns:a16="http://schemas.microsoft.com/office/drawing/2014/main" id="{2BDAED39-1C82-455F-B3D7-F5B2F52A258F}"/>
              </a:ext>
            </a:extLst>
          </p:cNvPr>
          <p:cNvGrpSpPr/>
          <p:nvPr/>
        </p:nvGrpSpPr>
        <p:grpSpPr>
          <a:xfrm>
            <a:off x="6463454" y="3014134"/>
            <a:ext cx="3628813" cy="2788580"/>
            <a:chOff x="6463454" y="3014134"/>
            <a:chExt cx="3628813" cy="2788580"/>
          </a:xfrm>
        </p:grpSpPr>
        <p:sp>
          <p:nvSpPr>
            <p:cNvPr id="15" name="Oval 14">
              <a:extLst>
                <a:ext uri="{FF2B5EF4-FFF2-40B4-BE49-F238E27FC236}">
                  <a16:creationId xmlns:a16="http://schemas.microsoft.com/office/drawing/2014/main" id="{6829F82E-2DEC-44FB-BE1B-5E15956FB24C}"/>
                </a:ext>
              </a:extLst>
            </p:cNvPr>
            <p:cNvSpPr/>
            <p:nvPr/>
          </p:nvSpPr>
          <p:spPr>
            <a:xfrm>
              <a:off x="8931705" y="3737583"/>
              <a:ext cx="1160562" cy="507999"/>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Image</a:t>
              </a:r>
            </a:p>
          </p:txBody>
        </p:sp>
        <p:sp>
          <p:nvSpPr>
            <p:cNvPr id="16" name="Oval 15">
              <a:extLst>
                <a:ext uri="{FF2B5EF4-FFF2-40B4-BE49-F238E27FC236}">
                  <a16:creationId xmlns:a16="http://schemas.microsoft.com/office/drawing/2014/main" id="{2498E781-1767-4809-97AE-6D7E4ACF5124}"/>
                </a:ext>
              </a:extLst>
            </p:cNvPr>
            <p:cNvSpPr/>
            <p:nvPr/>
          </p:nvSpPr>
          <p:spPr>
            <a:xfrm>
              <a:off x="8931705" y="3014134"/>
              <a:ext cx="1076524" cy="507999"/>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rPr>
                <a:t>Text</a:t>
              </a:r>
              <a:endParaRPr lang="en-CA" dirty="0">
                <a:solidFill>
                  <a:schemeClr val="tx1"/>
                </a:solidFill>
              </a:endParaRPr>
            </a:p>
          </p:txBody>
        </p:sp>
        <p:sp>
          <p:nvSpPr>
            <p:cNvPr id="17" name="Oval 16">
              <a:extLst>
                <a:ext uri="{FF2B5EF4-FFF2-40B4-BE49-F238E27FC236}">
                  <a16:creationId xmlns:a16="http://schemas.microsoft.com/office/drawing/2014/main" id="{259F906A-D018-4992-A340-A4B33D94A121}"/>
                </a:ext>
              </a:extLst>
            </p:cNvPr>
            <p:cNvSpPr/>
            <p:nvPr/>
          </p:nvSpPr>
          <p:spPr>
            <a:xfrm>
              <a:off x="8931705" y="4495385"/>
              <a:ext cx="1160562" cy="507999"/>
            </a:xfrm>
            <a:prstGeom prst="ellipse">
              <a:avLst/>
            </a:prstGeom>
            <a:solidFill>
              <a:srgbClr val="EF99E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Audio</a:t>
              </a:r>
            </a:p>
          </p:txBody>
        </p:sp>
        <p:sp>
          <p:nvSpPr>
            <p:cNvPr id="18" name="Oval 17">
              <a:extLst>
                <a:ext uri="{FF2B5EF4-FFF2-40B4-BE49-F238E27FC236}">
                  <a16:creationId xmlns:a16="http://schemas.microsoft.com/office/drawing/2014/main" id="{1047CF28-3F06-4876-BAA5-23A20B6AD62A}"/>
                </a:ext>
              </a:extLst>
            </p:cNvPr>
            <p:cNvSpPr/>
            <p:nvPr/>
          </p:nvSpPr>
          <p:spPr>
            <a:xfrm>
              <a:off x="6463454" y="3954346"/>
              <a:ext cx="1634066" cy="795039"/>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Data</a:t>
              </a:r>
            </a:p>
          </p:txBody>
        </p:sp>
        <p:cxnSp>
          <p:nvCxnSpPr>
            <p:cNvPr id="20" name="Straight Arrow Connector 19">
              <a:extLst>
                <a:ext uri="{FF2B5EF4-FFF2-40B4-BE49-F238E27FC236}">
                  <a16:creationId xmlns:a16="http://schemas.microsoft.com/office/drawing/2014/main" id="{E0293D37-6CB7-43E1-9DDB-ED2832111C67}"/>
                </a:ext>
              </a:extLst>
            </p:cNvPr>
            <p:cNvCxnSpPr>
              <a:cxnSpLocks/>
            </p:cNvCxnSpPr>
            <p:nvPr/>
          </p:nvCxnSpPr>
          <p:spPr>
            <a:xfrm flipV="1">
              <a:off x="7780867" y="3352800"/>
              <a:ext cx="1066800" cy="61112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E717956-1DBC-4537-BE1D-8794F92293B6}"/>
                </a:ext>
              </a:extLst>
            </p:cNvPr>
            <p:cNvCxnSpPr>
              <a:cxnSpLocks/>
            </p:cNvCxnSpPr>
            <p:nvPr/>
          </p:nvCxnSpPr>
          <p:spPr>
            <a:xfrm flipV="1">
              <a:off x="8204200" y="4097920"/>
              <a:ext cx="643467" cy="31050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949292-E41C-45F7-B91A-12358937C6BB}"/>
                </a:ext>
              </a:extLst>
            </p:cNvPr>
            <p:cNvCxnSpPr>
              <a:cxnSpLocks/>
            </p:cNvCxnSpPr>
            <p:nvPr/>
          </p:nvCxnSpPr>
          <p:spPr>
            <a:xfrm>
              <a:off x="8142707" y="4563111"/>
              <a:ext cx="704960" cy="18627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3985BF6-690F-48D9-B24A-FB4B0AEA8B29}"/>
                </a:ext>
              </a:extLst>
            </p:cNvPr>
            <p:cNvSpPr/>
            <p:nvPr/>
          </p:nvSpPr>
          <p:spPr>
            <a:xfrm>
              <a:off x="8931705" y="5294715"/>
              <a:ext cx="1160562" cy="50799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a:extLst>
                <a:ext uri="{FF2B5EF4-FFF2-40B4-BE49-F238E27FC236}">
                  <a16:creationId xmlns:a16="http://schemas.microsoft.com/office/drawing/2014/main" id="{BC417ACC-FD8A-4057-BB30-BEB695354AA8}"/>
                </a:ext>
              </a:extLst>
            </p:cNvPr>
            <p:cNvSpPr txBox="1"/>
            <p:nvPr/>
          </p:nvSpPr>
          <p:spPr>
            <a:xfrm>
              <a:off x="9148015" y="5364332"/>
              <a:ext cx="860214" cy="369332"/>
            </a:xfrm>
            <a:prstGeom prst="rect">
              <a:avLst/>
            </a:prstGeom>
            <a:noFill/>
          </p:spPr>
          <p:txBody>
            <a:bodyPr wrap="square" rtlCol="0">
              <a:spAutoFit/>
            </a:bodyPr>
            <a:lstStyle/>
            <a:p>
              <a:r>
                <a:rPr lang="en-CA" dirty="0"/>
                <a:t> Video</a:t>
              </a:r>
            </a:p>
          </p:txBody>
        </p:sp>
        <p:cxnSp>
          <p:nvCxnSpPr>
            <p:cNvPr id="33" name="Straight Arrow Connector 32">
              <a:extLst>
                <a:ext uri="{FF2B5EF4-FFF2-40B4-BE49-F238E27FC236}">
                  <a16:creationId xmlns:a16="http://schemas.microsoft.com/office/drawing/2014/main" id="{B2AE9C4E-C407-4DA6-9C9C-D05930C180C5}"/>
                </a:ext>
              </a:extLst>
            </p:cNvPr>
            <p:cNvCxnSpPr>
              <a:cxnSpLocks/>
            </p:cNvCxnSpPr>
            <p:nvPr/>
          </p:nvCxnSpPr>
          <p:spPr>
            <a:xfrm>
              <a:off x="7603067" y="4749383"/>
              <a:ext cx="1244600" cy="66539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789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lstStyle/>
          <a:p>
            <a:r>
              <a:rPr lang="en-CA" b="1" dirty="0"/>
              <a:t>Amplitude Frequency and Period</a:t>
            </a:r>
            <a:br>
              <a:rPr lang="en-CA" dirty="0"/>
            </a:br>
            <a:r>
              <a:rPr lang="en-US" dirty="0"/>
              <a:t> </a:t>
            </a:r>
          </a:p>
        </p:txBody>
      </p:sp>
      <p:pic>
        <p:nvPicPr>
          <p:cNvPr id="9" name="Picture 8"/>
          <p:cNvPicPr>
            <a:picLocks noChangeAspect="1"/>
          </p:cNvPicPr>
          <p:nvPr/>
        </p:nvPicPr>
        <p:blipFill>
          <a:blip r:embed="rId3"/>
          <a:stretch>
            <a:fillRect/>
          </a:stretch>
        </p:blipFill>
        <p:spPr>
          <a:xfrm>
            <a:off x="5630060" y="2128345"/>
            <a:ext cx="5926558" cy="2099231"/>
          </a:xfrm>
          <a:prstGeom prst="rect">
            <a:avLst/>
          </a:prstGeom>
        </p:spPr>
      </p:pic>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p:cNvSpPr txBox="1"/>
          <p:nvPr/>
        </p:nvSpPr>
        <p:spPr>
          <a:xfrm>
            <a:off x="882869" y="1611797"/>
            <a:ext cx="4477407" cy="4801314"/>
          </a:xfrm>
          <a:prstGeom prst="rect">
            <a:avLst/>
          </a:prstGeom>
          <a:noFill/>
        </p:spPr>
        <p:txBody>
          <a:bodyPr wrap="square" rtlCol="0">
            <a:spAutoFit/>
          </a:bodyPr>
          <a:lstStyle/>
          <a:p>
            <a:pPr marL="285750" indent="-285750">
              <a:buFont typeface="Arial" panose="020B0604020202020204" pitchFamily="34" charset="0"/>
              <a:buChar char="•"/>
            </a:pPr>
            <a:r>
              <a:rPr lang="en-CA" dirty="0"/>
              <a:t>All signals have 3 attributes Amplitude Frequency and Phase</a:t>
            </a:r>
            <a:br>
              <a:rPr lang="en-CA" dirty="0"/>
            </a:br>
            <a:endParaRPr lang="en-CA" dirty="0"/>
          </a:p>
          <a:p>
            <a:pPr marL="285750" indent="-285750">
              <a:buFont typeface="Arial" panose="020B0604020202020204" pitchFamily="34" charset="0"/>
              <a:buChar char="•"/>
            </a:pPr>
            <a:r>
              <a:rPr lang="en-CA" dirty="0"/>
              <a:t>Amplitude refers to the height of the waveform, measured in volts or watts</a:t>
            </a:r>
            <a:br>
              <a:rPr lang="en-CA" dirty="0"/>
            </a:br>
            <a:r>
              <a:rPr lang="en-CA" dirty="0"/>
              <a:t>.</a:t>
            </a:r>
          </a:p>
          <a:p>
            <a:pPr marL="285750" indent="-285750">
              <a:buFont typeface="Arial" panose="020B0604020202020204" pitchFamily="34" charset="0"/>
              <a:buChar char="•"/>
            </a:pPr>
            <a:r>
              <a:rPr lang="en-CA" dirty="0"/>
              <a:t>Frequency refers to the number of waveforms completed in a second, measured in hertz.</a:t>
            </a:r>
            <a:br>
              <a:rPr lang="en-CA" dirty="0"/>
            </a:br>
            <a:endParaRPr lang="en-CA" dirty="0"/>
          </a:p>
          <a:p>
            <a:pPr marL="285750" indent="-285750">
              <a:buFont typeface="Arial" panose="020B0604020202020204" pitchFamily="34" charset="0"/>
              <a:buChar char="•"/>
            </a:pPr>
            <a:r>
              <a:rPr lang="en-CA" dirty="0"/>
              <a:t>Period is the time it takes to complete 1 complete cycle of the waveform</a:t>
            </a:r>
            <a:br>
              <a:rPr lang="en-CA" dirty="0"/>
            </a:br>
            <a:endParaRPr lang="en-CA" dirty="0"/>
          </a:p>
          <a:p>
            <a:pPr marL="285750" indent="-285750">
              <a:buFont typeface="Arial" panose="020B0604020202020204" pitchFamily="34" charset="0"/>
              <a:buChar char="•"/>
            </a:pPr>
            <a:r>
              <a:rPr lang="en-CA" dirty="0"/>
              <a:t>Frequency and Period are inverse values</a:t>
            </a:r>
            <a:br>
              <a:rPr lang="en-CA" dirty="0"/>
            </a:br>
            <a:endParaRPr lang="en-CA" dirty="0"/>
          </a:p>
          <a:p>
            <a:pPr marL="285750" indent="-285750">
              <a:buFont typeface="Arial" panose="020B0604020202020204" pitchFamily="34" charset="0"/>
              <a:buChar char="•"/>
            </a:pPr>
            <a:r>
              <a:rPr lang="en-CA" dirty="0"/>
              <a:t>If the frequency is 6, the period is 1/6 of a second.</a:t>
            </a:r>
          </a:p>
        </p:txBody>
      </p:sp>
    </p:spTree>
    <p:extLst>
      <p:ext uri="{BB962C8B-B14F-4D97-AF65-F5344CB8AC3E}">
        <p14:creationId xmlns:p14="http://schemas.microsoft.com/office/powerpoint/2010/main" val="190608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normAutofit/>
          </a:bodyPr>
          <a:lstStyle/>
          <a:p>
            <a:r>
              <a:rPr lang="en-CA" b="1" dirty="0"/>
              <a:t>Phase</a:t>
            </a:r>
            <a:endParaRPr lang="en-US" dirty="0"/>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4792717" y="2128345"/>
            <a:ext cx="7290294" cy="2570437"/>
          </a:xfrm>
          <a:prstGeom prst="rect">
            <a:avLst/>
          </a:prstGeom>
        </p:spPr>
      </p:pic>
      <p:sp>
        <p:nvSpPr>
          <p:cNvPr id="4" name="TextBox 3"/>
          <p:cNvSpPr txBox="1"/>
          <p:nvPr/>
        </p:nvSpPr>
        <p:spPr>
          <a:xfrm>
            <a:off x="788276" y="1970690"/>
            <a:ext cx="3862552" cy="3600986"/>
          </a:xfrm>
          <a:prstGeom prst="rect">
            <a:avLst/>
          </a:prstGeom>
          <a:noFill/>
        </p:spPr>
        <p:txBody>
          <a:bodyPr wrap="square" rtlCol="0">
            <a:spAutoFit/>
          </a:bodyPr>
          <a:lstStyle/>
          <a:p>
            <a:pPr marL="285750" indent="-285750">
              <a:buFont typeface="Arial" panose="020B0604020202020204" pitchFamily="34" charset="0"/>
              <a:buChar char="•"/>
            </a:pPr>
            <a:r>
              <a:rPr lang="en-CA" dirty="0"/>
              <a:t>Phase refers to the position of the waveform relative to a point in time</a:t>
            </a:r>
            <a:br>
              <a:rPr lang="en-CA" dirty="0"/>
            </a:br>
            <a:endParaRPr lang="en-CA" dirty="0"/>
          </a:p>
          <a:p>
            <a:pPr marL="285750" indent="-285750">
              <a:buFont typeface="Arial" panose="020B0604020202020204" pitchFamily="34" charset="0"/>
              <a:buChar char="•"/>
            </a:pPr>
            <a:r>
              <a:rPr lang="en-CA" dirty="0"/>
              <a:t>Technology exists to start a signal with a “phase shift”</a:t>
            </a:r>
            <a:br>
              <a:rPr lang="en-CA" dirty="0"/>
            </a:br>
            <a:endParaRPr lang="en-CA" dirty="0"/>
          </a:p>
          <a:p>
            <a:pPr marL="285750" indent="-285750">
              <a:buFont typeface="Arial" panose="020B0604020202020204" pitchFamily="34" charset="0"/>
              <a:buChar char="•"/>
            </a:pPr>
            <a:r>
              <a:rPr lang="en-CA" dirty="0"/>
              <a:t>The signals in the last slide all had a phase shift of “0”</a:t>
            </a:r>
            <a:br>
              <a:rPr lang="en-CA" dirty="0"/>
            </a:br>
            <a:endParaRPr lang="en-CA" dirty="0"/>
          </a:p>
          <a:p>
            <a:pPr marL="285750" indent="-285750">
              <a:buFont typeface="Arial" panose="020B0604020202020204" pitchFamily="34" charset="0"/>
              <a:buChar char="•"/>
            </a:pPr>
            <a:r>
              <a:rPr lang="en-CA" dirty="0"/>
              <a:t>Common phase degrees used in data communications are 90</a:t>
            </a:r>
            <a:r>
              <a:rPr lang="en-CA" baseline="30000" dirty="0"/>
              <a:t>0</a:t>
            </a:r>
            <a:r>
              <a:rPr lang="en-CA" dirty="0"/>
              <a:t> and 180</a:t>
            </a:r>
            <a:r>
              <a:rPr lang="en-CA" baseline="30000" dirty="0"/>
              <a:t>o</a:t>
            </a:r>
          </a:p>
          <a:p>
            <a:pPr marL="285750" indent="-285750">
              <a:buFont typeface="Arial" panose="020B0604020202020204" pitchFamily="34" charset="0"/>
              <a:buChar char="•"/>
            </a:pPr>
            <a:endParaRPr lang="en-CA" baseline="30000" dirty="0"/>
          </a:p>
        </p:txBody>
      </p:sp>
    </p:spTree>
    <p:extLst>
      <p:ext uri="{BB962C8B-B14F-4D97-AF65-F5344CB8AC3E}">
        <p14:creationId xmlns:p14="http://schemas.microsoft.com/office/powerpoint/2010/main" val="101145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&amp; Signals</a:t>
            </a:r>
          </a:p>
        </p:txBody>
      </p:sp>
      <p:sp>
        <p:nvSpPr>
          <p:cNvPr id="3" name="Content Placeholder 2"/>
          <p:cNvSpPr>
            <a:spLocks noGrp="1"/>
          </p:cNvSpPr>
          <p:nvPr>
            <p:ph type="body" idx="1"/>
          </p:nvPr>
        </p:nvSpPr>
        <p:spPr/>
        <p:txBody>
          <a:bodyPr/>
          <a:lstStyle/>
          <a:p>
            <a:pPr lvl="0"/>
            <a:r>
              <a:rPr lang="en-US" dirty="0"/>
              <a:t>Analog Digital &amp; Transmission Methods </a:t>
            </a:r>
          </a:p>
        </p:txBody>
      </p:sp>
    </p:spTree>
    <p:extLst>
      <p:ext uri="{BB962C8B-B14F-4D97-AF65-F5344CB8AC3E}">
        <p14:creationId xmlns:p14="http://schemas.microsoft.com/office/powerpoint/2010/main" val="429136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87" y="138443"/>
            <a:ext cx="9509760" cy="853440"/>
          </a:xfrm>
        </p:spPr>
        <p:txBody>
          <a:bodyPr/>
          <a:lstStyle/>
          <a:p>
            <a:r>
              <a:rPr lang="en-US" dirty="0"/>
              <a:t>Types of  Data &amp; Signals</a:t>
            </a:r>
          </a:p>
        </p:txBody>
      </p:sp>
      <p:sp>
        <p:nvSpPr>
          <p:cNvPr id="3" name="Content Placeholder 2"/>
          <p:cNvSpPr>
            <a:spLocks noGrp="1"/>
          </p:cNvSpPr>
          <p:nvPr>
            <p:ph idx="1"/>
          </p:nvPr>
        </p:nvSpPr>
        <p:spPr>
          <a:xfrm>
            <a:off x="549047" y="2530451"/>
            <a:ext cx="5403020" cy="1109960"/>
          </a:xfrm>
        </p:spPr>
        <p:txBody>
          <a:bodyPr>
            <a:normAutofit/>
          </a:bodyPr>
          <a:lstStyle/>
          <a:p>
            <a:r>
              <a:rPr lang="en-US" b="1" dirty="0"/>
              <a:t>Analog Signal</a:t>
            </a:r>
          </a:p>
          <a:p>
            <a:pPr lvl="1"/>
            <a:r>
              <a:rPr lang="en-US" dirty="0"/>
              <a:t>A  sine waveform created with a  continuous rising and falling of electromagnetic signal</a:t>
            </a:r>
          </a:p>
        </p:txBody>
      </p:sp>
      <p:pic>
        <p:nvPicPr>
          <p:cNvPr id="5" name="Picture 4"/>
          <p:cNvPicPr>
            <a:picLocks noChangeAspect="1"/>
          </p:cNvPicPr>
          <p:nvPr/>
        </p:nvPicPr>
        <p:blipFill>
          <a:blip r:embed="rId3"/>
          <a:stretch>
            <a:fillRect/>
          </a:stretch>
        </p:blipFill>
        <p:spPr>
          <a:xfrm>
            <a:off x="6009409" y="1389767"/>
            <a:ext cx="5633545" cy="2108555"/>
          </a:xfrm>
          <a:prstGeom prst="rect">
            <a:avLst/>
          </a:prstGeom>
        </p:spPr>
      </p:pic>
      <p:sp>
        <p:nvSpPr>
          <p:cNvPr id="6" name="Content Placeholder 2"/>
          <p:cNvSpPr txBox="1">
            <a:spLocks/>
          </p:cNvSpPr>
          <p:nvPr/>
        </p:nvSpPr>
        <p:spPr>
          <a:xfrm>
            <a:off x="457200" y="5077002"/>
            <a:ext cx="5698066" cy="134373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b="1" dirty="0"/>
              <a:t>Digital Signal</a:t>
            </a:r>
          </a:p>
          <a:p>
            <a:pPr lvl="1"/>
            <a:r>
              <a:rPr lang="en-US" dirty="0"/>
              <a:t>A square waveform created with discrete states in the electromagnetic signal representing a  zero or a one</a:t>
            </a:r>
          </a:p>
          <a:p>
            <a:endParaRPr lang="en-US" dirty="0"/>
          </a:p>
        </p:txBody>
      </p:sp>
      <p:pic>
        <p:nvPicPr>
          <p:cNvPr id="7" name="Picture 6"/>
          <p:cNvPicPr>
            <a:picLocks noChangeAspect="1"/>
          </p:cNvPicPr>
          <p:nvPr/>
        </p:nvPicPr>
        <p:blipFill>
          <a:blip r:embed="rId4"/>
          <a:stretch>
            <a:fillRect/>
          </a:stretch>
        </p:blipFill>
        <p:spPr>
          <a:xfrm>
            <a:off x="6095999" y="4044769"/>
            <a:ext cx="5633545" cy="2064467"/>
          </a:xfrm>
          <a:prstGeom prst="rect">
            <a:avLst/>
          </a:prstGeom>
        </p:spPr>
      </p:pic>
      <p:sp>
        <p:nvSpPr>
          <p:cNvPr id="4" name="Rectangle 3">
            <a:extLst>
              <a:ext uri="{FF2B5EF4-FFF2-40B4-BE49-F238E27FC236}">
                <a16:creationId xmlns:a16="http://schemas.microsoft.com/office/drawing/2014/main" id="{A7BED909-C4A3-469D-9B95-9FFD44FB4B13}"/>
              </a:ext>
            </a:extLst>
          </p:cNvPr>
          <p:cNvSpPr/>
          <p:nvPr/>
        </p:nvSpPr>
        <p:spPr>
          <a:xfrm>
            <a:off x="457200" y="1345274"/>
            <a:ext cx="5554133" cy="1200329"/>
          </a:xfrm>
          <a:prstGeom prst="rect">
            <a:avLst/>
          </a:prstGeom>
        </p:spPr>
        <p:txBody>
          <a:bodyPr wrap="square">
            <a:spAutoFit/>
          </a:bodyPr>
          <a:lstStyle/>
          <a:p>
            <a:pPr marL="342900" indent="-228600">
              <a:lnSpc>
                <a:spcPct val="90000"/>
              </a:lnSpc>
              <a:buClr>
                <a:schemeClr val="tx2"/>
              </a:buClr>
              <a:buSzPct val="80000"/>
              <a:buFont typeface="Wingdings" pitchFamily="2" charset="2"/>
              <a:buChar char="§"/>
            </a:pPr>
            <a:r>
              <a:rPr lang="en-US" sz="2000" b="1" dirty="0">
                <a:solidFill>
                  <a:schemeClr val="tx2"/>
                </a:solidFill>
              </a:rPr>
              <a:t>Analog Data</a:t>
            </a:r>
          </a:p>
          <a:p>
            <a:pPr marL="800100" lvl="1" indent="-228600">
              <a:lnSpc>
                <a:spcPct val="90000"/>
              </a:lnSpc>
              <a:buClr>
                <a:schemeClr val="tx2"/>
              </a:buClr>
              <a:buSzPct val="80000"/>
              <a:buFont typeface="Wingdings" pitchFamily="2" charset="2"/>
              <a:buChar char="§"/>
            </a:pPr>
            <a:r>
              <a:rPr lang="en-US" sz="2000" dirty="0">
                <a:solidFill>
                  <a:schemeClr val="tx2"/>
                </a:solidFill>
              </a:rPr>
              <a:t>characterized by data with values from a continuous range.</a:t>
            </a:r>
          </a:p>
          <a:p>
            <a:pPr marL="800100" lvl="1" indent="-228600">
              <a:lnSpc>
                <a:spcPct val="90000"/>
              </a:lnSpc>
              <a:buClr>
                <a:schemeClr val="tx2"/>
              </a:buClr>
              <a:buSzPct val="80000"/>
              <a:buFont typeface="Wingdings" pitchFamily="2" charset="2"/>
              <a:buChar char="§"/>
            </a:pPr>
            <a:r>
              <a:rPr lang="en-US" sz="2000" dirty="0">
                <a:solidFill>
                  <a:schemeClr val="tx2"/>
                </a:solidFill>
              </a:rPr>
              <a:t>they have an indefinite number of values</a:t>
            </a:r>
          </a:p>
        </p:txBody>
      </p:sp>
      <p:sp>
        <p:nvSpPr>
          <p:cNvPr id="8" name="Rectangle 7">
            <a:extLst>
              <a:ext uri="{FF2B5EF4-FFF2-40B4-BE49-F238E27FC236}">
                <a16:creationId xmlns:a16="http://schemas.microsoft.com/office/drawing/2014/main" id="{75B0F053-7853-4030-BB25-19E4D0F415DB}"/>
              </a:ext>
            </a:extLst>
          </p:cNvPr>
          <p:cNvSpPr/>
          <p:nvPr/>
        </p:nvSpPr>
        <p:spPr>
          <a:xfrm>
            <a:off x="347133" y="4084171"/>
            <a:ext cx="6096000" cy="923330"/>
          </a:xfrm>
          <a:prstGeom prst="rect">
            <a:avLst/>
          </a:prstGeom>
        </p:spPr>
        <p:txBody>
          <a:bodyPr>
            <a:spAutoFit/>
          </a:bodyPr>
          <a:lstStyle/>
          <a:p>
            <a:pPr marL="342900" indent="-228600">
              <a:lnSpc>
                <a:spcPct val="90000"/>
              </a:lnSpc>
              <a:buClr>
                <a:schemeClr val="tx2"/>
              </a:buClr>
              <a:buSzPct val="80000"/>
              <a:buFont typeface="Wingdings" pitchFamily="2" charset="2"/>
              <a:buChar char="§"/>
            </a:pPr>
            <a:r>
              <a:rPr lang="en-US" sz="2000" b="1" dirty="0">
                <a:solidFill>
                  <a:schemeClr val="tx2"/>
                </a:solidFill>
              </a:rPr>
              <a:t>Digital Data</a:t>
            </a:r>
          </a:p>
          <a:p>
            <a:pPr marL="800100" lvl="1" indent="-228600">
              <a:lnSpc>
                <a:spcPct val="90000"/>
              </a:lnSpc>
              <a:buClr>
                <a:schemeClr val="tx2"/>
              </a:buClr>
              <a:buSzPct val="80000"/>
              <a:buFont typeface="Wingdings" pitchFamily="2" charset="2"/>
              <a:buChar char="§"/>
            </a:pPr>
            <a:r>
              <a:rPr lang="en-US" sz="2000" dirty="0">
                <a:solidFill>
                  <a:schemeClr val="tx2"/>
                </a:solidFill>
              </a:rPr>
              <a:t>constructed from a finite number of symbols.</a:t>
            </a:r>
          </a:p>
          <a:p>
            <a:pPr marL="800100" lvl="1" indent="-228600">
              <a:lnSpc>
                <a:spcPct val="90000"/>
              </a:lnSpc>
              <a:buClr>
                <a:schemeClr val="tx2"/>
              </a:buClr>
              <a:buSzPct val="80000"/>
              <a:buFont typeface="Wingdings" pitchFamily="2" charset="2"/>
              <a:buChar char="§"/>
            </a:pPr>
            <a:r>
              <a:rPr lang="en-US" sz="2000" dirty="0">
                <a:solidFill>
                  <a:schemeClr val="tx2"/>
                </a:solidFill>
              </a:rPr>
              <a:t>Mostly only a binary message is used</a:t>
            </a:r>
            <a:endParaRPr lang="en-CA" sz="2000" dirty="0">
              <a:solidFill>
                <a:schemeClr val="tx2"/>
              </a:solidFill>
            </a:endParaRPr>
          </a:p>
        </p:txBody>
      </p:sp>
    </p:spTree>
    <p:extLst>
      <p:ext uri="{BB962C8B-B14F-4D97-AF65-F5344CB8AC3E}">
        <p14:creationId xmlns:p14="http://schemas.microsoft.com/office/powerpoint/2010/main" val="312666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2747"/>
            <a:ext cx="9509760" cy="1233424"/>
          </a:xfrm>
        </p:spPr>
        <p:txBody>
          <a:bodyPr/>
          <a:lstStyle/>
          <a:p>
            <a:r>
              <a:rPr lang="en-US" dirty="0"/>
              <a:t>Types of Signals</a:t>
            </a:r>
          </a:p>
        </p:txBody>
      </p:sp>
      <p:sp>
        <p:nvSpPr>
          <p:cNvPr id="3" name="Content Placeholder 2"/>
          <p:cNvSpPr>
            <a:spLocks noGrp="1"/>
          </p:cNvSpPr>
          <p:nvPr>
            <p:ph idx="1"/>
          </p:nvPr>
        </p:nvSpPr>
        <p:spPr>
          <a:xfrm>
            <a:off x="1341120" y="1390602"/>
            <a:ext cx="5681077" cy="5171563"/>
          </a:xfrm>
        </p:spPr>
        <p:txBody>
          <a:bodyPr>
            <a:normAutofit/>
          </a:bodyPr>
          <a:lstStyle/>
          <a:p>
            <a:r>
              <a:rPr lang="en-CA" dirty="0"/>
              <a:t>The physical layer can produce either analog or digital depending on the type of cable and encoding used</a:t>
            </a:r>
          </a:p>
          <a:p>
            <a:r>
              <a:rPr lang="en-CA" dirty="0"/>
              <a:t>Transmitting Data</a:t>
            </a:r>
          </a:p>
          <a:p>
            <a:pPr lvl="1"/>
            <a:r>
              <a:rPr lang="en-US" dirty="0"/>
              <a:t> Analog Data carried by an Analog Signal</a:t>
            </a:r>
            <a:endParaRPr lang="en-CA" dirty="0"/>
          </a:p>
          <a:p>
            <a:pPr lvl="1"/>
            <a:r>
              <a:rPr lang="en-US" dirty="0"/>
              <a:t>Digital Data carried by an Analog Signal</a:t>
            </a:r>
            <a:endParaRPr lang="en-CA" dirty="0"/>
          </a:p>
          <a:p>
            <a:pPr lvl="1"/>
            <a:r>
              <a:rPr lang="en-US" dirty="0"/>
              <a:t>Digital Data carried by a Digital Signal</a:t>
            </a:r>
            <a:endParaRPr lang="en-CA" dirty="0"/>
          </a:p>
          <a:p>
            <a:pPr lvl="1"/>
            <a:r>
              <a:rPr lang="en-CA" dirty="0"/>
              <a:t>Analog Data carried by a Digital Signal</a:t>
            </a:r>
          </a:p>
          <a:p>
            <a:endParaRPr lang="en-US" dirty="0"/>
          </a:p>
        </p:txBody>
      </p:sp>
      <p:pic>
        <p:nvPicPr>
          <p:cNvPr id="12" name="Picture 11"/>
          <p:cNvPicPr>
            <a:picLocks noChangeAspect="1"/>
          </p:cNvPicPr>
          <p:nvPr/>
        </p:nvPicPr>
        <p:blipFill>
          <a:blip r:embed="rId3"/>
          <a:stretch>
            <a:fillRect/>
          </a:stretch>
        </p:blipFill>
        <p:spPr>
          <a:xfrm>
            <a:off x="6546396" y="1974397"/>
            <a:ext cx="5337635" cy="2466974"/>
          </a:xfrm>
          <a:prstGeom prst="rect">
            <a:avLst/>
          </a:prstGeom>
        </p:spPr>
      </p:pic>
    </p:spTree>
    <p:extLst>
      <p:ext uri="{BB962C8B-B14F-4D97-AF65-F5344CB8AC3E}">
        <p14:creationId xmlns:p14="http://schemas.microsoft.com/office/powerpoint/2010/main" val="53847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TotalTime>
  <Words>6605</Words>
  <Application>Microsoft Office PowerPoint</Application>
  <PresentationFormat>Widescreen</PresentationFormat>
  <Paragraphs>335</Paragraphs>
  <Slides>35</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Corbel</vt:lpstr>
      <vt:lpstr>Euphemia</vt:lpstr>
      <vt:lpstr>Wingdings</vt:lpstr>
      <vt:lpstr>Banded Design Blue 16x9</vt:lpstr>
      <vt:lpstr>DCF255</vt:lpstr>
      <vt:lpstr>Agenda</vt:lpstr>
      <vt:lpstr>Signal </vt:lpstr>
      <vt:lpstr>Signal     Data</vt:lpstr>
      <vt:lpstr>Amplitude Frequency and Period  </vt:lpstr>
      <vt:lpstr>Phase</vt:lpstr>
      <vt:lpstr>Types of Data &amp; Signals</vt:lpstr>
      <vt:lpstr>Types of  Data &amp; Signals</vt:lpstr>
      <vt:lpstr>Types of Signals</vt:lpstr>
      <vt:lpstr>Digital Data carried by a Digital Signal </vt:lpstr>
      <vt:lpstr>Digital Data carried by a Digital Signal </vt:lpstr>
      <vt:lpstr>Analog Data carried by an Analog Signal </vt:lpstr>
      <vt:lpstr>Digital Data carried by an Analog Signal  </vt:lpstr>
      <vt:lpstr>Analog Data carried by Digital Signals   </vt:lpstr>
      <vt:lpstr>Relationship between frequency and Bit Rate </vt:lpstr>
      <vt:lpstr>Increase the bit rate – Keep Frequency the same</vt:lpstr>
      <vt:lpstr>Increase the frequency – Keep the bit rate the same</vt:lpstr>
      <vt:lpstr>  Shannon’s Theorem - Data Rate = f  X  log2  (1 + S/N) </vt:lpstr>
      <vt:lpstr>  Shannon’s Theorem - Data Rate = f  X  log2  (1 + S/N) </vt:lpstr>
      <vt:lpstr>  Shannon’s Theorem - Data Rate = f  X  log2  (1 + S/N) </vt:lpstr>
      <vt:lpstr>Programming</vt:lpstr>
      <vt:lpstr>  Programming with Analog Signals </vt:lpstr>
      <vt:lpstr>  Programming with Analog Signals </vt:lpstr>
      <vt:lpstr>Metric Notation</vt:lpstr>
      <vt:lpstr>  Understanding Metric Notation </vt:lpstr>
      <vt:lpstr>   </vt:lpstr>
      <vt:lpstr>Types of Cable</vt:lpstr>
      <vt:lpstr>STP/UTP  </vt:lpstr>
      <vt:lpstr>Coaxial  </vt:lpstr>
      <vt:lpstr>Fiber Optic  </vt:lpstr>
      <vt:lpstr>Types of Connections</vt:lpstr>
      <vt:lpstr>   DSL </vt:lpstr>
      <vt:lpstr>   Cable Modem </vt:lpstr>
      <vt:lpstr>   Bell Fibe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Roy</dc:creator>
  <cp:lastModifiedBy>Razi Iqbal</cp:lastModifiedBy>
  <cp:revision>74</cp:revision>
  <dcterms:created xsi:type="dcterms:W3CDTF">2016-12-25T21:33:41Z</dcterms:created>
  <dcterms:modified xsi:type="dcterms:W3CDTF">2021-01-26T14:55:46Z</dcterms:modified>
</cp:coreProperties>
</file>