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48943c8a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48943c8a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48943c8a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448943c8a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48943c8a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448943c8a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448943c8a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448943c8a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48943c8a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48943c8a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448943c8a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448943c8a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448943c8a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448943c8a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448943c8a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448943c8a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448943c8a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448943c8a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448943c8a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448943c8a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46ae7d02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46ae7d02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44d34b9e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44d34b9e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48943c8a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48943c8a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48943c8a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48943c8a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48943c8a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48943c8a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48943c8a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448943c8a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48943c8a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48943c8a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48943c8a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48943c8a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48943c8a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48943c8a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JayBGB/ProgDB" TargetMode="External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Manual: JAVA + SQLite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Borja García Barrera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7650" y="625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OBJETOS</a:t>
            </a:r>
            <a:endParaRPr u="sng"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4345950" y="1822613"/>
            <a:ext cx="4070400" cy="22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→ </a:t>
            </a:r>
            <a:r>
              <a:rPr b="1" lang="es" sz="1500"/>
              <a:t>String</a:t>
            </a:r>
            <a:r>
              <a:rPr lang="es" sz="1500"/>
              <a:t> </a:t>
            </a:r>
            <a:r>
              <a:rPr i="1" lang="es" sz="1500"/>
              <a:t>url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Indicamos al programa la dirección de nuestra base de datos.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50" y="1923725"/>
            <a:ext cx="4041150" cy="1296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727650" y="625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OBJETOS</a:t>
            </a:r>
            <a:endParaRPr u="sng"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4345950" y="1822613"/>
            <a:ext cx="4070400" cy="22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→ </a:t>
            </a:r>
            <a:r>
              <a:rPr b="1" lang="es" sz="1500"/>
              <a:t>Connection</a:t>
            </a:r>
            <a:r>
              <a:rPr lang="es" sz="1500"/>
              <a:t> </a:t>
            </a:r>
            <a:r>
              <a:rPr i="1" lang="es" sz="1500"/>
              <a:t>connect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A través de este objeto nos podremos comunicar con la base de datos.</a:t>
            </a:r>
            <a:endParaRPr sz="1500"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50" y="1923725"/>
            <a:ext cx="4041150" cy="1296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727650" y="625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CÓDIGO: BOTONES → CONNECT</a:t>
            </a:r>
            <a:endParaRPr u="sng"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4345950" y="1964238"/>
            <a:ext cx="4070400" cy="22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Configuramos el </a:t>
            </a:r>
            <a:r>
              <a:rPr b="1" lang="es" sz="1500"/>
              <a:t>Try/Catch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Llamamos a </a:t>
            </a:r>
            <a:r>
              <a:rPr b="1" lang="es" sz="1500"/>
              <a:t>getConnection</a:t>
            </a:r>
            <a:r>
              <a:rPr lang="es" sz="1500"/>
              <a:t> mediante </a:t>
            </a:r>
            <a:r>
              <a:rPr b="1" lang="es" sz="1500"/>
              <a:t>DriverManager</a:t>
            </a:r>
            <a:r>
              <a:rPr lang="es" sz="1500"/>
              <a:t>, indicando la </a:t>
            </a:r>
            <a:r>
              <a:rPr b="1" lang="es" sz="1500"/>
              <a:t>URL</a:t>
            </a:r>
            <a:r>
              <a:rPr lang="es" sz="1500"/>
              <a:t> de nuestra BD.</a:t>
            </a:r>
            <a:endParaRPr sz="1500"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50" y="2057825"/>
            <a:ext cx="4041150" cy="1797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727650" y="625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CÓDIGO: BOTONES → SELECT</a:t>
            </a:r>
            <a:endParaRPr u="sng"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4345950" y="1472625"/>
            <a:ext cx="4845300" cy="30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1500"/>
              <a:t>En primer lugar, inicializamos las </a:t>
            </a:r>
            <a:r>
              <a:rPr b="1" lang="es" sz="1500"/>
              <a:t>columnas a 0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0956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 sz="1500"/>
              <a:t>Creamos el </a:t>
            </a:r>
            <a:r>
              <a:rPr b="1" lang="es" sz="1500"/>
              <a:t>objeto result</a:t>
            </a:r>
            <a:r>
              <a:rPr lang="es" sz="1500"/>
              <a:t>, donde depositaremos el resultado de la </a:t>
            </a:r>
            <a:r>
              <a:rPr b="1" lang="es" sz="1500"/>
              <a:t>query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0956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 sz="1500"/>
              <a:t>Con el </a:t>
            </a:r>
            <a:r>
              <a:rPr b="1" lang="es" sz="1500"/>
              <a:t>objeto PreparedStatement</a:t>
            </a:r>
            <a:r>
              <a:rPr lang="es" sz="1500"/>
              <a:t>, indicamos la </a:t>
            </a:r>
            <a:r>
              <a:rPr b="1" lang="es" sz="1500"/>
              <a:t>instrucción SQL</a:t>
            </a:r>
            <a:r>
              <a:rPr lang="es" sz="1500"/>
              <a:t> que ejecutará el botón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0956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 sz="1500"/>
              <a:t>Creamos un </a:t>
            </a:r>
            <a:r>
              <a:rPr b="1" lang="es" sz="1500"/>
              <a:t>bucle</a:t>
            </a:r>
            <a:r>
              <a:rPr lang="es" sz="1500"/>
              <a:t> para leer toda la información contenida en nuestro </a:t>
            </a:r>
            <a:r>
              <a:rPr b="1" lang="es" sz="1500"/>
              <a:t>objeto result</a:t>
            </a:r>
            <a:r>
              <a:rPr lang="es" sz="1500"/>
              <a:t>, añadiéndola a las columnas</a:t>
            </a:r>
            <a:endParaRPr sz="1500"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75" y="1987462"/>
            <a:ext cx="4229175" cy="1716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727650" y="625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CÓDIGO: BOTONES → INSERT</a:t>
            </a:r>
            <a:endParaRPr u="sng"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5203200" y="2124500"/>
            <a:ext cx="40029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Creamos </a:t>
            </a:r>
            <a:r>
              <a:rPr b="1" lang="es" sz="1500"/>
              <a:t>variables</a:t>
            </a:r>
            <a:r>
              <a:rPr lang="es" sz="1500"/>
              <a:t> para almacenar la información que nos de el usuario.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Mediante un </a:t>
            </a:r>
            <a:r>
              <a:rPr b="1" lang="es" sz="1500"/>
              <a:t>objeto PreparedStatement</a:t>
            </a:r>
            <a:r>
              <a:rPr lang="es" sz="1500"/>
              <a:t>, lanzamos la </a:t>
            </a:r>
            <a:r>
              <a:rPr b="1" lang="es" sz="1500"/>
              <a:t>query</a:t>
            </a:r>
            <a:r>
              <a:rPr lang="es" sz="1500"/>
              <a:t>.</a:t>
            </a:r>
            <a:endParaRPr sz="1500"/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00" y="1893376"/>
            <a:ext cx="5291176" cy="202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727650" y="625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CÓDIGO: BOTONES → MODIFY</a:t>
            </a:r>
            <a:endParaRPr u="sng"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5203200" y="2057425"/>
            <a:ext cx="40029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Creamos </a:t>
            </a:r>
            <a:r>
              <a:rPr b="1" lang="es" sz="1500"/>
              <a:t>variables</a:t>
            </a:r>
            <a:r>
              <a:rPr lang="es" sz="1500"/>
              <a:t> para almacenar la información que el usuario quiere </a:t>
            </a:r>
            <a:r>
              <a:rPr b="1" lang="es" sz="1500"/>
              <a:t>modificar</a:t>
            </a:r>
            <a:r>
              <a:rPr lang="es" sz="1500"/>
              <a:t>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Mediante un </a:t>
            </a:r>
            <a:r>
              <a:rPr b="1" lang="es" sz="1500"/>
              <a:t>objeto PreparedStatement</a:t>
            </a:r>
            <a:r>
              <a:rPr lang="es" sz="1500"/>
              <a:t>, lanzamos la </a:t>
            </a:r>
            <a:r>
              <a:rPr b="1" lang="es" sz="1500"/>
              <a:t>query</a:t>
            </a:r>
            <a:r>
              <a:rPr lang="es" sz="1500"/>
              <a:t>.</a:t>
            </a:r>
            <a:endParaRPr sz="1500"/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75" y="2094000"/>
            <a:ext cx="4987001" cy="1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727650" y="625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CÓDIGO: BOTONES → DELETE</a:t>
            </a:r>
            <a:endParaRPr u="sng"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5225550" y="1953050"/>
            <a:ext cx="40029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Creamos </a:t>
            </a:r>
            <a:r>
              <a:rPr b="1" lang="es" sz="1500"/>
              <a:t>una variable</a:t>
            </a:r>
            <a:r>
              <a:rPr lang="es" sz="1500"/>
              <a:t> para almacenar el código del producto que se desea </a:t>
            </a:r>
            <a:r>
              <a:rPr b="1" lang="es" sz="1500"/>
              <a:t>eliminar</a:t>
            </a:r>
            <a:r>
              <a:rPr lang="es" sz="1500"/>
              <a:t>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Mediante un </a:t>
            </a:r>
            <a:r>
              <a:rPr b="1" lang="es" sz="1500"/>
              <a:t>objeto PreparedStatement</a:t>
            </a:r>
            <a:r>
              <a:rPr lang="es" sz="1500"/>
              <a:t>, lanzamos la </a:t>
            </a:r>
            <a:r>
              <a:rPr b="1" lang="es" sz="1500"/>
              <a:t>query</a:t>
            </a:r>
            <a:r>
              <a:rPr lang="es" sz="1500"/>
              <a:t>.</a:t>
            </a:r>
            <a:endParaRPr sz="1500"/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00" y="2124500"/>
            <a:ext cx="5272075" cy="151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727650" y="625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CÓDIGO: BOTONES → CLOSE</a:t>
            </a:r>
            <a:endParaRPr u="sng"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4972100" y="1656913"/>
            <a:ext cx="3503400" cy="23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→ Utilizamos el </a:t>
            </a:r>
            <a:r>
              <a:rPr b="1" lang="es" sz="1500"/>
              <a:t>objeto connect</a:t>
            </a:r>
            <a:r>
              <a:rPr lang="es" sz="1500"/>
              <a:t> para </a:t>
            </a:r>
            <a:r>
              <a:rPr b="1" lang="es" sz="1500"/>
              <a:t>cerrar</a:t>
            </a:r>
            <a:r>
              <a:rPr lang="es" sz="1500"/>
              <a:t> la conexión con la base de datos.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/>
              <a:t>Es </a:t>
            </a:r>
            <a:r>
              <a:rPr b="1" lang="es" sz="1500"/>
              <a:t>importante</a:t>
            </a:r>
            <a:r>
              <a:rPr lang="es" sz="1500"/>
              <a:t> cerrar </a:t>
            </a:r>
            <a:r>
              <a:rPr b="1" lang="es" sz="1500" u="sng"/>
              <a:t>siempre</a:t>
            </a:r>
            <a:r>
              <a:rPr lang="es" sz="1500"/>
              <a:t> la conexión para evitar posibles problemas, como </a:t>
            </a:r>
            <a:r>
              <a:rPr b="1" lang="es" sz="1500"/>
              <a:t>fallos</a:t>
            </a:r>
            <a:r>
              <a:rPr lang="es" sz="1500"/>
              <a:t> al insertar o modificar.</a:t>
            </a:r>
            <a:endParaRPr sz="1500"/>
          </a:p>
        </p:txBody>
      </p:sp>
      <p:pic>
        <p:nvPicPr>
          <p:cNvPr id="199" name="Google Shape;1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" y="2198420"/>
            <a:ext cx="4219575" cy="123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727650" y="625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CÓDIGO: REFRESCAR UI</a:t>
            </a:r>
            <a:endParaRPr u="sng"/>
          </a:p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5389550" y="1934050"/>
            <a:ext cx="3503400" cy="23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→ Este método es un clon del código del botón </a:t>
            </a:r>
            <a:r>
              <a:rPr b="1" lang="es" sz="1500"/>
              <a:t>SELECT</a:t>
            </a:r>
            <a:r>
              <a:rPr lang="es" sz="1500"/>
              <a:t>.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/>
              <a:t>Añadiéndolo al final de cada botón que modifique la información, refrescamos la UI para que el cambio aparezca reflejado automáticamente.</a:t>
            </a:r>
            <a:endParaRPr sz="1500"/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00" y="2020075"/>
            <a:ext cx="5095699" cy="167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727650" y="625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¡FINALIZADO!</a:t>
            </a:r>
            <a:endParaRPr u="sng"/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5389550" y="2142775"/>
            <a:ext cx="3503400" cy="23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00"/>
              <a:t>→ Tras seguir todos estos pasos, ya tendremos un programa en Java completamente funcional para gestionar una tabla de una base de datos.</a:t>
            </a:r>
            <a:endParaRPr sz="1500"/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400" y="1437913"/>
            <a:ext cx="4581100" cy="330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625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INTRODUCCIÓN</a:t>
            </a:r>
            <a:endParaRPr u="sng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5570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Aprenderemos a: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b="1" lang="es" sz="1500"/>
              <a:t>Conectarnos</a:t>
            </a:r>
            <a:r>
              <a:rPr lang="es" sz="1500"/>
              <a:t> a una base de datos desde Java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s" sz="1500"/>
              <a:t>Obtener información</a:t>
            </a:r>
            <a:r>
              <a:rPr lang="es" sz="1500"/>
              <a:t> de una base de datos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s" sz="1500"/>
              <a:t>Modificar y borrar</a:t>
            </a:r>
            <a:r>
              <a:rPr lang="es" sz="1500"/>
              <a:t> la información de la BD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s" sz="1500"/>
              <a:t>Cerrar</a:t>
            </a:r>
            <a:r>
              <a:rPr lang="es" sz="1500"/>
              <a:t> la conexión</a:t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727650" y="625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GITHUB</a:t>
            </a:r>
            <a:endParaRPr u="sng"/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3984100" y="2571750"/>
            <a:ext cx="3503400" cy="23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00"/>
              <a:t>→</a:t>
            </a:r>
            <a:r>
              <a:rPr lang="es" sz="1500" u="sng">
                <a:solidFill>
                  <a:schemeClr val="hlink"/>
                </a:solidFill>
                <a:hlinkClick r:id="rId3"/>
              </a:rPr>
              <a:t>https://github.com/JayBGB/ProgDB</a:t>
            </a:r>
            <a:endParaRPr sz="1500"/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575" y="1298275"/>
            <a:ext cx="2723605" cy="36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650" y="625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CREACIÓN DEL PROYECTO</a:t>
            </a:r>
            <a:endParaRPr u="sng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345950" y="1822613"/>
            <a:ext cx="4070400" cy="22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→ </a:t>
            </a:r>
            <a:r>
              <a:rPr lang="es" sz="1500"/>
              <a:t>Creamos un proyecto, desmarcando la opción “Create Main Class”.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500" u="sng"/>
              <a:t>¿Por qué?</a:t>
            </a:r>
            <a:endParaRPr b="1" sz="1500"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/>
              <a:t>En este caso, trabajaremos desde una interfaz gráfica, por lo que la clase Main no es necesaria.</a:t>
            </a:r>
            <a:endParaRPr sz="1500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50" y="1550500"/>
            <a:ext cx="4041076" cy="2811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7650" y="625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DISEÑO DE LA INTERFAZ</a:t>
            </a:r>
            <a:endParaRPr u="sng"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4345950" y="1822613"/>
            <a:ext cx="4070400" cy="22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→ Comenzamos con el diseño gráfico.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/>
              <a:t>Utilizaremos:</a:t>
            </a:r>
            <a:endParaRPr b="1" sz="1500" u="sng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b="1" lang="es" sz="1500" u="sng"/>
              <a:t>JButton</a:t>
            </a:r>
            <a:endParaRPr b="1" sz="1500" u="sng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s" sz="1500" u="sng"/>
              <a:t>JTable</a:t>
            </a:r>
            <a:endParaRPr b="1" sz="1500" u="sng"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00" y="1586638"/>
            <a:ext cx="4041149" cy="2739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7650" y="625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DISEÑO DE LA INTERFAZ</a:t>
            </a:r>
            <a:endParaRPr u="sng"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4345950" y="1822613"/>
            <a:ext cx="4070400" cy="22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→ </a:t>
            </a:r>
            <a:r>
              <a:rPr b="1" lang="es" sz="1500" u="sng"/>
              <a:t>J</a:t>
            </a:r>
            <a:r>
              <a:rPr b="1" lang="es" sz="1500" u="sng"/>
              <a:t>BUTTON</a:t>
            </a:r>
            <a:endParaRPr b="1" sz="1500" u="sng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s" sz="1500" u="sng"/>
              <a:t>Connect</a:t>
            </a:r>
            <a:r>
              <a:rPr lang="es" sz="1500"/>
              <a:t> → Conectarse a BD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 u="sng"/>
              <a:t>Select</a:t>
            </a:r>
            <a:r>
              <a:rPr lang="es" sz="1500"/>
              <a:t> → Mostrar información de BD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 u="sng"/>
              <a:t>Insert</a:t>
            </a:r>
            <a:r>
              <a:rPr lang="es" sz="1500"/>
              <a:t> → Añadir información a BD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 u="sng"/>
              <a:t>Modify</a:t>
            </a:r>
            <a:r>
              <a:rPr lang="es" sz="1500"/>
              <a:t> → Modificar información de BD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 u="sng"/>
              <a:t>Delete</a:t>
            </a:r>
            <a:r>
              <a:rPr lang="es" sz="1500"/>
              <a:t> → Borrar información de BD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 u="sng"/>
              <a:t>Close</a:t>
            </a:r>
            <a:r>
              <a:rPr lang="es" sz="1500"/>
              <a:t> → Desconectarse de BD</a:t>
            </a:r>
            <a:endParaRPr sz="1500"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00" y="1586638"/>
            <a:ext cx="4041149" cy="2739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7650" y="625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DISEÑO DE LA INTERFAZ</a:t>
            </a:r>
            <a:endParaRPr u="sng"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4345950" y="1822613"/>
            <a:ext cx="4070400" cy="22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→ </a:t>
            </a:r>
            <a:r>
              <a:rPr b="1" lang="es" sz="1500" u="sng"/>
              <a:t>J</a:t>
            </a:r>
            <a:r>
              <a:rPr b="1" lang="es" sz="1500" u="sng"/>
              <a:t>TABLE</a:t>
            </a:r>
            <a:endParaRPr b="1" sz="1500" u="sng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b="1" lang="es" sz="1500"/>
              <a:t>Dos columnas</a:t>
            </a:r>
            <a:r>
              <a:rPr lang="es" sz="1500"/>
              <a:t> para mantenerlo simple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Dejamos las </a:t>
            </a:r>
            <a:r>
              <a:rPr b="1" lang="es" sz="1500"/>
              <a:t>filas</a:t>
            </a:r>
            <a:r>
              <a:rPr lang="es" sz="1500"/>
              <a:t> </a:t>
            </a:r>
            <a:r>
              <a:rPr i="1" lang="es" sz="1500"/>
              <a:t>(rows)</a:t>
            </a:r>
            <a:r>
              <a:rPr lang="es" sz="1500"/>
              <a:t> en 0</a:t>
            </a:r>
            <a:endParaRPr sz="1500"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00" y="1586638"/>
            <a:ext cx="4041149" cy="2739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7650" y="625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LIBRERÍAS</a:t>
            </a:r>
            <a:endParaRPr u="sng"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4345950" y="1822613"/>
            <a:ext cx="4070400" cy="22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→ </a:t>
            </a:r>
            <a:r>
              <a:rPr lang="es" sz="1500"/>
              <a:t>Importamos las librerías que vamos a utilizar en nuestro programa.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/>
              <a:t>En lugar de importar toda la librería, importamos solamente lo necesario por motivos de optimización.</a:t>
            </a:r>
            <a:endParaRPr sz="1500"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5550"/>
            <a:ext cx="3419475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4038" y="3126900"/>
            <a:ext cx="1756204" cy="185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7650" y="625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OBJETOS</a:t>
            </a:r>
            <a:endParaRPr u="sng"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4345950" y="1822613"/>
            <a:ext cx="4070400" cy="22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→ Creamos los objetos necesarios para que el programa sea funcional.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b="1" lang="es" sz="1500"/>
              <a:t>DefaultTableModel</a:t>
            </a:r>
            <a:r>
              <a:rPr lang="es" sz="1500"/>
              <a:t> </a:t>
            </a:r>
            <a:r>
              <a:rPr i="1" lang="es" sz="1500"/>
              <a:t>model</a:t>
            </a:r>
            <a:endParaRPr i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s" sz="1500"/>
              <a:t>String</a:t>
            </a:r>
            <a:r>
              <a:rPr lang="es" sz="1500"/>
              <a:t> </a:t>
            </a:r>
            <a:r>
              <a:rPr i="1" lang="es" sz="1500"/>
              <a:t>url</a:t>
            </a:r>
            <a:endParaRPr i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s" sz="1500"/>
              <a:t>Connection</a:t>
            </a:r>
            <a:r>
              <a:rPr lang="es" sz="1500"/>
              <a:t> </a:t>
            </a:r>
            <a:r>
              <a:rPr i="1" lang="es" sz="1500"/>
              <a:t>connect</a:t>
            </a:r>
            <a:endParaRPr sz="1500"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50" y="1923725"/>
            <a:ext cx="4041150" cy="1296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7650" y="625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OBJETOS</a:t>
            </a:r>
            <a:endParaRPr u="sng"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4308675" y="1530000"/>
            <a:ext cx="4420500" cy="29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/>
              <a:t>→ </a:t>
            </a:r>
            <a:r>
              <a:rPr b="1" lang="es" sz="6000"/>
              <a:t>DefaultTableModel</a:t>
            </a:r>
            <a:r>
              <a:rPr lang="es" sz="6000"/>
              <a:t> </a:t>
            </a:r>
            <a:r>
              <a:rPr i="1" lang="es" sz="6000"/>
              <a:t>model</a:t>
            </a:r>
            <a:endParaRPr i="1" sz="60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 sz="6000"/>
              <a:t>Permitirá que nos comuniquemos con la JTable.</a:t>
            </a:r>
            <a:endParaRPr sz="6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 sz="6000"/>
              <a:t>Igualamos nuestro objeto model al modelo de la JTable, casteándolo.</a:t>
            </a:r>
            <a:endParaRPr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50" y="1923725"/>
            <a:ext cx="4041150" cy="1296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