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74" r:id="rId2"/>
  </p:sldMasterIdLst>
  <p:notesMasterIdLst>
    <p:notesMasterId r:id="rId20"/>
  </p:notesMasterIdLst>
  <p:handoutMasterIdLst>
    <p:handoutMasterId r:id="rId21"/>
  </p:handoutMasterIdLst>
  <p:sldIdLst>
    <p:sldId id="258" r:id="rId3"/>
    <p:sldId id="279" r:id="rId4"/>
    <p:sldId id="286" r:id="rId5"/>
    <p:sldId id="278" r:id="rId6"/>
    <p:sldId id="280" r:id="rId7"/>
    <p:sldId id="281" r:id="rId8"/>
    <p:sldId id="282" r:id="rId9"/>
    <p:sldId id="283" r:id="rId10"/>
    <p:sldId id="284" r:id="rId11"/>
    <p:sldId id="261" r:id="rId12"/>
    <p:sldId id="262" r:id="rId13"/>
    <p:sldId id="274" r:id="rId14"/>
    <p:sldId id="276" r:id="rId15"/>
    <p:sldId id="275" r:id="rId16"/>
    <p:sldId id="277" r:id="rId17"/>
    <p:sldId id="287" r:id="rId18"/>
    <p:sldId id="288" r:id="rId19"/>
  </p:sldIdLst>
  <p:sldSz cx="10080625" cy="7559675"/>
  <p:notesSz cx="7559675" cy="10691813"/>
  <p:defaultTextStyle>
    <a:defPPr>
      <a:defRPr lang="en-US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8"/>
    <p:restoredTop sz="89423"/>
  </p:normalViewPr>
  <p:slideViewPr>
    <p:cSldViewPr>
      <p:cViewPr varScale="1">
        <p:scale>
          <a:sx n="87" d="100"/>
          <a:sy n="87" d="100"/>
        </p:scale>
        <p:origin x="1720" y="184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4560" y="-128"/>
      </p:cViewPr>
      <p:guideLst>
        <p:guide orient="horz" pos="3367"/>
        <p:guide pos="23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8ACA974-6EBF-1641-B721-F0CB5B5676DC}" type="datetimeFigureOut">
              <a:rPr lang="en-US"/>
              <a:pPr>
                <a:defRPr/>
              </a:pPr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7B98B46-A92A-B248-88B0-09F1EAC8A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0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fld id="{E93030B3-C3CD-754F-BE2D-1950A09CE94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8201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93030B3-C3CD-754F-BE2D-1950A09CE940}" type="slidenum">
              <a:rPr lang="cs-CZ" smtClean="0"/>
              <a:pPr>
                <a:defRPr/>
              </a:pPr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7018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Categories:</a:t>
            </a:r>
            <a:r>
              <a:rPr lang="en-US" sz="1200" b="0" i="0" kern="1200" baseline="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Categorize your content using a five-level classification hierarchy. Full list available in documentation.</a:t>
            </a:r>
          </a:p>
          <a:p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1000 categories overall</a:t>
            </a:r>
          </a:p>
          <a:p>
            <a:endParaRPr lang="en-US" sz="1200" b="0" i="0" kern="1200" dirty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b="1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Concepts: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 Identify high-level concepts that aren't necessarily directly referenced in the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93030B3-C3CD-754F-BE2D-1950A09CE940}" type="slidenum">
              <a:rPr lang="cs-CZ" smtClean="0"/>
              <a:pPr>
                <a:defRPr/>
              </a:pPr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628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Emotion: 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Analyze emotion conveyed by specific target phrases or by the document as a whole. You can also enable emotion analysis for entities and keywords that are automatically detected by the service.</a:t>
            </a:r>
          </a:p>
          <a:p>
            <a:pPr fontAlgn="base"/>
            <a:r>
              <a:rPr lang="en-US" sz="1200" b="0" i="0" u="sng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Input</a:t>
            </a:r>
          </a:p>
          <a:p>
            <a:pPr fontAlgn="base"/>
            <a:r>
              <a:rPr lang="en-US" b="0" dirty="0">
                <a:effectLst/>
              </a:rPr>
              <a:t>text: "I love apples, but I hate oranges." </a:t>
            </a:r>
            <a:br>
              <a:rPr lang="en-US" b="0" dirty="0">
                <a:effectLst/>
              </a:rPr>
            </a:br>
            <a:r>
              <a:rPr lang="en-US" sz="1200" b="0" i="0" u="sng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Response</a:t>
            </a:r>
          </a:p>
          <a:p>
            <a:pPr fontAlgn="base"/>
            <a:r>
              <a:rPr lang="en-US" b="0" dirty="0">
                <a:effectLst/>
              </a:rPr>
              <a:t>"apples": joy </a:t>
            </a: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"oranges": anger</a:t>
            </a:r>
          </a:p>
          <a:p>
            <a:endParaRPr lang="en-US" dirty="0"/>
          </a:p>
          <a:p>
            <a:r>
              <a:rPr lang="en-US" b="1" dirty="0"/>
              <a:t>Entities: 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Find people, places, events, and other types of entities mentioned in your content.</a:t>
            </a:r>
            <a:endParaRPr lang="en-US" dirty="0"/>
          </a:p>
          <a:p>
            <a:r>
              <a:rPr lang="en-US" dirty="0"/>
              <a:t>currently 21 entity types and 433 subtypes</a:t>
            </a:r>
          </a:p>
          <a:p>
            <a:endParaRPr lang="en-US" dirty="0"/>
          </a:p>
          <a:p>
            <a:r>
              <a:rPr lang="en-US" b="1" dirty="0"/>
              <a:t>Keywords:</a:t>
            </a:r>
            <a:r>
              <a:rPr lang="en-US" dirty="0"/>
              <a:t> 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Search your content for relevant keywords.</a:t>
            </a:r>
          </a:p>
          <a:p>
            <a:endParaRPr lang="en-US" sz="1200" b="0" i="0" kern="1200" dirty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b="1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Metadata: 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For HTML and URL input, get the author of the webpage, the page title, and the publication date</a:t>
            </a:r>
          </a:p>
          <a:p>
            <a:endParaRPr lang="en-US" sz="1200" b="0" i="0" kern="1200" dirty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b="1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Relations: 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Recognize when two entities are related, and identify the type of relation. Different set</a:t>
            </a:r>
            <a:r>
              <a:rPr lang="en-US" sz="1200" b="0" i="0" kern="1200" baseline="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 of entities identified than in entities </a:t>
            </a:r>
            <a:endParaRPr lang="en-US" sz="1200" b="0" i="0" kern="1200" dirty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53 relations available</a:t>
            </a:r>
            <a:r>
              <a:rPr lang="en-US" sz="1200" b="0" i="0" kern="1200" baseline="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 between 50 entity types</a:t>
            </a:r>
            <a:endParaRPr lang="en-US" sz="1200" b="0" i="0" kern="1200" dirty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1200" b="0" i="0" kern="1200" dirty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b="1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Semantic roles: 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Parse sentences into subject-action-object form, and identify entities and keywords that are subjects or objects of an action.</a:t>
            </a:r>
          </a:p>
          <a:p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other</a:t>
            </a:r>
            <a:r>
              <a:rPr lang="en-US" sz="1200" b="0" i="0" kern="1200" baseline="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 words it </a:t>
            </a:r>
            <a:r>
              <a:rPr lang="en-US" sz="1200" b="0" i="0" kern="1200" baseline="0" dirty="0" err="1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anwers</a:t>
            </a:r>
            <a:r>
              <a:rPr lang="en-US" sz="1200" b="0" i="0" kern="1200" baseline="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 who? What? And action that connects those two</a:t>
            </a:r>
          </a:p>
          <a:p>
            <a:endParaRPr lang="en-US" sz="1200" b="0" i="0" kern="1200" baseline="0" dirty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b="1" i="0" kern="1200" baseline="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Sentiment:</a:t>
            </a:r>
            <a:r>
              <a:rPr lang="en-US" sz="1200" b="0" i="0" kern="1200" baseline="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Analyze the sentiment toward specific target phrases and the sentiment of the document as a whole. You can also get sentiment information for detected entities and keywords by enabling the sentiment option for those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93030B3-C3CD-754F-BE2D-1950A09CE940}" type="slidenum">
              <a:rPr lang="cs-CZ" smtClean="0"/>
              <a:pPr>
                <a:defRPr/>
              </a:pPr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959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Entities: 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Find people, places, events, and other types of entities mentioned in your content.</a:t>
            </a:r>
            <a:endParaRPr lang="en-US" dirty="0"/>
          </a:p>
          <a:p>
            <a:r>
              <a:rPr lang="en-US" dirty="0"/>
              <a:t>currently 21 entity types and 433 subtypes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93030B3-C3CD-754F-BE2D-1950A09CE940}" type="slidenum">
              <a:rPr lang="cs-CZ" smtClean="0"/>
              <a:pPr>
                <a:defRPr/>
              </a:pPr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9032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Metadata: 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For HTML and URL input, get the author of the webpage, the page title, and the publication date</a:t>
            </a:r>
          </a:p>
          <a:p>
            <a:endParaRPr lang="en-US" sz="1200" b="0" i="0" kern="1200" dirty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b="1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Relations: 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Recognize when two entities are related, and identify the type of relation. Different set</a:t>
            </a:r>
            <a:r>
              <a:rPr lang="en-US" sz="1200" b="0" i="0" kern="1200" baseline="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 of entities identified than in entities </a:t>
            </a:r>
            <a:endParaRPr lang="en-US" sz="1200" b="0" i="0" kern="1200" dirty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53 relations available</a:t>
            </a:r>
            <a:r>
              <a:rPr lang="en-US" sz="1200" b="0" i="0" kern="1200" baseline="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 between 50 entity types</a:t>
            </a:r>
            <a:endParaRPr lang="en-US" sz="1200" b="0" i="0" kern="1200" dirty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93030B3-C3CD-754F-BE2D-1950A09CE940}" type="slidenum">
              <a:rPr lang="cs-CZ" smtClean="0"/>
              <a:pPr>
                <a:defRPr/>
              </a:pPr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2324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Semantic roles: 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Parse sentences into subject-action-object form, and identify entities and keywords that are subjects or objects of an action.</a:t>
            </a:r>
          </a:p>
          <a:p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other</a:t>
            </a:r>
            <a:r>
              <a:rPr lang="en-US" sz="1200" b="0" i="0" kern="1200" baseline="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 words it answers who? What? And action that connects those two</a:t>
            </a:r>
          </a:p>
          <a:p>
            <a:endParaRPr lang="en-US" sz="1200" b="0" i="0" kern="1200" baseline="0" dirty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b="1" i="0" kern="1200" baseline="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Sentiment:</a:t>
            </a:r>
            <a:r>
              <a:rPr lang="en-US" sz="1200" b="0" i="0" kern="1200" baseline="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Analyze the sentiment toward specific target phrases and the sentiment of the document as a whole. You can also get sentiment information for detected entities and keywords by enabling the sentiment option for those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93030B3-C3CD-754F-BE2D-1950A09CE940}" type="slidenum">
              <a:rPr lang="cs-CZ" smtClean="0"/>
              <a:pPr>
                <a:defRPr/>
              </a:pPr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504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93030B3-C3CD-754F-BE2D-1950A09CE940}" type="slidenum">
              <a:rPr lang="cs-CZ" smtClean="0"/>
              <a:pPr>
                <a:defRPr/>
              </a:pPr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738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93030B3-C3CD-754F-BE2D-1950A09CE940}" type="slidenum">
              <a:rPr lang="cs-CZ" smtClean="0"/>
              <a:pPr>
                <a:defRPr/>
              </a:pPr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137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93030B3-C3CD-754F-BE2D-1950A09CE940}" type="slidenum">
              <a:rPr lang="cs-CZ" smtClean="0"/>
              <a:pPr>
                <a:defRPr/>
              </a:pPr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392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93030B3-C3CD-754F-BE2D-1950A09CE940}" type="slidenum">
              <a:rPr lang="cs-CZ" smtClean="0"/>
              <a:pPr>
                <a:defRPr/>
              </a:pPr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023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93030B3-C3CD-754F-BE2D-1950A09CE940}" type="slidenum">
              <a:rPr lang="cs-CZ" smtClean="0"/>
              <a:pPr>
                <a:defRPr/>
              </a:pPr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7677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93030B3-C3CD-754F-BE2D-1950A09CE940}" type="slidenum">
              <a:rPr lang="cs-CZ" smtClean="0"/>
              <a:pPr>
                <a:defRPr/>
              </a:pPr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8258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93030B3-C3CD-754F-BE2D-1950A09CE940}" type="slidenum">
              <a:rPr lang="cs-CZ" smtClean="0"/>
              <a:pPr>
                <a:defRPr/>
              </a:pPr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6142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Here, recognised #introductions</a:t>
            </a:r>
            <a:r>
              <a:rPr lang="en-GB" baseline="0" dirty="0"/>
              <a:t> intent</a:t>
            </a:r>
          </a:p>
          <a:p>
            <a:endParaRPr lang="en-GB" baseline="0" dirty="0"/>
          </a:p>
          <a:p>
            <a:r>
              <a:rPr lang="en-GB" baseline="0" dirty="0"/>
              <a:t>- Then, Watson picks up users name from the next input using </a:t>
            </a:r>
          </a:p>
          <a:p>
            <a:r>
              <a:rPr lang="en-GB" baseline="0" dirty="0"/>
              <a:t>  the @sys-person system entity ...</a:t>
            </a:r>
          </a:p>
          <a:p>
            <a:r>
              <a:rPr lang="en-GB" baseline="0" dirty="0"/>
              <a:t>- ... stores it in context variable USERNAME ...</a:t>
            </a:r>
          </a:p>
          <a:p>
            <a:r>
              <a:rPr lang="en-GB" baseline="0" dirty="0"/>
              <a:t>- ... and uses USERNAME further down the dialog tree when </a:t>
            </a:r>
          </a:p>
          <a:p>
            <a:r>
              <a:rPr lang="en-GB" baseline="0" dirty="0"/>
              <a:t>  the #purchase intent is picked up</a:t>
            </a:r>
          </a:p>
          <a:p>
            <a:endParaRPr lang="en-GB" baseline="0" dirty="0"/>
          </a:p>
          <a:p>
            <a:r>
              <a:rPr lang="en-GB" baseline="0" dirty="0"/>
              <a:t>- Context is passed to your Node-RED application via the CONTEXT data structure - you can see this when you use DEBUG in Node-RED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93030B3-C3CD-754F-BE2D-1950A09CE940}" type="slidenum">
              <a:rPr lang="cs-CZ" smtClean="0"/>
              <a:pPr>
                <a:defRPr/>
              </a:pPr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2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93030B3-C3CD-754F-BE2D-1950A09CE940}" type="slidenum">
              <a:rPr lang="cs-CZ" smtClean="0"/>
              <a:pPr>
                <a:defRPr/>
              </a:pPr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063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03238" y="2590800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48573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591370"/>
            <a:ext cx="9069387" cy="126047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FF0000"/>
                </a:solidFill>
              </a:defRPr>
            </a:lvl1pPr>
          </a:lstStyle>
          <a:p>
            <a:r>
              <a:rPr lang="cs-CZ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6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15106"/>
            <a:ext cx="9069387" cy="1260475"/>
          </a:xfrm>
          <a:prstGeom prst="rect">
            <a:avLst/>
          </a:prstGeom>
        </p:spPr>
        <p:txBody>
          <a:bodyPr anchor="ctr"/>
          <a:lstStyle/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1691605"/>
            <a:ext cx="9069387" cy="4987925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Arial"/>
              <a:buChar char="•"/>
              <a:defRPr b="0" i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914400" indent="-457200">
              <a:buClrTx/>
              <a:buFont typeface="Arial"/>
              <a:buChar char="•"/>
              <a:defRPr b="0" i="0">
                <a:solidFill>
                  <a:srgbClr val="FFFFFF"/>
                </a:solidFill>
                <a:latin typeface="Helvetica"/>
                <a:cs typeface="Helvetica"/>
              </a:defRPr>
            </a:lvl2pPr>
            <a:lvl3pPr marL="1257300" indent="-342900">
              <a:buClrTx/>
              <a:buFont typeface="Arial"/>
              <a:buChar char="•"/>
              <a:defRPr b="0" i="0">
                <a:solidFill>
                  <a:srgbClr val="FFFFFF"/>
                </a:solidFill>
                <a:latin typeface="Helvetica"/>
                <a:cs typeface="Helvetica"/>
              </a:defRPr>
            </a:lvl3pPr>
            <a:lvl4pPr marL="1714500" indent="-342900">
              <a:buClrTx/>
              <a:buFont typeface="Arial"/>
              <a:buChar char="•"/>
              <a:defRPr b="0" i="0">
                <a:solidFill>
                  <a:srgbClr val="FFFFFF"/>
                </a:solidFill>
                <a:latin typeface="Helvetica"/>
                <a:cs typeface="Helvetica"/>
              </a:defRPr>
            </a:lvl4pPr>
            <a:lvl5pPr marL="2171700" indent="-342900">
              <a:buClrTx/>
              <a:buFont typeface="Arial"/>
              <a:buChar char="•"/>
              <a:defRPr b="0" i="0">
                <a:solidFill>
                  <a:srgbClr val="FFFFFF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  <a:p>
            <a:pPr lvl="1"/>
            <a:r>
              <a:rPr lang="cs-CZ" dirty="0"/>
              <a:t>Second </a:t>
            </a:r>
            <a:r>
              <a:rPr lang="cs-CZ" dirty="0" err="1"/>
              <a:t>level</a:t>
            </a:r>
            <a:endParaRPr lang="cs-CZ" dirty="0"/>
          </a:p>
          <a:p>
            <a:pPr lvl="2"/>
            <a:r>
              <a:rPr lang="cs-CZ" dirty="0" err="1"/>
              <a:t>Third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3"/>
            <a:r>
              <a:rPr lang="cs-CZ" dirty="0" err="1"/>
              <a:t>Fourth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4"/>
            <a:r>
              <a:rPr lang="cs-CZ" dirty="0" err="1"/>
              <a:t>Fifth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846513" y="6886575"/>
            <a:ext cx="2346325" cy="519113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fld id="{EEFA774A-9285-6A47-B113-6011826DDF88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5566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</p:spPr>
        <p:txBody>
          <a:bodyPr/>
          <a:lstStyle>
            <a:lvl1pPr>
              <a:buClrTx/>
              <a:buFont typeface="Arial"/>
              <a:buChar char="•"/>
              <a:defRPr sz="2400">
                <a:solidFill>
                  <a:schemeClr val="bg1"/>
                </a:solidFill>
              </a:defRPr>
            </a:lvl1pPr>
            <a:lvl2pPr marL="8001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buClrTx/>
              <a:buFont typeface="Arial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buClrTx/>
              <a:buFont typeface="Arial"/>
              <a:buChar char="•"/>
              <a:defRPr sz="1600">
                <a:solidFill>
                  <a:schemeClr val="bg1"/>
                </a:solidFill>
              </a:defRPr>
            </a:lvl4pPr>
            <a:lvl5pPr marL="2114550" indent="-285750">
              <a:buClrTx/>
              <a:buFont typeface="Arial"/>
              <a:buChar char="•"/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  <a:p>
            <a:pPr lvl="1"/>
            <a:r>
              <a:rPr lang="cs-CZ" dirty="0"/>
              <a:t>Second </a:t>
            </a:r>
            <a:r>
              <a:rPr lang="cs-CZ" dirty="0" err="1"/>
              <a:t>level</a:t>
            </a:r>
            <a:endParaRPr lang="cs-CZ" dirty="0"/>
          </a:p>
          <a:p>
            <a:pPr lvl="2"/>
            <a:r>
              <a:rPr lang="cs-CZ" dirty="0" err="1"/>
              <a:t>Third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3"/>
            <a:r>
              <a:rPr lang="cs-CZ" dirty="0" err="1"/>
              <a:t>Fourth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4"/>
            <a:r>
              <a:rPr lang="cs-CZ" dirty="0" err="1"/>
              <a:t>Fifth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</p:spPr>
        <p:txBody>
          <a:bodyPr/>
          <a:lstStyle>
            <a:lvl1pPr>
              <a:buClrTx/>
              <a:buFont typeface="Arial"/>
              <a:buChar char="•"/>
              <a:defRPr sz="2400">
                <a:solidFill>
                  <a:srgbClr val="FFFFFF"/>
                </a:solidFill>
              </a:defRPr>
            </a:lvl1pPr>
            <a:lvl2pPr marL="800100" indent="-342900">
              <a:buClrTx/>
              <a:buFont typeface="Arial"/>
              <a:buChar char="•"/>
              <a:defRPr sz="2000">
                <a:solidFill>
                  <a:srgbClr val="FFFFFF"/>
                </a:solidFill>
              </a:defRPr>
            </a:lvl2pPr>
            <a:lvl3pPr marL="1200150" indent="-285750">
              <a:buClrTx/>
              <a:buFont typeface="Arial"/>
              <a:buChar char="•"/>
              <a:defRPr sz="1800">
                <a:solidFill>
                  <a:srgbClr val="FFFFFF"/>
                </a:solidFill>
              </a:defRPr>
            </a:lvl3pPr>
            <a:lvl4pPr marL="1657350" indent="-285750">
              <a:buClrTx/>
              <a:buFont typeface="Arial"/>
              <a:buChar char="•"/>
              <a:defRPr sz="1600">
                <a:solidFill>
                  <a:srgbClr val="FFFFFF"/>
                </a:solidFill>
              </a:defRPr>
            </a:lvl4pPr>
            <a:lvl5pPr marL="2114550" indent="-285750">
              <a:buClrTx/>
              <a:buFont typeface="Arial"/>
              <a:buChar char="•"/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  <a:p>
            <a:pPr lvl="1"/>
            <a:r>
              <a:rPr lang="cs-CZ" dirty="0"/>
              <a:t>Second </a:t>
            </a:r>
            <a:r>
              <a:rPr lang="cs-CZ" dirty="0" err="1"/>
              <a:t>level</a:t>
            </a:r>
            <a:endParaRPr lang="cs-CZ" dirty="0"/>
          </a:p>
          <a:p>
            <a:pPr lvl="2"/>
            <a:r>
              <a:rPr lang="cs-CZ" dirty="0" err="1"/>
              <a:t>Third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3"/>
            <a:r>
              <a:rPr lang="cs-CZ" dirty="0" err="1"/>
              <a:t>Fourth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4"/>
            <a:r>
              <a:rPr lang="cs-CZ" dirty="0" err="1"/>
              <a:t>Fifth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3238" y="215106"/>
            <a:ext cx="9069387" cy="1260475"/>
          </a:xfrm>
          <a:prstGeom prst="rect">
            <a:avLst/>
          </a:prstGeom>
        </p:spPr>
        <p:txBody>
          <a:bodyPr anchor="ctr"/>
          <a:lstStyle/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0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590800"/>
            <a:ext cx="9069387" cy="1260475"/>
          </a:xfrm>
          <a:prstGeom prst="rect">
            <a:avLst/>
          </a:prstGeom>
        </p:spPr>
        <p:txBody>
          <a:bodyPr anchor="ctr"/>
          <a:lstStyle>
            <a:lvl1pPr>
              <a:defRPr baseline="0"/>
            </a:lvl1pPr>
          </a:lstStyle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5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3238" y="2591370"/>
            <a:ext cx="9069387" cy="1260475"/>
          </a:xfrm>
          <a:prstGeom prst="rect">
            <a:avLst/>
          </a:prstGeom>
        </p:spPr>
        <p:txBody>
          <a:bodyPr anchor="ctr"/>
          <a:lstStyle>
            <a:lvl1pPr>
              <a:defRPr baseline="0"/>
            </a:lvl1pPr>
          </a:lstStyle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8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238" y="2591370"/>
            <a:ext cx="9069387" cy="126047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660066"/>
                </a:solidFill>
              </a:defRPr>
            </a:lvl1pPr>
          </a:lstStyle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54322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3238" y="215106"/>
            <a:ext cx="9069387" cy="126047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03808" y="1691605"/>
            <a:ext cx="9069387" cy="4987925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/>
              <a:buChar char="•"/>
              <a:defRPr b="0" i="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914400" indent="-457200">
              <a:buFont typeface="Arial"/>
              <a:buChar char="•"/>
              <a:defRPr b="0" i="0">
                <a:solidFill>
                  <a:srgbClr val="000000"/>
                </a:solidFill>
                <a:latin typeface="Helvetica"/>
                <a:cs typeface="Helvetica"/>
              </a:defRPr>
            </a:lvl2pPr>
            <a:lvl3pPr marL="1257300" indent="-342900">
              <a:buFont typeface="Arial"/>
              <a:buChar char="•"/>
              <a:defRPr b="0" i="0">
                <a:solidFill>
                  <a:srgbClr val="000000"/>
                </a:solidFill>
                <a:latin typeface="Helvetica"/>
                <a:cs typeface="Helvetica"/>
              </a:defRPr>
            </a:lvl3pPr>
            <a:lvl4pPr marL="1714500" indent="-342900">
              <a:buFont typeface="Arial"/>
              <a:buChar char="•"/>
              <a:defRPr b="0" i="0">
                <a:solidFill>
                  <a:srgbClr val="000000"/>
                </a:solidFill>
                <a:latin typeface="Helvetica"/>
                <a:cs typeface="Helvetica"/>
              </a:defRPr>
            </a:lvl4pPr>
            <a:lvl5pPr marL="2171700" indent="-342900">
              <a:buFont typeface="Arial"/>
              <a:buChar char="•"/>
              <a:defRPr b="0" i="0">
                <a:solidFill>
                  <a:srgbClr val="000000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  <a:p>
            <a:pPr lvl="1"/>
            <a:r>
              <a:rPr lang="cs-CZ" dirty="0"/>
              <a:t>Second </a:t>
            </a:r>
            <a:r>
              <a:rPr lang="cs-CZ" dirty="0" err="1"/>
              <a:t>level</a:t>
            </a:r>
            <a:endParaRPr lang="cs-CZ" dirty="0"/>
          </a:p>
          <a:p>
            <a:pPr lvl="2"/>
            <a:r>
              <a:rPr lang="cs-CZ" dirty="0" err="1"/>
              <a:t>Third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3"/>
            <a:r>
              <a:rPr lang="cs-CZ" dirty="0" err="1"/>
              <a:t>Fourth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4"/>
            <a:r>
              <a:rPr lang="cs-CZ" dirty="0" err="1"/>
              <a:t>Fifth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846513" y="6886575"/>
            <a:ext cx="2346325" cy="519113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chemeClr val="bg2"/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fld id="{71291F93-0F5E-014B-B8EF-B0014E57EB8E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4523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503238" y="431800"/>
            <a:ext cx="9069387" cy="827088"/>
          </a:xfrm>
          <a:prstGeom prst="rect">
            <a:avLst/>
          </a:prstGeom>
        </p:spPr>
        <p:txBody>
          <a:bodyPr/>
          <a:lstStyle>
            <a:lvl1pPr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  <a:lvl2pPr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cs-CZ" dirty="0" err="1">
                <a:solidFill>
                  <a:srgbClr val="FF0000"/>
                </a:solidFill>
              </a:rPr>
              <a:t>Click</a:t>
            </a:r>
            <a:r>
              <a:rPr lang="cs-CZ" dirty="0">
                <a:solidFill>
                  <a:srgbClr val="FF0000"/>
                </a:solidFill>
              </a:rPr>
              <a:t> to </a:t>
            </a:r>
            <a:r>
              <a:rPr lang="cs-CZ" dirty="0" err="1">
                <a:solidFill>
                  <a:srgbClr val="FF0000"/>
                </a:solidFill>
              </a:rPr>
              <a:t>edit</a:t>
            </a:r>
            <a:r>
              <a:rPr lang="cs-CZ" dirty="0">
                <a:solidFill>
                  <a:srgbClr val="FF0000"/>
                </a:solidFill>
              </a:rPr>
              <a:t> Master </a:t>
            </a:r>
            <a:r>
              <a:rPr lang="cs-CZ" dirty="0" err="1">
                <a:solidFill>
                  <a:srgbClr val="FF0000"/>
                </a:solidFill>
              </a:rPr>
              <a:t>title</a:t>
            </a:r>
            <a:r>
              <a:rPr lang="cs-CZ" dirty="0">
                <a:solidFill>
                  <a:srgbClr val="FF0000"/>
                </a:solidFill>
              </a:rPr>
              <a:t> style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sz="2400"/>
            </a:lvl1pPr>
            <a:lvl2pPr marL="800100" indent="-342900">
              <a:buFont typeface="Arial"/>
              <a:buChar char="•"/>
              <a:defRPr sz="2000"/>
            </a:lvl2pPr>
            <a:lvl3pPr marL="1200150" indent="-285750">
              <a:buFont typeface="Arial"/>
              <a:buChar char="•"/>
              <a:defRPr sz="1800"/>
            </a:lvl3pPr>
            <a:lvl4pPr marL="1657350" indent="-285750">
              <a:buFont typeface="Arial"/>
              <a:buChar char="•"/>
              <a:defRPr sz="1600"/>
            </a:lvl4pPr>
            <a:lvl5pPr marL="2114550" indent="-285750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  <a:p>
            <a:pPr lvl="1"/>
            <a:r>
              <a:rPr lang="cs-CZ" dirty="0"/>
              <a:t>Second </a:t>
            </a:r>
            <a:r>
              <a:rPr lang="cs-CZ" dirty="0" err="1"/>
              <a:t>level</a:t>
            </a:r>
            <a:endParaRPr lang="cs-CZ" dirty="0"/>
          </a:p>
          <a:p>
            <a:pPr lvl="2"/>
            <a:r>
              <a:rPr lang="cs-CZ" dirty="0" err="1"/>
              <a:t>Third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3"/>
            <a:r>
              <a:rPr lang="cs-CZ" dirty="0" err="1"/>
              <a:t>Fourth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4"/>
            <a:r>
              <a:rPr lang="cs-CZ" dirty="0" err="1"/>
              <a:t>Fifth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sz="2400"/>
            </a:lvl1pPr>
            <a:lvl2pPr marL="800100" indent="-342900">
              <a:buFont typeface="Arial"/>
              <a:buChar char="•"/>
              <a:defRPr sz="2000"/>
            </a:lvl2pPr>
            <a:lvl3pPr marL="1200150" indent="-285750">
              <a:buFont typeface="Arial"/>
              <a:buChar char="•"/>
              <a:defRPr sz="1800"/>
            </a:lvl3pPr>
            <a:lvl4pPr marL="1657350" indent="-285750">
              <a:buFont typeface="Arial"/>
              <a:buChar char="•"/>
              <a:defRPr sz="1600"/>
            </a:lvl4pPr>
            <a:lvl5pPr marL="2114550" indent="-285750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  <a:p>
            <a:pPr lvl="1"/>
            <a:r>
              <a:rPr lang="cs-CZ" dirty="0"/>
              <a:t>Second </a:t>
            </a:r>
            <a:r>
              <a:rPr lang="cs-CZ" dirty="0" err="1"/>
              <a:t>level</a:t>
            </a:r>
            <a:endParaRPr lang="cs-CZ" dirty="0"/>
          </a:p>
          <a:p>
            <a:pPr lvl="2"/>
            <a:r>
              <a:rPr lang="cs-CZ" dirty="0" err="1"/>
              <a:t>Third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3"/>
            <a:r>
              <a:rPr lang="cs-CZ" dirty="0" err="1"/>
              <a:t>Fourth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4"/>
            <a:r>
              <a:rPr lang="cs-CZ" dirty="0" err="1"/>
              <a:t>Fifth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idx="10"/>
          </p:nvPr>
        </p:nvSpPr>
        <p:spPr>
          <a:xfrm>
            <a:off x="3846513" y="6886575"/>
            <a:ext cx="2346325" cy="519113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chemeClr val="bg2"/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fld id="{4D40A696-4F08-D642-933F-F11CADFF572F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722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3238" y="2591370"/>
            <a:ext cx="9069387" cy="126047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cs-CZ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3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8" r:id="rId2"/>
    <p:sldLayoutId id="2147483879" r:id="rId3"/>
    <p:sldLayoutId id="2147483881" r:id="rId4"/>
    <p:sldLayoutId id="2147483882" r:id="rId5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chemeClr val="bg1"/>
          </a:solidFill>
          <a:latin typeface="Helvetica"/>
          <a:ea typeface="+mj-ea"/>
          <a:cs typeface="Helvetica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chemeClr val="bg1"/>
          </a:solidFill>
          <a:latin typeface="Helvetica" charset="0"/>
          <a:ea typeface="ＭＳ Ｐゴシック" charset="0"/>
          <a:cs typeface="Microsoft YaHei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chemeClr val="bg1"/>
          </a:solidFill>
          <a:latin typeface="Helvetica" charset="0"/>
          <a:ea typeface="ＭＳ Ｐゴシック" charset="0"/>
          <a:cs typeface="Microsoft YaHei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chemeClr val="bg1"/>
          </a:solidFill>
          <a:latin typeface="Helvetica" charset="0"/>
          <a:ea typeface="ＭＳ Ｐゴシック" charset="0"/>
          <a:cs typeface="Microsoft YaHei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chemeClr val="bg1"/>
          </a:solidFill>
          <a:latin typeface="Helvetica" charset="0"/>
          <a:ea typeface="ＭＳ Ｐゴシック" charset="0"/>
          <a:cs typeface="Microsoft YaHei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0" r:id="rId2"/>
    <p:sldLayoutId id="2147483891" r:id="rId3"/>
    <p:sldLayoutId id="2147483893" r:id="rId4"/>
    <p:sldLayoutId id="2147483894" r:id="rId5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chemeClr val="bg1"/>
          </a:solidFill>
          <a:latin typeface="Helvetica"/>
          <a:ea typeface="+mj-ea"/>
          <a:cs typeface="Helvetica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chemeClr val="bg1"/>
          </a:solidFill>
          <a:latin typeface="Helvetica" charset="0"/>
          <a:ea typeface="ＭＳ Ｐゴシック" charset="0"/>
          <a:cs typeface="Microsoft YaHei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chemeClr val="bg1"/>
          </a:solidFill>
          <a:latin typeface="Helvetica" charset="0"/>
          <a:ea typeface="ＭＳ Ｐゴシック" charset="0"/>
          <a:cs typeface="Microsoft YaHei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chemeClr val="bg1"/>
          </a:solidFill>
          <a:latin typeface="Helvetica" charset="0"/>
          <a:ea typeface="ＭＳ Ｐゴシック" charset="0"/>
          <a:cs typeface="Microsoft YaHei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chemeClr val="bg1"/>
          </a:solidFill>
          <a:latin typeface="Helvetica" charset="0"/>
          <a:ea typeface="ＭＳ Ｐゴシック" charset="0"/>
          <a:cs typeface="Microsoft YaHei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2123653"/>
            <a:ext cx="9069387" cy="244827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Cognitive: Extended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sz="3200" dirty="0">
                <a:solidFill>
                  <a:srgbClr val="FF0000"/>
                </a:solidFill>
              </a:rPr>
            </a:b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Gary Wilson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 CTO &amp; Technical Leader, UKI Commercial Business</a:t>
            </a:r>
          </a:p>
        </p:txBody>
      </p:sp>
    </p:spTree>
    <p:extLst>
      <p:ext uri="{BB962C8B-B14F-4D97-AF65-F5344CB8AC3E}">
        <p14:creationId xmlns:p14="http://schemas.microsoft.com/office/powerpoint/2010/main" val="26613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107429"/>
            <a:ext cx="9069387" cy="1260475"/>
          </a:xfrm>
        </p:spPr>
        <p:txBody>
          <a:bodyPr/>
          <a:lstStyle/>
          <a:p>
            <a:r>
              <a:rPr lang="en-US" dirty="0"/>
              <a:t>NLU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7" y="1187549"/>
            <a:ext cx="9577387" cy="4987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Easy to use semantic text analysis service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Uncovers insights from structured and unstructured data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extract metadata from content such as concepts, entities, keywords, categories, relations and semantic roles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Understand sentiment and emotion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Use cases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monitor </a:t>
            </a:r>
            <a:r>
              <a:rPr lang="en-US" sz="1600" b="1" i="1" dirty="0"/>
              <a:t>sentiment</a:t>
            </a:r>
            <a:r>
              <a:rPr lang="en-US" sz="1600" dirty="0"/>
              <a:t> and </a:t>
            </a:r>
            <a:r>
              <a:rPr lang="en-US" sz="1600" b="1" i="1" dirty="0"/>
              <a:t>emotion</a:t>
            </a:r>
            <a:r>
              <a:rPr lang="en-US" sz="1600" dirty="0"/>
              <a:t> in customer support chat transcripts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categorise blog posts - sort them based on general </a:t>
            </a:r>
            <a:r>
              <a:rPr lang="en-US" sz="1600" b="1" i="1" dirty="0"/>
              <a:t>concepts</a:t>
            </a:r>
            <a:r>
              <a:rPr lang="en-US" sz="1600" dirty="0"/>
              <a:t>, </a:t>
            </a:r>
            <a:r>
              <a:rPr lang="en-US" sz="1600" b="1" i="1" dirty="0"/>
              <a:t>keywords</a:t>
            </a:r>
            <a:r>
              <a:rPr lang="en-US" sz="1600" dirty="0"/>
              <a:t>, and </a:t>
            </a:r>
            <a:r>
              <a:rPr lang="en-US" sz="1600" b="1" i="1" dirty="0"/>
              <a:t>entities</a:t>
            </a:r>
            <a:r>
              <a:rPr lang="en-US" sz="16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Full support for English, partial support for Spanish, French, Italian, Portuguese, German, Russian, Arabic, Swedish, Japanese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14877"/>
            <a:ext cx="10080625" cy="23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24" y="1691605"/>
            <a:ext cx="8925371" cy="5184576"/>
          </a:xfrm>
        </p:spPr>
        <p:txBody>
          <a:bodyPr numCol="2"/>
          <a:lstStyle/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00B0F0"/>
                </a:solidFill>
              </a:rPr>
              <a:t>Categories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5 level hierarchy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1000 categories available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00B0F0"/>
                </a:solidFill>
              </a:rPr>
              <a:t>Concepts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High level topics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Not always mentioned in the text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0" y="3143162"/>
            <a:ext cx="4753098" cy="2024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052" y="5133926"/>
            <a:ext cx="7135199" cy="242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4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24" y="1691605"/>
            <a:ext cx="8924801" cy="5184576"/>
          </a:xfrm>
        </p:spPr>
        <p:txBody>
          <a:bodyPr numCol="2"/>
          <a:lstStyle/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00B0F0"/>
                </a:solidFill>
              </a:rPr>
              <a:t>Emotion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Sadness, joy, fear, disgust, and anger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00B0F0"/>
                </a:solidFill>
              </a:rPr>
              <a:t>Keywords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Key phrases in the document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Sentiment and Emotion can be detected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7" y="2987749"/>
            <a:ext cx="2667896" cy="2592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15" y="5328591"/>
            <a:ext cx="2622596" cy="2195662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42" y="3714234"/>
            <a:ext cx="40767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8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92" y="1619597"/>
            <a:ext cx="8924801" cy="5184576"/>
          </a:xfrm>
        </p:spPr>
        <p:txBody>
          <a:bodyPr numCol="2"/>
          <a:lstStyle/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00B0F0"/>
                </a:solidFill>
              </a:rPr>
              <a:t>Entities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Categorized keywords: people, places, events, </a:t>
            </a:r>
            <a:r>
              <a:rPr lang="mr-IN" sz="2000" dirty="0"/>
              <a:t>…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Sentiment and Emotion can be detected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21 entity types and 433 subtypes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020" y="3275781"/>
            <a:ext cx="5163948" cy="42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1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24" y="1691605"/>
            <a:ext cx="8925371" cy="5184576"/>
          </a:xfrm>
        </p:spPr>
        <p:txBody>
          <a:bodyPr numCol="2"/>
          <a:lstStyle/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00B0F0"/>
                </a:solidFill>
              </a:rPr>
              <a:t>Metadata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Author, title and date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Only for HTML and URL inputs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00B0F0"/>
                </a:solidFill>
              </a:rPr>
              <a:t>Relations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Between entities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53 relations and 50 entity types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63" y="3799903"/>
            <a:ext cx="4572366" cy="30773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383" y="3417749"/>
            <a:ext cx="4392241" cy="414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7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24" y="1691605"/>
            <a:ext cx="8925371" cy="5184576"/>
          </a:xfrm>
        </p:spPr>
        <p:txBody>
          <a:bodyPr numCol="2"/>
          <a:lstStyle/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00B0F0"/>
                </a:solidFill>
              </a:rPr>
              <a:t>Semantic Roles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Subject-action-object form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00B0F0"/>
                </a:solidFill>
              </a:rPr>
              <a:t>Sentiment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Whole document or targeted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" y="2960901"/>
            <a:ext cx="5020649" cy="3915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25" y="3259642"/>
            <a:ext cx="34798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13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16" y="107429"/>
            <a:ext cx="9073008" cy="1260475"/>
          </a:xfrm>
        </p:spPr>
        <p:txBody>
          <a:bodyPr/>
          <a:lstStyle/>
          <a:p>
            <a:r>
              <a:rPr lang="en-US" sz="4000" dirty="0"/>
              <a:t>NLU in </a:t>
            </a:r>
            <a:r>
              <a:rPr lang="en-US" sz="4000"/>
              <a:t>our chatbot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5776" y="1352302"/>
            <a:ext cx="4176464" cy="5793601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Passed to NLU</a:t>
            </a:r>
          </a:p>
          <a:p>
            <a:pPr marL="0" indent="0">
              <a:buNone/>
            </a:pPr>
            <a:r>
              <a:rPr lang="en-US" sz="2400" dirty="0"/>
              <a:t>Response based on sentiment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Passed to NLU</a:t>
            </a:r>
          </a:p>
          <a:p>
            <a:pPr marL="0" indent="0">
              <a:buNone/>
            </a:pPr>
            <a:r>
              <a:rPr lang="en-US" sz="2400" dirty="0"/>
              <a:t>Response based on sentiment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376016" y="2612777"/>
            <a:ext cx="2160240" cy="37497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2376016" y="5526339"/>
            <a:ext cx="2160240" cy="12111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727944" y="3347789"/>
            <a:ext cx="2808312" cy="14401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727944" y="6012085"/>
            <a:ext cx="2808312" cy="36004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56" y="1547589"/>
            <a:ext cx="5187815" cy="51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4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2123653"/>
            <a:ext cx="9069387" cy="244827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Cognitive: Extended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sz="3200" dirty="0">
                <a:solidFill>
                  <a:srgbClr val="FF0000"/>
                </a:solidFill>
              </a:rPr>
            </a:b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Gary Wilson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 CTO &amp; Technical Leader, UKI Commercial Business</a:t>
            </a:r>
          </a:p>
        </p:txBody>
      </p:sp>
    </p:spTree>
    <p:extLst>
      <p:ext uri="{BB962C8B-B14F-4D97-AF65-F5344CB8AC3E}">
        <p14:creationId xmlns:p14="http://schemas.microsoft.com/office/powerpoint/2010/main" val="34120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475581"/>
            <a:ext cx="9069387" cy="4987925"/>
          </a:xfrm>
        </p:spPr>
        <p:txBody>
          <a:bodyPr/>
          <a:lstStyle/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dirty="0"/>
              <a:t>Extend your chatbot to provide two new functions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Advise on selecting a new mobile phone contract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Allow the user to submit a review of a phone and respond based on user sentiment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/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Watson Conversation extended functionality</a:t>
            </a:r>
          </a:p>
          <a:p>
            <a:pPr lvl="2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000" b="1" i="1" dirty="0">
                <a:solidFill>
                  <a:srgbClr val="00B0F0"/>
                </a:solidFill>
              </a:rPr>
              <a:t>Slots</a:t>
            </a:r>
          </a:p>
          <a:p>
            <a:pPr lvl="2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000" b="1" i="1" dirty="0">
                <a:solidFill>
                  <a:srgbClr val="00B0F0"/>
                </a:solidFill>
              </a:rPr>
              <a:t>System entities</a:t>
            </a:r>
          </a:p>
          <a:p>
            <a:pPr lvl="2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000" b="1" i="1" dirty="0">
                <a:solidFill>
                  <a:srgbClr val="00B0F0"/>
                </a:solidFill>
              </a:rPr>
              <a:t>Context variables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Watson Natural Language Understanding</a:t>
            </a:r>
          </a:p>
          <a:p>
            <a:pPr lvl="2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000" dirty="0"/>
              <a:t>Sentiment analysis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Node-RED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Slack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533" y="3201674"/>
            <a:ext cx="1730291" cy="1730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344" y="5508029"/>
            <a:ext cx="1734382" cy="17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4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07" y="827509"/>
            <a:ext cx="3961009" cy="1260475"/>
          </a:xfrm>
        </p:spPr>
        <p:txBody>
          <a:bodyPr/>
          <a:lstStyle/>
          <a:p>
            <a:r>
              <a:rPr lang="en-US" sz="4000"/>
              <a:t>Objective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8018"/>
            <a:ext cx="6192440" cy="4171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13" y="179437"/>
            <a:ext cx="582124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8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76" y="1475581"/>
            <a:ext cx="9577387" cy="4987925"/>
          </a:xfrm>
        </p:spPr>
        <p:txBody>
          <a:bodyPr/>
          <a:lstStyle/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dirty="0"/>
              <a:t>Enhanced Conversation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extend existing dialog to cater for multiple user inputs </a:t>
            </a:r>
            <a:r>
              <a:rPr lang="mr-IN" sz="2400" dirty="0"/>
              <a:t>–</a:t>
            </a:r>
            <a:r>
              <a:rPr lang="en-US" sz="2400" dirty="0"/>
              <a:t> ‘</a:t>
            </a:r>
            <a:r>
              <a:rPr lang="en-US" sz="2400" b="1" i="1" dirty="0">
                <a:solidFill>
                  <a:srgbClr val="00B0F0"/>
                </a:solidFill>
              </a:rPr>
              <a:t>slots</a:t>
            </a:r>
            <a:r>
              <a:rPr lang="en-US" sz="2400" dirty="0"/>
              <a:t>’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using </a:t>
            </a:r>
            <a:r>
              <a:rPr lang="en-US" sz="2400" b="1" i="1" dirty="0">
                <a:solidFill>
                  <a:srgbClr val="00B0F0"/>
                </a:solidFill>
              </a:rPr>
              <a:t>System Entities </a:t>
            </a:r>
            <a:r>
              <a:rPr lang="en-US" sz="2400" dirty="0"/>
              <a:t>to capture context variables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use </a:t>
            </a:r>
            <a:r>
              <a:rPr lang="en-US" sz="2400" b="1" i="1" dirty="0">
                <a:solidFill>
                  <a:srgbClr val="00B0F0"/>
                </a:solidFill>
              </a:rPr>
              <a:t>context variables </a:t>
            </a:r>
            <a:r>
              <a:rPr lang="en-US" sz="2400" dirty="0"/>
              <a:t>to pass information between Watson Conversation and your Node-RED application code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dirty="0"/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dirty="0"/>
              <a:t>Natural Language Understanding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setup an NLU instance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integrate NLU to your Node-RED app to check the </a:t>
            </a:r>
            <a:r>
              <a:rPr lang="en-US" sz="2400" b="1" i="1" dirty="0">
                <a:solidFill>
                  <a:srgbClr val="00B0F0"/>
                </a:solidFill>
              </a:rPr>
              <a:t>sentiment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of user input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modify dialog tree to </a:t>
            </a:r>
            <a:r>
              <a:rPr lang="en-US" sz="2400" dirty="0" err="1"/>
              <a:t>utilise</a:t>
            </a:r>
            <a:r>
              <a:rPr lang="en-US" sz="2400" dirty="0"/>
              <a:t> metadata from NLU</a:t>
            </a:r>
          </a:p>
        </p:txBody>
      </p:sp>
    </p:spTree>
    <p:extLst>
      <p:ext uri="{BB962C8B-B14F-4D97-AF65-F5344CB8AC3E}">
        <p14:creationId xmlns:p14="http://schemas.microsoft.com/office/powerpoint/2010/main" val="79400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187549"/>
            <a:ext cx="9289602" cy="5760640"/>
          </a:xfrm>
        </p:spPr>
        <p:txBody>
          <a:bodyPr/>
          <a:lstStyle/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Functionality in Conversation service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dirty="0"/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Enables developers to use </a:t>
            </a:r>
            <a:r>
              <a:rPr lang="en-US" sz="2400" b="1" dirty="0"/>
              <a:t>prompts</a:t>
            </a:r>
            <a:r>
              <a:rPr lang="en-US" sz="2400" dirty="0"/>
              <a:t> to gather information from users and store the information into </a:t>
            </a:r>
            <a:r>
              <a:rPr lang="en-US" sz="2400" b="1" dirty="0"/>
              <a:t>context variables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b="1" dirty="0"/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Information to be gathered all at one time can be consolidated into </a:t>
            </a:r>
            <a:r>
              <a:rPr lang="en-US" sz="2400" b="1" dirty="0"/>
              <a:t>one dialog </a:t>
            </a:r>
            <a:r>
              <a:rPr lang="en-US" sz="2400" dirty="0"/>
              <a:t>node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000" dirty="0"/>
              <a:t>e.g. user’s address, information needed for a reservation 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000" dirty="0"/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Can be used to ensure dialog has </a:t>
            </a:r>
            <a:r>
              <a:rPr lang="en-US" sz="2400" b="1" dirty="0"/>
              <a:t>all the required information </a:t>
            </a:r>
            <a:r>
              <a:rPr lang="en-US" sz="2400" dirty="0"/>
              <a:t>and prompt the user to enter </a:t>
            </a:r>
            <a:r>
              <a:rPr lang="en-US" sz="2400" b="1" dirty="0"/>
              <a:t>missing</a:t>
            </a:r>
            <a:r>
              <a:rPr lang="en-US" sz="2400" dirty="0"/>
              <a:t> information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dirty="0"/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Can also be used to handle </a:t>
            </a:r>
            <a:r>
              <a:rPr lang="en-US" sz="2400" b="1" dirty="0"/>
              <a:t>digressions</a:t>
            </a:r>
            <a:r>
              <a:rPr lang="en-US" sz="2400" dirty="0"/>
              <a:t> while collecting information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000" dirty="0"/>
              <a:t>e.g. if the user asks what are the kitchen hours when they are prompted to enter the time for their reservation, we can give the requested information, then return to the conversation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638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Slots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20" y="4211885"/>
            <a:ext cx="6550721" cy="3122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4" y="1238943"/>
            <a:ext cx="6224762" cy="305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0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System entities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3238" y="1475581"/>
            <a:ext cx="9069387" cy="5760640"/>
          </a:xfrm>
        </p:spPr>
        <p:txBody>
          <a:bodyPr/>
          <a:lstStyle/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Watson Conversation provides a number of </a:t>
            </a:r>
            <a:r>
              <a:rPr lang="en-US" sz="2400" b="1" i="1" dirty="0">
                <a:solidFill>
                  <a:srgbClr val="00B0F0"/>
                </a:solidFill>
              </a:rPr>
              <a:t>system entities</a:t>
            </a:r>
            <a:endParaRPr lang="en-US" sz="2400" b="1" dirty="0">
              <a:solidFill>
                <a:srgbClr val="00B0F0"/>
              </a:solidFill>
            </a:endParaRPr>
          </a:p>
          <a:p>
            <a:endParaRPr lang="en-US" sz="2400" dirty="0"/>
          </a:p>
          <a:p>
            <a:r>
              <a:rPr lang="en-US" sz="2400" b="1" i="1" dirty="0">
                <a:solidFill>
                  <a:srgbClr val="00B0F0"/>
                </a:solidFill>
              </a:rPr>
              <a:t>System entities </a:t>
            </a:r>
            <a:r>
              <a:rPr lang="en-US" sz="2400" dirty="0"/>
              <a:t>can be used to recognize a broad range of values for the object types they represent, for example,</a:t>
            </a:r>
          </a:p>
          <a:p>
            <a:pPr lvl="1"/>
            <a:r>
              <a:rPr lang="en-US" sz="2000" b="1" i="1" dirty="0">
                <a:solidFill>
                  <a:srgbClr val="00B0F0"/>
                </a:solidFill>
              </a:rPr>
              <a:t>@sys-number</a:t>
            </a:r>
            <a:r>
              <a:rPr lang="en-US" sz="2000" dirty="0">
                <a:solidFill>
                  <a:srgbClr val="00B0F0"/>
                </a:solidFill>
              </a:rPr>
              <a:t> </a:t>
            </a:r>
            <a:r>
              <a:rPr lang="en-US" sz="2000" dirty="0"/>
              <a:t>matches any numerical value, including whole numbers, decimal fractions, or even numbers written out as words</a:t>
            </a:r>
          </a:p>
          <a:p>
            <a:pPr lvl="1"/>
            <a:r>
              <a:rPr lang="en-US" sz="2000" b="1" i="1" dirty="0">
                <a:solidFill>
                  <a:srgbClr val="00B0F0"/>
                </a:solidFill>
              </a:rPr>
              <a:t>@sys-date </a:t>
            </a:r>
            <a:r>
              <a:rPr lang="en-US" sz="2000" dirty="0"/>
              <a:t>extracts mentions such as </a:t>
            </a:r>
            <a:r>
              <a:rPr lang="en-US" sz="2000" i="1" dirty="0"/>
              <a:t>Friday</a:t>
            </a:r>
            <a:r>
              <a:rPr lang="en-US" sz="2000" dirty="0"/>
              <a:t>, </a:t>
            </a:r>
            <a:r>
              <a:rPr lang="en-US" sz="2000" i="1" dirty="0"/>
              <a:t>today</a:t>
            </a:r>
            <a:r>
              <a:rPr lang="en-US" sz="2000" dirty="0"/>
              <a:t>, or </a:t>
            </a:r>
            <a:r>
              <a:rPr lang="en-US" sz="2000" i="1" dirty="0"/>
              <a:t>November 1</a:t>
            </a:r>
            <a:r>
              <a:rPr lang="en-US" sz="2000" dirty="0"/>
              <a:t>, and stores the value as the corresponding inferred date as a string in the format "</a:t>
            </a:r>
            <a:r>
              <a:rPr lang="en-US" sz="2000" dirty="0" err="1"/>
              <a:t>yyyy</a:t>
            </a:r>
            <a:r>
              <a:rPr lang="en-US" sz="2000" dirty="0"/>
              <a:t>-MM-</a:t>
            </a:r>
            <a:r>
              <a:rPr lang="en-US" sz="2000" dirty="0" err="1"/>
              <a:t>dd</a:t>
            </a:r>
            <a:r>
              <a:rPr lang="en-US" sz="2000" dirty="0"/>
              <a:t>"</a:t>
            </a:r>
          </a:p>
          <a:p>
            <a:endParaRPr lang="en-US" sz="2400" dirty="0"/>
          </a:p>
          <a:p>
            <a:r>
              <a:rPr lang="en-US" sz="2400" dirty="0"/>
              <a:t>System entities are centrally maintained, so any updates are available automatically </a:t>
            </a:r>
          </a:p>
        </p:txBody>
      </p:sp>
    </p:spTree>
    <p:extLst>
      <p:ext uri="{BB962C8B-B14F-4D97-AF65-F5344CB8AC3E}">
        <p14:creationId xmlns:p14="http://schemas.microsoft.com/office/powerpoint/2010/main" val="75301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Context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56" y="1465262"/>
            <a:ext cx="9216776" cy="5760640"/>
          </a:xfrm>
        </p:spPr>
        <p:txBody>
          <a:bodyPr/>
          <a:lstStyle/>
          <a:p>
            <a:r>
              <a:rPr lang="en-US" sz="2400" dirty="0"/>
              <a:t>Conversation dialog is </a:t>
            </a:r>
            <a:r>
              <a:rPr lang="en-US" sz="2400" b="1" dirty="0"/>
              <a:t>stateless</a:t>
            </a:r>
            <a:r>
              <a:rPr lang="en-US" sz="2400" dirty="0"/>
              <a:t> </a:t>
            </a:r>
            <a:r>
              <a:rPr lang="mr-IN" sz="2400" dirty="0"/>
              <a:t>–</a:t>
            </a:r>
            <a:r>
              <a:rPr lang="en-US" sz="2400" dirty="0"/>
              <a:t> your application is responsible for maintaining any continuing information</a:t>
            </a:r>
          </a:p>
          <a:p>
            <a:r>
              <a:rPr lang="en-US" sz="2400" dirty="0"/>
              <a:t>But </a:t>
            </a:r>
            <a:r>
              <a:rPr lang="mr-IN" sz="2400" dirty="0"/>
              <a:t>…</a:t>
            </a:r>
            <a:r>
              <a:rPr lang="en-US" sz="2400" dirty="0"/>
              <a:t> application can pass information to the dialog, and the dialog can update this information and pass it back to the application using </a:t>
            </a:r>
            <a:r>
              <a:rPr lang="en-US" sz="2400" b="1" dirty="0"/>
              <a:t>context variables</a:t>
            </a:r>
          </a:p>
          <a:p>
            <a:r>
              <a:rPr lang="en-US" sz="2400" dirty="0"/>
              <a:t>A context variable is a variable that you define in a </a:t>
            </a:r>
            <a:r>
              <a:rPr lang="en-US" sz="2400" b="1" i="1" dirty="0">
                <a:solidFill>
                  <a:srgbClr val="00B0F0"/>
                </a:solidFill>
              </a:rPr>
              <a:t>dialog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node</a:t>
            </a:r>
          </a:p>
          <a:p>
            <a:pPr lvl="1"/>
            <a:r>
              <a:rPr lang="en-US" sz="2000" dirty="0"/>
              <a:t>other nodes or application logic can subsequently set or change the value of the context variable</a:t>
            </a:r>
          </a:p>
          <a:p>
            <a:r>
              <a:rPr lang="en-US" sz="2400" dirty="0"/>
              <a:t>You can </a:t>
            </a:r>
            <a:r>
              <a:rPr lang="en-US" sz="2400" b="1" dirty="0"/>
              <a:t>test context variables </a:t>
            </a:r>
            <a:r>
              <a:rPr lang="en-US" sz="2400" dirty="0"/>
              <a:t>in Watson Conversation dialog node conditions to determine whether to execute a node</a:t>
            </a:r>
          </a:p>
          <a:p>
            <a:r>
              <a:rPr lang="en-US" sz="2400" dirty="0"/>
              <a:t>And you can reference and use context variables in your </a:t>
            </a:r>
            <a:r>
              <a:rPr lang="en-US" sz="2400" b="1" dirty="0"/>
              <a:t>application logic </a:t>
            </a:r>
            <a:r>
              <a:rPr lang="mr-IN" sz="2400" dirty="0"/>
              <a:t>…</a:t>
            </a:r>
            <a:r>
              <a:rPr lang="en-US" sz="2400" dirty="0"/>
              <a:t> we’ll see this in this lab</a:t>
            </a:r>
          </a:p>
        </p:txBody>
      </p:sp>
    </p:spTree>
    <p:extLst>
      <p:ext uri="{BB962C8B-B14F-4D97-AF65-F5344CB8AC3E}">
        <p14:creationId xmlns:p14="http://schemas.microsoft.com/office/powerpoint/2010/main" val="47538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Context variables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1331565"/>
            <a:ext cx="9763125" cy="3790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52" y="4427909"/>
            <a:ext cx="2713613" cy="28803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 bwMode="auto">
          <a:xfrm>
            <a:off x="5184328" y="5783324"/>
            <a:ext cx="2016224" cy="288032"/>
          </a:xfrm>
          <a:prstGeom prst="rightArrow">
            <a:avLst/>
          </a:prstGeom>
          <a:solidFill>
            <a:srgbClr val="FF0000"/>
          </a:solidFill>
          <a:ln w="508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36518"/>
      </p:ext>
    </p:extLst>
  </p:cSld>
  <p:clrMapOvr>
    <a:masterClrMapping/>
  </p:clrMapOvr>
</p:sld>
</file>

<file path=ppt/theme/theme1.xml><?xml version="1.0" encoding="utf-8"?>
<a:theme xmlns:a="http://schemas.openxmlformats.org/drawingml/2006/main" name="iLAB-template-RED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LAB-template-WHI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50800">
          <a:headEnd type="none" w="med" len="med"/>
          <a:tailEnd type="none" w="med" len="med"/>
        </a:ln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C398F03-C5AE-DE49-BFBF-969B7436ACE7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53A57CC-0E6C-D643-B177-7F1BF13755E5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4090</TotalTime>
  <Words>900</Words>
  <Application>Microsoft Macintosh PowerPoint</Application>
  <PresentationFormat>Custom</PresentationFormat>
  <Paragraphs>196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Microsoft YaHei</vt:lpstr>
      <vt:lpstr>ＭＳ Ｐゴシック</vt:lpstr>
      <vt:lpstr>Arial</vt:lpstr>
      <vt:lpstr>Helvetica</vt:lpstr>
      <vt:lpstr>Lucida Sans Unicode</vt:lpstr>
      <vt:lpstr>Times New Roman</vt:lpstr>
      <vt:lpstr>iLAB-template-RED</vt:lpstr>
      <vt:lpstr>iLAB-template-WHITE</vt:lpstr>
      <vt:lpstr>Cognitive: Extended   Gary Wilson  CTO &amp; Technical Leader, UKI Commercial Business</vt:lpstr>
      <vt:lpstr>Objective</vt:lpstr>
      <vt:lpstr>Objective</vt:lpstr>
      <vt:lpstr>Agenda</vt:lpstr>
      <vt:lpstr>Slots</vt:lpstr>
      <vt:lpstr>Slots</vt:lpstr>
      <vt:lpstr>System entities</vt:lpstr>
      <vt:lpstr>Context variables</vt:lpstr>
      <vt:lpstr>Context variables</vt:lpstr>
      <vt:lpstr>NLU Introduction</vt:lpstr>
      <vt:lpstr>Available Features</vt:lpstr>
      <vt:lpstr>Available Features</vt:lpstr>
      <vt:lpstr>Available Features</vt:lpstr>
      <vt:lpstr>Available Features</vt:lpstr>
      <vt:lpstr>Available Features</vt:lpstr>
      <vt:lpstr>NLU in our chatbot</vt:lpstr>
      <vt:lpstr>Cognitive: Extended   Gary Wilson  CTO &amp; Technical Leader, UKI Commercial Business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Overview</dc:title>
  <cp:lastModifiedBy>GARY Wilson</cp:lastModifiedBy>
  <cp:revision>157</cp:revision>
  <cp:lastPrinted>2017-05-17T06:52:59Z</cp:lastPrinted>
  <dcterms:created xsi:type="dcterms:W3CDTF">2016-01-31T11:08:15Z</dcterms:created>
  <dcterms:modified xsi:type="dcterms:W3CDTF">2018-02-09T07:44:05Z</dcterms:modified>
</cp:coreProperties>
</file>