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4" r:id="rId2"/>
  </p:sldMasterIdLst>
  <p:notesMasterIdLst>
    <p:notesMasterId r:id="rId14"/>
  </p:notesMasterIdLst>
  <p:handoutMasterIdLst>
    <p:handoutMasterId r:id="rId15"/>
  </p:handoutMasterIdLst>
  <p:sldIdLst>
    <p:sldId id="258" r:id="rId3"/>
    <p:sldId id="274" r:id="rId4"/>
    <p:sldId id="275" r:id="rId5"/>
    <p:sldId id="269" r:id="rId6"/>
    <p:sldId id="259" r:id="rId7"/>
    <p:sldId id="272" r:id="rId8"/>
    <p:sldId id="271" r:id="rId9"/>
    <p:sldId id="261" r:id="rId10"/>
    <p:sldId id="263" r:id="rId11"/>
    <p:sldId id="265" r:id="rId12"/>
    <p:sldId id="273" r:id="rId13"/>
  </p:sldIdLst>
  <p:sldSz cx="10080625" cy="7559675"/>
  <p:notesSz cx="7559675" cy="10691813"/>
  <p:defaultTextStyle>
    <a:defPPr>
      <a:defRPr lang="en-US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2"/>
    <a:srgbClr val="FC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/>
    <p:restoredTop sz="94712"/>
  </p:normalViewPr>
  <p:slideViewPr>
    <p:cSldViewPr>
      <p:cViewPr varScale="1">
        <p:scale>
          <a:sx n="92" d="100"/>
          <a:sy n="92" d="100"/>
        </p:scale>
        <p:origin x="1352" y="17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4560" y="-128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8ACA974-6EBF-1641-B721-F0CB5B5676DC}" type="datetimeFigureOut">
              <a:rPr lang="en-US"/>
              <a:pPr>
                <a:defRPr/>
              </a:pPr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7B98B46-A92A-B248-88B0-09F1EAC8A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0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E93030B3-C3CD-754F-BE2D-1950A09CE94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82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Assembly</a:t>
            </a:r>
            <a:r>
              <a:rPr lang="en-GB" baseline="0" dirty="0"/>
              <a:t> line - product positioning and fault finding</a:t>
            </a:r>
          </a:p>
          <a:p>
            <a:endParaRPr lang="en-GB" baseline="0" dirty="0"/>
          </a:p>
          <a:p>
            <a:r>
              <a:rPr lang="en-GB" baseline="0" dirty="0"/>
              <a:t>- Insurance claims - recording accidents, severity, etc.</a:t>
            </a:r>
          </a:p>
          <a:p>
            <a:endParaRPr lang="en-GB" baseline="0" dirty="0"/>
          </a:p>
          <a:p>
            <a:r>
              <a:rPr lang="en-GB" baseline="0" dirty="0"/>
              <a:t>- Retail - similarity search for current fashion items</a:t>
            </a:r>
          </a:p>
          <a:p>
            <a:endParaRPr lang="en-GB" baseline="0" dirty="0"/>
          </a:p>
          <a:p>
            <a:r>
              <a:rPr lang="en-GB" baseline="0" dirty="0"/>
              <a:t>- Visual Auditing ... spot defects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93030B3-C3CD-754F-BE2D-1950A09CE940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28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03238" y="2590800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8573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591370"/>
            <a:ext cx="9069387" cy="12604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FF0000"/>
                </a:solidFill>
              </a:defRPr>
            </a:lvl1pPr>
          </a:lstStyle>
          <a:p>
            <a:r>
              <a:rPr lang="cs-CZ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6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15106"/>
            <a:ext cx="9069387" cy="1260475"/>
          </a:xfrm>
          <a:prstGeom prst="rect">
            <a:avLst/>
          </a:prstGeom>
        </p:spPr>
        <p:txBody>
          <a:bodyPr anchor="ctr"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691605"/>
            <a:ext cx="9069387" cy="4987925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Arial"/>
              <a:buChar char="•"/>
              <a:defRPr b="0" i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914400" indent="-457200">
              <a:buClrTx/>
              <a:buFont typeface="Arial"/>
              <a:buChar char="•"/>
              <a:defRPr b="0" i="0">
                <a:solidFill>
                  <a:srgbClr val="FFFFFF"/>
                </a:solidFill>
                <a:latin typeface="Helvetica"/>
                <a:cs typeface="Helvetica"/>
              </a:defRPr>
            </a:lvl2pPr>
            <a:lvl3pPr marL="1257300" indent="-342900">
              <a:buClrTx/>
              <a:buFont typeface="Arial"/>
              <a:buChar char="•"/>
              <a:defRPr b="0" i="0">
                <a:solidFill>
                  <a:srgbClr val="FFFFFF"/>
                </a:solidFill>
                <a:latin typeface="Helvetica"/>
                <a:cs typeface="Helvetica"/>
              </a:defRPr>
            </a:lvl3pPr>
            <a:lvl4pPr marL="1714500" indent="-342900">
              <a:buClrTx/>
              <a:buFont typeface="Arial"/>
              <a:buChar char="•"/>
              <a:defRPr b="0" i="0">
                <a:solidFill>
                  <a:srgbClr val="FFFFFF"/>
                </a:solidFill>
                <a:latin typeface="Helvetica"/>
                <a:cs typeface="Helvetica"/>
              </a:defRPr>
            </a:lvl4pPr>
            <a:lvl5pPr marL="2171700" indent="-342900">
              <a:buClrTx/>
              <a:buFont typeface="Arial"/>
              <a:buChar char="•"/>
              <a:defRPr b="0" i="0">
                <a:solidFill>
                  <a:srgbClr val="FFFFFF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846513" y="6886575"/>
            <a:ext cx="2346325" cy="51911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fld id="{EEFA774A-9285-6A47-B113-6011826DDF88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566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ClrTx/>
              <a:buFont typeface="Arial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buClrTx/>
              <a:buFont typeface="Arial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buClrTx/>
              <a:buFont typeface="Arial"/>
              <a:buChar char="•"/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/>
              <a:buChar char="•"/>
              <a:defRPr sz="2400">
                <a:solidFill>
                  <a:srgbClr val="FFFFFF"/>
                </a:solidFill>
              </a:defRPr>
            </a:lvl1pPr>
            <a:lvl2pPr marL="800100" indent="-342900">
              <a:buClrTx/>
              <a:buFont typeface="Arial"/>
              <a:buChar char="•"/>
              <a:defRPr sz="2000">
                <a:solidFill>
                  <a:srgbClr val="FFFFFF"/>
                </a:solidFill>
              </a:defRPr>
            </a:lvl2pPr>
            <a:lvl3pPr marL="1200150" indent="-285750">
              <a:buClrTx/>
              <a:buFont typeface="Arial"/>
              <a:buChar char="•"/>
              <a:defRPr sz="1800">
                <a:solidFill>
                  <a:srgbClr val="FFFFFF"/>
                </a:solidFill>
              </a:defRPr>
            </a:lvl3pPr>
            <a:lvl4pPr marL="1657350" indent="-285750">
              <a:buClrTx/>
              <a:buFont typeface="Arial"/>
              <a:buChar char="•"/>
              <a:defRPr sz="1600">
                <a:solidFill>
                  <a:srgbClr val="FFFFFF"/>
                </a:solidFill>
              </a:defRPr>
            </a:lvl4pPr>
            <a:lvl5pPr marL="2114550" indent="-285750">
              <a:buClrTx/>
              <a:buFont typeface="Arial"/>
              <a:buChar char="•"/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3238" y="215106"/>
            <a:ext cx="9069387" cy="1260475"/>
          </a:xfrm>
          <a:prstGeom prst="rect">
            <a:avLst/>
          </a:prstGeom>
        </p:spPr>
        <p:txBody>
          <a:bodyPr anchor="ctr"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0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590800"/>
            <a:ext cx="9069387" cy="1260475"/>
          </a:xfrm>
          <a:prstGeom prst="rect">
            <a:avLst/>
          </a:prstGeom>
        </p:spPr>
        <p:txBody>
          <a:bodyPr anchor="ctr"/>
          <a:lstStyle>
            <a:lvl1pPr>
              <a:defRPr baseline="0"/>
            </a:lvl1pPr>
          </a:lstStyle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5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238" y="2591370"/>
            <a:ext cx="9069387" cy="1260475"/>
          </a:xfrm>
          <a:prstGeom prst="rect">
            <a:avLst/>
          </a:prstGeom>
        </p:spPr>
        <p:txBody>
          <a:bodyPr anchor="ctr"/>
          <a:lstStyle>
            <a:lvl1pPr>
              <a:defRPr baseline="0"/>
            </a:lvl1pPr>
          </a:lstStyle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8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2591370"/>
            <a:ext cx="9069387" cy="126047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60066"/>
                </a:solidFill>
              </a:defRPr>
            </a:lvl1pPr>
          </a:lstStyle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54322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3238" y="215106"/>
            <a:ext cx="9069387" cy="126047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03808" y="1691605"/>
            <a:ext cx="9069387" cy="4987925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 b="0" i="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914400" indent="-457200">
              <a:buFont typeface="Arial"/>
              <a:buChar char="•"/>
              <a:defRPr b="0" i="0">
                <a:solidFill>
                  <a:srgbClr val="000000"/>
                </a:solidFill>
                <a:latin typeface="Helvetica"/>
                <a:cs typeface="Helvetica"/>
              </a:defRPr>
            </a:lvl2pPr>
            <a:lvl3pPr marL="1257300" indent="-342900">
              <a:buFont typeface="Arial"/>
              <a:buChar char="•"/>
              <a:defRPr b="0" i="0">
                <a:solidFill>
                  <a:srgbClr val="000000"/>
                </a:solidFill>
                <a:latin typeface="Helvetica"/>
                <a:cs typeface="Helvetica"/>
              </a:defRPr>
            </a:lvl3pPr>
            <a:lvl4pPr marL="1714500" indent="-342900">
              <a:buFont typeface="Arial"/>
              <a:buChar char="•"/>
              <a:defRPr b="0" i="0">
                <a:solidFill>
                  <a:srgbClr val="000000"/>
                </a:solidFill>
                <a:latin typeface="Helvetica"/>
                <a:cs typeface="Helvetica"/>
              </a:defRPr>
            </a:lvl4pPr>
            <a:lvl5pPr marL="2171700" indent="-342900">
              <a:buFont typeface="Arial"/>
              <a:buChar char="•"/>
              <a:defRPr b="0" i="0">
                <a:solidFill>
                  <a:srgbClr val="000000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846513" y="6886575"/>
            <a:ext cx="2346325" cy="51911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chemeClr val="bg2"/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fld id="{71291F93-0F5E-014B-B8EF-B0014E57EB8E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523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03238" y="431800"/>
            <a:ext cx="9069387" cy="827088"/>
          </a:xfrm>
          <a:prstGeom prst="rect">
            <a:avLst/>
          </a:prstGeom>
        </p:spPr>
        <p:txBody>
          <a:bodyPr/>
          <a:lstStyle>
            <a:lvl1pPr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 b="1" i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  <a:lvl2pPr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algn="ctr" defTabSz="449263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cs-CZ" dirty="0" err="1">
                <a:solidFill>
                  <a:srgbClr val="FF0000"/>
                </a:solidFill>
              </a:rPr>
              <a:t>Click</a:t>
            </a:r>
            <a:r>
              <a:rPr lang="cs-CZ" dirty="0">
                <a:solidFill>
                  <a:srgbClr val="FF0000"/>
                </a:solidFill>
              </a:rPr>
              <a:t> to </a:t>
            </a:r>
            <a:r>
              <a:rPr lang="cs-CZ" dirty="0" err="1">
                <a:solidFill>
                  <a:srgbClr val="FF0000"/>
                </a:solidFill>
              </a:rPr>
              <a:t>edit</a:t>
            </a:r>
            <a:r>
              <a:rPr lang="cs-CZ" dirty="0">
                <a:solidFill>
                  <a:srgbClr val="FF0000"/>
                </a:solidFill>
              </a:rPr>
              <a:t> Master </a:t>
            </a:r>
            <a:r>
              <a:rPr lang="cs-CZ" dirty="0" err="1">
                <a:solidFill>
                  <a:srgbClr val="FF0000"/>
                </a:solidFill>
              </a:rPr>
              <a:t>title</a:t>
            </a:r>
            <a:r>
              <a:rPr lang="cs-CZ" dirty="0">
                <a:solidFill>
                  <a:srgbClr val="FF0000"/>
                </a:solidFill>
              </a:rPr>
              <a:t> style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2400"/>
            </a:lvl1pPr>
            <a:lvl2pPr marL="800100" indent="-342900">
              <a:buFont typeface="Arial"/>
              <a:buChar char="•"/>
              <a:defRPr sz="2000"/>
            </a:lvl2pPr>
            <a:lvl3pPr marL="1200150" indent="-285750">
              <a:buFont typeface="Arial"/>
              <a:buChar char="•"/>
              <a:defRPr sz="1800"/>
            </a:lvl3pPr>
            <a:lvl4pPr marL="1657350" indent="-285750">
              <a:buFont typeface="Arial"/>
              <a:buChar char="•"/>
              <a:defRPr sz="1600"/>
            </a:lvl4pPr>
            <a:lvl5pPr marL="2114550" indent="-28575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2400"/>
            </a:lvl1pPr>
            <a:lvl2pPr marL="800100" indent="-342900">
              <a:buFont typeface="Arial"/>
              <a:buChar char="•"/>
              <a:defRPr sz="2000"/>
            </a:lvl2pPr>
            <a:lvl3pPr marL="1200150" indent="-285750">
              <a:buFont typeface="Arial"/>
              <a:buChar char="•"/>
              <a:defRPr sz="1800"/>
            </a:lvl3pPr>
            <a:lvl4pPr marL="1657350" indent="-285750">
              <a:buFont typeface="Arial"/>
              <a:buChar char="•"/>
              <a:defRPr sz="1600"/>
            </a:lvl4pPr>
            <a:lvl5pPr marL="2114550" indent="-28575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  <a:p>
            <a:pPr lvl="1"/>
            <a:r>
              <a:rPr lang="cs-CZ" dirty="0"/>
              <a:t>Second </a:t>
            </a:r>
            <a:r>
              <a:rPr lang="cs-CZ" dirty="0" err="1"/>
              <a:t>level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3"/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cs-CZ" dirty="0"/>
          </a:p>
          <a:p>
            <a:pPr lvl="4"/>
            <a:r>
              <a:rPr lang="cs-CZ" dirty="0" err="1"/>
              <a:t>Fifth</a:t>
            </a:r>
            <a:r>
              <a:rPr lang="cs-CZ" dirty="0"/>
              <a:t> </a:t>
            </a:r>
            <a:r>
              <a:rPr lang="cs-CZ" dirty="0" err="1"/>
              <a:t>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idx="10"/>
          </p:nvPr>
        </p:nvSpPr>
        <p:spPr>
          <a:xfrm>
            <a:off x="3846513" y="6886575"/>
            <a:ext cx="2346325" cy="51911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chemeClr val="bg2"/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fld id="{4D40A696-4F08-D642-933F-F11CADFF572F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22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238" y="2591370"/>
            <a:ext cx="9069387" cy="12604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cs-CZ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8" r:id="rId2"/>
    <p:sldLayoutId id="2147483879" r:id="rId3"/>
    <p:sldLayoutId id="2147483881" r:id="rId4"/>
    <p:sldLayoutId id="2147483882" r:id="rId5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/>
          <a:ea typeface="+mj-ea"/>
          <a:cs typeface="Helvetica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0" r:id="rId2"/>
    <p:sldLayoutId id="2147483891" r:id="rId3"/>
    <p:sldLayoutId id="2147483893" r:id="rId4"/>
    <p:sldLayoutId id="2147483894" r:id="rId5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/>
          <a:ea typeface="+mj-ea"/>
          <a:cs typeface="Helvetica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b="1">
          <a:solidFill>
            <a:schemeClr val="bg1"/>
          </a:solidFill>
          <a:latin typeface="Helvetica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2267669"/>
            <a:ext cx="9069387" cy="259228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Cognitive: Visual Recognition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Gary Wilson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Technical Leader &amp; CTO, UKI Commercial Business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4000" dirty="0">
                <a:solidFill>
                  <a:srgbClr val="FF0000"/>
                </a:solidFill>
              </a:rPr>
              <a:t>Image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16" y="1528216"/>
            <a:ext cx="9217024" cy="5780013"/>
          </a:xfrm>
        </p:spPr>
        <p:txBody>
          <a:bodyPr/>
          <a:lstStyle/>
          <a:p>
            <a:pPr marL="0" indent="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b="1" dirty="0">
                <a:solidFill>
                  <a:srgbClr val="FF0000"/>
                </a:solidFill>
              </a:rPr>
              <a:t>Modification of created classifiers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Classes update, add new negative sample data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Add new classes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b="1" dirty="0">
                <a:solidFill>
                  <a:srgbClr val="FF0000"/>
                </a:solidFill>
              </a:rPr>
              <a:t>Limitations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Supported formats: JPEG, PNG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Maximum size for image scoring: 2 MB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Limitations of zip file: 100 MB, 10,000 images, min 10 images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Max 256 MB zip file per training call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b="1" dirty="0">
                <a:solidFill>
                  <a:srgbClr val="FF0000"/>
                </a:solidFill>
              </a:rPr>
              <a:t>Recommendations: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At least 50, but preferably 200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500 images per class/negative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Similar numbers of positive/negative images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Images should be at least 224x224 pixels (min 32x32)</a:t>
            </a:r>
          </a:p>
        </p:txBody>
      </p:sp>
    </p:spTree>
    <p:extLst>
      <p:ext uri="{BB962C8B-B14F-4D97-AF65-F5344CB8AC3E}">
        <p14:creationId xmlns:p14="http://schemas.microsoft.com/office/powerpoint/2010/main" val="192751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2267669"/>
            <a:ext cx="9069387" cy="259228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Cognitive: Visual Recognition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Gary Wilson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Technical Leader &amp; CTO, UKI Commercial Business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07429"/>
            <a:ext cx="9069387" cy="1260475"/>
          </a:xfrm>
        </p:spPr>
        <p:txBody>
          <a:bodyPr/>
          <a:lstStyle/>
          <a:p>
            <a:r>
              <a:rPr lang="en-US" sz="40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475581"/>
            <a:ext cx="9069387" cy="4987925"/>
          </a:xfrm>
        </p:spPr>
        <p:txBody>
          <a:bodyPr/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/>
              <a:t>Build a simulated </a:t>
            </a:r>
            <a:r>
              <a:rPr lang="en-US" sz="2800" i="1" dirty="0"/>
              <a:t>drone inspection </a:t>
            </a:r>
            <a:r>
              <a:rPr lang="en-US" sz="2800" dirty="0"/>
              <a:t>application that looks for cracks in buildings / infrastructure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800" dirty="0"/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i="1" dirty="0"/>
              <a:t>Watson Visual Recognition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i="1" dirty="0"/>
              <a:t>IBM Cloud Object Storage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i="1" dirty="0"/>
              <a:t>Node-RED</a:t>
            </a:r>
          </a:p>
          <a:p>
            <a:pPr lvl="2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dirty="0"/>
              <a:t>dashboard UI, mapping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2" y="4929132"/>
            <a:ext cx="4768564" cy="211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53" y="4571925"/>
            <a:ext cx="503165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07429"/>
            <a:ext cx="9069387" cy="1260475"/>
          </a:xfrm>
        </p:spPr>
        <p:txBody>
          <a:bodyPr/>
          <a:lstStyle/>
          <a:p>
            <a:r>
              <a:rPr lang="en-US" sz="4000" dirty="0"/>
              <a:t>Objective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1" y="1018437"/>
            <a:ext cx="8771383" cy="34400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66" y="4283893"/>
            <a:ext cx="6217199" cy="32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547589"/>
            <a:ext cx="9217594" cy="576064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800" dirty="0"/>
              <a:t>setup </a:t>
            </a:r>
            <a:r>
              <a:rPr lang="en-US" sz="2800" b="1" i="1" dirty="0">
                <a:solidFill>
                  <a:srgbClr val="00B0F0"/>
                </a:solidFill>
              </a:rPr>
              <a:t>Visual Recognition </a:t>
            </a:r>
            <a:r>
              <a:rPr lang="en-US" sz="2800" dirty="0"/>
              <a:t>and </a:t>
            </a:r>
            <a:r>
              <a:rPr lang="en-US" sz="2800" b="1" i="1" dirty="0">
                <a:solidFill>
                  <a:srgbClr val="00B0F0"/>
                </a:solidFill>
              </a:rPr>
              <a:t>Object Storage </a:t>
            </a:r>
            <a:r>
              <a:rPr lang="en-US" sz="2800" dirty="0"/>
              <a:t>instances in IBM Cloud</a:t>
            </a:r>
          </a:p>
          <a:p>
            <a:pPr>
              <a:spcAft>
                <a:spcPts val="0"/>
              </a:spcAft>
            </a:pPr>
            <a:endParaRPr lang="en-US" sz="2800" dirty="0"/>
          </a:p>
          <a:p>
            <a:pPr>
              <a:spcAft>
                <a:spcPts val="0"/>
              </a:spcAft>
            </a:pPr>
            <a:r>
              <a:rPr lang="en-US" sz="2800" dirty="0"/>
              <a:t>train a </a:t>
            </a:r>
            <a:r>
              <a:rPr lang="en-US" sz="2800" b="1" i="1" dirty="0">
                <a:solidFill>
                  <a:srgbClr val="00B0F0"/>
                </a:solidFill>
              </a:rPr>
              <a:t>custom classifier</a:t>
            </a:r>
          </a:p>
          <a:p>
            <a:pPr>
              <a:spcAft>
                <a:spcPts val="0"/>
              </a:spcAft>
            </a:pPr>
            <a:endParaRPr lang="en-US" sz="2800" dirty="0"/>
          </a:p>
          <a:p>
            <a:pPr>
              <a:spcAft>
                <a:spcPts val="0"/>
              </a:spcAft>
            </a:pPr>
            <a:r>
              <a:rPr lang="en-US" sz="2800" dirty="0"/>
              <a:t>create Object Storage and upload test images</a:t>
            </a:r>
          </a:p>
          <a:p>
            <a:pPr>
              <a:spcAft>
                <a:spcPts val="0"/>
              </a:spcAft>
            </a:pPr>
            <a:endParaRPr lang="en-US" sz="2800" dirty="0"/>
          </a:p>
          <a:p>
            <a:pPr>
              <a:spcAft>
                <a:spcPts val="0"/>
              </a:spcAft>
            </a:pPr>
            <a:r>
              <a:rPr lang="en-US" sz="2800" dirty="0"/>
              <a:t>import and customise Node-RED flow</a:t>
            </a:r>
          </a:p>
          <a:p>
            <a:pPr>
              <a:spcAft>
                <a:spcPts val="0"/>
              </a:spcAft>
            </a:pPr>
            <a:endParaRPr lang="en-US" sz="2800" dirty="0"/>
          </a:p>
          <a:p>
            <a:pPr>
              <a:spcAft>
                <a:spcPts val="0"/>
              </a:spcAft>
            </a:pPr>
            <a:r>
              <a:rPr lang="en-US" sz="2800" dirty="0"/>
              <a:t>add a web URL input capability to your </a:t>
            </a:r>
            <a:r>
              <a:rPr lang="en-US" sz="2800" b="1" i="1" dirty="0">
                <a:solidFill>
                  <a:srgbClr val="00B0F0"/>
                </a:solidFill>
              </a:rPr>
              <a:t>dashboard</a:t>
            </a:r>
            <a:endParaRPr lang="en-US" sz="2800" b="1" i="1" dirty="0"/>
          </a:p>
          <a:p>
            <a:pPr>
              <a:spcAft>
                <a:spcPts val="0"/>
              </a:spcAft>
            </a:pPr>
            <a:endParaRPr lang="en-US" sz="2800" dirty="0"/>
          </a:p>
          <a:p>
            <a:pPr>
              <a:spcAft>
                <a:spcPts val="0"/>
              </a:spcAft>
            </a:pPr>
            <a:r>
              <a:rPr lang="en-US" sz="2800" dirty="0"/>
              <a:t>extend application to use Node-RED </a:t>
            </a:r>
            <a:r>
              <a:rPr lang="en-US" sz="2800" b="1" i="1" dirty="0">
                <a:solidFill>
                  <a:srgbClr val="00B0F0"/>
                </a:solidFill>
              </a:rPr>
              <a:t>mapping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885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the VR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77" y="1456208"/>
            <a:ext cx="9721080" cy="4987925"/>
          </a:xfrm>
        </p:spPr>
        <p:txBody>
          <a:bodyPr/>
          <a:lstStyle/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dirty="0"/>
              <a:t>The Watson Visual Recognition service uses deep learning algorithms to analyse images for scenes, objects, faces, and other content 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Built-in classes provide highly accurate results without training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can train custom classifiers and collections using your own images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64" y="5041630"/>
            <a:ext cx="1863352" cy="18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6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107429"/>
            <a:ext cx="9069387" cy="1260475"/>
          </a:xfrm>
        </p:spPr>
        <p:txBody>
          <a:bodyPr/>
          <a:lstStyle/>
          <a:p>
            <a:r>
              <a:rPr lang="en-US" sz="4000" dirty="0"/>
              <a:t>VR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1259557"/>
            <a:ext cx="9069387" cy="6084341"/>
          </a:xfrm>
        </p:spPr>
        <p:txBody>
          <a:bodyPr/>
          <a:lstStyle/>
          <a:p>
            <a:r>
              <a:rPr lang="en-US" sz="2400" dirty="0"/>
              <a:t>The Visual Recognition service can be used for diverse applications and industries</a:t>
            </a:r>
            <a:r>
              <a:rPr lang="mr-IN" sz="2400" dirty="0"/>
              <a:t>…</a:t>
            </a:r>
            <a:endParaRPr lang="en-US" sz="2400" dirty="0"/>
          </a:p>
          <a:p>
            <a:pPr lvl="1"/>
            <a:r>
              <a:rPr lang="en-US" sz="1800" b="1" dirty="0"/>
              <a:t>Manufacturing:</a:t>
            </a:r>
            <a:r>
              <a:rPr lang="en-US" sz="1800" dirty="0"/>
              <a:t> Use images from a manufacturing setting to make sure products are being positioned correctly on an assembly line</a:t>
            </a:r>
          </a:p>
          <a:p>
            <a:pPr lvl="1"/>
            <a:r>
              <a:rPr lang="en-US" sz="1800" b="1" dirty="0"/>
              <a:t>Insurance:</a:t>
            </a:r>
            <a:r>
              <a:rPr lang="en-US" sz="1800" dirty="0"/>
              <a:t> Rapidly process claims by using images to classify claims into different categories</a:t>
            </a:r>
          </a:p>
          <a:p>
            <a:pPr lvl="1"/>
            <a:r>
              <a:rPr lang="en-US" sz="1800" b="1" dirty="0"/>
              <a:t>Social commerce:</a:t>
            </a:r>
            <a:r>
              <a:rPr lang="en-US" sz="1800" dirty="0"/>
              <a:t> Use an image of a plated dish to find out which restaurant serves it and find reviews, use a travel photo to find vacation suggestions based on similar experiences, use a house image to find similar homes that are for sale</a:t>
            </a:r>
          </a:p>
          <a:p>
            <a:pPr lvl="1"/>
            <a:r>
              <a:rPr lang="en-US" sz="1800" b="1" dirty="0"/>
              <a:t>Retail:</a:t>
            </a:r>
            <a:r>
              <a:rPr lang="en-US" sz="1800" dirty="0"/>
              <a:t> Take a photo of a favorite outfit to find stores with those clothes in stock or on sale, use a travel image to find retail suggestions in that area</a:t>
            </a:r>
          </a:p>
          <a:p>
            <a:pPr lvl="1"/>
            <a:r>
              <a:rPr lang="en-US" sz="1800" b="1" dirty="0"/>
              <a:t>Education:</a:t>
            </a:r>
            <a:r>
              <a:rPr lang="en-US" sz="1800" dirty="0"/>
              <a:t> Create image-based applications to educate about taxonomies, use pictures to find educational material on similar subjects</a:t>
            </a:r>
          </a:p>
          <a:p>
            <a:pPr lvl="1"/>
            <a:r>
              <a:rPr lang="en-US" sz="1800" b="1" i="1" dirty="0"/>
              <a:t>Visual Auditing:</a:t>
            </a:r>
            <a:r>
              <a:rPr lang="en-US" sz="1800" i="1" dirty="0"/>
              <a:t> Look for visual compliance or deterioration in a fleet of trucks, planes, or windmills out in the field, train custom classifiers to understand what defects look like</a:t>
            </a:r>
          </a:p>
          <a:p>
            <a:pPr lvl="1"/>
            <a:endParaRPr lang="en-US" sz="18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50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the VR service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8652" y="1505772"/>
            <a:ext cx="11653165" cy="5711367"/>
          </a:xfrm>
        </p:spPr>
      </p:pic>
    </p:spTree>
    <p:extLst>
      <p:ext uri="{BB962C8B-B14F-4D97-AF65-F5344CB8AC3E}">
        <p14:creationId xmlns:p14="http://schemas.microsoft.com/office/powerpoint/2010/main" val="167793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4000" dirty="0">
                <a:solidFill>
                  <a:srgbClr val="FF0000"/>
                </a:solidFill>
              </a:rPr>
              <a:t>Image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452686"/>
            <a:ext cx="9069387" cy="5279479"/>
          </a:xfrm>
        </p:spPr>
        <p:txBody>
          <a:bodyPr/>
          <a:lstStyle/>
          <a:p>
            <a:pPr marL="0" indent="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b="1" dirty="0">
                <a:solidFill>
                  <a:srgbClr val="FF0000"/>
                </a:solidFill>
              </a:rPr>
              <a:t>Default classifiers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</a:endParaRP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Objects recognition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</a:rPr>
              <a:t>Trained to detect hundreds of classes </a:t>
            </a:r>
            <a:r>
              <a:rPr lang="mr-IN" sz="2000" dirty="0">
                <a:solidFill>
                  <a:schemeClr val="tx1"/>
                </a:solidFill>
              </a:rPr>
              <a:t>–</a:t>
            </a:r>
            <a:r>
              <a:rPr lang="en-US" sz="2000" dirty="0">
                <a:solidFill>
                  <a:schemeClr val="tx1"/>
                </a:solidFill>
              </a:rPr>
              <a:t> detects multiple classes</a:t>
            </a:r>
          </a:p>
          <a:p>
            <a:pPr lvl="2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600" dirty="0">
                <a:solidFill>
                  <a:schemeClr val="tx1"/>
                </a:solidFill>
              </a:rPr>
              <a:t>animals, person oriented information and activities, food, plants, sports, nature, transportation </a:t>
            </a:r>
            <a:r>
              <a:rPr lang="mr-IN" sz="1600" dirty="0">
                <a:solidFill>
                  <a:schemeClr val="tx1"/>
                </a:solidFill>
              </a:rPr>
              <a:t>…</a:t>
            </a:r>
            <a:r>
              <a:rPr lang="en-US" sz="1600" dirty="0">
                <a:solidFill>
                  <a:schemeClr val="tx1"/>
                </a:solidFill>
              </a:rPr>
              <a:t> and many more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</a:rPr>
              <a:t>OCR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000" dirty="0">
              <a:solidFill>
                <a:schemeClr val="tx1"/>
              </a:solidFill>
            </a:endParaRP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Face detection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</a:rPr>
              <a:t>Multiple faces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</a:rPr>
              <a:t>Face position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</a:rPr>
              <a:t>Gender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</a:rPr>
              <a:t>Famous person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</a:rPr>
              <a:t>Age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36" y="4283893"/>
            <a:ext cx="6283791" cy="30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4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4000" dirty="0">
                <a:solidFill>
                  <a:srgbClr val="FF0000"/>
                </a:solidFill>
              </a:rPr>
              <a:t>Image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462211"/>
            <a:ext cx="9069387" cy="4987925"/>
          </a:xfrm>
        </p:spPr>
        <p:txBody>
          <a:bodyPr/>
          <a:lstStyle/>
          <a:p>
            <a:pPr marL="0" indent="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>
                <a:solidFill>
                  <a:srgbClr val="FF0000"/>
                </a:solidFill>
              </a:rPr>
              <a:t>Custom classifiers</a:t>
            </a:r>
          </a:p>
          <a:p>
            <a:pPr marL="0" indent="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>
                <a:solidFill>
                  <a:schemeClr val="tx1"/>
                </a:solidFill>
              </a:rPr>
              <a:t>Binary classifier 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One class and negative examples</a:t>
            </a:r>
            <a:endParaRPr lang="en-US" sz="2000" dirty="0">
              <a:solidFill>
                <a:schemeClr val="tx1"/>
              </a:solidFill>
            </a:endParaRP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Distinction of two states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good / bad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Detection of one object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dog against cats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i="1" dirty="0">
                <a:solidFill>
                  <a:schemeClr val="tx1"/>
                </a:solidFill>
              </a:rPr>
              <a:t>This lab uses a binary classifier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>
              <a:solidFill>
                <a:schemeClr val="tx1"/>
              </a:solidFill>
            </a:endParaRP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>
                <a:solidFill>
                  <a:schemeClr val="tx1"/>
                </a:solidFill>
              </a:rPr>
              <a:t>Multi-class classifier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Distinguishes between multiple types of objects</a:t>
            </a:r>
          </a:p>
          <a:p>
            <a:pPr lvl="1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i="1" dirty="0">
                <a:solidFill>
                  <a:schemeClr val="tx1"/>
                </a:solidFill>
              </a:rPr>
              <a:t>The Extras lab uses a multi-class classifier</a:t>
            </a:r>
          </a:p>
        </p:txBody>
      </p:sp>
    </p:spTree>
    <p:extLst>
      <p:ext uri="{BB962C8B-B14F-4D97-AF65-F5344CB8AC3E}">
        <p14:creationId xmlns:p14="http://schemas.microsoft.com/office/powerpoint/2010/main" val="710743385"/>
      </p:ext>
    </p:extLst>
  </p:cSld>
  <p:clrMapOvr>
    <a:masterClrMapping/>
  </p:clrMapOvr>
</p:sld>
</file>

<file path=ppt/theme/theme1.xml><?xml version="1.0" encoding="utf-8"?>
<a:theme xmlns:a="http://schemas.openxmlformats.org/drawingml/2006/main" name="iLAB-template-RED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LAB-template-WHI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368</Words>
  <Application>Microsoft Macintosh PowerPoint</Application>
  <PresentationFormat>Custom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Microsoft YaHei</vt:lpstr>
      <vt:lpstr>ＭＳ Ｐゴシック</vt:lpstr>
      <vt:lpstr>Arial</vt:lpstr>
      <vt:lpstr>Helvetica</vt:lpstr>
      <vt:lpstr>Lucida Sans Unicode</vt:lpstr>
      <vt:lpstr>Times New Roman</vt:lpstr>
      <vt:lpstr>iLAB-template-RED</vt:lpstr>
      <vt:lpstr>iLAB-template-WHITE</vt:lpstr>
      <vt:lpstr>Cognitive: Visual Recognition   Gary Wilson Technical Leader &amp; CTO, UKI Commercial Business </vt:lpstr>
      <vt:lpstr>Objective</vt:lpstr>
      <vt:lpstr>Objective</vt:lpstr>
      <vt:lpstr>Agenda</vt:lpstr>
      <vt:lpstr>What is the VR service?</vt:lpstr>
      <vt:lpstr>VR Use Cases</vt:lpstr>
      <vt:lpstr>Using the VR service</vt:lpstr>
      <vt:lpstr>Image Classification</vt:lpstr>
      <vt:lpstr>Image Classification</vt:lpstr>
      <vt:lpstr>Image Classification</vt:lpstr>
      <vt:lpstr>Cognitive: Visual Recognition   Gary Wilson Technical Leader &amp; CTO, UKI Commercial Business 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Overview</dc:title>
  <cp:lastModifiedBy>GARY Wilson</cp:lastModifiedBy>
  <cp:revision>142</cp:revision>
  <cp:lastPrinted>1601-01-01T00:00:00Z</cp:lastPrinted>
  <dcterms:created xsi:type="dcterms:W3CDTF">2016-01-31T11:08:15Z</dcterms:created>
  <dcterms:modified xsi:type="dcterms:W3CDTF">2018-02-08T02:12:33Z</dcterms:modified>
</cp:coreProperties>
</file>