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418" r:id="rId2"/>
    <p:sldId id="410" r:id="rId3"/>
    <p:sldId id="420" r:id="rId4"/>
    <p:sldId id="412" r:id="rId5"/>
    <p:sldId id="413" r:id="rId6"/>
    <p:sldId id="421" r:id="rId7"/>
    <p:sldId id="422" r:id="rId8"/>
    <p:sldId id="423" r:id="rId9"/>
    <p:sldId id="424" r:id="rId10"/>
    <p:sldId id="425" r:id="rId11"/>
    <p:sldId id="426" r:id="rId12"/>
    <p:sldId id="419" r:id="rId13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218" autoAdjust="0"/>
  </p:normalViewPr>
  <p:slideViewPr>
    <p:cSldViewPr snapToGrid="0">
      <p:cViewPr varScale="1">
        <p:scale>
          <a:sx n="122" d="100"/>
          <a:sy n="122" d="100"/>
        </p:scale>
        <p:origin x="1072" y="200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6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448354" y="2560955"/>
            <a:ext cx="6170688" cy="2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</a:t>
            </a:r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Enhancing Chatbots with Context and Sentiment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768A3-45DA-0A4F-810A-9989AEAA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5" y="3621766"/>
            <a:ext cx="6646362" cy="1521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605776" y="790222"/>
            <a:ext cx="806980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Easy to use semantic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text analysis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Uncovers insights from structured and unstructured data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extract </a:t>
            </a:r>
            <a:r>
              <a:rPr lang="en-US" sz="1400" b="1" dirty="0">
                <a:solidFill>
                  <a:schemeClr val="tx2"/>
                </a:solidFill>
                <a:latin typeface="IBM Plex Sans" panose="020B0503050203000203" pitchFamily="34" charset="77"/>
              </a:rPr>
              <a:t>metadata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from content such as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concepts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entities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keywords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categories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relations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semantic roles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Understand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Use cases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monitor sentiment and emotion in customer support chat transcripts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categorise blog posts - sort them based on general concepts, keywords, and entities 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Full support for English, partial support for Arabic, Chinese, Dutch, French, German, Italian, Japanese, Korean, Portuguese, Russian, Spanish, Swedish </a:t>
            </a:r>
          </a:p>
        </p:txBody>
      </p:sp>
    </p:spTree>
    <p:extLst>
      <p:ext uri="{BB962C8B-B14F-4D97-AF65-F5344CB8AC3E}">
        <p14:creationId xmlns:p14="http://schemas.microsoft.com/office/powerpoint/2010/main" val="333964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B03C4-9A09-474F-A94E-D37D40AE5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48" y="808392"/>
            <a:ext cx="4187662" cy="41556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97C58-96B3-7B4B-9F8C-C2E871922D94}"/>
              </a:ext>
            </a:extLst>
          </p:cNvPr>
          <p:cNvSpPr txBox="1">
            <a:spLocks/>
          </p:cNvSpPr>
          <p:nvPr/>
        </p:nvSpPr>
        <p:spPr bwMode="auto">
          <a:xfrm>
            <a:off x="429207" y="692779"/>
            <a:ext cx="3474370" cy="400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80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891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charset="0"/>
              <a:buNone/>
              <a:defRPr sz="15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685783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351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028674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4pPr>
            <a:lvl5pPr marL="1371566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6pPr>
            <a:lvl7pPr marL="2057349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8pPr>
            <a:lvl9pPr marL="2743131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Passed to NLU</a:t>
            </a: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Response based on sentiment</a:t>
            </a: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Passed to NLU</a:t>
            </a: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Response based on sentiment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F0796-5BBA-7A41-8497-27556FA5CDA1}"/>
              </a:ext>
            </a:extLst>
          </p:cNvPr>
          <p:cNvCxnSpPr>
            <a:cxnSpLocks/>
          </p:cNvCxnSpPr>
          <p:nvPr/>
        </p:nvCxnSpPr>
        <p:spPr bwMode="auto">
          <a:xfrm>
            <a:off x="1867343" y="1908946"/>
            <a:ext cx="2347305" cy="1248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83294-4307-594E-AD77-E12AC561F01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13" y="2280445"/>
            <a:ext cx="1001935" cy="77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4E35D-94CF-AF40-8B93-B56963B7563B}"/>
              </a:ext>
            </a:extLst>
          </p:cNvPr>
          <p:cNvCxnSpPr>
            <a:cxnSpLocks/>
          </p:cNvCxnSpPr>
          <p:nvPr/>
        </p:nvCxnSpPr>
        <p:spPr bwMode="auto">
          <a:xfrm>
            <a:off x="1867343" y="4130642"/>
            <a:ext cx="234730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945E15-0786-F74D-80CC-50614459F3D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13" y="4435954"/>
            <a:ext cx="1001935" cy="7424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0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448354" y="2560955"/>
            <a:ext cx="6170688" cy="2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Enhancing Chatbots with Context and Sentiment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8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599" y="766595"/>
            <a:ext cx="74896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Extend your chatbot to provide two new functions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Advise on selecting a new mobile phone contract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Allow the user to submit a review of a phone and respond based on user sentiment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Watson Assistant extended functionality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Slots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Watson Natural Language Understanding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Sentiment analysis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Node-RED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Slack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6778C-AABF-3C4C-98D5-883C9055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13" y="1491802"/>
            <a:ext cx="1291711" cy="1291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2335-5F53-524C-B87D-9BB85ADA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62" y="3078979"/>
            <a:ext cx="1294766" cy="12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2526" y="175664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65378-1CEE-934A-952F-C9A8E163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" y="1771824"/>
            <a:ext cx="4895731" cy="3298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A1090-6514-694D-91C0-A6A7652A8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54" y="52550"/>
            <a:ext cx="4629096" cy="3951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AB661-75BF-5B49-905B-9AD4B6B56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477" y="1269433"/>
            <a:ext cx="939093" cy="939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232D58-AA82-4A41-927C-20C00431D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196" y="1769047"/>
            <a:ext cx="875470" cy="8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913559" y="879364"/>
            <a:ext cx="76418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Enhanced </a:t>
            </a:r>
            <a:r>
              <a:rPr lang="en-US" b="1" i="1" dirty="0">
                <a:latin typeface="IBM Plex Sans" panose="020B0503050203000203" pitchFamily="34" charset="77"/>
              </a:rPr>
              <a:t>Watson Assistant </a:t>
            </a:r>
            <a:r>
              <a:rPr lang="en-US" dirty="0">
                <a:latin typeface="IBM Plex Sans" panose="020B0503050203000203" pitchFamily="34" charset="77"/>
              </a:rPr>
              <a:t>functionality</a:t>
            </a:r>
            <a:endParaRPr lang="en-US" i="1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extend existing dialog to cater for multiple user inputs </a:t>
            </a:r>
            <a:r>
              <a:rPr lang="mr-IN" sz="1800" dirty="0">
                <a:latin typeface="IBM Plex Sans" panose="020B0503050203000203" pitchFamily="34" charset="77"/>
              </a:rPr>
              <a:t>–</a:t>
            </a:r>
            <a:r>
              <a:rPr lang="en-US" sz="1800" dirty="0">
                <a:latin typeface="IBM Plex Sans" panose="020B0503050203000203" pitchFamily="34" charset="77"/>
              </a:rPr>
              <a:t> ‘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slots</a:t>
            </a:r>
            <a:r>
              <a:rPr lang="en-US" sz="1800" dirty="0">
                <a:latin typeface="IBM Plex Sans" panose="020B0503050203000203" pitchFamily="34" charset="77"/>
              </a:rPr>
              <a:t>’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using 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 </a:t>
            </a:r>
            <a:r>
              <a:rPr lang="en-US" sz="1800" dirty="0">
                <a:latin typeface="IBM Plex Sans" panose="020B0503050203000203" pitchFamily="34" charset="77"/>
              </a:rPr>
              <a:t>to capture context variables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use 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 </a:t>
            </a:r>
            <a:r>
              <a:rPr lang="en-US" sz="1800" dirty="0">
                <a:latin typeface="IBM Plex Sans" panose="020B0503050203000203" pitchFamily="34" charset="77"/>
              </a:rPr>
              <a:t>to pass information between Watson Assistant and your Node-RED application code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latin typeface="IBM Plex Sans" panose="020B0503050203000203" pitchFamily="34" charset="77"/>
              </a:rPr>
              <a:t>Watson Natural Language Understanding (NLU)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setup an NLU instance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integrate NLU to your Node-RED app to check the 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solidFill>
                  <a:srgbClr val="00B0F0"/>
                </a:solidFill>
                <a:latin typeface="IBM Plex Sans" panose="020B0503050203000203" pitchFamily="34" charset="77"/>
              </a:rPr>
              <a:t> </a:t>
            </a:r>
            <a:r>
              <a:rPr lang="en-US" sz="1800" dirty="0">
                <a:latin typeface="IBM Plex Sans" panose="020B0503050203000203" pitchFamily="34" charset="77"/>
              </a:rPr>
              <a:t>of user input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modify dialog tree to utilise metadata from NLU</a:t>
            </a: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Slots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58328" y="916345"/>
            <a:ext cx="80698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Enables developers to use </a:t>
            </a:r>
            <a:r>
              <a:rPr lang="en-US" sz="1800" b="1" dirty="0">
                <a:latin typeface="IBM Plex Sans" panose="020B0503050203000203" pitchFamily="34" charset="77"/>
              </a:rPr>
              <a:t>prompts</a:t>
            </a:r>
            <a:r>
              <a:rPr lang="en-US" sz="1800" dirty="0">
                <a:latin typeface="IBM Plex Sans" panose="020B0503050203000203" pitchFamily="34" charset="77"/>
              </a:rPr>
              <a:t> to gather information from users and store the information into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b="1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Information to be gathered all at one time can be consolidated into </a:t>
            </a:r>
            <a:r>
              <a:rPr lang="en-US" sz="1800" b="1" dirty="0">
                <a:latin typeface="IBM Plex Sans" panose="020B0503050203000203" pitchFamily="34" charset="77"/>
              </a:rPr>
              <a:t>one dialog </a:t>
            </a:r>
            <a:r>
              <a:rPr lang="en-US" sz="1800" dirty="0">
                <a:latin typeface="IBM Plex Sans" panose="020B0503050203000203" pitchFamily="34" charset="77"/>
              </a:rPr>
              <a:t>node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e.g. user’s address, information needed for a reservation 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Can be used to ensure dialog has </a:t>
            </a:r>
            <a:r>
              <a:rPr lang="en-US" sz="1800" b="1" dirty="0">
                <a:latin typeface="IBM Plex Sans" panose="020B0503050203000203" pitchFamily="34" charset="77"/>
              </a:rPr>
              <a:t>all the required information </a:t>
            </a:r>
            <a:r>
              <a:rPr lang="en-US" sz="1800" dirty="0">
                <a:latin typeface="IBM Plex Sans" panose="020B0503050203000203" pitchFamily="34" charset="77"/>
              </a:rPr>
              <a:t>and prompt the user to enter </a:t>
            </a:r>
            <a:r>
              <a:rPr lang="en-US" sz="1800" b="1" dirty="0">
                <a:latin typeface="IBM Plex Sans" panose="020B0503050203000203" pitchFamily="34" charset="77"/>
              </a:rPr>
              <a:t>missing</a:t>
            </a:r>
            <a:r>
              <a:rPr lang="en-US" sz="1800" dirty="0">
                <a:latin typeface="IBM Plex Sans" panose="020B0503050203000203" pitchFamily="34" charset="77"/>
              </a:rPr>
              <a:t> information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Can also be used to handle </a:t>
            </a:r>
            <a:r>
              <a:rPr lang="en-US" sz="1800" b="1" dirty="0">
                <a:latin typeface="IBM Plex Sans" panose="020B0503050203000203" pitchFamily="34" charset="77"/>
              </a:rPr>
              <a:t>digressions</a:t>
            </a:r>
            <a:r>
              <a:rPr lang="en-US" sz="1800" dirty="0">
                <a:latin typeface="IBM Plex Sans" panose="020B0503050203000203" pitchFamily="34" charset="77"/>
              </a:rPr>
              <a:t> while collecting information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e.g. if the user asks what are the kitchen hours when they are prompted to enter the time for their reservation, we can give the requested information, then return to the conversation</a:t>
            </a:r>
            <a:endParaRPr lang="en-US" sz="18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Slots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8350E-E320-3A4F-8EBE-0132843A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5" y="748179"/>
            <a:ext cx="4556748" cy="223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DB72FE-A5E2-4648-A9B5-1058E0A83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41" y="2795639"/>
            <a:ext cx="4712773" cy="22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System Entities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58328" y="989917"/>
            <a:ext cx="8069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 </a:t>
            </a:r>
            <a:r>
              <a:rPr lang="en-US" sz="1800" dirty="0">
                <a:latin typeface="IBM Plex Sans" panose="020B0503050203000203" pitchFamily="34" charset="77"/>
              </a:rPr>
              <a:t>can be used to recognise a broad range of values for the object types they represent, for example,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@sys-number</a:t>
            </a:r>
            <a:r>
              <a:rPr lang="en-US" sz="1800" dirty="0">
                <a:latin typeface="IBM Plex Sans" panose="020B0503050203000203" pitchFamily="34" charset="77"/>
              </a:rPr>
              <a:t> matches any numerical value, including whole numbers, decimal fractions, or even numbers written out as words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@sys-date </a:t>
            </a:r>
            <a:r>
              <a:rPr lang="en-US" sz="1800" dirty="0">
                <a:latin typeface="IBM Plex Sans" panose="020B0503050203000203" pitchFamily="34" charset="77"/>
              </a:rPr>
              <a:t>extracts mentions such as Friday, today, or November 1, and stores the value as the corresponding inferred date as a string in the format "</a:t>
            </a:r>
            <a:r>
              <a:rPr lang="en-US" sz="1800" dirty="0" err="1">
                <a:latin typeface="IBM Plex Sans" panose="020B0503050203000203" pitchFamily="34" charset="77"/>
              </a:rPr>
              <a:t>yyyy</a:t>
            </a:r>
            <a:r>
              <a:rPr lang="en-US" sz="1800" dirty="0">
                <a:latin typeface="IBM Plex Sans" panose="020B0503050203000203" pitchFamily="34" charset="77"/>
              </a:rPr>
              <a:t>-MM-</a:t>
            </a:r>
            <a:r>
              <a:rPr lang="en-US" sz="1800" dirty="0" err="1">
                <a:latin typeface="IBM Plex Sans" panose="020B0503050203000203" pitchFamily="34" charset="77"/>
              </a:rPr>
              <a:t>dd</a:t>
            </a:r>
            <a:r>
              <a:rPr lang="en-US" sz="1800" dirty="0">
                <a:latin typeface="IBM Plex Sans" panose="020B0503050203000203" pitchFamily="34" charset="77"/>
              </a:rPr>
              <a:t>"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System entities are centrally maintained, so any updates are available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26740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Context Variables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05776" y="842772"/>
            <a:ext cx="80698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Watson Assistant dialog is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stateless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– your application is responsible for maintaining any continuing information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But … an application can pass information to the dialog (and vice versa) using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b="1" dirty="0">
              <a:solidFill>
                <a:srgbClr val="FF0000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A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is a variable that you define in a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dialog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node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schemeClr val="tx2"/>
                </a:solidFill>
                <a:latin typeface="IBM Plex Sans" panose="020B0503050203000203" pitchFamily="34" charset="77"/>
              </a:rPr>
              <a:t>other nodes </a:t>
            </a: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or </a:t>
            </a:r>
            <a:r>
              <a:rPr lang="en-US" sz="1600" i="1" dirty="0">
                <a:solidFill>
                  <a:schemeClr val="tx2"/>
                </a:solidFill>
                <a:latin typeface="IBM Plex Sans" panose="020B0503050203000203" pitchFamily="34" charset="77"/>
              </a:rPr>
              <a:t>application logic </a:t>
            </a: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can subsequently set or change the value of a context variable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You can test context variables in Watson Assistant dialog node conditions to determine whether to execute a node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And you can reference and use context variables in your application logic … we’ll see this in this lab</a:t>
            </a:r>
          </a:p>
        </p:txBody>
      </p:sp>
    </p:spTree>
    <p:extLst>
      <p:ext uri="{BB962C8B-B14F-4D97-AF65-F5344CB8AC3E}">
        <p14:creationId xmlns:p14="http://schemas.microsoft.com/office/powerpoint/2010/main" val="188315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Context Variables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0AEAE-F3FD-6749-9AD3-B426B926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" y="811738"/>
            <a:ext cx="6517126" cy="2530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FD052-F657-C34E-9799-E4590162F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55" y="2354815"/>
            <a:ext cx="2468941" cy="262061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49997FC-588E-C048-A2DF-BDD031288BC1}"/>
              </a:ext>
            </a:extLst>
          </p:cNvPr>
          <p:cNvSpPr/>
          <p:nvPr/>
        </p:nvSpPr>
        <p:spPr bwMode="auto">
          <a:xfrm>
            <a:off x="5333099" y="3614662"/>
            <a:ext cx="1284056" cy="100921"/>
          </a:xfrm>
          <a:prstGeom prst="rightArrow">
            <a:avLst/>
          </a:prstGeom>
          <a:solidFill>
            <a:srgbClr val="FF0000"/>
          </a:solidFill>
          <a:ln w="508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3064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23296</TotalTime>
  <Words>527</Words>
  <Application>Microsoft Macintosh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YaHei</vt:lpstr>
      <vt:lpstr>ＭＳ Ｐゴシック</vt:lpstr>
      <vt:lpstr>Arial</vt:lpstr>
      <vt:lpstr>Helvetica Neue</vt:lpstr>
      <vt:lpstr>HelvNeue Light for IBM</vt:lpstr>
      <vt:lpstr>IBM Plex Sans</vt:lpstr>
      <vt:lpstr>Times New Roman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597</cp:revision>
  <cp:lastPrinted>2017-05-16T10:58:10Z</cp:lastPrinted>
  <dcterms:created xsi:type="dcterms:W3CDTF">2014-12-08T21:55:31Z</dcterms:created>
  <dcterms:modified xsi:type="dcterms:W3CDTF">2018-06-28T08:03:11Z</dcterms:modified>
</cp:coreProperties>
</file>