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431" r:id="rId2"/>
    <p:sldId id="410" r:id="rId3"/>
    <p:sldId id="420" r:id="rId4"/>
    <p:sldId id="412" r:id="rId5"/>
    <p:sldId id="413" r:id="rId6"/>
    <p:sldId id="433" r:id="rId7"/>
    <p:sldId id="437" r:id="rId8"/>
    <p:sldId id="438" r:id="rId9"/>
    <p:sldId id="439" r:id="rId10"/>
    <p:sldId id="436" r:id="rId11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3"/>
    <a:srgbClr val="CCFFCC"/>
    <a:srgbClr val="FE20FC"/>
    <a:srgbClr val="C5F4FF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6218" autoAdjust="0"/>
  </p:normalViewPr>
  <p:slideViewPr>
    <p:cSldViewPr snapToGrid="0">
      <p:cViewPr varScale="1">
        <p:scale>
          <a:sx n="122" d="100"/>
          <a:sy n="122" d="100"/>
        </p:scale>
        <p:origin x="1072" y="200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3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144112" y="2403879"/>
            <a:ext cx="6779172" cy="213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5: Watson Natural Language Understanding</a:t>
            </a:r>
            <a:b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6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144112" y="2403879"/>
            <a:ext cx="6779172" cy="213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5: </a:t>
            </a:r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Natural Language Understanding</a:t>
            </a:r>
            <a:b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2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058600-A4D5-9246-AE67-02BB8BCFBD7D}"/>
              </a:ext>
            </a:extLst>
          </p:cNvPr>
          <p:cNvSpPr txBox="1"/>
          <p:nvPr/>
        </p:nvSpPr>
        <p:spPr>
          <a:xfrm>
            <a:off x="450902" y="989918"/>
            <a:ext cx="82173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Build a </a:t>
            </a:r>
            <a:r>
              <a:rPr lang="en-US" sz="2400" b="1" dirty="0">
                <a:latin typeface="IBM Plex Sans" panose="020B0503050203000203" pitchFamily="34" charset="77"/>
              </a:rPr>
              <a:t>Cognitive Text Analyser </a:t>
            </a:r>
            <a:r>
              <a:rPr lang="en-US" sz="2400" dirty="0">
                <a:latin typeface="IBM Plex Sans" panose="020B0503050203000203" pitchFamily="34" charset="77"/>
              </a:rPr>
              <a:t>that: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allows a user to enter either raw text or a link to a webpage on a </a:t>
            </a:r>
            <a:r>
              <a:rPr lang="en-US" b="1" dirty="0">
                <a:latin typeface="IBM Plex Sans" panose="020B0503050203000203" pitchFamily="34" charset="77"/>
              </a:rPr>
              <a:t>Node-RED dashboard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runs the text or the webpage content through </a:t>
            </a:r>
            <a:r>
              <a:rPr lang="en-US" b="1" dirty="0">
                <a:latin typeface="IBM Plex Sans" panose="020B0503050203000203" pitchFamily="34" charset="77"/>
              </a:rPr>
              <a:t>Watson Natural Language Understanding (NLU)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presents a summary of the content and the NLU </a:t>
            </a:r>
            <a:r>
              <a:rPr lang="en-US" b="1" dirty="0">
                <a:latin typeface="IBM Plex Sans" panose="020B0503050203000203" pitchFamily="34" charset="77"/>
              </a:rPr>
              <a:t>metadata</a:t>
            </a:r>
            <a:r>
              <a:rPr lang="en-US" dirty="0">
                <a:latin typeface="IBM Plex Sans" panose="020B0503050203000203" pitchFamily="34" charset="77"/>
              </a:rPr>
              <a:t> back to the user on the same dashboard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the metadata displayed includes </a:t>
            </a:r>
            <a:r>
              <a:rPr lang="en-US" sz="1800" i="1" dirty="0">
                <a:latin typeface="IBM Plex Sans" panose="020B0503050203000203" pitchFamily="34" charset="77"/>
              </a:rPr>
              <a:t>overall sentiment </a:t>
            </a:r>
            <a:r>
              <a:rPr lang="en-US" sz="1800" dirty="0">
                <a:latin typeface="IBM Plex Sans" panose="020B0503050203000203" pitchFamily="34" charset="77"/>
              </a:rPr>
              <a:t>analysis, extraction of </a:t>
            </a:r>
            <a:r>
              <a:rPr lang="en-US" sz="1800" i="1" dirty="0">
                <a:latin typeface="IBM Plex Sans" panose="020B0503050203000203" pitchFamily="34" charset="77"/>
              </a:rPr>
              <a:t>entities</a:t>
            </a:r>
            <a:r>
              <a:rPr lang="en-US" sz="1800" dirty="0">
                <a:latin typeface="IBM Plex Sans" panose="020B0503050203000203" pitchFamily="34" charset="77"/>
              </a:rPr>
              <a:t>, and </a:t>
            </a:r>
            <a:r>
              <a:rPr lang="en-US" sz="1800" i="1" dirty="0">
                <a:latin typeface="IBM Plex Sans" panose="020B0503050203000203" pitchFamily="34" charset="77"/>
              </a:rPr>
              <a:t>sentiment analysis </a:t>
            </a:r>
            <a:r>
              <a:rPr lang="en-US" sz="1800" dirty="0">
                <a:latin typeface="IBM Plex Sans" panose="020B0503050203000203" pitchFamily="34" charset="77"/>
              </a:rPr>
              <a:t>of each of the entities discovered</a:t>
            </a:r>
          </a:p>
        </p:txBody>
      </p:sp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40465" y="207195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3AB56B9-1E33-7A4B-9EA1-E657EDC5E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5" y="782602"/>
            <a:ext cx="8473742" cy="41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970551" y="905834"/>
            <a:ext cx="7178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build a Node-RED flow to analyse text from a web page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import </a:t>
            </a:r>
            <a:r>
              <a:rPr lang="en-US" i="1" dirty="0">
                <a:latin typeface="IBM Plex Sans" panose="020B0503050203000203" pitchFamily="34" charset="77"/>
              </a:rPr>
              <a:t>Node-RED dashboard</a:t>
            </a:r>
            <a:r>
              <a:rPr lang="en-US" dirty="0">
                <a:latin typeface="IBM Plex Sans" panose="020B0503050203000203" pitchFamily="34" charset="77"/>
              </a:rPr>
              <a:t> components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format Watson NLU output for dashboard table and chart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test your new Cognitive Text Analyser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9257C-94DF-064B-B298-0A4BC0BE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55" y="1437947"/>
            <a:ext cx="6451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What is Watson NLU?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547766" y="884814"/>
            <a:ext cx="82749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IBM Plex Sans" panose="020B0503050203000203" pitchFamily="34" charset="77"/>
              </a:rPr>
              <a:t>Watson Natural Language Understanding (NLU)</a:t>
            </a:r>
            <a:r>
              <a:rPr lang="en-US" sz="1800" dirty="0">
                <a:latin typeface="IBM Plex Sans" panose="020B0503050203000203" pitchFamily="34" charset="77"/>
              </a:rPr>
              <a:t> allows us to 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uncover insights from structured and unstructured data 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analyse the semantic features of text input by extracting metadata from content 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IBM Plex Sans" panose="020B0503050203000203" pitchFamily="34" charset="77"/>
              </a:rPr>
              <a:t>e.g. concepts, entities, keywords, categories, relations and roles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It can also understand </a:t>
            </a:r>
            <a:r>
              <a:rPr lang="en-US" sz="1800" b="1" dirty="0">
                <a:latin typeface="IBM Plex Sans" panose="020B0503050203000203" pitchFamily="34" charset="77"/>
              </a:rPr>
              <a:t>sentiment</a:t>
            </a:r>
            <a:r>
              <a:rPr lang="en-US" sz="1800" dirty="0">
                <a:latin typeface="IBM Plex Sans" panose="020B0503050203000203" pitchFamily="34" charset="77"/>
              </a:rPr>
              <a:t> and </a:t>
            </a:r>
            <a:r>
              <a:rPr lang="en-US" sz="1800" b="1" dirty="0">
                <a:latin typeface="IBM Plex Sans" panose="020B0503050203000203" pitchFamily="34" charset="77"/>
              </a:rPr>
              <a:t>emotion</a:t>
            </a:r>
            <a:r>
              <a:rPr lang="en-US" sz="1800" dirty="0">
                <a:latin typeface="IBM Plex Sans" panose="020B0503050203000203" pitchFamily="34" charset="77"/>
              </a:rPr>
              <a:t>, and returns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overall sentiment and emotion for a document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IBM Plex Sans" panose="020B0503050203000203" pitchFamily="34" charset="77"/>
              </a:rPr>
              <a:t>targeted sentiment and emotion against keywords in the text 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Provides supports in 13 languages</a:t>
            </a:r>
          </a:p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/>
            </a:pPr>
            <a:endParaRPr lang="en-US" sz="16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Using the NLU service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3B11-D973-714F-8359-0FD3CC9C7144}"/>
              </a:ext>
            </a:extLst>
          </p:cNvPr>
          <p:cNvSpPr txBox="1"/>
          <p:nvPr/>
        </p:nvSpPr>
        <p:spPr>
          <a:xfrm>
            <a:off x="547766" y="884814"/>
            <a:ext cx="827495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Send requests to the API with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text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HTML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or a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public URL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and specify one or more of the following features to analyse</a:t>
            </a:r>
          </a:p>
          <a:p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F0F0B9-D64C-9242-9A19-C5378A553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5" y="2542815"/>
            <a:ext cx="1727200" cy="231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7D616C-C041-8841-BC8F-AF0B6E19A0C3}"/>
              </a:ext>
            </a:extLst>
          </p:cNvPr>
          <p:cNvSpPr txBox="1"/>
          <p:nvPr/>
        </p:nvSpPr>
        <p:spPr>
          <a:xfrm>
            <a:off x="507738" y="1785685"/>
            <a:ext cx="25790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Categories</a:t>
            </a:r>
          </a:p>
          <a:p>
            <a:r>
              <a:rPr lang="en-GB" sz="12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Categorise your content using a five-level classification hierarchy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566F61-F3C2-0A4E-BC5A-443FA4271007}"/>
              </a:ext>
            </a:extLst>
          </p:cNvPr>
          <p:cNvSpPr txBox="1"/>
          <p:nvPr/>
        </p:nvSpPr>
        <p:spPr>
          <a:xfrm>
            <a:off x="3270025" y="1785685"/>
            <a:ext cx="25790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Concepts</a:t>
            </a:r>
          </a:p>
          <a:p>
            <a:r>
              <a:rPr lang="en-GB" sz="12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Identify high-level concepts that aren't necessarily directly referenced in the text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3BF1363-26EA-FB4A-9A18-D6EE0B6B1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55" y="2781299"/>
            <a:ext cx="5638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Using the NLU service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3B11-D973-714F-8359-0FD3CC9C7144}"/>
              </a:ext>
            </a:extLst>
          </p:cNvPr>
          <p:cNvSpPr txBox="1"/>
          <p:nvPr/>
        </p:nvSpPr>
        <p:spPr>
          <a:xfrm>
            <a:off x="547766" y="884814"/>
            <a:ext cx="827495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Send requests to the API with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text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HTML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or a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public URL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and specify one or more of the following features to analyse</a:t>
            </a:r>
          </a:p>
          <a:p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D616C-C041-8841-BC8F-AF0B6E19A0C3}"/>
              </a:ext>
            </a:extLst>
          </p:cNvPr>
          <p:cNvSpPr txBox="1"/>
          <p:nvPr/>
        </p:nvSpPr>
        <p:spPr>
          <a:xfrm>
            <a:off x="507738" y="1785685"/>
            <a:ext cx="25790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Emotion</a:t>
            </a:r>
            <a:endParaRPr lang="en-GB" sz="1200" dirty="0">
              <a:solidFill>
                <a:schemeClr val="tx2"/>
              </a:solidFill>
              <a:latin typeface="IBM Plex Sans" panose="020B0503050203000203" pitchFamily="34" charset="77"/>
              <a:cs typeface="Arial" charset="0"/>
            </a:endParaRPr>
          </a:p>
          <a:p>
            <a:r>
              <a:rPr lang="en-GB" sz="12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Analyse emotion conveyed by specific target phrases or by the document as a whole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566F61-F3C2-0A4E-BC5A-443FA4271007}"/>
              </a:ext>
            </a:extLst>
          </p:cNvPr>
          <p:cNvSpPr txBox="1"/>
          <p:nvPr/>
        </p:nvSpPr>
        <p:spPr>
          <a:xfrm>
            <a:off x="3270025" y="1785685"/>
            <a:ext cx="25790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Entities</a:t>
            </a:r>
          </a:p>
          <a:p>
            <a:r>
              <a:rPr lang="en-GB" sz="12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Find people, places, events, and other types of entities mentioned in your content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D79BA-D325-7C4A-ACBC-272DA7B3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25" y="2748642"/>
            <a:ext cx="5552698" cy="1905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F49C7-FAAC-E24D-A532-E52A3F292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8" y="2748642"/>
            <a:ext cx="2476676" cy="17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4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Using the NLU service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3B11-D973-714F-8359-0FD3CC9C7144}"/>
              </a:ext>
            </a:extLst>
          </p:cNvPr>
          <p:cNvSpPr txBox="1"/>
          <p:nvPr/>
        </p:nvSpPr>
        <p:spPr>
          <a:xfrm>
            <a:off x="547766" y="884814"/>
            <a:ext cx="827495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Send requests to the API with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text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HTML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or a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public URL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and specify one or more of the following features to analyse</a:t>
            </a:r>
          </a:p>
          <a:p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D616C-C041-8841-BC8F-AF0B6E19A0C3}"/>
              </a:ext>
            </a:extLst>
          </p:cNvPr>
          <p:cNvSpPr txBox="1"/>
          <p:nvPr/>
        </p:nvSpPr>
        <p:spPr>
          <a:xfrm>
            <a:off x="203786" y="1774101"/>
            <a:ext cx="25790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Keywords</a:t>
            </a:r>
            <a:endParaRPr lang="en-GB" sz="1200" dirty="0">
              <a:solidFill>
                <a:schemeClr val="tx2"/>
              </a:solidFill>
              <a:latin typeface="IBM Plex Sans" panose="020B0503050203000203" pitchFamily="34" charset="77"/>
              <a:cs typeface="Arial" charset="0"/>
            </a:endParaRPr>
          </a:p>
          <a:p>
            <a:r>
              <a:rPr lang="en-GB" sz="12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Search your content for relevant keywords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77E49-3491-0B42-BD96-273916B243E2}"/>
              </a:ext>
            </a:extLst>
          </p:cNvPr>
          <p:cNvSpPr txBox="1"/>
          <p:nvPr/>
        </p:nvSpPr>
        <p:spPr>
          <a:xfrm>
            <a:off x="4519694" y="1717093"/>
            <a:ext cx="25790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Relations</a:t>
            </a:r>
          </a:p>
          <a:p>
            <a:r>
              <a:rPr lang="en-GB" sz="12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Recognise when two entities are related, and identify the type of 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F39A2-C5FC-8B4C-860E-887AAF740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94" y="2516812"/>
            <a:ext cx="3480019" cy="1291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59CFD-F2F3-B74B-AE6E-BF0E93D2A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6" y="2474223"/>
            <a:ext cx="3186965" cy="136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51CCE3-54C2-7942-95D2-56226E828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46" y="3742334"/>
            <a:ext cx="3031280" cy="14011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566F61-F3C2-0A4E-BC5A-443FA4271007}"/>
              </a:ext>
            </a:extLst>
          </p:cNvPr>
          <p:cNvSpPr txBox="1"/>
          <p:nvPr/>
        </p:nvSpPr>
        <p:spPr>
          <a:xfrm>
            <a:off x="1275772" y="4151908"/>
            <a:ext cx="25790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Metadata</a:t>
            </a:r>
          </a:p>
          <a:p>
            <a:r>
              <a:rPr lang="en-GB" sz="12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For HTML and URL input, get the author of the webpage, the page title, and the publication date</a:t>
            </a:r>
          </a:p>
        </p:txBody>
      </p:sp>
    </p:spTree>
    <p:extLst>
      <p:ext uri="{BB962C8B-B14F-4D97-AF65-F5344CB8AC3E}">
        <p14:creationId xmlns:p14="http://schemas.microsoft.com/office/powerpoint/2010/main" val="280803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Using the NLU service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3B11-D973-714F-8359-0FD3CC9C7144}"/>
              </a:ext>
            </a:extLst>
          </p:cNvPr>
          <p:cNvSpPr txBox="1"/>
          <p:nvPr/>
        </p:nvSpPr>
        <p:spPr>
          <a:xfrm>
            <a:off x="547766" y="884814"/>
            <a:ext cx="827495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Send requests to the API with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text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HTML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or a </a:t>
            </a:r>
            <a:r>
              <a:rPr lang="en-GB" sz="1800" i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public URL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, and specify one or more of the following features to analyse</a:t>
            </a:r>
          </a:p>
          <a:p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D616C-C041-8841-BC8F-AF0B6E19A0C3}"/>
              </a:ext>
            </a:extLst>
          </p:cNvPr>
          <p:cNvSpPr txBox="1"/>
          <p:nvPr/>
        </p:nvSpPr>
        <p:spPr>
          <a:xfrm>
            <a:off x="507738" y="1785685"/>
            <a:ext cx="2579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Semantic Roles</a:t>
            </a:r>
            <a:endParaRPr lang="en-GB" sz="1200" dirty="0">
              <a:solidFill>
                <a:schemeClr val="tx2"/>
              </a:solidFill>
              <a:latin typeface="IBM Plex Sans" panose="020B0503050203000203" pitchFamily="34" charset="77"/>
              <a:cs typeface="Arial" charset="0"/>
            </a:endParaRPr>
          </a:p>
          <a:p>
            <a:r>
              <a:rPr lang="en-GB" sz="12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Parse sentences into subject-action-object form, and identify entities and keywords that are subjects or objects of an action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566F61-F3C2-0A4E-BC5A-443FA4271007}"/>
              </a:ext>
            </a:extLst>
          </p:cNvPr>
          <p:cNvSpPr txBox="1"/>
          <p:nvPr/>
        </p:nvSpPr>
        <p:spPr>
          <a:xfrm>
            <a:off x="4187277" y="1785685"/>
            <a:ext cx="222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Sentiment</a:t>
            </a:r>
          </a:p>
          <a:p>
            <a:r>
              <a:rPr lang="en-GB" sz="1200" dirty="0">
                <a:solidFill>
                  <a:schemeClr val="tx2"/>
                </a:solidFill>
                <a:latin typeface="IBM Plex Sans" panose="020B0503050203000203" pitchFamily="34" charset="77"/>
                <a:cs typeface="Arial" charset="0"/>
              </a:rPr>
              <a:t>Analyse the sentiment toward specific target phrases or the sentiment of the document as a whole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8AC9F-7B32-1B42-B838-912E4F1D4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77" y="2855771"/>
            <a:ext cx="2451100" cy="149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97F420-D725-1244-8655-749B9F50F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9" y="2855771"/>
            <a:ext cx="3098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66925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27430</TotalTime>
  <Words>407</Words>
  <Application>Microsoft Macintosh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666</cp:revision>
  <cp:lastPrinted>2017-05-16T10:58:10Z</cp:lastPrinted>
  <dcterms:created xsi:type="dcterms:W3CDTF">2014-12-08T21:55:31Z</dcterms:created>
  <dcterms:modified xsi:type="dcterms:W3CDTF">2018-06-28T08:04:14Z</dcterms:modified>
</cp:coreProperties>
</file>