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18" r:id="rId2"/>
    <p:sldId id="410" r:id="rId3"/>
    <p:sldId id="420" r:id="rId4"/>
    <p:sldId id="432" r:id="rId5"/>
    <p:sldId id="412" r:id="rId6"/>
    <p:sldId id="413" r:id="rId7"/>
    <p:sldId id="433" r:id="rId8"/>
    <p:sldId id="434" r:id="rId9"/>
    <p:sldId id="435" r:id="rId10"/>
    <p:sldId id="431" r:id="rId11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1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CCFFCC"/>
    <a:srgbClr val="FE20FC"/>
    <a:srgbClr val="C5F4FF"/>
    <a:srgbClr val="8CC63F"/>
    <a:srgbClr val="DBA5B4"/>
    <a:srgbClr val="FFBFD0"/>
    <a:srgbClr val="FFCC99"/>
    <a:srgbClr val="00B0DA"/>
    <a:srgbClr val="F1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86218" autoAdjust="0"/>
  </p:normalViewPr>
  <p:slideViewPr>
    <p:cSldViewPr snapToGrid="0">
      <p:cViewPr varScale="1">
        <p:scale>
          <a:sx n="122" d="100"/>
          <a:sy n="122" d="100"/>
        </p:scale>
        <p:origin x="1072" y="200"/>
      </p:cViewPr>
      <p:guideLst>
        <p:guide orient="horz" pos="971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4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6"/>
            <a:ext cx="8686800" cy="387798"/>
          </a:xfrm>
        </p:spPr>
        <p:txBody>
          <a:bodyPr/>
          <a:lstStyle>
            <a:lvl1pPr marL="0" marR="0" indent="0" algn="l" defTabSz="9143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6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1"/>
            <a:ext cx="8503920" cy="387798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2"/>
            <a:ext cx="8503920" cy="221599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07996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C56F6E69-880F-4956-8549-CB4C2ABA64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pic>
        <p:nvPicPr>
          <p:cNvPr id="6865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1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8" y="1370411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43B09B9-FE11-485D-B193-4DE649C9C9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779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6289"/>
            <a:ext cx="3008313" cy="553998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6F2D88F4-1BBD-4436-A230-2453F5FE0D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20401"/>
            <a:ext cx="5486400" cy="387798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2D62209-4EDF-4572-8BE8-285CD08041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9817" y="219075"/>
            <a:ext cx="775597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1724DF2-28ED-446F-A429-CB9011BDF2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85978"/>
            <a:ext cx="6858000" cy="12464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7556" y="4718304"/>
            <a:ext cx="1809432" cy="201168"/>
          </a:xfrm>
          <a:prstGeom prst="rect">
            <a:avLst/>
          </a:prstGeom>
        </p:spPr>
        <p:txBody>
          <a:bodyPr/>
          <a:lstStyle/>
          <a:p>
            <a:fld id="{B4F4939B-B8E4-4846-BA65-70B7915F55E2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718304"/>
            <a:ext cx="2895600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7111-942E-A842-BD90-24946088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green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teal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yellow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3"/>
            <a:ext cx="630936" cy="1943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orang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red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186113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2777490"/>
            <a:ext cx="8503920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03920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98978"/>
            <a:ext cx="8503920" cy="664797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7" name="Picture 5" descr="purpl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766074"/>
            <a:ext cx="630238" cy="1916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faded-logo-wallpap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14325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40527"/>
            <a:ext cx="8503920" cy="623248"/>
          </a:xfrm>
        </p:spPr>
        <p:txBody>
          <a:bodyPr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476488" cy="253746"/>
          </a:xfrm>
        </p:spPr>
        <p:txBody>
          <a:bodyPr lIns="0" anchor="b" anchorCtr="0"/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6" y="1370411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7"/>
            <a:ext cx="868680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6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7637" name="Picture 53" descr="IBM-logo-50-black"/>
          <p:cNvPicPr>
            <a:picLocks noChangeAspect="1" noChangeArrowheads="1"/>
          </p:cNvPicPr>
          <p:nvPr userDrawn="1"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8716963" y="4552951"/>
            <a:ext cx="215900" cy="4333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7" r:id="rId10"/>
    <p:sldLayoutId id="2147483688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94" r:id="rId2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4" indent="-173034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75" indent="-163509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41" indent="-173034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295" indent="-173034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36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25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13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02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590" indent="-163509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583740"/>
            <a:ext cx="6779172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Watson Visual Recognition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2FE4298-CC65-2940-B408-AB7938F404C8}"/>
              </a:ext>
            </a:extLst>
          </p:cNvPr>
          <p:cNvSpPr txBox="1">
            <a:spLocks/>
          </p:cNvSpPr>
          <p:nvPr/>
        </p:nvSpPr>
        <p:spPr bwMode="auto">
          <a:xfrm>
            <a:off x="1144112" y="2583740"/>
            <a:ext cx="6779172" cy="168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5pPr>
            <a:lvl6pPr marL="45718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6pPr>
            <a:lvl7pPr marL="9143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371566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en-US" sz="40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Cognitive Labs</a:t>
            </a:r>
          </a:p>
          <a:p>
            <a:endParaRPr lang="en-US" sz="3200" b="1" i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  <a:p>
            <a:r>
              <a:rPr lang="en-US" sz="3200" b="1" i="1" kern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Lab 4: </a:t>
            </a:r>
            <a:r>
              <a:rPr lang="en-US" sz="3200" b="1" i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  <a:t>Watson Visual Recognition</a:t>
            </a:r>
            <a:br>
              <a:rPr lang="en-US" sz="4800" b="1" kern="0" dirty="0">
                <a:solidFill>
                  <a:schemeClr val="accent6">
                    <a:lumMod val="50000"/>
                  </a:schemeClr>
                </a:solidFill>
                <a:latin typeface="IBM Plex Sans" panose="020B0503050203000203" pitchFamily="34" charset="77"/>
              </a:rPr>
            </a:br>
            <a:endParaRPr lang="en-US" sz="1800" b="1" kern="0" dirty="0">
              <a:solidFill>
                <a:schemeClr val="accent6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pic>
        <p:nvPicPr>
          <p:cNvPr id="11" name="Picture 2" descr="Image result for ibm watson logo">
            <a:extLst>
              <a:ext uri="{FF2B5EF4-FFF2-40B4-BE49-F238E27FC236}">
                <a16:creationId xmlns:a16="http://schemas.microsoft.com/office/drawing/2014/main" id="{88098B53-B3C4-F44D-B08A-58FF1531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88" y="355499"/>
            <a:ext cx="2404620" cy="20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75664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F41466-7952-0A4A-A19A-7094C0B6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39" y="4145739"/>
            <a:ext cx="1690231" cy="7506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F2EF9E-7D0E-7D46-982D-DCA6DB569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12" y="2648608"/>
            <a:ext cx="4172548" cy="23485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058600-A4D5-9246-AE67-02BB8BCFBD7D}"/>
              </a:ext>
            </a:extLst>
          </p:cNvPr>
          <p:cNvSpPr txBox="1"/>
          <p:nvPr/>
        </p:nvSpPr>
        <p:spPr>
          <a:xfrm>
            <a:off x="605416" y="821752"/>
            <a:ext cx="82173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a dashboard app that can identify objects and content within images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latin typeface="IBM Plex Sans" panose="020B0503050203000203" pitchFamily="34" charset="77"/>
              </a:rPr>
              <a:t>uses the supplied Watson Visual Recognition general model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Build a simulated </a:t>
            </a:r>
            <a:r>
              <a:rPr lang="en-US" sz="1800" i="1" dirty="0">
                <a:latin typeface="IBM Plex Sans" panose="020B0503050203000203" pitchFamily="34" charset="77"/>
              </a:rPr>
              <a:t>drone inspection </a:t>
            </a:r>
            <a:r>
              <a:rPr lang="en-US" sz="1800" dirty="0">
                <a:latin typeface="IBM Plex Sans" panose="020B0503050203000203" pitchFamily="34" charset="77"/>
              </a:rPr>
              <a:t>application that looks for cracks in buildings / infrastructure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latin typeface="IBM Plex Sans" panose="020B0503050203000203" pitchFamily="34" charset="77"/>
              </a:rPr>
              <a:t>uses a custom Watson Visual Recognition machine learning model</a:t>
            </a:r>
          </a:p>
          <a:p>
            <a:pPr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Watson Visual Recognition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IBM Cloud Object Storage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i="1" dirty="0">
                <a:latin typeface="IBM Plex Sans" panose="020B0503050203000203" pitchFamily="34" charset="77"/>
              </a:rPr>
              <a:t>Node-RED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i="1" dirty="0">
                <a:latin typeface="IBM Plex Sans" panose="020B0503050203000203" pitchFamily="34" charset="77"/>
              </a:rPr>
              <a:t>dashboard UI, mapping</a:t>
            </a:r>
          </a:p>
        </p:txBody>
      </p:sp>
    </p:spTree>
    <p:extLst>
      <p:ext uri="{BB962C8B-B14F-4D97-AF65-F5344CB8AC3E}">
        <p14:creationId xmlns:p14="http://schemas.microsoft.com/office/powerpoint/2010/main" val="118744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9C9924-FDD4-9245-A433-4C18FD1C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3" y="903229"/>
            <a:ext cx="8895909" cy="3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4F1A2-29D2-6544-B4BB-3A7EF940EABC}"/>
              </a:ext>
            </a:extLst>
          </p:cNvPr>
          <p:cNvSpPr/>
          <p:nvPr/>
        </p:nvSpPr>
        <p:spPr>
          <a:xfrm>
            <a:off x="3140465" y="207195"/>
            <a:ext cx="284620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Objective</a:t>
            </a:r>
            <a:endParaRPr lang="en-US" sz="36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212E2-58FA-6E49-8582-970EF91B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" y="798127"/>
            <a:ext cx="7294179" cy="2706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59CC1-5BD0-534C-B032-9B8F22D09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0" y="2751640"/>
            <a:ext cx="4427873" cy="2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Agenda</a:t>
            </a:r>
            <a:endParaRPr lang="en-US" sz="4000" dirty="0">
              <a:solidFill>
                <a:schemeClr val="tx2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383354" y="853283"/>
            <a:ext cx="8352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setup </a:t>
            </a:r>
            <a:r>
              <a:rPr lang="en-US" sz="1800" b="1" dirty="0">
                <a:latin typeface="IBM Plex Sans" panose="020B0503050203000203" pitchFamily="34" charset="77"/>
              </a:rPr>
              <a:t>Visual Recognition </a:t>
            </a:r>
            <a:r>
              <a:rPr lang="en-US" sz="1800" dirty="0">
                <a:latin typeface="IBM Plex Sans" panose="020B0503050203000203" pitchFamily="34" charset="77"/>
              </a:rPr>
              <a:t>and </a:t>
            </a:r>
            <a:r>
              <a:rPr lang="en-US" sz="1800" b="1" dirty="0">
                <a:latin typeface="IBM Plex Sans" panose="020B0503050203000203" pitchFamily="34" charset="77"/>
              </a:rPr>
              <a:t>Object Storage </a:t>
            </a:r>
            <a:r>
              <a:rPr lang="en-US" sz="1800" dirty="0">
                <a:latin typeface="IBM Plex Sans" panose="020B0503050203000203" pitchFamily="34" charset="77"/>
              </a:rPr>
              <a:t>instances in IBM Cloud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a Node-RED flow to classify and display web images using </a:t>
            </a:r>
            <a:r>
              <a:rPr lang="en-US" sz="1800" b="1" dirty="0">
                <a:latin typeface="IBM Plex Sans" panose="020B0503050203000203" pitchFamily="34" charset="77"/>
              </a:rPr>
              <a:t>Node-RED dashboarding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use </a:t>
            </a:r>
            <a:r>
              <a:rPr lang="en-US" sz="1800" b="1" dirty="0">
                <a:latin typeface="IBM Plex Sans" panose="020B0503050203000203" pitchFamily="34" charset="77"/>
              </a:rPr>
              <a:t>Watson Studio</a:t>
            </a:r>
            <a:r>
              <a:rPr lang="en-US" sz="1800" dirty="0">
                <a:latin typeface="IBM Plex Sans" panose="020B0503050203000203" pitchFamily="34" charset="77"/>
              </a:rPr>
              <a:t> to train a custom Visual Recognition classifier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create </a:t>
            </a:r>
            <a:r>
              <a:rPr lang="en-US" sz="1800" i="1" dirty="0">
                <a:latin typeface="IBM Plex Sans" panose="020B0503050203000203" pitchFamily="34" charset="77"/>
              </a:rPr>
              <a:t>Object Storage </a:t>
            </a:r>
            <a:r>
              <a:rPr lang="en-US" sz="1800" dirty="0">
                <a:latin typeface="IBM Plex Sans" panose="020B0503050203000203" pitchFamily="34" charset="77"/>
              </a:rPr>
              <a:t>repository and upload test images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import and customise the basic 'drone inspection' </a:t>
            </a:r>
            <a:r>
              <a:rPr lang="en-US" sz="1800" i="1" dirty="0">
                <a:latin typeface="IBM Plex Sans" panose="020B0503050203000203" pitchFamily="34" charset="77"/>
              </a:rPr>
              <a:t>Node-RED</a:t>
            </a:r>
            <a:r>
              <a:rPr lang="en-US" sz="1800" dirty="0">
                <a:latin typeface="IBM Plex Sans" panose="020B0503050203000203" pitchFamily="34" charset="77"/>
              </a:rPr>
              <a:t> flow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run and test your application</a:t>
            </a: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342900" indent="-34290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extend the app by adding a web URL input capability and a </a:t>
            </a:r>
            <a:r>
              <a:rPr lang="en-US" sz="1800" b="1" dirty="0">
                <a:latin typeface="IBM Plex Sans" panose="020B0503050203000203" pitchFamily="34" charset="77"/>
              </a:rPr>
              <a:t>mapping</a:t>
            </a:r>
            <a:r>
              <a:rPr lang="en-US" sz="1800" dirty="0">
                <a:latin typeface="IBM Plex Sans" panose="020B0503050203000203" pitchFamily="34" charset="77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97503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What is the Visual Recognition service?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47767" y="884814"/>
            <a:ext cx="802357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The </a:t>
            </a:r>
            <a:r>
              <a:rPr lang="en-US" sz="1800" b="1" dirty="0">
                <a:latin typeface="IBM Plex Sans" panose="020B0503050203000203" pitchFamily="34" charset="77"/>
              </a:rPr>
              <a:t>Watson Visual Recognition </a:t>
            </a:r>
            <a:r>
              <a:rPr lang="en-US" sz="1800" dirty="0">
                <a:latin typeface="IBM Plex Sans" panose="020B0503050203000203" pitchFamily="34" charset="77"/>
              </a:rPr>
              <a:t>service uses deep learning algorithms to analyze images for scenes, objects, faces, and other content. 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IBM Plex Sans" panose="020B0503050203000203" pitchFamily="34" charset="77"/>
              </a:rPr>
              <a:t>Built-in classes </a:t>
            </a:r>
            <a:r>
              <a:rPr lang="en-US" sz="1800" dirty="0">
                <a:latin typeface="IBM Plex Sans" panose="020B0503050203000203" pitchFamily="34" charset="77"/>
              </a:rPr>
              <a:t>provide highly accurate results without training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General</a:t>
            </a:r>
            <a:r>
              <a:rPr lang="en-US" sz="1600" dirty="0">
                <a:latin typeface="IBM Plex Sans" panose="020B0503050203000203" pitchFamily="34" charset="77"/>
              </a:rPr>
              <a:t> model: Default classification from thousands of classes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Face</a:t>
            </a:r>
            <a:r>
              <a:rPr lang="en-US" sz="1600" dirty="0">
                <a:latin typeface="IBM Plex Sans" panose="020B0503050203000203" pitchFamily="34" charset="77"/>
              </a:rPr>
              <a:t> model: Facial analysis with age and gender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Explicit</a:t>
            </a:r>
            <a:r>
              <a:rPr lang="en-US" sz="1600" dirty="0">
                <a:latin typeface="IBM Plex Sans" panose="020B0503050203000203" pitchFamily="34" charset="77"/>
              </a:rPr>
              <a:t> model: Whether an image is inappropriate for general use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Food</a:t>
            </a:r>
            <a:r>
              <a:rPr lang="en-US" sz="1600" dirty="0">
                <a:latin typeface="IBM Plex Sans" panose="020B0503050203000203" pitchFamily="34" charset="77"/>
              </a:rPr>
              <a:t> model: Specifically for images of food items</a:t>
            </a:r>
          </a:p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IBM Plex Sans" panose="020B0503050203000203" pitchFamily="34" charset="77"/>
              </a:rPr>
              <a:t>Text</a:t>
            </a:r>
            <a:r>
              <a:rPr lang="en-US" sz="1600" dirty="0">
                <a:latin typeface="IBM Plex Sans" panose="020B0503050203000203" pitchFamily="34" charset="77"/>
              </a:rPr>
              <a:t> model: Text extraction from natural scene images</a:t>
            </a: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IBM Plex Sans" panose="020B0503050203000203" pitchFamily="34" charset="77"/>
            </a:endParaRPr>
          </a:p>
          <a:p>
            <a:pPr marL="285750" indent="-28575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IBM Plex Sans" panose="020B0503050203000203" pitchFamily="34" charset="77"/>
              </a:rPr>
              <a:t>Train custom classifiers and collections using your own images</a:t>
            </a:r>
          </a:p>
          <a:p>
            <a:pPr marL="0" indent="0" defTabSz="9144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endParaRPr lang="en-US" sz="1600" dirty="0">
              <a:latin typeface="IBM Plex Sans" panose="020B050305020300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5A292-ECA3-214C-A5EC-72C2C5088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47" y="2995448"/>
            <a:ext cx="1092762" cy="10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Using the Visual Recognition service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A0C99-0224-C146-9A18-0F238BC7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1" y="771333"/>
            <a:ext cx="7114810" cy="41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Training Guidelines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584373" y="853284"/>
            <a:ext cx="8044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" panose="020B0503050203000203" pitchFamily="34" charset="77"/>
              </a:rPr>
              <a:t>Limitations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Supported formats: JPEG, PNG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Maximum size for image scoring: 10 MB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Limitations of zip file: 100 MB, 10,000 images, min 10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Max 256 MB zip file per training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" panose="020B0503050203000203" pitchFamily="34" charset="77"/>
              </a:rPr>
              <a:t>Recommendations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latin typeface="IBM Plex Sans" panose="020B0503050203000203" pitchFamily="34" charset="77"/>
              </a:rPr>
              <a:t>At least 50 images per class/negative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IBM Plex Sans" panose="020B0503050203000203" pitchFamily="34" charset="77"/>
              </a:rPr>
              <a:t>preferably 150–200 images per .zip file for best balance between processing time and accuracy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IBM Plex Sans" panose="020B0503050203000203" pitchFamily="34" charset="77"/>
              </a:rPr>
              <a:t>benefits of training a classifier plateaus at around 5000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Similar numbers of positive/negative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IBM Plex Sans" panose="020B0503050203000203" pitchFamily="34" charset="77"/>
              </a:rPr>
              <a:t>Images should be at least 224x224 pixels </a:t>
            </a:r>
          </a:p>
        </p:txBody>
      </p:sp>
    </p:spTree>
    <p:extLst>
      <p:ext uri="{BB962C8B-B14F-4D97-AF65-F5344CB8AC3E}">
        <p14:creationId xmlns:p14="http://schemas.microsoft.com/office/powerpoint/2010/main" val="197592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96389" y="157248"/>
            <a:ext cx="85263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Visual Recognition use cases</a:t>
            </a:r>
            <a:endParaRPr lang="en-US" sz="3200" i="1" dirty="0">
              <a:solidFill>
                <a:srgbClr val="FF000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92125-B19D-7045-BE83-7D61D1D7A778}"/>
              </a:ext>
            </a:extLst>
          </p:cNvPr>
          <p:cNvSpPr txBox="1"/>
          <p:nvPr/>
        </p:nvSpPr>
        <p:spPr>
          <a:xfrm>
            <a:off x="215980" y="769201"/>
            <a:ext cx="8606743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77"/>
              </a:rPr>
              <a:t>The Visual Recognition service can be used for diverse applications and industries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Manufacturing:</a:t>
            </a:r>
            <a:r>
              <a:rPr lang="en-GB" sz="1600" dirty="0">
                <a:latin typeface="IBM Plex Sans" panose="020B0503050203000203" pitchFamily="34" charset="77"/>
              </a:rPr>
              <a:t> Use images from a manufacturing setting to make sure products are being positioned correctly on an assembly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Insurance:</a:t>
            </a:r>
            <a:r>
              <a:rPr lang="en-GB" sz="1600" dirty="0">
                <a:latin typeface="IBM Plex Sans" panose="020B0503050203000203" pitchFamily="34" charset="77"/>
              </a:rPr>
              <a:t> Rapidly process claims by using images to classify claims into different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Social listening:</a:t>
            </a:r>
            <a:r>
              <a:rPr lang="en-GB" sz="1600" dirty="0">
                <a:latin typeface="IBM Plex Sans" panose="020B0503050203000203" pitchFamily="34" charset="77"/>
              </a:rPr>
              <a:t> Use images from your product line or your logo to track buzz about your company on 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Social commerce:</a:t>
            </a:r>
            <a:r>
              <a:rPr lang="en-GB" sz="1600" dirty="0">
                <a:latin typeface="IBM Plex Sans" panose="020B0503050203000203" pitchFamily="34" charset="77"/>
              </a:rPr>
              <a:t> Use an image of a plated dish to find out which restaurant serves it and find reviews, use a travel photo to find vacation suggestions based on similar experiences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Retail:</a:t>
            </a:r>
            <a:r>
              <a:rPr lang="en-GB" sz="1600" dirty="0">
                <a:latin typeface="IBM Plex Sans" panose="020B0503050203000203" pitchFamily="34" charset="77"/>
              </a:rPr>
              <a:t> Take a photo of a favourite outfit to find stores with those clothes in stock or on sale, use a travel image to find retail suggestions in that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IBM Plex Sans" panose="020B0503050203000203" pitchFamily="34" charset="77"/>
              </a:rPr>
              <a:t>Education:</a:t>
            </a:r>
            <a:r>
              <a:rPr lang="en-GB" sz="1600" dirty="0">
                <a:latin typeface="IBM Plex Sans" panose="020B0503050203000203" pitchFamily="34" charset="77"/>
              </a:rPr>
              <a:t> Create image-based applications to educate about taxonomies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i="1" dirty="0">
                <a:latin typeface="IBM Plex Sans" panose="020B0503050203000203" pitchFamily="34" charset="77"/>
              </a:rPr>
              <a:t>Visual auditing:</a:t>
            </a:r>
            <a:r>
              <a:rPr lang="en-GB" sz="1600" i="1" dirty="0">
                <a:latin typeface="IBM Plex Sans" panose="020B0503050203000203" pitchFamily="34" charset="77"/>
              </a:rPr>
              <a:t> Look for visual compliance or deterioration in a fleet of trucks, planes, or windmills out in the field, train custom models to understand what defects look like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0012796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  <wetp:taskpane dockstate="right" visibility="0" width="70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9D85FEC-6C3C-B949-972F-1A6465A242AD}">
  <we:reference id="wa104178141" version="3.1.0.23" store="en-US" storeType="OMEX"/>
  <we:alternateReferences>
    <we:reference id="WA104178141" version="3.1.0.23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8B80852-8EB2-BB48-BDA9-BE057711B9E7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6AE73A6-56A3-3A4F-9653-E1EB7C5DC28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27379</TotalTime>
  <Words>258</Words>
  <Application>Microsoft Macintosh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HelvNeue Light for IBM</vt:lpstr>
      <vt:lpstr>IBM Plex Sans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GARY Wilson</cp:lastModifiedBy>
  <cp:revision>655</cp:revision>
  <cp:lastPrinted>2017-05-16T10:58:10Z</cp:lastPrinted>
  <dcterms:created xsi:type="dcterms:W3CDTF">2014-12-08T21:55:31Z</dcterms:created>
  <dcterms:modified xsi:type="dcterms:W3CDTF">2018-07-02T11:39:23Z</dcterms:modified>
</cp:coreProperties>
</file>