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86" r:id="rId3"/>
    <p:sldId id="285" r:id="rId4"/>
    <p:sldId id="287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306" r:id="rId14"/>
    <p:sldId id="309" r:id="rId15"/>
    <p:sldId id="297" r:id="rId16"/>
    <p:sldId id="307" r:id="rId17"/>
    <p:sldId id="300" r:id="rId18"/>
    <p:sldId id="308" r:id="rId19"/>
    <p:sldId id="302" r:id="rId20"/>
    <p:sldId id="303" r:id="rId21"/>
    <p:sldId id="301" r:id="rId22"/>
    <p:sldId id="304" r:id="rId23"/>
    <p:sldId id="305" r:id="rId24"/>
    <p:sldId id="310" r:id="rId25"/>
    <p:sldId id="269" r:id="rId26"/>
    <p:sldId id="273" r:id="rId27"/>
    <p:sldId id="278" r:id="rId28"/>
  </p:sldIdLst>
  <p:sldSz cx="9144000" cy="5143500" type="screen16x9"/>
  <p:notesSz cx="6858000" cy="9144000"/>
  <p:embeddedFontLst>
    <p:embeddedFont>
      <p:font typeface="Lora" pitchFamily="2" charset="77"/>
      <p:regular r:id="rId30"/>
      <p:bold r:id="rId31"/>
      <p:italic r:id="rId32"/>
      <p:boldItalic r:id="rId33"/>
    </p:embeddedFont>
    <p:embeddedFont>
      <p:font typeface="Vidaloka" panose="02000504000000020004" pitchFamily="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1BC27DE-3BCE-964A-A04C-0C5389A8DB84}">
          <p14:sldIdLst>
            <p14:sldId id="256"/>
            <p14:sldId id="286"/>
            <p14:sldId id="285"/>
          </p14:sldIdLst>
        </p14:section>
        <p14:section name="Screen Sharing" id="{CCB64F82-7451-7444-BC3C-1961539D31C2}">
          <p14:sldIdLst>
            <p14:sldId id="287"/>
            <p14:sldId id="288"/>
            <p14:sldId id="290"/>
            <p14:sldId id="291"/>
            <p14:sldId id="292"/>
            <p14:sldId id="293"/>
          </p14:sldIdLst>
        </p14:section>
        <p14:section name="Dev Enviroments" id="{0110017B-8592-D546-B490-574CEB2C4EC5}">
          <p14:sldIdLst>
            <p14:sldId id="294"/>
            <p14:sldId id="295"/>
            <p14:sldId id="296"/>
            <p14:sldId id="306"/>
            <p14:sldId id="309"/>
            <p14:sldId id="297"/>
            <p14:sldId id="307"/>
          </p14:sldIdLst>
        </p14:section>
        <p14:section name="Switching Mechanism" id="{CEE651B5-2F88-D044-9FDC-090DBAC525B9}">
          <p14:sldIdLst>
            <p14:sldId id="300"/>
            <p14:sldId id="308"/>
            <p14:sldId id="302"/>
            <p14:sldId id="303"/>
            <p14:sldId id="301"/>
            <p14:sldId id="304"/>
            <p14:sldId id="305"/>
          </p14:sldIdLst>
        </p14:section>
        <p14:section name="New Language Demo" id="{D591A55B-0F37-AA44-8EC5-A9EBE61E8594}">
          <p14:sldIdLst>
            <p14:sldId id="310"/>
          </p14:sldIdLst>
        </p14:section>
        <p14:section name="Templates" id="{734917D9-5711-9D4C-A3AA-F0541B53D33A}">
          <p14:sldIdLst>
            <p14:sldId id="269"/>
            <p14:sldId id="273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12488B-3C72-4F39-92CC-FB7F4A11E09E}">
  <a:tblStyle styleId="{DF12488B-3C72-4F39-92CC-FB7F4A11E0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25"/>
    <p:restoredTop sz="94694"/>
  </p:normalViewPr>
  <p:slideViewPr>
    <p:cSldViewPr snapToGrid="0" snapToObjects="1">
      <p:cViewPr varScale="1">
        <p:scale>
          <a:sx n="122" d="100"/>
          <a:sy n="122" d="100"/>
        </p:scale>
        <p:origin x="20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9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2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56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70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807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35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959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55300" y="1117300"/>
            <a:ext cx="4230600" cy="2908800"/>
          </a:xfrm>
          <a:prstGeom prst="rect">
            <a:avLst/>
          </a:prstGeom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1245500" y="930675"/>
            <a:ext cx="4857300" cy="347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✦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✧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780650" y="781875"/>
            <a:ext cx="548700" cy="2250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Vidaloka"/>
              <a:buNone/>
            </a:pPr>
            <a:r>
              <a:rPr lang="en" sz="96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“</a:t>
            </a:r>
            <a:endParaRPr sz="960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17349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✦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✧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2772498" y="1353950"/>
            <a:ext cx="17349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✦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✧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4689697" y="1353950"/>
            <a:ext cx="1734900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✦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✧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ransparent kids">
  <p:cSld name="BLANK_1">
    <p:bg>
      <p:bgPr>
        <a:gradFill>
          <a:gsLst>
            <a:gs pos="0">
              <a:schemeClr val="accent5"/>
            </a:gs>
            <a:gs pos="19000">
              <a:schemeClr val="accent4"/>
            </a:gs>
            <a:gs pos="45000">
              <a:schemeClr val="accent1"/>
            </a:gs>
            <a:gs pos="100000">
              <a:srgbClr val="20124D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11043" y="2635800"/>
            <a:ext cx="3534575" cy="227694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4627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114300" algn="bl" rotWithShape="0">
              <a:srgbClr val="FFFF00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r" rtl="0">
              <a:buNone/>
              <a:defRPr sz="1300">
                <a:solidFill>
                  <a:schemeClr val="accent5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ctrTitle"/>
          </p:nvPr>
        </p:nvSpPr>
        <p:spPr>
          <a:xfrm>
            <a:off x="729873" y="1153714"/>
            <a:ext cx="4695837" cy="29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How to </a:t>
            </a:r>
            <a:br>
              <a:rPr lang="en" sz="2800" dirty="0"/>
            </a:br>
            <a:r>
              <a:rPr lang="en" dirty="0"/>
              <a:t>Setup </a:t>
            </a:r>
            <a:br>
              <a:rPr lang="en" dirty="0"/>
            </a:br>
            <a:r>
              <a:rPr lang="en" dirty="0"/>
              <a:t>Remote </a:t>
            </a:r>
            <a:br>
              <a:rPr lang="en" dirty="0"/>
            </a:br>
            <a:r>
              <a:rPr lang="en" dirty="0"/>
              <a:t>Pairing &amp; Mobbing</a:t>
            </a:r>
            <a:endParaRPr dirty="0"/>
          </a:p>
        </p:txBody>
      </p:sp>
      <p:sp>
        <p:nvSpPr>
          <p:cNvPr id="4" name="Google Shape;48;p12">
            <a:extLst>
              <a:ext uri="{FF2B5EF4-FFF2-40B4-BE49-F238E27FC236}">
                <a16:creationId xmlns:a16="http://schemas.microsoft.com/office/drawing/2014/main" id="{FDD06EDA-3306-B943-AA4F-F0B9D826BC0C}"/>
              </a:ext>
            </a:extLst>
          </p:cNvPr>
          <p:cNvSpPr txBox="1">
            <a:spLocks/>
          </p:cNvSpPr>
          <p:nvPr/>
        </p:nvSpPr>
        <p:spPr>
          <a:xfrm>
            <a:off x="615236" y="2119364"/>
            <a:ext cx="1330898" cy="2302934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idaloka"/>
              <a:buNone/>
              <a:defRPr sz="5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 lang="en-US" sz="1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300" y="773432"/>
            <a:ext cx="5644704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400" dirty="0"/>
              <a:t>Section 2: </a:t>
            </a:r>
            <a:br>
              <a:rPr lang="en" sz="2400" dirty="0"/>
            </a:br>
            <a:r>
              <a:rPr lang="en" sz="7200" dirty="0"/>
              <a:t>Dev </a:t>
            </a:r>
            <a:r>
              <a:rPr lang="en-US" sz="7200" dirty="0"/>
              <a:t>Environments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" name="Google Shape;354;p37">
            <a:extLst>
              <a:ext uri="{FF2B5EF4-FFF2-40B4-BE49-F238E27FC236}">
                <a16:creationId xmlns:a16="http://schemas.microsoft.com/office/drawing/2014/main" id="{9739184C-3661-7547-A4A4-6EF1AF5DB5E8}"/>
              </a:ext>
            </a:extLst>
          </p:cNvPr>
          <p:cNvSpPr/>
          <p:nvPr/>
        </p:nvSpPr>
        <p:spPr>
          <a:xfrm>
            <a:off x="6400799" y="3528204"/>
            <a:ext cx="1822377" cy="14222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94DCC-D347-A549-8324-A7C1DFB0CEC8}"/>
              </a:ext>
            </a:extLst>
          </p:cNvPr>
          <p:cNvSpPr/>
          <p:nvPr/>
        </p:nvSpPr>
        <p:spPr>
          <a:xfrm>
            <a:off x="6594894" y="3683479"/>
            <a:ext cx="1414732" cy="802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 err="1"/>
              <a:t>CyberDojo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8960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Git-Handoff</a:t>
            </a:r>
          </a:p>
        </p:txBody>
      </p:sp>
    </p:spTree>
    <p:extLst>
      <p:ext uri="{BB962C8B-B14F-4D97-AF65-F5344CB8AC3E}">
        <p14:creationId xmlns:p14="http://schemas.microsoft.com/office/powerpoint/2010/main" val="324301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Git-Handoff w/Mob</a:t>
            </a:r>
          </a:p>
        </p:txBody>
      </p:sp>
    </p:spTree>
    <p:extLst>
      <p:ext uri="{BB962C8B-B14F-4D97-AF65-F5344CB8AC3E}">
        <p14:creationId xmlns:p14="http://schemas.microsoft.com/office/powerpoint/2010/main" val="83186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EC2 Machine</a:t>
            </a:r>
          </a:p>
        </p:txBody>
      </p:sp>
    </p:spTree>
    <p:extLst>
      <p:ext uri="{BB962C8B-B14F-4D97-AF65-F5344CB8AC3E}">
        <p14:creationId xmlns:p14="http://schemas.microsoft.com/office/powerpoint/2010/main" val="291711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584320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7200" dirty="0"/>
              <a:t>PowerShell &amp; Chocolatey </a:t>
            </a: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277A43EA-25AB-2E4B-A850-B6D305A450AD}"/>
              </a:ext>
            </a:extLst>
          </p:cNvPr>
          <p:cNvSpPr txBox="1">
            <a:spLocks/>
          </p:cNvSpPr>
          <p:nvPr/>
        </p:nvSpPr>
        <p:spPr>
          <a:xfrm>
            <a:off x="786287" y="4370067"/>
            <a:ext cx="6252867" cy="61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None/>
            </a:pP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jaybazuzi</a:t>
            </a:r>
            <a:r>
              <a:rPr lang="en-US" b="1" dirty="0"/>
              <a:t>/machine-setup</a:t>
            </a:r>
          </a:p>
        </p:txBody>
      </p:sp>
    </p:spTree>
    <p:extLst>
      <p:ext uri="{BB962C8B-B14F-4D97-AF65-F5344CB8AC3E}">
        <p14:creationId xmlns:p14="http://schemas.microsoft.com/office/powerpoint/2010/main" val="321345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584320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7200" dirty="0" err="1"/>
              <a:t>Exercism.IO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40551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299" y="773432"/>
            <a:ext cx="5040855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400" dirty="0"/>
              <a:t>Section 3: </a:t>
            </a:r>
            <a:br>
              <a:rPr lang="en" sz="2400" dirty="0"/>
            </a:br>
            <a:r>
              <a:rPr lang="en" sz="7200" dirty="0"/>
              <a:t>Switching</a:t>
            </a:r>
            <a:br>
              <a:rPr lang="en" sz="7200" dirty="0"/>
            </a:br>
            <a:r>
              <a:rPr lang="en-US" sz="7200" dirty="0"/>
              <a:t>Mechanism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0" name="Google Shape;354;p37">
            <a:extLst>
              <a:ext uri="{FF2B5EF4-FFF2-40B4-BE49-F238E27FC236}">
                <a16:creationId xmlns:a16="http://schemas.microsoft.com/office/drawing/2014/main" id="{9739184C-3661-7547-A4A4-6EF1AF5DB5E8}"/>
              </a:ext>
            </a:extLst>
          </p:cNvPr>
          <p:cNvSpPr/>
          <p:nvPr/>
        </p:nvSpPr>
        <p:spPr>
          <a:xfrm>
            <a:off x="6400799" y="3528204"/>
            <a:ext cx="1822377" cy="14222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94DCC-D347-A549-8324-A7C1DFB0CEC8}"/>
              </a:ext>
            </a:extLst>
          </p:cNvPr>
          <p:cNvSpPr/>
          <p:nvPr/>
        </p:nvSpPr>
        <p:spPr>
          <a:xfrm>
            <a:off x="6594894" y="3683479"/>
            <a:ext cx="1414732" cy="802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319;p37">
            <a:extLst>
              <a:ext uri="{FF2B5EF4-FFF2-40B4-BE49-F238E27FC236}">
                <a16:creationId xmlns:a16="http://schemas.microsoft.com/office/drawing/2014/main" id="{E0783AFD-5799-EB45-90E3-ADE72D1C6DDF}"/>
              </a:ext>
            </a:extLst>
          </p:cNvPr>
          <p:cNvSpPr/>
          <p:nvPr/>
        </p:nvSpPr>
        <p:spPr>
          <a:xfrm>
            <a:off x="5277886" y="193072"/>
            <a:ext cx="2071677" cy="211507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14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1245500" y="930675"/>
            <a:ext cx="4857300" cy="347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For an idea to go from your head to the computer, it </a:t>
            </a:r>
            <a:r>
              <a:rPr lang="en" b="1" dirty="0"/>
              <a:t>MUST</a:t>
            </a:r>
            <a:r>
              <a:rPr lang="en" dirty="0"/>
              <a:t> go through the other person’s hands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0401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Idea</a:t>
            </a: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797A3F4A-7E93-F04C-8C24-E91AEC244EF3}"/>
              </a:ext>
            </a:extLst>
          </p:cNvPr>
          <p:cNvSpPr txBox="1">
            <a:spLocks/>
          </p:cNvSpPr>
          <p:nvPr/>
        </p:nvSpPr>
        <p:spPr>
          <a:xfrm>
            <a:off x="997634" y="2325539"/>
            <a:ext cx="4605223" cy="128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None/>
            </a:pPr>
            <a:r>
              <a:rPr lang="en-US" b="1" i="1" dirty="0"/>
              <a:t>“I have an idea, </a:t>
            </a:r>
          </a:p>
          <a:p>
            <a:pPr marL="0" indent="0">
              <a:buNone/>
            </a:pPr>
            <a:r>
              <a:rPr lang="en-US" b="1" i="1" dirty="0"/>
              <a:t>please take the keyboard…</a:t>
            </a:r>
          </a:p>
        </p:txBody>
      </p:sp>
    </p:spTree>
    <p:extLst>
      <p:ext uri="{BB962C8B-B14F-4D97-AF65-F5344CB8AC3E}">
        <p14:creationId xmlns:p14="http://schemas.microsoft.com/office/powerpoint/2010/main" val="307342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3956400" y="550225"/>
            <a:ext cx="2947500" cy="2280600"/>
          </a:xfrm>
          <a:prstGeom prst="cloudCallout">
            <a:avLst>
              <a:gd name="adj1" fmla="val 56798"/>
              <a:gd name="adj2" fmla="val 53281"/>
            </a:avLst>
          </a:prstGeom>
          <a:solidFill>
            <a:srgbClr val="0072FF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300" y="1342775"/>
            <a:ext cx="3428700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Quick Demo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Let’s see it in action</a:t>
            </a:r>
            <a:endParaRPr sz="1800" dirty="0"/>
          </a:p>
        </p:txBody>
      </p:sp>
      <p:sp>
        <p:nvSpPr>
          <p:cNvPr id="92" name="Google Shape;92;p18"/>
          <p:cNvSpPr/>
          <p:nvPr/>
        </p:nvSpPr>
        <p:spPr>
          <a:xfrm>
            <a:off x="5430786" y="993135"/>
            <a:ext cx="1145591" cy="1160843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 rot="1473024">
            <a:off x="4389180" y="1572741"/>
            <a:ext cx="669785" cy="652437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209216" y="882200"/>
            <a:ext cx="293240" cy="28495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5" name="Google Shape;95;p18"/>
          <p:cNvSpPr/>
          <p:nvPr/>
        </p:nvSpPr>
        <p:spPr>
          <a:xfrm rot="2487194">
            <a:off x="5106561" y="2187977"/>
            <a:ext cx="208629" cy="202734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207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Event</a:t>
            </a:r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7DDC4988-1B72-E944-8990-04ADCA10655F}"/>
              </a:ext>
            </a:extLst>
          </p:cNvPr>
          <p:cNvSpPr txBox="1">
            <a:spLocks/>
          </p:cNvSpPr>
          <p:nvPr/>
        </p:nvSpPr>
        <p:spPr>
          <a:xfrm>
            <a:off x="855299" y="2373052"/>
            <a:ext cx="4838135" cy="2030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None/>
            </a:pPr>
            <a:r>
              <a:rPr lang="en-US" b="1" dirty="0"/>
              <a:t>Red / Green / Refactor</a:t>
            </a:r>
          </a:p>
          <a:p>
            <a:pPr marL="0" indent="0">
              <a:buNone/>
            </a:pPr>
            <a:r>
              <a:rPr lang="en-US" b="1" dirty="0"/>
              <a:t>Task Based</a:t>
            </a:r>
          </a:p>
          <a:p>
            <a:pPr marL="0" indent="0">
              <a:buNone/>
            </a:pPr>
            <a:r>
              <a:rPr lang="en-US" b="1" dirty="0"/>
              <a:t>Single line of code</a:t>
            </a:r>
          </a:p>
        </p:txBody>
      </p:sp>
    </p:spTree>
    <p:extLst>
      <p:ext uri="{BB962C8B-B14F-4D97-AF65-F5344CB8AC3E}">
        <p14:creationId xmlns:p14="http://schemas.microsoft.com/office/powerpoint/2010/main" val="2051389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Time</a:t>
            </a: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0E2D613B-E080-5D4F-94DF-48A434E03A6C}"/>
              </a:ext>
            </a:extLst>
          </p:cNvPr>
          <p:cNvSpPr txBox="1">
            <a:spLocks/>
          </p:cNvSpPr>
          <p:nvPr/>
        </p:nvSpPr>
        <p:spPr>
          <a:xfrm>
            <a:off x="855300" y="2508332"/>
            <a:ext cx="3988434" cy="156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Lora"/>
              <a:buChar char="✦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ora"/>
              <a:buChar char="✧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●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○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ora"/>
              <a:buChar char="■"/>
              <a:defRPr sz="2400" b="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indent="0">
              <a:buNone/>
            </a:pPr>
            <a:r>
              <a:rPr lang="en-US" b="1" dirty="0"/>
              <a:t>1-5 minutes max</a:t>
            </a:r>
          </a:p>
          <a:p>
            <a:pPr marL="0" indent="0">
              <a:buNone/>
            </a:pPr>
            <a:r>
              <a:rPr lang="en-US" b="1" dirty="0"/>
              <a:t>Time between Keyboard</a:t>
            </a:r>
          </a:p>
          <a:p>
            <a:pPr marL="0" indent="0">
              <a:buNone/>
            </a:pPr>
            <a:r>
              <a:rPr lang="en-US" b="1" dirty="0"/>
              <a:t># Iteration</a:t>
            </a:r>
          </a:p>
        </p:txBody>
      </p:sp>
    </p:spTree>
    <p:extLst>
      <p:ext uri="{BB962C8B-B14F-4D97-AF65-F5344CB8AC3E}">
        <p14:creationId xmlns:p14="http://schemas.microsoft.com/office/powerpoint/2010/main" val="73027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 err="1"/>
              <a:t>MobTime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117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311531" y="773432"/>
            <a:ext cx="6266270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en-US" sz="7200" dirty="0" err="1"/>
              <a:t>mobti.me</a:t>
            </a:r>
            <a:r>
              <a:rPr lang="en-US" sz="7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2839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300" y="773432"/>
            <a:ext cx="5644704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" sz="2400" dirty="0"/>
              <a:t>Demo:</a:t>
            </a:r>
            <a:br>
              <a:rPr lang="en" sz="2400" dirty="0"/>
            </a:br>
            <a:r>
              <a:rPr lang="en-US" sz="7200" dirty="0"/>
              <a:t>Setting up a new language 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TypeScript</a:t>
            </a:r>
            <a:endParaRPr sz="18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0" name="Google Shape;354;p37">
            <a:extLst>
              <a:ext uri="{FF2B5EF4-FFF2-40B4-BE49-F238E27FC236}">
                <a16:creationId xmlns:a16="http://schemas.microsoft.com/office/drawing/2014/main" id="{9739184C-3661-7547-A4A4-6EF1AF5DB5E8}"/>
              </a:ext>
            </a:extLst>
          </p:cNvPr>
          <p:cNvSpPr/>
          <p:nvPr/>
        </p:nvSpPr>
        <p:spPr>
          <a:xfrm>
            <a:off x="6400799" y="3528204"/>
            <a:ext cx="1822377" cy="14222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94DCC-D347-A549-8324-A7C1DFB0CEC8}"/>
              </a:ext>
            </a:extLst>
          </p:cNvPr>
          <p:cNvSpPr/>
          <p:nvPr/>
        </p:nvSpPr>
        <p:spPr>
          <a:xfrm>
            <a:off x="6594894" y="3683479"/>
            <a:ext cx="1414732" cy="802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1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/>
          <p:nvPr/>
        </p:nvSpPr>
        <p:spPr>
          <a:xfrm>
            <a:off x="514725" y="495000"/>
            <a:ext cx="6106477" cy="290899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85738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294967295"/>
          </p:nvPr>
        </p:nvSpPr>
        <p:spPr>
          <a:xfrm>
            <a:off x="855300" y="40364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Global Day of Code Retreat</a:t>
            </a:r>
            <a:endParaRPr dirty="0"/>
          </a:p>
        </p:txBody>
      </p:sp>
      <p:sp>
        <p:nvSpPr>
          <p:cNvPr id="174" name="Google Shape;174;p25"/>
          <p:cNvSpPr/>
          <p:nvPr/>
        </p:nvSpPr>
        <p:spPr>
          <a:xfrm>
            <a:off x="1663586" y="1137446"/>
            <a:ext cx="594900" cy="151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our office</a:t>
            </a:r>
            <a:endParaRPr sz="7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25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4294967295"/>
          </p:nvPr>
        </p:nvSpPr>
        <p:spPr>
          <a:xfrm>
            <a:off x="855300" y="4375975"/>
            <a:ext cx="7321200" cy="230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 dirty="0"/>
          </a:p>
        </p:txBody>
      </p:sp>
      <p:sp>
        <p:nvSpPr>
          <p:cNvPr id="177" name="Google Shape;177;p25"/>
          <p:cNvSpPr/>
          <p:nvPr/>
        </p:nvSpPr>
        <p:spPr>
          <a:xfrm>
            <a:off x="991225" y="141537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2258475" y="2619200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3008175" y="126387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3572600" y="287427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5138750" y="164132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5617950" y="2874275"/>
            <a:ext cx="151500" cy="151500"/>
          </a:xfrm>
          <a:prstGeom prst="star4">
            <a:avLst>
              <a:gd name="adj" fmla="val 21864"/>
            </a:avLst>
          </a:prstGeom>
          <a:solidFill>
            <a:schemeClr val="accent5"/>
          </a:solidFill>
          <a:ln>
            <a:noFill/>
          </a:ln>
          <a:effectLst>
            <a:outerShdw blurRad="57150" algn="bl" rotWithShape="0">
              <a:srgbClr val="FFFF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4627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review some concepts</a:t>
            </a:r>
            <a:endParaRPr dirty="0"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1734900" cy="13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dirty="0"/>
              <a:t>Screen Share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Is the color of gold, butter and ripe lemons. In the spectrum of visible light, yellow is found between green and orange.</a:t>
            </a:r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2"/>
          </p:nvPr>
        </p:nvSpPr>
        <p:spPr>
          <a:xfrm>
            <a:off x="2772499" y="1353950"/>
            <a:ext cx="1734900" cy="13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sz="1500" b="1" dirty="0"/>
              <a:t>Dev </a:t>
            </a:r>
            <a:r>
              <a:rPr lang="en-US" sz="1500" b="1" dirty="0"/>
              <a:t>Environments</a:t>
            </a:r>
            <a:endParaRPr sz="15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dirty="0"/>
              <a:t>Is the </a:t>
            </a:r>
            <a:r>
              <a:rPr lang="en" sz="1100" dirty="0" err="1"/>
              <a:t>colour</a:t>
            </a:r>
            <a:r>
              <a:rPr lang="en" sz="1100" dirty="0"/>
              <a:t> of the clear sky and the deep sea. It is located between violet and green on the optical spectrum.</a:t>
            </a:r>
            <a:endParaRPr sz="1100" dirty="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3"/>
          </p:nvPr>
        </p:nvSpPr>
        <p:spPr>
          <a:xfrm>
            <a:off x="4689699" y="1353950"/>
            <a:ext cx="1734900" cy="13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b="1" dirty="0"/>
              <a:t>Switching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dirty="0"/>
              <a:t>Is the color of blood, and because of this it has historically been associated with sacrifice, danger and courage.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100" dirty="0"/>
          </a:p>
        </p:txBody>
      </p:sp>
      <p:sp>
        <p:nvSpPr>
          <p:cNvPr id="235" name="Google Shape;235;p29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F02C69-A2AE-FD41-9F07-7D49AB2939B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C0A220-D7A2-1241-8E40-64D0FF076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3BC4894-F1AA-D24B-B926-67CFCB461EB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87" name="Google Shape;287;p34"/>
          <p:cNvSpPr txBox="1">
            <a:spLocks noGrp="1"/>
          </p:cNvSpPr>
          <p:nvPr>
            <p:ph type="ctrTitle" idx="4294967295"/>
          </p:nvPr>
        </p:nvSpPr>
        <p:spPr>
          <a:xfrm>
            <a:off x="855300" y="1262586"/>
            <a:ext cx="4125300" cy="74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4294967295"/>
          </p:nvPr>
        </p:nvSpPr>
        <p:spPr>
          <a:xfrm>
            <a:off x="855300" y="2109113"/>
            <a:ext cx="4423200" cy="177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✦"/>
            </a:pPr>
            <a:r>
              <a:rPr lang="en" dirty="0"/>
              <a:t>@LlewellynFalco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✦"/>
            </a:pPr>
            <a:r>
              <a:rPr lang="en" dirty="0" err="1"/>
              <a:t>info@spunlabs.com</a:t>
            </a:r>
            <a:endParaRPr dirty="0"/>
          </a:p>
        </p:txBody>
      </p:sp>
      <p:sp>
        <p:nvSpPr>
          <p:cNvPr id="289" name="Google Shape;289;p34"/>
          <p:cNvSpPr/>
          <p:nvPr/>
        </p:nvSpPr>
        <p:spPr>
          <a:xfrm>
            <a:off x="4365450" y="866725"/>
            <a:ext cx="2538600" cy="1964100"/>
          </a:xfrm>
          <a:prstGeom prst="cloudCallout">
            <a:avLst>
              <a:gd name="adj1" fmla="val 56798"/>
              <a:gd name="adj2" fmla="val 53281"/>
            </a:avLst>
          </a:prstGeom>
          <a:solidFill>
            <a:srgbClr val="0072FF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 idx="4294967295"/>
          </p:nvPr>
        </p:nvSpPr>
        <p:spPr>
          <a:xfrm>
            <a:off x="855300" y="7242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Screen Share</a:t>
            </a:r>
            <a:endParaRPr sz="4800" dirty="0"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4294967295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So we can see the same thing</a:t>
            </a:r>
            <a:endParaRPr sz="2400"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33530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sz="4800" dirty="0"/>
              <a:t>Switching </a:t>
            </a:r>
            <a:r>
              <a:rPr lang="en-US" sz="4800" dirty="0"/>
              <a:t>Mechanism</a:t>
            </a:r>
            <a:endParaRPr sz="4800"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So we can collaborate</a:t>
            </a:r>
            <a:endParaRPr sz="2400" dirty="0"/>
          </a:p>
        </p:txBody>
      </p:sp>
      <p:sp>
        <p:nvSpPr>
          <p:cNvPr id="198" name="Google Shape;198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386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Dev Environment</a:t>
            </a:r>
            <a:endParaRPr sz="4800" dirty="0"/>
          </a:p>
        </p:txBody>
      </p:sp>
      <p:sp>
        <p:nvSpPr>
          <p:cNvPr id="199" name="Google Shape;199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/>
              <a:t>So we can code</a:t>
            </a:r>
            <a:endParaRPr sz="2400" dirty="0"/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80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ctrTitle" idx="4294967295"/>
          </p:nvPr>
        </p:nvSpPr>
        <p:spPr>
          <a:xfrm>
            <a:off x="855300" y="773432"/>
            <a:ext cx="4353916" cy="173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Section 1: </a:t>
            </a:r>
            <a:br>
              <a:rPr lang="en" sz="2400" dirty="0"/>
            </a:br>
            <a:r>
              <a:rPr lang="en" sz="7200" dirty="0"/>
              <a:t>Screen Share</a:t>
            </a:r>
            <a:endParaRPr sz="7200" dirty="0"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4294967295"/>
          </p:nvPr>
        </p:nvSpPr>
        <p:spPr>
          <a:xfrm>
            <a:off x="855300" y="3077725"/>
            <a:ext cx="4835100" cy="72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354;p37">
            <a:extLst>
              <a:ext uri="{FF2B5EF4-FFF2-40B4-BE49-F238E27FC236}">
                <a16:creationId xmlns:a16="http://schemas.microsoft.com/office/drawing/2014/main" id="{9739184C-3661-7547-A4A4-6EF1AF5DB5E8}"/>
              </a:ext>
            </a:extLst>
          </p:cNvPr>
          <p:cNvSpPr/>
          <p:nvPr/>
        </p:nvSpPr>
        <p:spPr>
          <a:xfrm>
            <a:off x="6400799" y="3528204"/>
            <a:ext cx="1822377" cy="1422224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C94DCC-D347-A549-8324-A7C1DFB0CEC8}"/>
              </a:ext>
            </a:extLst>
          </p:cNvPr>
          <p:cNvSpPr/>
          <p:nvPr/>
        </p:nvSpPr>
        <p:spPr>
          <a:xfrm>
            <a:off x="6594894" y="3683479"/>
            <a:ext cx="1414732" cy="8022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Zoom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4E710-290F-F849-B000-4408C0850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5169"/>
            <a:ext cx="9144000" cy="23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2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300" y="773432"/>
            <a:ext cx="4353916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Hangouts</a:t>
            </a:r>
          </a:p>
        </p:txBody>
      </p:sp>
    </p:spTree>
    <p:extLst>
      <p:ext uri="{BB962C8B-B14F-4D97-AF65-F5344CB8AC3E}">
        <p14:creationId xmlns:p14="http://schemas.microsoft.com/office/powerpoint/2010/main" val="296055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Remote Desktop</a:t>
            </a:r>
          </a:p>
        </p:txBody>
      </p:sp>
    </p:spTree>
    <p:extLst>
      <p:ext uri="{BB962C8B-B14F-4D97-AF65-F5344CB8AC3E}">
        <p14:creationId xmlns:p14="http://schemas.microsoft.com/office/powerpoint/2010/main" val="72778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 err="1"/>
              <a:t>AnyDesk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256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29CA-895B-8644-A1E7-7BD608114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90;p18">
            <a:extLst>
              <a:ext uri="{FF2B5EF4-FFF2-40B4-BE49-F238E27FC236}">
                <a16:creationId xmlns:a16="http://schemas.microsoft.com/office/drawing/2014/main" id="{05633E71-F78A-7240-86B9-BB65F533E3C0}"/>
              </a:ext>
            </a:extLst>
          </p:cNvPr>
          <p:cNvSpPr txBox="1">
            <a:spLocks/>
          </p:cNvSpPr>
          <p:nvPr/>
        </p:nvSpPr>
        <p:spPr>
          <a:xfrm>
            <a:off x="855299" y="773432"/>
            <a:ext cx="5178735" cy="17349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rgbClr val="0072FF"/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idaloka"/>
              <a:buNone/>
              <a:defRPr sz="32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br>
              <a:rPr lang="en-US" sz="2400" dirty="0"/>
            </a:br>
            <a:r>
              <a:rPr lang="en-US" sz="7200" dirty="0"/>
              <a:t>VS Code </a:t>
            </a:r>
            <a:r>
              <a:rPr lang="en-US" sz="7200" dirty="0" err="1"/>
              <a:t>LiveShare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82893860"/>
      </p:ext>
    </p:extLst>
  </p:cSld>
  <p:clrMapOvr>
    <a:masterClrMapping/>
  </p:clrMapOvr>
</p:sld>
</file>

<file path=ppt/theme/theme1.xml><?xml version="1.0" encoding="utf-8"?>
<a:theme xmlns:a="http://schemas.openxmlformats.org/drawingml/2006/main" name="Brabantio template">
  <a:themeElements>
    <a:clrScheme name="Custom 347">
      <a:dk1>
        <a:srgbClr val="FFFFFF"/>
      </a:dk1>
      <a:lt1>
        <a:srgbClr val="000000"/>
      </a:lt1>
      <a:dk2>
        <a:srgbClr val="D3D9DF"/>
      </a:dk2>
      <a:lt2>
        <a:srgbClr val="496175"/>
      </a:lt2>
      <a:accent1>
        <a:srgbClr val="1456BB"/>
      </a:accent1>
      <a:accent2>
        <a:srgbClr val="971D4D"/>
      </a:accent2>
      <a:accent3>
        <a:srgbClr val="C92126"/>
      </a:accent3>
      <a:accent4>
        <a:srgbClr val="E4682F"/>
      </a:accent4>
      <a:accent5>
        <a:srgbClr val="EEAD12"/>
      </a:accent5>
      <a:accent6>
        <a:srgbClr val="328EFF"/>
      </a:accent6>
      <a:hlink>
        <a:srgbClr val="7CAEF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298</Words>
  <Application>Microsoft Macintosh PowerPoint</Application>
  <PresentationFormat>On-screen Show (16:9)</PresentationFormat>
  <Paragraphs>80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Lora</vt:lpstr>
      <vt:lpstr>Vidaloka</vt:lpstr>
      <vt:lpstr>Arial</vt:lpstr>
      <vt:lpstr>Brabantio template</vt:lpstr>
      <vt:lpstr>How to  Setup  Remote  Pairing &amp; Mobbing</vt:lpstr>
      <vt:lpstr>Quick Demo</vt:lpstr>
      <vt:lpstr>Screen Share</vt:lpstr>
      <vt:lpstr>Section 1:  Screen Share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2:  Dev Environments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Section 3:  Switching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Demo: Setting up a new language </vt:lpstr>
      <vt:lpstr>Global Day of Code Retreat</vt:lpstr>
      <vt:lpstr>Let’s review some concepts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 Setup  Remote  Pairing &amp; Mobbing</dc:title>
  <cp:lastModifiedBy>Llewellyn Falco</cp:lastModifiedBy>
  <cp:revision>8</cp:revision>
  <dcterms:modified xsi:type="dcterms:W3CDTF">2020-11-07T02:40:01Z</dcterms:modified>
</cp:coreProperties>
</file>