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7.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4"/>
  </p:sldMasterIdLst>
  <p:notesMasterIdLst>
    <p:notesMasterId r:id="rId40"/>
  </p:notesMasterIdLst>
  <p:handoutMasterIdLst>
    <p:handoutMasterId r:id="rId41"/>
  </p:handoutMasterIdLst>
  <p:sldIdLst>
    <p:sldId id="360" r:id="rId5"/>
    <p:sldId id="319" r:id="rId6"/>
    <p:sldId id="311" r:id="rId7"/>
    <p:sldId id="356" r:id="rId8"/>
    <p:sldId id="352" r:id="rId9"/>
    <p:sldId id="353" r:id="rId10"/>
    <p:sldId id="354" r:id="rId11"/>
    <p:sldId id="351" r:id="rId12"/>
    <p:sldId id="332" r:id="rId13"/>
    <p:sldId id="331" r:id="rId14"/>
    <p:sldId id="328" r:id="rId15"/>
    <p:sldId id="320" r:id="rId16"/>
    <p:sldId id="333" r:id="rId17"/>
    <p:sldId id="343" r:id="rId18"/>
    <p:sldId id="321" r:id="rId19"/>
    <p:sldId id="335" r:id="rId20"/>
    <p:sldId id="344" r:id="rId21"/>
    <p:sldId id="323" r:id="rId22"/>
    <p:sldId id="337" r:id="rId23"/>
    <p:sldId id="345" r:id="rId24"/>
    <p:sldId id="324" r:id="rId25"/>
    <p:sldId id="339" r:id="rId26"/>
    <p:sldId id="346" r:id="rId27"/>
    <p:sldId id="330" r:id="rId28"/>
    <p:sldId id="325" r:id="rId29"/>
    <p:sldId id="350" r:id="rId30"/>
    <p:sldId id="341" r:id="rId31"/>
    <p:sldId id="347" r:id="rId32"/>
    <p:sldId id="326" r:id="rId33"/>
    <p:sldId id="348" r:id="rId34"/>
    <p:sldId id="349" r:id="rId35"/>
    <p:sldId id="358" r:id="rId36"/>
    <p:sldId id="359" r:id="rId37"/>
    <p:sldId id="361" r:id="rId38"/>
    <p:sldId id="327" r:id="rId39"/>
  </p:sldIdLst>
  <p:sldSz cx="9144000" cy="5143500" type="screen16x9"/>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
          <p15:clr>
            <a:srgbClr val="A4A3A4"/>
          </p15:clr>
        </p15:guide>
        <p15:guide id="2" orient="horz" pos="1116">
          <p15:clr>
            <a:srgbClr val="A4A3A4"/>
          </p15:clr>
        </p15:guide>
        <p15:guide id="3" orient="horz" pos="838">
          <p15:clr>
            <a:srgbClr val="A4A3A4"/>
          </p15:clr>
        </p15:guide>
        <p15:guide id="4" orient="horz" pos="1816">
          <p15:clr>
            <a:srgbClr val="A4A3A4"/>
          </p15:clr>
        </p15:guide>
        <p15:guide id="5" orient="horz" pos="669">
          <p15:clr>
            <a:srgbClr val="A4A3A4"/>
          </p15:clr>
        </p15:guide>
        <p15:guide id="6" orient="horz" pos="3132">
          <p15:clr>
            <a:srgbClr val="A4A3A4"/>
          </p15:clr>
        </p15:guide>
        <p15:guide id="7" pos="2876">
          <p15:clr>
            <a:srgbClr val="A4A3A4"/>
          </p15:clr>
        </p15:guide>
        <p15:guide id="8" pos="218">
          <p15:clr>
            <a:srgbClr val="A4A3A4"/>
          </p15:clr>
        </p15:guide>
        <p15:guide id="9" pos="428">
          <p15:clr>
            <a:srgbClr val="A4A3A4"/>
          </p15:clr>
        </p15:guide>
        <p15:guide id="10" pos="5323">
          <p15:clr>
            <a:srgbClr val="A4A3A4"/>
          </p15:clr>
        </p15:guide>
        <p15:guide id="11" pos="554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ather Simmonsen" initials="HS" lastIdx="7" clrIdx="0"/>
  <p:cmAuthor id="1" name="claireh" initials="ceh"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A651"/>
    <a:srgbClr val="75A832"/>
    <a:srgbClr val="78AB33"/>
    <a:srgbClr val="FFE300"/>
    <a:srgbClr val="FFFFFF"/>
    <a:srgbClr val="2484C6"/>
    <a:srgbClr val="292929"/>
    <a:srgbClr val="1C1C1C"/>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68" autoAdjust="0"/>
    <p:restoredTop sz="74150" autoAdjust="0"/>
  </p:normalViewPr>
  <p:slideViewPr>
    <p:cSldViewPr snapToGrid="0">
      <p:cViewPr varScale="1">
        <p:scale>
          <a:sx n="124" d="100"/>
          <a:sy n="124" d="100"/>
        </p:scale>
        <p:origin x="1944" y="176"/>
      </p:cViewPr>
      <p:guideLst>
        <p:guide orient="horz" pos="237"/>
        <p:guide orient="horz" pos="1116"/>
        <p:guide orient="horz" pos="838"/>
        <p:guide orient="horz" pos="1816"/>
        <p:guide orient="horz" pos="669"/>
        <p:guide orient="horz" pos="3132"/>
        <p:guide pos="2876"/>
        <p:guide pos="218"/>
        <p:guide pos="428"/>
        <p:guide pos="5323"/>
        <p:guide pos="5543"/>
      </p:guideLst>
    </p:cSldViewPr>
  </p:slideViewPr>
  <p:outlineViewPr>
    <p:cViewPr>
      <p:scale>
        <a:sx n="33" d="100"/>
        <a:sy n="33" d="100"/>
      </p:scale>
      <p:origin x="0" y="9390"/>
    </p:cViewPr>
  </p:outlineViewPr>
  <p:notesTextViewPr>
    <p:cViewPr>
      <p:scale>
        <a:sx n="100" d="100"/>
        <a:sy n="100" d="100"/>
      </p:scale>
      <p:origin x="0" y="-1624"/>
    </p:cViewPr>
  </p:notesTextViewPr>
  <p:sorterViewPr>
    <p:cViewPr>
      <p:scale>
        <a:sx n="100" d="100"/>
        <a:sy n="100" d="100"/>
      </p:scale>
      <p:origin x="0" y="0"/>
    </p:cViewPr>
  </p:sorterViewPr>
  <p:notesViewPr>
    <p:cSldViewPr snapToGrid="0" showGuides="1">
      <p:cViewPr varScale="1">
        <p:scale>
          <a:sx n="63" d="100"/>
          <a:sy n="63" d="100"/>
        </p:scale>
        <p:origin x="-291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plotArea>
      <c:layout>
        <c:manualLayout>
          <c:layoutTarget val="inner"/>
          <c:xMode val="edge"/>
          <c:yMode val="edge"/>
          <c:x val="2.0500048572055101E-2"/>
          <c:y val="0.119617297635257"/>
          <c:w val="0.95899990285589298"/>
          <c:h val="0.65979105037649399"/>
        </c:manualLayout>
      </c:layout>
      <c:barChart>
        <c:barDir val="col"/>
        <c:grouping val="clustered"/>
        <c:varyColors val="0"/>
        <c:ser>
          <c:idx val="0"/>
          <c:order val="0"/>
          <c:tx>
            <c:strRef>
              <c:f>Sheet1!$B$1</c:f>
              <c:strCache>
                <c:ptCount val="1"/>
                <c:pt idx="0">
                  <c:v>Cost</c:v>
                </c:pt>
              </c:strCache>
            </c:strRef>
          </c:tx>
          <c:invertIfNegative val="0"/>
          <c:dLbls>
            <c:spPr>
              <a:effectLst>
                <a:outerShdw blurRad="50800" dist="50800" dir="5400000" algn="ctr" rotWithShape="0">
                  <a:srgbClr val="000000">
                    <a:alpha val="43137"/>
                  </a:srgbClr>
                </a:outerShdw>
              </a:effectLst>
            </c:spPr>
            <c:txPr>
              <a:bodyPr/>
              <a:lstStyle/>
              <a:p>
                <a:pPr>
                  <a:defRPr lang="en-GB">
                    <a:solidFill>
                      <a:schemeClr val="bg2"/>
                    </a:solidFill>
                    <a:effectLst/>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Beginner</c:v>
                </c:pt>
                <c:pt idx="1">
                  <c:v>Waterfall</c:v>
                </c:pt>
                <c:pt idx="2">
                  <c:v>Agile</c:v>
                </c:pt>
              </c:strCache>
            </c:strRef>
          </c:cat>
          <c:val>
            <c:numRef>
              <c:f>Sheet1!$B$2:$B$4</c:f>
              <c:numCache>
                <c:formatCode>"$"#,##0.00_);[Red]\("$"#,##0.00\)</c:formatCode>
                <c:ptCount val="3"/>
                <c:pt idx="0">
                  <c:v>2.75</c:v>
                </c:pt>
                <c:pt idx="1">
                  <c:v>1.75</c:v>
                </c:pt>
                <c:pt idx="2">
                  <c:v>0.19</c:v>
                </c:pt>
              </c:numCache>
            </c:numRef>
          </c:val>
          <c:extLst>
            <c:ext xmlns:c16="http://schemas.microsoft.com/office/drawing/2014/chart" uri="{C3380CC4-5D6E-409C-BE32-E72D297353CC}">
              <c16:uniqueId val="{00000000-60E2-4047-BC18-79F17EC54B48}"/>
            </c:ext>
          </c:extLst>
        </c:ser>
        <c:ser>
          <c:idx val="1"/>
          <c:order val="1"/>
          <c:tx>
            <c:strRef>
              <c:f>Sheet1!$C$1</c:f>
              <c:strCache>
                <c:ptCount val="1"/>
                <c:pt idx="0">
                  <c:v>Mistakes</c:v>
                </c:pt>
              </c:strCache>
            </c:strRef>
          </c:tx>
          <c:spPr>
            <a:solidFill>
              <a:srgbClr val="C00000"/>
            </a:solidFill>
          </c:spPr>
          <c:invertIfNegative val="0"/>
          <c:dLbls>
            <c:spPr>
              <a:noFill/>
              <a:ln>
                <a:noFill/>
              </a:ln>
              <a:effectLst/>
            </c:spPr>
            <c:txPr>
              <a:bodyPr/>
              <a:lstStyle/>
              <a:p>
                <a:pPr>
                  <a:defRPr lang="en-GB">
                    <a:solidFill>
                      <a:schemeClr val="bg2"/>
                    </a:solidFill>
                    <a:effectLst/>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Beginner</c:v>
                </c:pt>
                <c:pt idx="1">
                  <c:v>Waterfall</c:v>
                </c:pt>
                <c:pt idx="2">
                  <c:v>Agile</c:v>
                </c:pt>
              </c:strCache>
            </c:strRef>
          </c:cat>
          <c:val>
            <c:numRef>
              <c:f>Sheet1!$C$2:$C$4</c:f>
              <c:numCache>
                <c:formatCode>General</c:formatCode>
                <c:ptCount val="3"/>
                <c:pt idx="0">
                  <c:v>11</c:v>
                </c:pt>
                <c:pt idx="1">
                  <c:v>7</c:v>
                </c:pt>
                <c:pt idx="2">
                  <c:v>19</c:v>
                </c:pt>
              </c:numCache>
            </c:numRef>
          </c:val>
          <c:extLst>
            <c:ext xmlns:c16="http://schemas.microsoft.com/office/drawing/2014/chart" uri="{C3380CC4-5D6E-409C-BE32-E72D297353CC}">
              <c16:uniqueId val="{00000001-60E2-4047-BC18-79F17EC54B48}"/>
            </c:ext>
          </c:extLst>
        </c:ser>
        <c:dLbls>
          <c:showLegendKey val="0"/>
          <c:showVal val="1"/>
          <c:showCatName val="0"/>
          <c:showSerName val="0"/>
          <c:showPercent val="0"/>
          <c:showBubbleSize val="0"/>
        </c:dLbls>
        <c:gapWidth val="150"/>
        <c:axId val="640382232"/>
        <c:axId val="640385272"/>
      </c:barChart>
      <c:catAx>
        <c:axId val="640382232"/>
        <c:scaling>
          <c:orientation val="minMax"/>
        </c:scaling>
        <c:delete val="0"/>
        <c:axPos val="b"/>
        <c:numFmt formatCode="General" sourceLinked="0"/>
        <c:majorTickMark val="none"/>
        <c:minorTickMark val="none"/>
        <c:tickLblPos val="nextTo"/>
        <c:txPr>
          <a:bodyPr/>
          <a:lstStyle/>
          <a:p>
            <a:pPr>
              <a:defRPr lang="en-GB">
                <a:solidFill>
                  <a:schemeClr val="bg2"/>
                </a:solidFill>
                <a:effectLst/>
              </a:defRPr>
            </a:pPr>
            <a:endParaRPr lang="en-US"/>
          </a:p>
        </c:txPr>
        <c:crossAx val="640385272"/>
        <c:crosses val="autoZero"/>
        <c:auto val="1"/>
        <c:lblAlgn val="ctr"/>
        <c:lblOffset val="100"/>
        <c:noMultiLvlLbl val="0"/>
      </c:catAx>
      <c:valAx>
        <c:axId val="640385272"/>
        <c:scaling>
          <c:orientation val="minMax"/>
        </c:scaling>
        <c:delete val="1"/>
        <c:axPos val="l"/>
        <c:numFmt formatCode="&quot;$&quot;#,##0.00_);[Red]\(&quot;$&quot;#,##0.00\)" sourceLinked="1"/>
        <c:majorTickMark val="out"/>
        <c:minorTickMark val="none"/>
        <c:tickLblPos val="none"/>
        <c:crossAx val="640382232"/>
        <c:crosses val="autoZero"/>
        <c:crossBetween val="between"/>
        <c:majorUnit val="1"/>
      </c:valAx>
      <c:spPr>
        <a:solidFill>
          <a:srgbClr val="000000">
            <a:alpha val="20000"/>
          </a:srgbClr>
        </a:solidFill>
      </c:spPr>
    </c:plotArea>
    <c:legend>
      <c:legendPos val="t"/>
      <c:layout>
        <c:manualLayout>
          <c:xMode val="edge"/>
          <c:yMode val="edge"/>
          <c:x val="0.231867875792891"/>
          <c:y val="0.92116457404728602"/>
          <c:w val="0.51390055906288501"/>
          <c:h val="7.8822009097969298E-2"/>
        </c:manualLayout>
      </c:layout>
      <c:overlay val="0"/>
      <c:txPr>
        <a:bodyPr/>
        <a:lstStyle/>
        <a:p>
          <a:pPr>
            <a:defRPr lang="en-GB">
              <a:solidFill>
                <a:schemeClr val="bg2"/>
              </a:solidFill>
              <a:effectLst/>
            </a:defRPr>
          </a:pPr>
          <a:endParaRPr lang="en-US"/>
        </a:p>
      </c:txPr>
    </c:legend>
    <c:plotVisOnly val="1"/>
    <c:dispBlanksAs val="gap"/>
    <c:showDLblsOverMax val="0"/>
  </c:chart>
  <c:spPr>
    <a:noFill/>
  </c:spPr>
  <c:txPr>
    <a:bodyPr/>
    <a:lstStyle/>
    <a:p>
      <a:pPr>
        <a:defRPr sz="1800">
          <a:effectLst>
            <a:outerShdw blurRad="50800" dist="38100" dir="2700000" algn="ctr" rotWithShape="0">
              <a:srgbClr val="000000">
                <a:alpha val="60000"/>
              </a:srgbClr>
            </a:outerShdw>
          </a:effectLst>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Calibri" pitchFamily="34" charset="0"/>
              </a:rPr>
              <a:pPr/>
              <a:t>3/2/23</a:t>
            </a:fld>
            <a:endParaRPr lang="en-US" dirty="0">
              <a:latin typeface="Calibr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Calibri" pitchFamily="34" charset="0"/>
              </a:rPr>
            </a:br>
            <a:r>
              <a:rPr lang="en-US" sz="500" dirty="0">
                <a:solidFill>
                  <a:srgbClr val="000000"/>
                </a:solidFill>
                <a:latin typeface="Calibr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Calibri" pitchFamily="34" charset="0"/>
              </a:rPr>
              <a:pPr/>
              <a:t>‹#›</a:t>
            </a:fld>
            <a:endParaRPr lang="en-US" dirty="0">
              <a:latin typeface="Calibri" pitchFamily="34" charset="0"/>
            </a:endParaRPr>
          </a:p>
        </p:txBody>
      </p:sp>
    </p:spTree>
    <p:extLst>
      <p:ext uri="{BB962C8B-B14F-4D97-AF65-F5344CB8AC3E}">
        <p14:creationId xmlns:p14="http://schemas.microsoft.com/office/powerpoint/2010/main" val="11949483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pitchFamily="34" charset="0"/>
              </a:defRPr>
            </a:lvl1pPr>
          </a:lstStyle>
          <a:p>
            <a:fld id="{7C3FBCD4-166E-446F-AF18-7D4A0CF9AEF6}" type="datetimeFigureOut">
              <a:rPr lang="en-US" smtClean="0"/>
              <a:pPr/>
              <a:t>3/2/23</a:t>
            </a:fld>
            <a:endParaRPr lang="en-US" dirty="0"/>
          </a:p>
        </p:txBody>
      </p:sp>
      <p:sp>
        <p:nvSpPr>
          <p:cNvPr id="4" name="Slide Image Placeholder 3"/>
          <p:cNvSpPr>
            <a:spLocks noGrp="1" noRot="1" noChangeAspect="1"/>
          </p:cNvSpPr>
          <p:nvPr>
            <p:ph type="sldImg" idx="2"/>
          </p:nvPr>
        </p:nvSpPr>
        <p:spPr>
          <a:xfrm>
            <a:off x="914400" y="457200"/>
            <a:ext cx="4978400" cy="2801938"/>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3429000"/>
            <a:ext cx="5486400" cy="5029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mn-lt"/>
              </a:defRPr>
            </a:lvl1pPr>
          </a:lstStyle>
          <a:p>
            <a:r>
              <a:rPr lang="en-US">
                <a:solidFill>
                  <a:srgbClr val="000000"/>
                </a:solidFill>
              </a:rPr>
              <a:t>© 2008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endParaRPr lang="en-US" dirty="0">
              <a:solidFill>
                <a:srgbClr val="000000"/>
              </a:solidFill>
            </a:endParaRP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Calibr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1765112118"/>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Calibr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Title: Agile Development Practices, Explained</a:t>
            </a:r>
          </a:p>
          <a:p>
            <a:r>
              <a:rPr lang="en-US" sz="900" dirty="0"/>
              <a:t>Given at:</a:t>
            </a:r>
          </a:p>
          <a:p>
            <a:r>
              <a:rPr lang="en-US" sz="900" dirty="0"/>
              <a:t> Job Hackers, San Francisco, Aug 2019</a:t>
            </a:r>
          </a:p>
          <a:p>
            <a:r>
              <a:rPr lang="en-US" sz="900" dirty="0"/>
              <a:t> Agile2018</a:t>
            </a:r>
          </a:p>
          <a:p>
            <a:r>
              <a:rPr lang="en-US" sz="900" dirty="0"/>
              <a:t>Description: </a:t>
            </a:r>
          </a:p>
          <a:p>
            <a:r>
              <a:rPr lang="en-US" sz="900" dirty="0"/>
              <a:t>Agile isn’t about preventing mistakes, it’s about </a:t>
            </a:r>
            <a:r>
              <a:rPr lang="en-US" sz="900" b="1" dirty="0"/>
              <a:t>making mistakes cheaper</a:t>
            </a:r>
            <a:r>
              <a:rPr lang="en-US" sz="900" dirty="0"/>
              <a:t>.</a:t>
            </a:r>
            <a:br>
              <a:rPr lang="en-US" sz="900" dirty="0"/>
            </a:br>
            <a:r>
              <a:rPr lang="en-US" sz="900" dirty="0"/>
              <a:t>Years ago I was on a project that seemed to make every mistake a project can make. Let’s take a stroll down memory lane and look at all the mistakes that could and did go wrong and which of the 6 agile development practices helps us not to prevent the mistake, but to make it so cheap as to not be worth remembering.</a:t>
            </a:r>
            <a:br>
              <a:rPr lang="en-US" sz="900" dirty="0"/>
            </a:br>
            <a:r>
              <a:rPr lang="en-US" sz="900" dirty="0"/>
              <a:t>The 6 Development practices:</a:t>
            </a:r>
            <a:br>
              <a:rPr lang="en-US" sz="900" dirty="0"/>
            </a:br>
            <a:r>
              <a:rPr lang="en-US" sz="900" dirty="0"/>
              <a:t>Onsite customer</a:t>
            </a:r>
            <a:br>
              <a:rPr lang="en-US" sz="900" dirty="0"/>
            </a:br>
            <a:r>
              <a:rPr lang="en-US" sz="900" dirty="0"/>
              <a:t>Pair Programming</a:t>
            </a:r>
            <a:br>
              <a:rPr lang="en-US" sz="900" dirty="0"/>
            </a:br>
            <a:r>
              <a:rPr lang="en-US" sz="900" dirty="0"/>
              <a:t>Refactoring</a:t>
            </a:r>
            <a:br>
              <a:rPr lang="en-US" sz="900" dirty="0"/>
            </a:br>
            <a:r>
              <a:rPr lang="en-US" sz="900" dirty="0"/>
              <a:t>Continuous Integration</a:t>
            </a:r>
            <a:br>
              <a:rPr lang="en-US" sz="900" dirty="0"/>
            </a:br>
            <a:r>
              <a:rPr lang="en-US" sz="900" dirty="0"/>
              <a:t>Test Driven Development </a:t>
            </a:r>
            <a:br>
              <a:rPr lang="en-US" sz="900" dirty="0"/>
            </a:br>
            <a:r>
              <a:rPr lang="en-US" sz="900" dirty="0"/>
              <a:t>Iterative Development</a:t>
            </a:r>
          </a:p>
          <a:p>
            <a:endParaRPr lang="en-US" sz="900" dirty="0"/>
          </a:p>
          <a:p>
            <a:pPr fontAlgn="base"/>
            <a:r>
              <a:rPr lang="en-US" sz="900" b="1" dirty="0"/>
              <a:t>Learning Outcomes:</a:t>
            </a:r>
            <a:br>
              <a:rPr lang="en-US" sz="900" dirty="0"/>
            </a:br>
            <a:r>
              <a:rPr lang="en-US" sz="900" dirty="0"/>
              <a:t>How to reduce the costs of mistake around:</a:t>
            </a:r>
          </a:p>
          <a:p>
            <a:pPr fontAlgn="base"/>
            <a:r>
              <a:rPr lang="en-US" sz="900" dirty="0"/>
              <a:t>Doing what is asked but not wanted.</a:t>
            </a:r>
          </a:p>
          <a:p>
            <a:pPr fontAlgn="base"/>
            <a:r>
              <a:rPr lang="en-US" sz="900" dirty="0"/>
              <a:t>Misestimating what % is done</a:t>
            </a:r>
          </a:p>
          <a:p>
            <a:pPr fontAlgn="base"/>
            <a:r>
              <a:rPr lang="en-US" sz="900" dirty="0"/>
              <a:t>Bugs</a:t>
            </a:r>
          </a:p>
          <a:p>
            <a:pPr fontAlgn="base"/>
            <a:r>
              <a:rPr lang="en-US" sz="900" dirty="0"/>
              <a:t>Misunderstanding requirements</a:t>
            </a:r>
          </a:p>
          <a:p>
            <a:pPr fontAlgn="base"/>
            <a:r>
              <a:rPr lang="en-US" sz="900" dirty="0"/>
              <a:t>Employee turnover</a:t>
            </a:r>
          </a:p>
          <a:p>
            <a:pPr fontAlgn="base"/>
            <a:r>
              <a:rPr lang="en-US" sz="900" dirty="0"/>
              <a:t>Hard to understand code</a:t>
            </a:r>
          </a:p>
          <a:p>
            <a:endParaRPr lang="en-US" dirty="0"/>
          </a:p>
        </p:txBody>
      </p:sp>
      <p:sp>
        <p:nvSpPr>
          <p:cNvPr id="4" name="Slide Number Placeholder 3"/>
          <p:cNvSpPr>
            <a:spLocks noGrp="1"/>
          </p:cNvSpPr>
          <p:nvPr>
            <p:ph type="sldNum" sz="quarter" idx="5"/>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021759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3/2/23 11:19 PM</a:t>
            </a:fld>
            <a:endParaRPr lang="en-US"/>
          </a:p>
        </p:txBody>
      </p:sp>
      <p:sp>
        <p:nvSpPr>
          <p:cNvPr id="6" name="Footer Placeholder 5"/>
          <p:cNvSpPr>
            <a:spLocks noGrp="1"/>
          </p:cNvSpPr>
          <p:nvPr>
            <p:ph type="ftr" sz="quarter" idx="12"/>
          </p:nvPr>
        </p:nvSpPr>
        <p:spPr/>
        <p:txBody>
          <a:bodyPr/>
          <a:lstStyle/>
          <a:p>
            <a:r>
              <a:rPr lang="en-US"/>
              <a:t>© 2007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3/2/23 11:19 PM</a:t>
            </a:fld>
            <a:endParaRPr lang="en-US"/>
          </a:p>
        </p:txBody>
      </p:sp>
      <p:sp>
        <p:nvSpPr>
          <p:cNvPr id="6" name="Footer Placeholder 5"/>
          <p:cNvSpPr>
            <a:spLocks noGrp="1"/>
          </p:cNvSpPr>
          <p:nvPr>
            <p:ph type="ftr" sz="quarter" idx="12"/>
          </p:nvPr>
        </p:nvSpPr>
        <p:spPr/>
        <p:txBody>
          <a:bodyPr/>
          <a:lstStyle/>
          <a:p>
            <a:r>
              <a:rPr lang="en-US"/>
              <a:t>© 2007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r>
              <a:rPr lang="en-US" dirty="0"/>
              <a:t>Where would you have liked to know about this?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3/2/23 11:19 PM</a:t>
            </a:fld>
            <a:endParaRPr lang="en-US"/>
          </a:p>
        </p:txBody>
      </p:sp>
      <p:sp>
        <p:nvSpPr>
          <p:cNvPr id="6" name="Footer Placeholder 5"/>
          <p:cNvSpPr>
            <a:spLocks noGrp="1"/>
          </p:cNvSpPr>
          <p:nvPr>
            <p:ph type="ftr" sz="quarter" idx="12"/>
          </p:nvPr>
        </p:nvSpPr>
        <p:spPr/>
        <p:txBody>
          <a:bodyPr/>
          <a:lstStyle/>
          <a:p>
            <a:r>
              <a:rPr lang="en-US"/>
              <a:t>© 2007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3/2/23 11:19 PM</a:t>
            </a:fld>
            <a:endParaRPr lang="en-US"/>
          </a:p>
        </p:txBody>
      </p:sp>
      <p:sp>
        <p:nvSpPr>
          <p:cNvPr id="6" name="Footer Placeholder 5"/>
          <p:cNvSpPr>
            <a:spLocks noGrp="1"/>
          </p:cNvSpPr>
          <p:nvPr>
            <p:ph type="ftr" sz="quarter" idx="12"/>
          </p:nvPr>
        </p:nvSpPr>
        <p:spPr/>
        <p:txBody>
          <a:bodyPr/>
          <a:lstStyle/>
          <a:p>
            <a:r>
              <a:rPr lang="en-US"/>
              <a:t>© 2007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r>
              <a:rPr lang="en-US" dirty="0"/>
              <a:t>A</a:t>
            </a:r>
            <a:r>
              <a:rPr lang="en-US" baseline="0" dirty="0"/>
              <a:t> week before the next demo, our DBA fell in love and ran off to get married &amp; honeymoon. We couldn’t do anything, and ended up missing the demo.</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3/2/23 11:19 PM</a:t>
            </a:fld>
            <a:endParaRPr lang="en-US"/>
          </a:p>
        </p:txBody>
      </p:sp>
      <p:sp>
        <p:nvSpPr>
          <p:cNvPr id="6" name="Footer Placeholder 5"/>
          <p:cNvSpPr>
            <a:spLocks noGrp="1"/>
          </p:cNvSpPr>
          <p:nvPr>
            <p:ph type="ftr" sz="quarter" idx="12"/>
          </p:nvPr>
        </p:nvSpPr>
        <p:spPr/>
        <p:txBody>
          <a:bodyPr/>
          <a:lstStyle/>
          <a:p>
            <a:r>
              <a:rPr lang="en-US"/>
              <a:t>© 2007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3/2/23 11:19 PM</a:t>
            </a:fld>
            <a:endParaRPr lang="en-US"/>
          </a:p>
        </p:txBody>
      </p:sp>
      <p:sp>
        <p:nvSpPr>
          <p:cNvPr id="6" name="Footer Placeholder 5"/>
          <p:cNvSpPr>
            <a:spLocks noGrp="1"/>
          </p:cNvSpPr>
          <p:nvPr>
            <p:ph type="ftr" sz="quarter" idx="12"/>
          </p:nvPr>
        </p:nvSpPr>
        <p:spPr/>
        <p:txBody>
          <a:bodyPr/>
          <a:lstStyle/>
          <a:p>
            <a:r>
              <a:rPr lang="en-US"/>
              <a:t>© 2007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3/2/23 11:19 PM</a:t>
            </a:fld>
            <a:endParaRPr lang="en-US"/>
          </a:p>
        </p:txBody>
      </p:sp>
      <p:sp>
        <p:nvSpPr>
          <p:cNvPr id="6" name="Footer Placeholder 5"/>
          <p:cNvSpPr>
            <a:spLocks noGrp="1"/>
          </p:cNvSpPr>
          <p:nvPr>
            <p:ph type="ftr" sz="quarter" idx="12"/>
          </p:nvPr>
        </p:nvSpPr>
        <p:spPr/>
        <p:txBody>
          <a:bodyPr/>
          <a:lstStyle/>
          <a:p>
            <a:r>
              <a:rPr lang="en-US"/>
              <a:t>© 2007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r>
              <a:rPr lang="en-US" dirty="0"/>
              <a:t>At</a:t>
            </a:r>
            <a:r>
              <a:rPr lang="en-US" baseline="0" dirty="0"/>
              <a:t> Mix they announced Windows Phone 7 &amp; how it’s easy to convert from WPF if you’ve been doing proper MVVP. The next day, the client needed it to work on phones. It took 3 weeks before our code base even compiled again, and 3 months before it was working again on the phones.</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3/2/23 11:19 PM</a:t>
            </a:fld>
            <a:endParaRPr lang="en-US"/>
          </a:p>
        </p:txBody>
      </p:sp>
      <p:sp>
        <p:nvSpPr>
          <p:cNvPr id="6" name="Footer Placeholder 5"/>
          <p:cNvSpPr>
            <a:spLocks noGrp="1"/>
          </p:cNvSpPr>
          <p:nvPr>
            <p:ph type="ftr" sz="quarter" idx="12"/>
          </p:nvPr>
        </p:nvSpPr>
        <p:spPr/>
        <p:txBody>
          <a:bodyPr/>
          <a:lstStyle/>
          <a:p>
            <a:r>
              <a:rPr lang="en-US"/>
              <a:t>© 2007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17</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3/2/23 11:19 PM</a:t>
            </a:fld>
            <a:endParaRPr lang="en-US"/>
          </a:p>
        </p:txBody>
      </p:sp>
      <p:sp>
        <p:nvSpPr>
          <p:cNvPr id="6" name="Footer Placeholder 5"/>
          <p:cNvSpPr>
            <a:spLocks noGrp="1"/>
          </p:cNvSpPr>
          <p:nvPr>
            <p:ph type="ftr" sz="quarter" idx="12"/>
          </p:nvPr>
        </p:nvSpPr>
        <p:spPr/>
        <p:txBody>
          <a:bodyPr/>
          <a:lstStyle/>
          <a:p>
            <a:r>
              <a:rPr lang="en-US"/>
              <a:t>© 2007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3/2/23 11:19 PM</a:t>
            </a:fld>
            <a:endParaRPr lang="en-US"/>
          </a:p>
        </p:txBody>
      </p:sp>
      <p:sp>
        <p:nvSpPr>
          <p:cNvPr id="6" name="Footer Placeholder 5"/>
          <p:cNvSpPr>
            <a:spLocks noGrp="1"/>
          </p:cNvSpPr>
          <p:nvPr>
            <p:ph type="ftr" sz="quarter" idx="12"/>
          </p:nvPr>
        </p:nvSpPr>
        <p:spPr/>
        <p:txBody>
          <a:bodyPr/>
          <a:lstStyle/>
          <a:p>
            <a:r>
              <a:rPr lang="en-US"/>
              <a:t>© 2007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19</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r>
              <a:rPr lang="en-US" dirty="0"/>
              <a:t>By this time there</a:t>
            </a:r>
            <a:r>
              <a:rPr lang="en-US" baseline="0" dirty="0"/>
              <a:t> were a few teams to handle the different modules. We </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3/2/23 10:53 PM</a:t>
            </a:fld>
            <a:endParaRPr lang="en-US" dirty="0"/>
          </a:p>
        </p:txBody>
      </p:sp>
      <p:sp>
        <p:nvSpPr>
          <p:cNvPr id="6" name="Footer Placeholder 5"/>
          <p:cNvSpPr>
            <a:spLocks noGrp="1"/>
          </p:cNvSpPr>
          <p:nvPr>
            <p:ph type="ftr" sz="quarter" idx="12"/>
          </p:nvPr>
        </p:nvSpPr>
        <p:spPr/>
        <p:txBody>
          <a:bodyPr/>
          <a:lstStyle/>
          <a:p>
            <a:r>
              <a:rPr lang="en-US"/>
              <a:t>© 2007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3/2/23 11:19 PM</a:t>
            </a:fld>
            <a:endParaRPr lang="en-US"/>
          </a:p>
        </p:txBody>
      </p:sp>
      <p:sp>
        <p:nvSpPr>
          <p:cNvPr id="6" name="Footer Placeholder 5"/>
          <p:cNvSpPr>
            <a:spLocks noGrp="1"/>
          </p:cNvSpPr>
          <p:nvPr>
            <p:ph type="ftr" sz="quarter" idx="12"/>
          </p:nvPr>
        </p:nvSpPr>
        <p:spPr/>
        <p:txBody>
          <a:bodyPr/>
          <a:lstStyle/>
          <a:p>
            <a:r>
              <a:rPr lang="en-US"/>
              <a:t>© 2007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20</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3/2/23 11:19 PM</a:t>
            </a:fld>
            <a:endParaRPr lang="en-US"/>
          </a:p>
        </p:txBody>
      </p:sp>
      <p:sp>
        <p:nvSpPr>
          <p:cNvPr id="6" name="Footer Placeholder 5"/>
          <p:cNvSpPr>
            <a:spLocks noGrp="1"/>
          </p:cNvSpPr>
          <p:nvPr>
            <p:ph type="ftr" sz="quarter" idx="12"/>
          </p:nvPr>
        </p:nvSpPr>
        <p:spPr/>
        <p:txBody>
          <a:bodyPr/>
          <a:lstStyle/>
          <a:p>
            <a:r>
              <a:rPr lang="en-US"/>
              <a:t>© 2007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21</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3/2/23 11:19 PM</a:t>
            </a:fld>
            <a:endParaRPr lang="en-US"/>
          </a:p>
        </p:txBody>
      </p:sp>
      <p:sp>
        <p:nvSpPr>
          <p:cNvPr id="6" name="Footer Placeholder 5"/>
          <p:cNvSpPr>
            <a:spLocks noGrp="1"/>
          </p:cNvSpPr>
          <p:nvPr>
            <p:ph type="ftr" sz="quarter" idx="12"/>
          </p:nvPr>
        </p:nvSpPr>
        <p:spPr/>
        <p:txBody>
          <a:bodyPr/>
          <a:lstStyle/>
          <a:p>
            <a:r>
              <a:rPr lang="en-US"/>
              <a:t>© 2007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22</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r>
              <a:rPr lang="en-US" dirty="0"/>
              <a:t>At</a:t>
            </a:r>
            <a:r>
              <a:rPr lang="en-US" baseline="0" dirty="0"/>
              <a:t> Mix they announce Windows Phone 7 &amp; how it’s easy to convert from WPF. The next day, the client needed it to work on phones.</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3/2/23 11:19 PM</a:t>
            </a:fld>
            <a:endParaRPr lang="en-US"/>
          </a:p>
        </p:txBody>
      </p:sp>
      <p:sp>
        <p:nvSpPr>
          <p:cNvPr id="6" name="Footer Placeholder 5"/>
          <p:cNvSpPr>
            <a:spLocks noGrp="1"/>
          </p:cNvSpPr>
          <p:nvPr>
            <p:ph type="ftr" sz="quarter" idx="12"/>
          </p:nvPr>
        </p:nvSpPr>
        <p:spPr/>
        <p:txBody>
          <a:bodyPr/>
          <a:lstStyle/>
          <a:p>
            <a:r>
              <a:rPr lang="en-US"/>
              <a:t>© 2007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23</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3/2/23 11:19 PM</a:t>
            </a:fld>
            <a:endParaRPr lang="en-US"/>
          </a:p>
        </p:txBody>
      </p:sp>
      <p:sp>
        <p:nvSpPr>
          <p:cNvPr id="6" name="Footer Placeholder 5"/>
          <p:cNvSpPr>
            <a:spLocks noGrp="1"/>
          </p:cNvSpPr>
          <p:nvPr>
            <p:ph type="ftr" sz="quarter" idx="12"/>
          </p:nvPr>
        </p:nvSpPr>
        <p:spPr/>
        <p:txBody>
          <a:bodyPr/>
          <a:lstStyle/>
          <a:p>
            <a:r>
              <a:rPr lang="en-US"/>
              <a:t>© 2007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24</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3/2/23 11:19 PM</a:t>
            </a:fld>
            <a:endParaRPr lang="en-US"/>
          </a:p>
        </p:txBody>
      </p:sp>
      <p:sp>
        <p:nvSpPr>
          <p:cNvPr id="6" name="Footer Placeholder 5"/>
          <p:cNvSpPr>
            <a:spLocks noGrp="1"/>
          </p:cNvSpPr>
          <p:nvPr>
            <p:ph type="ftr" sz="quarter" idx="12"/>
          </p:nvPr>
        </p:nvSpPr>
        <p:spPr/>
        <p:txBody>
          <a:bodyPr/>
          <a:lstStyle/>
          <a:p>
            <a:r>
              <a:rPr lang="en-US"/>
              <a:t>© 2007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25</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
        <p:nvSpPr>
          <p:cNvPr id="6" name="Slide Image Placeholder 5"/>
          <p:cNvSpPr>
            <a:spLocks noGrp="1" noRot="1" noChangeAspect="1"/>
          </p:cNvSpPr>
          <p:nvPr>
            <p:ph type="sldImg"/>
          </p:nvPr>
        </p:nvSpPr>
        <p:spPr>
          <a:xfrm>
            <a:off x="914400" y="457200"/>
            <a:ext cx="4978400" cy="2801938"/>
          </a:xfrm>
        </p:spPr>
      </p:sp>
      <p:sp>
        <p:nvSpPr>
          <p:cNvPr id="7" name="Notes Placeholder 6"/>
          <p:cNvSpPr>
            <a:spLocks noGrp="1"/>
          </p:cNvSpPr>
          <p:nvPr>
            <p:ph type="body" idx="1"/>
          </p:nvPr>
        </p:nvSpPr>
        <p:spPr/>
        <p:txBody>
          <a:bodyPr>
            <a:normAutofit/>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3/2/23 11:19 PM</a:t>
            </a:fld>
            <a:endParaRPr lang="en-US"/>
          </a:p>
        </p:txBody>
      </p:sp>
      <p:sp>
        <p:nvSpPr>
          <p:cNvPr id="6" name="Footer Placeholder 5"/>
          <p:cNvSpPr>
            <a:spLocks noGrp="1"/>
          </p:cNvSpPr>
          <p:nvPr>
            <p:ph type="ftr" sz="quarter" idx="12"/>
          </p:nvPr>
        </p:nvSpPr>
        <p:spPr/>
        <p:txBody>
          <a:bodyPr/>
          <a:lstStyle/>
          <a:p>
            <a:r>
              <a:rPr lang="en-US"/>
              <a:t>© 2007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27</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r>
              <a:rPr lang="en-US" dirty="0"/>
              <a:t>At</a:t>
            </a:r>
            <a:r>
              <a:rPr lang="en-US" baseline="0" dirty="0"/>
              <a:t> Mix they announce Windows Phone 7 &amp; how it’s easy to convert from WPF. The next day, the client needed it to work on phones.</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3/2/23 11:19 PM</a:t>
            </a:fld>
            <a:endParaRPr lang="en-US"/>
          </a:p>
        </p:txBody>
      </p:sp>
      <p:sp>
        <p:nvSpPr>
          <p:cNvPr id="6" name="Footer Placeholder 5"/>
          <p:cNvSpPr>
            <a:spLocks noGrp="1"/>
          </p:cNvSpPr>
          <p:nvPr>
            <p:ph type="ftr" sz="quarter" idx="12"/>
          </p:nvPr>
        </p:nvSpPr>
        <p:spPr/>
        <p:txBody>
          <a:bodyPr/>
          <a:lstStyle/>
          <a:p>
            <a:r>
              <a:rPr lang="en-US"/>
              <a:t>© 2007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28</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3/2/23 11:19 PM</a:t>
            </a:fld>
            <a:endParaRPr lang="en-US"/>
          </a:p>
        </p:txBody>
      </p:sp>
      <p:sp>
        <p:nvSpPr>
          <p:cNvPr id="6" name="Footer Placeholder 5"/>
          <p:cNvSpPr>
            <a:spLocks noGrp="1"/>
          </p:cNvSpPr>
          <p:nvPr>
            <p:ph type="ftr" sz="quarter" idx="12"/>
          </p:nvPr>
        </p:nvSpPr>
        <p:spPr/>
        <p:txBody>
          <a:bodyPr/>
          <a:lstStyle/>
          <a:p>
            <a:r>
              <a:rPr lang="en-US"/>
              <a:t>© 2007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29</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3/2/23 10:53 PM</a:t>
            </a:fld>
            <a:endParaRPr lang="en-US"/>
          </a:p>
        </p:txBody>
      </p:sp>
      <p:sp>
        <p:nvSpPr>
          <p:cNvPr id="6" name="Footer Placeholder 5"/>
          <p:cNvSpPr>
            <a:spLocks noGrp="1"/>
          </p:cNvSpPr>
          <p:nvPr>
            <p:ph type="ftr" sz="quarter" idx="12"/>
          </p:nvPr>
        </p:nvSpPr>
        <p:spPr/>
        <p:txBody>
          <a:bodyPr/>
          <a:lstStyle/>
          <a:p>
            <a:r>
              <a:rPr lang="en-US"/>
              <a:t>© 2007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r>
              <a:rPr lang="en-US" dirty="0"/>
              <a:t>7, 9, 5, 6, </a:t>
            </a:r>
            <a:r>
              <a:rPr lang="en-US" b="1" dirty="0"/>
              <a:t>3</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a:t>7, 6, 5, 8, 4, </a:t>
            </a:r>
            <a:r>
              <a:rPr lang="en-US" b="1" dirty="0"/>
              <a:t>11</a:t>
            </a:r>
          </a:p>
          <a:p>
            <a:r>
              <a:rPr lang="en-US" dirty="0"/>
              <a:t>5,9,</a:t>
            </a:r>
            <a:r>
              <a:rPr lang="en-US" b="1" dirty="0"/>
              <a:t>10</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3/2/23 11:19 PM</a:t>
            </a:fld>
            <a:endParaRPr lang="en-US"/>
          </a:p>
        </p:txBody>
      </p:sp>
      <p:sp>
        <p:nvSpPr>
          <p:cNvPr id="6" name="Footer Placeholder 5"/>
          <p:cNvSpPr>
            <a:spLocks noGrp="1"/>
          </p:cNvSpPr>
          <p:nvPr>
            <p:ph type="ftr" sz="quarter" idx="12"/>
          </p:nvPr>
        </p:nvSpPr>
        <p:spPr/>
        <p:txBody>
          <a:bodyPr/>
          <a:lstStyle/>
          <a:p>
            <a:r>
              <a:rPr lang="en-US"/>
              <a:t>© 2007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30</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3/2/23 11:19 PM</a:t>
            </a:fld>
            <a:endParaRPr lang="en-US"/>
          </a:p>
        </p:txBody>
      </p:sp>
      <p:sp>
        <p:nvSpPr>
          <p:cNvPr id="6" name="Footer Placeholder 5"/>
          <p:cNvSpPr>
            <a:spLocks noGrp="1"/>
          </p:cNvSpPr>
          <p:nvPr>
            <p:ph type="ftr" sz="quarter" idx="12"/>
          </p:nvPr>
        </p:nvSpPr>
        <p:spPr/>
        <p:txBody>
          <a:bodyPr/>
          <a:lstStyle/>
          <a:p>
            <a:r>
              <a:rPr lang="en-US"/>
              <a:t>© 2007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31</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3/2/23 11:19 PM</a:t>
            </a:fld>
            <a:endParaRPr lang="en-US"/>
          </a:p>
        </p:txBody>
      </p:sp>
      <p:sp>
        <p:nvSpPr>
          <p:cNvPr id="6" name="Footer Placeholder 5"/>
          <p:cNvSpPr>
            <a:spLocks noGrp="1"/>
          </p:cNvSpPr>
          <p:nvPr>
            <p:ph type="ftr" sz="quarter" idx="12"/>
          </p:nvPr>
        </p:nvSpPr>
        <p:spPr/>
        <p:txBody>
          <a:bodyPr/>
          <a:lstStyle/>
          <a:p>
            <a:r>
              <a:rPr lang="en-US"/>
              <a:t>© 2007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32</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3/2/23 11:19 PM</a:t>
            </a:fld>
            <a:endParaRPr lang="en-US"/>
          </a:p>
        </p:txBody>
      </p:sp>
      <p:sp>
        <p:nvSpPr>
          <p:cNvPr id="6" name="Footer Placeholder 5"/>
          <p:cNvSpPr>
            <a:spLocks noGrp="1"/>
          </p:cNvSpPr>
          <p:nvPr>
            <p:ph type="ftr" sz="quarter" idx="12"/>
          </p:nvPr>
        </p:nvSpPr>
        <p:spPr/>
        <p:txBody>
          <a:bodyPr/>
          <a:lstStyle/>
          <a:p>
            <a:r>
              <a:rPr lang="en-US"/>
              <a:t>© 2007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33</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a:t>We set</a:t>
            </a:r>
            <a:r>
              <a:rPr lang="en-US" baseline="0" dirty="0"/>
              <a:t> out to create a purchase system for Acme Corp. </a:t>
            </a:r>
            <a:r>
              <a:rPr lang="en-US" dirty="0"/>
              <a:t>After 4 months, we</a:t>
            </a:r>
            <a:r>
              <a:rPr lang="en-US" baseline="0" dirty="0"/>
              <a:t> demoed to the customer. They said, what about when we have to have PO orders. I replied, your requirement never mentioned anything other than up front payments, and when we spoke you said you never did any other type. They replied, well we basically never do, it’s only once or twice a year.</a:t>
            </a:r>
            <a:endParaRPr lang="en-US" dirty="0"/>
          </a:p>
          <a:p>
            <a:endParaRPr lang="en-US" dirty="0"/>
          </a:p>
        </p:txBody>
      </p:sp>
    </p:spTree>
    <p:extLst>
      <p:ext uri="{BB962C8B-B14F-4D97-AF65-F5344CB8AC3E}">
        <p14:creationId xmlns:p14="http://schemas.microsoft.com/office/powerpoint/2010/main" val="15046783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20461849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3/2/23 11:19 PM</a:t>
            </a:fld>
            <a:endParaRPr lang="en-US"/>
          </a:p>
        </p:txBody>
      </p:sp>
      <p:sp>
        <p:nvSpPr>
          <p:cNvPr id="6" name="Footer Placeholder 5"/>
          <p:cNvSpPr>
            <a:spLocks noGrp="1"/>
          </p:cNvSpPr>
          <p:nvPr>
            <p:ph type="ftr" sz="quarter" idx="12"/>
          </p:nvPr>
        </p:nvSpPr>
        <p:spPr/>
        <p:txBody>
          <a:bodyPr/>
          <a:lstStyle/>
          <a:p>
            <a:r>
              <a:rPr lang="en-US"/>
              <a:t>© 2007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35</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3/2/23 10:53 PM</a:t>
            </a:fld>
            <a:endParaRPr lang="en-US"/>
          </a:p>
        </p:txBody>
      </p:sp>
      <p:sp>
        <p:nvSpPr>
          <p:cNvPr id="6" name="Footer Placeholder 5"/>
          <p:cNvSpPr>
            <a:spLocks noGrp="1"/>
          </p:cNvSpPr>
          <p:nvPr>
            <p:ph type="ftr" sz="quarter" idx="12"/>
          </p:nvPr>
        </p:nvSpPr>
        <p:spPr/>
        <p:txBody>
          <a:bodyPr/>
          <a:lstStyle/>
          <a:p>
            <a:r>
              <a:rPr lang="en-US"/>
              <a:t>© 2007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r>
              <a:rPr lang="en-US" dirty="0"/>
              <a:t>7, 9, 5, 6, </a:t>
            </a:r>
            <a:r>
              <a:rPr lang="en-US" b="1" dirty="0"/>
              <a:t>3</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a:t>7, 6, 5, 8, 4, </a:t>
            </a:r>
            <a:r>
              <a:rPr lang="en-US" b="1" dirty="0"/>
              <a:t>11</a:t>
            </a:r>
          </a:p>
          <a:p>
            <a:r>
              <a:rPr lang="en-US" dirty="0"/>
              <a:t>5,9,</a:t>
            </a:r>
            <a:r>
              <a:rPr lang="en-US" b="1" dirty="0"/>
              <a:t>10</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3/2/23 10:53 PM</a:t>
            </a:fld>
            <a:endParaRPr lang="en-US"/>
          </a:p>
        </p:txBody>
      </p:sp>
      <p:sp>
        <p:nvSpPr>
          <p:cNvPr id="6" name="Footer Placeholder 5"/>
          <p:cNvSpPr>
            <a:spLocks noGrp="1"/>
          </p:cNvSpPr>
          <p:nvPr>
            <p:ph type="ftr" sz="quarter" idx="12"/>
          </p:nvPr>
        </p:nvSpPr>
        <p:spPr/>
        <p:txBody>
          <a:bodyPr/>
          <a:lstStyle/>
          <a:p>
            <a:r>
              <a:rPr lang="en-US"/>
              <a:t>© 2007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r>
              <a:rPr lang="en-US" baseline="0" dirty="0"/>
              <a:t>#8 – 2,   </a:t>
            </a:r>
            <a:r>
              <a:rPr lang="en-US" b="1" baseline="0" dirty="0"/>
              <a:t>10</a:t>
            </a:r>
            <a:endParaRPr lang="en-US" b="1" dirty="0"/>
          </a:p>
          <a:p>
            <a:pPr marL="0" marR="0" indent="0" algn="l" defTabSz="914363" rtl="0" eaLnBrk="1" fontAlgn="auto" latinLnBrk="0" hangingPunct="1">
              <a:lnSpc>
                <a:spcPct val="90000"/>
              </a:lnSpc>
              <a:spcBef>
                <a:spcPts val="0"/>
              </a:spcBef>
              <a:spcAft>
                <a:spcPts val="333"/>
              </a:spcAft>
              <a:buClrTx/>
              <a:buSzTx/>
              <a:buFontTx/>
              <a:buNone/>
              <a:tabLst/>
              <a:defRPr/>
            </a:pPr>
            <a:r>
              <a:rPr lang="en-US" dirty="0"/>
              <a:t>#7</a:t>
            </a:r>
            <a:r>
              <a:rPr lang="en-US" baseline="0" dirty="0"/>
              <a:t> – 2  </a:t>
            </a:r>
            <a:r>
              <a:rPr lang="en-US" b="1" baseline="0" dirty="0"/>
              <a:t>8</a:t>
            </a:r>
            <a:endParaRPr lang="en-US" b="1" dirty="0"/>
          </a:p>
          <a:p>
            <a:r>
              <a:rPr lang="en-US" baseline="0" dirty="0"/>
              <a:t>#2 – 3  </a:t>
            </a:r>
            <a:r>
              <a:rPr lang="en-US" b="1" baseline="0" dirty="0"/>
              <a:t>5</a:t>
            </a:r>
            <a:endParaRPr lang="en-US" b="1"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3/2/23 10:53 PM</a:t>
            </a:fld>
            <a:endParaRPr lang="en-US"/>
          </a:p>
        </p:txBody>
      </p:sp>
      <p:sp>
        <p:nvSpPr>
          <p:cNvPr id="6" name="Footer Placeholder 5"/>
          <p:cNvSpPr>
            <a:spLocks noGrp="1"/>
          </p:cNvSpPr>
          <p:nvPr>
            <p:ph type="ftr" sz="quarter" idx="12"/>
          </p:nvPr>
        </p:nvSpPr>
        <p:spPr/>
        <p:txBody>
          <a:bodyPr/>
          <a:lstStyle/>
          <a:p>
            <a:r>
              <a:rPr lang="en-US"/>
              <a:t>© 2007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r>
              <a:rPr lang="en-US" dirty="0"/>
              <a:t>7 ,8,9,10,</a:t>
            </a:r>
            <a:r>
              <a:rPr lang="en-US" b="1" dirty="0"/>
              <a:t>11</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a:t>7,8,9,10,11,12,6,5,</a:t>
            </a:r>
            <a:r>
              <a:rPr lang="en-US" b="1" dirty="0"/>
              <a:t>4</a:t>
            </a:r>
          </a:p>
          <a:p>
            <a:r>
              <a:rPr lang="en-US" dirty="0"/>
              <a:t>2,3,4,5,6,7,8,</a:t>
            </a:r>
            <a:r>
              <a:rPr lang="en-US" b="1" dirty="0"/>
              <a:t>9</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4400" y="457200"/>
            <a:ext cx="4978400" cy="2801938"/>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3/2/23 11:19 PM</a:t>
            </a:fld>
            <a:endParaRPr lang="en-US"/>
          </a:p>
        </p:txBody>
      </p:sp>
      <p:sp>
        <p:nvSpPr>
          <p:cNvPr id="6" name="Footer Placeholder 5"/>
          <p:cNvSpPr>
            <a:spLocks noGrp="1"/>
          </p:cNvSpPr>
          <p:nvPr>
            <p:ph type="ftr" sz="quarter" idx="12"/>
          </p:nvPr>
        </p:nvSpPr>
        <p:spPr/>
        <p:txBody>
          <a:bodyPr/>
          <a:lstStyle/>
          <a:p>
            <a:r>
              <a:rPr lang="en-US"/>
              <a:t>© 2007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r>
              <a:rPr lang="en-US" dirty="0"/>
              <a:t>Wheelchair story.</a:t>
            </a:r>
          </a:p>
          <a:p>
            <a:r>
              <a:rPr lang="en-US" dirty="0"/>
              <a:t>Touch hot </a:t>
            </a:r>
            <a:r>
              <a:rPr lang="en-US" dirty="0" err="1"/>
              <a:t>barbegue</a:t>
            </a:r>
            <a:endParaRPr lang="en-US" dirty="0"/>
          </a:p>
          <a:p>
            <a:r>
              <a:rPr lang="en-US" dirty="0"/>
              <a:t>Database story.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3/2/23 11:19 PM</a:t>
            </a:fld>
            <a:endParaRPr lang="en-US"/>
          </a:p>
        </p:txBody>
      </p:sp>
      <p:sp>
        <p:nvSpPr>
          <p:cNvPr id="6" name="Footer Placeholder 5"/>
          <p:cNvSpPr>
            <a:spLocks noGrp="1"/>
          </p:cNvSpPr>
          <p:nvPr>
            <p:ph type="ftr" sz="quarter" idx="12"/>
          </p:nvPr>
        </p:nvSpPr>
        <p:spPr/>
        <p:txBody>
          <a:bodyPr/>
          <a:lstStyle/>
          <a:p>
            <a:r>
              <a:rPr lang="en-US"/>
              <a:t>© 2007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a:t>We set</a:t>
            </a:r>
            <a:r>
              <a:rPr lang="en-US" baseline="0" dirty="0"/>
              <a:t> out to create a purchase system for Acme Corp. </a:t>
            </a:r>
            <a:r>
              <a:rPr lang="en-US" dirty="0"/>
              <a:t>After 4 months, we</a:t>
            </a:r>
            <a:r>
              <a:rPr lang="en-US" baseline="0" dirty="0"/>
              <a:t> demoed to the customer. They said, what about when we have to have PO orders. I replied, your requirement never mentioned anything other than up front payments, and when we spoke you said you never did any other type. They replied, well we basically never do, it’s only once or twice a year.</a:t>
            </a:r>
            <a:endParaRPr lang="en-US" dirty="0"/>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descr="Tech.Ed logo.png"/>
          <p:cNvPicPr>
            <a:picLocks noChangeAspect="1"/>
          </p:cNvPicPr>
          <p:nvPr userDrawn="1"/>
        </p:nvPicPr>
        <p:blipFill>
          <a:blip r:embed="rId3"/>
          <a:stretch>
            <a:fillRect/>
          </a:stretch>
        </p:blipFill>
        <p:spPr>
          <a:xfrm>
            <a:off x="865970" y="704359"/>
            <a:ext cx="3974970" cy="1638688"/>
          </a:xfrm>
          <a:prstGeom prst="rect">
            <a:avLst/>
          </a:prstGeom>
          <a:noFill/>
          <a:ln>
            <a:noFill/>
          </a:ln>
        </p:spPr>
      </p:pic>
      <p:pic>
        <p:nvPicPr>
          <p:cNvPr id="11" name="Picture 10" descr="Cluster.png"/>
          <p:cNvPicPr>
            <a:picLocks noChangeAspect="1"/>
          </p:cNvPicPr>
          <p:nvPr userDrawn="1"/>
        </p:nvPicPr>
        <p:blipFill>
          <a:blip r:embed="rId4"/>
          <a:stretch>
            <a:fillRect/>
          </a:stretch>
        </p:blipFill>
        <p:spPr>
          <a:xfrm>
            <a:off x="6983034" y="1421227"/>
            <a:ext cx="1654460" cy="1898275"/>
          </a:xfrm>
          <a:prstGeom prst="rect">
            <a:avLst/>
          </a:prstGeom>
          <a:noFill/>
          <a:ln>
            <a:noFill/>
          </a:ln>
        </p:spPr>
      </p:pic>
      <p:pic>
        <p:nvPicPr>
          <p:cNvPr id="7" name="Picture 6" descr="Date_place.png"/>
          <p:cNvPicPr>
            <a:picLocks noChangeAspect="1"/>
          </p:cNvPicPr>
          <p:nvPr userDrawn="1"/>
        </p:nvPicPr>
        <p:blipFill>
          <a:blip r:embed="rId5"/>
          <a:stretch>
            <a:fillRect/>
          </a:stretch>
        </p:blipFill>
        <p:spPr>
          <a:xfrm>
            <a:off x="882441" y="2712027"/>
            <a:ext cx="3116866" cy="171669"/>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4905" y="2184984"/>
            <a:ext cx="5874627" cy="1108445"/>
          </a:xfrm>
          <a:noFill/>
          <a:ln>
            <a:noFill/>
          </a:ln>
        </p:spPr>
        <p:txBody>
          <a:bodyPr lIns="180000" tIns="72000" rIns="144000" bIns="72000" anchor="t" anchorCtr="0">
            <a:noAutofit/>
          </a:bodyPr>
          <a:lstStyle>
            <a:lvl1pPr marL="0" indent="0" algn="l">
              <a:lnSpc>
                <a:spcPct val="80000"/>
              </a:lnSpc>
              <a:spcBef>
                <a:spcPts val="0"/>
              </a:spcBef>
              <a:buNone/>
              <a:defRPr sz="2800">
                <a:solidFill>
                  <a:schemeClr val="accent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515536" y="1228060"/>
            <a:ext cx="5863995" cy="861237"/>
          </a:xfrm>
        </p:spPr>
        <p:txBody>
          <a:bodyPr lIns="144000" tIns="144000" rIns="144000" bIns="144000" anchor="b" anchorCtr="0">
            <a:noAutofit/>
          </a:bodyPr>
          <a:lstStyle>
            <a:lvl1pPr>
              <a:lnSpc>
                <a:spcPct val="80000"/>
              </a:lnSpc>
              <a:defRPr sz="3600" spc="0">
                <a:solidFill>
                  <a:schemeClr val="tx1"/>
                </a:solidFill>
                <a:effectLst/>
              </a:defRPr>
            </a:lvl1pPr>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388800" y="1066500"/>
            <a:ext cx="8382000" cy="21359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sz="half" idx="1"/>
          </p:nvPr>
        </p:nvSpPr>
        <p:spPr>
          <a:xfrm>
            <a:off x="381001" y="1058665"/>
            <a:ext cx="4114800" cy="1686616"/>
          </a:xfrm>
        </p:spPr>
        <p:txBody>
          <a:bodyPr/>
          <a:lstStyle>
            <a:lvl1pPr marL="339976" indent="-339976">
              <a:lnSpc>
                <a:spcPct val="90000"/>
              </a:lnSpc>
              <a:defRPr sz="24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058665"/>
            <a:ext cx="4114800" cy="1686616"/>
          </a:xfrm>
        </p:spPr>
        <p:txBody>
          <a:bodyPr/>
          <a:lstStyle>
            <a:lvl1pPr marL="347914" indent="-347914">
              <a:lnSpc>
                <a:spcPct val="90000"/>
              </a:lnSpc>
              <a:defRPr sz="24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81001" y="1058666"/>
            <a:ext cx="41148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381000" y="16311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983" y="1058666"/>
            <a:ext cx="411701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Light background developer code">
    <p:spTree>
      <p:nvGrpSpPr>
        <p:cNvPr id="1" name=""/>
        <p:cNvGrpSpPr/>
        <p:nvPr/>
      </p:nvGrpSpPr>
      <p:grpSpPr>
        <a:xfrm>
          <a:off x="0" y="0"/>
          <a:ext cx="0" cy="0"/>
          <a:chOff x="0" y="0"/>
          <a:chExt cx="0" cy="0"/>
        </a:xfrm>
      </p:grpSpPr>
      <p:sp>
        <p:nvSpPr>
          <p:cNvPr id="4" name="Rectangle 3"/>
          <p:cNvSpPr/>
          <p:nvPr userDrawn="1"/>
        </p:nvSpPr>
        <p:spPr bwMode="auto">
          <a:xfrm>
            <a:off x="0" y="909084"/>
            <a:ext cx="9144000" cy="3923421"/>
          </a:xfrm>
          <a:prstGeom prst="rect">
            <a:avLst/>
          </a:prstGeom>
          <a:solidFill>
            <a:schemeClr val="bg1"/>
          </a:solidFill>
          <a:ln w="12700">
            <a:no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lstStyle/>
          <a:p>
            <a:pPr algn="ctr" defTabSz="914099"/>
            <a:endParaRPr lang="en-US" sz="2000" b="0" cap="none" spc="0" dirty="0">
              <a:ln>
                <a:noFill/>
              </a:ln>
              <a:solidFill>
                <a:schemeClr val="tx1"/>
              </a:solidFill>
              <a:effectLst/>
              <a:latin typeface="Calibri" pitchFamily="34" charset="0"/>
            </a:endParaRP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7" name="Text Placeholder 6"/>
          <p:cNvSpPr>
            <a:spLocks noGrp="1"/>
          </p:cNvSpPr>
          <p:nvPr>
            <p:ph type="body" sz="quarter" idx="10"/>
          </p:nvPr>
        </p:nvSpPr>
        <p:spPr>
          <a:xfrm>
            <a:off x="346075" y="1062037"/>
            <a:ext cx="8453438" cy="1292662"/>
          </a:xfrm>
        </p:spPr>
        <p:txBody>
          <a:bodyPr/>
          <a:lstStyle>
            <a:lvl1pPr marL="0" indent="0">
              <a:lnSpc>
                <a:spcPct val="80000"/>
              </a:lnSpc>
              <a:buFontTx/>
              <a:buNone/>
              <a:defRPr sz="2000" b="0">
                <a:solidFill>
                  <a:srgbClr val="292929"/>
                </a:solidFill>
                <a:latin typeface="Consolas" pitchFamily="49" charset="0"/>
                <a:cs typeface="Courier New" pitchFamily="49" charset="0"/>
              </a:defRPr>
            </a:lvl1pPr>
            <a:lvl2pPr marL="457200" indent="6350">
              <a:lnSpc>
                <a:spcPct val="80000"/>
              </a:lnSpc>
              <a:buFontTx/>
              <a:buNone/>
              <a:defRPr sz="1800" b="0">
                <a:solidFill>
                  <a:srgbClr val="292929"/>
                </a:solidFill>
                <a:latin typeface="Consolas" pitchFamily="49" charset="0"/>
                <a:cs typeface="Courier New" pitchFamily="49" charset="0"/>
              </a:defRPr>
            </a:lvl2pPr>
            <a:lvl3pPr marL="796925" indent="0">
              <a:lnSpc>
                <a:spcPct val="80000"/>
              </a:lnSpc>
              <a:buFontTx/>
              <a:buNone/>
              <a:defRPr sz="1600" b="0">
                <a:solidFill>
                  <a:srgbClr val="292929"/>
                </a:solidFill>
                <a:latin typeface="Consolas" pitchFamily="49" charset="0"/>
                <a:cs typeface="Courier New" pitchFamily="49" charset="0"/>
              </a:defRPr>
            </a:lvl3pPr>
            <a:lvl4pPr marL="1147763" indent="20638">
              <a:lnSpc>
                <a:spcPct val="80000"/>
              </a:lnSpc>
              <a:buFontTx/>
              <a:buNone/>
              <a:defRPr sz="1600" b="0">
                <a:solidFill>
                  <a:srgbClr val="292929"/>
                </a:solidFill>
                <a:latin typeface="Consolas" pitchFamily="49" charset="0"/>
                <a:cs typeface="Courier New" pitchFamily="49" charset="0"/>
              </a:defRPr>
            </a:lvl4pPr>
            <a:lvl5pPr marL="1489075" indent="0">
              <a:lnSpc>
                <a:spcPct val="80000"/>
              </a:lnSpc>
              <a:buFontTx/>
              <a:buNone/>
              <a:defRPr sz="1600" b="0">
                <a:solidFill>
                  <a:srgbClr val="292929"/>
                </a:solidFill>
                <a:latin typeface="Consolas"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 name="Straight Connector 4"/>
          <p:cNvCxnSpPr/>
          <p:nvPr userDrawn="1"/>
        </p:nvCxnSpPr>
        <p:spPr>
          <a:xfrm>
            <a:off x="0" y="4832505"/>
            <a:ext cx="9144000"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8" name="Slide Number Placeholder 6"/>
          <p:cNvSpPr txBox="1">
            <a:spLocks/>
          </p:cNvSpPr>
          <p:nvPr userDrawn="1"/>
        </p:nvSpPr>
        <p:spPr>
          <a:xfrm>
            <a:off x="329201" y="4784652"/>
            <a:ext cx="2132964" cy="273844"/>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pic>
        <p:nvPicPr>
          <p:cNvPr id="10" name="Picture 9" descr="Cluster.png"/>
          <p:cNvPicPr>
            <a:picLocks noChangeAspect="1"/>
          </p:cNvPicPr>
          <p:nvPr userDrawn="1"/>
        </p:nvPicPr>
        <p:blipFill>
          <a:blip r:embed="rId2"/>
          <a:stretch>
            <a:fillRect/>
          </a:stretch>
        </p:blipFill>
        <p:spPr>
          <a:xfrm>
            <a:off x="8064105" y="4141694"/>
            <a:ext cx="846346" cy="971070"/>
          </a:xfrm>
          <a:prstGeom prst="rect">
            <a:avLst/>
          </a:prstGeom>
          <a:noFill/>
          <a:ln>
            <a:noFill/>
          </a:ln>
        </p:spPr>
      </p:pic>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 &amp; A">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7054" y="171450"/>
            <a:ext cx="8412459" cy="4985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87054" y="1065610"/>
            <a:ext cx="8380800" cy="1849737"/>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6"/>
          <p:cNvSpPr txBox="1">
            <a:spLocks/>
          </p:cNvSpPr>
          <p:nvPr/>
        </p:nvSpPr>
        <p:spPr>
          <a:xfrm>
            <a:off x="329201" y="4784652"/>
            <a:ext cx="2132964" cy="273844"/>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cxnSp>
        <p:nvCxnSpPr>
          <p:cNvPr id="7" name="Straight Connector 6"/>
          <p:cNvCxnSpPr/>
          <p:nvPr/>
        </p:nvCxnSpPr>
        <p:spPr>
          <a:xfrm>
            <a:off x="0" y="4832505"/>
            <a:ext cx="9144000" cy="0"/>
          </a:xfrm>
          <a:prstGeom prst="line">
            <a:avLst/>
          </a:prstGeom>
          <a:ln w="34925"/>
        </p:spPr>
        <p:style>
          <a:lnRef idx="1">
            <a:schemeClr val="accent1"/>
          </a:lnRef>
          <a:fillRef idx="0">
            <a:schemeClr val="accent1"/>
          </a:fillRef>
          <a:effectRef idx="0">
            <a:schemeClr val="accent1"/>
          </a:effectRef>
          <a:fontRef idx="minor">
            <a:schemeClr val="tx1"/>
          </a:fontRef>
        </p:style>
      </p:cxnSp>
      <p:pic>
        <p:nvPicPr>
          <p:cNvPr id="8" name="Picture 7" descr="Cluster.png"/>
          <p:cNvPicPr>
            <a:picLocks noChangeAspect="1"/>
          </p:cNvPicPr>
          <p:nvPr/>
        </p:nvPicPr>
        <p:blipFill>
          <a:blip r:embed="rId12"/>
          <a:stretch>
            <a:fillRect/>
          </a:stretch>
        </p:blipFill>
        <p:spPr>
          <a:xfrm>
            <a:off x="8064105" y="4141694"/>
            <a:ext cx="846346" cy="971070"/>
          </a:xfrm>
          <a:prstGeom prst="rect">
            <a:avLst/>
          </a:prstGeom>
          <a:noFill/>
          <a:ln>
            <a:noFill/>
          </a:ln>
        </p:spPr>
      </p:pic>
    </p:spTree>
  </p:cSld>
  <p:clrMap bg1="dk1" tx1="lt1" bg2="dk2" tx2="lt2" accent1="accent1" accent2="accent2" accent3="accent3" accent4="accent4" accent5="accent5" accent6="accent6" hlink="hlink" folHlink="folHlink"/>
  <p:sldLayoutIdLst>
    <p:sldLayoutId id="2147483738" r:id="rId1"/>
    <p:sldLayoutId id="2147483760" r:id="rId2"/>
    <p:sldLayoutId id="2147483741" r:id="rId3"/>
    <p:sldLayoutId id="2147483742" r:id="rId4"/>
    <p:sldLayoutId id="2147483743" r:id="rId5"/>
    <p:sldLayoutId id="2147483744" r:id="rId6"/>
    <p:sldLayoutId id="2147483745" r:id="rId7"/>
    <p:sldLayoutId id="2147483746" r:id="rId8"/>
    <p:sldLayoutId id="2147483757" r:id="rId9"/>
  </p:sldLayoutIdLst>
  <p:transition>
    <p:fade/>
  </p:transition>
  <p:txStyles>
    <p:titleStyle>
      <a:lvl1pPr algn="l" defTabSz="914363" rtl="0" eaLnBrk="1" latinLnBrk="0" hangingPunct="1">
        <a:lnSpc>
          <a:spcPct val="90000"/>
        </a:lnSpc>
        <a:spcBef>
          <a:spcPct val="0"/>
        </a:spcBef>
        <a:buNone/>
        <a:defRPr lang="en-US" sz="3600" b="0" kern="1200" cap="none" spc="-100" baseline="0" dirty="0" smtClean="0">
          <a:ln w="3175">
            <a:noFill/>
          </a:ln>
          <a:solidFill>
            <a:schemeClr val="bg1"/>
          </a:solidFill>
          <a:effectLst/>
          <a:latin typeface="Calibri" pitchFamily="34" charset="0"/>
          <a:ea typeface="+mn-ea"/>
          <a:cs typeface="Arial" charset="0"/>
        </a:defRPr>
      </a:lvl1pPr>
    </p:titleStyle>
    <p:bodyStyle>
      <a:lvl1pPr marL="361950" indent="-361950" algn="l" defTabSz="914363" rtl="0" eaLnBrk="1" latinLnBrk="0" hangingPunct="1">
        <a:lnSpc>
          <a:spcPct val="90000"/>
        </a:lnSpc>
        <a:spcBef>
          <a:spcPct val="20000"/>
        </a:spcBef>
        <a:buSzPct val="100000"/>
        <a:buFontTx/>
        <a:buBlip>
          <a:blip r:embed="rId13"/>
        </a:buBlip>
        <a:defRPr sz="2600" kern="1200">
          <a:solidFill>
            <a:schemeClr val="bg1"/>
          </a:solidFill>
          <a:latin typeface="Calibri" pitchFamily="34" charset="0"/>
          <a:ea typeface="+mn-ea"/>
          <a:cs typeface="+mn-cs"/>
        </a:defRPr>
      </a:lvl1pPr>
      <a:lvl2pPr marL="808038" indent="-344488" algn="l" defTabSz="914363" rtl="0" eaLnBrk="1" latinLnBrk="0" hangingPunct="1">
        <a:lnSpc>
          <a:spcPct val="90000"/>
        </a:lnSpc>
        <a:spcBef>
          <a:spcPct val="20000"/>
        </a:spcBef>
        <a:buSzPct val="100000"/>
        <a:buFontTx/>
        <a:buBlip>
          <a:blip r:embed="rId13"/>
        </a:buBlip>
        <a:defRPr sz="2200" kern="1200">
          <a:solidFill>
            <a:schemeClr val="bg1"/>
          </a:solidFill>
          <a:latin typeface="Calibri" pitchFamily="34" charset="0"/>
          <a:ea typeface="+mn-ea"/>
          <a:cs typeface="+mn-cs"/>
        </a:defRPr>
      </a:lvl2pPr>
      <a:lvl3pPr marL="1168400" indent="-346075" algn="l" defTabSz="914363" rtl="0" eaLnBrk="1" latinLnBrk="0" hangingPunct="1">
        <a:lnSpc>
          <a:spcPct val="90000"/>
        </a:lnSpc>
        <a:spcBef>
          <a:spcPct val="20000"/>
        </a:spcBef>
        <a:buSzPct val="100000"/>
        <a:buFontTx/>
        <a:buBlip>
          <a:blip r:embed="rId13"/>
        </a:buBlip>
        <a:defRPr sz="2200" kern="1200">
          <a:solidFill>
            <a:schemeClr val="bg1"/>
          </a:solidFill>
          <a:latin typeface="Calibri" pitchFamily="34" charset="0"/>
          <a:ea typeface="+mn-ea"/>
          <a:cs typeface="+mn-cs"/>
        </a:defRPr>
      </a:lvl3pPr>
      <a:lvl4pPr marL="1516063" indent="-347663" algn="l" defTabSz="914363" rtl="0" eaLnBrk="1" latinLnBrk="0" hangingPunct="1">
        <a:lnSpc>
          <a:spcPct val="90000"/>
        </a:lnSpc>
        <a:spcBef>
          <a:spcPct val="20000"/>
        </a:spcBef>
        <a:buSzPct val="100000"/>
        <a:buFontTx/>
        <a:buBlip>
          <a:blip r:embed="rId13"/>
        </a:buBlip>
        <a:defRPr sz="2200" kern="1200">
          <a:solidFill>
            <a:schemeClr val="bg1"/>
          </a:solidFill>
          <a:latin typeface="Calibri" pitchFamily="34" charset="0"/>
          <a:ea typeface="+mn-ea"/>
          <a:cs typeface="+mn-cs"/>
        </a:defRPr>
      </a:lvl4pPr>
      <a:lvl5pPr marL="1852613" indent="-325438" algn="l" defTabSz="914363" rtl="0" eaLnBrk="1" latinLnBrk="0" hangingPunct="1">
        <a:lnSpc>
          <a:spcPct val="90000"/>
        </a:lnSpc>
        <a:spcBef>
          <a:spcPct val="20000"/>
        </a:spcBef>
        <a:buSzPct val="100000"/>
        <a:buFontTx/>
        <a:buBlip>
          <a:blip r:embed="rId13"/>
        </a:buBlip>
        <a:defRPr sz="22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8.xml"/><Relationship Id="rId4" Type="http://schemas.openxmlformats.org/officeDocument/2006/relationships/image" Target="../media/image11.svg"/></Relationships>
</file>

<file path=ppt/slides/_rels/slide3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5B2A7A-91D2-A34D-A166-35C6A5B245B2}"/>
              </a:ext>
            </a:extLst>
          </p:cNvPr>
          <p:cNvSpPr txBox="1"/>
          <p:nvPr/>
        </p:nvSpPr>
        <p:spPr>
          <a:xfrm>
            <a:off x="0" y="71919"/>
            <a:ext cx="9144000" cy="4062651"/>
          </a:xfrm>
          <a:prstGeom prst="rect">
            <a:avLst/>
          </a:prstGeom>
          <a:noFill/>
        </p:spPr>
        <p:txBody>
          <a:bodyPr wrap="square" rtlCol="0">
            <a:spAutoFit/>
          </a:bodyPr>
          <a:lstStyle/>
          <a:p>
            <a:r>
              <a:rPr lang="en-US" sz="1000" dirty="0"/>
              <a:t>Title: Agile Development Practices, Explained</a:t>
            </a:r>
          </a:p>
          <a:p>
            <a:r>
              <a:rPr lang="en-US" sz="1000" dirty="0"/>
              <a:t>Given at:</a:t>
            </a:r>
          </a:p>
          <a:p>
            <a:r>
              <a:rPr lang="en-US" sz="1000" dirty="0"/>
              <a:t> Job Hackers, San Francisco, Aug 2019</a:t>
            </a:r>
          </a:p>
          <a:p>
            <a:r>
              <a:rPr lang="en-US" sz="1000" dirty="0"/>
              <a:t> Agile2018</a:t>
            </a:r>
          </a:p>
          <a:p>
            <a:r>
              <a:rPr lang="en-US" sz="1000" dirty="0"/>
              <a:t>Description: </a:t>
            </a:r>
          </a:p>
          <a:p>
            <a:r>
              <a:rPr lang="en-US" sz="1000" dirty="0"/>
              <a:t>Agile isn’t about preventing mistakes, it’s about </a:t>
            </a:r>
            <a:r>
              <a:rPr lang="en-US" sz="1000" b="1" dirty="0"/>
              <a:t>making mistakes cheaper</a:t>
            </a:r>
            <a:r>
              <a:rPr lang="en-US" sz="1000" dirty="0"/>
              <a:t>.</a:t>
            </a:r>
            <a:br>
              <a:rPr lang="en-US" sz="1000" dirty="0"/>
            </a:br>
            <a:r>
              <a:rPr lang="en-US" sz="1000" dirty="0"/>
              <a:t>Years ago I was on a project that seemed to make every mistake a project can make. Let’s take a stroll down memory lane and look at all the mistakes that could and did go wrong and which of the 6 agile development practices helps us not to prevent the mistake, but to make it so cheap as to not be worth remembering.</a:t>
            </a:r>
            <a:br>
              <a:rPr lang="en-US" sz="1000" dirty="0"/>
            </a:br>
            <a:r>
              <a:rPr lang="en-US" sz="1000" dirty="0"/>
              <a:t>The 6 Development practices:</a:t>
            </a:r>
            <a:br>
              <a:rPr lang="en-US" sz="1000" dirty="0"/>
            </a:br>
            <a:r>
              <a:rPr lang="en-US" sz="1000" dirty="0"/>
              <a:t>Onsite customer</a:t>
            </a:r>
            <a:br>
              <a:rPr lang="en-US" sz="1000" dirty="0"/>
            </a:br>
            <a:r>
              <a:rPr lang="en-US" sz="1000" dirty="0"/>
              <a:t>Pair Programming</a:t>
            </a:r>
            <a:br>
              <a:rPr lang="en-US" sz="1000" dirty="0"/>
            </a:br>
            <a:r>
              <a:rPr lang="en-US" sz="1000" dirty="0"/>
              <a:t>Refactoring</a:t>
            </a:r>
            <a:br>
              <a:rPr lang="en-US" sz="1000" dirty="0"/>
            </a:br>
            <a:r>
              <a:rPr lang="en-US" sz="1000" dirty="0"/>
              <a:t>Continuous Integration</a:t>
            </a:r>
            <a:br>
              <a:rPr lang="en-US" sz="1000" dirty="0"/>
            </a:br>
            <a:r>
              <a:rPr lang="en-US" sz="1000" dirty="0"/>
              <a:t>Test Driven Development </a:t>
            </a:r>
            <a:br>
              <a:rPr lang="en-US" sz="1000" dirty="0"/>
            </a:br>
            <a:r>
              <a:rPr lang="en-US" sz="1000" dirty="0"/>
              <a:t>Iterative Development</a:t>
            </a:r>
          </a:p>
          <a:p>
            <a:endParaRPr lang="en-US" sz="1000" dirty="0"/>
          </a:p>
          <a:p>
            <a:pPr fontAlgn="base"/>
            <a:r>
              <a:rPr lang="en-US" sz="1000" b="1" dirty="0"/>
              <a:t>Learning Outcomes:</a:t>
            </a:r>
            <a:br>
              <a:rPr lang="en-US" sz="1000" dirty="0"/>
            </a:br>
            <a:r>
              <a:rPr lang="en-US" sz="1000" dirty="0"/>
              <a:t>How to reduce the costs of mistake around:</a:t>
            </a:r>
          </a:p>
          <a:p>
            <a:pPr fontAlgn="base"/>
            <a:r>
              <a:rPr lang="en-US" sz="1000" dirty="0"/>
              <a:t>Doing what is asked but not wanted.</a:t>
            </a:r>
          </a:p>
          <a:p>
            <a:pPr fontAlgn="base"/>
            <a:r>
              <a:rPr lang="en-US" sz="1000" dirty="0"/>
              <a:t>Misestimating what % is done</a:t>
            </a:r>
          </a:p>
          <a:p>
            <a:pPr fontAlgn="base"/>
            <a:r>
              <a:rPr lang="en-US" sz="1000" dirty="0"/>
              <a:t>Bugs</a:t>
            </a:r>
          </a:p>
          <a:p>
            <a:pPr fontAlgn="base"/>
            <a:r>
              <a:rPr lang="en-US" sz="1000" dirty="0"/>
              <a:t>Misunderstanding requirements</a:t>
            </a:r>
          </a:p>
          <a:p>
            <a:pPr fontAlgn="base"/>
            <a:r>
              <a:rPr lang="en-US" sz="1000" dirty="0"/>
              <a:t>Employee turnover</a:t>
            </a:r>
          </a:p>
          <a:p>
            <a:pPr fontAlgn="base"/>
            <a:r>
              <a:rPr lang="en-US" sz="1000" dirty="0"/>
              <a:t>Hard to understand code</a:t>
            </a:r>
          </a:p>
          <a:p>
            <a:endParaRPr lang="en-US" dirty="0"/>
          </a:p>
        </p:txBody>
      </p:sp>
    </p:spTree>
    <p:extLst>
      <p:ext uri="{BB962C8B-B14F-4D97-AF65-F5344CB8AC3E}">
        <p14:creationId xmlns:p14="http://schemas.microsoft.com/office/powerpoint/2010/main" val="117820501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498598"/>
          </a:xfrm>
        </p:spPr>
        <p:txBody>
          <a:bodyPr/>
          <a:lstStyle/>
          <a:p>
            <a:r>
              <a:rPr lang="en-US" dirty="0"/>
              <a:t>What was the Mistake?</a:t>
            </a:r>
            <a:endParaRPr sz="3600" dirty="0">
              <a:solidFill>
                <a:schemeClr val="accent1"/>
              </a:solidFill>
            </a:endParaRPr>
          </a:p>
        </p:txBody>
      </p:sp>
      <p:sp>
        <p:nvSpPr>
          <p:cNvPr id="8" name="Content Placeholder 6"/>
          <p:cNvSpPr>
            <a:spLocks noGrp="1"/>
          </p:cNvSpPr>
          <p:nvPr>
            <p:ph idx="1"/>
          </p:nvPr>
        </p:nvSpPr>
        <p:spPr>
          <a:xfrm>
            <a:off x="576578" y="1563977"/>
            <a:ext cx="8382000" cy="1680460"/>
          </a:xfrm>
        </p:spPr>
        <p:txBody>
          <a:bodyPr/>
          <a:lstStyle/>
          <a:p>
            <a:pPr marL="0" indent="0">
              <a:buNone/>
            </a:pPr>
            <a:r>
              <a:rPr lang="en-US" dirty="0"/>
              <a:t>How would you mitigate the cost of mistakes?</a:t>
            </a:r>
          </a:p>
          <a:p>
            <a:r>
              <a:rPr lang="en-US" dirty="0"/>
              <a:t>Detection (early)</a:t>
            </a:r>
          </a:p>
          <a:p>
            <a:r>
              <a:rPr lang="en-US" dirty="0"/>
              <a:t>Change (easy)</a:t>
            </a:r>
          </a:p>
          <a:p>
            <a:r>
              <a:rPr lang="en-US" dirty="0"/>
              <a:t>Area of Effect (reduced)</a:t>
            </a:r>
          </a:p>
        </p:txBody>
      </p:sp>
      <p:sp>
        <p:nvSpPr>
          <p:cNvPr id="9" name="Title 1"/>
          <p:cNvSpPr txBox="1">
            <a:spLocks/>
          </p:cNvSpPr>
          <p:nvPr/>
        </p:nvSpPr>
        <p:spPr>
          <a:xfrm>
            <a:off x="530758" y="133350"/>
            <a:ext cx="8375946" cy="99719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3600" b="0" kern="1200" cap="none" spc="-100" baseline="0">
                <a:ln w="3175">
                  <a:noFill/>
                </a:ln>
                <a:solidFill>
                  <a:schemeClr val="bg1"/>
                </a:solidFill>
                <a:effectLst/>
                <a:latin typeface="Calibri" pitchFamily="34" charset="0"/>
                <a:ea typeface="+mn-ea"/>
                <a:cs typeface="Arial" charset="0"/>
              </a:defRPr>
            </a:lvl1pPr>
          </a:lstStyle>
          <a:p>
            <a:br>
              <a:rPr lang="en-US" dirty="0">
                <a:solidFill>
                  <a:schemeClr val="accent1"/>
                </a:solidFill>
              </a:rPr>
            </a:br>
            <a:r>
              <a:rPr lang="en-US" dirty="0">
                <a:solidFill>
                  <a:schemeClr val="accent1"/>
                </a:solidFill>
              </a:rPr>
              <a:t>Misunderstood Requirement</a:t>
            </a:r>
          </a:p>
        </p:txBody>
      </p:sp>
    </p:spTree>
    <p:custDataLst>
      <p:tags r:id="rId1"/>
    </p:custDataLst>
    <p:extLst>
      <p:ext uri="{BB962C8B-B14F-4D97-AF65-F5344CB8AC3E}">
        <p14:creationId xmlns:p14="http://schemas.microsoft.com/office/powerpoint/2010/main" val="3720330332"/>
      </p:ext>
    </p:extLst>
  </p:cSld>
  <p:clrMapOvr>
    <a:masterClrMapping/>
  </p:clrMapOvr>
  <p:transition advTm="37938">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
                                  </p:iterate>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500"/>
                                        <p:tgtEl>
                                          <p:spTgt spid="8">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fade">
                                      <p:cBhvr>
                                        <p:cTn id="20"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997196"/>
          </a:xfrm>
        </p:spPr>
        <p:txBody>
          <a:bodyPr/>
          <a:lstStyle/>
          <a:p>
            <a:r>
              <a:rPr lang="en-US" dirty="0"/>
              <a:t>Never say Never</a:t>
            </a:r>
            <a:br>
              <a:rPr lang="en-US" dirty="0"/>
            </a:br>
            <a:r>
              <a:rPr sz="3600" dirty="0">
                <a:solidFill>
                  <a:schemeClr val="accent1"/>
                </a:solidFill>
              </a:rPr>
              <a:t>Misunderstood Requirement</a:t>
            </a:r>
          </a:p>
        </p:txBody>
      </p:sp>
      <p:sp>
        <p:nvSpPr>
          <p:cNvPr id="3" name="Text Placeholder 2"/>
          <p:cNvSpPr>
            <a:spLocks noGrp="1"/>
          </p:cNvSpPr>
          <p:nvPr>
            <p:ph idx="1"/>
          </p:nvPr>
        </p:nvSpPr>
        <p:spPr>
          <a:xfrm>
            <a:off x="75066" y="2832591"/>
            <a:ext cx="1953759" cy="538096"/>
          </a:xfrm>
        </p:spPr>
        <p:txBody>
          <a:bodyPr/>
          <a:lstStyle/>
          <a:p>
            <a:pPr marL="0" indent="0">
              <a:lnSpc>
                <a:spcPct val="150000"/>
              </a:lnSpc>
              <a:buNone/>
            </a:pPr>
            <a:r>
              <a:rPr lang="en-US" dirty="0"/>
              <a:t>Requirements</a:t>
            </a:r>
            <a:endParaRPr lang="en-US" sz="1800" b="1" dirty="0"/>
          </a:p>
        </p:txBody>
      </p:sp>
      <p:sp>
        <p:nvSpPr>
          <p:cNvPr id="4" name="Rounded Rectangle 3"/>
          <p:cNvSpPr/>
          <p:nvPr/>
        </p:nvSpPr>
        <p:spPr bwMode="auto">
          <a:xfrm>
            <a:off x="819150" y="2555373"/>
            <a:ext cx="7686675" cy="45719"/>
          </a:xfrm>
          <a:prstGeom prst="roundRect">
            <a:avLst>
              <a:gd name="adj" fmla="val 9033"/>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dirty="0">
              <a:solidFill>
                <a:srgbClr val="000000"/>
              </a:solidFill>
              <a:latin typeface="Calibri" pitchFamily="34" charset="0"/>
            </a:endParaRPr>
          </a:p>
        </p:txBody>
      </p:sp>
      <p:sp>
        <p:nvSpPr>
          <p:cNvPr id="7" name="Text Placeholder 2"/>
          <p:cNvSpPr txBox="1">
            <a:spLocks/>
          </p:cNvSpPr>
          <p:nvPr/>
        </p:nvSpPr>
        <p:spPr>
          <a:xfrm>
            <a:off x="7962333" y="2771356"/>
            <a:ext cx="1086984" cy="538096"/>
          </a:xfrm>
          <a:prstGeom prst="rect">
            <a:avLst/>
          </a:prstGeom>
        </p:spPr>
        <p:txBody>
          <a:bodyPr vert="horz" wrap="square" lIns="0" tIns="0" rIns="0" bIns="0" rtlCol="0">
            <a:spAutoFit/>
          </a:bodyPr>
          <a:lstStyle>
            <a:lvl1pPr marL="361950" indent="-361950" algn="l" defTabSz="914363" rtl="0" eaLnBrk="1" latinLnBrk="0" hangingPunct="1">
              <a:lnSpc>
                <a:spcPct val="90000"/>
              </a:lnSpc>
              <a:spcBef>
                <a:spcPct val="20000"/>
              </a:spcBef>
              <a:buSzPct val="100000"/>
              <a:buFontTx/>
              <a:buBlip>
                <a:blip r:embed="rId3"/>
              </a:buBlip>
              <a:defRPr sz="2600" kern="1200">
                <a:solidFill>
                  <a:schemeClr val="bg1"/>
                </a:solidFill>
                <a:latin typeface="Calibri" pitchFamily="34" charset="0"/>
                <a:ea typeface="+mn-ea"/>
                <a:cs typeface="+mn-cs"/>
              </a:defRPr>
            </a:lvl1pPr>
            <a:lvl2pPr marL="808038" indent="-344488" algn="l" defTabSz="914363" rtl="0" eaLnBrk="1" latinLnBrk="0" hangingPunct="1">
              <a:lnSpc>
                <a:spcPct val="90000"/>
              </a:lnSpc>
              <a:spcBef>
                <a:spcPct val="20000"/>
              </a:spcBef>
              <a:buSzPct val="100000"/>
              <a:buFontTx/>
              <a:buBlip>
                <a:blip r:embed="rId3"/>
              </a:buBlip>
              <a:defRPr sz="2200" kern="1200">
                <a:solidFill>
                  <a:schemeClr val="bg1"/>
                </a:solidFill>
                <a:latin typeface="Calibri" pitchFamily="34" charset="0"/>
                <a:ea typeface="+mn-ea"/>
                <a:cs typeface="+mn-cs"/>
              </a:defRPr>
            </a:lvl2pPr>
            <a:lvl3pPr marL="1168400" indent="-346075" algn="l" defTabSz="914363" rtl="0" eaLnBrk="1" latinLnBrk="0" hangingPunct="1">
              <a:lnSpc>
                <a:spcPct val="90000"/>
              </a:lnSpc>
              <a:spcBef>
                <a:spcPct val="20000"/>
              </a:spcBef>
              <a:buSzPct val="100000"/>
              <a:buFontTx/>
              <a:buBlip>
                <a:blip r:embed="rId3"/>
              </a:buBlip>
              <a:defRPr sz="2200" kern="1200">
                <a:solidFill>
                  <a:schemeClr val="bg1"/>
                </a:solidFill>
                <a:latin typeface="Calibri" pitchFamily="34" charset="0"/>
                <a:ea typeface="+mn-ea"/>
                <a:cs typeface="+mn-cs"/>
              </a:defRPr>
            </a:lvl3pPr>
            <a:lvl4pPr marL="1516063" indent="-347663" algn="l" defTabSz="914363" rtl="0" eaLnBrk="1" latinLnBrk="0" hangingPunct="1">
              <a:lnSpc>
                <a:spcPct val="90000"/>
              </a:lnSpc>
              <a:spcBef>
                <a:spcPct val="20000"/>
              </a:spcBef>
              <a:buSzPct val="100000"/>
              <a:buFontTx/>
              <a:buBlip>
                <a:blip r:embed="rId3"/>
              </a:buBlip>
              <a:defRPr sz="2200" kern="1200">
                <a:solidFill>
                  <a:schemeClr val="bg1"/>
                </a:solidFill>
                <a:latin typeface="Calibri" pitchFamily="34" charset="0"/>
                <a:ea typeface="+mn-ea"/>
                <a:cs typeface="+mn-cs"/>
              </a:defRPr>
            </a:lvl4pPr>
            <a:lvl5pPr marL="1852613" indent="-325438" algn="l" defTabSz="914363" rtl="0" eaLnBrk="1" latinLnBrk="0" hangingPunct="1">
              <a:lnSpc>
                <a:spcPct val="90000"/>
              </a:lnSpc>
              <a:spcBef>
                <a:spcPct val="20000"/>
              </a:spcBef>
              <a:buSzPct val="100000"/>
              <a:buFontTx/>
              <a:buBlip>
                <a:blip r:embed="rId3"/>
              </a:buBlip>
              <a:defRPr sz="22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buFontTx/>
              <a:buNone/>
            </a:pPr>
            <a:r>
              <a:rPr lang="en-US" dirty="0"/>
              <a:t>Demo</a:t>
            </a:r>
            <a:endParaRPr lang="en-US" sz="1800" b="1" dirty="0"/>
          </a:p>
        </p:txBody>
      </p:sp>
      <p:sp>
        <p:nvSpPr>
          <p:cNvPr id="8" name="Rounded Rectangle 7"/>
          <p:cNvSpPr/>
          <p:nvPr/>
        </p:nvSpPr>
        <p:spPr bwMode="auto">
          <a:xfrm>
            <a:off x="801250" y="2371774"/>
            <a:ext cx="45719" cy="393866"/>
          </a:xfrm>
          <a:prstGeom prst="roundRect">
            <a:avLst>
              <a:gd name="adj" fmla="val 9033"/>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dirty="0">
              <a:solidFill>
                <a:srgbClr val="000000"/>
              </a:solidFill>
              <a:latin typeface="Calibri" pitchFamily="34" charset="0"/>
            </a:endParaRPr>
          </a:p>
        </p:txBody>
      </p:sp>
      <p:sp>
        <p:nvSpPr>
          <p:cNvPr id="9" name="Rounded Rectangle 8"/>
          <p:cNvSpPr/>
          <p:nvPr/>
        </p:nvSpPr>
        <p:spPr bwMode="auto">
          <a:xfrm>
            <a:off x="8505825" y="2377490"/>
            <a:ext cx="45719" cy="393866"/>
          </a:xfrm>
          <a:prstGeom prst="roundRect">
            <a:avLst>
              <a:gd name="adj" fmla="val 9033"/>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dirty="0">
              <a:solidFill>
                <a:srgbClr val="000000"/>
              </a:solidFill>
              <a:latin typeface="Calibri" pitchFamily="34" charset="0"/>
            </a:endParaRPr>
          </a:p>
        </p:txBody>
      </p:sp>
    </p:spTree>
    <p:extLst>
      <p:ext uri="{BB962C8B-B14F-4D97-AF65-F5344CB8AC3E}">
        <p14:creationId xmlns:p14="http://schemas.microsoft.com/office/powerpoint/2010/main" val="621052613"/>
      </p:ext>
    </p:extLst>
  </p:cSld>
  <p:clrMapOvr>
    <a:masterClrMapping/>
  </p:clrMapOvr>
  <p:transition advTm="14050">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997196"/>
          </a:xfrm>
        </p:spPr>
        <p:txBody>
          <a:bodyPr/>
          <a:lstStyle/>
          <a:p>
            <a:r>
              <a:rPr lang="en-US" dirty="0"/>
              <a:t>Recap #1</a:t>
            </a:r>
            <a:br>
              <a:rPr lang="en-US" dirty="0"/>
            </a:br>
            <a:r>
              <a:rPr sz="3600" dirty="0">
                <a:solidFill>
                  <a:schemeClr val="accent1"/>
                </a:solidFill>
              </a:rPr>
              <a:t>Misunderstood Requirement</a:t>
            </a:r>
          </a:p>
        </p:txBody>
      </p:sp>
      <p:sp>
        <p:nvSpPr>
          <p:cNvPr id="3" name="Text Placeholder 2"/>
          <p:cNvSpPr>
            <a:spLocks noGrp="1"/>
          </p:cNvSpPr>
          <p:nvPr>
            <p:ph idx="1"/>
          </p:nvPr>
        </p:nvSpPr>
        <p:spPr>
          <a:xfrm>
            <a:off x="3665991" y="1099041"/>
            <a:ext cx="5262154" cy="2640723"/>
          </a:xfrm>
        </p:spPr>
        <p:txBody>
          <a:bodyPr/>
          <a:lstStyle/>
          <a:p>
            <a:pPr marL="0" indent="0">
              <a:lnSpc>
                <a:spcPct val="150000"/>
              </a:lnSpc>
              <a:buNone/>
            </a:pPr>
            <a:r>
              <a:rPr lang="en-US" dirty="0"/>
              <a:t>Onsite Customer</a:t>
            </a:r>
          </a:p>
          <a:p>
            <a:pPr marL="0" indent="0">
              <a:lnSpc>
                <a:spcPct val="150000"/>
              </a:lnSpc>
              <a:buNone/>
            </a:pPr>
            <a:r>
              <a:rPr lang="en-US" dirty="0"/>
              <a:t>Detection</a:t>
            </a:r>
          </a:p>
          <a:p>
            <a:pPr marL="0" indent="0">
              <a:lnSpc>
                <a:spcPct val="150000"/>
              </a:lnSpc>
              <a:buNone/>
            </a:pPr>
            <a:r>
              <a:rPr lang="en-US" dirty="0"/>
              <a:t>1 customer, use your own product</a:t>
            </a:r>
          </a:p>
          <a:p>
            <a:pPr marL="0" indent="0">
              <a:lnSpc>
                <a:spcPct val="150000"/>
              </a:lnSpc>
              <a:buNone/>
            </a:pPr>
            <a:r>
              <a:rPr lang="en-US" dirty="0"/>
              <a:t>Business analyst. Trust. Tunnel Vision</a:t>
            </a:r>
          </a:p>
        </p:txBody>
      </p:sp>
      <p:sp>
        <p:nvSpPr>
          <p:cNvPr id="4" name="Rounded Rectangle 3"/>
          <p:cNvSpPr/>
          <p:nvPr/>
        </p:nvSpPr>
        <p:spPr bwMode="auto">
          <a:xfrm>
            <a:off x="3477201" y="1059947"/>
            <a:ext cx="58162" cy="3694933"/>
          </a:xfrm>
          <a:prstGeom prst="roundRect">
            <a:avLst>
              <a:gd name="adj" fmla="val 9033"/>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dirty="0">
              <a:solidFill>
                <a:srgbClr val="000000"/>
              </a:solidFill>
              <a:latin typeface="Calibri" pitchFamily="34" charset="0"/>
            </a:endParaRPr>
          </a:p>
        </p:txBody>
      </p:sp>
      <p:sp>
        <p:nvSpPr>
          <p:cNvPr id="6" name="Text Placeholder 2"/>
          <p:cNvSpPr txBox="1">
            <a:spLocks/>
          </p:cNvSpPr>
          <p:nvPr/>
        </p:nvSpPr>
        <p:spPr>
          <a:xfrm>
            <a:off x="206828" y="1099041"/>
            <a:ext cx="3150326" cy="3320909"/>
          </a:xfrm>
          <a:prstGeom prst="rect">
            <a:avLst/>
          </a:prstGeom>
        </p:spPr>
        <p:txBody>
          <a:bodyPr vert="horz" wrap="square" lIns="0" tIns="0" rIns="0" bIns="0" rtlCol="0">
            <a:spAutoFit/>
          </a:bodyPr>
          <a:lstStyle>
            <a:lvl1pPr marL="361950" indent="-361950" algn="l" defTabSz="914363" rtl="0" eaLnBrk="1" latinLnBrk="0" hangingPunct="1">
              <a:lnSpc>
                <a:spcPct val="90000"/>
              </a:lnSpc>
              <a:spcBef>
                <a:spcPct val="20000"/>
              </a:spcBef>
              <a:buSzPct val="100000"/>
              <a:buFontTx/>
              <a:buBlip>
                <a:blip r:embed="rId3"/>
              </a:buBlip>
              <a:defRPr sz="2600" kern="1200">
                <a:solidFill>
                  <a:schemeClr val="bg1"/>
                </a:solidFill>
                <a:latin typeface="Calibri" pitchFamily="34" charset="0"/>
                <a:ea typeface="+mn-ea"/>
                <a:cs typeface="+mn-cs"/>
              </a:defRPr>
            </a:lvl1pPr>
            <a:lvl2pPr marL="808038" indent="-344488" algn="l" defTabSz="914363" rtl="0" eaLnBrk="1" latinLnBrk="0" hangingPunct="1">
              <a:lnSpc>
                <a:spcPct val="90000"/>
              </a:lnSpc>
              <a:spcBef>
                <a:spcPct val="20000"/>
              </a:spcBef>
              <a:buSzPct val="100000"/>
              <a:buFontTx/>
              <a:buBlip>
                <a:blip r:embed="rId3"/>
              </a:buBlip>
              <a:defRPr sz="2200" kern="1200">
                <a:solidFill>
                  <a:schemeClr val="bg1"/>
                </a:solidFill>
                <a:latin typeface="Calibri" pitchFamily="34" charset="0"/>
                <a:ea typeface="+mn-ea"/>
                <a:cs typeface="+mn-cs"/>
              </a:defRPr>
            </a:lvl2pPr>
            <a:lvl3pPr marL="1168400" indent="-346075" algn="l" defTabSz="914363" rtl="0" eaLnBrk="1" latinLnBrk="0" hangingPunct="1">
              <a:lnSpc>
                <a:spcPct val="90000"/>
              </a:lnSpc>
              <a:spcBef>
                <a:spcPct val="20000"/>
              </a:spcBef>
              <a:buSzPct val="100000"/>
              <a:buFontTx/>
              <a:buBlip>
                <a:blip r:embed="rId3"/>
              </a:buBlip>
              <a:defRPr sz="2200" kern="1200">
                <a:solidFill>
                  <a:schemeClr val="bg1"/>
                </a:solidFill>
                <a:latin typeface="Calibri" pitchFamily="34" charset="0"/>
                <a:ea typeface="+mn-ea"/>
                <a:cs typeface="+mn-cs"/>
              </a:defRPr>
            </a:lvl3pPr>
            <a:lvl4pPr marL="1516063" indent="-347663" algn="l" defTabSz="914363" rtl="0" eaLnBrk="1" latinLnBrk="0" hangingPunct="1">
              <a:lnSpc>
                <a:spcPct val="90000"/>
              </a:lnSpc>
              <a:spcBef>
                <a:spcPct val="20000"/>
              </a:spcBef>
              <a:buSzPct val="100000"/>
              <a:buFontTx/>
              <a:buBlip>
                <a:blip r:embed="rId3"/>
              </a:buBlip>
              <a:defRPr sz="2200" kern="1200">
                <a:solidFill>
                  <a:schemeClr val="bg1"/>
                </a:solidFill>
                <a:latin typeface="Calibri" pitchFamily="34" charset="0"/>
                <a:ea typeface="+mn-ea"/>
                <a:cs typeface="+mn-cs"/>
              </a:defRPr>
            </a:lvl4pPr>
            <a:lvl5pPr marL="1852613" indent="-325438" algn="l" defTabSz="914363" rtl="0" eaLnBrk="1" latinLnBrk="0" hangingPunct="1">
              <a:lnSpc>
                <a:spcPct val="90000"/>
              </a:lnSpc>
              <a:spcBef>
                <a:spcPct val="20000"/>
              </a:spcBef>
              <a:buSzPct val="100000"/>
              <a:buFontTx/>
              <a:buBlip>
                <a:blip r:embed="rId3"/>
              </a:buBlip>
              <a:defRPr sz="22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50000"/>
              </a:lnSpc>
              <a:buNone/>
            </a:pPr>
            <a:r>
              <a:rPr lang="en-US" dirty="0">
                <a:solidFill>
                  <a:srgbClr val="92D050"/>
                </a:solidFill>
              </a:rPr>
              <a:t>Agile Practice</a:t>
            </a:r>
          </a:p>
          <a:p>
            <a:pPr marL="0" indent="0" algn="r">
              <a:lnSpc>
                <a:spcPct val="150000"/>
              </a:lnSpc>
              <a:buNone/>
            </a:pPr>
            <a:r>
              <a:rPr lang="en-US" dirty="0">
                <a:solidFill>
                  <a:srgbClr val="92D050"/>
                </a:solidFill>
              </a:rPr>
              <a:t>Issue</a:t>
            </a:r>
          </a:p>
          <a:p>
            <a:pPr marL="0" indent="0" algn="r">
              <a:lnSpc>
                <a:spcPct val="150000"/>
              </a:lnSpc>
              <a:buNone/>
            </a:pPr>
            <a:r>
              <a:rPr lang="en-US" dirty="0">
                <a:solidFill>
                  <a:srgbClr val="92D050"/>
                </a:solidFill>
              </a:rPr>
              <a:t>First Steps</a:t>
            </a:r>
          </a:p>
          <a:p>
            <a:pPr marL="0" indent="0" algn="r">
              <a:lnSpc>
                <a:spcPct val="150000"/>
              </a:lnSpc>
              <a:buNone/>
            </a:pPr>
            <a:r>
              <a:rPr lang="en-US" dirty="0">
                <a:solidFill>
                  <a:srgbClr val="92D050"/>
                </a:solidFill>
              </a:rPr>
              <a:t>Common Mistakes</a:t>
            </a:r>
          </a:p>
          <a:p>
            <a:pPr marL="0" indent="0" algn="r">
              <a:lnSpc>
                <a:spcPct val="150000"/>
              </a:lnSpc>
              <a:buNone/>
            </a:pPr>
            <a:r>
              <a:rPr lang="en-US" dirty="0">
                <a:solidFill>
                  <a:srgbClr val="92D050"/>
                </a:solidFill>
              </a:rPr>
              <a:t>Resources</a:t>
            </a:r>
          </a:p>
        </p:txBody>
      </p:sp>
      <p:sp>
        <p:nvSpPr>
          <p:cNvPr id="5" name="Rectangle 4"/>
          <p:cNvSpPr/>
          <p:nvPr/>
        </p:nvSpPr>
        <p:spPr>
          <a:xfrm>
            <a:off x="3665990" y="3876880"/>
            <a:ext cx="5287509" cy="646331"/>
          </a:xfrm>
          <a:prstGeom prst="rect">
            <a:avLst/>
          </a:prstGeom>
        </p:spPr>
        <p:txBody>
          <a:bodyPr wrap="square">
            <a:spAutoFit/>
          </a:bodyPr>
          <a:lstStyle/>
          <a:p>
            <a:r>
              <a:rPr lang="en-US" i="1" dirty="0"/>
              <a:t>Lean Software Development </a:t>
            </a:r>
            <a:r>
              <a:rPr lang="en-US" dirty="0"/>
              <a:t>by Mary </a:t>
            </a:r>
            <a:r>
              <a:rPr lang="en-US" dirty="0" err="1"/>
              <a:t>Poppendieck</a:t>
            </a:r>
            <a:endParaRPr lang="en-US" b="1" i="1" dirty="0"/>
          </a:p>
          <a:p>
            <a:r>
              <a:rPr lang="en-US" i="1" dirty="0"/>
              <a:t>www.industrialxp.org/sittingTogether.html</a:t>
            </a:r>
            <a:endParaRPr lang="en-US" b="1" dirty="0"/>
          </a:p>
        </p:txBody>
      </p:sp>
    </p:spTree>
    <p:extLst>
      <p:ext uri="{BB962C8B-B14F-4D97-AF65-F5344CB8AC3E}">
        <p14:creationId xmlns:p14="http://schemas.microsoft.com/office/powerpoint/2010/main" val="1430572264"/>
      </p:ext>
    </p:extLst>
  </p:cSld>
  <p:clrMapOvr>
    <a:masterClrMapping/>
  </p:clrMapOvr>
  <p:transition advTm="134080">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904" y="1828800"/>
            <a:ext cx="4927896" cy="914096"/>
          </a:xfrm>
        </p:spPr>
        <p:txBody>
          <a:bodyPr/>
          <a:lstStyle/>
          <a:p>
            <a:pPr algn="ctr"/>
            <a:r>
              <a:rPr sz="6600" dirty="0">
                <a:solidFill>
                  <a:schemeClr val="accent1"/>
                </a:solidFill>
              </a:rPr>
              <a:t>Mistake #2</a:t>
            </a:r>
          </a:p>
        </p:txBody>
      </p:sp>
    </p:spTree>
    <p:extLst>
      <p:ext uri="{BB962C8B-B14F-4D97-AF65-F5344CB8AC3E}">
        <p14:creationId xmlns:p14="http://schemas.microsoft.com/office/powerpoint/2010/main" val="3808656009"/>
      </p:ext>
    </p:extLst>
  </p:cSld>
  <p:clrMapOvr>
    <a:masterClrMapping/>
  </p:clrMapOvr>
  <p:transition advTm="120431">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498598"/>
          </a:xfrm>
        </p:spPr>
        <p:txBody>
          <a:bodyPr/>
          <a:lstStyle/>
          <a:p>
            <a:r>
              <a:rPr lang="en-US" dirty="0"/>
              <a:t>What was the Mistake?</a:t>
            </a:r>
            <a:endParaRPr sz="3600" dirty="0">
              <a:solidFill>
                <a:schemeClr val="accent1"/>
              </a:solidFill>
            </a:endParaRPr>
          </a:p>
        </p:txBody>
      </p:sp>
      <p:sp>
        <p:nvSpPr>
          <p:cNvPr id="8" name="Content Placeholder 6"/>
          <p:cNvSpPr>
            <a:spLocks noGrp="1"/>
          </p:cNvSpPr>
          <p:nvPr>
            <p:ph idx="1"/>
          </p:nvPr>
        </p:nvSpPr>
        <p:spPr>
          <a:xfrm>
            <a:off x="576578" y="1563977"/>
            <a:ext cx="8382000" cy="1680460"/>
          </a:xfrm>
        </p:spPr>
        <p:txBody>
          <a:bodyPr/>
          <a:lstStyle/>
          <a:p>
            <a:pPr marL="0" indent="0">
              <a:buNone/>
            </a:pPr>
            <a:r>
              <a:rPr lang="en-US" dirty="0"/>
              <a:t>How would you mitigate the cost of mistakes?</a:t>
            </a:r>
          </a:p>
          <a:p>
            <a:r>
              <a:rPr lang="en-US" dirty="0"/>
              <a:t>Detection (early)</a:t>
            </a:r>
          </a:p>
          <a:p>
            <a:r>
              <a:rPr lang="en-US" dirty="0"/>
              <a:t>Change (easy)</a:t>
            </a:r>
          </a:p>
          <a:p>
            <a:r>
              <a:rPr lang="en-US" dirty="0"/>
              <a:t>Area of Effect (reduced)</a:t>
            </a:r>
          </a:p>
        </p:txBody>
      </p:sp>
      <p:sp>
        <p:nvSpPr>
          <p:cNvPr id="9" name="Title 1"/>
          <p:cNvSpPr txBox="1">
            <a:spLocks/>
          </p:cNvSpPr>
          <p:nvPr/>
        </p:nvSpPr>
        <p:spPr>
          <a:xfrm>
            <a:off x="530758" y="133350"/>
            <a:ext cx="8375946" cy="99719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3600" b="0" kern="1200" cap="none" spc="-100" baseline="0">
                <a:ln w="3175">
                  <a:noFill/>
                </a:ln>
                <a:solidFill>
                  <a:schemeClr val="bg1"/>
                </a:solidFill>
                <a:effectLst/>
                <a:latin typeface="Calibri" pitchFamily="34" charset="0"/>
                <a:ea typeface="+mn-ea"/>
                <a:cs typeface="Arial" charset="0"/>
              </a:defRPr>
            </a:lvl1pPr>
          </a:lstStyle>
          <a:p>
            <a:br>
              <a:rPr lang="en-US" dirty="0">
                <a:solidFill>
                  <a:schemeClr val="accent1"/>
                </a:solidFill>
              </a:rPr>
            </a:br>
            <a:r>
              <a:rPr lang="en-US" dirty="0">
                <a:solidFill>
                  <a:schemeClr val="accent1"/>
                </a:solidFill>
              </a:rPr>
              <a:t>Knowledge Silo</a:t>
            </a:r>
          </a:p>
        </p:txBody>
      </p:sp>
    </p:spTree>
    <p:custDataLst>
      <p:tags r:id="rId1"/>
    </p:custDataLst>
    <p:extLst>
      <p:ext uri="{BB962C8B-B14F-4D97-AF65-F5344CB8AC3E}">
        <p14:creationId xmlns:p14="http://schemas.microsoft.com/office/powerpoint/2010/main" val="4146184188"/>
      </p:ext>
    </p:extLst>
  </p:cSld>
  <p:clrMapOvr>
    <a:masterClrMapping/>
  </p:clrMapOvr>
  <p:transition advTm="59054">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
                                  </p:iterate>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500"/>
                                        <p:tgtEl>
                                          <p:spTgt spid="8">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fade">
                                      <p:cBhvr>
                                        <p:cTn id="20"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997196"/>
          </a:xfrm>
        </p:spPr>
        <p:txBody>
          <a:bodyPr/>
          <a:lstStyle/>
          <a:p>
            <a:r>
              <a:rPr lang="en-US" dirty="0"/>
              <a:t>Recap #2</a:t>
            </a:r>
            <a:br>
              <a:rPr lang="en-US" dirty="0"/>
            </a:br>
            <a:r>
              <a:rPr lang="en-US" dirty="0">
                <a:solidFill>
                  <a:schemeClr val="accent1"/>
                </a:solidFill>
              </a:rPr>
              <a:t>Knowledge Silo</a:t>
            </a:r>
            <a:endParaRPr sz="3600" dirty="0">
              <a:solidFill>
                <a:schemeClr val="accent1"/>
              </a:solidFill>
            </a:endParaRPr>
          </a:p>
        </p:txBody>
      </p:sp>
      <p:sp>
        <p:nvSpPr>
          <p:cNvPr id="3" name="Text Placeholder 2"/>
          <p:cNvSpPr>
            <a:spLocks noGrp="1"/>
          </p:cNvSpPr>
          <p:nvPr>
            <p:ph idx="1"/>
          </p:nvPr>
        </p:nvSpPr>
        <p:spPr>
          <a:xfrm>
            <a:off x="3665991" y="1099041"/>
            <a:ext cx="5262154" cy="3585597"/>
          </a:xfrm>
        </p:spPr>
        <p:txBody>
          <a:bodyPr/>
          <a:lstStyle/>
          <a:p>
            <a:pPr marL="0" indent="0">
              <a:lnSpc>
                <a:spcPct val="150000"/>
              </a:lnSpc>
              <a:buNone/>
            </a:pPr>
            <a:r>
              <a:rPr lang="en-US" dirty="0"/>
              <a:t>Pair Programming / Mob Programming</a:t>
            </a:r>
          </a:p>
          <a:p>
            <a:pPr marL="0" indent="0">
              <a:lnSpc>
                <a:spcPct val="150000"/>
              </a:lnSpc>
              <a:buNone/>
            </a:pPr>
            <a:r>
              <a:rPr lang="en-US" dirty="0"/>
              <a:t>Change</a:t>
            </a:r>
          </a:p>
          <a:p>
            <a:pPr marL="0" indent="0">
              <a:lnSpc>
                <a:spcPct val="100000"/>
              </a:lnSpc>
              <a:buNone/>
            </a:pPr>
            <a:r>
              <a:rPr lang="en-US" dirty="0"/>
              <a:t>½ hour a day, everyday or </a:t>
            </a:r>
          </a:p>
          <a:p>
            <a:pPr marL="0" indent="0">
              <a:lnSpc>
                <a:spcPct val="100000"/>
              </a:lnSpc>
              <a:buNone/>
            </a:pPr>
            <a:r>
              <a:rPr lang="en-US" dirty="0"/>
              <a:t>90 mins 1-3 times a week</a:t>
            </a:r>
          </a:p>
          <a:p>
            <a:pPr marL="0" indent="0">
              <a:lnSpc>
                <a:spcPct val="150000"/>
              </a:lnSpc>
              <a:buNone/>
            </a:pPr>
            <a:r>
              <a:rPr lang="en-US" dirty="0"/>
              <a:t>1 person watching</a:t>
            </a:r>
          </a:p>
          <a:p>
            <a:pPr marL="0" indent="0">
              <a:lnSpc>
                <a:spcPct val="100000"/>
              </a:lnSpc>
              <a:buNone/>
            </a:pPr>
            <a:r>
              <a:rPr lang="en-US" sz="1800" i="1" dirty="0"/>
              <a:t>Pair Programming Illuminated </a:t>
            </a:r>
            <a:r>
              <a:rPr lang="en-US" sz="1800" dirty="0"/>
              <a:t>by </a:t>
            </a:r>
            <a:r>
              <a:rPr lang="en-US" sz="1800" b="1" dirty="0"/>
              <a:t>Laurie Williams</a:t>
            </a:r>
          </a:p>
          <a:p>
            <a:pPr marL="0" indent="0">
              <a:lnSpc>
                <a:spcPct val="100000"/>
              </a:lnSpc>
              <a:buNone/>
            </a:pPr>
            <a:r>
              <a:rPr lang="en-US" sz="1800" i="1" dirty="0" err="1"/>
              <a:t>mobprogrammingguidebook.com</a:t>
            </a:r>
            <a:r>
              <a:rPr lang="en-US" sz="1800" i="1" dirty="0"/>
              <a:t> </a:t>
            </a:r>
            <a:endParaRPr lang="en-US" sz="1800" b="1" dirty="0"/>
          </a:p>
        </p:txBody>
      </p:sp>
      <p:sp>
        <p:nvSpPr>
          <p:cNvPr id="4" name="Rounded Rectangle 3"/>
          <p:cNvSpPr/>
          <p:nvPr/>
        </p:nvSpPr>
        <p:spPr bwMode="auto">
          <a:xfrm>
            <a:off x="3477201" y="1059947"/>
            <a:ext cx="58162" cy="3694933"/>
          </a:xfrm>
          <a:prstGeom prst="roundRect">
            <a:avLst>
              <a:gd name="adj" fmla="val 9033"/>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dirty="0">
              <a:solidFill>
                <a:srgbClr val="000000"/>
              </a:solidFill>
              <a:latin typeface="Calibri" pitchFamily="34" charset="0"/>
            </a:endParaRPr>
          </a:p>
        </p:txBody>
      </p:sp>
      <p:sp>
        <p:nvSpPr>
          <p:cNvPr id="6" name="Text Placeholder 2"/>
          <p:cNvSpPr txBox="1">
            <a:spLocks/>
          </p:cNvSpPr>
          <p:nvPr/>
        </p:nvSpPr>
        <p:spPr>
          <a:xfrm>
            <a:off x="206828" y="1099041"/>
            <a:ext cx="3150326" cy="3320909"/>
          </a:xfrm>
          <a:prstGeom prst="rect">
            <a:avLst/>
          </a:prstGeom>
        </p:spPr>
        <p:txBody>
          <a:bodyPr vert="horz" wrap="square" lIns="0" tIns="0" rIns="0" bIns="0" rtlCol="0">
            <a:spAutoFit/>
          </a:bodyPr>
          <a:lstStyle>
            <a:lvl1pPr marL="361950" indent="-361950" algn="l" defTabSz="914363" rtl="0" eaLnBrk="1" latinLnBrk="0" hangingPunct="1">
              <a:lnSpc>
                <a:spcPct val="90000"/>
              </a:lnSpc>
              <a:spcBef>
                <a:spcPct val="20000"/>
              </a:spcBef>
              <a:buSzPct val="100000"/>
              <a:buFontTx/>
              <a:buBlip>
                <a:blip r:embed="rId3"/>
              </a:buBlip>
              <a:defRPr sz="2600" kern="1200">
                <a:solidFill>
                  <a:schemeClr val="bg1"/>
                </a:solidFill>
                <a:latin typeface="Calibri" pitchFamily="34" charset="0"/>
                <a:ea typeface="+mn-ea"/>
                <a:cs typeface="+mn-cs"/>
              </a:defRPr>
            </a:lvl1pPr>
            <a:lvl2pPr marL="808038" indent="-344488" algn="l" defTabSz="914363" rtl="0" eaLnBrk="1" latinLnBrk="0" hangingPunct="1">
              <a:lnSpc>
                <a:spcPct val="90000"/>
              </a:lnSpc>
              <a:spcBef>
                <a:spcPct val="20000"/>
              </a:spcBef>
              <a:buSzPct val="100000"/>
              <a:buFontTx/>
              <a:buBlip>
                <a:blip r:embed="rId3"/>
              </a:buBlip>
              <a:defRPr sz="2200" kern="1200">
                <a:solidFill>
                  <a:schemeClr val="bg1"/>
                </a:solidFill>
                <a:latin typeface="Calibri" pitchFamily="34" charset="0"/>
                <a:ea typeface="+mn-ea"/>
                <a:cs typeface="+mn-cs"/>
              </a:defRPr>
            </a:lvl2pPr>
            <a:lvl3pPr marL="1168400" indent="-346075" algn="l" defTabSz="914363" rtl="0" eaLnBrk="1" latinLnBrk="0" hangingPunct="1">
              <a:lnSpc>
                <a:spcPct val="90000"/>
              </a:lnSpc>
              <a:spcBef>
                <a:spcPct val="20000"/>
              </a:spcBef>
              <a:buSzPct val="100000"/>
              <a:buFontTx/>
              <a:buBlip>
                <a:blip r:embed="rId3"/>
              </a:buBlip>
              <a:defRPr sz="2200" kern="1200">
                <a:solidFill>
                  <a:schemeClr val="bg1"/>
                </a:solidFill>
                <a:latin typeface="Calibri" pitchFamily="34" charset="0"/>
                <a:ea typeface="+mn-ea"/>
                <a:cs typeface="+mn-cs"/>
              </a:defRPr>
            </a:lvl3pPr>
            <a:lvl4pPr marL="1516063" indent="-347663" algn="l" defTabSz="914363" rtl="0" eaLnBrk="1" latinLnBrk="0" hangingPunct="1">
              <a:lnSpc>
                <a:spcPct val="90000"/>
              </a:lnSpc>
              <a:spcBef>
                <a:spcPct val="20000"/>
              </a:spcBef>
              <a:buSzPct val="100000"/>
              <a:buFontTx/>
              <a:buBlip>
                <a:blip r:embed="rId3"/>
              </a:buBlip>
              <a:defRPr sz="2200" kern="1200">
                <a:solidFill>
                  <a:schemeClr val="bg1"/>
                </a:solidFill>
                <a:latin typeface="Calibri" pitchFamily="34" charset="0"/>
                <a:ea typeface="+mn-ea"/>
                <a:cs typeface="+mn-cs"/>
              </a:defRPr>
            </a:lvl4pPr>
            <a:lvl5pPr marL="1852613" indent="-325438" algn="l" defTabSz="914363" rtl="0" eaLnBrk="1" latinLnBrk="0" hangingPunct="1">
              <a:lnSpc>
                <a:spcPct val="90000"/>
              </a:lnSpc>
              <a:spcBef>
                <a:spcPct val="20000"/>
              </a:spcBef>
              <a:buSzPct val="100000"/>
              <a:buFontTx/>
              <a:buBlip>
                <a:blip r:embed="rId3"/>
              </a:buBlip>
              <a:defRPr sz="22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50000"/>
              </a:lnSpc>
              <a:buNone/>
            </a:pPr>
            <a:r>
              <a:rPr lang="en-US" dirty="0">
                <a:solidFill>
                  <a:srgbClr val="92D050"/>
                </a:solidFill>
              </a:rPr>
              <a:t>Agile Practice</a:t>
            </a:r>
          </a:p>
          <a:p>
            <a:pPr marL="0" indent="0" algn="r">
              <a:lnSpc>
                <a:spcPct val="150000"/>
              </a:lnSpc>
              <a:buNone/>
            </a:pPr>
            <a:r>
              <a:rPr lang="en-US" dirty="0">
                <a:solidFill>
                  <a:srgbClr val="92D050"/>
                </a:solidFill>
              </a:rPr>
              <a:t>Issue</a:t>
            </a:r>
          </a:p>
          <a:p>
            <a:pPr marL="0" indent="0" algn="r">
              <a:lnSpc>
                <a:spcPct val="150000"/>
              </a:lnSpc>
              <a:buNone/>
            </a:pPr>
            <a:r>
              <a:rPr lang="en-US" dirty="0">
                <a:solidFill>
                  <a:srgbClr val="92D050"/>
                </a:solidFill>
              </a:rPr>
              <a:t>First Steps</a:t>
            </a:r>
          </a:p>
          <a:p>
            <a:pPr marL="0" indent="0" algn="r">
              <a:lnSpc>
                <a:spcPct val="150000"/>
              </a:lnSpc>
              <a:buNone/>
            </a:pPr>
            <a:r>
              <a:rPr lang="en-US" dirty="0">
                <a:solidFill>
                  <a:srgbClr val="92D050"/>
                </a:solidFill>
              </a:rPr>
              <a:t>Common Mistakes</a:t>
            </a:r>
          </a:p>
          <a:p>
            <a:pPr marL="0" indent="0" algn="r">
              <a:lnSpc>
                <a:spcPct val="150000"/>
              </a:lnSpc>
              <a:buNone/>
            </a:pPr>
            <a:r>
              <a:rPr lang="en-US" dirty="0">
                <a:solidFill>
                  <a:srgbClr val="92D050"/>
                </a:solidFill>
              </a:rPr>
              <a:t>Resources</a:t>
            </a:r>
          </a:p>
        </p:txBody>
      </p:sp>
    </p:spTree>
    <p:extLst>
      <p:ext uri="{BB962C8B-B14F-4D97-AF65-F5344CB8AC3E}">
        <p14:creationId xmlns:p14="http://schemas.microsoft.com/office/powerpoint/2010/main" val="3974293268"/>
      </p:ext>
    </p:extLst>
  </p:cSld>
  <p:clrMapOvr>
    <a:masterClrMapping/>
  </p:clrMapOvr>
  <p:transition advTm="29588">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904" y="1828800"/>
            <a:ext cx="4927896" cy="914096"/>
          </a:xfrm>
        </p:spPr>
        <p:txBody>
          <a:bodyPr/>
          <a:lstStyle/>
          <a:p>
            <a:pPr algn="ctr"/>
            <a:r>
              <a:rPr sz="6600" dirty="0">
                <a:solidFill>
                  <a:schemeClr val="accent1"/>
                </a:solidFill>
              </a:rPr>
              <a:t>Mistake #3</a:t>
            </a:r>
          </a:p>
        </p:txBody>
      </p:sp>
    </p:spTree>
    <p:extLst>
      <p:ext uri="{BB962C8B-B14F-4D97-AF65-F5344CB8AC3E}">
        <p14:creationId xmlns:p14="http://schemas.microsoft.com/office/powerpoint/2010/main" val="3569614535"/>
      </p:ext>
    </p:extLst>
  </p:cSld>
  <p:clrMapOvr>
    <a:masterClrMapping/>
  </p:clrMapOvr>
  <p:transition advTm="123042">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498598"/>
          </a:xfrm>
        </p:spPr>
        <p:txBody>
          <a:bodyPr/>
          <a:lstStyle/>
          <a:p>
            <a:r>
              <a:rPr lang="en-US" dirty="0"/>
              <a:t>What was the Mistake?</a:t>
            </a:r>
            <a:endParaRPr sz="3600" dirty="0">
              <a:solidFill>
                <a:schemeClr val="accent1"/>
              </a:solidFill>
            </a:endParaRPr>
          </a:p>
        </p:txBody>
      </p:sp>
      <p:sp>
        <p:nvSpPr>
          <p:cNvPr id="8" name="Content Placeholder 6"/>
          <p:cNvSpPr>
            <a:spLocks noGrp="1"/>
          </p:cNvSpPr>
          <p:nvPr>
            <p:ph idx="1"/>
          </p:nvPr>
        </p:nvSpPr>
        <p:spPr>
          <a:xfrm>
            <a:off x="576578" y="1563977"/>
            <a:ext cx="8382000" cy="1680460"/>
          </a:xfrm>
        </p:spPr>
        <p:txBody>
          <a:bodyPr/>
          <a:lstStyle/>
          <a:p>
            <a:pPr marL="0" indent="0">
              <a:buNone/>
            </a:pPr>
            <a:r>
              <a:rPr lang="en-US" dirty="0"/>
              <a:t>How would you mitigate the cost of mistakes?</a:t>
            </a:r>
          </a:p>
          <a:p>
            <a:r>
              <a:rPr lang="en-US" dirty="0"/>
              <a:t>Detection (early)</a:t>
            </a:r>
          </a:p>
          <a:p>
            <a:r>
              <a:rPr lang="en-US" dirty="0"/>
              <a:t>Change (easy)</a:t>
            </a:r>
          </a:p>
          <a:p>
            <a:r>
              <a:rPr lang="en-US" dirty="0"/>
              <a:t>Area of Effect (reduced)</a:t>
            </a:r>
          </a:p>
        </p:txBody>
      </p:sp>
      <p:sp>
        <p:nvSpPr>
          <p:cNvPr id="9" name="Title 1"/>
          <p:cNvSpPr txBox="1">
            <a:spLocks/>
          </p:cNvSpPr>
          <p:nvPr/>
        </p:nvSpPr>
        <p:spPr>
          <a:xfrm>
            <a:off x="530758" y="133350"/>
            <a:ext cx="8375946" cy="99719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3600" b="0" kern="1200" cap="none" spc="-100" baseline="0">
                <a:ln w="3175">
                  <a:noFill/>
                </a:ln>
                <a:solidFill>
                  <a:schemeClr val="bg1"/>
                </a:solidFill>
                <a:effectLst/>
                <a:latin typeface="Calibri" pitchFamily="34" charset="0"/>
                <a:ea typeface="+mn-ea"/>
                <a:cs typeface="Arial" charset="0"/>
              </a:defRPr>
            </a:lvl1pPr>
          </a:lstStyle>
          <a:p>
            <a:br>
              <a:rPr lang="en-US" dirty="0">
                <a:solidFill>
                  <a:schemeClr val="accent1"/>
                </a:solidFill>
              </a:rPr>
            </a:br>
            <a:r>
              <a:rPr lang="en-US" dirty="0">
                <a:solidFill>
                  <a:schemeClr val="accent1"/>
                </a:solidFill>
              </a:rPr>
              <a:t>Changing Requirement</a:t>
            </a:r>
          </a:p>
        </p:txBody>
      </p:sp>
    </p:spTree>
    <p:custDataLst>
      <p:tags r:id="rId1"/>
    </p:custDataLst>
    <p:extLst>
      <p:ext uri="{BB962C8B-B14F-4D97-AF65-F5344CB8AC3E}">
        <p14:creationId xmlns:p14="http://schemas.microsoft.com/office/powerpoint/2010/main" val="3508298410"/>
      </p:ext>
    </p:extLst>
  </p:cSld>
  <p:clrMapOvr>
    <a:masterClrMapping/>
  </p:clrMapOvr>
  <p:transition advTm="50097">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
                                  </p:iterate>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500"/>
                                        <p:tgtEl>
                                          <p:spTgt spid="8">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fade">
                                      <p:cBhvr>
                                        <p:cTn id="20"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997196"/>
          </a:xfrm>
        </p:spPr>
        <p:txBody>
          <a:bodyPr/>
          <a:lstStyle/>
          <a:p>
            <a:r>
              <a:rPr lang="en-US" dirty="0"/>
              <a:t>Recap #3</a:t>
            </a:r>
            <a:br>
              <a:rPr lang="en-US" dirty="0"/>
            </a:br>
            <a:r>
              <a:rPr lang="en-US" dirty="0">
                <a:solidFill>
                  <a:schemeClr val="accent1"/>
                </a:solidFill>
              </a:rPr>
              <a:t>Changing Requirement</a:t>
            </a:r>
            <a:endParaRPr sz="3600" dirty="0">
              <a:solidFill>
                <a:schemeClr val="accent1"/>
              </a:solidFill>
            </a:endParaRPr>
          </a:p>
        </p:txBody>
      </p:sp>
      <p:sp>
        <p:nvSpPr>
          <p:cNvPr id="3" name="Text Placeholder 2"/>
          <p:cNvSpPr>
            <a:spLocks noGrp="1"/>
          </p:cNvSpPr>
          <p:nvPr>
            <p:ph idx="1"/>
          </p:nvPr>
        </p:nvSpPr>
        <p:spPr>
          <a:xfrm>
            <a:off x="3665991" y="1099041"/>
            <a:ext cx="5262154" cy="3582519"/>
          </a:xfrm>
        </p:spPr>
        <p:txBody>
          <a:bodyPr/>
          <a:lstStyle/>
          <a:p>
            <a:pPr marL="0" indent="0">
              <a:lnSpc>
                <a:spcPct val="150000"/>
              </a:lnSpc>
              <a:buNone/>
            </a:pPr>
            <a:r>
              <a:rPr lang="en-US" dirty="0"/>
              <a:t>Refactoring</a:t>
            </a:r>
          </a:p>
          <a:p>
            <a:pPr marL="0" indent="0">
              <a:lnSpc>
                <a:spcPct val="150000"/>
              </a:lnSpc>
              <a:buNone/>
            </a:pPr>
            <a:r>
              <a:rPr lang="en-US" dirty="0"/>
              <a:t>Change</a:t>
            </a:r>
          </a:p>
          <a:p>
            <a:pPr marL="0" indent="0">
              <a:lnSpc>
                <a:spcPct val="150000"/>
              </a:lnSpc>
              <a:buNone/>
            </a:pPr>
            <a:r>
              <a:rPr lang="en-US" dirty="0"/>
              <a:t>2 minute steps. Automatic </a:t>
            </a:r>
            <a:r>
              <a:rPr lang="en-US" dirty="0" err="1"/>
              <a:t>Refactorings</a:t>
            </a:r>
            <a:endParaRPr lang="en-US" dirty="0"/>
          </a:p>
          <a:p>
            <a:pPr marL="0" indent="0">
              <a:lnSpc>
                <a:spcPct val="150000"/>
              </a:lnSpc>
              <a:buNone/>
            </a:pPr>
            <a:r>
              <a:rPr lang="en-US" dirty="0"/>
              <a:t>Rewrites, Adding Functionality </a:t>
            </a:r>
          </a:p>
          <a:p>
            <a:pPr marL="0" indent="0">
              <a:lnSpc>
                <a:spcPct val="150000"/>
              </a:lnSpc>
              <a:buNone/>
            </a:pPr>
            <a:r>
              <a:rPr lang="en-US" sz="1800" i="1" dirty="0"/>
              <a:t>Working Effectively w/Legacy Code </a:t>
            </a:r>
            <a:r>
              <a:rPr lang="en-US" sz="1800" dirty="0"/>
              <a:t>by </a:t>
            </a:r>
            <a:r>
              <a:rPr lang="en-US" sz="1800" b="1" dirty="0"/>
              <a:t>Michael Feathers</a:t>
            </a:r>
            <a:endParaRPr lang="en-US" sz="1800" b="1" i="1" dirty="0"/>
          </a:p>
          <a:p>
            <a:pPr marL="0" indent="0">
              <a:lnSpc>
                <a:spcPct val="150000"/>
              </a:lnSpc>
              <a:buNone/>
            </a:pPr>
            <a:r>
              <a:rPr lang="en-US" sz="1800" i="1" dirty="0"/>
              <a:t>Clean Code </a:t>
            </a:r>
            <a:r>
              <a:rPr lang="en-US" sz="1800" dirty="0"/>
              <a:t>by </a:t>
            </a:r>
            <a:r>
              <a:rPr lang="en-US" sz="1800" b="1" dirty="0"/>
              <a:t>Robert Martin</a:t>
            </a:r>
          </a:p>
        </p:txBody>
      </p:sp>
      <p:sp>
        <p:nvSpPr>
          <p:cNvPr id="4" name="Rounded Rectangle 3"/>
          <p:cNvSpPr/>
          <p:nvPr/>
        </p:nvSpPr>
        <p:spPr bwMode="auto">
          <a:xfrm>
            <a:off x="3477201" y="1059947"/>
            <a:ext cx="58162" cy="3694933"/>
          </a:xfrm>
          <a:prstGeom prst="roundRect">
            <a:avLst>
              <a:gd name="adj" fmla="val 9033"/>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dirty="0">
              <a:solidFill>
                <a:srgbClr val="000000"/>
              </a:solidFill>
              <a:latin typeface="Calibri" pitchFamily="34" charset="0"/>
            </a:endParaRPr>
          </a:p>
        </p:txBody>
      </p:sp>
      <p:sp>
        <p:nvSpPr>
          <p:cNvPr id="6" name="Text Placeholder 2"/>
          <p:cNvSpPr txBox="1">
            <a:spLocks/>
          </p:cNvSpPr>
          <p:nvPr/>
        </p:nvSpPr>
        <p:spPr>
          <a:xfrm>
            <a:off x="206828" y="1099041"/>
            <a:ext cx="3150326" cy="3320909"/>
          </a:xfrm>
          <a:prstGeom prst="rect">
            <a:avLst/>
          </a:prstGeom>
        </p:spPr>
        <p:txBody>
          <a:bodyPr vert="horz" wrap="square" lIns="0" tIns="0" rIns="0" bIns="0" rtlCol="0">
            <a:spAutoFit/>
          </a:bodyPr>
          <a:lstStyle>
            <a:lvl1pPr marL="361950" indent="-361950" algn="l" defTabSz="914363" rtl="0" eaLnBrk="1" latinLnBrk="0" hangingPunct="1">
              <a:lnSpc>
                <a:spcPct val="90000"/>
              </a:lnSpc>
              <a:spcBef>
                <a:spcPct val="20000"/>
              </a:spcBef>
              <a:buSzPct val="100000"/>
              <a:buFontTx/>
              <a:buBlip>
                <a:blip r:embed="rId3"/>
              </a:buBlip>
              <a:defRPr sz="2600" kern="1200">
                <a:solidFill>
                  <a:schemeClr val="bg1"/>
                </a:solidFill>
                <a:latin typeface="Calibri" pitchFamily="34" charset="0"/>
                <a:ea typeface="+mn-ea"/>
                <a:cs typeface="+mn-cs"/>
              </a:defRPr>
            </a:lvl1pPr>
            <a:lvl2pPr marL="808038" indent="-344488" algn="l" defTabSz="914363" rtl="0" eaLnBrk="1" latinLnBrk="0" hangingPunct="1">
              <a:lnSpc>
                <a:spcPct val="90000"/>
              </a:lnSpc>
              <a:spcBef>
                <a:spcPct val="20000"/>
              </a:spcBef>
              <a:buSzPct val="100000"/>
              <a:buFontTx/>
              <a:buBlip>
                <a:blip r:embed="rId3"/>
              </a:buBlip>
              <a:defRPr sz="2200" kern="1200">
                <a:solidFill>
                  <a:schemeClr val="bg1"/>
                </a:solidFill>
                <a:latin typeface="Calibri" pitchFamily="34" charset="0"/>
                <a:ea typeface="+mn-ea"/>
                <a:cs typeface="+mn-cs"/>
              </a:defRPr>
            </a:lvl2pPr>
            <a:lvl3pPr marL="1168400" indent="-346075" algn="l" defTabSz="914363" rtl="0" eaLnBrk="1" latinLnBrk="0" hangingPunct="1">
              <a:lnSpc>
                <a:spcPct val="90000"/>
              </a:lnSpc>
              <a:spcBef>
                <a:spcPct val="20000"/>
              </a:spcBef>
              <a:buSzPct val="100000"/>
              <a:buFontTx/>
              <a:buBlip>
                <a:blip r:embed="rId3"/>
              </a:buBlip>
              <a:defRPr sz="2200" kern="1200">
                <a:solidFill>
                  <a:schemeClr val="bg1"/>
                </a:solidFill>
                <a:latin typeface="Calibri" pitchFamily="34" charset="0"/>
                <a:ea typeface="+mn-ea"/>
                <a:cs typeface="+mn-cs"/>
              </a:defRPr>
            </a:lvl3pPr>
            <a:lvl4pPr marL="1516063" indent="-347663" algn="l" defTabSz="914363" rtl="0" eaLnBrk="1" latinLnBrk="0" hangingPunct="1">
              <a:lnSpc>
                <a:spcPct val="90000"/>
              </a:lnSpc>
              <a:spcBef>
                <a:spcPct val="20000"/>
              </a:spcBef>
              <a:buSzPct val="100000"/>
              <a:buFontTx/>
              <a:buBlip>
                <a:blip r:embed="rId3"/>
              </a:buBlip>
              <a:defRPr sz="2200" kern="1200">
                <a:solidFill>
                  <a:schemeClr val="bg1"/>
                </a:solidFill>
                <a:latin typeface="Calibri" pitchFamily="34" charset="0"/>
                <a:ea typeface="+mn-ea"/>
                <a:cs typeface="+mn-cs"/>
              </a:defRPr>
            </a:lvl4pPr>
            <a:lvl5pPr marL="1852613" indent="-325438" algn="l" defTabSz="914363" rtl="0" eaLnBrk="1" latinLnBrk="0" hangingPunct="1">
              <a:lnSpc>
                <a:spcPct val="90000"/>
              </a:lnSpc>
              <a:spcBef>
                <a:spcPct val="20000"/>
              </a:spcBef>
              <a:buSzPct val="100000"/>
              <a:buFontTx/>
              <a:buBlip>
                <a:blip r:embed="rId3"/>
              </a:buBlip>
              <a:defRPr sz="22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50000"/>
              </a:lnSpc>
              <a:buNone/>
            </a:pPr>
            <a:r>
              <a:rPr lang="en-US" dirty="0">
                <a:solidFill>
                  <a:srgbClr val="92D050"/>
                </a:solidFill>
              </a:rPr>
              <a:t>Agile Practice</a:t>
            </a:r>
          </a:p>
          <a:p>
            <a:pPr marL="0" indent="0" algn="r">
              <a:lnSpc>
                <a:spcPct val="150000"/>
              </a:lnSpc>
              <a:buNone/>
            </a:pPr>
            <a:r>
              <a:rPr lang="en-US" dirty="0">
                <a:solidFill>
                  <a:srgbClr val="92D050"/>
                </a:solidFill>
              </a:rPr>
              <a:t>Issue</a:t>
            </a:r>
          </a:p>
          <a:p>
            <a:pPr marL="0" indent="0" algn="r">
              <a:lnSpc>
                <a:spcPct val="150000"/>
              </a:lnSpc>
              <a:buNone/>
            </a:pPr>
            <a:r>
              <a:rPr lang="en-US" dirty="0">
                <a:solidFill>
                  <a:srgbClr val="92D050"/>
                </a:solidFill>
              </a:rPr>
              <a:t>First Steps</a:t>
            </a:r>
          </a:p>
          <a:p>
            <a:pPr marL="0" indent="0" algn="r">
              <a:lnSpc>
                <a:spcPct val="150000"/>
              </a:lnSpc>
              <a:buNone/>
            </a:pPr>
            <a:r>
              <a:rPr lang="en-US" dirty="0">
                <a:solidFill>
                  <a:srgbClr val="92D050"/>
                </a:solidFill>
              </a:rPr>
              <a:t>Common Mistakes</a:t>
            </a:r>
          </a:p>
          <a:p>
            <a:pPr marL="0" indent="0" algn="r">
              <a:lnSpc>
                <a:spcPct val="150000"/>
              </a:lnSpc>
              <a:buNone/>
            </a:pPr>
            <a:r>
              <a:rPr lang="en-US" dirty="0">
                <a:solidFill>
                  <a:srgbClr val="92D050"/>
                </a:solidFill>
              </a:rPr>
              <a:t>Resources</a:t>
            </a:r>
          </a:p>
        </p:txBody>
      </p:sp>
    </p:spTree>
    <p:extLst>
      <p:ext uri="{BB962C8B-B14F-4D97-AF65-F5344CB8AC3E}">
        <p14:creationId xmlns:p14="http://schemas.microsoft.com/office/powerpoint/2010/main" val="1200837819"/>
      </p:ext>
    </p:extLst>
  </p:cSld>
  <p:clrMapOvr>
    <a:masterClrMapping/>
  </p:clrMapOvr>
  <p:transition advTm="14060">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904" y="1828800"/>
            <a:ext cx="4927896" cy="914096"/>
          </a:xfrm>
        </p:spPr>
        <p:txBody>
          <a:bodyPr/>
          <a:lstStyle/>
          <a:p>
            <a:pPr algn="ctr"/>
            <a:r>
              <a:rPr sz="6600" dirty="0">
                <a:solidFill>
                  <a:schemeClr val="accent1"/>
                </a:solidFill>
              </a:rPr>
              <a:t>Mistake #4</a:t>
            </a:r>
          </a:p>
        </p:txBody>
      </p:sp>
    </p:spTree>
    <p:extLst>
      <p:ext uri="{BB962C8B-B14F-4D97-AF65-F5344CB8AC3E}">
        <p14:creationId xmlns:p14="http://schemas.microsoft.com/office/powerpoint/2010/main" val="338912504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subTitle" idx="1"/>
          </p:nvPr>
        </p:nvSpPr>
        <p:spPr/>
        <p:txBody>
          <a:bodyPr/>
          <a:lstStyle/>
          <a:p>
            <a:r>
              <a:rPr lang="en-US" dirty="0"/>
              <a:t>@Llewellyn Falco</a:t>
            </a:r>
          </a:p>
        </p:txBody>
      </p:sp>
      <p:sp>
        <p:nvSpPr>
          <p:cNvPr id="2" name="Title 1"/>
          <p:cNvSpPr>
            <a:spLocks noGrp="1"/>
          </p:cNvSpPr>
          <p:nvPr>
            <p:ph type="ctrTitle"/>
          </p:nvPr>
        </p:nvSpPr>
        <p:spPr>
          <a:xfrm>
            <a:off x="515536" y="1228060"/>
            <a:ext cx="8217498" cy="861237"/>
          </a:xfrm>
        </p:spPr>
        <p:txBody>
          <a:bodyPr/>
          <a:lstStyle/>
          <a:p>
            <a:r>
              <a:rPr lang="en-US" dirty="0"/>
              <a:t>Agile Development Practices, Explained</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498598"/>
          </a:xfrm>
        </p:spPr>
        <p:txBody>
          <a:bodyPr/>
          <a:lstStyle/>
          <a:p>
            <a:r>
              <a:rPr lang="en-US" dirty="0"/>
              <a:t>What was the Mistake?</a:t>
            </a:r>
            <a:endParaRPr sz="3600" dirty="0">
              <a:solidFill>
                <a:schemeClr val="accent1"/>
              </a:solidFill>
            </a:endParaRPr>
          </a:p>
        </p:txBody>
      </p:sp>
      <p:sp>
        <p:nvSpPr>
          <p:cNvPr id="8" name="Content Placeholder 6"/>
          <p:cNvSpPr>
            <a:spLocks noGrp="1"/>
          </p:cNvSpPr>
          <p:nvPr>
            <p:ph idx="1"/>
          </p:nvPr>
        </p:nvSpPr>
        <p:spPr>
          <a:xfrm>
            <a:off x="576578" y="1563977"/>
            <a:ext cx="8382000" cy="1680460"/>
          </a:xfrm>
        </p:spPr>
        <p:txBody>
          <a:bodyPr/>
          <a:lstStyle/>
          <a:p>
            <a:pPr marL="0" indent="0">
              <a:buNone/>
            </a:pPr>
            <a:r>
              <a:rPr lang="en-US" dirty="0"/>
              <a:t>How would you mitigate the cost of mistakes?</a:t>
            </a:r>
          </a:p>
          <a:p>
            <a:r>
              <a:rPr lang="en-US" dirty="0"/>
              <a:t>Detection (early)</a:t>
            </a:r>
          </a:p>
          <a:p>
            <a:r>
              <a:rPr lang="en-US" dirty="0"/>
              <a:t>Change (easy)</a:t>
            </a:r>
          </a:p>
          <a:p>
            <a:r>
              <a:rPr lang="en-US" dirty="0"/>
              <a:t>Area of Effect (reduced)</a:t>
            </a:r>
          </a:p>
        </p:txBody>
      </p:sp>
      <p:sp>
        <p:nvSpPr>
          <p:cNvPr id="9" name="Title 1"/>
          <p:cNvSpPr txBox="1">
            <a:spLocks/>
          </p:cNvSpPr>
          <p:nvPr/>
        </p:nvSpPr>
        <p:spPr>
          <a:xfrm>
            <a:off x="530758" y="133350"/>
            <a:ext cx="8375946" cy="99719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3600" b="0" kern="1200" cap="none" spc="-100" baseline="0">
                <a:ln w="3175">
                  <a:noFill/>
                </a:ln>
                <a:solidFill>
                  <a:schemeClr val="bg1"/>
                </a:solidFill>
                <a:effectLst/>
                <a:latin typeface="Calibri" pitchFamily="34" charset="0"/>
                <a:ea typeface="+mn-ea"/>
                <a:cs typeface="Arial" charset="0"/>
              </a:defRPr>
            </a:lvl1pPr>
          </a:lstStyle>
          <a:p>
            <a:br>
              <a:rPr lang="en-US" dirty="0">
                <a:solidFill>
                  <a:schemeClr val="accent1"/>
                </a:solidFill>
              </a:rPr>
            </a:br>
            <a:r>
              <a:rPr lang="en-US" dirty="0">
                <a:solidFill>
                  <a:schemeClr val="accent1"/>
                </a:solidFill>
              </a:rPr>
              <a:t>Integration</a:t>
            </a:r>
          </a:p>
        </p:txBody>
      </p:sp>
    </p:spTree>
    <p:extLst>
      <p:ext uri="{BB962C8B-B14F-4D97-AF65-F5344CB8AC3E}">
        <p14:creationId xmlns:p14="http://schemas.microsoft.com/office/powerpoint/2010/main" val="20119672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
                                  </p:iterate>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500"/>
                                        <p:tgtEl>
                                          <p:spTgt spid="8">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fade">
                                      <p:cBhvr>
                                        <p:cTn id="20"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997196"/>
          </a:xfrm>
        </p:spPr>
        <p:txBody>
          <a:bodyPr/>
          <a:lstStyle/>
          <a:p>
            <a:r>
              <a:rPr lang="en-US" dirty="0"/>
              <a:t>Recap #4</a:t>
            </a:r>
            <a:br>
              <a:rPr lang="en-US" dirty="0"/>
            </a:br>
            <a:r>
              <a:rPr lang="en-US" dirty="0">
                <a:solidFill>
                  <a:schemeClr val="accent1"/>
                </a:solidFill>
              </a:rPr>
              <a:t>Integration</a:t>
            </a:r>
            <a:endParaRPr sz="3600" dirty="0">
              <a:solidFill>
                <a:schemeClr val="accent1"/>
              </a:solidFill>
            </a:endParaRPr>
          </a:p>
        </p:txBody>
      </p:sp>
      <p:sp>
        <p:nvSpPr>
          <p:cNvPr id="3" name="Text Placeholder 2"/>
          <p:cNvSpPr>
            <a:spLocks noGrp="1"/>
          </p:cNvSpPr>
          <p:nvPr>
            <p:ph idx="1"/>
          </p:nvPr>
        </p:nvSpPr>
        <p:spPr>
          <a:xfrm>
            <a:off x="3665991" y="1099041"/>
            <a:ext cx="4932577" cy="2640723"/>
          </a:xfrm>
        </p:spPr>
        <p:txBody>
          <a:bodyPr/>
          <a:lstStyle/>
          <a:p>
            <a:pPr marL="0" indent="0">
              <a:lnSpc>
                <a:spcPct val="150000"/>
              </a:lnSpc>
              <a:buNone/>
            </a:pPr>
            <a:r>
              <a:rPr lang="en-US" dirty="0"/>
              <a:t>Continuous Integration</a:t>
            </a:r>
          </a:p>
          <a:p>
            <a:pPr marL="0" indent="0">
              <a:lnSpc>
                <a:spcPct val="150000"/>
              </a:lnSpc>
              <a:buNone/>
            </a:pPr>
            <a:r>
              <a:rPr lang="en-US" dirty="0"/>
              <a:t>Detection, Area of Effect</a:t>
            </a:r>
          </a:p>
          <a:p>
            <a:pPr marL="0" indent="0">
              <a:lnSpc>
                <a:spcPct val="150000"/>
              </a:lnSpc>
              <a:buNone/>
            </a:pPr>
            <a:r>
              <a:rPr lang="en-US" dirty="0"/>
              <a:t>Automated Build, Source Control</a:t>
            </a:r>
          </a:p>
          <a:p>
            <a:pPr marL="0" indent="0">
              <a:lnSpc>
                <a:spcPct val="150000"/>
              </a:lnSpc>
              <a:buNone/>
            </a:pPr>
            <a:r>
              <a:rPr lang="en-US" dirty="0"/>
              <a:t>Killing the messenger</a:t>
            </a:r>
          </a:p>
        </p:txBody>
      </p:sp>
      <p:sp>
        <p:nvSpPr>
          <p:cNvPr id="4" name="Rounded Rectangle 3"/>
          <p:cNvSpPr/>
          <p:nvPr/>
        </p:nvSpPr>
        <p:spPr bwMode="auto">
          <a:xfrm>
            <a:off x="3477201" y="1059947"/>
            <a:ext cx="58162" cy="3694933"/>
          </a:xfrm>
          <a:prstGeom prst="roundRect">
            <a:avLst>
              <a:gd name="adj" fmla="val 9033"/>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dirty="0">
              <a:solidFill>
                <a:srgbClr val="000000"/>
              </a:solidFill>
              <a:latin typeface="Calibri" pitchFamily="34" charset="0"/>
            </a:endParaRPr>
          </a:p>
        </p:txBody>
      </p:sp>
      <p:sp>
        <p:nvSpPr>
          <p:cNvPr id="6" name="Text Placeholder 2"/>
          <p:cNvSpPr txBox="1">
            <a:spLocks/>
          </p:cNvSpPr>
          <p:nvPr/>
        </p:nvSpPr>
        <p:spPr>
          <a:xfrm>
            <a:off x="206828" y="1099041"/>
            <a:ext cx="3150326" cy="3320909"/>
          </a:xfrm>
          <a:prstGeom prst="rect">
            <a:avLst/>
          </a:prstGeom>
        </p:spPr>
        <p:txBody>
          <a:bodyPr vert="horz" wrap="square" lIns="0" tIns="0" rIns="0" bIns="0" rtlCol="0">
            <a:spAutoFit/>
          </a:bodyPr>
          <a:lstStyle>
            <a:lvl1pPr marL="361950" indent="-361950" algn="l" defTabSz="914363" rtl="0" eaLnBrk="1" latinLnBrk="0" hangingPunct="1">
              <a:lnSpc>
                <a:spcPct val="90000"/>
              </a:lnSpc>
              <a:spcBef>
                <a:spcPct val="20000"/>
              </a:spcBef>
              <a:buSzPct val="100000"/>
              <a:buFontTx/>
              <a:buBlip>
                <a:blip r:embed="rId3"/>
              </a:buBlip>
              <a:defRPr sz="2600" kern="1200">
                <a:solidFill>
                  <a:schemeClr val="bg1"/>
                </a:solidFill>
                <a:latin typeface="Calibri" pitchFamily="34" charset="0"/>
                <a:ea typeface="+mn-ea"/>
                <a:cs typeface="+mn-cs"/>
              </a:defRPr>
            </a:lvl1pPr>
            <a:lvl2pPr marL="808038" indent="-344488" algn="l" defTabSz="914363" rtl="0" eaLnBrk="1" latinLnBrk="0" hangingPunct="1">
              <a:lnSpc>
                <a:spcPct val="90000"/>
              </a:lnSpc>
              <a:spcBef>
                <a:spcPct val="20000"/>
              </a:spcBef>
              <a:buSzPct val="100000"/>
              <a:buFontTx/>
              <a:buBlip>
                <a:blip r:embed="rId3"/>
              </a:buBlip>
              <a:defRPr sz="2200" kern="1200">
                <a:solidFill>
                  <a:schemeClr val="bg1"/>
                </a:solidFill>
                <a:latin typeface="Calibri" pitchFamily="34" charset="0"/>
                <a:ea typeface="+mn-ea"/>
                <a:cs typeface="+mn-cs"/>
              </a:defRPr>
            </a:lvl2pPr>
            <a:lvl3pPr marL="1168400" indent="-346075" algn="l" defTabSz="914363" rtl="0" eaLnBrk="1" latinLnBrk="0" hangingPunct="1">
              <a:lnSpc>
                <a:spcPct val="90000"/>
              </a:lnSpc>
              <a:spcBef>
                <a:spcPct val="20000"/>
              </a:spcBef>
              <a:buSzPct val="100000"/>
              <a:buFontTx/>
              <a:buBlip>
                <a:blip r:embed="rId3"/>
              </a:buBlip>
              <a:defRPr sz="2200" kern="1200">
                <a:solidFill>
                  <a:schemeClr val="bg1"/>
                </a:solidFill>
                <a:latin typeface="Calibri" pitchFamily="34" charset="0"/>
                <a:ea typeface="+mn-ea"/>
                <a:cs typeface="+mn-cs"/>
              </a:defRPr>
            </a:lvl3pPr>
            <a:lvl4pPr marL="1516063" indent="-347663" algn="l" defTabSz="914363" rtl="0" eaLnBrk="1" latinLnBrk="0" hangingPunct="1">
              <a:lnSpc>
                <a:spcPct val="90000"/>
              </a:lnSpc>
              <a:spcBef>
                <a:spcPct val="20000"/>
              </a:spcBef>
              <a:buSzPct val="100000"/>
              <a:buFontTx/>
              <a:buBlip>
                <a:blip r:embed="rId3"/>
              </a:buBlip>
              <a:defRPr sz="2200" kern="1200">
                <a:solidFill>
                  <a:schemeClr val="bg1"/>
                </a:solidFill>
                <a:latin typeface="Calibri" pitchFamily="34" charset="0"/>
                <a:ea typeface="+mn-ea"/>
                <a:cs typeface="+mn-cs"/>
              </a:defRPr>
            </a:lvl4pPr>
            <a:lvl5pPr marL="1852613" indent="-325438" algn="l" defTabSz="914363" rtl="0" eaLnBrk="1" latinLnBrk="0" hangingPunct="1">
              <a:lnSpc>
                <a:spcPct val="90000"/>
              </a:lnSpc>
              <a:spcBef>
                <a:spcPct val="20000"/>
              </a:spcBef>
              <a:buSzPct val="100000"/>
              <a:buFontTx/>
              <a:buBlip>
                <a:blip r:embed="rId3"/>
              </a:buBlip>
              <a:defRPr sz="22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50000"/>
              </a:lnSpc>
              <a:buNone/>
            </a:pPr>
            <a:r>
              <a:rPr lang="en-US" dirty="0">
                <a:solidFill>
                  <a:srgbClr val="92D050"/>
                </a:solidFill>
              </a:rPr>
              <a:t>Agile Practice</a:t>
            </a:r>
          </a:p>
          <a:p>
            <a:pPr marL="0" indent="0" algn="r">
              <a:lnSpc>
                <a:spcPct val="150000"/>
              </a:lnSpc>
              <a:buNone/>
            </a:pPr>
            <a:r>
              <a:rPr lang="en-US" dirty="0">
                <a:solidFill>
                  <a:srgbClr val="92D050"/>
                </a:solidFill>
              </a:rPr>
              <a:t>Issue</a:t>
            </a:r>
          </a:p>
          <a:p>
            <a:pPr marL="0" indent="0" algn="r">
              <a:lnSpc>
                <a:spcPct val="150000"/>
              </a:lnSpc>
              <a:buNone/>
            </a:pPr>
            <a:r>
              <a:rPr lang="en-US" dirty="0">
                <a:solidFill>
                  <a:srgbClr val="92D050"/>
                </a:solidFill>
              </a:rPr>
              <a:t>First Steps</a:t>
            </a:r>
          </a:p>
          <a:p>
            <a:pPr marL="0" indent="0" algn="r">
              <a:lnSpc>
                <a:spcPct val="150000"/>
              </a:lnSpc>
              <a:buNone/>
            </a:pPr>
            <a:r>
              <a:rPr lang="en-US" dirty="0">
                <a:solidFill>
                  <a:srgbClr val="92D050"/>
                </a:solidFill>
              </a:rPr>
              <a:t>Common Mistakes</a:t>
            </a:r>
          </a:p>
          <a:p>
            <a:pPr marL="0" indent="0" algn="r">
              <a:lnSpc>
                <a:spcPct val="150000"/>
              </a:lnSpc>
              <a:buNone/>
            </a:pPr>
            <a:r>
              <a:rPr lang="en-US" dirty="0">
                <a:solidFill>
                  <a:srgbClr val="92D050"/>
                </a:solidFill>
              </a:rPr>
              <a:t>Resources</a:t>
            </a:r>
          </a:p>
        </p:txBody>
      </p:sp>
      <p:sp>
        <p:nvSpPr>
          <p:cNvPr id="5" name="Rectangle 4"/>
          <p:cNvSpPr/>
          <p:nvPr/>
        </p:nvSpPr>
        <p:spPr>
          <a:xfrm>
            <a:off x="3665991" y="3730047"/>
            <a:ext cx="5313886" cy="923330"/>
          </a:xfrm>
          <a:prstGeom prst="rect">
            <a:avLst/>
          </a:prstGeom>
        </p:spPr>
        <p:txBody>
          <a:bodyPr wrap="square">
            <a:spAutoFit/>
          </a:bodyPr>
          <a:lstStyle/>
          <a:p>
            <a:r>
              <a:rPr lang="en-US" b="1" dirty="0"/>
              <a:t>CI: </a:t>
            </a:r>
            <a:r>
              <a:rPr lang="en-US" i="1" dirty="0"/>
              <a:t>TFS, </a:t>
            </a:r>
            <a:r>
              <a:rPr lang="en-US" i="1" dirty="0" err="1"/>
              <a:t>CruiseControl</a:t>
            </a:r>
            <a:r>
              <a:rPr lang="en-US" i="1" dirty="0"/>
              <a:t>, Hudson, Team City.</a:t>
            </a:r>
          </a:p>
          <a:p>
            <a:r>
              <a:rPr lang="en-US" b="1" dirty="0" err="1"/>
              <a:t>SourceControl</a:t>
            </a:r>
            <a:r>
              <a:rPr lang="en-US" b="1" dirty="0"/>
              <a:t>: </a:t>
            </a:r>
            <a:r>
              <a:rPr lang="en-US" i="1" dirty="0"/>
              <a:t>TFS, SVN, </a:t>
            </a:r>
            <a:r>
              <a:rPr lang="en-US" i="1" dirty="0" err="1"/>
              <a:t>Git</a:t>
            </a:r>
            <a:r>
              <a:rPr lang="en-US" i="1" dirty="0"/>
              <a:t>, Mercurial, Tortoise*</a:t>
            </a:r>
          </a:p>
          <a:p>
            <a:r>
              <a:rPr lang="en-US" b="1" dirty="0"/>
              <a:t>Build: </a:t>
            </a:r>
            <a:r>
              <a:rPr lang="en-US" i="1" dirty="0" err="1"/>
              <a:t>MsBuild</a:t>
            </a:r>
            <a:r>
              <a:rPr lang="en-US" i="1" dirty="0"/>
              <a:t>, </a:t>
            </a:r>
            <a:r>
              <a:rPr lang="en-US" i="1" dirty="0" err="1"/>
              <a:t>Nant</a:t>
            </a:r>
            <a:endParaRPr lang="en-US" i="1" dirty="0"/>
          </a:p>
        </p:txBody>
      </p:sp>
    </p:spTree>
    <p:extLst>
      <p:ext uri="{BB962C8B-B14F-4D97-AF65-F5344CB8AC3E}">
        <p14:creationId xmlns:p14="http://schemas.microsoft.com/office/powerpoint/2010/main" val="398405109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904" y="1828800"/>
            <a:ext cx="4927896" cy="914096"/>
          </a:xfrm>
        </p:spPr>
        <p:txBody>
          <a:bodyPr/>
          <a:lstStyle/>
          <a:p>
            <a:pPr algn="ctr"/>
            <a:r>
              <a:rPr sz="6600" dirty="0">
                <a:solidFill>
                  <a:schemeClr val="accent1"/>
                </a:solidFill>
              </a:rPr>
              <a:t>Mistake #5</a:t>
            </a:r>
          </a:p>
        </p:txBody>
      </p:sp>
    </p:spTree>
    <p:extLst>
      <p:ext uri="{BB962C8B-B14F-4D97-AF65-F5344CB8AC3E}">
        <p14:creationId xmlns:p14="http://schemas.microsoft.com/office/powerpoint/2010/main" val="338912504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498598"/>
          </a:xfrm>
        </p:spPr>
        <p:txBody>
          <a:bodyPr/>
          <a:lstStyle/>
          <a:p>
            <a:r>
              <a:rPr lang="en-US" dirty="0"/>
              <a:t>What was the Mistake?</a:t>
            </a:r>
            <a:endParaRPr sz="3600" dirty="0">
              <a:solidFill>
                <a:schemeClr val="accent1"/>
              </a:solidFill>
            </a:endParaRPr>
          </a:p>
        </p:txBody>
      </p:sp>
      <p:sp>
        <p:nvSpPr>
          <p:cNvPr id="8" name="Content Placeholder 6"/>
          <p:cNvSpPr>
            <a:spLocks noGrp="1"/>
          </p:cNvSpPr>
          <p:nvPr>
            <p:ph idx="1"/>
          </p:nvPr>
        </p:nvSpPr>
        <p:spPr>
          <a:xfrm>
            <a:off x="576578" y="1563977"/>
            <a:ext cx="8382000" cy="1680460"/>
          </a:xfrm>
        </p:spPr>
        <p:txBody>
          <a:bodyPr/>
          <a:lstStyle/>
          <a:p>
            <a:pPr marL="0" indent="0">
              <a:buNone/>
            </a:pPr>
            <a:r>
              <a:rPr lang="en-US" dirty="0"/>
              <a:t>How would you mitigate the cost of mistakes?</a:t>
            </a:r>
          </a:p>
          <a:p>
            <a:r>
              <a:rPr lang="en-US" dirty="0"/>
              <a:t>Detection (early)</a:t>
            </a:r>
          </a:p>
          <a:p>
            <a:r>
              <a:rPr lang="en-US" dirty="0"/>
              <a:t>Change (easy)</a:t>
            </a:r>
          </a:p>
          <a:p>
            <a:r>
              <a:rPr lang="en-US" dirty="0"/>
              <a:t>Area of Effect (reduced)</a:t>
            </a:r>
          </a:p>
        </p:txBody>
      </p:sp>
      <p:sp>
        <p:nvSpPr>
          <p:cNvPr id="9" name="Title 1"/>
          <p:cNvSpPr txBox="1">
            <a:spLocks/>
          </p:cNvSpPr>
          <p:nvPr/>
        </p:nvSpPr>
        <p:spPr>
          <a:xfrm>
            <a:off x="530758" y="133350"/>
            <a:ext cx="8375946" cy="99719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3600" b="0" kern="1200" cap="none" spc="-100" baseline="0">
                <a:ln w="3175">
                  <a:noFill/>
                </a:ln>
                <a:solidFill>
                  <a:schemeClr val="bg1"/>
                </a:solidFill>
                <a:effectLst/>
                <a:latin typeface="Calibri" pitchFamily="34" charset="0"/>
                <a:ea typeface="+mn-ea"/>
                <a:cs typeface="Arial" charset="0"/>
              </a:defRPr>
            </a:lvl1pPr>
          </a:lstStyle>
          <a:p>
            <a:br>
              <a:rPr lang="en-US" dirty="0">
                <a:solidFill>
                  <a:schemeClr val="accent1"/>
                </a:solidFill>
              </a:rPr>
            </a:br>
            <a:r>
              <a:rPr lang="en-US" dirty="0">
                <a:solidFill>
                  <a:schemeClr val="accent1"/>
                </a:solidFill>
              </a:rPr>
              <a:t>Bugs</a:t>
            </a:r>
          </a:p>
        </p:txBody>
      </p:sp>
    </p:spTree>
    <p:extLst>
      <p:ext uri="{BB962C8B-B14F-4D97-AF65-F5344CB8AC3E}">
        <p14:creationId xmlns:p14="http://schemas.microsoft.com/office/powerpoint/2010/main" val="6281652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
                                  </p:iterate>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500"/>
                                        <p:tgtEl>
                                          <p:spTgt spid="8">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fade">
                                      <p:cBhvr>
                                        <p:cTn id="20"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997196"/>
          </a:xfrm>
        </p:spPr>
        <p:txBody>
          <a:bodyPr/>
          <a:lstStyle/>
          <a:p>
            <a:br>
              <a:rPr lang="en-US" dirty="0"/>
            </a:br>
            <a:r>
              <a:rPr sz="3600" dirty="0">
                <a:solidFill>
                  <a:schemeClr val="accent1"/>
                </a:solidFill>
              </a:rPr>
              <a:t>Bugs</a:t>
            </a:r>
          </a:p>
        </p:txBody>
      </p:sp>
      <p:sp>
        <p:nvSpPr>
          <p:cNvPr id="3" name="Text Placeholder 2"/>
          <p:cNvSpPr>
            <a:spLocks noGrp="1"/>
          </p:cNvSpPr>
          <p:nvPr>
            <p:ph idx="1"/>
          </p:nvPr>
        </p:nvSpPr>
        <p:spPr>
          <a:xfrm>
            <a:off x="0" y="2765640"/>
            <a:ext cx="1602500" cy="582976"/>
          </a:xfrm>
        </p:spPr>
        <p:txBody>
          <a:bodyPr/>
          <a:lstStyle/>
          <a:p>
            <a:pPr marL="0" indent="0" algn="ctr">
              <a:lnSpc>
                <a:spcPct val="150000"/>
              </a:lnSpc>
              <a:buNone/>
            </a:pPr>
            <a:r>
              <a:rPr lang="en-US" dirty="0"/>
              <a:t>Start Code</a:t>
            </a:r>
            <a:endParaRPr lang="en-US" sz="1800" b="1" dirty="0"/>
          </a:p>
        </p:txBody>
      </p:sp>
      <p:sp>
        <p:nvSpPr>
          <p:cNvPr id="4" name="Rounded Rectangle 3"/>
          <p:cNvSpPr/>
          <p:nvPr/>
        </p:nvSpPr>
        <p:spPr bwMode="auto">
          <a:xfrm>
            <a:off x="819150" y="2555373"/>
            <a:ext cx="7686675" cy="45719"/>
          </a:xfrm>
          <a:prstGeom prst="roundRect">
            <a:avLst>
              <a:gd name="adj" fmla="val 9033"/>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dirty="0">
              <a:solidFill>
                <a:srgbClr val="000000"/>
              </a:solidFill>
              <a:latin typeface="Calibri" pitchFamily="34" charset="0"/>
            </a:endParaRPr>
          </a:p>
        </p:txBody>
      </p:sp>
      <p:sp>
        <p:nvSpPr>
          <p:cNvPr id="7" name="Text Placeholder 2"/>
          <p:cNvSpPr txBox="1">
            <a:spLocks/>
          </p:cNvSpPr>
          <p:nvPr/>
        </p:nvSpPr>
        <p:spPr>
          <a:xfrm>
            <a:off x="7962333" y="2765640"/>
            <a:ext cx="1086984" cy="538096"/>
          </a:xfrm>
          <a:prstGeom prst="rect">
            <a:avLst/>
          </a:prstGeom>
        </p:spPr>
        <p:txBody>
          <a:bodyPr vert="horz" wrap="square" lIns="0" tIns="0" rIns="0" bIns="0" rtlCol="0">
            <a:spAutoFit/>
          </a:bodyPr>
          <a:lstStyle>
            <a:lvl1pPr marL="361950" indent="-361950" algn="l" defTabSz="914363" rtl="0" eaLnBrk="1" latinLnBrk="0" hangingPunct="1">
              <a:lnSpc>
                <a:spcPct val="90000"/>
              </a:lnSpc>
              <a:spcBef>
                <a:spcPct val="20000"/>
              </a:spcBef>
              <a:buSzPct val="100000"/>
              <a:buFontTx/>
              <a:buBlip>
                <a:blip r:embed="rId3"/>
              </a:buBlip>
              <a:defRPr sz="2600" kern="1200">
                <a:solidFill>
                  <a:schemeClr val="bg1"/>
                </a:solidFill>
                <a:latin typeface="Calibri" pitchFamily="34" charset="0"/>
                <a:ea typeface="+mn-ea"/>
                <a:cs typeface="+mn-cs"/>
              </a:defRPr>
            </a:lvl1pPr>
            <a:lvl2pPr marL="808038" indent="-344488" algn="l" defTabSz="914363" rtl="0" eaLnBrk="1" latinLnBrk="0" hangingPunct="1">
              <a:lnSpc>
                <a:spcPct val="90000"/>
              </a:lnSpc>
              <a:spcBef>
                <a:spcPct val="20000"/>
              </a:spcBef>
              <a:buSzPct val="100000"/>
              <a:buFontTx/>
              <a:buBlip>
                <a:blip r:embed="rId3"/>
              </a:buBlip>
              <a:defRPr sz="2200" kern="1200">
                <a:solidFill>
                  <a:schemeClr val="bg1"/>
                </a:solidFill>
                <a:latin typeface="Calibri" pitchFamily="34" charset="0"/>
                <a:ea typeface="+mn-ea"/>
                <a:cs typeface="+mn-cs"/>
              </a:defRPr>
            </a:lvl2pPr>
            <a:lvl3pPr marL="1168400" indent="-346075" algn="l" defTabSz="914363" rtl="0" eaLnBrk="1" latinLnBrk="0" hangingPunct="1">
              <a:lnSpc>
                <a:spcPct val="90000"/>
              </a:lnSpc>
              <a:spcBef>
                <a:spcPct val="20000"/>
              </a:spcBef>
              <a:buSzPct val="100000"/>
              <a:buFontTx/>
              <a:buBlip>
                <a:blip r:embed="rId3"/>
              </a:buBlip>
              <a:defRPr sz="2200" kern="1200">
                <a:solidFill>
                  <a:schemeClr val="bg1"/>
                </a:solidFill>
                <a:latin typeface="Calibri" pitchFamily="34" charset="0"/>
                <a:ea typeface="+mn-ea"/>
                <a:cs typeface="+mn-cs"/>
              </a:defRPr>
            </a:lvl3pPr>
            <a:lvl4pPr marL="1516063" indent="-347663" algn="l" defTabSz="914363" rtl="0" eaLnBrk="1" latinLnBrk="0" hangingPunct="1">
              <a:lnSpc>
                <a:spcPct val="90000"/>
              </a:lnSpc>
              <a:spcBef>
                <a:spcPct val="20000"/>
              </a:spcBef>
              <a:buSzPct val="100000"/>
              <a:buFontTx/>
              <a:buBlip>
                <a:blip r:embed="rId3"/>
              </a:buBlip>
              <a:defRPr sz="2200" kern="1200">
                <a:solidFill>
                  <a:schemeClr val="bg1"/>
                </a:solidFill>
                <a:latin typeface="Calibri" pitchFamily="34" charset="0"/>
                <a:ea typeface="+mn-ea"/>
                <a:cs typeface="+mn-cs"/>
              </a:defRPr>
            </a:lvl4pPr>
            <a:lvl5pPr marL="1852613" indent="-325438" algn="l" defTabSz="914363" rtl="0" eaLnBrk="1" latinLnBrk="0" hangingPunct="1">
              <a:lnSpc>
                <a:spcPct val="90000"/>
              </a:lnSpc>
              <a:spcBef>
                <a:spcPct val="20000"/>
              </a:spcBef>
              <a:buSzPct val="100000"/>
              <a:buFontTx/>
              <a:buBlip>
                <a:blip r:embed="rId3"/>
              </a:buBlip>
              <a:defRPr sz="22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buFontTx/>
              <a:buNone/>
            </a:pPr>
            <a:r>
              <a:rPr lang="en-US" dirty="0"/>
              <a:t>QA</a:t>
            </a:r>
            <a:endParaRPr lang="en-US" sz="1800" b="1" dirty="0"/>
          </a:p>
        </p:txBody>
      </p:sp>
      <p:sp>
        <p:nvSpPr>
          <p:cNvPr id="8" name="Rounded Rectangle 7"/>
          <p:cNvSpPr/>
          <p:nvPr/>
        </p:nvSpPr>
        <p:spPr bwMode="auto">
          <a:xfrm>
            <a:off x="801250" y="2371774"/>
            <a:ext cx="45719" cy="393866"/>
          </a:xfrm>
          <a:prstGeom prst="roundRect">
            <a:avLst>
              <a:gd name="adj" fmla="val 9033"/>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dirty="0">
              <a:solidFill>
                <a:srgbClr val="000000"/>
              </a:solidFill>
              <a:latin typeface="Calibri" pitchFamily="34" charset="0"/>
            </a:endParaRPr>
          </a:p>
        </p:txBody>
      </p:sp>
      <p:sp>
        <p:nvSpPr>
          <p:cNvPr id="9" name="Rounded Rectangle 8"/>
          <p:cNvSpPr/>
          <p:nvPr/>
        </p:nvSpPr>
        <p:spPr bwMode="auto">
          <a:xfrm>
            <a:off x="8505825" y="2377490"/>
            <a:ext cx="45719" cy="393866"/>
          </a:xfrm>
          <a:prstGeom prst="roundRect">
            <a:avLst>
              <a:gd name="adj" fmla="val 9033"/>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dirty="0">
              <a:solidFill>
                <a:srgbClr val="000000"/>
              </a:solidFill>
              <a:latin typeface="Calibri" pitchFamily="34" charset="0"/>
            </a:endParaRPr>
          </a:p>
        </p:txBody>
      </p:sp>
      <p:sp>
        <p:nvSpPr>
          <p:cNvPr id="10" name="Rounded Rectangle 9"/>
          <p:cNvSpPr/>
          <p:nvPr/>
        </p:nvSpPr>
        <p:spPr bwMode="auto">
          <a:xfrm>
            <a:off x="3011050" y="2381299"/>
            <a:ext cx="45719" cy="393866"/>
          </a:xfrm>
          <a:prstGeom prst="roundRect">
            <a:avLst>
              <a:gd name="adj" fmla="val 9033"/>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dirty="0">
              <a:solidFill>
                <a:srgbClr val="000000"/>
              </a:solidFill>
              <a:latin typeface="Calibri" pitchFamily="34" charset="0"/>
            </a:endParaRPr>
          </a:p>
        </p:txBody>
      </p:sp>
      <p:sp>
        <p:nvSpPr>
          <p:cNvPr id="11" name="Text Placeholder 2"/>
          <p:cNvSpPr txBox="1">
            <a:spLocks/>
          </p:cNvSpPr>
          <p:nvPr/>
        </p:nvSpPr>
        <p:spPr>
          <a:xfrm>
            <a:off x="2063895" y="2765640"/>
            <a:ext cx="1953759" cy="538096"/>
          </a:xfrm>
          <a:prstGeom prst="rect">
            <a:avLst/>
          </a:prstGeom>
        </p:spPr>
        <p:txBody>
          <a:bodyPr vert="horz" wrap="square" lIns="0" tIns="0" rIns="0" bIns="0" rtlCol="0">
            <a:spAutoFit/>
          </a:bodyPr>
          <a:lstStyle>
            <a:lvl1pPr marL="361950" indent="-361950" algn="l" defTabSz="914363" rtl="0" eaLnBrk="1" latinLnBrk="0" hangingPunct="1">
              <a:lnSpc>
                <a:spcPct val="90000"/>
              </a:lnSpc>
              <a:spcBef>
                <a:spcPct val="20000"/>
              </a:spcBef>
              <a:buSzPct val="100000"/>
              <a:buFontTx/>
              <a:buBlip>
                <a:blip r:embed="rId3"/>
              </a:buBlip>
              <a:defRPr sz="2600" kern="1200">
                <a:solidFill>
                  <a:schemeClr val="bg1"/>
                </a:solidFill>
                <a:latin typeface="Calibri" pitchFamily="34" charset="0"/>
                <a:ea typeface="+mn-ea"/>
                <a:cs typeface="+mn-cs"/>
              </a:defRPr>
            </a:lvl1pPr>
            <a:lvl2pPr marL="808038" indent="-344488" algn="l" defTabSz="914363" rtl="0" eaLnBrk="1" latinLnBrk="0" hangingPunct="1">
              <a:lnSpc>
                <a:spcPct val="90000"/>
              </a:lnSpc>
              <a:spcBef>
                <a:spcPct val="20000"/>
              </a:spcBef>
              <a:buSzPct val="100000"/>
              <a:buFontTx/>
              <a:buBlip>
                <a:blip r:embed="rId3"/>
              </a:buBlip>
              <a:defRPr sz="2200" kern="1200">
                <a:solidFill>
                  <a:schemeClr val="bg1"/>
                </a:solidFill>
                <a:latin typeface="Calibri" pitchFamily="34" charset="0"/>
                <a:ea typeface="+mn-ea"/>
                <a:cs typeface="+mn-cs"/>
              </a:defRPr>
            </a:lvl2pPr>
            <a:lvl3pPr marL="1168400" indent="-346075" algn="l" defTabSz="914363" rtl="0" eaLnBrk="1" latinLnBrk="0" hangingPunct="1">
              <a:lnSpc>
                <a:spcPct val="90000"/>
              </a:lnSpc>
              <a:spcBef>
                <a:spcPct val="20000"/>
              </a:spcBef>
              <a:buSzPct val="100000"/>
              <a:buFontTx/>
              <a:buBlip>
                <a:blip r:embed="rId3"/>
              </a:buBlip>
              <a:defRPr sz="2200" kern="1200">
                <a:solidFill>
                  <a:schemeClr val="bg1"/>
                </a:solidFill>
                <a:latin typeface="Calibri" pitchFamily="34" charset="0"/>
                <a:ea typeface="+mn-ea"/>
                <a:cs typeface="+mn-cs"/>
              </a:defRPr>
            </a:lvl3pPr>
            <a:lvl4pPr marL="1516063" indent="-347663" algn="l" defTabSz="914363" rtl="0" eaLnBrk="1" latinLnBrk="0" hangingPunct="1">
              <a:lnSpc>
                <a:spcPct val="90000"/>
              </a:lnSpc>
              <a:spcBef>
                <a:spcPct val="20000"/>
              </a:spcBef>
              <a:buSzPct val="100000"/>
              <a:buFontTx/>
              <a:buBlip>
                <a:blip r:embed="rId3"/>
              </a:buBlip>
              <a:defRPr sz="2200" kern="1200">
                <a:solidFill>
                  <a:schemeClr val="bg1"/>
                </a:solidFill>
                <a:latin typeface="Calibri" pitchFamily="34" charset="0"/>
                <a:ea typeface="+mn-ea"/>
                <a:cs typeface="+mn-cs"/>
              </a:defRPr>
            </a:lvl4pPr>
            <a:lvl5pPr marL="1852613" indent="-325438" algn="l" defTabSz="914363" rtl="0" eaLnBrk="1" latinLnBrk="0" hangingPunct="1">
              <a:lnSpc>
                <a:spcPct val="90000"/>
              </a:lnSpc>
              <a:spcBef>
                <a:spcPct val="20000"/>
              </a:spcBef>
              <a:buSzPct val="100000"/>
              <a:buFontTx/>
              <a:buBlip>
                <a:blip r:embed="rId3"/>
              </a:buBlip>
              <a:defRPr sz="22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buFontTx/>
              <a:buNone/>
            </a:pPr>
            <a:r>
              <a:rPr lang="en-US" dirty="0"/>
              <a:t>End Code</a:t>
            </a:r>
            <a:endParaRPr lang="en-US" sz="1800" b="1" dirty="0"/>
          </a:p>
        </p:txBody>
      </p:sp>
      <p:pic>
        <p:nvPicPr>
          <p:cNvPr id="1028" name="Picture 4"/>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590675" y="2425832"/>
            <a:ext cx="3048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865032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997196"/>
          </a:xfrm>
        </p:spPr>
        <p:txBody>
          <a:bodyPr/>
          <a:lstStyle/>
          <a:p>
            <a:r>
              <a:rPr lang="en-US" dirty="0"/>
              <a:t>Recap #5</a:t>
            </a:r>
            <a:br>
              <a:rPr lang="en-US" dirty="0"/>
            </a:br>
            <a:r>
              <a:rPr lang="en-US" dirty="0">
                <a:solidFill>
                  <a:schemeClr val="accent1"/>
                </a:solidFill>
              </a:rPr>
              <a:t>Bugs</a:t>
            </a:r>
            <a:endParaRPr sz="3600" dirty="0">
              <a:solidFill>
                <a:schemeClr val="accent1"/>
              </a:solidFill>
            </a:endParaRPr>
          </a:p>
        </p:txBody>
      </p:sp>
      <p:sp>
        <p:nvSpPr>
          <p:cNvPr id="3" name="Text Placeholder 2"/>
          <p:cNvSpPr>
            <a:spLocks noGrp="1"/>
          </p:cNvSpPr>
          <p:nvPr>
            <p:ph idx="1"/>
          </p:nvPr>
        </p:nvSpPr>
        <p:spPr>
          <a:xfrm>
            <a:off x="3665991" y="1099041"/>
            <a:ext cx="5713140" cy="3748719"/>
          </a:xfrm>
        </p:spPr>
        <p:txBody>
          <a:bodyPr/>
          <a:lstStyle/>
          <a:p>
            <a:pPr marL="0" indent="0">
              <a:lnSpc>
                <a:spcPct val="150000"/>
              </a:lnSpc>
              <a:buNone/>
            </a:pPr>
            <a:r>
              <a:rPr lang="en-US" dirty="0"/>
              <a:t>Test Driven Development</a:t>
            </a:r>
          </a:p>
          <a:p>
            <a:pPr marL="0" indent="0">
              <a:lnSpc>
                <a:spcPct val="150000"/>
              </a:lnSpc>
              <a:buNone/>
            </a:pPr>
            <a:r>
              <a:rPr lang="en-US" dirty="0"/>
              <a:t>Detection</a:t>
            </a:r>
          </a:p>
          <a:p>
            <a:pPr marL="0" indent="0">
              <a:lnSpc>
                <a:spcPct val="150000"/>
              </a:lnSpc>
              <a:buNone/>
            </a:pPr>
            <a:r>
              <a:rPr lang="en-US" dirty="0"/>
              <a:t>Write steps in English</a:t>
            </a:r>
          </a:p>
          <a:p>
            <a:pPr marL="0" indent="0">
              <a:lnSpc>
                <a:spcPct val="150000"/>
              </a:lnSpc>
              <a:buNone/>
            </a:pPr>
            <a:r>
              <a:rPr lang="en-US" dirty="0"/>
              <a:t>Test after</a:t>
            </a:r>
          </a:p>
          <a:p>
            <a:pPr marL="0" indent="0">
              <a:lnSpc>
                <a:spcPct val="100000"/>
              </a:lnSpc>
              <a:spcBef>
                <a:spcPts val="0"/>
              </a:spcBef>
              <a:buNone/>
            </a:pPr>
            <a:endParaRPr lang="en-US" sz="1800" b="1" dirty="0"/>
          </a:p>
          <a:p>
            <a:pPr marL="0" indent="0">
              <a:lnSpc>
                <a:spcPct val="100000"/>
              </a:lnSpc>
              <a:spcBef>
                <a:spcPts val="0"/>
              </a:spcBef>
              <a:buNone/>
            </a:pPr>
            <a:r>
              <a:rPr lang="en-US" sz="1800" b="1" dirty="0"/>
              <a:t>Frameworks: </a:t>
            </a:r>
            <a:r>
              <a:rPr lang="en-US" sz="1800" i="1" dirty="0" err="1"/>
              <a:t>MSTest</a:t>
            </a:r>
            <a:r>
              <a:rPr lang="en-US" sz="1800" i="1" dirty="0"/>
              <a:t>, </a:t>
            </a:r>
            <a:r>
              <a:rPr lang="en-US" sz="1800" i="1" dirty="0" err="1"/>
              <a:t>Nunit</a:t>
            </a:r>
            <a:endParaRPr lang="en-US" sz="1800" i="1" dirty="0"/>
          </a:p>
          <a:p>
            <a:pPr marL="0" indent="0">
              <a:lnSpc>
                <a:spcPct val="100000"/>
              </a:lnSpc>
              <a:spcBef>
                <a:spcPts val="0"/>
              </a:spcBef>
              <a:buNone/>
            </a:pPr>
            <a:r>
              <a:rPr lang="en-US" sz="1800" b="1" dirty="0"/>
              <a:t>Book:</a:t>
            </a:r>
            <a:r>
              <a:rPr lang="en-US" sz="1800" i="1" dirty="0"/>
              <a:t> Test Driven Development, </a:t>
            </a:r>
            <a:r>
              <a:rPr lang="en-US" sz="1800" dirty="0"/>
              <a:t>Kent Beck</a:t>
            </a:r>
            <a:endParaRPr lang="en-US" sz="1800" b="1" dirty="0"/>
          </a:p>
          <a:p>
            <a:pPr marL="0" indent="0">
              <a:lnSpc>
                <a:spcPct val="100000"/>
              </a:lnSpc>
              <a:spcBef>
                <a:spcPts val="0"/>
              </a:spcBef>
              <a:buNone/>
            </a:pPr>
            <a:endParaRPr lang="en-US" sz="1800" b="1" dirty="0"/>
          </a:p>
        </p:txBody>
      </p:sp>
      <p:sp>
        <p:nvSpPr>
          <p:cNvPr id="4" name="Rounded Rectangle 3"/>
          <p:cNvSpPr/>
          <p:nvPr/>
        </p:nvSpPr>
        <p:spPr bwMode="auto">
          <a:xfrm>
            <a:off x="3477201" y="1059947"/>
            <a:ext cx="58162" cy="3694933"/>
          </a:xfrm>
          <a:prstGeom prst="roundRect">
            <a:avLst>
              <a:gd name="adj" fmla="val 9033"/>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dirty="0">
              <a:solidFill>
                <a:srgbClr val="000000"/>
              </a:solidFill>
              <a:latin typeface="Calibri" pitchFamily="34" charset="0"/>
            </a:endParaRPr>
          </a:p>
        </p:txBody>
      </p:sp>
      <p:sp>
        <p:nvSpPr>
          <p:cNvPr id="6" name="Text Placeholder 2"/>
          <p:cNvSpPr txBox="1">
            <a:spLocks/>
          </p:cNvSpPr>
          <p:nvPr/>
        </p:nvSpPr>
        <p:spPr>
          <a:xfrm>
            <a:off x="206828" y="1099041"/>
            <a:ext cx="3150326" cy="3320909"/>
          </a:xfrm>
          <a:prstGeom prst="rect">
            <a:avLst/>
          </a:prstGeom>
        </p:spPr>
        <p:txBody>
          <a:bodyPr vert="horz" wrap="square" lIns="0" tIns="0" rIns="0" bIns="0" rtlCol="0">
            <a:spAutoFit/>
          </a:bodyPr>
          <a:lstStyle>
            <a:lvl1pPr marL="361950" indent="-361950" algn="l" defTabSz="914363" rtl="0" eaLnBrk="1" latinLnBrk="0" hangingPunct="1">
              <a:lnSpc>
                <a:spcPct val="90000"/>
              </a:lnSpc>
              <a:spcBef>
                <a:spcPct val="20000"/>
              </a:spcBef>
              <a:buSzPct val="100000"/>
              <a:buFontTx/>
              <a:buBlip>
                <a:blip r:embed="rId3"/>
              </a:buBlip>
              <a:defRPr sz="2600" kern="1200">
                <a:solidFill>
                  <a:schemeClr val="bg1"/>
                </a:solidFill>
                <a:latin typeface="Calibri" pitchFamily="34" charset="0"/>
                <a:ea typeface="+mn-ea"/>
                <a:cs typeface="+mn-cs"/>
              </a:defRPr>
            </a:lvl1pPr>
            <a:lvl2pPr marL="808038" indent="-344488" algn="l" defTabSz="914363" rtl="0" eaLnBrk="1" latinLnBrk="0" hangingPunct="1">
              <a:lnSpc>
                <a:spcPct val="90000"/>
              </a:lnSpc>
              <a:spcBef>
                <a:spcPct val="20000"/>
              </a:spcBef>
              <a:buSzPct val="100000"/>
              <a:buFontTx/>
              <a:buBlip>
                <a:blip r:embed="rId3"/>
              </a:buBlip>
              <a:defRPr sz="2200" kern="1200">
                <a:solidFill>
                  <a:schemeClr val="bg1"/>
                </a:solidFill>
                <a:latin typeface="Calibri" pitchFamily="34" charset="0"/>
                <a:ea typeface="+mn-ea"/>
                <a:cs typeface="+mn-cs"/>
              </a:defRPr>
            </a:lvl2pPr>
            <a:lvl3pPr marL="1168400" indent="-346075" algn="l" defTabSz="914363" rtl="0" eaLnBrk="1" latinLnBrk="0" hangingPunct="1">
              <a:lnSpc>
                <a:spcPct val="90000"/>
              </a:lnSpc>
              <a:spcBef>
                <a:spcPct val="20000"/>
              </a:spcBef>
              <a:buSzPct val="100000"/>
              <a:buFontTx/>
              <a:buBlip>
                <a:blip r:embed="rId3"/>
              </a:buBlip>
              <a:defRPr sz="2200" kern="1200">
                <a:solidFill>
                  <a:schemeClr val="bg1"/>
                </a:solidFill>
                <a:latin typeface="Calibri" pitchFamily="34" charset="0"/>
                <a:ea typeface="+mn-ea"/>
                <a:cs typeface="+mn-cs"/>
              </a:defRPr>
            </a:lvl3pPr>
            <a:lvl4pPr marL="1516063" indent="-347663" algn="l" defTabSz="914363" rtl="0" eaLnBrk="1" latinLnBrk="0" hangingPunct="1">
              <a:lnSpc>
                <a:spcPct val="90000"/>
              </a:lnSpc>
              <a:spcBef>
                <a:spcPct val="20000"/>
              </a:spcBef>
              <a:buSzPct val="100000"/>
              <a:buFontTx/>
              <a:buBlip>
                <a:blip r:embed="rId3"/>
              </a:buBlip>
              <a:defRPr sz="2200" kern="1200">
                <a:solidFill>
                  <a:schemeClr val="bg1"/>
                </a:solidFill>
                <a:latin typeface="Calibri" pitchFamily="34" charset="0"/>
                <a:ea typeface="+mn-ea"/>
                <a:cs typeface="+mn-cs"/>
              </a:defRPr>
            </a:lvl4pPr>
            <a:lvl5pPr marL="1852613" indent="-325438" algn="l" defTabSz="914363" rtl="0" eaLnBrk="1" latinLnBrk="0" hangingPunct="1">
              <a:lnSpc>
                <a:spcPct val="90000"/>
              </a:lnSpc>
              <a:spcBef>
                <a:spcPct val="20000"/>
              </a:spcBef>
              <a:buSzPct val="100000"/>
              <a:buFontTx/>
              <a:buBlip>
                <a:blip r:embed="rId3"/>
              </a:buBlip>
              <a:defRPr sz="22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50000"/>
              </a:lnSpc>
              <a:buNone/>
            </a:pPr>
            <a:r>
              <a:rPr lang="en-US" dirty="0">
                <a:solidFill>
                  <a:srgbClr val="92D050"/>
                </a:solidFill>
              </a:rPr>
              <a:t>Agile Practice</a:t>
            </a:r>
          </a:p>
          <a:p>
            <a:pPr marL="0" indent="0" algn="r">
              <a:lnSpc>
                <a:spcPct val="150000"/>
              </a:lnSpc>
              <a:buNone/>
            </a:pPr>
            <a:r>
              <a:rPr lang="en-US" dirty="0">
                <a:solidFill>
                  <a:srgbClr val="92D050"/>
                </a:solidFill>
              </a:rPr>
              <a:t>Issue</a:t>
            </a:r>
          </a:p>
          <a:p>
            <a:pPr marL="0" indent="0" algn="r">
              <a:lnSpc>
                <a:spcPct val="150000"/>
              </a:lnSpc>
              <a:buNone/>
            </a:pPr>
            <a:r>
              <a:rPr lang="en-US" dirty="0">
                <a:solidFill>
                  <a:srgbClr val="92D050"/>
                </a:solidFill>
              </a:rPr>
              <a:t>First Steps</a:t>
            </a:r>
          </a:p>
          <a:p>
            <a:pPr marL="0" indent="0" algn="r">
              <a:lnSpc>
                <a:spcPct val="150000"/>
              </a:lnSpc>
              <a:buNone/>
            </a:pPr>
            <a:r>
              <a:rPr lang="en-US" dirty="0">
                <a:solidFill>
                  <a:srgbClr val="92D050"/>
                </a:solidFill>
              </a:rPr>
              <a:t>Common Mistakes</a:t>
            </a:r>
          </a:p>
          <a:p>
            <a:pPr marL="0" indent="0" algn="r">
              <a:lnSpc>
                <a:spcPct val="150000"/>
              </a:lnSpc>
              <a:buNone/>
            </a:pPr>
            <a:r>
              <a:rPr lang="en-US" dirty="0">
                <a:solidFill>
                  <a:srgbClr val="92D050"/>
                </a:solidFill>
              </a:rPr>
              <a:t>Resources</a:t>
            </a:r>
          </a:p>
        </p:txBody>
      </p:sp>
    </p:spTree>
    <p:extLst>
      <p:ext uri="{BB962C8B-B14F-4D97-AF65-F5344CB8AC3E}">
        <p14:creationId xmlns:p14="http://schemas.microsoft.com/office/powerpoint/2010/main" val="285483221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Test Driven Development ( TDD)</a:t>
            </a:r>
          </a:p>
        </p:txBody>
      </p:sp>
      <p:sp>
        <p:nvSpPr>
          <p:cNvPr id="9" name="Text Placeholder 8"/>
          <p:cNvSpPr>
            <a:spLocks noGrp="1"/>
          </p:cNvSpPr>
          <p:nvPr>
            <p:ph type="body" sz="quarter" idx="10"/>
          </p:nvPr>
        </p:nvSpPr>
        <p:spPr>
          <a:xfrm>
            <a:off x="307975" y="1287661"/>
            <a:ext cx="8453438" cy="2400657"/>
          </a:xfrm>
        </p:spPr>
        <p:txBody>
          <a:bodyPr/>
          <a:lstStyle/>
          <a:p>
            <a:r>
              <a:rPr lang="en-US" dirty="0">
                <a:solidFill>
                  <a:schemeClr val="accent1">
                    <a:lumMod val="75000"/>
                  </a:schemeClr>
                </a:solidFill>
              </a:rPr>
              <a:t>// make a new order</a:t>
            </a:r>
          </a:p>
          <a:p>
            <a:endParaRPr lang="en-US" dirty="0">
              <a:solidFill>
                <a:srgbClr val="92D050"/>
              </a:solidFill>
            </a:endParaRPr>
          </a:p>
          <a:p>
            <a:r>
              <a:rPr lang="en-US" dirty="0">
                <a:solidFill>
                  <a:schemeClr val="accent1">
                    <a:lumMod val="75000"/>
                  </a:schemeClr>
                </a:solidFill>
              </a:rPr>
              <a:t>// buy 10 shirts at $100 each</a:t>
            </a:r>
          </a:p>
          <a:p>
            <a:endParaRPr lang="en-US" dirty="0">
              <a:solidFill>
                <a:srgbClr val="000000"/>
              </a:solidFill>
              <a:highlight>
                <a:srgbClr val="FFFFFF"/>
              </a:highlight>
              <a:cs typeface="Consolas" pitchFamily="49" charset="0"/>
            </a:endParaRPr>
          </a:p>
          <a:p>
            <a:r>
              <a:rPr lang="en-US" dirty="0">
                <a:solidFill>
                  <a:schemeClr val="accent1">
                    <a:lumMod val="75000"/>
                  </a:schemeClr>
                </a:solidFill>
              </a:rPr>
              <a:t>// set sales tax to 10%</a:t>
            </a:r>
          </a:p>
          <a:p>
            <a:endParaRPr lang="en-US" dirty="0">
              <a:solidFill>
                <a:schemeClr val="accent1">
                  <a:lumMod val="75000"/>
                </a:schemeClr>
              </a:solidFill>
            </a:endParaRPr>
          </a:p>
          <a:p>
            <a:r>
              <a:rPr lang="en-US" dirty="0">
                <a:solidFill>
                  <a:schemeClr val="accent1">
                    <a:lumMod val="75000"/>
                  </a:schemeClr>
                </a:solidFill>
              </a:rPr>
              <a:t>// verify order total</a:t>
            </a:r>
          </a:p>
          <a:p>
            <a:pPr marL="0" lvl="1" indent="0"/>
            <a:r>
              <a:rPr lang="en-US" sz="2000" dirty="0">
                <a:solidFill>
                  <a:schemeClr val="accent1">
                    <a:lumMod val="75000"/>
                  </a:schemeClr>
                </a:solidFill>
              </a:rPr>
              <a:t> </a:t>
            </a:r>
          </a:p>
        </p:txBody>
      </p:sp>
      <p:sp>
        <p:nvSpPr>
          <p:cNvPr id="4" name="Text Placeholder 8"/>
          <p:cNvSpPr txBox="1">
            <a:spLocks/>
          </p:cNvSpPr>
          <p:nvPr/>
        </p:nvSpPr>
        <p:spPr>
          <a:xfrm>
            <a:off x="498475" y="1585912"/>
            <a:ext cx="8453438" cy="2092881"/>
          </a:xfrm>
          <a:prstGeom prst="rect">
            <a:avLst/>
          </a:prstGeom>
        </p:spPr>
        <p:txBody>
          <a:bodyPr vert="horz" wrap="square" lIns="0" tIns="0" rIns="0" bIns="0" rtlCol="0">
            <a:spAutoFit/>
          </a:bodyPr>
          <a:lstStyle>
            <a:lvl1pPr marL="0" indent="0" algn="l" defTabSz="914363" rtl="0" eaLnBrk="1" latinLnBrk="0" hangingPunct="1">
              <a:lnSpc>
                <a:spcPct val="80000"/>
              </a:lnSpc>
              <a:spcBef>
                <a:spcPct val="20000"/>
              </a:spcBef>
              <a:buSzPct val="100000"/>
              <a:buFontTx/>
              <a:buNone/>
              <a:defRPr sz="2000" b="0" kern="1200">
                <a:solidFill>
                  <a:srgbClr val="292929"/>
                </a:solidFill>
                <a:latin typeface="Consolas" pitchFamily="49" charset="0"/>
                <a:ea typeface="+mn-ea"/>
                <a:cs typeface="Courier New" pitchFamily="49" charset="0"/>
              </a:defRPr>
            </a:lvl1pPr>
            <a:lvl2pPr marL="457200" indent="6350" algn="l" defTabSz="914363" rtl="0" eaLnBrk="1" latinLnBrk="0" hangingPunct="1">
              <a:lnSpc>
                <a:spcPct val="80000"/>
              </a:lnSpc>
              <a:spcBef>
                <a:spcPct val="20000"/>
              </a:spcBef>
              <a:buSzPct val="100000"/>
              <a:buFontTx/>
              <a:buNone/>
              <a:defRPr sz="1800" b="0" kern="1200">
                <a:solidFill>
                  <a:srgbClr val="292929"/>
                </a:solidFill>
                <a:latin typeface="Consolas" pitchFamily="49" charset="0"/>
                <a:ea typeface="+mn-ea"/>
                <a:cs typeface="Courier New" pitchFamily="49" charset="0"/>
              </a:defRPr>
            </a:lvl2pPr>
            <a:lvl3pPr marL="796925" indent="0" algn="l" defTabSz="914363" rtl="0" eaLnBrk="1" latinLnBrk="0" hangingPunct="1">
              <a:lnSpc>
                <a:spcPct val="80000"/>
              </a:lnSpc>
              <a:spcBef>
                <a:spcPct val="20000"/>
              </a:spcBef>
              <a:buSzPct val="100000"/>
              <a:buFontTx/>
              <a:buNone/>
              <a:defRPr sz="1600" b="0" kern="1200">
                <a:solidFill>
                  <a:srgbClr val="292929"/>
                </a:solidFill>
                <a:latin typeface="Consolas" pitchFamily="49" charset="0"/>
                <a:ea typeface="+mn-ea"/>
                <a:cs typeface="Courier New" pitchFamily="49" charset="0"/>
              </a:defRPr>
            </a:lvl3pPr>
            <a:lvl4pPr marL="1147763" indent="20638" algn="l" defTabSz="914363" rtl="0" eaLnBrk="1" latinLnBrk="0" hangingPunct="1">
              <a:lnSpc>
                <a:spcPct val="80000"/>
              </a:lnSpc>
              <a:spcBef>
                <a:spcPct val="20000"/>
              </a:spcBef>
              <a:buSzPct val="100000"/>
              <a:buFontTx/>
              <a:buNone/>
              <a:defRPr sz="1600" b="0" kern="1200">
                <a:solidFill>
                  <a:srgbClr val="292929"/>
                </a:solidFill>
                <a:latin typeface="Consolas" pitchFamily="49" charset="0"/>
                <a:ea typeface="+mn-ea"/>
                <a:cs typeface="Courier New" pitchFamily="49" charset="0"/>
              </a:defRPr>
            </a:lvl4pPr>
            <a:lvl5pPr marL="1489075" indent="0" algn="l" defTabSz="914363" rtl="0" eaLnBrk="1" latinLnBrk="0" hangingPunct="1">
              <a:lnSpc>
                <a:spcPct val="80000"/>
              </a:lnSpc>
              <a:spcBef>
                <a:spcPct val="20000"/>
              </a:spcBef>
              <a:buSzPct val="100000"/>
              <a:buFontTx/>
              <a:buNone/>
              <a:defRPr sz="1600" b="0" kern="1200">
                <a:solidFill>
                  <a:srgbClr val="292929"/>
                </a:soli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solidFill>
                  <a:srgbClr val="000000"/>
                </a:solidFill>
                <a:highlight>
                  <a:srgbClr val="FFFFFF"/>
                </a:highlight>
                <a:cs typeface="Consolas" pitchFamily="49" charset="0"/>
              </a:rPr>
              <a:t>var</a:t>
            </a:r>
            <a:r>
              <a:rPr lang="en-US" dirty="0">
                <a:solidFill>
                  <a:srgbClr val="000000"/>
                </a:solidFill>
                <a:highlight>
                  <a:srgbClr val="FFFFFF"/>
                </a:highlight>
                <a:cs typeface="Consolas" pitchFamily="49" charset="0"/>
              </a:rPr>
              <a:t> order </a:t>
            </a:r>
            <a:r>
              <a:rPr lang="en-US" b="1" dirty="0">
                <a:solidFill>
                  <a:srgbClr val="000080"/>
                </a:solidFill>
                <a:highlight>
                  <a:srgbClr val="FFFFFF"/>
                </a:highlight>
                <a:cs typeface="Consolas" pitchFamily="49" charset="0"/>
              </a:rPr>
              <a:t>=</a:t>
            </a:r>
            <a:r>
              <a:rPr lang="en-US" dirty="0">
                <a:solidFill>
                  <a:srgbClr val="000000"/>
                </a:solidFill>
                <a:highlight>
                  <a:srgbClr val="FFFFFF"/>
                </a:highlight>
                <a:cs typeface="Consolas" pitchFamily="49" charset="0"/>
              </a:rPr>
              <a:t> </a:t>
            </a:r>
            <a:r>
              <a:rPr lang="en-US" b="1" dirty="0">
                <a:solidFill>
                  <a:srgbClr val="0000FF"/>
                </a:solidFill>
                <a:highlight>
                  <a:srgbClr val="FFFFFF"/>
                </a:highlight>
                <a:cs typeface="Consolas" pitchFamily="49" charset="0"/>
              </a:rPr>
              <a:t>new</a:t>
            </a:r>
            <a:r>
              <a:rPr lang="en-US" dirty="0">
                <a:solidFill>
                  <a:srgbClr val="000000"/>
                </a:solidFill>
                <a:highlight>
                  <a:srgbClr val="FFFFFF"/>
                </a:highlight>
                <a:cs typeface="Consolas" pitchFamily="49" charset="0"/>
              </a:rPr>
              <a:t> Order</a:t>
            </a:r>
            <a:r>
              <a:rPr lang="en-US" b="1" dirty="0">
                <a:solidFill>
                  <a:srgbClr val="000080"/>
                </a:solidFill>
                <a:highlight>
                  <a:srgbClr val="FFFFFF"/>
                </a:highlight>
                <a:cs typeface="Consolas" pitchFamily="49" charset="0"/>
              </a:rPr>
              <a:t>();</a:t>
            </a:r>
            <a:endParaRPr lang="en-US" dirty="0">
              <a:solidFill>
                <a:srgbClr val="000000"/>
              </a:solidFill>
              <a:highlight>
                <a:srgbClr val="FFFFFF"/>
              </a:highlight>
              <a:cs typeface="Consolas" pitchFamily="49" charset="0"/>
            </a:endParaRPr>
          </a:p>
          <a:p>
            <a:endParaRPr lang="en-US" dirty="0">
              <a:solidFill>
                <a:srgbClr val="000000"/>
              </a:solidFill>
              <a:highlight>
                <a:srgbClr val="FFFFFF"/>
              </a:highlight>
              <a:cs typeface="Consolas" pitchFamily="49" charset="0"/>
            </a:endParaRPr>
          </a:p>
          <a:p>
            <a:r>
              <a:rPr lang="en-US" dirty="0" err="1">
                <a:solidFill>
                  <a:srgbClr val="000000"/>
                </a:solidFill>
                <a:highlight>
                  <a:srgbClr val="FFFFFF"/>
                </a:highlight>
                <a:cs typeface="Consolas" pitchFamily="49" charset="0"/>
              </a:rPr>
              <a:t>order.AddItem</a:t>
            </a:r>
            <a:r>
              <a:rPr lang="en-US" dirty="0">
                <a:solidFill>
                  <a:srgbClr val="000000"/>
                </a:solidFill>
                <a:highlight>
                  <a:srgbClr val="FFFFFF"/>
                </a:highlight>
                <a:cs typeface="Consolas" pitchFamily="49" charset="0"/>
              </a:rPr>
              <a:t>(item: “Shirt”, amount: 10, </a:t>
            </a:r>
            <a:r>
              <a:rPr lang="en-US" dirty="0" err="1">
                <a:solidFill>
                  <a:srgbClr val="000000"/>
                </a:solidFill>
                <a:highlight>
                  <a:srgbClr val="FFFFFF"/>
                </a:highlight>
                <a:cs typeface="Consolas" pitchFamily="49" charset="0"/>
              </a:rPr>
              <a:t>unitPrice</a:t>
            </a:r>
            <a:r>
              <a:rPr lang="en-US" dirty="0">
                <a:solidFill>
                  <a:srgbClr val="000000"/>
                </a:solidFill>
                <a:highlight>
                  <a:srgbClr val="FFFFFF"/>
                </a:highlight>
                <a:cs typeface="Consolas" pitchFamily="49" charset="0"/>
              </a:rPr>
              <a:t>: 100);</a:t>
            </a:r>
          </a:p>
          <a:p>
            <a:endParaRPr lang="en-US" dirty="0">
              <a:solidFill>
                <a:srgbClr val="000000"/>
              </a:solidFill>
              <a:highlight>
                <a:srgbClr val="FFFFFF"/>
              </a:highlight>
              <a:cs typeface="Consolas" pitchFamily="49" charset="0"/>
            </a:endParaRPr>
          </a:p>
          <a:p>
            <a:r>
              <a:rPr lang="en-US" dirty="0" err="1">
                <a:solidFill>
                  <a:srgbClr val="000000"/>
                </a:solidFill>
                <a:highlight>
                  <a:srgbClr val="FFFFFF"/>
                </a:highlight>
                <a:cs typeface="Consolas" pitchFamily="49" charset="0"/>
              </a:rPr>
              <a:t>order.SalesTax</a:t>
            </a:r>
            <a:r>
              <a:rPr lang="en-US" dirty="0">
                <a:solidFill>
                  <a:srgbClr val="000000"/>
                </a:solidFill>
                <a:highlight>
                  <a:srgbClr val="FFFFFF"/>
                </a:highlight>
                <a:cs typeface="Consolas" pitchFamily="49" charset="0"/>
              </a:rPr>
              <a:t> = </a:t>
            </a:r>
            <a:r>
              <a:rPr lang="en-US" dirty="0">
                <a:solidFill>
                  <a:srgbClr val="FF8000"/>
                </a:solidFill>
                <a:highlight>
                  <a:srgbClr val="FFFFFF"/>
                </a:highlight>
                <a:cs typeface="Consolas" pitchFamily="49" charset="0"/>
              </a:rPr>
              <a:t>0.10</a:t>
            </a:r>
            <a:r>
              <a:rPr lang="en-US" b="1" dirty="0">
                <a:solidFill>
                  <a:srgbClr val="000080"/>
                </a:solidFill>
                <a:highlight>
                  <a:srgbClr val="FFFFFF"/>
                </a:highlight>
                <a:cs typeface="Consolas" pitchFamily="49" charset="0"/>
              </a:rPr>
              <a:t>;</a:t>
            </a:r>
            <a:endParaRPr lang="en-US" dirty="0">
              <a:solidFill>
                <a:srgbClr val="000000"/>
              </a:solidFill>
              <a:highlight>
                <a:srgbClr val="FFFFFF"/>
              </a:highlight>
              <a:cs typeface="Consolas" pitchFamily="49" charset="0"/>
            </a:endParaRPr>
          </a:p>
          <a:p>
            <a:endParaRPr lang="en-US" dirty="0">
              <a:solidFill>
                <a:srgbClr val="000000"/>
              </a:solidFill>
              <a:highlight>
                <a:srgbClr val="FFFFFF"/>
              </a:highlight>
              <a:cs typeface="Consolas" pitchFamily="49" charset="0"/>
            </a:endParaRPr>
          </a:p>
          <a:p>
            <a:r>
              <a:rPr lang="en-US" dirty="0" err="1">
                <a:solidFill>
                  <a:srgbClr val="000000"/>
                </a:solidFill>
                <a:highlight>
                  <a:srgbClr val="FFFFFF"/>
                </a:highlight>
                <a:cs typeface="Consolas" pitchFamily="49" charset="0"/>
              </a:rPr>
              <a:t>AssertEqual</a:t>
            </a:r>
            <a:r>
              <a:rPr lang="en-US" dirty="0">
                <a:solidFill>
                  <a:srgbClr val="000000"/>
                </a:solidFill>
                <a:highlight>
                  <a:srgbClr val="FFFFFF"/>
                </a:highlight>
                <a:cs typeface="Consolas" pitchFamily="49" charset="0"/>
              </a:rPr>
              <a:t> </a:t>
            </a:r>
            <a:r>
              <a:rPr lang="en-US" b="1" dirty="0">
                <a:solidFill>
                  <a:srgbClr val="000080"/>
                </a:solidFill>
                <a:highlight>
                  <a:srgbClr val="FFFFFF"/>
                </a:highlight>
                <a:cs typeface="Consolas" pitchFamily="49" charset="0"/>
              </a:rPr>
              <a:t>(</a:t>
            </a:r>
            <a:r>
              <a:rPr lang="en-US" dirty="0">
                <a:solidFill>
                  <a:srgbClr val="FF8000"/>
                </a:solidFill>
                <a:highlight>
                  <a:srgbClr val="FFFFFF"/>
                </a:highlight>
                <a:cs typeface="Consolas" pitchFamily="49" charset="0"/>
              </a:rPr>
              <a:t>1100</a:t>
            </a:r>
            <a:r>
              <a:rPr lang="en-US" b="1" dirty="0">
                <a:solidFill>
                  <a:srgbClr val="000080"/>
                </a:solidFill>
                <a:highlight>
                  <a:srgbClr val="FFFFFF"/>
                </a:highlight>
                <a:cs typeface="Consolas" pitchFamily="49" charset="0"/>
              </a:rPr>
              <a:t>,</a:t>
            </a:r>
            <a:r>
              <a:rPr lang="en-US" dirty="0">
                <a:solidFill>
                  <a:srgbClr val="000000"/>
                </a:solidFill>
                <a:highlight>
                  <a:srgbClr val="FFFFFF"/>
                </a:highlight>
                <a:cs typeface="Consolas" pitchFamily="49" charset="0"/>
              </a:rPr>
              <a:t> </a:t>
            </a:r>
            <a:r>
              <a:rPr lang="en-US" dirty="0" err="1">
                <a:solidFill>
                  <a:srgbClr val="000000"/>
                </a:solidFill>
                <a:highlight>
                  <a:srgbClr val="FFFFFF"/>
                </a:highlight>
                <a:cs typeface="Consolas" pitchFamily="49" charset="0"/>
              </a:rPr>
              <a:t>order.Total</a:t>
            </a:r>
            <a:r>
              <a:rPr lang="en-US" b="1" dirty="0">
                <a:solidFill>
                  <a:srgbClr val="000080"/>
                </a:solidFill>
                <a:highlight>
                  <a:srgbClr val="FFFFFF"/>
                </a:highlight>
                <a:cs typeface="Consolas" pitchFamily="49" charset="0"/>
              </a:rPr>
              <a:t>);</a:t>
            </a:r>
            <a:endParaRPr lang="en-US" dirty="0">
              <a:solidFill>
                <a:srgbClr val="000000"/>
              </a:solidFill>
              <a:cs typeface="Consolas" pitchFamily="49" charset="0"/>
            </a:endParaRPr>
          </a:p>
        </p:txBody>
      </p:sp>
    </p:spTree>
    <p:extLst>
      <p:ext uri="{BB962C8B-B14F-4D97-AF65-F5344CB8AC3E}">
        <p14:creationId xmlns:p14="http://schemas.microsoft.com/office/powerpoint/2010/main" val="29628357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9">
                                            <p:txEl>
                                              <p:pRg st="0" end="0"/>
                                            </p:txEl>
                                          </p:spTgt>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9">
                                            <p:txEl>
                                              <p:pRg st="2" end="2"/>
                                            </p:txEl>
                                          </p:spTgt>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9">
                                            <p:txEl>
                                              <p:pRg st="4" end="4"/>
                                            </p:txEl>
                                          </p:spTgt>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9">
                                            <p:txEl>
                                              <p:pRg st="6" end="6"/>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9" grpId="1" build="p"/>
      <p:bldP spid="4" grpId="0"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904" y="1828800"/>
            <a:ext cx="4927896" cy="914096"/>
          </a:xfrm>
        </p:spPr>
        <p:txBody>
          <a:bodyPr/>
          <a:lstStyle/>
          <a:p>
            <a:pPr algn="ctr"/>
            <a:r>
              <a:rPr sz="6600" dirty="0">
                <a:solidFill>
                  <a:schemeClr val="accent1"/>
                </a:solidFill>
              </a:rPr>
              <a:t>Mistake #6</a:t>
            </a:r>
          </a:p>
        </p:txBody>
      </p:sp>
    </p:spTree>
    <p:extLst>
      <p:ext uri="{BB962C8B-B14F-4D97-AF65-F5344CB8AC3E}">
        <p14:creationId xmlns:p14="http://schemas.microsoft.com/office/powerpoint/2010/main" val="338912504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498598"/>
          </a:xfrm>
        </p:spPr>
        <p:txBody>
          <a:bodyPr/>
          <a:lstStyle/>
          <a:p>
            <a:r>
              <a:rPr lang="en-US" dirty="0"/>
              <a:t>What was the Mistake?</a:t>
            </a:r>
            <a:endParaRPr sz="3600" dirty="0">
              <a:solidFill>
                <a:schemeClr val="accent1"/>
              </a:solidFill>
            </a:endParaRPr>
          </a:p>
        </p:txBody>
      </p:sp>
      <p:sp>
        <p:nvSpPr>
          <p:cNvPr id="8" name="Content Placeholder 6"/>
          <p:cNvSpPr>
            <a:spLocks noGrp="1"/>
          </p:cNvSpPr>
          <p:nvPr>
            <p:ph idx="1"/>
          </p:nvPr>
        </p:nvSpPr>
        <p:spPr>
          <a:xfrm>
            <a:off x="576578" y="1563977"/>
            <a:ext cx="8382000" cy="1680460"/>
          </a:xfrm>
        </p:spPr>
        <p:txBody>
          <a:bodyPr/>
          <a:lstStyle/>
          <a:p>
            <a:pPr marL="0" indent="0">
              <a:buNone/>
            </a:pPr>
            <a:r>
              <a:rPr lang="en-US" dirty="0"/>
              <a:t>How would you mitigate the cost of mistakes?</a:t>
            </a:r>
          </a:p>
          <a:p>
            <a:r>
              <a:rPr lang="en-US" dirty="0"/>
              <a:t>Detection (early)</a:t>
            </a:r>
          </a:p>
          <a:p>
            <a:r>
              <a:rPr lang="en-US" dirty="0"/>
              <a:t>Change (easy)</a:t>
            </a:r>
          </a:p>
          <a:p>
            <a:r>
              <a:rPr lang="en-US" dirty="0"/>
              <a:t>Area of Effect (reduced)</a:t>
            </a:r>
          </a:p>
        </p:txBody>
      </p:sp>
      <p:sp>
        <p:nvSpPr>
          <p:cNvPr id="9" name="Title 1"/>
          <p:cNvSpPr txBox="1">
            <a:spLocks/>
          </p:cNvSpPr>
          <p:nvPr/>
        </p:nvSpPr>
        <p:spPr>
          <a:xfrm>
            <a:off x="530758" y="133350"/>
            <a:ext cx="8375946" cy="99719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3600" b="0" kern="1200" cap="none" spc="-100" baseline="0">
                <a:ln w="3175">
                  <a:noFill/>
                </a:ln>
                <a:solidFill>
                  <a:schemeClr val="bg1"/>
                </a:solidFill>
                <a:effectLst/>
                <a:latin typeface="Calibri" pitchFamily="34" charset="0"/>
                <a:ea typeface="+mn-ea"/>
                <a:cs typeface="Arial" charset="0"/>
              </a:defRPr>
            </a:lvl1pPr>
          </a:lstStyle>
          <a:p>
            <a:br>
              <a:rPr lang="en-US" dirty="0">
                <a:solidFill>
                  <a:schemeClr val="accent1"/>
                </a:solidFill>
              </a:rPr>
            </a:br>
            <a:r>
              <a:rPr lang="en-US" dirty="0">
                <a:solidFill>
                  <a:schemeClr val="accent1"/>
                </a:solidFill>
              </a:rPr>
              <a:t>Built Something Users Didn’t Like</a:t>
            </a:r>
          </a:p>
        </p:txBody>
      </p:sp>
    </p:spTree>
    <p:extLst>
      <p:ext uri="{BB962C8B-B14F-4D97-AF65-F5344CB8AC3E}">
        <p14:creationId xmlns:p14="http://schemas.microsoft.com/office/powerpoint/2010/main" val="38081323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
                                  </p:iterate>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500"/>
                                        <p:tgtEl>
                                          <p:spTgt spid="8">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fade">
                                      <p:cBhvr>
                                        <p:cTn id="20"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997196"/>
          </a:xfrm>
        </p:spPr>
        <p:txBody>
          <a:bodyPr/>
          <a:lstStyle/>
          <a:p>
            <a:r>
              <a:rPr lang="en-US" dirty="0"/>
              <a:t>Recap #6</a:t>
            </a:r>
            <a:br>
              <a:rPr lang="en-US" dirty="0"/>
            </a:br>
            <a:r>
              <a:rPr lang="en-US" dirty="0">
                <a:solidFill>
                  <a:schemeClr val="accent1"/>
                </a:solidFill>
              </a:rPr>
              <a:t>Built Something Users Didn’t Like</a:t>
            </a:r>
            <a:endParaRPr sz="3600" dirty="0">
              <a:solidFill>
                <a:schemeClr val="accent1"/>
              </a:solidFill>
            </a:endParaRPr>
          </a:p>
        </p:txBody>
      </p:sp>
      <p:sp>
        <p:nvSpPr>
          <p:cNvPr id="3" name="Text Placeholder 2"/>
          <p:cNvSpPr>
            <a:spLocks noGrp="1"/>
          </p:cNvSpPr>
          <p:nvPr>
            <p:ph idx="1"/>
          </p:nvPr>
        </p:nvSpPr>
        <p:spPr>
          <a:xfrm>
            <a:off x="3665991" y="1099041"/>
            <a:ext cx="5373506" cy="3748719"/>
          </a:xfrm>
        </p:spPr>
        <p:txBody>
          <a:bodyPr/>
          <a:lstStyle/>
          <a:p>
            <a:pPr marL="0" indent="0">
              <a:lnSpc>
                <a:spcPct val="150000"/>
              </a:lnSpc>
              <a:buNone/>
            </a:pPr>
            <a:r>
              <a:rPr lang="en-US" dirty="0"/>
              <a:t>Iterative Development</a:t>
            </a:r>
          </a:p>
          <a:p>
            <a:pPr marL="0" indent="0">
              <a:lnSpc>
                <a:spcPct val="150000"/>
              </a:lnSpc>
              <a:buNone/>
            </a:pPr>
            <a:r>
              <a:rPr lang="en-US" dirty="0"/>
              <a:t>Detection</a:t>
            </a:r>
          </a:p>
          <a:p>
            <a:pPr marL="0" indent="0">
              <a:lnSpc>
                <a:spcPct val="150000"/>
              </a:lnSpc>
              <a:buNone/>
            </a:pPr>
            <a:r>
              <a:rPr lang="en-US" dirty="0"/>
              <a:t>Reduce Scope to 2 weeks.</a:t>
            </a:r>
          </a:p>
          <a:p>
            <a:pPr marL="0" indent="0">
              <a:lnSpc>
                <a:spcPct val="150000"/>
              </a:lnSpc>
              <a:buNone/>
            </a:pPr>
            <a:r>
              <a:rPr lang="en-US" dirty="0"/>
              <a:t>Partial Work doesn’t count.</a:t>
            </a:r>
          </a:p>
          <a:p>
            <a:pPr marL="0" indent="0">
              <a:lnSpc>
                <a:spcPct val="100000"/>
              </a:lnSpc>
              <a:spcBef>
                <a:spcPts val="0"/>
              </a:spcBef>
              <a:buNone/>
            </a:pPr>
            <a:endParaRPr lang="en-US" sz="1800" b="1" dirty="0"/>
          </a:p>
          <a:p>
            <a:pPr marL="0" indent="0">
              <a:lnSpc>
                <a:spcPct val="100000"/>
              </a:lnSpc>
              <a:spcBef>
                <a:spcPts val="0"/>
              </a:spcBef>
              <a:buNone/>
            </a:pPr>
            <a:r>
              <a:rPr lang="en-US" sz="1800" i="1" dirty="0"/>
              <a:t>Agile Retrospectives</a:t>
            </a:r>
            <a:r>
              <a:rPr lang="en-US" sz="1800" dirty="0"/>
              <a:t>, Esther Derby</a:t>
            </a:r>
          </a:p>
          <a:p>
            <a:pPr marL="0" indent="0">
              <a:lnSpc>
                <a:spcPct val="100000"/>
              </a:lnSpc>
              <a:spcBef>
                <a:spcPts val="0"/>
              </a:spcBef>
              <a:buNone/>
            </a:pPr>
            <a:r>
              <a:rPr lang="en-US" sz="1800" i="1" dirty="0"/>
              <a:t>Succeeding with Agile,</a:t>
            </a:r>
            <a:r>
              <a:rPr lang="en-US" sz="1800" dirty="0"/>
              <a:t> Mike Cohn</a:t>
            </a:r>
          </a:p>
          <a:p>
            <a:pPr marL="0" indent="0">
              <a:lnSpc>
                <a:spcPct val="100000"/>
              </a:lnSpc>
              <a:spcBef>
                <a:spcPts val="0"/>
              </a:spcBef>
              <a:buNone/>
            </a:pPr>
            <a:endParaRPr lang="en-US" sz="1800" b="1" dirty="0"/>
          </a:p>
        </p:txBody>
      </p:sp>
      <p:sp>
        <p:nvSpPr>
          <p:cNvPr id="4" name="Rounded Rectangle 3"/>
          <p:cNvSpPr/>
          <p:nvPr/>
        </p:nvSpPr>
        <p:spPr bwMode="auto">
          <a:xfrm>
            <a:off x="3477201" y="1059947"/>
            <a:ext cx="58162" cy="3694933"/>
          </a:xfrm>
          <a:prstGeom prst="roundRect">
            <a:avLst>
              <a:gd name="adj" fmla="val 9033"/>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dirty="0">
              <a:solidFill>
                <a:srgbClr val="000000"/>
              </a:solidFill>
              <a:latin typeface="Calibri" pitchFamily="34" charset="0"/>
            </a:endParaRPr>
          </a:p>
        </p:txBody>
      </p:sp>
      <p:sp>
        <p:nvSpPr>
          <p:cNvPr id="6" name="Text Placeholder 2"/>
          <p:cNvSpPr txBox="1">
            <a:spLocks/>
          </p:cNvSpPr>
          <p:nvPr/>
        </p:nvSpPr>
        <p:spPr>
          <a:xfrm>
            <a:off x="206828" y="1099041"/>
            <a:ext cx="3150326" cy="3320909"/>
          </a:xfrm>
          <a:prstGeom prst="rect">
            <a:avLst/>
          </a:prstGeom>
        </p:spPr>
        <p:txBody>
          <a:bodyPr vert="horz" wrap="square" lIns="0" tIns="0" rIns="0" bIns="0" rtlCol="0">
            <a:spAutoFit/>
          </a:bodyPr>
          <a:lstStyle>
            <a:lvl1pPr marL="361950" indent="-361950" algn="l" defTabSz="914363" rtl="0" eaLnBrk="1" latinLnBrk="0" hangingPunct="1">
              <a:lnSpc>
                <a:spcPct val="90000"/>
              </a:lnSpc>
              <a:spcBef>
                <a:spcPct val="20000"/>
              </a:spcBef>
              <a:buSzPct val="100000"/>
              <a:buFontTx/>
              <a:buBlip>
                <a:blip r:embed="rId3"/>
              </a:buBlip>
              <a:defRPr sz="2600" kern="1200">
                <a:solidFill>
                  <a:schemeClr val="bg1"/>
                </a:solidFill>
                <a:latin typeface="Calibri" pitchFamily="34" charset="0"/>
                <a:ea typeface="+mn-ea"/>
                <a:cs typeface="+mn-cs"/>
              </a:defRPr>
            </a:lvl1pPr>
            <a:lvl2pPr marL="808038" indent="-344488" algn="l" defTabSz="914363" rtl="0" eaLnBrk="1" latinLnBrk="0" hangingPunct="1">
              <a:lnSpc>
                <a:spcPct val="90000"/>
              </a:lnSpc>
              <a:spcBef>
                <a:spcPct val="20000"/>
              </a:spcBef>
              <a:buSzPct val="100000"/>
              <a:buFontTx/>
              <a:buBlip>
                <a:blip r:embed="rId3"/>
              </a:buBlip>
              <a:defRPr sz="2200" kern="1200">
                <a:solidFill>
                  <a:schemeClr val="bg1"/>
                </a:solidFill>
                <a:latin typeface="Calibri" pitchFamily="34" charset="0"/>
                <a:ea typeface="+mn-ea"/>
                <a:cs typeface="+mn-cs"/>
              </a:defRPr>
            </a:lvl2pPr>
            <a:lvl3pPr marL="1168400" indent="-346075" algn="l" defTabSz="914363" rtl="0" eaLnBrk="1" latinLnBrk="0" hangingPunct="1">
              <a:lnSpc>
                <a:spcPct val="90000"/>
              </a:lnSpc>
              <a:spcBef>
                <a:spcPct val="20000"/>
              </a:spcBef>
              <a:buSzPct val="100000"/>
              <a:buFontTx/>
              <a:buBlip>
                <a:blip r:embed="rId3"/>
              </a:buBlip>
              <a:defRPr sz="2200" kern="1200">
                <a:solidFill>
                  <a:schemeClr val="bg1"/>
                </a:solidFill>
                <a:latin typeface="Calibri" pitchFamily="34" charset="0"/>
                <a:ea typeface="+mn-ea"/>
                <a:cs typeface="+mn-cs"/>
              </a:defRPr>
            </a:lvl3pPr>
            <a:lvl4pPr marL="1516063" indent="-347663" algn="l" defTabSz="914363" rtl="0" eaLnBrk="1" latinLnBrk="0" hangingPunct="1">
              <a:lnSpc>
                <a:spcPct val="90000"/>
              </a:lnSpc>
              <a:spcBef>
                <a:spcPct val="20000"/>
              </a:spcBef>
              <a:buSzPct val="100000"/>
              <a:buFontTx/>
              <a:buBlip>
                <a:blip r:embed="rId3"/>
              </a:buBlip>
              <a:defRPr sz="2200" kern="1200">
                <a:solidFill>
                  <a:schemeClr val="bg1"/>
                </a:solidFill>
                <a:latin typeface="Calibri" pitchFamily="34" charset="0"/>
                <a:ea typeface="+mn-ea"/>
                <a:cs typeface="+mn-cs"/>
              </a:defRPr>
            </a:lvl4pPr>
            <a:lvl5pPr marL="1852613" indent="-325438" algn="l" defTabSz="914363" rtl="0" eaLnBrk="1" latinLnBrk="0" hangingPunct="1">
              <a:lnSpc>
                <a:spcPct val="90000"/>
              </a:lnSpc>
              <a:spcBef>
                <a:spcPct val="20000"/>
              </a:spcBef>
              <a:buSzPct val="100000"/>
              <a:buFontTx/>
              <a:buBlip>
                <a:blip r:embed="rId3"/>
              </a:buBlip>
              <a:defRPr sz="22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50000"/>
              </a:lnSpc>
              <a:buNone/>
            </a:pPr>
            <a:r>
              <a:rPr lang="en-US" dirty="0">
                <a:solidFill>
                  <a:srgbClr val="92D050"/>
                </a:solidFill>
              </a:rPr>
              <a:t>Agile Practice</a:t>
            </a:r>
          </a:p>
          <a:p>
            <a:pPr marL="0" indent="0" algn="r">
              <a:lnSpc>
                <a:spcPct val="150000"/>
              </a:lnSpc>
              <a:buNone/>
            </a:pPr>
            <a:r>
              <a:rPr lang="en-US" dirty="0">
                <a:solidFill>
                  <a:srgbClr val="92D050"/>
                </a:solidFill>
              </a:rPr>
              <a:t>Issue</a:t>
            </a:r>
          </a:p>
          <a:p>
            <a:pPr marL="0" indent="0" algn="r">
              <a:lnSpc>
                <a:spcPct val="150000"/>
              </a:lnSpc>
              <a:buNone/>
            </a:pPr>
            <a:r>
              <a:rPr lang="en-US" dirty="0">
                <a:solidFill>
                  <a:srgbClr val="92D050"/>
                </a:solidFill>
              </a:rPr>
              <a:t>First Steps</a:t>
            </a:r>
          </a:p>
          <a:p>
            <a:pPr marL="0" indent="0" algn="r">
              <a:lnSpc>
                <a:spcPct val="150000"/>
              </a:lnSpc>
              <a:buNone/>
            </a:pPr>
            <a:r>
              <a:rPr lang="en-US" dirty="0">
                <a:solidFill>
                  <a:srgbClr val="92D050"/>
                </a:solidFill>
              </a:rPr>
              <a:t>Common Mistakes</a:t>
            </a:r>
          </a:p>
          <a:p>
            <a:pPr marL="0" indent="0" algn="r">
              <a:lnSpc>
                <a:spcPct val="150000"/>
              </a:lnSpc>
              <a:buNone/>
            </a:pPr>
            <a:r>
              <a:rPr lang="en-US" dirty="0">
                <a:solidFill>
                  <a:srgbClr val="92D050"/>
                </a:solidFill>
              </a:rPr>
              <a:t>Resources</a:t>
            </a:r>
          </a:p>
        </p:txBody>
      </p:sp>
    </p:spTree>
    <p:extLst>
      <p:ext uri="{BB962C8B-B14F-4D97-AF65-F5344CB8AC3E}">
        <p14:creationId xmlns:p14="http://schemas.microsoft.com/office/powerpoint/2010/main" val="404848284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498598"/>
          </a:xfrm>
        </p:spPr>
        <p:txBody>
          <a:bodyPr/>
          <a:lstStyle/>
          <a:p>
            <a:r>
              <a:rPr lang="en-US" dirty="0"/>
              <a:t>Dice</a:t>
            </a:r>
            <a:endParaRPr sz="3600" dirty="0">
              <a:solidFill>
                <a:schemeClr val="accent1"/>
              </a:solidFill>
            </a:endParaRPr>
          </a:p>
        </p:txBody>
      </p:sp>
      <p:sp>
        <p:nvSpPr>
          <p:cNvPr id="24" name="Rectangle 23"/>
          <p:cNvSpPr/>
          <p:nvPr/>
        </p:nvSpPr>
        <p:spPr bwMode="auto">
          <a:xfrm>
            <a:off x="7886574" y="3561386"/>
            <a:ext cx="541587" cy="541587"/>
          </a:xfrm>
          <a:prstGeom prst="rect">
            <a:avLst/>
          </a:prstGeom>
          <a:gradFill>
            <a:gsLst>
              <a:gs pos="0">
                <a:srgbClr val="C00000"/>
              </a:gs>
              <a:gs pos="100000">
                <a:srgbClr val="FF0000"/>
              </a:gs>
            </a:gsLst>
            <a:lin ang="16200000" scaled="0"/>
          </a:gradFill>
          <a:ln w="12700">
            <a:no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endParaRPr lang="en-US" sz="2000" dirty="0">
              <a:solidFill>
                <a:srgbClr val="FFFFFF"/>
              </a:solidFill>
              <a:latin typeface="Calibri" pitchFamily="34" charset="0"/>
            </a:endParaRPr>
          </a:p>
        </p:txBody>
      </p:sp>
      <p:sp>
        <p:nvSpPr>
          <p:cNvPr id="29" name="Oval 28"/>
          <p:cNvSpPr/>
          <p:nvPr/>
        </p:nvSpPr>
        <p:spPr bwMode="auto">
          <a:xfrm>
            <a:off x="7940355" y="3626330"/>
            <a:ext cx="118849" cy="118849"/>
          </a:xfrm>
          <a:prstGeom prst="ellipse">
            <a:avLst/>
          </a:prstGeom>
          <a:solidFill>
            <a:schemeClr val="accent5">
              <a:lumMod val="10000"/>
            </a:schemeClr>
          </a:solidFill>
          <a:ln w="2540">
            <a:solidFill>
              <a:schemeClr val="accent5">
                <a:lumMod val="50000"/>
              </a:schemeClr>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endParaRPr lang="en-US" sz="2000" dirty="0">
              <a:solidFill>
                <a:srgbClr val="FFFFFF"/>
              </a:solidFill>
              <a:latin typeface="Calibri" pitchFamily="34" charset="0"/>
            </a:endParaRPr>
          </a:p>
        </p:txBody>
      </p:sp>
      <p:sp>
        <p:nvSpPr>
          <p:cNvPr id="30" name="Oval 29"/>
          <p:cNvSpPr/>
          <p:nvPr/>
        </p:nvSpPr>
        <p:spPr bwMode="auto">
          <a:xfrm>
            <a:off x="8092755" y="3778730"/>
            <a:ext cx="118849" cy="118849"/>
          </a:xfrm>
          <a:prstGeom prst="ellipse">
            <a:avLst/>
          </a:prstGeom>
          <a:solidFill>
            <a:schemeClr val="accent5">
              <a:lumMod val="10000"/>
            </a:schemeClr>
          </a:solidFill>
          <a:ln w="2540">
            <a:solidFill>
              <a:schemeClr val="accent5">
                <a:lumMod val="50000"/>
              </a:schemeClr>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endParaRPr lang="en-US" sz="2000" dirty="0">
              <a:solidFill>
                <a:srgbClr val="FFFFFF"/>
              </a:solidFill>
              <a:latin typeface="Calibri" pitchFamily="34" charset="0"/>
            </a:endParaRPr>
          </a:p>
        </p:txBody>
      </p:sp>
      <p:sp>
        <p:nvSpPr>
          <p:cNvPr id="31" name="Oval 30"/>
          <p:cNvSpPr/>
          <p:nvPr/>
        </p:nvSpPr>
        <p:spPr bwMode="auto">
          <a:xfrm>
            <a:off x="8245155" y="3931130"/>
            <a:ext cx="118849" cy="118849"/>
          </a:xfrm>
          <a:prstGeom prst="ellipse">
            <a:avLst/>
          </a:prstGeom>
          <a:solidFill>
            <a:schemeClr val="accent5">
              <a:lumMod val="10000"/>
            </a:schemeClr>
          </a:solidFill>
          <a:ln w="2540">
            <a:solidFill>
              <a:schemeClr val="accent5">
                <a:lumMod val="50000"/>
              </a:schemeClr>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endParaRPr lang="en-US" sz="2000" dirty="0">
              <a:solidFill>
                <a:srgbClr val="FFFFFF"/>
              </a:solidFill>
              <a:latin typeface="Calibri" pitchFamily="34" charset="0"/>
            </a:endParaRPr>
          </a:p>
        </p:txBody>
      </p:sp>
      <p:sp>
        <p:nvSpPr>
          <p:cNvPr id="32" name="Oval 31"/>
          <p:cNvSpPr/>
          <p:nvPr/>
        </p:nvSpPr>
        <p:spPr bwMode="auto">
          <a:xfrm>
            <a:off x="7940355" y="3917405"/>
            <a:ext cx="118849" cy="118849"/>
          </a:xfrm>
          <a:prstGeom prst="ellipse">
            <a:avLst/>
          </a:prstGeom>
          <a:solidFill>
            <a:schemeClr val="accent5">
              <a:lumMod val="10000"/>
            </a:schemeClr>
          </a:solidFill>
          <a:ln w="2540">
            <a:solidFill>
              <a:schemeClr val="accent5">
                <a:lumMod val="50000"/>
              </a:schemeClr>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endParaRPr lang="en-US" sz="2000" dirty="0">
              <a:solidFill>
                <a:srgbClr val="FFFFFF"/>
              </a:solidFill>
              <a:latin typeface="Calibri" pitchFamily="34" charset="0"/>
            </a:endParaRPr>
          </a:p>
        </p:txBody>
      </p:sp>
      <p:sp>
        <p:nvSpPr>
          <p:cNvPr id="33" name="Oval 32"/>
          <p:cNvSpPr/>
          <p:nvPr/>
        </p:nvSpPr>
        <p:spPr bwMode="auto">
          <a:xfrm>
            <a:off x="8245155" y="3626329"/>
            <a:ext cx="118849" cy="118849"/>
          </a:xfrm>
          <a:prstGeom prst="ellipse">
            <a:avLst/>
          </a:prstGeom>
          <a:solidFill>
            <a:schemeClr val="accent5">
              <a:lumMod val="10000"/>
            </a:schemeClr>
          </a:solidFill>
          <a:ln w="2540">
            <a:solidFill>
              <a:schemeClr val="accent5">
                <a:lumMod val="50000"/>
              </a:schemeClr>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endParaRPr lang="en-US" sz="2000" dirty="0">
              <a:solidFill>
                <a:srgbClr val="FFFFFF"/>
              </a:solidFill>
              <a:latin typeface="Calibri" pitchFamily="34" charset="0"/>
            </a:endParaRPr>
          </a:p>
        </p:txBody>
      </p:sp>
      <p:grpSp>
        <p:nvGrpSpPr>
          <p:cNvPr id="40" name="Group 39"/>
          <p:cNvGrpSpPr/>
          <p:nvPr/>
        </p:nvGrpSpPr>
        <p:grpSpPr>
          <a:xfrm>
            <a:off x="7336388" y="401904"/>
            <a:ext cx="541587" cy="541587"/>
            <a:chOff x="6995620" y="1143724"/>
            <a:chExt cx="541587" cy="541587"/>
          </a:xfrm>
        </p:grpSpPr>
        <p:sp>
          <p:nvSpPr>
            <p:cNvPr id="41" name="Rectangle 40"/>
            <p:cNvSpPr/>
            <p:nvPr/>
          </p:nvSpPr>
          <p:spPr bwMode="auto">
            <a:xfrm>
              <a:off x="6995620" y="1143724"/>
              <a:ext cx="541587" cy="541587"/>
            </a:xfrm>
            <a:prstGeom prst="rect">
              <a:avLst/>
            </a:prstGeom>
            <a:gradFill>
              <a:gsLst>
                <a:gs pos="0">
                  <a:srgbClr val="C00000"/>
                </a:gs>
                <a:gs pos="100000">
                  <a:srgbClr val="FF0000"/>
                </a:gs>
              </a:gsLst>
              <a:lin ang="16200000" scaled="0"/>
            </a:gradFill>
            <a:ln w="12700">
              <a:no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endParaRPr lang="en-US" sz="2000" dirty="0">
                <a:solidFill>
                  <a:srgbClr val="FFFFFF"/>
                </a:solidFill>
                <a:latin typeface="Calibri" pitchFamily="34" charset="0"/>
              </a:endParaRPr>
            </a:p>
          </p:txBody>
        </p:sp>
        <p:sp>
          <p:nvSpPr>
            <p:cNvPr id="42" name="Oval 41"/>
            <p:cNvSpPr/>
            <p:nvPr/>
          </p:nvSpPr>
          <p:spPr bwMode="auto">
            <a:xfrm>
              <a:off x="7049401" y="1208668"/>
              <a:ext cx="118849" cy="118849"/>
            </a:xfrm>
            <a:prstGeom prst="ellipse">
              <a:avLst/>
            </a:prstGeom>
            <a:solidFill>
              <a:schemeClr val="accent5">
                <a:lumMod val="10000"/>
              </a:schemeClr>
            </a:solidFill>
            <a:ln w="2540">
              <a:solidFill>
                <a:schemeClr val="accent5">
                  <a:lumMod val="50000"/>
                </a:schemeClr>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endParaRPr lang="en-US" sz="2000" dirty="0">
                <a:solidFill>
                  <a:srgbClr val="FFFFFF"/>
                </a:solidFill>
                <a:latin typeface="Calibri" pitchFamily="34" charset="0"/>
              </a:endParaRPr>
            </a:p>
          </p:txBody>
        </p:sp>
        <p:sp>
          <p:nvSpPr>
            <p:cNvPr id="43" name="Oval 42"/>
            <p:cNvSpPr/>
            <p:nvPr/>
          </p:nvSpPr>
          <p:spPr bwMode="auto">
            <a:xfrm>
              <a:off x="7049401" y="1361068"/>
              <a:ext cx="118849" cy="118849"/>
            </a:xfrm>
            <a:prstGeom prst="ellipse">
              <a:avLst/>
            </a:prstGeom>
            <a:solidFill>
              <a:schemeClr val="accent5">
                <a:lumMod val="10000"/>
              </a:schemeClr>
            </a:solidFill>
            <a:ln w="2540">
              <a:solidFill>
                <a:schemeClr val="accent5">
                  <a:lumMod val="50000"/>
                </a:schemeClr>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endParaRPr lang="en-US" sz="2000" dirty="0">
                <a:solidFill>
                  <a:srgbClr val="FFFFFF"/>
                </a:solidFill>
                <a:latin typeface="Calibri" pitchFamily="34" charset="0"/>
              </a:endParaRPr>
            </a:p>
          </p:txBody>
        </p:sp>
        <p:sp>
          <p:nvSpPr>
            <p:cNvPr id="44" name="Oval 43"/>
            <p:cNvSpPr/>
            <p:nvPr/>
          </p:nvSpPr>
          <p:spPr bwMode="auto">
            <a:xfrm>
              <a:off x="7354201" y="1513468"/>
              <a:ext cx="118849" cy="118849"/>
            </a:xfrm>
            <a:prstGeom prst="ellipse">
              <a:avLst/>
            </a:prstGeom>
            <a:solidFill>
              <a:schemeClr val="accent5">
                <a:lumMod val="10000"/>
              </a:schemeClr>
            </a:solidFill>
            <a:ln w="2540">
              <a:solidFill>
                <a:schemeClr val="accent5">
                  <a:lumMod val="50000"/>
                </a:schemeClr>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endParaRPr lang="en-US" sz="2000" dirty="0">
                <a:solidFill>
                  <a:srgbClr val="FFFFFF"/>
                </a:solidFill>
                <a:latin typeface="Calibri" pitchFamily="34" charset="0"/>
              </a:endParaRPr>
            </a:p>
          </p:txBody>
        </p:sp>
        <p:sp>
          <p:nvSpPr>
            <p:cNvPr id="45" name="Oval 44"/>
            <p:cNvSpPr/>
            <p:nvPr/>
          </p:nvSpPr>
          <p:spPr bwMode="auto">
            <a:xfrm>
              <a:off x="7049401" y="1499743"/>
              <a:ext cx="118849" cy="118849"/>
            </a:xfrm>
            <a:prstGeom prst="ellipse">
              <a:avLst/>
            </a:prstGeom>
            <a:solidFill>
              <a:schemeClr val="accent5">
                <a:lumMod val="10000"/>
              </a:schemeClr>
            </a:solidFill>
            <a:ln w="2540">
              <a:solidFill>
                <a:schemeClr val="accent5">
                  <a:lumMod val="50000"/>
                </a:schemeClr>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endParaRPr lang="en-US" sz="2000" dirty="0">
                <a:solidFill>
                  <a:srgbClr val="FFFFFF"/>
                </a:solidFill>
                <a:latin typeface="Calibri" pitchFamily="34" charset="0"/>
              </a:endParaRPr>
            </a:p>
          </p:txBody>
        </p:sp>
        <p:sp>
          <p:nvSpPr>
            <p:cNvPr id="46" name="Oval 45"/>
            <p:cNvSpPr/>
            <p:nvPr/>
          </p:nvSpPr>
          <p:spPr bwMode="auto">
            <a:xfrm>
              <a:off x="7354201" y="1208667"/>
              <a:ext cx="118849" cy="118849"/>
            </a:xfrm>
            <a:prstGeom prst="ellipse">
              <a:avLst/>
            </a:prstGeom>
            <a:solidFill>
              <a:schemeClr val="accent5">
                <a:lumMod val="10000"/>
              </a:schemeClr>
            </a:solidFill>
            <a:ln w="2540">
              <a:solidFill>
                <a:schemeClr val="accent5">
                  <a:lumMod val="50000"/>
                </a:schemeClr>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endParaRPr lang="en-US" sz="2000" dirty="0">
                <a:solidFill>
                  <a:srgbClr val="FFFFFF"/>
                </a:solidFill>
                <a:latin typeface="Calibri" pitchFamily="34" charset="0"/>
              </a:endParaRPr>
            </a:p>
          </p:txBody>
        </p:sp>
        <p:sp>
          <p:nvSpPr>
            <p:cNvPr id="47" name="Oval 46"/>
            <p:cNvSpPr/>
            <p:nvPr/>
          </p:nvSpPr>
          <p:spPr bwMode="auto">
            <a:xfrm>
              <a:off x="7354201" y="1361068"/>
              <a:ext cx="118849" cy="118849"/>
            </a:xfrm>
            <a:prstGeom prst="ellipse">
              <a:avLst/>
            </a:prstGeom>
            <a:solidFill>
              <a:schemeClr val="accent5">
                <a:lumMod val="10000"/>
              </a:schemeClr>
            </a:solidFill>
            <a:ln w="2540">
              <a:solidFill>
                <a:schemeClr val="accent5">
                  <a:lumMod val="50000"/>
                </a:schemeClr>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endParaRPr lang="en-US" sz="2000" dirty="0">
                <a:solidFill>
                  <a:srgbClr val="FFFFFF"/>
                </a:solidFill>
                <a:latin typeface="Calibri" pitchFamily="34" charset="0"/>
              </a:endParaRPr>
            </a:p>
          </p:txBody>
        </p:sp>
      </p:grpSp>
      <p:grpSp>
        <p:nvGrpSpPr>
          <p:cNvPr id="48" name="Group 47"/>
          <p:cNvGrpSpPr/>
          <p:nvPr/>
        </p:nvGrpSpPr>
        <p:grpSpPr>
          <a:xfrm>
            <a:off x="1695020" y="401904"/>
            <a:ext cx="541587" cy="541587"/>
            <a:chOff x="3296045" y="1281135"/>
            <a:chExt cx="541587" cy="541587"/>
          </a:xfrm>
        </p:grpSpPr>
        <p:sp>
          <p:nvSpPr>
            <p:cNvPr id="50" name="Rectangle 49"/>
            <p:cNvSpPr/>
            <p:nvPr/>
          </p:nvSpPr>
          <p:spPr bwMode="auto">
            <a:xfrm>
              <a:off x="3296045" y="1281135"/>
              <a:ext cx="541587" cy="541587"/>
            </a:xfrm>
            <a:prstGeom prst="rect">
              <a:avLst/>
            </a:prstGeom>
            <a:gradFill>
              <a:gsLst>
                <a:gs pos="0">
                  <a:srgbClr val="C00000"/>
                </a:gs>
                <a:gs pos="100000">
                  <a:srgbClr val="FF0000"/>
                </a:gs>
              </a:gsLst>
              <a:lin ang="16200000" scaled="0"/>
            </a:gradFill>
            <a:ln w="12700">
              <a:no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endParaRPr lang="en-US" sz="2000" dirty="0">
                <a:solidFill>
                  <a:srgbClr val="FFFFFF"/>
                </a:solidFill>
                <a:latin typeface="Calibri" pitchFamily="34" charset="0"/>
              </a:endParaRPr>
            </a:p>
          </p:txBody>
        </p:sp>
        <p:sp>
          <p:nvSpPr>
            <p:cNvPr id="52" name="Oval 51"/>
            <p:cNvSpPr/>
            <p:nvPr/>
          </p:nvSpPr>
          <p:spPr bwMode="auto">
            <a:xfrm>
              <a:off x="3502226" y="1498479"/>
              <a:ext cx="118849" cy="118849"/>
            </a:xfrm>
            <a:prstGeom prst="ellipse">
              <a:avLst/>
            </a:prstGeom>
            <a:solidFill>
              <a:schemeClr val="accent5">
                <a:lumMod val="10000"/>
              </a:schemeClr>
            </a:solidFill>
            <a:ln w="2540">
              <a:solidFill>
                <a:schemeClr val="accent5">
                  <a:lumMod val="50000"/>
                </a:schemeClr>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endParaRPr lang="en-US" sz="2000" dirty="0">
                <a:solidFill>
                  <a:srgbClr val="FFFFFF"/>
                </a:solidFill>
                <a:latin typeface="Calibri" pitchFamily="34" charset="0"/>
              </a:endParaRPr>
            </a:p>
          </p:txBody>
        </p:sp>
      </p:grpSp>
      <p:grpSp>
        <p:nvGrpSpPr>
          <p:cNvPr id="62" name="Group 61"/>
          <p:cNvGrpSpPr/>
          <p:nvPr/>
        </p:nvGrpSpPr>
        <p:grpSpPr>
          <a:xfrm>
            <a:off x="2823294" y="401904"/>
            <a:ext cx="541587" cy="541587"/>
            <a:chOff x="4451712" y="1124252"/>
            <a:chExt cx="541587" cy="541587"/>
          </a:xfrm>
        </p:grpSpPr>
        <p:sp>
          <p:nvSpPr>
            <p:cNvPr id="56" name="Rectangle 55"/>
            <p:cNvSpPr/>
            <p:nvPr/>
          </p:nvSpPr>
          <p:spPr bwMode="auto">
            <a:xfrm>
              <a:off x="4451712" y="1124252"/>
              <a:ext cx="541587" cy="541587"/>
            </a:xfrm>
            <a:prstGeom prst="rect">
              <a:avLst/>
            </a:prstGeom>
            <a:gradFill>
              <a:gsLst>
                <a:gs pos="0">
                  <a:srgbClr val="C00000"/>
                </a:gs>
                <a:gs pos="100000">
                  <a:srgbClr val="FF0000"/>
                </a:gs>
              </a:gsLst>
              <a:lin ang="16200000" scaled="0"/>
            </a:gradFill>
            <a:ln w="12700">
              <a:no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endParaRPr lang="en-US" sz="2000" dirty="0">
                <a:solidFill>
                  <a:srgbClr val="FFFFFF"/>
                </a:solidFill>
                <a:latin typeface="Calibri" pitchFamily="34" charset="0"/>
              </a:endParaRPr>
            </a:p>
          </p:txBody>
        </p:sp>
        <p:sp>
          <p:nvSpPr>
            <p:cNvPr id="57" name="Oval 56"/>
            <p:cNvSpPr/>
            <p:nvPr/>
          </p:nvSpPr>
          <p:spPr bwMode="auto">
            <a:xfrm>
              <a:off x="4505493" y="1189196"/>
              <a:ext cx="118849" cy="118849"/>
            </a:xfrm>
            <a:prstGeom prst="ellipse">
              <a:avLst/>
            </a:prstGeom>
            <a:solidFill>
              <a:schemeClr val="accent5">
                <a:lumMod val="10000"/>
              </a:schemeClr>
            </a:solidFill>
            <a:ln w="2540">
              <a:solidFill>
                <a:schemeClr val="accent5">
                  <a:lumMod val="50000"/>
                </a:schemeClr>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endParaRPr lang="en-US" sz="2000" dirty="0">
                <a:solidFill>
                  <a:srgbClr val="FFFFFF"/>
                </a:solidFill>
                <a:latin typeface="Calibri" pitchFamily="34" charset="0"/>
              </a:endParaRPr>
            </a:p>
          </p:txBody>
        </p:sp>
        <p:sp>
          <p:nvSpPr>
            <p:cNvPr id="59" name="Oval 58"/>
            <p:cNvSpPr/>
            <p:nvPr/>
          </p:nvSpPr>
          <p:spPr bwMode="auto">
            <a:xfrm>
              <a:off x="4810293" y="1493996"/>
              <a:ext cx="118849" cy="118849"/>
            </a:xfrm>
            <a:prstGeom prst="ellipse">
              <a:avLst/>
            </a:prstGeom>
            <a:solidFill>
              <a:schemeClr val="accent5">
                <a:lumMod val="10000"/>
              </a:schemeClr>
            </a:solidFill>
            <a:ln w="2540">
              <a:solidFill>
                <a:schemeClr val="accent5">
                  <a:lumMod val="50000"/>
                </a:schemeClr>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endParaRPr lang="en-US" sz="2000" dirty="0">
                <a:solidFill>
                  <a:srgbClr val="FFFFFF"/>
                </a:solidFill>
                <a:latin typeface="Calibri" pitchFamily="34" charset="0"/>
              </a:endParaRPr>
            </a:p>
          </p:txBody>
        </p:sp>
      </p:grpSp>
      <p:grpSp>
        <p:nvGrpSpPr>
          <p:cNvPr id="71" name="Group 70"/>
          <p:cNvGrpSpPr/>
          <p:nvPr/>
        </p:nvGrpSpPr>
        <p:grpSpPr>
          <a:xfrm>
            <a:off x="6208116" y="401904"/>
            <a:ext cx="541587" cy="541587"/>
            <a:chOff x="6749435" y="1103772"/>
            <a:chExt cx="541587" cy="541587"/>
          </a:xfrm>
        </p:grpSpPr>
        <p:sp>
          <p:nvSpPr>
            <p:cNvPr id="72" name="Rectangle 71"/>
            <p:cNvSpPr/>
            <p:nvPr/>
          </p:nvSpPr>
          <p:spPr bwMode="auto">
            <a:xfrm>
              <a:off x="6749435" y="1103772"/>
              <a:ext cx="541587" cy="541587"/>
            </a:xfrm>
            <a:prstGeom prst="rect">
              <a:avLst/>
            </a:prstGeom>
            <a:gradFill>
              <a:gsLst>
                <a:gs pos="0">
                  <a:srgbClr val="C00000"/>
                </a:gs>
                <a:gs pos="100000">
                  <a:srgbClr val="FF0000"/>
                </a:gs>
              </a:gsLst>
              <a:lin ang="16200000" scaled="0"/>
            </a:gradFill>
            <a:ln w="12700">
              <a:no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endParaRPr lang="en-US" sz="2000" dirty="0">
                <a:solidFill>
                  <a:srgbClr val="FFFFFF"/>
                </a:solidFill>
                <a:latin typeface="Calibri" pitchFamily="34" charset="0"/>
              </a:endParaRPr>
            </a:p>
          </p:txBody>
        </p:sp>
        <p:sp>
          <p:nvSpPr>
            <p:cNvPr id="73" name="Oval 72"/>
            <p:cNvSpPr/>
            <p:nvPr/>
          </p:nvSpPr>
          <p:spPr bwMode="auto">
            <a:xfrm>
              <a:off x="6803216" y="1168716"/>
              <a:ext cx="118849" cy="118849"/>
            </a:xfrm>
            <a:prstGeom prst="ellipse">
              <a:avLst/>
            </a:prstGeom>
            <a:solidFill>
              <a:schemeClr val="accent5">
                <a:lumMod val="10000"/>
              </a:schemeClr>
            </a:solidFill>
            <a:ln w="2540">
              <a:solidFill>
                <a:schemeClr val="accent5">
                  <a:lumMod val="50000"/>
                </a:schemeClr>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endParaRPr lang="en-US" sz="2000" dirty="0">
                <a:solidFill>
                  <a:srgbClr val="FFFFFF"/>
                </a:solidFill>
                <a:latin typeface="Calibri" pitchFamily="34" charset="0"/>
              </a:endParaRPr>
            </a:p>
          </p:txBody>
        </p:sp>
        <p:sp>
          <p:nvSpPr>
            <p:cNvPr id="74" name="Oval 73"/>
            <p:cNvSpPr/>
            <p:nvPr/>
          </p:nvSpPr>
          <p:spPr bwMode="auto">
            <a:xfrm>
              <a:off x="6955616" y="1321116"/>
              <a:ext cx="118849" cy="118849"/>
            </a:xfrm>
            <a:prstGeom prst="ellipse">
              <a:avLst/>
            </a:prstGeom>
            <a:solidFill>
              <a:schemeClr val="accent5">
                <a:lumMod val="10000"/>
              </a:schemeClr>
            </a:solidFill>
            <a:ln w="2540">
              <a:solidFill>
                <a:schemeClr val="accent5">
                  <a:lumMod val="50000"/>
                </a:schemeClr>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endParaRPr lang="en-US" sz="2000" dirty="0">
                <a:solidFill>
                  <a:srgbClr val="FFFFFF"/>
                </a:solidFill>
                <a:latin typeface="Calibri" pitchFamily="34" charset="0"/>
              </a:endParaRPr>
            </a:p>
          </p:txBody>
        </p:sp>
        <p:sp>
          <p:nvSpPr>
            <p:cNvPr id="75" name="Oval 74"/>
            <p:cNvSpPr/>
            <p:nvPr/>
          </p:nvSpPr>
          <p:spPr bwMode="auto">
            <a:xfrm>
              <a:off x="7108016" y="1473516"/>
              <a:ext cx="118849" cy="118849"/>
            </a:xfrm>
            <a:prstGeom prst="ellipse">
              <a:avLst/>
            </a:prstGeom>
            <a:solidFill>
              <a:schemeClr val="accent5">
                <a:lumMod val="10000"/>
              </a:schemeClr>
            </a:solidFill>
            <a:ln w="2540">
              <a:solidFill>
                <a:schemeClr val="accent5">
                  <a:lumMod val="50000"/>
                </a:schemeClr>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endParaRPr lang="en-US" sz="2000" dirty="0">
                <a:solidFill>
                  <a:srgbClr val="FFFFFF"/>
                </a:solidFill>
                <a:latin typeface="Calibri" pitchFamily="34" charset="0"/>
              </a:endParaRPr>
            </a:p>
          </p:txBody>
        </p:sp>
        <p:sp>
          <p:nvSpPr>
            <p:cNvPr id="76" name="Oval 75"/>
            <p:cNvSpPr/>
            <p:nvPr/>
          </p:nvSpPr>
          <p:spPr bwMode="auto">
            <a:xfrm>
              <a:off x="6803216" y="1459791"/>
              <a:ext cx="118849" cy="118849"/>
            </a:xfrm>
            <a:prstGeom prst="ellipse">
              <a:avLst/>
            </a:prstGeom>
            <a:solidFill>
              <a:schemeClr val="accent5">
                <a:lumMod val="10000"/>
              </a:schemeClr>
            </a:solidFill>
            <a:ln w="2540">
              <a:solidFill>
                <a:schemeClr val="accent5">
                  <a:lumMod val="50000"/>
                </a:schemeClr>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endParaRPr lang="en-US" sz="2000" dirty="0">
                <a:solidFill>
                  <a:srgbClr val="FFFFFF"/>
                </a:solidFill>
                <a:latin typeface="Calibri" pitchFamily="34" charset="0"/>
              </a:endParaRPr>
            </a:p>
          </p:txBody>
        </p:sp>
        <p:sp>
          <p:nvSpPr>
            <p:cNvPr id="77" name="Oval 76"/>
            <p:cNvSpPr/>
            <p:nvPr/>
          </p:nvSpPr>
          <p:spPr bwMode="auto">
            <a:xfrm>
              <a:off x="7108016" y="1168715"/>
              <a:ext cx="118849" cy="118849"/>
            </a:xfrm>
            <a:prstGeom prst="ellipse">
              <a:avLst/>
            </a:prstGeom>
            <a:solidFill>
              <a:schemeClr val="accent5">
                <a:lumMod val="10000"/>
              </a:schemeClr>
            </a:solidFill>
            <a:ln w="2540">
              <a:solidFill>
                <a:schemeClr val="accent5">
                  <a:lumMod val="50000"/>
                </a:schemeClr>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endParaRPr lang="en-US" sz="2000" dirty="0">
                <a:solidFill>
                  <a:srgbClr val="FFFFFF"/>
                </a:solidFill>
                <a:latin typeface="Calibri" pitchFamily="34" charset="0"/>
              </a:endParaRPr>
            </a:p>
          </p:txBody>
        </p:sp>
      </p:grpSp>
      <p:grpSp>
        <p:nvGrpSpPr>
          <p:cNvPr id="63" name="Group 62"/>
          <p:cNvGrpSpPr/>
          <p:nvPr/>
        </p:nvGrpSpPr>
        <p:grpSpPr>
          <a:xfrm>
            <a:off x="3951568" y="401904"/>
            <a:ext cx="541587" cy="541587"/>
            <a:chOff x="3747089" y="3180730"/>
            <a:chExt cx="541587" cy="541587"/>
          </a:xfrm>
        </p:grpSpPr>
        <p:sp>
          <p:nvSpPr>
            <p:cNvPr id="78" name="Rectangle 77"/>
            <p:cNvSpPr/>
            <p:nvPr/>
          </p:nvSpPr>
          <p:spPr bwMode="auto">
            <a:xfrm>
              <a:off x="3747089" y="3180730"/>
              <a:ext cx="541587" cy="541587"/>
            </a:xfrm>
            <a:prstGeom prst="rect">
              <a:avLst/>
            </a:prstGeom>
            <a:gradFill>
              <a:gsLst>
                <a:gs pos="0">
                  <a:srgbClr val="C00000"/>
                </a:gs>
                <a:gs pos="100000">
                  <a:srgbClr val="FF0000"/>
                </a:gs>
              </a:gsLst>
              <a:lin ang="16200000" scaled="0"/>
            </a:gradFill>
            <a:ln w="12700">
              <a:no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endParaRPr lang="en-US" sz="2000" dirty="0">
                <a:solidFill>
                  <a:srgbClr val="FFFFFF"/>
                </a:solidFill>
                <a:latin typeface="Calibri" pitchFamily="34" charset="0"/>
              </a:endParaRPr>
            </a:p>
          </p:txBody>
        </p:sp>
        <p:sp>
          <p:nvSpPr>
            <p:cNvPr id="79" name="Oval 78"/>
            <p:cNvSpPr/>
            <p:nvPr/>
          </p:nvSpPr>
          <p:spPr bwMode="auto">
            <a:xfrm>
              <a:off x="3800870" y="3245674"/>
              <a:ext cx="118849" cy="118849"/>
            </a:xfrm>
            <a:prstGeom prst="ellipse">
              <a:avLst/>
            </a:prstGeom>
            <a:solidFill>
              <a:schemeClr val="accent5">
                <a:lumMod val="10000"/>
              </a:schemeClr>
            </a:solidFill>
            <a:ln w="2540">
              <a:solidFill>
                <a:schemeClr val="accent5">
                  <a:lumMod val="50000"/>
                </a:schemeClr>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endParaRPr lang="en-US" sz="2000" dirty="0">
                <a:solidFill>
                  <a:srgbClr val="FFFFFF"/>
                </a:solidFill>
                <a:latin typeface="Calibri" pitchFamily="34" charset="0"/>
              </a:endParaRPr>
            </a:p>
          </p:txBody>
        </p:sp>
        <p:sp>
          <p:nvSpPr>
            <p:cNvPr id="80" name="Oval 79"/>
            <p:cNvSpPr/>
            <p:nvPr/>
          </p:nvSpPr>
          <p:spPr bwMode="auto">
            <a:xfrm>
              <a:off x="3953270" y="3398074"/>
              <a:ext cx="118849" cy="118849"/>
            </a:xfrm>
            <a:prstGeom prst="ellipse">
              <a:avLst/>
            </a:prstGeom>
            <a:solidFill>
              <a:schemeClr val="accent5">
                <a:lumMod val="10000"/>
              </a:schemeClr>
            </a:solidFill>
            <a:ln w="2540">
              <a:solidFill>
                <a:schemeClr val="accent5">
                  <a:lumMod val="50000"/>
                </a:schemeClr>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endParaRPr lang="en-US" sz="2000" dirty="0">
                <a:solidFill>
                  <a:srgbClr val="FFFFFF"/>
                </a:solidFill>
                <a:latin typeface="Calibri" pitchFamily="34" charset="0"/>
              </a:endParaRPr>
            </a:p>
          </p:txBody>
        </p:sp>
        <p:sp>
          <p:nvSpPr>
            <p:cNvPr id="81" name="Oval 80"/>
            <p:cNvSpPr/>
            <p:nvPr/>
          </p:nvSpPr>
          <p:spPr bwMode="auto">
            <a:xfrm>
              <a:off x="4105670" y="3550474"/>
              <a:ext cx="118849" cy="118849"/>
            </a:xfrm>
            <a:prstGeom prst="ellipse">
              <a:avLst/>
            </a:prstGeom>
            <a:solidFill>
              <a:schemeClr val="accent5">
                <a:lumMod val="10000"/>
              </a:schemeClr>
            </a:solidFill>
            <a:ln w="2540">
              <a:solidFill>
                <a:schemeClr val="accent5">
                  <a:lumMod val="50000"/>
                </a:schemeClr>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endParaRPr lang="en-US" sz="2000" dirty="0">
                <a:solidFill>
                  <a:srgbClr val="FFFFFF"/>
                </a:solidFill>
                <a:latin typeface="Calibri" pitchFamily="34" charset="0"/>
              </a:endParaRPr>
            </a:p>
          </p:txBody>
        </p:sp>
      </p:grpSp>
      <p:grpSp>
        <p:nvGrpSpPr>
          <p:cNvPr id="84" name="Group 83"/>
          <p:cNvGrpSpPr/>
          <p:nvPr/>
        </p:nvGrpSpPr>
        <p:grpSpPr>
          <a:xfrm>
            <a:off x="5079842" y="401904"/>
            <a:ext cx="541587" cy="541587"/>
            <a:chOff x="5670912" y="1058853"/>
            <a:chExt cx="541587" cy="541587"/>
          </a:xfrm>
        </p:grpSpPr>
        <p:sp>
          <p:nvSpPr>
            <p:cNvPr id="85" name="Rectangle 84"/>
            <p:cNvSpPr/>
            <p:nvPr/>
          </p:nvSpPr>
          <p:spPr bwMode="auto">
            <a:xfrm>
              <a:off x="5670912" y="1058853"/>
              <a:ext cx="541587" cy="541587"/>
            </a:xfrm>
            <a:prstGeom prst="rect">
              <a:avLst/>
            </a:prstGeom>
            <a:gradFill>
              <a:gsLst>
                <a:gs pos="0">
                  <a:srgbClr val="C00000"/>
                </a:gs>
                <a:gs pos="100000">
                  <a:srgbClr val="FF0000"/>
                </a:gs>
              </a:gsLst>
              <a:lin ang="16200000" scaled="0"/>
            </a:gradFill>
            <a:ln w="12700">
              <a:no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endParaRPr lang="en-US" sz="2000" dirty="0">
                <a:solidFill>
                  <a:srgbClr val="FFFFFF"/>
                </a:solidFill>
                <a:latin typeface="Calibri" pitchFamily="34" charset="0"/>
              </a:endParaRPr>
            </a:p>
          </p:txBody>
        </p:sp>
        <p:sp>
          <p:nvSpPr>
            <p:cNvPr id="86" name="Oval 85"/>
            <p:cNvSpPr/>
            <p:nvPr/>
          </p:nvSpPr>
          <p:spPr bwMode="auto">
            <a:xfrm>
              <a:off x="5724693" y="1123797"/>
              <a:ext cx="118849" cy="118849"/>
            </a:xfrm>
            <a:prstGeom prst="ellipse">
              <a:avLst/>
            </a:prstGeom>
            <a:solidFill>
              <a:schemeClr val="accent5">
                <a:lumMod val="10000"/>
              </a:schemeClr>
            </a:solidFill>
            <a:ln w="2540">
              <a:solidFill>
                <a:schemeClr val="accent5">
                  <a:lumMod val="50000"/>
                </a:schemeClr>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endParaRPr lang="en-US" sz="2000" dirty="0">
                <a:solidFill>
                  <a:srgbClr val="FFFFFF"/>
                </a:solidFill>
                <a:latin typeface="Calibri" pitchFamily="34" charset="0"/>
              </a:endParaRPr>
            </a:p>
          </p:txBody>
        </p:sp>
        <p:sp>
          <p:nvSpPr>
            <p:cNvPr id="88" name="Oval 87"/>
            <p:cNvSpPr/>
            <p:nvPr/>
          </p:nvSpPr>
          <p:spPr bwMode="auto">
            <a:xfrm>
              <a:off x="6029493" y="1428597"/>
              <a:ext cx="118849" cy="118849"/>
            </a:xfrm>
            <a:prstGeom prst="ellipse">
              <a:avLst/>
            </a:prstGeom>
            <a:solidFill>
              <a:schemeClr val="accent5">
                <a:lumMod val="10000"/>
              </a:schemeClr>
            </a:solidFill>
            <a:ln w="2540">
              <a:solidFill>
                <a:schemeClr val="accent5">
                  <a:lumMod val="50000"/>
                </a:schemeClr>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endParaRPr lang="en-US" sz="2000" dirty="0">
                <a:solidFill>
                  <a:srgbClr val="FFFFFF"/>
                </a:solidFill>
                <a:latin typeface="Calibri" pitchFamily="34" charset="0"/>
              </a:endParaRPr>
            </a:p>
          </p:txBody>
        </p:sp>
        <p:sp>
          <p:nvSpPr>
            <p:cNvPr id="89" name="Oval 88"/>
            <p:cNvSpPr/>
            <p:nvPr/>
          </p:nvSpPr>
          <p:spPr bwMode="auto">
            <a:xfrm>
              <a:off x="5724693" y="1414872"/>
              <a:ext cx="118849" cy="118849"/>
            </a:xfrm>
            <a:prstGeom prst="ellipse">
              <a:avLst/>
            </a:prstGeom>
            <a:solidFill>
              <a:schemeClr val="accent5">
                <a:lumMod val="10000"/>
              </a:schemeClr>
            </a:solidFill>
            <a:ln w="2540">
              <a:solidFill>
                <a:schemeClr val="accent5">
                  <a:lumMod val="50000"/>
                </a:schemeClr>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endParaRPr lang="en-US" sz="2000" dirty="0">
                <a:solidFill>
                  <a:srgbClr val="FFFFFF"/>
                </a:solidFill>
                <a:latin typeface="Calibri" pitchFamily="34" charset="0"/>
              </a:endParaRPr>
            </a:p>
          </p:txBody>
        </p:sp>
        <p:sp>
          <p:nvSpPr>
            <p:cNvPr id="90" name="Oval 89"/>
            <p:cNvSpPr/>
            <p:nvPr/>
          </p:nvSpPr>
          <p:spPr bwMode="auto">
            <a:xfrm>
              <a:off x="6029493" y="1123796"/>
              <a:ext cx="118849" cy="118849"/>
            </a:xfrm>
            <a:prstGeom prst="ellipse">
              <a:avLst/>
            </a:prstGeom>
            <a:solidFill>
              <a:schemeClr val="accent5">
                <a:lumMod val="10000"/>
              </a:schemeClr>
            </a:solidFill>
            <a:ln w="2540">
              <a:solidFill>
                <a:schemeClr val="accent5">
                  <a:lumMod val="50000"/>
                </a:schemeClr>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endParaRPr lang="en-US" sz="2000" dirty="0">
                <a:solidFill>
                  <a:srgbClr val="FFFFFF"/>
                </a:solidFill>
                <a:latin typeface="Calibri" pitchFamily="34" charset="0"/>
              </a:endParaRPr>
            </a:p>
          </p:txBody>
        </p:sp>
      </p:grpSp>
    </p:spTree>
    <p:custDataLst>
      <p:tags r:id="rId1"/>
    </p:custDataLst>
  </p:cSld>
  <p:clrMapOvr>
    <a:masterClrMapping/>
  </p:clrMapOvr>
  <p:transition advTm="209633">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498598"/>
          </a:xfrm>
        </p:spPr>
        <p:txBody>
          <a:bodyPr/>
          <a:lstStyle/>
          <a:p>
            <a:r>
              <a:rPr lang="en-US" dirty="0"/>
              <a:t>Iterative Development</a:t>
            </a:r>
            <a:endParaRPr sz="3600" dirty="0">
              <a:solidFill>
                <a:schemeClr val="accent1"/>
              </a:solidFill>
            </a:endParaRPr>
          </a:p>
        </p:txBody>
      </p:sp>
      <p:sp>
        <p:nvSpPr>
          <p:cNvPr id="6" name="Text Placeholder 2"/>
          <p:cNvSpPr txBox="1">
            <a:spLocks/>
          </p:cNvSpPr>
          <p:nvPr/>
        </p:nvSpPr>
        <p:spPr>
          <a:xfrm>
            <a:off x="206827" y="1099041"/>
            <a:ext cx="4222297" cy="1618905"/>
          </a:xfrm>
          <a:prstGeom prst="rect">
            <a:avLst/>
          </a:prstGeom>
        </p:spPr>
        <p:txBody>
          <a:bodyPr vert="horz" wrap="square" lIns="0" tIns="0" rIns="0" bIns="0" rtlCol="0">
            <a:spAutoFit/>
          </a:bodyPr>
          <a:lstStyle>
            <a:lvl1pPr marL="361950" indent="-361950" algn="l" defTabSz="914363" rtl="0" eaLnBrk="1" latinLnBrk="0" hangingPunct="1">
              <a:lnSpc>
                <a:spcPct val="90000"/>
              </a:lnSpc>
              <a:spcBef>
                <a:spcPct val="20000"/>
              </a:spcBef>
              <a:buSzPct val="100000"/>
              <a:buFontTx/>
              <a:buBlip>
                <a:blip r:embed="rId3"/>
              </a:buBlip>
              <a:defRPr sz="2600" kern="1200">
                <a:solidFill>
                  <a:schemeClr val="bg1"/>
                </a:solidFill>
                <a:latin typeface="Calibri" pitchFamily="34" charset="0"/>
                <a:ea typeface="+mn-ea"/>
                <a:cs typeface="+mn-cs"/>
              </a:defRPr>
            </a:lvl1pPr>
            <a:lvl2pPr marL="808038" indent="-344488" algn="l" defTabSz="914363" rtl="0" eaLnBrk="1" latinLnBrk="0" hangingPunct="1">
              <a:lnSpc>
                <a:spcPct val="90000"/>
              </a:lnSpc>
              <a:spcBef>
                <a:spcPct val="20000"/>
              </a:spcBef>
              <a:buSzPct val="100000"/>
              <a:buFontTx/>
              <a:buBlip>
                <a:blip r:embed="rId3"/>
              </a:buBlip>
              <a:defRPr sz="2200" kern="1200">
                <a:solidFill>
                  <a:schemeClr val="bg1"/>
                </a:solidFill>
                <a:latin typeface="Calibri" pitchFamily="34" charset="0"/>
                <a:ea typeface="+mn-ea"/>
                <a:cs typeface="+mn-cs"/>
              </a:defRPr>
            </a:lvl2pPr>
            <a:lvl3pPr marL="1168400" indent="-346075" algn="l" defTabSz="914363" rtl="0" eaLnBrk="1" latinLnBrk="0" hangingPunct="1">
              <a:lnSpc>
                <a:spcPct val="90000"/>
              </a:lnSpc>
              <a:spcBef>
                <a:spcPct val="20000"/>
              </a:spcBef>
              <a:buSzPct val="100000"/>
              <a:buFontTx/>
              <a:buBlip>
                <a:blip r:embed="rId3"/>
              </a:buBlip>
              <a:defRPr sz="2200" kern="1200">
                <a:solidFill>
                  <a:schemeClr val="bg1"/>
                </a:solidFill>
                <a:latin typeface="Calibri" pitchFamily="34" charset="0"/>
                <a:ea typeface="+mn-ea"/>
                <a:cs typeface="+mn-cs"/>
              </a:defRPr>
            </a:lvl3pPr>
            <a:lvl4pPr marL="1516063" indent="-347663" algn="l" defTabSz="914363" rtl="0" eaLnBrk="1" latinLnBrk="0" hangingPunct="1">
              <a:lnSpc>
                <a:spcPct val="90000"/>
              </a:lnSpc>
              <a:spcBef>
                <a:spcPct val="20000"/>
              </a:spcBef>
              <a:buSzPct val="100000"/>
              <a:buFontTx/>
              <a:buBlip>
                <a:blip r:embed="rId3"/>
              </a:buBlip>
              <a:defRPr sz="2200" kern="1200">
                <a:solidFill>
                  <a:schemeClr val="bg1"/>
                </a:solidFill>
                <a:latin typeface="Calibri" pitchFamily="34" charset="0"/>
                <a:ea typeface="+mn-ea"/>
                <a:cs typeface="+mn-cs"/>
              </a:defRPr>
            </a:lvl4pPr>
            <a:lvl5pPr marL="1852613" indent="-325438" algn="l" defTabSz="914363" rtl="0" eaLnBrk="1" latinLnBrk="0" hangingPunct="1">
              <a:lnSpc>
                <a:spcPct val="90000"/>
              </a:lnSpc>
              <a:spcBef>
                <a:spcPct val="20000"/>
              </a:spcBef>
              <a:buSzPct val="100000"/>
              <a:buFontTx/>
              <a:buBlip>
                <a:blip r:embed="rId3"/>
              </a:buBlip>
              <a:defRPr sz="22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buNone/>
            </a:pPr>
            <a:r>
              <a:rPr lang="en-US" dirty="0"/>
              <a:t>Requirements</a:t>
            </a:r>
          </a:p>
          <a:p>
            <a:pPr marL="446088" lvl="1" indent="0">
              <a:lnSpc>
                <a:spcPct val="100000"/>
              </a:lnSpc>
              <a:buNone/>
            </a:pPr>
            <a:r>
              <a:rPr lang="en-US" dirty="0">
                <a:solidFill>
                  <a:srgbClr val="92D050"/>
                </a:solidFill>
              </a:rPr>
              <a:t>2 Small Circles in Center </a:t>
            </a:r>
          </a:p>
          <a:p>
            <a:pPr marL="446088" lvl="1" indent="0">
              <a:lnSpc>
                <a:spcPct val="100000"/>
              </a:lnSpc>
              <a:buNone/>
            </a:pPr>
            <a:r>
              <a:rPr lang="en-US" dirty="0">
                <a:solidFill>
                  <a:srgbClr val="92D050"/>
                </a:solidFill>
              </a:rPr>
              <a:t>Line at bottom</a:t>
            </a:r>
          </a:p>
          <a:p>
            <a:pPr marL="446088" lvl="1" indent="0">
              <a:lnSpc>
                <a:spcPct val="100000"/>
              </a:lnSpc>
              <a:buNone/>
            </a:pPr>
            <a:r>
              <a:rPr lang="en-US" dirty="0">
                <a:solidFill>
                  <a:srgbClr val="92D050"/>
                </a:solidFill>
              </a:rPr>
              <a:t>Rectangle around  everything</a:t>
            </a:r>
          </a:p>
        </p:txBody>
      </p:sp>
      <p:sp>
        <p:nvSpPr>
          <p:cNvPr id="7" name="Rectangle 6"/>
          <p:cNvSpPr/>
          <p:nvPr/>
        </p:nvSpPr>
        <p:spPr bwMode="auto">
          <a:xfrm>
            <a:off x="4429124" y="1285875"/>
            <a:ext cx="3419475" cy="2609850"/>
          </a:xfrm>
          <a:prstGeom prst="rect">
            <a:avLst/>
          </a:prstGeom>
          <a:solidFill>
            <a:srgbClr val="FFFF00"/>
          </a:soli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endParaRPr lang="en-US" sz="2000" dirty="0">
              <a:solidFill>
                <a:srgbClr val="FFFFFF"/>
              </a:solidFill>
              <a:latin typeface="Calibri" pitchFamily="34" charset="0"/>
            </a:endParaRPr>
          </a:p>
        </p:txBody>
      </p:sp>
      <p:sp>
        <p:nvSpPr>
          <p:cNvPr id="8" name="Rounded Rectangle 7"/>
          <p:cNvSpPr/>
          <p:nvPr/>
        </p:nvSpPr>
        <p:spPr bwMode="auto">
          <a:xfrm>
            <a:off x="4429124" y="1285875"/>
            <a:ext cx="3419475" cy="2609850"/>
          </a:xfrm>
          <a:prstGeom prst="roundRect">
            <a:avLst/>
          </a:prstGeom>
          <a:solidFill>
            <a:srgbClr val="FFFF00"/>
          </a:soli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endParaRPr lang="en-US" sz="2000" dirty="0">
              <a:solidFill>
                <a:srgbClr val="FFFFFF"/>
              </a:solidFill>
              <a:latin typeface="Calibri" pitchFamily="34" charset="0"/>
            </a:endParaRPr>
          </a:p>
        </p:txBody>
      </p:sp>
      <p:sp>
        <p:nvSpPr>
          <p:cNvPr id="9" name="Oval 8"/>
          <p:cNvSpPr/>
          <p:nvPr/>
        </p:nvSpPr>
        <p:spPr bwMode="auto">
          <a:xfrm>
            <a:off x="5505448" y="2262185"/>
            <a:ext cx="657225" cy="657225"/>
          </a:xfrm>
          <a:prstGeom prst="ellipse">
            <a:avLst/>
          </a:prstGeom>
          <a:gradFill>
            <a:gsLst>
              <a:gs pos="0">
                <a:schemeClr val="accent1"/>
              </a:gs>
              <a:gs pos="100000">
                <a:srgbClr val="00A651"/>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endParaRPr lang="en-US" sz="2000" dirty="0">
              <a:solidFill>
                <a:srgbClr val="FFFFFF"/>
              </a:solidFill>
              <a:latin typeface="Calibri" pitchFamily="34" charset="0"/>
            </a:endParaRPr>
          </a:p>
        </p:txBody>
      </p:sp>
      <p:sp>
        <p:nvSpPr>
          <p:cNvPr id="10" name="Oval 9"/>
          <p:cNvSpPr/>
          <p:nvPr/>
        </p:nvSpPr>
        <p:spPr bwMode="auto">
          <a:xfrm>
            <a:off x="6138861" y="2262187"/>
            <a:ext cx="657225" cy="657225"/>
          </a:xfrm>
          <a:prstGeom prst="ellipse">
            <a:avLst/>
          </a:prstGeom>
          <a:gradFill>
            <a:gsLst>
              <a:gs pos="0">
                <a:schemeClr val="accent1"/>
              </a:gs>
              <a:gs pos="100000">
                <a:srgbClr val="00A651"/>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endParaRPr lang="en-US" sz="2000" dirty="0">
              <a:solidFill>
                <a:srgbClr val="FFFFFF"/>
              </a:solidFill>
              <a:latin typeface="Calibri" pitchFamily="34" charset="0"/>
            </a:endParaRPr>
          </a:p>
        </p:txBody>
      </p:sp>
      <p:cxnSp>
        <p:nvCxnSpPr>
          <p:cNvPr id="12" name="Straight Connector 11"/>
          <p:cNvCxnSpPr/>
          <p:nvPr/>
        </p:nvCxnSpPr>
        <p:spPr>
          <a:xfrm>
            <a:off x="5143500" y="3400425"/>
            <a:ext cx="1990725" cy="0"/>
          </a:xfrm>
          <a:prstGeom prst="line">
            <a:avLst/>
          </a:prstGeom>
          <a:ln w="63500">
            <a:solidFill>
              <a:schemeClr val="accent5">
                <a:lumMod val="25000"/>
              </a:schemeClr>
            </a:solidFill>
          </a:ln>
        </p:spPr>
        <p:style>
          <a:lnRef idx="1">
            <a:schemeClr val="accent1"/>
          </a:lnRef>
          <a:fillRef idx="0">
            <a:schemeClr val="accent1"/>
          </a:fillRef>
          <a:effectRef idx="0">
            <a:schemeClr val="accent1"/>
          </a:effectRef>
          <a:fontRef idx="minor">
            <a:schemeClr val="tx1"/>
          </a:fontRef>
        </p:style>
      </p:cxnSp>
      <p:sp>
        <p:nvSpPr>
          <p:cNvPr id="18" name="Freeform 17"/>
          <p:cNvSpPr/>
          <p:nvPr/>
        </p:nvSpPr>
        <p:spPr>
          <a:xfrm>
            <a:off x="5143501" y="3162301"/>
            <a:ext cx="1990720" cy="333420"/>
          </a:xfrm>
          <a:custGeom>
            <a:avLst/>
            <a:gdLst>
              <a:gd name="connsiteX0" fmla="*/ 0 w 2905125"/>
              <a:gd name="connsiteY0" fmla="*/ 19050 h 333421"/>
              <a:gd name="connsiteX1" fmla="*/ 1495425 w 2905125"/>
              <a:gd name="connsiteY1" fmla="*/ 333375 h 333421"/>
              <a:gd name="connsiteX2" fmla="*/ 2905125 w 2905125"/>
              <a:gd name="connsiteY2" fmla="*/ 0 h 333421"/>
              <a:gd name="connsiteX3" fmla="*/ 2905125 w 2905125"/>
              <a:gd name="connsiteY3" fmla="*/ 0 h 333421"/>
            </a:gdLst>
            <a:ahLst/>
            <a:cxnLst>
              <a:cxn ang="0">
                <a:pos x="connsiteX0" y="connsiteY0"/>
              </a:cxn>
              <a:cxn ang="0">
                <a:pos x="connsiteX1" y="connsiteY1"/>
              </a:cxn>
              <a:cxn ang="0">
                <a:pos x="connsiteX2" y="connsiteY2"/>
              </a:cxn>
              <a:cxn ang="0">
                <a:pos x="connsiteX3" y="connsiteY3"/>
              </a:cxn>
            </a:cxnLst>
            <a:rect l="l" t="t" r="r" b="b"/>
            <a:pathLst>
              <a:path w="2905125" h="333421">
                <a:moveTo>
                  <a:pt x="0" y="19050"/>
                </a:moveTo>
                <a:cubicBezTo>
                  <a:pt x="505619" y="177800"/>
                  <a:pt x="1011238" y="336550"/>
                  <a:pt x="1495425" y="333375"/>
                </a:cubicBezTo>
                <a:cubicBezTo>
                  <a:pt x="1979612" y="330200"/>
                  <a:pt x="2905125" y="0"/>
                  <a:pt x="2905125" y="0"/>
                </a:cubicBezTo>
                <a:lnTo>
                  <a:pt x="2905125" y="0"/>
                </a:lnTo>
              </a:path>
            </a:pathLst>
          </a:custGeom>
          <a:ln w="63500">
            <a:solidFill>
              <a:schemeClr val="accent5">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Freeform 10"/>
          <p:cNvSpPr/>
          <p:nvPr/>
        </p:nvSpPr>
        <p:spPr>
          <a:xfrm flipV="1">
            <a:off x="5167313" y="3282891"/>
            <a:ext cx="1990720" cy="333420"/>
          </a:xfrm>
          <a:custGeom>
            <a:avLst/>
            <a:gdLst>
              <a:gd name="connsiteX0" fmla="*/ 0 w 2905125"/>
              <a:gd name="connsiteY0" fmla="*/ 19050 h 333421"/>
              <a:gd name="connsiteX1" fmla="*/ 1495425 w 2905125"/>
              <a:gd name="connsiteY1" fmla="*/ 333375 h 333421"/>
              <a:gd name="connsiteX2" fmla="*/ 2905125 w 2905125"/>
              <a:gd name="connsiteY2" fmla="*/ 0 h 333421"/>
              <a:gd name="connsiteX3" fmla="*/ 2905125 w 2905125"/>
              <a:gd name="connsiteY3" fmla="*/ 0 h 333421"/>
            </a:gdLst>
            <a:ahLst/>
            <a:cxnLst>
              <a:cxn ang="0">
                <a:pos x="connsiteX0" y="connsiteY0"/>
              </a:cxn>
              <a:cxn ang="0">
                <a:pos x="connsiteX1" y="connsiteY1"/>
              </a:cxn>
              <a:cxn ang="0">
                <a:pos x="connsiteX2" y="connsiteY2"/>
              </a:cxn>
              <a:cxn ang="0">
                <a:pos x="connsiteX3" y="connsiteY3"/>
              </a:cxn>
            </a:cxnLst>
            <a:rect l="l" t="t" r="r" b="b"/>
            <a:pathLst>
              <a:path w="2905125" h="333421">
                <a:moveTo>
                  <a:pt x="0" y="19050"/>
                </a:moveTo>
                <a:cubicBezTo>
                  <a:pt x="505619" y="177800"/>
                  <a:pt x="1011238" y="336550"/>
                  <a:pt x="1495425" y="333375"/>
                </a:cubicBezTo>
                <a:cubicBezTo>
                  <a:pt x="1979612" y="330200"/>
                  <a:pt x="2905125" y="0"/>
                  <a:pt x="2905125" y="0"/>
                </a:cubicBezTo>
                <a:lnTo>
                  <a:pt x="2905125" y="0"/>
                </a:lnTo>
              </a:path>
            </a:pathLst>
          </a:custGeom>
          <a:ln w="63500">
            <a:solidFill>
              <a:schemeClr val="accent5">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467110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64" presetClass="path" presetSubtype="0" accel="50000" decel="50000" fill="hold" grpId="0" nodeType="clickEffect">
                                  <p:stCondLst>
                                    <p:cond delay="0"/>
                                  </p:stCondLst>
                                  <p:childTnLst>
                                    <p:animMotion origin="layout" path="M -1.66667E-6 -3.7037E-6 L 0.0125 -0.07592 " pathEditMode="relative" rAng="0" ptsTypes="AA">
                                      <p:cBhvr>
                                        <p:cTn id="22" dur="1000" fill="hold"/>
                                        <p:tgtEl>
                                          <p:spTgt spid="10"/>
                                        </p:tgtEl>
                                        <p:attrNameLst>
                                          <p:attrName>ppt_x</p:attrName>
                                          <p:attrName>ppt_y</p:attrName>
                                        </p:attrNameLst>
                                      </p:cBhvr>
                                      <p:rCtr x="625" y="-3796"/>
                                    </p:animMotion>
                                  </p:childTnLst>
                                </p:cTn>
                              </p:par>
                              <p:par>
                                <p:cTn id="23" presetID="64" presetClass="path" presetSubtype="0" accel="50000" decel="50000" fill="hold" grpId="0" nodeType="withEffect">
                                  <p:stCondLst>
                                    <p:cond delay="0"/>
                                  </p:stCondLst>
                                  <p:childTnLst>
                                    <p:animMotion origin="layout" path="M -8.33333E-7 -3.7037E-6 L -0.01354 -0.07222 " pathEditMode="relative" rAng="0" ptsTypes="AA">
                                      <p:cBhvr>
                                        <p:cTn id="24" dur="1000" fill="hold"/>
                                        <p:tgtEl>
                                          <p:spTgt spid="9"/>
                                        </p:tgtEl>
                                        <p:attrNameLst>
                                          <p:attrName>ppt_x</p:attrName>
                                          <p:attrName>ppt_y</p:attrName>
                                        </p:attrNameLst>
                                      </p:cBhvr>
                                      <p:rCtr x="-677" y="-3611"/>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2"/>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11"/>
                                        </p:tgtEl>
                                      </p:cBhvr>
                                    </p:animEffect>
                                    <p:set>
                                      <p:cBhvr>
                                        <p:cTn id="39" dur="1" fill="hold">
                                          <p:stCondLst>
                                            <p:cond delay="499"/>
                                          </p:stCondLst>
                                        </p:cTn>
                                        <p:tgtEl>
                                          <p:spTgt spid="11"/>
                                        </p:tgtEl>
                                        <p:attrNameLst>
                                          <p:attrName>style.visibility</p:attrName>
                                        </p:attrNameLst>
                                      </p:cBhvr>
                                      <p:to>
                                        <p:strVal val="hidden"/>
                                      </p:to>
                                    </p:set>
                                  </p:childTnLst>
                                </p:cTn>
                              </p:par>
                              <p:par>
                                <p:cTn id="40" presetID="1"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9" grpId="0" animBg="1"/>
      <p:bldP spid="9" grpId="1" animBg="1"/>
      <p:bldP spid="10" grpId="0" animBg="1"/>
      <p:bldP spid="10" grpId="1" animBg="1"/>
      <p:bldP spid="18" grpId="0" animBg="1"/>
      <p:bldP spid="11" grpId="0" animBg="1"/>
      <p:bldP spid="11"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498598"/>
          </a:xfrm>
        </p:spPr>
        <p:txBody>
          <a:bodyPr/>
          <a:lstStyle/>
          <a:p>
            <a:r>
              <a:rPr lang="en-US" dirty="0"/>
              <a:t>Iterative Development</a:t>
            </a:r>
            <a:endParaRPr sz="3600" dirty="0">
              <a:solidFill>
                <a:schemeClr val="accent1"/>
              </a:solidFill>
            </a:endParaRPr>
          </a:p>
        </p:txBody>
      </p:sp>
      <p:sp>
        <p:nvSpPr>
          <p:cNvPr id="7" name="Rectangle 6"/>
          <p:cNvSpPr/>
          <p:nvPr/>
        </p:nvSpPr>
        <p:spPr bwMode="auto">
          <a:xfrm>
            <a:off x="504824" y="1285875"/>
            <a:ext cx="3419475" cy="2609850"/>
          </a:xfrm>
          <a:prstGeom prst="rect">
            <a:avLst/>
          </a:prstGeom>
          <a:solidFill>
            <a:srgbClr val="FFFF00"/>
          </a:soli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endParaRPr lang="en-US" sz="2000" dirty="0">
              <a:solidFill>
                <a:srgbClr val="FFFFFF"/>
              </a:solidFill>
              <a:latin typeface="Calibri" pitchFamily="34" charset="0"/>
            </a:endParaRPr>
          </a:p>
        </p:txBody>
      </p:sp>
      <p:sp>
        <p:nvSpPr>
          <p:cNvPr id="8" name="Rounded Rectangle 7"/>
          <p:cNvSpPr/>
          <p:nvPr/>
        </p:nvSpPr>
        <p:spPr bwMode="auto">
          <a:xfrm>
            <a:off x="5167312" y="1285875"/>
            <a:ext cx="3419475" cy="2609850"/>
          </a:xfrm>
          <a:prstGeom prst="roundRect">
            <a:avLst/>
          </a:prstGeom>
          <a:solidFill>
            <a:srgbClr val="FFFF00"/>
          </a:soli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endParaRPr lang="en-US" sz="2000" dirty="0">
              <a:solidFill>
                <a:srgbClr val="FFFFFF"/>
              </a:solidFill>
              <a:latin typeface="Calibri" pitchFamily="34" charset="0"/>
            </a:endParaRPr>
          </a:p>
        </p:txBody>
      </p:sp>
      <p:sp>
        <p:nvSpPr>
          <p:cNvPr id="9" name="Oval 8"/>
          <p:cNvSpPr/>
          <p:nvPr/>
        </p:nvSpPr>
        <p:spPr bwMode="auto">
          <a:xfrm>
            <a:off x="6119811" y="1885944"/>
            <a:ext cx="657225" cy="657225"/>
          </a:xfrm>
          <a:prstGeom prst="ellipse">
            <a:avLst/>
          </a:prstGeom>
          <a:gradFill>
            <a:gsLst>
              <a:gs pos="0">
                <a:schemeClr val="accent1"/>
              </a:gs>
              <a:gs pos="100000">
                <a:srgbClr val="00A651"/>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endParaRPr lang="en-US" sz="2000" dirty="0">
              <a:solidFill>
                <a:srgbClr val="FFFFFF"/>
              </a:solidFill>
              <a:latin typeface="Calibri" pitchFamily="34" charset="0"/>
            </a:endParaRPr>
          </a:p>
        </p:txBody>
      </p:sp>
      <p:sp>
        <p:nvSpPr>
          <p:cNvPr id="10" name="Oval 9"/>
          <p:cNvSpPr/>
          <p:nvPr/>
        </p:nvSpPr>
        <p:spPr bwMode="auto">
          <a:xfrm>
            <a:off x="7010399" y="1895469"/>
            <a:ext cx="657225" cy="657225"/>
          </a:xfrm>
          <a:prstGeom prst="ellipse">
            <a:avLst/>
          </a:prstGeom>
          <a:gradFill>
            <a:gsLst>
              <a:gs pos="0">
                <a:schemeClr val="accent1"/>
              </a:gs>
              <a:gs pos="100000">
                <a:srgbClr val="00A651"/>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endParaRPr lang="en-US" sz="2000" dirty="0">
              <a:solidFill>
                <a:srgbClr val="FFFFFF"/>
              </a:solidFill>
              <a:latin typeface="Calibri" pitchFamily="34" charset="0"/>
            </a:endParaRPr>
          </a:p>
        </p:txBody>
      </p:sp>
      <p:cxnSp>
        <p:nvCxnSpPr>
          <p:cNvPr id="12" name="Straight Connector 11"/>
          <p:cNvCxnSpPr/>
          <p:nvPr/>
        </p:nvCxnSpPr>
        <p:spPr>
          <a:xfrm>
            <a:off x="1219200" y="3400425"/>
            <a:ext cx="1990725" cy="0"/>
          </a:xfrm>
          <a:prstGeom prst="line">
            <a:avLst/>
          </a:prstGeom>
          <a:ln w="63500">
            <a:solidFill>
              <a:schemeClr val="accent5">
                <a:lumMod val="25000"/>
              </a:schemeClr>
            </a:solidFill>
          </a:ln>
        </p:spPr>
        <p:style>
          <a:lnRef idx="1">
            <a:schemeClr val="accent1"/>
          </a:lnRef>
          <a:fillRef idx="0">
            <a:schemeClr val="accent1"/>
          </a:fillRef>
          <a:effectRef idx="0">
            <a:schemeClr val="accent1"/>
          </a:effectRef>
          <a:fontRef idx="minor">
            <a:schemeClr val="tx1"/>
          </a:fontRef>
        </p:style>
      </p:cxnSp>
      <p:sp>
        <p:nvSpPr>
          <p:cNvPr id="18" name="Freeform 17"/>
          <p:cNvSpPr/>
          <p:nvPr/>
        </p:nvSpPr>
        <p:spPr>
          <a:xfrm>
            <a:off x="5881689" y="3162301"/>
            <a:ext cx="1990720" cy="333420"/>
          </a:xfrm>
          <a:custGeom>
            <a:avLst/>
            <a:gdLst>
              <a:gd name="connsiteX0" fmla="*/ 0 w 2905125"/>
              <a:gd name="connsiteY0" fmla="*/ 19050 h 333421"/>
              <a:gd name="connsiteX1" fmla="*/ 1495425 w 2905125"/>
              <a:gd name="connsiteY1" fmla="*/ 333375 h 333421"/>
              <a:gd name="connsiteX2" fmla="*/ 2905125 w 2905125"/>
              <a:gd name="connsiteY2" fmla="*/ 0 h 333421"/>
              <a:gd name="connsiteX3" fmla="*/ 2905125 w 2905125"/>
              <a:gd name="connsiteY3" fmla="*/ 0 h 333421"/>
            </a:gdLst>
            <a:ahLst/>
            <a:cxnLst>
              <a:cxn ang="0">
                <a:pos x="connsiteX0" y="connsiteY0"/>
              </a:cxn>
              <a:cxn ang="0">
                <a:pos x="connsiteX1" y="connsiteY1"/>
              </a:cxn>
              <a:cxn ang="0">
                <a:pos x="connsiteX2" y="connsiteY2"/>
              </a:cxn>
              <a:cxn ang="0">
                <a:pos x="connsiteX3" y="connsiteY3"/>
              </a:cxn>
            </a:cxnLst>
            <a:rect l="l" t="t" r="r" b="b"/>
            <a:pathLst>
              <a:path w="2905125" h="333421">
                <a:moveTo>
                  <a:pt x="0" y="19050"/>
                </a:moveTo>
                <a:cubicBezTo>
                  <a:pt x="505619" y="177800"/>
                  <a:pt x="1011238" y="336550"/>
                  <a:pt x="1495425" y="333375"/>
                </a:cubicBezTo>
                <a:cubicBezTo>
                  <a:pt x="1979612" y="330200"/>
                  <a:pt x="2905125" y="0"/>
                  <a:pt x="2905125" y="0"/>
                </a:cubicBezTo>
                <a:lnTo>
                  <a:pt x="2905125" y="0"/>
                </a:lnTo>
              </a:path>
            </a:pathLst>
          </a:custGeom>
          <a:ln w="63500">
            <a:solidFill>
              <a:schemeClr val="accent5">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p:cNvSpPr/>
          <p:nvPr/>
        </p:nvSpPr>
        <p:spPr bwMode="auto">
          <a:xfrm>
            <a:off x="1557337" y="2233607"/>
            <a:ext cx="657225" cy="657225"/>
          </a:xfrm>
          <a:prstGeom prst="ellipse">
            <a:avLst/>
          </a:prstGeom>
          <a:gradFill>
            <a:gsLst>
              <a:gs pos="0">
                <a:schemeClr val="accent1"/>
              </a:gs>
              <a:gs pos="100000">
                <a:srgbClr val="00A651"/>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endParaRPr lang="en-US" sz="2000" dirty="0">
              <a:solidFill>
                <a:srgbClr val="FFFFFF"/>
              </a:solidFill>
              <a:latin typeface="Calibri" pitchFamily="34" charset="0"/>
            </a:endParaRPr>
          </a:p>
        </p:txBody>
      </p:sp>
      <p:sp>
        <p:nvSpPr>
          <p:cNvPr id="13" name="Oval 12"/>
          <p:cNvSpPr/>
          <p:nvPr/>
        </p:nvSpPr>
        <p:spPr bwMode="auto">
          <a:xfrm>
            <a:off x="2190750" y="2233609"/>
            <a:ext cx="657225" cy="657225"/>
          </a:xfrm>
          <a:prstGeom prst="ellipse">
            <a:avLst/>
          </a:prstGeom>
          <a:gradFill>
            <a:gsLst>
              <a:gs pos="0">
                <a:schemeClr val="accent1"/>
              </a:gs>
              <a:gs pos="100000">
                <a:srgbClr val="00A651"/>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endParaRPr lang="en-US" sz="2000" dirty="0">
              <a:solidFill>
                <a:srgbClr val="FFFFFF"/>
              </a:solidFill>
              <a:latin typeface="Calibri" pitchFamily="34" charset="0"/>
            </a:endParaRPr>
          </a:p>
        </p:txBody>
      </p:sp>
      <p:sp>
        <p:nvSpPr>
          <p:cNvPr id="3" name="Rectangle 2"/>
          <p:cNvSpPr/>
          <p:nvPr/>
        </p:nvSpPr>
        <p:spPr>
          <a:xfrm>
            <a:off x="4246199" y="2224081"/>
            <a:ext cx="654859" cy="646331"/>
          </a:xfrm>
          <a:prstGeom prst="rect">
            <a:avLst/>
          </a:prstGeom>
        </p:spPr>
        <p:txBody>
          <a:bodyPr wrap="none">
            <a:spAutoFit/>
          </a:bodyPr>
          <a:lstStyle/>
          <a:p>
            <a:r>
              <a:rPr lang="en-US" sz="3600" dirty="0">
                <a:solidFill>
                  <a:srgbClr val="92D050"/>
                </a:solidFill>
              </a:rPr>
              <a:t>VS</a:t>
            </a:r>
          </a:p>
        </p:txBody>
      </p:sp>
    </p:spTree>
    <p:extLst>
      <p:ext uri="{BB962C8B-B14F-4D97-AF65-F5344CB8AC3E}">
        <p14:creationId xmlns:p14="http://schemas.microsoft.com/office/powerpoint/2010/main" val="213205066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997196"/>
          </a:xfrm>
        </p:spPr>
        <p:txBody>
          <a:bodyPr/>
          <a:lstStyle/>
          <a:p>
            <a:r>
              <a:rPr lang="en-US" dirty="0"/>
              <a:t>Common</a:t>
            </a:r>
            <a:br>
              <a:rPr lang="en-US" dirty="0"/>
            </a:br>
            <a:r>
              <a:rPr sz="3600" dirty="0">
                <a:solidFill>
                  <a:schemeClr val="accent1"/>
                </a:solidFill>
              </a:rPr>
              <a:t>Agile Practices</a:t>
            </a:r>
          </a:p>
        </p:txBody>
      </p:sp>
      <p:sp>
        <p:nvSpPr>
          <p:cNvPr id="7" name="Content Placeholder 6"/>
          <p:cNvSpPr>
            <a:spLocks noGrp="1"/>
          </p:cNvSpPr>
          <p:nvPr>
            <p:ph idx="1"/>
          </p:nvPr>
        </p:nvSpPr>
        <p:spPr>
          <a:xfrm>
            <a:off x="519428" y="1602077"/>
            <a:ext cx="8382000" cy="2560701"/>
          </a:xfrm>
        </p:spPr>
        <p:txBody>
          <a:bodyPr/>
          <a:lstStyle/>
          <a:p>
            <a:r>
              <a:rPr lang="en-US" dirty="0"/>
              <a:t>On Site Customer</a:t>
            </a:r>
          </a:p>
          <a:p>
            <a:r>
              <a:rPr lang="en-US" dirty="0"/>
              <a:t>Pair Programming</a:t>
            </a:r>
          </a:p>
          <a:p>
            <a:r>
              <a:rPr lang="en-US" dirty="0"/>
              <a:t>Refactoring</a:t>
            </a:r>
          </a:p>
          <a:p>
            <a:r>
              <a:rPr lang="en-US" dirty="0"/>
              <a:t>Continuous Integration</a:t>
            </a:r>
          </a:p>
          <a:p>
            <a:r>
              <a:rPr lang="en-US" dirty="0"/>
              <a:t>Test Driven Development (TDD)</a:t>
            </a:r>
          </a:p>
          <a:p>
            <a:r>
              <a:rPr lang="en-US" dirty="0"/>
              <a:t>Iterative Development (Scrum)</a:t>
            </a:r>
          </a:p>
        </p:txBody>
      </p:sp>
    </p:spTree>
    <p:extLst>
      <p:ext uri="{BB962C8B-B14F-4D97-AF65-F5344CB8AC3E}">
        <p14:creationId xmlns:p14="http://schemas.microsoft.com/office/powerpoint/2010/main" val="2041555918"/>
      </p:ext>
    </p:extLst>
  </p:cSld>
  <p:clrMapOvr>
    <a:masterClrMapping/>
  </p:clrMapOvr>
  <p:transition advTm="617208">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3" y="1828800"/>
            <a:ext cx="9342358" cy="1828193"/>
          </a:xfrm>
        </p:spPr>
        <p:txBody>
          <a:bodyPr/>
          <a:lstStyle/>
          <a:p>
            <a:pPr algn="ctr"/>
            <a:r>
              <a:rPr lang="en-US" sz="6600" dirty="0">
                <a:solidFill>
                  <a:schemeClr val="accent1"/>
                </a:solidFill>
              </a:rPr>
              <a:t>Make your </a:t>
            </a:r>
            <a:br>
              <a:rPr lang="en-US" sz="6600" dirty="0">
                <a:solidFill>
                  <a:schemeClr val="accent1"/>
                </a:solidFill>
              </a:rPr>
            </a:br>
            <a:r>
              <a:rPr lang="en-US" sz="6600" dirty="0">
                <a:solidFill>
                  <a:schemeClr val="accent1"/>
                </a:solidFill>
              </a:rPr>
              <a:t>mistakes </a:t>
            </a:r>
            <a:r>
              <a:rPr lang="en-US" sz="6000" i="1" dirty="0">
                <a:solidFill>
                  <a:schemeClr val="accent1"/>
                </a:solidFill>
              </a:rPr>
              <a:t>cheaper</a:t>
            </a:r>
            <a:endParaRPr sz="6600" i="1" dirty="0">
              <a:solidFill>
                <a:schemeClr val="accent1"/>
              </a:solidFill>
            </a:endParaRPr>
          </a:p>
        </p:txBody>
      </p:sp>
    </p:spTree>
    <p:extLst>
      <p:ext uri="{BB962C8B-B14F-4D97-AF65-F5344CB8AC3E}">
        <p14:creationId xmlns:p14="http://schemas.microsoft.com/office/powerpoint/2010/main" val="2045252315"/>
      </p:ext>
    </p:extLst>
  </p:cSld>
  <p:clrMapOvr>
    <a:masterClrMapping/>
  </p:clrMapOvr>
  <p:transition advTm="2156">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79434298-210C-FB40-A1A6-7BA88CF7954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376290"/>
            <a:ext cx="4767209" cy="4767209"/>
          </a:xfrm>
          <a:prstGeom prst="rect">
            <a:avLst/>
          </a:prstGeom>
        </p:spPr>
      </p:pic>
      <p:sp>
        <p:nvSpPr>
          <p:cNvPr id="6" name="Rectangle 5">
            <a:extLst>
              <a:ext uri="{FF2B5EF4-FFF2-40B4-BE49-F238E27FC236}">
                <a16:creationId xmlns:a16="http://schemas.microsoft.com/office/drawing/2014/main" id="{E2C31E24-6FEF-E647-8D86-9EBBF6DD6CC6}"/>
              </a:ext>
            </a:extLst>
          </p:cNvPr>
          <p:cNvSpPr/>
          <p:nvPr/>
        </p:nvSpPr>
        <p:spPr>
          <a:xfrm>
            <a:off x="3452116" y="0"/>
            <a:ext cx="6344292" cy="307777"/>
          </a:xfrm>
          <a:prstGeom prst="rect">
            <a:avLst/>
          </a:prstGeom>
        </p:spPr>
        <p:txBody>
          <a:bodyPr wrap="square">
            <a:spAutoFit/>
          </a:bodyPr>
          <a:lstStyle/>
          <a:p>
            <a:r>
              <a:rPr lang="en-US" sz="1400" dirty="0"/>
              <a:t>https://</a:t>
            </a:r>
            <a:r>
              <a:rPr lang="en-US" sz="1400" dirty="0" err="1"/>
              <a:t>github.com</a:t>
            </a:r>
            <a:r>
              <a:rPr lang="en-US" sz="1400" dirty="0"/>
              <a:t>/</a:t>
            </a:r>
            <a:r>
              <a:rPr lang="en-US" sz="1400" dirty="0" err="1"/>
              <a:t>isidore</a:t>
            </a:r>
            <a:r>
              <a:rPr lang="en-US" sz="1400" dirty="0"/>
              <a:t>/Talks/blob/master/</a:t>
            </a:r>
            <a:r>
              <a:rPr lang="en-US" sz="1400" dirty="0" err="1"/>
              <a:t>AgileTechnicalPractices.md</a:t>
            </a:r>
            <a:endParaRPr lang="en-US" sz="1400" dirty="0"/>
          </a:p>
        </p:txBody>
      </p:sp>
    </p:spTree>
    <p:extLst>
      <p:ext uri="{BB962C8B-B14F-4D97-AF65-F5344CB8AC3E}">
        <p14:creationId xmlns:p14="http://schemas.microsoft.com/office/powerpoint/2010/main" val="316838469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498598"/>
          </a:xfrm>
        </p:spPr>
        <p:txBody>
          <a:bodyPr/>
          <a:lstStyle/>
          <a:p>
            <a:r>
              <a:rPr lang="en-US" dirty="0"/>
              <a:t>Contact</a:t>
            </a:r>
            <a:endParaRPr sz="3600" dirty="0">
              <a:solidFill>
                <a:schemeClr val="accent1"/>
              </a:solidFill>
            </a:endParaRPr>
          </a:p>
        </p:txBody>
      </p:sp>
      <p:sp>
        <p:nvSpPr>
          <p:cNvPr id="5" name="Rectangle 2"/>
          <p:cNvSpPr>
            <a:spLocks/>
          </p:cNvSpPr>
          <p:nvPr/>
        </p:nvSpPr>
        <p:spPr bwMode="auto">
          <a:xfrm>
            <a:off x="150826" y="3132888"/>
            <a:ext cx="5424136" cy="8438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36280" bIns="0" anchor="ctr"/>
          <a:lstStyle/>
          <a:p>
            <a:pPr marL="35873"/>
            <a:r>
              <a:rPr lang="en-US" sz="3800" dirty="0">
                <a:cs typeface="Arial" charset="0"/>
              </a:rPr>
              <a:t>Llewellyn Falco</a:t>
            </a:r>
          </a:p>
          <a:p>
            <a:pPr marL="35873"/>
            <a:r>
              <a:rPr lang="en-US" sz="2800" dirty="0">
                <a:solidFill>
                  <a:schemeClr val="tx1">
                    <a:lumMod val="85000"/>
                  </a:schemeClr>
                </a:solidFill>
                <a:cs typeface="Arial" charset="0"/>
              </a:rPr>
              <a:t>llewellynfalco.blogspot.com</a:t>
            </a:r>
          </a:p>
          <a:p>
            <a:pPr marL="35873"/>
            <a:r>
              <a:rPr lang="en-US" dirty="0">
                <a:solidFill>
                  <a:srgbClr val="92D050"/>
                </a:solidFill>
                <a:cs typeface="Arial" charset="0"/>
              </a:rPr>
              <a:t>@LlewellynFalco</a:t>
            </a:r>
          </a:p>
        </p:txBody>
      </p:sp>
      <p:pic>
        <p:nvPicPr>
          <p:cNvPr id="1027" name="Picture 3" descr="C:\Documents and Settings\Administrator\Desktop\Code\presentations\LegacyCode\GeneralItems\Llewellyn Falc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20" y="1486091"/>
            <a:ext cx="2246067" cy="1443098"/>
          </a:xfrm>
          <a:prstGeom prst="rect">
            <a:avLst/>
          </a:prstGeom>
          <a:noFill/>
          <a:ln w="12700" cap="flat">
            <a:solidFill>
              <a:schemeClr val="tx1"/>
            </a:solidFill>
            <a:prstDash val="solid"/>
            <a:miter lim="800000"/>
            <a:headEnd/>
            <a:tailEnd/>
          </a:ln>
          <a:effectLst>
            <a:outerShdw blurRad="127000" dist="76199" dir="2700000" algn="ctr" rotWithShape="0">
              <a:schemeClr val="bg2">
                <a:alpha val="75000"/>
              </a:schemeClr>
            </a:out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29056267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54" y="69850"/>
            <a:ext cx="8375946" cy="507831"/>
          </a:xfrm>
        </p:spPr>
        <p:txBody>
          <a:bodyPr/>
          <a:lstStyle/>
          <a:p>
            <a:r>
              <a:rPr lang="en-US" dirty="0"/>
              <a:t>Demo - </a:t>
            </a:r>
            <a:r>
              <a:rPr lang="en-US" dirty="0">
                <a:solidFill>
                  <a:schemeClr val="accent1"/>
                </a:solidFill>
              </a:rPr>
              <a:t>Beginner</a:t>
            </a:r>
            <a:r>
              <a:rPr lang="en-US" sz="3600" dirty="0">
                <a:solidFill>
                  <a:schemeClr val="accent1"/>
                </a:solidFill>
              </a:rPr>
              <a:t> P</a:t>
            </a:r>
            <a:r>
              <a:rPr sz="3600" dirty="0">
                <a:solidFill>
                  <a:schemeClr val="accent1"/>
                </a:solidFill>
              </a:rPr>
              <a:t>rogramming</a:t>
            </a:r>
          </a:p>
        </p:txBody>
      </p:sp>
      <p:pic>
        <p:nvPicPr>
          <p:cNvPr id="1026" name="Picture 2"/>
          <p:cNvPicPr>
            <a:picLocks noChangeAspect="1" noChangeArrowheads="1"/>
          </p:cNvPicPr>
          <p:nvPr/>
        </p:nvPicPr>
        <p:blipFill>
          <a:blip r:embed="rId4"/>
          <a:stretch>
            <a:fillRect/>
          </a:stretch>
        </p:blipFill>
        <p:spPr bwMode="auto">
          <a:xfrm>
            <a:off x="373765" y="889000"/>
            <a:ext cx="1167237" cy="1162050"/>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a:stretch>
            <a:fillRect/>
          </a:stretch>
        </p:blipFill>
        <p:spPr bwMode="auto">
          <a:xfrm>
            <a:off x="839025" y="889000"/>
            <a:ext cx="1167237" cy="1162050"/>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4"/>
          <a:stretch>
            <a:fillRect/>
          </a:stretch>
        </p:blipFill>
        <p:spPr bwMode="auto">
          <a:xfrm>
            <a:off x="1304285" y="889000"/>
            <a:ext cx="1167237" cy="1162050"/>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4"/>
          <a:stretch>
            <a:fillRect/>
          </a:stretch>
        </p:blipFill>
        <p:spPr bwMode="auto">
          <a:xfrm>
            <a:off x="1769545" y="889000"/>
            <a:ext cx="1167237" cy="1162050"/>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4"/>
          <a:stretch>
            <a:fillRect/>
          </a:stretch>
        </p:blipFill>
        <p:spPr bwMode="auto">
          <a:xfrm>
            <a:off x="424565" y="2305050"/>
            <a:ext cx="1167237" cy="1162050"/>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4"/>
          <a:stretch>
            <a:fillRect/>
          </a:stretch>
        </p:blipFill>
        <p:spPr bwMode="auto">
          <a:xfrm>
            <a:off x="889825" y="2305050"/>
            <a:ext cx="1167237" cy="1162050"/>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4"/>
          <a:stretch>
            <a:fillRect/>
          </a:stretch>
        </p:blipFill>
        <p:spPr bwMode="auto">
          <a:xfrm>
            <a:off x="1355085" y="2305050"/>
            <a:ext cx="1167237" cy="1162050"/>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4"/>
          <a:stretch>
            <a:fillRect/>
          </a:stretch>
        </p:blipFill>
        <p:spPr bwMode="auto">
          <a:xfrm>
            <a:off x="1820345" y="2305050"/>
            <a:ext cx="1167237" cy="1162050"/>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4"/>
          <a:stretch>
            <a:fillRect/>
          </a:stretch>
        </p:blipFill>
        <p:spPr bwMode="auto">
          <a:xfrm>
            <a:off x="2285603" y="2305050"/>
            <a:ext cx="1167237" cy="1162050"/>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4"/>
          <a:stretch>
            <a:fillRect/>
          </a:stretch>
        </p:blipFill>
        <p:spPr bwMode="auto">
          <a:xfrm>
            <a:off x="437265" y="3644900"/>
            <a:ext cx="1167237" cy="1162050"/>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4"/>
          <a:stretch>
            <a:fillRect/>
          </a:stretch>
        </p:blipFill>
        <p:spPr bwMode="auto">
          <a:xfrm>
            <a:off x="902525" y="3644900"/>
            <a:ext cx="1167237" cy="1162050"/>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ectangle 4"/>
          <p:cNvSpPr/>
          <p:nvPr/>
        </p:nvSpPr>
        <p:spPr>
          <a:xfrm>
            <a:off x="4304042" y="1800225"/>
            <a:ext cx="4849084" cy="1877437"/>
          </a:xfrm>
          <a:prstGeom prst="rect">
            <a:avLst/>
          </a:prstGeom>
        </p:spPr>
        <p:txBody>
          <a:bodyPr wrap="none">
            <a:spAutoFit/>
          </a:bodyPr>
          <a:lstStyle/>
          <a:p>
            <a:r>
              <a:rPr lang="en-US" sz="3600" dirty="0">
                <a:solidFill>
                  <a:schemeClr val="accent1"/>
                </a:solidFill>
              </a:rPr>
              <a:t>Mistakes : 11</a:t>
            </a:r>
          </a:p>
          <a:p>
            <a:r>
              <a:rPr lang="en-US" sz="8000" dirty="0">
                <a:solidFill>
                  <a:schemeClr val="accent1"/>
                </a:solidFill>
              </a:rPr>
              <a:t>Cost: $2.75</a:t>
            </a:r>
            <a:endParaRPr lang="en-US" sz="8000" dirty="0"/>
          </a:p>
        </p:txBody>
      </p:sp>
      <p:sp>
        <p:nvSpPr>
          <p:cNvPr id="10" name="Oval Callout 9"/>
          <p:cNvSpPr/>
          <p:nvPr/>
        </p:nvSpPr>
        <p:spPr bwMode="auto">
          <a:xfrm>
            <a:off x="4533900" y="2667000"/>
            <a:ext cx="4089400" cy="1562100"/>
          </a:xfrm>
          <a:prstGeom prst="wedgeEllipseCallout">
            <a:avLst>
              <a:gd name="adj1" fmla="val 32924"/>
              <a:gd name="adj2" fmla="val 64167"/>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US" sz="2800" dirty="0">
                <a:solidFill>
                  <a:srgbClr val="FFFFFF"/>
                </a:solidFill>
                <a:latin typeface="Calibri" pitchFamily="34" charset="0"/>
              </a:rPr>
              <a:t>I didn’t mean…</a:t>
            </a:r>
          </a:p>
        </p:txBody>
      </p:sp>
      <p:sp>
        <p:nvSpPr>
          <p:cNvPr id="55" name="Oval Callout 54"/>
          <p:cNvSpPr/>
          <p:nvPr/>
        </p:nvSpPr>
        <p:spPr bwMode="auto">
          <a:xfrm>
            <a:off x="4597400" y="2717800"/>
            <a:ext cx="4089400" cy="1562100"/>
          </a:xfrm>
          <a:prstGeom prst="wedgeEllipseCallout">
            <a:avLst>
              <a:gd name="adj1" fmla="val 32924"/>
              <a:gd name="adj2" fmla="val 64167"/>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US" sz="2800" dirty="0">
                <a:solidFill>
                  <a:srgbClr val="FFFFFF"/>
                </a:solidFill>
                <a:latin typeface="Calibri" pitchFamily="34" charset="0"/>
              </a:rPr>
              <a:t>In my browser…</a:t>
            </a:r>
          </a:p>
        </p:txBody>
      </p:sp>
      <p:sp>
        <p:nvSpPr>
          <p:cNvPr id="58" name="Oval Callout 57"/>
          <p:cNvSpPr/>
          <p:nvPr/>
        </p:nvSpPr>
        <p:spPr bwMode="auto">
          <a:xfrm>
            <a:off x="4660900" y="2781300"/>
            <a:ext cx="4089400" cy="1562100"/>
          </a:xfrm>
          <a:prstGeom prst="wedgeEllipseCallout">
            <a:avLst>
              <a:gd name="adj1" fmla="val 32924"/>
              <a:gd name="adj2" fmla="val 64167"/>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US" sz="2800" dirty="0">
                <a:solidFill>
                  <a:srgbClr val="FFFFFF"/>
                </a:solidFill>
                <a:latin typeface="Calibri" pitchFamily="34" charset="0"/>
              </a:rPr>
              <a:t>This page is too…</a:t>
            </a:r>
          </a:p>
        </p:txBody>
      </p:sp>
      <p:sp>
        <p:nvSpPr>
          <p:cNvPr id="60" name="Oval Callout 59"/>
          <p:cNvSpPr/>
          <p:nvPr/>
        </p:nvSpPr>
        <p:spPr bwMode="auto">
          <a:xfrm>
            <a:off x="4749800" y="2819400"/>
            <a:ext cx="4089400" cy="1562100"/>
          </a:xfrm>
          <a:prstGeom prst="wedgeEllipseCallout">
            <a:avLst>
              <a:gd name="adj1" fmla="val 32924"/>
              <a:gd name="adj2" fmla="val 64167"/>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US" sz="2800" dirty="0">
                <a:solidFill>
                  <a:srgbClr val="FFFFFF"/>
                </a:solidFill>
                <a:latin typeface="Calibri" pitchFamily="34" charset="0"/>
              </a:rPr>
              <a:t>This loads to slow…</a:t>
            </a:r>
          </a:p>
        </p:txBody>
      </p:sp>
      <p:sp>
        <p:nvSpPr>
          <p:cNvPr id="18" name="TextBox 17"/>
          <p:cNvSpPr txBox="1"/>
          <p:nvPr/>
        </p:nvSpPr>
        <p:spPr>
          <a:xfrm>
            <a:off x="279400" y="571500"/>
            <a:ext cx="961584" cy="369332"/>
          </a:xfrm>
          <a:prstGeom prst="rect">
            <a:avLst/>
          </a:prstGeom>
          <a:noFill/>
        </p:spPr>
        <p:txBody>
          <a:bodyPr wrap="none" rtlCol="0">
            <a:spAutoFit/>
          </a:bodyPr>
          <a:lstStyle/>
          <a:p>
            <a:r>
              <a:rPr lang="en-US" dirty="0"/>
              <a:t>Website</a:t>
            </a:r>
          </a:p>
        </p:txBody>
      </p:sp>
      <p:sp>
        <p:nvSpPr>
          <p:cNvPr id="78" name="TextBox 77"/>
          <p:cNvSpPr txBox="1"/>
          <p:nvPr/>
        </p:nvSpPr>
        <p:spPr>
          <a:xfrm>
            <a:off x="279400" y="1993900"/>
            <a:ext cx="1505540" cy="369332"/>
          </a:xfrm>
          <a:prstGeom prst="rect">
            <a:avLst/>
          </a:prstGeom>
          <a:noFill/>
        </p:spPr>
        <p:txBody>
          <a:bodyPr wrap="none" rtlCol="0">
            <a:spAutoFit/>
          </a:bodyPr>
          <a:lstStyle/>
          <a:p>
            <a:r>
              <a:rPr lang="en-US" dirty="0"/>
              <a:t>Shopping Cart</a:t>
            </a:r>
          </a:p>
        </p:txBody>
      </p:sp>
      <p:sp>
        <p:nvSpPr>
          <p:cNvPr id="79" name="TextBox 78"/>
          <p:cNvSpPr txBox="1"/>
          <p:nvPr/>
        </p:nvSpPr>
        <p:spPr>
          <a:xfrm>
            <a:off x="279400" y="3365500"/>
            <a:ext cx="1942847" cy="369332"/>
          </a:xfrm>
          <a:prstGeom prst="rect">
            <a:avLst/>
          </a:prstGeom>
          <a:noFill/>
        </p:spPr>
        <p:txBody>
          <a:bodyPr wrap="none" rtlCol="0">
            <a:spAutoFit/>
          </a:bodyPr>
          <a:lstStyle/>
          <a:p>
            <a:r>
              <a:rPr lang="en-US" dirty="0"/>
              <a:t>Recommendations</a:t>
            </a:r>
          </a:p>
        </p:txBody>
      </p:sp>
      <p:sp>
        <p:nvSpPr>
          <p:cNvPr id="80" name="Oval Callout 79"/>
          <p:cNvSpPr/>
          <p:nvPr/>
        </p:nvSpPr>
        <p:spPr bwMode="auto">
          <a:xfrm>
            <a:off x="4826000" y="2870200"/>
            <a:ext cx="4089400" cy="1562100"/>
          </a:xfrm>
          <a:prstGeom prst="wedgeEllipseCallout">
            <a:avLst>
              <a:gd name="adj1" fmla="val 32924"/>
              <a:gd name="adj2" fmla="val 64167"/>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US" sz="2800" dirty="0">
                <a:solidFill>
                  <a:srgbClr val="FFFFFF"/>
                </a:solidFill>
                <a:latin typeface="Calibri" pitchFamily="34" charset="0"/>
              </a:rPr>
              <a:t>Ship it!</a:t>
            </a:r>
          </a:p>
        </p:txBody>
      </p:sp>
      <p:sp>
        <p:nvSpPr>
          <p:cNvPr id="81" name="Oval Callout 80"/>
          <p:cNvSpPr/>
          <p:nvPr/>
        </p:nvSpPr>
        <p:spPr bwMode="auto">
          <a:xfrm>
            <a:off x="4508500" y="2959100"/>
            <a:ext cx="4089400" cy="1562100"/>
          </a:xfrm>
          <a:prstGeom prst="wedgeEllipseCallout">
            <a:avLst>
              <a:gd name="adj1" fmla="val 32924"/>
              <a:gd name="adj2" fmla="val 64167"/>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US" sz="2800" dirty="0">
                <a:solidFill>
                  <a:srgbClr val="FFFFFF"/>
                </a:solidFill>
                <a:latin typeface="Calibri" pitchFamily="34" charset="0"/>
              </a:rPr>
              <a:t>This layout is confusing…</a:t>
            </a:r>
          </a:p>
        </p:txBody>
      </p:sp>
      <p:sp>
        <p:nvSpPr>
          <p:cNvPr id="82" name="Oval Callout 81"/>
          <p:cNvSpPr/>
          <p:nvPr/>
        </p:nvSpPr>
        <p:spPr bwMode="auto">
          <a:xfrm>
            <a:off x="4572000" y="2959100"/>
            <a:ext cx="4089400" cy="1562100"/>
          </a:xfrm>
          <a:prstGeom prst="wedgeEllipseCallout">
            <a:avLst>
              <a:gd name="adj1" fmla="val 32924"/>
              <a:gd name="adj2" fmla="val 64167"/>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US" sz="2800" dirty="0">
                <a:solidFill>
                  <a:srgbClr val="FFFFFF"/>
                </a:solidFill>
                <a:latin typeface="Calibri" pitchFamily="34" charset="0"/>
              </a:rPr>
              <a:t>It needs icons…</a:t>
            </a:r>
          </a:p>
        </p:txBody>
      </p:sp>
      <p:sp>
        <p:nvSpPr>
          <p:cNvPr id="84" name="Oval Callout 83"/>
          <p:cNvSpPr/>
          <p:nvPr/>
        </p:nvSpPr>
        <p:spPr bwMode="auto">
          <a:xfrm>
            <a:off x="4635500" y="2946400"/>
            <a:ext cx="4089400" cy="1562100"/>
          </a:xfrm>
          <a:prstGeom prst="wedgeEllipseCallout">
            <a:avLst>
              <a:gd name="adj1" fmla="val 32924"/>
              <a:gd name="adj2" fmla="val 64167"/>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US" sz="2800" dirty="0">
                <a:solidFill>
                  <a:srgbClr val="FFFFFF"/>
                </a:solidFill>
                <a:latin typeface="Calibri" pitchFamily="34" charset="0"/>
              </a:rPr>
              <a:t>Too hard to…</a:t>
            </a:r>
          </a:p>
        </p:txBody>
      </p:sp>
      <p:sp>
        <p:nvSpPr>
          <p:cNvPr id="85" name="Oval Callout 84"/>
          <p:cNvSpPr/>
          <p:nvPr/>
        </p:nvSpPr>
        <p:spPr bwMode="auto">
          <a:xfrm>
            <a:off x="4711700" y="2971800"/>
            <a:ext cx="4089400" cy="1562100"/>
          </a:xfrm>
          <a:prstGeom prst="wedgeEllipseCallout">
            <a:avLst>
              <a:gd name="adj1" fmla="val 32924"/>
              <a:gd name="adj2" fmla="val 64167"/>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US" sz="2800" dirty="0">
                <a:solidFill>
                  <a:srgbClr val="FFFFFF"/>
                </a:solidFill>
                <a:latin typeface="Calibri" pitchFamily="34" charset="0"/>
              </a:rPr>
              <a:t>There’s a bug when…</a:t>
            </a:r>
          </a:p>
        </p:txBody>
      </p:sp>
      <p:sp>
        <p:nvSpPr>
          <p:cNvPr id="86" name="Oval Callout 85"/>
          <p:cNvSpPr/>
          <p:nvPr/>
        </p:nvSpPr>
        <p:spPr bwMode="auto">
          <a:xfrm>
            <a:off x="4800600" y="2984500"/>
            <a:ext cx="4089400" cy="1562100"/>
          </a:xfrm>
          <a:prstGeom prst="wedgeEllipseCallout">
            <a:avLst>
              <a:gd name="adj1" fmla="val 32924"/>
              <a:gd name="adj2" fmla="val 64167"/>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US" sz="2800" dirty="0">
                <a:solidFill>
                  <a:srgbClr val="FFFFFF"/>
                </a:solidFill>
                <a:latin typeface="Calibri" pitchFamily="34" charset="0"/>
              </a:rPr>
              <a:t>Need Email confirmation…</a:t>
            </a:r>
          </a:p>
        </p:txBody>
      </p:sp>
      <p:sp>
        <p:nvSpPr>
          <p:cNvPr id="87" name="Oval Callout 86"/>
          <p:cNvSpPr/>
          <p:nvPr/>
        </p:nvSpPr>
        <p:spPr bwMode="auto">
          <a:xfrm>
            <a:off x="4876800" y="2984500"/>
            <a:ext cx="4089400" cy="1562100"/>
          </a:xfrm>
          <a:prstGeom prst="wedgeEllipseCallout">
            <a:avLst>
              <a:gd name="adj1" fmla="val 32924"/>
              <a:gd name="adj2" fmla="val 64167"/>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US" sz="2800" dirty="0">
                <a:solidFill>
                  <a:srgbClr val="FFFFFF"/>
                </a:solidFill>
                <a:latin typeface="Calibri" pitchFamily="34" charset="0"/>
              </a:rPr>
              <a:t>Ship it!</a:t>
            </a:r>
          </a:p>
        </p:txBody>
      </p:sp>
      <p:sp>
        <p:nvSpPr>
          <p:cNvPr id="88" name="Oval Callout 87"/>
          <p:cNvSpPr/>
          <p:nvPr/>
        </p:nvSpPr>
        <p:spPr bwMode="auto">
          <a:xfrm>
            <a:off x="4495800" y="3251200"/>
            <a:ext cx="4089400" cy="1562100"/>
          </a:xfrm>
          <a:prstGeom prst="wedgeEllipseCallout">
            <a:avLst>
              <a:gd name="adj1" fmla="val 32924"/>
              <a:gd name="adj2" fmla="val 64167"/>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US" sz="2800" dirty="0">
                <a:solidFill>
                  <a:srgbClr val="FFFFFF"/>
                </a:solidFill>
                <a:latin typeface="Calibri" pitchFamily="34" charset="0"/>
              </a:rPr>
              <a:t>The Items aren’t…</a:t>
            </a:r>
          </a:p>
        </p:txBody>
      </p:sp>
      <p:sp>
        <p:nvSpPr>
          <p:cNvPr id="89" name="Oval Callout 88"/>
          <p:cNvSpPr/>
          <p:nvPr/>
        </p:nvSpPr>
        <p:spPr bwMode="auto">
          <a:xfrm>
            <a:off x="4572000" y="3276600"/>
            <a:ext cx="4089400" cy="1562100"/>
          </a:xfrm>
          <a:prstGeom prst="wedgeEllipseCallout">
            <a:avLst>
              <a:gd name="adj1" fmla="val 32924"/>
              <a:gd name="adj2" fmla="val 64167"/>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US" sz="2800" dirty="0">
                <a:solidFill>
                  <a:srgbClr val="FFFFFF"/>
                </a:solidFill>
                <a:latin typeface="Calibri" pitchFamily="34" charset="0"/>
              </a:rPr>
              <a:t>The ordering is incorrect…</a:t>
            </a:r>
          </a:p>
        </p:txBody>
      </p:sp>
      <p:sp>
        <p:nvSpPr>
          <p:cNvPr id="90" name="Oval Callout 89"/>
          <p:cNvSpPr/>
          <p:nvPr/>
        </p:nvSpPr>
        <p:spPr bwMode="auto">
          <a:xfrm>
            <a:off x="4673600" y="3289300"/>
            <a:ext cx="4089400" cy="1562100"/>
          </a:xfrm>
          <a:prstGeom prst="wedgeEllipseCallout">
            <a:avLst>
              <a:gd name="adj1" fmla="val 32924"/>
              <a:gd name="adj2" fmla="val 64167"/>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US" sz="2800" dirty="0">
                <a:solidFill>
                  <a:srgbClr val="FFFFFF"/>
                </a:solidFill>
                <a:latin typeface="Calibri" pitchFamily="34" charset="0"/>
              </a:rPr>
              <a:t>Ship It!</a:t>
            </a:r>
          </a:p>
        </p:txBody>
      </p:sp>
    </p:spTree>
    <p:custDataLst>
      <p:tags r:id="rId1"/>
    </p:custDataLst>
    <p:extLst>
      <p:ext uri="{BB962C8B-B14F-4D97-AF65-F5344CB8AC3E}">
        <p14:creationId xmlns:p14="http://schemas.microsoft.com/office/powerpoint/2010/main" val="1162198521"/>
      </p:ext>
    </p:extLst>
  </p:cSld>
  <p:clrMapOvr>
    <a:masterClrMapping/>
  </p:clrMapOvr>
  <p:transition advTm="20963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0"/>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55"/>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58"/>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60"/>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80"/>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7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2" nodeType="clickEffect">
                                  <p:stCondLst>
                                    <p:cond delay="0"/>
                                  </p:stCondLst>
                                  <p:childTnLst>
                                    <p:set>
                                      <p:cBhvr>
                                        <p:cTn id="60" dur="1" fill="hold">
                                          <p:stCondLst>
                                            <p:cond delay="0"/>
                                          </p:stCondLst>
                                        </p:cTn>
                                        <p:tgtEl>
                                          <p:spTgt spid="8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3" nodeType="clickEffect">
                                  <p:stCondLst>
                                    <p:cond delay="0"/>
                                  </p:stCondLst>
                                  <p:childTnLst>
                                    <p:set>
                                      <p:cBhvr>
                                        <p:cTn id="64" dur="1" fill="hold">
                                          <p:stCondLst>
                                            <p:cond delay="0"/>
                                          </p:stCondLst>
                                        </p:cTn>
                                        <p:tgtEl>
                                          <p:spTgt spid="81"/>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82"/>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1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8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84"/>
                                        </p:tgtEl>
                                        <p:attrNameLst>
                                          <p:attrName>style.visibility</p:attrName>
                                        </p:attrNameLst>
                                      </p:cBhvr>
                                      <p:to>
                                        <p:strVal val="hidden"/>
                                      </p:to>
                                    </p:set>
                                  </p:childTnLst>
                                </p:cTn>
                              </p:par>
                              <p:par>
                                <p:cTn id="85" presetID="1" presetClass="entr" presetSubtype="0" fill="hold" nodeType="withEffect">
                                  <p:stCondLst>
                                    <p:cond delay="0"/>
                                  </p:stCondLst>
                                  <p:childTnLst>
                                    <p:set>
                                      <p:cBhvr>
                                        <p:cTn id="86" dur="1" fill="hold">
                                          <p:stCondLst>
                                            <p:cond delay="0"/>
                                          </p:stCondLst>
                                        </p:cTn>
                                        <p:tgtEl>
                                          <p:spTgt spid="1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8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85"/>
                                        </p:tgtEl>
                                        <p:attrNameLst>
                                          <p:attrName>style.visibility</p:attrName>
                                        </p:attrNameLst>
                                      </p:cBhvr>
                                      <p:to>
                                        <p:strVal val="hidden"/>
                                      </p:to>
                                    </p:set>
                                  </p:childTnLst>
                                </p:cTn>
                              </p:par>
                              <p:par>
                                <p:cTn id="95" presetID="1" presetClass="entr" presetSubtype="0" fill="hold" nodeType="withEffect">
                                  <p:stCondLst>
                                    <p:cond delay="0"/>
                                  </p:stCondLst>
                                  <p:childTnLst>
                                    <p:set>
                                      <p:cBhvr>
                                        <p:cTn id="96" dur="1" fill="hold">
                                          <p:stCondLst>
                                            <p:cond delay="0"/>
                                          </p:stCondLst>
                                        </p:cTn>
                                        <p:tgtEl>
                                          <p:spTgt spid="14"/>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8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86"/>
                                        </p:tgtEl>
                                        <p:attrNameLst>
                                          <p:attrName>style.visibility</p:attrName>
                                        </p:attrNameLst>
                                      </p:cBhvr>
                                      <p:to>
                                        <p:strVal val="hidden"/>
                                      </p:to>
                                    </p:set>
                                  </p:childTnLst>
                                </p:cTn>
                              </p:par>
                              <p:par>
                                <p:cTn id="105" presetID="1" presetClass="entr" presetSubtype="0" fill="hold" nodeType="withEffect">
                                  <p:stCondLst>
                                    <p:cond delay="0"/>
                                  </p:stCondLst>
                                  <p:childTnLst>
                                    <p:set>
                                      <p:cBhvr>
                                        <p:cTn id="106" dur="1" fill="hold">
                                          <p:stCondLst>
                                            <p:cond delay="0"/>
                                          </p:stCondLst>
                                        </p:cTn>
                                        <p:tgtEl>
                                          <p:spTgt spid="15"/>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87"/>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87"/>
                                        </p:tgtEl>
                                        <p:attrNameLst>
                                          <p:attrName>style.visibility</p:attrName>
                                        </p:attrNameLst>
                                      </p:cBhvr>
                                      <p:to>
                                        <p:strVal val="hidden"/>
                                      </p:to>
                                    </p:set>
                                  </p:childTnLst>
                                </p:cTn>
                              </p:par>
                              <p:par>
                                <p:cTn id="115" presetID="1" presetClass="entr" presetSubtype="0" fill="hold" grpId="0" nodeType="withEffect">
                                  <p:stCondLst>
                                    <p:cond delay="0"/>
                                  </p:stCondLst>
                                  <p:childTnLst>
                                    <p:set>
                                      <p:cBhvr>
                                        <p:cTn id="116" dur="1" fill="hold">
                                          <p:stCondLst>
                                            <p:cond delay="0"/>
                                          </p:stCondLst>
                                        </p:cTn>
                                        <p:tgtEl>
                                          <p:spTgt spid="79"/>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88"/>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1" nodeType="clickEffect">
                                  <p:stCondLst>
                                    <p:cond delay="0"/>
                                  </p:stCondLst>
                                  <p:childTnLst>
                                    <p:set>
                                      <p:cBhvr>
                                        <p:cTn id="124" dur="1" fill="hold">
                                          <p:stCondLst>
                                            <p:cond delay="0"/>
                                          </p:stCondLst>
                                        </p:cTn>
                                        <p:tgtEl>
                                          <p:spTgt spid="88"/>
                                        </p:tgtEl>
                                        <p:attrNameLst>
                                          <p:attrName>style.visibility</p:attrName>
                                        </p:attrNameLst>
                                      </p:cBhvr>
                                      <p:to>
                                        <p:strVal val="hidden"/>
                                      </p:to>
                                    </p:set>
                                  </p:childTnLst>
                                </p:cTn>
                              </p:par>
                              <p:par>
                                <p:cTn id="125" presetID="1" presetClass="entr" presetSubtype="0" fill="hold" nodeType="withEffect">
                                  <p:stCondLst>
                                    <p:cond delay="0"/>
                                  </p:stCondLst>
                                  <p:childTnLst>
                                    <p:set>
                                      <p:cBhvr>
                                        <p:cTn id="126" dur="1" fill="hold">
                                          <p:stCondLst>
                                            <p:cond delay="0"/>
                                          </p:stCondLst>
                                        </p:cTn>
                                        <p:tgtEl>
                                          <p:spTgt spid="16"/>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89"/>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grpId="1" nodeType="clickEffect">
                                  <p:stCondLst>
                                    <p:cond delay="0"/>
                                  </p:stCondLst>
                                  <p:childTnLst>
                                    <p:set>
                                      <p:cBhvr>
                                        <p:cTn id="134" dur="1" fill="hold">
                                          <p:stCondLst>
                                            <p:cond delay="0"/>
                                          </p:stCondLst>
                                        </p:cTn>
                                        <p:tgtEl>
                                          <p:spTgt spid="89"/>
                                        </p:tgtEl>
                                        <p:attrNameLst>
                                          <p:attrName>style.visibility</p:attrName>
                                        </p:attrNameLst>
                                      </p:cBhvr>
                                      <p:to>
                                        <p:strVal val="hidden"/>
                                      </p:to>
                                    </p:set>
                                  </p:childTnLst>
                                </p:cTn>
                              </p:par>
                              <p:par>
                                <p:cTn id="135" presetID="1" presetClass="entr" presetSubtype="0" fill="hold" nodeType="withEffect">
                                  <p:stCondLst>
                                    <p:cond delay="0"/>
                                  </p:stCondLst>
                                  <p:childTnLst>
                                    <p:set>
                                      <p:cBhvr>
                                        <p:cTn id="136" dur="1" fill="hold">
                                          <p:stCondLst>
                                            <p:cond delay="0"/>
                                          </p:stCondLst>
                                        </p:cTn>
                                        <p:tgtEl>
                                          <p:spTgt spid="17"/>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90"/>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xit" presetSubtype="0" fill="hold" grpId="1" nodeType="clickEffect">
                                  <p:stCondLst>
                                    <p:cond delay="0"/>
                                  </p:stCondLst>
                                  <p:childTnLst>
                                    <p:set>
                                      <p:cBhvr>
                                        <p:cTn id="144" dur="1" fill="hold">
                                          <p:stCondLst>
                                            <p:cond delay="0"/>
                                          </p:stCondLst>
                                        </p:cTn>
                                        <p:tgtEl>
                                          <p:spTgt spid="90"/>
                                        </p:tgtEl>
                                        <p:attrNameLst>
                                          <p:attrName>style.visibility</p:attrName>
                                        </p:attrNameLst>
                                      </p:cBhvr>
                                      <p:to>
                                        <p:strVal val="hidden"/>
                                      </p:to>
                                    </p:set>
                                  </p:childTnLst>
                                </p:cTn>
                              </p:par>
                              <p:par>
                                <p:cTn id="145" presetID="1" presetClass="entr" presetSubtype="0" fill="hold" grpId="0" nodeType="withEffect">
                                  <p:stCondLst>
                                    <p:cond delay="0"/>
                                  </p:stCondLst>
                                  <p:childTnLst>
                                    <p:set>
                                      <p:cBhvr>
                                        <p:cTn id="14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animBg="1"/>
      <p:bldP spid="10" grpId="1" animBg="1"/>
      <p:bldP spid="55" grpId="0" animBg="1"/>
      <p:bldP spid="55" grpId="1" animBg="1"/>
      <p:bldP spid="58" grpId="0" animBg="1"/>
      <p:bldP spid="58" grpId="1" animBg="1"/>
      <p:bldP spid="60" grpId="0" animBg="1"/>
      <p:bldP spid="60" grpId="1" animBg="1"/>
      <p:bldP spid="18" grpId="0"/>
      <p:bldP spid="78" grpId="0"/>
      <p:bldP spid="79" grpId="0"/>
      <p:bldP spid="80" grpId="0" animBg="1"/>
      <p:bldP spid="80" grpId="1" animBg="1"/>
      <p:bldP spid="81" grpId="2" animBg="1"/>
      <p:bldP spid="81" grpId="3" animBg="1"/>
      <p:bldP spid="82" grpId="0" animBg="1"/>
      <p:bldP spid="82" grpId="1" animBg="1"/>
      <p:bldP spid="84" grpId="0" animBg="1"/>
      <p:bldP spid="84" grpId="1" animBg="1"/>
      <p:bldP spid="85" grpId="0" animBg="1"/>
      <p:bldP spid="85" grpId="1" animBg="1"/>
      <p:bldP spid="86" grpId="0" animBg="1"/>
      <p:bldP spid="86" grpId="1" animBg="1"/>
      <p:bldP spid="87" grpId="0" animBg="1"/>
      <p:bldP spid="87" grpId="1" animBg="1"/>
      <p:bldP spid="88" grpId="0" animBg="1"/>
      <p:bldP spid="88" grpId="1" animBg="1"/>
      <p:bldP spid="89" grpId="0" animBg="1"/>
      <p:bldP spid="89" grpId="1" animBg="1"/>
      <p:bldP spid="90" grpId="0" animBg="1"/>
      <p:bldP spid="90"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4"/>
          <a:stretch>
            <a:fillRect/>
          </a:stretch>
        </p:blipFill>
        <p:spPr bwMode="auto">
          <a:xfrm>
            <a:off x="361065" y="901700"/>
            <a:ext cx="1167237" cy="1162050"/>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a:stretch>
            <a:fillRect/>
          </a:stretch>
        </p:blipFill>
        <p:spPr bwMode="auto">
          <a:xfrm>
            <a:off x="826325" y="901700"/>
            <a:ext cx="1167237" cy="1162050"/>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4"/>
          <a:stretch>
            <a:fillRect/>
          </a:stretch>
        </p:blipFill>
        <p:spPr bwMode="auto">
          <a:xfrm>
            <a:off x="361065" y="3686043"/>
            <a:ext cx="1167237" cy="1162050"/>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4"/>
          <a:stretch>
            <a:fillRect/>
          </a:stretch>
        </p:blipFill>
        <p:spPr bwMode="auto">
          <a:xfrm>
            <a:off x="826325" y="3686043"/>
            <a:ext cx="1167237" cy="1162050"/>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4"/>
          <a:stretch>
            <a:fillRect/>
          </a:stretch>
        </p:blipFill>
        <p:spPr bwMode="auto">
          <a:xfrm>
            <a:off x="1291585" y="3686043"/>
            <a:ext cx="1167237" cy="1162050"/>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4"/>
          <a:stretch>
            <a:fillRect/>
          </a:stretch>
        </p:blipFill>
        <p:spPr bwMode="auto">
          <a:xfrm>
            <a:off x="361065" y="2312412"/>
            <a:ext cx="1167237" cy="1162050"/>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4"/>
          <a:stretch>
            <a:fillRect/>
          </a:stretch>
        </p:blipFill>
        <p:spPr bwMode="auto">
          <a:xfrm>
            <a:off x="826325" y="2312412"/>
            <a:ext cx="1167237" cy="1162050"/>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ectangle 4"/>
          <p:cNvSpPr/>
          <p:nvPr/>
        </p:nvSpPr>
        <p:spPr>
          <a:xfrm>
            <a:off x="4304042" y="1800225"/>
            <a:ext cx="4849084" cy="1877437"/>
          </a:xfrm>
          <a:prstGeom prst="rect">
            <a:avLst/>
          </a:prstGeom>
        </p:spPr>
        <p:txBody>
          <a:bodyPr wrap="none">
            <a:spAutoFit/>
          </a:bodyPr>
          <a:lstStyle/>
          <a:p>
            <a:r>
              <a:rPr lang="en-US" sz="3600" dirty="0">
                <a:solidFill>
                  <a:schemeClr val="accent1"/>
                </a:solidFill>
              </a:rPr>
              <a:t>Mistakes : 7</a:t>
            </a:r>
          </a:p>
          <a:p>
            <a:r>
              <a:rPr lang="en-US" sz="8000" dirty="0">
                <a:solidFill>
                  <a:schemeClr val="accent1"/>
                </a:solidFill>
              </a:rPr>
              <a:t>Cost: $1.75</a:t>
            </a:r>
            <a:endParaRPr lang="en-US" sz="8000" dirty="0"/>
          </a:p>
        </p:txBody>
      </p:sp>
      <p:sp>
        <p:nvSpPr>
          <p:cNvPr id="54" name="Title 1"/>
          <p:cNvSpPr txBox="1">
            <a:spLocks/>
          </p:cNvSpPr>
          <p:nvPr/>
        </p:nvSpPr>
        <p:spPr>
          <a:xfrm>
            <a:off x="323554" y="69850"/>
            <a:ext cx="8375946" cy="507831"/>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3600" b="0" kern="1200" cap="none" spc="-100" baseline="0">
                <a:ln w="3175">
                  <a:noFill/>
                </a:ln>
                <a:solidFill>
                  <a:schemeClr val="bg1"/>
                </a:solidFill>
                <a:effectLst/>
                <a:latin typeface="Calibri" pitchFamily="34" charset="0"/>
                <a:ea typeface="+mn-ea"/>
                <a:cs typeface="Arial" charset="0"/>
              </a:defRPr>
            </a:lvl1pPr>
          </a:lstStyle>
          <a:p>
            <a:r>
              <a:rPr lang="en-US" dirty="0"/>
              <a:t>Demo – </a:t>
            </a:r>
            <a:r>
              <a:rPr lang="en-US" dirty="0">
                <a:solidFill>
                  <a:schemeClr val="accent1"/>
                </a:solidFill>
              </a:rPr>
              <a:t>Waterfall</a:t>
            </a:r>
          </a:p>
        </p:txBody>
      </p:sp>
      <p:sp>
        <p:nvSpPr>
          <p:cNvPr id="55" name="TextBox 54"/>
          <p:cNvSpPr txBox="1"/>
          <p:nvPr/>
        </p:nvSpPr>
        <p:spPr>
          <a:xfrm>
            <a:off x="279400" y="571500"/>
            <a:ext cx="961584" cy="369332"/>
          </a:xfrm>
          <a:prstGeom prst="rect">
            <a:avLst/>
          </a:prstGeom>
          <a:noFill/>
        </p:spPr>
        <p:txBody>
          <a:bodyPr wrap="none" rtlCol="0">
            <a:spAutoFit/>
          </a:bodyPr>
          <a:lstStyle/>
          <a:p>
            <a:r>
              <a:rPr lang="en-US" dirty="0"/>
              <a:t>Website</a:t>
            </a:r>
          </a:p>
        </p:txBody>
      </p:sp>
      <p:sp>
        <p:nvSpPr>
          <p:cNvPr id="56" name="TextBox 55"/>
          <p:cNvSpPr txBox="1"/>
          <p:nvPr/>
        </p:nvSpPr>
        <p:spPr>
          <a:xfrm>
            <a:off x="279400" y="1993900"/>
            <a:ext cx="1505540" cy="369332"/>
          </a:xfrm>
          <a:prstGeom prst="rect">
            <a:avLst/>
          </a:prstGeom>
          <a:noFill/>
        </p:spPr>
        <p:txBody>
          <a:bodyPr wrap="none" rtlCol="0">
            <a:spAutoFit/>
          </a:bodyPr>
          <a:lstStyle/>
          <a:p>
            <a:r>
              <a:rPr lang="en-US" dirty="0"/>
              <a:t>Shopping Cart</a:t>
            </a:r>
          </a:p>
        </p:txBody>
      </p:sp>
      <p:sp>
        <p:nvSpPr>
          <p:cNvPr id="57" name="TextBox 56"/>
          <p:cNvSpPr txBox="1"/>
          <p:nvPr/>
        </p:nvSpPr>
        <p:spPr>
          <a:xfrm>
            <a:off x="279400" y="3365500"/>
            <a:ext cx="1942847" cy="369332"/>
          </a:xfrm>
          <a:prstGeom prst="rect">
            <a:avLst/>
          </a:prstGeom>
          <a:noFill/>
        </p:spPr>
        <p:txBody>
          <a:bodyPr wrap="none" rtlCol="0">
            <a:spAutoFit/>
          </a:bodyPr>
          <a:lstStyle/>
          <a:p>
            <a:r>
              <a:rPr lang="en-US" dirty="0"/>
              <a:t>Recommendations</a:t>
            </a:r>
          </a:p>
        </p:txBody>
      </p:sp>
      <p:sp>
        <p:nvSpPr>
          <p:cNvPr id="59" name="Oval Callout 58"/>
          <p:cNvSpPr/>
          <p:nvPr/>
        </p:nvSpPr>
        <p:spPr bwMode="auto">
          <a:xfrm>
            <a:off x="4406900" y="2108200"/>
            <a:ext cx="4089400" cy="1562100"/>
          </a:xfrm>
          <a:prstGeom prst="wedgeEllipseCallout">
            <a:avLst>
              <a:gd name="adj1" fmla="val 32924"/>
              <a:gd name="adj2" fmla="val 64167"/>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US" sz="2800" dirty="0">
                <a:solidFill>
                  <a:srgbClr val="FFFFFF"/>
                </a:solidFill>
                <a:latin typeface="Calibri" pitchFamily="34" charset="0"/>
              </a:rPr>
              <a:t>When I said blue…</a:t>
            </a:r>
          </a:p>
        </p:txBody>
      </p:sp>
      <p:sp>
        <p:nvSpPr>
          <p:cNvPr id="60" name="Oval Callout 59"/>
          <p:cNvSpPr/>
          <p:nvPr/>
        </p:nvSpPr>
        <p:spPr bwMode="auto">
          <a:xfrm>
            <a:off x="4559300" y="2108200"/>
            <a:ext cx="4089400" cy="1562100"/>
          </a:xfrm>
          <a:prstGeom prst="wedgeEllipseCallout">
            <a:avLst>
              <a:gd name="adj1" fmla="val 32924"/>
              <a:gd name="adj2" fmla="val 64167"/>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US" sz="2800" dirty="0">
                <a:solidFill>
                  <a:srgbClr val="FFFFFF"/>
                </a:solidFill>
                <a:latin typeface="Calibri" pitchFamily="34" charset="0"/>
              </a:rPr>
              <a:t>This page isn’t quite…</a:t>
            </a:r>
          </a:p>
        </p:txBody>
      </p:sp>
      <p:sp>
        <p:nvSpPr>
          <p:cNvPr id="58" name="Oval Callout 57"/>
          <p:cNvSpPr/>
          <p:nvPr/>
        </p:nvSpPr>
        <p:spPr bwMode="auto">
          <a:xfrm>
            <a:off x="4711700" y="2095500"/>
            <a:ext cx="4089400" cy="1562100"/>
          </a:xfrm>
          <a:prstGeom prst="wedgeEllipseCallout">
            <a:avLst>
              <a:gd name="adj1" fmla="val 32924"/>
              <a:gd name="adj2" fmla="val 64167"/>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US" sz="2800" dirty="0">
                <a:solidFill>
                  <a:srgbClr val="FFFFFF"/>
                </a:solidFill>
                <a:latin typeface="Calibri" pitchFamily="34" charset="0"/>
              </a:rPr>
              <a:t>Ship It!</a:t>
            </a:r>
          </a:p>
        </p:txBody>
      </p:sp>
      <p:sp>
        <p:nvSpPr>
          <p:cNvPr id="61" name="Oval Callout 60"/>
          <p:cNvSpPr/>
          <p:nvPr/>
        </p:nvSpPr>
        <p:spPr bwMode="auto">
          <a:xfrm>
            <a:off x="4445000" y="2514600"/>
            <a:ext cx="4089400" cy="1562100"/>
          </a:xfrm>
          <a:prstGeom prst="wedgeEllipseCallout">
            <a:avLst>
              <a:gd name="adj1" fmla="val 32924"/>
              <a:gd name="adj2" fmla="val 64167"/>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US" sz="2800" dirty="0">
                <a:solidFill>
                  <a:srgbClr val="FFFFFF"/>
                </a:solidFill>
                <a:latin typeface="Calibri" pitchFamily="34" charset="0"/>
              </a:rPr>
              <a:t>Too much…</a:t>
            </a:r>
          </a:p>
        </p:txBody>
      </p:sp>
      <p:sp>
        <p:nvSpPr>
          <p:cNvPr id="62" name="Oval Callout 61"/>
          <p:cNvSpPr/>
          <p:nvPr/>
        </p:nvSpPr>
        <p:spPr bwMode="auto">
          <a:xfrm>
            <a:off x="4546600" y="2514600"/>
            <a:ext cx="4089400" cy="1562100"/>
          </a:xfrm>
          <a:prstGeom prst="wedgeEllipseCallout">
            <a:avLst>
              <a:gd name="adj1" fmla="val 32924"/>
              <a:gd name="adj2" fmla="val 64167"/>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US" sz="2800" dirty="0">
                <a:solidFill>
                  <a:srgbClr val="FFFFFF"/>
                </a:solidFill>
                <a:latin typeface="Calibri" pitchFamily="34" charset="0"/>
              </a:rPr>
              <a:t>Too few…</a:t>
            </a:r>
          </a:p>
        </p:txBody>
      </p:sp>
      <p:sp>
        <p:nvSpPr>
          <p:cNvPr id="63" name="Oval Callout 62"/>
          <p:cNvSpPr/>
          <p:nvPr/>
        </p:nvSpPr>
        <p:spPr bwMode="auto">
          <a:xfrm>
            <a:off x="4648200" y="2540000"/>
            <a:ext cx="4089400" cy="1562100"/>
          </a:xfrm>
          <a:prstGeom prst="wedgeEllipseCallout">
            <a:avLst>
              <a:gd name="adj1" fmla="val 32924"/>
              <a:gd name="adj2" fmla="val 64167"/>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US" sz="2800" dirty="0">
                <a:solidFill>
                  <a:srgbClr val="FFFFFF"/>
                </a:solidFill>
                <a:latin typeface="Calibri" pitchFamily="34" charset="0"/>
              </a:rPr>
              <a:t>Ship It!</a:t>
            </a:r>
          </a:p>
        </p:txBody>
      </p:sp>
      <p:sp>
        <p:nvSpPr>
          <p:cNvPr id="64" name="Oval Callout 63"/>
          <p:cNvSpPr/>
          <p:nvPr/>
        </p:nvSpPr>
        <p:spPr bwMode="auto">
          <a:xfrm>
            <a:off x="4305300" y="2959100"/>
            <a:ext cx="4089400" cy="1562100"/>
          </a:xfrm>
          <a:prstGeom prst="wedgeEllipseCallout">
            <a:avLst>
              <a:gd name="adj1" fmla="val 32924"/>
              <a:gd name="adj2" fmla="val 64167"/>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US" sz="2800" dirty="0">
                <a:solidFill>
                  <a:srgbClr val="FFFFFF"/>
                </a:solidFill>
                <a:latin typeface="Calibri" pitchFamily="34" charset="0"/>
              </a:rPr>
              <a:t>This isn’t right…</a:t>
            </a:r>
          </a:p>
        </p:txBody>
      </p:sp>
      <p:sp>
        <p:nvSpPr>
          <p:cNvPr id="65" name="Oval Callout 64"/>
          <p:cNvSpPr/>
          <p:nvPr/>
        </p:nvSpPr>
        <p:spPr bwMode="auto">
          <a:xfrm>
            <a:off x="4394200" y="2946400"/>
            <a:ext cx="4089400" cy="1562100"/>
          </a:xfrm>
          <a:prstGeom prst="wedgeEllipseCallout">
            <a:avLst>
              <a:gd name="adj1" fmla="val 32924"/>
              <a:gd name="adj2" fmla="val 64167"/>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US" sz="2800" dirty="0">
                <a:solidFill>
                  <a:srgbClr val="FFFFFF"/>
                </a:solidFill>
                <a:latin typeface="Calibri" pitchFamily="34" charset="0"/>
              </a:rPr>
              <a:t>People are manipulating…</a:t>
            </a:r>
          </a:p>
        </p:txBody>
      </p:sp>
      <p:sp>
        <p:nvSpPr>
          <p:cNvPr id="66" name="Oval Callout 65"/>
          <p:cNvSpPr/>
          <p:nvPr/>
        </p:nvSpPr>
        <p:spPr bwMode="auto">
          <a:xfrm>
            <a:off x="4483100" y="2933700"/>
            <a:ext cx="4089400" cy="1562100"/>
          </a:xfrm>
          <a:prstGeom prst="wedgeEllipseCallout">
            <a:avLst>
              <a:gd name="adj1" fmla="val 32924"/>
              <a:gd name="adj2" fmla="val 64167"/>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US" sz="2800" dirty="0">
                <a:solidFill>
                  <a:srgbClr val="FFFFFF"/>
                </a:solidFill>
                <a:latin typeface="Calibri" pitchFamily="34" charset="0"/>
              </a:rPr>
              <a:t>People are manipulating…</a:t>
            </a:r>
          </a:p>
        </p:txBody>
      </p:sp>
      <p:sp>
        <p:nvSpPr>
          <p:cNvPr id="67" name="Oval Callout 66"/>
          <p:cNvSpPr/>
          <p:nvPr/>
        </p:nvSpPr>
        <p:spPr bwMode="auto">
          <a:xfrm>
            <a:off x="4572000" y="2984500"/>
            <a:ext cx="4089400" cy="1562100"/>
          </a:xfrm>
          <a:prstGeom prst="wedgeEllipseCallout">
            <a:avLst>
              <a:gd name="adj1" fmla="val 32924"/>
              <a:gd name="adj2" fmla="val 64167"/>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US" sz="2800" dirty="0">
                <a:solidFill>
                  <a:srgbClr val="FFFFFF"/>
                </a:solidFill>
                <a:latin typeface="Calibri" pitchFamily="34" charset="0"/>
              </a:rPr>
              <a:t>Ship it!</a:t>
            </a:r>
          </a:p>
        </p:txBody>
      </p:sp>
    </p:spTree>
    <p:custDataLst>
      <p:tags r:id="rId1"/>
    </p:custDataLst>
    <p:extLst>
      <p:ext uri="{BB962C8B-B14F-4D97-AF65-F5344CB8AC3E}">
        <p14:creationId xmlns:p14="http://schemas.microsoft.com/office/powerpoint/2010/main" val="746594957"/>
      </p:ext>
    </p:extLst>
  </p:cSld>
  <p:clrMapOvr>
    <a:masterClrMapping/>
  </p:clrMapOvr>
  <p:transition advTm="109425">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59"/>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60"/>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5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61"/>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62"/>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63"/>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5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64"/>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1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65"/>
                                        </p:tgtEl>
                                        <p:attrNameLst>
                                          <p:attrName>style.visibility</p:attrName>
                                        </p:attrNameLst>
                                      </p:cBhvr>
                                      <p:to>
                                        <p:strVal val="hidden"/>
                                      </p:to>
                                    </p:set>
                                  </p:childTnLst>
                                </p:cTn>
                              </p:par>
                              <p:par>
                                <p:cTn id="85" presetID="1" presetClass="entr" presetSubtype="0" fill="hold" nodeType="withEffect">
                                  <p:stCondLst>
                                    <p:cond delay="0"/>
                                  </p:stCondLst>
                                  <p:childTnLst>
                                    <p:set>
                                      <p:cBhvr>
                                        <p:cTn id="86" dur="1" fill="hold">
                                          <p:stCondLst>
                                            <p:cond delay="0"/>
                                          </p:stCondLst>
                                        </p:cTn>
                                        <p:tgtEl>
                                          <p:spTgt spid="1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6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66"/>
                                        </p:tgtEl>
                                        <p:attrNameLst>
                                          <p:attrName>style.visibility</p:attrName>
                                        </p:attrNameLst>
                                      </p:cBhvr>
                                      <p:to>
                                        <p:strVal val="hidden"/>
                                      </p:to>
                                    </p:set>
                                  </p:childTnLst>
                                </p:cTn>
                              </p:par>
                              <p:par>
                                <p:cTn id="95" presetID="1" presetClass="entr" presetSubtype="0" fill="hold" nodeType="withEffect">
                                  <p:stCondLst>
                                    <p:cond delay="0"/>
                                  </p:stCondLst>
                                  <p:childTnLst>
                                    <p:set>
                                      <p:cBhvr>
                                        <p:cTn id="96" dur="1" fill="hold">
                                          <p:stCondLst>
                                            <p:cond delay="0"/>
                                          </p:stCondLst>
                                        </p:cTn>
                                        <p:tgtEl>
                                          <p:spTgt spid="1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67"/>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67"/>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5" grpId="0"/>
      <p:bldP spid="56" grpId="0"/>
      <p:bldP spid="57" grpId="0"/>
      <p:bldP spid="59" grpId="0" animBg="1"/>
      <p:bldP spid="59" grpId="1" animBg="1"/>
      <p:bldP spid="60" grpId="0" animBg="1"/>
      <p:bldP spid="60" grpId="1" animBg="1"/>
      <p:bldP spid="58" grpId="0" animBg="1"/>
      <p:bldP spid="58"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6" grpId="0" animBg="1"/>
      <p:bldP spid="66" grpId="1" animBg="1"/>
      <p:bldP spid="67" grpId="0" animBg="1"/>
      <p:bldP spid="67"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97119" y="1573646"/>
            <a:ext cx="4097275" cy="1877437"/>
          </a:xfrm>
          <a:prstGeom prst="rect">
            <a:avLst/>
          </a:prstGeom>
        </p:spPr>
        <p:txBody>
          <a:bodyPr wrap="none">
            <a:spAutoFit/>
          </a:bodyPr>
          <a:lstStyle/>
          <a:p>
            <a:r>
              <a:rPr lang="en-US" sz="3600" dirty="0">
                <a:solidFill>
                  <a:schemeClr val="accent1"/>
                </a:solidFill>
              </a:rPr>
              <a:t>Mistakes : 19</a:t>
            </a:r>
          </a:p>
          <a:p>
            <a:r>
              <a:rPr lang="en-US" sz="8000" dirty="0">
                <a:solidFill>
                  <a:schemeClr val="accent1"/>
                </a:solidFill>
              </a:rPr>
              <a:t>Cost: 19₵</a:t>
            </a:r>
            <a:endParaRPr lang="en-US" sz="8000" dirty="0"/>
          </a:p>
        </p:txBody>
      </p:sp>
      <p:pic>
        <p:nvPicPr>
          <p:cNvPr id="43" name="Picture 2"/>
          <p:cNvPicPr>
            <a:picLocks noChangeAspect="1" noChangeArrowheads="1"/>
          </p:cNvPicPr>
          <p:nvPr/>
        </p:nvPicPr>
        <p:blipFill>
          <a:blip r:embed="rId4"/>
          <a:stretch>
            <a:fillRect/>
          </a:stretch>
        </p:blipFill>
        <p:spPr bwMode="auto">
          <a:xfrm>
            <a:off x="267971" y="964448"/>
            <a:ext cx="1025471" cy="1023199"/>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2" name="Picture 2"/>
          <p:cNvPicPr>
            <a:picLocks noChangeAspect="1" noChangeArrowheads="1"/>
          </p:cNvPicPr>
          <p:nvPr/>
        </p:nvPicPr>
        <p:blipFill>
          <a:blip r:embed="rId4"/>
          <a:stretch>
            <a:fillRect/>
          </a:stretch>
        </p:blipFill>
        <p:spPr bwMode="auto">
          <a:xfrm>
            <a:off x="568375" y="964448"/>
            <a:ext cx="1025471" cy="1023199"/>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3" name="Picture 2"/>
          <p:cNvPicPr>
            <a:picLocks noChangeAspect="1" noChangeArrowheads="1"/>
          </p:cNvPicPr>
          <p:nvPr/>
        </p:nvPicPr>
        <p:blipFill>
          <a:blip r:embed="rId4"/>
          <a:stretch>
            <a:fillRect/>
          </a:stretch>
        </p:blipFill>
        <p:spPr bwMode="auto">
          <a:xfrm>
            <a:off x="868779" y="964448"/>
            <a:ext cx="1025471" cy="1023199"/>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4" name="Picture 2"/>
          <p:cNvPicPr>
            <a:picLocks noChangeAspect="1" noChangeArrowheads="1"/>
          </p:cNvPicPr>
          <p:nvPr/>
        </p:nvPicPr>
        <p:blipFill>
          <a:blip r:embed="rId4"/>
          <a:stretch>
            <a:fillRect/>
          </a:stretch>
        </p:blipFill>
        <p:spPr bwMode="auto">
          <a:xfrm>
            <a:off x="1169183" y="964448"/>
            <a:ext cx="1025471" cy="1023199"/>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0" name="Picture 2"/>
          <p:cNvPicPr>
            <a:picLocks noChangeAspect="1" noChangeArrowheads="1"/>
          </p:cNvPicPr>
          <p:nvPr/>
        </p:nvPicPr>
        <p:blipFill>
          <a:blip r:embed="rId4"/>
          <a:stretch>
            <a:fillRect/>
          </a:stretch>
        </p:blipFill>
        <p:spPr bwMode="auto">
          <a:xfrm>
            <a:off x="280670" y="2328587"/>
            <a:ext cx="1025471" cy="1023199"/>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1" name="Picture 2"/>
          <p:cNvPicPr>
            <a:picLocks noChangeAspect="1" noChangeArrowheads="1"/>
          </p:cNvPicPr>
          <p:nvPr/>
        </p:nvPicPr>
        <p:blipFill>
          <a:blip r:embed="rId4"/>
          <a:stretch>
            <a:fillRect/>
          </a:stretch>
        </p:blipFill>
        <p:spPr bwMode="auto">
          <a:xfrm>
            <a:off x="581074" y="2328587"/>
            <a:ext cx="1025471" cy="1023199"/>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2" name="Picture 2"/>
          <p:cNvPicPr>
            <a:picLocks noChangeAspect="1" noChangeArrowheads="1"/>
          </p:cNvPicPr>
          <p:nvPr/>
        </p:nvPicPr>
        <p:blipFill>
          <a:blip r:embed="rId4"/>
          <a:stretch>
            <a:fillRect/>
          </a:stretch>
        </p:blipFill>
        <p:spPr bwMode="auto">
          <a:xfrm>
            <a:off x="881478" y="2328587"/>
            <a:ext cx="1025471" cy="1023199"/>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3" name="Picture 2"/>
          <p:cNvPicPr>
            <a:picLocks noChangeAspect="1" noChangeArrowheads="1"/>
          </p:cNvPicPr>
          <p:nvPr/>
        </p:nvPicPr>
        <p:blipFill>
          <a:blip r:embed="rId4"/>
          <a:stretch>
            <a:fillRect/>
          </a:stretch>
        </p:blipFill>
        <p:spPr bwMode="auto">
          <a:xfrm>
            <a:off x="1181882" y="2328587"/>
            <a:ext cx="1025471" cy="1023199"/>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4" name="Picture 2"/>
          <p:cNvPicPr>
            <a:picLocks noChangeAspect="1" noChangeArrowheads="1"/>
          </p:cNvPicPr>
          <p:nvPr/>
        </p:nvPicPr>
        <p:blipFill>
          <a:blip r:embed="rId4"/>
          <a:stretch>
            <a:fillRect/>
          </a:stretch>
        </p:blipFill>
        <p:spPr bwMode="auto">
          <a:xfrm>
            <a:off x="1482286" y="2328587"/>
            <a:ext cx="1025471" cy="1023199"/>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5" name="Picture 2"/>
          <p:cNvPicPr>
            <a:picLocks noChangeAspect="1" noChangeArrowheads="1"/>
          </p:cNvPicPr>
          <p:nvPr/>
        </p:nvPicPr>
        <p:blipFill>
          <a:blip r:embed="rId4"/>
          <a:stretch>
            <a:fillRect/>
          </a:stretch>
        </p:blipFill>
        <p:spPr bwMode="auto">
          <a:xfrm>
            <a:off x="1782690" y="2328587"/>
            <a:ext cx="1025471" cy="1023199"/>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6" name="Picture 2"/>
          <p:cNvPicPr>
            <a:picLocks noChangeAspect="1" noChangeArrowheads="1"/>
          </p:cNvPicPr>
          <p:nvPr/>
        </p:nvPicPr>
        <p:blipFill>
          <a:blip r:embed="rId4"/>
          <a:stretch>
            <a:fillRect/>
          </a:stretch>
        </p:blipFill>
        <p:spPr bwMode="auto">
          <a:xfrm>
            <a:off x="2083094" y="2328587"/>
            <a:ext cx="1025471" cy="1023199"/>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7" name="Picture 2"/>
          <p:cNvPicPr>
            <a:picLocks noChangeAspect="1" noChangeArrowheads="1"/>
          </p:cNvPicPr>
          <p:nvPr/>
        </p:nvPicPr>
        <p:blipFill>
          <a:blip r:embed="rId4"/>
          <a:stretch>
            <a:fillRect/>
          </a:stretch>
        </p:blipFill>
        <p:spPr bwMode="auto">
          <a:xfrm>
            <a:off x="2383498" y="2328587"/>
            <a:ext cx="1025471" cy="1023199"/>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9" name="Picture 2"/>
          <p:cNvPicPr>
            <a:picLocks noChangeAspect="1" noChangeArrowheads="1"/>
          </p:cNvPicPr>
          <p:nvPr/>
        </p:nvPicPr>
        <p:blipFill>
          <a:blip r:embed="rId4"/>
          <a:stretch>
            <a:fillRect/>
          </a:stretch>
        </p:blipFill>
        <p:spPr bwMode="auto">
          <a:xfrm>
            <a:off x="267970" y="3692997"/>
            <a:ext cx="1025471" cy="1023199"/>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0" name="Picture 2"/>
          <p:cNvPicPr>
            <a:picLocks noChangeAspect="1" noChangeArrowheads="1"/>
          </p:cNvPicPr>
          <p:nvPr/>
        </p:nvPicPr>
        <p:blipFill>
          <a:blip r:embed="rId4"/>
          <a:stretch>
            <a:fillRect/>
          </a:stretch>
        </p:blipFill>
        <p:spPr bwMode="auto">
          <a:xfrm>
            <a:off x="568374" y="3692997"/>
            <a:ext cx="1025471" cy="1023199"/>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1" name="Picture 2"/>
          <p:cNvPicPr>
            <a:picLocks noChangeAspect="1" noChangeArrowheads="1"/>
          </p:cNvPicPr>
          <p:nvPr/>
        </p:nvPicPr>
        <p:blipFill>
          <a:blip r:embed="rId4"/>
          <a:stretch>
            <a:fillRect/>
          </a:stretch>
        </p:blipFill>
        <p:spPr bwMode="auto">
          <a:xfrm>
            <a:off x="868778" y="3692997"/>
            <a:ext cx="1025471" cy="1023199"/>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2" name="Picture 2"/>
          <p:cNvPicPr>
            <a:picLocks noChangeAspect="1" noChangeArrowheads="1"/>
          </p:cNvPicPr>
          <p:nvPr/>
        </p:nvPicPr>
        <p:blipFill>
          <a:blip r:embed="rId4"/>
          <a:stretch>
            <a:fillRect/>
          </a:stretch>
        </p:blipFill>
        <p:spPr bwMode="auto">
          <a:xfrm>
            <a:off x="1169182" y="3692997"/>
            <a:ext cx="1025471" cy="1023199"/>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3" name="Picture 2"/>
          <p:cNvPicPr>
            <a:picLocks noChangeAspect="1" noChangeArrowheads="1"/>
          </p:cNvPicPr>
          <p:nvPr/>
        </p:nvPicPr>
        <p:blipFill>
          <a:blip r:embed="rId4"/>
          <a:stretch>
            <a:fillRect/>
          </a:stretch>
        </p:blipFill>
        <p:spPr bwMode="auto">
          <a:xfrm>
            <a:off x="1469586" y="3692997"/>
            <a:ext cx="1025471" cy="1023199"/>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4" name="Picture 2"/>
          <p:cNvPicPr>
            <a:picLocks noChangeAspect="1" noChangeArrowheads="1"/>
          </p:cNvPicPr>
          <p:nvPr/>
        </p:nvPicPr>
        <p:blipFill>
          <a:blip r:embed="rId4"/>
          <a:stretch>
            <a:fillRect/>
          </a:stretch>
        </p:blipFill>
        <p:spPr bwMode="auto">
          <a:xfrm>
            <a:off x="1769990" y="3692997"/>
            <a:ext cx="1025471" cy="1023199"/>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5" name="Picture 2"/>
          <p:cNvPicPr>
            <a:picLocks noChangeAspect="1" noChangeArrowheads="1"/>
          </p:cNvPicPr>
          <p:nvPr/>
        </p:nvPicPr>
        <p:blipFill>
          <a:blip r:embed="rId4"/>
          <a:stretch>
            <a:fillRect/>
          </a:stretch>
        </p:blipFill>
        <p:spPr bwMode="auto">
          <a:xfrm>
            <a:off x="2070394" y="3692997"/>
            <a:ext cx="1025471" cy="1023199"/>
          </a:xfrm>
          <a:prstGeom prst="ellips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6" name="Title 1"/>
          <p:cNvSpPr txBox="1">
            <a:spLocks/>
          </p:cNvSpPr>
          <p:nvPr/>
        </p:nvSpPr>
        <p:spPr>
          <a:xfrm>
            <a:off x="323554" y="69850"/>
            <a:ext cx="8375946" cy="507831"/>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3600" b="0" kern="1200" cap="none" spc="-100" baseline="0">
                <a:ln w="3175">
                  <a:noFill/>
                </a:ln>
                <a:solidFill>
                  <a:schemeClr val="bg1"/>
                </a:solidFill>
                <a:effectLst/>
                <a:latin typeface="Calibri" pitchFamily="34" charset="0"/>
                <a:ea typeface="+mn-ea"/>
                <a:cs typeface="Arial" charset="0"/>
              </a:defRPr>
            </a:lvl1pPr>
          </a:lstStyle>
          <a:p>
            <a:r>
              <a:rPr lang="en-US" dirty="0"/>
              <a:t>Demo – </a:t>
            </a:r>
            <a:r>
              <a:rPr lang="en-US" dirty="0">
                <a:solidFill>
                  <a:schemeClr val="accent1"/>
                </a:solidFill>
              </a:rPr>
              <a:t>Agile</a:t>
            </a:r>
          </a:p>
        </p:txBody>
      </p:sp>
      <p:sp>
        <p:nvSpPr>
          <p:cNvPr id="87" name="TextBox 86"/>
          <p:cNvSpPr txBox="1"/>
          <p:nvPr/>
        </p:nvSpPr>
        <p:spPr>
          <a:xfrm>
            <a:off x="279400" y="571500"/>
            <a:ext cx="961584" cy="369332"/>
          </a:xfrm>
          <a:prstGeom prst="rect">
            <a:avLst/>
          </a:prstGeom>
          <a:noFill/>
        </p:spPr>
        <p:txBody>
          <a:bodyPr wrap="none" rtlCol="0">
            <a:spAutoFit/>
          </a:bodyPr>
          <a:lstStyle/>
          <a:p>
            <a:r>
              <a:rPr lang="en-US" dirty="0"/>
              <a:t>Website</a:t>
            </a:r>
          </a:p>
        </p:txBody>
      </p:sp>
      <p:sp>
        <p:nvSpPr>
          <p:cNvPr id="88" name="TextBox 87"/>
          <p:cNvSpPr txBox="1"/>
          <p:nvPr/>
        </p:nvSpPr>
        <p:spPr>
          <a:xfrm>
            <a:off x="279400" y="1993900"/>
            <a:ext cx="1505540" cy="369332"/>
          </a:xfrm>
          <a:prstGeom prst="rect">
            <a:avLst/>
          </a:prstGeom>
          <a:noFill/>
        </p:spPr>
        <p:txBody>
          <a:bodyPr wrap="none" rtlCol="0">
            <a:spAutoFit/>
          </a:bodyPr>
          <a:lstStyle/>
          <a:p>
            <a:r>
              <a:rPr lang="en-US" dirty="0"/>
              <a:t>Shopping Cart</a:t>
            </a:r>
          </a:p>
        </p:txBody>
      </p:sp>
      <p:sp>
        <p:nvSpPr>
          <p:cNvPr id="89" name="TextBox 88"/>
          <p:cNvSpPr txBox="1"/>
          <p:nvPr/>
        </p:nvSpPr>
        <p:spPr>
          <a:xfrm>
            <a:off x="279400" y="3365500"/>
            <a:ext cx="1942847" cy="369332"/>
          </a:xfrm>
          <a:prstGeom prst="rect">
            <a:avLst/>
          </a:prstGeom>
          <a:noFill/>
        </p:spPr>
        <p:txBody>
          <a:bodyPr wrap="none" rtlCol="0">
            <a:spAutoFit/>
          </a:bodyPr>
          <a:lstStyle/>
          <a:p>
            <a:r>
              <a:rPr lang="en-US" dirty="0"/>
              <a:t>Recommendations</a:t>
            </a:r>
          </a:p>
        </p:txBody>
      </p:sp>
      <p:sp>
        <p:nvSpPr>
          <p:cNvPr id="96" name="Oval Callout 95"/>
          <p:cNvSpPr/>
          <p:nvPr/>
        </p:nvSpPr>
        <p:spPr bwMode="auto">
          <a:xfrm>
            <a:off x="4254500" y="2171700"/>
            <a:ext cx="4089400" cy="1562100"/>
          </a:xfrm>
          <a:prstGeom prst="wedgeEllipseCallout">
            <a:avLst>
              <a:gd name="adj1" fmla="val 32924"/>
              <a:gd name="adj2" fmla="val 64167"/>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US" sz="2800" dirty="0">
                <a:solidFill>
                  <a:srgbClr val="FFFFFF"/>
                </a:solidFill>
                <a:latin typeface="Calibri" pitchFamily="34" charset="0"/>
              </a:rPr>
              <a:t>More…</a:t>
            </a:r>
          </a:p>
        </p:txBody>
      </p:sp>
      <p:sp>
        <p:nvSpPr>
          <p:cNvPr id="97" name="Oval Callout 96"/>
          <p:cNvSpPr/>
          <p:nvPr/>
        </p:nvSpPr>
        <p:spPr bwMode="auto">
          <a:xfrm>
            <a:off x="4343400" y="2159000"/>
            <a:ext cx="4089400" cy="1562100"/>
          </a:xfrm>
          <a:prstGeom prst="wedgeEllipseCallout">
            <a:avLst>
              <a:gd name="adj1" fmla="val 32924"/>
              <a:gd name="adj2" fmla="val 64167"/>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US" sz="2800" dirty="0">
                <a:solidFill>
                  <a:srgbClr val="FFFFFF"/>
                </a:solidFill>
                <a:latin typeface="Calibri" pitchFamily="34" charset="0"/>
              </a:rPr>
              <a:t>Not that Color…</a:t>
            </a:r>
          </a:p>
        </p:txBody>
      </p:sp>
      <p:sp>
        <p:nvSpPr>
          <p:cNvPr id="98" name="Oval Callout 97"/>
          <p:cNvSpPr/>
          <p:nvPr/>
        </p:nvSpPr>
        <p:spPr bwMode="auto">
          <a:xfrm>
            <a:off x="4432300" y="2184400"/>
            <a:ext cx="4089400" cy="1562100"/>
          </a:xfrm>
          <a:prstGeom prst="wedgeEllipseCallout">
            <a:avLst>
              <a:gd name="adj1" fmla="val 32924"/>
              <a:gd name="adj2" fmla="val 64167"/>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US" sz="2800" dirty="0">
                <a:solidFill>
                  <a:srgbClr val="FFFFFF"/>
                </a:solidFill>
                <a:latin typeface="Calibri" pitchFamily="34" charset="0"/>
              </a:rPr>
              <a:t>The logo’s not…</a:t>
            </a:r>
          </a:p>
        </p:txBody>
      </p:sp>
      <p:sp>
        <p:nvSpPr>
          <p:cNvPr id="99" name="Oval Callout 98"/>
          <p:cNvSpPr/>
          <p:nvPr/>
        </p:nvSpPr>
        <p:spPr bwMode="auto">
          <a:xfrm>
            <a:off x="4546600" y="2184400"/>
            <a:ext cx="4089400" cy="1562100"/>
          </a:xfrm>
          <a:prstGeom prst="wedgeEllipseCallout">
            <a:avLst>
              <a:gd name="adj1" fmla="val 32924"/>
              <a:gd name="adj2" fmla="val 64167"/>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US" sz="2800" dirty="0">
                <a:solidFill>
                  <a:srgbClr val="FFFFFF"/>
                </a:solidFill>
                <a:latin typeface="Calibri" pitchFamily="34" charset="0"/>
              </a:rPr>
              <a:t>Can it be…?</a:t>
            </a:r>
          </a:p>
        </p:txBody>
      </p:sp>
      <p:sp>
        <p:nvSpPr>
          <p:cNvPr id="90" name="Oval Callout 89"/>
          <p:cNvSpPr/>
          <p:nvPr/>
        </p:nvSpPr>
        <p:spPr bwMode="auto">
          <a:xfrm>
            <a:off x="4686300" y="2184400"/>
            <a:ext cx="4089400" cy="1562100"/>
          </a:xfrm>
          <a:prstGeom prst="wedgeEllipseCallout">
            <a:avLst>
              <a:gd name="adj1" fmla="val 32924"/>
              <a:gd name="adj2" fmla="val 64167"/>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US" sz="2800" dirty="0">
                <a:solidFill>
                  <a:srgbClr val="FFFFFF"/>
                </a:solidFill>
                <a:latin typeface="Calibri" pitchFamily="34" charset="0"/>
              </a:rPr>
              <a:t>Ship it!</a:t>
            </a:r>
          </a:p>
        </p:txBody>
      </p:sp>
      <p:sp>
        <p:nvSpPr>
          <p:cNvPr id="100" name="Oval Callout 99"/>
          <p:cNvSpPr/>
          <p:nvPr/>
        </p:nvSpPr>
        <p:spPr bwMode="auto">
          <a:xfrm>
            <a:off x="4216400" y="2616200"/>
            <a:ext cx="4089400" cy="1562100"/>
          </a:xfrm>
          <a:prstGeom prst="wedgeEllipseCallout">
            <a:avLst>
              <a:gd name="adj1" fmla="val 32924"/>
              <a:gd name="adj2" fmla="val 64167"/>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US" sz="2800" dirty="0">
                <a:solidFill>
                  <a:srgbClr val="FFFFFF"/>
                </a:solidFill>
                <a:latin typeface="Calibri" pitchFamily="34" charset="0"/>
              </a:rPr>
              <a:t>It needs…</a:t>
            </a:r>
          </a:p>
        </p:txBody>
      </p:sp>
      <p:sp>
        <p:nvSpPr>
          <p:cNvPr id="101" name="Oval Callout 100"/>
          <p:cNvSpPr/>
          <p:nvPr/>
        </p:nvSpPr>
        <p:spPr bwMode="auto">
          <a:xfrm>
            <a:off x="4305300" y="2628900"/>
            <a:ext cx="4089400" cy="1562100"/>
          </a:xfrm>
          <a:prstGeom prst="wedgeEllipseCallout">
            <a:avLst>
              <a:gd name="adj1" fmla="val 32924"/>
              <a:gd name="adj2" fmla="val 64167"/>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US" sz="2800" dirty="0">
                <a:solidFill>
                  <a:srgbClr val="FFFFFF"/>
                </a:solidFill>
                <a:latin typeface="Calibri" pitchFamily="34" charset="0"/>
              </a:rPr>
              <a:t>But maybe…</a:t>
            </a:r>
          </a:p>
        </p:txBody>
      </p:sp>
      <p:sp>
        <p:nvSpPr>
          <p:cNvPr id="102" name="Oval Callout 101"/>
          <p:cNvSpPr/>
          <p:nvPr/>
        </p:nvSpPr>
        <p:spPr bwMode="auto">
          <a:xfrm>
            <a:off x="4381500" y="2628900"/>
            <a:ext cx="4089400" cy="1562100"/>
          </a:xfrm>
          <a:prstGeom prst="wedgeEllipseCallout">
            <a:avLst>
              <a:gd name="adj1" fmla="val 32924"/>
              <a:gd name="adj2" fmla="val 64167"/>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US" sz="2800" dirty="0">
                <a:solidFill>
                  <a:srgbClr val="FFFFFF"/>
                </a:solidFill>
                <a:latin typeface="Calibri" pitchFamily="34" charset="0"/>
              </a:rPr>
              <a:t>And  icons…</a:t>
            </a:r>
          </a:p>
        </p:txBody>
      </p:sp>
      <p:sp>
        <p:nvSpPr>
          <p:cNvPr id="103" name="Oval Callout 102"/>
          <p:cNvSpPr/>
          <p:nvPr/>
        </p:nvSpPr>
        <p:spPr bwMode="auto">
          <a:xfrm>
            <a:off x="4457700" y="2628900"/>
            <a:ext cx="4089400" cy="1562100"/>
          </a:xfrm>
          <a:prstGeom prst="wedgeEllipseCallout">
            <a:avLst>
              <a:gd name="adj1" fmla="val 32924"/>
              <a:gd name="adj2" fmla="val 64167"/>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US" sz="2800" dirty="0">
                <a:solidFill>
                  <a:srgbClr val="FFFFFF"/>
                </a:solidFill>
                <a:latin typeface="Calibri" pitchFamily="34" charset="0"/>
              </a:rPr>
              <a:t>With emails…</a:t>
            </a:r>
          </a:p>
        </p:txBody>
      </p:sp>
      <p:sp>
        <p:nvSpPr>
          <p:cNvPr id="104" name="Oval Callout 103"/>
          <p:cNvSpPr/>
          <p:nvPr/>
        </p:nvSpPr>
        <p:spPr bwMode="auto">
          <a:xfrm>
            <a:off x="4546600" y="2641600"/>
            <a:ext cx="4089400" cy="1562100"/>
          </a:xfrm>
          <a:prstGeom prst="wedgeEllipseCallout">
            <a:avLst>
              <a:gd name="adj1" fmla="val 32924"/>
              <a:gd name="adj2" fmla="val 64167"/>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US" sz="2800" dirty="0">
                <a:solidFill>
                  <a:srgbClr val="FFFFFF"/>
                </a:solidFill>
                <a:latin typeface="Calibri" pitchFamily="34" charset="0"/>
              </a:rPr>
              <a:t>But they show in spam…</a:t>
            </a:r>
          </a:p>
        </p:txBody>
      </p:sp>
      <p:sp>
        <p:nvSpPr>
          <p:cNvPr id="105" name="Oval Callout 104"/>
          <p:cNvSpPr/>
          <p:nvPr/>
        </p:nvSpPr>
        <p:spPr bwMode="auto">
          <a:xfrm>
            <a:off x="4648200" y="2641600"/>
            <a:ext cx="4089400" cy="1562100"/>
          </a:xfrm>
          <a:prstGeom prst="wedgeEllipseCallout">
            <a:avLst>
              <a:gd name="adj1" fmla="val 32924"/>
              <a:gd name="adj2" fmla="val 64167"/>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US" sz="2800" dirty="0">
                <a:solidFill>
                  <a:srgbClr val="FFFFFF"/>
                </a:solidFill>
                <a:latin typeface="Calibri" pitchFamily="34" charset="0"/>
              </a:rPr>
              <a:t>It’s missing…</a:t>
            </a:r>
          </a:p>
        </p:txBody>
      </p:sp>
      <p:sp>
        <p:nvSpPr>
          <p:cNvPr id="106" name="Oval Callout 105"/>
          <p:cNvSpPr/>
          <p:nvPr/>
        </p:nvSpPr>
        <p:spPr bwMode="auto">
          <a:xfrm>
            <a:off x="4749800" y="2654300"/>
            <a:ext cx="4089400" cy="1562100"/>
          </a:xfrm>
          <a:prstGeom prst="wedgeEllipseCallout">
            <a:avLst>
              <a:gd name="adj1" fmla="val 32924"/>
              <a:gd name="adj2" fmla="val 64167"/>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US" sz="2800" dirty="0">
                <a:solidFill>
                  <a:srgbClr val="FFFFFF"/>
                </a:solidFill>
                <a:latin typeface="Calibri" pitchFamily="34" charset="0"/>
              </a:rPr>
              <a:t>The bug occurs…</a:t>
            </a:r>
          </a:p>
        </p:txBody>
      </p:sp>
      <p:sp>
        <p:nvSpPr>
          <p:cNvPr id="107" name="Oval Callout 106"/>
          <p:cNvSpPr/>
          <p:nvPr/>
        </p:nvSpPr>
        <p:spPr bwMode="auto">
          <a:xfrm>
            <a:off x="4876800" y="2667000"/>
            <a:ext cx="4089400" cy="1562100"/>
          </a:xfrm>
          <a:prstGeom prst="wedgeEllipseCallout">
            <a:avLst>
              <a:gd name="adj1" fmla="val 32924"/>
              <a:gd name="adj2" fmla="val 64167"/>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US" sz="2800" dirty="0">
                <a:solidFill>
                  <a:srgbClr val="FFFFFF"/>
                </a:solidFill>
                <a:latin typeface="Calibri" pitchFamily="34" charset="0"/>
              </a:rPr>
              <a:t>A bit bigger…</a:t>
            </a:r>
          </a:p>
        </p:txBody>
      </p:sp>
      <p:sp>
        <p:nvSpPr>
          <p:cNvPr id="108" name="Oval Callout 107"/>
          <p:cNvSpPr/>
          <p:nvPr/>
        </p:nvSpPr>
        <p:spPr bwMode="auto">
          <a:xfrm>
            <a:off x="4953000" y="2654300"/>
            <a:ext cx="4089400" cy="1562100"/>
          </a:xfrm>
          <a:prstGeom prst="wedgeEllipseCallout">
            <a:avLst>
              <a:gd name="adj1" fmla="val 32924"/>
              <a:gd name="adj2" fmla="val 64167"/>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US" sz="2800" dirty="0">
                <a:solidFill>
                  <a:srgbClr val="FFFFFF"/>
                </a:solidFill>
                <a:latin typeface="Calibri" pitchFamily="34" charset="0"/>
              </a:rPr>
              <a:t>Ship it!</a:t>
            </a:r>
          </a:p>
        </p:txBody>
      </p:sp>
      <p:sp>
        <p:nvSpPr>
          <p:cNvPr id="109" name="Oval Callout 108"/>
          <p:cNvSpPr/>
          <p:nvPr/>
        </p:nvSpPr>
        <p:spPr bwMode="auto">
          <a:xfrm>
            <a:off x="4216400" y="3060700"/>
            <a:ext cx="4089400" cy="1562100"/>
          </a:xfrm>
          <a:prstGeom prst="wedgeEllipseCallout">
            <a:avLst>
              <a:gd name="adj1" fmla="val 32924"/>
              <a:gd name="adj2" fmla="val 64167"/>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US" sz="2800" dirty="0">
                <a:solidFill>
                  <a:srgbClr val="FFFFFF"/>
                </a:solidFill>
                <a:latin typeface="Calibri" pitchFamily="34" charset="0"/>
              </a:rPr>
              <a:t>It needs…</a:t>
            </a:r>
          </a:p>
        </p:txBody>
      </p:sp>
      <p:sp>
        <p:nvSpPr>
          <p:cNvPr id="110" name="Oval Callout 109"/>
          <p:cNvSpPr/>
          <p:nvPr/>
        </p:nvSpPr>
        <p:spPr bwMode="auto">
          <a:xfrm>
            <a:off x="4279900" y="3060700"/>
            <a:ext cx="4089400" cy="1562100"/>
          </a:xfrm>
          <a:prstGeom prst="wedgeEllipseCallout">
            <a:avLst>
              <a:gd name="adj1" fmla="val 32924"/>
              <a:gd name="adj2" fmla="val 64167"/>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US" sz="2800" dirty="0">
                <a:solidFill>
                  <a:srgbClr val="FFFFFF"/>
                </a:solidFill>
                <a:latin typeface="Calibri" pitchFamily="34" charset="0"/>
              </a:rPr>
              <a:t>Some of the suggestions…</a:t>
            </a:r>
          </a:p>
        </p:txBody>
      </p:sp>
      <p:sp>
        <p:nvSpPr>
          <p:cNvPr id="111" name="Oval Callout 110"/>
          <p:cNvSpPr/>
          <p:nvPr/>
        </p:nvSpPr>
        <p:spPr bwMode="auto">
          <a:xfrm>
            <a:off x="4343400" y="3073400"/>
            <a:ext cx="4089400" cy="1562100"/>
          </a:xfrm>
          <a:prstGeom prst="wedgeEllipseCallout">
            <a:avLst>
              <a:gd name="adj1" fmla="val 32924"/>
              <a:gd name="adj2" fmla="val 64167"/>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US" sz="2800" dirty="0">
                <a:solidFill>
                  <a:srgbClr val="FFFFFF"/>
                </a:solidFill>
                <a:latin typeface="Calibri" pitchFamily="34" charset="0"/>
              </a:rPr>
              <a:t>It should have a…</a:t>
            </a:r>
          </a:p>
        </p:txBody>
      </p:sp>
      <p:sp>
        <p:nvSpPr>
          <p:cNvPr id="112" name="Oval Callout 111"/>
          <p:cNvSpPr/>
          <p:nvPr/>
        </p:nvSpPr>
        <p:spPr bwMode="auto">
          <a:xfrm>
            <a:off x="4432300" y="3086100"/>
            <a:ext cx="4089400" cy="1562100"/>
          </a:xfrm>
          <a:prstGeom prst="wedgeEllipseCallout">
            <a:avLst>
              <a:gd name="adj1" fmla="val 32924"/>
              <a:gd name="adj2" fmla="val 64167"/>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US" sz="2800" dirty="0">
                <a:solidFill>
                  <a:srgbClr val="FFFFFF"/>
                </a:solidFill>
                <a:latin typeface="Calibri" pitchFamily="34" charset="0"/>
              </a:rPr>
              <a:t>It should display text…</a:t>
            </a:r>
          </a:p>
        </p:txBody>
      </p:sp>
      <p:sp>
        <p:nvSpPr>
          <p:cNvPr id="113" name="Oval Callout 112"/>
          <p:cNvSpPr/>
          <p:nvPr/>
        </p:nvSpPr>
        <p:spPr bwMode="auto">
          <a:xfrm>
            <a:off x="4495800" y="3111500"/>
            <a:ext cx="4089400" cy="1562100"/>
          </a:xfrm>
          <a:prstGeom prst="wedgeEllipseCallout">
            <a:avLst>
              <a:gd name="adj1" fmla="val 32924"/>
              <a:gd name="adj2" fmla="val 64167"/>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US" sz="2800" dirty="0">
                <a:solidFill>
                  <a:srgbClr val="FFFFFF"/>
                </a:solidFill>
                <a:latin typeface="Calibri" pitchFamily="34" charset="0"/>
              </a:rPr>
              <a:t>… and icons …</a:t>
            </a:r>
          </a:p>
        </p:txBody>
      </p:sp>
      <p:sp>
        <p:nvSpPr>
          <p:cNvPr id="114" name="Oval Callout 113"/>
          <p:cNvSpPr/>
          <p:nvPr/>
        </p:nvSpPr>
        <p:spPr bwMode="auto">
          <a:xfrm>
            <a:off x="4572000" y="3136900"/>
            <a:ext cx="4089400" cy="1562100"/>
          </a:xfrm>
          <a:prstGeom prst="wedgeEllipseCallout">
            <a:avLst>
              <a:gd name="adj1" fmla="val 32924"/>
              <a:gd name="adj2" fmla="val 64167"/>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US" sz="2800" dirty="0">
                <a:solidFill>
                  <a:srgbClr val="FFFFFF"/>
                </a:solidFill>
                <a:latin typeface="Calibri" pitchFamily="34" charset="0"/>
              </a:rPr>
              <a:t>… and prices …</a:t>
            </a:r>
          </a:p>
        </p:txBody>
      </p:sp>
      <p:sp>
        <p:nvSpPr>
          <p:cNvPr id="115" name="Oval Callout 114"/>
          <p:cNvSpPr/>
          <p:nvPr/>
        </p:nvSpPr>
        <p:spPr bwMode="auto">
          <a:xfrm>
            <a:off x="4648200" y="3162300"/>
            <a:ext cx="4089400" cy="1562100"/>
          </a:xfrm>
          <a:prstGeom prst="wedgeEllipseCallout">
            <a:avLst>
              <a:gd name="adj1" fmla="val 32924"/>
              <a:gd name="adj2" fmla="val 64167"/>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US" sz="2800" dirty="0">
                <a:solidFill>
                  <a:srgbClr val="FFFFFF"/>
                </a:solidFill>
                <a:latin typeface="Calibri" pitchFamily="34" charset="0"/>
              </a:rPr>
              <a:t>There’s a bug when …</a:t>
            </a:r>
          </a:p>
        </p:txBody>
      </p:sp>
      <p:sp>
        <p:nvSpPr>
          <p:cNvPr id="116" name="Oval Callout 115"/>
          <p:cNvSpPr/>
          <p:nvPr/>
        </p:nvSpPr>
        <p:spPr bwMode="auto">
          <a:xfrm>
            <a:off x="4749800" y="3162300"/>
            <a:ext cx="4089400" cy="1562100"/>
          </a:xfrm>
          <a:prstGeom prst="wedgeEllipseCallout">
            <a:avLst>
              <a:gd name="adj1" fmla="val 32924"/>
              <a:gd name="adj2" fmla="val 64167"/>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US" sz="2800" dirty="0">
                <a:solidFill>
                  <a:srgbClr val="FFFFFF"/>
                </a:solidFill>
                <a:latin typeface="Calibri" pitchFamily="34" charset="0"/>
              </a:rPr>
              <a:t>Ship it!</a:t>
            </a:r>
          </a:p>
        </p:txBody>
      </p:sp>
    </p:spTree>
    <p:custDataLst>
      <p:tags r:id="rId1"/>
    </p:custDataLst>
    <p:extLst>
      <p:ext uri="{BB962C8B-B14F-4D97-AF65-F5344CB8AC3E}">
        <p14:creationId xmlns:p14="http://schemas.microsoft.com/office/powerpoint/2010/main" val="3175062447"/>
      </p:ext>
    </p:extLst>
  </p:cSld>
  <p:clrMapOvr>
    <a:masterClrMapping/>
  </p:clrMapOvr>
  <p:transition advTm="135488">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96"/>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9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98"/>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99"/>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6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90"/>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8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100"/>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7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01"/>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7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0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102"/>
                                        </p:tgtEl>
                                        <p:attrNameLst>
                                          <p:attrName>style.visibility</p:attrName>
                                        </p:attrNameLst>
                                      </p:cBhvr>
                                      <p:to>
                                        <p:strVal val="hidden"/>
                                      </p:to>
                                    </p:set>
                                  </p:childTnLst>
                                </p:cTn>
                              </p:par>
                              <p:par>
                                <p:cTn id="85" presetID="1" presetClass="entr" presetSubtype="0" fill="hold" nodeType="withEffect">
                                  <p:stCondLst>
                                    <p:cond delay="0"/>
                                  </p:stCondLst>
                                  <p:childTnLst>
                                    <p:set>
                                      <p:cBhvr>
                                        <p:cTn id="86" dur="1" fill="hold">
                                          <p:stCondLst>
                                            <p:cond delay="0"/>
                                          </p:stCondLst>
                                        </p:cTn>
                                        <p:tgtEl>
                                          <p:spTgt spid="7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0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103"/>
                                        </p:tgtEl>
                                        <p:attrNameLst>
                                          <p:attrName>style.visibility</p:attrName>
                                        </p:attrNameLst>
                                      </p:cBhvr>
                                      <p:to>
                                        <p:strVal val="hidden"/>
                                      </p:to>
                                    </p:set>
                                  </p:childTnLst>
                                </p:cTn>
                              </p:par>
                              <p:par>
                                <p:cTn id="95" presetID="1" presetClass="entr" presetSubtype="0" fill="hold" nodeType="withEffect">
                                  <p:stCondLst>
                                    <p:cond delay="0"/>
                                  </p:stCondLst>
                                  <p:childTnLst>
                                    <p:set>
                                      <p:cBhvr>
                                        <p:cTn id="96" dur="1" fill="hold">
                                          <p:stCondLst>
                                            <p:cond delay="0"/>
                                          </p:stCondLst>
                                        </p:cTn>
                                        <p:tgtEl>
                                          <p:spTgt spid="7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0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104"/>
                                        </p:tgtEl>
                                        <p:attrNameLst>
                                          <p:attrName>style.visibility</p:attrName>
                                        </p:attrNameLst>
                                      </p:cBhvr>
                                      <p:to>
                                        <p:strVal val="hidden"/>
                                      </p:to>
                                    </p:set>
                                  </p:childTnLst>
                                </p:cTn>
                              </p:par>
                              <p:par>
                                <p:cTn id="105" presetID="1" presetClass="entr" presetSubtype="0" fill="hold" nodeType="withEffect">
                                  <p:stCondLst>
                                    <p:cond delay="0"/>
                                  </p:stCondLst>
                                  <p:childTnLst>
                                    <p:set>
                                      <p:cBhvr>
                                        <p:cTn id="106" dur="1" fill="hold">
                                          <p:stCondLst>
                                            <p:cond delay="0"/>
                                          </p:stCondLst>
                                        </p:cTn>
                                        <p:tgtEl>
                                          <p:spTgt spid="7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0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105"/>
                                        </p:tgtEl>
                                        <p:attrNameLst>
                                          <p:attrName>style.visibility</p:attrName>
                                        </p:attrNameLst>
                                      </p:cBhvr>
                                      <p:to>
                                        <p:strVal val="hidden"/>
                                      </p:to>
                                    </p:set>
                                  </p:childTnLst>
                                </p:cTn>
                              </p:par>
                              <p:par>
                                <p:cTn id="115" presetID="1" presetClass="entr" presetSubtype="0" fill="hold" nodeType="withEffect">
                                  <p:stCondLst>
                                    <p:cond delay="0"/>
                                  </p:stCondLst>
                                  <p:childTnLst>
                                    <p:set>
                                      <p:cBhvr>
                                        <p:cTn id="116" dur="1" fill="hold">
                                          <p:stCondLst>
                                            <p:cond delay="0"/>
                                          </p:stCondLst>
                                        </p:cTn>
                                        <p:tgtEl>
                                          <p:spTgt spid="75"/>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06"/>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1" nodeType="clickEffect">
                                  <p:stCondLst>
                                    <p:cond delay="0"/>
                                  </p:stCondLst>
                                  <p:childTnLst>
                                    <p:set>
                                      <p:cBhvr>
                                        <p:cTn id="124" dur="1" fill="hold">
                                          <p:stCondLst>
                                            <p:cond delay="0"/>
                                          </p:stCondLst>
                                        </p:cTn>
                                        <p:tgtEl>
                                          <p:spTgt spid="106"/>
                                        </p:tgtEl>
                                        <p:attrNameLst>
                                          <p:attrName>style.visibility</p:attrName>
                                        </p:attrNameLst>
                                      </p:cBhvr>
                                      <p:to>
                                        <p:strVal val="hidden"/>
                                      </p:to>
                                    </p:set>
                                  </p:childTnLst>
                                </p:cTn>
                              </p:par>
                              <p:par>
                                <p:cTn id="125" presetID="1" presetClass="entr" presetSubtype="0" fill="hold" nodeType="withEffect">
                                  <p:stCondLst>
                                    <p:cond delay="0"/>
                                  </p:stCondLst>
                                  <p:childTnLst>
                                    <p:set>
                                      <p:cBhvr>
                                        <p:cTn id="126" dur="1" fill="hold">
                                          <p:stCondLst>
                                            <p:cond delay="0"/>
                                          </p:stCondLst>
                                        </p:cTn>
                                        <p:tgtEl>
                                          <p:spTgt spid="76"/>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07"/>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grpId="1" nodeType="clickEffect">
                                  <p:stCondLst>
                                    <p:cond delay="0"/>
                                  </p:stCondLst>
                                  <p:childTnLst>
                                    <p:set>
                                      <p:cBhvr>
                                        <p:cTn id="134" dur="1" fill="hold">
                                          <p:stCondLst>
                                            <p:cond delay="0"/>
                                          </p:stCondLst>
                                        </p:cTn>
                                        <p:tgtEl>
                                          <p:spTgt spid="107"/>
                                        </p:tgtEl>
                                        <p:attrNameLst>
                                          <p:attrName>style.visibility</p:attrName>
                                        </p:attrNameLst>
                                      </p:cBhvr>
                                      <p:to>
                                        <p:strVal val="hidden"/>
                                      </p:to>
                                    </p:set>
                                  </p:childTnLst>
                                </p:cTn>
                              </p:par>
                              <p:par>
                                <p:cTn id="135" presetID="1" presetClass="entr" presetSubtype="0" fill="hold" nodeType="withEffect">
                                  <p:stCondLst>
                                    <p:cond delay="0"/>
                                  </p:stCondLst>
                                  <p:childTnLst>
                                    <p:set>
                                      <p:cBhvr>
                                        <p:cTn id="136" dur="1" fill="hold">
                                          <p:stCondLst>
                                            <p:cond delay="0"/>
                                          </p:stCondLst>
                                        </p:cTn>
                                        <p:tgtEl>
                                          <p:spTgt spid="77"/>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108"/>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xit" presetSubtype="0" fill="hold" grpId="1" nodeType="clickEffect">
                                  <p:stCondLst>
                                    <p:cond delay="0"/>
                                  </p:stCondLst>
                                  <p:childTnLst>
                                    <p:set>
                                      <p:cBhvr>
                                        <p:cTn id="144" dur="1" fill="hold">
                                          <p:stCondLst>
                                            <p:cond delay="0"/>
                                          </p:stCondLst>
                                        </p:cTn>
                                        <p:tgtEl>
                                          <p:spTgt spid="108"/>
                                        </p:tgtEl>
                                        <p:attrNameLst>
                                          <p:attrName>style.visibility</p:attrName>
                                        </p:attrNameLst>
                                      </p:cBhvr>
                                      <p:to>
                                        <p:strVal val="hidden"/>
                                      </p:to>
                                    </p:set>
                                  </p:childTnLst>
                                </p:cTn>
                              </p:par>
                              <p:par>
                                <p:cTn id="145" presetID="1" presetClass="entr" presetSubtype="0" fill="hold" grpId="0" nodeType="withEffect">
                                  <p:stCondLst>
                                    <p:cond delay="0"/>
                                  </p:stCondLst>
                                  <p:childTnLst>
                                    <p:set>
                                      <p:cBhvr>
                                        <p:cTn id="146" dur="1" fill="hold">
                                          <p:stCondLst>
                                            <p:cond delay="0"/>
                                          </p:stCondLst>
                                        </p:cTn>
                                        <p:tgtEl>
                                          <p:spTgt spid="89"/>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109"/>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xit" presetSubtype="0" fill="hold" grpId="1" nodeType="clickEffect">
                                  <p:stCondLst>
                                    <p:cond delay="0"/>
                                  </p:stCondLst>
                                  <p:childTnLst>
                                    <p:set>
                                      <p:cBhvr>
                                        <p:cTn id="154" dur="1" fill="hold">
                                          <p:stCondLst>
                                            <p:cond delay="0"/>
                                          </p:stCondLst>
                                        </p:cTn>
                                        <p:tgtEl>
                                          <p:spTgt spid="109"/>
                                        </p:tgtEl>
                                        <p:attrNameLst>
                                          <p:attrName>style.visibility</p:attrName>
                                        </p:attrNameLst>
                                      </p:cBhvr>
                                      <p:to>
                                        <p:strVal val="hidden"/>
                                      </p:to>
                                    </p:set>
                                  </p:childTnLst>
                                </p:cTn>
                              </p:par>
                              <p:par>
                                <p:cTn id="155" presetID="1" presetClass="entr" presetSubtype="0" fill="hold" nodeType="withEffect">
                                  <p:stCondLst>
                                    <p:cond delay="0"/>
                                  </p:stCondLst>
                                  <p:childTnLst>
                                    <p:set>
                                      <p:cBhvr>
                                        <p:cTn id="156" dur="1" fill="hold">
                                          <p:stCondLst>
                                            <p:cond delay="0"/>
                                          </p:stCondLst>
                                        </p:cTn>
                                        <p:tgtEl>
                                          <p:spTgt spid="79"/>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110"/>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xit" presetSubtype="0" fill="hold" grpId="1" nodeType="clickEffect">
                                  <p:stCondLst>
                                    <p:cond delay="0"/>
                                  </p:stCondLst>
                                  <p:childTnLst>
                                    <p:set>
                                      <p:cBhvr>
                                        <p:cTn id="164" dur="1" fill="hold">
                                          <p:stCondLst>
                                            <p:cond delay="0"/>
                                          </p:stCondLst>
                                        </p:cTn>
                                        <p:tgtEl>
                                          <p:spTgt spid="110"/>
                                        </p:tgtEl>
                                        <p:attrNameLst>
                                          <p:attrName>style.visibility</p:attrName>
                                        </p:attrNameLst>
                                      </p:cBhvr>
                                      <p:to>
                                        <p:strVal val="hidden"/>
                                      </p:to>
                                    </p:set>
                                  </p:childTnLst>
                                </p:cTn>
                              </p:par>
                              <p:par>
                                <p:cTn id="165" presetID="1" presetClass="entr" presetSubtype="0" fill="hold" nodeType="withEffect">
                                  <p:stCondLst>
                                    <p:cond delay="0"/>
                                  </p:stCondLst>
                                  <p:childTnLst>
                                    <p:set>
                                      <p:cBhvr>
                                        <p:cTn id="166" dur="1" fill="hold">
                                          <p:stCondLst>
                                            <p:cond delay="0"/>
                                          </p:stCondLst>
                                        </p:cTn>
                                        <p:tgtEl>
                                          <p:spTgt spid="80"/>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111"/>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xit" presetSubtype="0" fill="hold" grpId="1" nodeType="clickEffect">
                                  <p:stCondLst>
                                    <p:cond delay="0"/>
                                  </p:stCondLst>
                                  <p:childTnLst>
                                    <p:set>
                                      <p:cBhvr>
                                        <p:cTn id="174" dur="1" fill="hold">
                                          <p:stCondLst>
                                            <p:cond delay="0"/>
                                          </p:stCondLst>
                                        </p:cTn>
                                        <p:tgtEl>
                                          <p:spTgt spid="111"/>
                                        </p:tgtEl>
                                        <p:attrNameLst>
                                          <p:attrName>style.visibility</p:attrName>
                                        </p:attrNameLst>
                                      </p:cBhvr>
                                      <p:to>
                                        <p:strVal val="hidden"/>
                                      </p:to>
                                    </p:set>
                                  </p:childTnLst>
                                </p:cTn>
                              </p:par>
                              <p:par>
                                <p:cTn id="175" presetID="1" presetClass="entr" presetSubtype="0" fill="hold" nodeType="withEffect">
                                  <p:stCondLst>
                                    <p:cond delay="0"/>
                                  </p:stCondLst>
                                  <p:childTnLst>
                                    <p:set>
                                      <p:cBhvr>
                                        <p:cTn id="176" dur="1" fill="hold">
                                          <p:stCondLst>
                                            <p:cond delay="0"/>
                                          </p:stCondLst>
                                        </p:cTn>
                                        <p:tgtEl>
                                          <p:spTgt spid="81"/>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112"/>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xit" presetSubtype="0" fill="hold" grpId="1" nodeType="clickEffect">
                                  <p:stCondLst>
                                    <p:cond delay="0"/>
                                  </p:stCondLst>
                                  <p:childTnLst>
                                    <p:set>
                                      <p:cBhvr>
                                        <p:cTn id="184" dur="1" fill="hold">
                                          <p:stCondLst>
                                            <p:cond delay="0"/>
                                          </p:stCondLst>
                                        </p:cTn>
                                        <p:tgtEl>
                                          <p:spTgt spid="112"/>
                                        </p:tgtEl>
                                        <p:attrNameLst>
                                          <p:attrName>style.visibility</p:attrName>
                                        </p:attrNameLst>
                                      </p:cBhvr>
                                      <p:to>
                                        <p:strVal val="hidden"/>
                                      </p:to>
                                    </p:set>
                                  </p:childTnLst>
                                </p:cTn>
                              </p:par>
                              <p:par>
                                <p:cTn id="185" presetID="1" presetClass="entr" presetSubtype="0" fill="hold" nodeType="withEffect">
                                  <p:stCondLst>
                                    <p:cond delay="0"/>
                                  </p:stCondLst>
                                  <p:childTnLst>
                                    <p:set>
                                      <p:cBhvr>
                                        <p:cTn id="186" dur="1" fill="hold">
                                          <p:stCondLst>
                                            <p:cond delay="0"/>
                                          </p:stCondLst>
                                        </p:cTn>
                                        <p:tgtEl>
                                          <p:spTgt spid="82"/>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113"/>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xit" presetSubtype="0" fill="hold" grpId="1" nodeType="clickEffect">
                                  <p:stCondLst>
                                    <p:cond delay="0"/>
                                  </p:stCondLst>
                                  <p:childTnLst>
                                    <p:set>
                                      <p:cBhvr>
                                        <p:cTn id="194" dur="1" fill="hold">
                                          <p:stCondLst>
                                            <p:cond delay="0"/>
                                          </p:stCondLst>
                                        </p:cTn>
                                        <p:tgtEl>
                                          <p:spTgt spid="113"/>
                                        </p:tgtEl>
                                        <p:attrNameLst>
                                          <p:attrName>style.visibility</p:attrName>
                                        </p:attrNameLst>
                                      </p:cBhvr>
                                      <p:to>
                                        <p:strVal val="hidden"/>
                                      </p:to>
                                    </p:set>
                                  </p:childTnLst>
                                </p:cTn>
                              </p:par>
                              <p:par>
                                <p:cTn id="195" presetID="1" presetClass="entr" presetSubtype="0" fill="hold" nodeType="withEffect">
                                  <p:stCondLst>
                                    <p:cond delay="0"/>
                                  </p:stCondLst>
                                  <p:childTnLst>
                                    <p:set>
                                      <p:cBhvr>
                                        <p:cTn id="196" dur="1" fill="hold">
                                          <p:stCondLst>
                                            <p:cond delay="0"/>
                                          </p:stCondLst>
                                        </p:cTn>
                                        <p:tgtEl>
                                          <p:spTgt spid="83"/>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114"/>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xit" presetSubtype="0" fill="hold" grpId="1" nodeType="clickEffect">
                                  <p:stCondLst>
                                    <p:cond delay="0"/>
                                  </p:stCondLst>
                                  <p:childTnLst>
                                    <p:set>
                                      <p:cBhvr>
                                        <p:cTn id="204" dur="1" fill="hold">
                                          <p:stCondLst>
                                            <p:cond delay="0"/>
                                          </p:stCondLst>
                                        </p:cTn>
                                        <p:tgtEl>
                                          <p:spTgt spid="114"/>
                                        </p:tgtEl>
                                        <p:attrNameLst>
                                          <p:attrName>style.visibility</p:attrName>
                                        </p:attrNameLst>
                                      </p:cBhvr>
                                      <p:to>
                                        <p:strVal val="hidden"/>
                                      </p:to>
                                    </p:set>
                                  </p:childTnLst>
                                </p:cTn>
                              </p:par>
                              <p:par>
                                <p:cTn id="205" presetID="1" presetClass="entr" presetSubtype="0" fill="hold" nodeType="withEffect">
                                  <p:stCondLst>
                                    <p:cond delay="0"/>
                                  </p:stCondLst>
                                  <p:childTnLst>
                                    <p:set>
                                      <p:cBhvr>
                                        <p:cTn id="206" dur="1" fill="hold">
                                          <p:stCondLst>
                                            <p:cond delay="0"/>
                                          </p:stCondLst>
                                        </p:cTn>
                                        <p:tgtEl>
                                          <p:spTgt spid="84"/>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grpId="0" nodeType="clickEffect">
                                  <p:stCondLst>
                                    <p:cond delay="0"/>
                                  </p:stCondLst>
                                  <p:childTnLst>
                                    <p:set>
                                      <p:cBhvr>
                                        <p:cTn id="210" dur="1" fill="hold">
                                          <p:stCondLst>
                                            <p:cond delay="0"/>
                                          </p:stCondLst>
                                        </p:cTn>
                                        <p:tgtEl>
                                          <p:spTgt spid="115"/>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xit" presetSubtype="0" fill="hold" grpId="1" nodeType="clickEffect">
                                  <p:stCondLst>
                                    <p:cond delay="0"/>
                                  </p:stCondLst>
                                  <p:childTnLst>
                                    <p:set>
                                      <p:cBhvr>
                                        <p:cTn id="214" dur="1" fill="hold">
                                          <p:stCondLst>
                                            <p:cond delay="0"/>
                                          </p:stCondLst>
                                        </p:cTn>
                                        <p:tgtEl>
                                          <p:spTgt spid="115"/>
                                        </p:tgtEl>
                                        <p:attrNameLst>
                                          <p:attrName>style.visibility</p:attrName>
                                        </p:attrNameLst>
                                      </p:cBhvr>
                                      <p:to>
                                        <p:strVal val="hidden"/>
                                      </p:to>
                                    </p:set>
                                  </p:childTnLst>
                                </p:cTn>
                              </p:par>
                              <p:par>
                                <p:cTn id="215" presetID="1" presetClass="entr" presetSubtype="0" fill="hold" nodeType="withEffect">
                                  <p:stCondLst>
                                    <p:cond delay="0"/>
                                  </p:stCondLst>
                                  <p:childTnLst>
                                    <p:set>
                                      <p:cBhvr>
                                        <p:cTn id="216" dur="1" fill="hold">
                                          <p:stCondLst>
                                            <p:cond delay="0"/>
                                          </p:stCondLst>
                                        </p:cTn>
                                        <p:tgtEl>
                                          <p:spTgt spid="85"/>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grpId="0" nodeType="clickEffect">
                                  <p:stCondLst>
                                    <p:cond delay="0"/>
                                  </p:stCondLst>
                                  <p:childTnLst>
                                    <p:set>
                                      <p:cBhvr>
                                        <p:cTn id="220" dur="1" fill="hold">
                                          <p:stCondLst>
                                            <p:cond delay="0"/>
                                          </p:stCondLst>
                                        </p:cTn>
                                        <p:tgtEl>
                                          <p:spTgt spid="116"/>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1" presetClass="exit" presetSubtype="0" fill="hold" grpId="1" nodeType="clickEffect">
                                  <p:stCondLst>
                                    <p:cond delay="0"/>
                                  </p:stCondLst>
                                  <p:childTnLst>
                                    <p:set>
                                      <p:cBhvr>
                                        <p:cTn id="224" dur="1" fill="hold">
                                          <p:stCondLst>
                                            <p:cond delay="0"/>
                                          </p:stCondLst>
                                        </p:cTn>
                                        <p:tgtEl>
                                          <p:spTgt spid="116"/>
                                        </p:tgtEl>
                                        <p:attrNameLst>
                                          <p:attrName>style.visibility</p:attrName>
                                        </p:attrNameLst>
                                      </p:cBhvr>
                                      <p:to>
                                        <p:strVal val="hidden"/>
                                      </p:to>
                                    </p:set>
                                  </p:childTnLst>
                                </p:cTn>
                              </p:par>
                              <p:par>
                                <p:cTn id="225" presetID="1" presetClass="entr" presetSubtype="0" fill="hold" grpId="0" nodeType="withEffect">
                                  <p:stCondLst>
                                    <p:cond delay="0"/>
                                  </p:stCondLst>
                                  <p:childTnLst>
                                    <p:set>
                                      <p:cBhvr>
                                        <p:cTn id="2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7" grpId="0"/>
      <p:bldP spid="88" grpId="0"/>
      <p:bldP spid="89" grpId="0"/>
      <p:bldP spid="96" grpId="0" animBg="1"/>
      <p:bldP spid="96" grpId="1" animBg="1"/>
      <p:bldP spid="97" grpId="0" animBg="1"/>
      <p:bldP spid="97" grpId="1" animBg="1"/>
      <p:bldP spid="98" grpId="0" animBg="1"/>
      <p:bldP spid="98" grpId="1" animBg="1"/>
      <p:bldP spid="99" grpId="0" animBg="1"/>
      <p:bldP spid="99" grpId="1" animBg="1"/>
      <p:bldP spid="90" grpId="0" animBg="1"/>
      <p:bldP spid="90" grpId="1" animBg="1"/>
      <p:bldP spid="100" grpId="0" animBg="1"/>
      <p:bldP spid="100" grpId="1" animBg="1"/>
      <p:bldP spid="101" grpId="0" animBg="1"/>
      <p:bldP spid="101" grpId="1" animBg="1"/>
      <p:bldP spid="102" grpId="0" animBg="1"/>
      <p:bldP spid="102" grpId="1" animBg="1"/>
      <p:bldP spid="103" grpId="0" animBg="1"/>
      <p:bldP spid="103" grpId="1" animBg="1"/>
      <p:bldP spid="104" grpId="0" animBg="1"/>
      <p:bldP spid="104" grpId="1" animBg="1"/>
      <p:bldP spid="105" grpId="0" animBg="1"/>
      <p:bldP spid="105" grpId="1" animBg="1"/>
      <p:bldP spid="106" grpId="0" animBg="1"/>
      <p:bldP spid="106" grpId="1" animBg="1"/>
      <p:bldP spid="107" grpId="0" animBg="1"/>
      <p:bldP spid="107" grpId="1" animBg="1"/>
      <p:bldP spid="108" grpId="0" animBg="1"/>
      <p:bldP spid="108" grpId="1" animBg="1"/>
      <p:bldP spid="109" grpId="0" animBg="1"/>
      <p:bldP spid="109" grpId="1" animBg="1"/>
      <p:bldP spid="110" grpId="0" animBg="1"/>
      <p:bldP spid="110" grpId="1" animBg="1"/>
      <p:bldP spid="111" grpId="0" animBg="1"/>
      <p:bldP spid="111" grpId="1" animBg="1"/>
      <p:bldP spid="112" grpId="0" animBg="1"/>
      <p:bldP spid="112" grpId="1" animBg="1"/>
      <p:bldP spid="113" grpId="0" animBg="1"/>
      <p:bldP spid="113" grpId="1" animBg="1"/>
      <p:bldP spid="114" grpId="0" animBg="1"/>
      <p:bldP spid="114" grpId="1" animBg="1"/>
      <p:bldP spid="115" grpId="0" animBg="1"/>
      <p:bldP spid="115" grpId="1" animBg="1"/>
      <p:bldP spid="116" grpId="0" animBg="1"/>
      <p:bldP spid="116"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dirty="0"/>
              <a:t>Methodologies</a:t>
            </a:r>
            <a:endParaRPr lang="en-US" dirty="0"/>
          </a:p>
        </p:txBody>
      </p:sp>
      <p:graphicFrame>
        <p:nvGraphicFramePr>
          <p:cNvPr id="5" name="Chart 4"/>
          <p:cNvGraphicFramePr/>
          <p:nvPr>
            <p:extLst>
              <p:ext uri="{D42A27DB-BD31-4B8C-83A1-F6EECF244321}">
                <p14:modId xmlns:p14="http://schemas.microsoft.com/office/powerpoint/2010/main" val="3784232293"/>
              </p:ext>
            </p:extLst>
          </p:nvPr>
        </p:nvGraphicFramePr>
        <p:xfrm>
          <a:off x="679451" y="659080"/>
          <a:ext cx="7789863" cy="370510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44615861"/>
      </p:ext>
    </p:extLst>
  </p:cSld>
  <p:clrMapOvr>
    <a:masterClrMapping/>
  </p:clrMapOvr>
  <p:transition advTm="51620">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997196"/>
          </a:xfrm>
        </p:spPr>
        <p:txBody>
          <a:bodyPr/>
          <a:lstStyle/>
          <a:p>
            <a:r>
              <a:rPr lang="en-US" dirty="0"/>
              <a:t>Core Agile Value</a:t>
            </a:r>
            <a:br>
              <a:rPr lang="en-US" dirty="0"/>
            </a:br>
            <a:r>
              <a:rPr sz="3600" dirty="0">
                <a:solidFill>
                  <a:schemeClr val="accent1"/>
                </a:solidFill>
              </a:rPr>
              <a:t>Reduce the Cost of Mistakes</a:t>
            </a:r>
          </a:p>
        </p:txBody>
      </p:sp>
      <p:sp>
        <p:nvSpPr>
          <p:cNvPr id="7" name="Content Placeholder 6"/>
          <p:cNvSpPr>
            <a:spLocks noGrp="1"/>
          </p:cNvSpPr>
          <p:nvPr>
            <p:ph idx="1"/>
          </p:nvPr>
        </p:nvSpPr>
        <p:spPr>
          <a:xfrm>
            <a:off x="519428" y="1602077"/>
            <a:ext cx="8382000" cy="1680460"/>
          </a:xfrm>
        </p:spPr>
        <p:txBody>
          <a:bodyPr/>
          <a:lstStyle/>
          <a:p>
            <a:pPr marL="0" indent="0">
              <a:buNone/>
            </a:pPr>
            <a:r>
              <a:rPr lang="en-US" dirty="0"/>
              <a:t>Ways to mitigate the cost of mistakes</a:t>
            </a:r>
          </a:p>
          <a:p>
            <a:r>
              <a:rPr lang="en-US" dirty="0"/>
              <a:t>Detection (early)</a:t>
            </a:r>
          </a:p>
          <a:p>
            <a:r>
              <a:rPr lang="en-US" dirty="0"/>
              <a:t>Change (easy)</a:t>
            </a:r>
          </a:p>
          <a:p>
            <a:r>
              <a:rPr lang="en-US" dirty="0"/>
              <a:t>Area of Effect (reduced)</a:t>
            </a:r>
          </a:p>
        </p:txBody>
      </p:sp>
    </p:spTree>
    <p:extLst>
      <p:ext uri="{BB962C8B-B14F-4D97-AF65-F5344CB8AC3E}">
        <p14:creationId xmlns:p14="http://schemas.microsoft.com/office/powerpoint/2010/main" val="3274245516"/>
      </p:ext>
    </p:extLst>
  </p:cSld>
  <p:clrMapOvr>
    <a:masterClrMapping/>
  </p:clrMapOvr>
  <p:transition advTm="617208">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904" y="1828800"/>
            <a:ext cx="4927896" cy="914096"/>
          </a:xfrm>
        </p:spPr>
        <p:txBody>
          <a:bodyPr/>
          <a:lstStyle/>
          <a:p>
            <a:pPr algn="ctr"/>
            <a:r>
              <a:rPr sz="6600" dirty="0">
                <a:solidFill>
                  <a:schemeClr val="accent1"/>
                </a:solidFill>
              </a:rPr>
              <a:t>Mistake #1</a:t>
            </a:r>
          </a:p>
        </p:txBody>
      </p:sp>
    </p:spTree>
    <p:extLst>
      <p:ext uri="{BB962C8B-B14F-4D97-AF65-F5344CB8AC3E}">
        <p14:creationId xmlns:p14="http://schemas.microsoft.com/office/powerpoint/2010/main" val="1726091310"/>
      </p:ext>
    </p:extLst>
  </p:cSld>
  <p:clrMapOvr>
    <a:masterClrMapping/>
  </p:clrMapOvr>
  <p:transition advTm="2156">
    <p:fade/>
  </p:transition>
</p:sld>
</file>

<file path=ppt/tags/tag1.xml><?xml version="1.0" encoding="utf-8"?>
<p:tagLst xmlns:a="http://schemas.openxmlformats.org/drawingml/2006/main" xmlns:r="http://schemas.openxmlformats.org/officeDocument/2006/relationships" xmlns:p="http://schemas.openxmlformats.org/presentationml/2006/main">
  <p:tag name="TIMING" val="|105.7|2.9|2.3|5.5|27|1.4|1.2|2.4|2.7|11.5|1.3|2.7"/>
</p:tagLst>
</file>

<file path=ppt/tags/tag2.xml><?xml version="1.0" encoding="utf-8"?>
<p:tagLst xmlns:a="http://schemas.openxmlformats.org/drawingml/2006/main" xmlns:r="http://schemas.openxmlformats.org/officeDocument/2006/relationships" xmlns:p="http://schemas.openxmlformats.org/presentationml/2006/main">
  <p:tag name="TIMING" val="|105.7|2.9|2.3|5.5|27|1.4|1.2|2.4|2.7|11.5|1.3|2.7"/>
</p:tagLst>
</file>

<file path=ppt/tags/tag3.xml><?xml version="1.0" encoding="utf-8"?>
<p:tagLst xmlns:a="http://schemas.openxmlformats.org/drawingml/2006/main" xmlns:r="http://schemas.openxmlformats.org/officeDocument/2006/relationships" xmlns:p="http://schemas.openxmlformats.org/presentationml/2006/main">
  <p:tag name="TIMING" val="|23.5|3.7|8.5|1.9|2.9|9.3|1.9|2"/>
</p:tagLst>
</file>

<file path=ppt/tags/tag4.xml><?xml version="1.0" encoding="utf-8"?>
<p:tagLst xmlns:a="http://schemas.openxmlformats.org/drawingml/2006/main" xmlns:r="http://schemas.openxmlformats.org/officeDocument/2006/relationships" xmlns:p="http://schemas.openxmlformats.org/presentationml/2006/main">
  <p:tag name="TIMING" val="|77.6|0.9|0.7|0.8|10|1.3|1.1|0.9|0.9|2.8|10.4|2.1|5.5|0.9|0.8|0.7|0.6|0.7|0.7|2"/>
</p:tagLst>
</file>

<file path=ppt/tags/tag5.xml><?xml version="1.0" encoding="utf-8"?>
<p:tagLst xmlns:a="http://schemas.openxmlformats.org/drawingml/2006/main" xmlns:r="http://schemas.openxmlformats.org/officeDocument/2006/relationships" xmlns:p="http://schemas.openxmlformats.org/presentationml/2006/main">
  <p:tag name="TIMING" val="|7.8|11"/>
</p:tagLst>
</file>

<file path=ppt/tags/tag6.xml><?xml version="1.0" encoding="utf-8"?>
<p:tagLst xmlns:a="http://schemas.openxmlformats.org/drawingml/2006/main" xmlns:r="http://schemas.openxmlformats.org/officeDocument/2006/relationships" xmlns:p="http://schemas.openxmlformats.org/presentationml/2006/main">
  <p:tag name="TIMING" val="|5.8|22.8"/>
</p:tagLst>
</file>

<file path=ppt/tags/tag7.xml><?xml version="1.0" encoding="utf-8"?>
<p:tagLst xmlns:a="http://schemas.openxmlformats.org/drawingml/2006/main" xmlns:r="http://schemas.openxmlformats.org/officeDocument/2006/relationships" xmlns:p="http://schemas.openxmlformats.org/presentationml/2006/main">
  <p:tag name="TIMING" val="|32|6.4"/>
</p:tagLst>
</file>

<file path=ppt/theme/theme1.xml><?xml version="1.0" encoding="utf-8"?>
<a:theme xmlns:a="http://schemas.openxmlformats.org/drawingml/2006/main" name="TechEd2010_Africa_16-9_Template">
  <a:themeElements>
    <a:clrScheme name="Custom 1">
      <a:dk1>
        <a:srgbClr val="FFFFFF"/>
      </a:dk1>
      <a:lt1>
        <a:sysClr val="window" lastClr="FFFFFF"/>
      </a:lt1>
      <a:dk2>
        <a:srgbClr val="FFFFFF"/>
      </a:dk2>
      <a:lt2>
        <a:srgbClr val="FFFFFF"/>
      </a:lt2>
      <a:accent1>
        <a:srgbClr val="8CC63F"/>
      </a:accent1>
      <a:accent2>
        <a:srgbClr val="2484C6"/>
      </a:accent2>
      <a:accent3>
        <a:srgbClr val="F58020"/>
      </a:accent3>
      <a:accent4>
        <a:srgbClr val="B72172"/>
      </a:accent4>
      <a:accent5>
        <a:srgbClr val="E1E1E1"/>
      </a:accent5>
      <a:accent6>
        <a:srgbClr val="FAA61A"/>
      </a:accent6>
      <a:hlink>
        <a:srgbClr val="8CC63F"/>
      </a:hlink>
      <a:folHlink>
        <a:srgbClr val="002060"/>
      </a:folHlink>
    </a:clrScheme>
    <a:fontScheme name="Custom 2">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a:spPr>
      <a:bodyPr vert="horz" wrap="square" lIns="72000" tIns="45718" rIns="72000" bIns="45718" numCol="1" rtlCol="0" anchor="ctr" anchorCtr="0" compatLnSpc="1">
        <a:prstTxWarp prst="textNoShape">
          <a:avLst/>
        </a:prstTxWarp>
      </a:bodyPr>
      <a:lstStyle>
        <a:defPPr algn="ctr" defTabSz="914099">
          <a:defRPr sz="2000" dirty="0" smtClean="0">
            <a:solidFill>
              <a:srgbClr val="FFFFFF"/>
            </a:solidFill>
            <a:latin typeface="Calibri" pitchFamily="34" charset="0"/>
          </a:defRPr>
        </a:defPPr>
      </a:lstStyle>
      <a:style>
        <a:lnRef idx="0">
          <a:schemeClr val="accent3"/>
        </a:lnRef>
        <a:fillRef idx="3">
          <a:schemeClr val="accent3"/>
        </a:fillRef>
        <a:effectRef idx="3">
          <a:schemeClr val="accent3"/>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FAD18D62016C640A18B4602AF84C96B" ma:contentTypeVersion="0" ma:contentTypeDescription="Create a new document." ma:contentTypeScope="" ma:versionID="caa81f01dd96cdfbc3682f85211525f3">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27A27AF-67A1-4A64-B04E-6572043AD347}">
  <ds:schemaRefs>
    <ds:schemaRef ds:uri="http://schemas.microsoft.com/sharepoint/v3/contenttype/forms"/>
  </ds:schemaRefs>
</ds:datastoreItem>
</file>

<file path=customXml/itemProps2.xml><?xml version="1.0" encoding="utf-8"?>
<ds:datastoreItem xmlns:ds="http://schemas.openxmlformats.org/officeDocument/2006/customXml" ds:itemID="{C720BFF8-353C-459A-AFEF-E21478A415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36E36A69-20AF-4475-8E56-46E6A5BAB14A}">
  <ds:schemaRefs>
    <ds:schemaRef ds:uri="http://schemas.microsoft.com/office/2006/documentManagement/types"/>
    <ds:schemaRef ds:uri="http://purl.org/dc/dcmitype/"/>
    <ds:schemaRef ds:uri="http://www.w3.org/XML/1998/namespace"/>
    <ds:schemaRef ds:uri="http://purl.org/dc/elements/1.1/"/>
    <ds:schemaRef ds:uri="http://schemas.openxmlformats.org/package/2006/metadata/core-propertie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TechEd2010_Africa_16-9_Template</Template>
  <TotalTime>7671</TotalTime>
  <Words>5586</Words>
  <Application>Microsoft Macintosh PowerPoint</Application>
  <PresentationFormat>On-screen Show (16:9)</PresentationFormat>
  <Paragraphs>413</Paragraphs>
  <Slides>35</Slides>
  <Notes>35</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Consolas</vt:lpstr>
      <vt:lpstr>TechEd2010_Africa_16-9_Template</vt:lpstr>
      <vt:lpstr>PowerPoint Presentation</vt:lpstr>
      <vt:lpstr>Agile Development Practices, Explained</vt:lpstr>
      <vt:lpstr>Dice</vt:lpstr>
      <vt:lpstr>Demo - Beginner Programming</vt:lpstr>
      <vt:lpstr>PowerPoint Presentation</vt:lpstr>
      <vt:lpstr>PowerPoint Presentation</vt:lpstr>
      <vt:lpstr>Methodologies</vt:lpstr>
      <vt:lpstr>Core Agile Value Reduce the Cost of Mistakes</vt:lpstr>
      <vt:lpstr>Mistake #1</vt:lpstr>
      <vt:lpstr>What was the Mistake?</vt:lpstr>
      <vt:lpstr>Never say Never Misunderstood Requirement</vt:lpstr>
      <vt:lpstr>Recap #1 Misunderstood Requirement</vt:lpstr>
      <vt:lpstr>Mistake #2</vt:lpstr>
      <vt:lpstr>What was the Mistake?</vt:lpstr>
      <vt:lpstr>Recap #2 Knowledge Silo</vt:lpstr>
      <vt:lpstr>Mistake #3</vt:lpstr>
      <vt:lpstr>What was the Mistake?</vt:lpstr>
      <vt:lpstr>Recap #3 Changing Requirement</vt:lpstr>
      <vt:lpstr>Mistake #4</vt:lpstr>
      <vt:lpstr>What was the Mistake?</vt:lpstr>
      <vt:lpstr>Recap #4 Integration</vt:lpstr>
      <vt:lpstr>Mistake #5</vt:lpstr>
      <vt:lpstr>What was the Mistake?</vt:lpstr>
      <vt:lpstr> Bugs</vt:lpstr>
      <vt:lpstr>Recap #5 Bugs</vt:lpstr>
      <vt:lpstr>Test Driven Development ( TDD)</vt:lpstr>
      <vt:lpstr>Mistake #6</vt:lpstr>
      <vt:lpstr>What was the Mistake?</vt:lpstr>
      <vt:lpstr>Recap #6 Built Something Users Didn’t Like</vt:lpstr>
      <vt:lpstr>Iterative Development</vt:lpstr>
      <vt:lpstr>Iterative Development</vt:lpstr>
      <vt:lpstr>Common Agile Practices</vt:lpstr>
      <vt:lpstr>Make your  mistakes cheaper</vt:lpstr>
      <vt:lpstr>PowerPoint Presentation</vt:lpstr>
      <vt:lpstr>Contact</vt:lpstr>
    </vt:vector>
  </TitlesOfParts>
  <Manager>&lt;Content Manager Name Here&gt;</Manager>
  <Company>bbb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 Ed 2010 NA 4x3</dc:subject>
  <dc:creator>aaa</dc:creator>
  <dc:description>Event Location: New Orleans, LA
Audience: Technical, partners and customers, Developers, IT Professionals,</dc:description>
  <cp:lastModifiedBy>Llewellyn Falco</cp:lastModifiedBy>
  <cp:revision>101</cp:revision>
  <dcterms:created xsi:type="dcterms:W3CDTF">2010-09-29T05:53:27Z</dcterms:created>
  <dcterms:modified xsi:type="dcterms:W3CDTF">2023-03-03T06:21:04Z</dcterms:modified>
</cp:coreProperties>
</file>