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302" r:id="rId4"/>
    <p:sldId id="306" r:id="rId5"/>
    <p:sldId id="303" r:id="rId6"/>
    <p:sldId id="281" r:id="rId7"/>
    <p:sldId id="257" r:id="rId8"/>
    <p:sldId id="258" r:id="rId9"/>
    <p:sldId id="259" r:id="rId10"/>
    <p:sldId id="260" r:id="rId11"/>
    <p:sldId id="282" r:id="rId12"/>
    <p:sldId id="268" r:id="rId13"/>
    <p:sldId id="269" r:id="rId14"/>
    <p:sldId id="270" r:id="rId15"/>
    <p:sldId id="263" r:id="rId16"/>
    <p:sldId id="271" r:id="rId17"/>
    <p:sldId id="283" r:id="rId18"/>
    <p:sldId id="272" r:id="rId19"/>
    <p:sldId id="304" r:id="rId20"/>
    <p:sldId id="275" r:id="rId21"/>
    <p:sldId id="276" r:id="rId22"/>
    <p:sldId id="284" r:id="rId23"/>
    <p:sldId id="277" r:id="rId24"/>
    <p:sldId id="305" r:id="rId25"/>
    <p:sldId id="301" r:id="rId26"/>
    <p:sldId id="279" r:id="rId27"/>
    <p:sldId id="264" r:id="rId28"/>
    <p:sldId id="285" r:id="rId29"/>
    <p:sldId id="289" r:id="rId30"/>
    <p:sldId id="307" r:id="rId31"/>
    <p:sldId id="308" r:id="rId32"/>
    <p:sldId id="290" r:id="rId33"/>
    <p:sldId id="280" r:id="rId34"/>
    <p:sldId id="292" r:id="rId35"/>
    <p:sldId id="293" r:id="rId36"/>
    <p:sldId id="294" r:id="rId37"/>
    <p:sldId id="309" r:id="rId38"/>
    <p:sldId id="310" r:id="rId39"/>
    <p:sldId id="296" r:id="rId40"/>
    <p:sldId id="291" r:id="rId41"/>
    <p:sldId id="311" r:id="rId42"/>
    <p:sldId id="312" r:id="rId43"/>
    <p:sldId id="297" r:id="rId44"/>
    <p:sldId id="299" r:id="rId45"/>
    <p:sldId id="300" r:id="rId46"/>
    <p:sldId id="298" r:id="rId47"/>
    <p:sldId id="262" r:id="rId48"/>
    <p:sldId id="265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4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8/10/23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8/10/23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Exceptional 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with @LlewellynFalco &amp; @</a:t>
            </a:r>
            <a:r>
              <a:rPr lang="en-US" cap="none" dirty="0" err="1"/>
              <a:t>JamesRCounts</a:t>
            </a:r>
            <a:r>
              <a:rPr lang="en-US" cap="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1519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“Print variable values </a:t>
            </a:r>
          </a:p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in your error messages”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90879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heapful</a:t>
            </a:r>
            <a:r>
              <a:rPr lang="en-US" dirty="0"/>
              <a:t> of rectangles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47732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System.OutOfMemoryException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Out of memory.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p1, Point p2, Color c1, Color c2)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in c:\...\UnitTest1.cs:line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What went wrong?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10,000 rectangles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Brush too big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Garbage Collection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593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818" y="173045"/>
            <a:ext cx="11833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0),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B)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LinearGradientBrush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0, w, h),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1.0f);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85221" y="1167800"/>
            <a:ext cx="10714932" cy="1224338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Rectangle '{X=0,Y=0,Width=189,Height=0}' cannot have a width or height equal to 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80836" y="3769419"/>
            <a:ext cx="11768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@"Rectangle ‘{{X={0},Y={1},Width={2},Height={3}}}'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cannot have a width or height equal to 0."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start.Y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177996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OutOfMemoryException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(“Out of memory.”)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Out of memory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85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18791" y="3718790"/>
            <a:ext cx="9118164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Rectangle '{X=0,Y=0,Width=189,Height=0}' cannot have a width or height equal to 0.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LinearGradientBrush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(Point p1, Point p2, Color c1, Color c2)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MyForm.OnPaint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 in c:\...\UnitTest1.cs:line 64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Control.PaintWithErrorHandling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e, Int16 layer)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at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Control.OnPrint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PaintEventArgs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657331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What went wrong?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10,000 rectangles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Brush too big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Garbage Collection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12185388" cy="2862322"/>
            <a:chOff x="6611" y="377047"/>
            <a:chExt cx="12185388" cy="2862322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58 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59 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60 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61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62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63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64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65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66</a:t>
              </a:r>
            </a:p>
            <a:p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67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79520" y="377047"/>
              <a:ext cx="11712479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(</a:t>
              </a:r>
              <a:r>
                <a:rPr lang="nn-NO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nn-NO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i = 0; i &lt; 10000; i++)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w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.Width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h =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this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.Height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start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(0, 0);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end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Point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LinearGradientBrush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(start, end,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.Red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Color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.Blue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(Width),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random.Next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(Height), w, h);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  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e.Graphics.FillRectangle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(b,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rect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7381" y="5242283"/>
            <a:ext cx="1422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Height</a:t>
            </a:r>
            <a:r>
              <a:rPr lang="en-US" sz="2400" dirty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238089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“If the framework gives you bad exceptions, throw better ones”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383434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“Print other variables to provide context”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0683" y="441338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Rectangle '{X=0,Y=0,Width=189,Height=0}'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99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Cast into the (Void)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8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56966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System.InvalidCastException</a:t>
            </a:r>
            <a:r>
              <a:rPr lang="en-US" sz="2400" dirty="0"/>
              <a:t>: At least one element in the source array could not be cast down to the destination array type.</a:t>
            </a:r>
          </a:p>
          <a:p>
            <a:r>
              <a:rPr lang="en-US" sz="2400" dirty="0"/>
              <a:t>    at </a:t>
            </a:r>
            <a:r>
              <a:rPr lang="en-US" sz="2400" u="sng" dirty="0" err="1"/>
              <a:t>System.Array</a:t>
            </a:r>
            <a:r>
              <a:rPr lang="en-US" sz="2400" dirty="0" err="1"/>
              <a:t>.</a:t>
            </a:r>
            <a:r>
              <a:rPr lang="en-US" sz="2400" u="sng" dirty="0" err="1"/>
              <a:t>Copy</a:t>
            </a:r>
            <a:r>
              <a:rPr lang="en-US" sz="2400" dirty="0"/>
              <a:t>(Array s, Array d, Int32 l) </a:t>
            </a:r>
          </a:p>
          <a:p>
            <a:r>
              <a:rPr lang="en-US" sz="2400" dirty="0"/>
              <a:t>    at </a:t>
            </a:r>
            <a:r>
              <a:rPr lang="en-US" sz="2400" u="sng" dirty="0" err="1"/>
              <a:t>UnitTests</a:t>
            </a:r>
            <a:r>
              <a:rPr lang="en-US" sz="2400" dirty="0" err="1"/>
              <a:t>.</a:t>
            </a:r>
            <a:r>
              <a:rPr lang="en-US" sz="2400" u="sng" dirty="0" err="1"/>
              <a:t>ArrayCopy</a:t>
            </a:r>
            <a:r>
              <a:rPr lang="en-US" sz="2400" dirty="0"/>
              <a:t>() in </a:t>
            </a:r>
            <a:r>
              <a:rPr lang="en-US" sz="2400" u="sng" dirty="0"/>
              <a:t>UnitTest1.cs: line 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doesn’t fit?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A) </a:t>
            </a:r>
            <a:r>
              <a:rPr lang="en-US" sz="2400" dirty="0"/>
              <a:t>Button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B) </a:t>
            </a:r>
            <a:r>
              <a:rPr lang="en-US" sz="2400" dirty="0"/>
              <a:t>Form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ToolTip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D) </a:t>
            </a:r>
            <a:r>
              <a:rPr lang="en-US" sz="2400" dirty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9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7838" y="1167800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41365" y="3144026"/>
            <a:ext cx="1145521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&lt;Form&gt; could not be cast to destination array type &lt;Control[]&gt;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23822" y="3939405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InvalidCastException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{0}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could not be cast to destination array type &lt;</a:t>
            </a:r>
            <a:r>
              <a:rPr lang="en-US" dirty="0">
                <a:solidFill>
                  <a:srgbClr val="3CB37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{1}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element.GetType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to.GetType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().Name);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915" y="2275119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InvalidCastException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(“…text…”)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915" y="1305401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At least one element in the source array could not be cast down to the destination array type.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0992" y="253937"/>
            <a:ext cx="110279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.Copy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(from, to,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from.Length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121941" y="253937"/>
            <a:ext cx="5807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13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17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5904" y="3244334"/>
            <a:ext cx="3980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http://youtu.be/k6C_HjWr3Nk?t=3m30s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821" y="2097741"/>
            <a:ext cx="2142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Eddie Izzard’s printer</a:t>
            </a:r>
          </a:p>
        </p:txBody>
      </p:sp>
    </p:spTree>
    <p:extLst>
      <p:ext uri="{BB962C8B-B14F-4D97-AF65-F5344CB8AC3E}">
        <p14:creationId xmlns:p14="http://schemas.microsoft.com/office/powerpoint/2010/main" val="41043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8762" y="1678587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/>
              <a:t>System.InvalidCastException</a:t>
            </a:r>
            <a:r>
              <a:rPr lang="en-US" sz="2400" dirty="0"/>
              <a:t>: &lt;Form&gt; could not be cast to destination array type &lt;Control[]&gt;</a:t>
            </a:r>
          </a:p>
          <a:p>
            <a:r>
              <a:rPr lang="en-US" sz="2400" dirty="0"/>
              <a:t>    at </a:t>
            </a:r>
            <a:r>
              <a:rPr lang="en-US" sz="2400" u="sng" dirty="0" err="1"/>
              <a:t>System.Array</a:t>
            </a:r>
            <a:r>
              <a:rPr lang="en-US" sz="2400" dirty="0" err="1"/>
              <a:t>.</a:t>
            </a:r>
            <a:r>
              <a:rPr lang="en-US" sz="2400" u="sng" dirty="0" err="1"/>
              <a:t>Copy</a:t>
            </a:r>
            <a:r>
              <a:rPr lang="en-US" sz="2400" dirty="0"/>
              <a:t>(Array s, Array d, Int32 l) </a:t>
            </a:r>
          </a:p>
          <a:p>
            <a:r>
              <a:rPr lang="en-US" sz="2400" dirty="0"/>
              <a:t>    at </a:t>
            </a:r>
            <a:r>
              <a:rPr lang="en-US" sz="2400" u="sng" dirty="0" err="1"/>
              <a:t>UnitTests</a:t>
            </a:r>
            <a:r>
              <a:rPr lang="en-US" sz="2400" dirty="0" err="1"/>
              <a:t>.</a:t>
            </a:r>
            <a:r>
              <a:rPr lang="en-US" sz="2400" u="sng" dirty="0" err="1"/>
              <a:t>ArrayCopy</a:t>
            </a:r>
            <a:r>
              <a:rPr lang="en-US" sz="2400" dirty="0"/>
              <a:t>() in </a:t>
            </a:r>
            <a:r>
              <a:rPr lang="en-US" sz="2400" u="sng" dirty="0"/>
              <a:t>UnitTest1.cs: line 13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35545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doesn’t fit?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A) </a:t>
            </a:r>
            <a:r>
              <a:rPr lang="en-US" sz="2400" dirty="0"/>
              <a:t>Button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B) </a:t>
            </a:r>
            <a:r>
              <a:rPr lang="en-US" sz="2400" dirty="0"/>
              <a:t>Form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ToolTip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D) </a:t>
            </a:r>
            <a:r>
              <a:rPr lang="en-US" sz="2400" dirty="0"/>
              <a:t>I don’t know</a:t>
            </a:r>
          </a:p>
          <a:p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611" y="377047"/>
            <a:ext cx="12068432" cy="1200329"/>
            <a:chOff x="6611" y="377047"/>
            <a:chExt cx="12068432" cy="1200329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87381" y="377047"/>
              <a:ext cx="114876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from = {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Button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ToolTip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(), };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Component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[] to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Collage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().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GetMemories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Array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.Copy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(from, to,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from.Length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469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“Runtime details make it clear where the error comes from”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3646466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date with a parser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4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1713" y="1124589"/>
            <a:ext cx="11976281" cy="193899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The string was not recognized as a valid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 There is an unknown word starting at index 7.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 styles)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(String s)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75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471562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 do you need to sanitize the date?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A) </a:t>
            </a:r>
            <a:r>
              <a:rPr lang="en-US" sz="2400" dirty="0"/>
              <a:t>Include </a:t>
            </a:r>
            <a:r>
              <a:rPr lang="en-US" sz="2400" dirty="0" err="1"/>
              <a:t>CultureInfo</a:t>
            </a:r>
            <a:endParaRPr lang="en-US" sz="2400" dirty="0"/>
          </a:p>
          <a:p>
            <a:r>
              <a:rPr lang="en-US" sz="2400" b="1" dirty="0">
                <a:solidFill>
                  <a:srgbClr val="FFC000"/>
                </a:solidFill>
              </a:rPr>
              <a:t>B) </a:t>
            </a:r>
            <a:r>
              <a:rPr lang="en-US" sz="2400" dirty="0"/>
              <a:t>Remove “</a:t>
            </a:r>
            <a:r>
              <a:rPr lang="en-US" sz="2400" dirty="0" err="1"/>
              <a:t>th</a:t>
            </a:r>
            <a:r>
              <a:rPr lang="en-US" sz="2400" dirty="0"/>
              <a:t>”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Only use first three letters of the month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D) </a:t>
            </a:r>
            <a:r>
              <a:rPr lang="en-US" sz="2400" dirty="0"/>
              <a:t>Other</a:t>
            </a:r>
          </a:p>
          <a:p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611" y="377047"/>
            <a:ext cx="7732087" cy="461665"/>
            <a:chOff x="6611" y="377047"/>
            <a:chExt cx="7732087" cy="461665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587381" y="377047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20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64251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Cannot parse "March 6th 2010“ at index 7</a:t>
            </a:r>
          </a:p>
          <a:p>
            <a:r>
              <a:rPr lang="en-US" sz="2400" dirty="0"/>
              <a:t>     Valid formats include: </a:t>
            </a:r>
          </a:p>
          <a:p>
            <a:r>
              <a:rPr lang="en-US" sz="2400" dirty="0"/>
              <a:t>		"&lt;Month&gt; &lt;Day&gt; &lt;Year&gt;" =&gt; “January 14 2010”</a:t>
            </a:r>
          </a:p>
          <a:p>
            <a:r>
              <a:rPr lang="en-US" sz="2400" dirty="0"/>
              <a:t>		"&lt;Month&gt;/&lt;Day&gt;/&lt;Year&gt;" =&gt; “1/14/2010”</a:t>
            </a:r>
          </a:p>
          <a:p>
            <a:r>
              <a:rPr lang="en-US" sz="2400" dirty="0"/>
              <a:t>		"&lt;Year&gt;-&lt;Month&gt;-&lt;Day&gt;" =&gt; “2010-01-24”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3833" y="4948781"/>
            <a:ext cx="860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parse '{0}' at index {1}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Valid formats include: {2}",</a:t>
            </a:r>
          </a:p>
          <a:p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input, 7,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tldr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0403" y="1834056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FormatException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(“…text…” + index)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string was not recognized as a valid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. There is an unknown word starting at index 7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21941" y="145925"/>
            <a:ext cx="7732087" cy="461665"/>
            <a:chOff x="121941" y="145925"/>
            <a:chExt cx="7732087" cy="461665"/>
          </a:xfrm>
        </p:grpSpPr>
        <p:sp>
          <p:nvSpPr>
            <p:cNvPr id="15" name="Rectangle 14"/>
            <p:cNvSpPr/>
            <p:nvPr/>
          </p:nvSpPr>
          <p:spPr>
            <a:xfrm>
              <a:off x="121941" y="145925"/>
              <a:ext cx="5807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75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02711" y="145925"/>
              <a:ext cx="71513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DateTime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.Parse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form.Date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546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01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75 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000" y="910405"/>
            <a:ext cx="11976281" cy="2554545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System.FormatException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Cannot parse "March 6th 2010" at index 7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Valid formats include: 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 &lt;Day&gt; &lt;Year&gt;" =&gt; "January 14 2010"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"&lt;Month&gt;/&lt;Day&gt;/&lt;Year&gt;" =&gt; "1/14/2010"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"&lt;Year&gt;-&lt;Month&gt;-&lt;Day&gt;" =&gt; "2010-01-24"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System.DateTimeParse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DateTimeFormatInfo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dtfi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 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DateTimeStyles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 styles)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System.DateTime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(String s)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0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0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DateTimeParse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0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75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531767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 do you need to sanitize the date?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A) </a:t>
            </a:r>
            <a:r>
              <a:rPr lang="en-US" sz="2400" dirty="0"/>
              <a:t>Include </a:t>
            </a:r>
            <a:r>
              <a:rPr lang="en-US" sz="2400" dirty="0" err="1"/>
              <a:t>CultureInfo</a:t>
            </a:r>
            <a:endParaRPr lang="en-US" sz="2400" dirty="0"/>
          </a:p>
          <a:p>
            <a:r>
              <a:rPr lang="en-US" sz="2400" b="1" dirty="0">
                <a:solidFill>
                  <a:srgbClr val="FFC000"/>
                </a:solidFill>
              </a:rPr>
              <a:t>B) </a:t>
            </a:r>
            <a:r>
              <a:rPr lang="en-US" sz="2400" dirty="0"/>
              <a:t>Remove “</a:t>
            </a:r>
            <a:r>
              <a:rPr lang="en-US" sz="2400" dirty="0" err="1"/>
              <a:t>th</a:t>
            </a:r>
            <a:r>
              <a:rPr lang="en-US" sz="2400" dirty="0"/>
              <a:t>”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Only us first three letters of the month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D) </a:t>
            </a:r>
            <a:r>
              <a:rPr lang="en-US" sz="2400" dirty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204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“Show </a:t>
            </a:r>
            <a:r>
              <a:rPr lang="en-US" sz="4800" i="1" spc="-50" dirty="0" err="1">
                <a:latin typeface="+mj-lt"/>
                <a:ea typeface="+mj-ea"/>
                <a:cs typeface="+mj-cs"/>
              </a:rPr>
              <a:t>tl;dr</a:t>
            </a:r>
            <a:r>
              <a:rPr lang="en-US" sz="4800" i="1" spc="-50" dirty="0">
                <a:latin typeface="+mj-lt"/>
                <a:ea typeface="+mj-ea"/>
                <a:cs typeface="+mj-cs"/>
              </a:rPr>
              <a:t> examples if </a:t>
            </a:r>
          </a:p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particular formats are required”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30984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Touching your privates in public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29093" y="3718790"/>
            <a:ext cx="900786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Method '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 not found.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(String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…)  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What went wrong?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Not on </a:t>
            </a:r>
            <a:r>
              <a:rPr lang="en-US" sz="2200" dirty="0" err="1"/>
              <a:t>ButtonBase</a:t>
            </a:r>
            <a:endParaRPr lang="en-US" sz="2200" dirty="0"/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Wrong parameters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Docs are out of date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75052" y="2328302"/>
            <a:ext cx="8707772" cy="943807"/>
            <a:chOff x="394283" y="2391623"/>
            <a:chExt cx="8707772" cy="943807"/>
          </a:xfrm>
        </p:grpSpPr>
        <p:sp>
          <p:nvSpPr>
            <p:cNvPr id="11" name="Rectangle 10"/>
            <p:cNvSpPr/>
            <p:nvPr/>
          </p:nvSpPr>
          <p:spPr>
            <a:xfrm>
              <a:off x="394283" y="2391623"/>
              <a:ext cx="8707772" cy="94380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134794" y="2877554"/>
              <a:ext cx="42370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private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bool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GetFlag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flag) </a:t>
              </a:r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306" y="2391623"/>
              <a:ext cx="437197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72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 code must compile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exceptions must be thrown because of standard calls to the </a:t>
            </a:r>
            <a:r>
              <a:rPr lang="en-US" dirty="0" err="1"/>
              <a:t>.Net</a:t>
            </a:r>
            <a:r>
              <a:rPr lang="en-US" dirty="0"/>
              <a:t> BCL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improvements must be possible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12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38130"/>
            <a:ext cx="11368745" cy="89888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128504" y="2229361"/>
            <a:ext cx="10463727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267680"/>
            <a:ext cx="1175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throw new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MissingMethodException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(“…text…” + method + “…text…”)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403" y="820270"/>
            <a:ext cx="1175431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Method '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System.Windows.Forms.ButtonBase.GetFlag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 not found.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1" y="145925"/>
            <a:ext cx="580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10889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</p:txBody>
      </p:sp>
    </p:spTree>
    <p:extLst>
      <p:ext uri="{BB962C8B-B14F-4D97-AF65-F5344CB8AC3E}">
        <p14:creationId xmlns:p14="http://schemas.microsoft.com/office/powerpoint/2010/main" val="55556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54857" y="2309918"/>
            <a:ext cx="86064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MissingMethodException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@"Cannot find method: {0}.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Possible methods starting with “{1}” are:\n{2}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Common Fixes\n{3}“, </a:t>
            </a: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method, method[0],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.GetMethodsStartingWith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(method[0]),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commonFixes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56341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385542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[]).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GetPreferedSizeCore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(Size)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(String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…)  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What went wrong?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Not on </a:t>
            </a:r>
            <a:r>
              <a:rPr lang="en-US" sz="2200" dirty="0" err="1"/>
              <a:t>ButtonBase</a:t>
            </a:r>
            <a:endParaRPr lang="en-US" sz="2200" dirty="0"/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Wrong parameters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Docs are out of date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ButtonBase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{ 0x0010 });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003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“Don’t hold back,</a:t>
            </a:r>
          </a:p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You don’t know which clue will help”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354226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1" y="377047"/>
            <a:ext cx="580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83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84 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85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86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617" y="2018654"/>
            <a:ext cx="9007861" cy="313932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System.MissingMethodException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Cannot find method: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GetFlag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Possible methods starting with “G” are: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&lt;none&gt;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Common Fixes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not listed it might be on a base class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i.e.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(o, new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PrivateType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If method is listed check your parameter list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i.e.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p.Invoke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”, param1, param2)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System.RuntimeType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InvokeMember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(String name,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bindingFlags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 …)  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ButtonAnimation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85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862" y="3616707"/>
            <a:ext cx="28667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What went wrong?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Not on Button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Wrong parameters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Docs are out of date 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87381" y="377047"/>
            <a:ext cx="114481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SignUpPrompt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su.Advertise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su.BuyButton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pb.Invoke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GetFlag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0x0010);</a:t>
            </a:r>
          </a:p>
          <a:p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isAnimating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896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Don’t disturb the 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…or </a:t>
            </a:r>
            <a:r>
              <a:rPr lang="en-US" b="1" cap="none" dirty="0">
                <a:latin typeface="+mn-lt"/>
              </a:rPr>
              <a:t>D</a:t>
            </a:r>
            <a:r>
              <a:rPr lang="en-US" cap="none" dirty="0"/>
              <a:t>ynamically </a:t>
            </a:r>
            <a:r>
              <a:rPr lang="en-US" b="1" cap="none" dirty="0">
                <a:latin typeface="+mn-lt"/>
              </a:rPr>
              <a:t>L</a:t>
            </a:r>
            <a:r>
              <a:rPr lang="en-US" cap="none" dirty="0"/>
              <a:t>ost </a:t>
            </a:r>
            <a:r>
              <a:rPr lang="en-US" b="1" cap="none" dirty="0">
                <a:latin typeface="+mn-lt"/>
              </a:rPr>
              <a:t>L</a:t>
            </a:r>
            <a:r>
              <a:rPr lang="en-US" cap="none" dirty="0"/>
              <a:t>ibrary</a:t>
            </a:r>
          </a:p>
        </p:txBody>
      </p:sp>
    </p:spTree>
    <p:extLst>
      <p:ext uri="{BB962C8B-B14F-4D97-AF65-F5344CB8AC3E}">
        <p14:creationId xmlns:p14="http://schemas.microsoft.com/office/powerpoint/2010/main" val="3543114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9708" y="3644804"/>
            <a:ext cx="6862119" cy="1754326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(Exception from HRESULT: 0x8007007E)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Why can’t we find the DLL?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Wrong File Permissions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Wrong Working Directory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Wrong Processor Arch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9242" y="2235543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06/25/2014  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48380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12326" y="726737"/>
            <a:ext cx="11368745" cy="1790552"/>
            <a:chOff x="296995" y="1247012"/>
            <a:chExt cx="10714932" cy="1224338"/>
          </a:xfrm>
        </p:grpSpPr>
        <p:grpSp>
          <p:nvGrpSpPr>
            <p:cNvPr id="5" name="Group 4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327188" y="2671151"/>
            <a:ext cx="8118487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0403" y="1971433"/>
            <a:ext cx="1175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throw new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DllNotFoundException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(“…text…” + index)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403" y="864338"/>
            <a:ext cx="1175431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Unable to load DLL 'libsvn_client-1-0.dll':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 specified module could not be found. </a:t>
            </a:r>
          </a:p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(Exception from HRESULT: 0x8007007E)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40" y="145925"/>
            <a:ext cx="710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2711" y="1459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45822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65615" y="1879612"/>
            <a:ext cx="860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DllNotFoundException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@"Problems loading  dependencies for '{0}'.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Could not find dependency: '{1}'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Required libraries:\n{2}"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missingDependancy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allDependancies.ToReadableString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06618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10" y="377047"/>
            <a:ext cx="7018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82 </a:t>
            </a:r>
          </a:p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100 </a:t>
            </a:r>
          </a:p>
          <a:p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</a:p>
        </p:txBody>
      </p:sp>
      <p:sp>
        <p:nvSpPr>
          <p:cNvPr id="5" name="Rectangle 4"/>
          <p:cNvSpPr/>
          <p:nvPr/>
        </p:nvSpPr>
        <p:spPr>
          <a:xfrm>
            <a:off x="3715265" y="2821021"/>
            <a:ext cx="8097795" cy="3416320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System.DllNotFoundException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Problems loading dependencies for “libsvn_client-1-0.dll”.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Could not find dependency: “MSYS-1.0.dll”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Required libraries: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MSYS-1.0.dll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LIBSVN_DELTA-1-0.DLL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LIBSVN_DIFF-1-0.DLL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LIBAPR-0-0.DLL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LIBSVN_SUBR-1-0.DLL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ExceptionalExamples.NativeDll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svn_client_info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 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NativeTest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82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6387" y="3644804"/>
            <a:ext cx="3408947" cy="21544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Why can’t we find the DLL?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A) </a:t>
            </a:r>
            <a:r>
              <a:rPr lang="en-US" sz="2200" dirty="0"/>
              <a:t>Wrong File Permissions</a:t>
            </a:r>
          </a:p>
          <a:p>
            <a:r>
              <a:rPr lang="en-US" sz="2200" b="1" dirty="0">
                <a:solidFill>
                  <a:srgbClr val="FFC000"/>
                </a:solidFill>
              </a:rPr>
              <a:t>B) </a:t>
            </a:r>
            <a:r>
              <a:rPr lang="en-US" sz="2200" dirty="0"/>
              <a:t>Wrong Working Directory</a:t>
            </a:r>
          </a:p>
          <a:p>
            <a:r>
              <a:rPr lang="en-US" sz="2200" b="1" dirty="0">
                <a:solidFill>
                  <a:schemeClr val="accent2"/>
                </a:solidFill>
              </a:rPr>
              <a:t>C)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dirty="0"/>
              <a:t>Wrong Processor Arch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D) </a:t>
            </a:r>
            <a:r>
              <a:rPr lang="en-US" sz="2200" dirty="0"/>
              <a:t>Other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587381" y="377047"/>
            <a:ext cx="103549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NativeDll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DllImport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"libsvn_client-1-0.dll"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extern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svn_client_info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Rectangle 5"/>
          <p:cNvSpPr/>
          <p:nvPr/>
        </p:nvSpPr>
        <p:spPr>
          <a:xfrm>
            <a:off x="146387" y="1810870"/>
            <a:ext cx="8690919" cy="9233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06/25/2014  09:59 PM            10,240 ExceptionalExamples.dll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06/03/2014  06:11 AM           255,849 libsvn_client-1-0.dll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2 File(s)       266,089 bytes</a:t>
            </a:r>
          </a:p>
        </p:txBody>
      </p:sp>
    </p:spTree>
    <p:extLst>
      <p:ext uri="{BB962C8B-B14F-4D97-AF65-F5344CB8AC3E}">
        <p14:creationId xmlns:p14="http://schemas.microsoft.com/office/powerpoint/2010/main" val="321795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97280" y="1468005"/>
            <a:ext cx="10058400" cy="10255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The next time you write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662775"/>
            <a:ext cx="10058400" cy="4024313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4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4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(…);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97280" y="4749936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…you will remember this talk</a:t>
            </a:r>
          </a:p>
        </p:txBody>
      </p:sp>
    </p:spTree>
    <p:extLst>
      <p:ext uri="{BB962C8B-B14F-4D97-AF65-F5344CB8AC3E}">
        <p14:creationId xmlns:p14="http://schemas.microsoft.com/office/powerpoint/2010/main" val="42099927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“Highlight root causes”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1737448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84499" y="146555"/>
            <a:ext cx="11033761" cy="4834236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spc="-50" dirty="0"/>
              <a:t>Use variable values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/>
              <a:t>Wrap bad exceptions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/>
              <a:t>Provide context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/>
              <a:t>Show runtime details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 err="1"/>
              <a:t>tl;dr</a:t>
            </a:r>
            <a:r>
              <a:rPr lang="en-US" sz="3200" i="1" spc="-50" dirty="0"/>
              <a:t> examples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/>
              <a:t>Extra information</a:t>
            </a:r>
          </a:p>
          <a:p>
            <a:pPr algn="ctr">
              <a:lnSpc>
                <a:spcPct val="150000"/>
              </a:lnSpc>
            </a:pPr>
            <a:r>
              <a:rPr lang="en-US" sz="3200" i="1" spc="-50" dirty="0"/>
              <a:t>Highlight root causes</a:t>
            </a:r>
          </a:p>
        </p:txBody>
      </p:sp>
    </p:spTree>
    <p:extLst>
      <p:ext uri="{BB962C8B-B14F-4D97-AF65-F5344CB8AC3E}">
        <p14:creationId xmlns:p14="http://schemas.microsoft.com/office/powerpoint/2010/main" val="2733477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341595"/>
              </p:ext>
            </p:extLst>
          </p:nvPr>
        </p:nvGraphicFramePr>
        <p:xfrm>
          <a:off x="479596" y="1989243"/>
          <a:ext cx="11243908" cy="3319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0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0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0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4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options 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can you make this exceptional?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me the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Lets ask</a:t>
                      </a:r>
                      <a:r>
                        <a:rPr lang="en-US" baseline="0" dirty="0"/>
                        <a:t> our studio audience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7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Unfortunately, when I run this…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Prove to me that you can do this</a:t>
                      </a:r>
                      <a:r>
                        <a:rPr lang="en-US" baseline="0" dirty="0"/>
                        <a:t> in code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Lets go back in time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What am I supposed to learn from this?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7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Applause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Cue Cards</a:t>
            </a:r>
          </a:p>
        </p:txBody>
      </p:sp>
    </p:spTree>
    <p:extLst>
      <p:ext uri="{BB962C8B-B14F-4D97-AF65-F5344CB8AC3E}">
        <p14:creationId xmlns:p14="http://schemas.microsoft.com/office/powerpoint/2010/main" val="21978922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1327900" y="114796"/>
            <a:ext cx="4570420" cy="8270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/>
              <a:t>Approval Tests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6593215" y="428589"/>
            <a:ext cx="3962400" cy="4750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algn="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defRPr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20 episode </a:t>
            </a:r>
            <a:r>
              <a:rPr lang="en-US" sz="2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youtube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series</a:t>
            </a:r>
          </a:p>
        </p:txBody>
      </p:sp>
      <p:pic>
        <p:nvPicPr>
          <p:cNvPr id="5" name="Picture 4" descr="IMG_011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8" r="7022"/>
          <a:stretch/>
        </p:blipFill>
        <p:spPr>
          <a:xfrm rot="5400000">
            <a:off x="3031722" y="-960025"/>
            <a:ext cx="5623298" cy="939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46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3 at 1.14.5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48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 bwMode="auto">
          <a:xfrm>
            <a:off x="4220" y="0"/>
            <a:ext cx="1218778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384" tIns="43192" rIns="86384" bIns="43192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pluralsight.com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/kids</a:t>
            </a:r>
            <a:br>
              <a:rPr lang="en-US" sz="4000" dirty="0">
                <a:solidFill>
                  <a:srgbClr val="8800AC"/>
                </a:solidFill>
              </a:rPr>
            </a:br>
            <a:endParaRPr lang="en-US" sz="4000" dirty="0">
              <a:solidFill>
                <a:srgbClr val="8800A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275" y="3614454"/>
            <a:ext cx="2553085" cy="1917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715" y="4462101"/>
            <a:ext cx="2027775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346" r="5881"/>
          <a:stretch/>
        </p:blipFill>
        <p:spPr>
          <a:xfrm>
            <a:off x="2234766" y="4377887"/>
            <a:ext cx="1404363" cy="1452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b="6837"/>
          <a:stretch/>
        </p:blipFill>
        <p:spPr>
          <a:xfrm>
            <a:off x="4766941" y="804028"/>
            <a:ext cx="3124200" cy="122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3329" y="895371"/>
            <a:ext cx="1906979" cy="179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112" y="953018"/>
            <a:ext cx="12573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60" y="2426330"/>
            <a:ext cx="2922056" cy="16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82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620903" y="514350"/>
            <a:ext cx="7772400" cy="8277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Contact Information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216395" y="5320174"/>
            <a:ext cx="4492022" cy="79753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Font typeface="Calibri" panose="020F0502020204030204" pitchFamily="34" charset="0"/>
              <a:buNone/>
            </a:pPr>
            <a:r>
              <a:rPr lang="en-US" sz="2400" b="1" dirty="0"/>
              <a:t>@LlewellynFalco</a:t>
            </a:r>
            <a:br>
              <a:rPr lang="en-US" b="1" dirty="0"/>
            </a:br>
            <a:r>
              <a:rPr lang="en-US" dirty="0"/>
              <a:t>http://</a:t>
            </a:r>
            <a:r>
              <a:rPr lang="en-US" dirty="0" err="1"/>
              <a:t>LlewellynFalco.Blogspot.com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180" y="4157670"/>
            <a:ext cx="1959012" cy="1967505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2828731" y="1308624"/>
            <a:ext cx="4492022" cy="79753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sz="2400" b="1" dirty="0"/>
              <a:t>@</a:t>
            </a:r>
            <a:r>
              <a:rPr lang="en-US" sz="2400" b="1" dirty="0" err="1"/>
              <a:t>JamesRCounts</a:t>
            </a:r>
            <a:endParaRPr lang="en-US" sz="2400" b="1" dirty="0"/>
          </a:p>
          <a:p>
            <a:pPr>
              <a:buNone/>
            </a:pPr>
            <a:r>
              <a:rPr lang="en-US" dirty="0"/>
              <a:t>http://</a:t>
            </a:r>
            <a:r>
              <a:rPr lang="en-US" dirty="0" err="1"/>
              <a:t>IHadThisIdeaOnce.com</a:t>
            </a:r>
            <a:endParaRPr lang="en-US" dirty="0"/>
          </a:p>
        </p:txBody>
      </p:sp>
      <p:pic>
        <p:nvPicPr>
          <p:cNvPr id="7" name="Picture 6" descr="Screen Shot 2014-06-25 at 11.06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0" y="1294365"/>
            <a:ext cx="1907298" cy="1904916"/>
          </a:xfrm>
          <a:prstGeom prst="rect">
            <a:avLst/>
          </a:prstGeom>
          <a:noFill/>
          <a:ln>
            <a:noFill/>
          </a:ln>
          <a:effectLst>
            <a:glow rad="38100">
              <a:schemeClr val="bg2">
                <a:alpha val="40000"/>
              </a:schemeClr>
            </a:glow>
            <a:outerShdw dist="35921" dir="2700000" algn="ctr" rotWithShape="0">
              <a:schemeClr val="bg2"/>
            </a:outerShdw>
            <a:softEdge rad="12700"/>
          </a:effectLst>
        </p:spPr>
      </p:pic>
      <p:sp>
        <p:nvSpPr>
          <p:cNvPr id="6" name="TextBox 5"/>
          <p:cNvSpPr txBox="1"/>
          <p:nvPr/>
        </p:nvSpPr>
        <p:spPr>
          <a:xfrm>
            <a:off x="5785556" y="719666"/>
            <a:ext cx="6162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Slides at http://</a:t>
            </a:r>
            <a:r>
              <a:rPr lang="en-US" sz="2000" dirty="0" err="1"/>
              <a:t>lfal.co</a:t>
            </a:r>
            <a:r>
              <a:rPr lang="en-US" sz="2000" dirty="0"/>
              <a:t>/</a:t>
            </a:r>
            <a:r>
              <a:rPr lang="en-US" sz="2000" dirty="0" err="1"/>
              <a:t>ExceptionalExceptions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3752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“Give example code </a:t>
            </a:r>
          </a:p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for any setup needed”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416516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97280" y="264188"/>
            <a:ext cx="10058400" cy="1025525"/>
          </a:xfrm>
        </p:spPr>
        <p:txBody>
          <a:bodyPr>
            <a:normAutofit/>
          </a:bodyPr>
          <a:lstStyle/>
          <a:p>
            <a:r>
              <a:rPr lang="en-US" sz="3600" dirty="0"/>
              <a:t>This exception proves the rule…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97280" y="1414804"/>
            <a:ext cx="10058400" cy="4024313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i="1" spc="-50" dirty="0">
                <a:latin typeface="+mj-lt"/>
                <a:ea typeface="+mj-ea"/>
                <a:cs typeface="+mj-cs"/>
              </a:rPr>
              <a:t>“Point to online documentation”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97280" y="5234030"/>
            <a:ext cx="10058400" cy="1025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…to give the confused coder some guidance</a:t>
            </a:r>
          </a:p>
        </p:txBody>
      </p:sp>
    </p:spTree>
    <p:extLst>
      <p:ext uri="{BB962C8B-B14F-4D97-AF65-F5344CB8AC3E}">
        <p14:creationId xmlns:p14="http://schemas.microsoft.com/office/powerpoint/2010/main" val="116205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Game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Show code that caused the exception to be thrown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Propose better Exception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Ask again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route to null evil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1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Object reference not set to an instance of an object.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is null?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A) </a:t>
            </a:r>
            <a:r>
              <a:rPr lang="en-US" sz="2400" dirty="0"/>
              <a:t>a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B) </a:t>
            </a:r>
            <a:r>
              <a:rPr lang="en-US" sz="2400" dirty="0"/>
              <a:t>b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c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D) </a:t>
            </a:r>
            <a:r>
              <a:rPr lang="en-US" sz="2400" dirty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138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995" y="315711"/>
            <a:ext cx="11451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IL_0028: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ldloc.1</a:t>
            </a:r>
            <a:br>
              <a:rPr lang="en-US" sz="2400" dirty="0"/>
            </a:b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IL_0029:</a:t>
            </a:r>
            <a:r>
              <a:rPr lang="en-US" sz="2400" dirty="0"/>
              <a:t> </a:t>
            </a:r>
            <a:r>
              <a:rPr lang="en-US" sz="2400" dirty="0" err="1">
                <a:solidFill>
                  <a:srgbClr val="0000FF"/>
                </a:solidFill>
              </a:rPr>
              <a:t>callvirt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instance</a:t>
            </a:r>
            <a:r>
              <a:rPr lang="en-US" sz="2400" dirty="0"/>
              <a:t> </a:t>
            </a:r>
            <a:r>
              <a:rPr lang="en-US" sz="2400" b="1" dirty="0">
                <a:solidFill>
                  <a:srgbClr val="0000FF"/>
                </a:solidFill>
              </a:rPr>
              <a:t>object</a:t>
            </a:r>
            <a:r>
              <a:rPr lang="en-US" sz="2400" dirty="0"/>
              <a:t> </a:t>
            </a:r>
            <a:r>
              <a:rPr lang="en-US" sz="2400" dirty="0" err="1"/>
              <a:t>ExceptionalExamples.Route</a:t>
            </a:r>
            <a:r>
              <a:rPr lang="en-US" sz="2400" dirty="0"/>
              <a:t>::</a:t>
            </a:r>
            <a:r>
              <a:rPr lang="en-US" sz="2400" dirty="0" err="1"/>
              <a:t>get_To</a:t>
            </a:r>
            <a:r>
              <a:rPr lang="en-US" sz="2400" dirty="0"/>
              <a:t>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9244" y="3254510"/>
            <a:ext cx="559284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Null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reference</a:t>
            </a:r>
            <a:r>
              <a:rPr lang="en-US" sz="2400" dirty="0"/>
              <a:t> while executing: </a:t>
            </a:r>
            <a:r>
              <a:rPr lang="en-US" sz="2400" dirty="0" err="1"/>
              <a:t>Route.To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129244" y="3716175"/>
            <a:ext cx="884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NullReferenceException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"Null reference while executing: {0}.{1}"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m.ClassName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m.MethodSignature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-73860" y="1397917"/>
            <a:ext cx="12191999" cy="793765"/>
            <a:chOff x="-73860" y="1397917"/>
            <a:chExt cx="12191999" cy="793765"/>
          </a:xfrm>
        </p:grpSpPr>
        <p:sp>
          <p:nvSpPr>
            <p:cNvPr id="2" name="TextBox 1"/>
            <p:cNvSpPr txBox="1"/>
            <p:nvPr/>
          </p:nvSpPr>
          <p:spPr>
            <a:xfrm>
              <a:off x="392593" y="1822350"/>
              <a:ext cx="11259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throw new </a:t>
              </a:r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NullReferenceException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(“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”)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73860" y="1397917"/>
              <a:ext cx="1219199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Object reference not set to an instance of an object.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96995" y="1247012"/>
            <a:ext cx="10714932" cy="1224338"/>
            <a:chOff x="296995" y="1247012"/>
            <a:chExt cx="10714932" cy="1224338"/>
          </a:xfrm>
        </p:grpSpPr>
        <p:grpSp>
          <p:nvGrpSpPr>
            <p:cNvPr id="21" name="Group 20"/>
            <p:cNvGrpSpPr/>
            <p:nvPr/>
          </p:nvGrpSpPr>
          <p:grpSpPr>
            <a:xfrm>
              <a:off x="296995" y="1247013"/>
              <a:ext cx="10714932" cy="1224337"/>
              <a:chOff x="296995" y="1247013"/>
              <a:chExt cx="10714932" cy="122433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96995" y="1247013"/>
                <a:ext cx="10714932" cy="1224337"/>
              </a:xfrm>
              <a:prstGeom prst="rect">
                <a:avLst/>
              </a:prstGeom>
              <a:solidFill>
                <a:schemeClr val="bg1">
                  <a:lumMod val="50000"/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96995" y="1247014"/>
                <a:ext cx="10714932" cy="1216268"/>
              </a:xfrm>
              <a:prstGeom prst="line">
                <a:avLst/>
              </a:prstGeom>
              <a:ln w="19050">
                <a:solidFill>
                  <a:srgbClr val="A5002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/>
            <p:cNvCxnSpPr/>
            <p:nvPr/>
          </p:nvCxnSpPr>
          <p:spPr>
            <a:xfrm flipV="1">
              <a:off x="296995" y="1247012"/>
              <a:ext cx="10714932" cy="1216270"/>
            </a:xfrm>
            <a:prstGeom prst="line">
              <a:avLst/>
            </a:prstGeom>
            <a:ln w="19050">
              <a:solidFill>
                <a:srgbClr val="A500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781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611" y="377047"/>
            <a:ext cx="11976281" cy="1569660"/>
            <a:chOff x="6611" y="377047"/>
            <a:chExt cx="11976281" cy="1569660"/>
          </a:xfrm>
        </p:grpSpPr>
        <p:sp>
          <p:nvSpPr>
            <p:cNvPr id="3" name="Rectangle 2"/>
            <p:cNvSpPr/>
            <p:nvPr/>
          </p:nvSpPr>
          <p:spPr>
            <a:xfrm>
              <a:off x="6611" y="377047"/>
              <a:ext cx="580770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11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12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13 </a:t>
              </a:r>
            </a:p>
            <a:p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14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580769" y="377047"/>
              <a:ext cx="1140212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a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"A"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"B"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c = </a:t>
              </a:r>
              <a:r>
                <a:rPr lang="en-US" sz="24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Router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.GetRoute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"C"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result = </a:t>
              </a:r>
              <a:r>
                <a:rPr lang="en-US" sz="2400" dirty="0">
                  <a:solidFill>
                    <a:srgbClr val="0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Helper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a.From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b.To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c.ViaProxy</a:t>
              </a:r>
              <a:r>
                <a:rPr lang="en-US" sz="2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).Send();</a:t>
              </a:r>
              <a:endParaRPr lang="en-US" sz="2400" dirty="0"/>
            </a:p>
          </p:txBody>
        </p:sp>
      </p:grpSp>
      <p:sp>
        <p:nvSpPr>
          <p:cNvPr id="5" name="Rectangle 4"/>
          <p:cNvSpPr/>
          <p:nvPr/>
        </p:nvSpPr>
        <p:spPr>
          <a:xfrm>
            <a:off x="98762" y="2232584"/>
            <a:ext cx="11976281" cy="1200329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System.NullReferenceException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Null reference while executing: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Route.To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	at </a:t>
            </a:r>
            <a:r>
              <a:rPr lang="en-US" sz="2400" u="sng" dirty="0" err="1">
                <a:solidFill>
                  <a:srgbClr val="00008B"/>
                </a:solidFill>
                <a:latin typeface="Calibri" panose="020F0502020204030204" pitchFamily="34" charset="0"/>
              </a:rPr>
              <a:t>ExceptionalExamples.UnitTests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r>
              <a:rPr lang="en-US" sz="2400" u="sng" dirty="0" err="1">
                <a:solidFill>
                  <a:srgbClr val="008B8B"/>
                </a:solidFill>
                <a:latin typeface="Calibri" panose="020F0502020204030204" pitchFamily="34" charset="0"/>
              </a:rPr>
              <a:t>NullRef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() in </a:t>
            </a:r>
            <a:r>
              <a:rPr lang="en-US" sz="2400" u="sng" dirty="0">
                <a:solidFill>
                  <a:srgbClr val="0066CC"/>
                </a:solidFill>
                <a:latin typeface="Calibri" panose="020F0502020204030204" pitchFamily="34" charset="0"/>
              </a:rPr>
              <a:t>UnitTest1.cs: line 14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96" y="3718790"/>
            <a:ext cx="2105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What is null?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A) </a:t>
            </a:r>
            <a:r>
              <a:rPr lang="en-US" sz="2400" dirty="0"/>
              <a:t>a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B) </a:t>
            </a:r>
            <a:r>
              <a:rPr lang="en-US" sz="2400" dirty="0"/>
              <a:t>b</a:t>
            </a:r>
          </a:p>
          <a:p>
            <a:r>
              <a:rPr lang="en-US" sz="2400" b="1" dirty="0">
                <a:solidFill>
                  <a:schemeClr val="accent2"/>
                </a:solidFill>
              </a:rPr>
              <a:t>C)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c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D) </a:t>
            </a:r>
            <a:r>
              <a:rPr lang="en-US" sz="2400" dirty="0"/>
              <a:t>I don’t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3656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1860</TotalTime>
  <Words>3143</Words>
  <Application>Microsoft Macintosh PowerPoint</Application>
  <PresentationFormat>Widescreen</PresentationFormat>
  <Paragraphs>427</Paragraphs>
  <Slides>48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Calibri Light</vt:lpstr>
      <vt:lpstr>Consolas</vt:lpstr>
      <vt:lpstr>Wingdings 2</vt:lpstr>
      <vt:lpstr>Retrospect</vt:lpstr>
      <vt:lpstr>Exceptional Exceptions</vt:lpstr>
      <vt:lpstr>PowerPoint Presentation</vt:lpstr>
      <vt:lpstr>Rules</vt:lpstr>
      <vt:lpstr>Today’s Goal</vt:lpstr>
      <vt:lpstr>Playing the Game</vt:lpstr>
      <vt:lpstr>The route to null evil</vt:lpstr>
      <vt:lpstr>PowerPoint Presentation</vt:lpstr>
      <vt:lpstr>PowerPoint Presentation</vt:lpstr>
      <vt:lpstr>PowerPoint Presentation</vt:lpstr>
      <vt:lpstr>This exception proves the rule…</vt:lpstr>
      <vt:lpstr>A heapful of rectangles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  <vt:lpstr>Cast into the (Void)</vt:lpstr>
      <vt:lpstr>PowerPoint Presentation</vt:lpstr>
      <vt:lpstr>PowerPoint Presentation</vt:lpstr>
      <vt:lpstr>PowerPoint Presentation</vt:lpstr>
      <vt:lpstr>This exception proves the rule…</vt:lpstr>
      <vt:lpstr>A date with a parser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Touching your privates in public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Don’t disturb the natives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PowerPoint Presentation</vt:lpstr>
      <vt:lpstr>Cue Cards</vt:lpstr>
      <vt:lpstr>PowerPoint Presentation</vt:lpstr>
      <vt:lpstr>PowerPoint Presentation</vt:lpstr>
      <vt:lpstr>PowerPoint Presentation</vt:lpstr>
      <vt:lpstr>PowerPoint Presentation</vt:lpstr>
      <vt:lpstr>This exception proves the rule…</vt:lpstr>
      <vt:lpstr>This exception proves the rule…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Counts</dc:creator>
  <cp:lastModifiedBy>Llewellyn Falco</cp:lastModifiedBy>
  <cp:revision>70</cp:revision>
  <dcterms:created xsi:type="dcterms:W3CDTF">2014-06-12T03:53:59Z</dcterms:created>
  <dcterms:modified xsi:type="dcterms:W3CDTF">2023-08-10T19:00:51Z</dcterms:modified>
</cp:coreProperties>
</file>