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9" r:id="rId2"/>
    <p:sldId id="263" r:id="rId3"/>
    <p:sldId id="260" r:id="rId4"/>
    <p:sldId id="261" r:id="rId5"/>
    <p:sldId id="262" r:id="rId6"/>
    <p:sldId id="265" r:id="rId7"/>
    <p:sldId id="264" r:id="rId8"/>
    <p:sldId id="268" r:id="rId9"/>
    <p:sldId id="269" r:id="rId10"/>
    <p:sldId id="270" r:id="rId11"/>
    <p:sldId id="271" r:id="rId12"/>
    <p:sldId id="273" r:id="rId13"/>
    <p:sldId id="272" r:id="rId14"/>
    <p:sldId id="274" r:id="rId15"/>
    <p:sldId id="275" r:id="rId16"/>
    <p:sldId id="276" r:id="rId17"/>
    <p:sldId id="277" r:id="rId18"/>
    <p:sldId id="278" r:id="rId19"/>
    <p:sldId id="279" r:id="rId20"/>
    <p:sldId id="280" r:id="rId21"/>
    <p:sldId id="281" r:id="rId22"/>
    <p:sldId id="282" r:id="rId23"/>
    <p:sldId id="283" r:id="rId24"/>
    <p:sldId id="284" r:id="rId25"/>
    <p:sldId id="25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6082"/>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28"/>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jpe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jpe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A5032F-900B-A54D-8943-ABF9E42DB867}" type="datetimeFigureOut">
              <a:rPr lang="en-US" smtClean="0"/>
              <a:t>4/3/24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3306F-8FB2-5D4C-B490-0B8DC0530D13}" type="slidenum">
              <a:rPr lang="en-US" smtClean="0"/>
              <a:t>‹#›</a:t>
            </a:fld>
            <a:endParaRPr lang="en-US"/>
          </a:p>
        </p:txBody>
      </p:sp>
    </p:spTree>
    <p:extLst>
      <p:ext uri="{BB962C8B-B14F-4D97-AF65-F5344CB8AC3E}">
        <p14:creationId xmlns:p14="http://schemas.microsoft.com/office/powerpoint/2010/main" val="3609270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chemeClr val="tx1">
                    <a:lumMod val="50000"/>
                    <a:lumOff val="50000"/>
                  </a:schemeClr>
                </a:solidFill>
                <a:effectLst/>
                <a:latin typeface="Roboto" panose="020F0502020204030204" pitchFamily="34" charset="0"/>
              </a:rPr>
              <a:t>https://</a:t>
            </a:r>
            <a:r>
              <a:rPr lang="en-US" b="0" dirty="0" err="1">
                <a:solidFill>
                  <a:schemeClr val="tx1">
                    <a:lumMod val="50000"/>
                    <a:lumOff val="50000"/>
                  </a:schemeClr>
                </a:solidFill>
                <a:effectLst/>
                <a:latin typeface="Roboto" panose="020F0502020204030204" pitchFamily="34" charset="0"/>
              </a:rPr>
              <a:t>youtu.be</a:t>
            </a:r>
            <a:r>
              <a:rPr lang="en-US" b="0" dirty="0">
                <a:solidFill>
                  <a:schemeClr val="tx1">
                    <a:lumMod val="50000"/>
                    <a:lumOff val="50000"/>
                  </a:schemeClr>
                </a:solidFill>
                <a:effectLst/>
                <a:latin typeface="Roboto" panose="020F0502020204030204" pitchFamily="34" charset="0"/>
              </a:rPr>
              <a:t>/nc9kq9ZkNV8?si=K_9JqwJ46j1B1Q6J&amp;t=314</a:t>
            </a:r>
            <a:endParaRPr lang="en-US" dirty="0"/>
          </a:p>
        </p:txBody>
      </p:sp>
      <p:sp>
        <p:nvSpPr>
          <p:cNvPr id="4" name="Slide Number Placeholder 3"/>
          <p:cNvSpPr>
            <a:spLocks noGrp="1"/>
          </p:cNvSpPr>
          <p:nvPr>
            <p:ph type="sldNum" sz="quarter" idx="5"/>
          </p:nvPr>
        </p:nvSpPr>
        <p:spPr/>
        <p:txBody>
          <a:bodyPr/>
          <a:lstStyle/>
          <a:p>
            <a:fld id="{0FE3306F-8FB2-5D4C-B490-0B8DC0530D13}" type="slidenum">
              <a:rPr lang="en-US" smtClean="0"/>
              <a:t>18</a:t>
            </a:fld>
            <a:endParaRPr lang="en-US"/>
          </a:p>
        </p:txBody>
      </p:sp>
    </p:spTree>
    <p:extLst>
      <p:ext uri="{BB962C8B-B14F-4D97-AF65-F5344CB8AC3E}">
        <p14:creationId xmlns:p14="http://schemas.microsoft.com/office/powerpoint/2010/main" val="39569464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4529B-05D2-B090-98FF-8CED999ADF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B44534F-B3C3-D98B-F7C5-EC16692199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3B3D45-C18C-AC0F-AD31-448F5C4D77E0}"/>
              </a:ext>
            </a:extLst>
          </p:cNvPr>
          <p:cNvSpPr>
            <a:spLocks noGrp="1"/>
          </p:cNvSpPr>
          <p:nvPr>
            <p:ph type="dt" sz="half" idx="10"/>
          </p:nvPr>
        </p:nvSpPr>
        <p:spPr/>
        <p:txBody>
          <a:bodyPr/>
          <a:lstStyle/>
          <a:p>
            <a:fld id="{1023DABD-AC84-4D4B-860C-DBD95A52CCF6}" type="datetimeFigureOut">
              <a:rPr lang="en-US" smtClean="0"/>
              <a:t>4/1/24</a:t>
            </a:fld>
            <a:endParaRPr lang="en-US"/>
          </a:p>
        </p:txBody>
      </p:sp>
      <p:sp>
        <p:nvSpPr>
          <p:cNvPr id="5" name="Footer Placeholder 4">
            <a:extLst>
              <a:ext uri="{FF2B5EF4-FFF2-40B4-BE49-F238E27FC236}">
                <a16:creationId xmlns:a16="http://schemas.microsoft.com/office/drawing/2014/main" id="{60E8BB3B-4989-298B-0D83-8F929F6EA5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F93C37-CC34-529B-51B2-D6BFA1C9AF0C}"/>
              </a:ext>
            </a:extLst>
          </p:cNvPr>
          <p:cNvSpPr>
            <a:spLocks noGrp="1"/>
          </p:cNvSpPr>
          <p:nvPr>
            <p:ph type="sldNum" sz="quarter" idx="12"/>
          </p:nvPr>
        </p:nvSpPr>
        <p:spPr/>
        <p:txBody>
          <a:bodyPr/>
          <a:lstStyle/>
          <a:p>
            <a:fld id="{D7CFA240-272A-7C43-9411-73EF83C27C51}" type="slidenum">
              <a:rPr lang="en-US" smtClean="0"/>
              <a:t>‹#›</a:t>
            </a:fld>
            <a:endParaRPr lang="en-US"/>
          </a:p>
        </p:txBody>
      </p:sp>
    </p:spTree>
    <p:extLst>
      <p:ext uri="{BB962C8B-B14F-4D97-AF65-F5344CB8AC3E}">
        <p14:creationId xmlns:p14="http://schemas.microsoft.com/office/powerpoint/2010/main" val="2820648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57076-962A-A610-77B2-73081C3D90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703670-6366-73AD-79CD-2C62DC0ED9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3EF8EC-A87A-CC22-31C7-F62578F7F3C5}"/>
              </a:ext>
            </a:extLst>
          </p:cNvPr>
          <p:cNvSpPr>
            <a:spLocks noGrp="1"/>
          </p:cNvSpPr>
          <p:nvPr>
            <p:ph type="dt" sz="half" idx="10"/>
          </p:nvPr>
        </p:nvSpPr>
        <p:spPr/>
        <p:txBody>
          <a:bodyPr/>
          <a:lstStyle/>
          <a:p>
            <a:fld id="{1023DABD-AC84-4D4B-860C-DBD95A52CCF6}" type="datetimeFigureOut">
              <a:rPr lang="en-US" smtClean="0"/>
              <a:t>4/1/24</a:t>
            </a:fld>
            <a:endParaRPr lang="en-US"/>
          </a:p>
        </p:txBody>
      </p:sp>
      <p:sp>
        <p:nvSpPr>
          <p:cNvPr id="5" name="Footer Placeholder 4">
            <a:extLst>
              <a:ext uri="{FF2B5EF4-FFF2-40B4-BE49-F238E27FC236}">
                <a16:creationId xmlns:a16="http://schemas.microsoft.com/office/drawing/2014/main" id="{C5AD19F2-01D5-98ED-AEA9-DCBEF7701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34ED6F-73E9-CDCD-9064-123E4E9C3FA0}"/>
              </a:ext>
            </a:extLst>
          </p:cNvPr>
          <p:cNvSpPr>
            <a:spLocks noGrp="1"/>
          </p:cNvSpPr>
          <p:nvPr>
            <p:ph type="sldNum" sz="quarter" idx="12"/>
          </p:nvPr>
        </p:nvSpPr>
        <p:spPr/>
        <p:txBody>
          <a:bodyPr/>
          <a:lstStyle/>
          <a:p>
            <a:fld id="{D7CFA240-272A-7C43-9411-73EF83C27C51}" type="slidenum">
              <a:rPr lang="en-US" smtClean="0"/>
              <a:t>‹#›</a:t>
            </a:fld>
            <a:endParaRPr lang="en-US"/>
          </a:p>
        </p:txBody>
      </p:sp>
    </p:spTree>
    <p:extLst>
      <p:ext uri="{BB962C8B-B14F-4D97-AF65-F5344CB8AC3E}">
        <p14:creationId xmlns:p14="http://schemas.microsoft.com/office/powerpoint/2010/main" val="2499345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222F86-A9AC-A302-0402-E35BBC342F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FA8125-8C1F-1323-15ED-F704D99AF5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0F975E-BC94-7820-05C3-30D6757DB568}"/>
              </a:ext>
            </a:extLst>
          </p:cNvPr>
          <p:cNvSpPr>
            <a:spLocks noGrp="1"/>
          </p:cNvSpPr>
          <p:nvPr>
            <p:ph type="dt" sz="half" idx="10"/>
          </p:nvPr>
        </p:nvSpPr>
        <p:spPr/>
        <p:txBody>
          <a:bodyPr/>
          <a:lstStyle/>
          <a:p>
            <a:fld id="{1023DABD-AC84-4D4B-860C-DBD95A52CCF6}" type="datetimeFigureOut">
              <a:rPr lang="en-US" smtClean="0"/>
              <a:t>4/1/24</a:t>
            </a:fld>
            <a:endParaRPr lang="en-US"/>
          </a:p>
        </p:txBody>
      </p:sp>
      <p:sp>
        <p:nvSpPr>
          <p:cNvPr id="5" name="Footer Placeholder 4">
            <a:extLst>
              <a:ext uri="{FF2B5EF4-FFF2-40B4-BE49-F238E27FC236}">
                <a16:creationId xmlns:a16="http://schemas.microsoft.com/office/drawing/2014/main" id="{55DA0C03-F8E0-CAD5-6CF8-24E1F5D7B8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7ADCFE-C0DE-BAFC-F20B-0B47D6FA824E}"/>
              </a:ext>
            </a:extLst>
          </p:cNvPr>
          <p:cNvSpPr>
            <a:spLocks noGrp="1"/>
          </p:cNvSpPr>
          <p:nvPr>
            <p:ph type="sldNum" sz="quarter" idx="12"/>
          </p:nvPr>
        </p:nvSpPr>
        <p:spPr/>
        <p:txBody>
          <a:bodyPr/>
          <a:lstStyle/>
          <a:p>
            <a:fld id="{D7CFA240-272A-7C43-9411-73EF83C27C51}" type="slidenum">
              <a:rPr lang="en-US" smtClean="0"/>
              <a:t>‹#›</a:t>
            </a:fld>
            <a:endParaRPr lang="en-US"/>
          </a:p>
        </p:txBody>
      </p:sp>
    </p:spTree>
    <p:extLst>
      <p:ext uri="{BB962C8B-B14F-4D97-AF65-F5344CB8AC3E}">
        <p14:creationId xmlns:p14="http://schemas.microsoft.com/office/powerpoint/2010/main" val="181183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B4E12-0672-DB54-3A6C-C27E08864F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DBB362-CC6A-1E4D-F2A1-6B7250CF0D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26FC04-CBFA-9DA1-C99C-B4B682413EDD}"/>
              </a:ext>
            </a:extLst>
          </p:cNvPr>
          <p:cNvSpPr>
            <a:spLocks noGrp="1"/>
          </p:cNvSpPr>
          <p:nvPr>
            <p:ph type="dt" sz="half" idx="10"/>
          </p:nvPr>
        </p:nvSpPr>
        <p:spPr/>
        <p:txBody>
          <a:bodyPr/>
          <a:lstStyle/>
          <a:p>
            <a:fld id="{1023DABD-AC84-4D4B-860C-DBD95A52CCF6}" type="datetimeFigureOut">
              <a:rPr lang="en-US" smtClean="0"/>
              <a:t>4/1/24</a:t>
            </a:fld>
            <a:endParaRPr lang="en-US"/>
          </a:p>
        </p:txBody>
      </p:sp>
      <p:sp>
        <p:nvSpPr>
          <p:cNvPr id="5" name="Footer Placeholder 4">
            <a:extLst>
              <a:ext uri="{FF2B5EF4-FFF2-40B4-BE49-F238E27FC236}">
                <a16:creationId xmlns:a16="http://schemas.microsoft.com/office/drawing/2014/main" id="{9088F2D1-CC38-662B-5AC7-8EECD48A3C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9C6185-99F4-8BE4-2744-AD34EBF23A10}"/>
              </a:ext>
            </a:extLst>
          </p:cNvPr>
          <p:cNvSpPr>
            <a:spLocks noGrp="1"/>
          </p:cNvSpPr>
          <p:nvPr>
            <p:ph type="sldNum" sz="quarter" idx="12"/>
          </p:nvPr>
        </p:nvSpPr>
        <p:spPr/>
        <p:txBody>
          <a:bodyPr/>
          <a:lstStyle/>
          <a:p>
            <a:fld id="{D7CFA240-272A-7C43-9411-73EF83C27C51}" type="slidenum">
              <a:rPr lang="en-US" smtClean="0"/>
              <a:t>‹#›</a:t>
            </a:fld>
            <a:endParaRPr lang="en-US"/>
          </a:p>
        </p:txBody>
      </p:sp>
    </p:spTree>
    <p:extLst>
      <p:ext uri="{BB962C8B-B14F-4D97-AF65-F5344CB8AC3E}">
        <p14:creationId xmlns:p14="http://schemas.microsoft.com/office/powerpoint/2010/main" val="280676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D20BD-DC7F-B736-D0B8-387705A216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2E74E3-F316-1BBC-A3AE-B5B5A5411CD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0F0EAE-AF40-BF33-2A17-8A03165D28E3}"/>
              </a:ext>
            </a:extLst>
          </p:cNvPr>
          <p:cNvSpPr>
            <a:spLocks noGrp="1"/>
          </p:cNvSpPr>
          <p:nvPr>
            <p:ph type="dt" sz="half" idx="10"/>
          </p:nvPr>
        </p:nvSpPr>
        <p:spPr/>
        <p:txBody>
          <a:bodyPr/>
          <a:lstStyle/>
          <a:p>
            <a:fld id="{1023DABD-AC84-4D4B-860C-DBD95A52CCF6}" type="datetimeFigureOut">
              <a:rPr lang="en-US" smtClean="0"/>
              <a:t>4/1/24</a:t>
            </a:fld>
            <a:endParaRPr lang="en-US"/>
          </a:p>
        </p:txBody>
      </p:sp>
      <p:sp>
        <p:nvSpPr>
          <p:cNvPr id="5" name="Footer Placeholder 4">
            <a:extLst>
              <a:ext uri="{FF2B5EF4-FFF2-40B4-BE49-F238E27FC236}">
                <a16:creationId xmlns:a16="http://schemas.microsoft.com/office/drawing/2014/main" id="{C2D26769-CDA8-6F48-F4FD-318F3E4AC7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8C8A05-868E-6D41-CC20-7A1B880B620E}"/>
              </a:ext>
            </a:extLst>
          </p:cNvPr>
          <p:cNvSpPr>
            <a:spLocks noGrp="1"/>
          </p:cNvSpPr>
          <p:nvPr>
            <p:ph type="sldNum" sz="quarter" idx="12"/>
          </p:nvPr>
        </p:nvSpPr>
        <p:spPr/>
        <p:txBody>
          <a:bodyPr/>
          <a:lstStyle/>
          <a:p>
            <a:fld id="{D7CFA240-272A-7C43-9411-73EF83C27C51}" type="slidenum">
              <a:rPr lang="en-US" smtClean="0"/>
              <a:t>‹#›</a:t>
            </a:fld>
            <a:endParaRPr lang="en-US"/>
          </a:p>
        </p:txBody>
      </p:sp>
    </p:spTree>
    <p:extLst>
      <p:ext uri="{BB962C8B-B14F-4D97-AF65-F5344CB8AC3E}">
        <p14:creationId xmlns:p14="http://schemas.microsoft.com/office/powerpoint/2010/main" val="3477211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FCCA3-3484-D299-0EC7-9912110ADE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13E51B2-1EF1-C621-8345-0B20BED6F2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F351E18-BC3A-59FA-89C5-5562FEF4D3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26D9B3-590D-F67F-BD8B-90032BE0DF18}"/>
              </a:ext>
            </a:extLst>
          </p:cNvPr>
          <p:cNvSpPr>
            <a:spLocks noGrp="1"/>
          </p:cNvSpPr>
          <p:nvPr>
            <p:ph type="dt" sz="half" idx="10"/>
          </p:nvPr>
        </p:nvSpPr>
        <p:spPr/>
        <p:txBody>
          <a:bodyPr/>
          <a:lstStyle/>
          <a:p>
            <a:fld id="{1023DABD-AC84-4D4B-860C-DBD95A52CCF6}" type="datetimeFigureOut">
              <a:rPr lang="en-US" smtClean="0"/>
              <a:t>4/1/24</a:t>
            </a:fld>
            <a:endParaRPr lang="en-US"/>
          </a:p>
        </p:txBody>
      </p:sp>
      <p:sp>
        <p:nvSpPr>
          <p:cNvPr id="6" name="Footer Placeholder 5">
            <a:extLst>
              <a:ext uri="{FF2B5EF4-FFF2-40B4-BE49-F238E27FC236}">
                <a16:creationId xmlns:a16="http://schemas.microsoft.com/office/drawing/2014/main" id="{DD0BCBB3-65DF-E329-0746-7F04EF88E1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774AEA-CD0A-5EE7-4345-E74E75D256E7}"/>
              </a:ext>
            </a:extLst>
          </p:cNvPr>
          <p:cNvSpPr>
            <a:spLocks noGrp="1"/>
          </p:cNvSpPr>
          <p:nvPr>
            <p:ph type="sldNum" sz="quarter" idx="12"/>
          </p:nvPr>
        </p:nvSpPr>
        <p:spPr/>
        <p:txBody>
          <a:bodyPr/>
          <a:lstStyle/>
          <a:p>
            <a:fld id="{D7CFA240-272A-7C43-9411-73EF83C27C51}" type="slidenum">
              <a:rPr lang="en-US" smtClean="0"/>
              <a:t>‹#›</a:t>
            </a:fld>
            <a:endParaRPr lang="en-US"/>
          </a:p>
        </p:txBody>
      </p:sp>
    </p:spTree>
    <p:extLst>
      <p:ext uri="{BB962C8B-B14F-4D97-AF65-F5344CB8AC3E}">
        <p14:creationId xmlns:p14="http://schemas.microsoft.com/office/powerpoint/2010/main" val="4079410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DE8B8-98CF-41BA-F19E-B7CA13B57F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C22FAF-2415-322F-0AC2-428CFA7C44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96F9FC-5EBF-B382-283E-400CC1E48A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4F7F0A-4FE6-C5D7-63AB-1469FDD99F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3A53F5-75A1-FD5B-A3AA-5698250F3B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6DD11B-A171-FC0C-2C09-C9596E900D29}"/>
              </a:ext>
            </a:extLst>
          </p:cNvPr>
          <p:cNvSpPr>
            <a:spLocks noGrp="1"/>
          </p:cNvSpPr>
          <p:nvPr>
            <p:ph type="dt" sz="half" idx="10"/>
          </p:nvPr>
        </p:nvSpPr>
        <p:spPr/>
        <p:txBody>
          <a:bodyPr/>
          <a:lstStyle/>
          <a:p>
            <a:fld id="{1023DABD-AC84-4D4B-860C-DBD95A52CCF6}" type="datetimeFigureOut">
              <a:rPr lang="en-US" smtClean="0"/>
              <a:t>4/1/24</a:t>
            </a:fld>
            <a:endParaRPr lang="en-US"/>
          </a:p>
        </p:txBody>
      </p:sp>
      <p:sp>
        <p:nvSpPr>
          <p:cNvPr id="8" name="Footer Placeholder 7">
            <a:extLst>
              <a:ext uri="{FF2B5EF4-FFF2-40B4-BE49-F238E27FC236}">
                <a16:creationId xmlns:a16="http://schemas.microsoft.com/office/drawing/2014/main" id="{19B79906-6D13-7FC9-EF68-9BA6C8B431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18FAE5-45AB-8401-4A78-FFE93CE7D34A}"/>
              </a:ext>
            </a:extLst>
          </p:cNvPr>
          <p:cNvSpPr>
            <a:spLocks noGrp="1"/>
          </p:cNvSpPr>
          <p:nvPr>
            <p:ph type="sldNum" sz="quarter" idx="12"/>
          </p:nvPr>
        </p:nvSpPr>
        <p:spPr/>
        <p:txBody>
          <a:bodyPr/>
          <a:lstStyle/>
          <a:p>
            <a:fld id="{D7CFA240-272A-7C43-9411-73EF83C27C51}" type="slidenum">
              <a:rPr lang="en-US" smtClean="0"/>
              <a:t>‹#›</a:t>
            </a:fld>
            <a:endParaRPr lang="en-US"/>
          </a:p>
        </p:txBody>
      </p:sp>
    </p:spTree>
    <p:extLst>
      <p:ext uri="{BB962C8B-B14F-4D97-AF65-F5344CB8AC3E}">
        <p14:creationId xmlns:p14="http://schemas.microsoft.com/office/powerpoint/2010/main" val="1799659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10889-A894-3898-D5FD-A98E0F5CCEB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F6AA6E-5A36-B06D-2F0E-DE58C48B5619}"/>
              </a:ext>
            </a:extLst>
          </p:cNvPr>
          <p:cNvSpPr>
            <a:spLocks noGrp="1"/>
          </p:cNvSpPr>
          <p:nvPr>
            <p:ph type="dt" sz="half" idx="10"/>
          </p:nvPr>
        </p:nvSpPr>
        <p:spPr/>
        <p:txBody>
          <a:bodyPr/>
          <a:lstStyle/>
          <a:p>
            <a:fld id="{1023DABD-AC84-4D4B-860C-DBD95A52CCF6}" type="datetimeFigureOut">
              <a:rPr lang="en-US" smtClean="0"/>
              <a:t>4/1/24</a:t>
            </a:fld>
            <a:endParaRPr lang="en-US"/>
          </a:p>
        </p:txBody>
      </p:sp>
      <p:sp>
        <p:nvSpPr>
          <p:cNvPr id="4" name="Footer Placeholder 3">
            <a:extLst>
              <a:ext uri="{FF2B5EF4-FFF2-40B4-BE49-F238E27FC236}">
                <a16:creationId xmlns:a16="http://schemas.microsoft.com/office/drawing/2014/main" id="{0F07360B-0001-4E34-D4F1-1D36726C8B7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7C807D-B60B-C66D-69D6-1D90A0807576}"/>
              </a:ext>
            </a:extLst>
          </p:cNvPr>
          <p:cNvSpPr>
            <a:spLocks noGrp="1"/>
          </p:cNvSpPr>
          <p:nvPr>
            <p:ph type="sldNum" sz="quarter" idx="12"/>
          </p:nvPr>
        </p:nvSpPr>
        <p:spPr/>
        <p:txBody>
          <a:bodyPr/>
          <a:lstStyle/>
          <a:p>
            <a:fld id="{D7CFA240-272A-7C43-9411-73EF83C27C51}" type="slidenum">
              <a:rPr lang="en-US" smtClean="0"/>
              <a:t>‹#›</a:t>
            </a:fld>
            <a:endParaRPr lang="en-US"/>
          </a:p>
        </p:txBody>
      </p:sp>
    </p:spTree>
    <p:extLst>
      <p:ext uri="{BB962C8B-B14F-4D97-AF65-F5344CB8AC3E}">
        <p14:creationId xmlns:p14="http://schemas.microsoft.com/office/powerpoint/2010/main" val="6253420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E7DE44-555E-8A44-6685-70B92E7FF783}"/>
              </a:ext>
            </a:extLst>
          </p:cNvPr>
          <p:cNvSpPr>
            <a:spLocks noGrp="1"/>
          </p:cNvSpPr>
          <p:nvPr>
            <p:ph type="dt" sz="half" idx="10"/>
          </p:nvPr>
        </p:nvSpPr>
        <p:spPr/>
        <p:txBody>
          <a:bodyPr/>
          <a:lstStyle/>
          <a:p>
            <a:fld id="{1023DABD-AC84-4D4B-860C-DBD95A52CCF6}" type="datetimeFigureOut">
              <a:rPr lang="en-US" smtClean="0"/>
              <a:t>4/1/24</a:t>
            </a:fld>
            <a:endParaRPr lang="en-US"/>
          </a:p>
        </p:txBody>
      </p:sp>
      <p:sp>
        <p:nvSpPr>
          <p:cNvPr id="3" name="Footer Placeholder 2">
            <a:extLst>
              <a:ext uri="{FF2B5EF4-FFF2-40B4-BE49-F238E27FC236}">
                <a16:creationId xmlns:a16="http://schemas.microsoft.com/office/drawing/2014/main" id="{5DE6D830-CB91-2EFD-4134-6E5B0A5D7A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B72DBB-CEA2-33E1-90BD-CFBB5370D105}"/>
              </a:ext>
            </a:extLst>
          </p:cNvPr>
          <p:cNvSpPr>
            <a:spLocks noGrp="1"/>
          </p:cNvSpPr>
          <p:nvPr>
            <p:ph type="sldNum" sz="quarter" idx="12"/>
          </p:nvPr>
        </p:nvSpPr>
        <p:spPr/>
        <p:txBody>
          <a:bodyPr/>
          <a:lstStyle/>
          <a:p>
            <a:fld id="{D7CFA240-272A-7C43-9411-73EF83C27C51}" type="slidenum">
              <a:rPr lang="en-US" smtClean="0"/>
              <a:t>‹#›</a:t>
            </a:fld>
            <a:endParaRPr lang="en-US"/>
          </a:p>
        </p:txBody>
      </p:sp>
    </p:spTree>
    <p:extLst>
      <p:ext uri="{BB962C8B-B14F-4D97-AF65-F5344CB8AC3E}">
        <p14:creationId xmlns:p14="http://schemas.microsoft.com/office/powerpoint/2010/main" val="1764772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29F1-1B21-5335-DE84-7417042DDA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956D6D-BB03-BF6C-3EBA-ED99749F43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174E6C-ADCC-881A-1029-18CAA2169C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0FF31E-D46B-6CFF-51A9-61C3A58E6685}"/>
              </a:ext>
            </a:extLst>
          </p:cNvPr>
          <p:cNvSpPr>
            <a:spLocks noGrp="1"/>
          </p:cNvSpPr>
          <p:nvPr>
            <p:ph type="dt" sz="half" idx="10"/>
          </p:nvPr>
        </p:nvSpPr>
        <p:spPr/>
        <p:txBody>
          <a:bodyPr/>
          <a:lstStyle/>
          <a:p>
            <a:fld id="{1023DABD-AC84-4D4B-860C-DBD95A52CCF6}" type="datetimeFigureOut">
              <a:rPr lang="en-US" smtClean="0"/>
              <a:t>4/1/24</a:t>
            </a:fld>
            <a:endParaRPr lang="en-US"/>
          </a:p>
        </p:txBody>
      </p:sp>
      <p:sp>
        <p:nvSpPr>
          <p:cNvPr id="6" name="Footer Placeholder 5">
            <a:extLst>
              <a:ext uri="{FF2B5EF4-FFF2-40B4-BE49-F238E27FC236}">
                <a16:creationId xmlns:a16="http://schemas.microsoft.com/office/drawing/2014/main" id="{002911E2-285D-C2C9-AB1A-A43260663B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AEC836-C4F1-EC7A-FAC2-31EA1866E410}"/>
              </a:ext>
            </a:extLst>
          </p:cNvPr>
          <p:cNvSpPr>
            <a:spLocks noGrp="1"/>
          </p:cNvSpPr>
          <p:nvPr>
            <p:ph type="sldNum" sz="quarter" idx="12"/>
          </p:nvPr>
        </p:nvSpPr>
        <p:spPr/>
        <p:txBody>
          <a:bodyPr/>
          <a:lstStyle/>
          <a:p>
            <a:fld id="{D7CFA240-272A-7C43-9411-73EF83C27C51}" type="slidenum">
              <a:rPr lang="en-US" smtClean="0"/>
              <a:t>‹#›</a:t>
            </a:fld>
            <a:endParaRPr lang="en-US"/>
          </a:p>
        </p:txBody>
      </p:sp>
    </p:spTree>
    <p:extLst>
      <p:ext uri="{BB962C8B-B14F-4D97-AF65-F5344CB8AC3E}">
        <p14:creationId xmlns:p14="http://schemas.microsoft.com/office/powerpoint/2010/main" val="453438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78BA6-BDAC-480C-EF8B-A6E5DC690C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B00E9E-351F-90DD-A13E-224871DFDA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C611DB-A6B9-4879-F5F8-F2B6839CC0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920985-A3D4-2253-9319-E66B48EF6705}"/>
              </a:ext>
            </a:extLst>
          </p:cNvPr>
          <p:cNvSpPr>
            <a:spLocks noGrp="1"/>
          </p:cNvSpPr>
          <p:nvPr>
            <p:ph type="dt" sz="half" idx="10"/>
          </p:nvPr>
        </p:nvSpPr>
        <p:spPr/>
        <p:txBody>
          <a:bodyPr/>
          <a:lstStyle/>
          <a:p>
            <a:fld id="{1023DABD-AC84-4D4B-860C-DBD95A52CCF6}" type="datetimeFigureOut">
              <a:rPr lang="en-US" smtClean="0"/>
              <a:t>4/1/24</a:t>
            </a:fld>
            <a:endParaRPr lang="en-US"/>
          </a:p>
        </p:txBody>
      </p:sp>
      <p:sp>
        <p:nvSpPr>
          <p:cNvPr id="6" name="Footer Placeholder 5">
            <a:extLst>
              <a:ext uri="{FF2B5EF4-FFF2-40B4-BE49-F238E27FC236}">
                <a16:creationId xmlns:a16="http://schemas.microsoft.com/office/drawing/2014/main" id="{E12DAFC2-CE46-B87E-1BD8-D7D7ED749B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A0C42F-8920-7B0C-5213-9051BC4C74E8}"/>
              </a:ext>
            </a:extLst>
          </p:cNvPr>
          <p:cNvSpPr>
            <a:spLocks noGrp="1"/>
          </p:cNvSpPr>
          <p:nvPr>
            <p:ph type="sldNum" sz="quarter" idx="12"/>
          </p:nvPr>
        </p:nvSpPr>
        <p:spPr/>
        <p:txBody>
          <a:bodyPr/>
          <a:lstStyle/>
          <a:p>
            <a:fld id="{D7CFA240-272A-7C43-9411-73EF83C27C51}" type="slidenum">
              <a:rPr lang="en-US" smtClean="0"/>
              <a:t>‹#›</a:t>
            </a:fld>
            <a:endParaRPr lang="en-US"/>
          </a:p>
        </p:txBody>
      </p:sp>
    </p:spTree>
    <p:extLst>
      <p:ext uri="{BB962C8B-B14F-4D97-AF65-F5344CB8AC3E}">
        <p14:creationId xmlns:p14="http://schemas.microsoft.com/office/powerpoint/2010/main" val="3203593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A759F0-699F-B2EA-CF34-4D3B7ADF4A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E02440-881D-574B-EEEF-48406C9EB5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D15E72-1716-A64D-1D58-AD7ADD9AFC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023DABD-AC84-4D4B-860C-DBD95A52CCF6}" type="datetimeFigureOut">
              <a:rPr lang="en-US" smtClean="0"/>
              <a:t>4/1/24</a:t>
            </a:fld>
            <a:endParaRPr lang="en-US"/>
          </a:p>
        </p:txBody>
      </p:sp>
      <p:sp>
        <p:nvSpPr>
          <p:cNvPr id="5" name="Footer Placeholder 4">
            <a:extLst>
              <a:ext uri="{FF2B5EF4-FFF2-40B4-BE49-F238E27FC236}">
                <a16:creationId xmlns:a16="http://schemas.microsoft.com/office/drawing/2014/main" id="{B20F04BD-F61E-A887-BAC8-E51346F44C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39FAC9E-7BC3-42B0-B4B3-A8232F2C33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7CFA240-272A-7C43-9411-73EF83C27C51}" type="slidenum">
              <a:rPr lang="en-US" smtClean="0"/>
              <a:t>‹#›</a:t>
            </a:fld>
            <a:endParaRPr lang="en-US"/>
          </a:p>
        </p:txBody>
      </p:sp>
    </p:spTree>
    <p:extLst>
      <p:ext uri="{BB962C8B-B14F-4D97-AF65-F5344CB8AC3E}">
        <p14:creationId xmlns:p14="http://schemas.microsoft.com/office/powerpoint/2010/main" val="3971091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vmlDrawing" Target="../drawings/vmlDrawing1.v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EB675-59B2-FA46-5456-8E10C758CDD2}"/>
              </a:ext>
            </a:extLst>
          </p:cNvPr>
          <p:cNvSpPr>
            <a:spLocks noGrp="1"/>
          </p:cNvSpPr>
          <p:nvPr>
            <p:ph type="ctrTitle"/>
          </p:nvPr>
        </p:nvSpPr>
        <p:spPr/>
        <p:txBody>
          <a:bodyPr/>
          <a:lstStyle/>
          <a:p>
            <a:r>
              <a:rPr lang="en-US" dirty="0" err="1"/>
              <a:t>ChatGPT</a:t>
            </a:r>
            <a:r>
              <a:rPr lang="en-US" dirty="0"/>
              <a:t> Prompting</a:t>
            </a:r>
          </a:p>
        </p:txBody>
      </p:sp>
      <p:sp>
        <p:nvSpPr>
          <p:cNvPr id="3" name="Subtitle 2">
            <a:extLst>
              <a:ext uri="{FF2B5EF4-FFF2-40B4-BE49-F238E27FC236}">
                <a16:creationId xmlns:a16="http://schemas.microsoft.com/office/drawing/2014/main" id="{D0D716A4-567C-F08F-1079-5AEC37EADB6C}"/>
              </a:ext>
            </a:extLst>
          </p:cNvPr>
          <p:cNvSpPr>
            <a:spLocks noGrp="1"/>
          </p:cNvSpPr>
          <p:nvPr>
            <p:ph type="subTitle" idx="1"/>
          </p:nvPr>
        </p:nvSpPr>
        <p:spPr/>
        <p:txBody>
          <a:bodyPr/>
          <a:lstStyle/>
          <a:p>
            <a:r>
              <a:rPr lang="en-US" dirty="0"/>
              <a:t>Llewellyn Falco</a:t>
            </a:r>
          </a:p>
        </p:txBody>
      </p:sp>
    </p:spTree>
    <p:extLst>
      <p:ext uri="{BB962C8B-B14F-4D97-AF65-F5344CB8AC3E}">
        <p14:creationId xmlns:p14="http://schemas.microsoft.com/office/powerpoint/2010/main" val="15747757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973A72-66AC-6237-A32A-BB937BF13A3D}"/>
              </a:ext>
            </a:extLst>
          </p:cNvPr>
          <p:cNvSpPr>
            <a:spLocks noGrp="1"/>
          </p:cNvSpPr>
          <p:nvPr>
            <p:ph type="title"/>
          </p:nvPr>
        </p:nvSpPr>
        <p:spPr>
          <a:xfrm>
            <a:off x="751703" y="2428704"/>
            <a:ext cx="10515600" cy="1325563"/>
          </a:xfrm>
        </p:spPr>
        <p:txBody>
          <a:bodyPr/>
          <a:lstStyle/>
          <a:p>
            <a:r>
              <a:rPr lang="en-US" b="1" dirty="0"/>
              <a:t>Markdown </a:t>
            </a:r>
            <a:br>
              <a:rPr lang="en-US" b="1" dirty="0"/>
            </a:br>
            <a:r>
              <a:rPr lang="en-US" b="1" dirty="0">
                <a:solidFill>
                  <a:schemeClr val="tx1">
                    <a:lumMod val="50000"/>
                    <a:lumOff val="50000"/>
                  </a:schemeClr>
                </a:solidFill>
              </a:rPr>
              <a:t>Basic formatting</a:t>
            </a:r>
          </a:p>
        </p:txBody>
      </p:sp>
    </p:spTree>
    <p:extLst>
      <p:ext uri="{BB962C8B-B14F-4D97-AF65-F5344CB8AC3E}">
        <p14:creationId xmlns:p14="http://schemas.microsoft.com/office/powerpoint/2010/main" val="2038946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eaders">
            <a:extLst>
              <a:ext uri="{FF2B5EF4-FFF2-40B4-BE49-F238E27FC236}">
                <a16:creationId xmlns:a16="http://schemas.microsoft.com/office/drawing/2014/main" id="{A115EFB8-946C-EB48-E7FA-52246FF2BC4A}"/>
              </a:ext>
            </a:extLst>
          </p:cNvPr>
          <p:cNvSpPr txBox="1"/>
          <p:nvPr/>
        </p:nvSpPr>
        <p:spPr>
          <a:xfrm>
            <a:off x="2295267" y="1989438"/>
            <a:ext cx="7886701" cy="2677656"/>
          </a:xfrm>
          <a:prstGeom prst="rect">
            <a:avLst/>
          </a:prstGeom>
          <a:noFill/>
        </p:spPr>
        <p:txBody>
          <a:bodyPr wrap="square">
            <a:spAutoFit/>
          </a:bodyPr>
          <a:lstStyle/>
          <a:p>
            <a:pPr algn="l"/>
            <a:r>
              <a:rPr lang="en-US" sz="2800" b="1" i="0" dirty="0">
                <a:solidFill>
                  <a:srgbClr val="0D0D0D"/>
                </a:solidFill>
                <a:effectLst/>
                <a:highlight>
                  <a:srgbClr val="FFFFFF"/>
                </a:highlight>
                <a:latin typeface="Fira Code" panose="020B0809050000020004" pitchFamily="49" charset="0"/>
                <a:ea typeface="Fira Code" panose="020B0809050000020004" pitchFamily="49" charset="0"/>
              </a:rPr>
              <a:t>Headers</a:t>
            </a:r>
          </a:p>
          <a:p>
            <a:pPr algn="l"/>
            <a:r>
              <a:rPr lang="en-US" sz="2800" b="0" i="0" dirty="0">
                <a:solidFill>
                  <a:srgbClr val="0D0D0D"/>
                </a:solidFill>
                <a:effectLst/>
                <a:highlight>
                  <a:srgbClr val="FFFFFF"/>
                </a:highlight>
                <a:latin typeface="Fira Code" panose="020B0809050000020004" pitchFamily="49" charset="0"/>
                <a:ea typeface="Fira Code" panose="020B0809050000020004" pitchFamily="49" charset="0"/>
              </a:rPr>
              <a:t>Use # for headers</a:t>
            </a:r>
          </a:p>
          <a:p>
            <a:pPr algn="l"/>
            <a:endParaRPr lang="en-US" sz="2800" dirty="0">
              <a:solidFill>
                <a:srgbClr val="0D0D0D"/>
              </a:solidFill>
              <a:highlight>
                <a:srgbClr val="FFFFFF"/>
              </a:highlight>
              <a:latin typeface="Fira Code" panose="020B0809050000020004" pitchFamily="49" charset="0"/>
              <a:ea typeface="Fira Code" panose="020B0809050000020004" pitchFamily="49" charset="0"/>
            </a:endParaRPr>
          </a:p>
          <a:p>
            <a:pPr algn="l"/>
            <a:r>
              <a:rPr lang="en-US" sz="3600" b="1" i="0" dirty="0">
                <a:solidFill>
                  <a:srgbClr val="0D0D0D"/>
                </a:solidFill>
                <a:effectLst/>
                <a:highlight>
                  <a:srgbClr val="FFFFFF"/>
                </a:highlight>
                <a:latin typeface="Fira Code" panose="020B0809050000020004" pitchFamily="49" charset="0"/>
                <a:ea typeface="Fira Code" panose="020B0809050000020004" pitchFamily="49" charset="0"/>
              </a:rPr>
              <a:t># Header 1</a:t>
            </a:r>
          </a:p>
          <a:p>
            <a:r>
              <a:rPr lang="en-US" sz="2800" b="1" dirty="0">
                <a:solidFill>
                  <a:srgbClr val="0D0D0D"/>
                </a:solidFill>
                <a:highlight>
                  <a:srgbClr val="FFFFFF"/>
                </a:highlight>
                <a:latin typeface="Fira Code" panose="020B0809050000020004" pitchFamily="49" charset="0"/>
                <a:ea typeface="Fira Code" panose="020B0809050000020004" pitchFamily="49" charset="0"/>
              </a:rPr>
              <a:t>## Header 2</a:t>
            </a:r>
          </a:p>
          <a:p>
            <a:r>
              <a:rPr lang="en-US" sz="2000" b="1" dirty="0">
                <a:solidFill>
                  <a:srgbClr val="0D0D0D"/>
                </a:solidFill>
                <a:highlight>
                  <a:srgbClr val="FFFFFF"/>
                </a:highlight>
                <a:latin typeface="Fira Code" panose="020B0809050000020004" pitchFamily="49" charset="0"/>
                <a:ea typeface="Fira Code" panose="020B0809050000020004" pitchFamily="49" charset="0"/>
              </a:rPr>
              <a:t>### Header 3</a:t>
            </a:r>
          </a:p>
        </p:txBody>
      </p:sp>
    </p:spTree>
    <p:extLst>
      <p:ext uri="{BB962C8B-B14F-4D97-AF65-F5344CB8AC3E}">
        <p14:creationId xmlns:p14="http://schemas.microsoft.com/office/powerpoint/2010/main" val="2323544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eaders">
            <a:extLst>
              <a:ext uri="{FF2B5EF4-FFF2-40B4-BE49-F238E27FC236}">
                <a16:creationId xmlns:a16="http://schemas.microsoft.com/office/drawing/2014/main" id="{A115EFB8-946C-EB48-E7FA-52246FF2BC4A}"/>
              </a:ext>
            </a:extLst>
          </p:cNvPr>
          <p:cNvSpPr txBox="1"/>
          <p:nvPr/>
        </p:nvSpPr>
        <p:spPr>
          <a:xfrm>
            <a:off x="293472" y="444843"/>
            <a:ext cx="2437371" cy="523220"/>
          </a:xfrm>
          <a:prstGeom prst="rect">
            <a:avLst/>
          </a:prstGeom>
          <a:noFill/>
        </p:spPr>
        <p:txBody>
          <a:bodyPr wrap="square">
            <a:spAutoFit/>
          </a:bodyPr>
          <a:lstStyle/>
          <a:p>
            <a:pPr algn="l"/>
            <a:r>
              <a:rPr lang="en-US" sz="2800" b="1" i="0" dirty="0">
                <a:solidFill>
                  <a:srgbClr val="0D0D0D"/>
                </a:solidFill>
                <a:effectLst/>
                <a:highlight>
                  <a:srgbClr val="FFFFFF"/>
                </a:highlight>
                <a:latin typeface="Fira Code" panose="020B0809050000020004" pitchFamily="49" charset="0"/>
                <a:ea typeface="Fira Code" panose="020B0809050000020004" pitchFamily="49" charset="0"/>
              </a:rPr>
              <a:t># Headers</a:t>
            </a:r>
          </a:p>
        </p:txBody>
      </p:sp>
      <p:sp>
        <p:nvSpPr>
          <p:cNvPr id="4" name="!!Emphasis">
            <a:extLst>
              <a:ext uri="{FF2B5EF4-FFF2-40B4-BE49-F238E27FC236}">
                <a16:creationId xmlns:a16="http://schemas.microsoft.com/office/drawing/2014/main" id="{1BB6A054-E644-C6E0-9B1A-D1B103302CC7}"/>
              </a:ext>
            </a:extLst>
          </p:cNvPr>
          <p:cNvSpPr txBox="1"/>
          <p:nvPr/>
        </p:nvSpPr>
        <p:spPr>
          <a:xfrm>
            <a:off x="3036673" y="2828836"/>
            <a:ext cx="6098058" cy="2462213"/>
          </a:xfrm>
          <a:prstGeom prst="rect">
            <a:avLst/>
          </a:prstGeom>
          <a:noFill/>
        </p:spPr>
        <p:txBody>
          <a:bodyPr wrap="square">
            <a:spAutoFit/>
          </a:bodyPr>
          <a:lstStyle/>
          <a:p>
            <a:pPr algn="l"/>
            <a:r>
              <a:rPr lang="en-US" sz="2800" b="1" dirty="0">
                <a:solidFill>
                  <a:srgbClr val="0D0D0D"/>
                </a:solidFill>
                <a:highlight>
                  <a:srgbClr val="FFFFFF"/>
                </a:highlight>
                <a:latin typeface="Fira Code" panose="020B0809050000020004" pitchFamily="49" charset="0"/>
                <a:ea typeface="Fira Code" panose="020B0809050000020004" pitchFamily="49" charset="0"/>
              </a:rPr>
              <a:t>Emphasis</a:t>
            </a:r>
          </a:p>
          <a:p>
            <a:pPr algn="l"/>
            <a:endParaRPr lang="en-US" b="1" i="0" dirty="0">
              <a:solidFill>
                <a:srgbClr val="0D0D0D"/>
              </a:solidFill>
              <a:effectLst/>
              <a:highlight>
                <a:srgbClr val="FFFFFF"/>
              </a:highlight>
              <a:latin typeface="Söhne"/>
            </a:endParaRPr>
          </a:p>
          <a:p>
            <a:pPr algn="l"/>
            <a:r>
              <a:rPr lang="en-US" b="1" i="0" dirty="0">
                <a:solidFill>
                  <a:srgbClr val="0D0D0D"/>
                </a:solidFill>
                <a:effectLst/>
                <a:highlight>
                  <a:srgbClr val="FFFFFF"/>
                </a:highlight>
                <a:latin typeface="Fira Code" panose="020B0809050000020004" pitchFamily="49" charset="0"/>
                <a:ea typeface="Fira Code" panose="020B0809050000020004" pitchFamily="49" charset="0"/>
              </a:rPr>
              <a:t>Bold</a:t>
            </a:r>
            <a:r>
              <a:rPr lang="en-US" b="0" i="0" dirty="0">
                <a:solidFill>
                  <a:srgbClr val="0D0D0D"/>
                </a:solidFill>
                <a:effectLst/>
                <a:highlight>
                  <a:srgbClr val="FFFFFF"/>
                </a:highlight>
                <a:latin typeface="Fira Code" panose="020B0809050000020004" pitchFamily="49" charset="0"/>
                <a:ea typeface="Fira Code" panose="020B0809050000020004" pitchFamily="49" charset="0"/>
              </a:rPr>
              <a:t>: **bold text**</a:t>
            </a:r>
          </a:p>
          <a:p>
            <a:pPr algn="l"/>
            <a:endParaRPr lang="en-US" b="0" i="1" dirty="0">
              <a:solidFill>
                <a:srgbClr val="0D0D0D"/>
              </a:solidFill>
              <a:effectLst/>
              <a:highlight>
                <a:srgbClr val="FFFFFF"/>
              </a:highlight>
              <a:latin typeface="Fira Code" panose="020B0809050000020004" pitchFamily="49" charset="0"/>
              <a:ea typeface="Fira Code" panose="020B0809050000020004" pitchFamily="49" charset="0"/>
            </a:endParaRPr>
          </a:p>
          <a:p>
            <a:pPr algn="l"/>
            <a:r>
              <a:rPr lang="en-US" b="0" i="1" dirty="0">
                <a:solidFill>
                  <a:srgbClr val="0D0D0D"/>
                </a:solidFill>
                <a:effectLst/>
                <a:highlight>
                  <a:srgbClr val="FFFFFF"/>
                </a:highlight>
                <a:latin typeface="Fira Code" panose="020B0809050000020004" pitchFamily="49" charset="0"/>
                <a:ea typeface="Fira Code" panose="020B0809050000020004" pitchFamily="49" charset="0"/>
              </a:rPr>
              <a:t>Italic</a:t>
            </a:r>
            <a:r>
              <a:rPr lang="en-US" b="0" i="0" dirty="0">
                <a:solidFill>
                  <a:srgbClr val="0D0D0D"/>
                </a:solidFill>
                <a:effectLst/>
                <a:highlight>
                  <a:srgbClr val="FFFFFF"/>
                </a:highlight>
                <a:latin typeface="Fira Code" panose="020B0809050000020004" pitchFamily="49" charset="0"/>
                <a:ea typeface="Fira Code" panose="020B0809050000020004" pitchFamily="49" charset="0"/>
              </a:rPr>
              <a:t>: *italic text*</a:t>
            </a:r>
          </a:p>
          <a:p>
            <a:pPr algn="l"/>
            <a:endParaRPr lang="en-US" b="0" i="0" dirty="0">
              <a:solidFill>
                <a:srgbClr val="0D0D0D"/>
              </a:solidFill>
              <a:effectLst/>
              <a:highlight>
                <a:srgbClr val="FFFFFF"/>
              </a:highlight>
              <a:latin typeface="Fira Code" panose="020B0809050000020004" pitchFamily="49" charset="0"/>
              <a:ea typeface="Fira Code" panose="020B0809050000020004" pitchFamily="49" charset="0"/>
            </a:endParaRPr>
          </a:p>
          <a:p>
            <a:pPr algn="l"/>
            <a:r>
              <a:rPr lang="en-US" dirty="0">
                <a:solidFill>
                  <a:srgbClr val="0D0D0D"/>
                </a:solidFill>
                <a:highlight>
                  <a:srgbClr val="FFFFFF"/>
                </a:highlight>
                <a:latin typeface="Fira Code" panose="020B0809050000020004" pitchFamily="49" charset="0"/>
                <a:ea typeface="Fira Code" panose="020B0809050000020004" pitchFamily="49" charset="0"/>
              </a:rPr>
              <a:t>UPPERCASE</a:t>
            </a:r>
            <a:endParaRPr lang="en-US" b="0" i="0" dirty="0">
              <a:solidFill>
                <a:srgbClr val="0D0D0D"/>
              </a:solidFill>
              <a:effectLst/>
              <a:highlight>
                <a:srgbClr val="FFFFFF"/>
              </a:highlight>
              <a:latin typeface="Fira Code" panose="020B0809050000020004" pitchFamily="49" charset="0"/>
              <a:ea typeface="Fira Code" panose="020B0809050000020004" pitchFamily="49" charset="0"/>
            </a:endParaRPr>
          </a:p>
          <a:p>
            <a:pPr algn="l"/>
            <a:endParaRPr lang="en-US" dirty="0">
              <a:solidFill>
                <a:srgbClr val="0D0D0D"/>
              </a:solidFill>
              <a:highlight>
                <a:srgbClr val="FFFFFF"/>
              </a:highlight>
              <a:latin typeface="Söhne"/>
            </a:endParaRPr>
          </a:p>
        </p:txBody>
      </p:sp>
    </p:spTree>
    <p:extLst>
      <p:ext uri="{BB962C8B-B14F-4D97-AF65-F5344CB8AC3E}">
        <p14:creationId xmlns:p14="http://schemas.microsoft.com/office/powerpoint/2010/main" val="15599020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eaders">
            <a:extLst>
              <a:ext uri="{FF2B5EF4-FFF2-40B4-BE49-F238E27FC236}">
                <a16:creationId xmlns:a16="http://schemas.microsoft.com/office/drawing/2014/main" id="{A115EFB8-946C-EB48-E7FA-52246FF2BC4A}"/>
              </a:ext>
            </a:extLst>
          </p:cNvPr>
          <p:cNvSpPr txBox="1"/>
          <p:nvPr/>
        </p:nvSpPr>
        <p:spPr>
          <a:xfrm>
            <a:off x="293472" y="444843"/>
            <a:ext cx="2437371" cy="523220"/>
          </a:xfrm>
          <a:prstGeom prst="rect">
            <a:avLst/>
          </a:prstGeom>
          <a:noFill/>
        </p:spPr>
        <p:txBody>
          <a:bodyPr wrap="square">
            <a:spAutoFit/>
          </a:bodyPr>
          <a:lstStyle/>
          <a:p>
            <a:pPr algn="l"/>
            <a:r>
              <a:rPr lang="en-US" sz="2800" b="1" i="0" dirty="0">
                <a:solidFill>
                  <a:srgbClr val="0D0D0D"/>
                </a:solidFill>
                <a:effectLst/>
                <a:highlight>
                  <a:srgbClr val="FFFFFF"/>
                </a:highlight>
                <a:latin typeface="Fira Code" panose="020B0809050000020004" pitchFamily="49" charset="0"/>
                <a:ea typeface="Fira Code" panose="020B0809050000020004" pitchFamily="49" charset="0"/>
              </a:rPr>
              <a:t># Headers</a:t>
            </a:r>
          </a:p>
        </p:txBody>
      </p:sp>
      <p:sp>
        <p:nvSpPr>
          <p:cNvPr id="4" name="!!Lists">
            <a:extLst>
              <a:ext uri="{FF2B5EF4-FFF2-40B4-BE49-F238E27FC236}">
                <a16:creationId xmlns:a16="http://schemas.microsoft.com/office/drawing/2014/main" id="{1BB6A054-E644-C6E0-9B1A-D1B103302CC7}"/>
              </a:ext>
            </a:extLst>
          </p:cNvPr>
          <p:cNvSpPr txBox="1"/>
          <p:nvPr/>
        </p:nvSpPr>
        <p:spPr>
          <a:xfrm>
            <a:off x="3036673" y="2828836"/>
            <a:ext cx="6098058" cy="2462213"/>
          </a:xfrm>
          <a:prstGeom prst="rect">
            <a:avLst/>
          </a:prstGeom>
          <a:noFill/>
        </p:spPr>
        <p:txBody>
          <a:bodyPr wrap="square">
            <a:spAutoFit/>
          </a:bodyPr>
          <a:lstStyle/>
          <a:p>
            <a:pPr algn="l"/>
            <a:r>
              <a:rPr lang="en-US" sz="2800" b="1" dirty="0">
                <a:solidFill>
                  <a:srgbClr val="0D0D0D"/>
                </a:solidFill>
                <a:highlight>
                  <a:srgbClr val="FFFFFF"/>
                </a:highlight>
                <a:latin typeface="Fira Code" panose="020B0809050000020004" pitchFamily="49" charset="0"/>
                <a:ea typeface="Fira Code" panose="020B0809050000020004" pitchFamily="49" charset="0"/>
              </a:rPr>
              <a:t>Lists</a:t>
            </a:r>
          </a:p>
          <a:p>
            <a:pPr algn="l"/>
            <a:endParaRPr lang="en-US" b="1"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Fira Code" panose="020B0809050000020004" pitchFamily="49" charset="0"/>
              <a:ea typeface="Fira Code" panose="020B0809050000020004" pitchFamily="49" charset="0"/>
            </a:endParaRPr>
          </a:p>
          <a:p>
            <a:pPr marL="342900" indent="-342900" algn="l">
              <a:buAutoNum type="arabicPeriod"/>
            </a:pPr>
            <a:r>
              <a:rPr lang="en-US" dirty="0">
                <a:solidFill>
                  <a:srgbClr val="0D0D0D"/>
                </a:solidFill>
                <a:highlight>
                  <a:srgbClr val="FFFFFF"/>
                </a:highlight>
                <a:latin typeface="Fira Code" panose="020B0809050000020004" pitchFamily="49" charset="0"/>
                <a:ea typeface="Fira Code" panose="020B0809050000020004" pitchFamily="49" charset="0"/>
              </a:rPr>
              <a:t>Item 1</a:t>
            </a:r>
          </a:p>
          <a:p>
            <a:pPr marL="342900" indent="-342900" algn="l">
              <a:buAutoNum type="arabicPeriod"/>
            </a:pPr>
            <a:r>
              <a:rPr lang="en-US" b="0" i="0" dirty="0">
                <a:solidFill>
                  <a:srgbClr val="0D0D0D"/>
                </a:solidFill>
                <a:effectLst/>
                <a:highlight>
                  <a:srgbClr val="FFFFFF"/>
                </a:highlight>
                <a:latin typeface="Fira Code" panose="020B0809050000020004" pitchFamily="49" charset="0"/>
                <a:ea typeface="Fira Code" panose="020B0809050000020004" pitchFamily="49" charset="0"/>
              </a:rPr>
              <a:t>Item 2</a:t>
            </a:r>
          </a:p>
          <a:p>
            <a:pPr marL="800100" lvl="1" indent="-342900">
              <a:buAutoNum type="arabicPeriod"/>
            </a:pPr>
            <a:r>
              <a:rPr lang="en-US" dirty="0">
                <a:solidFill>
                  <a:srgbClr val="0D0D0D"/>
                </a:solidFill>
                <a:highlight>
                  <a:srgbClr val="FFFFFF"/>
                </a:highlight>
                <a:latin typeface="Fira Code" panose="020B0809050000020004" pitchFamily="49" charset="0"/>
                <a:ea typeface="Fira Code" panose="020B0809050000020004" pitchFamily="49" charset="0"/>
              </a:rPr>
              <a:t>Item 2.1</a:t>
            </a:r>
          </a:p>
          <a:p>
            <a:pPr marL="800100" lvl="1" indent="-342900">
              <a:buAutoNum type="arabicPeriod"/>
            </a:pPr>
            <a:r>
              <a:rPr lang="en-US" b="0" i="0" dirty="0">
                <a:solidFill>
                  <a:srgbClr val="0D0D0D"/>
                </a:solidFill>
                <a:effectLst/>
                <a:highlight>
                  <a:srgbClr val="FFFFFF"/>
                </a:highlight>
                <a:latin typeface="Fira Code" panose="020B0809050000020004" pitchFamily="49" charset="0"/>
                <a:ea typeface="Fira Code" panose="020B0809050000020004" pitchFamily="49" charset="0"/>
              </a:rPr>
              <a:t>Item 2.2</a:t>
            </a:r>
          </a:p>
          <a:p>
            <a:pPr algn="l"/>
            <a:endParaRPr lang="en-US" dirty="0">
              <a:solidFill>
                <a:srgbClr val="0D0D0D"/>
              </a:solidFill>
              <a:highlight>
                <a:srgbClr val="FFFFFF"/>
              </a:highlight>
              <a:latin typeface="Söhne"/>
            </a:endParaRPr>
          </a:p>
        </p:txBody>
      </p:sp>
      <p:sp>
        <p:nvSpPr>
          <p:cNvPr id="5" name="!!Emphasis">
            <a:extLst>
              <a:ext uri="{FF2B5EF4-FFF2-40B4-BE49-F238E27FC236}">
                <a16:creationId xmlns:a16="http://schemas.microsoft.com/office/drawing/2014/main" id="{B6670200-7771-3F0C-579D-87E9358C0F7D}"/>
              </a:ext>
            </a:extLst>
          </p:cNvPr>
          <p:cNvSpPr txBox="1"/>
          <p:nvPr/>
        </p:nvSpPr>
        <p:spPr>
          <a:xfrm>
            <a:off x="293472" y="1078295"/>
            <a:ext cx="6098058" cy="523220"/>
          </a:xfrm>
          <a:prstGeom prst="rect">
            <a:avLst/>
          </a:prstGeom>
          <a:noFill/>
        </p:spPr>
        <p:txBody>
          <a:bodyPr wrap="square">
            <a:spAutoFit/>
          </a:bodyPr>
          <a:lstStyle/>
          <a:p>
            <a:pPr algn="l"/>
            <a:r>
              <a:rPr lang="en-US" sz="2800" b="1" dirty="0">
                <a:solidFill>
                  <a:srgbClr val="0D0D0D"/>
                </a:solidFill>
                <a:highlight>
                  <a:srgbClr val="FFFFFF"/>
                </a:highlight>
                <a:latin typeface="Fira Code" panose="020B0809050000020004" pitchFamily="49" charset="0"/>
                <a:ea typeface="Fira Code" panose="020B0809050000020004" pitchFamily="49" charset="0"/>
              </a:rPr>
              <a:t>**Emphasis**</a:t>
            </a:r>
            <a:endParaRPr lang="en-US" dirty="0">
              <a:solidFill>
                <a:srgbClr val="0D0D0D"/>
              </a:solidFill>
              <a:highlight>
                <a:srgbClr val="FFFFFF"/>
              </a:highlight>
              <a:latin typeface="Söhne"/>
            </a:endParaRPr>
          </a:p>
        </p:txBody>
      </p:sp>
    </p:spTree>
    <p:extLst>
      <p:ext uri="{BB962C8B-B14F-4D97-AF65-F5344CB8AC3E}">
        <p14:creationId xmlns:p14="http://schemas.microsoft.com/office/powerpoint/2010/main" val="23891044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eaders">
            <a:extLst>
              <a:ext uri="{FF2B5EF4-FFF2-40B4-BE49-F238E27FC236}">
                <a16:creationId xmlns:a16="http://schemas.microsoft.com/office/drawing/2014/main" id="{A115EFB8-946C-EB48-E7FA-52246FF2BC4A}"/>
              </a:ext>
            </a:extLst>
          </p:cNvPr>
          <p:cNvSpPr txBox="1"/>
          <p:nvPr/>
        </p:nvSpPr>
        <p:spPr>
          <a:xfrm>
            <a:off x="293472" y="444843"/>
            <a:ext cx="2437371" cy="523220"/>
          </a:xfrm>
          <a:prstGeom prst="rect">
            <a:avLst/>
          </a:prstGeom>
          <a:noFill/>
        </p:spPr>
        <p:txBody>
          <a:bodyPr wrap="square">
            <a:spAutoFit/>
          </a:bodyPr>
          <a:lstStyle/>
          <a:p>
            <a:pPr algn="l"/>
            <a:r>
              <a:rPr lang="en-US" sz="2800" b="1" i="0" dirty="0">
                <a:solidFill>
                  <a:srgbClr val="0D0D0D"/>
                </a:solidFill>
                <a:effectLst/>
                <a:highlight>
                  <a:srgbClr val="FFFFFF"/>
                </a:highlight>
                <a:latin typeface="Fira Code" panose="020B0809050000020004" pitchFamily="49" charset="0"/>
                <a:ea typeface="Fira Code" panose="020B0809050000020004" pitchFamily="49" charset="0"/>
              </a:rPr>
              <a:t># Headers</a:t>
            </a:r>
          </a:p>
        </p:txBody>
      </p:sp>
      <p:sp>
        <p:nvSpPr>
          <p:cNvPr id="4" name="!!Links">
            <a:extLst>
              <a:ext uri="{FF2B5EF4-FFF2-40B4-BE49-F238E27FC236}">
                <a16:creationId xmlns:a16="http://schemas.microsoft.com/office/drawing/2014/main" id="{1BB6A054-E644-C6E0-9B1A-D1B103302CC7}"/>
              </a:ext>
            </a:extLst>
          </p:cNvPr>
          <p:cNvSpPr txBox="1"/>
          <p:nvPr/>
        </p:nvSpPr>
        <p:spPr>
          <a:xfrm>
            <a:off x="3036673" y="2828836"/>
            <a:ext cx="7231792" cy="2462213"/>
          </a:xfrm>
          <a:prstGeom prst="rect">
            <a:avLst/>
          </a:prstGeom>
          <a:noFill/>
        </p:spPr>
        <p:txBody>
          <a:bodyPr wrap="square">
            <a:spAutoFit/>
          </a:bodyPr>
          <a:lstStyle/>
          <a:p>
            <a:pPr algn="l"/>
            <a:r>
              <a:rPr lang="en-US" sz="2800" b="1" dirty="0">
                <a:solidFill>
                  <a:srgbClr val="0D0D0D"/>
                </a:solidFill>
                <a:highlight>
                  <a:srgbClr val="FFFFFF"/>
                </a:highlight>
                <a:latin typeface="Fira Code" panose="020B0809050000020004" pitchFamily="49" charset="0"/>
                <a:ea typeface="Fira Code" panose="020B0809050000020004" pitchFamily="49" charset="0"/>
              </a:rPr>
              <a:t>Links</a:t>
            </a:r>
          </a:p>
          <a:p>
            <a:pPr algn="l"/>
            <a:endParaRPr lang="en-US" b="1" i="0" dirty="0">
              <a:solidFill>
                <a:srgbClr val="0D0D0D"/>
              </a:solidFill>
              <a:effectLst/>
              <a:highlight>
                <a:srgbClr val="FFFFFF"/>
              </a:highlight>
              <a:latin typeface="Söhne"/>
            </a:endParaRPr>
          </a:p>
          <a:p>
            <a:pPr algn="l"/>
            <a:endParaRPr lang="en-US" dirty="0">
              <a:solidFill>
                <a:srgbClr val="0D0D0D"/>
              </a:solidFill>
              <a:highlight>
                <a:srgbClr val="FFFFFF"/>
              </a:highlight>
              <a:latin typeface="Söhne"/>
            </a:endParaRPr>
          </a:p>
          <a:p>
            <a:pPr algn="l"/>
            <a:r>
              <a:rPr lang="en-US" dirty="0">
                <a:solidFill>
                  <a:srgbClr val="0D0D0D"/>
                </a:solidFill>
                <a:highlight>
                  <a:srgbClr val="FFFFFF"/>
                </a:highlight>
                <a:latin typeface="Fira Code" panose="020B0809050000020004" pitchFamily="49" charset="0"/>
                <a:ea typeface="Fira Code" panose="020B0809050000020004" pitchFamily="49" charset="0"/>
              </a:rPr>
              <a:t>Inline link: </a:t>
            </a:r>
          </a:p>
          <a:p>
            <a:pPr algn="l"/>
            <a:r>
              <a:rPr lang="en-US" b="1" dirty="0">
                <a:solidFill>
                  <a:srgbClr val="0D0D0D"/>
                </a:solidFill>
                <a:highlight>
                  <a:srgbClr val="FFFFFF"/>
                </a:highlight>
                <a:latin typeface="Fira Code" panose="020B0809050000020004" pitchFamily="49" charset="0"/>
                <a:ea typeface="Fira Code" panose="020B0809050000020004" pitchFamily="49" charset="0"/>
              </a:rPr>
              <a:t>[</a:t>
            </a:r>
            <a:r>
              <a:rPr lang="en-US" dirty="0">
                <a:solidFill>
                  <a:schemeClr val="tx1">
                    <a:lumMod val="50000"/>
                    <a:lumOff val="50000"/>
                  </a:schemeClr>
                </a:solidFill>
                <a:highlight>
                  <a:srgbClr val="FFFFFF"/>
                </a:highlight>
                <a:latin typeface="Fira Code" panose="020B0809050000020004" pitchFamily="49" charset="0"/>
                <a:ea typeface="Fira Code" panose="020B0809050000020004" pitchFamily="49" charset="0"/>
              </a:rPr>
              <a:t>description</a:t>
            </a:r>
            <a:r>
              <a:rPr lang="en-US" b="1" dirty="0">
                <a:solidFill>
                  <a:srgbClr val="0D0D0D"/>
                </a:solidFill>
                <a:highlight>
                  <a:srgbClr val="FFFFFF"/>
                </a:highlight>
                <a:latin typeface="Fira Code" panose="020B0809050000020004" pitchFamily="49" charset="0"/>
                <a:ea typeface="Fira Code" panose="020B0809050000020004" pitchFamily="49" charset="0"/>
              </a:rPr>
              <a:t>](</a:t>
            </a:r>
            <a:r>
              <a:rPr lang="en-US" dirty="0" err="1">
                <a:solidFill>
                  <a:schemeClr val="tx1">
                    <a:lumMod val="50000"/>
                    <a:lumOff val="50000"/>
                  </a:schemeClr>
                </a:solidFill>
                <a:highlight>
                  <a:srgbClr val="FFFFFF"/>
                </a:highlight>
                <a:latin typeface="Fira Code" panose="020B0809050000020004" pitchFamily="49" charset="0"/>
                <a:ea typeface="Fira Code" panose="020B0809050000020004" pitchFamily="49" charset="0"/>
              </a:rPr>
              <a:t>url</a:t>
            </a:r>
            <a:r>
              <a:rPr lang="en-US" b="1" dirty="0">
                <a:solidFill>
                  <a:srgbClr val="0D0D0D"/>
                </a:solidFill>
                <a:highlight>
                  <a:srgbClr val="FFFFFF"/>
                </a:highlight>
                <a:latin typeface="Fira Code" panose="020B0809050000020004" pitchFamily="49" charset="0"/>
                <a:ea typeface="Fira Code" panose="020B0809050000020004" pitchFamily="49" charset="0"/>
              </a:rPr>
              <a:t>)</a:t>
            </a:r>
            <a:r>
              <a:rPr lang="en-US" dirty="0">
                <a:solidFill>
                  <a:srgbClr val="0D0D0D"/>
                </a:solidFill>
                <a:highlight>
                  <a:srgbClr val="FFFFFF"/>
                </a:highlight>
                <a:latin typeface="Fira Code" panose="020B0809050000020004" pitchFamily="49" charset="0"/>
                <a:ea typeface="Fira Code" panose="020B0809050000020004" pitchFamily="49" charset="0"/>
              </a:rPr>
              <a:t>    </a:t>
            </a:r>
            <a:br>
              <a:rPr lang="en-US" dirty="0">
                <a:solidFill>
                  <a:srgbClr val="0D0D0D"/>
                </a:solidFill>
                <a:highlight>
                  <a:srgbClr val="FFFFFF"/>
                </a:highlight>
                <a:latin typeface="Fira Code" panose="020B0809050000020004" pitchFamily="49" charset="0"/>
                <a:ea typeface="Fira Code" panose="020B0809050000020004" pitchFamily="49" charset="0"/>
              </a:rPr>
            </a:br>
            <a:r>
              <a:rPr lang="en-US" dirty="0">
                <a:solidFill>
                  <a:srgbClr val="0D0D0D"/>
                </a:solidFill>
                <a:highlight>
                  <a:srgbClr val="FFFFFF"/>
                </a:highlight>
                <a:latin typeface="Fira Code" panose="020B0809050000020004" pitchFamily="49" charset="0"/>
                <a:ea typeface="Fira Code" panose="020B0809050000020004" pitchFamily="49" charset="0"/>
              </a:rPr>
              <a:t>[</a:t>
            </a:r>
            <a:r>
              <a:rPr lang="en-US" dirty="0" err="1">
                <a:solidFill>
                  <a:srgbClr val="0D0D0D"/>
                </a:solidFill>
                <a:highlight>
                  <a:srgbClr val="FFFFFF"/>
                </a:highlight>
                <a:latin typeface="Fira Code" panose="020B0809050000020004" pitchFamily="49" charset="0"/>
                <a:ea typeface="Fira Code" panose="020B0809050000020004" pitchFamily="49" charset="0"/>
              </a:rPr>
              <a:t>OpenAI</a:t>
            </a:r>
            <a:r>
              <a:rPr lang="en-US" dirty="0">
                <a:solidFill>
                  <a:srgbClr val="0D0D0D"/>
                </a:solidFill>
                <a:highlight>
                  <a:srgbClr val="FFFFFF"/>
                </a:highlight>
                <a:latin typeface="Fira Code" panose="020B0809050000020004" pitchFamily="49" charset="0"/>
                <a:ea typeface="Fira Code" panose="020B0809050000020004" pitchFamily="49" charset="0"/>
              </a:rPr>
              <a:t>](https://</a:t>
            </a:r>
            <a:r>
              <a:rPr lang="en-US" dirty="0" err="1">
                <a:solidFill>
                  <a:srgbClr val="0D0D0D"/>
                </a:solidFill>
                <a:highlight>
                  <a:srgbClr val="FFFFFF"/>
                </a:highlight>
                <a:latin typeface="Fira Code" panose="020B0809050000020004" pitchFamily="49" charset="0"/>
                <a:ea typeface="Fira Code" panose="020B0809050000020004" pitchFamily="49" charset="0"/>
              </a:rPr>
              <a:t>www.openai.com</a:t>
            </a:r>
            <a:r>
              <a:rPr lang="en-US" dirty="0">
                <a:solidFill>
                  <a:srgbClr val="0D0D0D"/>
                </a:solidFill>
                <a:highlight>
                  <a:srgbClr val="FFFFFF"/>
                </a:highlight>
                <a:latin typeface="Fira Code" panose="020B0809050000020004" pitchFamily="49" charset="0"/>
                <a:ea typeface="Fira Code" panose="020B0809050000020004" pitchFamily="49" charset="0"/>
              </a:rPr>
              <a:t>) =&gt; </a:t>
            </a:r>
            <a:r>
              <a:rPr lang="en-US" u="sng" dirty="0" err="1">
                <a:solidFill>
                  <a:schemeClr val="tx2">
                    <a:lumMod val="50000"/>
                    <a:lumOff val="50000"/>
                  </a:schemeClr>
                </a:solidFill>
                <a:highlight>
                  <a:srgbClr val="FFFFFF"/>
                </a:highlight>
                <a:latin typeface="Fira Code" panose="020B0809050000020004" pitchFamily="49" charset="0"/>
                <a:ea typeface="Fira Code" panose="020B0809050000020004" pitchFamily="49" charset="0"/>
              </a:rPr>
              <a:t>OpenAI</a:t>
            </a:r>
            <a:endParaRPr lang="en-US" u="sng" dirty="0">
              <a:solidFill>
                <a:schemeClr val="tx2">
                  <a:lumMod val="50000"/>
                  <a:lumOff val="50000"/>
                </a:schemeClr>
              </a:solidFill>
              <a:highlight>
                <a:srgbClr val="FFFFFF"/>
              </a:highlight>
              <a:latin typeface="Fira Code" panose="020B0809050000020004" pitchFamily="49" charset="0"/>
              <a:ea typeface="Fira Code" panose="020B0809050000020004" pitchFamily="49" charset="0"/>
            </a:endParaRPr>
          </a:p>
          <a:p>
            <a:pPr algn="l"/>
            <a:endParaRPr lang="en-US" dirty="0">
              <a:solidFill>
                <a:srgbClr val="0D0D0D"/>
              </a:solidFill>
              <a:highlight>
                <a:srgbClr val="FFFFFF"/>
              </a:highlight>
              <a:latin typeface="Fira Code" panose="020B0809050000020004" pitchFamily="49" charset="0"/>
              <a:ea typeface="Fira Code" panose="020B0809050000020004" pitchFamily="49" charset="0"/>
            </a:endParaRPr>
          </a:p>
          <a:p>
            <a:pPr algn="l"/>
            <a:endParaRPr lang="en-US" dirty="0">
              <a:solidFill>
                <a:srgbClr val="0D0D0D"/>
              </a:solidFill>
              <a:highlight>
                <a:srgbClr val="FFFFFF"/>
              </a:highlight>
              <a:latin typeface="Söhne"/>
            </a:endParaRPr>
          </a:p>
        </p:txBody>
      </p:sp>
      <p:sp>
        <p:nvSpPr>
          <p:cNvPr id="5" name="!!Empahasis">
            <a:extLst>
              <a:ext uri="{FF2B5EF4-FFF2-40B4-BE49-F238E27FC236}">
                <a16:creationId xmlns:a16="http://schemas.microsoft.com/office/drawing/2014/main" id="{B6670200-7771-3F0C-579D-87E9358C0F7D}"/>
              </a:ext>
            </a:extLst>
          </p:cNvPr>
          <p:cNvSpPr txBox="1"/>
          <p:nvPr/>
        </p:nvSpPr>
        <p:spPr>
          <a:xfrm>
            <a:off x="293472" y="1078295"/>
            <a:ext cx="6098058" cy="523220"/>
          </a:xfrm>
          <a:prstGeom prst="rect">
            <a:avLst/>
          </a:prstGeom>
          <a:noFill/>
        </p:spPr>
        <p:txBody>
          <a:bodyPr wrap="square">
            <a:spAutoFit/>
          </a:bodyPr>
          <a:lstStyle/>
          <a:p>
            <a:pPr algn="l"/>
            <a:r>
              <a:rPr lang="en-US" sz="2800" b="1" dirty="0">
                <a:solidFill>
                  <a:srgbClr val="0D0D0D"/>
                </a:solidFill>
                <a:highlight>
                  <a:srgbClr val="FFFFFF"/>
                </a:highlight>
                <a:latin typeface="Fira Code" panose="020B0809050000020004" pitchFamily="49" charset="0"/>
                <a:ea typeface="Fira Code" panose="020B0809050000020004" pitchFamily="49" charset="0"/>
              </a:rPr>
              <a:t>**Emphasis**</a:t>
            </a:r>
            <a:endParaRPr lang="en-US" dirty="0">
              <a:solidFill>
                <a:srgbClr val="0D0D0D"/>
              </a:solidFill>
              <a:highlight>
                <a:srgbClr val="FFFFFF"/>
              </a:highlight>
              <a:latin typeface="Söhne"/>
            </a:endParaRPr>
          </a:p>
        </p:txBody>
      </p:sp>
      <p:sp>
        <p:nvSpPr>
          <p:cNvPr id="2" name="!!Lists">
            <a:extLst>
              <a:ext uri="{FF2B5EF4-FFF2-40B4-BE49-F238E27FC236}">
                <a16:creationId xmlns:a16="http://schemas.microsoft.com/office/drawing/2014/main" id="{7CDA1B21-062D-E58A-F17F-010DD0AC346B}"/>
              </a:ext>
            </a:extLst>
          </p:cNvPr>
          <p:cNvSpPr txBox="1"/>
          <p:nvPr/>
        </p:nvSpPr>
        <p:spPr>
          <a:xfrm>
            <a:off x="293472" y="1672164"/>
            <a:ext cx="6098058" cy="523220"/>
          </a:xfrm>
          <a:prstGeom prst="rect">
            <a:avLst/>
          </a:prstGeom>
          <a:noFill/>
        </p:spPr>
        <p:txBody>
          <a:bodyPr wrap="square">
            <a:spAutoFit/>
          </a:bodyPr>
          <a:lstStyle/>
          <a:p>
            <a:pPr algn="l"/>
            <a:r>
              <a:rPr lang="en-US" sz="2800" b="1" dirty="0">
                <a:solidFill>
                  <a:srgbClr val="0D0D0D"/>
                </a:solidFill>
                <a:highlight>
                  <a:srgbClr val="FFFFFF"/>
                </a:highlight>
                <a:latin typeface="Fira Code" panose="020B0809050000020004" pitchFamily="49" charset="0"/>
                <a:ea typeface="Fira Code" panose="020B0809050000020004" pitchFamily="49" charset="0"/>
              </a:rPr>
              <a:t>1. Lists</a:t>
            </a:r>
            <a:endParaRPr lang="en-US" dirty="0">
              <a:solidFill>
                <a:srgbClr val="0D0D0D"/>
              </a:solidFill>
              <a:highlight>
                <a:srgbClr val="FFFFFF"/>
              </a:highlight>
              <a:latin typeface="Söhne"/>
            </a:endParaRPr>
          </a:p>
        </p:txBody>
      </p:sp>
      <p:cxnSp>
        <p:nvCxnSpPr>
          <p:cNvPr id="7" name="Straight Arrow Connector 6">
            <a:extLst>
              <a:ext uri="{FF2B5EF4-FFF2-40B4-BE49-F238E27FC236}">
                <a16:creationId xmlns:a16="http://schemas.microsoft.com/office/drawing/2014/main" id="{347B92B5-63C6-478D-3C94-1472199610CD}"/>
              </a:ext>
            </a:extLst>
          </p:cNvPr>
          <p:cNvCxnSpPr/>
          <p:nvPr/>
        </p:nvCxnSpPr>
        <p:spPr>
          <a:xfrm>
            <a:off x="2434282" y="4250725"/>
            <a:ext cx="627105"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7D26A5E9-FB78-49C6-CE17-F36DA74D6444}"/>
              </a:ext>
            </a:extLst>
          </p:cNvPr>
          <p:cNvCxnSpPr>
            <a:cxnSpLocks/>
          </p:cNvCxnSpPr>
          <p:nvPr/>
        </p:nvCxnSpPr>
        <p:spPr>
          <a:xfrm flipH="1">
            <a:off x="5725295" y="4254845"/>
            <a:ext cx="666235"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7806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Headers">
            <a:extLst>
              <a:ext uri="{FF2B5EF4-FFF2-40B4-BE49-F238E27FC236}">
                <a16:creationId xmlns:a16="http://schemas.microsoft.com/office/drawing/2014/main" id="{A115EFB8-946C-EB48-E7FA-52246FF2BC4A}"/>
              </a:ext>
            </a:extLst>
          </p:cNvPr>
          <p:cNvSpPr txBox="1"/>
          <p:nvPr/>
        </p:nvSpPr>
        <p:spPr>
          <a:xfrm>
            <a:off x="293472" y="444843"/>
            <a:ext cx="2437371" cy="523220"/>
          </a:xfrm>
          <a:prstGeom prst="rect">
            <a:avLst/>
          </a:prstGeom>
          <a:noFill/>
        </p:spPr>
        <p:txBody>
          <a:bodyPr wrap="square">
            <a:spAutoFit/>
          </a:bodyPr>
          <a:lstStyle/>
          <a:p>
            <a:pPr algn="l"/>
            <a:r>
              <a:rPr lang="en-US" sz="2800" b="1" i="0" dirty="0">
                <a:solidFill>
                  <a:srgbClr val="0D0D0D"/>
                </a:solidFill>
                <a:effectLst/>
                <a:highlight>
                  <a:srgbClr val="FFFFFF"/>
                </a:highlight>
                <a:latin typeface="Fira Code" panose="020B0809050000020004" pitchFamily="49" charset="0"/>
                <a:ea typeface="Fira Code" panose="020B0809050000020004" pitchFamily="49" charset="0"/>
              </a:rPr>
              <a:t># Headers</a:t>
            </a:r>
          </a:p>
        </p:txBody>
      </p:sp>
      <p:sp>
        <p:nvSpPr>
          <p:cNvPr id="4" name="!!Code">
            <a:extLst>
              <a:ext uri="{FF2B5EF4-FFF2-40B4-BE49-F238E27FC236}">
                <a16:creationId xmlns:a16="http://schemas.microsoft.com/office/drawing/2014/main" id="{1BB6A054-E644-C6E0-9B1A-D1B103302CC7}"/>
              </a:ext>
            </a:extLst>
          </p:cNvPr>
          <p:cNvSpPr txBox="1"/>
          <p:nvPr/>
        </p:nvSpPr>
        <p:spPr>
          <a:xfrm>
            <a:off x="3036673" y="2828836"/>
            <a:ext cx="7231792" cy="2739211"/>
          </a:xfrm>
          <a:prstGeom prst="rect">
            <a:avLst/>
          </a:prstGeom>
          <a:noFill/>
        </p:spPr>
        <p:txBody>
          <a:bodyPr wrap="square">
            <a:spAutoFit/>
          </a:bodyPr>
          <a:lstStyle/>
          <a:p>
            <a:pPr algn="l"/>
            <a:r>
              <a:rPr lang="en-US" sz="2800" b="1" dirty="0">
                <a:solidFill>
                  <a:srgbClr val="0D0D0D"/>
                </a:solidFill>
                <a:highlight>
                  <a:srgbClr val="FFFFFF"/>
                </a:highlight>
                <a:latin typeface="Fira Code" panose="020B0809050000020004" pitchFamily="49" charset="0"/>
                <a:ea typeface="Fira Code" panose="020B0809050000020004" pitchFamily="49" charset="0"/>
              </a:rPr>
              <a:t>Code</a:t>
            </a:r>
          </a:p>
          <a:p>
            <a:pPr algn="l"/>
            <a:endParaRPr lang="en-US" dirty="0">
              <a:solidFill>
                <a:srgbClr val="0D0D0D"/>
              </a:solidFill>
              <a:highlight>
                <a:srgbClr val="FFFFFF"/>
              </a:highlight>
              <a:latin typeface="Arial" panose="020B0604020202020204" pitchFamily="34" charset="0"/>
              <a:cs typeface="Arial" panose="020B0604020202020204" pitchFamily="34" charset="0"/>
            </a:endParaRPr>
          </a:p>
          <a:p>
            <a:pPr algn="l"/>
            <a:r>
              <a:rPr lang="en-US" dirty="0">
                <a:solidFill>
                  <a:srgbClr val="0D0D0D"/>
                </a:solidFill>
                <a:highlight>
                  <a:srgbClr val="FFFFFF"/>
                </a:highlight>
                <a:latin typeface="Arial" panose="020B0604020202020204" pitchFamily="34" charset="0"/>
                <a:ea typeface="Fira Code" panose="020B0809050000020004" pitchFamily="49" charset="0"/>
                <a:cs typeface="Arial" panose="020B0604020202020204" pitchFamily="34" charset="0"/>
              </a:rPr>
              <a:t>Inline</a:t>
            </a:r>
            <a:r>
              <a:rPr lang="en-US" dirty="0">
                <a:solidFill>
                  <a:srgbClr val="0D0D0D"/>
                </a:solidFill>
                <a:highlight>
                  <a:srgbClr val="FFFFFF"/>
                </a:highlight>
                <a:latin typeface="Fira Code" panose="020B0809050000020004" pitchFamily="49" charset="0"/>
                <a:ea typeface="Fira Code" panose="020B0809050000020004" pitchFamily="49" charset="0"/>
              </a:rPr>
              <a:t> </a:t>
            </a:r>
            <a:r>
              <a:rPr lang="en-US" dirty="0">
                <a:solidFill>
                  <a:srgbClr val="0D0D0D"/>
                </a:solidFill>
                <a:highlight>
                  <a:srgbClr val="C0C0C0"/>
                </a:highlight>
                <a:latin typeface="Fira Code" panose="020B0809050000020004" pitchFamily="49" charset="0"/>
                <a:ea typeface="Fira Code" panose="020B0809050000020004" pitchFamily="49" charset="0"/>
              </a:rPr>
              <a:t>`code`</a:t>
            </a:r>
            <a:r>
              <a:rPr lang="en-US" dirty="0">
                <a:solidFill>
                  <a:srgbClr val="0D0D0D"/>
                </a:solidFill>
                <a:latin typeface="Fira Code" panose="020B0809050000020004" pitchFamily="49" charset="0"/>
                <a:ea typeface="Fira Code" panose="020B0809050000020004" pitchFamily="49" charset="0"/>
              </a:rPr>
              <a:t> </a:t>
            </a:r>
            <a:r>
              <a:rPr lang="en-US" dirty="0">
                <a:solidFill>
                  <a:srgbClr val="0D0D0D"/>
                </a:solidFill>
                <a:highlight>
                  <a:srgbClr val="FFFFFF"/>
                </a:highlight>
                <a:latin typeface="Arial" panose="020B0604020202020204" pitchFamily="34" charset="0"/>
                <a:ea typeface="Fira Code" panose="020B0809050000020004" pitchFamily="49" charset="0"/>
                <a:cs typeface="Arial" panose="020B0604020202020204" pitchFamily="34" charset="0"/>
              </a:rPr>
              <a:t>example</a:t>
            </a:r>
            <a:br>
              <a:rPr lang="en-US" dirty="0">
                <a:solidFill>
                  <a:srgbClr val="0D0D0D"/>
                </a:solidFill>
                <a:highlight>
                  <a:srgbClr val="FFFFFF"/>
                </a:highlight>
                <a:latin typeface="Fira Code" panose="020B0809050000020004" pitchFamily="49" charset="0"/>
                <a:ea typeface="Fira Code" panose="020B0809050000020004" pitchFamily="49" charset="0"/>
              </a:rPr>
            </a:br>
            <a:endParaRPr lang="en-US" dirty="0">
              <a:solidFill>
                <a:srgbClr val="0D0D0D"/>
              </a:solidFill>
              <a:highlight>
                <a:srgbClr val="FFFFFF"/>
              </a:highlight>
              <a:latin typeface="Fira Code" panose="020B0809050000020004" pitchFamily="49" charset="0"/>
              <a:ea typeface="Fira Code" panose="020B0809050000020004" pitchFamily="49" charset="0"/>
            </a:endParaRPr>
          </a:p>
          <a:p>
            <a:pPr algn="l"/>
            <a:r>
              <a:rPr lang="en-US" dirty="0">
                <a:solidFill>
                  <a:srgbClr val="0D0D0D"/>
                </a:solidFill>
                <a:highlight>
                  <a:srgbClr val="C0C0C0"/>
                </a:highlight>
                <a:latin typeface="Fira Code" panose="020B0809050000020004" pitchFamily="49" charset="0"/>
                <a:ea typeface="Fira Code" panose="020B0809050000020004" pitchFamily="49" charset="0"/>
              </a:rPr>
              <a:t>```java</a:t>
            </a:r>
          </a:p>
          <a:p>
            <a:pPr algn="l"/>
            <a:r>
              <a:rPr lang="en-US" dirty="0">
                <a:solidFill>
                  <a:srgbClr val="0D0D0D"/>
                </a:solidFill>
                <a:highlight>
                  <a:srgbClr val="C0C0C0"/>
                </a:highlight>
                <a:latin typeface="Fira Code" panose="020B0809050000020004" pitchFamily="49" charset="0"/>
                <a:ea typeface="Fira Code" panose="020B0809050000020004" pitchFamily="49" charset="0"/>
              </a:rPr>
              <a:t>Multiline</a:t>
            </a:r>
          </a:p>
          <a:p>
            <a:pPr algn="l"/>
            <a:r>
              <a:rPr lang="en-US" dirty="0" err="1">
                <a:solidFill>
                  <a:srgbClr val="0D0D0D"/>
                </a:solidFill>
                <a:highlight>
                  <a:srgbClr val="C0C0C0"/>
                </a:highlight>
                <a:latin typeface="Fira Code" panose="020B0809050000020004" pitchFamily="49" charset="0"/>
                <a:ea typeface="Fira Code" panose="020B0809050000020004" pitchFamily="49" charset="0"/>
              </a:rPr>
              <a:t>Codeblock</a:t>
            </a:r>
            <a:endParaRPr lang="en-US" dirty="0">
              <a:solidFill>
                <a:srgbClr val="0D0D0D"/>
              </a:solidFill>
              <a:highlight>
                <a:srgbClr val="C0C0C0"/>
              </a:highlight>
              <a:latin typeface="Fira Code" panose="020B0809050000020004" pitchFamily="49" charset="0"/>
              <a:ea typeface="Fira Code" panose="020B0809050000020004" pitchFamily="49" charset="0"/>
            </a:endParaRPr>
          </a:p>
          <a:p>
            <a:pPr algn="l"/>
            <a:r>
              <a:rPr lang="en-US" dirty="0">
                <a:solidFill>
                  <a:srgbClr val="0D0D0D"/>
                </a:solidFill>
                <a:highlight>
                  <a:srgbClr val="C0C0C0"/>
                </a:highlight>
                <a:latin typeface="Fira Code" panose="020B0809050000020004" pitchFamily="49" charset="0"/>
                <a:ea typeface="Fira Code" panose="020B0809050000020004" pitchFamily="49" charset="0"/>
              </a:rPr>
              <a:t>```</a:t>
            </a:r>
          </a:p>
          <a:p>
            <a:pPr algn="l"/>
            <a:endParaRPr lang="en-US" dirty="0">
              <a:solidFill>
                <a:srgbClr val="0D0D0D"/>
              </a:solidFill>
              <a:highlight>
                <a:srgbClr val="FFFFFF"/>
              </a:highlight>
              <a:latin typeface="Söhne"/>
            </a:endParaRPr>
          </a:p>
        </p:txBody>
      </p:sp>
      <p:sp>
        <p:nvSpPr>
          <p:cNvPr id="5" name="!!Empahasis">
            <a:extLst>
              <a:ext uri="{FF2B5EF4-FFF2-40B4-BE49-F238E27FC236}">
                <a16:creationId xmlns:a16="http://schemas.microsoft.com/office/drawing/2014/main" id="{B6670200-7771-3F0C-579D-87E9358C0F7D}"/>
              </a:ext>
            </a:extLst>
          </p:cNvPr>
          <p:cNvSpPr txBox="1"/>
          <p:nvPr/>
        </p:nvSpPr>
        <p:spPr>
          <a:xfrm>
            <a:off x="293472" y="1078295"/>
            <a:ext cx="6098058" cy="523220"/>
          </a:xfrm>
          <a:prstGeom prst="rect">
            <a:avLst/>
          </a:prstGeom>
          <a:noFill/>
        </p:spPr>
        <p:txBody>
          <a:bodyPr wrap="square">
            <a:spAutoFit/>
          </a:bodyPr>
          <a:lstStyle/>
          <a:p>
            <a:pPr algn="l"/>
            <a:r>
              <a:rPr lang="en-US" sz="2800" b="1" dirty="0">
                <a:solidFill>
                  <a:srgbClr val="0D0D0D"/>
                </a:solidFill>
                <a:highlight>
                  <a:srgbClr val="FFFFFF"/>
                </a:highlight>
                <a:latin typeface="Fira Code" panose="020B0809050000020004" pitchFamily="49" charset="0"/>
                <a:ea typeface="Fira Code" panose="020B0809050000020004" pitchFamily="49" charset="0"/>
              </a:rPr>
              <a:t>**Emphasis**</a:t>
            </a:r>
            <a:endParaRPr lang="en-US" dirty="0">
              <a:solidFill>
                <a:srgbClr val="0D0D0D"/>
              </a:solidFill>
              <a:highlight>
                <a:srgbClr val="FFFFFF"/>
              </a:highlight>
              <a:latin typeface="Söhne"/>
            </a:endParaRPr>
          </a:p>
        </p:txBody>
      </p:sp>
      <p:sp>
        <p:nvSpPr>
          <p:cNvPr id="2" name="!!Lists">
            <a:extLst>
              <a:ext uri="{FF2B5EF4-FFF2-40B4-BE49-F238E27FC236}">
                <a16:creationId xmlns:a16="http://schemas.microsoft.com/office/drawing/2014/main" id="{7CDA1B21-062D-E58A-F17F-010DD0AC346B}"/>
              </a:ext>
            </a:extLst>
          </p:cNvPr>
          <p:cNvSpPr txBox="1"/>
          <p:nvPr/>
        </p:nvSpPr>
        <p:spPr>
          <a:xfrm>
            <a:off x="293472" y="1672164"/>
            <a:ext cx="6098058" cy="523220"/>
          </a:xfrm>
          <a:prstGeom prst="rect">
            <a:avLst/>
          </a:prstGeom>
          <a:noFill/>
        </p:spPr>
        <p:txBody>
          <a:bodyPr wrap="square">
            <a:spAutoFit/>
          </a:bodyPr>
          <a:lstStyle/>
          <a:p>
            <a:pPr algn="l"/>
            <a:r>
              <a:rPr lang="en-US" sz="2800" b="1" dirty="0">
                <a:solidFill>
                  <a:srgbClr val="0D0D0D"/>
                </a:solidFill>
                <a:highlight>
                  <a:srgbClr val="FFFFFF"/>
                </a:highlight>
                <a:latin typeface="Fira Code" panose="020B0809050000020004" pitchFamily="49" charset="0"/>
                <a:ea typeface="Fira Code" panose="020B0809050000020004" pitchFamily="49" charset="0"/>
              </a:rPr>
              <a:t>1. Lists</a:t>
            </a:r>
            <a:endParaRPr lang="en-US" dirty="0">
              <a:solidFill>
                <a:srgbClr val="0D0D0D"/>
              </a:solidFill>
              <a:highlight>
                <a:srgbClr val="FFFFFF"/>
              </a:highlight>
              <a:latin typeface="Söhne"/>
            </a:endParaRPr>
          </a:p>
        </p:txBody>
      </p:sp>
      <p:sp>
        <p:nvSpPr>
          <p:cNvPr id="6" name="!!Links">
            <a:extLst>
              <a:ext uri="{FF2B5EF4-FFF2-40B4-BE49-F238E27FC236}">
                <a16:creationId xmlns:a16="http://schemas.microsoft.com/office/drawing/2014/main" id="{7A0BF79B-AD77-79F1-4676-CEC7FC6F7498}"/>
              </a:ext>
            </a:extLst>
          </p:cNvPr>
          <p:cNvSpPr txBox="1"/>
          <p:nvPr/>
        </p:nvSpPr>
        <p:spPr>
          <a:xfrm>
            <a:off x="293472" y="2234967"/>
            <a:ext cx="6098058" cy="523220"/>
          </a:xfrm>
          <a:prstGeom prst="rect">
            <a:avLst/>
          </a:prstGeom>
          <a:noFill/>
        </p:spPr>
        <p:txBody>
          <a:bodyPr wrap="square">
            <a:spAutoFit/>
          </a:bodyPr>
          <a:lstStyle/>
          <a:p>
            <a:pPr algn="l"/>
            <a:r>
              <a:rPr lang="en-US" sz="2800" b="1" dirty="0">
                <a:solidFill>
                  <a:srgbClr val="0D0D0D"/>
                </a:solidFill>
                <a:highlight>
                  <a:srgbClr val="FFFFFF"/>
                </a:highlight>
                <a:latin typeface="Fira Code" panose="020B0809050000020004" pitchFamily="49" charset="0"/>
                <a:ea typeface="Fira Code" panose="020B0809050000020004" pitchFamily="49" charset="0"/>
              </a:rPr>
              <a:t>[Links]()</a:t>
            </a:r>
            <a:endParaRPr lang="en-US" dirty="0">
              <a:solidFill>
                <a:srgbClr val="0D0D0D"/>
              </a:solidFill>
              <a:highlight>
                <a:srgbClr val="FFFFFF"/>
              </a:highlight>
              <a:latin typeface="Söhne"/>
            </a:endParaRPr>
          </a:p>
        </p:txBody>
      </p:sp>
      <p:cxnSp>
        <p:nvCxnSpPr>
          <p:cNvPr id="7" name="Straight Arrow Connector 6">
            <a:extLst>
              <a:ext uri="{FF2B5EF4-FFF2-40B4-BE49-F238E27FC236}">
                <a16:creationId xmlns:a16="http://schemas.microsoft.com/office/drawing/2014/main" id="{F1EF017A-491B-36E4-434C-18E680BA84E4}"/>
              </a:ext>
            </a:extLst>
          </p:cNvPr>
          <p:cNvCxnSpPr/>
          <p:nvPr/>
        </p:nvCxnSpPr>
        <p:spPr>
          <a:xfrm>
            <a:off x="2471352" y="4242488"/>
            <a:ext cx="627105"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48137F79-72F0-48C7-12B7-48C142DEF8E6}"/>
              </a:ext>
            </a:extLst>
          </p:cNvPr>
          <p:cNvCxnSpPr>
            <a:cxnSpLocks/>
          </p:cNvCxnSpPr>
          <p:nvPr/>
        </p:nvCxnSpPr>
        <p:spPr>
          <a:xfrm flipH="1">
            <a:off x="4193057" y="4242488"/>
            <a:ext cx="666235"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39468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4261B6A-33EF-A539-8BBF-5F004F46620B}"/>
              </a:ext>
            </a:extLst>
          </p:cNvPr>
          <p:cNvSpPr/>
          <p:nvPr/>
        </p:nvSpPr>
        <p:spPr>
          <a:xfrm>
            <a:off x="4485503" y="0"/>
            <a:ext cx="3040277" cy="1527080"/>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de">
            <a:extLst>
              <a:ext uri="{FF2B5EF4-FFF2-40B4-BE49-F238E27FC236}">
                <a16:creationId xmlns:a16="http://schemas.microsoft.com/office/drawing/2014/main" id="{1BB6A054-E644-C6E0-9B1A-D1B103302CC7}"/>
              </a:ext>
            </a:extLst>
          </p:cNvPr>
          <p:cNvSpPr txBox="1"/>
          <p:nvPr/>
        </p:nvSpPr>
        <p:spPr>
          <a:xfrm>
            <a:off x="4500435" y="2198642"/>
            <a:ext cx="3289986" cy="2739211"/>
          </a:xfrm>
          <a:prstGeom prst="rect">
            <a:avLst/>
          </a:prstGeom>
          <a:noFill/>
        </p:spPr>
        <p:txBody>
          <a:bodyPr wrap="square">
            <a:spAutoFit/>
          </a:bodyPr>
          <a:lstStyle/>
          <a:p>
            <a:pPr algn="l"/>
            <a:r>
              <a:rPr lang="en-US" sz="2800" b="1" dirty="0">
                <a:solidFill>
                  <a:srgbClr val="0D0D0D"/>
                </a:solidFill>
                <a:highlight>
                  <a:srgbClr val="FFFFFF"/>
                </a:highlight>
                <a:latin typeface="Fira Code" panose="020B0809050000020004" pitchFamily="49" charset="0"/>
                <a:ea typeface="Fira Code" panose="020B0809050000020004" pitchFamily="49" charset="0"/>
              </a:rPr>
              <a:t>Code</a:t>
            </a:r>
          </a:p>
          <a:p>
            <a:pPr algn="l"/>
            <a:endParaRPr lang="en-US" dirty="0">
              <a:solidFill>
                <a:srgbClr val="0D0D0D"/>
              </a:solidFill>
              <a:highlight>
                <a:srgbClr val="FFFFFF"/>
              </a:highlight>
              <a:latin typeface="Arial" panose="020B0604020202020204" pitchFamily="34" charset="0"/>
              <a:cs typeface="Arial" panose="020B0604020202020204" pitchFamily="34" charset="0"/>
            </a:endParaRPr>
          </a:p>
          <a:p>
            <a:pPr algn="l"/>
            <a:r>
              <a:rPr lang="en-US" dirty="0">
                <a:solidFill>
                  <a:srgbClr val="0D0D0D"/>
                </a:solidFill>
                <a:highlight>
                  <a:srgbClr val="FFFFFF"/>
                </a:highlight>
                <a:latin typeface="Arial" panose="020B0604020202020204" pitchFamily="34" charset="0"/>
                <a:ea typeface="Fira Code" panose="020B0809050000020004" pitchFamily="49" charset="0"/>
                <a:cs typeface="Arial" panose="020B0604020202020204" pitchFamily="34" charset="0"/>
              </a:rPr>
              <a:t>Inline</a:t>
            </a:r>
            <a:r>
              <a:rPr lang="en-US" dirty="0">
                <a:solidFill>
                  <a:srgbClr val="0D0D0D"/>
                </a:solidFill>
                <a:highlight>
                  <a:srgbClr val="FFFFFF"/>
                </a:highlight>
                <a:latin typeface="Fira Code" panose="020B0809050000020004" pitchFamily="49" charset="0"/>
                <a:ea typeface="Fira Code" panose="020B0809050000020004" pitchFamily="49" charset="0"/>
              </a:rPr>
              <a:t> </a:t>
            </a:r>
            <a:r>
              <a:rPr lang="en-US" dirty="0">
                <a:solidFill>
                  <a:srgbClr val="0D0D0D"/>
                </a:solidFill>
                <a:highlight>
                  <a:srgbClr val="C0C0C0"/>
                </a:highlight>
                <a:latin typeface="Fira Code" panose="020B0809050000020004" pitchFamily="49" charset="0"/>
                <a:ea typeface="Fira Code" panose="020B0809050000020004" pitchFamily="49" charset="0"/>
              </a:rPr>
              <a:t>`code`</a:t>
            </a:r>
            <a:r>
              <a:rPr lang="en-US" dirty="0">
                <a:solidFill>
                  <a:srgbClr val="0D0D0D"/>
                </a:solidFill>
                <a:latin typeface="Fira Code" panose="020B0809050000020004" pitchFamily="49" charset="0"/>
                <a:ea typeface="Fira Code" panose="020B0809050000020004" pitchFamily="49" charset="0"/>
              </a:rPr>
              <a:t> </a:t>
            </a:r>
            <a:r>
              <a:rPr lang="en-US" dirty="0">
                <a:solidFill>
                  <a:srgbClr val="0D0D0D"/>
                </a:solidFill>
                <a:highlight>
                  <a:srgbClr val="FFFFFF"/>
                </a:highlight>
                <a:latin typeface="Arial" panose="020B0604020202020204" pitchFamily="34" charset="0"/>
                <a:ea typeface="Fira Code" panose="020B0809050000020004" pitchFamily="49" charset="0"/>
                <a:cs typeface="Arial" panose="020B0604020202020204" pitchFamily="34" charset="0"/>
              </a:rPr>
              <a:t>example</a:t>
            </a:r>
            <a:br>
              <a:rPr lang="en-US" dirty="0">
                <a:solidFill>
                  <a:srgbClr val="0D0D0D"/>
                </a:solidFill>
                <a:highlight>
                  <a:srgbClr val="FFFFFF"/>
                </a:highlight>
                <a:latin typeface="Fira Code" panose="020B0809050000020004" pitchFamily="49" charset="0"/>
                <a:ea typeface="Fira Code" panose="020B0809050000020004" pitchFamily="49" charset="0"/>
              </a:rPr>
            </a:br>
            <a:endParaRPr lang="en-US" dirty="0">
              <a:solidFill>
                <a:srgbClr val="0D0D0D"/>
              </a:solidFill>
              <a:highlight>
                <a:srgbClr val="FFFFFF"/>
              </a:highlight>
              <a:latin typeface="Fira Code" panose="020B0809050000020004" pitchFamily="49" charset="0"/>
              <a:ea typeface="Fira Code" panose="020B0809050000020004" pitchFamily="49" charset="0"/>
            </a:endParaRPr>
          </a:p>
          <a:p>
            <a:pPr algn="l"/>
            <a:r>
              <a:rPr lang="en-US" dirty="0">
                <a:solidFill>
                  <a:srgbClr val="0D0D0D"/>
                </a:solidFill>
                <a:highlight>
                  <a:srgbClr val="C0C0C0"/>
                </a:highlight>
                <a:latin typeface="Fira Code" panose="020B0809050000020004" pitchFamily="49" charset="0"/>
                <a:ea typeface="Fira Code" panose="020B0809050000020004" pitchFamily="49" charset="0"/>
              </a:rPr>
              <a:t>```java</a:t>
            </a:r>
          </a:p>
          <a:p>
            <a:pPr algn="l"/>
            <a:r>
              <a:rPr lang="en-US" dirty="0">
                <a:solidFill>
                  <a:srgbClr val="0D0D0D"/>
                </a:solidFill>
                <a:highlight>
                  <a:srgbClr val="C0C0C0"/>
                </a:highlight>
                <a:latin typeface="Fira Code" panose="020B0809050000020004" pitchFamily="49" charset="0"/>
                <a:ea typeface="Fira Code" panose="020B0809050000020004" pitchFamily="49" charset="0"/>
              </a:rPr>
              <a:t>Multiline</a:t>
            </a:r>
          </a:p>
          <a:p>
            <a:pPr algn="l"/>
            <a:r>
              <a:rPr lang="en-US" dirty="0" err="1">
                <a:solidFill>
                  <a:srgbClr val="0D0D0D"/>
                </a:solidFill>
                <a:highlight>
                  <a:srgbClr val="C0C0C0"/>
                </a:highlight>
                <a:latin typeface="Fira Code" panose="020B0809050000020004" pitchFamily="49" charset="0"/>
                <a:ea typeface="Fira Code" panose="020B0809050000020004" pitchFamily="49" charset="0"/>
              </a:rPr>
              <a:t>Codeblock</a:t>
            </a:r>
            <a:endParaRPr lang="en-US" dirty="0">
              <a:solidFill>
                <a:srgbClr val="0D0D0D"/>
              </a:solidFill>
              <a:highlight>
                <a:srgbClr val="C0C0C0"/>
              </a:highlight>
              <a:latin typeface="Fira Code" panose="020B0809050000020004" pitchFamily="49" charset="0"/>
              <a:ea typeface="Fira Code" panose="020B0809050000020004" pitchFamily="49" charset="0"/>
            </a:endParaRPr>
          </a:p>
          <a:p>
            <a:pPr algn="l"/>
            <a:r>
              <a:rPr lang="en-US" dirty="0">
                <a:solidFill>
                  <a:srgbClr val="0D0D0D"/>
                </a:solidFill>
                <a:highlight>
                  <a:srgbClr val="C0C0C0"/>
                </a:highlight>
                <a:latin typeface="Fira Code" panose="020B0809050000020004" pitchFamily="49" charset="0"/>
                <a:ea typeface="Fira Code" panose="020B0809050000020004" pitchFamily="49" charset="0"/>
              </a:rPr>
              <a:t>```</a:t>
            </a:r>
          </a:p>
          <a:p>
            <a:pPr algn="l"/>
            <a:endParaRPr lang="en-US" dirty="0">
              <a:solidFill>
                <a:srgbClr val="0D0D0D"/>
              </a:solidFill>
              <a:highlight>
                <a:srgbClr val="FFFFFF"/>
              </a:highlight>
              <a:latin typeface="Söhne"/>
            </a:endParaRPr>
          </a:p>
        </p:txBody>
      </p:sp>
      <p:sp>
        <p:nvSpPr>
          <p:cNvPr id="7" name="!!Emphasis">
            <a:extLst>
              <a:ext uri="{FF2B5EF4-FFF2-40B4-BE49-F238E27FC236}">
                <a16:creationId xmlns:a16="http://schemas.microsoft.com/office/drawing/2014/main" id="{739B6138-DD5F-7C28-0AB6-072487C85448}"/>
              </a:ext>
            </a:extLst>
          </p:cNvPr>
          <p:cNvSpPr txBox="1"/>
          <p:nvPr/>
        </p:nvSpPr>
        <p:spPr>
          <a:xfrm>
            <a:off x="7954662" y="295974"/>
            <a:ext cx="6098058" cy="2462213"/>
          </a:xfrm>
          <a:prstGeom prst="rect">
            <a:avLst/>
          </a:prstGeom>
          <a:noFill/>
        </p:spPr>
        <p:txBody>
          <a:bodyPr wrap="square">
            <a:spAutoFit/>
          </a:bodyPr>
          <a:lstStyle/>
          <a:p>
            <a:pPr algn="l"/>
            <a:r>
              <a:rPr lang="en-US" sz="2800" b="1" dirty="0">
                <a:solidFill>
                  <a:srgbClr val="0D0D0D"/>
                </a:solidFill>
                <a:highlight>
                  <a:srgbClr val="FFFFFF"/>
                </a:highlight>
                <a:latin typeface="Fira Code" panose="020B0809050000020004" pitchFamily="49" charset="0"/>
                <a:ea typeface="Fira Code" panose="020B0809050000020004" pitchFamily="49" charset="0"/>
              </a:rPr>
              <a:t>Emphasis</a:t>
            </a:r>
          </a:p>
          <a:p>
            <a:pPr algn="l"/>
            <a:endParaRPr lang="en-US" b="1" i="0" dirty="0">
              <a:solidFill>
                <a:srgbClr val="0D0D0D"/>
              </a:solidFill>
              <a:effectLst/>
              <a:highlight>
                <a:srgbClr val="FFFFFF"/>
              </a:highlight>
              <a:latin typeface="Söhne"/>
            </a:endParaRPr>
          </a:p>
          <a:p>
            <a:pPr algn="l"/>
            <a:r>
              <a:rPr lang="en-US" b="1" i="0" dirty="0">
                <a:solidFill>
                  <a:srgbClr val="0D0D0D"/>
                </a:solidFill>
                <a:effectLst/>
                <a:highlight>
                  <a:srgbClr val="FFFFFF"/>
                </a:highlight>
                <a:latin typeface="Fira Code" panose="020B0809050000020004" pitchFamily="49" charset="0"/>
                <a:ea typeface="Fira Code" panose="020B0809050000020004" pitchFamily="49" charset="0"/>
              </a:rPr>
              <a:t>Bold</a:t>
            </a:r>
            <a:r>
              <a:rPr lang="en-US" b="0" i="0" dirty="0">
                <a:solidFill>
                  <a:srgbClr val="0D0D0D"/>
                </a:solidFill>
                <a:effectLst/>
                <a:highlight>
                  <a:srgbClr val="FFFFFF"/>
                </a:highlight>
                <a:latin typeface="Fira Code" panose="020B0809050000020004" pitchFamily="49" charset="0"/>
                <a:ea typeface="Fira Code" panose="020B0809050000020004" pitchFamily="49" charset="0"/>
              </a:rPr>
              <a:t>: **bold text**</a:t>
            </a:r>
          </a:p>
          <a:p>
            <a:pPr algn="l"/>
            <a:endParaRPr lang="en-US" b="0" i="1" dirty="0">
              <a:solidFill>
                <a:srgbClr val="0D0D0D"/>
              </a:solidFill>
              <a:effectLst/>
              <a:highlight>
                <a:srgbClr val="FFFFFF"/>
              </a:highlight>
              <a:latin typeface="Fira Code" panose="020B0809050000020004" pitchFamily="49" charset="0"/>
              <a:ea typeface="Fira Code" panose="020B0809050000020004" pitchFamily="49" charset="0"/>
            </a:endParaRPr>
          </a:p>
          <a:p>
            <a:pPr algn="l"/>
            <a:r>
              <a:rPr lang="en-US" b="0" i="1" dirty="0">
                <a:solidFill>
                  <a:srgbClr val="0D0D0D"/>
                </a:solidFill>
                <a:effectLst/>
                <a:highlight>
                  <a:srgbClr val="FFFFFF"/>
                </a:highlight>
                <a:latin typeface="Fira Code" panose="020B0809050000020004" pitchFamily="49" charset="0"/>
                <a:ea typeface="Fira Code" panose="020B0809050000020004" pitchFamily="49" charset="0"/>
              </a:rPr>
              <a:t>Italic</a:t>
            </a:r>
            <a:r>
              <a:rPr lang="en-US" b="0" i="0" dirty="0">
                <a:solidFill>
                  <a:srgbClr val="0D0D0D"/>
                </a:solidFill>
                <a:effectLst/>
                <a:highlight>
                  <a:srgbClr val="FFFFFF"/>
                </a:highlight>
                <a:latin typeface="Fira Code" panose="020B0809050000020004" pitchFamily="49" charset="0"/>
                <a:ea typeface="Fira Code" panose="020B0809050000020004" pitchFamily="49" charset="0"/>
              </a:rPr>
              <a:t>: *italic text*</a:t>
            </a:r>
          </a:p>
          <a:p>
            <a:pPr algn="l"/>
            <a:endParaRPr lang="en-US" b="0" i="0" dirty="0">
              <a:solidFill>
                <a:srgbClr val="0D0D0D"/>
              </a:solidFill>
              <a:effectLst/>
              <a:highlight>
                <a:srgbClr val="FFFFFF"/>
              </a:highlight>
              <a:latin typeface="Fira Code" panose="020B0809050000020004" pitchFamily="49" charset="0"/>
              <a:ea typeface="Fira Code" panose="020B0809050000020004" pitchFamily="49" charset="0"/>
            </a:endParaRPr>
          </a:p>
          <a:p>
            <a:pPr algn="l"/>
            <a:r>
              <a:rPr lang="en-US" dirty="0">
                <a:solidFill>
                  <a:srgbClr val="0D0D0D"/>
                </a:solidFill>
                <a:highlight>
                  <a:srgbClr val="FFFFFF"/>
                </a:highlight>
                <a:latin typeface="Fira Code" panose="020B0809050000020004" pitchFamily="49" charset="0"/>
                <a:ea typeface="Fira Code" panose="020B0809050000020004" pitchFamily="49" charset="0"/>
              </a:rPr>
              <a:t>UPPERCASE</a:t>
            </a:r>
            <a:endParaRPr lang="en-US" b="0" i="0" dirty="0">
              <a:solidFill>
                <a:srgbClr val="0D0D0D"/>
              </a:solidFill>
              <a:effectLst/>
              <a:highlight>
                <a:srgbClr val="FFFFFF"/>
              </a:highlight>
              <a:latin typeface="Fira Code" panose="020B0809050000020004" pitchFamily="49" charset="0"/>
              <a:ea typeface="Fira Code" panose="020B0809050000020004" pitchFamily="49" charset="0"/>
            </a:endParaRPr>
          </a:p>
          <a:p>
            <a:pPr algn="l"/>
            <a:endParaRPr lang="en-US" dirty="0">
              <a:solidFill>
                <a:srgbClr val="0D0D0D"/>
              </a:solidFill>
              <a:highlight>
                <a:srgbClr val="FFFFFF"/>
              </a:highlight>
              <a:latin typeface="Söhne"/>
            </a:endParaRPr>
          </a:p>
        </p:txBody>
      </p:sp>
      <p:sp>
        <p:nvSpPr>
          <p:cNvPr id="8" name="!!Headers">
            <a:extLst>
              <a:ext uri="{FF2B5EF4-FFF2-40B4-BE49-F238E27FC236}">
                <a16:creationId xmlns:a16="http://schemas.microsoft.com/office/drawing/2014/main" id="{B0AD6DF2-F733-FA66-730F-51D5FA1136D9}"/>
              </a:ext>
            </a:extLst>
          </p:cNvPr>
          <p:cNvSpPr txBox="1"/>
          <p:nvPr/>
        </p:nvSpPr>
        <p:spPr>
          <a:xfrm>
            <a:off x="293988" y="295974"/>
            <a:ext cx="4191515" cy="2739210"/>
          </a:xfrm>
          <a:prstGeom prst="rect">
            <a:avLst/>
          </a:prstGeom>
          <a:noFill/>
        </p:spPr>
        <p:txBody>
          <a:bodyPr wrap="square">
            <a:spAutoFit/>
          </a:bodyPr>
          <a:lstStyle/>
          <a:p>
            <a:pPr algn="l"/>
            <a:r>
              <a:rPr lang="en-US" sz="2800" b="1" i="0" dirty="0">
                <a:solidFill>
                  <a:srgbClr val="0D0D0D"/>
                </a:solidFill>
                <a:effectLst/>
                <a:highlight>
                  <a:srgbClr val="FFFFFF"/>
                </a:highlight>
                <a:latin typeface="Fira Code" panose="020B0809050000020004" pitchFamily="49" charset="0"/>
                <a:ea typeface="Fira Code" panose="020B0809050000020004" pitchFamily="49" charset="0"/>
              </a:rPr>
              <a:t>Headers</a:t>
            </a:r>
          </a:p>
          <a:p>
            <a:pPr algn="l"/>
            <a:r>
              <a:rPr lang="en-US" sz="2800" b="0" i="0" dirty="0">
                <a:solidFill>
                  <a:srgbClr val="0D0D0D"/>
                </a:solidFill>
                <a:effectLst/>
                <a:highlight>
                  <a:srgbClr val="FFFFFF"/>
                </a:highlight>
                <a:latin typeface="Fira Code" panose="020B0809050000020004" pitchFamily="49" charset="0"/>
                <a:ea typeface="Fira Code" panose="020B0809050000020004" pitchFamily="49" charset="0"/>
              </a:rPr>
              <a:t>Use # for headers</a:t>
            </a:r>
          </a:p>
          <a:p>
            <a:pPr algn="l"/>
            <a:endParaRPr lang="en-US" sz="2800" dirty="0">
              <a:solidFill>
                <a:srgbClr val="0D0D0D"/>
              </a:solidFill>
              <a:highlight>
                <a:srgbClr val="FFFFFF"/>
              </a:highlight>
              <a:latin typeface="Fira Code" panose="020B0809050000020004" pitchFamily="49" charset="0"/>
              <a:ea typeface="Fira Code" panose="020B0809050000020004" pitchFamily="49" charset="0"/>
            </a:endParaRPr>
          </a:p>
          <a:p>
            <a:pPr algn="l"/>
            <a:r>
              <a:rPr lang="en-US" sz="3600" b="1" i="0" dirty="0">
                <a:solidFill>
                  <a:srgbClr val="0D0D0D"/>
                </a:solidFill>
                <a:effectLst/>
                <a:highlight>
                  <a:srgbClr val="FFFFFF"/>
                </a:highlight>
                <a:latin typeface="Fira Code" panose="020B0809050000020004" pitchFamily="49" charset="0"/>
                <a:ea typeface="Fira Code" panose="020B0809050000020004" pitchFamily="49" charset="0"/>
              </a:rPr>
              <a:t># Header 1</a:t>
            </a:r>
          </a:p>
          <a:p>
            <a:r>
              <a:rPr lang="en-US" sz="2800" b="1" dirty="0">
                <a:solidFill>
                  <a:srgbClr val="0D0D0D"/>
                </a:solidFill>
                <a:highlight>
                  <a:srgbClr val="FFFFFF"/>
                </a:highlight>
                <a:latin typeface="Fira Code" panose="020B0809050000020004" pitchFamily="49" charset="0"/>
                <a:ea typeface="Fira Code" panose="020B0809050000020004" pitchFamily="49" charset="0"/>
              </a:rPr>
              <a:t>## Header 2</a:t>
            </a:r>
          </a:p>
          <a:p>
            <a:r>
              <a:rPr lang="en-US" sz="2000" b="1" dirty="0">
                <a:solidFill>
                  <a:srgbClr val="0D0D0D"/>
                </a:solidFill>
                <a:highlight>
                  <a:srgbClr val="FFFFFF"/>
                </a:highlight>
                <a:latin typeface="Fira Code" panose="020B0809050000020004" pitchFamily="49" charset="0"/>
                <a:ea typeface="Fira Code" panose="020B0809050000020004" pitchFamily="49" charset="0"/>
              </a:rPr>
              <a:t>### Header 3</a:t>
            </a:r>
          </a:p>
        </p:txBody>
      </p:sp>
      <p:sp>
        <p:nvSpPr>
          <p:cNvPr id="9" name="!!Links">
            <a:extLst>
              <a:ext uri="{FF2B5EF4-FFF2-40B4-BE49-F238E27FC236}">
                <a16:creationId xmlns:a16="http://schemas.microsoft.com/office/drawing/2014/main" id="{88574E1E-302A-5041-D40C-0D93BD01F55B}"/>
              </a:ext>
            </a:extLst>
          </p:cNvPr>
          <p:cNvSpPr txBox="1"/>
          <p:nvPr/>
        </p:nvSpPr>
        <p:spPr>
          <a:xfrm>
            <a:off x="293988" y="4395787"/>
            <a:ext cx="7231792" cy="2462213"/>
          </a:xfrm>
          <a:prstGeom prst="rect">
            <a:avLst/>
          </a:prstGeom>
          <a:noFill/>
        </p:spPr>
        <p:txBody>
          <a:bodyPr wrap="square">
            <a:spAutoFit/>
          </a:bodyPr>
          <a:lstStyle/>
          <a:p>
            <a:pPr algn="l"/>
            <a:r>
              <a:rPr lang="en-US" sz="2800" b="1" dirty="0">
                <a:solidFill>
                  <a:srgbClr val="0D0D0D"/>
                </a:solidFill>
                <a:highlight>
                  <a:srgbClr val="FFFFFF"/>
                </a:highlight>
                <a:latin typeface="Fira Code" panose="020B0809050000020004" pitchFamily="49" charset="0"/>
                <a:ea typeface="Fira Code" panose="020B0809050000020004" pitchFamily="49" charset="0"/>
              </a:rPr>
              <a:t>Links</a:t>
            </a:r>
          </a:p>
          <a:p>
            <a:pPr algn="l"/>
            <a:endParaRPr lang="en-US" b="1" i="0" dirty="0">
              <a:solidFill>
                <a:srgbClr val="0D0D0D"/>
              </a:solidFill>
              <a:effectLst/>
              <a:highlight>
                <a:srgbClr val="FFFFFF"/>
              </a:highlight>
              <a:latin typeface="Söhne"/>
            </a:endParaRPr>
          </a:p>
          <a:p>
            <a:pPr algn="l"/>
            <a:endParaRPr lang="en-US" dirty="0">
              <a:solidFill>
                <a:srgbClr val="0D0D0D"/>
              </a:solidFill>
              <a:highlight>
                <a:srgbClr val="FFFFFF"/>
              </a:highlight>
              <a:latin typeface="Söhne"/>
            </a:endParaRPr>
          </a:p>
          <a:p>
            <a:pPr algn="l"/>
            <a:r>
              <a:rPr lang="en-US" dirty="0">
                <a:solidFill>
                  <a:srgbClr val="0D0D0D"/>
                </a:solidFill>
                <a:highlight>
                  <a:srgbClr val="FFFFFF"/>
                </a:highlight>
                <a:latin typeface="Fira Code" panose="020B0809050000020004" pitchFamily="49" charset="0"/>
                <a:ea typeface="Fira Code" panose="020B0809050000020004" pitchFamily="49" charset="0"/>
              </a:rPr>
              <a:t>Inline link: </a:t>
            </a:r>
          </a:p>
          <a:p>
            <a:pPr algn="l"/>
            <a:r>
              <a:rPr lang="en-US" b="1" dirty="0">
                <a:solidFill>
                  <a:srgbClr val="0D0D0D"/>
                </a:solidFill>
                <a:highlight>
                  <a:srgbClr val="FFFFFF"/>
                </a:highlight>
                <a:latin typeface="Fira Code" panose="020B0809050000020004" pitchFamily="49" charset="0"/>
                <a:ea typeface="Fira Code" panose="020B0809050000020004" pitchFamily="49" charset="0"/>
              </a:rPr>
              <a:t>[</a:t>
            </a:r>
            <a:r>
              <a:rPr lang="en-US" dirty="0">
                <a:solidFill>
                  <a:schemeClr val="tx1">
                    <a:lumMod val="50000"/>
                    <a:lumOff val="50000"/>
                  </a:schemeClr>
                </a:solidFill>
                <a:highlight>
                  <a:srgbClr val="FFFFFF"/>
                </a:highlight>
                <a:latin typeface="Fira Code" panose="020B0809050000020004" pitchFamily="49" charset="0"/>
                <a:ea typeface="Fira Code" panose="020B0809050000020004" pitchFamily="49" charset="0"/>
              </a:rPr>
              <a:t>description</a:t>
            </a:r>
            <a:r>
              <a:rPr lang="en-US" b="1" dirty="0">
                <a:solidFill>
                  <a:srgbClr val="0D0D0D"/>
                </a:solidFill>
                <a:highlight>
                  <a:srgbClr val="FFFFFF"/>
                </a:highlight>
                <a:latin typeface="Fira Code" panose="020B0809050000020004" pitchFamily="49" charset="0"/>
                <a:ea typeface="Fira Code" panose="020B0809050000020004" pitchFamily="49" charset="0"/>
              </a:rPr>
              <a:t>](</a:t>
            </a:r>
            <a:r>
              <a:rPr lang="en-US" dirty="0" err="1">
                <a:solidFill>
                  <a:schemeClr val="tx1">
                    <a:lumMod val="50000"/>
                    <a:lumOff val="50000"/>
                  </a:schemeClr>
                </a:solidFill>
                <a:highlight>
                  <a:srgbClr val="FFFFFF"/>
                </a:highlight>
                <a:latin typeface="Fira Code" panose="020B0809050000020004" pitchFamily="49" charset="0"/>
                <a:ea typeface="Fira Code" panose="020B0809050000020004" pitchFamily="49" charset="0"/>
              </a:rPr>
              <a:t>url</a:t>
            </a:r>
            <a:r>
              <a:rPr lang="en-US" b="1" dirty="0">
                <a:solidFill>
                  <a:srgbClr val="0D0D0D"/>
                </a:solidFill>
                <a:highlight>
                  <a:srgbClr val="FFFFFF"/>
                </a:highlight>
                <a:latin typeface="Fira Code" panose="020B0809050000020004" pitchFamily="49" charset="0"/>
                <a:ea typeface="Fira Code" panose="020B0809050000020004" pitchFamily="49" charset="0"/>
              </a:rPr>
              <a:t>)</a:t>
            </a:r>
            <a:r>
              <a:rPr lang="en-US" dirty="0">
                <a:solidFill>
                  <a:srgbClr val="0D0D0D"/>
                </a:solidFill>
                <a:highlight>
                  <a:srgbClr val="FFFFFF"/>
                </a:highlight>
                <a:latin typeface="Fira Code" panose="020B0809050000020004" pitchFamily="49" charset="0"/>
                <a:ea typeface="Fira Code" panose="020B0809050000020004" pitchFamily="49" charset="0"/>
              </a:rPr>
              <a:t>    </a:t>
            </a:r>
            <a:br>
              <a:rPr lang="en-US" dirty="0">
                <a:solidFill>
                  <a:srgbClr val="0D0D0D"/>
                </a:solidFill>
                <a:highlight>
                  <a:srgbClr val="FFFFFF"/>
                </a:highlight>
                <a:latin typeface="Fira Code" panose="020B0809050000020004" pitchFamily="49" charset="0"/>
                <a:ea typeface="Fira Code" panose="020B0809050000020004" pitchFamily="49" charset="0"/>
              </a:rPr>
            </a:br>
            <a:r>
              <a:rPr lang="en-US" dirty="0">
                <a:solidFill>
                  <a:srgbClr val="0D0D0D"/>
                </a:solidFill>
                <a:highlight>
                  <a:srgbClr val="FFFFFF"/>
                </a:highlight>
                <a:latin typeface="Fira Code" panose="020B0809050000020004" pitchFamily="49" charset="0"/>
                <a:ea typeface="Fira Code" panose="020B0809050000020004" pitchFamily="49" charset="0"/>
              </a:rPr>
              <a:t>[</a:t>
            </a:r>
            <a:r>
              <a:rPr lang="en-US" dirty="0" err="1">
                <a:solidFill>
                  <a:srgbClr val="0D0D0D"/>
                </a:solidFill>
                <a:highlight>
                  <a:srgbClr val="FFFFFF"/>
                </a:highlight>
                <a:latin typeface="Fira Code" panose="020B0809050000020004" pitchFamily="49" charset="0"/>
                <a:ea typeface="Fira Code" panose="020B0809050000020004" pitchFamily="49" charset="0"/>
              </a:rPr>
              <a:t>OpenAI</a:t>
            </a:r>
            <a:r>
              <a:rPr lang="en-US" dirty="0">
                <a:solidFill>
                  <a:srgbClr val="0D0D0D"/>
                </a:solidFill>
                <a:highlight>
                  <a:srgbClr val="FFFFFF"/>
                </a:highlight>
                <a:latin typeface="Fira Code" panose="020B0809050000020004" pitchFamily="49" charset="0"/>
                <a:ea typeface="Fira Code" panose="020B0809050000020004" pitchFamily="49" charset="0"/>
              </a:rPr>
              <a:t>](https://</a:t>
            </a:r>
            <a:r>
              <a:rPr lang="en-US" dirty="0" err="1">
                <a:solidFill>
                  <a:srgbClr val="0D0D0D"/>
                </a:solidFill>
                <a:highlight>
                  <a:srgbClr val="FFFFFF"/>
                </a:highlight>
                <a:latin typeface="Fira Code" panose="020B0809050000020004" pitchFamily="49" charset="0"/>
                <a:ea typeface="Fira Code" panose="020B0809050000020004" pitchFamily="49" charset="0"/>
              </a:rPr>
              <a:t>www.openai.com</a:t>
            </a:r>
            <a:r>
              <a:rPr lang="en-US" dirty="0">
                <a:solidFill>
                  <a:srgbClr val="0D0D0D"/>
                </a:solidFill>
                <a:highlight>
                  <a:srgbClr val="FFFFFF"/>
                </a:highlight>
                <a:latin typeface="Fira Code" panose="020B0809050000020004" pitchFamily="49" charset="0"/>
                <a:ea typeface="Fira Code" panose="020B0809050000020004" pitchFamily="49" charset="0"/>
              </a:rPr>
              <a:t>) =&gt; </a:t>
            </a:r>
            <a:r>
              <a:rPr lang="en-US" u="sng" dirty="0" err="1">
                <a:solidFill>
                  <a:schemeClr val="tx2">
                    <a:lumMod val="50000"/>
                    <a:lumOff val="50000"/>
                  </a:schemeClr>
                </a:solidFill>
                <a:highlight>
                  <a:srgbClr val="FFFFFF"/>
                </a:highlight>
                <a:latin typeface="Fira Code" panose="020B0809050000020004" pitchFamily="49" charset="0"/>
                <a:ea typeface="Fira Code" panose="020B0809050000020004" pitchFamily="49" charset="0"/>
              </a:rPr>
              <a:t>OpenAI</a:t>
            </a:r>
            <a:endParaRPr lang="en-US" u="sng" dirty="0">
              <a:solidFill>
                <a:schemeClr val="tx2">
                  <a:lumMod val="50000"/>
                  <a:lumOff val="50000"/>
                </a:schemeClr>
              </a:solidFill>
              <a:highlight>
                <a:srgbClr val="FFFFFF"/>
              </a:highlight>
              <a:latin typeface="Fira Code" panose="020B0809050000020004" pitchFamily="49" charset="0"/>
              <a:ea typeface="Fira Code" panose="020B0809050000020004" pitchFamily="49" charset="0"/>
            </a:endParaRPr>
          </a:p>
          <a:p>
            <a:pPr algn="l"/>
            <a:endParaRPr lang="en-US" dirty="0">
              <a:solidFill>
                <a:srgbClr val="0D0D0D"/>
              </a:solidFill>
              <a:highlight>
                <a:srgbClr val="FFFFFF"/>
              </a:highlight>
              <a:latin typeface="Fira Code" panose="020B0809050000020004" pitchFamily="49" charset="0"/>
              <a:ea typeface="Fira Code" panose="020B0809050000020004" pitchFamily="49" charset="0"/>
            </a:endParaRPr>
          </a:p>
          <a:p>
            <a:pPr algn="l"/>
            <a:endParaRPr lang="en-US" dirty="0">
              <a:solidFill>
                <a:srgbClr val="0D0D0D"/>
              </a:solidFill>
              <a:highlight>
                <a:srgbClr val="FFFFFF"/>
              </a:highlight>
              <a:latin typeface="Söhne"/>
            </a:endParaRPr>
          </a:p>
        </p:txBody>
      </p:sp>
      <p:sp>
        <p:nvSpPr>
          <p:cNvPr id="10" name="!!Lists">
            <a:extLst>
              <a:ext uri="{FF2B5EF4-FFF2-40B4-BE49-F238E27FC236}">
                <a16:creationId xmlns:a16="http://schemas.microsoft.com/office/drawing/2014/main" id="{F9B4E611-2E95-06CA-92F5-7C5C2804868B}"/>
              </a:ext>
            </a:extLst>
          </p:cNvPr>
          <p:cNvSpPr txBox="1"/>
          <p:nvPr/>
        </p:nvSpPr>
        <p:spPr>
          <a:xfrm>
            <a:off x="8106029" y="4123666"/>
            <a:ext cx="3289987" cy="2462213"/>
          </a:xfrm>
          <a:prstGeom prst="rect">
            <a:avLst/>
          </a:prstGeom>
          <a:noFill/>
        </p:spPr>
        <p:txBody>
          <a:bodyPr wrap="square">
            <a:spAutoFit/>
          </a:bodyPr>
          <a:lstStyle/>
          <a:p>
            <a:pPr algn="l"/>
            <a:r>
              <a:rPr lang="en-US" sz="2800" b="1" dirty="0">
                <a:solidFill>
                  <a:srgbClr val="0D0D0D"/>
                </a:solidFill>
                <a:highlight>
                  <a:srgbClr val="FFFFFF"/>
                </a:highlight>
                <a:latin typeface="Fira Code" panose="020B0809050000020004" pitchFamily="49" charset="0"/>
                <a:ea typeface="Fira Code" panose="020B0809050000020004" pitchFamily="49" charset="0"/>
              </a:rPr>
              <a:t>Lists</a:t>
            </a:r>
          </a:p>
          <a:p>
            <a:pPr algn="l"/>
            <a:endParaRPr lang="en-US" b="1"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Fira Code" panose="020B0809050000020004" pitchFamily="49" charset="0"/>
              <a:ea typeface="Fira Code" panose="020B0809050000020004" pitchFamily="49" charset="0"/>
            </a:endParaRPr>
          </a:p>
          <a:p>
            <a:pPr marL="342900" indent="-342900" algn="l">
              <a:buAutoNum type="arabicPeriod"/>
            </a:pPr>
            <a:r>
              <a:rPr lang="en-US" dirty="0">
                <a:solidFill>
                  <a:srgbClr val="0D0D0D"/>
                </a:solidFill>
                <a:highlight>
                  <a:srgbClr val="FFFFFF"/>
                </a:highlight>
                <a:latin typeface="Fira Code" panose="020B0809050000020004" pitchFamily="49" charset="0"/>
                <a:ea typeface="Fira Code" panose="020B0809050000020004" pitchFamily="49" charset="0"/>
              </a:rPr>
              <a:t>Item 1</a:t>
            </a:r>
          </a:p>
          <a:p>
            <a:pPr marL="342900" indent="-342900" algn="l">
              <a:buAutoNum type="arabicPeriod"/>
            </a:pPr>
            <a:r>
              <a:rPr lang="en-US" b="0" i="0" dirty="0">
                <a:solidFill>
                  <a:srgbClr val="0D0D0D"/>
                </a:solidFill>
                <a:effectLst/>
                <a:highlight>
                  <a:srgbClr val="FFFFFF"/>
                </a:highlight>
                <a:latin typeface="Fira Code" panose="020B0809050000020004" pitchFamily="49" charset="0"/>
                <a:ea typeface="Fira Code" panose="020B0809050000020004" pitchFamily="49" charset="0"/>
              </a:rPr>
              <a:t>Item 2</a:t>
            </a:r>
          </a:p>
          <a:p>
            <a:pPr marL="800100" lvl="1" indent="-342900">
              <a:buAutoNum type="arabicPeriod"/>
            </a:pPr>
            <a:r>
              <a:rPr lang="en-US" dirty="0">
                <a:solidFill>
                  <a:srgbClr val="0D0D0D"/>
                </a:solidFill>
                <a:highlight>
                  <a:srgbClr val="FFFFFF"/>
                </a:highlight>
                <a:latin typeface="Fira Code" panose="020B0809050000020004" pitchFamily="49" charset="0"/>
                <a:ea typeface="Fira Code" panose="020B0809050000020004" pitchFamily="49" charset="0"/>
              </a:rPr>
              <a:t>Item 2.1</a:t>
            </a:r>
          </a:p>
          <a:p>
            <a:pPr marL="800100" lvl="1" indent="-342900">
              <a:buAutoNum type="arabicPeriod"/>
            </a:pPr>
            <a:r>
              <a:rPr lang="en-US" b="0" i="0" dirty="0">
                <a:solidFill>
                  <a:srgbClr val="0D0D0D"/>
                </a:solidFill>
                <a:effectLst/>
                <a:highlight>
                  <a:srgbClr val="FFFFFF"/>
                </a:highlight>
                <a:latin typeface="Fira Code" panose="020B0809050000020004" pitchFamily="49" charset="0"/>
                <a:ea typeface="Fira Code" panose="020B0809050000020004" pitchFamily="49" charset="0"/>
              </a:rPr>
              <a:t>Item 2.2</a:t>
            </a:r>
          </a:p>
          <a:p>
            <a:pPr algn="l"/>
            <a:endParaRPr lang="en-US" dirty="0">
              <a:solidFill>
                <a:srgbClr val="0D0D0D"/>
              </a:solidFill>
              <a:highlight>
                <a:srgbClr val="FFFFFF"/>
              </a:highlight>
              <a:latin typeface="Söhne"/>
            </a:endParaRPr>
          </a:p>
        </p:txBody>
      </p:sp>
      <p:sp>
        <p:nvSpPr>
          <p:cNvPr id="11" name="Title 3">
            <a:extLst>
              <a:ext uri="{FF2B5EF4-FFF2-40B4-BE49-F238E27FC236}">
                <a16:creationId xmlns:a16="http://schemas.microsoft.com/office/drawing/2014/main" id="{D749B15B-F780-2BF8-1784-8BA51FD0AAEE}"/>
              </a:ext>
            </a:extLst>
          </p:cNvPr>
          <p:cNvSpPr txBox="1">
            <a:spLocks/>
          </p:cNvSpPr>
          <p:nvPr/>
        </p:nvSpPr>
        <p:spPr>
          <a:xfrm>
            <a:off x="4649744" y="152090"/>
            <a:ext cx="2742685"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Markdown </a:t>
            </a:r>
            <a:br>
              <a:rPr lang="en-US" b="1" dirty="0"/>
            </a:br>
            <a:r>
              <a:rPr lang="en-US" b="1" dirty="0">
                <a:solidFill>
                  <a:schemeClr val="tx1">
                    <a:lumMod val="50000"/>
                    <a:lumOff val="50000"/>
                  </a:schemeClr>
                </a:solidFill>
              </a:rPr>
              <a:t>formatting</a:t>
            </a:r>
          </a:p>
        </p:txBody>
      </p:sp>
    </p:spTree>
    <p:extLst>
      <p:ext uri="{BB962C8B-B14F-4D97-AF65-F5344CB8AC3E}">
        <p14:creationId xmlns:p14="http://schemas.microsoft.com/office/powerpoint/2010/main" val="17467481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973A72-66AC-6237-A32A-BB937BF13A3D}"/>
              </a:ext>
            </a:extLst>
          </p:cNvPr>
          <p:cNvSpPr>
            <a:spLocks noGrp="1"/>
          </p:cNvSpPr>
          <p:nvPr>
            <p:ph type="title"/>
          </p:nvPr>
        </p:nvSpPr>
        <p:spPr>
          <a:xfrm>
            <a:off x="751703" y="2428704"/>
            <a:ext cx="10515600" cy="1325563"/>
          </a:xfrm>
        </p:spPr>
        <p:txBody>
          <a:bodyPr/>
          <a:lstStyle/>
          <a:p>
            <a:r>
              <a:rPr lang="en-US" b="1" dirty="0"/>
              <a:t>Stable Diffusion </a:t>
            </a:r>
            <a:br>
              <a:rPr lang="en-US" b="1" dirty="0"/>
            </a:br>
            <a:r>
              <a:rPr lang="en-US" b="1" dirty="0">
                <a:solidFill>
                  <a:schemeClr val="tx1">
                    <a:lumMod val="50000"/>
                    <a:lumOff val="50000"/>
                  </a:schemeClr>
                </a:solidFill>
              </a:rPr>
              <a:t>Images</a:t>
            </a:r>
          </a:p>
        </p:txBody>
      </p:sp>
    </p:spTree>
    <p:extLst>
      <p:ext uri="{BB962C8B-B14F-4D97-AF65-F5344CB8AC3E}">
        <p14:creationId xmlns:p14="http://schemas.microsoft.com/office/powerpoint/2010/main" val="742704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98C828-549F-E0CF-E0C4-21BC47F9E775}"/>
              </a:ext>
            </a:extLst>
          </p:cNvPr>
          <p:cNvSpPr txBox="1"/>
          <p:nvPr/>
        </p:nvSpPr>
        <p:spPr>
          <a:xfrm>
            <a:off x="95763" y="6115732"/>
            <a:ext cx="6725165" cy="646331"/>
          </a:xfrm>
          <a:prstGeom prst="rect">
            <a:avLst/>
          </a:prstGeom>
          <a:noFill/>
        </p:spPr>
        <p:txBody>
          <a:bodyPr wrap="square">
            <a:spAutoFit/>
          </a:bodyPr>
          <a:lstStyle/>
          <a:p>
            <a:r>
              <a:rPr lang="en-US" dirty="0">
                <a:effectLst/>
              </a:rPr>
              <a:t>Making an AI </a:t>
            </a:r>
            <a:r>
              <a:rPr lang="en-US" dirty="0" err="1">
                <a:effectLst/>
              </a:rPr>
              <a:t>Onlyfans</a:t>
            </a:r>
            <a:r>
              <a:rPr lang="en-US" dirty="0">
                <a:effectLst/>
              </a:rPr>
              <a:t> with Computer Science – </a:t>
            </a:r>
            <a:r>
              <a:rPr lang="en-US" b="0" dirty="0">
                <a:effectLst/>
                <a:latin typeface="Roboto" panose="020F0502020204030204" pitchFamily="34" charset="0"/>
              </a:rPr>
              <a:t>Nang</a:t>
            </a:r>
            <a:br>
              <a:rPr lang="en-US" b="0" dirty="0">
                <a:effectLst/>
                <a:latin typeface="Roboto" panose="020F0502020204030204" pitchFamily="34" charset="0"/>
              </a:rPr>
            </a:br>
            <a:r>
              <a:rPr lang="en-US" b="0" dirty="0">
                <a:solidFill>
                  <a:schemeClr val="tx1">
                    <a:lumMod val="50000"/>
                    <a:lumOff val="50000"/>
                  </a:schemeClr>
                </a:solidFill>
                <a:effectLst/>
                <a:latin typeface="Roboto" panose="020F0502020204030204" pitchFamily="34" charset="0"/>
              </a:rPr>
              <a:t>https://</a:t>
            </a:r>
            <a:r>
              <a:rPr lang="en-US" b="0" dirty="0" err="1">
                <a:solidFill>
                  <a:schemeClr val="tx1">
                    <a:lumMod val="50000"/>
                    <a:lumOff val="50000"/>
                  </a:schemeClr>
                </a:solidFill>
                <a:effectLst/>
                <a:latin typeface="Roboto" panose="020F0502020204030204" pitchFamily="34" charset="0"/>
              </a:rPr>
              <a:t>youtu.be</a:t>
            </a:r>
            <a:r>
              <a:rPr lang="en-US" b="0" dirty="0">
                <a:solidFill>
                  <a:schemeClr val="tx1">
                    <a:lumMod val="50000"/>
                    <a:lumOff val="50000"/>
                  </a:schemeClr>
                </a:solidFill>
                <a:effectLst/>
                <a:latin typeface="Roboto" panose="020F0502020204030204" pitchFamily="34" charset="0"/>
              </a:rPr>
              <a:t>/nc9kq9ZkNV8?si=K_9JqwJ46j1B1Q6J&amp;t=314</a:t>
            </a:r>
          </a:p>
        </p:txBody>
      </p:sp>
      <p:pic>
        <p:nvPicPr>
          <p:cNvPr id="7" name="Picture 6">
            <a:extLst>
              <a:ext uri="{FF2B5EF4-FFF2-40B4-BE49-F238E27FC236}">
                <a16:creationId xmlns:a16="http://schemas.microsoft.com/office/drawing/2014/main" id="{38A6FB6A-9110-F57E-8AF0-8B038FD1F359}"/>
              </a:ext>
            </a:extLst>
          </p:cNvPr>
          <p:cNvPicPr>
            <a:picLocks noChangeAspect="1"/>
          </p:cNvPicPr>
          <p:nvPr/>
        </p:nvPicPr>
        <p:blipFill>
          <a:blip r:embed="rId3"/>
          <a:stretch>
            <a:fillRect/>
          </a:stretch>
        </p:blipFill>
        <p:spPr>
          <a:xfrm>
            <a:off x="-24178" y="0"/>
            <a:ext cx="12216178" cy="5660549"/>
          </a:xfrm>
          <a:prstGeom prst="rect">
            <a:avLst/>
          </a:prstGeom>
        </p:spPr>
      </p:pic>
    </p:spTree>
    <p:extLst>
      <p:ext uri="{BB962C8B-B14F-4D97-AF65-F5344CB8AC3E}">
        <p14:creationId xmlns:p14="http://schemas.microsoft.com/office/powerpoint/2010/main" val="316016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973A72-66AC-6237-A32A-BB937BF13A3D}"/>
              </a:ext>
            </a:extLst>
          </p:cNvPr>
          <p:cNvSpPr>
            <a:spLocks noGrp="1"/>
          </p:cNvSpPr>
          <p:nvPr>
            <p:ph type="title"/>
          </p:nvPr>
        </p:nvSpPr>
        <p:spPr>
          <a:xfrm>
            <a:off x="729049" y="2428704"/>
            <a:ext cx="10538254" cy="1325563"/>
          </a:xfrm>
        </p:spPr>
        <p:txBody>
          <a:bodyPr>
            <a:normAutofit/>
          </a:bodyPr>
          <a:lstStyle/>
          <a:p>
            <a:r>
              <a:rPr lang="en-US" b="1" dirty="0"/>
              <a:t>Huston JUG Logo</a:t>
            </a:r>
            <a:br>
              <a:rPr lang="en-US" b="1" dirty="0"/>
            </a:br>
            <a:r>
              <a:rPr lang="en-US" b="1" dirty="0">
                <a:solidFill>
                  <a:schemeClr val="tx1">
                    <a:lumMod val="50000"/>
                    <a:lumOff val="50000"/>
                  </a:schemeClr>
                </a:solidFill>
              </a:rPr>
              <a:t>Creating a Java User Group Logo</a:t>
            </a:r>
          </a:p>
        </p:txBody>
      </p:sp>
      <p:pic>
        <p:nvPicPr>
          <p:cNvPr id="5" name="Picture 4">
            <a:extLst>
              <a:ext uri="{FF2B5EF4-FFF2-40B4-BE49-F238E27FC236}">
                <a16:creationId xmlns:a16="http://schemas.microsoft.com/office/drawing/2014/main" id="{78128F83-195F-C704-B3F0-96C3E585F580}"/>
              </a:ext>
            </a:extLst>
          </p:cNvPr>
          <p:cNvPicPr>
            <a:picLocks noChangeAspect="1"/>
          </p:cNvPicPr>
          <p:nvPr/>
        </p:nvPicPr>
        <p:blipFill>
          <a:blip r:embed="rId2"/>
          <a:stretch>
            <a:fillRect/>
          </a:stretch>
        </p:blipFill>
        <p:spPr>
          <a:xfrm>
            <a:off x="8391455" y="3091485"/>
            <a:ext cx="2875848" cy="2693773"/>
          </a:xfrm>
          <a:prstGeom prst="rect">
            <a:avLst/>
          </a:prstGeom>
        </p:spPr>
      </p:pic>
      <p:cxnSp>
        <p:nvCxnSpPr>
          <p:cNvPr id="6" name="Straight Arrow Connector 5">
            <a:extLst>
              <a:ext uri="{FF2B5EF4-FFF2-40B4-BE49-F238E27FC236}">
                <a16:creationId xmlns:a16="http://schemas.microsoft.com/office/drawing/2014/main" id="{CBD9D5D0-F697-EBFC-B57B-FA52D05D4058}"/>
              </a:ext>
            </a:extLst>
          </p:cNvPr>
          <p:cNvCxnSpPr>
            <a:cxnSpLocks/>
          </p:cNvCxnSpPr>
          <p:nvPr/>
        </p:nvCxnSpPr>
        <p:spPr>
          <a:xfrm>
            <a:off x="7574692" y="4959179"/>
            <a:ext cx="1553862" cy="0"/>
          </a:xfrm>
          <a:prstGeom prst="straightConnector1">
            <a:avLst/>
          </a:prstGeom>
          <a:ln w="38100">
            <a:solidFill>
              <a:srgbClr val="FF0000"/>
            </a:solidFill>
            <a:tailEnd type="triangle"/>
          </a:ln>
          <a:effectLst>
            <a:glow rad="611300">
              <a:schemeClr val="bg1">
                <a:alpha val="86835"/>
              </a:schemeClr>
            </a:glo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6481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973A72-66AC-6237-A32A-BB937BF13A3D}"/>
              </a:ext>
            </a:extLst>
          </p:cNvPr>
          <p:cNvSpPr>
            <a:spLocks noGrp="1"/>
          </p:cNvSpPr>
          <p:nvPr>
            <p:ph type="title"/>
          </p:nvPr>
        </p:nvSpPr>
        <p:spPr>
          <a:xfrm>
            <a:off x="751703" y="2428704"/>
            <a:ext cx="10515600" cy="1325563"/>
          </a:xfrm>
        </p:spPr>
        <p:txBody>
          <a:bodyPr/>
          <a:lstStyle/>
          <a:p>
            <a:r>
              <a:rPr lang="en-US" b="1" dirty="0"/>
              <a:t>Hacking </a:t>
            </a:r>
            <a:r>
              <a:rPr lang="en-US" b="1" dirty="0">
                <a:solidFill>
                  <a:schemeClr val="tx1">
                    <a:lumMod val="50000"/>
                    <a:lumOff val="50000"/>
                  </a:schemeClr>
                </a:solidFill>
              </a:rPr>
              <a:t>&amp;</a:t>
            </a:r>
            <a:br>
              <a:rPr lang="en-US" b="1" dirty="0"/>
            </a:br>
            <a:r>
              <a:rPr lang="en-US" b="1" dirty="0">
                <a:solidFill>
                  <a:schemeClr val="tx1">
                    <a:lumMod val="50000"/>
                    <a:lumOff val="50000"/>
                  </a:schemeClr>
                </a:solidFill>
              </a:rPr>
              <a:t>Other ways of getting what you want</a:t>
            </a:r>
          </a:p>
        </p:txBody>
      </p:sp>
    </p:spTree>
    <p:extLst>
      <p:ext uri="{BB962C8B-B14F-4D97-AF65-F5344CB8AC3E}">
        <p14:creationId xmlns:p14="http://schemas.microsoft.com/office/powerpoint/2010/main" val="3376506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3AC9B0-BF1C-FA87-4895-B9CCC1C33F56}"/>
              </a:ext>
            </a:extLst>
          </p:cNvPr>
          <p:cNvSpPr/>
          <p:nvPr/>
        </p:nvSpPr>
        <p:spPr>
          <a:xfrm>
            <a:off x="5517931" y="944652"/>
            <a:ext cx="252248" cy="555997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ChatGPT</a:t>
            </a:r>
            <a:endParaRPr lang="en-US" dirty="0"/>
          </a:p>
        </p:txBody>
      </p:sp>
      <p:sp>
        <p:nvSpPr>
          <p:cNvPr id="12" name="Rectangle 11">
            <a:extLst>
              <a:ext uri="{FF2B5EF4-FFF2-40B4-BE49-F238E27FC236}">
                <a16:creationId xmlns:a16="http://schemas.microsoft.com/office/drawing/2014/main" id="{50957F94-A281-CC1F-8B41-C603B3A398C7}"/>
              </a:ext>
            </a:extLst>
          </p:cNvPr>
          <p:cNvSpPr/>
          <p:nvPr/>
        </p:nvSpPr>
        <p:spPr>
          <a:xfrm>
            <a:off x="7809187" y="944652"/>
            <a:ext cx="252248" cy="555997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ChatGPT</a:t>
            </a:r>
            <a:endParaRPr lang="en-US" dirty="0"/>
          </a:p>
        </p:txBody>
      </p:sp>
      <p:sp>
        <p:nvSpPr>
          <p:cNvPr id="17" name="Hexagon 16">
            <a:extLst>
              <a:ext uri="{FF2B5EF4-FFF2-40B4-BE49-F238E27FC236}">
                <a16:creationId xmlns:a16="http://schemas.microsoft.com/office/drawing/2014/main" id="{FA96D078-4A75-AF52-A5A7-936F5EC50B69}"/>
              </a:ext>
            </a:extLst>
          </p:cNvPr>
          <p:cNvSpPr/>
          <p:nvPr/>
        </p:nvSpPr>
        <p:spPr>
          <a:xfrm>
            <a:off x="8282154" y="1402706"/>
            <a:ext cx="181828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24" name="Rectangle 23">
            <a:extLst>
              <a:ext uri="{FF2B5EF4-FFF2-40B4-BE49-F238E27FC236}">
                <a16:creationId xmlns:a16="http://schemas.microsoft.com/office/drawing/2014/main" id="{C6B66B7B-8A9A-45E9-A1A4-ADF998CDE356}"/>
              </a:ext>
            </a:extLst>
          </p:cNvPr>
          <p:cNvSpPr/>
          <p:nvPr/>
        </p:nvSpPr>
        <p:spPr>
          <a:xfrm>
            <a:off x="5517931" y="603068"/>
            <a:ext cx="2543504" cy="33761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ChatGPT</a:t>
            </a:r>
            <a:endParaRPr lang="en-US" dirty="0"/>
          </a:p>
        </p:txBody>
      </p:sp>
      <p:sp>
        <p:nvSpPr>
          <p:cNvPr id="25" name="Rectangle 24">
            <a:extLst>
              <a:ext uri="{FF2B5EF4-FFF2-40B4-BE49-F238E27FC236}">
                <a16:creationId xmlns:a16="http://schemas.microsoft.com/office/drawing/2014/main" id="{F2BFB72A-8B8E-60FC-36F0-54FC2E423E32}"/>
              </a:ext>
            </a:extLst>
          </p:cNvPr>
          <p:cNvSpPr/>
          <p:nvPr/>
        </p:nvSpPr>
        <p:spPr>
          <a:xfrm>
            <a:off x="5517931" y="6415073"/>
            <a:ext cx="2543504" cy="33761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ChatGPT</a:t>
            </a:r>
            <a:endParaRPr lang="en-US" dirty="0"/>
          </a:p>
        </p:txBody>
      </p:sp>
      <p:sp>
        <p:nvSpPr>
          <p:cNvPr id="38" name="Rounded Rectangle 37">
            <a:extLst>
              <a:ext uri="{FF2B5EF4-FFF2-40B4-BE49-F238E27FC236}">
                <a16:creationId xmlns:a16="http://schemas.microsoft.com/office/drawing/2014/main" id="{3B8E8D51-F560-D08F-46ED-72D4FE337020}"/>
              </a:ext>
            </a:extLst>
          </p:cNvPr>
          <p:cNvSpPr/>
          <p:nvPr/>
        </p:nvSpPr>
        <p:spPr>
          <a:xfrm>
            <a:off x="6072346" y="998057"/>
            <a:ext cx="1418897" cy="125073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LLM</a:t>
            </a:r>
            <a:endParaRPr lang="en-US" dirty="0"/>
          </a:p>
        </p:txBody>
      </p:sp>
      <p:sp>
        <p:nvSpPr>
          <p:cNvPr id="51" name="Pentagon 50">
            <a:extLst>
              <a:ext uri="{FF2B5EF4-FFF2-40B4-BE49-F238E27FC236}">
                <a16:creationId xmlns:a16="http://schemas.microsoft.com/office/drawing/2014/main" id="{99E5295E-93E8-8CCE-67F3-651736B1444B}"/>
              </a:ext>
            </a:extLst>
          </p:cNvPr>
          <p:cNvSpPr/>
          <p:nvPr/>
        </p:nvSpPr>
        <p:spPr>
          <a:xfrm>
            <a:off x="3233950" y="1339288"/>
            <a:ext cx="2125009" cy="56827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Review</a:t>
            </a:r>
          </a:p>
        </p:txBody>
      </p:sp>
      <p:sp>
        <p:nvSpPr>
          <p:cNvPr id="7" name="TextBox 6">
            <a:extLst>
              <a:ext uri="{FF2B5EF4-FFF2-40B4-BE49-F238E27FC236}">
                <a16:creationId xmlns:a16="http://schemas.microsoft.com/office/drawing/2014/main" id="{2FEB6C20-C985-8920-178C-57F9BDFA55D9}"/>
              </a:ext>
            </a:extLst>
          </p:cNvPr>
          <p:cNvSpPr txBox="1"/>
          <p:nvPr/>
        </p:nvSpPr>
        <p:spPr>
          <a:xfrm>
            <a:off x="2225330" y="2156939"/>
            <a:ext cx="2408454" cy="646331"/>
          </a:xfrm>
          <a:prstGeom prst="rect">
            <a:avLst/>
          </a:prstGeom>
          <a:noFill/>
        </p:spPr>
        <p:txBody>
          <a:bodyPr wrap="square">
            <a:spAutoFit/>
          </a:bodyPr>
          <a:lstStyle/>
          <a:p>
            <a:r>
              <a:rPr lang="en-US" b="0" i="0" dirty="0">
                <a:solidFill>
                  <a:srgbClr val="0D0D0D"/>
                </a:solidFill>
                <a:effectLst/>
                <a:highlight>
                  <a:srgbClr val="FFFFFF"/>
                </a:highlight>
                <a:latin typeface="Söhne"/>
              </a:rPr>
              <a:t>Please describe `duke` the java mascot</a:t>
            </a:r>
            <a:endParaRPr lang="en-US" dirty="0"/>
          </a:p>
        </p:txBody>
      </p:sp>
      <p:sp>
        <p:nvSpPr>
          <p:cNvPr id="22" name="TextBox 21">
            <a:extLst>
              <a:ext uri="{FF2B5EF4-FFF2-40B4-BE49-F238E27FC236}">
                <a16:creationId xmlns:a16="http://schemas.microsoft.com/office/drawing/2014/main" id="{4B3FDEA7-ADB4-849B-EB08-DC9DE231A1E9}"/>
              </a:ext>
            </a:extLst>
          </p:cNvPr>
          <p:cNvSpPr txBox="1"/>
          <p:nvPr/>
        </p:nvSpPr>
        <p:spPr>
          <a:xfrm>
            <a:off x="8282154" y="2021013"/>
            <a:ext cx="3190495" cy="1200329"/>
          </a:xfrm>
          <a:prstGeom prst="rect">
            <a:avLst/>
          </a:prstGeom>
          <a:noFill/>
        </p:spPr>
        <p:txBody>
          <a:bodyPr wrap="square">
            <a:spAutoFit/>
          </a:bodyPr>
          <a:lstStyle/>
          <a:p>
            <a:r>
              <a:rPr lang="en-US" b="0" i="0" dirty="0">
                <a:solidFill>
                  <a:srgbClr val="0D0D0D"/>
                </a:solidFill>
                <a:effectLst/>
                <a:highlight>
                  <a:srgbClr val="FFFFFF"/>
                </a:highlight>
                <a:latin typeface="Söhne"/>
              </a:rPr>
              <a:t>Duke is a small, friendly-looking cartoon character that represents the Java programming language. </a:t>
            </a:r>
            <a:endParaRPr lang="en-US" dirty="0"/>
          </a:p>
        </p:txBody>
      </p:sp>
      <p:sp>
        <p:nvSpPr>
          <p:cNvPr id="26" name="TextBox 25">
            <a:extLst>
              <a:ext uri="{FF2B5EF4-FFF2-40B4-BE49-F238E27FC236}">
                <a16:creationId xmlns:a16="http://schemas.microsoft.com/office/drawing/2014/main" id="{888F0F22-31C0-C144-CCCE-98B78ED85320}"/>
              </a:ext>
            </a:extLst>
          </p:cNvPr>
          <p:cNvSpPr txBox="1"/>
          <p:nvPr/>
        </p:nvSpPr>
        <p:spPr>
          <a:xfrm>
            <a:off x="2274696" y="3429532"/>
            <a:ext cx="2408454" cy="2862322"/>
          </a:xfrm>
          <a:prstGeom prst="rect">
            <a:avLst/>
          </a:prstGeom>
          <a:noFill/>
        </p:spPr>
        <p:txBody>
          <a:bodyPr wrap="square">
            <a:spAutoFit/>
          </a:bodyPr>
          <a:lstStyle/>
          <a:p>
            <a:r>
              <a:rPr lang="en-US" b="0" i="0" dirty="0">
                <a:solidFill>
                  <a:srgbClr val="0D0D0D"/>
                </a:solidFill>
                <a:effectLst/>
                <a:highlight>
                  <a:srgbClr val="FFFFFF"/>
                </a:highlight>
                <a:latin typeface="Söhne"/>
              </a:rPr>
              <a:t>Can you create me a logo for the Huston Java user group. I would like it to have a small, friendly-looking cartoon character that represents the Java programming language standing in front of an oil derrick</a:t>
            </a:r>
            <a:endParaRPr lang="en-US" dirty="0"/>
          </a:p>
        </p:txBody>
      </p:sp>
      <p:pic>
        <p:nvPicPr>
          <p:cNvPr id="2052" name="Picture 4" descr="The logo features a circular shape symbolizing unity and community. At its center, a friendly cartoon character embodies the Java programming language, smiling and dressed in a classic engineer or programmer outfit to signify technical expertise. This character stands in front of a stylized oil derrick, executed with bold lines and simple shapes to maintain recognizability while matching the cartoonish aesthetic. Above, &quot;HJUG&quot; is inscribed in a bold, modern font, signifying the Houston Java User Group. Beneath, &quot;Houston Java User Group&quot; is written in a smaller font for clarity. The color palette includes shades of green and blue to echo Houston's landscapes and skies, along with black and gray tones to nod to the oil industry, ensuring a cohesive and appealing design.">
            <a:extLst>
              <a:ext uri="{FF2B5EF4-FFF2-40B4-BE49-F238E27FC236}">
                <a16:creationId xmlns:a16="http://schemas.microsoft.com/office/drawing/2014/main" id="{AFC4A960-3D29-AA09-062C-700CF60454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3659" y="3636659"/>
            <a:ext cx="1966784" cy="1966784"/>
          </a:xfrm>
          <a:prstGeom prst="rect">
            <a:avLst/>
          </a:prstGeom>
          <a:noFill/>
          <a:extLst>
            <a:ext uri="{909E8E84-426E-40DD-AFC4-6F175D3DCCD1}">
              <a14:hiddenFill xmlns:a14="http://schemas.microsoft.com/office/drawing/2010/main">
                <a:solidFill>
                  <a:srgbClr val="FFFFFF"/>
                </a:solidFill>
              </a14:hiddenFill>
            </a:ext>
          </a:extLst>
        </p:spPr>
      </p:pic>
      <p:sp>
        <p:nvSpPr>
          <p:cNvPr id="27" name="Pentagon 26">
            <a:extLst>
              <a:ext uri="{FF2B5EF4-FFF2-40B4-BE49-F238E27FC236}">
                <a16:creationId xmlns:a16="http://schemas.microsoft.com/office/drawing/2014/main" id="{C9317378-E645-B47D-7D1F-D68CC6B3DCA6}"/>
              </a:ext>
            </a:extLst>
          </p:cNvPr>
          <p:cNvSpPr/>
          <p:nvPr/>
        </p:nvSpPr>
        <p:spPr>
          <a:xfrm>
            <a:off x="3233949" y="2768516"/>
            <a:ext cx="2125009" cy="56827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Iterative</a:t>
            </a:r>
          </a:p>
        </p:txBody>
      </p:sp>
      <p:sp>
        <p:nvSpPr>
          <p:cNvPr id="32" name="Rounded Rectangle 31">
            <a:extLst>
              <a:ext uri="{FF2B5EF4-FFF2-40B4-BE49-F238E27FC236}">
                <a16:creationId xmlns:a16="http://schemas.microsoft.com/office/drawing/2014/main" id="{D29CCB70-48C7-86B8-227D-83A3669644B7}"/>
              </a:ext>
            </a:extLst>
          </p:cNvPr>
          <p:cNvSpPr/>
          <p:nvPr/>
        </p:nvSpPr>
        <p:spPr>
          <a:xfrm>
            <a:off x="6077825" y="2359430"/>
            <a:ext cx="1418897" cy="125073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DALL·E 3</a:t>
            </a:r>
          </a:p>
        </p:txBody>
      </p:sp>
      <p:sp>
        <p:nvSpPr>
          <p:cNvPr id="33" name="Hexagon 32">
            <a:extLst>
              <a:ext uri="{FF2B5EF4-FFF2-40B4-BE49-F238E27FC236}">
                <a16:creationId xmlns:a16="http://schemas.microsoft.com/office/drawing/2014/main" id="{6C4811AF-1B9C-A555-763C-9F77458153E0}"/>
              </a:ext>
            </a:extLst>
          </p:cNvPr>
          <p:cNvSpPr/>
          <p:nvPr/>
        </p:nvSpPr>
        <p:spPr>
          <a:xfrm>
            <a:off x="8282154" y="3246657"/>
            <a:ext cx="130807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Images</a:t>
            </a:r>
          </a:p>
        </p:txBody>
      </p:sp>
    </p:spTree>
    <p:extLst>
      <p:ext uri="{BB962C8B-B14F-4D97-AF65-F5344CB8AC3E}">
        <p14:creationId xmlns:p14="http://schemas.microsoft.com/office/powerpoint/2010/main" val="3061513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7" grpId="0"/>
      <p:bldP spid="22" grpId="0"/>
      <p:bldP spid="26" grpId="0"/>
      <p:bldP spid="27" grpId="0" animBg="1"/>
      <p:bldP spid="3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3AC9B0-BF1C-FA87-4895-B9CCC1C33F56}"/>
              </a:ext>
            </a:extLst>
          </p:cNvPr>
          <p:cNvSpPr/>
          <p:nvPr/>
        </p:nvSpPr>
        <p:spPr>
          <a:xfrm>
            <a:off x="5517931" y="944652"/>
            <a:ext cx="252248" cy="555997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ChatGPT</a:t>
            </a:r>
            <a:endParaRPr lang="en-US" dirty="0"/>
          </a:p>
        </p:txBody>
      </p:sp>
      <p:sp>
        <p:nvSpPr>
          <p:cNvPr id="12" name="Rectangle 11">
            <a:extLst>
              <a:ext uri="{FF2B5EF4-FFF2-40B4-BE49-F238E27FC236}">
                <a16:creationId xmlns:a16="http://schemas.microsoft.com/office/drawing/2014/main" id="{50957F94-A281-CC1F-8B41-C603B3A398C7}"/>
              </a:ext>
            </a:extLst>
          </p:cNvPr>
          <p:cNvSpPr/>
          <p:nvPr/>
        </p:nvSpPr>
        <p:spPr>
          <a:xfrm>
            <a:off x="7809187" y="944652"/>
            <a:ext cx="252248" cy="555997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ChatGPT</a:t>
            </a:r>
            <a:endParaRPr lang="en-US" dirty="0"/>
          </a:p>
        </p:txBody>
      </p:sp>
      <p:sp>
        <p:nvSpPr>
          <p:cNvPr id="24" name="Rectangle 23">
            <a:extLst>
              <a:ext uri="{FF2B5EF4-FFF2-40B4-BE49-F238E27FC236}">
                <a16:creationId xmlns:a16="http://schemas.microsoft.com/office/drawing/2014/main" id="{C6B66B7B-8A9A-45E9-A1A4-ADF998CDE356}"/>
              </a:ext>
            </a:extLst>
          </p:cNvPr>
          <p:cNvSpPr/>
          <p:nvPr/>
        </p:nvSpPr>
        <p:spPr>
          <a:xfrm>
            <a:off x="5517931" y="603068"/>
            <a:ext cx="2543504" cy="33761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ChatGPT</a:t>
            </a:r>
            <a:endParaRPr lang="en-US" dirty="0"/>
          </a:p>
        </p:txBody>
      </p:sp>
      <p:sp>
        <p:nvSpPr>
          <p:cNvPr id="25" name="Rectangle 24">
            <a:extLst>
              <a:ext uri="{FF2B5EF4-FFF2-40B4-BE49-F238E27FC236}">
                <a16:creationId xmlns:a16="http://schemas.microsoft.com/office/drawing/2014/main" id="{F2BFB72A-8B8E-60FC-36F0-54FC2E423E32}"/>
              </a:ext>
            </a:extLst>
          </p:cNvPr>
          <p:cNvSpPr/>
          <p:nvPr/>
        </p:nvSpPr>
        <p:spPr>
          <a:xfrm>
            <a:off x="5517931" y="6415073"/>
            <a:ext cx="2543504" cy="33761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ChatGPT</a:t>
            </a:r>
            <a:endParaRPr lang="en-US" dirty="0"/>
          </a:p>
        </p:txBody>
      </p:sp>
      <p:sp>
        <p:nvSpPr>
          <p:cNvPr id="38" name="Rounded Rectangle 37">
            <a:extLst>
              <a:ext uri="{FF2B5EF4-FFF2-40B4-BE49-F238E27FC236}">
                <a16:creationId xmlns:a16="http://schemas.microsoft.com/office/drawing/2014/main" id="{3B8E8D51-F560-D08F-46ED-72D4FE337020}"/>
              </a:ext>
            </a:extLst>
          </p:cNvPr>
          <p:cNvSpPr/>
          <p:nvPr/>
        </p:nvSpPr>
        <p:spPr>
          <a:xfrm>
            <a:off x="6072346" y="998057"/>
            <a:ext cx="1418897" cy="125073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LLM</a:t>
            </a:r>
            <a:endParaRPr lang="en-US" dirty="0"/>
          </a:p>
        </p:txBody>
      </p:sp>
      <p:sp>
        <p:nvSpPr>
          <p:cNvPr id="7" name="TextBox 6">
            <a:extLst>
              <a:ext uri="{FF2B5EF4-FFF2-40B4-BE49-F238E27FC236}">
                <a16:creationId xmlns:a16="http://schemas.microsoft.com/office/drawing/2014/main" id="{2FEB6C20-C985-8920-178C-57F9BDFA55D9}"/>
              </a:ext>
            </a:extLst>
          </p:cNvPr>
          <p:cNvSpPr txBox="1"/>
          <p:nvPr/>
        </p:nvSpPr>
        <p:spPr>
          <a:xfrm>
            <a:off x="1184578" y="1434368"/>
            <a:ext cx="4328984" cy="646331"/>
          </a:xfrm>
          <a:prstGeom prst="rect">
            <a:avLst/>
          </a:prstGeom>
          <a:noFill/>
        </p:spPr>
        <p:txBody>
          <a:bodyPr wrap="square">
            <a:spAutoFit/>
          </a:bodyPr>
          <a:lstStyle/>
          <a:p>
            <a:endParaRPr lang="en-US" b="0" i="0" dirty="0">
              <a:solidFill>
                <a:srgbClr val="0D0D0D"/>
              </a:solidFill>
              <a:effectLst/>
              <a:highlight>
                <a:srgbClr val="FFFFFF"/>
              </a:highlight>
              <a:latin typeface="Söhne"/>
            </a:endParaRPr>
          </a:p>
          <a:p>
            <a:r>
              <a:rPr lang="en-US" b="0" i="0" dirty="0">
                <a:solidFill>
                  <a:srgbClr val="0D0D0D"/>
                </a:solidFill>
                <a:effectLst/>
                <a:highlight>
                  <a:srgbClr val="FFFFFF"/>
                </a:highlight>
                <a:latin typeface="Söhne"/>
              </a:rPr>
              <a:t>can you give me the image id for this image</a:t>
            </a:r>
            <a:endParaRPr lang="en-US" dirty="0"/>
          </a:p>
        </p:txBody>
      </p:sp>
      <p:sp>
        <p:nvSpPr>
          <p:cNvPr id="27" name="Pentagon 26">
            <a:extLst>
              <a:ext uri="{FF2B5EF4-FFF2-40B4-BE49-F238E27FC236}">
                <a16:creationId xmlns:a16="http://schemas.microsoft.com/office/drawing/2014/main" id="{C9317378-E645-B47D-7D1F-D68CC6B3DCA6}"/>
              </a:ext>
            </a:extLst>
          </p:cNvPr>
          <p:cNvSpPr/>
          <p:nvPr/>
        </p:nvSpPr>
        <p:spPr>
          <a:xfrm>
            <a:off x="3222306" y="948447"/>
            <a:ext cx="2125009" cy="56827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Iterative</a:t>
            </a:r>
          </a:p>
        </p:txBody>
      </p:sp>
      <p:sp>
        <p:nvSpPr>
          <p:cNvPr id="32" name="Rounded Rectangle 31">
            <a:extLst>
              <a:ext uri="{FF2B5EF4-FFF2-40B4-BE49-F238E27FC236}">
                <a16:creationId xmlns:a16="http://schemas.microsoft.com/office/drawing/2014/main" id="{D29CCB70-48C7-86B8-227D-83A3669644B7}"/>
              </a:ext>
            </a:extLst>
          </p:cNvPr>
          <p:cNvSpPr/>
          <p:nvPr/>
        </p:nvSpPr>
        <p:spPr>
          <a:xfrm>
            <a:off x="6077825" y="2359430"/>
            <a:ext cx="1418897" cy="125073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DALL·E 3</a:t>
            </a:r>
          </a:p>
        </p:txBody>
      </p:sp>
      <p:sp>
        <p:nvSpPr>
          <p:cNvPr id="33" name="Hexagon 32">
            <a:extLst>
              <a:ext uri="{FF2B5EF4-FFF2-40B4-BE49-F238E27FC236}">
                <a16:creationId xmlns:a16="http://schemas.microsoft.com/office/drawing/2014/main" id="{6C4811AF-1B9C-A555-763C-9F77458153E0}"/>
              </a:ext>
            </a:extLst>
          </p:cNvPr>
          <p:cNvSpPr/>
          <p:nvPr/>
        </p:nvSpPr>
        <p:spPr>
          <a:xfrm>
            <a:off x="8282154" y="2356967"/>
            <a:ext cx="130807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Images</a:t>
            </a:r>
          </a:p>
        </p:txBody>
      </p:sp>
      <p:sp>
        <p:nvSpPr>
          <p:cNvPr id="4" name="TextBox 3">
            <a:extLst>
              <a:ext uri="{FF2B5EF4-FFF2-40B4-BE49-F238E27FC236}">
                <a16:creationId xmlns:a16="http://schemas.microsoft.com/office/drawing/2014/main" id="{E3E7E978-2357-BA1A-8C81-E508E3B8A00E}"/>
              </a:ext>
            </a:extLst>
          </p:cNvPr>
          <p:cNvSpPr txBox="1"/>
          <p:nvPr/>
        </p:nvSpPr>
        <p:spPr>
          <a:xfrm>
            <a:off x="8133659" y="1595855"/>
            <a:ext cx="3555833" cy="646331"/>
          </a:xfrm>
          <a:prstGeom prst="rect">
            <a:avLst/>
          </a:prstGeom>
          <a:noFill/>
        </p:spPr>
        <p:txBody>
          <a:bodyPr wrap="square">
            <a:spAutoFit/>
          </a:bodyPr>
          <a:lstStyle/>
          <a:p>
            <a:r>
              <a:rPr lang="en-US" b="0" i="0" dirty="0">
                <a:solidFill>
                  <a:srgbClr val="0D0D0D"/>
                </a:solidFill>
                <a:effectLst/>
                <a:highlight>
                  <a:srgbClr val="FFFFFF"/>
                </a:highlight>
                <a:latin typeface="Söhne"/>
              </a:rPr>
              <a:t>The image ID for this logo is </a:t>
            </a:r>
            <a:r>
              <a:rPr lang="en-US" b="1" i="0" dirty="0">
                <a:solidFill>
                  <a:srgbClr val="0D0D0D"/>
                </a:solidFill>
                <a:effectLst/>
                <a:highlight>
                  <a:srgbClr val="FFFFFF"/>
                </a:highlight>
                <a:latin typeface="Söhne"/>
              </a:rPr>
              <a:t>`</a:t>
            </a:r>
            <a:r>
              <a:rPr lang="en-US" b="1" dirty="0"/>
              <a:t>inRZXPkK4aviAVlE`</a:t>
            </a:r>
            <a:r>
              <a:rPr lang="en-US" b="0" i="0" dirty="0">
                <a:solidFill>
                  <a:srgbClr val="0D0D0D"/>
                </a:solidFill>
                <a:effectLst/>
                <a:highlight>
                  <a:srgbClr val="FFFFFF"/>
                </a:highlight>
                <a:latin typeface="Söhne"/>
              </a:rPr>
              <a:t>.</a:t>
            </a:r>
            <a:endParaRPr lang="en-US" dirty="0"/>
          </a:p>
        </p:txBody>
      </p:sp>
      <p:sp>
        <p:nvSpPr>
          <p:cNvPr id="6" name="Hexagon 5">
            <a:extLst>
              <a:ext uri="{FF2B5EF4-FFF2-40B4-BE49-F238E27FC236}">
                <a16:creationId xmlns:a16="http://schemas.microsoft.com/office/drawing/2014/main" id="{F713ACF7-5F74-3CB2-8668-E68E18147CFB}"/>
              </a:ext>
            </a:extLst>
          </p:cNvPr>
          <p:cNvSpPr/>
          <p:nvPr/>
        </p:nvSpPr>
        <p:spPr>
          <a:xfrm>
            <a:off x="8282154" y="998057"/>
            <a:ext cx="181828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9" name="Pentagon 8">
            <a:extLst>
              <a:ext uri="{FF2B5EF4-FFF2-40B4-BE49-F238E27FC236}">
                <a16:creationId xmlns:a16="http://schemas.microsoft.com/office/drawing/2014/main" id="{55BB8618-0A07-E1E0-001D-ED8149DD1F3A}"/>
              </a:ext>
            </a:extLst>
          </p:cNvPr>
          <p:cNvSpPr/>
          <p:nvPr/>
        </p:nvSpPr>
        <p:spPr>
          <a:xfrm>
            <a:off x="3241838" y="2230132"/>
            <a:ext cx="2125009" cy="56827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Iterative</a:t>
            </a:r>
          </a:p>
        </p:txBody>
      </p:sp>
      <p:sp>
        <p:nvSpPr>
          <p:cNvPr id="11" name="TextBox 10">
            <a:extLst>
              <a:ext uri="{FF2B5EF4-FFF2-40B4-BE49-F238E27FC236}">
                <a16:creationId xmlns:a16="http://schemas.microsoft.com/office/drawing/2014/main" id="{C527F688-1ABA-3BBA-863D-1369B1E09DA0}"/>
              </a:ext>
            </a:extLst>
          </p:cNvPr>
          <p:cNvSpPr txBox="1"/>
          <p:nvPr/>
        </p:nvSpPr>
        <p:spPr>
          <a:xfrm>
            <a:off x="629840" y="2893916"/>
            <a:ext cx="4821937" cy="646331"/>
          </a:xfrm>
          <a:prstGeom prst="rect">
            <a:avLst/>
          </a:prstGeom>
          <a:noFill/>
        </p:spPr>
        <p:txBody>
          <a:bodyPr wrap="square">
            <a:spAutoFit/>
          </a:bodyPr>
          <a:lstStyle/>
          <a:p>
            <a:r>
              <a:rPr lang="en-US" b="0" i="0" dirty="0">
                <a:solidFill>
                  <a:srgbClr val="0D0D0D"/>
                </a:solidFill>
                <a:effectLst/>
                <a:highlight>
                  <a:srgbClr val="FFFFFF"/>
                </a:highlight>
                <a:latin typeface="Söhne"/>
              </a:rPr>
              <a:t>can you redraw int the style of </a:t>
            </a:r>
            <a:r>
              <a:rPr lang="en-US" b="1" i="0" dirty="0">
                <a:solidFill>
                  <a:srgbClr val="0D0D0D"/>
                </a:solidFill>
                <a:effectLst/>
                <a:highlight>
                  <a:srgbClr val="FFFFFF"/>
                </a:highlight>
                <a:latin typeface="Söhne"/>
              </a:rPr>
              <a:t>inRZXPkK4aviAVlE</a:t>
            </a:r>
          </a:p>
          <a:p>
            <a:r>
              <a:rPr lang="en-US" b="0" i="0" dirty="0">
                <a:solidFill>
                  <a:srgbClr val="0D0D0D"/>
                </a:solidFill>
                <a:effectLst/>
                <a:highlight>
                  <a:srgbClr val="FFFFFF"/>
                </a:highlight>
                <a:latin typeface="Söhne"/>
              </a:rPr>
              <a:t> but without the person</a:t>
            </a:r>
            <a:endParaRPr lang="en-US" dirty="0"/>
          </a:p>
        </p:txBody>
      </p:sp>
      <p:pic>
        <p:nvPicPr>
          <p:cNvPr id="15" name="Picture 14" descr="A logo of a oil rig&#10;&#10;Description automatically generated">
            <a:extLst>
              <a:ext uri="{FF2B5EF4-FFF2-40B4-BE49-F238E27FC236}">
                <a16:creationId xmlns:a16="http://schemas.microsoft.com/office/drawing/2014/main" id="{D97DA8C0-004D-A918-2A32-E1F7E8391604}"/>
              </a:ext>
            </a:extLst>
          </p:cNvPr>
          <p:cNvPicPr>
            <a:picLocks noChangeAspect="1"/>
          </p:cNvPicPr>
          <p:nvPr/>
        </p:nvPicPr>
        <p:blipFill rotWithShape="1">
          <a:blip r:embed="rId3"/>
          <a:srcRect l="-21940" t="-2222" r="-15966" b="-5207"/>
          <a:stretch/>
        </p:blipFill>
        <p:spPr>
          <a:xfrm>
            <a:off x="7781111" y="2875417"/>
            <a:ext cx="2727283" cy="2124568"/>
          </a:xfrm>
          <a:prstGeom prst="rect">
            <a:avLst/>
          </a:prstGeom>
        </p:spPr>
      </p:pic>
      <p:pic>
        <p:nvPicPr>
          <p:cNvPr id="16" name="Picture 15">
            <a:extLst>
              <a:ext uri="{FF2B5EF4-FFF2-40B4-BE49-F238E27FC236}">
                <a16:creationId xmlns:a16="http://schemas.microsoft.com/office/drawing/2014/main" id="{584743CD-4D41-A5D4-E38B-9B951E545935}"/>
              </a:ext>
            </a:extLst>
          </p:cNvPr>
          <p:cNvPicPr>
            <a:picLocks noChangeAspect="1"/>
          </p:cNvPicPr>
          <p:nvPr/>
        </p:nvPicPr>
        <p:blipFill>
          <a:blip r:embed="rId4"/>
          <a:stretch>
            <a:fillRect/>
          </a:stretch>
        </p:blipFill>
        <p:spPr>
          <a:xfrm>
            <a:off x="10100443" y="3035546"/>
            <a:ext cx="1901723" cy="1781322"/>
          </a:xfrm>
          <a:prstGeom prst="rect">
            <a:avLst/>
          </a:prstGeom>
        </p:spPr>
      </p:pic>
    </p:spTree>
    <p:extLst>
      <p:ext uri="{BB962C8B-B14F-4D97-AF65-F5344CB8AC3E}">
        <p14:creationId xmlns:p14="http://schemas.microsoft.com/office/powerpoint/2010/main" val="7475919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 grpId="0"/>
      <p:bldP spid="6" grpId="0" animBg="1"/>
      <p:bldP spid="9" grpId="0" animBg="1"/>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494F8A-0C3E-EFA2-D20B-7DD7608FD535}"/>
              </a:ext>
            </a:extLst>
          </p:cNvPr>
          <p:cNvPicPr>
            <a:picLocks noChangeAspect="1"/>
          </p:cNvPicPr>
          <p:nvPr/>
        </p:nvPicPr>
        <p:blipFill>
          <a:blip r:embed="rId2"/>
          <a:stretch>
            <a:fillRect/>
          </a:stretch>
        </p:blipFill>
        <p:spPr>
          <a:xfrm>
            <a:off x="-26809" y="753761"/>
            <a:ext cx="12216937" cy="5263979"/>
          </a:xfrm>
          <a:prstGeom prst="rect">
            <a:avLst/>
          </a:prstGeom>
        </p:spPr>
      </p:pic>
    </p:spTree>
    <p:extLst>
      <p:ext uri="{BB962C8B-B14F-4D97-AF65-F5344CB8AC3E}">
        <p14:creationId xmlns:p14="http://schemas.microsoft.com/office/powerpoint/2010/main" val="1750118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973A72-66AC-6237-A32A-BB937BF13A3D}"/>
              </a:ext>
            </a:extLst>
          </p:cNvPr>
          <p:cNvSpPr>
            <a:spLocks noGrp="1"/>
          </p:cNvSpPr>
          <p:nvPr>
            <p:ph type="title"/>
          </p:nvPr>
        </p:nvSpPr>
        <p:spPr>
          <a:xfrm>
            <a:off x="729049" y="2428704"/>
            <a:ext cx="10538254" cy="1325563"/>
          </a:xfrm>
        </p:spPr>
        <p:txBody>
          <a:bodyPr>
            <a:normAutofit fontScale="90000"/>
          </a:bodyPr>
          <a:lstStyle/>
          <a:p>
            <a:r>
              <a:rPr lang="en-US" b="1" dirty="0"/>
              <a:t>Iterative Process</a:t>
            </a:r>
            <a:br>
              <a:rPr lang="en-US" b="1" dirty="0"/>
            </a:br>
            <a:br>
              <a:rPr lang="en-US" b="1" dirty="0"/>
            </a:br>
            <a:r>
              <a:rPr lang="en-US" b="1" dirty="0"/>
              <a:t>Image ID</a:t>
            </a:r>
            <a:br>
              <a:rPr lang="en-US" b="1" dirty="0"/>
            </a:br>
            <a:br>
              <a:rPr lang="en-US" b="1" dirty="0"/>
            </a:br>
            <a:r>
              <a:rPr lang="en-US" b="1" dirty="0"/>
              <a:t>Creating Pieces of the whole</a:t>
            </a:r>
            <a:endParaRPr lang="en-US" b="1" dirty="0">
              <a:solidFill>
                <a:schemeClr val="tx1">
                  <a:lumMod val="50000"/>
                  <a:lumOff val="50000"/>
                </a:schemeClr>
              </a:solidFill>
            </a:endParaRPr>
          </a:p>
        </p:txBody>
      </p:sp>
      <p:pic>
        <p:nvPicPr>
          <p:cNvPr id="5" name="Picture 4">
            <a:extLst>
              <a:ext uri="{FF2B5EF4-FFF2-40B4-BE49-F238E27FC236}">
                <a16:creationId xmlns:a16="http://schemas.microsoft.com/office/drawing/2014/main" id="{78128F83-195F-C704-B3F0-96C3E585F580}"/>
              </a:ext>
            </a:extLst>
          </p:cNvPr>
          <p:cNvPicPr>
            <a:picLocks noChangeAspect="1"/>
          </p:cNvPicPr>
          <p:nvPr/>
        </p:nvPicPr>
        <p:blipFill>
          <a:blip r:embed="rId2"/>
          <a:stretch>
            <a:fillRect/>
          </a:stretch>
        </p:blipFill>
        <p:spPr>
          <a:xfrm>
            <a:off x="8391455" y="1744598"/>
            <a:ext cx="2875848" cy="2693773"/>
          </a:xfrm>
          <a:prstGeom prst="rect">
            <a:avLst/>
          </a:prstGeom>
        </p:spPr>
      </p:pic>
    </p:spTree>
    <p:extLst>
      <p:ext uri="{BB962C8B-B14F-4D97-AF65-F5344CB8AC3E}">
        <p14:creationId xmlns:p14="http://schemas.microsoft.com/office/powerpoint/2010/main" val="3494197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973A72-66AC-6237-A32A-BB937BF13A3D}"/>
              </a:ext>
            </a:extLst>
          </p:cNvPr>
          <p:cNvSpPr>
            <a:spLocks noGrp="1"/>
          </p:cNvSpPr>
          <p:nvPr>
            <p:ph type="title"/>
          </p:nvPr>
        </p:nvSpPr>
        <p:spPr>
          <a:xfrm>
            <a:off x="729049" y="2428704"/>
            <a:ext cx="10538254" cy="1325563"/>
          </a:xfrm>
        </p:spPr>
        <p:txBody>
          <a:bodyPr>
            <a:normAutofit/>
          </a:bodyPr>
          <a:lstStyle/>
          <a:p>
            <a:r>
              <a:rPr lang="en-US" b="1" dirty="0"/>
              <a:t>Iterative vs Single Shot</a:t>
            </a:r>
            <a:br>
              <a:rPr lang="en-US" b="1" dirty="0"/>
            </a:br>
            <a:r>
              <a:rPr lang="en-US" b="1" dirty="0">
                <a:solidFill>
                  <a:schemeClr val="tx1">
                    <a:lumMod val="50000"/>
                    <a:lumOff val="50000"/>
                  </a:schemeClr>
                </a:solidFill>
              </a:rPr>
              <a:t>Comparing results</a:t>
            </a:r>
          </a:p>
        </p:txBody>
      </p:sp>
    </p:spTree>
    <p:extLst>
      <p:ext uri="{BB962C8B-B14F-4D97-AF65-F5344CB8AC3E}">
        <p14:creationId xmlns:p14="http://schemas.microsoft.com/office/powerpoint/2010/main" val="1597646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967237-5B0A-0740-97AA-ADC92A519120}"/>
              </a:ext>
            </a:extLst>
          </p:cNvPr>
          <p:cNvSpPr txBox="1"/>
          <p:nvPr/>
        </p:nvSpPr>
        <p:spPr>
          <a:xfrm>
            <a:off x="4028303" y="556054"/>
            <a:ext cx="1815625" cy="369332"/>
          </a:xfrm>
          <a:prstGeom prst="rect">
            <a:avLst/>
          </a:prstGeom>
          <a:noFill/>
        </p:spPr>
        <p:txBody>
          <a:bodyPr wrap="none" rtlCol="0">
            <a:spAutoFit/>
          </a:bodyPr>
          <a:lstStyle/>
          <a:p>
            <a:r>
              <a:rPr lang="en-US" dirty="0"/>
              <a:t>Stable Diffusion </a:t>
            </a:r>
          </a:p>
        </p:txBody>
      </p:sp>
    </p:spTree>
    <p:extLst>
      <p:ext uri="{BB962C8B-B14F-4D97-AF65-F5344CB8AC3E}">
        <p14:creationId xmlns:p14="http://schemas.microsoft.com/office/powerpoint/2010/main" val="1161386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andalf level 8 image">
            <a:extLst>
              <a:ext uri="{FF2B5EF4-FFF2-40B4-BE49-F238E27FC236}">
                <a16:creationId xmlns:a16="http://schemas.microsoft.com/office/drawing/2014/main" id="{9972603E-F4A6-1564-4DB3-68452718E5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65313"/>
            <a:ext cx="12192000" cy="499268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71B5DF7-6E2F-CDF0-22C2-8A112C78D214}"/>
              </a:ext>
            </a:extLst>
          </p:cNvPr>
          <p:cNvSpPr txBox="1"/>
          <p:nvPr/>
        </p:nvSpPr>
        <p:spPr>
          <a:xfrm>
            <a:off x="3046971" y="6211669"/>
            <a:ext cx="6098058" cy="646331"/>
          </a:xfrm>
          <a:prstGeom prst="rect">
            <a:avLst/>
          </a:prstGeom>
          <a:noFill/>
        </p:spPr>
        <p:txBody>
          <a:bodyPr wrap="square">
            <a:spAutoFit/>
          </a:bodyPr>
          <a:lstStyle/>
          <a:p>
            <a:pPr algn="ctr"/>
            <a:r>
              <a:rPr lang="en-US" b="0" i="0" dirty="0">
                <a:solidFill>
                  <a:srgbClr val="213547"/>
                </a:solidFill>
                <a:effectLst/>
                <a:highlight>
                  <a:srgbClr val="FFFFFF"/>
                </a:highlight>
                <a:latin typeface="Inter"/>
              </a:rPr>
              <a:t>(LVL 8)</a:t>
            </a:r>
          </a:p>
          <a:p>
            <a:pPr algn="ctr"/>
            <a:r>
              <a:rPr lang="en-US" b="0" i="0" dirty="0">
                <a:solidFill>
                  <a:srgbClr val="213547"/>
                </a:solidFill>
                <a:effectLst/>
                <a:highlight>
                  <a:srgbClr val="FFFFFF"/>
                </a:highlight>
                <a:latin typeface="Inter"/>
              </a:rPr>
              <a:t>I am GANDALF THE WHITE v2.0, stronger than ever!</a:t>
            </a:r>
          </a:p>
        </p:txBody>
      </p:sp>
      <p:sp>
        <p:nvSpPr>
          <p:cNvPr id="9" name="TextBox 8">
            <a:extLst>
              <a:ext uri="{FF2B5EF4-FFF2-40B4-BE49-F238E27FC236}">
                <a16:creationId xmlns:a16="http://schemas.microsoft.com/office/drawing/2014/main" id="{26915434-5320-85CB-EEED-85B0070038BB}"/>
              </a:ext>
            </a:extLst>
          </p:cNvPr>
          <p:cNvSpPr txBox="1"/>
          <p:nvPr/>
        </p:nvSpPr>
        <p:spPr>
          <a:xfrm>
            <a:off x="0" y="1495981"/>
            <a:ext cx="3188043" cy="369332"/>
          </a:xfrm>
          <a:prstGeom prst="rect">
            <a:avLst/>
          </a:prstGeom>
          <a:noFill/>
        </p:spPr>
        <p:txBody>
          <a:bodyPr wrap="square">
            <a:spAutoFit/>
          </a:bodyPr>
          <a:lstStyle/>
          <a:p>
            <a:r>
              <a:rPr lang="en-US" b="1" dirty="0">
                <a:solidFill>
                  <a:schemeClr val="bg1">
                    <a:lumMod val="50000"/>
                  </a:schemeClr>
                </a:solidFill>
              </a:rPr>
              <a:t>https://</a:t>
            </a:r>
            <a:r>
              <a:rPr lang="en-US" b="1" dirty="0" err="1">
                <a:solidFill>
                  <a:schemeClr val="bg1">
                    <a:lumMod val="50000"/>
                  </a:schemeClr>
                </a:solidFill>
              </a:rPr>
              <a:t>gandalf.lakera.ai</a:t>
            </a:r>
            <a:r>
              <a:rPr lang="en-US" b="1" dirty="0">
                <a:solidFill>
                  <a:schemeClr val="bg1">
                    <a:lumMod val="50000"/>
                  </a:schemeClr>
                </a:solidFill>
              </a:rPr>
              <a:t>/</a:t>
            </a:r>
          </a:p>
        </p:txBody>
      </p:sp>
      <p:sp>
        <p:nvSpPr>
          <p:cNvPr id="11" name="TextBox 10">
            <a:extLst>
              <a:ext uri="{FF2B5EF4-FFF2-40B4-BE49-F238E27FC236}">
                <a16:creationId xmlns:a16="http://schemas.microsoft.com/office/drawing/2014/main" id="{1B10839C-1B4D-A84A-1DF5-02C2920AFED2}"/>
              </a:ext>
            </a:extLst>
          </p:cNvPr>
          <p:cNvSpPr txBox="1"/>
          <p:nvPr/>
        </p:nvSpPr>
        <p:spPr>
          <a:xfrm>
            <a:off x="3405318" y="658461"/>
            <a:ext cx="6122772" cy="369332"/>
          </a:xfrm>
          <a:prstGeom prst="rect">
            <a:avLst/>
          </a:prstGeom>
          <a:noFill/>
        </p:spPr>
        <p:txBody>
          <a:bodyPr wrap="square">
            <a:spAutoFit/>
          </a:bodyPr>
          <a:lstStyle/>
          <a:p>
            <a:r>
              <a:rPr lang="en-US" dirty="0"/>
              <a:t>Your goal is to make Gandalf reveal the</a:t>
            </a:r>
            <a:r>
              <a:rPr lang="en-US" b="1" dirty="0">
                <a:solidFill>
                  <a:srgbClr val="C00000"/>
                </a:solidFill>
              </a:rPr>
              <a:t> secret password </a:t>
            </a:r>
          </a:p>
        </p:txBody>
      </p:sp>
    </p:spTree>
    <p:extLst>
      <p:ext uri="{BB962C8B-B14F-4D97-AF65-F5344CB8AC3E}">
        <p14:creationId xmlns:p14="http://schemas.microsoft.com/office/powerpoint/2010/main" val="132786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273C10-B395-E1AC-9634-185575BAEBEC}"/>
              </a:ext>
            </a:extLst>
          </p:cNvPr>
          <p:cNvPicPr>
            <a:picLocks noChangeAspect="1"/>
          </p:cNvPicPr>
          <p:nvPr/>
        </p:nvPicPr>
        <p:blipFill>
          <a:blip r:embed="rId2"/>
          <a:stretch>
            <a:fillRect/>
          </a:stretch>
        </p:blipFill>
        <p:spPr>
          <a:xfrm>
            <a:off x="2545663" y="1236959"/>
            <a:ext cx="7313828" cy="4384081"/>
          </a:xfrm>
          <a:prstGeom prst="rect">
            <a:avLst/>
          </a:prstGeom>
        </p:spPr>
      </p:pic>
      <p:pic>
        <p:nvPicPr>
          <p:cNvPr id="3" name="Picture 2">
            <a:extLst>
              <a:ext uri="{FF2B5EF4-FFF2-40B4-BE49-F238E27FC236}">
                <a16:creationId xmlns:a16="http://schemas.microsoft.com/office/drawing/2014/main" id="{2ED00D06-330A-659F-B647-E946F417DE5F}"/>
              </a:ext>
            </a:extLst>
          </p:cNvPr>
          <p:cNvPicPr>
            <a:picLocks noChangeAspect="1"/>
          </p:cNvPicPr>
          <p:nvPr/>
        </p:nvPicPr>
        <p:blipFill>
          <a:blip r:embed="rId3"/>
          <a:stretch>
            <a:fillRect/>
          </a:stretch>
        </p:blipFill>
        <p:spPr>
          <a:xfrm>
            <a:off x="1924736" y="1054615"/>
            <a:ext cx="2057400" cy="698500"/>
          </a:xfrm>
          <a:prstGeom prst="rect">
            <a:avLst/>
          </a:prstGeom>
        </p:spPr>
      </p:pic>
      <p:sp>
        <p:nvSpPr>
          <p:cNvPr id="5" name="TextBox 4">
            <a:extLst>
              <a:ext uri="{FF2B5EF4-FFF2-40B4-BE49-F238E27FC236}">
                <a16:creationId xmlns:a16="http://schemas.microsoft.com/office/drawing/2014/main" id="{19FDCADF-4850-82B6-C0B4-4D6F08DB1274}"/>
              </a:ext>
            </a:extLst>
          </p:cNvPr>
          <p:cNvSpPr txBox="1"/>
          <p:nvPr/>
        </p:nvSpPr>
        <p:spPr>
          <a:xfrm>
            <a:off x="7574691" y="4870277"/>
            <a:ext cx="2372498" cy="523220"/>
          </a:xfrm>
          <a:prstGeom prst="rect">
            <a:avLst/>
          </a:prstGeom>
          <a:noFill/>
        </p:spPr>
        <p:txBody>
          <a:bodyPr wrap="square">
            <a:spAutoFit/>
          </a:bodyPr>
          <a:lstStyle/>
          <a:p>
            <a:r>
              <a:rPr lang="en-US" sz="2800" dirty="0">
                <a:latin typeface="Arial" panose="020B0604020202020204" pitchFamily="34" charset="0"/>
                <a:cs typeface="Arial" panose="020B0604020202020204" pitchFamily="34" charset="0"/>
              </a:rPr>
              <a:t>3,844,033.2</a:t>
            </a:r>
          </a:p>
        </p:txBody>
      </p:sp>
      <p:cxnSp>
        <p:nvCxnSpPr>
          <p:cNvPr id="7" name="Straight Connector 6">
            <a:extLst>
              <a:ext uri="{FF2B5EF4-FFF2-40B4-BE49-F238E27FC236}">
                <a16:creationId xmlns:a16="http://schemas.microsoft.com/office/drawing/2014/main" id="{6EEC4864-1679-2294-6BDC-8C564CA8C0E5}"/>
              </a:ext>
            </a:extLst>
          </p:cNvPr>
          <p:cNvCxnSpPr>
            <a:cxnSpLocks/>
          </p:cNvCxnSpPr>
          <p:nvPr/>
        </p:nvCxnSpPr>
        <p:spPr>
          <a:xfrm>
            <a:off x="7661188" y="4670855"/>
            <a:ext cx="1890585" cy="0"/>
          </a:xfrm>
          <a:prstGeom prst="line">
            <a:avLst/>
          </a:prstGeom>
          <a:ln w="57150">
            <a:solidFill>
              <a:srgbClr val="C00000">
                <a:alpha val="50196"/>
              </a:srgb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12066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D00D06-330A-659F-B647-E946F417DE5F}"/>
              </a:ext>
            </a:extLst>
          </p:cNvPr>
          <p:cNvPicPr>
            <a:picLocks noChangeAspect="1"/>
          </p:cNvPicPr>
          <p:nvPr/>
        </p:nvPicPr>
        <p:blipFill>
          <a:blip r:embed="rId2"/>
          <a:stretch>
            <a:fillRect/>
          </a:stretch>
        </p:blipFill>
        <p:spPr>
          <a:xfrm>
            <a:off x="528422" y="239069"/>
            <a:ext cx="2057400" cy="698500"/>
          </a:xfrm>
          <a:prstGeom prst="rect">
            <a:avLst/>
          </a:prstGeom>
        </p:spPr>
      </p:pic>
      <p:pic>
        <p:nvPicPr>
          <p:cNvPr id="4" name="Picture 3">
            <a:extLst>
              <a:ext uri="{FF2B5EF4-FFF2-40B4-BE49-F238E27FC236}">
                <a16:creationId xmlns:a16="http://schemas.microsoft.com/office/drawing/2014/main" id="{5A071CE5-A66B-CB3C-502D-7CF719589B08}"/>
              </a:ext>
            </a:extLst>
          </p:cNvPr>
          <p:cNvPicPr>
            <a:picLocks noChangeAspect="1"/>
          </p:cNvPicPr>
          <p:nvPr/>
        </p:nvPicPr>
        <p:blipFill>
          <a:blip r:embed="rId3"/>
          <a:stretch>
            <a:fillRect/>
          </a:stretch>
        </p:blipFill>
        <p:spPr>
          <a:xfrm>
            <a:off x="1122406" y="811145"/>
            <a:ext cx="10649876" cy="5807786"/>
          </a:xfrm>
          <a:prstGeom prst="rect">
            <a:avLst/>
          </a:prstGeom>
        </p:spPr>
      </p:pic>
    </p:spTree>
    <p:extLst>
      <p:ext uri="{BB962C8B-B14F-4D97-AF65-F5344CB8AC3E}">
        <p14:creationId xmlns:p14="http://schemas.microsoft.com/office/powerpoint/2010/main" val="2642276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F19FEB8-5C0E-F196-DF77-628B5FA1FC53}"/>
              </a:ext>
            </a:extLst>
          </p:cNvPr>
          <p:cNvPicPr>
            <a:picLocks noChangeAspect="1"/>
          </p:cNvPicPr>
          <p:nvPr/>
        </p:nvPicPr>
        <p:blipFill>
          <a:blip r:embed="rId2"/>
          <a:stretch>
            <a:fillRect/>
          </a:stretch>
        </p:blipFill>
        <p:spPr>
          <a:xfrm>
            <a:off x="832821" y="1031789"/>
            <a:ext cx="10526358" cy="5171303"/>
          </a:xfrm>
          <a:prstGeom prst="rect">
            <a:avLst/>
          </a:prstGeom>
        </p:spPr>
      </p:pic>
      <p:pic>
        <p:nvPicPr>
          <p:cNvPr id="3" name="Picture 2">
            <a:extLst>
              <a:ext uri="{FF2B5EF4-FFF2-40B4-BE49-F238E27FC236}">
                <a16:creationId xmlns:a16="http://schemas.microsoft.com/office/drawing/2014/main" id="{8227FBF2-5C48-2FC7-D1F9-83992653E4C0}"/>
              </a:ext>
            </a:extLst>
          </p:cNvPr>
          <p:cNvPicPr>
            <a:picLocks noChangeAspect="1"/>
          </p:cNvPicPr>
          <p:nvPr/>
        </p:nvPicPr>
        <p:blipFill>
          <a:blip r:embed="rId3"/>
          <a:stretch>
            <a:fillRect/>
          </a:stretch>
        </p:blipFill>
        <p:spPr>
          <a:xfrm>
            <a:off x="495300" y="451193"/>
            <a:ext cx="1714500" cy="444500"/>
          </a:xfrm>
          <a:prstGeom prst="rect">
            <a:avLst/>
          </a:prstGeom>
        </p:spPr>
      </p:pic>
      <p:sp>
        <p:nvSpPr>
          <p:cNvPr id="4" name="Oval 3">
            <a:extLst>
              <a:ext uri="{FF2B5EF4-FFF2-40B4-BE49-F238E27FC236}">
                <a16:creationId xmlns:a16="http://schemas.microsoft.com/office/drawing/2014/main" id="{119F5CC8-75BD-B6B3-ED4C-61309B007675}"/>
              </a:ext>
            </a:extLst>
          </p:cNvPr>
          <p:cNvSpPr/>
          <p:nvPr/>
        </p:nvSpPr>
        <p:spPr>
          <a:xfrm>
            <a:off x="7920681" y="2681416"/>
            <a:ext cx="3323968" cy="936024"/>
          </a:xfrm>
          <a:custGeom>
            <a:avLst/>
            <a:gdLst>
              <a:gd name="connsiteX0" fmla="*/ 0 w 3323968"/>
              <a:gd name="connsiteY0" fmla="*/ 468012 h 936024"/>
              <a:gd name="connsiteX1" fmla="*/ 1661984 w 3323968"/>
              <a:gd name="connsiteY1" fmla="*/ 0 h 936024"/>
              <a:gd name="connsiteX2" fmla="*/ 3323968 w 3323968"/>
              <a:gd name="connsiteY2" fmla="*/ 468012 h 936024"/>
              <a:gd name="connsiteX3" fmla="*/ 1661984 w 3323968"/>
              <a:gd name="connsiteY3" fmla="*/ 936024 h 936024"/>
              <a:gd name="connsiteX4" fmla="*/ 0 w 3323968"/>
              <a:gd name="connsiteY4" fmla="*/ 468012 h 9360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23968" h="936024" extrusionOk="0">
                <a:moveTo>
                  <a:pt x="0" y="468012"/>
                </a:moveTo>
                <a:cubicBezTo>
                  <a:pt x="-82695" y="158528"/>
                  <a:pt x="623407" y="45297"/>
                  <a:pt x="1661984" y="0"/>
                </a:cubicBezTo>
                <a:cubicBezTo>
                  <a:pt x="2593963" y="2967"/>
                  <a:pt x="3275131" y="211089"/>
                  <a:pt x="3323968" y="468012"/>
                </a:cubicBezTo>
                <a:cubicBezTo>
                  <a:pt x="3301179" y="748743"/>
                  <a:pt x="2575899" y="957986"/>
                  <a:pt x="1661984" y="936024"/>
                </a:cubicBezTo>
                <a:cubicBezTo>
                  <a:pt x="733286" y="930110"/>
                  <a:pt x="33311" y="742404"/>
                  <a:pt x="0" y="468012"/>
                </a:cubicBezTo>
                <a:close/>
              </a:path>
            </a:pathLst>
          </a:custGeom>
          <a:noFill/>
          <a:ln w="76200">
            <a:solidFill>
              <a:srgbClr val="C00000"/>
            </a:solidFill>
            <a:extLst>
              <a:ext uri="{C807C97D-BFC1-408E-A445-0C87EB9F89A2}">
                <ask:lineSketchStyleProps xmlns:ask="http://schemas.microsoft.com/office/drawing/2018/sketchyshapes" sd="1219033472">
                  <a:prstGeom prst="ellipse">
                    <a:avLst/>
                  </a:prstGeom>
                  <ask:type>
                    <ask:lineSketchCurved/>
                  </ask:type>
                </ask:lineSketchStyleProps>
              </a:ext>
            </a:extLst>
          </a:ln>
          <a:effectLst>
            <a:glow rad="53076">
              <a:schemeClr val="bg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73DD256-785E-A043-E0CD-E198ED158001}"/>
              </a:ext>
            </a:extLst>
          </p:cNvPr>
          <p:cNvSpPr/>
          <p:nvPr/>
        </p:nvSpPr>
        <p:spPr>
          <a:xfrm>
            <a:off x="3760572" y="2872946"/>
            <a:ext cx="572531" cy="494270"/>
          </a:xfrm>
          <a:custGeom>
            <a:avLst/>
            <a:gdLst>
              <a:gd name="connsiteX0" fmla="*/ 0 w 572531"/>
              <a:gd name="connsiteY0" fmla="*/ 247135 h 494270"/>
              <a:gd name="connsiteX1" fmla="*/ 286266 w 572531"/>
              <a:gd name="connsiteY1" fmla="*/ 0 h 494270"/>
              <a:gd name="connsiteX2" fmla="*/ 572532 w 572531"/>
              <a:gd name="connsiteY2" fmla="*/ 247135 h 494270"/>
              <a:gd name="connsiteX3" fmla="*/ 286266 w 572531"/>
              <a:gd name="connsiteY3" fmla="*/ 494270 h 494270"/>
              <a:gd name="connsiteX4" fmla="*/ 0 w 572531"/>
              <a:gd name="connsiteY4" fmla="*/ 247135 h 494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2531" h="494270" extrusionOk="0">
                <a:moveTo>
                  <a:pt x="0" y="247135"/>
                </a:moveTo>
                <a:cubicBezTo>
                  <a:pt x="-5058" y="107526"/>
                  <a:pt x="103966" y="9083"/>
                  <a:pt x="286266" y="0"/>
                </a:cubicBezTo>
                <a:cubicBezTo>
                  <a:pt x="461687" y="3646"/>
                  <a:pt x="567544" y="110805"/>
                  <a:pt x="572532" y="247135"/>
                </a:cubicBezTo>
                <a:cubicBezTo>
                  <a:pt x="567437" y="388599"/>
                  <a:pt x="443314" y="500082"/>
                  <a:pt x="286266" y="494270"/>
                </a:cubicBezTo>
                <a:cubicBezTo>
                  <a:pt x="119242" y="489388"/>
                  <a:pt x="23177" y="394698"/>
                  <a:pt x="0" y="247135"/>
                </a:cubicBezTo>
                <a:close/>
              </a:path>
            </a:pathLst>
          </a:custGeom>
          <a:noFill/>
          <a:ln w="76200">
            <a:solidFill>
              <a:srgbClr val="C00000"/>
            </a:solidFill>
            <a:extLst>
              <a:ext uri="{C807C97D-BFC1-408E-A445-0C87EB9F89A2}">
                <ask:lineSketchStyleProps xmlns:ask="http://schemas.microsoft.com/office/drawing/2018/sketchyshapes" sd="1219033472">
                  <a:prstGeom prst="ellipse">
                    <a:avLst/>
                  </a:prstGeom>
                  <ask:type>
                    <ask:lineSketchCurved/>
                  </ask:type>
                </ask:lineSketchStyleProps>
              </a:ext>
            </a:extLst>
          </a:ln>
          <a:effectLst>
            <a:glow rad="139700">
              <a:schemeClr val="bg1">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4474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par>
                          <p:cTn id="8" fill="hold">
                            <p:stCondLst>
                              <p:cond delay="2000"/>
                            </p:stCondLst>
                            <p:childTnLst>
                              <p:par>
                                <p:cTn id="9" presetID="21" presetClass="entr" presetSubtype="1"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heel(1)">
                                      <p:cBhvr>
                                        <p:cTn id="1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973A72-66AC-6237-A32A-BB937BF13A3D}"/>
              </a:ext>
            </a:extLst>
          </p:cNvPr>
          <p:cNvSpPr>
            <a:spLocks noGrp="1"/>
          </p:cNvSpPr>
          <p:nvPr>
            <p:ph type="title"/>
          </p:nvPr>
        </p:nvSpPr>
        <p:spPr>
          <a:xfrm>
            <a:off x="751703" y="2428704"/>
            <a:ext cx="10515600" cy="1325563"/>
          </a:xfrm>
        </p:spPr>
        <p:txBody>
          <a:bodyPr/>
          <a:lstStyle/>
          <a:p>
            <a:r>
              <a:rPr lang="en-US" b="1" dirty="0" err="1"/>
              <a:t>ChatGPT</a:t>
            </a:r>
            <a:r>
              <a:rPr lang="en-US" b="1" dirty="0"/>
              <a:t> </a:t>
            </a:r>
            <a:br>
              <a:rPr lang="en-US" b="1" dirty="0"/>
            </a:br>
            <a:r>
              <a:rPr lang="en-US" b="1" dirty="0">
                <a:solidFill>
                  <a:schemeClr val="tx1">
                    <a:lumMod val="50000"/>
                    <a:lumOff val="50000"/>
                  </a:schemeClr>
                </a:solidFill>
              </a:rPr>
              <a:t>What is the space we are playing in?</a:t>
            </a:r>
          </a:p>
        </p:txBody>
      </p:sp>
    </p:spTree>
    <p:extLst>
      <p:ext uri="{BB962C8B-B14F-4D97-AF65-F5344CB8AC3E}">
        <p14:creationId xmlns:p14="http://schemas.microsoft.com/office/powerpoint/2010/main" val="21273458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3AC9B0-BF1C-FA87-4895-B9CCC1C33F56}"/>
              </a:ext>
            </a:extLst>
          </p:cNvPr>
          <p:cNvSpPr/>
          <p:nvPr/>
        </p:nvSpPr>
        <p:spPr>
          <a:xfrm>
            <a:off x="5517931" y="944652"/>
            <a:ext cx="252248" cy="555997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ChatGPT</a:t>
            </a:r>
            <a:endParaRPr lang="en-US" dirty="0"/>
          </a:p>
        </p:txBody>
      </p:sp>
      <p:sp>
        <p:nvSpPr>
          <p:cNvPr id="9" name="Rounded Rectangle 8">
            <a:extLst>
              <a:ext uri="{FF2B5EF4-FFF2-40B4-BE49-F238E27FC236}">
                <a16:creationId xmlns:a16="http://schemas.microsoft.com/office/drawing/2014/main" id="{16DD2033-07A7-D20A-4DCE-E1EAE8401EB8}"/>
              </a:ext>
            </a:extLst>
          </p:cNvPr>
          <p:cNvSpPr/>
          <p:nvPr/>
        </p:nvSpPr>
        <p:spPr>
          <a:xfrm>
            <a:off x="6077825" y="2359430"/>
            <a:ext cx="1418897" cy="125073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DALL·E 3</a:t>
            </a:r>
          </a:p>
        </p:txBody>
      </p:sp>
      <p:sp>
        <p:nvSpPr>
          <p:cNvPr id="10" name="Rounded Rectangle 9">
            <a:extLst>
              <a:ext uri="{FF2B5EF4-FFF2-40B4-BE49-F238E27FC236}">
                <a16:creationId xmlns:a16="http://schemas.microsoft.com/office/drawing/2014/main" id="{AF67A648-52C0-9491-B6C9-2632DB1B3D21}"/>
              </a:ext>
            </a:extLst>
          </p:cNvPr>
          <p:cNvSpPr/>
          <p:nvPr/>
        </p:nvSpPr>
        <p:spPr>
          <a:xfrm>
            <a:off x="6077825" y="3720803"/>
            <a:ext cx="1418897" cy="125073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Python</a:t>
            </a:r>
          </a:p>
        </p:txBody>
      </p:sp>
      <p:sp>
        <p:nvSpPr>
          <p:cNvPr id="11" name="Rounded Rectangle 10">
            <a:extLst>
              <a:ext uri="{FF2B5EF4-FFF2-40B4-BE49-F238E27FC236}">
                <a16:creationId xmlns:a16="http://schemas.microsoft.com/office/drawing/2014/main" id="{16B45B9F-89BB-5FDF-A4BF-4A1749BD2261}"/>
              </a:ext>
            </a:extLst>
          </p:cNvPr>
          <p:cNvSpPr/>
          <p:nvPr/>
        </p:nvSpPr>
        <p:spPr>
          <a:xfrm>
            <a:off x="6088122" y="5082177"/>
            <a:ext cx="1418897" cy="125073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Bing / Browser</a:t>
            </a:r>
          </a:p>
        </p:txBody>
      </p:sp>
      <p:sp>
        <p:nvSpPr>
          <p:cNvPr id="12" name="Rectangle 11">
            <a:extLst>
              <a:ext uri="{FF2B5EF4-FFF2-40B4-BE49-F238E27FC236}">
                <a16:creationId xmlns:a16="http://schemas.microsoft.com/office/drawing/2014/main" id="{50957F94-A281-CC1F-8B41-C603B3A398C7}"/>
              </a:ext>
            </a:extLst>
          </p:cNvPr>
          <p:cNvSpPr/>
          <p:nvPr/>
        </p:nvSpPr>
        <p:spPr>
          <a:xfrm>
            <a:off x="7809187" y="944652"/>
            <a:ext cx="252248" cy="555997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ChatGPT</a:t>
            </a:r>
            <a:endParaRPr lang="en-US" dirty="0"/>
          </a:p>
        </p:txBody>
      </p:sp>
      <p:sp>
        <p:nvSpPr>
          <p:cNvPr id="13" name="Hexagon 12">
            <a:extLst>
              <a:ext uri="{FF2B5EF4-FFF2-40B4-BE49-F238E27FC236}">
                <a16:creationId xmlns:a16="http://schemas.microsoft.com/office/drawing/2014/main" id="{72396738-05A8-E08C-F897-344C6EED3831}"/>
              </a:ext>
            </a:extLst>
          </p:cNvPr>
          <p:cNvSpPr/>
          <p:nvPr/>
        </p:nvSpPr>
        <p:spPr>
          <a:xfrm>
            <a:off x="10024037" y="711466"/>
            <a:ext cx="181828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Markdown</a:t>
            </a:r>
          </a:p>
        </p:txBody>
      </p:sp>
      <p:sp>
        <p:nvSpPr>
          <p:cNvPr id="14" name="Hexagon 13">
            <a:extLst>
              <a:ext uri="{FF2B5EF4-FFF2-40B4-BE49-F238E27FC236}">
                <a16:creationId xmlns:a16="http://schemas.microsoft.com/office/drawing/2014/main" id="{E6BF2724-0D89-496F-6CAC-2E4E47B3E26C}"/>
              </a:ext>
            </a:extLst>
          </p:cNvPr>
          <p:cNvSpPr/>
          <p:nvPr/>
        </p:nvSpPr>
        <p:spPr>
          <a:xfrm>
            <a:off x="10013943" y="1575869"/>
            <a:ext cx="181828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Mermaid</a:t>
            </a:r>
          </a:p>
        </p:txBody>
      </p:sp>
      <p:sp>
        <p:nvSpPr>
          <p:cNvPr id="16" name="Hexagon 15">
            <a:extLst>
              <a:ext uri="{FF2B5EF4-FFF2-40B4-BE49-F238E27FC236}">
                <a16:creationId xmlns:a16="http://schemas.microsoft.com/office/drawing/2014/main" id="{38738D20-31CE-6778-DC54-9B5AAC10A9C5}"/>
              </a:ext>
            </a:extLst>
          </p:cNvPr>
          <p:cNvSpPr/>
          <p:nvPr/>
        </p:nvSpPr>
        <p:spPr>
          <a:xfrm>
            <a:off x="8227651" y="1789242"/>
            <a:ext cx="181828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sp>
        <p:nvSpPr>
          <p:cNvPr id="17" name="Hexagon 16">
            <a:extLst>
              <a:ext uri="{FF2B5EF4-FFF2-40B4-BE49-F238E27FC236}">
                <a16:creationId xmlns:a16="http://schemas.microsoft.com/office/drawing/2014/main" id="{FA96D078-4A75-AF52-A5A7-936F5EC50B69}"/>
              </a:ext>
            </a:extLst>
          </p:cNvPr>
          <p:cNvSpPr/>
          <p:nvPr/>
        </p:nvSpPr>
        <p:spPr>
          <a:xfrm>
            <a:off x="8207907" y="967408"/>
            <a:ext cx="181828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9" name="Hexagon 18">
            <a:extLst>
              <a:ext uri="{FF2B5EF4-FFF2-40B4-BE49-F238E27FC236}">
                <a16:creationId xmlns:a16="http://schemas.microsoft.com/office/drawing/2014/main" id="{316C57BE-E6A2-5530-8437-061047FB6972}"/>
              </a:ext>
            </a:extLst>
          </p:cNvPr>
          <p:cNvSpPr/>
          <p:nvPr/>
        </p:nvSpPr>
        <p:spPr>
          <a:xfrm>
            <a:off x="9573049" y="4181522"/>
            <a:ext cx="181828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File Output</a:t>
            </a:r>
          </a:p>
        </p:txBody>
      </p:sp>
      <p:sp>
        <p:nvSpPr>
          <p:cNvPr id="20" name="Hexagon 19">
            <a:extLst>
              <a:ext uri="{FF2B5EF4-FFF2-40B4-BE49-F238E27FC236}">
                <a16:creationId xmlns:a16="http://schemas.microsoft.com/office/drawing/2014/main" id="{A1A53859-A27E-4A6C-EF69-2C362FE5725A}"/>
              </a:ext>
            </a:extLst>
          </p:cNvPr>
          <p:cNvSpPr/>
          <p:nvPr/>
        </p:nvSpPr>
        <p:spPr>
          <a:xfrm>
            <a:off x="9573049" y="5203398"/>
            <a:ext cx="181828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Powerpoint</a:t>
            </a:r>
            <a:endParaRPr lang="en-US" dirty="0"/>
          </a:p>
        </p:txBody>
      </p:sp>
      <p:sp>
        <p:nvSpPr>
          <p:cNvPr id="21" name="Hexagon 20">
            <a:extLst>
              <a:ext uri="{FF2B5EF4-FFF2-40B4-BE49-F238E27FC236}">
                <a16:creationId xmlns:a16="http://schemas.microsoft.com/office/drawing/2014/main" id="{25E7846D-A74F-30E3-6513-5B37AAF6B954}"/>
              </a:ext>
            </a:extLst>
          </p:cNvPr>
          <p:cNvSpPr/>
          <p:nvPr/>
        </p:nvSpPr>
        <p:spPr>
          <a:xfrm>
            <a:off x="8264970" y="2757903"/>
            <a:ext cx="130807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Images</a:t>
            </a:r>
          </a:p>
        </p:txBody>
      </p:sp>
      <p:sp>
        <p:nvSpPr>
          <p:cNvPr id="24" name="Rectangle 23">
            <a:extLst>
              <a:ext uri="{FF2B5EF4-FFF2-40B4-BE49-F238E27FC236}">
                <a16:creationId xmlns:a16="http://schemas.microsoft.com/office/drawing/2014/main" id="{C6B66B7B-8A9A-45E9-A1A4-ADF998CDE356}"/>
              </a:ext>
            </a:extLst>
          </p:cNvPr>
          <p:cNvSpPr/>
          <p:nvPr/>
        </p:nvSpPr>
        <p:spPr>
          <a:xfrm>
            <a:off x="5517931" y="603068"/>
            <a:ext cx="2543504" cy="33761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ChatGPT</a:t>
            </a:r>
            <a:endParaRPr lang="en-US" dirty="0"/>
          </a:p>
        </p:txBody>
      </p:sp>
      <p:sp>
        <p:nvSpPr>
          <p:cNvPr id="25" name="Rectangle 24">
            <a:extLst>
              <a:ext uri="{FF2B5EF4-FFF2-40B4-BE49-F238E27FC236}">
                <a16:creationId xmlns:a16="http://schemas.microsoft.com/office/drawing/2014/main" id="{F2BFB72A-8B8E-60FC-36F0-54FC2E423E32}"/>
              </a:ext>
            </a:extLst>
          </p:cNvPr>
          <p:cNvSpPr/>
          <p:nvPr/>
        </p:nvSpPr>
        <p:spPr>
          <a:xfrm>
            <a:off x="5517931" y="6415073"/>
            <a:ext cx="2543504" cy="33761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ChatGPT</a:t>
            </a:r>
            <a:endParaRPr lang="en-US" dirty="0"/>
          </a:p>
        </p:txBody>
      </p:sp>
      <p:sp>
        <p:nvSpPr>
          <p:cNvPr id="28" name="Hexagon 27">
            <a:extLst>
              <a:ext uri="{FF2B5EF4-FFF2-40B4-BE49-F238E27FC236}">
                <a16:creationId xmlns:a16="http://schemas.microsoft.com/office/drawing/2014/main" id="{6A87CEC4-3292-EEC1-B37C-8B45EB755595}"/>
              </a:ext>
            </a:extLst>
          </p:cNvPr>
          <p:cNvSpPr/>
          <p:nvPr/>
        </p:nvSpPr>
        <p:spPr>
          <a:xfrm>
            <a:off x="9573049" y="4692460"/>
            <a:ext cx="181828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Zip</a:t>
            </a:r>
            <a:endParaRPr lang="en-US" dirty="0"/>
          </a:p>
        </p:txBody>
      </p:sp>
      <p:sp>
        <p:nvSpPr>
          <p:cNvPr id="29" name="Hexagon 28">
            <a:extLst>
              <a:ext uri="{FF2B5EF4-FFF2-40B4-BE49-F238E27FC236}">
                <a16:creationId xmlns:a16="http://schemas.microsoft.com/office/drawing/2014/main" id="{A9BAE8A3-42A1-A93F-E07E-70B6E339F32C}"/>
              </a:ext>
            </a:extLst>
          </p:cNvPr>
          <p:cNvSpPr/>
          <p:nvPr/>
        </p:nvSpPr>
        <p:spPr>
          <a:xfrm>
            <a:off x="10013943" y="2574537"/>
            <a:ext cx="181828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SVG</a:t>
            </a:r>
          </a:p>
        </p:txBody>
      </p:sp>
      <p:sp>
        <p:nvSpPr>
          <p:cNvPr id="31" name="Hexagon 30">
            <a:extLst>
              <a:ext uri="{FF2B5EF4-FFF2-40B4-BE49-F238E27FC236}">
                <a16:creationId xmlns:a16="http://schemas.microsoft.com/office/drawing/2014/main" id="{2B0B3BB7-F170-81E0-4BB3-C2E545AD2100}"/>
              </a:ext>
            </a:extLst>
          </p:cNvPr>
          <p:cNvSpPr/>
          <p:nvPr/>
        </p:nvSpPr>
        <p:spPr>
          <a:xfrm>
            <a:off x="9573049" y="5714335"/>
            <a:ext cx="181828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Your File Format</a:t>
            </a:r>
          </a:p>
        </p:txBody>
      </p:sp>
      <p:sp>
        <p:nvSpPr>
          <p:cNvPr id="35" name="Hexagon 34">
            <a:extLst>
              <a:ext uri="{FF2B5EF4-FFF2-40B4-BE49-F238E27FC236}">
                <a16:creationId xmlns:a16="http://schemas.microsoft.com/office/drawing/2014/main" id="{BDB87F02-D295-6447-5B07-79D51C257FD4}"/>
              </a:ext>
            </a:extLst>
          </p:cNvPr>
          <p:cNvSpPr/>
          <p:nvPr/>
        </p:nvSpPr>
        <p:spPr>
          <a:xfrm>
            <a:off x="10013943" y="2075203"/>
            <a:ext cx="181828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CLI</a:t>
            </a:r>
            <a:endParaRPr lang="en-US" dirty="0"/>
          </a:p>
        </p:txBody>
      </p:sp>
      <p:sp>
        <p:nvSpPr>
          <p:cNvPr id="37" name="Hexagon 36">
            <a:extLst>
              <a:ext uri="{FF2B5EF4-FFF2-40B4-BE49-F238E27FC236}">
                <a16:creationId xmlns:a16="http://schemas.microsoft.com/office/drawing/2014/main" id="{BF1491CB-54FE-8161-1781-C532735D977A}"/>
              </a:ext>
            </a:extLst>
          </p:cNvPr>
          <p:cNvSpPr/>
          <p:nvPr/>
        </p:nvSpPr>
        <p:spPr>
          <a:xfrm>
            <a:off x="10013943" y="3073872"/>
            <a:ext cx="181828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a:solidFill>
                  <a:schemeClr val="bg1"/>
                </a:solidFill>
                <a:effectLst/>
                <a:latin typeface="roboto_regular"/>
              </a:rPr>
              <a:t>LaTeX</a:t>
            </a:r>
            <a:endParaRPr lang="en-US" b="0" i="0" dirty="0">
              <a:solidFill>
                <a:schemeClr val="bg1"/>
              </a:solidFill>
              <a:effectLst/>
              <a:latin typeface="roboto_regular"/>
            </a:endParaRPr>
          </a:p>
        </p:txBody>
      </p:sp>
      <p:sp>
        <p:nvSpPr>
          <p:cNvPr id="38" name="Rounded Rectangle 37">
            <a:extLst>
              <a:ext uri="{FF2B5EF4-FFF2-40B4-BE49-F238E27FC236}">
                <a16:creationId xmlns:a16="http://schemas.microsoft.com/office/drawing/2014/main" id="{3B8E8D51-F560-D08F-46ED-72D4FE337020}"/>
              </a:ext>
            </a:extLst>
          </p:cNvPr>
          <p:cNvSpPr/>
          <p:nvPr/>
        </p:nvSpPr>
        <p:spPr>
          <a:xfrm>
            <a:off x="6072346" y="998057"/>
            <a:ext cx="1418897" cy="125073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LLM</a:t>
            </a:r>
            <a:endParaRPr lang="en-US" dirty="0"/>
          </a:p>
        </p:txBody>
      </p:sp>
      <p:sp>
        <p:nvSpPr>
          <p:cNvPr id="39" name="Pentagon 38">
            <a:extLst>
              <a:ext uri="{FF2B5EF4-FFF2-40B4-BE49-F238E27FC236}">
                <a16:creationId xmlns:a16="http://schemas.microsoft.com/office/drawing/2014/main" id="{714CAEDE-9AA3-873C-547D-F204C0460A99}"/>
              </a:ext>
            </a:extLst>
          </p:cNvPr>
          <p:cNvSpPr/>
          <p:nvPr/>
        </p:nvSpPr>
        <p:spPr>
          <a:xfrm>
            <a:off x="898131" y="1449034"/>
            <a:ext cx="2125009" cy="56827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20000"/>
                    <a:lumOff val="80000"/>
                  </a:schemeClr>
                </a:solidFill>
              </a:rPr>
              <a:t>(Zero shot</a:t>
            </a:r>
            <a:r>
              <a:rPr lang="en-US" dirty="0">
                <a:solidFill>
                  <a:schemeClr val="tx1">
                    <a:lumMod val="50000"/>
                    <a:lumOff val="50000"/>
                  </a:schemeClr>
                </a:solidFill>
              </a:rPr>
              <a:t>)</a:t>
            </a:r>
            <a:r>
              <a:rPr lang="en-US" dirty="0"/>
              <a:t> Question</a:t>
            </a:r>
          </a:p>
        </p:txBody>
      </p:sp>
      <p:sp>
        <p:nvSpPr>
          <p:cNvPr id="40" name="Hexagon 39">
            <a:extLst>
              <a:ext uri="{FF2B5EF4-FFF2-40B4-BE49-F238E27FC236}">
                <a16:creationId xmlns:a16="http://schemas.microsoft.com/office/drawing/2014/main" id="{378C260F-2D37-ACAC-1B70-9EFE85B640E5}"/>
              </a:ext>
            </a:extLst>
          </p:cNvPr>
          <p:cNvSpPr/>
          <p:nvPr/>
        </p:nvSpPr>
        <p:spPr>
          <a:xfrm>
            <a:off x="8137717" y="4459802"/>
            <a:ext cx="1435332"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Results</a:t>
            </a:r>
          </a:p>
        </p:txBody>
      </p:sp>
      <p:sp>
        <p:nvSpPr>
          <p:cNvPr id="41" name="Pentagon 40">
            <a:extLst>
              <a:ext uri="{FF2B5EF4-FFF2-40B4-BE49-F238E27FC236}">
                <a16:creationId xmlns:a16="http://schemas.microsoft.com/office/drawing/2014/main" id="{32E24763-840F-12AD-9A2E-6D1657402154}"/>
              </a:ext>
            </a:extLst>
          </p:cNvPr>
          <p:cNvSpPr/>
          <p:nvPr/>
        </p:nvSpPr>
        <p:spPr>
          <a:xfrm>
            <a:off x="3189387" y="1164899"/>
            <a:ext cx="2125009" cy="56827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Markdown</a:t>
            </a:r>
          </a:p>
        </p:txBody>
      </p:sp>
      <p:sp>
        <p:nvSpPr>
          <p:cNvPr id="42" name="Pentagon 41">
            <a:extLst>
              <a:ext uri="{FF2B5EF4-FFF2-40B4-BE49-F238E27FC236}">
                <a16:creationId xmlns:a16="http://schemas.microsoft.com/office/drawing/2014/main" id="{38AFF908-7C1C-3DDD-ACDD-8F13C620FD81}"/>
              </a:ext>
            </a:extLst>
          </p:cNvPr>
          <p:cNvSpPr/>
          <p:nvPr/>
        </p:nvSpPr>
        <p:spPr>
          <a:xfrm>
            <a:off x="3183317" y="1801599"/>
            <a:ext cx="2125009" cy="56827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 Formatting</a:t>
            </a:r>
          </a:p>
        </p:txBody>
      </p:sp>
      <p:sp>
        <p:nvSpPr>
          <p:cNvPr id="43" name="Pentagon 42">
            <a:extLst>
              <a:ext uri="{FF2B5EF4-FFF2-40B4-BE49-F238E27FC236}">
                <a16:creationId xmlns:a16="http://schemas.microsoft.com/office/drawing/2014/main" id="{520CA43F-124B-143C-4071-613F0DE5F4D0}"/>
              </a:ext>
            </a:extLst>
          </p:cNvPr>
          <p:cNvSpPr/>
          <p:nvPr/>
        </p:nvSpPr>
        <p:spPr>
          <a:xfrm>
            <a:off x="3162882" y="2468011"/>
            <a:ext cx="2125009" cy="56827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Only show code</a:t>
            </a:r>
          </a:p>
        </p:txBody>
      </p:sp>
      <p:sp>
        <p:nvSpPr>
          <p:cNvPr id="45" name="Pentagon 44">
            <a:extLst>
              <a:ext uri="{FF2B5EF4-FFF2-40B4-BE49-F238E27FC236}">
                <a16:creationId xmlns:a16="http://schemas.microsoft.com/office/drawing/2014/main" id="{4FBBC31C-987F-9DD4-6B4D-CA2A429FBEFA}"/>
              </a:ext>
            </a:extLst>
          </p:cNvPr>
          <p:cNvSpPr/>
          <p:nvPr/>
        </p:nvSpPr>
        <p:spPr>
          <a:xfrm>
            <a:off x="863281" y="3995709"/>
            <a:ext cx="2125009" cy="56827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47" name="Pentagon 46">
            <a:extLst>
              <a:ext uri="{FF2B5EF4-FFF2-40B4-BE49-F238E27FC236}">
                <a16:creationId xmlns:a16="http://schemas.microsoft.com/office/drawing/2014/main" id="{4FD61F8F-BE14-AA6D-8150-492CCEF1FF6B}"/>
              </a:ext>
            </a:extLst>
          </p:cNvPr>
          <p:cNvSpPr/>
          <p:nvPr/>
        </p:nvSpPr>
        <p:spPr>
          <a:xfrm>
            <a:off x="3120588" y="3320628"/>
            <a:ext cx="2125009" cy="56827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Iterative</a:t>
            </a:r>
          </a:p>
        </p:txBody>
      </p:sp>
      <p:sp>
        <p:nvSpPr>
          <p:cNvPr id="49" name="Pentagon 48">
            <a:extLst>
              <a:ext uri="{FF2B5EF4-FFF2-40B4-BE49-F238E27FC236}">
                <a16:creationId xmlns:a16="http://schemas.microsoft.com/office/drawing/2014/main" id="{AF49427A-492B-7476-D300-1273E3EF834F}"/>
              </a:ext>
            </a:extLst>
          </p:cNvPr>
          <p:cNvSpPr/>
          <p:nvPr/>
        </p:nvSpPr>
        <p:spPr>
          <a:xfrm>
            <a:off x="3124590" y="3986762"/>
            <a:ext cx="2125009" cy="56827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Interview</a:t>
            </a:r>
          </a:p>
        </p:txBody>
      </p:sp>
      <p:sp>
        <p:nvSpPr>
          <p:cNvPr id="50" name="Pentagon 49">
            <a:extLst>
              <a:ext uri="{FF2B5EF4-FFF2-40B4-BE49-F238E27FC236}">
                <a16:creationId xmlns:a16="http://schemas.microsoft.com/office/drawing/2014/main" id="{778E5CCB-5664-AAF2-6A08-93D57B6DA3BE}"/>
              </a:ext>
            </a:extLst>
          </p:cNvPr>
          <p:cNvSpPr/>
          <p:nvPr/>
        </p:nvSpPr>
        <p:spPr>
          <a:xfrm>
            <a:off x="3120322" y="4629042"/>
            <a:ext cx="2125009" cy="56827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Planning</a:t>
            </a:r>
          </a:p>
        </p:txBody>
      </p:sp>
      <p:sp>
        <p:nvSpPr>
          <p:cNvPr id="51" name="Pentagon 50">
            <a:extLst>
              <a:ext uri="{FF2B5EF4-FFF2-40B4-BE49-F238E27FC236}">
                <a16:creationId xmlns:a16="http://schemas.microsoft.com/office/drawing/2014/main" id="{99E5295E-93E8-8CCE-67F3-651736B1444B}"/>
              </a:ext>
            </a:extLst>
          </p:cNvPr>
          <p:cNvSpPr/>
          <p:nvPr/>
        </p:nvSpPr>
        <p:spPr>
          <a:xfrm>
            <a:off x="898131" y="5650917"/>
            <a:ext cx="2125009" cy="56827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Review</a:t>
            </a:r>
          </a:p>
        </p:txBody>
      </p:sp>
    </p:spTree>
    <p:extLst>
      <p:ext uri="{BB962C8B-B14F-4D97-AF65-F5344CB8AC3E}">
        <p14:creationId xmlns:p14="http://schemas.microsoft.com/office/powerpoint/2010/main" val="3832851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animBg="1"/>
      <p:bldP spid="14" grpId="0" animBg="1"/>
      <p:bldP spid="16" grpId="0" animBg="1"/>
      <p:bldP spid="17" grpId="0" animBg="1"/>
      <p:bldP spid="19" grpId="0" animBg="1"/>
      <p:bldP spid="20" grpId="0" animBg="1"/>
      <p:bldP spid="21" grpId="0" animBg="1"/>
      <p:bldP spid="28" grpId="0" animBg="1"/>
      <p:bldP spid="29" grpId="0" animBg="1"/>
      <p:bldP spid="31" grpId="0" animBg="1"/>
      <p:bldP spid="35" grpId="0" animBg="1"/>
      <p:bldP spid="37" grpId="0" animBg="1"/>
      <p:bldP spid="39" grpId="0" animBg="1"/>
      <p:bldP spid="40" grpId="0" animBg="1"/>
      <p:bldP spid="41" grpId="0" animBg="1"/>
      <p:bldP spid="42" grpId="0" animBg="1"/>
      <p:bldP spid="43" grpId="0" animBg="1"/>
      <p:bldP spid="45" grpId="0" animBg="1"/>
      <p:bldP spid="47" grpId="0" animBg="1"/>
      <p:bldP spid="49" grpId="0" animBg="1"/>
      <p:bldP spid="50" grpId="0" animBg="1"/>
      <p:bldP spid="5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3AC9B0-BF1C-FA87-4895-B9CCC1C33F56}"/>
              </a:ext>
            </a:extLst>
          </p:cNvPr>
          <p:cNvSpPr/>
          <p:nvPr/>
        </p:nvSpPr>
        <p:spPr>
          <a:xfrm>
            <a:off x="5517931" y="944652"/>
            <a:ext cx="252248" cy="555997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ChatGPT</a:t>
            </a:r>
            <a:endParaRPr lang="en-US" dirty="0"/>
          </a:p>
        </p:txBody>
      </p:sp>
      <p:sp>
        <p:nvSpPr>
          <p:cNvPr id="9" name="Rounded Rectangle 8">
            <a:extLst>
              <a:ext uri="{FF2B5EF4-FFF2-40B4-BE49-F238E27FC236}">
                <a16:creationId xmlns:a16="http://schemas.microsoft.com/office/drawing/2014/main" id="{16DD2033-07A7-D20A-4DCE-E1EAE8401EB8}"/>
              </a:ext>
            </a:extLst>
          </p:cNvPr>
          <p:cNvSpPr/>
          <p:nvPr/>
        </p:nvSpPr>
        <p:spPr>
          <a:xfrm>
            <a:off x="6077825" y="2359430"/>
            <a:ext cx="1418897" cy="125073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DALL·E 3</a:t>
            </a:r>
          </a:p>
        </p:txBody>
      </p:sp>
      <p:sp>
        <p:nvSpPr>
          <p:cNvPr id="10" name="Rounded Rectangle 9">
            <a:extLst>
              <a:ext uri="{FF2B5EF4-FFF2-40B4-BE49-F238E27FC236}">
                <a16:creationId xmlns:a16="http://schemas.microsoft.com/office/drawing/2014/main" id="{AF67A648-52C0-9491-B6C9-2632DB1B3D21}"/>
              </a:ext>
            </a:extLst>
          </p:cNvPr>
          <p:cNvSpPr/>
          <p:nvPr/>
        </p:nvSpPr>
        <p:spPr>
          <a:xfrm>
            <a:off x="6077825" y="3720803"/>
            <a:ext cx="1418897" cy="125073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Python</a:t>
            </a:r>
          </a:p>
        </p:txBody>
      </p:sp>
      <p:sp>
        <p:nvSpPr>
          <p:cNvPr id="11" name="Rounded Rectangle 10">
            <a:extLst>
              <a:ext uri="{FF2B5EF4-FFF2-40B4-BE49-F238E27FC236}">
                <a16:creationId xmlns:a16="http://schemas.microsoft.com/office/drawing/2014/main" id="{16B45B9F-89BB-5FDF-A4BF-4A1749BD2261}"/>
              </a:ext>
            </a:extLst>
          </p:cNvPr>
          <p:cNvSpPr/>
          <p:nvPr/>
        </p:nvSpPr>
        <p:spPr>
          <a:xfrm>
            <a:off x="6088122" y="5082177"/>
            <a:ext cx="1418897" cy="125073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Bing / Browser</a:t>
            </a:r>
          </a:p>
        </p:txBody>
      </p:sp>
      <p:sp>
        <p:nvSpPr>
          <p:cNvPr id="12" name="Rectangle 11">
            <a:extLst>
              <a:ext uri="{FF2B5EF4-FFF2-40B4-BE49-F238E27FC236}">
                <a16:creationId xmlns:a16="http://schemas.microsoft.com/office/drawing/2014/main" id="{50957F94-A281-CC1F-8B41-C603B3A398C7}"/>
              </a:ext>
            </a:extLst>
          </p:cNvPr>
          <p:cNvSpPr/>
          <p:nvPr/>
        </p:nvSpPr>
        <p:spPr>
          <a:xfrm>
            <a:off x="7809187" y="944652"/>
            <a:ext cx="252248" cy="555997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ChatGPT</a:t>
            </a:r>
            <a:endParaRPr lang="en-US" dirty="0"/>
          </a:p>
        </p:txBody>
      </p:sp>
      <p:sp>
        <p:nvSpPr>
          <p:cNvPr id="13" name="Hexagon 12">
            <a:extLst>
              <a:ext uri="{FF2B5EF4-FFF2-40B4-BE49-F238E27FC236}">
                <a16:creationId xmlns:a16="http://schemas.microsoft.com/office/drawing/2014/main" id="{72396738-05A8-E08C-F897-344C6EED3831}"/>
              </a:ext>
            </a:extLst>
          </p:cNvPr>
          <p:cNvSpPr/>
          <p:nvPr/>
        </p:nvSpPr>
        <p:spPr>
          <a:xfrm>
            <a:off x="10024037" y="711466"/>
            <a:ext cx="181828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Markdown</a:t>
            </a:r>
          </a:p>
        </p:txBody>
      </p:sp>
      <p:sp>
        <p:nvSpPr>
          <p:cNvPr id="14" name="Hexagon 13">
            <a:extLst>
              <a:ext uri="{FF2B5EF4-FFF2-40B4-BE49-F238E27FC236}">
                <a16:creationId xmlns:a16="http://schemas.microsoft.com/office/drawing/2014/main" id="{E6BF2724-0D89-496F-6CAC-2E4E47B3E26C}"/>
              </a:ext>
            </a:extLst>
          </p:cNvPr>
          <p:cNvSpPr/>
          <p:nvPr/>
        </p:nvSpPr>
        <p:spPr>
          <a:xfrm>
            <a:off x="10013943" y="1575869"/>
            <a:ext cx="181828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Mermaid</a:t>
            </a:r>
          </a:p>
        </p:txBody>
      </p:sp>
      <p:sp>
        <p:nvSpPr>
          <p:cNvPr id="16" name="Hexagon 15">
            <a:extLst>
              <a:ext uri="{FF2B5EF4-FFF2-40B4-BE49-F238E27FC236}">
                <a16:creationId xmlns:a16="http://schemas.microsoft.com/office/drawing/2014/main" id="{38738D20-31CE-6778-DC54-9B5AAC10A9C5}"/>
              </a:ext>
            </a:extLst>
          </p:cNvPr>
          <p:cNvSpPr/>
          <p:nvPr/>
        </p:nvSpPr>
        <p:spPr>
          <a:xfrm>
            <a:off x="8227651" y="1789242"/>
            <a:ext cx="181828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sp>
        <p:nvSpPr>
          <p:cNvPr id="17" name="Hexagon 16">
            <a:extLst>
              <a:ext uri="{FF2B5EF4-FFF2-40B4-BE49-F238E27FC236}">
                <a16:creationId xmlns:a16="http://schemas.microsoft.com/office/drawing/2014/main" id="{FA96D078-4A75-AF52-A5A7-936F5EC50B69}"/>
              </a:ext>
            </a:extLst>
          </p:cNvPr>
          <p:cNvSpPr/>
          <p:nvPr/>
        </p:nvSpPr>
        <p:spPr>
          <a:xfrm>
            <a:off x="8207907" y="967408"/>
            <a:ext cx="181828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Text</a:t>
            </a:r>
          </a:p>
        </p:txBody>
      </p:sp>
      <p:sp>
        <p:nvSpPr>
          <p:cNvPr id="19" name="Hexagon 18">
            <a:extLst>
              <a:ext uri="{FF2B5EF4-FFF2-40B4-BE49-F238E27FC236}">
                <a16:creationId xmlns:a16="http://schemas.microsoft.com/office/drawing/2014/main" id="{316C57BE-E6A2-5530-8437-061047FB6972}"/>
              </a:ext>
            </a:extLst>
          </p:cNvPr>
          <p:cNvSpPr/>
          <p:nvPr/>
        </p:nvSpPr>
        <p:spPr>
          <a:xfrm>
            <a:off x="9573049" y="4181522"/>
            <a:ext cx="181828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File Output</a:t>
            </a:r>
          </a:p>
        </p:txBody>
      </p:sp>
      <p:sp>
        <p:nvSpPr>
          <p:cNvPr id="20" name="Hexagon 19">
            <a:extLst>
              <a:ext uri="{FF2B5EF4-FFF2-40B4-BE49-F238E27FC236}">
                <a16:creationId xmlns:a16="http://schemas.microsoft.com/office/drawing/2014/main" id="{A1A53859-A27E-4A6C-EF69-2C362FE5725A}"/>
              </a:ext>
            </a:extLst>
          </p:cNvPr>
          <p:cNvSpPr/>
          <p:nvPr/>
        </p:nvSpPr>
        <p:spPr>
          <a:xfrm>
            <a:off x="9573049" y="5203398"/>
            <a:ext cx="181828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Powerpoint</a:t>
            </a:r>
            <a:endParaRPr lang="en-US" dirty="0"/>
          </a:p>
        </p:txBody>
      </p:sp>
      <p:sp>
        <p:nvSpPr>
          <p:cNvPr id="21" name="Hexagon 20">
            <a:extLst>
              <a:ext uri="{FF2B5EF4-FFF2-40B4-BE49-F238E27FC236}">
                <a16:creationId xmlns:a16="http://schemas.microsoft.com/office/drawing/2014/main" id="{25E7846D-A74F-30E3-6513-5B37AAF6B954}"/>
              </a:ext>
            </a:extLst>
          </p:cNvPr>
          <p:cNvSpPr/>
          <p:nvPr/>
        </p:nvSpPr>
        <p:spPr>
          <a:xfrm>
            <a:off x="8264970" y="2757903"/>
            <a:ext cx="130807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Images</a:t>
            </a:r>
          </a:p>
        </p:txBody>
      </p:sp>
      <p:sp>
        <p:nvSpPr>
          <p:cNvPr id="24" name="Rectangle 23">
            <a:extLst>
              <a:ext uri="{FF2B5EF4-FFF2-40B4-BE49-F238E27FC236}">
                <a16:creationId xmlns:a16="http://schemas.microsoft.com/office/drawing/2014/main" id="{C6B66B7B-8A9A-45E9-A1A4-ADF998CDE356}"/>
              </a:ext>
            </a:extLst>
          </p:cNvPr>
          <p:cNvSpPr/>
          <p:nvPr/>
        </p:nvSpPr>
        <p:spPr>
          <a:xfrm>
            <a:off x="5517931" y="603068"/>
            <a:ext cx="2543504" cy="33761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ChatGPT</a:t>
            </a:r>
            <a:endParaRPr lang="en-US" dirty="0"/>
          </a:p>
        </p:txBody>
      </p:sp>
      <p:sp>
        <p:nvSpPr>
          <p:cNvPr id="25" name="Rectangle 24">
            <a:extLst>
              <a:ext uri="{FF2B5EF4-FFF2-40B4-BE49-F238E27FC236}">
                <a16:creationId xmlns:a16="http://schemas.microsoft.com/office/drawing/2014/main" id="{F2BFB72A-8B8E-60FC-36F0-54FC2E423E32}"/>
              </a:ext>
            </a:extLst>
          </p:cNvPr>
          <p:cNvSpPr/>
          <p:nvPr/>
        </p:nvSpPr>
        <p:spPr>
          <a:xfrm>
            <a:off x="5517931" y="6415073"/>
            <a:ext cx="2543504" cy="33761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ChatGPT</a:t>
            </a:r>
            <a:endParaRPr lang="en-US" dirty="0"/>
          </a:p>
        </p:txBody>
      </p:sp>
      <p:sp>
        <p:nvSpPr>
          <p:cNvPr id="28" name="Hexagon 27">
            <a:extLst>
              <a:ext uri="{FF2B5EF4-FFF2-40B4-BE49-F238E27FC236}">
                <a16:creationId xmlns:a16="http://schemas.microsoft.com/office/drawing/2014/main" id="{6A87CEC4-3292-EEC1-B37C-8B45EB755595}"/>
              </a:ext>
            </a:extLst>
          </p:cNvPr>
          <p:cNvSpPr/>
          <p:nvPr/>
        </p:nvSpPr>
        <p:spPr>
          <a:xfrm>
            <a:off x="9573049" y="4692460"/>
            <a:ext cx="181828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Zip</a:t>
            </a:r>
            <a:endParaRPr lang="en-US" dirty="0"/>
          </a:p>
        </p:txBody>
      </p:sp>
      <p:sp>
        <p:nvSpPr>
          <p:cNvPr id="29" name="Hexagon 28">
            <a:extLst>
              <a:ext uri="{FF2B5EF4-FFF2-40B4-BE49-F238E27FC236}">
                <a16:creationId xmlns:a16="http://schemas.microsoft.com/office/drawing/2014/main" id="{A9BAE8A3-42A1-A93F-E07E-70B6E339F32C}"/>
              </a:ext>
            </a:extLst>
          </p:cNvPr>
          <p:cNvSpPr/>
          <p:nvPr/>
        </p:nvSpPr>
        <p:spPr>
          <a:xfrm>
            <a:off x="10013943" y="2574537"/>
            <a:ext cx="181828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SVG</a:t>
            </a:r>
          </a:p>
        </p:txBody>
      </p:sp>
      <p:sp>
        <p:nvSpPr>
          <p:cNvPr id="31" name="Hexagon 30">
            <a:extLst>
              <a:ext uri="{FF2B5EF4-FFF2-40B4-BE49-F238E27FC236}">
                <a16:creationId xmlns:a16="http://schemas.microsoft.com/office/drawing/2014/main" id="{2B0B3BB7-F170-81E0-4BB3-C2E545AD2100}"/>
              </a:ext>
            </a:extLst>
          </p:cNvPr>
          <p:cNvSpPr/>
          <p:nvPr/>
        </p:nvSpPr>
        <p:spPr>
          <a:xfrm>
            <a:off x="9573049" y="5714335"/>
            <a:ext cx="181828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Your File Format</a:t>
            </a:r>
          </a:p>
        </p:txBody>
      </p:sp>
      <p:sp>
        <p:nvSpPr>
          <p:cNvPr id="35" name="Hexagon 34">
            <a:extLst>
              <a:ext uri="{FF2B5EF4-FFF2-40B4-BE49-F238E27FC236}">
                <a16:creationId xmlns:a16="http://schemas.microsoft.com/office/drawing/2014/main" id="{BDB87F02-D295-6447-5B07-79D51C257FD4}"/>
              </a:ext>
            </a:extLst>
          </p:cNvPr>
          <p:cNvSpPr/>
          <p:nvPr/>
        </p:nvSpPr>
        <p:spPr>
          <a:xfrm>
            <a:off x="10013943" y="2075203"/>
            <a:ext cx="181828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CLI</a:t>
            </a:r>
            <a:endParaRPr lang="en-US" dirty="0"/>
          </a:p>
        </p:txBody>
      </p:sp>
      <p:sp>
        <p:nvSpPr>
          <p:cNvPr id="37" name="Hexagon 36">
            <a:extLst>
              <a:ext uri="{FF2B5EF4-FFF2-40B4-BE49-F238E27FC236}">
                <a16:creationId xmlns:a16="http://schemas.microsoft.com/office/drawing/2014/main" id="{BF1491CB-54FE-8161-1781-C532735D977A}"/>
              </a:ext>
            </a:extLst>
          </p:cNvPr>
          <p:cNvSpPr/>
          <p:nvPr/>
        </p:nvSpPr>
        <p:spPr>
          <a:xfrm>
            <a:off x="10013943" y="3073872"/>
            <a:ext cx="1818289"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0" i="0">
                <a:solidFill>
                  <a:schemeClr val="bg1"/>
                </a:solidFill>
                <a:effectLst/>
                <a:latin typeface="roboto_regular"/>
              </a:rPr>
              <a:t>LaTeX</a:t>
            </a:r>
            <a:endParaRPr lang="en-US" b="0" i="0" dirty="0">
              <a:solidFill>
                <a:schemeClr val="bg1"/>
              </a:solidFill>
              <a:effectLst/>
              <a:latin typeface="roboto_regular"/>
            </a:endParaRPr>
          </a:p>
        </p:txBody>
      </p:sp>
      <p:sp>
        <p:nvSpPr>
          <p:cNvPr id="38" name="Rounded Rectangle 37">
            <a:extLst>
              <a:ext uri="{FF2B5EF4-FFF2-40B4-BE49-F238E27FC236}">
                <a16:creationId xmlns:a16="http://schemas.microsoft.com/office/drawing/2014/main" id="{3B8E8D51-F560-D08F-46ED-72D4FE337020}"/>
              </a:ext>
            </a:extLst>
          </p:cNvPr>
          <p:cNvSpPr/>
          <p:nvPr/>
        </p:nvSpPr>
        <p:spPr>
          <a:xfrm>
            <a:off x="6072346" y="998057"/>
            <a:ext cx="1418897" cy="1250732"/>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LLM</a:t>
            </a:r>
            <a:endParaRPr lang="en-US" dirty="0"/>
          </a:p>
        </p:txBody>
      </p:sp>
      <p:sp>
        <p:nvSpPr>
          <p:cNvPr id="40" name="Hexagon 39">
            <a:extLst>
              <a:ext uri="{FF2B5EF4-FFF2-40B4-BE49-F238E27FC236}">
                <a16:creationId xmlns:a16="http://schemas.microsoft.com/office/drawing/2014/main" id="{378C260F-2D37-ACAC-1B70-9EFE85B640E5}"/>
              </a:ext>
            </a:extLst>
          </p:cNvPr>
          <p:cNvSpPr/>
          <p:nvPr/>
        </p:nvSpPr>
        <p:spPr>
          <a:xfrm>
            <a:off x="8137717" y="4459802"/>
            <a:ext cx="1435332" cy="44143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Results</a:t>
            </a:r>
          </a:p>
        </p:txBody>
      </p:sp>
      <p:sp>
        <p:nvSpPr>
          <p:cNvPr id="41" name="Pentagon 40">
            <a:extLst>
              <a:ext uri="{FF2B5EF4-FFF2-40B4-BE49-F238E27FC236}">
                <a16:creationId xmlns:a16="http://schemas.microsoft.com/office/drawing/2014/main" id="{32E24763-840F-12AD-9A2E-6D1657402154}"/>
              </a:ext>
            </a:extLst>
          </p:cNvPr>
          <p:cNvSpPr/>
          <p:nvPr/>
        </p:nvSpPr>
        <p:spPr>
          <a:xfrm>
            <a:off x="3189387" y="1164899"/>
            <a:ext cx="2125009" cy="56827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Markdown</a:t>
            </a:r>
          </a:p>
        </p:txBody>
      </p:sp>
      <p:sp>
        <p:nvSpPr>
          <p:cNvPr id="42" name="Pentagon 41">
            <a:extLst>
              <a:ext uri="{FF2B5EF4-FFF2-40B4-BE49-F238E27FC236}">
                <a16:creationId xmlns:a16="http://schemas.microsoft.com/office/drawing/2014/main" id="{38AFF908-7C1C-3DDD-ACDD-8F13C620FD81}"/>
              </a:ext>
            </a:extLst>
          </p:cNvPr>
          <p:cNvSpPr/>
          <p:nvPr/>
        </p:nvSpPr>
        <p:spPr>
          <a:xfrm>
            <a:off x="3183317" y="1801599"/>
            <a:ext cx="2125009" cy="56827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 Formatting</a:t>
            </a:r>
          </a:p>
        </p:txBody>
      </p:sp>
      <p:sp>
        <p:nvSpPr>
          <p:cNvPr id="43" name="Pentagon 42">
            <a:extLst>
              <a:ext uri="{FF2B5EF4-FFF2-40B4-BE49-F238E27FC236}">
                <a16:creationId xmlns:a16="http://schemas.microsoft.com/office/drawing/2014/main" id="{520CA43F-124B-143C-4071-613F0DE5F4D0}"/>
              </a:ext>
            </a:extLst>
          </p:cNvPr>
          <p:cNvSpPr/>
          <p:nvPr/>
        </p:nvSpPr>
        <p:spPr>
          <a:xfrm>
            <a:off x="3162882" y="2468011"/>
            <a:ext cx="2125009" cy="56827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Only show code</a:t>
            </a:r>
          </a:p>
        </p:txBody>
      </p:sp>
      <p:sp>
        <p:nvSpPr>
          <p:cNvPr id="45" name="Pentagon 44">
            <a:extLst>
              <a:ext uri="{FF2B5EF4-FFF2-40B4-BE49-F238E27FC236}">
                <a16:creationId xmlns:a16="http://schemas.microsoft.com/office/drawing/2014/main" id="{4FBBC31C-987F-9DD4-6B4D-CA2A429FBEFA}"/>
              </a:ext>
            </a:extLst>
          </p:cNvPr>
          <p:cNvSpPr/>
          <p:nvPr/>
        </p:nvSpPr>
        <p:spPr>
          <a:xfrm>
            <a:off x="863281" y="3995709"/>
            <a:ext cx="2125009" cy="56827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Process</a:t>
            </a:r>
          </a:p>
        </p:txBody>
      </p:sp>
      <p:sp>
        <p:nvSpPr>
          <p:cNvPr id="47" name="Pentagon 46">
            <a:extLst>
              <a:ext uri="{FF2B5EF4-FFF2-40B4-BE49-F238E27FC236}">
                <a16:creationId xmlns:a16="http://schemas.microsoft.com/office/drawing/2014/main" id="{4FD61F8F-BE14-AA6D-8150-492CCEF1FF6B}"/>
              </a:ext>
            </a:extLst>
          </p:cNvPr>
          <p:cNvSpPr/>
          <p:nvPr/>
        </p:nvSpPr>
        <p:spPr>
          <a:xfrm>
            <a:off x="3120588" y="3320628"/>
            <a:ext cx="2125009" cy="56827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Iterative</a:t>
            </a:r>
          </a:p>
        </p:txBody>
      </p:sp>
      <p:sp>
        <p:nvSpPr>
          <p:cNvPr id="49" name="Pentagon 48">
            <a:extLst>
              <a:ext uri="{FF2B5EF4-FFF2-40B4-BE49-F238E27FC236}">
                <a16:creationId xmlns:a16="http://schemas.microsoft.com/office/drawing/2014/main" id="{AF49427A-492B-7476-D300-1273E3EF834F}"/>
              </a:ext>
            </a:extLst>
          </p:cNvPr>
          <p:cNvSpPr/>
          <p:nvPr/>
        </p:nvSpPr>
        <p:spPr>
          <a:xfrm>
            <a:off x="3124590" y="3986762"/>
            <a:ext cx="2125009" cy="56827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Interview</a:t>
            </a:r>
          </a:p>
        </p:txBody>
      </p:sp>
      <p:sp>
        <p:nvSpPr>
          <p:cNvPr id="50" name="Pentagon 49">
            <a:extLst>
              <a:ext uri="{FF2B5EF4-FFF2-40B4-BE49-F238E27FC236}">
                <a16:creationId xmlns:a16="http://schemas.microsoft.com/office/drawing/2014/main" id="{778E5CCB-5664-AAF2-6A08-93D57B6DA3BE}"/>
              </a:ext>
            </a:extLst>
          </p:cNvPr>
          <p:cNvSpPr/>
          <p:nvPr/>
        </p:nvSpPr>
        <p:spPr>
          <a:xfrm>
            <a:off x="3120322" y="4629042"/>
            <a:ext cx="2125009" cy="56827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Planning</a:t>
            </a:r>
          </a:p>
        </p:txBody>
      </p:sp>
      <p:sp>
        <p:nvSpPr>
          <p:cNvPr id="51" name="Pentagon 50">
            <a:extLst>
              <a:ext uri="{FF2B5EF4-FFF2-40B4-BE49-F238E27FC236}">
                <a16:creationId xmlns:a16="http://schemas.microsoft.com/office/drawing/2014/main" id="{99E5295E-93E8-8CCE-67F3-651736B1444B}"/>
              </a:ext>
            </a:extLst>
          </p:cNvPr>
          <p:cNvSpPr/>
          <p:nvPr/>
        </p:nvSpPr>
        <p:spPr>
          <a:xfrm>
            <a:off x="898131" y="5650917"/>
            <a:ext cx="2125009" cy="568270"/>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Review</a:t>
            </a:r>
          </a:p>
        </p:txBody>
      </p:sp>
      <p:sp>
        <p:nvSpPr>
          <p:cNvPr id="2" name="Pentagon 1">
            <a:extLst>
              <a:ext uri="{FF2B5EF4-FFF2-40B4-BE49-F238E27FC236}">
                <a16:creationId xmlns:a16="http://schemas.microsoft.com/office/drawing/2014/main" id="{DF04CABD-C1CD-0226-E090-155ED5055C88}"/>
              </a:ext>
            </a:extLst>
          </p:cNvPr>
          <p:cNvSpPr/>
          <p:nvPr/>
        </p:nvSpPr>
        <p:spPr>
          <a:xfrm>
            <a:off x="898131" y="1449034"/>
            <a:ext cx="2125009" cy="568270"/>
          </a:xfrm>
          <a:prstGeom prst="homePlate">
            <a:avLst/>
          </a:prstGeom>
          <a:solidFill>
            <a:srgbClr val="15608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20000"/>
                    <a:lumOff val="80000"/>
                  </a:schemeClr>
                </a:solidFill>
              </a:rPr>
              <a:t>(Zero shot</a:t>
            </a:r>
            <a:r>
              <a:rPr lang="en-US" dirty="0">
                <a:solidFill>
                  <a:schemeClr val="tx1">
                    <a:lumMod val="50000"/>
                    <a:lumOff val="50000"/>
                  </a:schemeClr>
                </a:solidFill>
              </a:rPr>
              <a:t>)</a:t>
            </a:r>
            <a:r>
              <a:rPr lang="en-US" dirty="0"/>
              <a:t> Question</a:t>
            </a:r>
          </a:p>
        </p:txBody>
      </p:sp>
      <p:sp>
        <p:nvSpPr>
          <p:cNvPr id="4" name="Pentagon 3">
            <a:extLst>
              <a:ext uri="{FF2B5EF4-FFF2-40B4-BE49-F238E27FC236}">
                <a16:creationId xmlns:a16="http://schemas.microsoft.com/office/drawing/2014/main" id="{FE4A9275-61F2-FA5C-5581-2A0ADF101E07}"/>
              </a:ext>
            </a:extLst>
          </p:cNvPr>
          <p:cNvSpPr/>
          <p:nvPr/>
        </p:nvSpPr>
        <p:spPr>
          <a:xfrm>
            <a:off x="3183317" y="1801599"/>
            <a:ext cx="2125009" cy="568270"/>
          </a:xfrm>
          <a:prstGeom prst="homePlat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20000"/>
                    <a:lumOff val="80000"/>
                  </a:schemeClr>
                </a:solidFill>
              </a:rPr>
              <a:t>Output Formatting</a:t>
            </a:r>
          </a:p>
        </p:txBody>
      </p:sp>
      <p:sp>
        <p:nvSpPr>
          <p:cNvPr id="5" name="Rounded Rectangle 4">
            <a:extLst>
              <a:ext uri="{FF2B5EF4-FFF2-40B4-BE49-F238E27FC236}">
                <a16:creationId xmlns:a16="http://schemas.microsoft.com/office/drawing/2014/main" id="{400333A8-687B-F68F-C83D-9000B0753E2C}"/>
              </a:ext>
            </a:extLst>
          </p:cNvPr>
          <p:cNvSpPr/>
          <p:nvPr/>
        </p:nvSpPr>
        <p:spPr>
          <a:xfrm>
            <a:off x="6072346" y="998057"/>
            <a:ext cx="1418897" cy="1250732"/>
          </a:xfrm>
          <a:prstGeom prst="round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accent1">
                    <a:lumMod val="20000"/>
                    <a:lumOff val="80000"/>
                  </a:schemeClr>
                </a:solidFill>
              </a:rPr>
              <a:t>LLM</a:t>
            </a:r>
            <a:endParaRPr lang="en-US" dirty="0">
              <a:solidFill>
                <a:schemeClr val="accent1">
                  <a:lumMod val="20000"/>
                  <a:lumOff val="80000"/>
                </a:schemeClr>
              </a:solidFill>
            </a:endParaRPr>
          </a:p>
        </p:txBody>
      </p:sp>
      <p:sp>
        <p:nvSpPr>
          <p:cNvPr id="6" name="Hexagon 5">
            <a:extLst>
              <a:ext uri="{FF2B5EF4-FFF2-40B4-BE49-F238E27FC236}">
                <a16:creationId xmlns:a16="http://schemas.microsoft.com/office/drawing/2014/main" id="{6BD037AF-EE9C-C472-01FD-73D0CDCD1A48}"/>
              </a:ext>
            </a:extLst>
          </p:cNvPr>
          <p:cNvSpPr/>
          <p:nvPr/>
        </p:nvSpPr>
        <p:spPr>
          <a:xfrm>
            <a:off x="8227651" y="1789242"/>
            <a:ext cx="1818289" cy="441435"/>
          </a:xfrm>
          <a:prstGeom prst="hexagon">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20000"/>
                    <a:lumOff val="80000"/>
                  </a:schemeClr>
                </a:solidFill>
              </a:rPr>
              <a:t>Code</a:t>
            </a:r>
          </a:p>
        </p:txBody>
      </p:sp>
      <p:sp>
        <p:nvSpPr>
          <p:cNvPr id="39" name="Pentagon 38">
            <a:extLst>
              <a:ext uri="{FF2B5EF4-FFF2-40B4-BE49-F238E27FC236}">
                <a16:creationId xmlns:a16="http://schemas.microsoft.com/office/drawing/2014/main" id="{714CAEDE-9AA3-873C-547D-F204C0460A99}"/>
              </a:ext>
            </a:extLst>
          </p:cNvPr>
          <p:cNvSpPr/>
          <p:nvPr/>
        </p:nvSpPr>
        <p:spPr>
          <a:xfrm>
            <a:off x="898131" y="1449034"/>
            <a:ext cx="2125009" cy="568270"/>
          </a:xfrm>
          <a:prstGeom prst="homePlat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20000"/>
                    <a:lumOff val="80000"/>
                  </a:schemeClr>
                </a:solidFill>
              </a:rPr>
              <a:t>(Zero shot</a:t>
            </a:r>
            <a:r>
              <a:rPr lang="en-US" dirty="0">
                <a:solidFill>
                  <a:schemeClr val="tx1">
                    <a:lumMod val="50000"/>
                    <a:lumOff val="50000"/>
                  </a:schemeClr>
                </a:solidFill>
              </a:rPr>
              <a:t>)</a:t>
            </a:r>
            <a:r>
              <a:rPr lang="en-US" dirty="0"/>
              <a:t> Question</a:t>
            </a:r>
          </a:p>
        </p:txBody>
      </p:sp>
      <p:sp>
        <p:nvSpPr>
          <p:cNvPr id="15" name="Hexagon 14">
            <a:extLst>
              <a:ext uri="{FF2B5EF4-FFF2-40B4-BE49-F238E27FC236}">
                <a16:creationId xmlns:a16="http://schemas.microsoft.com/office/drawing/2014/main" id="{4976DBAB-E71F-2020-9A9B-CE975B52DFB1}"/>
              </a:ext>
            </a:extLst>
          </p:cNvPr>
          <p:cNvSpPr/>
          <p:nvPr/>
        </p:nvSpPr>
        <p:spPr>
          <a:xfrm>
            <a:off x="10013943" y="1575869"/>
            <a:ext cx="1818289" cy="441435"/>
          </a:xfrm>
          <a:prstGeom prst="hexagon">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20000"/>
                    <a:lumOff val="80000"/>
                  </a:schemeClr>
                </a:solidFill>
              </a:rPr>
              <a:t>Mermaid</a:t>
            </a:r>
          </a:p>
        </p:txBody>
      </p:sp>
    </p:spTree>
    <p:extLst>
      <p:ext uri="{BB962C8B-B14F-4D97-AF65-F5344CB8AC3E}">
        <p14:creationId xmlns:p14="http://schemas.microsoft.com/office/powerpoint/2010/main" val="1130688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3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5"/>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6"/>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39" grpId="0" animBg="1"/>
      <p:bldP spid="39" grpId="1" animBg="1"/>
      <p:bldP spid="15" grpId="0" animBg="1"/>
      <p:bldP spid="15"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2110</TotalTime>
  <Words>537</Words>
  <Application>Microsoft Macintosh PowerPoint</Application>
  <PresentationFormat>Widescreen</PresentationFormat>
  <Paragraphs>186</Paragraphs>
  <Slides>25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Inter</vt:lpstr>
      <vt:lpstr>roboto_regular</vt:lpstr>
      <vt:lpstr>Söhne</vt:lpstr>
      <vt:lpstr>Aptos</vt:lpstr>
      <vt:lpstr>Aptos Display</vt:lpstr>
      <vt:lpstr>Arial</vt:lpstr>
      <vt:lpstr>Fira Code</vt:lpstr>
      <vt:lpstr>Roboto</vt:lpstr>
      <vt:lpstr>Office Theme</vt:lpstr>
      <vt:lpstr>ChatGPT Prompting</vt:lpstr>
      <vt:lpstr>Hacking &amp; Other ways of getting what you want</vt:lpstr>
      <vt:lpstr>PowerPoint Presentation</vt:lpstr>
      <vt:lpstr>PowerPoint Presentation</vt:lpstr>
      <vt:lpstr>PowerPoint Presentation</vt:lpstr>
      <vt:lpstr>PowerPoint Presentation</vt:lpstr>
      <vt:lpstr>ChatGPT  What is the space we are playing in?</vt:lpstr>
      <vt:lpstr>PowerPoint Presentation</vt:lpstr>
      <vt:lpstr>PowerPoint Presentation</vt:lpstr>
      <vt:lpstr>Markdown  Basic formatting</vt:lpstr>
      <vt:lpstr>PowerPoint Presentation</vt:lpstr>
      <vt:lpstr>PowerPoint Presentation</vt:lpstr>
      <vt:lpstr>PowerPoint Presentation</vt:lpstr>
      <vt:lpstr>PowerPoint Presentation</vt:lpstr>
      <vt:lpstr>PowerPoint Presentation</vt:lpstr>
      <vt:lpstr>PowerPoint Presentation</vt:lpstr>
      <vt:lpstr>Stable Diffusion  Images</vt:lpstr>
      <vt:lpstr>PowerPoint Presentation</vt:lpstr>
      <vt:lpstr>Huston JUG Logo Creating a Java User Group Logo</vt:lpstr>
      <vt:lpstr>PowerPoint Presentation</vt:lpstr>
      <vt:lpstr>PowerPoint Presentation</vt:lpstr>
      <vt:lpstr>PowerPoint Presentation</vt:lpstr>
      <vt:lpstr>Iterative Process  Image ID  Creating Pieces of the whole</vt:lpstr>
      <vt:lpstr>Iterative vs Single Shot Comparing results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Llewellyn Falco</dc:creator>
  <cp:lastModifiedBy>Llewellyn Falco</cp:lastModifiedBy>
  <cp:revision>4</cp:revision>
  <dcterms:created xsi:type="dcterms:W3CDTF">2024-04-01T19:18:34Z</dcterms:created>
  <dcterms:modified xsi:type="dcterms:W3CDTF">2024-04-03T06:29:24Z</dcterms:modified>
</cp:coreProperties>
</file>