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71" r:id="rId3"/>
    <p:sldId id="257" r:id="rId4"/>
    <p:sldId id="258" r:id="rId5"/>
    <p:sldId id="259" r:id="rId6"/>
    <p:sldId id="264" r:id="rId7"/>
    <p:sldId id="270" r:id="rId8"/>
  </p:sldIdLst>
  <p:sldSz cx="18288000" cy="10287000"/>
  <p:notesSz cx="6858000" cy="9144000"/>
  <p:embeddedFontLst>
    <p:embeddedFont>
      <p:font typeface="Britannic Bold" panose="020B0903060703020204" pitchFamily="34" charset="0"/>
      <p:regular r:id="rId9"/>
    </p:embeddedFont>
    <p:embeddedFont>
      <p:font typeface="Montserrat" panose="00000500000000000000" pitchFamily="2" charset="0"/>
      <p:regular r:id="rId10"/>
    </p:embeddedFont>
    <p:embeddedFont>
      <p:font typeface="Montserrat Medium" panose="00000600000000000000" pitchFamily="2" charset="0"/>
      <p:regular r:id="rId11"/>
    </p:embeddedFont>
    <p:embeddedFont>
      <p:font typeface="Montserrat Ultra-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350A2"/>
    <a:srgbClr val="9966FF"/>
    <a:srgbClr val="4D73B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22" autoAdjust="0"/>
  </p:normalViewPr>
  <p:slideViewPr>
    <p:cSldViewPr>
      <p:cViewPr>
        <p:scale>
          <a:sx n="33" d="100"/>
          <a:sy n="33" d="100"/>
        </p:scale>
        <p:origin x="830" y="57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7T17:53:35.518"/>
    </inkml:context>
    <inkml:brush xml:id="br0">
      <inkml:brushProperty name="width" value="0.035" units="cm"/>
      <inkml:brushProperty name="height" value="0.035" units="cm"/>
      <inkml:brushProperty name="color" value="#004F8B"/>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2-27T17:54:20.223"/>
    </inkml:context>
    <inkml:brush xml:id="br0">
      <inkml:brushProperty name="width" value="0.035" units="cm"/>
      <inkml:brushProperty name="height" value="0.035" units="cm"/>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0.png"/><Relationship Id="rId7" Type="http://schemas.openxmlformats.org/officeDocument/2006/relationships/image" Target="../media/image2.sv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1.png"/><Relationship Id="rId10"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jpe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svg"/><Relationship Id="rId10" Type="http://schemas.openxmlformats.org/officeDocument/2006/relationships/image" Target="../media/image9.png"/><Relationship Id="rId4" Type="http://schemas.openxmlformats.org/officeDocument/2006/relationships/image" Target="../media/image15.png"/><Relationship Id="rId9" Type="http://schemas.openxmlformats.org/officeDocument/2006/relationships/image" Target="../media/image20.sv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4.svg"/><Relationship Id="rId7" Type="http://schemas.openxmlformats.org/officeDocument/2006/relationships/image" Target="../media/image22.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9.png"/><Relationship Id="rId5" Type="http://schemas.openxmlformats.org/officeDocument/2006/relationships/image" Target="../media/image15.png"/><Relationship Id="rId10" Type="http://schemas.openxmlformats.org/officeDocument/2006/relationships/image" Target="../media/image25.svg"/><Relationship Id="rId4" Type="http://schemas.openxmlformats.org/officeDocument/2006/relationships/image" Target="../media/image21.jpe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219340" y="4704661"/>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645090" y="7788295"/>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17030464" y="-2806490"/>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014488" y="2905316"/>
            <a:ext cx="6875906" cy="5569484"/>
          </a:xfrm>
          <a:custGeom>
            <a:avLst/>
            <a:gdLst/>
            <a:ahLst/>
            <a:cxnLst/>
            <a:rect l="l" t="t" r="r" b="b"/>
            <a:pathLst>
              <a:path w="6875906" h="5569484">
                <a:moveTo>
                  <a:pt x="0" y="0"/>
                </a:moveTo>
                <a:lnTo>
                  <a:pt x="6875907" y="0"/>
                </a:lnTo>
                <a:lnTo>
                  <a:pt x="6875907" y="5569483"/>
                </a:lnTo>
                <a:lnTo>
                  <a:pt x="0" y="55694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0" name="Freeform 10"/>
          <p:cNvSpPr/>
          <p:nvPr/>
        </p:nvSpPr>
        <p:spPr>
          <a:xfrm>
            <a:off x="17115229" y="4416520"/>
            <a:ext cx="288141" cy="288141"/>
          </a:xfrm>
          <a:custGeom>
            <a:avLst/>
            <a:gdLst/>
            <a:ahLst/>
            <a:cxnLst/>
            <a:rect l="l" t="t" r="r" b="b"/>
            <a:pathLst>
              <a:path w="288141" h="288141">
                <a:moveTo>
                  <a:pt x="0" y="0"/>
                </a:moveTo>
                <a:lnTo>
                  <a:pt x="288142" y="0"/>
                </a:lnTo>
                <a:lnTo>
                  <a:pt x="288142" y="288141"/>
                </a:lnTo>
                <a:lnTo>
                  <a:pt x="0" y="28814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9635661" y="8027630"/>
            <a:ext cx="288141" cy="288141"/>
          </a:xfrm>
          <a:custGeom>
            <a:avLst/>
            <a:gdLst/>
            <a:ahLst/>
            <a:cxnLst/>
            <a:rect l="l" t="t" r="r" b="b"/>
            <a:pathLst>
              <a:path w="288141" h="288141">
                <a:moveTo>
                  <a:pt x="0" y="0"/>
                </a:moveTo>
                <a:lnTo>
                  <a:pt x="288141" y="0"/>
                </a:lnTo>
                <a:lnTo>
                  <a:pt x="288141" y="288142"/>
                </a:lnTo>
                <a:lnTo>
                  <a:pt x="0" y="28814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6">
            <a:extLst>
              <a:ext uri="{FF2B5EF4-FFF2-40B4-BE49-F238E27FC236}">
                <a16:creationId xmlns:a16="http://schemas.microsoft.com/office/drawing/2014/main" id="{E1C9B00B-9FAA-2562-BD59-EAC4A7065166}"/>
              </a:ext>
            </a:extLst>
          </p:cNvPr>
          <p:cNvSpPr txBox="1"/>
          <p:nvPr/>
        </p:nvSpPr>
        <p:spPr>
          <a:xfrm>
            <a:off x="-409585" y="3700558"/>
            <a:ext cx="4495801" cy="592470"/>
          </a:xfrm>
          <a:prstGeom prst="rect">
            <a:avLst/>
          </a:prstGeom>
          <a:noFill/>
        </p:spPr>
        <p:txBody>
          <a:bodyPr wrap="square">
            <a:spAutoFit/>
          </a:bodyPr>
          <a:lstStyle/>
          <a:p>
            <a:pPr algn="ctr">
              <a:lnSpc>
                <a:spcPts val="3852"/>
              </a:lnSpc>
            </a:pPr>
            <a:r>
              <a:rPr lang="en-US" sz="4000" dirty="0">
                <a:latin typeface="Britannic Bold" panose="020B0903060703020204" pitchFamily="34" charset="0"/>
                <a:ea typeface="Canva Sans"/>
                <a:cs typeface="Canva Sans"/>
                <a:sym typeface="Canva Sans"/>
              </a:rPr>
              <a:t>Presented By: </a:t>
            </a:r>
          </a:p>
        </p:txBody>
      </p:sp>
      <p:sp>
        <p:nvSpPr>
          <p:cNvPr id="19" name="TextBox 18">
            <a:extLst>
              <a:ext uri="{FF2B5EF4-FFF2-40B4-BE49-F238E27FC236}">
                <a16:creationId xmlns:a16="http://schemas.microsoft.com/office/drawing/2014/main" id="{AF56D6D1-0D4A-DE67-0468-A230E1D31C85}"/>
              </a:ext>
            </a:extLst>
          </p:cNvPr>
          <p:cNvSpPr txBox="1"/>
          <p:nvPr/>
        </p:nvSpPr>
        <p:spPr>
          <a:xfrm>
            <a:off x="918789" y="4553030"/>
            <a:ext cx="6334854" cy="860877"/>
          </a:xfrm>
          <a:prstGeom prst="rect">
            <a:avLst/>
          </a:prstGeom>
          <a:noFill/>
        </p:spPr>
        <p:txBody>
          <a:bodyPr wrap="square">
            <a:spAutoFit/>
          </a:bodyPr>
          <a:lstStyle/>
          <a:p>
            <a:pPr algn="l">
              <a:lnSpc>
                <a:spcPts val="2885"/>
              </a:lnSpc>
            </a:pPr>
            <a:r>
              <a:rPr lang="en-US" sz="4000" dirty="0">
                <a:latin typeface="Britannic Bold" panose="020B0903060703020204" pitchFamily="34" charset="0"/>
                <a:ea typeface="Playfair Display Bold Italics"/>
                <a:cs typeface="Playfair Display Bold Italics"/>
                <a:sym typeface="Playfair Display Bold Italics"/>
              </a:rPr>
              <a:t>Name : Bhadani Jay</a:t>
            </a:r>
          </a:p>
          <a:p>
            <a:pPr algn="l">
              <a:lnSpc>
                <a:spcPts val="2885"/>
              </a:lnSpc>
            </a:pPr>
            <a:endParaRPr lang="en-US" sz="4000" dirty="0">
              <a:latin typeface="Britannic Bold" panose="020B0903060703020204" pitchFamily="34" charset="0"/>
              <a:ea typeface="Playfair Display Bold Italics"/>
              <a:cs typeface="Playfair Display Bold Italics"/>
              <a:sym typeface="Playfair Display Bold Italics"/>
            </a:endParaRPr>
          </a:p>
        </p:txBody>
      </p:sp>
      <p:sp>
        <p:nvSpPr>
          <p:cNvPr id="21" name="TextBox 20">
            <a:extLst>
              <a:ext uri="{FF2B5EF4-FFF2-40B4-BE49-F238E27FC236}">
                <a16:creationId xmlns:a16="http://schemas.microsoft.com/office/drawing/2014/main" id="{F4425384-C606-DFB1-63CA-0FB04A693936}"/>
              </a:ext>
            </a:extLst>
          </p:cNvPr>
          <p:cNvSpPr txBox="1"/>
          <p:nvPr/>
        </p:nvSpPr>
        <p:spPr>
          <a:xfrm>
            <a:off x="944737" y="5308798"/>
            <a:ext cx="13818476" cy="488980"/>
          </a:xfrm>
          <a:prstGeom prst="rect">
            <a:avLst/>
          </a:prstGeom>
          <a:noFill/>
        </p:spPr>
        <p:txBody>
          <a:bodyPr wrap="square">
            <a:spAutoFit/>
          </a:bodyPr>
          <a:lstStyle/>
          <a:p>
            <a:pPr algn="l">
              <a:lnSpc>
                <a:spcPts val="2885"/>
              </a:lnSpc>
            </a:pPr>
            <a:r>
              <a:rPr lang="en-US" sz="4000" dirty="0">
                <a:latin typeface="Britannic Bold" panose="020B0903060703020204" pitchFamily="34" charset="0"/>
                <a:ea typeface="Playfair Display Bold Italics"/>
                <a:cs typeface="Playfair Display Bold Italics"/>
                <a:sym typeface="Playfair Display Bold Italics"/>
              </a:rPr>
              <a:t>Enrollment No. : 23002170110005</a:t>
            </a:r>
          </a:p>
        </p:txBody>
      </p:sp>
      <p:sp>
        <p:nvSpPr>
          <p:cNvPr id="25" name="TextBox 24">
            <a:extLst>
              <a:ext uri="{FF2B5EF4-FFF2-40B4-BE49-F238E27FC236}">
                <a16:creationId xmlns:a16="http://schemas.microsoft.com/office/drawing/2014/main" id="{C2D24811-65FD-81F6-ABFF-1CB4A0B16DED}"/>
              </a:ext>
            </a:extLst>
          </p:cNvPr>
          <p:cNvSpPr txBox="1"/>
          <p:nvPr/>
        </p:nvSpPr>
        <p:spPr>
          <a:xfrm>
            <a:off x="949992" y="6062694"/>
            <a:ext cx="13818476" cy="488980"/>
          </a:xfrm>
          <a:prstGeom prst="rect">
            <a:avLst/>
          </a:prstGeom>
          <a:noFill/>
        </p:spPr>
        <p:txBody>
          <a:bodyPr wrap="square">
            <a:spAutoFit/>
          </a:bodyPr>
          <a:lstStyle/>
          <a:p>
            <a:pPr algn="l">
              <a:lnSpc>
                <a:spcPts val="2885"/>
              </a:lnSpc>
            </a:pPr>
            <a:r>
              <a:rPr lang="en-US" sz="4000" dirty="0">
                <a:latin typeface="Britannic Bold" panose="020B0903060703020204" pitchFamily="34" charset="0"/>
                <a:ea typeface="Playfair Display Bold Italics"/>
                <a:cs typeface="Playfair Display Bold Italics"/>
                <a:sym typeface="Playfair Display Bold Italics"/>
              </a:rPr>
              <a:t>Batch : A-3</a:t>
            </a:r>
          </a:p>
        </p:txBody>
      </p:sp>
      <p:sp>
        <p:nvSpPr>
          <p:cNvPr id="27" name="TextBox 26">
            <a:extLst>
              <a:ext uri="{FF2B5EF4-FFF2-40B4-BE49-F238E27FC236}">
                <a16:creationId xmlns:a16="http://schemas.microsoft.com/office/drawing/2014/main" id="{DDE63185-C0E1-F4C4-C1E9-27C278E0C9E8}"/>
              </a:ext>
            </a:extLst>
          </p:cNvPr>
          <p:cNvSpPr txBox="1"/>
          <p:nvPr/>
        </p:nvSpPr>
        <p:spPr>
          <a:xfrm>
            <a:off x="949992" y="6816590"/>
            <a:ext cx="13818476" cy="488980"/>
          </a:xfrm>
          <a:prstGeom prst="rect">
            <a:avLst/>
          </a:prstGeom>
          <a:noFill/>
        </p:spPr>
        <p:txBody>
          <a:bodyPr wrap="square">
            <a:spAutoFit/>
          </a:bodyPr>
          <a:lstStyle/>
          <a:p>
            <a:pPr algn="l">
              <a:lnSpc>
                <a:spcPts val="2885"/>
              </a:lnSpc>
            </a:pPr>
            <a:r>
              <a:rPr lang="en-US" sz="4000" dirty="0">
                <a:latin typeface="Britannic Bold" panose="020B0903060703020204" pitchFamily="34" charset="0"/>
                <a:ea typeface="Playfair Display Bold Italics"/>
                <a:cs typeface="Playfair Display Bold Italics"/>
                <a:sym typeface="Playfair Display Bold Italics"/>
              </a:rPr>
              <a:t>Branch : CE</a:t>
            </a:r>
          </a:p>
        </p:txBody>
      </p:sp>
      <p:sp>
        <p:nvSpPr>
          <p:cNvPr id="34" name="Rectangle: Rounded Corners 33">
            <a:extLst>
              <a:ext uri="{FF2B5EF4-FFF2-40B4-BE49-F238E27FC236}">
                <a16:creationId xmlns:a16="http://schemas.microsoft.com/office/drawing/2014/main" id="{8DE4AD3F-68BB-626B-BCA3-38F673B6ADFD}"/>
              </a:ext>
            </a:extLst>
          </p:cNvPr>
          <p:cNvSpPr/>
          <p:nvPr/>
        </p:nvSpPr>
        <p:spPr>
          <a:xfrm>
            <a:off x="258121" y="493367"/>
            <a:ext cx="10815040" cy="1577887"/>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lnSpc>
                <a:spcPts val="9703"/>
              </a:lnSpc>
            </a:pPr>
            <a:r>
              <a:rPr lang="en-IN" sz="5400" dirty="0">
                <a:solidFill>
                  <a:schemeClr val="tx1"/>
                </a:solidFill>
                <a:latin typeface="Britannic Bold" panose="020B0903060703020204" pitchFamily="34" charset="0"/>
              </a:rPr>
              <a:t>Bookstore Management System</a:t>
            </a:r>
            <a:endParaRPr lang="en-US" sz="5400" b="1" spc="-292" dirty="0">
              <a:solidFill>
                <a:schemeClr val="tx1"/>
              </a:solidFill>
              <a:latin typeface="Britannic Bold" panose="020B0903060703020204" pitchFamily="34" charset="0"/>
              <a:ea typeface="Montserrat Ultra-Bold"/>
              <a:cs typeface="Montserrat Ultra-Bold"/>
              <a:sym typeface="Montserrat Ultra-Bold"/>
            </a:endParaRPr>
          </a:p>
        </p:txBody>
      </p:sp>
      <p:sp>
        <p:nvSpPr>
          <p:cNvPr id="36" name="Freeform 15">
            <a:extLst>
              <a:ext uri="{FF2B5EF4-FFF2-40B4-BE49-F238E27FC236}">
                <a16:creationId xmlns:a16="http://schemas.microsoft.com/office/drawing/2014/main" id="{C2C0CC83-B069-52C1-9593-50A2B69F06B2}"/>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10"/>
            <a:stretch>
              <a:fillRect/>
            </a:stretch>
          </a:blipFill>
        </p:spPr>
        <p:txBody>
          <a:bodyPr/>
          <a:lstStyle/>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11A02EEF-4176-26D2-3884-E6747459E18C}"/>
                  </a:ext>
                </a:extLst>
              </p14:cNvPr>
              <p14:cNvContentPartPr/>
              <p14:nvPr/>
            </p14:nvContentPartPr>
            <p14:xfrm>
              <a:off x="2407200" y="3763800"/>
              <a:ext cx="360" cy="360"/>
            </p14:xfrm>
          </p:contentPart>
        </mc:Choice>
        <mc:Fallback>
          <p:pic>
            <p:nvPicPr>
              <p:cNvPr id="9" name="Ink 8">
                <a:extLst>
                  <a:ext uri="{FF2B5EF4-FFF2-40B4-BE49-F238E27FC236}">
                    <a16:creationId xmlns:a16="http://schemas.microsoft.com/office/drawing/2014/main" id="{11A02EEF-4176-26D2-3884-E6747459E18C}"/>
                  </a:ext>
                </a:extLst>
              </p:cNvPr>
              <p:cNvPicPr/>
              <p:nvPr/>
            </p:nvPicPr>
            <p:blipFill>
              <a:blip r:embed="rId3"/>
              <a:stretch>
                <a:fillRect/>
              </a:stretch>
            </p:blipFill>
            <p:spPr>
              <a:xfrm>
                <a:off x="2401080" y="375768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1957AC93-66A1-3950-0B23-A36CB15154EB}"/>
                  </a:ext>
                </a:extLst>
              </p14:cNvPr>
              <p14:cNvContentPartPr/>
              <p14:nvPr/>
            </p14:nvContentPartPr>
            <p14:xfrm>
              <a:off x="4205760" y="3169080"/>
              <a:ext cx="360" cy="360"/>
            </p14:xfrm>
          </p:contentPart>
        </mc:Choice>
        <mc:Fallback>
          <p:pic>
            <p:nvPicPr>
              <p:cNvPr id="11" name="Ink 10">
                <a:extLst>
                  <a:ext uri="{FF2B5EF4-FFF2-40B4-BE49-F238E27FC236}">
                    <a16:creationId xmlns:a16="http://schemas.microsoft.com/office/drawing/2014/main" id="{1957AC93-66A1-3950-0B23-A36CB15154EB}"/>
                  </a:ext>
                </a:extLst>
              </p:cNvPr>
              <p:cNvPicPr/>
              <p:nvPr/>
            </p:nvPicPr>
            <p:blipFill>
              <a:blip r:embed="rId5"/>
              <a:stretch>
                <a:fillRect/>
              </a:stretch>
            </p:blipFill>
            <p:spPr>
              <a:xfrm>
                <a:off x="4199640" y="3162960"/>
                <a:ext cx="12600" cy="12600"/>
              </a:xfrm>
              <a:prstGeom prst="rect">
                <a:avLst/>
              </a:prstGeom>
            </p:spPr>
          </p:pic>
        </mc:Fallback>
      </mc:AlternateContent>
      <p:sp>
        <p:nvSpPr>
          <p:cNvPr id="12" name="Freeform 2"/>
          <p:cNvSpPr/>
          <p:nvPr/>
        </p:nvSpPr>
        <p:spPr>
          <a:xfrm>
            <a:off x="-3219340" y="4704661"/>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Freeform 3"/>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4"/>
          <p:cNvSpPr/>
          <p:nvPr/>
        </p:nvSpPr>
        <p:spPr>
          <a:xfrm>
            <a:off x="-1645090" y="7788295"/>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5" name="Freeform 5"/>
          <p:cNvSpPr/>
          <p:nvPr/>
        </p:nvSpPr>
        <p:spPr>
          <a:xfrm>
            <a:off x="17030464" y="-2806490"/>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9" name="Rectangle: Rounded Corners 18">
            <a:extLst>
              <a:ext uri="{FF2B5EF4-FFF2-40B4-BE49-F238E27FC236}">
                <a16:creationId xmlns:a16="http://schemas.microsoft.com/office/drawing/2014/main" id="{87BF0012-3B12-4194-C93C-8BB8242E5929}"/>
              </a:ext>
            </a:extLst>
          </p:cNvPr>
          <p:cNvSpPr/>
          <p:nvPr/>
        </p:nvSpPr>
        <p:spPr>
          <a:xfrm>
            <a:off x="457200" y="810926"/>
            <a:ext cx="9300637" cy="1320972"/>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solidFill>
                <a:latin typeface="Britannic Bold" panose="020B0903060703020204" pitchFamily="34" charset="0"/>
              </a:rPr>
              <a:t>  Outline</a:t>
            </a:r>
          </a:p>
        </p:txBody>
      </p:sp>
      <p:sp>
        <p:nvSpPr>
          <p:cNvPr id="20" name="Freeform 15">
            <a:extLst>
              <a:ext uri="{FF2B5EF4-FFF2-40B4-BE49-F238E27FC236}">
                <a16:creationId xmlns:a16="http://schemas.microsoft.com/office/drawing/2014/main" id="{A59C5B46-F1B9-210A-1A7C-87CB1AE5541D}"/>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10"/>
            <a:stretch>
              <a:fillRect/>
            </a:stretch>
          </a:blipFill>
        </p:spPr>
        <p:txBody>
          <a:bodyPr/>
          <a:lstStyle/>
          <a:p>
            <a:endParaRPr lang="en-IN" dirty="0"/>
          </a:p>
        </p:txBody>
      </p:sp>
      <p:sp>
        <p:nvSpPr>
          <p:cNvPr id="23" name="TextBox 22">
            <a:extLst>
              <a:ext uri="{FF2B5EF4-FFF2-40B4-BE49-F238E27FC236}">
                <a16:creationId xmlns:a16="http://schemas.microsoft.com/office/drawing/2014/main" id="{4BEB0628-A202-9B80-75C0-732AE713FFCB}"/>
              </a:ext>
            </a:extLst>
          </p:cNvPr>
          <p:cNvSpPr txBox="1"/>
          <p:nvPr/>
        </p:nvSpPr>
        <p:spPr>
          <a:xfrm>
            <a:off x="1066800" y="3275758"/>
            <a:ext cx="13818476" cy="769441"/>
          </a:xfrm>
          <a:prstGeom prst="rect">
            <a:avLst/>
          </a:prstGeom>
          <a:noFill/>
        </p:spPr>
        <p:txBody>
          <a:bodyPr wrap="square">
            <a:spAutoFit/>
          </a:bodyPr>
          <a:lstStyle/>
          <a:p>
            <a:pPr marL="685800" indent="-685800">
              <a:buFont typeface="Arial" panose="020B0604020202020204" pitchFamily="34" charset="0"/>
              <a:buChar char="•"/>
            </a:pPr>
            <a:endParaRPr lang="en-US" sz="4400" dirty="0"/>
          </a:p>
        </p:txBody>
      </p:sp>
      <p:sp>
        <p:nvSpPr>
          <p:cNvPr id="25" name="TextBox 24">
            <a:extLst>
              <a:ext uri="{FF2B5EF4-FFF2-40B4-BE49-F238E27FC236}">
                <a16:creationId xmlns:a16="http://schemas.microsoft.com/office/drawing/2014/main" id="{CAC1B0E6-6306-6178-7A34-A0A30D66697D}"/>
              </a:ext>
            </a:extLst>
          </p:cNvPr>
          <p:cNvSpPr txBox="1"/>
          <p:nvPr/>
        </p:nvSpPr>
        <p:spPr>
          <a:xfrm>
            <a:off x="1282479" y="3462551"/>
            <a:ext cx="13818476" cy="4154984"/>
          </a:xfrm>
          <a:prstGeom prst="rect">
            <a:avLst/>
          </a:prstGeom>
          <a:noFill/>
        </p:spPr>
        <p:txBody>
          <a:bodyPr wrap="square">
            <a:spAutoFit/>
          </a:bodyPr>
          <a:lstStyle/>
          <a:p>
            <a:pPr marL="685800" indent="-685800">
              <a:buFont typeface="Arial" panose="020B0604020202020204" pitchFamily="34" charset="0"/>
              <a:buChar char="•"/>
            </a:pPr>
            <a:r>
              <a:rPr lang="en-IN" sz="4400" dirty="0">
                <a:solidFill>
                  <a:schemeClr val="tx1"/>
                </a:solidFill>
              </a:rPr>
              <a:t>Project Overview </a:t>
            </a:r>
          </a:p>
          <a:p>
            <a:pPr marL="685800" indent="-685800">
              <a:buFont typeface="Arial" panose="020B0604020202020204" pitchFamily="34" charset="0"/>
              <a:buChar char="•"/>
            </a:pPr>
            <a:r>
              <a:rPr lang="en-IN" sz="4400" dirty="0">
                <a:solidFill>
                  <a:schemeClr val="tx1"/>
                </a:solidFill>
              </a:rPr>
              <a:t>System Working</a:t>
            </a:r>
          </a:p>
          <a:p>
            <a:pPr marL="685800" indent="-685800">
              <a:buFont typeface="Arial" panose="020B0604020202020204" pitchFamily="34" charset="0"/>
              <a:buChar char="•"/>
            </a:pPr>
            <a:r>
              <a:rPr lang="en-IN" sz="4400" dirty="0">
                <a:solidFill>
                  <a:schemeClr val="tx1"/>
                </a:solidFill>
              </a:rPr>
              <a:t>Future Scope</a:t>
            </a:r>
          </a:p>
          <a:p>
            <a:pPr marL="685800" indent="-685800">
              <a:buFont typeface="Arial" panose="020B0604020202020204" pitchFamily="34" charset="0"/>
              <a:buChar char="•"/>
            </a:pPr>
            <a:r>
              <a:rPr lang="en-IN" sz="4400" dirty="0">
                <a:solidFill>
                  <a:schemeClr val="tx1"/>
                </a:solidFill>
              </a:rPr>
              <a:t>Conclusion</a:t>
            </a:r>
          </a:p>
          <a:p>
            <a:pPr marL="685800" indent="-685800">
              <a:buFont typeface="Arial" panose="020B0604020202020204" pitchFamily="34" charset="0"/>
              <a:buChar char="•"/>
            </a:pPr>
            <a:endParaRPr lang="en-IN" sz="4400" dirty="0">
              <a:solidFill>
                <a:schemeClr val="tx1"/>
              </a:solidFill>
            </a:endParaRPr>
          </a:p>
          <a:p>
            <a:pPr marL="685800" indent="-685800">
              <a:buFont typeface="Arial" panose="020B0604020202020204" pitchFamily="34" charset="0"/>
              <a:buChar char="•"/>
            </a:pPr>
            <a:endParaRPr 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a:off x="-3219340" y="4704661"/>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522307" y="-4393257"/>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45090" y="7788295"/>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7030464" y="-2806490"/>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Rectangle: Rounded Corners 8">
            <a:extLst>
              <a:ext uri="{FF2B5EF4-FFF2-40B4-BE49-F238E27FC236}">
                <a16:creationId xmlns:a16="http://schemas.microsoft.com/office/drawing/2014/main" id="{D01E2720-4C32-6E2D-1D26-AB770171B959}"/>
              </a:ext>
            </a:extLst>
          </p:cNvPr>
          <p:cNvSpPr/>
          <p:nvPr/>
        </p:nvSpPr>
        <p:spPr>
          <a:xfrm>
            <a:off x="457200" y="788671"/>
            <a:ext cx="10901319" cy="1323132"/>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b="1" dirty="0">
                <a:solidFill>
                  <a:schemeClr val="tx1"/>
                </a:solidFill>
                <a:latin typeface="Britannic Bold" panose="020B0903060703020204" pitchFamily="34" charset="0"/>
              </a:rPr>
              <a:t>Project</a:t>
            </a:r>
            <a:r>
              <a:rPr lang="en-IN" sz="5400" dirty="0">
                <a:solidFill>
                  <a:schemeClr val="tx1"/>
                </a:solidFill>
                <a:latin typeface="Britannic Bold" panose="020B0903060703020204" pitchFamily="34" charset="0"/>
              </a:rPr>
              <a:t> </a:t>
            </a:r>
            <a:r>
              <a:rPr lang="en-IN" sz="5400" b="1" dirty="0">
                <a:solidFill>
                  <a:schemeClr val="tx1"/>
                </a:solidFill>
                <a:latin typeface="Britannic Bold" panose="020B0903060703020204" pitchFamily="34" charset="0"/>
              </a:rPr>
              <a:t>Overview</a:t>
            </a:r>
            <a:r>
              <a:rPr lang="en-IN" sz="5400" dirty="0">
                <a:solidFill>
                  <a:schemeClr val="tx1"/>
                </a:solidFill>
                <a:latin typeface="Britannic Bold" panose="020B0903060703020204" pitchFamily="34" charset="0"/>
              </a:rPr>
              <a:t>  </a:t>
            </a:r>
          </a:p>
        </p:txBody>
      </p:sp>
      <p:sp>
        <p:nvSpPr>
          <p:cNvPr id="17" name="TextBox 16">
            <a:extLst>
              <a:ext uri="{FF2B5EF4-FFF2-40B4-BE49-F238E27FC236}">
                <a16:creationId xmlns:a16="http://schemas.microsoft.com/office/drawing/2014/main" id="{61F8A5E2-8F3B-F817-73D4-FC3FF61AED85}"/>
              </a:ext>
            </a:extLst>
          </p:cNvPr>
          <p:cNvSpPr txBox="1"/>
          <p:nvPr/>
        </p:nvSpPr>
        <p:spPr>
          <a:xfrm>
            <a:off x="1308755" y="3619500"/>
            <a:ext cx="13818476" cy="3477875"/>
          </a:xfrm>
          <a:prstGeom prst="rect">
            <a:avLst/>
          </a:prstGeom>
          <a:noFill/>
        </p:spPr>
        <p:txBody>
          <a:bodyPr wrap="square">
            <a:spAutoFit/>
          </a:bodyPr>
          <a:lstStyle/>
          <a:p>
            <a:pPr marL="685800" indent="-685800">
              <a:buFont typeface="Arial" panose="020B0604020202020204" pitchFamily="34" charset="0"/>
              <a:buChar char="•"/>
            </a:pPr>
            <a:r>
              <a:rPr lang="en-US" sz="4400" dirty="0"/>
              <a:t>The Bookstore Management System is designed to streamline book sales and management. Users can browse and buy books, with purchase confirmations sent via WhatsApp. Admins can add books, manage inventory, and view sales reports using Matplotlib.</a:t>
            </a:r>
          </a:p>
        </p:txBody>
      </p:sp>
      <p:sp>
        <p:nvSpPr>
          <p:cNvPr id="19" name="Freeform 15">
            <a:extLst>
              <a:ext uri="{FF2B5EF4-FFF2-40B4-BE49-F238E27FC236}">
                <a16:creationId xmlns:a16="http://schemas.microsoft.com/office/drawing/2014/main" id="{E853A947-FB9A-269A-7E3C-9A45AA6B9EA9}"/>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6"/>
            <a:stretch>
              <a:fillRect/>
            </a:stretch>
          </a:blipFill>
        </p:spPr>
        <p:txBody>
          <a:bodyPr/>
          <a:lstStyle/>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99202"/>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2088636" y="5299202"/>
            <a:ext cx="2894564" cy="2894564"/>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4DF8F"/>
            </a:solidFill>
          </p:spPr>
        </p:sp>
        <p:sp>
          <p:nvSpPr>
            <p:cNvPr id="6" name="TextBox 6"/>
            <p:cNvSpPr txBox="1"/>
            <p:nvPr/>
          </p:nvSpPr>
          <p:spPr>
            <a:xfrm>
              <a:off x="76200" y="38100"/>
              <a:ext cx="660400" cy="698500"/>
            </a:xfrm>
            <a:prstGeom prst="rect">
              <a:avLst/>
            </a:prstGeom>
          </p:spPr>
          <p:txBody>
            <a:bodyPr lIns="50800" tIns="50800" rIns="50800" bIns="50800" rtlCol="0" anchor="ctr"/>
            <a:lstStyle/>
            <a:p>
              <a:pPr algn="ctr">
                <a:lnSpc>
                  <a:spcPts val="3499"/>
                </a:lnSpc>
              </a:pPr>
              <a:endParaRPr/>
            </a:p>
          </p:txBody>
        </p:sp>
      </p:grpSp>
      <p:sp>
        <p:nvSpPr>
          <p:cNvPr id="7" name="Freeform 7"/>
          <p:cNvSpPr/>
          <p:nvPr/>
        </p:nvSpPr>
        <p:spPr>
          <a:xfrm rot="-10800000">
            <a:off x="13972769" y="-2065840"/>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0" name="Group 10"/>
          <p:cNvGrpSpPr>
            <a:grpSpLocks noChangeAspect="1"/>
          </p:cNvGrpSpPr>
          <p:nvPr/>
        </p:nvGrpSpPr>
        <p:grpSpPr>
          <a:xfrm>
            <a:off x="12374975" y="2663385"/>
            <a:ext cx="4221485" cy="5246370"/>
            <a:chOff x="0" y="0"/>
            <a:chExt cx="5108702" cy="6348984"/>
          </a:xfrm>
        </p:grpSpPr>
        <p:sp>
          <p:nvSpPr>
            <p:cNvPr id="11" name="Freeform 11"/>
            <p:cNvSpPr/>
            <p:nvPr/>
          </p:nvSpPr>
          <p:spPr>
            <a:xfrm>
              <a:off x="0" y="0"/>
              <a:ext cx="5108702" cy="6348984"/>
            </a:xfrm>
            <a:custGeom>
              <a:avLst/>
              <a:gdLst/>
              <a:ahLst/>
              <a:cxnLst/>
              <a:rect l="l" t="t" r="r" b="b"/>
              <a:pathLst>
                <a:path w="5108702" h="6348984">
                  <a:moveTo>
                    <a:pt x="5108702" y="2554351"/>
                  </a:moveTo>
                  <a:lnTo>
                    <a:pt x="5108702" y="3794506"/>
                  </a:lnTo>
                  <a:cubicBezTo>
                    <a:pt x="5108702" y="5205222"/>
                    <a:pt x="3965067" y="6348857"/>
                    <a:pt x="2554351" y="6348857"/>
                  </a:cubicBezTo>
                  <a:lnTo>
                    <a:pt x="2554351" y="6348857"/>
                  </a:lnTo>
                  <a:cubicBezTo>
                    <a:pt x="1143635" y="6348984"/>
                    <a:pt x="0" y="5205349"/>
                    <a:pt x="0" y="3794506"/>
                  </a:cubicBezTo>
                  <a:lnTo>
                    <a:pt x="0" y="2554351"/>
                  </a:lnTo>
                  <a:cubicBezTo>
                    <a:pt x="0" y="1143635"/>
                    <a:pt x="1143635" y="0"/>
                    <a:pt x="2554351" y="0"/>
                  </a:cubicBezTo>
                  <a:lnTo>
                    <a:pt x="2554351" y="0"/>
                  </a:lnTo>
                  <a:cubicBezTo>
                    <a:pt x="3965067" y="0"/>
                    <a:pt x="5108702" y="1143635"/>
                    <a:pt x="5108702" y="2554351"/>
                  </a:cubicBezTo>
                  <a:close/>
                </a:path>
              </a:pathLst>
            </a:custGeom>
            <a:blipFill>
              <a:blip r:embed="rId6"/>
              <a:stretch>
                <a:fillRect l="-60076" r="-26803"/>
              </a:stretch>
            </a:blipFill>
          </p:spPr>
        </p:sp>
      </p:grpSp>
      <p:sp>
        <p:nvSpPr>
          <p:cNvPr id="12" name="TextBox 12"/>
          <p:cNvSpPr txBox="1"/>
          <p:nvPr/>
        </p:nvSpPr>
        <p:spPr>
          <a:xfrm>
            <a:off x="2359888" y="2542955"/>
            <a:ext cx="9571388" cy="1038638"/>
          </a:xfrm>
          <a:prstGeom prst="rect">
            <a:avLst/>
          </a:prstGeom>
        </p:spPr>
        <p:txBody>
          <a:bodyPr lIns="0" tIns="0" rIns="0" bIns="0" rtlCol="0" anchor="t">
            <a:spAutoFit/>
          </a:bodyPr>
          <a:lstStyle/>
          <a:p>
            <a:pPr algn="l">
              <a:lnSpc>
                <a:spcPts val="7897"/>
              </a:lnSpc>
            </a:pPr>
            <a:endParaRPr lang="en-US" sz="7521" b="1" dirty="0">
              <a:solidFill>
                <a:srgbClr val="C4DF8F"/>
              </a:solidFill>
              <a:latin typeface="Montserrat Ultra-Bold"/>
              <a:ea typeface="Montserrat Ultra-Bold"/>
              <a:cs typeface="Montserrat Ultra-Bold"/>
              <a:sym typeface="Montserrat Ultra-Bold"/>
            </a:endParaRPr>
          </a:p>
        </p:txBody>
      </p:sp>
      <p:sp>
        <p:nvSpPr>
          <p:cNvPr id="15" name="Freeform 15"/>
          <p:cNvSpPr/>
          <p:nvPr/>
        </p:nvSpPr>
        <p:spPr>
          <a:xfrm>
            <a:off x="12374975" y="2431844"/>
            <a:ext cx="463083" cy="463083"/>
          </a:xfrm>
          <a:custGeom>
            <a:avLst/>
            <a:gdLst/>
            <a:ahLst/>
            <a:cxnLst/>
            <a:rect l="l" t="t" r="r" b="b"/>
            <a:pathLst>
              <a:path w="463083" h="463083">
                <a:moveTo>
                  <a:pt x="0" y="0"/>
                </a:moveTo>
                <a:lnTo>
                  <a:pt x="463083" y="0"/>
                </a:lnTo>
                <a:lnTo>
                  <a:pt x="463083" y="463083"/>
                </a:lnTo>
                <a:lnTo>
                  <a:pt x="0" y="46308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6" name="Freeform 16"/>
          <p:cNvSpPr/>
          <p:nvPr/>
        </p:nvSpPr>
        <p:spPr>
          <a:xfrm>
            <a:off x="16364918" y="7730683"/>
            <a:ext cx="231542" cy="231542"/>
          </a:xfrm>
          <a:custGeom>
            <a:avLst/>
            <a:gdLst/>
            <a:ahLst/>
            <a:cxnLst/>
            <a:rect l="l" t="t" r="r" b="b"/>
            <a:pathLst>
              <a:path w="231542" h="231542">
                <a:moveTo>
                  <a:pt x="0" y="0"/>
                </a:moveTo>
                <a:lnTo>
                  <a:pt x="231542" y="0"/>
                </a:lnTo>
                <a:lnTo>
                  <a:pt x="231542" y="231542"/>
                </a:lnTo>
                <a:lnTo>
                  <a:pt x="0" y="23154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Rectangle: Rounded Corners 17">
            <a:extLst>
              <a:ext uri="{FF2B5EF4-FFF2-40B4-BE49-F238E27FC236}">
                <a16:creationId xmlns:a16="http://schemas.microsoft.com/office/drawing/2014/main" id="{6B634800-0513-770C-AF76-BC2607621E10}"/>
              </a:ext>
            </a:extLst>
          </p:cNvPr>
          <p:cNvSpPr/>
          <p:nvPr/>
        </p:nvSpPr>
        <p:spPr>
          <a:xfrm>
            <a:off x="213067" y="561200"/>
            <a:ext cx="10901319" cy="1521136"/>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solidFill>
                <a:latin typeface="Britannic Bold" panose="020B0903060703020204" pitchFamily="34" charset="0"/>
              </a:rPr>
              <a:t>System Working</a:t>
            </a:r>
          </a:p>
        </p:txBody>
      </p:sp>
      <p:sp>
        <p:nvSpPr>
          <p:cNvPr id="20" name="TextBox 19">
            <a:extLst>
              <a:ext uri="{FF2B5EF4-FFF2-40B4-BE49-F238E27FC236}">
                <a16:creationId xmlns:a16="http://schemas.microsoft.com/office/drawing/2014/main" id="{8A5326FB-17AE-9F3A-9ECF-BF661E3E8E2A}"/>
              </a:ext>
            </a:extLst>
          </p:cNvPr>
          <p:cNvSpPr txBox="1"/>
          <p:nvPr/>
        </p:nvSpPr>
        <p:spPr>
          <a:xfrm>
            <a:off x="1691540" y="2856827"/>
            <a:ext cx="13581992" cy="6186309"/>
          </a:xfrm>
          <a:prstGeom prst="rect">
            <a:avLst/>
          </a:prstGeom>
          <a:noFill/>
        </p:spPr>
        <p:txBody>
          <a:bodyPr wrap="square">
            <a:spAutoFit/>
          </a:bodyPr>
          <a:lstStyle/>
          <a:p>
            <a:r>
              <a:rPr lang="en-US" sz="4400" dirty="0"/>
              <a:t>1. User Functionalities:</a:t>
            </a:r>
          </a:p>
          <a:p>
            <a:pPr marL="1028700" lvl="1" indent="-571500">
              <a:buFont typeface="Arial" panose="020B0604020202020204" pitchFamily="34" charset="0"/>
              <a:buChar char="•"/>
            </a:pPr>
            <a:r>
              <a:rPr lang="en-US" sz="4400" dirty="0"/>
              <a:t>Login/Register</a:t>
            </a:r>
          </a:p>
          <a:p>
            <a:pPr marL="1028700" lvl="1" indent="-571500">
              <a:buFont typeface="Arial" panose="020B0604020202020204" pitchFamily="34" charset="0"/>
              <a:buChar char="•"/>
            </a:pPr>
            <a:r>
              <a:rPr lang="en-US" sz="4400" dirty="0"/>
              <a:t>Browse and Buy Books</a:t>
            </a:r>
          </a:p>
          <a:p>
            <a:pPr marL="1028700" lvl="1" indent="-571500">
              <a:buFont typeface="Arial" panose="020B0604020202020204" pitchFamily="34" charset="0"/>
              <a:buChar char="•"/>
            </a:pPr>
            <a:r>
              <a:rPr lang="en-US" sz="4400" dirty="0"/>
              <a:t>Receive WhatsApp Confirmation</a:t>
            </a:r>
          </a:p>
          <a:p>
            <a:pPr lvl="1"/>
            <a:endParaRPr lang="en-US" sz="4400" dirty="0"/>
          </a:p>
          <a:p>
            <a:r>
              <a:rPr lang="en-US" sz="4400" dirty="0"/>
              <a:t>2.  Admin Functionalities:</a:t>
            </a:r>
          </a:p>
          <a:p>
            <a:pPr marL="1028700" lvl="1" indent="-571500">
              <a:buFont typeface="Arial" panose="020B0604020202020204" pitchFamily="34" charset="0"/>
              <a:buChar char="•"/>
            </a:pPr>
            <a:r>
              <a:rPr lang="en-US" sz="4400" dirty="0"/>
              <a:t>Add/Edit Books</a:t>
            </a:r>
          </a:p>
          <a:p>
            <a:pPr marL="1028700" lvl="1" indent="-571500">
              <a:buFont typeface="Arial" panose="020B0604020202020204" pitchFamily="34" charset="0"/>
              <a:buChar char="•"/>
            </a:pPr>
            <a:r>
              <a:rPr lang="en-US" sz="4400" dirty="0"/>
              <a:t>Manage Inventory</a:t>
            </a:r>
          </a:p>
          <a:p>
            <a:pPr marL="1028700" lvl="1" indent="-571500">
              <a:buFont typeface="Arial" panose="020B0604020202020204" pitchFamily="34" charset="0"/>
              <a:buChar char="•"/>
            </a:pPr>
            <a:r>
              <a:rPr lang="en-US" sz="4400" dirty="0"/>
              <a:t> View Sales Reports (Matplotlib)</a:t>
            </a:r>
          </a:p>
        </p:txBody>
      </p:sp>
      <p:sp>
        <p:nvSpPr>
          <p:cNvPr id="22" name="Freeform 15">
            <a:extLst>
              <a:ext uri="{FF2B5EF4-FFF2-40B4-BE49-F238E27FC236}">
                <a16:creationId xmlns:a16="http://schemas.microsoft.com/office/drawing/2014/main" id="{B3ABF541-4A7A-27DF-3CB2-058C2BA7274A}"/>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9"/>
            <a:stretch>
              <a:fillRect/>
            </a:stretch>
          </a:blipFill>
        </p:spPr>
        <p:txBody>
          <a:bodyPr/>
          <a:lstStyle/>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sp>
        <p:nvSpPr>
          <p:cNvPr id="2" name="Freeform 2"/>
          <p:cNvSpPr/>
          <p:nvPr/>
        </p:nvSpPr>
        <p:spPr>
          <a:xfrm rot="-10800000">
            <a:off x="-816223" y="597384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3073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855197" y="-2144863"/>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18999"/>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4983200" y="-1031178"/>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506757" y="2174506"/>
            <a:ext cx="4688376" cy="6245380"/>
          </a:xfrm>
          <a:custGeom>
            <a:avLst/>
            <a:gdLst/>
            <a:ahLst/>
            <a:cxnLst/>
            <a:rect l="l" t="t" r="r" b="b"/>
            <a:pathLst>
              <a:path w="4688376" h="6245380">
                <a:moveTo>
                  <a:pt x="0" y="0"/>
                </a:moveTo>
                <a:lnTo>
                  <a:pt x="4688376" y="0"/>
                </a:lnTo>
                <a:lnTo>
                  <a:pt x="4688376" y="6245380"/>
                </a:lnTo>
                <a:lnTo>
                  <a:pt x="0" y="624538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sp>
        <p:nvSpPr>
          <p:cNvPr id="10" name="Freeform 10"/>
          <p:cNvSpPr/>
          <p:nvPr/>
        </p:nvSpPr>
        <p:spPr>
          <a:xfrm>
            <a:off x="936872" y="5344818"/>
            <a:ext cx="371847" cy="371847"/>
          </a:xfrm>
          <a:custGeom>
            <a:avLst/>
            <a:gdLst/>
            <a:ahLst/>
            <a:cxnLst/>
            <a:rect l="l" t="t" r="r" b="b"/>
            <a:pathLst>
              <a:path w="371847" h="371847">
                <a:moveTo>
                  <a:pt x="0" y="0"/>
                </a:moveTo>
                <a:lnTo>
                  <a:pt x="371847" y="0"/>
                </a:lnTo>
                <a:lnTo>
                  <a:pt x="371847" y="371848"/>
                </a:lnTo>
                <a:lnTo>
                  <a:pt x="0" y="37184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6147640" y="8051980"/>
            <a:ext cx="371847" cy="371847"/>
          </a:xfrm>
          <a:custGeom>
            <a:avLst/>
            <a:gdLst/>
            <a:ahLst/>
            <a:cxnLst/>
            <a:rect l="l" t="t" r="r" b="b"/>
            <a:pathLst>
              <a:path w="371847" h="371847">
                <a:moveTo>
                  <a:pt x="0" y="0"/>
                </a:moveTo>
                <a:lnTo>
                  <a:pt x="371848" y="0"/>
                </a:lnTo>
                <a:lnTo>
                  <a:pt x="371848" y="371847"/>
                </a:lnTo>
                <a:lnTo>
                  <a:pt x="0" y="371847"/>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3" name="Rectangle: Rounded Corners 12">
            <a:extLst>
              <a:ext uri="{FF2B5EF4-FFF2-40B4-BE49-F238E27FC236}">
                <a16:creationId xmlns:a16="http://schemas.microsoft.com/office/drawing/2014/main" id="{D5DF8377-C197-4C4B-2D30-4C048A1246F9}"/>
              </a:ext>
            </a:extLst>
          </p:cNvPr>
          <p:cNvSpPr/>
          <p:nvPr/>
        </p:nvSpPr>
        <p:spPr>
          <a:xfrm>
            <a:off x="288194" y="360215"/>
            <a:ext cx="10675728" cy="1472741"/>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solidFill>
                <a:latin typeface="Britannic Bold" panose="020B0903060703020204" pitchFamily="34" charset="0"/>
              </a:rPr>
              <a:t>Future Scope</a:t>
            </a:r>
          </a:p>
        </p:txBody>
      </p:sp>
      <p:sp>
        <p:nvSpPr>
          <p:cNvPr id="15" name="TextBox 14">
            <a:extLst>
              <a:ext uri="{FF2B5EF4-FFF2-40B4-BE49-F238E27FC236}">
                <a16:creationId xmlns:a16="http://schemas.microsoft.com/office/drawing/2014/main" id="{FECA0D18-ACA2-2EB7-553F-2AD21D58FE7C}"/>
              </a:ext>
            </a:extLst>
          </p:cNvPr>
          <p:cNvSpPr txBox="1"/>
          <p:nvPr/>
        </p:nvSpPr>
        <p:spPr>
          <a:xfrm>
            <a:off x="6540205" y="3937698"/>
            <a:ext cx="13526814" cy="3477875"/>
          </a:xfrm>
          <a:prstGeom prst="rect">
            <a:avLst/>
          </a:prstGeom>
          <a:noFill/>
        </p:spPr>
        <p:txBody>
          <a:bodyPr wrap="square">
            <a:spAutoFit/>
          </a:bodyPr>
          <a:lstStyle/>
          <a:p>
            <a:r>
              <a:rPr lang="en-US" sz="4400" dirty="0"/>
              <a:t>1. AI-based book recommendations</a:t>
            </a:r>
          </a:p>
          <a:p>
            <a:r>
              <a:rPr lang="en-US" sz="4400" dirty="0"/>
              <a:t>2. Integration of multiple payment gateways</a:t>
            </a:r>
          </a:p>
          <a:p>
            <a:r>
              <a:rPr lang="en-US" sz="4400" dirty="0"/>
              <a:t>3. Mobile app for a better user experience</a:t>
            </a:r>
          </a:p>
          <a:p>
            <a:r>
              <a:rPr lang="en-US" sz="4400" dirty="0"/>
              <a:t>4. Automated book restocking alerts</a:t>
            </a:r>
          </a:p>
          <a:p>
            <a:r>
              <a:rPr lang="en-US" sz="4400" dirty="0"/>
              <a:t>5. Multi-vendor support for third-party sellers</a:t>
            </a:r>
          </a:p>
        </p:txBody>
      </p:sp>
      <p:sp>
        <p:nvSpPr>
          <p:cNvPr id="16" name="Freeform 15">
            <a:extLst>
              <a:ext uri="{FF2B5EF4-FFF2-40B4-BE49-F238E27FC236}">
                <a16:creationId xmlns:a16="http://schemas.microsoft.com/office/drawing/2014/main" id="{42D9A46D-36C5-704D-0404-CCD7944EFE67}"/>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10"/>
            <a:stretch>
              <a:fillRect/>
            </a:stretch>
          </a:blipFill>
        </p:spPr>
        <p:txBody>
          <a:bodyPr/>
          <a:lstStyle/>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350A2"/>
        </a:solidFill>
        <a:effectLst/>
      </p:bgPr>
    </p:bg>
    <p:spTree>
      <p:nvGrpSpPr>
        <p:cNvPr id="1" name=""/>
        <p:cNvGrpSpPr/>
        <p:nvPr/>
      </p:nvGrpSpPr>
      <p:grpSpPr>
        <a:xfrm>
          <a:off x="0" y="0"/>
          <a:ext cx="0" cy="0"/>
          <a:chOff x="0" y="0"/>
          <a:chExt cx="0" cy="0"/>
        </a:xfrm>
      </p:grpSpPr>
      <p:sp>
        <p:nvSpPr>
          <p:cNvPr id="2" name="Freeform 2"/>
          <p:cNvSpPr/>
          <p:nvPr/>
        </p:nvSpPr>
        <p:spPr>
          <a:xfrm rot="-10800000">
            <a:off x="-295864" y="5273183"/>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0800000">
            <a:off x="-3219340" y="7804713"/>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10800000">
            <a:off x="13972769" y="-2091859"/>
            <a:ext cx="9975595" cy="9975595"/>
          </a:xfrm>
          <a:custGeom>
            <a:avLst/>
            <a:gdLst/>
            <a:ahLst/>
            <a:cxnLst/>
            <a:rect l="l" t="t" r="r" b="b"/>
            <a:pathLst>
              <a:path w="9975595" h="9975595">
                <a:moveTo>
                  <a:pt x="0" y="0"/>
                </a:moveTo>
                <a:lnTo>
                  <a:pt x="9975595" y="0"/>
                </a:lnTo>
                <a:lnTo>
                  <a:pt x="9975595" y="9975596"/>
                </a:lnTo>
                <a:lnTo>
                  <a:pt x="0" y="9975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rot="-10800000">
            <a:off x="14983200" y="-1057197"/>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1892073" y="5306217"/>
            <a:ext cx="5850693" cy="398713"/>
          </a:xfrm>
          <a:prstGeom prst="rect">
            <a:avLst/>
          </a:prstGeom>
        </p:spPr>
        <p:txBody>
          <a:bodyPr lIns="0" tIns="0" rIns="0" bIns="0" rtlCol="0" anchor="t">
            <a:spAutoFit/>
          </a:bodyPr>
          <a:lstStyle/>
          <a:p>
            <a:pPr algn="l">
              <a:lnSpc>
                <a:spcPts val="3076"/>
              </a:lnSpc>
            </a:pPr>
            <a:endParaRPr lang="en-US" sz="2929" b="1" dirty="0">
              <a:solidFill>
                <a:srgbClr val="C4DF8F"/>
              </a:solidFill>
              <a:latin typeface="Montserrat Medium"/>
              <a:ea typeface="Montserrat Medium"/>
              <a:cs typeface="Montserrat Medium"/>
              <a:sym typeface="Montserrat Medium"/>
            </a:endParaRPr>
          </a:p>
        </p:txBody>
      </p:sp>
      <p:sp>
        <p:nvSpPr>
          <p:cNvPr id="9" name="TextBox 9"/>
          <p:cNvSpPr txBox="1"/>
          <p:nvPr/>
        </p:nvSpPr>
        <p:spPr>
          <a:xfrm>
            <a:off x="3831643" y="6574987"/>
            <a:ext cx="9252706" cy="397545"/>
          </a:xfrm>
          <a:prstGeom prst="rect">
            <a:avLst/>
          </a:prstGeom>
        </p:spPr>
        <p:txBody>
          <a:bodyPr lIns="0" tIns="0" rIns="0" bIns="0" rtlCol="0" anchor="t">
            <a:spAutoFit/>
          </a:bodyPr>
          <a:lstStyle/>
          <a:p>
            <a:pPr marL="632545" lvl="1" indent="-316273" algn="l">
              <a:lnSpc>
                <a:spcPts val="3076"/>
              </a:lnSpc>
              <a:buFont typeface="Arial"/>
              <a:buChar char="•"/>
            </a:pPr>
            <a:endParaRPr lang="en-US" sz="2929" dirty="0">
              <a:solidFill>
                <a:srgbClr val="FFFFFF"/>
              </a:solidFill>
              <a:latin typeface="Montserrat"/>
              <a:ea typeface="Montserrat"/>
              <a:cs typeface="Montserrat"/>
              <a:sym typeface="Montserrat"/>
            </a:endParaRPr>
          </a:p>
        </p:txBody>
      </p:sp>
      <p:sp>
        <p:nvSpPr>
          <p:cNvPr id="10" name="Freeform 10"/>
          <p:cNvSpPr/>
          <p:nvPr/>
        </p:nvSpPr>
        <p:spPr>
          <a:xfrm>
            <a:off x="15459944" y="2538291"/>
            <a:ext cx="463083" cy="463083"/>
          </a:xfrm>
          <a:custGeom>
            <a:avLst/>
            <a:gdLst/>
            <a:ahLst/>
            <a:cxnLst/>
            <a:rect l="l" t="t" r="r" b="b"/>
            <a:pathLst>
              <a:path w="463083" h="463083">
                <a:moveTo>
                  <a:pt x="0" y="0"/>
                </a:moveTo>
                <a:lnTo>
                  <a:pt x="463084" y="0"/>
                </a:lnTo>
                <a:lnTo>
                  <a:pt x="463084" y="463083"/>
                </a:lnTo>
                <a:lnTo>
                  <a:pt x="0" y="46308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a:off x="10861249" y="8055187"/>
            <a:ext cx="283530" cy="283530"/>
          </a:xfrm>
          <a:custGeom>
            <a:avLst/>
            <a:gdLst/>
            <a:ahLst/>
            <a:cxnLst/>
            <a:rect l="l" t="t" r="r" b="b"/>
            <a:pathLst>
              <a:path w="283530" h="283530">
                <a:moveTo>
                  <a:pt x="0" y="0"/>
                </a:moveTo>
                <a:lnTo>
                  <a:pt x="283530" y="0"/>
                </a:lnTo>
                <a:lnTo>
                  <a:pt x="283530" y="283530"/>
                </a:lnTo>
                <a:lnTo>
                  <a:pt x="0" y="28353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2" name="Rectangle: Rounded Corners 11">
            <a:extLst>
              <a:ext uri="{FF2B5EF4-FFF2-40B4-BE49-F238E27FC236}">
                <a16:creationId xmlns:a16="http://schemas.microsoft.com/office/drawing/2014/main" id="{0D80C980-077F-1782-37D0-02E0EE97278E}"/>
              </a:ext>
            </a:extLst>
          </p:cNvPr>
          <p:cNvSpPr/>
          <p:nvPr/>
        </p:nvSpPr>
        <p:spPr>
          <a:xfrm>
            <a:off x="462979" y="471613"/>
            <a:ext cx="9753600" cy="1537189"/>
          </a:xfrm>
          <a:prstGeom prst="roundRect">
            <a:avLst/>
          </a:prstGeom>
          <a:solidFill>
            <a:schemeClr val="accent1">
              <a:lumMod val="60000"/>
              <a:lumOff val="40000"/>
            </a:schemeClr>
          </a:solidFill>
          <a:ln>
            <a:solidFill>
              <a:schemeClr val="accent1">
                <a:lumMod val="50000"/>
              </a:schemeClr>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5400" dirty="0">
                <a:solidFill>
                  <a:schemeClr val="tx1"/>
                </a:solidFill>
                <a:latin typeface="Britannic Bold" panose="020B0903060703020204" pitchFamily="34" charset="0"/>
              </a:rPr>
              <a:t>Conclusion</a:t>
            </a:r>
          </a:p>
        </p:txBody>
      </p:sp>
      <p:sp>
        <p:nvSpPr>
          <p:cNvPr id="15" name="TextBox 14">
            <a:extLst>
              <a:ext uri="{FF2B5EF4-FFF2-40B4-BE49-F238E27FC236}">
                <a16:creationId xmlns:a16="http://schemas.microsoft.com/office/drawing/2014/main" id="{8D2B4D6E-2746-33E6-30D2-0349BB5C3285}"/>
              </a:ext>
            </a:extLst>
          </p:cNvPr>
          <p:cNvSpPr txBox="1"/>
          <p:nvPr/>
        </p:nvSpPr>
        <p:spPr>
          <a:xfrm>
            <a:off x="1162836" y="2895938"/>
            <a:ext cx="13581992" cy="4154984"/>
          </a:xfrm>
          <a:prstGeom prst="rect">
            <a:avLst/>
          </a:prstGeom>
          <a:noFill/>
        </p:spPr>
        <p:txBody>
          <a:bodyPr wrap="square">
            <a:spAutoFit/>
          </a:bodyPr>
          <a:lstStyle/>
          <a:p>
            <a:pPr marL="571500" indent="-571500">
              <a:buFont typeface="Arial" panose="020B0604020202020204" pitchFamily="34" charset="0"/>
              <a:buChar char="•"/>
            </a:pPr>
            <a:r>
              <a:rPr lang="en-US" sz="4400" dirty="0"/>
              <a:t>The Bookstore Management System enhances book purchasing and management through automation. With user-friendly features, sales tracking, and WhatsApp notifications, it offers a convenient experience for both users and admins. Future improvements can make it even more efficient.</a:t>
            </a:r>
          </a:p>
        </p:txBody>
      </p:sp>
      <p:sp>
        <p:nvSpPr>
          <p:cNvPr id="16" name="Freeform 15">
            <a:extLst>
              <a:ext uri="{FF2B5EF4-FFF2-40B4-BE49-F238E27FC236}">
                <a16:creationId xmlns:a16="http://schemas.microsoft.com/office/drawing/2014/main" id="{55643709-070A-FC9D-C113-8DC60FA4D1A2}"/>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8"/>
            <a:stretch>
              <a:fillRect/>
            </a:stretch>
          </a:blipFill>
        </p:spPr>
        <p:txBody>
          <a:bodyPr/>
          <a:lstStyle/>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4DF8F"/>
        </a:solidFill>
        <a:effectLst/>
      </p:bgPr>
    </p:bg>
    <p:spTree>
      <p:nvGrpSpPr>
        <p:cNvPr id="1" name=""/>
        <p:cNvGrpSpPr/>
        <p:nvPr/>
      </p:nvGrpSpPr>
      <p:grpSpPr>
        <a:xfrm>
          <a:off x="0" y="0"/>
          <a:ext cx="0" cy="0"/>
          <a:chOff x="0" y="0"/>
          <a:chExt cx="0" cy="0"/>
        </a:xfrm>
      </p:grpSpPr>
      <p:sp>
        <p:nvSpPr>
          <p:cNvPr id="2" name="Freeform 2"/>
          <p:cNvSpPr/>
          <p:nvPr/>
        </p:nvSpPr>
        <p:spPr>
          <a:xfrm>
            <a:off x="4816062" y="-6290494"/>
            <a:ext cx="9975595" cy="9975595"/>
          </a:xfrm>
          <a:custGeom>
            <a:avLst/>
            <a:gdLst/>
            <a:ahLst/>
            <a:cxnLst/>
            <a:rect l="l" t="t" r="r" b="b"/>
            <a:pathLst>
              <a:path w="9975595" h="9975595">
                <a:moveTo>
                  <a:pt x="0" y="0"/>
                </a:moveTo>
                <a:lnTo>
                  <a:pt x="9975595" y="0"/>
                </a:lnTo>
                <a:lnTo>
                  <a:pt x="9975595" y="9975595"/>
                </a:lnTo>
                <a:lnTo>
                  <a:pt x="0" y="9975595"/>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083366" y="0"/>
            <a:ext cx="8204634" cy="10287000"/>
            <a:chOff x="0" y="0"/>
            <a:chExt cx="10939512" cy="13716000"/>
          </a:xfrm>
        </p:grpSpPr>
        <p:pic>
          <p:nvPicPr>
            <p:cNvPr id="4" name="Picture 4"/>
            <p:cNvPicPr>
              <a:picLocks noChangeAspect="1"/>
            </p:cNvPicPr>
            <p:nvPr/>
          </p:nvPicPr>
          <p:blipFill>
            <a:blip r:embed="rId4"/>
            <a:srcRect l="22583" r="22583"/>
            <a:stretch>
              <a:fillRect/>
            </a:stretch>
          </p:blipFill>
          <p:spPr>
            <a:xfrm>
              <a:off x="0" y="0"/>
              <a:ext cx="10939512" cy="13716000"/>
            </a:xfrm>
            <a:prstGeom prst="rect">
              <a:avLst/>
            </a:prstGeom>
          </p:spPr>
        </p:pic>
      </p:grpSp>
      <p:sp>
        <p:nvSpPr>
          <p:cNvPr id="5" name="Freeform 5"/>
          <p:cNvSpPr/>
          <p:nvPr/>
        </p:nvSpPr>
        <p:spPr>
          <a:xfrm>
            <a:off x="6845085" y="-3817202"/>
            <a:ext cx="7390914" cy="5857299"/>
          </a:xfrm>
          <a:custGeom>
            <a:avLst/>
            <a:gdLst/>
            <a:ahLst/>
            <a:cxnLst/>
            <a:rect l="l" t="t" r="r" b="b"/>
            <a:pathLst>
              <a:path w="7390914" h="5857299">
                <a:moveTo>
                  <a:pt x="0" y="0"/>
                </a:moveTo>
                <a:lnTo>
                  <a:pt x="7390914" y="0"/>
                </a:lnTo>
                <a:lnTo>
                  <a:pt x="7390914" y="5857300"/>
                </a:lnTo>
                <a:lnTo>
                  <a:pt x="0" y="58573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3219340" y="4559118"/>
            <a:ext cx="9975595" cy="9975595"/>
          </a:xfrm>
          <a:custGeom>
            <a:avLst/>
            <a:gdLst/>
            <a:ahLst/>
            <a:cxnLst/>
            <a:rect l="l" t="t" r="r" b="b"/>
            <a:pathLst>
              <a:path w="9975595" h="9975595">
                <a:moveTo>
                  <a:pt x="0" y="0"/>
                </a:moveTo>
                <a:lnTo>
                  <a:pt x="9975596" y="0"/>
                </a:lnTo>
                <a:lnTo>
                  <a:pt x="9975596" y="9975596"/>
                </a:lnTo>
                <a:lnTo>
                  <a:pt x="0" y="9975596"/>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7" name="Freeform 7"/>
          <p:cNvSpPr/>
          <p:nvPr/>
        </p:nvSpPr>
        <p:spPr>
          <a:xfrm>
            <a:off x="-1926999" y="7792999"/>
            <a:ext cx="7390914" cy="5857299"/>
          </a:xfrm>
          <a:custGeom>
            <a:avLst/>
            <a:gdLst/>
            <a:ahLst/>
            <a:cxnLst/>
            <a:rect l="l" t="t" r="r" b="b"/>
            <a:pathLst>
              <a:path w="7390914" h="5857299">
                <a:moveTo>
                  <a:pt x="0" y="0"/>
                </a:moveTo>
                <a:lnTo>
                  <a:pt x="7390914" y="0"/>
                </a:lnTo>
                <a:lnTo>
                  <a:pt x="7390914" y="5857299"/>
                </a:lnTo>
                <a:lnTo>
                  <a:pt x="0" y="585729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a:off x="2099937" y="6668567"/>
            <a:ext cx="1447236" cy="361809"/>
          </a:xfrm>
          <a:custGeom>
            <a:avLst/>
            <a:gdLst/>
            <a:ahLst/>
            <a:cxnLst/>
            <a:rect l="l" t="t" r="r" b="b"/>
            <a:pathLst>
              <a:path w="1447236" h="361809">
                <a:moveTo>
                  <a:pt x="0" y="0"/>
                </a:moveTo>
                <a:lnTo>
                  <a:pt x="1447236" y="0"/>
                </a:lnTo>
                <a:lnTo>
                  <a:pt x="1447236" y="361809"/>
                </a:lnTo>
                <a:lnTo>
                  <a:pt x="0" y="36180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2099937" y="4416061"/>
            <a:ext cx="10275038" cy="1934410"/>
          </a:xfrm>
          <a:prstGeom prst="rect">
            <a:avLst/>
          </a:prstGeom>
        </p:spPr>
        <p:txBody>
          <a:bodyPr lIns="0" tIns="0" rIns="0" bIns="0" rtlCol="0" anchor="t">
            <a:spAutoFit/>
          </a:bodyPr>
          <a:lstStyle/>
          <a:p>
            <a:pPr algn="l">
              <a:lnSpc>
                <a:spcPts val="14746"/>
              </a:lnSpc>
            </a:pPr>
            <a:r>
              <a:rPr lang="en-US" sz="14043" b="1" spc="-800">
                <a:solidFill>
                  <a:srgbClr val="5350A2"/>
                </a:solidFill>
                <a:latin typeface="Montserrat Ultra-Bold"/>
                <a:ea typeface="Montserrat Ultra-Bold"/>
                <a:cs typeface="Montserrat Ultra-Bold"/>
                <a:sym typeface="Montserrat Ultra-Bold"/>
              </a:rPr>
              <a:t>thank you</a:t>
            </a:r>
          </a:p>
        </p:txBody>
      </p:sp>
      <p:sp>
        <p:nvSpPr>
          <p:cNvPr id="10" name="Freeform 10"/>
          <p:cNvSpPr/>
          <p:nvPr/>
        </p:nvSpPr>
        <p:spPr>
          <a:xfrm>
            <a:off x="1868395" y="3453559"/>
            <a:ext cx="463083" cy="463083"/>
          </a:xfrm>
          <a:custGeom>
            <a:avLst/>
            <a:gdLst/>
            <a:ahLst/>
            <a:cxnLst/>
            <a:rect l="l" t="t" r="r" b="b"/>
            <a:pathLst>
              <a:path w="463083" h="463083">
                <a:moveTo>
                  <a:pt x="0" y="0"/>
                </a:moveTo>
                <a:lnTo>
                  <a:pt x="463084" y="0"/>
                </a:lnTo>
                <a:lnTo>
                  <a:pt x="463084" y="463084"/>
                </a:lnTo>
                <a:lnTo>
                  <a:pt x="0" y="46308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a:off x="9144000" y="7030376"/>
            <a:ext cx="279507" cy="279507"/>
          </a:xfrm>
          <a:custGeom>
            <a:avLst/>
            <a:gdLst/>
            <a:ahLst/>
            <a:cxnLst/>
            <a:rect l="l" t="t" r="r" b="b"/>
            <a:pathLst>
              <a:path w="279507" h="279507">
                <a:moveTo>
                  <a:pt x="0" y="0"/>
                </a:moveTo>
                <a:lnTo>
                  <a:pt x="279507" y="0"/>
                </a:lnTo>
                <a:lnTo>
                  <a:pt x="279507" y="279506"/>
                </a:lnTo>
                <a:lnTo>
                  <a:pt x="0" y="27950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5">
            <a:extLst>
              <a:ext uri="{FF2B5EF4-FFF2-40B4-BE49-F238E27FC236}">
                <a16:creationId xmlns:a16="http://schemas.microsoft.com/office/drawing/2014/main" id="{574F490C-F6B3-82FF-4EBC-4EFDFF00FC95}"/>
              </a:ext>
            </a:extLst>
          </p:cNvPr>
          <p:cNvSpPr/>
          <p:nvPr/>
        </p:nvSpPr>
        <p:spPr>
          <a:xfrm>
            <a:off x="12420600" y="90910"/>
            <a:ext cx="5662216" cy="1421034"/>
          </a:xfrm>
          <a:custGeom>
            <a:avLst/>
            <a:gdLst/>
            <a:ahLst/>
            <a:cxnLst/>
            <a:rect l="l" t="t" r="r" b="b"/>
            <a:pathLst>
              <a:path w="5873636" h="1488899">
                <a:moveTo>
                  <a:pt x="0" y="0"/>
                </a:moveTo>
                <a:lnTo>
                  <a:pt x="5873636" y="0"/>
                </a:lnTo>
                <a:lnTo>
                  <a:pt x="5873636" y="1488899"/>
                </a:lnTo>
                <a:lnTo>
                  <a:pt x="0" y="1488899"/>
                </a:lnTo>
                <a:lnTo>
                  <a:pt x="0" y="0"/>
                </a:lnTo>
                <a:close/>
              </a:path>
            </a:pathLst>
          </a:custGeom>
          <a:blipFill>
            <a:blip r:embed="rId11"/>
            <a:stretch>
              <a:fillRect/>
            </a:stretch>
          </a:blipFill>
        </p:spPr>
        <p:txBody>
          <a:bodyPr/>
          <a:lstStyle/>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266</TotalTime>
  <Words>191</Words>
  <Application>Microsoft Office PowerPoint</Application>
  <PresentationFormat>Custom</PresentationFormat>
  <Paragraphs>32</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Britannic Bold</vt:lpstr>
      <vt:lpstr>Montserrat Medium</vt:lpstr>
      <vt:lpstr>Arial</vt:lpstr>
      <vt:lpstr>Montserrat</vt:lpstr>
      <vt:lpstr>Montserrat Ultra-Bold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Blue Creative Education Presentation</dc:title>
  <cp:lastModifiedBy>Jay Bhadani</cp:lastModifiedBy>
  <cp:revision>3</cp:revision>
  <dcterms:created xsi:type="dcterms:W3CDTF">2006-08-16T00:00:00Z</dcterms:created>
  <dcterms:modified xsi:type="dcterms:W3CDTF">2025-02-27T18:27:20Z</dcterms:modified>
  <dc:identifier>DAGgSacPjmQ</dc:identifier>
</cp:coreProperties>
</file>