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 1" charset="1" panose="020B0503030501040103"/>
      <p:regular r:id="rId14"/>
    </p:embeddedFont>
    <p:embeddedFont>
      <p:font typeface="Canva Sans 1 Bold" charset="1" panose="020B0803030501040103"/>
      <p:regular r:id="rId15"/>
    </p:embeddedFont>
    <p:embeddedFont>
      <p:font typeface="Canva Sans 1 Italics" charset="1" panose="020B0503030501040103"/>
      <p:regular r:id="rId16"/>
    </p:embeddedFont>
    <p:embeddedFont>
      <p:font typeface="Canva Sans 1 Bold Italics" charset="1" panose="020B0803030501040103"/>
      <p:regular r:id="rId17"/>
    </p:embeddedFont>
    <p:embeddedFont>
      <p:font typeface="Canva Sans 2" charset="1" panose="020B0503030501040103"/>
      <p:regular r:id="rId18"/>
    </p:embeddedFont>
    <p:embeddedFont>
      <p:font typeface="Canva Sans 2 Bold" charset="1" panose="020B0803030501040103"/>
      <p:regular r:id="rId19"/>
    </p:embeddedFont>
    <p:embeddedFont>
      <p:font typeface="Canva Sans 2 Italics" charset="1" panose="020B0503030501040103"/>
      <p:regular r:id="rId20"/>
    </p:embeddedFont>
    <p:embeddedFont>
      <p:font typeface="Canva Sans 2 Bold Italics" charset="1" panose="020B0803030501040103"/>
      <p:regular r:id="rId21"/>
    </p:embeddedFont>
    <p:embeddedFont>
      <p:font typeface="Canva Sans 2 Medium" charset="1" panose="020B0603030501040103"/>
      <p:regular r:id="rId22"/>
    </p:embeddedFont>
    <p:embeddedFont>
      <p:font typeface="Canva Sans 2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691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21403" y="-356718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7574397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5623560" y="8324850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72892" y="3269855"/>
            <a:ext cx="4504495" cy="2923167"/>
          </a:xfrm>
          <a:custGeom>
            <a:avLst/>
            <a:gdLst/>
            <a:ahLst/>
            <a:cxnLst/>
            <a:rect r="r" b="b" t="t" l="l"/>
            <a:pathLst>
              <a:path h="2923167" w="4504495">
                <a:moveTo>
                  <a:pt x="0" y="0"/>
                </a:moveTo>
                <a:lnTo>
                  <a:pt x="4504496" y="0"/>
                </a:lnTo>
                <a:lnTo>
                  <a:pt x="4504496" y="2923167"/>
                </a:lnTo>
                <a:lnTo>
                  <a:pt x="0" y="2923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096" r="0" b="-309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46516" y="4111578"/>
            <a:ext cx="7712897" cy="174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6796">
                <a:solidFill>
                  <a:srgbClr val="FFFFFF"/>
                </a:solidFill>
                <a:latin typeface="DM Sans Bold"/>
              </a:rPr>
              <a:t>BOURNE </a:t>
            </a:r>
          </a:p>
          <a:p>
            <a:pPr algn="ctr">
              <a:lnSpc>
                <a:spcPts val="6796"/>
              </a:lnSpc>
            </a:pPr>
            <a:r>
              <a:rPr lang="en-US" sz="6796">
                <a:solidFill>
                  <a:srgbClr val="FFFFFF"/>
                </a:solidFill>
                <a:latin typeface="DM Sans Bold"/>
              </a:rPr>
              <a:t>INTELLIGENCE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51968" y="6635510"/>
            <a:ext cx="8235134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Business Intelligence Market Research of IT &amp; HR jobs in Australia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027466" y="3631508"/>
            <a:ext cx="19050" cy="25615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4479" y="392000"/>
            <a:ext cx="550009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4F4ED"/>
                </a:solidFill>
                <a:latin typeface="DM Sans Bold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4F4ED"/>
                </a:solidFill>
                <a:latin typeface="DM Sans Bold"/>
              </a:rPr>
              <a:t>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15187" y="2883698"/>
            <a:ext cx="1938412" cy="93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 spc="805">
                <a:solidFill>
                  <a:srgbClr val="F4F4ED"/>
                </a:solidFill>
                <a:latin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47439" y="3970071"/>
            <a:ext cx="1938412" cy="93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 spc="805">
                <a:solidFill>
                  <a:srgbClr val="F4F4ED"/>
                </a:solidFill>
                <a:latin typeface="DM Sans Bold"/>
              </a:rPr>
              <a:t>02.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53600" y="3052498"/>
            <a:ext cx="6726444" cy="46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spc="402">
                <a:solidFill>
                  <a:srgbClr val="F4F4ED"/>
                </a:solidFill>
                <a:latin typeface="DM Sans Bold"/>
              </a:rPr>
              <a:t>STATE WISE JOBS</a:t>
            </a:r>
            <a:r>
              <a:rPr lang="en-US" sz="3500" spc="402">
                <a:solidFill>
                  <a:srgbClr val="F4F4ED"/>
                </a:solidFill>
                <a:latin typeface="DM Sans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5852" y="4174228"/>
            <a:ext cx="8800353" cy="46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spc="402">
                <a:solidFill>
                  <a:srgbClr val="F4F4ED"/>
                </a:solidFill>
                <a:latin typeface="DM Sans Bold"/>
              </a:rPr>
              <a:t>TOP 10 SKILLS (TOOLS)</a:t>
            </a:r>
            <a:r>
              <a:rPr lang="en-US" sz="3500" spc="402">
                <a:solidFill>
                  <a:srgbClr val="F4F4ED"/>
                </a:solidFill>
                <a:latin typeface="DM Sans Bold"/>
              </a:rPr>
              <a:t> required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47439" y="5222822"/>
            <a:ext cx="1938412" cy="93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 spc="805">
                <a:solidFill>
                  <a:srgbClr val="F4F4ED"/>
                </a:solidFill>
                <a:latin typeface="DM Sans Bold"/>
              </a:rPr>
              <a:t>03.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53600" y="5254575"/>
            <a:ext cx="6726444" cy="908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spc="402">
                <a:solidFill>
                  <a:srgbClr val="F4F4ED"/>
                </a:solidFill>
                <a:latin typeface="DM Sans Bold"/>
              </a:rPr>
              <a:t>SALARIES</a:t>
            </a:r>
            <a:r>
              <a:rPr lang="en-US" sz="3500" spc="402">
                <a:solidFill>
                  <a:srgbClr val="F4F4ED"/>
                </a:solidFill>
                <a:latin typeface="DM Sans Bold"/>
              </a:rPr>
              <a:t> of the companies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90901" y="6476963"/>
            <a:ext cx="1938412" cy="93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 spc="805">
                <a:solidFill>
                  <a:srgbClr val="F4F4ED"/>
                </a:solidFill>
                <a:latin typeface="DM Sans Bold"/>
              </a:rPr>
              <a:t>04.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29313" y="6676988"/>
            <a:ext cx="10851842" cy="46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spc="402">
                <a:solidFill>
                  <a:srgbClr val="F4F4ED"/>
                </a:solidFill>
                <a:latin typeface="DM Sans Bold"/>
              </a:rPr>
              <a:t>STATE WISE AVERAGE SALARY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390901" y="7559653"/>
            <a:ext cx="1938412" cy="93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 spc="805">
                <a:solidFill>
                  <a:srgbClr val="F4F4ED"/>
                </a:solidFill>
                <a:latin typeface="DM Sans Bold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29313" y="7759912"/>
            <a:ext cx="10851842" cy="46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spc="402">
                <a:solidFill>
                  <a:srgbClr val="F4F4ED"/>
                </a:solidFill>
                <a:latin typeface="DM Sans Bold"/>
              </a:rPr>
              <a:t>CATEGORY WISE JOBS AVAILABLE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90901" y="8642344"/>
            <a:ext cx="1938412" cy="93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 spc="805">
                <a:solidFill>
                  <a:srgbClr val="F4F4ED"/>
                </a:solidFill>
                <a:latin typeface="DM Sans Bold"/>
              </a:rPr>
              <a:t>06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29313" y="8842602"/>
            <a:ext cx="10851842" cy="46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spc="402">
                <a:solidFill>
                  <a:srgbClr val="F4F4ED"/>
                </a:solidFill>
                <a:latin typeface="DM Sans Bold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1555" y="8123639"/>
            <a:ext cx="1454290" cy="2081274"/>
          </a:xfrm>
          <a:custGeom>
            <a:avLst/>
            <a:gdLst/>
            <a:ahLst/>
            <a:cxnLst/>
            <a:rect r="r" b="b" t="t" l="l"/>
            <a:pathLst>
              <a:path h="2081274" w="1454290">
                <a:moveTo>
                  <a:pt x="0" y="0"/>
                </a:moveTo>
                <a:lnTo>
                  <a:pt x="1454290" y="0"/>
                </a:lnTo>
                <a:lnTo>
                  <a:pt x="1454290" y="2081274"/>
                </a:lnTo>
                <a:lnTo>
                  <a:pt x="0" y="20812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53343" y="1885668"/>
            <a:ext cx="12303889" cy="7217267"/>
          </a:xfrm>
          <a:custGeom>
            <a:avLst/>
            <a:gdLst/>
            <a:ahLst/>
            <a:cxnLst/>
            <a:rect r="r" b="b" t="t" l="l"/>
            <a:pathLst>
              <a:path h="7217267" w="12303889">
                <a:moveTo>
                  <a:pt x="0" y="0"/>
                </a:moveTo>
                <a:lnTo>
                  <a:pt x="12303890" y="0"/>
                </a:lnTo>
                <a:lnTo>
                  <a:pt x="12303890" y="7217268"/>
                </a:lnTo>
                <a:lnTo>
                  <a:pt x="0" y="72172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73592" y="422083"/>
            <a:ext cx="2249540" cy="3188781"/>
          </a:xfrm>
          <a:custGeom>
            <a:avLst/>
            <a:gdLst/>
            <a:ahLst/>
            <a:cxnLst/>
            <a:rect r="r" b="b" t="t" l="l"/>
            <a:pathLst>
              <a:path h="3188781" w="2249540">
                <a:moveTo>
                  <a:pt x="0" y="0"/>
                </a:moveTo>
                <a:lnTo>
                  <a:pt x="2249541" y="0"/>
                </a:lnTo>
                <a:lnTo>
                  <a:pt x="2249541" y="3188781"/>
                </a:lnTo>
                <a:lnTo>
                  <a:pt x="0" y="3188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80778" y="685797"/>
            <a:ext cx="6726444" cy="68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4C6FBF"/>
                </a:solidFill>
                <a:latin typeface="Canva Sans 1 Bold"/>
              </a:rPr>
              <a:t>STATE WISE JOBS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15002" y="1558929"/>
            <a:ext cx="14544298" cy="7616438"/>
            <a:chOff x="0" y="0"/>
            <a:chExt cx="3830597" cy="200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30597" cy="2005975"/>
            </a:xfrm>
            <a:custGeom>
              <a:avLst/>
              <a:gdLst/>
              <a:ahLst/>
              <a:cxnLst/>
              <a:rect r="r" b="b" t="t" l="l"/>
              <a:pathLst>
                <a:path h="2005975" w="3830597">
                  <a:moveTo>
                    <a:pt x="25550" y="0"/>
                  </a:moveTo>
                  <a:lnTo>
                    <a:pt x="3805046" y="0"/>
                  </a:lnTo>
                  <a:cubicBezTo>
                    <a:pt x="3811823" y="0"/>
                    <a:pt x="3818322" y="2692"/>
                    <a:pt x="3823113" y="7484"/>
                  </a:cubicBezTo>
                  <a:cubicBezTo>
                    <a:pt x="3827905" y="12275"/>
                    <a:pt x="3830597" y="18774"/>
                    <a:pt x="3830597" y="25550"/>
                  </a:cubicBezTo>
                  <a:lnTo>
                    <a:pt x="3830597" y="1980425"/>
                  </a:lnTo>
                  <a:cubicBezTo>
                    <a:pt x="3830597" y="1987201"/>
                    <a:pt x="3827905" y="1993700"/>
                    <a:pt x="3823113" y="1998492"/>
                  </a:cubicBezTo>
                  <a:cubicBezTo>
                    <a:pt x="3818322" y="2003284"/>
                    <a:pt x="3811823" y="2005975"/>
                    <a:pt x="3805046" y="2005975"/>
                  </a:cubicBezTo>
                  <a:lnTo>
                    <a:pt x="25550" y="2005975"/>
                  </a:lnTo>
                  <a:cubicBezTo>
                    <a:pt x="18774" y="2005975"/>
                    <a:pt x="12275" y="2003284"/>
                    <a:pt x="7484" y="1998492"/>
                  </a:cubicBezTo>
                  <a:cubicBezTo>
                    <a:pt x="2692" y="1993700"/>
                    <a:pt x="0" y="1987201"/>
                    <a:pt x="0" y="1980425"/>
                  </a:cubicBezTo>
                  <a:lnTo>
                    <a:pt x="0" y="25550"/>
                  </a:lnTo>
                  <a:cubicBezTo>
                    <a:pt x="0" y="18774"/>
                    <a:pt x="2692" y="12275"/>
                    <a:pt x="7484" y="7484"/>
                  </a:cubicBezTo>
                  <a:cubicBezTo>
                    <a:pt x="12275" y="2692"/>
                    <a:pt x="18774" y="0"/>
                    <a:pt x="25550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830597" cy="2063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5970084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8008" y="6994805"/>
            <a:ext cx="2233484" cy="3071041"/>
          </a:xfrm>
          <a:custGeom>
            <a:avLst/>
            <a:gdLst/>
            <a:ahLst/>
            <a:cxnLst/>
            <a:rect r="r" b="b" t="t" l="l"/>
            <a:pathLst>
              <a:path h="3071041" w="2233484">
                <a:moveTo>
                  <a:pt x="0" y="0"/>
                </a:moveTo>
                <a:lnTo>
                  <a:pt x="2233484" y="0"/>
                </a:lnTo>
                <a:lnTo>
                  <a:pt x="2233484" y="3071041"/>
                </a:lnTo>
                <a:lnTo>
                  <a:pt x="0" y="3071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15002" y="2106542"/>
            <a:ext cx="13797467" cy="6521212"/>
          </a:xfrm>
          <a:custGeom>
            <a:avLst/>
            <a:gdLst/>
            <a:ahLst/>
            <a:cxnLst/>
            <a:rect r="r" b="b" t="t" l="l"/>
            <a:pathLst>
              <a:path h="6521212" w="13797467">
                <a:moveTo>
                  <a:pt x="0" y="0"/>
                </a:moveTo>
                <a:lnTo>
                  <a:pt x="13797467" y="0"/>
                </a:lnTo>
                <a:lnTo>
                  <a:pt x="13797467" y="6521212"/>
                </a:lnTo>
                <a:lnTo>
                  <a:pt x="0" y="65212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19" r="0" b="-113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95536" y="132468"/>
            <a:ext cx="1792464" cy="1792464"/>
          </a:xfrm>
          <a:custGeom>
            <a:avLst/>
            <a:gdLst/>
            <a:ahLst/>
            <a:cxnLst/>
            <a:rect r="r" b="b" t="t" l="l"/>
            <a:pathLst>
              <a:path h="1792464" w="1792464">
                <a:moveTo>
                  <a:pt x="0" y="0"/>
                </a:moveTo>
                <a:lnTo>
                  <a:pt x="1792464" y="0"/>
                </a:lnTo>
                <a:lnTo>
                  <a:pt x="1792464" y="1792464"/>
                </a:lnTo>
                <a:lnTo>
                  <a:pt x="0" y="17924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409488"/>
            <a:ext cx="14579947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7000">
                <a:solidFill>
                  <a:srgbClr val="000000"/>
                </a:solidFill>
                <a:latin typeface="DM Sans Bold"/>
              </a:rPr>
              <a:t>TOP 10 SKILLS (TOOLS)  REQUIRED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576522" y="942075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0574" y="8493301"/>
            <a:ext cx="2759537" cy="1793699"/>
          </a:xfrm>
          <a:custGeom>
            <a:avLst/>
            <a:gdLst/>
            <a:ahLst/>
            <a:cxnLst/>
            <a:rect r="r" b="b" t="t" l="l"/>
            <a:pathLst>
              <a:path h="1793699" w="2759537">
                <a:moveTo>
                  <a:pt x="0" y="0"/>
                </a:moveTo>
                <a:lnTo>
                  <a:pt x="2759537" y="0"/>
                </a:lnTo>
                <a:lnTo>
                  <a:pt x="2759537" y="1793699"/>
                </a:lnTo>
                <a:lnTo>
                  <a:pt x="0" y="1793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3122" y="2761009"/>
            <a:ext cx="11541343" cy="6263049"/>
          </a:xfrm>
          <a:custGeom>
            <a:avLst/>
            <a:gdLst/>
            <a:ahLst/>
            <a:cxnLst/>
            <a:rect r="r" b="b" t="t" l="l"/>
            <a:pathLst>
              <a:path h="6263049" w="11541343">
                <a:moveTo>
                  <a:pt x="0" y="0"/>
                </a:moveTo>
                <a:lnTo>
                  <a:pt x="11541343" y="0"/>
                </a:lnTo>
                <a:lnTo>
                  <a:pt x="11541343" y="6263050"/>
                </a:lnTo>
                <a:lnTo>
                  <a:pt x="0" y="626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744" y="1405987"/>
            <a:ext cx="2554513" cy="2554513"/>
          </a:xfrm>
          <a:custGeom>
            <a:avLst/>
            <a:gdLst/>
            <a:ahLst/>
            <a:cxnLst/>
            <a:rect r="r" b="b" t="t" l="l"/>
            <a:pathLst>
              <a:path h="2554513" w="2554513">
                <a:moveTo>
                  <a:pt x="0" y="0"/>
                </a:moveTo>
                <a:lnTo>
                  <a:pt x="2554514" y="0"/>
                </a:lnTo>
                <a:lnTo>
                  <a:pt x="2554514" y="2554514"/>
                </a:lnTo>
                <a:lnTo>
                  <a:pt x="0" y="25545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25250" y="7689651"/>
            <a:ext cx="2387222" cy="2244589"/>
          </a:xfrm>
          <a:custGeom>
            <a:avLst/>
            <a:gdLst/>
            <a:ahLst/>
            <a:cxnLst/>
            <a:rect r="r" b="b" t="t" l="l"/>
            <a:pathLst>
              <a:path h="2244589" w="2387222">
                <a:moveTo>
                  <a:pt x="0" y="0"/>
                </a:moveTo>
                <a:lnTo>
                  <a:pt x="2387221" y="0"/>
                </a:lnTo>
                <a:lnTo>
                  <a:pt x="2387221" y="2244589"/>
                </a:lnTo>
                <a:lnTo>
                  <a:pt x="0" y="22445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6009" y="1731065"/>
            <a:ext cx="3065703" cy="1844996"/>
          </a:xfrm>
          <a:custGeom>
            <a:avLst/>
            <a:gdLst/>
            <a:ahLst/>
            <a:cxnLst/>
            <a:rect r="r" b="b" t="t" l="l"/>
            <a:pathLst>
              <a:path h="1844996" w="3065703">
                <a:moveTo>
                  <a:pt x="0" y="0"/>
                </a:moveTo>
                <a:lnTo>
                  <a:pt x="3065703" y="0"/>
                </a:lnTo>
                <a:lnTo>
                  <a:pt x="3065703" y="1844996"/>
                </a:lnTo>
                <a:lnTo>
                  <a:pt x="0" y="18449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03535" y="881631"/>
            <a:ext cx="12080930" cy="84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4"/>
              </a:lnSpc>
              <a:spcBef>
                <a:spcPct val="0"/>
              </a:spcBef>
            </a:pPr>
            <a:r>
              <a:rPr lang="en-US" sz="5921">
                <a:solidFill>
                  <a:srgbClr val="000000"/>
                </a:solidFill>
                <a:latin typeface="DM Sans Bold"/>
              </a:rPr>
              <a:t>SALARIES  </a:t>
            </a:r>
            <a:r>
              <a:rPr lang="en-US" sz="5921">
                <a:solidFill>
                  <a:srgbClr val="000000"/>
                </a:solidFill>
                <a:latin typeface="DM Sans Bold"/>
              </a:rPr>
              <a:t>OF THE COMPANIES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0273" y="2233143"/>
            <a:ext cx="9342715" cy="5820713"/>
          </a:xfrm>
          <a:custGeom>
            <a:avLst/>
            <a:gdLst/>
            <a:ahLst/>
            <a:cxnLst/>
            <a:rect r="r" b="b" t="t" l="l"/>
            <a:pathLst>
              <a:path h="5820713" w="9342715">
                <a:moveTo>
                  <a:pt x="0" y="0"/>
                </a:moveTo>
                <a:lnTo>
                  <a:pt x="9342715" y="0"/>
                </a:lnTo>
                <a:lnTo>
                  <a:pt x="9342715" y="5820714"/>
                </a:lnTo>
                <a:lnTo>
                  <a:pt x="0" y="5820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69459" y="2061386"/>
            <a:ext cx="7800925" cy="5700475"/>
          </a:xfrm>
          <a:custGeom>
            <a:avLst/>
            <a:gdLst/>
            <a:ahLst/>
            <a:cxnLst/>
            <a:rect r="r" b="b" t="t" l="l"/>
            <a:pathLst>
              <a:path h="5700475" w="7800925">
                <a:moveTo>
                  <a:pt x="0" y="0"/>
                </a:moveTo>
                <a:lnTo>
                  <a:pt x="7800924" y="0"/>
                </a:lnTo>
                <a:lnTo>
                  <a:pt x="7800924" y="5700475"/>
                </a:lnTo>
                <a:lnTo>
                  <a:pt x="0" y="5700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34912" y="7761861"/>
            <a:ext cx="1321070" cy="1975431"/>
          </a:xfrm>
          <a:custGeom>
            <a:avLst/>
            <a:gdLst/>
            <a:ahLst/>
            <a:cxnLst/>
            <a:rect r="r" b="b" t="t" l="l"/>
            <a:pathLst>
              <a:path h="1975431" w="1321070">
                <a:moveTo>
                  <a:pt x="0" y="0"/>
                </a:moveTo>
                <a:lnTo>
                  <a:pt x="1321069" y="0"/>
                </a:lnTo>
                <a:lnTo>
                  <a:pt x="1321069" y="1975432"/>
                </a:lnTo>
                <a:lnTo>
                  <a:pt x="0" y="1975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0015" y="8341575"/>
            <a:ext cx="1989915" cy="1833450"/>
          </a:xfrm>
          <a:custGeom>
            <a:avLst/>
            <a:gdLst/>
            <a:ahLst/>
            <a:cxnLst/>
            <a:rect r="r" b="b" t="t" l="l"/>
            <a:pathLst>
              <a:path h="1833450" w="1989915">
                <a:moveTo>
                  <a:pt x="0" y="0"/>
                </a:moveTo>
                <a:lnTo>
                  <a:pt x="1989915" y="0"/>
                </a:lnTo>
                <a:lnTo>
                  <a:pt x="1989915" y="1833450"/>
                </a:lnTo>
                <a:lnTo>
                  <a:pt x="0" y="1833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015" y="263758"/>
            <a:ext cx="2082762" cy="1529883"/>
          </a:xfrm>
          <a:custGeom>
            <a:avLst/>
            <a:gdLst/>
            <a:ahLst/>
            <a:cxnLst/>
            <a:rect r="r" b="b" t="t" l="l"/>
            <a:pathLst>
              <a:path h="1529883" w="2082762">
                <a:moveTo>
                  <a:pt x="0" y="0"/>
                </a:moveTo>
                <a:lnTo>
                  <a:pt x="2082762" y="0"/>
                </a:lnTo>
                <a:lnTo>
                  <a:pt x="2082762" y="1529884"/>
                </a:lnTo>
                <a:lnTo>
                  <a:pt x="0" y="15298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18079" y="792159"/>
            <a:ext cx="10851842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STATE WISE AVERAGE SALARY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17676" y="200012"/>
            <a:ext cx="2253153" cy="2187607"/>
          </a:xfrm>
          <a:custGeom>
            <a:avLst/>
            <a:gdLst/>
            <a:ahLst/>
            <a:cxnLst/>
            <a:rect r="r" b="b" t="t" l="l"/>
            <a:pathLst>
              <a:path h="2187607" w="2253153">
                <a:moveTo>
                  <a:pt x="0" y="0"/>
                </a:moveTo>
                <a:lnTo>
                  <a:pt x="2253153" y="0"/>
                </a:lnTo>
                <a:lnTo>
                  <a:pt x="2253153" y="2187607"/>
                </a:lnTo>
                <a:lnTo>
                  <a:pt x="0" y="2187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70324" y="2321562"/>
            <a:ext cx="13547353" cy="6936738"/>
          </a:xfrm>
          <a:custGeom>
            <a:avLst/>
            <a:gdLst/>
            <a:ahLst/>
            <a:cxnLst/>
            <a:rect r="r" b="b" t="t" l="l"/>
            <a:pathLst>
              <a:path h="6936738" w="13547353">
                <a:moveTo>
                  <a:pt x="0" y="0"/>
                </a:moveTo>
                <a:lnTo>
                  <a:pt x="13547352" y="0"/>
                </a:lnTo>
                <a:lnTo>
                  <a:pt x="13547352" y="6936738"/>
                </a:lnTo>
                <a:lnTo>
                  <a:pt x="0" y="6936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524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84084"/>
            <a:ext cx="2628946" cy="2203535"/>
          </a:xfrm>
          <a:custGeom>
            <a:avLst/>
            <a:gdLst/>
            <a:ahLst/>
            <a:cxnLst/>
            <a:rect r="r" b="b" t="t" l="l"/>
            <a:pathLst>
              <a:path h="2203535" w="2628946">
                <a:moveTo>
                  <a:pt x="0" y="0"/>
                </a:moveTo>
                <a:lnTo>
                  <a:pt x="2628946" y="0"/>
                </a:lnTo>
                <a:lnTo>
                  <a:pt x="2628946" y="2203535"/>
                </a:lnTo>
                <a:lnTo>
                  <a:pt x="0" y="2203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18079" y="792159"/>
            <a:ext cx="10851842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CATEGORY WISE JOBS AVAILABLE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48951" y="-38186"/>
            <a:ext cx="1036091" cy="1490778"/>
          </a:xfrm>
          <a:custGeom>
            <a:avLst/>
            <a:gdLst/>
            <a:ahLst/>
            <a:cxnLst/>
            <a:rect r="r" b="b" t="t" l="l"/>
            <a:pathLst>
              <a:path h="1490778" w="1036091">
                <a:moveTo>
                  <a:pt x="0" y="0"/>
                </a:moveTo>
                <a:lnTo>
                  <a:pt x="1036090" y="0"/>
                </a:lnTo>
                <a:lnTo>
                  <a:pt x="1036090" y="1490778"/>
                </a:lnTo>
                <a:lnTo>
                  <a:pt x="0" y="1490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73937" y="342430"/>
            <a:ext cx="20835874" cy="95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3"/>
              </a:lnSpc>
            </a:pPr>
            <a:r>
              <a:rPr lang="en-US" sz="6721">
                <a:solidFill>
                  <a:srgbClr val="737373"/>
                </a:solidFill>
                <a:latin typeface="DM Sans Bold"/>
              </a:rPr>
              <a:t>RECOMMENDATION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555132"/>
            <a:ext cx="1790259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C6FBF"/>
                </a:solidFill>
                <a:latin typeface="Canva Sans 2 Bold"/>
              </a:rPr>
              <a:t>Data and </a:t>
            </a:r>
            <a:r>
              <a:rPr lang="en-US" sz="3399">
                <a:solidFill>
                  <a:srgbClr val="4C6FBF"/>
                </a:solidFill>
                <a:latin typeface="Canva Sans 2 Bold"/>
              </a:rPr>
              <a:t>Analytics Category: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1012C"/>
                </a:solidFill>
                <a:latin typeface="Canva Sans 2"/>
              </a:rPr>
              <a:t>Consider exploring roles related to Power BI, Tableau, and SQL Server, as they are commonly requested skills.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1012C"/>
                </a:solidFill>
                <a:latin typeface="Canva Sans 2"/>
              </a:rPr>
              <a:t>Since Power BI is a prevalent tool, gaining expertise in it could open up various opportunities.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1012C"/>
                </a:solidFill>
                <a:latin typeface="Canva Sans 2"/>
              </a:rPr>
              <a:t>For more advanced roles like Data Architect or Data Engineering Lead, proficiency in Azure and other cloud platforms could be valuable.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913127"/>
            <a:ext cx="18288000" cy="4705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70">
                <a:solidFill>
                  <a:srgbClr val="06B293"/>
                </a:solidFill>
                <a:latin typeface="Canva Sans 2 Bold"/>
              </a:rPr>
              <a:t>Administration/Support:</a:t>
            </a:r>
            <a:r>
              <a:rPr lang="en-US" sz="3370">
                <a:solidFill>
                  <a:srgbClr val="06B293"/>
                </a:solidFill>
                <a:latin typeface="Canva Sans 2"/>
              </a:rPr>
              <a:t> </a:t>
            </a:r>
          </a:p>
          <a:p>
            <a:pPr marL="727718" indent="-363859" lvl="1">
              <a:lnSpc>
                <a:spcPts val="4718"/>
              </a:lnSpc>
              <a:buFont typeface="Arial"/>
              <a:buChar char="•"/>
            </a:pPr>
            <a:r>
              <a:rPr lang="en-US" sz="3370">
                <a:solidFill>
                  <a:srgbClr val="000000"/>
                </a:solidFill>
                <a:latin typeface="Canva Sans 2"/>
              </a:rPr>
              <a:t>SharePoint, SQL skills for roles like SharePoint Admin and Automation Developer. Admin roles need tech skills and tool understanding.</a:t>
            </a:r>
          </a:p>
          <a:p>
            <a:pPr>
              <a:lnSpc>
                <a:spcPts val="4718"/>
              </a:lnSpc>
            </a:pPr>
          </a:p>
          <a:p>
            <a:pPr algn="ctr">
              <a:lnSpc>
                <a:spcPts val="4718"/>
              </a:lnSpc>
            </a:pPr>
            <a:r>
              <a:rPr lang="en-US" sz="3370">
                <a:solidFill>
                  <a:srgbClr val="E81DA3"/>
                </a:solidFill>
                <a:latin typeface="Canva Sans 2 Bold"/>
              </a:rPr>
              <a:t>HR and Business Development/Sales:</a:t>
            </a:r>
            <a:r>
              <a:rPr lang="en-US" sz="3370">
                <a:solidFill>
                  <a:srgbClr val="E81DA3"/>
                </a:solidFill>
                <a:latin typeface="Canva Sans 2"/>
              </a:rPr>
              <a:t> </a:t>
            </a:r>
          </a:p>
          <a:p>
            <a:pPr marL="727718" indent="-363859" lvl="1">
              <a:lnSpc>
                <a:spcPts val="4718"/>
              </a:lnSpc>
              <a:buFont typeface="Arial"/>
              <a:buChar char="•"/>
            </a:pPr>
            <a:r>
              <a:rPr lang="en-US" sz="3370">
                <a:solidFill>
                  <a:srgbClr val="000000"/>
                </a:solidFill>
                <a:latin typeface="Canva Sans 2"/>
              </a:rPr>
              <a:t>Excel for HR, SQL/tools for Business Dev. CRM skills for Customer Management Leads.</a:t>
            </a:r>
          </a:p>
          <a:p>
            <a:pPr>
              <a:lnSpc>
                <a:spcPts val="471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30" y="756977"/>
            <a:ext cx="1827907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974FFF"/>
                </a:solidFill>
                <a:latin typeface="Canva Sans 2 Bold"/>
              </a:rPr>
              <a:t>Technology/IT Category: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Clou</a:t>
            </a:r>
            <a:r>
              <a:rPr lang="en-US" sz="3399">
                <a:solidFill>
                  <a:srgbClr val="000000"/>
                </a:solidFill>
                <a:latin typeface="Canva Sans 2"/>
              </a:rPr>
              <a:t>d computing and big data skills are in demand. Focus on roles that require expertise in AWS, Azure, and Snowflake.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Python is mentioned as a desired skill in several roles, indicating its importance in data analysis and engineering.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DevOps and automation skills (Terraform, Azure DevOps) are relevant for roles like Azure Platform Engineer and Senior Data Engineer.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930" y="5471218"/>
            <a:ext cx="1827907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BC2DE1"/>
                </a:solidFill>
                <a:latin typeface="Canva Sans 2 Bold"/>
              </a:rPr>
              <a:t>Software</a:t>
            </a:r>
            <a:r>
              <a:rPr lang="en-US" sz="3399">
                <a:solidFill>
                  <a:srgbClr val="BC2DE1"/>
                </a:solidFill>
                <a:latin typeface="Canva Sans 2 Bold"/>
              </a:rPr>
              <a:t> Development/Programming Category: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SQL skills are consistently important across various roles.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Python is valuable for data analysis, engineering, and automation roles.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Experience with popular BI tools like Tableau and Power BI can enhance your profile.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Java and .NET skills can be leveraged for software development roles.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DAFrmBJtTW8</dc:identifier>
  <dcterms:modified xsi:type="dcterms:W3CDTF">2011-08-01T06:04:30Z</dcterms:modified>
  <cp:revision>1</cp:revision>
  <dc:title>It and hr anylysis</dc:title>
</cp:coreProperties>
</file>