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9" r:id="rId4"/>
    <p:sldId id="261" r:id="rId5"/>
    <p:sldId id="262" r:id="rId6"/>
    <p:sldId id="263" r:id="rId7"/>
    <p:sldId id="265" r:id="rId8"/>
    <p:sldId id="264" r:id="rId9"/>
    <p:sldId id="266" r:id="rId10"/>
    <p:sldId id="267" r:id="rId11"/>
    <p:sldId id="258" r:id="rId12"/>
    <p:sldId id="270" r:id="rId13"/>
    <p:sldId id="269" r:id="rId14"/>
    <p:sldId id="260" r:id="rId15"/>
    <p:sldId id="268"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9202"/>
    <a:srgbClr val="FFF3E7"/>
    <a:srgbClr val="5EEC3C"/>
    <a:srgbClr val="FFDC47"/>
    <a:srgbClr val="CCCC00"/>
    <a:srgbClr val="FFCC66"/>
    <a:srgbClr val="007033"/>
    <a:srgbClr val="990099"/>
    <a:srgbClr val="CC0099"/>
    <a:srgbClr val="6C1A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3300" autoAdjust="0"/>
  </p:normalViewPr>
  <p:slideViewPr>
    <p:cSldViewPr>
      <p:cViewPr varScale="1">
        <p:scale>
          <a:sx n="97" d="100"/>
          <a:sy n="97" d="100"/>
        </p:scale>
        <p:origin x="-606" y="23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882733-6617-4C99-A2A5-50FBEA7F0AF7}" type="datetimeFigureOut">
              <a:rPr lang="en-US" smtClean="0"/>
              <a:pPr/>
              <a:t>10/6/2019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3E6C50-972E-431E-9177-9FAB59CA1CBB}" type="slidenum">
              <a:rPr lang="en-US" smtClean="0"/>
              <a:pPr/>
              <a:t>‹#›</a:t>
            </a:fld>
            <a:endParaRPr lang="en-US"/>
          </a:p>
        </p:txBody>
      </p:sp>
    </p:spTree>
    <p:extLst>
      <p:ext uri="{BB962C8B-B14F-4D97-AF65-F5344CB8AC3E}">
        <p14:creationId xmlns:p14="http://schemas.microsoft.com/office/powerpoint/2010/main" xmlns="" val="1673015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pPr/>
              <a:t>14</a:t>
            </a:fld>
            <a:endParaRPr lang="en-US"/>
          </a:p>
        </p:txBody>
      </p:sp>
    </p:spTree>
    <p:extLst>
      <p:ext uri="{BB962C8B-B14F-4D97-AF65-F5344CB8AC3E}">
        <p14:creationId xmlns:p14="http://schemas.microsoft.com/office/powerpoint/2010/main" xmlns="" val="1944852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pPr/>
              <a:t>15</a:t>
            </a:fld>
            <a:endParaRPr lang="en-US"/>
          </a:p>
        </p:txBody>
      </p:sp>
    </p:spTree>
    <p:extLst>
      <p:ext uri="{BB962C8B-B14F-4D97-AF65-F5344CB8AC3E}">
        <p14:creationId xmlns:p14="http://schemas.microsoft.com/office/powerpoint/2010/main" xmlns="" val="19448521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8965" y="3335275"/>
            <a:ext cx="8246070" cy="763525"/>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448965" y="4098800"/>
            <a:ext cx="8246070" cy="458115"/>
          </a:xfrm>
        </p:spPr>
        <p:txBody>
          <a:bodyPr>
            <a:normAutofit/>
          </a:bodyPr>
          <a:lstStyle>
            <a:lvl1pPr marL="0" indent="0" algn="r">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10/6/2019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30B13A5B-63C4-4973-9ECB-21BE8C92CEC6}"/>
              </a:ext>
            </a:extLst>
          </p:cNvPr>
          <p:cNvPicPr>
            <a:picLocks noChangeAspect="1" noChangeArrowheads="1"/>
          </p:cNvPicPr>
          <p:nvPr userDrawn="1"/>
        </p:nvPicPr>
        <p:blipFill>
          <a:blip r:embed="rId2">
            <a:extLst>
              <a:ext uri="{28A0092B-C50C-407E-A947-70E740481C1C}">
                <a14:useLocalDpi xmlns:a14="http://schemas.microsoft.com/office/drawing/2010/main" xmlns=""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350110"/>
            <a:ext cx="8246070"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960931"/>
            <a:ext cx="8246070" cy="2748684"/>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4950" y="433880"/>
            <a:ext cx="5802790" cy="572644"/>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3044950" y="1197406"/>
            <a:ext cx="5802790" cy="3358356"/>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10/6/2019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1350110"/>
            <a:ext cx="8246071"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960930"/>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571750"/>
            <a:ext cx="4040188"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960930"/>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571750"/>
            <a:ext cx="4041775"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10/6/2019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E4DEB03E-35A2-4402-9CC6-EDAA7FDF6F21}"/>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xmlns=""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3333750"/>
            <a:ext cx="6172200" cy="763525"/>
          </a:xfrm>
        </p:spPr>
        <p:txBody>
          <a:bodyPr/>
          <a:lstStyle/>
          <a:p>
            <a:r>
              <a:rPr lang="en-US" dirty="0" smtClean="0">
                <a:latin typeface="Algerian" pitchFamily="82" charset="0"/>
              </a:rPr>
              <a:t>SIWES TECHNICAL REPORT</a:t>
            </a:r>
            <a:endParaRPr lang="en-US" dirty="0">
              <a:latin typeface="Algerian" pitchFamily="82" charset="0"/>
            </a:endParaRPr>
          </a:p>
        </p:txBody>
      </p:sp>
      <p:sp>
        <p:nvSpPr>
          <p:cNvPr id="3" name="Subtitle 2"/>
          <p:cNvSpPr>
            <a:spLocks noGrp="1"/>
          </p:cNvSpPr>
          <p:nvPr>
            <p:ph type="subTitle" idx="1"/>
          </p:nvPr>
        </p:nvSpPr>
        <p:spPr>
          <a:xfrm>
            <a:off x="762000" y="4095750"/>
            <a:ext cx="8246070" cy="301750"/>
          </a:xfrm>
        </p:spPr>
        <p:txBody>
          <a:bodyPr>
            <a:normAutofit fontScale="55000" lnSpcReduction="20000"/>
          </a:bodyPr>
          <a:lstStyle/>
          <a:p>
            <a:r>
              <a:rPr lang="en-US" dirty="0" smtClean="0"/>
              <a:t>By:</a:t>
            </a:r>
            <a:r>
              <a:rPr lang="en-US" dirty="0" smtClean="0">
                <a:latin typeface="Algerian" pitchFamily="82" charset="0"/>
              </a:rPr>
              <a:t> ADRIAN ROCA MOCHE</a:t>
            </a:r>
            <a:endParaRPr lang="en-US" dirty="0"/>
          </a:p>
        </p:txBody>
      </p:sp>
    </p:spTree>
    <p:extLst>
      <p:ext uri="{BB962C8B-B14F-4D97-AF65-F5344CB8AC3E}">
        <p14:creationId xmlns:p14="http://schemas.microsoft.com/office/powerpoint/2010/main" xmlns=""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71800" y="0"/>
            <a:ext cx="5791200" cy="572644"/>
          </a:xfrm>
        </p:spPr>
        <p:txBody>
          <a:bodyPr>
            <a:normAutofit/>
          </a:bodyPr>
          <a:lstStyle/>
          <a:p>
            <a:pPr algn="ctr"/>
            <a:r>
              <a:rPr lang="en-GB" sz="2800" b="1" dirty="0" smtClean="0">
                <a:latin typeface="Times New Roman" pitchFamily="18" charset="0"/>
                <a:cs typeface="Times New Roman" pitchFamily="18" charset="0"/>
              </a:rPr>
              <a:t>Jayschool.netlify.com</a:t>
            </a:r>
            <a:endParaRPr lang="en-US" sz="2800" b="1" dirty="0">
              <a:latin typeface="Times New Roman" pitchFamily="18" charset="0"/>
              <a:cs typeface="Times New Roman" pitchFamily="18" charset="0"/>
            </a:endParaRPr>
          </a:p>
        </p:txBody>
      </p:sp>
      <p:pic>
        <p:nvPicPr>
          <p:cNvPr id="6" name="Content Placeholder 5" descr="Screenshot_2019-10-06 JaySchool(1).png"/>
          <p:cNvPicPr>
            <a:picLocks noGrp="1" noChangeAspect="1"/>
          </p:cNvPicPr>
          <p:nvPr>
            <p:ph idx="1"/>
          </p:nvPr>
        </p:nvPicPr>
        <p:blipFill>
          <a:blip r:embed="rId2"/>
          <a:stretch>
            <a:fillRect/>
          </a:stretch>
        </p:blipFill>
        <p:spPr>
          <a:xfrm>
            <a:off x="2895601" y="666750"/>
            <a:ext cx="5951538" cy="3886199"/>
          </a:xfrm>
        </p:spPr>
      </p:pic>
    </p:spTree>
    <p:extLst>
      <p:ext uri="{BB962C8B-B14F-4D97-AF65-F5344CB8AC3E}">
        <p14:creationId xmlns:p14="http://schemas.microsoft.com/office/powerpoint/2010/main" xmlns="" val="1101633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1350110"/>
            <a:ext cx="4351635" cy="610820"/>
          </a:xfrm>
        </p:spPr>
        <p:txBody>
          <a:bodyPr>
            <a:normAutofit fontScale="90000"/>
          </a:bodyPr>
          <a:lstStyle/>
          <a:p>
            <a:pPr algn="ctr"/>
            <a:r>
              <a:rPr lang="en-GB" sz="3100" b="1" dirty="0" smtClean="0">
                <a:latin typeface="Times New Roman" pitchFamily="18" charset="0"/>
                <a:cs typeface="Times New Roman" pitchFamily="18" charset="0"/>
              </a:rPr>
              <a:t>Jaytech-hub.netlify.com</a:t>
            </a:r>
            <a:r>
              <a:rPr lang="en-GB" b="1" dirty="0" smtClean="0">
                <a:latin typeface="Algerian" pitchFamily="82" charset="0"/>
              </a:rPr>
              <a:t> </a:t>
            </a:r>
            <a:endParaRPr lang="en-US" dirty="0">
              <a:latin typeface="Algerian" pitchFamily="82" charset="0"/>
            </a:endParaRPr>
          </a:p>
        </p:txBody>
      </p:sp>
      <p:sp>
        <p:nvSpPr>
          <p:cNvPr id="5" name="Text Placeholder 4"/>
          <p:cNvSpPr>
            <a:spLocks noGrp="1"/>
          </p:cNvSpPr>
          <p:nvPr>
            <p:ph type="body" idx="1"/>
          </p:nvPr>
        </p:nvSpPr>
        <p:spPr/>
        <p:txBody>
          <a:bodyPr/>
          <a:lstStyle/>
          <a:p>
            <a:r>
              <a:rPr lang="en-US" dirty="0"/>
              <a:t>Product A</a:t>
            </a:r>
          </a:p>
        </p:txBody>
      </p:sp>
      <p:pic>
        <p:nvPicPr>
          <p:cNvPr id="9" name="Content Placeholder 8" descr="Screenshot_2019-10-06 JayTech Hub.png"/>
          <p:cNvPicPr>
            <a:picLocks noGrp="1" noChangeAspect="1"/>
          </p:cNvPicPr>
          <p:nvPr>
            <p:ph sz="half" idx="2"/>
          </p:nvPr>
        </p:nvPicPr>
        <p:blipFill>
          <a:blip r:embed="rId2" cstate="print"/>
          <a:stretch>
            <a:fillRect/>
          </a:stretch>
        </p:blipFill>
        <p:spPr>
          <a:xfrm>
            <a:off x="381000" y="2038350"/>
            <a:ext cx="4267200" cy="2590800"/>
          </a:xfrm>
        </p:spPr>
      </p:pic>
      <p:sp>
        <p:nvSpPr>
          <p:cNvPr id="7" name="Text Placeholder 6"/>
          <p:cNvSpPr>
            <a:spLocks noGrp="1"/>
          </p:cNvSpPr>
          <p:nvPr>
            <p:ph type="body" sz="quarter" idx="3"/>
          </p:nvPr>
        </p:nvSpPr>
        <p:spPr/>
        <p:txBody>
          <a:bodyPr/>
          <a:lstStyle/>
          <a:p>
            <a:r>
              <a:rPr lang="en-US"/>
              <a:t>Product B</a:t>
            </a:r>
            <a:endParaRPr lang="en-US" dirty="0"/>
          </a:p>
        </p:txBody>
      </p:sp>
      <p:pic>
        <p:nvPicPr>
          <p:cNvPr id="10" name="Content Placeholder 9" descr="Screenshot_2019-10-06 JayTech Hub.jpg"/>
          <p:cNvPicPr>
            <a:picLocks noGrp="1" noChangeAspect="1"/>
          </p:cNvPicPr>
          <p:nvPr>
            <p:ph sz="quarter" idx="4"/>
          </p:nvPr>
        </p:nvPicPr>
        <p:blipFill>
          <a:blip r:embed="rId3" cstate="print"/>
          <a:stretch>
            <a:fillRect/>
          </a:stretch>
        </p:blipFill>
        <p:spPr>
          <a:xfrm>
            <a:off x="5257800" y="0"/>
            <a:ext cx="3124200" cy="5010150"/>
          </a:xfrm>
        </p:spPr>
      </p:pic>
    </p:spTree>
    <p:extLst>
      <p:ext uri="{BB962C8B-B14F-4D97-AF65-F5344CB8AC3E}">
        <p14:creationId xmlns:p14="http://schemas.microsoft.com/office/powerpoint/2010/main" xmlns="" val="4170783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GB" b="1" dirty="0" smtClean="0">
                <a:latin typeface="Algerian" pitchFamily="82" charset="0"/>
              </a:rPr>
              <a:t>The use of git and github</a:t>
            </a:r>
            <a:endParaRPr lang="en-US" dirty="0">
              <a:latin typeface="Algerian" pitchFamily="82" charset="0"/>
            </a:endParaRPr>
          </a:p>
        </p:txBody>
      </p:sp>
      <p:sp>
        <p:nvSpPr>
          <p:cNvPr id="5" name="Content Placeholder 4"/>
          <p:cNvSpPr>
            <a:spLocks noGrp="1"/>
          </p:cNvSpPr>
          <p:nvPr>
            <p:ph idx="1"/>
          </p:nvPr>
        </p:nvSpPr>
        <p:spPr/>
        <p:txBody>
          <a:bodyPr>
            <a:normAutofit fontScale="55000" lnSpcReduction="20000"/>
          </a:bodyPr>
          <a:lstStyle/>
          <a:p>
            <a:pPr marL="0" indent="0">
              <a:lnSpc>
                <a:spcPct val="150000"/>
              </a:lnSpc>
              <a:buNone/>
            </a:pPr>
            <a:r>
              <a:rPr lang="en-US" dirty="0" smtClean="0"/>
              <a:t>Git is an open-source version control system that was started by Linus Trovalds—the same person who created Linux</a:t>
            </a:r>
            <a:r>
              <a:rPr lang="en-US" dirty="0" smtClean="0"/>
              <a:t>.</a:t>
            </a:r>
          </a:p>
          <a:p>
            <a:pPr marL="0" indent="0">
              <a:lnSpc>
                <a:spcPct val="150000"/>
              </a:lnSpc>
              <a:buNone/>
            </a:pPr>
            <a:r>
              <a:rPr lang="en-US" dirty="0" smtClean="0"/>
              <a:t>So, </a:t>
            </a:r>
            <a:r>
              <a:rPr lang="en-US" dirty="0" smtClean="0"/>
              <a:t>Github </a:t>
            </a:r>
            <a:r>
              <a:rPr lang="en-US" dirty="0" smtClean="0"/>
              <a:t>is a version control </a:t>
            </a:r>
            <a:r>
              <a:rPr lang="en-US" dirty="0" smtClean="0"/>
              <a:t>system.</a:t>
            </a:r>
          </a:p>
          <a:p>
            <a:pPr marL="0" indent="0">
              <a:lnSpc>
                <a:spcPct val="150000"/>
              </a:lnSpc>
              <a:buNone/>
            </a:pPr>
            <a:r>
              <a:rPr lang="en-US" dirty="0" smtClean="0"/>
              <a:t>It can be used to stored any sort of file or data. It is mostly used by web developers, but git not for only developers, any can use github to stored various file there like a cloud by creating a repository.</a:t>
            </a:r>
          </a:p>
          <a:p>
            <a:pPr marL="0" indent="0">
              <a:lnSpc>
                <a:spcPct val="150000"/>
              </a:lnSpc>
              <a:buNone/>
            </a:pPr>
            <a:r>
              <a:rPr lang="en-US" dirty="0" smtClean="0"/>
              <a:t>A repository (usually abbreviated to “repo”) is a location where all the files for a particular project are stored. Each project has its own repo, and you can access it with a unique URL.</a:t>
            </a:r>
            <a:endParaRPr lang="en-US" dirty="0"/>
          </a:p>
        </p:txBody>
      </p:sp>
    </p:spTree>
    <p:extLst>
      <p:ext uri="{BB962C8B-B14F-4D97-AF65-F5344CB8AC3E}">
        <p14:creationId xmlns:p14="http://schemas.microsoft.com/office/powerpoint/2010/main" xmlns="" val="1101633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GB" b="1" dirty="0" smtClean="0">
                <a:latin typeface="Algerian" pitchFamily="82" charset="0"/>
              </a:rPr>
              <a:t>CONCLUSION</a:t>
            </a:r>
            <a:endParaRPr lang="en-US" dirty="0">
              <a:latin typeface="Algerian" pitchFamily="82" charset="0"/>
            </a:endParaRPr>
          </a:p>
        </p:txBody>
      </p:sp>
      <p:sp>
        <p:nvSpPr>
          <p:cNvPr id="5" name="Content Placeholder 4"/>
          <p:cNvSpPr>
            <a:spLocks noGrp="1"/>
          </p:cNvSpPr>
          <p:nvPr>
            <p:ph idx="1"/>
          </p:nvPr>
        </p:nvSpPr>
        <p:spPr/>
        <p:txBody>
          <a:bodyPr>
            <a:normAutofit fontScale="62500" lnSpcReduction="20000"/>
          </a:bodyPr>
          <a:lstStyle/>
          <a:p>
            <a:pPr marL="0" indent="0">
              <a:lnSpc>
                <a:spcPct val="150000"/>
              </a:lnSpc>
              <a:buNone/>
            </a:pPr>
            <a:r>
              <a:rPr lang="en-GB" dirty="0" smtClean="0"/>
              <a:t>The </a:t>
            </a:r>
            <a:r>
              <a:rPr lang="en-GB" dirty="0" smtClean="0"/>
              <a:t>Student Industrial work Experience Scheme (SIWES) gave me the privilege to relate with senior professionals and other students from different institutions. The knowledge acquired is not only academic or technical as I was also made to understand the importance of other fields of study and ultimately appreciate the roles they play to the success of any industry. The experience made me appreciate my chosen field of study both in the classroom and in the larger society.</a:t>
            </a:r>
            <a:endParaRPr lang="en-US" dirty="0"/>
          </a:p>
        </p:txBody>
      </p:sp>
    </p:spTree>
    <p:extLst>
      <p:ext uri="{BB962C8B-B14F-4D97-AF65-F5344CB8AC3E}">
        <p14:creationId xmlns:p14="http://schemas.microsoft.com/office/powerpoint/2010/main" xmlns="" val="1101633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websites\free-power-point-templates\2012\logos.png"/>
          <p:cNvPicPr>
            <a:picLocks noChangeAspect="1" noChangeArrowheads="1"/>
          </p:cNvPicPr>
          <p:nvPr/>
        </p:nvPicPr>
        <p:blipFill>
          <a:blip r:embed="rId3"/>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9100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190750"/>
            <a:ext cx="8229600" cy="857250"/>
          </a:xfrm>
        </p:spPr>
        <p:txBody>
          <a:bodyPr>
            <a:noAutofit/>
          </a:bodyPr>
          <a:lstStyle/>
          <a:p>
            <a:r>
              <a:rPr lang="en-US" sz="7200" dirty="0" smtClean="0">
                <a:solidFill>
                  <a:schemeClr val="bg1"/>
                </a:solidFill>
                <a:latin typeface="Algerian" pitchFamily="82" charset="0"/>
              </a:rPr>
              <a:t>ANY QUESTIONS?</a:t>
            </a:r>
            <a:endParaRPr lang="en-US" sz="7200" dirty="0"/>
          </a:p>
        </p:txBody>
      </p:sp>
      <p:sp>
        <p:nvSpPr>
          <p:cNvPr id="5" name="Content Placeholder 4"/>
          <p:cNvSpPr>
            <a:spLocks noGrp="1"/>
          </p:cNvSpPr>
          <p:nvPr>
            <p:ph idx="4294967295"/>
          </p:nvPr>
        </p:nvSpPr>
        <p:spPr>
          <a:xfrm>
            <a:off x="4572000" y="2419350"/>
            <a:ext cx="4572000" cy="685800"/>
          </a:xfrm>
        </p:spPr>
        <p:txBody>
          <a:bodyPr>
            <a:noAutofit/>
          </a:bodyPr>
          <a:lstStyle/>
          <a:p>
            <a:pPr>
              <a:buNone/>
            </a:pPr>
            <a:r>
              <a:rPr lang="en-US" sz="4000" dirty="0" smtClean="0">
                <a:solidFill>
                  <a:schemeClr val="bg1"/>
                </a:solidFill>
                <a:latin typeface="Algerian" pitchFamily="82" charset="0"/>
              </a:rPr>
              <a:t>	</a:t>
            </a:r>
            <a:endParaRPr lang="en-US" sz="4000" dirty="0">
              <a:solidFill>
                <a:schemeClr val="bg1"/>
              </a:solidFill>
              <a:latin typeface="Algerian" pitchFamily="82" charset="0"/>
            </a:endParaRPr>
          </a:p>
        </p:txBody>
      </p:sp>
    </p:spTree>
    <p:extLst>
      <p:ext uri="{BB962C8B-B14F-4D97-AF65-F5344CB8AC3E}">
        <p14:creationId xmlns:p14="http://schemas.microsoft.com/office/powerpoint/2010/main" xmlns="" val="10910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9530" y="0"/>
            <a:ext cx="3064470" cy="228600"/>
          </a:xfrm>
        </p:spPr>
        <p:txBody>
          <a:bodyPr>
            <a:normAutofit fontScale="90000"/>
          </a:bodyPr>
          <a:lstStyle/>
          <a:p>
            <a:endParaRPr lang="en-US" dirty="0"/>
          </a:p>
        </p:txBody>
      </p:sp>
      <p:sp>
        <p:nvSpPr>
          <p:cNvPr id="3" name="Content Placeholder 2"/>
          <p:cNvSpPr>
            <a:spLocks noGrp="1"/>
          </p:cNvSpPr>
          <p:nvPr>
            <p:ph idx="1"/>
          </p:nvPr>
        </p:nvSpPr>
        <p:spPr>
          <a:xfrm>
            <a:off x="448966" y="1428750"/>
            <a:ext cx="8246070" cy="3505200"/>
          </a:xfrm>
        </p:spPr>
        <p:txBody>
          <a:bodyPr>
            <a:normAutofit fontScale="55000" lnSpcReduction="20000"/>
          </a:bodyPr>
          <a:lstStyle/>
          <a:p>
            <a:pPr algn="ctr">
              <a:buNone/>
            </a:pPr>
            <a:r>
              <a:rPr lang="en-US" b="1" dirty="0" smtClean="0">
                <a:solidFill>
                  <a:schemeClr val="bg1">
                    <a:lumMod val="95000"/>
                  </a:schemeClr>
                </a:solidFill>
                <a:latin typeface="Times New Roman" panose="02020603050405020304" pitchFamily="18" charset="0"/>
                <a:cs typeface="Times New Roman" panose="02020603050405020304" pitchFamily="18" charset="0"/>
              </a:rPr>
              <a:t>STUDENT INDUSTRIAL WORK EXPERIENCE </a:t>
            </a:r>
            <a:r>
              <a:rPr lang="en-US" b="1" dirty="0" smtClean="0">
                <a:solidFill>
                  <a:schemeClr val="bg1">
                    <a:lumMod val="95000"/>
                  </a:schemeClr>
                </a:solidFill>
                <a:latin typeface="Times New Roman" panose="02020603050405020304" pitchFamily="18" charset="0"/>
                <a:cs typeface="Times New Roman" panose="02020603050405020304" pitchFamily="18" charset="0"/>
              </a:rPr>
              <a:t>SCHEME</a:t>
            </a:r>
          </a:p>
          <a:p>
            <a:pPr algn="ctr">
              <a:buNone/>
            </a:pPr>
            <a:r>
              <a:rPr lang="en-US" b="1" dirty="0" smtClean="0">
                <a:solidFill>
                  <a:schemeClr val="bg1">
                    <a:lumMod val="95000"/>
                  </a:schemeClr>
                </a:solidFill>
                <a:latin typeface="Times New Roman" panose="02020603050405020304" pitchFamily="18" charset="0"/>
                <a:cs typeface="Times New Roman" panose="02020603050405020304" pitchFamily="18" charset="0"/>
              </a:rPr>
              <a:t> </a:t>
            </a:r>
            <a:r>
              <a:rPr lang="en-US" b="1" dirty="0" smtClean="0">
                <a:solidFill>
                  <a:schemeClr val="bg1">
                    <a:lumMod val="95000"/>
                  </a:schemeClr>
                </a:solidFill>
                <a:latin typeface="Times New Roman" panose="02020603050405020304" pitchFamily="18" charset="0"/>
                <a:cs typeface="Times New Roman" panose="02020603050405020304" pitchFamily="18" charset="0"/>
              </a:rPr>
              <a:t>(</a:t>
            </a:r>
            <a:r>
              <a:rPr lang="en-US" b="1" dirty="0" smtClean="0">
                <a:solidFill>
                  <a:schemeClr val="bg1">
                    <a:lumMod val="95000"/>
                  </a:schemeClr>
                </a:solidFill>
                <a:latin typeface="Times New Roman" panose="02020603050405020304" pitchFamily="18" charset="0"/>
                <a:cs typeface="Times New Roman" panose="02020603050405020304" pitchFamily="18" charset="0"/>
              </a:rPr>
              <a:t>S.I.W.E.S)</a:t>
            </a:r>
          </a:p>
          <a:p>
            <a:pPr algn="ctr">
              <a:buNone/>
            </a:pPr>
            <a:endParaRPr lang="en-US" b="1" dirty="0" smtClean="0">
              <a:solidFill>
                <a:schemeClr val="bg1">
                  <a:lumMod val="95000"/>
                </a:schemeClr>
              </a:solidFill>
              <a:latin typeface="Times New Roman" panose="02020603050405020304" pitchFamily="18" charset="0"/>
              <a:cs typeface="Times New Roman" panose="02020603050405020304" pitchFamily="18" charset="0"/>
            </a:endParaRPr>
          </a:p>
          <a:p>
            <a:pPr algn="ctr">
              <a:buNone/>
            </a:pPr>
            <a:r>
              <a:rPr lang="en-US" b="1" dirty="0" smtClean="0">
                <a:solidFill>
                  <a:schemeClr val="bg1">
                    <a:lumMod val="95000"/>
                  </a:schemeClr>
                </a:solidFill>
                <a:latin typeface="Times New Roman" panose="02020603050405020304" pitchFamily="18" charset="0"/>
                <a:cs typeface="Times New Roman" panose="02020603050405020304" pitchFamily="18" charset="0"/>
              </a:rPr>
              <a:t>REPORT</a:t>
            </a:r>
          </a:p>
          <a:p>
            <a:pPr algn="ctr">
              <a:buNone/>
            </a:pPr>
            <a:endParaRPr lang="en-US" b="1" dirty="0" smtClean="0">
              <a:solidFill>
                <a:schemeClr val="bg1">
                  <a:lumMod val="95000"/>
                </a:schemeClr>
              </a:solidFill>
              <a:latin typeface="Times New Roman" panose="02020603050405020304" pitchFamily="18" charset="0"/>
              <a:cs typeface="Times New Roman" panose="02020603050405020304" pitchFamily="18" charset="0"/>
            </a:endParaRPr>
          </a:p>
          <a:p>
            <a:pPr algn="ctr">
              <a:buNone/>
            </a:pPr>
            <a:r>
              <a:rPr lang="en-US" b="1" dirty="0" smtClean="0">
                <a:solidFill>
                  <a:schemeClr val="bg1">
                    <a:lumMod val="95000"/>
                  </a:schemeClr>
                </a:solidFill>
                <a:latin typeface="Times New Roman" panose="02020603050405020304" pitchFamily="18" charset="0"/>
                <a:cs typeface="Times New Roman" panose="02020603050405020304" pitchFamily="18" charset="0"/>
              </a:rPr>
              <a:t>CARRIED </a:t>
            </a:r>
            <a:r>
              <a:rPr lang="en-US" b="1" dirty="0" smtClean="0">
                <a:solidFill>
                  <a:schemeClr val="bg1">
                    <a:lumMod val="95000"/>
                  </a:schemeClr>
                </a:solidFill>
                <a:latin typeface="Times New Roman" panose="02020603050405020304" pitchFamily="18" charset="0"/>
                <a:cs typeface="Times New Roman" panose="02020603050405020304" pitchFamily="18" charset="0"/>
              </a:rPr>
              <a:t>OUT AT </a:t>
            </a:r>
            <a:endParaRPr lang="en-US" b="1" dirty="0" smtClean="0">
              <a:solidFill>
                <a:schemeClr val="bg1">
                  <a:lumMod val="95000"/>
                </a:schemeClr>
              </a:solidFill>
              <a:latin typeface="Times New Roman" panose="02020603050405020304" pitchFamily="18" charset="0"/>
              <a:cs typeface="Times New Roman" panose="02020603050405020304" pitchFamily="18" charset="0"/>
            </a:endParaRPr>
          </a:p>
          <a:p>
            <a:pPr algn="ctr">
              <a:buNone/>
            </a:pPr>
            <a:r>
              <a:rPr lang="en-US" b="1" dirty="0" smtClean="0">
                <a:solidFill>
                  <a:schemeClr val="bg1">
                    <a:lumMod val="95000"/>
                  </a:schemeClr>
                </a:solidFill>
                <a:latin typeface="Times New Roman" panose="02020603050405020304" pitchFamily="18" charset="0"/>
                <a:cs typeface="Times New Roman" panose="02020603050405020304" pitchFamily="18" charset="0"/>
              </a:rPr>
              <a:t/>
            </a:r>
            <a:br>
              <a:rPr lang="en-US" b="1" dirty="0" smtClean="0">
                <a:solidFill>
                  <a:schemeClr val="bg1">
                    <a:lumMod val="95000"/>
                  </a:schemeClr>
                </a:solidFill>
                <a:latin typeface="Times New Roman" panose="02020603050405020304" pitchFamily="18" charset="0"/>
                <a:cs typeface="Times New Roman" panose="02020603050405020304" pitchFamily="18" charset="0"/>
              </a:rPr>
            </a:br>
            <a:r>
              <a:rPr lang="en-US" b="1" dirty="0" smtClean="0">
                <a:solidFill>
                  <a:schemeClr val="bg1">
                    <a:lumMod val="95000"/>
                  </a:schemeClr>
                </a:solidFill>
                <a:latin typeface="Times New Roman" panose="02020603050405020304" pitchFamily="18" charset="0"/>
                <a:cs typeface="Times New Roman" panose="02020603050405020304" pitchFamily="18" charset="0"/>
              </a:rPr>
              <a:t>START INNOVATION HUB</a:t>
            </a:r>
            <a:r>
              <a:rPr lang="en-US" b="1" dirty="0" smtClean="0">
                <a:solidFill>
                  <a:schemeClr val="bg1">
                    <a:lumMod val="95000"/>
                  </a:schemeClr>
                </a:solidFill>
                <a:latin typeface="Times New Roman" panose="02020603050405020304" pitchFamily="18" charset="0"/>
                <a:cs typeface="Times New Roman" panose="02020603050405020304" pitchFamily="18" charset="0"/>
              </a:rPr>
              <a:t/>
            </a:r>
            <a:br>
              <a:rPr lang="en-US" b="1" dirty="0" smtClean="0">
                <a:solidFill>
                  <a:schemeClr val="bg1">
                    <a:lumMod val="95000"/>
                  </a:schemeClr>
                </a:solidFill>
                <a:latin typeface="Times New Roman" panose="02020603050405020304" pitchFamily="18" charset="0"/>
                <a:cs typeface="Times New Roman" panose="02020603050405020304" pitchFamily="18" charset="0"/>
              </a:rPr>
            </a:br>
            <a:r>
              <a:rPr lang="en-US" b="1" dirty="0" smtClean="0">
                <a:solidFill>
                  <a:schemeClr val="bg1">
                    <a:lumMod val="95000"/>
                  </a:schemeClr>
                </a:solidFill>
                <a:latin typeface="Times New Roman" panose="02020603050405020304" pitchFamily="18" charset="0"/>
                <a:cs typeface="Times New Roman" panose="02020603050405020304" pitchFamily="18" charset="0"/>
              </a:rPr>
              <a:t>GROUND FLOOR, ROOM 11, E-LIBRARY, </a:t>
            </a:r>
            <a:r>
              <a:rPr lang="en-US" b="1" dirty="0" smtClean="0">
                <a:solidFill>
                  <a:schemeClr val="bg1">
                    <a:lumMod val="95000"/>
                  </a:schemeClr>
                </a:solidFill>
                <a:latin typeface="Times New Roman" panose="02020603050405020304" pitchFamily="18" charset="0"/>
                <a:cs typeface="Times New Roman" panose="02020603050405020304" pitchFamily="18" charset="0"/>
              </a:rPr>
              <a:t>UYO , AKWA IBOM </a:t>
            </a:r>
            <a:r>
              <a:rPr lang="en-US" b="1" dirty="0" smtClean="0">
                <a:solidFill>
                  <a:schemeClr val="bg1">
                    <a:lumMod val="95000"/>
                  </a:schemeClr>
                </a:solidFill>
                <a:latin typeface="Times New Roman" panose="02020603050405020304" pitchFamily="18" charset="0"/>
                <a:cs typeface="Times New Roman" panose="02020603050405020304" pitchFamily="18" charset="0"/>
              </a:rPr>
              <a:t>STATE.</a:t>
            </a:r>
          </a:p>
          <a:p>
            <a:pPr algn="ctr">
              <a:buNone/>
            </a:pPr>
            <a:endParaRPr lang="en-US" b="1" dirty="0" smtClean="0">
              <a:solidFill>
                <a:schemeClr val="bg1">
                  <a:lumMod val="95000"/>
                </a:schemeClr>
              </a:solidFill>
              <a:latin typeface="Times New Roman" panose="02020603050405020304" pitchFamily="18" charset="0"/>
              <a:cs typeface="Times New Roman" panose="02020603050405020304" pitchFamily="18" charset="0"/>
            </a:endParaRPr>
          </a:p>
          <a:p>
            <a:pPr algn="ctr">
              <a:buNone/>
            </a:pPr>
            <a:r>
              <a:rPr lang="en-US" b="1" dirty="0" smtClean="0">
                <a:solidFill>
                  <a:schemeClr val="bg1">
                    <a:lumMod val="95000"/>
                  </a:schemeClr>
                </a:solidFill>
                <a:latin typeface="Times New Roman" panose="02020603050405020304" pitchFamily="18" charset="0"/>
                <a:cs typeface="Times New Roman" panose="02020603050405020304" pitchFamily="18" charset="0"/>
              </a:rPr>
              <a:t>PRESENTED</a:t>
            </a:r>
          </a:p>
          <a:p>
            <a:pPr algn="ctr">
              <a:buNone/>
            </a:pPr>
            <a:endParaRPr lang="en-US" b="1" dirty="0" smtClean="0">
              <a:solidFill>
                <a:schemeClr val="bg1">
                  <a:lumMod val="95000"/>
                </a:schemeClr>
              </a:solidFill>
              <a:latin typeface="Times New Roman" panose="02020603050405020304" pitchFamily="18" charset="0"/>
              <a:cs typeface="Times New Roman" panose="02020603050405020304" pitchFamily="18" charset="0"/>
            </a:endParaRPr>
          </a:p>
          <a:p>
            <a:pPr algn="ctr">
              <a:buNone/>
            </a:pPr>
            <a:r>
              <a:rPr lang="en-US" b="1" dirty="0" smtClean="0">
                <a:solidFill>
                  <a:schemeClr val="bg1">
                    <a:lumMod val="95000"/>
                  </a:schemeClr>
                </a:solidFill>
                <a:latin typeface="Times New Roman" panose="02020603050405020304" pitchFamily="18" charset="0"/>
                <a:cs typeface="Times New Roman" panose="02020603050405020304" pitchFamily="18" charset="0"/>
              </a:rPr>
              <a:t>BY</a:t>
            </a:r>
          </a:p>
          <a:p>
            <a:pPr algn="ctr">
              <a:buNone/>
            </a:pPr>
            <a:r>
              <a:rPr lang="en-US" b="1" dirty="0" smtClean="0">
                <a:solidFill>
                  <a:schemeClr val="bg1">
                    <a:lumMod val="95000"/>
                  </a:schemeClr>
                </a:solidFill>
                <a:latin typeface="Times New Roman" panose="02020603050405020304" pitchFamily="18" charset="0"/>
                <a:cs typeface="Times New Roman" panose="02020603050405020304" pitchFamily="18" charset="0"/>
              </a:rPr>
              <a:t>ADRIAN ROCA MOCHE</a:t>
            </a:r>
          </a:p>
          <a:p>
            <a:pPr algn="ctr">
              <a:buNone/>
            </a:pPr>
            <a:r>
              <a:rPr lang="en-US" b="1" dirty="0" smtClean="0">
                <a:solidFill>
                  <a:schemeClr val="bg1">
                    <a:lumMod val="95000"/>
                  </a:schemeClr>
                </a:solidFill>
                <a:latin typeface="Times New Roman" panose="02020603050405020304" pitchFamily="18" charset="0"/>
                <a:cs typeface="Times New Roman" panose="02020603050405020304" pitchFamily="18" charset="0"/>
              </a:rPr>
              <a:t>U1CS1702DE</a:t>
            </a:r>
            <a:endParaRPr lang="en-US" dirty="0">
              <a:solidFill>
                <a:schemeClr val="bg1">
                  <a:lumMod val="95000"/>
                </a:schemeClr>
              </a:solidFill>
            </a:endParaRPr>
          </a:p>
          <a:p>
            <a:endParaRPr lang="en-US" dirty="0">
              <a:solidFill>
                <a:schemeClr val="bg1">
                  <a:lumMod val="95000"/>
                </a:schemeClr>
              </a:solidFill>
            </a:endParaRPr>
          </a:p>
        </p:txBody>
      </p:sp>
    </p:spTree>
    <p:extLst>
      <p:ext uri="{BB962C8B-B14F-4D97-AF65-F5344CB8AC3E}">
        <p14:creationId xmlns:p14="http://schemas.microsoft.com/office/powerpoint/2010/main" xmlns=""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latin typeface="Algerian" pitchFamily="82" charset="0"/>
              </a:rPr>
              <a:t>HIGHLIGHTS</a:t>
            </a:r>
            <a:endParaRPr lang="en-US" dirty="0">
              <a:latin typeface="Algerian" pitchFamily="82" charset="0"/>
            </a:endParaRPr>
          </a:p>
        </p:txBody>
      </p:sp>
      <p:sp>
        <p:nvSpPr>
          <p:cNvPr id="5" name="Content Placeholder 4"/>
          <p:cNvSpPr>
            <a:spLocks noGrp="1"/>
          </p:cNvSpPr>
          <p:nvPr>
            <p:ph idx="1"/>
          </p:nvPr>
        </p:nvSpPr>
        <p:spPr/>
        <p:txBody>
          <a:bodyPr>
            <a:normAutofit fontScale="85000" lnSpcReduction="10000"/>
          </a:bodyPr>
          <a:lstStyle/>
          <a:p>
            <a:pPr>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About </a:t>
            </a:r>
            <a:r>
              <a:rPr lang="en-US" b="1" dirty="0" smtClean="0">
                <a:latin typeface="Times New Roman" panose="02020603050405020304" pitchFamily="18" charset="0"/>
                <a:cs typeface="Times New Roman" panose="02020603050405020304" pitchFamily="18" charset="0"/>
              </a:rPr>
              <a:t>START INNOVATION HUB</a:t>
            </a:r>
            <a:endParaRPr lang="en-US"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My Work Experiences</a:t>
            </a:r>
          </a:p>
          <a:p>
            <a:pPr>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About </a:t>
            </a:r>
            <a:r>
              <a:rPr lang="en-US" b="1" dirty="0" smtClean="0">
                <a:latin typeface="Times New Roman" panose="02020603050405020304" pitchFamily="18" charset="0"/>
                <a:cs typeface="Times New Roman" panose="02020603050405020304" pitchFamily="18" charset="0"/>
              </a:rPr>
              <a:t>Web Development</a:t>
            </a:r>
            <a:endParaRPr lang="en-US"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About </a:t>
            </a:r>
            <a:r>
              <a:rPr lang="en-US" b="1" dirty="0" smtClean="0">
                <a:latin typeface="Times New Roman" panose="02020603050405020304" pitchFamily="18" charset="0"/>
                <a:cs typeface="Times New Roman" panose="02020603050405020304" pitchFamily="18" charset="0"/>
              </a:rPr>
              <a:t>HTML and CSS</a:t>
            </a:r>
            <a:endParaRPr lang="en-US"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About Javascript</a:t>
            </a:r>
            <a:endParaRPr lang="en-US"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About CSS and Javascript frameworks</a:t>
            </a:r>
            <a:endParaRPr lang="en-US"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My First WebPages</a:t>
            </a:r>
            <a:endParaRPr lang="en-US"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Conclusion</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b="1" dirty="0" smtClean="0">
                <a:latin typeface="Algerian" pitchFamily="82" charset="0"/>
              </a:rPr>
              <a:t>SKILLS ACQUIRED </a:t>
            </a:r>
            <a:endParaRPr lang="en-US" dirty="0">
              <a:latin typeface="Algerian" pitchFamily="82" charset="0"/>
            </a:endParaRPr>
          </a:p>
        </p:txBody>
      </p:sp>
      <p:sp>
        <p:nvSpPr>
          <p:cNvPr id="5" name="Content Placeholder 4"/>
          <p:cNvSpPr>
            <a:spLocks noGrp="1"/>
          </p:cNvSpPr>
          <p:nvPr>
            <p:ph idx="1"/>
          </p:nvPr>
        </p:nvSpPr>
        <p:spPr/>
        <p:txBody>
          <a:bodyPr>
            <a:normAutofit fontScale="62500" lnSpcReduction="20000"/>
          </a:bodyPr>
          <a:lstStyle/>
          <a:p>
            <a:pPr>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Deep knowledge on front-end web development</a:t>
            </a:r>
          </a:p>
          <a:p>
            <a:pPr>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Ability to create a websites using HTML, CSS and Javascript</a:t>
            </a:r>
            <a:endParaRPr lang="en-US"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Ability to debug errors and being creative in arrangement codes</a:t>
            </a:r>
            <a:endParaRPr lang="en-US"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How to use CSS frameworks and Javascript frameworks in building a responsive websites</a:t>
            </a:r>
            <a:endParaRPr lang="en-US"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b="1" dirty="0" smtClean="0">
                <a:latin typeface="Times New Roman" pitchFamily="18" charset="0"/>
                <a:cs typeface="Times New Roman" pitchFamily="18" charset="0"/>
              </a:rPr>
              <a:t>Installing several developmental tools like VS codes, Dreamweaver, and Atom, knowing how to use them effectively.</a:t>
            </a:r>
            <a:endParaRPr lang="en-US"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Learning how to work with designed templates and creating templates</a:t>
            </a:r>
            <a:endParaRPr lang="en-US"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Ability to work in a team with live projects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0163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52550"/>
            <a:ext cx="7467600" cy="304800"/>
          </a:xfrm>
        </p:spPr>
        <p:txBody>
          <a:bodyPr>
            <a:normAutofit fontScale="90000"/>
          </a:bodyPr>
          <a:lstStyle/>
          <a:p>
            <a:pPr algn="ctr"/>
            <a:r>
              <a:rPr lang="en-US" dirty="0" smtClean="0">
                <a:latin typeface="Algerian" pitchFamily="82" charset="0"/>
              </a:rPr>
              <a:t>ABOUT HTML</a:t>
            </a:r>
            <a:endParaRPr lang="en-US" dirty="0">
              <a:latin typeface="Algerian" pitchFamily="82" charset="0"/>
            </a:endParaRPr>
          </a:p>
        </p:txBody>
      </p:sp>
      <p:sp>
        <p:nvSpPr>
          <p:cNvPr id="3" name="Content Placeholder 2"/>
          <p:cNvSpPr>
            <a:spLocks noGrp="1"/>
          </p:cNvSpPr>
          <p:nvPr>
            <p:ph idx="1"/>
          </p:nvPr>
        </p:nvSpPr>
        <p:spPr>
          <a:xfrm>
            <a:off x="448966" y="1809750"/>
            <a:ext cx="8246070" cy="3124200"/>
          </a:xfrm>
        </p:spPr>
        <p:txBody>
          <a:bodyPr>
            <a:normAutofit fontScale="92500" lnSpcReduction="20000"/>
          </a:bodyPr>
          <a:lstStyle/>
          <a:p>
            <a:pPr>
              <a:buNone/>
            </a:pPr>
            <a:r>
              <a:rPr lang="en-GB" sz="1900" dirty="0" smtClean="0"/>
              <a:t>	HTML </a:t>
            </a:r>
            <a:r>
              <a:rPr lang="en-GB" sz="1900" dirty="0" smtClean="0"/>
              <a:t>stands for </a:t>
            </a:r>
            <a:r>
              <a:rPr lang="en-GB" sz="1900" b="1" dirty="0" smtClean="0"/>
              <a:t>H</a:t>
            </a:r>
            <a:r>
              <a:rPr lang="en-GB" sz="1900" dirty="0" smtClean="0"/>
              <a:t>yper</a:t>
            </a:r>
            <a:r>
              <a:rPr lang="en-GB" sz="1900" b="1" dirty="0" smtClean="0"/>
              <a:t>t</a:t>
            </a:r>
            <a:r>
              <a:rPr lang="en-GB" sz="1900" dirty="0" smtClean="0"/>
              <a:t>ext </a:t>
            </a:r>
            <a:r>
              <a:rPr lang="en-GB" sz="1900" b="1" dirty="0" smtClean="0"/>
              <a:t>M</a:t>
            </a:r>
            <a:r>
              <a:rPr lang="en-GB" sz="1900" dirty="0" smtClean="0"/>
              <a:t>ark-up </a:t>
            </a:r>
            <a:r>
              <a:rPr lang="en-GB" sz="1900" b="1" dirty="0" smtClean="0"/>
              <a:t>L</a:t>
            </a:r>
            <a:r>
              <a:rPr lang="en-GB" sz="1900" dirty="0" smtClean="0"/>
              <a:t>anguage, and it is the most widely </a:t>
            </a:r>
            <a:r>
              <a:rPr lang="en-GB" sz="1900" dirty="0" smtClean="0"/>
              <a:t>used language </a:t>
            </a:r>
            <a:r>
              <a:rPr lang="en-GB" sz="1900" dirty="0" smtClean="0"/>
              <a:t>to write Web Pages. </a:t>
            </a:r>
            <a:endParaRPr lang="en-US" sz="1900" dirty="0" smtClean="0"/>
          </a:p>
          <a:p>
            <a:pPr lvl="0">
              <a:buNone/>
            </a:pPr>
            <a:r>
              <a:rPr lang="en-US" sz="1900" b="1" dirty="0" smtClean="0"/>
              <a:t>	Hypertext </a:t>
            </a:r>
            <a:r>
              <a:rPr lang="en-US" sz="1900" dirty="0" smtClean="0"/>
              <a:t>refers to the way in which Web pages (HTML documents) are </a:t>
            </a:r>
            <a:r>
              <a:rPr lang="en-US" sz="1900" dirty="0" smtClean="0"/>
              <a:t>linked together</a:t>
            </a:r>
            <a:r>
              <a:rPr lang="en-US" sz="1900" dirty="0" smtClean="0"/>
              <a:t>. Thus, the link available on a webpage is called Hypertext. </a:t>
            </a:r>
          </a:p>
          <a:p>
            <a:pPr lvl="0">
              <a:buNone/>
            </a:pPr>
            <a:r>
              <a:rPr lang="en-US" sz="1900" dirty="0" smtClean="0"/>
              <a:t>	As </a:t>
            </a:r>
            <a:r>
              <a:rPr lang="en-US" sz="1900" dirty="0" smtClean="0"/>
              <a:t>its name suggests, HTML is a </a:t>
            </a:r>
            <a:r>
              <a:rPr lang="en-US" sz="1900" b="1" dirty="0" smtClean="0">
                <a:solidFill>
                  <a:schemeClr val="bg1"/>
                </a:solidFill>
              </a:rPr>
              <a:t>Markup Language </a:t>
            </a:r>
            <a:r>
              <a:rPr lang="en-US" sz="1900" dirty="0" smtClean="0"/>
              <a:t>which means you use HTML to simply "mark-up" a text document with tags that tell a Web browser how to structure it to display. </a:t>
            </a:r>
          </a:p>
          <a:p>
            <a:pPr>
              <a:buNone/>
            </a:pPr>
            <a:r>
              <a:rPr lang="en-US" sz="2100" dirty="0" smtClean="0"/>
              <a:t>	Originally</a:t>
            </a:r>
            <a:r>
              <a:rPr lang="en-US" sz="2100" dirty="0" smtClean="0"/>
              <a:t>, HTML was developed with the intent of defining the structure of documents like headings, paragraphs, lists, and so forth to facilitate the sharing of scientific information between researchers. </a:t>
            </a:r>
          </a:p>
          <a:p>
            <a:pPr>
              <a:buNone/>
            </a:pPr>
            <a:r>
              <a:rPr lang="en-GB" sz="2100" dirty="0" smtClean="0"/>
              <a:t>	Now</a:t>
            </a:r>
            <a:r>
              <a:rPr lang="en-GB" sz="2100" dirty="0" smtClean="0"/>
              <a:t>, HTML is being widely used to format web pages with the help of different tags available in HTML language.</a:t>
            </a:r>
            <a:endParaRPr lang="en-US" sz="2100" dirty="0" smtClean="0"/>
          </a:p>
          <a:p>
            <a:pPr>
              <a:buNone/>
            </a:pPr>
            <a:endParaRPr lang="en-US" dirty="0">
              <a:solidFill>
                <a:schemeClr val="bg1">
                  <a:lumMod val="95000"/>
                </a:schemeClr>
              </a:solidFill>
            </a:endParaRPr>
          </a:p>
        </p:txBody>
      </p:sp>
    </p:spTree>
    <p:extLst>
      <p:ext uri="{BB962C8B-B14F-4D97-AF65-F5344CB8AC3E}">
        <p14:creationId xmlns:p14="http://schemas.microsoft.com/office/powerpoint/2010/main" xmlns="" val="4103309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52550"/>
            <a:ext cx="7467600" cy="304800"/>
          </a:xfrm>
        </p:spPr>
        <p:txBody>
          <a:bodyPr>
            <a:normAutofit fontScale="90000"/>
          </a:bodyPr>
          <a:lstStyle/>
          <a:p>
            <a:pPr algn="ctr"/>
            <a:r>
              <a:rPr lang="en-US" dirty="0" smtClean="0">
                <a:latin typeface="Algerian" pitchFamily="82" charset="0"/>
              </a:rPr>
              <a:t>ABOUT CSS</a:t>
            </a:r>
            <a:endParaRPr lang="en-US" dirty="0">
              <a:latin typeface="Algerian" pitchFamily="82" charset="0"/>
            </a:endParaRPr>
          </a:p>
        </p:txBody>
      </p:sp>
      <p:sp>
        <p:nvSpPr>
          <p:cNvPr id="3" name="Content Placeholder 2"/>
          <p:cNvSpPr>
            <a:spLocks noGrp="1"/>
          </p:cNvSpPr>
          <p:nvPr>
            <p:ph idx="1"/>
          </p:nvPr>
        </p:nvSpPr>
        <p:spPr>
          <a:xfrm>
            <a:off x="448966" y="1809750"/>
            <a:ext cx="8246070" cy="3124200"/>
          </a:xfrm>
        </p:spPr>
        <p:txBody>
          <a:bodyPr>
            <a:normAutofit fontScale="92500" lnSpcReduction="10000"/>
          </a:bodyPr>
          <a:lstStyle/>
          <a:p>
            <a:pPr>
              <a:buNone/>
            </a:pPr>
            <a:r>
              <a:rPr lang="en-GB" sz="2000" dirty="0" smtClean="0"/>
              <a:t>	CSS </a:t>
            </a:r>
            <a:r>
              <a:rPr lang="en-GB" sz="2000" dirty="0" smtClean="0"/>
              <a:t>stands for </a:t>
            </a:r>
            <a:r>
              <a:rPr lang="en-GB" sz="2000" b="1" dirty="0" smtClean="0"/>
              <a:t>C</a:t>
            </a:r>
            <a:r>
              <a:rPr lang="en-GB" sz="2000" dirty="0" smtClean="0"/>
              <a:t>ascading Style Sheet used for formatting html document. It </a:t>
            </a:r>
            <a:r>
              <a:rPr lang="en-GB" sz="2000" dirty="0" smtClean="0"/>
              <a:t>is a </a:t>
            </a:r>
            <a:r>
              <a:rPr lang="en-GB" sz="2000" dirty="0" smtClean="0"/>
              <a:t>style sheet language used for describing the presentation of a document written in a mark-up language.</a:t>
            </a:r>
            <a:endParaRPr lang="en-US" sz="2000" dirty="0" smtClean="0"/>
          </a:p>
          <a:p>
            <a:pPr>
              <a:buNone/>
            </a:pPr>
            <a:r>
              <a:rPr lang="en-GB" sz="2000" b="1" dirty="0" smtClean="0"/>
              <a:t>	Note</a:t>
            </a:r>
            <a:r>
              <a:rPr lang="en-GB" sz="2000" b="1" dirty="0" smtClean="0"/>
              <a:t>: </a:t>
            </a:r>
            <a:r>
              <a:rPr lang="en-GB" sz="2000" dirty="0" smtClean="0"/>
              <a:t>CSS code is not written the same way as HTML code is. This makes sense because css is not HTML, but rather a way of manipulating existing HTML</a:t>
            </a:r>
            <a:r>
              <a:rPr lang="en-GB" sz="2000" dirty="0" smtClean="0"/>
              <a:t>.</a:t>
            </a:r>
          </a:p>
          <a:p>
            <a:pPr>
              <a:buNone/>
            </a:pPr>
            <a:r>
              <a:rPr lang="en-GB" sz="2000" dirty="0" smtClean="0"/>
              <a:t>	</a:t>
            </a:r>
            <a:r>
              <a:rPr lang="en-GB" sz="2000" dirty="0" smtClean="0"/>
              <a:t>There are different ways to style a website either with external css or internal css.</a:t>
            </a:r>
          </a:p>
          <a:p>
            <a:pPr>
              <a:buNone/>
            </a:pPr>
            <a:r>
              <a:rPr lang="en-GB" sz="2000" dirty="0" smtClean="0"/>
              <a:t>	</a:t>
            </a:r>
            <a:r>
              <a:rPr lang="en-GB" sz="2000" dirty="0" smtClean="0"/>
              <a:t>also CSS comes with different frameworks like </a:t>
            </a:r>
            <a:r>
              <a:rPr lang="en-GB" sz="1900" dirty="0" smtClean="0">
                <a:solidFill>
                  <a:schemeClr val="bg1"/>
                </a:solidFill>
              </a:rPr>
              <a:t>BOOTSTRAP</a:t>
            </a:r>
            <a:r>
              <a:rPr lang="en-GB" sz="1900" dirty="0" smtClean="0"/>
              <a:t> </a:t>
            </a:r>
            <a:r>
              <a:rPr lang="en-GB" sz="2000" dirty="0" smtClean="0"/>
              <a:t>mostly used by developers today, we also got </a:t>
            </a:r>
            <a:r>
              <a:rPr lang="en-GB" sz="2000" dirty="0" smtClean="0">
                <a:solidFill>
                  <a:schemeClr val="bg1"/>
                </a:solidFill>
              </a:rPr>
              <a:t>BULMA</a:t>
            </a:r>
            <a:r>
              <a:rPr lang="en-GB" sz="2000" dirty="0" smtClean="0"/>
              <a:t> and so on.</a:t>
            </a:r>
            <a:endParaRPr lang="en-US" sz="2000" dirty="0" smtClean="0"/>
          </a:p>
          <a:p>
            <a:pPr>
              <a:buNone/>
            </a:pPr>
            <a:r>
              <a:rPr lang="en-US" dirty="0" smtClean="0">
                <a:solidFill>
                  <a:schemeClr val="bg1">
                    <a:lumMod val="95000"/>
                  </a:schemeClr>
                </a:solidFill>
              </a:rPr>
              <a:t>	</a:t>
            </a:r>
            <a:endParaRPr lang="en-US" dirty="0">
              <a:solidFill>
                <a:schemeClr val="bg1">
                  <a:lumMod val="95000"/>
                </a:schemeClr>
              </a:solidFill>
            </a:endParaRPr>
          </a:p>
        </p:txBody>
      </p:sp>
    </p:spTree>
    <p:extLst>
      <p:ext uri="{BB962C8B-B14F-4D97-AF65-F5344CB8AC3E}">
        <p14:creationId xmlns:p14="http://schemas.microsoft.com/office/powerpoint/2010/main" xmlns="" val="4103309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52550"/>
            <a:ext cx="7467600" cy="304800"/>
          </a:xfrm>
        </p:spPr>
        <p:txBody>
          <a:bodyPr>
            <a:normAutofit fontScale="90000"/>
          </a:bodyPr>
          <a:lstStyle/>
          <a:p>
            <a:pPr algn="ctr"/>
            <a:r>
              <a:rPr lang="en-US" dirty="0" smtClean="0">
                <a:latin typeface="Algerian" pitchFamily="82" charset="0"/>
              </a:rPr>
              <a:t>Reasons for css</a:t>
            </a:r>
            <a:endParaRPr lang="en-US" dirty="0">
              <a:latin typeface="Algerian" pitchFamily="82" charset="0"/>
            </a:endParaRPr>
          </a:p>
        </p:txBody>
      </p:sp>
      <p:sp>
        <p:nvSpPr>
          <p:cNvPr id="3" name="Content Placeholder 2"/>
          <p:cNvSpPr>
            <a:spLocks noGrp="1"/>
          </p:cNvSpPr>
          <p:nvPr>
            <p:ph idx="1"/>
          </p:nvPr>
        </p:nvSpPr>
        <p:spPr>
          <a:xfrm>
            <a:off x="448966" y="1809750"/>
            <a:ext cx="8246070" cy="1981200"/>
          </a:xfrm>
        </p:spPr>
        <p:txBody>
          <a:bodyPr>
            <a:normAutofit/>
          </a:bodyPr>
          <a:lstStyle/>
          <a:p>
            <a:pPr lvl="0"/>
            <a:r>
              <a:rPr lang="en-GB" sz="2000" dirty="0" smtClean="0"/>
              <a:t>It </a:t>
            </a:r>
            <a:r>
              <a:rPr lang="en-GB" sz="2000" dirty="0" smtClean="0"/>
              <a:t>saves time</a:t>
            </a:r>
            <a:endParaRPr lang="en-US" sz="2000" dirty="0" smtClean="0"/>
          </a:p>
          <a:p>
            <a:pPr lvl="0"/>
            <a:r>
              <a:rPr lang="en-GB" sz="2000" dirty="0" smtClean="0"/>
              <a:t>It eradicate the idea of using repeating codes</a:t>
            </a:r>
            <a:endParaRPr lang="en-US" sz="2000" dirty="0" smtClean="0"/>
          </a:p>
          <a:p>
            <a:pPr lvl="0"/>
            <a:r>
              <a:rPr lang="en-GB" sz="2000" dirty="0" smtClean="0"/>
              <a:t>It provides efficiency in design and updates: with css, we are able to create rules, and apply those rules to many elements within the website. </a:t>
            </a:r>
            <a:endParaRPr lang="en-US" sz="2000" dirty="0" smtClean="0"/>
          </a:p>
          <a:p>
            <a:r>
              <a:rPr lang="en-GB" sz="2000" dirty="0" smtClean="0"/>
              <a:t>It can lead to faster page downloads</a:t>
            </a:r>
            <a:r>
              <a:rPr lang="en-US" dirty="0" smtClean="0">
                <a:solidFill>
                  <a:schemeClr val="bg1">
                    <a:lumMod val="95000"/>
                  </a:schemeClr>
                </a:solidFill>
              </a:rPr>
              <a:t>	</a:t>
            </a:r>
            <a:endParaRPr lang="en-US" dirty="0">
              <a:solidFill>
                <a:schemeClr val="bg1">
                  <a:lumMod val="95000"/>
                </a:schemeClr>
              </a:solidFill>
            </a:endParaRPr>
          </a:p>
        </p:txBody>
      </p:sp>
    </p:spTree>
    <p:extLst>
      <p:ext uri="{BB962C8B-B14F-4D97-AF65-F5344CB8AC3E}">
        <p14:creationId xmlns:p14="http://schemas.microsoft.com/office/powerpoint/2010/main" xmlns="" val="4103309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52550"/>
            <a:ext cx="7467600" cy="304800"/>
          </a:xfrm>
        </p:spPr>
        <p:txBody>
          <a:bodyPr>
            <a:normAutofit fontScale="90000"/>
          </a:bodyPr>
          <a:lstStyle/>
          <a:p>
            <a:pPr algn="ctr"/>
            <a:r>
              <a:rPr lang="en-US" dirty="0" smtClean="0">
                <a:latin typeface="Algerian" pitchFamily="82" charset="0"/>
              </a:rPr>
              <a:t>ABOUT JAVASCRIPT</a:t>
            </a:r>
            <a:endParaRPr lang="en-US" dirty="0">
              <a:latin typeface="Algerian" pitchFamily="82" charset="0"/>
            </a:endParaRPr>
          </a:p>
        </p:txBody>
      </p:sp>
      <p:sp>
        <p:nvSpPr>
          <p:cNvPr id="3" name="Content Placeholder 2"/>
          <p:cNvSpPr>
            <a:spLocks noGrp="1"/>
          </p:cNvSpPr>
          <p:nvPr>
            <p:ph idx="1"/>
          </p:nvPr>
        </p:nvSpPr>
        <p:spPr>
          <a:xfrm>
            <a:off x="448966" y="1809750"/>
            <a:ext cx="8246070" cy="3124200"/>
          </a:xfrm>
        </p:spPr>
        <p:txBody>
          <a:bodyPr>
            <a:normAutofit/>
          </a:bodyPr>
          <a:lstStyle/>
          <a:p>
            <a:pPr>
              <a:buNone/>
            </a:pPr>
            <a:r>
              <a:rPr lang="en-GB" sz="2000" dirty="0" smtClean="0"/>
              <a:t>	</a:t>
            </a:r>
            <a:r>
              <a:rPr lang="en-GB" sz="2000" dirty="0" smtClean="0"/>
              <a:t>JavaScript </a:t>
            </a:r>
            <a:r>
              <a:rPr lang="en-GB" sz="2000" dirty="0" smtClean="0"/>
              <a:t>is a dynamic computer programming language. It is lightweight and most commonly used as a part of web pages, whose implementations allows client side script to interact with the user and make dynamic pages. It is an interpreted programming language with object oriented capabilities. It was developed by Brenan Eich 1995-1996; it is an implementation of ECMA Script (European Computer Manufacturers Association). It was also known as livescript later change to javascript. It is use for client side web form validation. Javascript cannot run with been embedded in the HTML.</a:t>
            </a:r>
            <a:endParaRPr lang="en-US" sz="2000" dirty="0"/>
          </a:p>
        </p:txBody>
      </p:sp>
    </p:spTree>
    <p:extLst>
      <p:ext uri="{BB962C8B-B14F-4D97-AF65-F5344CB8AC3E}">
        <p14:creationId xmlns:p14="http://schemas.microsoft.com/office/powerpoint/2010/main" xmlns="" val="4103309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b="1" dirty="0" smtClean="0">
                <a:latin typeface="Algerian" pitchFamily="82" charset="0"/>
              </a:rPr>
              <a:t>Function of javascript</a:t>
            </a:r>
            <a:endParaRPr lang="en-US" dirty="0">
              <a:latin typeface="Algerian" pitchFamily="82" charset="0"/>
            </a:endParaRPr>
          </a:p>
        </p:txBody>
      </p:sp>
      <p:sp>
        <p:nvSpPr>
          <p:cNvPr id="5" name="Content Placeholder 4"/>
          <p:cNvSpPr>
            <a:spLocks noGrp="1"/>
          </p:cNvSpPr>
          <p:nvPr>
            <p:ph idx="1"/>
          </p:nvPr>
        </p:nvSpPr>
        <p:spPr/>
        <p:txBody>
          <a:bodyPr>
            <a:normAutofit fontScale="92500" lnSpcReduction="10000"/>
          </a:bodyPr>
          <a:lstStyle/>
          <a:p>
            <a:pPr lvl="0"/>
            <a:r>
              <a:rPr lang="en-GB" dirty="0" smtClean="0"/>
              <a:t>It is most commonly used as a client side scripting language, which implies that javascript is written into an HTML page and when a user request an HTML page with javascript in it, the script is sent to the browser.</a:t>
            </a:r>
            <a:endParaRPr lang="en-US" dirty="0" smtClean="0"/>
          </a:p>
          <a:p>
            <a:pPr lvl="0"/>
            <a:r>
              <a:rPr lang="en-GB" dirty="0" smtClean="0"/>
              <a:t>It used for form validation</a:t>
            </a:r>
            <a:r>
              <a:rPr lang="en-GB" dirty="0" smtClean="0"/>
              <a:t>.</a:t>
            </a:r>
          </a:p>
          <a:p>
            <a:pPr lvl="0"/>
            <a:r>
              <a:rPr lang="en-GB" dirty="0" smtClean="0"/>
              <a:t>It make the web page functional.</a:t>
            </a:r>
            <a:endParaRPr lang="en-US" dirty="0"/>
          </a:p>
        </p:txBody>
      </p:sp>
    </p:spTree>
    <p:extLst>
      <p:ext uri="{BB962C8B-B14F-4D97-AF65-F5344CB8AC3E}">
        <p14:creationId xmlns:p14="http://schemas.microsoft.com/office/powerpoint/2010/main" xmlns="" val="1101633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990</TotalTime>
  <Words>442</Words>
  <Application>Microsoft Office PowerPoint</Application>
  <PresentationFormat>On-screen Show (16:9)</PresentationFormat>
  <Paragraphs>70</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SIWES TECHNICAL REPORT</vt:lpstr>
      <vt:lpstr>Slide 2</vt:lpstr>
      <vt:lpstr>HIGHLIGHTS</vt:lpstr>
      <vt:lpstr>SKILLS ACQUIRED </vt:lpstr>
      <vt:lpstr>ABOUT HTML</vt:lpstr>
      <vt:lpstr>ABOUT CSS</vt:lpstr>
      <vt:lpstr>Reasons for css</vt:lpstr>
      <vt:lpstr>ABOUT JAVASCRIPT</vt:lpstr>
      <vt:lpstr>Function of javascript</vt:lpstr>
      <vt:lpstr>Jayschool.netlify.com</vt:lpstr>
      <vt:lpstr>Jaytech-hub.netlify.com </vt:lpstr>
      <vt:lpstr>The use of git and github</vt:lpstr>
      <vt:lpstr>CONCLUSION</vt:lpstr>
      <vt:lpstr>Slide 14</vt:lpstr>
      <vt:lpstr>ANY QUESTIONS?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Jay Blaq</cp:lastModifiedBy>
  <cp:revision>150</cp:revision>
  <dcterms:created xsi:type="dcterms:W3CDTF">2013-08-21T19:17:07Z</dcterms:created>
  <dcterms:modified xsi:type="dcterms:W3CDTF">2019-10-06T04:02:08Z</dcterms:modified>
</cp:coreProperties>
</file>