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3" r:id="rId1"/>
  </p:sldMasterIdLst>
  <p:notesMasterIdLst>
    <p:notesMasterId r:id="rId3"/>
  </p:notesMasterIdLst>
  <p:handoutMasterIdLst>
    <p:handoutMasterId r:id="rId4"/>
  </p:handoutMasterIdLst>
  <p:sldIdLst>
    <p:sldId id="477" r:id="rId2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9900"/>
    <a:srgbClr val="CCFF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58" autoAdjust="0"/>
    <p:restoredTop sz="94674" autoAdjust="0"/>
  </p:normalViewPr>
  <p:slideViewPr>
    <p:cSldViewPr snapToObjects="1">
      <p:cViewPr varScale="1">
        <p:scale>
          <a:sx n="124" d="100"/>
          <a:sy n="124" d="100"/>
        </p:scale>
        <p:origin x="24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F67A87E-D959-2B4E-B5D5-8CE9350B13A5}" type="datetime3">
              <a:rPr lang="en-AU"/>
              <a:pPr>
                <a:defRPr/>
              </a:pPr>
              <a:t>23 November, 2021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351E598C-01A4-1248-839E-B333CF5222B2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940A748-F47E-7046-AF4F-F637DF1D4622}" type="datetime3">
              <a:rPr lang="en-AU"/>
              <a:pPr>
                <a:defRPr/>
              </a:pPr>
              <a:t>23 November, 2021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FB5FA2C7-BCDA-764A-B229-1F2D67C852BA}" type="slidenum">
              <a:rPr lang="en-AU" altLang="x-none"/>
              <a:pPr/>
              <a:t>‹#›</a:t>
            </a:fld>
            <a:endParaRPr lang="en-AU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940A748-F47E-7046-AF4F-F637DF1D4622}" type="datetime3">
              <a:rPr lang="en-AU" smtClean="0"/>
              <a:pPr>
                <a:defRPr/>
              </a:pPr>
              <a:t>23 November, 2021</a:t>
            </a:fld>
            <a:endParaRPr lang="en-AU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A2C7-BCDA-764A-B229-1F2D67C852BA}" type="slidenum">
              <a:rPr lang="en-AU" altLang="x-none" smtClean="0"/>
              <a:pPr/>
              <a:t>1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4766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651B6-C894-9D4B-925D-19E13C22C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DBB167-AF78-E141-A57C-093DFD3BA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8C36FB-6C59-F246-B6F5-0C117BDA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A22-4622-9F4A-9EB1-80DF47BBA75F}" type="datetimeFigureOut">
              <a:rPr kumimoji="1" lang="zh-TW" altLang="en-US" smtClean="0"/>
              <a:t>2021/11/23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2E18B-65DF-9A43-8D1E-A7C1BB8D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22D81E6-4C8A-7B45-915C-892218A5E85C}" type="slidenum">
              <a:rPr lang="en-AU" altLang="x-none" smtClean="0"/>
              <a:pPr/>
              <a:t>‹#›</a:t>
            </a:fld>
            <a:endParaRPr lang="en-AU" altLang="x-none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2FA3A0-DFA3-9545-88CB-E5C83D7D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EBE6-493F-064A-B94F-77CD4A55A4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490666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591A2-EDB4-4B40-B4E8-A2D0C31B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F8C154-E54D-CE47-A399-3310C4D3B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C44480-24D0-184E-9917-587547CD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A22-4622-9F4A-9EB1-80DF47BBA75F}" type="datetimeFigureOut">
              <a:rPr kumimoji="1" lang="zh-TW" altLang="en-US" smtClean="0"/>
              <a:t>2021/11/23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A8CC6B-B009-A746-9017-045FBE4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22D81E6-4C8A-7B45-915C-892218A5E85C}" type="slidenum">
              <a:rPr lang="en-AU" altLang="x-none" smtClean="0"/>
              <a:pPr/>
              <a:t>‹#›</a:t>
            </a:fld>
            <a:endParaRPr lang="en-AU" altLang="x-none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2E73DC-9EBD-C24E-A477-BE2500BF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EBE6-493F-064A-B94F-77CD4A55A4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29171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8A7CD3-1C8B-584B-92E0-A48B34CC7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592DCE-0B30-F34D-B2F2-25B45A111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812B6-011E-A24B-A71D-42D82D1F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A22-4622-9F4A-9EB1-80DF47BBA75F}" type="datetimeFigureOut">
              <a:rPr kumimoji="1" lang="zh-TW" altLang="en-US" smtClean="0"/>
              <a:t>2021/11/23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BD362-36E2-6647-8006-2B2B9C86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22D81E6-4C8A-7B45-915C-892218A5E85C}" type="slidenum">
              <a:rPr lang="en-AU" altLang="x-none" smtClean="0"/>
              <a:pPr/>
              <a:t>‹#›</a:t>
            </a:fld>
            <a:endParaRPr lang="en-AU" altLang="x-none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9F24F0-E07A-A84F-AE84-8C46F1B9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EBE6-493F-064A-B94F-77CD4A55A4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899772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3681A-8C56-CB49-8137-99F0165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EF45D4-53DA-224C-BA9A-2FE70125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8533FA-967B-D142-AF87-85065C64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A22-4622-9F4A-9EB1-80DF47BBA75F}" type="datetimeFigureOut">
              <a:rPr kumimoji="1" lang="zh-TW" altLang="en-US" smtClean="0"/>
              <a:t>2021/11/23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A8F639-4771-B147-BAAF-9A8A67DE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22D81E6-4C8A-7B45-915C-892218A5E85C}" type="slidenum">
              <a:rPr lang="en-AU" altLang="x-none" smtClean="0"/>
              <a:pPr/>
              <a:t>‹#›</a:t>
            </a:fld>
            <a:endParaRPr lang="en-AU" altLang="x-none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1DDAEE-1E3A-1343-8D88-F930B500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EBE6-493F-064A-B94F-77CD4A55A4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1987914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3B5CD-C5A9-CB4C-96CE-A8FFD437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003D45-D5F0-B34A-AB87-0E168ACC4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F91116-0495-A14F-8907-5ED823AA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A22-4622-9F4A-9EB1-80DF47BBA75F}" type="datetimeFigureOut">
              <a:rPr kumimoji="1" lang="zh-TW" altLang="en-US" smtClean="0"/>
              <a:t>2021/11/23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EF4067-B138-1D4F-86E3-35C715DD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22D81E6-4C8A-7B45-915C-892218A5E85C}" type="slidenum">
              <a:rPr lang="en-AU" altLang="x-none" smtClean="0"/>
              <a:pPr/>
              <a:t>‹#›</a:t>
            </a:fld>
            <a:endParaRPr lang="en-AU" altLang="x-none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8346D2-1A22-4448-8F23-9408A395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EBE6-493F-064A-B94F-77CD4A55A4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407869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7FDA0-C233-7F42-BD6D-376C0D67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11A5D-066F-F94C-B74A-6243399F3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D8BF6E-9324-CE44-A681-97D9EB02C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0E6129-BC47-E54D-AABC-B2BFB520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A22-4622-9F4A-9EB1-80DF47BBA75F}" type="datetimeFigureOut">
              <a:rPr kumimoji="1" lang="zh-TW" altLang="en-US" smtClean="0"/>
              <a:t>2021/11/23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A7D906-D86C-7945-A16D-C46394EE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22D81E6-4C8A-7B45-915C-892218A5E85C}" type="slidenum">
              <a:rPr lang="en-AU" altLang="x-none" smtClean="0"/>
              <a:pPr/>
              <a:t>‹#›</a:t>
            </a:fld>
            <a:endParaRPr lang="en-AU" altLang="x-none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CEF657-7DC3-A143-910B-6A5BA388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EBE6-493F-064A-B94F-77CD4A55A4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46506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99A78-5297-D948-81E9-932CB273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6AC690-5E2B-B148-9174-E896AEB1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05E68F-85D9-FB41-83A8-EAD851830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C7094A8-21EF-0441-A1A9-2879CA9EC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FF54C7-029E-AA4F-B00B-B851B6306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3CEF6F-B98D-C042-AF0C-60C75DF7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A22-4622-9F4A-9EB1-80DF47BBA75F}" type="datetimeFigureOut">
              <a:rPr kumimoji="1" lang="zh-TW" altLang="en-US" smtClean="0"/>
              <a:t>2021/11/23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8D8675-6D6B-D840-8C14-7DEA9F93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22D81E6-4C8A-7B45-915C-892218A5E85C}" type="slidenum">
              <a:rPr lang="en-AU" altLang="x-none" smtClean="0"/>
              <a:pPr/>
              <a:t>‹#›</a:t>
            </a:fld>
            <a:endParaRPr lang="en-AU" altLang="x-none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6EA541-C8F2-2446-B5F4-34E0680D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EBE6-493F-064A-B94F-77CD4A55A4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30829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B9539-42F4-8441-A64B-2D0850E0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0C3B2C-CC02-2242-A6D5-09AAAF48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A22-4622-9F4A-9EB1-80DF47BBA75F}" type="datetimeFigureOut">
              <a:rPr kumimoji="1" lang="zh-TW" altLang="en-US" smtClean="0"/>
              <a:t>2021/11/23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D359DD2-D6E0-E245-92B8-E42476ED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22D81E6-4C8A-7B45-915C-892218A5E85C}" type="slidenum">
              <a:rPr lang="en-AU" altLang="x-none" smtClean="0"/>
              <a:pPr/>
              <a:t>‹#›</a:t>
            </a:fld>
            <a:endParaRPr lang="en-AU" altLang="x-none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E32C37-19E0-3B44-A558-676292E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EBE6-493F-064A-B94F-77CD4A55A4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885882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D4688B-6DE2-0C40-82CD-8DBFA55B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A22-4622-9F4A-9EB1-80DF47BBA75F}" type="datetimeFigureOut">
              <a:rPr kumimoji="1" lang="zh-TW" altLang="en-US" smtClean="0"/>
              <a:t>2021/11/23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EA80B9-8650-4241-AAFF-465FD1FF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22D81E6-4C8A-7B45-915C-892218A5E85C}" type="slidenum">
              <a:rPr lang="en-AU" altLang="x-none" smtClean="0"/>
              <a:pPr/>
              <a:t>‹#›</a:t>
            </a:fld>
            <a:endParaRPr lang="en-AU" altLang="x-none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DFE334-3827-254A-AAFF-F7D3519A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EBE6-493F-064A-B94F-77CD4A55A4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224076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3142C-C71E-514B-9D1B-353D2E66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599C7-9D3C-4242-A2F0-E653AC20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264015-5EBB-A34B-92DC-BA4518983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33363A-2415-9B4C-AFFF-BF98CB0C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A22-4622-9F4A-9EB1-80DF47BBA75F}" type="datetimeFigureOut">
              <a:rPr kumimoji="1" lang="zh-TW" altLang="en-US" smtClean="0"/>
              <a:t>2021/11/23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1437CD-0033-8D4B-8BD5-819DCF38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22D81E6-4C8A-7B45-915C-892218A5E85C}" type="slidenum">
              <a:rPr lang="en-AU" altLang="x-none" smtClean="0"/>
              <a:pPr/>
              <a:t>‹#›</a:t>
            </a:fld>
            <a:endParaRPr lang="en-AU" altLang="x-none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5BC3FE-1C8F-7F41-A5C8-28FC0827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EBE6-493F-064A-B94F-77CD4A55A4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069394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1923E-380B-EE4C-8A77-12858298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A8419F0-A327-874F-9A18-E936C8881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4E12ED-EEB1-4742-A085-EEB481374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2AAF14-10BB-6648-BBFD-1A3D3B64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A22-4622-9F4A-9EB1-80DF47BBA75F}" type="datetimeFigureOut">
              <a:rPr kumimoji="1" lang="zh-TW" altLang="en-US" smtClean="0"/>
              <a:t>2021/11/23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0F974B-0175-A644-BF80-BDB80DAC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22D81E6-4C8A-7B45-915C-892218A5E85C}" type="slidenum">
              <a:rPr lang="en-AU" altLang="x-none" smtClean="0"/>
              <a:pPr/>
              <a:t>‹#›</a:t>
            </a:fld>
            <a:endParaRPr lang="en-AU" altLang="x-none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42CF38-5FF2-EC41-BE1B-BDF8ACCD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EBE6-493F-064A-B94F-77CD4A55A4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365426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DEA79DB-483C-9C4C-8C03-160A5122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796342-3D4A-5F49-B287-FD68E662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BACB3-C385-7D41-AC55-C3EB833BF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AA22-4622-9F4A-9EB1-80DF47BBA75F}" type="datetimeFigureOut">
              <a:rPr kumimoji="1" lang="zh-TW" altLang="en-US" smtClean="0"/>
              <a:t>2021/11/23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F766D-586E-554A-ABBA-AD0157D8B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D81E6-4C8A-7B45-915C-892218A5E85C}" type="slidenum">
              <a:rPr lang="en-AU" altLang="x-none" smtClean="0"/>
              <a:pPr/>
              <a:t>‹#›</a:t>
            </a:fld>
            <a:endParaRPr lang="en-AU" altLang="x-none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10DCCF-829E-D348-BA26-716F2EE36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0EBE6-493F-064A-B94F-77CD4A55A4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546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47AC9-6C72-0945-8E1F-6FE4870D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>
            <a:normAutofit fontScale="90000"/>
          </a:bodyPr>
          <a:lstStyle/>
          <a:p>
            <a:r>
              <a:rPr kumimoji="1" lang="en-US" altLang="zh-TW" sz="4000" dirty="0"/>
              <a:t>Problem 3-1  Original Single Cycle Design</a:t>
            </a:r>
            <a:endParaRPr kumimoji="1" lang="zh-TW" altLang="en-US" sz="4000" dirty="0"/>
          </a:p>
        </p:txBody>
      </p:sp>
      <p:sp>
        <p:nvSpPr>
          <p:cNvPr id="93" name="Line 219">
            <a:extLst>
              <a:ext uri="{FF2B5EF4-FFF2-40B4-BE49-F238E27FC236}">
                <a16:creationId xmlns:a16="http://schemas.microsoft.com/office/drawing/2014/main" id="{90B42629-FA36-F742-BC27-832DE48DCD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1942" y="2108350"/>
            <a:ext cx="319087" cy="15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dirty="0"/>
          </a:p>
        </p:txBody>
      </p:sp>
      <p:sp>
        <p:nvSpPr>
          <p:cNvPr id="94" name="Text Box 189">
            <a:extLst>
              <a:ext uri="{FF2B5EF4-FFF2-40B4-BE49-F238E27FC236}">
                <a16:creationId xmlns:a16="http://schemas.microsoft.com/office/drawing/2014/main" id="{E885470F-AC1C-2649-9786-9B962D04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967" y="2236936"/>
            <a:ext cx="2809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5" name="Text Box 190">
            <a:extLst>
              <a:ext uri="{FF2B5EF4-FFF2-40B4-BE49-F238E27FC236}">
                <a16:creationId xmlns:a16="http://schemas.microsoft.com/office/drawing/2014/main" id="{DB06CD60-A92B-764A-BB12-D1507093D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217" y="2486174"/>
            <a:ext cx="5334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/>
            <a:r>
              <a:rPr lang="en-US" altLang="zh-TW" sz="1100" b="1" dirty="0">
                <a:latin typeface="Arial" panose="020B0604020202020204" pitchFamily="34" charset="0"/>
                <a:ea typeface="新細明體" panose="02020500000000000000" pitchFamily="18" charset="-120"/>
              </a:rPr>
              <a:t>Shift</a:t>
            </a:r>
          </a:p>
          <a:p>
            <a:pPr algn="ctr"/>
            <a:r>
              <a:rPr lang="en-US" altLang="zh-TW" sz="1100" b="1" dirty="0">
                <a:latin typeface="Arial" panose="020B0604020202020204" pitchFamily="34" charset="0"/>
                <a:ea typeface="新細明體" panose="02020500000000000000" pitchFamily="18" charset="-120"/>
              </a:rPr>
              <a:t>left 1</a:t>
            </a:r>
          </a:p>
        </p:txBody>
      </p:sp>
      <p:sp>
        <p:nvSpPr>
          <p:cNvPr id="96" name="Oval 191">
            <a:extLst>
              <a:ext uri="{FF2B5EF4-FFF2-40B4-BE49-F238E27FC236}">
                <a16:creationId xmlns:a16="http://schemas.microsoft.com/office/drawing/2014/main" id="{B14D0C65-5A61-6443-B04B-DF4A35999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267" y="2282974"/>
            <a:ext cx="503238" cy="86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endParaRPr lang="zh-TW" altLang="zh-TW"/>
          </a:p>
        </p:txBody>
      </p:sp>
      <p:sp>
        <p:nvSpPr>
          <p:cNvPr id="97" name="Text Box 192">
            <a:extLst>
              <a:ext uri="{FF2B5EF4-FFF2-40B4-BE49-F238E27FC236}">
                <a16:creationId xmlns:a16="http://schemas.microsoft.com/office/drawing/2014/main" id="{59601A34-C15B-B741-A0E2-CB5035985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04" y="2227411"/>
            <a:ext cx="3984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/>
            <a:r>
              <a:rPr lang="en-US" altLang="zh-TW" sz="1100" b="1">
                <a:latin typeface="Arial" panose="020B0604020202020204" pitchFamily="34" charset="0"/>
                <a:ea typeface="新細明體" panose="02020500000000000000" pitchFamily="18" charset="-120"/>
              </a:rPr>
              <a:t>PC</a:t>
            </a:r>
          </a:p>
        </p:txBody>
      </p:sp>
      <p:sp>
        <p:nvSpPr>
          <p:cNvPr id="98" name="Rectangle 193">
            <a:extLst>
              <a:ext uri="{FF2B5EF4-FFF2-40B4-BE49-F238E27FC236}">
                <a16:creationId xmlns:a16="http://schemas.microsoft.com/office/drawing/2014/main" id="{FA2B08F3-6FE1-D84D-8ED1-2CABF3200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17" y="2024211"/>
            <a:ext cx="334963" cy="690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endParaRPr lang="zh-TW" altLang="zh-TW"/>
          </a:p>
        </p:txBody>
      </p:sp>
      <p:grpSp>
        <p:nvGrpSpPr>
          <p:cNvPr id="99" name="Group 194">
            <a:extLst>
              <a:ext uri="{FF2B5EF4-FFF2-40B4-BE49-F238E27FC236}">
                <a16:creationId xmlns:a16="http://schemas.microsoft.com/office/drawing/2014/main" id="{EDA49F16-DA0B-AB49-8D28-04797FE2E6B1}"/>
              </a:ext>
            </a:extLst>
          </p:cNvPr>
          <p:cNvGrpSpPr>
            <a:grpSpLocks/>
          </p:cNvGrpSpPr>
          <p:nvPr/>
        </p:nvGrpSpPr>
        <p:grpSpPr bwMode="auto">
          <a:xfrm>
            <a:off x="5692329" y="1936899"/>
            <a:ext cx="587375" cy="1036637"/>
            <a:chOff x="3854" y="1251"/>
            <a:chExt cx="370" cy="653"/>
          </a:xfrm>
        </p:grpSpPr>
        <p:sp>
          <p:nvSpPr>
            <p:cNvPr id="301" name="Line 195">
              <a:extLst>
                <a:ext uri="{FF2B5EF4-FFF2-40B4-BE49-F238E27FC236}">
                  <a16:creationId xmlns:a16="http://schemas.microsoft.com/office/drawing/2014/main" id="{0E0D8F08-9EA0-0547-BFB0-E1D9036D2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" y="125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2" name="Line 196">
              <a:extLst>
                <a:ext uri="{FF2B5EF4-FFF2-40B4-BE49-F238E27FC236}">
                  <a16:creationId xmlns:a16="http://schemas.microsoft.com/office/drawing/2014/main" id="{086448F3-C03D-8140-9143-61360E762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" y="163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3" name="Line 197">
              <a:extLst>
                <a:ext uri="{FF2B5EF4-FFF2-40B4-BE49-F238E27FC236}">
                  <a16:creationId xmlns:a16="http://schemas.microsoft.com/office/drawing/2014/main" id="{69BC0DD1-7068-7A4D-96AD-F31EFBF7D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" y="1523"/>
              <a:ext cx="106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4" name="Line 198">
              <a:extLst>
                <a:ext uri="{FF2B5EF4-FFF2-40B4-BE49-F238E27FC236}">
                  <a16:creationId xmlns:a16="http://schemas.microsoft.com/office/drawing/2014/main" id="{89D00C56-FA6C-1148-9D24-2E4F762C3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4" y="1578"/>
              <a:ext cx="106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5" name="Line 199">
              <a:extLst>
                <a:ext uri="{FF2B5EF4-FFF2-40B4-BE49-F238E27FC236}">
                  <a16:creationId xmlns:a16="http://schemas.microsoft.com/office/drawing/2014/main" id="{DF322804-B569-C841-8235-7CE8AE9C8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" y="1251"/>
              <a:ext cx="37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6" name="Line 200">
              <a:extLst>
                <a:ext uri="{FF2B5EF4-FFF2-40B4-BE49-F238E27FC236}">
                  <a16:creationId xmlns:a16="http://schemas.microsoft.com/office/drawing/2014/main" id="{FFFA7D82-F1C0-F847-9A1F-8B2A5079A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469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" name="Line 201">
              <a:extLst>
                <a:ext uri="{FF2B5EF4-FFF2-40B4-BE49-F238E27FC236}">
                  <a16:creationId xmlns:a16="http://schemas.microsoft.com/office/drawing/2014/main" id="{85933F85-34CF-5B42-8B05-52206C565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4" y="1686"/>
              <a:ext cx="37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0" name="Text Box 202">
            <a:extLst>
              <a:ext uri="{FF2B5EF4-FFF2-40B4-BE49-F238E27FC236}">
                <a16:creationId xmlns:a16="http://schemas.microsoft.com/office/drawing/2014/main" id="{A8DF7184-C987-BD48-9534-859712039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442" y="2313136"/>
            <a:ext cx="481470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 b="1" dirty="0">
                <a:latin typeface="Arial" panose="020B0604020202020204" pitchFamily="34" charset="0"/>
                <a:ea typeface="新細明體" panose="02020500000000000000" pitchFamily="18" charset="-120"/>
              </a:rPr>
              <a:t>Add</a:t>
            </a:r>
          </a:p>
        </p:txBody>
      </p:sp>
      <p:sp>
        <p:nvSpPr>
          <p:cNvPr id="101" name="Line 203">
            <a:extLst>
              <a:ext uri="{FF2B5EF4-FFF2-40B4-BE49-F238E27FC236}">
                <a16:creationId xmlns:a16="http://schemas.microsoft.com/office/drawing/2014/main" id="{D4B9FC87-B115-764D-B5F2-69551821B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1504" y="2714774"/>
            <a:ext cx="250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" name="Line 204">
            <a:extLst>
              <a:ext uri="{FF2B5EF4-FFF2-40B4-BE49-F238E27FC236}">
                <a16:creationId xmlns:a16="http://schemas.microsoft.com/office/drawing/2014/main" id="{0BEDE157-482D-934E-AF9A-ABAC045B6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9704" y="2456011"/>
            <a:ext cx="260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" name="Line 205">
            <a:extLst>
              <a:ext uri="{FF2B5EF4-FFF2-40B4-BE49-F238E27FC236}">
                <a16:creationId xmlns:a16="http://schemas.microsoft.com/office/drawing/2014/main" id="{460DB7BD-0FAA-4245-83BC-F8B7BDCBE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6154" y="1592411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9" name="Line 206">
            <a:extLst>
              <a:ext uri="{FF2B5EF4-FFF2-40B4-BE49-F238E27FC236}">
                <a16:creationId xmlns:a16="http://schemas.microsoft.com/office/drawing/2014/main" id="{8345F395-107E-0C43-A325-5FC2A6EC4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6154" y="2197249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0" name="Line 207">
            <a:extLst>
              <a:ext uri="{FF2B5EF4-FFF2-40B4-BE49-F238E27FC236}">
                <a16:creationId xmlns:a16="http://schemas.microsoft.com/office/drawing/2014/main" id="{91FA4951-0ADB-4B47-AA84-33665CEAD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6154" y="2024211"/>
            <a:ext cx="166688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1" name="Line 208">
            <a:extLst>
              <a:ext uri="{FF2B5EF4-FFF2-40B4-BE49-F238E27FC236}">
                <a16:creationId xmlns:a16="http://schemas.microsoft.com/office/drawing/2014/main" id="{54BCC2F7-AF30-7141-9FA8-BCF7578A1D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6154" y="2111524"/>
            <a:ext cx="166688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5" name="Line 209">
            <a:extLst>
              <a:ext uri="{FF2B5EF4-FFF2-40B4-BE49-F238E27FC236}">
                <a16:creationId xmlns:a16="http://schemas.microsoft.com/office/drawing/2014/main" id="{5B525339-3671-8C42-80B5-6048BCFA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6154" y="1592411"/>
            <a:ext cx="5857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" name="Line 210">
            <a:extLst>
              <a:ext uri="{FF2B5EF4-FFF2-40B4-BE49-F238E27FC236}">
                <a16:creationId xmlns:a16="http://schemas.microsoft.com/office/drawing/2014/main" id="{7D734ABC-8422-D14A-8474-E1E5FB60B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1942" y="1938486"/>
            <a:ext cx="0" cy="34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" name="Line 211">
            <a:extLst>
              <a:ext uri="{FF2B5EF4-FFF2-40B4-BE49-F238E27FC236}">
                <a16:creationId xmlns:a16="http://schemas.microsoft.com/office/drawing/2014/main" id="{5C22B1D9-E6A8-BC47-9A6E-0C1ED1A1F9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6154" y="2282974"/>
            <a:ext cx="5857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" name="Text Box 212">
            <a:extLst>
              <a:ext uri="{FF2B5EF4-FFF2-40B4-BE49-F238E27FC236}">
                <a16:creationId xmlns:a16="http://schemas.microsoft.com/office/drawing/2014/main" id="{6C49040B-D853-9F4C-8D87-CD6550E1E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979" y="1973411"/>
            <a:ext cx="476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 b="1">
                <a:latin typeface="Arial" panose="020B0604020202020204" pitchFamily="34" charset="0"/>
                <a:ea typeface="新細明體" panose="02020500000000000000" pitchFamily="18" charset="-120"/>
              </a:rPr>
              <a:t>Add</a:t>
            </a:r>
          </a:p>
        </p:txBody>
      </p:sp>
      <p:sp>
        <p:nvSpPr>
          <p:cNvPr id="175" name="Line 213">
            <a:extLst>
              <a:ext uri="{FF2B5EF4-FFF2-40B4-BE49-F238E27FC236}">
                <a16:creationId xmlns:a16="http://schemas.microsoft.com/office/drawing/2014/main" id="{7B0E14AF-80F1-7945-A883-36AD7EA7C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92" y="1419374"/>
            <a:ext cx="0" cy="604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" name="Line 214">
            <a:extLst>
              <a:ext uri="{FF2B5EF4-FFF2-40B4-BE49-F238E27FC236}">
                <a16:creationId xmlns:a16="http://schemas.microsoft.com/office/drawing/2014/main" id="{4A4C4350-8062-4146-B248-15CB0859B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229" y="2109936"/>
            <a:ext cx="250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7" name="Line 215">
            <a:extLst>
              <a:ext uri="{FF2B5EF4-FFF2-40B4-BE49-F238E27FC236}">
                <a16:creationId xmlns:a16="http://schemas.microsoft.com/office/drawing/2014/main" id="{A0DD9374-A21A-5543-AA0B-ABAF75CF26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3767" y="1419374"/>
            <a:ext cx="0" cy="690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1" name="Line 216">
            <a:extLst>
              <a:ext uri="{FF2B5EF4-FFF2-40B4-BE49-F238E27FC236}">
                <a16:creationId xmlns:a16="http://schemas.microsoft.com/office/drawing/2014/main" id="{949CF5F8-4716-D443-AC33-B84DB5578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604" y="1419374"/>
            <a:ext cx="6648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2" name="Line 217">
            <a:extLst>
              <a:ext uri="{FF2B5EF4-FFF2-40B4-BE49-F238E27FC236}">
                <a16:creationId xmlns:a16="http://schemas.microsoft.com/office/drawing/2014/main" id="{316FE586-9542-C24C-B550-0758CD09F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3742" y="2370286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3" name="Line 218">
            <a:extLst>
              <a:ext uri="{FF2B5EF4-FFF2-40B4-BE49-F238E27FC236}">
                <a16:creationId xmlns:a16="http://schemas.microsoft.com/office/drawing/2014/main" id="{E3AF0E1A-ED00-9C4E-A28E-7C050002E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1028" y="1716235"/>
            <a:ext cx="3638551" cy="95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" name="Line 220">
            <a:extLst>
              <a:ext uri="{FF2B5EF4-FFF2-40B4-BE49-F238E27FC236}">
                <a16:creationId xmlns:a16="http://schemas.microsoft.com/office/drawing/2014/main" id="{690881C4-3779-DA46-8E54-56818661C3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5816" y="1716236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" name="Line 222">
            <a:extLst>
              <a:ext uri="{FF2B5EF4-FFF2-40B4-BE49-F238E27FC236}">
                <a16:creationId xmlns:a16="http://schemas.microsoft.com/office/drawing/2014/main" id="{03B28638-2842-4A49-8D88-0AE164E14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304" y="2714774"/>
            <a:ext cx="0" cy="623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7" name="Line 223">
            <a:extLst>
              <a:ext uri="{FF2B5EF4-FFF2-40B4-BE49-F238E27FC236}">
                <a16:creationId xmlns:a16="http://schemas.microsoft.com/office/drawing/2014/main" id="{C99C00AE-1954-B348-A25B-4BECD71AA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254" y="1851174"/>
            <a:ext cx="1104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8" name="Line 224">
            <a:extLst>
              <a:ext uri="{FF2B5EF4-FFF2-40B4-BE49-F238E27FC236}">
                <a16:creationId xmlns:a16="http://schemas.microsoft.com/office/drawing/2014/main" id="{FEA992B8-BFDD-5D48-B89B-889BB345B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42" y="1851174"/>
            <a:ext cx="0" cy="1036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9" name="Line 225">
            <a:extLst>
              <a:ext uri="{FF2B5EF4-FFF2-40B4-BE49-F238E27FC236}">
                <a16:creationId xmlns:a16="http://schemas.microsoft.com/office/drawing/2014/main" id="{F1221449-C6D5-BC47-83A4-188D4B648C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304" y="2887811"/>
            <a:ext cx="517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0" name="AutoShape 226">
            <a:extLst>
              <a:ext uri="{FF2B5EF4-FFF2-40B4-BE49-F238E27FC236}">
                <a16:creationId xmlns:a16="http://schemas.microsoft.com/office/drawing/2014/main" id="{9C23EEBB-3CDD-AA49-9B47-E1C768685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29" y="2846536"/>
            <a:ext cx="84138" cy="85725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endParaRPr lang="zh-TW" altLang="zh-TW"/>
          </a:p>
        </p:txBody>
      </p:sp>
      <p:sp>
        <p:nvSpPr>
          <p:cNvPr id="201" name="Text Box 227">
            <a:extLst>
              <a:ext uri="{FF2B5EF4-FFF2-40B4-BE49-F238E27FC236}">
                <a16:creationId xmlns:a16="http://schemas.microsoft.com/office/drawing/2014/main" id="{C84C7AF3-06A0-814A-AF99-8D7E92F54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986" y="1605111"/>
            <a:ext cx="322774" cy="101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/>
            <a:r>
              <a:rPr lang="en-US" altLang="zh-TW" sz="1100" dirty="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</a:p>
          <a:p>
            <a:pPr algn="ctr">
              <a:spcBef>
                <a:spcPct val="30000"/>
              </a:spcBef>
            </a:pPr>
            <a:r>
              <a:rPr lang="en-US" altLang="zh-TW" sz="1100" b="1" dirty="0">
                <a:latin typeface="Arial" panose="020B0604020202020204" pitchFamily="34" charset="0"/>
                <a:ea typeface="新細明體" panose="02020500000000000000" pitchFamily="18" charset="-120"/>
              </a:rPr>
              <a:t>M</a:t>
            </a:r>
          </a:p>
          <a:p>
            <a:pPr algn="ctr">
              <a:lnSpc>
                <a:spcPct val="90000"/>
              </a:lnSpc>
            </a:pPr>
            <a:r>
              <a:rPr lang="en-US" altLang="zh-TW" sz="1100" b="1" dirty="0">
                <a:latin typeface="Arial" panose="020B0604020202020204" pitchFamily="34" charset="0"/>
                <a:ea typeface="新細明體" panose="02020500000000000000" pitchFamily="18" charset="-120"/>
              </a:rPr>
              <a:t>u</a:t>
            </a:r>
          </a:p>
          <a:p>
            <a:pPr algn="ctr">
              <a:lnSpc>
                <a:spcPct val="90000"/>
              </a:lnSpc>
            </a:pPr>
            <a:r>
              <a:rPr lang="en-US" altLang="zh-TW" sz="1100" b="1" dirty="0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</a:p>
          <a:p>
            <a:pPr algn="ctr">
              <a:spcBef>
                <a:spcPct val="30000"/>
              </a:spcBef>
            </a:pPr>
            <a:r>
              <a:rPr lang="en-US" altLang="zh-TW" sz="1100" dirty="0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02" name="AutoShape 228">
            <a:extLst>
              <a:ext uri="{FF2B5EF4-FFF2-40B4-BE49-F238E27FC236}">
                <a16:creationId xmlns:a16="http://schemas.microsoft.com/office/drawing/2014/main" id="{52513479-0930-F647-B378-9426FA498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817" y="1592411"/>
            <a:ext cx="250825" cy="1036637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endParaRPr lang="zh-TW" altLang="zh-TW"/>
          </a:p>
        </p:txBody>
      </p:sp>
      <p:sp>
        <p:nvSpPr>
          <p:cNvPr id="205" name="Line 231">
            <a:extLst>
              <a:ext uri="{FF2B5EF4-FFF2-40B4-BE49-F238E27FC236}">
                <a16:creationId xmlns:a16="http://schemas.microsoft.com/office/drawing/2014/main" id="{2AC46164-A183-2F40-914C-79A3E7FEB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104" y="2714774"/>
            <a:ext cx="157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" name="Line 232">
            <a:extLst>
              <a:ext uri="{FF2B5EF4-FFF2-40B4-BE49-F238E27FC236}">
                <a16:creationId xmlns:a16="http://schemas.microsoft.com/office/drawing/2014/main" id="{77BF29AA-0D90-E641-8373-A998E9126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4542" y="3862536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" name="Line 233">
            <a:extLst>
              <a:ext uri="{FF2B5EF4-FFF2-40B4-BE49-F238E27FC236}">
                <a16:creationId xmlns:a16="http://schemas.microsoft.com/office/drawing/2014/main" id="{11446825-AC14-2444-9CC6-F6E609ABD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8304" y="4294336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8" name="Line 234">
            <a:extLst>
              <a:ext uri="{FF2B5EF4-FFF2-40B4-BE49-F238E27FC236}">
                <a16:creationId xmlns:a16="http://schemas.microsoft.com/office/drawing/2014/main" id="{9A9A610C-B9EE-0944-8E5E-A75B836BA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167" y="3862536"/>
            <a:ext cx="346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9" name="Line 235">
            <a:extLst>
              <a:ext uri="{FF2B5EF4-FFF2-40B4-BE49-F238E27FC236}">
                <a16:creationId xmlns:a16="http://schemas.microsoft.com/office/drawing/2014/main" id="{C81C8F1E-0A64-F344-9AB4-551A974FD4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6942" y="4554686"/>
            <a:ext cx="27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0" name="Line 236">
            <a:extLst>
              <a:ext uri="{FF2B5EF4-FFF2-40B4-BE49-F238E27FC236}">
                <a16:creationId xmlns:a16="http://schemas.microsoft.com/office/drawing/2014/main" id="{3833EE2B-B079-1A40-985E-26CE4E0BB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0692" y="3848249"/>
            <a:ext cx="0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1" name="Line 237">
            <a:extLst>
              <a:ext uri="{FF2B5EF4-FFF2-40B4-BE49-F238E27FC236}">
                <a16:creationId xmlns:a16="http://schemas.microsoft.com/office/drawing/2014/main" id="{73D8FECA-CAA2-3846-BFBA-297DEBEEE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404" y="5589736"/>
            <a:ext cx="17891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2" name="Line 238">
            <a:extLst>
              <a:ext uri="{FF2B5EF4-FFF2-40B4-BE49-F238E27FC236}">
                <a16:creationId xmlns:a16="http://schemas.microsoft.com/office/drawing/2014/main" id="{E24B44F3-5EBB-834F-A76A-EE32B957E1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1229" y="4554686"/>
            <a:ext cx="0" cy="103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3" name="Line 239">
            <a:extLst>
              <a:ext uri="{FF2B5EF4-FFF2-40B4-BE49-F238E27FC236}">
                <a16:creationId xmlns:a16="http://schemas.microsoft.com/office/drawing/2014/main" id="{1CF36131-031D-7647-8D89-89AE6DCEF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8754" y="4208611"/>
            <a:ext cx="250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4" name="Line 240">
            <a:extLst>
              <a:ext uri="{FF2B5EF4-FFF2-40B4-BE49-F238E27FC236}">
                <a16:creationId xmlns:a16="http://schemas.microsoft.com/office/drawing/2014/main" id="{9429E4BB-4892-964E-B157-6CA75A97C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5292" y="4208611"/>
            <a:ext cx="0" cy="2244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" name="Line 241">
            <a:extLst>
              <a:ext uri="{FF2B5EF4-FFF2-40B4-BE49-F238E27FC236}">
                <a16:creationId xmlns:a16="http://schemas.microsoft.com/office/drawing/2014/main" id="{9886B385-5A76-1E4B-B3D6-2CF7D664DC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6242" y="6453336"/>
            <a:ext cx="6383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6" name="Line 242">
            <a:extLst>
              <a:ext uri="{FF2B5EF4-FFF2-40B4-BE49-F238E27FC236}">
                <a16:creationId xmlns:a16="http://schemas.microsoft.com/office/drawing/2014/main" id="{11732151-81D4-0E44-B474-42EEE5D5D7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0529" y="4899174"/>
            <a:ext cx="0" cy="1554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7" name="Line 243">
            <a:extLst>
              <a:ext uri="{FF2B5EF4-FFF2-40B4-BE49-F238E27FC236}">
                <a16:creationId xmlns:a16="http://schemas.microsoft.com/office/drawing/2014/main" id="{BB17FA02-273A-3944-81DE-315F30B34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6242" y="4899174"/>
            <a:ext cx="269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8" name="Text Box 244">
            <a:extLst>
              <a:ext uri="{FF2B5EF4-FFF2-40B4-BE49-F238E27FC236}">
                <a16:creationId xmlns:a16="http://schemas.microsoft.com/office/drawing/2014/main" id="{6E9E5067-8E3B-EB46-BB72-1966F79BF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242" y="3691086"/>
            <a:ext cx="7000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Read</a:t>
            </a:r>
          </a:p>
          <a:p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address</a:t>
            </a:r>
          </a:p>
        </p:txBody>
      </p:sp>
      <p:sp>
        <p:nvSpPr>
          <p:cNvPr id="219" name="Text Box 245">
            <a:extLst>
              <a:ext uri="{FF2B5EF4-FFF2-40B4-BE49-F238E27FC236}">
                <a16:creationId xmlns:a16="http://schemas.microsoft.com/office/drawing/2014/main" id="{4083F2EF-85B0-0648-89DB-A685C2016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242" y="4122886"/>
            <a:ext cx="7000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Write</a:t>
            </a:r>
          </a:p>
          <a:p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address</a:t>
            </a:r>
          </a:p>
        </p:txBody>
      </p:sp>
      <p:sp>
        <p:nvSpPr>
          <p:cNvPr id="220" name="Text Box 246">
            <a:extLst>
              <a:ext uri="{FF2B5EF4-FFF2-40B4-BE49-F238E27FC236}">
                <a16:creationId xmlns:a16="http://schemas.microsoft.com/office/drawing/2014/main" id="{9C306AFF-E907-7E4F-BB4D-370CBED0A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242" y="4554686"/>
            <a:ext cx="5286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Write</a:t>
            </a:r>
          </a:p>
          <a:p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data</a:t>
            </a:r>
          </a:p>
        </p:txBody>
      </p:sp>
      <p:sp>
        <p:nvSpPr>
          <p:cNvPr id="221" name="Text Box 247">
            <a:extLst>
              <a:ext uri="{FF2B5EF4-FFF2-40B4-BE49-F238E27FC236}">
                <a16:creationId xmlns:a16="http://schemas.microsoft.com/office/drawing/2014/main" id="{BC3EC2C1-08E6-2045-9BD5-37C469D34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892" y="4467374"/>
            <a:ext cx="7461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/>
            <a:r>
              <a:rPr lang="en-US" altLang="zh-TW" sz="1100" b="1">
                <a:latin typeface="Arial" panose="020B0604020202020204" pitchFamily="34" charset="0"/>
                <a:ea typeface="新細明體" panose="02020500000000000000" pitchFamily="18" charset="-120"/>
              </a:rPr>
              <a:t>Data</a:t>
            </a:r>
          </a:p>
          <a:p>
            <a:pPr algn="ctr"/>
            <a:r>
              <a:rPr lang="en-US" altLang="zh-TW" sz="1100" b="1">
                <a:latin typeface="Arial" panose="020B0604020202020204" pitchFamily="34" charset="0"/>
                <a:ea typeface="新細明體" panose="02020500000000000000" pitchFamily="18" charset="-120"/>
              </a:rPr>
              <a:t>memory</a:t>
            </a:r>
          </a:p>
        </p:txBody>
      </p:sp>
      <p:sp>
        <p:nvSpPr>
          <p:cNvPr id="222" name="Text Box 248">
            <a:extLst>
              <a:ext uri="{FF2B5EF4-FFF2-40B4-BE49-F238E27FC236}">
                <a16:creationId xmlns:a16="http://schemas.microsoft.com/office/drawing/2014/main" id="{53407BAA-9BBD-9443-A0A5-7DBAB67DF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542" y="3691086"/>
            <a:ext cx="5381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r"/>
            <a:r>
              <a:rPr lang="en-US" altLang="zh-TW" sz="11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Read</a:t>
            </a:r>
          </a:p>
          <a:p>
            <a:pPr algn="r"/>
            <a:r>
              <a:rPr lang="en-US" altLang="zh-TW" sz="11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data</a:t>
            </a:r>
          </a:p>
        </p:txBody>
      </p:sp>
      <p:sp>
        <p:nvSpPr>
          <p:cNvPr id="223" name="Rectangle 249">
            <a:extLst>
              <a:ext uri="{FF2B5EF4-FFF2-40B4-BE49-F238E27FC236}">
                <a16:creationId xmlns:a16="http://schemas.microsoft.com/office/drawing/2014/main" id="{FAB27257-54FE-424E-BA24-7C2360BA4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242" y="3691086"/>
            <a:ext cx="1255713" cy="1293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endParaRPr lang="zh-TW" altLang="zh-TW"/>
          </a:p>
        </p:txBody>
      </p:sp>
      <p:sp>
        <p:nvSpPr>
          <p:cNvPr id="224" name="Line 250">
            <a:extLst>
              <a:ext uri="{FF2B5EF4-FFF2-40B4-BE49-F238E27FC236}">
                <a16:creationId xmlns:a16="http://schemas.microsoft.com/office/drawing/2014/main" id="{31C07F1C-5417-A24A-8AF2-A3E23CE79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3029" y="3518049"/>
            <a:ext cx="0" cy="173037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" name="Text Box 251">
            <a:extLst>
              <a:ext uri="{FF2B5EF4-FFF2-40B4-BE49-F238E27FC236}">
                <a16:creationId xmlns:a16="http://schemas.microsoft.com/office/drawing/2014/main" id="{AEEC0865-66D7-D14E-8295-00DEFEF9C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3929" y="3259286"/>
            <a:ext cx="8382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 dirty="0" err="1">
                <a:solidFill>
                  <a:srgbClr val="3333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MemWrite</a:t>
            </a:r>
            <a:endParaRPr lang="en-US" altLang="zh-TW" sz="1100" dirty="0">
              <a:solidFill>
                <a:srgbClr val="3333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6" name="Line 252">
            <a:extLst>
              <a:ext uri="{FF2B5EF4-FFF2-40B4-BE49-F238E27FC236}">
                <a16:creationId xmlns:a16="http://schemas.microsoft.com/office/drawing/2014/main" id="{7B9A9CF1-EB2F-A749-86B8-7AF7D4228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3029" y="4984899"/>
            <a:ext cx="0" cy="173037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" name="Text Box 253">
            <a:extLst>
              <a:ext uri="{FF2B5EF4-FFF2-40B4-BE49-F238E27FC236}">
                <a16:creationId xmlns:a16="http://schemas.microsoft.com/office/drawing/2014/main" id="{A0981DCC-94E0-0444-8371-3D730F26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3929" y="5157936"/>
            <a:ext cx="8477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>
                <a:solidFill>
                  <a:srgbClr val="3333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MemRead</a:t>
            </a:r>
          </a:p>
        </p:txBody>
      </p:sp>
      <p:sp>
        <p:nvSpPr>
          <p:cNvPr id="228" name="Text Box 254">
            <a:extLst>
              <a:ext uri="{FF2B5EF4-FFF2-40B4-BE49-F238E27FC236}">
                <a16:creationId xmlns:a16="http://schemas.microsoft.com/office/drawing/2014/main" id="{2C5779CF-7C5C-FC44-B7FC-90955CCC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9829" y="3703786"/>
            <a:ext cx="31908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/>
            <a:r>
              <a:rPr lang="en-US" altLang="zh-TW" sz="11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  <a:p>
            <a:pPr algn="ctr">
              <a:spcBef>
                <a:spcPct val="30000"/>
              </a:spcBef>
            </a:pPr>
            <a:r>
              <a:rPr lang="en-US" altLang="zh-TW" sz="1100" b="1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</a:t>
            </a:r>
          </a:p>
          <a:p>
            <a:pPr algn="ctr">
              <a:lnSpc>
                <a:spcPct val="90000"/>
              </a:lnSpc>
            </a:pPr>
            <a:r>
              <a:rPr lang="en-US" altLang="zh-TW" sz="1100" b="1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u</a:t>
            </a:r>
          </a:p>
          <a:p>
            <a:pPr algn="ctr">
              <a:lnSpc>
                <a:spcPct val="90000"/>
              </a:lnSpc>
            </a:pPr>
            <a:r>
              <a:rPr lang="en-US" altLang="zh-TW" sz="1100" b="1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</a:p>
          <a:p>
            <a:pPr algn="ctr">
              <a:spcBef>
                <a:spcPct val="30000"/>
              </a:spcBef>
            </a:pPr>
            <a:r>
              <a:rPr lang="en-US" altLang="zh-TW" sz="11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29" name="AutoShape 255">
            <a:extLst>
              <a:ext uri="{FF2B5EF4-FFF2-40B4-BE49-F238E27FC236}">
                <a16:creationId xmlns:a16="http://schemas.microsoft.com/office/drawing/2014/main" id="{CA91515E-32AA-604B-8DCA-83080A549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754" y="3691086"/>
            <a:ext cx="252413" cy="103505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endParaRPr lang="zh-TW" altLang="zh-TW"/>
          </a:p>
        </p:txBody>
      </p:sp>
      <p:sp>
        <p:nvSpPr>
          <p:cNvPr id="230" name="Text Box 256">
            <a:extLst>
              <a:ext uri="{FF2B5EF4-FFF2-40B4-BE49-F238E27FC236}">
                <a16:creationId xmlns:a16="http://schemas.microsoft.com/office/drawing/2014/main" id="{2459C8C5-91C9-4641-A5FB-39242CF93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7092" y="3246586"/>
            <a:ext cx="933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 dirty="0" err="1">
                <a:solidFill>
                  <a:srgbClr val="3333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MemToReg</a:t>
            </a:r>
            <a:endParaRPr lang="en-US" altLang="zh-TW" sz="1100" dirty="0">
              <a:solidFill>
                <a:srgbClr val="3333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31" name="Line 257">
            <a:extLst>
              <a:ext uri="{FF2B5EF4-FFF2-40B4-BE49-F238E27FC236}">
                <a16:creationId xmlns:a16="http://schemas.microsoft.com/office/drawing/2014/main" id="{C39C9E31-460E-4940-9374-3215B3B5C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4929" y="3518049"/>
            <a:ext cx="0" cy="173037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2" name="Line 258">
            <a:extLst>
              <a:ext uri="{FF2B5EF4-FFF2-40B4-BE49-F238E27FC236}">
                <a16:creationId xmlns:a16="http://schemas.microsoft.com/office/drawing/2014/main" id="{924BBBF0-3DBE-694C-8658-42703D9E2E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3467" y="4208611"/>
            <a:ext cx="0" cy="1381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3" name="Line 259">
            <a:extLst>
              <a:ext uri="{FF2B5EF4-FFF2-40B4-BE49-F238E27FC236}">
                <a16:creationId xmlns:a16="http://schemas.microsoft.com/office/drawing/2014/main" id="{DF2816BE-DAAF-A74B-849E-2136659D51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94004" y="4713436"/>
            <a:ext cx="0" cy="890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4" name="Line 260">
            <a:extLst>
              <a:ext uri="{FF2B5EF4-FFF2-40B4-BE49-F238E27FC236}">
                <a16:creationId xmlns:a16="http://schemas.microsoft.com/office/drawing/2014/main" id="{86323F42-9DE8-4640-88FB-ADBE4E4180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9179" y="5589736"/>
            <a:ext cx="177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" name="Line 261">
            <a:extLst>
              <a:ext uri="{FF2B5EF4-FFF2-40B4-BE49-F238E27FC236}">
                <a16:creationId xmlns:a16="http://schemas.microsoft.com/office/drawing/2014/main" id="{FB80F879-7B04-9A4A-B1CF-CC4EDC925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4004" y="4727724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6" name="Line 262">
            <a:extLst>
              <a:ext uri="{FF2B5EF4-FFF2-40B4-BE49-F238E27FC236}">
                <a16:creationId xmlns:a16="http://schemas.microsoft.com/office/drawing/2014/main" id="{559E49E4-A1BA-9F44-8B10-90B1EA217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5192" y="4208611"/>
            <a:ext cx="596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7" name="AutoShape 263">
            <a:extLst>
              <a:ext uri="{FF2B5EF4-FFF2-40B4-BE49-F238E27FC236}">
                <a16:creationId xmlns:a16="http://schemas.microsoft.com/office/drawing/2014/main" id="{4FF1CDA4-9CF3-1848-B883-22E4A7EA9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604" y="4162574"/>
            <a:ext cx="84138" cy="85725"/>
          </a:xfrm>
          <a:prstGeom prst="octagon">
            <a:avLst>
              <a:gd name="adj" fmla="val 2928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endParaRPr lang="zh-TW" altLang="zh-TW"/>
          </a:p>
        </p:txBody>
      </p:sp>
      <p:sp>
        <p:nvSpPr>
          <p:cNvPr id="238" name="Text Box 264">
            <a:extLst>
              <a:ext uri="{FF2B5EF4-FFF2-40B4-BE49-F238E27FC236}">
                <a16:creationId xmlns:a16="http://schemas.microsoft.com/office/drawing/2014/main" id="{259E204C-FAFD-3449-9429-74D669587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345011"/>
            <a:ext cx="7000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 dirty="0">
                <a:latin typeface="Arial" panose="020B0604020202020204" pitchFamily="34" charset="0"/>
                <a:ea typeface="新細明體" panose="02020500000000000000" pitchFamily="18" charset="-120"/>
              </a:rPr>
              <a:t>Read</a:t>
            </a:r>
          </a:p>
          <a:p>
            <a:r>
              <a:rPr lang="en-US" altLang="zh-TW" sz="1100" dirty="0">
                <a:latin typeface="Arial" panose="020B0604020202020204" pitchFamily="34" charset="0"/>
                <a:ea typeface="新細明體" panose="02020500000000000000" pitchFamily="18" charset="-120"/>
              </a:rPr>
              <a:t>address</a:t>
            </a:r>
          </a:p>
        </p:txBody>
      </p:sp>
      <p:sp>
        <p:nvSpPr>
          <p:cNvPr id="239" name="Text Box 265">
            <a:extLst>
              <a:ext uri="{FF2B5EF4-FFF2-40B4-BE49-F238E27FC236}">
                <a16:creationId xmlns:a16="http://schemas.microsoft.com/office/drawing/2014/main" id="{8DC3B7BD-BA6D-D543-987B-C427EAB43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79" y="3949849"/>
            <a:ext cx="9239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/>
            <a:r>
              <a:rPr lang="en-US" altLang="zh-TW" sz="1100" b="1" dirty="0">
                <a:latin typeface="Arial" panose="020B0604020202020204" pitchFamily="34" charset="0"/>
                <a:ea typeface="新細明體" panose="02020500000000000000" pitchFamily="18" charset="-120"/>
              </a:rPr>
              <a:t>Instruction</a:t>
            </a:r>
          </a:p>
          <a:p>
            <a:pPr algn="ctr"/>
            <a:r>
              <a:rPr lang="en-US" altLang="zh-TW" sz="1100" b="1" dirty="0">
                <a:latin typeface="Arial" panose="020B0604020202020204" pitchFamily="34" charset="0"/>
                <a:ea typeface="新細明體" panose="02020500000000000000" pitchFamily="18" charset="-120"/>
              </a:rPr>
              <a:t>memory</a:t>
            </a:r>
          </a:p>
        </p:txBody>
      </p:sp>
      <p:sp>
        <p:nvSpPr>
          <p:cNvPr id="240" name="Text Box 266">
            <a:extLst>
              <a:ext uri="{FF2B5EF4-FFF2-40B4-BE49-F238E27FC236}">
                <a16:creationId xmlns:a16="http://schemas.microsoft.com/office/drawing/2014/main" id="{157C7833-71AB-A245-AC1F-D53A16720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67" y="3345011"/>
            <a:ext cx="8461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r"/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Instruction</a:t>
            </a:r>
          </a:p>
          <a:p>
            <a:pPr algn="r"/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[31-0]</a:t>
            </a:r>
          </a:p>
        </p:txBody>
      </p:sp>
      <p:sp>
        <p:nvSpPr>
          <p:cNvPr id="241" name="Rectangle 267">
            <a:extLst>
              <a:ext uri="{FF2B5EF4-FFF2-40B4-BE49-F238E27FC236}">
                <a16:creationId xmlns:a16="http://schemas.microsoft.com/office/drawing/2014/main" id="{7C37E7D0-803A-0945-9A1B-BB98FDD0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345011"/>
            <a:ext cx="1341438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endParaRPr lang="zh-TW" altLang="zh-TW"/>
          </a:p>
        </p:txBody>
      </p:sp>
      <p:sp>
        <p:nvSpPr>
          <p:cNvPr id="243" name="Line 269">
            <a:extLst>
              <a:ext uri="{FF2B5EF4-FFF2-40B4-BE49-F238E27FC236}">
                <a16:creationId xmlns:a16="http://schemas.microsoft.com/office/drawing/2014/main" id="{3EBB37E6-60AA-424F-961B-592BEC050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5629" y="3603774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4" name="Line 270">
            <a:extLst>
              <a:ext uri="{FF2B5EF4-FFF2-40B4-BE49-F238E27FC236}">
                <a16:creationId xmlns:a16="http://schemas.microsoft.com/office/drawing/2014/main" id="{815ED8B1-AF15-5A42-895A-58334478D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5629" y="5850086"/>
            <a:ext cx="2333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" name="Text Box 271">
            <a:extLst>
              <a:ext uri="{FF2B5EF4-FFF2-40B4-BE49-F238E27FC236}">
                <a16:creationId xmlns:a16="http://schemas.microsoft.com/office/drawing/2014/main" id="{196822E1-4740-1846-A704-A0D11084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529" y="5589736"/>
            <a:ext cx="47826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 dirty="0">
                <a:latin typeface="Arial" panose="020B0604020202020204" pitchFamily="34" charset="0"/>
                <a:ea typeface="新細明體" panose="02020500000000000000" pitchFamily="18" charset="-120"/>
              </a:rPr>
              <a:t>IMM</a:t>
            </a:r>
          </a:p>
        </p:txBody>
      </p:sp>
      <p:sp>
        <p:nvSpPr>
          <p:cNvPr id="246" name="Line 272">
            <a:extLst>
              <a:ext uri="{FF2B5EF4-FFF2-40B4-BE49-F238E27FC236}">
                <a16:creationId xmlns:a16="http://schemas.microsoft.com/office/drawing/2014/main" id="{0359C10F-E35E-3E48-BB11-EF92CB4D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8942" y="3602186"/>
            <a:ext cx="152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7" name="Text Box 273">
            <a:extLst>
              <a:ext uri="{FF2B5EF4-FFF2-40B4-BE49-F238E27FC236}">
                <a16:creationId xmlns:a16="http://schemas.microsoft.com/office/drawing/2014/main" id="{79EBBFFA-6497-4D4F-A813-35A7293C1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529" y="3345011"/>
            <a:ext cx="1154732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 dirty="0">
                <a:latin typeface="Arial" panose="020B0604020202020204" pitchFamily="34" charset="0"/>
                <a:ea typeface="新細明體" panose="02020500000000000000" pitchFamily="18" charset="-120"/>
              </a:rPr>
              <a:t>RS1=I [19 - 15]</a:t>
            </a:r>
          </a:p>
        </p:txBody>
      </p:sp>
      <p:sp>
        <p:nvSpPr>
          <p:cNvPr id="248" name="AutoShape 274">
            <a:extLst>
              <a:ext uri="{FF2B5EF4-FFF2-40B4-BE49-F238E27FC236}">
                <a16:creationId xmlns:a16="http://schemas.microsoft.com/office/drawing/2014/main" id="{3BFAEEAB-8B2B-774E-A2F4-67D1118AC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354" y="3560911"/>
            <a:ext cx="82550" cy="85725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endParaRPr lang="zh-TW" altLang="zh-TW"/>
          </a:p>
        </p:txBody>
      </p:sp>
      <p:sp>
        <p:nvSpPr>
          <p:cNvPr id="249" name="Text Box 275">
            <a:extLst>
              <a:ext uri="{FF2B5EF4-FFF2-40B4-BE49-F238E27FC236}">
                <a16:creationId xmlns:a16="http://schemas.microsoft.com/office/drawing/2014/main" id="{2D9B8B64-602B-6E4E-AFC2-4BCF34C05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529" y="3776811"/>
            <a:ext cx="1154732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 dirty="0">
                <a:latin typeface="Arial" panose="020B0604020202020204" pitchFamily="34" charset="0"/>
                <a:ea typeface="新細明體" panose="02020500000000000000" pitchFamily="18" charset="-120"/>
              </a:rPr>
              <a:t>RS2=I [24 - 20]</a:t>
            </a:r>
          </a:p>
        </p:txBody>
      </p:sp>
      <p:sp>
        <p:nvSpPr>
          <p:cNvPr id="250" name="Line 276">
            <a:extLst>
              <a:ext uri="{FF2B5EF4-FFF2-40B4-BE49-F238E27FC236}">
                <a16:creationId xmlns:a16="http://schemas.microsoft.com/office/drawing/2014/main" id="{04B2E5F9-6D6F-D148-9F0D-4D5B7F1AB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5629" y="4033986"/>
            <a:ext cx="1360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1" name="AutoShape 277">
            <a:extLst>
              <a:ext uri="{FF2B5EF4-FFF2-40B4-BE49-F238E27FC236}">
                <a16:creationId xmlns:a16="http://schemas.microsoft.com/office/drawing/2014/main" id="{570644E4-B622-AC4D-8C48-A566E2D13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179" y="3989536"/>
            <a:ext cx="84138" cy="85725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endParaRPr lang="zh-TW" altLang="zh-TW"/>
          </a:p>
        </p:txBody>
      </p:sp>
      <p:sp>
        <p:nvSpPr>
          <p:cNvPr id="259" name="Text Box 285">
            <a:extLst>
              <a:ext uri="{FF2B5EF4-FFF2-40B4-BE49-F238E27FC236}">
                <a16:creationId xmlns:a16="http://schemas.microsoft.com/office/drawing/2014/main" id="{CAA7F9CF-4227-9349-BBBA-0033ACC01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067" y="3430736"/>
            <a:ext cx="784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Read</a:t>
            </a:r>
          </a:p>
          <a:p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register 1</a:t>
            </a:r>
          </a:p>
        </p:txBody>
      </p:sp>
      <p:sp>
        <p:nvSpPr>
          <p:cNvPr id="260" name="Text Box 286">
            <a:extLst>
              <a:ext uri="{FF2B5EF4-FFF2-40B4-BE49-F238E27FC236}">
                <a16:creationId xmlns:a16="http://schemas.microsoft.com/office/drawing/2014/main" id="{3F381C31-673F-DD47-8DC3-20EC0AFB3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529" y="3881586"/>
            <a:ext cx="784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Read</a:t>
            </a:r>
          </a:p>
          <a:p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register 2</a:t>
            </a:r>
          </a:p>
        </p:txBody>
      </p:sp>
      <p:sp>
        <p:nvSpPr>
          <p:cNvPr id="261" name="Text Box 287">
            <a:extLst>
              <a:ext uri="{FF2B5EF4-FFF2-40B4-BE49-F238E27FC236}">
                <a16:creationId xmlns:a16="http://schemas.microsoft.com/office/drawing/2014/main" id="{0E8717A5-AC48-8241-920D-39A7EC9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529" y="4313386"/>
            <a:ext cx="6683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Write</a:t>
            </a:r>
          </a:p>
          <a:p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register</a:t>
            </a:r>
          </a:p>
        </p:txBody>
      </p:sp>
      <p:sp>
        <p:nvSpPr>
          <p:cNvPr id="262" name="Text Box 288">
            <a:extLst>
              <a:ext uri="{FF2B5EF4-FFF2-40B4-BE49-F238E27FC236}">
                <a16:creationId xmlns:a16="http://schemas.microsoft.com/office/drawing/2014/main" id="{077138CD-EAD0-8944-BBA6-D50039BAD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529" y="4745186"/>
            <a:ext cx="5286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Write</a:t>
            </a:r>
          </a:p>
          <a:p>
            <a:r>
              <a:rPr lang="en-US" altLang="zh-TW" sz="11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data</a:t>
            </a:r>
          </a:p>
        </p:txBody>
      </p:sp>
      <p:sp>
        <p:nvSpPr>
          <p:cNvPr id="263" name="Text Box 289">
            <a:extLst>
              <a:ext uri="{FF2B5EF4-FFF2-40B4-BE49-F238E27FC236}">
                <a16:creationId xmlns:a16="http://schemas.microsoft.com/office/drawing/2014/main" id="{AACBE265-8A7E-6A44-A57C-21B838217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642" y="4035574"/>
            <a:ext cx="5905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r"/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Read</a:t>
            </a:r>
          </a:p>
          <a:p>
            <a:pPr algn="r"/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data 2</a:t>
            </a:r>
          </a:p>
        </p:txBody>
      </p:sp>
      <p:sp>
        <p:nvSpPr>
          <p:cNvPr id="264" name="Text Box 290">
            <a:extLst>
              <a:ext uri="{FF2B5EF4-FFF2-40B4-BE49-F238E27FC236}">
                <a16:creationId xmlns:a16="http://schemas.microsoft.com/office/drawing/2014/main" id="{548A644E-0862-3145-89A2-EED24E4D0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104" y="3449786"/>
            <a:ext cx="5905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r"/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Read</a:t>
            </a:r>
          </a:p>
          <a:p>
            <a:pPr algn="r"/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data 1</a:t>
            </a:r>
          </a:p>
        </p:txBody>
      </p:sp>
      <p:sp>
        <p:nvSpPr>
          <p:cNvPr id="265" name="Text Box 291">
            <a:extLst>
              <a:ext uri="{FF2B5EF4-FFF2-40B4-BE49-F238E27FC236}">
                <a16:creationId xmlns:a16="http://schemas.microsoft.com/office/drawing/2014/main" id="{3026D895-5F26-C441-B434-0BAAA214C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6992" y="4640411"/>
            <a:ext cx="8397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 b="1">
                <a:latin typeface="Arial" panose="020B0604020202020204" pitchFamily="34" charset="0"/>
                <a:ea typeface="新細明體" panose="02020500000000000000" pitchFamily="18" charset="-120"/>
              </a:rPr>
              <a:t>Registers</a:t>
            </a:r>
          </a:p>
        </p:txBody>
      </p:sp>
      <p:sp>
        <p:nvSpPr>
          <p:cNvPr id="266" name="Rectangle 292">
            <a:extLst>
              <a:ext uri="{FF2B5EF4-FFF2-40B4-BE49-F238E27FC236}">
                <a16:creationId xmlns:a16="http://schemas.microsoft.com/office/drawing/2014/main" id="{905C1DBB-36E7-2844-B048-2447B1A9A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529" y="3449786"/>
            <a:ext cx="1490663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endParaRPr lang="zh-TW" altLang="zh-TW"/>
          </a:p>
        </p:txBody>
      </p:sp>
      <p:sp>
        <p:nvSpPr>
          <p:cNvPr id="267" name="Line 293">
            <a:extLst>
              <a:ext uri="{FF2B5EF4-FFF2-40B4-BE49-F238E27FC236}">
                <a16:creationId xmlns:a16="http://schemas.microsoft.com/office/drawing/2014/main" id="{B10E0B9D-219D-4E4F-916D-2F75B5B83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1129" y="3271986"/>
            <a:ext cx="0" cy="173037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8" name="Text Box 294">
            <a:extLst>
              <a:ext uri="{FF2B5EF4-FFF2-40B4-BE49-F238E27FC236}">
                <a16:creationId xmlns:a16="http://schemas.microsoft.com/office/drawing/2014/main" id="{DA354AC6-8FD9-674D-9B1B-35BF75AAE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167" y="2998936"/>
            <a:ext cx="794056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 dirty="0" err="1">
                <a:solidFill>
                  <a:srgbClr val="3333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RegWrite</a:t>
            </a:r>
            <a:endParaRPr lang="en-US" altLang="zh-TW" sz="1100" dirty="0">
              <a:solidFill>
                <a:srgbClr val="3333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9" name="Text Box 295">
            <a:extLst>
              <a:ext uri="{FF2B5EF4-FFF2-40B4-BE49-F238E27FC236}">
                <a16:creationId xmlns:a16="http://schemas.microsoft.com/office/drawing/2014/main" id="{5FFCDBC2-B149-D94E-97CD-C514AB52B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292" y="5591324"/>
            <a:ext cx="6540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/>
            <a:r>
              <a:rPr lang="en-US" altLang="zh-TW" sz="1100" b="1">
                <a:latin typeface="Arial" panose="020B0604020202020204" pitchFamily="34" charset="0"/>
                <a:ea typeface="新細明體" panose="02020500000000000000" pitchFamily="18" charset="-120"/>
              </a:rPr>
              <a:t>Sign</a:t>
            </a:r>
          </a:p>
          <a:p>
            <a:pPr algn="ctr"/>
            <a:r>
              <a:rPr lang="en-US" altLang="zh-TW" sz="1100" b="1">
                <a:latin typeface="Arial" panose="020B0604020202020204" pitchFamily="34" charset="0"/>
                <a:ea typeface="新細明體" panose="02020500000000000000" pitchFamily="18" charset="-120"/>
              </a:rPr>
              <a:t>extend</a:t>
            </a:r>
          </a:p>
        </p:txBody>
      </p:sp>
      <p:sp>
        <p:nvSpPr>
          <p:cNvPr id="270" name="Oval 296">
            <a:extLst>
              <a:ext uri="{FF2B5EF4-FFF2-40B4-BE49-F238E27FC236}">
                <a16:creationId xmlns:a16="http://schemas.microsoft.com/office/drawing/2014/main" id="{C8503F26-078B-054A-9AF6-AAF41DD8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667" y="5418286"/>
            <a:ext cx="501650" cy="86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endParaRPr lang="zh-TW" altLang="zh-TW"/>
          </a:p>
        </p:txBody>
      </p:sp>
      <p:sp>
        <p:nvSpPr>
          <p:cNvPr id="271" name="Line 297">
            <a:extLst>
              <a:ext uri="{FF2B5EF4-FFF2-40B4-BE49-F238E27FC236}">
                <a16:creationId xmlns:a16="http://schemas.microsoft.com/office/drawing/2014/main" id="{600E4356-4543-9545-B192-C1C864C0F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5192" y="3689499"/>
            <a:ext cx="1090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2" name="Line 298">
            <a:extLst>
              <a:ext uri="{FF2B5EF4-FFF2-40B4-BE49-F238E27FC236}">
                <a16:creationId xmlns:a16="http://schemas.microsoft.com/office/drawing/2014/main" id="{5B23A63D-EDC2-E14E-BA1B-88D77AF8A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5867" y="4899174"/>
            <a:ext cx="27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" name="Line 299">
            <a:extLst>
              <a:ext uri="{FF2B5EF4-FFF2-40B4-BE49-F238E27FC236}">
                <a16:creationId xmlns:a16="http://schemas.microsoft.com/office/drawing/2014/main" id="{ED4C0CA6-57FC-F244-ACDA-BEEF87326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154" y="4899174"/>
            <a:ext cx="0" cy="950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4" name="Line 300">
            <a:extLst>
              <a:ext uri="{FF2B5EF4-FFF2-40B4-BE49-F238E27FC236}">
                <a16:creationId xmlns:a16="http://schemas.microsoft.com/office/drawing/2014/main" id="{BB465903-BD4F-8649-9F67-B10695903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5667" y="5850086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5" name="Text Box 301">
            <a:extLst>
              <a:ext uri="{FF2B5EF4-FFF2-40B4-BE49-F238E27FC236}">
                <a16:creationId xmlns:a16="http://schemas.microsoft.com/office/drawing/2014/main" id="{7B01F798-6795-8841-9DCD-DB9BFC1D3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517" y="4048274"/>
            <a:ext cx="31908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/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</a:p>
          <a:p>
            <a:pPr algn="ctr">
              <a:spcBef>
                <a:spcPct val="30000"/>
              </a:spcBef>
            </a:pPr>
            <a:r>
              <a:rPr lang="en-US" altLang="zh-TW" sz="1100" b="1">
                <a:latin typeface="Arial" panose="020B0604020202020204" pitchFamily="34" charset="0"/>
                <a:ea typeface="新細明體" panose="02020500000000000000" pitchFamily="18" charset="-120"/>
              </a:rPr>
              <a:t>M</a:t>
            </a:r>
          </a:p>
          <a:p>
            <a:pPr algn="ctr">
              <a:lnSpc>
                <a:spcPct val="90000"/>
              </a:lnSpc>
            </a:pPr>
            <a:r>
              <a:rPr lang="en-US" altLang="zh-TW" sz="1100" b="1">
                <a:latin typeface="Arial" panose="020B0604020202020204" pitchFamily="34" charset="0"/>
                <a:ea typeface="新細明體" panose="02020500000000000000" pitchFamily="18" charset="-120"/>
              </a:rPr>
              <a:t>u</a:t>
            </a:r>
          </a:p>
          <a:p>
            <a:pPr algn="ctr">
              <a:lnSpc>
                <a:spcPct val="90000"/>
              </a:lnSpc>
            </a:pPr>
            <a:r>
              <a:rPr lang="en-US" altLang="zh-TW" sz="1100" b="1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</a:p>
          <a:p>
            <a:pPr algn="ctr">
              <a:spcBef>
                <a:spcPct val="30000"/>
              </a:spcBef>
            </a:pPr>
            <a:r>
              <a:rPr lang="en-US" altLang="zh-TW" sz="1100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76" name="AutoShape 302">
            <a:extLst>
              <a:ext uri="{FF2B5EF4-FFF2-40B4-BE49-F238E27FC236}">
                <a16:creationId xmlns:a16="http://schemas.microsoft.com/office/drawing/2014/main" id="{760C4E14-6607-0647-B39B-25A57C2C4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67" y="4035574"/>
            <a:ext cx="250825" cy="1036637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endParaRPr lang="zh-TW" altLang="zh-TW"/>
          </a:p>
        </p:txBody>
      </p:sp>
      <p:sp>
        <p:nvSpPr>
          <p:cNvPr id="277" name="Line 303">
            <a:extLst>
              <a:ext uri="{FF2B5EF4-FFF2-40B4-BE49-F238E27FC236}">
                <a16:creationId xmlns:a16="http://schemas.microsoft.com/office/drawing/2014/main" id="{E111C812-4F4C-834D-8A1F-37E982889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442" y="5072211"/>
            <a:ext cx="0" cy="173037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8" name="Text Box 304">
            <a:extLst>
              <a:ext uri="{FF2B5EF4-FFF2-40B4-BE49-F238E27FC236}">
                <a16:creationId xmlns:a16="http://schemas.microsoft.com/office/drawing/2014/main" id="{82F8E086-C215-4047-9C49-3249F8694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292" y="5245249"/>
            <a:ext cx="85336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 dirty="0" err="1">
                <a:solidFill>
                  <a:srgbClr val="3333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ALUSrc</a:t>
            </a:r>
            <a:r>
              <a:rPr lang="en-US" altLang="zh-TW" sz="1100" dirty="0">
                <a:solidFill>
                  <a:srgbClr val="3333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=0</a:t>
            </a:r>
          </a:p>
        </p:txBody>
      </p:sp>
      <p:grpSp>
        <p:nvGrpSpPr>
          <p:cNvPr id="279" name="Group 305">
            <a:extLst>
              <a:ext uri="{FF2B5EF4-FFF2-40B4-BE49-F238E27FC236}">
                <a16:creationId xmlns:a16="http://schemas.microsoft.com/office/drawing/2014/main" id="{2469A427-741D-3D4D-835D-BE4B3BE8CE15}"/>
              </a:ext>
            </a:extLst>
          </p:cNvPr>
          <p:cNvGrpSpPr>
            <a:grpSpLocks/>
          </p:cNvGrpSpPr>
          <p:nvPr/>
        </p:nvGrpSpPr>
        <p:grpSpPr bwMode="auto">
          <a:xfrm>
            <a:off x="5555804" y="3430736"/>
            <a:ext cx="836613" cy="1381125"/>
            <a:chOff x="3168" y="2736"/>
            <a:chExt cx="480" cy="768"/>
          </a:xfrm>
        </p:grpSpPr>
        <p:sp>
          <p:nvSpPr>
            <p:cNvPr id="294" name="Line 306">
              <a:extLst>
                <a:ext uri="{FF2B5EF4-FFF2-40B4-BE49-F238E27FC236}">
                  <a16:creationId xmlns:a16="http://schemas.microsoft.com/office/drawing/2014/main" id="{CAB51C58-4686-134C-9EB3-ACFAA8CE0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5" name="Line 307">
              <a:extLst>
                <a:ext uri="{FF2B5EF4-FFF2-40B4-BE49-F238E27FC236}">
                  <a16:creationId xmlns:a16="http://schemas.microsoft.com/office/drawing/2014/main" id="{41EC78C0-A99C-DA49-A502-24C8C63AE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6" name="Line 308">
              <a:extLst>
                <a:ext uri="{FF2B5EF4-FFF2-40B4-BE49-F238E27FC236}">
                  <a16:creationId xmlns:a16="http://schemas.microsoft.com/office/drawing/2014/main" id="{C92324A1-73A4-6842-A7F5-02862CAF8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02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" name="Line 309">
              <a:extLst>
                <a:ext uri="{FF2B5EF4-FFF2-40B4-BE49-F238E27FC236}">
                  <a16:creationId xmlns:a16="http://schemas.microsoft.com/office/drawing/2014/main" id="{1E8EF280-C245-2F47-8D8E-78EB275DF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12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8" name="Line 310">
              <a:extLst>
                <a:ext uri="{FF2B5EF4-FFF2-40B4-BE49-F238E27FC236}">
                  <a16:creationId xmlns:a16="http://schemas.microsoft.com/office/drawing/2014/main" id="{267FC051-44A8-3740-B49D-F2D58358B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73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9" name="Line 311">
              <a:extLst>
                <a:ext uri="{FF2B5EF4-FFF2-40B4-BE49-F238E27FC236}">
                  <a16:creationId xmlns:a16="http://schemas.microsoft.com/office/drawing/2014/main" id="{BE346B6B-3CA6-2344-9205-7A0C65F31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0" name="Line 312">
              <a:extLst>
                <a:ext uri="{FF2B5EF4-FFF2-40B4-BE49-F238E27FC236}">
                  <a16:creationId xmlns:a16="http://schemas.microsoft.com/office/drawing/2014/main" id="{619A5A8D-B06F-1146-96C6-BA748F5C7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26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80" name="Text Box 313">
            <a:extLst>
              <a:ext uri="{FF2B5EF4-FFF2-40B4-BE49-F238E27FC236}">
                <a16:creationId xmlns:a16="http://schemas.microsoft.com/office/drawing/2014/main" id="{80835A5A-4C6D-8B4B-AEAA-35B49F7A3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454" y="4121299"/>
            <a:ext cx="6000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r"/>
            <a:r>
              <a:rPr lang="en-US" altLang="zh-TW" sz="11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Result</a:t>
            </a:r>
          </a:p>
        </p:txBody>
      </p:sp>
      <p:sp>
        <p:nvSpPr>
          <p:cNvPr id="281" name="Text Box 314">
            <a:extLst>
              <a:ext uri="{FF2B5EF4-FFF2-40B4-BE49-F238E27FC236}">
                <a16:creationId xmlns:a16="http://schemas.microsoft.com/office/drawing/2014/main" id="{7F6F36EC-42A1-234A-B76E-484BD48F4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819" y="3862536"/>
            <a:ext cx="49589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r"/>
            <a:r>
              <a:rPr lang="en-US" altLang="zh-TW" sz="1100" dirty="0">
                <a:latin typeface="Arial" panose="020B0604020202020204" pitchFamily="34" charset="0"/>
                <a:ea typeface="新細明體" panose="02020500000000000000" pitchFamily="18" charset="-120"/>
              </a:rPr>
              <a:t>Zero</a:t>
            </a:r>
          </a:p>
        </p:txBody>
      </p:sp>
      <p:sp>
        <p:nvSpPr>
          <p:cNvPr id="282" name="Text Box 315">
            <a:extLst>
              <a:ext uri="{FF2B5EF4-FFF2-40B4-BE49-F238E27FC236}">
                <a16:creationId xmlns:a16="http://schemas.microsoft.com/office/drawing/2014/main" id="{3F3BFC5F-5B16-B64E-998E-B39CDD8D9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804" y="3689499"/>
            <a:ext cx="4921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 b="1">
                <a:latin typeface="Arial" panose="020B0604020202020204" pitchFamily="34" charset="0"/>
                <a:ea typeface="新細明體" panose="02020500000000000000" pitchFamily="18" charset="-120"/>
              </a:rPr>
              <a:t>ALU</a:t>
            </a:r>
          </a:p>
        </p:txBody>
      </p:sp>
      <p:sp>
        <p:nvSpPr>
          <p:cNvPr id="283" name="Line 316">
            <a:extLst>
              <a:ext uri="{FF2B5EF4-FFF2-40B4-BE49-F238E27FC236}">
                <a16:creationId xmlns:a16="http://schemas.microsoft.com/office/drawing/2014/main" id="{96B863C4-5D71-2447-8FA4-FD4A7B8C9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454" y="4553099"/>
            <a:ext cx="0" cy="173037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4" name="Text Box 317">
            <a:extLst>
              <a:ext uri="{FF2B5EF4-FFF2-40B4-BE49-F238E27FC236}">
                <a16:creationId xmlns:a16="http://schemas.microsoft.com/office/drawing/2014/main" id="{0032FE1D-A49F-DE45-9477-C4CA77AF0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492" y="4726136"/>
            <a:ext cx="6619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>
                <a:solidFill>
                  <a:srgbClr val="3333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ALUOp</a:t>
            </a:r>
          </a:p>
        </p:txBody>
      </p:sp>
      <p:sp>
        <p:nvSpPr>
          <p:cNvPr id="285" name="Line 318">
            <a:extLst>
              <a:ext uri="{FF2B5EF4-FFF2-40B4-BE49-F238E27FC236}">
                <a16:creationId xmlns:a16="http://schemas.microsoft.com/office/drawing/2014/main" id="{05999E6D-3223-2049-AB2A-E7F07AA13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2917" y="4554686"/>
            <a:ext cx="242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9" name="AutoShape 322">
            <a:extLst>
              <a:ext uri="{FF2B5EF4-FFF2-40B4-BE49-F238E27FC236}">
                <a16:creationId xmlns:a16="http://schemas.microsoft.com/office/drawing/2014/main" id="{CFC396A2-9E6D-9F43-8985-CD079ECE4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417" y="4251474"/>
            <a:ext cx="84138" cy="8731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endParaRPr lang="zh-TW" altLang="zh-TW"/>
          </a:p>
        </p:txBody>
      </p:sp>
      <p:sp>
        <p:nvSpPr>
          <p:cNvPr id="290" name="Line 323">
            <a:extLst>
              <a:ext uri="{FF2B5EF4-FFF2-40B4-BE49-F238E27FC236}">
                <a16:creationId xmlns:a16="http://schemas.microsoft.com/office/drawing/2014/main" id="{AF7E8876-8644-FF41-91F6-EEC74DD0D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8767" y="4294336"/>
            <a:ext cx="147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1" name="Line 324">
            <a:extLst>
              <a:ext uri="{FF2B5EF4-FFF2-40B4-BE49-F238E27FC236}">
                <a16:creationId xmlns:a16="http://schemas.microsoft.com/office/drawing/2014/main" id="{3184ABC0-9971-F84A-8D08-6708F1117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0692" y="4294336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3" name="Line 326">
            <a:extLst>
              <a:ext uri="{FF2B5EF4-FFF2-40B4-BE49-F238E27FC236}">
                <a16:creationId xmlns:a16="http://schemas.microsoft.com/office/drawing/2014/main" id="{78A9A687-F209-BC46-83DD-2E00EEC2A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2217" y="2700486"/>
            <a:ext cx="6350" cy="2208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" name="Line 235">
            <a:extLst>
              <a:ext uri="{FF2B5EF4-FFF2-40B4-BE49-F238E27FC236}">
                <a16:creationId xmlns:a16="http://schemas.microsoft.com/office/drawing/2014/main" id="{8CA4A937-2E01-2B4C-981B-B5339B9BB083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587011" y="2701404"/>
            <a:ext cx="179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9" name="Line 323">
            <a:extLst>
              <a:ext uri="{FF2B5EF4-FFF2-40B4-BE49-F238E27FC236}">
                <a16:creationId xmlns:a16="http://schemas.microsoft.com/office/drawing/2014/main" id="{FC5CBD59-1A7E-7846-BFE4-24FCAE32EB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2929" y="3559326"/>
            <a:ext cx="339727" cy="4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" name="Line 259">
            <a:extLst>
              <a:ext uri="{FF2B5EF4-FFF2-40B4-BE49-F238E27FC236}">
                <a16:creationId xmlns:a16="http://schemas.microsoft.com/office/drawing/2014/main" id="{963B123A-0B99-344A-8D1A-EDD2D2F48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4016" y="3560910"/>
            <a:ext cx="0" cy="4730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1" name="Line 323">
            <a:extLst>
              <a:ext uri="{FF2B5EF4-FFF2-40B4-BE49-F238E27FC236}">
                <a16:creationId xmlns:a16="http://schemas.microsoft.com/office/drawing/2014/main" id="{D83AF9AC-D92A-014E-AA38-7406948FB9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9718" y="4032398"/>
            <a:ext cx="12245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" name="Line 186">
            <a:extLst>
              <a:ext uri="{FF2B5EF4-FFF2-40B4-BE49-F238E27FC236}">
                <a16:creationId xmlns:a16="http://schemas.microsoft.com/office/drawing/2014/main" id="{8B98C975-70DD-044B-985D-E994D99549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7937" y="4496725"/>
            <a:ext cx="132715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" name="AutoShape 233">
            <a:extLst>
              <a:ext uri="{FF2B5EF4-FFF2-40B4-BE49-F238E27FC236}">
                <a16:creationId xmlns:a16="http://schemas.microsoft.com/office/drawing/2014/main" id="{E0D78911-224D-DE42-B03F-A212F8EF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514" y="4452400"/>
            <a:ext cx="84138" cy="85725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endParaRPr lang="zh-TW" altLang="zh-TW"/>
          </a:p>
        </p:txBody>
      </p:sp>
      <p:sp>
        <p:nvSpPr>
          <p:cNvPr id="317" name="AutoShape 65">
            <a:extLst>
              <a:ext uri="{FF2B5EF4-FFF2-40B4-BE49-F238E27FC236}">
                <a16:creationId xmlns:a16="http://schemas.microsoft.com/office/drawing/2014/main" id="{68DDEB33-6CCC-F04C-A760-7CBF51D70AA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496692" y="2889177"/>
            <a:ext cx="359776" cy="398463"/>
          </a:xfrm>
          <a:prstGeom prst="flowChartDelay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8" name="Line 66">
            <a:extLst>
              <a:ext uri="{FF2B5EF4-FFF2-40B4-BE49-F238E27FC236}">
                <a16:creationId xmlns:a16="http://schemas.microsoft.com/office/drawing/2014/main" id="{A1123EC3-1AF2-BF48-8ADC-8261B4AABC5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16790" y="2848731"/>
            <a:ext cx="1195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9" name="Line 67">
            <a:extLst>
              <a:ext uri="{FF2B5EF4-FFF2-40B4-BE49-F238E27FC236}">
                <a16:creationId xmlns:a16="http://schemas.microsoft.com/office/drawing/2014/main" id="{85CD263E-1B99-FA49-9BEC-80542F3C120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484353" y="3328086"/>
            <a:ext cx="1195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0" name="Line 68">
            <a:extLst>
              <a:ext uri="{FF2B5EF4-FFF2-40B4-BE49-F238E27FC236}">
                <a16:creationId xmlns:a16="http://schemas.microsoft.com/office/drawing/2014/main" id="{A49CD98B-7E3A-3945-A057-03943AE5E5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657948" y="3419365"/>
            <a:ext cx="302140" cy="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6" name="Freeform 815">
            <a:extLst>
              <a:ext uri="{FF2B5EF4-FFF2-40B4-BE49-F238E27FC236}">
                <a16:creationId xmlns:a16="http://schemas.microsoft.com/office/drawing/2014/main" id="{FDE81319-31CC-B242-9BB1-13ABDEAD7B21}"/>
              </a:ext>
            </a:extLst>
          </p:cNvPr>
          <p:cNvSpPr>
            <a:spLocks/>
          </p:cNvSpPr>
          <p:nvPr/>
        </p:nvSpPr>
        <p:spPr bwMode="auto">
          <a:xfrm rot="16200000">
            <a:off x="6380009" y="2960242"/>
            <a:ext cx="588535" cy="262571"/>
          </a:xfrm>
          <a:custGeom>
            <a:avLst/>
            <a:gdLst>
              <a:gd name="T0" fmla="*/ 0 w 566"/>
              <a:gd name="T1" fmla="*/ 0 h 228"/>
              <a:gd name="T2" fmla="*/ 566 w 566"/>
              <a:gd name="T3" fmla="*/ 114 h 228"/>
              <a:gd name="T4" fmla="*/ 0 w 566"/>
              <a:gd name="T5" fmla="*/ 228 h 228"/>
              <a:gd name="T6" fmla="*/ 0 w 566"/>
              <a:gd name="T7" fmla="*/ 0 h 2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6" h="228">
                <a:moveTo>
                  <a:pt x="0" y="0"/>
                </a:moveTo>
                <a:lnTo>
                  <a:pt x="566" y="114"/>
                </a:lnTo>
                <a:lnTo>
                  <a:pt x="0" y="22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3" name="Line 323">
            <a:extLst>
              <a:ext uri="{FF2B5EF4-FFF2-40B4-BE49-F238E27FC236}">
                <a16:creationId xmlns:a16="http://schemas.microsoft.com/office/drawing/2014/main" id="{C7FC93A6-D0F5-F24D-BF74-23EA8AF8F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9853" y="3379381"/>
            <a:ext cx="339727" cy="4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4" name="Text Box 251">
            <a:extLst>
              <a:ext uri="{FF2B5EF4-FFF2-40B4-BE49-F238E27FC236}">
                <a16:creationId xmlns:a16="http://schemas.microsoft.com/office/drawing/2014/main" id="{BEAB63ED-649F-D946-B6B5-295FF4694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665" y="3145644"/>
            <a:ext cx="652992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zh-TW" sz="1100" dirty="0">
                <a:solidFill>
                  <a:srgbClr val="3333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Branch</a:t>
            </a:r>
          </a:p>
        </p:txBody>
      </p:sp>
      <p:sp>
        <p:nvSpPr>
          <p:cNvPr id="150" name="Line 219">
            <a:extLst>
              <a:ext uri="{FF2B5EF4-FFF2-40B4-BE49-F238E27FC236}">
                <a16:creationId xmlns:a16="http://schemas.microsoft.com/office/drawing/2014/main" id="{E359B1CF-4598-8648-B01B-CBEDB8204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254" y="2884637"/>
            <a:ext cx="3521943" cy="193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dirty="0"/>
          </a:p>
        </p:txBody>
      </p:sp>
      <p:sp>
        <p:nvSpPr>
          <p:cNvPr id="151" name="Line 218">
            <a:extLst>
              <a:ext uri="{FF2B5EF4-FFF2-40B4-BE49-F238E27FC236}">
                <a16:creationId xmlns:a16="http://schemas.microsoft.com/office/drawing/2014/main" id="{79CBA693-9010-9849-90C9-32FAC4A57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847" y="2165498"/>
            <a:ext cx="1285169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2" name="Line 220">
            <a:extLst>
              <a:ext uri="{FF2B5EF4-FFF2-40B4-BE49-F238E27FC236}">
                <a16:creationId xmlns:a16="http://schemas.microsoft.com/office/drawing/2014/main" id="{6B2FABDA-AD92-924D-A264-BAB44A0F5E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27983" y="2159148"/>
            <a:ext cx="1563" cy="7493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C17EC90A-6FBB-0044-A68D-CA8DC140C074}"/>
              </a:ext>
            </a:extLst>
          </p:cNvPr>
          <p:cNvSpPr txBox="1"/>
          <p:nvPr/>
        </p:nvSpPr>
        <p:spPr>
          <a:xfrm>
            <a:off x="1606676" y="4247510"/>
            <a:ext cx="45857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latin typeface="Arial" panose="020B0604020202020204" pitchFamily="34" charset="0"/>
                <a:ea typeface="新細明體" panose="02020500000000000000" pitchFamily="18" charset="-120"/>
              </a:rPr>
              <a:t>Rd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2936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31073</TotalTime>
  <Words>110</Words>
  <Application>Microsoft Macintosh PowerPoint</Application>
  <PresentationFormat>如螢幕大小 (4:3)</PresentationFormat>
  <Paragraphs>71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Trebuchet MS</vt:lpstr>
      <vt:lpstr>Office 佈景主題</vt:lpstr>
      <vt:lpstr>Problem 3-1  Original Single Cycle Design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劉靖家</cp:lastModifiedBy>
  <cp:revision>477</cp:revision>
  <dcterms:created xsi:type="dcterms:W3CDTF">2008-08-25T10:09:57Z</dcterms:created>
  <dcterms:modified xsi:type="dcterms:W3CDTF">2021-11-23T07:41:34Z</dcterms:modified>
</cp:coreProperties>
</file>