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notesMasterIdLst>
    <p:notesMasterId r:id="rId29"/>
  </p:notesMasterIdLst>
  <p:sldIdLst>
    <p:sldId id="256" r:id="rId2"/>
    <p:sldId id="278" r:id="rId3"/>
    <p:sldId id="291" r:id="rId4"/>
    <p:sldId id="292" r:id="rId5"/>
    <p:sldId id="285" r:id="rId6"/>
    <p:sldId id="284" r:id="rId7"/>
    <p:sldId id="280" r:id="rId8"/>
    <p:sldId id="260" r:id="rId9"/>
    <p:sldId id="261" r:id="rId10"/>
    <p:sldId id="264" r:id="rId11"/>
    <p:sldId id="293" r:id="rId12"/>
    <p:sldId id="294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1" r:id="rId21"/>
    <p:sldId id="287" r:id="rId22"/>
    <p:sldId id="288" r:id="rId23"/>
    <p:sldId id="286" r:id="rId24"/>
    <p:sldId id="289" r:id="rId25"/>
    <p:sldId id="290" r:id="rId26"/>
    <p:sldId id="282" r:id="rId27"/>
    <p:sldId id="28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1" autoAdjust="0"/>
    <p:restoredTop sz="70213" autoAdjust="0"/>
  </p:normalViewPr>
  <p:slideViewPr>
    <p:cSldViewPr>
      <p:cViewPr>
        <p:scale>
          <a:sx n="100" d="100"/>
          <a:sy n="100" d="100"/>
        </p:scale>
        <p:origin x="-394" y="-1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0BBB-2021-499A-B180-1B0F9FE3252A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7C0EB-F0D8-43E5-80CC-4AADD1BE5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21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要為</a:t>
            </a:r>
            <a:r>
              <a:rPr lang="en-US" altLang="zh-TW" dirty="0"/>
              <a:t>socket</a:t>
            </a:r>
            <a:r>
              <a:rPr lang="zh-TW" altLang="en-US" dirty="0"/>
              <a:t>命名，伺服器必須為</a:t>
            </a:r>
            <a:r>
              <a:rPr lang="en-US" altLang="zh-TW" dirty="0"/>
              <a:t>socket</a:t>
            </a:r>
            <a:r>
              <a:rPr lang="zh-TW" altLang="en-US" dirty="0"/>
              <a:t>位址結構設初始值並呼叫</a:t>
            </a:r>
            <a:r>
              <a:rPr lang="en-US" altLang="zh-TW" dirty="0"/>
              <a:t>bind()</a:t>
            </a:r>
            <a:r>
              <a:rPr lang="zh-TW" altLang="en-US" dirty="0"/>
              <a:t>函式，以指定本身連結埠號碼和</a:t>
            </a:r>
            <a:r>
              <a:rPr lang="en-US" altLang="zh-TW" dirty="0"/>
              <a:t>IP</a:t>
            </a:r>
            <a:r>
              <a:rPr lang="zh-TW" altLang="en-US" dirty="0"/>
              <a:t>位址，完成命名的工作。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09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5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47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19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29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8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270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05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socket</a:t>
            </a:r>
            <a:r>
              <a:rPr lang="zh-TW" altLang="en-US" dirty="0"/>
              <a:t>就是通訊連結的端點；</a:t>
            </a:r>
            <a:r>
              <a:rPr lang="en-US" altLang="zh-TW" dirty="0"/>
              <a:t>socket</a:t>
            </a:r>
            <a:r>
              <a:rPr lang="zh-TW" altLang="en-US" dirty="0"/>
              <a:t>提供了一個良好的介面，</a:t>
            </a:r>
            <a:r>
              <a:rPr lang="zh-CN" altLang="en-US"/>
              <a:t>讓我們</a:t>
            </a:r>
            <a:r>
              <a:rPr lang="zh-TW" altLang="en-US"/>
              <a:t>不需</a:t>
            </a:r>
            <a:r>
              <a:rPr lang="zh-TW" altLang="en-US" dirty="0"/>
              <a:t>知道下層網路協定運作的細節便可以撰寫網路通訊程式。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206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32</a:t>
            </a:r>
            <a:r>
              <a:rPr lang="zh-TW" altLang="en-US" dirty="0"/>
              <a:t>位計算機系統中，</a:t>
            </a:r>
            <a:r>
              <a:rPr lang="en-US" altLang="zh-TW" dirty="0" err="1"/>
              <a:t>ssize_t</a:t>
            </a:r>
            <a:r>
              <a:rPr lang="en-US" altLang="zh-TW" dirty="0"/>
              <a:t> </a:t>
            </a:r>
            <a:r>
              <a:rPr lang="zh-TW" altLang="en-US" dirty="0"/>
              <a:t>是</a:t>
            </a:r>
            <a:r>
              <a:rPr lang="en-US" altLang="zh-TW" dirty="0"/>
              <a:t>int</a:t>
            </a:r>
            <a:r>
              <a:rPr lang="zh-TW" altLang="en-US" dirty="0"/>
              <a:t>型，佔</a:t>
            </a:r>
            <a:r>
              <a:rPr lang="en-US" altLang="zh-TW" dirty="0"/>
              <a:t>4</a:t>
            </a:r>
            <a:r>
              <a:rPr lang="zh-TW" altLang="en-US" dirty="0"/>
              <a:t>個字節，在</a:t>
            </a:r>
            <a:r>
              <a:rPr lang="en-US" altLang="zh-TW" dirty="0"/>
              <a:t>64</a:t>
            </a:r>
            <a:r>
              <a:rPr lang="zh-TW" altLang="en-US" dirty="0"/>
              <a:t>位計算機系統中，</a:t>
            </a:r>
            <a:r>
              <a:rPr lang="en-US" altLang="zh-TW" dirty="0" err="1"/>
              <a:t>ssize_t</a:t>
            </a:r>
            <a:r>
              <a:rPr lang="zh-TW" altLang="en-US" dirty="0"/>
              <a:t>是</a:t>
            </a:r>
            <a:r>
              <a:rPr lang="en-US" altLang="zh-TW" dirty="0"/>
              <a:t>long int </a:t>
            </a:r>
            <a:r>
              <a:rPr lang="zh-TW" altLang="en-US" dirty="0"/>
              <a:t>型，佔</a:t>
            </a:r>
            <a:r>
              <a:rPr lang="en-US" altLang="zh-TW" dirty="0"/>
              <a:t>8</a:t>
            </a:r>
            <a:r>
              <a:rPr lang="zh-TW" altLang="en-US" dirty="0"/>
              <a:t>個字節。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336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readme(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簡單說明程式編譯環境及執行方式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46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96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9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Client/Server model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每個網路應用程式都有一個通訊端點，一種端點是用戶端，另一種是伺服器。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1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要為</a:t>
            </a:r>
            <a:r>
              <a:rPr lang="en-US" altLang="zh-TW" dirty="0"/>
              <a:t>socket</a:t>
            </a:r>
            <a:r>
              <a:rPr lang="zh-TW" altLang="en-US" dirty="0"/>
              <a:t>命名，伺服器必須為</a:t>
            </a:r>
            <a:r>
              <a:rPr lang="en-US" altLang="zh-TW" dirty="0"/>
              <a:t>socket</a:t>
            </a:r>
            <a:r>
              <a:rPr lang="zh-TW" altLang="en-US" dirty="0"/>
              <a:t>位址結構設初始值並呼叫</a:t>
            </a:r>
            <a:r>
              <a:rPr lang="en-US" altLang="zh-TW" dirty="0"/>
              <a:t>bind()</a:t>
            </a:r>
            <a:r>
              <a:rPr lang="zh-TW" altLang="en-US" dirty="0"/>
              <a:t>函式，以指定本身連結埠號碼和</a:t>
            </a:r>
            <a:r>
              <a:rPr lang="en-US" altLang="zh-TW" dirty="0"/>
              <a:t>IP</a:t>
            </a:r>
            <a:r>
              <a:rPr lang="zh-TW" altLang="en-US" dirty="0"/>
              <a:t>位址，完成命名的工作。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5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9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0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依據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所提供的服務來將它分類，然而在用戶端和伺服器上的這兩個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sockets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必須是同一類才能互相通訊，也就是說，他們必須都是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stream(TCP)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或都是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datagram(UDP)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。用戶端的應用程式必須要能找到並識別伺服器的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，而伺服器會將它的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命名以讓用戶端識別，就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而言，一個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name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包括了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位址、連結埠編號、以及協定本身。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7C0EB-F0D8-43E5-80CC-4AADD1BE59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0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C2424E-F5E7-469A-9B95-B637CB82A78E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70BDDF0-1E9D-4268-ABFD-AE3A31BB0C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twork_socket" TargetMode="External"/><Relationship Id="rId2" Type="http://schemas.openxmlformats.org/officeDocument/2006/relationships/hyperlink" Target="http://www.cis.nctu.edu.tw/~gis88507/course/linux/10_socket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vr.ncue.edu.tw/esa/EmbeddedSystemProgramming2010/ch07.htm" TargetMode="External"/><Relationship Id="rId5" Type="http://schemas.openxmlformats.org/officeDocument/2006/relationships/hyperlink" Target="http://163.25.101.87/wiki/doku.php?id=course:2010_fall:unix_programming" TargetMode="External"/><Relationship Id="rId4" Type="http://schemas.openxmlformats.org/officeDocument/2006/relationships/hyperlink" Target="http://www.tutorialspoint.com/index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5.xml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dirty="0"/>
              <a:t>Overview on Socket 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616530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Advisor:  Cheng-Shang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4"/>
    </mc:Choice>
    <mc:Fallback xmlns="">
      <p:transition spd="slow" advTm="116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3645024"/>
            <a:ext cx="280831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-396552" y="1109057"/>
            <a:ext cx="84946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/>
              <a:t>struct</a:t>
            </a:r>
            <a:r>
              <a:rPr lang="en-US" altLang="zh-TW" b="1" dirty="0"/>
              <a:t> </a:t>
            </a:r>
            <a:r>
              <a:rPr lang="en-US" altLang="zh-TW" b="1" dirty="0" err="1"/>
              <a:t>sockaddr_in</a:t>
            </a:r>
            <a:r>
              <a:rPr lang="en-US" altLang="zh-TW" b="1" dirty="0"/>
              <a:t> </a:t>
            </a:r>
            <a:r>
              <a:rPr lang="en-US" altLang="zh-TW" b="1" dirty="0" err="1"/>
              <a:t>myaddr</a:t>
            </a:r>
            <a:r>
              <a:rPr lang="en-US" altLang="zh-TW" b="1" dirty="0"/>
              <a:t>, 	</a:t>
            </a:r>
            <a:r>
              <a:rPr lang="en-US" altLang="zh-TW" b="1" dirty="0" err="1"/>
              <a:t>struct</a:t>
            </a:r>
            <a:r>
              <a:rPr lang="en-US" altLang="zh-TW" b="1" dirty="0"/>
              <a:t> </a:t>
            </a:r>
            <a:r>
              <a:rPr lang="en-US" altLang="zh-TW" b="1" dirty="0" err="1"/>
              <a:t>sockaddr_in</a:t>
            </a:r>
            <a:r>
              <a:rPr lang="en-US" altLang="zh-TW" b="1" dirty="0"/>
              <a:t> </a:t>
            </a:r>
            <a:r>
              <a:rPr lang="en-US" altLang="zh-TW" b="1" dirty="0" err="1"/>
              <a:t>client_addr</a:t>
            </a:r>
            <a:r>
              <a:rPr lang="en-US" altLang="zh-TW" b="1" dirty="0"/>
              <a:t>;</a:t>
            </a:r>
          </a:p>
          <a:p>
            <a:endParaRPr lang="en-US" altLang="zh-TW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socket (PF_INET, SOCK_STREAM, 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bind 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sockaddr_in</a:t>
            </a:r>
            <a:r>
              <a:rPr lang="en-US" altLang="zh-TW" b="1" dirty="0">
                <a:solidFill>
                  <a:srgbClr val="FF0000"/>
                </a:solidFill>
              </a:rPr>
              <a:t> *) &amp;</a:t>
            </a:r>
            <a:r>
              <a:rPr lang="en-US" altLang="zh-TW" b="1" dirty="0" err="1">
                <a:solidFill>
                  <a:srgbClr val="FF0000"/>
                </a:solidFill>
              </a:rPr>
              <a:t>myaddr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</a:rPr>
              <a:t>sizeof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sockaddr_in</a:t>
            </a:r>
            <a:r>
              <a:rPr lang="en-US" altLang="zh-TW" b="1" dirty="0">
                <a:solidFill>
                  <a:srgbClr val="FF0000"/>
                </a:solidFill>
              </a:rPr>
              <a:t>));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listen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4374"/>
            <a:ext cx="8414579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/>
              <a:t>Bind System Call and IP-address Setup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251520" y="1412776"/>
            <a:ext cx="6480720" cy="1499472"/>
          </a:xfrm>
          <a:prstGeom prst="roundRect">
            <a:avLst>
              <a:gd name="adj" fmla="val 7388"/>
            </a:avLst>
          </a:prstGeom>
          <a:noFill/>
          <a:ln w="38100">
            <a:solidFill>
              <a:srgbClr val="0A00D4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292080" y="1843890"/>
            <a:ext cx="172933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hlink"/>
                </a:solidFill>
              </a:rPr>
              <a:t>setup address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51520" y="3645023"/>
            <a:ext cx="7992888" cy="28803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A00D4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3707904" y="2852936"/>
            <a:ext cx="7200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流程圖: 程序 9"/>
          <p:cNvSpPr/>
          <p:nvPr/>
        </p:nvSpPr>
        <p:spPr>
          <a:xfrm>
            <a:off x="7308304" y="1425594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Socket()</a:t>
            </a:r>
            <a:endParaRPr lang="zh-TW" altLang="en-US" dirty="0"/>
          </a:p>
        </p:txBody>
      </p:sp>
      <p:sp>
        <p:nvSpPr>
          <p:cNvPr id="11" name="流程圖: 程序 10"/>
          <p:cNvSpPr/>
          <p:nvPr/>
        </p:nvSpPr>
        <p:spPr>
          <a:xfrm>
            <a:off x="7308304" y="2721738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Listen()</a:t>
            </a:r>
            <a:endParaRPr lang="zh-TW" altLang="en-US" dirty="0"/>
          </a:p>
        </p:txBody>
      </p:sp>
      <p:sp>
        <p:nvSpPr>
          <p:cNvPr id="12" name="流程圖: 程序 11"/>
          <p:cNvSpPr/>
          <p:nvPr/>
        </p:nvSpPr>
        <p:spPr>
          <a:xfrm>
            <a:off x="7308304" y="2073666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Bind()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0" idx="2"/>
            <a:endCxn id="12" idx="0"/>
          </p:cNvCxnSpPr>
          <p:nvPr/>
        </p:nvCxnSpPr>
        <p:spPr>
          <a:xfrm>
            <a:off x="8028384" y="1785634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2"/>
            <a:endCxn id="11" idx="0"/>
          </p:cNvCxnSpPr>
          <p:nvPr/>
        </p:nvCxnSpPr>
        <p:spPr>
          <a:xfrm>
            <a:off x="8028384" y="2433706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2"/>
          </p:cNvCxnSpPr>
          <p:nvPr/>
        </p:nvCxnSpPr>
        <p:spPr>
          <a:xfrm>
            <a:off x="8028384" y="3081778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484982" y="95233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44358" y="162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465823" y="4005064"/>
            <a:ext cx="341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hlink"/>
                </a:solidFill>
              </a:rPr>
              <a:t>bind the server port and address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3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9"/>
    </mc:Choice>
    <mc:Fallback xmlns="">
      <p:transition spd="slow" advTm="41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7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Byte Ordering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311275"/>
            <a:ext cx="6481763" cy="8223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short x=13; //16-bit integer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long y =                                                            ;</a:t>
            </a:r>
          </a:p>
        </p:txBody>
      </p:sp>
      <p:sp>
        <p:nvSpPr>
          <p:cNvPr id="147478" name="AutoShape 22"/>
          <p:cNvSpPr>
            <a:spLocks noChangeArrowheads="1"/>
          </p:cNvSpPr>
          <p:nvPr/>
        </p:nvSpPr>
        <p:spPr bwMode="auto">
          <a:xfrm>
            <a:off x="827088" y="2493963"/>
            <a:ext cx="1223962" cy="792162"/>
          </a:xfrm>
          <a:prstGeom prst="wedgeRoundRectCallout">
            <a:avLst>
              <a:gd name="adj1" fmla="val 94227"/>
              <a:gd name="adj2" fmla="val -5220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INTEL</a:t>
            </a:r>
          </a:p>
          <a:p>
            <a:pPr algn="ctr">
              <a:defRPr/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CPU</a:t>
            </a:r>
          </a:p>
        </p:txBody>
      </p:sp>
      <p:sp>
        <p:nvSpPr>
          <p:cNvPr id="147479" name="AutoShape 23"/>
          <p:cNvSpPr>
            <a:spLocks noChangeArrowheads="1"/>
          </p:cNvSpPr>
          <p:nvPr/>
        </p:nvSpPr>
        <p:spPr bwMode="auto">
          <a:xfrm>
            <a:off x="5795963" y="2565400"/>
            <a:ext cx="2447925" cy="1008063"/>
          </a:xfrm>
          <a:prstGeom prst="wedgeRoundRectCallout">
            <a:avLst>
              <a:gd name="adj1" fmla="val -55384"/>
              <a:gd name="adj2" fmla="val -7220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TCP/IP Software uses Big Endian.</a:t>
            </a:r>
          </a:p>
          <a:p>
            <a:pPr algn="ctr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Network Byte Order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122488" y="2198688"/>
            <a:ext cx="1944687" cy="3821112"/>
            <a:chOff x="2122488" y="2198688"/>
            <a:chExt cx="1944687" cy="3821112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771775" y="3141663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13</a:t>
              </a: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771775" y="3429000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0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2482850" y="2198688"/>
              <a:ext cx="15843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Little Endian</a:t>
              </a: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2771775" y="2852738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771775" y="2565400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771775" y="3717925"/>
              <a:ext cx="935038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2771775" y="4005263"/>
              <a:ext cx="935038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62" name="AutoShape 14"/>
            <p:cNvSpPr>
              <a:spLocks/>
            </p:cNvSpPr>
            <p:nvPr/>
          </p:nvSpPr>
          <p:spPr bwMode="auto">
            <a:xfrm>
              <a:off x="2482850" y="3213100"/>
              <a:ext cx="288925" cy="504825"/>
            </a:xfrm>
            <a:prstGeom prst="leftBrace">
              <a:avLst>
                <a:gd name="adj1" fmla="val 1456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2122488" y="3184525"/>
              <a:ext cx="3492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600"/>
                <a:t>x</a:t>
              </a:r>
            </a:p>
          </p:txBody>
        </p:sp>
        <p:sp>
          <p:nvSpPr>
            <p:cNvPr id="27672" name="Rectangle 25"/>
            <p:cNvSpPr>
              <a:spLocks noChangeArrowheads="1"/>
            </p:cNvSpPr>
            <p:nvPr/>
          </p:nvSpPr>
          <p:spPr bwMode="auto">
            <a:xfrm>
              <a:off x="2773363" y="4868863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2</a:t>
              </a:r>
            </a:p>
          </p:txBody>
        </p: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2773363" y="5156200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168</a:t>
              </a:r>
            </a:p>
          </p:txBody>
        </p:sp>
        <p:sp>
          <p:nvSpPr>
            <p:cNvPr id="27674" name="Rectangle 27"/>
            <p:cNvSpPr>
              <a:spLocks noChangeArrowheads="1"/>
            </p:cNvSpPr>
            <p:nvPr/>
          </p:nvSpPr>
          <p:spPr bwMode="auto">
            <a:xfrm>
              <a:off x="2773363" y="4579938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</a:t>
              </a:r>
            </a:p>
          </p:txBody>
        </p:sp>
        <p:sp>
          <p:nvSpPr>
            <p:cNvPr id="27675" name="Rectangle 28"/>
            <p:cNvSpPr>
              <a:spLocks noChangeArrowheads="1"/>
            </p:cNvSpPr>
            <p:nvPr/>
          </p:nvSpPr>
          <p:spPr bwMode="auto">
            <a:xfrm>
              <a:off x="2773363" y="4292600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76" name="Rectangle 29"/>
            <p:cNvSpPr>
              <a:spLocks noChangeArrowheads="1"/>
            </p:cNvSpPr>
            <p:nvPr/>
          </p:nvSpPr>
          <p:spPr bwMode="auto">
            <a:xfrm>
              <a:off x="2773363" y="5445125"/>
              <a:ext cx="935037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192</a:t>
              </a:r>
            </a:p>
          </p:txBody>
        </p:sp>
        <p:sp>
          <p:nvSpPr>
            <p:cNvPr id="27677" name="Rectangle 30"/>
            <p:cNvSpPr>
              <a:spLocks noChangeArrowheads="1"/>
            </p:cNvSpPr>
            <p:nvPr/>
          </p:nvSpPr>
          <p:spPr bwMode="auto">
            <a:xfrm>
              <a:off x="2773363" y="5732463"/>
              <a:ext cx="935037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…</a:t>
              </a:r>
            </a:p>
          </p:txBody>
        </p:sp>
        <p:sp>
          <p:nvSpPr>
            <p:cNvPr id="27678" name="AutoShape 31"/>
            <p:cNvSpPr>
              <a:spLocks/>
            </p:cNvSpPr>
            <p:nvPr/>
          </p:nvSpPr>
          <p:spPr bwMode="auto">
            <a:xfrm>
              <a:off x="2484438" y="4581525"/>
              <a:ext cx="288925" cy="1152525"/>
            </a:xfrm>
            <a:prstGeom prst="lef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9" name="Rectangle 32"/>
            <p:cNvSpPr>
              <a:spLocks noChangeArrowheads="1"/>
            </p:cNvSpPr>
            <p:nvPr/>
          </p:nvSpPr>
          <p:spPr bwMode="auto">
            <a:xfrm>
              <a:off x="2124075" y="4884738"/>
              <a:ext cx="3492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600"/>
                <a:t>y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922713" y="2133600"/>
            <a:ext cx="2089150" cy="3886200"/>
            <a:chOff x="3922713" y="2133600"/>
            <a:chExt cx="2089150" cy="3886200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4427538" y="2133600"/>
              <a:ext cx="15843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/>
                <a:t>Big Endian</a:t>
              </a: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922713" y="2565400"/>
              <a:ext cx="1585912" cy="3454400"/>
              <a:chOff x="3922713" y="2565400"/>
              <a:chExt cx="1585912" cy="3454400"/>
            </a:xfrm>
          </p:grpSpPr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4572000" y="31416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0</a:t>
                </a:r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4573588" y="34290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13</a:t>
                </a:r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4573588" y="28527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4573588" y="25654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6" name="Rectangle 18"/>
              <p:cNvSpPr>
                <a:spLocks noChangeArrowheads="1"/>
              </p:cNvSpPr>
              <p:nvPr/>
            </p:nvSpPr>
            <p:spPr bwMode="auto">
              <a:xfrm>
                <a:off x="4573588" y="37179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4573588" y="40052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68" name="AutoShape 20"/>
              <p:cNvSpPr>
                <a:spLocks/>
              </p:cNvSpPr>
              <p:nvPr/>
            </p:nvSpPr>
            <p:spPr bwMode="auto">
              <a:xfrm>
                <a:off x="4283075" y="3170238"/>
                <a:ext cx="288925" cy="504825"/>
              </a:xfrm>
              <a:prstGeom prst="leftBrace">
                <a:avLst>
                  <a:gd name="adj1" fmla="val 1456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3922713" y="3141663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 dirty="0"/>
                  <a:t>x</a:t>
                </a:r>
              </a:p>
            </p:txBody>
          </p:sp>
          <p:sp>
            <p:nvSpPr>
              <p:cNvPr id="27680" name="Rectangle 33"/>
              <p:cNvSpPr>
                <a:spLocks noChangeArrowheads="1"/>
              </p:cNvSpPr>
              <p:nvPr/>
            </p:nvSpPr>
            <p:spPr bwMode="auto">
              <a:xfrm>
                <a:off x="4573588" y="48688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168</a:t>
                </a:r>
              </a:p>
            </p:txBody>
          </p:sp>
          <p:sp>
            <p:nvSpPr>
              <p:cNvPr id="27681" name="Rectangle 34"/>
              <p:cNvSpPr>
                <a:spLocks noChangeArrowheads="1"/>
              </p:cNvSpPr>
              <p:nvPr/>
            </p:nvSpPr>
            <p:spPr bwMode="auto">
              <a:xfrm>
                <a:off x="4573588" y="51562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2</a:t>
                </a:r>
              </a:p>
            </p:txBody>
          </p:sp>
          <p:sp>
            <p:nvSpPr>
              <p:cNvPr id="27682" name="Rectangle 35"/>
              <p:cNvSpPr>
                <a:spLocks noChangeArrowheads="1"/>
              </p:cNvSpPr>
              <p:nvPr/>
            </p:nvSpPr>
            <p:spPr bwMode="auto">
              <a:xfrm>
                <a:off x="4573588" y="45799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192</a:t>
                </a:r>
              </a:p>
            </p:txBody>
          </p:sp>
          <p:sp>
            <p:nvSpPr>
              <p:cNvPr id="27683" name="Rectangle 36"/>
              <p:cNvSpPr>
                <a:spLocks noChangeArrowheads="1"/>
              </p:cNvSpPr>
              <p:nvPr/>
            </p:nvSpPr>
            <p:spPr bwMode="auto">
              <a:xfrm>
                <a:off x="4573588" y="42926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84" name="Rectangle 37"/>
              <p:cNvSpPr>
                <a:spLocks noChangeArrowheads="1"/>
              </p:cNvSpPr>
              <p:nvPr/>
            </p:nvSpPr>
            <p:spPr bwMode="auto">
              <a:xfrm>
                <a:off x="4573588" y="54451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</a:t>
                </a:r>
              </a:p>
            </p:txBody>
          </p:sp>
          <p:sp>
            <p:nvSpPr>
              <p:cNvPr id="27685" name="Rectangle 38"/>
              <p:cNvSpPr>
                <a:spLocks noChangeArrowheads="1"/>
              </p:cNvSpPr>
              <p:nvPr/>
            </p:nvSpPr>
            <p:spPr bwMode="auto">
              <a:xfrm>
                <a:off x="4573588" y="57324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27686" name="AutoShape 39"/>
              <p:cNvSpPr>
                <a:spLocks/>
              </p:cNvSpPr>
              <p:nvPr/>
            </p:nvSpPr>
            <p:spPr bwMode="auto">
              <a:xfrm>
                <a:off x="4284663" y="4581525"/>
                <a:ext cx="288925" cy="1152525"/>
              </a:xfrm>
              <a:prstGeom prst="lef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7" name="Rectangle 40"/>
              <p:cNvSpPr>
                <a:spLocks noChangeArrowheads="1"/>
              </p:cNvSpPr>
              <p:nvPr/>
            </p:nvSpPr>
            <p:spPr bwMode="auto">
              <a:xfrm>
                <a:off x="3924300" y="4884738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y</a:t>
                </a:r>
              </a:p>
            </p:txBody>
          </p:sp>
        </p:grpSp>
      </p:grpSp>
      <p:graphicFrame>
        <p:nvGraphicFramePr>
          <p:cNvPr id="27688" name="Object 41"/>
          <p:cNvGraphicFramePr>
            <a:graphicFrameLocks noChangeAspect="1"/>
          </p:cNvGraphicFramePr>
          <p:nvPr/>
        </p:nvGraphicFramePr>
        <p:xfrm>
          <a:off x="2771775" y="1700213"/>
          <a:ext cx="4897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方程式" r:id="rId5" imgW="2616200" imgH="203200" progId="Equation.3">
                  <p:embed/>
                </p:oleObj>
              </mc:Choice>
              <mc:Fallback>
                <p:oleObj name="方程式" r:id="rId5" imgW="2616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00213"/>
                        <a:ext cx="48974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/>
          <p:cNvCxnSpPr/>
          <p:nvPr/>
        </p:nvCxnSpPr>
        <p:spPr>
          <a:xfrm flipV="1">
            <a:off x="2051720" y="3572670"/>
            <a:ext cx="0" cy="2159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796136" y="3674269"/>
            <a:ext cx="0" cy="2058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179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81"/>
    </mc:Choice>
    <mc:Fallback xmlns="">
      <p:transition spd="slow" advTm="62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8" grpId="0" animBg="1"/>
      <p:bldP spid="1474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Byte Ordering Function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/>
              <a:t>struct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sockaddr_in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myaddr</a:t>
            </a:r>
            <a:r>
              <a:rPr lang="en-US" altLang="zh-TW" sz="28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/>
              <a:t>myaddr.sin_port</a:t>
            </a:r>
            <a:r>
              <a:rPr lang="en-US" altLang="zh-TW" sz="2800" dirty="0"/>
              <a:t> = 13;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dirty="0"/>
              <a:t>Network recognize the port number as 13*256+0*1;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/>
              <a:t>Byte ordering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uint16_t </a:t>
            </a:r>
            <a:r>
              <a:rPr lang="en-US" altLang="zh-TW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htons</a:t>
            </a: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(uint16_t </a:t>
            </a:r>
            <a:r>
              <a:rPr lang="en-US" altLang="zh-TW" sz="24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host16bitvalue</a:t>
            </a: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uint32_t </a:t>
            </a:r>
            <a:r>
              <a:rPr lang="en-US" altLang="zh-TW" sz="240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htonl</a:t>
            </a: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(uint32_t </a:t>
            </a:r>
            <a:r>
              <a:rPr lang="en-US" altLang="zh-TW" sz="24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host32bitvalue</a:t>
            </a:r>
            <a:r>
              <a:rPr lang="en-US" altLang="zh-TW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 value in network byte order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660066"/>
                </a:solidFill>
              </a:rPr>
              <a:t>uint16_t </a:t>
            </a:r>
            <a:r>
              <a:rPr lang="en-US" altLang="zh-TW" sz="2400" dirty="0" err="1">
                <a:solidFill>
                  <a:srgbClr val="660066"/>
                </a:solidFill>
              </a:rPr>
              <a:t>ntohs</a:t>
            </a:r>
            <a:r>
              <a:rPr lang="en-US" altLang="zh-TW" sz="2400" dirty="0">
                <a:solidFill>
                  <a:srgbClr val="660066"/>
                </a:solidFill>
              </a:rPr>
              <a:t>(uint16_t </a:t>
            </a:r>
            <a:r>
              <a:rPr lang="en-US" altLang="zh-TW" sz="2400" i="1" dirty="0">
                <a:solidFill>
                  <a:srgbClr val="660066"/>
                </a:solidFill>
              </a:rPr>
              <a:t>net16bitvalue</a:t>
            </a:r>
            <a:r>
              <a:rPr lang="en-US" altLang="zh-TW" sz="2400" dirty="0">
                <a:solidFill>
                  <a:srgbClr val="660066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660066"/>
                </a:solidFill>
              </a:rPr>
              <a:t>Uint32_t </a:t>
            </a:r>
            <a:r>
              <a:rPr lang="en-US" altLang="zh-TW" sz="2400" dirty="0" err="1">
                <a:solidFill>
                  <a:srgbClr val="660066"/>
                </a:solidFill>
              </a:rPr>
              <a:t>ntohl</a:t>
            </a:r>
            <a:r>
              <a:rPr lang="en-US" altLang="zh-TW" sz="2400" dirty="0">
                <a:solidFill>
                  <a:srgbClr val="660066"/>
                </a:solidFill>
              </a:rPr>
              <a:t>(uint32_t </a:t>
            </a:r>
            <a:r>
              <a:rPr lang="en-US" altLang="zh-TW" sz="2400" i="1" dirty="0">
                <a:solidFill>
                  <a:srgbClr val="660066"/>
                </a:solidFill>
              </a:rPr>
              <a:t>net32bitvalue</a:t>
            </a:r>
            <a:r>
              <a:rPr lang="en-US" altLang="zh-TW" sz="2400" dirty="0">
                <a:solidFill>
                  <a:srgbClr val="660066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660066"/>
                </a:solidFill>
              </a:rPr>
              <a:t>Return value in host byte order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067944" y="1988839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     this is not correct;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827088" y="2924944"/>
            <a:ext cx="7416800" cy="3886200"/>
            <a:chOff x="827088" y="2133600"/>
            <a:chExt cx="7416800" cy="3886200"/>
          </a:xfrm>
        </p:grpSpPr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>
              <a:off x="827088" y="2493963"/>
              <a:ext cx="1223962" cy="792162"/>
            </a:xfrm>
            <a:prstGeom prst="wedgeRoundRectCallout">
              <a:avLst>
                <a:gd name="adj1" fmla="val 94227"/>
                <a:gd name="adj2" fmla="val -5220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INTEL</a:t>
              </a:r>
            </a:p>
            <a:p>
              <a:pPr algn="ctr">
                <a:defRPr/>
              </a:pPr>
              <a:r>
                <a:rPr lang="en-US" altLang="zh-TW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CPU</a:t>
              </a: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5795963" y="2565400"/>
              <a:ext cx="2447925" cy="1008063"/>
            </a:xfrm>
            <a:prstGeom prst="wedgeRoundRectCallout">
              <a:avLst>
                <a:gd name="adj1" fmla="val -55384"/>
                <a:gd name="adj2" fmla="val -7220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TCP/IP Software uses Big Endian.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Network Byte Order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122488" y="2198688"/>
              <a:ext cx="1944687" cy="3821112"/>
              <a:chOff x="2122488" y="2198688"/>
              <a:chExt cx="1944687" cy="3821112"/>
            </a:xfrm>
          </p:grpSpPr>
          <p:sp>
            <p:nvSpPr>
              <p:cNvPr id="28" name="Rectangle 4"/>
              <p:cNvSpPr>
                <a:spLocks noChangeArrowheads="1"/>
              </p:cNvSpPr>
              <p:nvPr/>
            </p:nvSpPr>
            <p:spPr bwMode="auto">
              <a:xfrm>
                <a:off x="2771775" y="31416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13</a:t>
                </a:r>
              </a:p>
            </p:txBody>
          </p:sp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2771775" y="3429000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0</a:t>
                </a: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2482850" y="2198688"/>
                <a:ext cx="1584325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dirty="0"/>
                  <a:t>Little Endian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771775" y="2852738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771775" y="2565400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2771775" y="3717925"/>
                <a:ext cx="935038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771775" y="4005263"/>
                <a:ext cx="935038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35" name="AutoShape 14"/>
              <p:cNvSpPr>
                <a:spLocks/>
              </p:cNvSpPr>
              <p:nvPr/>
            </p:nvSpPr>
            <p:spPr bwMode="auto">
              <a:xfrm>
                <a:off x="2482850" y="3213100"/>
                <a:ext cx="288925" cy="504825"/>
              </a:xfrm>
              <a:prstGeom prst="leftBrace">
                <a:avLst>
                  <a:gd name="adj1" fmla="val 1456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2122488" y="3184525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x</a:t>
                </a:r>
              </a:p>
            </p:txBody>
          </p:sp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2773363" y="48688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2</a:t>
                </a:r>
              </a:p>
            </p:txBody>
          </p:sp>
          <p:sp>
            <p:nvSpPr>
              <p:cNvPr id="38" name="Rectangle 26"/>
              <p:cNvSpPr>
                <a:spLocks noChangeArrowheads="1"/>
              </p:cNvSpPr>
              <p:nvPr/>
            </p:nvSpPr>
            <p:spPr bwMode="auto">
              <a:xfrm>
                <a:off x="2773363" y="51562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168</a:t>
                </a:r>
              </a:p>
            </p:txBody>
          </p:sp>
          <p:sp>
            <p:nvSpPr>
              <p:cNvPr id="39" name="Rectangle 27"/>
              <p:cNvSpPr>
                <a:spLocks noChangeArrowheads="1"/>
              </p:cNvSpPr>
              <p:nvPr/>
            </p:nvSpPr>
            <p:spPr bwMode="auto">
              <a:xfrm>
                <a:off x="2773363" y="4579938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</a:t>
                </a:r>
              </a:p>
            </p:txBody>
          </p:sp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2773363" y="4292600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41" name="Rectangle 29"/>
              <p:cNvSpPr>
                <a:spLocks noChangeArrowheads="1"/>
              </p:cNvSpPr>
              <p:nvPr/>
            </p:nvSpPr>
            <p:spPr bwMode="auto">
              <a:xfrm>
                <a:off x="2773363" y="5445125"/>
                <a:ext cx="935037" cy="287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192</a:t>
                </a:r>
              </a:p>
            </p:txBody>
          </p:sp>
          <p:sp>
            <p:nvSpPr>
              <p:cNvPr id="42" name="Rectangle 30"/>
              <p:cNvSpPr>
                <a:spLocks noChangeArrowheads="1"/>
              </p:cNvSpPr>
              <p:nvPr/>
            </p:nvSpPr>
            <p:spPr bwMode="auto">
              <a:xfrm>
                <a:off x="2773363" y="5732463"/>
                <a:ext cx="935037" cy="2873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/>
                  <a:t>…</a:t>
                </a:r>
              </a:p>
            </p:txBody>
          </p:sp>
          <p:sp>
            <p:nvSpPr>
              <p:cNvPr id="43" name="AutoShape 31"/>
              <p:cNvSpPr>
                <a:spLocks/>
              </p:cNvSpPr>
              <p:nvPr/>
            </p:nvSpPr>
            <p:spPr bwMode="auto">
              <a:xfrm>
                <a:off x="2484438" y="4581525"/>
                <a:ext cx="288925" cy="1152525"/>
              </a:xfrm>
              <a:prstGeom prst="lef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Rectangle 32"/>
              <p:cNvSpPr>
                <a:spLocks noChangeArrowheads="1"/>
              </p:cNvSpPr>
              <p:nvPr/>
            </p:nvSpPr>
            <p:spPr bwMode="auto">
              <a:xfrm>
                <a:off x="2124075" y="4884738"/>
                <a:ext cx="349250" cy="488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600"/>
                  <a:t>y</a:t>
                </a: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3922713" y="2133600"/>
              <a:ext cx="2089150" cy="3886200"/>
              <a:chOff x="3922713" y="2133600"/>
              <a:chExt cx="2089150" cy="3886200"/>
            </a:xfrm>
          </p:grpSpPr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4427538" y="2133600"/>
                <a:ext cx="15843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dirty="0"/>
                  <a:t>Big Endian</a:t>
                </a:r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3922713" y="2565400"/>
                <a:ext cx="1585912" cy="3454400"/>
                <a:chOff x="3922713" y="2565400"/>
                <a:chExt cx="1585912" cy="3454400"/>
              </a:xfrm>
            </p:grpSpPr>
            <p:sp>
              <p:nvSpPr>
                <p:cNvPr id="12" name="Rectangle 6"/>
                <p:cNvSpPr>
                  <a:spLocks noChangeArrowheads="1"/>
                </p:cNvSpPr>
                <p:nvPr/>
              </p:nvSpPr>
              <p:spPr bwMode="auto">
                <a:xfrm>
                  <a:off x="4572000" y="3141663"/>
                  <a:ext cx="935038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0</a:t>
                  </a:r>
                </a:p>
              </p:txBody>
            </p:sp>
            <p:sp>
              <p:nvSpPr>
                <p:cNvPr id="13" name="Rectangle 7"/>
                <p:cNvSpPr>
                  <a:spLocks noChangeArrowheads="1"/>
                </p:cNvSpPr>
                <p:nvPr/>
              </p:nvSpPr>
              <p:spPr bwMode="auto">
                <a:xfrm>
                  <a:off x="4573588" y="34290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13</a:t>
                  </a:r>
                </a:p>
              </p:txBody>
            </p:sp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573588" y="2852738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4573588" y="25654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4573588" y="3717925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73588" y="40052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18" name="AutoShape 20"/>
                <p:cNvSpPr>
                  <a:spLocks/>
                </p:cNvSpPr>
                <p:nvPr/>
              </p:nvSpPr>
              <p:spPr bwMode="auto">
                <a:xfrm>
                  <a:off x="4283075" y="3170238"/>
                  <a:ext cx="288925" cy="504825"/>
                </a:xfrm>
                <a:prstGeom prst="leftBrace">
                  <a:avLst>
                    <a:gd name="adj1" fmla="val 1456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3922713" y="3141663"/>
                  <a:ext cx="349250" cy="488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600" dirty="0"/>
                    <a:t>x</a:t>
                  </a:r>
                </a:p>
              </p:txBody>
            </p:sp>
            <p:sp>
              <p:nvSpPr>
                <p:cNvPr id="20" name="Rectangle 33"/>
                <p:cNvSpPr>
                  <a:spLocks noChangeArrowheads="1"/>
                </p:cNvSpPr>
                <p:nvPr/>
              </p:nvSpPr>
              <p:spPr bwMode="auto">
                <a:xfrm>
                  <a:off x="4573588" y="48688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168</a:t>
                  </a:r>
                </a:p>
              </p:txBody>
            </p:sp>
            <p:sp>
              <p:nvSpPr>
                <p:cNvPr id="2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73588" y="51562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2</a:t>
                  </a:r>
                </a:p>
              </p:txBody>
            </p:sp>
            <p:sp>
              <p:nvSpPr>
                <p:cNvPr id="22" name="Rectangle 35"/>
                <p:cNvSpPr>
                  <a:spLocks noChangeArrowheads="1"/>
                </p:cNvSpPr>
                <p:nvPr/>
              </p:nvSpPr>
              <p:spPr bwMode="auto">
                <a:xfrm>
                  <a:off x="4573588" y="4579938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192</a:t>
                  </a:r>
                </a:p>
              </p:txBody>
            </p:sp>
            <p:sp>
              <p:nvSpPr>
                <p:cNvPr id="23" name="Rectangle 36"/>
                <p:cNvSpPr>
                  <a:spLocks noChangeArrowheads="1"/>
                </p:cNvSpPr>
                <p:nvPr/>
              </p:nvSpPr>
              <p:spPr bwMode="auto">
                <a:xfrm>
                  <a:off x="4573588" y="4292600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24" name="Rectangle 37"/>
                <p:cNvSpPr>
                  <a:spLocks noChangeArrowheads="1"/>
                </p:cNvSpPr>
                <p:nvPr/>
              </p:nvSpPr>
              <p:spPr bwMode="auto">
                <a:xfrm>
                  <a:off x="4573588" y="5445125"/>
                  <a:ext cx="935037" cy="287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1</a:t>
                  </a:r>
                </a:p>
              </p:txBody>
            </p:sp>
            <p:sp>
              <p:nvSpPr>
                <p:cNvPr id="25" name="Rectangle 38"/>
                <p:cNvSpPr>
                  <a:spLocks noChangeArrowheads="1"/>
                </p:cNvSpPr>
                <p:nvPr/>
              </p:nvSpPr>
              <p:spPr bwMode="auto">
                <a:xfrm>
                  <a:off x="4573588" y="5732463"/>
                  <a:ext cx="935037" cy="28733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 sz="2400"/>
                    <a:t>…</a:t>
                  </a:r>
                </a:p>
              </p:txBody>
            </p:sp>
            <p:sp>
              <p:nvSpPr>
                <p:cNvPr id="26" name="AutoShape 39"/>
                <p:cNvSpPr>
                  <a:spLocks/>
                </p:cNvSpPr>
                <p:nvPr/>
              </p:nvSpPr>
              <p:spPr bwMode="auto">
                <a:xfrm>
                  <a:off x="4284663" y="4581525"/>
                  <a:ext cx="288925" cy="1152525"/>
                </a:xfrm>
                <a:prstGeom prst="leftBrace">
                  <a:avLst>
                    <a:gd name="adj1" fmla="val 33242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Rectangle 40"/>
                <p:cNvSpPr>
                  <a:spLocks noChangeArrowheads="1"/>
                </p:cNvSpPr>
                <p:nvPr/>
              </p:nvSpPr>
              <p:spPr bwMode="auto">
                <a:xfrm>
                  <a:off x="3924300" y="4884738"/>
                  <a:ext cx="349250" cy="488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600"/>
                    <a:t>y</a:t>
                  </a:r>
                </a:p>
              </p:txBody>
            </p:sp>
          </p:grpSp>
        </p:grpSp>
      </p:grpSp>
      <p:sp>
        <p:nvSpPr>
          <p:cNvPr id="3" name="文字方塊 2"/>
          <p:cNvSpPr txBox="1"/>
          <p:nvPr/>
        </p:nvSpPr>
        <p:spPr>
          <a:xfrm>
            <a:off x="5795963" y="584186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myaddr.sin_port</a:t>
            </a:r>
            <a:r>
              <a:rPr lang="en-US" altLang="zh-TW" b="1" dirty="0">
                <a:solidFill>
                  <a:srgbClr val="FF0000"/>
                </a:solidFill>
              </a:rPr>
              <a:t> = </a:t>
            </a:r>
            <a:r>
              <a:rPr lang="en-US" altLang="zh-TW" b="1" dirty="0" err="1">
                <a:solidFill>
                  <a:srgbClr val="FF0000"/>
                </a:solidFill>
              </a:rPr>
              <a:t>htons</a:t>
            </a:r>
            <a:r>
              <a:rPr lang="en-US" altLang="zh-TW" b="1" dirty="0">
                <a:solidFill>
                  <a:srgbClr val="FF0000"/>
                </a:solidFill>
              </a:rPr>
              <a:t>(13);	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8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82"/>
    </mc:Choice>
    <mc:Fallback xmlns="">
      <p:transition spd="slow" advTm="115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US" altLang="zh-TW" dirty="0"/>
              <a:t>bind()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1521" y="2132856"/>
            <a:ext cx="865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/>
              <a:t>bind() </a:t>
            </a:r>
            <a:r>
              <a:rPr lang="zh-TW" altLang="en-US" dirty="0"/>
              <a:t>將</a:t>
            </a:r>
            <a:r>
              <a:rPr lang="en-US" altLang="zh-TW" dirty="0" err="1"/>
              <a:t>sockaddr</a:t>
            </a:r>
            <a:r>
              <a:rPr lang="zh-TW" altLang="en-US" dirty="0"/>
              <a:t>結構連結到所建立的</a:t>
            </a:r>
            <a:r>
              <a:rPr lang="en-US" altLang="zh-TW" dirty="0"/>
              <a:t>socket</a:t>
            </a:r>
            <a:r>
              <a:rPr lang="zh-TW" altLang="en-US" dirty="0"/>
              <a:t>，當有封包抵達網路介面時，</a:t>
            </a:r>
            <a:r>
              <a:rPr lang="en-US" altLang="zh-TW" dirty="0"/>
              <a:t>Linux</a:t>
            </a:r>
            <a:r>
              <a:rPr lang="zh-TW" altLang="en-US" dirty="0"/>
              <a:t>核心便會將此封包導向到其連結的</a:t>
            </a:r>
            <a:r>
              <a:rPr lang="en-US" altLang="zh-TW" dirty="0"/>
              <a:t>socket</a:t>
            </a:r>
            <a:r>
              <a:rPr lang="zh-TW" altLang="en-US" dirty="0"/>
              <a:t>。 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/>
              <a:t>bind() </a:t>
            </a:r>
            <a:r>
              <a:rPr lang="zh-TW" altLang="en-US" dirty="0"/>
              <a:t>三個參數介紹：</a:t>
            </a:r>
            <a:endParaRPr lang="en-US" altLang="zh-TW" dirty="0"/>
          </a:p>
          <a:p>
            <a:r>
              <a:rPr lang="en-US" altLang="zh-TW" dirty="0"/>
              <a:t>	1. socket()</a:t>
            </a:r>
            <a:r>
              <a:rPr lang="zh-TW" altLang="en-US" dirty="0"/>
              <a:t>執行後傳回的</a:t>
            </a:r>
            <a:r>
              <a:rPr lang="en-US" altLang="zh-TW" dirty="0"/>
              <a:t>socket descriptor</a:t>
            </a:r>
          </a:p>
          <a:p>
            <a:r>
              <a:rPr lang="en-US" altLang="zh-TW" dirty="0"/>
              <a:t>	2. </a:t>
            </a:r>
            <a:r>
              <a:rPr lang="zh-TW" altLang="en-US" dirty="0"/>
              <a:t>指向</a:t>
            </a:r>
            <a:r>
              <a:rPr lang="en-US" altLang="zh-TW" dirty="0"/>
              <a:t>socket </a:t>
            </a:r>
            <a:r>
              <a:rPr lang="en-US" altLang="zh-TW" dirty="0" err="1"/>
              <a:t>sockaddr_in</a:t>
            </a:r>
            <a:r>
              <a:rPr lang="zh-TW" altLang="en-US" dirty="0"/>
              <a:t>結構的指標，用來存放連結的</a:t>
            </a:r>
            <a:r>
              <a:rPr lang="en-US" altLang="zh-TW" dirty="0" err="1"/>
              <a:t>sockaddr</a:t>
            </a:r>
            <a:r>
              <a:rPr lang="zh-TW" altLang="en-US" dirty="0"/>
              <a:t>位址結構</a:t>
            </a:r>
            <a:endParaRPr lang="en-US" altLang="zh-TW" dirty="0"/>
          </a:p>
          <a:p>
            <a:r>
              <a:rPr lang="en-US" altLang="zh-TW" dirty="0"/>
              <a:t>	3. </a:t>
            </a:r>
            <a:r>
              <a:rPr lang="zh-TW" altLang="en-US" dirty="0"/>
              <a:t>第二個參數的位址結構長度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0" y="1070248"/>
            <a:ext cx="71342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771" y="4293023"/>
            <a:ext cx="2365855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 err="1"/>
              <a:t>sa_family</a:t>
            </a:r>
            <a:r>
              <a:rPr lang="en-US" altLang="zh-TW" sz="1600" dirty="0">
                <a:solidFill>
                  <a:srgbClr val="FF0000"/>
                </a:solidFill>
              </a:rPr>
              <a:t> (e.g. PF_INET)</a:t>
            </a:r>
            <a:endParaRPr lang="en-US" altLang="zh-TW" sz="1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8810" y="4293023"/>
            <a:ext cx="2825488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/>
              <a:t>address</a:t>
            </a:r>
            <a:r>
              <a:rPr lang="en-US" altLang="zh-TW" sz="1600" dirty="0">
                <a:solidFill>
                  <a:srgbClr val="FF0000"/>
                </a:solidFill>
              </a:rPr>
              <a:t> (e.g. INADDR_ANY)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59832" y="3933056"/>
            <a:ext cx="12218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dirty="0" err="1"/>
              <a:t>Sockaddr_in</a:t>
            </a:r>
            <a:endParaRPr lang="en-US" altLang="zh-TW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301388" y="4124040"/>
            <a:ext cx="7984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700626" y="4293023"/>
            <a:ext cx="1728184" cy="3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00" dirty="0"/>
              <a:t>port#</a:t>
            </a:r>
            <a:r>
              <a:rPr lang="en-US" altLang="zh-TW" sz="1600" dirty="0">
                <a:solidFill>
                  <a:srgbClr val="FF0000"/>
                </a:solidFill>
              </a:rPr>
              <a:t>(e.g. 13)</a:t>
            </a:r>
          </a:p>
        </p:txBody>
      </p:sp>
      <p:pic>
        <p:nvPicPr>
          <p:cNvPr id="12" name="Picture 16" descr="sin_addr_fm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8" y="4719897"/>
            <a:ext cx="4915044" cy="2058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747198" y="4855202"/>
            <a:ext cx="2160240" cy="4160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Application(socket)</a:t>
            </a:r>
            <a:endParaRPr lang="zh-TW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64052"/>
              </p:ext>
            </p:extLst>
          </p:nvPr>
        </p:nvGraphicFramePr>
        <p:xfrm>
          <a:off x="6323309" y="5452478"/>
          <a:ext cx="266429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左大括弧 14"/>
          <p:cNvSpPr/>
          <p:nvPr/>
        </p:nvSpPr>
        <p:spPr>
          <a:xfrm rot="16200000">
            <a:off x="7575934" y="4744913"/>
            <a:ext cx="200051" cy="2479274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403429" y="610839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length</a:t>
            </a:r>
            <a:endParaRPr lang="zh-TW" altLang="en-US" sz="14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323309" y="5020430"/>
            <a:ext cx="36004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729077" y="5011258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Sockfd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254298" y="54350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buffer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323309" y="5793835"/>
            <a:ext cx="12332" cy="468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364088" y="622860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starting memory </a:t>
            </a:r>
          </a:p>
          <a:p>
            <a:r>
              <a:rPr lang="en-US" altLang="zh-TW" sz="1600" dirty="0"/>
              <a:t>address of the buffer</a:t>
            </a:r>
            <a:endParaRPr lang="zh-TW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2792610" y="1772816"/>
            <a:ext cx="2355454" cy="288032"/>
          </a:xfrm>
          <a:prstGeom prst="rect">
            <a:avLst/>
          </a:prstGeom>
          <a:gradFill>
            <a:gsLst>
              <a:gs pos="0">
                <a:schemeClr val="accent5">
                  <a:tint val="0"/>
                  <a:alpha val="35000"/>
                </a:schemeClr>
              </a:gs>
              <a:gs pos="44000">
                <a:schemeClr val="accent5">
                  <a:tint val="60000"/>
                  <a:satMod val="120000"/>
                  <a:alpha val="47000"/>
                </a:schemeClr>
              </a:gs>
              <a:gs pos="100000">
                <a:schemeClr val="accent5">
                  <a:tint val="90000"/>
                  <a:lumMod val="90000"/>
                  <a:alpha val="7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685603" y="3573016"/>
            <a:ext cx="4253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IP address</a:t>
            </a:r>
            <a:r>
              <a:rPr lang="zh-TW" altLang="en-US" dirty="0"/>
              <a:t>設定為</a:t>
            </a:r>
            <a:r>
              <a:rPr lang="en-US" altLang="zh-TW" dirty="0"/>
              <a:t>INADDR_ANY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表示可 以接受任何</a:t>
            </a:r>
            <a:r>
              <a:rPr lang="en-US" altLang="zh-TW" dirty="0"/>
              <a:t>Client</a:t>
            </a:r>
            <a:r>
              <a:rPr lang="zh-TW" altLang="en-US" dirty="0"/>
              <a:t>主機的服務要求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73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16"/>
    </mc:Choice>
    <mc:Fallback xmlns="">
      <p:transition spd="slow" advTm="124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 animBg="1"/>
      <p:bldP spid="9" grpId="0" animBg="1"/>
      <p:bldP spid="13" grpId="0" animBg="1"/>
      <p:bldP spid="15" grpId="0" animBg="1"/>
      <p:bldP spid="16" grpId="0"/>
      <p:bldP spid="18" grpId="0"/>
      <p:bldP spid="19" grpId="0"/>
      <p:bldP spid="21" grpId="0"/>
      <p:bldP spid="2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-252536" y="1700808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socket (PF_INET, SOCK_STREAM, 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bind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listen 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10);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addr_size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Listen Connection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39552" y="3674933"/>
            <a:ext cx="2232248" cy="288032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380312" y="2550505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Accept()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7380312" y="1902433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Listen()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7380312" y="1254361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Bind()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>
            <a:off x="8100392" y="1614401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>
            <a:off x="8100392" y="2262473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8100392" y="2910545"/>
            <a:ext cx="0" cy="66247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8100392" y="908720"/>
            <a:ext cx="0" cy="34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099371" y="966329"/>
            <a:ext cx="0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70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1"/>
    </mc:Choice>
    <mc:Fallback xmlns="">
      <p:transition spd="slow" advTm="12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listen()</a:t>
            </a:r>
            <a:r>
              <a:rPr lang="zh-TW" altLang="en-US" dirty="0"/>
              <a:t>開始監聽連線請求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34139"/>
            <a:ext cx="8482756" cy="897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2686268"/>
            <a:ext cx="777686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listen()</a:t>
            </a:r>
            <a:r>
              <a:rPr lang="zh-TW" altLang="en-US" sz="2400" dirty="0"/>
              <a:t>：監聽</a:t>
            </a:r>
            <a:r>
              <a:rPr lang="en-US" altLang="zh-TW" sz="2400" dirty="0"/>
              <a:t>socket connections </a:t>
            </a:r>
            <a:r>
              <a:rPr lang="zh-TW" altLang="en-US" sz="2400" dirty="0"/>
              <a:t>和限制接收連線</a:t>
            </a:r>
            <a:r>
              <a:rPr lang="en-US" altLang="zh-TW" sz="2400" dirty="0"/>
              <a:t>		          queue</a:t>
            </a:r>
            <a:r>
              <a:rPr lang="zh-TW" altLang="en-US" sz="2400" dirty="0"/>
              <a:t>的個數。</a:t>
            </a: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listen()</a:t>
            </a:r>
            <a:r>
              <a:rPr lang="zh-TW" altLang="en-US" sz="2400" dirty="0"/>
              <a:t>兩個參數介紹：</a:t>
            </a:r>
            <a:endParaRPr lang="en-US" altLang="zh-TW" sz="2400" dirty="0"/>
          </a:p>
          <a:p>
            <a:r>
              <a:rPr lang="en-US" altLang="zh-TW" sz="2400" dirty="0"/>
              <a:t>	1. 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</a:p>
          <a:p>
            <a:r>
              <a:rPr lang="en-US" altLang="zh-TW" sz="2400" dirty="0"/>
              <a:t>	2. </a:t>
            </a:r>
            <a:r>
              <a:rPr lang="zh-TW" altLang="en-US" sz="2400" dirty="0"/>
              <a:t>可以接受對該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進行連線請求的個數</a:t>
            </a:r>
            <a:r>
              <a:rPr lang="en-US" altLang="zh-TW" sz="2400" dirty="0"/>
              <a:t>(queue size)</a:t>
            </a:r>
          </a:p>
          <a:p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Return value: 0 success, -1 error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400" dirty="0"/>
              <a:t>每一個</a:t>
            </a:r>
            <a:r>
              <a:rPr lang="en-US" altLang="zh-TW" sz="2400" dirty="0"/>
              <a:t>connection request</a:t>
            </a:r>
            <a:r>
              <a:rPr lang="zh-TW" altLang="en-US" sz="2400" dirty="0"/>
              <a:t>會被</a:t>
            </a:r>
            <a:r>
              <a:rPr lang="en-US" altLang="zh-TW" sz="2400" dirty="0"/>
              <a:t>accept()</a:t>
            </a:r>
            <a:r>
              <a:rPr lang="zh-TW" altLang="en-US" sz="2400" dirty="0"/>
              <a:t>處理，尚未處理的</a:t>
            </a:r>
            <a:r>
              <a:rPr lang="en-US" altLang="zh-TW" sz="2400" dirty="0"/>
              <a:t>connection request </a:t>
            </a:r>
            <a:r>
              <a:rPr lang="zh-TW" altLang="en-US" sz="2400" dirty="0"/>
              <a:t>會放入</a:t>
            </a:r>
            <a:r>
              <a:rPr lang="en-US" altLang="zh-TW" sz="2400" dirty="0"/>
              <a:t>queue</a:t>
            </a:r>
            <a:r>
              <a:rPr lang="zh-TW" altLang="en-US" sz="2400" dirty="0"/>
              <a:t>中等待，當</a:t>
            </a:r>
            <a:r>
              <a:rPr lang="en-US" altLang="zh-TW" sz="2400" dirty="0"/>
              <a:t>queue</a:t>
            </a:r>
            <a:r>
              <a:rPr lang="zh-TW" altLang="en-US" sz="2400" dirty="0"/>
              <a:t>滿時會產生</a:t>
            </a:r>
            <a:r>
              <a:rPr lang="en-US" altLang="zh-TW" sz="2400" dirty="0"/>
              <a:t>connection refused</a:t>
            </a:r>
            <a:r>
              <a:rPr lang="zh-TW" altLang="en-US" sz="2400" dirty="0"/>
              <a:t>。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0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18"/>
    </mc:Choice>
    <mc:Fallback xmlns="">
      <p:transition spd="slow" advTm="81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-252536" y="1700808"/>
            <a:ext cx="8504214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socket (PF_INET, SOCK_STREAM, 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bind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listen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    </a:t>
            </a:r>
            <a:r>
              <a:rPr lang="en-US" altLang="zh-TW" b="1" dirty="0" err="1">
                <a:solidFill>
                  <a:srgbClr val="FF0000"/>
                </a:solidFill>
              </a:rPr>
              <a:t>streamfd</a:t>
            </a:r>
            <a:r>
              <a:rPr lang="en-US" altLang="zh-TW" b="1" dirty="0">
                <a:solidFill>
                  <a:srgbClr val="FF0000"/>
                </a:solidFill>
              </a:rPr>
              <a:t> = accept (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, (</a:t>
            </a:r>
            <a:r>
              <a:rPr lang="en-US" altLang="zh-TW" b="1" dirty="0" err="1">
                <a:solidFill>
                  <a:srgbClr val="FF0000"/>
                </a:solidFill>
              </a:rPr>
              <a:t>struct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sockaddr</a:t>
            </a:r>
            <a:r>
              <a:rPr lang="en-US" altLang="zh-TW" b="1" dirty="0">
                <a:solidFill>
                  <a:srgbClr val="FF0000"/>
                </a:solidFill>
              </a:rPr>
              <a:t> *) &amp;</a:t>
            </a:r>
            <a:r>
              <a:rPr lang="en-US" altLang="zh-TW" b="1" dirty="0" err="1">
                <a:solidFill>
                  <a:srgbClr val="FF0000"/>
                </a:solidFill>
              </a:rPr>
              <a:t>client_addr</a:t>
            </a:r>
            <a:r>
              <a:rPr lang="en-US" altLang="zh-TW" b="1" dirty="0">
                <a:solidFill>
                  <a:srgbClr val="FF0000"/>
                </a:solidFill>
              </a:rPr>
              <a:t>, &amp;</a:t>
            </a:r>
            <a:r>
              <a:rPr lang="en-US" altLang="zh-TW" b="1" dirty="0" err="1">
                <a:solidFill>
                  <a:srgbClr val="FF0000"/>
                </a:solidFill>
              </a:rPr>
              <a:t>addr_size</a:t>
            </a:r>
            <a:r>
              <a:rPr lang="en-US" altLang="zh-TW" b="1" dirty="0">
                <a:solidFill>
                  <a:srgbClr val="FF0000"/>
                </a:solidFill>
              </a:rPr>
              <a:t>);	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Accept Connection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827584" y="4437112"/>
            <a:ext cx="7416824" cy="504056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308304" y="2550505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Accept()</a:t>
            </a:r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7308304" y="1902433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Listen()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7308304" y="1254361"/>
            <a:ext cx="1440160" cy="36004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Bind()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7" idx="0"/>
          </p:cNvCxnSpPr>
          <p:nvPr/>
        </p:nvCxnSpPr>
        <p:spPr>
          <a:xfrm>
            <a:off x="8028384" y="161440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>
            <a:off x="8028384" y="2262473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</p:cNvCxnSpPr>
          <p:nvPr/>
        </p:nvCxnSpPr>
        <p:spPr>
          <a:xfrm>
            <a:off x="8028384" y="2910545"/>
            <a:ext cx="0" cy="662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0"/>
          </p:cNvCxnSpPr>
          <p:nvPr/>
        </p:nvCxnSpPr>
        <p:spPr>
          <a:xfrm>
            <a:off x="8028384" y="908720"/>
            <a:ext cx="0" cy="34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73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3"/>
    </mc:Choice>
    <mc:Fallback xmlns="">
      <p:transition spd="slow" advTm="11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313613" cy="868362"/>
          </a:xfrm>
        </p:spPr>
        <p:txBody>
          <a:bodyPr/>
          <a:lstStyle/>
          <a:p>
            <a:r>
              <a:rPr lang="en-US" altLang="zh-TW" dirty="0"/>
              <a:t>accept()</a:t>
            </a:r>
            <a:r>
              <a:rPr lang="zh-TW" altLang="en-US" dirty="0"/>
              <a:t>處理新連線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632848" cy="1058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2207761"/>
            <a:ext cx="88569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accept()</a:t>
            </a:r>
            <a:r>
              <a:rPr lang="zh-TW" altLang="en-US" sz="2000" dirty="0"/>
              <a:t>用來處理連線請求，只有在</a:t>
            </a:r>
            <a:r>
              <a:rPr lang="en-US" altLang="zh-TW" sz="2000" dirty="0"/>
              <a:t>TCP</a:t>
            </a:r>
            <a:r>
              <a:rPr lang="zh-TW" altLang="en-US" sz="2000" dirty="0"/>
              <a:t>的</a:t>
            </a:r>
            <a:r>
              <a:rPr lang="en-US" altLang="zh-TW" sz="2000" dirty="0"/>
              <a:t>server</a:t>
            </a:r>
            <a:r>
              <a:rPr lang="zh-TW" altLang="en-US" sz="2000" dirty="0"/>
              <a:t>端呼叫。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000" dirty="0"/>
              <a:t>accept() </a:t>
            </a:r>
            <a:r>
              <a:rPr lang="zh-TW" altLang="en-US" sz="2000" dirty="0"/>
              <a:t>三個參數介紹：</a:t>
            </a:r>
            <a:endParaRPr lang="en-US" altLang="zh-TW" sz="2000" dirty="0"/>
          </a:p>
          <a:p>
            <a:r>
              <a:rPr lang="en-US" altLang="zh-TW" sz="2000" dirty="0"/>
              <a:t>	1. socket()</a:t>
            </a:r>
            <a:r>
              <a:rPr lang="zh-TW" altLang="en-US" sz="2000" dirty="0"/>
              <a:t>執行後傳回的</a:t>
            </a:r>
            <a:r>
              <a:rPr lang="en-US" altLang="zh-TW" sz="2000" dirty="0"/>
              <a:t>socket descriptor</a:t>
            </a:r>
          </a:p>
          <a:p>
            <a:r>
              <a:rPr lang="en-US" altLang="zh-TW" sz="2000" dirty="0"/>
              <a:t>	2.</a:t>
            </a:r>
            <a:r>
              <a:rPr lang="zh-TW" altLang="en-US" sz="2000" dirty="0"/>
              <a:t>指向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sockaddr_in</a:t>
            </a:r>
            <a:r>
              <a:rPr lang="zh-TW" altLang="en-US" sz="2000" dirty="0"/>
              <a:t>結構的指標，用來存放</a:t>
            </a:r>
            <a:r>
              <a:rPr lang="en-US" altLang="zh-TW" sz="2000" dirty="0"/>
              <a:t>client</a:t>
            </a:r>
            <a:r>
              <a:rPr lang="zh-TW" altLang="en-US" sz="2000" dirty="0"/>
              <a:t>端的</a:t>
            </a:r>
            <a:r>
              <a:rPr lang="en-US" altLang="zh-TW" sz="2000" dirty="0"/>
              <a:t>IP address	3. </a:t>
            </a:r>
            <a:r>
              <a:rPr lang="zh-TW" altLang="en-US" sz="2000" dirty="0"/>
              <a:t>第二個參數的長度</a:t>
            </a:r>
            <a:endParaRPr lang="en-US" altLang="zh-TW" sz="20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en-US" altLang="zh-TW" sz="20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TW" altLang="en-US" sz="2000" dirty="0"/>
              <a:t>當連線成功傳回</a:t>
            </a:r>
            <a:r>
              <a:rPr lang="en-US" altLang="zh-TW" sz="2000" dirty="0"/>
              <a:t>client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descriptor</a:t>
            </a:r>
            <a:r>
              <a:rPr lang="zh-TW" altLang="en-US" sz="2000" dirty="0"/>
              <a:t>，失敗則回傳</a:t>
            </a:r>
            <a:r>
              <a:rPr lang="en-US" altLang="zh-TW" sz="2000" dirty="0"/>
              <a:t> -1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/>
              <a:t>會從</a:t>
            </a:r>
            <a:r>
              <a:rPr lang="en-US" altLang="zh-TW" sz="2000" dirty="0"/>
              <a:t>queue</a:t>
            </a:r>
            <a:r>
              <a:rPr lang="zh-TW" altLang="en-US" sz="2000" dirty="0"/>
              <a:t>中拿取第一個</a:t>
            </a:r>
            <a:r>
              <a:rPr lang="en-US" altLang="zh-TW" sz="2000" dirty="0"/>
              <a:t>connection request</a:t>
            </a:r>
            <a:r>
              <a:rPr lang="zh-TW" altLang="en-US" sz="2000" dirty="0"/>
              <a:t>來處理，他會建立一個新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descriptor</a:t>
            </a:r>
            <a:r>
              <a:rPr lang="zh-TW" altLang="en-US" sz="2000" dirty="0"/>
              <a:t>為之後用來操作該連線所用。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zh-TW" altLang="en-US" sz="2000" dirty="0"/>
              <a:t>當</a:t>
            </a:r>
            <a:r>
              <a:rPr lang="en-US" altLang="zh-TW" sz="2000" dirty="0"/>
              <a:t>queue</a:t>
            </a:r>
            <a:r>
              <a:rPr lang="zh-TW" altLang="en-US" sz="2000" dirty="0"/>
              <a:t>中沒有</a:t>
            </a:r>
            <a:r>
              <a:rPr lang="en-US" altLang="zh-TW" sz="2000" dirty="0"/>
              <a:t>connection request</a:t>
            </a:r>
            <a:r>
              <a:rPr lang="zh-TW" altLang="en-US" sz="2000" dirty="0"/>
              <a:t>時，該函式預設會讓</a:t>
            </a:r>
            <a:r>
              <a:rPr lang="en-US" altLang="zh-TW" sz="2000" dirty="0"/>
              <a:t>process block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itchFamily="34" charset="0"/>
              <a:buChar char="•"/>
            </a:pP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6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93"/>
    </mc:Choice>
    <mc:Fallback xmlns="">
      <p:transition spd="slow" advTm="22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Client Side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333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"/>
    </mc:Choice>
    <mc:Fallback xmlns="">
      <p:transition spd="slow" advTm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-108521" y="2266994"/>
            <a:ext cx="8952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sockaddr_in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int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status;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//setup the server address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server_addr.sin_family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server_addr.sin_addr.s_addr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inet_addr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("127.0.0.1");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//connect to the server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socket (PF_INET, SOCK_STREAM, 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connect 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server_addr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b="1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</a:rPr>
              <a:t>));</a:t>
            </a:r>
            <a:r>
              <a:rPr lang="en-US" altLang="zh-TW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status = write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"Hello!",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strlen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("Hello")+1);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Connect </a:t>
            </a:r>
            <a:r>
              <a:rPr lang="en-US" altLang="zh-TW"/>
              <a:t>to Server</a:t>
            </a:r>
            <a:endParaRPr lang="en-US" altLang="zh-TW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7" y="4509120"/>
            <a:ext cx="8139451" cy="360040"/>
          </a:xfrm>
          <a:prstGeom prst="roundRect">
            <a:avLst>
              <a:gd name="adj" fmla="val 7292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7524328" y="683481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Socket()</a:t>
            </a:r>
            <a:endParaRPr lang="zh-TW" altLang="en-US" sz="2000" dirty="0"/>
          </a:p>
        </p:txBody>
      </p:sp>
      <p:sp>
        <p:nvSpPr>
          <p:cNvPr id="7" name="流程圖: 程序 6"/>
          <p:cNvSpPr/>
          <p:nvPr/>
        </p:nvSpPr>
        <p:spPr>
          <a:xfrm>
            <a:off x="7524328" y="1386175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Connect()</a:t>
            </a:r>
            <a:endParaRPr lang="zh-TW" altLang="en-US" sz="2000" dirty="0"/>
          </a:p>
        </p:txBody>
      </p:sp>
      <p:sp>
        <p:nvSpPr>
          <p:cNvPr id="8" name="流程圖: 程序 7"/>
          <p:cNvSpPr/>
          <p:nvPr/>
        </p:nvSpPr>
        <p:spPr>
          <a:xfrm>
            <a:off x="7524328" y="2101024"/>
            <a:ext cx="1298691" cy="35671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Write()</a:t>
            </a:r>
            <a:endParaRPr lang="zh-TW" altLang="en-US" sz="20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8100392" y="1070414"/>
            <a:ext cx="0" cy="2853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2"/>
          </p:cNvCxnSpPr>
          <p:nvPr/>
        </p:nvCxnSpPr>
        <p:spPr>
          <a:xfrm flipH="1">
            <a:off x="8173673" y="2457742"/>
            <a:ext cx="1" cy="5392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8134037" y="1742892"/>
            <a:ext cx="0" cy="3581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48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99"/>
    </mc:Choice>
    <mc:Fallback xmlns="">
      <p:transition spd="slow" advTm="4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9814" y="1196752"/>
            <a:ext cx="8736682" cy="446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A </a:t>
            </a:r>
            <a:r>
              <a:rPr lang="en-US" altLang="zh-TW" b="1" dirty="0"/>
              <a:t>network socket</a:t>
            </a:r>
            <a:r>
              <a:rPr lang="en-US" altLang="zh-TW" dirty="0"/>
              <a:t> is a network interface- an endpoint of an interprocess communication flow across a computer network. 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0648"/>
            <a:ext cx="7313613" cy="868362"/>
          </a:xfrm>
        </p:spPr>
        <p:txBody>
          <a:bodyPr/>
          <a:lstStyle/>
          <a:p>
            <a:r>
              <a:rPr lang="en-US" altLang="zh-TW" dirty="0"/>
              <a:t>Socket Introduction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3400" y="3680048"/>
            <a:ext cx="7924800" cy="1981200"/>
            <a:chOff x="240" y="2160"/>
            <a:chExt cx="4992" cy="12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0" y="2496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1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88" y="2208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88" y="2592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00" y="2736"/>
              <a:ext cx="288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032" y="2160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72" y="2448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2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00" y="2544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4032" y="2688"/>
              <a:ext cx="240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2112" y="2544"/>
              <a:ext cx="1344" cy="4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network &amp; protocols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456" y="2688"/>
              <a:ext cx="144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3910930" y="2786234"/>
            <a:ext cx="4333478" cy="496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socket (domain, type, protocol)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5181595" y="3362299"/>
            <a:ext cx="457204" cy="927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88890" y="3434306"/>
            <a:ext cx="33031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/>
            <a:r>
              <a:rPr lang="en-US" altLang="zh-TW" sz="2000" dirty="0">
                <a:solidFill>
                  <a:schemeClr val="hlink"/>
                </a:solidFill>
              </a:rPr>
              <a:t>determines which protocol behind the socket</a:t>
            </a:r>
          </a:p>
        </p:txBody>
      </p:sp>
    </p:spTree>
    <p:extLst>
      <p:ext uri="{BB962C8B-B14F-4D97-AF65-F5344CB8AC3E}">
        <p14:creationId xmlns:p14="http://schemas.microsoft.com/office/powerpoint/2010/main" val="14076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33"/>
    </mc:Choice>
    <mc:Fallback xmlns="">
      <p:transition spd="slow" advTm="839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connect()</a:t>
            </a:r>
            <a:r>
              <a:rPr lang="zh-TW" altLang="en-US" sz="4000" dirty="0"/>
              <a:t>連線到另一端的</a:t>
            </a:r>
            <a:r>
              <a:rPr lang="en-US" altLang="zh-TW" sz="4000" dirty="0"/>
              <a:t>Socket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7" y="1278886"/>
            <a:ext cx="8734408" cy="10699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323529" y="2564904"/>
            <a:ext cx="842493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/>
              <a:t>TCP client</a:t>
            </a:r>
            <a:r>
              <a:rPr lang="zh-TW" altLang="en-US" sz="2400" dirty="0"/>
              <a:t>端建立</a:t>
            </a:r>
            <a:r>
              <a:rPr lang="en-US" altLang="zh-TW" sz="2400" dirty="0"/>
              <a:t>socket</a:t>
            </a:r>
            <a:r>
              <a:rPr lang="zh-TW" altLang="en-US" sz="2400" dirty="0"/>
              <a:t>後，可用</a:t>
            </a:r>
            <a:r>
              <a:rPr lang="en-US" altLang="zh-TW" sz="2400" dirty="0"/>
              <a:t>connect()</a:t>
            </a:r>
            <a:r>
              <a:rPr lang="zh-TW" altLang="en-US" sz="2400" dirty="0"/>
              <a:t>向</a:t>
            </a:r>
            <a:r>
              <a:rPr lang="en-US" altLang="zh-TW" sz="2400" dirty="0"/>
              <a:t>TCP server</a:t>
            </a:r>
            <a:r>
              <a:rPr lang="zh-TW" altLang="en-US" sz="2400" dirty="0"/>
              <a:t>端要求建立連線，在確定連線後，</a:t>
            </a:r>
            <a:r>
              <a:rPr lang="en-US" altLang="zh-TW" sz="2400" dirty="0"/>
              <a:t>client</a:t>
            </a:r>
            <a:r>
              <a:rPr lang="zh-TW" altLang="en-US" sz="2400" dirty="0"/>
              <a:t>端和</a:t>
            </a:r>
            <a:r>
              <a:rPr lang="en-US" altLang="zh-TW" sz="2400" dirty="0"/>
              <a:t>sever</a:t>
            </a:r>
            <a:r>
              <a:rPr lang="zh-TW" altLang="en-US" sz="2400" dirty="0"/>
              <a:t>端就能開始互相傳送資料。</a:t>
            </a:r>
            <a:endParaRPr lang="en-US" altLang="zh-TW" sz="24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/>
              <a:t>connect() </a:t>
            </a:r>
            <a:r>
              <a:rPr lang="zh-TW" altLang="en-US" sz="2400" dirty="0"/>
              <a:t>三個參數介紹：</a:t>
            </a:r>
            <a:endParaRPr lang="en-US" altLang="zh-TW" sz="2400" dirty="0"/>
          </a:p>
          <a:p>
            <a:r>
              <a:rPr lang="en-US" altLang="zh-TW" sz="2400" dirty="0"/>
              <a:t>	1. 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 </a:t>
            </a:r>
          </a:p>
          <a:p>
            <a:r>
              <a:rPr lang="en-US" altLang="zh-TW" sz="2400" dirty="0"/>
              <a:t>	2.</a:t>
            </a:r>
            <a:r>
              <a:rPr lang="zh-TW" altLang="en-US" sz="2400" dirty="0"/>
              <a:t>指向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sockaddr_in</a:t>
            </a:r>
            <a:r>
              <a:rPr lang="zh-TW" altLang="en-US" sz="2400" dirty="0"/>
              <a:t>結構的指標，用來存放</a:t>
            </a:r>
            <a:r>
              <a:rPr lang="en-US" altLang="zh-TW" sz="2400" dirty="0"/>
              <a:t>server		    </a:t>
            </a:r>
            <a:r>
              <a:rPr lang="zh-TW" altLang="en-US" sz="2400" dirty="0"/>
              <a:t>的</a:t>
            </a:r>
            <a:r>
              <a:rPr lang="en-US" altLang="zh-TW" sz="2400" dirty="0"/>
              <a:t>address 	</a:t>
            </a:r>
          </a:p>
          <a:p>
            <a:r>
              <a:rPr lang="en-US" altLang="zh-TW" sz="2400" dirty="0"/>
              <a:t>	3. </a:t>
            </a:r>
            <a:r>
              <a:rPr lang="zh-TW" altLang="en-US" sz="2400" dirty="0"/>
              <a:t>第二個參數的位址結構長度</a:t>
            </a: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Return value: 0 success, -1 error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37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read/write()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819" y="1556792"/>
            <a:ext cx="585609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#include &lt;unistd.h&gt;</a:t>
            </a:r>
          </a:p>
          <a:p>
            <a:r>
              <a:rPr lang="en-US" altLang="zh-TW" b="1" dirty="0"/>
              <a:t>	</a:t>
            </a:r>
            <a:r>
              <a:rPr lang="en-US" altLang="zh-TW" dirty="0"/>
              <a:t> </a:t>
            </a:r>
            <a:r>
              <a:rPr lang="en-US" altLang="zh-TW" b="1" dirty="0" err="1"/>
              <a:t>ssize_t</a:t>
            </a:r>
            <a:r>
              <a:rPr lang="en-US" altLang="zh-TW" b="1" dirty="0"/>
              <a:t> read(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i="1" dirty="0" err="1"/>
              <a:t>sockfd</a:t>
            </a:r>
            <a:r>
              <a:rPr lang="en-US" altLang="zh-TW" b="1" dirty="0"/>
              <a:t>, void *</a:t>
            </a:r>
            <a:r>
              <a:rPr lang="en-US" altLang="zh-TW" i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i="1" dirty="0"/>
              <a:t>count</a:t>
            </a:r>
            <a:r>
              <a:rPr lang="en-US" altLang="zh-TW" b="1" dirty="0"/>
              <a:t>);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512" y="2480122"/>
            <a:ext cx="89644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000" b="1" dirty="0"/>
              <a:t>read</a:t>
            </a:r>
            <a:r>
              <a:rPr lang="en-US" altLang="zh-TW" sz="2000" dirty="0"/>
              <a:t>() </a:t>
            </a:r>
            <a:r>
              <a:rPr lang="zh-TW" altLang="en-US" sz="2000" dirty="0"/>
              <a:t>：</a:t>
            </a:r>
            <a:r>
              <a:rPr lang="en-US" altLang="zh-TW" sz="2000" dirty="0"/>
              <a:t> attempts to read up to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bytes from socket file descriptor 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sockf</a:t>
            </a:r>
            <a:r>
              <a:rPr lang="en-US" altLang="zh-TW" sz="2000" i="1" dirty="0" err="1"/>
              <a:t>d</a:t>
            </a:r>
            <a:r>
              <a:rPr lang="en-US" altLang="zh-TW" sz="2000" i="1" dirty="0"/>
              <a:t> </a:t>
            </a:r>
            <a:r>
              <a:rPr lang="en-US" altLang="zh-TW" sz="2000" dirty="0"/>
              <a:t>into the buffer starting at </a:t>
            </a:r>
            <a:r>
              <a:rPr lang="en-US" altLang="zh-TW" sz="2000" i="1" dirty="0" err="1"/>
              <a:t>buf</a:t>
            </a:r>
            <a:r>
              <a:rPr lang="en-US" altLang="zh-TW" sz="2000" dirty="0"/>
              <a:t>. </a:t>
            </a:r>
          </a:p>
          <a:p>
            <a:r>
              <a:rPr lang="en-US" altLang="zh-TW" sz="2000" dirty="0"/>
              <a:t>	If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is zero, </a:t>
            </a:r>
            <a:r>
              <a:rPr lang="en-US" altLang="zh-TW" sz="2000" b="1" dirty="0"/>
              <a:t>read</a:t>
            </a:r>
            <a:r>
              <a:rPr lang="en-US" altLang="zh-TW" sz="2000" dirty="0"/>
              <a:t>() returns zero and has no other results. </a:t>
            </a:r>
          </a:p>
          <a:p>
            <a:r>
              <a:rPr lang="en-US" altLang="zh-TW" sz="2000" dirty="0"/>
              <a:t>	If 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 is greater than SSIZE_MAX, the result is unspecified.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/>
              <a:t>read() </a:t>
            </a:r>
            <a:r>
              <a:rPr lang="zh-TW" altLang="en-US" sz="2000" dirty="0"/>
              <a:t>三個參數介紹：</a:t>
            </a:r>
            <a:endParaRPr lang="en-US" altLang="zh-TW" sz="2000" dirty="0"/>
          </a:p>
          <a:p>
            <a:r>
              <a:rPr lang="en-US" altLang="zh-TW" sz="2000" dirty="0"/>
              <a:t>	1. (server side) accept()</a:t>
            </a:r>
            <a:r>
              <a:rPr lang="zh-TW" altLang="en-US" sz="2000" dirty="0"/>
              <a:t>成功傳回</a:t>
            </a:r>
            <a:r>
              <a:rPr lang="en-US" altLang="zh-TW" sz="2000" dirty="0"/>
              <a:t>client</a:t>
            </a:r>
            <a:r>
              <a:rPr lang="zh-TW" altLang="en-US" sz="2000" dirty="0"/>
              <a:t>的</a:t>
            </a:r>
            <a:r>
              <a:rPr lang="en-US" altLang="zh-TW" sz="2000" dirty="0"/>
              <a:t>socket descriptor </a:t>
            </a:r>
            <a:br>
              <a:rPr lang="en-US" altLang="zh-TW" sz="2000" dirty="0"/>
            </a:br>
            <a:r>
              <a:rPr lang="en-US" altLang="zh-TW" sz="2000" dirty="0"/>
              <a:t>	    (client side) socket()</a:t>
            </a:r>
            <a:r>
              <a:rPr lang="zh-TW" altLang="en-US" sz="2000" dirty="0"/>
              <a:t>執行後傳回的</a:t>
            </a:r>
            <a:r>
              <a:rPr lang="en-US" altLang="zh-TW" sz="2000" dirty="0"/>
              <a:t>socket descriptor</a:t>
            </a:r>
          </a:p>
          <a:p>
            <a:r>
              <a:rPr lang="en-US" altLang="zh-TW" sz="2000" dirty="0"/>
              <a:t>	2.</a:t>
            </a:r>
            <a:r>
              <a:rPr lang="zh-TW" altLang="en-US" sz="2000" dirty="0"/>
              <a:t>指向字元暫存器的指標，用來存放讀取到的資料</a:t>
            </a:r>
            <a:endParaRPr lang="en-US" altLang="zh-TW" sz="2000" dirty="0"/>
          </a:p>
          <a:p>
            <a:r>
              <a:rPr lang="en-US" altLang="zh-TW" sz="2000" dirty="0"/>
              <a:t>	3. </a:t>
            </a:r>
            <a:r>
              <a:rPr lang="zh-TW" altLang="en-US" sz="2000" dirty="0"/>
              <a:t>欲接收的資料量長度</a:t>
            </a:r>
            <a:endParaRPr lang="en-US" altLang="zh-TW" sz="2000" dirty="0"/>
          </a:p>
          <a:p>
            <a:endParaRPr lang="en-US" altLang="zh-TW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/>
              <a:t>Success: the number of total bytes, failed: -1</a:t>
            </a:r>
          </a:p>
          <a:p>
            <a:endParaRPr lang="zh-TW" altLang="en-US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47864" y="3861048"/>
            <a:ext cx="34275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#define SSIZE_MAX LONG_MAX</a:t>
            </a:r>
          </a:p>
          <a:p>
            <a:r>
              <a:rPr lang="en-US" altLang="zh-TW" dirty="0"/>
              <a:t>#define LONG_MAX 0x7FFFFFFFL</a:t>
            </a:r>
            <a:endParaRPr lang="zh-TW" altLang="en-US" dirty="0"/>
          </a:p>
        </p:txBody>
      </p:sp>
      <p:grpSp>
        <p:nvGrpSpPr>
          <p:cNvPr id="73" name="群組 72"/>
          <p:cNvGrpSpPr/>
          <p:nvPr/>
        </p:nvGrpSpPr>
        <p:grpSpPr>
          <a:xfrm>
            <a:off x="3851920" y="368607"/>
            <a:ext cx="5174816" cy="1544144"/>
            <a:chOff x="3851920" y="368607"/>
            <a:chExt cx="5174816" cy="1544144"/>
          </a:xfrm>
        </p:grpSpPr>
        <p:grpSp>
          <p:nvGrpSpPr>
            <p:cNvPr id="42" name="Group 17"/>
            <p:cNvGrpSpPr>
              <a:grpSpLocks/>
            </p:cNvGrpSpPr>
            <p:nvPr/>
          </p:nvGrpSpPr>
          <p:grpSpPr bwMode="auto">
            <a:xfrm>
              <a:off x="4218999" y="368607"/>
              <a:ext cx="4750296" cy="936163"/>
              <a:chOff x="240" y="2402"/>
              <a:chExt cx="4992" cy="649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960" cy="43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application on</a:t>
                </a:r>
              </a:p>
              <a:p>
                <a:pPr algn="ctr"/>
                <a:r>
                  <a:rPr lang="en-US" altLang="zh-TW" sz="1100" dirty="0"/>
                  <a:t>workstation 1</a:t>
                </a: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488" y="2402"/>
                <a:ext cx="0" cy="649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432" cy="28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socket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1200" y="273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>
                <a:off x="4032" y="2402"/>
                <a:ext cx="0" cy="649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960" cy="432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application on</a:t>
                </a:r>
              </a:p>
              <a:p>
                <a:pPr algn="ctr"/>
                <a:r>
                  <a:rPr lang="en-US" altLang="zh-TW" sz="1100" dirty="0"/>
                  <a:t>workstation 2</a:t>
                </a: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3600" y="2544"/>
                <a:ext cx="432" cy="288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socket</a:t>
                </a:r>
              </a:p>
            </p:txBody>
          </p:sp>
          <p:sp>
            <p:nvSpPr>
              <p:cNvPr id="50" name="Line 11"/>
              <p:cNvSpPr>
                <a:spLocks noChangeShapeType="1"/>
              </p:cNvSpPr>
              <p:nvPr/>
            </p:nvSpPr>
            <p:spPr bwMode="auto">
              <a:xfrm flipH="1">
                <a:off x="4032" y="2688"/>
                <a:ext cx="240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51" name="AutoShape 12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344" cy="43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TW" sz="1100" dirty="0"/>
                  <a:t>network</a:t>
                </a:r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192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 flipH="1">
                <a:off x="3456" y="2688"/>
                <a:ext cx="144" cy="0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TW" altLang="en-US" sz="1100"/>
              </a:p>
            </p:txBody>
          </p:sp>
        </p:grpSp>
        <p:sp>
          <p:nvSpPr>
            <p:cNvPr id="55" name="AutoShape 5"/>
            <p:cNvSpPr>
              <a:spLocks noChangeArrowheads="1"/>
            </p:cNvSpPr>
            <p:nvPr/>
          </p:nvSpPr>
          <p:spPr bwMode="auto">
            <a:xfrm>
              <a:off x="8640428" y="1369616"/>
              <a:ext cx="386308" cy="474365"/>
            </a:xfrm>
            <a:prstGeom prst="can">
              <a:avLst>
                <a:gd name="adj" fmla="val 29410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HD</a:t>
              </a:r>
            </a:p>
          </p:txBody>
        </p:sp>
        <p:sp>
          <p:nvSpPr>
            <p:cNvPr id="56" name="monitor"/>
            <p:cNvSpPr>
              <a:spLocks noEditPoints="1" noChangeArrowheads="1"/>
            </p:cNvSpPr>
            <p:nvPr/>
          </p:nvSpPr>
          <p:spPr bwMode="auto">
            <a:xfrm>
              <a:off x="7941587" y="1323764"/>
              <a:ext cx="576064" cy="588987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57" name="AutoShape 5"/>
            <p:cNvSpPr>
              <a:spLocks noChangeArrowheads="1"/>
            </p:cNvSpPr>
            <p:nvPr/>
          </p:nvSpPr>
          <p:spPr bwMode="auto">
            <a:xfrm>
              <a:off x="4550761" y="1308150"/>
              <a:ext cx="386308" cy="474365"/>
            </a:xfrm>
            <a:prstGeom prst="can">
              <a:avLst>
                <a:gd name="adj" fmla="val 29410"/>
              </a:avLst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itchFamily="18" charset="-120"/>
                </a:rPr>
                <a:t>HD</a:t>
              </a:r>
            </a:p>
          </p:txBody>
        </p:sp>
        <p:sp>
          <p:nvSpPr>
            <p:cNvPr id="58" name="monitor"/>
            <p:cNvSpPr>
              <a:spLocks noEditPoints="1" noChangeArrowheads="1"/>
            </p:cNvSpPr>
            <p:nvPr/>
          </p:nvSpPr>
          <p:spPr bwMode="auto">
            <a:xfrm>
              <a:off x="3851920" y="1262298"/>
              <a:ext cx="576064" cy="588987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59" name="直線接點 58"/>
            <p:cNvCxnSpPr>
              <a:stCxn id="58" idx="7"/>
            </p:cNvCxnSpPr>
            <p:nvPr/>
          </p:nvCxnSpPr>
          <p:spPr>
            <a:xfrm flipV="1">
              <a:off x="4427984" y="1127346"/>
              <a:ext cx="122777" cy="1826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57" idx="1"/>
              <a:endCxn id="43" idx="2"/>
            </p:cNvCxnSpPr>
            <p:nvPr/>
          </p:nvCxnSpPr>
          <p:spPr>
            <a:xfrm flipH="1" flipV="1">
              <a:off x="4675758" y="1127346"/>
              <a:ext cx="68157" cy="180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56" idx="6"/>
              <a:endCxn id="48" idx="2"/>
            </p:cNvCxnSpPr>
            <p:nvPr/>
          </p:nvCxnSpPr>
          <p:spPr>
            <a:xfrm flipV="1">
              <a:off x="8418200" y="1058108"/>
              <a:ext cx="94336" cy="2656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55" idx="1"/>
            </p:cNvCxnSpPr>
            <p:nvPr/>
          </p:nvCxnSpPr>
          <p:spPr>
            <a:xfrm flipH="1" flipV="1">
              <a:off x="8673059" y="1058107"/>
              <a:ext cx="160523" cy="3115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直線單箭頭接點 76"/>
          <p:cNvCxnSpPr/>
          <p:nvPr/>
        </p:nvCxnSpPr>
        <p:spPr>
          <a:xfrm>
            <a:off x="4937069" y="642676"/>
            <a:ext cx="32925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4937069" y="954250"/>
            <a:ext cx="3235332" cy="34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4489372" y="988869"/>
            <a:ext cx="0" cy="380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7" idx="0"/>
          </p:cNvCxnSpPr>
          <p:nvPr/>
        </p:nvCxnSpPr>
        <p:spPr>
          <a:xfrm flipV="1">
            <a:off x="4743915" y="988869"/>
            <a:ext cx="0" cy="4328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533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26"/>
    </mc:Choice>
    <mc:Fallback xmlns="">
      <p:transition spd="slow" advTm="132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11560" y="764704"/>
            <a:ext cx="64748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#include &lt;unistd.h&gt;</a:t>
            </a:r>
            <a:r>
              <a:rPr lang="en-US" altLang="zh-TW" dirty="0"/>
              <a:t> </a:t>
            </a:r>
          </a:p>
          <a:p>
            <a:r>
              <a:rPr lang="en-US" altLang="zh-TW" b="1" dirty="0"/>
              <a:t>	</a:t>
            </a:r>
            <a:r>
              <a:rPr lang="en-US" altLang="zh-TW" b="1" dirty="0" err="1"/>
              <a:t>ssize_t</a:t>
            </a:r>
            <a:r>
              <a:rPr lang="en-US" altLang="zh-TW" b="1" dirty="0"/>
              <a:t> write(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i="1" dirty="0" err="1"/>
              <a:t>sockfd</a:t>
            </a:r>
            <a:r>
              <a:rPr lang="en-US" altLang="zh-TW" b="1" dirty="0"/>
              <a:t>, </a:t>
            </a:r>
            <a:r>
              <a:rPr lang="en-US" altLang="zh-TW" b="1" dirty="0" err="1"/>
              <a:t>const</a:t>
            </a:r>
            <a:r>
              <a:rPr lang="en-US" altLang="zh-TW" b="1" dirty="0"/>
              <a:t> void *</a:t>
            </a:r>
            <a:r>
              <a:rPr lang="en-US" altLang="zh-TW" i="1" dirty="0" err="1"/>
              <a:t>buf</a:t>
            </a:r>
            <a:r>
              <a:rPr lang="en-US" altLang="zh-TW" b="1" dirty="0"/>
              <a:t>, </a:t>
            </a:r>
            <a:r>
              <a:rPr lang="en-US" altLang="zh-TW" b="1" dirty="0" err="1"/>
              <a:t>size_t</a:t>
            </a:r>
            <a:r>
              <a:rPr lang="en-US" altLang="zh-TW" b="1" dirty="0"/>
              <a:t> </a:t>
            </a:r>
            <a:r>
              <a:rPr lang="en-US" altLang="zh-TW" i="1" dirty="0"/>
              <a:t>count</a:t>
            </a:r>
            <a:r>
              <a:rPr lang="en-US" altLang="zh-TW" b="1" dirty="0"/>
              <a:t>);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98884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b="1" dirty="0"/>
              <a:t>write</a:t>
            </a:r>
            <a:r>
              <a:rPr lang="en-US" altLang="zh-TW" sz="2400" dirty="0"/>
              <a:t>() writes up to </a:t>
            </a:r>
            <a:r>
              <a:rPr lang="en-US" altLang="zh-TW" sz="2400" i="1" dirty="0"/>
              <a:t>count</a:t>
            </a:r>
            <a:r>
              <a:rPr lang="en-US" altLang="zh-TW" sz="2400" dirty="0"/>
              <a:t> bytes to the server/client referenced by the socket file descriptor  </a:t>
            </a:r>
            <a:r>
              <a:rPr lang="en-US" altLang="zh-TW" sz="2400" dirty="0" err="1"/>
              <a:t>sock</a:t>
            </a:r>
            <a:r>
              <a:rPr lang="en-US" altLang="zh-TW" sz="2400" i="1" dirty="0" err="1"/>
              <a:t>fd</a:t>
            </a:r>
            <a:r>
              <a:rPr lang="en-US" altLang="zh-TW" sz="2400" dirty="0"/>
              <a:t> from the buffer starting at </a:t>
            </a:r>
            <a:r>
              <a:rPr lang="en-US" altLang="zh-TW" sz="2400" i="1" dirty="0" err="1"/>
              <a:t>buf</a:t>
            </a:r>
            <a:r>
              <a:rPr lang="en-US" altLang="zh-TW" sz="2400" dirty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write() </a:t>
            </a:r>
            <a:r>
              <a:rPr lang="zh-TW" altLang="en-US" sz="2400" dirty="0"/>
              <a:t>三個參數介紹：</a:t>
            </a:r>
            <a:endParaRPr lang="en-US" altLang="zh-TW" sz="2400" dirty="0"/>
          </a:p>
          <a:p>
            <a:r>
              <a:rPr lang="en-US" altLang="zh-TW" sz="2400" dirty="0"/>
              <a:t>	1. (server side) accept()</a:t>
            </a:r>
            <a:r>
              <a:rPr lang="zh-TW" altLang="en-US" sz="2400" dirty="0"/>
              <a:t>成功傳回</a:t>
            </a:r>
            <a:r>
              <a:rPr lang="en-US" altLang="zh-TW" sz="2400" dirty="0"/>
              <a:t>client</a:t>
            </a:r>
            <a:r>
              <a:rPr lang="zh-TW" altLang="en-US" sz="2400" dirty="0"/>
              <a:t>的</a:t>
            </a:r>
            <a:r>
              <a:rPr lang="en-US" altLang="zh-TW" sz="2400" dirty="0"/>
              <a:t>socket descriptor </a:t>
            </a:r>
            <a:br>
              <a:rPr lang="en-US" altLang="zh-TW" sz="2400" dirty="0"/>
            </a:br>
            <a:r>
              <a:rPr lang="en-US" altLang="zh-TW" sz="2400" dirty="0"/>
              <a:t>	    (client side) 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</a:p>
          <a:p>
            <a:r>
              <a:rPr lang="en-US" altLang="zh-TW" sz="2400" dirty="0"/>
              <a:t>	2. </a:t>
            </a:r>
            <a:r>
              <a:rPr lang="zh-TW" altLang="en-US" sz="2400" dirty="0"/>
              <a:t>儲存資料的暫存器</a:t>
            </a:r>
            <a:endParaRPr lang="en-US" altLang="zh-TW" sz="2400" dirty="0"/>
          </a:p>
          <a:p>
            <a:r>
              <a:rPr lang="en-US" altLang="zh-TW" sz="2400" dirty="0"/>
              <a:t>	3. </a:t>
            </a:r>
            <a:r>
              <a:rPr lang="zh-TW" altLang="en-US" sz="2400" dirty="0"/>
              <a:t>欲傳送資料量的長度</a:t>
            </a:r>
            <a:endParaRPr lang="en-US" altLang="zh-TW" sz="2400" dirty="0"/>
          </a:p>
          <a:p>
            <a:endParaRPr lang="zh-TW" alt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Success: the number of total bytes, failed: -1</a:t>
            </a:r>
          </a:p>
          <a:p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60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2"/>
    </mc:Choice>
    <mc:Fallback xmlns="">
      <p:transition spd="slow" advTm="27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close()</a:t>
            </a:r>
            <a:r>
              <a:rPr lang="zh-TW" altLang="en-US" dirty="0"/>
              <a:t>關閉</a:t>
            </a:r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7545" y="286571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close()</a:t>
            </a:r>
            <a:r>
              <a:rPr lang="zh-TW" altLang="en-US" sz="2400" dirty="0"/>
              <a:t>當應用程式不再使用</a:t>
            </a:r>
            <a:r>
              <a:rPr lang="en-US" altLang="zh-TW" sz="2400" dirty="0"/>
              <a:t>socket</a:t>
            </a:r>
            <a:r>
              <a:rPr lang="zh-TW" altLang="en-US" sz="2400" dirty="0"/>
              <a:t>出入口當做資料傳送時，需關閉</a:t>
            </a:r>
            <a:r>
              <a:rPr lang="en-US" altLang="zh-TW" sz="2400" dirty="0"/>
              <a:t>socket</a:t>
            </a:r>
          </a:p>
          <a:p>
            <a:endParaRPr lang="en-US" altLang="zh-TW" sz="2400" dirty="0"/>
          </a:p>
          <a:p>
            <a:r>
              <a:rPr lang="en-US" altLang="zh-TW" sz="2400" dirty="0"/>
              <a:t>close() </a:t>
            </a:r>
            <a:r>
              <a:rPr lang="zh-TW" altLang="en-US" sz="2400" dirty="0"/>
              <a:t>：參數是</a:t>
            </a:r>
            <a:r>
              <a:rPr lang="en-US" altLang="zh-TW" sz="2400" dirty="0"/>
              <a:t>socket()</a:t>
            </a:r>
            <a:r>
              <a:rPr lang="zh-TW" altLang="en-US" sz="2400" dirty="0"/>
              <a:t>執行後傳回的</a:t>
            </a:r>
            <a:r>
              <a:rPr lang="en-US" altLang="zh-TW" sz="2400" dirty="0"/>
              <a:t>socket descriptor</a:t>
            </a:r>
          </a:p>
          <a:p>
            <a:endParaRPr lang="en-US" altLang="zh-TW" sz="2400" dirty="0"/>
          </a:p>
          <a:p>
            <a:r>
              <a:rPr lang="en-US" altLang="zh-TW" sz="2400" dirty="0"/>
              <a:t>Return value: 0 success, -1 error</a:t>
            </a: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6723" y="1630541"/>
            <a:ext cx="748435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#include &lt;unistd.h&gt; </a:t>
            </a:r>
          </a:p>
          <a:p>
            <a:r>
              <a:rPr lang="en-US" altLang="zh-TW" sz="2000" b="1" dirty="0"/>
              <a:t>	int close(</a:t>
            </a:r>
            <a:r>
              <a:rPr lang="en-US" altLang="zh-TW" sz="2000" b="1" dirty="0" err="1"/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sockfd</a:t>
            </a:r>
            <a:r>
              <a:rPr lang="en-US" altLang="zh-TW" sz="2000" b="1" dirty="0"/>
              <a:t>);</a:t>
            </a:r>
          </a:p>
          <a:p>
            <a:endParaRPr lang="zh-TW" alt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8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16"/>
    </mc:Choice>
    <mc:Fallback xmlns="">
      <p:transition spd="slow" advTm="40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5013176"/>
            <a:ext cx="655272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3528" y="908720"/>
            <a:ext cx="941796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main (){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/>
              <a:t>client_addr</a:t>
            </a:r>
            <a:r>
              <a:rPr lang="en-US" altLang="zh-TW" dirty="0"/>
              <a:t>;	</a:t>
            </a:r>
          </a:p>
          <a:p>
            <a:r>
              <a:rPr lang="en-US" altLang="zh-TW" dirty="0"/>
              <a:t>	int </a:t>
            </a:r>
            <a:r>
              <a:rPr lang="en-US" altLang="zh-TW" dirty="0" err="1"/>
              <a:t>sockfd</a:t>
            </a:r>
            <a:r>
              <a:rPr lang="en-US" altLang="zh-TW" dirty="0"/>
              <a:t>, </a:t>
            </a:r>
            <a:r>
              <a:rPr lang="en-US" altLang="zh-TW" dirty="0" err="1"/>
              <a:t>streamfd</a:t>
            </a:r>
            <a:r>
              <a:rPr lang="en-US" altLang="zh-TW" dirty="0"/>
              <a:t>, port, status, int </a:t>
            </a:r>
            <a:r>
              <a:rPr lang="en-US" altLang="zh-TW" dirty="0" err="1"/>
              <a:t>addr_size</a:t>
            </a:r>
            <a:r>
              <a:rPr lang="en-US" altLang="zh-TW" dirty="0"/>
              <a:t>;;	</a:t>
            </a:r>
          </a:p>
          <a:p>
            <a:r>
              <a:rPr lang="en-US" altLang="zh-TW" dirty="0"/>
              <a:t>	char </a:t>
            </a:r>
            <a:r>
              <a:rPr lang="en-US" altLang="zh-TW" dirty="0" err="1"/>
              <a:t>str_buf</a:t>
            </a:r>
            <a:r>
              <a:rPr lang="en-US" altLang="zh-TW" dirty="0"/>
              <a:t>[100];	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bzero</a:t>
            </a:r>
            <a:r>
              <a:rPr lang="en-US" altLang="zh-TW" dirty="0"/>
              <a:t> (&amp;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myaddr</a:t>
            </a:r>
            <a:r>
              <a:rPr lang="en-US" altLang="zh-TW" dirty="0"/>
              <a:t>));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myaddr.sin_family</a:t>
            </a:r>
            <a:r>
              <a:rPr lang="en-US" altLang="zh-TW" dirty="0"/>
              <a:t> = PF_INET;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myaddr.sin_port</a:t>
            </a:r>
            <a:r>
              <a:rPr lang="en-US" altLang="zh-TW" dirty="0"/>
              <a:t> = </a:t>
            </a:r>
            <a:r>
              <a:rPr lang="en-US" altLang="zh-TW" dirty="0" err="1"/>
              <a:t>htons</a:t>
            </a:r>
            <a:r>
              <a:rPr lang="en-US" altLang="zh-TW" dirty="0"/>
              <a:t>(</a:t>
            </a:r>
            <a:r>
              <a:rPr lang="zh-TW" altLang="zh-TW" dirty="0"/>
              <a:t>5</a:t>
            </a:r>
            <a:r>
              <a:rPr lang="en-US" altLang="zh-TW" dirty="0"/>
              <a:t>000);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myaddr.sin_addr.s_addr</a:t>
            </a:r>
            <a:r>
              <a:rPr lang="en-US" altLang="zh-TW" dirty="0"/>
              <a:t> = </a:t>
            </a:r>
            <a:r>
              <a:rPr lang="en-US" altLang="zh-TW" dirty="0" err="1"/>
              <a:t>htonl</a:t>
            </a:r>
            <a:r>
              <a:rPr lang="en-US" altLang="zh-TW" dirty="0"/>
              <a:t>(INADDR_ANY);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sockfd</a:t>
            </a:r>
            <a:r>
              <a:rPr lang="en-US" altLang="zh-TW" dirty="0"/>
              <a:t> = socket (PF_INET, SOCK_STREAM, 0);	</a:t>
            </a:r>
          </a:p>
          <a:p>
            <a:r>
              <a:rPr lang="en-US" altLang="zh-TW" dirty="0"/>
              <a:t>	bind 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myaddr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));	</a:t>
            </a:r>
          </a:p>
          <a:p>
            <a:r>
              <a:rPr lang="en-US" altLang="zh-TW" dirty="0"/>
              <a:t>	listen(</a:t>
            </a:r>
            <a:r>
              <a:rPr lang="en-US" altLang="zh-TW" dirty="0" err="1"/>
              <a:t>sockfd</a:t>
            </a:r>
            <a:r>
              <a:rPr lang="en-US" altLang="zh-TW" dirty="0"/>
              <a:t>, 10);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addr_size</a:t>
            </a:r>
            <a:r>
              <a:rPr lang="en-US" altLang="zh-TW" dirty="0"/>
              <a:t> = </a:t>
            </a:r>
            <a:r>
              <a:rPr lang="en-US" altLang="zh-TW" dirty="0" err="1"/>
              <a:t>sizeof</a:t>
            </a:r>
            <a:r>
              <a:rPr lang="en-US" altLang="zh-TW" dirty="0"/>
              <a:t> (</a:t>
            </a:r>
            <a:r>
              <a:rPr lang="en-US" altLang="zh-TW" dirty="0" err="1"/>
              <a:t>client_addr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while(1){</a:t>
            </a:r>
          </a:p>
          <a:p>
            <a:r>
              <a:rPr lang="en-US" altLang="zh-TW" dirty="0"/>
              <a:t>	    </a:t>
            </a:r>
            <a:r>
              <a:rPr lang="en-US" altLang="zh-TW" dirty="0" err="1"/>
              <a:t>streamfd</a:t>
            </a:r>
            <a:r>
              <a:rPr lang="en-US" altLang="zh-TW" dirty="0"/>
              <a:t> = accept 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client_addr</a:t>
            </a:r>
            <a:r>
              <a:rPr lang="en-US" altLang="zh-TW" dirty="0"/>
              <a:t>, &amp;</a:t>
            </a:r>
            <a:r>
              <a:rPr lang="en-US" altLang="zh-TW" dirty="0" err="1"/>
              <a:t>addr_size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    </a:t>
            </a:r>
            <a:r>
              <a:rPr lang="en-US" altLang="zh-TW" dirty="0" err="1"/>
              <a:t>handle_client</a:t>
            </a:r>
            <a:r>
              <a:rPr lang="en-US" altLang="zh-TW" dirty="0"/>
              <a:t>(</a:t>
            </a:r>
            <a:r>
              <a:rPr lang="en-US" altLang="zh-TW" b="1" dirty="0" err="1"/>
              <a:t>connfd</a:t>
            </a:r>
            <a:r>
              <a:rPr lang="en-US" altLang="zh-TW" dirty="0"/>
              <a:t>);     //Call the procedure you wish to perform		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    close(</a:t>
            </a:r>
            <a:r>
              <a:rPr lang="en-US" altLang="zh-TW" dirty="0" err="1"/>
              <a:t>streamfd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TW" dirty="0"/>
              <a:t>TCP Server Template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268760"/>
            <a:ext cx="7560840" cy="3600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59632" y="5589240"/>
            <a:ext cx="7560840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9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34"/>
    </mc:Choice>
    <mc:Fallback xmlns="">
      <p:transition spd="slow" advTm="75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437112"/>
            <a:ext cx="734481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3528" y="1484784"/>
            <a:ext cx="867645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main (){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 </a:t>
            </a:r>
            <a:r>
              <a:rPr lang="en-US" altLang="zh-TW" dirty="0" err="1"/>
              <a:t>server_addr</a:t>
            </a:r>
            <a:r>
              <a:rPr lang="en-US" altLang="zh-TW" dirty="0"/>
              <a:t>;	</a:t>
            </a:r>
          </a:p>
          <a:p>
            <a:r>
              <a:rPr lang="en-US" altLang="zh-TW" dirty="0"/>
              <a:t>	int </a:t>
            </a:r>
            <a:r>
              <a:rPr lang="en-US" altLang="zh-TW" dirty="0" err="1"/>
              <a:t>sockfd</a:t>
            </a:r>
            <a:r>
              <a:rPr lang="en-US" altLang="zh-TW" dirty="0"/>
              <a:t>, status;	</a:t>
            </a:r>
          </a:p>
          <a:p>
            <a:r>
              <a:rPr lang="en-US" altLang="zh-TW" dirty="0"/>
              <a:t>	//setup the server address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server_addr.sin_family</a:t>
            </a:r>
            <a:r>
              <a:rPr lang="en-US" altLang="zh-TW" dirty="0"/>
              <a:t> = PF_INET;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server_addr.sin_port</a:t>
            </a:r>
            <a:r>
              <a:rPr lang="en-US" altLang="zh-TW" dirty="0"/>
              <a:t> = </a:t>
            </a:r>
            <a:r>
              <a:rPr lang="en-US" altLang="zh-TW" dirty="0" err="1"/>
              <a:t>hton</a:t>
            </a:r>
            <a:r>
              <a:rPr lang="en-US" altLang="zh-TW" dirty="0" err="1">
                <a:solidFill>
                  <a:srgbClr val="000000"/>
                </a:solidFill>
              </a:rPr>
              <a:t>s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zh-TW" altLang="zh-TW" dirty="0">
                <a:solidFill>
                  <a:srgbClr val="0000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000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server_addr.sin_addr.s_addr</a:t>
            </a:r>
            <a:r>
              <a:rPr lang="en-US" altLang="zh-TW" dirty="0"/>
              <a:t> = </a:t>
            </a:r>
            <a:r>
              <a:rPr lang="en-US" altLang="zh-TW" dirty="0" err="1"/>
              <a:t>inet_addr</a:t>
            </a:r>
            <a:r>
              <a:rPr lang="en-US" altLang="zh-TW" dirty="0"/>
              <a:t> ("127.0.0.1");	</a:t>
            </a:r>
          </a:p>
          <a:p>
            <a:r>
              <a:rPr lang="en-US" altLang="zh-TW" dirty="0"/>
              <a:t>	//connect to the server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sockfd</a:t>
            </a:r>
            <a:r>
              <a:rPr lang="en-US" altLang="zh-TW" dirty="0"/>
              <a:t> = socket (PF_INET, SOCK_STREAM, 0);</a:t>
            </a:r>
          </a:p>
          <a:p>
            <a:r>
              <a:rPr lang="en-US" altLang="zh-TW" dirty="0"/>
              <a:t>	connect (</a:t>
            </a:r>
            <a:r>
              <a:rPr lang="en-US" altLang="zh-TW" dirty="0" err="1"/>
              <a:t>sockfd</a:t>
            </a:r>
            <a:r>
              <a:rPr lang="en-US" altLang="zh-TW" dirty="0"/>
              <a:t>, 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</a:t>
            </a:r>
            <a:r>
              <a:rPr lang="en-US" altLang="zh-TW" dirty="0"/>
              <a:t> *) &amp;</a:t>
            </a:r>
            <a:r>
              <a:rPr lang="en-US" altLang="zh-TW" dirty="0" err="1"/>
              <a:t>server_addr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sockaddr_in</a:t>
            </a:r>
            <a:r>
              <a:rPr lang="en-US" altLang="zh-TW" dirty="0"/>
              <a:t>));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Server_Request_Procedure</a:t>
            </a:r>
            <a:r>
              <a:rPr lang="en-US" altLang="zh-TW" dirty="0"/>
              <a:t>(</a:t>
            </a:r>
            <a:r>
              <a:rPr lang="en-US" altLang="zh-TW" b="1" dirty="0" err="1">
                <a:solidFill>
                  <a:srgbClr val="000066"/>
                </a:solidFill>
              </a:rPr>
              <a:t>sockfd</a:t>
            </a:r>
            <a:r>
              <a:rPr lang="en-US" altLang="zh-TW" dirty="0"/>
              <a:t>); //Call procedure you wish to perform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close(</a:t>
            </a:r>
            <a:r>
              <a:rPr lang="en-US" altLang="zh-TW" dirty="0" err="1"/>
              <a:t>sockfd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TCP Client Template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1844824"/>
            <a:ext cx="7812360" cy="25202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87624" y="5373216"/>
            <a:ext cx="165618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3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9"/>
    </mc:Choice>
    <mc:Fallback xmlns="">
      <p:transition spd="slow" advTm="47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252728"/>
          </a:xfrm>
        </p:spPr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5536" y="905807"/>
            <a:ext cx="8352928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Please implement a server program that waits a  connection request, and a client program that connects to server.</a:t>
            </a:r>
          </a:p>
          <a:p>
            <a:r>
              <a:rPr lang="en-US" altLang="zh-TW" sz="2400" dirty="0"/>
              <a:t>Implement two commands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400" dirty="0"/>
              <a:t>DNS: A client sends an URL address, and server returns an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address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400" dirty="0"/>
              <a:t>QUERY: A client sends a student ID, and server returns the email of the student.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TW" sz="2800" dirty="0"/>
          </a:p>
          <a:p>
            <a:r>
              <a:rPr lang="en-US" altLang="zh-TW" sz="2800" dirty="0"/>
              <a:t>Submission</a:t>
            </a:r>
          </a:p>
          <a:p>
            <a:pPr marL="514350" indent="-514350">
              <a:buAutoNum type="arabicPeriod"/>
            </a:pPr>
            <a:r>
              <a:rPr lang="en-US" altLang="zh-TW" sz="2400" dirty="0"/>
              <a:t>Source code(including readme)--70%</a:t>
            </a:r>
          </a:p>
          <a:p>
            <a:pPr marL="514350" indent="-514350">
              <a:buAutoNum type="arabicPeriod"/>
            </a:pPr>
            <a:r>
              <a:rPr lang="en-US" altLang="zh-TW" sz="2400" dirty="0"/>
              <a:t>Report: --30%</a:t>
            </a:r>
          </a:p>
          <a:p>
            <a:pPr marL="971550" lvl="1" indent="-514350">
              <a:buAutoNum type="arabicPeriod"/>
            </a:pPr>
            <a:r>
              <a:rPr lang="en-US" altLang="zh-TW" sz="2400" dirty="0"/>
              <a:t>Screenshot the results.</a:t>
            </a:r>
          </a:p>
          <a:p>
            <a:pPr marL="971550" lvl="1" indent="-514350">
              <a:buAutoNum type="arabicPeriod"/>
            </a:pPr>
            <a:r>
              <a:rPr lang="en-US" altLang="zh-TW" sz="2400" dirty="0"/>
              <a:t>Experience</a:t>
            </a:r>
            <a:endParaRPr lang="en-US" altLang="zh-TW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/>
              <a:t>Upload to </a:t>
            </a:r>
            <a:r>
              <a:rPr lang="en-US" altLang="zh-TW" sz="2800" dirty="0" err="1"/>
              <a:t>eLearn</a:t>
            </a:r>
            <a:r>
              <a:rPr lang="en-US" altLang="zh-TW" sz="2800" dirty="0"/>
              <a:t>, No paper Report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TW" sz="2800" dirty="0"/>
              <a:t>Deadline</a:t>
            </a:r>
            <a:r>
              <a:rPr lang="zh-TW" altLang="en-US" sz="2800" dirty="0">
                <a:latin typeface="Apple LiGothic Medium"/>
                <a:ea typeface="Apple LiGothic Medium"/>
                <a:cs typeface="Apple LiGothic Medium"/>
              </a:rPr>
              <a:t>：</a:t>
            </a:r>
            <a:r>
              <a:rPr lang="en-US" altLang="zh-TW" sz="2800" dirty="0">
                <a:latin typeface="Apple LiGothic Medium"/>
                <a:ea typeface="Apple LiGothic Medium"/>
                <a:cs typeface="Apple LiGothic Medium"/>
              </a:rPr>
              <a:t>6/</a:t>
            </a:r>
            <a:r>
              <a:rPr lang="zh-TW" altLang="zh-TW" sz="2800" dirty="0">
                <a:latin typeface="Apple LiGothic Medium"/>
                <a:ea typeface="Apple LiGothic Medium"/>
                <a:cs typeface="Apple LiGothic Medium"/>
              </a:rPr>
              <a:t>2</a:t>
            </a:r>
            <a:r>
              <a:rPr lang="en-US" altLang="zh-TW" sz="2800" dirty="0">
                <a:latin typeface="Apple LiGothic Medium"/>
                <a:ea typeface="Apple LiGothic Medium"/>
                <a:cs typeface="Apple LiGothic Medium"/>
              </a:rPr>
              <a:t>8 23:59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2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030"/>
    </mc:Choice>
    <mc:Fallback xmlns="">
      <p:transition spd="slow" advTm="449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2012647"/>
            <a:ext cx="7813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http://www.cis.nctu.edu.tw/~gis88507/course/linux/10_socket.pdf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http://en.wikipedia.org/wiki/Network_socket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http://www.tutorialspoint.com/index.htm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http://163.25.101.87/wiki/doku.php?id=course:2010_fall:unix_programming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http://www.vr.ncue.edu.tw/esa/EmbeddedSystemProgramming2010/ch07.htm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40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Socket 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348" y="1196529"/>
            <a:ext cx="2952750" cy="28082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/>
              <a:t>Struct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in_addr</a:t>
            </a:r>
            <a:r>
              <a:rPr lang="en-US" altLang="zh-TW" sz="1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	</a:t>
            </a:r>
            <a:r>
              <a:rPr lang="en-US" altLang="zh-TW" sz="1800" dirty="0" err="1"/>
              <a:t>in_addr_t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s_addr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 err="1"/>
              <a:t>struct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sockaddr_in</a:t>
            </a:r>
            <a:r>
              <a:rPr lang="en-US" altLang="zh-TW" sz="1800" dirty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uint8_t </a:t>
            </a:r>
            <a:r>
              <a:rPr lang="en-US" altLang="zh-TW" sz="1800" dirty="0" err="1"/>
              <a:t>sin_len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sa_family_t</a:t>
            </a:r>
            <a:r>
              <a:rPr lang="en-US" altLang="zh-TW" sz="1800" dirty="0"/>
              <a:t>   </a:t>
            </a:r>
            <a:r>
              <a:rPr lang="en-US" altLang="zh-TW" sz="1800" dirty="0" err="1"/>
              <a:t>sin_family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in_port_t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sin_port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</a:t>
            </a:r>
            <a:r>
              <a:rPr lang="en-US" altLang="zh-TW" sz="1800" dirty="0" err="1"/>
              <a:t>struct</a:t>
            </a:r>
            <a:r>
              <a:rPr lang="en-US" altLang="zh-TW" sz="1800" dirty="0"/>
              <a:t>  </a:t>
            </a:r>
            <a:r>
              <a:rPr lang="en-US" altLang="zh-TW" sz="1800" dirty="0" err="1"/>
              <a:t>in_addr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sin_addr</a:t>
            </a:r>
            <a:r>
              <a:rPr lang="en-US" altLang="zh-TW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char    </a:t>
            </a:r>
            <a:r>
              <a:rPr lang="en-US" altLang="zh-TW" sz="1800" dirty="0" err="1"/>
              <a:t>sin_zero</a:t>
            </a:r>
            <a:r>
              <a:rPr lang="en-US" altLang="zh-TW" sz="1800" dirty="0"/>
              <a:t>[8];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};</a:t>
            </a:r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3607911" y="1231454"/>
            <a:ext cx="10080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Length</a:t>
            </a:r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4615974" y="1231454"/>
            <a:ext cx="10080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PF_INET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3607911" y="1591816"/>
            <a:ext cx="201612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16-bit port#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3607911" y="1952179"/>
            <a:ext cx="20161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altLang="zh-TW" dirty="0"/>
              <a:t>32-bit IPv4 address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607911" y="2671316"/>
            <a:ext cx="2016125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itchFamily="18" charset="-120"/>
              </a:rPr>
              <a:t>8 bytes unused</a:t>
            </a:r>
          </a:p>
        </p:txBody>
      </p:sp>
      <p:sp>
        <p:nvSpPr>
          <p:cNvPr id="17413" name="文字方塊 1"/>
          <p:cNvSpPr txBox="1">
            <a:spLocks noChangeArrowheads="1"/>
          </p:cNvSpPr>
          <p:nvPr/>
        </p:nvSpPr>
        <p:spPr bwMode="auto">
          <a:xfrm>
            <a:off x="790473" y="4136400"/>
            <a:ext cx="56989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/>
              <a:t>typedef</a:t>
            </a:r>
            <a:r>
              <a:rPr lang="en-US" altLang="zh-TW" dirty="0"/>
              <a:t> uint16_t </a:t>
            </a:r>
            <a:r>
              <a:rPr lang="en-US" altLang="zh-TW" dirty="0" err="1"/>
              <a:t>in_port_t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 err="1"/>
              <a:t>typedef</a:t>
            </a:r>
            <a:r>
              <a:rPr lang="en-US" altLang="zh-TW" dirty="0"/>
              <a:t> unsigned </a:t>
            </a:r>
            <a:r>
              <a:rPr lang="en-US" altLang="zh-TW" dirty="0" err="1"/>
              <a:t>int</a:t>
            </a:r>
            <a:r>
              <a:rPr lang="en-US" altLang="zh-TW" dirty="0"/>
              <a:t> uint16_t;</a:t>
            </a:r>
          </a:p>
          <a:p>
            <a:pPr eaLnBrk="1" hangingPunct="1"/>
            <a:r>
              <a:rPr lang="en-US" altLang="zh-TW" dirty="0" err="1">
                <a:solidFill>
                  <a:srgbClr val="FF0000"/>
                </a:solidFill>
              </a:rPr>
              <a:t>in_port_t</a:t>
            </a:r>
            <a:r>
              <a:rPr lang="en-US" altLang="zh-TW" dirty="0">
                <a:solidFill>
                  <a:srgbClr val="FF0000"/>
                </a:solidFill>
              </a:rPr>
              <a:t> : an unsigned integer type of exactly 16 bits.</a:t>
            </a:r>
          </a:p>
          <a:p>
            <a:pPr eaLnBrk="1" hangingPunct="1"/>
            <a:endParaRPr lang="zh-TW" altLang="en-US" dirty="0"/>
          </a:p>
        </p:txBody>
      </p:sp>
      <p:sp>
        <p:nvSpPr>
          <p:cNvPr id="17414" name="文字方塊 19"/>
          <p:cNvSpPr txBox="1">
            <a:spLocks noChangeArrowheads="1"/>
          </p:cNvSpPr>
          <p:nvPr/>
        </p:nvSpPr>
        <p:spPr bwMode="auto">
          <a:xfrm>
            <a:off x="790473" y="5541039"/>
            <a:ext cx="6215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err="1"/>
              <a:t>typedef</a:t>
            </a:r>
            <a:r>
              <a:rPr lang="en-US" altLang="zh-TW" dirty="0"/>
              <a:t> uint32_t </a:t>
            </a:r>
            <a:r>
              <a:rPr lang="en-US" altLang="zh-TW" dirty="0" err="1"/>
              <a:t>in_addr_t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 err="1"/>
              <a:t>typedef</a:t>
            </a:r>
            <a:r>
              <a:rPr lang="en-US" altLang="zh-TW" dirty="0"/>
              <a:t> unsigned long </a:t>
            </a:r>
            <a:r>
              <a:rPr lang="en-US" altLang="zh-TW" dirty="0" err="1"/>
              <a:t>int</a:t>
            </a:r>
            <a:r>
              <a:rPr lang="en-US" altLang="zh-TW" dirty="0"/>
              <a:t> uint32_t;</a:t>
            </a:r>
          </a:p>
          <a:p>
            <a:pPr eaLnBrk="1" hangingPunct="1"/>
            <a:r>
              <a:rPr lang="en-US" altLang="zh-TW" dirty="0" err="1">
                <a:solidFill>
                  <a:srgbClr val="FF0000"/>
                </a:solidFill>
              </a:rPr>
              <a:t>in_addr_t</a:t>
            </a:r>
            <a:r>
              <a:rPr lang="en-US" altLang="zh-TW" dirty="0">
                <a:solidFill>
                  <a:srgbClr val="FF0000"/>
                </a:solidFill>
              </a:rPr>
              <a:t> : an unsigned long integer type of exactly 32 bits.</a:t>
            </a:r>
          </a:p>
          <a:p>
            <a:pPr eaLnBrk="1" hangingPunct="1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7415" name="文字方塊 2"/>
          <p:cNvSpPr txBox="1">
            <a:spLocks noChangeArrowheads="1"/>
          </p:cNvSpPr>
          <p:nvPr/>
        </p:nvSpPr>
        <p:spPr bwMode="auto">
          <a:xfrm>
            <a:off x="5801281" y="2483669"/>
            <a:ext cx="173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140.114.26.111</a:t>
            </a:r>
            <a:endParaRPr lang="zh-TW" altLang="en-US" dirty="0"/>
          </a:p>
        </p:txBody>
      </p:sp>
      <p:sp>
        <p:nvSpPr>
          <p:cNvPr id="17416" name="文字方塊 21"/>
          <p:cNvSpPr txBox="1">
            <a:spLocks noChangeArrowheads="1"/>
          </p:cNvSpPr>
          <p:nvPr/>
        </p:nvSpPr>
        <p:spPr bwMode="auto">
          <a:xfrm>
            <a:off x="5881211" y="928241"/>
            <a:ext cx="32993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 dirty="0"/>
              <a:t>0-1023: well-know ports</a:t>
            </a:r>
          </a:p>
          <a:p>
            <a:pPr eaLnBrk="1" hangingPunct="1"/>
            <a:r>
              <a:rPr lang="en-US" altLang="zh-TW" i="1" dirty="0"/>
              <a:t>1024-49151: registered ports</a:t>
            </a:r>
          </a:p>
          <a:p>
            <a:pPr eaLnBrk="1" hangingPunct="1"/>
            <a:r>
              <a:rPr lang="en-US" altLang="zh-TW" i="1" dirty="0"/>
              <a:t>49152-65535: dynamic ports</a:t>
            </a:r>
          </a:p>
          <a:p>
            <a:pPr eaLnBrk="1" hangingPunct="1"/>
            <a:r>
              <a:rPr lang="en-US" altLang="zh-TW" sz="1400" i="1" dirty="0"/>
              <a:t>http://en.wikipedia.org/wiki/</a:t>
            </a:r>
            <a:br>
              <a:rPr lang="en-US" altLang="zh-TW" sz="1400" i="1" dirty="0"/>
            </a:br>
            <a:r>
              <a:rPr lang="en-US" altLang="zh-TW" sz="1400" i="1" dirty="0" err="1"/>
              <a:t>List_of_TCP_and_UDP_port_numbers</a:t>
            </a:r>
            <a:r>
              <a:rPr lang="en-US" altLang="zh-TW" sz="1400" i="1" dirty="0"/>
              <a:t> </a:t>
            </a:r>
            <a:endParaRPr lang="zh-TW" altLang="en-US" sz="1400" i="1" dirty="0"/>
          </a:p>
        </p:txBody>
      </p:sp>
      <p:grpSp>
        <p:nvGrpSpPr>
          <p:cNvPr id="8" name="群組 7"/>
          <p:cNvGrpSpPr/>
          <p:nvPr/>
        </p:nvGrpSpPr>
        <p:grpSpPr>
          <a:xfrm>
            <a:off x="5825516" y="2851969"/>
            <a:ext cx="1511952" cy="826897"/>
            <a:chOff x="5724128" y="2569281"/>
            <a:chExt cx="1511952" cy="826897"/>
          </a:xfrm>
        </p:grpSpPr>
        <p:sp>
          <p:nvSpPr>
            <p:cNvPr id="18" name="文字方塊 2"/>
            <p:cNvSpPr txBox="1">
              <a:spLocks noChangeArrowheads="1"/>
            </p:cNvSpPr>
            <p:nvPr/>
          </p:nvSpPr>
          <p:spPr bwMode="auto">
            <a:xfrm>
              <a:off x="5724128" y="3026846"/>
              <a:ext cx="1511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/>
                <a:t>0~255: 8 bits</a:t>
              </a:r>
              <a:endParaRPr lang="zh-TW" altLang="en-US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>
              <a:off x="5940152" y="2569281"/>
              <a:ext cx="0" cy="457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331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80"/>
    </mc:Choice>
    <mc:Fallback xmlns="">
      <p:transition spd="slow" advTm="126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A00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A00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A00D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7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TCP Socket Programming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8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15"/>
    </mc:Choice>
    <mc:Fallback xmlns="">
      <p:transition spd="slow" advTm="259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65720">
                        <a14:foregroundMark x1="24432" y1="7486" x2="24432" y2="7486"/>
                        <a14:foregroundMark x1="27462" y1="10734" x2="27462" y2="10734"/>
                        <a14:foregroundMark x1="30114" y1="11017" x2="30114" y2="11017"/>
                        <a14:foregroundMark x1="27462" y1="28955" x2="27462" y2="28955"/>
                        <a14:foregroundMark x1="24811" y1="97316" x2="24811" y2="97316"/>
                        <a14:foregroundMark x1="34540" y1="95187" x2="34540" y2="95187"/>
                        <a14:foregroundMark x1="32881" y1="96578" x2="32881" y2="96578"/>
                        <a14:foregroundMark x1="22021" y1="91444" x2="22021" y2="91444"/>
                        <a14:foregroundMark x1="22474" y1="90374" x2="22474" y2="90374"/>
                        <a14:foregroundMark x1="48030" y1="18930" x2="48030" y2="18930"/>
                        <a14:foregroundMark x1="46970" y1="16043" x2="46970" y2="16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660"/>
          <a:stretch/>
        </p:blipFill>
        <p:spPr>
          <a:xfrm>
            <a:off x="2591625" y="826178"/>
            <a:ext cx="1520995" cy="3881181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0" b="89974" l="9961" r="89941">
                        <a14:foregroundMark x1="46777" y1="34635" x2="46777" y2="34635"/>
                        <a14:foregroundMark x1="25488" y1="32422" x2="25488" y2="32422"/>
                        <a14:foregroundMark x1="30469" y1="33594" x2="30469" y2="33594"/>
                        <a14:foregroundMark x1="32813" y1="32943" x2="32813" y2="32943"/>
                        <a14:foregroundMark x1="45313" y1="35807" x2="45313" y2="35807"/>
                        <a14:foregroundMark x1="57324" y1="36198" x2="57324" y2="36198"/>
                        <a14:foregroundMark x1="62793" y1="35807" x2="62793" y2="35807"/>
                        <a14:foregroundMark x1="63770" y1="33594" x2="63770" y2="33594"/>
                        <a14:foregroundMark x1="82617" y1="30469" x2="82617" y2="30469"/>
                        <a14:foregroundMark x1="21484" y1="30469" x2="21484" y2="30469"/>
                        <a14:foregroundMark x1="18945" y1="29818" x2="18945" y2="29818"/>
                        <a14:foregroundMark x1="17969" y1="31380" x2="17969" y2="31380"/>
                        <a14:foregroundMark x1="16992" y1="29818" x2="16992" y2="29818"/>
                        <a14:foregroundMark x1="54492" y1="37109" x2="54492" y2="37109"/>
                        <a14:foregroundMark x1="72656" y1="31250" x2="72656" y2="31250"/>
                        <a14:foregroundMark x1="41504" y1="30339" x2="41504" y2="30339"/>
                        <a14:foregroundMark x1="24023" y1="29688" x2="24023" y2="29688"/>
                        <a14:foregroundMark x1="52539" y1="36979" x2="52539" y2="36979"/>
                        <a14:foregroundMark x1="51660" y1="68750" x2="51660" y2="68750"/>
                        <a14:foregroundMark x1="51660" y1="73828" x2="51660" y2="73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15835" r="13874" b="21233"/>
          <a:stretch/>
        </p:blipFill>
        <p:spPr>
          <a:xfrm>
            <a:off x="1196752" y="2338346"/>
            <a:ext cx="4310743" cy="29028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82562"/>
            <a:ext cx="2492896" cy="24928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71047" y1="31333" x2="71047" y2="31333"/>
                        <a14:foregroundMark x1="45880" y1="76222" x2="45880" y2="7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36" y="3160754"/>
            <a:ext cx="1132491" cy="1135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71047" y1="31333" x2="71047" y2="31333"/>
                        <a14:foregroundMark x1="45880" y1="76222" x2="45880" y2="7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96" y="1308381"/>
            <a:ext cx="790328" cy="792088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4790930" y="1834290"/>
            <a:ext cx="2022446" cy="1656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1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9"/>
    </mc:Choice>
    <mc:Fallback xmlns="">
      <p:transition spd="slow" advTm="5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Flow Chart of TCP Setup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620838" y="1412875"/>
            <a:ext cx="1655762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Client Side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794375" y="1412875"/>
            <a:ext cx="1655763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dirty="0"/>
              <a:t>Server Side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620838" y="3573463"/>
            <a:ext cx="1655762" cy="1223962"/>
            <a:chOff x="1620838" y="3573463"/>
            <a:chExt cx="1655762" cy="1223962"/>
          </a:xfrm>
        </p:grpSpPr>
        <p:sp>
          <p:nvSpPr>
            <p:cNvPr id="21509" name="Rectangle 7"/>
            <p:cNvSpPr>
              <a:spLocks noChangeArrowheads="1"/>
            </p:cNvSpPr>
            <p:nvPr/>
          </p:nvSpPr>
          <p:spPr bwMode="auto">
            <a:xfrm>
              <a:off x="1620838" y="357346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socket()</a:t>
              </a:r>
            </a:p>
          </p:txBody>
        </p:sp>
        <p:sp>
          <p:nvSpPr>
            <p:cNvPr id="21510" name="Rectangle 8"/>
            <p:cNvSpPr>
              <a:spLocks noChangeArrowheads="1"/>
            </p:cNvSpPr>
            <p:nvPr/>
          </p:nvSpPr>
          <p:spPr bwMode="auto">
            <a:xfrm>
              <a:off x="1620838" y="443706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connect()</a:t>
              </a:r>
            </a:p>
          </p:txBody>
        </p:sp>
        <p:cxnSp>
          <p:nvCxnSpPr>
            <p:cNvPr id="21520" name="AutoShape 19"/>
            <p:cNvCxnSpPr>
              <a:cxnSpLocks noChangeShapeType="1"/>
              <a:stCxn id="21509" idx="2"/>
              <a:endCxn id="21510" idx="0"/>
            </p:cNvCxnSpPr>
            <p:nvPr/>
          </p:nvCxnSpPr>
          <p:spPr bwMode="auto">
            <a:xfrm>
              <a:off x="2449513" y="3933825"/>
              <a:ext cx="0" cy="503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群組 7"/>
          <p:cNvGrpSpPr/>
          <p:nvPr/>
        </p:nvGrpSpPr>
        <p:grpSpPr>
          <a:xfrm>
            <a:off x="1620838" y="6021388"/>
            <a:ext cx="1655762" cy="647700"/>
            <a:chOff x="1620838" y="6021388"/>
            <a:chExt cx="1655762" cy="647700"/>
          </a:xfrm>
        </p:grpSpPr>
        <p:sp>
          <p:nvSpPr>
            <p:cNvPr id="21513" name="Rectangle 11"/>
            <p:cNvSpPr>
              <a:spLocks noChangeArrowheads="1"/>
            </p:cNvSpPr>
            <p:nvPr/>
          </p:nvSpPr>
          <p:spPr bwMode="auto">
            <a:xfrm>
              <a:off x="1620838" y="63087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close</a:t>
              </a:r>
            </a:p>
          </p:txBody>
        </p:sp>
        <p:cxnSp>
          <p:nvCxnSpPr>
            <p:cNvPr id="21523" name="AutoShape 22"/>
            <p:cNvCxnSpPr>
              <a:cxnSpLocks noChangeShapeType="1"/>
              <a:stCxn id="21512" idx="2"/>
              <a:endCxn id="21513" idx="0"/>
            </p:cNvCxnSpPr>
            <p:nvPr/>
          </p:nvCxnSpPr>
          <p:spPr bwMode="auto">
            <a:xfrm>
              <a:off x="2449513" y="60213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群組 1"/>
          <p:cNvGrpSpPr/>
          <p:nvPr/>
        </p:nvGrpSpPr>
        <p:grpSpPr>
          <a:xfrm>
            <a:off x="5794375" y="1916113"/>
            <a:ext cx="1657350" cy="2305050"/>
            <a:chOff x="5794375" y="1916113"/>
            <a:chExt cx="1657350" cy="2305050"/>
          </a:xfrm>
        </p:grpSpPr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5795963" y="1916113"/>
              <a:ext cx="1655762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socket()</a:t>
              </a:r>
            </a:p>
          </p:txBody>
        </p:sp>
        <p:sp>
          <p:nvSpPr>
            <p:cNvPr id="21515" name="Rectangle 13"/>
            <p:cNvSpPr>
              <a:spLocks noChangeArrowheads="1"/>
            </p:cNvSpPr>
            <p:nvPr/>
          </p:nvSpPr>
          <p:spPr bwMode="auto">
            <a:xfrm>
              <a:off x="5794375" y="2563813"/>
              <a:ext cx="1655763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bind()</a:t>
              </a:r>
            </a:p>
          </p:txBody>
        </p:sp>
        <p:sp>
          <p:nvSpPr>
            <p:cNvPr id="21516" name="Rectangle 14"/>
            <p:cNvSpPr>
              <a:spLocks noChangeArrowheads="1"/>
            </p:cNvSpPr>
            <p:nvPr/>
          </p:nvSpPr>
          <p:spPr bwMode="auto">
            <a:xfrm>
              <a:off x="5795963" y="3213100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listen()</a:t>
              </a:r>
            </a:p>
          </p:txBody>
        </p:sp>
        <p:sp>
          <p:nvSpPr>
            <p:cNvPr id="21517" name="Rectangle 15"/>
            <p:cNvSpPr>
              <a:spLocks noChangeArrowheads="1"/>
            </p:cNvSpPr>
            <p:nvPr/>
          </p:nvSpPr>
          <p:spPr bwMode="auto">
            <a:xfrm>
              <a:off x="5795963" y="3860800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accept()</a:t>
              </a:r>
            </a:p>
          </p:txBody>
        </p:sp>
        <p:cxnSp>
          <p:nvCxnSpPr>
            <p:cNvPr id="21524" name="AutoShape 23"/>
            <p:cNvCxnSpPr>
              <a:cxnSpLocks noChangeShapeType="1"/>
              <a:stCxn id="21515" idx="2"/>
              <a:endCxn id="21516" idx="0"/>
            </p:cNvCxnSpPr>
            <p:nvPr/>
          </p:nvCxnSpPr>
          <p:spPr bwMode="auto">
            <a:xfrm>
              <a:off x="6623050" y="2924175"/>
              <a:ext cx="1588" cy="288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24"/>
            <p:cNvCxnSpPr>
              <a:cxnSpLocks noChangeShapeType="1"/>
              <a:stCxn id="21514" idx="2"/>
              <a:endCxn id="21515" idx="0"/>
            </p:cNvCxnSpPr>
            <p:nvPr/>
          </p:nvCxnSpPr>
          <p:spPr bwMode="auto">
            <a:xfrm flipH="1">
              <a:off x="6623050" y="2276475"/>
              <a:ext cx="1588" cy="2873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6" name="AutoShape 25"/>
            <p:cNvCxnSpPr>
              <a:cxnSpLocks noChangeShapeType="1"/>
              <a:stCxn id="21516" idx="2"/>
              <a:endCxn id="21517" idx="0"/>
            </p:cNvCxnSpPr>
            <p:nvPr/>
          </p:nvCxnSpPr>
          <p:spPr bwMode="auto">
            <a:xfrm>
              <a:off x="6624638" y="3573463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群組 4"/>
          <p:cNvGrpSpPr/>
          <p:nvPr/>
        </p:nvGrpSpPr>
        <p:grpSpPr>
          <a:xfrm>
            <a:off x="1620838" y="4221163"/>
            <a:ext cx="5832475" cy="1800225"/>
            <a:chOff x="1620838" y="4221163"/>
            <a:chExt cx="5832475" cy="1800225"/>
          </a:xfrm>
        </p:grpSpPr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1620838" y="50133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write()</a:t>
              </a:r>
            </a:p>
          </p:txBody>
        </p:sp>
        <p:sp>
          <p:nvSpPr>
            <p:cNvPr id="21512" name="Rectangle 10"/>
            <p:cNvSpPr>
              <a:spLocks noChangeArrowheads="1"/>
            </p:cNvSpPr>
            <p:nvPr/>
          </p:nvSpPr>
          <p:spPr bwMode="auto">
            <a:xfrm>
              <a:off x="1620838" y="56610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read()</a:t>
              </a:r>
            </a:p>
          </p:txBody>
        </p:sp>
        <p:sp>
          <p:nvSpPr>
            <p:cNvPr id="21518" name="Rectangle 16"/>
            <p:cNvSpPr>
              <a:spLocks noChangeArrowheads="1"/>
            </p:cNvSpPr>
            <p:nvPr/>
          </p:nvSpPr>
          <p:spPr bwMode="auto">
            <a:xfrm>
              <a:off x="5795963" y="50133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read()</a:t>
              </a:r>
            </a:p>
          </p:txBody>
        </p:sp>
        <p:sp>
          <p:nvSpPr>
            <p:cNvPr id="21519" name="Rectangle 17"/>
            <p:cNvSpPr>
              <a:spLocks noChangeArrowheads="1"/>
            </p:cNvSpPr>
            <p:nvPr/>
          </p:nvSpPr>
          <p:spPr bwMode="auto">
            <a:xfrm>
              <a:off x="5795963" y="5661025"/>
              <a:ext cx="16557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write()</a:t>
              </a:r>
            </a:p>
          </p:txBody>
        </p:sp>
        <p:cxnSp>
          <p:nvCxnSpPr>
            <p:cNvPr id="21521" name="AutoShape 20"/>
            <p:cNvCxnSpPr>
              <a:cxnSpLocks noChangeShapeType="1"/>
              <a:stCxn id="21510" idx="2"/>
              <a:endCxn id="21511" idx="0"/>
            </p:cNvCxnSpPr>
            <p:nvPr/>
          </p:nvCxnSpPr>
          <p:spPr bwMode="auto">
            <a:xfrm>
              <a:off x="2449513" y="4797425"/>
              <a:ext cx="0" cy="215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2" name="AutoShape 21"/>
            <p:cNvCxnSpPr>
              <a:cxnSpLocks noChangeShapeType="1"/>
              <a:stCxn id="21511" idx="2"/>
              <a:endCxn id="21512" idx="0"/>
            </p:cNvCxnSpPr>
            <p:nvPr/>
          </p:nvCxnSpPr>
          <p:spPr bwMode="auto">
            <a:xfrm>
              <a:off x="2449513" y="53736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7" name="AutoShape 26"/>
            <p:cNvCxnSpPr>
              <a:cxnSpLocks noChangeShapeType="1"/>
              <a:stCxn id="21517" idx="2"/>
              <a:endCxn id="21518" idx="0"/>
            </p:cNvCxnSpPr>
            <p:nvPr/>
          </p:nvCxnSpPr>
          <p:spPr bwMode="auto">
            <a:xfrm>
              <a:off x="6624638" y="4221163"/>
              <a:ext cx="0" cy="792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27"/>
            <p:cNvCxnSpPr>
              <a:cxnSpLocks noChangeShapeType="1"/>
              <a:stCxn id="21518" idx="2"/>
              <a:endCxn id="21519" idx="0"/>
            </p:cNvCxnSpPr>
            <p:nvPr/>
          </p:nvCxnSpPr>
          <p:spPr bwMode="auto">
            <a:xfrm>
              <a:off x="6624638" y="5373688"/>
              <a:ext cx="0" cy="2873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9" name="AutoShape 29"/>
            <p:cNvCxnSpPr>
              <a:cxnSpLocks noChangeShapeType="1"/>
              <a:stCxn id="21512" idx="3"/>
              <a:endCxn id="21511" idx="3"/>
            </p:cNvCxnSpPr>
            <p:nvPr/>
          </p:nvCxnSpPr>
          <p:spPr bwMode="auto">
            <a:xfrm flipV="1">
              <a:off x="3276600" y="5194300"/>
              <a:ext cx="1588" cy="647700"/>
            </a:xfrm>
            <a:prstGeom prst="bentConnector3">
              <a:avLst>
                <a:gd name="adj1" fmla="val 2470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0" name="AutoShape 30"/>
            <p:cNvCxnSpPr>
              <a:cxnSpLocks noChangeShapeType="1"/>
              <a:stCxn id="21519" idx="3"/>
              <a:endCxn id="21518" idx="3"/>
            </p:cNvCxnSpPr>
            <p:nvPr/>
          </p:nvCxnSpPr>
          <p:spPr bwMode="auto">
            <a:xfrm flipV="1">
              <a:off x="7451725" y="5194300"/>
              <a:ext cx="1588" cy="647700"/>
            </a:xfrm>
            <a:prstGeom prst="bent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群組 3"/>
          <p:cNvGrpSpPr/>
          <p:nvPr/>
        </p:nvGrpSpPr>
        <p:grpSpPr>
          <a:xfrm>
            <a:off x="3276600" y="4149725"/>
            <a:ext cx="3311525" cy="574675"/>
            <a:chOff x="3276600" y="4149725"/>
            <a:chExt cx="3311525" cy="574675"/>
          </a:xfrm>
        </p:grpSpPr>
        <p:sp>
          <p:nvSpPr>
            <p:cNvPr id="21531" name="Line 35"/>
            <p:cNvSpPr>
              <a:spLocks noChangeShapeType="1"/>
            </p:cNvSpPr>
            <p:nvPr/>
          </p:nvSpPr>
          <p:spPr bwMode="auto">
            <a:xfrm>
              <a:off x="3276600" y="4724400"/>
              <a:ext cx="3311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3419475" y="4149725"/>
              <a:ext cx="2016125" cy="5048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3-Way Handshake</a:t>
              </a:r>
            </a:p>
          </p:txBody>
        </p:sp>
      </p:grpSp>
      <p:sp>
        <p:nvSpPr>
          <p:cNvPr id="21533" name="Rectangle 37"/>
          <p:cNvSpPr>
            <a:spLocks noChangeArrowheads="1"/>
          </p:cNvSpPr>
          <p:nvPr/>
        </p:nvSpPr>
        <p:spPr bwMode="auto">
          <a:xfrm>
            <a:off x="971550" y="4941888"/>
            <a:ext cx="7200900" cy="122396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1534" name="AutoShape 38"/>
          <p:cNvCxnSpPr>
            <a:cxnSpLocks noChangeShapeType="1"/>
            <a:stCxn id="21519" idx="2"/>
            <a:endCxn id="21517" idx="0"/>
          </p:cNvCxnSpPr>
          <p:nvPr/>
        </p:nvCxnSpPr>
        <p:spPr bwMode="auto">
          <a:xfrm rot="5400000" flipH="1" flipV="1">
            <a:off x="5545138" y="4940300"/>
            <a:ext cx="2160588" cy="1587"/>
          </a:xfrm>
          <a:prstGeom prst="curvedConnector5">
            <a:avLst>
              <a:gd name="adj1" fmla="val -33065"/>
              <a:gd name="adj2" fmla="val 144500000"/>
              <a:gd name="adj3" fmla="val 110579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5" name="Text Box 40"/>
          <p:cNvSpPr txBox="1">
            <a:spLocks noChangeArrowheads="1"/>
          </p:cNvSpPr>
          <p:nvPr/>
        </p:nvSpPr>
        <p:spPr bwMode="auto">
          <a:xfrm>
            <a:off x="5437188" y="4149725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Block process until connection from a client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3276600" y="5084763"/>
            <a:ext cx="2519363" cy="366712"/>
            <a:chOff x="3276600" y="5084763"/>
            <a:chExt cx="2519363" cy="366712"/>
          </a:xfrm>
        </p:grpSpPr>
        <p:sp>
          <p:nvSpPr>
            <p:cNvPr id="21536" name="Line 41"/>
            <p:cNvSpPr>
              <a:spLocks noChangeShapeType="1"/>
            </p:cNvSpPr>
            <p:nvPr/>
          </p:nvSpPr>
          <p:spPr bwMode="auto">
            <a:xfrm>
              <a:off x="3276600" y="5084763"/>
              <a:ext cx="2519363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7" name="Text Box 42"/>
            <p:cNvSpPr txBox="1">
              <a:spLocks noChangeArrowheads="1"/>
            </p:cNvSpPr>
            <p:nvPr/>
          </p:nvSpPr>
          <p:spPr bwMode="auto">
            <a:xfrm>
              <a:off x="3706813" y="5084763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dirty="0">
                  <a:solidFill>
                    <a:srgbClr val="FF0000"/>
                  </a:solidFill>
                </a:rPr>
                <a:t>Data (Request)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276600" y="5734050"/>
            <a:ext cx="2519363" cy="431800"/>
            <a:chOff x="3276600" y="5734050"/>
            <a:chExt cx="2519363" cy="431800"/>
          </a:xfrm>
        </p:grpSpPr>
        <p:sp>
          <p:nvSpPr>
            <p:cNvPr id="21538" name="Line 43"/>
            <p:cNvSpPr>
              <a:spLocks noChangeShapeType="1"/>
            </p:cNvSpPr>
            <p:nvPr/>
          </p:nvSpPr>
          <p:spPr bwMode="auto">
            <a:xfrm flipH="1">
              <a:off x="3276600" y="5734050"/>
              <a:ext cx="2519363" cy="1428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9" name="Text Box 44"/>
            <p:cNvSpPr txBox="1">
              <a:spLocks noChangeArrowheads="1"/>
            </p:cNvSpPr>
            <p:nvPr/>
          </p:nvSpPr>
          <p:spPr bwMode="auto">
            <a:xfrm>
              <a:off x="3708400" y="5799138"/>
              <a:ext cx="187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solidFill>
                    <a:srgbClr val="FF0000"/>
                  </a:solidFill>
                </a:rPr>
                <a:t>Data (Reply)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46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88"/>
    </mc:Choice>
    <mc:Fallback xmlns="">
      <p:transition spd="slow" advTm="18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  <p:bldP spid="215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Server Side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20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"/>
    </mc:Choice>
    <mc:Fallback xmlns="">
      <p:transition spd="slow" advTm="91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-252536" y="1700808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myaddr.sin_family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PF_INET;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myaddr.sin_port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zh-TW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myaddr.sin_addr.s_addr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htonl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(INADDR_ANY);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rgbClr val="FF0000"/>
                </a:solidFill>
              </a:rPr>
              <a:t>sockfd</a:t>
            </a:r>
            <a:r>
              <a:rPr lang="en-US" altLang="zh-TW" b="1" dirty="0">
                <a:solidFill>
                  <a:srgbClr val="FF0000"/>
                </a:solidFill>
              </a:rPr>
              <a:t> = socket (PF_INET, SOCK_STREAM, 0);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bind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myaddr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sockaddr_in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listen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while(1){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accept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struct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sockaddr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*)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client_addr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&amp;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addr_size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status = read 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 100);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("string from net: %s\n",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str_buf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    close(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streamfd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);	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}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Socket System Call</a:t>
            </a:r>
          </a:p>
        </p:txBody>
      </p:sp>
      <p:grpSp>
        <p:nvGrpSpPr>
          <p:cNvPr id="24580" name="Group 13"/>
          <p:cNvGrpSpPr>
            <a:grpSpLocks/>
          </p:cNvGrpSpPr>
          <p:nvPr/>
        </p:nvGrpSpPr>
        <p:grpSpPr bwMode="auto">
          <a:xfrm>
            <a:off x="4281375" y="1235968"/>
            <a:ext cx="4648200" cy="1905000"/>
            <a:chOff x="2016" y="2928"/>
            <a:chExt cx="2928" cy="1200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264" y="2928"/>
              <a:ext cx="0" cy="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960" cy="4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application on</a:t>
              </a:r>
            </a:p>
            <a:p>
              <a:pPr algn="ctr"/>
              <a:r>
                <a:rPr lang="en-US" altLang="zh-TW" dirty="0"/>
                <a:t>workstation 1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264" y="3312"/>
              <a:ext cx="432" cy="288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dirty="0"/>
                <a:t>socket</a:t>
              </a: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4587" name="AutoShape 10"/>
            <p:cNvSpPr>
              <a:spLocks noChangeArrowheads="1"/>
            </p:cNvSpPr>
            <p:nvPr/>
          </p:nvSpPr>
          <p:spPr bwMode="auto">
            <a:xfrm>
              <a:off x="3888" y="3168"/>
              <a:ext cx="1056" cy="52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 dirty="0">
                  <a:solidFill>
                    <a:schemeClr val="hlink"/>
                  </a:solidFill>
                </a:rPr>
                <a:t>TCP/IP</a:t>
              </a: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3696" y="3456"/>
              <a:ext cx="192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AutoShape 14"/>
          <p:cNvSpPr>
            <a:spLocks noChangeArrowheads="1"/>
          </p:cNvSpPr>
          <p:nvPr/>
        </p:nvSpPr>
        <p:spPr bwMode="auto">
          <a:xfrm>
            <a:off x="539552" y="3140968"/>
            <a:ext cx="4896543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364088" y="2376557"/>
            <a:ext cx="2062591" cy="91681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785436" y="722615"/>
            <a:ext cx="1266284" cy="311725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Socket()</a:t>
            </a:r>
            <a:endParaRPr lang="zh-TW" altLang="en-US" dirty="0"/>
          </a:p>
        </p:txBody>
      </p:sp>
      <p:sp>
        <p:nvSpPr>
          <p:cNvPr id="23" name="流程圖: 程序 22"/>
          <p:cNvSpPr/>
          <p:nvPr/>
        </p:nvSpPr>
        <p:spPr>
          <a:xfrm>
            <a:off x="785436" y="1283720"/>
            <a:ext cx="1266284" cy="311725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Bind()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4" idx="2"/>
            <a:endCxn id="23" idx="0"/>
          </p:cNvCxnSpPr>
          <p:nvPr/>
        </p:nvCxnSpPr>
        <p:spPr>
          <a:xfrm>
            <a:off x="1418578" y="1034340"/>
            <a:ext cx="0" cy="249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2"/>
          </p:cNvCxnSpPr>
          <p:nvPr/>
        </p:nvCxnSpPr>
        <p:spPr>
          <a:xfrm>
            <a:off x="1418578" y="1595445"/>
            <a:ext cx="0" cy="2493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814708" y="228909"/>
            <a:ext cx="690808" cy="31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0"/>
    </mc:Choice>
    <mc:Fallback xmlns="">
      <p:transition spd="slow" advTm="27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313613" cy="868362"/>
          </a:xfrm>
        </p:spPr>
        <p:txBody>
          <a:bodyPr/>
          <a:lstStyle/>
          <a:p>
            <a:r>
              <a:rPr lang="en-US" altLang="zh-TW" dirty="0"/>
              <a:t>Create Socket Descriptor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2671"/>
            <a:ext cx="8434577" cy="1014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7504" y="2252791"/>
            <a:ext cx="8650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socket() </a:t>
            </a:r>
            <a:r>
              <a:rPr lang="zh-TW" altLang="en-US" sz="2400" dirty="0"/>
              <a:t>建立</a:t>
            </a:r>
            <a:r>
              <a:rPr lang="en-US" altLang="zh-TW" sz="2400" dirty="0"/>
              <a:t>socket</a:t>
            </a:r>
            <a:r>
              <a:rPr lang="zh-TW" altLang="en-US" sz="2400" dirty="0"/>
              <a:t>，執行成功後回傳</a:t>
            </a:r>
            <a:r>
              <a:rPr lang="en-US" altLang="zh-TW" sz="2400" dirty="0"/>
              <a:t>socket file descriptor</a:t>
            </a:r>
          </a:p>
          <a:p>
            <a:pPr lvl="7"/>
            <a:r>
              <a:rPr lang="zh-TW" altLang="en-US" sz="2400" dirty="0"/>
              <a:t>執行失敗回傳</a:t>
            </a:r>
            <a:r>
              <a:rPr lang="en-US" altLang="zh-TW" sz="2400" dirty="0"/>
              <a:t>-1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socket() </a:t>
            </a:r>
            <a:r>
              <a:rPr lang="zh-TW" altLang="en-US" sz="2400" dirty="0"/>
              <a:t>三個參數介紹：</a:t>
            </a:r>
            <a:endParaRPr lang="en-US" altLang="zh-TW" sz="2400" dirty="0"/>
          </a:p>
          <a:p>
            <a:r>
              <a:rPr lang="en-US" altLang="zh-TW" sz="2400" dirty="0"/>
              <a:t>	1.</a:t>
            </a:r>
            <a:r>
              <a:rPr lang="zh-TW" altLang="en-US" sz="2400" dirty="0"/>
              <a:t>表示</a:t>
            </a:r>
            <a:r>
              <a:rPr lang="en-US" altLang="zh-TW" sz="2400" dirty="0"/>
              <a:t>internet</a:t>
            </a:r>
            <a:r>
              <a:rPr lang="zh-TW" altLang="en-US" sz="2400" dirty="0"/>
              <a:t>協定</a:t>
            </a:r>
            <a:endParaRPr lang="en-US" altLang="zh-TW" sz="2400" dirty="0"/>
          </a:p>
          <a:p>
            <a:r>
              <a:rPr lang="en-US" altLang="zh-TW" sz="2400" dirty="0"/>
              <a:t>	2.</a:t>
            </a:r>
            <a:r>
              <a:rPr lang="zh-TW" altLang="en-US" sz="2400" dirty="0"/>
              <a:t>連結的型態</a:t>
            </a:r>
            <a:r>
              <a:rPr lang="en-US" altLang="zh-TW" sz="2400" dirty="0"/>
              <a:t>(TCP, UDP…)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sz="2400" dirty="0"/>
              <a:t>	3.</a:t>
            </a:r>
            <a:r>
              <a:rPr lang="zh-TW" altLang="en-US" sz="2400" dirty="0"/>
              <a:t>通訊協定</a:t>
            </a:r>
            <a:endParaRPr lang="en-US" altLang="zh-TW" sz="2400" dirty="0"/>
          </a:p>
          <a:p>
            <a:pPr marL="342900" indent="-342900">
              <a:buFont typeface="Arial" pitchFamily="34" charset="0"/>
              <a:buChar char="•"/>
            </a:pPr>
            <a:endParaRPr lang="zh-TW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22626"/>
            <a:ext cx="71723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7118670" y="2924944"/>
            <a:ext cx="1917826" cy="12499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      Application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118669" y="3803736"/>
            <a:ext cx="1917827" cy="371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             IP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118669" y="3433449"/>
            <a:ext cx="1302192" cy="371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itchFamily="34" charset="0"/>
              </a:rPr>
              <a:t>  UDP    TCP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itchFamily="34" charset="0"/>
            </a:endParaRPr>
          </a:p>
        </p:txBody>
      </p:sp>
      <p:cxnSp>
        <p:nvCxnSpPr>
          <p:cNvPr id="11" name="直線接點 10"/>
          <p:cNvCxnSpPr>
            <a:stCxn id="10" idx="0"/>
            <a:endCxn id="10" idx="2"/>
          </p:cNvCxnSpPr>
          <p:nvPr/>
        </p:nvCxnSpPr>
        <p:spPr bwMode="auto">
          <a:xfrm>
            <a:off x="7769765" y="3433449"/>
            <a:ext cx="0" cy="371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>
          <a:xfrm>
            <a:off x="7478709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65500" y="5181273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65500" y="5469305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65500" y="5829345"/>
            <a:ext cx="62646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8198789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8880470" y="2924944"/>
            <a:ext cx="0" cy="1249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40312" y="3371508"/>
            <a:ext cx="2196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PF_INET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SOCK_STREAM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0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8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51"/>
    </mc:Choice>
    <mc:Fallback xmlns="">
      <p:transition spd="slow" advTm="130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7.4|34.5|47.5|0.9|0.9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2|30.7|7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1.4|0.8|0.8|0.1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7|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7|1.8|1.4|3.1|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1.9|4.9|2.3|53|1.8|16.5|2.7|5.5|7.3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0.8|1.5|3.9|4|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9.4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25.3|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3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0.9|0.1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.2|1.4|1.5|0.2|5.6|0.9|0.6|0.8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2|4.8|0.3|7.3|2.8|25|21|18.9|1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6.5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1.6|6.7|7.9|7|7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8|4.9|19.7|1.3|7.5|4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7.1|1.8|5.9|11.4|30.2|1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2892</TotalTime>
  <Words>3177</Words>
  <Application>Microsoft Office PowerPoint</Application>
  <PresentationFormat>如螢幕大小 (4:3)</PresentationFormat>
  <Paragraphs>450</Paragraphs>
  <Slides>27</Slides>
  <Notes>21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Apple LiGothic Medium</vt:lpstr>
      <vt:lpstr>MS PGothic</vt:lpstr>
      <vt:lpstr>宋体</vt:lpstr>
      <vt:lpstr>新細明體</vt:lpstr>
      <vt:lpstr>標楷體</vt:lpstr>
      <vt:lpstr>Arial</vt:lpstr>
      <vt:lpstr>Calibri</vt:lpstr>
      <vt:lpstr>Candara</vt:lpstr>
      <vt:lpstr>Symbol</vt:lpstr>
      <vt:lpstr>Times New Roman</vt:lpstr>
      <vt:lpstr>波形</vt:lpstr>
      <vt:lpstr>方程式</vt:lpstr>
      <vt:lpstr>Overview on Socket API</vt:lpstr>
      <vt:lpstr>Socket Introduction</vt:lpstr>
      <vt:lpstr>Socket Structure</vt:lpstr>
      <vt:lpstr>TCP Socket Programming</vt:lpstr>
      <vt:lpstr>PowerPoint 簡報</vt:lpstr>
      <vt:lpstr>Flow Chart of TCP Setup</vt:lpstr>
      <vt:lpstr>The Server Side</vt:lpstr>
      <vt:lpstr>Socket System Call</vt:lpstr>
      <vt:lpstr>Create Socket Descriptor</vt:lpstr>
      <vt:lpstr>Bind System Call and IP-address Setup</vt:lpstr>
      <vt:lpstr>Byte Ordering Functions</vt:lpstr>
      <vt:lpstr>Byte Ordering Function</vt:lpstr>
      <vt:lpstr>bind()</vt:lpstr>
      <vt:lpstr>Listen Connection</vt:lpstr>
      <vt:lpstr>listen()開始監聽連線請求</vt:lpstr>
      <vt:lpstr>Accept Connection</vt:lpstr>
      <vt:lpstr>accept()處理新連線</vt:lpstr>
      <vt:lpstr>The Client Side</vt:lpstr>
      <vt:lpstr>Connect to Server</vt:lpstr>
      <vt:lpstr>connect()連線到另一端的Socket</vt:lpstr>
      <vt:lpstr>read/write()</vt:lpstr>
      <vt:lpstr>PowerPoint 簡報</vt:lpstr>
      <vt:lpstr>close()關閉socket</vt:lpstr>
      <vt:lpstr>TCP Server Template</vt:lpstr>
      <vt:lpstr>TCP Client Template</vt:lpstr>
      <vt:lpstr>Final Project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sophie</dc:creator>
  <cp:lastModifiedBy>陳昭維</cp:lastModifiedBy>
  <cp:revision>277</cp:revision>
  <dcterms:created xsi:type="dcterms:W3CDTF">2013-05-16T08:19:13Z</dcterms:created>
  <dcterms:modified xsi:type="dcterms:W3CDTF">2022-06-15T22:28:01Z</dcterms:modified>
</cp:coreProperties>
</file>