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483d1f1126369e7/projectdata-n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[projectdata-nyse.xlsx]Statistical Analysis!PivotTable21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800" b="1"/>
              <a:t>GIS Sector Revenue</a:t>
            </a:r>
            <a:r>
              <a:rPr lang="en-US" sz="2800" b="1" baseline="0"/>
              <a:t> Totals and Average</a:t>
            </a:r>
            <a:endParaRPr lang="en-US" sz="2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550820565605268"/>
          <c:y val="0.12919574255331118"/>
          <c:w val="0.71489428855694159"/>
          <c:h val="0.713167959647278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'Statistical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'Statistical Analysis'!$A$4:$A$14</c:f>
              <c:strCache>
                <c:ptCount val="11"/>
                <c:pt idx="0">
                  <c:v>Consumer Staples</c:v>
                </c:pt>
                <c:pt idx="1">
                  <c:v>Consumer Discretionary</c:v>
                </c:pt>
                <c:pt idx="2">
                  <c:v>Energy</c:v>
                </c:pt>
                <c:pt idx="3">
                  <c:v>Health Care</c:v>
                </c:pt>
                <c:pt idx="4">
                  <c:v>Industrials</c:v>
                </c:pt>
                <c:pt idx="5">
                  <c:v>Information Technology</c:v>
                </c:pt>
                <c:pt idx="6">
                  <c:v>Financials</c:v>
                </c:pt>
                <c:pt idx="7">
                  <c:v>Telecommunications Services</c:v>
                </c:pt>
                <c:pt idx="8">
                  <c:v>Materials</c:v>
                </c:pt>
                <c:pt idx="9">
                  <c:v>Utilities</c:v>
                </c:pt>
                <c:pt idx="10">
                  <c:v>Real Estate</c:v>
                </c:pt>
              </c:strCache>
            </c:strRef>
          </c:cat>
          <c:val>
            <c:numRef>
              <c:f>'Statistical Analysis'!$B$4:$B$14</c:f>
              <c:numCache>
                <c:formatCode>_("$"* #,##0.00_);_("$"* \(#,##0.00\);_("$"* "-"??_);_(@_)</c:formatCode>
                <c:ptCount val="11"/>
                <c:pt idx="0">
                  <c:v>5729846251000</c:v>
                </c:pt>
                <c:pt idx="1">
                  <c:v>5623668607000</c:v>
                </c:pt>
                <c:pt idx="2">
                  <c:v>4834114768000</c:v>
                </c:pt>
                <c:pt idx="3">
                  <c:v>4458012375000</c:v>
                </c:pt>
                <c:pt idx="4">
                  <c:v>4103821019000</c:v>
                </c:pt>
                <c:pt idx="5">
                  <c:v>3662792220000</c:v>
                </c:pt>
                <c:pt idx="6">
                  <c:v>3415396723000</c:v>
                </c:pt>
                <c:pt idx="7">
                  <c:v>1150747853000</c:v>
                </c:pt>
                <c:pt idx="8">
                  <c:v>1124278980000</c:v>
                </c:pt>
                <c:pt idx="9">
                  <c:v>1069025171000</c:v>
                </c:pt>
                <c:pt idx="10">
                  <c:v>261218429000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0-4CD3-9537-551D82889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860823168"/>
        <c:axId val="860824480"/>
      </c:barChart>
      <c:catAx>
        <c:axId val="86082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824480"/>
        <c:crosses val="autoZero"/>
        <c:auto val="1"/>
        <c:lblAlgn val="ctr"/>
        <c:lblOffset val="100"/>
        <c:noMultiLvlLbl val="0"/>
      </c:catAx>
      <c:valAx>
        <c:axId val="86082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823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CFE9-68FD-40FD-AAAD-3D484BF71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8C68A-5254-4070-A8C0-156E0CEDF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3D50-B8A2-41BC-8060-5BCCCBFC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B0EA9-6F16-4F6F-8CA8-3B6E2DFF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EEF7-8337-4050-831F-C7B72591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C69F-6F95-4D1B-BC57-F7E0D1A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3C491-7DA5-461A-A9A8-D1C69BEC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1E2E-29A2-4DE1-82A8-A415ECA5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C499-AEAC-4A9B-9214-6ECA7CF6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D559-1CB1-45DB-A4D6-E2EDF063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2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B93BB-B724-40AC-AB8E-1E4E28A7D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CEBCF-03AB-4C77-B06D-B0D18D93A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5465-7E9C-43AA-A125-D75EAAC0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A273-90C7-4F6B-BD5E-786B69F3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3AE15-8804-4570-A059-C9DC1BDF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48FC-CBAF-48E1-8D77-8F7B9087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3778-F5FC-4720-88BC-91E7235A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50DE-D706-4409-A39C-CDAEB311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6289-F0ED-4C3F-9FC3-E705C8D4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4421-13D0-4E29-ABD2-8125DA61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0DF9-E3CD-4459-9065-C1F6BE74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8CC0D-7CD2-453E-A5D5-A0F84FBD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1794-3141-4627-933F-C77C349A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F9BE-6FD7-40EA-97AA-60AEF9E6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7CBF-1772-4F84-AA63-63B1376E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1E6B-CCBA-4AB5-8984-C4499DE1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AC73-D9EF-4537-8963-AEDDC2703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6E984-F814-4697-9A0D-0727B0B9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E191F-F5CA-4D15-96EE-30AC5280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4B327-7882-4E28-917A-FEE0F816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C649E-A1E5-431F-BFA3-3E317AB6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9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8BF0-42FB-4DAD-BB7D-95C8AC10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9C7D5-BA7A-4EA1-B1D7-C9EC13CF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868B1-D824-42A5-9D02-744D0A4B1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483F2-5746-4C47-B8B3-A2D87A20F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DD972-29D0-465F-AB55-239F169C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42D63-9893-4C70-8B4D-6FFA250A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058EA-A2F6-4B45-A8E8-4E77A8EC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E3B0D-39C8-40F5-A33E-CDCA2066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8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2980-7710-4AA3-8A61-41E42BC2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4DEBD-46CD-4A52-8764-A2BA809C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CEF01-268B-470E-B96D-5252EE41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2880B-F9A8-4AF2-807F-C5DF1EE0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ED057-1276-4F1F-875A-FDFE75E9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7737D-AD67-48AC-A9C2-A8AEC2D0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0CA8-F997-425E-BA5A-F9F80087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7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EAA0-9681-4CD4-B23E-01F5E699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7499E-0251-4856-91B0-1B502710C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7BB9A-7C91-4311-9F33-BFF81FE57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C054-B41A-4FB5-A6B5-1044C0B8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BACF0-61B6-42CE-B86B-10272140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61D92-AE58-4E82-AFE1-51E1D29A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153A-935D-433A-9026-EB43E285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8CCD3-F958-4950-B7A2-9C4D45AF1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3D002-A931-45F7-A09A-FC6610AB7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18C9-BDF1-4D3D-BC86-D7DAA8A1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FF7C-1FCD-4BBE-B38C-53E1F2DB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51A8E-263C-4D96-81B0-2979E48B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D47B0-D76C-44CE-A7B5-2075D2D0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E5756-A1CB-48F9-B0E4-6DE24B23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6BA7-C7D0-462C-A876-03442B49C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7E48-4B77-47E2-9936-39CB2FA99A6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F0B8-4DF9-4DD9-BF58-A0EBAEB49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FA68-7911-4AA7-B318-08888A73D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FFDA-38F8-4884-ADBB-349F0EF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B77A5D-A01F-4489-8224-E9F6A031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6211"/>
            <a:ext cx="9705173" cy="538163"/>
          </a:xfrm>
        </p:spPr>
        <p:txBody>
          <a:bodyPr/>
          <a:lstStyle/>
          <a:p>
            <a:pPr algn="ctr"/>
            <a:r>
              <a:rPr lang="en-US" dirty="0"/>
              <a:t>Which Industry has the Highest Levels of Revenue?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AA0C9B-2969-497C-ACA9-16DF2B79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431" y="720390"/>
            <a:ext cx="11257137" cy="1100126"/>
          </a:xfrm>
        </p:spPr>
        <p:txBody>
          <a:bodyPr/>
          <a:lstStyle/>
          <a:p>
            <a:r>
              <a:rPr lang="en-US" dirty="0"/>
              <a:t>The chart shows us the total revenue costs for each industry. It also plots out the mean revenue for the total company.</a:t>
            </a:r>
          </a:p>
          <a:p>
            <a:r>
              <a:rPr lang="en-US" dirty="0"/>
              <a:t>The group with the highest total revenue amount is </a:t>
            </a:r>
            <a:r>
              <a:rPr lang="en-US" b="1" dirty="0"/>
              <a:t>Consumer Staples</a:t>
            </a:r>
            <a:r>
              <a:rPr lang="en-US" dirty="0"/>
              <a:t>, followed by </a:t>
            </a:r>
            <a:r>
              <a:rPr lang="en-US" b="1" dirty="0"/>
              <a:t>Consumer Discretionary</a:t>
            </a:r>
            <a:r>
              <a:rPr lang="en-US" dirty="0"/>
              <a:t>. The values for the average values are listed at the bottom of the graph, showing which sectors on average generate the highest amount of revenue.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79CB623-86D1-4051-B112-8A62C4BEC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963356"/>
              </p:ext>
            </p:extLst>
          </p:nvPr>
        </p:nvGraphicFramePr>
        <p:xfrm>
          <a:off x="-193041" y="1691132"/>
          <a:ext cx="10738001" cy="5090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2DA554A-B751-41EA-87A1-DEC2F8788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05612"/>
              </p:ext>
            </p:extLst>
          </p:nvPr>
        </p:nvGraphicFramePr>
        <p:xfrm>
          <a:off x="8636000" y="2559962"/>
          <a:ext cx="3467100" cy="2606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187561321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054226926"/>
                    </a:ext>
                  </a:extLst>
                </a:gridCol>
              </a:tblGrid>
              <a:tr h="197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GICS Sector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Average of  Total Revenue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4358549"/>
                  </a:ext>
                </a:extLst>
              </a:tr>
              <a:tr h="197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Telecommunications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57,537,392,650.00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8926122"/>
                  </a:ext>
                </a:extLst>
              </a:tr>
              <a:tr h="197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Consumer Staples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43,407,926,143.94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749012"/>
                  </a:ext>
                </a:extLst>
              </a:tr>
              <a:tr h="197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38,984,796,516.13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5989471"/>
                  </a:ext>
                </a:extLst>
              </a:tr>
              <a:tr h="197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Health 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23,463,223,026.32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601269"/>
                  </a:ext>
                </a:extLst>
              </a:tr>
              <a:tr h="197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20,825,589,774.39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137360"/>
                  </a:ext>
                </a:extLst>
              </a:tr>
              <a:tr h="197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Consumer Discretionary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18,318,138,785.02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265113"/>
                  </a:ext>
                </a:extLst>
              </a:tr>
              <a:tr h="197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Industrials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16,547,665,399.19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4262910"/>
                  </a:ext>
                </a:extLst>
              </a:tr>
              <a:tr h="197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Information 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15,925,183,565.22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6577893"/>
                  </a:ext>
                </a:extLst>
              </a:tr>
              <a:tr h="197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11,834,515,578.95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223504"/>
                  </a:ext>
                </a:extLst>
              </a:tr>
              <a:tr h="197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Utilities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11,135,678,864.58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304007"/>
                  </a:ext>
                </a:extLst>
              </a:tr>
              <a:tr h="197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Real Estate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       2,511,715,663.46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545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10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5667</TotalTime>
  <Words>139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Which Industry has the Highest Levels of Revenue?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Industry has the Highest Levels of Revenue?</dc:title>
  <dc:creator>Jonathan Carr</dc:creator>
  <cp:lastModifiedBy>Jonathan Carr</cp:lastModifiedBy>
  <cp:revision>7</cp:revision>
  <dcterms:created xsi:type="dcterms:W3CDTF">2019-07-26T14:32:26Z</dcterms:created>
  <dcterms:modified xsi:type="dcterms:W3CDTF">2019-08-25T03:31:35Z</dcterms:modified>
</cp:coreProperties>
</file>